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71" r:id="rId3"/>
    <p:sldId id="272" r:id="rId4"/>
    <p:sldId id="288" r:id="rId5"/>
    <p:sldId id="289" r:id="rId6"/>
    <p:sldId id="290" r:id="rId7"/>
    <p:sldId id="265" r:id="rId8"/>
    <p:sldId id="268" r:id="rId9"/>
    <p:sldId id="269" r:id="rId10"/>
    <p:sldId id="270" r:id="rId11"/>
    <p:sldId id="273" r:id="rId12"/>
    <p:sldId id="274" r:id="rId13"/>
    <p:sldId id="275" r:id="rId14"/>
    <p:sldId id="276" r:id="rId15"/>
    <p:sldId id="266" r:id="rId16"/>
    <p:sldId id="277" r:id="rId17"/>
    <p:sldId id="278" r:id="rId18"/>
    <p:sldId id="279" r:id="rId19"/>
    <p:sldId id="280" r:id="rId20"/>
    <p:sldId id="281" r:id="rId21"/>
    <p:sldId id="282" r:id="rId22"/>
    <p:sldId id="283" r:id="rId23"/>
    <p:sldId id="284" r:id="rId24"/>
    <p:sldId id="287" r:id="rId25"/>
    <p:sldId id="25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79" autoAdjust="0"/>
  </p:normalViewPr>
  <p:slideViewPr>
    <p:cSldViewPr snapToGrid="0">
      <p:cViewPr varScale="1">
        <p:scale>
          <a:sx n="105" d="100"/>
          <a:sy n="105" d="100"/>
        </p:scale>
        <p:origin x="61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engJiaHui\Documents\WeChat%20Files\CHello_World\Files\&#25196;&#2001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t>电量均值在各区间的企业数目统计</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Sheet1!$B$1:$B$11</c:f>
              <c:numCache>
                <c:formatCode>General</c:formatCode>
                <c:ptCount val="11"/>
                <c:pt idx="0">
                  <c:v>1105</c:v>
                </c:pt>
                <c:pt idx="1">
                  <c:v>172</c:v>
                </c:pt>
                <c:pt idx="2">
                  <c:v>53</c:v>
                </c:pt>
                <c:pt idx="3">
                  <c:v>30</c:v>
                </c:pt>
                <c:pt idx="4">
                  <c:v>18</c:v>
                </c:pt>
                <c:pt idx="5">
                  <c:v>12</c:v>
                </c:pt>
                <c:pt idx="6">
                  <c:v>6</c:v>
                </c:pt>
                <c:pt idx="7">
                  <c:v>8</c:v>
                </c:pt>
                <c:pt idx="8">
                  <c:v>5</c:v>
                </c:pt>
                <c:pt idx="9">
                  <c:v>5</c:v>
                </c:pt>
                <c:pt idx="10">
                  <c:v>39</c:v>
                </c:pt>
              </c:numCache>
            </c:numRef>
          </c:val>
          <c:extLst>
            <c:ext xmlns:c16="http://schemas.microsoft.com/office/drawing/2014/chart" uri="{C3380CC4-5D6E-409C-BE32-E72D297353CC}">
              <c16:uniqueId val="{00000000-9190-442A-92C9-84DCFA7B7EA7}"/>
            </c:ext>
          </c:extLst>
        </c:ser>
        <c:dLbls>
          <c:showLegendKey val="0"/>
          <c:showVal val="0"/>
          <c:showCatName val="0"/>
          <c:showSerName val="0"/>
          <c:showPercent val="0"/>
          <c:showBubbleSize val="0"/>
        </c:dLbls>
        <c:gapWidth val="219"/>
        <c:overlap val="-27"/>
        <c:axId val="495159272"/>
        <c:axId val="495156320"/>
      </c:barChart>
      <c:catAx>
        <c:axId val="49515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6320"/>
        <c:crosses val="autoZero"/>
        <c:auto val="1"/>
        <c:lblAlgn val="ctr"/>
        <c:lblOffset val="100"/>
        <c:noMultiLvlLbl val="0"/>
      </c:catAx>
      <c:valAx>
        <c:axId val="495156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9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988504768"/>
        <c:axId val="-1988502592"/>
      </c:lineChart>
      <c:dateAx>
        <c:axId val="-1988504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2592"/>
        <c:crosses val="autoZero"/>
        <c:auto val="1"/>
        <c:lblOffset val="100"/>
        <c:baseTimeUnit val="days"/>
      </c:dateAx>
      <c:valAx>
        <c:axId val="-19885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4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988492800"/>
        <c:axId val="-1988492256"/>
      </c:lineChart>
      <c:dateAx>
        <c:axId val="-1988492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256"/>
        <c:crosses val="autoZero"/>
        <c:auto val="1"/>
        <c:lblOffset val="100"/>
        <c:baseTimeUnit val="days"/>
      </c:dateAx>
      <c:valAx>
        <c:axId val="-198849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a:t>各区间企业占总电量消耗的比重</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A6-4F68-BF74-5E9023421A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A6-4F68-BF74-5E9023421A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A6-4F68-BF74-5E9023421A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A6-4F68-BF74-5E9023421A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BA6-4F68-BF74-5E9023421A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BA6-4F68-BF74-5E9023421A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BA6-4F68-BF74-5E9023421A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BA6-4F68-BF74-5E9023421A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BA6-4F68-BF74-5E9023421A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BA6-4F68-BF74-5E9023421A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BA6-4F68-BF74-5E9023421AB5}"/>
              </c:ext>
            </c:extLst>
          </c:dPt>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Sheet1!$C$1:$C$11</c:f>
              <c:numCache>
                <c:formatCode>General</c:formatCode>
                <c:ptCount val="11"/>
                <c:pt idx="0">
                  <c:v>325526.96666699997</c:v>
                </c:pt>
                <c:pt idx="1">
                  <c:v>245582.966667</c:v>
                </c:pt>
                <c:pt idx="2">
                  <c:v>130841.2</c:v>
                </c:pt>
                <c:pt idx="3">
                  <c:v>103443.966667</c:v>
                </c:pt>
                <c:pt idx="4">
                  <c:v>78744.399999999994</c:v>
                </c:pt>
                <c:pt idx="5">
                  <c:v>64863.233333299999</c:v>
                </c:pt>
                <c:pt idx="6">
                  <c:v>38421</c:v>
                </c:pt>
                <c:pt idx="7">
                  <c:v>59076.6</c:v>
                </c:pt>
                <c:pt idx="8">
                  <c:v>41659.4</c:v>
                </c:pt>
                <c:pt idx="9">
                  <c:v>47096.233333299999</c:v>
                </c:pt>
                <c:pt idx="10">
                  <c:v>2917036.1</c:v>
                </c:pt>
              </c:numCache>
            </c:numRef>
          </c:val>
          <c:extLst>
            <c:ext xmlns:c16="http://schemas.microsoft.com/office/drawing/2014/chart" uri="{C3380CC4-5D6E-409C-BE32-E72D297353CC}">
              <c16:uniqueId val="{00000016-BBA6-4F68-BF74-5E9023421AB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2016</a:t>
            </a:r>
            <a:r>
              <a:rPr lang="zh-CN" altLang="en-US" sz="1800" b="1" dirty="0"/>
              <a:t>年元旦前后</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sum_df!$A$364:$A$371</c:f>
              <c:numCache>
                <c:formatCode>m/d/yyyy</c:formatCode>
                <c:ptCount val="8"/>
                <c:pt idx="0">
                  <c:v>42368</c:v>
                </c:pt>
                <c:pt idx="1">
                  <c:v>42369</c:v>
                </c:pt>
                <c:pt idx="2">
                  <c:v>42370</c:v>
                </c:pt>
                <c:pt idx="3">
                  <c:v>42371</c:v>
                </c:pt>
                <c:pt idx="4">
                  <c:v>42372</c:v>
                </c:pt>
                <c:pt idx="5">
                  <c:v>42373</c:v>
                </c:pt>
                <c:pt idx="6">
                  <c:v>42374</c:v>
                </c:pt>
                <c:pt idx="7">
                  <c:v>42375</c:v>
                </c:pt>
              </c:numCache>
            </c:numRef>
          </c:cat>
          <c:val>
            <c:numRef>
              <c:f>sum_df!$B$364:$B$371</c:f>
              <c:numCache>
                <c:formatCode>General</c:formatCode>
                <c:ptCount val="8"/>
                <c:pt idx="0">
                  <c:v>4093275</c:v>
                </c:pt>
                <c:pt idx="1">
                  <c:v>3959330</c:v>
                </c:pt>
                <c:pt idx="2">
                  <c:v>3188335</c:v>
                </c:pt>
                <c:pt idx="3">
                  <c:v>3381223</c:v>
                </c:pt>
                <c:pt idx="4">
                  <c:v>3603907</c:v>
                </c:pt>
                <c:pt idx="5">
                  <c:v>3958473</c:v>
                </c:pt>
                <c:pt idx="6">
                  <c:v>4055000</c:v>
                </c:pt>
                <c:pt idx="7">
                  <c:v>4163203</c:v>
                </c:pt>
              </c:numCache>
            </c:numRef>
          </c:val>
          <c:smooth val="0"/>
          <c:extLst>
            <c:ext xmlns:c16="http://schemas.microsoft.com/office/drawing/2014/chart" uri="{C3380CC4-5D6E-409C-BE32-E72D297353CC}">
              <c16:uniqueId val="{00000000-3416-4BE1-A647-C0497DD91254}"/>
            </c:ext>
          </c:extLst>
        </c:ser>
        <c:dLbls>
          <c:dLblPos val="t"/>
          <c:showLegendKey val="0"/>
          <c:showVal val="1"/>
          <c:showCatName val="0"/>
          <c:showSerName val="0"/>
          <c:showPercent val="0"/>
          <c:showBubbleSize val="0"/>
        </c:dLbls>
        <c:smooth val="0"/>
        <c:axId val="674652104"/>
        <c:axId val="674651448"/>
      </c:lineChart>
      <c:dateAx>
        <c:axId val="6746521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1448"/>
        <c:crosses val="autoZero"/>
        <c:auto val="1"/>
        <c:lblOffset val="100"/>
        <c:baseTimeUnit val="days"/>
      </c:dateAx>
      <c:valAx>
        <c:axId val="674651448"/>
        <c:scaling>
          <c:orientation val="minMax"/>
          <c:min val="2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r>
              <a:rPr lang="en-US" altLang="zh-CN" sz="1800" b="1" i="0" u="none" strike="noStrike" kern="1200" spc="0" baseline="0">
                <a:solidFill>
                  <a:prstClr val="black">
                    <a:lumMod val="65000"/>
                    <a:lumOff val="35000"/>
                  </a:prstClr>
                </a:solidFill>
                <a:latin typeface="+mn-lt"/>
                <a:ea typeface="+mn-ea"/>
                <a:cs typeface="+mn-cs"/>
              </a:rPr>
              <a:t>2016春节前后</a:t>
            </a:r>
          </a:p>
        </c:rich>
      </c:tx>
      <c:layout/>
      <c:overlay val="0"/>
      <c:spPr>
        <a:noFill/>
        <a:ln>
          <a:noFill/>
        </a:ln>
        <a:effectLst/>
      </c:spPr>
      <c:txPr>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sum_df!$A$400:$A$415</c:f>
              <c:numCache>
                <c:formatCode>m/d/yyyy</c:formatCode>
                <c:ptCount val="16"/>
                <c:pt idx="0">
                  <c:v>42404</c:v>
                </c:pt>
                <c:pt idx="1">
                  <c:v>42405</c:v>
                </c:pt>
                <c:pt idx="2">
                  <c:v>42406</c:v>
                </c:pt>
                <c:pt idx="3">
                  <c:v>42407</c:v>
                </c:pt>
                <c:pt idx="4">
                  <c:v>42408</c:v>
                </c:pt>
                <c:pt idx="5">
                  <c:v>42409</c:v>
                </c:pt>
                <c:pt idx="6">
                  <c:v>42410</c:v>
                </c:pt>
                <c:pt idx="7">
                  <c:v>42411</c:v>
                </c:pt>
                <c:pt idx="8">
                  <c:v>42412</c:v>
                </c:pt>
                <c:pt idx="9">
                  <c:v>42413</c:v>
                </c:pt>
                <c:pt idx="10">
                  <c:v>42414</c:v>
                </c:pt>
                <c:pt idx="11">
                  <c:v>42415</c:v>
                </c:pt>
                <c:pt idx="12">
                  <c:v>42416</c:v>
                </c:pt>
                <c:pt idx="13">
                  <c:v>42417</c:v>
                </c:pt>
                <c:pt idx="14">
                  <c:v>42418</c:v>
                </c:pt>
                <c:pt idx="15">
                  <c:v>42419</c:v>
                </c:pt>
              </c:numCache>
            </c:numRef>
          </c:cat>
          <c:val>
            <c:numRef>
              <c:f>sum_df!$B$400:$B$415</c:f>
              <c:numCache>
                <c:formatCode>General</c:formatCode>
                <c:ptCount val="16"/>
                <c:pt idx="0">
                  <c:v>2963542</c:v>
                </c:pt>
                <c:pt idx="1">
                  <c:v>2753324</c:v>
                </c:pt>
                <c:pt idx="2">
                  <c:v>2636879</c:v>
                </c:pt>
                <c:pt idx="3">
                  <c:v>2389675</c:v>
                </c:pt>
                <c:pt idx="4">
                  <c:v>2319177</c:v>
                </c:pt>
                <c:pt idx="5">
                  <c:v>2357224</c:v>
                </c:pt>
                <c:pt idx="6">
                  <c:v>2348658</c:v>
                </c:pt>
                <c:pt idx="7">
                  <c:v>2379419</c:v>
                </c:pt>
                <c:pt idx="8">
                  <c:v>2446100</c:v>
                </c:pt>
                <c:pt idx="9">
                  <c:v>2508049</c:v>
                </c:pt>
                <c:pt idx="10">
                  <c:v>2616310</c:v>
                </c:pt>
                <c:pt idx="11">
                  <c:v>2913972</c:v>
                </c:pt>
                <c:pt idx="12">
                  <c:v>3107496</c:v>
                </c:pt>
                <c:pt idx="13">
                  <c:v>3180118</c:v>
                </c:pt>
                <c:pt idx="14">
                  <c:v>3282174</c:v>
                </c:pt>
                <c:pt idx="15">
                  <c:v>3470053</c:v>
                </c:pt>
              </c:numCache>
            </c:numRef>
          </c:val>
          <c:smooth val="0"/>
          <c:extLst>
            <c:ext xmlns:c16="http://schemas.microsoft.com/office/drawing/2014/chart" uri="{C3380CC4-5D6E-409C-BE32-E72D297353CC}">
              <c16:uniqueId val="{00000000-FF5F-41B5-9291-53CB8407599F}"/>
            </c:ext>
          </c:extLst>
        </c:ser>
        <c:dLbls>
          <c:dLblPos val="t"/>
          <c:showLegendKey val="0"/>
          <c:showVal val="1"/>
          <c:showCatName val="0"/>
          <c:showSerName val="0"/>
          <c:showPercent val="0"/>
          <c:showBubbleSize val="0"/>
        </c:dLbls>
        <c:smooth val="0"/>
        <c:axId val="668953896"/>
        <c:axId val="668959800"/>
      </c:lineChart>
      <c:dateAx>
        <c:axId val="6689538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9800"/>
        <c:crosses val="autoZero"/>
        <c:auto val="1"/>
        <c:lblOffset val="100"/>
        <c:baseTimeUnit val="days"/>
      </c:dateAx>
      <c:valAx>
        <c:axId val="66895980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2015</a:t>
            </a:r>
            <a:r>
              <a:rPr lang="zh-CN" altLang="en-US" dirty="0"/>
              <a:t>年</a:t>
            </a:r>
            <a:r>
              <a:rPr lang="en-US" altLang="zh-CN" dirty="0"/>
              <a:t>11</a:t>
            </a:r>
            <a:r>
              <a:rPr lang="zh-CN" altLang="en-US" dirty="0"/>
              <a:t>月电量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sum_df!$A$305:$A$334</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sum_df!$B$305:$B$334</c:f>
              <c:numCache>
                <c:formatCode>General</c:formatCode>
                <c:ptCount val="30"/>
                <c:pt idx="0">
                  <c:v>3407759</c:v>
                </c:pt>
                <c:pt idx="1">
                  <c:v>3572667</c:v>
                </c:pt>
                <c:pt idx="2">
                  <c:v>3737873</c:v>
                </c:pt>
                <c:pt idx="3">
                  <c:v>3835079</c:v>
                </c:pt>
                <c:pt idx="4">
                  <c:v>3851284</c:v>
                </c:pt>
                <c:pt idx="5">
                  <c:v>3838979</c:v>
                </c:pt>
                <c:pt idx="6">
                  <c:v>3752086</c:v>
                </c:pt>
                <c:pt idx="7">
                  <c:v>3455428</c:v>
                </c:pt>
                <c:pt idx="8">
                  <c:v>3325554</c:v>
                </c:pt>
                <c:pt idx="9">
                  <c:v>3276741</c:v>
                </c:pt>
                <c:pt idx="10">
                  <c:v>3378207</c:v>
                </c:pt>
                <c:pt idx="11">
                  <c:v>3336472</c:v>
                </c:pt>
                <c:pt idx="12">
                  <c:v>3475634</c:v>
                </c:pt>
                <c:pt idx="13">
                  <c:v>3315236</c:v>
                </c:pt>
                <c:pt idx="14">
                  <c:v>3322102</c:v>
                </c:pt>
                <c:pt idx="15">
                  <c:v>3635149</c:v>
                </c:pt>
                <c:pt idx="16">
                  <c:v>3783268</c:v>
                </c:pt>
                <c:pt idx="17">
                  <c:v>3777020</c:v>
                </c:pt>
                <c:pt idx="18">
                  <c:v>3849960</c:v>
                </c:pt>
                <c:pt idx="19">
                  <c:v>3835349</c:v>
                </c:pt>
                <c:pt idx="20">
                  <c:v>3761288</c:v>
                </c:pt>
                <c:pt idx="21">
                  <c:v>3160174</c:v>
                </c:pt>
                <c:pt idx="22">
                  <c:v>3890313</c:v>
                </c:pt>
                <c:pt idx="23">
                  <c:v>3965416</c:v>
                </c:pt>
                <c:pt idx="24">
                  <c:v>3538894</c:v>
                </c:pt>
                <c:pt idx="25">
                  <c:v>4086358</c:v>
                </c:pt>
                <c:pt idx="26">
                  <c:v>4092611</c:v>
                </c:pt>
                <c:pt idx="27">
                  <c:v>3852406</c:v>
                </c:pt>
                <c:pt idx="28">
                  <c:v>3515679</c:v>
                </c:pt>
                <c:pt idx="29">
                  <c:v>3743090</c:v>
                </c:pt>
              </c:numCache>
            </c:numRef>
          </c:val>
          <c:smooth val="0"/>
          <c:extLst>
            <c:ext xmlns:c16="http://schemas.microsoft.com/office/drawing/2014/chart" uri="{C3380CC4-5D6E-409C-BE32-E72D297353CC}">
              <c16:uniqueId val="{00000000-D858-40B0-B8E0-2F7F9A3FB76B}"/>
            </c:ext>
          </c:extLst>
        </c:ser>
        <c:dLbls>
          <c:showLegendKey val="0"/>
          <c:showVal val="0"/>
          <c:showCatName val="0"/>
          <c:showSerName val="0"/>
          <c:showPercent val="0"/>
          <c:showBubbleSize val="0"/>
        </c:dLbls>
        <c:smooth val="0"/>
        <c:axId val="668198136"/>
        <c:axId val="668198464"/>
      </c:lineChart>
      <c:dateAx>
        <c:axId val="66819813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464"/>
        <c:crosses val="autoZero"/>
        <c:auto val="1"/>
        <c:lblOffset val="100"/>
        <c:baseTimeUnit val="days"/>
      </c:dateAx>
      <c:valAx>
        <c:axId val="668198464"/>
        <c:scaling>
          <c:orientation val="minMax"/>
          <c:min val="3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2015</a:t>
            </a:r>
            <a:r>
              <a:rPr lang="zh-CN" altLang="en-US"/>
              <a:t>年</a:t>
            </a:r>
            <a:r>
              <a:rPr lang="en-US" altLang="zh-CN"/>
              <a:t>11</a:t>
            </a:r>
            <a:r>
              <a:rPr lang="zh-CN" altLang="en-US"/>
              <a:t>月气温</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扬中!$C$306:$C$335</c:f>
              <c:numCache>
                <c:formatCode>General</c:formatCode>
                <c:ptCount val="30"/>
                <c:pt idx="0">
                  <c:v>17</c:v>
                </c:pt>
                <c:pt idx="1">
                  <c:v>18</c:v>
                </c:pt>
                <c:pt idx="2">
                  <c:v>20</c:v>
                </c:pt>
                <c:pt idx="3">
                  <c:v>21</c:v>
                </c:pt>
                <c:pt idx="4">
                  <c:v>23</c:v>
                </c:pt>
                <c:pt idx="5">
                  <c:v>26</c:v>
                </c:pt>
                <c:pt idx="6">
                  <c:v>17</c:v>
                </c:pt>
                <c:pt idx="7">
                  <c:v>13</c:v>
                </c:pt>
                <c:pt idx="8">
                  <c:v>13</c:v>
                </c:pt>
                <c:pt idx="9">
                  <c:v>15</c:v>
                </c:pt>
                <c:pt idx="10">
                  <c:v>16</c:v>
                </c:pt>
                <c:pt idx="11">
                  <c:v>16</c:v>
                </c:pt>
                <c:pt idx="12">
                  <c:v>16</c:v>
                </c:pt>
                <c:pt idx="13">
                  <c:v>17</c:v>
                </c:pt>
                <c:pt idx="14">
                  <c:v>18</c:v>
                </c:pt>
                <c:pt idx="15">
                  <c:v>17</c:v>
                </c:pt>
                <c:pt idx="16">
                  <c:v>15</c:v>
                </c:pt>
                <c:pt idx="17">
                  <c:v>15</c:v>
                </c:pt>
                <c:pt idx="18">
                  <c:v>14</c:v>
                </c:pt>
                <c:pt idx="19">
                  <c:v>16</c:v>
                </c:pt>
                <c:pt idx="20">
                  <c:v>16</c:v>
                </c:pt>
                <c:pt idx="21">
                  <c:v>17</c:v>
                </c:pt>
                <c:pt idx="22">
                  <c:v>16</c:v>
                </c:pt>
                <c:pt idx="23">
                  <c:v>11</c:v>
                </c:pt>
                <c:pt idx="24">
                  <c:v>5</c:v>
                </c:pt>
                <c:pt idx="25">
                  <c:v>3</c:v>
                </c:pt>
                <c:pt idx="26">
                  <c:v>5</c:v>
                </c:pt>
                <c:pt idx="27">
                  <c:v>12</c:v>
                </c:pt>
                <c:pt idx="28">
                  <c:v>16</c:v>
                </c:pt>
                <c:pt idx="29">
                  <c:v>15</c:v>
                </c:pt>
              </c:numCache>
            </c:numRef>
          </c:val>
          <c:smooth val="0"/>
          <c:extLst>
            <c:ext xmlns:c16="http://schemas.microsoft.com/office/drawing/2014/chart" uri="{C3380CC4-5D6E-409C-BE32-E72D297353CC}">
              <c16:uniqueId val="{00000000-A551-458D-9687-431ECFC83DCE}"/>
            </c:ext>
          </c:extLst>
        </c:ser>
        <c:ser>
          <c:idx val="1"/>
          <c:order val="1"/>
          <c:spPr>
            <a:ln w="28575" cap="rnd">
              <a:solidFill>
                <a:schemeClr val="accent2"/>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扬中!$D$306:$D$335</c:f>
              <c:numCache>
                <c:formatCode>General</c:formatCode>
                <c:ptCount val="30"/>
                <c:pt idx="0">
                  <c:v>8</c:v>
                </c:pt>
                <c:pt idx="1">
                  <c:v>8</c:v>
                </c:pt>
                <c:pt idx="2">
                  <c:v>11</c:v>
                </c:pt>
                <c:pt idx="3">
                  <c:v>14</c:v>
                </c:pt>
                <c:pt idx="4">
                  <c:v>16</c:v>
                </c:pt>
                <c:pt idx="5">
                  <c:v>19</c:v>
                </c:pt>
                <c:pt idx="6">
                  <c:v>12</c:v>
                </c:pt>
                <c:pt idx="7">
                  <c:v>9</c:v>
                </c:pt>
                <c:pt idx="8">
                  <c:v>8</c:v>
                </c:pt>
                <c:pt idx="9">
                  <c:v>9</c:v>
                </c:pt>
                <c:pt idx="10">
                  <c:v>10</c:v>
                </c:pt>
                <c:pt idx="11">
                  <c:v>13</c:v>
                </c:pt>
                <c:pt idx="12">
                  <c:v>12</c:v>
                </c:pt>
                <c:pt idx="13">
                  <c:v>10</c:v>
                </c:pt>
                <c:pt idx="14">
                  <c:v>11</c:v>
                </c:pt>
                <c:pt idx="15">
                  <c:v>13</c:v>
                </c:pt>
                <c:pt idx="16">
                  <c:v>12</c:v>
                </c:pt>
                <c:pt idx="17">
                  <c:v>11</c:v>
                </c:pt>
                <c:pt idx="18">
                  <c:v>11</c:v>
                </c:pt>
                <c:pt idx="19">
                  <c:v>11</c:v>
                </c:pt>
                <c:pt idx="20">
                  <c:v>13</c:v>
                </c:pt>
                <c:pt idx="21">
                  <c:v>14</c:v>
                </c:pt>
                <c:pt idx="22">
                  <c:v>10</c:v>
                </c:pt>
                <c:pt idx="23">
                  <c:v>3</c:v>
                </c:pt>
                <c:pt idx="24">
                  <c:v>0</c:v>
                </c:pt>
                <c:pt idx="25">
                  <c:v>-4</c:v>
                </c:pt>
                <c:pt idx="26">
                  <c:v>-2</c:v>
                </c:pt>
                <c:pt idx="27">
                  <c:v>3</c:v>
                </c:pt>
                <c:pt idx="28">
                  <c:v>6</c:v>
                </c:pt>
                <c:pt idx="29">
                  <c:v>5</c:v>
                </c:pt>
              </c:numCache>
            </c:numRef>
          </c:val>
          <c:smooth val="0"/>
          <c:extLst>
            <c:ext xmlns:c16="http://schemas.microsoft.com/office/drawing/2014/chart" uri="{C3380CC4-5D6E-409C-BE32-E72D297353CC}">
              <c16:uniqueId val="{00000001-A551-458D-9687-431ECFC83DCE}"/>
            </c:ext>
          </c:extLst>
        </c:ser>
        <c:dLbls>
          <c:showLegendKey val="0"/>
          <c:showVal val="0"/>
          <c:showCatName val="0"/>
          <c:showSerName val="0"/>
          <c:showPercent val="0"/>
          <c:showBubbleSize val="0"/>
        </c:dLbls>
        <c:smooth val="0"/>
        <c:axId val="695080832"/>
        <c:axId val="695081160"/>
      </c:lineChart>
      <c:dateAx>
        <c:axId val="6950808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1160"/>
        <c:crosses val="autoZero"/>
        <c:auto val="1"/>
        <c:lblOffset val="100"/>
        <c:baseTimeUnit val="days"/>
      </c:dateAx>
      <c:valAx>
        <c:axId val="69508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0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商家个数</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25-469C-9A94-6CC3D2C821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025-469C-9A94-6CC3D2C821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025-469C-9A94-6CC3D2C821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025-469C-9A94-6CC3D2C821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025-469C-9A94-6CC3D2C82114}"/>
              </c:ext>
            </c:extLst>
          </c:dPt>
          <c:cat>
            <c:strRef>
              <c:f>Sheet1!$A$2:$A$5</c:f>
              <c:strCache>
                <c:ptCount val="4"/>
                <c:pt idx="0">
                  <c:v>其他商家</c:v>
                </c:pt>
                <c:pt idx="2">
                  <c:v>其他低耗电商家</c:v>
                </c:pt>
                <c:pt idx="3">
                  <c:v>全为1商家个数</c:v>
                </c:pt>
              </c:strCache>
            </c:strRef>
          </c:cat>
          <c:val>
            <c:numRef>
              <c:f>Sheet1!$B$2:$B$5</c:f>
              <c:numCache>
                <c:formatCode>General</c:formatCode>
                <c:ptCount val="4"/>
                <c:pt idx="0">
                  <c:v>1254</c:v>
                </c:pt>
                <c:pt idx="2">
                  <c:v>126</c:v>
                </c:pt>
                <c:pt idx="3">
                  <c:v>74</c:v>
                </c:pt>
              </c:numCache>
            </c:numRef>
          </c:val>
          <c:extLst>
            <c:ext xmlns:c16="http://schemas.microsoft.com/office/drawing/2014/chart" uri="{C3380CC4-5D6E-409C-BE32-E72D297353CC}">
              <c16:uniqueId val="{00000000-03BD-4DD7-A093-EE086423DAB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988505312"/>
        <c:axId val="-1988499328"/>
      </c:lineChart>
      <c:dateAx>
        <c:axId val="-19885053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499328"/>
        <c:crosses val="autoZero"/>
        <c:auto val="1"/>
        <c:lblOffset val="100"/>
        <c:baseTimeUnit val="days"/>
      </c:dateAx>
      <c:valAx>
        <c:axId val="-19884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5053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商店均值</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988497152"/>
        <c:axId val="-1988496608"/>
      </c:lineChart>
      <c:dateAx>
        <c:axId val="-1988497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6608"/>
        <c:crosses val="autoZero"/>
        <c:auto val="1"/>
        <c:lblOffset val="100"/>
        <c:baseTimeUnit val="days"/>
      </c:dateAx>
      <c:valAx>
        <c:axId val="-198849660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7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332BBC98-7605-4B69-886B-EBC3D3952C83}" type="presOf" srcId="{9A95E106-BFAF-44EF-B9CD-093A9562FCE1}" destId="{C40393F6-3CC3-4B3E-8987-36F5088487B8}" srcOrd="0" destOrd="0" presId="urn:microsoft.com/office/officeart/2005/8/layout/hList1"/>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A357BA0D-A520-437A-B75E-A73BD79D299E}" type="presOf" srcId="{1E479C64-B541-4D00-8E52-4813085A47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a:t>GBDT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a:t>Arima</a:t>
          </a:r>
          <a:r>
            <a:rPr lang="zh-CN" altLang="en-US" sz="2800" b="1" dirty="0"/>
            <a:t>与</a:t>
          </a:r>
          <a:r>
            <a:rPr lang="en-US" altLang="zh-CN" sz="2800" b="1" dirty="0"/>
            <a:t>PS-SMART</a:t>
          </a:r>
          <a:r>
            <a:rPr lang="zh-CN" altLang="en-US" sz="2800" b="1" dirty="0"/>
            <a:t>与</a:t>
          </a:r>
          <a:r>
            <a:rPr lang="en-US" altLang="zh-CN" sz="2800" b="1" dirty="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a:t>异常值填充</a:t>
          </a:r>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4B2D98D8-D83C-4D4E-96AD-F2D7F79C32E4}" srcId="{3A24F4D0-C90C-40D7-B2BE-116725F6C929}" destId="{8F2743A0-153D-4A76-89CB-55B9EC51A310}" srcOrd="1" destOrd="0" parTransId="{7C9D4D60-1855-4693-B246-DD6276859BE9}" sibTransId="{DD74EF97-FF0C-41C2-9F0D-F0CB8F19162B}"/>
    <dgm:cxn modelId="{332BBC98-7605-4B69-886B-EBC3D3952C83}" type="presOf" srcId="{9A95E106-BFAF-44EF-B9CD-093A9562FCE1}" destId="{C40393F6-3CC3-4B3E-8987-36F5088487B8}" srcOrd="0" destOrd="0" presId="urn:microsoft.com/office/officeart/2005/8/layout/hList1"/>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7D16188D-51D3-49CE-A0E0-ED89A0F8AD82}" type="presOf" srcId="{8F2743A0-153D-4A76-89CB-55B9EC51A310}" destId="{C40393F6-3CC3-4B3E-8987-36F5088487B8}" srcOrd="0" destOrd="1"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a:t>异常值填充</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a:t>GBDT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a:t>Arima</a:t>
          </a:r>
          <a:r>
            <a:rPr lang="zh-CN" altLang="en-US" sz="2800" b="1" kern="1200" dirty="0"/>
            <a:t>与</a:t>
          </a:r>
          <a:r>
            <a:rPr lang="en-US" altLang="zh-CN" sz="2800" b="1" kern="1200" dirty="0"/>
            <a:t>PS-SMART</a:t>
          </a:r>
          <a:r>
            <a:rPr lang="zh-CN" altLang="en-US" sz="2800" b="1" kern="1200" dirty="0"/>
            <a:t>与</a:t>
          </a:r>
          <a:r>
            <a:rPr lang="en-US" altLang="zh-CN" sz="2800" b="1" kern="1200" dirty="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少量大企业占据绝大多数的电量消耗</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4</a:t>
            </a:fld>
            <a:endParaRPr lang="zh-CN" altLang="en-US"/>
          </a:p>
        </p:txBody>
      </p:sp>
    </p:spTree>
    <p:extLst>
      <p:ext uri="{BB962C8B-B14F-4D97-AF65-F5344CB8AC3E}">
        <p14:creationId xmlns:p14="http://schemas.microsoft.com/office/powerpoint/2010/main" val="60859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每组模型首先通过</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进行数据清洗。</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而后使用</a:t>
            </a:r>
            <a:r>
              <a:rPr lang="en-US" altLang="zh-CN" dirty="0">
                <a:solidFill>
                  <a:srgbClr val="24292E"/>
                </a:solidFill>
                <a:latin typeface="-apple-system"/>
              </a:rPr>
              <a:t>2</a:t>
            </a:r>
            <a:r>
              <a:rPr lang="zh-CN" altLang="en-US" dirty="0">
                <a:solidFill>
                  <a:srgbClr val="24292E"/>
                </a:solidFill>
                <a:latin typeface="-apple-system"/>
              </a:rPr>
              <a:t>种不同的比例抽取最优秀的样本作为清洗后的训练集，再使用更深的模型进行训练（</a:t>
            </a:r>
            <a:r>
              <a:rPr lang="en-US" altLang="zh-CN" dirty="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模型）。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13</a:t>
            </a:fld>
            <a:endParaRPr lang="zh-CN" altLang="en-US"/>
          </a:p>
        </p:txBody>
      </p:sp>
    </p:spTree>
    <p:extLst>
      <p:ext uri="{BB962C8B-B14F-4D97-AF65-F5344CB8AC3E}">
        <p14:creationId xmlns:p14="http://schemas.microsoft.com/office/powerpoint/2010/main" val="58059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4292E"/>
              </a:solidFill>
              <a:latin typeface="-apple-system"/>
            </a:endParaRPr>
          </a:p>
          <a:p>
            <a:endParaRPr lang="en-US" altLang="zh-CN" dirty="0">
              <a:solidFill>
                <a:srgbClr val="24292E"/>
              </a:solidFill>
              <a:latin typeface="-apple-system"/>
            </a:endParaRPr>
          </a:p>
          <a:p>
            <a:r>
              <a:rPr lang="zh-CN" altLang="en-US" dirty="0">
                <a:solidFill>
                  <a:srgbClr val="24292E"/>
                </a:solidFill>
                <a:latin typeface="-apple-system"/>
              </a:rPr>
              <a:t>考虑到商家可能适合不同的模型，我们对每个店单独求取权重。 </a:t>
            </a:r>
            <a:endParaRPr lang="en-US" altLang="zh-CN" dirty="0">
              <a:solidFill>
                <a:srgbClr val="24292E"/>
              </a:solidFill>
              <a:latin typeface="-apple-system"/>
            </a:endParaRPr>
          </a:p>
          <a:p>
            <a:r>
              <a:rPr lang="zh-CN" altLang="en-US" dirty="0">
                <a:solidFill>
                  <a:srgbClr val="24292E"/>
                </a:solidFill>
                <a:latin typeface="-apple-system"/>
              </a:rPr>
              <a:t>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的样本</a:t>
            </a:r>
            <a:r>
              <a:rPr lang="en-US" altLang="zh-CN" dirty="0">
                <a:solidFill>
                  <a:srgbClr val="24292E"/>
                </a:solidFill>
                <a:latin typeface="-apple-system"/>
              </a:rPr>
              <a:t>,</a:t>
            </a:r>
            <a:r>
              <a:rPr lang="zh-CN" altLang="en-US" dirty="0">
                <a:solidFill>
                  <a:srgbClr val="24292E"/>
                </a:solidFill>
                <a:latin typeface="-apple-system"/>
              </a:rPr>
              <a:t>应该足够线性回归训练了</a:t>
            </a:r>
            <a:r>
              <a:rPr lang="en-US" altLang="zh-CN" dirty="0">
                <a:solidFill>
                  <a:srgbClr val="24292E"/>
                </a:solidFill>
                <a:latin typeface="-apple-system"/>
              </a:rPr>
              <a:t>,</a:t>
            </a:r>
            <a:r>
              <a:rPr lang="zh-CN" altLang="en-US" dirty="0">
                <a:solidFill>
                  <a:srgbClr val="24292E"/>
                </a:solidFill>
                <a:latin typeface="-apple-system"/>
              </a:rPr>
              <a:t>另外使用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14</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线上的特征是根据线下的</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版本在线上进行修改实现，特征选择的过程利用了线上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a:solidFill>
                  <a:srgbClr val="24292E"/>
                </a:solidFill>
                <a:latin typeface="-apple-system"/>
              </a:rPr>
              <a:t>的特征重要性指标。</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由于不能进行数据上传，线上比赛中去掉了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编码过于稀疏，可能不利于</a:t>
            </a:r>
            <a:r>
              <a:rPr lang="en-US" altLang="zh-CN" dirty="0">
                <a:solidFill>
                  <a:srgbClr val="24292E"/>
                </a:solidFill>
                <a:latin typeface="-apple-system"/>
              </a:rPr>
              <a:t>GBDT</a:t>
            </a:r>
            <a:r>
              <a:rPr lang="zh-CN" altLang="en-US" dirty="0">
                <a:solidFill>
                  <a:srgbClr val="24292E"/>
                </a:solidFill>
                <a:latin typeface="-apple-system"/>
              </a:rPr>
              <a:t>或者</a:t>
            </a:r>
            <a:r>
              <a:rPr lang="en-US" altLang="zh-CN" dirty="0">
                <a:solidFill>
                  <a:srgbClr val="24292E"/>
                </a:solidFill>
                <a:latin typeface="-apple-system"/>
              </a:rPr>
              <a:t>PS_SMART</a:t>
            </a:r>
            <a:r>
              <a:rPr lang="zh-CN" altLang="en-US" dirty="0">
                <a:solidFill>
                  <a:srgbClr val="24292E"/>
                </a:solidFill>
                <a:latin typeface="-apple-system"/>
              </a:rPr>
              <a:t>训练。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17</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首先对数据的分析还不够多，过于重视模型的搭建。</a:t>
            </a:r>
            <a:endParaRPr lang="en-US" altLang="zh-CN" dirty="0"/>
          </a:p>
          <a:p>
            <a:pPr marL="285750" indent="-285750">
              <a:buFont typeface="Arial" panose="020B0604020202020204" pitchFamily="34" charset="0"/>
              <a:buChar char="•"/>
            </a:pPr>
            <a:r>
              <a:rPr lang="zh-CN" altLang="en-US" dirty="0"/>
              <a:t>第一次参加平台赛，对平台并不是很熟悉，甚至连</a:t>
            </a:r>
            <a:r>
              <a:rPr lang="en-US" altLang="zh-CN" dirty="0"/>
              <a:t>IDE</a:t>
            </a:r>
            <a:r>
              <a:rPr lang="zh-CN" altLang="en-US" dirty="0"/>
              <a:t>调用</a:t>
            </a:r>
            <a:r>
              <a:rPr lang="en-US" altLang="zh-CN" dirty="0"/>
              <a:t>PAI</a:t>
            </a:r>
            <a:r>
              <a:rPr lang="zh-CN" altLang="en-US" dirty="0"/>
              <a:t>训练模型都不知道，做了大量无意义的操作。</a:t>
            </a:r>
            <a:endParaRPr lang="en-US" altLang="zh-CN" dirty="0"/>
          </a:p>
          <a:p>
            <a:pPr marL="285750" indent="-285750">
              <a:buFont typeface="Arial" panose="020B0604020202020204" pitchFamily="34" charset="0"/>
              <a:buChar char="•"/>
            </a:pPr>
            <a:r>
              <a:rPr lang="zh-CN" altLang="en-US" dirty="0"/>
              <a:t>线下的聚类操作前，应该更全面的去分析企业用电规律，而不是单纯的套用算法进行聚类。</a:t>
            </a:r>
            <a:endParaRPr lang="en-US" altLang="zh-CN" dirty="0"/>
          </a:p>
          <a:p>
            <a:pPr marL="285750" indent="-285750">
              <a:buFont typeface="Arial" panose="020B0604020202020204" pitchFamily="34" charset="0"/>
              <a:buChar char="•"/>
            </a:pPr>
            <a:r>
              <a:rPr lang="zh-CN" altLang="en-US" dirty="0"/>
              <a:t>训练过程中发现温度等特征重要性过低，但是并没有去针对性的调整特征。</a:t>
            </a:r>
            <a:endParaRPr lang="en-US" altLang="zh-CN" dirty="0"/>
          </a:p>
          <a:p>
            <a:pPr marL="285750" indent="-285750">
              <a:buFont typeface="Arial" panose="020B0604020202020204" pitchFamily="34" charset="0"/>
              <a:buChar char="•"/>
            </a:pPr>
            <a:r>
              <a:rPr lang="zh-CN" altLang="en-US" dirty="0"/>
              <a:t>采用模型融合等策略提高模型的复杂度确实能够帮助训练效果的提升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24</a:t>
            </a:fld>
            <a:endParaRPr lang="zh-CN" altLang="en-US"/>
          </a:p>
        </p:txBody>
      </p:sp>
    </p:spTree>
    <p:extLst>
      <p:ext uri="{BB962C8B-B14F-4D97-AF65-F5344CB8AC3E}">
        <p14:creationId xmlns:p14="http://schemas.microsoft.com/office/powerpoint/2010/main" val="182054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25</a:t>
            </a:fld>
            <a:endParaRPr lang="zh-CN" altLang="en-US"/>
          </a:p>
        </p:txBody>
      </p:sp>
    </p:spTree>
    <p:extLst>
      <p:ext uri="{BB962C8B-B14F-4D97-AF65-F5344CB8AC3E}">
        <p14:creationId xmlns:p14="http://schemas.microsoft.com/office/powerpoint/2010/main" val="100506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春节前后企业一般会放假，整个假期的电量消耗降低较明显；小长假则往往在假期当天下降非常明显，此后逐渐回升。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5</a:t>
            </a:fld>
            <a:endParaRPr lang="zh-CN" altLang="en-US"/>
          </a:p>
        </p:txBody>
      </p:sp>
    </p:spTree>
    <p:extLst>
      <p:ext uri="{BB962C8B-B14F-4D97-AF65-F5344CB8AC3E}">
        <p14:creationId xmlns:p14="http://schemas.microsoft.com/office/powerpoint/2010/main" val="30435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极端气候时电量也会有相应程度的提升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6</a:t>
            </a:fld>
            <a:endParaRPr lang="zh-CN" altLang="en-US"/>
          </a:p>
        </p:txBody>
      </p:sp>
    </p:spTree>
    <p:extLst>
      <p:ext uri="{BB962C8B-B14F-4D97-AF65-F5344CB8AC3E}">
        <p14:creationId xmlns:p14="http://schemas.microsoft.com/office/powerpoint/2010/main" val="119635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线下的预测包含以下几个部分，第一是做特征工程，对数据进行清洗，对商家进行聚类，以及提取出样本的特征。</a:t>
            </a:r>
            <a:endParaRPr lang="en-US" altLang="zh-CN" dirty="0"/>
          </a:p>
          <a:p>
            <a:r>
              <a:rPr lang="zh-CN" altLang="en-US" dirty="0"/>
              <a:t>而后我们设计了分成的</a:t>
            </a:r>
            <a:r>
              <a:rPr lang="en-US" altLang="zh-CN" dirty="0" err="1"/>
              <a:t>xgboost</a:t>
            </a:r>
            <a:r>
              <a:rPr lang="zh-CN" altLang="en-US" dirty="0"/>
              <a:t>模型，由欠拟合的模型进一步清洗数据后使用新的模型训练。</a:t>
            </a:r>
            <a:endParaRPr lang="en-US" altLang="zh-CN" dirty="0"/>
          </a:p>
          <a:p>
            <a:r>
              <a:rPr lang="zh-CN" altLang="en-US" dirty="0"/>
              <a:t>最后我们设计了一个基于</a:t>
            </a:r>
            <a:r>
              <a:rPr lang="en-US" altLang="zh-CN" dirty="0" err="1"/>
              <a:t>tensorflow</a:t>
            </a:r>
            <a:r>
              <a:rPr lang="zh-CN" altLang="en-US" dirty="0"/>
              <a:t>的线性回归以匹配各个不同商家。</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7</a:t>
            </a:fld>
            <a:endParaRPr lang="zh-CN" altLang="en-US"/>
          </a:p>
        </p:txBody>
      </p:sp>
    </p:spTree>
    <p:extLst>
      <p:ext uri="{BB962C8B-B14F-4D97-AF65-F5344CB8AC3E}">
        <p14:creationId xmlns:p14="http://schemas.microsoft.com/office/powerpoint/2010/main" val="338162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线下测评需要预测</a:t>
            </a:r>
            <a:r>
              <a:rPr lang="en-US" altLang="zh-CN" dirty="0"/>
              <a:t>10</a:t>
            </a:r>
            <a:r>
              <a:rPr lang="zh-CN" altLang="en-US" dirty="0"/>
              <a:t>月份用电量数据，因而我们对</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天商家耗电进行了统计。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我们观察到均值小于</a:t>
            </a:r>
            <a:r>
              <a:rPr lang="en-US" altLang="zh-CN" dirty="0"/>
              <a:t>50</a:t>
            </a:r>
            <a:r>
              <a:rPr lang="zh-CN" altLang="en-US" dirty="0"/>
              <a:t>的商店有大约</a:t>
            </a:r>
            <a:r>
              <a:rPr lang="en-US" altLang="zh-CN" dirty="0"/>
              <a:t>200</a:t>
            </a:r>
            <a:r>
              <a:rPr lang="zh-CN" altLang="en-US" dirty="0"/>
              <a:t>家，包含</a:t>
            </a:r>
            <a:r>
              <a:rPr lang="en-US" altLang="zh-CN" dirty="0"/>
              <a:t>74</a:t>
            </a:r>
            <a:r>
              <a:rPr lang="zh-CN" altLang="en-US" dirty="0"/>
              <a:t>家历史耗电均为</a:t>
            </a:r>
            <a:r>
              <a:rPr lang="en-US" altLang="zh-CN" dirty="0"/>
              <a:t>1</a:t>
            </a:r>
            <a:r>
              <a:rPr lang="zh-CN" altLang="en-US" dirty="0"/>
              <a:t>的商家。这些商店占总体商家数</a:t>
            </a:r>
            <a:r>
              <a:rPr lang="en-US" altLang="zh-CN" dirty="0"/>
              <a:t>5.8%</a:t>
            </a:r>
            <a:r>
              <a:rPr lang="zh-CN" altLang="en-US" dirty="0"/>
              <a:t>，但电量占比小于千分之二。为了降低计算压力并减少低电量样本造成的影响，我们将这些商家从整体训练样本中删除。</a:t>
            </a:r>
            <a:endParaRPr lang="en-US" altLang="zh-CN"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8</a:t>
            </a:fld>
            <a:endParaRPr lang="zh-CN" altLang="en-US"/>
          </a:p>
        </p:txBody>
      </p:sp>
    </p:spTree>
    <p:extLst>
      <p:ext uri="{BB962C8B-B14F-4D97-AF65-F5344CB8AC3E}">
        <p14:creationId xmlns:p14="http://schemas.microsoft.com/office/powerpoint/2010/main" val="148037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另外我们分析了总体数据走势，可以看到由于春节的原因，总体耗电量会发生剧烈的我懂，考虑到预测时间不包含春节假期，所以在数据集中清除了春节导致</a:t>
            </a:r>
            <a:r>
              <a:rPr lang="en-US" altLang="zh-CN" dirty="0"/>
              <a:t>1-3</a:t>
            </a:r>
            <a:r>
              <a:rPr lang="zh-CN" altLang="en-US" dirty="0"/>
              <a:t>月异常数据。</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9</a:t>
            </a:fld>
            <a:endParaRPr lang="zh-CN" altLang="en-US"/>
          </a:p>
        </p:txBody>
      </p:sp>
    </p:spTree>
    <p:extLst>
      <p:ext uri="{BB962C8B-B14F-4D97-AF65-F5344CB8AC3E}">
        <p14:creationId xmlns:p14="http://schemas.microsoft.com/office/powerpoint/2010/main" val="134584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之后我们对</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202672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solidFill>
                  <a:srgbClr val="24292E"/>
                </a:solidFill>
                <a:latin typeface="-apple-system"/>
              </a:rPr>
              <a:t>通过观察特征重要性，提取出了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版本的特征，删去了冗余特征，添加了单周统计特征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，这儿不赘言了，有兴趣可见</a:t>
            </a:r>
            <a:r>
              <a:rPr lang="en-US" altLang="zh-CN" dirty="0">
                <a:solidFill>
                  <a:srgbClr val="24292E"/>
                </a:solidFill>
                <a:latin typeface="-apple-system"/>
              </a:rPr>
              <a:t>github</a:t>
            </a:r>
            <a:r>
              <a:rPr lang="zh-CN" altLang="en-US" dirty="0">
                <a:solidFill>
                  <a:srgbClr val="24292E"/>
                </a:solidFill>
                <a:latin typeface="-apple-system"/>
              </a:rPr>
              <a:t>托管。</a:t>
            </a:r>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变换可以使不同耗电量的店家维持在同一数量级，从而增加耗电较少的商户的预测精度。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Prophet</a:t>
            </a:r>
            <a:r>
              <a:rPr lang="zh-CN" altLang="en-US" sz="1200" dirty="0"/>
              <a:t>使用了傅里叶级数构建年周期组件，使用虚拟变量构建周周期组件。</a:t>
            </a:r>
            <a:endParaRPr lang="en-US" altLang="zh-CN" sz="1200" dirty="0"/>
          </a:p>
          <a:p>
            <a:r>
              <a:rPr lang="zh-CN" altLang="en-US" sz="1200" dirty="0"/>
              <a:t>我们希望通过</a:t>
            </a:r>
            <a:r>
              <a:rPr lang="en-US" altLang="zh-CN" sz="1200" dirty="0">
                <a:latin typeface="Times New Roman" panose="02020603050405020304" pitchFamily="18" charset="0"/>
                <a:cs typeface="Times New Roman" panose="02020603050405020304" pitchFamily="18" charset="0"/>
              </a:rPr>
              <a:t>Prophet</a:t>
            </a:r>
            <a:r>
              <a:rPr lang="zh-CN" altLang="en-US" sz="1200" dirty="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来一发 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a:solidFill>
                  <a:schemeClr val="accent5">
                    <a:lumMod val="20000"/>
                    <a:lumOff val="80000"/>
                  </a:schemeClr>
                </a:solidFill>
              </a:rPr>
              <a:t>吕倪祺</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施晋</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程嘉晖</a:t>
            </a: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华东师范大学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p>
        </p:txBody>
      </p:sp>
      <p:sp>
        <p:nvSpPr>
          <p:cNvPr id="8" name="矩形 7">
            <a:extLst>
              <a:ext uri="{FF2B5EF4-FFF2-40B4-BE49-F238E27FC236}">
                <a16:creationId xmlns:a16="http://schemas.microsoft.com/office/drawing/2014/main" id="{504457AE-BF9B-4DA6-AD67-FA649D50448C}"/>
              </a:ext>
            </a:extLst>
          </p:cNvPr>
          <p:cNvSpPr/>
          <p:nvPr/>
        </p:nvSpPr>
        <p:spPr>
          <a:xfrm>
            <a:off x="497562" y="1319253"/>
            <a:ext cx="11039369" cy="646331"/>
          </a:xfrm>
          <a:prstGeom prst="rect">
            <a:avLst/>
          </a:prstGeom>
        </p:spPr>
        <p:txBody>
          <a:bodyPr wrap="none">
            <a:spAutoFit/>
          </a:bodyPr>
          <a:lstStyle/>
          <a:p>
            <a:r>
              <a:rPr lang="zh-CN" altLang="en-US" dirty="0"/>
              <a:t>对不同商店的电量使用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t>变换，使不同耗电量的店家保持为同一数量级，再通过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归一化电量。</a:t>
            </a:r>
            <a:endParaRPr lang="en-US" altLang="zh-CN" dirty="0"/>
          </a:p>
          <a:p>
            <a:r>
              <a:rPr lang="zh-CN" altLang="en-US" dirty="0"/>
              <a:t>而后使用</a:t>
            </a:r>
            <a:r>
              <a:rPr lang="en-US" altLang="zh-CN" dirty="0">
                <a:solidFill>
                  <a:srgbClr val="24292E"/>
                </a:solidFill>
                <a:latin typeface="Times New Roman" panose="02020603050405020304" pitchFamily="18" charset="0"/>
                <a:cs typeface="Times New Roman" panose="02020603050405020304" pitchFamily="18" charset="0"/>
              </a:rPr>
              <a:t>DBSCAN</a:t>
            </a:r>
            <a:r>
              <a:rPr lang="zh-CN" altLang="en-US" dirty="0"/>
              <a:t>对归一化结果进行聚类。</a:t>
            </a:r>
          </a:p>
        </p:txBody>
      </p:sp>
      <p:graphicFrame>
        <p:nvGraphicFramePr>
          <p:cNvPr id="7" name="图表 6">
            <a:extLst>
              <a:ext uri="{FF2B5EF4-FFF2-40B4-BE49-F238E27FC236}">
                <a16:creationId xmlns:a16="http://schemas.microsoft.com/office/drawing/2014/main" id="{EB57604C-6EA2-43F5-8B46-F72A31019321}"/>
              </a:ext>
            </a:extLst>
          </p:cNvPr>
          <p:cNvGraphicFramePr>
            <a:graphicFrameLocks/>
          </p:cNvGraphicFramePr>
          <p:nvPr>
            <p:extLst>
              <p:ext uri="{D42A27DB-BD31-4B8C-83A1-F6EECF244321}">
                <p14:modId xmlns:p14="http://schemas.microsoft.com/office/powerpoint/2010/main" val="2823165353"/>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A3FF86FD-F23B-465C-9476-77A36C901B9C}"/>
              </a:ext>
            </a:extLst>
          </p:cNvPr>
          <p:cNvGraphicFramePr/>
          <p:nvPr>
            <p:extLst>
              <p:ext uri="{D42A27DB-BD31-4B8C-83A1-F6EECF244321}">
                <p14:modId xmlns:p14="http://schemas.microsoft.com/office/powerpoint/2010/main" val="2000386877"/>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7607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83006" y="381869"/>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p>
        </p:txBody>
      </p:sp>
      <p:graphicFrame>
        <p:nvGraphicFramePr>
          <p:cNvPr id="5" name="表格 4">
            <a:extLst>
              <a:ext uri="{FF2B5EF4-FFF2-40B4-BE49-F238E27FC236}">
                <a16:creationId xmlns:a16="http://schemas.microsoft.com/office/drawing/2014/main" id="{8C6BEA93-53DF-4F12-AAD4-458BA507AF1A}"/>
              </a:ext>
            </a:extLst>
          </p:cNvPr>
          <p:cNvGraphicFramePr>
            <a:graphicFrameLocks noGrp="1"/>
          </p:cNvGraphicFramePr>
          <p:nvPr>
            <p:extLst>
              <p:ext uri="{D42A27DB-BD31-4B8C-83A1-F6EECF244321}">
                <p14:modId xmlns:p14="http://schemas.microsoft.com/office/powerpoint/2010/main" val="953613199"/>
              </p:ext>
            </p:extLst>
          </p:nvPr>
        </p:nvGraphicFramePr>
        <p:xfrm>
          <a:off x="5062266" y="365125"/>
          <a:ext cx="7129734" cy="5664463"/>
        </p:xfrm>
        <a:graphic>
          <a:graphicData uri="http://schemas.openxmlformats.org/drawingml/2006/table">
            <a:tbl>
              <a:tblPr/>
              <a:tblGrid>
                <a:gridCol w="3564867">
                  <a:extLst>
                    <a:ext uri="{9D8B030D-6E8A-4147-A177-3AD203B41FA5}">
                      <a16:colId xmlns:a16="http://schemas.microsoft.com/office/drawing/2014/main" val="1478939164"/>
                    </a:ext>
                  </a:extLst>
                </a:gridCol>
                <a:gridCol w="3564867">
                  <a:extLst>
                    <a:ext uri="{9D8B030D-6E8A-4147-A177-3AD203B41FA5}">
                      <a16:colId xmlns:a16="http://schemas.microsoft.com/office/drawing/2014/main" val="1717937204"/>
                    </a:ext>
                  </a:extLst>
                </a:gridCol>
              </a:tblGrid>
              <a:tr h="384719">
                <a:tc>
                  <a:txBody>
                    <a:bodyPr/>
                    <a:lstStyle/>
                    <a:p>
                      <a:pPr algn="ctr"/>
                      <a:r>
                        <a:rPr lang="zh-CN" altLang="en-US" sz="1700" b="1" dirty="0">
                          <a:effectLst/>
                        </a:rPr>
                        <a:t>特征</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dirty="0">
                          <a:effectLst/>
                        </a:rPr>
                        <a:t>解释</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69152065"/>
                  </a:ext>
                </a:extLst>
              </a:tr>
              <a:tr h="656836">
                <a:tc>
                  <a:txBody>
                    <a:bodyPr/>
                    <a:lstStyle/>
                    <a:p>
                      <a:pPr algn="ctr"/>
                      <a:r>
                        <a:rPr lang="en-US" sz="1700">
                          <a:effectLst/>
                        </a:rPr>
                        <a:t>user_type#n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dirty="0">
                          <a:effectLst/>
                        </a:rPr>
                        <a:t>对店家使用</a:t>
                      </a:r>
                      <a:r>
                        <a:rPr lang="en-US" altLang="zh-CN" sz="1700" dirty="0">
                          <a:effectLst/>
                        </a:rPr>
                        <a:t>DBSCAN</a:t>
                      </a:r>
                      <a:r>
                        <a:rPr lang="zh-CN" altLang="en-US" sz="1700" dirty="0">
                          <a:effectLst/>
                        </a:rPr>
                        <a:t>进行聚类后进行</a:t>
                      </a:r>
                      <a:r>
                        <a:rPr lang="en-US" altLang="zh-CN" sz="1700" dirty="0" err="1">
                          <a:effectLst/>
                        </a:rPr>
                        <a:t>onehot</a:t>
                      </a:r>
                      <a:r>
                        <a:rPr lang="zh-CN" altLang="en-US" sz="1700" dirty="0">
                          <a:effectLst/>
                        </a:rPr>
                        <a:t>编码</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0854480"/>
                  </a:ext>
                </a:extLst>
              </a:tr>
              <a:tr h="656836">
                <a:tc>
                  <a:txBody>
                    <a:bodyPr/>
                    <a:lstStyle/>
                    <a:p>
                      <a:pPr algn="ctr"/>
                      <a:r>
                        <a:rPr lang="en-US" sz="1700">
                          <a:effectLst/>
                        </a:rPr>
                        <a:t>trend#n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的趋势数据，使用</a:t>
                      </a:r>
                      <a:r>
                        <a:rPr lang="en-US" altLang="zh-CN" sz="1700">
                          <a:effectLst/>
                        </a:rPr>
                        <a:t>prophet</a:t>
                      </a:r>
                      <a:r>
                        <a:rPr lang="zh-CN" altLang="en-US" sz="1700">
                          <a:effectLst/>
                        </a:rPr>
                        <a:t>获得</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91244441"/>
                  </a:ext>
                </a:extLst>
              </a:tr>
              <a:tr h="841407">
                <a:tc>
                  <a:txBody>
                    <a:bodyPr/>
                    <a:lstStyle/>
                    <a:p>
                      <a:pPr algn="ctr"/>
                      <a:r>
                        <a:rPr lang="en-US" sz="1700" dirty="0" err="1">
                          <a:effectLst/>
                        </a:rPr>
                        <a:t>yearly#n</a:t>
                      </a:r>
                      <a:endParaRPr lang="en-US" sz="1700" dirty="0">
                        <a:effectLst/>
                      </a:endParaRP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的年趋势数据，使用</a:t>
                      </a:r>
                      <a:r>
                        <a:rPr lang="en-US" altLang="zh-CN" sz="1700">
                          <a:effectLst/>
                        </a:rPr>
                        <a:t>prophet</a:t>
                      </a:r>
                      <a:r>
                        <a:rPr lang="zh-CN" altLang="en-US" sz="1700">
                          <a:effectLst/>
                        </a:rPr>
                        <a:t>获得</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0259484"/>
                  </a:ext>
                </a:extLst>
              </a:tr>
              <a:tr h="384719">
                <a:tc>
                  <a:txBody>
                    <a:bodyPr/>
                    <a:lstStyle/>
                    <a:p>
                      <a:pPr algn="ctr"/>
                      <a:r>
                        <a:rPr lang="en-US" sz="1700">
                          <a:effectLst/>
                        </a:rPr>
                        <a:t>temp#n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温度数据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29237742"/>
                  </a:ext>
                </a:extLst>
              </a:tr>
              <a:tr h="384719">
                <a:tc>
                  <a:txBody>
                    <a:bodyPr/>
                    <a:lstStyle/>
                    <a:p>
                      <a:pPr algn="ctr"/>
                      <a:r>
                        <a:rPr lang="en-US" sz="1700">
                          <a:effectLst/>
                        </a:rPr>
                        <a:t>bad_weather#n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坏天气数据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8673276"/>
                  </a:ext>
                </a:extLst>
              </a:tr>
              <a:tr h="384719">
                <a:tc>
                  <a:txBody>
                    <a:bodyPr/>
                    <a:lstStyle/>
                    <a:p>
                      <a:pPr algn="ctr"/>
                      <a:r>
                        <a:rPr lang="en-US" sz="1700">
                          <a:effectLst/>
                        </a:rPr>
                        <a:t>ssd#n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人体舒适度数据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63541008"/>
                  </a:ext>
                </a:extLst>
              </a:tr>
              <a:tr h="656836">
                <a:tc>
                  <a:txBody>
                    <a:bodyPr/>
                    <a:lstStyle/>
                    <a:p>
                      <a:pPr algn="ctr"/>
                      <a:r>
                        <a:rPr lang="en-US" sz="1700">
                          <a:effectLst/>
                        </a:rPr>
                        <a:t>holiday#n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的周末假日数据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9624126"/>
                  </a:ext>
                </a:extLst>
              </a:tr>
              <a:tr h="656836">
                <a:tc>
                  <a:txBody>
                    <a:bodyPr/>
                    <a:lstStyle/>
                    <a:p>
                      <a:pPr algn="ctr"/>
                      <a:r>
                        <a:rPr lang="en-US" sz="1700">
                          <a:effectLst/>
                        </a:rPr>
                        <a:t>festday#n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的法定假日数据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10629079"/>
                  </a:ext>
                </a:extLst>
              </a:tr>
              <a:tr h="656836">
                <a:tc>
                  <a:txBody>
                    <a:bodyPr/>
                    <a:lstStyle/>
                    <a:p>
                      <a:pPr algn="ctr"/>
                      <a:r>
                        <a:rPr lang="en-US" sz="1700">
                          <a:effectLst/>
                        </a:rPr>
                        <a:t>power#n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dirty="0">
                          <a:effectLst/>
                        </a:rPr>
                        <a:t>前第</a:t>
                      </a:r>
                      <a:r>
                        <a:rPr lang="en-US" altLang="zh-CN" sz="1700" dirty="0">
                          <a:effectLst/>
                        </a:rPr>
                        <a:t>n</a:t>
                      </a:r>
                      <a:r>
                        <a:rPr lang="zh-CN" altLang="en-US" sz="1700" dirty="0">
                          <a:effectLst/>
                        </a:rPr>
                        <a:t>天的电量值，包含前</a:t>
                      </a:r>
                      <a:r>
                        <a:rPr lang="en-US" altLang="zh-CN" sz="1700" dirty="0">
                          <a:effectLst/>
                        </a:rPr>
                        <a:t>28</a:t>
                      </a:r>
                      <a:r>
                        <a:rPr lang="zh-CN" altLang="en-US" sz="1700" dirty="0">
                          <a:effectLst/>
                        </a:rPr>
                        <a:t>天数据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85384377"/>
                  </a:ext>
                </a:extLst>
              </a:tr>
            </a:tbl>
          </a:graphicData>
        </a:graphic>
      </p:graphicFrame>
      <p:sp>
        <p:nvSpPr>
          <p:cNvPr id="6" name="矩形 5">
            <a:extLst>
              <a:ext uri="{FF2B5EF4-FFF2-40B4-BE49-F238E27FC236}">
                <a16:creationId xmlns:a16="http://schemas.microsoft.com/office/drawing/2014/main" id="{292EBC37-5228-4113-B543-87E9C71DC5F7}"/>
              </a:ext>
            </a:extLst>
          </p:cNvPr>
          <p:cNvSpPr/>
          <p:nvPr/>
        </p:nvSpPr>
        <p:spPr>
          <a:xfrm>
            <a:off x="516288" y="1751164"/>
            <a:ext cx="4037424" cy="646331"/>
          </a:xfrm>
          <a:prstGeom prst="rect">
            <a:avLst/>
          </a:prstGeom>
        </p:spPr>
        <p:txBody>
          <a:bodyPr wrap="square">
            <a:spAutoFit/>
          </a:bodyPr>
          <a:lstStyle/>
          <a:p>
            <a:r>
              <a:rPr lang="zh-CN" altLang="en-US" b="0" i="0" dirty="0">
                <a:solidFill>
                  <a:srgbClr val="24292E"/>
                </a:solidFill>
                <a:effectLst/>
                <a:latin typeface="-apple-system"/>
              </a:rPr>
              <a:t>右表为线下特征提取中</a:t>
            </a:r>
            <a:r>
              <a:rPr lang="en-US" altLang="zh-CN" dirty="0">
                <a:solidFill>
                  <a:srgbClr val="24292E"/>
                </a:solidFill>
                <a:latin typeface="Times New Roman" panose="02020603050405020304" pitchFamily="18" charset="0"/>
                <a:cs typeface="Times New Roman" panose="02020603050405020304" pitchFamily="18" charset="0"/>
              </a:rPr>
              <a:t>heavy</a:t>
            </a:r>
            <a:r>
              <a:rPr lang="en-US" altLang="zh-CN" dirty="0"/>
              <a:t> </a:t>
            </a:r>
            <a:r>
              <a:rPr lang="zh-CN" altLang="en-US" dirty="0"/>
              <a:t>版本</a:t>
            </a:r>
            <a:r>
              <a:rPr lang="zh-CN" altLang="en-US" b="0" i="0" dirty="0">
                <a:solidFill>
                  <a:srgbClr val="24292E"/>
                </a:solidFill>
                <a:effectLst/>
                <a:latin typeface="-apple-system"/>
              </a:rPr>
              <a:t>的特征。</a:t>
            </a:r>
          </a:p>
        </p:txBody>
      </p:sp>
      <p:cxnSp>
        <p:nvCxnSpPr>
          <p:cNvPr id="11" name="直接箭头连接符 10">
            <a:extLst>
              <a:ext uri="{FF2B5EF4-FFF2-40B4-BE49-F238E27FC236}">
                <a16:creationId xmlns:a16="http://schemas.microsoft.com/office/drawing/2014/main" id="{798718A5-7D88-4F5B-9ACA-4635B2481E71}"/>
              </a:ext>
            </a:extLst>
          </p:cNvPr>
          <p:cNvCxnSpPr>
            <a:cxnSpLocks/>
          </p:cNvCxnSpPr>
          <p:nvPr/>
        </p:nvCxnSpPr>
        <p:spPr>
          <a:xfrm>
            <a:off x="3739787" y="4813596"/>
            <a:ext cx="1599854" cy="6997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BFA276-A2AE-475D-B494-AC963A5E194F}"/>
              </a:ext>
            </a:extLst>
          </p:cNvPr>
          <p:cNvSpPr/>
          <p:nvPr/>
        </p:nvSpPr>
        <p:spPr>
          <a:xfrm>
            <a:off x="516288" y="3955310"/>
            <a:ext cx="4037424" cy="646331"/>
          </a:xfrm>
          <a:prstGeom prst="rect">
            <a:avLst/>
          </a:prstGeom>
        </p:spPr>
        <p:txBody>
          <a:bodyPr wrap="square">
            <a:spAutoFit/>
          </a:bodyPr>
          <a:lstStyle/>
          <a:p>
            <a:r>
              <a:rPr lang="zh-CN" altLang="en-US" dirty="0">
                <a:solidFill>
                  <a:srgbClr val="24292E"/>
                </a:solidFill>
                <a:latin typeface="-apple-system"/>
              </a:rPr>
              <a:t>我们对部分模型使用的电量特征以及预测值进行了</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a:t>
            </a:r>
          </a:p>
        </p:txBody>
      </p:sp>
    </p:spTree>
    <p:extLst>
      <p:ext uri="{BB962C8B-B14F-4D97-AF65-F5344CB8AC3E}">
        <p14:creationId xmlns:p14="http://schemas.microsoft.com/office/powerpoint/2010/main" val="377572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908" y="146305"/>
            <a:ext cx="5972562" cy="5972562"/>
          </a:xfrm>
          <a:prstGeom prst="rect">
            <a:avLst/>
          </a:prstGeom>
        </p:spPr>
      </p:pic>
      <p:sp>
        <p:nvSpPr>
          <p:cNvPr id="10" name="文本框 9">
            <a:extLst>
              <a:ext uri="{FF2B5EF4-FFF2-40B4-BE49-F238E27FC236}">
                <a16:creationId xmlns:a16="http://schemas.microsoft.com/office/drawing/2014/main" id="{77C54360-CAD3-4193-A43D-D73E378A50C2}"/>
              </a:ext>
            </a:extLst>
          </p:cNvPr>
          <p:cNvSpPr txBox="1"/>
          <p:nvPr/>
        </p:nvSpPr>
        <p:spPr>
          <a:xfrm>
            <a:off x="595200" y="1364581"/>
            <a:ext cx="5211240" cy="923330"/>
          </a:xfrm>
          <a:prstGeom prst="rect">
            <a:avLst/>
          </a:prstGeom>
          <a:noFill/>
        </p:spPr>
        <p:txBody>
          <a:bodyPr wrap="square" rtlCol="0">
            <a:spAutoFit/>
          </a:bodyPr>
          <a:lstStyle/>
          <a:p>
            <a:r>
              <a:rPr lang="zh-CN" altLang="en-US" dirty="0"/>
              <a:t>在线下的特征提取中，我们使用了</a:t>
            </a:r>
            <a:r>
              <a:rPr lang="en-US" altLang="zh-CN" dirty="0"/>
              <a:t>Prophet</a:t>
            </a:r>
            <a:r>
              <a:rPr lang="zh-CN" altLang="en-US" dirty="0"/>
              <a:t>智能化预测工具预测的</a:t>
            </a:r>
            <a:r>
              <a:rPr lang="en-US" altLang="zh-CN" dirty="0"/>
              <a:t>yearly</a:t>
            </a:r>
            <a:r>
              <a:rPr lang="zh-CN" altLang="en-US" dirty="0"/>
              <a:t>和</a:t>
            </a:r>
            <a:r>
              <a:rPr lang="en-US" altLang="zh-CN" dirty="0"/>
              <a:t>trend</a:t>
            </a:r>
            <a:r>
              <a:rPr lang="zh-CN" altLang="en-US" dirty="0"/>
              <a:t>作为数据集的一部分特征。</a:t>
            </a:r>
          </a:p>
        </p:txBody>
      </p:sp>
      <p:sp>
        <p:nvSpPr>
          <p:cNvPr id="11" name="文本框 10">
            <a:extLst>
              <a:ext uri="{FF2B5EF4-FFF2-40B4-BE49-F238E27FC236}">
                <a16:creationId xmlns:a16="http://schemas.microsoft.com/office/drawing/2014/main" id="{3DB308D6-DE56-40FE-A2AB-79682EFF6BB8}"/>
              </a:ext>
            </a:extLst>
          </p:cNvPr>
          <p:cNvSpPr txBox="1"/>
          <p:nvPr/>
        </p:nvSpPr>
        <p:spPr>
          <a:xfrm>
            <a:off x="4683434" y="2919711"/>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672961D-8E68-486E-80FF-B3AAB65ECBF7}"/>
              </a:ext>
            </a:extLst>
          </p:cNvPr>
          <p:cNvSpPr/>
          <p:nvPr/>
        </p:nvSpPr>
        <p:spPr>
          <a:xfrm>
            <a:off x="503922" y="2434823"/>
            <a:ext cx="4656667" cy="1477328"/>
          </a:xfrm>
          <a:prstGeom prst="rect">
            <a:avLst/>
          </a:prstGeom>
        </p:spPr>
        <p:txBody>
          <a:bodyPr wrap="square">
            <a:spAutoFit/>
          </a:bodyPr>
          <a:lstStyle/>
          <a:p>
            <a:r>
              <a:rPr lang="zh-CN" altLang="en-US" dirty="0">
                <a:solidFill>
                  <a:srgbClr val="24292E"/>
                </a:solidFill>
                <a:latin typeface="-apple-system"/>
              </a:rPr>
              <a:t>线下对预测的</a:t>
            </a:r>
            <a:r>
              <a:rPr lang="en-US" altLang="zh-CN" dirty="0">
                <a:solidFill>
                  <a:srgbClr val="24292E"/>
                </a:solidFill>
                <a:latin typeface="-apple-system"/>
              </a:rPr>
              <a:t>31</a:t>
            </a:r>
            <a:r>
              <a:rPr lang="zh-CN" altLang="en-US" dirty="0">
                <a:solidFill>
                  <a:srgbClr val="24292E"/>
                </a:solidFill>
                <a:latin typeface="-apple-system"/>
              </a:rPr>
              <a:t>天每天建立一个模型进行训练预测，每天的模型使用了六组特征不同的子模型，分别是做过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26677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04666741-CEEF-4295-901A-EF7D30D925E8}"/>
              </a:ext>
            </a:extLst>
          </p:cNvPr>
          <p:cNvSpPr/>
          <p:nvPr/>
        </p:nvSpPr>
        <p:spPr>
          <a:xfrm>
            <a:off x="361919" y="2676787"/>
            <a:ext cx="3469228" cy="923330"/>
          </a:xfrm>
          <a:prstGeom prst="rect">
            <a:avLst/>
          </a:prstGeom>
        </p:spPr>
        <p:txBody>
          <a:bodyPr wrap="square">
            <a:spAutoFit/>
          </a:bodyPr>
          <a:lstStyle/>
          <a:p>
            <a:r>
              <a:rPr lang="zh-CN" altLang="en-US" dirty="0">
                <a:solidFill>
                  <a:srgbClr val="24292E"/>
                </a:solidFill>
                <a:latin typeface="-apple-system"/>
              </a:rPr>
              <a:t>模型融合部分我们使用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设计了一个线性回归的模型，求取各个模型权重。</a:t>
            </a:r>
            <a:endParaRPr lang="zh-CN" altLang="en-US" dirty="0"/>
          </a:p>
        </p:txBody>
      </p:sp>
      <p:pic>
        <p:nvPicPr>
          <p:cNvPr id="10" name="图片 9">
            <a:extLst>
              <a:ext uri="{FF2B5EF4-FFF2-40B4-BE49-F238E27FC236}">
                <a16:creationId xmlns:a16="http://schemas.microsoft.com/office/drawing/2014/main"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线上解法</a:t>
            </a:r>
          </a:p>
        </p:txBody>
      </p:sp>
      <p:graphicFrame>
        <p:nvGraphicFramePr>
          <p:cNvPr id="6" name="图示 5">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4202232533"/>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62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38011" y="39494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10B7BEC5-E26D-486D-9483-29363E7DA07D}"/>
              </a:ext>
            </a:extLst>
          </p:cNvPr>
          <p:cNvSpPr/>
          <p:nvPr/>
        </p:nvSpPr>
        <p:spPr>
          <a:xfrm>
            <a:off x="473479" y="1870033"/>
            <a:ext cx="4530321" cy="646331"/>
          </a:xfrm>
          <a:prstGeom prst="rect">
            <a:avLst/>
          </a:prstGeom>
        </p:spPr>
        <p:txBody>
          <a:bodyPr wrap="square">
            <a:spAutoFit/>
          </a:bodyPr>
          <a:lstStyle/>
          <a:p>
            <a:r>
              <a:rPr lang="zh-CN" altLang="en-US" dirty="0">
                <a:solidFill>
                  <a:srgbClr val="24292E"/>
                </a:solidFill>
                <a:latin typeface="-apple-system"/>
              </a:rPr>
              <a:t>线上的模型仅仅去掉了最近一周总电量小于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p:txBody>
      </p:sp>
      <p:sp>
        <p:nvSpPr>
          <p:cNvPr id="6" name="矩形 5">
            <a:extLst>
              <a:ext uri="{FF2B5EF4-FFF2-40B4-BE49-F238E27FC236}">
                <a16:creationId xmlns:a16="http://schemas.microsoft.com/office/drawing/2014/main" id="{03F323D9-CB6A-4A6F-9E17-ADB9C81AF1B0}"/>
              </a:ext>
            </a:extLst>
          </p:cNvPr>
          <p:cNvSpPr/>
          <p:nvPr/>
        </p:nvSpPr>
        <p:spPr>
          <a:xfrm>
            <a:off x="473479" y="3424611"/>
            <a:ext cx="4530321" cy="646331"/>
          </a:xfrm>
          <a:prstGeom prst="rect">
            <a:avLst/>
          </a:prstGeom>
        </p:spPr>
        <p:txBody>
          <a:bodyPr wrap="square">
            <a:spAutoFit/>
          </a:bodyPr>
          <a:lstStyle/>
          <a:p>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这两家店的异常值使用线上模型的预测值进行了填补。</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90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00674" y="253225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特征选择</a:t>
            </a:r>
          </a:p>
        </p:txBody>
      </p:sp>
      <p:graphicFrame>
        <p:nvGraphicFramePr>
          <p:cNvPr id="8" name="表格 7">
            <a:extLst>
              <a:ext uri="{FF2B5EF4-FFF2-40B4-BE49-F238E27FC236}">
                <a16:creationId xmlns:a16="http://schemas.microsoft.com/office/drawing/2014/main" id="{2225322D-10ED-44DF-8FDC-7B8D915B5218}"/>
              </a:ext>
            </a:extLst>
          </p:cNvPr>
          <p:cNvGraphicFramePr>
            <a:graphicFrameLocks noGrp="1"/>
          </p:cNvGraphicFramePr>
          <p:nvPr>
            <p:extLst>
              <p:ext uri="{D42A27DB-BD31-4B8C-83A1-F6EECF244321}">
                <p14:modId xmlns:p14="http://schemas.microsoft.com/office/powerpoint/2010/main" val="1126014819"/>
              </p:ext>
            </p:extLst>
          </p:nvPr>
        </p:nvGraphicFramePr>
        <p:xfrm>
          <a:off x="3040532" y="152878"/>
          <a:ext cx="8913724" cy="5895120"/>
        </p:xfrm>
        <a:graphic>
          <a:graphicData uri="http://schemas.openxmlformats.org/drawingml/2006/table">
            <a:tbl>
              <a:tblPr/>
              <a:tblGrid>
                <a:gridCol w="4456862">
                  <a:extLst>
                    <a:ext uri="{9D8B030D-6E8A-4147-A177-3AD203B41FA5}">
                      <a16:colId xmlns:a16="http://schemas.microsoft.com/office/drawing/2014/main" val="1327527819"/>
                    </a:ext>
                  </a:extLst>
                </a:gridCol>
                <a:gridCol w="4456862">
                  <a:extLst>
                    <a:ext uri="{9D8B030D-6E8A-4147-A177-3AD203B41FA5}">
                      <a16:colId xmlns:a16="http://schemas.microsoft.com/office/drawing/2014/main" val="2987589797"/>
                    </a:ext>
                  </a:extLst>
                </a:gridCol>
              </a:tblGrid>
              <a:tr h="470682">
                <a:tc>
                  <a:txBody>
                    <a:bodyPr/>
                    <a:lstStyle/>
                    <a:p>
                      <a:pPr algn="ctr"/>
                      <a:r>
                        <a:rPr lang="zh-CN" altLang="en-US" sz="2200" b="1">
                          <a:effectLst/>
                        </a:rPr>
                        <a:t>特征</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b="1">
                          <a:effectLst/>
                        </a:rPr>
                        <a:t>解释</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6569610"/>
                  </a:ext>
                </a:extLst>
              </a:tr>
              <a:tr h="470682">
                <a:tc>
                  <a:txBody>
                    <a:bodyPr/>
                    <a:lstStyle/>
                    <a:p>
                      <a:pPr algn="ctr"/>
                      <a:r>
                        <a:rPr lang="en-US" sz="2200">
                          <a:effectLst/>
                        </a:rPr>
                        <a:t>temperature_low_n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200">
                          <a:effectLst/>
                        </a:rPr>
                        <a:t>n</a:t>
                      </a:r>
                      <a:r>
                        <a:rPr lang="zh-CN" altLang="en-US" sz="2200">
                          <a:effectLst/>
                        </a:rPr>
                        <a:t>天前最低温度</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73488758"/>
                  </a:ext>
                </a:extLst>
              </a:tr>
              <a:tr h="470682">
                <a:tc>
                  <a:txBody>
                    <a:bodyPr/>
                    <a:lstStyle/>
                    <a:p>
                      <a:pPr algn="ctr"/>
                      <a:r>
                        <a:rPr lang="en-US" sz="2200">
                          <a:effectLst/>
                        </a:rPr>
                        <a:t>temperature_high_n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200">
                          <a:effectLst/>
                        </a:rPr>
                        <a:t>n</a:t>
                      </a:r>
                      <a:r>
                        <a:rPr lang="zh-CN" altLang="en-US" sz="2200">
                          <a:effectLst/>
                        </a:rPr>
                        <a:t>天前最高温度</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567779"/>
                  </a:ext>
                </a:extLst>
              </a:tr>
              <a:tr h="470682">
                <a:tc>
                  <a:txBody>
                    <a:bodyPr/>
                    <a:lstStyle/>
                    <a:p>
                      <a:pPr algn="ctr"/>
                      <a:r>
                        <a:rPr lang="en-US" sz="2200" dirty="0" err="1">
                          <a:effectLst/>
                        </a:rPr>
                        <a:t>weather_val_n</a:t>
                      </a:r>
                      <a:endParaRPr lang="en-US" sz="2200" dirty="0">
                        <a:effectLst/>
                      </a:endParaRP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2200" dirty="0">
                          <a:effectLst/>
                        </a:rPr>
                        <a:t>n</a:t>
                      </a:r>
                      <a:r>
                        <a:rPr lang="zh-CN" altLang="en-US" sz="2200" dirty="0">
                          <a:effectLst/>
                        </a:rPr>
                        <a:t>天前天气值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9613467"/>
                  </a:ext>
                </a:extLst>
              </a:tr>
              <a:tr h="801683">
                <a:tc>
                  <a:txBody>
                    <a:bodyPr/>
                    <a:lstStyle/>
                    <a:p>
                      <a:pPr algn="ctr"/>
                      <a:r>
                        <a:rPr lang="en-US" sz="2200">
                          <a:effectLst/>
                        </a:rPr>
                        <a:t>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a:effectLst/>
                        </a:rPr>
                        <a:t>前第</a:t>
                      </a:r>
                      <a:r>
                        <a:rPr lang="en-US" altLang="zh-CN" sz="2200">
                          <a:effectLst/>
                        </a:rPr>
                        <a:t>n</a:t>
                      </a:r>
                      <a:r>
                        <a:rPr lang="zh-CN" altLang="en-US" sz="2200">
                          <a:effectLst/>
                        </a:rPr>
                        <a:t>天的电量值，包含前</a:t>
                      </a:r>
                      <a:r>
                        <a:rPr lang="en-US" altLang="zh-CN" sz="2200">
                          <a:effectLst/>
                        </a:rPr>
                        <a:t>7</a:t>
                      </a:r>
                      <a:r>
                        <a:rPr lang="zh-CN" altLang="en-US" sz="2200">
                          <a:effectLst/>
                        </a:rPr>
                        <a:t>天数据及预测当天前四周相关日期电量值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1666078"/>
                  </a:ext>
                </a:extLst>
              </a:tr>
              <a:tr h="470682">
                <a:tc>
                  <a:txBody>
                    <a:bodyPr/>
                    <a:lstStyle/>
                    <a:p>
                      <a:pPr algn="ctr"/>
                      <a:r>
                        <a:rPr lang="en-US" sz="2200">
                          <a:effectLst/>
                        </a:rPr>
                        <a:t>mean7_power_n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的一周电量均值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6784587"/>
                  </a:ext>
                </a:extLst>
              </a:tr>
              <a:tr h="470682">
                <a:tc>
                  <a:txBody>
                    <a:bodyPr/>
                    <a:lstStyle/>
                    <a:p>
                      <a:pPr algn="ctr"/>
                      <a:r>
                        <a:rPr lang="en-US" sz="2200">
                          <a:effectLst/>
                        </a:rPr>
                        <a:t>max7_power_n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的一周电量最大值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03465206"/>
                  </a:ext>
                </a:extLst>
              </a:tr>
              <a:tr h="470682">
                <a:tc>
                  <a:txBody>
                    <a:bodyPr/>
                    <a:lstStyle/>
                    <a:p>
                      <a:pPr algn="ctr"/>
                      <a:r>
                        <a:rPr lang="en-US" sz="2200">
                          <a:effectLst/>
                        </a:rPr>
                        <a:t>min7_power_n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的一周电量最小值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7198233"/>
                  </a:ext>
                </a:extLst>
              </a:tr>
              <a:tr h="470682">
                <a:tc>
                  <a:txBody>
                    <a:bodyPr/>
                    <a:lstStyle/>
                    <a:p>
                      <a:pPr algn="ctr"/>
                      <a:r>
                        <a:rPr lang="en-US" sz="2200">
                          <a:effectLst/>
                        </a:rPr>
                        <a:t>std7_power_n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的一周电量标准差</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696282"/>
                  </a:ext>
                </a:extLst>
              </a:tr>
              <a:tr h="470682">
                <a:tc>
                  <a:txBody>
                    <a:bodyPr/>
                    <a:lstStyle/>
                    <a:p>
                      <a:pPr algn="ctr"/>
                      <a:r>
                        <a:rPr lang="en-US" sz="2200">
                          <a:effectLst/>
                        </a:rPr>
                        <a:t>dayofweek</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a:effectLst/>
                        </a:rPr>
                        <a:t>周几</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3759519"/>
                  </a:ext>
                </a:extLst>
              </a:tr>
              <a:tr h="470682">
                <a:tc>
                  <a:txBody>
                    <a:bodyPr/>
                    <a:lstStyle/>
                    <a:p>
                      <a:pPr algn="ctr"/>
                      <a:r>
                        <a:rPr lang="en-US" sz="2200">
                          <a:effectLst/>
                        </a:rPr>
                        <a:t>monthofyear</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dirty="0">
                          <a:effectLst/>
                        </a:rPr>
                        <a:t>月份</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8751633"/>
                  </a:ext>
                </a:extLst>
              </a:tr>
            </a:tbl>
          </a:graphicData>
        </a:graphic>
      </p:graphicFrame>
    </p:spTree>
    <p:extLst>
      <p:ext uri="{BB962C8B-B14F-4D97-AF65-F5344CB8AC3E}">
        <p14:creationId xmlns:p14="http://schemas.microsoft.com/office/powerpoint/2010/main" val="141166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03168" y="543054"/>
            <a:ext cx="4801314"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模型设计及模型融合</a:t>
            </a:r>
          </a:p>
        </p:txBody>
      </p:sp>
      <p:pic>
        <p:nvPicPr>
          <p:cNvPr id="6" name="图片 5">
            <a:extLst>
              <a:ext uri="{FF2B5EF4-FFF2-40B4-BE49-F238E27FC236}">
                <a16:creationId xmlns:a16="http://schemas.microsoft.com/office/drawing/2014/main" id="{5B6D43E8-F3B6-4E34-8566-5DD109C5949F}"/>
              </a:ext>
            </a:extLst>
          </p:cNvPr>
          <p:cNvPicPr>
            <a:picLocks noChangeAspect="1"/>
          </p:cNvPicPr>
          <p:nvPr/>
        </p:nvPicPr>
        <p:blipFill rotWithShape="1">
          <a:blip r:embed="rId3">
            <a:extLst>
              <a:ext uri="{28A0092B-C50C-407E-A947-70E740481C1C}">
                <a14:useLocalDpi xmlns:a14="http://schemas.microsoft.com/office/drawing/2010/main" val="0"/>
              </a:ext>
            </a:extLst>
          </a:blip>
          <a:srcRect b="7808"/>
          <a:stretch/>
        </p:blipFill>
        <p:spPr>
          <a:xfrm>
            <a:off x="5403934" y="1"/>
            <a:ext cx="6384898" cy="6044184"/>
          </a:xfrm>
          <a:prstGeom prst="rect">
            <a:avLst/>
          </a:prstGeom>
        </p:spPr>
      </p:pic>
      <p:sp>
        <p:nvSpPr>
          <p:cNvPr id="9" name="矩形 8">
            <a:extLst>
              <a:ext uri="{FF2B5EF4-FFF2-40B4-BE49-F238E27FC236}">
                <a16:creationId xmlns:a16="http://schemas.microsoft.com/office/drawing/2014/main" id="{EEB5A8E5-E54C-48E5-A3A8-20ADF6A275B3}"/>
              </a:ext>
            </a:extLst>
          </p:cNvPr>
          <p:cNvSpPr/>
          <p:nvPr/>
        </p:nvSpPr>
        <p:spPr>
          <a:xfrm>
            <a:off x="572458" y="2669475"/>
            <a:ext cx="4950518" cy="923330"/>
          </a:xfrm>
          <a:prstGeom prst="rect">
            <a:avLst/>
          </a:prstGeom>
        </p:spPr>
        <p:txBody>
          <a:bodyPr wrap="square">
            <a:spAutoFit/>
          </a:bodyPr>
          <a:lstStyle/>
          <a:p>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Tree>
    <p:extLst>
      <p:ext uri="{BB962C8B-B14F-4D97-AF65-F5344CB8AC3E}">
        <p14:creationId xmlns:p14="http://schemas.microsoft.com/office/powerpoint/2010/main" val="134870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11" name="图片 10">
            <a:extLst>
              <a:ext uri="{FF2B5EF4-FFF2-40B4-BE49-F238E27FC236}">
                <a16:creationId xmlns:a16="http://schemas.microsoft.com/office/drawing/2014/main" id="{F874BE98-AF9A-4E37-AAD9-11C03D758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id="{BECE3EBF-E08F-46C2-BD58-DD1A906BDA0F}"/>
              </a:ext>
            </a:extLst>
          </p:cNvPr>
          <p:cNvSpPr/>
          <p:nvPr/>
        </p:nvSpPr>
        <p:spPr>
          <a:xfrm>
            <a:off x="454516" y="1890236"/>
            <a:ext cx="3904565" cy="2862322"/>
          </a:xfrm>
          <a:prstGeom prst="rect">
            <a:avLst/>
          </a:prstGeom>
        </p:spPr>
        <p:txBody>
          <a:bodyPr wrap="square">
            <a:spAutoFit/>
          </a:bodyPr>
          <a:lstStyle/>
          <a:p>
            <a:r>
              <a:rPr lang="zh-CN" altLang="en-US" dirty="0">
                <a:solidFill>
                  <a:srgbClr val="24292E"/>
                </a:solidFill>
                <a:latin typeface="-apple-system"/>
              </a:rPr>
              <a:t>最终版本的线上模型用了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做清洗，而后训练集以三种不同比例抽取最优秀的样本作为清洗后训练集，再训练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a:solidFill>
                  <a:srgbClr val="24292E"/>
                </a:solidFill>
                <a:latin typeface="-apple-system"/>
              </a:rPr>
              <a:t>为了加大各个模型间的差异，我们将特征进行采样，使每个模型得到大约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04827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4"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5" name="矩形 4">
            <a:extLst>
              <a:ext uri="{FF2B5EF4-FFF2-40B4-BE49-F238E27FC236}">
                <a16:creationId xmlns:a16="http://schemas.microsoft.com/office/drawing/2014/main" id="{C01E68F2-D56F-498F-B3DF-9C6A8472180F}"/>
              </a:ext>
            </a:extLst>
          </p:cNvPr>
          <p:cNvSpPr/>
          <p:nvPr/>
        </p:nvSpPr>
        <p:spPr>
          <a:xfrm>
            <a:off x="2323430" y="1589087"/>
            <a:ext cx="7214938" cy="1200329"/>
          </a:xfrm>
          <a:prstGeom prst="rect">
            <a:avLst/>
          </a:prstGeom>
        </p:spPr>
        <p:txBody>
          <a:bodyPr wrap="square">
            <a:spAutoFit/>
          </a:bodyPr>
          <a:lstStyle/>
          <a:p>
            <a:r>
              <a:rPr lang="zh-CN" altLang="en-US" b="1" dirty="0"/>
              <a:t>赛题背景</a:t>
            </a:r>
          </a:p>
          <a:p>
            <a:r>
              <a:rPr lang="zh-CN" altLang="en-US" dirty="0"/>
              <a:t>此次比赛赛题为企业用电需求预测。主办方提供扬中市高新区</a:t>
            </a:r>
            <a:r>
              <a:rPr lang="en-US" altLang="zh-CN" dirty="0"/>
              <a:t>1000</a:t>
            </a:r>
            <a:r>
              <a:rPr lang="zh-CN" altLang="en-US" dirty="0"/>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id="{934BC480-D126-42C0-A9F6-6AA80F6D0CD2}"/>
              </a:ext>
            </a:extLst>
          </p:cNvPr>
          <p:cNvGraphicFramePr>
            <a:graphicFrameLocks noGrp="1"/>
          </p:cNvGraphicFramePr>
          <p:nvPr>
            <p:extLst>
              <p:ext uri="{D42A27DB-BD31-4B8C-83A1-F6EECF244321}">
                <p14:modId xmlns:p14="http://schemas.microsoft.com/office/powerpoint/2010/main" val="196980632"/>
              </p:ext>
            </p:extLst>
          </p:nvPr>
        </p:nvGraphicFramePr>
        <p:xfrm>
          <a:off x="2902618" y="3558064"/>
          <a:ext cx="6386763" cy="1432560"/>
        </p:xfrm>
        <a:graphic>
          <a:graphicData uri="http://schemas.openxmlformats.org/drawingml/2006/table">
            <a:tbl>
              <a:tblPr/>
              <a:tblGrid>
                <a:gridCol w="2128921">
                  <a:extLst>
                    <a:ext uri="{9D8B030D-6E8A-4147-A177-3AD203B41FA5}">
                      <a16:colId xmlns:a16="http://schemas.microsoft.com/office/drawing/2014/main" val="1949206159"/>
                    </a:ext>
                  </a:extLst>
                </a:gridCol>
                <a:gridCol w="2128921">
                  <a:extLst>
                    <a:ext uri="{9D8B030D-6E8A-4147-A177-3AD203B41FA5}">
                      <a16:colId xmlns:a16="http://schemas.microsoft.com/office/drawing/2014/main" val="2550136547"/>
                    </a:ext>
                  </a:extLst>
                </a:gridCol>
                <a:gridCol w="2128921">
                  <a:extLst>
                    <a:ext uri="{9D8B030D-6E8A-4147-A177-3AD203B41FA5}">
                      <a16:colId xmlns:a16="http://schemas.microsoft.com/office/drawing/2014/main" val="1378558458"/>
                    </a:ext>
                  </a:extLst>
                </a:gridCol>
              </a:tblGrid>
              <a:tr h="194310">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194310">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194310">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73091609"/>
                  </a:ext>
                </a:extLst>
              </a:tr>
              <a:tr h="194310">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47586542"/>
                  </a:ext>
                </a:extLst>
              </a:tr>
            </a:tbl>
          </a:graphicData>
        </a:graphic>
      </p:graphicFrame>
    </p:spTree>
    <p:extLst>
      <p:ext uri="{BB962C8B-B14F-4D97-AF65-F5344CB8AC3E}">
        <p14:creationId xmlns:p14="http://schemas.microsoft.com/office/powerpoint/2010/main" val="157423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sp>
        <p:nvSpPr>
          <p:cNvPr id="12" name="矩形 11">
            <a:extLst>
              <a:ext uri="{FF2B5EF4-FFF2-40B4-BE49-F238E27FC236}">
                <a16:creationId xmlns:a16="http://schemas.microsoft.com/office/drawing/2014/main" id="{BECE3EBF-E08F-46C2-BD58-DD1A906BDA0F}"/>
              </a:ext>
            </a:extLst>
          </p:cNvPr>
          <p:cNvSpPr/>
          <p:nvPr/>
        </p:nvSpPr>
        <p:spPr>
          <a:xfrm>
            <a:off x="720463" y="1629222"/>
            <a:ext cx="6787254" cy="923330"/>
          </a:xfrm>
          <a:prstGeom prst="rect">
            <a:avLst/>
          </a:prstGeom>
        </p:spPr>
        <p:txBody>
          <a:bodyPr wrap="square">
            <a:spAutoFit/>
          </a:bodyPr>
          <a:lstStyle/>
          <a:p>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p:txBody>
      </p:sp>
      <p:pic>
        <p:nvPicPr>
          <p:cNvPr id="5" name="图片 4">
            <a:extLst>
              <a:ext uri="{FF2B5EF4-FFF2-40B4-BE49-F238E27FC236}">
                <a16:creationId xmlns:a16="http://schemas.microsoft.com/office/drawing/2014/main" id="{4A257935-1621-4474-9A25-1033F6D05F3C}"/>
              </a:ext>
            </a:extLst>
          </p:cNvPr>
          <p:cNvPicPr>
            <a:picLocks noChangeAspect="1"/>
          </p:cNvPicPr>
          <p:nvPr/>
        </p:nvPicPr>
        <p:blipFill>
          <a:blip r:embed="rId3"/>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041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1004752" y="1901696"/>
            <a:ext cx="4507832" cy="1200329"/>
          </a:xfrm>
          <a:prstGeom prst="rect">
            <a:avLst/>
          </a:prstGeom>
        </p:spPr>
        <p:txBody>
          <a:bodyPr wrap="square">
            <a:spAutoFit/>
          </a:bodyPr>
          <a:lstStyle/>
          <a:p>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p:txBody>
      </p:sp>
      <p:pic>
        <p:nvPicPr>
          <p:cNvPr id="8" name="图片 7">
            <a:extLst>
              <a:ext uri="{FF2B5EF4-FFF2-40B4-BE49-F238E27FC236}">
                <a16:creationId xmlns:a16="http://schemas.microsoft.com/office/drawing/2014/main" id="{245D0097-3B65-4316-8501-3236ED3A9E0A}"/>
              </a:ext>
            </a:extLst>
          </p:cNvPr>
          <p:cNvPicPr>
            <a:picLocks noChangeAspect="1"/>
          </p:cNvPicPr>
          <p:nvPr/>
        </p:nvPicPr>
        <p:blipFill>
          <a:blip r:embed="rId3"/>
          <a:stretch>
            <a:fillRect/>
          </a:stretch>
        </p:blipFill>
        <p:spPr>
          <a:xfrm>
            <a:off x="6087979" y="1111674"/>
            <a:ext cx="5944173" cy="4767026"/>
          </a:xfrm>
          <a:prstGeom prst="rect">
            <a:avLst/>
          </a:prstGeom>
        </p:spPr>
      </p:pic>
      <p:sp>
        <p:nvSpPr>
          <p:cNvPr id="5" name="圆角矩形 4"/>
          <p:cNvSpPr/>
          <p:nvPr/>
        </p:nvSpPr>
        <p:spPr>
          <a:xfrm>
            <a:off x="7068312" y="2468880"/>
            <a:ext cx="3931920" cy="20116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20290690">
            <a:off x="5369783" y="3790998"/>
            <a:ext cx="1371600" cy="475488"/>
          </a:xfrm>
          <a:prstGeom prst="rightArrow">
            <a:avLst>
              <a:gd name="adj1" fmla="val 423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70950" y="4295894"/>
            <a:ext cx="1231036" cy="369332"/>
          </a:xfrm>
          <a:prstGeom prst="rect">
            <a:avLst/>
          </a:prstGeom>
          <a:noFill/>
        </p:spPr>
        <p:txBody>
          <a:bodyPr wrap="square" rtlCol="0">
            <a:spAutoFit/>
          </a:bodyPr>
          <a:lstStyle/>
          <a:p>
            <a:r>
              <a:rPr lang="zh-CN" altLang="en-US" b="1" dirty="0" smtClean="0">
                <a:solidFill>
                  <a:srgbClr val="FF0000"/>
                </a:solidFill>
              </a:rPr>
              <a:t>融合部分</a:t>
            </a:r>
            <a:endParaRPr lang="zh-CN" altLang="en-US" b="1" dirty="0">
              <a:solidFill>
                <a:srgbClr val="FF0000"/>
              </a:solidFill>
            </a:endParaRPr>
          </a:p>
        </p:txBody>
      </p:sp>
    </p:spTree>
    <p:extLst>
      <p:ext uri="{BB962C8B-B14F-4D97-AF65-F5344CB8AC3E}">
        <p14:creationId xmlns:p14="http://schemas.microsoft.com/office/powerpoint/2010/main" val="429442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684240" y="1560350"/>
            <a:ext cx="4507832" cy="2031325"/>
          </a:xfrm>
          <a:prstGeom prst="rect">
            <a:avLst/>
          </a:prstGeom>
        </p:spPr>
        <p:txBody>
          <a:bodyPr wrap="square">
            <a:spAutoFit/>
          </a:bodyPr>
          <a:lstStyle/>
          <a:p>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p:txBody>
      </p:sp>
      <p:sp>
        <p:nvSpPr>
          <p:cNvPr id="6" name="Rectangle 2">
            <a:extLst>
              <a:ext uri="{FF2B5EF4-FFF2-40B4-BE49-F238E27FC236}">
                <a16:creationId xmlns:a16="http://schemas.microsoft.com/office/drawing/2014/main"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25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Tree>
    <p:extLst>
      <p:ext uri="{BB962C8B-B14F-4D97-AF65-F5344CB8AC3E}">
        <p14:creationId xmlns:p14="http://schemas.microsoft.com/office/powerpoint/2010/main" val="129560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326557" y="365125"/>
            <a:ext cx="2749471"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总结与展望</a:t>
            </a:r>
          </a:p>
        </p:txBody>
      </p:sp>
      <p:sp>
        <p:nvSpPr>
          <p:cNvPr id="5" name="文本框 4"/>
          <p:cNvSpPr txBox="1"/>
          <p:nvPr/>
        </p:nvSpPr>
        <p:spPr>
          <a:xfrm>
            <a:off x="2570791" y="1827603"/>
            <a:ext cx="8261005" cy="3139321"/>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方案优点</a:t>
            </a:r>
            <a:endParaRPr lang="en-US" altLang="zh-CN" dirty="0"/>
          </a:p>
          <a:p>
            <a:pPr marL="742950" lvl="1" indent="-285750">
              <a:buFont typeface="Arial" panose="020B0604020202020204" pitchFamily="34" charset="0"/>
              <a:buChar char="•"/>
            </a:pPr>
            <a:r>
              <a:rPr lang="zh-CN" altLang="en-US" dirty="0"/>
              <a:t>无需对店家进行精细化分析。</a:t>
            </a:r>
            <a:endParaRPr lang="en-US" altLang="zh-CN" dirty="0"/>
          </a:p>
          <a:p>
            <a:pPr marL="742950" lvl="1" indent="-285750">
              <a:buFont typeface="Arial" panose="020B0604020202020204" pitchFamily="34" charset="0"/>
              <a:buChar char="•"/>
            </a:pPr>
            <a:r>
              <a:rPr lang="zh-CN" altLang="en-US" dirty="0"/>
              <a:t>采用模型融合等策略提高预测效果。</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改进点</a:t>
            </a:r>
            <a:endParaRPr lang="en-US" altLang="zh-CN" dirty="0"/>
          </a:p>
          <a:p>
            <a:pPr marL="742950" lvl="1" indent="-285750">
              <a:buFont typeface="Arial" panose="020B0604020202020204" pitchFamily="34" charset="0"/>
              <a:buChar char="•"/>
            </a:pPr>
            <a:r>
              <a:rPr lang="zh-CN" altLang="en-US" dirty="0"/>
              <a:t>过度重视模型的搭建，忽视了对数据的分析。</a:t>
            </a:r>
            <a:endParaRPr lang="en-US" altLang="zh-CN" dirty="0"/>
          </a:p>
          <a:p>
            <a:pPr marL="742950" lvl="1" indent="-285750">
              <a:buFont typeface="Arial" panose="020B0604020202020204" pitchFamily="34" charset="0"/>
              <a:buChar char="•"/>
            </a:pPr>
            <a:r>
              <a:rPr lang="zh-CN" altLang="en-US" dirty="0"/>
              <a:t>对平台不熟悉。</a:t>
            </a:r>
            <a:endParaRPr lang="en-US" altLang="zh-CN" dirty="0"/>
          </a:p>
          <a:p>
            <a:pPr marL="285750" indent="-285750">
              <a:buFont typeface="Arial" panose="020B0604020202020204" pitchFamily="34" charset="0"/>
              <a:buChar char="•"/>
            </a:pPr>
            <a:r>
              <a:rPr lang="zh-CN" altLang="en-US" dirty="0"/>
              <a:t>展望</a:t>
            </a:r>
            <a:endParaRPr lang="en-US" altLang="zh-CN" dirty="0"/>
          </a:p>
          <a:p>
            <a:pPr marL="742950" lvl="1" indent="-285750">
              <a:buFont typeface="Arial" panose="020B0604020202020204" pitchFamily="34" charset="0"/>
              <a:buChar char="•"/>
            </a:pPr>
            <a:r>
              <a:rPr lang="zh-CN" altLang="en-US" dirty="0"/>
              <a:t>通过温度或节假日相关性聚类。</a:t>
            </a:r>
            <a:endParaRPr lang="en-US" altLang="zh-CN" dirty="0"/>
          </a:p>
          <a:p>
            <a:pPr marL="742950" lvl="1"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67995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5" name="文本框 4">
            <a:extLst>
              <a:ext uri="{FF2B5EF4-FFF2-40B4-BE49-F238E27FC236}">
                <a16:creationId xmlns:a16="http://schemas.microsoft.com/office/drawing/2014/main"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7" name="矩形 6">
            <a:extLst>
              <a:ext uri="{FF2B5EF4-FFF2-40B4-BE49-F238E27FC236}">
                <a16:creationId xmlns:a16="http://schemas.microsoft.com/office/drawing/2014/main" id="{4862BFD5-2BCF-4765-AA62-6FF3813C7C3D}"/>
              </a:ext>
            </a:extLst>
          </p:cNvPr>
          <p:cNvSpPr/>
          <p:nvPr/>
        </p:nvSpPr>
        <p:spPr>
          <a:xfrm>
            <a:off x="2300260" y="1438136"/>
            <a:ext cx="7214938" cy="923330"/>
          </a:xfrm>
          <a:prstGeom prst="rect">
            <a:avLst/>
          </a:prstGeom>
        </p:spPr>
        <p:txBody>
          <a:bodyPr wrap="square">
            <a:spAutoFit/>
          </a:bodyPr>
          <a:lstStyle/>
          <a:p>
            <a:r>
              <a:rPr lang="zh-CN" altLang="en-US" b="1" dirty="0">
                <a:solidFill>
                  <a:srgbClr val="24292E"/>
                </a:solidFill>
                <a:latin typeface="-apple-system"/>
              </a:rPr>
              <a:t>评估指标</a:t>
            </a:r>
            <a:endParaRPr lang="en-US" altLang="zh-CN" b="1" dirty="0">
              <a:solidFill>
                <a:srgbClr val="24292E"/>
              </a:solidFill>
              <a:latin typeface="-apple-system"/>
            </a:endParaRPr>
          </a:p>
          <a:p>
            <a:r>
              <a:rPr lang="zh-CN" altLang="en-US" dirty="0"/>
              <a:t>主办方的具体评分公式不完全公开，总得分为相对误差的函数。</a:t>
            </a:r>
          </a:p>
          <a:p>
            <a:endParaRPr lang="zh-CN" altLang="en-US" b="0" i="0" dirty="0">
              <a:solidFill>
                <a:srgbClr val="24292E"/>
              </a:solidFill>
              <a:effectLst/>
              <a:latin typeface="-apple-system"/>
            </a:endParaRPr>
          </a:p>
        </p:txBody>
      </p:sp>
      <p:pic>
        <p:nvPicPr>
          <p:cNvPr id="8" name="Picture 4" descr="score">
            <a:extLst>
              <a:ext uri="{FF2B5EF4-FFF2-40B4-BE49-F238E27FC236}">
                <a16:creationId xmlns:a16="http://schemas.microsoft.com/office/drawing/2014/main" id="{FDA79A38-0FF0-4880-9C0D-FF850B6C6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70" y="2280546"/>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id="{C1713446-2A53-4588-9A70-A447511F9E8A}"/>
              </a:ext>
            </a:extLst>
          </p:cNvPr>
          <p:cNvGraphicFramePr>
            <a:graphicFrameLocks noGrp="1"/>
          </p:cNvGraphicFramePr>
          <p:nvPr>
            <p:extLst>
              <p:ext uri="{D42A27DB-BD31-4B8C-83A1-F6EECF244321}">
                <p14:modId xmlns:p14="http://schemas.microsoft.com/office/powerpoint/2010/main" val="3157433984"/>
              </p:ext>
            </p:extLst>
          </p:nvPr>
        </p:nvGraphicFramePr>
        <p:xfrm>
          <a:off x="2204007" y="4041250"/>
          <a:ext cx="8458200" cy="1554480"/>
        </p:xfrm>
        <a:graphic>
          <a:graphicData uri="http://schemas.openxmlformats.org/drawingml/2006/table">
            <a:tbl>
              <a:tblPr/>
              <a:tblGrid>
                <a:gridCol w="4229100">
                  <a:extLst>
                    <a:ext uri="{9D8B030D-6E8A-4147-A177-3AD203B41FA5}">
                      <a16:colId xmlns:a16="http://schemas.microsoft.com/office/drawing/2014/main" val="2130423267"/>
                    </a:ext>
                  </a:extLst>
                </a:gridCol>
                <a:gridCol w="4229100">
                  <a:extLst>
                    <a:ext uri="{9D8B030D-6E8A-4147-A177-3AD203B41FA5}">
                      <a16:colId xmlns:a16="http://schemas.microsoft.com/office/drawing/2014/main"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9550882"/>
                  </a:ext>
                </a:extLst>
              </a:tr>
            </a:tbl>
          </a:graphicData>
        </a:graphic>
      </p:graphicFrame>
      <p:sp>
        <p:nvSpPr>
          <p:cNvPr id="10" name="Rectangle 5">
            <a:extLst>
              <a:ext uri="{FF2B5EF4-FFF2-40B4-BE49-F238E27FC236}">
                <a16:creationId xmlns:a16="http://schemas.microsoft.com/office/drawing/2014/main" id="{964D7251-6D7B-4710-B536-7FF4C1AEC27D}"/>
              </a:ext>
            </a:extLst>
          </p:cNvPr>
          <p:cNvSpPr>
            <a:spLocks noChangeArrowheads="1"/>
          </p:cNvSpPr>
          <p:nvPr/>
        </p:nvSpPr>
        <p:spPr bwMode="auto">
          <a:xfrm>
            <a:off x="2300260" y="3214165"/>
            <a:ext cx="6914148"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24292E"/>
                </a:solidFill>
                <a:latin typeface="-apple-system"/>
              </a:rPr>
              <a:t>结果提交</a:t>
            </a:r>
          </a:p>
          <a:p>
            <a:r>
              <a:rPr lang="zh-CN" altLang="zh-CN" dirty="0"/>
              <a:t>这次比赛提交的是所有企业的结果总和。</a:t>
            </a:r>
          </a:p>
        </p:txBody>
      </p:sp>
    </p:spTree>
    <p:extLst>
      <p:ext uri="{BB962C8B-B14F-4D97-AF65-F5344CB8AC3E}">
        <p14:creationId xmlns:p14="http://schemas.microsoft.com/office/powerpoint/2010/main" val="12860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207790"/>
            <a:ext cx="3570208"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企业电量统计</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6" name="图表 5">
            <a:extLst>
              <a:ext uri="{FF2B5EF4-FFF2-40B4-BE49-F238E27FC236}">
                <a16:creationId xmlns:a16="http://schemas.microsoft.com/office/drawing/2014/main" id="{261DE693-1E4D-4DB5-B9C0-9B32544574EF}"/>
              </a:ext>
            </a:extLst>
          </p:cNvPr>
          <p:cNvGraphicFramePr>
            <a:graphicFrameLocks/>
          </p:cNvGraphicFramePr>
          <p:nvPr/>
        </p:nvGraphicFramePr>
        <p:xfrm>
          <a:off x="615412" y="1557956"/>
          <a:ext cx="5652656" cy="31311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a:extLst>
              <a:ext uri="{FF2B5EF4-FFF2-40B4-BE49-F238E27FC236}">
                <a16:creationId xmlns:a16="http://schemas.microsoft.com/office/drawing/2014/main" id="{736EF311-AFA7-448C-82E4-940564075FD5}"/>
              </a:ext>
            </a:extLst>
          </p:cNvPr>
          <p:cNvGraphicFramePr>
            <a:graphicFrameLocks/>
          </p:cNvGraphicFramePr>
          <p:nvPr/>
        </p:nvGraphicFramePr>
        <p:xfrm>
          <a:off x="6651524" y="159192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id="{C1A2B781-1BDE-409D-9939-BF3EB961B28C}"/>
              </a:ext>
            </a:extLst>
          </p:cNvPr>
          <p:cNvSpPr txBox="1"/>
          <p:nvPr/>
        </p:nvSpPr>
        <p:spPr>
          <a:xfrm>
            <a:off x="3790335" y="4904063"/>
            <a:ext cx="5324169" cy="461665"/>
          </a:xfrm>
          <a:prstGeom prst="rect">
            <a:avLst/>
          </a:prstGeom>
          <a:noFill/>
        </p:spPr>
        <p:txBody>
          <a:bodyPr wrap="square" rtlCol="0">
            <a:spAutoFit/>
          </a:bodyPr>
          <a:lstStyle/>
          <a:p>
            <a:r>
              <a:rPr lang="zh-CN" altLang="en-US" sz="2400" b="1" dirty="0"/>
              <a:t>少量大企业占据绝大多数的电量消耗</a:t>
            </a:r>
          </a:p>
        </p:txBody>
      </p:sp>
    </p:spTree>
    <p:extLst>
      <p:ext uri="{BB962C8B-B14F-4D97-AF65-F5344CB8AC3E}">
        <p14:creationId xmlns:p14="http://schemas.microsoft.com/office/powerpoint/2010/main" val="40204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9" name="图表 8">
            <a:extLst>
              <a:ext uri="{FF2B5EF4-FFF2-40B4-BE49-F238E27FC236}">
                <a16:creationId xmlns:a16="http://schemas.microsoft.com/office/drawing/2014/main" id="{1DCBA5FC-8823-40DD-B9DE-7B74F20A0545}"/>
              </a:ext>
            </a:extLst>
          </p:cNvPr>
          <p:cNvGraphicFramePr>
            <a:graphicFrameLocks/>
          </p:cNvGraphicFramePr>
          <p:nvPr/>
        </p:nvGraphicFramePr>
        <p:xfrm>
          <a:off x="1147916" y="1498038"/>
          <a:ext cx="5009536" cy="32325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EDDC8C36-974E-4D35-8809-56E0A762473A}"/>
              </a:ext>
            </a:extLst>
          </p:cNvPr>
          <p:cNvGraphicFramePr>
            <a:graphicFrameLocks/>
          </p:cNvGraphicFramePr>
          <p:nvPr/>
        </p:nvGraphicFramePr>
        <p:xfrm>
          <a:off x="6484373" y="1498038"/>
          <a:ext cx="5048865" cy="3168227"/>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a:extLst>
              <a:ext uri="{FF2B5EF4-FFF2-40B4-BE49-F238E27FC236}">
                <a16:creationId xmlns:a16="http://schemas.microsoft.com/office/drawing/2014/main" id="{99154430-8CE0-4716-A87D-B004C2F94EE1}"/>
              </a:ext>
            </a:extLst>
          </p:cNvPr>
          <p:cNvSpPr txBox="1"/>
          <p:nvPr/>
        </p:nvSpPr>
        <p:spPr>
          <a:xfrm>
            <a:off x="4977745" y="207790"/>
            <a:ext cx="382668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节假日电量消耗</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532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8" name="图表 7">
            <a:extLst>
              <a:ext uri="{FF2B5EF4-FFF2-40B4-BE49-F238E27FC236}">
                <a16:creationId xmlns:a16="http://schemas.microsoft.com/office/drawing/2014/main" id="{BAAC4A5C-9D92-4EE4-8231-E4EF9C9A0753}"/>
              </a:ext>
            </a:extLst>
          </p:cNvPr>
          <p:cNvGraphicFramePr>
            <a:graphicFrameLocks/>
          </p:cNvGraphicFramePr>
          <p:nvPr>
            <p:extLst/>
          </p:nvPr>
        </p:nvGraphicFramePr>
        <p:xfrm>
          <a:off x="5826175" y="1528997"/>
          <a:ext cx="5257801" cy="33080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BE423245-0CDC-446F-B3E4-DCF0727B1687}"/>
              </a:ext>
            </a:extLst>
          </p:cNvPr>
          <p:cNvGraphicFramePr>
            <a:graphicFrameLocks/>
          </p:cNvGraphicFramePr>
          <p:nvPr>
            <p:extLst/>
          </p:nvPr>
        </p:nvGraphicFramePr>
        <p:xfrm>
          <a:off x="370379" y="1523679"/>
          <a:ext cx="5320883" cy="3108529"/>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a:extLst>
              <a:ext uri="{FF2B5EF4-FFF2-40B4-BE49-F238E27FC236}">
                <a16:creationId xmlns:a16="http://schemas.microsoft.com/office/drawing/2014/main" id="{173C796E-8B5F-45A4-9AB2-703B1022418F}"/>
              </a:ext>
            </a:extLst>
          </p:cNvPr>
          <p:cNvSpPr txBox="1"/>
          <p:nvPr/>
        </p:nvSpPr>
        <p:spPr>
          <a:xfrm>
            <a:off x="4977745" y="207790"/>
            <a:ext cx="408316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气候对电量的影响</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0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箭头: 右 4">
            <a:extLst>
              <a:ext uri="{FF2B5EF4-FFF2-40B4-BE49-F238E27FC236}">
                <a16:creationId xmlns:a16="http://schemas.microsoft.com/office/drawing/2014/main"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439964" y="257310"/>
            <a:ext cx="3826689" cy="1323439"/>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剔除低耗电商家</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73258654-9C32-485F-B18D-F26EE27263E7}"/>
              </a:ext>
            </a:extLst>
          </p:cNvPr>
          <p:cNvGraphicFramePr>
            <a:graphicFrameLocks noGrp="1"/>
          </p:cNvGraphicFramePr>
          <p:nvPr>
            <p:extLst>
              <p:ext uri="{D42A27DB-BD31-4B8C-83A1-F6EECF244321}">
                <p14:modId xmlns:p14="http://schemas.microsoft.com/office/powerpoint/2010/main" val="3476006297"/>
              </p:ext>
            </p:extLst>
          </p:nvPr>
        </p:nvGraphicFramePr>
        <p:xfrm>
          <a:off x="645696" y="3389350"/>
          <a:ext cx="6046128" cy="1573292"/>
        </p:xfrm>
        <a:graphic>
          <a:graphicData uri="http://schemas.openxmlformats.org/drawingml/2006/table">
            <a:tbl>
              <a:tblPr/>
              <a:tblGrid>
                <a:gridCol w="1511532">
                  <a:extLst>
                    <a:ext uri="{9D8B030D-6E8A-4147-A177-3AD203B41FA5}">
                      <a16:colId xmlns:a16="http://schemas.microsoft.com/office/drawing/2014/main" val="2825225818"/>
                    </a:ext>
                  </a:extLst>
                </a:gridCol>
                <a:gridCol w="1511532">
                  <a:extLst>
                    <a:ext uri="{9D8B030D-6E8A-4147-A177-3AD203B41FA5}">
                      <a16:colId xmlns:a16="http://schemas.microsoft.com/office/drawing/2014/main" val="1949206159"/>
                    </a:ext>
                  </a:extLst>
                </a:gridCol>
                <a:gridCol w="1511532">
                  <a:extLst>
                    <a:ext uri="{9D8B030D-6E8A-4147-A177-3AD203B41FA5}">
                      <a16:colId xmlns:a16="http://schemas.microsoft.com/office/drawing/2014/main" val="2550136547"/>
                    </a:ext>
                  </a:extLst>
                </a:gridCol>
                <a:gridCol w="1511532">
                  <a:extLst>
                    <a:ext uri="{9D8B030D-6E8A-4147-A177-3AD203B41FA5}">
                      <a16:colId xmlns:a16="http://schemas.microsoft.com/office/drawing/2014/main"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24388724"/>
                  </a:ext>
                </a:extLst>
              </a:tr>
            </a:tbl>
          </a:graphicData>
        </a:graphic>
      </p:graphicFrame>
      <p:graphicFrame>
        <p:nvGraphicFramePr>
          <p:cNvPr id="12" name="图表 11">
            <a:extLst>
              <a:ext uri="{FF2B5EF4-FFF2-40B4-BE49-F238E27FC236}">
                <a16:creationId xmlns:a16="http://schemas.microsoft.com/office/drawing/2014/main" id="{8F95A0FC-18C9-4FBA-8B56-4BF9597507CB}"/>
              </a:ext>
            </a:extLst>
          </p:cNvPr>
          <p:cNvGraphicFramePr/>
          <p:nvPr>
            <p:extLst>
              <p:ext uri="{D42A27DB-BD31-4B8C-83A1-F6EECF244321}">
                <p14:modId xmlns:p14="http://schemas.microsoft.com/office/powerpoint/2010/main" val="2372693042"/>
              </p:ext>
            </p:extLst>
          </p:nvPr>
        </p:nvGraphicFramePr>
        <p:xfrm>
          <a:off x="6691824" y="2698159"/>
          <a:ext cx="5097857" cy="2955675"/>
        </p:xfrm>
        <a:graphic>
          <a:graphicData uri="http://schemas.openxmlformats.org/drawingml/2006/chart">
            <c:chart xmlns:c="http://schemas.openxmlformats.org/drawingml/2006/chart" xmlns:r="http://schemas.openxmlformats.org/officeDocument/2006/relationships" r:id="rId4"/>
          </a:graphicData>
        </a:graphic>
      </p:graphicFrame>
      <p:sp>
        <p:nvSpPr>
          <p:cNvPr id="14" name="矩形 13">
            <a:extLst>
              <a:ext uri="{FF2B5EF4-FFF2-40B4-BE49-F238E27FC236}">
                <a16:creationId xmlns:a16="http://schemas.microsoft.com/office/drawing/2014/main" id="{DCF3808E-F8CC-42DE-AD60-A694A1D6E5A2}"/>
              </a:ext>
            </a:extLst>
          </p:cNvPr>
          <p:cNvSpPr/>
          <p:nvPr/>
        </p:nvSpPr>
        <p:spPr>
          <a:xfrm>
            <a:off x="4880315" y="5284501"/>
            <a:ext cx="140775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数量占比高 </a:t>
            </a:r>
            <a:endParaRPr lang="zh-CN" altLang="en-US" dirty="0">
              <a:solidFill>
                <a:schemeClr val="accent1">
                  <a:lumMod val="50000"/>
                </a:schemeClr>
              </a:solidFill>
            </a:endParaRPr>
          </a:p>
        </p:txBody>
      </p:sp>
      <p:cxnSp>
        <p:nvCxnSpPr>
          <p:cNvPr id="16" name="直接箭头连接符 15">
            <a:extLst>
              <a:ext uri="{FF2B5EF4-FFF2-40B4-BE49-F238E27FC236}">
                <a16:creationId xmlns:a16="http://schemas.microsoft.com/office/drawing/2014/main" id="{90EB57D9-0470-479C-9E0E-23D978CCFFF8}"/>
              </a:ext>
            </a:extLst>
          </p:cNvPr>
          <p:cNvCxnSpPr/>
          <p:nvPr/>
        </p:nvCxnSpPr>
        <p:spPr>
          <a:xfrm flipV="1">
            <a:off x="5641383" y="4962642"/>
            <a:ext cx="170481" cy="3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C650689-83CB-4E87-A0BD-1D84A8D9BE71}"/>
              </a:ext>
            </a:extLst>
          </p:cNvPr>
          <p:cNvSpPr/>
          <p:nvPr/>
        </p:nvSpPr>
        <p:spPr>
          <a:xfrm>
            <a:off x="5660391" y="2707495"/>
            <a:ext cx="133882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电量作用小</a:t>
            </a:r>
          </a:p>
        </p:txBody>
      </p:sp>
      <p:cxnSp>
        <p:nvCxnSpPr>
          <p:cNvPr id="19" name="直接箭头连接符 18">
            <a:extLst>
              <a:ext uri="{FF2B5EF4-FFF2-40B4-BE49-F238E27FC236}">
                <a16:creationId xmlns:a16="http://schemas.microsoft.com/office/drawing/2014/main" id="{F63C2D15-B485-4DB7-99FF-E27546E04B55}"/>
              </a:ext>
            </a:extLst>
          </p:cNvPr>
          <p:cNvCxnSpPr>
            <a:cxnSpLocks/>
          </p:cNvCxnSpPr>
          <p:nvPr/>
        </p:nvCxnSpPr>
        <p:spPr>
          <a:xfrm flipH="1">
            <a:off x="6119504" y="3002317"/>
            <a:ext cx="233805" cy="109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1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569049" y="365125"/>
            <a:ext cx="5521063"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去除春节导致的</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1-3</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月异常数据</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10" name="图表 9">
            <a:extLst>
              <a:ext uri="{FF2B5EF4-FFF2-40B4-BE49-F238E27FC236}">
                <a16:creationId xmlns:a16="http://schemas.microsoft.com/office/drawing/2014/main"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16928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1862</Words>
  <Application>Microsoft Office PowerPoint</Application>
  <PresentationFormat>宽屏</PresentationFormat>
  <Paragraphs>214</Paragraphs>
  <Slides>25</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Arial Unicode MS</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jin gary</cp:lastModifiedBy>
  <cp:revision>147</cp:revision>
  <dcterms:created xsi:type="dcterms:W3CDTF">2017-07-24T07:12:26Z</dcterms:created>
  <dcterms:modified xsi:type="dcterms:W3CDTF">2017-07-26T02:10:42Z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