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91" r:id="rId3"/>
    <p:sldId id="293" r:id="rId4"/>
    <p:sldId id="294" r:id="rId5"/>
    <p:sldId id="292" r:id="rId6"/>
    <p:sldId id="288" r:id="rId7"/>
    <p:sldId id="289" r:id="rId8"/>
    <p:sldId id="290" r:id="rId9"/>
    <p:sldId id="297" r:id="rId10"/>
    <p:sldId id="265" r:id="rId11"/>
    <p:sldId id="268" r:id="rId12"/>
    <p:sldId id="269" r:id="rId13"/>
    <p:sldId id="270" r:id="rId14"/>
    <p:sldId id="273" r:id="rId15"/>
    <p:sldId id="274" r:id="rId16"/>
    <p:sldId id="275" r:id="rId17"/>
    <p:sldId id="276" r:id="rId18"/>
    <p:sldId id="295" r:id="rId19"/>
    <p:sldId id="266" r:id="rId20"/>
    <p:sldId id="277" r:id="rId21"/>
    <p:sldId id="278" r:id="rId22"/>
    <p:sldId id="279" r:id="rId23"/>
    <p:sldId id="280" r:id="rId24"/>
    <p:sldId id="281" r:id="rId25"/>
    <p:sldId id="282" r:id="rId26"/>
    <p:sldId id="283" r:id="rId27"/>
    <p:sldId id="284" r:id="rId28"/>
    <p:sldId id="296" r:id="rId29"/>
    <p:sldId id="287" r:id="rId30"/>
    <p:sldId id="257"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79" autoAdjust="0"/>
  </p:normalViewPr>
  <p:slideViewPr>
    <p:cSldViewPr snapToGrid="0">
      <p:cViewPr varScale="1">
        <p:scale>
          <a:sx n="70" d="100"/>
          <a:sy n="70"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r>
              <a:rPr lang="zh-CN" altLang="en-US" sz="1800" b="1" i="0" u="none" strike="noStrike" kern="1200" spc="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电量均值在各区间的企业数目统计</a:t>
            </a:r>
          </a:p>
        </c:rich>
      </c:tx>
      <c:layout/>
      <c:overlay val="0"/>
      <c:spPr>
        <a:noFill/>
        <a:ln>
          <a:noFill/>
        </a:ln>
        <a:effectLst/>
      </c:spPr>
      <c:txPr>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xmlns:c16r2="http://schemas.microsoft.com/office/drawing/2015/06/char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1408978976"/>
        <c:axId val="-1408975712"/>
      </c:barChart>
      <c:catAx>
        <c:axId val="-140897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8975712"/>
        <c:crosses val="autoZero"/>
        <c:auto val="1"/>
        <c:lblAlgn val="ctr"/>
        <c:lblOffset val="100"/>
        <c:noMultiLvlLbl val="0"/>
      </c:catAx>
      <c:valAx>
        <c:axId val="-140897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8978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800" b="1" dirty="0">
                <a:latin typeface="微软雅黑" panose="020B0503020204020204" pitchFamily="34" charset="-122"/>
                <a:ea typeface="微软雅黑" panose="020B0503020204020204" pitchFamily="34" charset="-122"/>
              </a:rPr>
              <a:t>类别</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xmlns:c16r2="http://schemas.microsoft.com/office/drawing/2015/06/char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xmlns:c16r2="http://schemas.microsoft.com/office/drawing/2015/06/char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xmlns:c16r2="http://schemas.microsoft.com/office/drawing/2015/06/char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347478448"/>
        <c:axId val="-1347477360"/>
      </c:lineChart>
      <c:dateAx>
        <c:axId val="-13474784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7360"/>
        <c:crosses val="autoZero"/>
        <c:auto val="1"/>
        <c:lblOffset val="100"/>
        <c:baseTimeUnit val="days"/>
      </c:dateAx>
      <c:valAx>
        <c:axId val="-134747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8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xmlns:c16r2="http://schemas.microsoft.com/office/drawing/2015/06/char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346486368"/>
        <c:axId val="-1346493984"/>
      </c:lineChart>
      <c:dateAx>
        <c:axId val="-13464863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6493984"/>
        <c:crosses val="autoZero"/>
        <c:auto val="1"/>
        <c:lblOffset val="100"/>
        <c:baseTimeUnit val="days"/>
      </c:dateAx>
      <c:valAx>
        <c:axId val="-134649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6486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r>
              <a:rPr lang="zh-CN" altLang="en-US" sz="1800" b="1" i="0" u="none" strike="noStrike" kern="1200" spc="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各区间企业占总电量消耗的比重</a:t>
            </a:r>
          </a:p>
        </c:rich>
      </c:tx>
      <c:layout/>
      <c:overlay val="0"/>
      <c:spPr>
        <a:noFill/>
        <a:ln>
          <a:noFill/>
        </a:ln>
        <a:effectLst/>
      </c:spPr>
      <c:txPr>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xmlns:c16r2="http://schemas.microsoft.com/office/drawing/2015/06/char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2016</a:t>
            </a:r>
            <a:r>
              <a:rPr lang="zh-CN" altLang="en-US" sz="1800" b="1" dirty="0">
                <a:latin typeface="微软雅黑" panose="020B0503020204020204" pitchFamily="34" charset="-122"/>
                <a:ea typeface="微软雅黑" panose="020B0503020204020204" pitchFamily="34" charset="-122"/>
              </a:rPr>
              <a:t>年元旦前后</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xmlns:c16r2="http://schemas.microsoft.com/office/drawing/2015/06/char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1347463760"/>
        <c:axId val="-1347476272"/>
      </c:lineChart>
      <c:dateAx>
        <c:axId val="-13474637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6272"/>
        <c:crosses val="autoZero"/>
        <c:auto val="1"/>
        <c:lblOffset val="100"/>
        <c:baseTimeUnit val="days"/>
      </c:dateAx>
      <c:valAx>
        <c:axId val="-1347476272"/>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63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dirty="0">
                <a:solidFill>
                  <a:prstClr val="black">
                    <a:lumMod val="65000"/>
                    <a:lumOff val="35000"/>
                  </a:prstClr>
                </a:solidFill>
                <a:latin typeface="微软雅黑" panose="020B0503020204020204" pitchFamily="34" charset="-122"/>
                <a:ea typeface="微软雅黑" panose="020B0503020204020204" pitchFamily="34" charset="-122"/>
                <a:cs typeface="+mn-cs"/>
              </a:rPr>
              <a:t>2016春节前后</a:t>
            </a:r>
          </a:p>
        </c:rich>
      </c:tx>
      <c:layout/>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xmlns:c16r2="http://schemas.microsoft.com/office/drawing/2015/06/char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1347473552"/>
        <c:axId val="-1347474640"/>
      </c:lineChart>
      <c:dateAx>
        <c:axId val="-13474735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4640"/>
        <c:crosses val="autoZero"/>
        <c:auto val="1"/>
        <c:lblOffset val="100"/>
        <c:baseTimeUnit val="days"/>
      </c:dateAx>
      <c:valAx>
        <c:axId val="-134747464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3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2015</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月电量</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sum_df!$A$305:$A$334</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sum_df!$B$305:$B$334</c:f>
              <c:numCache>
                <c:formatCode>General</c:formatCode>
                <c:ptCount val="30"/>
                <c:pt idx="0">
                  <c:v>3407759</c:v>
                </c:pt>
                <c:pt idx="1">
                  <c:v>3572667</c:v>
                </c:pt>
                <c:pt idx="2">
                  <c:v>3737873</c:v>
                </c:pt>
                <c:pt idx="3">
                  <c:v>3835079</c:v>
                </c:pt>
                <c:pt idx="4">
                  <c:v>3851284</c:v>
                </c:pt>
                <c:pt idx="5">
                  <c:v>3838979</c:v>
                </c:pt>
                <c:pt idx="6">
                  <c:v>3752086</c:v>
                </c:pt>
                <c:pt idx="7">
                  <c:v>3455428</c:v>
                </c:pt>
                <c:pt idx="8">
                  <c:v>3325554</c:v>
                </c:pt>
                <c:pt idx="9">
                  <c:v>3276741</c:v>
                </c:pt>
                <c:pt idx="10">
                  <c:v>3378207</c:v>
                </c:pt>
                <c:pt idx="11">
                  <c:v>3336472</c:v>
                </c:pt>
                <c:pt idx="12">
                  <c:v>3475634</c:v>
                </c:pt>
                <c:pt idx="13">
                  <c:v>3315236</c:v>
                </c:pt>
                <c:pt idx="14">
                  <c:v>3322102</c:v>
                </c:pt>
                <c:pt idx="15">
                  <c:v>3635149</c:v>
                </c:pt>
                <c:pt idx="16">
                  <c:v>3783268</c:v>
                </c:pt>
                <c:pt idx="17">
                  <c:v>3777020</c:v>
                </c:pt>
                <c:pt idx="18">
                  <c:v>3849960</c:v>
                </c:pt>
                <c:pt idx="19">
                  <c:v>3835349</c:v>
                </c:pt>
                <c:pt idx="20">
                  <c:v>3761288</c:v>
                </c:pt>
                <c:pt idx="21">
                  <c:v>3160174</c:v>
                </c:pt>
                <c:pt idx="22">
                  <c:v>3890313</c:v>
                </c:pt>
                <c:pt idx="23">
                  <c:v>3965416</c:v>
                </c:pt>
                <c:pt idx="24">
                  <c:v>3538894</c:v>
                </c:pt>
                <c:pt idx="25">
                  <c:v>4086358</c:v>
                </c:pt>
                <c:pt idx="26">
                  <c:v>4092611</c:v>
                </c:pt>
                <c:pt idx="27">
                  <c:v>3852406</c:v>
                </c:pt>
                <c:pt idx="28">
                  <c:v>3515679</c:v>
                </c:pt>
                <c:pt idx="29">
                  <c:v>3743090</c:v>
                </c:pt>
              </c:numCache>
            </c:numRef>
          </c:val>
          <c:smooth val="0"/>
          <c:extLst xmlns:c16r2="http://schemas.microsoft.com/office/drawing/2015/06/chart">
            <c:ext xmlns:c16="http://schemas.microsoft.com/office/drawing/2014/chart" uri="{C3380CC4-5D6E-409C-BE32-E72D297353CC}">
              <c16:uniqueId val="{00000000-D858-40B0-B8E0-2F7F9A3FB76B}"/>
            </c:ext>
          </c:extLst>
        </c:ser>
        <c:dLbls>
          <c:showLegendKey val="0"/>
          <c:showVal val="0"/>
          <c:showCatName val="0"/>
          <c:showSerName val="0"/>
          <c:showPercent val="0"/>
          <c:showBubbleSize val="0"/>
        </c:dLbls>
        <c:smooth val="0"/>
        <c:axId val="-1347471920"/>
        <c:axId val="-1347465936"/>
      </c:lineChart>
      <c:dateAx>
        <c:axId val="-134747192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65936"/>
        <c:crosses val="autoZero"/>
        <c:auto val="1"/>
        <c:lblOffset val="100"/>
        <c:baseTimeUnit val="days"/>
      </c:dateAx>
      <c:valAx>
        <c:axId val="-1347465936"/>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1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1" dirty="0">
                <a:latin typeface="微软雅黑" panose="020B0503020204020204" pitchFamily="34" charset="-122"/>
                <a:ea typeface="微软雅黑" panose="020B0503020204020204" pitchFamily="34" charset="-122"/>
              </a:rPr>
              <a:t>2015</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月气温</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扬中!$C$306:$C$335</c:f>
              <c:numCache>
                <c:formatCode>General</c:formatCode>
                <c:ptCount val="30"/>
                <c:pt idx="0">
                  <c:v>17</c:v>
                </c:pt>
                <c:pt idx="1">
                  <c:v>18</c:v>
                </c:pt>
                <c:pt idx="2">
                  <c:v>20</c:v>
                </c:pt>
                <c:pt idx="3">
                  <c:v>21</c:v>
                </c:pt>
                <c:pt idx="4">
                  <c:v>23</c:v>
                </c:pt>
                <c:pt idx="5">
                  <c:v>26</c:v>
                </c:pt>
                <c:pt idx="6">
                  <c:v>17</c:v>
                </c:pt>
                <c:pt idx="7">
                  <c:v>13</c:v>
                </c:pt>
                <c:pt idx="8">
                  <c:v>13</c:v>
                </c:pt>
                <c:pt idx="9">
                  <c:v>15</c:v>
                </c:pt>
                <c:pt idx="10">
                  <c:v>16</c:v>
                </c:pt>
                <c:pt idx="11">
                  <c:v>16</c:v>
                </c:pt>
                <c:pt idx="12">
                  <c:v>16</c:v>
                </c:pt>
                <c:pt idx="13">
                  <c:v>17</c:v>
                </c:pt>
                <c:pt idx="14">
                  <c:v>18</c:v>
                </c:pt>
                <c:pt idx="15">
                  <c:v>17</c:v>
                </c:pt>
                <c:pt idx="16">
                  <c:v>15</c:v>
                </c:pt>
                <c:pt idx="17">
                  <c:v>15</c:v>
                </c:pt>
                <c:pt idx="18">
                  <c:v>14</c:v>
                </c:pt>
                <c:pt idx="19">
                  <c:v>16</c:v>
                </c:pt>
                <c:pt idx="20">
                  <c:v>16</c:v>
                </c:pt>
                <c:pt idx="21">
                  <c:v>17</c:v>
                </c:pt>
                <c:pt idx="22">
                  <c:v>16</c:v>
                </c:pt>
                <c:pt idx="23">
                  <c:v>11</c:v>
                </c:pt>
                <c:pt idx="24">
                  <c:v>5</c:v>
                </c:pt>
                <c:pt idx="25">
                  <c:v>3</c:v>
                </c:pt>
                <c:pt idx="26">
                  <c:v>5</c:v>
                </c:pt>
                <c:pt idx="27">
                  <c:v>12</c:v>
                </c:pt>
                <c:pt idx="28">
                  <c:v>16</c:v>
                </c:pt>
                <c:pt idx="29">
                  <c:v>15</c:v>
                </c:pt>
              </c:numCache>
            </c:numRef>
          </c:val>
          <c:smooth val="0"/>
          <c:extLst xmlns:c16r2="http://schemas.microsoft.com/office/drawing/2015/06/chart">
            <c:ext xmlns:c16="http://schemas.microsoft.com/office/drawing/2014/chart" uri="{C3380CC4-5D6E-409C-BE32-E72D297353CC}">
              <c16:uniqueId val="{00000000-A551-458D-9687-431ECFC83DCE}"/>
            </c:ext>
          </c:extLst>
        </c:ser>
        <c:ser>
          <c:idx val="1"/>
          <c:order val="1"/>
          <c:spPr>
            <a:ln w="28575" cap="rnd">
              <a:solidFill>
                <a:schemeClr val="accent2"/>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扬中!$D$306:$D$335</c:f>
              <c:numCache>
                <c:formatCode>General</c:formatCode>
                <c:ptCount val="30"/>
                <c:pt idx="0">
                  <c:v>8</c:v>
                </c:pt>
                <c:pt idx="1">
                  <c:v>8</c:v>
                </c:pt>
                <c:pt idx="2">
                  <c:v>11</c:v>
                </c:pt>
                <c:pt idx="3">
                  <c:v>14</c:v>
                </c:pt>
                <c:pt idx="4">
                  <c:v>16</c:v>
                </c:pt>
                <c:pt idx="5">
                  <c:v>19</c:v>
                </c:pt>
                <c:pt idx="6">
                  <c:v>12</c:v>
                </c:pt>
                <c:pt idx="7">
                  <c:v>9</c:v>
                </c:pt>
                <c:pt idx="8">
                  <c:v>8</c:v>
                </c:pt>
                <c:pt idx="9">
                  <c:v>9</c:v>
                </c:pt>
                <c:pt idx="10">
                  <c:v>10</c:v>
                </c:pt>
                <c:pt idx="11">
                  <c:v>13</c:v>
                </c:pt>
                <c:pt idx="12">
                  <c:v>12</c:v>
                </c:pt>
                <c:pt idx="13">
                  <c:v>10</c:v>
                </c:pt>
                <c:pt idx="14">
                  <c:v>11</c:v>
                </c:pt>
                <c:pt idx="15">
                  <c:v>13</c:v>
                </c:pt>
                <c:pt idx="16">
                  <c:v>12</c:v>
                </c:pt>
                <c:pt idx="17">
                  <c:v>11</c:v>
                </c:pt>
                <c:pt idx="18">
                  <c:v>11</c:v>
                </c:pt>
                <c:pt idx="19">
                  <c:v>11</c:v>
                </c:pt>
                <c:pt idx="20">
                  <c:v>13</c:v>
                </c:pt>
                <c:pt idx="21">
                  <c:v>14</c:v>
                </c:pt>
                <c:pt idx="22">
                  <c:v>10</c:v>
                </c:pt>
                <c:pt idx="23">
                  <c:v>3</c:v>
                </c:pt>
                <c:pt idx="24">
                  <c:v>0</c:v>
                </c:pt>
                <c:pt idx="25">
                  <c:v>-4</c:v>
                </c:pt>
                <c:pt idx="26">
                  <c:v>-2</c:v>
                </c:pt>
                <c:pt idx="27">
                  <c:v>3</c:v>
                </c:pt>
                <c:pt idx="28">
                  <c:v>6</c:v>
                </c:pt>
                <c:pt idx="29">
                  <c:v>5</c:v>
                </c:pt>
              </c:numCache>
            </c:numRef>
          </c:val>
          <c:smooth val="0"/>
          <c:extLst xmlns:c16r2="http://schemas.microsoft.com/office/drawing/2015/06/chart">
            <c:ext xmlns:c16="http://schemas.microsoft.com/office/drawing/2014/chart" uri="{C3380CC4-5D6E-409C-BE32-E72D297353CC}">
              <c16:uniqueId val="{00000001-A551-458D-9687-431ECFC83DCE}"/>
            </c:ext>
          </c:extLst>
        </c:ser>
        <c:dLbls>
          <c:showLegendKey val="0"/>
          <c:showVal val="0"/>
          <c:showCatName val="0"/>
          <c:showSerName val="0"/>
          <c:showPercent val="0"/>
          <c:showBubbleSize val="0"/>
        </c:dLbls>
        <c:smooth val="0"/>
        <c:axId val="-1347475184"/>
        <c:axId val="-1347470288"/>
      </c:lineChart>
      <c:dateAx>
        <c:axId val="-13474751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0288"/>
        <c:crosses val="autoZero"/>
        <c:auto val="1"/>
        <c:lblOffset val="100"/>
        <c:baseTimeUnit val="days"/>
      </c:dateAx>
      <c:valAx>
        <c:axId val="-134747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75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xmlns:c16r2="http://schemas.microsoft.com/office/drawing/2015/06/char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xmlns:c16r2="http://schemas.microsoft.com/office/drawing/2015/06/char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xmlns:c16r2="http://schemas.microsoft.com/office/drawing/2015/06/char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347472464"/>
        <c:axId val="-1347469744"/>
      </c:lineChart>
      <c:dateAx>
        <c:axId val="-134747246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47469744"/>
        <c:crosses val="autoZero"/>
        <c:auto val="1"/>
        <c:lblOffset val="100"/>
        <c:baseTimeUnit val="days"/>
      </c:dateAx>
      <c:valAx>
        <c:axId val="-1347469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3474724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latin typeface="微软雅黑" panose="020B0503020204020204" pitchFamily="34" charset="-122"/>
                <a:ea typeface="微软雅黑" panose="020B0503020204020204" pitchFamily="34" charset="-122"/>
              </a:rPr>
              <a:t>商店均值</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xmlns:c16r2="http://schemas.microsoft.com/office/drawing/2015/06/char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xmlns:c16r2="http://schemas.microsoft.com/office/drawing/2015/06/char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xmlns:c16r2="http://schemas.microsoft.com/office/drawing/2015/06/char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347467568"/>
        <c:axId val="-1347467024"/>
      </c:lineChart>
      <c:dateAx>
        <c:axId val="-13474675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67024"/>
        <c:crosses val="autoZero"/>
        <c:auto val="1"/>
        <c:lblOffset val="100"/>
        <c:baseTimeUnit val="days"/>
      </c:dateAx>
      <c:valAx>
        <c:axId val="-134746702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47467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332BBC98-7605-4B69-886B-EBC3D3952C83}" type="presOf" srcId="{9A95E106-BFAF-44EF-B9CD-093A9562FCE1}" destId="{C40393F6-3CC3-4B3E-8987-36F5088487B8}" srcOrd="0" destOrd="0" presId="urn:microsoft.com/office/officeart/2005/8/layout/hList1"/>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A357BA0D-A520-437A-B75E-A73BD79D299E}" type="presOf" srcId="{1E479C64-B541-4D00-8E52-4813085A47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4B2D98D8-D83C-4D4E-96AD-F2D7F79C32E4}" srcId="{3A24F4D0-C90C-40D7-B2BE-116725F6C929}" destId="{8F2743A0-153D-4A76-89CB-55B9EC51A310}" srcOrd="1" destOrd="0" parTransId="{7C9D4D60-1855-4693-B246-DD6276859BE9}" sibTransId="{DD74EF97-FF0C-41C2-9F0D-F0CB8F19162B}"/>
    <dgm:cxn modelId="{332BBC98-7605-4B69-886B-EBC3D3952C83}" type="presOf" srcId="{9A95E106-BFAF-44EF-B9CD-093A9562FCE1}" destId="{C40393F6-3CC3-4B3E-8987-36F5088487B8}" srcOrd="0" destOrd="0" presId="urn:microsoft.com/office/officeart/2005/8/layout/hList1"/>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7D16188D-51D3-49CE-A0E0-ED89A0F8AD82}" type="presOf" srcId="{8F2743A0-153D-4A76-89CB-55B9EC51A310}" destId="{C40393F6-3CC3-4B3E-8987-36F5088487B8}" srcOrd="0" destOrd="1"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2</a:t>
            </a:fld>
            <a:endParaRPr kumimoji="1" lang="zh-CN" altLang="en-US"/>
          </a:p>
        </p:txBody>
      </p:sp>
    </p:spTree>
    <p:extLst>
      <p:ext uri="{BB962C8B-B14F-4D97-AF65-F5344CB8AC3E}">
        <p14:creationId xmlns:p14="http://schemas.microsoft.com/office/powerpoint/2010/main" val="1558601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之后我们对商店进行聚类。</a:t>
            </a:r>
            <a:endParaRPr lang="en-US" altLang="zh-CN" dirty="0"/>
          </a:p>
          <a:p>
            <a:r>
              <a:rPr lang="zh-CN" altLang="en-US" dirty="0"/>
              <a:t>首先使用</a:t>
            </a:r>
            <a:r>
              <a:rPr lang="en-US" altLang="zh-CN" dirty="0"/>
              <a:t>log</a:t>
            </a:r>
            <a:r>
              <a:rPr lang="zh-CN" altLang="en-US" dirty="0"/>
              <a:t>变换把不同店家的耗电量转换到同一个数量级下，</a:t>
            </a:r>
            <a:endParaRPr lang="en-US" altLang="zh-CN" dirty="0"/>
          </a:p>
          <a:p>
            <a:r>
              <a:rPr lang="zh-CN" altLang="en-US" dirty="0"/>
              <a:t>而后通过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归一化了电量。</a:t>
            </a:r>
            <a:endParaRPr lang="en-US" altLang="zh-CN" dirty="0"/>
          </a:p>
          <a:p>
            <a:r>
              <a:rPr lang="zh-CN" altLang="en-US" dirty="0"/>
              <a:t>之后使用</a:t>
            </a:r>
            <a:r>
              <a:rPr lang="en-US" altLang="zh-CN" dirty="0"/>
              <a:t>DBSCAN</a:t>
            </a:r>
            <a:r>
              <a:rPr lang="zh-CN" altLang="en-US" dirty="0"/>
              <a:t>对归一化结果进行了聚类。</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接下来我们做了特征提取工作，</a:t>
            </a:r>
            <a:endParaRPr lang="en-US" altLang="zh-CN" dirty="0"/>
          </a:p>
          <a:p>
            <a:r>
              <a:rPr lang="zh-CN" altLang="en-US" dirty="0"/>
              <a:t>一个版本的特征</a:t>
            </a:r>
            <a:r>
              <a:rPr lang="en-US" altLang="zh-CN" dirty="0"/>
              <a:t>(heavy</a:t>
            </a:r>
            <a:r>
              <a:rPr lang="zh-CN" altLang="en-US" dirty="0"/>
              <a:t>版本</a:t>
            </a:r>
            <a:r>
              <a:rPr lang="en-US" altLang="zh-CN" dirty="0"/>
              <a:t>)</a:t>
            </a:r>
          </a:p>
          <a:p>
            <a:r>
              <a:rPr lang="zh-CN" altLang="en-US" dirty="0"/>
              <a:t>是加入了聚类结果、总趋势、按年趋势、天气特征、假期特征以及前</a:t>
            </a:r>
            <a:r>
              <a:rPr lang="en-US" altLang="zh-CN" dirty="0"/>
              <a:t>28</a:t>
            </a:r>
            <a:r>
              <a:rPr lang="zh-CN" altLang="en-US" dirty="0"/>
              <a:t>天电量数据，定义如右图所示。</a:t>
            </a:r>
            <a:endParaRPr lang="en-US" altLang="zh-CN" dirty="0"/>
          </a:p>
          <a:p>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然后通过观察特征重要性，我们又提取出了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删去了冗余特征，</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这儿不赘言了，有兴趣可见</a:t>
            </a:r>
            <a:r>
              <a:rPr lang="en-US" altLang="zh-CN" dirty="0" err="1">
                <a:solidFill>
                  <a:srgbClr val="24292E"/>
                </a:solidFill>
                <a:latin typeface="-apple-system"/>
              </a:rPr>
              <a:t>github</a:t>
            </a:r>
            <a:r>
              <a:rPr lang="zh-CN" altLang="en-US" dirty="0">
                <a:solidFill>
                  <a:srgbClr val="24292E"/>
                </a:solidFill>
                <a:latin typeface="-apple-system"/>
              </a:rPr>
              <a:t>托管，后面的线上版本大部分借用了线下的</a:t>
            </a:r>
            <a:r>
              <a:rPr lang="en-US" altLang="zh-CN" dirty="0">
                <a:solidFill>
                  <a:srgbClr val="24292E"/>
                </a:solidFill>
                <a:latin typeface="-apple-system"/>
              </a:rPr>
              <a:t>tiny</a:t>
            </a:r>
            <a:r>
              <a:rPr lang="zh-CN" altLang="en-US" dirty="0">
                <a:solidFill>
                  <a:srgbClr val="24292E"/>
                </a:solidFill>
                <a:latin typeface="-apple-system"/>
              </a:rPr>
              <a:t>版本特征。</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有部分模型使用的</a:t>
            </a:r>
            <a:r>
              <a:rPr lang="en-US" altLang="zh-CN" dirty="0">
                <a:solidFill>
                  <a:srgbClr val="24292E"/>
                </a:solidFill>
                <a:latin typeface="-apple-system"/>
              </a:rPr>
              <a:t>power</a:t>
            </a:r>
            <a:r>
              <a:rPr lang="zh-CN" altLang="en-US" dirty="0">
                <a:solidFill>
                  <a:srgbClr val="24292E"/>
                </a:solidFill>
                <a:latin typeface="-apple-system"/>
              </a:rPr>
              <a:t>特征进行过</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这样变换的原因和之前聚类时相同</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可以使不同耗电量的店家维持在同一数量级</a:t>
            </a:r>
            <a:endParaRPr lang="en-US" altLang="zh-CN" dirty="0">
              <a:solidFill>
                <a:srgbClr val="24292E"/>
              </a:solidFill>
              <a:latin typeface="-apple-system"/>
            </a:endParaRPr>
          </a:p>
          <a:p>
            <a:pPr marL="0" indent="0">
              <a:buFont typeface="Arial" panose="020B0604020202020204" pitchFamily="34" charset="0"/>
              <a:buNone/>
            </a:pPr>
            <a:r>
              <a:rPr lang="zh-CN" altLang="en-US" dirty="0">
                <a:solidFill>
                  <a:srgbClr val="24292E"/>
                </a:solidFill>
                <a:latin typeface="-apple-system"/>
              </a:rPr>
              <a:t>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15</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16</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24292E"/>
                </a:solidFill>
                <a:latin typeface="-apple-system"/>
              </a:rPr>
              <a:t>考虑到商家可能适合不同的模型，我们对每个店单独求取权重。</a:t>
            </a:r>
            <a:endParaRPr lang="en-US" altLang="zh-CN" dirty="0">
              <a:solidFill>
                <a:srgbClr val="24292E"/>
              </a:solidFill>
              <a:latin typeface="-apple-system"/>
            </a:endParaRPr>
          </a:p>
          <a:p>
            <a:r>
              <a:rPr lang="zh-CN" altLang="en-US" dirty="0">
                <a:solidFill>
                  <a:srgbClr val="24292E"/>
                </a:solidFill>
                <a:latin typeface="-apple-system"/>
              </a:rPr>
              <a:t>而从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endParaRPr lang="en-US" altLang="zh-CN" dirty="0">
              <a:solidFill>
                <a:srgbClr val="24292E"/>
              </a:solidFill>
              <a:latin typeface="-apple-system"/>
            </a:endParaRPr>
          </a:p>
          <a:p>
            <a:r>
              <a:rPr lang="zh-CN" altLang="en-US" dirty="0">
                <a:solidFill>
                  <a:srgbClr val="24292E"/>
                </a:solidFill>
                <a:latin typeface="-apple-system"/>
              </a:rPr>
              <a:t>我们使用了</a:t>
            </a:r>
            <a:r>
              <a:rPr lang="en-US" altLang="zh-CN" dirty="0" err="1">
                <a:solidFill>
                  <a:srgbClr val="24292E"/>
                </a:solidFill>
                <a:latin typeface="-apple-system"/>
              </a:rPr>
              <a:t>tensorflow</a:t>
            </a:r>
            <a:r>
              <a:rPr lang="zh-CN" altLang="en-US" dirty="0">
                <a:solidFill>
                  <a:srgbClr val="24292E"/>
                </a:solidFill>
                <a:latin typeface="-apple-system"/>
              </a:rPr>
              <a:t>设计了一个如右图所示的线性回归模型。</a:t>
            </a:r>
            <a:endParaRPr lang="en-US" altLang="zh-CN" dirty="0">
              <a:solidFill>
                <a:srgbClr val="24292E"/>
              </a:solidFill>
              <a:latin typeface="-apple-system"/>
            </a:endParaRPr>
          </a:p>
          <a:p>
            <a:r>
              <a:rPr lang="zh-CN" altLang="en-US" dirty="0">
                <a:solidFill>
                  <a:srgbClr val="24292E"/>
                </a:solidFill>
                <a:latin typeface="-apple-system"/>
              </a:rPr>
              <a:t>第一层是由各个模型单独使用特征进行预测，得到</a:t>
            </a:r>
            <a:r>
              <a:rPr lang="en-US" altLang="zh-CN" dirty="0">
                <a:solidFill>
                  <a:srgbClr val="24292E"/>
                </a:solidFill>
                <a:latin typeface="-apple-system"/>
              </a:rPr>
              <a:t>n</a:t>
            </a:r>
            <a:r>
              <a:rPr lang="zh-CN" altLang="en-US" dirty="0">
                <a:solidFill>
                  <a:srgbClr val="24292E"/>
                </a:solidFill>
                <a:latin typeface="-apple-system"/>
              </a:rPr>
              <a:t>个预测值。</a:t>
            </a:r>
            <a:endParaRPr lang="en-US" altLang="zh-CN" dirty="0">
              <a:solidFill>
                <a:srgbClr val="24292E"/>
              </a:solidFill>
              <a:latin typeface="-apple-system"/>
            </a:endParaRPr>
          </a:p>
          <a:p>
            <a:r>
              <a:rPr lang="zh-CN" altLang="en-US" dirty="0">
                <a:solidFill>
                  <a:srgbClr val="24292E"/>
                </a:solidFill>
                <a:latin typeface="-apple-system"/>
              </a:rPr>
              <a:t>而后将这些预测值与经过</a:t>
            </a:r>
            <a:r>
              <a:rPr lang="en-US" altLang="zh-CN" dirty="0" err="1">
                <a:solidFill>
                  <a:srgbClr val="24292E"/>
                </a:solidFill>
                <a:latin typeface="-apple-system"/>
              </a:rPr>
              <a:t>softmax</a:t>
            </a:r>
            <a:r>
              <a:rPr lang="zh-CN" altLang="en-US" dirty="0">
                <a:solidFill>
                  <a:srgbClr val="24292E"/>
                </a:solidFill>
                <a:latin typeface="-apple-system"/>
              </a:rPr>
              <a:t>层得到的一系列比例系数相乘并求和。</a:t>
            </a:r>
            <a:endParaRPr lang="en-US" altLang="zh-CN" dirty="0">
              <a:solidFill>
                <a:srgbClr val="24292E"/>
              </a:solidFill>
              <a:latin typeface="-apple-system"/>
            </a:endParaRPr>
          </a:p>
          <a:p>
            <a:r>
              <a:rPr lang="zh-CN" altLang="en-US" dirty="0">
                <a:solidFill>
                  <a:srgbClr val="24292E"/>
                </a:solidFill>
                <a:latin typeface="-apple-system"/>
              </a:rPr>
              <a:t>最后通过一个经过</a:t>
            </a:r>
            <a:r>
              <a:rPr lang="en-US" altLang="zh-CN" dirty="0" err="1">
                <a:solidFill>
                  <a:srgbClr val="24292E"/>
                </a:solidFill>
                <a:latin typeface="-apple-system"/>
              </a:rPr>
              <a:t>sigmod</a:t>
            </a:r>
            <a:r>
              <a:rPr lang="zh-CN" altLang="en-US" dirty="0">
                <a:solidFill>
                  <a:srgbClr val="24292E"/>
                </a:solidFill>
                <a:latin typeface="-apple-system"/>
              </a:rPr>
              <a:t>的限幅缩放系数相乘，得到最终融合结果。</a:t>
            </a:r>
            <a:endParaRPr lang="en-US" altLang="zh-CN" dirty="0">
              <a:solidFill>
                <a:srgbClr val="24292E"/>
              </a:solidFill>
              <a:latin typeface="-apple-system"/>
            </a:endParaRPr>
          </a:p>
          <a:p>
            <a:r>
              <a:rPr lang="zh-CN" altLang="en-US" dirty="0">
                <a:solidFill>
                  <a:srgbClr val="24292E"/>
                </a:solidFill>
                <a:latin typeface="-apple-system"/>
              </a:rPr>
              <a:t>将融合结果和真实值以</a:t>
            </a:r>
            <a:r>
              <a:rPr lang="en-US" altLang="zh-CN" dirty="0">
                <a:solidFill>
                  <a:srgbClr val="24292E"/>
                </a:solidFill>
                <a:latin typeface="-apple-system"/>
              </a:rPr>
              <a:t>MSE</a:t>
            </a:r>
            <a:r>
              <a:rPr lang="zh-CN" altLang="en-US" dirty="0">
                <a:solidFill>
                  <a:srgbClr val="24292E"/>
                </a:solidFill>
                <a:latin typeface="-apple-system"/>
              </a:rPr>
              <a:t>为代价函数使用</a:t>
            </a:r>
            <a:r>
              <a:rPr lang="en-US" altLang="zh-CN" dirty="0">
                <a:solidFill>
                  <a:srgbClr val="24292E"/>
                </a:solidFill>
                <a:latin typeface="-apple-system"/>
              </a:rPr>
              <a:t>ADAM</a:t>
            </a:r>
            <a:r>
              <a:rPr lang="zh-CN" altLang="en-US" dirty="0">
                <a:solidFill>
                  <a:srgbClr val="24292E"/>
                </a:solidFill>
                <a:latin typeface="-apple-system"/>
              </a:rPr>
              <a:t>优化器训练，优化更新权值。</a:t>
            </a:r>
            <a:endParaRPr lang="en-US" altLang="zh-CN" dirty="0">
              <a:solidFill>
                <a:srgbClr val="24292E"/>
              </a:solidFill>
              <a:latin typeface="-apple-system"/>
            </a:endParaRPr>
          </a:p>
          <a:p>
            <a:r>
              <a:rPr lang="zh-CN" altLang="en-US" dirty="0">
                <a:solidFill>
                  <a:srgbClr val="24292E"/>
                </a:solidFill>
                <a:latin typeface="-apple-system"/>
              </a:rPr>
              <a:t>这样使用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18</a:t>
            </a:fld>
            <a:endParaRPr kumimoji="1" lang="zh-CN" altLang="en-US"/>
          </a:p>
        </p:txBody>
      </p:sp>
    </p:spTree>
    <p:extLst>
      <p:ext uri="{BB962C8B-B14F-4D97-AF65-F5344CB8AC3E}">
        <p14:creationId xmlns:p14="http://schemas.microsoft.com/office/powerpoint/2010/main" val="316594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20</a:t>
            </a:fld>
            <a:endParaRPr lang="zh-CN" altLang="en-US"/>
          </a:p>
        </p:txBody>
      </p:sp>
    </p:spTree>
    <p:extLst>
      <p:ext uri="{BB962C8B-B14F-4D97-AF65-F5344CB8AC3E}">
        <p14:creationId xmlns:p14="http://schemas.microsoft.com/office/powerpoint/2010/main" val="317046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21</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22</a:t>
            </a:fld>
            <a:endParaRPr lang="zh-CN" altLang="en-US"/>
          </a:p>
        </p:txBody>
      </p:sp>
    </p:spTree>
    <p:extLst>
      <p:ext uri="{BB962C8B-B14F-4D97-AF65-F5344CB8AC3E}">
        <p14:creationId xmlns:p14="http://schemas.microsoft.com/office/powerpoint/2010/main" val="766608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23</a:t>
            </a:fld>
            <a:endParaRPr lang="zh-CN" altLang="en-US"/>
          </a:p>
        </p:txBody>
      </p:sp>
    </p:spTree>
    <p:extLst>
      <p:ext uri="{BB962C8B-B14F-4D97-AF65-F5344CB8AC3E}">
        <p14:creationId xmlns:p14="http://schemas.microsoft.com/office/powerpoint/2010/main" val="16301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5</a:t>
            </a:fld>
            <a:endParaRPr kumimoji="1" lang="zh-CN" altLang="en-US"/>
          </a:p>
        </p:txBody>
      </p:sp>
    </p:spTree>
    <p:extLst>
      <p:ext uri="{BB962C8B-B14F-4D97-AF65-F5344CB8AC3E}">
        <p14:creationId xmlns:p14="http://schemas.microsoft.com/office/powerpoint/2010/main" val="136059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24</a:t>
            </a:fld>
            <a:endParaRPr lang="zh-CN" altLang="en-US"/>
          </a:p>
        </p:txBody>
      </p:sp>
    </p:spTree>
    <p:extLst>
      <p:ext uri="{BB962C8B-B14F-4D97-AF65-F5344CB8AC3E}">
        <p14:creationId xmlns:p14="http://schemas.microsoft.com/office/powerpoint/2010/main" val="3953350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25</a:t>
            </a:fld>
            <a:endParaRPr lang="zh-CN" altLang="en-US"/>
          </a:p>
        </p:txBody>
      </p:sp>
    </p:spTree>
    <p:extLst>
      <p:ext uri="{BB962C8B-B14F-4D97-AF65-F5344CB8AC3E}">
        <p14:creationId xmlns:p14="http://schemas.microsoft.com/office/powerpoint/2010/main" val="2475541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26</a:t>
            </a:fld>
            <a:endParaRPr lang="zh-CN" altLang="en-US"/>
          </a:p>
        </p:txBody>
      </p:sp>
    </p:spTree>
    <p:extLst>
      <p:ext uri="{BB962C8B-B14F-4D97-AF65-F5344CB8AC3E}">
        <p14:creationId xmlns:p14="http://schemas.microsoft.com/office/powerpoint/2010/main" val="943726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28</a:t>
            </a:fld>
            <a:endParaRPr kumimoji="1" lang="zh-CN" altLang="en-US"/>
          </a:p>
        </p:txBody>
      </p:sp>
    </p:spTree>
    <p:extLst>
      <p:ext uri="{BB962C8B-B14F-4D97-AF65-F5344CB8AC3E}">
        <p14:creationId xmlns:p14="http://schemas.microsoft.com/office/powerpoint/2010/main" val="176397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29</a:t>
            </a:fld>
            <a:endParaRPr lang="zh-CN" altLang="en-US"/>
          </a:p>
        </p:txBody>
      </p:sp>
    </p:spTree>
    <p:extLst>
      <p:ext uri="{BB962C8B-B14F-4D97-AF65-F5344CB8AC3E}">
        <p14:creationId xmlns:p14="http://schemas.microsoft.com/office/powerpoint/2010/main" val="1820548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少量大企业占据绝大多数的电量消耗</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60859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0435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极端气候时电量也会有相应程度的提升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19635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首先</a:t>
            </a:r>
            <a:r>
              <a:rPr lang="zh-CN" altLang="en-US" sz="1200" kern="1200" dirty="0">
                <a:solidFill>
                  <a:schemeClr val="tx1"/>
                </a:solidFill>
                <a:effectLst/>
                <a:latin typeface="+mn-lt"/>
                <a:ea typeface="+mn-ea"/>
                <a:cs typeface="+mn-cs"/>
              </a:rPr>
              <a:t>来看第一部分，背景介绍</a:t>
            </a:r>
            <a:endParaRPr kumimoji="1" lang="zh-CN" altLang="en-US" dirty="0"/>
          </a:p>
        </p:txBody>
      </p:sp>
      <p:sp>
        <p:nvSpPr>
          <p:cNvPr id="4" name="幻灯片编号占位符 3"/>
          <p:cNvSpPr>
            <a:spLocks noGrp="1"/>
          </p:cNvSpPr>
          <p:nvPr>
            <p:ph type="sldNum" sz="quarter" idx="10"/>
          </p:nvPr>
        </p:nvSpPr>
        <p:spPr/>
        <p:txBody>
          <a:bodyPr/>
          <a:lstStyle/>
          <a:p>
            <a:fld id="{D469F419-EC92-2745-BE06-A9714C36F103}" type="slidenum">
              <a:rPr kumimoji="1" lang="zh-CN" altLang="en-US" smtClean="0"/>
              <a:t>9</a:t>
            </a:fld>
            <a:endParaRPr kumimoji="1" lang="zh-CN" altLang="en-US"/>
          </a:p>
        </p:txBody>
      </p:sp>
    </p:spTree>
    <p:extLst>
      <p:ext uri="{BB962C8B-B14F-4D97-AF65-F5344CB8AC3E}">
        <p14:creationId xmlns:p14="http://schemas.microsoft.com/office/powerpoint/2010/main" val="36291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xmlns=""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xmlns=""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xmlns=""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xmlns=""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7" name="表格 6">
            <a:extLst>
              <a:ext uri="{FF2B5EF4-FFF2-40B4-BE49-F238E27FC236}">
                <a16:creationId xmlns:a16="http://schemas.microsoft.com/office/drawing/2014/main" xmlns=""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xmlns="" val="2825225818"/>
                    </a:ext>
                  </a:extLst>
                </a:gridCol>
                <a:gridCol w="1511532">
                  <a:extLst>
                    <a:ext uri="{9D8B030D-6E8A-4147-A177-3AD203B41FA5}">
                      <a16:colId xmlns:a16="http://schemas.microsoft.com/office/drawing/2014/main" xmlns="" val="1949206159"/>
                    </a:ext>
                  </a:extLst>
                </a:gridCol>
                <a:gridCol w="1511532">
                  <a:extLst>
                    <a:ext uri="{9D8B030D-6E8A-4147-A177-3AD203B41FA5}">
                      <a16:colId xmlns:a16="http://schemas.microsoft.com/office/drawing/2014/main" xmlns="" val="2550136547"/>
                    </a:ext>
                  </a:extLst>
                </a:gridCol>
                <a:gridCol w="1511532">
                  <a:extLst>
                    <a:ext uri="{9D8B030D-6E8A-4147-A177-3AD203B41FA5}">
                      <a16:colId xmlns:a16="http://schemas.microsoft.com/office/drawing/2014/main" xmlns=""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724388724"/>
                  </a:ext>
                </a:extLst>
              </a:tr>
            </a:tbl>
          </a:graphicData>
        </a:graphic>
      </p:graphicFrame>
      <p:graphicFrame>
        <p:nvGraphicFramePr>
          <p:cNvPr id="12" name="图表 11">
            <a:extLst>
              <a:ext uri="{FF2B5EF4-FFF2-40B4-BE49-F238E27FC236}">
                <a16:creationId xmlns:a16="http://schemas.microsoft.com/office/drawing/2014/main" xmlns=""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a:extLst>
              <a:ext uri="{FF2B5EF4-FFF2-40B4-BE49-F238E27FC236}">
                <a16:creationId xmlns:a16="http://schemas.microsoft.com/office/drawing/2014/main" xmlns="" id="{DCF3808E-F8CC-42DE-AD60-A694A1D6E5A2}"/>
              </a:ext>
            </a:extLst>
          </p:cNvPr>
          <p:cNvSpPr/>
          <p:nvPr/>
        </p:nvSpPr>
        <p:spPr>
          <a:xfrm>
            <a:off x="4880315" y="5284501"/>
            <a:ext cx="140775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数量占比高 </a:t>
            </a:r>
            <a:endParaRPr lang="zh-CN" altLang="en-US" dirty="0">
              <a:solidFill>
                <a:schemeClr val="accent1">
                  <a:lumMod val="50000"/>
                </a:schemeClr>
              </a:solidFill>
            </a:endParaRPr>
          </a:p>
        </p:txBody>
      </p:sp>
      <p:cxnSp>
        <p:nvCxnSpPr>
          <p:cNvPr id="16" name="直接箭头连接符 15">
            <a:extLst>
              <a:ext uri="{FF2B5EF4-FFF2-40B4-BE49-F238E27FC236}">
                <a16:creationId xmlns:a16="http://schemas.microsoft.com/office/drawing/2014/main" xmlns="" id="{90EB57D9-0470-479C-9E0E-23D978CCFFF8}"/>
              </a:ext>
            </a:extLst>
          </p:cNvPr>
          <p:cNvCxnSpPr/>
          <p:nvPr/>
        </p:nvCxnSpPr>
        <p:spPr>
          <a:xfrm flipV="1">
            <a:off x="5641383" y="4962642"/>
            <a:ext cx="170481" cy="3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xmlns="" id="{CC650689-83CB-4E87-A0BD-1D84A8D9BE71}"/>
              </a:ext>
            </a:extLst>
          </p:cNvPr>
          <p:cNvSpPr/>
          <p:nvPr/>
        </p:nvSpPr>
        <p:spPr>
          <a:xfrm>
            <a:off x="5660391" y="2707495"/>
            <a:ext cx="133882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电量作用小</a:t>
            </a:r>
          </a:p>
        </p:txBody>
      </p:sp>
      <p:cxnSp>
        <p:nvCxnSpPr>
          <p:cNvPr id="19" name="直接箭头连接符 18">
            <a:extLst>
              <a:ext uri="{FF2B5EF4-FFF2-40B4-BE49-F238E27FC236}">
                <a16:creationId xmlns:a16="http://schemas.microsoft.com/office/drawing/2014/main" xmlns="" id="{F63C2D15-B485-4DB7-99FF-E27546E04B55}"/>
              </a:ext>
            </a:extLst>
          </p:cNvPr>
          <p:cNvCxnSpPr>
            <a:cxnSpLocks/>
          </p:cNvCxnSpPr>
          <p:nvPr/>
        </p:nvCxnSpPr>
        <p:spPr>
          <a:xfrm flipH="1">
            <a:off x="6119504" y="3002317"/>
            <a:ext cx="233805" cy="109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9181A659-74FD-4C3E-B569-28A282310D50}"/>
              </a:ext>
            </a:extLst>
          </p:cNvPr>
          <p:cNvSpPr txBox="1"/>
          <p:nvPr/>
        </p:nvSpPr>
        <p:spPr>
          <a:xfrm>
            <a:off x="838200" y="903042"/>
            <a:ext cx="1980029" cy="1015663"/>
          </a:xfrm>
          <a:prstGeom prst="rect">
            <a:avLst/>
          </a:prstGeom>
          <a:noFill/>
        </p:spPr>
        <p:txBody>
          <a:bodyPr wrap="none" rtlCol="0">
            <a:spAutoFit/>
          </a:bodyPr>
          <a:lstStyle/>
          <a:p>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剔除</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低耗电商家</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3"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数据清洗</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5" name="肘形连接符 14"/>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52631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10" name="图表 9">
            <a:extLst>
              <a:ext uri="{FF2B5EF4-FFF2-40B4-BE49-F238E27FC236}">
                <a16:creationId xmlns:a16="http://schemas.microsoft.com/office/drawing/2014/main" xmlns=""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
        <p:nvSpPr>
          <p:cNvPr id="7" name="文本框 6">
            <a:extLst>
              <a:ext uri="{FF2B5EF4-FFF2-40B4-BE49-F238E27FC236}">
                <a16:creationId xmlns:a16="http://schemas.microsoft.com/office/drawing/2014/main" xmlns="" id="{4528EDEE-E16A-418E-BBEF-A257C439A467}"/>
              </a:ext>
            </a:extLst>
          </p:cNvPr>
          <p:cNvSpPr txBox="1"/>
          <p:nvPr/>
        </p:nvSpPr>
        <p:spPr>
          <a:xfrm>
            <a:off x="838200" y="902155"/>
            <a:ext cx="3692036" cy="1015663"/>
          </a:xfrm>
          <a:prstGeom prst="rect">
            <a:avLst/>
          </a:prstGeom>
          <a:noFill/>
        </p:spPr>
        <p:txBody>
          <a:bodyPr wrap="none" rtlCol="0">
            <a:spAutoFit/>
          </a:bodyPr>
          <a:lstStyle/>
          <a:p>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去除</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春节导致的</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1-3</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月异常数据</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数据清洗</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肘形连接符 7"/>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0169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7" name="图表 6">
            <a:extLst>
              <a:ext uri="{FF2B5EF4-FFF2-40B4-BE49-F238E27FC236}">
                <a16:creationId xmlns:a16="http://schemas.microsoft.com/office/drawing/2014/main" xmlns="" id="{EB57604C-6EA2-43F5-8B46-F72A31019321}"/>
              </a:ext>
            </a:extLst>
          </p:cNvPr>
          <p:cNvGraphicFramePr>
            <a:graphicFrameLocks/>
          </p:cNvGraphicFramePr>
          <p:nvPr>
            <p:extLst>
              <p:ext uri="{D42A27DB-BD31-4B8C-83A1-F6EECF244321}">
                <p14:modId xmlns:p14="http://schemas.microsoft.com/office/powerpoint/2010/main" val="2730931450"/>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xmlns="" id="{A3FF86FD-F23B-465C-9476-77A36C901B9C}"/>
              </a:ext>
            </a:extLst>
          </p:cNvPr>
          <p:cNvGraphicFramePr/>
          <p:nvPr>
            <p:extLst>
              <p:ext uri="{D42A27DB-BD31-4B8C-83A1-F6EECF244321}">
                <p14:modId xmlns:p14="http://schemas.microsoft.com/office/powerpoint/2010/main" val="4207888078"/>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xmlns="" id="{A7D4BB20-44E7-4D13-8018-FC6D8A1333FA}"/>
              </a:ext>
            </a:extLst>
          </p:cNvPr>
          <p:cNvSpPr txBox="1"/>
          <p:nvPr/>
        </p:nvSpPr>
        <p:spPr>
          <a:xfrm>
            <a:off x="838200" y="881063"/>
            <a:ext cx="3387466" cy="400110"/>
          </a:xfrm>
          <a:prstGeom prst="rect">
            <a:avLst/>
          </a:prstGeom>
          <a:noFill/>
        </p:spPr>
        <p:txBody>
          <a:bodyPr wrap="none" rtlCol="0">
            <a:spAutoFit/>
          </a:bodyPr>
          <a:lstStyle/>
          <a:p>
            <a:pPr lvl="0"/>
            <a:r>
              <a:rPr lang="en-US" altLang="zh-CN" sz="2000" b="1" dirty="0" smtClean="0">
                <a:solidFill>
                  <a:srgbClr val="5B9BD5">
                    <a:lumMod val="50000"/>
                  </a:srgbClr>
                </a:solidFill>
                <a:latin typeface="微软雅黑" panose="020B0503020204020204" pitchFamily="34" charset="-122"/>
                <a:ea typeface="微软雅黑" panose="020B0503020204020204" pitchFamily="34" charset="-122"/>
              </a:rPr>
              <a:t>log</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变换</a:t>
            </a:r>
            <a:r>
              <a:rPr lang="en-US" altLang="zh-CN" sz="2000" b="1" dirty="0">
                <a:solidFill>
                  <a:srgbClr val="5B9BD5">
                    <a:lumMod val="50000"/>
                  </a:srgbClr>
                </a:solidFill>
                <a:latin typeface="微软雅黑" panose="020B0503020204020204" pitchFamily="34" charset="-122"/>
                <a:ea typeface="微软雅黑" panose="020B0503020204020204" pitchFamily="34" charset="-122"/>
              </a:rPr>
              <a:t>+</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归一化</a:t>
            </a:r>
            <a:r>
              <a:rPr lang="en-US" altLang="zh-CN" sz="2000" b="1" dirty="0">
                <a:solidFill>
                  <a:srgbClr val="5B9BD5">
                    <a:lumMod val="50000"/>
                  </a:srgbClr>
                </a:solidFill>
                <a:latin typeface="微软雅黑" panose="020B0503020204020204" pitchFamily="34" charset="-122"/>
                <a:ea typeface="微软雅黑" panose="020B0503020204020204" pitchFamily="34" charset="-122"/>
              </a:rPr>
              <a:t>+DBSCAN</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商店聚类</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1" name="肘形连接符 10"/>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7607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892792" y="881063"/>
            <a:ext cx="1531188" cy="400110"/>
          </a:xfrm>
          <a:prstGeom prst="rect">
            <a:avLst/>
          </a:prstGeom>
          <a:noFill/>
        </p:spPr>
        <p:txBody>
          <a:bodyPr wrap="none" rtlCol="0">
            <a:spAutoFit/>
          </a:bodyPr>
          <a:lstStyle/>
          <a:p>
            <a:r>
              <a:rPr lang="en-US" altLang="zh-CN" sz="2000" b="1" dirty="0" smtClean="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heavy</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版本</a:t>
            </a:r>
          </a:p>
        </p:txBody>
      </p:sp>
      <p:graphicFrame>
        <p:nvGraphicFramePr>
          <p:cNvPr id="5" name="表格 4">
            <a:extLst>
              <a:ext uri="{FF2B5EF4-FFF2-40B4-BE49-F238E27FC236}">
                <a16:creationId xmlns:a16="http://schemas.microsoft.com/office/drawing/2014/main" xmlns=""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xmlns="" val="1478939164"/>
                    </a:ext>
                  </a:extLst>
                </a:gridCol>
                <a:gridCol w="3005674">
                  <a:extLst>
                    <a:ext uri="{9D8B030D-6E8A-4147-A177-3AD203B41FA5}">
                      <a16:colId xmlns:a16="http://schemas.microsoft.com/office/drawing/2014/main" xmlns=""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85384377"/>
                  </a:ext>
                </a:extLst>
              </a:tr>
            </a:tbl>
          </a:graphicData>
        </a:graphic>
      </p:graphicFrame>
      <p:cxnSp>
        <p:nvCxnSpPr>
          <p:cNvPr id="11" name="直接箭头连接符 10">
            <a:extLst>
              <a:ext uri="{FF2B5EF4-FFF2-40B4-BE49-F238E27FC236}">
                <a16:creationId xmlns:a16="http://schemas.microsoft.com/office/drawing/2014/main" xmlns="" id="{798718A5-7D88-4F5B-9ACA-4635B2481E71}"/>
              </a:ext>
            </a:extLst>
          </p:cNvPr>
          <p:cNvCxnSpPr>
            <a:cxnSpLocks/>
          </p:cNvCxnSpPr>
          <p:nvPr/>
        </p:nvCxnSpPr>
        <p:spPr>
          <a:xfrm>
            <a:off x="3457454" y="4089678"/>
            <a:ext cx="3457455" cy="15530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ABFA276-A2AE-475D-B494-AC963A5E194F}"/>
              </a:ext>
            </a:extLst>
          </p:cNvPr>
          <p:cNvSpPr/>
          <p:nvPr/>
        </p:nvSpPr>
        <p:spPr>
          <a:xfrm>
            <a:off x="425309" y="3513766"/>
            <a:ext cx="6064289"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部分模型使用的</a:t>
            </a:r>
            <a:r>
              <a:rPr lang="en-US" altLang="zh-CN" sz="2400" dirty="0">
                <a:solidFill>
                  <a:srgbClr val="24292E"/>
                </a:solidFill>
                <a:latin typeface="微软雅黑" panose="020B0503020204020204" pitchFamily="34" charset="-122"/>
                <a:ea typeface="微软雅黑" panose="020B0503020204020204" pitchFamily="34" charset="-122"/>
              </a:rPr>
              <a:t>power</a:t>
            </a:r>
            <a:r>
              <a:rPr lang="zh-CN" altLang="en-US" sz="2400" dirty="0">
                <a:solidFill>
                  <a:srgbClr val="24292E"/>
                </a:solidFill>
                <a:latin typeface="微软雅黑" panose="020B0503020204020204" pitchFamily="34" charset="-122"/>
                <a:ea typeface="微软雅黑" panose="020B0503020204020204" pitchFamily="34" charset="-122"/>
              </a:rPr>
              <a:t>特征及预测值进行过</a:t>
            </a:r>
            <a:r>
              <a:rPr lang="en-US" altLang="zh-CN" sz="2400" dirty="0">
                <a:solidFill>
                  <a:srgbClr val="24292E"/>
                </a:solidFill>
                <a:latin typeface="微软雅黑" panose="020B0503020204020204" pitchFamily="34" charset="-122"/>
                <a:ea typeface="微软雅黑" panose="020B0503020204020204" pitchFamily="34" charset="-122"/>
                <a:cs typeface="Times New Roman" panose="02020603050405020304" pitchFamily="18" charset="0"/>
              </a:rPr>
              <a:t>log</a:t>
            </a:r>
            <a:r>
              <a:rPr lang="zh-CN" altLang="en-US" sz="2400" dirty="0">
                <a:solidFill>
                  <a:srgbClr val="24292E"/>
                </a:solidFill>
                <a:latin typeface="微软雅黑" panose="020B0503020204020204" pitchFamily="34" charset="-122"/>
                <a:ea typeface="微软雅黑" panose="020B0503020204020204" pitchFamily="34" charset="-122"/>
              </a:rPr>
              <a:t>变换</a:t>
            </a:r>
          </a:p>
        </p:txBody>
      </p:sp>
      <p:sp>
        <p:nvSpPr>
          <p:cNvPr id="8"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特征提取</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 name="肘形连接符 8"/>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572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9" name="图片 8">
            <a:extLst>
              <a:ext uri="{FF2B5EF4-FFF2-40B4-BE49-F238E27FC236}">
                <a16:creationId xmlns:a16="http://schemas.microsoft.com/office/drawing/2014/main" xmlns=""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xmlns="" id="{77C54360-CAD3-4193-A43D-D73E378A50C2}"/>
              </a:ext>
            </a:extLst>
          </p:cNvPr>
          <p:cNvSpPr txBox="1"/>
          <p:nvPr/>
        </p:nvSpPr>
        <p:spPr>
          <a:xfrm>
            <a:off x="595200" y="1441077"/>
            <a:ext cx="5537827"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智能化预测工具</a:t>
            </a:r>
            <a:endParaRPr lang="en-US" altLang="zh-CN" sz="2400" dirty="0"/>
          </a:p>
          <a:p>
            <a:pPr marL="285750" indent="-285750">
              <a:buFont typeface="Arial" panose="020B0604020202020204" pitchFamily="34" charset="0"/>
              <a:buChar char="•"/>
            </a:pPr>
            <a:r>
              <a:rPr lang="zh-CN" altLang="en-US" sz="2400" dirty="0"/>
              <a:t>使用了</a:t>
            </a:r>
            <a:r>
              <a:rPr lang="en-US" altLang="zh-CN" sz="2400" dirty="0"/>
              <a:t>trend</a:t>
            </a:r>
            <a:r>
              <a:rPr lang="zh-CN" altLang="en-US" sz="2400" dirty="0"/>
              <a:t>和</a:t>
            </a:r>
            <a:r>
              <a:rPr lang="en-US" altLang="zh-CN" sz="2400" dirty="0"/>
              <a:t>yearly</a:t>
            </a:r>
            <a:r>
              <a:rPr lang="zh-CN" altLang="en-US" sz="2400" dirty="0"/>
              <a:t>特征</a:t>
            </a:r>
            <a:endParaRPr lang="en-US" altLang="zh-CN" sz="2400" dirty="0"/>
          </a:p>
        </p:txBody>
      </p:sp>
      <p:sp>
        <p:nvSpPr>
          <p:cNvPr id="11" name="文本框 10">
            <a:extLst>
              <a:ext uri="{FF2B5EF4-FFF2-40B4-BE49-F238E27FC236}">
                <a16:creationId xmlns:a16="http://schemas.microsoft.com/office/drawing/2014/main" xmlns=""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
        <p:nvSpPr>
          <p:cNvPr id="8"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en-US" altLang="zh-CN" sz="3200" b="1" dirty="0" smtClean="0">
                <a:solidFill>
                  <a:schemeClr val="bg1"/>
                </a:solidFill>
                <a:latin typeface="微软雅黑" panose="020B0503020204020204" pitchFamily="34" charset="-122"/>
                <a:ea typeface="微软雅黑" panose="020B0503020204020204" pitchFamily="34" charset="-122"/>
              </a:rPr>
              <a:t>Prophet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98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2050" name="Picture 2" descr="train-xgb">
            <a:extLst>
              <a:ext uri="{FF2B5EF4-FFF2-40B4-BE49-F238E27FC236}">
                <a16:creationId xmlns:a16="http://schemas.microsoft.com/office/drawing/2014/main" xmlns=""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xmlns="" id="{6672961D-8E68-486E-80FF-B3AAB65ECBF7}"/>
              </a:ext>
            </a:extLst>
          </p:cNvPr>
          <p:cNvSpPr/>
          <p:nvPr/>
        </p:nvSpPr>
        <p:spPr>
          <a:xfrm>
            <a:off x="227945" y="1690688"/>
            <a:ext cx="5757393" cy="830997"/>
          </a:xfrm>
          <a:prstGeom prst="rect">
            <a:avLst/>
          </a:prstGeom>
        </p:spPr>
        <p:txBody>
          <a:bodyPr wrap="square">
            <a:spAutoFit/>
          </a:bodyPr>
          <a:lstStyle/>
          <a:p>
            <a:r>
              <a:rPr lang="en-US" altLang="zh-CN" sz="2400" dirty="0">
                <a:solidFill>
                  <a:srgbClr val="24292E"/>
                </a:solidFill>
                <a:latin typeface="微软雅黑" panose="020B0503020204020204" pitchFamily="34" charset="-122"/>
                <a:ea typeface="微软雅黑" panose="020B0503020204020204" pitchFamily="34" charset="-122"/>
              </a:rPr>
              <a:t>31</a:t>
            </a:r>
            <a:r>
              <a:rPr lang="zh-CN" altLang="en-US" sz="2400" dirty="0">
                <a:solidFill>
                  <a:srgbClr val="24292E"/>
                </a:solidFill>
                <a:latin typeface="微软雅黑" panose="020B0503020204020204" pitchFamily="34" charset="-122"/>
                <a:ea typeface="微软雅黑" panose="020B0503020204020204" pitchFamily="34" charset="-122"/>
              </a:rPr>
              <a:t>天每天建立一个模型</a:t>
            </a:r>
            <a:endParaRPr lang="en-US" altLang="zh-CN" sz="2400" dirty="0">
              <a:solidFill>
                <a:srgbClr val="24292E"/>
              </a:solidFill>
              <a:latin typeface="微软雅黑" panose="020B0503020204020204" pitchFamily="34" charset="-122"/>
              <a:ea typeface="微软雅黑" panose="020B0503020204020204" pitchFamily="34" charset="-122"/>
            </a:endParaRPr>
          </a:p>
          <a:p>
            <a:r>
              <a:rPr lang="zh-CN" altLang="en-US" sz="2400" dirty="0">
                <a:solidFill>
                  <a:srgbClr val="24292E"/>
                </a:solidFill>
                <a:latin typeface="微软雅黑" panose="020B0503020204020204" pitchFamily="34" charset="-122"/>
                <a:ea typeface="微软雅黑" panose="020B0503020204020204" pitchFamily="34" charset="-122"/>
              </a:rPr>
              <a:t>每天的模型使用了六组特征不同的子模型</a:t>
            </a:r>
            <a:endParaRPr lang="zh-CN" altLang="en-US" sz="2400" dirty="0">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模型设计</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77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5" name="矩形 4">
            <a:extLst>
              <a:ext uri="{FF2B5EF4-FFF2-40B4-BE49-F238E27FC236}">
                <a16:creationId xmlns:a16="http://schemas.microsoft.com/office/drawing/2014/main" xmlns="" id="{04666741-CEEF-4295-901A-EF7D30D925E8}"/>
              </a:ext>
            </a:extLst>
          </p:cNvPr>
          <p:cNvSpPr/>
          <p:nvPr/>
        </p:nvSpPr>
        <p:spPr>
          <a:xfrm>
            <a:off x="211012" y="1522802"/>
            <a:ext cx="4438480" cy="830997"/>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使用</a:t>
            </a:r>
            <a:r>
              <a:rPr lang="en-US" altLang="zh-CN" sz="2400" dirty="0" err="1">
                <a:solidFill>
                  <a:srgbClr val="24292E"/>
                </a:solidFill>
                <a:latin typeface="微软雅黑" panose="020B0503020204020204" pitchFamily="34" charset="-122"/>
                <a:ea typeface="微软雅黑" panose="020B0503020204020204" pitchFamily="34" charset="-122"/>
                <a:cs typeface="Times New Roman" panose="02020603050405020304" pitchFamily="18" charset="0"/>
              </a:rPr>
              <a:t>tensorflow</a:t>
            </a:r>
            <a:r>
              <a:rPr lang="zh-CN" altLang="en-US" sz="2400" dirty="0">
                <a:solidFill>
                  <a:srgbClr val="24292E"/>
                </a:solidFill>
                <a:latin typeface="微软雅黑" panose="020B0503020204020204" pitchFamily="34" charset="-122"/>
                <a:ea typeface="微软雅黑" panose="020B0503020204020204" pitchFamily="34" charset="-122"/>
              </a:rPr>
              <a:t>设计线性回归的模型进行模型融合</a:t>
            </a:r>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模型融合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287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线上版本</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4</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488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graphicFrame>
        <p:nvGraphicFramePr>
          <p:cNvPr id="6" name="图示 5">
            <a:extLst>
              <a:ext uri="{FF2B5EF4-FFF2-40B4-BE49-F238E27FC236}">
                <a16:creationId xmlns:a16="http://schemas.microsoft.com/office/drawing/2014/main" xmlns="" id="{800CEE5D-CE31-4D03-9E9D-B7C897B10365}"/>
              </a:ext>
            </a:extLst>
          </p:cNvPr>
          <p:cNvGraphicFramePr/>
          <p:nvPr>
            <p:extLst>
              <p:ext uri="{D42A27DB-BD31-4B8C-83A1-F6EECF244321}">
                <p14:modId xmlns:p14="http://schemas.microsoft.com/office/powerpoint/2010/main" val="930957001"/>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总览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662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4">
              <a:lumMod val="60000"/>
              <a:lumOff val="40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accent4"/>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赛题分析</a:t>
            </a:r>
          </a:p>
        </p:txBody>
      </p:sp>
      <p:sp>
        <p:nvSpPr>
          <p:cNvPr id="5" name="TextBox 12"/>
          <p:cNvSpPr txBox="1">
            <a:spLocks noChangeArrowheads="1"/>
          </p:cNvSpPr>
          <p:nvPr/>
        </p:nvSpPr>
        <p:spPr bwMode="auto">
          <a:xfrm>
            <a:off x="1346200" y="2463800"/>
            <a:ext cx="12763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1</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27544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433" y="0"/>
            <a:ext cx="12193433" cy="6858000"/>
          </a:xfrm>
        </p:spPr>
      </p:pic>
      <p:sp>
        <p:nvSpPr>
          <p:cNvPr id="5" name="矩形 4">
            <a:extLst>
              <a:ext uri="{FF2B5EF4-FFF2-40B4-BE49-F238E27FC236}">
                <a16:creationId xmlns:a16="http://schemas.microsoft.com/office/drawing/2014/main" xmlns="" id="{10B7BEC5-E26D-486D-9483-29363E7DA07D}"/>
              </a:ext>
            </a:extLst>
          </p:cNvPr>
          <p:cNvSpPr/>
          <p:nvPr/>
        </p:nvSpPr>
        <p:spPr>
          <a:xfrm>
            <a:off x="-1433" y="1899612"/>
            <a:ext cx="5353884"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去掉了最近一周总电量小于</a:t>
            </a:r>
            <a:r>
              <a:rPr lang="en-US" altLang="zh-CN" sz="2400" dirty="0">
                <a:solidFill>
                  <a:srgbClr val="24292E"/>
                </a:solidFill>
                <a:latin typeface="微软雅黑" panose="020B0503020204020204" pitchFamily="34" charset="-122"/>
                <a:ea typeface="微软雅黑" panose="020B0503020204020204" pitchFamily="34" charset="-122"/>
              </a:rPr>
              <a:t>100</a:t>
            </a:r>
            <a:r>
              <a:rPr lang="zh-CN" altLang="en-US" sz="2400" dirty="0">
                <a:solidFill>
                  <a:srgbClr val="24292E"/>
                </a:solidFill>
                <a:latin typeface="微软雅黑" panose="020B0503020204020204" pitchFamily="34" charset="-122"/>
                <a:ea typeface="微软雅黑" panose="020B0503020204020204" pitchFamily="34" charset="-122"/>
              </a:rPr>
              <a:t>的店家</a:t>
            </a:r>
            <a:endParaRPr lang="en-US" altLang="zh-CN" sz="2400" dirty="0">
              <a:solidFill>
                <a:srgbClr val="24292E"/>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3F323D9-CB6A-4A6F-9E17-ADB9C81AF1B0}"/>
              </a:ext>
            </a:extLst>
          </p:cNvPr>
          <p:cNvSpPr/>
          <p:nvPr/>
        </p:nvSpPr>
        <p:spPr>
          <a:xfrm>
            <a:off x="0" y="3590300"/>
            <a:ext cx="5047047"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对于</a:t>
            </a:r>
            <a:r>
              <a:rPr lang="en-US" altLang="zh-CN" sz="2400" dirty="0">
                <a:solidFill>
                  <a:srgbClr val="24292E"/>
                </a:solidFill>
                <a:latin typeface="微软雅黑" panose="020B0503020204020204" pitchFamily="34" charset="-122"/>
                <a:ea typeface="微软雅黑" panose="020B0503020204020204" pitchFamily="34" charset="-122"/>
              </a:rPr>
              <a:t>1416</a:t>
            </a:r>
            <a:r>
              <a:rPr lang="zh-CN" altLang="en-US" sz="2400" dirty="0">
                <a:solidFill>
                  <a:srgbClr val="24292E"/>
                </a:solidFill>
                <a:latin typeface="微软雅黑" panose="020B0503020204020204" pitchFamily="34" charset="-122"/>
                <a:ea typeface="微软雅黑" panose="020B0503020204020204" pitchFamily="34" charset="-122"/>
              </a:rPr>
              <a:t>以及</a:t>
            </a:r>
            <a:r>
              <a:rPr lang="en-US" altLang="zh-CN" sz="2400" dirty="0">
                <a:solidFill>
                  <a:srgbClr val="24292E"/>
                </a:solidFill>
                <a:latin typeface="微软雅黑" panose="020B0503020204020204" pitchFamily="34" charset="-122"/>
                <a:ea typeface="微软雅黑" panose="020B0503020204020204" pitchFamily="34" charset="-122"/>
              </a:rPr>
              <a:t>1414</a:t>
            </a:r>
            <a:r>
              <a:rPr lang="zh-CN" altLang="en-US" sz="2400" dirty="0">
                <a:solidFill>
                  <a:srgbClr val="24292E"/>
                </a:solidFill>
                <a:latin typeface="微软雅黑" panose="020B0503020204020204" pitchFamily="34" charset="-122"/>
                <a:ea typeface="微软雅黑" panose="020B0503020204020204" pitchFamily="34" charset="-122"/>
              </a:rPr>
              <a:t>进行异常值填补</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4"/>
          </a:graphicData>
        </a:graphic>
      </p:graphicFrame>
      <p:sp>
        <p:nvSpPr>
          <p:cNvPr id="10"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数据清洗</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90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4" cstate="print"/>
          <a:stretch>
            <a:fillRect/>
          </a:stretch>
        </p:blipFill>
        <p:spPr>
          <a:xfrm>
            <a:off x="-1" y="0"/>
            <a:ext cx="12193433" cy="6858000"/>
          </a:xfrm>
        </p:spPr>
      </p:pic>
      <p:graphicFrame>
        <p:nvGraphicFramePr>
          <p:cNvPr id="8" name="表格 7">
            <a:extLst>
              <a:ext uri="{FF2B5EF4-FFF2-40B4-BE49-F238E27FC236}">
                <a16:creationId xmlns:a16="http://schemas.microsoft.com/office/drawing/2014/main" xmlns="" id="{2225322D-10ED-44DF-8FDC-7B8D915B5218}"/>
              </a:ext>
            </a:extLst>
          </p:cNvPr>
          <p:cNvGraphicFramePr>
            <a:graphicFrameLocks noGrp="1"/>
          </p:cNvGraphicFramePr>
          <p:nvPr>
            <p:extLst>
              <p:ext uri="{D42A27DB-BD31-4B8C-83A1-F6EECF244321}">
                <p14:modId xmlns:p14="http://schemas.microsoft.com/office/powerpoint/2010/main" val="3693190794"/>
              </p:ext>
            </p:extLst>
          </p:nvPr>
        </p:nvGraphicFramePr>
        <p:xfrm>
          <a:off x="2708598" y="1690688"/>
          <a:ext cx="6976910" cy="4311590"/>
        </p:xfrm>
        <a:graphic>
          <a:graphicData uri="http://schemas.openxmlformats.org/drawingml/2006/table">
            <a:tbl>
              <a:tblPr/>
              <a:tblGrid>
                <a:gridCol w="3488455">
                  <a:extLst>
                    <a:ext uri="{9D8B030D-6E8A-4147-A177-3AD203B41FA5}">
                      <a16:colId xmlns:a16="http://schemas.microsoft.com/office/drawing/2014/main" xmlns="" val="1327527819"/>
                    </a:ext>
                  </a:extLst>
                </a:gridCol>
                <a:gridCol w="3488455">
                  <a:extLst>
                    <a:ext uri="{9D8B030D-6E8A-4147-A177-3AD203B41FA5}">
                      <a16:colId xmlns:a16="http://schemas.microsoft.com/office/drawing/2014/main" xmlns=""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758751633"/>
                  </a:ext>
                </a:extLst>
              </a:tr>
            </a:tbl>
          </a:graphicData>
        </a:graphic>
      </p:graphicFrame>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特征选择</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66638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0" y="0"/>
            <a:ext cx="12193433" cy="6858000"/>
          </a:xfrm>
        </p:spPr>
      </p:pic>
      <p:sp>
        <p:nvSpPr>
          <p:cNvPr id="9" name="矩形 8">
            <a:extLst>
              <a:ext uri="{FF2B5EF4-FFF2-40B4-BE49-F238E27FC236}">
                <a16:creationId xmlns:a16="http://schemas.microsoft.com/office/drawing/2014/main" xmlns="" id="{EEB5A8E5-E54C-48E5-A3A8-20ADF6A275B3}"/>
              </a:ext>
            </a:extLst>
          </p:cNvPr>
          <p:cNvSpPr/>
          <p:nvPr/>
        </p:nvSpPr>
        <p:spPr>
          <a:xfrm>
            <a:off x="175852" y="2312528"/>
            <a:ext cx="5826208" cy="461665"/>
          </a:xfrm>
          <a:prstGeom prst="rect">
            <a:avLst/>
          </a:prstGeom>
        </p:spPr>
        <p:txBody>
          <a:bodyPr wrap="squar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前期版本为</a:t>
            </a:r>
            <a:r>
              <a:rPr lang="en-US" altLang="zh-CN" sz="2400" dirty="0">
                <a:solidFill>
                  <a:schemeClr val="accent1">
                    <a:lumMod val="50000"/>
                  </a:schemeClr>
                </a:solidFill>
                <a:latin typeface="微软雅黑" panose="020B0503020204020204" pitchFamily="34" charset="-122"/>
                <a:ea typeface="微软雅黑" panose="020B0503020204020204" pitchFamily="34" charset="-122"/>
              </a:rPr>
              <a:t>GBDT+PS-SMART+LR+</a:t>
            </a: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加权</a:t>
            </a:r>
          </a:p>
        </p:txBody>
      </p:sp>
      <p:sp>
        <p:nvSpPr>
          <p:cNvPr id="8" name="矩形 7">
            <a:extLst>
              <a:ext uri="{FF2B5EF4-FFF2-40B4-BE49-F238E27FC236}">
                <a16:creationId xmlns:a16="http://schemas.microsoft.com/office/drawing/2014/main" xmlns="" id="{80764579-45C9-446C-845B-35398E029F1B}"/>
              </a:ext>
            </a:extLst>
          </p:cNvPr>
          <p:cNvSpPr/>
          <p:nvPr/>
        </p:nvSpPr>
        <p:spPr>
          <a:xfrm>
            <a:off x="207963" y="3198167"/>
            <a:ext cx="2705718" cy="461665"/>
          </a:xfrm>
          <a:prstGeom prst="rect">
            <a:avLst/>
          </a:prstGeom>
        </p:spPr>
        <p:txBody>
          <a:bodyPr wrap="squar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后期添加中值融合</a:t>
            </a:r>
          </a:p>
        </p:txBody>
      </p:sp>
      <p:grpSp>
        <p:nvGrpSpPr>
          <p:cNvPr id="10" name="组合 9">
            <a:extLst>
              <a:ext uri="{FF2B5EF4-FFF2-40B4-BE49-F238E27FC236}">
                <a16:creationId xmlns:a16="http://schemas.microsoft.com/office/drawing/2014/main" xmlns="" id="{815E588A-8042-4EBF-AB83-7B0B7978B9B0}"/>
              </a:ext>
            </a:extLst>
          </p:cNvPr>
          <p:cNvGrpSpPr/>
          <p:nvPr/>
        </p:nvGrpSpPr>
        <p:grpSpPr>
          <a:xfrm>
            <a:off x="5522976" y="232492"/>
            <a:ext cx="7627642" cy="5797296"/>
            <a:chOff x="511714" y="123445"/>
            <a:chExt cx="7627642" cy="5797296"/>
          </a:xfrm>
        </p:grpSpPr>
        <p:pic>
          <p:nvPicPr>
            <p:cNvPr id="11" name="图片 10">
              <a:extLst>
                <a:ext uri="{FF2B5EF4-FFF2-40B4-BE49-F238E27FC236}">
                  <a16:creationId xmlns:a16="http://schemas.microsoft.com/office/drawing/2014/main" xmlns="" id="{D580745E-4CF9-4C76-AEA3-96A25B29B0B7}"/>
                </a:ext>
              </a:extLst>
            </p:cNvPr>
            <p:cNvPicPr>
              <a:picLocks noChangeAspect="1"/>
            </p:cNvPicPr>
            <p:nvPr/>
          </p:nvPicPr>
          <p:blipFill rotWithShape="1">
            <a:blip r:embed="rId4"/>
            <a:srcRect l="30799" t="4014" r="19712" b="4648"/>
            <a:stretch/>
          </p:blipFill>
          <p:spPr>
            <a:xfrm>
              <a:off x="511714" y="123445"/>
              <a:ext cx="5584286" cy="5797296"/>
            </a:xfrm>
            <a:prstGeom prst="rect">
              <a:avLst/>
            </a:prstGeom>
          </p:spPr>
        </p:pic>
        <p:sp>
          <p:nvSpPr>
            <p:cNvPr id="12" name="右大括号 11">
              <a:extLst>
                <a:ext uri="{FF2B5EF4-FFF2-40B4-BE49-F238E27FC236}">
                  <a16:creationId xmlns:a16="http://schemas.microsoft.com/office/drawing/2014/main" xmlns="" id="{D2B65402-F27C-4ECE-ACD1-317C7F82E666}"/>
                </a:ext>
              </a:extLst>
            </p:cNvPr>
            <p:cNvSpPr/>
            <p:nvPr/>
          </p:nvSpPr>
          <p:spPr>
            <a:xfrm>
              <a:off x="2512065" y="419610"/>
              <a:ext cx="291760" cy="177929"/>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346D6F1D-11FF-4960-B436-97E281C34AEE}"/>
                </a:ext>
              </a:extLst>
            </p:cNvPr>
            <p:cNvSpPr txBox="1"/>
            <p:nvPr/>
          </p:nvSpPr>
          <p:spPr>
            <a:xfrm>
              <a:off x="2816345" y="373254"/>
              <a:ext cx="2616380" cy="276999"/>
            </a:xfrm>
            <a:prstGeom prst="rect">
              <a:avLst/>
            </a:prstGeom>
            <a:noFill/>
          </p:spPr>
          <p:txBody>
            <a:bodyPr wrap="square" rtlCol="0">
              <a:spAutoFit/>
            </a:bodyPr>
            <a:lstStyle/>
            <a:p>
              <a:r>
                <a:rPr lang="zh-CN" altLang="en-US" sz="1200" b="1" dirty="0">
                  <a:solidFill>
                    <a:srgbClr val="FF0000"/>
                  </a:solidFill>
                </a:rPr>
                <a:t>训练集</a:t>
              </a:r>
              <a:r>
                <a:rPr lang="en-US" altLang="zh-CN" sz="1200" b="1" dirty="0">
                  <a:solidFill>
                    <a:srgbClr val="FF0000"/>
                  </a:solidFill>
                </a:rPr>
                <a:t>/</a:t>
              </a:r>
              <a:r>
                <a:rPr lang="zh-CN" altLang="en-US" sz="1200" b="1" dirty="0">
                  <a:solidFill>
                    <a:srgbClr val="FF0000"/>
                  </a:solidFill>
                </a:rPr>
                <a:t>测试集划分</a:t>
              </a:r>
              <a:r>
                <a:rPr lang="en-US" altLang="zh-CN" sz="1200" b="1" dirty="0">
                  <a:solidFill>
                    <a:srgbClr val="FF0000"/>
                  </a:solidFill>
                </a:rPr>
                <a:t>(0.9/0.1)</a:t>
              </a:r>
              <a:endParaRPr lang="zh-CN" altLang="en-US" sz="1200" b="1" dirty="0">
                <a:solidFill>
                  <a:srgbClr val="FF0000"/>
                </a:solidFill>
              </a:endParaRPr>
            </a:p>
          </p:txBody>
        </p:sp>
        <p:sp>
          <p:nvSpPr>
            <p:cNvPr id="14" name="右大括号 13">
              <a:extLst>
                <a:ext uri="{FF2B5EF4-FFF2-40B4-BE49-F238E27FC236}">
                  <a16:creationId xmlns:a16="http://schemas.microsoft.com/office/drawing/2014/main" xmlns="" id="{7416AC95-CDB3-4E80-8AB2-C7B36027BAEA}"/>
                </a:ext>
              </a:extLst>
            </p:cNvPr>
            <p:cNvSpPr/>
            <p:nvPr/>
          </p:nvSpPr>
          <p:spPr>
            <a:xfrm>
              <a:off x="5315890" y="759966"/>
              <a:ext cx="291760" cy="1861443"/>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5B683D06-5B52-486D-9140-83A6A844C084}"/>
                </a:ext>
              </a:extLst>
            </p:cNvPr>
            <p:cNvSpPr txBox="1"/>
            <p:nvPr/>
          </p:nvSpPr>
          <p:spPr>
            <a:xfrm>
              <a:off x="5522976" y="1487584"/>
              <a:ext cx="2616380" cy="461665"/>
            </a:xfrm>
            <a:prstGeom prst="rect">
              <a:avLst/>
            </a:prstGeom>
            <a:noFill/>
          </p:spPr>
          <p:txBody>
            <a:bodyPr wrap="square" rtlCol="0">
              <a:spAutoFit/>
            </a:bodyPr>
            <a:lstStyle/>
            <a:p>
              <a:r>
                <a:rPr lang="zh-CN" altLang="en-US" sz="1200" b="1" dirty="0">
                  <a:solidFill>
                    <a:srgbClr val="FF0000"/>
                  </a:solidFill>
                </a:rPr>
                <a:t>      模型训练</a:t>
              </a:r>
              <a:endParaRPr lang="en-US" altLang="zh-CN" sz="1200" b="1" dirty="0">
                <a:solidFill>
                  <a:srgbClr val="FF0000"/>
                </a:solidFill>
              </a:endParaRPr>
            </a:p>
            <a:p>
              <a:r>
                <a:rPr lang="zh-CN" altLang="en-US" sz="1200" b="1" dirty="0">
                  <a:solidFill>
                    <a:srgbClr val="FF0000"/>
                  </a:solidFill>
                </a:rPr>
                <a:t>（使用训练集）</a:t>
              </a:r>
            </a:p>
          </p:txBody>
        </p:sp>
        <p:sp>
          <p:nvSpPr>
            <p:cNvPr id="16" name="右大括号 15">
              <a:extLst>
                <a:ext uri="{FF2B5EF4-FFF2-40B4-BE49-F238E27FC236}">
                  <a16:creationId xmlns:a16="http://schemas.microsoft.com/office/drawing/2014/main" xmlns="" id="{3A0768D5-B91A-47F4-85F7-C773A68F75F0}"/>
                </a:ext>
              </a:extLst>
            </p:cNvPr>
            <p:cNvSpPr/>
            <p:nvPr/>
          </p:nvSpPr>
          <p:spPr>
            <a:xfrm>
              <a:off x="5112174" y="3329417"/>
              <a:ext cx="291760" cy="629935"/>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461FC062-F823-4D7A-9AE1-F2DFCC9E7AA9}"/>
                </a:ext>
              </a:extLst>
            </p:cNvPr>
            <p:cNvSpPr txBox="1"/>
            <p:nvPr/>
          </p:nvSpPr>
          <p:spPr>
            <a:xfrm>
              <a:off x="5315890" y="3473329"/>
              <a:ext cx="2616380" cy="461665"/>
            </a:xfrm>
            <a:prstGeom prst="rect">
              <a:avLst/>
            </a:prstGeom>
            <a:noFill/>
          </p:spPr>
          <p:txBody>
            <a:bodyPr wrap="square" rtlCol="0">
              <a:spAutoFit/>
            </a:bodyPr>
            <a:lstStyle/>
            <a:p>
              <a:r>
                <a:rPr lang="zh-CN" altLang="en-US" sz="1200" b="1" dirty="0">
                  <a:solidFill>
                    <a:srgbClr val="FF0000"/>
                  </a:solidFill>
                </a:rPr>
                <a:t>      模型预测</a:t>
              </a:r>
              <a:endParaRPr lang="en-US" altLang="zh-CN" sz="1200" b="1" dirty="0">
                <a:solidFill>
                  <a:srgbClr val="FF0000"/>
                </a:solidFill>
              </a:endParaRPr>
            </a:p>
            <a:p>
              <a:r>
                <a:rPr lang="zh-CN" altLang="en-US" sz="1200" b="1" dirty="0">
                  <a:solidFill>
                    <a:srgbClr val="FF0000"/>
                  </a:solidFill>
                </a:rPr>
                <a:t>（使用测试集）</a:t>
              </a:r>
            </a:p>
          </p:txBody>
        </p:sp>
        <p:sp>
          <p:nvSpPr>
            <p:cNvPr id="18" name="右大括号 17">
              <a:extLst>
                <a:ext uri="{FF2B5EF4-FFF2-40B4-BE49-F238E27FC236}">
                  <a16:creationId xmlns:a16="http://schemas.microsoft.com/office/drawing/2014/main" xmlns="" id="{F7ACA0E0-7927-42EF-8F3B-6FDBFB56CE5E}"/>
                </a:ext>
              </a:extLst>
            </p:cNvPr>
            <p:cNvSpPr/>
            <p:nvPr/>
          </p:nvSpPr>
          <p:spPr>
            <a:xfrm>
              <a:off x="4816848" y="4160520"/>
              <a:ext cx="291760" cy="1745597"/>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xmlns="" id="{5CCEFFED-EBF6-44C5-B6A8-B01B7F959397}"/>
                </a:ext>
              </a:extLst>
            </p:cNvPr>
            <p:cNvSpPr txBox="1"/>
            <p:nvPr/>
          </p:nvSpPr>
          <p:spPr>
            <a:xfrm>
              <a:off x="5079570" y="4811272"/>
              <a:ext cx="2616380" cy="461665"/>
            </a:xfrm>
            <a:prstGeom prst="rect">
              <a:avLst/>
            </a:prstGeom>
            <a:noFill/>
          </p:spPr>
          <p:txBody>
            <a:bodyPr wrap="square" rtlCol="0">
              <a:spAutoFit/>
            </a:bodyPr>
            <a:lstStyle/>
            <a:p>
              <a:r>
                <a:rPr lang="zh-CN" altLang="en-US" sz="1200" b="1" dirty="0">
                  <a:solidFill>
                    <a:srgbClr val="FF0000"/>
                  </a:solidFill>
                </a:rPr>
                <a:t>      </a:t>
              </a:r>
              <a:r>
                <a:rPr lang="en-US" altLang="zh-CN" sz="1200" b="1" dirty="0">
                  <a:solidFill>
                    <a:srgbClr val="FF0000"/>
                  </a:solidFill>
                </a:rPr>
                <a:t>LR</a:t>
              </a:r>
              <a:r>
                <a:rPr lang="zh-CN" altLang="en-US" sz="1200" b="1" dirty="0">
                  <a:solidFill>
                    <a:srgbClr val="FF0000"/>
                  </a:solidFill>
                </a:rPr>
                <a:t>模型融合训练</a:t>
              </a:r>
              <a:endParaRPr lang="en-US" altLang="zh-CN" sz="1200" b="1" dirty="0">
                <a:solidFill>
                  <a:srgbClr val="FF0000"/>
                </a:solidFill>
              </a:endParaRPr>
            </a:p>
            <a:p>
              <a:r>
                <a:rPr lang="zh-CN" altLang="en-US" sz="1200" b="1" dirty="0">
                  <a:solidFill>
                    <a:srgbClr val="FF0000"/>
                  </a:solidFill>
                </a:rPr>
                <a:t>（使用模型预测结果）</a:t>
              </a:r>
            </a:p>
          </p:txBody>
        </p:sp>
      </p:grpSp>
      <p:sp>
        <p:nvSpPr>
          <p:cNvPr id="20"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427303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模型设计与模型融合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8705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11" name="图片 10">
            <a:extLst>
              <a:ext uri="{FF2B5EF4-FFF2-40B4-BE49-F238E27FC236}">
                <a16:creationId xmlns:a16="http://schemas.microsoft.com/office/drawing/2014/main" xmlns="" id="{F874BE98-AF9A-4E37-AAD9-11C03D758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xmlns="" id="{BECE3EBF-E08F-46C2-BD58-DD1A906BDA0F}"/>
              </a:ext>
            </a:extLst>
          </p:cNvPr>
          <p:cNvSpPr/>
          <p:nvPr/>
        </p:nvSpPr>
        <p:spPr>
          <a:xfrm>
            <a:off x="228277" y="1490007"/>
            <a:ext cx="3904565" cy="1938992"/>
          </a:xfrm>
          <a:prstGeom prst="rect">
            <a:avLst/>
          </a:prstGeom>
        </p:spPr>
        <p:txBody>
          <a:bodyPr wrap="square">
            <a:spAutoFit/>
          </a:bodyPr>
          <a:lstStyle/>
          <a:p>
            <a:r>
              <a:rPr lang="en-US" altLang="zh-CN" sz="2400" dirty="0">
                <a:solidFill>
                  <a:srgbClr val="24292E"/>
                </a:solidFill>
                <a:latin typeface="微软雅黑" panose="020B0503020204020204" pitchFamily="34" charset="-122"/>
                <a:ea typeface="微软雅黑" panose="020B0503020204020204" pitchFamily="34" charset="-122"/>
              </a:rPr>
              <a:t>1</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4</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PS-SMART</a:t>
            </a:r>
            <a:r>
              <a:rPr lang="zh-CN" altLang="en-US" sz="2400" dirty="0">
                <a:solidFill>
                  <a:srgbClr val="24292E"/>
                </a:solidFill>
                <a:latin typeface="微软雅黑" panose="020B0503020204020204" pitchFamily="34" charset="-122"/>
                <a:ea typeface="微软雅黑" panose="020B0503020204020204" pitchFamily="34" charset="-122"/>
              </a:rPr>
              <a:t>做清洗</a:t>
            </a:r>
            <a:endParaRPr lang="en-US" altLang="zh-CN" sz="2400" dirty="0">
              <a:solidFill>
                <a:srgbClr val="24292E"/>
              </a:solidFill>
              <a:latin typeface="微软雅黑" panose="020B0503020204020204" pitchFamily="34" charset="-122"/>
              <a:ea typeface="微软雅黑" panose="020B0503020204020204" pitchFamily="34" charset="-122"/>
            </a:endParaRPr>
          </a:p>
          <a:p>
            <a:r>
              <a:rPr lang="en-US" altLang="zh-CN" sz="2400" dirty="0">
                <a:solidFill>
                  <a:srgbClr val="24292E"/>
                </a:solidFill>
                <a:latin typeface="微软雅黑" panose="020B0503020204020204" pitchFamily="34" charset="-122"/>
                <a:ea typeface="微软雅黑" panose="020B0503020204020204" pitchFamily="34" charset="-122"/>
              </a:rPr>
              <a:t>1</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5</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PS-SMART+2</a:t>
            </a:r>
            <a:r>
              <a:rPr lang="zh-CN" altLang="en-US" sz="2400" dirty="0">
                <a:solidFill>
                  <a:srgbClr val="24292E"/>
                </a:solidFill>
                <a:latin typeface="微软雅黑" panose="020B0503020204020204" pitchFamily="34" charset="-122"/>
                <a:ea typeface="微软雅黑" panose="020B0503020204020204" pitchFamily="34" charset="-122"/>
              </a:rPr>
              <a:t>个</a:t>
            </a:r>
            <a:r>
              <a:rPr lang="en-US" altLang="zh-CN" sz="2400" dirty="0">
                <a:solidFill>
                  <a:srgbClr val="24292E"/>
                </a:solidFill>
                <a:latin typeface="微软雅黑" panose="020B0503020204020204" pitchFamily="34" charset="-122"/>
                <a:ea typeface="微软雅黑" panose="020B0503020204020204" pitchFamily="34" charset="-122"/>
              </a:rPr>
              <a:t>6</a:t>
            </a:r>
            <a:r>
              <a:rPr lang="zh-CN" altLang="en-US" sz="2400" dirty="0">
                <a:solidFill>
                  <a:srgbClr val="24292E"/>
                </a:solidFill>
                <a:latin typeface="微软雅黑" panose="020B0503020204020204" pitchFamily="34" charset="-122"/>
                <a:ea typeface="微软雅黑" panose="020B0503020204020204" pitchFamily="34" charset="-122"/>
              </a:rPr>
              <a:t>层</a:t>
            </a:r>
            <a:r>
              <a:rPr lang="en-US" altLang="zh-CN" sz="2400" dirty="0">
                <a:solidFill>
                  <a:srgbClr val="24292E"/>
                </a:solidFill>
                <a:latin typeface="微软雅黑" panose="020B0503020204020204" pitchFamily="34" charset="-122"/>
                <a:ea typeface="微软雅黑" panose="020B0503020204020204" pitchFamily="34" charset="-122"/>
              </a:rPr>
              <a:t>1000</a:t>
            </a:r>
            <a:r>
              <a:rPr lang="zh-CN" altLang="en-US" sz="2400" dirty="0">
                <a:solidFill>
                  <a:srgbClr val="24292E"/>
                </a:solidFill>
                <a:latin typeface="微软雅黑" panose="020B0503020204020204" pitchFamily="34" charset="-122"/>
                <a:ea typeface="微软雅黑" panose="020B0503020204020204" pitchFamily="34" charset="-122"/>
              </a:rPr>
              <a:t>棵树的</a:t>
            </a:r>
            <a:r>
              <a:rPr lang="en-US" altLang="zh-CN" sz="2400" dirty="0">
                <a:solidFill>
                  <a:srgbClr val="24292E"/>
                </a:solidFill>
                <a:latin typeface="微软雅黑" panose="020B0503020204020204" pitchFamily="34" charset="-122"/>
                <a:ea typeface="微软雅黑" panose="020B0503020204020204" pitchFamily="34" charset="-122"/>
              </a:rPr>
              <a:t>GBDT</a:t>
            </a:r>
            <a:r>
              <a:rPr lang="zh-CN" altLang="en-US" sz="2400" dirty="0">
                <a:solidFill>
                  <a:srgbClr val="24292E"/>
                </a:solidFill>
                <a:latin typeface="微软雅黑" panose="020B0503020204020204" pitchFamily="34" charset="-122"/>
                <a:ea typeface="微软雅黑" panose="020B0503020204020204" pitchFamily="34" charset="-122"/>
              </a:rPr>
              <a:t>后期训练</a:t>
            </a:r>
            <a:endParaRPr lang="en-US" altLang="zh-CN" sz="2400" dirty="0">
              <a:solidFill>
                <a:srgbClr val="24292E"/>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0D335E7B-F58D-458C-A792-9BECA3797CD4}"/>
              </a:ext>
            </a:extLst>
          </p:cNvPr>
          <p:cNvSpPr/>
          <p:nvPr/>
        </p:nvSpPr>
        <p:spPr>
          <a:xfrm>
            <a:off x="227258" y="3812678"/>
            <a:ext cx="4427464" cy="461665"/>
          </a:xfrm>
          <a:prstGeom prst="rect">
            <a:avLst/>
          </a:prstGeom>
        </p:spPr>
        <p:txBody>
          <a:bodyPr wrap="square">
            <a:spAutoFit/>
          </a:bodyPr>
          <a:lstStyle/>
          <a:p>
            <a:r>
              <a:rPr lang="zh-CN" altLang="en-US" sz="2400" dirty="0">
                <a:solidFill>
                  <a:srgbClr val="24292E"/>
                </a:solidFill>
                <a:latin typeface="微软雅黑" panose="020B0503020204020204" pitchFamily="34" charset="-122"/>
                <a:ea typeface="微软雅黑" panose="020B0503020204020204" pitchFamily="34" charset="-122"/>
              </a:rPr>
              <a:t>使用特征采样加大模型差异性</a:t>
            </a:r>
            <a:endParaRPr lang="zh-CN" altLang="en-US" sz="2400" dirty="0">
              <a:latin typeface="微软雅黑" panose="020B0503020204020204" pitchFamily="34" charset="-122"/>
              <a:ea typeface="微软雅黑" panose="020B0503020204020204" pitchFamily="34" charset="-122"/>
            </a:endParaRPr>
          </a:p>
        </p:txBody>
      </p:sp>
      <p:sp>
        <p:nvSpPr>
          <p:cNvPr id="9"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模型设计</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82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pic>
        <p:nvPicPr>
          <p:cNvPr id="5" name="图片 4">
            <a:extLst>
              <a:ext uri="{FF2B5EF4-FFF2-40B4-BE49-F238E27FC236}">
                <a16:creationId xmlns:a16="http://schemas.microsoft.com/office/drawing/2014/main" xmlns="" id="{4A257935-1621-4474-9A25-1033F6D05F3C}"/>
              </a:ext>
            </a:extLst>
          </p:cNvPr>
          <p:cNvPicPr>
            <a:picLocks noChangeAspect="1"/>
          </p:cNvPicPr>
          <p:nvPr/>
        </p:nvPicPr>
        <p:blipFill>
          <a:blip r:embed="rId4"/>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矩形 5">
            <a:extLst>
              <a:ext uri="{FF2B5EF4-FFF2-40B4-BE49-F238E27FC236}">
                <a16:creationId xmlns:a16="http://schemas.microsoft.com/office/drawing/2014/main" xmlns="" id="{51092BBA-1566-4F43-9736-9ED50540E3FA}"/>
              </a:ext>
            </a:extLst>
          </p:cNvPr>
          <p:cNvSpPr/>
          <p:nvPr/>
        </p:nvSpPr>
        <p:spPr>
          <a:xfrm>
            <a:off x="2428126" y="1896783"/>
            <a:ext cx="4801314" cy="461665"/>
          </a:xfrm>
          <a:prstGeom prst="rect">
            <a:avLst/>
          </a:prstGeom>
        </p:spPr>
        <p:txBody>
          <a:bodyPr wrap="none">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节假日较少，用电量相对比较平稳</a:t>
            </a:r>
          </a:p>
        </p:txBody>
      </p:sp>
      <p:cxnSp>
        <p:nvCxnSpPr>
          <p:cNvPr id="10" name="直接箭头连接符 9">
            <a:extLst>
              <a:ext uri="{FF2B5EF4-FFF2-40B4-BE49-F238E27FC236}">
                <a16:creationId xmlns:a16="http://schemas.microsoft.com/office/drawing/2014/main" xmlns="" id="{D8A10581-93AF-444A-9EEF-82B596E02B94}"/>
              </a:ext>
            </a:extLst>
          </p:cNvPr>
          <p:cNvCxnSpPr>
            <a:cxnSpLocks/>
          </p:cNvCxnSpPr>
          <p:nvPr/>
        </p:nvCxnSpPr>
        <p:spPr>
          <a:xfrm flipH="1">
            <a:off x="5842861" y="2358448"/>
            <a:ext cx="752674" cy="11441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4067034"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en-US" altLang="zh-CN" sz="3200" b="1" dirty="0">
                <a:solidFill>
                  <a:schemeClr val="bg1"/>
                </a:solidFill>
                <a:latin typeface="微软雅黑" panose="020B0503020204020204" pitchFamily="34" charset="-122"/>
                <a:ea typeface="微软雅黑" panose="020B0503020204020204" pitchFamily="34" charset="-122"/>
              </a:rPr>
              <a:t>ARIMA</a:t>
            </a:r>
            <a:r>
              <a:rPr lang="zh-CN" altLang="en-US" sz="3200" b="1" dirty="0">
                <a:solidFill>
                  <a:schemeClr val="bg1"/>
                </a:solidFill>
                <a:latin typeface="微软雅黑" panose="020B0503020204020204" pitchFamily="34" charset="-122"/>
                <a:ea typeface="微软雅黑" panose="020B0503020204020204" pitchFamily="34" charset="-122"/>
              </a:rPr>
              <a:t>时序</a:t>
            </a:r>
            <a:r>
              <a:rPr lang="zh-CN" altLang="en-US" sz="3200" b="1" dirty="0" smtClean="0">
                <a:solidFill>
                  <a:schemeClr val="bg1"/>
                </a:solidFill>
                <a:latin typeface="微软雅黑" panose="020B0503020204020204" pitchFamily="34" charset="-122"/>
                <a:ea typeface="微软雅黑" panose="020B0503020204020204" pitchFamily="34" charset="-122"/>
              </a:rPr>
              <a:t>建模</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041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9" name="标题 1">
            <a:extLst>
              <a:ext uri="{FF2B5EF4-FFF2-40B4-BE49-F238E27FC236}">
                <a16:creationId xmlns:a16="http://schemas.microsoft.com/office/drawing/2014/main" xmlns="" id="{5B13B27F-F3D6-4B4A-83AA-3C0ED5156D66}"/>
              </a:ext>
            </a:extLst>
          </p:cNvPr>
          <p:cNvSpPr txBox="1">
            <a:spLocks/>
          </p:cNvSpPr>
          <p:nvPr/>
        </p:nvSpPr>
        <p:spPr bwMode="auto">
          <a:xfrm>
            <a:off x="838200" y="869762"/>
            <a:ext cx="126355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线性方式</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xmlns="" id="{70579781-9B02-4BA0-881F-C3639D2BADA4}"/>
              </a:ext>
            </a:extLst>
          </p:cNvPr>
          <p:cNvPicPr>
            <a:picLocks noChangeAspect="1"/>
          </p:cNvPicPr>
          <p:nvPr/>
        </p:nvPicPr>
        <p:blipFill>
          <a:blip r:embed="rId4"/>
          <a:stretch>
            <a:fillRect/>
          </a:stretch>
        </p:blipFill>
        <p:spPr>
          <a:xfrm>
            <a:off x="6087979" y="1111674"/>
            <a:ext cx="5944173" cy="4767026"/>
          </a:xfrm>
          <a:prstGeom prst="rect">
            <a:avLst/>
          </a:prstGeom>
        </p:spPr>
      </p:pic>
      <p:sp>
        <p:nvSpPr>
          <p:cNvPr id="12" name="圆角矩形 4">
            <a:extLst>
              <a:ext uri="{FF2B5EF4-FFF2-40B4-BE49-F238E27FC236}">
                <a16:creationId xmlns:a16="http://schemas.microsoft.com/office/drawing/2014/main" xmlns="" id="{8DA72A80-2578-42AD-ADC5-AC82B82B7105}"/>
              </a:ext>
            </a:extLst>
          </p:cNvPr>
          <p:cNvSpPr/>
          <p:nvPr/>
        </p:nvSpPr>
        <p:spPr>
          <a:xfrm>
            <a:off x="7068312" y="2468880"/>
            <a:ext cx="3931920" cy="20116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5">
            <a:extLst>
              <a:ext uri="{FF2B5EF4-FFF2-40B4-BE49-F238E27FC236}">
                <a16:creationId xmlns:a16="http://schemas.microsoft.com/office/drawing/2014/main" xmlns="" id="{45F5EC5B-237D-458A-B8FF-B013575663D4}"/>
              </a:ext>
            </a:extLst>
          </p:cNvPr>
          <p:cNvSpPr/>
          <p:nvPr/>
        </p:nvSpPr>
        <p:spPr>
          <a:xfrm rot="20290690">
            <a:off x="5369783" y="3790998"/>
            <a:ext cx="1371600" cy="475488"/>
          </a:xfrm>
          <a:prstGeom prst="rightArrow">
            <a:avLst>
              <a:gd name="adj1" fmla="val 423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34A7588C-E48E-4E62-B35A-DD5FE895603C}"/>
              </a:ext>
            </a:extLst>
          </p:cNvPr>
          <p:cNvSpPr txBox="1"/>
          <p:nvPr/>
        </p:nvSpPr>
        <p:spPr>
          <a:xfrm>
            <a:off x="3843580" y="4295894"/>
            <a:ext cx="1558406" cy="461665"/>
          </a:xfrm>
          <a:prstGeom prst="rect">
            <a:avLst/>
          </a:prstGeom>
          <a:noFill/>
        </p:spPr>
        <p:txBody>
          <a:bodyPr wrap="square" rtlCol="0">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融合部分</a:t>
            </a:r>
          </a:p>
        </p:txBody>
      </p:sp>
      <p:sp>
        <p:nvSpPr>
          <p:cNvPr id="15"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模型融合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6" name="肘形连接符 15"/>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9442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6" name="Rectangle 2">
            <a:extLst>
              <a:ext uri="{FF2B5EF4-FFF2-40B4-BE49-F238E27FC236}">
                <a16:creationId xmlns:a16="http://schemas.microsoft.com/office/drawing/2014/main" xmlns=""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xmlns="" id="{5F6C3CF0-39F1-44A3-8DA9-4B49AA2C30E8}"/>
              </a:ext>
            </a:extLst>
          </p:cNvPr>
          <p:cNvSpPr/>
          <p:nvPr/>
        </p:nvSpPr>
        <p:spPr>
          <a:xfrm>
            <a:off x="1646815" y="2620655"/>
            <a:ext cx="2802370" cy="461665"/>
          </a:xfrm>
          <a:prstGeom prst="rect">
            <a:avLst/>
          </a:prstGeom>
        </p:spPr>
        <p:txBody>
          <a:bodyPr wrap="none">
            <a:spAutoFit/>
          </a:bodyPr>
          <a:lstStyle/>
          <a:p>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对</a:t>
            </a:r>
            <a:r>
              <a:rPr lang="en-US" altLang="zh-CN" sz="2400" dirty="0">
                <a:solidFill>
                  <a:schemeClr val="accent1">
                    <a:lumMod val="50000"/>
                  </a:schemeClr>
                </a:solidFill>
                <a:latin typeface="微软雅黑" panose="020B0503020204020204" pitchFamily="34" charset="-122"/>
                <a:ea typeface="微软雅黑" panose="020B0503020204020204" pitchFamily="34" charset="-122"/>
              </a:rPr>
              <a:t>4</a:t>
            </a: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个模型提取中值</a:t>
            </a:r>
          </a:p>
        </p:txBody>
      </p:sp>
      <p:sp>
        <p:nvSpPr>
          <p:cNvPr id="9" name="标题 1">
            <a:extLst>
              <a:ext uri="{FF2B5EF4-FFF2-40B4-BE49-F238E27FC236}">
                <a16:creationId xmlns:a16="http://schemas.microsoft.com/office/drawing/2014/main" xmlns="" id="{AB167916-6856-4A32-A585-73FE94832A45}"/>
              </a:ext>
            </a:extLst>
          </p:cNvPr>
          <p:cNvSpPr txBox="1">
            <a:spLocks/>
          </p:cNvSpPr>
          <p:nvPr/>
        </p:nvSpPr>
        <p:spPr bwMode="auto">
          <a:xfrm>
            <a:off x="892792" y="943893"/>
            <a:ext cx="1359088" cy="4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中</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值方式</a:t>
            </a:r>
          </a:p>
        </p:txBody>
      </p:sp>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模型融合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肘形连接符 7"/>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7925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矩形 4">
            <a:extLst>
              <a:ext uri="{FF2B5EF4-FFF2-40B4-BE49-F238E27FC236}">
                <a16:creationId xmlns:a16="http://schemas.microsoft.com/office/drawing/2014/main" xmlns=""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xmlns=""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xmlns=""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xmlns=""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
        <p:nvSpPr>
          <p:cNvPr id="12" name="标题 1">
            <a:extLst>
              <a:ext uri="{FF2B5EF4-FFF2-40B4-BE49-F238E27FC236}">
                <a16:creationId xmlns:a16="http://schemas.microsoft.com/office/drawing/2014/main" xmlns="" id="{70511A95-B5E5-4D22-A2C3-CCAB15E4D603}"/>
              </a:ext>
            </a:extLst>
          </p:cNvPr>
          <p:cNvSpPr txBox="1">
            <a:spLocks/>
          </p:cNvSpPr>
          <p:nvPr/>
        </p:nvSpPr>
        <p:spPr bwMode="auto">
          <a:xfrm>
            <a:off x="909851" y="810069"/>
            <a:ext cx="79384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对比</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3"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模型融合</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4" name="肘形连接符 13"/>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95607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总结与展望</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5</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35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721264" y="487955"/>
            <a:ext cx="2749471"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总结与展望</a:t>
            </a:r>
          </a:p>
        </p:txBody>
      </p:sp>
      <p:sp>
        <p:nvSpPr>
          <p:cNvPr id="5" name="文本框 4"/>
          <p:cNvSpPr txBox="1"/>
          <p:nvPr/>
        </p:nvSpPr>
        <p:spPr>
          <a:xfrm>
            <a:off x="2570791" y="1827603"/>
            <a:ext cx="8261005"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方案优点</a:t>
            </a:r>
            <a:endParaRPr lang="en-US" altLang="zh-CN" dirty="0"/>
          </a:p>
          <a:p>
            <a:pPr marL="742950" lvl="1" indent="-285750">
              <a:buFont typeface="Arial" panose="020B0604020202020204" pitchFamily="34" charset="0"/>
              <a:buChar char="•"/>
            </a:pPr>
            <a:r>
              <a:rPr lang="zh-CN" altLang="en-US" dirty="0"/>
              <a:t>无需对店家进行精细化分析。</a:t>
            </a:r>
            <a:endParaRPr lang="en-US" altLang="zh-CN" dirty="0"/>
          </a:p>
          <a:p>
            <a:pPr marL="742950" lvl="1" indent="-285750">
              <a:buFont typeface="Arial" panose="020B0604020202020204" pitchFamily="34" charset="0"/>
              <a:buChar char="•"/>
            </a:pPr>
            <a:r>
              <a:rPr lang="zh-CN" altLang="en-US" dirty="0"/>
              <a:t>采用模型融合等策略提高预测效果。</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改进点</a:t>
            </a:r>
            <a:endParaRPr lang="en-US" altLang="zh-CN" dirty="0"/>
          </a:p>
          <a:p>
            <a:pPr marL="742950" lvl="1" indent="-285750">
              <a:buFont typeface="Arial" panose="020B0604020202020204" pitchFamily="34" charset="0"/>
              <a:buChar char="•"/>
            </a:pPr>
            <a:r>
              <a:rPr lang="zh-CN" altLang="en-US" dirty="0"/>
              <a:t>过度重视模型的搭建，忽视了对数据的分析。</a:t>
            </a:r>
            <a:endParaRPr lang="en-US" altLang="zh-CN" dirty="0"/>
          </a:p>
          <a:p>
            <a:pPr marL="742950" lvl="1" indent="-285750">
              <a:buFont typeface="Arial" panose="020B0604020202020204" pitchFamily="34" charset="0"/>
              <a:buChar char="•"/>
            </a:pPr>
            <a:r>
              <a:rPr lang="zh-CN" altLang="en-US" dirty="0"/>
              <a:t>对平台不熟悉。</a:t>
            </a:r>
            <a:endParaRPr lang="en-US" altLang="zh-CN" dirty="0"/>
          </a:p>
          <a:p>
            <a:pPr marL="285750" indent="-285750">
              <a:buFont typeface="Arial" panose="020B0604020202020204" pitchFamily="34" charset="0"/>
              <a:buChar char="•"/>
            </a:pPr>
            <a:r>
              <a:rPr lang="zh-CN" altLang="en-US" dirty="0"/>
              <a:t>展望</a:t>
            </a:r>
            <a:endParaRPr lang="en-US" altLang="zh-CN" dirty="0"/>
          </a:p>
          <a:p>
            <a:pPr marL="742950" lvl="1" indent="-285750">
              <a:buFont typeface="Arial" panose="020B0604020202020204" pitchFamily="34" charset="0"/>
              <a:buChar char="•"/>
            </a:pPr>
            <a:r>
              <a:rPr lang="zh-CN" altLang="en-US" dirty="0"/>
              <a:t>通过温度或节假日相关性聚类。</a:t>
            </a: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679958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5" name="矩形 4">
            <a:extLst>
              <a:ext uri="{FF2B5EF4-FFF2-40B4-BE49-F238E27FC236}">
                <a16:creationId xmlns:a16="http://schemas.microsoft.com/office/drawing/2014/main" xmlns="" id="{C01E68F2-D56F-498F-B3DF-9C6A8472180F}"/>
              </a:ext>
            </a:extLst>
          </p:cNvPr>
          <p:cNvSpPr/>
          <p:nvPr/>
        </p:nvSpPr>
        <p:spPr>
          <a:xfrm>
            <a:off x="2349194" y="1135774"/>
            <a:ext cx="7214938" cy="1569660"/>
          </a:xfrm>
          <a:prstGeom prst="rect">
            <a:avLst/>
          </a:prstGeom>
        </p:spPr>
        <p:txBody>
          <a:bodyPr wrap="square">
            <a:spAutoFit/>
          </a:bodyPr>
          <a:lstStyle/>
          <a:p>
            <a:r>
              <a:rPr lang="zh-CN" altLang="en-US" sz="2400" dirty="0">
                <a:latin typeface="Microsoft YaHei UI" panose="020B0503020204020204" pitchFamily="34" charset="-122"/>
                <a:ea typeface="Microsoft YaHei UI" panose="020B0503020204020204" pitchFamily="34" charset="-122"/>
              </a:rPr>
              <a:t>此次比赛赛题为企业用电需求预测。主办方提供扬中市高新区</a:t>
            </a:r>
            <a:r>
              <a:rPr lang="en-US" altLang="zh-CN" sz="2400" dirty="0">
                <a:latin typeface="Microsoft YaHei UI" panose="020B0503020204020204" pitchFamily="34" charset="-122"/>
                <a:ea typeface="Microsoft YaHei UI" panose="020B0503020204020204" pitchFamily="34" charset="-122"/>
              </a:rPr>
              <a:t>1000</a:t>
            </a:r>
            <a:r>
              <a:rPr lang="zh-CN" altLang="en-US" sz="2400" dirty="0">
                <a:latin typeface="Microsoft YaHei UI" panose="020B0503020204020204" pitchFamily="34" charset="-122"/>
                <a:ea typeface="Microsoft YaHei UI" panose="020B0503020204020204" pitchFamily="34" charset="-122"/>
              </a:rPr>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xmlns="" id="{934BC480-D126-42C0-A9F6-6AA80F6D0CD2}"/>
              </a:ext>
            </a:extLst>
          </p:cNvPr>
          <p:cNvGraphicFramePr>
            <a:graphicFrameLocks noGrp="1"/>
          </p:cNvGraphicFramePr>
          <p:nvPr>
            <p:extLst/>
          </p:nvPr>
        </p:nvGraphicFramePr>
        <p:xfrm>
          <a:off x="2521784" y="3051958"/>
          <a:ext cx="6869757" cy="1771516"/>
        </p:xfrm>
        <a:graphic>
          <a:graphicData uri="http://schemas.openxmlformats.org/drawingml/2006/table">
            <a:tbl>
              <a:tblPr/>
              <a:tblGrid>
                <a:gridCol w="2289919">
                  <a:extLst>
                    <a:ext uri="{9D8B030D-6E8A-4147-A177-3AD203B41FA5}">
                      <a16:colId xmlns:a16="http://schemas.microsoft.com/office/drawing/2014/main" xmlns="" val="1949206159"/>
                    </a:ext>
                  </a:extLst>
                </a:gridCol>
                <a:gridCol w="2289919">
                  <a:extLst>
                    <a:ext uri="{9D8B030D-6E8A-4147-A177-3AD203B41FA5}">
                      <a16:colId xmlns:a16="http://schemas.microsoft.com/office/drawing/2014/main" xmlns="" val="2550136547"/>
                    </a:ext>
                  </a:extLst>
                </a:gridCol>
                <a:gridCol w="2289919">
                  <a:extLst>
                    <a:ext uri="{9D8B030D-6E8A-4147-A177-3AD203B41FA5}">
                      <a16:colId xmlns:a16="http://schemas.microsoft.com/office/drawing/2014/main" xmlns="" val="1378558458"/>
                    </a:ext>
                  </a:extLst>
                </a:gridCol>
              </a:tblGrid>
              <a:tr h="442879">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22745402"/>
                  </a:ext>
                </a:extLst>
              </a:tr>
              <a:tr h="442879">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127360882"/>
                  </a:ext>
                </a:extLst>
              </a:tr>
              <a:tr h="442879">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273091609"/>
                  </a:ext>
                </a:extLst>
              </a:tr>
              <a:tr h="442879">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947586542"/>
                  </a:ext>
                </a:extLst>
              </a:tr>
            </a:tbl>
          </a:graphicData>
        </a:graphic>
      </p:graphicFrame>
      <p:sp>
        <p:nvSpPr>
          <p:cNvPr id="9" name="标题 1">
            <a:extLst>
              <a:ext uri="{FF2B5EF4-FFF2-40B4-BE49-F238E27FC236}">
                <a16:creationId xmlns:a16="http://schemas.microsoft.com/office/drawing/2014/main" xmlns="" id="{42344E8D-538C-4A48-93B4-9EEA94170685}"/>
              </a:ext>
            </a:extLst>
          </p:cNvPr>
          <p:cNvSpPr txBox="1">
            <a:spLocks/>
          </p:cNvSpPr>
          <p:nvPr/>
        </p:nvSpPr>
        <p:spPr bwMode="auto">
          <a:xfrm>
            <a:off x="163772" y="121028"/>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问题描述</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3660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xmlns=""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矩形 4">
            <a:extLst>
              <a:ext uri="{FF2B5EF4-FFF2-40B4-BE49-F238E27FC236}">
                <a16:creationId xmlns:a16="http://schemas.microsoft.com/office/drawing/2014/main" xmlns="" id="{C01E68F2-D56F-498F-B3DF-9C6A8472180F}"/>
              </a:ext>
            </a:extLst>
          </p:cNvPr>
          <p:cNvSpPr/>
          <p:nvPr/>
        </p:nvSpPr>
        <p:spPr>
          <a:xfrm>
            <a:off x="2319214" y="882004"/>
            <a:ext cx="7214938" cy="1754326"/>
          </a:xfrm>
          <a:prstGeom prst="rect">
            <a:avLst/>
          </a:prstGeom>
        </p:spPr>
        <p:txBody>
          <a:bodyPr wrap="square">
            <a:spAutoFit/>
          </a:bodyPr>
          <a:lstStyle/>
          <a:p>
            <a:pPr>
              <a:lnSpc>
                <a:spcPct val="150000"/>
              </a:lnSpc>
            </a:pPr>
            <a:r>
              <a:rPr lang="zh-CN" altLang="en-US" sz="2400" b="1" dirty="0">
                <a:latin typeface="Microsoft YaHei UI" panose="020B0503020204020204" pitchFamily="34" charset="-122"/>
                <a:ea typeface="Microsoft YaHei UI" panose="020B0503020204020204" pitchFamily="34" charset="-122"/>
              </a:rPr>
              <a:t>评估指标</a:t>
            </a:r>
          </a:p>
          <a:p>
            <a:r>
              <a:rPr lang="zh-CN" altLang="en-US" sz="2400" dirty="0">
                <a:latin typeface="Microsoft YaHei UI" panose="020B0503020204020204" pitchFamily="34" charset="-122"/>
                <a:ea typeface="Microsoft YaHei UI" panose="020B0503020204020204" pitchFamily="34" charset="-122"/>
              </a:rPr>
              <a:t>主办方的具体评分公式不完全公开，总得分为相对误差的函数。</a:t>
            </a:r>
          </a:p>
          <a:p>
            <a:endParaRPr lang="zh-CN" altLang="en-US" sz="2400" dirty="0">
              <a:latin typeface="Microsoft YaHei UI" panose="020B0503020204020204" pitchFamily="34" charset="-122"/>
              <a:ea typeface="Microsoft YaHei UI" panose="020B0503020204020204" pitchFamily="34" charset="-122"/>
            </a:endParaRPr>
          </a:p>
        </p:txBody>
      </p:sp>
      <p:pic>
        <p:nvPicPr>
          <p:cNvPr id="7" name="Picture 4" descr="score">
            <a:extLst>
              <a:ext uri="{FF2B5EF4-FFF2-40B4-BE49-F238E27FC236}">
                <a16:creationId xmlns:a16="http://schemas.microsoft.com/office/drawing/2014/main" xmlns="" id="{9E79BEAD-F25B-4D30-B339-835568D7A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019" y="2490429"/>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格 7">
            <a:extLst>
              <a:ext uri="{FF2B5EF4-FFF2-40B4-BE49-F238E27FC236}">
                <a16:creationId xmlns:a16="http://schemas.microsoft.com/office/drawing/2014/main" xmlns="" id="{D47B138F-4DC1-46E4-A561-53FBE587D8D1}"/>
              </a:ext>
            </a:extLst>
          </p:cNvPr>
          <p:cNvGraphicFramePr>
            <a:graphicFrameLocks noGrp="1"/>
          </p:cNvGraphicFramePr>
          <p:nvPr>
            <p:extLst/>
          </p:nvPr>
        </p:nvGraphicFramePr>
        <p:xfrm>
          <a:off x="2248977" y="4341050"/>
          <a:ext cx="8458200" cy="1554480"/>
        </p:xfrm>
        <a:graphic>
          <a:graphicData uri="http://schemas.openxmlformats.org/drawingml/2006/table">
            <a:tbl>
              <a:tblPr/>
              <a:tblGrid>
                <a:gridCol w="4229100">
                  <a:extLst>
                    <a:ext uri="{9D8B030D-6E8A-4147-A177-3AD203B41FA5}">
                      <a16:colId xmlns:a16="http://schemas.microsoft.com/office/drawing/2014/main" xmlns="" val="2130423267"/>
                    </a:ext>
                  </a:extLst>
                </a:gridCol>
                <a:gridCol w="4229100">
                  <a:extLst>
                    <a:ext uri="{9D8B030D-6E8A-4147-A177-3AD203B41FA5}">
                      <a16:colId xmlns:a16="http://schemas.microsoft.com/office/drawing/2014/main" xmlns=""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59550882"/>
                  </a:ext>
                </a:extLst>
              </a:tr>
            </a:tbl>
          </a:graphicData>
        </a:graphic>
      </p:graphicFrame>
      <p:sp>
        <p:nvSpPr>
          <p:cNvPr id="10" name="Rectangle 5">
            <a:extLst>
              <a:ext uri="{FF2B5EF4-FFF2-40B4-BE49-F238E27FC236}">
                <a16:creationId xmlns:a16="http://schemas.microsoft.com/office/drawing/2014/main" xmlns="" id="{38BF4481-6B4D-446F-9EF3-7DB612D3B6E9}"/>
              </a:ext>
            </a:extLst>
          </p:cNvPr>
          <p:cNvSpPr>
            <a:spLocks noChangeArrowheads="1"/>
          </p:cNvSpPr>
          <p:nvPr/>
        </p:nvSpPr>
        <p:spPr bwMode="auto">
          <a:xfrm>
            <a:off x="2345230" y="3513965"/>
            <a:ext cx="6914148" cy="8309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24292E"/>
                </a:solidFill>
                <a:latin typeface="微软雅黑" panose="020B0503020204020204" pitchFamily="34" charset="-122"/>
                <a:ea typeface="微软雅黑" panose="020B0503020204020204" pitchFamily="34" charset="-122"/>
              </a:rPr>
              <a:t>结果提交</a:t>
            </a:r>
          </a:p>
          <a:p>
            <a:r>
              <a:rPr lang="zh-CN" altLang="zh-CN" sz="2400" dirty="0">
                <a:latin typeface="微软雅黑" panose="020B0503020204020204" pitchFamily="34" charset="-122"/>
                <a:ea typeface="微软雅黑" panose="020B0503020204020204" pitchFamily="34" charset="-122"/>
              </a:rPr>
              <a:t>这次比赛提交的是所有企业的结果总和。</a:t>
            </a:r>
          </a:p>
        </p:txBody>
      </p:sp>
      <p:sp>
        <p:nvSpPr>
          <p:cNvPr id="11"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a:solidFill>
                  <a:schemeClr val="bg1"/>
                </a:solidFill>
                <a:latin typeface="微软雅黑" panose="020B0503020204020204" pitchFamily="34" charset="-122"/>
                <a:ea typeface="微软雅黑" panose="020B0503020204020204" pitchFamily="34" charset="-122"/>
              </a:rPr>
              <a:t>赛</a:t>
            </a:r>
            <a:r>
              <a:rPr lang="zh-CN" altLang="en-US" sz="3200" b="1" dirty="0" smtClean="0">
                <a:solidFill>
                  <a:schemeClr val="bg1"/>
                </a:solidFill>
                <a:latin typeface="微软雅黑" panose="020B0503020204020204" pitchFamily="34" charset="-122"/>
                <a:ea typeface="微软雅黑" panose="020B0503020204020204" pitchFamily="34" charset="-122"/>
              </a:rPr>
              <a:t>题分析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9402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数据分析</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2</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32829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6" name="图表 5">
            <a:extLst>
              <a:ext uri="{FF2B5EF4-FFF2-40B4-BE49-F238E27FC236}">
                <a16:creationId xmlns:a16="http://schemas.microsoft.com/office/drawing/2014/main" xmlns="" id="{261DE693-1E4D-4DB5-B9C0-9B32544574EF}"/>
              </a:ext>
            </a:extLst>
          </p:cNvPr>
          <p:cNvGraphicFramePr>
            <a:graphicFrameLocks/>
          </p:cNvGraphicFramePr>
          <p:nvPr>
            <p:extLst>
              <p:ext uri="{D42A27DB-BD31-4B8C-83A1-F6EECF244321}">
                <p14:modId xmlns:p14="http://schemas.microsoft.com/office/powerpoint/2010/main" val="123533066"/>
              </p:ext>
            </p:extLst>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xmlns="" id="{736EF311-AFA7-448C-82E4-940564075FD5}"/>
              </a:ext>
            </a:extLst>
          </p:cNvPr>
          <p:cNvGraphicFramePr>
            <a:graphicFrameLocks/>
          </p:cNvGraphicFramePr>
          <p:nvPr>
            <p:extLst>
              <p:ext uri="{D42A27DB-BD31-4B8C-83A1-F6EECF244321}">
                <p14:modId xmlns:p14="http://schemas.microsoft.com/office/powerpoint/2010/main" val="4248632359"/>
              </p:ext>
            </p:extLst>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xmlns=""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
        <p:nvSpPr>
          <p:cNvPr id="9" name="文本框 8">
            <a:extLst>
              <a:ext uri="{FF2B5EF4-FFF2-40B4-BE49-F238E27FC236}">
                <a16:creationId xmlns:a16="http://schemas.microsoft.com/office/drawing/2014/main" xmlns="" id="{B819C10F-6957-4336-B035-BBE83A7CC502}"/>
              </a:ext>
            </a:extLst>
          </p:cNvPr>
          <p:cNvSpPr txBox="1"/>
          <p:nvPr/>
        </p:nvSpPr>
        <p:spPr>
          <a:xfrm>
            <a:off x="838200" y="881063"/>
            <a:ext cx="1723549" cy="400110"/>
          </a:xfrm>
          <a:prstGeom prst="rect">
            <a:avLst/>
          </a:prstGeom>
          <a:noFill/>
        </p:spPr>
        <p:txBody>
          <a:bodyPr wrap="none" rtlCol="0">
            <a:spAutoFit/>
          </a:bodyPr>
          <a:lstStyle/>
          <a:p>
            <a:r>
              <a:rPr lang="zh-CN" altLang="en-US" sz="2000" b="1" dirty="0" smtClean="0">
                <a:solidFill>
                  <a:srgbClr val="5B9BD5">
                    <a:lumMod val="50000"/>
                  </a:srgbClr>
                </a:solidFill>
                <a:latin typeface="微软雅黑" panose="020B0503020204020204" pitchFamily="34" charset="-122"/>
                <a:ea typeface="微软雅黑" panose="020B0503020204020204" pitchFamily="34" charset="-122"/>
              </a:rPr>
              <a:t>企业</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电量统计</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1" name="肘形连接符 10"/>
          <p:cNvCxnSpPr>
            <a:stCxn id="10" idx="1"/>
            <a:endCxn id="9" idx="1"/>
          </p:cNvCxnSpPr>
          <p:nvPr/>
        </p:nvCxnSpPr>
        <p:spPr>
          <a:xfrm rot="10800000" flipH="1" flipV="1">
            <a:off x="163772" y="368130"/>
            <a:ext cx="674428" cy="712987"/>
          </a:xfrm>
          <a:prstGeom prst="bentConnector3">
            <a:avLst>
              <a:gd name="adj1" fmla="val 4554"/>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20409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9" name="图表 8">
            <a:extLst>
              <a:ext uri="{FF2B5EF4-FFF2-40B4-BE49-F238E27FC236}">
                <a16:creationId xmlns:a16="http://schemas.microsoft.com/office/drawing/2014/main" xmlns="" id="{1DCBA5FC-8823-40DD-B9DE-7B74F20A0545}"/>
              </a:ext>
            </a:extLst>
          </p:cNvPr>
          <p:cNvGraphicFramePr>
            <a:graphicFrameLocks/>
          </p:cNvGraphicFramePr>
          <p:nvPr>
            <p:extLst>
              <p:ext uri="{D42A27DB-BD31-4B8C-83A1-F6EECF244321}">
                <p14:modId xmlns:p14="http://schemas.microsoft.com/office/powerpoint/2010/main" val="2958172771"/>
              </p:ext>
            </p:extLst>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xmlns="" id="{EDDC8C36-974E-4D35-8809-56E0A762473A}"/>
              </a:ext>
            </a:extLst>
          </p:cNvPr>
          <p:cNvGraphicFramePr>
            <a:graphicFrameLocks/>
          </p:cNvGraphicFramePr>
          <p:nvPr>
            <p:extLst>
              <p:ext uri="{D42A27DB-BD31-4B8C-83A1-F6EECF244321}">
                <p14:modId xmlns:p14="http://schemas.microsoft.com/office/powerpoint/2010/main" val="2557398086"/>
              </p:ext>
            </p:extLst>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xmlns="" id="{93726F5C-72B4-48A0-A3D7-CB29E87205C6}"/>
              </a:ext>
            </a:extLst>
          </p:cNvPr>
          <p:cNvSpPr txBox="1"/>
          <p:nvPr/>
        </p:nvSpPr>
        <p:spPr>
          <a:xfrm>
            <a:off x="838200" y="915366"/>
            <a:ext cx="2492990" cy="400110"/>
          </a:xfrm>
          <a:prstGeom prst="rect">
            <a:avLst/>
          </a:prstGeom>
          <a:noFill/>
        </p:spPr>
        <p:txBody>
          <a:bodyPr wrap="none" rtlCol="0">
            <a:spAutoFit/>
          </a:bodyPr>
          <a:lstStyle/>
          <a:p>
            <a:r>
              <a:rPr lang="zh-CN" altLang="en-US" sz="2000" b="1" dirty="0" smtClean="0">
                <a:solidFill>
                  <a:srgbClr val="5B9BD5">
                    <a:lumMod val="50000"/>
                  </a:srgbClr>
                </a:solidFill>
                <a:latin typeface="微软雅黑" panose="020B0503020204020204" pitchFamily="34" charset="-122"/>
                <a:ea typeface="微软雅黑" panose="020B0503020204020204" pitchFamily="34" charset="-122"/>
              </a:rPr>
              <a:t>节假日</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对电量的影响</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 name="肘形连接符 4"/>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6532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8" name="图表 7">
            <a:extLst>
              <a:ext uri="{FF2B5EF4-FFF2-40B4-BE49-F238E27FC236}">
                <a16:creationId xmlns:a16="http://schemas.microsoft.com/office/drawing/2014/main" xmlns="" id="{BAAC4A5C-9D92-4EE4-8231-E4EF9C9A0753}"/>
              </a:ext>
            </a:extLst>
          </p:cNvPr>
          <p:cNvGraphicFramePr>
            <a:graphicFrameLocks/>
          </p:cNvGraphicFramePr>
          <p:nvPr>
            <p:extLst>
              <p:ext uri="{D42A27DB-BD31-4B8C-83A1-F6EECF244321}">
                <p14:modId xmlns:p14="http://schemas.microsoft.com/office/powerpoint/2010/main" val="3131413373"/>
              </p:ext>
            </p:extLst>
          </p:nvPr>
        </p:nvGraphicFramePr>
        <p:xfrm>
          <a:off x="5826175" y="1528997"/>
          <a:ext cx="5257801" cy="3308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xmlns="" id="{BE423245-0CDC-446F-B3E4-DCF0727B1687}"/>
              </a:ext>
            </a:extLst>
          </p:cNvPr>
          <p:cNvGraphicFramePr>
            <a:graphicFrameLocks/>
          </p:cNvGraphicFramePr>
          <p:nvPr>
            <p:extLst>
              <p:ext uri="{D42A27DB-BD31-4B8C-83A1-F6EECF244321}">
                <p14:modId xmlns:p14="http://schemas.microsoft.com/office/powerpoint/2010/main" val="2993278653"/>
              </p:ext>
            </p:extLst>
          </p:nvPr>
        </p:nvGraphicFramePr>
        <p:xfrm>
          <a:off x="370379" y="1523679"/>
          <a:ext cx="5320883" cy="3108529"/>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xmlns="" id="{C5D38942-0FC0-4CD6-BABE-1BDD074398D2}"/>
              </a:ext>
            </a:extLst>
          </p:cNvPr>
          <p:cNvSpPr txBox="1"/>
          <p:nvPr/>
        </p:nvSpPr>
        <p:spPr>
          <a:xfrm>
            <a:off x="794310" y="909157"/>
            <a:ext cx="2236510" cy="400110"/>
          </a:xfrm>
          <a:prstGeom prst="rect">
            <a:avLst/>
          </a:prstGeom>
          <a:noFill/>
        </p:spPr>
        <p:txBody>
          <a:bodyPr wrap="none" rtlCol="0">
            <a:spAutoFit/>
          </a:bodyPr>
          <a:lstStyle/>
          <a:p>
            <a:r>
              <a:rPr lang="zh-CN" altLang="en-US" sz="2000" b="1" dirty="0" smtClean="0">
                <a:solidFill>
                  <a:srgbClr val="5B9BD5">
                    <a:lumMod val="50000"/>
                  </a:srgbClr>
                </a:solidFill>
                <a:latin typeface="微软雅黑" panose="020B0503020204020204" pitchFamily="34" charset="-122"/>
                <a:ea typeface="微软雅黑" panose="020B0503020204020204" pitchFamily="34" charset="-122"/>
              </a:rPr>
              <a:t>气温</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对电量的影响</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xmlns="" id="{42344E8D-538C-4A48-93B4-9EEA94170685}"/>
              </a:ext>
            </a:extLst>
          </p:cNvPr>
          <p:cNvSpPr txBox="1">
            <a:spLocks/>
          </p:cNvSpPr>
          <p:nvPr/>
        </p:nvSpPr>
        <p:spPr bwMode="auto">
          <a:xfrm>
            <a:off x="163772" y="110162"/>
            <a:ext cx="3029803" cy="515938"/>
          </a:xfrm>
          <a:prstGeom prst="rect">
            <a:avLst/>
          </a:prstGeom>
          <a:solidFill>
            <a:schemeClr val="tx1">
              <a:lumMod val="50000"/>
              <a:lumOff val="50000"/>
            </a:schemeClr>
          </a:solidFill>
          <a:ln>
            <a:noFill/>
          </a:ln>
          <a:extLst/>
        </p:spPr>
        <p:txBody>
          <a:bodyPr anchor="ctr"/>
          <a:lst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B0502040204020203" pitchFamily="34" charset="-122"/>
              </a:defRPr>
            </a:lvl9pPr>
          </a:lstStyle>
          <a:p>
            <a:pPr algn="ctr" eaLnBrk="1" hangingPunct="1">
              <a:defRPr/>
            </a:pPr>
            <a:r>
              <a:rPr lang="zh-CN" altLang="en-US" sz="3200" b="1" dirty="0" smtClean="0">
                <a:solidFill>
                  <a:schemeClr val="bg1"/>
                </a:solidFill>
                <a:latin typeface="微软雅黑" panose="020B0503020204020204" pitchFamily="34" charset="-122"/>
                <a:ea typeface="微软雅黑" panose="020B0503020204020204" pitchFamily="34" charset="-122"/>
              </a:rPr>
              <a:t>数据分析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11" name="肘形连接符 10"/>
          <p:cNvCxnSpPr/>
          <p:nvPr/>
        </p:nvCxnSpPr>
        <p:spPr>
          <a:xfrm rot="16200000" flipH="1">
            <a:off x="147312" y="380167"/>
            <a:ext cx="761940" cy="674428"/>
          </a:xfrm>
          <a:prstGeom prst="bentConnector2">
            <a:avLst/>
          </a:prstGeom>
          <a:ln w="57150">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3400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3309938" y="1395413"/>
            <a:ext cx="8886825" cy="1881187"/>
          </a:xfrm>
          <a:custGeom>
            <a:avLst/>
            <a:gdLst>
              <a:gd name="T0" fmla="*/ 2147483646 w 11567"/>
              <a:gd name="T1" fmla="*/ 2147483646 h 2441"/>
              <a:gd name="T2" fmla="*/ 0 w 11567"/>
              <a:gd name="T3" fmla="*/ 2147483646 h 2441"/>
              <a:gd name="T4" fmla="*/ 2147483646 w 11567"/>
              <a:gd name="T5" fmla="*/ 0 h 2441"/>
              <a:gd name="T6" fmla="*/ 2147483646 w 11567"/>
              <a:gd name="T7" fmla="*/ 0 h 2441"/>
              <a:gd name="T8" fmla="*/ 2147483646 w 11567"/>
              <a:gd name="T9" fmla="*/ 2147483646 h 2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67" h="2441">
                <a:moveTo>
                  <a:pt x="11567" y="2441"/>
                </a:moveTo>
                <a:lnTo>
                  <a:pt x="0" y="2441"/>
                </a:lnTo>
                <a:lnTo>
                  <a:pt x="1542" y="0"/>
                </a:lnTo>
                <a:lnTo>
                  <a:pt x="11567" y="0"/>
                </a:lnTo>
                <a:lnTo>
                  <a:pt x="11567" y="2441"/>
                </a:lnTo>
                <a:close/>
              </a:path>
            </a:pathLst>
          </a:custGeom>
          <a:solidFill>
            <a:schemeClr val="accent3">
              <a:lumMod val="75000"/>
            </a:schemeClr>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0" y="2052638"/>
            <a:ext cx="10733088"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chemeClr val="tx2"/>
          </a:solidFill>
          <a:ln>
            <a:noFill/>
          </a:ln>
          <a:extLst/>
        </p:spPr>
        <p:txBody>
          <a:bodyPr/>
          <a:lstStyle/>
          <a:p>
            <a:pPr eaLnBrk="1" fontAlgn="auto" hangingPunct="1">
              <a:spcBef>
                <a:spcPts val="0"/>
              </a:spcBef>
              <a:spcAft>
                <a:spcPts val="0"/>
              </a:spcAft>
              <a:buFont typeface="Arial" panose="020B0604020202020204" pitchFamily="34" charset="0"/>
              <a:buNone/>
              <a:defRPr/>
            </a:pPr>
            <a:endParaRPr lang="zh-CN" altLang="en-US" kern="0">
              <a:solidFill>
                <a:srgbClr val="006794"/>
              </a:solidFill>
              <a:latin typeface="微软雅黑" panose="020B0503020204020204" pitchFamily="34" charset="-122"/>
              <a:ea typeface="微软雅黑" panose="020B0503020204020204" pitchFamily="34" charset="-122"/>
            </a:endParaRPr>
          </a:p>
        </p:txBody>
      </p:sp>
      <p:sp>
        <p:nvSpPr>
          <p:cNvPr id="3" name="Freeform 8"/>
          <p:cNvSpPr>
            <a:spLocks/>
          </p:cNvSpPr>
          <p:nvPr/>
        </p:nvSpPr>
        <p:spPr bwMode="auto">
          <a:xfrm>
            <a:off x="11231563" y="1908175"/>
            <a:ext cx="557212" cy="900113"/>
          </a:xfrm>
          <a:custGeom>
            <a:avLst/>
            <a:gdLst>
              <a:gd name="T0" fmla="*/ 2147483646 w 725"/>
              <a:gd name="T1" fmla="*/ 2147483646 h 1169"/>
              <a:gd name="T2" fmla="*/ 2147483646 w 725"/>
              <a:gd name="T3" fmla="*/ 2147483646 h 1169"/>
              <a:gd name="T4" fmla="*/ 2147483646 w 725"/>
              <a:gd name="T5" fmla="*/ 2147483646 h 1169"/>
              <a:gd name="T6" fmla="*/ 2147483646 w 725"/>
              <a:gd name="T7" fmla="*/ 2147483646 h 1169"/>
              <a:gd name="T8" fmla="*/ 0 w 725"/>
              <a:gd name="T9" fmla="*/ 2147483646 h 1169"/>
              <a:gd name="T10" fmla="*/ 2147483646 w 725"/>
              <a:gd name="T11" fmla="*/ 2147483646 h 1169"/>
              <a:gd name="T12" fmla="*/ 0 w 725"/>
              <a:gd name="T13" fmla="*/ 2147483646 h 1169"/>
              <a:gd name="T14" fmla="*/ 2147483646 w 725"/>
              <a:gd name="T15" fmla="*/ 0 h 1169"/>
              <a:gd name="T16" fmla="*/ 2147483646 w 725"/>
              <a:gd name="T17" fmla="*/ 2147483646 h 1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chemeClr val="bg1"/>
          </a:solidFill>
          <a:ln>
            <a:noFill/>
          </a:ln>
          <a:extLst/>
        </p:spPr>
        <p:txBody>
          <a:bodyPr/>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sp>
        <p:nvSpPr>
          <p:cNvPr id="4" name="TextBox 11"/>
          <p:cNvSpPr txBox="1">
            <a:spLocks noChangeArrowheads="1"/>
          </p:cNvSpPr>
          <p:nvPr/>
        </p:nvSpPr>
        <p:spPr bwMode="auto">
          <a:xfrm>
            <a:off x="2978070" y="315857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r>
              <a:rPr lang="zh-CN" altLang="en-US" sz="4400" b="1" dirty="0">
                <a:solidFill>
                  <a:schemeClr val="bg1"/>
                </a:solidFill>
                <a:latin typeface="微软雅黑" panose="020B0503020204020204" pitchFamily="34" charset="-122"/>
                <a:ea typeface="微软雅黑" panose="020B0503020204020204" pitchFamily="34" charset="-122"/>
              </a:rPr>
              <a:t>线下解法</a:t>
            </a:r>
          </a:p>
        </p:txBody>
      </p:sp>
      <p:sp>
        <p:nvSpPr>
          <p:cNvPr id="5" name="TextBox 12"/>
          <p:cNvSpPr txBox="1">
            <a:spLocks noChangeArrowheads="1"/>
          </p:cNvSpPr>
          <p:nvPr/>
        </p:nvSpPr>
        <p:spPr bwMode="auto">
          <a:xfrm>
            <a:off x="1346200" y="2463800"/>
            <a:ext cx="12763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itchFamily="34" charset="0"/>
              <a:buChar char="•"/>
              <a:defRPr sz="2000">
                <a:solidFill>
                  <a:schemeClr val="tx1"/>
                </a:solidFill>
                <a:latin typeface="Segoe UI" pitchFamily="34" charset="0"/>
                <a:ea typeface="微软雅黑" pitchFamily="34" charset="-122"/>
              </a:defRPr>
            </a:lvl1pPr>
            <a:lvl2pPr marL="742950" indent="-285750">
              <a:lnSpc>
                <a:spcPct val="125000"/>
              </a:lnSpc>
              <a:spcBef>
                <a:spcPts val="500"/>
              </a:spcBef>
              <a:buFont typeface="Arial" pitchFamily="34" charset="0"/>
              <a:buChar char="•"/>
              <a:defRPr>
                <a:solidFill>
                  <a:schemeClr val="tx1"/>
                </a:solidFill>
                <a:latin typeface="Segoe UI" pitchFamily="34" charset="0"/>
                <a:ea typeface="微软雅黑" pitchFamily="34" charset="-122"/>
              </a:defRPr>
            </a:lvl2pPr>
            <a:lvl3pPr marL="1143000" indent="-228600">
              <a:lnSpc>
                <a:spcPct val="125000"/>
              </a:lnSpc>
              <a:spcBef>
                <a:spcPts val="500"/>
              </a:spcBef>
              <a:buFont typeface="Arial" pitchFamily="34" charset="0"/>
              <a:buChar char="•"/>
              <a:defRPr sz="1600">
                <a:solidFill>
                  <a:schemeClr val="tx1"/>
                </a:solidFill>
                <a:latin typeface="Segoe UI" pitchFamily="34" charset="0"/>
                <a:ea typeface="微软雅黑" pitchFamily="34" charset="-122"/>
              </a:defRPr>
            </a:lvl3pPr>
            <a:lvl4pPr marL="16002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4pPr>
            <a:lvl5pPr marL="2057400" indent="-228600">
              <a:lnSpc>
                <a:spcPct val="125000"/>
              </a:lnSpc>
              <a:spcBef>
                <a:spcPts val="500"/>
              </a:spcBef>
              <a:buFont typeface="Arial" pitchFamily="34" charset="0"/>
              <a:buChar char="•"/>
              <a:defRPr sz="1400">
                <a:solidFill>
                  <a:schemeClr val="tx1"/>
                </a:solidFill>
                <a:latin typeface="Segoe UI" pitchFamily="34" charset="0"/>
                <a:ea typeface="微软雅黑" pitchFamily="34" charset="-122"/>
              </a:defRPr>
            </a:lvl5pPr>
            <a:lvl6pPr marL="25146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6pPr>
            <a:lvl7pPr marL="29718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7pPr>
            <a:lvl8pPr marL="34290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8pPr>
            <a:lvl9pPr marL="3886200" indent="-228600" eaLnBrk="0" fontAlgn="base" hangingPunct="0">
              <a:lnSpc>
                <a:spcPct val="125000"/>
              </a:lnSpc>
              <a:spcBef>
                <a:spcPts val="500"/>
              </a:spcBef>
              <a:spcAft>
                <a:spcPct val="0"/>
              </a:spcAft>
              <a:buFont typeface="Arial" pitchFamily="34" charset="0"/>
              <a:buChar char="•"/>
              <a:defRPr sz="1400">
                <a:solidFill>
                  <a:schemeClr val="tx1"/>
                </a:solidFill>
                <a:latin typeface="Segoe UI" pitchFamily="34" charset="0"/>
                <a:ea typeface="微软雅黑" pitchFamily="34" charset="-122"/>
              </a:defRPr>
            </a:lvl9pPr>
          </a:lstStyle>
          <a:p>
            <a:pPr fontAlgn="base">
              <a:lnSpc>
                <a:spcPct val="100000"/>
              </a:lnSpc>
              <a:spcBef>
                <a:spcPct val="0"/>
              </a:spcBef>
              <a:spcAft>
                <a:spcPct val="0"/>
              </a:spcAft>
              <a:buFont typeface="Arial" pitchFamily="34" charset="0"/>
              <a:buNone/>
            </a:pPr>
            <a:r>
              <a:rPr lang="en-US" altLang="zh-CN" sz="13800" b="1" dirty="0">
                <a:solidFill>
                  <a:schemeClr val="bg1"/>
                </a:solidFill>
                <a:latin typeface="微软雅黑" pitchFamily="34" charset="-122"/>
              </a:rPr>
              <a:t>3</a:t>
            </a:r>
            <a:endParaRPr lang="zh-CN" altLang="en-US" sz="13800" b="1" dirty="0">
              <a:solidFill>
                <a:schemeClr val="bg1"/>
              </a:solidFill>
              <a:latin typeface="微软雅黑" pitchFamily="34" charset="-122"/>
            </a:endParaRPr>
          </a:p>
        </p:txBody>
      </p:sp>
      <p:sp>
        <p:nvSpPr>
          <p:cNvPr id="7" name="TextBox 2"/>
          <p:cNvSpPr txBox="1">
            <a:spLocks noChangeArrowheads="1"/>
          </p:cNvSpPr>
          <p:nvPr/>
        </p:nvSpPr>
        <p:spPr bwMode="auto">
          <a:xfrm>
            <a:off x="490538" y="3813175"/>
            <a:ext cx="87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Part</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46147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556</TotalTime>
  <Words>2234</Words>
  <Application>Microsoft Office PowerPoint</Application>
  <PresentationFormat>宽屏</PresentationFormat>
  <Paragraphs>281</Paragraphs>
  <Slides>30</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-apple-system</vt:lpstr>
      <vt:lpstr>Arial Unicode MS</vt:lpstr>
      <vt:lpstr>Microsoft YaHei UI</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jin gary</cp:lastModifiedBy>
  <cp:revision>211</cp:revision>
  <dcterms:created xsi:type="dcterms:W3CDTF">2017-07-24T07:12:26Z</dcterms:created>
  <dcterms:modified xsi:type="dcterms:W3CDTF">2017-07-29T08:03:49Z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