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7104063" cy="10234613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83" d="100"/>
          <a:sy n="83" d="100"/>
        </p:scale>
        <p:origin x="360" y="48"/>
      </p:cViewPr>
      <p:guideLst>
        <p:guide orient="horz" pos="2070"/>
        <p:guide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</a:rPr>
              <a:t>轨迹数据挖掘任务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1070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Source Han Serif SC Bold" panose="02020400000000000000" charset="-122"/>
                <a:ea typeface="Source Han Serif SC Bold" panose="02020400000000000000" charset="-122"/>
              </a:rPr>
              <a:t>概述</a:t>
            </a:r>
            <a:r>
              <a:rPr lang="zh-CN" altLang="en-US" dirty="0">
                <a:latin typeface="Times New Roman Regular" panose="02020603050405020304" charset="0"/>
                <a:ea typeface="Source Han Serif SC Regular" panose="02020400000000000000" charset="-122"/>
              </a:rPr>
              <a:t>：利用数据挖掘课程学习到的聚类、分类、回归等技术，结合成都交通轨迹数据，挖掘交通出行规律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10" y="1851660"/>
            <a:ext cx="545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数据集</a:t>
            </a:r>
            <a:r>
              <a:rPr lang="zh-CN" altLang="en-US" dirty="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：https://github.com/yyf-buaa/DM_2024_Dataset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48145" y="2898140"/>
            <a:ext cx="2353310" cy="1803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用于ETA预测的轨迹（缺失时间）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32600" y="3139440"/>
            <a:ext cx="1064260" cy="2146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 dirty="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公路类型说明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48145" y="3429000"/>
            <a:ext cx="3484245" cy="2305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用于下一跳预测的轨迹（缺失最后一跳的地址）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48145" y="3657600"/>
            <a:ext cx="4556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路段属性描述，部分缺失highway类别，选择任务2.1需要预测出来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38925" y="4481195"/>
            <a:ext cx="2938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GPS 轨迹数据，路网匹配后作为训练数据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9110" y="566039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组队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3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人组队完成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9110" y="6193790"/>
            <a:ext cx="6333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Times New Roman Regular" panose="02020603050405020304" charset="0"/>
              </a:rPr>
              <a:t>提交要求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：报告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实现代码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(github/gitlab) + </a:t>
            </a:r>
            <a:r>
              <a:rPr lang="zh-CN" altLang="en-US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分工说明</a:t>
            </a:r>
            <a:r>
              <a:rPr lang="en-US" altLang="zh-CN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(pdf)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2" y="2836545"/>
            <a:ext cx="5895975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7025" y="4208780"/>
            <a:ext cx="5514975" cy="1866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用于相似轨迹搜索的轨迹，对于sim_task中的轨迹从traj中检测出最相似的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48145" y="3933190"/>
            <a:ext cx="1402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Times New Roman Regular" panose="02020603050405020304" charset="0"/>
                <a:ea typeface="Source Han Serif SC Regular" panose="02020400000000000000" charset="-122"/>
                <a:cs typeface="Times New Roman Regular" panose="02020603050405020304" charset="0"/>
              </a:rPr>
              <a:t>路段邻接关系描述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9110" y="112776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1：</a:t>
            </a:r>
            <a:r>
              <a:rPr lang="zh-CN" altLang="en-US">
                <a:sym typeface="+mn-ea"/>
              </a:rPr>
              <a:t>数据预处理（路网匹配）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2610" y="1774190"/>
            <a:ext cx="85769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由于轨迹数据是</a:t>
            </a:r>
            <a:r>
              <a:rPr lang="en-US" altLang="zh-CN"/>
              <a:t> GPS </a:t>
            </a:r>
            <a:r>
              <a:rPr lang="zh-CN" altLang="en-US"/>
              <a:t>形式的，你需要将其映射到路网上。</a:t>
            </a:r>
          </a:p>
          <a:p>
            <a:endParaRPr lang="zh-CN" altLang="en-US"/>
          </a:p>
          <a:p>
            <a:r>
              <a:rPr lang="zh-CN" altLang="en-US"/>
              <a:t>注意</a:t>
            </a:r>
          </a:p>
          <a:p>
            <a:pPr indent="457200"/>
            <a:r>
              <a:rPr lang="en-US" altLang="zh-CN"/>
              <a:t>1. </a:t>
            </a:r>
            <a:r>
              <a:rPr lang="zh-CN" altLang="en-US"/>
              <a:t>由于</a:t>
            </a:r>
            <a:r>
              <a:rPr lang="en-US" altLang="zh-CN"/>
              <a:t> GPS </a:t>
            </a:r>
            <a:r>
              <a:rPr lang="zh-CN" altLang="en-US"/>
              <a:t>噪声，你可能会遇到需要插补、近似的情形。描述你的解决思路。</a:t>
            </a:r>
          </a:p>
          <a:p>
            <a:pPr indent="457200"/>
            <a:r>
              <a:rPr lang="en-US" altLang="zh-CN"/>
              <a:t>2. </a:t>
            </a:r>
            <a:r>
              <a:rPr lang="zh-CN" altLang="en-US"/>
              <a:t>路网匹配算法的执行时间很长，建议不要拖延</a:t>
            </a:r>
          </a:p>
          <a:p>
            <a:pPr indent="457200"/>
            <a:r>
              <a:rPr lang="en-US" altLang="zh-CN"/>
              <a:t>3. </a:t>
            </a:r>
            <a:r>
              <a:rPr lang="zh-CN" altLang="en-US"/>
              <a:t>可以参考比较现有的方案选取合适的一种。</a:t>
            </a:r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20" y="3652520"/>
            <a:ext cx="6870700" cy="28854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1574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826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2：</a:t>
            </a:r>
            <a:r>
              <a:rPr lang="zh-CN" altLang="en-US">
                <a:sym typeface="+mn-ea"/>
              </a:rPr>
              <a:t>从以下任务当中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选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完成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69390" y="1902460"/>
            <a:ext cx="30403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路段分类：</a:t>
            </a: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</a:t>
            </a: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：如何处理路段特征</a:t>
            </a: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：选择分类器</a:t>
            </a: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：评估你的分类效果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69390" y="4081780"/>
            <a:ext cx="7040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2: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相似轨迹检索</a:t>
            </a: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2.1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：如何定义轨迹相似度</a:t>
            </a: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</a:t>
            </a: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2.2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：检索出的最相似轨迹</a:t>
            </a: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b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</a:b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   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2.3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：评估你的检索效果，选取一些轨迹检索的结果做可视化。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77205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15610" y="3564255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15610" y="24745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132195" y="301942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82635" y="5743575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31815" y="466979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624830" y="521462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9110" y="1127760"/>
            <a:ext cx="3181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  <a:cs typeface="Source Han Serif SC Bold" panose="02020400000000000000" charset="-122"/>
              </a:rPr>
              <a:t> 3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回归分析：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ETA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估计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9390" y="1759585"/>
            <a:ext cx="9098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ETA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：车辆行驶时间估计，即给定出发时间、出发地点、目标地点，车辆到达时所需时间</a:t>
            </a: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3.1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：设计算法，介绍研究出发点（例如轨迹密度与通行速度间的联系）</a:t>
            </a: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3.2：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实现你的算法，提交代码</a:t>
            </a:r>
          </a:p>
          <a:p>
            <a:pPr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3.3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：设计评估方式并评估（例如如何划分数据，或者在节假日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/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工作日等多场景下评估）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27170" y="112776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18750" y="231267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71760" y="279908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94950" y="342138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3090" y="3996690"/>
            <a:ext cx="8183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任务</a:t>
            </a:r>
            <a:r>
              <a:rPr lang="en-US" altLang="zh-CN" b="1">
                <a:latin typeface="Source Han Serif SC Bold" panose="02020400000000000000" charset="-122"/>
                <a:ea typeface="Source Han Serif SC Bold" panose="02020400000000000000" charset="-122"/>
              </a:rPr>
              <a:t> 4：</a:t>
            </a:r>
            <a:r>
              <a:rPr lang="zh-CN" altLang="en-US">
                <a:sym typeface="+mn-ea"/>
              </a:rPr>
              <a:t>分类任务（下一跳预测）</a:t>
            </a:r>
          </a:p>
          <a:p>
            <a:pPr algn="l"/>
            <a:endParaRPr lang="zh-CN" altLang="en-US">
              <a:sym typeface="+mn-ea"/>
            </a:endParaRPr>
          </a:p>
          <a:p>
            <a:pPr indent="457200" algn="l"/>
            <a:r>
              <a:rPr lang="zh-CN" altLang="en-US">
                <a:sym typeface="+mn-ea"/>
              </a:rPr>
              <a:t>下一跳预测：指如何根据历史轨迹序列，预测下一个轨迹点所在的空间位置</a:t>
            </a: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4.1 </a:t>
            </a:r>
            <a:r>
              <a:rPr lang="zh-CN" altLang="en-US">
                <a:sym typeface="+mn-ea"/>
              </a:rPr>
              <a:t>描述你如何将下一跳预测任务建模为一个分类问题，这个问题的关键难</a:t>
            </a:r>
          </a:p>
          <a:p>
            <a:pPr indent="457200" algn="l"/>
            <a:r>
              <a:rPr lang="zh-CN" altLang="en-US">
                <a:sym typeface="+mn-ea"/>
              </a:rPr>
              <a:t>点以及解决思路</a:t>
            </a: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4.2 </a:t>
            </a:r>
            <a:r>
              <a:rPr lang="zh-CN" altLang="en-US">
                <a:sym typeface="+mn-ea"/>
              </a:rPr>
              <a:t>实施解决方案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  <a:sym typeface="+mn-ea"/>
              </a:rPr>
              <a:t>，提交代码</a:t>
            </a:r>
          </a:p>
          <a:p>
            <a:pPr indent="457200" algn="l"/>
            <a:endParaRPr lang="zh-CN" altLang="en-US">
              <a:sym typeface="+mn-ea"/>
            </a:endParaRPr>
          </a:p>
          <a:p>
            <a:pPr indent="457200" algn="l"/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给出你的评估结果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27170" y="40665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25% Score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56040" y="5273040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56040" y="6017895"/>
            <a:ext cx="1315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10% Score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56040" y="6489700"/>
            <a:ext cx="1192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5% 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9110" y="3530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</a:rPr>
              <a:t>轨迹数据挖掘任务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9110" y="933450"/>
            <a:ext cx="77266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任务</a:t>
            </a:r>
            <a:r>
              <a:rPr lang="en-US" altLang="zh-CN" b="1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</a:rPr>
              <a:t> 5：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可选的加分任务</a:t>
            </a:r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:</a:t>
            </a:r>
          </a:p>
          <a:p>
            <a:pPr algn="l"/>
            <a:endParaRPr lang="en-US" altLang="zh-CN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algn="l"/>
            <a:r>
              <a:rPr lang="en-US" altLang="zh-CN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               </a:t>
            </a:r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尝试挖掘其他数据规律，视工作量和创新点加分。</a:t>
            </a: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例如，如何结合下一跳预测和旅行时间估计，建立轨迹生成模型。</a:t>
            </a:r>
          </a:p>
          <a:p>
            <a:pPr marL="457200" lvl="1" indent="457200" algn="l"/>
            <a:endParaRPr lang="zh-CN" altLang="en-US">
              <a:latin typeface="Source Han Serif SC Regular" panose="02020400000000000000" charset="-122"/>
              <a:ea typeface="Source Han Serif SC Regular" panose="02020400000000000000" charset="-122"/>
              <a:cs typeface="Source Han Serif SC Regular" panose="02020400000000000000" charset="-122"/>
              <a:sym typeface="+mn-ea"/>
            </a:endParaRPr>
          </a:p>
          <a:p>
            <a:pPr marL="457200" lvl="1" indent="457200" algn="l"/>
            <a:r>
              <a:rPr lang="zh-CN" altLang="en-US">
                <a:latin typeface="Source Han Serif SC Regular" panose="02020400000000000000" charset="-122"/>
                <a:ea typeface="Source Han Serif SC Regular" panose="02020400000000000000" charset="-122"/>
                <a:cs typeface="Source Han Serif SC Regular" panose="02020400000000000000" charset="-122"/>
                <a:sym typeface="+mn-ea"/>
              </a:rPr>
              <a:t>如何结合聚类任务，提升预测的准确性？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528695" y="933450"/>
            <a:ext cx="1667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2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</a:rPr>
              <a:t>～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</a:rPr>
              <a:t>10</a:t>
            </a:r>
            <a:r>
              <a:rPr lang="en-US">
                <a:latin typeface="Source Han Serif SC" panose="02020400000000000000" charset="-122"/>
                <a:ea typeface="Source Han Serif SC" panose="02020400000000000000" charset="-122"/>
              </a:rPr>
              <a:t>% Score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9110" y="3065145"/>
            <a:ext cx="76123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Source Han Serif SC Bold" panose="02020400000000000000" charset="-122"/>
                <a:ea typeface="Source Han Serif SC Bold" panose="02020400000000000000" charset="-122"/>
                <a:cs typeface="Source Han Serif SC" panose="02020400000000000000" charset="-122"/>
              </a:rPr>
              <a:t>提交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：每个小组的组长提交</a:t>
            </a:r>
          </a:p>
          <a:p>
            <a:pPr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1.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位置：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yfyang@buaa.edu.cn</a:t>
            </a:r>
          </a:p>
          <a:p>
            <a:pPr marL="457200" lvl="1" indent="457200" algn="l"/>
            <a:endParaRPr lang="en-US" altLang="zh-CN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邮件及压缩包标题格式：学号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组号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_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数据挖掘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2024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课程大作业</a:t>
            </a:r>
          </a:p>
          <a:p>
            <a:pPr marL="457200" lvl="1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457200" lvl="1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3.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内容：</a:t>
            </a: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实现报告</a:t>
            </a:r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 pdf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（后续给出模版）</a:t>
            </a: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代码仓库链接</a:t>
            </a:r>
          </a:p>
          <a:p>
            <a:pPr marL="914400" lvl="2" indent="457200" algn="l"/>
            <a:endParaRPr lang="zh-CN" altLang="en-US">
              <a:latin typeface="Source Han Serif SC" panose="02020400000000000000" charset="-122"/>
              <a:ea typeface="Source Han Serif SC" panose="02020400000000000000" charset="-122"/>
              <a:cs typeface="Source Han Serif SC" panose="02020400000000000000" charset="-122"/>
            </a:endParaRPr>
          </a:p>
          <a:p>
            <a:pPr marL="914400" lvl="2" indent="457200" algn="l"/>
            <a:r>
              <a:rPr lang="en-US" altLang="zh-CN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· </a:t>
            </a:r>
            <a:r>
              <a:rPr lang="zh-CN" altLang="en-US">
                <a:latin typeface="Source Han Serif SC" panose="02020400000000000000" charset="-122"/>
                <a:ea typeface="Source Han Serif SC" panose="02020400000000000000" charset="-122"/>
                <a:cs typeface="Source Han Serif SC" panose="02020400000000000000" charset="-122"/>
              </a:rPr>
              <a:t>小组分工明细表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NmYzUzNjEzZGI4ODQ3YzEyYWM5YjRjZGY0ZTZmZ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宽屏</PresentationFormat>
  <Paragraphs>96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Source Han Serif SC</vt:lpstr>
      <vt:lpstr>Source Han Serif SC Bold</vt:lpstr>
      <vt:lpstr>Source Han Serif SC Regular</vt:lpstr>
      <vt:lpstr>Times New Roman Regular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amadeus</dc:creator>
  <cp:lastModifiedBy>佩儒 李</cp:lastModifiedBy>
  <cp:revision>31</cp:revision>
  <dcterms:created xsi:type="dcterms:W3CDTF">2023-09-01T03:46:00Z</dcterms:created>
  <dcterms:modified xsi:type="dcterms:W3CDTF">2024-10-21T08:01:17Z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CF9BA40B31AA438F94FA9221BDDFDC05_13</vt:lpwstr>
  </property>
</Properties>
</file>