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2" r:id="rId9"/>
    <p:sldId id="261" r:id="rId10"/>
    <p:sldId id="270" r:id="rId11"/>
    <p:sldId id="272" r:id="rId12"/>
    <p:sldId id="271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8A592-9F1D-4BFB-BBE4-A31068A3CF8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68777-DA5A-4AC7-A694-15BCEFC8E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4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Indeed gives</a:t>
            </a:r>
            <a:r>
              <a:rPr lang="en-US" baseline="0" dirty="0" smtClean="0"/>
              <a:t> 100 page, if you give start = 2000, it shows you the 100</a:t>
            </a:r>
            <a:r>
              <a:rPr lang="en-US" baseline="30000" dirty="0" smtClean="0"/>
              <a:t>th</a:t>
            </a:r>
            <a:r>
              <a:rPr lang="en-US" baseline="0" dirty="0" smtClean="0"/>
              <a:t> page rather than throwing a 404</a:t>
            </a:r>
          </a:p>
          <a:p>
            <a:r>
              <a:rPr lang="en-US" baseline="0" dirty="0" smtClean="0"/>
              <a:t>Not all websites give such good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structure some has encryption and some has search id and stuff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68777-DA5A-4AC7-A694-15BCEFC8E2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selector, XPath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68777-DA5A-4AC7-A694-15BCEFC8E2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7047-9933-44C6-BFAD-7189D2F22D3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8BFB-414D-4585-B9E7-FE2660E4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7047-9933-44C6-BFAD-7189D2F22D3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8BFB-414D-4585-B9E7-FE2660E4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7047-9933-44C6-BFAD-7189D2F22D3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8BFB-414D-4585-B9E7-FE2660E4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7047-9933-44C6-BFAD-7189D2F22D3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8BFB-414D-4585-B9E7-FE2660E4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17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7047-9933-44C6-BFAD-7189D2F22D3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8BFB-414D-4585-B9E7-FE2660E4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9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7047-9933-44C6-BFAD-7189D2F22D3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8BFB-414D-4585-B9E7-FE2660E4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7047-9933-44C6-BFAD-7189D2F22D3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8BFB-414D-4585-B9E7-FE2660E4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7047-9933-44C6-BFAD-7189D2F22D3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8BFB-414D-4585-B9E7-FE2660E4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7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7047-9933-44C6-BFAD-7189D2F22D3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8BFB-414D-4585-B9E7-FE2660E4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6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7047-9933-44C6-BFAD-7189D2F22D3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8BFB-414D-4585-B9E7-FE2660E4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7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7047-9933-44C6-BFAD-7189D2F22D3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8BFB-414D-4585-B9E7-FE2660E4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4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7047-9933-44C6-BFAD-7189D2F22D3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8BFB-414D-4585-B9E7-FE2660E4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Scraping </a:t>
            </a:r>
            <a:r>
              <a:rPr lang="en-US" dirty="0" smtClean="0"/>
              <a:t>Job Data from </a:t>
            </a:r>
            <a:r>
              <a:rPr lang="en-US" dirty="0" smtClean="0"/>
              <a:t>Multiple </a:t>
            </a:r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CSCI-6907</a:t>
            </a:r>
          </a:p>
          <a:p>
            <a:r>
              <a:rPr lang="en-US" dirty="0" smtClean="0"/>
              <a:t>Yang Liu</a:t>
            </a:r>
          </a:p>
          <a:p>
            <a:r>
              <a:rPr lang="en-US" dirty="0" smtClean="0"/>
              <a:t>Dec. 3</a:t>
            </a:r>
            <a:r>
              <a:rPr lang="en-US" baseline="30000" dirty="0" smtClean="0"/>
              <a:t>rd</a:t>
            </a:r>
            <a:r>
              <a:rPr lang="en-US" dirty="0" smtClean="0"/>
              <a:t>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0221"/>
            <a:ext cx="10515600" cy="1325563"/>
          </a:xfrm>
        </p:spPr>
        <p:txBody>
          <a:bodyPr/>
          <a:lstStyle/>
          <a:p>
            <a:r>
              <a:rPr lang="en-US" dirty="0" smtClean="0"/>
              <a:t>Constructing URL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8897"/>
            <a:ext cx="10515600" cy="52985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Sample Indeed.com result url:</a:t>
            </a:r>
          </a:p>
          <a:p>
            <a:r>
              <a:rPr lang="en-US" dirty="0"/>
              <a:t>http://</a:t>
            </a:r>
            <a:r>
              <a:rPr lang="en-US" dirty="0" smtClean="0"/>
              <a:t>www.indeed.com/jobs?</a:t>
            </a:r>
            <a:r>
              <a:rPr lang="en-US" dirty="0" smtClean="0">
                <a:solidFill>
                  <a:srgbClr val="FF0000"/>
                </a:solidFill>
              </a:rPr>
              <a:t>q=</a:t>
            </a:r>
            <a:r>
              <a:rPr lang="en-US" dirty="0" smtClean="0"/>
              <a:t>java+web&amp;</a:t>
            </a:r>
            <a:r>
              <a:rPr lang="en-US" dirty="0" smtClean="0">
                <a:solidFill>
                  <a:srgbClr val="FF0000"/>
                </a:solidFill>
              </a:rPr>
              <a:t>l=</a:t>
            </a:r>
            <a:r>
              <a:rPr lang="en-US" dirty="0" smtClean="0"/>
              <a:t>20036&amp;</a:t>
            </a:r>
            <a:r>
              <a:rPr lang="en-US" dirty="0" smtClean="0">
                <a:solidFill>
                  <a:srgbClr val="FF0000"/>
                </a:solidFill>
              </a:rPr>
              <a:t>start=</a:t>
            </a:r>
            <a:r>
              <a:rPr lang="en-US" dirty="0" smtClean="0"/>
              <a:t>20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Plugin in keywords and location, and loop through the result page number (“start” in this case)</a:t>
            </a:r>
          </a:p>
          <a:p>
            <a:r>
              <a:rPr lang="en-US" dirty="0" smtClean="0"/>
              <a:t>Visibility of the “Next” anchor tag is used to determine whether the last page has been reached</a:t>
            </a:r>
            <a:endParaRPr 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214650" y="2700036"/>
            <a:ext cx="8566947" cy="1729060"/>
            <a:chOff x="1096512" y="3293316"/>
            <a:chExt cx="8821563" cy="189763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512" y="3293316"/>
              <a:ext cx="8821563" cy="112855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07" y="4533721"/>
              <a:ext cx="6200775" cy="6572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椭圆 6"/>
            <p:cNvSpPr/>
            <p:nvPr/>
          </p:nvSpPr>
          <p:spPr>
            <a:xfrm>
              <a:off x="1096512" y="3398293"/>
              <a:ext cx="1510210" cy="9007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507293" y="3411227"/>
              <a:ext cx="1510210" cy="9007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772166" y="4557504"/>
              <a:ext cx="495870" cy="5326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9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Scraped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Indeed.com</a:t>
            </a:r>
          </a:p>
          <a:p>
            <a:r>
              <a:rPr lang="en-US" dirty="0" smtClean="0"/>
              <a:t>ZipRecriuter.com</a:t>
            </a:r>
          </a:p>
          <a:p>
            <a:r>
              <a:rPr lang="en-US" dirty="0" smtClean="0"/>
              <a:t>SimplyHired.com</a:t>
            </a:r>
            <a:endParaRPr lang="en-US" dirty="0"/>
          </a:p>
          <a:p>
            <a:r>
              <a:rPr lang="en-US" dirty="0" smtClean="0"/>
              <a:t>Didn’t use some other websites because: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page url: http</a:t>
            </a:r>
            <a:r>
              <a:rPr lang="en-US" dirty="0"/>
              <a:t>://</a:t>
            </a:r>
            <a:r>
              <a:rPr lang="en-US" dirty="0" smtClean="0"/>
              <a:t>www.careerbuilder.com/jobseeker/jobs/jobresults.aspx?</a:t>
            </a:r>
            <a:r>
              <a:rPr lang="en-US" dirty="0" smtClean="0">
                <a:solidFill>
                  <a:srgbClr val="FF0000"/>
                </a:solidFill>
              </a:rPr>
              <a:t>s_rawwords=</a:t>
            </a:r>
            <a:r>
              <a:rPr lang="en-US" dirty="0" smtClean="0"/>
              <a:t>java&amp;</a:t>
            </a:r>
            <a:r>
              <a:rPr lang="en-US" dirty="0" smtClean="0">
                <a:solidFill>
                  <a:srgbClr val="FF0000"/>
                </a:solidFill>
              </a:rPr>
              <a:t>s_freeloc=</a:t>
            </a:r>
            <a:r>
              <a:rPr lang="en-US" dirty="0" smtClean="0"/>
              <a:t>22304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page url</a:t>
            </a:r>
            <a:r>
              <a:rPr lang="en-US" dirty="0" smtClean="0"/>
              <a:t>: http</a:t>
            </a:r>
            <a:r>
              <a:rPr lang="en-US" dirty="0"/>
              <a:t>://</a:t>
            </a:r>
            <a:r>
              <a:rPr lang="en-US" dirty="0" smtClean="0"/>
              <a:t>www.careerbuilder.com/jobseeker/jobs/</a:t>
            </a:r>
            <a:r>
              <a:rPr lang="en-US" dirty="0" err="1" smtClean="0"/>
              <a:t>jobresults.aspx?excrit</a:t>
            </a:r>
            <a:r>
              <a:rPr lang="en-US" dirty="0" smtClean="0"/>
              <a:t>=freeLoc%3d22304%3bst%3da%3buse%3dALL%3...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HTML and extract data with BS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BeautifulSoup</a:t>
            </a:r>
            <a:r>
              <a:rPr lang="en-US" dirty="0" smtClean="0"/>
              <a:t> has many ways to extract contents from HTML source code</a:t>
            </a:r>
          </a:p>
          <a:p>
            <a:pPr lvl="1"/>
            <a:r>
              <a:rPr lang="en-US" dirty="0" err="1"/>
              <a:t>job_divs</a:t>
            </a:r>
            <a:r>
              <a:rPr lang="en-US" dirty="0"/>
              <a:t> = </a:t>
            </a:r>
            <a:r>
              <a:rPr lang="en-US" dirty="0" err="1"/>
              <a:t>soup.find</a:t>
            </a:r>
            <a:r>
              <a:rPr lang="en-US" dirty="0"/>
              <a:t>('</a:t>
            </a:r>
            <a:r>
              <a:rPr lang="en-US" dirty="0" err="1"/>
              <a:t>div',</a:t>
            </a:r>
            <a:r>
              <a:rPr lang="en-US" dirty="0" err="1">
                <a:solidFill>
                  <a:srgbClr val="FF0000"/>
                </a:solidFill>
              </a:rPr>
              <a:t>id</a:t>
            </a:r>
            <a:r>
              <a:rPr lang="en-US" dirty="0">
                <a:solidFill>
                  <a:srgbClr val="FF0000"/>
                </a:solidFill>
              </a:rPr>
              <a:t>='</a:t>
            </a:r>
            <a:r>
              <a:rPr lang="en-US" dirty="0" err="1">
                <a:solidFill>
                  <a:srgbClr val="FF0000"/>
                </a:solidFill>
              </a:rPr>
              <a:t>job_list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).</a:t>
            </a:r>
            <a:r>
              <a:rPr lang="en-US" dirty="0" err="1">
                <a:solidFill>
                  <a:srgbClr val="FF0000"/>
                </a:solidFill>
              </a:rPr>
              <a:t>find_all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'article'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summary </a:t>
            </a:r>
            <a:r>
              <a:rPr lang="en-US" dirty="0"/>
              <a:t>= </a:t>
            </a:r>
            <a:r>
              <a:rPr lang="en-US" dirty="0" err="1"/>
              <a:t>row.find</a:t>
            </a:r>
            <a:r>
              <a:rPr lang="en-US" dirty="0"/>
              <a:t>('</a:t>
            </a:r>
            <a:r>
              <a:rPr lang="en-US" dirty="0" err="1"/>
              <a:t>span',id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re.compile</a:t>
            </a:r>
            <a:r>
              <a:rPr lang="en-US" dirty="0"/>
              <a:t>('NJL_ND__</a:t>
            </a:r>
            <a:r>
              <a:rPr lang="en-US" dirty="0" err="1"/>
              <a:t>ctl</a:t>
            </a:r>
            <a:r>
              <a:rPr lang="en-US" dirty="0"/>
              <a:t>[0-9]+_[a-z]+Teaser')).</a:t>
            </a:r>
            <a:r>
              <a:rPr lang="en-US" dirty="0" err="1"/>
              <a:t>text.strip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summary</a:t>
            </a:r>
            <a:r>
              <a:rPr lang="en-US" dirty="0"/>
              <a:t>= </a:t>
            </a:r>
            <a:r>
              <a:rPr lang="en-US" dirty="0" err="1"/>
              <a:t>job_div.find</a:t>
            </a:r>
            <a:r>
              <a:rPr lang="en-US" dirty="0"/>
              <a:t>('p', </a:t>
            </a:r>
            <a:r>
              <a:rPr lang="en-US" dirty="0">
                <a:solidFill>
                  <a:srgbClr val="FF0000"/>
                </a:solidFill>
              </a:rPr>
              <a:t>class_ = '</a:t>
            </a:r>
            <a:r>
              <a:rPr lang="en-US" dirty="0" err="1">
                <a:solidFill>
                  <a:srgbClr val="FF0000"/>
                </a:solidFill>
              </a:rPr>
              <a:t>job_snippet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).</a:t>
            </a:r>
            <a:r>
              <a:rPr lang="en-US" dirty="0" err="1"/>
              <a:t>text.strip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/>
              <a:t>job_div.find</a:t>
            </a:r>
            <a:r>
              <a:rPr lang="en-US" dirty="0"/>
              <a:t>('a', class_ = 'card-link </a:t>
            </a:r>
            <a:r>
              <a:rPr lang="en-US" dirty="0" err="1"/>
              <a:t>js</a:t>
            </a:r>
            <a:r>
              <a:rPr lang="en-US" dirty="0"/>
              <a:t>-job-link')[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807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duplicates and shuffle the 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unique identifier for each job</a:t>
            </a:r>
          </a:p>
          <a:p>
            <a:r>
              <a:rPr lang="en-US" dirty="0" smtClean="0"/>
              <a:t>Currently employer + title used as id:</a:t>
            </a:r>
            <a:endParaRPr lang="en-US" dirty="0"/>
          </a:p>
          <a:p>
            <a:pPr lvl="1"/>
            <a:r>
              <a:rPr lang="en-US" dirty="0" smtClean="0"/>
              <a:t>Results for ‘Java’ and ‘22304’ shrinks from 302 to 269</a:t>
            </a:r>
          </a:p>
          <a:p>
            <a:r>
              <a:rPr lang="en-US" dirty="0" smtClean="0"/>
              <a:t>The results from different websites returned as lists</a:t>
            </a:r>
          </a:p>
          <a:p>
            <a:r>
              <a:rPr lang="en-US" dirty="0" smtClean="0"/>
              <a:t>Results ordered by ‘relevance’</a:t>
            </a:r>
          </a:p>
          <a:p>
            <a:r>
              <a:rPr lang="en-US" dirty="0" smtClean="0"/>
              <a:t>Results shuffled with Naive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Questions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“unique identifier” for each job</a:t>
            </a:r>
          </a:p>
          <a:p>
            <a:r>
              <a:rPr lang="en-US" dirty="0" smtClean="0"/>
              <a:t>Scrape more websites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Everybody wants a job</a:t>
            </a:r>
          </a:p>
          <a:p>
            <a:r>
              <a:rPr lang="en-US" dirty="0" smtClean="0"/>
              <a:t>Too many sources for job listings: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ndeed.com</a:t>
            </a:r>
            <a:endParaRPr lang="en-US" dirty="0"/>
          </a:p>
          <a:p>
            <a:pPr lvl="1"/>
            <a:r>
              <a:rPr lang="en-US" dirty="0" smtClean="0"/>
              <a:t>Monster.com</a:t>
            </a:r>
          </a:p>
          <a:p>
            <a:pPr lvl="1"/>
            <a:r>
              <a:rPr lang="en-US" dirty="0" smtClean="0"/>
              <a:t>CareerBuilder.com</a:t>
            </a:r>
          </a:p>
          <a:p>
            <a:r>
              <a:rPr lang="en-US" dirty="0" smtClean="0"/>
              <a:t>Create </a:t>
            </a:r>
            <a:r>
              <a:rPr lang="en-US" dirty="0"/>
              <a:t>a one-stop job searching platform</a:t>
            </a:r>
          </a:p>
        </p:txBody>
      </p:sp>
      <p:sp>
        <p:nvSpPr>
          <p:cNvPr id="4" name="AutoShape 4" descr="Image result for monster.com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monster.com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monster.com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Image result for monster.com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8579324" y="1137088"/>
            <a:ext cx="3238500" cy="3242539"/>
            <a:chOff x="8726368" y="1078174"/>
            <a:chExt cx="3238500" cy="3242539"/>
          </a:xfrm>
        </p:grpSpPr>
        <p:pic>
          <p:nvPicPr>
            <p:cNvPr id="1026" name="Picture 2" descr="Indeed job search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6368" y="1078174"/>
              <a:ext cx="2904963" cy="1266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yesidisagree.com/wp-content/uploads/2014/02/Monster.com_Logo-300x15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6369" y="2311731"/>
              <a:ext cx="2857500" cy="145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Find Jobs at CareerBuild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6368" y="3968287"/>
              <a:ext cx="3238500" cy="35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88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188" y="407702"/>
            <a:ext cx="10515600" cy="1325563"/>
          </a:xfrm>
        </p:spPr>
        <p:txBody>
          <a:bodyPr/>
          <a:lstStyle/>
          <a:p>
            <a:r>
              <a:rPr lang="en-US" dirty="0" smtClean="0"/>
              <a:t>Basic Workflow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791" y="1897040"/>
            <a:ext cx="11704092" cy="4960960"/>
          </a:xfrm>
        </p:spPr>
        <p:txBody>
          <a:bodyPr>
            <a:normAutofit/>
          </a:bodyPr>
          <a:lstStyle/>
          <a:p>
            <a:r>
              <a:rPr lang="en-US" dirty="0" smtClean="0"/>
              <a:t>Define searching criteria </a:t>
            </a:r>
          </a:p>
          <a:p>
            <a:r>
              <a:rPr lang="en-US" dirty="0" smtClean="0"/>
              <a:t>Find a uniform structure for job data from various sources</a:t>
            </a:r>
          </a:p>
          <a:p>
            <a:r>
              <a:rPr lang="en-US" dirty="0" smtClean="0"/>
              <a:t>Scrape data from different job searching websites</a:t>
            </a:r>
          </a:p>
          <a:p>
            <a:r>
              <a:rPr lang="en-US" dirty="0" smtClean="0"/>
              <a:t>Remove duplicated results </a:t>
            </a:r>
          </a:p>
          <a:p>
            <a:r>
              <a:rPr lang="en-US" dirty="0" smtClean="0"/>
              <a:t>Rank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Searching Criteria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sites have different searching criteria: </a:t>
            </a:r>
          </a:p>
          <a:p>
            <a:pPr lvl="1"/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Location: zip code, city/state name</a:t>
            </a:r>
          </a:p>
          <a:p>
            <a:pPr lvl="1"/>
            <a:r>
              <a:rPr lang="en-US" dirty="0" smtClean="0"/>
              <a:t>Salary range</a:t>
            </a:r>
          </a:p>
          <a:p>
            <a:pPr lvl="1"/>
            <a:r>
              <a:rPr lang="en-US" dirty="0" smtClean="0"/>
              <a:t>Job type: full-time, part-time, contractor…</a:t>
            </a:r>
            <a:endParaRPr lang="en-US" dirty="0"/>
          </a:p>
          <a:p>
            <a:r>
              <a:rPr lang="en-US" dirty="0" smtClean="0"/>
              <a:t>Have to find a set of criteria that work for all</a:t>
            </a:r>
          </a:p>
          <a:p>
            <a:r>
              <a:rPr lang="en-US" dirty="0" smtClean="0"/>
              <a:t>Criteria used:</a:t>
            </a:r>
          </a:p>
          <a:p>
            <a:pPr lvl="1"/>
            <a:r>
              <a:rPr lang="en-US" dirty="0" smtClean="0"/>
              <a:t>Keywords</a:t>
            </a:r>
            <a:endParaRPr lang="en-US" dirty="0"/>
          </a:p>
          <a:p>
            <a:pPr lvl="1"/>
            <a:r>
              <a:rPr lang="en-US" dirty="0" smtClean="0"/>
              <a:t>Location (zip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 Uniform Structure for Job 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063" y="1938064"/>
            <a:ext cx="516681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</a:t>
            </a:r>
            <a:r>
              <a:rPr lang="en-US" dirty="0" smtClean="0"/>
              <a:t>ob data layout differs on these websites</a:t>
            </a:r>
          </a:p>
          <a:p>
            <a:r>
              <a:rPr lang="en-US" dirty="0" smtClean="0"/>
              <a:t>Uniform structure used:</a:t>
            </a:r>
          </a:p>
          <a:p>
            <a:pPr lvl="1"/>
            <a:r>
              <a:rPr lang="en-US" dirty="0" smtClean="0"/>
              <a:t>Job title</a:t>
            </a:r>
          </a:p>
          <a:p>
            <a:pPr lvl="1"/>
            <a:r>
              <a:rPr lang="en-US" dirty="0" smtClean="0"/>
              <a:t>Employer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15" y="1570558"/>
            <a:ext cx="5410200" cy="2543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15" y="4166782"/>
            <a:ext cx="5459506" cy="2137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7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Methods for Scraping Job 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API</a:t>
            </a:r>
          </a:p>
          <a:p>
            <a:r>
              <a:rPr lang="en-US" dirty="0"/>
              <a:t>Python: selenium + </a:t>
            </a:r>
            <a:r>
              <a:rPr lang="en-US" dirty="0" err="1"/>
              <a:t>PhantomJS</a:t>
            </a:r>
            <a:r>
              <a:rPr lang="en-US" dirty="0"/>
              <a:t> + </a:t>
            </a:r>
            <a:r>
              <a:rPr lang="en-US" dirty="0" err="1" smtClean="0"/>
              <a:t>BeautifulSoup</a:t>
            </a:r>
            <a:endParaRPr lang="en-US" dirty="0" smtClean="0"/>
          </a:p>
          <a:p>
            <a:r>
              <a:rPr lang="en-US" dirty="0" smtClean="0"/>
              <a:t>Python: urllib2 + </a:t>
            </a:r>
            <a:r>
              <a:rPr lang="en-US" dirty="0" err="1" smtClean="0"/>
              <a:t>BeautifulSoup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Job Data using API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244" y="159361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Results returned in a well-defined format (JSON or XML)</a:t>
            </a:r>
          </a:p>
          <a:p>
            <a:pPr lvl="1"/>
            <a:r>
              <a:rPr lang="en-US" dirty="0" smtClean="0"/>
              <a:t>API calls easy to construct</a:t>
            </a:r>
          </a:p>
          <a:p>
            <a:pPr lvl="1"/>
            <a:r>
              <a:rPr lang="en-US" dirty="0" smtClean="0"/>
              <a:t>Sample API call: http</a:t>
            </a:r>
            <a:r>
              <a:rPr lang="en-US" dirty="0"/>
              <a:t>://</a:t>
            </a:r>
            <a:r>
              <a:rPr lang="en-US" dirty="0" smtClean="0"/>
              <a:t>api.indeed.com/ads/apisearch?</a:t>
            </a:r>
            <a:r>
              <a:rPr lang="en-US" dirty="0" smtClean="0">
                <a:solidFill>
                  <a:srgbClr val="FF0000"/>
                </a:solidFill>
              </a:rPr>
              <a:t>publisher</a:t>
            </a:r>
            <a:r>
              <a:rPr lang="en-US" dirty="0" smtClean="0"/>
              <a:t>=APIkey&amp;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=java&amp;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=austin%2C+tx&amp;</a:t>
            </a:r>
            <a:r>
              <a:rPr lang="en-US" dirty="0" smtClean="0">
                <a:solidFill>
                  <a:srgbClr val="FF0000"/>
                </a:solidFill>
              </a:rPr>
              <a:t>sort</a:t>
            </a:r>
            <a:r>
              <a:rPr lang="en-US" dirty="0"/>
              <a:t>=&amp;</a:t>
            </a:r>
            <a:r>
              <a:rPr lang="en-US" dirty="0">
                <a:solidFill>
                  <a:srgbClr val="FF0000"/>
                </a:solidFill>
              </a:rPr>
              <a:t>radius</a:t>
            </a:r>
            <a:r>
              <a:rPr lang="en-US" dirty="0"/>
              <a:t>=&amp;</a:t>
            </a:r>
            <a:r>
              <a:rPr lang="en-US" dirty="0">
                <a:solidFill>
                  <a:srgbClr val="FF0000"/>
                </a:solidFill>
              </a:rPr>
              <a:t>st</a:t>
            </a:r>
            <a:r>
              <a:rPr lang="en-US" dirty="0"/>
              <a:t>=&amp;</a:t>
            </a:r>
            <a:r>
              <a:rPr lang="en-US" dirty="0">
                <a:solidFill>
                  <a:srgbClr val="FF0000"/>
                </a:solidFill>
              </a:rPr>
              <a:t>jt</a:t>
            </a:r>
            <a:r>
              <a:rPr lang="en-US" dirty="0"/>
              <a:t>=&amp;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=&amp;</a:t>
            </a:r>
            <a:r>
              <a:rPr lang="en-US" dirty="0">
                <a:solidFill>
                  <a:srgbClr val="FF0000"/>
                </a:solidFill>
              </a:rPr>
              <a:t>limit</a:t>
            </a:r>
            <a:r>
              <a:rPr lang="en-US" dirty="0"/>
              <a:t>=&amp;</a:t>
            </a:r>
            <a:r>
              <a:rPr lang="en-US" dirty="0">
                <a:solidFill>
                  <a:srgbClr val="FF0000"/>
                </a:solidFill>
              </a:rPr>
              <a:t>fromage</a:t>
            </a:r>
            <a:r>
              <a:rPr lang="en-US" dirty="0"/>
              <a:t>=&amp;</a:t>
            </a:r>
            <a:r>
              <a:rPr lang="en-US" dirty="0">
                <a:solidFill>
                  <a:srgbClr val="FF0000"/>
                </a:solidFill>
              </a:rPr>
              <a:t>filter</a:t>
            </a:r>
            <a:r>
              <a:rPr lang="en-US" dirty="0"/>
              <a:t>=&amp;</a:t>
            </a:r>
            <a:r>
              <a:rPr lang="en-US" dirty="0">
                <a:solidFill>
                  <a:srgbClr val="FF0000"/>
                </a:solidFill>
              </a:rPr>
              <a:t>latlong</a:t>
            </a:r>
            <a:r>
              <a:rPr lang="en-US" dirty="0"/>
              <a:t>=1&amp;</a:t>
            </a:r>
            <a:r>
              <a:rPr lang="en-US" dirty="0">
                <a:solidFill>
                  <a:srgbClr val="FF0000"/>
                </a:solidFill>
              </a:rPr>
              <a:t>co</a:t>
            </a:r>
            <a:r>
              <a:rPr lang="en-US" dirty="0"/>
              <a:t>=us&amp;</a:t>
            </a:r>
            <a:r>
              <a:rPr lang="en-US" dirty="0">
                <a:solidFill>
                  <a:srgbClr val="FF0000"/>
                </a:solidFill>
              </a:rPr>
              <a:t>chnl</a:t>
            </a:r>
            <a:r>
              <a:rPr lang="en-US" dirty="0"/>
              <a:t>=&amp;</a:t>
            </a:r>
            <a:r>
              <a:rPr lang="en-US" dirty="0">
                <a:solidFill>
                  <a:srgbClr val="FF0000"/>
                </a:solidFill>
              </a:rPr>
              <a:t>userip</a:t>
            </a:r>
            <a:r>
              <a:rPr lang="en-US" dirty="0"/>
              <a:t>=1.2.3.4&amp;</a:t>
            </a:r>
            <a:r>
              <a:rPr lang="en-US" dirty="0">
                <a:solidFill>
                  <a:srgbClr val="FF0000"/>
                </a:solidFill>
              </a:rPr>
              <a:t>useragent</a:t>
            </a:r>
            <a:r>
              <a:rPr lang="en-US" dirty="0"/>
              <a:t>=Mozilla/%2F4.0%28Firefox%29&amp;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=2</a:t>
            </a:r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Not all companies provide them for free </a:t>
            </a:r>
          </a:p>
          <a:p>
            <a:pPr lvl="1"/>
            <a:r>
              <a:rPr lang="en-US" dirty="0" smtClean="0"/>
              <a:t>Monster/</a:t>
            </a:r>
            <a:r>
              <a:rPr lang="en-US" dirty="0" err="1" smtClean="0"/>
              <a:t>Linkedin</a:t>
            </a:r>
            <a:r>
              <a:rPr lang="en-US" dirty="0" smtClean="0"/>
              <a:t> requires a “partnership”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+ </a:t>
            </a:r>
            <a:r>
              <a:rPr lang="en-US" dirty="0" err="1"/>
              <a:t>PhantomJS</a:t>
            </a:r>
            <a:r>
              <a:rPr lang="en-US" dirty="0"/>
              <a:t> + </a:t>
            </a:r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177" y="1825625"/>
            <a:ext cx="861969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Allows sophisticated operations on the web page</a:t>
            </a:r>
          </a:p>
          <a:p>
            <a:pPr lvl="2"/>
            <a:r>
              <a:rPr lang="en-US" dirty="0" smtClean="0"/>
              <a:t>Web form submission</a:t>
            </a:r>
          </a:p>
          <a:p>
            <a:pPr lvl="2"/>
            <a:r>
              <a:rPr lang="en-US" dirty="0" smtClean="0"/>
              <a:t>Page navigation</a:t>
            </a:r>
          </a:p>
          <a:p>
            <a:pPr lvl="1"/>
            <a:r>
              <a:rPr lang="en-US" dirty="0" smtClean="0"/>
              <a:t>Good for websites with rich </a:t>
            </a:r>
            <a:r>
              <a:rPr lang="en-US" dirty="0" err="1" smtClean="0"/>
              <a:t>Javascript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Very slow</a:t>
            </a:r>
          </a:p>
          <a:p>
            <a:pPr lvl="1"/>
            <a:r>
              <a:rPr lang="en-US" dirty="0" smtClean="0"/>
              <a:t>Bad for websites with rich AJAX calls</a:t>
            </a:r>
          </a:p>
          <a:p>
            <a:pPr lvl="1"/>
            <a:r>
              <a:rPr lang="en-US" dirty="0" smtClean="0"/>
              <a:t>Crashes frequently without good waiting mechanism</a:t>
            </a:r>
          </a:p>
          <a:p>
            <a:pPr lvl="1"/>
            <a:r>
              <a:rPr lang="en-US" dirty="0" smtClean="0"/>
              <a:t>Inconsistent results</a:t>
            </a:r>
          </a:p>
          <a:p>
            <a:pPr lvl="1"/>
            <a:endParaRPr lang="en-US" dirty="0"/>
          </a:p>
        </p:txBody>
      </p:sp>
      <p:pic>
        <p:nvPicPr>
          <p:cNvPr id="2050" name="Picture 2" descr="Seleniu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97" y="1334022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antom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97" y="3058047"/>
            <a:ext cx="2286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rummy.com/software/BeautifulSoup/bs4/doc/_images/6.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97" y="3996781"/>
            <a:ext cx="2190703" cy="262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Urllib2 + </a:t>
            </a:r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Works on most websites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Have to figure out relationship between 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query</a:t>
            </a:r>
          </a:p>
          <a:p>
            <a:pPr lvl="1"/>
            <a:r>
              <a:rPr lang="en-US" dirty="0" smtClean="0"/>
              <a:t>Need to change code whenever website structure changed (HTML)</a:t>
            </a:r>
          </a:p>
          <a:p>
            <a:pPr lvl="1"/>
            <a:r>
              <a:rPr lang="en-US" dirty="0" smtClean="0"/>
              <a:t>User-agent check 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568</Words>
  <Application>Microsoft Office PowerPoint</Application>
  <PresentationFormat>宽屏</PresentationFormat>
  <Paragraphs>108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Scraping Job Data from Multiple Sources</vt:lpstr>
      <vt:lpstr>Objective</vt:lpstr>
      <vt:lpstr>Basic Workflow</vt:lpstr>
      <vt:lpstr>Define the Searching Criteria</vt:lpstr>
      <vt:lpstr>Find a Uniform Structure for Job Data</vt:lpstr>
      <vt:lpstr>Possible Methods for Scraping Job Data</vt:lpstr>
      <vt:lpstr>Get Job Data using API</vt:lpstr>
      <vt:lpstr>Selenium + PhantomJS + BeautifulSoup</vt:lpstr>
      <vt:lpstr>Urllib2 + BeautifulSoup</vt:lpstr>
      <vt:lpstr>Constructing URL</vt:lpstr>
      <vt:lpstr>Websites Scraped</vt:lpstr>
      <vt:lpstr>Download HTML and extract data with BS</vt:lpstr>
      <vt:lpstr>Remove duplicates and shuffle the data</vt:lpstr>
      <vt:lpstr>Remaining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Yang</dc:creator>
  <cp:lastModifiedBy>Yang</cp:lastModifiedBy>
  <cp:revision>23</cp:revision>
  <dcterms:created xsi:type="dcterms:W3CDTF">2015-12-01T00:13:05Z</dcterms:created>
  <dcterms:modified xsi:type="dcterms:W3CDTF">2015-12-03T21:46:57Z</dcterms:modified>
</cp:coreProperties>
</file>