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91" r:id="rId2"/>
    <p:sldId id="706" r:id="rId3"/>
    <p:sldId id="707" r:id="rId4"/>
    <p:sldId id="710" r:id="rId5"/>
    <p:sldId id="692" r:id="rId6"/>
    <p:sldId id="709" r:id="rId7"/>
    <p:sldId id="711" r:id="rId8"/>
    <p:sldId id="708" r:id="rId9"/>
    <p:sldId id="693" r:id="rId10"/>
    <p:sldId id="694" r:id="rId11"/>
    <p:sldId id="695" r:id="rId12"/>
    <p:sldId id="696" r:id="rId13"/>
    <p:sldId id="697" r:id="rId14"/>
    <p:sldId id="698" r:id="rId15"/>
    <p:sldId id="699" r:id="rId16"/>
    <p:sldId id="700" r:id="rId17"/>
    <p:sldId id="701" r:id="rId18"/>
    <p:sldId id="702" r:id="rId19"/>
    <p:sldId id="703" r:id="rId20"/>
    <p:sldId id="704" r:id="rId21"/>
    <p:sldId id="705" r:id="rId22"/>
  </p:sldIdLst>
  <p:sldSz cx="9144000" cy="490061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85">
          <p15:clr>
            <a:srgbClr val="A4A3A4"/>
          </p15:clr>
        </p15:guide>
        <p15:guide id="2" orient="horz" pos="91">
          <p15:clr>
            <a:srgbClr val="A4A3A4"/>
          </p15:clr>
        </p15:guide>
        <p15:guide id="3" pos="2880">
          <p15:clr>
            <a:srgbClr val="A4A3A4"/>
          </p15:clr>
        </p15:guide>
        <p15:guide id="4" pos="5529">
          <p15:clr>
            <a:srgbClr val="A4A3A4"/>
          </p15:clr>
        </p15:guide>
        <p15:guide id="5" pos="2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10">
          <p15:clr>
            <a:srgbClr val="A4A3A4"/>
          </p15:clr>
        </p15:guide>
        <p15:guide id="2" pos="4180">
          <p15:clr>
            <a:srgbClr val="A4A3A4"/>
          </p15:clr>
        </p15:guide>
        <p15:guide id="3" pos="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3C167"/>
    <a:srgbClr val="005C42"/>
    <a:srgbClr val="FFFF66"/>
    <a:srgbClr val="ECF3FE"/>
    <a:srgbClr val="CCCCFF"/>
    <a:srgbClr val="FFC425"/>
    <a:srgbClr val="4E917A"/>
    <a:srgbClr val="005596"/>
    <a:srgbClr val="49A942"/>
    <a:srgbClr val="76A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1" autoAdjust="0"/>
    <p:restoredTop sz="91079" autoAdjust="0"/>
  </p:normalViewPr>
  <p:slideViewPr>
    <p:cSldViewPr snapToGrid="0" showGuides="1">
      <p:cViewPr varScale="1">
        <p:scale>
          <a:sx n="144" d="100"/>
          <a:sy n="144" d="100"/>
        </p:scale>
        <p:origin x="738" y="102"/>
      </p:cViewPr>
      <p:guideLst>
        <p:guide orient="horz" pos="2685"/>
        <p:guide orient="horz" pos="91"/>
        <p:guide pos="2880"/>
        <p:guide pos="5529"/>
        <p:guide pos="2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5874"/>
    </p:cViewPr>
  </p:sorterViewPr>
  <p:notesViewPr>
    <p:cSldViewPr snapToGrid="0" showGuides="1">
      <p:cViewPr varScale="1">
        <p:scale>
          <a:sx n="58" d="100"/>
          <a:sy n="58" d="100"/>
        </p:scale>
        <p:origin x="-2568" y="-96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3"/>
          <p:cNvSpPr txBox="1">
            <a:spLocks noChangeArrowheads="1"/>
          </p:cNvSpPr>
          <p:nvPr/>
        </p:nvSpPr>
        <p:spPr bwMode="auto">
          <a:xfrm>
            <a:off x="3313113" y="8953500"/>
            <a:ext cx="3079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fld id="{561E34F2-E0A9-48B5-B760-C8497396C5FE}" type="slidenum">
              <a:rPr lang="en-US" sz="800">
                <a:latin typeface="MetaNormalLF-Roman"/>
              </a:rPr>
              <a:pPr>
                <a:defRPr/>
              </a:pPr>
              <a:t>‹#›</a:t>
            </a:fld>
            <a:endParaRPr lang="en-US" sz="800">
              <a:latin typeface="MetaNormalLF-Roman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298450" y="174625"/>
            <a:ext cx="6337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400">
                <a:latin typeface="MetaNormalLF-Roman"/>
              </a:rPr>
              <a:t>Title</a:t>
            </a:r>
          </a:p>
          <a:p>
            <a:pPr algn="ctr">
              <a:defRPr/>
            </a:pPr>
            <a:r>
              <a:rPr lang="en-US" sz="1000">
                <a:latin typeface="MetaNormalLF-Roman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884535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6700" y="692150"/>
            <a:ext cx="391795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3313113" y="8953500"/>
            <a:ext cx="3079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fld id="{06F87876-8542-4B8D-B5A2-942031A08EB3}" type="slidenum">
              <a:rPr lang="en-US" sz="800">
                <a:latin typeface="MetaNormalLF-Roman"/>
              </a:rPr>
              <a:pPr>
                <a:defRPr/>
              </a:pPr>
              <a:t>‹#›</a:t>
            </a:fld>
            <a:endParaRPr lang="en-US" sz="800">
              <a:latin typeface="MetaNormalLF-Roman"/>
            </a:endParaRP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298450" y="174625"/>
            <a:ext cx="6337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400">
                <a:latin typeface="MetaNormalLF-Roman"/>
              </a:rPr>
              <a:t>Title</a:t>
            </a:r>
          </a:p>
          <a:p>
            <a:pPr algn="ctr">
              <a:defRPr/>
            </a:pPr>
            <a:r>
              <a:rPr lang="en-US" sz="1000">
                <a:latin typeface="MetaNormalLF-Roman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11199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1200"/>
      </a:spcBef>
      <a:spcAft>
        <a:spcPct val="0"/>
      </a:spcAft>
      <a:buFont typeface="Arial" pitchFamily="34" charset="0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1pPr>
    <a:lvl2pPr marL="338138" indent="-112713" algn="l" rtl="0" eaLnBrk="0" fontAlgn="base" hangingPunct="0">
      <a:spcBef>
        <a:spcPts val="600"/>
      </a:spcBef>
      <a:spcAft>
        <a:spcPct val="0"/>
      </a:spcAft>
      <a:buFont typeface="Arial" pitchFamily="34" charset="0"/>
      <a:buChar char="•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2pPr>
    <a:lvl3pPr marL="627063" indent="-163513" algn="l" rtl="0" eaLnBrk="0" fontAlgn="base" hangingPunct="0">
      <a:spcBef>
        <a:spcPts val="600"/>
      </a:spcBef>
      <a:spcAft>
        <a:spcPct val="0"/>
      </a:spcAft>
      <a:buFont typeface="Arial" pitchFamily="34" charset="0"/>
      <a:buChar char="–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3pPr>
    <a:lvl4pPr marL="801688" indent="-112713" algn="l" rtl="0" eaLnBrk="0" fontAlgn="base" hangingPunct="0">
      <a:spcBef>
        <a:spcPts val="600"/>
      </a:spcBef>
      <a:spcAft>
        <a:spcPct val="0"/>
      </a:spcAft>
      <a:buFont typeface="Wingdings" pitchFamily="2" charset="2"/>
      <a:buChar char="§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4pPr>
    <a:lvl5pPr marL="1089025" indent="-174625" algn="l" rtl="0" eaLnBrk="0" fontAlgn="base" hangingPunct="0">
      <a:spcBef>
        <a:spcPts val="600"/>
      </a:spcBef>
      <a:spcAft>
        <a:spcPct val="0"/>
      </a:spcAft>
      <a:buFont typeface="Arial" pitchFamily="34" charset="0"/>
      <a:buChar char="—"/>
      <a:defRPr sz="1100" kern="1200">
        <a:solidFill>
          <a:schemeClr val="tx1"/>
        </a:solidFill>
        <a:latin typeface="MetaNormalLF-Roman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3" y="857607"/>
            <a:ext cx="6048376" cy="1061800"/>
          </a:xfrm>
          <a:prstGeom prst="rect">
            <a:avLst/>
          </a:prstGeom>
          <a:noFill/>
        </p:spPr>
        <p:txBody>
          <a:bodyPr lIns="0" tIns="0" rIns="0" bIns="0" anchor="b" anchorCtr="0">
            <a:noAutofit/>
          </a:bodyPr>
          <a:lstStyle>
            <a:lvl1pPr>
              <a:defRPr sz="44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728914" y="2162169"/>
            <a:ext cx="6048375" cy="59896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2"/>
                </a:solidFill>
                <a:latin typeface="MetaNormalLF-Roman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968779"/>
            <a:ext cx="2073275" cy="9460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532281"/>
      </p:ext>
    </p:extLst>
  </p:cSld>
  <p:clrMapOvr>
    <a:masterClrMapping/>
  </p:clrMapOvr>
  <p:transition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4" y="145203"/>
            <a:ext cx="8410575" cy="65795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66713" y="968778"/>
            <a:ext cx="4038600" cy="3293167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30188" indent="-230188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8688" y="968778"/>
            <a:ext cx="4038600" cy="3293167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30188" indent="-230188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788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145203"/>
            <a:ext cx="8410575" cy="65795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968779"/>
            <a:ext cx="4040188" cy="256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MetaMedium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3" y="1256916"/>
            <a:ext cx="4040188" cy="300502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30188" indent="-230188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35514" y="968779"/>
            <a:ext cx="4041775" cy="256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MetaMedium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35514" y="1256916"/>
            <a:ext cx="4041775" cy="300502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30188" indent="-230188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724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968779"/>
            <a:ext cx="8410575" cy="3278419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Font typeface="+mj-lt"/>
              <a:buNone/>
              <a:defRPr sz="4000">
                <a:solidFill>
                  <a:schemeClr val="tx2"/>
                </a:solidFill>
              </a:defRPr>
            </a:lvl1pPr>
            <a:lvl2pPr marL="457200" indent="0" algn="r">
              <a:spcBef>
                <a:spcPts val="600"/>
              </a:spcBef>
              <a:buClr>
                <a:schemeClr val="tx2"/>
              </a:buClr>
              <a:buNone/>
              <a:defRPr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66714" y="145203"/>
            <a:ext cx="8410575" cy="65795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smtClean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700124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968779"/>
            <a:ext cx="8410575" cy="3278419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Font typeface="+mj-lt"/>
              <a:buNone/>
              <a:defRPr sz="4000">
                <a:solidFill>
                  <a:schemeClr val="tx2"/>
                </a:solidFill>
              </a:defRPr>
            </a:lvl1pPr>
            <a:lvl2pPr marL="457200" indent="0" algn="r">
              <a:spcBef>
                <a:spcPts val="600"/>
              </a:spcBef>
              <a:buClr>
                <a:schemeClr val="tx2"/>
              </a:buClr>
              <a:buNone/>
              <a:defRPr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760830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792288" y="3675460"/>
            <a:ext cx="5486400" cy="404982"/>
          </a:xfrm>
          <a:prstGeom prst="rect">
            <a:avLst/>
          </a:prstGeom>
          <a:noFill/>
        </p:spPr>
        <p:txBody>
          <a:bodyPr anchor="t" anchorCtr="0"/>
          <a:lstStyle>
            <a:lvl1pPr algn="ctr">
              <a:defRPr sz="28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88" y="437878"/>
            <a:ext cx="5486400" cy="311506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544364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5866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 userDrawn="1"/>
        </p:nvSpPr>
        <p:spPr bwMode="gray">
          <a:xfrm>
            <a:off x="2628040" y="1758322"/>
            <a:ext cx="38879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6000">
                <a:solidFill>
                  <a:schemeClr val="tx2"/>
                </a:solidFill>
                <a:latin typeface="MetaNormalLF-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832099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_Imag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218564" cy="4900613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1" y="3345486"/>
            <a:ext cx="6665977" cy="727546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4184439"/>
            <a:ext cx="6665976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0133" y="4376609"/>
            <a:ext cx="1630654" cy="2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46303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43821"/>
            <a:ext cx="8458200" cy="3380516"/>
          </a:xfrm>
          <a:prstGeom prst="rect">
            <a:avLst/>
          </a:prstGeom>
        </p:spPr>
        <p:txBody>
          <a:bodyPr vert="horz" lIns="0" tIns="0" rIns="0" bIns="0"/>
          <a:lstStyle>
            <a:lvl1pPr marL="217810" indent="-217810">
              <a:spcBef>
                <a:spcPts val="1143"/>
              </a:spcBef>
              <a:buClr>
                <a:schemeClr val="tx2"/>
              </a:buClr>
              <a:defRPr sz="2287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286"/>
              </a:spcBef>
              <a:buClr>
                <a:schemeClr val="tx2"/>
              </a:buClr>
              <a:defRPr sz="1906">
                <a:solidFill>
                  <a:schemeClr val="bg2"/>
                </a:solidFill>
                <a:latin typeface="+mn-lt"/>
              </a:defRPr>
            </a:lvl2pPr>
            <a:lvl3pPr marL="1033086" indent="-161845">
              <a:spcBef>
                <a:spcPts val="286"/>
              </a:spcBef>
              <a:buClr>
                <a:schemeClr val="tx2"/>
              </a:buClr>
              <a:defRPr sz="1524">
                <a:solidFill>
                  <a:schemeClr val="bg2"/>
                </a:solidFill>
                <a:latin typeface="+mn-lt"/>
              </a:defRPr>
            </a:lvl3pPr>
            <a:lvl4pPr marL="1362826" indent="-160332">
              <a:spcBef>
                <a:spcPts val="286"/>
              </a:spcBef>
              <a:buClr>
                <a:schemeClr val="tx2"/>
              </a:buClr>
              <a:defRPr sz="1143">
                <a:solidFill>
                  <a:schemeClr val="bg2"/>
                </a:solidFill>
                <a:latin typeface="+mn-lt"/>
              </a:defRPr>
            </a:lvl4pPr>
            <a:lvl5pPr marL="1686516" indent="-161845">
              <a:spcBef>
                <a:spcPts val="286"/>
              </a:spcBef>
              <a:buClr>
                <a:schemeClr val="tx2"/>
              </a:buClr>
              <a:buFont typeface="Arial"/>
              <a:buChar char="•"/>
              <a:defRPr sz="1048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17806"/>
            <a:ext cx="8458200" cy="40838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668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67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34228"/>
            <a:ext cx="8458200" cy="3082546"/>
          </a:xfrm>
          <a:prstGeom prst="rect">
            <a:avLst/>
          </a:prstGeom>
        </p:spPr>
        <p:txBody>
          <a:bodyPr vert="horz" lIns="0" tIns="0" rIns="0" bIns="0"/>
          <a:lstStyle>
            <a:lvl1pPr marL="217810" indent="-217810">
              <a:spcBef>
                <a:spcPts val="1143"/>
              </a:spcBef>
              <a:buClr>
                <a:schemeClr val="tx2"/>
              </a:buClr>
              <a:defRPr sz="2287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286"/>
              </a:spcBef>
              <a:buClr>
                <a:schemeClr val="tx2"/>
              </a:buClr>
              <a:defRPr sz="1906">
                <a:solidFill>
                  <a:srgbClr val="717074"/>
                </a:solidFill>
                <a:latin typeface="+mn-lt"/>
              </a:defRPr>
            </a:lvl2pPr>
            <a:lvl3pPr marL="1033086" indent="-161845">
              <a:spcBef>
                <a:spcPts val="286"/>
              </a:spcBef>
              <a:buClr>
                <a:schemeClr val="tx2"/>
              </a:buClr>
              <a:defRPr sz="1524">
                <a:solidFill>
                  <a:srgbClr val="717074"/>
                </a:solidFill>
                <a:latin typeface="+mn-lt"/>
              </a:defRPr>
            </a:lvl3pPr>
            <a:lvl4pPr marL="1362826" indent="-160332">
              <a:spcBef>
                <a:spcPts val="286"/>
              </a:spcBef>
              <a:buClr>
                <a:schemeClr val="tx2"/>
              </a:buClr>
              <a:defRPr sz="1143">
                <a:solidFill>
                  <a:srgbClr val="717074"/>
                </a:solidFill>
                <a:latin typeface="+mn-lt"/>
              </a:defRPr>
            </a:lvl4pPr>
            <a:lvl5pPr marL="1686516" indent="-161845">
              <a:spcBef>
                <a:spcPts val="286"/>
              </a:spcBef>
              <a:buClr>
                <a:schemeClr val="tx2"/>
              </a:buClr>
              <a:buFont typeface="Arial"/>
              <a:buChar char="•"/>
              <a:defRPr sz="1048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17806"/>
            <a:ext cx="8458200" cy="408384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668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626190"/>
            <a:ext cx="8449733" cy="28813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524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3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1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6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8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3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84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3" y="857608"/>
            <a:ext cx="6048376" cy="1061799"/>
          </a:xfrm>
          <a:prstGeom prst="rect">
            <a:avLst/>
          </a:prstGeom>
          <a:noFill/>
        </p:spPr>
        <p:txBody>
          <a:bodyPr lIns="0" tIns="0" rIns="0" bIns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968779"/>
            <a:ext cx="2073275" cy="94609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1821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3" y="857608"/>
            <a:ext cx="6048376" cy="1061799"/>
          </a:xfrm>
          <a:prstGeom prst="rect">
            <a:avLst/>
          </a:prstGeom>
          <a:noFill/>
        </p:spPr>
        <p:txBody>
          <a:bodyPr lIns="0" tIns="0" rIns="0" bIns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4" y="2162169"/>
            <a:ext cx="6048375" cy="200335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594303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145203"/>
            <a:ext cx="8410575" cy="65795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968779"/>
            <a:ext cx="8410575" cy="327841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340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145203"/>
            <a:ext cx="8410575" cy="65795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263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145203"/>
            <a:ext cx="8410575" cy="65795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803157"/>
            <a:ext cx="8410575" cy="288137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buNone/>
              <a:tabLst>
                <a:tab pos="800100" algn="l"/>
              </a:tabLst>
              <a:defRPr sz="2400" b="0">
                <a:solidFill>
                  <a:schemeClr val="bg2"/>
                </a:solidFill>
                <a:latin typeface="MetaNormal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9106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145203"/>
            <a:ext cx="8410575" cy="65795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803157"/>
            <a:ext cx="8410575" cy="288137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buNone/>
              <a:tabLst>
                <a:tab pos="800100" algn="l"/>
              </a:tabLst>
              <a:defRPr sz="2400" b="0">
                <a:solidFill>
                  <a:schemeClr val="bg2"/>
                </a:solidFill>
                <a:latin typeface="MetaNormalLF-Roman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3" y="1256917"/>
            <a:ext cx="8410575" cy="2989147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30188" indent="-230188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9657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145203"/>
            <a:ext cx="8410575" cy="65795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4" y="968779"/>
            <a:ext cx="6048375" cy="327841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968779"/>
            <a:ext cx="2073275" cy="3278419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08174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145203"/>
            <a:ext cx="8410575" cy="65795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2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803156"/>
            <a:ext cx="8410575" cy="28813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buNone/>
              <a:tabLst>
                <a:tab pos="800100" algn="l"/>
              </a:tabLst>
              <a:defRPr lang="en-US" sz="2400" b="0" kern="1200" smtClean="0">
                <a:solidFill>
                  <a:schemeClr val="bg2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2728913" y="1256917"/>
            <a:ext cx="6048374" cy="2997088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230188" indent="-230188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265992"/>
            <a:ext cx="2073275" cy="298120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87136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410552"/>
            <a:ext cx="9144000" cy="367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extBox 11"/>
          <p:cNvSpPr txBox="1">
            <a:spLocks noChangeArrowheads="1"/>
          </p:cNvSpPr>
          <p:nvPr/>
        </p:nvSpPr>
        <p:spPr bwMode="gray">
          <a:xfrm flipH="1">
            <a:off x="8553450" y="4795115"/>
            <a:ext cx="5334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defRPr/>
            </a:pPr>
            <a:fld id="{D22CA415-91FA-4693-9024-364858151DF0}" type="slidenum">
              <a:rPr lang="en-US" sz="800">
                <a:solidFill>
                  <a:schemeClr val="bg2"/>
                </a:solidFill>
                <a:latin typeface="MetaNormalLF-Roman"/>
              </a:rPr>
              <a:pPr algn="r">
                <a:defRPr/>
              </a:pPr>
              <a:t>‹#›</a:t>
            </a:fld>
            <a:endParaRPr lang="en-US" sz="800">
              <a:solidFill>
                <a:schemeClr val="bg2"/>
              </a:solidFill>
              <a:latin typeface="MetaNormalLF-Roman"/>
            </a:endParaRPr>
          </a:p>
        </p:txBody>
      </p:sp>
      <p:sp>
        <p:nvSpPr>
          <p:cNvPr id="1028" name="TextBox 5"/>
          <p:cNvSpPr txBox="1">
            <a:spLocks noChangeArrowheads="1"/>
          </p:cNvSpPr>
          <p:nvPr/>
        </p:nvSpPr>
        <p:spPr bwMode="gray">
          <a:xfrm>
            <a:off x="366713" y="4795115"/>
            <a:ext cx="240450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800">
                <a:solidFill>
                  <a:schemeClr val="bg2"/>
                </a:solidFill>
                <a:latin typeface="MetaNormalLF-Roman"/>
              </a:rPr>
              <a:t>© Copyright 2011 EMC Corporation. All rights reserved.</a:t>
            </a:r>
          </a:p>
        </p:txBody>
      </p:sp>
      <p:pic>
        <p:nvPicPr>
          <p:cNvPr id="1029" name="Picture 9" descr="EMC logo white-lg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1" r="6284" b="30550"/>
          <a:stretch>
            <a:fillRect/>
          </a:stretch>
        </p:blipFill>
        <p:spPr bwMode="auto">
          <a:xfrm>
            <a:off x="7848600" y="4487691"/>
            <a:ext cx="928688" cy="20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  <p:sldLayoutId id="2147483898" r:id="rId18"/>
    <p:sldLayoutId id="2147483899" r:id="rId1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pitchFamily="34" charset="0"/>
        <a:buChar char="–"/>
        <a:defRPr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pitchFamily="34" charset="0"/>
        <a:buChar char="»"/>
        <a:defRPr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Audit</a:t>
            </a:r>
          </a:p>
        </p:txBody>
      </p:sp>
    </p:spTree>
    <p:extLst>
      <p:ext uri="{BB962C8B-B14F-4D97-AF65-F5344CB8AC3E}">
        <p14:creationId xmlns:p14="http://schemas.microsoft.com/office/powerpoint/2010/main" val="1557560610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Each node selects up to 5 available CEE servers from a sorted list of CEE URIs.</a:t>
            </a:r>
          </a:p>
          <a:p>
            <a:pPr lvl="1"/>
            <a:r>
              <a:rPr lang="en-US" dirty="0"/>
              <a:t>Servers are selected starting from the node’s logical node number offset into the sorted list.</a:t>
            </a:r>
          </a:p>
          <a:p>
            <a:pPr lvl="1"/>
            <a:r>
              <a:rPr lang="en-US" dirty="0"/>
              <a:t>When a server is unavailable the next available server in sorted order is selected.</a:t>
            </a:r>
          </a:p>
          <a:p>
            <a:pPr lvl="1"/>
            <a:r>
              <a:rPr lang="en-US" dirty="0"/>
              <a:t>Connections are evenly distributed between the selected servers.</a:t>
            </a:r>
          </a:p>
          <a:p>
            <a:r>
              <a:rPr lang="en-US" dirty="0"/>
              <a:t>Every 15 minutes nodes will be moved back to their available CEE server range.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CEE Server Selection</a:t>
            </a:r>
          </a:p>
        </p:txBody>
      </p:sp>
    </p:spTree>
    <p:extLst>
      <p:ext uri="{BB962C8B-B14F-4D97-AF65-F5344CB8AC3E}">
        <p14:creationId xmlns:p14="http://schemas.microsoft.com/office/powerpoint/2010/main" val="16714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CEE Server Selection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6134" y="1188411"/>
            <a:ext cx="1150347" cy="499048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11167" y="987529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a.cee.com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6133" y="2254176"/>
            <a:ext cx="1150347" cy="499048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137" y="3283286"/>
            <a:ext cx="1150347" cy="499048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7</a:t>
            </a:r>
          </a:p>
        </p:txBody>
      </p:sp>
      <p:cxnSp>
        <p:nvCxnSpPr>
          <p:cNvPr id="4" name="Straight Arrow Connector 3"/>
          <p:cNvCxnSpPr>
            <a:stCxn id="14" idx="3"/>
            <a:endCxn id="32" idx="1"/>
          </p:cNvCxnSpPr>
          <p:nvPr/>
        </p:nvCxnSpPr>
        <p:spPr>
          <a:xfrm>
            <a:off x="1776481" y="1437935"/>
            <a:ext cx="4038917" cy="772548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  <a:endCxn id="34" idx="1"/>
          </p:cNvCxnSpPr>
          <p:nvPr/>
        </p:nvCxnSpPr>
        <p:spPr>
          <a:xfrm>
            <a:off x="1776481" y="1437935"/>
            <a:ext cx="4034689" cy="1298371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37" idx="1"/>
          </p:cNvCxnSpPr>
          <p:nvPr/>
        </p:nvCxnSpPr>
        <p:spPr>
          <a:xfrm>
            <a:off x="1776481" y="1437935"/>
            <a:ext cx="4038917" cy="2303494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3"/>
            <a:endCxn id="30" idx="1"/>
          </p:cNvCxnSpPr>
          <p:nvPr/>
        </p:nvCxnSpPr>
        <p:spPr>
          <a:xfrm>
            <a:off x="1776480" y="1437936"/>
            <a:ext cx="4034688" cy="264322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36" idx="1"/>
          </p:cNvCxnSpPr>
          <p:nvPr/>
        </p:nvCxnSpPr>
        <p:spPr>
          <a:xfrm>
            <a:off x="1776480" y="1437935"/>
            <a:ext cx="4034690" cy="1805159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11169" y="1501375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b.cee.com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5398" y="2009601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c.cee.com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170" y="2535424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d.cee.com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11171" y="3042211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e.cee.com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15398" y="3540547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f.cee.com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15398" y="4045945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g.cee.com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73105" y="515986"/>
            <a:ext cx="17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CEE Servers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3843" y="726555"/>
            <a:ext cx="17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OneFS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8488" y="1570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9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CEE Server Selection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6134" y="1188411"/>
            <a:ext cx="1150347" cy="499048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11167" y="987529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a.cee.com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6133" y="2254176"/>
            <a:ext cx="1150347" cy="499048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137" y="3283286"/>
            <a:ext cx="1150347" cy="499048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7</a:t>
            </a:r>
          </a:p>
        </p:txBody>
      </p:sp>
      <p:cxnSp>
        <p:nvCxnSpPr>
          <p:cNvPr id="4" name="Straight Arrow Connector 3"/>
          <p:cNvCxnSpPr>
            <a:stCxn id="25" idx="3"/>
            <a:endCxn id="18" idx="1"/>
          </p:cNvCxnSpPr>
          <p:nvPr/>
        </p:nvCxnSpPr>
        <p:spPr>
          <a:xfrm flipV="1">
            <a:off x="1776480" y="1188411"/>
            <a:ext cx="4034687" cy="1315289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34" idx="1"/>
          </p:cNvCxnSpPr>
          <p:nvPr/>
        </p:nvCxnSpPr>
        <p:spPr>
          <a:xfrm>
            <a:off x="1776479" y="2503700"/>
            <a:ext cx="4034690" cy="232606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37" idx="1"/>
          </p:cNvCxnSpPr>
          <p:nvPr/>
        </p:nvCxnSpPr>
        <p:spPr>
          <a:xfrm>
            <a:off x="1776480" y="2503700"/>
            <a:ext cx="4038918" cy="1237729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3"/>
            <a:endCxn id="38" idx="1"/>
          </p:cNvCxnSpPr>
          <p:nvPr/>
        </p:nvCxnSpPr>
        <p:spPr>
          <a:xfrm>
            <a:off x="1776480" y="2503700"/>
            <a:ext cx="4038918" cy="1743127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  <a:endCxn id="36" idx="1"/>
          </p:cNvCxnSpPr>
          <p:nvPr/>
        </p:nvCxnSpPr>
        <p:spPr>
          <a:xfrm>
            <a:off x="1776480" y="2503700"/>
            <a:ext cx="4034691" cy="739394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11169" y="1501375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b.cee.com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5398" y="2009601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c.cee.com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170" y="2535424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d.cee.com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11171" y="3042211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e.cee.com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15398" y="3540547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f.cee.com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15398" y="4045945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g.cee.com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73105" y="515986"/>
            <a:ext cx="17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CEE Servers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3843" y="726555"/>
            <a:ext cx="17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OneFS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CEE Server Selection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6134" y="1188411"/>
            <a:ext cx="1150347" cy="499048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11167" y="987529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a.cee.com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6133" y="2254176"/>
            <a:ext cx="1150347" cy="499048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6137" y="3283286"/>
            <a:ext cx="1150347" cy="499048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7</a:t>
            </a:r>
          </a:p>
        </p:txBody>
      </p:sp>
      <p:cxnSp>
        <p:nvCxnSpPr>
          <p:cNvPr id="4" name="Straight Arrow Connector 3"/>
          <p:cNvCxnSpPr>
            <a:stCxn id="25" idx="3"/>
            <a:endCxn id="30" idx="1"/>
          </p:cNvCxnSpPr>
          <p:nvPr/>
        </p:nvCxnSpPr>
        <p:spPr>
          <a:xfrm flipV="1">
            <a:off x="1776480" y="1702257"/>
            <a:ext cx="4034689" cy="801442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34" idx="1"/>
          </p:cNvCxnSpPr>
          <p:nvPr/>
        </p:nvCxnSpPr>
        <p:spPr>
          <a:xfrm>
            <a:off x="1776479" y="2503700"/>
            <a:ext cx="4034690" cy="232606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37" idx="1"/>
          </p:cNvCxnSpPr>
          <p:nvPr/>
        </p:nvCxnSpPr>
        <p:spPr>
          <a:xfrm>
            <a:off x="1776480" y="2503700"/>
            <a:ext cx="4038918" cy="1237729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3"/>
            <a:endCxn id="38" idx="1"/>
          </p:cNvCxnSpPr>
          <p:nvPr/>
        </p:nvCxnSpPr>
        <p:spPr>
          <a:xfrm>
            <a:off x="1776480" y="2503700"/>
            <a:ext cx="4038918" cy="1743127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</p:cNvCxnSpPr>
          <p:nvPr/>
        </p:nvCxnSpPr>
        <p:spPr>
          <a:xfrm flipV="1">
            <a:off x="1776480" y="1188411"/>
            <a:ext cx="4038918" cy="1315289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11169" y="1501375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b.cee.com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5398" y="2009601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c.cee.com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170" y="2535424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d.cee.com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12549" y="2915329"/>
            <a:ext cx="1319516" cy="6992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e.cee.com</a:t>
            </a:r>
          </a:p>
          <a:p>
            <a:pPr algn="ctr"/>
            <a:r>
              <a:rPr lang="en-US" dirty="0"/>
              <a:t>(offline)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15398" y="3540547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f.cee.com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15398" y="4045945"/>
            <a:ext cx="1319516" cy="401764"/>
          </a:xfrm>
          <a:prstGeom prst="rect">
            <a:avLst/>
          </a:prstGeom>
          <a:solidFill>
            <a:srgbClr val="717074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g.cee.com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73105" y="515986"/>
            <a:ext cx="17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CEE Servers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3843" y="726555"/>
            <a:ext cx="17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OneFS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3422" y="1008665"/>
            <a:ext cx="158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 new configurable fields.</a:t>
            </a:r>
          </a:p>
          <a:p>
            <a:pPr lvl="1"/>
            <a:r>
              <a:rPr lang="en-US" dirty="0"/>
              <a:t>Cannot change connection limit.</a:t>
            </a:r>
          </a:p>
          <a:p>
            <a:pPr lvl="1"/>
            <a:r>
              <a:rPr lang="en-US" dirty="0"/>
              <a:t>Cannot change CEE server limit.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 INCLUDED – AUDIT CEE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2057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Unchanged from </a:t>
            </a:r>
            <a:r>
              <a:rPr lang="en-US" dirty="0" err="1"/>
              <a:t>OneFS</a:t>
            </a:r>
            <a:r>
              <a:rPr lang="en-US" dirty="0"/>
              <a:t> 8.0.0</a:t>
            </a:r>
          </a:p>
          <a:p>
            <a:r>
              <a:rPr lang="en-US" dirty="0"/>
              <a:t>One CEE server per node is recommended.</a:t>
            </a:r>
          </a:p>
          <a:p>
            <a:pPr lvl="1"/>
            <a:r>
              <a:rPr lang="en-US" dirty="0"/>
              <a:t>Extra CEE servers beyond the cluster size are only used when a CEE server goes offline.</a:t>
            </a:r>
          </a:p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Setup CEE before enabling protocol </a:t>
            </a:r>
            <a:r>
              <a:rPr lang="en-US"/>
              <a:t>auditing in </a:t>
            </a:r>
            <a:r>
              <a:rPr lang="en-US" dirty="0" err="1"/>
              <a:t>OneFS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 and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593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Audit progress command.</a:t>
            </a:r>
          </a:p>
          <a:p>
            <a:r>
              <a:rPr lang="en-US" dirty="0"/>
              <a:t>“</a:t>
            </a:r>
            <a:r>
              <a:rPr lang="en-US" dirty="0" err="1"/>
              <a:t>isi</a:t>
            </a:r>
            <a:r>
              <a:rPr lang="en-US" dirty="0"/>
              <a:t> audit progress” CLI command.</a:t>
            </a:r>
          </a:p>
          <a:p>
            <a:r>
              <a:rPr lang="en-US" dirty="0"/>
              <a:t>Node view.</a:t>
            </a:r>
          </a:p>
          <a:p>
            <a:pPr lvl="1"/>
            <a:r>
              <a:rPr lang="en-US" dirty="0"/>
              <a:t>Time of the last protocol audit event logged.</a:t>
            </a:r>
          </a:p>
          <a:p>
            <a:pPr lvl="1"/>
            <a:r>
              <a:rPr lang="en-US" dirty="0"/>
              <a:t>Times of the forwarders last delivered protocol audit event.</a:t>
            </a:r>
          </a:p>
          <a:p>
            <a:r>
              <a:rPr lang="en-US" dirty="0"/>
              <a:t>Cluster (global) view.</a:t>
            </a:r>
          </a:p>
          <a:p>
            <a:pPr lvl="1"/>
            <a:r>
              <a:rPr lang="en-US" dirty="0"/>
              <a:t>Time of the last logged audit event in the cluster.</a:t>
            </a:r>
          </a:p>
          <a:p>
            <a:pPr lvl="1"/>
            <a:r>
              <a:rPr lang="en-US" dirty="0"/>
              <a:t>Times of the furthest behind forwarders in the cluster.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CLI / PAPI COMMAND</a:t>
            </a:r>
          </a:p>
        </p:txBody>
      </p:sp>
    </p:spTree>
    <p:extLst>
      <p:ext uri="{BB962C8B-B14F-4D97-AF65-F5344CB8AC3E}">
        <p14:creationId xmlns:p14="http://schemas.microsoft.com/office/powerpoint/2010/main" val="27192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Audit CEE forwarding is available during upgrade.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The previous implementation of </a:t>
            </a:r>
            <a:r>
              <a:rPr lang="en-US" dirty="0" err="1"/>
              <a:t>isi_audit_cee</a:t>
            </a:r>
            <a:r>
              <a:rPr lang="en-US" dirty="0"/>
              <a:t> will start off from where the new implementation stopped.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Upgrade and Rollback</a:t>
            </a:r>
          </a:p>
        </p:txBody>
      </p:sp>
    </p:spTree>
    <p:extLst>
      <p:ext uri="{BB962C8B-B14F-4D97-AF65-F5344CB8AC3E}">
        <p14:creationId xmlns:p14="http://schemas.microsoft.com/office/powerpoint/2010/main" val="19690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77396" y="862762"/>
            <a:ext cx="8058785" cy="3454012"/>
          </a:xfrm>
        </p:spPr>
        <p:txBody>
          <a:bodyPr/>
          <a:lstStyle/>
          <a:p>
            <a:r>
              <a:rPr lang="en-US" dirty="0"/>
              <a:t>CELOG</a:t>
            </a:r>
          </a:p>
          <a:p>
            <a:pPr lvl="1"/>
            <a:r>
              <a:rPr lang="en-US" dirty="0"/>
              <a:t>SW_AUDIT_CEE_UNREACHABLE Event</a:t>
            </a:r>
          </a:p>
          <a:p>
            <a:pPr lvl="2"/>
            <a:r>
              <a:rPr lang="en-US" dirty="0"/>
              <a:t>Raised when a Heartbeat to CEE fails.</a:t>
            </a:r>
          </a:p>
          <a:p>
            <a:pPr lvl="2"/>
            <a:r>
              <a:rPr lang="en-US" dirty="0"/>
              <a:t>Originally introduced in </a:t>
            </a:r>
            <a:r>
              <a:rPr lang="en-US" dirty="0" err="1"/>
              <a:t>OneFS</a:t>
            </a:r>
            <a:r>
              <a:rPr lang="en-US" dirty="0"/>
              <a:t> 7.1.1.8 MR</a:t>
            </a:r>
          </a:p>
          <a:p>
            <a:pPr lvl="1"/>
            <a:r>
              <a:rPr lang="en-US" dirty="0"/>
              <a:t>Log messages are changed to use NTSTATUS and CEE’s VC_STATUS in error messages.</a:t>
            </a:r>
          </a:p>
          <a:p>
            <a:r>
              <a:rPr lang="en-US" dirty="0"/>
              <a:t>No longer uses </a:t>
            </a:r>
            <a:r>
              <a:rPr lang="en-US" dirty="0" err="1"/>
              <a:t>ilog</a:t>
            </a:r>
            <a:r>
              <a:rPr lang="en-US" dirty="0"/>
              <a:t>, uses Likewise based logging.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Changed Items</a:t>
            </a:r>
          </a:p>
        </p:txBody>
      </p:sp>
    </p:spTree>
    <p:extLst>
      <p:ext uri="{BB962C8B-B14F-4D97-AF65-F5344CB8AC3E}">
        <p14:creationId xmlns:p14="http://schemas.microsoft.com/office/powerpoint/2010/main" val="29095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Error codes</a:t>
            </a:r>
          </a:p>
          <a:p>
            <a:pPr lvl="1"/>
            <a:r>
              <a:rPr lang="en-US" dirty="0"/>
              <a:t>NTSTATUS</a:t>
            </a:r>
          </a:p>
          <a:p>
            <a:pPr lvl="1"/>
            <a:r>
              <a:rPr lang="en-US" dirty="0"/>
              <a:t>CEE VC_STATUS</a:t>
            </a:r>
          </a:p>
          <a:p>
            <a:pPr marL="217810" lvl="1" indent="-217810">
              <a:spcBef>
                <a:spcPts val="1143"/>
              </a:spcBef>
              <a:buFont typeface="Arial"/>
              <a:buChar char="•"/>
            </a:pPr>
            <a:r>
              <a:rPr lang="en-US" dirty="0"/>
              <a:t>Logs are sent to /</a:t>
            </a:r>
            <a:r>
              <a:rPr lang="en-US" dirty="0" err="1"/>
              <a:t>var</a:t>
            </a:r>
            <a:r>
              <a:rPr lang="en-US" dirty="0"/>
              <a:t>/log/isi_audit_cee.log</a:t>
            </a:r>
          </a:p>
          <a:p>
            <a:pPr lvl="1"/>
            <a:r>
              <a:rPr lang="en-US" dirty="0"/>
              <a:t>Raise log levels with the </a:t>
            </a:r>
            <a:r>
              <a:rPr lang="en-US" dirty="0" err="1"/>
              <a:t>lwsm</a:t>
            </a:r>
            <a:r>
              <a:rPr lang="en-US" dirty="0"/>
              <a:t> command.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lwsm</a:t>
            </a:r>
            <a:r>
              <a:rPr lang="en-US" dirty="0"/>
              <a:t> set-log-level </a:t>
            </a:r>
            <a:r>
              <a:rPr lang="en-US" dirty="0" err="1"/>
              <a:t>isi_audit_cee</a:t>
            </a:r>
            <a:r>
              <a:rPr lang="en-US" dirty="0"/>
              <a:t> </a:t>
            </a:r>
            <a:r>
              <a:rPr lang="en-US" dirty="0" err="1"/>
              <a:t>isi_audit_cee</a:t>
            </a:r>
            <a:r>
              <a:rPr lang="en-US" dirty="0"/>
              <a:t> &lt;level&gt;”</a:t>
            </a:r>
          </a:p>
          <a:p>
            <a:r>
              <a:rPr lang="en-US" dirty="0"/>
              <a:t>Each node delivers events generated on that node.</a:t>
            </a:r>
          </a:p>
          <a:p>
            <a:r>
              <a:rPr lang="en-US" dirty="0"/>
              <a:t>Delivery rates through “</a:t>
            </a:r>
            <a:r>
              <a:rPr lang="en-US" dirty="0" err="1"/>
              <a:t>isi</a:t>
            </a:r>
            <a:r>
              <a:rPr lang="en-US" dirty="0"/>
              <a:t> statistics” command.</a:t>
            </a:r>
          </a:p>
          <a:p>
            <a:pPr lvl="1"/>
            <a:r>
              <a:rPr lang="en-US" dirty="0" err="1"/>
              <a:t>node.audit.cee.export.rate</a:t>
            </a:r>
            <a:r>
              <a:rPr lang="en-US" dirty="0"/>
              <a:t>, </a:t>
            </a:r>
            <a:r>
              <a:rPr lang="en-US" dirty="0" err="1"/>
              <a:t>node.audit.cee.export.total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Protocol Auditing added with </a:t>
            </a:r>
            <a:r>
              <a:rPr lang="en-US" dirty="0" err="1"/>
              <a:t>OneFS</a:t>
            </a:r>
            <a:r>
              <a:rPr lang="en-US" dirty="0"/>
              <a:t> 7.1.0</a:t>
            </a:r>
          </a:p>
          <a:p>
            <a:pPr lvl="1"/>
            <a:r>
              <a:rPr lang="en-US" dirty="0"/>
              <a:t>Initially only SMB</a:t>
            </a:r>
          </a:p>
          <a:p>
            <a:pPr lvl="1"/>
            <a:r>
              <a:rPr lang="en-US" dirty="0"/>
              <a:t>NFS added with </a:t>
            </a:r>
            <a:r>
              <a:rPr lang="en-US" dirty="0" err="1"/>
              <a:t>OneFS</a:t>
            </a:r>
            <a:r>
              <a:rPr lang="en-US" dirty="0"/>
              <a:t> 7.2</a:t>
            </a:r>
          </a:p>
          <a:p>
            <a:pPr lvl="1"/>
            <a:r>
              <a:rPr lang="en-US" dirty="0"/>
              <a:t>Integrates with CEE (Common Event Enabler)</a:t>
            </a:r>
          </a:p>
          <a:p>
            <a:pPr lvl="2"/>
            <a:r>
              <a:rPr lang="en-US" dirty="0"/>
              <a:t>Supports 3</a:t>
            </a:r>
            <a:r>
              <a:rPr lang="en-US" baseline="30000" dirty="0"/>
              <a:t>rd</a:t>
            </a:r>
            <a:r>
              <a:rPr lang="en-US" dirty="0"/>
              <a:t> Party Applications</a:t>
            </a:r>
          </a:p>
          <a:p>
            <a:pPr lvl="3"/>
            <a:r>
              <a:rPr lang="en-US" dirty="0"/>
              <a:t>Varonis </a:t>
            </a:r>
            <a:r>
              <a:rPr lang="en-US" dirty="0" err="1"/>
              <a:t>DatVantage</a:t>
            </a:r>
            <a:endParaRPr lang="en-US" dirty="0"/>
          </a:p>
          <a:p>
            <a:pPr lvl="3"/>
            <a:r>
              <a:rPr lang="en-US" dirty="0"/>
              <a:t>Symantec Data Insights</a:t>
            </a:r>
          </a:p>
          <a:p>
            <a:pPr lvl="3"/>
            <a:r>
              <a:rPr lang="en-US" dirty="0"/>
              <a:t>Dell Change Auditor</a:t>
            </a:r>
          </a:p>
          <a:p>
            <a:pPr lvl="3"/>
            <a:r>
              <a:rPr lang="en-US" dirty="0" err="1"/>
              <a:t>StealthBits</a:t>
            </a:r>
            <a:endParaRPr lang="en-US" dirty="0"/>
          </a:p>
          <a:p>
            <a:pPr lvl="1"/>
            <a:r>
              <a:rPr lang="en-US" dirty="0"/>
              <a:t>Syslog Forwarding Support added with </a:t>
            </a:r>
            <a:r>
              <a:rPr lang="en-US" dirty="0" err="1"/>
              <a:t>OneFS</a:t>
            </a:r>
            <a:r>
              <a:rPr lang="en-US" dirty="0"/>
              <a:t> 7.2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Protocol Audit</a:t>
            </a:r>
          </a:p>
        </p:txBody>
      </p:sp>
    </p:spTree>
    <p:extLst>
      <p:ext uri="{BB962C8B-B14F-4D97-AF65-F5344CB8AC3E}">
        <p14:creationId xmlns:p14="http://schemas.microsoft.com/office/powerpoint/2010/main" val="32830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OneFS</a:t>
            </a:r>
            <a:r>
              <a:rPr lang="en-US" dirty="0"/>
              <a:t> 8.0.1</a:t>
            </a:r>
          </a:p>
          <a:p>
            <a:pPr lvl="1"/>
            <a:r>
              <a:rPr lang="en-US" dirty="0"/>
              <a:t>5x+ increase in audit event delivery rate to CEE.</a:t>
            </a:r>
          </a:p>
          <a:p>
            <a:pPr lvl="1"/>
            <a:r>
              <a:rPr lang="en-US" dirty="0" err="1"/>
              <a:t>isi_audit_cee</a:t>
            </a:r>
            <a:r>
              <a:rPr lang="en-US" dirty="0"/>
              <a:t> concurrent delivery will use more resources Dependent on protocol event generation rate.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754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577397" y="943821"/>
          <a:ext cx="8058786" cy="2729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3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854">
                <a:tc>
                  <a:txBody>
                    <a:bodyPr/>
                    <a:lstStyle/>
                    <a:p>
                      <a:r>
                        <a:rPr lang="en-US" sz="1700" dirty="0"/>
                        <a:t>Nodes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CEE Servers</a:t>
                      </a:r>
                      <a:endParaRPr lang="en-US" sz="1700" dirty="0"/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8.0.0 Events</a:t>
                      </a:r>
                      <a:r>
                        <a:rPr lang="en-US" sz="1700" baseline="0" dirty="0"/>
                        <a:t>/Sec</a:t>
                      </a:r>
                      <a:endParaRPr lang="en-US" sz="1700" dirty="0"/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8.0.1 Events</a:t>
                      </a:r>
                      <a:r>
                        <a:rPr lang="en-US" sz="1700" baseline="0" dirty="0"/>
                        <a:t>/Sec</a:t>
                      </a:r>
                      <a:endParaRPr lang="en-US" sz="1700" dirty="0"/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%</a:t>
                      </a:r>
                      <a:r>
                        <a:rPr lang="en-US" sz="1700" baseline="0" dirty="0"/>
                        <a:t> Difference</a:t>
                      </a:r>
                      <a:endParaRPr lang="en-US" sz="1700" dirty="0"/>
                    </a:p>
                  </a:txBody>
                  <a:tcPr marL="87122" marR="87122" marT="43561" marB="435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328"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499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3380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6.7</a:t>
                      </a:r>
                    </a:p>
                  </a:txBody>
                  <a:tcPr marL="87122" marR="87122" marT="43561" marB="435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328"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420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6404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15.2</a:t>
                      </a:r>
                    </a:p>
                  </a:txBody>
                  <a:tcPr marL="87122" marR="87122" marT="43561" marB="435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328"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395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6318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15.9</a:t>
                      </a:r>
                    </a:p>
                  </a:txBody>
                  <a:tcPr marL="87122" marR="87122" marT="43561" marB="435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328"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825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3538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4.2</a:t>
                      </a:r>
                    </a:p>
                  </a:txBody>
                  <a:tcPr marL="87122" marR="87122" marT="43561" marB="4356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328"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762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7027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9.2</a:t>
                      </a:r>
                    </a:p>
                  </a:txBody>
                  <a:tcPr marL="87122" marR="87122" marT="43561" marB="4356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328"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821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10720</a:t>
                      </a:r>
                    </a:p>
                  </a:txBody>
                  <a:tcPr marL="87122" marR="87122" marT="43561" marB="4356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13.0</a:t>
                      </a:r>
                    </a:p>
                  </a:txBody>
                  <a:tcPr marL="87122" marR="87122" marT="43561" marB="4356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6334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Protocol Audit – Logical Data Flow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Macintosh HD:Users:DanielG:Desktop:Isilon CEE Testing:Working on Best Practice Doc:Isilon-CEE-DataFlow2.png"/>
          <p:cNvPicPr>
            <a:picLocks noGrp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05" y="840868"/>
            <a:ext cx="4863411" cy="3379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54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294653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sz="1800" dirty="0"/>
              <a:t>Enable </a:t>
            </a:r>
            <a:r>
              <a:rPr lang="en-US" sz="1800" dirty="0" err="1"/>
              <a:t>Isilon</a:t>
            </a:r>
            <a:r>
              <a:rPr lang="en-US" sz="1800" dirty="0"/>
              <a:t> Protocol Access Auditing.  </a:t>
            </a:r>
          </a:p>
          <a:p>
            <a:pPr lvl="1"/>
            <a:r>
              <a:rPr lang="en-US" sz="1419" dirty="0" err="1"/>
              <a:t>isi</a:t>
            </a:r>
            <a:r>
              <a:rPr lang="en-US" sz="1419" dirty="0"/>
              <a:t> audit settings global modify --protocol-auditing-enabled=yes</a:t>
            </a:r>
          </a:p>
          <a:p>
            <a:pPr lvl="0"/>
            <a:r>
              <a:rPr lang="en-US" sz="1800" dirty="0"/>
              <a:t>Specify the access zones to be audited</a:t>
            </a:r>
          </a:p>
          <a:p>
            <a:pPr lvl="1"/>
            <a:r>
              <a:rPr lang="en-US" sz="1419" dirty="0" err="1"/>
              <a:t>isi</a:t>
            </a:r>
            <a:r>
              <a:rPr lang="en-US" sz="1419" dirty="0"/>
              <a:t> audit settings global modify --audited-zones </a:t>
            </a:r>
            <a:r>
              <a:rPr lang="en-US" sz="1419" i="1" dirty="0"/>
              <a:t>&lt;zones&gt;</a:t>
            </a:r>
            <a:endParaRPr lang="en-US" sz="1419" dirty="0"/>
          </a:p>
          <a:p>
            <a:pPr lvl="0"/>
            <a:r>
              <a:rPr lang="en-US" sz="1800" dirty="0"/>
              <a:t>Specify one or more CEE Server URIs</a:t>
            </a:r>
          </a:p>
          <a:p>
            <a:pPr lvl="1"/>
            <a:r>
              <a:rPr lang="en-US" sz="1419" dirty="0" err="1"/>
              <a:t>isi</a:t>
            </a:r>
            <a:r>
              <a:rPr lang="en-US" sz="1419" dirty="0"/>
              <a:t> audit settings global modify --cee-server-</a:t>
            </a:r>
            <a:r>
              <a:rPr lang="en-US" sz="1419" dirty="0" err="1"/>
              <a:t>uris</a:t>
            </a:r>
            <a:r>
              <a:rPr lang="en-US" sz="1419" dirty="0"/>
              <a:t> </a:t>
            </a:r>
            <a:r>
              <a:rPr lang="en-US" sz="1419" i="1" dirty="0"/>
              <a:t>&lt;</a:t>
            </a:r>
            <a:r>
              <a:rPr lang="en-US" sz="1419" i="1" dirty="0" err="1"/>
              <a:t>uris</a:t>
            </a:r>
            <a:r>
              <a:rPr lang="en-US" sz="1419" i="1" dirty="0"/>
              <a:t>&gt;</a:t>
            </a:r>
            <a:endParaRPr lang="en-US" sz="1419" dirty="0"/>
          </a:p>
          <a:p>
            <a:pPr lvl="0"/>
            <a:r>
              <a:rPr lang="en-US" sz="1800" dirty="0"/>
              <a:t>Specify the storage name (cluster hostname) for reporting protocol events to CEE servers</a:t>
            </a:r>
          </a:p>
          <a:p>
            <a:pPr lvl="1"/>
            <a:r>
              <a:rPr lang="en-US" sz="1419" dirty="0" err="1"/>
              <a:t>isi</a:t>
            </a:r>
            <a:r>
              <a:rPr lang="en-US" sz="1419" dirty="0"/>
              <a:t> audit settings global modify --hostname </a:t>
            </a:r>
            <a:r>
              <a:rPr lang="en-US" sz="1419" i="1" dirty="0"/>
              <a:t>&lt;string&gt;</a:t>
            </a:r>
            <a:endParaRPr lang="en-US" sz="1419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Protocol Auditing Configuration - CEE</a:t>
            </a:r>
          </a:p>
        </p:txBody>
      </p:sp>
    </p:spTree>
    <p:extLst>
      <p:ext uri="{BB962C8B-B14F-4D97-AF65-F5344CB8AC3E}">
        <p14:creationId xmlns:p14="http://schemas.microsoft.com/office/powerpoint/2010/main" val="131766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sz="1800" dirty="0"/>
              <a:t>Enable </a:t>
            </a:r>
            <a:r>
              <a:rPr lang="en-US" sz="1800" dirty="0" err="1"/>
              <a:t>Isilon</a:t>
            </a:r>
            <a:r>
              <a:rPr lang="en-US" sz="1800" dirty="0"/>
              <a:t> Protocol Access Auditing.  </a:t>
            </a:r>
          </a:p>
          <a:p>
            <a:pPr lvl="1"/>
            <a:r>
              <a:rPr lang="en-US" sz="1419" dirty="0" err="1"/>
              <a:t>isi</a:t>
            </a:r>
            <a:r>
              <a:rPr lang="en-US" sz="1419" dirty="0"/>
              <a:t> audit settings global modify --protocol-auditing-enabled=yes</a:t>
            </a:r>
          </a:p>
          <a:p>
            <a:pPr lvl="0"/>
            <a:r>
              <a:rPr lang="en-US" sz="1800" dirty="0"/>
              <a:t>Specify the access zones to be audited</a:t>
            </a:r>
          </a:p>
          <a:p>
            <a:pPr lvl="1"/>
            <a:r>
              <a:rPr lang="en-US" sz="1419" dirty="0" err="1"/>
              <a:t>isi</a:t>
            </a:r>
            <a:r>
              <a:rPr lang="en-US" sz="1419" dirty="0"/>
              <a:t> audit settings global modify --audited-zones </a:t>
            </a:r>
            <a:r>
              <a:rPr lang="en-US" sz="1419" i="1" dirty="0"/>
              <a:t>&lt;zones&gt;</a:t>
            </a:r>
            <a:endParaRPr lang="en-US" sz="1419" dirty="0"/>
          </a:p>
          <a:p>
            <a:pPr lvl="0"/>
            <a:r>
              <a:rPr lang="en-US" sz="1800" dirty="0"/>
              <a:t>Enable </a:t>
            </a:r>
            <a:r>
              <a:rPr lang="en-US" sz="1800" dirty="0" err="1"/>
              <a:t>Isilon</a:t>
            </a:r>
            <a:r>
              <a:rPr lang="en-US" sz="1800" dirty="0"/>
              <a:t> Protocol Syslog Forwarding</a:t>
            </a:r>
          </a:p>
          <a:p>
            <a:pPr lvl="1"/>
            <a:r>
              <a:rPr lang="en-US" sz="1419" dirty="0" err="1"/>
              <a:t>isi</a:t>
            </a:r>
            <a:r>
              <a:rPr lang="en-US" sz="1419" dirty="0"/>
              <a:t> audit settings --syslog-forwarding-enable=yes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Protocol Auditing Configuration - Syslog</a:t>
            </a:r>
          </a:p>
        </p:txBody>
      </p:sp>
    </p:spTree>
    <p:extLst>
      <p:ext uri="{BB962C8B-B14F-4D97-AF65-F5344CB8AC3E}">
        <p14:creationId xmlns:p14="http://schemas.microsoft.com/office/powerpoint/2010/main" val="411239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Audit Design</a:t>
            </a:r>
          </a:p>
        </p:txBody>
      </p:sp>
    </p:spTree>
    <p:extLst>
      <p:ext uri="{BB962C8B-B14F-4D97-AF65-F5344CB8AC3E}">
        <p14:creationId xmlns:p14="http://schemas.microsoft.com/office/powerpoint/2010/main" val="102898716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OneFS</a:t>
            </a:r>
            <a:r>
              <a:rPr lang="en-US" dirty="0"/>
              <a:t> supports third-party protocol auditing applications by exporting audit events to external CEE servers.</a:t>
            </a:r>
          </a:p>
          <a:p>
            <a:r>
              <a:rPr lang="en-US" dirty="0"/>
              <a:t>The </a:t>
            </a:r>
            <a:r>
              <a:rPr lang="en-US" dirty="0" err="1"/>
              <a:t>OneFS</a:t>
            </a:r>
            <a:r>
              <a:rPr lang="en-US" dirty="0"/>
              <a:t> daemon </a:t>
            </a:r>
            <a:r>
              <a:rPr lang="en-US" dirty="0" err="1"/>
              <a:t>isi_audit_cee</a:t>
            </a:r>
            <a:r>
              <a:rPr lang="en-US" dirty="0"/>
              <a:t> exports protocol audit events to CEE.</a:t>
            </a:r>
          </a:p>
          <a:p>
            <a:r>
              <a:rPr lang="en-US" dirty="0"/>
              <a:t>The Common Event Enabler (CEE) forwards protocol audit events to registered auditing applications.</a:t>
            </a:r>
          </a:p>
          <a:p>
            <a:pPr lvl="1"/>
            <a:r>
              <a:rPr lang="en-US" dirty="0"/>
              <a:t>Protocols: SMB, NFS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- AUDIT CEE</a:t>
            </a:r>
          </a:p>
        </p:txBody>
      </p:sp>
    </p:spTree>
    <p:extLst>
      <p:ext uri="{BB962C8B-B14F-4D97-AF65-F5344CB8AC3E}">
        <p14:creationId xmlns:p14="http://schemas.microsoft.com/office/powerpoint/2010/main" val="15710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isi_audit_cee</a:t>
            </a:r>
            <a:r>
              <a:rPr lang="en-US" dirty="0"/>
              <a:t> re-written to increase delivery rate.</a:t>
            </a:r>
          </a:p>
          <a:p>
            <a:r>
              <a:rPr lang="en-US" dirty="0"/>
              <a:t>Concurrent delivery to CEE servers.</a:t>
            </a:r>
          </a:p>
          <a:p>
            <a:pPr lvl="1"/>
            <a:r>
              <a:rPr lang="en-US" dirty="0"/>
              <a:t>20 HTTP 1.1 connections across a subset of CEE servers.</a:t>
            </a:r>
          </a:p>
          <a:p>
            <a:r>
              <a:rPr lang="en-US" dirty="0"/>
              <a:t>Use of multiple CEE servers.</a:t>
            </a:r>
          </a:p>
          <a:p>
            <a:pPr lvl="1"/>
            <a:r>
              <a:rPr lang="en-US" dirty="0"/>
              <a:t>Each node will choose up to 5 CEE servers for delivery.</a:t>
            </a:r>
          </a:p>
          <a:p>
            <a:pPr lvl="1"/>
            <a:r>
              <a:rPr lang="en-US" dirty="0"/>
              <a:t>CEE servers are shared in a global configuration.</a:t>
            </a:r>
          </a:p>
          <a:p>
            <a:r>
              <a:rPr lang="en-US" dirty="0"/>
              <a:t>Configuration / use of CEE protocol auditing is unchanged from </a:t>
            </a:r>
            <a:r>
              <a:rPr lang="en-US" dirty="0" err="1"/>
              <a:t>OneFS</a:t>
            </a:r>
            <a:r>
              <a:rPr lang="en-US" dirty="0"/>
              <a:t> 8.0.0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err="1"/>
              <a:t>OneFs</a:t>
            </a:r>
            <a:r>
              <a:rPr lang="en-US" sz="2400" dirty="0"/>
              <a:t> 8.0.1 Feature – AUDIT CEE PERFORMANCE</a:t>
            </a:r>
          </a:p>
        </p:txBody>
      </p:sp>
    </p:spTree>
    <p:extLst>
      <p:ext uri="{BB962C8B-B14F-4D97-AF65-F5344CB8AC3E}">
        <p14:creationId xmlns:p14="http://schemas.microsoft.com/office/powerpoint/2010/main" val="27811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2011 EMC Template External">
  <a:themeElements>
    <a:clrScheme name="**New 2010 Template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B4D88B"/>
      </a:accent3>
      <a:accent4>
        <a:srgbClr val="FFC425"/>
      </a:accent4>
      <a:accent5>
        <a:srgbClr val="E36F1E"/>
      </a:accent5>
      <a:accent6>
        <a:srgbClr val="B5121B"/>
      </a:accent6>
      <a:hlink>
        <a:srgbClr val="007DC3"/>
      </a:hlink>
      <a:folHlink>
        <a:srgbClr val="49A942"/>
      </a:folHlink>
    </a:clrScheme>
    <a:fontScheme name="Meta">
      <a:majorFont>
        <a:latin typeface="MetaNormalLF-Roman"/>
        <a:ea typeface=""/>
        <a:cs typeface=""/>
      </a:majorFont>
      <a:minorFont>
        <a:latin typeface="MetaNormalLF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**New 2010 Template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B4D88B"/>
      </a:accent3>
      <a:accent4>
        <a:srgbClr val="FFC425"/>
      </a:accent4>
      <a:accent5>
        <a:srgbClr val="E36F1E"/>
      </a:accent5>
      <a:accent6>
        <a:srgbClr val="B5121B"/>
      </a:accent6>
      <a:hlink>
        <a:srgbClr val="007DC3"/>
      </a:hlink>
      <a:folHlink>
        <a:srgbClr val="49A942"/>
      </a:folHlink>
    </a:clrScheme>
    <a:fontScheme name="Meta">
      <a:majorFont>
        <a:latin typeface="MetaNormalLF-Roman"/>
        <a:ea typeface=""/>
        <a:cs typeface=""/>
      </a:majorFont>
      <a:minorFont>
        <a:latin typeface="MetaNormalLF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*New 2010 Template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B4D88B"/>
      </a:accent3>
      <a:accent4>
        <a:srgbClr val="FFC425"/>
      </a:accent4>
      <a:accent5>
        <a:srgbClr val="E36F1E"/>
      </a:accent5>
      <a:accent6>
        <a:srgbClr val="B5121B"/>
      </a:accent6>
      <a:hlink>
        <a:srgbClr val="007DC3"/>
      </a:hlink>
      <a:folHlink>
        <a:srgbClr val="49A942"/>
      </a:folHlink>
    </a:clrScheme>
    <a:fontScheme name="Meta">
      <a:majorFont>
        <a:latin typeface="MetaNormalLF-Roman"/>
        <a:ea typeface=""/>
        <a:cs typeface=""/>
      </a:majorFont>
      <a:minorFont>
        <a:latin typeface="MetaNormalLF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51423</TotalTime>
  <Words>906</Words>
  <Application>Microsoft Office PowerPoint</Application>
  <PresentationFormat>Custom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MetaMediumLF-Roman</vt:lpstr>
      <vt:lpstr>MetaNormalLF-Roman</vt:lpstr>
      <vt:lpstr>Verdana</vt:lpstr>
      <vt:lpstr>Wingdings</vt:lpstr>
      <vt:lpstr>2011 EMC Template External</vt:lpstr>
      <vt:lpstr>Audit</vt:lpstr>
      <vt:lpstr>Protocol Audit</vt:lpstr>
      <vt:lpstr>Protocol Audit – Logical Data Flow  </vt:lpstr>
      <vt:lpstr>Audit Configuration</vt:lpstr>
      <vt:lpstr>Protocol Auditing Configuration - CEE</vt:lpstr>
      <vt:lpstr>Protocol Auditing Configuration - Syslog</vt:lpstr>
      <vt:lpstr>Audit Design</vt:lpstr>
      <vt:lpstr>BACKGROUND - AUDIT CEE</vt:lpstr>
      <vt:lpstr>OneFs 8.0.1 Feature – AUDIT CEE PERFORMANCE</vt:lpstr>
      <vt:lpstr>CEE Server Selection</vt:lpstr>
      <vt:lpstr>CEE Server Selection</vt:lpstr>
      <vt:lpstr>CEE Server Selection</vt:lpstr>
      <vt:lpstr>CEE Server Selection</vt:lpstr>
      <vt:lpstr>Not INCLUDED – AUDIT CEE PERFORMANCE</vt:lpstr>
      <vt:lpstr>Configuration and Administration</vt:lpstr>
      <vt:lpstr>New CLI / PAPI COMMAND</vt:lpstr>
      <vt:lpstr>Upgrade and Rollback</vt:lpstr>
      <vt:lpstr>Changed Items</vt:lpstr>
      <vt:lpstr>Troubleshooting</vt:lpstr>
      <vt:lpstr>Audit Performance</vt:lpstr>
      <vt:lpstr>Performance</vt:lpstr>
    </vt:vector>
  </TitlesOfParts>
  <Manager>Sam Grocott</Manager>
  <Company>EMC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OneFS 7.0: File Clones</dc:title>
  <dc:creator>NickT</dc:creator>
  <cp:lastModifiedBy>Harvey, Jaylene</cp:lastModifiedBy>
  <cp:revision>1735</cp:revision>
  <dcterms:created xsi:type="dcterms:W3CDTF">2011-02-08T14:42:23Z</dcterms:created>
  <dcterms:modified xsi:type="dcterms:W3CDTF">2019-01-08T19:57:45Z</dcterms:modified>
</cp:coreProperties>
</file>