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506" r:id="rId3"/>
    <p:sldId id="259" r:id="rId5"/>
    <p:sldId id="507" r:id="rId6"/>
    <p:sldId id="265" r:id="rId7"/>
    <p:sldId id="260" r:id="rId8"/>
    <p:sldId id="323" r:id="rId9"/>
    <p:sldId id="337" r:id="rId10"/>
    <p:sldId id="341" r:id="rId11"/>
    <p:sldId id="324" r:id="rId12"/>
    <p:sldId id="267" r:id="rId13"/>
    <p:sldId id="342" r:id="rId14"/>
    <p:sldId id="322" r:id="rId15"/>
    <p:sldId id="269" r:id="rId16"/>
    <p:sldId id="268" r:id="rId17"/>
    <p:sldId id="320" r:id="rId18"/>
    <p:sldId id="321" r:id="rId19"/>
    <p:sldId id="271" r:id="rId20"/>
    <p:sldId id="277" r:id="rId21"/>
    <p:sldId id="338" r:id="rId22"/>
    <p:sldId id="508" r:id="rId23"/>
    <p:sldId id="310" r:id="rId24"/>
    <p:sldId id="311" r:id="rId25"/>
    <p:sldId id="279" r:id="rId26"/>
    <p:sldId id="313" r:id="rId27"/>
    <p:sldId id="325" r:id="rId28"/>
    <p:sldId id="314" r:id="rId29"/>
    <p:sldId id="315" r:id="rId30"/>
    <p:sldId id="316" r:id="rId31"/>
    <p:sldId id="317" r:id="rId32"/>
    <p:sldId id="326" r:id="rId33"/>
    <p:sldId id="327" r:id="rId34"/>
    <p:sldId id="328" r:id="rId35"/>
    <p:sldId id="329" r:id="rId36"/>
    <p:sldId id="330" r:id="rId37"/>
    <p:sldId id="331" r:id="rId38"/>
    <p:sldId id="332" r:id="rId39"/>
    <p:sldId id="278" r:id="rId40"/>
    <p:sldId id="339" r:id="rId41"/>
    <p:sldId id="281" r:id="rId42"/>
    <p:sldId id="509" r:id="rId43"/>
    <p:sldId id="335" r:id="rId44"/>
    <p:sldId id="280" r:id="rId45"/>
    <p:sldId id="318" r:id="rId46"/>
    <p:sldId id="282" r:id="rId47"/>
    <p:sldId id="283" r:id="rId48"/>
    <p:sldId id="287" r:id="rId49"/>
    <p:sldId id="288" r:id="rId50"/>
    <p:sldId id="319" r:id="rId51"/>
    <p:sldId id="289" r:id="rId52"/>
    <p:sldId id="291" r:id="rId53"/>
    <p:sldId id="292" r:id="rId54"/>
    <p:sldId id="293" r:id="rId55"/>
    <p:sldId id="294" r:id="rId56"/>
    <p:sldId id="295" r:id="rId57"/>
    <p:sldId id="336" r:id="rId58"/>
    <p:sldId id="296" r:id="rId59"/>
    <p:sldId id="299" r:id="rId60"/>
    <p:sldId id="300" r:id="rId61"/>
    <p:sldId id="301" r:id="rId62"/>
    <p:sldId id="284" r:id="rId63"/>
    <p:sldId id="302" r:id="rId64"/>
    <p:sldId id="303" r:id="rId65"/>
    <p:sldId id="304" r:id="rId66"/>
    <p:sldId id="305" r:id="rId67"/>
    <p:sldId id="285" r:id="rId68"/>
    <p:sldId id="306" r:id="rId69"/>
    <p:sldId id="312" r:id="rId7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3" Type="http://schemas.openxmlformats.org/officeDocument/2006/relationships/tableStyles" Target="tableStyles.xml"/><Relationship Id="rId72" Type="http://schemas.openxmlformats.org/officeDocument/2006/relationships/viewProps" Target="viewProps.xml"/><Relationship Id="rId71" Type="http://schemas.openxmlformats.org/officeDocument/2006/relationships/presProps" Target="presProps.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13.vml.rels><?xml version="1.0" encoding="UTF-8" standalone="yes"?>
<Relationships xmlns="http://schemas.openxmlformats.org/package/2006/relationships"><Relationship Id="rId4" Type="http://schemas.openxmlformats.org/officeDocument/2006/relationships/image" Target="../media/image52.wmf"/><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14.vml.rels><?xml version="1.0" encoding="UTF-8" standalone="yes"?>
<Relationships xmlns="http://schemas.openxmlformats.org/package/2006/relationships"><Relationship Id="rId4" Type="http://schemas.openxmlformats.org/officeDocument/2006/relationships/image" Target="../media/image61.wmf"/><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png"/></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7.vml.rels><?xml version="1.0" encoding="UTF-8" standalone="yes"?>
<Relationships xmlns="http://schemas.openxmlformats.org/package/2006/relationships"><Relationship Id="rId5" Type="http://schemas.openxmlformats.org/officeDocument/2006/relationships/image" Target="../media/image23.wmf"/><Relationship Id="rId4" Type="http://schemas.openxmlformats.org/officeDocument/2006/relationships/image" Target="../media/image22.wmf"/><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3673FB-B76F-4DEC-BED4-B00C03B4B34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C79CD2-5BFA-400F-A246-3C3C11E26D5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7677C0B-CFA1-4B74-8068-977E58F539EA}" type="slidenum">
              <a:rPr lang="zh-CN" altLang="en-US"/>
            </a:fld>
            <a:endParaRPr lang="en-US" altLang="zh-CN"/>
          </a:p>
        </p:txBody>
      </p:sp>
      <p:sp>
        <p:nvSpPr>
          <p:cNvPr id="672770" name="Rectangle 2"/>
          <p:cNvSpPr>
            <a:spLocks noRot="1" noChangeArrowheads="1" noTextEdit="1"/>
          </p:cNvSpPr>
          <p:nvPr>
            <p:ph type="sldImg"/>
          </p:nvPr>
        </p:nvSpPr>
        <p:spPr/>
      </p:sp>
      <p:sp>
        <p:nvSpPr>
          <p:cNvPr id="67277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E784C8D-266C-4F1F-83CF-3B8A67B6DFCF}" type="slidenum">
              <a:rPr lang="zh-CN" altLang="en-US"/>
            </a:fld>
            <a:endParaRPr lang="en-US" altLang="zh-CN"/>
          </a:p>
        </p:txBody>
      </p:sp>
      <p:sp>
        <p:nvSpPr>
          <p:cNvPr id="191490" name="Rectangle 2"/>
          <p:cNvSpPr>
            <a:spLocks noGrp="1" noRot="1" noChangeAspect="1" noChangeArrowheads="1" noTextEdit="1"/>
          </p:cNvSpPr>
          <p:nvPr>
            <p:ph type="sldImg"/>
          </p:nvPr>
        </p:nvSpPr>
        <p:spPr/>
      </p:sp>
      <p:sp>
        <p:nvSpPr>
          <p:cNvPr id="191491" name="Rectangle 3"/>
          <p:cNvSpPr>
            <a:spLocks noGrp="1" noChangeArrowheads="1"/>
          </p:cNvSpPr>
          <p:nvPr>
            <p:ph type="body" idx="1"/>
          </p:nvPr>
        </p:nvSpPr>
        <p:spPr/>
        <p:txBody>
          <a:bodyPr/>
          <a:lstStyle/>
          <a:p>
            <a:r>
              <a:rPr lang="zh-CN" altLang="en-US" sz="1000" b="1"/>
              <a:t>一、信息获取</a:t>
            </a:r>
            <a:br>
              <a:rPr lang="zh-CN" altLang="en-US" sz="1000"/>
            </a:br>
            <a:r>
              <a:rPr lang="zh-CN" altLang="en-US" sz="1000"/>
              <a:t>　　在现阶段计算机都只能处理某种形式的电信号，而待识别的样本大都是非电信息，例如癌细胞病理切片，语音信号，待识别文本，图像等，这就需要将这些以各种不同形式表现的信息通过传感器转换成电信号。如用话筒将声音信号转换成电信号，表现出电压</a:t>
            </a:r>
            <a:r>
              <a:rPr lang="en-US" altLang="zh-CN" sz="1000"/>
              <a:t>(</a:t>
            </a:r>
            <a:r>
              <a:rPr lang="zh-CN" altLang="en-US" sz="1000"/>
              <a:t>电流</a:t>
            </a:r>
            <a:r>
              <a:rPr lang="en-US" altLang="zh-CN" sz="1000"/>
              <a:t>)</a:t>
            </a:r>
            <a:r>
              <a:rPr lang="zh-CN" altLang="en-US" sz="1000"/>
              <a:t>随时间变化的复杂波形。景物信息在摄像机成像并转换成二维的象素矩阵，每个像素</a:t>
            </a:r>
            <a:r>
              <a:rPr lang="en-US" altLang="zh-CN" sz="1000"/>
              <a:t>(</a:t>
            </a:r>
            <a:r>
              <a:rPr lang="zh-CN" altLang="en-US" sz="1000"/>
              <a:t>矩阵元素</a:t>
            </a:r>
            <a:r>
              <a:rPr lang="en-US" altLang="zh-CN" sz="1000"/>
              <a:t>)</a:t>
            </a:r>
            <a:r>
              <a:rPr lang="zh-CN" altLang="en-US" sz="1000"/>
              <a:t>的电信号与物体表面反射的光强或颜色信息呈现函数关系。因此信号获取环节主要是由不同形式的传感器构成，它实现信息获取与信息在不同媒体之间的转换。</a:t>
            </a:r>
            <a:br>
              <a:rPr lang="zh-CN" altLang="en-US" sz="1000"/>
            </a:br>
            <a:r>
              <a:rPr lang="zh-CN" altLang="en-US" sz="1000" b="1"/>
              <a:t>二、预处理</a:t>
            </a:r>
            <a:br>
              <a:rPr lang="zh-CN" altLang="en-US" sz="1000"/>
            </a:br>
            <a:r>
              <a:rPr lang="zh-CN" altLang="en-US" sz="1000"/>
              <a:t>　　预处理主要是指去除所获取信息中的噪声，增强有用的信息，及一切必要的使信息纯化的处理过程。</a:t>
            </a:r>
            <a:br>
              <a:rPr lang="zh-CN" altLang="en-US" sz="1000"/>
            </a:br>
            <a:r>
              <a:rPr lang="zh-CN" altLang="en-US" sz="1000"/>
              <a:t>　　预处理这个环节内容很广泛，与要解决的具体问题有关，例如，从图象中将汽车车牌的号码识别出来，就需要先将车牌从图像中找出来，再对车牌进行划分，将每个数字分别划分开。做到这一步以后，才能对每个数字进行识别。以上工作都应该在预处理阶段完成。</a:t>
            </a:r>
            <a:br>
              <a:rPr lang="zh-CN" altLang="en-US" sz="1000"/>
            </a:br>
            <a:r>
              <a:rPr lang="zh-CN" altLang="en-US" sz="1000" b="1"/>
              <a:t>三、特征选择和提取</a:t>
            </a:r>
            <a:br>
              <a:rPr lang="zh-CN" altLang="en-US" sz="1000"/>
            </a:br>
            <a:r>
              <a:rPr lang="zh-CN" altLang="en-US" sz="1000"/>
              <a:t>　　这个环节包含着丰富的内容，在不同场合有不同的含义。一般说来它包括将所获取的原始量测数据转换成能反映事物本质，并将其最有效分类的特征表示。这个环节的输入是原始的量测数据</a:t>
            </a:r>
            <a:r>
              <a:rPr lang="en-US" altLang="zh-CN" sz="1000"/>
              <a:t>(</a:t>
            </a:r>
            <a:r>
              <a:rPr lang="zh-CN" altLang="en-US" sz="1000"/>
              <a:t>经过必要的预处理</a:t>
            </a:r>
            <a:r>
              <a:rPr lang="en-US" altLang="zh-CN" sz="1000"/>
              <a:t>)</a:t>
            </a:r>
            <a:r>
              <a:rPr lang="zh-CN" altLang="en-US" sz="1000"/>
              <a:t>，例如由声波变换 成的电信号，表现为电压电流幅度随时间的变化，二维图像每个像素所具有的灰度值等。这些数据包含着所需信息的原始形式，但它往往不适合于分类器直接使用。特征提取模块将原始量测数据转换成有效方式表示的信息，从而使分类器能根据这些信息决定样本的类别。前面说过待识别的样本及模式都是用特征进行描述的，识别与训练都是在特征空间中进行的。而原始数据是由所使用的量测仪器或传感器获取的，这些数据组成的空间叫测量空间。因此特征的选择与提取模块的功能是：对所获取的信息实现从测量空间到特征空间的转换。第四章将对此作进一步讨论。</a:t>
            </a:r>
            <a:br>
              <a:rPr lang="zh-CN" altLang="en-US" sz="1000"/>
            </a:br>
            <a:r>
              <a:rPr lang="zh-CN" altLang="en-US" sz="1000"/>
              <a:t>　　特征选择和提取就是说选择什么样的方法来描述事物，从而可以有效、牢靠地把事物正确地区分开。我们先举一个数字识别的例子来说明特征选择的重要性。 </a:t>
            </a:r>
            <a:endParaRPr lang="zh-CN" altLang="en-US" sz="10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6B7466A-EBAA-4AF7-BA00-EC853FD72040}" type="slidenum">
              <a:rPr lang="zh-CN" altLang="en-US"/>
            </a:fld>
            <a:endParaRPr lang="en-US" altLang="zh-CN"/>
          </a:p>
        </p:txBody>
      </p:sp>
      <p:sp>
        <p:nvSpPr>
          <p:cNvPr id="282626" name="Rectangle 2"/>
          <p:cNvSpPr>
            <a:spLocks noGrp="1" noRot="1" noChangeAspect="1" noChangeArrowheads="1" noTextEdit="1"/>
          </p:cNvSpPr>
          <p:nvPr>
            <p:ph type="sldImg"/>
          </p:nvPr>
        </p:nvSpPr>
        <p:spPr/>
      </p:sp>
      <p:sp>
        <p:nvSpPr>
          <p:cNvPr id="282627" name="Rectangle 3"/>
          <p:cNvSpPr>
            <a:spLocks noGrp="1" noChangeArrowheads="1"/>
          </p:cNvSpPr>
          <p:nvPr>
            <p:ph type="body" idx="1"/>
          </p:nvPr>
        </p:nvSpPr>
        <p:spPr/>
        <p:txBody>
          <a:bodyPr/>
          <a:lstStyle/>
          <a:p>
            <a:r>
              <a:rPr lang="zh-CN" altLang="en-US" sz="1000" b="1"/>
              <a:t>一、信息获取</a:t>
            </a:r>
            <a:br>
              <a:rPr lang="zh-CN" altLang="en-US" sz="1000"/>
            </a:br>
            <a:r>
              <a:rPr lang="zh-CN" altLang="en-US" sz="1000"/>
              <a:t>　　在现阶段计算机都只能处理某种形式的电信号，而待识别的样本大都是非电信息，例如癌细胞病理切片，语音信号，待识别文本，图像等，这就需要将这些以各种不同形式表现的信息通过传感器转换成电信号。如用话筒将声音信号转换成电信号，表现出电压</a:t>
            </a:r>
            <a:r>
              <a:rPr lang="en-US" altLang="zh-CN" sz="1000"/>
              <a:t>(</a:t>
            </a:r>
            <a:r>
              <a:rPr lang="zh-CN" altLang="en-US" sz="1000"/>
              <a:t>电流</a:t>
            </a:r>
            <a:r>
              <a:rPr lang="en-US" altLang="zh-CN" sz="1000"/>
              <a:t>)</a:t>
            </a:r>
            <a:r>
              <a:rPr lang="zh-CN" altLang="en-US" sz="1000"/>
              <a:t>随时间变化的复杂波形。景物信息在摄像机成像并转换成二维的象素矩阵，每个像素</a:t>
            </a:r>
            <a:r>
              <a:rPr lang="en-US" altLang="zh-CN" sz="1000"/>
              <a:t>(</a:t>
            </a:r>
            <a:r>
              <a:rPr lang="zh-CN" altLang="en-US" sz="1000"/>
              <a:t>矩阵元素</a:t>
            </a:r>
            <a:r>
              <a:rPr lang="en-US" altLang="zh-CN" sz="1000"/>
              <a:t>)</a:t>
            </a:r>
            <a:r>
              <a:rPr lang="zh-CN" altLang="en-US" sz="1000"/>
              <a:t>的电信号与物体表面反射的光强或颜色信息呈现函数关系。因此信号获取环节主要是由不同形式的传感器构成，它实现信息获取与信息在不同媒体之间的转换。</a:t>
            </a:r>
            <a:br>
              <a:rPr lang="zh-CN" altLang="en-US" sz="1000"/>
            </a:br>
            <a:r>
              <a:rPr lang="zh-CN" altLang="en-US" sz="1000" b="1"/>
              <a:t>二、预处理</a:t>
            </a:r>
            <a:br>
              <a:rPr lang="zh-CN" altLang="en-US" sz="1000"/>
            </a:br>
            <a:r>
              <a:rPr lang="zh-CN" altLang="en-US" sz="1000"/>
              <a:t>　　预处理主要是指去除所获取信息中的噪声，增强有用的信息，及一切必要的使信息纯化的处理过程。</a:t>
            </a:r>
            <a:br>
              <a:rPr lang="zh-CN" altLang="en-US" sz="1000"/>
            </a:br>
            <a:r>
              <a:rPr lang="zh-CN" altLang="en-US" sz="1000"/>
              <a:t>　　预处理这个环节内容很广泛，与要解决的具体问题有关，例如，从图象中将汽车车牌的号码识别出来，就需要先将车牌从图像中找出来，再对车牌进行划分，将每个数字分别划分开。做到这一步以后，才能对每个数字进行识别。以上工作都应该在预处理阶段完成。</a:t>
            </a:r>
            <a:br>
              <a:rPr lang="zh-CN" altLang="en-US" sz="1000"/>
            </a:br>
            <a:r>
              <a:rPr lang="zh-CN" altLang="en-US" sz="1000" b="1"/>
              <a:t>三、特征选择和提取</a:t>
            </a:r>
            <a:br>
              <a:rPr lang="zh-CN" altLang="en-US" sz="1000"/>
            </a:br>
            <a:r>
              <a:rPr lang="zh-CN" altLang="en-US" sz="1000"/>
              <a:t>　　这个环节包含着丰富的内容，在不同场合有不同的含义。一般说来它包括将所获取的原始量测数据转换成能反映事物本质，并将其最有效分类的特征表示。这个环节的输入是原始的量测数据</a:t>
            </a:r>
            <a:r>
              <a:rPr lang="en-US" altLang="zh-CN" sz="1000"/>
              <a:t>(</a:t>
            </a:r>
            <a:r>
              <a:rPr lang="zh-CN" altLang="en-US" sz="1000"/>
              <a:t>经过必要的预处理</a:t>
            </a:r>
            <a:r>
              <a:rPr lang="en-US" altLang="zh-CN" sz="1000"/>
              <a:t>)</a:t>
            </a:r>
            <a:r>
              <a:rPr lang="zh-CN" altLang="en-US" sz="1000"/>
              <a:t>，例如由声波变换 成的电信号，表现为电压电流幅度随时间的变化，二维图像每个像素所具有的灰度值等。这些数据包含着所需信息的原始形式，但它往往不适合于分类器直接使用。特征提取模块将原始量测数据转换成有效方式表示的信息，从而使分类器能根据这些信息决定样本的类别。前面说过待识别的样本及模式都是用特征进行描述的，识别与训练都是在特征空间中进行的。而原始数据是由所使用的量测仪器或传感器获取的，这些数据组成的空间叫测量空间。因此特征的选择与提取模块的功能是：对所获取的信息实现从测量空间到特征空间的转换。第四章将对此作进一步讨论。</a:t>
            </a:r>
            <a:br>
              <a:rPr lang="zh-CN" altLang="en-US" sz="1000"/>
            </a:br>
            <a:r>
              <a:rPr lang="zh-CN" altLang="en-US" sz="1000"/>
              <a:t>　　特征选择和提取就是说选择什么样的方法来描述事物，从而可以有效、牢靠地把事物正确地区分开。我们先举一个数字识别的例子来说明特征选择的重要性。 </a:t>
            </a:r>
            <a:endParaRPr lang="zh-CN" altLang="en-US" sz="10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94600EC-28B0-43AD-8BEA-28297B298644}" type="slidenum">
              <a:rPr lang="zh-CN" altLang="en-US"/>
            </a:fld>
            <a:endParaRPr lang="en-US" altLang="zh-CN"/>
          </a:p>
        </p:txBody>
      </p:sp>
      <p:sp>
        <p:nvSpPr>
          <p:cNvPr id="232450" name="Rectangle 2"/>
          <p:cNvSpPr>
            <a:spLocks noGrp="1" noRot="1" noChangeAspect="1" noChangeArrowheads="1" noTextEdit="1"/>
          </p:cNvSpPr>
          <p:nvPr>
            <p:ph type="sldImg"/>
          </p:nvPr>
        </p:nvSpPr>
        <p:spPr/>
      </p:sp>
      <p:sp>
        <p:nvSpPr>
          <p:cNvPr id="232451" name="Rectangle 3"/>
          <p:cNvSpPr>
            <a:spLocks noGrp="1" noChangeArrowheads="1"/>
          </p:cNvSpPr>
          <p:nvPr>
            <p:ph type="body" idx="1"/>
          </p:nvPr>
        </p:nvSpPr>
        <p:spPr/>
        <p:txBody>
          <a:bodyPr/>
          <a:lstStyle/>
          <a:p>
            <a:r>
              <a:rPr lang="zh-CN" altLang="en-US" sz="1000" b="1"/>
              <a:t>一、信息获取</a:t>
            </a:r>
            <a:br>
              <a:rPr lang="zh-CN" altLang="en-US" sz="1000"/>
            </a:br>
            <a:r>
              <a:rPr lang="zh-CN" altLang="en-US" sz="1000"/>
              <a:t>　　在现阶段计算机都只能处理某种形式的电信号，而待识别的样本大都是非电信息，例如癌细胞病理切片，语音信号，待识别文本，图像等，这就需要将这些以各种不同形式表现的信息通过传感器转换成电信号。如用话筒将声音信号转换成电信号，表现出电压</a:t>
            </a:r>
            <a:r>
              <a:rPr lang="en-US" altLang="zh-CN" sz="1000"/>
              <a:t>(</a:t>
            </a:r>
            <a:r>
              <a:rPr lang="zh-CN" altLang="en-US" sz="1000"/>
              <a:t>电流</a:t>
            </a:r>
            <a:r>
              <a:rPr lang="en-US" altLang="zh-CN" sz="1000"/>
              <a:t>)</a:t>
            </a:r>
            <a:r>
              <a:rPr lang="zh-CN" altLang="en-US" sz="1000"/>
              <a:t>随时间变化的复杂波形。景物信息在摄像机靶面成像并转换成二维的象素矩阵，每个像素</a:t>
            </a:r>
            <a:r>
              <a:rPr lang="en-US" altLang="zh-CN" sz="1000"/>
              <a:t>(</a:t>
            </a:r>
            <a:r>
              <a:rPr lang="zh-CN" altLang="en-US" sz="1000"/>
              <a:t>矩阵元素</a:t>
            </a:r>
            <a:r>
              <a:rPr lang="en-US" altLang="zh-CN" sz="1000"/>
              <a:t>)</a:t>
            </a:r>
            <a:r>
              <a:rPr lang="zh-CN" altLang="en-US" sz="1000"/>
              <a:t>的电信号与物体表面反射的光强或颜色信息呈现函数关系。因此信号获取环节主要是由不同形式的传感器构成，它实现信息获取与信息在不同媒体之间的转换。</a:t>
            </a:r>
            <a:br>
              <a:rPr lang="zh-CN" altLang="en-US" sz="1000"/>
            </a:br>
            <a:r>
              <a:rPr lang="zh-CN" altLang="en-US" sz="1000" b="1"/>
              <a:t>二、预处理</a:t>
            </a:r>
            <a:br>
              <a:rPr lang="zh-CN" altLang="en-US" sz="1000"/>
            </a:br>
            <a:r>
              <a:rPr lang="zh-CN" altLang="en-US" sz="1000"/>
              <a:t>　　预处理主要是指去除所获取信息中的噪声，增强有用的信息，及一切必要的使信息纯化的处理过程。</a:t>
            </a:r>
            <a:br>
              <a:rPr lang="zh-CN" altLang="en-US" sz="1000"/>
            </a:br>
            <a:r>
              <a:rPr lang="zh-CN" altLang="en-US" sz="1000"/>
              <a:t>　　预处理这个环节内容很广泛，与要解决的具体问题有关，例如，从图象中将汽车车牌的号码识别出来，就需要先将车牌从图像中找出来，再对车牌进行划分，将每个数字分别划分开。做到这一步以后，才能对每个数字进行识别。以上工作都应该在预处理阶段完成。</a:t>
            </a:r>
            <a:br>
              <a:rPr lang="zh-CN" altLang="en-US" sz="1000"/>
            </a:br>
            <a:r>
              <a:rPr lang="zh-CN" altLang="en-US" sz="1000" b="1"/>
              <a:t>三、特征选择和提取</a:t>
            </a:r>
            <a:br>
              <a:rPr lang="zh-CN" altLang="en-US" sz="1000"/>
            </a:br>
            <a:r>
              <a:rPr lang="zh-CN" altLang="en-US" sz="1000"/>
              <a:t>　　这个环节包含着丰富的内容，在不同场合有不同的含义。一般说来它包括将所获取的原始量测数据转换成能反映事物本质，并将其最有效分类的特征表示。这个环节的输入是原始的量测数据</a:t>
            </a:r>
            <a:r>
              <a:rPr lang="en-US" altLang="zh-CN" sz="1000"/>
              <a:t>(</a:t>
            </a:r>
            <a:r>
              <a:rPr lang="zh-CN" altLang="en-US" sz="1000"/>
              <a:t>经过必要的预处理</a:t>
            </a:r>
            <a:r>
              <a:rPr lang="en-US" altLang="zh-CN" sz="1000"/>
              <a:t>)</a:t>
            </a:r>
            <a:r>
              <a:rPr lang="zh-CN" altLang="en-US" sz="1000"/>
              <a:t>，例如由声波变换 成的电信号，表现为电压电流幅度随时间的变化，二维图像每个像素所具有的灰度值等。这些数据包含着所需信息的原始形式，但它往往不适合于分类器直接使用。特征提取模块将原始量测数据转换成有效方式表示的信息，从而使分类器能根据这些信息决定样本的类别。前面说过待识别的样本及模式都是用特征进行描述的，识别与训练都是在特征空间中进行的。而原始数据是由所使用的量测仪器或传感器获取的，这些数据组成的空间叫测量空间。因此特征的选择与提取模块的功能是：对所获取的信息实现从测量空间到特征空间的转换。第四章将对此作进一步讨论。</a:t>
            </a:r>
            <a:br>
              <a:rPr lang="zh-CN" altLang="en-US" sz="1000"/>
            </a:br>
            <a:r>
              <a:rPr lang="zh-CN" altLang="en-US" sz="1000"/>
              <a:t>　　特征选择和提取就是说选择什么样的方法来描述事物，从而可以有效、牢靠地把事物正确地区分开。我们先举一个数字识别的例子来说明特征选择的重要性。 </a:t>
            </a:r>
            <a:endParaRPr lang="zh-CN" altLang="en-US" sz="10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0F216D2-3043-4F2B-9430-493F095A9502}" type="slidenum">
              <a:rPr lang="zh-CN" altLang="en-US"/>
            </a:fld>
            <a:endParaRPr lang="en-US" altLang="zh-CN"/>
          </a:p>
        </p:txBody>
      </p:sp>
      <p:sp>
        <p:nvSpPr>
          <p:cNvPr id="299010" name="Rectangle 2"/>
          <p:cNvSpPr>
            <a:spLocks noGrp="1" noRot="1" noChangeAspect="1" noChangeArrowheads="1" noTextEdit="1"/>
          </p:cNvSpPr>
          <p:nvPr>
            <p:ph type="sldImg"/>
          </p:nvPr>
        </p:nvSpPr>
        <p:spPr/>
      </p:sp>
      <p:sp>
        <p:nvSpPr>
          <p:cNvPr id="29901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478C3EE-F9C2-42A5-A1B8-E05C49725929}" type="slidenum">
              <a:rPr lang="zh-CN" altLang="en-US"/>
            </a:fld>
            <a:endParaRPr lang="en-US" altLang="zh-CN"/>
          </a:p>
        </p:txBody>
      </p:sp>
      <p:sp>
        <p:nvSpPr>
          <p:cNvPr id="300034" name="Rectangle 2"/>
          <p:cNvSpPr>
            <a:spLocks noGrp="1" noRot="1" noChangeAspect="1" noChangeArrowheads="1" noTextEdit="1"/>
          </p:cNvSpPr>
          <p:nvPr>
            <p:ph type="sldImg"/>
          </p:nvPr>
        </p:nvSpPr>
        <p:spPr/>
      </p:sp>
      <p:sp>
        <p:nvSpPr>
          <p:cNvPr id="30003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3AC1909-09C6-46E9-87EE-B1C4B18E0D7D}" type="slidenum">
              <a:rPr lang="zh-CN" altLang="en-US"/>
            </a:fld>
            <a:endParaRPr lang="en-US" altLang="zh-CN"/>
          </a:p>
        </p:txBody>
      </p:sp>
      <p:sp>
        <p:nvSpPr>
          <p:cNvPr id="301058" name="Rectangle 2"/>
          <p:cNvSpPr>
            <a:spLocks noGrp="1" noRot="1" noChangeAspect="1" noChangeArrowheads="1" noTextEdit="1"/>
          </p:cNvSpPr>
          <p:nvPr>
            <p:ph type="sldImg"/>
          </p:nvPr>
        </p:nvSpPr>
        <p:spPr/>
      </p:sp>
      <p:sp>
        <p:nvSpPr>
          <p:cNvPr id="30105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9424520-2FA6-4E40-8117-A9037C34BA46}" type="slidenum">
              <a:rPr lang="zh-CN" altLang="en-US"/>
            </a:fld>
            <a:endParaRPr lang="en-US" altLang="zh-CN"/>
          </a:p>
        </p:txBody>
      </p:sp>
      <p:sp>
        <p:nvSpPr>
          <p:cNvPr id="302082" name="Rectangle 2"/>
          <p:cNvSpPr>
            <a:spLocks noGrp="1" noRot="1" noChangeAspect="1" noChangeArrowheads="1" noTextEdit="1"/>
          </p:cNvSpPr>
          <p:nvPr>
            <p:ph type="sldImg"/>
          </p:nvPr>
        </p:nvSpPr>
        <p:spPr/>
      </p:sp>
      <p:sp>
        <p:nvSpPr>
          <p:cNvPr id="30208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FF1BAB5-507B-46AE-8857-444B81DC06D9}" type="slidenum">
              <a:rPr lang="zh-CN" altLang="en-US"/>
            </a:fld>
            <a:endParaRPr lang="en-US" altLang="zh-CN"/>
          </a:p>
        </p:txBody>
      </p:sp>
      <p:sp>
        <p:nvSpPr>
          <p:cNvPr id="303106" name="Rectangle 2"/>
          <p:cNvSpPr>
            <a:spLocks noGrp="1" noRot="1" noChangeAspect="1" noChangeArrowheads="1" noTextEdit="1"/>
          </p:cNvSpPr>
          <p:nvPr>
            <p:ph type="sldImg"/>
          </p:nvPr>
        </p:nvSpPr>
        <p:spPr/>
      </p:sp>
      <p:sp>
        <p:nvSpPr>
          <p:cNvPr id="30310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1504292-2CE6-4B15-95F0-4F6D95122FC0}" type="slidenum">
              <a:rPr lang="zh-CN" altLang="en-US"/>
            </a:fld>
            <a:endParaRPr lang="en-US" altLang="zh-CN"/>
          </a:p>
        </p:txBody>
      </p:sp>
      <p:sp>
        <p:nvSpPr>
          <p:cNvPr id="304130" name="Rectangle 2"/>
          <p:cNvSpPr>
            <a:spLocks noGrp="1" noRot="1" noChangeAspect="1" noChangeArrowheads="1" noTextEdit="1"/>
          </p:cNvSpPr>
          <p:nvPr>
            <p:ph type="sldImg"/>
          </p:nvPr>
        </p:nvSpPr>
        <p:spPr/>
      </p:sp>
      <p:sp>
        <p:nvSpPr>
          <p:cNvPr id="30413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7D0B8E8-99C1-4CD0-8CC4-9E3C11C81FC5}" type="slidenum">
              <a:rPr lang="zh-CN" altLang="en-US"/>
            </a:fld>
            <a:endParaRPr lang="en-US" altLang="zh-CN"/>
          </a:p>
        </p:txBody>
      </p:sp>
      <p:sp>
        <p:nvSpPr>
          <p:cNvPr id="305154" name="Rectangle 2"/>
          <p:cNvSpPr>
            <a:spLocks noGrp="1" noRot="1" noChangeAspect="1" noChangeArrowheads="1" noTextEdit="1"/>
          </p:cNvSpPr>
          <p:nvPr>
            <p:ph type="sldImg"/>
          </p:nvPr>
        </p:nvSpPr>
        <p:spPr/>
      </p:sp>
      <p:sp>
        <p:nvSpPr>
          <p:cNvPr id="3051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C23E940-AC54-42D9-A84E-D9D9896BD176}" type="slidenum">
              <a:rPr lang="zh-CN" altLang="en-US"/>
            </a:fld>
            <a:endParaRPr lang="en-US" altLang="zh-CN"/>
          </a:p>
        </p:txBody>
      </p:sp>
      <p:sp>
        <p:nvSpPr>
          <p:cNvPr id="286722" name="Rectangle 2"/>
          <p:cNvSpPr>
            <a:spLocks noGrp="1" noRot="1" noChangeAspect="1" noChangeArrowheads="1" noTextEdit="1"/>
          </p:cNvSpPr>
          <p:nvPr>
            <p:ph type="sldImg"/>
          </p:nvPr>
        </p:nvSpPr>
        <p:spPr/>
      </p:sp>
      <p:sp>
        <p:nvSpPr>
          <p:cNvPr id="28672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7D0B8E8-99C1-4CD0-8CC4-9E3C11C81FC5}" type="slidenum">
              <a:rPr lang="zh-CN" altLang="en-US"/>
            </a:fld>
            <a:endParaRPr lang="en-US" altLang="zh-CN"/>
          </a:p>
        </p:txBody>
      </p:sp>
      <p:sp>
        <p:nvSpPr>
          <p:cNvPr id="305154" name="Rectangle 2"/>
          <p:cNvSpPr>
            <a:spLocks noGrp="1" noRot="1" noChangeAspect="1" noChangeArrowheads="1" noTextEdit="1"/>
          </p:cNvSpPr>
          <p:nvPr>
            <p:ph type="sldImg"/>
          </p:nvPr>
        </p:nvSpPr>
        <p:spPr/>
      </p:sp>
      <p:sp>
        <p:nvSpPr>
          <p:cNvPr id="3051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7AB610C-B233-4448-A955-4AE5DB7DA454}" type="slidenum">
              <a:rPr lang="zh-CN" altLang="en-US"/>
            </a:fld>
            <a:endParaRPr lang="en-US" altLang="zh-CN"/>
          </a:p>
        </p:txBody>
      </p:sp>
      <p:sp>
        <p:nvSpPr>
          <p:cNvPr id="193538" name="Rectangle 2"/>
          <p:cNvSpPr>
            <a:spLocks noGrp="1" noRot="1" noChangeAspect="1" noChangeArrowheads="1" noTextEdit="1"/>
          </p:cNvSpPr>
          <p:nvPr>
            <p:ph type="sldImg"/>
          </p:nvPr>
        </p:nvSpPr>
        <p:spPr/>
      </p:sp>
      <p:sp>
        <p:nvSpPr>
          <p:cNvPr id="193539" name="Rectangle 3"/>
          <p:cNvSpPr>
            <a:spLocks noGrp="1" noChangeArrowheads="1"/>
          </p:cNvSpPr>
          <p:nvPr>
            <p:ph type="body" idx="1"/>
          </p:nvPr>
        </p:nvSpPr>
        <p:spPr/>
        <p:txBody>
          <a:bodyPr/>
          <a:lstStyle/>
          <a:p>
            <a:r>
              <a:rPr lang="zh-CN" altLang="en-US"/>
              <a:t>首先，从摄像头取得彩色的包含车牌的图像。这是在一个收费站前拍摄的交费车辆的照片，在收费站的车牌识别系统中，车辆是静止的，因此不用进行针对运动模糊等的预处理。 </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BF7F567-0125-4E80-8A68-BFD1F329B260}" type="slidenum">
              <a:rPr lang="zh-CN" altLang="en-US"/>
            </a:fld>
            <a:endParaRPr lang="en-US" altLang="zh-CN"/>
          </a:p>
        </p:txBody>
      </p:sp>
      <p:sp>
        <p:nvSpPr>
          <p:cNvPr id="306178" name="Rectangle 2"/>
          <p:cNvSpPr>
            <a:spLocks noGrp="1" noRot="1" noChangeAspect="1" noChangeArrowheads="1" noTextEdit="1"/>
          </p:cNvSpPr>
          <p:nvPr>
            <p:ph type="sldImg"/>
          </p:nvPr>
        </p:nvSpPr>
        <p:spPr/>
      </p:sp>
      <p:sp>
        <p:nvSpPr>
          <p:cNvPr id="3061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0577DFF-403F-4C6A-A358-8C31500CBF4A}" type="slidenum">
              <a:rPr lang="zh-CN" altLang="en-US"/>
            </a:fld>
            <a:endParaRPr lang="en-US" altLang="zh-CN"/>
          </a:p>
        </p:txBody>
      </p:sp>
      <p:sp>
        <p:nvSpPr>
          <p:cNvPr id="202754" name="Rectangle 2"/>
          <p:cNvSpPr>
            <a:spLocks noGrp="1" noRot="1" noChangeAspect="1" noChangeArrowheads="1" noTextEdit="1"/>
          </p:cNvSpPr>
          <p:nvPr>
            <p:ph type="sldImg"/>
          </p:nvPr>
        </p:nvSpPr>
        <p:spPr/>
      </p:sp>
      <p:sp>
        <p:nvSpPr>
          <p:cNvPr id="202755" name="Rectangle 3"/>
          <p:cNvSpPr>
            <a:spLocks noGrp="1" noChangeArrowheads="1"/>
          </p:cNvSpPr>
          <p:nvPr>
            <p:ph type="body" idx="1"/>
          </p:nvPr>
        </p:nvSpPr>
        <p:spPr/>
        <p:txBody>
          <a:bodyPr/>
          <a:lstStyle/>
          <a:p>
            <a:r>
              <a:rPr lang="zh-CN" altLang="en-US"/>
              <a:t>人工神经网络</a:t>
            </a:r>
            <a:r>
              <a:rPr lang="en-US" altLang="zh-CN"/>
              <a:t>(Artificial Neural Network</a:t>
            </a:r>
            <a:r>
              <a:rPr lang="zh-CN" altLang="en-US"/>
              <a:t>，以下称</a:t>
            </a:r>
            <a:r>
              <a:rPr lang="en-US" altLang="zh-CN"/>
              <a:t>ANN)</a:t>
            </a:r>
            <a:r>
              <a:rPr lang="zh-CN" altLang="en-US"/>
              <a:t>是一种模拟人脑神经元细胞的网络结构，它是由大量简单的基本元件－神经元相互连接成的自适应非线性动态系统。虽然目前对于人脑神经元的研究还很不完善，我们无法确定</a:t>
            </a:r>
            <a:r>
              <a:rPr lang="en-US" altLang="zh-CN"/>
              <a:t>ANN</a:t>
            </a:r>
            <a:r>
              <a:rPr lang="zh-CN" altLang="en-US"/>
              <a:t>的工作方式是否与人脑神经元的运作方式相同，但是</a:t>
            </a:r>
            <a:r>
              <a:rPr lang="en-US" altLang="zh-CN"/>
              <a:t>ANN</a:t>
            </a:r>
            <a:r>
              <a:rPr lang="zh-CN" altLang="en-US"/>
              <a:t>正在吸引着越来越多的注意力。  </a:t>
            </a:r>
            <a:br>
              <a:rPr lang="zh-CN" altLang="en-US"/>
            </a:br>
            <a:br>
              <a:rPr lang="zh-CN" altLang="en-US"/>
            </a:b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4066FC7-C3B7-4B68-B711-73DC6B2B65D9}" type="slidenum">
              <a:rPr lang="zh-CN" altLang="en-US"/>
            </a:fld>
            <a:endParaRPr lang="en-US" altLang="zh-CN"/>
          </a:p>
        </p:txBody>
      </p:sp>
      <p:sp>
        <p:nvSpPr>
          <p:cNvPr id="198658" name="Rectangle 2"/>
          <p:cNvSpPr>
            <a:spLocks noGrp="1" noRot="1" noChangeAspect="1" noChangeArrowheads="1" noTextEdit="1"/>
          </p:cNvSpPr>
          <p:nvPr>
            <p:ph type="sldImg"/>
          </p:nvPr>
        </p:nvSpPr>
        <p:spPr/>
      </p:sp>
      <p:sp>
        <p:nvSpPr>
          <p:cNvPr id="198659" name="Rectangle 3"/>
          <p:cNvSpPr>
            <a:spLocks noGrp="1" noChangeArrowheads="1"/>
          </p:cNvSpPr>
          <p:nvPr>
            <p:ph type="body" idx="1"/>
          </p:nvPr>
        </p:nvSpPr>
        <p:spPr/>
        <p:txBody>
          <a:bodyPr/>
          <a:lstStyle/>
          <a:p>
            <a:pPr>
              <a:lnSpc>
                <a:spcPct val="120000"/>
              </a:lnSpc>
            </a:pPr>
            <a:r>
              <a:rPr lang="zh-CN" altLang="en-US" b="1"/>
              <a:t>主要方法</a:t>
            </a:r>
            <a:br>
              <a:rPr lang="zh-CN" altLang="en-US" b="1"/>
            </a:br>
            <a:r>
              <a:rPr lang="zh-CN" altLang="en-US" b="1"/>
              <a:t>几何分类</a:t>
            </a:r>
            <a:r>
              <a:rPr lang="zh-CN" altLang="en-US"/>
              <a:t>：线性分类，非线性分类</a:t>
            </a:r>
            <a:br>
              <a:rPr lang="zh-CN" altLang="en-US"/>
            </a:br>
            <a:r>
              <a:rPr lang="zh-CN" altLang="en-US" b="1"/>
              <a:t>统计分类</a:t>
            </a:r>
            <a:r>
              <a:rPr lang="zh-CN" altLang="en-US"/>
              <a:t>：</a:t>
            </a:r>
            <a:r>
              <a:rPr lang="en-US" altLang="zh-CN"/>
              <a:t>Bayes</a:t>
            </a:r>
            <a:r>
              <a:rPr lang="zh-CN" altLang="en-US"/>
              <a:t>决策</a:t>
            </a:r>
            <a:br>
              <a:rPr lang="zh-CN" altLang="en-US"/>
            </a:br>
            <a:r>
              <a:rPr lang="zh-CN" altLang="en-US" b="1"/>
              <a:t>无教师的分类</a:t>
            </a:r>
            <a:r>
              <a:rPr lang="zh-CN" altLang="en-US"/>
              <a:t>：聚类分析</a:t>
            </a:r>
            <a:endParaRPr lang="zh-CN" altLang="en-US"/>
          </a:p>
          <a:p>
            <a:pPr>
              <a:lnSpc>
                <a:spcPct val="120000"/>
              </a:lnSpc>
            </a:pPr>
            <a:r>
              <a:rPr lang="zh-CN" altLang="en-US" b="1"/>
              <a:t>主要优点</a:t>
            </a:r>
            <a:br>
              <a:rPr lang="zh-CN" altLang="en-US"/>
            </a:br>
            <a:r>
              <a:rPr lang="en-US" altLang="zh-CN"/>
              <a:t>1</a:t>
            </a:r>
            <a:r>
              <a:rPr lang="zh-CN" altLang="en-US"/>
              <a:t>）比较成熟</a:t>
            </a:r>
            <a:br>
              <a:rPr lang="zh-CN" altLang="en-US"/>
            </a:br>
            <a:r>
              <a:rPr lang="en-US" altLang="zh-CN"/>
              <a:t>2</a:t>
            </a:r>
            <a:r>
              <a:rPr lang="zh-CN" altLang="en-US"/>
              <a:t>）能考虑干扰噪声等影响</a:t>
            </a:r>
            <a:br>
              <a:rPr lang="zh-CN" altLang="en-US"/>
            </a:br>
            <a:r>
              <a:rPr lang="en-US" altLang="zh-CN"/>
              <a:t>3</a:t>
            </a:r>
            <a:r>
              <a:rPr lang="zh-CN" altLang="en-US"/>
              <a:t>）识别模式基元能力强</a:t>
            </a:r>
            <a:endParaRPr lang="zh-CN" altLang="en-US"/>
          </a:p>
          <a:p>
            <a:pPr>
              <a:lnSpc>
                <a:spcPct val="120000"/>
              </a:lnSpc>
            </a:pPr>
            <a:r>
              <a:rPr lang="zh-CN" altLang="en-US" b="1"/>
              <a:t>主要缺点</a:t>
            </a:r>
            <a:br>
              <a:rPr lang="zh-CN" altLang="en-US"/>
            </a:br>
            <a:r>
              <a:rPr lang="en-US" altLang="zh-CN"/>
              <a:t>1</a:t>
            </a:r>
            <a:r>
              <a:rPr lang="zh-CN" altLang="en-US"/>
              <a:t>）对结构复杂的模式抽取特征困难</a:t>
            </a:r>
            <a:br>
              <a:rPr lang="zh-CN" altLang="en-US"/>
            </a:br>
            <a:r>
              <a:rPr lang="en-US" altLang="zh-CN"/>
              <a:t>2</a:t>
            </a:r>
            <a:r>
              <a:rPr lang="zh-CN" altLang="en-US"/>
              <a:t>）不能反映模式的结构特征，难以描述模式的性质</a:t>
            </a:r>
            <a:br>
              <a:rPr lang="zh-CN" altLang="en-US"/>
            </a:br>
            <a:r>
              <a:rPr lang="en-US" altLang="zh-CN"/>
              <a:t>3</a:t>
            </a:r>
            <a:r>
              <a:rPr lang="zh-CN" altLang="en-US"/>
              <a:t>）难以从整体角度考虑识别问题</a:t>
            </a:r>
            <a:endParaRPr lang="zh-CN" altLang="en-US"/>
          </a:p>
          <a:p>
            <a:endParaRPr lang="zh-CN" altLang="en-US"/>
          </a:p>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70F8CBB-C135-4500-A8E4-CD4A789E0FC4}" type="slidenum">
              <a:rPr lang="zh-CN" altLang="en-US"/>
            </a:fld>
            <a:endParaRPr lang="en-US" altLang="zh-CN"/>
          </a:p>
        </p:txBody>
      </p:sp>
      <p:sp>
        <p:nvSpPr>
          <p:cNvPr id="237570" name="Rectangle 2"/>
          <p:cNvSpPr>
            <a:spLocks noGrp="1" noRot="1" noChangeAspect="1" noChangeArrowheads="1" noTextEdit="1"/>
          </p:cNvSpPr>
          <p:nvPr>
            <p:ph type="sldImg"/>
          </p:nvPr>
        </p:nvSpPr>
        <p:spPr/>
      </p:sp>
      <p:sp>
        <p:nvSpPr>
          <p:cNvPr id="237571" name="Rectangle 3"/>
          <p:cNvSpPr>
            <a:spLocks noGrp="1" noChangeArrowheads="1"/>
          </p:cNvSpPr>
          <p:nvPr>
            <p:ph type="body" idx="1"/>
          </p:nvPr>
        </p:nvSpPr>
        <p:spPr/>
        <p:txBody>
          <a:bodyPr/>
          <a:lstStyle/>
          <a:p>
            <a:pPr>
              <a:lnSpc>
                <a:spcPct val="120000"/>
              </a:lnSpc>
            </a:pPr>
            <a:r>
              <a:rPr lang="zh-CN" altLang="en-US" b="1"/>
              <a:t>主要方法</a:t>
            </a:r>
            <a:br>
              <a:rPr lang="zh-CN" altLang="en-US" b="1"/>
            </a:br>
            <a:r>
              <a:rPr lang="zh-CN" altLang="en-US" b="1"/>
              <a:t>几何分类</a:t>
            </a:r>
            <a:r>
              <a:rPr lang="zh-CN" altLang="en-US"/>
              <a:t>：线性分类，非线性分类</a:t>
            </a:r>
            <a:br>
              <a:rPr lang="zh-CN" altLang="en-US"/>
            </a:br>
            <a:r>
              <a:rPr lang="zh-CN" altLang="en-US" b="1"/>
              <a:t>统计分类</a:t>
            </a:r>
            <a:r>
              <a:rPr lang="zh-CN" altLang="en-US"/>
              <a:t>：</a:t>
            </a:r>
            <a:r>
              <a:rPr lang="en-US" altLang="zh-CN"/>
              <a:t>Bayes</a:t>
            </a:r>
            <a:r>
              <a:rPr lang="zh-CN" altLang="en-US"/>
              <a:t>决策</a:t>
            </a:r>
            <a:br>
              <a:rPr lang="zh-CN" altLang="en-US"/>
            </a:br>
            <a:r>
              <a:rPr lang="zh-CN" altLang="en-US" b="1"/>
              <a:t>无监督的分类</a:t>
            </a:r>
            <a:r>
              <a:rPr lang="zh-CN" altLang="en-US"/>
              <a:t>：聚类分析</a:t>
            </a:r>
            <a:endParaRPr lang="zh-CN" altLang="en-US"/>
          </a:p>
          <a:p>
            <a:pPr>
              <a:lnSpc>
                <a:spcPct val="120000"/>
              </a:lnSpc>
            </a:pPr>
            <a:r>
              <a:rPr lang="zh-CN" altLang="en-US" b="1"/>
              <a:t>主要优点</a:t>
            </a:r>
            <a:br>
              <a:rPr lang="zh-CN" altLang="en-US"/>
            </a:br>
            <a:r>
              <a:rPr lang="en-US" altLang="zh-CN"/>
              <a:t>1</a:t>
            </a:r>
            <a:r>
              <a:rPr lang="zh-CN" altLang="en-US"/>
              <a:t>）比较成熟</a:t>
            </a:r>
            <a:br>
              <a:rPr lang="zh-CN" altLang="en-US"/>
            </a:br>
            <a:r>
              <a:rPr lang="en-US" altLang="zh-CN"/>
              <a:t>2</a:t>
            </a:r>
            <a:r>
              <a:rPr lang="zh-CN" altLang="en-US"/>
              <a:t>）能考虑干扰噪声等影响</a:t>
            </a:r>
            <a:br>
              <a:rPr lang="zh-CN" altLang="en-US"/>
            </a:br>
            <a:r>
              <a:rPr lang="en-US" altLang="zh-CN"/>
              <a:t>3</a:t>
            </a:r>
            <a:r>
              <a:rPr lang="zh-CN" altLang="en-US"/>
              <a:t>）识别模式基元能力强</a:t>
            </a:r>
            <a:endParaRPr lang="zh-CN" altLang="en-US"/>
          </a:p>
          <a:p>
            <a:pPr>
              <a:lnSpc>
                <a:spcPct val="120000"/>
              </a:lnSpc>
            </a:pPr>
            <a:r>
              <a:rPr lang="zh-CN" altLang="en-US" b="1"/>
              <a:t>主要缺点</a:t>
            </a:r>
            <a:br>
              <a:rPr lang="zh-CN" altLang="en-US"/>
            </a:br>
            <a:r>
              <a:rPr lang="en-US" altLang="zh-CN"/>
              <a:t>1</a:t>
            </a:r>
            <a:r>
              <a:rPr lang="zh-CN" altLang="en-US"/>
              <a:t>）对结构复杂的模式抽取特征困难</a:t>
            </a:r>
            <a:br>
              <a:rPr lang="zh-CN" altLang="en-US"/>
            </a:br>
            <a:r>
              <a:rPr lang="en-US" altLang="zh-CN"/>
              <a:t>2</a:t>
            </a:r>
            <a:r>
              <a:rPr lang="zh-CN" altLang="en-US"/>
              <a:t>）不能反映模式的结构特征，难以描述模式的性质</a:t>
            </a:r>
            <a:br>
              <a:rPr lang="zh-CN" altLang="en-US"/>
            </a:br>
            <a:r>
              <a:rPr lang="en-US" altLang="zh-CN"/>
              <a:t>3</a:t>
            </a:r>
            <a:r>
              <a:rPr lang="zh-CN" altLang="en-US"/>
              <a:t>）难以从整体角度考虑识别问题</a:t>
            </a:r>
            <a:endParaRPr lang="zh-CN" altLang="en-US"/>
          </a:p>
          <a:p>
            <a:endParaRPr lang="zh-CN" altLang="en-US"/>
          </a:p>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2BCF2A2-EF3C-42C9-8948-37313AEE5BC6}" type="slidenum">
              <a:rPr lang="zh-CN" altLang="en-US"/>
            </a:fld>
            <a:endParaRPr lang="en-US" altLang="zh-CN"/>
          </a:p>
        </p:txBody>
      </p:sp>
      <p:sp>
        <p:nvSpPr>
          <p:cNvPr id="197634" name="Rectangle 2"/>
          <p:cNvSpPr>
            <a:spLocks noGrp="1" noRot="1" noChangeAspect="1" noChangeArrowheads="1" noTextEdit="1"/>
          </p:cNvSpPr>
          <p:nvPr>
            <p:ph type="sldImg"/>
          </p:nvPr>
        </p:nvSpPr>
        <p:spPr/>
      </p:sp>
      <p:sp>
        <p:nvSpPr>
          <p:cNvPr id="197635" name="Rectangle 3"/>
          <p:cNvSpPr>
            <a:spLocks noGrp="1" noChangeArrowheads="1"/>
          </p:cNvSpPr>
          <p:nvPr>
            <p:ph type="body" idx="1"/>
          </p:nvPr>
        </p:nvSpPr>
        <p:spPr/>
        <p:txBody>
          <a:bodyPr/>
          <a:lstStyle/>
          <a:p>
            <a:pPr>
              <a:lnSpc>
                <a:spcPct val="135000"/>
              </a:lnSpc>
            </a:pPr>
            <a:r>
              <a:rPr lang="zh-CN" altLang="en-US" b="1"/>
              <a:t>主要方法</a:t>
            </a:r>
            <a:br>
              <a:rPr lang="zh-CN" altLang="en-US" b="1"/>
            </a:br>
            <a:r>
              <a:rPr lang="zh-CN" altLang="en-US"/>
              <a:t>自动机技术</a:t>
            </a:r>
            <a:br>
              <a:rPr lang="zh-CN" altLang="en-US"/>
            </a:br>
            <a:r>
              <a:rPr lang="en-US" altLang="zh-CN"/>
              <a:t>CYK</a:t>
            </a:r>
            <a:r>
              <a:rPr lang="zh-CN" altLang="en-US"/>
              <a:t>剖析算法</a:t>
            </a:r>
            <a:br>
              <a:rPr lang="zh-CN" altLang="en-US"/>
            </a:br>
            <a:r>
              <a:rPr lang="en-US" altLang="zh-CN"/>
              <a:t>Early</a:t>
            </a:r>
            <a:r>
              <a:rPr lang="zh-CN" altLang="en-US"/>
              <a:t>算法</a:t>
            </a:r>
            <a:br>
              <a:rPr lang="zh-CN" altLang="en-US"/>
            </a:br>
            <a:r>
              <a:rPr lang="zh-CN" altLang="en-US"/>
              <a:t>转移图法</a:t>
            </a:r>
            <a:endParaRPr lang="zh-CN" altLang="en-US"/>
          </a:p>
          <a:p>
            <a:pPr>
              <a:lnSpc>
                <a:spcPct val="135000"/>
              </a:lnSpc>
            </a:pPr>
            <a:r>
              <a:rPr lang="zh-CN" altLang="en-US" b="1"/>
              <a:t>主要优点</a:t>
            </a:r>
            <a:br>
              <a:rPr lang="zh-CN" altLang="en-US"/>
            </a:br>
            <a:r>
              <a:rPr lang="en-US" altLang="zh-CN"/>
              <a:t>1</a:t>
            </a:r>
            <a:r>
              <a:rPr lang="zh-CN" altLang="en-US"/>
              <a:t>）识别方便，可以从简单的基元开始，由简至繁。</a:t>
            </a:r>
            <a:br>
              <a:rPr lang="zh-CN" altLang="en-US"/>
            </a:br>
            <a:r>
              <a:rPr lang="en-US" altLang="zh-CN"/>
              <a:t>2</a:t>
            </a:r>
            <a:r>
              <a:rPr lang="zh-CN" altLang="en-US"/>
              <a:t>）能反映模式的结构特征，能描述模式的性质。</a:t>
            </a:r>
            <a:br>
              <a:rPr lang="zh-CN" altLang="en-US"/>
            </a:br>
            <a:r>
              <a:rPr lang="en-US" altLang="zh-CN"/>
              <a:t>3</a:t>
            </a:r>
            <a:r>
              <a:rPr lang="zh-CN" altLang="en-US"/>
              <a:t>）对图象畸变的抗干扰能力较强。</a:t>
            </a:r>
            <a:endParaRPr lang="zh-CN" altLang="en-US" sz="2400"/>
          </a:p>
          <a:p>
            <a:pPr>
              <a:lnSpc>
                <a:spcPct val="135000"/>
              </a:lnSpc>
            </a:pPr>
            <a:r>
              <a:rPr lang="zh-CN" altLang="en-US" b="1"/>
              <a:t>主要缺点</a:t>
            </a:r>
            <a:br>
              <a:rPr lang="zh-CN" altLang="en-US" b="1"/>
            </a:br>
            <a:r>
              <a:rPr lang="zh-CN" altLang="en-US"/>
              <a:t>当存在干扰及噪声时，抽取特征基元困难，且易失误。</a:t>
            </a:r>
            <a:endParaRPr lang="zh-CN" altLang="en-US" sz="2400"/>
          </a:p>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D242CBE-90AD-45D3-B5F0-957B6708E613}" type="slidenum">
              <a:rPr lang="zh-CN" altLang="en-US"/>
            </a:fld>
            <a:endParaRPr lang="en-US" altLang="zh-CN"/>
          </a:p>
        </p:txBody>
      </p:sp>
      <p:sp>
        <p:nvSpPr>
          <p:cNvPr id="307202" name="Rectangle 2"/>
          <p:cNvSpPr>
            <a:spLocks noGrp="1" noRot="1" noChangeAspect="1" noChangeArrowheads="1" noTextEdit="1"/>
          </p:cNvSpPr>
          <p:nvPr>
            <p:ph type="sldImg"/>
          </p:nvPr>
        </p:nvSpPr>
        <p:spPr/>
      </p:sp>
      <p:sp>
        <p:nvSpPr>
          <p:cNvPr id="30720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55D175D-FFD9-4620-83CC-3C54A8368E20}" type="slidenum">
              <a:rPr lang="zh-CN" altLang="en-US"/>
            </a:fld>
            <a:endParaRPr lang="en-US" altLang="zh-CN"/>
          </a:p>
        </p:txBody>
      </p:sp>
      <p:sp>
        <p:nvSpPr>
          <p:cNvPr id="308226" name="Rectangle 2"/>
          <p:cNvSpPr>
            <a:spLocks noGrp="1" noRot="1" noChangeAspect="1" noChangeArrowheads="1" noTextEdit="1"/>
          </p:cNvSpPr>
          <p:nvPr>
            <p:ph type="sldImg"/>
          </p:nvPr>
        </p:nvSpPr>
        <p:spPr/>
      </p:sp>
      <p:sp>
        <p:nvSpPr>
          <p:cNvPr id="3082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FFD4336-2D8B-4A69-90FB-4E0B0C2CAFA5}" type="slidenum">
              <a:rPr lang="zh-CN" altLang="en-US"/>
            </a:fld>
            <a:endParaRPr lang="en-US" altLang="zh-CN"/>
          </a:p>
        </p:txBody>
      </p:sp>
      <p:sp>
        <p:nvSpPr>
          <p:cNvPr id="309250" name="Rectangle 2"/>
          <p:cNvSpPr>
            <a:spLocks noGrp="1" noRot="1" noChangeAspect="1" noChangeArrowheads="1" noTextEdit="1"/>
          </p:cNvSpPr>
          <p:nvPr>
            <p:ph type="sldImg"/>
          </p:nvPr>
        </p:nvSpPr>
        <p:spPr/>
      </p:sp>
      <p:sp>
        <p:nvSpPr>
          <p:cNvPr id="3092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C23E940-AC54-42D9-A84E-D9D9896BD176}" type="slidenum">
              <a:rPr lang="zh-CN" altLang="en-US"/>
            </a:fld>
            <a:endParaRPr lang="en-US" altLang="zh-CN"/>
          </a:p>
        </p:txBody>
      </p:sp>
      <p:sp>
        <p:nvSpPr>
          <p:cNvPr id="286722" name="Rectangle 2"/>
          <p:cNvSpPr>
            <a:spLocks noGrp="1" noRot="1" noChangeAspect="1" noChangeArrowheads="1" noTextEdit="1"/>
          </p:cNvSpPr>
          <p:nvPr>
            <p:ph type="sldImg"/>
          </p:nvPr>
        </p:nvSpPr>
        <p:spPr/>
      </p:sp>
      <p:sp>
        <p:nvSpPr>
          <p:cNvPr id="28672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A6F9538-7230-44B0-92E0-8C74EC8064C2}" type="slidenum">
              <a:rPr lang="zh-CN" altLang="en-US"/>
            </a:fld>
            <a:endParaRPr lang="en-US" altLang="zh-CN"/>
          </a:p>
        </p:txBody>
      </p:sp>
      <p:sp>
        <p:nvSpPr>
          <p:cNvPr id="310274" name="Rectangle 2"/>
          <p:cNvSpPr>
            <a:spLocks noGrp="1" noRot="1" noChangeAspect="1" noChangeArrowheads="1" noTextEdit="1"/>
          </p:cNvSpPr>
          <p:nvPr>
            <p:ph type="sldImg"/>
          </p:nvPr>
        </p:nvSpPr>
        <p:spPr/>
      </p:sp>
      <p:sp>
        <p:nvSpPr>
          <p:cNvPr id="31027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286C4E4-4BC8-4AAA-9A6D-288D5250F4B4}" type="slidenum">
              <a:rPr lang="zh-CN" altLang="en-US"/>
            </a:fld>
            <a:endParaRPr lang="en-US" altLang="zh-CN"/>
          </a:p>
        </p:txBody>
      </p:sp>
      <p:sp>
        <p:nvSpPr>
          <p:cNvPr id="240642" name="Rectangle 2"/>
          <p:cNvSpPr>
            <a:spLocks noGrp="1" noRot="1" noChangeAspect="1" noChangeArrowheads="1" noTextEdit="1"/>
          </p:cNvSpPr>
          <p:nvPr>
            <p:ph type="sldImg"/>
          </p:nvPr>
        </p:nvSpPr>
        <p:spPr/>
      </p:sp>
      <p:sp>
        <p:nvSpPr>
          <p:cNvPr id="240643" name="Rectangle 3"/>
          <p:cNvSpPr>
            <a:spLocks noGrp="1" noChangeArrowheads="1"/>
          </p:cNvSpPr>
          <p:nvPr>
            <p:ph type="body" idx="1"/>
          </p:nvPr>
        </p:nvSpPr>
        <p:spPr/>
        <p:txBody>
          <a:bodyPr/>
          <a:lstStyle/>
          <a:p>
            <a:pPr>
              <a:lnSpc>
                <a:spcPct val="135000"/>
              </a:lnSpc>
            </a:pPr>
            <a:r>
              <a:rPr lang="zh-CN" altLang="en-US" b="1"/>
              <a:t>主要方法</a:t>
            </a:r>
            <a:br>
              <a:rPr lang="zh-CN" altLang="en-US" b="1"/>
            </a:br>
            <a:r>
              <a:rPr lang="zh-CN" altLang="en-US"/>
              <a:t>自动机技术</a:t>
            </a:r>
            <a:br>
              <a:rPr lang="zh-CN" altLang="en-US"/>
            </a:br>
            <a:r>
              <a:rPr lang="en-US" altLang="zh-CN"/>
              <a:t>CYK</a:t>
            </a:r>
            <a:r>
              <a:rPr lang="zh-CN" altLang="en-US"/>
              <a:t>剖析算法</a:t>
            </a:r>
            <a:br>
              <a:rPr lang="zh-CN" altLang="en-US"/>
            </a:br>
            <a:r>
              <a:rPr lang="en-US" altLang="zh-CN"/>
              <a:t>Early</a:t>
            </a:r>
            <a:r>
              <a:rPr lang="zh-CN" altLang="en-US"/>
              <a:t>算法</a:t>
            </a:r>
            <a:br>
              <a:rPr lang="zh-CN" altLang="en-US"/>
            </a:br>
            <a:r>
              <a:rPr lang="zh-CN" altLang="en-US"/>
              <a:t>转移图法</a:t>
            </a:r>
            <a:endParaRPr lang="zh-CN" altLang="en-US"/>
          </a:p>
          <a:p>
            <a:pPr>
              <a:lnSpc>
                <a:spcPct val="135000"/>
              </a:lnSpc>
            </a:pPr>
            <a:r>
              <a:rPr lang="zh-CN" altLang="en-US" b="1"/>
              <a:t>主要优点</a:t>
            </a:r>
            <a:br>
              <a:rPr lang="zh-CN" altLang="en-US"/>
            </a:br>
            <a:r>
              <a:rPr lang="en-US" altLang="zh-CN"/>
              <a:t>1</a:t>
            </a:r>
            <a:r>
              <a:rPr lang="zh-CN" altLang="en-US"/>
              <a:t>）识别方便，可以从简单的基元开始，由简至繁。</a:t>
            </a:r>
            <a:br>
              <a:rPr lang="zh-CN" altLang="en-US"/>
            </a:br>
            <a:r>
              <a:rPr lang="en-US" altLang="zh-CN"/>
              <a:t>2</a:t>
            </a:r>
            <a:r>
              <a:rPr lang="zh-CN" altLang="en-US"/>
              <a:t>）能反映模式的结构特征，能描述模式的性质。</a:t>
            </a:r>
            <a:br>
              <a:rPr lang="zh-CN" altLang="en-US"/>
            </a:br>
            <a:r>
              <a:rPr lang="en-US" altLang="zh-CN"/>
              <a:t>3</a:t>
            </a:r>
            <a:r>
              <a:rPr lang="zh-CN" altLang="en-US"/>
              <a:t>）对图象畸变的抗干扰能力较强。</a:t>
            </a:r>
            <a:endParaRPr lang="zh-CN" altLang="en-US" sz="2400"/>
          </a:p>
          <a:p>
            <a:pPr>
              <a:lnSpc>
                <a:spcPct val="135000"/>
              </a:lnSpc>
            </a:pPr>
            <a:r>
              <a:rPr lang="zh-CN" altLang="en-US" b="1"/>
              <a:t>主要缺点</a:t>
            </a:r>
            <a:br>
              <a:rPr lang="zh-CN" altLang="en-US" b="1"/>
            </a:br>
            <a:r>
              <a:rPr lang="zh-CN" altLang="en-US"/>
              <a:t>当存在干扰及噪声时，抽取特征基元困难，且易失误。</a:t>
            </a:r>
            <a:endParaRPr lang="zh-CN" altLang="en-US" sz="2400"/>
          </a:p>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FF3603F-67DC-4978-AE4D-102F66596E07}" type="slidenum">
              <a:rPr lang="zh-CN" altLang="en-US"/>
            </a:fld>
            <a:endParaRPr lang="en-US" altLang="zh-CN"/>
          </a:p>
        </p:txBody>
      </p:sp>
      <p:sp>
        <p:nvSpPr>
          <p:cNvPr id="311298" name="Rectangle 2"/>
          <p:cNvSpPr>
            <a:spLocks noGrp="1" noRot="1" noChangeAspect="1" noChangeArrowheads="1" noTextEdit="1"/>
          </p:cNvSpPr>
          <p:nvPr>
            <p:ph type="sldImg"/>
          </p:nvPr>
        </p:nvSpPr>
        <p:spPr/>
      </p:sp>
      <p:sp>
        <p:nvSpPr>
          <p:cNvPr id="3112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75BD2A5-6480-454F-A7B5-735900250C93}" type="slidenum">
              <a:rPr lang="zh-CN" altLang="en-US"/>
            </a:fld>
            <a:endParaRPr lang="en-US" altLang="zh-CN"/>
          </a:p>
        </p:txBody>
      </p:sp>
      <p:sp>
        <p:nvSpPr>
          <p:cNvPr id="243714" name="Rectangle 2"/>
          <p:cNvSpPr>
            <a:spLocks noGrp="1" noRot="1" noChangeAspect="1" noChangeArrowheads="1" noTextEdit="1"/>
          </p:cNvSpPr>
          <p:nvPr>
            <p:ph type="sldImg"/>
          </p:nvPr>
        </p:nvSpPr>
        <p:spPr/>
      </p:sp>
      <p:sp>
        <p:nvSpPr>
          <p:cNvPr id="243715" name="Rectangle 3"/>
          <p:cNvSpPr>
            <a:spLocks noGrp="1" noChangeArrowheads="1"/>
          </p:cNvSpPr>
          <p:nvPr>
            <p:ph type="body" idx="1"/>
          </p:nvPr>
        </p:nvSpPr>
        <p:spPr/>
        <p:txBody>
          <a:bodyPr/>
          <a:lstStyle/>
          <a:p>
            <a:pPr>
              <a:lnSpc>
                <a:spcPct val="135000"/>
              </a:lnSpc>
            </a:pPr>
            <a:r>
              <a:rPr lang="zh-CN" altLang="en-US" b="1"/>
              <a:t>主要方法</a:t>
            </a:r>
            <a:br>
              <a:rPr lang="zh-CN" altLang="en-US" b="1"/>
            </a:br>
            <a:r>
              <a:rPr lang="zh-CN" altLang="en-US"/>
              <a:t>自动机技术</a:t>
            </a:r>
            <a:br>
              <a:rPr lang="zh-CN" altLang="en-US"/>
            </a:br>
            <a:r>
              <a:rPr lang="en-US" altLang="zh-CN"/>
              <a:t>CYK</a:t>
            </a:r>
            <a:r>
              <a:rPr lang="zh-CN" altLang="en-US"/>
              <a:t>剖析算法</a:t>
            </a:r>
            <a:br>
              <a:rPr lang="zh-CN" altLang="en-US"/>
            </a:br>
            <a:r>
              <a:rPr lang="en-US" altLang="zh-CN"/>
              <a:t>Early</a:t>
            </a:r>
            <a:r>
              <a:rPr lang="zh-CN" altLang="en-US"/>
              <a:t>算法</a:t>
            </a:r>
            <a:br>
              <a:rPr lang="zh-CN" altLang="en-US"/>
            </a:br>
            <a:r>
              <a:rPr lang="zh-CN" altLang="en-US"/>
              <a:t>转移图法</a:t>
            </a:r>
            <a:endParaRPr lang="zh-CN" altLang="en-US"/>
          </a:p>
          <a:p>
            <a:pPr>
              <a:lnSpc>
                <a:spcPct val="135000"/>
              </a:lnSpc>
            </a:pPr>
            <a:r>
              <a:rPr lang="zh-CN" altLang="en-US" b="1"/>
              <a:t>主要优点</a:t>
            </a:r>
            <a:br>
              <a:rPr lang="zh-CN" altLang="en-US"/>
            </a:br>
            <a:r>
              <a:rPr lang="en-US" altLang="zh-CN"/>
              <a:t>1</a:t>
            </a:r>
            <a:r>
              <a:rPr lang="zh-CN" altLang="en-US"/>
              <a:t>）识别方便，可以从简单的基元开始，由简至繁。</a:t>
            </a:r>
            <a:br>
              <a:rPr lang="zh-CN" altLang="en-US"/>
            </a:br>
            <a:r>
              <a:rPr lang="en-US" altLang="zh-CN"/>
              <a:t>2</a:t>
            </a:r>
            <a:r>
              <a:rPr lang="zh-CN" altLang="en-US"/>
              <a:t>）能反映模式的结构特征，能描述模式的性质。</a:t>
            </a:r>
            <a:br>
              <a:rPr lang="zh-CN" altLang="en-US"/>
            </a:br>
            <a:r>
              <a:rPr lang="en-US" altLang="zh-CN"/>
              <a:t>3</a:t>
            </a:r>
            <a:r>
              <a:rPr lang="zh-CN" altLang="en-US"/>
              <a:t>）对图象畸变的抗干扰能力较强。</a:t>
            </a:r>
            <a:endParaRPr lang="zh-CN" altLang="en-US" sz="2400"/>
          </a:p>
          <a:p>
            <a:pPr>
              <a:lnSpc>
                <a:spcPct val="135000"/>
              </a:lnSpc>
            </a:pPr>
            <a:r>
              <a:rPr lang="zh-CN" altLang="en-US" b="1"/>
              <a:t>主要缺点</a:t>
            </a:r>
            <a:br>
              <a:rPr lang="zh-CN" altLang="en-US" b="1"/>
            </a:br>
            <a:r>
              <a:rPr lang="zh-CN" altLang="en-US"/>
              <a:t>当存在干扰及噪声时，抽取特征基元困难，且易失误。</a:t>
            </a:r>
            <a:endParaRPr lang="zh-CN" altLang="en-US" sz="2400"/>
          </a:p>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121DD37-008A-4203-98E0-DE35BDDA443C}" type="slidenum">
              <a:rPr lang="zh-CN" altLang="en-US"/>
            </a:fld>
            <a:endParaRPr lang="en-US" altLang="zh-CN"/>
          </a:p>
        </p:txBody>
      </p:sp>
      <p:sp>
        <p:nvSpPr>
          <p:cNvPr id="312322" name="Rectangle 2"/>
          <p:cNvSpPr>
            <a:spLocks noGrp="1" noRot="1" noChangeAspect="1" noChangeArrowheads="1" noTextEdit="1"/>
          </p:cNvSpPr>
          <p:nvPr>
            <p:ph type="sldImg"/>
          </p:nvPr>
        </p:nvSpPr>
        <p:spPr/>
      </p:sp>
      <p:sp>
        <p:nvSpPr>
          <p:cNvPr id="31232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C9AAD4C-73A9-44B5-BA9F-795AB82CD586}" type="slidenum">
              <a:rPr lang="zh-CN" altLang="en-US"/>
            </a:fld>
            <a:endParaRPr lang="en-US" altLang="zh-CN"/>
          </a:p>
        </p:txBody>
      </p:sp>
      <p:sp>
        <p:nvSpPr>
          <p:cNvPr id="246786" name="Rectangle 2"/>
          <p:cNvSpPr>
            <a:spLocks noGrp="1" noRot="1" noChangeAspect="1" noChangeArrowheads="1" noTextEdit="1"/>
          </p:cNvSpPr>
          <p:nvPr>
            <p:ph type="sldImg"/>
          </p:nvPr>
        </p:nvSpPr>
        <p:spPr/>
      </p:sp>
      <p:sp>
        <p:nvSpPr>
          <p:cNvPr id="246787" name="Rectangle 3"/>
          <p:cNvSpPr>
            <a:spLocks noGrp="1" noChangeArrowheads="1"/>
          </p:cNvSpPr>
          <p:nvPr>
            <p:ph type="body" idx="1"/>
          </p:nvPr>
        </p:nvSpPr>
        <p:spPr/>
        <p:txBody>
          <a:bodyPr/>
          <a:lstStyle/>
          <a:p>
            <a:pPr>
              <a:lnSpc>
                <a:spcPct val="135000"/>
              </a:lnSpc>
            </a:pPr>
            <a:r>
              <a:rPr lang="zh-CN" altLang="en-US" b="1"/>
              <a:t>主要方法</a:t>
            </a:r>
            <a:br>
              <a:rPr lang="zh-CN" altLang="en-US" b="1"/>
            </a:br>
            <a:r>
              <a:rPr lang="zh-CN" altLang="en-US"/>
              <a:t>自动机技术</a:t>
            </a:r>
            <a:br>
              <a:rPr lang="zh-CN" altLang="en-US"/>
            </a:br>
            <a:r>
              <a:rPr lang="en-US" altLang="zh-CN"/>
              <a:t>CYK</a:t>
            </a:r>
            <a:r>
              <a:rPr lang="zh-CN" altLang="en-US"/>
              <a:t>剖析算法</a:t>
            </a:r>
            <a:br>
              <a:rPr lang="zh-CN" altLang="en-US"/>
            </a:br>
            <a:r>
              <a:rPr lang="en-US" altLang="zh-CN"/>
              <a:t>Early</a:t>
            </a:r>
            <a:r>
              <a:rPr lang="zh-CN" altLang="en-US"/>
              <a:t>算法</a:t>
            </a:r>
            <a:br>
              <a:rPr lang="zh-CN" altLang="en-US"/>
            </a:br>
            <a:r>
              <a:rPr lang="zh-CN" altLang="en-US"/>
              <a:t>转移图法</a:t>
            </a:r>
            <a:endParaRPr lang="zh-CN" altLang="en-US"/>
          </a:p>
          <a:p>
            <a:pPr>
              <a:lnSpc>
                <a:spcPct val="135000"/>
              </a:lnSpc>
            </a:pPr>
            <a:r>
              <a:rPr lang="zh-CN" altLang="en-US" b="1"/>
              <a:t>主要优点</a:t>
            </a:r>
            <a:br>
              <a:rPr lang="zh-CN" altLang="en-US"/>
            </a:br>
            <a:r>
              <a:rPr lang="en-US" altLang="zh-CN"/>
              <a:t>1</a:t>
            </a:r>
            <a:r>
              <a:rPr lang="zh-CN" altLang="en-US"/>
              <a:t>）识别方便，可以从简单的基元开始，由简至繁。</a:t>
            </a:r>
            <a:br>
              <a:rPr lang="zh-CN" altLang="en-US"/>
            </a:br>
            <a:r>
              <a:rPr lang="en-US" altLang="zh-CN"/>
              <a:t>2</a:t>
            </a:r>
            <a:r>
              <a:rPr lang="zh-CN" altLang="en-US"/>
              <a:t>）能反映模式的结构特征，能描述模式的性质。</a:t>
            </a:r>
            <a:br>
              <a:rPr lang="zh-CN" altLang="en-US"/>
            </a:br>
            <a:r>
              <a:rPr lang="en-US" altLang="zh-CN"/>
              <a:t>3</a:t>
            </a:r>
            <a:r>
              <a:rPr lang="zh-CN" altLang="en-US"/>
              <a:t>）对图象畸变的抗干扰能力较强。</a:t>
            </a:r>
            <a:endParaRPr lang="zh-CN" altLang="en-US" sz="2400"/>
          </a:p>
          <a:p>
            <a:pPr>
              <a:lnSpc>
                <a:spcPct val="135000"/>
              </a:lnSpc>
            </a:pPr>
            <a:r>
              <a:rPr lang="zh-CN" altLang="en-US" b="1"/>
              <a:t>主要缺点</a:t>
            </a:r>
            <a:br>
              <a:rPr lang="zh-CN" altLang="en-US" b="1"/>
            </a:br>
            <a:r>
              <a:rPr lang="zh-CN" altLang="en-US"/>
              <a:t>当存在干扰及噪声时，抽取特征基元困难，且易失误。</a:t>
            </a:r>
            <a:endParaRPr lang="zh-CN" altLang="en-US" sz="2400"/>
          </a:p>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B1B6DA3-B275-4C38-B94F-82C23C1C0AC5}" type="slidenum">
              <a:rPr lang="zh-CN" altLang="en-US"/>
            </a:fld>
            <a:endParaRPr lang="en-US" altLang="zh-CN"/>
          </a:p>
        </p:txBody>
      </p:sp>
      <p:sp>
        <p:nvSpPr>
          <p:cNvPr id="313346" name="Rectangle 2"/>
          <p:cNvSpPr>
            <a:spLocks noGrp="1" noRot="1" noChangeAspect="1" noChangeArrowheads="1" noTextEdit="1"/>
          </p:cNvSpPr>
          <p:nvPr>
            <p:ph type="sldImg"/>
          </p:nvPr>
        </p:nvSpPr>
        <p:spPr/>
      </p:sp>
      <p:sp>
        <p:nvSpPr>
          <p:cNvPr id="3133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28833CA-5842-4B3E-8F30-6E47F5401383}" type="slidenum">
              <a:rPr lang="zh-CN" altLang="en-US"/>
            </a:fld>
            <a:endParaRPr lang="en-US" altLang="zh-CN"/>
          </a:p>
        </p:txBody>
      </p:sp>
      <p:sp>
        <p:nvSpPr>
          <p:cNvPr id="314370" name="Rectangle 2"/>
          <p:cNvSpPr>
            <a:spLocks noGrp="1" noRot="1" noChangeAspect="1" noChangeArrowheads="1" noTextEdit="1"/>
          </p:cNvSpPr>
          <p:nvPr>
            <p:ph type="sldImg"/>
          </p:nvPr>
        </p:nvSpPr>
        <p:spPr/>
      </p:sp>
      <p:sp>
        <p:nvSpPr>
          <p:cNvPr id="31437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AC80D80-1701-4F0B-B431-E4CFFB1C6387}" type="slidenum">
              <a:rPr lang="zh-CN" altLang="en-US"/>
            </a:fld>
            <a:endParaRPr lang="en-US" altLang="zh-CN"/>
          </a:p>
        </p:txBody>
      </p:sp>
      <p:sp>
        <p:nvSpPr>
          <p:cNvPr id="315394" name="Rectangle 2"/>
          <p:cNvSpPr>
            <a:spLocks noGrp="1" noRot="1" noChangeAspect="1" noChangeArrowheads="1" noTextEdit="1"/>
          </p:cNvSpPr>
          <p:nvPr>
            <p:ph type="sldImg"/>
          </p:nvPr>
        </p:nvSpPr>
        <p:spPr/>
      </p:sp>
      <p:sp>
        <p:nvSpPr>
          <p:cNvPr id="31539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ED7EAD7-C5B3-4FBF-A6D9-BB18854D5D0A}" type="slidenum">
              <a:rPr lang="zh-CN" altLang="en-US"/>
            </a:fld>
            <a:endParaRPr lang="en-US" altLang="zh-CN"/>
          </a:p>
        </p:txBody>
      </p:sp>
      <p:sp>
        <p:nvSpPr>
          <p:cNvPr id="210946" name="Rectangle 2"/>
          <p:cNvSpPr>
            <a:spLocks noGrp="1" noRot="1" noChangeAspect="1" noChangeArrowheads="1" noTextEdit="1"/>
          </p:cNvSpPr>
          <p:nvPr>
            <p:ph type="sldImg"/>
          </p:nvPr>
        </p:nvSpPr>
        <p:spPr/>
      </p:sp>
      <p:sp>
        <p:nvSpPr>
          <p:cNvPr id="210947" name="Rectangle 3"/>
          <p:cNvSpPr>
            <a:spLocks noGrp="1" noChangeArrowheads="1"/>
          </p:cNvSpPr>
          <p:nvPr>
            <p:ph type="body" idx="1"/>
          </p:nvPr>
        </p:nvSpPr>
        <p:spPr/>
        <p:txBody>
          <a:bodyPr/>
          <a:lstStyle/>
          <a:p>
            <a:r>
              <a:rPr lang="zh-CN" altLang="en-US"/>
              <a:t>基于生物特征的模式识别：笔迹，人脸，虹膜</a:t>
            </a:r>
            <a:r>
              <a:rPr lang="en-US" altLang="zh-CN"/>
              <a:t>/</a:t>
            </a:r>
            <a:r>
              <a:rPr lang="zh-CN" altLang="en-US"/>
              <a:t>视网膜，指纹，语音</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3F1A2B6-11F0-48F8-ACBB-43C87BDEFC2E}" type="slidenum">
              <a:rPr lang="zh-CN" altLang="en-US"/>
            </a:fld>
            <a:endParaRPr lang="en-US" altLang="zh-CN"/>
          </a:p>
        </p:txBody>
      </p:sp>
      <p:sp>
        <p:nvSpPr>
          <p:cNvPr id="291842" name="Rectangle 2"/>
          <p:cNvSpPr>
            <a:spLocks noGrp="1" noRot="1" noChangeAspect="1" noChangeArrowheads="1" noTextEdit="1"/>
          </p:cNvSpPr>
          <p:nvPr>
            <p:ph type="sldImg"/>
          </p:nvPr>
        </p:nvSpPr>
        <p:spPr/>
      </p:sp>
      <p:sp>
        <p:nvSpPr>
          <p:cNvPr id="29184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ED7EAD7-C5B3-4FBF-A6D9-BB18854D5D0A}" type="slidenum">
              <a:rPr lang="zh-CN" altLang="en-US"/>
            </a:fld>
            <a:endParaRPr lang="en-US" altLang="zh-CN"/>
          </a:p>
        </p:txBody>
      </p:sp>
      <p:sp>
        <p:nvSpPr>
          <p:cNvPr id="210946" name="Rectangle 2"/>
          <p:cNvSpPr>
            <a:spLocks noGrp="1" noRot="1" noChangeAspect="1" noChangeArrowheads="1" noTextEdit="1"/>
          </p:cNvSpPr>
          <p:nvPr>
            <p:ph type="sldImg"/>
          </p:nvPr>
        </p:nvSpPr>
        <p:spPr/>
      </p:sp>
      <p:sp>
        <p:nvSpPr>
          <p:cNvPr id="210947" name="Rectangle 3"/>
          <p:cNvSpPr>
            <a:spLocks noGrp="1" noChangeArrowheads="1"/>
          </p:cNvSpPr>
          <p:nvPr>
            <p:ph type="body" idx="1"/>
          </p:nvPr>
        </p:nvSpPr>
        <p:spPr/>
        <p:txBody>
          <a:bodyPr/>
          <a:lstStyle/>
          <a:p>
            <a:r>
              <a:rPr lang="zh-CN" altLang="en-US"/>
              <a:t>基于生物特征的模式识别：笔迹，人脸，虹膜</a:t>
            </a:r>
            <a:r>
              <a:rPr lang="en-US" altLang="zh-CN"/>
              <a:t>/</a:t>
            </a:r>
            <a:r>
              <a:rPr lang="zh-CN" altLang="en-US"/>
              <a:t>视网膜，指纹，语音</a:t>
            </a:r>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4177D87-4AC0-48AC-8F95-CDF3F526BCFD}" type="slidenum">
              <a:rPr lang="zh-CN" altLang="en-US"/>
            </a:fld>
            <a:endParaRPr lang="en-US" altLang="zh-CN"/>
          </a:p>
        </p:txBody>
      </p:sp>
      <p:sp>
        <p:nvSpPr>
          <p:cNvPr id="259074" name="Rectangle 2"/>
          <p:cNvSpPr>
            <a:spLocks noGrp="1" noRot="1" noChangeAspect="1" noChangeArrowheads="1" noTextEdit="1"/>
          </p:cNvSpPr>
          <p:nvPr>
            <p:ph type="sldImg"/>
          </p:nvPr>
        </p:nvSpPr>
        <p:spPr/>
      </p:sp>
      <p:sp>
        <p:nvSpPr>
          <p:cNvPr id="259075" name="Rectangle 3"/>
          <p:cNvSpPr>
            <a:spLocks noGrp="1" noChangeArrowheads="1"/>
          </p:cNvSpPr>
          <p:nvPr>
            <p:ph type="body" idx="1"/>
          </p:nvPr>
        </p:nvSpPr>
        <p:spPr/>
        <p:txBody>
          <a:bodyPr/>
          <a:lstStyle/>
          <a:p>
            <a:r>
              <a:rPr lang="zh-CN" altLang="en-US"/>
              <a:t>基于生物特征的模式识别：笔迹，人脸，虹膜</a:t>
            </a:r>
            <a:r>
              <a:rPr lang="en-US" altLang="zh-CN"/>
              <a:t>/</a:t>
            </a:r>
            <a:r>
              <a:rPr lang="zh-CN" altLang="en-US"/>
              <a:t>视网膜，指纹，语音</a:t>
            </a:r>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1EE0CDE-E8AA-41CF-8867-EFA19C8E85CE}" type="slidenum">
              <a:rPr lang="zh-CN" altLang="en-US"/>
            </a:fld>
            <a:endParaRPr lang="en-US" altLang="zh-CN"/>
          </a:p>
        </p:txBody>
      </p:sp>
      <p:sp>
        <p:nvSpPr>
          <p:cNvPr id="203778" name="Rectangle 2"/>
          <p:cNvSpPr>
            <a:spLocks noGrp="1" noRot="1" noChangeAspect="1" noChangeArrowheads="1" noTextEdit="1"/>
          </p:cNvSpPr>
          <p:nvPr>
            <p:ph type="sldImg"/>
          </p:nvPr>
        </p:nvSpPr>
        <p:spPr/>
      </p:sp>
      <p:sp>
        <p:nvSpPr>
          <p:cNvPr id="203779" name="Rectangle 3"/>
          <p:cNvSpPr>
            <a:spLocks noGrp="1" noChangeArrowheads="1"/>
          </p:cNvSpPr>
          <p:nvPr>
            <p:ph type="body" idx="1"/>
          </p:nvPr>
        </p:nvSpPr>
        <p:spPr/>
        <p:txBody>
          <a:bodyPr/>
          <a:lstStyle/>
          <a:p>
            <a:r>
              <a:rPr lang="zh-CN" altLang="en-US"/>
              <a:t>事物</a:t>
            </a:r>
            <a:r>
              <a:rPr lang="zh-CN" altLang="en-US">
                <a:cs typeface="Arial" panose="020B0604020202020204" pitchFamily="34" charset="0"/>
              </a:rPr>
              <a:t>→模式</a:t>
            </a:r>
            <a:r>
              <a:rPr lang="en-US" altLang="zh-CN">
                <a:cs typeface="Arial" panose="020B0604020202020204" pitchFamily="34" charset="0"/>
              </a:rPr>
              <a:t>/</a:t>
            </a:r>
            <a:r>
              <a:rPr lang="zh-CN" altLang="en-US">
                <a:cs typeface="Arial" panose="020B0604020202020204" pitchFamily="34" charset="0"/>
              </a:rPr>
              <a:t>样本→特征（属性）→特征矢量（通过测量）</a:t>
            </a:r>
            <a:endParaRPr lang="zh-CN" altLang="en-US">
              <a:cs typeface="Arial" panose="020B0604020202020204" pitchFamily="34" charset="0"/>
            </a:endParaRPr>
          </a:p>
          <a:p>
            <a:r>
              <a:rPr lang="zh-CN" altLang="en-US">
                <a:cs typeface="Arial" panose="020B0604020202020204" pitchFamily="34" charset="0"/>
              </a:rPr>
              <a:t>举例：苹果</a:t>
            </a:r>
            <a:r>
              <a:rPr lang="en-US" altLang="zh-CN">
                <a:cs typeface="Arial" panose="020B0604020202020204" pitchFamily="34" charset="0"/>
              </a:rPr>
              <a:t>/</a:t>
            </a:r>
            <a:r>
              <a:rPr lang="zh-CN" altLang="en-US">
                <a:cs typeface="Arial" panose="020B0604020202020204" pitchFamily="34" charset="0"/>
              </a:rPr>
              <a:t>梨，鲈鱼</a:t>
            </a:r>
            <a:r>
              <a:rPr lang="en-US" altLang="zh-CN">
                <a:cs typeface="Arial" panose="020B0604020202020204" pitchFamily="34" charset="0"/>
              </a:rPr>
              <a:t>/</a:t>
            </a:r>
            <a:r>
              <a:rPr lang="zh-CN" altLang="en-US">
                <a:cs typeface="Arial" panose="020B0604020202020204" pitchFamily="34" charset="0"/>
              </a:rPr>
              <a:t>鲑鱼</a:t>
            </a:r>
            <a:endParaRPr lang="zh-CN" altLang="en-US">
              <a:cs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6E4239B-F788-475B-9C08-004F4ACC58DC}" type="slidenum">
              <a:rPr lang="zh-CN" altLang="en-US"/>
            </a:fld>
            <a:endParaRPr lang="en-US" altLang="zh-CN"/>
          </a:p>
        </p:txBody>
      </p:sp>
      <p:sp>
        <p:nvSpPr>
          <p:cNvPr id="316418" name="Rectangle 2"/>
          <p:cNvSpPr>
            <a:spLocks noGrp="1" noRot="1" noChangeAspect="1" noChangeArrowheads="1" noTextEdit="1"/>
          </p:cNvSpPr>
          <p:nvPr>
            <p:ph type="sldImg"/>
          </p:nvPr>
        </p:nvSpPr>
        <p:spPr/>
      </p:sp>
      <p:sp>
        <p:nvSpPr>
          <p:cNvPr id="31641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E87802D-DB35-47ED-8DEB-6BF0DA606F19}" type="slidenum">
              <a:rPr lang="zh-CN" altLang="en-US"/>
            </a:fld>
            <a:endParaRPr lang="en-US" altLang="zh-CN"/>
          </a:p>
        </p:txBody>
      </p:sp>
      <p:sp>
        <p:nvSpPr>
          <p:cNvPr id="204802" name="Rectangle 2"/>
          <p:cNvSpPr>
            <a:spLocks noGrp="1" noRot="1" noChangeAspect="1" noChangeArrowheads="1" noTextEdit="1"/>
          </p:cNvSpPr>
          <p:nvPr>
            <p:ph type="sldImg"/>
          </p:nvPr>
        </p:nvSpPr>
        <p:spPr/>
      </p:sp>
      <p:sp>
        <p:nvSpPr>
          <p:cNvPr id="204803" name="Rectangle 3"/>
          <p:cNvSpPr>
            <a:spLocks noGrp="1" noChangeArrowheads="1"/>
          </p:cNvSpPr>
          <p:nvPr>
            <p:ph type="body" idx="1"/>
          </p:nvPr>
        </p:nvSpPr>
        <p:spPr/>
        <p:txBody>
          <a:bodyPr/>
          <a:lstStyle/>
          <a:p>
            <a:r>
              <a:rPr lang="zh-CN" altLang="en-US"/>
              <a:t>对相同的量一次的值可能不同，对同一事物的同一属性多次测量可能不同。</a:t>
            </a:r>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1F9342D-0AFA-4EB9-85A9-3111E3DC818E}" type="slidenum">
              <a:rPr lang="zh-CN" altLang="en-US"/>
            </a:fld>
            <a:endParaRPr lang="en-US" altLang="zh-CN"/>
          </a:p>
        </p:txBody>
      </p:sp>
      <p:sp>
        <p:nvSpPr>
          <p:cNvPr id="317442" name="Rectangle 2"/>
          <p:cNvSpPr>
            <a:spLocks noGrp="1" noRot="1" noChangeAspect="1" noChangeArrowheads="1" noTextEdit="1"/>
          </p:cNvSpPr>
          <p:nvPr>
            <p:ph type="sldImg"/>
          </p:nvPr>
        </p:nvSpPr>
        <p:spPr/>
      </p:sp>
      <p:sp>
        <p:nvSpPr>
          <p:cNvPr id="31744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79AD34B-8ED9-49FE-8CDE-F06F17243E9B}" type="slidenum">
              <a:rPr lang="zh-CN" altLang="en-US"/>
            </a:fld>
            <a:endParaRPr lang="en-US" altLang="zh-CN"/>
          </a:p>
        </p:txBody>
      </p:sp>
      <p:sp>
        <p:nvSpPr>
          <p:cNvPr id="318466" name="Rectangle 2"/>
          <p:cNvSpPr>
            <a:spLocks noGrp="1" noRot="1" noChangeAspect="1" noChangeArrowheads="1" noTextEdit="1"/>
          </p:cNvSpPr>
          <p:nvPr>
            <p:ph type="sldImg"/>
          </p:nvPr>
        </p:nvSpPr>
        <p:spPr/>
      </p:sp>
      <p:sp>
        <p:nvSpPr>
          <p:cNvPr id="31846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B06FEC9-BCDA-4F57-8563-C20C163C684C}" type="slidenum">
              <a:rPr lang="zh-CN" altLang="en-US"/>
            </a:fld>
            <a:endParaRPr lang="en-US" altLang="zh-CN"/>
          </a:p>
        </p:txBody>
      </p:sp>
      <p:sp>
        <p:nvSpPr>
          <p:cNvPr id="319490" name="Rectangle 2"/>
          <p:cNvSpPr>
            <a:spLocks noGrp="1" noRot="1" noChangeAspect="1" noChangeArrowheads="1" noTextEdit="1"/>
          </p:cNvSpPr>
          <p:nvPr>
            <p:ph type="sldImg"/>
          </p:nvPr>
        </p:nvSpPr>
        <p:spPr/>
      </p:sp>
      <p:sp>
        <p:nvSpPr>
          <p:cNvPr id="31949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8F3CD19-F3EC-4C4F-8B66-8A366F62A6BE}" type="slidenum">
              <a:rPr lang="zh-CN" altLang="en-US"/>
            </a:fld>
            <a:endParaRPr lang="en-US" altLang="zh-CN"/>
          </a:p>
        </p:txBody>
      </p:sp>
      <p:sp>
        <p:nvSpPr>
          <p:cNvPr id="320514" name="Rectangle 2"/>
          <p:cNvSpPr>
            <a:spLocks noGrp="1" noRot="1" noChangeAspect="1" noChangeArrowheads="1" noTextEdit="1"/>
          </p:cNvSpPr>
          <p:nvPr>
            <p:ph type="sldImg"/>
          </p:nvPr>
        </p:nvSpPr>
        <p:spPr/>
      </p:sp>
      <p:sp>
        <p:nvSpPr>
          <p:cNvPr id="3205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2F92553-27FB-47F7-953D-12DE2CCBF8DC}" type="slidenum">
              <a:rPr lang="zh-CN" altLang="en-US"/>
            </a:fld>
            <a:endParaRPr lang="en-US" altLang="zh-CN"/>
          </a:p>
        </p:txBody>
      </p:sp>
      <p:sp>
        <p:nvSpPr>
          <p:cNvPr id="321538" name="Rectangle 2"/>
          <p:cNvSpPr>
            <a:spLocks noGrp="1" noRot="1" noChangeAspect="1" noChangeArrowheads="1" noTextEdit="1"/>
          </p:cNvSpPr>
          <p:nvPr>
            <p:ph type="sldImg"/>
          </p:nvPr>
        </p:nvSpPr>
        <p:spPr/>
      </p:sp>
      <p:sp>
        <p:nvSpPr>
          <p:cNvPr id="32153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2CCAF81-307E-4674-91AD-C391D2144DDD}" type="slidenum">
              <a:rPr lang="zh-CN" altLang="en-US"/>
            </a:fld>
            <a:endParaRPr lang="en-US" altLang="zh-CN"/>
          </a:p>
        </p:txBody>
      </p:sp>
      <p:sp>
        <p:nvSpPr>
          <p:cNvPr id="292866" name="Rectangle 2"/>
          <p:cNvSpPr>
            <a:spLocks noGrp="1" noRot="1" noChangeAspect="1" noChangeArrowheads="1" noTextEdit="1"/>
          </p:cNvSpPr>
          <p:nvPr>
            <p:ph type="sldImg"/>
          </p:nvPr>
        </p:nvSpPr>
        <p:spPr/>
      </p:sp>
      <p:sp>
        <p:nvSpPr>
          <p:cNvPr id="29286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58C48DF-53A5-46F4-A1AE-531B474C47AC}" type="slidenum">
              <a:rPr lang="zh-CN" altLang="en-US"/>
            </a:fld>
            <a:endParaRPr lang="en-US" altLang="zh-CN"/>
          </a:p>
        </p:txBody>
      </p:sp>
      <p:sp>
        <p:nvSpPr>
          <p:cNvPr id="260098" name="Rectangle 2"/>
          <p:cNvSpPr>
            <a:spLocks noGrp="1" noRot="1" noChangeAspect="1" noChangeArrowheads="1" noTextEdit="1"/>
          </p:cNvSpPr>
          <p:nvPr>
            <p:ph type="sldImg"/>
          </p:nvPr>
        </p:nvSpPr>
        <p:spPr/>
      </p:sp>
      <p:sp>
        <p:nvSpPr>
          <p:cNvPr id="260099" name="Rectangle 3"/>
          <p:cNvSpPr>
            <a:spLocks noGrp="1" noChangeArrowheads="1"/>
          </p:cNvSpPr>
          <p:nvPr>
            <p:ph type="body" idx="1"/>
          </p:nvPr>
        </p:nvSpPr>
        <p:spPr/>
        <p:txBody>
          <a:bodyPr/>
          <a:lstStyle/>
          <a:p>
            <a:r>
              <a:rPr lang="zh-CN" altLang="en-US"/>
              <a:t>边缘分布函数</a:t>
            </a:r>
            <a:r>
              <a:rPr lang="en-US" altLang="zh-CN"/>
              <a:t>: F</a:t>
            </a:r>
            <a:r>
              <a:rPr lang="en-US" altLang="zh-CN" sz="2000" baseline="-25000"/>
              <a:t>X</a:t>
            </a:r>
            <a:r>
              <a:rPr lang="en-US" altLang="zh-CN"/>
              <a:t>(x)=F(x,</a:t>
            </a:r>
            <a:r>
              <a:rPr lang="en-US" altLang="zh-CN">
                <a:cs typeface="Arial" panose="020B0604020202020204" pitchFamily="34" charset="0"/>
              </a:rPr>
              <a:t>∞</a:t>
            </a:r>
            <a:r>
              <a:rPr lang="en-US" altLang="zh-CN"/>
              <a:t>)</a:t>
            </a:r>
            <a:r>
              <a:rPr lang="zh-CN" altLang="en-US"/>
              <a:t>或 </a:t>
            </a:r>
            <a:r>
              <a:rPr lang="en-US" altLang="zh-CN"/>
              <a:t>F</a:t>
            </a:r>
            <a:r>
              <a:rPr lang="en-US" altLang="zh-CN" sz="2000" baseline="-25000"/>
              <a:t>Y</a:t>
            </a:r>
            <a:r>
              <a:rPr lang="en-US" altLang="zh-CN"/>
              <a:t>(y)=F(</a:t>
            </a:r>
            <a:r>
              <a:rPr lang="en-US" altLang="zh-CN">
                <a:cs typeface="Arial" panose="020B0604020202020204" pitchFamily="34" charset="0"/>
              </a:rPr>
              <a:t>∞,y</a:t>
            </a:r>
            <a:r>
              <a:rPr lang="en-US" altLang="zh-CN"/>
              <a:t>)</a:t>
            </a:r>
            <a:endParaRPr lang="en-US" altLang="zh-CN"/>
          </a:p>
          <a:p>
            <a:r>
              <a:rPr lang="zh-CN" altLang="en-US"/>
              <a:t>边缘概率密度</a:t>
            </a:r>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3C6059C-2579-476A-8901-29BB85CDC6CE}" type="slidenum">
              <a:rPr lang="zh-CN" altLang="en-US"/>
            </a:fld>
            <a:endParaRPr lang="en-US" altLang="zh-CN"/>
          </a:p>
        </p:txBody>
      </p:sp>
      <p:sp>
        <p:nvSpPr>
          <p:cNvPr id="322562" name="Rectangle 2"/>
          <p:cNvSpPr>
            <a:spLocks noGrp="1" noRot="1" noChangeAspect="1" noChangeArrowheads="1" noTextEdit="1"/>
          </p:cNvSpPr>
          <p:nvPr>
            <p:ph type="sldImg"/>
          </p:nvPr>
        </p:nvSpPr>
        <p:spPr/>
      </p:sp>
      <p:sp>
        <p:nvSpPr>
          <p:cNvPr id="32256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1E6640C-1BD9-41B7-B1D5-667297933144}" type="slidenum">
              <a:rPr lang="zh-CN" altLang="en-US"/>
            </a:fld>
            <a:endParaRPr lang="en-US" altLang="zh-CN"/>
          </a:p>
        </p:txBody>
      </p:sp>
      <p:sp>
        <p:nvSpPr>
          <p:cNvPr id="261122" name="Rectangle 2"/>
          <p:cNvSpPr>
            <a:spLocks noGrp="1" noRot="1" noChangeAspect="1" noChangeArrowheads="1" noTextEdit="1"/>
          </p:cNvSpPr>
          <p:nvPr>
            <p:ph type="sldImg"/>
          </p:nvPr>
        </p:nvSpPr>
        <p:spPr/>
      </p:sp>
      <p:sp>
        <p:nvSpPr>
          <p:cNvPr id="261123" name="Rectangle 3"/>
          <p:cNvSpPr>
            <a:spLocks noGrp="1" noChangeArrowheads="1"/>
          </p:cNvSpPr>
          <p:nvPr>
            <p:ph type="body" idx="1"/>
          </p:nvPr>
        </p:nvSpPr>
        <p:spPr/>
        <p:txBody>
          <a:bodyPr/>
          <a:lstStyle/>
          <a:p>
            <a:r>
              <a:rPr lang="zh-CN" altLang="en-US"/>
              <a:t>二维情况下</a:t>
            </a:r>
            <a:r>
              <a:rPr lang="en-US" altLang="zh-CN"/>
              <a:t>,</a:t>
            </a:r>
            <a:r>
              <a:rPr lang="zh-CN" altLang="en-US"/>
              <a:t>就是通常指的方差</a:t>
            </a:r>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D1B0483-CAD9-4C3B-B54F-A80C66B3CDFB}" type="slidenum">
              <a:rPr lang="zh-CN" altLang="en-US"/>
            </a:fld>
            <a:endParaRPr lang="en-US" altLang="zh-CN"/>
          </a:p>
        </p:txBody>
      </p:sp>
      <p:sp>
        <p:nvSpPr>
          <p:cNvPr id="323586" name="Rectangle 2"/>
          <p:cNvSpPr>
            <a:spLocks noGrp="1" noRot="1" noChangeAspect="1" noChangeArrowheads="1" noTextEdit="1"/>
          </p:cNvSpPr>
          <p:nvPr>
            <p:ph type="sldImg"/>
          </p:nvPr>
        </p:nvSpPr>
        <p:spPr/>
      </p:sp>
      <p:sp>
        <p:nvSpPr>
          <p:cNvPr id="32358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4EBAAD2-B1DC-418D-A245-F006A0437F07}" type="slidenum">
              <a:rPr lang="zh-CN" altLang="en-US"/>
            </a:fld>
            <a:endParaRPr lang="en-US" altLang="zh-CN"/>
          </a:p>
        </p:txBody>
      </p:sp>
      <p:sp>
        <p:nvSpPr>
          <p:cNvPr id="324610" name="Rectangle 2"/>
          <p:cNvSpPr>
            <a:spLocks noGrp="1" noRot="1" noChangeAspect="1" noChangeArrowheads="1" noTextEdit="1"/>
          </p:cNvSpPr>
          <p:nvPr>
            <p:ph type="sldImg"/>
          </p:nvPr>
        </p:nvSpPr>
        <p:spPr/>
      </p:sp>
      <p:sp>
        <p:nvSpPr>
          <p:cNvPr id="32461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42BEC92-DAA4-403D-9587-95A8EDFEF9D4}" type="slidenum">
              <a:rPr lang="zh-CN" altLang="en-US"/>
            </a:fld>
            <a:endParaRPr lang="en-US" altLang="zh-CN"/>
          </a:p>
        </p:txBody>
      </p:sp>
      <p:sp>
        <p:nvSpPr>
          <p:cNvPr id="325634" name="Rectangle 2"/>
          <p:cNvSpPr>
            <a:spLocks noGrp="1" noRot="1" noChangeAspect="1" noChangeArrowheads="1" noTextEdit="1"/>
          </p:cNvSpPr>
          <p:nvPr>
            <p:ph type="sldImg"/>
          </p:nvPr>
        </p:nvSpPr>
        <p:spPr/>
      </p:sp>
      <p:sp>
        <p:nvSpPr>
          <p:cNvPr id="32563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2AF3179-EA36-4325-A0AA-A531720CE463}" type="slidenum">
              <a:rPr lang="zh-CN" altLang="en-US"/>
            </a:fld>
            <a:endParaRPr lang="en-US" altLang="zh-CN"/>
          </a:p>
        </p:txBody>
      </p:sp>
      <p:sp>
        <p:nvSpPr>
          <p:cNvPr id="326658" name="Rectangle 2"/>
          <p:cNvSpPr>
            <a:spLocks noGrp="1" noRot="1" noChangeAspect="1" noChangeArrowheads="1" noTextEdit="1"/>
          </p:cNvSpPr>
          <p:nvPr>
            <p:ph type="sldImg"/>
          </p:nvPr>
        </p:nvSpPr>
        <p:spPr/>
      </p:sp>
      <p:sp>
        <p:nvSpPr>
          <p:cNvPr id="32665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5E835CB-7AEC-459A-9BA0-681BF28A9E33}" type="slidenum">
              <a:rPr lang="zh-CN" altLang="en-US"/>
            </a:fld>
            <a:endParaRPr lang="en-US" altLang="zh-CN"/>
          </a:p>
        </p:txBody>
      </p:sp>
      <p:sp>
        <p:nvSpPr>
          <p:cNvPr id="327682" name="Rectangle 2"/>
          <p:cNvSpPr>
            <a:spLocks noGrp="1" noRot="1" noChangeAspect="1" noChangeArrowheads="1" noTextEdit="1"/>
          </p:cNvSpPr>
          <p:nvPr>
            <p:ph type="sldImg"/>
          </p:nvPr>
        </p:nvSpPr>
        <p:spPr/>
      </p:sp>
      <p:sp>
        <p:nvSpPr>
          <p:cNvPr id="32768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B545F72-64BA-44B2-9AE9-30F5CA2FE826}" type="slidenum">
              <a:rPr lang="zh-CN" altLang="en-US"/>
            </a:fld>
            <a:endParaRPr lang="en-US" altLang="zh-CN"/>
          </a:p>
        </p:txBody>
      </p:sp>
      <p:sp>
        <p:nvSpPr>
          <p:cNvPr id="328706" name="Rectangle 2"/>
          <p:cNvSpPr>
            <a:spLocks noGrp="1" noRot="1" noChangeAspect="1" noChangeArrowheads="1" noTextEdit="1"/>
          </p:cNvSpPr>
          <p:nvPr>
            <p:ph type="sldImg"/>
          </p:nvPr>
        </p:nvSpPr>
        <p:spPr/>
      </p:sp>
      <p:sp>
        <p:nvSpPr>
          <p:cNvPr id="32870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F48FD0E-A1CE-462C-9732-9496A5179129}" type="slidenum">
              <a:rPr lang="zh-CN" altLang="en-US"/>
            </a:fld>
            <a:endParaRPr lang="en-US" altLang="zh-CN"/>
          </a:p>
        </p:txBody>
      </p:sp>
      <p:sp>
        <p:nvSpPr>
          <p:cNvPr id="329730" name="Rectangle 2"/>
          <p:cNvSpPr>
            <a:spLocks noGrp="1" noRot="1" noChangeAspect="1" noChangeArrowheads="1" noTextEdit="1"/>
          </p:cNvSpPr>
          <p:nvPr>
            <p:ph type="sldImg"/>
          </p:nvPr>
        </p:nvSpPr>
        <p:spPr/>
      </p:sp>
      <p:sp>
        <p:nvSpPr>
          <p:cNvPr id="32973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8E48EEA-3037-4446-BE12-08F727CAB155}" type="slidenum">
              <a:rPr lang="zh-CN" altLang="en-US"/>
            </a:fld>
            <a:endParaRPr lang="en-US" altLang="zh-CN"/>
          </a:p>
        </p:txBody>
      </p:sp>
      <p:sp>
        <p:nvSpPr>
          <p:cNvPr id="293890" name="Rectangle 2"/>
          <p:cNvSpPr>
            <a:spLocks noGrp="1" noRot="1" noChangeAspect="1" noChangeArrowheads="1" noTextEdit="1"/>
          </p:cNvSpPr>
          <p:nvPr>
            <p:ph type="sldImg"/>
          </p:nvPr>
        </p:nvSpPr>
        <p:spPr/>
      </p:sp>
      <p:sp>
        <p:nvSpPr>
          <p:cNvPr id="29389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5654FFB-B393-485E-A8DD-C3C26B0C2E31}" type="slidenum">
              <a:rPr lang="zh-CN" altLang="en-US"/>
            </a:fld>
            <a:endParaRPr lang="en-US" altLang="zh-CN"/>
          </a:p>
        </p:txBody>
      </p:sp>
      <p:sp>
        <p:nvSpPr>
          <p:cNvPr id="208898" name="Rectangle 2"/>
          <p:cNvSpPr>
            <a:spLocks noGrp="1" noRot="1" noChangeAspect="1" noChangeArrowheads="1" noTextEdit="1"/>
          </p:cNvSpPr>
          <p:nvPr>
            <p:ph type="sldImg"/>
          </p:nvPr>
        </p:nvSpPr>
        <p:spPr/>
      </p:sp>
      <p:sp>
        <p:nvSpPr>
          <p:cNvPr id="208899" name="Rectangle 3"/>
          <p:cNvSpPr>
            <a:spLocks noGrp="1" noChangeArrowheads="1"/>
          </p:cNvSpPr>
          <p:nvPr>
            <p:ph type="body" idx="1"/>
          </p:nvPr>
        </p:nvSpPr>
        <p:spPr/>
        <p:txBody>
          <a:bodyPr/>
          <a:lstStyle/>
          <a:p>
            <a:r>
              <a:rPr lang="zh-CN" altLang="en-US"/>
              <a:t>正态分布的合理性，数学表达和意义的简单性</a:t>
            </a:r>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F1C3162-6488-4590-A95C-F777BD77E7E4}" type="slidenum">
              <a:rPr lang="zh-CN" altLang="en-US"/>
            </a:fld>
            <a:endParaRPr lang="en-US" altLang="zh-CN"/>
          </a:p>
        </p:txBody>
      </p:sp>
      <p:sp>
        <p:nvSpPr>
          <p:cNvPr id="209922" name="Rectangle 2"/>
          <p:cNvSpPr>
            <a:spLocks noGrp="1" noRot="1" noChangeAspect="1" noChangeArrowheads="1" noTextEdit="1"/>
          </p:cNvSpPr>
          <p:nvPr>
            <p:ph type="sldImg"/>
          </p:nvPr>
        </p:nvSpPr>
        <p:spPr/>
      </p:sp>
      <p:sp>
        <p:nvSpPr>
          <p:cNvPr id="209923" name="Rectangle 3"/>
          <p:cNvSpPr>
            <a:spLocks noGrp="1" noChangeArrowheads="1"/>
          </p:cNvSpPr>
          <p:nvPr>
            <p:ph type="body" idx="1"/>
          </p:nvPr>
        </p:nvSpPr>
        <p:spPr/>
        <p:txBody>
          <a:bodyPr/>
          <a:lstStyle/>
          <a:p>
            <a:r>
              <a:rPr lang="en-US" altLang="zh-CN"/>
              <a:t>k=1,P=0.683;k=2,P=0.954;k=3,P=0.997</a:t>
            </a:r>
            <a:endParaRPr lang="en-US"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A2CC18F-32DD-4B65-9061-93BA7C6E32EA}" type="slidenum">
              <a:rPr lang="zh-CN" altLang="en-US"/>
            </a:fld>
            <a:endParaRPr lang="en-US" altLang="zh-CN"/>
          </a:p>
        </p:txBody>
      </p:sp>
      <p:sp>
        <p:nvSpPr>
          <p:cNvPr id="330754" name="Rectangle 2"/>
          <p:cNvSpPr>
            <a:spLocks noGrp="1" noRot="1" noChangeAspect="1" noChangeArrowheads="1" noTextEdit="1"/>
          </p:cNvSpPr>
          <p:nvPr>
            <p:ph type="sldImg"/>
          </p:nvPr>
        </p:nvSpPr>
        <p:spPr/>
      </p:sp>
      <p:sp>
        <p:nvSpPr>
          <p:cNvPr id="3307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8134262-36BE-4987-B2F8-7B3B3C94F0C3}" type="slidenum">
              <a:rPr lang="zh-CN" altLang="en-US"/>
            </a:fld>
            <a:endParaRPr lang="en-US" altLang="zh-CN"/>
          </a:p>
        </p:txBody>
      </p:sp>
      <p:sp>
        <p:nvSpPr>
          <p:cNvPr id="331778" name="Rectangle 2"/>
          <p:cNvSpPr>
            <a:spLocks noGrp="1" noRot="1" noChangeAspect="1" noChangeArrowheads="1" noTextEdit="1"/>
          </p:cNvSpPr>
          <p:nvPr>
            <p:ph type="sldImg"/>
          </p:nvPr>
        </p:nvSpPr>
        <p:spPr/>
      </p:sp>
      <p:sp>
        <p:nvSpPr>
          <p:cNvPr id="3317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4EA752C-9D30-427E-8E8B-A300FEEED606}" type="slidenum">
              <a:rPr lang="zh-CN" altLang="en-US"/>
            </a:fld>
            <a:endParaRPr lang="en-US" altLang="zh-CN"/>
          </a:p>
        </p:txBody>
      </p:sp>
      <p:sp>
        <p:nvSpPr>
          <p:cNvPr id="332802" name="Rectangle 2"/>
          <p:cNvSpPr>
            <a:spLocks noGrp="1" noRot="1" noChangeAspect="1" noChangeArrowheads="1" noTextEdit="1"/>
          </p:cNvSpPr>
          <p:nvPr>
            <p:ph type="sldImg"/>
          </p:nvPr>
        </p:nvSpPr>
        <p:spPr/>
      </p:sp>
      <p:sp>
        <p:nvSpPr>
          <p:cNvPr id="33280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AD80BC8-1311-4A75-A868-698915723397}" type="slidenum">
              <a:rPr lang="zh-CN" altLang="en-US"/>
            </a:fld>
            <a:endParaRPr lang="en-US" altLang="zh-CN"/>
          </a:p>
        </p:txBody>
      </p:sp>
      <p:sp>
        <p:nvSpPr>
          <p:cNvPr id="333826" name="Rectangle 2"/>
          <p:cNvSpPr>
            <a:spLocks noGrp="1" noRot="1" noChangeAspect="1" noChangeArrowheads="1" noTextEdit="1"/>
          </p:cNvSpPr>
          <p:nvPr>
            <p:ph type="sldImg"/>
          </p:nvPr>
        </p:nvSpPr>
        <p:spPr/>
      </p:sp>
      <p:sp>
        <p:nvSpPr>
          <p:cNvPr id="3338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70EAA33-902B-49AE-B9C0-5C89A3EF301A}" type="slidenum">
              <a:rPr lang="zh-CN" altLang="en-US"/>
            </a:fld>
            <a:endParaRPr lang="en-US" altLang="zh-CN"/>
          </a:p>
        </p:txBody>
      </p:sp>
      <p:sp>
        <p:nvSpPr>
          <p:cNvPr id="334850" name="Rectangle 2"/>
          <p:cNvSpPr>
            <a:spLocks noGrp="1" noRot="1" noChangeAspect="1" noChangeArrowheads="1" noTextEdit="1"/>
          </p:cNvSpPr>
          <p:nvPr>
            <p:ph type="sldImg"/>
          </p:nvPr>
        </p:nvSpPr>
        <p:spPr/>
      </p:sp>
      <p:sp>
        <p:nvSpPr>
          <p:cNvPr id="3348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4ECE00A-0FB3-49F2-8652-80574DE65AA1}" type="slidenum">
              <a:rPr lang="zh-CN" altLang="en-US"/>
            </a:fld>
            <a:endParaRPr lang="en-US" altLang="zh-CN"/>
          </a:p>
        </p:txBody>
      </p:sp>
      <p:sp>
        <p:nvSpPr>
          <p:cNvPr id="335874" name="Rectangle 2"/>
          <p:cNvSpPr>
            <a:spLocks noGrp="1" noRot="1" noChangeAspect="1" noChangeArrowheads="1" noTextEdit="1"/>
          </p:cNvSpPr>
          <p:nvPr>
            <p:ph type="sldImg"/>
          </p:nvPr>
        </p:nvSpPr>
        <p:spPr/>
      </p:sp>
      <p:sp>
        <p:nvSpPr>
          <p:cNvPr id="33587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F7C801B-EF38-4AFA-9841-25E33442FB49}" type="slidenum">
              <a:rPr lang="zh-CN" altLang="en-US"/>
            </a:fld>
            <a:endParaRPr lang="en-US" altLang="zh-CN"/>
          </a:p>
        </p:txBody>
      </p:sp>
      <p:sp>
        <p:nvSpPr>
          <p:cNvPr id="294914" name="Rectangle 2"/>
          <p:cNvSpPr>
            <a:spLocks noGrp="1" noRot="1" noChangeAspect="1" noChangeArrowheads="1" noTextEdit="1"/>
          </p:cNvSpPr>
          <p:nvPr>
            <p:ph type="sldImg"/>
          </p:nvPr>
        </p:nvSpPr>
        <p:spPr/>
      </p:sp>
      <p:sp>
        <p:nvSpPr>
          <p:cNvPr id="2949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319EB17-C202-4785-BB49-49E1366943FE}" type="slidenum">
              <a:rPr lang="zh-CN" altLang="en-US"/>
            </a:fld>
            <a:endParaRPr lang="en-US" altLang="zh-CN"/>
          </a:p>
        </p:txBody>
      </p:sp>
      <p:sp>
        <p:nvSpPr>
          <p:cNvPr id="295938" name="Rectangle 2"/>
          <p:cNvSpPr>
            <a:spLocks noGrp="1" noRot="1" noChangeAspect="1" noChangeArrowheads="1" noTextEdit="1"/>
          </p:cNvSpPr>
          <p:nvPr>
            <p:ph type="sldImg"/>
          </p:nvPr>
        </p:nvSpPr>
        <p:spPr/>
      </p:sp>
      <p:sp>
        <p:nvSpPr>
          <p:cNvPr id="29593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C3C83E6-3BCD-4FE4-BBE2-C6DBDD98D8DA}" type="slidenum">
              <a:rPr lang="zh-CN" altLang="en-US"/>
            </a:fld>
            <a:endParaRPr lang="en-US" altLang="zh-CN"/>
          </a:p>
        </p:txBody>
      </p:sp>
      <p:sp>
        <p:nvSpPr>
          <p:cNvPr id="296962" name="Rectangle 2"/>
          <p:cNvSpPr>
            <a:spLocks noGrp="1" noRot="1" noChangeAspect="1" noChangeArrowheads="1" noTextEdit="1"/>
          </p:cNvSpPr>
          <p:nvPr>
            <p:ph type="sldImg"/>
          </p:nvPr>
        </p:nvSpPr>
        <p:spPr/>
      </p:sp>
      <p:sp>
        <p:nvSpPr>
          <p:cNvPr id="296963" name="Rectangle 3"/>
          <p:cNvSpPr>
            <a:spLocks noGrp="1" noChangeArrowheads="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03BA771-4647-40B5-8B9A-A3E5CD3FE7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3E3CA7-D3C0-4E32-8D6B-09CA754D777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3BA771-4647-40B5-8B9A-A3E5CD3FE7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3E3CA7-D3C0-4E32-8D6B-09CA754D777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3BA771-4647-40B5-8B9A-A3E5CD3FE7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3E3CA7-D3C0-4E32-8D6B-09CA754D777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534584" y="214313"/>
            <a:ext cx="10405533" cy="59182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3" name="日期占位符 2"/>
          <p:cNvSpPr>
            <a:spLocks noGrp="1"/>
          </p:cNvSpPr>
          <p:nvPr>
            <p:ph type="dt" sz="half" idx="10"/>
          </p:nvPr>
        </p:nvSpPr>
        <p:spPr>
          <a:xfrm>
            <a:off x="1549400" y="6243638"/>
            <a:ext cx="2540000" cy="457200"/>
          </a:xfrm>
        </p:spPr>
        <p:txBody>
          <a:bodyPr/>
          <a:lstStyle>
            <a:lvl1pPr>
              <a:defRPr/>
            </a:lvl1pPr>
          </a:lstStyle>
          <a:p>
            <a:endParaRPr lang="en-US" altLang="zh-CN"/>
          </a:p>
        </p:txBody>
      </p:sp>
      <p:sp>
        <p:nvSpPr>
          <p:cNvPr id="4" name="页脚占位符 3"/>
          <p:cNvSpPr>
            <a:spLocks noGrp="1"/>
          </p:cNvSpPr>
          <p:nvPr>
            <p:ph type="ftr" sz="quarter" idx="11"/>
          </p:nvPr>
        </p:nvSpPr>
        <p:spPr>
          <a:xfrm>
            <a:off x="4876800" y="6243638"/>
            <a:ext cx="3860800" cy="45720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9389533" y="6243638"/>
            <a:ext cx="2540000" cy="457200"/>
          </a:xfrm>
        </p:spPr>
        <p:txBody>
          <a:bodyPr/>
          <a:lstStyle>
            <a:lvl1pPr>
              <a:defRPr/>
            </a:lvl1pPr>
          </a:lstStyle>
          <a:p>
            <a:fld id="{851171B6-5DEA-41D6-B199-FB387A77A3C8}" type="slidenum">
              <a:rPr lang="zh-CN" altLang="en-US"/>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1534585" y="214314"/>
            <a:ext cx="10390716" cy="1462087"/>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1576917" y="2017713"/>
            <a:ext cx="5080000" cy="41148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quarter" idx="2"/>
          </p:nvPr>
        </p:nvSpPr>
        <p:spPr>
          <a:xfrm>
            <a:off x="6860117" y="2017713"/>
            <a:ext cx="5080000" cy="19812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内容占位符 4"/>
          <p:cNvSpPr>
            <a:spLocks noGrp="1"/>
          </p:cNvSpPr>
          <p:nvPr>
            <p:ph sz="quarter" idx="3"/>
          </p:nvPr>
        </p:nvSpPr>
        <p:spPr>
          <a:xfrm>
            <a:off x="6860117" y="4151313"/>
            <a:ext cx="5080000" cy="19812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日期占位符 5"/>
          <p:cNvSpPr>
            <a:spLocks noGrp="1"/>
          </p:cNvSpPr>
          <p:nvPr>
            <p:ph type="dt" sz="half" idx="10"/>
          </p:nvPr>
        </p:nvSpPr>
        <p:spPr>
          <a:xfrm>
            <a:off x="1549400" y="6243638"/>
            <a:ext cx="25400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4876800" y="6243638"/>
            <a:ext cx="38608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9389533" y="6243638"/>
            <a:ext cx="2540000" cy="457200"/>
          </a:xfrm>
        </p:spPr>
        <p:txBody>
          <a:bodyPr/>
          <a:lstStyle>
            <a:lvl1pPr>
              <a:defRPr/>
            </a:lvl1pPr>
          </a:lstStyle>
          <a:p>
            <a:fld id="{5579F154-7EB3-4FFF-B00F-F250A2E3DABA}"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3BA771-4647-40B5-8B9A-A3E5CD3FE7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3E3CA7-D3C0-4E32-8D6B-09CA754D777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03BA771-4647-40B5-8B9A-A3E5CD3FE7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3E3CA7-D3C0-4E32-8D6B-09CA754D777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03BA771-4647-40B5-8B9A-A3E5CD3FE71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43E3CA7-D3C0-4E32-8D6B-09CA754D777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3BA771-4647-40B5-8B9A-A3E5CD3FE71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43E3CA7-D3C0-4E32-8D6B-09CA754D777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03BA771-4647-40B5-8B9A-A3E5CD3FE71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43E3CA7-D3C0-4E32-8D6B-09CA754D777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3BA771-4647-40B5-8B9A-A3E5CD3FE71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43E3CA7-D3C0-4E32-8D6B-09CA754D777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3BA771-4647-40B5-8B9A-A3E5CD3FE71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43E3CA7-D3C0-4E32-8D6B-09CA754D777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3BA771-4647-40B5-8B9A-A3E5CD3FE71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43E3CA7-D3C0-4E32-8D6B-09CA754D777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3BA771-4647-40B5-8B9A-A3E5CD3FE71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3E3CA7-D3C0-4E32-8D6B-09CA754D777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hyperlink" Target="mailto:185962444@qq.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vmlDrawing" Target="../drawings/vmlDrawing2.vml"/><Relationship Id="rId3" Type="http://schemas.openxmlformats.org/officeDocument/2006/relationships/slideLayout" Target="../slideLayouts/slideLayout12.xml"/><Relationship Id="rId2" Type="http://schemas.openxmlformats.org/officeDocument/2006/relationships/image" Target="../media/image7.png"/><Relationship Id="rId1"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4.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oleObject" Target="../embeddings/oleObject5.bin"/></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oleObject" Target="../embeddings/oleObject6.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7.xml"/><Relationship Id="rId2" Type="http://schemas.openxmlformats.org/officeDocument/2006/relationships/image" Target="../media/image14.jpeg"/><Relationship Id="rId1" Type="http://schemas.openxmlformats.org/officeDocument/2006/relationships/image" Target="../media/image1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7.xml"/><Relationship Id="rId2" Type="http://schemas.openxmlformats.org/officeDocument/2006/relationships/image" Target="../media/image16.jpeg"/><Relationship Id="rId1" Type="http://schemas.openxmlformats.org/officeDocument/2006/relationships/image" Target="../media/image15.jpe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image" Target="../media/image17.png"/></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oleObject" Target="../embeddings/oleObject7.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9" Type="http://schemas.openxmlformats.org/officeDocument/2006/relationships/oleObject" Target="../embeddings/oleObject12.bin"/><Relationship Id="rId8" Type="http://schemas.openxmlformats.org/officeDocument/2006/relationships/image" Target="../media/image22.wmf"/><Relationship Id="rId7" Type="http://schemas.openxmlformats.org/officeDocument/2006/relationships/oleObject" Target="../embeddings/oleObject11.bin"/><Relationship Id="rId6" Type="http://schemas.openxmlformats.org/officeDocument/2006/relationships/image" Target="../media/image21.wmf"/><Relationship Id="rId5" Type="http://schemas.openxmlformats.org/officeDocument/2006/relationships/oleObject" Target="../embeddings/oleObject10.bin"/><Relationship Id="rId4" Type="http://schemas.openxmlformats.org/officeDocument/2006/relationships/image" Target="../media/image20.wmf"/><Relationship Id="rId3" Type="http://schemas.openxmlformats.org/officeDocument/2006/relationships/oleObject" Target="../embeddings/oleObject9.bin"/><Relationship Id="rId2" Type="http://schemas.openxmlformats.org/officeDocument/2006/relationships/image" Target="../media/image19.wmf"/><Relationship Id="rId13" Type="http://schemas.openxmlformats.org/officeDocument/2006/relationships/notesSlide" Target="../notesSlides/notesSlide45.xml"/><Relationship Id="rId12" Type="http://schemas.openxmlformats.org/officeDocument/2006/relationships/vmlDrawing" Target="../drawings/vmlDrawing7.vml"/><Relationship Id="rId11" Type="http://schemas.openxmlformats.org/officeDocument/2006/relationships/slideLayout" Target="../slideLayouts/slideLayout7.xml"/><Relationship Id="rId10" Type="http://schemas.openxmlformats.org/officeDocument/2006/relationships/image" Target="../media/image23.wmf"/><Relationship Id="rId1" Type="http://schemas.openxmlformats.org/officeDocument/2006/relationships/oleObject" Target="../embeddings/oleObject8.bin"/></Relationships>
</file>

<file path=ppt/slides/_rels/slide46.xml.rels><?xml version="1.0" encoding="UTF-8" standalone="yes"?>
<Relationships xmlns="http://schemas.openxmlformats.org/package/2006/relationships"><Relationship Id="rId9" Type="http://schemas.openxmlformats.org/officeDocument/2006/relationships/notesSlide" Target="../notesSlides/notesSlide46.xml"/><Relationship Id="rId8" Type="http://schemas.openxmlformats.org/officeDocument/2006/relationships/vmlDrawing" Target="../drawings/vmlDrawing8.vml"/><Relationship Id="rId7" Type="http://schemas.openxmlformats.org/officeDocument/2006/relationships/slideLayout" Target="../slideLayouts/slideLayout7.xml"/><Relationship Id="rId6" Type="http://schemas.openxmlformats.org/officeDocument/2006/relationships/image" Target="../media/image26.wmf"/><Relationship Id="rId5" Type="http://schemas.openxmlformats.org/officeDocument/2006/relationships/oleObject" Target="../embeddings/oleObject15.bin"/><Relationship Id="rId4" Type="http://schemas.openxmlformats.org/officeDocument/2006/relationships/image" Target="../media/image25.wmf"/><Relationship Id="rId3" Type="http://schemas.openxmlformats.org/officeDocument/2006/relationships/oleObject" Target="../embeddings/oleObject14.bin"/><Relationship Id="rId2" Type="http://schemas.openxmlformats.org/officeDocument/2006/relationships/image" Target="../media/image24.wmf"/><Relationship Id="rId1" Type="http://schemas.openxmlformats.org/officeDocument/2006/relationships/oleObject" Target="../embeddings/oleObject13.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48.xml.rels><?xml version="1.0" encoding="UTF-8" standalone="yes"?>
<Relationships xmlns="http://schemas.openxmlformats.org/package/2006/relationships"><Relationship Id="rId9" Type="http://schemas.openxmlformats.org/officeDocument/2006/relationships/oleObject" Target="../embeddings/oleObject20.bin"/><Relationship Id="rId8" Type="http://schemas.openxmlformats.org/officeDocument/2006/relationships/image" Target="../media/image31.wmf"/><Relationship Id="rId7" Type="http://schemas.openxmlformats.org/officeDocument/2006/relationships/oleObject" Target="../embeddings/oleObject19.bin"/><Relationship Id="rId6" Type="http://schemas.openxmlformats.org/officeDocument/2006/relationships/image" Target="../media/image30.wmf"/><Relationship Id="rId5" Type="http://schemas.openxmlformats.org/officeDocument/2006/relationships/oleObject" Target="../embeddings/oleObject18.bin"/><Relationship Id="rId4" Type="http://schemas.openxmlformats.org/officeDocument/2006/relationships/image" Target="../media/image29.wmf"/><Relationship Id="rId3" Type="http://schemas.openxmlformats.org/officeDocument/2006/relationships/oleObject" Target="../embeddings/oleObject17.bin"/><Relationship Id="rId2" Type="http://schemas.openxmlformats.org/officeDocument/2006/relationships/image" Target="../media/image28.wmf"/><Relationship Id="rId15" Type="http://schemas.openxmlformats.org/officeDocument/2006/relationships/notesSlide" Target="../notesSlides/notesSlide48.xml"/><Relationship Id="rId14" Type="http://schemas.openxmlformats.org/officeDocument/2006/relationships/vmlDrawing" Target="../drawings/vmlDrawing9.vml"/><Relationship Id="rId13" Type="http://schemas.openxmlformats.org/officeDocument/2006/relationships/slideLayout" Target="../slideLayouts/slideLayout2.xml"/><Relationship Id="rId12" Type="http://schemas.openxmlformats.org/officeDocument/2006/relationships/image" Target="../media/image33.wmf"/><Relationship Id="rId11" Type="http://schemas.openxmlformats.org/officeDocument/2006/relationships/oleObject" Target="../embeddings/oleObject21.bin"/><Relationship Id="rId10" Type="http://schemas.openxmlformats.org/officeDocument/2006/relationships/image" Target="../media/image32.wmf"/><Relationship Id="rId1" Type="http://schemas.openxmlformats.org/officeDocument/2006/relationships/oleObject" Target="../embeddings/oleObject16.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7.xml"/><Relationship Id="rId1" Type="http://schemas.openxmlformats.org/officeDocument/2006/relationships/image" Target="../media/image3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9" Type="http://schemas.openxmlformats.org/officeDocument/2006/relationships/oleObject" Target="../embeddings/oleObject26.bin"/><Relationship Id="rId8" Type="http://schemas.openxmlformats.org/officeDocument/2006/relationships/image" Target="../media/image38.wmf"/><Relationship Id="rId7" Type="http://schemas.openxmlformats.org/officeDocument/2006/relationships/oleObject" Target="../embeddings/oleObject25.bin"/><Relationship Id="rId6" Type="http://schemas.openxmlformats.org/officeDocument/2006/relationships/image" Target="../media/image37.wmf"/><Relationship Id="rId5" Type="http://schemas.openxmlformats.org/officeDocument/2006/relationships/oleObject" Target="../embeddings/oleObject24.bin"/><Relationship Id="rId4" Type="http://schemas.openxmlformats.org/officeDocument/2006/relationships/image" Target="../media/image36.wmf"/><Relationship Id="rId3" Type="http://schemas.openxmlformats.org/officeDocument/2006/relationships/oleObject" Target="../embeddings/oleObject23.bin"/><Relationship Id="rId2" Type="http://schemas.openxmlformats.org/officeDocument/2006/relationships/image" Target="../media/image35.wmf"/><Relationship Id="rId16" Type="http://schemas.openxmlformats.org/officeDocument/2006/relationships/notesSlide" Target="../notesSlides/notesSlide50.xml"/><Relationship Id="rId15" Type="http://schemas.openxmlformats.org/officeDocument/2006/relationships/vmlDrawing" Target="../drawings/vmlDrawing10.vml"/><Relationship Id="rId14" Type="http://schemas.openxmlformats.org/officeDocument/2006/relationships/slideLayout" Target="../slideLayouts/slideLayout7.xml"/><Relationship Id="rId13" Type="http://schemas.openxmlformats.org/officeDocument/2006/relationships/image" Target="../media/image40.wmf"/><Relationship Id="rId12" Type="http://schemas.openxmlformats.org/officeDocument/2006/relationships/oleObject" Target="../embeddings/oleObject28.bin"/><Relationship Id="rId11" Type="http://schemas.openxmlformats.org/officeDocument/2006/relationships/oleObject" Target="../embeddings/oleObject27.bin"/><Relationship Id="rId10" Type="http://schemas.openxmlformats.org/officeDocument/2006/relationships/image" Target="../media/image39.wmf"/><Relationship Id="rId1" Type="http://schemas.openxmlformats.org/officeDocument/2006/relationships/oleObject" Target="../embeddings/oleObject22.bin"/></Relationships>
</file>

<file path=ppt/slides/_rels/slide51.xml.rels><?xml version="1.0" encoding="UTF-8" standalone="yes"?>
<Relationships xmlns="http://schemas.openxmlformats.org/package/2006/relationships"><Relationship Id="rId9" Type="http://schemas.openxmlformats.org/officeDocument/2006/relationships/notesSlide" Target="../notesSlides/notesSlide51.xml"/><Relationship Id="rId8" Type="http://schemas.openxmlformats.org/officeDocument/2006/relationships/vmlDrawing" Target="../drawings/vmlDrawing11.vml"/><Relationship Id="rId7" Type="http://schemas.openxmlformats.org/officeDocument/2006/relationships/slideLayout" Target="../slideLayouts/slideLayout7.xml"/><Relationship Id="rId6" Type="http://schemas.openxmlformats.org/officeDocument/2006/relationships/image" Target="../media/image43.wmf"/><Relationship Id="rId5" Type="http://schemas.openxmlformats.org/officeDocument/2006/relationships/oleObject" Target="../embeddings/oleObject31.bin"/><Relationship Id="rId4" Type="http://schemas.openxmlformats.org/officeDocument/2006/relationships/image" Target="../media/image42.wmf"/><Relationship Id="rId3" Type="http://schemas.openxmlformats.org/officeDocument/2006/relationships/oleObject" Target="../embeddings/oleObject30.bin"/><Relationship Id="rId2" Type="http://schemas.openxmlformats.org/officeDocument/2006/relationships/image" Target="../media/image41.wmf"/><Relationship Id="rId1" Type="http://schemas.openxmlformats.org/officeDocument/2006/relationships/oleObject" Target="../embeddings/oleObject29.bin"/></Relationships>
</file>

<file path=ppt/slides/_rels/slide52.xml.rels><?xml version="1.0" encoding="UTF-8" standalone="yes"?>
<Relationships xmlns="http://schemas.openxmlformats.org/package/2006/relationships"><Relationship Id="rId9" Type="http://schemas.openxmlformats.org/officeDocument/2006/relationships/notesSlide" Target="../notesSlides/notesSlide52.xml"/><Relationship Id="rId8" Type="http://schemas.openxmlformats.org/officeDocument/2006/relationships/vmlDrawing" Target="../drawings/vmlDrawing12.vml"/><Relationship Id="rId7" Type="http://schemas.openxmlformats.org/officeDocument/2006/relationships/slideLayout" Target="../slideLayouts/slideLayout7.xml"/><Relationship Id="rId6" Type="http://schemas.openxmlformats.org/officeDocument/2006/relationships/image" Target="../media/image46.wmf"/><Relationship Id="rId5" Type="http://schemas.openxmlformats.org/officeDocument/2006/relationships/oleObject" Target="../embeddings/oleObject34.bin"/><Relationship Id="rId4" Type="http://schemas.openxmlformats.org/officeDocument/2006/relationships/image" Target="../media/image45.wmf"/><Relationship Id="rId3" Type="http://schemas.openxmlformats.org/officeDocument/2006/relationships/oleObject" Target="../embeddings/oleObject33.bin"/><Relationship Id="rId2" Type="http://schemas.openxmlformats.org/officeDocument/2006/relationships/image" Target="../media/image44.wmf"/><Relationship Id="rId1" Type="http://schemas.openxmlformats.org/officeDocument/2006/relationships/oleObject" Target="../embeddings/oleObject32.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7.xml"/><Relationship Id="rId1" Type="http://schemas.openxmlformats.org/officeDocument/2006/relationships/image" Target="../media/image47.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7.xml"/><Relationship Id="rId1" Type="http://schemas.openxmlformats.org/officeDocument/2006/relationships/image" Target="../media/image48.png"/></Relationships>
</file>

<file path=ppt/slides/_rels/slide5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52.wmf"/><Relationship Id="rId7" Type="http://schemas.openxmlformats.org/officeDocument/2006/relationships/oleObject" Target="../embeddings/oleObject38.bin"/><Relationship Id="rId6" Type="http://schemas.openxmlformats.org/officeDocument/2006/relationships/image" Target="../media/image51.wmf"/><Relationship Id="rId5" Type="http://schemas.openxmlformats.org/officeDocument/2006/relationships/oleObject" Target="../embeddings/oleObject37.bin"/><Relationship Id="rId4" Type="http://schemas.openxmlformats.org/officeDocument/2006/relationships/image" Target="../media/image50.wmf"/><Relationship Id="rId3" Type="http://schemas.openxmlformats.org/officeDocument/2006/relationships/oleObject" Target="../embeddings/oleObject36.bin"/><Relationship Id="rId2" Type="http://schemas.openxmlformats.org/officeDocument/2006/relationships/image" Target="../media/image49.wmf"/><Relationship Id="rId11" Type="http://schemas.openxmlformats.org/officeDocument/2006/relationships/notesSlide" Target="../notesSlides/notesSlide55.xml"/><Relationship Id="rId10" Type="http://schemas.openxmlformats.org/officeDocument/2006/relationships/vmlDrawing" Target="../drawings/vmlDrawing13.vml"/><Relationship Id="rId1" Type="http://schemas.openxmlformats.org/officeDocument/2006/relationships/oleObject" Target="../embeddings/oleObject35.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7.xml"/><Relationship Id="rId1" Type="http://schemas.openxmlformats.org/officeDocument/2006/relationships/image" Target="../media/image53.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7.xml"/><Relationship Id="rId1" Type="http://schemas.openxmlformats.org/officeDocument/2006/relationships/image" Target="../media/image54.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7.xml"/><Relationship Id="rId1" Type="http://schemas.openxmlformats.org/officeDocument/2006/relationships/image" Target="../media/image55.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7.xml"/><Relationship Id="rId1" Type="http://schemas.openxmlformats.org/officeDocument/2006/relationships/image" Target="../media/image5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7.xml"/><Relationship Id="rId1" Type="http://schemas.openxmlformats.org/officeDocument/2006/relationships/image" Target="../media/image57.png"/></Relationships>
</file>

<file path=ppt/slides/_rels/slide6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61.wmf"/><Relationship Id="rId7" Type="http://schemas.openxmlformats.org/officeDocument/2006/relationships/oleObject" Target="../embeddings/oleObject42.bin"/><Relationship Id="rId6" Type="http://schemas.openxmlformats.org/officeDocument/2006/relationships/image" Target="../media/image60.wmf"/><Relationship Id="rId5" Type="http://schemas.openxmlformats.org/officeDocument/2006/relationships/oleObject" Target="../embeddings/oleObject41.bin"/><Relationship Id="rId4" Type="http://schemas.openxmlformats.org/officeDocument/2006/relationships/image" Target="../media/image59.wmf"/><Relationship Id="rId3" Type="http://schemas.openxmlformats.org/officeDocument/2006/relationships/oleObject" Target="../embeddings/oleObject40.bin"/><Relationship Id="rId2" Type="http://schemas.openxmlformats.org/officeDocument/2006/relationships/image" Target="../media/image58.png"/><Relationship Id="rId11" Type="http://schemas.openxmlformats.org/officeDocument/2006/relationships/notesSlide" Target="../notesSlides/notesSlide61.xml"/><Relationship Id="rId10" Type="http://schemas.openxmlformats.org/officeDocument/2006/relationships/vmlDrawing" Target="../drawings/vmlDrawing14.vml"/><Relationship Id="rId1" Type="http://schemas.openxmlformats.org/officeDocument/2006/relationships/oleObject" Target="../embeddings/oleObject39.bin"/></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7.xml"/><Relationship Id="rId1" Type="http://schemas.openxmlformats.org/officeDocument/2006/relationships/image" Target="../media/image62.png"/></Relationships>
</file>

<file path=ppt/slides/_rels/slide63.xml.rels><?xml version="1.0" encoding="UTF-8" standalone="yes"?>
<Relationships xmlns="http://schemas.openxmlformats.org/package/2006/relationships"><Relationship Id="rId7" Type="http://schemas.openxmlformats.org/officeDocument/2006/relationships/notesSlide" Target="../notesSlides/notesSlide63.xml"/><Relationship Id="rId6" Type="http://schemas.openxmlformats.org/officeDocument/2006/relationships/vmlDrawing" Target="../drawings/vmlDrawing15.vml"/><Relationship Id="rId5" Type="http://schemas.openxmlformats.org/officeDocument/2006/relationships/slideLayout" Target="../slideLayouts/slideLayout7.xml"/><Relationship Id="rId4" Type="http://schemas.openxmlformats.org/officeDocument/2006/relationships/image" Target="../media/image64.wmf"/><Relationship Id="rId3" Type="http://schemas.openxmlformats.org/officeDocument/2006/relationships/oleObject" Target="../embeddings/oleObject44.bin"/><Relationship Id="rId2" Type="http://schemas.openxmlformats.org/officeDocument/2006/relationships/image" Target="../media/image63.wmf"/><Relationship Id="rId1" Type="http://schemas.openxmlformats.org/officeDocument/2006/relationships/oleObject" Target="../embeddings/oleObject43.bin"/></Relationships>
</file>

<file path=ppt/slides/_rels/slide64.xml.rels><?xml version="1.0" encoding="UTF-8" standalone="yes"?>
<Relationships xmlns="http://schemas.openxmlformats.org/package/2006/relationships"><Relationship Id="rId6" Type="http://schemas.openxmlformats.org/officeDocument/2006/relationships/notesSlide" Target="../notesSlides/notesSlide64.xml"/><Relationship Id="rId5" Type="http://schemas.openxmlformats.org/officeDocument/2006/relationships/vmlDrawing" Target="../drawings/vmlDrawing16.vml"/><Relationship Id="rId4" Type="http://schemas.openxmlformats.org/officeDocument/2006/relationships/slideLayout" Target="../slideLayouts/slideLayout7.xml"/><Relationship Id="rId3" Type="http://schemas.openxmlformats.org/officeDocument/2006/relationships/image" Target="../media/image66.png"/><Relationship Id="rId2" Type="http://schemas.openxmlformats.org/officeDocument/2006/relationships/image" Target="../media/image65.wmf"/><Relationship Id="rId1" Type="http://schemas.openxmlformats.org/officeDocument/2006/relationships/oleObject" Target="../embeddings/oleObject45.bin"/></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7.xml"/><Relationship Id="rId1" Type="http://schemas.openxmlformats.org/officeDocument/2006/relationships/image" Target="../media/image67.jpe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7.xml"/><Relationship Id="rId1" Type="http://schemas.openxmlformats.org/officeDocument/2006/relationships/image" Target="../media/image68.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vmlDrawing" Target="../drawings/vmlDrawing1.vml"/><Relationship Id="rId6" Type="http://schemas.openxmlformats.org/officeDocument/2006/relationships/slideLayout" Target="../slideLayouts/slideLayout7.xml"/><Relationship Id="rId5" Type="http://schemas.openxmlformats.org/officeDocument/2006/relationships/audio" Target="../media/audio1.wav"/><Relationship Id="rId4" Type="http://schemas.openxmlformats.org/officeDocument/2006/relationships/image" Target="../media/image5.wmf"/><Relationship Id="rId3" Type="http://schemas.openxmlformats.org/officeDocument/2006/relationships/oleObject" Target="../embeddings/oleObject2.bin"/><Relationship Id="rId2" Type="http://schemas.openxmlformats.org/officeDocument/2006/relationships/image" Target="../media/image4.w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DBDBE424-300A-4FBB-BC9A-0F032F78F703}" type="slidenum">
              <a:rPr lang="zh-CN" altLang="en-US"/>
            </a:fld>
            <a:endParaRPr lang="en-US" altLang="zh-CN"/>
          </a:p>
        </p:txBody>
      </p:sp>
      <p:sp>
        <p:nvSpPr>
          <p:cNvPr id="671746" name="Rectangle 2"/>
          <p:cNvSpPr>
            <a:spLocks noGrp="1" noChangeArrowheads="1"/>
          </p:cNvSpPr>
          <p:nvPr>
            <p:ph type="title"/>
          </p:nvPr>
        </p:nvSpPr>
        <p:spPr>
          <a:xfrm>
            <a:off x="3792538" y="557213"/>
            <a:ext cx="4640262" cy="1287462"/>
          </a:xfrm>
        </p:spPr>
        <p:txBody>
          <a:bodyPr>
            <a:normAutofit/>
          </a:bodyPr>
          <a:lstStyle/>
          <a:p>
            <a:r>
              <a:rPr lang="zh-CN" altLang="en-US" sz="8400" dirty="0">
                <a:effectLst>
                  <a:outerShdw blurRad="38100" dist="38100" dir="2700000" algn="tl">
                    <a:srgbClr val="000000">
                      <a:alpha val="43137"/>
                    </a:srgbClr>
                  </a:outerShdw>
                </a:effectLst>
                <a:ea typeface="华文行楷" panose="02010800040101010101" pitchFamily="2" charset="-122"/>
              </a:rPr>
              <a:t>模式识别</a:t>
            </a:r>
            <a:endParaRPr lang="zh-CN" altLang="en-US" sz="8400" dirty="0">
              <a:effectLst>
                <a:outerShdw blurRad="38100" dist="38100" dir="2700000" algn="tl">
                  <a:srgbClr val="000000">
                    <a:alpha val="43137"/>
                  </a:srgbClr>
                </a:outerShdw>
              </a:effectLst>
              <a:ea typeface="华文行楷" panose="02010800040101010101" pitchFamily="2" charset="-122"/>
            </a:endParaRPr>
          </a:p>
        </p:txBody>
      </p:sp>
      <p:sp>
        <p:nvSpPr>
          <p:cNvPr id="671747" name="Rectangle 3"/>
          <p:cNvSpPr>
            <a:spLocks noChangeArrowheads="1"/>
          </p:cNvSpPr>
          <p:nvPr/>
        </p:nvSpPr>
        <p:spPr bwMode="auto">
          <a:xfrm>
            <a:off x="2495550" y="2595564"/>
            <a:ext cx="7632700" cy="277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4400">
                <a:solidFill>
                  <a:schemeClr val="tx2"/>
                </a:solidFill>
                <a:latin typeface="Tahoma" panose="020B0604030504040204" pitchFamily="34" charset="0"/>
                <a:ea typeface="宋体" panose="02010600030101010101" pitchFamily="2" charset="-122"/>
              </a:defRPr>
            </a:lvl1pPr>
            <a:lvl2pPr algn="l">
              <a:defRPr sz="4400">
                <a:solidFill>
                  <a:schemeClr val="tx2"/>
                </a:solidFill>
                <a:latin typeface="Tahoma" panose="020B0604030504040204" pitchFamily="34" charset="0"/>
                <a:ea typeface="宋体" panose="02010600030101010101" pitchFamily="2" charset="-122"/>
              </a:defRPr>
            </a:lvl2pPr>
            <a:lvl3pPr algn="l">
              <a:defRPr sz="4400">
                <a:solidFill>
                  <a:schemeClr val="tx2"/>
                </a:solidFill>
                <a:latin typeface="Tahoma" panose="020B0604030504040204" pitchFamily="34" charset="0"/>
                <a:ea typeface="宋体" panose="02010600030101010101" pitchFamily="2" charset="-122"/>
              </a:defRPr>
            </a:lvl3pPr>
            <a:lvl4pPr algn="l">
              <a:defRPr sz="4400">
                <a:solidFill>
                  <a:schemeClr val="tx2"/>
                </a:solidFill>
                <a:latin typeface="Tahoma" panose="020B0604030504040204" pitchFamily="34" charset="0"/>
                <a:ea typeface="宋体" panose="02010600030101010101" pitchFamily="2" charset="-122"/>
              </a:defRPr>
            </a:lvl4pPr>
            <a:lvl5pPr algn="l">
              <a:defRPr sz="4400">
                <a:solidFill>
                  <a:schemeClr val="tx2"/>
                </a:solidFill>
                <a:latin typeface="Tahoma" panose="020B0604030504040204" pitchFamily="34" charset="0"/>
                <a:ea typeface="宋体" panose="02010600030101010101" pitchFamily="2" charset="-122"/>
              </a:defRPr>
            </a:lvl5pPr>
            <a:lvl6pPr marL="45720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r>
              <a:rPr lang="zh-CN" altLang="en-US" sz="3200" b="1" dirty="0">
                <a:solidFill>
                  <a:srgbClr val="FF0000"/>
                </a:solidFill>
                <a:effectLst>
                  <a:outerShdw blurRad="38100" dist="38100" dir="2700000" algn="tl">
                    <a:srgbClr val="000000">
                      <a:alpha val="43137"/>
                    </a:srgbClr>
                  </a:outerShdw>
                </a:effectLst>
                <a:latin typeface="楷体_GB2312" pitchFamily="49" charset="-122"/>
                <a:ea typeface="楷体_GB2312" pitchFamily="49" charset="-122"/>
              </a:rPr>
              <a:t>主讲：  马家君</a:t>
            </a:r>
            <a:br>
              <a:rPr lang="zh-CN" altLang="en-US" sz="3200" b="1" dirty="0">
                <a:solidFill>
                  <a:srgbClr val="FF0000"/>
                </a:solidFill>
                <a:effectLst>
                  <a:outerShdw blurRad="38100" dist="38100" dir="2700000" algn="tl">
                    <a:srgbClr val="000000">
                      <a:alpha val="43137"/>
                    </a:srgbClr>
                  </a:outerShdw>
                </a:effectLst>
                <a:latin typeface="楷体_GB2312" pitchFamily="49" charset="-122"/>
                <a:ea typeface="楷体_GB2312" pitchFamily="49" charset="-122"/>
              </a:rPr>
            </a:br>
            <a:r>
              <a:rPr lang="zh-CN" altLang="en-US" sz="3200" b="1" dirty="0">
                <a:solidFill>
                  <a:srgbClr val="FF0000"/>
                </a:solidFill>
                <a:effectLst>
                  <a:outerShdw blurRad="38100" dist="38100" dir="2700000" algn="tl">
                    <a:srgbClr val="000000">
                      <a:alpha val="43137"/>
                    </a:srgbClr>
                  </a:outerShdw>
                </a:effectLst>
                <a:latin typeface="楷体_GB2312" pitchFamily="49" charset="-122"/>
                <a:ea typeface="楷体_GB2312" pitchFamily="49" charset="-122"/>
              </a:rPr>
              <a:t>电话：  </a:t>
            </a:r>
            <a:r>
              <a:rPr lang="en-US" altLang="zh-CN" sz="3200" b="1" dirty="0">
                <a:solidFill>
                  <a:srgbClr val="FF0000"/>
                </a:solidFill>
                <a:effectLst>
                  <a:outerShdw blurRad="38100" dist="38100" dir="2700000" algn="tl">
                    <a:srgbClr val="000000">
                      <a:alpha val="43137"/>
                    </a:srgbClr>
                  </a:outerShdw>
                </a:effectLst>
                <a:latin typeface="楷体_GB2312" pitchFamily="49" charset="-122"/>
                <a:ea typeface="楷体_GB2312" pitchFamily="49" charset="-122"/>
              </a:rPr>
              <a:t>15029979917</a:t>
            </a:r>
            <a:endParaRPr lang="en-US" altLang="zh-CN" sz="3200" b="1" dirty="0">
              <a:solidFill>
                <a:srgbClr val="FF0000"/>
              </a:solidFill>
              <a:effectLst>
                <a:outerShdw blurRad="38100" dist="38100" dir="2700000" algn="tl">
                  <a:srgbClr val="000000">
                    <a:alpha val="43137"/>
                  </a:srgbClr>
                </a:outerShdw>
              </a:effectLst>
              <a:latin typeface="楷体_GB2312" pitchFamily="49" charset="-122"/>
              <a:ea typeface="楷体_GB2312" pitchFamily="49" charset="-122"/>
            </a:endParaRPr>
          </a:p>
          <a:p>
            <a:r>
              <a:rPr lang="en-US" altLang="zh-CN" sz="3200" b="1" dirty="0">
                <a:solidFill>
                  <a:srgbClr val="FF0000"/>
                </a:solidFill>
                <a:effectLst>
                  <a:outerShdw blurRad="38100" dist="38100" dir="2700000" algn="tl">
                    <a:srgbClr val="000000">
                      <a:alpha val="43137"/>
                    </a:srgbClr>
                  </a:outerShdw>
                </a:effectLst>
                <a:latin typeface="楷体_GB2312" pitchFamily="49" charset="-122"/>
                <a:ea typeface="楷体_GB2312" pitchFamily="49" charset="-122"/>
              </a:rPr>
              <a:t>E-mail</a:t>
            </a:r>
            <a:r>
              <a:rPr lang="zh-CN" altLang="en-US" sz="3200" b="1" dirty="0">
                <a:solidFill>
                  <a:srgbClr val="FF0000"/>
                </a:solidFill>
                <a:effectLst>
                  <a:outerShdw blurRad="38100" dist="38100" dir="2700000" algn="tl">
                    <a:srgbClr val="000000">
                      <a:alpha val="43137"/>
                    </a:srgbClr>
                  </a:outerShdw>
                </a:effectLst>
                <a:latin typeface="楷体_GB2312" pitchFamily="49" charset="-122"/>
                <a:ea typeface="楷体_GB2312" pitchFamily="49" charset="-122"/>
              </a:rPr>
              <a:t>：</a:t>
            </a:r>
            <a:r>
              <a:rPr lang="en-US" altLang="zh-CN" sz="3200" b="1" dirty="0">
                <a:solidFill>
                  <a:srgbClr val="FF0000"/>
                </a:solidFill>
                <a:effectLst>
                  <a:outerShdw blurRad="38100" dist="38100" dir="2700000" algn="tl">
                    <a:srgbClr val="000000">
                      <a:alpha val="43137"/>
                    </a:srgbClr>
                  </a:outerShdw>
                </a:effectLst>
                <a:latin typeface="楷体_GB2312" pitchFamily="49" charset="-122"/>
                <a:ea typeface="楷体_GB2312" pitchFamily="49" charset="-122"/>
                <a:hlinkClick r:id="rId1"/>
              </a:rPr>
              <a:t>185962444@qq.com</a:t>
            </a:r>
            <a:endParaRPr lang="en-US" altLang="zh-CN" sz="3200" b="1" dirty="0">
              <a:solidFill>
                <a:srgbClr val="FF0000"/>
              </a:solidFill>
              <a:effectLst>
                <a:outerShdw blurRad="38100" dist="38100" dir="2700000" algn="tl">
                  <a:srgbClr val="000000">
                    <a:alpha val="43137"/>
                  </a:srgbClr>
                </a:outerShdw>
              </a:effectLst>
              <a:latin typeface="楷体_GB2312" pitchFamily="49" charset="-122"/>
              <a:ea typeface="楷体_GB2312" pitchFamily="49" charset="-122"/>
            </a:endParaRPr>
          </a:p>
          <a:p>
            <a:r>
              <a:rPr lang="zh-CN" altLang="en-US" sz="3200" b="1" dirty="0">
                <a:solidFill>
                  <a:srgbClr val="FF0000"/>
                </a:solidFill>
                <a:effectLst>
                  <a:outerShdw blurRad="38100" dist="38100" dir="2700000" algn="tl">
                    <a:srgbClr val="000000">
                      <a:alpha val="43137"/>
                    </a:srgbClr>
                  </a:outerShdw>
                </a:effectLst>
                <a:ea typeface="楷体_GB2312" pitchFamily="49" charset="-122"/>
              </a:rPr>
              <a:t>办公室：崇理楼</a:t>
            </a:r>
            <a:r>
              <a:rPr lang="en-US" altLang="zh-CN" sz="3200" b="1" dirty="0">
                <a:solidFill>
                  <a:srgbClr val="FF0000"/>
                </a:solidFill>
                <a:effectLst>
                  <a:outerShdw blurRad="38100" dist="38100" dir="2700000" algn="tl">
                    <a:srgbClr val="000000">
                      <a:alpha val="43137"/>
                    </a:srgbClr>
                  </a:outerShdw>
                </a:effectLst>
                <a:ea typeface="楷体_GB2312" pitchFamily="49" charset="-122"/>
              </a:rPr>
              <a:t>-414</a:t>
            </a:r>
            <a:br>
              <a:rPr lang="en-US" altLang="zh-CN" sz="3200" b="1" dirty="0">
                <a:solidFill>
                  <a:srgbClr val="FF0000"/>
                </a:solidFill>
                <a:effectLst>
                  <a:outerShdw blurRad="38100" dist="38100" dir="2700000" algn="tl">
                    <a:srgbClr val="000000">
                      <a:alpha val="43137"/>
                    </a:srgbClr>
                  </a:outerShdw>
                </a:effectLst>
                <a:latin typeface="楷体_GB2312" pitchFamily="49" charset="-122"/>
                <a:ea typeface="楷体_GB2312" pitchFamily="49" charset="-122"/>
              </a:rPr>
            </a:br>
            <a:r>
              <a:rPr lang="zh-CN" altLang="en-US" sz="3200" b="1" dirty="0">
                <a:solidFill>
                  <a:srgbClr val="FF0000"/>
                </a:solidFill>
                <a:effectLst>
                  <a:outerShdw blurRad="38100" dist="38100" dir="2700000" algn="tl">
                    <a:srgbClr val="000000">
                      <a:alpha val="43137"/>
                    </a:srgbClr>
                  </a:outerShdw>
                </a:effectLst>
                <a:latin typeface="楷体_GB2312" pitchFamily="49" charset="-122"/>
                <a:ea typeface="楷体_GB2312" pitchFamily="49" charset="-122"/>
              </a:rPr>
              <a:t>单位</a:t>
            </a:r>
            <a:r>
              <a:rPr lang="en-US" altLang="zh-CN" sz="3200" b="1" dirty="0">
                <a:solidFill>
                  <a:srgbClr val="FF0000"/>
                </a:solidFill>
                <a:effectLst>
                  <a:outerShdw blurRad="38100" dist="38100" dir="2700000" algn="tl">
                    <a:srgbClr val="000000">
                      <a:alpha val="43137"/>
                    </a:srgbClr>
                  </a:outerShdw>
                </a:effectLst>
                <a:latin typeface="楷体_GB2312" pitchFamily="49" charset="-122"/>
                <a:ea typeface="楷体_GB2312" pitchFamily="49" charset="-122"/>
              </a:rPr>
              <a:t>:   </a:t>
            </a:r>
            <a:r>
              <a:rPr lang="zh-CN" altLang="en-US" sz="3200" b="1" dirty="0">
                <a:solidFill>
                  <a:srgbClr val="FF0000"/>
                </a:solidFill>
                <a:effectLst>
                  <a:outerShdw blurRad="38100" dist="38100" dir="2700000" algn="tl">
                    <a:srgbClr val="000000">
                      <a:alpha val="43137"/>
                    </a:srgbClr>
                  </a:outerShdw>
                </a:effectLst>
                <a:latin typeface="楷体_GB2312" pitchFamily="49" charset="-122"/>
                <a:ea typeface="楷体_GB2312" pitchFamily="49" charset="-122"/>
              </a:rPr>
              <a:t>大数据与信息工程学院</a:t>
            </a:r>
            <a:endParaRPr lang="en-US" altLang="zh-CN" sz="3200" b="1" dirty="0">
              <a:solidFill>
                <a:srgbClr val="FF0000"/>
              </a:solidFill>
              <a:effectLst>
                <a:outerShdw blurRad="38100" dist="38100" dir="2700000" algn="tl">
                  <a:srgbClr val="000000">
                    <a:alpha val="43137"/>
                  </a:srgbClr>
                </a:outerShdw>
              </a:effectLst>
              <a:latin typeface="楷体_GB2312" pitchFamily="49" charset="-122"/>
              <a:ea typeface="楷体_GB2312" pitchFamily="49"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3"/>
          <p:cNvSpPr>
            <a:spLocks noGrp="1"/>
          </p:cNvSpPr>
          <p:nvPr>
            <p:ph type="sldNum" sz="quarter" idx="12"/>
          </p:nvPr>
        </p:nvSpPr>
        <p:spPr/>
        <p:txBody>
          <a:bodyPr/>
          <a:lstStyle/>
          <a:p>
            <a:fld id="{EDB3BD4E-7134-401C-8C95-99FE93AAA272}" type="slidenum">
              <a:rPr lang="zh-CN" altLang="en-US"/>
            </a:fld>
            <a:endParaRPr lang="en-US" altLang="zh-CN"/>
          </a:p>
        </p:txBody>
      </p:sp>
      <p:sp>
        <p:nvSpPr>
          <p:cNvPr id="171081" name="Rectangle 73"/>
          <p:cNvSpPr>
            <a:spLocks noChangeArrowheads="1"/>
          </p:cNvSpPr>
          <p:nvPr/>
        </p:nvSpPr>
        <p:spPr bwMode="auto">
          <a:xfrm>
            <a:off x="3071814" y="836614"/>
            <a:ext cx="66246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4000" dirty="0">
                <a:solidFill>
                  <a:schemeClr val="hlink"/>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1.1 </a:t>
            </a:r>
            <a:r>
              <a:rPr lang="zh-CN" altLang="en-US" sz="4000" dirty="0">
                <a:solidFill>
                  <a:schemeClr val="hlink"/>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概述－模式识别系统</a:t>
            </a:r>
            <a:endParaRPr lang="zh-CN" altLang="en-US" sz="4000" dirty="0">
              <a:solidFill>
                <a:schemeClr val="hlink"/>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grpSp>
        <p:nvGrpSpPr>
          <p:cNvPr id="171064" name="Group 56"/>
          <p:cNvGrpSpPr/>
          <p:nvPr/>
        </p:nvGrpSpPr>
        <p:grpSpPr bwMode="auto">
          <a:xfrm>
            <a:off x="1455738" y="2060576"/>
            <a:ext cx="9097962" cy="1027113"/>
            <a:chOff x="-43" y="1298"/>
            <a:chExt cx="5731" cy="647"/>
          </a:xfrm>
        </p:grpSpPr>
        <p:sp>
          <p:nvSpPr>
            <p:cNvPr id="171024" name="Text Box 16"/>
            <p:cNvSpPr txBox="1">
              <a:spLocks noChangeArrowheads="1"/>
            </p:cNvSpPr>
            <p:nvPr/>
          </p:nvSpPr>
          <p:spPr bwMode="auto">
            <a:xfrm>
              <a:off x="793" y="1343"/>
              <a:ext cx="1089" cy="602"/>
            </a:xfrm>
            <a:prstGeom prst="rect">
              <a:avLst/>
            </a:prstGeom>
            <a:noFill/>
            <a:ln w="9525">
              <a:solidFill>
                <a:schemeClr val="bg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ea typeface="楷体_GB2312" pitchFamily="49" charset="-122"/>
                </a:rPr>
                <a:t>数据采集</a:t>
              </a:r>
              <a:endParaRPr lang="zh-CN" altLang="en-US" sz="2800" b="1">
                <a:ea typeface="楷体_GB2312" pitchFamily="49" charset="-122"/>
              </a:endParaRPr>
            </a:p>
            <a:p>
              <a:r>
                <a:rPr lang="zh-CN" altLang="en-US" sz="2800" b="1">
                  <a:ea typeface="楷体_GB2312" pitchFamily="49" charset="-122"/>
                </a:rPr>
                <a:t>特征提取</a:t>
              </a:r>
              <a:endParaRPr lang="zh-CN" altLang="en-US" sz="2800" b="1">
                <a:ea typeface="楷体_GB2312" pitchFamily="49" charset="-122"/>
              </a:endParaRPr>
            </a:p>
          </p:txBody>
        </p:sp>
        <p:sp>
          <p:nvSpPr>
            <p:cNvPr id="171029" name="Text Box 21"/>
            <p:cNvSpPr txBox="1">
              <a:spLocks noChangeArrowheads="1"/>
            </p:cNvSpPr>
            <p:nvPr/>
          </p:nvSpPr>
          <p:spPr bwMode="auto">
            <a:xfrm>
              <a:off x="2109" y="1331"/>
              <a:ext cx="1134" cy="602"/>
            </a:xfrm>
            <a:prstGeom prst="rect">
              <a:avLst/>
            </a:prstGeom>
            <a:noFill/>
            <a:ln w="9525">
              <a:solidFill>
                <a:schemeClr val="bg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r>
                <a:rPr lang="zh-CN" altLang="en-US" sz="2800" b="1">
                  <a:ea typeface="楷体_GB2312" pitchFamily="49" charset="-122"/>
                </a:rPr>
                <a:t>二次特征</a:t>
              </a:r>
              <a:endParaRPr lang="zh-CN" altLang="en-US" sz="2800" b="1">
                <a:ea typeface="楷体_GB2312" pitchFamily="49" charset="-122"/>
              </a:endParaRPr>
            </a:p>
            <a:p>
              <a:r>
                <a:rPr lang="zh-CN" altLang="en-US" sz="2800" b="1">
                  <a:ea typeface="楷体_GB2312" pitchFamily="49" charset="-122"/>
                </a:rPr>
                <a:t>提取与选择</a:t>
              </a:r>
              <a:endParaRPr lang="zh-CN" altLang="en-US" sz="2800" b="1">
                <a:ea typeface="楷体_GB2312" pitchFamily="49" charset="-122"/>
              </a:endParaRPr>
            </a:p>
          </p:txBody>
        </p:sp>
        <p:sp>
          <p:nvSpPr>
            <p:cNvPr id="171032" name="Text Box 24"/>
            <p:cNvSpPr txBox="1">
              <a:spLocks noChangeArrowheads="1"/>
            </p:cNvSpPr>
            <p:nvPr/>
          </p:nvSpPr>
          <p:spPr bwMode="auto">
            <a:xfrm>
              <a:off x="3623" y="1331"/>
              <a:ext cx="604" cy="602"/>
            </a:xfrm>
            <a:prstGeom prst="rect">
              <a:avLst/>
            </a:prstGeom>
            <a:noFill/>
            <a:ln w="9525">
              <a:solidFill>
                <a:schemeClr val="bg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ea typeface="楷体_GB2312" pitchFamily="49" charset="-122"/>
                </a:rPr>
                <a:t>分类</a:t>
              </a:r>
              <a:endParaRPr lang="zh-CN" altLang="en-US" sz="2800" b="1" dirty="0">
                <a:ea typeface="楷体_GB2312" pitchFamily="49" charset="-122"/>
              </a:endParaRPr>
            </a:p>
            <a:p>
              <a:r>
                <a:rPr lang="zh-CN" altLang="en-US" sz="2800" b="1" dirty="0">
                  <a:ea typeface="楷体_GB2312" pitchFamily="49" charset="-122"/>
                </a:rPr>
                <a:t>识别</a:t>
              </a:r>
              <a:endParaRPr lang="zh-CN" altLang="en-US" sz="2800" b="1" dirty="0">
                <a:ea typeface="楷体_GB2312" pitchFamily="49" charset="-122"/>
              </a:endParaRPr>
            </a:p>
          </p:txBody>
        </p:sp>
        <p:sp>
          <p:nvSpPr>
            <p:cNvPr id="171037" name="Line 29"/>
            <p:cNvSpPr>
              <a:spLocks noChangeShapeType="1"/>
            </p:cNvSpPr>
            <p:nvPr/>
          </p:nvSpPr>
          <p:spPr bwMode="auto">
            <a:xfrm>
              <a:off x="476" y="1615"/>
              <a:ext cx="317"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1038" name="Line 30"/>
            <p:cNvSpPr>
              <a:spLocks noChangeShapeType="1"/>
            </p:cNvSpPr>
            <p:nvPr/>
          </p:nvSpPr>
          <p:spPr bwMode="auto">
            <a:xfrm>
              <a:off x="1882" y="1615"/>
              <a:ext cx="227"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1039" name="Line 31"/>
            <p:cNvSpPr>
              <a:spLocks noChangeShapeType="1"/>
            </p:cNvSpPr>
            <p:nvPr/>
          </p:nvSpPr>
          <p:spPr bwMode="auto">
            <a:xfrm>
              <a:off x="3243" y="1615"/>
              <a:ext cx="38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1040" name="Line 32"/>
            <p:cNvSpPr>
              <a:spLocks noChangeShapeType="1"/>
            </p:cNvSpPr>
            <p:nvPr/>
          </p:nvSpPr>
          <p:spPr bwMode="auto">
            <a:xfrm>
              <a:off x="4350" y="1615"/>
              <a:ext cx="644"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1057" name="Text Box 49"/>
            <p:cNvSpPr txBox="1">
              <a:spLocks noChangeArrowheads="1"/>
            </p:cNvSpPr>
            <p:nvPr/>
          </p:nvSpPr>
          <p:spPr bwMode="auto">
            <a:xfrm>
              <a:off x="-43" y="1298"/>
              <a:ext cx="635"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chemeClr val="tx2"/>
                  </a:solidFill>
                  <a:ea typeface="黑体" panose="02010609060101010101" pitchFamily="49" charset="-122"/>
                </a:rPr>
                <a:t>待识</a:t>
              </a:r>
              <a:endParaRPr lang="zh-CN" altLang="en-US" sz="2800" b="1" dirty="0">
                <a:solidFill>
                  <a:schemeClr val="tx2"/>
                </a:solidFill>
                <a:ea typeface="黑体" panose="02010609060101010101" pitchFamily="49" charset="-122"/>
              </a:endParaRPr>
            </a:p>
            <a:p>
              <a:r>
                <a:rPr lang="zh-CN" altLang="en-US" sz="2800" b="1" dirty="0">
                  <a:solidFill>
                    <a:schemeClr val="tx2"/>
                  </a:solidFill>
                  <a:ea typeface="黑体" panose="02010609060101010101" pitchFamily="49" charset="-122"/>
                </a:rPr>
                <a:t>对象</a:t>
              </a:r>
              <a:endParaRPr lang="zh-CN" altLang="en-US" sz="2800" b="1" dirty="0">
                <a:solidFill>
                  <a:schemeClr val="tx2"/>
                </a:solidFill>
                <a:ea typeface="黑体" panose="02010609060101010101" pitchFamily="49" charset="-122"/>
              </a:endParaRPr>
            </a:p>
          </p:txBody>
        </p:sp>
        <p:sp>
          <p:nvSpPr>
            <p:cNvPr id="171061" name="Text Box 53"/>
            <p:cNvSpPr txBox="1">
              <a:spLocks noChangeArrowheads="1"/>
            </p:cNvSpPr>
            <p:nvPr/>
          </p:nvSpPr>
          <p:spPr bwMode="auto">
            <a:xfrm>
              <a:off x="4987" y="1310"/>
              <a:ext cx="701"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solidFill>
                    <a:schemeClr val="tx2"/>
                  </a:solidFill>
                  <a:ea typeface="黑体" panose="02010609060101010101" pitchFamily="49" charset="-122"/>
                </a:rPr>
                <a:t>识别结果</a:t>
              </a:r>
              <a:endParaRPr lang="zh-CN" altLang="en-US" sz="2800" b="1" dirty="0">
                <a:solidFill>
                  <a:schemeClr val="tx2"/>
                </a:solidFill>
                <a:ea typeface="黑体" panose="02010609060101010101" pitchFamily="49" charset="-122"/>
              </a:endParaRPr>
            </a:p>
          </p:txBody>
        </p:sp>
      </p:grpSp>
      <p:sp>
        <p:nvSpPr>
          <p:cNvPr id="171075" name="AutoShape 67"/>
          <p:cNvSpPr>
            <a:spLocks noChangeArrowheads="1"/>
          </p:cNvSpPr>
          <p:nvPr/>
        </p:nvSpPr>
        <p:spPr bwMode="auto">
          <a:xfrm>
            <a:off x="2351088" y="3429001"/>
            <a:ext cx="8172450" cy="1871663"/>
          </a:xfrm>
          <a:prstGeom prst="wedgeRoundRectCallout">
            <a:avLst>
              <a:gd name="adj1" fmla="val -36773"/>
              <a:gd name="adj2" fmla="val -67981"/>
              <a:gd name="adj3" fmla="val 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365125" algn="l">
              <a:defRPr>
                <a:solidFill>
                  <a:schemeClr val="tx1"/>
                </a:solidFill>
                <a:latin typeface="Arial" panose="020B0604020202020204" pitchFamily="34" charset="0"/>
                <a:ea typeface="宋体" panose="02010600030101010101" pitchFamily="2" charset="-122"/>
              </a:defRPr>
            </a:lvl1pPr>
            <a:lvl2pPr marL="887730" indent="-342900" algn="l">
              <a:defRPr>
                <a:solidFill>
                  <a:schemeClr val="tx1"/>
                </a:solidFill>
                <a:latin typeface="Arial" panose="020B0604020202020204" pitchFamily="34" charset="0"/>
                <a:ea typeface="宋体" panose="02010600030101010101" pitchFamily="2" charset="-122"/>
              </a:defRPr>
            </a:lvl2pPr>
            <a:lvl3pPr marL="1409700" indent="-342900" algn="l">
              <a:defRPr>
                <a:solidFill>
                  <a:schemeClr val="tx1"/>
                </a:solidFill>
                <a:latin typeface="Arial" panose="020B0604020202020204" pitchFamily="34" charset="0"/>
                <a:ea typeface="宋体" panose="02010600030101010101" pitchFamily="2" charset="-122"/>
              </a:defRPr>
            </a:lvl3pPr>
            <a:lvl4pPr marL="1932305" indent="-342900" algn="l">
              <a:defRPr>
                <a:solidFill>
                  <a:schemeClr val="tx1"/>
                </a:solidFill>
                <a:latin typeface="Arial" panose="020B0604020202020204" pitchFamily="34" charset="0"/>
                <a:ea typeface="宋体" panose="02010600030101010101" pitchFamily="2" charset="-122"/>
              </a:defRPr>
            </a:lvl4pPr>
            <a:lvl5pPr marL="2454275" indent="-342900" algn="l">
              <a:defRPr>
                <a:solidFill>
                  <a:schemeClr val="tx1"/>
                </a:solidFill>
                <a:latin typeface="Arial" panose="020B0604020202020204" pitchFamily="34" charset="0"/>
                <a:ea typeface="宋体" panose="02010600030101010101" pitchFamily="2" charset="-122"/>
              </a:defRPr>
            </a:lvl5pPr>
            <a:lvl6pPr marL="2911475"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368675"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825875"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83075"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ea typeface="隶书" panose="02010509060101010101" pitchFamily="49" charset="-122"/>
              </a:rPr>
              <a:t>通常在采集信息过程中，还要去除所获取信息中的噪声，增强有用的信息等工作。这种使信息纯化的处理过程叫做信息的</a:t>
            </a:r>
            <a:r>
              <a:rPr lang="zh-CN" altLang="en-US" sz="2800" b="1">
                <a:solidFill>
                  <a:schemeClr val="folHlink"/>
                </a:solidFill>
                <a:latin typeface="Times New Roman" panose="02020603050405020304" pitchFamily="18" charset="0"/>
                <a:ea typeface="隶书" panose="02010509060101010101" pitchFamily="49" charset="-122"/>
              </a:rPr>
              <a:t>预处理</a:t>
            </a:r>
            <a:r>
              <a:rPr lang="zh-CN" altLang="en-US" sz="2800" b="1">
                <a:latin typeface="Times New Roman" panose="02020603050405020304" pitchFamily="18" charset="0"/>
                <a:ea typeface="隶书" panose="02010509060101010101" pitchFamily="49" charset="-122"/>
              </a:rPr>
              <a:t>。</a:t>
            </a:r>
            <a:endParaRPr lang="zh-CN" altLang="en-US" sz="2800" b="1">
              <a:latin typeface="Times New Roman" panose="02020603050405020304" pitchFamily="18" charset="0"/>
              <a:ea typeface="隶书" panose="02010509060101010101" pitchFamily="49" charset="-122"/>
            </a:endParaRPr>
          </a:p>
        </p:txBody>
      </p:sp>
      <p:sp>
        <p:nvSpPr>
          <p:cNvPr id="171080" name="AutoShape 72"/>
          <p:cNvSpPr>
            <a:spLocks noChangeArrowheads="1"/>
          </p:cNvSpPr>
          <p:nvPr/>
        </p:nvSpPr>
        <p:spPr bwMode="auto">
          <a:xfrm>
            <a:off x="2424113" y="3429000"/>
            <a:ext cx="8172450" cy="1295400"/>
          </a:xfrm>
          <a:prstGeom prst="wedgeRoundRectCallout">
            <a:avLst>
              <a:gd name="adj1" fmla="val 14898"/>
              <a:gd name="adj2" fmla="val -75981"/>
              <a:gd name="adj3" fmla="val 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365125" algn="l">
              <a:defRPr>
                <a:solidFill>
                  <a:schemeClr val="tx1"/>
                </a:solidFill>
                <a:latin typeface="Arial" panose="020B0604020202020204" pitchFamily="34" charset="0"/>
                <a:ea typeface="宋体" panose="02010600030101010101" pitchFamily="2" charset="-122"/>
              </a:defRPr>
            </a:lvl1pPr>
            <a:lvl2pPr marL="887730" indent="-342900" algn="l">
              <a:defRPr>
                <a:solidFill>
                  <a:schemeClr val="tx1"/>
                </a:solidFill>
                <a:latin typeface="Arial" panose="020B0604020202020204" pitchFamily="34" charset="0"/>
                <a:ea typeface="宋体" panose="02010600030101010101" pitchFamily="2" charset="-122"/>
              </a:defRPr>
            </a:lvl2pPr>
            <a:lvl3pPr marL="1409700" indent="-342900" algn="l">
              <a:defRPr>
                <a:solidFill>
                  <a:schemeClr val="tx1"/>
                </a:solidFill>
                <a:latin typeface="Arial" panose="020B0604020202020204" pitchFamily="34" charset="0"/>
                <a:ea typeface="宋体" panose="02010600030101010101" pitchFamily="2" charset="-122"/>
              </a:defRPr>
            </a:lvl3pPr>
            <a:lvl4pPr marL="1932305" indent="-342900" algn="l">
              <a:defRPr>
                <a:solidFill>
                  <a:schemeClr val="tx1"/>
                </a:solidFill>
                <a:latin typeface="Arial" panose="020B0604020202020204" pitchFamily="34" charset="0"/>
                <a:ea typeface="宋体" panose="02010600030101010101" pitchFamily="2" charset="-122"/>
              </a:defRPr>
            </a:lvl4pPr>
            <a:lvl5pPr marL="2454275" indent="-342900" algn="l">
              <a:defRPr>
                <a:solidFill>
                  <a:schemeClr val="tx1"/>
                </a:solidFill>
                <a:latin typeface="Arial" panose="020B0604020202020204" pitchFamily="34" charset="0"/>
                <a:ea typeface="宋体" panose="02010600030101010101" pitchFamily="2" charset="-122"/>
              </a:defRPr>
            </a:lvl5pPr>
            <a:lvl6pPr marL="2911475"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368675"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825875"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83075"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FF0000"/>
                </a:solidFill>
                <a:latin typeface="隶书" panose="02010509060101010101" pitchFamily="49" charset="-122"/>
                <a:ea typeface="隶书" panose="02010509060101010101" pitchFamily="49" charset="-122"/>
              </a:rPr>
              <a:t>分类识别是根据事先确定的分类规则对前面选取的特征进行分类（即识别）。</a:t>
            </a:r>
            <a:endParaRPr lang="zh-CN" altLang="en-US" sz="2800" b="1" dirty="0">
              <a:solidFill>
                <a:srgbClr val="FF0000"/>
              </a:solidFill>
              <a:latin typeface="隶书" panose="02010509060101010101" pitchFamily="49" charset="-122"/>
              <a:ea typeface="隶书" panose="02010509060101010101" pitchFamily="49" charset="-122"/>
            </a:endParaRPr>
          </a:p>
        </p:txBody>
      </p:sp>
      <p:sp>
        <p:nvSpPr>
          <p:cNvPr id="171079" name="AutoShape 71"/>
          <p:cNvSpPr>
            <a:spLocks noChangeArrowheads="1"/>
          </p:cNvSpPr>
          <p:nvPr/>
        </p:nvSpPr>
        <p:spPr bwMode="auto">
          <a:xfrm>
            <a:off x="2351088" y="3438525"/>
            <a:ext cx="8172450" cy="2305050"/>
          </a:xfrm>
          <a:prstGeom prst="wedgeRoundRectCallout">
            <a:avLst>
              <a:gd name="adj1" fmla="val -8606"/>
              <a:gd name="adj2" fmla="val -64602"/>
              <a:gd name="adj3" fmla="val 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365125" algn="l">
              <a:defRPr>
                <a:solidFill>
                  <a:schemeClr val="tx1"/>
                </a:solidFill>
                <a:latin typeface="Arial" panose="020B0604020202020204" pitchFamily="34" charset="0"/>
                <a:ea typeface="宋体" panose="02010600030101010101" pitchFamily="2" charset="-122"/>
              </a:defRPr>
            </a:lvl1pPr>
            <a:lvl2pPr marL="887730" indent="-342900" algn="l">
              <a:defRPr>
                <a:solidFill>
                  <a:schemeClr val="tx1"/>
                </a:solidFill>
                <a:latin typeface="Arial" panose="020B0604020202020204" pitchFamily="34" charset="0"/>
                <a:ea typeface="宋体" panose="02010600030101010101" pitchFamily="2" charset="-122"/>
              </a:defRPr>
            </a:lvl2pPr>
            <a:lvl3pPr marL="1409700" indent="-342900" algn="l">
              <a:defRPr>
                <a:solidFill>
                  <a:schemeClr val="tx1"/>
                </a:solidFill>
                <a:latin typeface="Arial" panose="020B0604020202020204" pitchFamily="34" charset="0"/>
                <a:ea typeface="宋体" panose="02010600030101010101" pitchFamily="2" charset="-122"/>
              </a:defRPr>
            </a:lvl3pPr>
            <a:lvl4pPr marL="1932305" indent="-342900" algn="l">
              <a:defRPr>
                <a:solidFill>
                  <a:schemeClr val="tx1"/>
                </a:solidFill>
                <a:latin typeface="Arial" panose="020B0604020202020204" pitchFamily="34" charset="0"/>
                <a:ea typeface="宋体" panose="02010600030101010101" pitchFamily="2" charset="-122"/>
              </a:defRPr>
            </a:lvl4pPr>
            <a:lvl5pPr marL="2454275" indent="-342900" algn="l">
              <a:defRPr>
                <a:solidFill>
                  <a:schemeClr val="tx1"/>
                </a:solidFill>
                <a:latin typeface="Arial" panose="020B0604020202020204" pitchFamily="34" charset="0"/>
                <a:ea typeface="宋体" panose="02010600030101010101" pitchFamily="2" charset="-122"/>
              </a:defRPr>
            </a:lvl5pPr>
            <a:lvl6pPr marL="2911475"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368675"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825875"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83075"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a:solidFill>
                  <a:srgbClr val="FF0000"/>
                </a:solidFill>
                <a:latin typeface="隶书" panose="02010509060101010101" pitchFamily="49" charset="-122"/>
                <a:ea typeface="隶书" panose="02010509060101010101" pitchFamily="49" charset="-122"/>
              </a:rPr>
              <a:t>通常能描述对象的元素很多，为节约资源和提高处理速度，有时更为了可行性，在满足分类识别正确率要求的条件下，按某种准则尽量选用对正确分类识别作用较大的特征。使得用较少的特征就能完成分类识别任务。</a:t>
            </a:r>
            <a:endParaRPr lang="zh-CN" altLang="en-US" sz="2800" b="1">
              <a:solidFill>
                <a:srgbClr val="FF0000"/>
              </a:solidFill>
              <a:latin typeface="隶书" panose="02010509060101010101" pitchFamily="49" charset="-122"/>
              <a:ea typeface="隶书" panose="02010509060101010101" pitchFamily="49" charset="-122"/>
            </a:endParaRPr>
          </a:p>
        </p:txBody>
      </p:sp>
      <p:sp>
        <p:nvSpPr>
          <p:cNvPr id="171078" name="AutoShape 70"/>
          <p:cNvSpPr>
            <a:spLocks noChangeArrowheads="1"/>
          </p:cNvSpPr>
          <p:nvPr/>
        </p:nvSpPr>
        <p:spPr bwMode="auto">
          <a:xfrm>
            <a:off x="2370138" y="3419476"/>
            <a:ext cx="8172450" cy="3095625"/>
          </a:xfrm>
          <a:prstGeom prst="wedgeRoundRectCallout">
            <a:avLst>
              <a:gd name="adj1" fmla="val -36773"/>
              <a:gd name="adj2" fmla="val -60870"/>
              <a:gd name="adj3" fmla="val 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365125" algn="l">
              <a:defRPr>
                <a:solidFill>
                  <a:schemeClr val="tx1"/>
                </a:solidFill>
                <a:latin typeface="Arial" panose="020B0604020202020204" pitchFamily="34" charset="0"/>
                <a:ea typeface="宋体" panose="02010600030101010101" pitchFamily="2" charset="-122"/>
              </a:defRPr>
            </a:lvl1pPr>
            <a:lvl2pPr marL="887730" indent="-342900" algn="l">
              <a:defRPr>
                <a:solidFill>
                  <a:schemeClr val="tx1"/>
                </a:solidFill>
                <a:latin typeface="Arial" panose="020B0604020202020204" pitchFamily="34" charset="0"/>
                <a:ea typeface="宋体" panose="02010600030101010101" pitchFamily="2" charset="-122"/>
              </a:defRPr>
            </a:lvl2pPr>
            <a:lvl3pPr marL="1409700" indent="-342900" algn="l">
              <a:defRPr>
                <a:solidFill>
                  <a:schemeClr val="tx1"/>
                </a:solidFill>
                <a:latin typeface="Arial" panose="020B0604020202020204" pitchFamily="34" charset="0"/>
                <a:ea typeface="宋体" panose="02010600030101010101" pitchFamily="2" charset="-122"/>
              </a:defRPr>
            </a:lvl3pPr>
            <a:lvl4pPr marL="1932305" indent="-342900" algn="l">
              <a:defRPr>
                <a:solidFill>
                  <a:schemeClr val="tx1"/>
                </a:solidFill>
                <a:latin typeface="Arial" panose="020B0604020202020204" pitchFamily="34" charset="0"/>
                <a:ea typeface="宋体" panose="02010600030101010101" pitchFamily="2" charset="-122"/>
              </a:defRPr>
            </a:lvl4pPr>
            <a:lvl5pPr marL="2454275" indent="-342900" algn="l">
              <a:defRPr>
                <a:solidFill>
                  <a:schemeClr val="tx1"/>
                </a:solidFill>
                <a:latin typeface="Arial" panose="020B0604020202020204" pitchFamily="34" charset="0"/>
                <a:ea typeface="宋体" panose="02010600030101010101" pitchFamily="2" charset="-122"/>
              </a:defRPr>
            </a:lvl5pPr>
            <a:lvl6pPr marL="2911475"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368675"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825875"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83075"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FF0000"/>
                </a:solidFill>
                <a:latin typeface="Times New Roman" panose="02020603050405020304" pitchFamily="18" charset="0"/>
                <a:ea typeface="隶书" panose="02010509060101010101" pitchFamily="49" charset="-122"/>
              </a:rPr>
              <a:t>预处理这个环节的内容很广泛，与要解决的具体问题有关，例如，从图象中将汽车车牌的号码识别出来，就需要先将车牌从图像中找出来，再对车牌进行划分，将每个数字分别划分开。做到这一步以后，才能对每个数字进行识别。以上工作都应该在预处理阶段完成。</a:t>
            </a:r>
            <a:endParaRPr lang="zh-CN" altLang="en-US" sz="2800" b="1" dirty="0">
              <a:solidFill>
                <a:srgbClr val="FF0000"/>
              </a:solidFill>
              <a:latin typeface="Times New Roman" panose="02020603050405020304" pitchFamily="18" charset="0"/>
              <a:ea typeface="隶书" panose="02010509060101010101" pitchFamily="49" charset="-122"/>
            </a:endParaRPr>
          </a:p>
        </p:txBody>
      </p:sp>
      <p:sp>
        <p:nvSpPr>
          <p:cNvPr id="171074" name="AutoShape 66"/>
          <p:cNvSpPr>
            <a:spLocks noChangeArrowheads="1"/>
          </p:cNvSpPr>
          <p:nvPr/>
        </p:nvSpPr>
        <p:spPr bwMode="auto">
          <a:xfrm>
            <a:off x="2495551" y="3429001"/>
            <a:ext cx="3960813" cy="720725"/>
          </a:xfrm>
          <a:prstGeom prst="wedgeRoundRectCallout">
            <a:avLst>
              <a:gd name="adj1" fmla="val -22704"/>
              <a:gd name="adj2" fmla="val -96694"/>
              <a:gd name="adj3" fmla="val 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FF0000"/>
                </a:solidFill>
                <a:latin typeface="隶书" panose="02010509060101010101" pitchFamily="49" charset="-122"/>
                <a:ea typeface="隶书" panose="02010509060101010101" pitchFamily="49" charset="-122"/>
              </a:rPr>
              <a:t>数字化</a:t>
            </a:r>
            <a:r>
              <a:rPr lang="en-US" altLang="zh-CN" sz="2800" b="1" dirty="0">
                <a:solidFill>
                  <a:srgbClr val="FF0000"/>
                </a:solidFill>
                <a:ea typeface="隶书" panose="02010509060101010101" pitchFamily="49" charset="-122"/>
              </a:rPr>
              <a:t>——</a:t>
            </a:r>
            <a:r>
              <a:rPr lang="zh-CN" altLang="en-US" sz="2800" b="1" dirty="0">
                <a:solidFill>
                  <a:srgbClr val="FF0000"/>
                </a:solidFill>
                <a:latin typeface="隶书" panose="02010509060101010101" pitchFamily="49" charset="-122"/>
                <a:ea typeface="隶书" panose="02010509060101010101" pitchFamily="49" charset="-122"/>
              </a:rPr>
              <a:t>比特流</a:t>
            </a:r>
            <a:endParaRPr lang="zh-CN" altLang="en-US" sz="2800" b="1" dirty="0">
              <a:solidFill>
                <a:srgbClr val="FF0000"/>
              </a:solidFill>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1074"/>
                                        </p:tgtEl>
                                        <p:attrNameLst>
                                          <p:attrName>style.visibility</p:attrName>
                                        </p:attrNameLst>
                                      </p:cBhvr>
                                      <p:to>
                                        <p:strVal val="visible"/>
                                      </p:to>
                                    </p:set>
                                    <p:animEffect transition="in" filter="blinds(horizontal)">
                                      <p:cBhvr>
                                        <p:cTn id="7" dur="500"/>
                                        <p:tgtEl>
                                          <p:spTgt spid="17107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171074"/>
                                        </p:tgtEl>
                                      </p:cBhvr>
                                    </p:animEffect>
                                    <p:set>
                                      <p:cBhvr>
                                        <p:cTn id="12" dur="1" fill="hold">
                                          <p:stCondLst>
                                            <p:cond delay="499"/>
                                          </p:stCondLst>
                                        </p:cTn>
                                        <p:tgtEl>
                                          <p:spTgt spid="171074"/>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171075"/>
                                        </p:tgtEl>
                                        <p:attrNameLst>
                                          <p:attrName>style.visibility</p:attrName>
                                        </p:attrNameLst>
                                      </p:cBhvr>
                                      <p:to>
                                        <p:strVal val="visible"/>
                                      </p:to>
                                    </p:set>
                                    <p:animEffect transition="in" filter="blinds(horizontal)">
                                      <p:cBhvr>
                                        <p:cTn id="15" dur="500"/>
                                        <p:tgtEl>
                                          <p:spTgt spid="17107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grpId="1" nodeType="clickEffect">
                                  <p:stCondLst>
                                    <p:cond delay="0"/>
                                  </p:stCondLst>
                                  <p:childTnLst>
                                    <p:animEffect transition="out" filter="blinds(horizontal)">
                                      <p:cBhvr>
                                        <p:cTn id="19" dur="500"/>
                                        <p:tgtEl>
                                          <p:spTgt spid="171075"/>
                                        </p:tgtEl>
                                      </p:cBhvr>
                                    </p:animEffect>
                                    <p:set>
                                      <p:cBhvr>
                                        <p:cTn id="20" dur="1" fill="hold">
                                          <p:stCondLst>
                                            <p:cond delay="499"/>
                                          </p:stCondLst>
                                        </p:cTn>
                                        <p:tgtEl>
                                          <p:spTgt spid="171075"/>
                                        </p:tgtEl>
                                        <p:attrNameLst>
                                          <p:attrName>style.visibility</p:attrName>
                                        </p:attrNameLst>
                                      </p:cBhvr>
                                      <p:to>
                                        <p:strVal val="hidden"/>
                                      </p:to>
                                    </p:set>
                                  </p:childTnLst>
                                </p:cTn>
                              </p:par>
                              <p:par>
                                <p:cTn id="21" presetID="3" presetClass="entr" presetSubtype="10" fill="hold" grpId="0" nodeType="withEffect">
                                  <p:stCondLst>
                                    <p:cond delay="0"/>
                                  </p:stCondLst>
                                  <p:childTnLst>
                                    <p:set>
                                      <p:cBhvr>
                                        <p:cTn id="22" dur="1" fill="hold">
                                          <p:stCondLst>
                                            <p:cond delay="0"/>
                                          </p:stCondLst>
                                        </p:cTn>
                                        <p:tgtEl>
                                          <p:spTgt spid="171078"/>
                                        </p:tgtEl>
                                        <p:attrNameLst>
                                          <p:attrName>style.visibility</p:attrName>
                                        </p:attrNameLst>
                                      </p:cBhvr>
                                      <p:to>
                                        <p:strVal val="visible"/>
                                      </p:to>
                                    </p:set>
                                    <p:animEffect transition="in" filter="blinds(horizontal)">
                                      <p:cBhvr>
                                        <p:cTn id="23" dur="500"/>
                                        <p:tgtEl>
                                          <p:spTgt spid="17107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xit" presetSubtype="10" fill="hold" grpId="1" nodeType="clickEffect">
                                  <p:stCondLst>
                                    <p:cond delay="0"/>
                                  </p:stCondLst>
                                  <p:childTnLst>
                                    <p:animEffect transition="out" filter="blinds(horizontal)">
                                      <p:cBhvr>
                                        <p:cTn id="27" dur="500"/>
                                        <p:tgtEl>
                                          <p:spTgt spid="171078"/>
                                        </p:tgtEl>
                                      </p:cBhvr>
                                    </p:animEffect>
                                    <p:set>
                                      <p:cBhvr>
                                        <p:cTn id="28" dur="1" fill="hold">
                                          <p:stCondLst>
                                            <p:cond delay="499"/>
                                          </p:stCondLst>
                                        </p:cTn>
                                        <p:tgtEl>
                                          <p:spTgt spid="171078"/>
                                        </p:tgtEl>
                                        <p:attrNameLst>
                                          <p:attrName>style.visibility</p:attrName>
                                        </p:attrNameLst>
                                      </p:cBhvr>
                                      <p:to>
                                        <p:strVal val="hidden"/>
                                      </p:to>
                                    </p:set>
                                  </p:childTnLst>
                                </p:cTn>
                              </p:par>
                              <p:par>
                                <p:cTn id="29" presetID="3" presetClass="entr" presetSubtype="10" fill="hold" grpId="0" nodeType="withEffect">
                                  <p:stCondLst>
                                    <p:cond delay="0"/>
                                  </p:stCondLst>
                                  <p:childTnLst>
                                    <p:set>
                                      <p:cBhvr>
                                        <p:cTn id="30" dur="1" fill="hold">
                                          <p:stCondLst>
                                            <p:cond delay="0"/>
                                          </p:stCondLst>
                                        </p:cTn>
                                        <p:tgtEl>
                                          <p:spTgt spid="171079"/>
                                        </p:tgtEl>
                                        <p:attrNameLst>
                                          <p:attrName>style.visibility</p:attrName>
                                        </p:attrNameLst>
                                      </p:cBhvr>
                                      <p:to>
                                        <p:strVal val="visible"/>
                                      </p:to>
                                    </p:set>
                                    <p:animEffect transition="in" filter="blinds(horizontal)">
                                      <p:cBhvr>
                                        <p:cTn id="31" dur="500"/>
                                        <p:tgtEl>
                                          <p:spTgt spid="17107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xit" presetSubtype="10" fill="hold" grpId="1" nodeType="clickEffect">
                                  <p:stCondLst>
                                    <p:cond delay="0"/>
                                  </p:stCondLst>
                                  <p:childTnLst>
                                    <p:animEffect transition="out" filter="blinds(horizontal)">
                                      <p:cBhvr>
                                        <p:cTn id="35" dur="500"/>
                                        <p:tgtEl>
                                          <p:spTgt spid="171079"/>
                                        </p:tgtEl>
                                      </p:cBhvr>
                                    </p:animEffect>
                                    <p:set>
                                      <p:cBhvr>
                                        <p:cTn id="36" dur="1" fill="hold">
                                          <p:stCondLst>
                                            <p:cond delay="499"/>
                                          </p:stCondLst>
                                        </p:cTn>
                                        <p:tgtEl>
                                          <p:spTgt spid="171079"/>
                                        </p:tgtEl>
                                        <p:attrNameLst>
                                          <p:attrName>style.visibility</p:attrName>
                                        </p:attrNameLst>
                                      </p:cBhvr>
                                      <p:to>
                                        <p:strVal val="hidden"/>
                                      </p:to>
                                    </p:set>
                                  </p:childTnLst>
                                </p:cTn>
                              </p:par>
                              <p:par>
                                <p:cTn id="37" presetID="3" presetClass="entr" presetSubtype="10" fill="hold" grpId="0" nodeType="withEffect">
                                  <p:stCondLst>
                                    <p:cond delay="0"/>
                                  </p:stCondLst>
                                  <p:childTnLst>
                                    <p:set>
                                      <p:cBhvr>
                                        <p:cTn id="38" dur="1" fill="hold">
                                          <p:stCondLst>
                                            <p:cond delay="0"/>
                                          </p:stCondLst>
                                        </p:cTn>
                                        <p:tgtEl>
                                          <p:spTgt spid="171080"/>
                                        </p:tgtEl>
                                        <p:attrNameLst>
                                          <p:attrName>style.visibility</p:attrName>
                                        </p:attrNameLst>
                                      </p:cBhvr>
                                      <p:to>
                                        <p:strVal val="visible"/>
                                      </p:to>
                                    </p:set>
                                    <p:animEffect transition="in" filter="blinds(horizontal)">
                                      <p:cBhvr>
                                        <p:cTn id="39" dur="500"/>
                                        <p:tgtEl>
                                          <p:spTgt spid="171080"/>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xit" presetSubtype="10" fill="hold" grpId="1" nodeType="clickEffect">
                                  <p:stCondLst>
                                    <p:cond delay="0"/>
                                  </p:stCondLst>
                                  <p:childTnLst>
                                    <p:animEffect transition="out" filter="blinds(horizontal)">
                                      <p:cBhvr>
                                        <p:cTn id="43" dur="500"/>
                                        <p:tgtEl>
                                          <p:spTgt spid="171080"/>
                                        </p:tgtEl>
                                      </p:cBhvr>
                                    </p:animEffect>
                                    <p:set>
                                      <p:cBhvr>
                                        <p:cTn id="44" dur="1" fill="hold">
                                          <p:stCondLst>
                                            <p:cond delay="499"/>
                                          </p:stCondLst>
                                        </p:cTn>
                                        <p:tgtEl>
                                          <p:spTgt spid="17108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75" grpId="0" animBg="1"/>
      <p:bldP spid="171075" grpId="1" animBg="1"/>
      <p:bldP spid="171080" grpId="0" animBg="1"/>
      <p:bldP spid="171080" grpId="1" animBg="1"/>
      <p:bldP spid="171079" grpId="0" animBg="1"/>
      <p:bldP spid="171079" grpId="1" animBg="1"/>
      <p:bldP spid="171078" grpId="0" animBg="1"/>
      <p:bldP spid="171078" grpId="1" animBg="1"/>
      <p:bldP spid="171074" grpId="0" animBg="1"/>
      <p:bldP spid="171074"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灯片编号占位符 3"/>
          <p:cNvSpPr>
            <a:spLocks noGrp="1"/>
          </p:cNvSpPr>
          <p:nvPr>
            <p:ph type="sldNum" sz="quarter" idx="12"/>
          </p:nvPr>
        </p:nvSpPr>
        <p:spPr/>
        <p:txBody>
          <a:bodyPr/>
          <a:lstStyle/>
          <a:p>
            <a:fld id="{8839217F-1F85-4739-A8C7-40DCADDE0CA4}" type="slidenum">
              <a:rPr lang="zh-CN" altLang="en-US"/>
            </a:fld>
            <a:endParaRPr lang="en-US" altLang="zh-CN"/>
          </a:p>
        </p:txBody>
      </p:sp>
      <p:sp>
        <p:nvSpPr>
          <p:cNvPr id="281602" name="Rectangle 2"/>
          <p:cNvSpPr>
            <a:spLocks noChangeArrowheads="1"/>
          </p:cNvSpPr>
          <p:nvPr/>
        </p:nvSpPr>
        <p:spPr bwMode="auto">
          <a:xfrm>
            <a:off x="3071814" y="836614"/>
            <a:ext cx="66246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4000" dirty="0">
                <a:solidFill>
                  <a:schemeClr val="hlink"/>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1.1 </a:t>
            </a:r>
            <a:r>
              <a:rPr lang="zh-CN" altLang="en-US" sz="4000" dirty="0">
                <a:solidFill>
                  <a:schemeClr val="hlink"/>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概述－模式识别系统</a:t>
            </a:r>
            <a:endParaRPr lang="zh-CN" altLang="en-US" sz="4000" dirty="0">
              <a:solidFill>
                <a:schemeClr val="hlink"/>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grpSp>
        <p:nvGrpSpPr>
          <p:cNvPr id="281603" name="Group 3"/>
          <p:cNvGrpSpPr/>
          <p:nvPr/>
        </p:nvGrpSpPr>
        <p:grpSpPr bwMode="auto">
          <a:xfrm>
            <a:off x="1246188" y="2060576"/>
            <a:ext cx="9097962" cy="1027113"/>
            <a:chOff x="-175" y="1298"/>
            <a:chExt cx="5731" cy="647"/>
          </a:xfrm>
        </p:grpSpPr>
        <p:sp>
          <p:nvSpPr>
            <p:cNvPr id="281604" name="Text Box 4"/>
            <p:cNvSpPr txBox="1">
              <a:spLocks noChangeArrowheads="1"/>
            </p:cNvSpPr>
            <p:nvPr/>
          </p:nvSpPr>
          <p:spPr bwMode="auto">
            <a:xfrm>
              <a:off x="793" y="1343"/>
              <a:ext cx="1089" cy="602"/>
            </a:xfrm>
            <a:prstGeom prst="rect">
              <a:avLst/>
            </a:prstGeom>
            <a:noFill/>
            <a:ln w="9525">
              <a:solidFill>
                <a:schemeClr val="bg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ea typeface="楷体_GB2312" pitchFamily="49" charset="-122"/>
                </a:rPr>
                <a:t>数据采集</a:t>
              </a:r>
              <a:endParaRPr lang="zh-CN" altLang="en-US" sz="2800" b="1">
                <a:ea typeface="楷体_GB2312" pitchFamily="49" charset="-122"/>
              </a:endParaRPr>
            </a:p>
            <a:p>
              <a:r>
                <a:rPr lang="zh-CN" altLang="en-US" sz="2800" b="1">
                  <a:ea typeface="楷体_GB2312" pitchFamily="49" charset="-122"/>
                </a:rPr>
                <a:t>特征提取</a:t>
              </a:r>
              <a:endParaRPr lang="zh-CN" altLang="en-US" sz="2800" b="1">
                <a:ea typeface="楷体_GB2312" pitchFamily="49" charset="-122"/>
              </a:endParaRPr>
            </a:p>
          </p:txBody>
        </p:sp>
        <p:sp>
          <p:nvSpPr>
            <p:cNvPr id="281605" name="Text Box 5"/>
            <p:cNvSpPr txBox="1">
              <a:spLocks noChangeArrowheads="1"/>
            </p:cNvSpPr>
            <p:nvPr/>
          </p:nvSpPr>
          <p:spPr bwMode="auto">
            <a:xfrm>
              <a:off x="2109" y="1331"/>
              <a:ext cx="1134" cy="602"/>
            </a:xfrm>
            <a:prstGeom prst="rect">
              <a:avLst/>
            </a:prstGeom>
            <a:noFill/>
            <a:ln w="9525">
              <a:solidFill>
                <a:schemeClr val="bg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r>
                <a:rPr lang="zh-CN" altLang="en-US" sz="2800" b="1">
                  <a:ea typeface="楷体_GB2312" pitchFamily="49" charset="-122"/>
                </a:rPr>
                <a:t>二次特征</a:t>
              </a:r>
              <a:endParaRPr lang="zh-CN" altLang="en-US" sz="2800" b="1">
                <a:ea typeface="楷体_GB2312" pitchFamily="49" charset="-122"/>
              </a:endParaRPr>
            </a:p>
            <a:p>
              <a:r>
                <a:rPr lang="zh-CN" altLang="en-US" sz="2800" b="1">
                  <a:ea typeface="楷体_GB2312" pitchFamily="49" charset="-122"/>
                </a:rPr>
                <a:t>提取与选择</a:t>
              </a:r>
              <a:endParaRPr lang="zh-CN" altLang="en-US" sz="2800" b="1">
                <a:ea typeface="楷体_GB2312" pitchFamily="49" charset="-122"/>
              </a:endParaRPr>
            </a:p>
          </p:txBody>
        </p:sp>
        <p:sp>
          <p:nvSpPr>
            <p:cNvPr id="281606" name="Text Box 6"/>
            <p:cNvSpPr txBox="1">
              <a:spLocks noChangeArrowheads="1"/>
            </p:cNvSpPr>
            <p:nvPr/>
          </p:nvSpPr>
          <p:spPr bwMode="auto">
            <a:xfrm>
              <a:off x="3425" y="1331"/>
              <a:ext cx="1089" cy="602"/>
            </a:xfrm>
            <a:prstGeom prst="rect">
              <a:avLst/>
            </a:prstGeom>
            <a:noFill/>
            <a:ln w="9525">
              <a:solidFill>
                <a:schemeClr val="bg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ea typeface="楷体_GB2312" pitchFamily="49" charset="-122"/>
                </a:rPr>
                <a:t>分类</a:t>
              </a:r>
              <a:endParaRPr lang="zh-CN" altLang="en-US" sz="2800" b="1">
                <a:ea typeface="楷体_GB2312" pitchFamily="49" charset="-122"/>
              </a:endParaRPr>
            </a:p>
            <a:p>
              <a:r>
                <a:rPr lang="zh-CN" altLang="en-US" sz="2800" b="1">
                  <a:ea typeface="楷体_GB2312" pitchFamily="49" charset="-122"/>
                </a:rPr>
                <a:t>识别</a:t>
              </a:r>
              <a:endParaRPr lang="zh-CN" altLang="en-US" sz="2800" b="1">
                <a:ea typeface="楷体_GB2312" pitchFamily="49" charset="-122"/>
              </a:endParaRPr>
            </a:p>
          </p:txBody>
        </p:sp>
        <p:sp>
          <p:nvSpPr>
            <p:cNvPr id="281607" name="Line 7"/>
            <p:cNvSpPr>
              <a:spLocks noChangeShapeType="1"/>
            </p:cNvSpPr>
            <p:nvPr/>
          </p:nvSpPr>
          <p:spPr bwMode="auto">
            <a:xfrm>
              <a:off x="476" y="1615"/>
              <a:ext cx="317"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1608" name="Line 8"/>
            <p:cNvSpPr>
              <a:spLocks noChangeShapeType="1"/>
            </p:cNvSpPr>
            <p:nvPr/>
          </p:nvSpPr>
          <p:spPr bwMode="auto">
            <a:xfrm>
              <a:off x="1882" y="1615"/>
              <a:ext cx="227"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1609" name="Line 9"/>
            <p:cNvSpPr>
              <a:spLocks noChangeShapeType="1"/>
            </p:cNvSpPr>
            <p:nvPr/>
          </p:nvSpPr>
          <p:spPr bwMode="auto">
            <a:xfrm>
              <a:off x="3243" y="1615"/>
              <a:ext cx="181"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1610" name="Line 10"/>
            <p:cNvSpPr>
              <a:spLocks noChangeShapeType="1"/>
            </p:cNvSpPr>
            <p:nvPr/>
          </p:nvSpPr>
          <p:spPr bwMode="auto">
            <a:xfrm>
              <a:off x="4513" y="1615"/>
              <a:ext cx="907"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1611" name="Text Box 11"/>
            <p:cNvSpPr txBox="1">
              <a:spLocks noChangeArrowheads="1"/>
            </p:cNvSpPr>
            <p:nvPr/>
          </p:nvSpPr>
          <p:spPr bwMode="auto">
            <a:xfrm>
              <a:off x="-175" y="1298"/>
              <a:ext cx="635"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chemeClr val="tx2"/>
                  </a:solidFill>
                  <a:ea typeface="黑体" panose="02010609060101010101" pitchFamily="49" charset="-122"/>
                </a:rPr>
                <a:t>待识</a:t>
              </a:r>
              <a:endParaRPr lang="zh-CN" altLang="en-US" sz="2800" b="1" dirty="0">
                <a:solidFill>
                  <a:schemeClr val="tx2"/>
                </a:solidFill>
                <a:ea typeface="黑体" panose="02010609060101010101" pitchFamily="49" charset="-122"/>
              </a:endParaRPr>
            </a:p>
            <a:p>
              <a:r>
                <a:rPr lang="zh-CN" altLang="en-US" sz="2800" b="1" dirty="0">
                  <a:solidFill>
                    <a:schemeClr val="tx2"/>
                  </a:solidFill>
                  <a:ea typeface="黑体" panose="02010609060101010101" pitchFamily="49" charset="-122"/>
                </a:rPr>
                <a:t>对象</a:t>
              </a:r>
              <a:endParaRPr lang="zh-CN" altLang="en-US" sz="2800" b="1" dirty="0">
                <a:solidFill>
                  <a:schemeClr val="tx2"/>
                </a:solidFill>
                <a:ea typeface="黑体" panose="02010609060101010101" pitchFamily="49" charset="-122"/>
              </a:endParaRPr>
            </a:p>
          </p:txBody>
        </p:sp>
        <p:sp>
          <p:nvSpPr>
            <p:cNvPr id="281612" name="Text Box 12"/>
            <p:cNvSpPr txBox="1">
              <a:spLocks noChangeArrowheads="1"/>
            </p:cNvSpPr>
            <p:nvPr/>
          </p:nvSpPr>
          <p:spPr bwMode="auto">
            <a:xfrm>
              <a:off x="4513" y="1298"/>
              <a:ext cx="104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chemeClr val="tx2"/>
                  </a:solidFill>
                  <a:ea typeface="黑体" panose="02010609060101010101" pitchFamily="49" charset="-122"/>
                </a:rPr>
                <a:t>识别结果</a:t>
              </a:r>
              <a:endParaRPr lang="zh-CN" altLang="en-US" sz="2800" b="1">
                <a:solidFill>
                  <a:schemeClr val="tx2"/>
                </a:solidFill>
                <a:ea typeface="黑体" panose="02010609060101010101" pitchFamily="49" charset="-122"/>
              </a:endParaRPr>
            </a:p>
          </p:txBody>
        </p:sp>
      </p:grpSp>
      <p:grpSp>
        <p:nvGrpSpPr>
          <p:cNvPr id="281613" name="Group 13"/>
          <p:cNvGrpSpPr/>
          <p:nvPr/>
        </p:nvGrpSpPr>
        <p:grpSpPr bwMode="auto">
          <a:xfrm>
            <a:off x="1274764" y="3141664"/>
            <a:ext cx="9142412" cy="1366837"/>
            <a:chOff x="-157" y="1979"/>
            <a:chExt cx="5759" cy="861"/>
          </a:xfrm>
        </p:grpSpPr>
        <p:sp>
          <p:nvSpPr>
            <p:cNvPr id="281614" name="Text Box 14"/>
            <p:cNvSpPr txBox="1">
              <a:spLocks noChangeArrowheads="1"/>
            </p:cNvSpPr>
            <p:nvPr/>
          </p:nvSpPr>
          <p:spPr bwMode="auto">
            <a:xfrm>
              <a:off x="793" y="2238"/>
              <a:ext cx="1089" cy="602"/>
            </a:xfrm>
            <a:prstGeom prst="rect">
              <a:avLst/>
            </a:prstGeom>
            <a:noFill/>
            <a:ln w="9525">
              <a:solidFill>
                <a:schemeClr val="bg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ea typeface="楷体_GB2312" pitchFamily="49" charset="-122"/>
                </a:rPr>
                <a:t>数据采集</a:t>
              </a:r>
              <a:endParaRPr lang="zh-CN" altLang="en-US" sz="2800" b="1">
                <a:ea typeface="楷体_GB2312" pitchFamily="49" charset="-122"/>
              </a:endParaRPr>
            </a:p>
            <a:p>
              <a:r>
                <a:rPr lang="zh-CN" altLang="en-US" sz="2800" b="1">
                  <a:ea typeface="楷体_GB2312" pitchFamily="49" charset="-122"/>
                </a:rPr>
                <a:t>特征提取</a:t>
              </a:r>
              <a:endParaRPr lang="zh-CN" altLang="en-US" sz="2800" b="1">
                <a:ea typeface="楷体_GB2312" pitchFamily="49" charset="-122"/>
              </a:endParaRPr>
            </a:p>
          </p:txBody>
        </p:sp>
        <p:sp>
          <p:nvSpPr>
            <p:cNvPr id="281615" name="Text Box 15"/>
            <p:cNvSpPr txBox="1">
              <a:spLocks noChangeArrowheads="1"/>
            </p:cNvSpPr>
            <p:nvPr/>
          </p:nvSpPr>
          <p:spPr bwMode="auto">
            <a:xfrm>
              <a:off x="3424" y="2205"/>
              <a:ext cx="1089" cy="602"/>
            </a:xfrm>
            <a:prstGeom prst="rect">
              <a:avLst/>
            </a:prstGeom>
            <a:noFill/>
            <a:ln w="9525">
              <a:solidFill>
                <a:schemeClr val="bg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ea typeface="楷体_GB2312" pitchFamily="49" charset="-122"/>
                </a:rPr>
                <a:t>改进分类识别规则</a:t>
              </a:r>
              <a:endParaRPr lang="zh-CN" altLang="en-US" sz="2800" b="1">
                <a:ea typeface="楷体_GB2312" pitchFamily="49" charset="-122"/>
              </a:endParaRPr>
            </a:p>
          </p:txBody>
        </p:sp>
        <p:sp>
          <p:nvSpPr>
            <p:cNvPr id="281616" name="Text Box 16"/>
            <p:cNvSpPr txBox="1">
              <a:spLocks noChangeArrowheads="1"/>
            </p:cNvSpPr>
            <p:nvPr/>
          </p:nvSpPr>
          <p:spPr bwMode="auto">
            <a:xfrm>
              <a:off x="2109" y="2238"/>
              <a:ext cx="1134" cy="602"/>
            </a:xfrm>
            <a:prstGeom prst="rect">
              <a:avLst/>
            </a:prstGeom>
            <a:noFill/>
            <a:ln w="9525">
              <a:solidFill>
                <a:schemeClr val="bg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r>
                <a:rPr lang="zh-CN" altLang="en-US" sz="2800" b="1">
                  <a:ea typeface="楷体_GB2312" pitchFamily="49" charset="-122"/>
                </a:rPr>
                <a:t>二次特征提取与选择</a:t>
              </a:r>
              <a:endParaRPr lang="zh-CN" altLang="en-US" sz="2800" b="1">
                <a:ea typeface="楷体_GB2312" pitchFamily="49" charset="-122"/>
              </a:endParaRPr>
            </a:p>
          </p:txBody>
        </p:sp>
        <p:sp>
          <p:nvSpPr>
            <p:cNvPr id="281617" name="Line 17"/>
            <p:cNvSpPr>
              <a:spLocks noChangeShapeType="1"/>
            </p:cNvSpPr>
            <p:nvPr/>
          </p:nvSpPr>
          <p:spPr bwMode="auto">
            <a:xfrm>
              <a:off x="476" y="2523"/>
              <a:ext cx="317"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1618" name="Line 18"/>
            <p:cNvSpPr>
              <a:spLocks noChangeShapeType="1"/>
            </p:cNvSpPr>
            <p:nvPr/>
          </p:nvSpPr>
          <p:spPr bwMode="auto">
            <a:xfrm>
              <a:off x="1882" y="2523"/>
              <a:ext cx="227"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1619" name="Line 19"/>
            <p:cNvSpPr>
              <a:spLocks noChangeShapeType="1"/>
            </p:cNvSpPr>
            <p:nvPr/>
          </p:nvSpPr>
          <p:spPr bwMode="auto">
            <a:xfrm>
              <a:off x="3243" y="2523"/>
              <a:ext cx="181"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1620" name="Line 20"/>
            <p:cNvSpPr>
              <a:spLocks noChangeShapeType="1"/>
            </p:cNvSpPr>
            <p:nvPr/>
          </p:nvSpPr>
          <p:spPr bwMode="auto">
            <a:xfrm flipV="1">
              <a:off x="1292" y="2009"/>
              <a:ext cx="0" cy="22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1621" name="Line 21"/>
            <p:cNvSpPr>
              <a:spLocks noChangeShapeType="1"/>
            </p:cNvSpPr>
            <p:nvPr/>
          </p:nvSpPr>
          <p:spPr bwMode="auto">
            <a:xfrm flipV="1">
              <a:off x="2699" y="2015"/>
              <a:ext cx="0" cy="22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1622" name="Line 22"/>
            <p:cNvSpPr>
              <a:spLocks noChangeShapeType="1"/>
            </p:cNvSpPr>
            <p:nvPr/>
          </p:nvSpPr>
          <p:spPr bwMode="auto">
            <a:xfrm flipV="1">
              <a:off x="3923" y="1979"/>
              <a:ext cx="0" cy="22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1623" name="Text Box 23"/>
            <p:cNvSpPr txBox="1">
              <a:spLocks noChangeArrowheads="1"/>
            </p:cNvSpPr>
            <p:nvPr/>
          </p:nvSpPr>
          <p:spPr bwMode="auto">
            <a:xfrm>
              <a:off x="-157" y="2199"/>
              <a:ext cx="635"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chemeClr val="tx2"/>
                  </a:solidFill>
                  <a:ea typeface="黑体" panose="02010609060101010101" pitchFamily="49" charset="-122"/>
                </a:rPr>
                <a:t>训练</a:t>
              </a:r>
              <a:endParaRPr lang="zh-CN" altLang="en-US" sz="2800" b="1" dirty="0">
                <a:solidFill>
                  <a:schemeClr val="tx2"/>
                </a:solidFill>
                <a:ea typeface="黑体" panose="02010609060101010101" pitchFamily="49" charset="-122"/>
              </a:endParaRPr>
            </a:p>
            <a:p>
              <a:r>
                <a:rPr lang="zh-CN" altLang="en-US" sz="2800" b="1" dirty="0">
                  <a:solidFill>
                    <a:schemeClr val="tx2"/>
                  </a:solidFill>
                  <a:ea typeface="黑体" panose="02010609060101010101" pitchFamily="49" charset="-122"/>
                </a:rPr>
                <a:t>样本</a:t>
              </a:r>
              <a:endParaRPr lang="zh-CN" altLang="en-US" sz="2800" b="1" dirty="0">
                <a:solidFill>
                  <a:schemeClr val="tx2"/>
                </a:solidFill>
                <a:ea typeface="黑体" panose="02010609060101010101" pitchFamily="49" charset="-122"/>
              </a:endParaRPr>
            </a:p>
          </p:txBody>
        </p:sp>
        <p:sp>
          <p:nvSpPr>
            <p:cNvPr id="281624" name="Line 24"/>
            <p:cNvSpPr>
              <a:spLocks noChangeShapeType="1"/>
            </p:cNvSpPr>
            <p:nvPr/>
          </p:nvSpPr>
          <p:spPr bwMode="auto">
            <a:xfrm>
              <a:off x="295" y="2115"/>
              <a:ext cx="5307" cy="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81625" name="Group 25"/>
          <p:cNvGrpSpPr/>
          <p:nvPr/>
        </p:nvGrpSpPr>
        <p:grpSpPr bwMode="auto">
          <a:xfrm>
            <a:off x="1289050" y="4468814"/>
            <a:ext cx="7759700" cy="1768475"/>
            <a:chOff x="-148" y="2815"/>
            <a:chExt cx="4888" cy="1114"/>
          </a:xfrm>
        </p:grpSpPr>
        <p:sp>
          <p:nvSpPr>
            <p:cNvPr id="281626" name="Text Box 26"/>
            <p:cNvSpPr txBox="1">
              <a:spLocks noChangeArrowheads="1"/>
            </p:cNvSpPr>
            <p:nvPr/>
          </p:nvSpPr>
          <p:spPr bwMode="auto">
            <a:xfrm>
              <a:off x="793" y="3100"/>
              <a:ext cx="1089" cy="602"/>
            </a:xfrm>
            <a:prstGeom prst="rect">
              <a:avLst/>
            </a:prstGeom>
            <a:noFill/>
            <a:ln w="9525">
              <a:solidFill>
                <a:schemeClr val="bg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ea typeface="楷体_GB2312" pitchFamily="49" charset="-122"/>
                </a:rPr>
                <a:t>改进采集</a:t>
              </a:r>
              <a:endParaRPr lang="zh-CN" altLang="en-US" sz="2800" b="1">
                <a:ea typeface="楷体_GB2312" pitchFamily="49" charset="-122"/>
              </a:endParaRPr>
            </a:p>
            <a:p>
              <a:r>
                <a:rPr lang="zh-CN" altLang="en-US" sz="2800" b="1">
                  <a:ea typeface="楷体_GB2312" pitchFamily="49" charset="-122"/>
                </a:rPr>
                <a:t>提取方法</a:t>
              </a:r>
              <a:endParaRPr lang="zh-CN" altLang="en-US" sz="2800" b="1">
                <a:ea typeface="楷体_GB2312" pitchFamily="49" charset="-122"/>
              </a:endParaRPr>
            </a:p>
          </p:txBody>
        </p:sp>
        <p:sp>
          <p:nvSpPr>
            <p:cNvPr id="281627" name="Text Box 27"/>
            <p:cNvSpPr txBox="1">
              <a:spLocks noChangeArrowheads="1"/>
            </p:cNvSpPr>
            <p:nvPr/>
          </p:nvSpPr>
          <p:spPr bwMode="auto">
            <a:xfrm>
              <a:off x="2109" y="3100"/>
              <a:ext cx="1134" cy="602"/>
            </a:xfrm>
            <a:prstGeom prst="rect">
              <a:avLst/>
            </a:prstGeom>
            <a:noFill/>
            <a:ln w="9525">
              <a:solidFill>
                <a:schemeClr val="bg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r>
                <a:rPr lang="zh-CN" altLang="en-US" sz="2800" b="1">
                  <a:ea typeface="楷体_GB2312" pitchFamily="49" charset="-122"/>
                </a:rPr>
                <a:t>改进特征提取与选择</a:t>
              </a:r>
              <a:endParaRPr lang="zh-CN" altLang="en-US" sz="2800" b="1">
                <a:ea typeface="楷体_GB2312" pitchFamily="49" charset="-122"/>
              </a:endParaRPr>
            </a:p>
          </p:txBody>
        </p:sp>
        <p:sp>
          <p:nvSpPr>
            <p:cNvPr id="281628" name="Text Box 28"/>
            <p:cNvSpPr txBox="1">
              <a:spLocks noChangeArrowheads="1"/>
            </p:cNvSpPr>
            <p:nvPr/>
          </p:nvSpPr>
          <p:spPr bwMode="auto">
            <a:xfrm>
              <a:off x="3425" y="3100"/>
              <a:ext cx="1315" cy="602"/>
            </a:xfrm>
            <a:prstGeom prst="rect">
              <a:avLst/>
            </a:prstGeom>
            <a:noFill/>
            <a:ln w="9525">
              <a:solidFill>
                <a:schemeClr val="bg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ea typeface="楷体_GB2312" pitchFamily="49" charset="-122"/>
                </a:rPr>
                <a:t>制定改进分类识别规则</a:t>
              </a:r>
              <a:endParaRPr lang="zh-CN" altLang="en-US" sz="2800" b="1">
                <a:ea typeface="楷体_GB2312" pitchFamily="49" charset="-122"/>
              </a:endParaRPr>
            </a:p>
          </p:txBody>
        </p:sp>
        <p:sp>
          <p:nvSpPr>
            <p:cNvPr id="281629" name="Line 29"/>
            <p:cNvSpPr>
              <a:spLocks noChangeShapeType="1"/>
            </p:cNvSpPr>
            <p:nvPr/>
          </p:nvSpPr>
          <p:spPr bwMode="auto">
            <a:xfrm>
              <a:off x="476" y="3385"/>
              <a:ext cx="317"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1630" name="Freeform 30"/>
            <p:cNvSpPr/>
            <p:nvPr/>
          </p:nvSpPr>
          <p:spPr bwMode="auto">
            <a:xfrm>
              <a:off x="657" y="3385"/>
              <a:ext cx="3130" cy="544"/>
            </a:xfrm>
            <a:custGeom>
              <a:avLst/>
              <a:gdLst>
                <a:gd name="T0" fmla="*/ 0 w 3220"/>
                <a:gd name="T1" fmla="*/ 0 h 544"/>
                <a:gd name="T2" fmla="*/ 0 w 3220"/>
                <a:gd name="T3" fmla="*/ 544 h 544"/>
                <a:gd name="T4" fmla="*/ 3220 w 3220"/>
                <a:gd name="T5" fmla="*/ 544 h 544"/>
                <a:gd name="T6" fmla="*/ 3220 w 3220"/>
                <a:gd name="T7" fmla="*/ 317 h 544"/>
              </a:gdLst>
              <a:ahLst/>
              <a:cxnLst>
                <a:cxn ang="0">
                  <a:pos x="T0" y="T1"/>
                </a:cxn>
                <a:cxn ang="0">
                  <a:pos x="T2" y="T3"/>
                </a:cxn>
                <a:cxn ang="0">
                  <a:pos x="T4" y="T5"/>
                </a:cxn>
                <a:cxn ang="0">
                  <a:pos x="T6" y="T7"/>
                </a:cxn>
              </a:cxnLst>
              <a:rect l="0" t="0" r="r" b="b"/>
              <a:pathLst>
                <a:path w="3220" h="544">
                  <a:moveTo>
                    <a:pt x="0" y="0"/>
                  </a:moveTo>
                  <a:lnTo>
                    <a:pt x="0" y="544"/>
                  </a:lnTo>
                  <a:lnTo>
                    <a:pt x="3220" y="544"/>
                  </a:lnTo>
                  <a:lnTo>
                    <a:pt x="3220" y="317"/>
                  </a:lnTo>
                </a:path>
              </a:pathLst>
            </a:custGeom>
            <a:noFill/>
            <a:ln w="9525">
              <a:solidFill>
                <a:schemeClr val="tx1"/>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1631" name="Line 31"/>
            <p:cNvSpPr>
              <a:spLocks noChangeShapeType="1"/>
            </p:cNvSpPr>
            <p:nvPr/>
          </p:nvSpPr>
          <p:spPr bwMode="auto">
            <a:xfrm flipV="1">
              <a:off x="1020" y="3702"/>
              <a:ext cx="0" cy="227"/>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1632" name="Line 32"/>
            <p:cNvSpPr>
              <a:spLocks noChangeShapeType="1"/>
            </p:cNvSpPr>
            <p:nvPr/>
          </p:nvSpPr>
          <p:spPr bwMode="auto">
            <a:xfrm flipV="1">
              <a:off x="2381" y="3702"/>
              <a:ext cx="0" cy="227"/>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1633" name="Line 33"/>
            <p:cNvSpPr>
              <a:spLocks noChangeShapeType="1"/>
            </p:cNvSpPr>
            <p:nvPr/>
          </p:nvSpPr>
          <p:spPr bwMode="auto">
            <a:xfrm flipV="1">
              <a:off x="1292" y="2840"/>
              <a:ext cx="0" cy="25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1634" name="Line 34"/>
            <p:cNvSpPr>
              <a:spLocks noChangeShapeType="1"/>
            </p:cNvSpPr>
            <p:nvPr/>
          </p:nvSpPr>
          <p:spPr bwMode="auto">
            <a:xfrm flipV="1">
              <a:off x="2699" y="2840"/>
              <a:ext cx="0" cy="247"/>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1635" name="Line 35"/>
            <p:cNvSpPr>
              <a:spLocks noChangeShapeType="1"/>
            </p:cNvSpPr>
            <p:nvPr/>
          </p:nvSpPr>
          <p:spPr bwMode="auto">
            <a:xfrm flipV="1">
              <a:off x="3969" y="2815"/>
              <a:ext cx="0" cy="27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1636" name="Text Box 36"/>
            <p:cNvSpPr txBox="1">
              <a:spLocks noChangeArrowheads="1"/>
            </p:cNvSpPr>
            <p:nvPr/>
          </p:nvSpPr>
          <p:spPr bwMode="auto">
            <a:xfrm>
              <a:off x="-148" y="3067"/>
              <a:ext cx="635"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chemeClr val="tx2"/>
                  </a:solidFill>
                  <a:ea typeface="黑体" panose="02010609060101010101" pitchFamily="49" charset="-122"/>
                </a:rPr>
                <a:t>人工</a:t>
              </a:r>
              <a:endParaRPr lang="zh-CN" altLang="en-US" sz="2800" b="1" dirty="0">
                <a:solidFill>
                  <a:schemeClr val="tx2"/>
                </a:solidFill>
                <a:ea typeface="黑体" panose="02010609060101010101" pitchFamily="49" charset="-122"/>
              </a:endParaRPr>
            </a:p>
            <a:p>
              <a:r>
                <a:rPr lang="zh-CN" altLang="en-US" sz="2800" b="1" dirty="0">
                  <a:solidFill>
                    <a:schemeClr val="tx2"/>
                  </a:solidFill>
                  <a:ea typeface="黑体" panose="02010609060101010101" pitchFamily="49" charset="-122"/>
                </a:rPr>
                <a:t>干预</a:t>
              </a:r>
              <a:endParaRPr lang="zh-CN" altLang="en-US" sz="2800" b="1" dirty="0">
                <a:solidFill>
                  <a:schemeClr val="tx2"/>
                </a:solidFill>
                <a:ea typeface="黑体" panose="02010609060101010101" pitchFamily="49" charset="-122"/>
              </a:endParaRPr>
            </a:p>
          </p:txBody>
        </p:sp>
      </p:grpSp>
      <p:grpSp>
        <p:nvGrpSpPr>
          <p:cNvPr id="281637" name="Group 37"/>
          <p:cNvGrpSpPr/>
          <p:nvPr/>
        </p:nvGrpSpPr>
        <p:grpSpPr bwMode="auto">
          <a:xfrm>
            <a:off x="3935413" y="3860801"/>
            <a:ext cx="6553200" cy="2663825"/>
            <a:chOff x="1519" y="2432"/>
            <a:chExt cx="4128" cy="1678"/>
          </a:xfrm>
        </p:grpSpPr>
        <p:sp>
          <p:nvSpPr>
            <p:cNvPr id="281638" name="Line 38"/>
            <p:cNvSpPr>
              <a:spLocks noChangeShapeType="1"/>
            </p:cNvSpPr>
            <p:nvPr/>
          </p:nvSpPr>
          <p:spPr bwMode="auto">
            <a:xfrm flipV="1">
              <a:off x="2971" y="3702"/>
              <a:ext cx="0" cy="40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1639" name="Line 39"/>
            <p:cNvSpPr>
              <a:spLocks noChangeShapeType="1"/>
            </p:cNvSpPr>
            <p:nvPr/>
          </p:nvSpPr>
          <p:spPr bwMode="auto">
            <a:xfrm flipV="1">
              <a:off x="4422" y="3702"/>
              <a:ext cx="0" cy="40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1640" name="Text Box 40"/>
            <p:cNvSpPr txBox="1">
              <a:spLocks noChangeArrowheads="1"/>
            </p:cNvSpPr>
            <p:nvPr/>
          </p:nvSpPr>
          <p:spPr bwMode="auto">
            <a:xfrm>
              <a:off x="4921" y="2737"/>
              <a:ext cx="726" cy="602"/>
            </a:xfrm>
            <a:prstGeom prst="rect">
              <a:avLst/>
            </a:prstGeom>
            <a:noFill/>
            <a:ln w="9525">
              <a:solidFill>
                <a:schemeClr val="bg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r>
                <a:rPr lang="zh-CN" altLang="en-US" sz="2800" b="1">
                  <a:ea typeface="楷体_GB2312" pitchFamily="49" charset="-122"/>
                </a:rPr>
                <a:t>正确率</a:t>
              </a:r>
              <a:endParaRPr lang="zh-CN" altLang="en-US" sz="2800" b="1">
                <a:ea typeface="楷体_GB2312" pitchFamily="49" charset="-122"/>
              </a:endParaRPr>
            </a:p>
            <a:p>
              <a:r>
                <a:rPr lang="zh-CN" altLang="en-US" sz="2800" b="1">
                  <a:ea typeface="楷体_GB2312" pitchFamily="49" charset="-122"/>
                </a:rPr>
                <a:t>测试</a:t>
              </a:r>
              <a:endParaRPr lang="zh-CN" altLang="en-US" sz="2800" b="1">
                <a:ea typeface="楷体_GB2312" pitchFamily="49" charset="-122"/>
              </a:endParaRPr>
            </a:p>
          </p:txBody>
        </p:sp>
        <p:sp>
          <p:nvSpPr>
            <p:cNvPr id="281641" name="Freeform 41"/>
            <p:cNvSpPr/>
            <p:nvPr/>
          </p:nvSpPr>
          <p:spPr bwMode="auto">
            <a:xfrm>
              <a:off x="4513" y="2432"/>
              <a:ext cx="771" cy="318"/>
            </a:xfrm>
            <a:custGeom>
              <a:avLst/>
              <a:gdLst>
                <a:gd name="T0" fmla="*/ 0 w 771"/>
                <a:gd name="T1" fmla="*/ 0 h 227"/>
                <a:gd name="T2" fmla="*/ 771 w 771"/>
                <a:gd name="T3" fmla="*/ 0 h 227"/>
                <a:gd name="T4" fmla="*/ 771 w 771"/>
                <a:gd name="T5" fmla="*/ 227 h 227"/>
              </a:gdLst>
              <a:ahLst/>
              <a:cxnLst>
                <a:cxn ang="0">
                  <a:pos x="T0" y="T1"/>
                </a:cxn>
                <a:cxn ang="0">
                  <a:pos x="T2" y="T3"/>
                </a:cxn>
                <a:cxn ang="0">
                  <a:pos x="T4" y="T5"/>
                </a:cxn>
              </a:cxnLst>
              <a:rect l="0" t="0" r="r" b="b"/>
              <a:pathLst>
                <a:path w="771" h="227">
                  <a:moveTo>
                    <a:pt x="0" y="0"/>
                  </a:moveTo>
                  <a:lnTo>
                    <a:pt x="771" y="0"/>
                  </a:lnTo>
                  <a:lnTo>
                    <a:pt x="771" y="227"/>
                  </a:lnTo>
                </a:path>
              </a:pathLst>
            </a:custGeom>
            <a:noFill/>
            <a:ln w="9525">
              <a:solidFill>
                <a:schemeClr val="tx1"/>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1642" name="Freeform 42"/>
            <p:cNvSpPr/>
            <p:nvPr/>
          </p:nvSpPr>
          <p:spPr bwMode="auto">
            <a:xfrm>
              <a:off x="1519" y="3339"/>
              <a:ext cx="3765" cy="771"/>
            </a:xfrm>
            <a:custGeom>
              <a:avLst/>
              <a:gdLst>
                <a:gd name="T0" fmla="*/ 3765 w 3765"/>
                <a:gd name="T1" fmla="*/ 0 h 771"/>
                <a:gd name="T2" fmla="*/ 3765 w 3765"/>
                <a:gd name="T3" fmla="*/ 771 h 771"/>
                <a:gd name="T4" fmla="*/ 0 w 3765"/>
                <a:gd name="T5" fmla="*/ 771 h 771"/>
                <a:gd name="T6" fmla="*/ 0 w 3765"/>
                <a:gd name="T7" fmla="*/ 363 h 771"/>
              </a:gdLst>
              <a:ahLst/>
              <a:cxnLst>
                <a:cxn ang="0">
                  <a:pos x="T0" y="T1"/>
                </a:cxn>
                <a:cxn ang="0">
                  <a:pos x="T2" y="T3"/>
                </a:cxn>
                <a:cxn ang="0">
                  <a:pos x="T4" y="T5"/>
                </a:cxn>
                <a:cxn ang="0">
                  <a:pos x="T6" y="T7"/>
                </a:cxn>
              </a:cxnLst>
              <a:rect l="0" t="0" r="r" b="b"/>
              <a:pathLst>
                <a:path w="3765" h="771">
                  <a:moveTo>
                    <a:pt x="3765" y="0"/>
                  </a:moveTo>
                  <a:lnTo>
                    <a:pt x="3765" y="771"/>
                  </a:lnTo>
                  <a:lnTo>
                    <a:pt x="0" y="771"/>
                  </a:lnTo>
                  <a:lnTo>
                    <a:pt x="0" y="363"/>
                  </a:lnTo>
                </a:path>
              </a:pathLst>
            </a:custGeom>
            <a:noFill/>
            <a:ln w="9525">
              <a:solidFill>
                <a:schemeClr val="tx1"/>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16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16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40B87B33-ACC8-41B9-A3E3-07D6B4BC7C08}" type="slidenum">
              <a:rPr lang="zh-CN" altLang="en-US"/>
            </a:fld>
            <a:endParaRPr lang="en-US" altLang="zh-CN"/>
          </a:p>
        </p:txBody>
      </p:sp>
      <p:sp>
        <p:nvSpPr>
          <p:cNvPr id="231426" name="Rectangle 2"/>
          <p:cNvSpPr>
            <a:spLocks noChangeArrowheads="1"/>
          </p:cNvSpPr>
          <p:nvPr/>
        </p:nvSpPr>
        <p:spPr bwMode="auto">
          <a:xfrm>
            <a:off x="3071814" y="836614"/>
            <a:ext cx="66246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4000" dirty="0">
                <a:solidFill>
                  <a:schemeClr val="hlink"/>
                </a:solidFill>
                <a:latin typeface="黑体" panose="02010609060101010101" pitchFamily="49" charset="-122"/>
                <a:ea typeface="黑体" panose="02010609060101010101" pitchFamily="49" charset="-122"/>
              </a:rPr>
              <a:t>1.1 </a:t>
            </a:r>
            <a:r>
              <a:rPr lang="zh-CN" altLang="en-US" sz="4000" dirty="0">
                <a:solidFill>
                  <a:schemeClr val="hlink"/>
                </a:solidFill>
                <a:latin typeface="黑体" panose="02010609060101010101" pitchFamily="49" charset="-122"/>
                <a:ea typeface="黑体" panose="02010609060101010101" pitchFamily="49" charset="-122"/>
              </a:rPr>
              <a:t>概述－模式识别系统</a:t>
            </a:r>
            <a:endParaRPr lang="zh-CN" altLang="en-US" sz="4000" dirty="0">
              <a:solidFill>
                <a:schemeClr val="hlink"/>
              </a:solidFill>
              <a:latin typeface="黑体" panose="02010609060101010101" pitchFamily="49" charset="-122"/>
              <a:ea typeface="黑体" panose="02010609060101010101" pitchFamily="49" charset="-122"/>
            </a:endParaRPr>
          </a:p>
        </p:txBody>
      </p:sp>
      <p:sp>
        <p:nvSpPr>
          <p:cNvPr id="231463" name="Rectangle 39"/>
          <p:cNvSpPr>
            <a:spLocks noChangeArrowheads="1"/>
          </p:cNvSpPr>
          <p:nvPr/>
        </p:nvSpPr>
        <p:spPr bwMode="auto">
          <a:xfrm>
            <a:off x="1631951" y="2046288"/>
            <a:ext cx="8856663"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2332355" indent="-2332355" algn="l" defTabSz="-635">
              <a:tabLst>
                <a:tab pos="2331720" algn="l"/>
              </a:tabLst>
              <a:defRPr>
                <a:solidFill>
                  <a:schemeClr val="tx1"/>
                </a:solidFill>
                <a:latin typeface="Arial" panose="020B0604020202020204" pitchFamily="34" charset="0"/>
                <a:ea typeface="宋体" panose="02010600030101010101" pitchFamily="2" charset="-122"/>
              </a:defRPr>
            </a:lvl1pPr>
            <a:lvl2pPr marL="2511425" algn="l" defTabSz="-635">
              <a:tabLst>
                <a:tab pos="2331720" algn="l"/>
              </a:tabLst>
              <a:defRPr>
                <a:solidFill>
                  <a:schemeClr val="tx1"/>
                </a:solidFill>
                <a:latin typeface="Arial" panose="020B0604020202020204" pitchFamily="34" charset="0"/>
                <a:ea typeface="宋体" panose="02010600030101010101" pitchFamily="2" charset="-122"/>
              </a:defRPr>
            </a:lvl2pPr>
            <a:lvl3pPr marL="2691130" algn="l" defTabSz="-635">
              <a:tabLst>
                <a:tab pos="2331720" algn="l"/>
              </a:tabLst>
              <a:defRPr>
                <a:solidFill>
                  <a:schemeClr val="tx1"/>
                </a:solidFill>
                <a:latin typeface="Arial" panose="020B0604020202020204" pitchFamily="34" charset="0"/>
                <a:ea typeface="宋体" panose="02010600030101010101" pitchFamily="2" charset="-122"/>
              </a:defRPr>
            </a:lvl3pPr>
            <a:lvl4pPr marL="2870200" algn="l" defTabSz="-635">
              <a:tabLst>
                <a:tab pos="2331720" algn="l"/>
              </a:tabLst>
              <a:defRPr>
                <a:solidFill>
                  <a:schemeClr val="tx1"/>
                </a:solidFill>
                <a:latin typeface="Arial" panose="020B0604020202020204" pitchFamily="34" charset="0"/>
                <a:ea typeface="宋体" panose="02010600030101010101" pitchFamily="2" charset="-122"/>
              </a:defRPr>
            </a:lvl4pPr>
            <a:lvl5pPr marL="3049905" algn="l" defTabSz="-635">
              <a:tabLst>
                <a:tab pos="2331720" algn="l"/>
              </a:tabLst>
              <a:defRPr>
                <a:solidFill>
                  <a:schemeClr val="tx1"/>
                </a:solidFill>
                <a:latin typeface="Arial" panose="020B0604020202020204" pitchFamily="34" charset="0"/>
                <a:ea typeface="宋体" panose="02010600030101010101" pitchFamily="2" charset="-122"/>
              </a:defRPr>
            </a:lvl5pPr>
            <a:lvl6pPr marL="3507105" defTabSz="-635" fontAlgn="base">
              <a:spcBef>
                <a:spcPct val="0"/>
              </a:spcBef>
              <a:spcAft>
                <a:spcPct val="0"/>
              </a:spcAft>
              <a:tabLst>
                <a:tab pos="2331720" algn="l"/>
              </a:tabLst>
              <a:defRPr>
                <a:solidFill>
                  <a:schemeClr val="tx1"/>
                </a:solidFill>
                <a:latin typeface="Arial" panose="020B0604020202020204" pitchFamily="34" charset="0"/>
                <a:ea typeface="宋体" panose="02010600030101010101" pitchFamily="2" charset="-122"/>
              </a:defRPr>
            </a:lvl6pPr>
            <a:lvl7pPr marL="3964305" defTabSz="-635" fontAlgn="base">
              <a:spcBef>
                <a:spcPct val="0"/>
              </a:spcBef>
              <a:spcAft>
                <a:spcPct val="0"/>
              </a:spcAft>
              <a:tabLst>
                <a:tab pos="2331720" algn="l"/>
              </a:tabLst>
              <a:defRPr>
                <a:solidFill>
                  <a:schemeClr val="tx1"/>
                </a:solidFill>
                <a:latin typeface="Arial" panose="020B0604020202020204" pitchFamily="34" charset="0"/>
                <a:ea typeface="宋体" panose="02010600030101010101" pitchFamily="2" charset="-122"/>
              </a:defRPr>
            </a:lvl7pPr>
            <a:lvl8pPr marL="4421505" defTabSz="-635" fontAlgn="base">
              <a:spcBef>
                <a:spcPct val="0"/>
              </a:spcBef>
              <a:spcAft>
                <a:spcPct val="0"/>
              </a:spcAft>
              <a:tabLst>
                <a:tab pos="2331720" algn="l"/>
              </a:tabLst>
              <a:defRPr>
                <a:solidFill>
                  <a:schemeClr val="tx1"/>
                </a:solidFill>
                <a:latin typeface="Arial" panose="020B0604020202020204" pitchFamily="34" charset="0"/>
                <a:ea typeface="宋体" panose="02010600030101010101" pitchFamily="2" charset="-122"/>
              </a:defRPr>
            </a:lvl8pPr>
            <a:lvl9pPr marL="4878705" defTabSz="-635" fontAlgn="base">
              <a:spcBef>
                <a:spcPct val="0"/>
              </a:spcBef>
              <a:spcAft>
                <a:spcPct val="0"/>
              </a:spcAft>
              <a:tabLst>
                <a:tab pos="2331720" algn="l"/>
              </a:tabLst>
              <a:defRPr>
                <a:solidFill>
                  <a:schemeClr val="tx1"/>
                </a:solidFill>
                <a:latin typeface="Arial" panose="020B0604020202020204" pitchFamily="34" charset="0"/>
                <a:ea typeface="宋体" panose="02010600030101010101" pitchFamily="2" charset="-122"/>
              </a:defRPr>
            </a:lvl9pPr>
          </a:lstStyle>
          <a:p>
            <a:pPr>
              <a:lnSpc>
                <a:spcPct val="90000"/>
              </a:lnSpc>
              <a:spcBef>
                <a:spcPct val="60000"/>
              </a:spcBef>
            </a:pPr>
            <a:r>
              <a:rPr lang="zh-CN" altLang="en-US" sz="3000" b="1" dirty="0">
                <a:latin typeface="楷体_GB2312" pitchFamily="49" charset="-122"/>
                <a:ea typeface="楷体_GB2312" pitchFamily="49" charset="-122"/>
              </a:rPr>
              <a:t>模式识别系统的主要环节：</a:t>
            </a:r>
            <a:endParaRPr lang="zh-CN" altLang="en-US" sz="3000" b="1" dirty="0">
              <a:latin typeface="楷体_GB2312" pitchFamily="49" charset="-122"/>
              <a:ea typeface="楷体_GB2312" pitchFamily="49" charset="-122"/>
            </a:endParaRPr>
          </a:p>
          <a:p>
            <a:pPr>
              <a:lnSpc>
                <a:spcPct val="90000"/>
              </a:lnSpc>
              <a:spcBef>
                <a:spcPct val="60000"/>
              </a:spcBef>
            </a:pPr>
            <a:r>
              <a:rPr lang="zh-CN" altLang="en-US" sz="3000" b="1" dirty="0">
                <a:latin typeface="楷体_GB2312" pitchFamily="49" charset="-122"/>
                <a:ea typeface="楷体_GB2312" pitchFamily="49" charset="-122"/>
              </a:rPr>
              <a:t>特征提取：	</a:t>
            </a:r>
            <a:r>
              <a:rPr lang="zh-CN" altLang="en-US" sz="3000" b="1" dirty="0">
                <a:solidFill>
                  <a:srgbClr val="FF0000"/>
                </a:solidFill>
                <a:latin typeface="楷体_GB2312" pitchFamily="49" charset="-122"/>
                <a:ea typeface="楷体_GB2312" pitchFamily="49" charset="-122"/>
              </a:rPr>
              <a:t>符号表示，如长度、波形、。。。</a:t>
            </a:r>
            <a:endParaRPr lang="zh-CN" altLang="en-US" sz="3000" b="1" dirty="0">
              <a:solidFill>
                <a:srgbClr val="FF0000"/>
              </a:solidFill>
              <a:latin typeface="楷体_GB2312" pitchFamily="49" charset="-122"/>
              <a:ea typeface="楷体_GB2312" pitchFamily="49" charset="-122"/>
            </a:endParaRPr>
          </a:p>
          <a:p>
            <a:pPr>
              <a:lnSpc>
                <a:spcPct val="90000"/>
              </a:lnSpc>
              <a:spcBef>
                <a:spcPct val="60000"/>
              </a:spcBef>
            </a:pPr>
            <a:r>
              <a:rPr lang="zh-CN" altLang="en-US" sz="3000" b="1" dirty="0">
                <a:latin typeface="楷体_GB2312" pitchFamily="49" charset="-122"/>
                <a:ea typeface="楷体_GB2312" pitchFamily="49" charset="-122"/>
              </a:rPr>
              <a:t>特征选择：	</a:t>
            </a:r>
            <a:r>
              <a:rPr lang="zh-CN" altLang="en-US" sz="3000" b="1" dirty="0">
                <a:solidFill>
                  <a:srgbClr val="FF0000"/>
                </a:solidFill>
                <a:latin typeface="楷体_GB2312" pitchFamily="49" charset="-122"/>
                <a:ea typeface="楷体_GB2312" pitchFamily="49" charset="-122"/>
              </a:rPr>
              <a:t>选择有代表性的特征，能够正确分类</a:t>
            </a:r>
            <a:endParaRPr lang="zh-CN" altLang="en-US" sz="3000" b="1" dirty="0">
              <a:solidFill>
                <a:srgbClr val="FF0000"/>
              </a:solidFill>
              <a:latin typeface="楷体_GB2312" pitchFamily="49" charset="-122"/>
              <a:ea typeface="楷体_GB2312" pitchFamily="49" charset="-122"/>
            </a:endParaRPr>
          </a:p>
          <a:p>
            <a:pPr>
              <a:lnSpc>
                <a:spcPct val="90000"/>
              </a:lnSpc>
              <a:spcBef>
                <a:spcPct val="60000"/>
              </a:spcBef>
            </a:pPr>
            <a:r>
              <a:rPr lang="zh-CN" altLang="en-US" sz="3000" b="1" dirty="0">
                <a:latin typeface="楷体_GB2312" pitchFamily="49" charset="-122"/>
                <a:ea typeface="楷体_GB2312" pitchFamily="49" charset="-122"/>
              </a:rPr>
              <a:t>学习和训练：</a:t>
            </a:r>
            <a:r>
              <a:rPr lang="zh-CN" altLang="en-US" sz="3000" b="1" dirty="0">
                <a:solidFill>
                  <a:srgbClr val="FF0000"/>
                </a:solidFill>
                <a:latin typeface="楷体_GB2312" pitchFamily="49" charset="-122"/>
                <a:ea typeface="楷体_GB2312" pitchFamily="49" charset="-122"/>
              </a:rPr>
              <a:t>利用已知样本建立分类和识别规则</a:t>
            </a:r>
            <a:endParaRPr lang="zh-CN" altLang="en-US" sz="3000" b="1" dirty="0">
              <a:solidFill>
                <a:srgbClr val="FF0000"/>
              </a:solidFill>
              <a:latin typeface="楷体_GB2312" pitchFamily="49" charset="-122"/>
              <a:ea typeface="楷体_GB2312" pitchFamily="49" charset="-122"/>
            </a:endParaRPr>
          </a:p>
          <a:p>
            <a:pPr>
              <a:lnSpc>
                <a:spcPct val="90000"/>
              </a:lnSpc>
              <a:spcBef>
                <a:spcPct val="60000"/>
              </a:spcBef>
            </a:pPr>
            <a:r>
              <a:rPr lang="zh-CN" altLang="en-US" sz="3000" b="1" dirty="0">
                <a:latin typeface="楷体_GB2312" pitchFamily="49" charset="-122"/>
                <a:ea typeface="楷体_GB2312" pitchFamily="49" charset="-122"/>
              </a:rPr>
              <a:t>分类识别：	</a:t>
            </a:r>
            <a:r>
              <a:rPr lang="zh-CN" altLang="en-US" sz="3000" b="1" dirty="0">
                <a:solidFill>
                  <a:srgbClr val="FF0000"/>
                </a:solidFill>
                <a:latin typeface="楷体_GB2312" pitchFamily="49" charset="-122"/>
                <a:ea typeface="楷体_GB2312" pitchFamily="49" charset="-122"/>
              </a:rPr>
              <a:t>对所获得样本按建立的分类规则进行分类识别</a:t>
            </a:r>
            <a:endParaRPr lang="zh-CN" altLang="en-US" sz="3000" b="1" dirty="0">
              <a:solidFill>
                <a:srgbClr val="FF0000"/>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14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14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146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14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fld id="{EC8A8E38-EBBF-4242-9F28-561FC626CF09}" type="slidenum">
              <a:rPr lang="zh-CN" altLang="en-US"/>
            </a:fld>
            <a:endParaRPr lang="en-US" altLang="zh-CN"/>
          </a:p>
        </p:txBody>
      </p:sp>
      <p:sp>
        <p:nvSpPr>
          <p:cNvPr id="136209" name="Rectangle 17"/>
          <p:cNvSpPr>
            <a:spLocks noChangeArrowheads="1"/>
          </p:cNvSpPr>
          <p:nvPr/>
        </p:nvSpPr>
        <p:spPr bwMode="auto">
          <a:xfrm>
            <a:off x="2135188" y="2133600"/>
            <a:ext cx="7993062"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lgn="l">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ClrTx/>
              <a:buFont typeface="Wingdings" panose="05000000000000000000" pitchFamily="2" charset="2"/>
              <a:buNone/>
            </a:pPr>
            <a:r>
              <a:rPr lang="zh-CN" altLang="en-US" b="1" dirty="0">
                <a:solidFill>
                  <a:srgbClr val="FF0000"/>
                </a:solidFill>
                <a:latin typeface="黑体" panose="02010609060101010101" pitchFamily="49" charset="-122"/>
                <a:ea typeface="黑体" panose="02010609060101010101" pitchFamily="49" charset="-122"/>
              </a:rPr>
              <a:t>纸币识别器对纸币按面额进行分类</a:t>
            </a:r>
            <a:endParaRPr lang="zh-CN" altLang="en-US" b="1" dirty="0">
              <a:solidFill>
                <a:srgbClr val="FF0000"/>
              </a:solidFill>
              <a:latin typeface="黑体" panose="02010609060101010101" pitchFamily="49" charset="-122"/>
              <a:ea typeface="黑体" panose="02010609060101010101" pitchFamily="49" charset="-122"/>
            </a:endParaRPr>
          </a:p>
          <a:p>
            <a:pPr>
              <a:buClrTx/>
              <a:buFont typeface="Wingdings" panose="05000000000000000000" pitchFamily="2" charset="2"/>
              <a:buNone/>
            </a:pPr>
            <a:r>
              <a:rPr lang="zh-CN" altLang="en-US" b="1" dirty="0">
                <a:solidFill>
                  <a:schemeClr val="folHlink"/>
                </a:solidFill>
                <a:latin typeface="黑体" panose="02010609060101010101" pitchFamily="49" charset="-122"/>
                <a:ea typeface="黑体" panose="02010609060101010101" pitchFamily="49" charset="-122"/>
              </a:rPr>
              <a:t>	</a:t>
            </a:r>
            <a:endParaRPr lang="zh-CN" altLang="en-US" b="1" dirty="0">
              <a:solidFill>
                <a:schemeClr val="folHlink"/>
              </a:solidFill>
              <a:latin typeface="黑体" panose="02010609060101010101" pitchFamily="49" charset="-122"/>
              <a:ea typeface="黑体" panose="02010609060101010101" pitchFamily="49" charset="-122"/>
            </a:endParaRPr>
          </a:p>
          <a:p>
            <a:pPr>
              <a:buClrTx/>
              <a:buFont typeface="Wingdings" panose="05000000000000000000" pitchFamily="2" charset="2"/>
              <a:buNone/>
            </a:pPr>
            <a:r>
              <a:rPr lang="zh-CN" altLang="en-US" b="1" dirty="0">
                <a:solidFill>
                  <a:schemeClr val="folHlink"/>
                </a:solidFill>
                <a:latin typeface="黑体" panose="02010609060101010101" pitchFamily="49" charset="-122"/>
                <a:ea typeface="黑体" panose="02010609060101010101" pitchFamily="49" charset="-122"/>
              </a:rPr>
              <a:t>  				</a:t>
            </a:r>
            <a:endParaRPr lang="zh-CN" altLang="en-US" b="1" dirty="0">
              <a:solidFill>
                <a:schemeClr val="folHlink"/>
              </a:solidFill>
              <a:latin typeface="黑体" panose="02010609060101010101" pitchFamily="49" charset="-122"/>
              <a:ea typeface="黑体" panose="02010609060101010101" pitchFamily="49" charset="-122"/>
            </a:endParaRPr>
          </a:p>
          <a:p>
            <a:pPr>
              <a:buClrTx/>
              <a:buFont typeface="Wingdings" panose="05000000000000000000" pitchFamily="2" charset="2"/>
              <a:buNone/>
            </a:pPr>
            <a:r>
              <a:rPr lang="zh-CN" altLang="en-US" b="1" dirty="0">
                <a:solidFill>
                  <a:schemeClr val="folHlink"/>
                </a:solidFill>
                <a:latin typeface="黑体" panose="02010609060101010101" pitchFamily="49" charset="-122"/>
                <a:ea typeface="黑体" panose="02010609060101010101" pitchFamily="49" charset="-122"/>
              </a:rPr>
              <a:t>		</a:t>
            </a:r>
            <a:r>
              <a:rPr lang="zh-CN" altLang="en-US" b="1" dirty="0">
                <a:solidFill>
                  <a:srgbClr val="FF0000"/>
                </a:solidFill>
                <a:latin typeface="黑体" panose="02010609060101010101" pitchFamily="49" charset="-122"/>
                <a:ea typeface="黑体" panose="02010609060101010101" pitchFamily="49" charset="-122"/>
              </a:rPr>
              <a:t>面额</a:t>
            </a:r>
            <a:endParaRPr lang="zh-CN" altLang="en-US" b="1" dirty="0">
              <a:solidFill>
                <a:srgbClr val="FF0000"/>
              </a:solidFill>
              <a:latin typeface="黑体" panose="02010609060101010101" pitchFamily="49" charset="-122"/>
              <a:ea typeface="黑体" panose="02010609060101010101" pitchFamily="49" charset="-122"/>
            </a:endParaRPr>
          </a:p>
          <a:p>
            <a:pPr>
              <a:buClrTx/>
              <a:buFont typeface="Wingdings" panose="05000000000000000000" pitchFamily="2" charset="2"/>
              <a:buNone/>
            </a:pPr>
            <a:r>
              <a:rPr lang="zh-CN" altLang="en-US" b="1" dirty="0">
                <a:solidFill>
                  <a:schemeClr val="folHlink"/>
                </a:solidFill>
                <a:latin typeface="黑体" panose="02010609060101010101" pitchFamily="49" charset="-122"/>
                <a:ea typeface="黑体" panose="02010609060101010101" pitchFamily="49" charset="-122"/>
              </a:rPr>
              <a:t>					</a:t>
            </a:r>
            <a:endParaRPr lang="zh-CN" altLang="en-US" b="1" dirty="0">
              <a:solidFill>
                <a:schemeClr val="folHlink"/>
              </a:solidFill>
              <a:latin typeface="黑体" panose="02010609060101010101" pitchFamily="49" charset="-122"/>
              <a:ea typeface="黑体" panose="02010609060101010101" pitchFamily="49" charset="-122"/>
            </a:endParaRPr>
          </a:p>
        </p:txBody>
      </p:sp>
      <p:sp>
        <p:nvSpPr>
          <p:cNvPr id="136194" name="Rectangle 2"/>
          <p:cNvSpPr>
            <a:spLocks noChangeArrowheads="1"/>
          </p:cNvSpPr>
          <p:nvPr/>
        </p:nvSpPr>
        <p:spPr bwMode="auto">
          <a:xfrm>
            <a:off x="3071814" y="836614"/>
            <a:ext cx="66246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4000">
                <a:solidFill>
                  <a:schemeClr val="hlink"/>
                </a:solidFill>
                <a:latin typeface="黑体" panose="02010609060101010101" pitchFamily="49" charset="-122"/>
                <a:ea typeface="黑体" panose="02010609060101010101" pitchFamily="49" charset="-122"/>
              </a:rPr>
              <a:t>1.1 </a:t>
            </a:r>
            <a:r>
              <a:rPr lang="zh-CN" altLang="en-US" sz="4000">
                <a:solidFill>
                  <a:schemeClr val="hlink"/>
                </a:solidFill>
                <a:latin typeface="黑体" panose="02010609060101010101" pitchFamily="49" charset="-122"/>
                <a:ea typeface="黑体" panose="02010609060101010101" pitchFamily="49" charset="-122"/>
              </a:rPr>
              <a:t>概述－系统实例</a:t>
            </a:r>
            <a:endParaRPr lang="zh-CN" altLang="en-US" sz="4000">
              <a:solidFill>
                <a:schemeClr val="hlink"/>
              </a:solidFill>
              <a:latin typeface="黑体" panose="02010609060101010101" pitchFamily="49" charset="-122"/>
              <a:ea typeface="黑体" panose="02010609060101010101" pitchFamily="49" charset="-122"/>
            </a:endParaRPr>
          </a:p>
        </p:txBody>
      </p:sp>
      <p:sp>
        <p:nvSpPr>
          <p:cNvPr id="136210" name="Line 18"/>
          <p:cNvSpPr>
            <a:spLocks noChangeShapeType="1"/>
          </p:cNvSpPr>
          <p:nvPr/>
        </p:nvSpPr>
        <p:spPr bwMode="auto">
          <a:xfrm flipV="1">
            <a:off x="4511677" y="3238500"/>
            <a:ext cx="688974" cy="91122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211" name="Line 19"/>
          <p:cNvSpPr>
            <a:spLocks noChangeShapeType="1"/>
          </p:cNvSpPr>
          <p:nvPr/>
        </p:nvSpPr>
        <p:spPr bwMode="auto">
          <a:xfrm>
            <a:off x="4511677" y="4149726"/>
            <a:ext cx="688974" cy="91122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212" name="Rectangle 20"/>
          <p:cNvSpPr>
            <a:spLocks noChangeArrowheads="1"/>
          </p:cNvSpPr>
          <p:nvPr/>
        </p:nvSpPr>
        <p:spPr bwMode="auto">
          <a:xfrm>
            <a:off x="5003800" y="2762251"/>
            <a:ext cx="14478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120000"/>
              </a:lnSpc>
            </a:pPr>
            <a:r>
              <a:rPr lang="en-US" altLang="zh-CN" sz="3200" dirty="0">
                <a:solidFill>
                  <a:srgbClr val="FF0000"/>
                </a:solidFill>
                <a:latin typeface="黑体" panose="02010609060101010101" pitchFamily="49" charset="-122"/>
                <a:ea typeface="黑体" panose="02010609060101010101" pitchFamily="49" charset="-122"/>
              </a:rPr>
              <a:t>5</a:t>
            </a:r>
            <a:r>
              <a:rPr lang="zh-CN" altLang="en-US" sz="3200" dirty="0">
                <a:solidFill>
                  <a:srgbClr val="FF0000"/>
                </a:solidFill>
                <a:latin typeface="黑体" panose="02010609060101010101" pitchFamily="49" charset="-122"/>
                <a:ea typeface="黑体" panose="02010609060101010101" pitchFamily="49" charset="-122"/>
              </a:rPr>
              <a:t>元</a:t>
            </a:r>
            <a:endParaRPr lang="zh-CN" altLang="en-US" sz="3200" dirty="0">
              <a:solidFill>
                <a:srgbClr val="FF0000"/>
              </a:solidFill>
              <a:latin typeface="黑体" panose="02010609060101010101" pitchFamily="49" charset="-122"/>
              <a:ea typeface="黑体" panose="02010609060101010101" pitchFamily="49" charset="-122"/>
            </a:endParaRPr>
          </a:p>
          <a:p>
            <a:pPr algn="r">
              <a:lnSpc>
                <a:spcPct val="120000"/>
              </a:lnSpc>
            </a:pPr>
            <a:r>
              <a:rPr lang="en-US" altLang="zh-CN" sz="3200" dirty="0">
                <a:solidFill>
                  <a:srgbClr val="FF0000"/>
                </a:solidFill>
                <a:latin typeface="黑体" panose="02010609060101010101" pitchFamily="49" charset="-122"/>
                <a:ea typeface="黑体" panose="02010609060101010101" pitchFamily="49" charset="-122"/>
              </a:rPr>
              <a:t>10</a:t>
            </a:r>
            <a:r>
              <a:rPr lang="zh-CN" altLang="en-US" sz="3200" dirty="0">
                <a:solidFill>
                  <a:srgbClr val="FF0000"/>
                </a:solidFill>
                <a:latin typeface="黑体" panose="02010609060101010101" pitchFamily="49" charset="-122"/>
                <a:ea typeface="黑体" panose="02010609060101010101" pitchFamily="49" charset="-122"/>
              </a:rPr>
              <a:t>元</a:t>
            </a:r>
            <a:endParaRPr lang="zh-CN" altLang="en-US" sz="3200" dirty="0">
              <a:solidFill>
                <a:srgbClr val="FF0000"/>
              </a:solidFill>
              <a:latin typeface="黑体" panose="02010609060101010101" pitchFamily="49" charset="-122"/>
              <a:ea typeface="黑体" panose="02010609060101010101" pitchFamily="49" charset="-122"/>
            </a:endParaRPr>
          </a:p>
          <a:p>
            <a:pPr algn="r">
              <a:lnSpc>
                <a:spcPct val="120000"/>
              </a:lnSpc>
            </a:pPr>
            <a:r>
              <a:rPr lang="en-US" altLang="zh-CN" sz="3200" dirty="0">
                <a:solidFill>
                  <a:srgbClr val="FF0000"/>
                </a:solidFill>
                <a:latin typeface="黑体" panose="02010609060101010101" pitchFamily="49" charset="-122"/>
                <a:ea typeface="黑体" panose="02010609060101010101" pitchFamily="49" charset="-122"/>
              </a:rPr>
              <a:t>20</a:t>
            </a:r>
            <a:r>
              <a:rPr lang="zh-CN" altLang="en-US" sz="3200" dirty="0">
                <a:solidFill>
                  <a:srgbClr val="FF0000"/>
                </a:solidFill>
                <a:latin typeface="黑体" panose="02010609060101010101" pitchFamily="49" charset="-122"/>
                <a:ea typeface="黑体" panose="02010609060101010101" pitchFamily="49" charset="-122"/>
              </a:rPr>
              <a:t>元</a:t>
            </a:r>
            <a:endParaRPr lang="zh-CN" altLang="en-US" sz="3200" dirty="0">
              <a:solidFill>
                <a:srgbClr val="FF0000"/>
              </a:solidFill>
              <a:latin typeface="黑体" panose="02010609060101010101" pitchFamily="49" charset="-122"/>
              <a:ea typeface="黑体" panose="02010609060101010101" pitchFamily="49" charset="-122"/>
            </a:endParaRPr>
          </a:p>
          <a:p>
            <a:pPr algn="r">
              <a:lnSpc>
                <a:spcPct val="120000"/>
              </a:lnSpc>
            </a:pPr>
            <a:r>
              <a:rPr lang="en-US" altLang="zh-CN" sz="3200" dirty="0">
                <a:solidFill>
                  <a:srgbClr val="FF0000"/>
                </a:solidFill>
                <a:latin typeface="黑体" panose="02010609060101010101" pitchFamily="49" charset="-122"/>
                <a:ea typeface="黑体" panose="02010609060101010101" pitchFamily="49" charset="-122"/>
              </a:rPr>
              <a:t>50</a:t>
            </a:r>
            <a:r>
              <a:rPr lang="zh-CN" altLang="en-US" sz="3200" dirty="0">
                <a:solidFill>
                  <a:srgbClr val="FF0000"/>
                </a:solidFill>
                <a:latin typeface="黑体" panose="02010609060101010101" pitchFamily="49" charset="-122"/>
                <a:ea typeface="黑体" panose="02010609060101010101" pitchFamily="49" charset="-122"/>
              </a:rPr>
              <a:t>元</a:t>
            </a:r>
            <a:endParaRPr lang="zh-CN" altLang="en-US" sz="3200" dirty="0">
              <a:solidFill>
                <a:srgbClr val="FF0000"/>
              </a:solidFill>
              <a:latin typeface="黑体" panose="02010609060101010101" pitchFamily="49" charset="-122"/>
              <a:ea typeface="黑体" panose="02010609060101010101" pitchFamily="49" charset="-122"/>
            </a:endParaRPr>
          </a:p>
          <a:p>
            <a:pPr algn="r">
              <a:lnSpc>
                <a:spcPct val="120000"/>
              </a:lnSpc>
            </a:pPr>
            <a:r>
              <a:rPr lang="en-US" altLang="zh-CN" sz="3200" dirty="0">
                <a:solidFill>
                  <a:srgbClr val="FF0000"/>
                </a:solidFill>
                <a:latin typeface="黑体" panose="02010609060101010101" pitchFamily="49" charset="-122"/>
                <a:ea typeface="黑体" panose="02010609060101010101" pitchFamily="49" charset="-122"/>
              </a:rPr>
              <a:t>100</a:t>
            </a:r>
            <a:r>
              <a:rPr lang="zh-CN" altLang="en-US" sz="3200" dirty="0">
                <a:solidFill>
                  <a:srgbClr val="FF0000"/>
                </a:solidFill>
                <a:latin typeface="黑体" panose="02010609060101010101" pitchFamily="49" charset="-122"/>
                <a:ea typeface="黑体" panose="02010609060101010101" pitchFamily="49" charset="-122"/>
              </a:rPr>
              <a:t>元</a:t>
            </a:r>
            <a:endParaRPr lang="zh-CN" altLang="en-US" sz="3200" dirty="0">
              <a:solidFill>
                <a:srgbClr val="FF0000"/>
              </a:solidFill>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86600" y="2948795"/>
            <a:ext cx="4267200" cy="359011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886107D-C56B-40FE-B67A-3798FC3C17B1}" type="slidenum">
              <a:rPr lang="zh-CN" altLang="en-US"/>
            </a:fld>
            <a:endParaRPr lang="en-US" altLang="zh-CN"/>
          </a:p>
        </p:txBody>
      </p:sp>
      <p:sp>
        <p:nvSpPr>
          <p:cNvPr id="135173" name="Rectangle 5"/>
          <p:cNvSpPr>
            <a:spLocks noChangeArrowheads="1"/>
          </p:cNvSpPr>
          <p:nvPr/>
        </p:nvSpPr>
        <p:spPr bwMode="auto">
          <a:xfrm>
            <a:off x="3071814" y="836614"/>
            <a:ext cx="66246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4000">
                <a:solidFill>
                  <a:schemeClr val="hlink"/>
                </a:solidFill>
                <a:latin typeface="黑体" panose="02010609060101010101" pitchFamily="49" charset="-122"/>
                <a:ea typeface="黑体" panose="02010609060101010101" pitchFamily="49" charset="-122"/>
              </a:rPr>
              <a:t>1.1 </a:t>
            </a:r>
            <a:r>
              <a:rPr lang="zh-CN" altLang="en-US" sz="4000">
                <a:solidFill>
                  <a:schemeClr val="hlink"/>
                </a:solidFill>
                <a:latin typeface="黑体" panose="02010609060101010101" pitchFamily="49" charset="-122"/>
                <a:ea typeface="黑体" panose="02010609060101010101" pitchFamily="49" charset="-122"/>
              </a:rPr>
              <a:t>概述－系统实例</a:t>
            </a:r>
            <a:endParaRPr lang="zh-CN" altLang="en-US" sz="4000">
              <a:solidFill>
                <a:schemeClr val="hlink"/>
              </a:solidFill>
              <a:latin typeface="黑体" panose="02010609060101010101" pitchFamily="49" charset="-122"/>
              <a:ea typeface="黑体" panose="02010609060101010101" pitchFamily="49" charset="-122"/>
            </a:endParaRPr>
          </a:p>
        </p:txBody>
      </p:sp>
      <p:sp>
        <p:nvSpPr>
          <p:cNvPr id="135174" name="Rectangle 6"/>
          <p:cNvSpPr>
            <a:spLocks noChangeArrowheads="1"/>
          </p:cNvSpPr>
          <p:nvPr/>
        </p:nvSpPr>
        <p:spPr bwMode="auto">
          <a:xfrm>
            <a:off x="2667000" y="2438401"/>
            <a:ext cx="6400800" cy="359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635">
              <a:tabLst>
                <a:tab pos="1082675" algn="r"/>
                <a:tab pos="2000250" algn="l"/>
                <a:tab pos="4572000" algn="l"/>
              </a:tabLst>
              <a:defRPr>
                <a:solidFill>
                  <a:schemeClr val="tx1"/>
                </a:solidFill>
                <a:latin typeface="Arial" panose="020B0604020202020204" pitchFamily="34" charset="0"/>
                <a:ea typeface="宋体" panose="02010600030101010101" pitchFamily="2" charset="-122"/>
              </a:defRPr>
            </a:lvl1pPr>
            <a:lvl2pPr algn="l" defTabSz="-635">
              <a:tabLst>
                <a:tab pos="1082675" algn="r"/>
                <a:tab pos="2000250" algn="l"/>
                <a:tab pos="4572000" algn="l"/>
              </a:tabLst>
              <a:defRPr>
                <a:solidFill>
                  <a:schemeClr val="tx1"/>
                </a:solidFill>
                <a:latin typeface="Arial" panose="020B0604020202020204" pitchFamily="34" charset="0"/>
                <a:ea typeface="宋体" panose="02010600030101010101" pitchFamily="2" charset="-122"/>
              </a:defRPr>
            </a:lvl2pPr>
            <a:lvl3pPr algn="l" defTabSz="-635">
              <a:tabLst>
                <a:tab pos="1082675" algn="r"/>
                <a:tab pos="2000250" algn="l"/>
                <a:tab pos="4572000" algn="l"/>
              </a:tabLst>
              <a:defRPr>
                <a:solidFill>
                  <a:schemeClr val="tx1"/>
                </a:solidFill>
                <a:latin typeface="Arial" panose="020B0604020202020204" pitchFamily="34" charset="0"/>
                <a:ea typeface="宋体" panose="02010600030101010101" pitchFamily="2" charset="-122"/>
              </a:defRPr>
            </a:lvl3pPr>
            <a:lvl4pPr algn="l" defTabSz="-635">
              <a:tabLst>
                <a:tab pos="1082675" algn="r"/>
                <a:tab pos="2000250" algn="l"/>
                <a:tab pos="4572000" algn="l"/>
              </a:tabLst>
              <a:defRPr>
                <a:solidFill>
                  <a:schemeClr val="tx1"/>
                </a:solidFill>
                <a:latin typeface="Arial" panose="020B0604020202020204" pitchFamily="34" charset="0"/>
                <a:ea typeface="宋体" panose="02010600030101010101" pitchFamily="2" charset="-122"/>
              </a:defRPr>
            </a:lvl4pPr>
            <a:lvl5pPr algn="l" defTabSz="-635">
              <a:tabLst>
                <a:tab pos="1082675" algn="r"/>
                <a:tab pos="2000250" algn="l"/>
                <a:tab pos="4572000" algn="l"/>
              </a:tabLst>
              <a:defRPr>
                <a:solidFill>
                  <a:schemeClr val="tx1"/>
                </a:solidFill>
                <a:latin typeface="Arial" panose="020B0604020202020204" pitchFamily="34" charset="0"/>
                <a:ea typeface="宋体" panose="02010600030101010101" pitchFamily="2" charset="-122"/>
              </a:defRPr>
            </a:lvl5pPr>
            <a:lvl6pPr defTabSz="-635" fontAlgn="base">
              <a:spcBef>
                <a:spcPct val="0"/>
              </a:spcBef>
              <a:spcAft>
                <a:spcPct val="0"/>
              </a:spcAft>
              <a:tabLst>
                <a:tab pos="1082675" algn="r"/>
                <a:tab pos="2000250" algn="l"/>
                <a:tab pos="4572000" algn="l"/>
              </a:tabLst>
              <a:defRPr>
                <a:solidFill>
                  <a:schemeClr val="tx1"/>
                </a:solidFill>
                <a:latin typeface="Arial" panose="020B0604020202020204" pitchFamily="34" charset="0"/>
                <a:ea typeface="宋体" panose="02010600030101010101" pitchFamily="2" charset="-122"/>
              </a:defRPr>
            </a:lvl6pPr>
            <a:lvl7pPr defTabSz="-635" fontAlgn="base">
              <a:spcBef>
                <a:spcPct val="0"/>
              </a:spcBef>
              <a:spcAft>
                <a:spcPct val="0"/>
              </a:spcAft>
              <a:tabLst>
                <a:tab pos="1082675" algn="r"/>
                <a:tab pos="2000250" algn="l"/>
                <a:tab pos="4572000" algn="l"/>
              </a:tabLst>
              <a:defRPr>
                <a:solidFill>
                  <a:schemeClr val="tx1"/>
                </a:solidFill>
                <a:latin typeface="Arial" panose="020B0604020202020204" pitchFamily="34" charset="0"/>
                <a:ea typeface="宋体" panose="02010600030101010101" pitchFamily="2" charset="-122"/>
              </a:defRPr>
            </a:lvl7pPr>
            <a:lvl8pPr defTabSz="-635" fontAlgn="base">
              <a:spcBef>
                <a:spcPct val="0"/>
              </a:spcBef>
              <a:spcAft>
                <a:spcPct val="0"/>
              </a:spcAft>
              <a:tabLst>
                <a:tab pos="1082675" algn="r"/>
                <a:tab pos="2000250" algn="l"/>
                <a:tab pos="4572000" algn="l"/>
              </a:tabLst>
              <a:defRPr>
                <a:solidFill>
                  <a:schemeClr val="tx1"/>
                </a:solidFill>
                <a:latin typeface="Arial" panose="020B0604020202020204" pitchFamily="34" charset="0"/>
                <a:ea typeface="宋体" panose="02010600030101010101" pitchFamily="2" charset="-122"/>
              </a:defRPr>
            </a:lvl8pPr>
            <a:lvl9pPr defTabSz="-635" fontAlgn="base">
              <a:spcBef>
                <a:spcPct val="0"/>
              </a:spcBef>
              <a:spcAft>
                <a:spcPct val="0"/>
              </a:spcAft>
              <a:tabLst>
                <a:tab pos="1082675" algn="r"/>
                <a:tab pos="2000250" algn="l"/>
                <a:tab pos="4572000" algn="l"/>
              </a:tabLst>
              <a:defRPr>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sz="3200" b="1" dirty="0">
                <a:solidFill>
                  <a:schemeClr val="folHlink"/>
                </a:solidFill>
                <a:latin typeface="黑体" panose="02010609060101010101" pitchFamily="49" charset="-122"/>
                <a:ea typeface="黑体" panose="02010609060101010101" pitchFamily="49" charset="-122"/>
              </a:rPr>
              <a:t>	         </a:t>
            </a:r>
            <a:r>
              <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长度</a:t>
            </a:r>
            <a:r>
              <a:rPr lang="en-US" altLang="zh-CN"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(mm)    </a:t>
            </a:r>
            <a:r>
              <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宽度</a:t>
            </a:r>
            <a:r>
              <a:rPr lang="en-US" altLang="zh-CN"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(mm)</a:t>
            </a:r>
            <a:endParaRPr lang="en-US" altLang="zh-CN"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a:lnSpc>
                <a:spcPct val="120000"/>
              </a:lnSpc>
            </a:pPr>
            <a:r>
              <a:rPr lang="en-US" altLang="zh-CN" sz="3200" b="1" dirty="0">
                <a:solidFill>
                  <a:schemeClr val="folHlink"/>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a:t>
            </a:r>
            <a:r>
              <a:rPr lang="en-US" altLang="zh-CN"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5</a:t>
            </a:r>
            <a:r>
              <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元	</a:t>
            </a:r>
            <a:r>
              <a:rPr lang="en-US" altLang="zh-CN"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136	63</a:t>
            </a:r>
            <a:endParaRPr lang="en-US" altLang="zh-CN"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a:lnSpc>
                <a:spcPct val="120000"/>
              </a:lnSpc>
            </a:pPr>
            <a:r>
              <a:rPr lang="en-US" altLang="zh-CN"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10</a:t>
            </a:r>
            <a:r>
              <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元	</a:t>
            </a:r>
            <a:r>
              <a:rPr lang="en-US" altLang="zh-CN"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141	70</a:t>
            </a:r>
            <a:endParaRPr lang="en-US" altLang="zh-CN"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a:lnSpc>
                <a:spcPct val="120000"/>
              </a:lnSpc>
            </a:pPr>
            <a:r>
              <a:rPr lang="en-US" altLang="zh-CN"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20</a:t>
            </a:r>
            <a:r>
              <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元	</a:t>
            </a:r>
            <a:r>
              <a:rPr lang="en-US" altLang="zh-CN"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146	70</a:t>
            </a:r>
            <a:endParaRPr lang="en-US" altLang="zh-CN"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a:lnSpc>
                <a:spcPct val="120000"/>
              </a:lnSpc>
            </a:pPr>
            <a:r>
              <a:rPr lang="en-US" altLang="zh-CN"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50</a:t>
            </a:r>
            <a:r>
              <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元	</a:t>
            </a:r>
            <a:r>
              <a:rPr lang="en-US" altLang="zh-CN"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151	70</a:t>
            </a:r>
            <a:endParaRPr lang="en-US" altLang="zh-CN"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a:lnSpc>
                <a:spcPct val="120000"/>
              </a:lnSpc>
            </a:pPr>
            <a:r>
              <a:rPr lang="en-US" altLang="zh-CN"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100</a:t>
            </a:r>
            <a:r>
              <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元	</a:t>
            </a:r>
            <a:r>
              <a:rPr lang="en-US" altLang="zh-CN"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156	77</a:t>
            </a:r>
            <a:endParaRPr lang="en-US" altLang="zh-CN"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135175" name="Line 7"/>
          <p:cNvSpPr>
            <a:spLocks noChangeShapeType="1"/>
          </p:cNvSpPr>
          <p:nvPr/>
        </p:nvSpPr>
        <p:spPr bwMode="auto">
          <a:xfrm>
            <a:off x="2590800" y="3124200"/>
            <a:ext cx="6629400" cy="0"/>
          </a:xfrm>
          <a:prstGeom prst="line">
            <a:avLst/>
          </a:prstGeom>
          <a:noFill/>
          <a:ln w="381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29B9EAD-0742-42BE-A5A7-4F1D1FA61513}" type="slidenum">
              <a:rPr lang="zh-CN" altLang="en-US"/>
            </a:fld>
            <a:endParaRPr lang="en-US" altLang="zh-CN"/>
          </a:p>
        </p:txBody>
      </p:sp>
      <p:sp>
        <p:nvSpPr>
          <p:cNvPr id="214018" name="Rectangle 1026"/>
          <p:cNvSpPr>
            <a:spLocks noChangeArrowheads="1"/>
          </p:cNvSpPr>
          <p:nvPr/>
        </p:nvSpPr>
        <p:spPr bwMode="auto">
          <a:xfrm>
            <a:off x="3071814" y="836614"/>
            <a:ext cx="66246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4000">
                <a:solidFill>
                  <a:schemeClr val="hlink"/>
                </a:solidFill>
                <a:latin typeface="黑体" panose="02010609060101010101" pitchFamily="49" charset="-122"/>
                <a:ea typeface="黑体" panose="02010609060101010101" pitchFamily="49" charset="-122"/>
              </a:rPr>
              <a:t>1.1 </a:t>
            </a:r>
            <a:r>
              <a:rPr lang="zh-CN" altLang="en-US" sz="4000">
                <a:solidFill>
                  <a:schemeClr val="hlink"/>
                </a:solidFill>
                <a:latin typeface="黑体" panose="02010609060101010101" pitchFamily="49" charset="-122"/>
                <a:ea typeface="黑体" panose="02010609060101010101" pitchFamily="49" charset="-122"/>
              </a:rPr>
              <a:t>概述－系统实例</a:t>
            </a:r>
            <a:endParaRPr lang="zh-CN" altLang="en-US" sz="4000">
              <a:solidFill>
                <a:schemeClr val="hlink"/>
              </a:solidFill>
              <a:latin typeface="黑体" panose="02010609060101010101" pitchFamily="49" charset="-122"/>
              <a:ea typeface="黑体" panose="02010609060101010101" pitchFamily="49" charset="-122"/>
            </a:endParaRPr>
          </a:p>
        </p:txBody>
      </p:sp>
      <p:sp>
        <p:nvSpPr>
          <p:cNvPr id="214019" name="Rectangle 1027"/>
          <p:cNvSpPr>
            <a:spLocks noChangeArrowheads="1"/>
          </p:cNvSpPr>
          <p:nvPr/>
        </p:nvSpPr>
        <p:spPr bwMode="auto">
          <a:xfrm>
            <a:off x="2667000" y="2438401"/>
            <a:ext cx="6858000" cy="359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635">
              <a:tabLst>
                <a:tab pos="1082675" algn="r"/>
                <a:tab pos="2000250" algn="l"/>
                <a:tab pos="3524250" algn="l"/>
              </a:tabLst>
              <a:defRPr>
                <a:solidFill>
                  <a:schemeClr val="tx1"/>
                </a:solidFill>
                <a:latin typeface="Arial" panose="020B0604020202020204" pitchFamily="34" charset="0"/>
                <a:ea typeface="宋体" panose="02010600030101010101" pitchFamily="2" charset="-122"/>
              </a:defRPr>
            </a:lvl1pPr>
            <a:lvl2pPr algn="l" defTabSz="-635">
              <a:tabLst>
                <a:tab pos="1082675" algn="r"/>
                <a:tab pos="2000250" algn="l"/>
                <a:tab pos="3524250" algn="l"/>
              </a:tabLst>
              <a:defRPr>
                <a:solidFill>
                  <a:schemeClr val="tx1"/>
                </a:solidFill>
                <a:latin typeface="Arial" panose="020B0604020202020204" pitchFamily="34" charset="0"/>
                <a:ea typeface="宋体" panose="02010600030101010101" pitchFamily="2" charset="-122"/>
              </a:defRPr>
            </a:lvl2pPr>
            <a:lvl3pPr algn="l" defTabSz="-635">
              <a:tabLst>
                <a:tab pos="1082675" algn="r"/>
                <a:tab pos="2000250" algn="l"/>
                <a:tab pos="3524250" algn="l"/>
              </a:tabLst>
              <a:defRPr>
                <a:solidFill>
                  <a:schemeClr val="tx1"/>
                </a:solidFill>
                <a:latin typeface="Arial" panose="020B0604020202020204" pitchFamily="34" charset="0"/>
                <a:ea typeface="宋体" panose="02010600030101010101" pitchFamily="2" charset="-122"/>
              </a:defRPr>
            </a:lvl3pPr>
            <a:lvl4pPr algn="l" defTabSz="-635">
              <a:tabLst>
                <a:tab pos="1082675" algn="r"/>
                <a:tab pos="2000250" algn="l"/>
                <a:tab pos="3524250" algn="l"/>
              </a:tabLst>
              <a:defRPr>
                <a:solidFill>
                  <a:schemeClr val="tx1"/>
                </a:solidFill>
                <a:latin typeface="Arial" panose="020B0604020202020204" pitchFamily="34" charset="0"/>
                <a:ea typeface="宋体" panose="02010600030101010101" pitchFamily="2" charset="-122"/>
              </a:defRPr>
            </a:lvl4pPr>
            <a:lvl5pPr algn="l" defTabSz="-635">
              <a:tabLst>
                <a:tab pos="1082675" algn="r"/>
                <a:tab pos="2000250" algn="l"/>
                <a:tab pos="3524250" algn="l"/>
              </a:tabLst>
              <a:defRPr>
                <a:solidFill>
                  <a:schemeClr val="tx1"/>
                </a:solidFill>
                <a:latin typeface="Arial" panose="020B0604020202020204" pitchFamily="34" charset="0"/>
                <a:ea typeface="宋体" panose="02010600030101010101" pitchFamily="2" charset="-122"/>
              </a:defRPr>
            </a:lvl5pPr>
            <a:lvl6pPr defTabSz="-635" fontAlgn="base">
              <a:spcBef>
                <a:spcPct val="0"/>
              </a:spcBef>
              <a:spcAft>
                <a:spcPct val="0"/>
              </a:spcAft>
              <a:tabLst>
                <a:tab pos="1082675" algn="r"/>
                <a:tab pos="2000250" algn="l"/>
                <a:tab pos="3524250" algn="l"/>
              </a:tabLst>
              <a:defRPr>
                <a:solidFill>
                  <a:schemeClr val="tx1"/>
                </a:solidFill>
                <a:latin typeface="Arial" panose="020B0604020202020204" pitchFamily="34" charset="0"/>
                <a:ea typeface="宋体" panose="02010600030101010101" pitchFamily="2" charset="-122"/>
              </a:defRPr>
            </a:lvl6pPr>
            <a:lvl7pPr defTabSz="-635" fontAlgn="base">
              <a:spcBef>
                <a:spcPct val="0"/>
              </a:spcBef>
              <a:spcAft>
                <a:spcPct val="0"/>
              </a:spcAft>
              <a:tabLst>
                <a:tab pos="1082675" algn="r"/>
                <a:tab pos="2000250" algn="l"/>
                <a:tab pos="3524250" algn="l"/>
              </a:tabLst>
              <a:defRPr>
                <a:solidFill>
                  <a:schemeClr val="tx1"/>
                </a:solidFill>
                <a:latin typeface="Arial" panose="020B0604020202020204" pitchFamily="34" charset="0"/>
                <a:ea typeface="宋体" panose="02010600030101010101" pitchFamily="2" charset="-122"/>
              </a:defRPr>
            </a:lvl7pPr>
            <a:lvl8pPr defTabSz="-635" fontAlgn="base">
              <a:spcBef>
                <a:spcPct val="0"/>
              </a:spcBef>
              <a:spcAft>
                <a:spcPct val="0"/>
              </a:spcAft>
              <a:tabLst>
                <a:tab pos="1082675" algn="r"/>
                <a:tab pos="2000250" algn="l"/>
                <a:tab pos="3524250" algn="l"/>
              </a:tabLst>
              <a:defRPr>
                <a:solidFill>
                  <a:schemeClr val="tx1"/>
                </a:solidFill>
                <a:latin typeface="Arial" panose="020B0604020202020204" pitchFamily="34" charset="0"/>
                <a:ea typeface="宋体" panose="02010600030101010101" pitchFamily="2" charset="-122"/>
              </a:defRPr>
            </a:lvl8pPr>
            <a:lvl9pPr defTabSz="-635" fontAlgn="base">
              <a:spcBef>
                <a:spcPct val="0"/>
              </a:spcBef>
              <a:spcAft>
                <a:spcPct val="0"/>
              </a:spcAft>
              <a:tabLst>
                <a:tab pos="1082675" algn="r"/>
                <a:tab pos="2000250" algn="l"/>
                <a:tab pos="3524250" algn="l"/>
              </a:tabLst>
              <a:defRPr>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sz="3200" b="1" dirty="0">
                <a:solidFill>
                  <a:schemeClr val="folHlink"/>
                </a:solidFill>
                <a:latin typeface="黑体" panose="02010609060101010101" pitchFamily="49" charset="-122"/>
                <a:ea typeface="黑体" panose="02010609060101010101" pitchFamily="49" charset="-122"/>
              </a:rPr>
              <a:t>		</a:t>
            </a:r>
            <a:r>
              <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磁性	金属条位置</a:t>
            </a:r>
            <a:r>
              <a:rPr lang="en-US" altLang="zh-CN"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大约</a:t>
            </a:r>
            <a:r>
              <a:rPr lang="en-US" altLang="zh-CN"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endParaRPr lang="en-US" altLang="zh-CN"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a:lnSpc>
                <a:spcPct val="120000"/>
              </a:lnSpc>
            </a:pPr>
            <a:r>
              <a:rPr lang="en-US" altLang="zh-CN"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5</a:t>
            </a:r>
            <a:r>
              <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元	有	   </a:t>
            </a:r>
            <a:r>
              <a:rPr lang="en-US" altLang="zh-CN"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54/82</a:t>
            </a:r>
            <a:endParaRPr lang="en-US" altLang="zh-CN"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a:lnSpc>
                <a:spcPct val="120000"/>
              </a:lnSpc>
            </a:pPr>
            <a:r>
              <a:rPr lang="en-US" altLang="zh-CN"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10</a:t>
            </a:r>
            <a:r>
              <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元	有	   </a:t>
            </a:r>
            <a:r>
              <a:rPr lang="en-US" altLang="zh-CN"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54/87</a:t>
            </a:r>
            <a:endParaRPr lang="en-US" altLang="zh-CN"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a:lnSpc>
                <a:spcPct val="120000"/>
              </a:lnSpc>
            </a:pPr>
            <a:r>
              <a:rPr lang="en-US" altLang="zh-CN"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20</a:t>
            </a:r>
            <a:r>
              <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元	有	   </a:t>
            </a:r>
            <a:r>
              <a:rPr lang="en-US" altLang="zh-CN"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57/89</a:t>
            </a:r>
            <a:endParaRPr lang="en-US" altLang="zh-CN"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a:lnSpc>
                <a:spcPct val="120000"/>
              </a:lnSpc>
            </a:pPr>
            <a:r>
              <a:rPr lang="en-US" altLang="zh-CN"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50</a:t>
            </a:r>
            <a:r>
              <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元	有	   </a:t>
            </a:r>
            <a:r>
              <a:rPr lang="en-US" altLang="zh-CN"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60/91</a:t>
            </a:r>
            <a:endParaRPr lang="en-US" altLang="zh-CN"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a:lnSpc>
                <a:spcPct val="120000"/>
              </a:lnSpc>
            </a:pPr>
            <a:r>
              <a:rPr lang="en-US" altLang="zh-CN"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100</a:t>
            </a:r>
            <a:r>
              <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元	有	   </a:t>
            </a:r>
            <a:r>
              <a:rPr lang="en-US" altLang="zh-CN"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63/93</a:t>
            </a:r>
            <a:endParaRPr lang="en-US" altLang="zh-CN"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214020" name="Line 1028"/>
          <p:cNvSpPr>
            <a:spLocks noChangeShapeType="1"/>
          </p:cNvSpPr>
          <p:nvPr/>
        </p:nvSpPr>
        <p:spPr bwMode="auto">
          <a:xfrm>
            <a:off x="2590800" y="3124200"/>
            <a:ext cx="6629400" cy="0"/>
          </a:xfrm>
          <a:prstGeom prst="line">
            <a:avLst/>
          </a:prstGeom>
          <a:noFill/>
          <a:ln w="381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Rectangle 3"/>
          <p:cNvSpPr>
            <a:spLocks noChangeArrowheads="1"/>
          </p:cNvSpPr>
          <p:nvPr/>
        </p:nvSpPr>
        <p:spPr bwMode="auto">
          <a:xfrm>
            <a:off x="2927350" y="404814"/>
            <a:ext cx="6985000" cy="604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635">
              <a:tabLst>
                <a:tab pos="2000250" algn="l"/>
                <a:tab pos="3524250" algn="l"/>
              </a:tabLst>
              <a:defRPr>
                <a:solidFill>
                  <a:schemeClr val="tx1"/>
                </a:solidFill>
                <a:latin typeface="Arial" panose="020B0604020202020204" pitchFamily="34" charset="0"/>
                <a:ea typeface="宋体" panose="02010600030101010101" pitchFamily="2" charset="-122"/>
              </a:defRPr>
            </a:lvl1pPr>
            <a:lvl2pPr algn="l" defTabSz="-635">
              <a:tabLst>
                <a:tab pos="2000250" algn="l"/>
                <a:tab pos="3524250" algn="l"/>
              </a:tabLst>
              <a:defRPr>
                <a:solidFill>
                  <a:schemeClr val="tx1"/>
                </a:solidFill>
                <a:latin typeface="Arial" panose="020B0604020202020204" pitchFamily="34" charset="0"/>
                <a:ea typeface="宋体" panose="02010600030101010101" pitchFamily="2" charset="-122"/>
              </a:defRPr>
            </a:lvl2pPr>
            <a:lvl3pPr algn="l" defTabSz="-635">
              <a:tabLst>
                <a:tab pos="2000250" algn="l"/>
                <a:tab pos="3524250" algn="l"/>
              </a:tabLst>
              <a:defRPr>
                <a:solidFill>
                  <a:schemeClr val="tx1"/>
                </a:solidFill>
                <a:latin typeface="Arial" panose="020B0604020202020204" pitchFamily="34" charset="0"/>
                <a:ea typeface="宋体" panose="02010600030101010101" pitchFamily="2" charset="-122"/>
              </a:defRPr>
            </a:lvl3pPr>
            <a:lvl4pPr algn="l" defTabSz="-635">
              <a:tabLst>
                <a:tab pos="2000250" algn="l"/>
                <a:tab pos="3524250" algn="l"/>
              </a:tabLst>
              <a:defRPr>
                <a:solidFill>
                  <a:schemeClr val="tx1"/>
                </a:solidFill>
                <a:latin typeface="Arial" panose="020B0604020202020204" pitchFamily="34" charset="0"/>
                <a:ea typeface="宋体" panose="02010600030101010101" pitchFamily="2" charset="-122"/>
              </a:defRPr>
            </a:lvl4pPr>
            <a:lvl5pPr algn="l" defTabSz="-635">
              <a:tabLst>
                <a:tab pos="2000250" algn="l"/>
                <a:tab pos="3524250" algn="l"/>
              </a:tabLst>
              <a:defRPr>
                <a:solidFill>
                  <a:schemeClr val="tx1"/>
                </a:solidFill>
                <a:latin typeface="Arial" panose="020B0604020202020204" pitchFamily="34" charset="0"/>
                <a:ea typeface="宋体" panose="02010600030101010101" pitchFamily="2" charset="-122"/>
              </a:defRPr>
            </a:lvl5pPr>
            <a:lvl6pPr defTabSz="-635" fontAlgn="base">
              <a:spcBef>
                <a:spcPct val="0"/>
              </a:spcBef>
              <a:spcAft>
                <a:spcPct val="0"/>
              </a:spcAft>
              <a:tabLst>
                <a:tab pos="2000250" algn="l"/>
                <a:tab pos="3524250" algn="l"/>
              </a:tabLst>
              <a:defRPr>
                <a:solidFill>
                  <a:schemeClr val="tx1"/>
                </a:solidFill>
                <a:latin typeface="Arial" panose="020B0604020202020204" pitchFamily="34" charset="0"/>
                <a:ea typeface="宋体" panose="02010600030101010101" pitchFamily="2" charset="-122"/>
              </a:defRPr>
            </a:lvl6pPr>
            <a:lvl7pPr defTabSz="-635" fontAlgn="base">
              <a:spcBef>
                <a:spcPct val="0"/>
              </a:spcBef>
              <a:spcAft>
                <a:spcPct val="0"/>
              </a:spcAft>
              <a:tabLst>
                <a:tab pos="2000250" algn="l"/>
                <a:tab pos="3524250" algn="l"/>
              </a:tabLst>
              <a:defRPr>
                <a:solidFill>
                  <a:schemeClr val="tx1"/>
                </a:solidFill>
                <a:latin typeface="Arial" panose="020B0604020202020204" pitchFamily="34" charset="0"/>
                <a:ea typeface="宋体" panose="02010600030101010101" pitchFamily="2" charset="-122"/>
              </a:defRPr>
            </a:lvl7pPr>
            <a:lvl8pPr defTabSz="-635" fontAlgn="base">
              <a:spcBef>
                <a:spcPct val="0"/>
              </a:spcBef>
              <a:spcAft>
                <a:spcPct val="0"/>
              </a:spcAft>
              <a:tabLst>
                <a:tab pos="2000250" algn="l"/>
                <a:tab pos="3524250" algn="l"/>
              </a:tabLst>
              <a:defRPr>
                <a:solidFill>
                  <a:schemeClr val="tx1"/>
                </a:solidFill>
                <a:latin typeface="Arial" panose="020B0604020202020204" pitchFamily="34" charset="0"/>
                <a:ea typeface="宋体" panose="02010600030101010101" pitchFamily="2" charset="-122"/>
              </a:defRPr>
            </a:lvl8pPr>
            <a:lvl9pPr defTabSz="-635" fontAlgn="base">
              <a:spcBef>
                <a:spcPct val="0"/>
              </a:spcBef>
              <a:spcAft>
                <a:spcPct val="0"/>
              </a:spcAft>
              <a:tabLst>
                <a:tab pos="2000250" algn="l"/>
                <a:tab pos="3524250" algn="l"/>
              </a:tabLs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200">
                <a:solidFill>
                  <a:schemeClr val="folHlink"/>
                </a:solidFill>
                <a:latin typeface="黑体" panose="02010609060101010101" pitchFamily="49" charset="-122"/>
                <a:ea typeface="黑体" panose="02010609060101010101" pitchFamily="49" charset="-122"/>
              </a:rPr>
              <a:t>5</a:t>
            </a:r>
            <a:r>
              <a:rPr lang="zh-CN" altLang="en-US" sz="3200">
                <a:solidFill>
                  <a:schemeClr val="folHlink"/>
                </a:solidFill>
                <a:latin typeface="黑体" panose="02010609060101010101" pitchFamily="49" charset="-122"/>
                <a:ea typeface="黑体" panose="02010609060101010101" pitchFamily="49" charset="-122"/>
              </a:rPr>
              <a:t>元    </a:t>
            </a:r>
            <a:r>
              <a:rPr lang="en-US" altLang="zh-CN" sz="3200">
                <a:solidFill>
                  <a:schemeClr val="folHlink"/>
                </a:solidFill>
                <a:latin typeface="黑体" panose="02010609060101010101" pitchFamily="49" charset="-122"/>
                <a:ea typeface="黑体" panose="02010609060101010101" pitchFamily="49" charset="-122"/>
              </a:rPr>
              <a:t>10</a:t>
            </a:r>
            <a:r>
              <a:rPr lang="zh-CN" altLang="en-US" sz="3200">
                <a:solidFill>
                  <a:schemeClr val="folHlink"/>
                </a:solidFill>
                <a:latin typeface="黑体" panose="02010609060101010101" pitchFamily="49" charset="-122"/>
                <a:ea typeface="黑体" panose="02010609060101010101" pitchFamily="49" charset="-122"/>
              </a:rPr>
              <a:t>元   </a:t>
            </a:r>
            <a:r>
              <a:rPr lang="en-US" altLang="zh-CN" sz="3200">
                <a:solidFill>
                  <a:schemeClr val="folHlink"/>
                </a:solidFill>
                <a:latin typeface="黑体" panose="02010609060101010101" pitchFamily="49" charset="-122"/>
                <a:ea typeface="黑体" panose="02010609060101010101" pitchFamily="49" charset="-122"/>
              </a:rPr>
              <a:t>20</a:t>
            </a:r>
            <a:r>
              <a:rPr lang="zh-CN" altLang="en-US" sz="3200">
                <a:solidFill>
                  <a:schemeClr val="folHlink"/>
                </a:solidFill>
                <a:latin typeface="黑体" panose="02010609060101010101" pitchFamily="49" charset="-122"/>
                <a:ea typeface="黑体" panose="02010609060101010101" pitchFamily="49" charset="-122"/>
              </a:rPr>
              <a:t>元  </a:t>
            </a:r>
            <a:r>
              <a:rPr lang="en-US" altLang="zh-CN" sz="3200">
                <a:solidFill>
                  <a:schemeClr val="folHlink"/>
                </a:solidFill>
                <a:latin typeface="黑体" panose="02010609060101010101" pitchFamily="49" charset="-122"/>
                <a:ea typeface="黑体" panose="02010609060101010101" pitchFamily="49" charset="-122"/>
              </a:rPr>
              <a:t>50</a:t>
            </a:r>
            <a:r>
              <a:rPr lang="zh-CN" altLang="en-US" sz="3200">
                <a:solidFill>
                  <a:schemeClr val="folHlink"/>
                </a:solidFill>
                <a:latin typeface="黑体" panose="02010609060101010101" pitchFamily="49" charset="-122"/>
                <a:ea typeface="黑体" panose="02010609060101010101" pitchFamily="49" charset="-122"/>
              </a:rPr>
              <a:t>元  </a:t>
            </a:r>
            <a:r>
              <a:rPr lang="en-US" altLang="zh-CN" sz="3200">
                <a:solidFill>
                  <a:schemeClr val="folHlink"/>
                </a:solidFill>
                <a:latin typeface="黑体" panose="02010609060101010101" pitchFamily="49" charset="-122"/>
                <a:ea typeface="黑体" panose="02010609060101010101" pitchFamily="49" charset="-122"/>
              </a:rPr>
              <a:t>100</a:t>
            </a:r>
            <a:r>
              <a:rPr lang="zh-CN" altLang="en-US" sz="3200">
                <a:solidFill>
                  <a:schemeClr val="folHlink"/>
                </a:solidFill>
                <a:latin typeface="黑体" panose="02010609060101010101" pitchFamily="49" charset="-122"/>
                <a:ea typeface="黑体" panose="02010609060101010101" pitchFamily="49" charset="-122"/>
              </a:rPr>
              <a:t>元</a:t>
            </a:r>
            <a:endParaRPr lang="zh-CN" altLang="en-US" sz="3200">
              <a:solidFill>
                <a:schemeClr val="folHlink"/>
              </a:solidFill>
              <a:latin typeface="黑体" panose="02010609060101010101" pitchFamily="49" charset="-122"/>
              <a:ea typeface="黑体" panose="02010609060101010101" pitchFamily="49" charset="-122"/>
            </a:endParaRPr>
          </a:p>
        </p:txBody>
      </p:sp>
      <p:sp>
        <p:nvSpPr>
          <p:cNvPr id="215047" name="Text Box 7"/>
          <p:cNvSpPr txBox="1">
            <a:spLocks noChangeArrowheads="1"/>
          </p:cNvSpPr>
          <p:nvPr/>
        </p:nvSpPr>
        <p:spPr bwMode="auto">
          <a:xfrm>
            <a:off x="9625014" y="1125539"/>
            <a:ext cx="504825" cy="4128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lang="en-US" altLang="zh-CN"/>
              <a:t>1</a:t>
            </a:r>
            <a:endParaRPr lang="en-US" altLang="zh-CN"/>
          </a:p>
          <a:p>
            <a:pPr>
              <a:lnSpc>
                <a:spcPct val="140000"/>
              </a:lnSpc>
              <a:spcBef>
                <a:spcPct val="50000"/>
              </a:spcBef>
            </a:pPr>
            <a:r>
              <a:rPr lang="en-US" altLang="zh-CN"/>
              <a:t>2</a:t>
            </a:r>
            <a:endParaRPr lang="en-US" altLang="zh-CN"/>
          </a:p>
          <a:p>
            <a:pPr>
              <a:lnSpc>
                <a:spcPct val="140000"/>
              </a:lnSpc>
              <a:spcBef>
                <a:spcPct val="50000"/>
              </a:spcBef>
            </a:pPr>
            <a:r>
              <a:rPr lang="en-US" altLang="zh-CN"/>
              <a:t>3</a:t>
            </a:r>
            <a:endParaRPr lang="en-US" altLang="zh-CN"/>
          </a:p>
          <a:p>
            <a:pPr>
              <a:lnSpc>
                <a:spcPct val="140000"/>
              </a:lnSpc>
              <a:spcBef>
                <a:spcPct val="50000"/>
              </a:spcBef>
            </a:pPr>
            <a:r>
              <a:rPr lang="en-US" altLang="zh-CN"/>
              <a:t>4</a:t>
            </a:r>
            <a:endParaRPr lang="en-US" altLang="zh-CN"/>
          </a:p>
          <a:p>
            <a:pPr>
              <a:lnSpc>
                <a:spcPct val="140000"/>
              </a:lnSpc>
              <a:spcBef>
                <a:spcPct val="50000"/>
              </a:spcBef>
            </a:pPr>
            <a:r>
              <a:rPr lang="en-US" altLang="zh-CN"/>
              <a:t>5</a:t>
            </a:r>
            <a:endParaRPr lang="en-US" altLang="zh-CN"/>
          </a:p>
          <a:p>
            <a:pPr>
              <a:lnSpc>
                <a:spcPct val="140000"/>
              </a:lnSpc>
              <a:spcBef>
                <a:spcPct val="50000"/>
              </a:spcBef>
            </a:pPr>
            <a:r>
              <a:rPr lang="en-US" altLang="zh-CN"/>
              <a:t>6</a:t>
            </a:r>
            <a:endParaRPr lang="en-US" altLang="zh-CN"/>
          </a:p>
          <a:p>
            <a:pPr>
              <a:lnSpc>
                <a:spcPct val="140000"/>
              </a:lnSpc>
              <a:spcBef>
                <a:spcPct val="50000"/>
              </a:spcBef>
            </a:pPr>
            <a:r>
              <a:rPr lang="en-US" altLang="zh-CN"/>
              <a:t>7</a:t>
            </a:r>
            <a:endParaRPr lang="en-US" altLang="zh-CN"/>
          </a:p>
          <a:p>
            <a:pPr>
              <a:lnSpc>
                <a:spcPct val="140000"/>
              </a:lnSpc>
              <a:spcBef>
                <a:spcPct val="50000"/>
              </a:spcBef>
            </a:pPr>
            <a:r>
              <a:rPr lang="en-US" altLang="zh-CN"/>
              <a:t>8</a:t>
            </a:r>
            <a:endParaRPr lang="en-US" altLang="zh-CN"/>
          </a:p>
        </p:txBody>
      </p:sp>
      <p:sp>
        <p:nvSpPr>
          <p:cNvPr id="215048" name="Text Box 8"/>
          <p:cNvSpPr txBox="1">
            <a:spLocks noChangeArrowheads="1"/>
          </p:cNvSpPr>
          <p:nvPr/>
        </p:nvSpPr>
        <p:spPr bwMode="auto">
          <a:xfrm>
            <a:off x="1847851" y="2565401"/>
            <a:ext cx="792163"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chemeClr val="folHlink"/>
                </a:solidFill>
                <a:ea typeface="隶书" panose="02010509060101010101" pitchFamily="49" charset="-122"/>
              </a:rPr>
              <a:t>反射光波形</a:t>
            </a:r>
            <a:endParaRPr lang="zh-CN" altLang="en-US" sz="3200" b="1">
              <a:solidFill>
                <a:schemeClr val="folHlink"/>
              </a:solidFill>
              <a:ea typeface="隶书" panose="02010509060101010101" pitchFamily="49" charset="-122"/>
            </a:endParaRPr>
          </a:p>
        </p:txBody>
      </p:sp>
      <p:graphicFrame>
        <p:nvGraphicFramePr>
          <p:cNvPr id="215050" name="Object 10"/>
          <p:cNvGraphicFramePr>
            <a:graphicFrameLocks noGrp="1" noChangeAspect="1"/>
          </p:cNvGraphicFramePr>
          <p:nvPr>
            <p:ph/>
          </p:nvPr>
        </p:nvGraphicFramePr>
        <p:xfrm>
          <a:off x="3000376" y="1214438"/>
          <a:ext cx="6551613" cy="5238750"/>
        </p:xfrm>
        <a:graphic>
          <a:graphicData uri="http://schemas.openxmlformats.org/presentationml/2006/ole">
            <mc:AlternateContent xmlns:mc="http://schemas.openxmlformats.org/markup-compatibility/2006">
              <mc:Choice xmlns:v="urn:schemas-microsoft-com:vml" Requires="v">
                <p:oleObj spid="_x0000_s2060" name="位图图像" r:id="rId1" imgW="3133725" imgH="5238750" progId="Paint.Picture">
                  <p:embed/>
                </p:oleObj>
              </mc:Choice>
              <mc:Fallback>
                <p:oleObj name="位图图像" r:id="rId1" imgW="3133725" imgH="5238750" progId="Paint.Picture">
                  <p:embed/>
                  <p:pic>
                    <p:nvPicPr>
                      <p:cNvPr id="0" name="Object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6" y="1214438"/>
                        <a:ext cx="6551613" cy="523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15AC584B-B19B-411E-AB17-389FF4ECB495}" type="slidenum">
              <a:rPr lang="zh-CN" altLang="en-US"/>
            </a:fld>
            <a:endParaRPr lang="en-US" altLang="zh-CN"/>
          </a:p>
        </p:txBody>
      </p:sp>
      <p:sp>
        <p:nvSpPr>
          <p:cNvPr id="138244" name="Rectangle 4"/>
          <p:cNvSpPr>
            <a:spLocks noChangeArrowheads="1"/>
          </p:cNvSpPr>
          <p:nvPr/>
        </p:nvSpPr>
        <p:spPr bwMode="auto">
          <a:xfrm>
            <a:off x="3071814" y="836614"/>
            <a:ext cx="66246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4000" dirty="0">
                <a:solidFill>
                  <a:schemeClr val="hlink"/>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1.1 </a:t>
            </a:r>
            <a:r>
              <a:rPr lang="zh-CN" altLang="en-US" sz="4000" dirty="0">
                <a:solidFill>
                  <a:schemeClr val="hlink"/>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概述－系统实例</a:t>
            </a:r>
            <a:endParaRPr lang="zh-CN" altLang="en-US" sz="4000" dirty="0">
              <a:solidFill>
                <a:schemeClr val="hlink"/>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138245" name="Rectangle 5"/>
          <p:cNvSpPr>
            <a:spLocks noChangeArrowheads="1"/>
          </p:cNvSpPr>
          <p:nvPr/>
        </p:nvSpPr>
        <p:spPr bwMode="auto">
          <a:xfrm>
            <a:off x="2063750" y="2062163"/>
            <a:ext cx="8604250" cy="143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数据采集、特征提取：</a:t>
            </a:r>
            <a:endPar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algn="l"/>
            <a:r>
              <a:rPr kumimoji="1" lang="zh-CN" altLang="en-US" sz="2800" b="1" dirty="0">
                <a:solidFill>
                  <a:srgbClr val="008000"/>
                </a:solidFill>
                <a:ea typeface="黑体" panose="02010609060101010101" pitchFamily="49" charset="-122"/>
              </a:rPr>
              <a:t>      </a:t>
            </a:r>
            <a:r>
              <a:rPr kumimoji="1" lang="zh-CN" altLang="en-US" sz="2800" b="1" dirty="0">
                <a:ea typeface="黑体" panose="02010609060101010101" pitchFamily="49" charset="-122"/>
              </a:rPr>
              <a:t>长度、宽度、磁性、磁性的位置，光反射亮度、光透射亮度等等</a:t>
            </a:r>
            <a:r>
              <a:rPr kumimoji="1" lang="zh-CN" altLang="en-US" sz="2800" b="1" dirty="0">
                <a:solidFill>
                  <a:srgbClr val="008000"/>
                </a:solidFill>
                <a:ea typeface="黑体" panose="02010609060101010101" pitchFamily="49" charset="-122"/>
              </a:rPr>
              <a:t> </a:t>
            </a:r>
            <a:endParaRPr kumimoji="1" lang="zh-CN" altLang="en-US" sz="2800" b="1" dirty="0">
              <a:solidFill>
                <a:srgbClr val="008000"/>
              </a:solidFill>
              <a:ea typeface="黑体" panose="02010609060101010101" pitchFamily="49" charset="-122"/>
            </a:endParaRPr>
          </a:p>
        </p:txBody>
      </p:sp>
      <p:sp>
        <p:nvSpPr>
          <p:cNvPr id="138246" name="Rectangle 6"/>
          <p:cNvSpPr>
            <a:spLocks noChangeArrowheads="1"/>
          </p:cNvSpPr>
          <p:nvPr/>
        </p:nvSpPr>
        <p:spPr bwMode="auto">
          <a:xfrm>
            <a:off x="2063750" y="3575051"/>
            <a:ext cx="86042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特征选择：</a:t>
            </a:r>
            <a:endPar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algn="l"/>
            <a:r>
              <a:rPr kumimoji="1" lang="zh-CN" altLang="en-US" sz="2800" b="1" dirty="0">
                <a:solidFill>
                  <a:srgbClr val="008000"/>
                </a:solidFill>
                <a:ea typeface="黑体" panose="02010609060101010101" pitchFamily="49" charset="-122"/>
              </a:rPr>
              <a:t>       </a:t>
            </a:r>
            <a:r>
              <a:rPr kumimoji="1" lang="zh-CN" altLang="en-US" sz="2800" b="1" dirty="0">
                <a:ea typeface="黑体" panose="02010609060101010101" pitchFamily="49" charset="-122"/>
              </a:rPr>
              <a:t>长度、磁性及位置、反射亮度</a:t>
            </a:r>
            <a:endParaRPr kumimoji="1" lang="zh-CN" altLang="en-US" sz="2800" b="1" dirty="0">
              <a:ea typeface="黑体" panose="02010609060101010101" pitchFamily="49" charset="-122"/>
            </a:endParaRPr>
          </a:p>
        </p:txBody>
      </p:sp>
      <p:sp>
        <p:nvSpPr>
          <p:cNvPr id="138247" name="Rectangle 7"/>
          <p:cNvSpPr>
            <a:spLocks noChangeArrowheads="1"/>
          </p:cNvSpPr>
          <p:nvPr/>
        </p:nvSpPr>
        <p:spPr bwMode="auto">
          <a:xfrm>
            <a:off x="2063750" y="4727575"/>
            <a:ext cx="860424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分类识别：</a:t>
            </a:r>
            <a:endPar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algn="l"/>
            <a:r>
              <a:rPr kumimoji="1" lang="zh-CN" altLang="en-US" sz="2800" b="1" dirty="0">
                <a:solidFill>
                  <a:srgbClr val="008000"/>
                </a:solidFill>
                <a:ea typeface="黑体" panose="02010609060101010101" pitchFamily="49" charset="-122"/>
              </a:rPr>
              <a:t>       </a:t>
            </a:r>
            <a:r>
              <a:rPr kumimoji="1" lang="zh-CN" altLang="en-US" sz="2800" b="1" dirty="0">
                <a:ea typeface="黑体" panose="02010609060101010101" pitchFamily="49" charset="-122"/>
              </a:rPr>
              <a:t>确定纸币的面额及真伪</a:t>
            </a:r>
            <a:endParaRPr kumimoji="1" lang="zh-CN" altLang="en-US" sz="2800" b="1" dirty="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8245"/>
                                        </p:tgtEl>
                                        <p:attrNameLst>
                                          <p:attrName>style.visibility</p:attrName>
                                        </p:attrNameLst>
                                      </p:cBhvr>
                                      <p:to>
                                        <p:strVal val="visible"/>
                                      </p:to>
                                    </p:set>
                                    <p:animEffect transition="in" filter="blinds(horizontal)">
                                      <p:cBhvr>
                                        <p:cTn id="7" dur="500"/>
                                        <p:tgtEl>
                                          <p:spTgt spid="13824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8246"/>
                                        </p:tgtEl>
                                        <p:attrNameLst>
                                          <p:attrName>style.visibility</p:attrName>
                                        </p:attrNameLst>
                                      </p:cBhvr>
                                      <p:to>
                                        <p:strVal val="visible"/>
                                      </p:to>
                                    </p:set>
                                    <p:animEffect transition="in" filter="blinds(horizontal)">
                                      <p:cBhvr>
                                        <p:cTn id="12" dur="500"/>
                                        <p:tgtEl>
                                          <p:spTgt spid="13824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8247"/>
                                        </p:tgtEl>
                                        <p:attrNameLst>
                                          <p:attrName>style.visibility</p:attrName>
                                        </p:attrNameLst>
                                      </p:cBhvr>
                                      <p:to>
                                        <p:strVal val="visible"/>
                                      </p:to>
                                    </p:set>
                                    <p:animEffect transition="in" filter="blinds(horizontal)">
                                      <p:cBhvr>
                                        <p:cTn id="17" dur="500"/>
                                        <p:tgtEl>
                                          <p:spTgt spid="138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5" grpId="0"/>
      <p:bldP spid="138246" grpId="0"/>
      <p:bldP spid="13824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9534D3F6-FBDE-4A06-9F31-2E0982EA7E2C}" type="slidenum">
              <a:rPr lang="zh-CN" altLang="en-US"/>
            </a:fld>
            <a:endParaRPr lang="en-US" altLang="zh-CN"/>
          </a:p>
        </p:txBody>
      </p:sp>
      <p:sp>
        <p:nvSpPr>
          <p:cNvPr id="145412" name="Rectangle 4"/>
          <p:cNvSpPr>
            <a:spLocks noChangeArrowheads="1"/>
          </p:cNvSpPr>
          <p:nvPr/>
        </p:nvSpPr>
        <p:spPr bwMode="auto">
          <a:xfrm>
            <a:off x="3071814" y="836614"/>
            <a:ext cx="66246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4000" dirty="0">
                <a:solidFill>
                  <a:schemeClr val="hlink"/>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1.1 </a:t>
            </a:r>
            <a:r>
              <a:rPr lang="zh-CN" altLang="en-US" sz="4000" dirty="0">
                <a:solidFill>
                  <a:schemeClr val="hlink"/>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概述－系统实例</a:t>
            </a:r>
            <a:endParaRPr lang="zh-CN" altLang="en-US" sz="4000" dirty="0">
              <a:solidFill>
                <a:schemeClr val="hlink"/>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145413" name="Rectangle 5"/>
          <p:cNvSpPr>
            <a:spLocks noChangeArrowheads="1"/>
          </p:cNvSpPr>
          <p:nvPr/>
        </p:nvSpPr>
        <p:spPr bwMode="auto">
          <a:xfrm>
            <a:off x="2063750" y="1989139"/>
            <a:ext cx="838835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a:solidFill>
                  <a:schemeClr val="tx1"/>
                </a:solidFill>
                <a:latin typeface="Arial" panose="020B0604020202020204" pitchFamily="34" charset="0"/>
                <a:ea typeface="宋体" panose="02010600030101010101" pitchFamily="2" charset="-122"/>
              </a:defRPr>
            </a:lvl1pPr>
            <a:lvl2pPr marL="805180" algn="l">
              <a:defRPr>
                <a:solidFill>
                  <a:schemeClr val="tx1"/>
                </a:solidFill>
                <a:latin typeface="Arial" panose="020B0604020202020204" pitchFamily="34" charset="0"/>
                <a:ea typeface="宋体" panose="02010600030101010101" pitchFamily="2" charset="-122"/>
              </a:defRPr>
            </a:lvl2pPr>
            <a:lvl3pPr marL="984250"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训练集：</a:t>
            </a:r>
            <a:r>
              <a:rPr kumimoji="1" lang="zh-CN" altLang="en-US" sz="3200" b="1" dirty="0">
                <a:latin typeface="Times New Roman" panose="02020603050405020304" pitchFamily="18" charset="0"/>
                <a:ea typeface="黑体" panose="02010609060101010101" pitchFamily="49" charset="-122"/>
              </a:rPr>
              <a:t>是一个已知样本集，在监督学习方法中，用它来开发出模式分类器。</a:t>
            </a:r>
            <a:endParaRPr kumimoji="1" lang="zh-CN" altLang="en-US" sz="3200" b="1" dirty="0">
              <a:latin typeface="Times New Roman" panose="02020603050405020304" pitchFamily="18" charset="0"/>
              <a:ea typeface="黑体" panose="02010609060101010101" pitchFamily="49" charset="-122"/>
            </a:endParaRPr>
          </a:p>
          <a:p>
            <a:endParaRPr kumimoji="1" lang="zh-CN" altLang="en-US" sz="3200" b="1" dirty="0">
              <a:latin typeface="Times New Roman" panose="02020603050405020304" pitchFamily="18" charset="0"/>
              <a:ea typeface="黑体" panose="02010609060101010101" pitchFamily="49" charset="-122"/>
            </a:endParaRPr>
          </a:p>
          <a:p>
            <a:r>
              <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测试集：</a:t>
            </a:r>
            <a:r>
              <a:rPr kumimoji="1" lang="zh-CN" altLang="en-US" sz="3200" b="1" dirty="0">
                <a:latin typeface="Times New Roman" panose="02020603050405020304" pitchFamily="18" charset="0"/>
                <a:ea typeface="黑体" panose="02010609060101010101" pitchFamily="49" charset="-122"/>
              </a:rPr>
              <a:t>在设计识别和分类系统时没有用过的独立样本集。</a:t>
            </a:r>
            <a:endParaRPr kumimoji="1" lang="zh-CN" altLang="en-US" sz="3200" b="1" dirty="0">
              <a:latin typeface="Times New Roman" panose="02020603050405020304" pitchFamily="18" charset="0"/>
              <a:ea typeface="黑体" panose="02010609060101010101" pitchFamily="49" charset="-122"/>
            </a:endParaRPr>
          </a:p>
          <a:p>
            <a:endParaRPr kumimoji="1" lang="zh-CN" altLang="en-US" sz="3200" b="1" dirty="0">
              <a:latin typeface="Times New Roman" panose="02020603050405020304" pitchFamily="18" charset="0"/>
              <a:ea typeface="黑体" panose="02010609060101010101" pitchFamily="49" charset="-122"/>
            </a:endParaRPr>
          </a:p>
          <a:p>
            <a:r>
              <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系统评价原则：</a:t>
            </a:r>
            <a:r>
              <a:rPr kumimoji="1" lang="zh-CN" altLang="en-US" sz="3200" b="1" dirty="0">
                <a:latin typeface="Times New Roman" panose="02020603050405020304" pitchFamily="18" charset="0"/>
                <a:ea typeface="黑体" panose="02010609060101010101" pitchFamily="49" charset="-122"/>
              </a:rPr>
              <a:t>为了更好地对模式识别系统性能进行评价，必须使用一组独立于训练集的测试集对系统进行测试。</a:t>
            </a:r>
            <a:endParaRPr kumimoji="1" lang="zh-CN" altLang="en-US" sz="3200" b="1"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5413">
                                            <p:txEl>
                                              <p:pRg st="0" end="0"/>
                                            </p:txEl>
                                          </p:spTgt>
                                        </p:tgtEl>
                                        <p:attrNameLst>
                                          <p:attrName>style.visibility</p:attrName>
                                        </p:attrNameLst>
                                      </p:cBhvr>
                                      <p:to>
                                        <p:strVal val="visible"/>
                                      </p:to>
                                    </p:set>
                                    <p:animEffect transition="in" filter="blinds(horizontal)">
                                      <p:cBhvr>
                                        <p:cTn id="7" dur="500"/>
                                        <p:tgtEl>
                                          <p:spTgt spid="1454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5413">
                                            <p:txEl>
                                              <p:pRg st="2" end="2"/>
                                            </p:txEl>
                                          </p:spTgt>
                                        </p:tgtEl>
                                        <p:attrNameLst>
                                          <p:attrName>style.visibility</p:attrName>
                                        </p:attrNameLst>
                                      </p:cBhvr>
                                      <p:to>
                                        <p:strVal val="visible"/>
                                      </p:to>
                                    </p:set>
                                    <p:animEffect transition="in" filter="blinds(horizontal)">
                                      <p:cBhvr>
                                        <p:cTn id="12" dur="500"/>
                                        <p:tgtEl>
                                          <p:spTgt spid="14541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5413">
                                            <p:txEl>
                                              <p:pRg st="4" end="4"/>
                                            </p:txEl>
                                          </p:spTgt>
                                        </p:tgtEl>
                                        <p:attrNameLst>
                                          <p:attrName>style.visibility</p:attrName>
                                        </p:attrNameLst>
                                      </p:cBhvr>
                                      <p:to>
                                        <p:strVal val="visible"/>
                                      </p:to>
                                    </p:set>
                                    <p:animEffect transition="in" filter="blinds(horizontal)">
                                      <p:cBhvr>
                                        <p:cTn id="17" dur="500"/>
                                        <p:tgtEl>
                                          <p:spTgt spid="1454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5"/>
          <p:cNvSpPr>
            <a:spLocks noGrp="1"/>
          </p:cNvSpPr>
          <p:nvPr>
            <p:ph type="sldNum" sz="quarter" idx="12"/>
          </p:nvPr>
        </p:nvSpPr>
        <p:spPr/>
        <p:txBody>
          <a:bodyPr/>
          <a:lstStyle/>
          <a:p>
            <a:fld id="{579CF599-6D34-4828-A8D5-8CECF63A073F}" type="slidenum">
              <a:rPr lang="zh-CN" altLang="en-US"/>
            </a:fld>
            <a:endParaRPr lang="en-US" altLang="zh-CN"/>
          </a:p>
        </p:txBody>
      </p:sp>
      <p:sp>
        <p:nvSpPr>
          <p:cNvPr id="277506" name="Rectangle 2"/>
          <p:cNvSpPr>
            <a:spLocks noGrp="1" noChangeArrowheads="1"/>
          </p:cNvSpPr>
          <p:nvPr>
            <p:ph type="title"/>
          </p:nvPr>
        </p:nvSpPr>
        <p:spPr/>
        <p:txBody>
          <a:bodyPr/>
          <a:lstStyle/>
          <a:p>
            <a:r>
              <a:rPr lang="zh-CN" altLang="en-US">
                <a:latin typeface="黑体" panose="02010609060101010101" pitchFamily="49" charset="-122"/>
                <a:ea typeface="黑体" panose="02010609060101010101" pitchFamily="49" charset="-122"/>
              </a:rPr>
              <a:t>例</a:t>
            </a:r>
            <a:r>
              <a:rPr lang="en-US" altLang="zh-CN">
                <a:latin typeface="黑体" panose="02010609060101010101" pitchFamily="49" charset="-122"/>
                <a:ea typeface="黑体" panose="02010609060101010101" pitchFamily="49" charset="-122"/>
              </a:rPr>
              <a:t>:</a:t>
            </a:r>
            <a:r>
              <a:rPr lang="zh-CN" altLang="en-US">
                <a:latin typeface="黑体" panose="02010609060101010101" pitchFamily="49" charset="-122"/>
                <a:ea typeface="黑体" panose="02010609060101010101" pitchFamily="49" charset="-122"/>
              </a:rPr>
              <a:t>汽车车牌识别</a:t>
            </a:r>
            <a:endParaRPr lang="zh-CN" altLang="en-US">
              <a:latin typeface="黑体" panose="02010609060101010101" pitchFamily="49" charset="-122"/>
              <a:ea typeface="黑体" panose="02010609060101010101" pitchFamily="49" charset="-122"/>
            </a:endParaRPr>
          </a:p>
        </p:txBody>
      </p:sp>
      <p:sp>
        <p:nvSpPr>
          <p:cNvPr id="277507" name="Rectangle 3"/>
          <p:cNvSpPr>
            <a:spLocks noGrp="1" noChangeArrowheads="1"/>
          </p:cNvSpPr>
          <p:nvPr>
            <p:ph type="body" idx="1"/>
          </p:nvPr>
        </p:nvSpPr>
        <p:spPr>
          <a:xfrm>
            <a:off x="2778128" y="1454945"/>
            <a:ext cx="6989762" cy="1916112"/>
          </a:xfrm>
        </p:spPr>
        <p:txBody>
          <a:bodyPr/>
          <a:lstStyle/>
          <a:p>
            <a:r>
              <a:rPr lang="zh-CN" altLang="en-US" b="1" dirty="0">
                <a:ea typeface="黑体" panose="02010609060101010101" pitchFamily="49" charset="-122"/>
              </a:rPr>
              <a:t>从摄像头获取包含车牌的彩色图象</a:t>
            </a:r>
            <a:endParaRPr lang="zh-CN" altLang="en-US" b="1" dirty="0">
              <a:ea typeface="黑体" panose="02010609060101010101" pitchFamily="49" charset="-122"/>
            </a:endParaRPr>
          </a:p>
          <a:p>
            <a:r>
              <a:rPr lang="zh-CN" altLang="en-US" b="1" dirty="0">
                <a:ea typeface="黑体" panose="02010609060101010101" pitchFamily="49" charset="-122"/>
              </a:rPr>
              <a:t>车牌定位和获取</a:t>
            </a:r>
            <a:endParaRPr lang="zh-CN" altLang="en-US" b="1" dirty="0">
              <a:ea typeface="黑体" panose="02010609060101010101" pitchFamily="49" charset="-122"/>
            </a:endParaRPr>
          </a:p>
          <a:p>
            <a:r>
              <a:rPr lang="zh-CN" altLang="en-US" b="1" dirty="0">
                <a:ea typeface="黑体" panose="02010609060101010101" pitchFamily="49" charset="-122"/>
              </a:rPr>
              <a:t>字符分割和识别</a:t>
            </a:r>
            <a:endParaRPr lang="zh-CN" altLang="en-US" b="1" dirty="0">
              <a:ea typeface="黑体" panose="02010609060101010101" pitchFamily="49" charset="-122"/>
            </a:endParaRPr>
          </a:p>
        </p:txBody>
      </p:sp>
      <p:grpSp>
        <p:nvGrpSpPr>
          <p:cNvPr id="277526" name="Group 22"/>
          <p:cNvGrpSpPr/>
          <p:nvPr/>
        </p:nvGrpSpPr>
        <p:grpSpPr bwMode="auto">
          <a:xfrm>
            <a:off x="1957389" y="3271837"/>
            <a:ext cx="8137525" cy="2808288"/>
            <a:chOff x="249" y="2478"/>
            <a:chExt cx="5126" cy="1769"/>
          </a:xfrm>
        </p:grpSpPr>
        <p:sp>
          <p:nvSpPr>
            <p:cNvPr id="277508" name="Text Box 4"/>
            <p:cNvSpPr txBox="1">
              <a:spLocks noChangeArrowheads="1"/>
            </p:cNvSpPr>
            <p:nvPr/>
          </p:nvSpPr>
          <p:spPr bwMode="auto">
            <a:xfrm>
              <a:off x="567" y="2598"/>
              <a:ext cx="1043" cy="33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ea typeface="黑体" panose="02010609060101010101" pitchFamily="49" charset="-122"/>
                </a:rPr>
                <a:t>输入图象</a:t>
              </a:r>
              <a:endParaRPr lang="zh-CN" altLang="en-US" sz="2800" b="1" dirty="0">
                <a:ea typeface="黑体" panose="02010609060101010101" pitchFamily="49" charset="-122"/>
              </a:endParaRPr>
            </a:p>
          </p:txBody>
        </p:sp>
        <p:sp>
          <p:nvSpPr>
            <p:cNvPr id="277509" name="Text Box 5"/>
            <p:cNvSpPr txBox="1">
              <a:spLocks noChangeArrowheads="1"/>
            </p:cNvSpPr>
            <p:nvPr/>
          </p:nvSpPr>
          <p:spPr bwMode="auto">
            <a:xfrm>
              <a:off x="2336" y="2598"/>
              <a:ext cx="1043" cy="33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ea typeface="黑体" panose="02010609060101010101" pitchFamily="49" charset="-122"/>
                </a:rPr>
                <a:t>特征提取</a:t>
              </a:r>
              <a:endParaRPr lang="zh-CN" altLang="en-US" sz="2800" b="1">
                <a:ea typeface="黑体" panose="02010609060101010101" pitchFamily="49" charset="-122"/>
              </a:endParaRPr>
            </a:p>
          </p:txBody>
        </p:sp>
        <p:sp>
          <p:nvSpPr>
            <p:cNvPr id="277510" name="Text Box 6"/>
            <p:cNvSpPr txBox="1">
              <a:spLocks noChangeArrowheads="1"/>
            </p:cNvSpPr>
            <p:nvPr/>
          </p:nvSpPr>
          <p:spPr bwMode="auto">
            <a:xfrm>
              <a:off x="4150" y="2598"/>
              <a:ext cx="1043" cy="33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ea typeface="黑体" panose="02010609060101010101" pitchFamily="49" charset="-122"/>
                </a:rPr>
                <a:t>粗略定位</a:t>
              </a:r>
              <a:endParaRPr lang="zh-CN" altLang="en-US" sz="2800" b="1">
                <a:ea typeface="黑体" panose="02010609060101010101" pitchFamily="49" charset="-122"/>
              </a:endParaRPr>
            </a:p>
          </p:txBody>
        </p:sp>
        <p:sp>
          <p:nvSpPr>
            <p:cNvPr id="277511" name="Text Box 7"/>
            <p:cNvSpPr txBox="1">
              <a:spLocks noChangeArrowheads="1"/>
            </p:cNvSpPr>
            <p:nvPr/>
          </p:nvSpPr>
          <p:spPr bwMode="auto">
            <a:xfrm>
              <a:off x="567" y="3188"/>
              <a:ext cx="1043" cy="33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ea typeface="黑体" panose="02010609060101010101" pitchFamily="49" charset="-122"/>
                </a:rPr>
                <a:t>分割字符</a:t>
              </a:r>
              <a:endParaRPr lang="zh-CN" altLang="en-US" sz="2800" b="1">
                <a:ea typeface="黑体" panose="02010609060101010101" pitchFamily="49" charset="-122"/>
              </a:endParaRPr>
            </a:p>
          </p:txBody>
        </p:sp>
        <p:sp>
          <p:nvSpPr>
            <p:cNvPr id="277512" name="Text Box 8"/>
            <p:cNvSpPr txBox="1">
              <a:spLocks noChangeArrowheads="1"/>
            </p:cNvSpPr>
            <p:nvPr/>
          </p:nvSpPr>
          <p:spPr bwMode="auto">
            <a:xfrm>
              <a:off x="2336" y="3188"/>
              <a:ext cx="1043" cy="33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ea typeface="黑体" panose="02010609060101010101" pitchFamily="49" charset="-122"/>
                </a:rPr>
                <a:t>确定类型</a:t>
              </a:r>
              <a:endParaRPr lang="zh-CN" altLang="en-US" sz="2800" b="1">
                <a:ea typeface="黑体" panose="02010609060101010101" pitchFamily="49" charset="-122"/>
              </a:endParaRPr>
            </a:p>
          </p:txBody>
        </p:sp>
        <p:sp>
          <p:nvSpPr>
            <p:cNvPr id="277513" name="Text Box 9"/>
            <p:cNvSpPr txBox="1">
              <a:spLocks noChangeArrowheads="1"/>
            </p:cNvSpPr>
            <p:nvPr/>
          </p:nvSpPr>
          <p:spPr bwMode="auto">
            <a:xfrm>
              <a:off x="4150" y="3188"/>
              <a:ext cx="1043" cy="33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ea typeface="黑体" panose="02010609060101010101" pitchFamily="49" charset="-122"/>
                </a:rPr>
                <a:t>精细定位</a:t>
              </a:r>
              <a:endParaRPr lang="zh-CN" altLang="en-US" sz="2800" b="1">
                <a:ea typeface="黑体" panose="02010609060101010101" pitchFamily="49" charset="-122"/>
              </a:endParaRPr>
            </a:p>
          </p:txBody>
        </p:sp>
        <p:sp>
          <p:nvSpPr>
            <p:cNvPr id="277514" name="Text Box 10"/>
            <p:cNvSpPr txBox="1">
              <a:spLocks noChangeArrowheads="1"/>
            </p:cNvSpPr>
            <p:nvPr/>
          </p:nvSpPr>
          <p:spPr bwMode="auto">
            <a:xfrm>
              <a:off x="385" y="3793"/>
              <a:ext cx="1315" cy="33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ea typeface="黑体" panose="02010609060101010101" pitchFamily="49" charset="-122"/>
                </a:rPr>
                <a:t>识别、输出</a:t>
              </a:r>
              <a:endParaRPr lang="zh-CN" altLang="en-US" sz="2800" b="1">
                <a:ea typeface="黑体" panose="02010609060101010101" pitchFamily="49" charset="-122"/>
              </a:endParaRPr>
            </a:p>
          </p:txBody>
        </p:sp>
        <p:sp>
          <p:nvSpPr>
            <p:cNvPr id="277515" name="Line 11"/>
            <p:cNvSpPr>
              <a:spLocks noChangeShapeType="1"/>
            </p:cNvSpPr>
            <p:nvPr/>
          </p:nvSpPr>
          <p:spPr bwMode="auto">
            <a:xfrm>
              <a:off x="1610" y="2779"/>
              <a:ext cx="726"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16" name="Line 12"/>
            <p:cNvSpPr>
              <a:spLocks noChangeShapeType="1"/>
            </p:cNvSpPr>
            <p:nvPr/>
          </p:nvSpPr>
          <p:spPr bwMode="auto">
            <a:xfrm>
              <a:off x="3379" y="2779"/>
              <a:ext cx="771" cy="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17" name="Line 13"/>
            <p:cNvSpPr>
              <a:spLocks noChangeShapeType="1"/>
            </p:cNvSpPr>
            <p:nvPr/>
          </p:nvSpPr>
          <p:spPr bwMode="auto">
            <a:xfrm>
              <a:off x="4694" y="2931"/>
              <a:ext cx="0" cy="27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18" name="Line 14"/>
            <p:cNvSpPr>
              <a:spLocks noChangeShapeType="1"/>
            </p:cNvSpPr>
            <p:nvPr/>
          </p:nvSpPr>
          <p:spPr bwMode="auto">
            <a:xfrm flipH="1">
              <a:off x="3379" y="3339"/>
              <a:ext cx="771"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19" name="Line 15"/>
            <p:cNvSpPr>
              <a:spLocks noChangeShapeType="1"/>
            </p:cNvSpPr>
            <p:nvPr/>
          </p:nvSpPr>
          <p:spPr bwMode="auto">
            <a:xfrm flipH="1">
              <a:off x="1610" y="3339"/>
              <a:ext cx="726"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20" name="Line 16"/>
            <p:cNvSpPr>
              <a:spLocks noChangeShapeType="1"/>
            </p:cNvSpPr>
            <p:nvPr/>
          </p:nvSpPr>
          <p:spPr bwMode="auto">
            <a:xfrm>
              <a:off x="1066" y="3521"/>
              <a:ext cx="0" cy="27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22" name="Freeform 18"/>
            <p:cNvSpPr/>
            <p:nvPr/>
          </p:nvSpPr>
          <p:spPr bwMode="auto">
            <a:xfrm>
              <a:off x="2200" y="2478"/>
              <a:ext cx="3175" cy="1179"/>
            </a:xfrm>
            <a:custGeom>
              <a:avLst/>
              <a:gdLst>
                <a:gd name="T0" fmla="*/ 0 w 3175"/>
                <a:gd name="T1" fmla="*/ 0 h 1179"/>
                <a:gd name="T2" fmla="*/ 3175 w 3175"/>
                <a:gd name="T3" fmla="*/ 0 h 1179"/>
                <a:gd name="T4" fmla="*/ 3175 w 3175"/>
                <a:gd name="T5" fmla="*/ 1179 h 1179"/>
                <a:gd name="T6" fmla="*/ 1814 w 3175"/>
                <a:gd name="T7" fmla="*/ 1179 h 1179"/>
                <a:gd name="T8" fmla="*/ 1814 w 3175"/>
                <a:gd name="T9" fmla="*/ 498 h 1179"/>
                <a:gd name="T10" fmla="*/ 0 w 3175"/>
                <a:gd name="T11" fmla="*/ 498 h 1179"/>
                <a:gd name="T12" fmla="*/ 0 w 3175"/>
                <a:gd name="T13" fmla="*/ 0 h 1179"/>
              </a:gdLst>
              <a:ahLst/>
              <a:cxnLst>
                <a:cxn ang="0">
                  <a:pos x="T0" y="T1"/>
                </a:cxn>
                <a:cxn ang="0">
                  <a:pos x="T2" y="T3"/>
                </a:cxn>
                <a:cxn ang="0">
                  <a:pos x="T4" y="T5"/>
                </a:cxn>
                <a:cxn ang="0">
                  <a:pos x="T6" y="T7"/>
                </a:cxn>
                <a:cxn ang="0">
                  <a:pos x="T8" y="T9"/>
                </a:cxn>
                <a:cxn ang="0">
                  <a:pos x="T10" y="T11"/>
                </a:cxn>
                <a:cxn ang="0">
                  <a:pos x="T12" y="T13"/>
                </a:cxn>
              </a:cxnLst>
              <a:rect l="0" t="0" r="r" b="b"/>
              <a:pathLst>
                <a:path w="3175" h="1179">
                  <a:moveTo>
                    <a:pt x="0" y="0"/>
                  </a:moveTo>
                  <a:lnTo>
                    <a:pt x="3175" y="0"/>
                  </a:lnTo>
                  <a:lnTo>
                    <a:pt x="3175" y="1179"/>
                  </a:lnTo>
                  <a:lnTo>
                    <a:pt x="1814" y="1179"/>
                  </a:lnTo>
                  <a:lnTo>
                    <a:pt x="1814" y="498"/>
                  </a:lnTo>
                  <a:lnTo>
                    <a:pt x="0" y="498"/>
                  </a:lnTo>
                  <a:lnTo>
                    <a:pt x="0" y="0"/>
                  </a:lnTo>
                  <a:close/>
                </a:path>
              </a:pathLst>
            </a:custGeom>
            <a:noFill/>
            <a:ln w="38100">
              <a:solidFill>
                <a:schemeClr val="hlink"/>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25" name="Freeform 21"/>
            <p:cNvSpPr/>
            <p:nvPr/>
          </p:nvSpPr>
          <p:spPr bwMode="auto">
            <a:xfrm>
              <a:off x="249" y="3113"/>
              <a:ext cx="3311" cy="1134"/>
            </a:xfrm>
            <a:custGeom>
              <a:avLst/>
              <a:gdLst>
                <a:gd name="T0" fmla="*/ 0 w 3311"/>
                <a:gd name="T1" fmla="*/ 0 h 1134"/>
                <a:gd name="T2" fmla="*/ 3311 w 3311"/>
                <a:gd name="T3" fmla="*/ 0 h 1134"/>
                <a:gd name="T4" fmla="*/ 3311 w 3311"/>
                <a:gd name="T5" fmla="*/ 544 h 1134"/>
                <a:gd name="T6" fmla="*/ 1678 w 3311"/>
                <a:gd name="T7" fmla="*/ 544 h 1134"/>
                <a:gd name="T8" fmla="*/ 1678 w 3311"/>
                <a:gd name="T9" fmla="*/ 1134 h 1134"/>
                <a:gd name="T10" fmla="*/ 1 w 3311"/>
                <a:gd name="T11" fmla="*/ 1130 h 1134"/>
                <a:gd name="T12" fmla="*/ 0 w 3311"/>
                <a:gd name="T13" fmla="*/ 0 h 1134"/>
              </a:gdLst>
              <a:ahLst/>
              <a:cxnLst>
                <a:cxn ang="0">
                  <a:pos x="T0" y="T1"/>
                </a:cxn>
                <a:cxn ang="0">
                  <a:pos x="T2" y="T3"/>
                </a:cxn>
                <a:cxn ang="0">
                  <a:pos x="T4" y="T5"/>
                </a:cxn>
                <a:cxn ang="0">
                  <a:pos x="T6" y="T7"/>
                </a:cxn>
                <a:cxn ang="0">
                  <a:pos x="T8" y="T9"/>
                </a:cxn>
                <a:cxn ang="0">
                  <a:pos x="T10" y="T11"/>
                </a:cxn>
                <a:cxn ang="0">
                  <a:pos x="T12" y="T13"/>
                </a:cxn>
              </a:cxnLst>
              <a:rect l="0" t="0" r="r" b="b"/>
              <a:pathLst>
                <a:path w="3311" h="1134">
                  <a:moveTo>
                    <a:pt x="0" y="0"/>
                  </a:moveTo>
                  <a:lnTo>
                    <a:pt x="3311" y="0"/>
                  </a:lnTo>
                  <a:lnTo>
                    <a:pt x="3311" y="544"/>
                  </a:lnTo>
                  <a:lnTo>
                    <a:pt x="1678" y="544"/>
                  </a:lnTo>
                  <a:lnTo>
                    <a:pt x="1678" y="1134"/>
                  </a:lnTo>
                  <a:lnTo>
                    <a:pt x="1" y="1130"/>
                  </a:lnTo>
                  <a:lnTo>
                    <a:pt x="0" y="0"/>
                  </a:lnTo>
                  <a:close/>
                </a:path>
              </a:pathLst>
            </a:custGeom>
            <a:noFill/>
            <a:ln w="38100">
              <a:solidFill>
                <a:schemeClr val="hlink"/>
              </a:solidFill>
              <a:prstDash val="dash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7526"/>
                                        </p:tgtEl>
                                        <p:attrNameLst>
                                          <p:attrName>style.visibility</p:attrName>
                                        </p:attrNameLst>
                                      </p:cBhvr>
                                      <p:to>
                                        <p:strVal val="visible"/>
                                      </p:to>
                                    </p:set>
                                    <p:animEffect transition="in" filter="blinds(horizontal)">
                                      <p:cBhvr>
                                        <p:cTn id="7" dur="500"/>
                                        <p:tgtEl>
                                          <p:spTgt spid="277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25251DF0-BED8-4FDE-9908-7BA44E6B99C4}" type="slidenum">
              <a:rPr lang="zh-CN" altLang="en-US"/>
            </a:fld>
            <a:endParaRPr lang="en-US" altLang="zh-CN"/>
          </a:p>
        </p:txBody>
      </p:sp>
      <p:sp>
        <p:nvSpPr>
          <p:cNvPr id="122885" name="Rectangle 5"/>
          <p:cNvSpPr>
            <a:spLocks noChangeArrowheads="1"/>
          </p:cNvSpPr>
          <p:nvPr/>
        </p:nvSpPr>
        <p:spPr bwMode="auto">
          <a:xfrm>
            <a:off x="4008438" y="749301"/>
            <a:ext cx="2978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4000" dirty="0">
                <a:solidFill>
                  <a:srgbClr val="FF0000"/>
                </a:solidFill>
                <a:latin typeface="黑体" panose="02010609060101010101" pitchFamily="49" charset="-122"/>
                <a:ea typeface="黑体" panose="02010609060101010101" pitchFamily="49" charset="-122"/>
              </a:rPr>
              <a:t>★</a:t>
            </a:r>
            <a:r>
              <a:rPr lang="zh-CN" altLang="en-US" sz="4000" dirty="0">
                <a:solidFill>
                  <a:schemeClr val="tx2"/>
                </a:solidFill>
                <a:latin typeface="黑体" panose="02010609060101010101" pitchFamily="49" charset="-122"/>
                <a:ea typeface="黑体" panose="02010609060101010101" pitchFamily="49" charset="-122"/>
              </a:rPr>
              <a:t> </a:t>
            </a:r>
            <a:r>
              <a:rPr lang="zh-CN" altLang="en-US" sz="4000" dirty="0">
                <a:solidFill>
                  <a:schemeClr val="tx2"/>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相关学科</a:t>
            </a:r>
            <a:endParaRPr lang="zh-CN" altLang="en-US" sz="4000" dirty="0">
              <a:solidFill>
                <a:schemeClr val="tx2"/>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122886" name="Rectangle 6"/>
          <p:cNvSpPr>
            <a:spLocks noChangeArrowheads="1"/>
          </p:cNvSpPr>
          <p:nvPr/>
        </p:nvSpPr>
        <p:spPr bwMode="auto">
          <a:xfrm>
            <a:off x="3359150" y="1916114"/>
            <a:ext cx="574198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3200" b="1" dirty="0">
                <a:solidFill>
                  <a:srgbClr val="0070C0"/>
                </a:solidFill>
                <a:effectLst>
                  <a:outerShdw blurRad="38100" dist="38100" dir="2700000" algn="tl">
                    <a:srgbClr val="000000">
                      <a:alpha val="43137"/>
                    </a:srgbClr>
                  </a:outerShdw>
                </a:effectLst>
              </a:rPr>
              <a:t>●</a:t>
            </a:r>
            <a:r>
              <a:rPr kumimoji="1" lang="zh-CN" altLang="en-US" sz="3200" b="1" dirty="0">
                <a:solidFill>
                  <a:srgbClr val="0070C0"/>
                </a:solidFill>
                <a:effectLst>
                  <a:outerShdw blurRad="38100" dist="38100" dir="2700000" algn="tl">
                    <a:srgbClr val="000000">
                      <a:alpha val="43137"/>
                    </a:srgbClr>
                  </a:outerShdw>
                </a:effectLst>
                <a:ea typeface="黑体" panose="02010609060101010101" pitchFamily="49" charset="-122"/>
              </a:rPr>
              <a:t>统计学</a:t>
            </a:r>
            <a:endParaRPr kumimoji="1" lang="zh-CN" altLang="en-US" sz="3200" b="1" dirty="0">
              <a:solidFill>
                <a:srgbClr val="0070C0"/>
              </a:solidFill>
              <a:effectLst>
                <a:outerShdw blurRad="38100" dist="38100" dir="2700000" algn="tl">
                  <a:srgbClr val="000000">
                    <a:alpha val="43137"/>
                  </a:srgbClr>
                </a:outerShdw>
              </a:effectLst>
              <a:ea typeface="黑体" panose="02010609060101010101" pitchFamily="49" charset="-122"/>
            </a:endParaRPr>
          </a:p>
          <a:p>
            <a:pPr algn="l"/>
            <a:r>
              <a:rPr kumimoji="1" lang="zh-CN" altLang="en-US" sz="3200" b="1" dirty="0">
                <a:solidFill>
                  <a:srgbClr val="0070C0"/>
                </a:solidFill>
                <a:effectLst>
                  <a:outerShdw blurRad="38100" dist="38100" dir="2700000" algn="tl">
                    <a:srgbClr val="000000">
                      <a:alpha val="43137"/>
                    </a:srgbClr>
                  </a:outerShdw>
                </a:effectLst>
              </a:rPr>
              <a:t>●</a:t>
            </a:r>
            <a:r>
              <a:rPr kumimoji="1" lang="zh-CN" altLang="en-US" sz="3200" b="1" dirty="0">
                <a:solidFill>
                  <a:srgbClr val="0070C0"/>
                </a:solidFill>
                <a:effectLst>
                  <a:outerShdw blurRad="38100" dist="38100" dir="2700000" algn="tl">
                    <a:srgbClr val="000000">
                      <a:alpha val="43137"/>
                    </a:srgbClr>
                  </a:outerShdw>
                </a:effectLst>
                <a:ea typeface="黑体" panose="02010609060101010101" pitchFamily="49" charset="-122"/>
              </a:rPr>
              <a:t>概率论</a:t>
            </a:r>
            <a:endParaRPr kumimoji="1" lang="zh-CN" altLang="en-US" sz="3200" b="1" dirty="0">
              <a:solidFill>
                <a:srgbClr val="0070C0"/>
              </a:solidFill>
              <a:effectLst>
                <a:outerShdw blurRad="38100" dist="38100" dir="2700000" algn="tl">
                  <a:srgbClr val="000000">
                    <a:alpha val="43137"/>
                  </a:srgbClr>
                </a:outerShdw>
              </a:effectLst>
              <a:ea typeface="黑体" panose="02010609060101010101" pitchFamily="49" charset="-122"/>
            </a:endParaRPr>
          </a:p>
          <a:p>
            <a:pPr algn="l"/>
            <a:r>
              <a:rPr kumimoji="1" lang="zh-CN" altLang="en-US" sz="3200" b="1" dirty="0">
                <a:solidFill>
                  <a:srgbClr val="0070C0"/>
                </a:solidFill>
                <a:effectLst>
                  <a:outerShdw blurRad="38100" dist="38100" dir="2700000" algn="tl">
                    <a:srgbClr val="000000">
                      <a:alpha val="43137"/>
                    </a:srgbClr>
                  </a:outerShdw>
                </a:effectLst>
              </a:rPr>
              <a:t>●</a:t>
            </a:r>
            <a:r>
              <a:rPr kumimoji="1" lang="zh-CN" altLang="en-US" sz="3200" b="1" dirty="0">
                <a:solidFill>
                  <a:srgbClr val="0070C0"/>
                </a:solidFill>
                <a:effectLst>
                  <a:outerShdw blurRad="38100" dist="38100" dir="2700000" algn="tl">
                    <a:srgbClr val="000000">
                      <a:alpha val="43137"/>
                    </a:srgbClr>
                  </a:outerShdw>
                </a:effectLst>
                <a:ea typeface="黑体" panose="02010609060101010101" pitchFamily="49" charset="-122"/>
              </a:rPr>
              <a:t>线性代数（矩阵计算）</a:t>
            </a:r>
            <a:endParaRPr kumimoji="1" lang="zh-CN" altLang="en-US" sz="3200" b="1" dirty="0">
              <a:solidFill>
                <a:srgbClr val="0070C0"/>
              </a:solidFill>
              <a:effectLst>
                <a:outerShdw blurRad="38100" dist="38100" dir="2700000" algn="tl">
                  <a:srgbClr val="000000">
                    <a:alpha val="43137"/>
                  </a:srgbClr>
                </a:outerShdw>
              </a:effectLst>
              <a:ea typeface="黑体" panose="02010609060101010101" pitchFamily="49" charset="-122"/>
            </a:endParaRPr>
          </a:p>
          <a:p>
            <a:pPr algn="l"/>
            <a:endParaRPr kumimoji="1" lang="zh-CN" altLang="en-US" sz="3200" b="1" dirty="0">
              <a:solidFill>
                <a:schemeClr val="tx2"/>
              </a:solidFill>
            </a:endParaRPr>
          </a:p>
          <a:p>
            <a:pPr algn="l"/>
            <a:r>
              <a:rPr kumimoji="1" lang="zh-CN" altLang="en-US" sz="3200" b="1" dirty="0">
                <a:solidFill>
                  <a:srgbClr val="FF0000"/>
                </a:solidFill>
                <a:effectLst>
                  <a:outerShdw blurRad="38100" dist="38100" dir="2700000" algn="tl">
                    <a:srgbClr val="000000">
                      <a:alpha val="43137"/>
                    </a:srgbClr>
                  </a:outerShdw>
                </a:effectLst>
              </a:rPr>
              <a:t>●</a:t>
            </a:r>
            <a:r>
              <a:rPr kumimoji="1" lang="zh-CN" altLang="en-US" sz="3200" b="1" dirty="0">
                <a:solidFill>
                  <a:srgbClr val="FF0000"/>
                </a:solidFill>
                <a:effectLst>
                  <a:outerShdw blurRad="38100" dist="38100" dir="2700000" algn="tl">
                    <a:srgbClr val="000000">
                      <a:alpha val="43137"/>
                    </a:srgbClr>
                  </a:outerShdw>
                </a:effectLst>
                <a:ea typeface="黑体" panose="02010609060101010101" pitchFamily="49" charset="-122"/>
              </a:rPr>
              <a:t>形式语言</a:t>
            </a:r>
            <a:endParaRPr kumimoji="1" lang="zh-CN" altLang="en-US" sz="3200" b="1" dirty="0">
              <a:solidFill>
                <a:srgbClr val="FF0000"/>
              </a:solidFill>
              <a:effectLst>
                <a:outerShdw blurRad="38100" dist="38100" dir="2700000" algn="tl">
                  <a:srgbClr val="000000">
                    <a:alpha val="43137"/>
                  </a:srgbClr>
                </a:outerShdw>
              </a:effectLst>
              <a:ea typeface="黑体" panose="02010609060101010101" pitchFamily="49" charset="-122"/>
            </a:endParaRPr>
          </a:p>
          <a:p>
            <a:r>
              <a:rPr kumimoji="1" lang="zh-CN" altLang="en-US" sz="3200" b="1" dirty="0">
                <a:solidFill>
                  <a:srgbClr val="FF0000"/>
                </a:solidFill>
                <a:effectLst>
                  <a:outerShdw blurRad="38100" dist="38100" dir="2700000" algn="tl">
                    <a:srgbClr val="000000">
                      <a:alpha val="43137"/>
                    </a:srgbClr>
                  </a:outerShdw>
                </a:effectLst>
              </a:rPr>
              <a:t>●</a:t>
            </a:r>
            <a:r>
              <a:rPr kumimoji="1" lang="zh-CN" altLang="en-US" sz="3200" b="1" dirty="0">
                <a:solidFill>
                  <a:srgbClr val="FF0000"/>
                </a:solidFill>
                <a:effectLst>
                  <a:outerShdw blurRad="38100" dist="38100" dir="2700000" algn="tl">
                    <a:srgbClr val="000000">
                      <a:alpha val="43137"/>
                    </a:srgbClr>
                  </a:outerShdw>
                </a:effectLst>
                <a:ea typeface="黑体" panose="02010609060101010101" pitchFamily="49" charset="-122"/>
              </a:rPr>
              <a:t>人工智能</a:t>
            </a:r>
            <a:endParaRPr kumimoji="1" lang="zh-CN" altLang="en-US" sz="3200" b="1" dirty="0">
              <a:solidFill>
                <a:srgbClr val="FF0000"/>
              </a:solidFill>
              <a:effectLst>
                <a:outerShdw blurRad="38100" dist="38100" dir="2700000" algn="tl">
                  <a:srgbClr val="000000">
                    <a:alpha val="43137"/>
                  </a:srgbClr>
                </a:outerShdw>
              </a:effectLst>
              <a:ea typeface="黑体" panose="02010609060101010101" pitchFamily="49" charset="-122"/>
            </a:endParaRPr>
          </a:p>
          <a:p>
            <a:pPr algn="l"/>
            <a:r>
              <a:rPr kumimoji="1" lang="zh-CN" altLang="en-US" sz="3200" b="1" dirty="0">
                <a:solidFill>
                  <a:srgbClr val="FF0000"/>
                </a:solidFill>
                <a:effectLst>
                  <a:outerShdw blurRad="38100" dist="38100" dir="2700000" algn="tl">
                    <a:srgbClr val="000000">
                      <a:alpha val="43137"/>
                    </a:srgbClr>
                  </a:outerShdw>
                </a:effectLst>
              </a:rPr>
              <a:t>●</a:t>
            </a:r>
            <a:r>
              <a:rPr kumimoji="1" lang="zh-CN" altLang="en-US" sz="3200" b="1" dirty="0">
                <a:solidFill>
                  <a:srgbClr val="FF0000"/>
                </a:solidFill>
                <a:effectLst>
                  <a:outerShdw blurRad="38100" dist="38100" dir="2700000" algn="tl">
                    <a:srgbClr val="000000">
                      <a:alpha val="43137"/>
                    </a:srgbClr>
                  </a:outerShdw>
                </a:effectLst>
                <a:ea typeface="黑体" panose="02010609060101010101" pitchFamily="49" charset="-122"/>
              </a:rPr>
              <a:t>图像处理</a:t>
            </a:r>
            <a:endParaRPr kumimoji="1" lang="zh-CN" altLang="en-US" sz="3200" b="1" dirty="0">
              <a:solidFill>
                <a:srgbClr val="FF0000"/>
              </a:solidFill>
              <a:effectLst>
                <a:outerShdw blurRad="38100" dist="38100" dir="2700000" algn="tl">
                  <a:srgbClr val="000000">
                    <a:alpha val="43137"/>
                  </a:srgbClr>
                </a:outerShdw>
              </a:effectLst>
              <a:ea typeface="黑体" panose="02010609060101010101" pitchFamily="49" charset="-122"/>
            </a:endParaRPr>
          </a:p>
          <a:p>
            <a:pPr algn="l"/>
            <a:r>
              <a:rPr kumimoji="1" lang="zh-CN" altLang="en-US" sz="3200" b="1" dirty="0">
                <a:solidFill>
                  <a:srgbClr val="FF0000"/>
                </a:solidFill>
                <a:effectLst>
                  <a:outerShdw blurRad="38100" dist="38100" dir="2700000" algn="tl">
                    <a:srgbClr val="000000">
                      <a:alpha val="43137"/>
                    </a:srgbClr>
                  </a:outerShdw>
                </a:effectLst>
              </a:rPr>
              <a:t>●</a:t>
            </a:r>
            <a:r>
              <a:rPr kumimoji="1" lang="zh-CN" altLang="en-US" sz="3200" b="1" dirty="0">
                <a:solidFill>
                  <a:srgbClr val="FF0000"/>
                </a:solidFill>
                <a:effectLst>
                  <a:outerShdw blurRad="38100" dist="38100" dir="2700000" algn="tl">
                    <a:srgbClr val="000000">
                      <a:alpha val="43137"/>
                    </a:srgbClr>
                  </a:outerShdw>
                </a:effectLst>
                <a:ea typeface="黑体" panose="02010609060101010101" pitchFamily="49" charset="-122"/>
              </a:rPr>
              <a:t>数据挖掘</a:t>
            </a:r>
            <a:endParaRPr kumimoji="1" lang="zh-CN" altLang="en-US" sz="3200" b="1" dirty="0">
              <a:solidFill>
                <a:srgbClr val="FF0000"/>
              </a:solidFill>
              <a:effectLst>
                <a:outerShdw blurRad="38100" dist="38100" dir="2700000" algn="tl">
                  <a:srgbClr val="000000">
                    <a:alpha val="43137"/>
                  </a:srgbClr>
                </a:outerShdw>
              </a:effectLst>
              <a:ea typeface="黑体" panose="02010609060101010101" pitchFamily="49" charset="-122"/>
            </a:endParaRPr>
          </a:p>
          <a:p>
            <a:r>
              <a:rPr kumimoji="1" lang="zh-CN" altLang="en-US" sz="3200" b="1" dirty="0">
                <a:solidFill>
                  <a:srgbClr val="FF0000"/>
                </a:solidFill>
                <a:effectLst>
                  <a:outerShdw blurRad="38100" dist="38100" dir="2700000" algn="tl">
                    <a:srgbClr val="000000">
                      <a:alpha val="43137"/>
                    </a:srgbClr>
                  </a:outerShdw>
                </a:effectLst>
              </a:rPr>
              <a:t>● </a:t>
            </a:r>
            <a:r>
              <a:rPr kumimoji="1" lang="en-US" altLang="zh-CN" sz="3200" b="1" dirty="0">
                <a:solidFill>
                  <a:srgbClr val="FF0000"/>
                </a:solidFill>
                <a:effectLst>
                  <a:outerShdw blurRad="38100" dist="38100" dir="2700000" algn="tl">
                    <a:srgbClr val="000000">
                      <a:alpha val="43137"/>
                    </a:srgbClr>
                  </a:outerShdw>
                </a:effectLst>
                <a:ea typeface="黑体" panose="02010609060101010101" pitchFamily="49" charset="-122"/>
              </a:rPr>
              <a:t>……</a:t>
            </a:r>
            <a:endParaRPr kumimoji="1" lang="zh-CN" altLang="en-US" sz="3200" b="1" dirty="0">
              <a:solidFill>
                <a:srgbClr val="FF0000"/>
              </a:solidFill>
              <a:effectLst>
                <a:outerShdw blurRad="38100" dist="38100" dir="2700000" algn="tl">
                  <a:srgbClr val="000000">
                    <a:alpha val="43137"/>
                  </a:srgbClr>
                </a:outerShdw>
              </a:effectLst>
              <a:ea typeface="黑体" panose="02010609060101010101" pitchFamily="49" charset="-122"/>
            </a:endParaRPr>
          </a:p>
        </p:txBody>
      </p:sp>
      <p:sp>
        <p:nvSpPr>
          <p:cNvPr id="122887" name="Line 7"/>
          <p:cNvSpPr>
            <a:spLocks noChangeShapeType="1"/>
          </p:cNvSpPr>
          <p:nvPr/>
        </p:nvSpPr>
        <p:spPr bwMode="auto">
          <a:xfrm>
            <a:off x="2279650" y="3716338"/>
            <a:ext cx="7239000" cy="0"/>
          </a:xfrm>
          <a:prstGeom prst="line">
            <a:avLst/>
          </a:prstGeom>
          <a:noFill/>
          <a:ln w="762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5"/>
          <p:cNvSpPr>
            <a:spLocks noGrp="1"/>
          </p:cNvSpPr>
          <p:nvPr>
            <p:ph type="sldNum" sz="quarter" idx="12"/>
          </p:nvPr>
        </p:nvSpPr>
        <p:spPr/>
        <p:txBody>
          <a:bodyPr/>
          <a:lstStyle/>
          <a:p>
            <a:fld id="{579CF599-6D34-4828-A8D5-8CECF63A073F}" type="slidenum">
              <a:rPr lang="zh-CN" altLang="en-US"/>
            </a:fld>
            <a:endParaRPr lang="en-US" altLang="zh-CN"/>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19200" y="95250"/>
            <a:ext cx="9753600" cy="66675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907013D7-EC1B-4A98-AD05-2D375F255EBB}" type="slidenum">
              <a:rPr lang="zh-CN" altLang="en-US"/>
            </a:fld>
            <a:endParaRPr lang="en-US" altLang="zh-CN"/>
          </a:p>
        </p:txBody>
      </p:sp>
      <p:pic>
        <p:nvPicPr>
          <p:cNvPr id="188419" name="Picture 3"/>
          <p:cNvPicPr>
            <a:picLocks noGrp="1" noChangeAspect="1" noChangeArrowheads="1"/>
          </p:cNvPicPr>
          <p:nvPr>
            <p:ph type="body" idx="1"/>
          </p:nvPr>
        </p:nvPicPr>
        <p:blipFill rotWithShape="1">
          <a:blip r:embed="rId1">
            <a:extLst>
              <a:ext uri="{28A0092B-C50C-407E-A947-70E740481C1C}">
                <a14:useLocalDpi xmlns:a14="http://schemas.microsoft.com/office/drawing/2010/main" val="0"/>
              </a:ext>
            </a:extLst>
          </a:blip>
          <a:srcRect t="8472"/>
          <a:stretch>
            <a:fillRect/>
          </a:stretch>
        </p:blipFill>
        <p:spPr>
          <a:xfrm>
            <a:off x="1447800" y="290512"/>
            <a:ext cx="9144000" cy="6276975"/>
          </a:xfr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F8AB524D-8879-4574-88DE-213D11B3B5C6}" type="slidenum">
              <a:rPr lang="zh-CN" altLang="en-US"/>
            </a:fld>
            <a:endParaRPr lang="en-US" altLang="zh-CN"/>
          </a:p>
        </p:txBody>
      </p:sp>
      <p:pic>
        <p:nvPicPr>
          <p:cNvPr id="189443" name="Picture 3"/>
          <p:cNvPicPr>
            <a:picLocks noGrp="1" noChangeAspect="1" noChangeArrowheads="1"/>
          </p:cNvPicPr>
          <p:nvPr>
            <p:ph type="body" idx="1"/>
          </p:nvPr>
        </p:nvPicPr>
        <p:blipFill rotWithShape="1">
          <a:blip r:embed="rId1">
            <a:extLst>
              <a:ext uri="{28A0092B-C50C-407E-A947-70E740481C1C}">
                <a14:useLocalDpi xmlns:a14="http://schemas.microsoft.com/office/drawing/2010/main" val="0"/>
              </a:ext>
            </a:extLst>
          </a:blip>
          <a:srcRect t="8472"/>
          <a:stretch>
            <a:fillRect/>
          </a:stretch>
        </p:blipFill>
        <p:spPr>
          <a:xfrm>
            <a:off x="1600200" y="261937"/>
            <a:ext cx="9144000" cy="6276975"/>
          </a:xfr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BB6D3266-D9E4-4C66-A135-E05ABCF27534}" type="slidenum">
              <a:rPr lang="zh-CN" altLang="en-US"/>
            </a:fld>
            <a:endParaRPr lang="en-US" altLang="zh-CN"/>
          </a:p>
        </p:txBody>
      </p:sp>
      <p:sp>
        <p:nvSpPr>
          <p:cNvPr id="147458" name="Rectangle 2"/>
          <p:cNvSpPr>
            <a:spLocks noChangeArrowheads="1"/>
          </p:cNvSpPr>
          <p:nvPr/>
        </p:nvSpPr>
        <p:spPr bwMode="auto">
          <a:xfrm>
            <a:off x="2855914" y="836614"/>
            <a:ext cx="74882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4000">
                <a:solidFill>
                  <a:schemeClr val="hlink"/>
                </a:solidFill>
                <a:latin typeface="黑体" panose="02010609060101010101" pitchFamily="49" charset="-122"/>
                <a:ea typeface="黑体" panose="02010609060101010101" pitchFamily="49" charset="-122"/>
              </a:rPr>
              <a:t>1.1 </a:t>
            </a:r>
            <a:r>
              <a:rPr lang="zh-CN" altLang="en-US" sz="4000">
                <a:solidFill>
                  <a:schemeClr val="hlink"/>
                </a:solidFill>
                <a:latin typeface="黑体" panose="02010609060101010101" pitchFamily="49" charset="-122"/>
                <a:ea typeface="黑体" panose="02010609060101010101" pitchFamily="49" charset="-122"/>
              </a:rPr>
              <a:t>概述－模式识别的基本方法</a:t>
            </a:r>
            <a:endParaRPr lang="zh-CN" altLang="en-US" sz="4000">
              <a:solidFill>
                <a:schemeClr val="hlink"/>
              </a:solidFill>
              <a:latin typeface="黑体" panose="02010609060101010101" pitchFamily="49" charset="-122"/>
              <a:ea typeface="黑体" panose="02010609060101010101" pitchFamily="49" charset="-122"/>
            </a:endParaRPr>
          </a:p>
        </p:txBody>
      </p:sp>
      <p:sp>
        <p:nvSpPr>
          <p:cNvPr id="147460" name="Rectangle 4"/>
          <p:cNvSpPr>
            <a:spLocks noChangeArrowheads="1"/>
          </p:cNvSpPr>
          <p:nvPr/>
        </p:nvSpPr>
        <p:spPr bwMode="auto">
          <a:xfrm>
            <a:off x="4233863" y="1995489"/>
            <a:ext cx="4572000" cy="325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pPr>
            <a:r>
              <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一、统计模式识别</a:t>
            </a:r>
            <a:endPar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algn="l">
              <a:lnSpc>
                <a:spcPct val="130000"/>
              </a:lnSpc>
            </a:pPr>
            <a:r>
              <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二、句法模式识别</a:t>
            </a:r>
            <a:endPar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algn="l">
              <a:lnSpc>
                <a:spcPct val="130000"/>
              </a:lnSpc>
            </a:pPr>
            <a:r>
              <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三、模糊模式识别</a:t>
            </a:r>
            <a:endPar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algn="l">
              <a:lnSpc>
                <a:spcPct val="130000"/>
              </a:lnSpc>
            </a:pPr>
            <a:r>
              <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四、人工神经网络法</a:t>
            </a:r>
            <a:endPar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algn="l">
              <a:lnSpc>
                <a:spcPct val="130000"/>
              </a:lnSpc>
            </a:pPr>
            <a:r>
              <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五、人工智能方法</a:t>
            </a:r>
            <a:endPar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29F94340-18AF-4F4A-B503-BFCE2BD4FA2B}" type="slidenum">
              <a:rPr lang="zh-CN" altLang="en-US"/>
            </a:fld>
            <a:endParaRPr lang="en-US" altLang="zh-CN"/>
          </a:p>
        </p:txBody>
      </p:sp>
      <p:sp>
        <p:nvSpPr>
          <p:cNvPr id="195588" name="Rectangle 4"/>
          <p:cNvSpPr>
            <a:spLocks noChangeArrowheads="1"/>
          </p:cNvSpPr>
          <p:nvPr/>
        </p:nvSpPr>
        <p:spPr bwMode="auto">
          <a:xfrm>
            <a:off x="2855914" y="836614"/>
            <a:ext cx="74882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4000">
                <a:solidFill>
                  <a:schemeClr val="hlink"/>
                </a:solidFill>
                <a:latin typeface="黑体" panose="02010609060101010101" pitchFamily="49" charset="-122"/>
                <a:ea typeface="黑体" panose="02010609060101010101" pitchFamily="49" charset="-122"/>
              </a:rPr>
              <a:t>1.1 </a:t>
            </a:r>
            <a:r>
              <a:rPr lang="zh-CN" altLang="en-US" sz="4000">
                <a:solidFill>
                  <a:schemeClr val="hlink"/>
                </a:solidFill>
                <a:latin typeface="黑体" panose="02010609060101010101" pitchFamily="49" charset="-122"/>
                <a:ea typeface="黑体" panose="02010609060101010101" pitchFamily="49" charset="-122"/>
              </a:rPr>
              <a:t>概述－模式识别的基本方法</a:t>
            </a:r>
            <a:endParaRPr lang="zh-CN" altLang="en-US" sz="4000">
              <a:solidFill>
                <a:schemeClr val="hlink"/>
              </a:solidFill>
              <a:latin typeface="黑体" panose="02010609060101010101" pitchFamily="49" charset="-122"/>
              <a:ea typeface="黑体" panose="02010609060101010101" pitchFamily="49" charset="-122"/>
            </a:endParaRPr>
          </a:p>
        </p:txBody>
      </p:sp>
      <p:sp>
        <p:nvSpPr>
          <p:cNvPr id="195589" name="Rectangle 5"/>
          <p:cNvSpPr>
            <a:spLocks noChangeArrowheads="1"/>
          </p:cNvSpPr>
          <p:nvPr/>
        </p:nvSpPr>
        <p:spPr bwMode="auto">
          <a:xfrm>
            <a:off x="2566988" y="1989139"/>
            <a:ext cx="4572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一、统计模式识别</a:t>
            </a:r>
            <a:endPar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195590" name="Rectangle 6"/>
          <p:cNvSpPr>
            <a:spLocks noChangeArrowheads="1"/>
          </p:cNvSpPr>
          <p:nvPr/>
        </p:nvSpPr>
        <p:spPr bwMode="auto">
          <a:xfrm>
            <a:off x="2351088" y="2852738"/>
            <a:ext cx="7993062" cy="274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40000"/>
              </a:spcBef>
            </a:pPr>
            <a:r>
              <a:rPr lang="zh-CN" altLang="en-US" sz="2800" b="1" dirty="0">
                <a:latin typeface="黑体" panose="02010609060101010101" pitchFamily="49" charset="-122"/>
                <a:ea typeface="黑体" panose="02010609060101010101" pitchFamily="49" charset="-122"/>
              </a:rPr>
              <a:t>模式描述方法：</a:t>
            </a:r>
            <a:endParaRPr lang="zh-CN" altLang="en-US" sz="2800" b="1" dirty="0">
              <a:latin typeface="黑体" panose="02010609060101010101" pitchFamily="49" charset="-122"/>
              <a:ea typeface="黑体" panose="02010609060101010101" pitchFamily="49" charset="-122"/>
            </a:endParaRPr>
          </a:p>
          <a:p>
            <a:pPr algn="l">
              <a:spcBef>
                <a:spcPct val="40000"/>
              </a:spcBef>
            </a:pPr>
            <a:r>
              <a:rPr lang="zh-CN" altLang="en-US" sz="2800" b="1" dirty="0">
                <a:latin typeface="宋体" panose="02010600030101010101" pitchFamily="2" charset="-122"/>
              </a:rPr>
              <a:t>    特征向量 </a:t>
            </a:r>
            <a:endParaRPr lang="zh-CN" altLang="en-US" sz="2800" b="1" baseline="30000" dirty="0">
              <a:latin typeface="宋体" panose="02010600030101010101" pitchFamily="2" charset="-122"/>
            </a:endParaRPr>
          </a:p>
          <a:p>
            <a:pPr algn="l">
              <a:spcBef>
                <a:spcPct val="40000"/>
              </a:spcBef>
            </a:pPr>
            <a:r>
              <a:rPr lang="zh-CN" altLang="en-US" sz="2800" b="1" dirty="0">
                <a:latin typeface="黑体" panose="02010609060101010101" pitchFamily="49" charset="-122"/>
                <a:ea typeface="黑体" panose="02010609060101010101" pitchFamily="49" charset="-122"/>
              </a:rPr>
              <a:t>模式判定：</a:t>
            </a:r>
            <a:endParaRPr lang="zh-CN" altLang="en-US" sz="2800" b="1" dirty="0">
              <a:latin typeface="黑体" panose="02010609060101010101" pitchFamily="49" charset="-122"/>
              <a:ea typeface="黑体" panose="02010609060101010101" pitchFamily="49" charset="-122"/>
            </a:endParaRPr>
          </a:p>
          <a:p>
            <a:pPr algn="l">
              <a:spcBef>
                <a:spcPct val="40000"/>
              </a:spcBef>
            </a:pPr>
            <a:r>
              <a:rPr lang="zh-CN" altLang="en-US" sz="2800" b="1" dirty="0">
                <a:latin typeface="宋体" panose="02010600030101010101" pitchFamily="2" charset="-122"/>
              </a:rPr>
              <a:t>    模式类用条件概率分布</a:t>
            </a:r>
            <a:r>
              <a:rPr lang="en-US" altLang="zh-CN" sz="2800" b="1" i="1" dirty="0">
                <a:latin typeface="Times New Roman" panose="02020603050405020304" pitchFamily="18" charset="0"/>
                <a:cs typeface="Times New Roman" panose="02020603050405020304" pitchFamily="18" charset="0"/>
              </a:rPr>
              <a:t>P</a:t>
            </a:r>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X</a:t>
            </a:r>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baseline="-25000" dirty="0" err="1">
                <a:latin typeface="Times New Roman" panose="02020603050405020304" pitchFamily="18" charset="0"/>
                <a:cs typeface="Times New Roman" panose="02020603050405020304" pitchFamily="18" charset="0"/>
              </a:rPr>
              <a:t>i</a:t>
            </a:r>
            <a:r>
              <a:rPr lang="en-US" altLang="zh-CN" sz="2800" b="1" dirty="0">
                <a:latin typeface="Times New Roman" panose="02020603050405020304" pitchFamily="18" charset="0"/>
                <a:cs typeface="Times New Roman" panose="02020603050405020304" pitchFamily="18" charset="0"/>
              </a:rPr>
              <a:t>)</a:t>
            </a:r>
            <a:r>
              <a:rPr lang="zh-CN" altLang="en-US" sz="2800" b="1" dirty="0">
                <a:latin typeface="宋体" panose="02010600030101010101" pitchFamily="2" charset="-122"/>
              </a:rPr>
              <a:t>表示</a:t>
            </a:r>
            <a:r>
              <a:rPr lang="en-US" altLang="zh-CN" sz="2800" b="1" dirty="0">
                <a:latin typeface="宋体" panose="02010600030101010101" pitchFamily="2" charset="-122"/>
              </a:rPr>
              <a:t>,</a:t>
            </a:r>
            <a:r>
              <a:rPr lang="en-US" altLang="zh-CN" sz="2800" b="1" i="1" dirty="0">
                <a:latin typeface="Times New Roman" panose="02020603050405020304" pitchFamily="18" charset="0"/>
                <a:cs typeface="Times New Roman" panose="02020603050405020304" pitchFamily="18" charset="0"/>
              </a:rPr>
              <a:t>m</a:t>
            </a:r>
            <a:r>
              <a:rPr lang="zh-CN" altLang="en-US" sz="2800" b="1" dirty="0">
                <a:latin typeface="宋体" panose="02010600030101010101" pitchFamily="2" charset="-122"/>
              </a:rPr>
              <a:t>类就有</a:t>
            </a:r>
            <a:r>
              <a:rPr lang="en-US" altLang="zh-CN" sz="2800" b="1" i="1" dirty="0">
                <a:latin typeface="Times New Roman" panose="02020603050405020304" pitchFamily="18" charset="0"/>
                <a:cs typeface="Times New Roman" panose="02020603050405020304" pitchFamily="18" charset="0"/>
              </a:rPr>
              <a:t>m</a:t>
            </a:r>
            <a:r>
              <a:rPr lang="zh-CN" altLang="en-US" sz="2800" b="1" dirty="0">
                <a:latin typeface="宋体" panose="02010600030101010101" pitchFamily="2" charset="-122"/>
              </a:rPr>
              <a:t>个分布，然后判定未知模式属于哪一个分布。</a:t>
            </a:r>
            <a:endParaRPr lang="zh-CN" altLang="en-US" sz="2800" b="1" dirty="0">
              <a:latin typeface="宋体" panose="02010600030101010101" pitchFamily="2" charset="-122"/>
            </a:endParaRPr>
          </a:p>
        </p:txBody>
      </p:sp>
      <p:sp>
        <p:nvSpPr>
          <p:cNvPr id="195592" name="Rectangle 8"/>
          <p:cNvSpPr>
            <a:spLocks noChangeArrowheads="1"/>
          </p:cNvSpPr>
          <p:nvPr/>
        </p:nvSpPr>
        <p:spPr bwMode="auto">
          <a:xfrm>
            <a:off x="1524001" y="31300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95591" name="Object 7"/>
          <p:cNvGraphicFramePr>
            <a:graphicFrameLocks noChangeAspect="1"/>
          </p:cNvGraphicFramePr>
          <p:nvPr/>
        </p:nvGraphicFramePr>
        <p:xfrm>
          <a:off x="4800601" y="3429000"/>
          <a:ext cx="3313113" cy="685800"/>
        </p:xfrm>
        <a:graphic>
          <a:graphicData uri="http://schemas.openxmlformats.org/presentationml/2006/ole">
            <mc:AlternateContent xmlns:mc="http://schemas.openxmlformats.org/markup-compatibility/2006">
              <mc:Choice xmlns:v="urn:schemas-microsoft-com:vml" Requires="v">
                <p:oleObj spid="_x0000_s3085" name="公式" r:id="rId1" imgW="1104900" imgH="228600" progId="Equation.3">
                  <p:embed/>
                </p:oleObj>
              </mc:Choice>
              <mc:Fallback>
                <p:oleObj name="公式" r:id="rId1" imgW="1104900" imgH="228600" progId="Equation.3">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1" y="3429000"/>
                        <a:ext cx="3313113"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A3402D7E-04D0-47F0-A150-BEAE4220011D}" type="slidenum">
              <a:rPr lang="zh-CN" altLang="en-US"/>
            </a:fld>
            <a:endParaRPr lang="en-US" altLang="zh-CN"/>
          </a:p>
        </p:txBody>
      </p:sp>
      <p:sp>
        <p:nvSpPr>
          <p:cNvPr id="236546" name="Rectangle 2"/>
          <p:cNvSpPr>
            <a:spLocks noChangeArrowheads="1"/>
          </p:cNvSpPr>
          <p:nvPr/>
        </p:nvSpPr>
        <p:spPr bwMode="auto">
          <a:xfrm>
            <a:off x="2855914" y="836614"/>
            <a:ext cx="74882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4000">
                <a:solidFill>
                  <a:schemeClr val="hlink"/>
                </a:solidFill>
                <a:latin typeface="黑体" panose="02010609060101010101" pitchFamily="49" charset="-122"/>
                <a:ea typeface="黑体" panose="02010609060101010101" pitchFamily="49" charset="-122"/>
              </a:rPr>
              <a:t>1.1 </a:t>
            </a:r>
            <a:r>
              <a:rPr lang="zh-CN" altLang="en-US" sz="4000">
                <a:solidFill>
                  <a:schemeClr val="hlink"/>
                </a:solidFill>
                <a:latin typeface="黑体" panose="02010609060101010101" pitchFamily="49" charset="-122"/>
                <a:ea typeface="黑体" panose="02010609060101010101" pitchFamily="49" charset="-122"/>
              </a:rPr>
              <a:t>概述－模式识别的基本方法</a:t>
            </a:r>
            <a:endParaRPr lang="zh-CN" altLang="en-US" sz="4000">
              <a:solidFill>
                <a:schemeClr val="hlink"/>
              </a:solidFill>
              <a:latin typeface="黑体" panose="02010609060101010101" pitchFamily="49" charset="-122"/>
              <a:ea typeface="黑体" panose="02010609060101010101" pitchFamily="49" charset="-122"/>
            </a:endParaRPr>
          </a:p>
        </p:txBody>
      </p:sp>
      <p:sp>
        <p:nvSpPr>
          <p:cNvPr id="236547" name="Rectangle 3"/>
          <p:cNvSpPr>
            <a:spLocks noChangeArrowheads="1"/>
          </p:cNvSpPr>
          <p:nvPr/>
        </p:nvSpPr>
        <p:spPr bwMode="auto">
          <a:xfrm>
            <a:off x="2566988" y="1773239"/>
            <a:ext cx="4572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一、统计模式识别</a:t>
            </a:r>
            <a:endPar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236548" name="Rectangle 4"/>
          <p:cNvSpPr>
            <a:spLocks noChangeArrowheads="1"/>
          </p:cNvSpPr>
          <p:nvPr/>
        </p:nvSpPr>
        <p:spPr bwMode="auto">
          <a:xfrm>
            <a:off x="1774825" y="2349500"/>
            <a:ext cx="885825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635">
              <a:tabLst>
                <a:tab pos="365125" algn="l"/>
              </a:tabLst>
              <a:defRPr>
                <a:solidFill>
                  <a:schemeClr val="tx1"/>
                </a:solidFill>
                <a:latin typeface="Arial" panose="020B0604020202020204" pitchFamily="34" charset="0"/>
                <a:ea typeface="宋体" panose="02010600030101010101" pitchFamily="2" charset="-122"/>
              </a:defRPr>
            </a:lvl1pPr>
            <a:lvl2pPr algn="l" defTabSz="-635">
              <a:tabLst>
                <a:tab pos="365125" algn="l"/>
              </a:tabLst>
              <a:defRPr>
                <a:solidFill>
                  <a:schemeClr val="tx1"/>
                </a:solidFill>
                <a:latin typeface="Arial" panose="020B0604020202020204" pitchFamily="34" charset="0"/>
                <a:ea typeface="宋体" panose="02010600030101010101" pitchFamily="2" charset="-122"/>
              </a:defRPr>
            </a:lvl2pPr>
            <a:lvl3pPr algn="l" defTabSz="-635">
              <a:tabLst>
                <a:tab pos="365125" algn="l"/>
              </a:tabLst>
              <a:defRPr>
                <a:solidFill>
                  <a:schemeClr val="tx1"/>
                </a:solidFill>
                <a:latin typeface="Arial" panose="020B0604020202020204" pitchFamily="34" charset="0"/>
                <a:ea typeface="宋体" panose="02010600030101010101" pitchFamily="2" charset="-122"/>
              </a:defRPr>
            </a:lvl3pPr>
            <a:lvl4pPr algn="l" defTabSz="-635">
              <a:tabLst>
                <a:tab pos="365125" algn="l"/>
              </a:tabLst>
              <a:defRPr>
                <a:solidFill>
                  <a:schemeClr val="tx1"/>
                </a:solidFill>
                <a:latin typeface="Arial" panose="020B0604020202020204" pitchFamily="34" charset="0"/>
                <a:ea typeface="宋体" panose="02010600030101010101" pitchFamily="2" charset="-122"/>
              </a:defRPr>
            </a:lvl4pPr>
            <a:lvl5pPr algn="l" defTabSz="-635">
              <a:tabLst>
                <a:tab pos="365125" algn="l"/>
              </a:tabLst>
              <a:defRPr>
                <a:solidFill>
                  <a:schemeClr val="tx1"/>
                </a:solidFill>
                <a:latin typeface="Arial" panose="020B0604020202020204" pitchFamily="34" charset="0"/>
                <a:ea typeface="宋体" panose="02010600030101010101" pitchFamily="2" charset="-122"/>
              </a:defRPr>
            </a:lvl5pPr>
            <a:lvl6pPr defTabSz="-635" fontAlgn="base">
              <a:spcBef>
                <a:spcPct val="0"/>
              </a:spcBef>
              <a:spcAft>
                <a:spcPct val="0"/>
              </a:spcAft>
              <a:tabLst>
                <a:tab pos="365125" algn="l"/>
              </a:tabLst>
              <a:defRPr>
                <a:solidFill>
                  <a:schemeClr val="tx1"/>
                </a:solidFill>
                <a:latin typeface="Arial" panose="020B0604020202020204" pitchFamily="34" charset="0"/>
                <a:ea typeface="宋体" panose="02010600030101010101" pitchFamily="2" charset="-122"/>
              </a:defRPr>
            </a:lvl6pPr>
            <a:lvl7pPr defTabSz="-635" fontAlgn="base">
              <a:spcBef>
                <a:spcPct val="0"/>
              </a:spcBef>
              <a:spcAft>
                <a:spcPct val="0"/>
              </a:spcAft>
              <a:tabLst>
                <a:tab pos="365125" algn="l"/>
              </a:tabLst>
              <a:defRPr>
                <a:solidFill>
                  <a:schemeClr val="tx1"/>
                </a:solidFill>
                <a:latin typeface="Arial" panose="020B0604020202020204" pitchFamily="34" charset="0"/>
                <a:ea typeface="宋体" panose="02010600030101010101" pitchFamily="2" charset="-122"/>
              </a:defRPr>
            </a:lvl7pPr>
            <a:lvl8pPr defTabSz="-635" fontAlgn="base">
              <a:spcBef>
                <a:spcPct val="0"/>
              </a:spcBef>
              <a:spcAft>
                <a:spcPct val="0"/>
              </a:spcAft>
              <a:tabLst>
                <a:tab pos="365125" algn="l"/>
              </a:tabLst>
              <a:defRPr>
                <a:solidFill>
                  <a:schemeClr val="tx1"/>
                </a:solidFill>
                <a:latin typeface="Arial" panose="020B0604020202020204" pitchFamily="34" charset="0"/>
                <a:ea typeface="宋体" panose="02010600030101010101" pitchFamily="2" charset="-122"/>
              </a:defRPr>
            </a:lvl8pPr>
            <a:lvl9pPr defTabSz="-635" fontAlgn="base">
              <a:spcBef>
                <a:spcPct val="0"/>
              </a:spcBef>
              <a:spcAft>
                <a:spcPct val="0"/>
              </a:spcAft>
              <a:tabLst>
                <a:tab pos="365125" algn="l"/>
              </a:tabLst>
              <a:defRPr>
                <a:solidFill>
                  <a:schemeClr val="tx1"/>
                </a:solidFill>
                <a:latin typeface="Arial" panose="020B0604020202020204" pitchFamily="34" charset="0"/>
                <a:ea typeface="宋体" panose="02010600030101010101" pitchFamily="2" charset="-122"/>
              </a:defRPr>
            </a:lvl9pPr>
          </a:lstStyle>
          <a:p>
            <a:r>
              <a:rPr lang="zh-CN" altLang="en-US" sz="2800" b="1" dirty="0">
                <a:latin typeface="黑体" panose="02010609060101010101" pitchFamily="49" charset="-122"/>
                <a:ea typeface="黑体" panose="02010609060101010101" pitchFamily="49" charset="-122"/>
              </a:rPr>
              <a:t>理论基础：</a:t>
            </a:r>
            <a:r>
              <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概率论，数理统计</a:t>
            </a:r>
            <a:endPar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r>
              <a:rPr lang="zh-CN" altLang="en-US" sz="2800" b="1" dirty="0">
                <a:latin typeface="黑体" panose="02010609060101010101" pitchFamily="49" charset="-122"/>
                <a:ea typeface="黑体" panose="02010609060101010101" pitchFamily="49" charset="-122"/>
              </a:rPr>
              <a:t>主要方法：</a:t>
            </a:r>
            <a:r>
              <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线性、非线性分类、</a:t>
            </a:r>
            <a:r>
              <a:rPr lang="en-US" altLang="zh-CN"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Bayes</a:t>
            </a:r>
            <a:r>
              <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决策、聚类分析</a:t>
            </a:r>
            <a:endPar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r>
              <a:rPr lang="zh-CN" altLang="en-US" sz="2800" b="1" dirty="0">
                <a:latin typeface="黑体" panose="02010609060101010101" pitchFamily="49" charset="-122"/>
                <a:ea typeface="黑体" panose="02010609060101010101" pitchFamily="49" charset="-122"/>
              </a:rPr>
              <a:t>主要优点：</a:t>
            </a:r>
            <a:br>
              <a:rPr lang="zh-CN" altLang="en-US" sz="2800" b="1" dirty="0">
                <a:solidFill>
                  <a:schemeClr val="folHlink"/>
                </a:solidFill>
                <a:latin typeface="黑体" panose="02010609060101010101" pitchFamily="49" charset="-122"/>
                <a:ea typeface="黑体" panose="02010609060101010101" pitchFamily="49" charset="-122"/>
              </a:rPr>
            </a:br>
            <a:r>
              <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a:t>
            </a:r>
            <a:r>
              <a:rPr lang="en-US" altLang="zh-CN"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a:t>
            </a:r>
            <a:r>
              <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）比较成熟</a:t>
            </a:r>
            <a:br>
              <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br>
            <a:r>
              <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a:t>
            </a:r>
            <a:r>
              <a:rPr lang="en-US" altLang="zh-CN"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2</a:t>
            </a:r>
            <a:r>
              <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）能考虑干扰噪声等影响</a:t>
            </a:r>
            <a:br>
              <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br>
            <a:r>
              <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a:t>
            </a:r>
            <a:r>
              <a:rPr lang="en-US" altLang="zh-CN"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3</a:t>
            </a:r>
            <a:r>
              <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）识别模式基元能力强</a:t>
            </a:r>
            <a:endPar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r>
              <a:rPr lang="zh-CN" altLang="en-US" sz="2800" b="1" dirty="0">
                <a:latin typeface="黑体" panose="02010609060101010101" pitchFamily="49" charset="-122"/>
                <a:ea typeface="黑体" panose="02010609060101010101" pitchFamily="49" charset="-122"/>
              </a:rPr>
              <a:t>主要缺点：</a:t>
            </a:r>
            <a:br>
              <a:rPr lang="zh-CN" altLang="en-US" sz="2800" b="1" dirty="0">
                <a:latin typeface="黑体" panose="02010609060101010101" pitchFamily="49" charset="-122"/>
                <a:ea typeface="黑体" panose="02010609060101010101" pitchFamily="49" charset="-122"/>
              </a:rPr>
            </a:br>
            <a:r>
              <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a:t>
            </a:r>
            <a:r>
              <a:rPr lang="en-US" altLang="zh-CN"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a:t>
            </a:r>
            <a:r>
              <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）对结构复杂的模式抽取特征困难</a:t>
            </a:r>
            <a:br>
              <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br>
            <a:r>
              <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a:t>
            </a:r>
            <a:r>
              <a:rPr lang="en-US" altLang="zh-CN"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2</a:t>
            </a:r>
            <a:r>
              <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）不能反映模式的结构特征，难以描述模式的性质</a:t>
            </a:r>
            <a:br>
              <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br>
            <a:r>
              <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a:t>
            </a:r>
            <a:r>
              <a:rPr lang="en-US" altLang="zh-CN"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3</a:t>
            </a:r>
            <a:r>
              <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）难以从整体角度考虑识别问题</a:t>
            </a:r>
            <a:endPar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65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236548">
                                            <p:txEl>
                                              <p:pRg st="1" end="1"/>
                                            </p:txEl>
                                          </p:spTgt>
                                        </p:tgtEl>
                                        <p:attrNameLst>
                                          <p:attrName>style.visibility</p:attrName>
                                        </p:attrNameLst>
                                      </p:cBhvr>
                                      <p:to>
                                        <p:strVal val="visible"/>
                                      </p:to>
                                    </p:set>
                                    <p:animEffect transition="in" filter="blinds(horizontal)">
                                      <p:cBhvr>
                                        <p:cTn id="11" dur="500"/>
                                        <p:tgtEl>
                                          <p:spTgt spid="236548">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36548">
                                            <p:txEl>
                                              <p:pRg st="2" end="2"/>
                                            </p:txEl>
                                          </p:spTgt>
                                        </p:tgtEl>
                                        <p:attrNameLst>
                                          <p:attrName>style.visibility</p:attrName>
                                        </p:attrNameLst>
                                      </p:cBhvr>
                                      <p:to>
                                        <p:strVal val="visible"/>
                                      </p:to>
                                    </p:set>
                                    <p:animEffect transition="in" filter="blinds(horizontal)">
                                      <p:cBhvr>
                                        <p:cTn id="16" dur="500"/>
                                        <p:tgtEl>
                                          <p:spTgt spid="236548">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654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E89016D-50A0-4E30-84CC-27CC6B438423}" type="slidenum">
              <a:rPr lang="zh-CN" altLang="en-US"/>
            </a:fld>
            <a:endParaRPr lang="en-US" altLang="zh-CN"/>
          </a:p>
        </p:txBody>
      </p:sp>
      <p:sp>
        <p:nvSpPr>
          <p:cNvPr id="196610" name="Rectangle 2"/>
          <p:cNvSpPr>
            <a:spLocks noChangeArrowheads="1"/>
          </p:cNvSpPr>
          <p:nvPr/>
        </p:nvSpPr>
        <p:spPr bwMode="auto">
          <a:xfrm>
            <a:off x="2855914" y="836614"/>
            <a:ext cx="74882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4000">
                <a:solidFill>
                  <a:schemeClr val="hlink"/>
                </a:solidFill>
                <a:latin typeface="黑体" panose="02010609060101010101" pitchFamily="49" charset="-122"/>
                <a:ea typeface="黑体" panose="02010609060101010101" pitchFamily="49" charset="-122"/>
              </a:rPr>
              <a:t>1.1 </a:t>
            </a:r>
            <a:r>
              <a:rPr lang="zh-CN" altLang="en-US" sz="4000">
                <a:solidFill>
                  <a:schemeClr val="hlink"/>
                </a:solidFill>
                <a:latin typeface="黑体" panose="02010609060101010101" pitchFamily="49" charset="-122"/>
                <a:ea typeface="黑体" panose="02010609060101010101" pitchFamily="49" charset="-122"/>
              </a:rPr>
              <a:t>概述－模式识别的基本方法</a:t>
            </a:r>
            <a:endParaRPr lang="zh-CN" altLang="en-US" sz="4000">
              <a:solidFill>
                <a:schemeClr val="hlink"/>
              </a:solidFill>
              <a:latin typeface="黑体" panose="02010609060101010101" pitchFamily="49" charset="-122"/>
              <a:ea typeface="黑体" panose="02010609060101010101" pitchFamily="49" charset="-122"/>
            </a:endParaRPr>
          </a:p>
        </p:txBody>
      </p:sp>
      <p:sp>
        <p:nvSpPr>
          <p:cNvPr id="196611" name="Rectangle 3"/>
          <p:cNvSpPr>
            <a:spLocks noChangeArrowheads="1"/>
          </p:cNvSpPr>
          <p:nvPr/>
        </p:nvSpPr>
        <p:spPr bwMode="auto">
          <a:xfrm>
            <a:off x="2566988" y="1989139"/>
            <a:ext cx="4572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二、句法模式识别</a:t>
            </a:r>
            <a:endPar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196612" name="Rectangle 4"/>
          <p:cNvSpPr>
            <a:spLocks noChangeArrowheads="1"/>
          </p:cNvSpPr>
          <p:nvPr/>
        </p:nvSpPr>
        <p:spPr bwMode="auto">
          <a:xfrm>
            <a:off x="2351088" y="2852738"/>
            <a:ext cx="7993062" cy="334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40000"/>
              </a:spcBef>
            </a:pPr>
            <a:r>
              <a:rPr lang="zh-CN" altLang="en-US" sz="2800" b="1" dirty="0">
                <a:latin typeface="黑体" panose="02010609060101010101" pitchFamily="49" charset="-122"/>
                <a:ea typeface="黑体" panose="02010609060101010101" pitchFamily="49" charset="-122"/>
              </a:rPr>
              <a:t>模式描述方法：</a:t>
            </a:r>
            <a:endParaRPr lang="zh-CN" altLang="en-US" sz="2800" b="1" dirty="0">
              <a:latin typeface="黑体" panose="02010609060101010101" pitchFamily="49" charset="-122"/>
              <a:ea typeface="黑体" panose="02010609060101010101" pitchFamily="49" charset="-122"/>
            </a:endParaRPr>
          </a:p>
          <a:p>
            <a:pPr algn="l">
              <a:spcBef>
                <a:spcPct val="40000"/>
              </a:spcBef>
            </a:pPr>
            <a:r>
              <a:rPr lang="zh-CN" altLang="en-US" sz="2800" b="1" dirty="0">
                <a:latin typeface="黑体" panose="02010609060101010101" pitchFamily="49" charset="-122"/>
                <a:ea typeface="黑体" panose="02010609060101010101" pitchFamily="49" charset="-122"/>
              </a:rPr>
              <a:t>    </a:t>
            </a:r>
            <a:r>
              <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符号串，树，图</a:t>
            </a:r>
            <a:endPar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algn="l">
              <a:spcBef>
                <a:spcPct val="40000"/>
              </a:spcBef>
            </a:pPr>
            <a:r>
              <a:rPr lang="zh-CN" altLang="en-US" sz="2800" b="1" dirty="0">
                <a:latin typeface="黑体" panose="02010609060101010101" pitchFamily="49" charset="-122"/>
                <a:ea typeface="黑体" panose="02010609060101010101" pitchFamily="49" charset="-122"/>
              </a:rPr>
              <a:t>模式判定：</a:t>
            </a:r>
            <a:endParaRPr lang="zh-CN" altLang="en-US" sz="2800" b="1" dirty="0">
              <a:latin typeface="黑体" panose="02010609060101010101" pitchFamily="49" charset="-122"/>
              <a:ea typeface="黑体" panose="02010609060101010101" pitchFamily="49" charset="-122"/>
            </a:endParaRPr>
          </a:p>
          <a:p>
            <a:pPr algn="l">
              <a:spcBef>
                <a:spcPct val="40000"/>
              </a:spcBef>
            </a:pPr>
            <a:r>
              <a:rPr lang="zh-CN" altLang="en-US" sz="2800" b="1" dirty="0">
                <a:latin typeface="黑体" panose="02010609060101010101" pitchFamily="49" charset="-122"/>
                <a:ea typeface="黑体" panose="02010609060101010101" pitchFamily="49" charset="-122"/>
              </a:rPr>
              <a:t>    </a:t>
            </a:r>
            <a:r>
              <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是一种语言，用一个文法表示一个类，</a:t>
            </a:r>
            <a:r>
              <a:rPr lang="en-US" altLang="zh-CN"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m</a:t>
            </a:r>
            <a:r>
              <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类就有</a:t>
            </a:r>
            <a:r>
              <a:rPr lang="en-US" altLang="zh-CN"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m</a:t>
            </a:r>
            <a:r>
              <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个文法，然后判定未知模式遵循哪一个文法。</a:t>
            </a:r>
            <a:endPar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algn="l">
              <a:spcBef>
                <a:spcPct val="40000"/>
              </a:spcBef>
            </a:pPr>
            <a:endParaRPr lang="zh-CN" altLang="en-US" sz="2800" b="1" dirty="0">
              <a:latin typeface="黑体" panose="02010609060101010101" pitchFamily="49" charset="-122"/>
              <a:ea typeface="黑体" panose="02010609060101010101"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986D12A8-F006-48DD-B482-8B9840A7C6DC}" type="slidenum">
              <a:rPr lang="zh-CN" altLang="en-US"/>
            </a:fld>
            <a:endParaRPr lang="en-US" altLang="zh-CN"/>
          </a:p>
        </p:txBody>
      </p:sp>
      <p:sp>
        <p:nvSpPr>
          <p:cNvPr id="199683" name="Rectangle 3"/>
          <p:cNvSpPr>
            <a:spLocks noGrp="1" noChangeArrowheads="1"/>
          </p:cNvSpPr>
          <p:nvPr>
            <p:ph type="body" idx="1"/>
          </p:nvPr>
        </p:nvSpPr>
        <p:spPr>
          <a:xfrm>
            <a:off x="1811338" y="1989138"/>
            <a:ext cx="8856662" cy="4114800"/>
          </a:xfrm>
        </p:spPr>
        <p:txBody>
          <a:bodyPr/>
          <a:lstStyle/>
          <a:p>
            <a:pPr>
              <a:buClrTx/>
              <a:buFont typeface="Wingdings" panose="05000000000000000000" pitchFamily="2" charset="2"/>
              <a:buNone/>
            </a:pPr>
            <a:r>
              <a:rPr lang="zh-CN" altLang="en-US"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例</a:t>
            </a:r>
            <a:r>
              <a:rPr lang="en-US" altLang="zh-CN"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2</a:t>
            </a:r>
            <a:r>
              <a:rPr lang="zh-CN" altLang="en-US"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：如下图中一幅图形，要识别图中的物体，选用句法模式识别方法</a:t>
            </a:r>
            <a:r>
              <a:rPr lang="en-US" altLang="zh-CN"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endParaRPr lang="en-US" altLang="zh-CN"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199684" name="Rectangle 4"/>
          <p:cNvSpPr>
            <a:spLocks noChangeArrowheads="1"/>
          </p:cNvSpPr>
          <p:nvPr/>
        </p:nvSpPr>
        <p:spPr bwMode="auto">
          <a:xfrm>
            <a:off x="2855914" y="836614"/>
            <a:ext cx="74882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4000">
                <a:solidFill>
                  <a:schemeClr val="hlink"/>
                </a:solidFill>
                <a:latin typeface="黑体" panose="02010609060101010101" pitchFamily="49" charset="-122"/>
                <a:ea typeface="黑体" panose="02010609060101010101" pitchFamily="49" charset="-122"/>
              </a:rPr>
              <a:t>1.1 </a:t>
            </a:r>
            <a:r>
              <a:rPr lang="zh-CN" altLang="en-US" sz="4000">
                <a:solidFill>
                  <a:schemeClr val="hlink"/>
                </a:solidFill>
                <a:latin typeface="黑体" panose="02010609060101010101" pitchFamily="49" charset="-122"/>
                <a:ea typeface="黑体" panose="02010609060101010101" pitchFamily="49" charset="-122"/>
              </a:rPr>
              <a:t>概述－模式识别的基本方法</a:t>
            </a:r>
            <a:endParaRPr lang="zh-CN" altLang="en-US" sz="4000">
              <a:solidFill>
                <a:schemeClr val="hlink"/>
              </a:solidFill>
              <a:latin typeface="黑体" panose="02010609060101010101" pitchFamily="49" charset="-122"/>
              <a:ea typeface="黑体" panose="02010609060101010101" pitchFamily="49" charset="-122"/>
            </a:endParaRPr>
          </a:p>
        </p:txBody>
      </p:sp>
      <p:sp>
        <p:nvSpPr>
          <p:cNvPr id="199686" name="Rectangle 6"/>
          <p:cNvSpPr>
            <a:spLocks noChangeArrowheads="1"/>
          </p:cNvSpPr>
          <p:nvPr/>
        </p:nvSpPr>
        <p:spPr bwMode="auto">
          <a:xfrm>
            <a:off x="1524001" y="25204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99685" name="Object 5"/>
          <p:cNvGraphicFramePr>
            <a:graphicFrameLocks noChangeAspect="1"/>
          </p:cNvGraphicFramePr>
          <p:nvPr/>
        </p:nvGraphicFramePr>
        <p:xfrm>
          <a:off x="2855914" y="3068639"/>
          <a:ext cx="6264275" cy="3455987"/>
        </p:xfrm>
        <a:graphic>
          <a:graphicData uri="http://schemas.openxmlformats.org/presentationml/2006/ole">
            <mc:AlternateContent xmlns:mc="http://schemas.openxmlformats.org/markup-compatibility/2006">
              <mc:Choice xmlns:v="urn:schemas-microsoft-com:vml" Requires="v">
                <p:oleObj spid="_x0000_s4109" name="位图图像" r:id="rId1" imgW="2314575" imgH="1447800" progId="Paint.Picture">
                  <p:embed/>
                </p:oleObj>
              </mc:Choice>
              <mc:Fallback>
                <p:oleObj name="位图图像" r:id="rId1" imgW="2314575" imgH="1447800" progId="Paint.Picture">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914" y="3068639"/>
                        <a:ext cx="6264275" cy="3455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FB82F497-B503-4657-AF15-CE497FB563BB}" type="slidenum">
              <a:rPr lang="zh-CN" altLang="en-US"/>
            </a:fld>
            <a:endParaRPr lang="en-US" altLang="zh-CN"/>
          </a:p>
        </p:txBody>
      </p:sp>
      <p:sp>
        <p:nvSpPr>
          <p:cNvPr id="200707" name="Rectangle 3"/>
          <p:cNvSpPr>
            <a:spLocks noGrp="1" noChangeArrowheads="1"/>
          </p:cNvSpPr>
          <p:nvPr>
            <p:ph type="body" idx="1"/>
          </p:nvPr>
        </p:nvSpPr>
        <p:spPr>
          <a:xfrm>
            <a:off x="1524000" y="2017714"/>
            <a:ext cx="8955088" cy="979487"/>
          </a:xfrm>
        </p:spPr>
        <p:txBody>
          <a:bodyPr/>
          <a:lstStyle/>
          <a:p>
            <a:pPr>
              <a:lnSpc>
                <a:spcPct val="90000"/>
              </a:lnSpc>
              <a:buFont typeface="Wingdings" panose="05000000000000000000" pitchFamily="2" charset="2"/>
              <a:buNone/>
            </a:pPr>
            <a:r>
              <a:rPr lang="zh-CN" altLang="en-US" b="1">
                <a:latin typeface="黑体" panose="02010609060101010101" pitchFamily="49" charset="-122"/>
                <a:ea typeface="黑体" panose="02010609060101010101" pitchFamily="49" charset="-122"/>
              </a:rPr>
              <a:t>解：</a:t>
            </a:r>
            <a:r>
              <a:rPr lang="zh-CN" altLang="en-US" b="1">
                <a:latin typeface="宋体" panose="02010600030101010101" pitchFamily="2" charset="-122"/>
              </a:rPr>
              <a:t>图形结构复杂，首先应分解为简单的子图（背景、物体）。	构成一个多级树结构：</a:t>
            </a:r>
            <a:endParaRPr lang="zh-CN" altLang="en-US" b="1">
              <a:latin typeface="宋体" panose="02010600030101010101" pitchFamily="2" charset="-122"/>
            </a:endParaRPr>
          </a:p>
        </p:txBody>
      </p:sp>
      <p:sp>
        <p:nvSpPr>
          <p:cNvPr id="200708" name="Rectangle 4"/>
          <p:cNvSpPr>
            <a:spLocks noChangeArrowheads="1"/>
          </p:cNvSpPr>
          <p:nvPr/>
        </p:nvSpPr>
        <p:spPr bwMode="auto">
          <a:xfrm>
            <a:off x="2855914" y="836614"/>
            <a:ext cx="74882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4000">
                <a:solidFill>
                  <a:schemeClr val="hlink"/>
                </a:solidFill>
                <a:latin typeface="黑体" panose="02010609060101010101" pitchFamily="49" charset="-122"/>
                <a:ea typeface="黑体" panose="02010609060101010101" pitchFamily="49" charset="-122"/>
              </a:rPr>
              <a:t>1.1 </a:t>
            </a:r>
            <a:r>
              <a:rPr lang="zh-CN" altLang="en-US" sz="4000">
                <a:solidFill>
                  <a:schemeClr val="hlink"/>
                </a:solidFill>
                <a:latin typeface="黑体" panose="02010609060101010101" pitchFamily="49" charset="-122"/>
                <a:ea typeface="黑体" panose="02010609060101010101" pitchFamily="49" charset="-122"/>
              </a:rPr>
              <a:t>概述－模式识别的基本方法</a:t>
            </a:r>
            <a:endParaRPr lang="zh-CN" altLang="en-US" sz="4000">
              <a:solidFill>
                <a:schemeClr val="hlink"/>
              </a:solidFill>
              <a:latin typeface="黑体" panose="02010609060101010101" pitchFamily="49" charset="-122"/>
              <a:ea typeface="黑体" panose="02010609060101010101" pitchFamily="49" charset="-122"/>
            </a:endParaRPr>
          </a:p>
        </p:txBody>
      </p:sp>
      <p:sp>
        <p:nvSpPr>
          <p:cNvPr id="200710" name="Rectangle 6"/>
          <p:cNvSpPr>
            <a:spLocks noChangeArrowheads="1"/>
          </p:cNvSpPr>
          <p:nvPr/>
        </p:nvSpPr>
        <p:spPr bwMode="auto">
          <a:xfrm>
            <a:off x="1524001" y="21680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00709" name="Object 5"/>
          <p:cNvGraphicFramePr>
            <a:graphicFrameLocks noChangeAspect="1"/>
          </p:cNvGraphicFramePr>
          <p:nvPr/>
        </p:nvGraphicFramePr>
        <p:xfrm>
          <a:off x="3000376" y="2997200"/>
          <a:ext cx="5535613" cy="3644900"/>
        </p:xfrm>
        <a:graphic>
          <a:graphicData uri="http://schemas.openxmlformats.org/presentationml/2006/ole">
            <mc:AlternateContent xmlns:mc="http://schemas.openxmlformats.org/markup-compatibility/2006">
              <mc:Choice xmlns:v="urn:schemas-microsoft-com:vml" Requires="v">
                <p:oleObj spid="_x0000_s5132" name="位图图像" r:id="rId1" imgW="1895475" imgH="2152650" progId="Paint.Picture">
                  <p:embed/>
                </p:oleObj>
              </mc:Choice>
              <mc:Fallback>
                <p:oleObj name="位图图像" r:id="rId1" imgW="1895475" imgH="2152650" progId="Paint.Picture">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6" y="2997200"/>
                        <a:ext cx="5535613" cy="3644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23E0140E-CC79-4042-9259-88F442612100}" type="slidenum">
              <a:rPr lang="zh-CN" altLang="en-US"/>
            </a:fld>
            <a:endParaRPr lang="en-US" altLang="zh-CN"/>
          </a:p>
        </p:txBody>
      </p:sp>
      <p:sp>
        <p:nvSpPr>
          <p:cNvPr id="201731" name="Rectangle 3"/>
          <p:cNvSpPr>
            <a:spLocks noGrp="1" noChangeArrowheads="1"/>
          </p:cNvSpPr>
          <p:nvPr>
            <p:ph type="body" idx="1"/>
          </p:nvPr>
        </p:nvSpPr>
        <p:spPr>
          <a:xfrm>
            <a:off x="2118519" y="1771650"/>
            <a:ext cx="8963026" cy="4351338"/>
          </a:xfrm>
        </p:spPr>
        <p:txBody>
          <a:bodyPr/>
          <a:lstStyle/>
          <a:p>
            <a:r>
              <a:rPr lang="zh-CN" altLang="en-US" b="1" dirty="0">
                <a:ea typeface="黑体" panose="02010609060101010101" pitchFamily="49" charset="-122"/>
              </a:rPr>
              <a:t>在学习过程中，确定基元与基元之间的关系，推断出生成景物的方法。</a:t>
            </a:r>
            <a:endParaRPr lang="zh-CN" altLang="en-US" b="1" dirty="0">
              <a:ea typeface="黑体" panose="02010609060101010101" pitchFamily="49" charset="-122"/>
            </a:endParaRPr>
          </a:p>
          <a:p>
            <a:r>
              <a:rPr lang="zh-CN" altLang="en-US" b="1" dirty="0">
                <a:ea typeface="黑体" panose="02010609060101010101" pitchFamily="49" charset="-122"/>
              </a:rPr>
              <a:t>判决过程中，首先提取基元，识别基元之间的连接关系，使用推断的文法规则做句法分析。若分析成立，则判断输入的景物属于相应的类型。</a:t>
            </a:r>
            <a:endParaRPr lang="zh-CN" altLang="en-US" b="1" dirty="0">
              <a:ea typeface="黑体" panose="02010609060101010101" pitchFamily="49" charset="-122"/>
            </a:endParaRPr>
          </a:p>
        </p:txBody>
      </p:sp>
      <p:sp>
        <p:nvSpPr>
          <p:cNvPr id="201733" name="Rectangle 5"/>
          <p:cNvSpPr>
            <a:spLocks noChangeArrowheads="1"/>
          </p:cNvSpPr>
          <p:nvPr/>
        </p:nvSpPr>
        <p:spPr bwMode="auto">
          <a:xfrm>
            <a:off x="2855914" y="836614"/>
            <a:ext cx="74882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4000">
                <a:solidFill>
                  <a:schemeClr val="hlink"/>
                </a:solidFill>
                <a:latin typeface="黑体" panose="02010609060101010101" pitchFamily="49" charset="-122"/>
                <a:ea typeface="黑体" panose="02010609060101010101" pitchFamily="49" charset="-122"/>
              </a:rPr>
              <a:t>1.1 </a:t>
            </a:r>
            <a:r>
              <a:rPr lang="zh-CN" altLang="en-US" sz="4000">
                <a:solidFill>
                  <a:schemeClr val="hlink"/>
                </a:solidFill>
                <a:latin typeface="黑体" panose="02010609060101010101" pitchFamily="49" charset="-122"/>
                <a:ea typeface="黑体" panose="02010609060101010101" pitchFamily="49" charset="-122"/>
              </a:rPr>
              <a:t>概述－模式识别的基本方法</a:t>
            </a:r>
            <a:endParaRPr lang="zh-CN" altLang="en-US" sz="4000">
              <a:solidFill>
                <a:schemeClr val="hlink"/>
              </a:solidFill>
              <a:latin typeface="黑体" panose="02010609060101010101" pitchFamily="49" charset="-122"/>
              <a:ea typeface="黑体"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25251DF0-BED8-4FDE-9908-7BA44E6B99C4}" type="slidenum">
              <a:rPr lang="zh-CN" altLang="en-US"/>
            </a:fld>
            <a:endParaRPr lang="en-US" altLang="zh-CN"/>
          </a:p>
        </p:txBody>
      </p:sp>
      <p:pic>
        <p:nvPicPr>
          <p:cNvPr id="7" name="Picture 9"/>
          <p:cNvPicPr>
            <a:picLocks noChangeAspect="1" noChangeArrowheads="1"/>
          </p:cNvPicPr>
          <p:nvPr/>
        </p:nvPicPr>
        <p:blipFill>
          <a:blip r:embed="rId1">
            <a:extLst>
              <a:ext uri="{28A0092B-C50C-407E-A947-70E740481C1C}">
                <a14:useLocalDpi xmlns:a14="http://schemas.microsoft.com/office/drawing/2010/main" val="0"/>
              </a:ext>
            </a:extLst>
          </a:blip>
          <a:srcRect l="15096" r="15762"/>
          <a:stretch>
            <a:fillRect/>
          </a:stretch>
        </p:blipFill>
        <p:spPr bwMode="auto">
          <a:xfrm>
            <a:off x="4400029" y="534988"/>
            <a:ext cx="3533775" cy="51117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p:cNvPicPr>
            <a:picLocks noChangeAspect="1" noChangeArrowheads="1"/>
          </p:cNvPicPr>
          <p:nvPr/>
        </p:nvPicPr>
        <p:blipFill>
          <a:blip r:embed="rId2">
            <a:extLst>
              <a:ext uri="{28A0092B-C50C-407E-A947-70E740481C1C}">
                <a14:useLocalDpi xmlns:a14="http://schemas.microsoft.com/office/drawing/2010/main" val="0"/>
              </a:ext>
            </a:extLst>
          </a:blip>
          <a:srcRect l="10625" r="9055"/>
          <a:stretch>
            <a:fillRect/>
          </a:stretch>
        </p:blipFill>
        <p:spPr bwMode="auto">
          <a:xfrm>
            <a:off x="7886179" y="534988"/>
            <a:ext cx="4105796" cy="5111750"/>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551" y="534987"/>
            <a:ext cx="3649224" cy="5111749"/>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FBD9C2F5-8917-43E3-BCCB-19CAC59C45FD}" type="slidenum">
              <a:rPr lang="zh-CN" altLang="en-US"/>
            </a:fld>
            <a:endParaRPr lang="en-US" altLang="zh-CN"/>
          </a:p>
        </p:txBody>
      </p:sp>
      <p:sp>
        <p:nvSpPr>
          <p:cNvPr id="238594" name="Rectangle 2"/>
          <p:cNvSpPr>
            <a:spLocks noGrp="1" noChangeArrowheads="1"/>
          </p:cNvSpPr>
          <p:nvPr>
            <p:ph type="body" idx="1"/>
          </p:nvPr>
        </p:nvSpPr>
        <p:spPr>
          <a:xfrm>
            <a:off x="1919288" y="1989138"/>
            <a:ext cx="8748712" cy="4392612"/>
          </a:xfrm>
        </p:spPr>
        <p:txBody>
          <a:bodyPr/>
          <a:lstStyle/>
          <a:p>
            <a:pPr>
              <a:spcBef>
                <a:spcPct val="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理论基础：</a:t>
            </a:r>
            <a:r>
              <a:rPr lang="zh-CN" altLang="en-US" b="1" dirty="0">
                <a:solidFill>
                  <a:schemeClr val="folHlink"/>
                </a:solidFill>
                <a:latin typeface="黑体" panose="02010609060101010101" pitchFamily="49" charset="-122"/>
                <a:ea typeface="黑体" panose="02010609060101010101" pitchFamily="49" charset="-122"/>
              </a:rPr>
              <a:t>形式语言，自动机技术</a:t>
            </a:r>
            <a:endParaRPr lang="zh-CN" altLang="en-US" b="1" dirty="0">
              <a:solidFill>
                <a:schemeClr val="folHlink"/>
              </a:solidFill>
              <a:latin typeface="黑体" panose="02010609060101010101" pitchFamily="49" charset="-122"/>
              <a:ea typeface="黑体" panose="02010609060101010101" pitchFamily="49" charset="-122"/>
            </a:endParaRPr>
          </a:p>
          <a:p>
            <a:pPr>
              <a:spcBef>
                <a:spcPct val="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主要方法：</a:t>
            </a:r>
            <a:r>
              <a:rPr lang="zh-CN" altLang="en-US" b="1" dirty="0">
                <a:solidFill>
                  <a:schemeClr val="folHlink"/>
                </a:solidFill>
                <a:latin typeface="黑体" panose="02010609060101010101" pitchFamily="49" charset="-122"/>
                <a:ea typeface="黑体" panose="02010609060101010101" pitchFamily="49" charset="-122"/>
              </a:rPr>
              <a:t>自动机技术、</a:t>
            </a:r>
            <a:r>
              <a:rPr lang="en-US" altLang="zh-CN" b="1" dirty="0">
                <a:solidFill>
                  <a:schemeClr val="folHlink"/>
                </a:solidFill>
                <a:latin typeface="黑体" panose="02010609060101010101" pitchFamily="49" charset="-122"/>
                <a:ea typeface="黑体" panose="02010609060101010101" pitchFamily="49" charset="-122"/>
              </a:rPr>
              <a:t>CYK</a:t>
            </a:r>
            <a:r>
              <a:rPr lang="zh-CN" altLang="en-US" b="1" dirty="0">
                <a:solidFill>
                  <a:schemeClr val="folHlink"/>
                </a:solidFill>
                <a:latin typeface="黑体" panose="02010609060101010101" pitchFamily="49" charset="-122"/>
                <a:ea typeface="黑体" panose="02010609060101010101" pitchFamily="49" charset="-122"/>
              </a:rPr>
              <a:t>剖析算法、</a:t>
            </a:r>
            <a:r>
              <a:rPr lang="en-US" altLang="zh-CN" b="1" dirty="0">
                <a:solidFill>
                  <a:schemeClr val="folHlink"/>
                </a:solidFill>
                <a:latin typeface="黑体" panose="02010609060101010101" pitchFamily="49" charset="-122"/>
                <a:ea typeface="黑体" panose="02010609060101010101" pitchFamily="49" charset="-122"/>
              </a:rPr>
              <a:t>Early</a:t>
            </a:r>
            <a:r>
              <a:rPr lang="zh-CN" altLang="en-US" b="1" dirty="0">
                <a:solidFill>
                  <a:schemeClr val="folHlink"/>
                </a:solidFill>
                <a:latin typeface="黑体" panose="02010609060101010101" pitchFamily="49" charset="-122"/>
                <a:ea typeface="黑体" panose="02010609060101010101" pitchFamily="49" charset="-122"/>
              </a:rPr>
              <a:t>算法、转移图法</a:t>
            </a:r>
            <a:endParaRPr lang="zh-CN" altLang="en-US" b="1" dirty="0">
              <a:solidFill>
                <a:schemeClr val="folHlink"/>
              </a:solidFill>
              <a:latin typeface="黑体" panose="02010609060101010101" pitchFamily="49" charset="-122"/>
              <a:ea typeface="黑体" panose="02010609060101010101" pitchFamily="49" charset="-122"/>
            </a:endParaRPr>
          </a:p>
          <a:p>
            <a:pPr>
              <a:spcBef>
                <a:spcPct val="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主要优点</a:t>
            </a:r>
            <a:r>
              <a:rPr lang="zh-CN" altLang="en-US" b="1" dirty="0">
                <a:solidFill>
                  <a:schemeClr val="folHlink"/>
                </a:solidFill>
                <a:latin typeface="黑体" panose="02010609060101010101" pitchFamily="49" charset="-122"/>
                <a:ea typeface="黑体" panose="02010609060101010101" pitchFamily="49" charset="-122"/>
              </a:rPr>
              <a:t>：</a:t>
            </a:r>
            <a:br>
              <a:rPr lang="zh-CN" altLang="en-US" b="1" dirty="0">
                <a:solidFill>
                  <a:schemeClr val="folHlink"/>
                </a:solidFill>
                <a:latin typeface="黑体" panose="02010609060101010101" pitchFamily="49" charset="-122"/>
                <a:ea typeface="黑体" panose="02010609060101010101" pitchFamily="49" charset="-122"/>
              </a:rPr>
            </a:br>
            <a:r>
              <a:rPr lang="en-US" altLang="zh-CN" b="1" dirty="0">
                <a:solidFill>
                  <a:schemeClr val="folHlink"/>
                </a:solidFill>
                <a:latin typeface="黑体" panose="02010609060101010101" pitchFamily="49" charset="-122"/>
                <a:ea typeface="黑体" panose="02010609060101010101" pitchFamily="49" charset="-122"/>
              </a:rPr>
              <a:t>1</a:t>
            </a:r>
            <a:r>
              <a:rPr lang="zh-CN" altLang="en-US" b="1" dirty="0">
                <a:solidFill>
                  <a:schemeClr val="folHlink"/>
                </a:solidFill>
                <a:latin typeface="黑体" panose="02010609060101010101" pitchFamily="49" charset="-122"/>
                <a:ea typeface="黑体" panose="02010609060101010101" pitchFamily="49" charset="-122"/>
              </a:rPr>
              <a:t>）识别方便，可以从简单的基元开始，由简至繁。</a:t>
            </a:r>
            <a:br>
              <a:rPr lang="zh-CN" altLang="en-US" b="1" dirty="0">
                <a:solidFill>
                  <a:schemeClr val="folHlink"/>
                </a:solidFill>
                <a:latin typeface="黑体" panose="02010609060101010101" pitchFamily="49" charset="-122"/>
                <a:ea typeface="黑体" panose="02010609060101010101" pitchFamily="49" charset="-122"/>
              </a:rPr>
            </a:br>
            <a:r>
              <a:rPr lang="en-US" altLang="zh-CN" b="1" dirty="0">
                <a:solidFill>
                  <a:schemeClr val="folHlink"/>
                </a:solidFill>
                <a:latin typeface="黑体" panose="02010609060101010101" pitchFamily="49" charset="-122"/>
                <a:ea typeface="黑体" panose="02010609060101010101" pitchFamily="49" charset="-122"/>
              </a:rPr>
              <a:t>2</a:t>
            </a:r>
            <a:r>
              <a:rPr lang="zh-CN" altLang="en-US" b="1" dirty="0">
                <a:solidFill>
                  <a:schemeClr val="folHlink"/>
                </a:solidFill>
                <a:latin typeface="黑体" panose="02010609060101010101" pitchFamily="49" charset="-122"/>
                <a:ea typeface="黑体" panose="02010609060101010101" pitchFamily="49" charset="-122"/>
              </a:rPr>
              <a:t>）能反映模式的结构特征，能描述模式的性质。</a:t>
            </a:r>
            <a:br>
              <a:rPr lang="zh-CN" altLang="en-US" b="1" dirty="0">
                <a:solidFill>
                  <a:schemeClr val="folHlink"/>
                </a:solidFill>
                <a:latin typeface="黑体" panose="02010609060101010101" pitchFamily="49" charset="-122"/>
                <a:ea typeface="黑体" panose="02010609060101010101" pitchFamily="49" charset="-122"/>
              </a:rPr>
            </a:br>
            <a:r>
              <a:rPr lang="en-US" altLang="zh-CN" b="1" dirty="0">
                <a:solidFill>
                  <a:schemeClr val="folHlink"/>
                </a:solidFill>
                <a:latin typeface="黑体" panose="02010609060101010101" pitchFamily="49" charset="-122"/>
                <a:ea typeface="黑体" panose="02010609060101010101" pitchFamily="49" charset="-122"/>
              </a:rPr>
              <a:t>3</a:t>
            </a:r>
            <a:r>
              <a:rPr lang="zh-CN" altLang="en-US" b="1" dirty="0">
                <a:solidFill>
                  <a:schemeClr val="folHlink"/>
                </a:solidFill>
                <a:latin typeface="黑体" panose="02010609060101010101" pitchFamily="49" charset="-122"/>
                <a:ea typeface="黑体" panose="02010609060101010101" pitchFamily="49" charset="-122"/>
              </a:rPr>
              <a:t>）对图象畸变的抗干扰能力较强。</a:t>
            </a:r>
            <a:endParaRPr lang="zh-CN" altLang="en-US" b="1" dirty="0">
              <a:solidFill>
                <a:schemeClr val="folHlink"/>
              </a:solidFill>
              <a:latin typeface="黑体" panose="02010609060101010101" pitchFamily="49" charset="-122"/>
              <a:ea typeface="黑体" panose="02010609060101010101" pitchFamily="49" charset="-122"/>
            </a:endParaRPr>
          </a:p>
          <a:p>
            <a:pPr>
              <a:spcBef>
                <a:spcPct val="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主要缺点：</a:t>
            </a:r>
            <a:br>
              <a:rPr lang="zh-CN" altLang="en-US" b="1" dirty="0">
                <a:latin typeface="黑体" panose="02010609060101010101" pitchFamily="49" charset="-122"/>
                <a:ea typeface="黑体" panose="02010609060101010101" pitchFamily="49" charset="-122"/>
              </a:rPr>
            </a:br>
            <a:r>
              <a:rPr lang="zh-CN" altLang="en-US" b="1" dirty="0">
                <a:solidFill>
                  <a:schemeClr val="folHlink"/>
                </a:solidFill>
                <a:latin typeface="黑体" panose="02010609060101010101" pitchFamily="49" charset="-122"/>
                <a:ea typeface="黑体" panose="02010609060101010101" pitchFamily="49" charset="-122"/>
              </a:rPr>
              <a:t>当存在干扰及噪声时，抽取特征基元困难，且易失误。</a:t>
            </a:r>
            <a:endParaRPr lang="zh-CN" altLang="en-US" b="1" dirty="0">
              <a:solidFill>
                <a:schemeClr val="folHlink"/>
              </a:solidFill>
              <a:latin typeface="黑体" panose="02010609060101010101" pitchFamily="49" charset="-122"/>
              <a:ea typeface="黑体" panose="02010609060101010101" pitchFamily="49" charset="-122"/>
            </a:endParaRPr>
          </a:p>
        </p:txBody>
      </p:sp>
      <p:sp>
        <p:nvSpPr>
          <p:cNvPr id="238595" name="Rectangle 3"/>
          <p:cNvSpPr>
            <a:spLocks noChangeArrowheads="1"/>
          </p:cNvSpPr>
          <p:nvPr/>
        </p:nvSpPr>
        <p:spPr bwMode="auto">
          <a:xfrm>
            <a:off x="2855914" y="836614"/>
            <a:ext cx="74882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4000">
                <a:solidFill>
                  <a:schemeClr val="hlink"/>
                </a:solidFill>
                <a:latin typeface="黑体" panose="02010609060101010101" pitchFamily="49" charset="-122"/>
                <a:ea typeface="黑体" panose="02010609060101010101" pitchFamily="49" charset="-122"/>
              </a:rPr>
              <a:t>1.1 </a:t>
            </a:r>
            <a:r>
              <a:rPr lang="zh-CN" altLang="en-US" sz="4000">
                <a:solidFill>
                  <a:schemeClr val="hlink"/>
                </a:solidFill>
                <a:latin typeface="黑体" panose="02010609060101010101" pitchFamily="49" charset="-122"/>
                <a:ea typeface="黑体" panose="02010609060101010101" pitchFamily="49" charset="-122"/>
              </a:rPr>
              <a:t>概述－模式识别的基本方法</a:t>
            </a:r>
            <a:endParaRPr lang="zh-CN" altLang="en-US" sz="4000">
              <a:solidFill>
                <a:schemeClr val="hlink"/>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8594">
                                            <p:txEl>
                                              <p:pRg st="0" end="0"/>
                                            </p:txEl>
                                          </p:spTgt>
                                        </p:tgtEl>
                                        <p:attrNameLst>
                                          <p:attrName>style.visibility</p:attrName>
                                        </p:attrNameLst>
                                      </p:cBhvr>
                                      <p:to>
                                        <p:strVal val="visible"/>
                                      </p:to>
                                    </p:set>
                                    <p:animEffect transition="in" filter="blinds(horizontal)">
                                      <p:cBhvr>
                                        <p:cTn id="7" dur="500"/>
                                        <p:tgtEl>
                                          <p:spTgt spid="2385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8594">
                                            <p:txEl>
                                              <p:pRg st="1" end="1"/>
                                            </p:txEl>
                                          </p:spTgt>
                                        </p:tgtEl>
                                        <p:attrNameLst>
                                          <p:attrName>style.visibility</p:attrName>
                                        </p:attrNameLst>
                                      </p:cBhvr>
                                      <p:to>
                                        <p:strVal val="visible"/>
                                      </p:to>
                                    </p:set>
                                    <p:animEffect transition="in" filter="blinds(horizontal)">
                                      <p:cBhvr>
                                        <p:cTn id="12" dur="500"/>
                                        <p:tgtEl>
                                          <p:spTgt spid="2385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859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38594">
                                            <p:txEl>
                                              <p:pRg st="3" end="3"/>
                                            </p:txEl>
                                          </p:spTgt>
                                        </p:tgtEl>
                                        <p:attrNameLst>
                                          <p:attrName>style.visibility</p:attrName>
                                        </p:attrNameLst>
                                      </p:cBhvr>
                                      <p:to>
                                        <p:strVal val="visible"/>
                                      </p:to>
                                    </p:set>
                                    <p:animEffect transition="in" filter="blinds(horizontal)">
                                      <p:cBhvr>
                                        <p:cTn id="21" dur="500"/>
                                        <p:tgtEl>
                                          <p:spTgt spid="23859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0634B4B-D364-47C4-A9BC-C1C20130A764}" type="slidenum">
              <a:rPr lang="zh-CN" altLang="en-US"/>
            </a:fld>
            <a:endParaRPr lang="en-US" altLang="zh-CN"/>
          </a:p>
        </p:txBody>
      </p:sp>
      <p:sp>
        <p:nvSpPr>
          <p:cNvPr id="239618" name="Rectangle 2"/>
          <p:cNvSpPr>
            <a:spLocks noChangeArrowheads="1"/>
          </p:cNvSpPr>
          <p:nvPr/>
        </p:nvSpPr>
        <p:spPr bwMode="auto">
          <a:xfrm>
            <a:off x="2855914" y="836614"/>
            <a:ext cx="74882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4000">
                <a:solidFill>
                  <a:schemeClr val="hlink"/>
                </a:solidFill>
                <a:latin typeface="黑体" panose="02010609060101010101" pitchFamily="49" charset="-122"/>
                <a:ea typeface="黑体" panose="02010609060101010101" pitchFamily="49" charset="-122"/>
              </a:rPr>
              <a:t>1.1 </a:t>
            </a:r>
            <a:r>
              <a:rPr lang="zh-CN" altLang="en-US" sz="4000">
                <a:solidFill>
                  <a:schemeClr val="hlink"/>
                </a:solidFill>
                <a:latin typeface="黑体" panose="02010609060101010101" pitchFamily="49" charset="-122"/>
                <a:ea typeface="黑体" panose="02010609060101010101" pitchFamily="49" charset="-122"/>
              </a:rPr>
              <a:t>概述－模式识别的基本方法</a:t>
            </a:r>
            <a:endParaRPr lang="zh-CN" altLang="en-US" sz="4000">
              <a:solidFill>
                <a:schemeClr val="hlink"/>
              </a:solidFill>
              <a:latin typeface="黑体" panose="02010609060101010101" pitchFamily="49" charset="-122"/>
              <a:ea typeface="黑体" panose="02010609060101010101" pitchFamily="49" charset="-122"/>
            </a:endParaRPr>
          </a:p>
        </p:txBody>
      </p:sp>
      <p:sp>
        <p:nvSpPr>
          <p:cNvPr id="239619" name="Rectangle 3"/>
          <p:cNvSpPr>
            <a:spLocks noChangeArrowheads="1"/>
          </p:cNvSpPr>
          <p:nvPr/>
        </p:nvSpPr>
        <p:spPr bwMode="auto">
          <a:xfrm>
            <a:off x="2566988" y="1989139"/>
            <a:ext cx="4572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3200" b="1">
                <a:solidFill>
                  <a:schemeClr val="folHlink"/>
                </a:solidFill>
                <a:latin typeface="黑体" panose="02010609060101010101" pitchFamily="49" charset="-122"/>
                <a:ea typeface="黑体" panose="02010609060101010101" pitchFamily="49" charset="-122"/>
              </a:rPr>
              <a:t>三、模糊模式识别</a:t>
            </a:r>
            <a:endParaRPr lang="zh-CN" altLang="en-US" sz="3200" b="1">
              <a:solidFill>
                <a:schemeClr val="folHlink"/>
              </a:solidFill>
              <a:latin typeface="黑体" panose="02010609060101010101" pitchFamily="49" charset="-122"/>
              <a:ea typeface="黑体" panose="02010609060101010101" pitchFamily="49" charset="-122"/>
            </a:endParaRPr>
          </a:p>
        </p:txBody>
      </p:sp>
      <p:sp>
        <p:nvSpPr>
          <p:cNvPr id="239620" name="Rectangle 4"/>
          <p:cNvSpPr>
            <a:spLocks noChangeArrowheads="1"/>
          </p:cNvSpPr>
          <p:nvPr/>
        </p:nvSpPr>
        <p:spPr bwMode="auto">
          <a:xfrm>
            <a:off x="2351088" y="2852738"/>
            <a:ext cx="7993062"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40000"/>
              </a:spcBef>
            </a:pPr>
            <a:r>
              <a:rPr lang="zh-CN" altLang="en-US" sz="2800" b="1">
                <a:latin typeface="黑体" panose="02010609060101010101" pitchFamily="49" charset="-122"/>
                <a:ea typeface="黑体" panose="02010609060101010101" pitchFamily="49" charset="-122"/>
              </a:rPr>
              <a:t>模式描述方法：</a:t>
            </a:r>
            <a:endParaRPr lang="zh-CN" altLang="en-US" sz="2800" b="1">
              <a:latin typeface="黑体" panose="02010609060101010101" pitchFamily="49" charset="-122"/>
              <a:ea typeface="黑体" panose="02010609060101010101" pitchFamily="49" charset="-122"/>
            </a:endParaRPr>
          </a:p>
          <a:p>
            <a:pPr algn="l">
              <a:spcBef>
                <a:spcPct val="40000"/>
              </a:spcBef>
            </a:pPr>
            <a:r>
              <a:rPr lang="zh-CN" altLang="en-US" sz="2800">
                <a:latin typeface="黑体" panose="02010609060101010101" pitchFamily="49" charset="-122"/>
                <a:ea typeface="黑体" panose="02010609060101010101" pitchFamily="49" charset="-122"/>
              </a:rPr>
              <a:t>     </a:t>
            </a:r>
            <a:r>
              <a:rPr lang="zh-CN" altLang="en-US" sz="2800" b="1">
                <a:solidFill>
                  <a:schemeClr val="folHlink"/>
                </a:solidFill>
                <a:latin typeface="黑体" panose="02010609060101010101" pitchFamily="49" charset="-122"/>
                <a:ea typeface="黑体" panose="02010609060101010101" pitchFamily="49" charset="-122"/>
              </a:rPr>
              <a:t>模糊集合 </a:t>
            </a:r>
            <a:r>
              <a:rPr lang="en-US" altLang="zh-CN" sz="2800" b="1">
                <a:solidFill>
                  <a:schemeClr val="folHlink"/>
                </a:solidFill>
                <a:latin typeface="黑体" panose="02010609060101010101" pitchFamily="49" charset="-122"/>
                <a:ea typeface="黑体" panose="02010609060101010101" pitchFamily="49" charset="-122"/>
              </a:rPr>
              <a:t>A={(</a:t>
            </a:r>
            <a:r>
              <a:rPr lang="en-US" altLang="zh-CN" sz="2800" b="1">
                <a:solidFill>
                  <a:schemeClr val="folHlink"/>
                </a:solidFill>
                <a:latin typeface="黑体" panose="02010609060101010101" pitchFamily="49" charset="-122"/>
                <a:ea typeface="黑体" panose="02010609060101010101" pitchFamily="49" charset="-122"/>
                <a:sym typeface="Symbol" panose="05050102010706020507" pitchFamily="18" charset="2"/>
              </a:rPr>
              <a:t></a:t>
            </a:r>
            <a:r>
              <a:rPr lang="en-US" altLang="zh-CN" sz="2800" b="1" baseline="-25000">
                <a:solidFill>
                  <a:schemeClr val="folHlink"/>
                </a:solidFill>
                <a:latin typeface="黑体" panose="02010609060101010101" pitchFamily="49" charset="-122"/>
                <a:ea typeface="黑体" panose="02010609060101010101" pitchFamily="49" charset="-122"/>
              </a:rPr>
              <a:t>a</a:t>
            </a:r>
            <a:r>
              <a:rPr lang="en-US" altLang="zh-CN" sz="2800" b="1">
                <a:solidFill>
                  <a:schemeClr val="folHlink"/>
                </a:solidFill>
                <a:latin typeface="黑体" panose="02010609060101010101" pitchFamily="49" charset="-122"/>
                <a:ea typeface="黑体" panose="02010609060101010101" pitchFamily="49" charset="-122"/>
              </a:rPr>
              <a:t>,a), (</a:t>
            </a:r>
            <a:r>
              <a:rPr lang="en-US" altLang="zh-CN" sz="2800" b="1">
                <a:solidFill>
                  <a:schemeClr val="folHlink"/>
                </a:solidFill>
                <a:latin typeface="黑体" panose="02010609060101010101" pitchFamily="49" charset="-122"/>
                <a:ea typeface="黑体" panose="02010609060101010101" pitchFamily="49" charset="-122"/>
                <a:sym typeface="Symbol" panose="05050102010706020507" pitchFamily="18" charset="2"/>
              </a:rPr>
              <a:t></a:t>
            </a:r>
            <a:r>
              <a:rPr lang="en-US" altLang="zh-CN" sz="2800" b="1" baseline="-25000">
                <a:solidFill>
                  <a:schemeClr val="folHlink"/>
                </a:solidFill>
                <a:latin typeface="黑体" panose="02010609060101010101" pitchFamily="49" charset="-122"/>
                <a:ea typeface="黑体" panose="02010609060101010101" pitchFamily="49" charset="-122"/>
              </a:rPr>
              <a:t>b</a:t>
            </a:r>
            <a:r>
              <a:rPr lang="en-US" altLang="zh-CN" sz="2800" b="1">
                <a:solidFill>
                  <a:schemeClr val="folHlink"/>
                </a:solidFill>
                <a:latin typeface="黑体" panose="02010609060101010101" pitchFamily="49" charset="-122"/>
                <a:ea typeface="黑体" panose="02010609060101010101" pitchFamily="49" charset="-122"/>
              </a:rPr>
              <a:t>,b),... (</a:t>
            </a:r>
            <a:r>
              <a:rPr lang="en-US" altLang="zh-CN" sz="2800" b="1">
                <a:solidFill>
                  <a:schemeClr val="folHlink"/>
                </a:solidFill>
                <a:latin typeface="黑体" panose="02010609060101010101" pitchFamily="49" charset="-122"/>
                <a:ea typeface="黑体" panose="02010609060101010101" pitchFamily="49" charset="-122"/>
                <a:sym typeface="Symbol" panose="05050102010706020507" pitchFamily="18" charset="2"/>
              </a:rPr>
              <a:t></a:t>
            </a:r>
            <a:r>
              <a:rPr lang="en-US" altLang="zh-CN" sz="2800" b="1" baseline="-25000">
                <a:solidFill>
                  <a:schemeClr val="folHlink"/>
                </a:solidFill>
                <a:latin typeface="黑体" panose="02010609060101010101" pitchFamily="49" charset="-122"/>
                <a:ea typeface="黑体" panose="02010609060101010101" pitchFamily="49" charset="-122"/>
              </a:rPr>
              <a:t>n</a:t>
            </a:r>
            <a:r>
              <a:rPr lang="en-US" altLang="zh-CN" sz="2800" b="1">
                <a:solidFill>
                  <a:schemeClr val="folHlink"/>
                </a:solidFill>
                <a:latin typeface="黑体" panose="02010609060101010101" pitchFamily="49" charset="-122"/>
                <a:ea typeface="黑体" panose="02010609060101010101" pitchFamily="49" charset="-122"/>
              </a:rPr>
              <a:t>,n)}</a:t>
            </a:r>
            <a:endParaRPr lang="en-US" altLang="zh-CN" sz="2800" b="1">
              <a:solidFill>
                <a:schemeClr val="folHlink"/>
              </a:solidFill>
              <a:latin typeface="黑体" panose="02010609060101010101" pitchFamily="49" charset="-122"/>
              <a:ea typeface="黑体" panose="02010609060101010101" pitchFamily="49" charset="-122"/>
            </a:endParaRPr>
          </a:p>
          <a:p>
            <a:pPr algn="l">
              <a:spcBef>
                <a:spcPct val="40000"/>
              </a:spcBef>
            </a:pPr>
            <a:r>
              <a:rPr lang="zh-CN" altLang="en-US" sz="2800" b="1">
                <a:latin typeface="黑体" panose="02010609060101010101" pitchFamily="49" charset="-122"/>
                <a:ea typeface="黑体" panose="02010609060101010101" pitchFamily="49" charset="-122"/>
              </a:rPr>
              <a:t>模式判定：</a:t>
            </a:r>
            <a:endParaRPr lang="zh-CN" altLang="en-US" sz="2800" b="1">
              <a:latin typeface="黑体" panose="02010609060101010101" pitchFamily="49" charset="-122"/>
              <a:ea typeface="黑体" panose="02010609060101010101" pitchFamily="49" charset="-122"/>
            </a:endParaRPr>
          </a:p>
          <a:p>
            <a:pPr algn="l">
              <a:spcBef>
                <a:spcPct val="40000"/>
              </a:spcBef>
            </a:pPr>
            <a:r>
              <a:rPr lang="zh-CN" altLang="en-US" sz="2800">
                <a:latin typeface="黑体" panose="02010609060101010101" pitchFamily="49" charset="-122"/>
                <a:ea typeface="黑体" panose="02010609060101010101" pitchFamily="49" charset="-122"/>
              </a:rPr>
              <a:t>     </a:t>
            </a:r>
            <a:r>
              <a:rPr lang="zh-CN" altLang="en-US" sz="2800" b="1">
                <a:solidFill>
                  <a:schemeClr val="folHlink"/>
                </a:solidFill>
                <a:latin typeface="黑体" panose="02010609060101010101" pitchFamily="49" charset="-122"/>
                <a:ea typeface="黑体" panose="02010609060101010101" pitchFamily="49" charset="-122"/>
              </a:rPr>
              <a:t>是一种集合运算。用隶属度将模糊集合划分为若干子集， </a:t>
            </a:r>
            <a:r>
              <a:rPr lang="en-US" altLang="zh-CN" sz="2800" b="1">
                <a:solidFill>
                  <a:schemeClr val="folHlink"/>
                </a:solidFill>
                <a:latin typeface="黑体" panose="02010609060101010101" pitchFamily="49" charset="-122"/>
                <a:ea typeface="黑体" panose="02010609060101010101" pitchFamily="49" charset="-122"/>
              </a:rPr>
              <a:t>m</a:t>
            </a:r>
            <a:r>
              <a:rPr lang="zh-CN" altLang="en-US" sz="2800" b="1">
                <a:solidFill>
                  <a:schemeClr val="folHlink"/>
                </a:solidFill>
                <a:latin typeface="黑体" panose="02010609060101010101" pitchFamily="49" charset="-122"/>
                <a:ea typeface="黑体" panose="02010609060101010101" pitchFamily="49" charset="-122"/>
              </a:rPr>
              <a:t>类就有</a:t>
            </a:r>
            <a:r>
              <a:rPr lang="en-US" altLang="zh-CN" sz="2800" b="1">
                <a:solidFill>
                  <a:schemeClr val="folHlink"/>
                </a:solidFill>
                <a:latin typeface="黑体" panose="02010609060101010101" pitchFamily="49" charset="-122"/>
                <a:ea typeface="黑体" panose="02010609060101010101" pitchFamily="49" charset="-122"/>
              </a:rPr>
              <a:t>m</a:t>
            </a:r>
            <a:r>
              <a:rPr lang="zh-CN" altLang="en-US" sz="2800" b="1">
                <a:solidFill>
                  <a:schemeClr val="folHlink"/>
                </a:solidFill>
                <a:latin typeface="黑体" panose="02010609060101010101" pitchFamily="49" charset="-122"/>
                <a:ea typeface="黑体" panose="02010609060101010101" pitchFamily="49" charset="-122"/>
              </a:rPr>
              <a:t>个子集，然后根据择近原则分类。</a:t>
            </a:r>
            <a:endParaRPr lang="zh-CN" altLang="en-US" sz="2800" b="1">
              <a:solidFill>
                <a:schemeClr val="folHlink"/>
              </a:solidFill>
              <a:latin typeface="黑体" panose="02010609060101010101" pitchFamily="49" charset="-122"/>
              <a:ea typeface="黑体" panose="02010609060101010101" pitchFamily="49"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520F76E2-4E71-414B-AD58-57D5329AC666}" type="slidenum">
              <a:rPr lang="zh-CN" altLang="en-US"/>
            </a:fld>
            <a:endParaRPr lang="en-US" altLang="zh-CN"/>
          </a:p>
        </p:txBody>
      </p:sp>
      <p:sp>
        <p:nvSpPr>
          <p:cNvPr id="241666" name="Rectangle 2"/>
          <p:cNvSpPr>
            <a:spLocks noGrp="1" noChangeArrowheads="1"/>
          </p:cNvSpPr>
          <p:nvPr>
            <p:ph type="body" idx="1"/>
          </p:nvPr>
        </p:nvSpPr>
        <p:spPr>
          <a:xfrm>
            <a:off x="1919288" y="1989138"/>
            <a:ext cx="8748712" cy="4392612"/>
          </a:xfrm>
        </p:spPr>
        <p:txBody>
          <a:bodyPr/>
          <a:lstStyle/>
          <a:p>
            <a:pPr>
              <a:spcBef>
                <a:spcPct val="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理论基础：</a:t>
            </a:r>
            <a:r>
              <a:rPr lang="zh-CN" altLang="en-US" b="1">
                <a:solidFill>
                  <a:schemeClr val="folHlink"/>
                </a:solidFill>
                <a:latin typeface="黑体" panose="02010609060101010101" pitchFamily="49" charset="-122"/>
                <a:ea typeface="黑体" panose="02010609060101010101" pitchFamily="49" charset="-122"/>
              </a:rPr>
              <a:t>模糊数学</a:t>
            </a:r>
            <a:endParaRPr lang="zh-CN" altLang="en-US" b="1">
              <a:solidFill>
                <a:schemeClr val="folHlink"/>
              </a:solidFill>
              <a:latin typeface="黑体" panose="02010609060101010101" pitchFamily="49" charset="-122"/>
              <a:ea typeface="黑体" panose="02010609060101010101" pitchFamily="49" charset="-122"/>
            </a:endParaRPr>
          </a:p>
          <a:p>
            <a:pPr>
              <a:spcBef>
                <a:spcPct val="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主要方法：</a:t>
            </a:r>
            <a:r>
              <a:rPr lang="zh-CN" altLang="en-US" b="1">
                <a:solidFill>
                  <a:schemeClr val="folHlink"/>
                </a:solidFill>
                <a:latin typeface="黑体" panose="02010609060101010101" pitchFamily="49" charset="-122"/>
                <a:ea typeface="黑体" panose="02010609060101010101" pitchFamily="49" charset="-122"/>
              </a:rPr>
              <a:t>模糊统计法、二元对比排序法、推理法、模糊集运算规则、模糊矩阵	</a:t>
            </a:r>
            <a:endParaRPr lang="zh-CN" altLang="en-US" b="1">
              <a:solidFill>
                <a:schemeClr val="folHlink"/>
              </a:solidFill>
              <a:latin typeface="黑体" panose="02010609060101010101" pitchFamily="49" charset="-122"/>
              <a:ea typeface="黑体" panose="02010609060101010101" pitchFamily="49" charset="-122"/>
            </a:endParaRPr>
          </a:p>
          <a:p>
            <a:pPr>
              <a:spcBef>
                <a:spcPct val="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主要优点</a:t>
            </a:r>
            <a:r>
              <a:rPr lang="zh-CN" altLang="en-US" b="1">
                <a:solidFill>
                  <a:schemeClr val="folHlink"/>
                </a:solidFill>
                <a:latin typeface="黑体" panose="02010609060101010101" pitchFamily="49" charset="-122"/>
                <a:ea typeface="黑体" panose="02010609060101010101" pitchFamily="49" charset="-122"/>
              </a:rPr>
              <a:t>：</a:t>
            </a:r>
            <a:br>
              <a:rPr lang="zh-CN" altLang="en-US" b="1">
                <a:solidFill>
                  <a:schemeClr val="folHlink"/>
                </a:solidFill>
                <a:latin typeface="黑体" panose="02010609060101010101" pitchFamily="49" charset="-122"/>
                <a:ea typeface="黑体" panose="02010609060101010101" pitchFamily="49" charset="-122"/>
              </a:rPr>
            </a:br>
            <a:r>
              <a:rPr lang="zh-CN" altLang="en-US" b="1">
                <a:solidFill>
                  <a:schemeClr val="folHlink"/>
                </a:solidFill>
                <a:latin typeface="黑体" panose="02010609060101010101" pitchFamily="49" charset="-122"/>
                <a:ea typeface="黑体" panose="02010609060101010101" pitchFamily="49" charset="-122"/>
              </a:rPr>
              <a:t>由于隶属度函数作为样本与模板间相似程度的度量，故往往能反映整体的与主体的特征，从而允许样本有相当程度的干扰与畸变。</a:t>
            </a:r>
            <a:endParaRPr lang="zh-CN" altLang="en-US" b="1">
              <a:solidFill>
                <a:schemeClr val="folHlink"/>
              </a:solidFill>
              <a:latin typeface="黑体" panose="02010609060101010101" pitchFamily="49" charset="-122"/>
              <a:ea typeface="黑体" panose="02010609060101010101" pitchFamily="49" charset="-122"/>
            </a:endParaRPr>
          </a:p>
          <a:p>
            <a:pPr>
              <a:spcBef>
                <a:spcPct val="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主要缺点：</a:t>
            </a:r>
            <a:br>
              <a:rPr lang="zh-CN" altLang="en-US" b="1">
                <a:latin typeface="黑体" panose="02010609060101010101" pitchFamily="49" charset="-122"/>
                <a:ea typeface="黑体" panose="02010609060101010101" pitchFamily="49" charset="-122"/>
              </a:rPr>
            </a:br>
            <a:r>
              <a:rPr lang="zh-CN" altLang="en-US" b="1">
                <a:solidFill>
                  <a:schemeClr val="folHlink"/>
                </a:solidFill>
                <a:latin typeface="黑体" panose="02010609060101010101" pitchFamily="49" charset="-122"/>
                <a:ea typeface="黑体" panose="02010609060101010101" pitchFamily="49" charset="-122"/>
              </a:rPr>
              <a:t>准确合理的隶属度函数往往难以建立，故限制了它的应用。</a:t>
            </a:r>
            <a:endParaRPr lang="zh-CN" altLang="en-US" b="1">
              <a:solidFill>
                <a:schemeClr val="folHlink"/>
              </a:solidFill>
              <a:latin typeface="黑体" panose="02010609060101010101" pitchFamily="49" charset="-122"/>
              <a:ea typeface="黑体" panose="02010609060101010101" pitchFamily="49" charset="-122"/>
            </a:endParaRPr>
          </a:p>
        </p:txBody>
      </p:sp>
      <p:sp>
        <p:nvSpPr>
          <p:cNvPr id="241667" name="Rectangle 3"/>
          <p:cNvSpPr>
            <a:spLocks noChangeArrowheads="1"/>
          </p:cNvSpPr>
          <p:nvPr/>
        </p:nvSpPr>
        <p:spPr bwMode="auto">
          <a:xfrm>
            <a:off x="2855914" y="836614"/>
            <a:ext cx="74882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4000">
                <a:solidFill>
                  <a:schemeClr val="hlink"/>
                </a:solidFill>
                <a:latin typeface="黑体" panose="02010609060101010101" pitchFamily="49" charset="-122"/>
                <a:ea typeface="黑体" panose="02010609060101010101" pitchFamily="49" charset="-122"/>
              </a:rPr>
              <a:t>1.1 </a:t>
            </a:r>
            <a:r>
              <a:rPr lang="zh-CN" altLang="en-US" sz="4000">
                <a:solidFill>
                  <a:schemeClr val="hlink"/>
                </a:solidFill>
                <a:latin typeface="黑体" panose="02010609060101010101" pitchFamily="49" charset="-122"/>
                <a:ea typeface="黑体" panose="02010609060101010101" pitchFamily="49" charset="-122"/>
              </a:rPr>
              <a:t>概述－模式识别的基本方法</a:t>
            </a:r>
            <a:endParaRPr lang="zh-CN" altLang="en-US" sz="4000">
              <a:solidFill>
                <a:schemeClr val="hlink"/>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16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241666">
                                            <p:txEl>
                                              <p:pRg st="1" end="1"/>
                                            </p:txEl>
                                          </p:spTgt>
                                        </p:tgtEl>
                                        <p:attrNameLst>
                                          <p:attrName>style.visibility</p:attrName>
                                        </p:attrNameLst>
                                      </p:cBhvr>
                                      <p:to>
                                        <p:strVal val="visible"/>
                                      </p:to>
                                    </p:set>
                                    <p:animEffect transition="in" filter="blinds(horizontal)">
                                      <p:cBhvr>
                                        <p:cTn id="11" dur="500"/>
                                        <p:tgtEl>
                                          <p:spTgt spid="24166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41666">
                                            <p:txEl>
                                              <p:pRg st="2" end="2"/>
                                            </p:txEl>
                                          </p:spTgt>
                                        </p:tgtEl>
                                        <p:attrNameLst>
                                          <p:attrName>style.visibility</p:attrName>
                                        </p:attrNameLst>
                                      </p:cBhvr>
                                      <p:to>
                                        <p:strVal val="visible"/>
                                      </p:to>
                                    </p:set>
                                    <p:animEffect transition="in" filter="blinds(horizontal)">
                                      <p:cBhvr>
                                        <p:cTn id="16" dur="500"/>
                                        <p:tgtEl>
                                          <p:spTgt spid="24166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166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AB938A2-C8BF-469B-BFED-3ADB6A2D14B0}" type="slidenum">
              <a:rPr lang="zh-CN" altLang="en-US"/>
            </a:fld>
            <a:endParaRPr lang="en-US" altLang="zh-CN"/>
          </a:p>
        </p:txBody>
      </p:sp>
      <p:sp>
        <p:nvSpPr>
          <p:cNvPr id="242690" name="Rectangle 2"/>
          <p:cNvSpPr>
            <a:spLocks noChangeArrowheads="1"/>
          </p:cNvSpPr>
          <p:nvPr/>
        </p:nvSpPr>
        <p:spPr bwMode="auto">
          <a:xfrm>
            <a:off x="2855914" y="836614"/>
            <a:ext cx="74882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4000">
                <a:solidFill>
                  <a:schemeClr val="hlink"/>
                </a:solidFill>
                <a:latin typeface="黑体" panose="02010609060101010101" pitchFamily="49" charset="-122"/>
                <a:ea typeface="黑体" panose="02010609060101010101" pitchFamily="49" charset="-122"/>
              </a:rPr>
              <a:t>1.1 </a:t>
            </a:r>
            <a:r>
              <a:rPr lang="zh-CN" altLang="en-US" sz="4000">
                <a:solidFill>
                  <a:schemeClr val="hlink"/>
                </a:solidFill>
                <a:latin typeface="黑体" panose="02010609060101010101" pitchFamily="49" charset="-122"/>
                <a:ea typeface="黑体" panose="02010609060101010101" pitchFamily="49" charset="-122"/>
              </a:rPr>
              <a:t>概述－模式识别的基本方法</a:t>
            </a:r>
            <a:endParaRPr lang="zh-CN" altLang="en-US" sz="4000">
              <a:solidFill>
                <a:schemeClr val="hlink"/>
              </a:solidFill>
              <a:latin typeface="黑体" panose="02010609060101010101" pitchFamily="49" charset="-122"/>
              <a:ea typeface="黑体" panose="02010609060101010101" pitchFamily="49" charset="-122"/>
            </a:endParaRPr>
          </a:p>
        </p:txBody>
      </p:sp>
      <p:sp>
        <p:nvSpPr>
          <p:cNvPr id="242691" name="Rectangle 3"/>
          <p:cNvSpPr>
            <a:spLocks noChangeArrowheads="1"/>
          </p:cNvSpPr>
          <p:nvPr/>
        </p:nvSpPr>
        <p:spPr bwMode="auto">
          <a:xfrm>
            <a:off x="2566988" y="1989139"/>
            <a:ext cx="4572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3200" b="1">
                <a:solidFill>
                  <a:schemeClr val="folHlink"/>
                </a:solidFill>
                <a:latin typeface="黑体" panose="02010609060101010101" pitchFamily="49" charset="-122"/>
                <a:ea typeface="黑体" panose="02010609060101010101" pitchFamily="49" charset="-122"/>
              </a:rPr>
              <a:t>四、人工神经网络法</a:t>
            </a:r>
            <a:endParaRPr lang="zh-CN" altLang="en-US" sz="3200" b="1">
              <a:solidFill>
                <a:schemeClr val="folHlink"/>
              </a:solidFill>
              <a:latin typeface="黑体" panose="02010609060101010101" pitchFamily="49" charset="-122"/>
              <a:ea typeface="黑体" panose="02010609060101010101" pitchFamily="49" charset="-122"/>
            </a:endParaRPr>
          </a:p>
        </p:txBody>
      </p:sp>
      <p:sp>
        <p:nvSpPr>
          <p:cNvPr id="242692" name="Rectangle 4"/>
          <p:cNvSpPr>
            <a:spLocks noChangeArrowheads="1"/>
          </p:cNvSpPr>
          <p:nvPr/>
        </p:nvSpPr>
        <p:spPr bwMode="auto">
          <a:xfrm>
            <a:off x="2351088" y="2852738"/>
            <a:ext cx="7993062"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40000"/>
              </a:spcBef>
            </a:pPr>
            <a:r>
              <a:rPr lang="zh-CN" altLang="en-US" sz="2800" b="1">
                <a:latin typeface="黑体" panose="02010609060101010101" pitchFamily="49" charset="-122"/>
                <a:ea typeface="黑体" panose="02010609060101010101" pitchFamily="49" charset="-122"/>
              </a:rPr>
              <a:t>模式描述方法：</a:t>
            </a:r>
            <a:endParaRPr lang="zh-CN" altLang="en-US" sz="2800" b="1">
              <a:latin typeface="黑体" panose="02010609060101010101" pitchFamily="49" charset="-122"/>
              <a:ea typeface="黑体" panose="02010609060101010101" pitchFamily="49" charset="-122"/>
            </a:endParaRPr>
          </a:p>
          <a:p>
            <a:pPr algn="l">
              <a:spcBef>
                <a:spcPct val="40000"/>
              </a:spcBef>
            </a:pPr>
            <a:r>
              <a:rPr lang="zh-CN" altLang="en-US" sz="2800">
                <a:latin typeface="黑体" panose="02010609060101010101" pitchFamily="49" charset="-122"/>
                <a:ea typeface="黑体" panose="02010609060101010101" pitchFamily="49" charset="-122"/>
              </a:rPr>
              <a:t>    </a:t>
            </a:r>
            <a:r>
              <a:rPr lang="zh-CN" altLang="en-US" sz="2800" b="1">
                <a:solidFill>
                  <a:schemeClr val="folHlink"/>
                </a:solidFill>
                <a:latin typeface="黑体" panose="02010609060101010101" pitchFamily="49" charset="-122"/>
                <a:ea typeface="黑体" panose="02010609060101010101" pitchFamily="49" charset="-122"/>
              </a:rPr>
              <a:t>以不同活跃度表示的输入节点集（神经元）</a:t>
            </a:r>
            <a:endParaRPr lang="zh-CN" altLang="en-US" sz="2800" b="1">
              <a:solidFill>
                <a:schemeClr val="folHlink"/>
              </a:solidFill>
              <a:latin typeface="黑体" panose="02010609060101010101" pitchFamily="49" charset="-122"/>
              <a:ea typeface="黑体" panose="02010609060101010101" pitchFamily="49" charset="-122"/>
            </a:endParaRPr>
          </a:p>
          <a:p>
            <a:pPr algn="l">
              <a:spcBef>
                <a:spcPct val="40000"/>
              </a:spcBef>
            </a:pPr>
            <a:r>
              <a:rPr lang="zh-CN" altLang="en-US" sz="2800" b="1">
                <a:latin typeface="黑体" panose="02010609060101010101" pitchFamily="49" charset="-122"/>
                <a:ea typeface="黑体" panose="02010609060101010101" pitchFamily="49" charset="-122"/>
              </a:rPr>
              <a:t>模式判定：</a:t>
            </a:r>
            <a:endParaRPr lang="zh-CN" altLang="en-US" sz="2800" b="1">
              <a:latin typeface="黑体" panose="02010609060101010101" pitchFamily="49" charset="-122"/>
              <a:ea typeface="黑体" panose="02010609060101010101" pitchFamily="49" charset="-122"/>
            </a:endParaRPr>
          </a:p>
          <a:p>
            <a:pPr algn="l">
              <a:spcBef>
                <a:spcPct val="40000"/>
              </a:spcBef>
            </a:pPr>
            <a:r>
              <a:rPr lang="zh-CN" altLang="en-US" sz="2800" b="1">
                <a:latin typeface="黑体" panose="02010609060101010101" pitchFamily="49" charset="-122"/>
                <a:ea typeface="黑体" panose="02010609060101010101" pitchFamily="49" charset="-122"/>
              </a:rPr>
              <a:t>    </a:t>
            </a:r>
            <a:r>
              <a:rPr lang="zh-CN" altLang="en-US" sz="2800" b="1">
                <a:solidFill>
                  <a:schemeClr val="folHlink"/>
                </a:solidFill>
                <a:latin typeface="黑体" panose="02010609060101010101" pitchFamily="49" charset="-122"/>
                <a:ea typeface="黑体" panose="02010609060101010101" pitchFamily="49" charset="-122"/>
              </a:rPr>
              <a:t>是一个非线性动态系统。通过对样本的学习建立起记忆，然后将未知模式判决为其最接近的记忆。</a:t>
            </a:r>
            <a:endParaRPr lang="zh-CN" altLang="en-US" sz="2800" b="1">
              <a:solidFill>
                <a:schemeClr val="folHlink"/>
              </a:solidFill>
              <a:latin typeface="黑体" panose="02010609060101010101" pitchFamily="49" charset="-122"/>
              <a:ea typeface="黑体" panose="02010609060101010101" pitchFamily="49"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C6B3203F-DC3B-457A-A9DA-3C1D58556D85}" type="slidenum">
              <a:rPr lang="zh-CN" altLang="en-US"/>
            </a:fld>
            <a:endParaRPr lang="en-US" altLang="zh-CN"/>
          </a:p>
        </p:txBody>
      </p:sp>
      <p:sp>
        <p:nvSpPr>
          <p:cNvPr id="244738" name="Rectangle 2"/>
          <p:cNvSpPr>
            <a:spLocks noGrp="1" noChangeArrowheads="1"/>
          </p:cNvSpPr>
          <p:nvPr>
            <p:ph type="body" idx="1"/>
          </p:nvPr>
        </p:nvSpPr>
        <p:spPr>
          <a:xfrm>
            <a:off x="1919288" y="1989138"/>
            <a:ext cx="8748712" cy="4392612"/>
          </a:xfrm>
        </p:spPr>
        <p:txBody>
          <a:bodyPr/>
          <a:lstStyle/>
          <a:p>
            <a:pPr>
              <a:spcBef>
                <a:spcPct val="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理论基础：</a:t>
            </a:r>
            <a:r>
              <a:rPr lang="zh-CN" altLang="en-US" b="1">
                <a:solidFill>
                  <a:schemeClr val="folHlink"/>
                </a:solidFill>
                <a:latin typeface="黑体" panose="02010609060101010101" pitchFamily="49" charset="-122"/>
                <a:ea typeface="黑体" panose="02010609060101010101" pitchFamily="49" charset="-122"/>
              </a:rPr>
              <a:t>神经生理学，心理学</a:t>
            </a:r>
            <a:endParaRPr lang="zh-CN" altLang="en-US" b="1">
              <a:solidFill>
                <a:schemeClr val="folHlink"/>
              </a:solidFill>
              <a:latin typeface="黑体" panose="02010609060101010101" pitchFamily="49" charset="-122"/>
              <a:ea typeface="黑体" panose="02010609060101010101" pitchFamily="49" charset="-122"/>
            </a:endParaRPr>
          </a:p>
          <a:p>
            <a:pPr>
              <a:spcBef>
                <a:spcPct val="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主要方法：</a:t>
            </a:r>
            <a:r>
              <a:rPr lang="en-US" altLang="zh-CN" b="1">
                <a:solidFill>
                  <a:schemeClr val="folHlink"/>
                </a:solidFill>
                <a:latin typeface="黑体" panose="02010609060101010101" pitchFamily="49" charset="-122"/>
                <a:ea typeface="黑体" panose="02010609060101010101" pitchFamily="49" charset="-122"/>
              </a:rPr>
              <a:t>BP</a:t>
            </a:r>
            <a:r>
              <a:rPr lang="zh-CN" altLang="en-US" b="1">
                <a:solidFill>
                  <a:schemeClr val="folHlink"/>
                </a:solidFill>
                <a:latin typeface="黑体" panose="02010609060101010101" pitchFamily="49" charset="-122"/>
                <a:ea typeface="黑体" panose="02010609060101010101" pitchFamily="49" charset="-122"/>
              </a:rPr>
              <a:t>模型、</a:t>
            </a:r>
            <a:r>
              <a:rPr lang="en-US" altLang="zh-CN" b="1">
                <a:solidFill>
                  <a:schemeClr val="folHlink"/>
                </a:solidFill>
                <a:latin typeface="黑体" panose="02010609060101010101" pitchFamily="49" charset="-122"/>
                <a:ea typeface="黑体" panose="02010609060101010101" pitchFamily="49" charset="-122"/>
              </a:rPr>
              <a:t>HOP</a:t>
            </a:r>
            <a:r>
              <a:rPr lang="zh-CN" altLang="en-US" b="1">
                <a:solidFill>
                  <a:schemeClr val="folHlink"/>
                </a:solidFill>
                <a:latin typeface="黑体" panose="02010609060101010101" pitchFamily="49" charset="-122"/>
                <a:ea typeface="黑体" panose="02010609060101010101" pitchFamily="49" charset="-122"/>
              </a:rPr>
              <a:t>模型、高阶网	</a:t>
            </a:r>
            <a:endParaRPr lang="zh-CN" altLang="en-US" b="1">
              <a:solidFill>
                <a:schemeClr val="folHlink"/>
              </a:solidFill>
              <a:latin typeface="黑体" panose="02010609060101010101" pitchFamily="49" charset="-122"/>
              <a:ea typeface="黑体" panose="02010609060101010101" pitchFamily="49" charset="-122"/>
            </a:endParaRPr>
          </a:p>
          <a:p>
            <a:pPr>
              <a:spcBef>
                <a:spcPct val="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主要优点</a:t>
            </a:r>
            <a:r>
              <a:rPr lang="zh-CN" altLang="en-US" b="1">
                <a:solidFill>
                  <a:schemeClr val="folHlink"/>
                </a:solidFill>
                <a:latin typeface="黑体" panose="02010609060101010101" pitchFamily="49" charset="-122"/>
                <a:ea typeface="黑体" panose="02010609060101010101" pitchFamily="49" charset="-122"/>
              </a:rPr>
              <a:t>：</a:t>
            </a:r>
            <a:br>
              <a:rPr lang="zh-CN" altLang="en-US" b="1">
                <a:solidFill>
                  <a:schemeClr val="folHlink"/>
                </a:solidFill>
                <a:latin typeface="黑体" panose="02010609060101010101" pitchFamily="49" charset="-122"/>
                <a:ea typeface="黑体" panose="02010609060101010101" pitchFamily="49" charset="-122"/>
              </a:rPr>
            </a:br>
            <a:r>
              <a:rPr lang="zh-CN" altLang="en-US" b="1">
                <a:solidFill>
                  <a:schemeClr val="folHlink"/>
                </a:solidFill>
                <a:latin typeface="黑体" panose="02010609060101010101" pitchFamily="49" charset="-122"/>
                <a:ea typeface="黑体" panose="02010609060101010101" pitchFamily="49" charset="-122"/>
              </a:rPr>
              <a:t>可处理一些环境信息十分复杂，背景知识不清楚，推理规则不明确的问题。允许样本有较大的缺损、畸变。</a:t>
            </a:r>
            <a:endParaRPr lang="zh-CN" altLang="en-US" b="1">
              <a:solidFill>
                <a:schemeClr val="folHlink"/>
              </a:solidFill>
              <a:latin typeface="黑体" panose="02010609060101010101" pitchFamily="49" charset="-122"/>
              <a:ea typeface="黑体" panose="02010609060101010101" pitchFamily="49" charset="-122"/>
            </a:endParaRPr>
          </a:p>
          <a:p>
            <a:pPr>
              <a:spcBef>
                <a:spcPct val="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主要缺点：</a:t>
            </a:r>
            <a:br>
              <a:rPr lang="zh-CN" altLang="en-US" b="1">
                <a:latin typeface="黑体" panose="02010609060101010101" pitchFamily="49" charset="-122"/>
                <a:ea typeface="黑体" panose="02010609060101010101" pitchFamily="49" charset="-122"/>
              </a:rPr>
            </a:br>
            <a:r>
              <a:rPr lang="zh-CN" altLang="en-US" b="1">
                <a:solidFill>
                  <a:schemeClr val="folHlink"/>
                </a:solidFill>
                <a:latin typeface="黑体" panose="02010609060101010101" pitchFamily="49" charset="-122"/>
                <a:ea typeface="黑体" panose="02010609060101010101" pitchFamily="49" charset="-122"/>
              </a:rPr>
              <a:t>模型在不断丰富与完善中，目前能识别的模式类还不够多。</a:t>
            </a:r>
            <a:endParaRPr lang="zh-CN" altLang="en-US" b="1">
              <a:solidFill>
                <a:schemeClr val="folHlink"/>
              </a:solidFill>
              <a:latin typeface="黑体" panose="02010609060101010101" pitchFamily="49" charset="-122"/>
              <a:ea typeface="黑体" panose="02010609060101010101" pitchFamily="49" charset="-122"/>
            </a:endParaRPr>
          </a:p>
        </p:txBody>
      </p:sp>
      <p:sp>
        <p:nvSpPr>
          <p:cNvPr id="244739" name="Rectangle 3"/>
          <p:cNvSpPr>
            <a:spLocks noChangeArrowheads="1"/>
          </p:cNvSpPr>
          <p:nvPr/>
        </p:nvSpPr>
        <p:spPr bwMode="auto">
          <a:xfrm>
            <a:off x="2855914" y="836614"/>
            <a:ext cx="74882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4000">
                <a:solidFill>
                  <a:schemeClr val="hlink"/>
                </a:solidFill>
                <a:latin typeface="黑体" panose="02010609060101010101" pitchFamily="49" charset="-122"/>
                <a:ea typeface="黑体" panose="02010609060101010101" pitchFamily="49" charset="-122"/>
              </a:rPr>
              <a:t>1.1 </a:t>
            </a:r>
            <a:r>
              <a:rPr lang="zh-CN" altLang="en-US" sz="4000">
                <a:solidFill>
                  <a:schemeClr val="hlink"/>
                </a:solidFill>
                <a:latin typeface="黑体" panose="02010609060101010101" pitchFamily="49" charset="-122"/>
                <a:ea typeface="黑体" panose="02010609060101010101" pitchFamily="49" charset="-122"/>
              </a:rPr>
              <a:t>概述－模式识别的基本方法</a:t>
            </a:r>
            <a:endParaRPr lang="zh-CN" altLang="en-US" sz="4000">
              <a:solidFill>
                <a:schemeClr val="hlink"/>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4738">
                                            <p:txEl>
                                              <p:pRg st="0" end="0"/>
                                            </p:txEl>
                                          </p:spTgt>
                                        </p:tgtEl>
                                        <p:attrNameLst>
                                          <p:attrName>style.visibility</p:attrName>
                                        </p:attrNameLst>
                                      </p:cBhvr>
                                      <p:to>
                                        <p:strVal val="visible"/>
                                      </p:to>
                                    </p:set>
                                    <p:animEffect transition="in" filter="blinds(horizontal)">
                                      <p:cBhvr>
                                        <p:cTn id="7" dur="500"/>
                                        <p:tgtEl>
                                          <p:spTgt spid="2447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4738">
                                            <p:txEl>
                                              <p:pRg st="1" end="1"/>
                                            </p:txEl>
                                          </p:spTgt>
                                        </p:tgtEl>
                                        <p:attrNameLst>
                                          <p:attrName>style.visibility</p:attrName>
                                        </p:attrNameLst>
                                      </p:cBhvr>
                                      <p:to>
                                        <p:strVal val="visible"/>
                                      </p:to>
                                    </p:set>
                                    <p:animEffect transition="in" filter="blinds(horizontal)">
                                      <p:cBhvr>
                                        <p:cTn id="12" dur="500"/>
                                        <p:tgtEl>
                                          <p:spTgt spid="2447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4738">
                                            <p:txEl>
                                              <p:pRg st="2" end="2"/>
                                            </p:txEl>
                                          </p:spTgt>
                                        </p:tgtEl>
                                        <p:attrNameLst>
                                          <p:attrName>style.visibility</p:attrName>
                                        </p:attrNameLst>
                                      </p:cBhvr>
                                      <p:to>
                                        <p:strVal val="visible"/>
                                      </p:to>
                                    </p:set>
                                    <p:animEffect transition="in" filter="blinds(horizontal)">
                                      <p:cBhvr>
                                        <p:cTn id="17" dur="500"/>
                                        <p:tgtEl>
                                          <p:spTgt spid="2447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44738">
                                            <p:txEl>
                                              <p:pRg st="3" end="3"/>
                                            </p:txEl>
                                          </p:spTgt>
                                        </p:tgtEl>
                                        <p:attrNameLst>
                                          <p:attrName>style.visibility</p:attrName>
                                        </p:attrNameLst>
                                      </p:cBhvr>
                                      <p:to>
                                        <p:strVal val="visible"/>
                                      </p:to>
                                    </p:set>
                                    <p:animEffect transition="in" filter="blinds(horizontal)">
                                      <p:cBhvr>
                                        <p:cTn id="22" dur="500"/>
                                        <p:tgtEl>
                                          <p:spTgt spid="24473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53465162-5FA2-4219-90ED-6F6574C82E15}" type="slidenum">
              <a:rPr lang="zh-CN" altLang="en-US"/>
            </a:fld>
            <a:endParaRPr lang="en-US" altLang="zh-CN"/>
          </a:p>
        </p:txBody>
      </p:sp>
      <p:sp>
        <p:nvSpPr>
          <p:cNvPr id="245762" name="Rectangle 2"/>
          <p:cNvSpPr>
            <a:spLocks noChangeArrowheads="1"/>
          </p:cNvSpPr>
          <p:nvPr/>
        </p:nvSpPr>
        <p:spPr bwMode="auto">
          <a:xfrm>
            <a:off x="2855914" y="836614"/>
            <a:ext cx="74882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4000">
                <a:solidFill>
                  <a:schemeClr val="hlink"/>
                </a:solidFill>
                <a:latin typeface="黑体" panose="02010609060101010101" pitchFamily="49" charset="-122"/>
                <a:ea typeface="黑体" panose="02010609060101010101" pitchFamily="49" charset="-122"/>
              </a:rPr>
              <a:t>1.1 </a:t>
            </a:r>
            <a:r>
              <a:rPr lang="zh-CN" altLang="en-US" sz="4000">
                <a:solidFill>
                  <a:schemeClr val="hlink"/>
                </a:solidFill>
                <a:latin typeface="黑体" panose="02010609060101010101" pitchFamily="49" charset="-122"/>
                <a:ea typeface="黑体" panose="02010609060101010101" pitchFamily="49" charset="-122"/>
              </a:rPr>
              <a:t>概述－模式识别的基本方法</a:t>
            </a:r>
            <a:endParaRPr lang="zh-CN" altLang="en-US" sz="4000">
              <a:solidFill>
                <a:schemeClr val="hlink"/>
              </a:solidFill>
              <a:latin typeface="黑体" panose="02010609060101010101" pitchFamily="49" charset="-122"/>
              <a:ea typeface="黑体" panose="02010609060101010101" pitchFamily="49" charset="-122"/>
            </a:endParaRPr>
          </a:p>
        </p:txBody>
      </p:sp>
      <p:sp>
        <p:nvSpPr>
          <p:cNvPr id="245763" name="Rectangle 3"/>
          <p:cNvSpPr>
            <a:spLocks noChangeArrowheads="1"/>
          </p:cNvSpPr>
          <p:nvPr/>
        </p:nvSpPr>
        <p:spPr bwMode="auto">
          <a:xfrm>
            <a:off x="2566988" y="1989139"/>
            <a:ext cx="64817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3200" b="1">
                <a:solidFill>
                  <a:schemeClr val="folHlink"/>
                </a:solidFill>
                <a:latin typeface="黑体" panose="02010609060101010101" pitchFamily="49" charset="-122"/>
                <a:ea typeface="黑体" panose="02010609060101010101" pitchFamily="49" charset="-122"/>
              </a:rPr>
              <a:t>五、逻辑推理法（人工智能法）</a:t>
            </a:r>
            <a:endParaRPr lang="zh-CN" altLang="en-US" sz="3200" b="1">
              <a:solidFill>
                <a:schemeClr val="folHlink"/>
              </a:solidFill>
              <a:latin typeface="黑体" panose="02010609060101010101" pitchFamily="49" charset="-122"/>
              <a:ea typeface="黑体" panose="02010609060101010101" pitchFamily="49" charset="-122"/>
            </a:endParaRPr>
          </a:p>
        </p:txBody>
      </p:sp>
      <p:sp>
        <p:nvSpPr>
          <p:cNvPr id="245764" name="Rectangle 4"/>
          <p:cNvSpPr>
            <a:spLocks noChangeArrowheads="1"/>
          </p:cNvSpPr>
          <p:nvPr/>
        </p:nvSpPr>
        <p:spPr bwMode="auto">
          <a:xfrm>
            <a:off x="2351088" y="2852738"/>
            <a:ext cx="7993062" cy="274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40000"/>
              </a:spcBef>
            </a:pPr>
            <a:r>
              <a:rPr lang="zh-CN" altLang="en-US" sz="2800" b="1">
                <a:latin typeface="黑体" panose="02010609060101010101" pitchFamily="49" charset="-122"/>
                <a:ea typeface="黑体" panose="02010609060101010101" pitchFamily="49" charset="-122"/>
              </a:rPr>
              <a:t>模式描述方法：</a:t>
            </a:r>
            <a:endParaRPr lang="zh-CN" altLang="en-US" sz="2800" b="1">
              <a:latin typeface="黑体" panose="02010609060101010101" pitchFamily="49" charset="-122"/>
              <a:ea typeface="黑体" panose="02010609060101010101" pitchFamily="49" charset="-122"/>
            </a:endParaRPr>
          </a:p>
          <a:p>
            <a:pPr algn="l">
              <a:spcBef>
                <a:spcPct val="40000"/>
              </a:spcBef>
            </a:pPr>
            <a:r>
              <a:rPr lang="zh-CN" altLang="en-US" sz="2800">
                <a:latin typeface="黑体" panose="02010609060101010101" pitchFamily="49" charset="-122"/>
                <a:ea typeface="黑体" panose="02010609060101010101" pitchFamily="49" charset="-122"/>
              </a:rPr>
              <a:t>    </a:t>
            </a:r>
            <a:r>
              <a:rPr lang="zh-CN" altLang="en-US" sz="2800" b="1">
                <a:latin typeface="黑体" panose="02010609060101010101" pitchFamily="49" charset="-122"/>
                <a:ea typeface="黑体" panose="02010609060101010101" pitchFamily="49" charset="-122"/>
              </a:rPr>
              <a:t>字符串表示的事实</a:t>
            </a:r>
            <a:endParaRPr lang="zh-CN" altLang="en-US" sz="2800" b="1">
              <a:latin typeface="黑体" panose="02010609060101010101" pitchFamily="49" charset="-122"/>
              <a:ea typeface="黑体" panose="02010609060101010101" pitchFamily="49" charset="-122"/>
            </a:endParaRPr>
          </a:p>
          <a:p>
            <a:pPr algn="l">
              <a:spcBef>
                <a:spcPct val="40000"/>
              </a:spcBef>
            </a:pPr>
            <a:r>
              <a:rPr lang="zh-CN" altLang="en-US" sz="2800" b="1">
                <a:latin typeface="黑体" panose="02010609060101010101" pitchFamily="49" charset="-122"/>
                <a:ea typeface="黑体" panose="02010609060101010101" pitchFamily="49" charset="-122"/>
              </a:rPr>
              <a:t>模式判定：</a:t>
            </a:r>
            <a:endParaRPr lang="zh-CN" altLang="en-US" sz="2800" b="1">
              <a:latin typeface="黑体" panose="02010609060101010101" pitchFamily="49" charset="-122"/>
              <a:ea typeface="黑体" panose="02010609060101010101" pitchFamily="49" charset="-122"/>
            </a:endParaRPr>
          </a:p>
          <a:p>
            <a:pPr algn="l">
              <a:spcBef>
                <a:spcPct val="40000"/>
              </a:spcBef>
            </a:pPr>
            <a:r>
              <a:rPr lang="zh-CN" altLang="en-US" sz="2800" b="1">
                <a:latin typeface="黑体" panose="02010609060101010101" pitchFamily="49" charset="-122"/>
                <a:ea typeface="黑体" panose="02010609060101010101" pitchFamily="49" charset="-122"/>
              </a:rPr>
              <a:t>    是一种布尔运算。从事实出发运用一系列规则，推理得到不同结果，</a:t>
            </a:r>
            <a:r>
              <a:rPr lang="en-US" altLang="zh-CN" sz="2800" b="1">
                <a:latin typeface="黑体" panose="02010609060101010101" pitchFamily="49" charset="-122"/>
                <a:ea typeface="黑体" panose="02010609060101010101" pitchFamily="49" charset="-122"/>
              </a:rPr>
              <a:t>m</a:t>
            </a:r>
            <a:r>
              <a:rPr lang="zh-CN" altLang="en-US" sz="2800" b="1">
                <a:latin typeface="黑体" panose="02010609060101010101" pitchFamily="49" charset="-122"/>
                <a:ea typeface="黑体" panose="02010609060101010101" pitchFamily="49" charset="-122"/>
              </a:rPr>
              <a:t>个类就有</a:t>
            </a:r>
            <a:r>
              <a:rPr lang="en-US" altLang="zh-CN" sz="2800" b="1">
                <a:latin typeface="黑体" panose="02010609060101010101" pitchFamily="49" charset="-122"/>
                <a:ea typeface="黑体" panose="02010609060101010101" pitchFamily="49" charset="-122"/>
              </a:rPr>
              <a:t>m</a:t>
            </a:r>
            <a:r>
              <a:rPr lang="zh-CN" altLang="en-US" sz="2800" b="1">
                <a:latin typeface="黑体" panose="02010609060101010101" pitchFamily="49" charset="-122"/>
                <a:ea typeface="黑体" panose="02010609060101010101" pitchFamily="49" charset="-122"/>
              </a:rPr>
              <a:t>个结果。</a:t>
            </a:r>
            <a:endParaRPr lang="zh-CN" altLang="en-US" sz="2800" b="1">
              <a:latin typeface="黑体" panose="02010609060101010101" pitchFamily="49" charset="-122"/>
              <a:ea typeface="黑体" panose="02010609060101010101" pitchFamily="49"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E45EDF7C-28C9-45A7-9A88-DE83B226EE3E}" type="slidenum">
              <a:rPr lang="zh-CN" altLang="en-US"/>
            </a:fld>
            <a:endParaRPr lang="en-US" altLang="zh-CN"/>
          </a:p>
        </p:txBody>
      </p:sp>
      <p:sp>
        <p:nvSpPr>
          <p:cNvPr id="247810" name="Rectangle 2"/>
          <p:cNvSpPr>
            <a:spLocks noGrp="1" noChangeArrowheads="1"/>
          </p:cNvSpPr>
          <p:nvPr>
            <p:ph type="body" idx="1"/>
          </p:nvPr>
        </p:nvSpPr>
        <p:spPr>
          <a:xfrm>
            <a:off x="1919288" y="1989138"/>
            <a:ext cx="8748712" cy="4392612"/>
          </a:xfrm>
        </p:spPr>
        <p:txBody>
          <a:bodyPr/>
          <a:lstStyle/>
          <a:p>
            <a:pPr>
              <a:spcBef>
                <a:spcPct val="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理论基础：</a:t>
            </a:r>
            <a:r>
              <a:rPr lang="zh-CN" altLang="en-US" b="1">
                <a:solidFill>
                  <a:schemeClr val="folHlink"/>
                </a:solidFill>
                <a:latin typeface="黑体" panose="02010609060101010101" pitchFamily="49" charset="-122"/>
                <a:ea typeface="黑体" panose="02010609060101010101" pitchFamily="49" charset="-122"/>
              </a:rPr>
              <a:t>演绎逻辑，布尔代数</a:t>
            </a:r>
            <a:endParaRPr lang="zh-CN" altLang="en-US" b="1">
              <a:solidFill>
                <a:schemeClr val="folHlink"/>
              </a:solidFill>
              <a:latin typeface="黑体" panose="02010609060101010101" pitchFamily="49" charset="-122"/>
              <a:ea typeface="黑体" panose="02010609060101010101" pitchFamily="49" charset="-122"/>
            </a:endParaRPr>
          </a:p>
          <a:p>
            <a:pPr>
              <a:spcBef>
                <a:spcPct val="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主要方法：</a:t>
            </a:r>
            <a:r>
              <a:rPr lang="zh-CN" altLang="en-US" b="1">
                <a:solidFill>
                  <a:schemeClr val="folHlink"/>
                </a:solidFill>
                <a:latin typeface="黑体" panose="02010609060101010101" pitchFamily="49" charset="-122"/>
                <a:ea typeface="黑体" panose="02010609060101010101" pitchFamily="49" charset="-122"/>
              </a:rPr>
              <a:t>产生式推理、语义网推理、框架推理	</a:t>
            </a:r>
            <a:endParaRPr lang="zh-CN" altLang="en-US" b="1">
              <a:solidFill>
                <a:schemeClr val="folHlink"/>
              </a:solidFill>
              <a:latin typeface="黑体" panose="02010609060101010101" pitchFamily="49" charset="-122"/>
              <a:ea typeface="黑体" panose="02010609060101010101" pitchFamily="49" charset="-122"/>
            </a:endParaRPr>
          </a:p>
          <a:p>
            <a:pPr>
              <a:spcBef>
                <a:spcPct val="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主要优点</a:t>
            </a:r>
            <a:r>
              <a:rPr lang="zh-CN" altLang="en-US" b="1">
                <a:solidFill>
                  <a:schemeClr val="folHlink"/>
                </a:solidFill>
                <a:latin typeface="黑体" panose="02010609060101010101" pitchFamily="49" charset="-122"/>
                <a:ea typeface="黑体" panose="02010609060101010101" pitchFamily="49" charset="-122"/>
              </a:rPr>
              <a:t>：</a:t>
            </a:r>
            <a:br>
              <a:rPr lang="zh-CN" altLang="en-US" b="1">
                <a:solidFill>
                  <a:schemeClr val="folHlink"/>
                </a:solidFill>
                <a:latin typeface="黑体" panose="02010609060101010101" pitchFamily="49" charset="-122"/>
                <a:ea typeface="黑体" panose="02010609060101010101" pitchFamily="49" charset="-122"/>
              </a:rPr>
            </a:br>
            <a:r>
              <a:rPr lang="zh-CN" altLang="en-US" b="1">
                <a:solidFill>
                  <a:schemeClr val="folHlink"/>
                </a:solidFill>
                <a:latin typeface="黑体" panose="02010609060101010101" pitchFamily="49" charset="-122"/>
                <a:ea typeface="黑体" panose="02010609060101010101" pitchFamily="49" charset="-122"/>
              </a:rPr>
              <a:t>已建立了关于知识表示及组织，目标搜索及匹配的完整体系。对需要众多规则的推理达到识别目标确认的问题，有很好的效果。</a:t>
            </a:r>
            <a:endParaRPr lang="zh-CN" altLang="en-US" b="1">
              <a:solidFill>
                <a:schemeClr val="folHlink"/>
              </a:solidFill>
              <a:latin typeface="黑体" panose="02010609060101010101" pitchFamily="49" charset="-122"/>
              <a:ea typeface="黑体" panose="02010609060101010101" pitchFamily="49" charset="-122"/>
            </a:endParaRPr>
          </a:p>
          <a:p>
            <a:pPr>
              <a:spcBef>
                <a:spcPct val="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主要缺点：</a:t>
            </a:r>
            <a:br>
              <a:rPr lang="zh-CN" altLang="en-US" b="1">
                <a:latin typeface="黑体" panose="02010609060101010101" pitchFamily="49" charset="-122"/>
                <a:ea typeface="黑体" panose="02010609060101010101" pitchFamily="49" charset="-122"/>
              </a:rPr>
            </a:br>
            <a:r>
              <a:rPr lang="zh-CN" altLang="en-US" b="1">
                <a:solidFill>
                  <a:schemeClr val="folHlink"/>
                </a:solidFill>
                <a:latin typeface="黑体" panose="02010609060101010101" pitchFamily="49" charset="-122"/>
                <a:ea typeface="黑体" panose="02010609060101010101" pitchFamily="49" charset="-122"/>
              </a:rPr>
              <a:t>当样本有缺损，背景不清晰，规则不明确甚至有歧义时，效果不好。</a:t>
            </a:r>
            <a:endParaRPr lang="zh-CN" altLang="en-US" b="1">
              <a:solidFill>
                <a:schemeClr val="folHlink"/>
              </a:solidFill>
              <a:latin typeface="黑体" panose="02010609060101010101" pitchFamily="49" charset="-122"/>
              <a:ea typeface="黑体" panose="02010609060101010101" pitchFamily="49" charset="-122"/>
            </a:endParaRPr>
          </a:p>
        </p:txBody>
      </p:sp>
      <p:sp>
        <p:nvSpPr>
          <p:cNvPr id="247811" name="Rectangle 3"/>
          <p:cNvSpPr>
            <a:spLocks noChangeArrowheads="1"/>
          </p:cNvSpPr>
          <p:nvPr/>
        </p:nvSpPr>
        <p:spPr bwMode="auto">
          <a:xfrm>
            <a:off x="2855914" y="836614"/>
            <a:ext cx="74882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4000">
                <a:solidFill>
                  <a:schemeClr val="hlink"/>
                </a:solidFill>
                <a:latin typeface="黑体" panose="02010609060101010101" pitchFamily="49" charset="-122"/>
                <a:ea typeface="黑体" panose="02010609060101010101" pitchFamily="49" charset="-122"/>
              </a:rPr>
              <a:t>1.1 </a:t>
            </a:r>
            <a:r>
              <a:rPr lang="zh-CN" altLang="en-US" sz="4000">
                <a:solidFill>
                  <a:schemeClr val="hlink"/>
                </a:solidFill>
                <a:latin typeface="黑体" panose="02010609060101010101" pitchFamily="49" charset="-122"/>
                <a:ea typeface="黑体" panose="02010609060101010101" pitchFamily="49" charset="-122"/>
              </a:rPr>
              <a:t>概述－模式识别的基本方法</a:t>
            </a:r>
            <a:endParaRPr lang="zh-CN" altLang="en-US" sz="4000">
              <a:solidFill>
                <a:schemeClr val="hlink"/>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7810">
                                            <p:txEl>
                                              <p:pRg st="0" end="0"/>
                                            </p:txEl>
                                          </p:spTgt>
                                        </p:tgtEl>
                                        <p:attrNameLst>
                                          <p:attrName>style.visibility</p:attrName>
                                        </p:attrNameLst>
                                      </p:cBhvr>
                                      <p:to>
                                        <p:strVal val="visible"/>
                                      </p:to>
                                    </p:set>
                                    <p:animEffect transition="in" filter="blinds(horizontal)">
                                      <p:cBhvr>
                                        <p:cTn id="7" dur="500"/>
                                        <p:tgtEl>
                                          <p:spTgt spid="2478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7810">
                                            <p:txEl>
                                              <p:pRg st="1" end="1"/>
                                            </p:txEl>
                                          </p:spTgt>
                                        </p:tgtEl>
                                        <p:attrNameLst>
                                          <p:attrName>style.visibility</p:attrName>
                                        </p:attrNameLst>
                                      </p:cBhvr>
                                      <p:to>
                                        <p:strVal val="visible"/>
                                      </p:to>
                                    </p:set>
                                    <p:animEffect transition="in" filter="blinds(horizontal)">
                                      <p:cBhvr>
                                        <p:cTn id="12" dur="500"/>
                                        <p:tgtEl>
                                          <p:spTgt spid="2478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7810">
                                            <p:txEl>
                                              <p:pRg st="2" end="2"/>
                                            </p:txEl>
                                          </p:spTgt>
                                        </p:tgtEl>
                                        <p:attrNameLst>
                                          <p:attrName>style.visibility</p:attrName>
                                        </p:attrNameLst>
                                      </p:cBhvr>
                                      <p:to>
                                        <p:strVal val="visible"/>
                                      </p:to>
                                    </p:set>
                                    <p:animEffect transition="in" filter="blinds(horizontal)">
                                      <p:cBhvr>
                                        <p:cTn id="17" dur="500"/>
                                        <p:tgtEl>
                                          <p:spTgt spid="2478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47810">
                                            <p:txEl>
                                              <p:pRg st="3" end="3"/>
                                            </p:txEl>
                                          </p:spTgt>
                                        </p:tgtEl>
                                        <p:attrNameLst>
                                          <p:attrName>style.visibility</p:attrName>
                                        </p:attrNameLst>
                                      </p:cBhvr>
                                      <p:to>
                                        <p:strVal val="visible"/>
                                      </p:to>
                                    </p:set>
                                    <p:animEffect transition="in" filter="blinds(horizontal)">
                                      <p:cBhvr>
                                        <p:cTn id="22" dur="500"/>
                                        <p:tgtEl>
                                          <p:spTgt spid="2478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F85D7E88-7130-4FFB-8F6F-998B7CC77F79}" type="slidenum">
              <a:rPr lang="zh-CN" altLang="en-US"/>
            </a:fld>
            <a:endParaRPr lang="en-US" altLang="zh-CN"/>
          </a:p>
        </p:txBody>
      </p:sp>
      <p:sp>
        <p:nvSpPr>
          <p:cNvPr id="230403" name="Rectangle 3"/>
          <p:cNvSpPr>
            <a:spLocks noChangeArrowheads="1"/>
          </p:cNvSpPr>
          <p:nvPr/>
        </p:nvSpPr>
        <p:spPr bwMode="auto">
          <a:xfrm>
            <a:off x="2855914" y="836614"/>
            <a:ext cx="74882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4000">
                <a:solidFill>
                  <a:schemeClr val="hlink"/>
                </a:solidFill>
                <a:latin typeface="黑体" panose="02010609060101010101" pitchFamily="49" charset="-122"/>
                <a:ea typeface="黑体" panose="02010609060101010101" pitchFamily="49" charset="-122"/>
              </a:rPr>
              <a:t>1.1 </a:t>
            </a:r>
            <a:r>
              <a:rPr lang="zh-CN" altLang="en-US" sz="4000">
                <a:solidFill>
                  <a:schemeClr val="hlink"/>
                </a:solidFill>
                <a:latin typeface="黑体" panose="02010609060101010101" pitchFamily="49" charset="-122"/>
                <a:ea typeface="黑体" panose="02010609060101010101" pitchFamily="49" charset="-122"/>
              </a:rPr>
              <a:t>概述－模式识别的发展简史</a:t>
            </a:r>
            <a:endParaRPr lang="zh-CN" altLang="en-US" sz="4000">
              <a:solidFill>
                <a:schemeClr val="hlink"/>
              </a:solidFill>
              <a:latin typeface="黑体" panose="02010609060101010101" pitchFamily="49" charset="-122"/>
              <a:ea typeface="黑体" panose="02010609060101010101" pitchFamily="49" charset="-122"/>
            </a:endParaRPr>
          </a:p>
        </p:txBody>
      </p:sp>
      <p:sp>
        <p:nvSpPr>
          <p:cNvPr id="230402" name="Rectangle 2"/>
          <p:cNvSpPr>
            <a:spLocks noChangeArrowheads="1"/>
          </p:cNvSpPr>
          <p:nvPr/>
        </p:nvSpPr>
        <p:spPr bwMode="auto">
          <a:xfrm>
            <a:off x="2063751" y="1916114"/>
            <a:ext cx="8137525" cy="476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431925" indent="-1431925" algn="l">
              <a:defRPr>
                <a:solidFill>
                  <a:schemeClr val="tx1"/>
                </a:solidFill>
                <a:latin typeface="Arial" panose="020B0604020202020204" pitchFamily="34" charset="0"/>
                <a:ea typeface="宋体" panose="02010600030101010101" pitchFamily="2" charset="-122"/>
              </a:defRPr>
            </a:lvl1pPr>
            <a:lvl2pPr marL="1611630" algn="l">
              <a:defRPr>
                <a:solidFill>
                  <a:schemeClr val="tx1"/>
                </a:solidFill>
                <a:latin typeface="Arial" panose="020B0604020202020204" pitchFamily="34" charset="0"/>
                <a:ea typeface="宋体" panose="02010600030101010101" pitchFamily="2" charset="-122"/>
              </a:defRPr>
            </a:lvl2pPr>
            <a:lvl3pPr marL="1790700" algn="l">
              <a:defRPr>
                <a:solidFill>
                  <a:schemeClr val="tx1"/>
                </a:solidFill>
                <a:latin typeface="Arial" panose="020B0604020202020204" pitchFamily="34" charset="0"/>
                <a:ea typeface="宋体" panose="02010600030101010101" pitchFamily="2" charset="-122"/>
              </a:defRPr>
            </a:lvl3pPr>
            <a:lvl4pPr marL="1970405" algn="l">
              <a:defRPr>
                <a:solidFill>
                  <a:schemeClr val="tx1"/>
                </a:solidFill>
                <a:latin typeface="Arial" panose="020B0604020202020204" pitchFamily="34" charset="0"/>
                <a:ea typeface="宋体" panose="02010600030101010101" pitchFamily="2" charset="-122"/>
              </a:defRPr>
            </a:lvl4pPr>
            <a:lvl5pPr marL="2149475" algn="l">
              <a:defRPr>
                <a:solidFill>
                  <a:schemeClr val="tx1"/>
                </a:solidFill>
                <a:latin typeface="Arial" panose="020B0604020202020204" pitchFamily="34" charset="0"/>
                <a:ea typeface="宋体" panose="02010600030101010101" pitchFamily="2" charset="-122"/>
              </a:defRPr>
            </a:lvl5pPr>
            <a:lvl6pPr marL="26066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638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210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9782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kumimoji="1" lang="en-US" altLang="zh-CN" sz="3200" b="1" dirty="0">
                <a:solidFill>
                  <a:schemeClr val="folHlink"/>
                </a:solidFill>
                <a:latin typeface="黑体" panose="02010609060101010101" pitchFamily="49" charset="-122"/>
                <a:ea typeface="黑体" panose="02010609060101010101" pitchFamily="49" charset="-122"/>
              </a:rPr>
              <a:t>1929</a:t>
            </a:r>
            <a:r>
              <a:rPr kumimoji="1" lang="zh-CN" altLang="en-US" sz="3200" b="1" dirty="0">
                <a:solidFill>
                  <a:schemeClr val="folHlink"/>
                </a:solidFill>
                <a:latin typeface="黑体" panose="02010609060101010101" pitchFamily="49" charset="-122"/>
                <a:ea typeface="黑体" panose="02010609060101010101" pitchFamily="49" charset="-122"/>
              </a:rPr>
              <a:t>年</a:t>
            </a:r>
            <a:r>
              <a:rPr kumimoji="1" lang="zh-CN" altLang="en-US" sz="3200" b="1" dirty="0">
                <a:latin typeface="黑体" panose="02010609060101010101" pitchFamily="49" charset="-122"/>
                <a:ea typeface="黑体" panose="02010609060101010101" pitchFamily="49" charset="-122"/>
              </a:rPr>
              <a:t> </a:t>
            </a:r>
            <a:r>
              <a:rPr kumimoji="1" lang="en-US" altLang="zh-CN" sz="3200" b="1" dirty="0">
                <a:latin typeface="黑体" panose="02010609060101010101" pitchFamily="49" charset="-122"/>
                <a:ea typeface="黑体" panose="02010609060101010101" pitchFamily="49" charset="-122"/>
              </a:rPr>
              <a:t>G. </a:t>
            </a:r>
            <a:r>
              <a:rPr kumimoji="1" lang="en-US" altLang="zh-CN" sz="3200" b="1" dirty="0" err="1">
                <a:latin typeface="黑体" panose="02010609060101010101" pitchFamily="49" charset="-122"/>
                <a:ea typeface="黑体" panose="02010609060101010101" pitchFamily="49" charset="-122"/>
              </a:rPr>
              <a:t>Tauschek</a:t>
            </a:r>
            <a:r>
              <a:rPr kumimoji="1" lang="zh-CN" altLang="en-US" sz="3200" b="1" dirty="0">
                <a:latin typeface="黑体" panose="02010609060101010101" pitchFamily="49" charset="-122"/>
                <a:ea typeface="黑体" panose="02010609060101010101" pitchFamily="49" charset="-122"/>
              </a:rPr>
              <a:t>发明阅读机 ，能够阅读</a:t>
            </a:r>
            <a:r>
              <a:rPr kumimoji="1" lang="en-US" altLang="zh-CN" sz="3200" b="1" dirty="0">
                <a:latin typeface="黑体" panose="02010609060101010101" pitchFamily="49" charset="-122"/>
                <a:ea typeface="黑体" panose="02010609060101010101" pitchFamily="49" charset="-122"/>
              </a:rPr>
              <a:t>0-9</a:t>
            </a:r>
            <a:r>
              <a:rPr kumimoji="1" lang="zh-CN" altLang="en-US" sz="3200" b="1" dirty="0">
                <a:latin typeface="黑体" panose="02010609060101010101" pitchFamily="49" charset="-122"/>
                <a:ea typeface="黑体" panose="02010609060101010101" pitchFamily="49" charset="-122"/>
              </a:rPr>
              <a:t>的数字。</a:t>
            </a:r>
            <a:endParaRPr kumimoji="1" lang="zh-CN" altLang="en-US" sz="3200" b="1" dirty="0">
              <a:latin typeface="黑体" panose="02010609060101010101" pitchFamily="49" charset="-122"/>
              <a:ea typeface="黑体" panose="02010609060101010101" pitchFamily="49" charset="-122"/>
            </a:endParaRPr>
          </a:p>
          <a:p>
            <a:pPr>
              <a:lnSpc>
                <a:spcPct val="120000"/>
              </a:lnSpc>
            </a:pPr>
            <a:r>
              <a:rPr kumimoji="1" lang="en-US" altLang="zh-CN" sz="3200" b="1" dirty="0">
                <a:solidFill>
                  <a:schemeClr val="folHlink"/>
                </a:solidFill>
                <a:latin typeface="黑体" panose="02010609060101010101" pitchFamily="49" charset="-122"/>
                <a:ea typeface="黑体" panose="02010609060101010101" pitchFamily="49" charset="-122"/>
              </a:rPr>
              <a:t>30</a:t>
            </a:r>
            <a:r>
              <a:rPr kumimoji="1" lang="zh-CN" altLang="en-US" sz="3200" b="1" dirty="0">
                <a:solidFill>
                  <a:schemeClr val="folHlink"/>
                </a:solidFill>
                <a:latin typeface="黑体" panose="02010609060101010101" pitchFamily="49" charset="-122"/>
                <a:ea typeface="黑体" panose="02010609060101010101" pitchFamily="49" charset="-122"/>
              </a:rPr>
              <a:t>年代</a:t>
            </a:r>
            <a:r>
              <a:rPr kumimoji="1" lang="zh-CN" altLang="en-US" sz="3200" b="1" dirty="0">
                <a:latin typeface="黑体" panose="02010609060101010101" pitchFamily="49" charset="-122"/>
                <a:ea typeface="黑体" panose="02010609060101010101" pitchFamily="49" charset="-122"/>
              </a:rPr>
              <a:t> </a:t>
            </a:r>
            <a:r>
              <a:rPr kumimoji="1" lang="en-US" altLang="zh-CN" sz="3200" b="1" dirty="0">
                <a:latin typeface="黑体" panose="02010609060101010101" pitchFamily="49" charset="-122"/>
                <a:ea typeface="黑体" panose="02010609060101010101" pitchFamily="49" charset="-122"/>
              </a:rPr>
              <a:t>Fisher</a:t>
            </a:r>
            <a:r>
              <a:rPr kumimoji="1" lang="zh-CN" altLang="en-US" sz="3200" b="1" dirty="0">
                <a:latin typeface="黑体" panose="02010609060101010101" pitchFamily="49" charset="-122"/>
                <a:ea typeface="黑体" panose="02010609060101010101" pitchFamily="49" charset="-122"/>
              </a:rPr>
              <a:t>提出统计分类理论，奠定了统计模式识别的基础。</a:t>
            </a:r>
            <a:endParaRPr kumimoji="1" lang="zh-CN" altLang="en-US" sz="3200" b="1" dirty="0">
              <a:latin typeface="黑体" panose="02010609060101010101" pitchFamily="49" charset="-122"/>
              <a:ea typeface="黑体" panose="02010609060101010101" pitchFamily="49" charset="-122"/>
            </a:endParaRPr>
          </a:p>
          <a:p>
            <a:pPr>
              <a:lnSpc>
                <a:spcPct val="120000"/>
              </a:lnSpc>
            </a:pPr>
            <a:r>
              <a:rPr kumimoji="1" lang="en-US" altLang="zh-CN" sz="3200" b="1" dirty="0">
                <a:solidFill>
                  <a:schemeClr val="folHlink"/>
                </a:solidFill>
                <a:latin typeface="黑体" panose="02010609060101010101" pitchFamily="49" charset="-122"/>
                <a:ea typeface="黑体" panose="02010609060101010101" pitchFamily="49" charset="-122"/>
              </a:rPr>
              <a:t>50</a:t>
            </a:r>
            <a:r>
              <a:rPr kumimoji="1" lang="zh-CN" altLang="en-US" sz="3200" b="1" dirty="0">
                <a:solidFill>
                  <a:schemeClr val="folHlink"/>
                </a:solidFill>
                <a:latin typeface="黑体" panose="02010609060101010101" pitchFamily="49" charset="-122"/>
                <a:ea typeface="黑体" panose="02010609060101010101" pitchFamily="49" charset="-122"/>
              </a:rPr>
              <a:t>年代</a:t>
            </a:r>
            <a:r>
              <a:rPr kumimoji="1" lang="zh-CN" altLang="en-US" sz="3200" b="1" dirty="0">
                <a:latin typeface="黑体" panose="02010609060101010101" pitchFamily="49" charset="-122"/>
                <a:ea typeface="黑体" panose="02010609060101010101" pitchFamily="49" charset="-122"/>
              </a:rPr>
              <a:t> </a:t>
            </a:r>
            <a:r>
              <a:rPr kumimoji="1" lang="en-US" altLang="zh-CN" sz="3200" b="1" dirty="0">
                <a:latin typeface="黑体" panose="02010609060101010101" pitchFamily="49" charset="-122"/>
                <a:ea typeface="黑体" panose="02010609060101010101" pitchFamily="49" charset="-122"/>
              </a:rPr>
              <a:t>Noam </a:t>
            </a:r>
            <a:r>
              <a:rPr kumimoji="1" lang="en-US" altLang="zh-CN" sz="3200" b="1" dirty="0" err="1">
                <a:latin typeface="黑体" panose="02010609060101010101" pitchFamily="49" charset="-122"/>
                <a:ea typeface="黑体" panose="02010609060101010101" pitchFamily="49" charset="-122"/>
              </a:rPr>
              <a:t>Chemsky</a:t>
            </a:r>
            <a:r>
              <a:rPr kumimoji="1" lang="en-US" altLang="zh-CN" sz="3200" b="1" dirty="0">
                <a:latin typeface="黑体" panose="02010609060101010101" pitchFamily="49" charset="-122"/>
                <a:ea typeface="黑体" panose="02010609060101010101" pitchFamily="49" charset="-122"/>
              </a:rPr>
              <a:t> </a:t>
            </a:r>
            <a:r>
              <a:rPr kumimoji="1" lang="zh-CN" altLang="en-US" sz="3200" b="1" dirty="0">
                <a:latin typeface="黑体" panose="02010609060101010101" pitchFamily="49" charset="-122"/>
                <a:ea typeface="黑体" panose="02010609060101010101" pitchFamily="49" charset="-122"/>
              </a:rPr>
              <a:t>提出形式语言理论</a:t>
            </a:r>
            <a:r>
              <a:rPr kumimoji="1" lang="en-US" altLang="zh-CN" sz="3200" b="1" dirty="0">
                <a:ea typeface="黑体" panose="02010609060101010101" pitchFamily="49" charset="-122"/>
              </a:rPr>
              <a:t>——</a:t>
            </a:r>
            <a:r>
              <a:rPr kumimoji="1" lang="zh-CN" altLang="en-US" sz="3200" b="1" dirty="0">
                <a:latin typeface="黑体" panose="02010609060101010101" pitchFamily="49" charset="-122"/>
                <a:ea typeface="黑体" panose="02010609060101010101" pitchFamily="49" charset="-122"/>
              </a:rPr>
              <a:t>傅京荪提出句法</a:t>
            </a:r>
            <a:r>
              <a:rPr kumimoji="1" lang="en-US" altLang="zh-CN" sz="3200" b="1" dirty="0">
                <a:latin typeface="黑体" panose="02010609060101010101" pitchFamily="49" charset="-122"/>
                <a:ea typeface="黑体" panose="02010609060101010101" pitchFamily="49" charset="-122"/>
              </a:rPr>
              <a:t>/</a:t>
            </a:r>
            <a:r>
              <a:rPr kumimoji="1" lang="zh-CN" altLang="en-US" sz="3200" b="1" dirty="0">
                <a:latin typeface="黑体" panose="02010609060101010101" pitchFamily="49" charset="-122"/>
                <a:ea typeface="黑体" panose="02010609060101010101" pitchFamily="49" charset="-122"/>
              </a:rPr>
              <a:t>结构模式识别。</a:t>
            </a:r>
            <a:endParaRPr kumimoji="1" lang="zh-CN" altLang="en-US" sz="3200" b="1" dirty="0">
              <a:latin typeface="黑体" panose="02010609060101010101" pitchFamily="49" charset="-122"/>
              <a:ea typeface="黑体" panose="02010609060101010101" pitchFamily="49" charset="-122"/>
            </a:endParaRPr>
          </a:p>
          <a:p>
            <a:pPr>
              <a:lnSpc>
                <a:spcPct val="120000"/>
              </a:lnSpc>
            </a:pPr>
            <a:r>
              <a:rPr kumimoji="1" lang="en-US" altLang="zh-CN" sz="3200" b="1" dirty="0">
                <a:solidFill>
                  <a:schemeClr val="folHlink"/>
                </a:solidFill>
                <a:latin typeface="黑体" panose="02010609060101010101" pitchFamily="49" charset="-122"/>
                <a:ea typeface="黑体" panose="02010609060101010101" pitchFamily="49" charset="-122"/>
              </a:rPr>
              <a:t>60</a:t>
            </a:r>
            <a:r>
              <a:rPr kumimoji="1" lang="zh-CN" altLang="en-US" sz="3200" b="1" dirty="0">
                <a:solidFill>
                  <a:schemeClr val="folHlink"/>
                </a:solidFill>
                <a:latin typeface="黑体" panose="02010609060101010101" pitchFamily="49" charset="-122"/>
                <a:ea typeface="黑体" panose="02010609060101010101" pitchFamily="49" charset="-122"/>
              </a:rPr>
              <a:t>年代</a:t>
            </a:r>
            <a:r>
              <a:rPr kumimoji="1" lang="zh-CN" altLang="en-US" sz="3200" b="1" dirty="0">
                <a:latin typeface="黑体" panose="02010609060101010101" pitchFamily="49" charset="-122"/>
                <a:ea typeface="黑体" panose="02010609060101010101" pitchFamily="49" charset="-122"/>
              </a:rPr>
              <a:t> </a:t>
            </a:r>
            <a:r>
              <a:rPr kumimoji="1" lang="en-US" altLang="zh-CN" sz="3200" b="1" dirty="0" err="1">
                <a:latin typeface="黑体" panose="02010609060101010101" pitchFamily="49" charset="-122"/>
                <a:ea typeface="黑体" panose="02010609060101010101" pitchFamily="49" charset="-122"/>
              </a:rPr>
              <a:t>L.A.Zadeh</a:t>
            </a:r>
            <a:r>
              <a:rPr kumimoji="1" lang="zh-CN" altLang="en-US" sz="3200" b="1" dirty="0">
                <a:latin typeface="黑体" panose="02010609060101010101" pitchFamily="49" charset="-122"/>
                <a:ea typeface="黑体" panose="02010609060101010101" pitchFamily="49" charset="-122"/>
              </a:rPr>
              <a:t>提出了模糊集理论，模糊模式识别方法得以发展和应用。</a:t>
            </a:r>
            <a:endParaRPr kumimoji="1" lang="zh-CN" altLang="en-US" sz="32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0402">
                                            <p:txEl>
                                              <p:pRg st="1" end="1"/>
                                            </p:txEl>
                                          </p:spTgt>
                                        </p:tgtEl>
                                        <p:attrNameLst>
                                          <p:attrName>style.visibility</p:attrName>
                                        </p:attrNameLst>
                                      </p:cBhvr>
                                      <p:to>
                                        <p:strVal val="visible"/>
                                      </p:to>
                                    </p:set>
                                    <p:animEffect transition="in" filter="blinds(horizontal)">
                                      <p:cBhvr>
                                        <p:cTn id="7" dur="500"/>
                                        <p:tgtEl>
                                          <p:spTgt spid="23040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0402">
                                            <p:txEl>
                                              <p:pRg st="2" end="2"/>
                                            </p:txEl>
                                          </p:spTgt>
                                        </p:tgtEl>
                                        <p:attrNameLst>
                                          <p:attrName>style.visibility</p:attrName>
                                        </p:attrNameLst>
                                      </p:cBhvr>
                                      <p:to>
                                        <p:strVal val="visible"/>
                                      </p:to>
                                    </p:set>
                                    <p:animEffect transition="in" filter="blinds(horizontal)">
                                      <p:cBhvr>
                                        <p:cTn id="12" dur="500"/>
                                        <p:tgtEl>
                                          <p:spTgt spid="23040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0402">
                                            <p:txEl>
                                              <p:pRg st="3" end="3"/>
                                            </p:txEl>
                                          </p:spTgt>
                                        </p:tgtEl>
                                        <p:attrNameLst>
                                          <p:attrName>style.visibility</p:attrName>
                                        </p:attrNameLst>
                                      </p:cBhvr>
                                      <p:to>
                                        <p:strVal val="visible"/>
                                      </p:to>
                                    </p:set>
                                    <p:animEffect transition="in" filter="blinds(horizontal)">
                                      <p:cBhvr>
                                        <p:cTn id="17" dur="500"/>
                                        <p:tgtEl>
                                          <p:spTgt spid="23040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B772781A-BDC5-4C9A-A22D-02B767DCABF5}" type="slidenum">
              <a:rPr lang="zh-CN" altLang="en-US"/>
            </a:fld>
            <a:endParaRPr lang="en-US" altLang="zh-CN"/>
          </a:p>
        </p:txBody>
      </p:sp>
      <p:sp>
        <p:nvSpPr>
          <p:cNvPr id="278530" name="Rectangle 2"/>
          <p:cNvSpPr>
            <a:spLocks noChangeArrowheads="1"/>
          </p:cNvSpPr>
          <p:nvPr/>
        </p:nvSpPr>
        <p:spPr bwMode="auto">
          <a:xfrm>
            <a:off x="2855914" y="836614"/>
            <a:ext cx="74882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4000">
                <a:solidFill>
                  <a:schemeClr val="hlink"/>
                </a:solidFill>
                <a:latin typeface="黑体" panose="02010609060101010101" pitchFamily="49" charset="-122"/>
                <a:ea typeface="黑体" panose="02010609060101010101" pitchFamily="49" charset="-122"/>
              </a:rPr>
              <a:t>1.1 </a:t>
            </a:r>
            <a:r>
              <a:rPr lang="zh-CN" altLang="en-US" sz="4000">
                <a:solidFill>
                  <a:schemeClr val="hlink"/>
                </a:solidFill>
                <a:latin typeface="黑体" panose="02010609060101010101" pitchFamily="49" charset="-122"/>
                <a:ea typeface="黑体" panose="02010609060101010101" pitchFamily="49" charset="-122"/>
              </a:rPr>
              <a:t>概述－模式识别的发展简史</a:t>
            </a:r>
            <a:endParaRPr lang="zh-CN" altLang="en-US" sz="4000">
              <a:solidFill>
                <a:schemeClr val="hlink"/>
              </a:solidFill>
              <a:latin typeface="黑体" panose="02010609060101010101" pitchFamily="49" charset="-122"/>
              <a:ea typeface="黑体" panose="02010609060101010101" pitchFamily="49" charset="-122"/>
            </a:endParaRPr>
          </a:p>
        </p:txBody>
      </p:sp>
      <p:sp>
        <p:nvSpPr>
          <p:cNvPr id="278531" name="Rectangle 3"/>
          <p:cNvSpPr>
            <a:spLocks noChangeArrowheads="1"/>
          </p:cNvSpPr>
          <p:nvPr/>
        </p:nvSpPr>
        <p:spPr bwMode="auto">
          <a:xfrm>
            <a:off x="2063750" y="2212976"/>
            <a:ext cx="8135938" cy="2968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431925" indent="-1431925" algn="l">
              <a:defRPr>
                <a:solidFill>
                  <a:schemeClr val="tx1"/>
                </a:solidFill>
                <a:latin typeface="Arial" panose="020B0604020202020204" pitchFamily="34" charset="0"/>
                <a:ea typeface="宋体" panose="02010600030101010101" pitchFamily="2" charset="-122"/>
              </a:defRPr>
            </a:lvl1pPr>
            <a:lvl2pPr marL="1795780" algn="l">
              <a:defRPr>
                <a:solidFill>
                  <a:schemeClr val="tx1"/>
                </a:solidFill>
                <a:latin typeface="Arial" panose="020B0604020202020204" pitchFamily="34" charset="0"/>
                <a:ea typeface="宋体" panose="02010600030101010101" pitchFamily="2" charset="-122"/>
              </a:defRPr>
            </a:lvl2pPr>
            <a:lvl3pPr marL="1974850" algn="l">
              <a:defRPr>
                <a:solidFill>
                  <a:schemeClr val="tx1"/>
                </a:solidFill>
                <a:latin typeface="Arial" panose="020B0604020202020204" pitchFamily="34" charset="0"/>
                <a:ea typeface="宋体" panose="02010600030101010101" pitchFamily="2" charset="-122"/>
              </a:defRPr>
            </a:lvl3pPr>
            <a:lvl4pPr marL="2154555" algn="l">
              <a:defRPr>
                <a:solidFill>
                  <a:schemeClr val="tx1"/>
                </a:solidFill>
                <a:latin typeface="Arial" panose="020B0604020202020204" pitchFamily="34" charset="0"/>
                <a:ea typeface="宋体" panose="02010600030101010101" pitchFamily="2" charset="-122"/>
              </a:defRPr>
            </a:lvl4pPr>
            <a:lvl5pPr marL="2333625" algn="l">
              <a:defRPr>
                <a:solidFill>
                  <a:schemeClr val="tx1"/>
                </a:solidFill>
                <a:latin typeface="Arial" panose="020B0604020202020204" pitchFamily="34" charset="0"/>
                <a:ea typeface="宋体" panose="02010600030101010101" pitchFamily="2" charset="-122"/>
              </a:defRPr>
            </a:lvl5pPr>
            <a:lvl6pPr marL="27908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480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052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624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kumimoji="1" lang="en-US" altLang="zh-CN" sz="3200" b="1" dirty="0">
                <a:solidFill>
                  <a:schemeClr val="folHlink"/>
                </a:solidFill>
                <a:latin typeface="黑体" panose="02010609060101010101" pitchFamily="49" charset="-122"/>
                <a:ea typeface="黑体" panose="02010609060101010101" pitchFamily="49" charset="-122"/>
              </a:rPr>
              <a:t>80</a:t>
            </a:r>
            <a:r>
              <a:rPr kumimoji="1" lang="zh-CN" altLang="en-US" sz="3200" b="1" dirty="0">
                <a:solidFill>
                  <a:schemeClr val="folHlink"/>
                </a:solidFill>
                <a:latin typeface="黑体" panose="02010609060101010101" pitchFamily="49" charset="-122"/>
                <a:ea typeface="黑体" panose="02010609060101010101" pitchFamily="49" charset="-122"/>
              </a:rPr>
              <a:t>年代</a:t>
            </a:r>
            <a:r>
              <a:rPr kumimoji="1" lang="zh-CN" altLang="en-US" sz="3200" b="1" dirty="0">
                <a:latin typeface="黑体" panose="02010609060101010101" pitchFamily="49" charset="-122"/>
                <a:ea typeface="黑体" panose="02010609060101010101" pitchFamily="49" charset="-122"/>
              </a:rPr>
              <a:t> 以</a:t>
            </a:r>
            <a:r>
              <a:rPr kumimoji="1" lang="en-US" altLang="zh-CN" sz="3200" b="1" dirty="0">
                <a:latin typeface="黑体" panose="02010609060101010101" pitchFamily="49" charset="-122"/>
                <a:ea typeface="黑体" panose="02010609060101010101" pitchFamily="49" charset="-122"/>
              </a:rPr>
              <a:t>Hopfield</a:t>
            </a:r>
            <a:r>
              <a:rPr kumimoji="1" lang="zh-CN" altLang="en-US" sz="3200" b="1" dirty="0">
                <a:latin typeface="黑体" panose="02010609060101010101" pitchFamily="49" charset="-122"/>
                <a:ea typeface="黑体" panose="02010609060101010101" pitchFamily="49" charset="-122"/>
              </a:rPr>
              <a:t>网、</a:t>
            </a:r>
            <a:r>
              <a:rPr kumimoji="1" lang="en-US" altLang="zh-CN" sz="3200" b="1" dirty="0">
                <a:latin typeface="黑体" panose="02010609060101010101" pitchFamily="49" charset="-122"/>
                <a:ea typeface="黑体" panose="02010609060101010101" pitchFamily="49" charset="-122"/>
              </a:rPr>
              <a:t>BP</a:t>
            </a:r>
            <a:r>
              <a:rPr kumimoji="1" lang="zh-CN" altLang="en-US" sz="3200" b="1" dirty="0">
                <a:latin typeface="黑体" panose="02010609060101010101" pitchFamily="49" charset="-122"/>
                <a:ea typeface="黑体" panose="02010609060101010101" pitchFamily="49" charset="-122"/>
              </a:rPr>
              <a:t>网为代表的神经网络模型导致人工神经元网络复活，并在模式识别得到较广泛的应用。</a:t>
            </a:r>
            <a:endParaRPr kumimoji="1" lang="zh-CN" altLang="en-US" sz="3200" b="1" dirty="0">
              <a:latin typeface="黑体" panose="02010609060101010101" pitchFamily="49" charset="-122"/>
              <a:ea typeface="黑体" panose="02010609060101010101" pitchFamily="49" charset="-122"/>
            </a:endParaRPr>
          </a:p>
          <a:p>
            <a:pPr>
              <a:lnSpc>
                <a:spcPct val="120000"/>
              </a:lnSpc>
            </a:pPr>
            <a:r>
              <a:rPr kumimoji="1" lang="en-US" altLang="zh-CN" sz="3200" b="1" dirty="0">
                <a:solidFill>
                  <a:schemeClr val="folHlink"/>
                </a:solidFill>
                <a:latin typeface="黑体" panose="02010609060101010101" pitchFamily="49" charset="-122"/>
                <a:ea typeface="黑体" panose="02010609060101010101" pitchFamily="49" charset="-122"/>
              </a:rPr>
              <a:t>90</a:t>
            </a:r>
            <a:r>
              <a:rPr kumimoji="1" lang="zh-CN" altLang="en-US" sz="3200" b="1" dirty="0">
                <a:solidFill>
                  <a:schemeClr val="folHlink"/>
                </a:solidFill>
                <a:latin typeface="黑体" panose="02010609060101010101" pitchFamily="49" charset="-122"/>
                <a:ea typeface="黑体" panose="02010609060101010101" pitchFamily="49" charset="-122"/>
              </a:rPr>
              <a:t>年代</a:t>
            </a:r>
            <a:r>
              <a:rPr kumimoji="1" lang="zh-CN" altLang="en-US" sz="3200" b="1" dirty="0">
                <a:latin typeface="黑体" panose="02010609060101010101" pitchFamily="49" charset="-122"/>
                <a:ea typeface="黑体" panose="02010609060101010101" pitchFamily="49" charset="-122"/>
              </a:rPr>
              <a:t> 小样本学习理论，支持向量机也受到了很大的重视。</a:t>
            </a:r>
            <a:endParaRPr kumimoji="1" lang="zh-CN" altLang="en-US" sz="3200" b="1" dirty="0">
              <a:latin typeface="黑体" panose="02010609060101010101" pitchFamily="49" charset="-122"/>
              <a:ea typeface="黑体" panose="02010609060101010101" pitchFamily="49"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4C81A239-0C2F-409C-A5D8-D221BBD2081F}" type="slidenum">
              <a:rPr lang="zh-CN" altLang="en-US"/>
            </a:fld>
            <a:endParaRPr lang="en-US" altLang="zh-CN"/>
          </a:p>
        </p:txBody>
      </p:sp>
      <p:sp>
        <p:nvSpPr>
          <p:cNvPr id="274435" name="Rectangle 3"/>
          <p:cNvSpPr>
            <a:spLocks noChangeArrowheads="1"/>
          </p:cNvSpPr>
          <p:nvPr/>
        </p:nvSpPr>
        <p:spPr bwMode="auto">
          <a:xfrm>
            <a:off x="2640013" y="836614"/>
            <a:ext cx="77771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4000" dirty="0">
                <a:solidFill>
                  <a:schemeClr val="hlink"/>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1.1 </a:t>
            </a:r>
            <a:r>
              <a:rPr lang="zh-CN" altLang="en-US" sz="4000" dirty="0">
                <a:solidFill>
                  <a:schemeClr val="hlink"/>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概述－模式识别的应用</a:t>
            </a:r>
            <a:r>
              <a:rPr lang="en-US" altLang="zh-CN" sz="4000" dirty="0">
                <a:solidFill>
                  <a:schemeClr val="hlink"/>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sz="4000" dirty="0">
                <a:solidFill>
                  <a:schemeClr val="hlink"/>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举例</a:t>
            </a:r>
            <a:r>
              <a:rPr lang="en-US" altLang="zh-CN" sz="4000" dirty="0">
                <a:solidFill>
                  <a:schemeClr val="hlink"/>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endParaRPr lang="en-US" altLang="zh-CN" sz="4000" dirty="0">
              <a:solidFill>
                <a:schemeClr val="hlink"/>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274434" name="Rectangle 2"/>
          <p:cNvSpPr>
            <a:spLocks noChangeArrowheads="1"/>
          </p:cNvSpPr>
          <p:nvPr/>
        </p:nvSpPr>
        <p:spPr bwMode="auto">
          <a:xfrm>
            <a:off x="990600" y="1671638"/>
            <a:ext cx="555307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lgn="l">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ClrTx/>
            </a:pPr>
            <a:r>
              <a:rPr lang="zh-CN" altLang="en-US" b="1" dirty="0">
                <a:solidFill>
                  <a:srgbClr val="FF0000"/>
                </a:solidFill>
                <a:effectLst>
                  <a:outerShdw blurRad="38100" dist="38100" dir="2700000" algn="tl">
                    <a:srgbClr val="000000">
                      <a:alpha val="43137"/>
                    </a:srgbClr>
                  </a:outerShdw>
                </a:effectLst>
                <a:ea typeface="黑体" panose="02010609060101010101" pitchFamily="49" charset="-122"/>
              </a:rPr>
              <a:t>生物学</a:t>
            </a:r>
            <a:endParaRPr lang="zh-CN" altLang="en-US" b="1" dirty="0">
              <a:solidFill>
                <a:srgbClr val="FF0000"/>
              </a:solidFill>
              <a:effectLst>
                <a:outerShdw blurRad="38100" dist="38100" dir="2700000" algn="tl">
                  <a:srgbClr val="000000">
                    <a:alpha val="43137"/>
                  </a:srgbClr>
                </a:outerShdw>
              </a:effectLst>
              <a:ea typeface="黑体" panose="02010609060101010101" pitchFamily="49" charset="-122"/>
            </a:endParaRPr>
          </a:p>
          <a:p>
            <a:pPr marL="0" lvl="1">
              <a:lnSpc>
                <a:spcPct val="90000"/>
              </a:lnSpc>
              <a:buFont typeface="Wingdings" panose="05000000000000000000" pitchFamily="2" charset="2"/>
              <a:buNone/>
            </a:pPr>
            <a:r>
              <a:rPr lang="zh-CN" altLang="en-US" b="1" dirty="0">
                <a:ea typeface="黑体" panose="02010609060101010101" pitchFamily="49" charset="-122"/>
              </a:rPr>
              <a:t>自动细胞学、染色体特性研究、遗传研究</a:t>
            </a:r>
            <a:endParaRPr lang="zh-CN" altLang="en-US" b="1" dirty="0">
              <a:ea typeface="黑体" panose="02010609060101010101" pitchFamily="49" charset="-122"/>
            </a:endParaRPr>
          </a:p>
          <a:p>
            <a:pPr>
              <a:lnSpc>
                <a:spcPct val="90000"/>
              </a:lnSpc>
              <a:buClrTx/>
            </a:pPr>
            <a:r>
              <a:rPr lang="zh-CN" altLang="en-US" b="1" dirty="0">
                <a:solidFill>
                  <a:srgbClr val="FF0000"/>
                </a:solidFill>
                <a:effectLst>
                  <a:outerShdw blurRad="38100" dist="38100" dir="2700000" algn="tl">
                    <a:srgbClr val="000000">
                      <a:alpha val="43137"/>
                    </a:srgbClr>
                  </a:outerShdw>
                </a:effectLst>
                <a:ea typeface="黑体" panose="02010609060101010101" pitchFamily="49" charset="-122"/>
              </a:rPr>
              <a:t>天文学</a:t>
            </a:r>
            <a:endParaRPr lang="zh-CN" altLang="en-US" b="1" dirty="0">
              <a:solidFill>
                <a:srgbClr val="FF0000"/>
              </a:solidFill>
              <a:effectLst>
                <a:outerShdw blurRad="38100" dist="38100" dir="2700000" algn="tl">
                  <a:srgbClr val="000000">
                    <a:alpha val="43137"/>
                  </a:srgbClr>
                </a:outerShdw>
              </a:effectLst>
              <a:ea typeface="黑体" panose="02010609060101010101" pitchFamily="49" charset="-122"/>
            </a:endParaRPr>
          </a:p>
          <a:p>
            <a:pPr marL="0" lvl="1">
              <a:lnSpc>
                <a:spcPct val="90000"/>
              </a:lnSpc>
              <a:buFont typeface="Wingdings" panose="05000000000000000000" pitchFamily="2" charset="2"/>
              <a:buNone/>
            </a:pPr>
            <a:r>
              <a:rPr lang="zh-CN" altLang="en-US" b="1" dirty="0">
                <a:ea typeface="黑体" panose="02010609060101010101" pitchFamily="49" charset="-122"/>
              </a:rPr>
              <a:t>天文望远镜图像分析、自动光谱学</a:t>
            </a:r>
            <a:endParaRPr lang="zh-CN" altLang="en-US" b="1" dirty="0">
              <a:ea typeface="黑体" panose="02010609060101010101" pitchFamily="49" charset="-122"/>
            </a:endParaRPr>
          </a:p>
          <a:p>
            <a:pPr>
              <a:lnSpc>
                <a:spcPct val="90000"/>
              </a:lnSpc>
              <a:buClrTx/>
            </a:pPr>
            <a:r>
              <a:rPr lang="zh-CN" altLang="en-US" b="1" dirty="0">
                <a:solidFill>
                  <a:srgbClr val="FF0000"/>
                </a:solidFill>
                <a:effectLst>
                  <a:outerShdw blurRad="38100" dist="38100" dir="2700000" algn="tl">
                    <a:srgbClr val="000000">
                      <a:alpha val="43137"/>
                    </a:srgbClr>
                  </a:outerShdw>
                </a:effectLst>
                <a:ea typeface="黑体" panose="02010609060101010101" pitchFamily="49" charset="-122"/>
              </a:rPr>
              <a:t>经济学</a:t>
            </a:r>
            <a:endParaRPr lang="zh-CN" altLang="en-US" b="1" dirty="0">
              <a:solidFill>
                <a:srgbClr val="FF0000"/>
              </a:solidFill>
              <a:effectLst>
                <a:outerShdw blurRad="38100" dist="38100" dir="2700000" algn="tl">
                  <a:srgbClr val="000000">
                    <a:alpha val="43137"/>
                  </a:srgbClr>
                </a:outerShdw>
              </a:effectLst>
              <a:ea typeface="黑体" panose="02010609060101010101" pitchFamily="49" charset="-122"/>
            </a:endParaRPr>
          </a:p>
          <a:p>
            <a:pPr marL="0" lvl="1">
              <a:lnSpc>
                <a:spcPct val="90000"/>
              </a:lnSpc>
              <a:buFont typeface="Wingdings" panose="05000000000000000000" pitchFamily="2" charset="2"/>
              <a:buNone/>
            </a:pPr>
            <a:r>
              <a:rPr lang="zh-CN" altLang="en-US" b="1" dirty="0">
                <a:ea typeface="黑体" panose="02010609060101010101" pitchFamily="49" charset="-122"/>
              </a:rPr>
              <a:t>股票交易预测、企业行为分析</a:t>
            </a:r>
            <a:endParaRPr lang="zh-CN" altLang="en-US" b="1" dirty="0">
              <a:ea typeface="黑体" panose="02010609060101010101" pitchFamily="49" charset="-122"/>
            </a:endParaRPr>
          </a:p>
          <a:p>
            <a:pPr>
              <a:lnSpc>
                <a:spcPct val="90000"/>
              </a:lnSpc>
              <a:buClrTx/>
            </a:pPr>
            <a:r>
              <a:rPr lang="zh-CN" altLang="en-US" b="1" dirty="0">
                <a:solidFill>
                  <a:srgbClr val="FF0000"/>
                </a:solidFill>
                <a:effectLst>
                  <a:outerShdw blurRad="38100" dist="38100" dir="2700000" algn="tl">
                    <a:srgbClr val="000000">
                      <a:alpha val="43137"/>
                    </a:srgbClr>
                  </a:outerShdw>
                </a:effectLst>
                <a:ea typeface="黑体" panose="02010609060101010101" pitchFamily="49" charset="-122"/>
              </a:rPr>
              <a:t>医学</a:t>
            </a:r>
            <a:endParaRPr lang="zh-CN" altLang="en-US" b="1" dirty="0">
              <a:solidFill>
                <a:srgbClr val="FF0000"/>
              </a:solidFill>
              <a:effectLst>
                <a:outerShdw blurRad="38100" dist="38100" dir="2700000" algn="tl">
                  <a:srgbClr val="000000">
                    <a:alpha val="43137"/>
                  </a:srgbClr>
                </a:outerShdw>
              </a:effectLst>
              <a:ea typeface="黑体" panose="02010609060101010101" pitchFamily="49" charset="-122"/>
            </a:endParaRPr>
          </a:p>
          <a:p>
            <a:pPr marL="0" lvl="1">
              <a:lnSpc>
                <a:spcPct val="90000"/>
              </a:lnSpc>
              <a:buFont typeface="Wingdings" panose="05000000000000000000" pitchFamily="2" charset="2"/>
              <a:buNone/>
            </a:pPr>
            <a:r>
              <a:rPr lang="zh-CN" altLang="en-US" b="1" dirty="0">
                <a:ea typeface="黑体" panose="02010609060101010101" pitchFamily="49" charset="-122"/>
              </a:rPr>
              <a:t>心电图分析、脑电图分析、医学图像分析</a:t>
            </a:r>
            <a:endParaRPr lang="zh-CN" altLang="en-US" b="1" dirty="0">
              <a:ea typeface="黑体" panose="02010609060101010101" pitchFamily="49" charset="-122"/>
            </a:endParaRPr>
          </a:p>
        </p:txBody>
      </p:sp>
      <p:pic>
        <p:nvPicPr>
          <p:cNvPr id="6"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05700" y="1960563"/>
            <a:ext cx="2797175" cy="20605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4587" y="4265612"/>
            <a:ext cx="2808288" cy="2273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04E7B5AB-8D81-4BA1-ABCE-630FDE455041}" type="slidenum">
              <a:rPr lang="zh-CN" altLang="en-US"/>
            </a:fld>
            <a:endParaRPr lang="en-US" altLang="zh-CN"/>
          </a:p>
        </p:txBody>
      </p:sp>
      <p:sp>
        <p:nvSpPr>
          <p:cNvPr id="129028" name="Rectangle 4"/>
          <p:cNvSpPr>
            <a:spLocks noGrp="1" noChangeArrowheads="1"/>
          </p:cNvSpPr>
          <p:nvPr>
            <p:ph type="title"/>
          </p:nvPr>
        </p:nvSpPr>
        <p:spPr>
          <a:xfrm>
            <a:off x="3359150" y="981076"/>
            <a:ext cx="5005388" cy="695325"/>
          </a:xfrm>
        </p:spPr>
        <p:txBody>
          <a:bodyPr/>
          <a:lstStyle/>
          <a:p>
            <a:r>
              <a:rPr lang="zh-CN" altLang="en-US" sz="4000" dirty="0">
                <a:solidFill>
                  <a:schemeClr val="hlink"/>
                </a:solidFill>
                <a:effectLst>
                  <a:outerShdw blurRad="38100" dist="38100" dir="2700000" algn="tl">
                    <a:srgbClr val="000000">
                      <a:alpha val="43137"/>
                    </a:srgbClr>
                  </a:outerShdw>
                </a:effectLst>
                <a:ea typeface="黑体" panose="02010609060101010101" pitchFamily="49" charset="-122"/>
              </a:rPr>
              <a:t>讲授课程内容及安排</a:t>
            </a:r>
            <a:endParaRPr lang="zh-CN" altLang="en-US" sz="4000" dirty="0">
              <a:solidFill>
                <a:schemeClr val="hlink"/>
              </a:solidFill>
              <a:effectLst>
                <a:outerShdw blurRad="38100" dist="38100" dir="2700000" algn="tl">
                  <a:srgbClr val="000000">
                    <a:alpha val="43137"/>
                  </a:srgbClr>
                </a:outerShdw>
              </a:effectLst>
              <a:ea typeface="黑体" panose="02010609060101010101" pitchFamily="49" charset="-122"/>
            </a:endParaRPr>
          </a:p>
        </p:txBody>
      </p:sp>
      <p:sp>
        <p:nvSpPr>
          <p:cNvPr id="129030" name="Rectangle 6"/>
          <p:cNvSpPr>
            <a:spLocks noChangeArrowheads="1"/>
          </p:cNvSpPr>
          <p:nvPr/>
        </p:nvSpPr>
        <p:spPr bwMode="auto">
          <a:xfrm>
            <a:off x="2227264" y="1845051"/>
            <a:ext cx="7921625"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defTabSz="-635">
              <a:tabLst>
                <a:tab pos="1706245" algn="l"/>
                <a:tab pos="6370320" algn="l"/>
              </a:tabLst>
              <a:defRPr>
                <a:solidFill>
                  <a:schemeClr val="tx1"/>
                </a:solidFill>
                <a:latin typeface="Arial" panose="020B0604020202020204" pitchFamily="34" charset="0"/>
                <a:ea typeface="宋体" panose="02010600030101010101" pitchFamily="2" charset="-122"/>
              </a:defRPr>
            </a:lvl1pPr>
            <a:lvl2pPr marL="987425" algn="l" defTabSz="-635">
              <a:tabLst>
                <a:tab pos="1706245" algn="l"/>
                <a:tab pos="6370320" algn="l"/>
              </a:tabLst>
              <a:defRPr>
                <a:solidFill>
                  <a:schemeClr val="tx1"/>
                </a:solidFill>
                <a:latin typeface="Arial" panose="020B0604020202020204" pitchFamily="34" charset="0"/>
                <a:ea typeface="宋体" panose="02010600030101010101" pitchFamily="2" charset="-122"/>
              </a:defRPr>
            </a:lvl2pPr>
            <a:lvl3pPr marL="1167130" algn="l" defTabSz="-635">
              <a:tabLst>
                <a:tab pos="1706245" algn="l"/>
                <a:tab pos="6370320" algn="l"/>
              </a:tabLst>
              <a:defRPr>
                <a:solidFill>
                  <a:schemeClr val="tx1"/>
                </a:solidFill>
                <a:latin typeface="Arial" panose="020B0604020202020204" pitchFamily="34" charset="0"/>
                <a:ea typeface="宋体" panose="02010600030101010101" pitchFamily="2" charset="-122"/>
              </a:defRPr>
            </a:lvl3pPr>
            <a:lvl4pPr algn="l" defTabSz="-635">
              <a:tabLst>
                <a:tab pos="1706245" algn="l"/>
                <a:tab pos="6370320" algn="l"/>
              </a:tabLst>
              <a:defRPr>
                <a:solidFill>
                  <a:schemeClr val="tx1"/>
                </a:solidFill>
                <a:latin typeface="Arial" panose="020B0604020202020204" pitchFamily="34" charset="0"/>
                <a:ea typeface="宋体" panose="02010600030101010101" pitchFamily="2" charset="-122"/>
              </a:defRPr>
            </a:lvl4pPr>
            <a:lvl5pPr algn="l" defTabSz="-635">
              <a:tabLst>
                <a:tab pos="1706245" algn="l"/>
                <a:tab pos="6370320" algn="l"/>
              </a:tabLst>
              <a:defRPr>
                <a:solidFill>
                  <a:schemeClr val="tx1"/>
                </a:solidFill>
                <a:latin typeface="Arial" panose="020B0604020202020204" pitchFamily="34" charset="0"/>
                <a:ea typeface="宋体" panose="02010600030101010101" pitchFamily="2" charset="-122"/>
              </a:defRPr>
            </a:lvl5pPr>
            <a:lvl6pPr defTabSz="-635" fontAlgn="base">
              <a:spcBef>
                <a:spcPct val="0"/>
              </a:spcBef>
              <a:spcAft>
                <a:spcPct val="0"/>
              </a:spcAft>
              <a:tabLst>
                <a:tab pos="1706245" algn="l"/>
                <a:tab pos="6370320" algn="l"/>
              </a:tabLst>
              <a:defRPr>
                <a:solidFill>
                  <a:schemeClr val="tx1"/>
                </a:solidFill>
                <a:latin typeface="Arial" panose="020B0604020202020204" pitchFamily="34" charset="0"/>
                <a:ea typeface="宋体" panose="02010600030101010101" pitchFamily="2" charset="-122"/>
              </a:defRPr>
            </a:lvl6pPr>
            <a:lvl7pPr defTabSz="-635" fontAlgn="base">
              <a:spcBef>
                <a:spcPct val="0"/>
              </a:spcBef>
              <a:spcAft>
                <a:spcPct val="0"/>
              </a:spcAft>
              <a:tabLst>
                <a:tab pos="1706245" algn="l"/>
                <a:tab pos="6370320" algn="l"/>
              </a:tabLst>
              <a:defRPr>
                <a:solidFill>
                  <a:schemeClr val="tx1"/>
                </a:solidFill>
                <a:latin typeface="Arial" panose="020B0604020202020204" pitchFamily="34" charset="0"/>
                <a:ea typeface="宋体" panose="02010600030101010101" pitchFamily="2" charset="-122"/>
              </a:defRPr>
            </a:lvl7pPr>
            <a:lvl8pPr defTabSz="-635" fontAlgn="base">
              <a:spcBef>
                <a:spcPct val="0"/>
              </a:spcBef>
              <a:spcAft>
                <a:spcPct val="0"/>
              </a:spcAft>
              <a:tabLst>
                <a:tab pos="1706245" algn="l"/>
                <a:tab pos="6370320" algn="l"/>
              </a:tabLst>
              <a:defRPr>
                <a:solidFill>
                  <a:schemeClr val="tx1"/>
                </a:solidFill>
                <a:latin typeface="Arial" panose="020B0604020202020204" pitchFamily="34" charset="0"/>
                <a:ea typeface="宋体" panose="02010600030101010101" pitchFamily="2" charset="-122"/>
              </a:defRPr>
            </a:lvl8pPr>
            <a:lvl9pPr defTabSz="-635" fontAlgn="base">
              <a:spcBef>
                <a:spcPct val="0"/>
              </a:spcBef>
              <a:spcAft>
                <a:spcPct val="0"/>
              </a:spcAft>
              <a:tabLst>
                <a:tab pos="1706245" algn="l"/>
                <a:tab pos="6370320" algn="l"/>
              </a:tabLst>
              <a:defRPr>
                <a:solidFill>
                  <a:schemeClr val="tx1"/>
                </a:solidFill>
                <a:latin typeface="Arial" panose="020B0604020202020204" pitchFamily="34" charset="0"/>
                <a:ea typeface="宋体" panose="02010600030101010101" pitchFamily="2" charset="-122"/>
              </a:defRPr>
            </a:lvl9pPr>
          </a:lstStyle>
          <a:p>
            <a:r>
              <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第一章  绪论                   	</a:t>
            </a:r>
            <a:endPar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r>
              <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第二章  聚类分析</a:t>
            </a:r>
            <a:endPar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r>
              <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第三章  判别域代数界面方程法   	</a:t>
            </a:r>
            <a:endPar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r>
              <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第四章  统计判决               	</a:t>
            </a:r>
            <a:endPar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r>
              <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第五章  学习、训练与错误率估计 	</a:t>
            </a:r>
            <a:endPar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r>
              <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第六章  最近邻方法</a:t>
            </a:r>
            <a:endPar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r>
              <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第七章  特征提取和选择         </a:t>
            </a:r>
            <a:r>
              <a:rPr lang="zh-CN" altLang="en-US" sz="3200" b="1" dirty="0">
                <a:solidFill>
                  <a:schemeClr val="folHlink"/>
                </a:solidFill>
                <a:latin typeface="黑体" panose="02010609060101010101" pitchFamily="49" charset="-122"/>
                <a:ea typeface="黑体" panose="02010609060101010101" pitchFamily="49" charset="-122"/>
              </a:rPr>
              <a:t>	</a:t>
            </a:r>
            <a:endParaRPr lang="zh-CN" altLang="en-US" sz="3200" b="1" dirty="0">
              <a:solidFill>
                <a:schemeClr val="folHlink"/>
              </a:solidFill>
              <a:latin typeface="黑体" panose="02010609060101010101" pitchFamily="49" charset="-122"/>
              <a:ea typeface="黑体" panose="02010609060101010101" pitchFamily="49" charset="-122"/>
            </a:endParaRPr>
          </a:p>
          <a:p>
            <a:r>
              <a:rPr lang="zh-CN" altLang="en-US" sz="3200" b="1" dirty="0">
                <a:solidFill>
                  <a:srgbClr val="008000"/>
                </a:solidFill>
                <a:latin typeface="黑体" panose="02010609060101010101" pitchFamily="49" charset="-122"/>
                <a:ea typeface="黑体" panose="02010609060101010101" pitchFamily="49" charset="-122"/>
              </a:rPr>
              <a:t>        </a:t>
            </a:r>
            <a:r>
              <a:rPr lang="zh-CN" altLang="en-US" sz="32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上机实验</a:t>
            </a:r>
            <a:r>
              <a:rPr lang="zh-CN" altLang="en-US" sz="3200" b="1" dirty="0">
                <a:solidFill>
                  <a:srgbClr val="008000"/>
                </a:solidFill>
                <a:latin typeface="黑体" panose="02010609060101010101" pitchFamily="49" charset="-122"/>
                <a:ea typeface="黑体" panose="02010609060101010101" pitchFamily="49" charset="-122"/>
              </a:rPr>
              <a:t>	</a:t>
            </a:r>
            <a:endParaRPr lang="zh-CN" altLang="en-US" sz="3200" b="1" dirty="0">
              <a:solidFill>
                <a:srgbClr val="008000"/>
              </a:solidFill>
              <a:latin typeface="黑体" panose="02010609060101010101" pitchFamily="49" charset="-122"/>
              <a:ea typeface="黑体" panose="02010609060101010101" pitchFamily="49"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4C81A239-0C2F-409C-A5D8-D221BBD2081F}" type="slidenum">
              <a:rPr lang="zh-CN" altLang="en-US"/>
            </a:fld>
            <a:endParaRPr lang="en-US" altLang="zh-CN"/>
          </a:p>
        </p:txBody>
      </p:sp>
      <p:sp>
        <p:nvSpPr>
          <p:cNvPr id="274435" name="Rectangle 3"/>
          <p:cNvSpPr>
            <a:spLocks noChangeArrowheads="1"/>
          </p:cNvSpPr>
          <p:nvPr/>
        </p:nvSpPr>
        <p:spPr bwMode="auto">
          <a:xfrm>
            <a:off x="2640013" y="836614"/>
            <a:ext cx="77771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4000" dirty="0">
                <a:solidFill>
                  <a:schemeClr val="hlink"/>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1.1 </a:t>
            </a:r>
            <a:r>
              <a:rPr lang="zh-CN" altLang="en-US" sz="4000" dirty="0">
                <a:solidFill>
                  <a:schemeClr val="hlink"/>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概述－模式识别的应用</a:t>
            </a:r>
            <a:r>
              <a:rPr lang="en-US" altLang="zh-CN" sz="4000" dirty="0">
                <a:solidFill>
                  <a:schemeClr val="hlink"/>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sz="4000" dirty="0">
                <a:solidFill>
                  <a:schemeClr val="hlink"/>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举例</a:t>
            </a:r>
            <a:r>
              <a:rPr lang="en-US" altLang="zh-CN" sz="4000" dirty="0">
                <a:solidFill>
                  <a:schemeClr val="hlink"/>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endParaRPr lang="en-US" altLang="zh-CN" sz="4000" dirty="0">
              <a:solidFill>
                <a:schemeClr val="hlink"/>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274434" name="Rectangle 2"/>
          <p:cNvSpPr>
            <a:spLocks noChangeArrowheads="1"/>
          </p:cNvSpPr>
          <p:nvPr/>
        </p:nvSpPr>
        <p:spPr bwMode="auto">
          <a:xfrm>
            <a:off x="990600" y="1671638"/>
            <a:ext cx="555307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lgn="l">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ClrTx/>
            </a:pPr>
            <a:r>
              <a:rPr lang="zh-CN" altLang="en-US" b="1" dirty="0">
                <a:solidFill>
                  <a:srgbClr val="FF0000"/>
                </a:solidFill>
                <a:effectLst>
                  <a:outerShdw blurRad="38100" dist="38100" dir="2700000" algn="tl">
                    <a:srgbClr val="000000">
                      <a:alpha val="43137"/>
                    </a:srgbClr>
                  </a:outerShdw>
                </a:effectLst>
                <a:ea typeface="黑体" panose="02010609060101010101" pitchFamily="49" charset="-122"/>
              </a:rPr>
              <a:t>工程</a:t>
            </a:r>
            <a:endParaRPr lang="zh-CN" altLang="en-US" b="1" dirty="0">
              <a:solidFill>
                <a:srgbClr val="FF0000"/>
              </a:solidFill>
              <a:effectLst>
                <a:outerShdw blurRad="38100" dist="38100" dir="2700000" algn="tl">
                  <a:srgbClr val="000000">
                    <a:alpha val="43137"/>
                  </a:srgbClr>
                </a:outerShdw>
              </a:effectLst>
              <a:ea typeface="黑体" panose="02010609060101010101" pitchFamily="49" charset="-122"/>
            </a:endParaRPr>
          </a:p>
          <a:p>
            <a:pPr marL="0" lvl="1">
              <a:lnSpc>
                <a:spcPct val="90000"/>
              </a:lnSpc>
              <a:buNone/>
            </a:pPr>
            <a:r>
              <a:rPr lang="zh-CN" altLang="en-US" b="1" dirty="0">
                <a:ea typeface="黑体" panose="02010609060101010101" pitchFamily="49" charset="-122"/>
              </a:rPr>
              <a:t>缺陷检测、特征识别、语音识别、自动导航系统、污染分析</a:t>
            </a:r>
            <a:endParaRPr lang="zh-CN" altLang="en-US" b="1" dirty="0">
              <a:ea typeface="黑体" panose="02010609060101010101" pitchFamily="49" charset="-122"/>
            </a:endParaRPr>
          </a:p>
          <a:p>
            <a:pPr>
              <a:lnSpc>
                <a:spcPct val="90000"/>
              </a:lnSpc>
              <a:buClrTx/>
            </a:pPr>
            <a:r>
              <a:rPr lang="zh-CN" altLang="en-US" b="1" dirty="0">
                <a:solidFill>
                  <a:srgbClr val="FF0000"/>
                </a:solidFill>
                <a:effectLst>
                  <a:outerShdw blurRad="38100" dist="38100" dir="2700000" algn="tl">
                    <a:srgbClr val="000000">
                      <a:alpha val="43137"/>
                    </a:srgbClr>
                  </a:outerShdw>
                </a:effectLst>
                <a:ea typeface="黑体" panose="02010609060101010101" pitchFamily="49" charset="-122"/>
              </a:rPr>
              <a:t>军事</a:t>
            </a:r>
            <a:endParaRPr lang="en-US" altLang="zh-CN" b="1" dirty="0">
              <a:solidFill>
                <a:srgbClr val="FF0000"/>
              </a:solidFill>
              <a:effectLst>
                <a:outerShdw blurRad="38100" dist="38100" dir="2700000" algn="tl">
                  <a:srgbClr val="000000">
                    <a:alpha val="43137"/>
                  </a:srgbClr>
                </a:outerShdw>
              </a:effectLst>
              <a:ea typeface="黑体" panose="02010609060101010101" pitchFamily="49" charset="-122"/>
            </a:endParaRPr>
          </a:p>
          <a:p>
            <a:pPr marL="0" indent="0">
              <a:lnSpc>
                <a:spcPct val="90000"/>
              </a:lnSpc>
              <a:buClrTx/>
              <a:buNone/>
            </a:pPr>
            <a:r>
              <a:rPr lang="zh-CN" altLang="en-US" sz="2800" b="1" dirty="0">
                <a:ea typeface="黑体" panose="02010609060101010101" pitchFamily="49" charset="-122"/>
              </a:rPr>
              <a:t>航空摄像分析、雷达和声纳信号检测和分类、自动目标识别</a:t>
            </a:r>
            <a:endParaRPr lang="zh-CN" altLang="en-US" sz="2800" b="1" dirty="0">
              <a:ea typeface="黑体" panose="02010609060101010101" pitchFamily="49" charset="-122"/>
            </a:endParaRPr>
          </a:p>
          <a:p>
            <a:pPr>
              <a:lnSpc>
                <a:spcPct val="90000"/>
              </a:lnSpc>
              <a:buClrTx/>
            </a:pPr>
            <a:r>
              <a:rPr lang="zh-CN" altLang="en-US" b="1" dirty="0">
                <a:solidFill>
                  <a:srgbClr val="FF0000"/>
                </a:solidFill>
                <a:effectLst>
                  <a:outerShdw blurRad="38100" dist="38100" dir="2700000" algn="tl">
                    <a:srgbClr val="000000">
                      <a:alpha val="43137"/>
                    </a:srgbClr>
                  </a:outerShdw>
                </a:effectLst>
                <a:ea typeface="黑体" panose="02010609060101010101" pitchFamily="49" charset="-122"/>
              </a:rPr>
              <a:t>安全</a:t>
            </a:r>
            <a:endParaRPr lang="en-US" altLang="zh-CN" b="1" dirty="0">
              <a:solidFill>
                <a:srgbClr val="FF0000"/>
              </a:solidFill>
              <a:effectLst>
                <a:outerShdw blurRad="38100" dist="38100" dir="2700000" algn="tl">
                  <a:srgbClr val="000000">
                    <a:alpha val="43137"/>
                  </a:srgbClr>
                </a:outerShdw>
              </a:effectLst>
              <a:ea typeface="黑体" panose="02010609060101010101" pitchFamily="49" charset="-122"/>
            </a:endParaRPr>
          </a:p>
          <a:p>
            <a:pPr marL="0" indent="0">
              <a:lnSpc>
                <a:spcPct val="90000"/>
              </a:lnSpc>
              <a:buClrTx/>
              <a:buNone/>
            </a:pPr>
            <a:r>
              <a:rPr lang="zh-CN" altLang="en-US" sz="2800" b="1" dirty="0">
                <a:ea typeface="黑体" panose="02010609060101010101" pitchFamily="49" charset="-122"/>
              </a:rPr>
              <a:t>指纹识别、人脸识别、监视和报警系统</a:t>
            </a:r>
            <a:endParaRPr lang="zh-CN" altLang="en-US" sz="2800" b="1" dirty="0">
              <a:ea typeface="黑体" panose="02010609060101010101" pitchFamily="49" charset="-122"/>
            </a:endParaRPr>
          </a:p>
        </p:txBody>
      </p:sp>
      <p:pic>
        <p:nvPicPr>
          <p:cNvPr id="8"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21512" y="1839119"/>
            <a:ext cx="3178175" cy="21082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1512" y="4025900"/>
            <a:ext cx="3197225" cy="20780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0F020DA2-C51F-4B04-997D-B83B6B76C8B6}" type="slidenum">
              <a:rPr lang="zh-CN" altLang="en-US"/>
            </a:fld>
            <a:endParaRPr lang="en-US" altLang="zh-CN"/>
          </a:p>
        </p:txBody>
      </p:sp>
      <p:sp>
        <p:nvSpPr>
          <p:cNvPr id="258050" name="Rectangle 2"/>
          <p:cNvSpPr>
            <a:spLocks noChangeArrowheads="1"/>
          </p:cNvSpPr>
          <p:nvPr/>
        </p:nvSpPr>
        <p:spPr bwMode="auto">
          <a:xfrm>
            <a:off x="2640013" y="836614"/>
            <a:ext cx="77771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4000">
                <a:solidFill>
                  <a:schemeClr val="hlink"/>
                </a:solidFill>
                <a:latin typeface="黑体" panose="02010609060101010101" pitchFamily="49" charset="-122"/>
                <a:ea typeface="黑体" panose="02010609060101010101" pitchFamily="49" charset="-122"/>
              </a:rPr>
              <a:t>1.1 </a:t>
            </a:r>
            <a:r>
              <a:rPr lang="zh-CN" altLang="en-US" sz="4000">
                <a:solidFill>
                  <a:schemeClr val="hlink"/>
                </a:solidFill>
                <a:latin typeface="黑体" panose="02010609060101010101" pitchFamily="49" charset="-122"/>
                <a:ea typeface="黑体" panose="02010609060101010101" pitchFamily="49" charset="-122"/>
              </a:rPr>
              <a:t>概述－主要实用系统举例</a:t>
            </a:r>
            <a:endParaRPr lang="zh-CN" altLang="en-US" sz="4000">
              <a:solidFill>
                <a:schemeClr val="hlink"/>
              </a:solidFill>
              <a:latin typeface="黑体" panose="02010609060101010101" pitchFamily="49" charset="-122"/>
              <a:ea typeface="黑体" panose="02010609060101010101" pitchFamily="49" charset="-122"/>
            </a:endParaRPr>
          </a:p>
        </p:txBody>
      </p:sp>
      <p:sp>
        <p:nvSpPr>
          <p:cNvPr id="258051" name="Rectangle 3"/>
          <p:cNvSpPr>
            <a:spLocks noChangeArrowheads="1"/>
          </p:cNvSpPr>
          <p:nvPr/>
        </p:nvSpPr>
        <p:spPr bwMode="auto">
          <a:xfrm>
            <a:off x="1228726" y="1766888"/>
            <a:ext cx="7467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lgn="l">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ClrTx/>
            </a:pPr>
            <a:r>
              <a:rPr lang="zh-CN" altLang="en-US" b="1" dirty="0">
                <a:solidFill>
                  <a:srgbClr val="FF0000"/>
                </a:solidFill>
                <a:effectLst>
                  <a:outerShdw blurRad="38100" dist="38100" dir="2700000" algn="tl">
                    <a:srgbClr val="000000">
                      <a:alpha val="43137"/>
                    </a:srgbClr>
                  </a:outerShdw>
                </a:effectLst>
                <a:ea typeface="黑体" panose="02010609060101010101" pitchFamily="49" charset="-122"/>
              </a:rPr>
              <a:t>文字识别（</a:t>
            </a:r>
            <a:r>
              <a:rPr lang="en-US" altLang="zh-CN" b="1" dirty="0">
                <a:solidFill>
                  <a:srgbClr val="FF0000"/>
                </a:solidFill>
                <a:effectLst>
                  <a:outerShdw blurRad="38100" dist="38100" dir="2700000" algn="tl">
                    <a:srgbClr val="000000">
                      <a:alpha val="43137"/>
                    </a:srgbClr>
                  </a:outerShdw>
                </a:effectLst>
                <a:ea typeface="黑体" panose="02010609060101010101" pitchFamily="49" charset="-122"/>
              </a:rPr>
              <a:t>Character Recognition</a:t>
            </a:r>
            <a:r>
              <a:rPr lang="zh-CN" altLang="en-US" b="1" dirty="0">
                <a:solidFill>
                  <a:srgbClr val="FF0000"/>
                </a:solidFill>
                <a:effectLst>
                  <a:outerShdw blurRad="38100" dist="38100" dir="2700000" algn="tl">
                    <a:srgbClr val="000000">
                      <a:alpha val="43137"/>
                    </a:srgbClr>
                  </a:outerShdw>
                </a:effectLst>
                <a:ea typeface="黑体" panose="02010609060101010101" pitchFamily="49" charset="-122"/>
              </a:rPr>
              <a:t>）</a:t>
            </a:r>
            <a:endParaRPr lang="zh-CN" altLang="en-US" b="1" dirty="0">
              <a:solidFill>
                <a:srgbClr val="FF0000"/>
              </a:solidFill>
              <a:effectLst>
                <a:outerShdw blurRad="38100" dist="38100" dir="2700000" algn="tl">
                  <a:srgbClr val="000000">
                    <a:alpha val="43137"/>
                  </a:srgbClr>
                </a:outerShdw>
              </a:effectLst>
              <a:ea typeface="黑体" panose="02010609060101010101" pitchFamily="49" charset="-122"/>
            </a:endParaRPr>
          </a:p>
          <a:p>
            <a:pPr lvl="1">
              <a:lnSpc>
                <a:spcPct val="90000"/>
              </a:lnSpc>
              <a:buFont typeface="Wingdings" panose="05000000000000000000" pitchFamily="2" charset="2"/>
              <a:buNone/>
            </a:pPr>
            <a:r>
              <a:rPr lang="en-US" altLang="zh-CN" b="1" dirty="0">
                <a:ea typeface="黑体" panose="02010609060101010101" pitchFamily="49" charset="-122"/>
              </a:rPr>
              <a:t>OCR</a:t>
            </a:r>
            <a:r>
              <a:rPr lang="zh-CN" altLang="en-US" b="1" dirty="0">
                <a:ea typeface="黑体" panose="02010609060101010101" pitchFamily="49" charset="-122"/>
              </a:rPr>
              <a:t>（</a:t>
            </a:r>
            <a:r>
              <a:rPr lang="en-US" altLang="zh-CN" b="1" dirty="0">
                <a:ea typeface="黑体" panose="02010609060101010101" pitchFamily="49" charset="-122"/>
              </a:rPr>
              <a:t>Optical Character Recognition</a:t>
            </a:r>
            <a:r>
              <a:rPr lang="zh-CN" altLang="en-US" b="1" dirty="0">
                <a:ea typeface="黑体" panose="02010609060101010101" pitchFamily="49" charset="-122"/>
              </a:rPr>
              <a:t>）</a:t>
            </a:r>
            <a:endParaRPr lang="zh-CN" altLang="en-US" b="1" dirty="0">
              <a:ea typeface="黑体" panose="02010609060101010101" pitchFamily="49" charset="-122"/>
            </a:endParaRPr>
          </a:p>
          <a:p>
            <a:pPr>
              <a:lnSpc>
                <a:spcPct val="90000"/>
              </a:lnSpc>
              <a:buClrTx/>
            </a:pPr>
            <a:r>
              <a:rPr lang="zh-CN" altLang="en-US" b="1" dirty="0">
                <a:solidFill>
                  <a:srgbClr val="FF0000"/>
                </a:solidFill>
                <a:effectLst>
                  <a:outerShdw blurRad="38100" dist="38100" dir="2700000" algn="tl">
                    <a:srgbClr val="000000">
                      <a:alpha val="43137"/>
                    </a:srgbClr>
                  </a:outerShdw>
                </a:effectLst>
                <a:ea typeface="黑体" panose="02010609060101010101" pitchFamily="49" charset="-122"/>
              </a:rPr>
              <a:t>智能交通（</a:t>
            </a:r>
            <a:r>
              <a:rPr lang="en-US" altLang="zh-CN" b="1" dirty="0">
                <a:solidFill>
                  <a:srgbClr val="FF0000"/>
                </a:solidFill>
                <a:effectLst>
                  <a:outerShdw blurRad="38100" dist="38100" dir="2700000" algn="tl">
                    <a:srgbClr val="000000">
                      <a:alpha val="43137"/>
                    </a:srgbClr>
                  </a:outerShdw>
                </a:effectLst>
                <a:ea typeface="黑体" panose="02010609060101010101" pitchFamily="49" charset="-122"/>
              </a:rPr>
              <a:t>Intelligent Traffic</a:t>
            </a:r>
            <a:r>
              <a:rPr lang="zh-CN" altLang="en-US" b="1" dirty="0">
                <a:solidFill>
                  <a:srgbClr val="FF0000"/>
                </a:solidFill>
                <a:effectLst>
                  <a:outerShdw blurRad="38100" dist="38100" dir="2700000" algn="tl">
                    <a:srgbClr val="000000">
                      <a:alpha val="43137"/>
                    </a:srgbClr>
                  </a:outerShdw>
                </a:effectLst>
                <a:ea typeface="黑体" panose="02010609060101010101" pitchFamily="49" charset="-122"/>
              </a:rPr>
              <a:t>）</a:t>
            </a:r>
            <a:endParaRPr lang="zh-CN" altLang="en-US" b="1" dirty="0">
              <a:solidFill>
                <a:srgbClr val="FF0000"/>
              </a:solidFill>
              <a:effectLst>
                <a:outerShdw blurRad="38100" dist="38100" dir="2700000" algn="tl">
                  <a:srgbClr val="000000">
                    <a:alpha val="43137"/>
                  </a:srgbClr>
                </a:outerShdw>
              </a:effectLst>
              <a:ea typeface="黑体" panose="02010609060101010101" pitchFamily="49" charset="-122"/>
            </a:endParaRPr>
          </a:p>
          <a:p>
            <a:pPr lvl="1">
              <a:lnSpc>
                <a:spcPct val="90000"/>
              </a:lnSpc>
              <a:buFont typeface="Wingdings" panose="05000000000000000000" pitchFamily="2" charset="2"/>
              <a:buNone/>
            </a:pPr>
            <a:r>
              <a:rPr lang="zh-CN" altLang="en-US" b="1" dirty="0">
                <a:ea typeface="黑体" panose="02010609060101010101" pitchFamily="49" charset="-122"/>
              </a:rPr>
              <a:t>车牌、车型。</a:t>
            </a:r>
            <a:endParaRPr lang="zh-CN" altLang="en-US" b="1" dirty="0">
              <a:ea typeface="黑体" panose="02010609060101010101" pitchFamily="49" charset="-122"/>
            </a:endParaRPr>
          </a:p>
          <a:p>
            <a:pPr>
              <a:lnSpc>
                <a:spcPct val="90000"/>
              </a:lnSpc>
              <a:buClrTx/>
            </a:pPr>
            <a:r>
              <a:rPr lang="zh-CN" altLang="en-US" b="1" dirty="0">
                <a:solidFill>
                  <a:srgbClr val="FF0000"/>
                </a:solidFill>
                <a:effectLst>
                  <a:outerShdw blurRad="38100" dist="38100" dir="2700000" algn="tl">
                    <a:srgbClr val="000000">
                      <a:alpha val="43137"/>
                    </a:srgbClr>
                  </a:outerShdw>
                </a:effectLst>
                <a:ea typeface="黑体" panose="02010609060101010101" pitchFamily="49" charset="-122"/>
              </a:rPr>
              <a:t>语音识别（</a:t>
            </a:r>
            <a:r>
              <a:rPr lang="en-US" altLang="zh-CN" b="1" dirty="0">
                <a:solidFill>
                  <a:srgbClr val="FF0000"/>
                </a:solidFill>
                <a:effectLst>
                  <a:outerShdw blurRad="38100" dist="38100" dir="2700000" algn="tl">
                    <a:srgbClr val="000000">
                      <a:alpha val="43137"/>
                    </a:srgbClr>
                  </a:outerShdw>
                </a:effectLst>
                <a:ea typeface="黑体" panose="02010609060101010101" pitchFamily="49" charset="-122"/>
              </a:rPr>
              <a:t>Speech recognition</a:t>
            </a:r>
            <a:r>
              <a:rPr lang="zh-CN" altLang="en-US" b="1" dirty="0">
                <a:solidFill>
                  <a:srgbClr val="FF0000"/>
                </a:solidFill>
                <a:effectLst>
                  <a:outerShdw blurRad="38100" dist="38100" dir="2700000" algn="tl">
                    <a:srgbClr val="000000">
                      <a:alpha val="43137"/>
                    </a:srgbClr>
                  </a:outerShdw>
                </a:effectLst>
                <a:ea typeface="黑体" panose="02010609060101010101" pitchFamily="49" charset="-122"/>
              </a:rPr>
              <a:t>）</a:t>
            </a:r>
            <a:endParaRPr lang="zh-CN" altLang="en-US" b="1" dirty="0">
              <a:solidFill>
                <a:srgbClr val="FF0000"/>
              </a:solidFill>
              <a:effectLst>
                <a:outerShdw blurRad="38100" dist="38100" dir="2700000" algn="tl">
                  <a:srgbClr val="000000">
                    <a:alpha val="43137"/>
                  </a:srgbClr>
                </a:outerShdw>
              </a:effectLst>
              <a:ea typeface="黑体" panose="02010609060101010101" pitchFamily="49" charset="-122"/>
            </a:endParaRPr>
          </a:p>
          <a:p>
            <a:pPr lvl="1">
              <a:lnSpc>
                <a:spcPct val="90000"/>
              </a:lnSpc>
              <a:buFont typeface="Wingdings" panose="05000000000000000000" pitchFamily="2" charset="2"/>
              <a:buNone/>
            </a:pPr>
            <a:r>
              <a:rPr lang="zh-CN" altLang="en-US" b="1" dirty="0">
                <a:ea typeface="黑体" panose="02010609060101010101" pitchFamily="49" charset="-122"/>
              </a:rPr>
              <a:t>翻译机，身份识别等</a:t>
            </a:r>
            <a:endParaRPr lang="zh-CN" altLang="en-US" b="1" dirty="0">
              <a:ea typeface="黑体" panose="02010609060101010101" pitchFamily="49" charset="-122"/>
            </a:endParaRPr>
          </a:p>
          <a:p>
            <a:pPr>
              <a:lnSpc>
                <a:spcPct val="90000"/>
              </a:lnSpc>
              <a:buClrTx/>
            </a:pPr>
            <a:r>
              <a:rPr lang="zh-CN" altLang="en-US" b="1" dirty="0">
                <a:solidFill>
                  <a:srgbClr val="FF0000"/>
                </a:solidFill>
                <a:effectLst>
                  <a:outerShdw blurRad="38100" dist="38100" dir="2700000" algn="tl">
                    <a:srgbClr val="000000">
                      <a:alpha val="43137"/>
                    </a:srgbClr>
                  </a:outerShdw>
                </a:effectLst>
                <a:ea typeface="黑体" panose="02010609060101010101" pitchFamily="49" charset="-122"/>
              </a:rPr>
              <a:t>目标识别</a:t>
            </a:r>
            <a:endParaRPr lang="zh-CN" altLang="en-US" b="1" dirty="0">
              <a:solidFill>
                <a:srgbClr val="FF0000"/>
              </a:solidFill>
              <a:effectLst>
                <a:outerShdw blurRad="38100" dist="38100" dir="2700000" algn="tl">
                  <a:srgbClr val="000000">
                    <a:alpha val="43137"/>
                  </a:srgbClr>
                </a:outerShdw>
              </a:effectLst>
              <a:ea typeface="黑体" panose="02010609060101010101" pitchFamily="49" charset="-122"/>
            </a:endParaRPr>
          </a:p>
          <a:p>
            <a:pPr lvl="1">
              <a:lnSpc>
                <a:spcPct val="90000"/>
              </a:lnSpc>
              <a:buFont typeface="Wingdings" panose="05000000000000000000" pitchFamily="2" charset="2"/>
              <a:buNone/>
            </a:pPr>
            <a:r>
              <a:rPr lang="en-US" altLang="zh-CN" b="1" dirty="0">
                <a:ea typeface="黑体" panose="02010609060101010101" pitchFamily="49" charset="-122"/>
              </a:rPr>
              <a:t>ATR</a:t>
            </a:r>
            <a:r>
              <a:rPr lang="zh-CN" altLang="en-US" b="1" dirty="0">
                <a:ea typeface="黑体" panose="02010609060101010101" pitchFamily="49" charset="-122"/>
              </a:rPr>
              <a:t>（</a:t>
            </a:r>
            <a:r>
              <a:rPr lang="en-US" altLang="zh-CN" b="1" dirty="0" err="1">
                <a:ea typeface="黑体" panose="02010609060101010101" pitchFamily="49" charset="-122"/>
              </a:rPr>
              <a:t>Automaic</a:t>
            </a:r>
            <a:r>
              <a:rPr lang="en-US" altLang="zh-CN" b="1" dirty="0">
                <a:ea typeface="黑体" panose="02010609060101010101" pitchFamily="49" charset="-122"/>
              </a:rPr>
              <a:t> Target Recognition</a:t>
            </a:r>
            <a:r>
              <a:rPr lang="zh-CN" altLang="en-US" b="1" dirty="0">
                <a:ea typeface="黑体" panose="02010609060101010101" pitchFamily="49" charset="-122"/>
              </a:rPr>
              <a:t>）</a:t>
            </a:r>
            <a:endParaRPr lang="zh-CN" altLang="en-US" b="1" dirty="0">
              <a:ea typeface="黑体" panose="02010609060101010101" pitchFamily="49" charset="-122"/>
            </a:endParaRPr>
          </a:p>
          <a:p>
            <a:pPr>
              <a:lnSpc>
                <a:spcPct val="90000"/>
              </a:lnSpc>
            </a:pPr>
            <a:endParaRPr lang="zh-CN" altLang="en-US" b="1" dirty="0">
              <a:ea typeface="黑体" panose="02010609060101010101" pitchFamily="49"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7"/>
          <p:cNvSpPr>
            <a:spLocks noGrp="1"/>
          </p:cNvSpPr>
          <p:nvPr>
            <p:ph type="sldNum" sz="quarter" idx="12"/>
          </p:nvPr>
        </p:nvSpPr>
        <p:spPr/>
        <p:txBody>
          <a:bodyPr/>
          <a:lstStyle/>
          <a:p>
            <a:fld id="{1DA35EF7-9848-40A4-8F58-6BD9581857D0}" type="slidenum">
              <a:rPr lang="zh-CN" altLang="en-US"/>
            </a:fld>
            <a:endParaRPr lang="en-US" altLang="zh-CN"/>
          </a:p>
        </p:txBody>
      </p:sp>
      <p:sp>
        <p:nvSpPr>
          <p:cNvPr id="148506" name="Rectangle 26"/>
          <p:cNvSpPr>
            <a:spLocks noChangeArrowheads="1"/>
          </p:cNvSpPr>
          <p:nvPr/>
        </p:nvSpPr>
        <p:spPr bwMode="auto">
          <a:xfrm>
            <a:off x="1524001" y="31538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148508" name="Picture 2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95438" y="684214"/>
            <a:ext cx="8388350" cy="533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EBD1D836-9716-4889-8973-B5ACEBD838B2}" type="slidenum">
              <a:rPr lang="zh-CN" altLang="en-US"/>
            </a:fld>
            <a:endParaRPr lang="en-US" altLang="zh-CN"/>
          </a:p>
        </p:txBody>
      </p:sp>
      <p:graphicFrame>
        <p:nvGraphicFramePr>
          <p:cNvPr id="205828" name="Object 4"/>
          <p:cNvGraphicFramePr>
            <a:graphicFrameLocks noGrp="1" noChangeAspect="1"/>
          </p:cNvGraphicFramePr>
          <p:nvPr>
            <p:ph idx="1"/>
          </p:nvPr>
        </p:nvGraphicFramePr>
        <p:xfrm>
          <a:off x="2208213" y="2060576"/>
          <a:ext cx="7632700" cy="4797425"/>
        </p:xfrm>
        <a:graphic>
          <a:graphicData uri="http://schemas.openxmlformats.org/presentationml/2006/ole">
            <mc:AlternateContent xmlns:mc="http://schemas.openxmlformats.org/markup-compatibility/2006">
              <mc:Choice xmlns:v="urn:schemas-microsoft-com:vml" Requires="v">
                <p:oleObj spid="_x0000_s6156" name="位图图像" r:id="rId1" imgW="2781300" imgH="2276475" progId="Paint.Picture">
                  <p:embed/>
                </p:oleObj>
              </mc:Choice>
              <mc:Fallback>
                <p:oleObj name="位图图像" r:id="rId1" imgW="2781300" imgH="2276475" progId="Paint.Picture">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213" y="2060576"/>
                        <a:ext cx="7632700" cy="479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832" name="Rectangle 8"/>
          <p:cNvSpPr>
            <a:spLocks noChangeArrowheads="1"/>
          </p:cNvSpPr>
          <p:nvPr/>
        </p:nvSpPr>
        <p:spPr bwMode="auto">
          <a:xfrm>
            <a:off x="2855914" y="836614"/>
            <a:ext cx="74882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4000">
                <a:solidFill>
                  <a:schemeClr val="hlink"/>
                </a:solidFill>
                <a:latin typeface="黑体" panose="02010609060101010101" pitchFamily="49" charset="-122"/>
                <a:ea typeface="黑体" panose="02010609060101010101" pitchFamily="49" charset="-122"/>
              </a:rPr>
              <a:t>1.2 </a:t>
            </a:r>
            <a:r>
              <a:rPr lang="zh-CN" altLang="en-US" sz="4000">
                <a:solidFill>
                  <a:schemeClr val="hlink"/>
                </a:solidFill>
                <a:latin typeface="黑体" panose="02010609060101010101" pitchFamily="49" charset="-122"/>
                <a:ea typeface="黑体" panose="02010609060101010101" pitchFamily="49" charset="-122"/>
              </a:rPr>
              <a:t>特征矢量和特征空间</a:t>
            </a:r>
            <a:endParaRPr lang="zh-CN" altLang="en-US" sz="4000">
              <a:solidFill>
                <a:schemeClr val="hlink"/>
              </a:solidFill>
              <a:latin typeface="黑体" panose="02010609060101010101" pitchFamily="49" charset="-122"/>
              <a:ea typeface="黑体" panose="02010609060101010101" pitchFamily="49"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73EC4BC8-F5A7-4A5D-B143-FB0555B8FDC4}" type="slidenum">
              <a:rPr lang="zh-CN" altLang="en-US"/>
            </a:fld>
            <a:endParaRPr lang="en-US" altLang="zh-CN"/>
          </a:p>
        </p:txBody>
      </p:sp>
      <p:sp>
        <p:nvSpPr>
          <p:cNvPr id="154628" name="Rectangle 4"/>
          <p:cNvSpPr>
            <a:spLocks noChangeArrowheads="1"/>
          </p:cNvSpPr>
          <p:nvPr/>
        </p:nvSpPr>
        <p:spPr bwMode="auto">
          <a:xfrm>
            <a:off x="2855914" y="836614"/>
            <a:ext cx="74882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4000">
                <a:solidFill>
                  <a:schemeClr val="hlink"/>
                </a:solidFill>
                <a:latin typeface="黑体" panose="02010609060101010101" pitchFamily="49" charset="-122"/>
                <a:ea typeface="黑体" panose="02010609060101010101" pitchFamily="49" charset="-122"/>
              </a:rPr>
              <a:t>1.3  </a:t>
            </a:r>
            <a:r>
              <a:rPr lang="zh-CN" altLang="en-US" sz="4000">
                <a:solidFill>
                  <a:schemeClr val="hlink"/>
                </a:solidFill>
                <a:latin typeface="黑体" panose="02010609060101010101" pitchFamily="49" charset="-122"/>
                <a:ea typeface="黑体" panose="02010609060101010101" pitchFamily="49" charset="-122"/>
              </a:rPr>
              <a:t>随机矢量的描述</a:t>
            </a:r>
            <a:endParaRPr lang="zh-CN" altLang="en-US" sz="4000">
              <a:solidFill>
                <a:schemeClr val="hlink"/>
              </a:solidFill>
              <a:latin typeface="黑体" panose="02010609060101010101" pitchFamily="49" charset="-122"/>
              <a:ea typeface="黑体" panose="02010609060101010101" pitchFamily="49" charset="-122"/>
            </a:endParaRPr>
          </a:p>
        </p:txBody>
      </p:sp>
      <p:sp>
        <p:nvSpPr>
          <p:cNvPr id="154629" name="Rectangle 5"/>
          <p:cNvSpPr>
            <a:spLocks noChangeArrowheads="1"/>
          </p:cNvSpPr>
          <p:nvPr/>
        </p:nvSpPr>
        <p:spPr bwMode="auto">
          <a:xfrm>
            <a:off x="2135188" y="2060576"/>
            <a:ext cx="7993062"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lnSpc>
                <a:spcPct val="120000"/>
              </a:lnSpc>
            </a:pPr>
            <a:r>
              <a:rPr kumimoji="1" lang="zh-CN" altLang="en-US" sz="3200" b="1">
                <a:solidFill>
                  <a:schemeClr val="folHlink"/>
                </a:solidFill>
                <a:latin typeface="黑体" panose="02010609060101010101" pitchFamily="49" charset="-122"/>
                <a:ea typeface="黑体" panose="02010609060101010101" pitchFamily="49" charset="-122"/>
              </a:rPr>
              <a:t>随机矢量：</a:t>
            </a:r>
            <a:endParaRPr kumimoji="1" lang="zh-CN" altLang="en-US" sz="3200" b="1">
              <a:solidFill>
                <a:schemeClr val="folHlink"/>
              </a:solidFill>
              <a:latin typeface="黑体" panose="02010609060101010101" pitchFamily="49" charset="-122"/>
              <a:ea typeface="黑体" panose="02010609060101010101" pitchFamily="49" charset="-122"/>
            </a:endParaRPr>
          </a:p>
          <a:p>
            <a:pPr lvl="1" algn="l">
              <a:lnSpc>
                <a:spcPct val="120000"/>
              </a:lnSpc>
            </a:pPr>
            <a:r>
              <a:rPr kumimoji="1" lang="zh-CN" altLang="en-US" sz="3200" b="1">
                <a:solidFill>
                  <a:schemeClr val="folHlink"/>
                </a:solidFill>
                <a:latin typeface="黑体" panose="02010609060101010101" pitchFamily="49" charset="-122"/>
                <a:ea typeface="黑体" panose="02010609060101010101" pitchFamily="49" charset="-122"/>
              </a:rPr>
              <a:t>   </a:t>
            </a:r>
            <a:r>
              <a:rPr kumimoji="1" lang="zh-CN" altLang="en-US" sz="3200" b="1">
                <a:latin typeface="黑体" panose="02010609060101010101" pitchFamily="49" charset="-122"/>
                <a:ea typeface="黑体" panose="02010609060101010101" pitchFamily="49" charset="-122"/>
              </a:rPr>
              <a:t>在模式识别过程中，要对许多具体对象进行测量，以获得许多次观测值。</a:t>
            </a:r>
            <a:endParaRPr kumimoji="1" lang="zh-CN" altLang="en-US" sz="3200" b="1">
              <a:latin typeface="黑体" panose="02010609060101010101" pitchFamily="49" charset="-122"/>
              <a:ea typeface="黑体" panose="02010609060101010101" pitchFamily="49" charset="-122"/>
            </a:endParaRPr>
          </a:p>
          <a:p>
            <a:pPr lvl="1" algn="l">
              <a:lnSpc>
                <a:spcPct val="120000"/>
              </a:lnSpc>
            </a:pPr>
            <a:r>
              <a:rPr kumimoji="1" lang="zh-CN" altLang="en-US" sz="3200" b="1">
                <a:latin typeface="黑体" panose="02010609060101010101" pitchFamily="49" charset="-122"/>
                <a:ea typeface="黑体" panose="02010609060101010101" pitchFamily="49" charset="-122"/>
              </a:rPr>
              <a:t>   每次观测值不一定相同，所以对许多对象而言，各个特征分量都是随机变量，即许多对象的特征向量在</a:t>
            </a:r>
            <a:r>
              <a:rPr kumimoji="1" lang="en-US" altLang="zh-CN" sz="3200" b="1">
                <a:latin typeface="黑体" panose="02010609060101010101" pitchFamily="49" charset="-122"/>
                <a:ea typeface="黑体" panose="02010609060101010101" pitchFamily="49" charset="-122"/>
              </a:rPr>
              <a:t>n</a:t>
            </a:r>
            <a:r>
              <a:rPr kumimoji="1" lang="zh-CN" altLang="en-US" sz="3200" b="1">
                <a:latin typeface="黑体" panose="02010609060101010101" pitchFamily="49" charset="-122"/>
                <a:ea typeface="黑体" panose="02010609060101010101" pitchFamily="49" charset="-122"/>
              </a:rPr>
              <a:t>维空间中呈随机性分布，称为随机矢量。</a:t>
            </a:r>
            <a:endParaRPr kumimoji="1" lang="zh-CN" altLang="en-US" sz="3200" b="1">
              <a:latin typeface="黑体" panose="02010609060101010101" pitchFamily="49" charset="-122"/>
              <a:ea typeface="黑体" panose="02010609060101010101" pitchFamily="49"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3"/>
          <p:cNvSpPr>
            <a:spLocks noGrp="1"/>
          </p:cNvSpPr>
          <p:nvPr>
            <p:ph type="sldNum" sz="quarter" idx="12"/>
          </p:nvPr>
        </p:nvSpPr>
        <p:spPr/>
        <p:txBody>
          <a:bodyPr/>
          <a:lstStyle/>
          <a:p>
            <a:fld id="{10539018-5B6F-4D69-97EC-E718108B0EC4}" type="slidenum">
              <a:rPr lang="zh-CN" altLang="en-US"/>
            </a:fld>
            <a:endParaRPr lang="en-US" altLang="zh-CN"/>
          </a:p>
        </p:txBody>
      </p:sp>
      <p:sp>
        <p:nvSpPr>
          <p:cNvPr id="228364" name="Rectangle 12"/>
          <p:cNvSpPr>
            <a:spLocks noChangeArrowheads="1"/>
          </p:cNvSpPr>
          <p:nvPr/>
        </p:nvSpPr>
        <p:spPr bwMode="auto">
          <a:xfrm>
            <a:off x="2855914" y="836614"/>
            <a:ext cx="74882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4000">
                <a:solidFill>
                  <a:schemeClr val="hlink"/>
                </a:solidFill>
                <a:latin typeface="黑体" panose="02010609060101010101" pitchFamily="49" charset="-122"/>
                <a:ea typeface="黑体" panose="02010609060101010101" pitchFamily="49" charset="-122"/>
              </a:rPr>
              <a:t>1.3  </a:t>
            </a:r>
            <a:r>
              <a:rPr lang="zh-CN" altLang="en-US" sz="4000">
                <a:solidFill>
                  <a:schemeClr val="hlink"/>
                </a:solidFill>
                <a:latin typeface="黑体" panose="02010609060101010101" pitchFamily="49" charset="-122"/>
                <a:ea typeface="黑体" panose="02010609060101010101" pitchFamily="49" charset="-122"/>
              </a:rPr>
              <a:t>随机矢量的描述</a:t>
            </a:r>
            <a:endParaRPr lang="zh-CN" altLang="en-US" sz="4000">
              <a:solidFill>
                <a:schemeClr val="hlink"/>
              </a:solidFill>
              <a:latin typeface="黑体" panose="02010609060101010101" pitchFamily="49" charset="-122"/>
              <a:ea typeface="黑体" panose="02010609060101010101" pitchFamily="49" charset="-122"/>
            </a:endParaRPr>
          </a:p>
        </p:txBody>
      </p:sp>
      <p:graphicFrame>
        <p:nvGraphicFramePr>
          <p:cNvPr id="228362" name="Object 10"/>
          <p:cNvGraphicFramePr>
            <a:graphicFrameLocks noChangeAspect="1"/>
          </p:cNvGraphicFramePr>
          <p:nvPr/>
        </p:nvGraphicFramePr>
        <p:xfrm>
          <a:off x="3575050" y="5589589"/>
          <a:ext cx="590550" cy="485775"/>
        </p:xfrm>
        <a:graphic>
          <a:graphicData uri="http://schemas.openxmlformats.org/presentationml/2006/ole">
            <mc:AlternateContent xmlns:mc="http://schemas.openxmlformats.org/markup-compatibility/2006">
              <mc:Choice xmlns:v="urn:schemas-microsoft-com:vml" Requires="v">
                <p:oleObj spid="_x0000_s7225" name="" r:id="rId1" imgW="266700" imgH="215900" progId="Equation.3">
                  <p:embed/>
                </p:oleObj>
              </mc:Choice>
              <mc:Fallback>
                <p:oleObj name="" r:id="rId1" imgW="266700" imgH="215900" progId="Equation.3">
                  <p:embed/>
                  <p:pic>
                    <p:nvPicPr>
                      <p:cNvPr id="0" name="Object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5050" y="5589589"/>
                        <a:ext cx="59055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8355" name="Rectangle 3"/>
          <p:cNvSpPr>
            <a:spLocks noChangeArrowheads="1"/>
          </p:cNvSpPr>
          <p:nvPr/>
        </p:nvSpPr>
        <p:spPr bwMode="auto">
          <a:xfrm>
            <a:off x="1524001" y="31157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8357" name="Rectangle 5"/>
          <p:cNvSpPr>
            <a:spLocks noChangeArrowheads="1"/>
          </p:cNvSpPr>
          <p:nvPr/>
        </p:nvSpPr>
        <p:spPr bwMode="auto">
          <a:xfrm>
            <a:off x="1524001" y="31300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28354" name="Object 2"/>
          <p:cNvGraphicFramePr>
            <a:graphicFrameLocks noChangeAspect="1"/>
          </p:cNvGraphicFramePr>
          <p:nvPr/>
        </p:nvGraphicFramePr>
        <p:xfrm>
          <a:off x="3287714" y="2420939"/>
          <a:ext cx="3043237" cy="606425"/>
        </p:xfrm>
        <a:graphic>
          <a:graphicData uri="http://schemas.openxmlformats.org/presentationml/2006/ole">
            <mc:AlternateContent xmlns:mc="http://schemas.openxmlformats.org/markup-compatibility/2006">
              <mc:Choice xmlns:v="urn:schemas-microsoft-com:vml" Requires="v">
                <p:oleObj spid="_x0000_s7226" name="公式" r:id="rId3" imgW="1320165" imgH="254000" progId="Equation.3">
                  <p:embed/>
                </p:oleObj>
              </mc:Choice>
              <mc:Fallback>
                <p:oleObj name="公式" r:id="rId3" imgW="1320165" imgH="2540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7714" y="2420939"/>
                        <a:ext cx="3043237"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8356" name="Object 4"/>
          <p:cNvGraphicFramePr>
            <a:graphicFrameLocks noChangeAspect="1"/>
          </p:cNvGraphicFramePr>
          <p:nvPr/>
        </p:nvGraphicFramePr>
        <p:xfrm>
          <a:off x="3359151" y="3141664"/>
          <a:ext cx="3116263" cy="642937"/>
        </p:xfrm>
        <a:graphic>
          <a:graphicData uri="http://schemas.openxmlformats.org/presentationml/2006/ole">
            <mc:AlternateContent xmlns:mc="http://schemas.openxmlformats.org/markup-compatibility/2006">
              <mc:Choice xmlns:v="urn:schemas-microsoft-com:vml" Requires="v">
                <p:oleObj spid="_x0000_s7227" name="公式" r:id="rId5" imgW="1130300" imgH="228600" progId="Equation.3">
                  <p:embed/>
                </p:oleObj>
              </mc:Choice>
              <mc:Fallback>
                <p:oleObj name="公式" r:id="rId5" imgW="1130300" imgH="2286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9151" y="3141664"/>
                        <a:ext cx="3116263"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8359" name="Rectangle 7"/>
          <p:cNvSpPr>
            <a:spLocks noChangeArrowheads="1"/>
          </p:cNvSpPr>
          <p:nvPr/>
        </p:nvSpPr>
        <p:spPr bwMode="auto">
          <a:xfrm>
            <a:off x="1524001" y="31300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28358" name="Object 6"/>
          <p:cNvGraphicFramePr>
            <a:graphicFrameLocks noChangeAspect="1"/>
          </p:cNvGraphicFramePr>
          <p:nvPr/>
        </p:nvGraphicFramePr>
        <p:xfrm>
          <a:off x="2855913" y="4292600"/>
          <a:ext cx="6337300" cy="647700"/>
        </p:xfrm>
        <a:graphic>
          <a:graphicData uri="http://schemas.openxmlformats.org/presentationml/2006/ole">
            <mc:AlternateContent xmlns:mc="http://schemas.openxmlformats.org/markup-compatibility/2006">
              <mc:Choice xmlns:v="urn:schemas-microsoft-com:vml" Requires="v">
                <p:oleObj spid="_x0000_s7228" name="公式" r:id="rId7" imgW="3124200" imgH="228600" progId="Equation.3">
                  <p:embed/>
                </p:oleObj>
              </mc:Choice>
              <mc:Fallback>
                <p:oleObj name="公式" r:id="rId7" imgW="3124200" imgH="228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55913" y="4292600"/>
                        <a:ext cx="63373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8361" name="Rectangle 9"/>
          <p:cNvSpPr>
            <a:spLocks noChangeArrowheads="1"/>
          </p:cNvSpPr>
          <p:nvPr/>
        </p:nvSpPr>
        <p:spPr bwMode="auto">
          <a:xfrm>
            <a:off x="1524001" y="30998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28360" name="Object 8"/>
          <p:cNvGraphicFramePr>
            <a:graphicFrameLocks noChangeAspect="1"/>
          </p:cNvGraphicFramePr>
          <p:nvPr/>
        </p:nvGraphicFramePr>
        <p:xfrm>
          <a:off x="3863975" y="4868864"/>
          <a:ext cx="2808288" cy="611187"/>
        </p:xfrm>
        <a:graphic>
          <a:graphicData uri="http://schemas.openxmlformats.org/presentationml/2006/ole">
            <mc:AlternateContent xmlns:mc="http://schemas.openxmlformats.org/markup-compatibility/2006">
              <mc:Choice xmlns:v="urn:schemas-microsoft-com:vml" Requires="v">
                <p:oleObj spid="_x0000_s7229" name="公式" r:id="rId9" imgW="1091565" imgH="241300" progId="Equation.3">
                  <p:embed/>
                </p:oleObj>
              </mc:Choice>
              <mc:Fallback>
                <p:oleObj name="公式" r:id="rId9" imgW="1091565" imgH="2413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63975" y="4868864"/>
                        <a:ext cx="2808288" cy="611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8365" name="Rectangle 13"/>
          <p:cNvSpPr>
            <a:spLocks noChangeArrowheads="1"/>
          </p:cNvSpPr>
          <p:nvPr/>
        </p:nvSpPr>
        <p:spPr bwMode="auto">
          <a:xfrm>
            <a:off x="2495551" y="1844676"/>
            <a:ext cx="4314824" cy="504825"/>
          </a:xfrm>
          <a:prstGeom prst="rect">
            <a:avLst/>
          </a:prstGeom>
          <a:solidFill>
            <a:schemeClr val="bg1"/>
          </a:solidFill>
          <a:ln w="9525">
            <a:solidFill>
              <a:schemeClr val="tx1"/>
            </a:solidFill>
            <a:miter lim="800000"/>
          </a:ln>
          <a:effectLst/>
        </p:spPr>
        <p:txBody>
          <a:bodyPr wrap="none" anchor="ctr"/>
          <a:lstStyle/>
          <a:p>
            <a:r>
              <a:rPr lang="en-US" altLang="zh-CN" sz="2800" b="1" dirty="0"/>
              <a:t>(</a:t>
            </a:r>
            <a:r>
              <a:rPr lang="zh-CN" altLang="en-US" sz="2800" b="1" dirty="0"/>
              <a:t>一</a:t>
            </a:r>
            <a:r>
              <a:rPr lang="en-US" altLang="zh-CN" sz="2800" b="1" dirty="0"/>
              <a:t>)</a:t>
            </a:r>
            <a:r>
              <a:rPr lang="zh-CN" altLang="en-US" sz="2800" b="1" dirty="0"/>
              <a:t>随机矢量的分布函数：</a:t>
            </a:r>
            <a:endParaRPr lang="zh-CN" altLang="en-US" sz="2800" b="1" dirty="0"/>
          </a:p>
        </p:txBody>
      </p:sp>
      <p:sp>
        <p:nvSpPr>
          <p:cNvPr id="228369" name="Text Box 17"/>
          <p:cNvSpPr txBox="1">
            <a:spLocks noChangeArrowheads="1"/>
          </p:cNvSpPr>
          <p:nvPr/>
        </p:nvSpPr>
        <p:spPr bwMode="auto">
          <a:xfrm>
            <a:off x="2855913" y="2492375"/>
            <a:ext cx="56165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t>设                                为随机矢量，</a:t>
            </a:r>
            <a:r>
              <a:rPr lang="zh-CN" altLang="en-US" sz="2800" dirty="0"/>
              <a:t> </a:t>
            </a:r>
            <a:endParaRPr lang="zh-CN" altLang="en-US" sz="2800" dirty="0"/>
          </a:p>
        </p:txBody>
      </p:sp>
      <p:sp>
        <p:nvSpPr>
          <p:cNvPr id="228371" name="Text Box 19"/>
          <p:cNvSpPr txBox="1">
            <a:spLocks noChangeArrowheads="1"/>
          </p:cNvSpPr>
          <p:nvPr/>
        </p:nvSpPr>
        <p:spPr bwMode="auto">
          <a:xfrm>
            <a:off x="3000376" y="3213100"/>
            <a:ext cx="605789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t>                                   为确定性矢量。</a:t>
            </a:r>
            <a:r>
              <a:rPr lang="zh-CN" altLang="en-US" sz="2800" dirty="0"/>
              <a:t> </a:t>
            </a:r>
            <a:endParaRPr lang="zh-CN" altLang="en-US" sz="2800" dirty="0"/>
          </a:p>
        </p:txBody>
      </p:sp>
      <p:sp>
        <p:nvSpPr>
          <p:cNvPr id="228372" name="Text Box 20"/>
          <p:cNvSpPr txBox="1">
            <a:spLocks noChangeArrowheads="1"/>
          </p:cNvSpPr>
          <p:nvPr/>
        </p:nvSpPr>
        <p:spPr bwMode="auto">
          <a:xfrm>
            <a:off x="2640014" y="3860800"/>
            <a:ext cx="62642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t>随机矢量的联合概率分布函数定义为：</a:t>
            </a:r>
            <a:r>
              <a:rPr lang="zh-CN" altLang="en-US" sz="2800" dirty="0"/>
              <a:t> </a:t>
            </a:r>
            <a:endParaRPr lang="zh-CN" altLang="en-US" sz="2800" dirty="0"/>
          </a:p>
        </p:txBody>
      </p:sp>
      <p:sp>
        <p:nvSpPr>
          <p:cNvPr id="228373" name="Text Box 21"/>
          <p:cNvSpPr txBox="1">
            <a:spLocks noChangeArrowheads="1"/>
          </p:cNvSpPr>
          <p:nvPr/>
        </p:nvSpPr>
        <p:spPr bwMode="auto">
          <a:xfrm>
            <a:off x="2733675" y="5589588"/>
            <a:ext cx="72009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t>式中       表示括号中事件同时发生的概率。</a:t>
            </a:r>
            <a:r>
              <a:rPr lang="zh-CN" altLang="en-US" sz="2800" dirty="0"/>
              <a:t> </a:t>
            </a:r>
            <a:endParaRPr lang="zh-CN" altLang="en-US" sz="28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fld id="{7A1B190A-1D86-4D5D-80F5-D437677D8146}" type="slidenum">
              <a:rPr lang="zh-CN" altLang="en-US"/>
            </a:fld>
            <a:endParaRPr lang="en-US" altLang="zh-CN"/>
          </a:p>
        </p:txBody>
      </p:sp>
      <p:sp>
        <p:nvSpPr>
          <p:cNvPr id="227335" name="Rectangle 7"/>
          <p:cNvSpPr>
            <a:spLocks noChangeArrowheads="1"/>
          </p:cNvSpPr>
          <p:nvPr/>
        </p:nvSpPr>
        <p:spPr bwMode="auto">
          <a:xfrm>
            <a:off x="2855914" y="836614"/>
            <a:ext cx="74882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4000">
                <a:solidFill>
                  <a:schemeClr val="hlink"/>
                </a:solidFill>
                <a:latin typeface="黑体" panose="02010609060101010101" pitchFamily="49" charset="-122"/>
                <a:ea typeface="黑体" panose="02010609060101010101" pitchFamily="49" charset="-122"/>
              </a:rPr>
              <a:t>1.3  </a:t>
            </a:r>
            <a:r>
              <a:rPr lang="zh-CN" altLang="en-US" sz="4000">
                <a:solidFill>
                  <a:schemeClr val="hlink"/>
                </a:solidFill>
                <a:latin typeface="黑体" panose="02010609060101010101" pitchFamily="49" charset="-122"/>
                <a:ea typeface="黑体" panose="02010609060101010101" pitchFamily="49" charset="-122"/>
              </a:rPr>
              <a:t>随机矢量的描述</a:t>
            </a:r>
            <a:endParaRPr lang="zh-CN" altLang="en-US" sz="4000">
              <a:solidFill>
                <a:schemeClr val="hlink"/>
              </a:solidFill>
              <a:latin typeface="黑体" panose="02010609060101010101" pitchFamily="49" charset="-122"/>
              <a:ea typeface="黑体" panose="02010609060101010101" pitchFamily="49" charset="-122"/>
            </a:endParaRPr>
          </a:p>
        </p:txBody>
      </p:sp>
      <p:sp>
        <p:nvSpPr>
          <p:cNvPr id="227334" name="Rectangle 6"/>
          <p:cNvSpPr>
            <a:spLocks noChangeArrowheads="1"/>
          </p:cNvSpPr>
          <p:nvPr/>
        </p:nvSpPr>
        <p:spPr bwMode="auto">
          <a:xfrm>
            <a:off x="2135188" y="1989139"/>
            <a:ext cx="77771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r>
              <a:rPr kumimoji="1" lang="en-US" altLang="zh-CN" sz="3200" b="1">
                <a:solidFill>
                  <a:schemeClr val="folHlink"/>
                </a:solidFill>
                <a:latin typeface="黑体" panose="02010609060101010101" pitchFamily="49" charset="-122"/>
                <a:ea typeface="黑体" panose="02010609060101010101" pitchFamily="49" charset="-122"/>
              </a:rPr>
              <a:t>(</a:t>
            </a:r>
            <a:r>
              <a:rPr kumimoji="1" lang="zh-CN" altLang="en-US" sz="3200" b="1">
                <a:solidFill>
                  <a:schemeClr val="folHlink"/>
                </a:solidFill>
                <a:latin typeface="黑体" panose="02010609060101010101" pitchFamily="49" charset="-122"/>
                <a:ea typeface="黑体" panose="02010609060101010101" pitchFamily="49" charset="-122"/>
              </a:rPr>
              <a:t>一</a:t>
            </a:r>
            <a:r>
              <a:rPr kumimoji="1" lang="en-US" altLang="zh-CN" sz="3200" b="1">
                <a:solidFill>
                  <a:schemeClr val="folHlink"/>
                </a:solidFill>
                <a:latin typeface="黑体" panose="02010609060101010101" pitchFamily="49" charset="-122"/>
                <a:ea typeface="黑体" panose="02010609060101010101" pitchFamily="49" charset="-122"/>
              </a:rPr>
              <a:t>)</a:t>
            </a:r>
            <a:r>
              <a:rPr kumimoji="1" lang="zh-CN" altLang="en-US" sz="3200" b="1">
                <a:solidFill>
                  <a:schemeClr val="folHlink"/>
                </a:solidFill>
                <a:latin typeface="黑体" panose="02010609060101010101" pitchFamily="49" charset="-122"/>
                <a:ea typeface="黑体" panose="02010609060101010101" pitchFamily="49" charset="-122"/>
              </a:rPr>
              <a:t>随机矢量的分布函数：</a:t>
            </a:r>
            <a:endParaRPr kumimoji="1" lang="zh-CN" altLang="en-US" sz="2800" b="1">
              <a:solidFill>
                <a:schemeClr val="folHlink"/>
              </a:solidFill>
              <a:latin typeface="黑体" panose="02010609060101010101" pitchFamily="49" charset="-122"/>
              <a:ea typeface="黑体" panose="02010609060101010101" pitchFamily="49" charset="-122"/>
            </a:endParaRPr>
          </a:p>
        </p:txBody>
      </p:sp>
      <p:graphicFrame>
        <p:nvGraphicFramePr>
          <p:cNvPr id="227333" name="Object 5"/>
          <p:cNvGraphicFramePr>
            <a:graphicFrameLocks noChangeAspect="1"/>
          </p:cNvGraphicFramePr>
          <p:nvPr/>
        </p:nvGraphicFramePr>
        <p:xfrm>
          <a:off x="3000375" y="3573464"/>
          <a:ext cx="3201988" cy="536575"/>
        </p:xfrm>
        <a:graphic>
          <a:graphicData uri="http://schemas.openxmlformats.org/presentationml/2006/ole">
            <mc:AlternateContent xmlns:mc="http://schemas.openxmlformats.org/markup-compatibility/2006">
              <mc:Choice xmlns:v="urn:schemas-microsoft-com:vml" Requires="v">
                <p:oleObj spid="_x0000_s8227" name="Equation" r:id="rId1" imgW="1422400" imgH="241300" progId="Equation.3">
                  <p:embed/>
                </p:oleObj>
              </mc:Choice>
              <mc:Fallback>
                <p:oleObj name="Equation" r:id="rId1" imgW="1422400" imgH="2413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5" y="3573464"/>
                        <a:ext cx="3201988"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7332" name="Object 4"/>
          <p:cNvGraphicFramePr>
            <a:graphicFrameLocks noChangeAspect="1"/>
          </p:cNvGraphicFramePr>
          <p:nvPr/>
        </p:nvGraphicFramePr>
        <p:xfrm>
          <a:off x="5159375" y="4221164"/>
          <a:ext cx="4953000" cy="517525"/>
        </p:xfrm>
        <a:graphic>
          <a:graphicData uri="http://schemas.openxmlformats.org/presentationml/2006/ole">
            <mc:AlternateContent xmlns:mc="http://schemas.openxmlformats.org/markup-compatibility/2006">
              <mc:Choice xmlns:v="urn:schemas-microsoft-com:vml" Requires="v">
                <p:oleObj spid="_x0000_s8228" name="Equation" r:id="rId3" imgW="2032000" imgH="241300" progId="Equation.3">
                  <p:embed/>
                </p:oleObj>
              </mc:Choice>
              <mc:Fallback>
                <p:oleObj name="Equation" r:id="rId3" imgW="2032000" imgH="241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9375" y="4221164"/>
                        <a:ext cx="4953000"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7331" name="Object 3"/>
          <p:cNvGraphicFramePr>
            <a:graphicFrameLocks noChangeAspect="1"/>
          </p:cNvGraphicFramePr>
          <p:nvPr/>
        </p:nvGraphicFramePr>
        <p:xfrm>
          <a:off x="4583113" y="2781300"/>
          <a:ext cx="360362" cy="488950"/>
        </p:xfrm>
        <a:graphic>
          <a:graphicData uri="http://schemas.openxmlformats.org/presentationml/2006/ole">
            <mc:AlternateContent xmlns:mc="http://schemas.openxmlformats.org/markup-compatibility/2006">
              <mc:Choice xmlns:v="urn:schemas-microsoft-com:vml" Requires="v">
                <p:oleObj spid="_x0000_s8229" name="公式" r:id="rId5" imgW="177800" imgH="203200" progId="Equation.3">
                  <p:embed/>
                </p:oleObj>
              </mc:Choice>
              <mc:Fallback>
                <p:oleObj name="公式" r:id="rId5" imgW="177800" imgH="203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3113" y="2781300"/>
                        <a:ext cx="360362"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7336" name="Text Box 8"/>
          <p:cNvSpPr txBox="1">
            <a:spLocks noChangeArrowheads="1"/>
          </p:cNvSpPr>
          <p:nvPr/>
        </p:nvSpPr>
        <p:spPr bwMode="auto">
          <a:xfrm>
            <a:off x="2533649" y="2781300"/>
            <a:ext cx="70389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1" algn="l"/>
            <a:r>
              <a:rPr kumimoji="1" lang="zh-CN" altLang="en-US" sz="2800" b="1" dirty="0"/>
              <a:t>随机矢量     的联合概率密度函数定义为： </a:t>
            </a:r>
            <a:endParaRPr lang="zh-CN" altLang="en-US" sz="2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4C4324E9-E1E7-4D3E-BB19-C54A94901F5B}" type="slidenum">
              <a:rPr lang="zh-CN" altLang="en-US"/>
            </a:fld>
            <a:endParaRPr lang="en-US" altLang="zh-CN"/>
          </a:p>
        </p:txBody>
      </p:sp>
      <p:sp>
        <p:nvSpPr>
          <p:cNvPr id="297992" name="Rectangle 8"/>
          <p:cNvSpPr>
            <a:spLocks noChangeArrowheads="1"/>
          </p:cNvSpPr>
          <p:nvPr/>
        </p:nvSpPr>
        <p:spPr bwMode="auto">
          <a:xfrm>
            <a:off x="2855914" y="836614"/>
            <a:ext cx="74882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4000">
                <a:solidFill>
                  <a:schemeClr val="hlink"/>
                </a:solidFill>
                <a:latin typeface="黑体" panose="02010609060101010101" pitchFamily="49" charset="-122"/>
                <a:ea typeface="黑体" panose="02010609060101010101" pitchFamily="49" charset="-122"/>
              </a:rPr>
              <a:t>1.3  </a:t>
            </a:r>
            <a:r>
              <a:rPr lang="zh-CN" altLang="en-US" sz="4000">
                <a:solidFill>
                  <a:schemeClr val="hlink"/>
                </a:solidFill>
                <a:latin typeface="黑体" panose="02010609060101010101" pitchFamily="49" charset="-122"/>
                <a:ea typeface="黑体" panose="02010609060101010101" pitchFamily="49" charset="-122"/>
              </a:rPr>
              <a:t>随机矢量的描述</a:t>
            </a:r>
            <a:endParaRPr lang="zh-CN" altLang="en-US" sz="4000">
              <a:solidFill>
                <a:schemeClr val="hlink"/>
              </a:solidFill>
              <a:latin typeface="黑体" panose="02010609060101010101" pitchFamily="49" charset="-122"/>
              <a:ea typeface="黑体" panose="02010609060101010101" pitchFamily="49" charset="-122"/>
            </a:endParaRPr>
          </a:p>
        </p:txBody>
      </p:sp>
      <p:pic>
        <p:nvPicPr>
          <p:cNvPr id="297996" name="Picture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08213" y="1989139"/>
            <a:ext cx="7791450"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5"/>
          <p:cNvSpPr>
            <a:spLocks noGrp="1"/>
          </p:cNvSpPr>
          <p:nvPr>
            <p:ph type="sldNum" sz="quarter" idx="12"/>
          </p:nvPr>
        </p:nvSpPr>
        <p:spPr/>
        <p:txBody>
          <a:bodyPr/>
          <a:lstStyle/>
          <a:p>
            <a:fld id="{E9028F4E-0CF7-4F94-8965-DBEF66B4D9A2}" type="slidenum">
              <a:rPr lang="zh-CN" altLang="en-US"/>
            </a:fld>
            <a:endParaRPr lang="en-US" altLang="zh-CN"/>
          </a:p>
        </p:txBody>
      </p:sp>
      <p:sp>
        <p:nvSpPr>
          <p:cNvPr id="207877" name="Line 5"/>
          <p:cNvSpPr>
            <a:spLocks noChangeShapeType="1"/>
          </p:cNvSpPr>
          <p:nvPr/>
        </p:nvSpPr>
        <p:spPr bwMode="auto">
          <a:xfrm flipV="1">
            <a:off x="2208213" y="2409825"/>
            <a:ext cx="0" cy="266065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878" name="Freeform 6"/>
          <p:cNvSpPr/>
          <p:nvPr/>
        </p:nvSpPr>
        <p:spPr bwMode="auto">
          <a:xfrm>
            <a:off x="2566989" y="3179763"/>
            <a:ext cx="4008437" cy="1770062"/>
          </a:xfrm>
          <a:custGeom>
            <a:avLst/>
            <a:gdLst>
              <a:gd name="T0" fmla="*/ 0 w 1074"/>
              <a:gd name="T1" fmla="*/ 649 h 649"/>
              <a:gd name="T2" fmla="*/ 258 w 1074"/>
              <a:gd name="T3" fmla="*/ 471 h 649"/>
              <a:gd name="T4" fmla="*/ 385 w 1074"/>
              <a:gd name="T5" fmla="*/ 130 h 649"/>
              <a:gd name="T6" fmla="*/ 502 w 1074"/>
              <a:gd name="T7" fmla="*/ 3 h 649"/>
              <a:gd name="T8" fmla="*/ 661 w 1074"/>
              <a:gd name="T9" fmla="*/ 110 h 649"/>
              <a:gd name="T10" fmla="*/ 789 w 1074"/>
              <a:gd name="T11" fmla="*/ 481 h 649"/>
              <a:gd name="T12" fmla="*/ 1074 w 1074"/>
              <a:gd name="T13" fmla="*/ 649 h 649"/>
            </a:gdLst>
            <a:ahLst/>
            <a:cxnLst>
              <a:cxn ang="0">
                <a:pos x="T0" y="T1"/>
              </a:cxn>
              <a:cxn ang="0">
                <a:pos x="T2" y="T3"/>
              </a:cxn>
              <a:cxn ang="0">
                <a:pos x="T4" y="T5"/>
              </a:cxn>
              <a:cxn ang="0">
                <a:pos x="T6" y="T7"/>
              </a:cxn>
              <a:cxn ang="0">
                <a:pos x="T8" y="T9"/>
              </a:cxn>
              <a:cxn ang="0">
                <a:pos x="T10" y="T11"/>
              </a:cxn>
              <a:cxn ang="0">
                <a:pos x="T12" y="T13"/>
              </a:cxn>
            </a:cxnLst>
            <a:rect l="0" t="0" r="r" b="b"/>
            <a:pathLst>
              <a:path w="1074" h="649">
                <a:moveTo>
                  <a:pt x="0" y="649"/>
                </a:moveTo>
                <a:cubicBezTo>
                  <a:pt x="43" y="619"/>
                  <a:pt x="194" y="558"/>
                  <a:pt x="258" y="471"/>
                </a:cubicBezTo>
                <a:cubicBezTo>
                  <a:pt x="322" y="384"/>
                  <a:pt x="344" y="208"/>
                  <a:pt x="385" y="130"/>
                </a:cubicBezTo>
                <a:cubicBezTo>
                  <a:pt x="426" y="52"/>
                  <a:pt x="456" y="6"/>
                  <a:pt x="502" y="3"/>
                </a:cubicBezTo>
                <a:cubicBezTo>
                  <a:pt x="548" y="0"/>
                  <a:pt x="613" y="30"/>
                  <a:pt x="661" y="110"/>
                </a:cubicBezTo>
                <a:cubicBezTo>
                  <a:pt x="709" y="190"/>
                  <a:pt x="720" y="391"/>
                  <a:pt x="789" y="481"/>
                </a:cubicBezTo>
                <a:cubicBezTo>
                  <a:pt x="858" y="571"/>
                  <a:pt x="1015" y="614"/>
                  <a:pt x="1074" y="649"/>
                </a:cubicBezTo>
              </a:path>
            </a:pathLst>
          </a:cu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879" name="Freeform 7"/>
          <p:cNvSpPr/>
          <p:nvPr/>
        </p:nvSpPr>
        <p:spPr bwMode="auto">
          <a:xfrm>
            <a:off x="4724401" y="3506789"/>
            <a:ext cx="3654425" cy="1508125"/>
          </a:xfrm>
          <a:custGeom>
            <a:avLst/>
            <a:gdLst>
              <a:gd name="T0" fmla="*/ 0 w 979"/>
              <a:gd name="T1" fmla="*/ 553 h 553"/>
              <a:gd name="T2" fmla="*/ 275 w 979"/>
              <a:gd name="T3" fmla="*/ 297 h 553"/>
              <a:gd name="T4" fmla="*/ 366 w 979"/>
              <a:gd name="T5" fmla="*/ 105 h 553"/>
              <a:gd name="T6" fmla="*/ 456 w 979"/>
              <a:gd name="T7" fmla="*/ 1 h 553"/>
              <a:gd name="T8" fmla="*/ 540 w 979"/>
              <a:gd name="T9" fmla="*/ 114 h 553"/>
              <a:gd name="T10" fmla="*/ 622 w 979"/>
              <a:gd name="T11" fmla="*/ 306 h 553"/>
              <a:gd name="T12" fmla="*/ 759 w 979"/>
              <a:gd name="T13" fmla="*/ 443 h 553"/>
              <a:gd name="T14" fmla="*/ 979 w 979"/>
              <a:gd name="T15" fmla="*/ 543 h 5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9" h="553">
                <a:moveTo>
                  <a:pt x="0" y="553"/>
                </a:moveTo>
                <a:cubicBezTo>
                  <a:pt x="46" y="510"/>
                  <a:pt x="214" y="372"/>
                  <a:pt x="275" y="297"/>
                </a:cubicBezTo>
                <a:cubicBezTo>
                  <a:pt x="336" y="222"/>
                  <a:pt x="336" y="154"/>
                  <a:pt x="366" y="105"/>
                </a:cubicBezTo>
                <a:cubicBezTo>
                  <a:pt x="396" y="56"/>
                  <a:pt x="427" y="0"/>
                  <a:pt x="456" y="1"/>
                </a:cubicBezTo>
                <a:cubicBezTo>
                  <a:pt x="485" y="2"/>
                  <a:pt x="512" y="63"/>
                  <a:pt x="540" y="114"/>
                </a:cubicBezTo>
                <a:cubicBezTo>
                  <a:pt x="568" y="165"/>
                  <a:pt x="586" y="251"/>
                  <a:pt x="622" y="306"/>
                </a:cubicBezTo>
                <a:cubicBezTo>
                  <a:pt x="658" y="361"/>
                  <a:pt x="700" y="404"/>
                  <a:pt x="759" y="443"/>
                </a:cubicBezTo>
                <a:cubicBezTo>
                  <a:pt x="818" y="482"/>
                  <a:pt x="933" y="522"/>
                  <a:pt x="979" y="543"/>
                </a:cubicBezTo>
              </a:path>
            </a:pathLst>
          </a:cu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880" name="Line 8"/>
          <p:cNvSpPr>
            <a:spLocks noChangeShapeType="1"/>
          </p:cNvSpPr>
          <p:nvPr/>
        </p:nvSpPr>
        <p:spPr bwMode="auto">
          <a:xfrm flipV="1">
            <a:off x="4716464" y="2668588"/>
            <a:ext cx="1157287" cy="558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881" name="Line 9"/>
          <p:cNvSpPr>
            <a:spLocks noChangeShapeType="1"/>
          </p:cNvSpPr>
          <p:nvPr/>
        </p:nvSpPr>
        <p:spPr bwMode="auto">
          <a:xfrm flipV="1">
            <a:off x="6600825" y="2781301"/>
            <a:ext cx="939800" cy="81756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884" name="Line 12"/>
          <p:cNvSpPr>
            <a:spLocks noChangeShapeType="1"/>
          </p:cNvSpPr>
          <p:nvPr/>
        </p:nvSpPr>
        <p:spPr bwMode="auto">
          <a:xfrm>
            <a:off x="5519738" y="3249613"/>
            <a:ext cx="0" cy="2800350"/>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885" name="Line 13"/>
          <p:cNvSpPr>
            <a:spLocks noChangeShapeType="1"/>
          </p:cNvSpPr>
          <p:nvPr/>
        </p:nvSpPr>
        <p:spPr bwMode="auto">
          <a:xfrm>
            <a:off x="4138613" y="5491163"/>
            <a:ext cx="135096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886" name="Line 14"/>
          <p:cNvSpPr>
            <a:spLocks noChangeShapeType="1"/>
          </p:cNvSpPr>
          <p:nvPr/>
        </p:nvSpPr>
        <p:spPr bwMode="auto">
          <a:xfrm flipH="1">
            <a:off x="5489575" y="5491163"/>
            <a:ext cx="115728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07887" name="Object 15"/>
          <p:cNvGraphicFramePr>
            <a:graphicFrameLocks noChangeAspect="1"/>
          </p:cNvGraphicFramePr>
          <p:nvPr/>
        </p:nvGraphicFramePr>
        <p:xfrm>
          <a:off x="3559176" y="5348289"/>
          <a:ext cx="1008063" cy="682625"/>
        </p:xfrm>
        <a:graphic>
          <a:graphicData uri="http://schemas.openxmlformats.org/presentationml/2006/ole">
            <mc:AlternateContent xmlns:mc="http://schemas.openxmlformats.org/markup-compatibility/2006">
              <mc:Choice xmlns:v="urn:schemas-microsoft-com:vml" Requires="v">
                <p:oleObj spid="_x0000_s9278" name="Equation" r:id="rId1" imgW="203200" imgH="215900" progId="Equation.3">
                  <p:embed/>
                </p:oleObj>
              </mc:Choice>
              <mc:Fallback>
                <p:oleObj name="Equation" r:id="rId1" imgW="203200" imgH="215900" progId="Equation.3">
                  <p:embed/>
                  <p:pic>
                    <p:nvPicPr>
                      <p:cNvPr id="0" name="Object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9176" y="5348289"/>
                        <a:ext cx="1008063" cy="682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7888" name="Object 16"/>
          <p:cNvGraphicFramePr>
            <a:graphicFrameLocks noChangeAspect="1"/>
          </p:cNvGraphicFramePr>
          <p:nvPr/>
        </p:nvGraphicFramePr>
        <p:xfrm>
          <a:off x="2424113" y="2997200"/>
          <a:ext cx="792162" cy="679450"/>
        </p:xfrm>
        <a:graphic>
          <a:graphicData uri="http://schemas.openxmlformats.org/presentationml/2006/ole">
            <mc:AlternateContent xmlns:mc="http://schemas.openxmlformats.org/markup-compatibility/2006">
              <mc:Choice xmlns:v="urn:schemas-microsoft-com:vml" Requires="v">
                <p:oleObj spid="_x0000_s9279" name="Equation" r:id="rId3" imgW="215900" imgH="215900" progId="Equation.3">
                  <p:embed/>
                </p:oleObj>
              </mc:Choice>
              <mc:Fallback>
                <p:oleObj name="Equation" r:id="rId3" imgW="215900" imgH="215900"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4113" y="2997200"/>
                        <a:ext cx="792162"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7889" name="Object 17"/>
          <p:cNvGraphicFramePr>
            <a:graphicFrameLocks noChangeAspect="1"/>
          </p:cNvGraphicFramePr>
          <p:nvPr/>
        </p:nvGraphicFramePr>
        <p:xfrm>
          <a:off x="8759826" y="3213100"/>
          <a:ext cx="720725" cy="679450"/>
        </p:xfrm>
        <a:graphic>
          <a:graphicData uri="http://schemas.openxmlformats.org/presentationml/2006/ole">
            <mc:AlternateContent xmlns:mc="http://schemas.openxmlformats.org/markup-compatibility/2006">
              <mc:Choice xmlns:v="urn:schemas-microsoft-com:vml" Requires="v">
                <p:oleObj spid="_x0000_s9280" name="Equation" r:id="rId5" imgW="203200" imgH="215900" progId="Equation.3">
                  <p:embed/>
                </p:oleObj>
              </mc:Choice>
              <mc:Fallback>
                <p:oleObj name="Equation" r:id="rId5" imgW="203200" imgH="215900"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59826" y="3213100"/>
                        <a:ext cx="720725"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7890" name="Object 18"/>
          <p:cNvGraphicFramePr>
            <a:graphicFrameLocks noChangeAspect="1"/>
          </p:cNvGraphicFramePr>
          <p:nvPr/>
        </p:nvGraphicFramePr>
        <p:xfrm>
          <a:off x="2495550" y="3860800"/>
          <a:ext cx="666750" cy="679450"/>
        </p:xfrm>
        <a:graphic>
          <a:graphicData uri="http://schemas.openxmlformats.org/presentationml/2006/ole">
            <mc:AlternateContent xmlns:mc="http://schemas.openxmlformats.org/markup-compatibility/2006">
              <mc:Choice xmlns:v="urn:schemas-microsoft-com:vml" Requires="v">
                <p:oleObj spid="_x0000_s9281" name="Equation" r:id="rId7" imgW="177800" imgH="215900" progId="Equation.3">
                  <p:embed/>
                </p:oleObj>
              </mc:Choice>
              <mc:Fallback>
                <p:oleObj name="Equation" r:id="rId7" imgW="177800" imgH="215900"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95550" y="3860800"/>
                        <a:ext cx="666750"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7891" name="Object 19"/>
          <p:cNvGraphicFramePr>
            <a:graphicFrameLocks noChangeAspect="1"/>
          </p:cNvGraphicFramePr>
          <p:nvPr/>
        </p:nvGraphicFramePr>
        <p:xfrm>
          <a:off x="6451601" y="5348289"/>
          <a:ext cx="1076325" cy="682625"/>
        </p:xfrm>
        <a:graphic>
          <a:graphicData uri="http://schemas.openxmlformats.org/presentationml/2006/ole">
            <mc:AlternateContent xmlns:mc="http://schemas.openxmlformats.org/markup-compatibility/2006">
              <mc:Choice xmlns:v="urn:schemas-microsoft-com:vml" Requires="v">
                <p:oleObj spid="_x0000_s9282" name="Equation" r:id="rId9" imgW="215900" imgH="215900" progId="Equation.3">
                  <p:embed/>
                </p:oleObj>
              </mc:Choice>
              <mc:Fallback>
                <p:oleObj name="Equation" r:id="rId9" imgW="215900" imgH="215900" progId="Equation.3">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51601" y="5348289"/>
                        <a:ext cx="1076325" cy="682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7892" name="Line 20"/>
          <p:cNvSpPr>
            <a:spLocks noChangeShapeType="1"/>
          </p:cNvSpPr>
          <p:nvPr/>
        </p:nvSpPr>
        <p:spPr bwMode="auto">
          <a:xfrm>
            <a:off x="2208214" y="5083175"/>
            <a:ext cx="7704137"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893" name="Rectangle 21"/>
          <p:cNvSpPr>
            <a:spLocks noChangeArrowheads="1"/>
          </p:cNvSpPr>
          <p:nvPr/>
        </p:nvSpPr>
        <p:spPr bwMode="auto">
          <a:xfrm>
            <a:off x="2855914" y="836614"/>
            <a:ext cx="74882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4000">
                <a:solidFill>
                  <a:schemeClr val="hlink"/>
                </a:solidFill>
                <a:latin typeface="黑体" panose="02010609060101010101" pitchFamily="49" charset="-122"/>
                <a:ea typeface="黑体" panose="02010609060101010101" pitchFamily="49" charset="-122"/>
              </a:rPr>
              <a:t>1.3  </a:t>
            </a:r>
            <a:r>
              <a:rPr lang="zh-CN" altLang="en-US" sz="4000">
                <a:solidFill>
                  <a:schemeClr val="hlink"/>
                </a:solidFill>
                <a:latin typeface="黑体" panose="02010609060101010101" pitchFamily="49" charset="-122"/>
                <a:ea typeface="黑体" panose="02010609060101010101" pitchFamily="49" charset="-122"/>
              </a:rPr>
              <a:t>随机矢量的描述</a:t>
            </a:r>
            <a:endParaRPr lang="zh-CN" altLang="en-US" sz="4000">
              <a:solidFill>
                <a:schemeClr val="hlink"/>
              </a:solidFill>
              <a:latin typeface="黑体" panose="02010609060101010101" pitchFamily="49" charset="-122"/>
              <a:ea typeface="黑体" panose="02010609060101010101" pitchFamily="49" charset="-122"/>
            </a:endParaRPr>
          </a:p>
        </p:txBody>
      </p:sp>
      <p:sp>
        <p:nvSpPr>
          <p:cNvPr id="207894" name="Text Box 22"/>
          <p:cNvSpPr txBox="1">
            <a:spLocks noChangeArrowheads="1"/>
          </p:cNvSpPr>
          <p:nvPr/>
        </p:nvSpPr>
        <p:spPr bwMode="auto">
          <a:xfrm>
            <a:off x="9732964" y="5084763"/>
            <a:ext cx="9350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a:solidFill>
                  <a:schemeClr val="folHlink"/>
                </a:solidFill>
                <a:latin typeface="黑体" panose="02010609060101010101" pitchFamily="49" charset="-122"/>
                <a:ea typeface="黑体" panose="02010609060101010101" pitchFamily="49" charset="-122"/>
              </a:rPr>
              <a:t>x</a:t>
            </a:r>
            <a:endParaRPr lang="en-US" altLang="zh-CN" b="1">
              <a:solidFill>
                <a:schemeClr val="folHlink"/>
              </a:solidFill>
              <a:latin typeface="黑体" panose="02010609060101010101" pitchFamily="49" charset="-122"/>
              <a:ea typeface="黑体" panose="02010609060101010101" pitchFamily="49" charset="-122"/>
            </a:endParaRPr>
          </a:p>
        </p:txBody>
      </p:sp>
      <p:sp>
        <p:nvSpPr>
          <p:cNvPr id="207895" name="Text Box 23"/>
          <p:cNvSpPr txBox="1">
            <a:spLocks noChangeArrowheads="1"/>
          </p:cNvSpPr>
          <p:nvPr/>
        </p:nvSpPr>
        <p:spPr bwMode="auto">
          <a:xfrm>
            <a:off x="1919289" y="1844675"/>
            <a:ext cx="9350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a:solidFill>
                  <a:schemeClr val="folHlink"/>
                </a:solidFill>
                <a:latin typeface="黑体" panose="02010609060101010101" pitchFamily="49" charset="-122"/>
                <a:ea typeface="黑体" panose="02010609060101010101" pitchFamily="49" charset="-122"/>
              </a:rPr>
              <a:t>p(x)</a:t>
            </a:r>
            <a:endParaRPr lang="en-US" altLang="zh-CN" b="1">
              <a:solidFill>
                <a:schemeClr val="folHlink"/>
              </a:solidFill>
              <a:latin typeface="黑体" panose="02010609060101010101" pitchFamily="49" charset="-122"/>
              <a:ea typeface="黑体" panose="02010609060101010101" pitchFamily="49" charset="-122"/>
            </a:endParaRPr>
          </a:p>
        </p:txBody>
      </p:sp>
      <p:grpSp>
        <p:nvGrpSpPr>
          <p:cNvPr id="207897" name="Group 25"/>
          <p:cNvGrpSpPr>
            <a:grpSpLocks noChangeAspect="1"/>
          </p:cNvGrpSpPr>
          <p:nvPr/>
        </p:nvGrpSpPr>
        <p:grpSpPr bwMode="auto">
          <a:xfrm>
            <a:off x="4813300" y="1985963"/>
            <a:ext cx="1866900" cy="690562"/>
            <a:chOff x="2072" y="1251"/>
            <a:chExt cx="1472" cy="435"/>
          </a:xfrm>
        </p:grpSpPr>
        <p:sp>
          <p:nvSpPr>
            <p:cNvPr id="207896" name="AutoShape 24"/>
            <p:cNvSpPr>
              <a:spLocks noChangeAspect="1" noChangeArrowheads="1" noTextEdit="1"/>
            </p:cNvSpPr>
            <p:nvPr/>
          </p:nvSpPr>
          <p:spPr bwMode="auto">
            <a:xfrm>
              <a:off x="2072" y="1253"/>
              <a:ext cx="1472" cy="428"/>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7898" name="Line 26"/>
            <p:cNvSpPr>
              <a:spLocks noChangeShapeType="1"/>
            </p:cNvSpPr>
            <p:nvPr/>
          </p:nvSpPr>
          <p:spPr bwMode="auto">
            <a:xfrm flipH="1">
              <a:off x="2771" y="1324"/>
              <a:ext cx="155" cy="307"/>
            </a:xfrm>
            <a:prstGeom prst="line">
              <a:avLst/>
            </a:prstGeom>
            <a:noFill/>
            <a:ln w="317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7899" name="Rectangle 27"/>
            <p:cNvSpPr>
              <a:spLocks noChangeArrowheads="1"/>
            </p:cNvSpPr>
            <p:nvPr/>
          </p:nvSpPr>
          <p:spPr bwMode="auto">
            <a:xfrm>
              <a:off x="3298" y="1286"/>
              <a:ext cx="112"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3800">
                  <a:solidFill>
                    <a:srgbClr val="000000"/>
                  </a:solidFill>
                </a:rPr>
                <a:t>)</a:t>
              </a:r>
              <a:endParaRPr lang="en-US" altLang="zh-CN" baseline="30000"/>
            </a:p>
          </p:txBody>
        </p:sp>
        <p:sp>
          <p:nvSpPr>
            <p:cNvPr id="207900" name="Rectangle 28"/>
            <p:cNvSpPr>
              <a:spLocks noChangeArrowheads="1"/>
            </p:cNvSpPr>
            <p:nvPr/>
          </p:nvSpPr>
          <p:spPr bwMode="auto">
            <a:xfrm>
              <a:off x="2431" y="1286"/>
              <a:ext cx="112"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3800">
                  <a:solidFill>
                    <a:srgbClr val="000000"/>
                  </a:solidFill>
                </a:rPr>
                <a:t>(</a:t>
              </a:r>
              <a:endParaRPr lang="en-US" altLang="zh-CN" baseline="30000"/>
            </a:p>
          </p:txBody>
        </p:sp>
        <p:sp>
          <p:nvSpPr>
            <p:cNvPr id="207901" name="Rectangle 29"/>
            <p:cNvSpPr>
              <a:spLocks noChangeArrowheads="1"/>
            </p:cNvSpPr>
            <p:nvPr/>
          </p:nvSpPr>
          <p:spPr bwMode="auto">
            <a:xfrm>
              <a:off x="3191" y="1473"/>
              <a:ext cx="11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200">
                  <a:solidFill>
                    <a:srgbClr val="000000"/>
                  </a:solidFill>
                </a:rPr>
                <a:t>1</a:t>
              </a:r>
              <a:endParaRPr lang="en-US" altLang="zh-CN" baseline="30000"/>
            </a:p>
          </p:txBody>
        </p:sp>
        <p:sp>
          <p:nvSpPr>
            <p:cNvPr id="207902" name="Rectangle 30"/>
            <p:cNvSpPr>
              <a:spLocks noChangeArrowheads="1"/>
            </p:cNvSpPr>
            <p:nvPr/>
          </p:nvSpPr>
          <p:spPr bwMode="auto">
            <a:xfrm>
              <a:off x="2895" y="1251"/>
              <a:ext cx="26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3800" i="1" dirty="0">
                  <a:solidFill>
                    <a:srgbClr val="000000"/>
                  </a:solidFill>
                  <a:latin typeface="Symbol" panose="05050102010706020507" pitchFamily="18" charset="2"/>
                </a:rPr>
                <a:t>w</a:t>
              </a:r>
              <a:endParaRPr lang="en-US" altLang="zh-CN" baseline="30000" dirty="0"/>
            </a:p>
          </p:txBody>
        </p:sp>
        <p:sp>
          <p:nvSpPr>
            <p:cNvPr id="207903" name="Rectangle 31"/>
            <p:cNvSpPr>
              <a:spLocks noChangeArrowheads="1"/>
            </p:cNvSpPr>
            <p:nvPr/>
          </p:nvSpPr>
          <p:spPr bwMode="auto">
            <a:xfrm>
              <a:off x="2592" y="1286"/>
              <a:ext cx="1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3800" i="1">
                  <a:solidFill>
                    <a:srgbClr val="000000"/>
                  </a:solidFill>
                </a:rPr>
                <a:t>x</a:t>
              </a:r>
              <a:endParaRPr lang="en-US" altLang="zh-CN" baseline="30000"/>
            </a:p>
          </p:txBody>
        </p:sp>
        <p:sp>
          <p:nvSpPr>
            <p:cNvPr id="207904" name="Rectangle 32"/>
            <p:cNvSpPr>
              <a:spLocks noChangeArrowheads="1"/>
            </p:cNvSpPr>
            <p:nvPr/>
          </p:nvSpPr>
          <p:spPr bwMode="auto">
            <a:xfrm>
              <a:off x="2160" y="1286"/>
              <a:ext cx="22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3800" i="1" dirty="0">
                  <a:solidFill>
                    <a:srgbClr val="000000"/>
                  </a:solidFill>
                </a:rPr>
                <a:t>p</a:t>
              </a:r>
              <a:endParaRPr lang="en-US" altLang="zh-CN" baseline="30000" dirty="0"/>
            </a:p>
          </p:txBody>
        </p:sp>
      </p:grpSp>
      <p:grpSp>
        <p:nvGrpSpPr>
          <p:cNvPr id="207906" name="Group 34"/>
          <p:cNvGrpSpPr>
            <a:grpSpLocks noChangeAspect="1"/>
          </p:cNvGrpSpPr>
          <p:nvPr/>
        </p:nvGrpSpPr>
        <p:grpSpPr bwMode="auto">
          <a:xfrm>
            <a:off x="7175501" y="2060576"/>
            <a:ext cx="2030413" cy="690563"/>
            <a:chOff x="3422" y="1603"/>
            <a:chExt cx="1749" cy="435"/>
          </a:xfrm>
        </p:grpSpPr>
        <p:sp>
          <p:nvSpPr>
            <p:cNvPr id="207905" name="AutoShape 33"/>
            <p:cNvSpPr>
              <a:spLocks noChangeAspect="1" noChangeArrowheads="1" noTextEdit="1"/>
            </p:cNvSpPr>
            <p:nvPr/>
          </p:nvSpPr>
          <p:spPr bwMode="auto">
            <a:xfrm>
              <a:off x="3422" y="1605"/>
              <a:ext cx="1749" cy="428"/>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7907" name="Line 35"/>
            <p:cNvSpPr>
              <a:spLocks noChangeShapeType="1"/>
            </p:cNvSpPr>
            <p:nvPr/>
          </p:nvSpPr>
          <p:spPr bwMode="auto">
            <a:xfrm flipH="1">
              <a:off x="4221" y="1676"/>
              <a:ext cx="155" cy="307"/>
            </a:xfrm>
            <a:prstGeom prst="line">
              <a:avLst/>
            </a:prstGeom>
            <a:noFill/>
            <a:ln w="317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7908" name="Rectangle 36"/>
            <p:cNvSpPr>
              <a:spLocks noChangeArrowheads="1"/>
            </p:cNvSpPr>
            <p:nvPr/>
          </p:nvSpPr>
          <p:spPr bwMode="auto">
            <a:xfrm>
              <a:off x="4933" y="1638"/>
              <a:ext cx="123"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3800">
                  <a:solidFill>
                    <a:srgbClr val="000000"/>
                  </a:solidFill>
                </a:rPr>
                <a:t>)</a:t>
              </a:r>
              <a:endParaRPr lang="en-US" altLang="zh-CN" baseline="30000"/>
            </a:p>
          </p:txBody>
        </p:sp>
        <p:sp>
          <p:nvSpPr>
            <p:cNvPr id="207909" name="Rectangle 37"/>
            <p:cNvSpPr>
              <a:spLocks noChangeArrowheads="1"/>
            </p:cNvSpPr>
            <p:nvPr/>
          </p:nvSpPr>
          <p:spPr bwMode="auto">
            <a:xfrm>
              <a:off x="3814" y="1638"/>
              <a:ext cx="123"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3800">
                  <a:solidFill>
                    <a:srgbClr val="000000"/>
                  </a:solidFill>
                </a:rPr>
                <a:t>(</a:t>
              </a:r>
              <a:endParaRPr lang="en-US" altLang="zh-CN" baseline="30000"/>
            </a:p>
          </p:txBody>
        </p:sp>
        <p:sp>
          <p:nvSpPr>
            <p:cNvPr id="207910" name="Rectangle 38"/>
            <p:cNvSpPr>
              <a:spLocks noChangeArrowheads="1"/>
            </p:cNvSpPr>
            <p:nvPr/>
          </p:nvSpPr>
          <p:spPr bwMode="auto">
            <a:xfrm>
              <a:off x="4740" y="1825"/>
              <a:ext cx="12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200">
                  <a:solidFill>
                    <a:srgbClr val="000000"/>
                  </a:solidFill>
                </a:rPr>
                <a:t>2</a:t>
              </a:r>
              <a:endParaRPr lang="en-US" altLang="zh-CN" baseline="30000"/>
            </a:p>
          </p:txBody>
        </p:sp>
        <p:sp>
          <p:nvSpPr>
            <p:cNvPr id="207911" name="Rectangle 39"/>
            <p:cNvSpPr>
              <a:spLocks noChangeArrowheads="1"/>
            </p:cNvSpPr>
            <p:nvPr/>
          </p:nvSpPr>
          <p:spPr bwMode="auto">
            <a:xfrm>
              <a:off x="4408" y="1603"/>
              <a:ext cx="28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3800">
                  <a:solidFill>
                    <a:srgbClr val="000000"/>
                  </a:solidFill>
                  <a:latin typeface="Symbol" panose="05050102010706020507" pitchFamily="18" charset="2"/>
                </a:rPr>
                <a:t>w</a:t>
              </a:r>
              <a:endParaRPr lang="en-US" altLang="zh-CN" baseline="30000"/>
            </a:p>
          </p:txBody>
        </p:sp>
        <p:sp>
          <p:nvSpPr>
            <p:cNvPr id="207912" name="Rectangle 40"/>
            <p:cNvSpPr>
              <a:spLocks noChangeArrowheads="1"/>
            </p:cNvSpPr>
            <p:nvPr/>
          </p:nvSpPr>
          <p:spPr bwMode="auto">
            <a:xfrm>
              <a:off x="4007" y="1638"/>
              <a:ext cx="18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3800" i="1">
                  <a:solidFill>
                    <a:srgbClr val="000000"/>
                  </a:solidFill>
                </a:rPr>
                <a:t>x</a:t>
              </a:r>
              <a:endParaRPr lang="en-US" altLang="zh-CN" baseline="30000"/>
            </a:p>
          </p:txBody>
        </p:sp>
        <p:sp>
          <p:nvSpPr>
            <p:cNvPr id="207913" name="Rectangle 41"/>
            <p:cNvSpPr>
              <a:spLocks noChangeArrowheads="1"/>
            </p:cNvSpPr>
            <p:nvPr/>
          </p:nvSpPr>
          <p:spPr bwMode="auto">
            <a:xfrm>
              <a:off x="3510" y="1638"/>
              <a:ext cx="24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3800" i="1">
                  <a:solidFill>
                    <a:srgbClr val="000000"/>
                  </a:solidFill>
                </a:rPr>
                <a:t>p</a:t>
              </a:r>
              <a:endParaRPr lang="en-US" altLang="zh-CN" baseline="30000"/>
            </a:p>
          </p:txBody>
        </p:sp>
      </p:grpSp>
      <p:graphicFrame>
        <p:nvGraphicFramePr>
          <p:cNvPr id="207914" name="Object 42"/>
          <p:cNvGraphicFramePr>
            <a:graphicFrameLocks noChangeAspect="1"/>
          </p:cNvGraphicFramePr>
          <p:nvPr/>
        </p:nvGraphicFramePr>
        <p:xfrm>
          <a:off x="8832850" y="4076700"/>
          <a:ext cx="749300" cy="719138"/>
        </p:xfrm>
        <a:graphic>
          <a:graphicData uri="http://schemas.openxmlformats.org/presentationml/2006/ole">
            <mc:AlternateContent xmlns:mc="http://schemas.openxmlformats.org/markup-compatibility/2006">
              <mc:Choice xmlns:v="urn:schemas-microsoft-com:vml" Requires="v">
                <p:oleObj spid="_x0000_s9283" name="Equation" r:id="rId11" imgW="190500" imgH="228600" progId="Equation.DSMT4">
                  <p:embed/>
                </p:oleObj>
              </mc:Choice>
              <mc:Fallback>
                <p:oleObj name="Equation" r:id="rId11" imgW="190500" imgH="228600" progId="Equation.DSMT4">
                  <p:embed/>
                  <p:pic>
                    <p:nvPicPr>
                      <p:cNvPr id="0" name="Object 4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832850" y="4076700"/>
                        <a:ext cx="749300" cy="719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DCDB9C09-B521-413A-B81F-D9B4CA804D23}" type="slidenum">
              <a:rPr lang="zh-CN" altLang="en-US"/>
            </a:fld>
            <a:endParaRPr lang="en-US" altLang="zh-CN"/>
          </a:p>
        </p:txBody>
      </p:sp>
      <p:sp>
        <p:nvSpPr>
          <p:cNvPr id="163842" name="Rectangle 2"/>
          <p:cNvSpPr>
            <a:spLocks noChangeArrowheads="1"/>
          </p:cNvSpPr>
          <p:nvPr/>
        </p:nvSpPr>
        <p:spPr bwMode="auto">
          <a:xfrm>
            <a:off x="2855914" y="836614"/>
            <a:ext cx="74882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4000">
                <a:solidFill>
                  <a:schemeClr val="hlink"/>
                </a:solidFill>
                <a:latin typeface="黑体" panose="02010609060101010101" pitchFamily="49" charset="-122"/>
                <a:ea typeface="黑体" panose="02010609060101010101" pitchFamily="49" charset="-122"/>
              </a:rPr>
              <a:t>1.3  </a:t>
            </a:r>
            <a:r>
              <a:rPr lang="zh-CN" altLang="en-US" sz="4000">
                <a:solidFill>
                  <a:schemeClr val="hlink"/>
                </a:solidFill>
                <a:latin typeface="黑体" panose="02010609060101010101" pitchFamily="49" charset="-122"/>
                <a:ea typeface="黑体" panose="02010609060101010101" pitchFamily="49" charset="-122"/>
              </a:rPr>
              <a:t>随机矢量的描述</a:t>
            </a:r>
            <a:endParaRPr lang="zh-CN" altLang="en-US" sz="4000">
              <a:solidFill>
                <a:schemeClr val="hlink"/>
              </a:solidFill>
              <a:latin typeface="黑体" panose="02010609060101010101" pitchFamily="49" charset="-122"/>
              <a:ea typeface="黑体" panose="02010609060101010101" pitchFamily="49" charset="-122"/>
            </a:endParaRPr>
          </a:p>
        </p:txBody>
      </p:sp>
      <p:pic>
        <p:nvPicPr>
          <p:cNvPr id="163853" name="Picture 1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66988" y="1844675"/>
            <a:ext cx="714375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60890DA3-510D-4739-949B-612DD12821E0}" type="slidenum">
              <a:rPr lang="zh-CN" altLang="en-US"/>
            </a:fld>
            <a:endParaRPr lang="en-US" altLang="zh-CN"/>
          </a:p>
        </p:txBody>
      </p:sp>
      <p:sp>
        <p:nvSpPr>
          <p:cNvPr id="123906" name="Rectangle 2"/>
          <p:cNvSpPr>
            <a:spLocks noChangeArrowheads="1"/>
          </p:cNvSpPr>
          <p:nvPr/>
        </p:nvSpPr>
        <p:spPr bwMode="auto">
          <a:xfrm>
            <a:off x="4008438" y="749301"/>
            <a:ext cx="326243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4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第一章  绪论</a:t>
            </a:r>
            <a:endParaRPr lang="zh-CN" altLang="en-US" sz="4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123907" name="Rectangle 3"/>
          <p:cNvSpPr>
            <a:spLocks noChangeArrowheads="1"/>
          </p:cNvSpPr>
          <p:nvPr/>
        </p:nvSpPr>
        <p:spPr bwMode="auto">
          <a:xfrm>
            <a:off x="3287713" y="2012736"/>
            <a:ext cx="4926349" cy="320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defTabSz="-635">
              <a:tabLst>
                <a:tab pos="991870" algn="l"/>
              </a:tabLst>
              <a:defRPr>
                <a:solidFill>
                  <a:schemeClr val="tx1"/>
                </a:solidFill>
                <a:latin typeface="Arial" panose="020B0604020202020204" pitchFamily="34" charset="0"/>
                <a:ea typeface="宋体" panose="02010600030101010101" pitchFamily="2" charset="-122"/>
              </a:defRPr>
            </a:lvl1pPr>
            <a:lvl2pPr algn="l" defTabSz="-635">
              <a:tabLst>
                <a:tab pos="991870" algn="l"/>
              </a:tabLst>
              <a:defRPr>
                <a:solidFill>
                  <a:schemeClr val="tx1"/>
                </a:solidFill>
                <a:latin typeface="Arial" panose="020B0604020202020204" pitchFamily="34" charset="0"/>
                <a:ea typeface="宋体" panose="02010600030101010101" pitchFamily="2" charset="-122"/>
              </a:defRPr>
            </a:lvl2pPr>
            <a:lvl3pPr algn="l" defTabSz="-635">
              <a:tabLst>
                <a:tab pos="991870" algn="l"/>
              </a:tabLst>
              <a:defRPr>
                <a:solidFill>
                  <a:schemeClr val="tx1"/>
                </a:solidFill>
                <a:latin typeface="Arial" panose="020B0604020202020204" pitchFamily="34" charset="0"/>
                <a:ea typeface="宋体" panose="02010600030101010101" pitchFamily="2" charset="-122"/>
              </a:defRPr>
            </a:lvl3pPr>
            <a:lvl4pPr algn="l" defTabSz="-635">
              <a:tabLst>
                <a:tab pos="991870" algn="l"/>
              </a:tabLst>
              <a:defRPr>
                <a:solidFill>
                  <a:schemeClr val="tx1"/>
                </a:solidFill>
                <a:latin typeface="Arial" panose="020B0604020202020204" pitchFamily="34" charset="0"/>
                <a:ea typeface="宋体" panose="02010600030101010101" pitchFamily="2" charset="-122"/>
              </a:defRPr>
            </a:lvl4pPr>
            <a:lvl5pPr algn="l" defTabSz="-635">
              <a:tabLst>
                <a:tab pos="991870" algn="l"/>
              </a:tabLst>
              <a:defRPr>
                <a:solidFill>
                  <a:schemeClr val="tx1"/>
                </a:solidFill>
                <a:latin typeface="Arial" panose="020B0604020202020204" pitchFamily="34" charset="0"/>
                <a:ea typeface="宋体" panose="02010600030101010101" pitchFamily="2" charset="-122"/>
              </a:defRPr>
            </a:lvl5pPr>
            <a:lvl6pPr defTabSz="-635" fontAlgn="base">
              <a:spcBef>
                <a:spcPct val="0"/>
              </a:spcBef>
              <a:spcAft>
                <a:spcPct val="0"/>
              </a:spcAft>
              <a:tabLst>
                <a:tab pos="991870" algn="l"/>
              </a:tabLst>
              <a:defRPr>
                <a:solidFill>
                  <a:schemeClr val="tx1"/>
                </a:solidFill>
                <a:latin typeface="Arial" panose="020B0604020202020204" pitchFamily="34" charset="0"/>
                <a:ea typeface="宋体" panose="02010600030101010101" pitchFamily="2" charset="-122"/>
              </a:defRPr>
            </a:lvl6pPr>
            <a:lvl7pPr defTabSz="-635" fontAlgn="base">
              <a:spcBef>
                <a:spcPct val="0"/>
              </a:spcBef>
              <a:spcAft>
                <a:spcPct val="0"/>
              </a:spcAft>
              <a:tabLst>
                <a:tab pos="991870" algn="l"/>
              </a:tabLst>
              <a:defRPr>
                <a:solidFill>
                  <a:schemeClr val="tx1"/>
                </a:solidFill>
                <a:latin typeface="Arial" panose="020B0604020202020204" pitchFamily="34" charset="0"/>
                <a:ea typeface="宋体" panose="02010600030101010101" pitchFamily="2" charset="-122"/>
              </a:defRPr>
            </a:lvl7pPr>
            <a:lvl8pPr defTabSz="-635" fontAlgn="base">
              <a:spcBef>
                <a:spcPct val="0"/>
              </a:spcBef>
              <a:spcAft>
                <a:spcPct val="0"/>
              </a:spcAft>
              <a:tabLst>
                <a:tab pos="991870" algn="l"/>
              </a:tabLst>
              <a:defRPr>
                <a:solidFill>
                  <a:schemeClr val="tx1"/>
                </a:solidFill>
                <a:latin typeface="Arial" panose="020B0604020202020204" pitchFamily="34" charset="0"/>
                <a:ea typeface="宋体" panose="02010600030101010101" pitchFamily="2" charset="-122"/>
              </a:defRPr>
            </a:lvl8pPr>
            <a:lvl9pPr defTabSz="-635" fontAlgn="base">
              <a:spcBef>
                <a:spcPct val="0"/>
              </a:spcBef>
              <a:spcAft>
                <a:spcPct val="0"/>
              </a:spcAft>
              <a:tabLst>
                <a:tab pos="991870" algn="l"/>
              </a:tabLs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1.1  </a:t>
            </a:r>
            <a:r>
              <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概述</a:t>
            </a:r>
            <a:endPar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a:lnSpc>
                <a:spcPct val="130000"/>
              </a:lnSpc>
            </a:pPr>
            <a:r>
              <a:rPr lang="en-US" altLang="zh-CN"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1.2  </a:t>
            </a:r>
            <a:r>
              <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特征矢量和特征空间</a:t>
            </a:r>
            <a:endPar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a:lnSpc>
                <a:spcPct val="130000"/>
              </a:lnSpc>
            </a:pPr>
            <a:r>
              <a:rPr lang="en-US" altLang="zh-CN"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1.3  </a:t>
            </a:r>
            <a:r>
              <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随机矢量的描述</a:t>
            </a:r>
            <a:endPar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a:lnSpc>
                <a:spcPct val="130000"/>
              </a:lnSpc>
            </a:pPr>
            <a:r>
              <a:rPr lang="en-US" altLang="zh-CN"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1.4  </a:t>
            </a:r>
            <a:r>
              <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正态分布</a:t>
            </a:r>
            <a:endPar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a:lnSpc>
                <a:spcPct val="130000"/>
              </a:lnSpc>
            </a:pPr>
            <a:endParaRPr lang="zh-CN" altLang="en-US" sz="3200" b="1" dirty="0">
              <a:solidFill>
                <a:srgbClr val="008000"/>
              </a:solidFill>
              <a:latin typeface="黑体" panose="02010609060101010101" pitchFamily="49" charset="-122"/>
              <a:ea typeface="黑体" panose="02010609060101010101" pitchFamily="49"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3"/>
          <p:cNvSpPr>
            <a:spLocks noGrp="1"/>
          </p:cNvSpPr>
          <p:nvPr>
            <p:ph type="sldNum" sz="quarter" idx="12"/>
          </p:nvPr>
        </p:nvSpPr>
        <p:spPr/>
        <p:txBody>
          <a:bodyPr/>
          <a:lstStyle/>
          <a:p>
            <a:fld id="{454ECA2E-2C8D-4F23-81A9-7D45F0CB6748}" type="slidenum">
              <a:rPr lang="zh-CN" altLang="en-US"/>
            </a:fld>
            <a:endParaRPr lang="en-US" altLang="zh-CN"/>
          </a:p>
        </p:txBody>
      </p:sp>
      <p:sp>
        <p:nvSpPr>
          <p:cNvPr id="225290" name="Rectangle 10"/>
          <p:cNvSpPr>
            <a:spLocks noChangeArrowheads="1"/>
          </p:cNvSpPr>
          <p:nvPr/>
        </p:nvSpPr>
        <p:spPr bwMode="auto">
          <a:xfrm>
            <a:off x="2855914" y="836614"/>
            <a:ext cx="74882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4000">
                <a:solidFill>
                  <a:schemeClr val="hlink"/>
                </a:solidFill>
                <a:latin typeface="黑体" panose="02010609060101010101" pitchFamily="49" charset="-122"/>
                <a:ea typeface="黑体" panose="02010609060101010101" pitchFamily="49" charset="-122"/>
              </a:rPr>
              <a:t>1.3  </a:t>
            </a:r>
            <a:r>
              <a:rPr lang="zh-CN" altLang="en-US" sz="4000">
                <a:solidFill>
                  <a:schemeClr val="hlink"/>
                </a:solidFill>
                <a:latin typeface="黑体" panose="02010609060101010101" pitchFamily="49" charset="-122"/>
                <a:ea typeface="黑体" panose="02010609060101010101" pitchFamily="49" charset="-122"/>
              </a:rPr>
              <a:t>随机矢量的描述</a:t>
            </a:r>
            <a:endParaRPr lang="zh-CN" altLang="en-US" sz="4000">
              <a:solidFill>
                <a:schemeClr val="hlink"/>
              </a:solidFill>
              <a:latin typeface="黑体" panose="02010609060101010101" pitchFamily="49" charset="-122"/>
              <a:ea typeface="黑体" panose="02010609060101010101" pitchFamily="49" charset="-122"/>
            </a:endParaRPr>
          </a:p>
        </p:txBody>
      </p:sp>
      <p:sp>
        <p:nvSpPr>
          <p:cNvPr id="225289" name="Rectangle 9"/>
          <p:cNvSpPr>
            <a:spLocks noChangeArrowheads="1"/>
          </p:cNvSpPr>
          <p:nvPr/>
        </p:nvSpPr>
        <p:spPr bwMode="auto">
          <a:xfrm>
            <a:off x="2135189" y="2060575"/>
            <a:ext cx="7705725" cy="1220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r>
              <a:rPr kumimoji="1" lang="en-US" altLang="zh-CN" sz="3200" b="1">
                <a:solidFill>
                  <a:schemeClr val="folHlink"/>
                </a:solidFill>
                <a:latin typeface="黑体" panose="02010609060101010101" pitchFamily="49" charset="-122"/>
                <a:ea typeface="黑体" panose="02010609060101010101" pitchFamily="49" charset="-122"/>
              </a:rPr>
              <a:t>(</a:t>
            </a:r>
            <a:r>
              <a:rPr kumimoji="1" lang="zh-CN" altLang="en-US" sz="3200" b="1">
                <a:solidFill>
                  <a:schemeClr val="folHlink"/>
                </a:solidFill>
                <a:latin typeface="黑体" panose="02010609060101010101" pitchFamily="49" charset="-122"/>
                <a:ea typeface="黑体" panose="02010609060101010101" pitchFamily="49" charset="-122"/>
              </a:rPr>
              <a:t>二</a:t>
            </a:r>
            <a:r>
              <a:rPr kumimoji="1" lang="en-US" altLang="zh-CN" sz="3200" b="1">
                <a:solidFill>
                  <a:schemeClr val="folHlink"/>
                </a:solidFill>
                <a:latin typeface="黑体" panose="02010609060101010101" pitchFamily="49" charset="-122"/>
                <a:ea typeface="黑体" panose="02010609060101010101" pitchFamily="49" charset="-122"/>
              </a:rPr>
              <a:t>)</a:t>
            </a:r>
            <a:r>
              <a:rPr kumimoji="1" lang="zh-CN" altLang="en-US" sz="3200" b="1">
                <a:solidFill>
                  <a:schemeClr val="folHlink"/>
                </a:solidFill>
                <a:latin typeface="黑体" panose="02010609060101010101" pitchFamily="49" charset="-122"/>
                <a:ea typeface="黑体" panose="02010609060101010101" pitchFamily="49" charset="-122"/>
              </a:rPr>
              <a:t>随机矢量的数字特征：</a:t>
            </a:r>
            <a:endParaRPr kumimoji="1" lang="zh-CN" altLang="en-US" sz="3200" b="1">
              <a:solidFill>
                <a:schemeClr val="folHlink"/>
              </a:solidFill>
              <a:latin typeface="黑体" panose="02010609060101010101" pitchFamily="49" charset="-122"/>
              <a:ea typeface="黑体" panose="02010609060101010101" pitchFamily="49" charset="-122"/>
            </a:endParaRPr>
          </a:p>
          <a:p>
            <a:pPr lvl="1" algn="l">
              <a:spcBef>
                <a:spcPct val="50000"/>
              </a:spcBef>
            </a:pPr>
            <a:r>
              <a:rPr kumimoji="1" lang="zh-CN" altLang="en-US" sz="2800" b="1">
                <a:latin typeface="黑体" panose="02010609060101010101" pitchFamily="49" charset="-122"/>
                <a:ea typeface="黑体" panose="02010609060101010101" pitchFamily="49" charset="-122"/>
              </a:rPr>
              <a:t>其中，   的分量：  </a:t>
            </a:r>
            <a:endParaRPr kumimoji="1" lang="zh-CN" altLang="en-US" sz="2800" b="1">
              <a:latin typeface="黑体" panose="02010609060101010101" pitchFamily="49" charset="-122"/>
              <a:ea typeface="黑体" panose="02010609060101010101" pitchFamily="49" charset="-122"/>
            </a:endParaRPr>
          </a:p>
        </p:txBody>
      </p:sp>
      <p:graphicFrame>
        <p:nvGraphicFramePr>
          <p:cNvPr id="225288" name="Object 8"/>
          <p:cNvGraphicFramePr>
            <a:graphicFrameLocks noChangeAspect="1"/>
          </p:cNvGraphicFramePr>
          <p:nvPr/>
        </p:nvGraphicFramePr>
        <p:xfrm>
          <a:off x="3792538" y="2781300"/>
          <a:ext cx="361950" cy="482600"/>
        </p:xfrm>
        <a:graphic>
          <a:graphicData uri="http://schemas.openxmlformats.org/presentationml/2006/ole">
            <mc:AlternateContent xmlns:mc="http://schemas.openxmlformats.org/markup-compatibility/2006">
              <mc:Choice xmlns:v="urn:schemas-microsoft-com:vml" Requires="v">
                <p:oleObj spid="_x0000_s10312" name="Equation" r:id="rId1" imgW="152400" imgH="203200" progId="Equation.3">
                  <p:embed/>
                </p:oleObj>
              </mc:Choice>
              <mc:Fallback>
                <p:oleObj name="Equation" r:id="rId1" imgW="152400" imgH="203200" progId="Equation.3">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2538" y="2781300"/>
                        <a:ext cx="36195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287" name="Object 7"/>
          <p:cNvGraphicFramePr>
            <a:graphicFrameLocks noChangeAspect="1"/>
          </p:cNvGraphicFramePr>
          <p:nvPr/>
        </p:nvGraphicFramePr>
        <p:xfrm>
          <a:off x="3359151" y="3213101"/>
          <a:ext cx="6492875" cy="1584325"/>
        </p:xfrm>
        <a:graphic>
          <a:graphicData uri="http://schemas.openxmlformats.org/presentationml/2006/ole">
            <mc:AlternateContent xmlns:mc="http://schemas.openxmlformats.org/markup-compatibility/2006">
              <mc:Choice xmlns:v="urn:schemas-microsoft-com:vml" Requires="v">
                <p:oleObj spid="_x0000_s10313" name="Equation" r:id="rId3" imgW="2463800" imgH="660400" progId="Equation.DSMT4">
                  <p:embed/>
                </p:oleObj>
              </mc:Choice>
              <mc:Fallback>
                <p:oleObj name="Equation" r:id="rId3" imgW="2463800" imgH="6604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9151" y="3213101"/>
                        <a:ext cx="6492875" cy="158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25292" name="Group 12"/>
          <p:cNvGrpSpPr/>
          <p:nvPr/>
        </p:nvGrpSpPr>
        <p:grpSpPr bwMode="auto">
          <a:xfrm>
            <a:off x="3000375" y="4868863"/>
            <a:ext cx="5976938" cy="996950"/>
            <a:chOff x="1111" y="3339"/>
            <a:chExt cx="3765" cy="628"/>
          </a:xfrm>
        </p:grpSpPr>
        <p:graphicFrame>
          <p:nvGraphicFramePr>
            <p:cNvPr id="225286" name="Object 6"/>
            <p:cNvGraphicFramePr>
              <a:graphicFrameLocks noChangeAspect="1"/>
            </p:cNvGraphicFramePr>
            <p:nvPr/>
          </p:nvGraphicFramePr>
          <p:xfrm>
            <a:off x="1927" y="3339"/>
            <a:ext cx="576" cy="358"/>
          </p:xfrm>
          <a:graphic>
            <a:graphicData uri="http://schemas.openxmlformats.org/presentationml/2006/ole">
              <mc:AlternateContent xmlns:mc="http://schemas.openxmlformats.org/markup-compatibility/2006">
                <mc:Choice xmlns:v="urn:schemas-microsoft-com:vml" Requires="v">
                  <p:oleObj spid="_x0000_s10314" name="Equation" r:id="rId5" imgW="368300" imgH="228600" progId="Equation.3">
                    <p:embed/>
                  </p:oleObj>
                </mc:Choice>
                <mc:Fallback>
                  <p:oleObj name="Equation" r:id="rId5" imgW="36830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7" y="3339"/>
                          <a:ext cx="576" cy="3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285" name="Object 5"/>
            <p:cNvGraphicFramePr>
              <a:graphicFrameLocks noChangeAspect="1"/>
            </p:cNvGraphicFramePr>
            <p:nvPr/>
          </p:nvGraphicFramePr>
          <p:xfrm>
            <a:off x="2699" y="3339"/>
            <a:ext cx="252" cy="288"/>
          </p:xfrm>
          <a:graphic>
            <a:graphicData uri="http://schemas.openxmlformats.org/presentationml/2006/ole">
              <mc:AlternateContent xmlns:mc="http://schemas.openxmlformats.org/markup-compatibility/2006">
                <mc:Choice xmlns:v="urn:schemas-microsoft-com:vml" Requires="v">
                  <p:oleObj spid="_x0000_s10315" name="Equation" r:id="rId7" imgW="177800" imgH="203200" progId="Equation.3">
                    <p:embed/>
                  </p:oleObj>
                </mc:Choice>
                <mc:Fallback>
                  <p:oleObj name="Equation" r:id="rId7" imgW="177800" imgH="2032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99" y="3339"/>
                          <a:ext cx="252"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284" name="Object 4"/>
            <p:cNvGraphicFramePr>
              <a:graphicFrameLocks noChangeAspect="1"/>
            </p:cNvGraphicFramePr>
            <p:nvPr/>
          </p:nvGraphicFramePr>
          <p:xfrm>
            <a:off x="3379" y="3339"/>
            <a:ext cx="155" cy="288"/>
          </p:xfrm>
          <a:graphic>
            <a:graphicData uri="http://schemas.openxmlformats.org/presentationml/2006/ole">
              <mc:AlternateContent xmlns:mc="http://schemas.openxmlformats.org/markup-compatibility/2006">
                <mc:Choice xmlns:v="urn:schemas-microsoft-com:vml" Requires="v">
                  <p:oleObj spid="_x0000_s10316" name="Equation" r:id="rId9" imgW="88900" imgH="164465" progId="Equation.3">
                    <p:embed/>
                  </p:oleObj>
                </mc:Choice>
                <mc:Fallback>
                  <p:oleObj name="Equation" r:id="rId9" imgW="88900" imgH="164465" progId="Equation.3">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79" y="3339"/>
                          <a:ext cx="155"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283" name="Object 3"/>
            <p:cNvGraphicFramePr>
              <a:graphicFrameLocks noChangeAspect="1"/>
            </p:cNvGraphicFramePr>
            <p:nvPr/>
          </p:nvGraphicFramePr>
          <p:xfrm>
            <a:off x="2835" y="3612"/>
            <a:ext cx="252" cy="288"/>
          </p:xfrm>
          <a:graphic>
            <a:graphicData uri="http://schemas.openxmlformats.org/presentationml/2006/ole">
              <mc:AlternateContent xmlns:mc="http://schemas.openxmlformats.org/markup-compatibility/2006">
                <mc:Choice xmlns:v="urn:schemas-microsoft-com:vml" Requires="v">
                  <p:oleObj spid="_x0000_s10317" name="Equation" r:id="rId11" imgW="177800" imgH="203200" progId="Equation.3">
                    <p:embed/>
                  </p:oleObj>
                </mc:Choice>
                <mc:Fallback>
                  <p:oleObj name="Equation" r:id="rId11" imgW="177800" imgH="203200"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5" y="3612"/>
                          <a:ext cx="252"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282" name="Object 2"/>
            <p:cNvGraphicFramePr>
              <a:graphicFrameLocks noChangeAspect="1"/>
            </p:cNvGraphicFramePr>
            <p:nvPr/>
          </p:nvGraphicFramePr>
          <p:xfrm>
            <a:off x="4014" y="3612"/>
            <a:ext cx="252" cy="336"/>
          </p:xfrm>
          <a:graphic>
            <a:graphicData uri="http://schemas.openxmlformats.org/presentationml/2006/ole">
              <mc:AlternateContent xmlns:mc="http://schemas.openxmlformats.org/markup-compatibility/2006">
                <mc:Choice xmlns:v="urn:schemas-microsoft-com:vml" Requires="v">
                  <p:oleObj spid="_x0000_s10318" name="Equation" r:id="rId12" imgW="152400" imgH="203200" progId="Equation.3">
                    <p:embed/>
                  </p:oleObj>
                </mc:Choice>
                <mc:Fallback>
                  <p:oleObj name="Equation" r:id="rId12" imgW="152400" imgH="203200" progId="Equation.3">
                    <p:embed/>
                    <p:pic>
                      <p:nvPicPr>
                        <p:cNvPr id="0" name="Object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14" y="3612"/>
                          <a:ext cx="252"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291" name="Text Box 11"/>
            <p:cNvSpPr txBox="1">
              <a:spLocks noChangeArrowheads="1"/>
            </p:cNvSpPr>
            <p:nvPr/>
          </p:nvSpPr>
          <p:spPr bwMode="auto">
            <a:xfrm>
              <a:off x="1111" y="3385"/>
              <a:ext cx="3765"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spcBef>
                  <a:spcPct val="80000"/>
                </a:spcBef>
              </a:pPr>
              <a:r>
                <a:rPr kumimoji="1" lang="zh-CN" altLang="en-US" b="1"/>
                <a:t>式中，         是      的第    个分量的边缘密度。随机矢量     的均值矢量     的各分量是相应的各随机分量的均值。</a:t>
              </a:r>
              <a:endParaRPr lang="zh-CN" altLang="en-US"/>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fld id="{98ABCDB1-2254-4F38-962A-56AA7CD12D34}" type="slidenum">
              <a:rPr lang="zh-CN" altLang="en-US"/>
            </a:fld>
            <a:endParaRPr lang="en-US" altLang="zh-CN"/>
          </a:p>
        </p:txBody>
      </p:sp>
      <p:sp>
        <p:nvSpPr>
          <p:cNvPr id="166914" name="Rectangle 2"/>
          <p:cNvSpPr>
            <a:spLocks noChangeArrowheads="1"/>
          </p:cNvSpPr>
          <p:nvPr/>
        </p:nvSpPr>
        <p:spPr bwMode="auto">
          <a:xfrm>
            <a:off x="2855914" y="836614"/>
            <a:ext cx="74882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4000">
                <a:solidFill>
                  <a:schemeClr val="hlink"/>
                </a:solidFill>
                <a:latin typeface="黑体" panose="02010609060101010101" pitchFamily="49" charset="-122"/>
                <a:ea typeface="黑体" panose="02010609060101010101" pitchFamily="49" charset="-122"/>
              </a:rPr>
              <a:t>1.3  </a:t>
            </a:r>
            <a:r>
              <a:rPr lang="zh-CN" altLang="en-US" sz="4000">
                <a:solidFill>
                  <a:schemeClr val="hlink"/>
                </a:solidFill>
                <a:latin typeface="黑体" panose="02010609060101010101" pitchFamily="49" charset="-122"/>
                <a:ea typeface="黑体" panose="02010609060101010101" pitchFamily="49" charset="-122"/>
              </a:rPr>
              <a:t>随机矢量的描述</a:t>
            </a:r>
            <a:endParaRPr lang="zh-CN" altLang="en-US" sz="4000">
              <a:solidFill>
                <a:schemeClr val="hlink"/>
              </a:solidFill>
              <a:latin typeface="黑体" panose="02010609060101010101" pitchFamily="49" charset="-122"/>
              <a:ea typeface="黑体" panose="02010609060101010101" pitchFamily="49" charset="-122"/>
            </a:endParaRPr>
          </a:p>
        </p:txBody>
      </p:sp>
      <p:sp>
        <p:nvSpPr>
          <p:cNvPr id="166915" name="Rectangle 3"/>
          <p:cNvSpPr>
            <a:spLocks noChangeArrowheads="1"/>
          </p:cNvSpPr>
          <p:nvPr/>
        </p:nvSpPr>
        <p:spPr bwMode="auto">
          <a:xfrm>
            <a:off x="2135188" y="2060576"/>
            <a:ext cx="8064500"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r>
              <a:rPr kumimoji="1" lang="en-US" altLang="zh-CN" sz="3200" b="1">
                <a:solidFill>
                  <a:schemeClr val="folHlink"/>
                </a:solidFill>
                <a:latin typeface="黑体" panose="02010609060101010101" pitchFamily="49" charset="-122"/>
                <a:ea typeface="黑体" panose="02010609060101010101" pitchFamily="49" charset="-122"/>
              </a:rPr>
              <a:t>(</a:t>
            </a:r>
            <a:r>
              <a:rPr kumimoji="1" lang="zh-CN" altLang="en-US" sz="3200" b="1">
                <a:solidFill>
                  <a:schemeClr val="folHlink"/>
                </a:solidFill>
                <a:latin typeface="黑体" panose="02010609060101010101" pitchFamily="49" charset="-122"/>
                <a:ea typeface="黑体" panose="02010609060101010101" pitchFamily="49" charset="-122"/>
              </a:rPr>
              <a:t>二</a:t>
            </a:r>
            <a:r>
              <a:rPr kumimoji="1" lang="en-US" altLang="zh-CN" sz="3200" b="1">
                <a:solidFill>
                  <a:schemeClr val="folHlink"/>
                </a:solidFill>
                <a:latin typeface="黑体" panose="02010609060101010101" pitchFamily="49" charset="-122"/>
                <a:ea typeface="黑体" panose="02010609060101010101" pitchFamily="49" charset="-122"/>
              </a:rPr>
              <a:t>)</a:t>
            </a:r>
            <a:r>
              <a:rPr kumimoji="1" lang="zh-CN" altLang="en-US" sz="3200" b="1">
                <a:solidFill>
                  <a:schemeClr val="folHlink"/>
                </a:solidFill>
                <a:latin typeface="黑体" panose="02010609060101010101" pitchFamily="49" charset="-122"/>
                <a:ea typeface="黑体" panose="02010609060101010101" pitchFamily="49" charset="-122"/>
              </a:rPr>
              <a:t>随机矢量的数字特征：</a:t>
            </a:r>
            <a:endParaRPr kumimoji="1" lang="zh-CN" altLang="en-US" sz="3200" b="1">
              <a:solidFill>
                <a:schemeClr val="folHlink"/>
              </a:solidFill>
              <a:latin typeface="黑体" panose="02010609060101010101" pitchFamily="49" charset="-122"/>
              <a:ea typeface="黑体" panose="02010609060101010101" pitchFamily="49" charset="-122"/>
            </a:endParaRPr>
          </a:p>
          <a:p>
            <a:pPr lvl="1" algn="l">
              <a:spcBef>
                <a:spcPct val="50000"/>
              </a:spcBef>
            </a:pPr>
            <a:r>
              <a:rPr kumimoji="1" lang="zh-CN" altLang="en-US" sz="2800" b="1">
                <a:solidFill>
                  <a:srgbClr val="008000"/>
                </a:solidFill>
                <a:latin typeface="黑体" panose="02010609060101010101" pitchFamily="49" charset="-122"/>
                <a:ea typeface="黑体" panose="02010609060101010101" pitchFamily="49" charset="-122"/>
              </a:rPr>
              <a:t>     </a:t>
            </a:r>
            <a:r>
              <a:rPr kumimoji="1" lang="zh-CN" altLang="en-US" sz="2800" b="1">
                <a:solidFill>
                  <a:schemeClr val="hlink"/>
                </a:solidFill>
                <a:latin typeface="黑体" panose="02010609060101010101" pitchFamily="49" charset="-122"/>
                <a:ea typeface="黑体" panose="02010609060101010101" pitchFamily="49" charset="-122"/>
              </a:rPr>
              <a:t>⑵ 条件期望</a:t>
            </a:r>
            <a:endParaRPr kumimoji="1" lang="zh-CN" altLang="en-US" sz="2800" b="1">
              <a:solidFill>
                <a:schemeClr val="hlink"/>
              </a:solidFill>
              <a:latin typeface="黑体" panose="02010609060101010101" pitchFamily="49" charset="-122"/>
              <a:ea typeface="黑体" panose="02010609060101010101" pitchFamily="49" charset="-122"/>
            </a:endParaRPr>
          </a:p>
          <a:p>
            <a:pPr lvl="1" algn="l">
              <a:spcBef>
                <a:spcPct val="50000"/>
              </a:spcBef>
            </a:pPr>
            <a:r>
              <a:rPr kumimoji="1" lang="zh-CN" altLang="en-US" sz="2800" b="1">
                <a:latin typeface="黑体" panose="02010609060101010101" pitchFamily="49" charset="-122"/>
                <a:ea typeface="黑体" panose="02010609060101010101" pitchFamily="49" charset="-122"/>
              </a:rPr>
              <a:t>在模式识别中，经常以类别   作为条件，在这种情况下随机矢量  的条件期望矢量定义为</a:t>
            </a:r>
            <a:endParaRPr kumimoji="1" lang="zh-CN" altLang="en-US" sz="2800" b="1">
              <a:latin typeface="黑体" panose="02010609060101010101" pitchFamily="49" charset="-122"/>
              <a:ea typeface="黑体" panose="02010609060101010101" pitchFamily="49" charset="-122"/>
            </a:endParaRPr>
          </a:p>
        </p:txBody>
      </p:sp>
      <p:graphicFrame>
        <p:nvGraphicFramePr>
          <p:cNvPr id="166920" name="Object 8"/>
          <p:cNvGraphicFramePr>
            <a:graphicFrameLocks noChangeAspect="1"/>
          </p:cNvGraphicFramePr>
          <p:nvPr/>
        </p:nvGraphicFramePr>
        <p:xfrm>
          <a:off x="7032626" y="3357563"/>
          <a:ext cx="473075" cy="609600"/>
        </p:xfrm>
        <a:graphic>
          <a:graphicData uri="http://schemas.openxmlformats.org/presentationml/2006/ole">
            <mc:AlternateContent xmlns:mc="http://schemas.openxmlformats.org/markup-compatibility/2006">
              <mc:Choice xmlns:v="urn:schemas-microsoft-com:vml" Requires="v">
                <p:oleObj spid="_x0000_s11296" name="Equation" r:id="rId1" imgW="177800" imgH="228600" progId="Equation.3">
                  <p:embed/>
                </p:oleObj>
              </mc:Choice>
              <mc:Fallback>
                <p:oleObj name="Equation" r:id="rId1" imgW="177800" imgH="228600" progId="Equation.3">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2626" y="3357563"/>
                        <a:ext cx="47307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6921" name="Object 9"/>
          <p:cNvGraphicFramePr>
            <a:graphicFrameLocks noChangeAspect="1"/>
          </p:cNvGraphicFramePr>
          <p:nvPr/>
        </p:nvGraphicFramePr>
        <p:xfrm>
          <a:off x="2927351" y="4697413"/>
          <a:ext cx="5895975" cy="747712"/>
        </p:xfrm>
        <a:graphic>
          <a:graphicData uri="http://schemas.openxmlformats.org/presentationml/2006/ole">
            <mc:AlternateContent xmlns:mc="http://schemas.openxmlformats.org/markup-compatibility/2006">
              <mc:Choice xmlns:v="urn:schemas-microsoft-com:vml" Requires="v">
                <p:oleObj spid="_x0000_s11297" name="Equation" r:id="rId3" imgW="2032000" imgH="292100" progId="Equation.DSMT4">
                  <p:embed/>
                </p:oleObj>
              </mc:Choice>
              <mc:Fallback>
                <p:oleObj name="Equation" r:id="rId3" imgW="2032000" imgH="2921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7351" y="4697413"/>
                        <a:ext cx="5895975" cy="747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6922" name="Object 10"/>
          <p:cNvGraphicFramePr>
            <a:graphicFrameLocks noChangeAspect="1"/>
          </p:cNvGraphicFramePr>
          <p:nvPr/>
        </p:nvGraphicFramePr>
        <p:xfrm>
          <a:off x="5519738" y="3860800"/>
          <a:ext cx="400050" cy="457200"/>
        </p:xfrm>
        <a:graphic>
          <a:graphicData uri="http://schemas.openxmlformats.org/presentationml/2006/ole">
            <mc:AlternateContent xmlns:mc="http://schemas.openxmlformats.org/markup-compatibility/2006">
              <mc:Choice xmlns:v="urn:schemas-microsoft-com:vml" Requires="v">
                <p:oleObj spid="_x0000_s11298" name="Equation" r:id="rId5" imgW="177800" imgH="203200" progId="Equation.3">
                  <p:embed/>
                </p:oleObj>
              </mc:Choice>
              <mc:Fallback>
                <p:oleObj name="Equation" r:id="rId5" imgW="177800" imgH="2032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19738" y="3860800"/>
                        <a:ext cx="4000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fld id="{23B421FD-5788-4DBB-9297-6ED5048085D9}" type="slidenum">
              <a:rPr lang="zh-CN" altLang="en-US"/>
            </a:fld>
            <a:endParaRPr lang="en-US" altLang="zh-CN"/>
          </a:p>
        </p:txBody>
      </p:sp>
      <p:sp>
        <p:nvSpPr>
          <p:cNvPr id="167938" name="Rectangle 2"/>
          <p:cNvSpPr>
            <a:spLocks noChangeArrowheads="1"/>
          </p:cNvSpPr>
          <p:nvPr/>
        </p:nvSpPr>
        <p:spPr bwMode="auto">
          <a:xfrm>
            <a:off x="2855914" y="836614"/>
            <a:ext cx="74882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4000">
                <a:solidFill>
                  <a:schemeClr val="hlink"/>
                </a:solidFill>
                <a:latin typeface="黑体" panose="02010609060101010101" pitchFamily="49" charset="-122"/>
                <a:ea typeface="黑体" panose="02010609060101010101" pitchFamily="49" charset="-122"/>
              </a:rPr>
              <a:t>1.3  </a:t>
            </a:r>
            <a:r>
              <a:rPr lang="zh-CN" altLang="en-US" sz="4000">
                <a:solidFill>
                  <a:schemeClr val="hlink"/>
                </a:solidFill>
                <a:latin typeface="黑体" panose="02010609060101010101" pitchFamily="49" charset="-122"/>
                <a:ea typeface="黑体" panose="02010609060101010101" pitchFamily="49" charset="-122"/>
              </a:rPr>
              <a:t>随机矢量的描述</a:t>
            </a:r>
            <a:endParaRPr lang="zh-CN" altLang="en-US" sz="4000">
              <a:solidFill>
                <a:schemeClr val="hlink"/>
              </a:solidFill>
              <a:latin typeface="黑体" panose="02010609060101010101" pitchFamily="49" charset="-122"/>
              <a:ea typeface="黑体" panose="02010609060101010101" pitchFamily="49" charset="-122"/>
            </a:endParaRPr>
          </a:p>
        </p:txBody>
      </p:sp>
      <p:sp>
        <p:nvSpPr>
          <p:cNvPr id="167939" name="Rectangle 3"/>
          <p:cNvSpPr>
            <a:spLocks noChangeArrowheads="1"/>
          </p:cNvSpPr>
          <p:nvPr/>
        </p:nvSpPr>
        <p:spPr bwMode="auto">
          <a:xfrm>
            <a:off x="2855914" y="3284539"/>
            <a:ext cx="7705725"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r>
              <a:rPr kumimoji="1" lang="zh-CN" altLang="en-US" sz="2800" b="1">
                <a:latin typeface="黑体" panose="02010609060101010101" pitchFamily="49" charset="-122"/>
                <a:ea typeface="黑体" panose="02010609060101010101" pitchFamily="49" charset="-122"/>
              </a:rPr>
              <a:t>随机矢量  的自协方差矩阵表征各分量围绕其均值的散布情况及各分量间的相关关系，其定义为：</a:t>
            </a:r>
            <a:endParaRPr kumimoji="1" lang="zh-CN" altLang="en-US" sz="2800" b="1">
              <a:latin typeface="黑体" panose="02010609060101010101" pitchFamily="49" charset="-122"/>
              <a:ea typeface="黑体" panose="02010609060101010101" pitchFamily="49" charset="-122"/>
            </a:endParaRPr>
          </a:p>
        </p:txBody>
      </p:sp>
      <p:graphicFrame>
        <p:nvGraphicFramePr>
          <p:cNvPr id="167944" name="Object 8"/>
          <p:cNvGraphicFramePr>
            <a:graphicFrameLocks noChangeAspect="1"/>
          </p:cNvGraphicFramePr>
          <p:nvPr/>
        </p:nvGraphicFramePr>
        <p:xfrm>
          <a:off x="4800600" y="3284539"/>
          <a:ext cx="458788" cy="523875"/>
        </p:xfrm>
        <a:graphic>
          <a:graphicData uri="http://schemas.openxmlformats.org/presentationml/2006/ole">
            <mc:AlternateContent xmlns:mc="http://schemas.openxmlformats.org/markup-compatibility/2006">
              <mc:Choice xmlns:v="urn:schemas-microsoft-com:vml" Requires="v">
                <p:oleObj spid="_x0000_s12320" name="Equation" r:id="rId1" imgW="177800" imgH="203200" progId="Equation.3">
                  <p:embed/>
                </p:oleObj>
              </mc:Choice>
              <mc:Fallback>
                <p:oleObj name="Equation" r:id="rId1" imgW="177800" imgH="203200" progId="Equation.3">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3284539"/>
                        <a:ext cx="458788"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7945" name="Object 9"/>
          <p:cNvGraphicFramePr>
            <a:graphicFrameLocks noChangeAspect="1"/>
          </p:cNvGraphicFramePr>
          <p:nvPr/>
        </p:nvGraphicFramePr>
        <p:xfrm>
          <a:off x="3190876" y="4803775"/>
          <a:ext cx="4418013" cy="668338"/>
        </p:xfrm>
        <a:graphic>
          <a:graphicData uri="http://schemas.openxmlformats.org/presentationml/2006/ole">
            <mc:AlternateContent xmlns:mc="http://schemas.openxmlformats.org/markup-compatibility/2006">
              <mc:Choice xmlns:v="urn:schemas-microsoft-com:vml" Requires="v">
                <p:oleObj spid="_x0000_s12321" name="Equation" r:id="rId3" imgW="1586865" imgH="266700" progId="Equation.DSMT4">
                  <p:embed/>
                </p:oleObj>
              </mc:Choice>
              <mc:Fallback>
                <p:oleObj name="Equation" r:id="rId3" imgW="1586865" imgH="2667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0876" y="4803775"/>
                        <a:ext cx="4418013" cy="668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7946" name="Object 10"/>
          <p:cNvGraphicFramePr>
            <a:graphicFrameLocks noChangeAspect="1"/>
          </p:cNvGraphicFramePr>
          <p:nvPr/>
        </p:nvGraphicFramePr>
        <p:xfrm>
          <a:off x="3719513" y="5516564"/>
          <a:ext cx="5327650" cy="720725"/>
        </p:xfrm>
        <a:graphic>
          <a:graphicData uri="http://schemas.openxmlformats.org/presentationml/2006/ole">
            <mc:AlternateContent xmlns:mc="http://schemas.openxmlformats.org/markup-compatibility/2006">
              <mc:Choice xmlns:v="urn:schemas-microsoft-com:vml" Requires="v">
                <p:oleObj spid="_x0000_s12322" name="Equation" r:id="rId5" imgW="2324100" imgH="292100" progId="Equation.DSMT4">
                  <p:embed/>
                </p:oleObj>
              </mc:Choice>
              <mc:Fallback>
                <p:oleObj name="Equation" r:id="rId5" imgW="2324100" imgH="2921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9513" y="5516564"/>
                        <a:ext cx="5327650"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7947" name="Text Box 11"/>
          <p:cNvSpPr txBox="1">
            <a:spLocks noChangeArrowheads="1"/>
          </p:cNvSpPr>
          <p:nvPr/>
        </p:nvSpPr>
        <p:spPr bwMode="auto">
          <a:xfrm>
            <a:off x="3071813" y="1989139"/>
            <a:ext cx="63373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r>
              <a:rPr kumimoji="1" lang="en-US" altLang="zh-CN" sz="3200" b="1">
                <a:solidFill>
                  <a:schemeClr val="folHlink"/>
                </a:solidFill>
                <a:latin typeface="Times New Roman" panose="02020603050405020304" pitchFamily="18" charset="0"/>
              </a:rPr>
              <a:t>(</a:t>
            </a:r>
            <a:r>
              <a:rPr kumimoji="1" lang="zh-CN" altLang="en-US" sz="3200" b="1">
                <a:solidFill>
                  <a:schemeClr val="folHlink"/>
                </a:solidFill>
                <a:latin typeface="Times New Roman" panose="02020603050405020304" pitchFamily="18" charset="0"/>
              </a:rPr>
              <a:t>二</a:t>
            </a:r>
            <a:r>
              <a:rPr kumimoji="1" lang="en-US" altLang="zh-CN" sz="3200" b="1">
                <a:solidFill>
                  <a:schemeClr val="folHlink"/>
                </a:solidFill>
                <a:latin typeface="Times New Roman" panose="02020603050405020304" pitchFamily="18" charset="0"/>
              </a:rPr>
              <a:t>)</a:t>
            </a:r>
            <a:r>
              <a:rPr kumimoji="1" lang="zh-CN" altLang="en-US" sz="3200" b="1">
                <a:solidFill>
                  <a:schemeClr val="folHlink"/>
                </a:solidFill>
                <a:latin typeface="Times New Roman" panose="02020603050405020304" pitchFamily="18" charset="0"/>
              </a:rPr>
              <a:t>随机矢量的数字特征：</a:t>
            </a:r>
            <a:endParaRPr kumimoji="1" lang="zh-CN" altLang="en-US" sz="3200" b="1">
              <a:solidFill>
                <a:schemeClr val="folHlink"/>
              </a:solidFill>
              <a:latin typeface="Times New Roman" panose="02020603050405020304" pitchFamily="18" charset="0"/>
            </a:endParaRPr>
          </a:p>
          <a:p>
            <a:pPr marL="0" lvl="1"/>
            <a:r>
              <a:rPr kumimoji="1" lang="zh-CN" altLang="en-US" b="1">
                <a:solidFill>
                  <a:srgbClr val="008000"/>
                </a:solidFill>
                <a:latin typeface="Times New Roman" panose="02020603050405020304" pitchFamily="18" charset="0"/>
              </a:rPr>
              <a:t>     </a:t>
            </a:r>
            <a:r>
              <a:rPr kumimoji="1" lang="zh-CN" altLang="en-US" sz="2800" b="1">
                <a:solidFill>
                  <a:schemeClr val="hlink"/>
                </a:solidFill>
                <a:latin typeface="Times New Roman" panose="02020603050405020304" pitchFamily="18" charset="0"/>
              </a:rPr>
              <a:t>⑶ 协方差矩阵</a:t>
            </a:r>
            <a:r>
              <a:rPr kumimoji="1" lang="zh-CN" altLang="en-US" sz="2800" b="1">
                <a:solidFill>
                  <a:srgbClr val="008000"/>
                </a:solidFill>
                <a:latin typeface="Times New Roman" panose="02020603050405020304" pitchFamily="18" charset="0"/>
              </a:rPr>
              <a:t> </a:t>
            </a:r>
            <a:endParaRPr lang="zh-CN" altLang="en-US" sz="2800">
              <a:latin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4C2D84CE-3D97-448A-BCBF-30598AD5AC9F}" type="slidenum">
              <a:rPr lang="zh-CN" altLang="en-US"/>
            </a:fld>
            <a:endParaRPr lang="en-US" altLang="zh-CN"/>
          </a:p>
        </p:txBody>
      </p:sp>
      <p:sp>
        <p:nvSpPr>
          <p:cNvPr id="168962" name="Rectangle 2"/>
          <p:cNvSpPr>
            <a:spLocks noChangeArrowheads="1"/>
          </p:cNvSpPr>
          <p:nvPr/>
        </p:nvSpPr>
        <p:spPr bwMode="auto">
          <a:xfrm>
            <a:off x="2855914" y="836614"/>
            <a:ext cx="74882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4000">
                <a:solidFill>
                  <a:schemeClr val="hlink"/>
                </a:solidFill>
                <a:latin typeface="黑体" panose="02010609060101010101" pitchFamily="49" charset="-122"/>
                <a:ea typeface="黑体" panose="02010609060101010101" pitchFamily="49" charset="-122"/>
              </a:rPr>
              <a:t>1.3  </a:t>
            </a:r>
            <a:r>
              <a:rPr lang="zh-CN" altLang="en-US" sz="4000">
                <a:solidFill>
                  <a:schemeClr val="hlink"/>
                </a:solidFill>
                <a:latin typeface="黑体" panose="02010609060101010101" pitchFamily="49" charset="-122"/>
                <a:ea typeface="黑体" panose="02010609060101010101" pitchFamily="49" charset="-122"/>
              </a:rPr>
              <a:t>随机矢量的描述</a:t>
            </a:r>
            <a:endParaRPr lang="zh-CN" altLang="en-US" sz="4000">
              <a:solidFill>
                <a:schemeClr val="hlink"/>
              </a:solidFill>
              <a:latin typeface="黑体" panose="02010609060101010101" pitchFamily="49" charset="-122"/>
              <a:ea typeface="黑体" panose="02010609060101010101" pitchFamily="49" charset="-122"/>
            </a:endParaRPr>
          </a:p>
        </p:txBody>
      </p:sp>
      <p:pic>
        <p:nvPicPr>
          <p:cNvPr id="168977" name="Picture 1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79650" y="1844675"/>
            <a:ext cx="8058150" cy="459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292F64A0-C0C5-4F20-AE2B-EB33BF759BFB}" type="slidenum">
              <a:rPr lang="zh-CN" altLang="en-US"/>
            </a:fld>
            <a:endParaRPr lang="en-US" altLang="zh-CN"/>
          </a:p>
        </p:txBody>
      </p:sp>
      <p:sp>
        <p:nvSpPr>
          <p:cNvPr id="169986" name="Rectangle 2"/>
          <p:cNvSpPr>
            <a:spLocks noChangeArrowheads="1"/>
          </p:cNvSpPr>
          <p:nvPr/>
        </p:nvSpPr>
        <p:spPr bwMode="auto">
          <a:xfrm>
            <a:off x="2855914" y="836614"/>
            <a:ext cx="74882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4000">
                <a:solidFill>
                  <a:schemeClr val="hlink"/>
                </a:solidFill>
                <a:latin typeface="黑体" panose="02010609060101010101" pitchFamily="49" charset="-122"/>
                <a:ea typeface="黑体" panose="02010609060101010101" pitchFamily="49" charset="-122"/>
              </a:rPr>
              <a:t>1.3  </a:t>
            </a:r>
            <a:r>
              <a:rPr lang="zh-CN" altLang="en-US" sz="4000">
                <a:solidFill>
                  <a:schemeClr val="hlink"/>
                </a:solidFill>
                <a:latin typeface="黑体" panose="02010609060101010101" pitchFamily="49" charset="-122"/>
                <a:ea typeface="黑体" panose="02010609060101010101" pitchFamily="49" charset="-122"/>
              </a:rPr>
              <a:t>随机矢量的描述</a:t>
            </a:r>
            <a:endParaRPr lang="zh-CN" altLang="en-US" sz="4000">
              <a:solidFill>
                <a:schemeClr val="hlink"/>
              </a:solidFill>
              <a:latin typeface="黑体" panose="02010609060101010101" pitchFamily="49" charset="-122"/>
              <a:ea typeface="黑体" panose="02010609060101010101" pitchFamily="49" charset="-122"/>
            </a:endParaRPr>
          </a:p>
        </p:txBody>
      </p:sp>
      <p:pic>
        <p:nvPicPr>
          <p:cNvPr id="169995" name="Picture 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24113" y="1844676"/>
            <a:ext cx="7562850" cy="465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p:cNvSpPr>
            <a:spLocks noGrp="1"/>
          </p:cNvSpPr>
          <p:nvPr>
            <p:ph type="sldNum" sz="quarter" idx="12"/>
          </p:nvPr>
        </p:nvSpPr>
        <p:spPr/>
        <p:txBody>
          <a:bodyPr/>
          <a:lstStyle/>
          <a:p>
            <a:fld id="{A39384DB-551E-405C-AB26-0638A594F806}" type="slidenum">
              <a:rPr lang="zh-CN" altLang="en-US"/>
            </a:fld>
            <a:endParaRPr lang="en-US" altLang="zh-CN"/>
          </a:p>
        </p:txBody>
      </p:sp>
      <p:sp>
        <p:nvSpPr>
          <p:cNvPr id="262146" name="Rectangle 2"/>
          <p:cNvSpPr>
            <a:spLocks noChangeArrowheads="1"/>
          </p:cNvSpPr>
          <p:nvPr/>
        </p:nvSpPr>
        <p:spPr bwMode="auto">
          <a:xfrm>
            <a:off x="2855914" y="836614"/>
            <a:ext cx="74882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4000">
                <a:solidFill>
                  <a:schemeClr val="hlink"/>
                </a:solidFill>
                <a:latin typeface="黑体" panose="02010609060101010101" pitchFamily="49" charset="-122"/>
                <a:ea typeface="黑体" panose="02010609060101010101" pitchFamily="49" charset="-122"/>
              </a:rPr>
              <a:t>1.3  </a:t>
            </a:r>
            <a:r>
              <a:rPr lang="zh-CN" altLang="en-US" sz="4000">
                <a:solidFill>
                  <a:schemeClr val="hlink"/>
                </a:solidFill>
                <a:latin typeface="黑体" panose="02010609060101010101" pitchFamily="49" charset="-122"/>
                <a:ea typeface="黑体" panose="02010609060101010101" pitchFamily="49" charset="-122"/>
              </a:rPr>
              <a:t>随机矢量的描述</a:t>
            </a:r>
            <a:endParaRPr lang="zh-CN" altLang="en-US" sz="4000">
              <a:solidFill>
                <a:schemeClr val="hlink"/>
              </a:solidFill>
              <a:latin typeface="黑体" panose="02010609060101010101" pitchFamily="49" charset="-122"/>
              <a:ea typeface="黑体" panose="02010609060101010101" pitchFamily="49" charset="-122"/>
            </a:endParaRPr>
          </a:p>
        </p:txBody>
      </p:sp>
      <p:sp>
        <p:nvSpPr>
          <p:cNvPr id="262147" name="Rectangle 3"/>
          <p:cNvSpPr>
            <a:spLocks noChangeArrowheads="1"/>
          </p:cNvSpPr>
          <p:nvPr/>
        </p:nvSpPr>
        <p:spPr bwMode="auto">
          <a:xfrm>
            <a:off x="2135189" y="2060575"/>
            <a:ext cx="7705725" cy="186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r>
              <a:rPr kumimoji="1" lang="en-US" altLang="zh-CN" sz="3200" b="1">
                <a:solidFill>
                  <a:schemeClr val="folHlink"/>
                </a:solidFill>
                <a:latin typeface="黑体" panose="02010609060101010101" pitchFamily="49" charset="-122"/>
                <a:ea typeface="黑体" panose="02010609060101010101" pitchFamily="49" charset="-122"/>
              </a:rPr>
              <a:t>(</a:t>
            </a:r>
            <a:r>
              <a:rPr kumimoji="1" lang="zh-CN" altLang="en-US" sz="3200" b="1">
                <a:solidFill>
                  <a:schemeClr val="folHlink"/>
                </a:solidFill>
                <a:latin typeface="黑体" panose="02010609060101010101" pitchFamily="49" charset="-122"/>
                <a:ea typeface="黑体" panose="02010609060101010101" pitchFamily="49" charset="-122"/>
              </a:rPr>
              <a:t>二</a:t>
            </a:r>
            <a:r>
              <a:rPr kumimoji="1" lang="en-US" altLang="zh-CN" sz="3200" b="1">
                <a:solidFill>
                  <a:schemeClr val="folHlink"/>
                </a:solidFill>
                <a:latin typeface="黑体" panose="02010609060101010101" pitchFamily="49" charset="-122"/>
                <a:ea typeface="黑体" panose="02010609060101010101" pitchFamily="49" charset="-122"/>
              </a:rPr>
              <a:t>)</a:t>
            </a:r>
            <a:r>
              <a:rPr kumimoji="1" lang="zh-CN" altLang="en-US" sz="3200" b="1">
                <a:solidFill>
                  <a:schemeClr val="folHlink"/>
                </a:solidFill>
                <a:latin typeface="黑体" panose="02010609060101010101" pitchFamily="49" charset="-122"/>
                <a:ea typeface="黑体" panose="02010609060101010101" pitchFamily="49" charset="-122"/>
              </a:rPr>
              <a:t>随机矢量的数字特征：</a:t>
            </a:r>
            <a:endParaRPr kumimoji="1" lang="zh-CN" altLang="en-US" sz="3200" b="1">
              <a:solidFill>
                <a:schemeClr val="folHlink"/>
              </a:solidFill>
              <a:latin typeface="黑体" panose="02010609060101010101" pitchFamily="49" charset="-122"/>
              <a:ea typeface="黑体" panose="02010609060101010101" pitchFamily="49" charset="-122"/>
            </a:endParaRPr>
          </a:p>
          <a:p>
            <a:pPr lvl="1" algn="l">
              <a:spcBef>
                <a:spcPct val="50000"/>
              </a:spcBef>
            </a:pPr>
            <a:r>
              <a:rPr kumimoji="1" lang="zh-CN" altLang="en-US" sz="2800" b="1">
                <a:solidFill>
                  <a:schemeClr val="hlink"/>
                </a:solidFill>
                <a:latin typeface="黑体" panose="02010609060101010101" pitchFamily="49" charset="-122"/>
                <a:ea typeface="黑体" panose="02010609060101010101" pitchFamily="49" charset="-122"/>
              </a:rPr>
              <a:t>     ⑷ 相关系数</a:t>
            </a:r>
            <a:r>
              <a:rPr kumimoji="1" lang="zh-CN" altLang="en-US" sz="2800" b="1">
                <a:solidFill>
                  <a:srgbClr val="008000"/>
                </a:solidFill>
                <a:latin typeface="黑体" panose="02010609060101010101" pitchFamily="49" charset="-122"/>
                <a:ea typeface="黑体" panose="02010609060101010101" pitchFamily="49" charset="-122"/>
              </a:rPr>
              <a:t> </a:t>
            </a:r>
            <a:endParaRPr kumimoji="1" lang="zh-CN" altLang="en-US" sz="2800" b="1">
              <a:solidFill>
                <a:srgbClr val="008000"/>
              </a:solidFill>
              <a:latin typeface="黑体" panose="02010609060101010101" pitchFamily="49" charset="-122"/>
              <a:ea typeface="黑体" panose="02010609060101010101" pitchFamily="49" charset="-122"/>
            </a:endParaRPr>
          </a:p>
          <a:p>
            <a:pPr lvl="1" algn="l">
              <a:spcBef>
                <a:spcPct val="50000"/>
              </a:spcBef>
            </a:pPr>
            <a:r>
              <a:rPr kumimoji="1" lang="zh-CN" altLang="en-US" sz="2800" b="1">
                <a:solidFill>
                  <a:srgbClr val="008000"/>
                </a:solidFill>
                <a:latin typeface="黑体" panose="02010609060101010101" pitchFamily="49" charset="-122"/>
                <a:ea typeface="黑体" panose="02010609060101010101" pitchFamily="49" charset="-122"/>
              </a:rPr>
              <a:t>    </a:t>
            </a:r>
            <a:endParaRPr kumimoji="1" lang="zh-CN" altLang="en-US" sz="2800" b="1">
              <a:solidFill>
                <a:srgbClr val="008000"/>
              </a:solidFill>
              <a:latin typeface="黑体" panose="02010609060101010101" pitchFamily="49" charset="-122"/>
              <a:ea typeface="黑体" panose="02010609060101010101" pitchFamily="49" charset="-122"/>
            </a:endParaRPr>
          </a:p>
        </p:txBody>
      </p:sp>
      <p:sp>
        <p:nvSpPr>
          <p:cNvPr id="262153" name="Rectangle 9"/>
          <p:cNvSpPr>
            <a:spLocks noChangeArrowheads="1"/>
          </p:cNvSpPr>
          <p:nvPr/>
        </p:nvSpPr>
        <p:spPr bwMode="auto">
          <a:xfrm>
            <a:off x="1524001" y="31157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62152" name="Object 8"/>
          <p:cNvGraphicFramePr>
            <a:graphicFrameLocks noChangeAspect="1"/>
          </p:cNvGraphicFramePr>
          <p:nvPr/>
        </p:nvGraphicFramePr>
        <p:xfrm>
          <a:off x="3719514" y="3284539"/>
          <a:ext cx="3671887" cy="720725"/>
        </p:xfrm>
        <a:graphic>
          <a:graphicData uri="http://schemas.openxmlformats.org/presentationml/2006/ole">
            <mc:AlternateContent xmlns:mc="http://schemas.openxmlformats.org/markup-compatibility/2006">
              <mc:Choice xmlns:v="urn:schemas-microsoft-com:vml" Requires="v">
                <p:oleObj spid="_x0000_s13354" name="公式" r:id="rId1" imgW="1040765" imgH="254000" progId="Equation.3">
                  <p:embed/>
                </p:oleObj>
              </mc:Choice>
              <mc:Fallback>
                <p:oleObj name="公式" r:id="rId1" imgW="1040765" imgH="254000" progId="Equation.3">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514" y="3284539"/>
                        <a:ext cx="3671887"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2155" name="Rectangle 11"/>
          <p:cNvSpPr>
            <a:spLocks noChangeArrowheads="1"/>
          </p:cNvSpPr>
          <p:nvPr/>
        </p:nvSpPr>
        <p:spPr bwMode="auto">
          <a:xfrm>
            <a:off x="1524001" y="31062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62154" name="Object 10"/>
          <p:cNvGraphicFramePr>
            <a:graphicFrameLocks noChangeAspect="1"/>
          </p:cNvGraphicFramePr>
          <p:nvPr/>
        </p:nvGraphicFramePr>
        <p:xfrm>
          <a:off x="6961188" y="4011613"/>
          <a:ext cx="2519362" cy="785812"/>
        </p:xfrm>
        <a:graphic>
          <a:graphicData uri="http://schemas.openxmlformats.org/presentationml/2006/ole">
            <mc:AlternateContent xmlns:mc="http://schemas.openxmlformats.org/markup-compatibility/2006">
              <mc:Choice xmlns:v="urn:schemas-microsoft-com:vml" Requires="v">
                <p:oleObj spid="_x0000_s13355" name="公式" r:id="rId3" imgW="812165" imgH="279400" progId="Equation.3">
                  <p:embed/>
                </p:oleObj>
              </mc:Choice>
              <mc:Fallback>
                <p:oleObj name="公式" r:id="rId3" imgW="812165" imgH="2794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1188" y="4011613"/>
                        <a:ext cx="2519362" cy="785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2156" name="Text Box 12"/>
          <p:cNvSpPr txBox="1">
            <a:spLocks noChangeArrowheads="1"/>
          </p:cNvSpPr>
          <p:nvPr/>
        </p:nvSpPr>
        <p:spPr bwMode="auto">
          <a:xfrm>
            <a:off x="2279651" y="4203701"/>
            <a:ext cx="4537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latin typeface="黑体" panose="02010609060101010101" pitchFamily="49" charset="-122"/>
                <a:ea typeface="黑体" panose="02010609060101010101" pitchFamily="49" charset="-122"/>
              </a:rPr>
              <a:t>由布尼亚科夫斯基不等式知</a:t>
            </a:r>
            <a:r>
              <a:rPr lang="en-US" altLang="zh-CN" sz="2800" b="1">
                <a:latin typeface="黑体" panose="02010609060101010101" pitchFamily="49" charset="-122"/>
                <a:ea typeface="黑体" panose="02010609060101010101" pitchFamily="49" charset="-122"/>
              </a:rPr>
              <a:t>: </a:t>
            </a:r>
            <a:endParaRPr lang="en-US" altLang="zh-CN" sz="2800" b="1">
              <a:latin typeface="黑体" panose="02010609060101010101" pitchFamily="49" charset="-122"/>
              <a:ea typeface="黑体" panose="02010609060101010101" pitchFamily="49" charset="-122"/>
            </a:endParaRPr>
          </a:p>
        </p:txBody>
      </p:sp>
      <p:sp>
        <p:nvSpPr>
          <p:cNvPr id="262158" name="Rectangle 14"/>
          <p:cNvSpPr>
            <a:spLocks noChangeArrowheads="1"/>
          </p:cNvSpPr>
          <p:nvPr/>
        </p:nvSpPr>
        <p:spPr bwMode="auto">
          <a:xfrm>
            <a:off x="1524001" y="31252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62157" name="Object 13"/>
          <p:cNvGraphicFramePr>
            <a:graphicFrameLocks noChangeAspect="1"/>
          </p:cNvGraphicFramePr>
          <p:nvPr/>
        </p:nvGraphicFramePr>
        <p:xfrm>
          <a:off x="3792538" y="4724401"/>
          <a:ext cx="2089150" cy="735013"/>
        </p:xfrm>
        <a:graphic>
          <a:graphicData uri="http://schemas.openxmlformats.org/presentationml/2006/ole">
            <mc:AlternateContent xmlns:mc="http://schemas.openxmlformats.org/markup-compatibility/2006">
              <mc:Choice xmlns:v="urn:schemas-microsoft-com:vml" Requires="v">
                <p:oleObj spid="_x0000_s13356" name="公式" r:id="rId5" imgW="673100" imgH="241300" progId="Equation.3">
                  <p:embed/>
                </p:oleObj>
              </mc:Choice>
              <mc:Fallback>
                <p:oleObj name="公式" r:id="rId5" imgW="673100" imgH="2413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2538" y="4724401"/>
                        <a:ext cx="2089150" cy="735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2161" name="Rectangle 17"/>
          <p:cNvSpPr>
            <a:spLocks noChangeArrowheads="1"/>
          </p:cNvSpPr>
          <p:nvPr/>
        </p:nvSpPr>
        <p:spPr bwMode="auto">
          <a:xfrm>
            <a:off x="1524001" y="31252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62160" name="Object 16"/>
          <p:cNvGraphicFramePr>
            <a:graphicFrameLocks noChangeAspect="1"/>
          </p:cNvGraphicFramePr>
          <p:nvPr/>
        </p:nvGraphicFramePr>
        <p:xfrm>
          <a:off x="6311901" y="5548314"/>
          <a:ext cx="2232025" cy="833437"/>
        </p:xfrm>
        <a:graphic>
          <a:graphicData uri="http://schemas.openxmlformats.org/presentationml/2006/ole">
            <mc:AlternateContent xmlns:mc="http://schemas.openxmlformats.org/markup-compatibility/2006">
              <mc:Choice xmlns:v="urn:schemas-microsoft-com:vml" Requires="v">
                <p:oleObj spid="_x0000_s13357" name="公式" r:id="rId7" imgW="635000" imgH="241300" progId="Equation.3">
                  <p:embed/>
                </p:oleObj>
              </mc:Choice>
              <mc:Fallback>
                <p:oleObj name="公式" r:id="rId7" imgW="635000" imgH="241300"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11901" y="5548314"/>
                        <a:ext cx="2232025" cy="833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2162" name="Text Box 18"/>
          <p:cNvSpPr txBox="1">
            <a:spLocks noChangeArrowheads="1"/>
          </p:cNvSpPr>
          <p:nvPr/>
        </p:nvSpPr>
        <p:spPr bwMode="auto">
          <a:xfrm>
            <a:off x="2352676" y="5661026"/>
            <a:ext cx="39592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latin typeface="黑体" panose="02010609060101010101" pitchFamily="49" charset="-122"/>
                <a:ea typeface="黑体" panose="02010609060101010101" pitchFamily="49" charset="-122"/>
              </a:rPr>
              <a:t>相关系数矩阵定义为 </a:t>
            </a:r>
            <a:r>
              <a:rPr lang="en-US" altLang="zh-CN" sz="2800" b="1">
                <a:latin typeface="黑体" panose="02010609060101010101" pitchFamily="49" charset="-122"/>
                <a:ea typeface="黑体" panose="02010609060101010101" pitchFamily="49" charset="-122"/>
              </a:rPr>
              <a:t>:</a:t>
            </a:r>
            <a:endParaRPr lang="en-US" altLang="zh-CN" sz="2800" b="1">
              <a:latin typeface="黑体" panose="02010609060101010101" pitchFamily="49" charset="-122"/>
              <a:ea typeface="黑体" panose="02010609060101010101" pitchFamily="49"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C18F7918-DCA5-4D81-A8CC-80AE78F0F2F0}" type="slidenum">
              <a:rPr lang="zh-CN" altLang="en-US"/>
            </a:fld>
            <a:endParaRPr lang="en-US" altLang="zh-CN"/>
          </a:p>
        </p:txBody>
      </p:sp>
      <p:sp>
        <p:nvSpPr>
          <p:cNvPr id="224264" name="Rectangle 8"/>
          <p:cNvSpPr>
            <a:spLocks noChangeArrowheads="1"/>
          </p:cNvSpPr>
          <p:nvPr/>
        </p:nvSpPr>
        <p:spPr bwMode="auto">
          <a:xfrm>
            <a:off x="2855914" y="836614"/>
            <a:ext cx="74882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4000">
                <a:solidFill>
                  <a:schemeClr val="hlink"/>
                </a:solidFill>
                <a:latin typeface="黑体" panose="02010609060101010101" pitchFamily="49" charset="-122"/>
                <a:ea typeface="黑体" panose="02010609060101010101" pitchFamily="49" charset="-122"/>
              </a:rPr>
              <a:t>1.3  </a:t>
            </a:r>
            <a:r>
              <a:rPr lang="zh-CN" altLang="en-US" sz="4000">
                <a:solidFill>
                  <a:schemeClr val="hlink"/>
                </a:solidFill>
                <a:latin typeface="黑体" panose="02010609060101010101" pitchFamily="49" charset="-122"/>
                <a:ea typeface="黑体" panose="02010609060101010101" pitchFamily="49" charset="-122"/>
              </a:rPr>
              <a:t>随机矢量的描述</a:t>
            </a:r>
            <a:endParaRPr lang="zh-CN" altLang="en-US" sz="4000">
              <a:solidFill>
                <a:schemeClr val="hlink"/>
              </a:solidFill>
              <a:latin typeface="黑体" panose="02010609060101010101" pitchFamily="49" charset="-122"/>
              <a:ea typeface="黑体" panose="02010609060101010101" pitchFamily="49" charset="-122"/>
            </a:endParaRPr>
          </a:p>
        </p:txBody>
      </p:sp>
      <p:pic>
        <p:nvPicPr>
          <p:cNvPr id="224265" name="Picture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63751" y="1844676"/>
            <a:ext cx="8010525" cy="458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C334001E-1262-4087-BBD1-05050D523772}" type="slidenum">
              <a:rPr lang="zh-CN" altLang="en-US"/>
            </a:fld>
            <a:endParaRPr lang="en-US" altLang="zh-CN"/>
          </a:p>
        </p:txBody>
      </p:sp>
      <p:sp>
        <p:nvSpPr>
          <p:cNvPr id="174082" name="Rectangle 2"/>
          <p:cNvSpPr>
            <a:spLocks noChangeArrowheads="1"/>
          </p:cNvSpPr>
          <p:nvPr/>
        </p:nvSpPr>
        <p:spPr bwMode="auto">
          <a:xfrm>
            <a:off x="2855914" y="836614"/>
            <a:ext cx="74882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4000">
                <a:solidFill>
                  <a:schemeClr val="hlink"/>
                </a:solidFill>
                <a:latin typeface="黑体" panose="02010609060101010101" pitchFamily="49" charset="-122"/>
                <a:ea typeface="黑体" panose="02010609060101010101" pitchFamily="49" charset="-122"/>
              </a:rPr>
              <a:t>1.3  </a:t>
            </a:r>
            <a:r>
              <a:rPr lang="zh-CN" altLang="en-US" sz="4000">
                <a:solidFill>
                  <a:schemeClr val="hlink"/>
                </a:solidFill>
                <a:latin typeface="黑体" panose="02010609060101010101" pitchFamily="49" charset="-122"/>
                <a:ea typeface="黑体" panose="02010609060101010101" pitchFamily="49" charset="-122"/>
              </a:rPr>
              <a:t>随机矢量的描述</a:t>
            </a:r>
            <a:endParaRPr lang="zh-CN" altLang="en-US" sz="4000">
              <a:solidFill>
                <a:schemeClr val="hlink"/>
              </a:solidFill>
              <a:latin typeface="黑体" panose="02010609060101010101" pitchFamily="49" charset="-122"/>
              <a:ea typeface="黑体" panose="02010609060101010101" pitchFamily="49" charset="-122"/>
            </a:endParaRPr>
          </a:p>
        </p:txBody>
      </p:sp>
      <p:pic>
        <p:nvPicPr>
          <p:cNvPr id="174093" name="Picture 1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51089" y="2060576"/>
            <a:ext cx="7820025" cy="404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3075968B-6AC0-4FBF-B50A-9E246C8EDEBC}" type="slidenum">
              <a:rPr lang="zh-CN" altLang="en-US"/>
            </a:fld>
            <a:endParaRPr lang="en-US" altLang="zh-CN"/>
          </a:p>
        </p:txBody>
      </p:sp>
      <p:sp>
        <p:nvSpPr>
          <p:cNvPr id="175106" name="Rectangle 2"/>
          <p:cNvSpPr>
            <a:spLocks noChangeArrowheads="1"/>
          </p:cNvSpPr>
          <p:nvPr/>
        </p:nvSpPr>
        <p:spPr bwMode="auto">
          <a:xfrm>
            <a:off x="2855914" y="836614"/>
            <a:ext cx="74882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4000">
                <a:solidFill>
                  <a:schemeClr val="hlink"/>
                </a:solidFill>
                <a:latin typeface="黑体" panose="02010609060101010101" pitchFamily="49" charset="-122"/>
                <a:ea typeface="黑体" panose="02010609060101010101" pitchFamily="49" charset="-122"/>
              </a:rPr>
              <a:t>1.3  </a:t>
            </a:r>
            <a:r>
              <a:rPr lang="zh-CN" altLang="en-US" sz="4000">
                <a:solidFill>
                  <a:schemeClr val="hlink"/>
                </a:solidFill>
                <a:latin typeface="黑体" panose="02010609060101010101" pitchFamily="49" charset="-122"/>
                <a:ea typeface="黑体" panose="02010609060101010101" pitchFamily="49" charset="-122"/>
              </a:rPr>
              <a:t>随机矢量的描述</a:t>
            </a:r>
            <a:endParaRPr lang="zh-CN" altLang="en-US" sz="4000">
              <a:solidFill>
                <a:schemeClr val="hlink"/>
              </a:solidFill>
              <a:latin typeface="黑体" panose="02010609060101010101" pitchFamily="49" charset="-122"/>
              <a:ea typeface="黑体" panose="02010609060101010101" pitchFamily="49" charset="-122"/>
            </a:endParaRPr>
          </a:p>
        </p:txBody>
      </p:sp>
      <p:pic>
        <p:nvPicPr>
          <p:cNvPr id="175116" name="Picture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66989" y="2060575"/>
            <a:ext cx="7286625" cy="390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8B6BAE5A-7454-42EC-951B-640ACE7A7880}" type="slidenum">
              <a:rPr lang="zh-CN" altLang="en-US"/>
            </a:fld>
            <a:endParaRPr lang="en-US" altLang="zh-CN"/>
          </a:p>
        </p:txBody>
      </p:sp>
      <p:sp>
        <p:nvSpPr>
          <p:cNvPr id="223242" name="Rectangle 10"/>
          <p:cNvSpPr>
            <a:spLocks noChangeArrowheads="1"/>
          </p:cNvSpPr>
          <p:nvPr/>
        </p:nvSpPr>
        <p:spPr bwMode="auto">
          <a:xfrm>
            <a:off x="2855914" y="836614"/>
            <a:ext cx="74882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4000">
                <a:solidFill>
                  <a:schemeClr val="hlink"/>
                </a:solidFill>
                <a:latin typeface="黑体" panose="02010609060101010101" pitchFamily="49" charset="-122"/>
                <a:ea typeface="黑体" panose="02010609060101010101" pitchFamily="49" charset="-122"/>
              </a:rPr>
              <a:t>1.3  </a:t>
            </a:r>
            <a:r>
              <a:rPr lang="zh-CN" altLang="en-US" sz="4000">
                <a:solidFill>
                  <a:schemeClr val="hlink"/>
                </a:solidFill>
                <a:latin typeface="黑体" panose="02010609060101010101" pitchFamily="49" charset="-122"/>
                <a:ea typeface="黑体" panose="02010609060101010101" pitchFamily="49" charset="-122"/>
              </a:rPr>
              <a:t>随机矢量的描述</a:t>
            </a:r>
            <a:endParaRPr lang="zh-CN" altLang="en-US" sz="4000">
              <a:solidFill>
                <a:schemeClr val="hlink"/>
              </a:solidFill>
              <a:latin typeface="黑体" panose="02010609060101010101" pitchFamily="49" charset="-122"/>
              <a:ea typeface="黑体" panose="02010609060101010101" pitchFamily="49" charset="-122"/>
            </a:endParaRPr>
          </a:p>
        </p:txBody>
      </p:sp>
      <p:pic>
        <p:nvPicPr>
          <p:cNvPr id="223243" name="Picture 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51089" y="2060576"/>
            <a:ext cx="7648575"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6" name="Rectangle 4"/>
          <p:cNvSpPr>
            <a:spLocks noChangeArrowheads="1"/>
          </p:cNvSpPr>
          <p:nvPr/>
        </p:nvSpPr>
        <p:spPr bwMode="auto">
          <a:xfrm>
            <a:off x="5303838" y="0"/>
            <a:ext cx="1223962" cy="62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7" rIns="92075" bIns="46037" anchor="ctr"/>
          <a:lstStyle>
            <a:lvl1pPr algn="l">
              <a:defRPr sz="4400">
                <a:solidFill>
                  <a:schemeClr val="tx2"/>
                </a:solidFill>
                <a:latin typeface="Tahoma" panose="020B0604030504040204" pitchFamily="34" charset="0"/>
                <a:ea typeface="宋体" panose="02010600030101010101" pitchFamily="2" charset="-122"/>
              </a:defRPr>
            </a:lvl1pPr>
            <a:lvl2pPr algn="l">
              <a:defRPr sz="4400">
                <a:solidFill>
                  <a:schemeClr val="tx2"/>
                </a:solidFill>
                <a:latin typeface="Tahoma" panose="020B0604030504040204" pitchFamily="34" charset="0"/>
                <a:ea typeface="宋体" panose="02010600030101010101" pitchFamily="2" charset="-122"/>
              </a:defRPr>
            </a:lvl2pPr>
            <a:lvl3pPr algn="l">
              <a:defRPr sz="4400">
                <a:solidFill>
                  <a:schemeClr val="tx2"/>
                </a:solidFill>
                <a:latin typeface="Tahoma" panose="020B0604030504040204" pitchFamily="34" charset="0"/>
                <a:ea typeface="宋体" panose="02010600030101010101" pitchFamily="2" charset="-122"/>
              </a:defRPr>
            </a:lvl3pPr>
            <a:lvl4pPr algn="l">
              <a:defRPr sz="4400">
                <a:solidFill>
                  <a:schemeClr val="tx2"/>
                </a:solidFill>
                <a:latin typeface="Tahoma" panose="020B0604030504040204" pitchFamily="34" charset="0"/>
                <a:ea typeface="宋体" panose="02010600030101010101" pitchFamily="2" charset="-122"/>
              </a:defRPr>
            </a:lvl4pPr>
            <a:lvl5pPr algn="l">
              <a:defRPr sz="4400">
                <a:solidFill>
                  <a:schemeClr val="tx2"/>
                </a:solidFill>
                <a:latin typeface="Tahoma" panose="020B0604030504040204" pitchFamily="34" charset="0"/>
                <a:ea typeface="宋体" panose="02010600030101010101" pitchFamily="2" charset="-122"/>
              </a:defRPr>
            </a:lvl5pPr>
            <a:lvl6pPr marL="45720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r>
              <a:rPr lang="zh-CN" altLang="en-US" sz="4000" b="1" dirty="0">
                <a:solidFill>
                  <a:schemeClr val="tx1"/>
                </a:solidFill>
                <a:effectLst>
                  <a:outerShdw blurRad="38100" dist="38100" dir="2700000" algn="tl">
                    <a:srgbClr val="000000">
                      <a:alpha val="43137"/>
                    </a:srgbClr>
                  </a:outerShdw>
                </a:effectLst>
                <a:ea typeface="黑体" panose="02010609060101010101" pitchFamily="49" charset="-122"/>
              </a:rPr>
              <a:t>概念</a:t>
            </a:r>
            <a:endParaRPr lang="zh-CN" altLang="en-US" sz="4000" dirty="0">
              <a:effectLst>
                <a:outerShdw blurRad="38100" dist="38100" dir="2700000" algn="tl">
                  <a:srgbClr val="000000">
                    <a:alpha val="43137"/>
                  </a:srgbClr>
                </a:outerShdw>
              </a:effectLst>
              <a:latin typeface="Arial" panose="020B0604020202020204" pitchFamily="34" charset="0"/>
              <a:ea typeface="黑体" panose="02010609060101010101" pitchFamily="49" charset="-122"/>
            </a:endParaRPr>
          </a:p>
        </p:txBody>
      </p:sp>
      <p:sp>
        <p:nvSpPr>
          <p:cNvPr id="233477" name="Rectangle 5"/>
          <p:cNvSpPr>
            <a:spLocks noChangeArrowheads="1"/>
          </p:cNvSpPr>
          <p:nvPr/>
        </p:nvSpPr>
        <p:spPr bwMode="auto">
          <a:xfrm>
            <a:off x="1670051" y="692150"/>
            <a:ext cx="8818563" cy="194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7" rIns="92075" bIns="46037"/>
          <a:lstStyle>
            <a:lvl1pPr marL="342900" indent="-342900" algn="l">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lgn="l">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lnSpc>
                <a:spcPct val="120000"/>
              </a:lnSpc>
            </a:pPr>
            <a:r>
              <a:rPr lang="zh-CN" altLang="en-US"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模式识别</a:t>
            </a:r>
            <a:r>
              <a:rPr lang="en-US" altLang="zh-CN"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(Pattern Recognition)</a:t>
            </a:r>
            <a:r>
              <a:rPr lang="zh-CN" altLang="en-US"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b="1" dirty="0">
                <a:effectLst>
                  <a:outerShdw blurRad="38100" dist="38100" dir="2700000" algn="tl">
                    <a:srgbClr val="000000">
                      <a:alpha val="43137"/>
                    </a:srgbClr>
                  </a:outerShdw>
                </a:effectLst>
                <a:latin typeface="楷体_GB2312" pitchFamily="49" charset="-122"/>
                <a:ea typeface="楷体_GB2312" pitchFamily="49" charset="-122"/>
              </a:rPr>
              <a:t>确定一个样本的类别属性（模式类）的过程，即把某一样本归属于多个类型中的某个类型。</a:t>
            </a:r>
            <a:endParaRPr lang="zh-CN" altLang="en-US" b="1" dirty="0">
              <a:effectLst>
                <a:outerShdw blurRad="38100" dist="38100" dir="2700000" algn="tl">
                  <a:srgbClr val="000000">
                    <a:alpha val="43137"/>
                  </a:srgbClr>
                </a:outerShdw>
              </a:effectLst>
              <a:latin typeface="楷体_GB2312" pitchFamily="49" charset="-122"/>
              <a:ea typeface="楷体_GB2312" pitchFamily="49" charset="-122"/>
            </a:endParaRPr>
          </a:p>
        </p:txBody>
      </p:sp>
      <p:sp>
        <p:nvSpPr>
          <p:cNvPr id="233479" name="Rectangle 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3481" name="Rectangle 9"/>
          <p:cNvSpPr>
            <a:spLocks noChangeArrowheads="1"/>
          </p:cNvSpPr>
          <p:nvPr/>
        </p:nvSpPr>
        <p:spPr bwMode="auto">
          <a:xfrm>
            <a:off x="1524001" y="31538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3483" name="Rectangle 11"/>
          <p:cNvSpPr>
            <a:spLocks noChangeArrowheads="1"/>
          </p:cNvSpPr>
          <p:nvPr/>
        </p:nvSpPr>
        <p:spPr bwMode="auto">
          <a:xfrm>
            <a:off x="1524001" y="31300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3489" name="Rectangle 17"/>
          <p:cNvSpPr>
            <a:spLocks noChangeArrowheads="1"/>
          </p:cNvSpPr>
          <p:nvPr/>
        </p:nvSpPr>
        <p:spPr bwMode="auto">
          <a:xfrm>
            <a:off x="1631951" y="2781301"/>
            <a:ext cx="8856664"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7" rIns="92075" bIns="46037"/>
          <a:lstStyle>
            <a:lvl1pPr marL="342900" indent="-342900" algn="l">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lgn="l">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lnSpc>
                <a:spcPct val="120000"/>
              </a:lnSpc>
            </a:pPr>
            <a:r>
              <a:rPr lang="zh-CN" altLang="en-US"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样本（</a:t>
            </a:r>
            <a:r>
              <a:rPr lang="en-US" altLang="zh-CN"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Sample)</a:t>
            </a:r>
            <a:r>
              <a:rPr lang="zh-CN" altLang="en-US"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b="1" dirty="0">
                <a:effectLst>
                  <a:outerShdw blurRad="38100" dist="38100" dir="2700000" algn="tl">
                    <a:srgbClr val="000000">
                      <a:alpha val="43137"/>
                    </a:srgbClr>
                  </a:outerShdw>
                </a:effectLst>
                <a:latin typeface="楷体_GB2312" pitchFamily="49" charset="-122"/>
                <a:ea typeface="楷体_GB2312" pitchFamily="49" charset="-122"/>
              </a:rPr>
              <a:t>一个具体的研究（客观）对象。如患者，某人写的一个汉字，一幅图片等。</a:t>
            </a:r>
            <a:endParaRPr lang="zh-CN" altLang="en-US" b="1" dirty="0">
              <a:effectLst>
                <a:outerShdw blurRad="38100" dist="38100" dir="2700000" algn="tl">
                  <a:srgbClr val="000000">
                    <a:alpha val="43137"/>
                  </a:srgbClr>
                </a:outerShdw>
              </a:effectLst>
              <a:latin typeface="楷体_GB2312" pitchFamily="49" charset="-122"/>
              <a:ea typeface="楷体_GB2312" pitchFamily="49" charset="-122"/>
            </a:endParaRPr>
          </a:p>
        </p:txBody>
      </p:sp>
      <p:sp>
        <p:nvSpPr>
          <p:cNvPr id="233490" name="Rectangle 18"/>
          <p:cNvSpPr>
            <a:spLocks noChangeArrowheads="1"/>
          </p:cNvSpPr>
          <p:nvPr/>
        </p:nvSpPr>
        <p:spPr bwMode="auto">
          <a:xfrm>
            <a:off x="1666877" y="4437063"/>
            <a:ext cx="8821738" cy="187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7" rIns="92075" bIns="46037"/>
          <a:lstStyle>
            <a:lvl1pPr marL="342900" indent="-342900" algn="l">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lgn="l">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lnSpc>
                <a:spcPct val="120000"/>
              </a:lnSpc>
            </a:pPr>
            <a:r>
              <a:rPr lang="zh-CN" altLang="en-US"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模式</a:t>
            </a:r>
            <a:r>
              <a:rPr lang="en-US" altLang="zh-CN"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(Pattern)</a:t>
            </a:r>
            <a:r>
              <a:rPr lang="zh-CN" altLang="en-US"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b="1" dirty="0">
                <a:effectLst>
                  <a:outerShdw blurRad="38100" dist="38100" dir="2700000" algn="tl">
                    <a:srgbClr val="000000">
                      <a:alpha val="43137"/>
                    </a:srgbClr>
                  </a:outerShdw>
                </a:effectLst>
                <a:latin typeface="楷体_GB2312" pitchFamily="49" charset="-122"/>
                <a:ea typeface="楷体_GB2312" pitchFamily="49" charset="-122"/>
              </a:rPr>
              <a:t>对客体（研究对象）特征的描述（定量的或结构的描述），是取自客观世界的某一样本的测量值的集合（或综合）。</a:t>
            </a:r>
            <a:endParaRPr lang="zh-CN" altLang="en-US" b="1" dirty="0">
              <a:effectLst>
                <a:outerShdw blurRad="38100" dist="38100" dir="2700000" algn="tl">
                  <a:srgbClr val="000000">
                    <a:alpha val="43137"/>
                  </a:srgbClr>
                </a:outerShdw>
              </a:effectLst>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33477">
                                            <p:txEl>
                                              <p:pRg st="0" end="0"/>
                                            </p:txEl>
                                          </p:spTgt>
                                        </p:tgtEl>
                                        <p:attrNameLst>
                                          <p:attrName>style.visibility</p:attrName>
                                        </p:attrNameLst>
                                      </p:cBhvr>
                                      <p:to>
                                        <p:strVal val="visible"/>
                                      </p:to>
                                    </p:set>
                                    <p:animEffect transition="in" filter="box(out)">
                                      <p:cBhvr>
                                        <p:cTn id="7" dur="500"/>
                                        <p:tgtEl>
                                          <p:spTgt spid="23347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33489">
                                            <p:txEl>
                                              <p:pRg st="0" end="0"/>
                                            </p:txEl>
                                          </p:spTgt>
                                        </p:tgtEl>
                                        <p:attrNameLst>
                                          <p:attrName>style.visibility</p:attrName>
                                        </p:attrNameLst>
                                      </p:cBhvr>
                                      <p:to>
                                        <p:strVal val="visible"/>
                                      </p:to>
                                    </p:set>
                                    <p:animEffect transition="in" filter="box(out)">
                                      <p:cBhvr>
                                        <p:cTn id="12" dur="500"/>
                                        <p:tgtEl>
                                          <p:spTgt spid="233489">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33490">
                                            <p:txEl>
                                              <p:pRg st="0" end="0"/>
                                            </p:txEl>
                                          </p:spTgt>
                                        </p:tgtEl>
                                        <p:attrNameLst>
                                          <p:attrName>style.visibility</p:attrName>
                                        </p:attrNameLst>
                                      </p:cBhvr>
                                      <p:to>
                                        <p:strVal val="visible"/>
                                      </p:to>
                                    </p:set>
                                    <p:animEffect transition="in" filter="box(out)">
                                      <p:cBhvr>
                                        <p:cTn id="17" dur="500"/>
                                        <p:tgtEl>
                                          <p:spTgt spid="233490">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7" grpId="0" autoUpdateAnimBg="0" build="p"/>
      <p:bldP spid="233489" grpId="0" autoUpdateAnimBg="0" build="p"/>
      <p:bldP spid="233490" grpId="0" autoUpdateAnimBg="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5FBAE6B0-432F-4CF4-B9D3-0DD4D6ED36C6}" type="slidenum">
              <a:rPr lang="zh-CN" altLang="en-US"/>
            </a:fld>
            <a:endParaRPr lang="en-US" altLang="zh-CN"/>
          </a:p>
        </p:txBody>
      </p:sp>
      <p:sp>
        <p:nvSpPr>
          <p:cNvPr id="156676" name="Rectangle 4"/>
          <p:cNvSpPr>
            <a:spLocks noChangeArrowheads="1"/>
          </p:cNvSpPr>
          <p:nvPr/>
        </p:nvSpPr>
        <p:spPr bwMode="auto">
          <a:xfrm>
            <a:off x="2855914" y="836614"/>
            <a:ext cx="74882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4000">
                <a:solidFill>
                  <a:schemeClr val="hlink"/>
                </a:solidFill>
                <a:latin typeface="黑体" panose="02010609060101010101" pitchFamily="49" charset="-122"/>
                <a:ea typeface="黑体" panose="02010609060101010101" pitchFamily="49" charset="-122"/>
              </a:rPr>
              <a:t>1.4  </a:t>
            </a:r>
            <a:r>
              <a:rPr lang="zh-CN" altLang="en-US" sz="4000">
                <a:solidFill>
                  <a:schemeClr val="hlink"/>
                </a:solidFill>
                <a:latin typeface="黑体" panose="02010609060101010101" pitchFamily="49" charset="-122"/>
                <a:ea typeface="黑体" panose="02010609060101010101" pitchFamily="49" charset="-122"/>
              </a:rPr>
              <a:t>正态分布</a:t>
            </a:r>
            <a:endParaRPr lang="zh-CN" altLang="en-US" sz="4000">
              <a:solidFill>
                <a:schemeClr val="hlink"/>
              </a:solidFill>
              <a:latin typeface="黑体" panose="02010609060101010101" pitchFamily="49" charset="-122"/>
              <a:ea typeface="黑体" panose="02010609060101010101" pitchFamily="49" charset="-122"/>
            </a:endParaRPr>
          </a:p>
        </p:txBody>
      </p:sp>
      <p:sp>
        <p:nvSpPr>
          <p:cNvPr id="156684" name="Rectangle 12"/>
          <p:cNvSpPr>
            <a:spLocks noChangeArrowheads="1"/>
          </p:cNvSpPr>
          <p:nvPr/>
        </p:nvSpPr>
        <p:spPr bwMode="auto">
          <a:xfrm>
            <a:off x="1524001" y="3163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156685" name="Picture 1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63750" y="1989139"/>
            <a:ext cx="7620000"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p:txBody>
          <a:bodyPr/>
          <a:lstStyle/>
          <a:p>
            <a:fld id="{9BB8213E-4DFD-48FB-8F4F-B1896623CFB2}" type="slidenum">
              <a:rPr lang="zh-CN" altLang="en-US"/>
            </a:fld>
            <a:endParaRPr lang="en-US" altLang="zh-CN"/>
          </a:p>
        </p:txBody>
      </p:sp>
      <p:sp>
        <p:nvSpPr>
          <p:cNvPr id="177154" name="Rectangle 2"/>
          <p:cNvSpPr>
            <a:spLocks noChangeArrowheads="1"/>
          </p:cNvSpPr>
          <p:nvPr/>
        </p:nvSpPr>
        <p:spPr bwMode="auto">
          <a:xfrm>
            <a:off x="2855914" y="836614"/>
            <a:ext cx="74882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4000">
                <a:solidFill>
                  <a:schemeClr val="hlink"/>
                </a:solidFill>
                <a:latin typeface="黑体" panose="02010609060101010101" pitchFamily="49" charset="-122"/>
                <a:ea typeface="黑体" panose="02010609060101010101" pitchFamily="49" charset="-122"/>
              </a:rPr>
              <a:t>1.4  </a:t>
            </a:r>
            <a:r>
              <a:rPr lang="zh-CN" altLang="en-US" sz="4000">
                <a:solidFill>
                  <a:schemeClr val="hlink"/>
                </a:solidFill>
                <a:latin typeface="黑体" panose="02010609060101010101" pitchFamily="49" charset="-122"/>
                <a:ea typeface="黑体" panose="02010609060101010101" pitchFamily="49" charset="-122"/>
              </a:rPr>
              <a:t>正态分布</a:t>
            </a:r>
            <a:endParaRPr lang="zh-CN" altLang="en-US" sz="4000">
              <a:solidFill>
                <a:schemeClr val="hlink"/>
              </a:solidFill>
              <a:latin typeface="黑体" panose="02010609060101010101" pitchFamily="49" charset="-122"/>
              <a:ea typeface="黑体" panose="02010609060101010101" pitchFamily="49" charset="-122"/>
            </a:endParaRPr>
          </a:p>
        </p:txBody>
      </p:sp>
      <p:sp>
        <p:nvSpPr>
          <p:cNvPr id="177156" name="Rectangle 4"/>
          <p:cNvSpPr>
            <a:spLocks noChangeArrowheads="1"/>
          </p:cNvSpPr>
          <p:nvPr/>
        </p:nvSpPr>
        <p:spPr bwMode="auto">
          <a:xfrm>
            <a:off x="2495551" y="1844675"/>
            <a:ext cx="56927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200" b="1" dirty="0">
                <a:solidFill>
                  <a:schemeClr val="folHlink"/>
                </a:solidFill>
                <a:latin typeface="黑体" panose="02010609060101010101" pitchFamily="49" charset="-122"/>
                <a:ea typeface="黑体" panose="02010609060101010101" pitchFamily="49" charset="-122"/>
              </a:rPr>
              <a:t>（</a:t>
            </a:r>
            <a:r>
              <a:rPr lang="en-US" altLang="zh-CN" sz="3200" b="1" dirty="0">
                <a:solidFill>
                  <a:schemeClr val="folHlink"/>
                </a:solidFill>
                <a:latin typeface="黑体" panose="02010609060101010101" pitchFamily="49" charset="-122"/>
                <a:ea typeface="黑体" panose="02010609060101010101" pitchFamily="49" charset="-122"/>
              </a:rPr>
              <a:t>1</a:t>
            </a:r>
            <a:r>
              <a:rPr lang="zh-CN" altLang="en-US" sz="3200" b="1" dirty="0">
                <a:solidFill>
                  <a:schemeClr val="folHlink"/>
                </a:solidFill>
                <a:latin typeface="黑体" panose="02010609060101010101" pitchFamily="49" charset="-122"/>
                <a:ea typeface="黑体" panose="02010609060101010101" pitchFamily="49" charset="-122"/>
              </a:rPr>
              <a:t>）一维随机变量的正态分布</a:t>
            </a:r>
            <a:endParaRPr lang="zh-CN" altLang="en-US" sz="3200" b="1" dirty="0">
              <a:solidFill>
                <a:schemeClr val="folHlink"/>
              </a:solidFill>
              <a:latin typeface="黑体" panose="02010609060101010101" pitchFamily="49" charset="-122"/>
              <a:ea typeface="黑体" panose="02010609060101010101" pitchFamily="49" charset="-122"/>
            </a:endParaRPr>
          </a:p>
        </p:txBody>
      </p:sp>
      <p:grpSp>
        <p:nvGrpSpPr>
          <p:cNvPr id="177163" name="Group 11"/>
          <p:cNvGrpSpPr/>
          <p:nvPr/>
        </p:nvGrpSpPr>
        <p:grpSpPr bwMode="auto">
          <a:xfrm>
            <a:off x="2505075" y="2540000"/>
            <a:ext cx="7181850" cy="3625850"/>
            <a:chOff x="618" y="1600"/>
            <a:chExt cx="4524" cy="2284"/>
          </a:xfrm>
        </p:grpSpPr>
        <p:graphicFrame>
          <p:nvGraphicFramePr>
            <p:cNvPr id="177161" name="Object 9"/>
            <p:cNvGraphicFramePr>
              <a:graphicFrameLocks noChangeAspect="1"/>
            </p:cNvGraphicFramePr>
            <p:nvPr/>
          </p:nvGraphicFramePr>
          <p:xfrm>
            <a:off x="618" y="1600"/>
            <a:ext cx="4524" cy="2238"/>
          </p:xfrm>
          <a:graphic>
            <a:graphicData uri="http://schemas.openxmlformats.org/presentationml/2006/ole">
              <mc:AlternateContent xmlns:mc="http://schemas.openxmlformats.org/markup-compatibility/2006">
                <mc:Choice xmlns:v="urn:schemas-microsoft-com:vml" Requires="v">
                  <p:oleObj spid="_x0000_s14378" name="Image" r:id="rId1" imgW="9575800" imgH="4737100" progId="Photoshop.Image.7">
                    <p:embed/>
                  </p:oleObj>
                </mc:Choice>
                <mc:Fallback>
                  <p:oleObj name="Image" r:id="rId1" imgW="9575800" imgH="4737100" progId="Photoshop.Image.7">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 y="1600"/>
                          <a:ext cx="4524" cy="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7162" name="Rectangle 10"/>
            <p:cNvSpPr>
              <a:spLocks noChangeArrowheads="1"/>
            </p:cNvSpPr>
            <p:nvPr/>
          </p:nvSpPr>
          <p:spPr bwMode="auto">
            <a:xfrm>
              <a:off x="2109" y="3612"/>
              <a:ext cx="2132" cy="2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77158" name="Object 6"/>
            <p:cNvGraphicFramePr>
              <a:graphicFrameLocks noChangeAspect="1"/>
            </p:cNvGraphicFramePr>
            <p:nvPr/>
          </p:nvGraphicFramePr>
          <p:xfrm>
            <a:off x="2835" y="3689"/>
            <a:ext cx="138" cy="149"/>
          </p:xfrm>
          <a:graphic>
            <a:graphicData uri="http://schemas.openxmlformats.org/presentationml/2006/ole">
              <mc:AlternateContent xmlns:mc="http://schemas.openxmlformats.org/markup-compatibility/2006">
                <mc:Choice xmlns:v="urn:schemas-microsoft-com:vml" Requires="v">
                  <p:oleObj spid="_x0000_s14379" name="Equation" r:id="rId3" imgW="152400" imgH="165100" progId="Equation.DSMT4">
                    <p:embed/>
                  </p:oleObj>
                </mc:Choice>
                <mc:Fallback>
                  <p:oleObj name="Equation" r:id="rId3" imgW="152400" imgH="1651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5" y="3689"/>
                          <a:ext cx="138" cy="149"/>
                        </a:xfrm>
                        <a:prstGeom prst="rect">
                          <a:avLst/>
                        </a:prstGeom>
                        <a:solidFill>
                          <a:srgbClr val="FFFFFF"/>
                        </a:solidFill>
                      </p:spPr>
                    </p:pic>
                  </p:oleObj>
                </mc:Fallback>
              </mc:AlternateContent>
            </a:graphicData>
          </a:graphic>
        </p:graphicFrame>
        <p:graphicFrame>
          <p:nvGraphicFramePr>
            <p:cNvPr id="177159" name="Object 7"/>
            <p:cNvGraphicFramePr>
              <a:graphicFrameLocks noChangeAspect="1"/>
            </p:cNvGraphicFramePr>
            <p:nvPr/>
          </p:nvGraphicFramePr>
          <p:xfrm>
            <a:off x="3198" y="3657"/>
            <a:ext cx="499" cy="206"/>
          </p:xfrm>
          <a:graphic>
            <a:graphicData uri="http://schemas.openxmlformats.org/presentationml/2006/ole">
              <mc:AlternateContent xmlns:mc="http://schemas.openxmlformats.org/markup-compatibility/2006">
                <mc:Choice xmlns:v="urn:schemas-microsoft-com:vml" Requires="v">
                  <p:oleObj spid="_x0000_s14380" name="Equation" r:id="rId5" imgW="469900" imgH="203200" progId="Equation.DSMT4">
                    <p:embed/>
                  </p:oleObj>
                </mc:Choice>
                <mc:Fallback>
                  <p:oleObj name="Equation" r:id="rId5" imgW="469900" imgH="2032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98" y="3657"/>
                          <a:ext cx="499" cy="206"/>
                        </a:xfrm>
                        <a:prstGeom prst="rect">
                          <a:avLst/>
                        </a:prstGeom>
                        <a:solidFill>
                          <a:srgbClr val="FFFFFF"/>
                        </a:solidFill>
                      </p:spPr>
                    </p:pic>
                  </p:oleObj>
                </mc:Fallback>
              </mc:AlternateContent>
            </a:graphicData>
          </a:graphic>
        </p:graphicFrame>
        <p:graphicFrame>
          <p:nvGraphicFramePr>
            <p:cNvPr id="177160" name="Object 8"/>
            <p:cNvGraphicFramePr>
              <a:graphicFrameLocks noChangeAspect="1"/>
            </p:cNvGraphicFramePr>
            <p:nvPr/>
          </p:nvGraphicFramePr>
          <p:xfrm>
            <a:off x="2109" y="3657"/>
            <a:ext cx="499" cy="206"/>
          </p:xfrm>
          <a:graphic>
            <a:graphicData uri="http://schemas.openxmlformats.org/presentationml/2006/ole">
              <mc:AlternateContent xmlns:mc="http://schemas.openxmlformats.org/markup-compatibility/2006">
                <mc:Choice xmlns:v="urn:schemas-microsoft-com:vml" Requires="v">
                  <p:oleObj spid="_x0000_s14381" name="Equation" r:id="rId7" imgW="469900" imgH="203200" progId="Equation.DSMT4">
                    <p:embed/>
                  </p:oleObj>
                </mc:Choice>
                <mc:Fallback>
                  <p:oleObj name="Equation" r:id="rId7" imgW="469900" imgH="2032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09" y="3657"/>
                          <a:ext cx="499" cy="206"/>
                        </a:xfrm>
                        <a:prstGeom prst="rect">
                          <a:avLst/>
                        </a:prstGeom>
                        <a:solidFill>
                          <a:srgbClr val="FFFFFF"/>
                        </a:solidFill>
                      </p:spPr>
                    </p:pic>
                  </p:oleObj>
                </mc:Fallback>
              </mc:AlternateContent>
            </a:graphicData>
          </a:graphic>
        </p:graphicFrame>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89BAECD1-A30E-47E5-A690-07AD85188E05}" type="slidenum">
              <a:rPr lang="zh-CN" altLang="en-US"/>
            </a:fld>
            <a:endParaRPr lang="en-US" altLang="zh-CN"/>
          </a:p>
        </p:txBody>
      </p:sp>
      <p:sp>
        <p:nvSpPr>
          <p:cNvPr id="178178" name="Rectangle 2"/>
          <p:cNvSpPr>
            <a:spLocks noChangeArrowheads="1"/>
          </p:cNvSpPr>
          <p:nvPr/>
        </p:nvSpPr>
        <p:spPr bwMode="auto">
          <a:xfrm>
            <a:off x="2855914" y="836614"/>
            <a:ext cx="74882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4000">
                <a:solidFill>
                  <a:schemeClr val="hlink"/>
                </a:solidFill>
                <a:latin typeface="黑体" panose="02010609060101010101" pitchFamily="49" charset="-122"/>
                <a:ea typeface="黑体" panose="02010609060101010101" pitchFamily="49" charset="-122"/>
              </a:rPr>
              <a:t>1.4  </a:t>
            </a:r>
            <a:r>
              <a:rPr lang="zh-CN" altLang="en-US" sz="4000">
                <a:solidFill>
                  <a:schemeClr val="hlink"/>
                </a:solidFill>
                <a:latin typeface="黑体" panose="02010609060101010101" pitchFamily="49" charset="-122"/>
                <a:ea typeface="黑体" panose="02010609060101010101" pitchFamily="49" charset="-122"/>
              </a:rPr>
              <a:t>正态分布</a:t>
            </a:r>
            <a:endParaRPr lang="zh-CN" altLang="en-US" sz="4000">
              <a:solidFill>
                <a:schemeClr val="hlink"/>
              </a:solidFill>
              <a:latin typeface="黑体" panose="02010609060101010101" pitchFamily="49" charset="-122"/>
              <a:ea typeface="黑体" panose="02010609060101010101" pitchFamily="49" charset="-122"/>
            </a:endParaRPr>
          </a:p>
        </p:txBody>
      </p:sp>
      <p:pic>
        <p:nvPicPr>
          <p:cNvPr id="178190" name="Picture 1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35188" y="2060575"/>
            <a:ext cx="79629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p:txBody>
          <a:bodyPr/>
          <a:lstStyle/>
          <a:p>
            <a:fld id="{1322C477-6179-450C-9E13-35CDE623C486}" type="slidenum">
              <a:rPr lang="zh-CN" altLang="en-US"/>
            </a:fld>
            <a:endParaRPr lang="en-US" altLang="zh-CN"/>
          </a:p>
        </p:txBody>
      </p:sp>
      <p:sp>
        <p:nvSpPr>
          <p:cNvPr id="179202" name="Rectangle 2"/>
          <p:cNvSpPr>
            <a:spLocks noChangeArrowheads="1"/>
          </p:cNvSpPr>
          <p:nvPr/>
        </p:nvSpPr>
        <p:spPr bwMode="auto">
          <a:xfrm>
            <a:off x="2855914" y="836614"/>
            <a:ext cx="74882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4000">
                <a:solidFill>
                  <a:schemeClr val="hlink"/>
                </a:solidFill>
                <a:latin typeface="黑体" panose="02010609060101010101" pitchFamily="49" charset="-122"/>
                <a:ea typeface="黑体" panose="02010609060101010101" pitchFamily="49" charset="-122"/>
              </a:rPr>
              <a:t>1.4  </a:t>
            </a:r>
            <a:r>
              <a:rPr lang="zh-CN" altLang="en-US" sz="4000">
                <a:solidFill>
                  <a:schemeClr val="hlink"/>
                </a:solidFill>
                <a:latin typeface="黑体" panose="02010609060101010101" pitchFamily="49" charset="-122"/>
                <a:ea typeface="黑体" panose="02010609060101010101" pitchFamily="49" charset="-122"/>
              </a:rPr>
              <a:t>正态分布</a:t>
            </a:r>
            <a:endParaRPr lang="zh-CN" altLang="en-US" sz="4000">
              <a:solidFill>
                <a:schemeClr val="hlink"/>
              </a:solidFill>
              <a:latin typeface="黑体" panose="02010609060101010101" pitchFamily="49" charset="-122"/>
              <a:ea typeface="黑体" panose="02010609060101010101" pitchFamily="49" charset="-122"/>
            </a:endParaRPr>
          </a:p>
        </p:txBody>
      </p:sp>
      <p:sp>
        <p:nvSpPr>
          <p:cNvPr id="179203" name="Rectangle 3"/>
          <p:cNvSpPr>
            <a:spLocks noChangeArrowheads="1"/>
          </p:cNvSpPr>
          <p:nvPr/>
        </p:nvSpPr>
        <p:spPr bwMode="auto">
          <a:xfrm>
            <a:off x="2495550" y="1844675"/>
            <a:ext cx="4876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a:solidFill>
                  <a:schemeClr val="folHlink"/>
                </a:solidFill>
                <a:latin typeface="黑体" panose="02010609060101010101" pitchFamily="49" charset="-122"/>
                <a:ea typeface="黑体" panose="02010609060101010101" pitchFamily="49" charset="-122"/>
              </a:rPr>
              <a:t>（</a:t>
            </a:r>
            <a:r>
              <a:rPr lang="en-US" altLang="zh-CN" sz="3200" b="1">
                <a:solidFill>
                  <a:schemeClr val="folHlink"/>
                </a:solidFill>
                <a:latin typeface="黑体" panose="02010609060101010101" pitchFamily="49" charset="-122"/>
                <a:ea typeface="黑体" panose="02010609060101010101" pitchFamily="49" charset="-122"/>
              </a:rPr>
              <a:t>2</a:t>
            </a:r>
            <a:r>
              <a:rPr lang="zh-CN" altLang="en-US" sz="3200" b="1">
                <a:solidFill>
                  <a:schemeClr val="folHlink"/>
                </a:solidFill>
                <a:latin typeface="黑体" panose="02010609060101010101" pitchFamily="49" charset="-122"/>
                <a:ea typeface="黑体" panose="02010609060101010101" pitchFamily="49" charset="-122"/>
              </a:rPr>
              <a:t>）随机矢量的正态分布</a:t>
            </a:r>
            <a:endParaRPr lang="zh-CN" altLang="en-US" sz="3200" b="1">
              <a:solidFill>
                <a:schemeClr val="folHlink"/>
              </a:solidFill>
              <a:latin typeface="黑体" panose="02010609060101010101" pitchFamily="49" charset="-122"/>
              <a:ea typeface="黑体" panose="02010609060101010101" pitchFamily="49" charset="-122"/>
            </a:endParaRPr>
          </a:p>
        </p:txBody>
      </p:sp>
      <p:sp>
        <p:nvSpPr>
          <p:cNvPr id="179204" name="Rectangle 4"/>
          <p:cNvSpPr>
            <a:spLocks noChangeArrowheads="1"/>
          </p:cNvSpPr>
          <p:nvPr/>
        </p:nvSpPr>
        <p:spPr bwMode="auto">
          <a:xfrm>
            <a:off x="2351088" y="2565400"/>
            <a:ext cx="7632700" cy="299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Bef>
                <a:spcPct val="20000"/>
              </a:spcBef>
            </a:pPr>
            <a:r>
              <a:rPr lang="zh-CN" altLang="en-US" sz="2800" b="1" dirty="0">
                <a:latin typeface="黑体" panose="02010609060101010101" pitchFamily="49" charset="-122"/>
                <a:ea typeface="黑体" panose="02010609060101010101" pitchFamily="49" charset="-122"/>
              </a:rPr>
              <a:t>    正态分布随机矢量                           </a:t>
            </a:r>
            <a:endParaRPr lang="zh-CN" altLang="en-US" sz="2800" b="1" dirty="0">
              <a:latin typeface="黑体" panose="02010609060101010101" pitchFamily="49" charset="-122"/>
              <a:ea typeface="黑体" panose="02010609060101010101" pitchFamily="49" charset="-122"/>
            </a:endParaRPr>
          </a:p>
          <a:p>
            <a:pPr algn="l">
              <a:lnSpc>
                <a:spcPct val="120000"/>
              </a:lnSpc>
              <a:spcBef>
                <a:spcPct val="20000"/>
              </a:spcBef>
            </a:pPr>
            <a:r>
              <a:rPr lang="zh-CN" altLang="en-US" sz="2800" b="1" dirty="0">
                <a:latin typeface="黑体" panose="02010609060101010101" pitchFamily="49" charset="-122"/>
                <a:ea typeface="黑体" panose="02010609060101010101" pitchFamily="49" charset="-122"/>
              </a:rPr>
              <a:t>的概率密度函数定义为：</a:t>
            </a:r>
            <a:endParaRPr lang="zh-CN" altLang="en-US" sz="2800" b="1" dirty="0">
              <a:latin typeface="黑体" panose="02010609060101010101" pitchFamily="49" charset="-122"/>
              <a:ea typeface="黑体" panose="02010609060101010101" pitchFamily="49" charset="-122"/>
            </a:endParaRPr>
          </a:p>
          <a:p>
            <a:pPr algn="l">
              <a:lnSpc>
                <a:spcPct val="120000"/>
              </a:lnSpc>
              <a:spcBef>
                <a:spcPct val="20000"/>
              </a:spcBef>
            </a:pPr>
            <a:endParaRPr lang="zh-CN" altLang="en-US" sz="2800" b="1" dirty="0">
              <a:latin typeface="黑体" panose="02010609060101010101" pitchFamily="49" charset="-122"/>
              <a:ea typeface="黑体" panose="02010609060101010101" pitchFamily="49" charset="-122"/>
            </a:endParaRPr>
          </a:p>
          <a:p>
            <a:pPr algn="l">
              <a:lnSpc>
                <a:spcPct val="120000"/>
              </a:lnSpc>
              <a:spcBef>
                <a:spcPct val="20000"/>
              </a:spcBef>
            </a:pPr>
            <a:endParaRPr lang="zh-CN" altLang="en-US" sz="2800" b="1" dirty="0">
              <a:latin typeface="黑体" panose="02010609060101010101" pitchFamily="49" charset="-122"/>
              <a:ea typeface="黑体" panose="02010609060101010101" pitchFamily="49" charset="-122"/>
            </a:endParaRPr>
          </a:p>
          <a:p>
            <a:pPr algn="l">
              <a:lnSpc>
                <a:spcPct val="120000"/>
              </a:lnSpc>
              <a:spcBef>
                <a:spcPct val="20000"/>
              </a:spcBef>
            </a:pPr>
            <a:endParaRPr lang="zh-CN" altLang="en-US" sz="2800" b="1" dirty="0">
              <a:latin typeface="黑体" panose="02010609060101010101" pitchFamily="49" charset="-122"/>
              <a:ea typeface="黑体" panose="02010609060101010101" pitchFamily="49" charset="-122"/>
            </a:endParaRPr>
          </a:p>
        </p:txBody>
      </p:sp>
      <p:graphicFrame>
        <p:nvGraphicFramePr>
          <p:cNvPr id="179209" name="Object 9"/>
          <p:cNvGraphicFramePr>
            <a:graphicFrameLocks noChangeAspect="1"/>
          </p:cNvGraphicFramePr>
          <p:nvPr/>
        </p:nvGraphicFramePr>
        <p:xfrm>
          <a:off x="6024563" y="2636838"/>
          <a:ext cx="3600450" cy="641350"/>
        </p:xfrm>
        <a:graphic>
          <a:graphicData uri="http://schemas.openxmlformats.org/presentationml/2006/ole">
            <mc:AlternateContent xmlns:mc="http://schemas.openxmlformats.org/markup-compatibility/2006">
              <mc:Choice xmlns:v="urn:schemas-microsoft-com:vml" Requires="v">
                <p:oleObj spid="_x0000_s15391" name="公式" r:id="rId1" imgW="1307465" imgH="254000" progId="Equation.3">
                  <p:embed/>
                </p:oleObj>
              </mc:Choice>
              <mc:Fallback>
                <p:oleObj name="公式" r:id="rId1" imgW="1307465" imgH="254000" progId="Equation.3">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4563" y="2636838"/>
                        <a:ext cx="3600450"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9210" name="Object 10"/>
          <p:cNvGraphicFramePr>
            <a:graphicFrameLocks noChangeAspect="1"/>
          </p:cNvGraphicFramePr>
          <p:nvPr/>
        </p:nvGraphicFramePr>
        <p:xfrm>
          <a:off x="623888" y="4146550"/>
          <a:ext cx="10801350" cy="1319213"/>
        </p:xfrm>
        <a:graphic>
          <a:graphicData uri="http://schemas.openxmlformats.org/presentationml/2006/ole">
            <mc:AlternateContent xmlns:mc="http://schemas.openxmlformats.org/markup-compatibility/2006">
              <mc:Choice xmlns:v="urn:schemas-microsoft-com:vml" Requires="v">
                <p:oleObj spid="_x0000_s15392" name="公式" r:id="rId3" imgW="4064000" imgH="419100" progId="Equation.3">
                  <p:embed/>
                </p:oleObj>
              </mc:Choice>
              <mc:Fallback>
                <p:oleObj name="公式" r:id="rId3" imgW="4064000" imgH="4191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888" y="4146550"/>
                        <a:ext cx="10801350" cy="1319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7C3A60F0-B624-47F7-9332-FC0D8FFD5D25}" type="slidenum">
              <a:rPr lang="zh-CN" altLang="en-US"/>
            </a:fld>
            <a:endParaRPr lang="en-US" altLang="zh-CN"/>
          </a:p>
        </p:txBody>
      </p:sp>
      <p:sp>
        <p:nvSpPr>
          <p:cNvPr id="181250" name="Rectangle 2"/>
          <p:cNvSpPr>
            <a:spLocks noChangeArrowheads="1"/>
          </p:cNvSpPr>
          <p:nvPr/>
        </p:nvSpPr>
        <p:spPr bwMode="auto">
          <a:xfrm>
            <a:off x="2855914" y="836614"/>
            <a:ext cx="74882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4000">
                <a:solidFill>
                  <a:schemeClr val="hlink"/>
                </a:solidFill>
                <a:latin typeface="黑体" panose="02010609060101010101" pitchFamily="49" charset="-122"/>
                <a:ea typeface="黑体" panose="02010609060101010101" pitchFamily="49" charset="-122"/>
              </a:rPr>
              <a:t>1.4  </a:t>
            </a:r>
            <a:r>
              <a:rPr lang="zh-CN" altLang="en-US" sz="4000">
                <a:solidFill>
                  <a:schemeClr val="hlink"/>
                </a:solidFill>
                <a:latin typeface="黑体" panose="02010609060101010101" pitchFamily="49" charset="-122"/>
                <a:ea typeface="黑体" panose="02010609060101010101" pitchFamily="49" charset="-122"/>
              </a:rPr>
              <a:t>正态分布</a:t>
            </a:r>
            <a:endParaRPr lang="zh-CN" altLang="en-US" sz="4000">
              <a:solidFill>
                <a:schemeClr val="hlink"/>
              </a:solidFill>
              <a:latin typeface="黑体" panose="02010609060101010101" pitchFamily="49" charset="-122"/>
              <a:ea typeface="黑体" panose="02010609060101010101" pitchFamily="49" charset="-122"/>
            </a:endParaRPr>
          </a:p>
        </p:txBody>
      </p:sp>
      <p:graphicFrame>
        <p:nvGraphicFramePr>
          <p:cNvPr id="181260" name="Object 12"/>
          <p:cNvGraphicFramePr>
            <a:graphicFrameLocks noChangeAspect="1"/>
          </p:cNvGraphicFramePr>
          <p:nvPr/>
        </p:nvGraphicFramePr>
        <p:xfrm>
          <a:off x="1703389" y="3933826"/>
          <a:ext cx="8569325" cy="2697163"/>
        </p:xfrm>
        <a:graphic>
          <a:graphicData uri="http://schemas.openxmlformats.org/presentationml/2006/ole">
            <mc:AlternateContent xmlns:mc="http://schemas.openxmlformats.org/markup-compatibility/2006">
              <mc:Choice xmlns:v="urn:schemas-microsoft-com:vml" Requires="v">
                <p:oleObj spid="_x0000_s16396" name="公式" r:id="rId1" imgW="2984500" imgH="939800" progId="Equation.3">
                  <p:embed/>
                </p:oleObj>
              </mc:Choice>
              <mc:Fallback>
                <p:oleObj name="公式" r:id="rId1" imgW="2984500" imgH="939800" progId="Equation.3">
                  <p:embed/>
                  <p:pic>
                    <p:nvPicPr>
                      <p:cNvPr id="0" name="Object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389" y="3933826"/>
                        <a:ext cx="8569325" cy="2697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81268"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2313" y="2060576"/>
            <a:ext cx="8439150"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6E3A3655-3C27-4608-A14A-BFDAB23866BA}" type="slidenum">
              <a:rPr lang="zh-CN" altLang="en-US"/>
            </a:fld>
            <a:endParaRPr lang="en-US" altLang="zh-CN"/>
          </a:p>
        </p:txBody>
      </p:sp>
      <p:sp>
        <p:nvSpPr>
          <p:cNvPr id="157698" name="Rectangle 2"/>
          <p:cNvSpPr>
            <a:spLocks noChangeArrowheads="1"/>
          </p:cNvSpPr>
          <p:nvPr/>
        </p:nvSpPr>
        <p:spPr bwMode="auto">
          <a:xfrm>
            <a:off x="2855914" y="836614"/>
            <a:ext cx="74882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4000">
                <a:solidFill>
                  <a:schemeClr val="hlink"/>
                </a:solidFill>
                <a:latin typeface="黑体" panose="02010609060101010101" pitchFamily="49" charset="-122"/>
                <a:ea typeface="黑体" panose="02010609060101010101" pitchFamily="49" charset="-122"/>
              </a:rPr>
              <a:t>1.4  </a:t>
            </a:r>
            <a:r>
              <a:rPr lang="zh-CN" altLang="en-US" sz="4000">
                <a:solidFill>
                  <a:schemeClr val="hlink"/>
                </a:solidFill>
                <a:latin typeface="黑体" panose="02010609060101010101" pitchFamily="49" charset="-122"/>
                <a:ea typeface="黑体" panose="02010609060101010101" pitchFamily="49" charset="-122"/>
              </a:rPr>
              <a:t>正态分布</a:t>
            </a:r>
            <a:endParaRPr lang="zh-CN" altLang="en-US" sz="4000">
              <a:solidFill>
                <a:schemeClr val="hlink"/>
              </a:solidFill>
              <a:latin typeface="黑体" panose="02010609060101010101" pitchFamily="49" charset="-122"/>
              <a:ea typeface="黑体" panose="02010609060101010101" pitchFamily="49" charset="-122"/>
            </a:endParaRPr>
          </a:p>
        </p:txBody>
      </p:sp>
      <p:sp>
        <p:nvSpPr>
          <p:cNvPr id="157700" name="Rectangle 4"/>
          <p:cNvSpPr>
            <a:spLocks noChangeArrowheads="1"/>
          </p:cNvSpPr>
          <p:nvPr/>
        </p:nvSpPr>
        <p:spPr bwMode="auto">
          <a:xfrm>
            <a:off x="2135189" y="1844675"/>
            <a:ext cx="56927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200" b="1">
                <a:solidFill>
                  <a:schemeClr val="folHlink"/>
                </a:solidFill>
                <a:latin typeface="黑体" panose="02010609060101010101" pitchFamily="49" charset="-122"/>
                <a:ea typeface="黑体" panose="02010609060101010101" pitchFamily="49" charset="-122"/>
              </a:rPr>
              <a:t>（</a:t>
            </a:r>
            <a:r>
              <a:rPr lang="en-US" altLang="zh-CN" sz="3200" b="1">
                <a:solidFill>
                  <a:schemeClr val="folHlink"/>
                </a:solidFill>
                <a:latin typeface="黑体" panose="02010609060101010101" pitchFamily="49" charset="-122"/>
                <a:ea typeface="黑体" panose="02010609060101010101" pitchFamily="49" charset="-122"/>
              </a:rPr>
              <a:t>2</a:t>
            </a:r>
            <a:r>
              <a:rPr lang="zh-CN" altLang="en-US" sz="3200" b="1">
                <a:solidFill>
                  <a:schemeClr val="folHlink"/>
                </a:solidFill>
                <a:latin typeface="黑体" panose="02010609060101010101" pitchFamily="49" charset="-122"/>
                <a:ea typeface="黑体" panose="02010609060101010101" pitchFamily="49" charset="-122"/>
              </a:rPr>
              <a:t>）二维随机变量的正态分布</a:t>
            </a:r>
            <a:endParaRPr lang="zh-CN" altLang="en-US" sz="3200" b="1">
              <a:solidFill>
                <a:schemeClr val="folHlink"/>
              </a:solidFill>
              <a:latin typeface="黑体" panose="02010609060101010101" pitchFamily="49" charset="-122"/>
              <a:ea typeface="黑体" panose="02010609060101010101" pitchFamily="49" charset="-122"/>
            </a:endParaRPr>
          </a:p>
        </p:txBody>
      </p:sp>
      <p:pic>
        <p:nvPicPr>
          <p:cNvPr id="157701"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19288" y="2636839"/>
            <a:ext cx="8534400" cy="3817937"/>
          </a:xfrm>
          <a:prstGeom prst="rect">
            <a:avLst/>
          </a:prstGeom>
          <a:noFill/>
          <a:extLst>
            <a:ext uri="{909E8E84-426E-40DD-AFC4-6F175D3DCCD1}">
              <a14:hiddenFill xmlns:a14="http://schemas.microsoft.com/office/drawing/2010/main">
                <a:solidFill>
                  <a:srgbClr val="FFFFFF"/>
                </a:solidFill>
              </a14:hiddenFill>
            </a:ext>
          </a:extLst>
        </p:spPr>
      </p:pic>
      <p:sp>
        <p:nvSpPr>
          <p:cNvPr id="157702" name="Rectangle 6"/>
          <p:cNvSpPr>
            <a:spLocks noChangeArrowheads="1"/>
          </p:cNvSpPr>
          <p:nvPr/>
        </p:nvSpPr>
        <p:spPr bwMode="auto">
          <a:xfrm>
            <a:off x="5303839" y="6237289"/>
            <a:ext cx="1368425" cy="2873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8D053554-1338-4736-8AAF-175D685BC700}" type="slidenum">
              <a:rPr lang="zh-CN" altLang="en-US"/>
            </a:fld>
            <a:endParaRPr lang="en-US" altLang="zh-CN"/>
          </a:p>
        </p:txBody>
      </p:sp>
      <p:sp>
        <p:nvSpPr>
          <p:cNvPr id="182274" name="Rectangle 2"/>
          <p:cNvSpPr>
            <a:spLocks noChangeArrowheads="1"/>
          </p:cNvSpPr>
          <p:nvPr/>
        </p:nvSpPr>
        <p:spPr bwMode="auto">
          <a:xfrm>
            <a:off x="2855914" y="836614"/>
            <a:ext cx="74882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4000" b="1">
                <a:solidFill>
                  <a:schemeClr val="hlink"/>
                </a:solidFill>
                <a:latin typeface="黑体" panose="02010609060101010101" pitchFamily="49" charset="-122"/>
                <a:ea typeface="黑体" panose="02010609060101010101" pitchFamily="49" charset="-122"/>
              </a:rPr>
              <a:t>1.4  </a:t>
            </a:r>
            <a:r>
              <a:rPr lang="zh-CN" altLang="en-US" sz="4000" b="1">
                <a:solidFill>
                  <a:schemeClr val="hlink"/>
                </a:solidFill>
                <a:latin typeface="黑体" panose="02010609060101010101" pitchFamily="49" charset="-122"/>
                <a:ea typeface="黑体" panose="02010609060101010101" pitchFamily="49" charset="-122"/>
              </a:rPr>
              <a:t>正态分布</a:t>
            </a:r>
            <a:endParaRPr lang="zh-CN" altLang="en-US" sz="4000" b="1">
              <a:solidFill>
                <a:schemeClr val="hlink"/>
              </a:solidFill>
              <a:latin typeface="黑体" panose="02010609060101010101" pitchFamily="49" charset="-122"/>
              <a:ea typeface="黑体" panose="02010609060101010101" pitchFamily="49" charset="-122"/>
            </a:endParaRPr>
          </a:p>
        </p:txBody>
      </p:sp>
      <p:pic>
        <p:nvPicPr>
          <p:cNvPr id="182286" name="Picture 1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54225" y="1844676"/>
            <a:ext cx="8362950"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1" name="Rectangle 11"/>
          <p:cNvSpPr>
            <a:spLocks noChangeArrowheads="1"/>
          </p:cNvSpPr>
          <p:nvPr/>
        </p:nvSpPr>
        <p:spPr bwMode="auto">
          <a:xfrm>
            <a:off x="8904288" y="1052514"/>
            <a:ext cx="1763712" cy="554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p>
            <a:pPr algn="just"/>
            <a:r>
              <a:rPr kumimoji="1" lang="zh-CN" altLang="en-US" sz="2800" b="1">
                <a:solidFill>
                  <a:schemeClr val="folHlink"/>
                </a:solidFill>
                <a:ea typeface="楷体_GB2312" pitchFamily="49" charset="-122"/>
              </a:rPr>
              <a:t>范例</a:t>
            </a:r>
            <a:endParaRPr kumimoji="1" lang="zh-CN" altLang="en-US" sz="2800" b="1">
              <a:solidFill>
                <a:schemeClr val="folHlink"/>
              </a:solidFill>
            </a:endParaRPr>
          </a:p>
          <a:p>
            <a:pPr algn="just"/>
            <a:r>
              <a:rPr kumimoji="1" lang="zh-CN" altLang="en-US" sz="2800" b="1"/>
              <a:t>木板</a:t>
            </a:r>
            <a:endParaRPr kumimoji="1" lang="zh-CN" altLang="en-US" sz="2800" b="1"/>
          </a:p>
          <a:p>
            <a:pPr algn="just"/>
            <a:endParaRPr kumimoji="1" lang="zh-CN" altLang="en-US" sz="2800" b="1"/>
          </a:p>
          <a:p>
            <a:pPr algn="just"/>
            <a:endParaRPr kumimoji="1" lang="zh-CN" altLang="en-US" sz="2800" b="1"/>
          </a:p>
          <a:p>
            <a:pPr algn="just">
              <a:lnSpc>
                <a:spcPct val="80000"/>
              </a:lnSpc>
            </a:pPr>
            <a:endParaRPr kumimoji="1" lang="zh-CN" altLang="en-US" sz="2800" b="1"/>
          </a:p>
          <a:p>
            <a:pPr algn="just"/>
            <a:r>
              <a:rPr kumimoji="1" lang="zh-CN" altLang="en-US" sz="2800" b="1"/>
              <a:t>图象</a:t>
            </a:r>
            <a:endParaRPr kumimoji="1" lang="zh-CN" altLang="en-US" sz="2800" b="1"/>
          </a:p>
          <a:p>
            <a:pPr algn="just"/>
            <a:r>
              <a:rPr kumimoji="1" lang="en-US" altLang="zh-CN" sz="2800" b="1"/>
              <a:t>512×512</a:t>
            </a:r>
            <a:endParaRPr kumimoji="1" lang="en-US" altLang="zh-CN" sz="2800" b="1"/>
          </a:p>
          <a:p>
            <a:pPr algn="just"/>
            <a:endParaRPr kumimoji="1" lang="en-US" altLang="zh-CN" sz="2800" b="1"/>
          </a:p>
          <a:p>
            <a:pPr algn="just">
              <a:lnSpc>
                <a:spcPct val="80000"/>
              </a:lnSpc>
            </a:pPr>
            <a:r>
              <a:rPr kumimoji="1" lang="en-US" altLang="zh-CN" sz="2800" b="1"/>
              <a:t>d=3</a:t>
            </a:r>
            <a:endParaRPr kumimoji="1" lang="en-US" altLang="zh-CN" sz="2800" b="1"/>
          </a:p>
          <a:p>
            <a:pPr algn="just">
              <a:lnSpc>
                <a:spcPct val="80000"/>
              </a:lnSpc>
            </a:pPr>
            <a:r>
              <a:rPr kumimoji="1" lang="zh-CN" altLang="en-US" sz="2800" b="1"/>
              <a:t>长度</a:t>
            </a:r>
            <a:endParaRPr kumimoji="1" lang="zh-CN" altLang="en-US" sz="2800" b="1"/>
          </a:p>
          <a:p>
            <a:pPr algn="just">
              <a:lnSpc>
                <a:spcPct val="80000"/>
              </a:lnSpc>
            </a:pPr>
            <a:r>
              <a:rPr kumimoji="1" lang="zh-CN" altLang="en-US" sz="2800" b="1"/>
              <a:t>纹理</a:t>
            </a:r>
            <a:endParaRPr kumimoji="1" lang="zh-CN" altLang="en-US" sz="2800" b="1"/>
          </a:p>
          <a:p>
            <a:pPr algn="just">
              <a:lnSpc>
                <a:spcPct val="80000"/>
              </a:lnSpc>
            </a:pPr>
            <a:r>
              <a:rPr kumimoji="1" lang="zh-CN" altLang="en-US" sz="2800" b="1"/>
              <a:t>亮度</a:t>
            </a:r>
            <a:endParaRPr kumimoji="1" lang="zh-CN" altLang="en-US" sz="2800" b="1"/>
          </a:p>
          <a:p>
            <a:pPr algn="just">
              <a:lnSpc>
                <a:spcPct val="70000"/>
              </a:lnSpc>
            </a:pPr>
            <a:endParaRPr kumimoji="1" lang="zh-CN" altLang="en-US" sz="2800" b="1"/>
          </a:p>
          <a:p>
            <a:pPr algn="just">
              <a:lnSpc>
                <a:spcPct val="80000"/>
              </a:lnSpc>
            </a:pPr>
            <a:r>
              <a:rPr kumimoji="1" lang="zh-CN" altLang="en-US" sz="2800" b="1"/>
              <a:t> </a:t>
            </a:r>
            <a:r>
              <a:rPr kumimoji="1" lang="en-US" altLang="zh-CN" sz="2800" b="1"/>
              <a:t>c=2</a:t>
            </a:r>
            <a:endParaRPr kumimoji="1" lang="en-US" altLang="zh-CN" sz="2800" b="1"/>
          </a:p>
          <a:p>
            <a:pPr algn="just">
              <a:lnSpc>
                <a:spcPct val="80000"/>
              </a:lnSpc>
            </a:pPr>
            <a:r>
              <a:rPr kumimoji="1" lang="zh-CN" altLang="en-US" sz="2800" b="1"/>
              <a:t>松木</a:t>
            </a:r>
            <a:r>
              <a:rPr kumimoji="1" lang="en-US" altLang="zh-CN" sz="2800" b="1"/>
              <a:t>\ </a:t>
            </a:r>
            <a:r>
              <a:rPr kumimoji="1" lang="zh-CN" altLang="en-US" sz="2800" b="1"/>
              <a:t>桦木</a:t>
            </a:r>
            <a:endParaRPr kumimoji="1" lang="zh-CN" altLang="en-US" sz="2800" b="1"/>
          </a:p>
        </p:txBody>
      </p:sp>
      <p:sp>
        <p:nvSpPr>
          <p:cNvPr id="194572" name="Rectangle 12"/>
          <p:cNvSpPr>
            <a:spLocks noChangeArrowheads="1"/>
          </p:cNvSpPr>
          <p:nvPr/>
        </p:nvSpPr>
        <p:spPr bwMode="auto">
          <a:xfrm>
            <a:off x="7464425" y="1052514"/>
            <a:ext cx="1589088" cy="554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p>
            <a:pPr algn="just"/>
            <a:r>
              <a:rPr kumimoji="1" lang="zh-CN" altLang="en-US" sz="2800" b="1">
                <a:solidFill>
                  <a:schemeClr val="folHlink"/>
                </a:solidFill>
                <a:ea typeface="楷体_GB2312" pitchFamily="49" charset="-122"/>
              </a:rPr>
              <a:t>维数</a:t>
            </a:r>
            <a:endParaRPr kumimoji="1" lang="zh-CN" altLang="en-US" sz="2800" b="1">
              <a:solidFill>
                <a:schemeClr val="folHlink"/>
              </a:solidFill>
            </a:endParaRPr>
          </a:p>
          <a:p>
            <a:pPr algn="just"/>
            <a:r>
              <a:rPr kumimoji="1" lang="zh-CN" altLang="en-US" sz="2800" b="1"/>
              <a:t>无限</a:t>
            </a:r>
            <a:endParaRPr kumimoji="1" lang="zh-CN" altLang="en-US" sz="2800" b="1"/>
          </a:p>
          <a:p>
            <a:pPr algn="just"/>
            <a:endParaRPr kumimoji="1" lang="zh-CN" altLang="en-US" sz="2800" b="1"/>
          </a:p>
          <a:p>
            <a:pPr algn="just"/>
            <a:endParaRPr kumimoji="1" lang="zh-CN" altLang="en-US" sz="2800" b="1"/>
          </a:p>
          <a:p>
            <a:pPr algn="just">
              <a:lnSpc>
                <a:spcPct val="80000"/>
              </a:lnSpc>
            </a:pPr>
            <a:endParaRPr kumimoji="1" lang="zh-CN" altLang="en-US" sz="2800" b="1"/>
          </a:p>
          <a:p>
            <a:pPr algn="just"/>
            <a:r>
              <a:rPr kumimoji="1" lang="zh-CN" altLang="en-US" sz="2800" b="1"/>
              <a:t>有限</a:t>
            </a:r>
            <a:r>
              <a:rPr kumimoji="1" lang="en-US" altLang="zh-CN" sz="2800" b="1"/>
              <a:t>/</a:t>
            </a:r>
            <a:endParaRPr kumimoji="1" lang="en-US" altLang="zh-CN" sz="2800" b="1"/>
          </a:p>
          <a:p>
            <a:pPr algn="just"/>
            <a:r>
              <a:rPr kumimoji="1" lang="zh-CN" altLang="en-US" sz="2800" b="1"/>
              <a:t>很大</a:t>
            </a:r>
            <a:r>
              <a:rPr kumimoji="1" lang="en-US" altLang="zh-CN" sz="2800" b="1"/>
              <a:t>R</a:t>
            </a:r>
            <a:endParaRPr kumimoji="1" lang="en-US" altLang="zh-CN" sz="2800" b="1"/>
          </a:p>
          <a:p>
            <a:pPr algn="just"/>
            <a:endParaRPr kumimoji="1" lang="en-US" altLang="zh-CN" sz="2800" b="1"/>
          </a:p>
          <a:p>
            <a:pPr algn="just">
              <a:lnSpc>
                <a:spcPct val="80000"/>
              </a:lnSpc>
            </a:pPr>
            <a:endParaRPr kumimoji="1" lang="en-US" altLang="zh-CN" sz="2800" b="1"/>
          </a:p>
          <a:p>
            <a:pPr algn="just">
              <a:lnSpc>
                <a:spcPct val="80000"/>
              </a:lnSpc>
            </a:pPr>
            <a:r>
              <a:rPr kumimoji="1" lang="zh-CN" altLang="en-US" sz="2800" b="1"/>
              <a:t>有限</a:t>
            </a:r>
            <a:r>
              <a:rPr kumimoji="1" lang="en-US" altLang="zh-CN" sz="2800" b="1"/>
              <a:t>d</a:t>
            </a:r>
            <a:endParaRPr kumimoji="1" lang="en-US" altLang="zh-CN" sz="2800" b="1"/>
          </a:p>
          <a:p>
            <a:pPr algn="just"/>
            <a:endParaRPr kumimoji="1" lang="en-US" altLang="zh-CN" sz="2800" b="1"/>
          </a:p>
          <a:p>
            <a:pPr algn="just"/>
            <a:endParaRPr kumimoji="1" lang="en-US" altLang="zh-CN" sz="2800" b="1"/>
          </a:p>
          <a:p>
            <a:pPr algn="just">
              <a:lnSpc>
                <a:spcPct val="140000"/>
              </a:lnSpc>
            </a:pPr>
            <a:r>
              <a:rPr kumimoji="1" lang="zh-CN" altLang="en-US" sz="2800" b="1"/>
              <a:t>不大</a:t>
            </a:r>
            <a:r>
              <a:rPr kumimoji="1" lang="en-US" altLang="zh-CN" sz="2800" b="1"/>
              <a:t>c</a:t>
            </a:r>
            <a:endParaRPr kumimoji="1" lang="en-US" altLang="zh-CN" sz="2800" b="1"/>
          </a:p>
        </p:txBody>
      </p:sp>
      <p:sp>
        <p:nvSpPr>
          <p:cNvPr id="194577" name="Rectangle 17"/>
          <p:cNvSpPr>
            <a:spLocks noChangeArrowheads="1"/>
          </p:cNvSpPr>
          <p:nvPr/>
        </p:nvSpPr>
        <p:spPr bwMode="auto">
          <a:xfrm>
            <a:off x="3806825" y="6577014"/>
            <a:ext cx="436880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p>
            <a:endParaRPr kumimoji="1" lang="zh-CN" altLang="en-US" sz="1000"/>
          </a:p>
        </p:txBody>
      </p:sp>
      <p:sp>
        <p:nvSpPr>
          <p:cNvPr id="194602" name="Rectangle 42"/>
          <p:cNvSpPr>
            <a:spLocks noChangeArrowheads="1"/>
          </p:cNvSpPr>
          <p:nvPr/>
        </p:nvSpPr>
        <p:spPr bwMode="auto">
          <a:xfrm>
            <a:off x="3759201" y="-100013"/>
            <a:ext cx="4352925" cy="1104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7" rIns="92075" bIns="46037" anchor="ctr"/>
          <a:lstStyle>
            <a:lvl1pPr algn="l">
              <a:defRPr sz="4400">
                <a:solidFill>
                  <a:schemeClr val="tx2"/>
                </a:solidFill>
                <a:latin typeface="Tahoma" panose="020B0604030504040204" pitchFamily="34" charset="0"/>
                <a:ea typeface="宋体" panose="02010600030101010101" pitchFamily="2" charset="-122"/>
              </a:defRPr>
            </a:lvl1pPr>
            <a:lvl2pPr algn="l">
              <a:defRPr sz="4400">
                <a:solidFill>
                  <a:schemeClr val="tx2"/>
                </a:solidFill>
                <a:latin typeface="Tahoma" panose="020B0604030504040204" pitchFamily="34" charset="0"/>
                <a:ea typeface="宋体" panose="02010600030101010101" pitchFamily="2" charset="-122"/>
              </a:defRPr>
            </a:lvl2pPr>
            <a:lvl3pPr algn="l">
              <a:defRPr sz="4400">
                <a:solidFill>
                  <a:schemeClr val="tx2"/>
                </a:solidFill>
                <a:latin typeface="Tahoma" panose="020B0604030504040204" pitchFamily="34" charset="0"/>
                <a:ea typeface="宋体" panose="02010600030101010101" pitchFamily="2" charset="-122"/>
              </a:defRPr>
            </a:lvl3pPr>
            <a:lvl4pPr algn="l">
              <a:defRPr sz="4400">
                <a:solidFill>
                  <a:schemeClr val="tx2"/>
                </a:solidFill>
                <a:latin typeface="Tahoma" panose="020B0604030504040204" pitchFamily="34" charset="0"/>
                <a:ea typeface="宋体" panose="02010600030101010101" pitchFamily="2" charset="-122"/>
              </a:defRPr>
            </a:lvl4pPr>
            <a:lvl5pPr algn="l">
              <a:defRPr sz="4400">
                <a:solidFill>
                  <a:schemeClr val="tx2"/>
                </a:solidFill>
                <a:latin typeface="Tahoma" panose="020B0604030504040204" pitchFamily="34" charset="0"/>
                <a:ea typeface="宋体" panose="02010600030101010101" pitchFamily="2" charset="-122"/>
              </a:defRPr>
            </a:lvl5pPr>
            <a:lvl6pPr marL="45720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r>
              <a:rPr lang="zh-CN" altLang="en-US" sz="3200">
                <a:ea typeface="黑体" panose="02010609060101010101" pitchFamily="49" charset="-122"/>
              </a:rPr>
              <a:t>总结：模式识别过程</a:t>
            </a:r>
            <a:endParaRPr lang="zh-CN" altLang="en-US" sz="3200"/>
          </a:p>
        </p:txBody>
      </p:sp>
      <p:sp>
        <p:nvSpPr>
          <p:cNvPr id="194604" name="AutoShape 44"/>
          <p:cNvSpPr>
            <a:spLocks noChangeArrowheads="1"/>
          </p:cNvSpPr>
          <p:nvPr/>
        </p:nvSpPr>
        <p:spPr bwMode="auto">
          <a:xfrm>
            <a:off x="7824789" y="2060575"/>
            <a:ext cx="2447925" cy="647700"/>
          </a:xfrm>
          <a:prstGeom prst="wedgeRoundRectCallout">
            <a:avLst>
              <a:gd name="adj1" fmla="val -24903"/>
              <a:gd name="adj2" fmla="val 105884"/>
              <a:gd name="adj3" fmla="val 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a:t>d&lt;&lt;R&lt;</a:t>
            </a:r>
            <a:r>
              <a:rPr kumimoji="1" lang="zh-CN" altLang="en-US"/>
              <a:t>无限</a:t>
            </a:r>
            <a:endParaRPr kumimoji="1" lang="zh-CN" altLang="en-US"/>
          </a:p>
          <a:p>
            <a:endParaRPr lang="zh-CN" altLang="en-US"/>
          </a:p>
        </p:txBody>
      </p:sp>
      <p:grpSp>
        <p:nvGrpSpPr>
          <p:cNvPr id="194606" name="Group 46"/>
          <p:cNvGrpSpPr/>
          <p:nvPr/>
        </p:nvGrpSpPr>
        <p:grpSpPr bwMode="auto">
          <a:xfrm>
            <a:off x="4872039" y="981076"/>
            <a:ext cx="3455987" cy="5616575"/>
            <a:chOff x="1973" y="799"/>
            <a:chExt cx="2177" cy="3357"/>
          </a:xfrm>
        </p:grpSpPr>
        <p:sp>
          <p:nvSpPr>
            <p:cNvPr id="194573" name="Rectangle 13"/>
            <p:cNvSpPr>
              <a:spLocks noChangeArrowheads="1"/>
            </p:cNvSpPr>
            <p:nvPr/>
          </p:nvSpPr>
          <p:spPr bwMode="auto">
            <a:xfrm>
              <a:off x="2608" y="1752"/>
              <a:ext cx="95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p>
              <a:pPr algn="l"/>
              <a:r>
                <a:rPr kumimoji="1" lang="zh-CN" altLang="en-US" sz="2800" b="1">
                  <a:solidFill>
                    <a:schemeClr val="hlink"/>
                  </a:solidFill>
                  <a:ea typeface="黑体" panose="02010609060101010101" pitchFamily="49" charset="-122"/>
                </a:rPr>
                <a:t>模式采集</a:t>
              </a:r>
              <a:endParaRPr kumimoji="1" lang="zh-CN" altLang="en-US" sz="2800" b="1">
                <a:solidFill>
                  <a:schemeClr val="hlink"/>
                </a:solidFill>
                <a:ea typeface="黑体" panose="02010609060101010101" pitchFamily="49" charset="-122"/>
              </a:endParaRPr>
            </a:p>
          </p:txBody>
        </p:sp>
        <p:sp>
          <p:nvSpPr>
            <p:cNvPr id="194574" name="AutoShape 14"/>
            <p:cNvSpPr>
              <a:spLocks noChangeArrowheads="1"/>
            </p:cNvSpPr>
            <p:nvPr/>
          </p:nvSpPr>
          <p:spPr bwMode="auto">
            <a:xfrm>
              <a:off x="2022" y="2115"/>
              <a:ext cx="1084" cy="369"/>
            </a:xfrm>
            <a:prstGeom prst="roundRect">
              <a:avLst>
                <a:gd name="adj" fmla="val 16667"/>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12700" tIns="12700" rIns="12700" bIns="12700"/>
            <a:lstStyle/>
            <a:p>
              <a:r>
                <a:rPr kumimoji="1" lang="zh-CN" altLang="en-US" sz="2800" b="1">
                  <a:ea typeface="黑体" panose="02010609060101010101" pitchFamily="49" charset="-122"/>
                </a:rPr>
                <a:t>模式空间</a:t>
              </a:r>
              <a:endParaRPr kumimoji="1" lang="zh-CN" altLang="en-US" sz="2800" b="1">
                <a:ea typeface="黑体" panose="02010609060101010101" pitchFamily="49" charset="-122"/>
              </a:endParaRPr>
            </a:p>
          </p:txBody>
        </p:sp>
        <p:sp>
          <p:nvSpPr>
            <p:cNvPr id="194575" name="Rectangle 15"/>
            <p:cNvSpPr>
              <a:spLocks noChangeArrowheads="1"/>
            </p:cNvSpPr>
            <p:nvPr/>
          </p:nvSpPr>
          <p:spPr bwMode="auto">
            <a:xfrm>
              <a:off x="2608" y="2614"/>
              <a:ext cx="1542"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p>
              <a:pPr algn="l"/>
              <a:r>
                <a:rPr kumimoji="1" lang="zh-CN" altLang="en-US" sz="2800" b="1">
                  <a:solidFill>
                    <a:schemeClr val="hlink"/>
                  </a:solidFill>
                  <a:latin typeface="黑体" panose="02010609060101010101" pitchFamily="49" charset="-122"/>
                  <a:ea typeface="黑体" panose="02010609060101010101" pitchFamily="49" charset="-122"/>
                </a:rPr>
                <a:t>特征提取</a:t>
              </a:r>
              <a:r>
                <a:rPr kumimoji="1" lang="en-US" altLang="zh-CN" sz="2800" b="1">
                  <a:solidFill>
                    <a:schemeClr val="hlink"/>
                  </a:solidFill>
                  <a:latin typeface="黑体" panose="02010609060101010101" pitchFamily="49" charset="-122"/>
                  <a:ea typeface="黑体" panose="02010609060101010101" pitchFamily="49" charset="-122"/>
                </a:rPr>
                <a:t>/</a:t>
              </a:r>
              <a:r>
                <a:rPr kumimoji="1" lang="zh-CN" altLang="en-US" sz="2800" b="1">
                  <a:solidFill>
                    <a:schemeClr val="hlink"/>
                  </a:solidFill>
                  <a:latin typeface="黑体" panose="02010609060101010101" pitchFamily="49" charset="-122"/>
                  <a:ea typeface="黑体" panose="02010609060101010101" pitchFamily="49" charset="-122"/>
                </a:rPr>
                <a:t>选择</a:t>
              </a:r>
              <a:endParaRPr kumimoji="1" lang="zh-CN" altLang="en-US" sz="2800" b="1">
                <a:solidFill>
                  <a:schemeClr val="hlink"/>
                </a:solidFill>
                <a:latin typeface="黑体" panose="02010609060101010101" pitchFamily="49" charset="-122"/>
                <a:ea typeface="黑体" panose="02010609060101010101" pitchFamily="49" charset="-122"/>
              </a:endParaRPr>
            </a:p>
          </p:txBody>
        </p:sp>
        <p:sp>
          <p:nvSpPr>
            <p:cNvPr id="194576" name="AutoShape 16"/>
            <p:cNvSpPr>
              <a:spLocks noChangeArrowheads="1"/>
            </p:cNvSpPr>
            <p:nvPr/>
          </p:nvSpPr>
          <p:spPr bwMode="auto">
            <a:xfrm>
              <a:off x="2022" y="3834"/>
              <a:ext cx="1084" cy="322"/>
            </a:xfrm>
            <a:prstGeom prst="roundRect">
              <a:avLst>
                <a:gd name="adj" fmla="val 16667"/>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12700" tIns="12700" rIns="12700" bIns="12700"/>
            <a:lstStyle/>
            <a:p>
              <a:r>
                <a:rPr kumimoji="1" lang="zh-CN" altLang="en-US" sz="2800" b="1">
                  <a:ea typeface="黑体" panose="02010609060101010101" pitchFamily="49" charset="-122"/>
                </a:rPr>
                <a:t>类型空间</a:t>
              </a:r>
              <a:endParaRPr kumimoji="1" lang="zh-CN" altLang="en-US" sz="2800" b="1">
                <a:ea typeface="黑体" panose="02010609060101010101" pitchFamily="49" charset="-122"/>
              </a:endParaRPr>
            </a:p>
          </p:txBody>
        </p:sp>
        <p:sp>
          <p:nvSpPr>
            <p:cNvPr id="194578" name="Rectangle 18"/>
            <p:cNvSpPr>
              <a:spLocks noChangeArrowheads="1"/>
            </p:cNvSpPr>
            <p:nvPr/>
          </p:nvSpPr>
          <p:spPr bwMode="auto">
            <a:xfrm>
              <a:off x="2608" y="3430"/>
              <a:ext cx="543"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p>
              <a:pPr algn="l"/>
              <a:r>
                <a:rPr kumimoji="1" lang="zh-CN" altLang="en-US" sz="2800" b="1">
                  <a:solidFill>
                    <a:schemeClr val="hlink"/>
                  </a:solidFill>
                  <a:ea typeface="黑体" panose="02010609060101010101" pitchFamily="49" charset="-122"/>
                </a:rPr>
                <a:t>分类</a:t>
              </a:r>
              <a:endParaRPr kumimoji="1" lang="zh-CN" altLang="en-US" sz="2800" b="1">
                <a:solidFill>
                  <a:schemeClr val="hlink"/>
                </a:solidFill>
                <a:ea typeface="黑体" panose="02010609060101010101" pitchFamily="49" charset="-122"/>
              </a:endParaRPr>
            </a:p>
          </p:txBody>
        </p:sp>
        <p:sp>
          <p:nvSpPr>
            <p:cNvPr id="194579" name="AutoShape 19"/>
            <p:cNvSpPr>
              <a:spLocks noChangeArrowheads="1"/>
            </p:cNvSpPr>
            <p:nvPr/>
          </p:nvSpPr>
          <p:spPr bwMode="auto">
            <a:xfrm>
              <a:off x="2022" y="2976"/>
              <a:ext cx="1084" cy="363"/>
            </a:xfrm>
            <a:prstGeom prst="roundRect">
              <a:avLst>
                <a:gd name="adj" fmla="val 16667"/>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12700" tIns="12700" rIns="12700" bIns="12700"/>
            <a:lstStyle/>
            <a:p>
              <a:r>
                <a:rPr kumimoji="1" lang="zh-CN" altLang="en-US" sz="2800" b="1">
                  <a:ea typeface="黑体" panose="02010609060101010101" pitchFamily="49" charset="-122"/>
                </a:rPr>
                <a:t>特征空间</a:t>
              </a:r>
              <a:endParaRPr kumimoji="1" lang="zh-CN" altLang="en-US" sz="2800" b="1">
                <a:ea typeface="黑体" panose="02010609060101010101" pitchFamily="49" charset="-122"/>
              </a:endParaRPr>
            </a:p>
          </p:txBody>
        </p:sp>
        <p:sp>
          <p:nvSpPr>
            <p:cNvPr id="194581" name="AutoShape 21"/>
            <p:cNvSpPr>
              <a:spLocks noChangeArrowheads="1"/>
            </p:cNvSpPr>
            <p:nvPr/>
          </p:nvSpPr>
          <p:spPr bwMode="auto">
            <a:xfrm>
              <a:off x="1973" y="1131"/>
              <a:ext cx="1176" cy="439"/>
            </a:xfrm>
            <a:prstGeom prst="roundRect">
              <a:avLst>
                <a:gd name="adj" fmla="val 16667"/>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12700" tIns="12700" rIns="12700" bIns="12700"/>
            <a:lstStyle/>
            <a:p>
              <a:pPr>
                <a:lnSpc>
                  <a:spcPct val="80000"/>
                </a:lnSpc>
              </a:pPr>
              <a:r>
                <a:rPr kumimoji="1" lang="zh-CN" altLang="en-US" sz="2700" b="1"/>
                <a:t>客观世界</a:t>
              </a:r>
              <a:endParaRPr kumimoji="1" lang="zh-CN" altLang="en-US" sz="2700" b="1"/>
            </a:p>
            <a:p>
              <a:pPr>
                <a:lnSpc>
                  <a:spcPct val="80000"/>
                </a:lnSpc>
              </a:pPr>
              <a:r>
                <a:rPr kumimoji="1" lang="zh-CN" altLang="en-US" sz="2700" b="1"/>
                <a:t>待识别对</a:t>
              </a:r>
              <a:r>
                <a:rPr kumimoji="1" lang="zh-CN" altLang="en-US" sz="2800" b="1"/>
                <a:t>象</a:t>
              </a:r>
              <a:endParaRPr kumimoji="1" lang="zh-CN" altLang="en-US" sz="2800" b="1"/>
            </a:p>
          </p:txBody>
        </p:sp>
        <p:sp>
          <p:nvSpPr>
            <p:cNvPr id="194583" name="Line 23"/>
            <p:cNvSpPr>
              <a:spLocks noChangeShapeType="1"/>
            </p:cNvSpPr>
            <p:nvPr/>
          </p:nvSpPr>
          <p:spPr bwMode="auto">
            <a:xfrm flipH="1">
              <a:off x="2562" y="1570"/>
              <a:ext cx="0" cy="545"/>
            </a:xfrm>
            <a:prstGeom prst="line">
              <a:avLst/>
            </a:prstGeom>
            <a:noFill/>
            <a:ln w="28575">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94585" name="Line 25"/>
            <p:cNvSpPr>
              <a:spLocks noChangeShapeType="1"/>
            </p:cNvSpPr>
            <p:nvPr/>
          </p:nvSpPr>
          <p:spPr bwMode="auto">
            <a:xfrm flipH="1">
              <a:off x="2562" y="2478"/>
              <a:ext cx="0" cy="498"/>
            </a:xfrm>
            <a:prstGeom prst="line">
              <a:avLst/>
            </a:prstGeom>
            <a:noFill/>
            <a:ln w="28575">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94588" name="Line 28"/>
            <p:cNvSpPr>
              <a:spLocks noChangeShapeType="1"/>
            </p:cNvSpPr>
            <p:nvPr/>
          </p:nvSpPr>
          <p:spPr bwMode="auto">
            <a:xfrm flipH="1">
              <a:off x="2562" y="3339"/>
              <a:ext cx="0" cy="499"/>
            </a:xfrm>
            <a:prstGeom prst="line">
              <a:avLst/>
            </a:prstGeom>
            <a:noFill/>
            <a:ln w="28575">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94605" name="Rectangle 45"/>
            <p:cNvSpPr>
              <a:spLocks noChangeArrowheads="1"/>
            </p:cNvSpPr>
            <p:nvPr/>
          </p:nvSpPr>
          <p:spPr bwMode="auto">
            <a:xfrm>
              <a:off x="1973" y="799"/>
              <a:ext cx="1179"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p>
              <a:r>
                <a:rPr kumimoji="1" lang="zh-CN" altLang="en-US" sz="2800" b="1">
                  <a:latin typeface="楷体_GB2312" pitchFamily="49" charset="-122"/>
                  <a:ea typeface="楷体_GB2312" pitchFamily="49" charset="-122"/>
                </a:rPr>
                <a:t>识别过程</a:t>
              </a:r>
              <a:endParaRPr kumimoji="1" lang="zh-CN" altLang="en-US" sz="2800" b="1"/>
            </a:p>
          </p:txBody>
        </p:sp>
      </p:grpSp>
      <p:grpSp>
        <p:nvGrpSpPr>
          <p:cNvPr id="194609" name="Group 49"/>
          <p:cNvGrpSpPr/>
          <p:nvPr/>
        </p:nvGrpSpPr>
        <p:grpSpPr bwMode="auto">
          <a:xfrm>
            <a:off x="1416050" y="1052514"/>
            <a:ext cx="4465638" cy="5399087"/>
            <a:chOff x="22" y="572"/>
            <a:chExt cx="2813" cy="3401"/>
          </a:xfrm>
        </p:grpSpPr>
        <p:sp>
          <p:nvSpPr>
            <p:cNvPr id="194566" name="Rectangle 6"/>
            <p:cNvSpPr>
              <a:spLocks noChangeArrowheads="1"/>
            </p:cNvSpPr>
            <p:nvPr/>
          </p:nvSpPr>
          <p:spPr bwMode="auto">
            <a:xfrm>
              <a:off x="158" y="3612"/>
              <a:ext cx="1519" cy="31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2700" tIns="12700" rIns="12700" bIns="12700"/>
            <a:lstStyle/>
            <a:p>
              <a:r>
                <a:rPr kumimoji="1" lang="zh-CN" altLang="en-US" sz="2800" b="1"/>
                <a:t>错误概率检测</a:t>
              </a:r>
              <a:endParaRPr kumimoji="1" lang="zh-CN" altLang="en-US" sz="2800" b="1"/>
            </a:p>
          </p:txBody>
        </p:sp>
        <p:sp>
          <p:nvSpPr>
            <p:cNvPr id="194567" name="Rectangle 7"/>
            <p:cNvSpPr>
              <a:spLocks noChangeArrowheads="1"/>
            </p:cNvSpPr>
            <p:nvPr/>
          </p:nvSpPr>
          <p:spPr bwMode="auto">
            <a:xfrm>
              <a:off x="158" y="3067"/>
              <a:ext cx="1543" cy="454"/>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2700" tIns="12700" rIns="12700" bIns="12700"/>
            <a:lstStyle/>
            <a:p>
              <a:pPr>
                <a:lnSpc>
                  <a:spcPct val="80000"/>
                </a:lnSpc>
              </a:pPr>
              <a:r>
                <a:rPr kumimoji="1" lang="zh-CN" altLang="en-US" sz="2800" b="1"/>
                <a:t>制定分类的</a:t>
              </a:r>
              <a:endParaRPr kumimoji="1" lang="zh-CN" altLang="en-US" sz="2800" b="1"/>
            </a:p>
            <a:p>
              <a:pPr>
                <a:lnSpc>
                  <a:spcPct val="80000"/>
                </a:lnSpc>
              </a:pPr>
              <a:r>
                <a:rPr kumimoji="1" lang="zh-CN" altLang="en-US" sz="2800" b="1"/>
                <a:t>判决规则</a:t>
              </a:r>
              <a:endParaRPr kumimoji="1" lang="zh-CN" altLang="en-US" sz="2800" b="1"/>
            </a:p>
          </p:txBody>
        </p:sp>
        <p:sp>
          <p:nvSpPr>
            <p:cNvPr id="194568" name="Rectangle 8"/>
            <p:cNvSpPr>
              <a:spLocks noChangeArrowheads="1"/>
            </p:cNvSpPr>
            <p:nvPr/>
          </p:nvSpPr>
          <p:spPr bwMode="auto">
            <a:xfrm>
              <a:off x="158" y="2477"/>
              <a:ext cx="1543" cy="499"/>
            </a:xfrm>
            <a:prstGeom prst="rect">
              <a:avLst/>
            </a:prstGeom>
            <a:noFill/>
            <a:ln w="9525">
              <a:solidFill>
                <a:srgbClr val="000000"/>
              </a:solidFill>
              <a:prstDash val="sysDot"/>
              <a:miter lim="800000"/>
            </a:ln>
            <a:extLst>
              <a:ext uri="{909E8E84-426E-40DD-AFC4-6F175D3DCCD1}">
                <a14:hiddenFill xmlns:a14="http://schemas.microsoft.com/office/drawing/2010/main">
                  <a:solidFill>
                    <a:srgbClr val="FFFFFF"/>
                  </a:solidFill>
                </a14:hiddenFill>
              </a:ext>
            </a:extLst>
          </p:spPr>
          <p:txBody>
            <a:bodyPr lIns="12700" tIns="12700" rIns="12700" bIns="12700"/>
            <a:lstStyle/>
            <a:p>
              <a:pPr>
                <a:lnSpc>
                  <a:spcPct val="80000"/>
                </a:lnSpc>
              </a:pPr>
              <a:r>
                <a:rPr kumimoji="1" lang="zh-CN" altLang="en-US" sz="2800" b="1"/>
                <a:t>特征提取</a:t>
              </a:r>
              <a:r>
                <a:rPr kumimoji="1" lang="en-US" altLang="zh-CN" sz="2800" b="1"/>
                <a:t>/</a:t>
              </a:r>
              <a:r>
                <a:rPr kumimoji="1" lang="zh-CN" altLang="en-US" sz="2800" b="1"/>
                <a:t>选择方法校正</a:t>
              </a:r>
              <a:endParaRPr kumimoji="1" lang="zh-CN" altLang="en-US" sz="2800" b="1"/>
            </a:p>
          </p:txBody>
        </p:sp>
        <p:sp>
          <p:nvSpPr>
            <p:cNvPr id="194569" name="Rectangle 9"/>
            <p:cNvSpPr>
              <a:spLocks noChangeArrowheads="1"/>
            </p:cNvSpPr>
            <p:nvPr/>
          </p:nvSpPr>
          <p:spPr bwMode="auto">
            <a:xfrm>
              <a:off x="249" y="618"/>
              <a:ext cx="1088"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p>
              <a:r>
                <a:rPr kumimoji="1" lang="zh-CN" altLang="en-US" sz="2800" b="1">
                  <a:latin typeface="楷体_GB2312" pitchFamily="49" charset="-122"/>
                  <a:ea typeface="楷体_GB2312" pitchFamily="49" charset="-122"/>
                </a:rPr>
                <a:t>学习过程</a:t>
              </a:r>
              <a:endParaRPr kumimoji="1" lang="zh-CN" altLang="en-US" sz="2800" b="1"/>
            </a:p>
          </p:txBody>
        </p:sp>
        <p:sp>
          <p:nvSpPr>
            <p:cNvPr id="194570" name="Rectangle 10"/>
            <p:cNvSpPr>
              <a:spLocks noChangeArrowheads="1"/>
            </p:cNvSpPr>
            <p:nvPr/>
          </p:nvSpPr>
          <p:spPr bwMode="auto">
            <a:xfrm>
              <a:off x="158" y="1570"/>
              <a:ext cx="1543" cy="454"/>
            </a:xfrm>
            <a:prstGeom prst="rect">
              <a:avLst/>
            </a:prstGeom>
            <a:noFill/>
            <a:ln w="9525">
              <a:solidFill>
                <a:srgbClr val="000000"/>
              </a:solidFill>
              <a:prstDash val="sysDot"/>
              <a:miter lim="800000"/>
            </a:ln>
            <a:extLst>
              <a:ext uri="{909E8E84-426E-40DD-AFC4-6F175D3DCCD1}">
                <a14:hiddenFill xmlns:a14="http://schemas.microsoft.com/office/drawing/2010/main">
                  <a:solidFill>
                    <a:srgbClr val="FFFFFF"/>
                  </a:solidFill>
                </a14:hiddenFill>
              </a:ext>
            </a:extLst>
          </p:spPr>
          <p:txBody>
            <a:bodyPr lIns="12700" tIns="12700" rIns="12700" bIns="12700"/>
            <a:lstStyle/>
            <a:p>
              <a:pPr>
                <a:lnSpc>
                  <a:spcPct val="80000"/>
                </a:lnSpc>
              </a:pPr>
              <a:r>
                <a:rPr kumimoji="1" lang="zh-CN" altLang="en-US" sz="2800" b="1"/>
                <a:t>采集方法校正</a:t>
              </a:r>
              <a:endParaRPr kumimoji="1" lang="zh-CN" altLang="en-US" sz="2800" b="1"/>
            </a:p>
          </p:txBody>
        </p:sp>
        <p:sp>
          <p:nvSpPr>
            <p:cNvPr id="194580" name="AutoShape 20"/>
            <p:cNvSpPr>
              <a:spLocks noChangeArrowheads="1"/>
            </p:cNvSpPr>
            <p:nvPr/>
          </p:nvSpPr>
          <p:spPr bwMode="auto">
            <a:xfrm>
              <a:off x="158" y="1026"/>
              <a:ext cx="1497" cy="318"/>
            </a:xfrm>
            <a:prstGeom prst="roundRect">
              <a:avLst>
                <a:gd name="adj" fmla="val 16667"/>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12700" tIns="12700" rIns="12700" bIns="12700"/>
            <a:lstStyle/>
            <a:p>
              <a:r>
                <a:rPr kumimoji="1" lang="zh-CN" altLang="en-US" sz="2800" b="1">
                  <a:ea typeface="黑体" panose="02010609060101010101" pitchFamily="49" charset="-122"/>
                </a:rPr>
                <a:t>已知对象</a:t>
              </a:r>
              <a:endParaRPr kumimoji="1" lang="zh-CN" altLang="en-US" sz="2800" b="1">
                <a:ea typeface="黑体" panose="02010609060101010101" pitchFamily="49" charset="-122"/>
              </a:endParaRPr>
            </a:p>
          </p:txBody>
        </p:sp>
        <p:sp>
          <p:nvSpPr>
            <p:cNvPr id="194589" name="Line 29"/>
            <p:cNvSpPr>
              <a:spLocks noChangeShapeType="1"/>
            </p:cNvSpPr>
            <p:nvPr/>
          </p:nvSpPr>
          <p:spPr bwMode="auto">
            <a:xfrm flipH="1">
              <a:off x="22" y="3436"/>
              <a:ext cx="251" cy="0"/>
            </a:xfrm>
            <a:prstGeom prst="line">
              <a:avLst/>
            </a:prstGeom>
            <a:noFill/>
            <a:ln w="28575">
              <a:solidFill>
                <a:srgbClr val="000000"/>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4590" name="Line 30"/>
            <p:cNvSpPr>
              <a:spLocks noChangeShapeType="1"/>
            </p:cNvSpPr>
            <p:nvPr/>
          </p:nvSpPr>
          <p:spPr bwMode="auto">
            <a:xfrm flipH="1">
              <a:off x="1655" y="3748"/>
              <a:ext cx="1180" cy="0"/>
            </a:xfrm>
            <a:prstGeom prst="line">
              <a:avLst/>
            </a:prstGeom>
            <a:noFill/>
            <a:ln w="28575">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94591" name="Line 31"/>
            <p:cNvSpPr>
              <a:spLocks noChangeShapeType="1"/>
            </p:cNvSpPr>
            <p:nvPr/>
          </p:nvSpPr>
          <p:spPr bwMode="auto">
            <a:xfrm flipH="1">
              <a:off x="1701" y="3294"/>
              <a:ext cx="408" cy="1"/>
            </a:xfrm>
            <a:prstGeom prst="line">
              <a:avLst/>
            </a:prstGeom>
            <a:noFill/>
            <a:ln w="28575">
              <a:solidFill>
                <a:srgbClr val="000000"/>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4592" name="Line 32"/>
            <p:cNvSpPr>
              <a:spLocks noChangeShapeType="1"/>
            </p:cNvSpPr>
            <p:nvPr/>
          </p:nvSpPr>
          <p:spPr bwMode="auto">
            <a:xfrm flipH="1">
              <a:off x="1701" y="2795"/>
              <a:ext cx="408" cy="1"/>
            </a:xfrm>
            <a:prstGeom prst="line">
              <a:avLst/>
            </a:prstGeom>
            <a:noFill/>
            <a:ln w="28575">
              <a:solidFill>
                <a:srgbClr val="000000"/>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4593" name="Line 33"/>
            <p:cNvSpPr>
              <a:spLocks noChangeShapeType="1"/>
            </p:cNvSpPr>
            <p:nvPr/>
          </p:nvSpPr>
          <p:spPr bwMode="auto">
            <a:xfrm flipH="1">
              <a:off x="1701" y="1888"/>
              <a:ext cx="408" cy="0"/>
            </a:xfrm>
            <a:prstGeom prst="line">
              <a:avLst/>
            </a:prstGeom>
            <a:noFill/>
            <a:ln w="28575">
              <a:solidFill>
                <a:srgbClr val="000000"/>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4594" name="Line 34"/>
            <p:cNvSpPr>
              <a:spLocks noChangeShapeType="1"/>
            </p:cNvSpPr>
            <p:nvPr/>
          </p:nvSpPr>
          <p:spPr bwMode="auto">
            <a:xfrm flipH="1">
              <a:off x="22" y="3745"/>
              <a:ext cx="251" cy="1"/>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4595" name="Line 35"/>
            <p:cNvSpPr>
              <a:spLocks noChangeShapeType="1"/>
            </p:cNvSpPr>
            <p:nvPr/>
          </p:nvSpPr>
          <p:spPr bwMode="auto">
            <a:xfrm flipV="1">
              <a:off x="22" y="3436"/>
              <a:ext cx="1" cy="310"/>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4596" name="Line 36"/>
            <p:cNvSpPr>
              <a:spLocks noChangeShapeType="1"/>
            </p:cNvSpPr>
            <p:nvPr/>
          </p:nvSpPr>
          <p:spPr bwMode="auto">
            <a:xfrm flipH="1">
              <a:off x="22" y="2792"/>
              <a:ext cx="251" cy="1"/>
            </a:xfrm>
            <a:prstGeom prst="line">
              <a:avLst/>
            </a:prstGeom>
            <a:noFill/>
            <a:ln w="28575">
              <a:solidFill>
                <a:srgbClr val="000000"/>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4597" name="Line 37"/>
            <p:cNvSpPr>
              <a:spLocks noChangeShapeType="1"/>
            </p:cNvSpPr>
            <p:nvPr/>
          </p:nvSpPr>
          <p:spPr bwMode="auto">
            <a:xfrm flipH="1">
              <a:off x="22" y="1933"/>
              <a:ext cx="251" cy="0"/>
            </a:xfrm>
            <a:prstGeom prst="line">
              <a:avLst/>
            </a:prstGeom>
            <a:noFill/>
            <a:ln w="28575">
              <a:solidFill>
                <a:srgbClr val="000000"/>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4598" name="Line 38"/>
            <p:cNvSpPr>
              <a:spLocks noChangeShapeType="1"/>
            </p:cNvSpPr>
            <p:nvPr/>
          </p:nvSpPr>
          <p:spPr bwMode="auto">
            <a:xfrm flipV="1">
              <a:off x="22" y="1933"/>
              <a:ext cx="1" cy="1503"/>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4601" name="Line 41"/>
            <p:cNvSpPr>
              <a:spLocks noChangeShapeType="1"/>
            </p:cNvSpPr>
            <p:nvPr/>
          </p:nvSpPr>
          <p:spPr bwMode="auto">
            <a:xfrm>
              <a:off x="1927" y="572"/>
              <a:ext cx="0" cy="3401"/>
            </a:xfrm>
            <a:prstGeom prst="line">
              <a:avLst/>
            </a:prstGeom>
            <a:noFill/>
            <a:ln w="28575">
              <a:solidFill>
                <a:srgbClr val="000000"/>
              </a:solidFill>
              <a:prstDash val="sysDash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4603" name="AutoShape 43"/>
            <p:cNvSpPr>
              <a:spLocks noChangeArrowheads="1"/>
            </p:cNvSpPr>
            <p:nvPr/>
          </p:nvSpPr>
          <p:spPr bwMode="auto">
            <a:xfrm>
              <a:off x="1020" y="2069"/>
              <a:ext cx="1134" cy="227"/>
            </a:xfrm>
            <a:prstGeom prst="cloudCallout">
              <a:avLst>
                <a:gd name="adj1" fmla="val 62259"/>
                <a:gd name="adj2" fmla="val -35463"/>
              </a:avLst>
            </a:prstGeom>
            <a:solidFill>
              <a:srgbClr val="FFFF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b="1">
                  <a:solidFill>
                    <a:schemeClr val="hlink"/>
                  </a:solidFill>
                </a:rPr>
                <a:t>预处理</a:t>
              </a:r>
              <a:endParaRPr lang="zh-CN" altLang="en-US" b="1">
                <a:solidFill>
                  <a:schemeClr val="hlink"/>
                </a:solidFill>
              </a:endParaRPr>
            </a:p>
          </p:txBody>
        </p:sp>
        <p:sp>
          <p:nvSpPr>
            <p:cNvPr id="194607" name="Freeform 47"/>
            <p:cNvSpPr/>
            <p:nvPr/>
          </p:nvSpPr>
          <p:spPr bwMode="auto">
            <a:xfrm>
              <a:off x="884" y="1344"/>
              <a:ext cx="1951" cy="181"/>
            </a:xfrm>
            <a:custGeom>
              <a:avLst/>
              <a:gdLst>
                <a:gd name="T0" fmla="*/ 0 w 1951"/>
                <a:gd name="T1" fmla="*/ 0 h 181"/>
                <a:gd name="T2" fmla="*/ 0 w 1951"/>
                <a:gd name="T3" fmla="*/ 181 h 181"/>
                <a:gd name="T4" fmla="*/ 1951 w 1951"/>
                <a:gd name="T5" fmla="*/ 181 h 181"/>
              </a:gdLst>
              <a:ahLst/>
              <a:cxnLst>
                <a:cxn ang="0">
                  <a:pos x="T0" y="T1"/>
                </a:cxn>
                <a:cxn ang="0">
                  <a:pos x="T2" y="T3"/>
                </a:cxn>
                <a:cxn ang="0">
                  <a:pos x="T4" y="T5"/>
                </a:cxn>
              </a:cxnLst>
              <a:rect l="0" t="0" r="r" b="b"/>
              <a:pathLst>
                <a:path w="1951" h="181">
                  <a:moveTo>
                    <a:pt x="0" y="0"/>
                  </a:moveTo>
                  <a:lnTo>
                    <a:pt x="0" y="181"/>
                  </a:lnTo>
                  <a:lnTo>
                    <a:pt x="1951" y="181"/>
                  </a:lnTo>
                </a:path>
              </a:pathLst>
            </a:custGeom>
            <a:noFill/>
            <a:ln w="28575">
              <a:solidFill>
                <a:schemeClr val="tx1"/>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609"/>
                                        </p:tgtEl>
                                        <p:attrNameLst>
                                          <p:attrName>style.visibility</p:attrName>
                                        </p:attrNameLst>
                                      </p:cBhvr>
                                      <p:to>
                                        <p:strVal val="visible"/>
                                      </p:to>
                                    </p:set>
                                    <p:animEffect transition="in" filter="blinds(horizontal)">
                                      <p:cBhvr>
                                        <p:cTn id="7" dur="500"/>
                                        <p:tgtEl>
                                          <p:spTgt spid="19460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4572"/>
                                        </p:tgtEl>
                                        <p:attrNameLst>
                                          <p:attrName>style.visibility</p:attrName>
                                        </p:attrNameLst>
                                      </p:cBhvr>
                                      <p:to>
                                        <p:strVal val="visible"/>
                                      </p:to>
                                    </p:set>
                                    <p:animEffect transition="in" filter="blinds(horizontal)">
                                      <p:cBhvr>
                                        <p:cTn id="12" dur="500"/>
                                        <p:tgtEl>
                                          <p:spTgt spid="19457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457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194604"/>
                                        </p:tgtEl>
                                        <p:attrNameLst>
                                          <p:attrName>style.visibility</p:attrName>
                                        </p:attrNameLst>
                                      </p:cBhvr>
                                      <p:to>
                                        <p:strVal val="visible"/>
                                      </p:to>
                                    </p:set>
                                    <p:anim calcmode="lin" valueType="num">
                                      <p:cBhvr additive="base">
                                        <p:cTn id="21" dur="500" fill="hold"/>
                                        <p:tgtEl>
                                          <p:spTgt spid="194604"/>
                                        </p:tgtEl>
                                        <p:attrNameLst>
                                          <p:attrName>ppt_x</p:attrName>
                                        </p:attrNameLst>
                                      </p:cBhvr>
                                      <p:tavLst>
                                        <p:tav tm="0">
                                          <p:val>
                                            <p:strVal val="1+#ppt_w/2"/>
                                          </p:val>
                                        </p:tav>
                                        <p:tav tm="100000">
                                          <p:val>
                                            <p:strVal val="#ppt_x"/>
                                          </p:val>
                                        </p:tav>
                                      </p:tavLst>
                                    </p:anim>
                                    <p:anim calcmode="lin" valueType="num">
                                      <p:cBhvr additive="base">
                                        <p:cTn id="22" dur="500" fill="hold"/>
                                        <p:tgtEl>
                                          <p:spTgt spid="1946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71" grpId="0"/>
      <p:bldP spid="194572" grpId="0"/>
      <p:bldP spid="19460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60" name="Rectangle 4"/>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5461" name="Rectangle 5"/>
          <p:cNvSpPr>
            <a:spLocks noChangeArrowheads="1"/>
          </p:cNvSpPr>
          <p:nvPr/>
        </p:nvSpPr>
        <p:spPr bwMode="auto">
          <a:xfrm>
            <a:off x="1524001" y="31538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5462" name="Rectangle 6"/>
          <p:cNvSpPr>
            <a:spLocks noChangeArrowheads="1"/>
          </p:cNvSpPr>
          <p:nvPr/>
        </p:nvSpPr>
        <p:spPr bwMode="auto">
          <a:xfrm>
            <a:off x="1524001" y="31300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75466" name="Object 10"/>
          <p:cNvGraphicFramePr>
            <a:graphicFrameLocks noChangeAspect="1"/>
          </p:cNvGraphicFramePr>
          <p:nvPr/>
        </p:nvGraphicFramePr>
        <p:xfrm>
          <a:off x="3467101" y="2205038"/>
          <a:ext cx="468313" cy="684212"/>
        </p:xfrm>
        <a:graphic>
          <a:graphicData uri="http://schemas.openxmlformats.org/presentationml/2006/ole">
            <mc:AlternateContent xmlns:mc="http://schemas.openxmlformats.org/markup-compatibility/2006">
              <mc:Choice xmlns:v="urn:schemas-microsoft-com:vml" Requires="v">
                <p:oleObj spid="_x0000_s1050" name="公式" r:id="rId1" imgW="127000" imgH="177165" progId="Equation.3">
                  <p:embed/>
                </p:oleObj>
              </mc:Choice>
              <mc:Fallback>
                <p:oleObj name="公式" r:id="rId1" imgW="127000" imgH="177165" progId="Equation.3">
                  <p:embed/>
                  <p:pic>
                    <p:nvPicPr>
                      <p:cNvPr id="0" name="Object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7101" y="2205038"/>
                        <a:ext cx="468313" cy="684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5467" name="Object 11"/>
          <p:cNvGraphicFramePr>
            <a:graphicFrameLocks noChangeAspect="1"/>
          </p:cNvGraphicFramePr>
          <p:nvPr/>
        </p:nvGraphicFramePr>
        <p:xfrm>
          <a:off x="3503614" y="2781301"/>
          <a:ext cx="3997325" cy="879475"/>
        </p:xfrm>
        <a:graphic>
          <a:graphicData uri="http://schemas.openxmlformats.org/presentationml/2006/ole">
            <mc:AlternateContent xmlns:mc="http://schemas.openxmlformats.org/markup-compatibility/2006">
              <mc:Choice xmlns:v="urn:schemas-microsoft-com:vml" Requires="v">
                <p:oleObj spid="_x0000_s1051" name="公式" r:id="rId3" imgW="1104900" imgH="228600" progId="Equation.3">
                  <p:embed/>
                </p:oleObj>
              </mc:Choice>
              <mc:Fallback>
                <p:oleObj name="公式" r:id="rId3" imgW="1104900" imgH="2286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614" y="2781301"/>
                        <a:ext cx="3997325" cy="879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5468" name="Rectangle 12"/>
          <p:cNvSpPr>
            <a:spLocks noChangeArrowheads="1"/>
          </p:cNvSpPr>
          <p:nvPr/>
        </p:nvSpPr>
        <p:spPr bwMode="auto">
          <a:xfrm>
            <a:off x="1774824" y="1052514"/>
            <a:ext cx="8626475" cy="280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7" rIns="92075" bIns="46037"/>
          <a:lstStyle>
            <a:lvl1pPr marL="342900" indent="-342900" algn="l">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lgn="l">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lnSpc>
                <a:spcPct val="120000"/>
              </a:lnSpc>
            </a:pPr>
            <a:r>
              <a:rPr lang="zh-CN" altLang="en-US"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特征</a:t>
            </a:r>
            <a:r>
              <a:rPr lang="en-US" altLang="zh-CN"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(Features)</a:t>
            </a:r>
            <a:r>
              <a:rPr lang="zh-CN" altLang="en-US"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b="1" dirty="0">
                <a:effectLst>
                  <a:outerShdw blurRad="38100" dist="38100" dir="2700000" algn="tl">
                    <a:srgbClr val="000000">
                      <a:alpha val="43137"/>
                    </a:srgbClr>
                  </a:outerShdw>
                </a:effectLst>
                <a:ea typeface="楷体_GB2312" pitchFamily="49" charset="-122"/>
              </a:rPr>
              <a:t>能描述模式特性的量（测量值）。在统计模式识别方法中，通常用一个矢量    表示，称之为特征矢量，记为</a:t>
            </a:r>
            <a:r>
              <a:rPr lang="zh-CN" altLang="en-US" dirty="0">
                <a:effectLst>
                  <a:outerShdw blurRad="38100" dist="38100" dir="2700000" algn="tl">
                    <a:srgbClr val="000000">
                      <a:alpha val="43137"/>
                    </a:srgbClr>
                  </a:outerShdw>
                </a:effectLst>
              </a:rPr>
              <a:t>      </a:t>
            </a:r>
            <a:endParaRPr lang="zh-CN" altLang="en-US" b="1" dirty="0">
              <a:effectLst>
                <a:outerShdw blurRad="38100" dist="38100" dir="2700000" algn="tl">
                  <a:srgbClr val="000000">
                    <a:alpha val="43137"/>
                  </a:srgbClr>
                </a:outerShdw>
              </a:effectLst>
              <a:ea typeface="楷体_GB2312" pitchFamily="49" charset="-122"/>
            </a:endParaRPr>
          </a:p>
        </p:txBody>
      </p:sp>
      <p:sp>
        <p:nvSpPr>
          <p:cNvPr id="275469" name="Rectangle 13"/>
          <p:cNvSpPr>
            <a:spLocks noChangeArrowheads="1"/>
          </p:cNvSpPr>
          <p:nvPr/>
        </p:nvSpPr>
        <p:spPr bwMode="auto">
          <a:xfrm>
            <a:off x="1847849" y="4221164"/>
            <a:ext cx="8553449"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7" rIns="92075" bIns="46037"/>
          <a:lstStyle>
            <a:lvl1pPr marL="342900" indent="-342900" algn="l">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lgn="l">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lnSpc>
                <a:spcPct val="120000"/>
              </a:lnSpc>
            </a:pPr>
            <a:r>
              <a:rPr lang="zh-CN" altLang="en-US"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模式类</a:t>
            </a:r>
            <a:r>
              <a:rPr lang="en-US" altLang="zh-CN"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(Class)</a:t>
            </a:r>
            <a:r>
              <a:rPr lang="zh-CN" altLang="en-US"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b="1" dirty="0">
                <a:effectLst>
                  <a:outerShdw blurRad="38100" dist="38100" dir="2700000" algn="tl">
                    <a:srgbClr val="000000">
                      <a:alpha val="43137"/>
                    </a:srgbClr>
                  </a:outerShdw>
                </a:effectLst>
                <a:ea typeface="楷体_GB2312" pitchFamily="49" charset="-122"/>
              </a:rPr>
              <a:t>具有某些共同特性的模式的集合。</a:t>
            </a:r>
            <a:endParaRPr lang="zh-CN" altLang="en-US" b="1" dirty="0">
              <a:effectLst>
                <a:outerShdw blurRad="38100" dist="38100" dir="2700000" algn="tl">
                  <a:srgbClr val="000000">
                    <a:alpha val="43137"/>
                  </a:srgbClr>
                </a:outerShdw>
              </a:effectLst>
              <a:ea typeface="楷体_GB2312" pitchFamily="49" charset="-122"/>
            </a:endParaRPr>
          </a:p>
        </p:txBody>
      </p:sp>
      <p:sp>
        <p:nvSpPr>
          <p:cNvPr id="275470" name="Rectangle 14"/>
          <p:cNvSpPr>
            <a:spLocks noChangeArrowheads="1"/>
          </p:cNvSpPr>
          <p:nvPr/>
        </p:nvSpPr>
        <p:spPr bwMode="auto">
          <a:xfrm>
            <a:off x="5303838" y="44451"/>
            <a:ext cx="1223962" cy="62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7" rIns="92075" bIns="46037" anchor="ctr"/>
          <a:lstStyle>
            <a:lvl1pPr algn="l">
              <a:defRPr sz="4400">
                <a:solidFill>
                  <a:schemeClr val="tx2"/>
                </a:solidFill>
                <a:latin typeface="Tahoma" panose="020B0604030504040204" pitchFamily="34" charset="0"/>
                <a:ea typeface="宋体" panose="02010600030101010101" pitchFamily="2" charset="-122"/>
              </a:defRPr>
            </a:lvl1pPr>
            <a:lvl2pPr algn="l">
              <a:defRPr sz="4400">
                <a:solidFill>
                  <a:schemeClr val="tx2"/>
                </a:solidFill>
                <a:latin typeface="Tahoma" panose="020B0604030504040204" pitchFamily="34" charset="0"/>
                <a:ea typeface="宋体" panose="02010600030101010101" pitchFamily="2" charset="-122"/>
              </a:defRPr>
            </a:lvl2pPr>
            <a:lvl3pPr algn="l">
              <a:defRPr sz="4400">
                <a:solidFill>
                  <a:schemeClr val="tx2"/>
                </a:solidFill>
                <a:latin typeface="Tahoma" panose="020B0604030504040204" pitchFamily="34" charset="0"/>
                <a:ea typeface="宋体" panose="02010600030101010101" pitchFamily="2" charset="-122"/>
              </a:defRPr>
            </a:lvl3pPr>
            <a:lvl4pPr algn="l">
              <a:defRPr sz="4400">
                <a:solidFill>
                  <a:schemeClr val="tx2"/>
                </a:solidFill>
                <a:latin typeface="Tahoma" panose="020B0604030504040204" pitchFamily="34" charset="0"/>
                <a:ea typeface="宋体" panose="02010600030101010101" pitchFamily="2" charset="-122"/>
              </a:defRPr>
            </a:lvl4pPr>
            <a:lvl5pPr algn="l">
              <a:defRPr sz="4400">
                <a:solidFill>
                  <a:schemeClr val="tx2"/>
                </a:solidFill>
                <a:latin typeface="Tahoma" panose="020B0604030504040204" pitchFamily="34" charset="0"/>
                <a:ea typeface="宋体" panose="02010600030101010101" pitchFamily="2" charset="-122"/>
              </a:defRPr>
            </a:lvl5pPr>
            <a:lvl6pPr marL="45720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r>
              <a:rPr lang="zh-CN" altLang="en-US" sz="4000" b="1" dirty="0">
                <a:solidFill>
                  <a:schemeClr val="tx1"/>
                </a:solidFill>
                <a:effectLst>
                  <a:outerShdw blurRad="38100" dist="38100" dir="2700000" algn="tl">
                    <a:srgbClr val="000000">
                      <a:alpha val="43137"/>
                    </a:srgbClr>
                  </a:outerShdw>
                </a:effectLst>
                <a:ea typeface="黑体" panose="02010609060101010101" pitchFamily="49" charset="-122"/>
              </a:rPr>
              <a:t>概念</a:t>
            </a:r>
            <a:endParaRPr lang="zh-CN" altLang="en-US" sz="4000" dirty="0">
              <a:effectLst>
                <a:outerShdw blurRad="38100" dist="38100" dir="2700000" algn="tl">
                  <a:srgbClr val="000000">
                    <a:alpha val="43137"/>
                  </a:srgbClr>
                </a:outerShdw>
              </a:effectLst>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75469">
                                            <p:txEl>
                                              <p:pRg st="0" end="0"/>
                                            </p:txEl>
                                          </p:spTgt>
                                        </p:tgtEl>
                                        <p:attrNameLst>
                                          <p:attrName>style.visibility</p:attrName>
                                        </p:attrNameLst>
                                      </p:cBhvr>
                                      <p:to>
                                        <p:strVal val="visible"/>
                                      </p:to>
                                    </p:set>
                                    <p:animEffect transition="in" filter="box(out)">
                                      <p:cBhvr>
                                        <p:cTn id="7" dur="500"/>
                                        <p:tgtEl>
                                          <p:spTgt spid="27546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5"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69" grpId="0" autoUpdateAnimBg="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80579" name="Rectangle 3"/>
          <p:cNvSpPr>
            <a:spLocks noChangeArrowheads="1"/>
          </p:cNvSpPr>
          <p:nvPr/>
        </p:nvSpPr>
        <p:spPr bwMode="auto">
          <a:xfrm>
            <a:off x="1524001" y="31538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80580" name="Rectangle 4"/>
          <p:cNvSpPr>
            <a:spLocks noChangeArrowheads="1"/>
          </p:cNvSpPr>
          <p:nvPr/>
        </p:nvSpPr>
        <p:spPr bwMode="auto">
          <a:xfrm>
            <a:off x="1524001" y="31300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80585" name="Rectangle 9"/>
          <p:cNvSpPr>
            <a:spLocks noChangeArrowheads="1"/>
          </p:cNvSpPr>
          <p:nvPr/>
        </p:nvSpPr>
        <p:spPr bwMode="auto">
          <a:xfrm>
            <a:off x="4079875" y="44451"/>
            <a:ext cx="4103688" cy="62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7" rIns="92075" bIns="46037" anchor="ctr"/>
          <a:lstStyle>
            <a:lvl1pPr algn="l">
              <a:defRPr sz="4400">
                <a:solidFill>
                  <a:schemeClr val="tx2"/>
                </a:solidFill>
                <a:latin typeface="Tahoma" panose="020B0604030504040204" pitchFamily="34" charset="0"/>
                <a:ea typeface="宋体" panose="02010600030101010101" pitchFamily="2" charset="-122"/>
              </a:defRPr>
            </a:lvl1pPr>
            <a:lvl2pPr algn="l">
              <a:defRPr sz="4400">
                <a:solidFill>
                  <a:schemeClr val="tx2"/>
                </a:solidFill>
                <a:latin typeface="Tahoma" panose="020B0604030504040204" pitchFamily="34" charset="0"/>
                <a:ea typeface="宋体" panose="02010600030101010101" pitchFamily="2" charset="-122"/>
              </a:defRPr>
            </a:lvl2pPr>
            <a:lvl3pPr algn="l">
              <a:defRPr sz="4400">
                <a:solidFill>
                  <a:schemeClr val="tx2"/>
                </a:solidFill>
                <a:latin typeface="Tahoma" panose="020B0604030504040204" pitchFamily="34" charset="0"/>
                <a:ea typeface="宋体" panose="02010600030101010101" pitchFamily="2" charset="-122"/>
              </a:defRPr>
            </a:lvl3pPr>
            <a:lvl4pPr algn="l">
              <a:defRPr sz="4400">
                <a:solidFill>
                  <a:schemeClr val="tx2"/>
                </a:solidFill>
                <a:latin typeface="Tahoma" panose="020B0604030504040204" pitchFamily="34" charset="0"/>
                <a:ea typeface="宋体" panose="02010600030101010101" pitchFamily="2" charset="-122"/>
              </a:defRPr>
            </a:lvl4pPr>
            <a:lvl5pPr algn="l">
              <a:defRPr sz="4400">
                <a:solidFill>
                  <a:schemeClr val="tx2"/>
                </a:solidFill>
                <a:latin typeface="Tahoma" panose="020B0604030504040204" pitchFamily="34" charset="0"/>
                <a:ea typeface="宋体" panose="02010600030101010101" pitchFamily="2" charset="-122"/>
              </a:defRPr>
            </a:lvl5pPr>
            <a:lvl6pPr marL="45720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pPr algn="ctr"/>
            <a:r>
              <a:rPr lang="zh-CN" altLang="en-US" sz="4000" b="1" dirty="0">
                <a:solidFill>
                  <a:schemeClr val="tx1"/>
                </a:solidFill>
                <a:effectLst>
                  <a:outerShdw blurRad="38100" dist="38100" dir="2700000" algn="tl">
                    <a:srgbClr val="000000">
                      <a:alpha val="43137"/>
                    </a:srgbClr>
                  </a:outerShdw>
                </a:effectLst>
                <a:ea typeface="黑体" panose="02010609060101010101" pitchFamily="49" charset="-122"/>
              </a:rPr>
              <a:t>模式识别的例子</a:t>
            </a:r>
            <a:endParaRPr lang="zh-CN" altLang="en-US" sz="4000" dirty="0">
              <a:effectLst>
                <a:outerShdw blurRad="38100" dist="38100" dir="2700000" algn="tl">
                  <a:srgbClr val="000000">
                    <a:alpha val="43137"/>
                  </a:srgbClr>
                </a:outerShdw>
              </a:effectLst>
              <a:latin typeface="Arial" panose="020B0604020202020204" pitchFamily="34" charset="0"/>
              <a:ea typeface="黑体" panose="02010609060101010101" pitchFamily="49" charset="-122"/>
            </a:endParaRPr>
          </a:p>
        </p:txBody>
      </p:sp>
      <p:sp>
        <p:nvSpPr>
          <p:cNvPr id="280586" name="Text Box 10"/>
          <p:cNvSpPr txBox="1">
            <a:spLocks noChangeArrowheads="1"/>
          </p:cNvSpPr>
          <p:nvPr/>
        </p:nvSpPr>
        <p:spPr bwMode="auto">
          <a:xfrm>
            <a:off x="1919288" y="1052514"/>
            <a:ext cx="39608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3200" b="1" dirty="0">
                <a:effectLst>
                  <a:outerShdw blurRad="38100" dist="38100" dir="2700000" algn="tl">
                    <a:srgbClr val="000000">
                      <a:alpha val="43137"/>
                    </a:srgbClr>
                  </a:outerShdw>
                </a:effectLst>
                <a:ea typeface="楷体_GB2312" pitchFamily="49" charset="-122"/>
              </a:rPr>
              <a:t>计算机自动诊断疾病</a:t>
            </a:r>
            <a:r>
              <a:rPr lang="en-US" altLang="zh-CN" sz="3200" b="1" dirty="0">
                <a:effectLst>
                  <a:outerShdw blurRad="38100" dist="38100" dir="2700000" algn="tl">
                    <a:srgbClr val="000000">
                      <a:alpha val="43137"/>
                    </a:srgbClr>
                  </a:outerShdw>
                </a:effectLst>
                <a:ea typeface="楷体_GB2312" pitchFamily="49" charset="-122"/>
              </a:rPr>
              <a:t>:</a:t>
            </a:r>
            <a:endParaRPr lang="en-US" altLang="zh-CN" sz="3200" b="1" dirty="0">
              <a:effectLst>
                <a:outerShdw blurRad="38100" dist="38100" dir="2700000" algn="tl">
                  <a:srgbClr val="000000">
                    <a:alpha val="43137"/>
                  </a:srgbClr>
                </a:outerShdw>
              </a:effectLst>
              <a:ea typeface="楷体_GB2312" pitchFamily="49" charset="-122"/>
            </a:endParaRPr>
          </a:p>
        </p:txBody>
      </p:sp>
      <p:sp>
        <p:nvSpPr>
          <p:cNvPr id="280587" name="Text Box 11"/>
          <p:cNvSpPr txBox="1">
            <a:spLocks noChangeArrowheads="1"/>
          </p:cNvSpPr>
          <p:nvPr/>
        </p:nvSpPr>
        <p:spPr bwMode="auto">
          <a:xfrm>
            <a:off x="1708733" y="1916114"/>
            <a:ext cx="919739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defRPr>
                <a:solidFill>
                  <a:schemeClr val="tx1"/>
                </a:solidFill>
                <a:latin typeface="Arial" panose="020B0604020202020204" pitchFamily="34" charset="0"/>
                <a:ea typeface="宋体" panose="02010600030101010101" pitchFamily="2" charset="-122"/>
              </a:defRPr>
            </a:lvl1pPr>
            <a:lvl2pPr marL="1148080" indent="-342900" algn="l">
              <a:defRPr>
                <a:solidFill>
                  <a:schemeClr val="tx1"/>
                </a:solidFill>
                <a:latin typeface="Arial" panose="020B0604020202020204" pitchFamily="34" charset="0"/>
                <a:ea typeface="宋体" panose="02010600030101010101" pitchFamily="2" charset="-122"/>
              </a:defRPr>
            </a:lvl2pPr>
            <a:lvl3pPr marL="132715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50000"/>
              </a:spcBef>
              <a:buFontTx/>
              <a:buAutoNum type="arabicPeriod"/>
            </a:pPr>
            <a:r>
              <a:rPr lang="zh-CN" altLang="en-US" sz="28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获取情况</a:t>
            </a:r>
            <a:r>
              <a:rPr lang="en-US" altLang="zh-CN" sz="28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sz="28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信息采集</a:t>
            </a:r>
            <a:r>
              <a:rPr lang="en-US" altLang="zh-CN" sz="28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en-US" altLang="zh-CN" sz="2800" b="1" dirty="0">
                <a:solidFill>
                  <a:schemeClr val="folHlink"/>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a:t>
            </a:r>
            <a:r>
              <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测量体温、血压、心率、血液化验、</a:t>
            </a:r>
            <a:r>
              <a:rPr lang="en-US" altLang="zh-CN"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X</a:t>
            </a:r>
            <a:r>
              <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光透射、</a:t>
            </a:r>
            <a:r>
              <a:rPr lang="en-US" altLang="zh-CN"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B</a:t>
            </a:r>
            <a:r>
              <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超、心电图、</a:t>
            </a:r>
            <a:r>
              <a:rPr lang="en-US" altLang="zh-CN"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CT</a:t>
            </a:r>
            <a:r>
              <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等尽可能多的信息，并将这些信息数字化后输入电脑。当然在实际应用中要考虑采集的成本，这就是说</a:t>
            </a:r>
            <a:r>
              <a:rPr lang="zh-CN" altLang="en-US" sz="28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特征要进行选择</a:t>
            </a:r>
            <a:r>
              <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的</a:t>
            </a:r>
            <a:r>
              <a:rPr lang="zh-CN" altLang="en-US" sz="2800" b="1" dirty="0">
                <a:solidFill>
                  <a:schemeClr val="folHlink"/>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endParaRPr lang="zh-CN" altLang="en-US" sz="2800" b="1" dirty="0">
              <a:solidFill>
                <a:schemeClr val="folHlink"/>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algn="just">
              <a:spcBef>
                <a:spcPct val="50000"/>
              </a:spcBef>
              <a:buFontTx/>
              <a:buAutoNum type="arabicPeriod"/>
            </a:pPr>
            <a:r>
              <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运行在电脑中的</a:t>
            </a:r>
            <a:r>
              <a:rPr lang="zh-CN" altLang="en-US" sz="28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专家系统</a:t>
            </a:r>
            <a:r>
              <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或</a:t>
            </a:r>
            <a:r>
              <a:rPr lang="zh-CN" altLang="en-US" sz="28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专用程序</a:t>
            </a:r>
            <a:r>
              <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可以分析这些数据并进行</a:t>
            </a:r>
            <a:r>
              <a:rPr lang="zh-CN" altLang="en-US" sz="28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分类</a:t>
            </a:r>
            <a:r>
              <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，得出正常或不正常的判断，不正常情况还要指出是什么问题。</a:t>
            </a:r>
            <a:endPar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a:spcBef>
                <a:spcPct val="50000"/>
              </a:spcBef>
              <a:buFontTx/>
              <a:buAutoNum type="arabicPeriod"/>
            </a:pPr>
            <a:endParaRPr lang="zh-CN" altLang="en-US" sz="2800" b="1" dirty="0">
              <a:solidFill>
                <a:schemeClr val="folHlink"/>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05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280587">
                                            <p:txEl>
                                              <p:pRg st="0" end="0"/>
                                            </p:txEl>
                                          </p:spTgt>
                                        </p:tgtEl>
                                        <p:attrNameLst>
                                          <p:attrName>style.visibility</p:attrName>
                                        </p:attrNameLst>
                                      </p:cBhvr>
                                      <p:to>
                                        <p:strVal val="visible"/>
                                      </p:to>
                                    </p:set>
                                    <p:animEffect transition="in" filter="blinds(horizontal)">
                                      <p:cBhvr>
                                        <p:cTn id="11" dur="500"/>
                                        <p:tgtEl>
                                          <p:spTgt spid="28058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80587">
                                            <p:txEl>
                                              <p:pRg st="1" end="1"/>
                                            </p:txEl>
                                          </p:spTgt>
                                        </p:tgtEl>
                                        <p:attrNameLst>
                                          <p:attrName>style.visibility</p:attrName>
                                        </p:attrNameLst>
                                      </p:cBhvr>
                                      <p:to>
                                        <p:strVal val="visible"/>
                                      </p:to>
                                    </p:set>
                                    <p:animEffect transition="in" filter="blinds(horizontal)">
                                      <p:cBhvr>
                                        <p:cTn id="16" dur="500"/>
                                        <p:tgtEl>
                                          <p:spTgt spid="2805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8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3"/>
          <p:cNvSpPr>
            <a:spLocks noGrp="1"/>
          </p:cNvSpPr>
          <p:nvPr>
            <p:ph type="sldNum" sz="quarter" idx="12"/>
          </p:nvPr>
        </p:nvSpPr>
        <p:spPr/>
        <p:txBody>
          <a:bodyPr/>
          <a:lstStyle/>
          <a:p>
            <a:fld id="{4E7E02BD-AA4C-4298-92A0-1C21074ED2B1}" type="slidenum">
              <a:rPr lang="zh-CN" altLang="en-US"/>
            </a:fld>
            <a:endParaRPr lang="en-US" altLang="zh-CN"/>
          </a:p>
        </p:txBody>
      </p:sp>
      <p:grpSp>
        <p:nvGrpSpPr>
          <p:cNvPr id="234519" name="Group 23"/>
          <p:cNvGrpSpPr/>
          <p:nvPr/>
        </p:nvGrpSpPr>
        <p:grpSpPr bwMode="auto">
          <a:xfrm>
            <a:off x="2927350" y="1936751"/>
            <a:ext cx="1765300" cy="4416425"/>
            <a:chOff x="884" y="1220"/>
            <a:chExt cx="1112" cy="2782"/>
          </a:xfrm>
        </p:grpSpPr>
        <p:sp>
          <p:nvSpPr>
            <p:cNvPr id="234502" name="Rectangle 6"/>
            <p:cNvSpPr>
              <a:spLocks noChangeArrowheads="1"/>
            </p:cNvSpPr>
            <p:nvPr/>
          </p:nvSpPr>
          <p:spPr bwMode="auto">
            <a:xfrm>
              <a:off x="884" y="1220"/>
              <a:ext cx="1112" cy="333"/>
            </a:xfrm>
            <a:prstGeom prst="rect">
              <a:avLst/>
            </a:prstGeom>
            <a:noFill/>
            <a:ln w="9525">
              <a:solidFill>
                <a:schemeClr val="bg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ea typeface="楷体_GB2312" pitchFamily="49" charset="-122"/>
                </a:rPr>
                <a:t>对象空间</a:t>
              </a:r>
              <a:endParaRPr lang="zh-CN" altLang="en-US" sz="2800" b="1" dirty="0">
                <a:ea typeface="楷体_GB2312" pitchFamily="49" charset="-122"/>
              </a:endParaRPr>
            </a:p>
          </p:txBody>
        </p:sp>
        <p:sp>
          <p:nvSpPr>
            <p:cNvPr id="234503" name="Rectangle 7"/>
            <p:cNvSpPr>
              <a:spLocks noChangeArrowheads="1"/>
            </p:cNvSpPr>
            <p:nvPr/>
          </p:nvSpPr>
          <p:spPr bwMode="auto">
            <a:xfrm>
              <a:off x="884" y="2036"/>
              <a:ext cx="1112" cy="333"/>
            </a:xfrm>
            <a:prstGeom prst="rect">
              <a:avLst/>
            </a:prstGeom>
            <a:noFill/>
            <a:ln w="9525">
              <a:solidFill>
                <a:schemeClr val="bg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ea typeface="楷体_GB2312" pitchFamily="49" charset="-122"/>
                </a:rPr>
                <a:t>模式空间</a:t>
              </a:r>
              <a:endParaRPr lang="zh-CN" altLang="en-US" sz="2800" b="1" dirty="0">
                <a:ea typeface="楷体_GB2312" pitchFamily="49" charset="-122"/>
              </a:endParaRPr>
            </a:p>
          </p:txBody>
        </p:sp>
        <p:sp>
          <p:nvSpPr>
            <p:cNvPr id="234504" name="Rectangle 8"/>
            <p:cNvSpPr>
              <a:spLocks noChangeArrowheads="1"/>
            </p:cNvSpPr>
            <p:nvPr/>
          </p:nvSpPr>
          <p:spPr bwMode="auto">
            <a:xfrm>
              <a:off x="907" y="2853"/>
              <a:ext cx="1089" cy="333"/>
            </a:xfrm>
            <a:prstGeom prst="rect">
              <a:avLst/>
            </a:prstGeom>
            <a:noFill/>
            <a:ln w="9525">
              <a:solidFill>
                <a:schemeClr val="bg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ea typeface="楷体_GB2312" pitchFamily="49" charset="-122"/>
                </a:rPr>
                <a:t>特征空间</a:t>
              </a:r>
              <a:endParaRPr lang="zh-CN" altLang="en-US" sz="2800" b="1" dirty="0">
                <a:ea typeface="楷体_GB2312" pitchFamily="49" charset="-122"/>
              </a:endParaRPr>
            </a:p>
          </p:txBody>
        </p:sp>
        <p:sp>
          <p:nvSpPr>
            <p:cNvPr id="234505" name="Rectangle 9"/>
            <p:cNvSpPr>
              <a:spLocks noChangeArrowheads="1"/>
            </p:cNvSpPr>
            <p:nvPr/>
          </p:nvSpPr>
          <p:spPr bwMode="auto">
            <a:xfrm>
              <a:off x="907" y="3669"/>
              <a:ext cx="1089" cy="333"/>
            </a:xfrm>
            <a:prstGeom prst="rect">
              <a:avLst/>
            </a:prstGeom>
            <a:noFill/>
            <a:ln w="9525">
              <a:solidFill>
                <a:schemeClr val="bg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ea typeface="楷体_GB2312" pitchFamily="49" charset="-122"/>
                </a:rPr>
                <a:t>类型空间</a:t>
              </a:r>
              <a:endParaRPr lang="zh-CN" altLang="en-US" sz="2800" b="1" dirty="0">
                <a:ea typeface="楷体_GB2312" pitchFamily="49" charset="-122"/>
              </a:endParaRPr>
            </a:p>
          </p:txBody>
        </p:sp>
        <p:sp>
          <p:nvSpPr>
            <p:cNvPr id="234506" name="Line 10"/>
            <p:cNvSpPr>
              <a:spLocks noChangeShapeType="1"/>
            </p:cNvSpPr>
            <p:nvPr/>
          </p:nvSpPr>
          <p:spPr bwMode="auto">
            <a:xfrm>
              <a:off x="1474" y="1570"/>
              <a:ext cx="0" cy="45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09" name="Line 13"/>
            <p:cNvSpPr>
              <a:spLocks noChangeShapeType="1"/>
            </p:cNvSpPr>
            <p:nvPr/>
          </p:nvSpPr>
          <p:spPr bwMode="auto">
            <a:xfrm>
              <a:off x="1474" y="2367"/>
              <a:ext cx="0" cy="499"/>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10" name="Line 14"/>
            <p:cNvSpPr>
              <a:spLocks noChangeShapeType="1"/>
            </p:cNvSpPr>
            <p:nvPr/>
          </p:nvSpPr>
          <p:spPr bwMode="auto">
            <a:xfrm>
              <a:off x="1474" y="3183"/>
              <a:ext cx="0" cy="499"/>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34513" name="Rectangle 17"/>
          <p:cNvSpPr>
            <a:spLocks noChangeArrowheads="1"/>
          </p:cNvSpPr>
          <p:nvPr/>
        </p:nvSpPr>
        <p:spPr bwMode="auto">
          <a:xfrm>
            <a:off x="3216275" y="765175"/>
            <a:ext cx="5111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各类空间（</a:t>
            </a:r>
            <a:r>
              <a:rPr lang="en-US" altLang="zh-CN"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Space)</a:t>
            </a:r>
            <a:r>
              <a:rPr lang="zh-CN" altLang="en-US"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的概念</a:t>
            </a:r>
            <a:endParaRPr lang="zh-CN" altLang="en-US"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234515" name="AutoShape 19"/>
          <p:cNvSpPr>
            <a:spLocks noChangeArrowheads="1"/>
          </p:cNvSpPr>
          <p:nvPr/>
        </p:nvSpPr>
        <p:spPr bwMode="auto">
          <a:xfrm>
            <a:off x="5519739" y="1989139"/>
            <a:ext cx="4897437" cy="1368425"/>
          </a:xfrm>
          <a:prstGeom prst="wedgeRectCallout">
            <a:avLst>
              <a:gd name="adj1" fmla="val -83843"/>
              <a:gd name="adj2" fmla="val 11023"/>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lang="zh-CN" altLang="en-US" sz="2800" b="1" dirty="0">
                <a:ea typeface="楷体_GB2312" pitchFamily="49" charset="-122"/>
              </a:rPr>
              <a:t>模式采集：</a:t>
            </a:r>
            <a:r>
              <a:rPr lang="zh-CN" altLang="en-US" sz="2800" b="1" dirty="0">
                <a:solidFill>
                  <a:srgbClr val="FF0000"/>
                </a:solidFill>
                <a:ea typeface="楷体_GB2312" pitchFamily="49" charset="-122"/>
              </a:rPr>
              <a:t>从客观世界（对象空间）到模式空间的过程称为模式采集。</a:t>
            </a:r>
            <a:endParaRPr lang="zh-CN" altLang="en-US" sz="2800" b="1" dirty="0">
              <a:solidFill>
                <a:srgbClr val="FF0000"/>
              </a:solidFill>
              <a:ea typeface="楷体_GB2312" pitchFamily="49" charset="-122"/>
            </a:endParaRPr>
          </a:p>
        </p:txBody>
      </p:sp>
      <p:sp>
        <p:nvSpPr>
          <p:cNvPr id="234516" name="AutoShape 20"/>
          <p:cNvSpPr>
            <a:spLocks noChangeArrowheads="1"/>
          </p:cNvSpPr>
          <p:nvPr/>
        </p:nvSpPr>
        <p:spPr bwMode="auto">
          <a:xfrm>
            <a:off x="5519739" y="3500439"/>
            <a:ext cx="4897437" cy="1368425"/>
          </a:xfrm>
          <a:prstGeom prst="wedgeRectCallout">
            <a:avLst>
              <a:gd name="adj1" fmla="val -83843"/>
              <a:gd name="adj2" fmla="val -3481"/>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lang="zh-CN" altLang="en-US" sz="2800" b="1" dirty="0">
                <a:ea typeface="楷体_GB2312" pitchFamily="49" charset="-122"/>
              </a:rPr>
              <a:t>特征提取和特征选择：</a:t>
            </a:r>
            <a:r>
              <a:rPr lang="zh-CN" altLang="en-US" sz="2800" b="1" dirty="0">
                <a:solidFill>
                  <a:srgbClr val="FF0000"/>
                </a:solidFill>
                <a:ea typeface="楷体_GB2312" pitchFamily="49" charset="-122"/>
              </a:rPr>
              <a:t>由模式空间到特征空间的变换和选择。</a:t>
            </a:r>
            <a:endParaRPr lang="zh-CN" altLang="en-US" sz="2800" b="1" dirty="0">
              <a:solidFill>
                <a:srgbClr val="FF0000"/>
              </a:solidFill>
              <a:ea typeface="楷体_GB2312" pitchFamily="49" charset="-122"/>
            </a:endParaRPr>
          </a:p>
        </p:txBody>
      </p:sp>
      <p:sp>
        <p:nvSpPr>
          <p:cNvPr id="234517" name="AutoShape 21"/>
          <p:cNvSpPr>
            <a:spLocks noChangeArrowheads="1"/>
          </p:cNvSpPr>
          <p:nvPr/>
        </p:nvSpPr>
        <p:spPr bwMode="auto">
          <a:xfrm>
            <a:off x="5519739" y="5084764"/>
            <a:ext cx="4897437" cy="1368425"/>
          </a:xfrm>
          <a:prstGeom prst="wedgeRectCallout">
            <a:avLst>
              <a:gd name="adj1" fmla="val -84134"/>
              <a:gd name="adj2" fmla="val -26796"/>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lang="zh-CN" altLang="en-US" sz="2800" b="1" dirty="0">
                <a:ea typeface="楷体_GB2312" pitchFamily="49" charset="-122"/>
              </a:rPr>
              <a:t>类型判别：</a:t>
            </a:r>
            <a:r>
              <a:rPr lang="zh-CN" altLang="en-US" sz="2800" b="1" dirty="0">
                <a:solidFill>
                  <a:srgbClr val="FF0000"/>
                </a:solidFill>
                <a:ea typeface="楷体_GB2312" pitchFamily="49" charset="-122"/>
              </a:rPr>
              <a:t>特征空间到类型空间所作的操作。</a:t>
            </a:r>
            <a:endParaRPr lang="zh-CN" altLang="en-US" sz="2800" b="1" dirty="0">
              <a:solidFill>
                <a:srgbClr val="FF0000"/>
              </a:solidFill>
              <a:ea typeface="楷体_GB2312" pitchFamily="49" charset="-122"/>
            </a:endParaRPr>
          </a:p>
        </p:txBody>
      </p:sp>
      <p:sp>
        <p:nvSpPr>
          <p:cNvPr id="234518" name="Text Box 22"/>
          <p:cNvSpPr txBox="1">
            <a:spLocks noChangeArrowheads="1"/>
          </p:cNvSpPr>
          <p:nvPr/>
        </p:nvSpPr>
        <p:spPr bwMode="auto">
          <a:xfrm>
            <a:off x="1919289" y="1989139"/>
            <a:ext cx="936625"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600" b="1" dirty="0">
                <a:ea typeface="黑体" panose="02010609060101010101" pitchFamily="49" charset="-122"/>
              </a:rPr>
              <a:t>模</a:t>
            </a:r>
            <a:endParaRPr lang="zh-CN" altLang="en-US" sz="3600" b="1" dirty="0">
              <a:ea typeface="黑体" panose="02010609060101010101" pitchFamily="49" charset="-122"/>
            </a:endParaRPr>
          </a:p>
          <a:p>
            <a:r>
              <a:rPr lang="zh-CN" altLang="en-US" sz="3600" b="1" dirty="0">
                <a:ea typeface="黑体" panose="02010609060101010101" pitchFamily="49" charset="-122"/>
              </a:rPr>
              <a:t>式</a:t>
            </a:r>
            <a:endParaRPr lang="zh-CN" altLang="en-US" sz="3600" b="1" dirty="0">
              <a:ea typeface="黑体" panose="02010609060101010101" pitchFamily="49" charset="-122"/>
            </a:endParaRPr>
          </a:p>
          <a:p>
            <a:r>
              <a:rPr lang="zh-CN" altLang="en-US" sz="3600" b="1" dirty="0">
                <a:ea typeface="黑体" panose="02010609060101010101" pitchFamily="49" charset="-122"/>
              </a:rPr>
              <a:t>识</a:t>
            </a:r>
            <a:endParaRPr lang="zh-CN" altLang="en-US" sz="3600" b="1" dirty="0">
              <a:ea typeface="黑体" panose="02010609060101010101" pitchFamily="49" charset="-122"/>
            </a:endParaRPr>
          </a:p>
          <a:p>
            <a:r>
              <a:rPr lang="zh-CN" altLang="en-US" sz="3600" b="1" dirty="0">
                <a:ea typeface="黑体" panose="02010609060101010101" pitchFamily="49" charset="-122"/>
              </a:rPr>
              <a:t>别</a:t>
            </a:r>
            <a:endParaRPr lang="zh-CN" altLang="en-US" sz="3600" b="1" dirty="0">
              <a:ea typeface="黑体" panose="02010609060101010101" pitchFamily="49" charset="-122"/>
            </a:endParaRPr>
          </a:p>
          <a:p>
            <a:r>
              <a:rPr lang="zh-CN" altLang="en-US" sz="3600" b="1" dirty="0">
                <a:ea typeface="黑体" panose="02010609060101010101" pitchFamily="49" charset="-122"/>
              </a:rPr>
              <a:t>三大</a:t>
            </a:r>
            <a:endParaRPr lang="zh-CN" altLang="en-US" sz="3600" b="1" dirty="0">
              <a:ea typeface="黑体" panose="02010609060101010101" pitchFamily="49" charset="-122"/>
            </a:endParaRPr>
          </a:p>
          <a:p>
            <a:r>
              <a:rPr lang="zh-CN" altLang="en-US" sz="3600" b="1" dirty="0">
                <a:ea typeface="黑体" panose="02010609060101010101" pitchFamily="49" charset="-122"/>
              </a:rPr>
              <a:t>任务</a:t>
            </a:r>
            <a:endParaRPr lang="zh-CN" altLang="en-US" sz="3600" b="1" dirty="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4515"/>
                                        </p:tgtEl>
                                        <p:attrNameLst>
                                          <p:attrName>style.visibility</p:attrName>
                                        </p:attrNameLst>
                                      </p:cBhvr>
                                      <p:to>
                                        <p:strVal val="visible"/>
                                      </p:to>
                                    </p:set>
                                    <p:animEffect transition="in" filter="blinds(horizontal)">
                                      <p:cBhvr>
                                        <p:cTn id="7" dur="500"/>
                                        <p:tgtEl>
                                          <p:spTgt spid="2345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4516"/>
                                        </p:tgtEl>
                                        <p:attrNameLst>
                                          <p:attrName>style.visibility</p:attrName>
                                        </p:attrNameLst>
                                      </p:cBhvr>
                                      <p:to>
                                        <p:strVal val="visible"/>
                                      </p:to>
                                    </p:set>
                                    <p:animEffect transition="in" filter="blinds(horizontal)">
                                      <p:cBhvr>
                                        <p:cTn id="12" dur="500"/>
                                        <p:tgtEl>
                                          <p:spTgt spid="2345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4517"/>
                                        </p:tgtEl>
                                        <p:attrNameLst>
                                          <p:attrName>style.visibility</p:attrName>
                                        </p:attrNameLst>
                                      </p:cBhvr>
                                      <p:to>
                                        <p:strVal val="visible"/>
                                      </p:to>
                                    </p:set>
                                    <p:animEffect transition="in" filter="blinds(horizontal)">
                                      <p:cBhvr>
                                        <p:cTn id="17" dur="500"/>
                                        <p:tgtEl>
                                          <p:spTgt spid="23451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nodeType="clickEffect">
                                  <p:stCondLst>
                                    <p:cond delay="0"/>
                                  </p:stCondLst>
                                  <p:childTnLst>
                                    <p:animEffect transition="out" filter="blinds(horizontal)">
                                      <p:cBhvr>
                                        <p:cTn id="21" dur="500"/>
                                        <p:tgtEl>
                                          <p:spTgt spid="234519"/>
                                        </p:tgtEl>
                                      </p:cBhvr>
                                    </p:animEffect>
                                    <p:set>
                                      <p:cBhvr>
                                        <p:cTn id="22" dur="1" fill="hold">
                                          <p:stCondLst>
                                            <p:cond delay="499"/>
                                          </p:stCondLst>
                                        </p:cTn>
                                        <p:tgtEl>
                                          <p:spTgt spid="234519"/>
                                        </p:tgtEl>
                                        <p:attrNameLst>
                                          <p:attrName>style.visibility</p:attrName>
                                        </p:attrNameLst>
                                      </p:cBhvr>
                                      <p:to>
                                        <p:strVal val="hidden"/>
                                      </p:to>
                                    </p:set>
                                  </p:childTnLst>
                                </p:cTn>
                              </p:par>
                              <p:par>
                                <p:cTn id="23" presetID="3" presetClass="entr" presetSubtype="10" fill="hold" grpId="0" nodeType="withEffect">
                                  <p:stCondLst>
                                    <p:cond delay="0"/>
                                  </p:stCondLst>
                                  <p:childTnLst>
                                    <p:set>
                                      <p:cBhvr>
                                        <p:cTn id="24" dur="1" fill="hold">
                                          <p:stCondLst>
                                            <p:cond delay="0"/>
                                          </p:stCondLst>
                                        </p:cTn>
                                        <p:tgtEl>
                                          <p:spTgt spid="234518"/>
                                        </p:tgtEl>
                                        <p:attrNameLst>
                                          <p:attrName>style.visibility</p:attrName>
                                        </p:attrNameLst>
                                      </p:cBhvr>
                                      <p:to>
                                        <p:strVal val="visible"/>
                                      </p:to>
                                    </p:set>
                                    <p:animEffect transition="in" filter="blinds(horizontal)">
                                      <p:cBhvr>
                                        <p:cTn id="25" dur="500"/>
                                        <p:tgtEl>
                                          <p:spTgt spid="234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15" grpId="0" animBg="1"/>
      <p:bldP spid="234516" grpId="0" animBg="1"/>
      <p:bldP spid="234517" grpId="0" animBg="1"/>
      <p:bldP spid="23451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5381</Words>
  <Application>WPS 演示</Application>
  <PresentationFormat>宽屏</PresentationFormat>
  <Paragraphs>706</Paragraphs>
  <Slides>67</Slides>
  <Notes>67</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45</vt:i4>
      </vt:variant>
      <vt:variant>
        <vt:lpstr>幻灯片标题</vt:lpstr>
      </vt:variant>
      <vt:variant>
        <vt:i4>67</vt:i4>
      </vt:variant>
    </vt:vector>
  </HeadingPairs>
  <TitlesOfParts>
    <vt:vector size="130" baseType="lpstr">
      <vt:lpstr>Arial</vt:lpstr>
      <vt:lpstr>宋体</vt:lpstr>
      <vt:lpstr>Wingdings</vt:lpstr>
      <vt:lpstr>华文行楷</vt:lpstr>
      <vt:lpstr>Tahoma</vt:lpstr>
      <vt:lpstr>楷体_GB2312</vt:lpstr>
      <vt:lpstr>黑体</vt:lpstr>
      <vt:lpstr>Times New Roman</vt:lpstr>
      <vt:lpstr>隶书</vt:lpstr>
      <vt:lpstr>Symbol</vt:lpstr>
      <vt:lpstr>等线</vt:lpstr>
      <vt:lpstr>RomanS</vt:lpstr>
      <vt:lpstr>等线 Light</vt:lpstr>
      <vt:lpstr>新宋体</vt:lpstr>
      <vt:lpstr>微软雅黑</vt:lpstr>
      <vt:lpstr>等线 Light</vt:lpstr>
      <vt:lpstr>等线</vt:lpstr>
      <vt:lpstr>Office 主题​​</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Equation.DSMT4</vt:lpstr>
      <vt:lpstr>Equation.3</vt:lpstr>
      <vt:lpstr>Equation.3</vt:lpstr>
      <vt:lpstr>Equation.3</vt:lpstr>
      <vt:lpstr>Equation.3</vt:lpstr>
      <vt:lpstr>Equation.3</vt:lpstr>
      <vt:lpstr>Equation.3</vt:lpstr>
      <vt:lpstr>Paint.Picture</vt:lpstr>
      <vt:lpstr>Equation.DSMT4</vt:lpstr>
      <vt:lpstr>Equation.3</vt:lpstr>
      <vt:lpstr>Equation.3</vt:lpstr>
      <vt:lpstr>Equation.DSMT4</vt:lpstr>
      <vt:lpstr>Equation.DSMT4</vt:lpstr>
      <vt:lpstr>Equation.3</vt:lpstr>
      <vt:lpstr>Equation.3</vt:lpstr>
      <vt:lpstr>Equation.3</vt:lpstr>
      <vt:lpstr>Equation.3</vt:lpstr>
      <vt:lpstr>Photoshop.Image.7</vt:lpstr>
      <vt:lpstr>Equation.3</vt:lpstr>
      <vt:lpstr>Equation.DSMT4</vt:lpstr>
      <vt:lpstr>Equation.DSMT4</vt:lpstr>
      <vt:lpstr>Equation.DSMT4</vt:lpstr>
      <vt:lpstr>Equation.3</vt:lpstr>
      <vt:lpstr>Equation.3</vt:lpstr>
      <vt:lpstr>Equation.3</vt:lpstr>
      <vt:lpstr>Paint.Picture</vt:lpstr>
      <vt:lpstr>Paint.Picture</vt:lpstr>
      <vt:lpstr>Paint.Picture</vt:lpstr>
      <vt:lpstr>Equation.3</vt:lpstr>
      <vt:lpstr>Equation.3</vt:lpstr>
      <vt:lpstr>模式识别</vt:lpstr>
      <vt:lpstr>PowerPoint 演示文稿</vt:lpstr>
      <vt:lpstr>PowerPoint 演示文稿</vt:lpstr>
      <vt:lpstr>讲授课程内容及安排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例:汽车车牌识别</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模式识别</dc:title>
  <dc:creator>ma jiajun</dc:creator>
  <cp:lastModifiedBy>001</cp:lastModifiedBy>
  <cp:revision>21</cp:revision>
  <dcterms:created xsi:type="dcterms:W3CDTF">2020-03-03T03:30:00Z</dcterms:created>
  <dcterms:modified xsi:type="dcterms:W3CDTF">2021-03-08T02:06:35Z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2052-10.1.0.6065</vt:lpwstr>
  </property>
</Properties>
</file>