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 id="2147483824" r:id="rId2"/>
  </p:sldMasterIdLst>
  <p:notesMasterIdLst>
    <p:notesMasterId r:id="rId40"/>
  </p:notesMasterIdLst>
  <p:sldIdLst>
    <p:sldId id="519" r:id="rId3"/>
    <p:sldId id="556" r:id="rId4"/>
    <p:sldId id="558" r:id="rId5"/>
    <p:sldId id="627" r:id="rId6"/>
    <p:sldId id="628" r:id="rId7"/>
    <p:sldId id="559" r:id="rId8"/>
    <p:sldId id="629" r:id="rId9"/>
    <p:sldId id="630" r:id="rId10"/>
    <p:sldId id="571" r:id="rId11"/>
    <p:sldId id="631" r:id="rId12"/>
    <p:sldId id="632" r:id="rId13"/>
    <p:sldId id="633" r:id="rId14"/>
    <p:sldId id="634" r:id="rId15"/>
    <p:sldId id="635" r:id="rId16"/>
    <p:sldId id="636" r:id="rId17"/>
    <p:sldId id="637" r:id="rId18"/>
    <p:sldId id="578" r:id="rId19"/>
    <p:sldId id="579" r:id="rId20"/>
    <p:sldId id="580" r:id="rId21"/>
    <p:sldId id="581" r:id="rId22"/>
    <p:sldId id="582" r:id="rId23"/>
    <p:sldId id="583" r:id="rId24"/>
    <p:sldId id="584" r:id="rId25"/>
    <p:sldId id="585" r:id="rId26"/>
    <p:sldId id="638" r:id="rId27"/>
    <p:sldId id="640" r:id="rId28"/>
    <p:sldId id="646" r:id="rId29"/>
    <p:sldId id="647" r:id="rId30"/>
    <p:sldId id="648" r:id="rId31"/>
    <p:sldId id="649" r:id="rId32"/>
    <p:sldId id="651" r:id="rId33"/>
    <p:sldId id="652" r:id="rId34"/>
    <p:sldId id="653" r:id="rId35"/>
    <p:sldId id="654" r:id="rId36"/>
    <p:sldId id="655" r:id="rId37"/>
    <p:sldId id="657" r:id="rId38"/>
    <p:sldId id="659" r:id="rId39"/>
  </p:sldIdLst>
  <p:sldSz cx="9144000" cy="6858000" type="screen4x3"/>
  <p:notesSz cx="6670675" cy="99298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FF3300"/>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24" y="-114"/>
      </p:cViewPr>
      <p:guideLst>
        <p:guide orient="horz" pos="2117"/>
        <p:guide pos="291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25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5123" name="Rectangle 3"/>
          <p:cNvSpPr>
            <a:spLocks noGrp="1" noChangeArrowheads="1"/>
          </p:cNvSpPr>
          <p:nvPr>
            <p:ph type="dt" idx="1"/>
          </p:nvPr>
        </p:nvSpPr>
        <p:spPr bwMode="auto">
          <a:xfrm>
            <a:off x="3778250" y="0"/>
            <a:ext cx="2890838"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25956" name="Rectangle 4"/>
          <p:cNvSpPr>
            <a:spLocks noGrp="1" noRot="1" noChangeAspect="1" noChangeArrowheads="1"/>
          </p:cNvSpPr>
          <p:nvPr>
            <p:ph type="sldImg" idx="2"/>
          </p:nvPr>
        </p:nvSpPr>
        <p:spPr bwMode="auto">
          <a:xfrm>
            <a:off x="881063" y="744538"/>
            <a:ext cx="4908550" cy="3724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p>
      <p:sp>
        <p:nvSpPr>
          <p:cNvPr id="5125" name="Rectangle 5"/>
          <p:cNvSpPr>
            <a:spLocks noGrp="1" noRot="1" noChangeArrowheads="1"/>
          </p:cNvSpPr>
          <p:nvPr>
            <p:ph type="body" sz="quarter" idx="3"/>
          </p:nvPr>
        </p:nvSpPr>
        <p:spPr bwMode="auto">
          <a:xfrm>
            <a:off x="666750" y="4716463"/>
            <a:ext cx="5335588" cy="4468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431338"/>
            <a:ext cx="2889250"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5127" name="Rectangle 7"/>
          <p:cNvSpPr>
            <a:spLocks noGrp="1" noChangeArrowheads="1"/>
          </p:cNvSpPr>
          <p:nvPr>
            <p:ph type="sldNum" sz="quarter" idx="5"/>
          </p:nvPr>
        </p:nvSpPr>
        <p:spPr bwMode="auto">
          <a:xfrm>
            <a:off x="3778250" y="9431338"/>
            <a:ext cx="2890838" cy="496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BF1F4F5-034A-4B0F-8666-C1D7249EAF1F}" type="slidenum">
              <a:rPr lang="zh-CN" altLang="en-US"/>
              <a:pPr>
                <a:defRPr/>
              </a:pPr>
              <a:t>‹#›</a:t>
            </a:fld>
            <a:endParaRPr lang="en-US" altLang="zh-CN"/>
          </a:p>
        </p:txBody>
      </p:sp>
    </p:spTree>
    <p:extLst>
      <p:ext uri="{BB962C8B-B14F-4D97-AF65-F5344CB8AC3E}">
        <p14:creationId xmlns:p14="http://schemas.microsoft.com/office/powerpoint/2010/main" xmlns="" val="630735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zh-CN" altLang="en-US" smtClean="0"/>
              <a:t>单击此处编辑母版标题样式</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958698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6950818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6161717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zh-CN" altLang="en-US" sz="2400" smtClean="0">
                <a:solidFill>
                  <a:srgbClr val="000000"/>
                </a:solidFill>
                <a:latin typeface="Times New Roman" pitchFamily="18" charset="0"/>
              </a:endParaRPr>
            </a:p>
          </p:txBody>
        </p:sp>
        <p:sp>
          <p:nvSpPr>
            <p:cNvPr id="6"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0"/>
              <a:chExt cx="1806" cy="1989"/>
            </a:xfrm>
          </p:grpSpPr>
          <p:sp>
            <p:nvSpPr>
              <p:cNvPr id="8"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9"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0"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1"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2"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3"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4"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5"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6"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sp>
            <p:nvSpPr>
              <p:cNvPr id="17"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smtClean="0">
                  <a:solidFill>
                    <a:srgbClr val="000000"/>
                  </a:solidFill>
                  <a:latin typeface="Times New Roman" pitchFamily="18" charset="0"/>
                </a:endParaRPr>
              </a:p>
            </p:txBody>
          </p:sp>
        </p:grpSp>
      </p:grpSp>
      <p:sp>
        <p:nvSpPr>
          <p:cNvPr id="20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0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a:defRPr/>
            </a:pPr>
            <a:fld id="{2D83082F-466A-40C2-8FB5-BD09B9949170}"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xmlns="" val="2844381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65E31A58-F6CC-43C6-81F6-1393127D82BC}"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26249431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0B3B3348-0AA0-45A7-ABC9-4989059D2ADA}"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32324375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BA838F10-818F-4ECA-9FEF-58176ADF4962}"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4068289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a:defRPr/>
            </a:pPr>
            <a:fld id="{EBC033FC-8CA4-41A8-AE78-29E6295EBFF1}" type="slidenum">
              <a:rPr lang="zh-CN" altLang="en-US">
                <a:solidFill>
                  <a:srgbClr val="000000"/>
                </a:solidFill>
              </a:rPr>
              <a:pPr>
                <a:def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2540726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a:defRPr/>
            </a:pPr>
            <a:fld id="{04BA3FB2-6F5B-4BC3-97EC-5100BB65354B}" type="slidenum">
              <a:rPr lang="zh-CN" altLang="en-US">
                <a:solidFill>
                  <a:srgbClr val="000000"/>
                </a:solidFill>
              </a:rPr>
              <a:pPr>
                <a:def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9522178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a:defRPr/>
            </a:pPr>
            <a:fld id="{9C19E8C7-A4C3-41C5-8A4E-6B1C300FEF74}" type="slidenum">
              <a:rPr lang="zh-CN" altLang="en-US">
                <a:solidFill>
                  <a:srgbClr val="000000"/>
                </a:solidFill>
              </a:rPr>
              <a:pPr>
                <a:def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9936543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446DE5E2-CBCC-46F4-8960-C614386C8117}"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148616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44288" y="332656"/>
            <a:ext cx="7844136" cy="924475"/>
          </a:xfrm>
        </p:spPr>
        <p:txBody>
          <a:bodyPr/>
          <a:lstStyle>
            <a:lvl1pPr>
              <a:defRPr b="1">
                <a:solidFill>
                  <a:srgbClr val="FFFF00"/>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44289" y="1464293"/>
            <a:ext cx="7844136" cy="4773019"/>
          </a:xfrm>
        </p:spPr>
        <p:txBody>
          <a:bodyPr anchor="t">
            <a:normAutofit/>
          </a:bodyPr>
          <a:lstStyle>
            <a:lvl1pPr>
              <a:defRPr sz="2800" b="1" baseline="0">
                <a:latin typeface="Times New Roman" pitchFamily="18" charset="0"/>
                <a:ea typeface="楷体_GB2312" pitchFamily="49" charset="-122"/>
              </a:defRPr>
            </a:lvl1pPr>
            <a:lvl2pPr>
              <a:defRPr sz="2400" b="1">
                <a:latin typeface="楷体_GB2312" pitchFamily="49" charset="-122"/>
                <a:ea typeface="楷体_GB2312" pitchFamily="49" charset="-122"/>
              </a:defRPr>
            </a:lvl2pPr>
            <a:lvl3pPr>
              <a:defRPr sz="2000" b="1">
                <a:latin typeface="楷体_GB2312" pitchFamily="49" charset="-122"/>
                <a:ea typeface="楷体_GB2312" pitchFamily="49" charset="-122"/>
              </a:defRPr>
            </a:lvl3pPr>
            <a:lvl4pPr>
              <a:defRPr sz="1800" b="1">
                <a:latin typeface="楷体_GB2312" pitchFamily="49" charset="-122"/>
                <a:ea typeface="楷体_GB2312" pitchFamily="49" charset="-122"/>
              </a:defRPr>
            </a:lvl4pPr>
            <a:lvl5pPr>
              <a:defRPr sz="1800" b="1">
                <a:latin typeface="楷体_GB2312" pitchFamily="49" charset="-122"/>
                <a:ea typeface="楷体_GB2312" pitchFamily="49" charset="-122"/>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6542856" y="6381328"/>
            <a:ext cx="2133600" cy="365125"/>
          </a:xfrm>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5" name="Footer Placeholder 4"/>
          <p:cNvSpPr>
            <a:spLocks noGrp="1"/>
          </p:cNvSpPr>
          <p:nvPr>
            <p:ph type="ftr" sz="quarter" idx="11"/>
          </p:nvPr>
        </p:nvSpPr>
        <p:spPr>
          <a:xfrm>
            <a:off x="1286457" y="6381328"/>
            <a:ext cx="5256399" cy="365125"/>
          </a:xfrm>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a:xfrm>
            <a:off x="678170" y="6381328"/>
            <a:ext cx="608287" cy="365125"/>
          </a:xfrm>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6599545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a:defRPr/>
            </a:pPr>
            <a:fld id="{CCDBB746-4B68-4697-8B47-FE84F4167EC2}" type="slidenum">
              <a:rPr lang="zh-CN" altLang="en-US">
                <a:solidFill>
                  <a:srgbClr val="000000"/>
                </a:solidFill>
              </a:rPr>
              <a:pPr>
                <a:def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1991563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300ABD91-D9B1-4E6A-8B45-BA0D2A930C1F}"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87008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86FCC526-2433-4068-9C91-C3B817E487B9}"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382252884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981200"/>
            <a:ext cx="8229600" cy="3886200"/>
          </a:xfrm>
        </p:spPr>
        <p:txBody>
          <a:bodyPr/>
          <a:lstStyle/>
          <a:p>
            <a:pPr lvl="0"/>
            <a:endParaRPr lang="zh-CN"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dirty="0">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a:defRPr/>
            </a:pPr>
            <a:fld id="{9D2ECBF8-CF2D-4D5A-AFCE-B4E39D85401F}" type="slidenum">
              <a:rPr lang="zh-CN" altLang="en-US">
                <a:solidFill>
                  <a:srgbClr val="000000"/>
                </a:solidFill>
              </a:rPr>
              <a:pPr>
                <a:def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xmlns="" val="37291524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18470800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5096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9639947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26832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28797822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zh-CN" altLang="en-US" smtClean="0"/>
              <a:t>单击此处编辑母版标题样式</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Tree>
    <p:extLst>
      <p:ext uri="{BB962C8B-B14F-4D97-AF65-F5344CB8AC3E}">
        <p14:creationId xmlns:p14="http://schemas.microsoft.com/office/powerpoint/2010/main" xmlns="" val="3334992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C56B88-0B48-4EFD-BDC9-1277DD93E665}" type="datetimeFigureOut">
              <a:rPr lang="zh-CN" altLang="en-US" smtClean="0">
                <a:solidFill>
                  <a:prstClr val="white">
                    <a:tint val="75000"/>
                  </a:prstClr>
                </a:solidFill>
              </a:rPr>
              <a:pPr/>
              <a:t>2015/4/22</a:t>
            </a:fld>
            <a:endParaRPr lang="zh-CN" alt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46318C16-4B92-411E-BEF9-5BE573357989}" type="slidenum">
              <a:rPr lang="zh-CN" altLang="en-US" smtClean="0">
                <a:solidFill>
                  <a:prstClr val="white">
                    <a:tint val="75000"/>
                  </a:prstClr>
                </a:solidFill>
              </a:rPr>
              <a:pPr/>
              <a:t>‹#›</a:t>
            </a:fld>
            <a:endParaRPr lang="zh-CN" altLang="en-US">
              <a:solidFill>
                <a:prstClr val="white">
                  <a:tint val="75000"/>
                </a:prstClr>
              </a:solidFill>
            </a:endParaRPr>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p>
            <a:r>
              <a:rPr lang="zh-CN" altLang="en-US" smtClean="0"/>
              <a:t>单击图标添加图片</a:t>
            </a:r>
            <a:endParaRPr lang="en-US"/>
          </a:p>
        </p:txBody>
      </p:sp>
    </p:spTree>
    <p:extLst>
      <p:ext uri="{BB962C8B-B14F-4D97-AF65-F5344CB8AC3E}">
        <p14:creationId xmlns:p14="http://schemas.microsoft.com/office/powerpoint/2010/main" xmlns="" val="1444250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slide" Target="../slides/slid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6558164" y="66319"/>
            <a:ext cx="2575511"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a:solidFill>
                  <a:prstClr val="white"/>
                </a:solidFill>
                <a:latin typeface="Verdana"/>
                <a:ea typeface="+mn-ea"/>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a:solidFill>
                  <a:prstClr val="white"/>
                </a:solidFill>
                <a:latin typeface="Verdana"/>
                <a:ea typeface="+mn-ea"/>
              </a:endParaRPr>
            </a:p>
          </p:txBody>
        </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fontAlgn="auto">
              <a:spcBef>
                <a:spcPts val="0"/>
              </a:spcBef>
              <a:spcAft>
                <a:spcPts val="0"/>
              </a:spcAft>
            </a:pPr>
            <a:fld id="{A9C56B88-0B48-4EFD-BDC9-1277DD93E665}" type="datetimeFigureOut">
              <a:rPr lang="zh-CN" altLang="en-US" smtClean="0">
                <a:solidFill>
                  <a:prstClr val="white">
                    <a:tint val="75000"/>
                  </a:prstClr>
                </a:solidFill>
                <a:latin typeface="Verdana"/>
                <a:ea typeface="微软雅黑"/>
              </a:rPr>
              <a:pPr fontAlgn="auto">
                <a:spcBef>
                  <a:spcPts val="0"/>
                </a:spcBef>
                <a:spcAft>
                  <a:spcPts val="0"/>
                </a:spcAft>
              </a:pPr>
              <a:t>2015/4/22</a:t>
            </a:fld>
            <a:endParaRPr lang="zh-CN" altLang="en-US">
              <a:solidFill>
                <a:prstClr val="white">
                  <a:tint val="75000"/>
                </a:prstClr>
              </a:solidFill>
              <a:latin typeface="Verdana"/>
              <a:ea typeface="微软雅黑"/>
            </a:endParaRPr>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pPr fontAlgn="auto">
              <a:spcBef>
                <a:spcPts val="0"/>
              </a:spcBef>
              <a:spcAft>
                <a:spcPts val="0"/>
              </a:spcAft>
            </a:pPr>
            <a:endParaRPr lang="zh-CN" altLang="en-US">
              <a:solidFill>
                <a:prstClr val="white">
                  <a:tint val="75000"/>
                </a:prstClr>
              </a:solidFill>
              <a:latin typeface="Verdana"/>
              <a:ea typeface="微软雅黑"/>
            </a:endParaRPr>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fontAlgn="auto">
              <a:spcBef>
                <a:spcPts val="0"/>
              </a:spcBef>
              <a:spcAft>
                <a:spcPts val="0"/>
              </a:spcAft>
            </a:pPr>
            <a:fld id="{46318C16-4B92-411E-BEF9-5BE573357989}" type="slidenum">
              <a:rPr lang="zh-CN" altLang="en-US" smtClean="0">
                <a:solidFill>
                  <a:prstClr val="white">
                    <a:tint val="75000"/>
                  </a:prstClr>
                </a:solidFill>
                <a:latin typeface="Verdana"/>
                <a:ea typeface="微软雅黑"/>
              </a:rPr>
              <a:pPr fontAlgn="auto">
                <a:spcBef>
                  <a:spcPts val="0"/>
                </a:spcBef>
                <a:spcAft>
                  <a:spcPts val="0"/>
                </a:spcAft>
              </a:pPr>
              <a:t>‹#›</a:t>
            </a:fld>
            <a:endParaRPr lang="zh-CN" altLang="en-US">
              <a:solidFill>
                <a:prstClr val="white">
                  <a:tint val="75000"/>
                </a:prstClr>
              </a:solidFill>
              <a:latin typeface="Verdana"/>
              <a:ea typeface="微软雅黑"/>
            </a:endParaRPr>
          </a:p>
        </p:txBody>
      </p:sp>
    </p:spTree>
    <p:extLst>
      <p:ext uri="{BB962C8B-B14F-4D97-AF65-F5344CB8AC3E}">
        <p14:creationId xmlns:p14="http://schemas.microsoft.com/office/powerpoint/2010/main" xmlns="" val="2575913663"/>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solidFill>
                <a:srgbClr val="000000"/>
              </a:solidFill>
            </a:endParaRPr>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0EDFBF8A-B0C7-46D7-A633-27A89D3B214E}" type="slidenum">
              <a:rPr lang="zh-CN" altLang="en-US">
                <a:solidFill>
                  <a:srgbClr val="000000"/>
                </a:solidFill>
              </a:rPr>
              <a:pPr>
                <a:defRPr/>
              </a:pPr>
              <a:t>‹#›</a:t>
            </a:fld>
            <a:endParaRPr lang="en-US" altLang="zh-CN">
              <a:solidFill>
                <a:srgbClr val="000000"/>
              </a:solidFill>
            </a:endParaRPr>
          </a:p>
        </p:txBody>
      </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solidFill>
                <a:srgbClr val="000000"/>
              </a:solidFill>
            </a:endParaRPr>
          </a:p>
        </p:txBody>
      </p:sp>
      <p:pic>
        <p:nvPicPr>
          <p:cNvPr id="1032" name="Picture 17" descr="jxnu2"/>
          <p:cNvPicPr>
            <a:picLocks noChangeAspect="1" noChangeArrowheads="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352425" y="6365875"/>
            <a:ext cx="177165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4" name="Line 19"/>
          <p:cNvSpPr>
            <a:spLocks noChangeShapeType="1"/>
          </p:cNvSpPr>
          <p:nvPr userDrawn="1"/>
        </p:nvSpPr>
        <p:spPr bwMode="auto">
          <a:xfrm>
            <a:off x="0" y="6308725"/>
            <a:ext cx="9144000" cy="0"/>
          </a:xfrm>
          <a:prstGeom prst="line">
            <a:avLst/>
          </a:prstGeom>
          <a:noFill/>
          <a:ln w="22225"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smtClean="0">
              <a:solidFill>
                <a:srgbClr val="000000"/>
              </a:solidFill>
            </a:endParaRPr>
          </a:p>
        </p:txBody>
      </p:sp>
      <p:sp>
        <p:nvSpPr>
          <p:cNvPr id="1035" name="AutoShape 20">
            <a:hlinkClick r:id="" action="ppaction://hlinkshowjump?jump=previousslide" highlightClick="1"/>
          </p:cNvPr>
          <p:cNvSpPr>
            <a:spLocks noChangeArrowheads="1"/>
          </p:cNvSpPr>
          <p:nvPr userDrawn="1"/>
        </p:nvSpPr>
        <p:spPr bwMode="auto">
          <a:xfrm>
            <a:off x="4124325" y="6416675"/>
            <a:ext cx="381000" cy="381000"/>
          </a:xfrm>
          <a:prstGeom prst="actionButtonBackPrevious">
            <a:avLst/>
          </a:prstGeom>
          <a:solidFill>
            <a:srgbClr val="66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1036" name="AutoShape 21">
            <a:hlinkClick r:id="rId16" action="ppaction://hlinksldjump" highlightClick="1"/>
          </p:cNvPr>
          <p:cNvSpPr>
            <a:spLocks noChangeArrowheads="1"/>
          </p:cNvSpPr>
          <p:nvPr userDrawn="1"/>
        </p:nvSpPr>
        <p:spPr bwMode="auto">
          <a:xfrm>
            <a:off x="4733925" y="6416675"/>
            <a:ext cx="381000" cy="381000"/>
          </a:xfrm>
          <a:prstGeom prst="actionButtonHome">
            <a:avLst/>
          </a:prstGeom>
          <a:solidFill>
            <a:srgbClr val="99CC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1037" name="AutoShape 22">
            <a:hlinkClick r:id="" action="ppaction://hlinkshowjump?jump=endshow" highlightClick="1"/>
          </p:cNvPr>
          <p:cNvSpPr>
            <a:spLocks noChangeArrowheads="1"/>
          </p:cNvSpPr>
          <p:nvPr userDrawn="1"/>
        </p:nvSpPr>
        <p:spPr bwMode="auto">
          <a:xfrm>
            <a:off x="5343525" y="6416675"/>
            <a:ext cx="381000" cy="381000"/>
          </a:xfrm>
          <a:prstGeom prst="actionButtonBlank">
            <a:avLst/>
          </a:prstGeom>
          <a:solidFill>
            <a:srgbClr val="FFCC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r>
              <a:rPr lang="zh-CN" altLang="en-US" sz="1200" smtClean="0">
                <a:solidFill>
                  <a:srgbClr val="CCECFF"/>
                </a:solidFill>
              </a:rPr>
              <a:t>退出</a:t>
            </a:r>
            <a:endParaRPr lang="zh-CN" altLang="en-US" sz="2400" smtClean="0">
              <a:solidFill>
                <a:srgbClr val="CCECFF"/>
              </a:solidFill>
              <a:latin typeface="Arial Black" pitchFamily="34" charset="0"/>
            </a:endParaRPr>
          </a:p>
        </p:txBody>
      </p:sp>
      <p:sp>
        <p:nvSpPr>
          <p:cNvPr id="1038" name="AutoShape 23">
            <a:hlinkClick r:id="" action="ppaction://hlinkshowjump?jump=nextslide" highlightClick="1"/>
          </p:cNvPr>
          <p:cNvSpPr>
            <a:spLocks noChangeArrowheads="1"/>
          </p:cNvSpPr>
          <p:nvPr userDrawn="1"/>
        </p:nvSpPr>
        <p:spPr bwMode="auto">
          <a:xfrm>
            <a:off x="3514725" y="6416675"/>
            <a:ext cx="381000" cy="381000"/>
          </a:xfrm>
          <a:prstGeom prst="actionButtonForwardNext">
            <a:avLst/>
          </a:prstGeom>
          <a:solidFill>
            <a:srgbClr val="FF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pic>
        <p:nvPicPr>
          <p:cNvPr id="14" name="Picture 2" descr="C:\Users\jaq\Desktop\规划教材logo_副本.png"/>
          <p:cNvPicPr>
            <a:picLocks noChangeAspect="1" noChangeArrowheads="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8100393" y="6272100"/>
            <a:ext cx="589102" cy="585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8953402"/>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73993" y="375231"/>
            <a:ext cx="5414215" cy="830997"/>
          </a:xfrm>
          <a:prstGeom prst="rect">
            <a:avLst/>
          </a:prstGeom>
        </p:spPr>
        <p:txBody>
          <a:bodyPr wrap="square">
            <a:spAutoFit/>
          </a:bodyPr>
          <a:lstStyle/>
          <a:p>
            <a:pPr fontAlgn="auto">
              <a:spcBef>
                <a:spcPts val="0"/>
              </a:spcBef>
              <a:spcAft>
                <a:spcPts val="0"/>
              </a:spcAft>
            </a:pPr>
            <a:r>
              <a:rPr lang="zh-CN" altLang="en-US" sz="2400" b="1" dirty="0" smtClean="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高等学校</a:t>
            </a:r>
            <a:r>
              <a:rPr lang="zh-CN" altLang="en-US" sz="2400" b="1"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精品</a:t>
            </a:r>
            <a:r>
              <a:rPr lang="zh-CN" altLang="en-US" sz="2400" b="1" dirty="0" smtClean="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课程（省级）</a:t>
            </a:r>
            <a:endParaRPr lang="en-US" altLang="zh-CN" sz="2400" b="1"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endParaRPr>
          </a:p>
          <a:p>
            <a:pPr fontAlgn="auto">
              <a:spcBef>
                <a:spcPts val="0"/>
              </a:spcBef>
              <a:spcAft>
                <a:spcPts val="0"/>
              </a:spcAft>
            </a:pPr>
            <a:r>
              <a:rPr lang="zh-CN" altLang="en-US" sz="2400" b="1" dirty="0" smtClean="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国家十二五规划教材</a:t>
            </a:r>
            <a:endParaRPr lang="zh-CN" altLang="en-US" sz="2400" b="1"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endParaRPr>
          </a:p>
        </p:txBody>
      </p:sp>
      <p:pic>
        <p:nvPicPr>
          <p:cNvPr id="6" name="Picture 2" descr="E:\其它\全省师资培训多媒体讲座\素材\师大.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68553"/>
            <a:ext cx="1356901" cy="1365828"/>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矩形 15"/>
          <p:cNvSpPr/>
          <p:nvPr/>
        </p:nvSpPr>
        <p:spPr>
          <a:xfrm>
            <a:off x="683568" y="2550237"/>
            <a:ext cx="7848872" cy="1200329"/>
          </a:xfrm>
          <a:prstGeom prst="rect">
            <a:avLst/>
          </a:prstGeom>
        </p:spPr>
        <p:txBody>
          <a:bodyPr wrap="square">
            <a:spAutoFit/>
          </a:bodyPr>
          <a:lstStyle/>
          <a:p>
            <a:pPr algn="ctr" fontAlgn="auto">
              <a:lnSpc>
                <a:spcPct val="150000"/>
              </a:lnSpc>
              <a:spcBef>
                <a:spcPts val="0"/>
              </a:spcBef>
              <a:spcAft>
                <a:spcPts val="0"/>
              </a:spcAft>
            </a:pPr>
            <a:r>
              <a:rPr lang="zh-CN" altLang="en-US" sz="4800" b="1" dirty="0" smtClean="0">
                <a:solidFill>
                  <a:prstClr val="white"/>
                </a:solidFill>
                <a:effectLst>
                  <a:outerShdw blurRad="38100" dist="38100" dir="2700000" algn="tl">
                    <a:srgbClr val="000000">
                      <a:alpha val="43137"/>
                    </a:srgbClr>
                  </a:outerShdw>
                </a:effectLst>
                <a:latin typeface="华文新魏" pitchFamily="2" charset="-122"/>
                <a:ea typeface="华文新魏" pitchFamily="2" charset="-122"/>
              </a:rPr>
              <a:t>实验</a:t>
            </a:r>
            <a:r>
              <a:rPr lang="en-US" altLang="zh-CN" sz="4800" b="1" dirty="0" smtClean="0">
                <a:solidFill>
                  <a:prstClr val="white"/>
                </a:solidFill>
                <a:effectLst>
                  <a:outerShdw blurRad="38100" dist="38100" dir="2700000" algn="tl">
                    <a:srgbClr val="000000">
                      <a:alpha val="43137"/>
                    </a:srgbClr>
                  </a:outerShdw>
                </a:effectLst>
                <a:latin typeface="华文新魏" pitchFamily="2" charset="-122"/>
                <a:ea typeface="华文新魏" pitchFamily="2" charset="-122"/>
              </a:rPr>
              <a:t>4</a:t>
            </a:r>
            <a:r>
              <a:rPr lang="zh-CN" altLang="en-US" sz="4800" b="1" dirty="0" smtClean="0">
                <a:solidFill>
                  <a:prstClr val="white"/>
                </a:solidFill>
                <a:effectLst>
                  <a:outerShdw blurRad="38100" dist="38100" dir="2700000" algn="tl">
                    <a:srgbClr val="000000">
                      <a:alpha val="43137"/>
                    </a:srgbClr>
                  </a:outerShdw>
                </a:effectLst>
                <a:latin typeface="华文新魏" pitchFamily="2" charset="-122"/>
                <a:ea typeface="华文新魏" pitchFamily="2" charset="-122"/>
              </a:rPr>
              <a:t>  栈与字符串</a:t>
            </a:r>
            <a:endParaRPr lang="zh-CN" altLang="en-US" sz="4800" b="1" dirty="0">
              <a:solidFill>
                <a:prstClr val="white"/>
              </a:solidFill>
              <a:effectLst>
                <a:outerShdw blurRad="38100" dist="38100" dir="2700000" algn="tl">
                  <a:srgbClr val="000000">
                    <a:alpha val="43137"/>
                  </a:srgbClr>
                </a:outerShdw>
              </a:effectLst>
              <a:latin typeface="华文新魏" pitchFamily="2" charset="-122"/>
              <a:ea typeface="华文新魏" pitchFamily="2" charset="-122"/>
            </a:endParaRPr>
          </a:p>
        </p:txBody>
      </p:sp>
      <p:pic>
        <p:nvPicPr>
          <p:cNvPr id="8" name="Picture 13" descr="先肃楼"/>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76256" y="692680"/>
            <a:ext cx="869610" cy="57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图片16"/>
          <p:cNvPicPr preferRelativeResize="0">
            <a:picLocks noChangeArrowheads="1"/>
          </p:cNvPicPr>
          <p:nvPr/>
        </p:nvPicPr>
        <p:blipFill>
          <a:blip r:embed="rId4">
            <a:extLst>
              <a:ext uri="{28A0092B-C50C-407E-A947-70E740481C1C}">
                <a14:useLocalDpi xmlns:a14="http://schemas.microsoft.com/office/drawing/2010/main" xmlns="" val="0"/>
              </a:ext>
            </a:extLst>
          </a:blip>
          <a:srcRect l="7201" t="-1942"/>
          <a:stretch>
            <a:fillRect/>
          </a:stretch>
        </p:blipFill>
        <p:spPr bwMode="auto">
          <a:xfrm>
            <a:off x="7829595" y="692760"/>
            <a:ext cx="871200" cy="57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图片11"/>
          <p:cNvPicPr preferRelativeResize="0">
            <a:picLocks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7325525" y="188610"/>
            <a:ext cx="871200" cy="57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rgbClr val="000000"/>
                </a:solidFill>
                <a:miter lim="800000"/>
                <a:headEnd/>
                <a:tailEnd/>
              </a14:hiddenLine>
            </a:ext>
          </a:extLst>
        </p:spPr>
      </p:pic>
      <p:pic>
        <p:nvPicPr>
          <p:cNvPr id="13" name="Picture 4" descr="j019538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500826" y="4714884"/>
            <a:ext cx="1518774" cy="15498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xmlns="" val="1712759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28596" y="714356"/>
            <a:ext cx="8435975" cy="556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400" b="1" dirty="0" smtClean="0">
                <a:solidFill>
                  <a:srgbClr val="00007D"/>
                </a:solidFill>
                <a:latin typeface="Comic Sans MS" pitchFamily="66" charset="0"/>
                <a:ea typeface="楷体_GB2312" pitchFamily="49" charset="-122"/>
              </a:rPr>
              <a:t>算法基本思想：</a:t>
            </a:r>
          </a:p>
          <a:p>
            <a:pPr algn="just" eaLnBrk="1" hangingPunct="1">
              <a:spcBef>
                <a:spcPct val="50000"/>
              </a:spcBef>
            </a:pPr>
            <a:r>
              <a:rPr lang="en-US" altLang="zh-CN" sz="2400" b="1" dirty="0" smtClean="0">
                <a:solidFill>
                  <a:srgbClr val="00007D"/>
                </a:solidFill>
                <a:latin typeface="Comic Sans MS" pitchFamily="66" charset="0"/>
                <a:ea typeface="楷体_GB2312" pitchFamily="49" charset="-122"/>
              </a:rPr>
              <a:t>1</a:t>
            </a:r>
            <a:r>
              <a:rPr lang="zh-CN" altLang="en-US" sz="2400" b="1" dirty="0" smtClean="0">
                <a:solidFill>
                  <a:srgbClr val="00007D"/>
                </a:solidFill>
                <a:latin typeface="Comic Sans MS" pitchFamily="66" charset="0"/>
                <a:ea typeface="楷体_GB2312" pitchFamily="49" charset="-122"/>
              </a:rPr>
              <a:t>）从左到右扫描中缀表达式数组</a:t>
            </a:r>
            <a:r>
              <a:rPr lang="en-US" altLang="zh-CN" sz="2400" b="1" dirty="0" smtClean="0">
                <a:solidFill>
                  <a:srgbClr val="00007D"/>
                </a:solidFill>
                <a:latin typeface="Comic Sans MS" pitchFamily="66" charset="0"/>
                <a:ea typeface="楷体_GB2312" pitchFamily="49" charset="-122"/>
              </a:rPr>
              <a:t>e</a:t>
            </a:r>
          </a:p>
          <a:p>
            <a:pPr algn="just" eaLnBrk="1" hangingPunct="1">
              <a:spcBef>
                <a:spcPct val="50000"/>
              </a:spcBef>
            </a:pPr>
            <a:r>
              <a:rPr lang="en-US" altLang="zh-CN" sz="2400" b="1" dirty="0" smtClean="0">
                <a:solidFill>
                  <a:srgbClr val="00007D"/>
                </a:solidFill>
                <a:latin typeface="Comic Sans MS" pitchFamily="66" charset="0"/>
                <a:ea typeface="楷体_GB2312" pitchFamily="49" charset="-122"/>
              </a:rPr>
              <a:t>2</a:t>
            </a:r>
            <a:r>
              <a:rPr lang="zh-CN" altLang="en-US" sz="2400" b="1" dirty="0" smtClean="0">
                <a:solidFill>
                  <a:srgbClr val="00007D"/>
                </a:solidFill>
                <a:latin typeface="Comic Sans MS" pitchFamily="66" charset="0"/>
                <a:ea typeface="楷体_GB2312" pitchFamily="49" charset="-122"/>
              </a:rPr>
              <a:t>）对</a:t>
            </a:r>
            <a:r>
              <a:rPr lang="en-US" altLang="zh-CN" sz="2400" b="1" dirty="0" smtClean="0">
                <a:solidFill>
                  <a:srgbClr val="00007D"/>
                </a:solidFill>
                <a:latin typeface="Comic Sans MS" pitchFamily="66" charset="0"/>
                <a:ea typeface="楷体_GB2312" pitchFamily="49" charset="-122"/>
              </a:rPr>
              <a:t>e</a:t>
            </a:r>
            <a:r>
              <a:rPr lang="zh-CN" altLang="en-US" sz="2400" b="1" dirty="0" smtClean="0">
                <a:solidFill>
                  <a:srgbClr val="00007D"/>
                </a:solidFill>
                <a:latin typeface="Comic Sans MS" pitchFamily="66" charset="0"/>
                <a:ea typeface="楷体_GB2312" pitchFamily="49" charset="-122"/>
              </a:rPr>
              <a:t>中的每个元素</a:t>
            </a:r>
            <a:r>
              <a:rPr lang="en-US" altLang="zh-CN" sz="2400" b="1" dirty="0" smtClean="0">
                <a:solidFill>
                  <a:srgbClr val="00007D"/>
                </a:solidFill>
                <a:latin typeface="Comic Sans MS" pitchFamily="66" charset="0"/>
                <a:ea typeface="楷体_GB2312" pitchFamily="49" charset="-122"/>
              </a:rPr>
              <a:t>e[</a:t>
            </a:r>
            <a:r>
              <a:rPr lang="en-US" altLang="zh-CN" sz="2400" b="1" dirty="0" err="1" smtClean="0">
                <a:solidFill>
                  <a:srgbClr val="00007D"/>
                </a:solidFill>
                <a:latin typeface="Comic Sans MS" pitchFamily="66" charset="0"/>
                <a:ea typeface="楷体_GB2312" pitchFamily="49" charset="-122"/>
              </a:rPr>
              <a:t>i</a:t>
            </a:r>
            <a:r>
              <a:rPr lang="en-US" altLang="zh-CN" sz="2400" b="1" dirty="0" smtClean="0">
                <a:solidFill>
                  <a:srgbClr val="00007D"/>
                </a:solidFill>
                <a:latin typeface="Comic Sans MS" pitchFamily="66" charset="0"/>
                <a:ea typeface="楷体_GB2312" pitchFamily="49" charset="-122"/>
              </a:rPr>
              <a:t>]</a:t>
            </a:r>
            <a:r>
              <a:rPr lang="zh-CN" altLang="en-US" sz="2400" b="1" dirty="0" smtClean="0">
                <a:solidFill>
                  <a:srgbClr val="00007D"/>
                </a:solidFill>
                <a:latin typeface="Comic Sans MS" pitchFamily="66" charset="0"/>
                <a:ea typeface="楷体_GB2312" pitchFamily="49" charset="-122"/>
              </a:rPr>
              <a:t>分情况处理</a:t>
            </a:r>
          </a:p>
          <a:p>
            <a:pPr algn="just" eaLnBrk="1" hangingPunct="1">
              <a:spcBef>
                <a:spcPct val="50000"/>
              </a:spcBef>
            </a:pPr>
            <a:r>
              <a:rPr lang="zh-CN" altLang="en-US" sz="2400" b="1" dirty="0" smtClean="0">
                <a:solidFill>
                  <a:srgbClr val="00007D"/>
                </a:solidFill>
                <a:latin typeface="Comic Sans MS" pitchFamily="66" charset="0"/>
                <a:ea typeface="楷体_GB2312" pitchFamily="49" charset="-122"/>
              </a:rPr>
              <a:t>‘</a:t>
            </a:r>
            <a:r>
              <a:rPr lang="en-US" altLang="zh-CN" sz="2400" b="1" dirty="0" smtClean="0">
                <a:solidFill>
                  <a:srgbClr val="00007D"/>
                </a:solidFill>
                <a:latin typeface="Comic Sans MS" pitchFamily="66" charset="0"/>
                <a:ea typeface="楷体_GB2312" pitchFamily="49" charset="-122"/>
              </a:rPr>
              <a:t>0’..‘9’</a:t>
            </a:r>
            <a:r>
              <a:rPr lang="zh-CN" altLang="en-US" sz="2400" b="1" dirty="0" smtClean="0">
                <a:solidFill>
                  <a:srgbClr val="00007D"/>
                </a:solidFill>
                <a:latin typeface="Comic Sans MS" pitchFamily="66" charset="0"/>
                <a:ea typeface="楷体_GB2312" pitchFamily="49" charset="-122"/>
              </a:rPr>
              <a:t>或‘</a:t>
            </a:r>
            <a:r>
              <a:rPr lang="en-US" altLang="zh-CN" sz="2400" b="1" dirty="0" smtClean="0">
                <a:solidFill>
                  <a:srgbClr val="00007D"/>
                </a:solidFill>
                <a:latin typeface="Comic Sans MS" pitchFamily="66" charset="0"/>
                <a:ea typeface="楷体_GB2312" pitchFamily="49" charset="-122"/>
              </a:rPr>
              <a:t>.’ :</a:t>
            </a:r>
            <a:r>
              <a:rPr lang="zh-CN" altLang="en-US" sz="2400" b="1" dirty="0" smtClean="0">
                <a:solidFill>
                  <a:srgbClr val="00007D"/>
                </a:solidFill>
                <a:latin typeface="Comic Sans MS" pitchFamily="66" charset="0"/>
                <a:ea typeface="楷体_GB2312" pitchFamily="49" charset="-122"/>
              </a:rPr>
              <a:t>放入后缀表达数组</a:t>
            </a:r>
            <a:r>
              <a:rPr lang="en-US" altLang="zh-CN" sz="2400" b="1" dirty="0" smtClean="0">
                <a:solidFill>
                  <a:srgbClr val="00007D"/>
                </a:solidFill>
                <a:latin typeface="Comic Sans MS" pitchFamily="66" charset="0"/>
                <a:ea typeface="楷体_GB2312" pitchFamily="49" charset="-122"/>
              </a:rPr>
              <a:t>f</a:t>
            </a:r>
            <a:r>
              <a:rPr lang="zh-CN" altLang="en-US" sz="2400" b="1" dirty="0" smtClean="0">
                <a:solidFill>
                  <a:srgbClr val="00007D"/>
                </a:solidFill>
                <a:latin typeface="Comic Sans MS" pitchFamily="66" charset="0"/>
                <a:ea typeface="楷体_GB2312" pitchFamily="49" charset="-122"/>
              </a:rPr>
              <a:t>，且指针加</a:t>
            </a:r>
            <a:r>
              <a:rPr lang="en-US" altLang="zh-CN" sz="2400" b="1" dirty="0" smtClean="0">
                <a:solidFill>
                  <a:srgbClr val="00007D"/>
                </a:solidFill>
                <a:latin typeface="Comic Sans MS" pitchFamily="66" charset="0"/>
                <a:ea typeface="楷体_GB2312" pitchFamily="49" charset="-122"/>
              </a:rPr>
              <a:t>1</a:t>
            </a:r>
            <a:r>
              <a:rPr lang="zh-CN" altLang="en-US" sz="2400" b="1" dirty="0" smtClean="0">
                <a:solidFill>
                  <a:srgbClr val="00007D"/>
                </a:solidFill>
                <a:latin typeface="Comic Sans MS" pitchFamily="66" charset="0"/>
                <a:ea typeface="楷体_GB2312" pitchFamily="49" charset="-122"/>
              </a:rPr>
              <a:t>；</a:t>
            </a:r>
          </a:p>
          <a:p>
            <a:pPr algn="just" eaLnBrk="1" hangingPunct="1">
              <a:spcBef>
                <a:spcPct val="50000"/>
              </a:spcBef>
            </a:pPr>
            <a:r>
              <a:rPr lang="zh-CN" altLang="en-US" sz="2400" b="1" dirty="0" smtClean="0">
                <a:solidFill>
                  <a:srgbClr val="00007D"/>
                </a:solidFill>
                <a:latin typeface="Comic Sans MS" pitchFamily="66" charset="0"/>
                <a:ea typeface="楷体_GB2312" pitchFamily="49" charset="-122"/>
              </a:rPr>
              <a:t>运算符（</a:t>
            </a:r>
            <a:r>
              <a:rPr lang="en-US" altLang="zh-CN" sz="2400" b="1" dirty="0" smtClean="0">
                <a:solidFill>
                  <a:srgbClr val="00007D"/>
                </a:solidFill>
                <a:latin typeface="Comic Sans MS" pitchFamily="66" charset="0"/>
                <a:ea typeface="楷体_GB2312" pitchFamily="49" charset="-122"/>
              </a:rPr>
              <a:t>+-*/</a:t>
            </a:r>
            <a:r>
              <a:rPr lang="zh-CN" altLang="en-US" sz="2400" b="1" dirty="0" smtClean="0">
                <a:solidFill>
                  <a:srgbClr val="00007D"/>
                </a:solidFill>
                <a:latin typeface="Comic Sans MS" pitchFamily="66" charset="0"/>
                <a:ea typeface="楷体_GB2312" pitchFamily="49" charset="-122"/>
              </a:rPr>
              <a:t>）：先将‘ ’符放入</a:t>
            </a:r>
            <a:r>
              <a:rPr lang="en-US" altLang="zh-CN" sz="2400" b="1" dirty="0" smtClean="0">
                <a:solidFill>
                  <a:srgbClr val="00007D"/>
                </a:solidFill>
                <a:latin typeface="Comic Sans MS" pitchFamily="66" charset="0"/>
                <a:ea typeface="楷体_GB2312" pitchFamily="49" charset="-122"/>
              </a:rPr>
              <a:t>f</a:t>
            </a:r>
            <a:r>
              <a:rPr lang="zh-CN" altLang="en-US" sz="2400" b="1" dirty="0" smtClean="0">
                <a:solidFill>
                  <a:srgbClr val="00007D"/>
                </a:solidFill>
                <a:latin typeface="Comic Sans MS" pitchFamily="66" charset="0"/>
                <a:ea typeface="楷体_GB2312" pitchFamily="49" charset="-122"/>
              </a:rPr>
              <a:t>中，且指针加</a:t>
            </a:r>
            <a:r>
              <a:rPr lang="en-US" altLang="zh-CN" sz="2400" b="1" dirty="0" smtClean="0">
                <a:solidFill>
                  <a:srgbClr val="00007D"/>
                </a:solidFill>
                <a:latin typeface="Comic Sans MS" pitchFamily="66" charset="0"/>
                <a:ea typeface="楷体_GB2312" pitchFamily="49" charset="-122"/>
              </a:rPr>
              <a:t>1</a:t>
            </a:r>
            <a:r>
              <a:rPr lang="zh-CN" altLang="en-US" sz="2400" b="1" dirty="0" smtClean="0">
                <a:solidFill>
                  <a:srgbClr val="00007D"/>
                </a:solidFill>
                <a:latin typeface="Comic Sans MS" pitchFamily="66" charset="0"/>
                <a:ea typeface="楷体_GB2312" pitchFamily="49" charset="-122"/>
              </a:rPr>
              <a:t>，以便用空格分开两个操作数。当其优先数小于等于栈顶符号时，反复将栈顶符号弹出放入</a:t>
            </a:r>
            <a:r>
              <a:rPr lang="en-US" altLang="zh-CN" sz="2400" b="1" dirty="0" smtClean="0">
                <a:solidFill>
                  <a:srgbClr val="00007D"/>
                </a:solidFill>
                <a:latin typeface="Comic Sans MS" pitchFamily="66" charset="0"/>
                <a:ea typeface="楷体_GB2312" pitchFamily="49" charset="-122"/>
              </a:rPr>
              <a:t>f</a:t>
            </a:r>
            <a:r>
              <a:rPr lang="zh-CN" altLang="en-US" sz="2400" b="1" dirty="0" smtClean="0">
                <a:solidFill>
                  <a:srgbClr val="00007D"/>
                </a:solidFill>
                <a:latin typeface="Comic Sans MS" pitchFamily="66" charset="0"/>
                <a:ea typeface="楷体_GB2312" pitchFamily="49" charset="-122"/>
              </a:rPr>
              <a:t>数组当前空位且指针加</a:t>
            </a:r>
            <a:r>
              <a:rPr lang="en-US" altLang="zh-CN" sz="2400" b="1" dirty="0" smtClean="0">
                <a:solidFill>
                  <a:srgbClr val="00007D"/>
                </a:solidFill>
                <a:latin typeface="Comic Sans MS" pitchFamily="66" charset="0"/>
                <a:ea typeface="楷体_GB2312" pitchFamily="49" charset="-122"/>
              </a:rPr>
              <a:t>1</a:t>
            </a:r>
            <a:r>
              <a:rPr lang="zh-CN" altLang="en-US" sz="2400" b="1" dirty="0" smtClean="0">
                <a:solidFill>
                  <a:srgbClr val="00007D"/>
                </a:solidFill>
                <a:latin typeface="Comic Sans MS" pitchFamily="66" charset="0"/>
                <a:ea typeface="楷体_GB2312" pitchFamily="49" charset="-122"/>
              </a:rPr>
              <a:t>，最后将该运算符进栈；</a:t>
            </a:r>
          </a:p>
          <a:p>
            <a:pPr algn="just" eaLnBrk="1" hangingPunct="1">
              <a:spcBef>
                <a:spcPct val="50000"/>
              </a:spcBef>
            </a:pPr>
            <a:r>
              <a:rPr lang="zh-CN" altLang="en-US" sz="2400" b="1" dirty="0" smtClean="0">
                <a:solidFill>
                  <a:srgbClr val="00007D"/>
                </a:solidFill>
                <a:latin typeface="Comic Sans MS" pitchFamily="66" charset="0"/>
                <a:ea typeface="楷体_GB2312" pitchFamily="49" charset="-122"/>
              </a:rPr>
              <a:t>‘（’：将其压入运算符栈；</a:t>
            </a:r>
          </a:p>
          <a:p>
            <a:pPr algn="just" eaLnBrk="1" hangingPunct="1">
              <a:spcBef>
                <a:spcPct val="50000"/>
              </a:spcBef>
            </a:pPr>
            <a:r>
              <a:rPr lang="zh-CN" altLang="en-US" sz="2400" b="1" dirty="0" smtClean="0">
                <a:solidFill>
                  <a:srgbClr val="00007D"/>
                </a:solidFill>
                <a:latin typeface="Comic Sans MS" pitchFamily="66" charset="0"/>
                <a:ea typeface="楷体_GB2312" pitchFamily="49" charset="-122"/>
              </a:rPr>
              <a:t>‘）’：当运算符栈顶符号不是左括号“（”时，反复将栈顶符号弹出放入</a:t>
            </a:r>
            <a:r>
              <a:rPr lang="en-US" altLang="zh-CN" sz="2400" b="1" dirty="0" smtClean="0">
                <a:solidFill>
                  <a:srgbClr val="00007D"/>
                </a:solidFill>
                <a:latin typeface="Comic Sans MS" pitchFamily="66" charset="0"/>
                <a:ea typeface="楷体_GB2312" pitchFamily="49" charset="-122"/>
              </a:rPr>
              <a:t>f</a:t>
            </a:r>
            <a:r>
              <a:rPr lang="zh-CN" altLang="en-US" sz="2400" b="1" dirty="0" smtClean="0">
                <a:solidFill>
                  <a:srgbClr val="00007D"/>
                </a:solidFill>
                <a:latin typeface="Comic Sans MS" pitchFamily="66" charset="0"/>
                <a:ea typeface="楷体_GB2312" pitchFamily="49" charset="-122"/>
              </a:rPr>
              <a:t>当前空位且指针加</a:t>
            </a:r>
            <a:r>
              <a:rPr lang="en-US" altLang="zh-CN" sz="2400" b="1" dirty="0" smtClean="0">
                <a:solidFill>
                  <a:srgbClr val="00007D"/>
                </a:solidFill>
                <a:latin typeface="Comic Sans MS" pitchFamily="66" charset="0"/>
                <a:ea typeface="楷体_GB2312" pitchFamily="49" charset="-122"/>
              </a:rPr>
              <a:t>1</a:t>
            </a:r>
            <a:r>
              <a:rPr lang="zh-CN" altLang="en-US" sz="2400" b="1" dirty="0" smtClean="0">
                <a:solidFill>
                  <a:srgbClr val="00007D"/>
                </a:solidFill>
                <a:latin typeface="Comic Sans MS" pitchFamily="66" charset="0"/>
                <a:ea typeface="楷体_GB2312" pitchFamily="49" charset="-122"/>
              </a:rPr>
              <a:t>，最后将栈顶符出栈（此时栈顶符号为‘（’）；</a:t>
            </a:r>
          </a:p>
        </p:txBody>
      </p:sp>
      <p:sp>
        <p:nvSpPr>
          <p:cNvPr id="3" name="Text Box 2"/>
          <p:cNvSpPr txBox="1">
            <a:spLocks noChangeArrowheads="1"/>
          </p:cNvSpPr>
          <p:nvPr/>
        </p:nvSpPr>
        <p:spPr bwMode="auto">
          <a:xfrm>
            <a:off x="500034" y="214290"/>
            <a:ext cx="6629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dirty="0" smtClean="0">
                <a:solidFill>
                  <a:srgbClr val="FF3300"/>
                </a:solidFill>
                <a:latin typeface="Verdana" pitchFamily="34" charset="0"/>
                <a:ea typeface="楷体_GB2312" pitchFamily="49" charset="-122"/>
              </a:rPr>
              <a:t>算法：将中缀表达式转换为后缀表达式</a:t>
            </a:r>
          </a:p>
        </p:txBody>
      </p:sp>
    </p:spTree>
    <p:extLst>
      <p:ext uri="{BB962C8B-B14F-4D97-AF65-F5344CB8AC3E}">
        <p14:creationId xmlns:p14="http://schemas.microsoft.com/office/powerpoint/2010/main" xmlns="" val="355076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8">
                                            <p:txEl>
                                              <p:pRg st="0" end="0"/>
                                            </p:txEl>
                                          </p:spTgt>
                                        </p:tgtEl>
                                        <p:attrNameLst>
                                          <p:attrName>style.visibility</p:attrName>
                                        </p:attrNameLst>
                                      </p:cBhvr>
                                      <p:to>
                                        <p:strVal val="visible"/>
                                      </p:to>
                                    </p:set>
                                  </p:childTnLst>
                                  <p:subTnLst>
                                    <p:animClr>
                                      <p:cBhvr override="childStyle">
                                        <p:cTn dur="1" fill="hold" display="0" masterRel="nextClick" afterEffect="1"/>
                                        <p:tgtEl>
                                          <p:spTgt spid="75778">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8">
                                            <p:txEl>
                                              <p:pRg st="1" end="1"/>
                                            </p:txEl>
                                          </p:spTgt>
                                        </p:tgtEl>
                                        <p:attrNameLst>
                                          <p:attrName>style.visibility</p:attrName>
                                        </p:attrNameLst>
                                      </p:cBhvr>
                                      <p:to>
                                        <p:strVal val="visible"/>
                                      </p:to>
                                    </p:set>
                                  </p:childTnLst>
                                  <p:subTnLst>
                                    <p:animClr>
                                      <p:cBhvr override="childStyle">
                                        <p:cTn dur="1" fill="hold" display="0" masterRel="nextClick" afterEffect="1"/>
                                        <p:tgtEl>
                                          <p:spTgt spid="75778">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8">
                                            <p:txEl>
                                              <p:pRg st="2" end="2"/>
                                            </p:txEl>
                                          </p:spTgt>
                                        </p:tgtEl>
                                        <p:attrNameLst>
                                          <p:attrName>style.visibility</p:attrName>
                                        </p:attrNameLst>
                                      </p:cBhvr>
                                      <p:to>
                                        <p:strVal val="visible"/>
                                      </p:to>
                                    </p:set>
                                  </p:childTnLst>
                                  <p:subTnLst>
                                    <p:animClr>
                                      <p:cBhvr override="childStyle">
                                        <p:cTn dur="1" fill="hold" display="0" masterRel="nextClick" afterEffect="1"/>
                                        <p:tgtEl>
                                          <p:spTgt spid="75778">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8">
                                            <p:txEl>
                                              <p:pRg st="3" end="3"/>
                                            </p:txEl>
                                          </p:spTgt>
                                        </p:tgtEl>
                                        <p:attrNameLst>
                                          <p:attrName>style.visibility</p:attrName>
                                        </p:attrNameLst>
                                      </p:cBhvr>
                                      <p:to>
                                        <p:strVal val="visible"/>
                                      </p:to>
                                    </p:set>
                                  </p:childTnLst>
                                  <p:subTnLst>
                                    <p:animClr>
                                      <p:cBhvr override="childStyle">
                                        <p:cTn dur="1" fill="hold" display="0" masterRel="nextClick" afterEffect="1"/>
                                        <p:tgtEl>
                                          <p:spTgt spid="75778">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778">
                                            <p:txEl>
                                              <p:pRg st="4" end="4"/>
                                            </p:txEl>
                                          </p:spTgt>
                                        </p:tgtEl>
                                        <p:attrNameLst>
                                          <p:attrName>style.visibility</p:attrName>
                                        </p:attrNameLst>
                                      </p:cBhvr>
                                      <p:to>
                                        <p:strVal val="visible"/>
                                      </p:to>
                                    </p:set>
                                  </p:childTnLst>
                                  <p:subTnLst>
                                    <p:animClr>
                                      <p:cBhvr override="childStyle">
                                        <p:cTn dur="1" fill="hold" display="0" masterRel="nextClick" afterEffect="1"/>
                                        <p:tgtEl>
                                          <p:spTgt spid="75778">
                                            <p:txEl>
                                              <p:pRg st="4" end="4"/>
                                            </p:txEl>
                                          </p:spTgt>
                                        </p:tgtEl>
                                        <p:attrNameLst>
                                          <p:attrName>ppt_c</p:attrName>
                                        </p:attrNameLst>
                                      </p:cBhvr>
                                      <p:to>
                                        <a:srgbClr val="9ACD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778">
                                            <p:txEl>
                                              <p:pRg st="5" end="5"/>
                                            </p:txEl>
                                          </p:spTgt>
                                        </p:tgtEl>
                                        <p:attrNameLst>
                                          <p:attrName>style.visibility</p:attrName>
                                        </p:attrNameLst>
                                      </p:cBhvr>
                                      <p:to>
                                        <p:strVal val="visible"/>
                                      </p:to>
                                    </p:set>
                                  </p:childTnLst>
                                  <p:subTnLst>
                                    <p:animClr>
                                      <p:cBhvr override="childStyle">
                                        <p:cTn dur="1" fill="hold" display="0" masterRel="nextClick" afterEffect="1"/>
                                        <p:tgtEl>
                                          <p:spTgt spid="75778">
                                            <p:txEl>
                                              <p:pRg st="5" end="5"/>
                                            </p:txEl>
                                          </p:spTgt>
                                        </p:tgtEl>
                                        <p:attrNameLst>
                                          <p:attrName>ppt_c</p:attrName>
                                        </p:attrNameLst>
                                      </p:cBhvr>
                                      <p:to>
                                        <a:srgbClr val="9ACD33"/>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778">
                                            <p:txEl>
                                              <p:pRg st="6" end="6"/>
                                            </p:txEl>
                                          </p:spTgt>
                                        </p:tgtEl>
                                        <p:attrNameLst>
                                          <p:attrName>style.visibility</p:attrName>
                                        </p:attrNameLst>
                                      </p:cBhvr>
                                      <p:to>
                                        <p:strVal val="visible"/>
                                      </p:to>
                                    </p:set>
                                  </p:childTnLst>
                                  <p:subTnLst>
                                    <p:animClr>
                                      <p:cBhvr override="childStyle">
                                        <p:cTn dur="1" fill="hold" display="0" masterRel="nextClick" afterEffect="1"/>
                                        <p:tgtEl>
                                          <p:spTgt spid="75778">
                                            <p:txEl>
                                              <p:pRg st="6" end="6"/>
                                            </p:txEl>
                                          </p:spTgt>
                                        </p:tgtEl>
                                        <p:attrNameLst>
                                          <p:attrName>ppt_c</p:attrName>
                                        </p:attrNameLst>
                                      </p:cBhvr>
                                      <p:to>
                                        <a:srgbClr val="9ACD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468313" y="381000"/>
            <a:ext cx="8207375"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Clr>
                <a:srgbClr val="000000"/>
              </a:buClr>
              <a:buFont typeface="Wingdings" pitchFamily="2" charset="2"/>
              <a:buChar char="Ø"/>
            </a:pPr>
            <a:r>
              <a:rPr lang="zh-CN" altLang="en-US" sz="2800" b="1" smtClean="0">
                <a:solidFill>
                  <a:srgbClr val="00007D"/>
                </a:solidFill>
                <a:latin typeface="Comic Sans MS" pitchFamily="66" charset="0"/>
                <a:ea typeface="楷体_GB2312" pitchFamily="49" charset="-122"/>
              </a:rPr>
              <a:t>‘</a:t>
            </a:r>
            <a:r>
              <a:rPr lang="en-US" altLang="zh-CN" sz="2800" b="1" smtClean="0">
                <a:solidFill>
                  <a:srgbClr val="00007D"/>
                </a:solidFill>
                <a:latin typeface="Comic Sans MS" pitchFamily="66" charset="0"/>
                <a:ea typeface="楷体_GB2312" pitchFamily="49" charset="-122"/>
              </a:rPr>
              <a:t>#’</a:t>
            </a:r>
            <a:r>
              <a:rPr lang="zh-CN" altLang="en-US" sz="2800" b="1" smtClean="0">
                <a:solidFill>
                  <a:srgbClr val="00007D"/>
                </a:solidFill>
                <a:latin typeface="Comic Sans MS" pitchFamily="66" charset="0"/>
                <a:ea typeface="楷体_GB2312" pitchFamily="49" charset="-122"/>
              </a:rPr>
              <a:t>：将运算符栈中符号依次弹出放入</a:t>
            </a:r>
            <a:r>
              <a:rPr lang="en-US" altLang="zh-CN" sz="2800" b="1" smtClean="0">
                <a:solidFill>
                  <a:srgbClr val="00007D"/>
                </a:solidFill>
                <a:latin typeface="Comic Sans MS" pitchFamily="66" charset="0"/>
                <a:ea typeface="楷体_GB2312" pitchFamily="49" charset="-122"/>
              </a:rPr>
              <a:t>f</a:t>
            </a:r>
            <a:r>
              <a:rPr lang="zh-CN" altLang="en-US" sz="2800" b="1" smtClean="0">
                <a:solidFill>
                  <a:srgbClr val="00007D"/>
                </a:solidFill>
                <a:latin typeface="Comic Sans MS" pitchFamily="66" charset="0"/>
                <a:ea typeface="楷体_GB2312" pitchFamily="49" charset="-122"/>
              </a:rPr>
              <a:t>数组当前空位且指针加</a:t>
            </a:r>
            <a:r>
              <a:rPr lang="en-US" altLang="zh-CN" sz="2800" b="1" smtClean="0">
                <a:solidFill>
                  <a:srgbClr val="00007D"/>
                </a:solidFill>
                <a:latin typeface="Comic Sans MS" pitchFamily="66" charset="0"/>
                <a:ea typeface="楷体_GB2312" pitchFamily="49" charset="-122"/>
              </a:rPr>
              <a:t>1</a:t>
            </a:r>
            <a:r>
              <a:rPr lang="zh-CN" altLang="en-US" sz="2800" b="1" smtClean="0">
                <a:solidFill>
                  <a:srgbClr val="00007D"/>
                </a:solidFill>
                <a:latin typeface="Comic Sans MS" pitchFamily="66" charset="0"/>
                <a:ea typeface="楷体_GB2312" pitchFamily="49" charset="-122"/>
              </a:rPr>
              <a:t>，直到运算符栈栈顶为‘</a:t>
            </a:r>
            <a:r>
              <a:rPr lang="en-US" altLang="zh-CN" sz="2800" b="1" smtClean="0">
                <a:solidFill>
                  <a:srgbClr val="00007D"/>
                </a:solidFill>
                <a:latin typeface="Comic Sans MS" pitchFamily="66" charset="0"/>
                <a:ea typeface="楷体_GB2312" pitchFamily="49" charset="-122"/>
              </a:rPr>
              <a:t>#’</a:t>
            </a:r>
            <a:r>
              <a:rPr lang="zh-CN" altLang="en-US" sz="2800" b="1" smtClean="0">
                <a:solidFill>
                  <a:srgbClr val="00007D"/>
                </a:solidFill>
                <a:latin typeface="Comic Sans MS" pitchFamily="66" charset="0"/>
                <a:ea typeface="楷体_GB2312" pitchFamily="49" charset="-122"/>
              </a:rPr>
              <a:t>号转换完成（初始时，运算符栈中为</a:t>
            </a:r>
            <a:r>
              <a:rPr lang="en-US" altLang="zh-CN" sz="2800" b="1" smtClean="0">
                <a:solidFill>
                  <a:srgbClr val="00007D"/>
                </a:solidFill>
                <a:latin typeface="Comic Sans MS" pitchFamily="66" charset="0"/>
                <a:ea typeface="楷体_GB2312" pitchFamily="49" charset="-122"/>
              </a:rPr>
              <a:t>#</a:t>
            </a:r>
            <a:r>
              <a:rPr lang="zh-CN" altLang="en-US" sz="2800" b="1" smtClean="0">
                <a:solidFill>
                  <a:srgbClr val="00007D"/>
                </a:solidFill>
                <a:latin typeface="Comic Sans MS" pitchFamily="66" charset="0"/>
                <a:ea typeface="楷体_GB2312" pitchFamily="49" charset="-122"/>
              </a:rPr>
              <a:t>）</a:t>
            </a:r>
          </a:p>
        </p:txBody>
      </p:sp>
      <p:sp>
        <p:nvSpPr>
          <p:cNvPr id="76803" name="Text Box 3"/>
          <p:cNvSpPr txBox="1">
            <a:spLocks noChangeArrowheads="1"/>
          </p:cNvSpPr>
          <p:nvPr/>
        </p:nvSpPr>
        <p:spPr bwMode="auto">
          <a:xfrm>
            <a:off x="468313" y="1905000"/>
            <a:ext cx="84963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下面用图示方法说明中缀式</a:t>
            </a:r>
            <a:r>
              <a:rPr lang="en-US" altLang="zh-CN" sz="2800" b="1" smtClean="0">
                <a:solidFill>
                  <a:srgbClr val="00007D"/>
                </a:solidFill>
                <a:latin typeface="Comic Sans MS" pitchFamily="66" charset="0"/>
                <a:ea typeface="楷体_GB2312" pitchFamily="49" charset="-122"/>
              </a:rPr>
              <a:t>2.3*(5+3.7)#</a:t>
            </a:r>
            <a:r>
              <a:rPr lang="zh-CN" altLang="en-US" sz="2800" b="1" smtClean="0">
                <a:solidFill>
                  <a:srgbClr val="00007D"/>
                </a:solidFill>
                <a:latin typeface="Comic Sans MS" pitchFamily="66" charset="0"/>
                <a:ea typeface="楷体_GB2312" pitchFamily="49" charset="-122"/>
              </a:rPr>
              <a:t>转换为后缀式的过程：</a:t>
            </a:r>
          </a:p>
        </p:txBody>
      </p:sp>
      <p:sp>
        <p:nvSpPr>
          <p:cNvPr id="76804" name="Text Box 4"/>
          <p:cNvSpPr txBox="1">
            <a:spLocks noChangeArrowheads="1"/>
          </p:cNvSpPr>
          <p:nvPr/>
        </p:nvSpPr>
        <p:spPr bwMode="auto">
          <a:xfrm>
            <a:off x="457200" y="2971800"/>
            <a:ext cx="8229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步骤  后缀式数组</a:t>
            </a:r>
            <a:r>
              <a:rPr lang="en-US" altLang="zh-CN" sz="2800" b="1" smtClean="0">
                <a:solidFill>
                  <a:srgbClr val="00007D"/>
                </a:solidFill>
                <a:latin typeface="Comic Sans MS" pitchFamily="66" charset="0"/>
                <a:ea typeface="楷体_GB2312" pitchFamily="49" charset="-122"/>
              </a:rPr>
              <a:t>f   </a:t>
            </a:r>
            <a:r>
              <a:rPr lang="zh-CN" altLang="en-US" sz="2800" b="1" smtClean="0">
                <a:solidFill>
                  <a:srgbClr val="00007D"/>
                </a:solidFill>
                <a:latin typeface="Comic Sans MS" pitchFamily="66" charset="0"/>
                <a:ea typeface="楷体_GB2312" pitchFamily="49" charset="-122"/>
              </a:rPr>
              <a:t>运算符栈</a:t>
            </a:r>
            <a:r>
              <a:rPr lang="en-US" altLang="zh-CN" sz="2800" b="1" smtClean="0">
                <a:solidFill>
                  <a:srgbClr val="00007D"/>
                </a:solidFill>
                <a:latin typeface="Comic Sans MS" pitchFamily="66" charset="0"/>
                <a:ea typeface="楷体_GB2312" pitchFamily="49" charset="-122"/>
              </a:rPr>
              <a:t>opst  </a:t>
            </a:r>
            <a:r>
              <a:rPr lang="zh-CN" altLang="en-US" sz="2800" b="1" smtClean="0">
                <a:solidFill>
                  <a:srgbClr val="00007D"/>
                </a:solidFill>
                <a:latin typeface="Comic Sans MS" pitchFamily="66" charset="0"/>
                <a:ea typeface="楷体_GB2312" pitchFamily="49" charset="-122"/>
              </a:rPr>
              <a:t>中缀式数组</a:t>
            </a:r>
            <a:r>
              <a:rPr lang="en-US" altLang="zh-CN" sz="2800" b="1" smtClean="0">
                <a:solidFill>
                  <a:srgbClr val="00007D"/>
                </a:solidFill>
                <a:latin typeface="Comic Sans MS" pitchFamily="66" charset="0"/>
                <a:ea typeface="楷体_GB2312" pitchFamily="49" charset="-122"/>
              </a:rPr>
              <a:t>e</a:t>
            </a:r>
          </a:p>
        </p:txBody>
      </p:sp>
      <p:sp>
        <p:nvSpPr>
          <p:cNvPr id="76805" name="Text Box 5"/>
          <p:cNvSpPr txBox="1">
            <a:spLocks noChangeArrowheads="1"/>
          </p:cNvSpPr>
          <p:nvPr/>
        </p:nvSpPr>
        <p:spPr bwMode="auto">
          <a:xfrm>
            <a:off x="609600" y="3505200"/>
            <a:ext cx="8534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1                        #                2.3*(5+3.7)#</a:t>
            </a:r>
          </a:p>
        </p:txBody>
      </p:sp>
      <p:sp>
        <p:nvSpPr>
          <p:cNvPr id="76806" name="Rectangle 6"/>
          <p:cNvSpPr>
            <a:spLocks noChangeArrowheads="1"/>
          </p:cNvSpPr>
          <p:nvPr/>
        </p:nvSpPr>
        <p:spPr bwMode="auto">
          <a:xfrm>
            <a:off x="6172200" y="35052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6807" name="Text Box 7"/>
          <p:cNvSpPr txBox="1">
            <a:spLocks noChangeArrowheads="1"/>
          </p:cNvSpPr>
          <p:nvPr/>
        </p:nvSpPr>
        <p:spPr bwMode="auto">
          <a:xfrm>
            <a:off x="609600" y="4267200"/>
            <a:ext cx="8458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2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2 . 3*(5+3.7)#     </a:t>
            </a:r>
          </a:p>
        </p:txBody>
      </p:sp>
      <p:sp>
        <p:nvSpPr>
          <p:cNvPr id="76808" name="Rectangle 8"/>
          <p:cNvSpPr>
            <a:spLocks noChangeArrowheads="1"/>
          </p:cNvSpPr>
          <p:nvPr/>
        </p:nvSpPr>
        <p:spPr bwMode="auto">
          <a:xfrm>
            <a:off x="6400800" y="4343400"/>
            <a:ext cx="2286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6809" name="Text Box 9"/>
          <p:cNvSpPr txBox="1">
            <a:spLocks noChangeArrowheads="1"/>
          </p:cNvSpPr>
          <p:nvPr/>
        </p:nvSpPr>
        <p:spPr bwMode="auto">
          <a:xfrm>
            <a:off x="609600" y="48910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3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2 .</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2. 3 *(5+3.7)#     </a:t>
            </a:r>
          </a:p>
        </p:txBody>
      </p:sp>
      <p:sp>
        <p:nvSpPr>
          <p:cNvPr id="76810" name="Rectangle 10"/>
          <p:cNvSpPr>
            <a:spLocks noChangeArrowheads="1"/>
          </p:cNvSpPr>
          <p:nvPr/>
        </p:nvSpPr>
        <p:spPr bwMode="auto">
          <a:xfrm>
            <a:off x="6553200" y="48768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6811" name="Text Box 11"/>
          <p:cNvSpPr txBox="1">
            <a:spLocks noChangeArrowheads="1"/>
          </p:cNvSpPr>
          <p:nvPr/>
        </p:nvSpPr>
        <p:spPr bwMode="auto">
          <a:xfrm>
            <a:off x="609600" y="55006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4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2 .3</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2 .3 * (5+3.7)#     </a:t>
            </a:r>
          </a:p>
        </p:txBody>
      </p:sp>
      <p:sp>
        <p:nvSpPr>
          <p:cNvPr id="76812" name="Rectangle 12"/>
          <p:cNvSpPr>
            <a:spLocks noChangeArrowheads="1"/>
          </p:cNvSpPr>
          <p:nvPr/>
        </p:nvSpPr>
        <p:spPr bwMode="auto">
          <a:xfrm>
            <a:off x="6858000" y="54864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Tree>
    <p:extLst>
      <p:ext uri="{BB962C8B-B14F-4D97-AF65-F5344CB8AC3E}">
        <p14:creationId xmlns:p14="http://schemas.microsoft.com/office/powerpoint/2010/main" xmlns="" val="4150572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0-#ppt_w/2"/>
                                          </p:val>
                                        </p:tav>
                                        <p:tav tm="100000">
                                          <p:val>
                                            <p:strVal val="#ppt_x"/>
                                          </p:val>
                                        </p:tav>
                                      </p:tavLst>
                                    </p:anim>
                                    <p:anim calcmode="lin" valueType="num">
                                      <p:cBhvr additive="base">
                                        <p:cTn id="8"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0-#ppt_w/2"/>
                                          </p:val>
                                        </p:tav>
                                        <p:tav tm="100000">
                                          <p:val>
                                            <p:strVal val="#ppt_x"/>
                                          </p:val>
                                        </p:tav>
                                      </p:tavLst>
                                    </p:anim>
                                    <p:anim calcmode="lin" valueType="num">
                                      <p:cBhvr additive="base">
                                        <p:cTn id="14"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6805"/>
                                        </p:tgtEl>
                                        <p:attrNameLst>
                                          <p:attrName>style.visibility</p:attrName>
                                        </p:attrNameLst>
                                      </p:cBhvr>
                                      <p:to>
                                        <p:strVal val="visible"/>
                                      </p:to>
                                    </p:set>
                                    <p:animEffect transition="in" filter="blinds(horizontal)">
                                      <p:cBhvr>
                                        <p:cTn id="19" dur="500"/>
                                        <p:tgtEl>
                                          <p:spTgt spid="768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6806"/>
                                        </p:tgtEl>
                                        <p:attrNameLst>
                                          <p:attrName>style.visibility</p:attrName>
                                        </p:attrNameLst>
                                      </p:cBhvr>
                                      <p:to>
                                        <p:strVal val="visible"/>
                                      </p:to>
                                    </p:set>
                                    <p:animEffect transition="in" filter="dissolve">
                                      <p:cBhvr>
                                        <p:cTn id="24" dur="500"/>
                                        <p:tgtEl>
                                          <p:spTgt spid="768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6807"/>
                                        </p:tgtEl>
                                        <p:attrNameLst>
                                          <p:attrName>style.visibility</p:attrName>
                                        </p:attrNameLst>
                                      </p:cBhvr>
                                      <p:to>
                                        <p:strVal val="visible"/>
                                      </p:to>
                                    </p:set>
                                    <p:animEffect transition="in" filter="blinds(horizontal)">
                                      <p:cBhvr>
                                        <p:cTn id="29" dur="500"/>
                                        <p:tgtEl>
                                          <p:spTgt spid="7680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76808"/>
                                        </p:tgtEl>
                                        <p:attrNameLst>
                                          <p:attrName>style.visibility</p:attrName>
                                        </p:attrNameLst>
                                      </p:cBhvr>
                                      <p:to>
                                        <p:strVal val="visible"/>
                                      </p:to>
                                    </p:set>
                                    <p:animEffect transition="in" filter="dissolve">
                                      <p:cBhvr>
                                        <p:cTn id="34" dur="500"/>
                                        <p:tgtEl>
                                          <p:spTgt spid="768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6809"/>
                                        </p:tgtEl>
                                        <p:attrNameLst>
                                          <p:attrName>style.visibility</p:attrName>
                                        </p:attrNameLst>
                                      </p:cBhvr>
                                      <p:to>
                                        <p:strVal val="visible"/>
                                      </p:to>
                                    </p:set>
                                    <p:animEffect transition="in" filter="blinds(horizontal)">
                                      <p:cBhvr>
                                        <p:cTn id="39" dur="500"/>
                                        <p:tgtEl>
                                          <p:spTgt spid="768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6810"/>
                                        </p:tgtEl>
                                        <p:attrNameLst>
                                          <p:attrName>style.visibility</p:attrName>
                                        </p:attrNameLst>
                                      </p:cBhvr>
                                      <p:to>
                                        <p:strVal val="visible"/>
                                      </p:to>
                                    </p:set>
                                    <p:animEffect transition="in" filter="dissolve">
                                      <p:cBhvr>
                                        <p:cTn id="44" dur="500"/>
                                        <p:tgtEl>
                                          <p:spTgt spid="768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6811"/>
                                        </p:tgtEl>
                                        <p:attrNameLst>
                                          <p:attrName>style.visibility</p:attrName>
                                        </p:attrNameLst>
                                      </p:cBhvr>
                                      <p:to>
                                        <p:strVal val="visible"/>
                                      </p:to>
                                    </p:set>
                                    <p:animEffect transition="in" filter="blinds(horizontal)">
                                      <p:cBhvr>
                                        <p:cTn id="49" dur="500"/>
                                        <p:tgtEl>
                                          <p:spTgt spid="768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6812"/>
                                        </p:tgtEl>
                                        <p:attrNameLst>
                                          <p:attrName>style.visibility</p:attrName>
                                        </p:attrNameLst>
                                      </p:cBhvr>
                                      <p:to>
                                        <p:strVal val="visible"/>
                                      </p:to>
                                    </p:set>
                                    <p:animEffect transition="in" filter="dissolve">
                                      <p:cBhvr>
                                        <p:cTn id="54" dur="500"/>
                                        <p:tgtEl>
                                          <p:spTgt spid="76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utoUpdateAnimBg="0"/>
      <p:bldP spid="76805" grpId="0" autoUpdateAnimBg="0"/>
      <p:bldP spid="76806" grpId="0" animBg="1"/>
      <p:bldP spid="76807" grpId="0" autoUpdateAnimBg="0"/>
      <p:bldP spid="76808" grpId="0" animBg="1"/>
      <p:bldP spid="76809" grpId="0" autoUpdateAnimBg="0"/>
      <p:bldP spid="76810" grpId="0" animBg="1"/>
      <p:bldP spid="76811" grpId="0" autoUpdateAnimBg="0"/>
      <p:bldP spid="768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3400" y="11572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5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2.3* ( 5+3.7)#     </a:t>
            </a:r>
          </a:p>
        </p:txBody>
      </p:sp>
      <p:sp>
        <p:nvSpPr>
          <p:cNvPr id="90115" name="Text Box 3"/>
          <p:cNvSpPr txBox="1">
            <a:spLocks noChangeArrowheads="1"/>
          </p:cNvSpPr>
          <p:nvPr/>
        </p:nvSpPr>
        <p:spPr bwMode="auto">
          <a:xfrm>
            <a:off x="457200" y="547688"/>
            <a:ext cx="8229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步骤  后缀式数组</a:t>
            </a:r>
            <a:r>
              <a:rPr lang="en-US" altLang="zh-CN" sz="2800" b="1" smtClean="0">
                <a:solidFill>
                  <a:srgbClr val="00007D"/>
                </a:solidFill>
                <a:latin typeface="Comic Sans MS" pitchFamily="66" charset="0"/>
                <a:ea typeface="楷体_GB2312" pitchFamily="49" charset="-122"/>
              </a:rPr>
              <a:t>f   </a:t>
            </a:r>
            <a:r>
              <a:rPr lang="zh-CN" altLang="en-US" sz="2800" b="1" smtClean="0">
                <a:solidFill>
                  <a:srgbClr val="00007D"/>
                </a:solidFill>
                <a:latin typeface="Comic Sans MS" pitchFamily="66" charset="0"/>
                <a:ea typeface="楷体_GB2312" pitchFamily="49" charset="-122"/>
              </a:rPr>
              <a:t>运算符栈</a:t>
            </a:r>
            <a:r>
              <a:rPr lang="en-US" altLang="zh-CN" sz="2800" b="1" smtClean="0">
                <a:solidFill>
                  <a:srgbClr val="00007D"/>
                </a:solidFill>
                <a:latin typeface="Comic Sans MS" pitchFamily="66" charset="0"/>
                <a:ea typeface="楷体_GB2312" pitchFamily="49" charset="-122"/>
              </a:rPr>
              <a:t>opst  </a:t>
            </a:r>
            <a:r>
              <a:rPr lang="zh-CN" altLang="en-US" sz="2800" b="1" smtClean="0">
                <a:solidFill>
                  <a:srgbClr val="00007D"/>
                </a:solidFill>
                <a:latin typeface="Comic Sans MS" pitchFamily="66" charset="0"/>
                <a:ea typeface="楷体_GB2312" pitchFamily="49" charset="-122"/>
              </a:rPr>
              <a:t>中缀式数组</a:t>
            </a:r>
            <a:r>
              <a:rPr lang="en-US" altLang="zh-CN" sz="2800" b="1" smtClean="0">
                <a:solidFill>
                  <a:srgbClr val="00007D"/>
                </a:solidFill>
                <a:latin typeface="Comic Sans MS" pitchFamily="66" charset="0"/>
                <a:ea typeface="楷体_GB2312" pitchFamily="49" charset="-122"/>
              </a:rPr>
              <a:t>e</a:t>
            </a:r>
          </a:p>
        </p:txBody>
      </p:sp>
      <p:sp>
        <p:nvSpPr>
          <p:cNvPr id="77828" name="Rectangle 4"/>
          <p:cNvSpPr>
            <a:spLocks noChangeArrowheads="1"/>
          </p:cNvSpPr>
          <p:nvPr/>
        </p:nvSpPr>
        <p:spPr bwMode="auto">
          <a:xfrm>
            <a:off x="6858000" y="1219200"/>
            <a:ext cx="2286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29" name="Text Box 5"/>
          <p:cNvSpPr txBox="1">
            <a:spLocks noChangeArrowheads="1"/>
          </p:cNvSpPr>
          <p:nvPr/>
        </p:nvSpPr>
        <p:spPr bwMode="auto">
          <a:xfrm>
            <a:off x="533400" y="16144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6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2.3* ( 5+3.7)#     </a:t>
            </a:r>
          </a:p>
        </p:txBody>
      </p:sp>
      <p:sp>
        <p:nvSpPr>
          <p:cNvPr id="77830" name="Rectangle 6"/>
          <p:cNvSpPr>
            <a:spLocks noChangeArrowheads="1"/>
          </p:cNvSpPr>
          <p:nvPr/>
        </p:nvSpPr>
        <p:spPr bwMode="auto">
          <a:xfrm>
            <a:off x="7162800" y="16002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31" name="Text Box 7"/>
          <p:cNvSpPr txBox="1">
            <a:spLocks noChangeArrowheads="1"/>
          </p:cNvSpPr>
          <p:nvPr/>
        </p:nvSpPr>
        <p:spPr bwMode="auto">
          <a:xfrm>
            <a:off x="533400" y="20716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7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2.3  5</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2.3*(5 + 3.7)#     </a:t>
            </a:r>
          </a:p>
        </p:txBody>
      </p:sp>
      <p:sp>
        <p:nvSpPr>
          <p:cNvPr id="77832" name="Rectangle 8"/>
          <p:cNvSpPr>
            <a:spLocks noChangeArrowheads="1"/>
          </p:cNvSpPr>
          <p:nvPr/>
        </p:nvSpPr>
        <p:spPr bwMode="auto">
          <a:xfrm>
            <a:off x="7315200" y="21336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defRPr/>
            </a:pPr>
            <a:endParaRPr lang="zh-CN" altLang="en-US" sz="2800">
              <a:solidFill>
                <a:srgbClr val="00007D"/>
              </a:solidFill>
              <a:effectLst>
                <a:outerShdw blurRad="38100" dist="38100" dir="2700000" algn="tl">
                  <a:srgbClr val="C0C0C0"/>
                </a:outerShdw>
              </a:effectLst>
              <a:latin typeface="Verdana" pitchFamily="34" charset="0"/>
              <a:ea typeface="楷体_GB2312" pitchFamily="49" charset="-122"/>
            </a:endParaRPr>
          </a:p>
        </p:txBody>
      </p:sp>
      <p:sp>
        <p:nvSpPr>
          <p:cNvPr id="77833" name="Text Box 9"/>
          <p:cNvSpPr txBox="1">
            <a:spLocks noChangeArrowheads="1"/>
          </p:cNvSpPr>
          <p:nvPr/>
        </p:nvSpPr>
        <p:spPr bwMode="auto">
          <a:xfrm>
            <a:off x="533400" y="26050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8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5</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    2.3*(5 + 3.7)#     </a:t>
            </a:r>
          </a:p>
        </p:txBody>
      </p:sp>
      <p:sp>
        <p:nvSpPr>
          <p:cNvPr id="77834" name="Rectangle 10"/>
          <p:cNvSpPr>
            <a:spLocks noChangeArrowheads="1"/>
          </p:cNvSpPr>
          <p:nvPr/>
        </p:nvSpPr>
        <p:spPr bwMode="auto">
          <a:xfrm>
            <a:off x="7696200" y="25908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35" name="Text Box 11"/>
          <p:cNvSpPr txBox="1">
            <a:spLocks noChangeArrowheads="1"/>
          </p:cNvSpPr>
          <p:nvPr/>
        </p:nvSpPr>
        <p:spPr bwMode="auto">
          <a:xfrm>
            <a:off x="533400" y="31384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9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5</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3</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    2.3*(5 +3 . 7)#     </a:t>
            </a:r>
          </a:p>
        </p:txBody>
      </p:sp>
      <p:sp>
        <p:nvSpPr>
          <p:cNvPr id="77836" name="Rectangle 12"/>
          <p:cNvSpPr>
            <a:spLocks noChangeArrowheads="1"/>
          </p:cNvSpPr>
          <p:nvPr/>
        </p:nvSpPr>
        <p:spPr bwMode="auto">
          <a:xfrm>
            <a:off x="7848600" y="31242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37" name="Text Box 13"/>
          <p:cNvSpPr txBox="1">
            <a:spLocks noChangeArrowheads="1"/>
          </p:cNvSpPr>
          <p:nvPr/>
        </p:nvSpPr>
        <p:spPr bwMode="auto">
          <a:xfrm>
            <a:off x="533400" y="36718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10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2.3  5</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3.</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    2.3*(5 +3. 7 )#     </a:t>
            </a:r>
          </a:p>
        </p:txBody>
      </p:sp>
      <p:sp>
        <p:nvSpPr>
          <p:cNvPr id="77838" name="Rectangle 14"/>
          <p:cNvSpPr>
            <a:spLocks noChangeArrowheads="1"/>
          </p:cNvSpPr>
          <p:nvPr/>
        </p:nvSpPr>
        <p:spPr bwMode="auto">
          <a:xfrm>
            <a:off x="8001000" y="37338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39" name="Text Box 15"/>
          <p:cNvSpPr txBox="1">
            <a:spLocks noChangeArrowheads="1"/>
          </p:cNvSpPr>
          <p:nvPr/>
        </p:nvSpPr>
        <p:spPr bwMode="auto">
          <a:xfrm>
            <a:off x="533400" y="42052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11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2.3  5  3.7</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 +    2.3*(5 +3.7 ) #     </a:t>
            </a:r>
          </a:p>
        </p:txBody>
      </p:sp>
      <p:sp>
        <p:nvSpPr>
          <p:cNvPr id="77840" name="Rectangle 16"/>
          <p:cNvSpPr>
            <a:spLocks noChangeArrowheads="1"/>
          </p:cNvSpPr>
          <p:nvPr/>
        </p:nvSpPr>
        <p:spPr bwMode="auto">
          <a:xfrm>
            <a:off x="8153400" y="42672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41" name="Text Box 17"/>
          <p:cNvSpPr txBox="1">
            <a:spLocks noChangeArrowheads="1"/>
          </p:cNvSpPr>
          <p:nvPr/>
        </p:nvSpPr>
        <p:spPr bwMode="auto">
          <a:xfrm>
            <a:off x="533400" y="47386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12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5  3.7+</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         2.3*(5 +3.7 ) #     </a:t>
            </a:r>
          </a:p>
        </p:txBody>
      </p:sp>
      <p:sp>
        <p:nvSpPr>
          <p:cNvPr id="77842" name="Rectangle 18"/>
          <p:cNvSpPr>
            <a:spLocks noChangeArrowheads="1"/>
          </p:cNvSpPr>
          <p:nvPr/>
        </p:nvSpPr>
        <p:spPr bwMode="auto">
          <a:xfrm>
            <a:off x="8458200" y="4724400"/>
            <a:ext cx="304800" cy="457200"/>
          </a:xfrm>
          <a:prstGeom prst="rect">
            <a:avLst/>
          </a:prstGeom>
          <a:noFill/>
          <a:ln w="25400">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77843" name="Text Box 19"/>
          <p:cNvSpPr txBox="1">
            <a:spLocks noChangeArrowheads="1"/>
          </p:cNvSpPr>
          <p:nvPr/>
        </p:nvSpPr>
        <p:spPr bwMode="auto">
          <a:xfrm>
            <a:off x="533400" y="5272088"/>
            <a:ext cx="8458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13    </a:t>
            </a:r>
            <a:r>
              <a:rPr lang="en-US" altLang="zh-CN" sz="2800">
                <a:solidFill>
                  <a:srgbClr val="FF3300"/>
                </a:solidFill>
                <a:effectLst>
                  <a:outerShdw blurRad="38100" dist="38100" dir="2700000" algn="tl">
                    <a:srgbClr val="C0C0C0"/>
                  </a:outerShdw>
                </a:effectLst>
                <a:latin typeface="Verdana" pitchFamily="34" charset="0"/>
                <a:ea typeface="楷体_GB2312" pitchFamily="49" charset="-122"/>
              </a:rPr>
              <a:t>2.3  5  3.7+*</a:t>
            </a: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  #           2.3*(5 +3.7 ) #     </a:t>
            </a:r>
          </a:p>
        </p:txBody>
      </p:sp>
    </p:spTree>
    <p:extLst>
      <p:ext uri="{BB962C8B-B14F-4D97-AF65-F5344CB8AC3E}">
        <p14:creationId xmlns:p14="http://schemas.microsoft.com/office/powerpoint/2010/main" xmlns="" val="1454543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linds(horizontal)">
                                      <p:cBhvr>
                                        <p:cTn id="7" dur="500"/>
                                        <p:tgtEl>
                                          <p:spTgt spid="77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dissolve">
                                      <p:cBhvr>
                                        <p:cTn id="12" dur="500"/>
                                        <p:tgtEl>
                                          <p:spTgt spid="77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9"/>
                                        </p:tgtEl>
                                        <p:attrNameLst>
                                          <p:attrName>style.visibility</p:attrName>
                                        </p:attrNameLst>
                                      </p:cBhvr>
                                      <p:to>
                                        <p:strVal val="visible"/>
                                      </p:to>
                                    </p:set>
                                    <p:animEffect transition="in" filter="blinds(horizontal)">
                                      <p:cBhvr>
                                        <p:cTn id="17" dur="500"/>
                                        <p:tgtEl>
                                          <p:spTgt spid="77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dissolve">
                                      <p:cBhvr>
                                        <p:cTn id="22" dur="500"/>
                                        <p:tgtEl>
                                          <p:spTgt spid="77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31"/>
                                        </p:tgtEl>
                                        <p:attrNameLst>
                                          <p:attrName>style.visibility</p:attrName>
                                        </p:attrNameLst>
                                      </p:cBhvr>
                                      <p:to>
                                        <p:strVal val="visible"/>
                                      </p:to>
                                    </p:set>
                                    <p:animEffect transition="in" filter="blinds(horizontal)">
                                      <p:cBhvr>
                                        <p:cTn id="27" dur="500"/>
                                        <p:tgtEl>
                                          <p:spTgt spid="778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832"/>
                                        </p:tgtEl>
                                        <p:attrNameLst>
                                          <p:attrName>style.visibility</p:attrName>
                                        </p:attrNameLst>
                                      </p:cBhvr>
                                      <p:to>
                                        <p:strVal val="visible"/>
                                      </p:to>
                                    </p:set>
                                    <p:animEffect transition="in" filter="dissolve">
                                      <p:cBhvr>
                                        <p:cTn id="32" dur="500"/>
                                        <p:tgtEl>
                                          <p:spTgt spid="778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833"/>
                                        </p:tgtEl>
                                        <p:attrNameLst>
                                          <p:attrName>style.visibility</p:attrName>
                                        </p:attrNameLst>
                                      </p:cBhvr>
                                      <p:to>
                                        <p:strVal val="visible"/>
                                      </p:to>
                                    </p:set>
                                    <p:animEffect transition="in" filter="blinds(horizontal)">
                                      <p:cBhvr>
                                        <p:cTn id="37" dur="500"/>
                                        <p:tgtEl>
                                          <p:spTgt spid="778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7834"/>
                                        </p:tgtEl>
                                        <p:attrNameLst>
                                          <p:attrName>style.visibility</p:attrName>
                                        </p:attrNameLst>
                                      </p:cBhvr>
                                      <p:to>
                                        <p:strVal val="visible"/>
                                      </p:to>
                                    </p:set>
                                    <p:animEffect transition="in" filter="dissolve">
                                      <p:cBhvr>
                                        <p:cTn id="42" dur="500"/>
                                        <p:tgtEl>
                                          <p:spTgt spid="778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835"/>
                                        </p:tgtEl>
                                        <p:attrNameLst>
                                          <p:attrName>style.visibility</p:attrName>
                                        </p:attrNameLst>
                                      </p:cBhvr>
                                      <p:to>
                                        <p:strVal val="visible"/>
                                      </p:to>
                                    </p:set>
                                    <p:animEffect transition="in" filter="blinds(horizontal)">
                                      <p:cBhvr>
                                        <p:cTn id="47" dur="500"/>
                                        <p:tgtEl>
                                          <p:spTgt spid="778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7836"/>
                                        </p:tgtEl>
                                        <p:attrNameLst>
                                          <p:attrName>style.visibility</p:attrName>
                                        </p:attrNameLst>
                                      </p:cBhvr>
                                      <p:to>
                                        <p:strVal val="visible"/>
                                      </p:to>
                                    </p:set>
                                    <p:animEffect transition="in" filter="dissolve">
                                      <p:cBhvr>
                                        <p:cTn id="52" dur="500"/>
                                        <p:tgtEl>
                                          <p:spTgt spid="778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837"/>
                                        </p:tgtEl>
                                        <p:attrNameLst>
                                          <p:attrName>style.visibility</p:attrName>
                                        </p:attrNameLst>
                                      </p:cBhvr>
                                      <p:to>
                                        <p:strVal val="visible"/>
                                      </p:to>
                                    </p:set>
                                    <p:animEffect transition="in" filter="blinds(horizontal)">
                                      <p:cBhvr>
                                        <p:cTn id="57" dur="500"/>
                                        <p:tgtEl>
                                          <p:spTgt spid="778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77838"/>
                                        </p:tgtEl>
                                        <p:attrNameLst>
                                          <p:attrName>style.visibility</p:attrName>
                                        </p:attrNameLst>
                                      </p:cBhvr>
                                      <p:to>
                                        <p:strVal val="visible"/>
                                      </p:to>
                                    </p:set>
                                    <p:animEffect transition="in" filter="dissolve">
                                      <p:cBhvr>
                                        <p:cTn id="62" dur="500"/>
                                        <p:tgtEl>
                                          <p:spTgt spid="778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7839"/>
                                        </p:tgtEl>
                                        <p:attrNameLst>
                                          <p:attrName>style.visibility</p:attrName>
                                        </p:attrNameLst>
                                      </p:cBhvr>
                                      <p:to>
                                        <p:strVal val="visible"/>
                                      </p:to>
                                    </p:set>
                                    <p:animEffect transition="in" filter="blinds(horizontal)">
                                      <p:cBhvr>
                                        <p:cTn id="67" dur="500"/>
                                        <p:tgtEl>
                                          <p:spTgt spid="778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7840"/>
                                        </p:tgtEl>
                                        <p:attrNameLst>
                                          <p:attrName>style.visibility</p:attrName>
                                        </p:attrNameLst>
                                      </p:cBhvr>
                                      <p:to>
                                        <p:strVal val="visible"/>
                                      </p:to>
                                    </p:set>
                                    <p:animEffect transition="in" filter="dissolve">
                                      <p:cBhvr>
                                        <p:cTn id="72" dur="500"/>
                                        <p:tgtEl>
                                          <p:spTgt spid="778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7841"/>
                                        </p:tgtEl>
                                        <p:attrNameLst>
                                          <p:attrName>style.visibility</p:attrName>
                                        </p:attrNameLst>
                                      </p:cBhvr>
                                      <p:to>
                                        <p:strVal val="visible"/>
                                      </p:to>
                                    </p:set>
                                    <p:animEffect transition="in" filter="blinds(horizontal)">
                                      <p:cBhvr>
                                        <p:cTn id="77" dur="500"/>
                                        <p:tgtEl>
                                          <p:spTgt spid="778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7842"/>
                                        </p:tgtEl>
                                        <p:attrNameLst>
                                          <p:attrName>style.visibility</p:attrName>
                                        </p:attrNameLst>
                                      </p:cBhvr>
                                      <p:to>
                                        <p:strVal val="visible"/>
                                      </p:to>
                                    </p:set>
                                    <p:animEffect transition="in" filter="dissolve">
                                      <p:cBhvr>
                                        <p:cTn id="82" dur="500"/>
                                        <p:tgtEl>
                                          <p:spTgt spid="7784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7843"/>
                                        </p:tgtEl>
                                        <p:attrNameLst>
                                          <p:attrName>style.visibility</p:attrName>
                                        </p:attrNameLst>
                                      </p:cBhvr>
                                      <p:to>
                                        <p:strVal val="visible"/>
                                      </p:to>
                                    </p:set>
                                    <p:animEffect transition="in" filter="blinds(horizontal)">
                                      <p:cBhvr>
                                        <p:cTn id="87" dur="500"/>
                                        <p:tgtEl>
                                          <p:spTgt spid="7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8" grpId="0" animBg="1"/>
      <p:bldP spid="77829" grpId="0" autoUpdateAnimBg="0"/>
      <p:bldP spid="77830" grpId="0" animBg="1"/>
      <p:bldP spid="77831" grpId="0" autoUpdateAnimBg="0"/>
      <p:bldP spid="77832" grpId="0" animBg="1" autoUpdateAnimBg="0"/>
      <p:bldP spid="77833" grpId="0" autoUpdateAnimBg="0"/>
      <p:bldP spid="77834" grpId="0" animBg="1"/>
      <p:bldP spid="77835" grpId="0" autoUpdateAnimBg="0"/>
      <p:bldP spid="77836" grpId="0" animBg="1"/>
      <p:bldP spid="77837" grpId="0" autoUpdateAnimBg="0"/>
      <p:bldP spid="77838" grpId="0" animBg="1"/>
      <p:bldP spid="77839" grpId="0" autoUpdateAnimBg="0"/>
      <p:bldP spid="77840" grpId="0" animBg="1"/>
      <p:bldP spid="77841" grpId="0" autoUpdateAnimBg="0"/>
      <p:bldP spid="77842" grpId="0" animBg="1"/>
      <p:bldP spid="7784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609600" y="381000"/>
            <a:ext cx="6096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中缀转后缀程序</a:t>
            </a:r>
          </a:p>
        </p:txBody>
      </p:sp>
      <p:sp>
        <p:nvSpPr>
          <p:cNvPr id="91139" name="Text Box 3"/>
          <p:cNvSpPr txBox="1">
            <a:spLocks noChangeArrowheads="1"/>
          </p:cNvSpPr>
          <p:nvPr/>
        </p:nvSpPr>
        <p:spPr bwMode="auto">
          <a:xfrm>
            <a:off x="179388" y="990600"/>
            <a:ext cx="8713787"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smtClean="0">
                <a:solidFill>
                  <a:srgbClr val="00007D"/>
                </a:solidFill>
                <a:latin typeface="Comic Sans MS" pitchFamily="66" charset="0"/>
                <a:ea typeface="楷体_GB2312" pitchFamily="49" charset="-122"/>
              </a:rPr>
              <a:t>void postfix(char e[],char f[])</a:t>
            </a:r>
          </a:p>
          <a:p>
            <a:pPr>
              <a:spcBef>
                <a:spcPct val="50000"/>
              </a:spcBef>
            </a:pPr>
            <a:r>
              <a:rPr lang="en-US" altLang="zh-CN" sz="2400" b="1" smtClean="0">
                <a:solidFill>
                  <a:srgbClr val="00007D"/>
                </a:solidFill>
                <a:latin typeface="Comic Sans MS" pitchFamily="66" charset="0"/>
                <a:ea typeface="楷体_GB2312" pitchFamily="49" charset="-122"/>
              </a:rPr>
              <a:t> {seqstack opst;</a:t>
            </a:r>
          </a:p>
          <a:p>
            <a:pPr>
              <a:spcBef>
                <a:spcPct val="50000"/>
              </a:spcBef>
            </a:pPr>
            <a:r>
              <a:rPr lang="en-US" altLang="zh-CN" sz="2400" b="1" smtClean="0">
                <a:solidFill>
                  <a:srgbClr val="00007D"/>
                </a:solidFill>
                <a:latin typeface="Comic Sans MS" pitchFamily="66" charset="0"/>
                <a:ea typeface="楷体_GB2312" pitchFamily="49" charset="-122"/>
              </a:rPr>
              <a:t>  int i,j;</a:t>
            </a:r>
          </a:p>
          <a:p>
            <a:pPr>
              <a:spcBef>
                <a:spcPct val="50000"/>
              </a:spcBef>
            </a:pPr>
            <a:r>
              <a:rPr lang="en-US" altLang="zh-CN" sz="2400" b="1" smtClean="0">
                <a:solidFill>
                  <a:srgbClr val="00007D"/>
                </a:solidFill>
                <a:latin typeface="Comic Sans MS" pitchFamily="66" charset="0"/>
                <a:ea typeface="楷体_GB2312" pitchFamily="49" charset="-122"/>
              </a:rPr>
              <a:t>  initstack(&amp;opst);</a:t>
            </a:r>
          </a:p>
          <a:p>
            <a:pPr>
              <a:spcBef>
                <a:spcPct val="50000"/>
              </a:spcBef>
            </a:pPr>
            <a:r>
              <a:rPr lang="en-US" altLang="zh-CN" sz="2400" b="1" smtClean="0">
                <a:solidFill>
                  <a:srgbClr val="00007D"/>
                </a:solidFill>
                <a:latin typeface="Comic Sans MS" pitchFamily="66" charset="0"/>
                <a:ea typeface="楷体_GB2312" pitchFamily="49" charset="-122"/>
              </a:rPr>
              <a:t>  push(&amp;opst,‘\0’);   /*</a:t>
            </a:r>
            <a:r>
              <a:rPr lang="zh-CN" altLang="en-US" sz="2400" b="1" smtClean="0">
                <a:solidFill>
                  <a:srgbClr val="00007D"/>
                </a:solidFill>
                <a:latin typeface="Comic Sans MS" pitchFamily="66" charset="0"/>
                <a:ea typeface="楷体_GB2312" pitchFamily="49" charset="-122"/>
              </a:rPr>
              <a:t>此处用‘</a:t>
            </a:r>
            <a:r>
              <a:rPr lang="en-US" altLang="zh-CN" sz="2400" b="1" smtClean="0">
                <a:solidFill>
                  <a:srgbClr val="00007D"/>
                </a:solidFill>
                <a:latin typeface="Comic Sans MS" pitchFamily="66" charset="0"/>
                <a:ea typeface="楷体_GB2312" pitchFamily="49" charset="-122"/>
              </a:rPr>
              <a:t>\0’</a:t>
            </a:r>
            <a:r>
              <a:rPr lang="zh-CN" altLang="en-US" sz="2400" b="1" smtClean="0">
                <a:solidFill>
                  <a:srgbClr val="00007D"/>
                </a:solidFill>
                <a:latin typeface="Comic Sans MS" pitchFamily="66" charset="0"/>
                <a:ea typeface="楷体_GB2312" pitchFamily="49" charset="-122"/>
              </a:rPr>
              <a:t>代替‘</a:t>
            </a:r>
            <a:r>
              <a:rPr lang="en-US" altLang="zh-CN" sz="2400" b="1" smtClean="0">
                <a:solidFill>
                  <a:srgbClr val="00007D"/>
                </a:solidFill>
                <a:latin typeface="Comic Sans MS" pitchFamily="66" charset="0"/>
                <a:ea typeface="楷体_GB2312" pitchFamily="49" charset="-122"/>
              </a:rPr>
              <a:t>#’*/</a:t>
            </a:r>
          </a:p>
          <a:p>
            <a:pPr>
              <a:spcBef>
                <a:spcPct val="50000"/>
              </a:spcBef>
            </a:pPr>
            <a:r>
              <a:rPr lang="en-US" altLang="zh-CN" sz="2400" b="1" smtClean="0">
                <a:solidFill>
                  <a:srgbClr val="00007D"/>
                </a:solidFill>
                <a:latin typeface="Comic Sans MS" pitchFamily="66" charset="0"/>
                <a:ea typeface="楷体_GB2312" pitchFamily="49" charset="-122"/>
              </a:rPr>
              <a:t>  i=j=0;</a:t>
            </a:r>
          </a:p>
          <a:p>
            <a:pPr>
              <a:spcBef>
                <a:spcPct val="50000"/>
              </a:spcBef>
            </a:pPr>
            <a:r>
              <a:rPr lang="en-US" altLang="zh-CN" sz="2400" b="1" smtClean="0">
                <a:solidFill>
                  <a:srgbClr val="00007D"/>
                </a:solidFill>
                <a:latin typeface="Comic Sans MS" pitchFamily="66" charset="0"/>
                <a:ea typeface="楷体_GB2312" pitchFamily="49" charset="-122"/>
              </a:rPr>
              <a:t>  while (e[i]!='\0')</a:t>
            </a:r>
          </a:p>
          <a:p>
            <a:pPr>
              <a:spcBef>
                <a:spcPct val="50000"/>
              </a:spcBef>
            </a:pPr>
            <a:r>
              <a:rPr lang="en-US" altLang="zh-CN" sz="2400" b="1" smtClean="0">
                <a:solidFill>
                  <a:srgbClr val="00007D"/>
                </a:solidFill>
                <a:latin typeface="Comic Sans MS" pitchFamily="66" charset="0"/>
                <a:ea typeface="楷体_GB2312" pitchFamily="49" charset="-122"/>
              </a:rPr>
              <a:t>   { if ((e[i]&gt;='0' &amp;&amp; e[i]&lt;='9') || e[i]=='.')</a:t>
            </a:r>
          </a:p>
          <a:p>
            <a:pPr>
              <a:spcBef>
                <a:spcPct val="50000"/>
              </a:spcBef>
            </a:pPr>
            <a:r>
              <a:rPr lang="en-US" altLang="zh-CN" sz="2400" b="1" smtClean="0">
                <a:solidFill>
                  <a:srgbClr val="00007D"/>
                </a:solidFill>
                <a:latin typeface="Comic Sans MS" pitchFamily="66" charset="0"/>
                <a:ea typeface="楷体_GB2312" pitchFamily="49" charset="-122"/>
              </a:rPr>
              <a:t>           f[j++]=e[i];                  /*</a:t>
            </a:r>
            <a:r>
              <a:rPr lang="zh-CN" altLang="en-US" sz="2400" b="1" smtClean="0">
                <a:solidFill>
                  <a:srgbClr val="00007D"/>
                </a:solidFill>
                <a:latin typeface="Comic Sans MS" pitchFamily="66" charset="0"/>
                <a:ea typeface="楷体_GB2312" pitchFamily="49" charset="-122"/>
              </a:rPr>
              <a:t>数字*</a:t>
            </a:r>
            <a:r>
              <a:rPr lang="en-US" altLang="zh-CN" sz="2400" b="1" smtClean="0">
                <a:solidFill>
                  <a:srgbClr val="00007D"/>
                </a:solidFill>
                <a:latin typeface="Comic Sans MS" pitchFamily="66" charset="0"/>
                <a:ea typeface="楷体_GB2312" pitchFamily="49" charset="-122"/>
              </a:rPr>
              <a:t>/</a:t>
            </a:r>
          </a:p>
        </p:txBody>
      </p:sp>
    </p:spTree>
    <p:extLst>
      <p:ext uri="{BB962C8B-B14F-4D97-AF65-F5344CB8AC3E}">
        <p14:creationId xmlns:p14="http://schemas.microsoft.com/office/powerpoint/2010/main" xmlns="" val="4118078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1000" y="457200"/>
            <a:ext cx="8382000" cy="538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zh-CN" altLang="en-US" sz="2000">
                <a:solidFill>
                  <a:srgbClr val="000000"/>
                </a:solidFill>
                <a:effectLst>
                  <a:outerShdw blurRad="38100" dist="38100" dir="2700000" algn="tl">
                    <a:srgbClr val="C0C0C0"/>
                  </a:outerShdw>
                </a:effectLst>
                <a:latin typeface="Verdana" pitchFamily="34" charset="0"/>
                <a:ea typeface="楷体_GB2312" pitchFamily="49" charset="-122"/>
              </a:rPr>
              <a:t> </a:t>
            </a:r>
            <a:r>
              <a:rPr lang="en-US" altLang="zh-CN" sz="2400" b="1">
                <a:solidFill>
                  <a:srgbClr val="00007D"/>
                </a:solidFill>
                <a:latin typeface="Comic Sans MS" pitchFamily="66" charset="0"/>
                <a:ea typeface="楷体_GB2312" pitchFamily="49" charset="-122"/>
              </a:rPr>
              <a:t>else if (e[i]=='(')             /*</a:t>
            </a:r>
            <a:r>
              <a:rPr lang="zh-CN" altLang="en-US" sz="2400" b="1">
                <a:solidFill>
                  <a:srgbClr val="00007D"/>
                </a:solidFill>
                <a:latin typeface="Comic Sans MS" pitchFamily="66" charset="0"/>
                <a:ea typeface="楷体_GB2312" pitchFamily="49" charset="-122"/>
              </a:rPr>
              <a:t>左括号*</a:t>
            </a:r>
            <a:r>
              <a:rPr lang="en-US" altLang="zh-CN" sz="2400" b="1">
                <a:solidFill>
                  <a:srgbClr val="00007D"/>
                </a:solidFill>
                <a:latin typeface="Comic Sans MS" pitchFamily="66" charset="0"/>
                <a:ea typeface="楷体_GB2312" pitchFamily="49" charset="-122"/>
              </a:rPr>
              <a:t>/</a:t>
            </a:r>
          </a:p>
          <a:p>
            <a:pPr eaLnBrk="0" hangingPunct="0">
              <a:spcBef>
                <a:spcPct val="50000"/>
              </a:spcBef>
              <a:defRPr/>
            </a:pPr>
            <a:r>
              <a:rPr lang="en-US" altLang="zh-CN" sz="2400" b="1">
                <a:solidFill>
                  <a:srgbClr val="00007D"/>
                </a:solidFill>
                <a:latin typeface="Comic Sans MS" pitchFamily="66" charset="0"/>
                <a:ea typeface="楷体_GB2312" pitchFamily="49" charset="-122"/>
              </a:rPr>
              <a:t>           push(&amp;opst,e[i]);</a:t>
            </a:r>
          </a:p>
          <a:p>
            <a:pPr eaLnBrk="0" hangingPunct="0">
              <a:spcBef>
                <a:spcPct val="50000"/>
              </a:spcBef>
              <a:defRPr/>
            </a:pPr>
            <a:r>
              <a:rPr lang="en-US" altLang="zh-CN" sz="2400" b="1">
                <a:solidFill>
                  <a:srgbClr val="00007D"/>
                </a:solidFill>
                <a:latin typeface="Comic Sans MS" pitchFamily="66" charset="0"/>
                <a:ea typeface="楷体_GB2312" pitchFamily="49" charset="-122"/>
              </a:rPr>
              <a:t>           else if (e[i]==')')           /*</a:t>
            </a:r>
            <a:r>
              <a:rPr lang="zh-CN" altLang="en-US" sz="2400" b="1">
                <a:solidFill>
                  <a:srgbClr val="00007D"/>
                </a:solidFill>
                <a:latin typeface="Comic Sans MS" pitchFamily="66" charset="0"/>
                <a:ea typeface="楷体_GB2312" pitchFamily="49" charset="-122"/>
              </a:rPr>
              <a:t>右括号*</a:t>
            </a:r>
            <a:r>
              <a:rPr lang="en-US" altLang="zh-CN" sz="2400" b="1">
                <a:solidFill>
                  <a:srgbClr val="00007D"/>
                </a:solidFill>
                <a:latin typeface="Comic Sans MS" pitchFamily="66" charset="0"/>
                <a:ea typeface="楷体_GB2312" pitchFamily="49" charset="-122"/>
              </a:rPr>
              <a:t>/</a:t>
            </a:r>
          </a:p>
          <a:p>
            <a:pPr eaLnBrk="0" hangingPunct="0">
              <a:spcBef>
                <a:spcPct val="50000"/>
              </a:spcBef>
              <a:defRPr/>
            </a:pPr>
            <a:r>
              <a:rPr lang="en-US" altLang="zh-CN" sz="2400" b="1">
                <a:solidFill>
                  <a:srgbClr val="00007D"/>
                </a:solidFill>
                <a:latin typeface="Comic Sans MS" pitchFamily="66" charset="0"/>
                <a:ea typeface="楷体_GB2312" pitchFamily="49" charset="-122"/>
              </a:rPr>
              <a:t>              { while (stacktop(&amp;opst)!='(')</a:t>
            </a:r>
          </a:p>
          <a:p>
            <a:pPr eaLnBrk="0" hangingPunct="0">
              <a:spcBef>
                <a:spcPct val="50000"/>
              </a:spcBef>
              <a:defRPr/>
            </a:pPr>
            <a:r>
              <a:rPr lang="en-US" altLang="zh-CN" sz="2400" b="1">
                <a:solidFill>
                  <a:srgbClr val="00007D"/>
                </a:solidFill>
                <a:latin typeface="Comic Sans MS" pitchFamily="66" charset="0"/>
                <a:ea typeface="楷体_GB2312" pitchFamily="49" charset="-122"/>
              </a:rPr>
              <a:t>                        f[j++]=pop(&amp;opst);</a:t>
            </a:r>
          </a:p>
          <a:p>
            <a:pPr eaLnBrk="0" hangingPunct="0">
              <a:spcBef>
                <a:spcPct val="50000"/>
              </a:spcBef>
              <a:defRPr/>
            </a:pPr>
            <a:r>
              <a:rPr lang="en-US" altLang="zh-CN" sz="2400" b="1">
                <a:solidFill>
                  <a:srgbClr val="00007D"/>
                </a:solidFill>
                <a:latin typeface="Comic Sans MS" pitchFamily="66" charset="0"/>
                <a:ea typeface="楷体_GB2312" pitchFamily="49" charset="-122"/>
              </a:rPr>
              <a:t>                  pop(&amp;opst);            /*'('</a:t>
            </a:r>
            <a:r>
              <a:rPr lang="zh-CN" altLang="en-US" sz="2400" b="1">
                <a:solidFill>
                  <a:srgbClr val="00007D"/>
                </a:solidFill>
                <a:latin typeface="Comic Sans MS" pitchFamily="66" charset="0"/>
                <a:ea typeface="楷体_GB2312" pitchFamily="49" charset="-122"/>
              </a:rPr>
              <a:t>出栈*</a:t>
            </a:r>
            <a:r>
              <a:rPr lang="en-US" altLang="zh-CN" sz="2400" b="1">
                <a:solidFill>
                  <a:srgbClr val="00007D"/>
                </a:solidFill>
                <a:latin typeface="Comic Sans MS" pitchFamily="66" charset="0"/>
                <a:ea typeface="楷体_GB2312" pitchFamily="49" charset="-122"/>
              </a:rPr>
              <a:t>/</a:t>
            </a:r>
          </a:p>
          <a:p>
            <a:pPr eaLnBrk="0" hangingPunct="0">
              <a:spcBef>
                <a:spcPct val="50000"/>
              </a:spcBef>
              <a:defRPr/>
            </a:pPr>
            <a:r>
              <a:rPr lang="en-US" altLang="zh-CN" sz="2400" b="1">
                <a:solidFill>
                  <a:srgbClr val="00007D"/>
                </a:solidFill>
                <a:latin typeface="Comic Sans MS" pitchFamily="66" charset="0"/>
                <a:ea typeface="楷体_GB2312" pitchFamily="49" charset="-122"/>
              </a:rPr>
              <a:t>               }</a:t>
            </a:r>
          </a:p>
          <a:p>
            <a:pPr eaLnBrk="0" hangingPunct="0">
              <a:spcBef>
                <a:spcPct val="50000"/>
              </a:spcBef>
              <a:defRPr/>
            </a:pPr>
            <a:r>
              <a:rPr lang="en-US" altLang="zh-CN" sz="2400" b="1">
                <a:solidFill>
                  <a:srgbClr val="00007D"/>
                </a:solidFill>
                <a:latin typeface="Comic Sans MS" pitchFamily="66" charset="0"/>
                <a:ea typeface="楷体_GB2312" pitchFamily="49" charset="-122"/>
              </a:rPr>
              <a:t>           else if (is_op(e[i]))  /* '+ ,-, *, /' */</a:t>
            </a:r>
          </a:p>
          <a:p>
            <a:pPr eaLnBrk="0" hangingPunct="0">
              <a:spcBef>
                <a:spcPct val="50000"/>
              </a:spcBef>
              <a:defRPr/>
            </a:pPr>
            <a:r>
              <a:rPr lang="en-US" altLang="zh-CN" sz="2400" b="1">
                <a:solidFill>
                  <a:srgbClr val="00007D"/>
                </a:solidFill>
                <a:latin typeface="Comic Sans MS" pitchFamily="66" charset="0"/>
                <a:ea typeface="楷体_GB2312" pitchFamily="49" charset="-122"/>
              </a:rPr>
              <a:t>              f[j++]=' '; /*</a:t>
            </a:r>
            <a:r>
              <a:rPr lang="zh-CN" altLang="en-US" sz="2400" b="1">
                <a:solidFill>
                  <a:srgbClr val="00007D"/>
                </a:solidFill>
                <a:latin typeface="Comic Sans MS" pitchFamily="66" charset="0"/>
                <a:ea typeface="楷体_GB2312" pitchFamily="49" charset="-122"/>
              </a:rPr>
              <a:t>用空格分开两个操作数*</a:t>
            </a:r>
            <a:r>
              <a:rPr lang="en-US" altLang="zh-CN" sz="2400" b="1">
                <a:solidFill>
                  <a:srgbClr val="00007D"/>
                </a:solidFill>
                <a:latin typeface="Comic Sans MS" pitchFamily="66" charset="0"/>
                <a:ea typeface="楷体_GB2312" pitchFamily="49" charset="-122"/>
              </a:rPr>
              <a:t>/</a:t>
            </a:r>
          </a:p>
          <a:p>
            <a:pPr eaLnBrk="0" hangingPunct="0">
              <a:spcBef>
                <a:spcPct val="50000"/>
              </a:spcBef>
              <a:defRPr/>
            </a:pPr>
            <a:r>
              <a:rPr lang="en-US" altLang="zh-CN" sz="2400" b="1">
                <a:solidFill>
                  <a:srgbClr val="00007D"/>
                </a:solidFill>
                <a:latin typeface="Comic Sans MS" pitchFamily="66" charset="0"/>
                <a:ea typeface="楷体_GB2312" pitchFamily="49" charset="-122"/>
              </a:rPr>
              <a:t>              </a:t>
            </a:r>
          </a:p>
        </p:txBody>
      </p:sp>
    </p:spTree>
    <p:extLst>
      <p:ext uri="{BB962C8B-B14F-4D97-AF65-F5344CB8AC3E}">
        <p14:creationId xmlns:p14="http://schemas.microsoft.com/office/powerpoint/2010/main" xmlns="" val="68721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762000" y="566738"/>
            <a:ext cx="7696200" cy="538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smtClean="0">
                <a:solidFill>
                  <a:srgbClr val="00007D"/>
                </a:solidFill>
                <a:latin typeface="Comic Sans MS" pitchFamily="66" charset="0"/>
                <a:ea typeface="楷体_GB2312" pitchFamily="49" charset="-122"/>
              </a:rPr>
              <a:t>while (priority(stacktop(&amp;opst))</a:t>
            </a:r>
          </a:p>
          <a:p>
            <a:pPr>
              <a:spcBef>
                <a:spcPct val="50000"/>
              </a:spcBef>
            </a:pPr>
            <a:r>
              <a:rPr lang="en-US" altLang="zh-CN" sz="2400" b="1" smtClean="0">
                <a:solidFill>
                  <a:srgbClr val="00007D"/>
                </a:solidFill>
                <a:latin typeface="Comic Sans MS" pitchFamily="66" charset="0"/>
                <a:ea typeface="楷体_GB2312" pitchFamily="49" charset="-122"/>
              </a:rPr>
              <a:t>                  &gt;=priority(e[i]))</a:t>
            </a:r>
          </a:p>
          <a:p>
            <a:pPr>
              <a:spcBef>
                <a:spcPct val="50000"/>
              </a:spcBef>
            </a:pPr>
            <a:r>
              <a:rPr lang="en-US" altLang="zh-CN" sz="2400" b="1" smtClean="0">
                <a:solidFill>
                  <a:srgbClr val="00007D"/>
                </a:solidFill>
                <a:latin typeface="Comic Sans MS" pitchFamily="66" charset="0"/>
                <a:ea typeface="楷体_GB2312" pitchFamily="49" charset="-122"/>
              </a:rPr>
              <a:t>       f[j++]=pop(&amp;opst);</a:t>
            </a:r>
          </a:p>
          <a:p>
            <a:pPr>
              <a:spcBef>
                <a:spcPct val="50000"/>
              </a:spcBef>
            </a:pPr>
            <a:r>
              <a:rPr lang="en-US" altLang="zh-CN" sz="2400" b="1" smtClean="0">
                <a:solidFill>
                  <a:srgbClr val="00007D"/>
                </a:solidFill>
                <a:latin typeface="Comic Sans MS" pitchFamily="66" charset="0"/>
                <a:ea typeface="楷体_GB2312" pitchFamily="49" charset="-122"/>
              </a:rPr>
              <a:t>       push(&amp;opst,e[i]);     /*</a:t>
            </a:r>
            <a:r>
              <a:rPr lang="zh-CN" altLang="en-US" sz="2400" b="1" smtClean="0">
                <a:solidFill>
                  <a:srgbClr val="00007D"/>
                </a:solidFill>
                <a:latin typeface="Comic Sans MS" pitchFamily="66" charset="0"/>
                <a:ea typeface="楷体_GB2312" pitchFamily="49" charset="-122"/>
              </a:rPr>
              <a:t>当前元进栈*</a:t>
            </a:r>
            <a:r>
              <a:rPr lang="en-US" altLang="zh-CN" sz="2400" b="1" smtClean="0">
                <a:solidFill>
                  <a:srgbClr val="00007D"/>
                </a:solidFill>
                <a:latin typeface="Comic Sans MS" pitchFamily="66" charset="0"/>
                <a:ea typeface="楷体_GB2312" pitchFamily="49" charset="-122"/>
              </a:rPr>
              <a:t>/</a:t>
            </a:r>
          </a:p>
          <a:p>
            <a:pPr>
              <a:spcBef>
                <a:spcPct val="50000"/>
              </a:spcBef>
            </a:pPr>
            <a:r>
              <a:rPr lang="en-US" altLang="zh-CN" sz="2400" b="1" smtClean="0">
                <a:solidFill>
                  <a:srgbClr val="00007D"/>
                </a:solidFill>
                <a:latin typeface="Comic Sans MS" pitchFamily="66" charset="0"/>
                <a:ea typeface="楷体_GB2312" pitchFamily="49" charset="-122"/>
              </a:rPr>
              <a:t>      }</a:t>
            </a:r>
          </a:p>
          <a:p>
            <a:pPr>
              <a:spcBef>
                <a:spcPct val="50000"/>
              </a:spcBef>
            </a:pPr>
            <a:r>
              <a:rPr lang="en-US" altLang="zh-CN" sz="2400" b="1" smtClean="0">
                <a:solidFill>
                  <a:srgbClr val="00007D"/>
                </a:solidFill>
                <a:latin typeface="Comic Sans MS" pitchFamily="66" charset="0"/>
                <a:ea typeface="楷体_GB2312" pitchFamily="49" charset="-122"/>
              </a:rPr>
              <a:t>       i++; }  /*</a:t>
            </a:r>
            <a:r>
              <a:rPr lang="zh-CN" altLang="en-US" sz="2400" b="1" smtClean="0">
                <a:solidFill>
                  <a:srgbClr val="00007D"/>
                </a:solidFill>
                <a:latin typeface="Comic Sans MS" pitchFamily="66" charset="0"/>
                <a:ea typeface="楷体_GB2312" pitchFamily="49" charset="-122"/>
              </a:rPr>
              <a:t>处理下一元*</a:t>
            </a:r>
            <a:r>
              <a:rPr lang="en-US" altLang="zh-CN" sz="2400" b="1" smtClean="0">
                <a:solidFill>
                  <a:srgbClr val="00007D"/>
                </a:solidFill>
                <a:latin typeface="Comic Sans MS" pitchFamily="66" charset="0"/>
                <a:ea typeface="楷体_GB2312" pitchFamily="49" charset="-122"/>
              </a:rPr>
              <a:t>/</a:t>
            </a:r>
          </a:p>
          <a:p>
            <a:pPr>
              <a:spcBef>
                <a:spcPct val="50000"/>
              </a:spcBef>
            </a:pPr>
            <a:r>
              <a:rPr lang="en-US" altLang="zh-CN" sz="2400" b="1" smtClean="0">
                <a:solidFill>
                  <a:srgbClr val="00007D"/>
                </a:solidFill>
                <a:latin typeface="Comic Sans MS" pitchFamily="66" charset="0"/>
                <a:ea typeface="楷体_GB2312" pitchFamily="49" charset="-122"/>
              </a:rPr>
              <a:t>   while (!stackempty(&amp;opst))</a:t>
            </a:r>
          </a:p>
          <a:p>
            <a:pPr>
              <a:spcBef>
                <a:spcPct val="50000"/>
              </a:spcBef>
            </a:pPr>
            <a:r>
              <a:rPr lang="en-US" altLang="zh-CN" sz="2400" b="1" smtClean="0">
                <a:solidFill>
                  <a:srgbClr val="00007D"/>
                </a:solidFill>
                <a:latin typeface="Comic Sans MS" pitchFamily="66" charset="0"/>
                <a:ea typeface="楷体_GB2312" pitchFamily="49" charset="-122"/>
              </a:rPr>
              <a:t>        f[j++]=pop(&amp;opst);</a:t>
            </a:r>
          </a:p>
          <a:p>
            <a:pPr>
              <a:spcBef>
                <a:spcPct val="50000"/>
              </a:spcBef>
            </a:pPr>
            <a:r>
              <a:rPr lang="en-US" altLang="zh-CN" sz="2400" b="1" smtClean="0">
                <a:solidFill>
                  <a:srgbClr val="00007D"/>
                </a:solidFill>
                <a:latin typeface="Comic Sans MS" pitchFamily="66" charset="0"/>
                <a:ea typeface="楷体_GB2312" pitchFamily="49" charset="-122"/>
              </a:rPr>
              <a:t>    f[j]='\0';</a:t>
            </a:r>
          </a:p>
          <a:p>
            <a:pPr>
              <a:spcBef>
                <a:spcPct val="50000"/>
              </a:spcBef>
            </a:pPr>
            <a:r>
              <a:rPr lang="en-US" altLang="zh-CN" sz="2400" b="1" smtClean="0">
                <a:solidFill>
                  <a:srgbClr val="00007D"/>
                </a:solidFill>
                <a:latin typeface="Comic Sans MS" pitchFamily="66" charset="0"/>
                <a:ea typeface="楷体_GB2312" pitchFamily="49" charset="-122"/>
              </a:rPr>
              <a:t>  }</a:t>
            </a:r>
          </a:p>
        </p:txBody>
      </p:sp>
    </p:spTree>
    <p:extLst>
      <p:ext uri="{BB962C8B-B14F-4D97-AF65-F5344CB8AC3E}">
        <p14:creationId xmlns:p14="http://schemas.microsoft.com/office/powerpoint/2010/main" xmlns="" val="2472999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50825" y="1052513"/>
            <a:ext cx="4191000" cy="479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smtClean="0">
                <a:solidFill>
                  <a:srgbClr val="00007D"/>
                </a:solidFill>
                <a:latin typeface="Comic Sans MS" pitchFamily="66" charset="0"/>
                <a:ea typeface="楷体_GB2312" pitchFamily="49" charset="-122"/>
              </a:rPr>
              <a:t>判断是否为运算符 </a:t>
            </a:r>
          </a:p>
          <a:p>
            <a:pPr>
              <a:spcBef>
                <a:spcPct val="50000"/>
              </a:spcBef>
            </a:pPr>
            <a:r>
              <a:rPr lang="en-US" altLang="zh-CN" sz="2400" b="1" smtClean="0">
                <a:solidFill>
                  <a:srgbClr val="00007D"/>
                </a:solidFill>
                <a:latin typeface="Comic Sans MS" pitchFamily="66" charset="0"/>
                <a:ea typeface="楷体_GB2312" pitchFamily="49" charset="-122"/>
              </a:rPr>
              <a:t>int is_operation(char op)</a:t>
            </a:r>
          </a:p>
          <a:p>
            <a:pPr eaLnBrk="1" hangingPunct="1">
              <a:lnSpc>
                <a:spcPct val="115000"/>
              </a:lnSpc>
            </a:pPr>
            <a:r>
              <a:rPr lang="en-US" altLang="zh-CN" sz="2400" b="1" smtClean="0">
                <a:solidFill>
                  <a:srgbClr val="00007D"/>
                </a:solidFill>
                <a:latin typeface="Comic Sans MS" pitchFamily="66" charset="0"/>
                <a:ea typeface="楷体_GB2312" pitchFamily="49" charset="-122"/>
              </a:rPr>
              <a:t> {</a:t>
            </a:r>
          </a:p>
          <a:p>
            <a:pPr eaLnBrk="1" hangingPunct="1">
              <a:lnSpc>
                <a:spcPct val="115000"/>
              </a:lnSpc>
            </a:pPr>
            <a:r>
              <a:rPr lang="en-US" altLang="zh-CN" sz="2400" b="1" smtClean="0">
                <a:solidFill>
                  <a:srgbClr val="00007D"/>
                </a:solidFill>
                <a:latin typeface="Comic Sans MS" pitchFamily="66" charset="0"/>
                <a:ea typeface="楷体_GB2312" pitchFamily="49" charset="-122"/>
              </a:rPr>
              <a:t>   switch(op)</a:t>
            </a:r>
          </a:p>
          <a:p>
            <a:pPr eaLnBrk="1" hangingPunct="1">
              <a:lnSpc>
                <a:spcPct val="115000"/>
              </a:lnSpc>
            </a:pPr>
            <a:r>
              <a:rPr lang="en-US" altLang="zh-CN" sz="2400" b="1" smtClean="0">
                <a:solidFill>
                  <a:srgbClr val="00007D"/>
                </a:solidFill>
                <a:latin typeface="Comic Sans MS" pitchFamily="66" charset="0"/>
                <a:ea typeface="楷体_GB2312" pitchFamily="49" charset="-122"/>
              </a:rPr>
              <a:t>   { case '+':</a:t>
            </a:r>
          </a:p>
          <a:p>
            <a:pPr eaLnBrk="1" hangingPunct="1">
              <a:lnSpc>
                <a:spcPct val="115000"/>
              </a:lnSpc>
            </a:pPr>
            <a:r>
              <a:rPr lang="en-US" altLang="zh-CN" sz="2400" b="1" smtClean="0">
                <a:solidFill>
                  <a:srgbClr val="00007D"/>
                </a:solidFill>
                <a:latin typeface="Comic Sans MS" pitchFamily="66" charset="0"/>
                <a:ea typeface="楷体_GB2312" pitchFamily="49" charset="-122"/>
              </a:rPr>
              <a:t>     case '-':</a:t>
            </a:r>
          </a:p>
          <a:p>
            <a:pPr eaLnBrk="1" hangingPunct="1">
              <a:lnSpc>
                <a:spcPct val="115000"/>
              </a:lnSpc>
            </a:pPr>
            <a:r>
              <a:rPr lang="en-US" altLang="zh-CN" sz="2400" b="1" smtClean="0">
                <a:solidFill>
                  <a:srgbClr val="00007D"/>
                </a:solidFill>
                <a:latin typeface="Comic Sans MS" pitchFamily="66" charset="0"/>
                <a:ea typeface="楷体_GB2312" pitchFamily="49" charset="-122"/>
              </a:rPr>
              <a:t>     case '</a:t>
            </a:r>
            <a:r>
              <a:rPr lang="en-US" altLang="zh-CN" sz="2400" b="1" smtClean="0">
                <a:solidFill>
                  <a:srgbClr val="00007D"/>
                </a:solidFill>
                <a:latin typeface="Comic Sans MS" pitchFamily="66" charset="0"/>
                <a:ea typeface="楷体_GB2312" pitchFamily="49" charset="-122"/>
                <a:sym typeface="Symbol" pitchFamily="18" charset="2"/>
              </a:rPr>
              <a:t></a:t>
            </a:r>
            <a:r>
              <a:rPr lang="en-US" altLang="zh-CN" sz="2400" b="1" smtClean="0">
                <a:solidFill>
                  <a:srgbClr val="00007D"/>
                </a:solidFill>
                <a:latin typeface="Comic Sans MS" pitchFamily="66" charset="0"/>
                <a:ea typeface="楷体_GB2312" pitchFamily="49" charset="-122"/>
              </a:rPr>
              <a:t>':</a:t>
            </a:r>
          </a:p>
          <a:p>
            <a:pPr eaLnBrk="1" hangingPunct="1">
              <a:lnSpc>
                <a:spcPct val="115000"/>
              </a:lnSpc>
            </a:pPr>
            <a:r>
              <a:rPr lang="en-US" altLang="zh-CN" sz="2400" b="1" smtClean="0">
                <a:solidFill>
                  <a:srgbClr val="00007D"/>
                </a:solidFill>
                <a:latin typeface="Comic Sans MS" pitchFamily="66" charset="0"/>
                <a:ea typeface="楷体_GB2312" pitchFamily="49" charset="-122"/>
              </a:rPr>
              <a:t>     case '/':return 1;</a:t>
            </a:r>
          </a:p>
          <a:p>
            <a:pPr eaLnBrk="1" hangingPunct="1">
              <a:lnSpc>
                <a:spcPct val="115000"/>
              </a:lnSpc>
            </a:pPr>
            <a:r>
              <a:rPr lang="en-US" altLang="zh-CN" sz="2400" b="1" smtClean="0">
                <a:solidFill>
                  <a:srgbClr val="00007D"/>
                </a:solidFill>
                <a:latin typeface="Comic Sans MS" pitchFamily="66" charset="0"/>
                <a:ea typeface="楷体_GB2312" pitchFamily="49" charset="-122"/>
              </a:rPr>
              <a:t>     default:return 0;</a:t>
            </a:r>
          </a:p>
          <a:p>
            <a:pPr eaLnBrk="1" hangingPunct="1">
              <a:lnSpc>
                <a:spcPct val="115000"/>
              </a:lnSpc>
            </a:pPr>
            <a:r>
              <a:rPr lang="en-US" altLang="zh-CN" sz="2400" b="1" smtClean="0">
                <a:solidFill>
                  <a:srgbClr val="00007D"/>
                </a:solidFill>
                <a:latin typeface="Comic Sans MS" pitchFamily="66" charset="0"/>
                <a:ea typeface="楷体_GB2312" pitchFamily="49" charset="-122"/>
              </a:rPr>
              <a:t>   }</a:t>
            </a:r>
          </a:p>
          <a:p>
            <a:pPr eaLnBrk="1" hangingPunct="1">
              <a:lnSpc>
                <a:spcPct val="115000"/>
              </a:lnSpc>
            </a:pPr>
            <a:r>
              <a:rPr lang="en-US" altLang="zh-CN" sz="2400" b="1" smtClean="0">
                <a:solidFill>
                  <a:srgbClr val="00007D"/>
                </a:solidFill>
                <a:latin typeface="Comic Sans MS" pitchFamily="66" charset="0"/>
                <a:ea typeface="楷体_GB2312" pitchFamily="49" charset="-122"/>
              </a:rPr>
              <a:t> }</a:t>
            </a:r>
          </a:p>
        </p:txBody>
      </p:sp>
      <p:sp>
        <p:nvSpPr>
          <p:cNvPr id="94211" name="Text Box 3"/>
          <p:cNvSpPr txBox="1">
            <a:spLocks noChangeArrowheads="1"/>
          </p:cNvSpPr>
          <p:nvPr/>
        </p:nvSpPr>
        <p:spPr bwMode="auto">
          <a:xfrm>
            <a:off x="4419600" y="922338"/>
            <a:ext cx="4191000" cy="538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smtClean="0">
                <a:solidFill>
                  <a:srgbClr val="00007D"/>
                </a:solidFill>
                <a:latin typeface="Comic Sans MS" pitchFamily="66" charset="0"/>
                <a:ea typeface="楷体_GB2312" pitchFamily="49" charset="-122"/>
              </a:rPr>
              <a:t>返回运算符的优先级   </a:t>
            </a:r>
          </a:p>
          <a:p>
            <a:pPr>
              <a:spcBef>
                <a:spcPct val="50000"/>
              </a:spcBef>
            </a:pPr>
            <a:r>
              <a:rPr lang="zh-CN" altLang="en-US" sz="2400" b="1" smtClean="0">
                <a:solidFill>
                  <a:srgbClr val="00007D"/>
                </a:solidFill>
                <a:latin typeface="Comic Sans MS" pitchFamily="66" charset="0"/>
                <a:ea typeface="楷体_GB2312" pitchFamily="49" charset="-122"/>
              </a:rPr>
              <a:t>  </a:t>
            </a:r>
            <a:r>
              <a:rPr lang="en-US" altLang="zh-CN" sz="2400" b="1" smtClean="0">
                <a:solidFill>
                  <a:srgbClr val="00007D"/>
                </a:solidFill>
                <a:latin typeface="Comic Sans MS" pitchFamily="66" charset="0"/>
                <a:ea typeface="楷体_GB2312" pitchFamily="49" charset="-122"/>
              </a:rPr>
              <a:t>int priority(char op)</a:t>
            </a:r>
          </a:p>
          <a:p>
            <a:pPr>
              <a:spcBef>
                <a:spcPct val="50000"/>
              </a:spcBef>
            </a:pPr>
            <a:r>
              <a:rPr lang="en-US" altLang="zh-CN" sz="2400" b="1" smtClean="0">
                <a:solidFill>
                  <a:srgbClr val="00007D"/>
                </a:solidFill>
                <a:latin typeface="Comic Sans MS" pitchFamily="66" charset="0"/>
                <a:ea typeface="楷体_GB2312" pitchFamily="49" charset="-122"/>
              </a:rPr>
              <a:t>   {  switch(op)</a:t>
            </a:r>
          </a:p>
          <a:p>
            <a:pPr>
              <a:spcBef>
                <a:spcPct val="50000"/>
              </a:spcBef>
            </a:pPr>
            <a:r>
              <a:rPr lang="en-US" altLang="zh-CN" sz="2400" b="1" smtClean="0">
                <a:solidFill>
                  <a:srgbClr val="00007D"/>
                </a:solidFill>
                <a:latin typeface="Comic Sans MS" pitchFamily="66" charset="0"/>
                <a:ea typeface="楷体_GB2312" pitchFamily="49" charset="-122"/>
              </a:rPr>
              <a:t>     {case '(':return 0;</a:t>
            </a:r>
          </a:p>
          <a:p>
            <a:pPr>
              <a:spcBef>
                <a:spcPct val="50000"/>
              </a:spcBef>
            </a:pPr>
            <a:r>
              <a:rPr lang="en-US" altLang="zh-CN" sz="2400" b="1" smtClean="0">
                <a:solidFill>
                  <a:srgbClr val="00007D"/>
                </a:solidFill>
                <a:latin typeface="Comic Sans MS" pitchFamily="66" charset="0"/>
                <a:ea typeface="楷体_GB2312" pitchFamily="49" charset="-122"/>
              </a:rPr>
              <a:t>       case '+':</a:t>
            </a:r>
          </a:p>
          <a:p>
            <a:pPr>
              <a:spcBef>
                <a:spcPct val="50000"/>
              </a:spcBef>
            </a:pPr>
            <a:r>
              <a:rPr lang="en-US" altLang="zh-CN" sz="2400" b="1" smtClean="0">
                <a:solidFill>
                  <a:srgbClr val="00007D"/>
                </a:solidFill>
                <a:latin typeface="Comic Sans MS" pitchFamily="66" charset="0"/>
                <a:ea typeface="楷体_GB2312" pitchFamily="49" charset="-122"/>
              </a:rPr>
              <a:t>       case '-':return 1;</a:t>
            </a:r>
          </a:p>
          <a:p>
            <a:pPr>
              <a:spcBef>
                <a:spcPct val="50000"/>
              </a:spcBef>
            </a:pPr>
            <a:r>
              <a:rPr lang="en-US" altLang="zh-CN" sz="2400" b="1" smtClean="0">
                <a:solidFill>
                  <a:srgbClr val="00007D"/>
                </a:solidFill>
                <a:latin typeface="Comic Sans MS" pitchFamily="66" charset="0"/>
                <a:ea typeface="楷体_GB2312" pitchFamily="49" charset="-122"/>
              </a:rPr>
              <a:t>       case '*':</a:t>
            </a:r>
          </a:p>
          <a:p>
            <a:pPr>
              <a:spcBef>
                <a:spcPct val="50000"/>
              </a:spcBef>
            </a:pPr>
            <a:r>
              <a:rPr lang="en-US" altLang="zh-CN" sz="2400" b="1" smtClean="0">
                <a:solidFill>
                  <a:srgbClr val="00007D"/>
                </a:solidFill>
                <a:latin typeface="Comic Sans MS" pitchFamily="66" charset="0"/>
                <a:ea typeface="楷体_GB2312" pitchFamily="49" charset="-122"/>
              </a:rPr>
              <a:t>       case '/':return 2;</a:t>
            </a:r>
          </a:p>
          <a:p>
            <a:pPr>
              <a:spcBef>
                <a:spcPct val="50000"/>
              </a:spcBef>
            </a:pPr>
            <a:r>
              <a:rPr lang="en-US" altLang="zh-CN" sz="2400" b="1" smtClean="0">
                <a:solidFill>
                  <a:srgbClr val="00007D"/>
                </a:solidFill>
                <a:latin typeface="Comic Sans MS" pitchFamily="66" charset="0"/>
                <a:ea typeface="楷体_GB2312" pitchFamily="49" charset="-122"/>
              </a:rPr>
              <a:t>       default: return -1;</a:t>
            </a:r>
          </a:p>
          <a:p>
            <a:pPr>
              <a:spcBef>
                <a:spcPct val="50000"/>
              </a:spcBef>
            </a:pPr>
            <a:r>
              <a:rPr lang="en-US" altLang="zh-CN" sz="2400" b="1" smtClean="0">
                <a:solidFill>
                  <a:srgbClr val="00007D"/>
                </a:solidFill>
                <a:latin typeface="Comic Sans MS" pitchFamily="66" charset="0"/>
                <a:ea typeface="楷体_GB2312" pitchFamily="49" charset="-122"/>
              </a:rPr>
              <a:t>   }  }</a:t>
            </a:r>
          </a:p>
        </p:txBody>
      </p:sp>
      <p:sp>
        <p:nvSpPr>
          <p:cNvPr id="94212" name="Text Box 4"/>
          <p:cNvSpPr txBox="1">
            <a:spLocks noChangeArrowheads="1"/>
          </p:cNvSpPr>
          <p:nvPr/>
        </p:nvSpPr>
        <p:spPr bwMode="auto">
          <a:xfrm>
            <a:off x="323850" y="476250"/>
            <a:ext cx="4419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FF3300"/>
                </a:solidFill>
                <a:latin typeface="Verdana" pitchFamily="34" charset="0"/>
                <a:ea typeface="楷体_GB2312" pitchFamily="49" charset="-122"/>
              </a:rPr>
              <a:t>两个辅助函数：</a:t>
            </a:r>
          </a:p>
        </p:txBody>
      </p:sp>
      <p:sp>
        <p:nvSpPr>
          <p:cNvPr id="81925" name="AutoShape 5"/>
          <p:cNvSpPr>
            <a:spLocks noChangeArrowheads="1"/>
          </p:cNvSpPr>
          <p:nvPr/>
        </p:nvSpPr>
        <p:spPr bwMode="auto">
          <a:xfrm>
            <a:off x="5651500" y="115888"/>
            <a:ext cx="3457575" cy="1152525"/>
          </a:xfrm>
          <a:prstGeom prst="cloudCallout">
            <a:avLst>
              <a:gd name="adj1" fmla="val -115657"/>
              <a:gd name="adj2" fmla="val 132093"/>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defRPr/>
            </a:pPr>
            <a:r>
              <a:rPr lang="zh-CN" altLang="en-US" sz="2800">
                <a:solidFill>
                  <a:srgbClr val="FFFFFF"/>
                </a:solidFill>
                <a:effectLst>
                  <a:outerShdw blurRad="38100" dist="38100" dir="2700000" algn="tl">
                    <a:srgbClr val="000000"/>
                  </a:outerShdw>
                </a:effectLst>
                <a:latin typeface="Verdana" pitchFamily="34" charset="0"/>
                <a:ea typeface="楷体_GB2312" pitchFamily="49" charset="-122"/>
              </a:rPr>
              <a:t>本题源程序</a:t>
            </a:r>
          </a:p>
          <a:p>
            <a:pPr algn="ctr" eaLnBrk="0" hangingPunct="0">
              <a:defRPr/>
            </a:pPr>
            <a:r>
              <a:rPr lang="zh-CN" altLang="en-US" sz="2800">
                <a:solidFill>
                  <a:srgbClr val="FFFFFF"/>
                </a:solidFill>
                <a:effectLst>
                  <a:outerShdw blurRad="38100" dist="38100" dir="2700000" algn="tl">
                    <a:srgbClr val="000000"/>
                  </a:outerShdw>
                </a:effectLst>
                <a:latin typeface="Verdana" pitchFamily="34" charset="0"/>
                <a:ea typeface="楷体_GB2312" pitchFamily="49" charset="-122"/>
              </a:rPr>
              <a:t>后缀式</a:t>
            </a:r>
            <a:r>
              <a:rPr lang="en-US" altLang="zh-CN" sz="2800">
                <a:solidFill>
                  <a:srgbClr val="FFFFFF"/>
                </a:solidFill>
                <a:effectLst>
                  <a:outerShdw blurRad="38100" dist="38100" dir="2700000" algn="tl">
                    <a:srgbClr val="000000"/>
                  </a:outerShdw>
                </a:effectLst>
                <a:latin typeface="Verdana" pitchFamily="34" charset="0"/>
                <a:ea typeface="楷体_GB2312" pitchFamily="49" charset="-122"/>
              </a:rPr>
              <a:t>.c</a:t>
            </a:r>
          </a:p>
        </p:txBody>
      </p:sp>
    </p:spTree>
    <p:extLst>
      <p:ext uri="{BB962C8B-B14F-4D97-AF65-F5344CB8AC3E}">
        <p14:creationId xmlns:p14="http://schemas.microsoft.com/office/powerpoint/2010/main" xmlns="" val="3247480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611188" y="620713"/>
            <a:ext cx="76962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3200" b="1" dirty="0" smtClean="0">
                <a:solidFill>
                  <a:srgbClr val="FF3300"/>
                </a:solidFill>
                <a:latin typeface="Verdana" pitchFamily="34" charset="0"/>
                <a:ea typeface="楷体_GB2312" pitchFamily="49" charset="-122"/>
              </a:rPr>
              <a:t>算法：利用后缀表达式求值</a:t>
            </a:r>
          </a:p>
        </p:txBody>
      </p:sp>
      <p:sp>
        <p:nvSpPr>
          <p:cNvPr id="77827" name="Text Box 3"/>
          <p:cNvSpPr txBox="1">
            <a:spLocks noChangeArrowheads="1"/>
          </p:cNvSpPr>
          <p:nvPr/>
        </p:nvSpPr>
        <p:spPr bwMode="auto">
          <a:xfrm>
            <a:off x="611188" y="1371600"/>
            <a:ext cx="8075612" cy="3297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smtClean="0">
                <a:solidFill>
                  <a:srgbClr val="00007D"/>
                </a:solidFill>
                <a:latin typeface="Comic Sans MS" pitchFamily="66" charset="0"/>
                <a:ea typeface="楷体_GB2312" pitchFamily="49" charset="-122"/>
              </a:rPr>
              <a:t>基本思想：</a:t>
            </a:r>
          </a:p>
          <a:p>
            <a:pPr algn="just" eaLnBrk="1" hangingPunct="1">
              <a:spcBef>
                <a:spcPct val="50000"/>
              </a:spcBef>
            </a:pPr>
            <a:r>
              <a:rPr lang="en-US" altLang="zh-CN" sz="2800" b="1" smtClean="0">
                <a:solidFill>
                  <a:srgbClr val="00007D"/>
                </a:solidFill>
                <a:latin typeface="Comic Sans MS" pitchFamily="66" charset="0"/>
                <a:ea typeface="楷体_GB2312" pitchFamily="49" charset="-122"/>
              </a:rPr>
              <a:t>1</a:t>
            </a:r>
            <a:r>
              <a:rPr lang="zh-CN" altLang="en-US" sz="2800" b="1" smtClean="0">
                <a:solidFill>
                  <a:srgbClr val="00007D"/>
                </a:solidFill>
                <a:latin typeface="Comic Sans MS" pitchFamily="66" charset="0"/>
                <a:ea typeface="楷体_GB2312" pitchFamily="49" charset="-122"/>
              </a:rPr>
              <a:t>）从左到右扫描后缀表达式，遇到操作对象进栈。</a:t>
            </a:r>
          </a:p>
          <a:p>
            <a:pPr algn="just" eaLnBrk="1" hangingPunct="1">
              <a:spcBef>
                <a:spcPct val="50000"/>
              </a:spcBef>
            </a:pPr>
            <a:r>
              <a:rPr lang="en-US" altLang="zh-CN" sz="2800" b="1" smtClean="0">
                <a:solidFill>
                  <a:srgbClr val="00007D"/>
                </a:solidFill>
                <a:latin typeface="Comic Sans MS" pitchFamily="66" charset="0"/>
                <a:ea typeface="楷体_GB2312" pitchFamily="49" charset="-122"/>
              </a:rPr>
              <a:t>2</a:t>
            </a:r>
            <a:r>
              <a:rPr lang="zh-CN" altLang="en-US" sz="2800" b="1" smtClean="0">
                <a:solidFill>
                  <a:srgbClr val="00007D"/>
                </a:solidFill>
                <a:latin typeface="Comic Sans MS" pitchFamily="66" charset="0"/>
                <a:ea typeface="楷体_GB2312" pitchFamily="49" charset="-122"/>
              </a:rPr>
              <a:t>）遇到运算符，弹出栈顶的元素，其中栈顶为第二操作对象，次栈顶为第一操作对象，对其按遇到的运算符进行运算，并将结果进栈。</a:t>
            </a:r>
          </a:p>
          <a:p>
            <a:pPr algn="just" eaLnBrk="1" hangingPunct="1">
              <a:spcBef>
                <a:spcPct val="50000"/>
              </a:spcBef>
            </a:pPr>
            <a:r>
              <a:rPr lang="zh-CN" altLang="en-US" sz="2800" b="1" smtClean="0">
                <a:solidFill>
                  <a:srgbClr val="00007D"/>
                </a:solidFill>
                <a:latin typeface="Comic Sans MS" pitchFamily="66" charset="0"/>
                <a:ea typeface="楷体_GB2312" pitchFamily="49" charset="-122"/>
              </a:rPr>
              <a:t>重复上述动作最后即可求出表达式的值。</a:t>
            </a:r>
          </a:p>
        </p:txBody>
      </p:sp>
    </p:spTree>
    <p:extLst>
      <p:ext uri="{BB962C8B-B14F-4D97-AF65-F5344CB8AC3E}">
        <p14:creationId xmlns:p14="http://schemas.microsoft.com/office/powerpoint/2010/main" xmlns="" val="2510607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95288" y="319088"/>
            <a:ext cx="8208962" cy="180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smtClean="0">
                <a:solidFill>
                  <a:srgbClr val="00007D"/>
                </a:solidFill>
                <a:latin typeface="Comic Sans MS" pitchFamily="66" charset="0"/>
                <a:ea typeface="楷体_GB2312" pitchFamily="49" charset="-122"/>
              </a:rPr>
              <a:t>例如有中缀表达式：</a:t>
            </a:r>
            <a:r>
              <a:rPr lang="en-US" altLang="zh-CN" sz="2800" b="1" smtClean="0">
                <a:solidFill>
                  <a:srgbClr val="00007D"/>
                </a:solidFill>
                <a:latin typeface="Comic Sans MS" pitchFamily="66" charset="0"/>
                <a:ea typeface="楷体_GB2312" pitchFamily="49" charset="-122"/>
              </a:rPr>
              <a:t>A/B-</a:t>
            </a:r>
            <a:r>
              <a:rPr lang="zh-CN" altLang="en-US" sz="2800" b="1" smtClean="0">
                <a:solidFill>
                  <a:srgbClr val="00007D"/>
                </a:solidFill>
                <a:latin typeface="Comic Sans MS" pitchFamily="66" charset="0"/>
                <a:ea typeface="楷体_GB2312" pitchFamily="49" charset="-122"/>
              </a:rPr>
              <a:t>（</a:t>
            </a:r>
            <a:r>
              <a:rPr lang="en-US" altLang="zh-CN" sz="2800" b="1" smtClean="0">
                <a:solidFill>
                  <a:srgbClr val="00007D"/>
                </a:solidFill>
                <a:latin typeface="Comic Sans MS" pitchFamily="66" charset="0"/>
                <a:ea typeface="楷体_GB2312" pitchFamily="49" charset="-122"/>
              </a:rPr>
              <a:t>C+D</a:t>
            </a:r>
            <a:r>
              <a:rPr lang="zh-CN" altLang="en-US" sz="2800" b="1" smtClean="0">
                <a:solidFill>
                  <a:srgbClr val="00007D"/>
                </a:solidFill>
                <a:latin typeface="Comic Sans MS" pitchFamily="66" charset="0"/>
                <a:ea typeface="楷体_GB2312" pitchFamily="49" charset="-122"/>
              </a:rPr>
              <a:t>）*</a:t>
            </a:r>
            <a:r>
              <a:rPr lang="en-US" altLang="zh-CN" sz="2800" b="1" smtClean="0">
                <a:solidFill>
                  <a:srgbClr val="00007D"/>
                </a:solidFill>
                <a:latin typeface="Comic Sans MS" pitchFamily="66" charset="0"/>
                <a:ea typeface="楷体_GB2312" pitchFamily="49" charset="-122"/>
              </a:rPr>
              <a:t>E</a:t>
            </a:r>
          </a:p>
          <a:p>
            <a:pPr algn="just" eaLnBrk="1" hangingPunct="1">
              <a:spcBef>
                <a:spcPct val="50000"/>
              </a:spcBef>
            </a:pPr>
            <a:r>
              <a:rPr lang="zh-CN" altLang="en-US" sz="2800" b="1" smtClean="0">
                <a:solidFill>
                  <a:srgbClr val="00007D"/>
                </a:solidFill>
                <a:latin typeface="Comic Sans MS" pitchFamily="66" charset="0"/>
                <a:ea typeface="楷体_GB2312" pitchFamily="49" charset="-122"/>
              </a:rPr>
              <a:t>其对应的后缀表达式为：</a:t>
            </a:r>
            <a:r>
              <a:rPr lang="en-US" altLang="zh-CN" sz="2800" b="1" smtClean="0">
                <a:solidFill>
                  <a:srgbClr val="00007D"/>
                </a:solidFill>
                <a:latin typeface="Comic Sans MS" pitchFamily="66" charset="0"/>
                <a:ea typeface="楷体_GB2312" pitchFamily="49" charset="-122"/>
              </a:rPr>
              <a:t>AB/CD+E*-</a:t>
            </a:r>
          </a:p>
          <a:p>
            <a:pPr algn="just" eaLnBrk="1" hangingPunct="1">
              <a:spcBef>
                <a:spcPct val="50000"/>
              </a:spcBef>
            </a:pPr>
            <a:r>
              <a:rPr lang="zh-CN" altLang="en-US" sz="2800" b="1" smtClean="0">
                <a:solidFill>
                  <a:srgbClr val="00007D"/>
                </a:solidFill>
                <a:latin typeface="Comic Sans MS" pitchFamily="66" charset="0"/>
                <a:ea typeface="楷体_GB2312" pitchFamily="49" charset="-122"/>
              </a:rPr>
              <a:t>利用后缀表达式求值过程如下所示：</a:t>
            </a:r>
          </a:p>
        </p:txBody>
      </p:sp>
      <p:sp>
        <p:nvSpPr>
          <p:cNvPr id="66563" name="Text Box 3"/>
          <p:cNvSpPr txBox="1">
            <a:spLocks noChangeArrowheads="1"/>
          </p:cNvSpPr>
          <p:nvPr/>
        </p:nvSpPr>
        <p:spPr bwMode="auto">
          <a:xfrm>
            <a:off x="838200" y="2286000"/>
            <a:ext cx="7924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Verdana" pitchFamily="34" charset="0"/>
                <a:ea typeface="楷体_GB2312" pitchFamily="49" charset="-122"/>
              </a:rPr>
              <a:t>步骤    操作数栈       后缀表达式           说明</a:t>
            </a:r>
          </a:p>
        </p:txBody>
      </p:sp>
      <p:sp>
        <p:nvSpPr>
          <p:cNvPr id="66564" name="Text Box 4"/>
          <p:cNvSpPr txBox="1">
            <a:spLocks noChangeArrowheads="1"/>
          </p:cNvSpPr>
          <p:nvPr/>
        </p:nvSpPr>
        <p:spPr bwMode="auto">
          <a:xfrm>
            <a:off x="990600" y="2971800"/>
            <a:ext cx="7467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1                        AB/CD+E*-#     </a:t>
            </a:r>
          </a:p>
        </p:txBody>
      </p:sp>
      <p:sp>
        <p:nvSpPr>
          <p:cNvPr id="66565" name="Line 5"/>
          <p:cNvSpPr>
            <a:spLocks noChangeShapeType="1"/>
          </p:cNvSpPr>
          <p:nvPr/>
        </p:nvSpPr>
        <p:spPr bwMode="auto">
          <a:xfrm>
            <a:off x="4419600" y="3352800"/>
            <a:ext cx="0" cy="30480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6566" name="AutoShape 6"/>
          <p:cNvSpPr>
            <a:spLocks noChangeArrowheads="1"/>
          </p:cNvSpPr>
          <p:nvPr/>
        </p:nvSpPr>
        <p:spPr bwMode="auto">
          <a:xfrm>
            <a:off x="6629400" y="2133600"/>
            <a:ext cx="2514600" cy="1143000"/>
          </a:xfrm>
          <a:prstGeom prst="cloudCallout">
            <a:avLst>
              <a:gd name="adj1" fmla="val -43750"/>
              <a:gd name="adj2" fmla="val 45972"/>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800" b="1" smtClean="0">
                <a:solidFill>
                  <a:srgbClr val="FFFFFF"/>
                </a:solidFill>
                <a:latin typeface="Verdana" pitchFamily="34" charset="0"/>
                <a:ea typeface="楷体_GB2312" pitchFamily="49" charset="-122"/>
              </a:rPr>
              <a:t>初始栈空，</a:t>
            </a:r>
            <a:r>
              <a:rPr lang="en-US" altLang="zh-CN" sz="2800" b="1" smtClean="0">
                <a:solidFill>
                  <a:srgbClr val="FFFFFF"/>
                </a:solidFill>
                <a:latin typeface="Verdana" pitchFamily="34" charset="0"/>
                <a:ea typeface="楷体_GB2312" pitchFamily="49" charset="-122"/>
              </a:rPr>
              <a:t>A</a:t>
            </a:r>
            <a:r>
              <a:rPr lang="zh-CN" altLang="en-US" sz="2800" b="1" smtClean="0">
                <a:solidFill>
                  <a:srgbClr val="FFFFFF"/>
                </a:solidFill>
                <a:latin typeface="Verdana" pitchFamily="34" charset="0"/>
                <a:ea typeface="楷体_GB2312" pitchFamily="49" charset="-122"/>
              </a:rPr>
              <a:t>进栈</a:t>
            </a:r>
          </a:p>
        </p:txBody>
      </p:sp>
      <p:sp>
        <p:nvSpPr>
          <p:cNvPr id="66567" name="Text Box 7"/>
          <p:cNvSpPr txBox="1">
            <a:spLocks noChangeArrowheads="1"/>
          </p:cNvSpPr>
          <p:nvPr/>
        </p:nvSpPr>
        <p:spPr bwMode="auto">
          <a:xfrm>
            <a:off x="990600" y="3657600"/>
            <a:ext cx="7620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2      A                AB/CD+E*-#</a:t>
            </a:r>
          </a:p>
        </p:txBody>
      </p:sp>
      <p:sp>
        <p:nvSpPr>
          <p:cNvPr id="66568" name="Line 8"/>
          <p:cNvSpPr>
            <a:spLocks noChangeShapeType="1"/>
          </p:cNvSpPr>
          <p:nvPr/>
        </p:nvSpPr>
        <p:spPr bwMode="auto">
          <a:xfrm flipV="1">
            <a:off x="4648200" y="4038600"/>
            <a:ext cx="0" cy="3048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6569" name="AutoShape 9"/>
          <p:cNvSpPr>
            <a:spLocks noChangeArrowheads="1"/>
          </p:cNvSpPr>
          <p:nvPr/>
        </p:nvSpPr>
        <p:spPr bwMode="auto">
          <a:xfrm>
            <a:off x="6781800" y="2743200"/>
            <a:ext cx="2133600" cy="1066800"/>
          </a:xfrm>
          <a:prstGeom prst="cloudCallout">
            <a:avLst>
              <a:gd name="adj1" fmla="val -43750"/>
              <a:gd name="adj2" fmla="val 70000"/>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ltLang="zh-CN" sz="2800" b="1" smtClean="0">
                <a:solidFill>
                  <a:srgbClr val="FFFFFF"/>
                </a:solidFill>
                <a:latin typeface="Verdana" pitchFamily="34" charset="0"/>
                <a:ea typeface="楷体_GB2312" pitchFamily="49" charset="-122"/>
              </a:rPr>
              <a:t>B</a:t>
            </a:r>
            <a:r>
              <a:rPr lang="zh-CN" altLang="en-US" sz="2800" b="1" smtClean="0">
                <a:solidFill>
                  <a:srgbClr val="FFFFFF"/>
                </a:solidFill>
                <a:latin typeface="Verdana" pitchFamily="34" charset="0"/>
                <a:ea typeface="楷体_GB2312" pitchFamily="49" charset="-122"/>
              </a:rPr>
              <a:t>进栈</a:t>
            </a:r>
          </a:p>
        </p:txBody>
      </p:sp>
      <p:sp>
        <p:nvSpPr>
          <p:cNvPr id="66570" name="Text Box 10"/>
          <p:cNvSpPr txBox="1">
            <a:spLocks noChangeArrowheads="1"/>
          </p:cNvSpPr>
          <p:nvPr/>
        </p:nvSpPr>
        <p:spPr bwMode="auto">
          <a:xfrm>
            <a:off x="990600" y="4343400"/>
            <a:ext cx="7696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3      AB              AB/CD+E*-#</a:t>
            </a:r>
          </a:p>
        </p:txBody>
      </p:sp>
      <p:sp>
        <p:nvSpPr>
          <p:cNvPr id="66571" name="Line 11"/>
          <p:cNvSpPr>
            <a:spLocks noChangeShapeType="1"/>
          </p:cNvSpPr>
          <p:nvPr/>
        </p:nvSpPr>
        <p:spPr bwMode="auto">
          <a:xfrm flipV="1">
            <a:off x="4932363" y="4800600"/>
            <a:ext cx="0" cy="3063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6572" name="AutoShape 12"/>
          <p:cNvSpPr>
            <a:spLocks noChangeArrowheads="1"/>
          </p:cNvSpPr>
          <p:nvPr/>
        </p:nvSpPr>
        <p:spPr bwMode="auto">
          <a:xfrm>
            <a:off x="6172200" y="2819400"/>
            <a:ext cx="3352800" cy="1828800"/>
          </a:xfrm>
          <a:prstGeom prst="cloudCallout">
            <a:avLst>
              <a:gd name="adj1" fmla="val -44648"/>
              <a:gd name="adj2" fmla="val 43579"/>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400" b="1" smtClean="0">
                <a:solidFill>
                  <a:srgbClr val="FFFFFF"/>
                </a:solidFill>
                <a:latin typeface="Verdana" pitchFamily="34" charset="0"/>
                <a:ea typeface="楷体_GB2312" pitchFamily="49" charset="-122"/>
              </a:rPr>
              <a:t>遇</a:t>
            </a:r>
            <a:r>
              <a:rPr lang="en-US" altLang="zh-CN" sz="2400" b="1" smtClean="0">
                <a:solidFill>
                  <a:srgbClr val="FFFFFF"/>
                </a:solidFill>
                <a:latin typeface="Verdana" pitchFamily="34" charset="0"/>
                <a:ea typeface="楷体_GB2312" pitchFamily="49" charset="-122"/>
              </a:rPr>
              <a:t>/</a:t>
            </a:r>
            <a:r>
              <a:rPr lang="zh-CN" altLang="en-US" sz="2400" b="1" smtClean="0">
                <a:solidFill>
                  <a:srgbClr val="FFFFFF"/>
                </a:solidFill>
                <a:latin typeface="Verdana" pitchFamily="34" charset="0"/>
                <a:ea typeface="楷体_GB2312" pitchFamily="49" charset="-122"/>
              </a:rPr>
              <a:t>，弹出栈顶两元素做</a:t>
            </a:r>
            <a:r>
              <a:rPr lang="en-US" altLang="zh-CN" sz="2400" b="1" smtClean="0">
                <a:solidFill>
                  <a:srgbClr val="FFFFFF"/>
                </a:solidFill>
                <a:latin typeface="Verdana" pitchFamily="34" charset="0"/>
                <a:ea typeface="楷体_GB2312" pitchFamily="49" charset="-122"/>
              </a:rPr>
              <a:t>A/B= </a:t>
            </a:r>
            <a:r>
              <a:rPr lang="en-US" altLang="zh-CN" sz="2400" b="1" smtClean="0">
                <a:solidFill>
                  <a:srgbClr val="FFFFFF"/>
                </a:solidFill>
                <a:latin typeface="宋体" pitchFamily="2" charset="-122"/>
                <a:ea typeface="楷体_GB2312" pitchFamily="49" charset="-122"/>
              </a:rPr>
              <a:t>①</a:t>
            </a:r>
            <a:r>
              <a:rPr lang="zh-CN" altLang="en-US" sz="2400" b="1" smtClean="0">
                <a:solidFill>
                  <a:srgbClr val="FFFFFF"/>
                </a:solidFill>
                <a:latin typeface="宋体" pitchFamily="2" charset="-122"/>
                <a:ea typeface="楷体_GB2312" pitchFamily="49" charset="-122"/>
              </a:rPr>
              <a:t>，并将其进栈</a:t>
            </a:r>
          </a:p>
        </p:txBody>
      </p:sp>
      <p:sp>
        <p:nvSpPr>
          <p:cNvPr id="66573" name="Text Box 13"/>
          <p:cNvSpPr txBox="1">
            <a:spLocks noChangeArrowheads="1"/>
          </p:cNvSpPr>
          <p:nvPr/>
        </p:nvSpPr>
        <p:spPr bwMode="auto">
          <a:xfrm>
            <a:off x="990600" y="5029200"/>
            <a:ext cx="7696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4     </a:t>
            </a:r>
            <a:r>
              <a:rPr lang="en-US" altLang="zh-CN" sz="2800" b="1" smtClean="0">
                <a:solidFill>
                  <a:srgbClr val="00007D"/>
                </a:solidFill>
                <a:latin typeface="宋体" pitchFamily="2" charset="-122"/>
              </a:rPr>
              <a:t>①           </a:t>
            </a:r>
            <a:r>
              <a:rPr lang="en-US" altLang="zh-CN" sz="2800" b="1" smtClean="0">
                <a:solidFill>
                  <a:srgbClr val="00007D"/>
                </a:solidFill>
                <a:latin typeface="Verdana" pitchFamily="34" charset="0"/>
                <a:ea typeface="楷体_GB2312" pitchFamily="49" charset="-122"/>
              </a:rPr>
              <a:t>AB/CD+E*-#</a:t>
            </a:r>
            <a:r>
              <a:rPr lang="en-US" altLang="zh-CN" sz="2800" b="1" smtClean="0">
                <a:solidFill>
                  <a:srgbClr val="00007D"/>
                </a:solidFill>
                <a:latin typeface="宋体" pitchFamily="2" charset="-122"/>
              </a:rPr>
              <a:t> </a:t>
            </a:r>
          </a:p>
        </p:txBody>
      </p:sp>
      <p:sp>
        <p:nvSpPr>
          <p:cNvPr id="66574" name="Line 14"/>
          <p:cNvSpPr>
            <a:spLocks noChangeShapeType="1"/>
          </p:cNvSpPr>
          <p:nvPr/>
        </p:nvSpPr>
        <p:spPr bwMode="auto">
          <a:xfrm flipV="1">
            <a:off x="5219700" y="5486400"/>
            <a:ext cx="0" cy="3048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6575" name="AutoShape 15"/>
          <p:cNvSpPr>
            <a:spLocks noChangeArrowheads="1"/>
          </p:cNvSpPr>
          <p:nvPr/>
        </p:nvSpPr>
        <p:spPr bwMode="auto">
          <a:xfrm>
            <a:off x="6705600" y="4419600"/>
            <a:ext cx="2133600" cy="762000"/>
          </a:xfrm>
          <a:prstGeom prst="cloudCallout">
            <a:avLst>
              <a:gd name="adj1" fmla="val -43750"/>
              <a:gd name="adj2" fmla="val 70000"/>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ltLang="zh-CN" sz="2800" b="1" smtClean="0">
                <a:solidFill>
                  <a:srgbClr val="FFFFFF"/>
                </a:solidFill>
                <a:latin typeface="Verdana" pitchFamily="34" charset="0"/>
                <a:ea typeface="楷体_GB2312" pitchFamily="49" charset="-122"/>
              </a:rPr>
              <a:t>C</a:t>
            </a:r>
            <a:r>
              <a:rPr lang="zh-CN" altLang="en-US" sz="2800" b="1" smtClean="0">
                <a:solidFill>
                  <a:srgbClr val="FFFFFF"/>
                </a:solidFill>
                <a:latin typeface="Verdana" pitchFamily="34" charset="0"/>
                <a:ea typeface="楷体_GB2312" pitchFamily="49" charset="-122"/>
              </a:rPr>
              <a:t>进栈</a:t>
            </a:r>
          </a:p>
        </p:txBody>
      </p:sp>
      <p:sp>
        <p:nvSpPr>
          <p:cNvPr id="66576" name="Text Box 16"/>
          <p:cNvSpPr txBox="1">
            <a:spLocks noChangeArrowheads="1"/>
          </p:cNvSpPr>
          <p:nvPr/>
        </p:nvSpPr>
        <p:spPr bwMode="auto">
          <a:xfrm>
            <a:off x="990600" y="5638800"/>
            <a:ext cx="708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5     </a:t>
            </a:r>
            <a:r>
              <a:rPr lang="en-US" altLang="zh-CN" sz="2800" b="1" smtClean="0">
                <a:solidFill>
                  <a:srgbClr val="00007D"/>
                </a:solidFill>
                <a:latin typeface="宋体" pitchFamily="2" charset="-122"/>
              </a:rPr>
              <a:t>①</a:t>
            </a:r>
            <a:r>
              <a:rPr lang="en-US" altLang="zh-CN" sz="2800" b="1" smtClean="0">
                <a:solidFill>
                  <a:srgbClr val="00007D"/>
                </a:solidFill>
                <a:latin typeface="Verdana" pitchFamily="34" charset="0"/>
              </a:rPr>
              <a:t>C</a:t>
            </a:r>
            <a:r>
              <a:rPr lang="en-US" altLang="zh-CN" sz="2800" b="1" smtClean="0">
                <a:solidFill>
                  <a:srgbClr val="00007D"/>
                </a:solidFill>
                <a:latin typeface="宋体" pitchFamily="2" charset="-122"/>
              </a:rPr>
              <a:t>          </a:t>
            </a:r>
            <a:r>
              <a:rPr lang="en-US" altLang="zh-CN" sz="2800" b="1" smtClean="0">
                <a:solidFill>
                  <a:srgbClr val="00007D"/>
                </a:solidFill>
                <a:latin typeface="Verdana" pitchFamily="34" charset="0"/>
                <a:ea typeface="楷体_GB2312" pitchFamily="49" charset="-122"/>
              </a:rPr>
              <a:t>AB/CD+E*-# </a:t>
            </a:r>
          </a:p>
        </p:txBody>
      </p:sp>
      <p:sp>
        <p:nvSpPr>
          <p:cNvPr id="66577" name="Line 17"/>
          <p:cNvSpPr>
            <a:spLocks noChangeShapeType="1"/>
          </p:cNvSpPr>
          <p:nvPr/>
        </p:nvSpPr>
        <p:spPr bwMode="auto">
          <a:xfrm flipV="1">
            <a:off x="5508625" y="6019800"/>
            <a:ext cx="0" cy="3048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6578" name="AutoShape 18"/>
          <p:cNvSpPr>
            <a:spLocks noChangeArrowheads="1"/>
          </p:cNvSpPr>
          <p:nvPr/>
        </p:nvSpPr>
        <p:spPr bwMode="auto">
          <a:xfrm>
            <a:off x="6705600" y="4800600"/>
            <a:ext cx="2209800" cy="838200"/>
          </a:xfrm>
          <a:prstGeom prst="cloudCallout">
            <a:avLst>
              <a:gd name="adj1" fmla="val -43750"/>
              <a:gd name="adj2" fmla="val 70000"/>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ltLang="zh-CN" sz="2800" b="1" smtClean="0">
                <a:solidFill>
                  <a:srgbClr val="FFFFFF"/>
                </a:solidFill>
                <a:latin typeface="Verdana" pitchFamily="34" charset="0"/>
                <a:ea typeface="楷体_GB2312" pitchFamily="49" charset="-122"/>
              </a:rPr>
              <a:t>D</a:t>
            </a:r>
            <a:r>
              <a:rPr lang="zh-CN" altLang="en-US" sz="2800" b="1" smtClean="0">
                <a:solidFill>
                  <a:srgbClr val="FFFFFF"/>
                </a:solidFill>
                <a:latin typeface="Verdana" pitchFamily="34" charset="0"/>
                <a:ea typeface="楷体_GB2312" pitchFamily="49" charset="-122"/>
              </a:rPr>
              <a:t>进栈</a:t>
            </a:r>
          </a:p>
        </p:txBody>
      </p:sp>
    </p:spTree>
    <p:extLst>
      <p:ext uri="{BB962C8B-B14F-4D97-AF65-F5344CB8AC3E}">
        <p14:creationId xmlns:p14="http://schemas.microsoft.com/office/powerpoint/2010/main" xmlns="" val="110004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6563"/>
                                        </p:tgtEl>
                                        <p:attrNameLst>
                                          <p:attrName>style.visibility</p:attrName>
                                        </p:attrNameLst>
                                      </p:cBhvr>
                                      <p:to>
                                        <p:strVal val="visible"/>
                                      </p:to>
                                    </p:set>
                                    <p:animEffect transition="in" filter="slide(fromBottom)">
                                      <p:cBhvr>
                                        <p:cTn id="19" dur="500"/>
                                        <p:tgtEl>
                                          <p:spTgt spid="665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6564"/>
                                        </p:tgtEl>
                                        <p:attrNameLst>
                                          <p:attrName>style.visibility</p:attrName>
                                        </p:attrNameLst>
                                      </p:cBhvr>
                                      <p:to>
                                        <p:strVal val="visible"/>
                                      </p:to>
                                    </p:set>
                                    <p:animEffect transition="in" filter="slide(fromBottom)">
                                      <p:cBhvr>
                                        <p:cTn id="24" dur="500"/>
                                        <p:tgtEl>
                                          <p:spTgt spid="6656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66565"/>
                                        </p:tgtEl>
                                        <p:attrNameLst>
                                          <p:attrName>style.visibility</p:attrName>
                                        </p:attrNameLst>
                                      </p:cBhvr>
                                      <p:to>
                                        <p:strVal val="visible"/>
                                      </p:to>
                                    </p:set>
                                    <p:anim calcmode="lin" valueType="num">
                                      <p:cBhvr>
                                        <p:cTn id="29" dur="500" fill="hold"/>
                                        <p:tgtEl>
                                          <p:spTgt spid="66565"/>
                                        </p:tgtEl>
                                        <p:attrNameLst>
                                          <p:attrName>ppt_x</p:attrName>
                                        </p:attrNameLst>
                                      </p:cBhvr>
                                      <p:tavLst>
                                        <p:tav tm="0">
                                          <p:val>
                                            <p:strVal val="#ppt_x"/>
                                          </p:val>
                                        </p:tav>
                                        <p:tav tm="100000">
                                          <p:val>
                                            <p:strVal val="#ppt_x"/>
                                          </p:val>
                                        </p:tav>
                                      </p:tavLst>
                                    </p:anim>
                                    <p:anim calcmode="lin" valueType="num">
                                      <p:cBhvr>
                                        <p:cTn id="30" dur="500" fill="hold"/>
                                        <p:tgtEl>
                                          <p:spTgt spid="66565"/>
                                        </p:tgtEl>
                                        <p:attrNameLst>
                                          <p:attrName>ppt_y</p:attrName>
                                        </p:attrNameLst>
                                      </p:cBhvr>
                                      <p:tavLst>
                                        <p:tav tm="0">
                                          <p:val>
                                            <p:strVal val="#ppt_y+#ppt_h/2"/>
                                          </p:val>
                                        </p:tav>
                                        <p:tav tm="100000">
                                          <p:val>
                                            <p:strVal val="#ppt_y"/>
                                          </p:val>
                                        </p:tav>
                                      </p:tavLst>
                                    </p:anim>
                                    <p:anim calcmode="lin" valueType="num">
                                      <p:cBhvr>
                                        <p:cTn id="31" dur="500" fill="hold"/>
                                        <p:tgtEl>
                                          <p:spTgt spid="66565"/>
                                        </p:tgtEl>
                                        <p:attrNameLst>
                                          <p:attrName>ppt_w</p:attrName>
                                        </p:attrNameLst>
                                      </p:cBhvr>
                                      <p:tavLst>
                                        <p:tav tm="0">
                                          <p:val>
                                            <p:strVal val="#ppt_w"/>
                                          </p:val>
                                        </p:tav>
                                        <p:tav tm="100000">
                                          <p:val>
                                            <p:strVal val="#ppt_w"/>
                                          </p:val>
                                        </p:tav>
                                      </p:tavLst>
                                    </p:anim>
                                    <p:anim calcmode="lin" valueType="num">
                                      <p:cBhvr>
                                        <p:cTn id="32" dur="500" fill="hold"/>
                                        <p:tgtEl>
                                          <p:spTgt spid="6656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566"/>
                                        </p:tgtEl>
                                        <p:attrNameLst>
                                          <p:attrName>style.visibility</p:attrName>
                                        </p:attrNameLst>
                                      </p:cBhvr>
                                      <p:to>
                                        <p:strVal val="visible"/>
                                      </p:to>
                                    </p:set>
                                    <p:animEffect transition="in" filter="blinds(horizontal)">
                                      <p:cBhvr>
                                        <p:cTn id="37" dur="500"/>
                                        <p:tgtEl>
                                          <p:spTgt spid="66566"/>
                                        </p:tgtEl>
                                      </p:cBhvr>
                                    </p:animEffect>
                                  </p:childTnLst>
                                  <p:subTnLst>
                                    <p:set>
                                      <p:cBhvr override="childStyle">
                                        <p:cTn dur="1" fill="hold" display="0" masterRel="nextClick" afterEffect="1"/>
                                        <p:tgtEl>
                                          <p:spTgt spid="66566"/>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7"/>
                                        </p:tgtEl>
                                        <p:attrNameLst>
                                          <p:attrName>style.visibility</p:attrName>
                                        </p:attrNameLst>
                                      </p:cBhvr>
                                      <p:to>
                                        <p:strVal val="visible"/>
                                      </p:to>
                                    </p:set>
                                    <p:animEffect transition="in" filter="blinds(horizontal)">
                                      <p:cBhvr>
                                        <p:cTn id="42" dur="500"/>
                                        <p:tgtEl>
                                          <p:spTgt spid="665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66568"/>
                                        </p:tgtEl>
                                        <p:attrNameLst>
                                          <p:attrName>style.visibility</p:attrName>
                                        </p:attrNameLst>
                                      </p:cBhvr>
                                      <p:to>
                                        <p:strVal val="visible"/>
                                      </p:to>
                                    </p:set>
                                    <p:animEffect transition="in" filter="barn(outHorizontal)">
                                      <p:cBhvr>
                                        <p:cTn id="47" dur="500"/>
                                        <p:tgtEl>
                                          <p:spTgt spid="665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569"/>
                                        </p:tgtEl>
                                        <p:attrNameLst>
                                          <p:attrName>style.visibility</p:attrName>
                                        </p:attrNameLst>
                                      </p:cBhvr>
                                      <p:to>
                                        <p:strVal val="visible"/>
                                      </p:to>
                                    </p:set>
                                    <p:animEffect transition="in" filter="blinds(horizontal)">
                                      <p:cBhvr>
                                        <p:cTn id="52" dur="500"/>
                                        <p:tgtEl>
                                          <p:spTgt spid="66569"/>
                                        </p:tgtEl>
                                      </p:cBhvr>
                                    </p:animEffect>
                                  </p:childTnLst>
                                  <p:subTnLst>
                                    <p:set>
                                      <p:cBhvr override="childStyle">
                                        <p:cTn dur="1" fill="hold" display="0" masterRel="nextClick" afterEffect="1"/>
                                        <p:tgtEl>
                                          <p:spTgt spid="66569"/>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65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grpId="0" nodeType="clickEffect">
                                  <p:stCondLst>
                                    <p:cond delay="0"/>
                                  </p:stCondLst>
                                  <p:childTnLst>
                                    <p:set>
                                      <p:cBhvr>
                                        <p:cTn id="60" dur="1" fill="hold">
                                          <p:stCondLst>
                                            <p:cond delay="0"/>
                                          </p:stCondLst>
                                        </p:cTn>
                                        <p:tgtEl>
                                          <p:spTgt spid="66571"/>
                                        </p:tgtEl>
                                        <p:attrNameLst>
                                          <p:attrName>style.visibility</p:attrName>
                                        </p:attrNameLst>
                                      </p:cBhvr>
                                      <p:to>
                                        <p:strVal val="visible"/>
                                      </p:to>
                                    </p:set>
                                    <p:animEffect transition="in" filter="blinds(vertical)">
                                      <p:cBhvr>
                                        <p:cTn id="61" dur="500"/>
                                        <p:tgtEl>
                                          <p:spTgt spid="665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6572"/>
                                        </p:tgtEl>
                                        <p:attrNameLst>
                                          <p:attrName>style.visibility</p:attrName>
                                        </p:attrNameLst>
                                      </p:cBhvr>
                                      <p:to>
                                        <p:strVal val="visible"/>
                                      </p:to>
                                    </p:set>
                                    <p:animEffect transition="in" filter="blinds(horizontal)">
                                      <p:cBhvr>
                                        <p:cTn id="66" dur="500"/>
                                        <p:tgtEl>
                                          <p:spTgt spid="66572"/>
                                        </p:tgtEl>
                                      </p:cBhvr>
                                    </p:animEffect>
                                  </p:childTnLst>
                                  <p:subTnLst>
                                    <p:set>
                                      <p:cBhvr override="childStyle">
                                        <p:cTn dur="1" fill="hold" display="0" masterRel="nextClick" afterEffect="1"/>
                                        <p:tgtEl>
                                          <p:spTgt spid="66572"/>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657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657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66575"/>
                                        </p:tgtEl>
                                        <p:attrNameLst>
                                          <p:attrName>style.visibility</p:attrName>
                                        </p:attrNameLst>
                                      </p:cBhvr>
                                      <p:to>
                                        <p:strVal val="visible"/>
                                      </p:to>
                                    </p:set>
                                    <p:animEffect transition="in" filter="blinds(horizontal)">
                                      <p:cBhvr>
                                        <p:cTn id="79" dur="500"/>
                                        <p:tgtEl>
                                          <p:spTgt spid="66575"/>
                                        </p:tgtEl>
                                      </p:cBhvr>
                                    </p:animEffect>
                                  </p:childTnLst>
                                  <p:subTnLst>
                                    <p:set>
                                      <p:cBhvr override="childStyle">
                                        <p:cTn dur="1" fill="hold" display="0" masterRel="nextClick" afterEffect="1"/>
                                        <p:tgtEl>
                                          <p:spTgt spid="66575"/>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6657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66577"/>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6578"/>
                                        </p:tgtEl>
                                        <p:attrNameLst>
                                          <p:attrName>style.visibility</p:attrName>
                                        </p:attrNameLst>
                                      </p:cBhvr>
                                      <p:to>
                                        <p:strVal val="visible"/>
                                      </p:to>
                                    </p:set>
                                    <p:animEffect transition="in" filter="blinds(horizontal)">
                                      <p:cBhvr>
                                        <p:cTn id="92" dur="500"/>
                                        <p:tgtEl>
                                          <p:spTgt spid="66578"/>
                                        </p:tgtEl>
                                      </p:cBhvr>
                                    </p:animEffect>
                                  </p:childTnLst>
                                  <p:subTnLst>
                                    <p:set>
                                      <p:cBhvr override="childStyle">
                                        <p:cTn dur="1" fill="hold" display="0" masterRel="nextClick" afterEffect="1"/>
                                        <p:tgtEl>
                                          <p:spTgt spid="665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autoUpdateAnimBg="0"/>
      <p:bldP spid="66563" grpId="0" autoUpdateAnimBg="0"/>
      <p:bldP spid="66564" grpId="0" autoUpdateAnimBg="0"/>
      <p:bldP spid="66565" grpId="0" animBg="1"/>
      <p:bldP spid="66566" grpId="0" animBg="1" autoUpdateAnimBg="0"/>
      <p:bldP spid="66567" grpId="0" autoUpdateAnimBg="0"/>
      <p:bldP spid="66568" grpId="0" animBg="1"/>
      <p:bldP spid="66569" grpId="0" animBg="1" autoUpdateAnimBg="0"/>
      <p:bldP spid="66570" grpId="0" autoUpdateAnimBg="0"/>
      <p:bldP spid="66571" grpId="0" animBg="1"/>
      <p:bldP spid="66572" grpId="0" animBg="1" autoUpdateAnimBg="0"/>
      <p:bldP spid="66573" grpId="0" autoUpdateAnimBg="0"/>
      <p:bldP spid="66574" grpId="0" animBg="1"/>
      <p:bldP spid="66575" grpId="0" animBg="1" autoUpdateAnimBg="0"/>
      <p:bldP spid="66576" grpId="0" autoUpdateAnimBg="0"/>
      <p:bldP spid="66577" grpId="0" animBg="1"/>
      <p:bldP spid="6657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62000" y="457200"/>
            <a:ext cx="7924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Verdana" pitchFamily="34" charset="0"/>
                <a:ea typeface="楷体_GB2312" pitchFamily="49" charset="-122"/>
              </a:rPr>
              <a:t>步骤    操作数栈       后缀表达式           说明</a:t>
            </a:r>
          </a:p>
        </p:txBody>
      </p:sp>
      <p:sp>
        <p:nvSpPr>
          <p:cNvPr id="67587" name="Text Box 3"/>
          <p:cNvSpPr txBox="1">
            <a:spLocks noChangeArrowheads="1"/>
          </p:cNvSpPr>
          <p:nvPr/>
        </p:nvSpPr>
        <p:spPr bwMode="auto">
          <a:xfrm>
            <a:off x="838200" y="1143000"/>
            <a:ext cx="76200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6       </a:t>
            </a:r>
            <a:r>
              <a:rPr lang="en-US" altLang="zh-CN" sz="2800" b="1" smtClean="0">
                <a:solidFill>
                  <a:srgbClr val="00007D"/>
                </a:solidFill>
                <a:latin typeface="宋体" pitchFamily="2" charset="-122"/>
              </a:rPr>
              <a:t>①</a:t>
            </a:r>
            <a:r>
              <a:rPr lang="en-US" altLang="zh-CN" sz="2800" b="1" smtClean="0">
                <a:solidFill>
                  <a:srgbClr val="00007D"/>
                </a:solidFill>
                <a:latin typeface="Verdana" pitchFamily="34" charset="0"/>
              </a:rPr>
              <a:t>CD</a:t>
            </a:r>
            <a:r>
              <a:rPr lang="en-US" altLang="zh-CN" sz="2800" b="1" smtClean="0">
                <a:solidFill>
                  <a:srgbClr val="00007D"/>
                </a:solidFill>
                <a:latin typeface="宋体" pitchFamily="2" charset="-122"/>
              </a:rPr>
              <a:t>        </a:t>
            </a:r>
            <a:r>
              <a:rPr lang="en-US" altLang="zh-CN" sz="2800" b="1" smtClean="0">
                <a:solidFill>
                  <a:srgbClr val="00007D"/>
                </a:solidFill>
                <a:latin typeface="Verdana" pitchFamily="34" charset="0"/>
                <a:ea typeface="楷体_GB2312" pitchFamily="49" charset="-122"/>
              </a:rPr>
              <a:t>AB/CD+E*-# </a:t>
            </a:r>
          </a:p>
        </p:txBody>
      </p:sp>
      <p:sp>
        <p:nvSpPr>
          <p:cNvPr id="67588" name="Line 4"/>
          <p:cNvSpPr>
            <a:spLocks noChangeShapeType="1"/>
          </p:cNvSpPr>
          <p:nvPr/>
        </p:nvSpPr>
        <p:spPr bwMode="auto">
          <a:xfrm flipV="1">
            <a:off x="5638800" y="1600200"/>
            <a:ext cx="0" cy="2286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7589" name="AutoShape 5"/>
          <p:cNvSpPr>
            <a:spLocks noChangeArrowheads="1"/>
          </p:cNvSpPr>
          <p:nvPr/>
        </p:nvSpPr>
        <p:spPr bwMode="auto">
          <a:xfrm>
            <a:off x="5486400" y="1828800"/>
            <a:ext cx="3657600" cy="1981200"/>
          </a:xfrm>
          <a:prstGeom prst="cloudCallout">
            <a:avLst>
              <a:gd name="adj1" fmla="val -24912"/>
              <a:gd name="adj2" fmla="val -67069"/>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800" b="1" smtClean="0">
                <a:solidFill>
                  <a:srgbClr val="FFFFFF"/>
                </a:solidFill>
                <a:latin typeface="Verdana" pitchFamily="34" charset="0"/>
                <a:ea typeface="楷体_GB2312" pitchFamily="49" charset="-122"/>
              </a:rPr>
              <a:t>遇</a:t>
            </a:r>
            <a:r>
              <a:rPr lang="en-US" altLang="zh-CN" sz="2800" b="1" smtClean="0">
                <a:solidFill>
                  <a:srgbClr val="FFFFFF"/>
                </a:solidFill>
                <a:latin typeface="Verdana" pitchFamily="34" charset="0"/>
                <a:ea typeface="楷体_GB2312" pitchFamily="49" charset="-122"/>
              </a:rPr>
              <a:t>+</a:t>
            </a:r>
            <a:r>
              <a:rPr lang="zh-CN" altLang="en-US" sz="2800" b="1" smtClean="0">
                <a:solidFill>
                  <a:srgbClr val="FFFFFF"/>
                </a:solidFill>
                <a:latin typeface="Verdana" pitchFamily="34" charset="0"/>
                <a:ea typeface="楷体_GB2312" pitchFamily="49" charset="-122"/>
              </a:rPr>
              <a:t>，弹出</a:t>
            </a:r>
            <a:r>
              <a:rPr lang="en-US" altLang="zh-CN" sz="2800" b="1" smtClean="0">
                <a:solidFill>
                  <a:srgbClr val="FFFFFF"/>
                </a:solidFill>
                <a:latin typeface="Verdana" pitchFamily="34" charset="0"/>
                <a:ea typeface="楷体_GB2312" pitchFamily="49" charset="-122"/>
              </a:rPr>
              <a:t>CD</a:t>
            </a:r>
            <a:r>
              <a:rPr lang="zh-CN" altLang="en-US" sz="2800" b="1" smtClean="0">
                <a:solidFill>
                  <a:srgbClr val="FFFFFF"/>
                </a:solidFill>
                <a:latin typeface="Verdana" pitchFamily="34" charset="0"/>
                <a:ea typeface="楷体_GB2312" pitchFamily="49" charset="-122"/>
              </a:rPr>
              <a:t>做 </a:t>
            </a:r>
            <a:r>
              <a:rPr lang="en-US" altLang="zh-CN" sz="2800" b="1" smtClean="0">
                <a:solidFill>
                  <a:srgbClr val="FFFFFF"/>
                </a:solidFill>
                <a:latin typeface="Verdana" pitchFamily="34" charset="0"/>
                <a:ea typeface="楷体_GB2312" pitchFamily="49" charset="-122"/>
              </a:rPr>
              <a:t>C+D= </a:t>
            </a:r>
            <a:r>
              <a:rPr lang="en-US" altLang="zh-CN" sz="2800" b="1" smtClean="0">
                <a:solidFill>
                  <a:srgbClr val="FFFFFF"/>
                </a:solidFill>
                <a:latin typeface="宋体" pitchFamily="2" charset="-122"/>
              </a:rPr>
              <a:t>②</a:t>
            </a:r>
            <a:r>
              <a:rPr lang="en-US" altLang="zh-CN" sz="2800" b="1" smtClean="0">
                <a:solidFill>
                  <a:srgbClr val="FFFFFF"/>
                </a:solidFill>
                <a:latin typeface="Verdana" pitchFamily="34" charset="0"/>
                <a:ea typeface="楷体_GB2312" pitchFamily="49" charset="-122"/>
              </a:rPr>
              <a:t> </a:t>
            </a:r>
            <a:r>
              <a:rPr lang="zh-CN" altLang="en-US" sz="2800" b="1" smtClean="0">
                <a:solidFill>
                  <a:srgbClr val="FFFFFF"/>
                </a:solidFill>
                <a:latin typeface="Verdana" pitchFamily="34" charset="0"/>
                <a:ea typeface="楷体_GB2312" pitchFamily="49" charset="-122"/>
              </a:rPr>
              <a:t>，并将其进栈</a:t>
            </a:r>
          </a:p>
        </p:txBody>
      </p:sp>
      <p:sp>
        <p:nvSpPr>
          <p:cNvPr id="67590" name="Text Box 6"/>
          <p:cNvSpPr txBox="1">
            <a:spLocks noChangeArrowheads="1"/>
          </p:cNvSpPr>
          <p:nvPr/>
        </p:nvSpPr>
        <p:spPr bwMode="auto">
          <a:xfrm>
            <a:off x="838200" y="1981200"/>
            <a:ext cx="7696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7       </a:t>
            </a:r>
            <a:r>
              <a:rPr lang="en-US" altLang="zh-CN" sz="2800" b="1" smtClean="0">
                <a:solidFill>
                  <a:srgbClr val="00007D"/>
                </a:solidFill>
                <a:latin typeface="宋体" pitchFamily="2" charset="-122"/>
              </a:rPr>
              <a:t>①②         </a:t>
            </a:r>
            <a:r>
              <a:rPr lang="en-US" altLang="zh-CN" sz="2800" b="1" smtClean="0">
                <a:solidFill>
                  <a:srgbClr val="00007D"/>
                </a:solidFill>
                <a:latin typeface="Verdana" pitchFamily="34" charset="0"/>
                <a:ea typeface="楷体_GB2312" pitchFamily="49" charset="-122"/>
              </a:rPr>
              <a:t>AB/CD+E*-# </a:t>
            </a:r>
          </a:p>
        </p:txBody>
      </p:sp>
      <p:sp>
        <p:nvSpPr>
          <p:cNvPr id="67591" name="Line 7"/>
          <p:cNvSpPr>
            <a:spLocks noChangeShapeType="1"/>
          </p:cNvSpPr>
          <p:nvPr/>
        </p:nvSpPr>
        <p:spPr bwMode="auto">
          <a:xfrm flipV="1">
            <a:off x="5867400" y="2438400"/>
            <a:ext cx="0" cy="3048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7592" name="AutoShape 8"/>
          <p:cNvSpPr>
            <a:spLocks noChangeArrowheads="1"/>
          </p:cNvSpPr>
          <p:nvPr/>
        </p:nvSpPr>
        <p:spPr bwMode="auto">
          <a:xfrm>
            <a:off x="6400800" y="1143000"/>
            <a:ext cx="2514600" cy="1066800"/>
          </a:xfrm>
          <a:prstGeom prst="cloudCallout">
            <a:avLst>
              <a:gd name="adj1" fmla="val -43750"/>
              <a:gd name="adj2" fmla="val 70000"/>
            </a:avLst>
          </a:prstGeom>
          <a:solidFill>
            <a:schemeClr val="accent1"/>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en-US" altLang="zh-CN" sz="2800" b="1" smtClean="0">
                <a:solidFill>
                  <a:srgbClr val="FFFFFF"/>
                </a:solidFill>
                <a:latin typeface="Verdana" pitchFamily="34" charset="0"/>
                <a:ea typeface="楷体_GB2312" pitchFamily="49" charset="-122"/>
              </a:rPr>
              <a:t>E</a:t>
            </a:r>
            <a:r>
              <a:rPr lang="zh-CN" altLang="en-US" sz="2800" b="1" smtClean="0">
                <a:solidFill>
                  <a:srgbClr val="FFFFFF"/>
                </a:solidFill>
                <a:latin typeface="Verdana" pitchFamily="34" charset="0"/>
                <a:ea typeface="楷体_GB2312" pitchFamily="49" charset="-122"/>
              </a:rPr>
              <a:t>进栈</a:t>
            </a:r>
          </a:p>
        </p:txBody>
      </p:sp>
      <p:sp>
        <p:nvSpPr>
          <p:cNvPr id="67593" name="Text Box 9"/>
          <p:cNvSpPr txBox="1">
            <a:spLocks noChangeArrowheads="1"/>
          </p:cNvSpPr>
          <p:nvPr/>
        </p:nvSpPr>
        <p:spPr bwMode="auto">
          <a:xfrm>
            <a:off x="838200" y="2743200"/>
            <a:ext cx="6934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8       </a:t>
            </a:r>
            <a:r>
              <a:rPr lang="en-US" altLang="zh-CN" sz="2800" b="1" smtClean="0">
                <a:solidFill>
                  <a:srgbClr val="00007D"/>
                </a:solidFill>
                <a:latin typeface="宋体" pitchFamily="2" charset="-122"/>
              </a:rPr>
              <a:t>①②</a:t>
            </a:r>
            <a:r>
              <a:rPr lang="en-US" altLang="zh-CN" sz="2800" b="1" smtClean="0">
                <a:solidFill>
                  <a:srgbClr val="00007D"/>
                </a:solidFill>
                <a:latin typeface="Verdana" pitchFamily="34" charset="0"/>
              </a:rPr>
              <a:t>E</a:t>
            </a:r>
            <a:r>
              <a:rPr lang="en-US" altLang="zh-CN" sz="2800" b="1" smtClean="0">
                <a:solidFill>
                  <a:srgbClr val="00007D"/>
                </a:solidFill>
                <a:latin typeface="宋体" pitchFamily="2" charset="-122"/>
              </a:rPr>
              <a:t>        </a:t>
            </a:r>
            <a:r>
              <a:rPr lang="en-US" altLang="zh-CN" sz="2800" b="1" smtClean="0">
                <a:solidFill>
                  <a:srgbClr val="00007D"/>
                </a:solidFill>
                <a:latin typeface="Verdana" pitchFamily="34" charset="0"/>
                <a:ea typeface="楷体_GB2312" pitchFamily="49" charset="-122"/>
              </a:rPr>
              <a:t>AB/CD+E*-# </a:t>
            </a:r>
          </a:p>
        </p:txBody>
      </p:sp>
      <p:sp>
        <p:nvSpPr>
          <p:cNvPr id="67594" name="Line 10"/>
          <p:cNvSpPr>
            <a:spLocks noChangeShapeType="1"/>
          </p:cNvSpPr>
          <p:nvPr/>
        </p:nvSpPr>
        <p:spPr bwMode="auto">
          <a:xfrm flipV="1">
            <a:off x="6172200" y="3048000"/>
            <a:ext cx="0" cy="3048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7595" name="AutoShape 11"/>
          <p:cNvSpPr>
            <a:spLocks noChangeArrowheads="1"/>
          </p:cNvSpPr>
          <p:nvPr/>
        </p:nvSpPr>
        <p:spPr bwMode="auto">
          <a:xfrm>
            <a:off x="5105400" y="0"/>
            <a:ext cx="3810000" cy="2438400"/>
          </a:xfrm>
          <a:prstGeom prst="cloudCallout">
            <a:avLst>
              <a:gd name="adj1" fmla="val -43750"/>
              <a:gd name="adj2" fmla="val 70000"/>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800" b="1" smtClean="0">
                <a:solidFill>
                  <a:srgbClr val="FFFFFF"/>
                </a:solidFill>
                <a:latin typeface="Verdana" pitchFamily="34" charset="0"/>
                <a:ea typeface="楷体_GB2312" pitchFamily="49" charset="-122"/>
              </a:rPr>
              <a:t>遇*，弹出栈顶两元做</a:t>
            </a:r>
            <a:r>
              <a:rPr lang="zh-CN" altLang="en-US" sz="2800" b="1" smtClean="0">
                <a:solidFill>
                  <a:srgbClr val="FFFFFF"/>
                </a:solidFill>
                <a:latin typeface="宋体" pitchFamily="2" charset="-122"/>
              </a:rPr>
              <a:t>②</a:t>
            </a:r>
            <a:r>
              <a:rPr lang="zh-CN" altLang="en-US" sz="2800" b="1" smtClean="0">
                <a:solidFill>
                  <a:srgbClr val="FFFFFF"/>
                </a:solidFill>
                <a:latin typeface="Verdana" pitchFamily="34" charset="0"/>
                <a:ea typeface="楷体_GB2312" pitchFamily="49" charset="-122"/>
              </a:rPr>
              <a:t> *</a:t>
            </a:r>
            <a:r>
              <a:rPr lang="en-US" altLang="zh-CN" sz="2800" b="1" smtClean="0">
                <a:solidFill>
                  <a:srgbClr val="FFFFFF"/>
                </a:solidFill>
                <a:latin typeface="Verdana" pitchFamily="34" charset="0"/>
                <a:ea typeface="楷体_GB2312" pitchFamily="49" charset="-122"/>
              </a:rPr>
              <a:t>E= </a:t>
            </a:r>
            <a:r>
              <a:rPr lang="en-US" altLang="zh-CN" sz="2800" b="1" smtClean="0">
                <a:solidFill>
                  <a:srgbClr val="FFFFFF"/>
                </a:solidFill>
                <a:latin typeface="宋体" pitchFamily="2" charset="-122"/>
              </a:rPr>
              <a:t>③</a:t>
            </a:r>
            <a:r>
              <a:rPr lang="en-US" altLang="zh-CN" sz="2800" b="1" smtClean="0">
                <a:solidFill>
                  <a:srgbClr val="FFFFFF"/>
                </a:solidFill>
                <a:latin typeface="Verdana" pitchFamily="34" charset="0"/>
                <a:ea typeface="楷体_GB2312" pitchFamily="49" charset="-122"/>
              </a:rPr>
              <a:t> </a:t>
            </a:r>
            <a:r>
              <a:rPr lang="zh-CN" altLang="en-US" sz="2800" b="1" smtClean="0">
                <a:solidFill>
                  <a:srgbClr val="FFFFFF"/>
                </a:solidFill>
                <a:latin typeface="Verdana" pitchFamily="34" charset="0"/>
                <a:ea typeface="楷体_GB2312" pitchFamily="49" charset="-122"/>
              </a:rPr>
              <a:t>，并将结果进栈</a:t>
            </a:r>
          </a:p>
        </p:txBody>
      </p:sp>
      <p:sp>
        <p:nvSpPr>
          <p:cNvPr id="67596" name="Text Box 12"/>
          <p:cNvSpPr txBox="1">
            <a:spLocks noChangeArrowheads="1"/>
          </p:cNvSpPr>
          <p:nvPr/>
        </p:nvSpPr>
        <p:spPr bwMode="auto">
          <a:xfrm>
            <a:off x="838200" y="3429000"/>
            <a:ext cx="6934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9       </a:t>
            </a:r>
            <a:r>
              <a:rPr lang="en-US" altLang="zh-CN" sz="2800" b="1" smtClean="0">
                <a:solidFill>
                  <a:srgbClr val="00007D"/>
                </a:solidFill>
                <a:latin typeface="宋体" pitchFamily="2" charset="-122"/>
              </a:rPr>
              <a:t>①③         </a:t>
            </a:r>
            <a:r>
              <a:rPr lang="en-US" altLang="zh-CN" sz="2800" b="1" smtClean="0">
                <a:solidFill>
                  <a:srgbClr val="00007D"/>
                </a:solidFill>
                <a:latin typeface="Verdana" pitchFamily="34" charset="0"/>
                <a:ea typeface="楷体_GB2312" pitchFamily="49" charset="-122"/>
              </a:rPr>
              <a:t>AB/CD+E*-#   </a:t>
            </a:r>
          </a:p>
        </p:txBody>
      </p:sp>
      <p:sp>
        <p:nvSpPr>
          <p:cNvPr id="67597" name="Line 13"/>
          <p:cNvSpPr>
            <a:spLocks noChangeShapeType="1"/>
          </p:cNvSpPr>
          <p:nvPr/>
        </p:nvSpPr>
        <p:spPr bwMode="auto">
          <a:xfrm flipV="1">
            <a:off x="6324600" y="3810000"/>
            <a:ext cx="0" cy="3048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7598" name="AutoShape 14"/>
          <p:cNvSpPr>
            <a:spLocks noChangeArrowheads="1"/>
          </p:cNvSpPr>
          <p:nvPr/>
        </p:nvSpPr>
        <p:spPr bwMode="auto">
          <a:xfrm>
            <a:off x="4953000" y="990600"/>
            <a:ext cx="4038600" cy="2286000"/>
          </a:xfrm>
          <a:prstGeom prst="cloudCallout">
            <a:avLst>
              <a:gd name="adj1" fmla="val -44574"/>
              <a:gd name="adj2" fmla="val 62014"/>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800" b="1" smtClean="0">
                <a:solidFill>
                  <a:srgbClr val="FFFFFF"/>
                </a:solidFill>
                <a:latin typeface="Verdana" pitchFamily="34" charset="0"/>
                <a:ea typeface="楷体_GB2312" pitchFamily="49" charset="-122"/>
              </a:rPr>
              <a:t>遇</a:t>
            </a:r>
            <a:r>
              <a:rPr lang="en-US" altLang="zh-CN" sz="2800" b="1" smtClean="0">
                <a:solidFill>
                  <a:srgbClr val="FFFFFF"/>
                </a:solidFill>
                <a:latin typeface="Verdana" pitchFamily="34" charset="0"/>
                <a:ea typeface="楷体_GB2312" pitchFamily="49" charset="-122"/>
              </a:rPr>
              <a:t>-</a:t>
            </a:r>
            <a:r>
              <a:rPr lang="zh-CN" altLang="en-US" sz="2800" b="1" smtClean="0">
                <a:solidFill>
                  <a:srgbClr val="FFFFFF"/>
                </a:solidFill>
                <a:latin typeface="Verdana" pitchFamily="34" charset="0"/>
                <a:ea typeface="楷体_GB2312" pitchFamily="49" charset="-122"/>
              </a:rPr>
              <a:t>，弹出栈顶二元做</a:t>
            </a:r>
            <a:r>
              <a:rPr lang="zh-CN" altLang="en-US" sz="2800" b="1" smtClean="0">
                <a:solidFill>
                  <a:srgbClr val="FFFFFF"/>
                </a:solidFill>
                <a:latin typeface="宋体" pitchFamily="2" charset="-122"/>
              </a:rPr>
              <a:t>①</a:t>
            </a:r>
            <a:r>
              <a:rPr lang="zh-CN" altLang="en-US" sz="2800" b="1" smtClean="0">
                <a:solidFill>
                  <a:srgbClr val="FFFFFF"/>
                </a:solidFill>
                <a:latin typeface="Verdana" pitchFamily="34" charset="0"/>
                <a:ea typeface="楷体_GB2312" pitchFamily="49" charset="-122"/>
              </a:rPr>
              <a:t> </a:t>
            </a:r>
            <a:r>
              <a:rPr lang="en-US" altLang="zh-CN" sz="2800" b="1" smtClean="0">
                <a:solidFill>
                  <a:srgbClr val="FFFFFF"/>
                </a:solidFill>
                <a:latin typeface="Verdana" pitchFamily="34" charset="0"/>
                <a:ea typeface="楷体_GB2312" pitchFamily="49" charset="-122"/>
              </a:rPr>
              <a:t>- </a:t>
            </a:r>
            <a:r>
              <a:rPr lang="en-US" altLang="zh-CN" sz="2800" b="1" smtClean="0">
                <a:solidFill>
                  <a:srgbClr val="FFFFFF"/>
                </a:solidFill>
                <a:latin typeface="宋体" pitchFamily="2" charset="-122"/>
              </a:rPr>
              <a:t>③</a:t>
            </a:r>
            <a:r>
              <a:rPr lang="en-US" altLang="zh-CN" sz="2800" b="1" smtClean="0">
                <a:solidFill>
                  <a:srgbClr val="FFFFFF"/>
                </a:solidFill>
                <a:latin typeface="Verdana" pitchFamily="34" charset="0"/>
                <a:ea typeface="楷体_GB2312" pitchFamily="49" charset="-122"/>
              </a:rPr>
              <a:t> = </a:t>
            </a:r>
            <a:r>
              <a:rPr lang="en-US" altLang="zh-CN" sz="2800" b="1" smtClean="0">
                <a:solidFill>
                  <a:srgbClr val="FFFFFF"/>
                </a:solidFill>
                <a:latin typeface="宋体" pitchFamily="2" charset="-122"/>
              </a:rPr>
              <a:t>④</a:t>
            </a:r>
            <a:r>
              <a:rPr lang="en-US" altLang="zh-CN" sz="2800" b="1" smtClean="0">
                <a:solidFill>
                  <a:srgbClr val="FFFFFF"/>
                </a:solidFill>
                <a:latin typeface="Verdana" pitchFamily="34" charset="0"/>
                <a:ea typeface="楷体_GB2312" pitchFamily="49" charset="-122"/>
              </a:rPr>
              <a:t> </a:t>
            </a:r>
            <a:r>
              <a:rPr lang="zh-CN" altLang="en-US" sz="2800" b="1" smtClean="0">
                <a:solidFill>
                  <a:srgbClr val="FFFFFF"/>
                </a:solidFill>
                <a:latin typeface="Verdana" pitchFamily="34" charset="0"/>
                <a:ea typeface="楷体_GB2312" pitchFamily="49" charset="-122"/>
              </a:rPr>
              <a:t>，并将结果进栈</a:t>
            </a:r>
          </a:p>
        </p:txBody>
      </p:sp>
      <p:sp>
        <p:nvSpPr>
          <p:cNvPr id="67599" name="Text Box 15"/>
          <p:cNvSpPr txBox="1">
            <a:spLocks noChangeArrowheads="1"/>
          </p:cNvSpPr>
          <p:nvPr/>
        </p:nvSpPr>
        <p:spPr bwMode="auto">
          <a:xfrm>
            <a:off x="762000" y="4114800"/>
            <a:ext cx="7010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7D"/>
                </a:solidFill>
                <a:latin typeface="Verdana" pitchFamily="34" charset="0"/>
                <a:ea typeface="楷体_GB2312" pitchFamily="49" charset="-122"/>
              </a:rPr>
              <a:t>10      </a:t>
            </a:r>
            <a:r>
              <a:rPr lang="en-US" altLang="zh-CN" sz="2800" b="1" smtClean="0">
                <a:solidFill>
                  <a:srgbClr val="00007D"/>
                </a:solidFill>
                <a:latin typeface="宋体" pitchFamily="2" charset="-122"/>
              </a:rPr>
              <a:t>④           </a:t>
            </a:r>
            <a:r>
              <a:rPr lang="en-US" altLang="zh-CN" sz="2800" b="1" smtClean="0">
                <a:solidFill>
                  <a:srgbClr val="00007D"/>
                </a:solidFill>
                <a:latin typeface="Verdana" pitchFamily="34" charset="0"/>
                <a:ea typeface="楷体_GB2312" pitchFamily="49" charset="-122"/>
              </a:rPr>
              <a:t>AB/CD+E*-#   </a:t>
            </a:r>
            <a:endParaRPr lang="en-US" altLang="zh-CN" sz="2800" b="1" smtClean="0">
              <a:solidFill>
                <a:srgbClr val="00007D"/>
              </a:solidFill>
              <a:latin typeface="宋体" pitchFamily="2" charset="-122"/>
            </a:endParaRPr>
          </a:p>
        </p:txBody>
      </p:sp>
      <p:sp>
        <p:nvSpPr>
          <p:cNvPr id="67600" name="Line 16"/>
          <p:cNvSpPr>
            <a:spLocks noChangeShapeType="1"/>
          </p:cNvSpPr>
          <p:nvPr/>
        </p:nvSpPr>
        <p:spPr bwMode="auto">
          <a:xfrm flipV="1">
            <a:off x="6553200" y="4495800"/>
            <a:ext cx="0" cy="30480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67601" name="AutoShape 17"/>
          <p:cNvSpPr>
            <a:spLocks noChangeArrowheads="1"/>
          </p:cNvSpPr>
          <p:nvPr/>
        </p:nvSpPr>
        <p:spPr bwMode="auto">
          <a:xfrm>
            <a:off x="5334000" y="4343400"/>
            <a:ext cx="3581400" cy="1828800"/>
          </a:xfrm>
          <a:prstGeom prst="cloudCallout">
            <a:avLst>
              <a:gd name="adj1" fmla="val -51861"/>
              <a:gd name="adj2" fmla="val -47657"/>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r>
              <a:rPr lang="zh-CN" altLang="en-US" sz="2800" b="1" smtClean="0">
                <a:solidFill>
                  <a:srgbClr val="FFFFFF"/>
                </a:solidFill>
                <a:latin typeface="Verdana" pitchFamily="34" charset="0"/>
                <a:ea typeface="楷体_GB2312" pitchFamily="49" charset="-122"/>
              </a:rPr>
              <a:t>遇</a:t>
            </a:r>
            <a:r>
              <a:rPr lang="en-US" altLang="zh-CN" sz="2800" b="1" smtClean="0">
                <a:solidFill>
                  <a:srgbClr val="FFFFFF"/>
                </a:solidFill>
                <a:latin typeface="Verdana" pitchFamily="34" charset="0"/>
                <a:ea typeface="楷体_GB2312" pitchFamily="49" charset="-122"/>
              </a:rPr>
              <a:t>#</a:t>
            </a:r>
            <a:r>
              <a:rPr lang="zh-CN" altLang="en-US" sz="2800" b="1" smtClean="0">
                <a:solidFill>
                  <a:srgbClr val="FFFFFF"/>
                </a:solidFill>
                <a:latin typeface="Verdana" pitchFamily="34" charset="0"/>
                <a:ea typeface="楷体_GB2312" pitchFamily="49" charset="-122"/>
              </a:rPr>
              <a:t>，结束，栈顶就是表达式的计算结果</a:t>
            </a:r>
          </a:p>
        </p:txBody>
      </p:sp>
    </p:spTree>
    <p:extLst>
      <p:ext uri="{BB962C8B-B14F-4D97-AF65-F5344CB8AC3E}">
        <p14:creationId xmlns:p14="http://schemas.microsoft.com/office/powerpoint/2010/main" xmlns="" val="2878930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nodePh="1">
                                  <p:stCondLst>
                                    <p:cond delay="0"/>
                                  </p:stCondLst>
                                  <p:endCondLst>
                                    <p:cond evt="begin" delay="0">
                                      <p:tn val="9"/>
                                    </p:cond>
                                  </p:endCondLst>
                                  <p:childTnLst>
                                    <p:set>
                                      <p:cBhvr>
                                        <p:cTn id="10" dur="1" fill="hold">
                                          <p:stCondLst>
                                            <p:cond delay="0"/>
                                          </p:stCondLst>
                                        </p:cTn>
                                        <p:tgtEl>
                                          <p:spTgt spid="67588"/>
                                        </p:tgtEl>
                                        <p:attrNameLst>
                                          <p:attrName>style.visibility</p:attrName>
                                        </p:attrNameLst>
                                      </p:cBhvr>
                                      <p:to>
                                        <p:strVal val="visible"/>
                                      </p:to>
                                    </p:set>
                                    <p:animEffect transition="in" filter="blinds(horizontal)">
                                      <p:cBhvr>
                                        <p:cTn id="11" dur="500"/>
                                        <p:tgtEl>
                                          <p:spTgt spid="67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89"/>
                                        </p:tgtEl>
                                        <p:attrNameLst>
                                          <p:attrName>style.visibility</p:attrName>
                                        </p:attrNameLst>
                                      </p:cBhvr>
                                      <p:to>
                                        <p:strVal val="visible"/>
                                      </p:to>
                                    </p:set>
                                    <p:animEffect transition="in" filter="blinds(horizontal)">
                                      <p:cBhvr>
                                        <p:cTn id="16" dur="500"/>
                                        <p:tgtEl>
                                          <p:spTgt spid="67589"/>
                                        </p:tgtEl>
                                      </p:cBhvr>
                                    </p:animEffect>
                                  </p:childTnLst>
                                  <p:subTnLst>
                                    <p:set>
                                      <p:cBhvr override="childStyle">
                                        <p:cTn dur="1" fill="hold" display="0" masterRel="nextClick" afterEffect="1"/>
                                        <p:tgtEl>
                                          <p:spTgt spid="6758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7590"/>
                                        </p:tgtEl>
                                        <p:attrNameLst>
                                          <p:attrName>style.visibility</p:attrName>
                                        </p:attrNameLst>
                                      </p:cBhvr>
                                      <p:to>
                                        <p:strVal val="visible"/>
                                      </p:to>
                                    </p:set>
                                    <p:animEffect transition="in" filter="blinds(horizontal)">
                                      <p:cBhvr>
                                        <p:cTn id="21" dur="500"/>
                                        <p:tgtEl>
                                          <p:spTgt spid="6759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nodePh="1">
                                  <p:stCondLst>
                                    <p:cond delay="0"/>
                                  </p:stCondLst>
                                  <p:endCondLst>
                                    <p:cond evt="begin" delay="0">
                                      <p:tn val="24"/>
                                    </p:cond>
                                  </p:endCondLst>
                                  <p:childTnLst>
                                    <p:set>
                                      <p:cBhvr>
                                        <p:cTn id="25" dur="1" fill="hold">
                                          <p:stCondLst>
                                            <p:cond delay="0"/>
                                          </p:stCondLst>
                                        </p:cTn>
                                        <p:tgtEl>
                                          <p:spTgt spid="67591"/>
                                        </p:tgtEl>
                                        <p:attrNameLst>
                                          <p:attrName>style.visibility</p:attrName>
                                        </p:attrNameLst>
                                      </p:cBhvr>
                                      <p:to>
                                        <p:strVal val="visible"/>
                                      </p:to>
                                    </p:set>
                                    <p:animEffect transition="in" filter="blinds(horizontal)">
                                      <p:cBhvr>
                                        <p:cTn id="26" dur="500"/>
                                        <p:tgtEl>
                                          <p:spTgt spid="675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7592"/>
                                        </p:tgtEl>
                                        <p:attrNameLst>
                                          <p:attrName>style.visibility</p:attrName>
                                        </p:attrNameLst>
                                      </p:cBhvr>
                                      <p:to>
                                        <p:strVal val="visible"/>
                                      </p:to>
                                    </p:set>
                                    <p:animEffect transition="in" filter="blinds(horizontal)">
                                      <p:cBhvr>
                                        <p:cTn id="31" dur="500"/>
                                        <p:tgtEl>
                                          <p:spTgt spid="67592"/>
                                        </p:tgtEl>
                                      </p:cBhvr>
                                    </p:animEffect>
                                  </p:childTnLst>
                                  <p:subTnLst>
                                    <p:set>
                                      <p:cBhvr override="childStyle">
                                        <p:cTn dur="1" fill="hold" display="0" masterRel="nextClick" afterEffect="1"/>
                                        <p:tgtEl>
                                          <p:spTgt spid="67592"/>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759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nodePh="1">
                                  <p:stCondLst>
                                    <p:cond delay="0"/>
                                  </p:stCondLst>
                                  <p:endCondLst>
                                    <p:cond evt="begin" delay="0">
                                      <p:tn val="38"/>
                                    </p:cond>
                                  </p:endCondLst>
                                  <p:childTnLst>
                                    <p:set>
                                      <p:cBhvr>
                                        <p:cTn id="39" dur="1" fill="hold">
                                          <p:stCondLst>
                                            <p:cond delay="0"/>
                                          </p:stCondLst>
                                        </p:cTn>
                                        <p:tgtEl>
                                          <p:spTgt spid="67594"/>
                                        </p:tgtEl>
                                        <p:attrNameLst>
                                          <p:attrName>style.visibility</p:attrName>
                                        </p:attrNameLst>
                                      </p:cBhvr>
                                      <p:to>
                                        <p:strVal val="visible"/>
                                      </p:to>
                                    </p:set>
                                    <p:animEffect transition="in" filter="blinds(horizontal)">
                                      <p:cBhvr>
                                        <p:cTn id="40" dur="500"/>
                                        <p:tgtEl>
                                          <p:spTgt spid="675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7595"/>
                                        </p:tgtEl>
                                        <p:attrNameLst>
                                          <p:attrName>style.visibility</p:attrName>
                                        </p:attrNameLst>
                                      </p:cBhvr>
                                      <p:to>
                                        <p:strVal val="visible"/>
                                      </p:to>
                                    </p:set>
                                    <p:animEffect transition="in" filter="blinds(horizontal)">
                                      <p:cBhvr>
                                        <p:cTn id="45" dur="500"/>
                                        <p:tgtEl>
                                          <p:spTgt spid="67595"/>
                                        </p:tgtEl>
                                      </p:cBhvr>
                                    </p:animEffect>
                                  </p:childTnLst>
                                  <p:subTnLst>
                                    <p:set>
                                      <p:cBhvr override="childStyle">
                                        <p:cTn dur="1" fill="hold" display="0" masterRel="nextClick" afterEffect="1"/>
                                        <p:tgtEl>
                                          <p:spTgt spid="67595"/>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7596"/>
                                        </p:tgtEl>
                                        <p:attrNameLst>
                                          <p:attrName>style.visibility</p:attrName>
                                        </p:attrNameLst>
                                      </p:cBhvr>
                                      <p:to>
                                        <p:strVal val="visible"/>
                                      </p:to>
                                    </p:set>
                                    <p:animEffect transition="in" filter="blinds(horizontal)">
                                      <p:cBhvr>
                                        <p:cTn id="50" dur="500"/>
                                        <p:tgtEl>
                                          <p:spTgt spid="6759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nodePh="1">
                                  <p:stCondLst>
                                    <p:cond delay="0"/>
                                  </p:stCondLst>
                                  <p:endCondLst>
                                    <p:cond evt="begin" delay="0">
                                      <p:tn val="53"/>
                                    </p:cond>
                                  </p:endCondLst>
                                  <p:childTnLst>
                                    <p:set>
                                      <p:cBhvr>
                                        <p:cTn id="54" dur="1" fill="hold">
                                          <p:stCondLst>
                                            <p:cond delay="0"/>
                                          </p:stCondLst>
                                        </p:cTn>
                                        <p:tgtEl>
                                          <p:spTgt spid="67597"/>
                                        </p:tgtEl>
                                        <p:attrNameLst>
                                          <p:attrName>style.visibility</p:attrName>
                                        </p:attrNameLst>
                                      </p:cBhvr>
                                      <p:to>
                                        <p:strVal val="visible"/>
                                      </p:to>
                                    </p:set>
                                    <p:animEffect transition="in" filter="blinds(horizontal)">
                                      <p:cBhvr>
                                        <p:cTn id="55" dur="500"/>
                                        <p:tgtEl>
                                          <p:spTgt spid="67597"/>
                                        </p:tgtEl>
                                      </p:cBhvr>
                                    </p:animEffect>
                                  </p:childTnLst>
                                  <p:subTnLst>
                                    <p:set>
                                      <p:cBhvr override="childStyle">
                                        <p:cTn dur="1" fill="hold" display="0" masterRel="nextClick" afterEffect="1"/>
                                        <p:tgtEl>
                                          <p:spTgt spid="67597"/>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7598"/>
                                        </p:tgtEl>
                                        <p:attrNameLst>
                                          <p:attrName>style.visibility</p:attrName>
                                        </p:attrNameLst>
                                      </p:cBhvr>
                                      <p:to>
                                        <p:strVal val="visible"/>
                                      </p:to>
                                    </p:set>
                                    <p:animEffect transition="in" filter="blinds(horizontal)">
                                      <p:cBhvr>
                                        <p:cTn id="60" dur="500"/>
                                        <p:tgtEl>
                                          <p:spTgt spid="67598"/>
                                        </p:tgtEl>
                                      </p:cBhvr>
                                    </p:animEffect>
                                  </p:childTnLst>
                                  <p:subTnLst>
                                    <p:set>
                                      <p:cBhvr override="childStyle">
                                        <p:cTn dur="1" fill="hold" display="0" masterRel="nextClick" afterEffect="1"/>
                                        <p:tgtEl>
                                          <p:spTgt spid="67598"/>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7599"/>
                                        </p:tgtEl>
                                        <p:attrNameLst>
                                          <p:attrName>style.visibility</p:attrName>
                                        </p:attrNameLst>
                                      </p:cBhvr>
                                      <p:to>
                                        <p:strVal val="visible"/>
                                      </p:to>
                                    </p:set>
                                    <p:animEffect transition="in" filter="blinds(horizontal)">
                                      <p:cBhvr>
                                        <p:cTn id="65" dur="500"/>
                                        <p:tgtEl>
                                          <p:spTgt spid="675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nodePh="1">
                                  <p:stCondLst>
                                    <p:cond delay="0"/>
                                  </p:stCondLst>
                                  <p:endCondLst>
                                    <p:cond evt="begin" delay="0">
                                      <p:tn val="68"/>
                                    </p:cond>
                                  </p:endCondLst>
                                  <p:childTnLst>
                                    <p:set>
                                      <p:cBhvr>
                                        <p:cTn id="69" dur="1" fill="hold">
                                          <p:stCondLst>
                                            <p:cond delay="0"/>
                                          </p:stCondLst>
                                        </p:cTn>
                                        <p:tgtEl>
                                          <p:spTgt spid="67600"/>
                                        </p:tgtEl>
                                        <p:attrNameLst>
                                          <p:attrName>style.visibility</p:attrName>
                                        </p:attrNameLst>
                                      </p:cBhvr>
                                      <p:to>
                                        <p:strVal val="visible"/>
                                      </p:to>
                                    </p:set>
                                    <p:animEffect transition="in" filter="blinds(horizontal)">
                                      <p:cBhvr>
                                        <p:cTn id="70" dur="500"/>
                                        <p:tgtEl>
                                          <p:spTgt spid="6760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7601"/>
                                        </p:tgtEl>
                                        <p:attrNameLst>
                                          <p:attrName>style.visibility</p:attrName>
                                        </p:attrNameLst>
                                      </p:cBhvr>
                                      <p:to>
                                        <p:strVal val="visible"/>
                                      </p:to>
                                    </p:set>
                                    <p:animEffect transition="in" filter="blinds(horizontal)">
                                      <p:cBhvr>
                                        <p:cTn id="75" dur="500"/>
                                        <p:tgtEl>
                                          <p:spTgt spid="67601"/>
                                        </p:tgtEl>
                                      </p:cBhvr>
                                    </p:animEffect>
                                  </p:childTnLst>
                                  <p:subTnLst>
                                    <p:set>
                                      <p:cBhvr override="childStyle">
                                        <p:cTn dur="1" fill="hold" display="0" masterRel="nextClick" afterEffect="1"/>
                                        <p:tgtEl>
                                          <p:spTgt spid="676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nimBg="1"/>
      <p:bldP spid="67589" grpId="0" animBg="1" autoUpdateAnimBg="0"/>
      <p:bldP spid="67590" grpId="0" autoUpdateAnimBg="0"/>
      <p:bldP spid="67591" grpId="0" animBg="1"/>
      <p:bldP spid="67592" grpId="0" animBg="1" autoUpdateAnimBg="0"/>
      <p:bldP spid="67593" grpId="0" autoUpdateAnimBg="0"/>
      <p:bldP spid="67594" grpId="0" animBg="1"/>
      <p:bldP spid="67595" grpId="0" animBg="1" autoUpdateAnimBg="0"/>
      <p:bldP spid="67596" grpId="0" autoUpdateAnimBg="0"/>
      <p:bldP spid="67597" grpId="0" animBg="1"/>
      <p:bldP spid="67598" grpId="0" animBg="1" autoUpdateAnimBg="0"/>
      <p:bldP spid="67599" grpId="0" autoUpdateAnimBg="0"/>
      <p:bldP spid="67600" grpId="0" animBg="1"/>
      <p:bldP spid="6760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395288" y="349250"/>
            <a:ext cx="8229600" cy="487363"/>
          </a:xfrm>
        </p:spPr>
        <p:txBody>
          <a:bodyPr/>
          <a:lstStyle/>
          <a:p>
            <a:pPr algn="ctr" eaLnBrk="1" hangingPunct="1">
              <a:defRPr/>
            </a:pPr>
            <a:r>
              <a:rPr lang="zh-CN" altLang="en-US" sz="3600" b="1" dirty="0" smtClean="0">
                <a:solidFill>
                  <a:srgbClr val="FF3300"/>
                </a:solidFill>
                <a:effectLst>
                  <a:outerShdw blurRad="38100" dist="38100" dir="2700000" algn="tl">
                    <a:srgbClr val="C0C0C0"/>
                  </a:outerShdw>
                </a:effectLst>
                <a:latin typeface="Comic Sans MS" pitchFamily="66" charset="0"/>
                <a:ea typeface="楷体_GB2312" pitchFamily="49" charset="-122"/>
              </a:rPr>
              <a:t>实验</a:t>
            </a:r>
            <a:r>
              <a:rPr lang="en-US" altLang="zh-CN" sz="3600" b="1" dirty="0" smtClean="0">
                <a:solidFill>
                  <a:srgbClr val="FF3300"/>
                </a:solidFill>
                <a:effectLst>
                  <a:outerShdw blurRad="38100" dist="38100" dir="2700000" algn="tl">
                    <a:srgbClr val="C0C0C0"/>
                  </a:outerShdw>
                </a:effectLst>
                <a:latin typeface="Comic Sans MS" pitchFamily="66" charset="0"/>
                <a:ea typeface="楷体_GB2312" pitchFamily="49" charset="-122"/>
              </a:rPr>
              <a:t>1  16</a:t>
            </a:r>
            <a:r>
              <a:rPr lang="zh-CN" altLang="en-US" sz="3600" b="1" dirty="0" smtClean="0">
                <a:solidFill>
                  <a:srgbClr val="FF3300"/>
                </a:solidFill>
                <a:effectLst>
                  <a:outerShdw blurRad="38100" dist="38100" dir="2700000" algn="tl">
                    <a:srgbClr val="C0C0C0"/>
                  </a:outerShdw>
                </a:effectLst>
                <a:latin typeface="Comic Sans MS" pitchFamily="66" charset="0"/>
                <a:ea typeface="楷体_GB2312" pitchFamily="49" charset="-122"/>
              </a:rPr>
              <a:t>进制转换</a:t>
            </a:r>
            <a:r>
              <a:rPr lang="zh-CN" altLang="en-US" dirty="0" smtClean="0">
                <a:solidFill>
                  <a:srgbClr val="FFFF00"/>
                </a:solidFill>
                <a:latin typeface="楷体_GB2312" pitchFamily="49" charset="-122"/>
                <a:ea typeface="楷体_GB2312" pitchFamily="49" charset="-122"/>
              </a:rPr>
              <a:t> </a:t>
            </a:r>
          </a:p>
        </p:txBody>
      </p:sp>
      <p:sp>
        <p:nvSpPr>
          <p:cNvPr id="43011" name="Text Box 3"/>
          <p:cNvSpPr txBox="1">
            <a:spLocks noChangeArrowheads="1"/>
          </p:cNvSpPr>
          <p:nvPr/>
        </p:nvSpPr>
        <p:spPr bwMode="auto">
          <a:xfrm>
            <a:off x="304800" y="549275"/>
            <a:ext cx="2057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defRPr/>
            </a:pPr>
            <a:r>
              <a:rPr lang="en-US" altLang="zh-CN" sz="3600" b="1" dirty="0" smtClean="0">
                <a:solidFill>
                  <a:srgbClr val="FF3300"/>
                </a:solidFill>
                <a:effectLst>
                  <a:outerShdw blurRad="38100" dist="38100" dir="2700000" algn="tl">
                    <a:srgbClr val="C0C0C0"/>
                  </a:outerShdw>
                </a:effectLst>
                <a:latin typeface="Comic Sans MS" pitchFamily="66" charset="0"/>
                <a:ea typeface="楷体_GB2312" pitchFamily="49" charset="-122"/>
              </a:rPr>
              <a:t>1 </a:t>
            </a:r>
            <a:r>
              <a:rPr lang="zh-CN" altLang="en-US" sz="3600" b="1" dirty="0" smtClean="0">
                <a:solidFill>
                  <a:srgbClr val="FF3300"/>
                </a:solidFill>
                <a:effectLst>
                  <a:outerShdw blurRad="38100" dist="38100" dir="2700000" algn="tl">
                    <a:srgbClr val="C0C0C0"/>
                  </a:outerShdw>
                </a:effectLst>
                <a:latin typeface="Comic Sans MS" pitchFamily="66" charset="0"/>
                <a:ea typeface="楷体_GB2312" pitchFamily="49" charset="-122"/>
              </a:rPr>
              <a:t>栈 </a:t>
            </a:r>
            <a:endParaRPr lang="zh-CN" altLang="en-US" sz="3600" b="1" dirty="0">
              <a:solidFill>
                <a:srgbClr val="FF3300"/>
              </a:solidFill>
              <a:effectLst>
                <a:outerShdw blurRad="38100" dist="38100" dir="2700000" algn="tl">
                  <a:srgbClr val="C0C0C0"/>
                </a:outerShdw>
              </a:effectLst>
              <a:latin typeface="Comic Sans MS" pitchFamily="66" charset="0"/>
              <a:ea typeface="楷体_GB2312" pitchFamily="49" charset="-122"/>
            </a:endParaRPr>
          </a:p>
        </p:txBody>
      </p:sp>
      <p:sp>
        <p:nvSpPr>
          <p:cNvPr id="43012" name="Text Box 4"/>
          <p:cNvSpPr txBox="1">
            <a:spLocks noChangeArrowheads="1"/>
          </p:cNvSpPr>
          <p:nvPr/>
        </p:nvSpPr>
        <p:spPr bwMode="auto">
          <a:xfrm>
            <a:off x="304800" y="1052513"/>
            <a:ext cx="85344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defRPr/>
            </a:pPr>
            <a:r>
              <a:rPr lang="zh-CN" altLang="en-US" sz="2800" dirty="0">
                <a:solidFill>
                  <a:srgbClr val="000000"/>
                </a:solidFill>
                <a:effectLst>
                  <a:outerShdw blurRad="38100" dist="38100" dir="2700000" algn="tl">
                    <a:srgbClr val="C0C0C0"/>
                  </a:outerShdw>
                </a:effectLst>
                <a:ea typeface="楷体_GB2312" pitchFamily="49" charset="-122"/>
              </a:rPr>
              <a:t>        </a:t>
            </a:r>
            <a:r>
              <a:rPr lang="zh-CN" altLang="en-US" sz="2800" b="1" dirty="0">
                <a:solidFill>
                  <a:srgbClr val="00007D"/>
                </a:solidFill>
                <a:latin typeface="Comic Sans MS" pitchFamily="66" charset="0"/>
                <a:ea typeface="楷体_GB2312" pitchFamily="49" charset="-122"/>
              </a:rPr>
              <a:t>栈是一种特殊的线性表，对于这种线性表规定它的插入运算和删除运算均在线性表的同一端进行，进行插入和删除的那一端称为</a:t>
            </a:r>
            <a:r>
              <a:rPr lang="zh-CN" altLang="en-US" sz="2800" b="1" dirty="0">
                <a:solidFill>
                  <a:srgbClr val="FF3300"/>
                </a:solidFill>
                <a:latin typeface="Comic Sans MS" pitchFamily="66" charset="0"/>
                <a:ea typeface="楷体_GB2312" pitchFamily="49" charset="-122"/>
              </a:rPr>
              <a:t>栈顶</a:t>
            </a:r>
            <a:r>
              <a:rPr lang="zh-CN" altLang="en-US" sz="2800" b="1" dirty="0">
                <a:solidFill>
                  <a:srgbClr val="00007D"/>
                </a:solidFill>
                <a:latin typeface="Comic Sans MS" pitchFamily="66" charset="0"/>
                <a:ea typeface="楷体_GB2312" pitchFamily="49" charset="-122"/>
              </a:rPr>
              <a:t>，另一端称为</a:t>
            </a:r>
            <a:r>
              <a:rPr lang="zh-CN" altLang="en-US" sz="2800" b="1" dirty="0">
                <a:solidFill>
                  <a:srgbClr val="FF3300"/>
                </a:solidFill>
                <a:latin typeface="Comic Sans MS" pitchFamily="66" charset="0"/>
                <a:ea typeface="楷体_GB2312" pitchFamily="49" charset="-122"/>
              </a:rPr>
              <a:t>栈底</a:t>
            </a:r>
            <a:r>
              <a:rPr lang="zh-CN" altLang="en-US" sz="2800" b="1" dirty="0">
                <a:solidFill>
                  <a:srgbClr val="00007D"/>
                </a:solidFill>
                <a:latin typeface="Comic Sans MS" pitchFamily="66" charset="0"/>
                <a:ea typeface="楷体_GB2312" pitchFamily="49" charset="-122"/>
              </a:rPr>
              <a:t>。栈的插入操作和删除操作也分别简称进栈和出栈。</a:t>
            </a:r>
            <a:r>
              <a:rPr lang="zh-CN" altLang="en-US" sz="2800" dirty="0">
                <a:solidFill>
                  <a:srgbClr val="000000"/>
                </a:solidFill>
                <a:effectLst>
                  <a:outerShdw blurRad="38100" dist="38100" dir="2700000" algn="tl">
                    <a:srgbClr val="C0C0C0"/>
                  </a:outerShdw>
                </a:effectLst>
                <a:ea typeface="楷体_GB2312" pitchFamily="49" charset="-122"/>
              </a:rPr>
              <a:t> </a:t>
            </a:r>
          </a:p>
        </p:txBody>
      </p:sp>
      <p:sp>
        <p:nvSpPr>
          <p:cNvPr id="43013" name="Text Box 5"/>
          <p:cNvSpPr txBox="1">
            <a:spLocks noChangeArrowheads="1"/>
          </p:cNvSpPr>
          <p:nvPr/>
        </p:nvSpPr>
        <p:spPr bwMode="auto">
          <a:xfrm>
            <a:off x="269875" y="3068638"/>
            <a:ext cx="3581400" cy="2676525"/>
          </a:xfrm>
          <a:prstGeom prst="rect">
            <a:avLst/>
          </a:prstGeom>
          <a:noFill/>
          <a:ln w="28575">
            <a:solidFill>
              <a:srgbClr val="FF3300"/>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400" b="1" smtClean="0">
                <a:solidFill>
                  <a:srgbClr val="00007D"/>
                </a:solidFill>
                <a:latin typeface="Comic Sans MS" pitchFamily="66" charset="0"/>
                <a:ea typeface="楷体_GB2312" pitchFamily="49" charset="-122"/>
              </a:rPr>
              <a:t>如果栈中有</a:t>
            </a:r>
            <a:r>
              <a:rPr lang="en-US" altLang="zh-CN" sz="2400" b="1" smtClean="0">
                <a:solidFill>
                  <a:srgbClr val="00007D"/>
                </a:solidFill>
                <a:latin typeface="Comic Sans MS" pitchFamily="66" charset="0"/>
                <a:ea typeface="楷体_GB2312" pitchFamily="49" charset="-122"/>
              </a:rPr>
              <a:t>n</a:t>
            </a:r>
            <a:r>
              <a:rPr lang="zh-CN" altLang="en-US" sz="2400" b="1" smtClean="0">
                <a:solidFill>
                  <a:srgbClr val="00007D"/>
                </a:solidFill>
                <a:latin typeface="Comic Sans MS" pitchFamily="66" charset="0"/>
                <a:ea typeface="楷体_GB2312" pitchFamily="49" charset="-122"/>
              </a:rPr>
              <a:t>个结点</a:t>
            </a:r>
            <a:r>
              <a:rPr lang="en-US" altLang="zh-CN" sz="2400" b="1" smtClean="0">
                <a:solidFill>
                  <a:srgbClr val="00007D"/>
                </a:solidFill>
                <a:latin typeface="Comic Sans MS" pitchFamily="66" charset="0"/>
                <a:ea typeface="楷体_GB2312" pitchFamily="49" charset="-122"/>
              </a:rPr>
              <a:t>{k</a:t>
            </a:r>
            <a:r>
              <a:rPr lang="en-US" altLang="zh-CN" sz="2400" b="1" baseline="-25000" smtClean="0">
                <a:solidFill>
                  <a:srgbClr val="00007D"/>
                </a:solidFill>
                <a:latin typeface="Comic Sans MS" pitchFamily="66" charset="0"/>
                <a:ea typeface="楷体_GB2312" pitchFamily="49" charset="-122"/>
              </a:rPr>
              <a:t>0</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1</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2</a:t>
            </a:r>
            <a:r>
              <a:rPr lang="en-US" altLang="zh-CN" sz="2400" b="1" smtClean="0">
                <a:solidFill>
                  <a:srgbClr val="00007D"/>
                </a:solidFill>
                <a:latin typeface="Comic Sans MS" pitchFamily="66" charset="0"/>
                <a:ea typeface="楷体_GB2312" pitchFamily="49" charset="-122"/>
              </a:rPr>
              <a:t>, …, k</a:t>
            </a:r>
            <a:r>
              <a:rPr lang="en-US" altLang="zh-CN" sz="2400" b="1" baseline="-25000" smtClean="0">
                <a:solidFill>
                  <a:srgbClr val="00007D"/>
                </a:solidFill>
                <a:latin typeface="Comic Sans MS" pitchFamily="66" charset="0"/>
                <a:ea typeface="楷体_GB2312" pitchFamily="49" charset="-122"/>
              </a:rPr>
              <a:t>n-1</a:t>
            </a:r>
            <a:r>
              <a:rPr lang="en-US" altLang="zh-CN" sz="2400" b="1" smtClean="0">
                <a:solidFill>
                  <a:srgbClr val="00007D"/>
                </a:solidFill>
                <a:latin typeface="Comic Sans MS" pitchFamily="66" charset="0"/>
                <a:ea typeface="楷体_GB2312" pitchFamily="49" charset="-122"/>
              </a:rPr>
              <a:t>}</a:t>
            </a:r>
            <a:r>
              <a:rPr lang="zh-CN" altLang="en-US" sz="2400" b="1" smtClean="0">
                <a:solidFill>
                  <a:srgbClr val="00007D"/>
                </a:solidFill>
                <a:latin typeface="Comic Sans MS" pitchFamily="66" charset="0"/>
                <a:ea typeface="楷体_GB2312" pitchFamily="49" charset="-122"/>
              </a:rPr>
              <a:t>，</a:t>
            </a:r>
            <a:r>
              <a:rPr lang="en-US" altLang="zh-CN" sz="2400" b="1" smtClean="0">
                <a:solidFill>
                  <a:srgbClr val="00007D"/>
                </a:solidFill>
                <a:latin typeface="Comic Sans MS" pitchFamily="66" charset="0"/>
                <a:ea typeface="楷体_GB2312" pitchFamily="49" charset="-122"/>
              </a:rPr>
              <a:t>k</a:t>
            </a:r>
            <a:r>
              <a:rPr lang="en-US" altLang="zh-CN" sz="2400" b="1" baseline="-25000" smtClean="0">
                <a:solidFill>
                  <a:srgbClr val="00007D"/>
                </a:solidFill>
                <a:latin typeface="Comic Sans MS" pitchFamily="66" charset="0"/>
                <a:ea typeface="楷体_GB2312" pitchFamily="49" charset="-122"/>
              </a:rPr>
              <a:t>0</a:t>
            </a:r>
            <a:r>
              <a:rPr lang="zh-CN" altLang="en-US" sz="2400" b="1" smtClean="0">
                <a:solidFill>
                  <a:srgbClr val="00007D"/>
                </a:solidFill>
                <a:latin typeface="Comic Sans MS" pitchFamily="66" charset="0"/>
                <a:ea typeface="楷体_GB2312" pitchFamily="49" charset="-122"/>
              </a:rPr>
              <a:t>为栈底，</a:t>
            </a:r>
            <a:r>
              <a:rPr lang="en-US" altLang="zh-CN" sz="2400" b="1" smtClean="0">
                <a:solidFill>
                  <a:srgbClr val="00007D"/>
                </a:solidFill>
                <a:latin typeface="Comic Sans MS" pitchFamily="66" charset="0"/>
                <a:ea typeface="楷体_GB2312" pitchFamily="49" charset="-122"/>
              </a:rPr>
              <a:t>k</a:t>
            </a:r>
            <a:r>
              <a:rPr lang="en-US" altLang="zh-CN" sz="2400" b="1" baseline="-25000" smtClean="0">
                <a:solidFill>
                  <a:srgbClr val="00007D"/>
                </a:solidFill>
                <a:latin typeface="Comic Sans MS" pitchFamily="66" charset="0"/>
                <a:ea typeface="楷体_GB2312" pitchFamily="49" charset="-122"/>
              </a:rPr>
              <a:t>n-1</a:t>
            </a:r>
            <a:r>
              <a:rPr lang="zh-CN" altLang="en-US" sz="2400" b="1" smtClean="0">
                <a:solidFill>
                  <a:srgbClr val="00007D"/>
                </a:solidFill>
                <a:latin typeface="Comic Sans MS" pitchFamily="66" charset="0"/>
                <a:ea typeface="楷体_GB2312" pitchFamily="49" charset="-122"/>
              </a:rPr>
              <a:t>是栈顶，则栈中结点的进栈顺序为</a:t>
            </a:r>
            <a:r>
              <a:rPr lang="en-US" altLang="zh-CN" sz="2400" b="1" smtClean="0">
                <a:solidFill>
                  <a:srgbClr val="00007D"/>
                </a:solidFill>
                <a:latin typeface="Comic Sans MS" pitchFamily="66" charset="0"/>
                <a:ea typeface="楷体_GB2312" pitchFamily="49" charset="-122"/>
              </a:rPr>
              <a:t>k</a:t>
            </a:r>
            <a:r>
              <a:rPr lang="en-US" altLang="zh-CN" sz="2400" b="1" baseline="-25000" smtClean="0">
                <a:solidFill>
                  <a:srgbClr val="00007D"/>
                </a:solidFill>
                <a:latin typeface="Comic Sans MS" pitchFamily="66" charset="0"/>
                <a:ea typeface="楷体_GB2312" pitchFamily="49" charset="-122"/>
              </a:rPr>
              <a:t>0</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1</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2</a:t>
            </a:r>
            <a:r>
              <a:rPr lang="en-US" altLang="zh-CN" sz="2400" b="1" smtClean="0">
                <a:solidFill>
                  <a:srgbClr val="00007D"/>
                </a:solidFill>
                <a:latin typeface="Comic Sans MS" pitchFamily="66" charset="0"/>
                <a:ea typeface="楷体_GB2312" pitchFamily="49" charset="-122"/>
              </a:rPr>
              <a:t>, …, k</a:t>
            </a:r>
            <a:r>
              <a:rPr lang="en-US" altLang="zh-CN" sz="2400" b="1" baseline="-25000" smtClean="0">
                <a:solidFill>
                  <a:srgbClr val="00007D"/>
                </a:solidFill>
                <a:latin typeface="Comic Sans MS" pitchFamily="66" charset="0"/>
                <a:ea typeface="楷体_GB2312" pitchFamily="49" charset="-122"/>
              </a:rPr>
              <a:t>n-1</a:t>
            </a:r>
            <a:r>
              <a:rPr lang="zh-CN" altLang="en-US" sz="2400" b="1" smtClean="0">
                <a:solidFill>
                  <a:srgbClr val="00007D"/>
                </a:solidFill>
                <a:latin typeface="Comic Sans MS" pitchFamily="66" charset="0"/>
                <a:ea typeface="楷体_GB2312" pitchFamily="49" charset="-122"/>
              </a:rPr>
              <a:t>，而出栈的顺序为</a:t>
            </a:r>
            <a:r>
              <a:rPr lang="en-US" altLang="zh-CN" sz="2400" b="1" smtClean="0">
                <a:solidFill>
                  <a:srgbClr val="00007D"/>
                </a:solidFill>
                <a:latin typeface="Comic Sans MS" pitchFamily="66" charset="0"/>
                <a:ea typeface="楷体_GB2312" pitchFamily="49" charset="-122"/>
              </a:rPr>
              <a:t>k</a:t>
            </a:r>
            <a:r>
              <a:rPr lang="en-US" altLang="zh-CN" sz="2400" b="1" baseline="-25000" smtClean="0">
                <a:solidFill>
                  <a:srgbClr val="00007D"/>
                </a:solidFill>
                <a:latin typeface="Comic Sans MS" pitchFamily="66" charset="0"/>
                <a:ea typeface="楷体_GB2312" pitchFamily="49" charset="-122"/>
              </a:rPr>
              <a:t>n-1</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n-2</a:t>
            </a:r>
            <a:r>
              <a:rPr lang="en-US" altLang="zh-CN" sz="2400" b="1" smtClean="0">
                <a:solidFill>
                  <a:srgbClr val="00007D"/>
                </a:solidFill>
                <a:latin typeface="Comic Sans MS" pitchFamily="66" charset="0"/>
                <a:ea typeface="楷体_GB2312" pitchFamily="49" charset="-122"/>
              </a:rPr>
              <a:t>, …, k</a:t>
            </a:r>
            <a:r>
              <a:rPr lang="en-US" altLang="zh-CN" sz="2400" b="1" baseline="-25000" smtClean="0">
                <a:solidFill>
                  <a:srgbClr val="00007D"/>
                </a:solidFill>
                <a:latin typeface="Comic Sans MS" pitchFamily="66" charset="0"/>
                <a:ea typeface="楷体_GB2312" pitchFamily="49" charset="-122"/>
              </a:rPr>
              <a:t>1</a:t>
            </a:r>
            <a:r>
              <a:rPr lang="en-US" altLang="zh-CN" sz="2400" b="1" smtClean="0">
                <a:solidFill>
                  <a:srgbClr val="00007D"/>
                </a:solidFill>
                <a:latin typeface="Comic Sans MS" pitchFamily="66" charset="0"/>
                <a:ea typeface="楷体_GB2312" pitchFamily="49" charset="-122"/>
              </a:rPr>
              <a:t>, k</a:t>
            </a:r>
            <a:r>
              <a:rPr lang="en-US" altLang="zh-CN" sz="2400" b="1" baseline="-25000" smtClean="0">
                <a:solidFill>
                  <a:srgbClr val="00007D"/>
                </a:solidFill>
                <a:latin typeface="Comic Sans MS" pitchFamily="66" charset="0"/>
                <a:ea typeface="楷体_GB2312" pitchFamily="49" charset="-122"/>
              </a:rPr>
              <a:t>0</a:t>
            </a:r>
            <a:r>
              <a:rPr lang="zh-CN" altLang="en-US" sz="2400" b="1" smtClean="0">
                <a:solidFill>
                  <a:srgbClr val="00007D"/>
                </a:solidFill>
                <a:latin typeface="Comic Sans MS" pitchFamily="66" charset="0"/>
                <a:ea typeface="楷体_GB2312" pitchFamily="49" charset="-122"/>
              </a:rPr>
              <a:t>。如图所示。 </a:t>
            </a:r>
          </a:p>
        </p:txBody>
      </p:sp>
      <p:sp>
        <p:nvSpPr>
          <p:cNvPr id="43014" name="Text Box 6"/>
          <p:cNvSpPr txBox="1">
            <a:spLocks noChangeArrowheads="1"/>
          </p:cNvSpPr>
          <p:nvPr/>
        </p:nvSpPr>
        <p:spPr bwMode="auto">
          <a:xfrm>
            <a:off x="7164388" y="3141663"/>
            <a:ext cx="1676400" cy="2705100"/>
          </a:xfrm>
          <a:prstGeom prst="rect">
            <a:avLst/>
          </a:prstGeom>
          <a:noFill/>
          <a:ln w="57150" cap="rnd" cmpd="thinThick">
            <a:solidFill>
              <a:srgbClr val="FF0000"/>
            </a:solidFill>
            <a:prstDash val="sys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400" b="1" smtClean="0">
                <a:solidFill>
                  <a:srgbClr val="00007D"/>
                </a:solidFill>
                <a:latin typeface="Comic Sans MS" pitchFamily="66" charset="0"/>
                <a:ea typeface="楷体_GB2312" pitchFamily="49" charset="-122"/>
              </a:rPr>
              <a:t>栈具有后进先出或先进后出（</a:t>
            </a:r>
            <a:r>
              <a:rPr lang="en-US" altLang="zh-CN" sz="2400" b="1" smtClean="0">
                <a:solidFill>
                  <a:srgbClr val="00007D"/>
                </a:solidFill>
                <a:latin typeface="Comic Sans MS" pitchFamily="66" charset="0"/>
                <a:ea typeface="楷体_GB2312" pitchFamily="49" charset="-122"/>
              </a:rPr>
              <a:t>FILO,First In Last Out</a:t>
            </a:r>
            <a:r>
              <a:rPr lang="zh-CN" altLang="en-US" sz="2400" b="1" smtClean="0">
                <a:solidFill>
                  <a:srgbClr val="00007D"/>
                </a:solidFill>
                <a:latin typeface="Comic Sans MS" pitchFamily="66" charset="0"/>
                <a:ea typeface="楷体_GB2312" pitchFamily="49" charset="-122"/>
              </a:rPr>
              <a:t>）的性质 </a:t>
            </a:r>
          </a:p>
        </p:txBody>
      </p:sp>
      <p:grpSp>
        <p:nvGrpSpPr>
          <p:cNvPr id="43015" name="Group 7"/>
          <p:cNvGrpSpPr>
            <a:grpSpLocks/>
          </p:cNvGrpSpPr>
          <p:nvPr/>
        </p:nvGrpSpPr>
        <p:grpSpPr bwMode="auto">
          <a:xfrm>
            <a:off x="3200400" y="2736850"/>
            <a:ext cx="5105400" cy="3429000"/>
            <a:chOff x="0" y="0"/>
            <a:chExt cx="2592" cy="1652"/>
          </a:xfrm>
        </p:grpSpPr>
        <p:sp>
          <p:nvSpPr>
            <p:cNvPr id="55304" name="Rectangle 8"/>
            <p:cNvSpPr>
              <a:spLocks noChangeArrowheads="1"/>
            </p:cNvSpPr>
            <p:nvPr/>
          </p:nvSpPr>
          <p:spPr bwMode="auto">
            <a:xfrm>
              <a:off x="1056" y="1439"/>
              <a:ext cx="672"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400" b="1" smtClean="0">
                  <a:solidFill>
                    <a:srgbClr val="00007D"/>
                  </a:solidFill>
                </a:rPr>
                <a:t>k</a:t>
              </a:r>
              <a:r>
                <a:rPr lang="en-US" altLang="zh-CN" sz="2400" b="1" baseline="-25000" smtClean="0">
                  <a:solidFill>
                    <a:srgbClr val="00007D"/>
                  </a:solidFill>
                </a:rPr>
                <a:t>0</a:t>
              </a:r>
            </a:p>
          </p:txBody>
        </p:sp>
        <p:sp>
          <p:nvSpPr>
            <p:cNvPr id="55305" name="Rectangle 9"/>
            <p:cNvSpPr>
              <a:spLocks noChangeArrowheads="1"/>
            </p:cNvSpPr>
            <p:nvPr/>
          </p:nvSpPr>
          <p:spPr bwMode="auto">
            <a:xfrm>
              <a:off x="1056" y="1238"/>
              <a:ext cx="672" cy="2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400" b="1" smtClean="0">
                  <a:solidFill>
                    <a:srgbClr val="00007D"/>
                  </a:solidFill>
                </a:rPr>
                <a:t>k</a:t>
              </a:r>
              <a:r>
                <a:rPr lang="en-US" altLang="zh-CN" sz="2400" b="1" baseline="-25000" smtClean="0">
                  <a:solidFill>
                    <a:srgbClr val="00007D"/>
                  </a:solidFill>
                </a:rPr>
                <a:t>1</a:t>
              </a:r>
            </a:p>
          </p:txBody>
        </p:sp>
        <p:sp>
          <p:nvSpPr>
            <p:cNvPr id="55306" name="Rectangle 10"/>
            <p:cNvSpPr>
              <a:spLocks noChangeArrowheads="1"/>
            </p:cNvSpPr>
            <p:nvPr/>
          </p:nvSpPr>
          <p:spPr bwMode="auto">
            <a:xfrm>
              <a:off x="1056" y="593"/>
              <a:ext cx="672" cy="2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400" b="1" smtClean="0">
                  <a:solidFill>
                    <a:srgbClr val="00007D"/>
                  </a:solidFill>
                </a:rPr>
                <a:t>k </a:t>
              </a:r>
              <a:r>
                <a:rPr lang="en-US" altLang="zh-CN" sz="2400" b="1" baseline="-25000" smtClean="0">
                  <a:solidFill>
                    <a:srgbClr val="00007D"/>
                  </a:solidFill>
                </a:rPr>
                <a:t>n-1</a:t>
              </a:r>
            </a:p>
          </p:txBody>
        </p:sp>
        <p:sp>
          <p:nvSpPr>
            <p:cNvPr id="55307" name="Line 11"/>
            <p:cNvSpPr>
              <a:spLocks noChangeShapeType="1"/>
            </p:cNvSpPr>
            <p:nvPr/>
          </p:nvSpPr>
          <p:spPr bwMode="auto">
            <a:xfrm>
              <a:off x="1055" y="308"/>
              <a:ext cx="1" cy="132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08" name="Line 12"/>
            <p:cNvSpPr>
              <a:spLocks noChangeShapeType="1"/>
            </p:cNvSpPr>
            <p:nvPr/>
          </p:nvSpPr>
          <p:spPr bwMode="auto">
            <a:xfrm>
              <a:off x="1728" y="330"/>
              <a:ext cx="1" cy="132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09" name="Line 13"/>
            <p:cNvSpPr>
              <a:spLocks noChangeShapeType="1"/>
            </p:cNvSpPr>
            <p:nvPr/>
          </p:nvSpPr>
          <p:spPr bwMode="auto">
            <a:xfrm>
              <a:off x="1391" y="868"/>
              <a:ext cx="1" cy="341"/>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10" name="Text Box 14"/>
            <p:cNvSpPr txBox="1">
              <a:spLocks noChangeArrowheads="1"/>
            </p:cNvSpPr>
            <p:nvPr/>
          </p:nvSpPr>
          <p:spPr bwMode="auto">
            <a:xfrm>
              <a:off x="384" y="428"/>
              <a:ext cx="576" cy="10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5000"/>
                </a:lnSpc>
                <a:spcBef>
                  <a:spcPct val="85000"/>
                </a:spcBef>
              </a:pPr>
              <a:r>
                <a:rPr lang="zh-CN" altLang="en-US" b="1" smtClean="0">
                  <a:solidFill>
                    <a:srgbClr val="00007D"/>
                  </a:solidFill>
                  <a:latin typeface="Times New Roman" pitchFamily="18" charset="0"/>
                  <a:ea typeface="楷体_GB2312" pitchFamily="49" charset="-122"/>
                </a:rPr>
                <a:t>栈顶</a:t>
              </a:r>
            </a:p>
            <a:p>
              <a:pPr eaLnBrk="1" hangingPunct="1">
                <a:lnSpc>
                  <a:spcPct val="85000"/>
                </a:lnSpc>
                <a:spcBef>
                  <a:spcPct val="85000"/>
                </a:spcBef>
              </a:pPr>
              <a:endParaRPr lang="zh-CN" altLang="en-US" b="1" smtClean="0">
                <a:solidFill>
                  <a:srgbClr val="00007D"/>
                </a:solidFill>
                <a:latin typeface="Times New Roman" pitchFamily="18" charset="0"/>
                <a:ea typeface="楷体_GB2312" pitchFamily="49" charset="-122"/>
              </a:endParaRPr>
            </a:p>
            <a:p>
              <a:pPr eaLnBrk="1" hangingPunct="1">
                <a:lnSpc>
                  <a:spcPct val="85000"/>
                </a:lnSpc>
                <a:spcBef>
                  <a:spcPct val="50000"/>
                </a:spcBef>
              </a:pPr>
              <a:endParaRPr lang="zh-CN" altLang="en-US" b="1" smtClean="0">
                <a:solidFill>
                  <a:srgbClr val="00007D"/>
                </a:solidFill>
                <a:latin typeface="Times New Roman" pitchFamily="18" charset="0"/>
                <a:ea typeface="楷体_GB2312" pitchFamily="49" charset="-122"/>
              </a:endParaRPr>
            </a:p>
            <a:p>
              <a:pPr eaLnBrk="1" hangingPunct="1">
                <a:lnSpc>
                  <a:spcPct val="85000"/>
                </a:lnSpc>
                <a:spcBef>
                  <a:spcPct val="50000"/>
                </a:spcBef>
              </a:pPr>
              <a:endParaRPr lang="zh-CN" altLang="en-US" b="1" smtClean="0">
                <a:solidFill>
                  <a:srgbClr val="00007D"/>
                </a:solidFill>
                <a:latin typeface="Times New Roman" pitchFamily="18" charset="0"/>
                <a:ea typeface="楷体_GB2312" pitchFamily="49" charset="-122"/>
              </a:endParaRPr>
            </a:p>
            <a:p>
              <a:pPr eaLnBrk="1" hangingPunct="1">
                <a:lnSpc>
                  <a:spcPct val="85000"/>
                </a:lnSpc>
                <a:spcBef>
                  <a:spcPct val="50000"/>
                </a:spcBef>
              </a:pPr>
              <a:endParaRPr lang="zh-CN" altLang="en-US" b="1" smtClean="0">
                <a:solidFill>
                  <a:srgbClr val="00007D"/>
                </a:solidFill>
                <a:latin typeface="Times New Roman" pitchFamily="18" charset="0"/>
                <a:ea typeface="楷体_GB2312" pitchFamily="49" charset="-122"/>
              </a:endParaRPr>
            </a:p>
            <a:p>
              <a:pPr eaLnBrk="1" hangingPunct="1">
                <a:lnSpc>
                  <a:spcPct val="85000"/>
                </a:lnSpc>
                <a:spcBef>
                  <a:spcPct val="50000"/>
                </a:spcBef>
              </a:pPr>
              <a:r>
                <a:rPr lang="zh-CN" altLang="en-US" b="1" smtClean="0">
                  <a:solidFill>
                    <a:srgbClr val="00007D"/>
                  </a:solidFill>
                  <a:latin typeface="Times New Roman" pitchFamily="18" charset="0"/>
                  <a:ea typeface="楷体_GB2312" pitchFamily="49" charset="-122"/>
                </a:rPr>
                <a:t>栈底</a:t>
              </a:r>
            </a:p>
          </p:txBody>
        </p:sp>
        <p:sp>
          <p:nvSpPr>
            <p:cNvPr id="55311" name="Text Box 15"/>
            <p:cNvSpPr txBox="1">
              <a:spLocks noChangeArrowheads="1"/>
            </p:cNvSpPr>
            <p:nvPr/>
          </p:nvSpPr>
          <p:spPr bwMode="auto">
            <a:xfrm>
              <a:off x="0" y="0"/>
              <a:ext cx="2592" cy="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smtClean="0">
                  <a:solidFill>
                    <a:srgbClr val="00007D"/>
                  </a:solidFill>
                  <a:latin typeface="楷体_GB2312" pitchFamily="49" charset="-122"/>
                  <a:ea typeface="楷体_GB2312" pitchFamily="49" charset="-122"/>
                </a:rPr>
                <a:t>         出栈              进栈</a:t>
              </a:r>
            </a:p>
          </p:txBody>
        </p:sp>
        <p:sp>
          <p:nvSpPr>
            <p:cNvPr id="55312" name="Line 16"/>
            <p:cNvSpPr>
              <a:spLocks noChangeShapeType="1"/>
            </p:cNvSpPr>
            <p:nvPr/>
          </p:nvSpPr>
          <p:spPr bwMode="auto">
            <a:xfrm>
              <a:off x="720" y="50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13" name="Line 17"/>
            <p:cNvSpPr>
              <a:spLocks noChangeShapeType="1"/>
            </p:cNvSpPr>
            <p:nvPr/>
          </p:nvSpPr>
          <p:spPr bwMode="auto">
            <a:xfrm>
              <a:off x="720" y="155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nvGrpSpPr>
            <p:cNvPr id="55314" name="Group 18"/>
            <p:cNvGrpSpPr>
              <a:grpSpLocks/>
            </p:cNvGrpSpPr>
            <p:nvPr/>
          </p:nvGrpSpPr>
          <p:grpSpPr bwMode="auto">
            <a:xfrm>
              <a:off x="1480" y="204"/>
              <a:ext cx="536" cy="344"/>
              <a:chOff x="0" y="0"/>
              <a:chExt cx="536" cy="344"/>
            </a:xfrm>
          </p:grpSpPr>
          <p:sp>
            <p:nvSpPr>
              <p:cNvPr id="55320" name="未知"/>
              <p:cNvSpPr>
                <a:spLocks/>
              </p:cNvSpPr>
              <p:nvPr/>
            </p:nvSpPr>
            <p:spPr bwMode="auto">
              <a:xfrm>
                <a:off x="0" y="0"/>
                <a:ext cx="536" cy="248"/>
              </a:xfrm>
              <a:custGeom>
                <a:avLst/>
                <a:gdLst>
                  <a:gd name="T0" fmla="*/ 8 w 536"/>
                  <a:gd name="T1" fmla="*/ 248 h 248"/>
                  <a:gd name="T2" fmla="*/ 8 w 536"/>
                  <a:gd name="T3" fmla="*/ 152 h 248"/>
                  <a:gd name="T4" fmla="*/ 56 w 536"/>
                  <a:gd name="T5" fmla="*/ 56 h 248"/>
                  <a:gd name="T6" fmla="*/ 152 w 536"/>
                  <a:gd name="T7" fmla="*/ 8 h 248"/>
                  <a:gd name="T8" fmla="*/ 536 w 536"/>
                  <a:gd name="T9" fmla="*/ 8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248">
                    <a:moveTo>
                      <a:pt x="8" y="248"/>
                    </a:moveTo>
                    <a:cubicBezTo>
                      <a:pt x="4" y="216"/>
                      <a:pt x="0" y="184"/>
                      <a:pt x="8" y="152"/>
                    </a:cubicBezTo>
                    <a:cubicBezTo>
                      <a:pt x="16" y="120"/>
                      <a:pt x="32" y="80"/>
                      <a:pt x="56" y="56"/>
                    </a:cubicBezTo>
                    <a:cubicBezTo>
                      <a:pt x="80" y="32"/>
                      <a:pt x="72" y="16"/>
                      <a:pt x="152" y="8"/>
                    </a:cubicBezTo>
                    <a:cubicBezTo>
                      <a:pt x="232" y="0"/>
                      <a:pt x="384" y="4"/>
                      <a:pt x="536" y="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21" name="Line 20"/>
              <p:cNvSpPr>
                <a:spLocks noChangeShapeType="1"/>
              </p:cNvSpPr>
              <p:nvPr/>
            </p:nvSpPr>
            <p:spPr bwMode="auto">
              <a:xfrm>
                <a:off x="8" y="15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grpSp>
          <p:nvGrpSpPr>
            <p:cNvPr id="55315" name="Group 21"/>
            <p:cNvGrpSpPr>
              <a:grpSpLocks/>
            </p:cNvGrpSpPr>
            <p:nvPr/>
          </p:nvGrpSpPr>
          <p:grpSpPr bwMode="auto">
            <a:xfrm>
              <a:off x="816" y="204"/>
              <a:ext cx="488" cy="392"/>
              <a:chOff x="0" y="0"/>
              <a:chExt cx="488" cy="392"/>
            </a:xfrm>
          </p:grpSpPr>
          <p:grpSp>
            <p:nvGrpSpPr>
              <p:cNvPr id="55316" name="Group 22"/>
              <p:cNvGrpSpPr>
                <a:grpSpLocks/>
              </p:cNvGrpSpPr>
              <p:nvPr/>
            </p:nvGrpSpPr>
            <p:grpSpPr bwMode="auto">
              <a:xfrm>
                <a:off x="0" y="0"/>
                <a:ext cx="488" cy="296"/>
                <a:chOff x="0" y="0"/>
                <a:chExt cx="488" cy="296"/>
              </a:xfrm>
            </p:grpSpPr>
            <p:sp>
              <p:nvSpPr>
                <p:cNvPr id="55318" name="未知"/>
                <p:cNvSpPr>
                  <a:spLocks/>
                </p:cNvSpPr>
                <p:nvPr/>
              </p:nvSpPr>
              <p:spPr bwMode="auto">
                <a:xfrm>
                  <a:off x="0" y="0"/>
                  <a:ext cx="488" cy="296"/>
                </a:xfrm>
                <a:custGeom>
                  <a:avLst/>
                  <a:gdLst>
                    <a:gd name="T0" fmla="*/ 480 w 488"/>
                    <a:gd name="T1" fmla="*/ 296 h 296"/>
                    <a:gd name="T2" fmla="*/ 480 w 488"/>
                    <a:gd name="T3" fmla="*/ 200 h 296"/>
                    <a:gd name="T4" fmla="*/ 432 w 488"/>
                    <a:gd name="T5" fmla="*/ 56 h 296"/>
                    <a:gd name="T6" fmla="*/ 336 w 488"/>
                    <a:gd name="T7" fmla="*/ 8 h 296"/>
                    <a:gd name="T8" fmla="*/ 0 w 488"/>
                    <a:gd name="T9" fmla="*/ 8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8" h="296">
                      <a:moveTo>
                        <a:pt x="480" y="296"/>
                      </a:moveTo>
                      <a:cubicBezTo>
                        <a:pt x="484" y="268"/>
                        <a:pt x="488" y="240"/>
                        <a:pt x="480" y="200"/>
                      </a:cubicBezTo>
                      <a:cubicBezTo>
                        <a:pt x="472" y="160"/>
                        <a:pt x="456" y="88"/>
                        <a:pt x="432" y="56"/>
                      </a:cubicBezTo>
                      <a:cubicBezTo>
                        <a:pt x="408" y="24"/>
                        <a:pt x="408" y="16"/>
                        <a:pt x="336" y="8"/>
                      </a:cubicBezTo>
                      <a:cubicBezTo>
                        <a:pt x="264" y="0"/>
                        <a:pt x="56" y="8"/>
                        <a:pt x="0" y="8"/>
                      </a:cubicBezTo>
                    </a:path>
                  </a:pathLst>
                </a:custGeom>
                <a:noFill/>
                <a:ln w="952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5319" name="Line 24"/>
                <p:cNvSpPr>
                  <a:spLocks noChangeShapeType="1"/>
                </p:cNvSpPr>
                <p:nvPr/>
              </p:nvSpPr>
              <p:spPr bwMode="auto">
                <a:xfrm flipH="1">
                  <a:off x="0" y="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sp>
            <p:nvSpPr>
              <p:cNvPr id="55317" name="Line 25"/>
              <p:cNvSpPr>
                <a:spLocks noChangeShapeType="1"/>
              </p:cNvSpPr>
              <p:nvPr/>
            </p:nvSpPr>
            <p:spPr bwMode="auto">
              <a:xfrm flipV="1">
                <a:off x="480" y="248"/>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grpSp>
    </p:spTree>
    <p:extLst>
      <p:ext uri="{BB962C8B-B14F-4D97-AF65-F5344CB8AC3E}">
        <p14:creationId xmlns:p14="http://schemas.microsoft.com/office/powerpoint/2010/main" xmlns="" val="3585502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3013"/>
                                        </p:tgtEl>
                                        <p:attrNameLst>
                                          <p:attrName>style.visibility</p:attrName>
                                        </p:attrNameLst>
                                      </p:cBhvr>
                                      <p:to>
                                        <p:strVal val="visible"/>
                                      </p:to>
                                    </p:set>
                                    <p:anim calcmode="lin" valueType="num">
                                      <p:cBhvr additive="base">
                                        <p:cTn id="15" dur="500" fill="hold"/>
                                        <p:tgtEl>
                                          <p:spTgt spid="43013"/>
                                        </p:tgtEl>
                                        <p:attrNameLst>
                                          <p:attrName>ppt_x</p:attrName>
                                        </p:attrNameLst>
                                      </p:cBhvr>
                                      <p:tavLst>
                                        <p:tav tm="0">
                                          <p:val>
                                            <p:strVal val="0-#ppt_w/2"/>
                                          </p:val>
                                        </p:tav>
                                        <p:tav tm="100000">
                                          <p:val>
                                            <p:strVal val="#ppt_x"/>
                                          </p:val>
                                        </p:tav>
                                      </p:tavLst>
                                    </p:anim>
                                    <p:anim calcmode="lin" valueType="num">
                                      <p:cBhvr additive="base">
                                        <p:cTn id="16"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015"/>
                                        </p:tgtEl>
                                        <p:attrNameLst>
                                          <p:attrName>style.visibility</p:attrName>
                                        </p:attrNameLst>
                                      </p:cBhvr>
                                      <p:to>
                                        <p:strVal val="visible"/>
                                      </p:to>
                                    </p:set>
                                    <p:animEffect transition="in" filter="blinds(horizontal)">
                                      <p:cBhvr>
                                        <p:cTn id="21" dur="500"/>
                                        <p:tgtEl>
                                          <p:spTgt spid="430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43014"/>
                                        </p:tgtEl>
                                        <p:attrNameLst>
                                          <p:attrName>style.visibility</p:attrName>
                                        </p:attrNameLst>
                                      </p:cBhvr>
                                      <p:to>
                                        <p:strVal val="visible"/>
                                      </p:to>
                                    </p:set>
                                    <p:anim calcmode="lin" valueType="num">
                                      <p:cBhvr additive="base">
                                        <p:cTn id="26" dur="500" fill="hold"/>
                                        <p:tgtEl>
                                          <p:spTgt spid="43014"/>
                                        </p:tgtEl>
                                        <p:attrNameLst>
                                          <p:attrName>ppt_x</p:attrName>
                                        </p:attrNameLst>
                                      </p:cBhvr>
                                      <p:tavLst>
                                        <p:tav tm="0">
                                          <p:val>
                                            <p:strVal val="1+#ppt_w/2"/>
                                          </p:val>
                                        </p:tav>
                                        <p:tav tm="100000">
                                          <p:val>
                                            <p:strVal val="#ppt_x"/>
                                          </p:val>
                                        </p:tav>
                                      </p:tavLst>
                                    </p:anim>
                                    <p:anim calcmode="lin" valueType="num">
                                      <p:cBhvr additive="base">
                                        <p:cTn id="27"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3" grpId="0" animBg="1" autoUpdateAnimBg="0"/>
      <p:bldP spid="4301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33400" y="609600"/>
            <a:ext cx="7848600" cy="201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00"/>
                </a:solidFill>
                <a:latin typeface="Verdana" pitchFamily="34" charset="0"/>
                <a:ea typeface="楷体_GB2312" pitchFamily="49" charset="-122"/>
              </a:rPr>
              <a:t>     </a:t>
            </a:r>
            <a:r>
              <a:rPr lang="zh-CN" altLang="en-US" sz="2800" b="1" smtClean="0">
                <a:solidFill>
                  <a:srgbClr val="00007D"/>
                </a:solidFill>
                <a:latin typeface="Comic Sans MS" pitchFamily="66" charset="0"/>
                <a:ea typeface="楷体_GB2312" pitchFamily="49" charset="-122"/>
              </a:rPr>
              <a:t>在实际应用中，操作数可设为实数，且两个实数间用空格隔开。</a:t>
            </a:r>
          </a:p>
          <a:p>
            <a:pPr>
              <a:spcBef>
                <a:spcPct val="50000"/>
              </a:spcBef>
            </a:pPr>
            <a:r>
              <a:rPr lang="zh-CN" altLang="en-US" sz="2800" b="1" smtClean="0">
                <a:solidFill>
                  <a:srgbClr val="00007D"/>
                </a:solidFill>
                <a:latin typeface="Comic Sans MS" pitchFamily="66" charset="0"/>
                <a:ea typeface="楷体_GB2312" pitchFamily="49" charset="-122"/>
              </a:rPr>
              <a:t>问题：后缀表达式为字符串，如何从其中分离出每一个操作数。</a:t>
            </a:r>
          </a:p>
        </p:txBody>
      </p:sp>
      <p:sp>
        <p:nvSpPr>
          <p:cNvPr id="80899" name="Text Box 3"/>
          <p:cNvSpPr txBox="1">
            <a:spLocks noChangeArrowheads="1"/>
          </p:cNvSpPr>
          <p:nvPr/>
        </p:nvSpPr>
        <p:spPr bwMode="auto">
          <a:xfrm>
            <a:off x="609600" y="2667000"/>
            <a:ext cx="2133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解决办法：</a:t>
            </a:r>
          </a:p>
        </p:txBody>
      </p:sp>
      <p:sp>
        <p:nvSpPr>
          <p:cNvPr id="80900" name="Text Box 4"/>
          <p:cNvSpPr txBox="1">
            <a:spLocks noChangeArrowheads="1"/>
          </p:cNvSpPr>
          <p:nvPr/>
        </p:nvSpPr>
        <p:spPr bwMode="auto">
          <a:xfrm>
            <a:off x="609600" y="3276600"/>
            <a:ext cx="77724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00007D"/>
                </a:solidFill>
                <a:latin typeface="Comic Sans MS" pitchFamily="66" charset="0"/>
                <a:ea typeface="楷体_GB2312" pitchFamily="49" charset="-122"/>
              </a:rPr>
              <a:t>用函数</a:t>
            </a:r>
            <a:r>
              <a:rPr lang="en-US" altLang="zh-CN" sz="2800" b="1" smtClean="0">
                <a:solidFill>
                  <a:srgbClr val="00007D"/>
                </a:solidFill>
                <a:latin typeface="Comic Sans MS" pitchFamily="66" charset="0"/>
                <a:ea typeface="楷体_GB2312" pitchFamily="49" charset="-122"/>
              </a:rPr>
              <a:t>Readnumber(),</a:t>
            </a:r>
            <a:r>
              <a:rPr lang="zh-CN" altLang="en-US" sz="2800" b="1" smtClean="0">
                <a:solidFill>
                  <a:srgbClr val="00007D"/>
                </a:solidFill>
                <a:latin typeface="Comic Sans MS" pitchFamily="66" charset="0"/>
                <a:ea typeface="楷体_GB2312" pitchFamily="49" charset="-122"/>
              </a:rPr>
              <a:t>实现将扫描到的数字字符序列转换成相应实数：</a:t>
            </a:r>
          </a:p>
        </p:txBody>
      </p:sp>
    </p:spTree>
    <p:extLst>
      <p:ext uri="{BB962C8B-B14F-4D97-AF65-F5344CB8AC3E}">
        <p14:creationId xmlns:p14="http://schemas.microsoft.com/office/powerpoint/2010/main" xmlns="" val="43072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50825" y="530225"/>
            <a:ext cx="4392613" cy="520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smtClean="0">
                <a:solidFill>
                  <a:srgbClr val="00007D"/>
                </a:solidFill>
                <a:latin typeface="Comic Sans MS" pitchFamily="66" charset="0"/>
                <a:ea typeface="楷体_GB2312" pitchFamily="49" charset="-122"/>
              </a:rPr>
              <a:t>float readnumber(</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char f[],int *i)</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{float x=0.0;</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int k=0;</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while(f[*i]&gt;='0'&amp;&amp;f[*i]&lt;='9')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 x=x*10+(f[*i]-'0');</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(*i)++;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if (f[*i]=='.')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  (*i)++;</a:t>
            </a:r>
          </a:p>
        </p:txBody>
      </p:sp>
      <p:sp>
        <p:nvSpPr>
          <p:cNvPr id="81923" name="Text Box 3"/>
          <p:cNvSpPr txBox="1">
            <a:spLocks noChangeArrowheads="1"/>
          </p:cNvSpPr>
          <p:nvPr/>
        </p:nvSpPr>
        <p:spPr bwMode="auto">
          <a:xfrm>
            <a:off x="4495800" y="388938"/>
            <a:ext cx="4572000" cy="538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en-US" altLang="zh-CN" sz="2400" b="1" smtClean="0">
                <a:solidFill>
                  <a:srgbClr val="00007D"/>
                </a:solidFill>
                <a:latin typeface="Comic Sans MS" pitchFamily="66" charset="0"/>
                <a:ea typeface="楷体_GB2312" pitchFamily="49" charset="-122"/>
              </a:rPr>
              <a:t>while(f[*i]&gt;='0'&amp;&amp; f[*i]&lt;='9')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{x=x*10+(f[*i]-'0');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(*i)++;    k++;</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while (k!=0)</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 x=x/10.0; k=k-1; }</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printf("\n*%f*",x);</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  return(x);</a:t>
            </a:r>
          </a:p>
          <a:p>
            <a:pPr algn="just" eaLnBrk="1" hangingPunct="1">
              <a:spcBef>
                <a:spcPct val="50000"/>
              </a:spcBef>
            </a:pPr>
            <a:r>
              <a:rPr lang="en-US" altLang="zh-CN" sz="2400" b="1" smtClean="0">
                <a:solidFill>
                  <a:srgbClr val="00007D"/>
                </a:solidFill>
                <a:latin typeface="Comic Sans MS" pitchFamily="66" charset="0"/>
                <a:ea typeface="楷体_GB2312" pitchFamily="49" charset="-122"/>
              </a:rPr>
              <a:t>}</a:t>
            </a:r>
          </a:p>
        </p:txBody>
      </p:sp>
      <p:sp>
        <p:nvSpPr>
          <p:cNvPr id="69636" name="AutoShape 4"/>
          <p:cNvSpPr>
            <a:spLocks noChangeArrowheads="1"/>
          </p:cNvSpPr>
          <p:nvPr/>
        </p:nvSpPr>
        <p:spPr bwMode="auto">
          <a:xfrm>
            <a:off x="2362200" y="1676400"/>
            <a:ext cx="2514600" cy="1447800"/>
          </a:xfrm>
          <a:prstGeom prst="cloudCallout">
            <a:avLst>
              <a:gd name="adj1" fmla="val -43181"/>
              <a:gd name="adj2" fmla="val 67875"/>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defRPr/>
            </a:pPr>
            <a:r>
              <a:rPr lang="zh-CN" altLang="en-US" sz="2800">
                <a:solidFill>
                  <a:srgbClr val="FFFFFF"/>
                </a:solidFill>
                <a:effectLst>
                  <a:outerShdw blurRad="38100" dist="38100" dir="2700000" algn="tl">
                    <a:srgbClr val="000000"/>
                  </a:outerShdw>
                </a:effectLst>
                <a:latin typeface="Verdana" pitchFamily="34" charset="0"/>
                <a:ea typeface="楷体_GB2312" pitchFamily="49" charset="-122"/>
              </a:rPr>
              <a:t>处理整数部分</a:t>
            </a:r>
          </a:p>
        </p:txBody>
      </p:sp>
      <p:sp>
        <p:nvSpPr>
          <p:cNvPr id="69637" name="AutoShape 5"/>
          <p:cNvSpPr>
            <a:spLocks noChangeArrowheads="1"/>
          </p:cNvSpPr>
          <p:nvPr/>
        </p:nvSpPr>
        <p:spPr bwMode="auto">
          <a:xfrm>
            <a:off x="6372225" y="2349500"/>
            <a:ext cx="2743200" cy="1371600"/>
          </a:xfrm>
          <a:prstGeom prst="cloudCallout">
            <a:avLst>
              <a:gd name="adj1" fmla="val -12671"/>
              <a:gd name="adj2" fmla="val -152778"/>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defRPr/>
            </a:pPr>
            <a:r>
              <a:rPr lang="zh-CN" altLang="en-US" sz="2800">
                <a:solidFill>
                  <a:srgbClr val="FFFFFF"/>
                </a:solidFill>
                <a:effectLst>
                  <a:outerShdw blurRad="38100" dist="38100" dir="2700000" algn="tl">
                    <a:srgbClr val="000000"/>
                  </a:outerShdw>
                </a:effectLst>
                <a:latin typeface="Verdana" pitchFamily="34" charset="0"/>
                <a:ea typeface="楷体_GB2312" pitchFamily="49" charset="-122"/>
              </a:rPr>
              <a:t>处理小数部分</a:t>
            </a:r>
          </a:p>
        </p:txBody>
      </p:sp>
      <p:sp>
        <p:nvSpPr>
          <p:cNvPr id="69638" name="AutoShape 6"/>
          <p:cNvSpPr>
            <a:spLocks noChangeArrowheads="1"/>
          </p:cNvSpPr>
          <p:nvPr/>
        </p:nvSpPr>
        <p:spPr bwMode="auto">
          <a:xfrm>
            <a:off x="2667000" y="4572000"/>
            <a:ext cx="2057400" cy="1066800"/>
          </a:xfrm>
          <a:prstGeom prst="cloudCallout">
            <a:avLst>
              <a:gd name="adj1" fmla="val -60185"/>
              <a:gd name="adj2" fmla="val 14880"/>
            </a:avLst>
          </a:prstGeom>
          <a:solidFill>
            <a:srgbClr val="008000"/>
          </a:soli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eaLnBrk="0" hangingPunct="0">
              <a:defRPr/>
            </a:pPr>
            <a:r>
              <a:rPr lang="zh-CN" altLang="en-US" sz="2800">
                <a:solidFill>
                  <a:srgbClr val="FFFFFF"/>
                </a:solidFill>
                <a:effectLst>
                  <a:outerShdw blurRad="38100" dist="38100" dir="2700000" algn="tl">
                    <a:srgbClr val="000000"/>
                  </a:outerShdw>
                </a:effectLst>
                <a:latin typeface="Verdana" pitchFamily="34" charset="0"/>
                <a:ea typeface="楷体_GB2312" pitchFamily="49" charset="-122"/>
              </a:rPr>
              <a:t>跳过小数点</a:t>
            </a:r>
          </a:p>
        </p:txBody>
      </p:sp>
    </p:spTree>
    <p:extLst>
      <p:ext uri="{BB962C8B-B14F-4D97-AF65-F5344CB8AC3E}">
        <p14:creationId xmlns:p14="http://schemas.microsoft.com/office/powerpoint/2010/main" xmlns="" val="2233675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subTnLst>
                                    <p:set>
                                      <p:cBhvr override="childStyle">
                                        <p:cTn dur="1" fill="hold" display="0" masterRel="nextClick" afterEffect="1"/>
                                        <p:tgtEl>
                                          <p:spTgt spid="6963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8"/>
                                        </p:tgtEl>
                                        <p:attrNameLst>
                                          <p:attrName>style.visibility</p:attrName>
                                        </p:attrNameLst>
                                      </p:cBhvr>
                                      <p:to>
                                        <p:strVal val="visible"/>
                                      </p:to>
                                    </p:set>
                                    <p:animEffect transition="in" filter="blinds(horizontal)">
                                      <p:cBhvr>
                                        <p:cTn id="12" dur="500"/>
                                        <p:tgtEl>
                                          <p:spTgt spid="69638"/>
                                        </p:tgtEl>
                                      </p:cBhvr>
                                    </p:animEffect>
                                  </p:childTnLst>
                                  <p:subTnLst>
                                    <p:set>
                                      <p:cBhvr override="childStyle">
                                        <p:cTn dur="1" fill="hold" display="0" masterRel="nextClick" afterEffect="1"/>
                                        <p:tgtEl>
                                          <p:spTgt spid="6963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blinds(horizontal)">
                                      <p:cBhvr>
                                        <p:cTn id="17" dur="500"/>
                                        <p:tgtEl>
                                          <p:spTgt spid="69637"/>
                                        </p:tgtEl>
                                      </p:cBhvr>
                                    </p:animEffect>
                                  </p:childTnLst>
                                  <p:subTnLst>
                                    <p:set>
                                      <p:cBhvr override="childStyle">
                                        <p:cTn dur="1" fill="hold" display="0" masterRel="nextClick" afterEffect="1"/>
                                        <p:tgtEl>
                                          <p:spTgt spid="696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autoUpdateAnimBg="0"/>
      <p:bldP spid="69637" grpId="0" animBg="1" autoUpdateAnimBg="0"/>
      <p:bldP spid="6963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533400" y="317500"/>
            <a:ext cx="7315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FF3300"/>
                </a:solidFill>
                <a:latin typeface="Verdana" pitchFamily="34" charset="0"/>
                <a:ea typeface="楷体_GB2312" pitchFamily="49" charset="-122"/>
              </a:rPr>
              <a:t>后缀表达式求值程序如下：</a:t>
            </a:r>
          </a:p>
        </p:txBody>
      </p:sp>
      <p:sp>
        <p:nvSpPr>
          <p:cNvPr id="70659" name="Text Box 3"/>
          <p:cNvSpPr txBox="1">
            <a:spLocks noChangeArrowheads="1"/>
          </p:cNvSpPr>
          <p:nvPr/>
        </p:nvSpPr>
        <p:spPr bwMode="auto">
          <a:xfrm>
            <a:off x="395288" y="1038225"/>
            <a:ext cx="8305800"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float evalpost(char f[])</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{float  obst[50]; /*</a:t>
            </a:r>
            <a:r>
              <a:rPr lang="zh-CN" altLang="en-US" sz="2400" b="1">
                <a:solidFill>
                  <a:srgbClr val="00007D"/>
                </a:solidFill>
                <a:effectLst>
                  <a:outerShdw blurRad="38100" dist="38100" dir="2700000" algn="tl">
                    <a:srgbClr val="C0C0C0"/>
                  </a:outerShdw>
                </a:effectLst>
                <a:latin typeface="Comic Sans MS" pitchFamily="66" charset="0"/>
                <a:ea typeface="楷体_GB2312" pitchFamily="49" charset="-122"/>
              </a:rPr>
              <a:t>操作数栈*</a:t>
            </a: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int i=0,top=-1;</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float x;</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while (f[i]!=‘\0’)   /*</a:t>
            </a:r>
            <a:r>
              <a:rPr lang="zh-CN" altLang="en-US" sz="2400" b="1">
                <a:solidFill>
                  <a:srgbClr val="00007D"/>
                </a:solidFill>
                <a:effectLst>
                  <a:outerShdw blurRad="38100" dist="38100" dir="2700000" algn="tl">
                    <a:srgbClr val="C0C0C0"/>
                  </a:outerShdw>
                </a:effectLst>
                <a:latin typeface="Comic Sans MS" pitchFamily="66" charset="0"/>
                <a:ea typeface="楷体_GB2312" pitchFamily="49" charset="-122"/>
              </a:rPr>
              <a:t>此处‘</a:t>
            </a: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\0’</a:t>
            </a:r>
            <a:r>
              <a:rPr lang="zh-CN" altLang="en-US" sz="2400" b="1">
                <a:solidFill>
                  <a:srgbClr val="00007D"/>
                </a:solidFill>
                <a:effectLst>
                  <a:outerShdw blurRad="38100" dist="38100" dir="2700000" algn="tl">
                    <a:srgbClr val="C0C0C0"/>
                  </a:outerShdw>
                </a:effectLst>
                <a:latin typeface="Comic Sans MS" pitchFamily="66" charset="0"/>
                <a:ea typeface="楷体_GB2312" pitchFamily="49" charset="-122"/>
              </a:rPr>
              <a:t>为结束符*</a:t>
            </a: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 if (f[i]&gt;='0' &amp;&amp; f[i]&lt;='9')</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obst[++top]=readnumber(f,&amp;i);</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else if (f[i]==‘ ’)  i++;   /*</a:t>
            </a:r>
            <a:r>
              <a:rPr lang="zh-CN" altLang="en-US" sz="2400" b="1">
                <a:solidFill>
                  <a:srgbClr val="00007D"/>
                </a:solidFill>
                <a:effectLst>
                  <a:outerShdw blurRad="38100" dist="38100" dir="2700000" algn="tl">
                    <a:srgbClr val="C0C0C0"/>
                  </a:outerShdw>
                </a:effectLst>
                <a:latin typeface="Comic Sans MS" pitchFamily="66" charset="0"/>
                <a:ea typeface="楷体_GB2312" pitchFamily="49" charset="-122"/>
              </a:rPr>
              <a:t>空格*</a:t>
            </a: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400" b="1">
                <a:solidFill>
                  <a:srgbClr val="00007D"/>
                </a:solidFill>
                <a:effectLst>
                  <a:outerShdw blurRad="38100" dist="38100" dir="2700000" algn="tl">
                    <a:srgbClr val="C0C0C0"/>
                  </a:outerShdw>
                </a:effectLst>
                <a:latin typeface="Comic Sans MS" pitchFamily="66" charset="0"/>
                <a:ea typeface="楷体_GB2312" pitchFamily="49" charset="-122"/>
              </a:rPr>
              <a:t>              else if (f[i]=='+')                    </a:t>
            </a:r>
          </a:p>
        </p:txBody>
      </p:sp>
    </p:spTree>
    <p:extLst>
      <p:ext uri="{BB962C8B-B14F-4D97-AF65-F5344CB8AC3E}">
        <p14:creationId xmlns:p14="http://schemas.microsoft.com/office/powerpoint/2010/main" xmlns="" val="4060259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95288" y="319088"/>
            <a:ext cx="7834312" cy="5846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x=obst[top--];             /*</a:t>
            </a:r>
            <a:r>
              <a:rPr lang="zh-CN" altLang="en-US" sz="2600" b="1">
                <a:solidFill>
                  <a:srgbClr val="00007D"/>
                </a:solidFill>
                <a:effectLst>
                  <a:outerShdw blurRad="38100" dist="38100" dir="2700000" algn="tl">
                    <a:srgbClr val="C0C0C0"/>
                  </a:outerShdw>
                </a:effectLst>
                <a:latin typeface="Comic Sans MS" pitchFamily="66" charset="0"/>
                <a:ea typeface="楷体_GB2312" pitchFamily="49" charset="-122"/>
              </a:rPr>
              <a:t>加*</a:t>
            </a: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obst[top]=x+obst[top];</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i++;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else if (f[i]==‘-’)        /*</a:t>
            </a:r>
            <a:r>
              <a:rPr lang="zh-CN" altLang="en-US" sz="2600" b="1">
                <a:solidFill>
                  <a:srgbClr val="00007D"/>
                </a:solidFill>
                <a:effectLst>
                  <a:outerShdw blurRad="38100" dist="38100" dir="2700000" algn="tl">
                    <a:srgbClr val="C0C0C0"/>
                  </a:outerShdw>
                </a:effectLst>
                <a:latin typeface="Comic Sans MS" pitchFamily="66" charset="0"/>
                <a:ea typeface="楷体_GB2312" pitchFamily="49" charset="-122"/>
              </a:rPr>
              <a:t>减*</a:t>
            </a: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 x=obst[top--];</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obst[top]=obst[top]-x;</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i++;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else if (f[i]==‘*’)  /*</a:t>
            </a:r>
            <a:r>
              <a:rPr lang="zh-CN" altLang="en-US" sz="2600" b="1">
                <a:solidFill>
                  <a:srgbClr val="00007D"/>
                </a:solidFill>
                <a:effectLst>
                  <a:outerShdw blurRad="38100" dist="38100" dir="2700000" algn="tl">
                    <a:srgbClr val="C0C0C0"/>
                  </a:outerShdw>
                </a:effectLst>
                <a:latin typeface="Comic Sans MS" pitchFamily="66" charset="0"/>
                <a:ea typeface="楷体_GB2312" pitchFamily="49" charset="-122"/>
              </a:rPr>
              <a:t>乘*</a:t>
            </a: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 x=obst[top--];</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obst[top]=obst[top]*x	</a:t>
            </a:r>
          </a:p>
        </p:txBody>
      </p:sp>
    </p:spTree>
    <p:extLst>
      <p:ext uri="{BB962C8B-B14F-4D97-AF65-F5344CB8AC3E}">
        <p14:creationId xmlns:p14="http://schemas.microsoft.com/office/powerpoint/2010/main" xmlns="" val="1494535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827088" y="319088"/>
            <a:ext cx="7543800" cy="5846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i++;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else if (f[i]==‘/’)  /*</a:t>
            </a:r>
            <a:r>
              <a:rPr lang="zh-CN" altLang="en-US" sz="2600" b="1">
                <a:solidFill>
                  <a:srgbClr val="00007D"/>
                </a:solidFill>
                <a:effectLst>
                  <a:outerShdw blurRad="38100" dist="38100" dir="2700000" algn="tl">
                    <a:srgbClr val="C0C0C0"/>
                  </a:outerShdw>
                </a:effectLst>
                <a:latin typeface="Comic Sans MS" pitchFamily="66" charset="0"/>
                <a:ea typeface="楷体_GB2312" pitchFamily="49" charset="-122"/>
              </a:rPr>
              <a:t>除*</a:t>
            </a: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 x=obst[top--];</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obst[top]=obst[top]/x;</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i++;</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return obst[top]; </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a:t>
            </a:r>
            <a:r>
              <a:rPr lang="zh-CN" altLang="en-US" sz="2600" b="1">
                <a:solidFill>
                  <a:srgbClr val="00007D"/>
                </a:solidFill>
                <a:effectLst>
                  <a:outerShdw blurRad="38100" dist="38100" dir="2700000" algn="tl">
                    <a:srgbClr val="C0C0C0"/>
                  </a:outerShdw>
                </a:effectLst>
                <a:latin typeface="Comic Sans MS" pitchFamily="66" charset="0"/>
                <a:ea typeface="楷体_GB2312" pitchFamily="49" charset="-122"/>
              </a:rPr>
              <a:t>栈顶元即为表达式的值*</a:t>
            </a: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a:t>
            </a:r>
          </a:p>
          <a:p>
            <a:pPr eaLnBrk="0" hangingPunct="0">
              <a:spcBef>
                <a:spcPct val="50000"/>
              </a:spcBef>
              <a:defRPr/>
            </a:pPr>
            <a:r>
              <a:rPr lang="en-US" altLang="zh-CN" sz="2600" b="1">
                <a:solidFill>
                  <a:srgbClr val="00007D"/>
                </a:solidFill>
                <a:effectLst>
                  <a:outerShdw blurRad="38100" dist="38100" dir="2700000" algn="tl">
                    <a:srgbClr val="C0C0C0"/>
                  </a:outerShdw>
                </a:effectLst>
                <a:latin typeface="Comic Sans MS" pitchFamily="66" charset="0"/>
                <a:ea typeface="楷体_GB2312" pitchFamily="49" charset="-122"/>
              </a:rPr>
              <a:t>  }</a:t>
            </a:r>
          </a:p>
        </p:txBody>
      </p:sp>
    </p:spTree>
    <p:extLst>
      <p:ext uri="{BB962C8B-B14F-4D97-AF65-F5344CB8AC3E}">
        <p14:creationId xmlns:p14="http://schemas.microsoft.com/office/powerpoint/2010/main" xmlns="" val="3245760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17525" y="1676400"/>
            <a:ext cx="73612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lang="zh-CN" altLang="en-US" sz="2800" b="1" dirty="0">
                <a:solidFill>
                  <a:srgbClr val="FF3300"/>
                </a:solidFill>
                <a:latin typeface="宋体" pitchFamily="2" charset="-122"/>
              </a:rPr>
              <a:t>链接串：</a:t>
            </a:r>
            <a:r>
              <a:rPr lang="zh-CN" altLang="en-US" sz="2800" b="1" dirty="0">
                <a:solidFill>
                  <a:schemeClr val="bg2"/>
                </a:solidFill>
                <a:latin typeface="宋体" pitchFamily="2" charset="-122"/>
              </a:rPr>
              <a:t>用链接存储结构</a:t>
            </a:r>
            <a:r>
              <a:rPr lang="zh-CN" altLang="en-US" sz="2800" b="1" dirty="0">
                <a:solidFill>
                  <a:schemeClr val="bg2"/>
                </a:solidFill>
                <a:latin typeface="Times New Roman" pitchFamily="18" charset="0"/>
              </a:rPr>
              <a:t>来存储串。</a:t>
            </a:r>
          </a:p>
        </p:txBody>
      </p:sp>
      <p:sp>
        <p:nvSpPr>
          <p:cNvPr id="22532" name="Text Box 4"/>
          <p:cNvSpPr txBox="1">
            <a:spLocks noChangeArrowheads="1"/>
          </p:cNvSpPr>
          <p:nvPr/>
        </p:nvSpPr>
        <p:spPr bwMode="auto">
          <a:xfrm>
            <a:off x="539750" y="476250"/>
            <a:ext cx="796134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b="1" dirty="0" smtClean="0">
                <a:solidFill>
                  <a:srgbClr val="FF0000"/>
                </a:solidFill>
                <a:latin typeface="Times New Roman" pitchFamily="18" charset="0"/>
              </a:rPr>
              <a:t>实验</a:t>
            </a:r>
            <a:r>
              <a:rPr lang="en-US" altLang="zh-CN" sz="3200" b="1" dirty="0" smtClean="0">
                <a:solidFill>
                  <a:srgbClr val="FF0000"/>
                </a:solidFill>
                <a:latin typeface="Times New Roman" pitchFamily="18" charset="0"/>
              </a:rPr>
              <a:t>4  </a:t>
            </a:r>
            <a:r>
              <a:rPr lang="zh-CN" altLang="en-US" sz="3200" b="1" dirty="0" smtClean="0">
                <a:solidFill>
                  <a:srgbClr val="FF0000"/>
                </a:solidFill>
                <a:latin typeface="Times New Roman" pitchFamily="18" charset="0"/>
              </a:rPr>
              <a:t>取子串 </a:t>
            </a:r>
            <a:endParaRPr lang="zh-CN" altLang="en-US" sz="3200" b="1" dirty="0">
              <a:solidFill>
                <a:srgbClr val="FF0000"/>
              </a:solidFill>
              <a:latin typeface="Times New Roman" pitchFamily="18" charset="0"/>
            </a:endParaRPr>
          </a:p>
        </p:txBody>
      </p:sp>
      <p:grpSp>
        <p:nvGrpSpPr>
          <p:cNvPr id="3" name="Group 8"/>
          <p:cNvGrpSpPr>
            <a:grpSpLocks/>
          </p:cNvGrpSpPr>
          <p:nvPr/>
        </p:nvGrpSpPr>
        <p:grpSpPr bwMode="auto">
          <a:xfrm>
            <a:off x="428596" y="2643182"/>
            <a:ext cx="7891463" cy="706438"/>
            <a:chOff x="0" y="0"/>
            <a:chExt cx="4971" cy="445"/>
          </a:xfrm>
        </p:grpSpPr>
        <p:sp>
          <p:nvSpPr>
            <p:cNvPr id="22535" name="Line 9"/>
            <p:cNvSpPr>
              <a:spLocks noChangeShapeType="1"/>
            </p:cNvSpPr>
            <p:nvPr/>
          </p:nvSpPr>
          <p:spPr bwMode="auto">
            <a:xfrm flipV="1">
              <a:off x="36" y="288"/>
              <a:ext cx="431"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36" name="Text Box 10"/>
            <p:cNvSpPr txBox="1">
              <a:spLocks noChangeArrowheads="1"/>
            </p:cNvSpPr>
            <p:nvPr/>
          </p:nvSpPr>
          <p:spPr bwMode="auto">
            <a:xfrm>
              <a:off x="0" y="0"/>
              <a:ext cx="480"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chemeClr val="bg2"/>
                  </a:solidFill>
                  <a:latin typeface="Times New Roman" pitchFamily="18" charset="0"/>
                </a:rPr>
                <a:t>first</a:t>
              </a:r>
            </a:p>
          </p:txBody>
        </p:sp>
        <p:sp>
          <p:nvSpPr>
            <p:cNvPr id="22537" name="Line 11"/>
            <p:cNvSpPr>
              <a:spLocks noChangeShapeType="1"/>
            </p:cNvSpPr>
            <p:nvPr/>
          </p:nvSpPr>
          <p:spPr bwMode="auto">
            <a:xfrm>
              <a:off x="3521" y="314"/>
              <a:ext cx="354" cy="0"/>
            </a:xfrm>
            <a:prstGeom prst="line">
              <a:avLst/>
            </a:prstGeom>
            <a:noFill/>
            <a:ln w="28575">
              <a:solidFill>
                <a:srgbClr val="006666"/>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4" name="Group 12"/>
            <p:cNvGrpSpPr>
              <a:grpSpLocks/>
            </p:cNvGrpSpPr>
            <p:nvPr/>
          </p:nvGrpSpPr>
          <p:grpSpPr bwMode="auto">
            <a:xfrm>
              <a:off x="1478" y="113"/>
              <a:ext cx="704" cy="305"/>
              <a:chOff x="0" y="0"/>
              <a:chExt cx="704" cy="305"/>
            </a:xfrm>
          </p:grpSpPr>
          <p:sp>
            <p:nvSpPr>
              <p:cNvPr id="22553" name="Text Box 13"/>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1"/>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a</a:t>
                </a:r>
                <a:endParaRPr lang="en-US" altLang="zh-CN" sz="2800" b="1" baseline="-25000">
                  <a:solidFill>
                    <a:schemeClr val="bg1"/>
                  </a:solidFill>
                  <a:latin typeface="Times New Roman" pitchFamily="18" charset="0"/>
                  <a:ea typeface="华文行楷" pitchFamily="2" charset="-122"/>
                </a:endParaRPr>
              </a:p>
            </p:txBody>
          </p:sp>
          <p:sp>
            <p:nvSpPr>
              <p:cNvPr id="22554" name="Line 14"/>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39" name="Line 15"/>
            <p:cNvSpPr>
              <a:spLocks noChangeShapeType="1"/>
            </p:cNvSpPr>
            <p:nvPr/>
          </p:nvSpPr>
          <p:spPr bwMode="auto">
            <a:xfrm>
              <a:off x="2107"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 name="Group 16"/>
            <p:cNvGrpSpPr>
              <a:grpSpLocks/>
            </p:cNvGrpSpPr>
            <p:nvPr/>
          </p:nvGrpSpPr>
          <p:grpSpPr bwMode="auto">
            <a:xfrm>
              <a:off x="2474" y="122"/>
              <a:ext cx="704" cy="305"/>
              <a:chOff x="0" y="0"/>
              <a:chExt cx="704" cy="305"/>
            </a:xfrm>
          </p:grpSpPr>
          <p:sp>
            <p:nvSpPr>
              <p:cNvPr id="22551" name="Text Box 17"/>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b</a:t>
                </a:r>
                <a:endParaRPr lang="en-US" altLang="zh-CN" sz="2800" b="1" baseline="-25000">
                  <a:solidFill>
                    <a:schemeClr val="bg1"/>
                  </a:solidFill>
                  <a:latin typeface="Times New Roman" pitchFamily="18" charset="0"/>
                  <a:ea typeface="华文行楷" pitchFamily="2" charset="-122"/>
                </a:endParaRPr>
              </a:p>
            </p:txBody>
          </p:sp>
          <p:sp>
            <p:nvSpPr>
              <p:cNvPr id="22552" name="Line 18"/>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1" name="Line 19"/>
            <p:cNvSpPr>
              <a:spLocks noChangeShapeType="1"/>
            </p:cNvSpPr>
            <p:nvPr/>
          </p:nvSpPr>
          <p:spPr bwMode="auto">
            <a:xfrm>
              <a:off x="3085"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2" name="Line 20"/>
            <p:cNvSpPr>
              <a:spLocks noChangeShapeType="1"/>
            </p:cNvSpPr>
            <p:nvPr/>
          </p:nvSpPr>
          <p:spPr bwMode="auto">
            <a:xfrm>
              <a:off x="3899"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6" name="Group 21"/>
            <p:cNvGrpSpPr>
              <a:grpSpLocks/>
            </p:cNvGrpSpPr>
            <p:nvPr/>
          </p:nvGrpSpPr>
          <p:grpSpPr bwMode="auto">
            <a:xfrm>
              <a:off x="4266" y="140"/>
              <a:ext cx="704" cy="305"/>
              <a:chOff x="0" y="0"/>
              <a:chExt cx="704" cy="305"/>
            </a:xfrm>
          </p:grpSpPr>
          <p:sp>
            <p:nvSpPr>
              <p:cNvPr id="22549" name="Text Box 22"/>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g</a:t>
                </a:r>
                <a:endParaRPr lang="en-US" altLang="zh-CN" sz="2800" b="1" i="1" baseline="-25000">
                  <a:solidFill>
                    <a:schemeClr val="bg1"/>
                  </a:solidFill>
                  <a:latin typeface="Times New Roman" pitchFamily="18" charset="0"/>
                  <a:ea typeface="华文行楷" pitchFamily="2" charset="-122"/>
                </a:endParaRPr>
              </a:p>
            </p:txBody>
          </p:sp>
          <p:sp>
            <p:nvSpPr>
              <p:cNvPr id="22550" name="Line 23"/>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4" name="Text Box 24"/>
            <p:cNvSpPr txBox="1">
              <a:spLocks noChangeArrowheads="1"/>
            </p:cNvSpPr>
            <p:nvPr/>
          </p:nvSpPr>
          <p:spPr bwMode="auto">
            <a:xfrm>
              <a:off x="4642" y="139"/>
              <a:ext cx="329" cy="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chemeClr val="bg1"/>
                  </a:solidFill>
                  <a:latin typeface="Times New Roman" pitchFamily="18" charset="0"/>
                </a:rPr>
                <a:t>∧</a:t>
              </a:r>
            </a:p>
          </p:txBody>
        </p:sp>
        <p:sp>
          <p:nvSpPr>
            <p:cNvPr id="22545" name="Text Box 25"/>
            <p:cNvSpPr txBox="1">
              <a:spLocks noChangeArrowheads="1"/>
            </p:cNvSpPr>
            <p:nvPr/>
          </p:nvSpPr>
          <p:spPr bwMode="auto">
            <a:xfrm>
              <a:off x="472" y="113"/>
              <a:ext cx="704" cy="306"/>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endParaRPr lang="zh-CN" altLang="en-US" sz="2800" b="1" baseline="-25000">
                <a:latin typeface="Times New Roman" pitchFamily="18" charset="0"/>
                <a:ea typeface="华文行楷" pitchFamily="2" charset="-122"/>
              </a:endParaRPr>
            </a:p>
          </p:txBody>
        </p:sp>
        <p:sp>
          <p:nvSpPr>
            <p:cNvPr id="22546" name="Line 26"/>
            <p:cNvSpPr>
              <a:spLocks noChangeShapeType="1"/>
            </p:cNvSpPr>
            <p:nvPr/>
          </p:nvSpPr>
          <p:spPr bwMode="auto">
            <a:xfrm>
              <a:off x="828" y="113"/>
              <a:ext cx="0" cy="30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sp>
          <p:nvSpPr>
            <p:cNvPr id="22547" name="Line 27"/>
            <p:cNvSpPr>
              <a:spLocks noChangeShapeType="1"/>
            </p:cNvSpPr>
            <p:nvPr/>
          </p:nvSpPr>
          <p:spPr bwMode="auto">
            <a:xfrm>
              <a:off x="1101"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8" name="Text Box 28" descr="宽上对角线"/>
            <p:cNvSpPr txBox="1">
              <a:spLocks noChangeArrowheads="1"/>
            </p:cNvSpPr>
            <p:nvPr/>
          </p:nvSpPr>
          <p:spPr bwMode="auto">
            <a:xfrm>
              <a:off x="490" y="121"/>
              <a:ext cx="320" cy="288"/>
            </a:xfrm>
            <a:prstGeom prst="rect">
              <a:avLst/>
            </a:prstGeom>
            <a:blipFill dpi="0" rotWithShape="0">
              <a:blip r:embed="rId2"/>
              <a:srcRect/>
              <a:tile tx="0" ty="0" sx="100000" sy="100000" flip="none" algn="tl"/>
            </a:blip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endParaRPr lang="zh-CN" altLang="en-US" sz="2400">
                <a:solidFill>
                  <a:schemeClr val="accent2"/>
                </a:solidFill>
                <a:ea typeface="华文行楷"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28662" y="5000636"/>
            <a:ext cx="7315226" cy="976313"/>
            <a:chOff x="0" y="0"/>
            <a:chExt cx="4597" cy="615"/>
          </a:xfrm>
        </p:grpSpPr>
        <p:sp>
          <p:nvSpPr>
            <p:cNvPr id="24582" name="Rectangle 4"/>
            <p:cNvSpPr>
              <a:spLocks noChangeArrowheads="1"/>
            </p:cNvSpPr>
            <p:nvPr/>
          </p:nvSpPr>
          <p:spPr bwMode="auto">
            <a:xfrm>
              <a:off x="0" y="288"/>
              <a:ext cx="624" cy="288"/>
            </a:xfrm>
            <a:prstGeom prst="rect">
              <a:avLst/>
            </a:prstGeom>
            <a:solidFill>
              <a:srgbClr val="008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 name="Line 5"/>
            <p:cNvSpPr>
              <a:spLocks noChangeShapeType="1"/>
            </p:cNvSpPr>
            <p:nvPr/>
          </p:nvSpPr>
          <p:spPr bwMode="auto">
            <a:xfrm>
              <a:off x="336" y="288"/>
              <a:ext cx="0" cy="288"/>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4" name="Text Box 6"/>
            <p:cNvSpPr txBox="1">
              <a:spLocks noChangeArrowheads="1"/>
            </p:cNvSpPr>
            <p:nvPr/>
          </p:nvSpPr>
          <p:spPr bwMode="auto">
            <a:xfrm>
              <a:off x="48" y="288"/>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lang="en-US" altLang="zh-CN" sz="2800" b="1" dirty="0">
                <a:solidFill>
                  <a:srgbClr val="FFFF00"/>
                </a:solidFill>
                <a:ea typeface="楷体_GB2312" pitchFamily="49" charset="-122"/>
              </a:endParaRPr>
            </a:p>
          </p:txBody>
        </p:sp>
        <p:sp>
          <p:nvSpPr>
            <p:cNvPr id="24585" name="Rectangle 7"/>
            <p:cNvSpPr>
              <a:spLocks noChangeArrowheads="1"/>
            </p:cNvSpPr>
            <p:nvPr/>
          </p:nvSpPr>
          <p:spPr bwMode="auto">
            <a:xfrm>
              <a:off x="960" y="288"/>
              <a:ext cx="624" cy="288"/>
            </a:xfrm>
            <a:prstGeom prst="rect">
              <a:avLst/>
            </a:prstGeom>
            <a:solidFill>
              <a:srgbClr val="008000"/>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FFFF00"/>
                </a:solidFill>
              </a:endParaRPr>
            </a:p>
          </p:txBody>
        </p:sp>
        <p:sp>
          <p:nvSpPr>
            <p:cNvPr id="24586" name="Rectangle 8"/>
            <p:cNvSpPr>
              <a:spLocks noChangeArrowheads="1"/>
            </p:cNvSpPr>
            <p:nvPr/>
          </p:nvSpPr>
          <p:spPr bwMode="auto">
            <a:xfrm>
              <a:off x="1968" y="288"/>
              <a:ext cx="624" cy="288"/>
            </a:xfrm>
            <a:prstGeom prst="rect">
              <a:avLst/>
            </a:prstGeom>
            <a:solidFill>
              <a:srgbClr val="008000"/>
            </a:solidFill>
            <a:ln w="95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Rectangle 9"/>
            <p:cNvSpPr>
              <a:spLocks noChangeArrowheads="1"/>
            </p:cNvSpPr>
            <p:nvPr/>
          </p:nvSpPr>
          <p:spPr bwMode="auto">
            <a:xfrm>
              <a:off x="2928" y="288"/>
              <a:ext cx="624" cy="288"/>
            </a:xfrm>
            <a:prstGeom prst="rect">
              <a:avLst/>
            </a:prstGeom>
            <a:solidFill>
              <a:srgbClr val="008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Rectangle 10"/>
            <p:cNvSpPr>
              <a:spLocks noChangeArrowheads="1"/>
            </p:cNvSpPr>
            <p:nvPr/>
          </p:nvSpPr>
          <p:spPr bwMode="auto">
            <a:xfrm>
              <a:off x="3936" y="282"/>
              <a:ext cx="624" cy="288"/>
            </a:xfrm>
            <a:prstGeom prst="rect">
              <a:avLst/>
            </a:prstGeom>
            <a:solidFill>
              <a:srgbClr val="008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11"/>
            <p:cNvSpPr>
              <a:spLocks noChangeShapeType="1"/>
            </p:cNvSpPr>
            <p:nvPr/>
          </p:nvSpPr>
          <p:spPr bwMode="auto">
            <a:xfrm>
              <a:off x="1296" y="288"/>
              <a:ext cx="0" cy="288"/>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12"/>
            <p:cNvSpPr>
              <a:spLocks noChangeShapeType="1"/>
            </p:cNvSpPr>
            <p:nvPr/>
          </p:nvSpPr>
          <p:spPr bwMode="auto">
            <a:xfrm>
              <a:off x="2303" y="298"/>
              <a:ext cx="1" cy="278"/>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Line 13"/>
            <p:cNvSpPr>
              <a:spLocks noChangeShapeType="1"/>
            </p:cNvSpPr>
            <p:nvPr/>
          </p:nvSpPr>
          <p:spPr bwMode="auto">
            <a:xfrm>
              <a:off x="3264" y="288"/>
              <a:ext cx="0" cy="288"/>
            </a:xfrm>
            <a:prstGeom prst="line">
              <a:avLst/>
            </a:prstGeom>
            <a:noFill/>
            <a:ln w="1587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2" name="Line 14"/>
            <p:cNvSpPr>
              <a:spLocks noChangeShapeType="1"/>
            </p:cNvSpPr>
            <p:nvPr/>
          </p:nvSpPr>
          <p:spPr bwMode="auto">
            <a:xfrm>
              <a:off x="4224" y="282"/>
              <a:ext cx="0" cy="288"/>
            </a:xfrm>
            <a:prstGeom prst="line">
              <a:avLst/>
            </a:prstGeom>
            <a:noFill/>
            <a:ln w="190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3" name="Text Box 15"/>
            <p:cNvSpPr txBox="1">
              <a:spLocks noChangeArrowheads="1"/>
            </p:cNvSpPr>
            <p:nvPr/>
          </p:nvSpPr>
          <p:spPr bwMode="auto">
            <a:xfrm>
              <a:off x="1017" y="288"/>
              <a:ext cx="2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dirty="0" smtClean="0">
                  <a:solidFill>
                    <a:srgbClr val="FFFF00"/>
                  </a:solidFill>
                  <a:ea typeface="楷体_GB2312" pitchFamily="49" charset="-122"/>
                </a:rPr>
                <a:t>a</a:t>
              </a:r>
              <a:endParaRPr lang="en-US" altLang="zh-CN" sz="2800" dirty="0">
                <a:solidFill>
                  <a:srgbClr val="FFFF00"/>
                </a:solidFill>
                <a:ea typeface="楷体_GB2312" pitchFamily="49" charset="-122"/>
              </a:endParaRPr>
            </a:p>
          </p:txBody>
        </p:sp>
        <p:sp>
          <p:nvSpPr>
            <p:cNvPr id="24594" name="Text Box 16"/>
            <p:cNvSpPr txBox="1">
              <a:spLocks noChangeArrowheads="1"/>
            </p:cNvSpPr>
            <p:nvPr/>
          </p:nvSpPr>
          <p:spPr bwMode="auto">
            <a:xfrm>
              <a:off x="2016" y="288"/>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dirty="0" smtClean="0">
                  <a:solidFill>
                    <a:srgbClr val="FFFF00"/>
                  </a:solidFill>
                  <a:ea typeface="楷体_GB2312" pitchFamily="49" charset="-122"/>
                </a:rPr>
                <a:t>b</a:t>
              </a:r>
              <a:endParaRPr lang="en-US" altLang="zh-CN" sz="2800" dirty="0">
                <a:solidFill>
                  <a:srgbClr val="FFFF00"/>
                </a:solidFill>
                <a:ea typeface="楷体_GB2312" pitchFamily="49" charset="-122"/>
              </a:endParaRPr>
            </a:p>
          </p:txBody>
        </p:sp>
        <p:sp>
          <p:nvSpPr>
            <p:cNvPr id="24595" name="Text Box 17"/>
            <p:cNvSpPr txBox="1">
              <a:spLocks noChangeArrowheads="1"/>
            </p:cNvSpPr>
            <p:nvPr/>
          </p:nvSpPr>
          <p:spPr bwMode="auto">
            <a:xfrm>
              <a:off x="2976" y="288"/>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dirty="0" smtClean="0">
                  <a:solidFill>
                    <a:srgbClr val="FFFF00"/>
                  </a:solidFill>
                  <a:ea typeface="楷体_GB2312" pitchFamily="49" charset="-122"/>
                </a:rPr>
                <a:t>c</a:t>
              </a:r>
              <a:endParaRPr lang="en-US" altLang="zh-CN" sz="2800" dirty="0">
                <a:solidFill>
                  <a:srgbClr val="FFFF00"/>
                </a:solidFill>
                <a:ea typeface="楷体_GB2312" pitchFamily="49" charset="-122"/>
              </a:endParaRPr>
            </a:p>
          </p:txBody>
        </p:sp>
        <p:sp>
          <p:nvSpPr>
            <p:cNvPr id="24596" name="Text Box 18"/>
            <p:cNvSpPr txBox="1">
              <a:spLocks noChangeArrowheads="1"/>
            </p:cNvSpPr>
            <p:nvPr/>
          </p:nvSpPr>
          <p:spPr bwMode="auto">
            <a:xfrm>
              <a:off x="3968" y="243"/>
              <a:ext cx="2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dirty="0" smtClean="0">
                  <a:solidFill>
                    <a:srgbClr val="FFFF00"/>
                  </a:solidFill>
                  <a:ea typeface="楷体_GB2312" pitchFamily="49" charset="-122"/>
                </a:rPr>
                <a:t>d</a:t>
              </a:r>
              <a:endParaRPr lang="en-US" altLang="zh-CN" sz="2800" dirty="0">
                <a:solidFill>
                  <a:srgbClr val="FFFF00"/>
                </a:solidFill>
                <a:ea typeface="楷体_GB2312" pitchFamily="49" charset="-122"/>
              </a:endParaRPr>
            </a:p>
          </p:txBody>
        </p:sp>
        <p:sp>
          <p:nvSpPr>
            <p:cNvPr id="24597" name="Line 19"/>
            <p:cNvSpPr>
              <a:spLocks noChangeShapeType="1"/>
            </p:cNvSpPr>
            <p:nvPr/>
          </p:nvSpPr>
          <p:spPr bwMode="auto">
            <a:xfrm>
              <a:off x="528" y="432"/>
              <a:ext cx="384" cy="0"/>
            </a:xfrm>
            <a:prstGeom prst="line">
              <a:avLst/>
            </a:prstGeom>
            <a:noFill/>
            <a:ln w="254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Line 20"/>
            <p:cNvSpPr>
              <a:spLocks noChangeShapeType="1"/>
            </p:cNvSpPr>
            <p:nvPr/>
          </p:nvSpPr>
          <p:spPr bwMode="auto">
            <a:xfrm>
              <a:off x="1536" y="432"/>
              <a:ext cx="384" cy="0"/>
            </a:xfrm>
            <a:prstGeom prst="line">
              <a:avLst/>
            </a:prstGeom>
            <a:noFill/>
            <a:ln w="254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1"/>
            <p:cNvSpPr>
              <a:spLocks noChangeShapeType="1"/>
            </p:cNvSpPr>
            <p:nvPr/>
          </p:nvSpPr>
          <p:spPr bwMode="auto">
            <a:xfrm>
              <a:off x="2484" y="430"/>
              <a:ext cx="408" cy="4"/>
            </a:xfrm>
            <a:prstGeom prst="line">
              <a:avLst/>
            </a:prstGeom>
            <a:noFill/>
            <a:ln w="254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22"/>
            <p:cNvSpPr>
              <a:spLocks noChangeShapeType="1"/>
            </p:cNvSpPr>
            <p:nvPr/>
          </p:nvSpPr>
          <p:spPr bwMode="auto">
            <a:xfrm>
              <a:off x="3456" y="432"/>
              <a:ext cx="432" cy="0"/>
            </a:xfrm>
            <a:prstGeom prst="line">
              <a:avLst/>
            </a:prstGeom>
            <a:noFill/>
            <a:ln w="254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Text Box 23"/>
            <p:cNvSpPr txBox="1">
              <a:spLocks noChangeArrowheads="1"/>
            </p:cNvSpPr>
            <p:nvPr/>
          </p:nvSpPr>
          <p:spPr bwMode="auto">
            <a:xfrm>
              <a:off x="4117" y="298"/>
              <a:ext cx="48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dirty="0">
                  <a:solidFill>
                    <a:srgbClr val="FFFF00"/>
                  </a:solidFill>
                  <a:latin typeface="宋体" pitchFamily="2" charset="-122"/>
                </a:rPr>
                <a:t> ∧</a:t>
              </a:r>
              <a:r>
                <a:rPr lang="zh-CN" altLang="en-US" sz="2000" b="1" dirty="0">
                  <a:solidFill>
                    <a:srgbClr val="FFFF00"/>
                  </a:solidFill>
                  <a:ea typeface="楷体_GB2312" pitchFamily="49" charset="-122"/>
                </a:rPr>
                <a:t> </a:t>
              </a:r>
            </a:p>
          </p:txBody>
        </p:sp>
        <p:sp>
          <p:nvSpPr>
            <p:cNvPr id="24602" name="Line 24"/>
            <p:cNvSpPr>
              <a:spLocks noChangeShapeType="1"/>
            </p:cNvSpPr>
            <p:nvPr/>
          </p:nvSpPr>
          <p:spPr bwMode="auto">
            <a:xfrm>
              <a:off x="288" y="48"/>
              <a:ext cx="0" cy="192"/>
            </a:xfrm>
            <a:prstGeom prst="line">
              <a:avLst/>
            </a:prstGeom>
            <a:noFill/>
            <a:ln w="25400">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Text Box 25"/>
            <p:cNvSpPr txBox="1">
              <a:spLocks noChangeArrowheads="1"/>
            </p:cNvSpPr>
            <p:nvPr/>
          </p:nvSpPr>
          <p:spPr bwMode="auto">
            <a:xfrm>
              <a:off x="336" y="0"/>
              <a:ext cx="33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a:solidFill>
                    <a:srgbClr val="FF0000"/>
                  </a:solidFill>
                  <a:effectLst>
                    <a:outerShdw blurRad="38100" dist="38100" dir="2700000" algn="tl">
                      <a:srgbClr val="C0C0C0"/>
                    </a:outerShdw>
                  </a:effectLst>
                  <a:ea typeface="楷体_GB2312" pitchFamily="49" charset="-122"/>
                </a:rPr>
                <a:t>S</a:t>
              </a:r>
            </a:p>
          </p:txBody>
        </p:sp>
      </p:grpSp>
      <p:sp>
        <p:nvSpPr>
          <p:cNvPr id="25626" name="Text Box 26"/>
          <p:cNvSpPr txBox="1">
            <a:spLocks noChangeArrowheads="1"/>
          </p:cNvSpPr>
          <p:nvPr/>
        </p:nvSpPr>
        <p:spPr bwMode="auto">
          <a:xfrm>
            <a:off x="428596" y="428604"/>
            <a:ext cx="8245475" cy="350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effectLst>
                  <a:outerShdw blurRad="38100" dist="38100" dir="2700000" algn="tl">
                    <a:srgbClr val="C0C0C0"/>
                  </a:outerShdw>
                </a:effectLst>
                <a:ea typeface="楷体_GB2312" pitchFamily="49" charset="-122"/>
              </a:rPr>
              <a:t>       </a:t>
            </a:r>
            <a:r>
              <a:rPr lang="zh-CN" altLang="en-US" sz="2800" b="1" dirty="0">
                <a:solidFill>
                  <a:schemeClr val="bg2"/>
                </a:solidFill>
                <a:latin typeface="Comic Sans MS" pitchFamily="66" charset="0"/>
                <a:ea typeface="楷体_GB2312" pitchFamily="49" charset="-122"/>
              </a:rPr>
              <a:t>串的链接存储采用单链表的形式实现，其中每个结点的定义如下：</a:t>
            </a:r>
            <a:br>
              <a:rPr lang="zh-CN" altLang="en-US" sz="2800" b="1" dirty="0">
                <a:solidFill>
                  <a:schemeClr val="bg2"/>
                </a:solidFill>
                <a:latin typeface="Comic Sans MS" pitchFamily="66" charset="0"/>
                <a:ea typeface="楷体_GB2312" pitchFamily="49" charset="-122"/>
              </a:rPr>
            </a:br>
            <a:r>
              <a:rPr lang="en-US" altLang="zh-CN" sz="2800" b="1" dirty="0" err="1">
                <a:solidFill>
                  <a:schemeClr val="bg2"/>
                </a:solidFill>
                <a:latin typeface="Comic Sans MS" pitchFamily="66" charset="0"/>
                <a:ea typeface="楷体_GB2312" pitchFamily="49" charset="-122"/>
              </a:rPr>
              <a:t>typedef</a:t>
            </a: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struct</a:t>
            </a:r>
            <a:r>
              <a:rPr lang="en-US" altLang="zh-CN" sz="2800" b="1" dirty="0">
                <a:solidFill>
                  <a:schemeClr val="bg2"/>
                </a:solidFill>
                <a:latin typeface="Comic Sans MS" pitchFamily="66" charset="0"/>
                <a:ea typeface="楷体_GB2312" pitchFamily="49" charset="-122"/>
              </a:rPr>
              <a:t> node</a:t>
            </a:r>
            <a:br>
              <a:rPr lang="en-US" altLang="zh-CN" sz="2800" b="1" dirty="0">
                <a:solidFill>
                  <a:schemeClr val="bg2"/>
                </a:solidFill>
                <a:latin typeface="Comic Sans MS" pitchFamily="66" charset="0"/>
                <a:ea typeface="楷体_GB2312" pitchFamily="49" charset="-122"/>
              </a:rPr>
            </a:br>
            <a:r>
              <a:rPr lang="en-US" altLang="zh-CN" sz="2800" b="1" dirty="0">
                <a:solidFill>
                  <a:schemeClr val="bg2"/>
                </a:solidFill>
                <a:latin typeface="Comic Sans MS" pitchFamily="66" charset="0"/>
                <a:ea typeface="楷体_GB2312" pitchFamily="49" charset="-122"/>
              </a:rPr>
              <a:t>   {</a:t>
            </a:r>
            <a:br>
              <a:rPr lang="en-US" altLang="zh-CN" sz="2800" b="1" dirty="0">
                <a:solidFill>
                  <a:schemeClr val="bg2"/>
                </a:solidFill>
                <a:latin typeface="Comic Sans MS" pitchFamily="66" charset="0"/>
                <a:ea typeface="楷体_GB2312" pitchFamily="49" charset="-122"/>
              </a:rPr>
            </a:br>
            <a:r>
              <a:rPr lang="en-US" altLang="zh-CN" sz="2800" b="1" dirty="0">
                <a:solidFill>
                  <a:schemeClr val="bg2"/>
                </a:solidFill>
                <a:latin typeface="Comic Sans MS" pitchFamily="66" charset="0"/>
                <a:ea typeface="楷体_GB2312" pitchFamily="49" charset="-122"/>
              </a:rPr>
              <a:t>      char data; </a:t>
            </a:r>
            <a:br>
              <a:rPr lang="en-US" altLang="zh-CN" sz="2800" b="1" dirty="0">
                <a:solidFill>
                  <a:schemeClr val="bg2"/>
                </a:solidFill>
                <a:latin typeface="Comic Sans MS" pitchFamily="66" charset="0"/>
                <a:ea typeface="楷体_GB2312" pitchFamily="49" charset="-122"/>
              </a:rPr>
            </a:b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struct</a:t>
            </a:r>
            <a:r>
              <a:rPr lang="en-US" altLang="zh-CN" sz="2800" b="1" dirty="0">
                <a:solidFill>
                  <a:schemeClr val="bg2"/>
                </a:solidFill>
                <a:latin typeface="Comic Sans MS" pitchFamily="66" charset="0"/>
                <a:ea typeface="楷体_GB2312" pitchFamily="49" charset="-122"/>
              </a:rPr>
              <a:t> node *next; </a:t>
            </a:r>
            <a:br>
              <a:rPr lang="en-US" altLang="zh-CN" sz="2800" b="1" dirty="0">
                <a:solidFill>
                  <a:schemeClr val="bg2"/>
                </a:solidFill>
                <a:latin typeface="Comic Sans MS" pitchFamily="66" charset="0"/>
                <a:ea typeface="楷体_GB2312" pitchFamily="49" charset="-122"/>
              </a:rPr>
            </a:br>
            <a:r>
              <a:rPr lang="en-US" altLang="zh-CN" sz="2800" b="1" dirty="0">
                <a:solidFill>
                  <a:schemeClr val="bg2"/>
                </a:solidFill>
                <a:latin typeface="Comic Sans MS" pitchFamily="66" charset="0"/>
                <a:ea typeface="楷体_GB2312" pitchFamily="49" charset="-122"/>
              </a:rPr>
              <a:t>    } </a:t>
            </a:r>
            <a:r>
              <a:rPr lang="en-US" altLang="zh-CN" sz="2800" b="1" dirty="0" err="1">
                <a:solidFill>
                  <a:schemeClr val="bg2"/>
                </a:solidFill>
                <a:latin typeface="Comic Sans MS" pitchFamily="66" charset="0"/>
                <a:ea typeface="楷体_GB2312" pitchFamily="49" charset="-122"/>
              </a:rPr>
              <a:t>linkstrnode</a:t>
            </a:r>
            <a:r>
              <a:rPr lang="en-US" altLang="zh-CN" sz="2800" b="1" dirty="0">
                <a:solidFill>
                  <a:schemeClr val="bg2"/>
                </a:solidFill>
                <a:latin typeface="Comic Sans MS" pitchFamily="66" charset="0"/>
                <a:ea typeface="楷体_GB2312" pitchFamily="49" charset="-122"/>
              </a:rPr>
              <a:t>;</a:t>
            </a:r>
            <a:br>
              <a:rPr lang="en-US" altLang="zh-CN" sz="2800" b="1" dirty="0">
                <a:solidFill>
                  <a:schemeClr val="bg2"/>
                </a:solidFill>
                <a:latin typeface="Comic Sans MS" pitchFamily="66" charset="0"/>
                <a:ea typeface="楷体_GB2312" pitchFamily="49" charset="-122"/>
              </a:rPr>
            </a:br>
            <a:r>
              <a:rPr lang="en-US" altLang="zh-CN" sz="2800" b="1" dirty="0" err="1">
                <a:solidFill>
                  <a:schemeClr val="bg2"/>
                </a:solidFill>
                <a:latin typeface="Comic Sans MS" pitchFamily="66" charset="0"/>
                <a:ea typeface="楷体_GB2312" pitchFamily="49" charset="-122"/>
              </a:rPr>
              <a:t>typedef</a:t>
            </a: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linkstrnode</a:t>
            </a: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linkstring</a:t>
            </a:r>
            <a:r>
              <a:rPr lang="en-US" altLang="zh-CN" sz="2800" b="1" dirty="0">
                <a:solidFill>
                  <a:schemeClr val="bg2"/>
                </a:solidFill>
                <a:latin typeface="Comic Sans MS" pitchFamily="66" charset="0"/>
                <a:ea typeface="楷体_GB2312" pitchFamily="49" charset="-122"/>
              </a:rPr>
              <a:t>; </a:t>
            </a:r>
          </a:p>
        </p:txBody>
      </p:sp>
      <p:sp>
        <p:nvSpPr>
          <p:cNvPr id="25627" name="Text Box 27"/>
          <p:cNvSpPr txBox="1">
            <a:spLocks noChangeArrowheads="1"/>
          </p:cNvSpPr>
          <p:nvPr/>
        </p:nvSpPr>
        <p:spPr bwMode="auto">
          <a:xfrm>
            <a:off x="285720" y="4143380"/>
            <a:ext cx="8382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dirty="0">
                <a:solidFill>
                  <a:schemeClr val="bg2"/>
                </a:solidFill>
                <a:latin typeface="Comic Sans MS" pitchFamily="66" charset="0"/>
                <a:ea typeface="楷体_GB2312" pitchFamily="49" charset="-122"/>
              </a:rPr>
              <a:t>例如，串</a:t>
            </a:r>
            <a:r>
              <a:rPr lang="en-US" altLang="zh-CN" sz="2800" b="1" dirty="0">
                <a:solidFill>
                  <a:schemeClr val="bg2"/>
                </a:solidFill>
                <a:latin typeface="Comic Sans MS" pitchFamily="66" charset="0"/>
                <a:ea typeface="楷体_GB2312" pitchFamily="49" charset="-122"/>
              </a:rPr>
              <a:t>S=“</a:t>
            </a:r>
            <a:r>
              <a:rPr lang="en-US" altLang="zh-CN" sz="2800" b="1" dirty="0" err="1" smtClean="0">
                <a:solidFill>
                  <a:schemeClr val="bg2"/>
                </a:solidFill>
                <a:latin typeface="Comic Sans MS" pitchFamily="66" charset="0"/>
                <a:ea typeface="楷体_GB2312" pitchFamily="49" charset="-122"/>
              </a:rPr>
              <a:t>abcd</a:t>
            </a:r>
            <a:r>
              <a:rPr lang="en-US" altLang="zh-CN" sz="2800" b="1" dirty="0" smtClean="0">
                <a:solidFill>
                  <a:schemeClr val="bg2"/>
                </a:solidFill>
                <a:latin typeface="Comic Sans MS" pitchFamily="66" charset="0"/>
                <a:ea typeface="楷体_GB2312" pitchFamily="49" charset="-122"/>
              </a:rPr>
              <a:t>”</a:t>
            </a:r>
            <a:r>
              <a:rPr lang="zh-CN" altLang="en-US" sz="2800" b="1" dirty="0">
                <a:solidFill>
                  <a:schemeClr val="bg2"/>
                </a:solidFill>
                <a:latin typeface="Comic Sans MS" pitchFamily="66" charset="0"/>
                <a:ea typeface="楷体_GB2312" pitchFamily="49" charset="-122"/>
              </a:rPr>
              <a:t>，其链接存储结构如下图所示：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26"/>
                                        </p:tgtEl>
                                        <p:attrNameLst>
                                          <p:attrName>style.visibility</p:attrName>
                                        </p:attrNameLst>
                                      </p:cBhvr>
                                      <p:to>
                                        <p:strVal val="visible"/>
                                      </p:to>
                                    </p:set>
                                    <p:animEffect transition="in" filter="blinds(horizontal)">
                                      <p:cBhvr>
                                        <p:cTn id="7" dur="500"/>
                                        <p:tgtEl>
                                          <p:spTgt spid="25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27"/>
                                        </p:tgtEl>
                                        <p:attrNameLst>
                                          <p:attrName>style.visibility</p:attrName>
                                        </p:attrNameLst>
                                      </p:cBhvr>
                                      <p:to>
                                        <p:strVal val="visible"/>
                                      </p:to>
                                    </p:set>
                                    <p:animEffect transition="in" filter="blinds(horizontal)">
                                      <p:cBhvr>
                                        <p:cTn id="12" dur="500"/>
                                        <p:tgtEl>
                                          <p:spTgt spid="25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6" grpId="0" autoUpdateAnimBg="0"/>
      <p:bldP spid="2562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28596" y="357166"/>
            <a:ext cx="8229600" cy="5314950"/>
          </a:xfrm>
        </p:spPr>
        <p:txBody>
          <a:bodyPr anchor="t"/>
          <a:lstStyle/>
          <a:p>
            <a:pPr eaLnBrk="1" hangingPunct="1"/>
            <a:r>
              <a:rPr lang="zh-CN" altLang="en-US" sz="3200" b="1" dirty="0" smtClean="0">
                <a:solidFill>
                  <a:srgbClr val="FF0000"/>
                </a:solidFill>
                <a:ea typeface="楷体_GB2312" pitchFamily="49" charset="-122"/>
              </a:rPr>
              <a:t>参考：不带头结点的链式存储</a:t>
            </a:r>
            <a:r>
              <a:rPr lang="en-US" altLang="zh-CN" sz="3200" b="1" dirty="0" smtClean="0">
                <a:solidFill>
                  <a:srgbClr val="FF0000"/>
                </a:solidFill>
                <a:ea typeface="楷体_GB2312" pitchFamily="49" charset="-122"/>
              </a:rPr>
              <a:t/>
            </a:r>
            <a:br>
              <a:rPr lang="en-US" altLang="zh-CN" sz="3200" b="1" dirty="0" smtClean="0">
                <a:solidFill>
                  <a:srgbClr val="FF0000"/>
                </a:solidFill>
                <a:ea typeface="楷体_GB2312" pitchFamily="49" charset="-122"/>
              </a:rPr>
            </a:br>
            <a:r>
              <a:rPr lang="zh-CN" altLang="en-US" sz="3200" b="1" dirty="0" smtClean="0">
                <a:solidFill>
                  <a:srgbClr val="FF0000"/>
                </a:solidFill>
                <a:ea typeface="楷体_GB2312" pitchFamily="49" charset="-122"/>
              </a:rPr>
              <a:t>求</a:t>
            </a:r>
            <a:r>
              <a:rPr lang="zh-CN" altLang="en-US" sz="3200" b="1" dirty="0" smtClean="0">
                <a:solidFill>
                  <a:srgbClr val="FF0000"/>
                </a:solidFill>
                <a:ea typeface="楷体_GB2312" pitchFamily="49" charset="-122"/>
              </a:rPr>
              <a:t>子串运算</a:t>
            </a:r>
            <a:r>
              <a:rPr lang="en-US" altLang="zh-CN" sz="3200" b="1" dirty="0" smtClean="0">
                <a:solidFill>
                  <a:srgbClr val="FF0000"/>
                </a:solidFill>
                <a:ea typeface="楷体_GB2312" pitchFamily="49" charset="-122"/>
              </a:rPr>
              <a:t>substring(</a:t>
            </a:r>
            <a:r>
              <a:rPr lang="en-US" altLang="zh-CN" sz="3200" b="1" dirty="0" err="1" smtClean="0">
                <a:solidFill>
                  <a:srgbClr val="FF0000"/>
                </a:solidFill>
                <a:ea typeface="楷体_GB2312" pitchFamily="49" charset="-122"/>
              </a:rPr>
              <a:t>S,i,len</a:t>
            </a:r>
            <a:r>
              <a:rPr lang="en-US" altLang="zh-CN" sz="3200" b="1" dirty="0" smtClean="0">
                <a:solidFill>
                  <a:srgbClr val="FF0000"/>
                </a:solidFill>
                <a:ea typeface="楷体_GB2312" pitchFamily="49" charset="-122"/>
              </a:rPr>
              <a:t>)</a:t>
            </a:r>
            <a:br>
              <a:rPr lang="en-US" altLang="zh-CN" sz="3200" b="1" dirty="0" smtClean="0">
                <a:solidFill>
                  <a:srgbClr val="FF0000"/>
                </a:solidFill>
                <a:ea typeface="楷体_GB2312" pitchFamily="49" charset="-122"/>
              </a:rPr>
            </a:br>
            <a:r>
              <a:rPr lang="en-US" altLang="zh-CN" sz="2000" b="1" dirty="0" smtClean="0">
                <a:ea typeface="楷体_GB2312" pitchFamily="49" charset="-122"/>
              </a:rPr>
              <a:t> </a:t>
            </a:r>
            <a:br>
              <a:rPr lang="en-US" altLang="zh-CN" sz="2000" b="1" dirty="0" smtClean="0">
                <a:ea typeface="楷体_GB2312" pitchFamily="49" charset="-122"/>
              </a:rPr>
            </a:br>
            <a:r>
              <a:rPr lang="en-US" altLang="zh-CN" sz="2800" b="1" dirty="0" err="1" smtClean="0">
                <a:solidFill>
                  <a:schemeClr val="bg2"/>
                </a:solidFill>
                <a:latin typeface="Comic Sans MS" pitchFamily="66" charset="0"/>
                <a:ea typeface="楷体_GB2312" pitchFamily="49" charset="-122"/>
              </a:rPr>
              <a:t>linkstring</a:t>
            </a:r>
            <a:r>
              <a:rPr lang="en-US" altLang="zh-CN" sz="2800" b="1" dirty="0" smtClean="0">
                <a:solidFill>
                  <a:schemeClr val="bg2"/>
                </a:solidFill>
                <a:latin typeface="Comic Sans MS" pitchFamily="66" charset="0"/>
                <a:ea typeface="楷体_GB2312" pitchFamily="49" charset="-122"/>
              </a:rPr>
              <a:t> substring(</a:t>
            </a:r>
            <a:r>
              <a:rPr lang="en-US" altLang="zh-CN" sz="2800" b="1" dirty="0" err="1" smtClean="0">
                <a:solidFill>
                  <a:schemeClr val="bg2"/>
                </a:solidFill>
                <a:latin typeface="Comic Sans MS" pitchFamily="66" charset="0"/>
                <a:ea typeface="楷体_GB2312" pitchFamily="49" charset="-122"/>
              </a:rPr>
              <a:t>linkstring</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S,int</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len</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 </a:t>
            </a: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k; </a:t>
            </a:r>
            <a:r>
              <a:rPr lang="en-US" altLang="zh-CN" sz="2800" b="1" dirty="0" err="1" smtClean="0">
                <a:solidFill>
                  <a:schemeClr val="bg2"/>
                </a:solidFill>
                <a:latin typeface="Comic Sans MS" pitchFamily="66" charset="0"/>
                <a:ea typeface="楷体_GB2312" pitchFamily="49" charset="-122"/>
              </a:rPr>
              <a:t>linkstring</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p,q,r,t</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p=S, k=1;</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zh-CN" altLang="en-US" sz="2800" b="1" dirty="0" smtClean="0">
                <a:solidFill>
                  <a:schemeClr val="bg2"/>
                </a:solidFill>
                <a:latin typeface="Comic Sans MS" pitchFamily="66" charset="0"/>
                <a:ea typeface="楷体_GB2312" pitchFamily="49" charset="-122"/>
              </a:rPr>
              <a:t>用</a:t>
            </a:r>
            <a:r>
              <a:rPr lang="en-US" altLang="zh-CN" sz="2800" b="1" dirty="0" smtClean="0">
                <a:solidFill>
                  <a:schemeClr val="bg2"/>
                </a:solidFill>
                <a:latin typeface="Comic Sans MS" pitchFamily="66" charset="0"/>
                <a:ea typeface="楷体_GB2312" pitchFamily="49" charset="-122"/>
              </a:rPr>
              <a:t>p</a:t>
            </a:r>
            <a:r>
              <a:rPr lang="zh-CN" altLang="en-US" sz="2800" b="1" dirty="0" smtClean="0">
                <a:solidFill>
                  <a:schemeClr val="bg2"/>
                </a:solidFill>
                <a:latin typeface="Comic Sans MS" pitchFamily="66" charset="0"/>
                <a:ea typeface="楷体_GB2312" pitchFamily="49" charset="-122"/>
              </a:rPr>
              <a:t>查找</a:t>
            </a:r>
            <a:r>
              <a:rPr lang="en-US" altLang="zh-CN" sz="2800" b="1" dirty="0" smtClean="0">
                <a:solidFill>
                  <a:schemeClr val="bg2"/>
                </a:solidFill>
                <a:latin typeface="Comic Sans MS" pitchFamily="66" charset="0"/>
                <a:ea typeface="楷体_GB2312" pitchFamily="49" charset="-122"/>
              </a:rPr>
              <a:t>S</a:t>
            </a:r>
            <a:r>
              <a:rPr lang="zh-CN" altLang="en-US" sz="2800" b="1" dirty="0" smtClean="0">
                <a:solidFill>
                  <a:schemeClr val="bg2"/>
                </a:solidFill>
                <a:latin typeface="Comic Sans MS" pitchFamily="66" charset="0"/>
                <a:ea typeface="楷体_GB2312" pitchFamily="49" charset="-122"/>
              </a:rPr>
              <a:t>中的第</a:t>
            </a:r>
            <a:r>
              <a:rPr lang="en-US" altLang="zh-CN" sz="2800" b="1" dirty="0" err="1" smtClean="0">
                <a:solidFill>
                  <a:schemeClr val="bg2"/>
                </a:solidFill>
                <a:latin typeface="Comic Sans MS" pitchFamily="66" charset="0"/>
                <a:ea typeface="楷体_GB2312" pitchFamily="49" charset="-122"/>
              </a:rPr>
              <a:t>i</a:t>
            </a:r>
            <a:r>
              <a:rPr lang="zh-CN" altLang="en-US" sz="2800" b="1" dirty="0" smtClean="0">
                <a:solidFill>
                  <a:schemeClr val="bg2"/>
                </a:solidFill>
                <a:latin typeface="Comic Sans MS" pitchFamily="66" charset="0"/>
                <a:ea typeface="楷体_GB2312" pitchFamily="49" charset="-122"/>
              </a:rPr>
              <a:t>个字符*</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while (p &amp;&amp; k&lt;</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 {p= p-&gt;</a:t>
            </a:r>
            <a:r>
              <a:rPr lang="en-US" altLang="zh-CN" sz="2800" b="1" dirty="0" err="1" smtClean="0">
                <a:solidFill>
                  <a:schemeClr val="bg2"/>
                </a:solidFill>
                <a:latin typeface="Comic Sans MS" pitchFamily="66" charset="0"/>
                <a:ea typeface="楷体_GB2312" pitchFamily="49" charset="-122"/>
              </a:rPr>
              <a:t>next;k</a:t>
            </a: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if (!p)  {</a:t>
            </a:r>
            <a:r>
              <a:rPr lang="en-US" altLang="zh-CN" sz="2800" b="1" dirty="0" err="1" smtClean="0">
                <a:solidFill>
                  <a:schemeClr val="bg2"/>
                </a:solidFill>
                <a:latin typeface="Comic Sans MS" pitchFamily="66" charset="0"/>
                <a:ea typeface="楷体_GB2312" pitchFamily="49" charset="-122"/>
              </a:rPr>
              <a:t>printf</a:t>
            </a:r>
            <a:r>
              <a:rPr lang="en-US" altLang="zh-CN" sz="2800" b="1" dirty="0" smtClean="0">
                <a:solidFill>
                  <a:schemeClr val="bg2"/>
                </a:solidFill>
                <a:latin typeface="Comic Sans MS" pitchFamily="66" charset="0"/>
                <a:ea typeface="楷体_GB2312" pitchFamily="49" charset="-122"/>
              </a:rPr>
              <a:t>("error1\n"); return(null);}</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else</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r=(</a:t>
            </a:r>
            <a:r>
              <a:rPr lang="en-US" altLang="zh-CN" sz="2800" b="1" dirty="0" err="1" smtClean="0">
                <a:solidFill>
                  <a:schemeClr val="bg2"/>
                </a:solidFill>
                <a:latin typeface="Comic Sans MS" pitchFamily="66" charset="0"/>
                <a:ea typeface="楷体_GB2312" pitchFamily="49" charset="-122"/>
              </a:rPr>
              <a:t>linkstring</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malloc</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sizeof</a:t>
            </a:r>
            <a:r>
              <a:rPr lang="en-US" altLang="zh-CN" sz="2800" b="1" dirty="0" smtClean="0">
                <a:solidFill>
                  <a:schemeClr val="bg2"/>
                </a:solidFill>
                <a:latin typeface="Comic Sans MS" pitchFamily="66" charset="0"/>
                <a:ea typeface="楷体_GB2312" pitchFamily="49" charset="-122"/>
              </a:rPr>
              <a:t>(</a:t>
            </a:r>
            <a:r>
              <a:rPr lang="en-US" altLang="zh-CN" sz="2800" b="1" dirty="0" err="1" smtClean="0">
                <a:solidFill>
                  <a:schemeClr val="bg2"/>
                </a:solidFill>
                <a:latin typeface="Comic Sans MS" pitchFamily="66" charset="0"/>
                <a:ea typeface="楷体_GB2312" pitchFamily="49" charset="-122"/>
              </a:rPr>
              <a:t>linkstrnode</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r-&gt;data=p-&gt;data; r-&gt;next=null;</a:t>
            </a:r>
            <a:r>
              <a:rPr lang="en-US" altLang="zh-CN" b="1" dirty="0" smtClean="0">
                <a:ea typeface="楷体_GB2312" pitchFamily="49" charset="-122"/>
              </a:rPr>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457200"/>
            <a:ext cx="8458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1143000" eaLnBrk="0" hangingPunct="0"/>
            <a:endParaRPr lang="zh-CN" altLang="en-US" sz="2400">
              <a:latin typeface="楷体_GB2312" pitchFamily="49" charset="-122"/>
              <a:ea typeface="楷体_GB2312" pitchFamily="49" charset="-122"/>
            </a:endParaRPr>
          </a:p>
        </p:txBody>
      </p:sp>
      <p:sp>
        <p:nvSpPr>
          <p:cNvPr id="31747" name="Rectangle 3"/>
          <p:cNvSpPr>
            <a:spLocks noGrp="1" noChangeArrowheads="1"/>
          </p:cNvSpPr>
          <p:nvPr>
            <p:ph type="title" idx="4294967295"/>
          </p:nvPr>
        </p:nvSpPr>
        <p:spPr>
          <a:xfrm>
            <a:off x="228600" y="304800"/>
            <a:ext cx="8229600" cy="6324600"/>
          </a:xfrm>
        </p:spPr>
        <p:txBody>
          <a:bodyPr/>
          <a:lstStyle/>
          <a:p>
            <a:pPr eaLnBrk="1" hangingPunct="1"/>
            <a:r>
              <a:rPr lang="zh-CN" altLang="en-US" sz="2400" b="1" smtClean="0">
                <a:ea typeface="楷体_GB2312" pitchFamily="49" charset="-122"/>
              </a:rPr>
              <a:t>   </a:t>
            </a:r>
            <a:r>
              <a:rPr lang="en-US" altLang="zh-CN" sz="2400" b="1" smtClean="0">
                <a:solidFill>
                  <a:schemeClr val="bg2"/>
                </a:solidFill>
                <a:latin typeface="Comic Sans MS" pitchFamily="66" charset="0"/>
                <a:ea typeface="楷体_GB2312" pitchFamily="49" charset="-122"/>
              </a:rPr>
              <a:t>k=1; q=r; /*</a:t>
            </a:r>
            <a:r>
              <a:rPr lang="zh-CN" altLang="en-US" sz="2400" b="1" smtClean="0">
                <a:solidFill>
                  <a:schemeClr val="bg2"/>
                </a:solidFill>
                <a:latin typeface="Comic Sans MS" pitchFamily="66" charset="0"/>
                <a:ea typeface="楷体_GB2312" pitchFamily="49" charset="-122"/>
              </a:rPr>
              <a:t>用</a:t>
            </a:r>
            <a:r>
              <a:rPr lang="en-US" altLang="zh-CN" sz="2400" b="1" smtClean="0">
                <a:solidFill>
                  <a:schemeClr val="bg2"/>
                </a:solidFill>
                <a:latin typeface="Comic Sans MS" pitchFamily="66" charset="0"/>
                <a:ea typeface="楷体_GB2312" pitchFamily="49" charset="-122"/>
              </a:rPr>
              <a:t>q</a:t>
            </a:r>
            <a:r>
              <a:rPr lang="zh-CN" altLang="en-US" sz="2400" b="1" smtClean="0">
                <a:solidFill>
                  <a:schemeClr val="bg2"/>
                </a:solidFill>
                <a:latin typeface="Comic Sans MS" pitchFamily="66" charset="0"/>
                <a:ea typeface="楷体_GB2312" pitchFamily="49" charset="-122"/>
              </a:rPr>
              <a:t>始终指向子串的最后一个字符的位置*</a:t>
            </a:r>
            <a:r>
              <a:rPr lang="en-US" altLang="zh-CN" sz="2400" b="1" smtClean="0">
                <a:solidFill>
                  <a:schemeClr val="bg2"/>
                </a:solidFill>
                <a:latin typeface="Comic Sans MS" pitchFamily="66" charset="0"/>
                <a:ea typeface="楷体_GB2312" pitchFamily="49" charset="-122"/>
              </a:rPr>
              <a:t>/</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while (p-&gt;next &amp;&amp; k&lt;len)  /*</a:t>
            </a:r>
            <a:r>
              <a:rPr lang="zh-CN" altLang="en-US" sz="2400" b="1" smtClean="0">
                <a:solidFill>
                  <a:schemeClr val="bg2"/>
                </a:solidFill>
                <a:latin typeface="Comic Sans MS" pitchFamily="66" charset="0"/>
                <a:ea typeface="楷体_GB2312" pitchFamily="49" charset="-122"/>
              </a:rPr>
              <a:t>取长度为</a:t>
            </a:r>
            <a:r>
              <a:rPr lang="en-US" altLang="zh-CN" sz="2400" b="1" smtClean="0">
                <a:solidFill>
                  <a:schemeClr val="bg2"/>
                </a:solidFill>
                <a:latin typeface="Comic Sans MS" pitchFamily="66" charset="0"/>
                <a:ea typeface="楷体_GB2312" pitchFamily="49" charset="-122"/>
              </a:rPr>
              <a:t>len</a:t>
            </a:r>
            <a:r>
              <a:rPr lang="zh-CN" altLang="en-US" sz="2400" b="1" smtClean="0">
                <a:solidFill>
                  <a:schemeClr val="bg2"/>
                </a:solidFill>
                <a:latin typeface="Comic Sans MS" pitchFamily="66" charset="0"/>
                <a:ea typeface="楷体_GB2312" pitchFamily="49" charset="-122"/>
              </a:rPr>
              <a:t>的子串*</a:t>
            </a:r>
            <a:r>
              <a:rPr lang="en-US" altLang="zh-CN" sz="2400" b="1" smtClean="0">
                <a:solidFill>
                  <a:schemeClr val="bg2"/>
                </a:solidFill>
                <a:latin typeface="Comic Sans MS" pitchFamily="66" charset="0"/>
                <a:ea typeface="楷体_GB2312" pitchFamily="49" charset="-122"/>
              </a:rPr>
              <a:t>/</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 </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p=p-&gt;next ;k++;</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t=(linkstring) malloc (sizeof (linkstrnode));</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t-&gt;data=p-&gt;data; </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q-&gt;next=t; q=t;</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if (k&lt;len) {printf("error2\n") ; return(null);}  </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else</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{q-&gt;next=null; return(r);}  /*</a:t>
            </a:r>
            <a:r>
              <a:rPr lang="zh-CN" altLang="en-US" sz="2400" b="1" smtClean="0">
                <a:solidFill>
                  <a:schemeClr val="bg2"/>
                </a:solidFill>
                <a:latin typeface="Comic Sans MS" pitchFamily="66" charset="0"/>
                <a:ea typeface="楷体_GB2312" pitchFamily="49" charset="-122"/>
              </a:rPr>
              <a:t>处理子串的尾部*</a:t>
            </a:r>
            <a:r>
              <a:rPr lang="en-US" altLang="zh-CN" sz="2400" b="1" smtClean="0">
                <a:solidFill>
                  <a:schemeClr val="bg2"/>
                </a:solidFill>
                <a:latin typeface="Comic Sans MS" pitchFamily="66" charset="0"/>
                <a:ea typeface="楷体_GB2312" pitchFamily="49" charset="-122"/>
              </a:rPr>
              <a:t>/</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   }</a:t>
            </a:r>
            <a:br>
              <a:rPr lang="en-US" altLang="zh-CN" sz="2400" b="1" smtClean="0">
                <a:solidFill>
                  <a:schemeClr val="bg2"/>
                </a:solidFill>
                <a:latin typeface="Comic Sans MS" pitchFamily="66" charset="0"/>
                <a:ea typeface="楷体_GB2312" pitchFamily="49" charset="-122"/>
              </a:rPr>
            </a:br>
            <a:r>
              <a:rPr lang="en-US" altLang="zh-CN" sz="2400" b="1" smtClean="0">
                <a:solidFill>
                  <a:schemeClr val="bg2"/>
                </a:solidFill>
                <a:latin typeface="Comic Sans MS" pitchFamily="66" charset="0"/>
                <a:ea typeface="楷体_GB2312" pitchFamily="49" charset="-122"/>
              </a:rPr>
              <a:t>}</a:t>
            </a:r>
            <a:br>
              <a:rPr lang="en-US" altLang="zh-CN" sz="2400" b="1" smtClean="0">
                <a:solidFill>
                  <a:schemeClr val="bg2"/>
                </a:solidFill>
                <a:latin typeface="Comic Sans MS" pitchFamily="66" charset="0"/>
                <a:ea typeface="楷体_GB2312" pitchFamily="49" charset="-122"/>
              </a:rPr>
            </a:br>
            <a:endParaRPr lang="en-US" altLang="zh-CN" sz="2400" b="1" smtClean="0">
              <a:solidFill>
                <a:schemeClr val="bg2"/>
              </a:solidFill>
              <a:latin typeface="Comic Sans MS" pitchFamily="66" charset="0"/>
              <a:ea typeface="楷体_GB2312" pitchFamily="49"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17525" y="1676400"/>
            <a:ext cx="73612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lang="zh-CN" altLang="en-US" sz="2800" b="1" dirty="0">
                <a:solidFill>
                  <a:srgbClr val="FF3300"/>
                </a:solidFill>
                <a:latin typeface="宋体" pitchFamily="2" charset="-122"/>
              </a:rPr>
              <a:t>链接串：</a:t>
            </a:r>
            <a:r>
              <a:rPr lang="zh-CN" altLang="en-US" sz="2800" b="1" dirty="0">
                <a:solidFill>
                  <a:schemeClr val="bg2"/>
                </a:solidFill>
                <a:latin typeface="宋体" pitchFamily="2" charset="-122"/>
              </a:rPr>
              <a:t>用链接存储结构</a:t>
            </a:r>
            <a:r>
              <a:rPr lang="zh-CN" altLang="en-US" sz="2800" b="1" dirty="0">
                <a:solidFill>
                  <a:schemeClr val="bg2"/>
                </a:solidFill>
                <a:latin typeface="Times New Roman" pitchFamily="18" charset="0"/>
              </a:rPr>
              <a:t>来存储串。</a:t>
            </a:r>
          </a:p>
        </p:txBody>
      </p:sp>
      <p:sp>
        <p:nvSpPr>
          <p:cNvPr id="22532" name="Text Box 4"/>
          <p:cNvSpPr txBox="1">
            <a:spLocks noChangeArrowheads="1"/>
          </p:cNvSpPr>
          <p:nvPr/>
        </p:nvSpPr>
        <p:spPr bwMode="auto">
          <a:xfrm>
            <a:off x="539750" y="476250"/>
            <a:ext cx="796134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b="1" dirty="0" smtClean="0">
                <a:solidFill>
                  <a:srgbClr val="FF0000"/>
                </a:solidFill>
                <a:latin typeface="Times New Roman" pitchFamily="18" charset="0"/>
              </a:rPr>
              <a:t>实验</a:t>
            </a:r>
            <a:r>
              <a:rPr lang="en-US" altLang="zh-CN" sz="3200" b="1" dirty="0" smtClean="0">
                <a:solidFill>
                  <a:srgbClr val="FF0000"/>
                </a:solidFill>
                <a:latin typeface="Times New Roman" pitchFamily="18" charset="0"/>
              </a:rPr>
              <a:t>5</a:t>
            </a:r>
            <a:r>
              <a:rPr lang="en-US" altLang="zh-CN" sz="3200" b="1" dirty="0" smtClean="0">
                <a:solidFill>
                  <a:srgbClr val="FF0000"/>
                </a:solidFill>
                <a:latin typeface="Times New Roman" pitchFamily="18" charset="0"/>
              </a:rPr>
              <a:t>  </a:t>
            </a:r>
            <a:r>
              <a:rPr lang="zh-CN" altLang="en-US" sz="3200" b="1" dirty="0" smtClean="0">
                <a:solidFill>
                  <a:srgbClr val="FF0000"/>
                </a:solidFill>
                <a:latin typeface="Times New Roman" pitchFamily="18" charset="0"/>
              </a:rPr>
              <a:t>删除</a:t>
            </a:r>
            <a:r>
              <a:rPr lang="zh-CN" altLang="en-US" sz="3200" b="1" dirty="0" smtClean="0">
                <a:solidFill>
                  <a:srgbClr val="FF0000"/>
                </a:solidFill>
                <a:latin typeface="Times New Roman" pitchFamily="18" charset="0"/>
              </a:rPr>
              <a:t>子串 </a:t>
            </a:r>
            <a:endParaRPr lang="zh-CN" altLang="en-US" sz="3200" b="1" dirty="0">
              <a:solidFill>
                <a:srgbClr val="FF0000"/>
              </a:solidFill>
              <a:latin typeface="Times New Roman" pitchFamily="18" charset="0"/>
            </a:endParaRPr>
          </a:p>
        </p:txBody>
      </p:sp>
      <p:grpSp>
        <p:nvGrpSpPr>
          <p:cNvPr id="2" name="Group 8"/>
          <p:cNvGrpSpPr>
            <a:grpSpLocks/>
          </p:cNvGrpSpPr>
          <p:nvPr/>
        </p:nvGrpSpPr>
        <p:grpSpPr bwMode="auto">
          <a:xfrm>
            <a:off x="428596" y="2643182"/>
            <a:ext cx="7891463" cy="706438"/>
            <a:chOff x="0" y="0"/>
            <a:chExt cx="4971" cy="445"/>
          </a:xfrm>
        </p:grpSpPr>
        <p:sp>
          <p:nvSpPr>
            <p:cNvPr id="22535" name="Line 9"/>
            <p:cNvSpPr>
              <a:spLocks noChangeShapeType="1"/>
            </p:cNvSpPr>
            <p:nvPr/>
          </p:nvSpPr>
          <p:spPr bwMode="auto">
            <a:xfrm flipV="1">
              <a:off x="36" y="288"/>
              <a:ext cx="431"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36" name="Text Box 10"/>
            <p:cNvSpPr txBox="1">
              <a:spLocks noChangeArrowheads="1"/>
            </p:cNvSpPr>
            <p:nvPr/>
          </p:nvSpPr>
          <p:spPr bwMode="auto">
            <a:xfrm>
              <a:off x="0" y="0"/>
              <a:ext cx="480"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chemeClr val="bg2"/>
                  </a:solidFill>
                  <a:latin typeface="Times New Roman" pitchFamily="18" charset="0"/>
                </a:rPr>
                <a:t>first</a:t>
              </a:r>
            </a:p>
          </p:txBody>
        </p:sp>
        <p:sp>
          <p:nvSpPr>
            <p:cNvPr id="22537" name="Line 11"/>
            <p:cNvSpPr>
              <a:spLocks noChangeShapeType="1"/>
            </p:cNvSpPr>
            <p:nvPr/>
          </p:nvSpPr>
          <p:spPr bwMode="auto">
            <a:xfrm>
              <a:off x="3521" y="314"/>
              <a:ext cx="354" cy="0"/>
            </a:xfrm>
            <a:prstGeom prst="line">
              <a:avLst/>
            </a:prstGeom>
            <a:noFill/>
            <a:ln w="28575">
              <a:solidFill>
                <a:srgbClr val="006666"/>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3" name="Group 12"/>
            <p:cNvGrpSpPr>
              <a:grpSpLocks/>
            </p:cNvGrpSpPr>
            <p:nvPr/>
          </p:nvGrpSpPr>
          <p:grpSpPr bwMode="auto">
            <a:xfrm>
              <a:off x="1478" y="113"/>
              <a:ext cx="704" cy="305"/>
              <a:chOff x="0" y="0"/>
              <a:chExt cx="704" cy="305"/>
            </a:xfrm>
          </p:grpSpPr>
          <p:sp>
            <p:nvSpPr>
              <p:cNvPr id="22553" name="Text Box 13"/>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1"/>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a</a:t>
                </a:r>
                <a:endParaRPr lang="en-US" altLang="zh-CN" sz="2800" b="1" baseline="-25000">
                  <a:solidFill>
                    <a:schemeClr val="bg1"/>
                  </a:solidFill>
                  <a:latin typeface="Times New Roman" pitchFamily="18" charset="0"/>
                  <a:ea typeface="华文行楷" pitchFamily="2" charset="-122"/>
                </a:endParaRPr>
              </a:p>
            </p:txBody>
          </p:sp>
          <p:sp>
            <p:nvSpPr>
              <p:cNvPr id="22554" name="Line 14"/>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39" name="Line 15"/>
            <p:cNvSpPr>
              <a:spLocks noChangeShapeType="1"/>
            </p:cNvSpPr>
            <p:nvPr/>
          </p:nvSpPr>
          <p:spPr bwMode="auto">
            <a:xfrm>
              <a:off x="2107"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4" name="Group 16"/>
            <p:cNvGrpSpPr>
              <a:grpSpLocks/>
            </p:cNvGrpSpPr>
            <p:nvPr/>
          </p:nvGrpSpPr>
          <p:grpSpPr bwMode="auto">
            <a:xfrm>
              <a:off x="2474" y="122"/>
              <a:ext cx="704" cy="305"/>
              <a:chOff x="0" y="0"/>
              <a:chExt cx="704" cy="305"/>
            </a:xfrm>
          </p:grpSpPr>
          <p:sp>
            <p:nvSpPr>
              <p:cNvPr id="22551" name="Text Box 17"/>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b</a:t>
                </a:r>
                <a:endParaRPr lang="en-US" altLang="zh-CN" sz="2800" b="1" baseline="-25000">
                  <a:solidFill>
                    <a:schemeClr val="bg1"/>
                  </a:solidFill>
                  <a:latin typeface="Times New Roman" pitchFamily="18" charset="0"/>
                  <a:ea typeface="华文行楷" pitchFamily="2" charset="-122"/>
                </a:endParaRPr>
              </a:p>
            </p:txBody>
          </p:sp>
          <p:sp>
            <p:nvSpPr>
              <p:cNvPr id="22552" name="Line 18"/>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1" name="Line 19"/>
            <p:cNvSpPr>
              <a:spLocks noChangeShapeType="1"/>
            </p:cNvSpPr>
            <p:nvPr/>
          </p:nvSpPr>
          <p:spPr bwMode="auto">
            <a:xfrm>
              <a:off x="3085"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2" name="Line 20"/>
            <p:cNvSpPr>
              <a:spLocks noChangeShapeType="1"/>
            </p:cNvSpPr>
            <p:nvPr/>
          </p:nvSpPr>
          <p:spPr bwMode="auto">
            <a:xfrm>
              <a:off x="3899"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 name="Group 21"/>
            <p:cNvGrpSpPr>
              <a:grpSpLocks/>
            </p:cNvGrpSpPr>
            <p:nvPr/>
          </p:nvGrpSpPr>
          <p:grpSpPr bwMode="auto">
            <a:xfrm>
              <a:off x="4266" y="140"/>
              <a:ext cx="704" cy="305"/>
              <a:chOff x="0" y="0"/>
              <a:chExt cx="704" cy="305"/>
            </a:xfrm>
          </p:grpSpPr>
          <p:sp>
            <p:nvSpPr>
              <p:cNvPr id="22549" name="Text Box 22"/>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g</a:t>
                </a:r>
                <a:endParaRPr lang="en-US" altLang="zh-CN" sz="2800" b="1" i="1" baseline="-25000">
                  <a:solidFill>
                    <a:schemeClr val="bg1"/>
                  </a:solidFill>
                  <a:latin typeface="Times New Roman" pitchFamily="18" charset="0"/>
                  <a:ea typeface="华文行楷" pitchFamily="2" charset="-122"/>
                </a:endParaRPr>
              </a:p>
            </p:txBody>
          </p:sp>
          <p:sp>
            <p:nvSpPr>
              <p:cNvPr id="22550" name="Line 23"/>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4" name="Text Box 24"/>
            <p:cNvSpPr txBox="1">
              <a:spLocks noChangeArrowheads="1"/>
            </p:cNvSpPr>
            <p:nvPr/>
          </p:nvSpPr>
          <p:spPr bwMode="auto">
            <a:xfrm>
              <a:off x="4642" y="139"/>
              <a:ext cx="329" cy="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chemeClr val="bg1"/>
                  </a:solidFill>
                  <a:latin typeface="Times New Roman" pitchFamily="18" charset="0"/>
                </a:rPr>
                <a:t>∧</a:t>
              </a:r>
            </a:p>
          </p:txBody>
        </p:sp>
        <p:sp>
          <p:nvSpPr>
            <p:cNvPr id="22545" name="Text Box 25"/>
            <p:cNvSpPr txBox="1">
              <a:spLocks noChangeArrowheads="1"/>
            </p:cNvSpPr>
            <p:nvPr/>
          </p:nvSpPr>
          <p:spPr bwMode="auto">
            <a:xfrm>
              <a:off x="472" y="113"/>
              <a:ext cx="704" cy="306"/>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endParaRPr lang="zh-CN" altLang="en-US" sz="2800" b="1" baseline="-25000">
                <a:latin typeface="Times New Roman" pitchFamily="18" charset="0"/>
                <a:ea typeface="华文行楷" pitchFamily="2" charset="-122"/>
              </a:endParaRPr>
            </a:p>
          </p:txBody>
        </p:sp>
        <p:sp>
          <p:nvSpPr>
            <p:cNvPr id="22546" name="Line 26"/>
            <p:cNvSpPr>
              <a:spLocks noChangeShapeType="1"/>
            </p:cNvSpPr>
            <p:nvPr/>
          </p:nvSpPr>
          <p:spPr bwMode="auto">
            <a:xfrm>
              <a:off x="828" y="113"/>
              <a:ext cx="0" cy="30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sp>
          <p:nvSpPr>
            <p:cNvPr id="22547" name="Line 27"/>
            <p:cNvSpPr>
              <a:spLocks noChangeShapeType="1"/>
            </p:cNvSpPr>
            <p:nvPr/>
          </p:nvSpPr>
          <p:spPr bwMode="auto">
            <a:xfrm>
              <a:off x="1101"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8" name="Text Box 28" descr="宽上对角线"/>
            <p:cNvSpPr txBox="1">
              <a:spLocks noChangeArrowheads="1"/>
            </p:cNvSpPr>
            <p:nvPr/>
          </p:nvSpPr>
          <p:spPr bwMode="auto">
            <a:xfrm>
              <a:off x="490" y="121"/>
              <a:ext cx="320" cy="288"/>
            </a:xfrm>
            <a:prstGeom prst="rect">
              <a:avLst/>
            </a:prstGeom>
            <a:blipFill dpi="0" rotWithShape="0">
              <a:blip r:embed="rId2"/>
              <a:srcRect/>
              <a:tile tx="0" ty="0" sx="100000" sy="100000" flip="none" algn="tl"/>
            </a:blip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endParaRPr lang="zh-CN" altLang="en-US" sz="2400">
                <a:solidFill>
                  <a:schemeClr val="accent2"/>
                </a:solidFill>
                <a:ea typeface="华文行楷"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
          <p:cNvGrpSpPr>
            <a:grpSpLocks/>
          </p:cNvGrpSpPr>
          <p:nvPr/>
        </p:nvGrpSpPr>
        <p:grpSpPr bwMode="auto">
          <a:xfrm>
            <a:off x="-26988" y="914400"/>
            <a:ext cx="8982076" cy="4418013"/>
            <a:chOff x="0" y="0"/>
            <a:chExt cx="4704" cy="2194"/>
          </a:xfrm>
        </p:grpSpPr>
        <p:grpSp>
          <p:nvGrpSpPr>
            <p:cNvPr id="57347" name="Group 3"/>
            <p:cNvGrpSpPr>
              <a:grpSpLocks/>
            </p:cNvGrpSpPr>
            <p:nvPr/>
          </p:nvGrpSpPr>
          <p:grpSpPr bwMode="auto">
            <a:xfrm>
              <a:off x="432" y="432"/>
              <a:ext cx="432" cy="1440"/>
              <a:chOff x="0" y="0"/>
              <a:chExt cx="432" cy="1440"/>
            </a:xfrm>
          </p:grpSpPr>
          <p:sp>
            <p:nvSpPr>
              <p:cNvPr id="57374" name="Rectangle 4"/>
              <p:cNvSpPr>
                <a:spLocks noChangeArrowheads="1"/>
              </p:cNvSpPr>
              <p:nvPr/>
            </p:nvSpPr>
            <p:spPr bwMode="auto">
              <a:xfrm>
                <a:off x="0" y="1200"/>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75" name="Rectangle 5"/>
              <p:cNvSpPr>
                <a:spLocks noChangeArrowheads="1"/>
              </p:cNvSpPr>
              <p:nvPr/>
            </p:nvSpPr>
            <p:spPr bwMode="auto">
              <a:xfrm>
                <a:off x="0" y="720"/>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76" name="Rectangle 6"/>
              <p:cNvSpPr>
                <a:spLocks noChangeArrowheads="1"/>
              </p:cNvSpPr>
              <p:nvPr/>
            </p:nvSpPr>
            <p:spPr bwMode="auto">
              <a:xfrm>
                <a:off x="0" y="960"/>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77" name="Rectangle 7"/>
              <p:cNvSpPr>
                <a:spLocks noChangeArrowheads="1"/>
              </p:cNvSpPr>
              <p:nvPr/>
            </p:nvSpPr>
            <p:spPr bwMode="auto">
              <a:xfrm>
                <a:off x="0" y="0"/>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78" name="Line 8"/>
              <p:cNvSpPr>
                <a:spLocks noChangeShapeType="1"/>
              </p:cNvSpPr>
              <p:nvPr/>
            </p:nvSpPr>
            <p:spPr bwMode="auto">
              <a:xfrm>
                <a:off x="0" y="192"/>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79" name="Line 9"/>
              <p:cNvSpPr>
                <a:spLocks noChangeShapeType="1"/>
              </p:cNvSpPr>
              <p:nvPr/>
            </p:nvSpPr>
            <p:spPr bwMode="auto">
              <a:xfrm>
                <a:off x="432" y="192"/>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80" name="Line 10"/>
              <p:cNvSpPr>
                <a:spLocks noChangeShapeType="1"/>
              </p:cNvSpPr>
              <p:nvPr/>
            </p:nvSpPr>
            <p:spPr bwMode="auto">
              <a:xfrm>
                <a:off x="240" y="38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sp>
          <p:nvSpPr>
            <p:cNvPr id="57348" name="Rectangle 11"/>
            <p:cNvSpPr>
              <a:spLocks noChangeArrowheads="1"/>
            </p:cNvSpPr>
            <p:nvPr/>
          </p:nvSpPr>
          <p:spPr bwMode="auto">
            <a:xfrm>
              <a:off x="1968" y="163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r>
                <a:rPr lang="en-US" altLang="zh-CN" sz="1600" baseline="-12000" smtClean="0">
                  <a:solidFill>
                    <a:srgbClr val="000000"/>
                  </a:solidFill>
                  <a:latin typeface="Times New Roman" pitchFamily="18" charset="0"/>
                </a:rPr>
                <a:t>0</a:t>
              </a:r>
            </a:p>
          </p:txBody>
        </p:sp>
        <p:sp>
          <p:nvSpPr>
            <p:cNvPr id="57349" name="Rectangle 12"/>
            <p:cNvSpPr>
              <a:spLocks noChangeArrowheads="1"/>
            </p:cNvSpPr>
            <p:nvPr/>
          </p:nvSpPr>
          <p:spPr bwMode="auto">
            <a:xfrm>
              <a:off x="1968" y="115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50" name="Rectangle 13"/>
            <p:cNvSpPr>
              <a:spLocks noChangeArrowheads="1"/>
            </p:cNvSpPr>
            <p:nvPr/>
          </p:nvSpPr>
          <p:spPr bwMode="auto">
            <a:xfrm>
              <a:off x="1968" y="139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r>
                <a:rPr lang="en-US" altLang="zh-CN" sz="1600" baseline="-12000" smtClean="0">
                  <a:solidFill>
                    <a:srgbClr val="000000"/>
                  </a:solidFill>
                  <a:latin typeface="Times New Roman" pitchFamily="18" charset="0"/>
                </a:rPr>
                <a:t>1</a:t>
              </a:r>
            </a:p>
          </p:txBody>
        </p:sp>
        <p:sp>
          <p:nvSpPr>
            <p:cNvPr id="57351" name="Rectangle 14"/>
            <p:cNvSpPr>
              <a:spLocks noChangeArrowheads="1"/>
            </p:cNvSpPr>
            <p:nvPr/>
          </p:nvSpPr>
          <p:spPr bwMode="auto">
            <a:xfrm>
              <a:off x="1968" y="43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mtClean="0">
                <a:solidFill>
                  <a:srgbClr val="000000"/>
                </a:solidFill>
              </a:endParaRPr>
            </a:p>
          </p:txBody>
        </p:sp>
        <p:sp>
          <p:nvSpPr>
            <p:cNvPr id="57352" name="Line 15"/>
            <p:cNvSpPr>
              <a:spLocks noChangeShapeType="1"/>
            </p:cNvSpPr>
            <p:nvPr/>
          </p:nvSpPr>
          <p:spPr bwMode="auto">
            <a:xfrm>
              <a:off x="1968" y="624"/>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53" name="Line 16"/>
            <p:cNvSpPr>
              <a:spLocks noChangeShapeType="1"/>
            </p:cNvSpPr>
            <p:nvPr/>
          </p:nvSpPr>
          <p:spPr bwMode="auto">
            <a:xfrm>
              <a:off x="2400" y="624"/>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54" name="Line 17"/>
            <p:cNvSpPr>
              <a:spLocks noChangeShapeType="1"/>
            </p:cNvSpPr>
            <p:nvPr/>
          </p:nvSpPr>
          <p:spPr bwMode="auto">
            <a:xfrm>
              <a:off x="2208" y="816"/>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55" name="Rectangle 18"/>
            <p:cNvSpPr>
              <a:spLocks noChangeArrowheads="1"/>
            </p:cNvSpPr>
            <p:nvPr/>
          </p:nvSpPr>
          <p:spPr bwMode="auto">
            <a:xfrm>
              <a:off x="3456" y="163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r>
                <a:rPr lang="en-US" altLang="zh-CN" sz="1600" baseline="-12000" smtClean="0">
                  <a:solidFill>
                    <a:srgbClr val="000000"/>
                  </a:solidFill>
                  <a:latin typeface="Times New Roman" pitchFamily="18" charset="0"/>
                </a:rPr>
                <a:t>0</a:t>
              </a:r>
            </a:p>
          </p:txBody>
        </p:sp>
        <p:sp>
          <p:nvSpPr>
            <p:cNvPr id="57356" name="Rectangle 19"/>
            <p:cNvSpPr>
              <a:spLocks noChangeArrowheads="1"/>
            </p:cNvSpPr>
            <p:nvPr/>
          </p:nvSpPr>
          <p:spPr bwMode="auto">
            <a:xfrm>
              <a:off x="3456" y="115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r>
                <a:rPr lang="en-US" altLang="zh-CN" sz="1600" baseline="-12000" smtClean="0">
                  <a:solidFill>
                    <a:srgbClr val="000000"/>
                  </a:solidFill>
                  <a:latin typeface="Times New Roman" pitchFamily="18" charset="0"/>
                </a:rPr>
                <a:t>2</a:t>
              </a:r>
            </a:p>
          </p:txBody>
        </p:sp>
        <p:sp>
          <p:nvSpPr>
            <p:cNvPr id="57357" name="Rectangle 20"/>
            <p:cNvSpPr>
              <a:spLocks noChangeArrowheads="1"/>
            </p:cNvSpPr>
            <p:nvPr/>
          </p:nvSpPr>
          <p:spPr bwMode="auto">
            <a:xfrm>
              <a:off x="3456" y="139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r>
                <a:rPr lang="en-US" altLang="zh-CN" sz="1600" baseline="-12000" smtClean="0">
                  <a:solidFill>
                    <a:srgbClr val="000000"/>
                  </a:solidFill>
                  <a:latin typeface="Times New Roman" pitchFamily="18" charset="0"/>
                </a:rPr>
                <a:t>1</a:t>
              </a:r>
            </a:p>
          </p:txBody>
        </p:sp>
        <p:sp>
          <p:nvSpPr>
            <p:cNvPr id="57358" name="Rectangle 21"/>
            <p:cNvSpPr>
              <a:spLocks noChangeArrowheads="1"/>
            </p:cNvSpPr>
            <p:nvPr/>
          </p:nvSpPr>
          <p:spPr bwMode="auto">
            <a:xfrm>
              <a:off x="3456" y="432"/>
              <a:ext cx="43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600" smtClean="0">
                  <a:solidFill>
                    <a:srgbClr val="000000"/>
                  </a:solidFill>
                  <a:latin typeface="Times New Roman" pitchFamily="18" charset="0"/>
                </a:rPr>
                <a:t>k</a:t>
              </a:r>
              <a:endParaRPr lang="en-US" altLang="zh-CN" sz="1600" baseline="-12000" smtClean="0">
                <a:solidFill>
                  <a:srgbClr val="000000"/>
                </a:solidFill>
                <a:latin typeface="Times New Roman" pitchFamily="18" charset="0"/>
              </a:endParaRPr>
            </a:p>
          </p:txBody>
        </p:sp>
        <p:sp>
          <p:nvSpPr>
            <p:cNvPr id="57359" name="Line 22"/>
            <p:cNvSpPr>
              <a:spLocks noChangeShapeType="1"/>
            </p:cNvSpPr>
            <p:nvPr/>
          </p:nvSpPr>
          <p:spPr bwMode="auto">
            <a:xfrm>
              <a:off x="3456" y="624"/>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60" name="Line 23"/>
            <p:cNvSpPr>
              <a:spLocks noChangeShapeType="1"/>
            </p:cNvSpPr>
            <p:nvPr/>
          </p:nvSpPr>
          <p:spPr bwMode="auto">
            <a:xfrm>
              <a:off x="3888" y="624"/>
              <a:ext cx="0" cy="5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61" name="Line 24"/>
            <p:cNvSpPr>
              <a:spLocks noChangeShapeType="1"/>
            </p:cNvSpPr>
            <p:nvPr/>
          </p:nvSpPr>
          <p:spPr bwMode="auto">
            <a:xfrm>
              <a:off x="3696" y="816"/>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62" name="Text Box 25"/>
            <p:cNvSpPr txBox="1">
              <a:spLocks noChangeArrowheads="1"/>
            </p:cNvSpPr>
            <p:nvPr/>
          </p:nvSpPr>
          <p:spPr bwMode="auto">
            <a:xfrm>
              <a:off x="480" y="0"/>
              <a:ext cx="3984"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b="1" smtClean="0">
                  <a:solidFill>
                    <a:srgbClr val="00007D"/>
                  </a:solidFill>
                  <a:ea typeface="楷体_GB2312" pitchFamily="49" charset="-122"/>
                </a:rPr>
                <a:t>       数组下标                    数组下标                数组下标</a:t>
              </a:r>
            </a:p>
          </p:txBody>
        </p:sp>
        <p:sp>
          <p:nvSpPr>
            <p:cNvPr id="57363" name="Text Box 26"/>
            <p:cNvSpPr txBox="1">
              <a:spLocks noChangeArrowheads="1"/>
            </p:cNvSpPr>
            <p:nvPr/>
          </p:nvSpPr>
          <p:spPr bwMode="auto">
            <a:xfrm>
              <a:off x="864" y="480"/>
              <a:ext cx="3840" cy="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000" smtClean="0">
                  <a:solidFill>
                    <a:srgbClr val="000000"/>
                  </a:solidFill>
                </a:rPr>
                <a:t>MAXSIZE-1                       MAXSIZE-1                     MAXSIZE-1</a:t>
              </a:r>
            </a:p>
          </p:txBody>
        </p:sp>
        <p:sp>
          <p:nvSpPr>
            <p:cNvPr id="57364" name="Text Box 27"/>
            <p:cNvSpPr txBox="1">
              <a:spLocks noChangeArrowheads="1"/>
            </p:cNvSpPr>
            <p:nvPr/>
          </p:nvSpPr>
          <p:spPr bwMode="auto">
            <a:xfrm>
              <a:off x="864" y="1152"/>
              <a:ext cx="3840" cy="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000" smtClean="0">
                  <a:solidFill>
                    <a:srgbClr val="000000"/>
                  </a:solidFill>
                </a:rPr>
                <a:t>2                 top                   2                                        2</a:t>
              </a:r>
            </a:p>
          </p:txBody>
        </p:sp>
        <p:sp>
          <p:nvSpPr>
            <p:cNvPr id="57365" name="Text Box 28"/>
            <p:cNvSpPr txBox="1">
              <a:spLocks noChangeArrowheads="1"/>
            </p:cNvSpPr>
            <p:nvPr/>
          </p:nvSpPr>
          <p:spPr bwMode="auto">
            <a:xfrm>
              <a:off x="864" y="1440"/>
              <a:ext cx="3840" cy="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000" smtClean="0">
                  <a:solidFill>
                    <a:srgbClr val="000000"/>
                  </a:solidFill>
                </a:rPr>
                <a:t>1                                        1                                        1</a:t>
              </a:r>
            </a:p>
          </p:txBody>
        </p:sp>
        <p:sp>
          <p:nvSpPr>
            <p:cNvPr id="57366" name="Text Box 29"/>
            <p:cNvSpPr txBox="1">
              <a:spLocks noChangeArrowheads="1"/>
            </p:cNvSpPr>
            <p:nvPr/>
          </p:nvSpPr>
          <p:spPr bwMode="auto">
            <a:xfrm>
              <a:off x="0" y="1680"/>
              <a:ext cx="4704" cy="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smtClean="0">
                  <a:solidFill>
                    <a:srgbClr val="000000"/>
                  </a:solidFill>
                </a:rPr>
                <a:t>  </a:t>
              </a:r>
              <a:r>
                <a:rPr lang="en-US" altLang="zh-CN" sz="2000" smtClean="0">
                  <a:solidFill>
                    <a:srgbClr val="000000"/>
                  </a:solidFill>
                </a:rPr>
                <a:t>top                 0                                        0                                        0</a:t>
              </a:r>
            </a:p>
          </p:txBody>
        </p:sp>
        <p:sp>
          <p:nvSpPr>
            <p:cNvPr id="57367" name="Line 30"/>
            <p:cNvSpPr>
              <a:spLocks noChangeShapeType="1"/>
            </p:cNvSpPr>
            <p:nvPr/>
          </p:nvSpPr>
          <p:spPr bwMode="auto">
            <a:xfrm>
              <a:off x="288" y="177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68" name="Text Box 31"/>
            <p:cNvSpPr txBox="1">
              <a:spLocks noChangeArrowheads="1"/>
            </p:cNvSpPr>
            <p:nvPr/>
          </p:nvSpPr>
          <p:spPr bwMode="auto">
            <a:xfrm>
              <a:off x="3024" y="192"/>
              <a:ext cx="528"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smtClean="0">
                  <a:solidFill>
                    <a:srgbClr val="000000"/>
                  </a:solidFill>
                </a:rPr>
                <a:t>top</a:t>
              </a:r>
            </a:p>
          </p:txBody>
        </p:sp>
        <p:sp>
          <p:nvSpPr>
            <p:cNvPr id="57369" name="Line 32"/>
            <p:cNvSpPr>
              <a:spLocks noChangeShapeType="1"/>
            </p:cNvSpPr>
            <p:nvPr/>
          </p:nvSpPr>
          <p:spPr bwMode="auto">
            <a:xfrm>
              <a:off x="1824" y="12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70" name="Line 33"/>
            <p:cNvSpPr>
              <a:spLocks noChangeShapeType="1"/>
            </p:cNvSpPr>
            <p:nvPr/>
          </p:nvSpPr>
          <p:spPr bwMode="auto">
            <a:xfrm>
              <a:off x="3264" y="33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71" name="Text Box 34"/>
            <p:cNvSpPr txBox="1">
              <a:spLocks noChangeArrowheads="1"/>
            </p:cNvSpPr>
            <p:nvPr/>
          </p:nvSpPr>
          <p:spPr bwMode="auto">
            <a:xfrm>
              <a:off x="0" y="1967"/>
              <a:ext cx="4608" cy="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000" b="1" smtClean="0">
                  <a:solidFill>
                    <a:srgbClr val="00007D"/>
                  </a:solidFill>
                  <a:latin typeface="楷体_GB2312" pitchFamily="49" charset="-122"/>
                  <a:ea typeface="楷体_GB2312" pitchFamily="49" charset="-122"/>
                </a:rPr>
                <a:t>      </a:t>
              </a:r>
              <a:r>
                <a:rPr lang="en-US" altLang="zh-CN" sz="2400" b="1" smtClean="0">
                  <a:solidFill>
                    <a:srgbClr val="00007D"/>
                  </a:solidFill>
                  <a:ea typeface="楷体_GB2312" pitchFamily="49" charset="-122"/>
                </a:rPr>
                <a:t>(a)</a:t>
              </a:r>
              <a:r>
                <a:rPr lang="zh-CN" altLang="en-US" sz="2400" b="1" smtClean="0">
                  <a:solidFill>
                    <a:srgbClr val="00007D"/>
                  </a:solidFill>
                  <a:ea typeface="楷体_GB2312" pitchFamily="49" charset="-122"/>
                </a:rPr>
                <a:t>空栈             </a:t>
              </a:r>
              <a:r>
                <a:rPr lang="en-US" altLang="zh-CN" sz="2400" b="1" smtClean="0">
                  <a:solidFill>
                    <a:srgbClr val="00007D"/>
                  </a:solidFill>
                  <a:ea typeface="楷体_GB2312" pitchFamily="49" charset="-122"/>
                </a:rPr>
                <a:t>(b)</a:t>
              </a:r>
              <a:r>
                <a:rPr lang="zh-CN" altLang="en-US" sz="2400" b="1" smtClean="0">
                  <a:solidFill>
                    <a:srgbClr val="00007D"/>
                  </a:solidFill>
                  <a:ea typeface="楷体_GB2312" pitchFamily="49" charset="-122"/>
                </a:rPr>
                <a:t>有两个结点的栈           </a:t>
              </a:r>
              <a:r>
                <a:rPr lang="en-US" altLang="zh-CN" sz="2400" b="1" smtClean="0">
                  <a:solidFill>
                    <a:srgbClr val="00007D"/>
                  </a:solidFill>
                  <a:ea typeface="楷体_GB2312" pitchFamily="49" charset="-122"/>
                </a:rPr>
                <a:t>(c)</a:t>
              </a:r>
              <a:r>
                <a:rPr lang="zh-CN" altLang="en-US" sz="2400" b="1" smtClean="0">
                  <a:solidFill>
                    <a:srgbClr val="00007D"/>
                  </a:solidFill>
                  <a:ea typeface="楷体_GB2312" pitchFamily="49" charset="-122"/>
                </a:rPr>
                <a:t>栈已满</a:t>
              </a:r>
            </a:p>
          </p:txBody>
        </p:sp>
        <p:sp>
          <p:nvSpPr>
            <p:cNvPr id="57372" name="Line 35"/>
            <p:cNvSpPr>
              <a:spLocks noChangeShapeType="1"/>
            </p:cNvSpPr>
            <p:nvPr/>
          </p:nvSpPr>
          <p:spPr bwMode="auto">
            <a:xfrm>
              <a:off x="3792" y="816"/>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57373" name="Line 36"/>
            <p:cNvSpPr>
              <a:spLocks noChangeShapeType="1"/>
            </p:cNvSpPr>
            <p:nvPr/>
          </p:nvSpPr>
          <p:spPr bwMode="auto">
            <a:xfrm>
              <a:off x="3600" y="816"/>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grpSp>
    </p:spTree>
    <p:extLst>
      <p:ext uri="{BB962C8B-B14F-4D97-AF65-F5344CB8AC3E}">
        <p14:creationId xmlns:p14="http://schemas.microsoft.com/office/powerpoint/2010/main" xmlns="" val="1331491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00034" y="142852"/>
            <a:ext cx="8186766" cy="6226196"/>
          </a:xfrm>
        </p:spPr>
        <p:txBody>
          <a:bodyPr anchor="t"/>
          <a:lstStyle/>
          <a:p>
            <a:pPr eaLnBrk="1" hangingPunct="1"/>
            <a:r>
              <a:rPr lang="zh-CN" altLang="en-US" sz="3200" b="1" dirty="0" smtClean="0">
                <a:solidFill>
                  <a:srgbClr val="FF0000"/>
                </a:solidFill>
                <a:ea typeface="楷体_GB2312" pitchFamily="49" charset="-122"/>
              </a:rPr>
              <a:t>参考：不带头结点的链式存储</a:t>
            </a:r>
            <a:r>
              <a:rPr lang="en-US" altLang="zh-CN" sz="3200" b="1" dirty="0" smtClean="0">
                <a:solidFill>
                  <a:srgbClr val="FF0000"/>
                </a:solidFill>
                <a:ea typeface="楷体_GB2312" pitchFamily="49" charset="-122"/>
              </a:rPr>
              <a:t/>
            </a:r>
            <a:br>
              <a:rPr lang="en-US" altLang="zh-CN" sz="3200" b="1" dirty="0" smtClean="0">
                <a:solidFill>
                  <a:srgbClr val="FF0000"/>
                </a:solidFill>
                <a:ea typeface="楷体_GB2312" pitchFamily="49" charset="-122"/>
              </a:rPr>
            </a:br>
            <a:r>
              <a:rPr lang="zh-CN" altLang="en-US" sz="3200" b="1" dirty="0" smtClean="0">
                <a:solidFill>
                  <a:srgbClr val="FF0000"/>
                </a:solidFill>
                <a:ea typeface="楷体_GB2312" pitchFamily="49" charset="-122"/>
              </a:rPr>
              <a:t>删除</a:t>
            </a:r>
            <a:r>
              <a:rPr lang="zh-CN" altLang="en-US" sz="3200" b="1" dirty="0" smtClean="0">
                <a:solidFill>
                  <a:srgbClr val="FF0000"/>
                </a:solidFill>
                <a:ea typeface="楷体_GB2312" pitchFamily="49" charset="-122"/>
              </a:rPr>
              <a:t>运算</a:t>
            </a:r>
            <a:r>
              <a:rPr lang="en-US" altLang="zh-CN" sz="3200" b="1" dirty="0" err="1" smtClean="0">
                <a:solidFill>
                  <a:srgbClr val="FF0000"/>
                </a:solidFill>
                <a:ea typeface="楷体_GB2312" pitchFamily="49" charset="-122"/>
              </a:rPr>
              <a:t>strdelete</a:t>
            </a:r>
            <a:r>
              <a:rPr lang="en-US" altLang="zh-CN" sz="3200" b="1" dirty="0" smtClean="0">
                <a:solidFill>
                  <a:srgbClr val="FF0000"/>
                </a:solidFill>
                <a:ea typeface="楷体_GB2312" pitchFamily="49" charset="-122"/>
              </a:rPr>
              <a:t>(</a:t>
            </a:r>
            <a:r>
              <a:rPr lang="en-US" altLang="zh-CN" sz="3200" b="1" dirty="0" err="1" smtClean="0">
                <a:solidFill>
                  <a:srgbClr val="FF0000"/>
                </a:solidFill>
                <a:ea typeface="楷体_GB2312" pitchFamily="49" charset="-122"/>
              </a:rPr>
              <a:t>S,i,len</a:t>
            </a:r>
            <a:r>
              <a:rPr lang="en-US" altLang="zh-CN" sz="3200" b="1" dirty="0" smtClean="0">
                <a:solidFill>
                  <a:srgbClr val="FF0000"/>
                </a:solidFill>
                <a:ea typeface="楷体_GB2312" pitchFamily="49" charset="-122"/>
              </a:rPr>
              <a:t>)</a:t>
            </a:r>
            <a:r>
              <a:rPr lang="en-US" altLang="zh-CN" sz="2800" b="1" dirty="0" smtClean="0">
                <a:solidFill>
                  <a:srgbClr val="FFFF00"/>
                </a:solidFill>
                <a:ea typeface="楷体_GB2312" pitchFamily="49" charset="-122"/>
              </a:rPr>
              <a:t/>
            </a:r>
            <a:br>
              <a:rPr lang="en-US" altLang="zh-CN" sz="2800" b="1" dirty="0" smtClean="0">
                <a:solidFill>
                  <a:srgbClr val="FFFF00"/>
                </a:solidFill>
                <a:ea typeface="楷体_GB2312" pitchFamily="49" charset="-122"/>
              </a:rPr>
            </a:br>
            <a:r>
              <a:rPr lang="en-US" altLang="zh-CN" b="1" dirty="0" smtClean="0">
                <a:ea typeface="楷体_GB2312" pitchFamily="49" charset="-122"/>
              </a:rPr>
              <a:t> </a:t>
            </a:r>
            <a:r>
              <a:rPr lang="en-US" altLang="zh-CN" sz="2400" b="1" dirty="0" smtClean="0">
                <a:solidFill>
                  <a:schemeClr val="bg2"/>
                </a:solidFill>
                <a:latin typeface="Comic Sans MS" pitchFamily="66" charset="0"/>
                <a:ea typeface="楷体_GB2312" pitchFamily="49" charset="-122"/>
              </a:rPr>
              <a:t>void </a:t>
            </a:r>
            <a:r>
              <a:rPr lang="en-US" altLang="zh-CN" sz="2400" b="1" dirty="0" err="1" smtClean="0">
                <a:solidFill>
                  <a:schemeClr val="bg2"/>
                </a:solidFill>
                <a:latin typeface="Comic Sans MS" pitchFamily="66" charset="0"/>
                <a:ea typeface="楷体_GB2312" pitchFamily="49" charset="-122"/>
              </a:rPr>
              <a:t>strdelete</a:t>
            </a:r>
            <a:r>
              <a:rPr lang="en-US" altLang="zh-CN" sz="2400" b="1" dirty="0" smtClean="0">
                <a:solidFill>
                  <a:schemeClr val="bg2"/>
                </a:solidFill>
                <a:latin typeface="Comic Sans MS" pitchFamily="66" charset="0"/>
                <a:ea typeface="楷体_GB2312" pitchFamily="49" charset="-122"/>
              </a:rPr>
              <a:t>(</a:t>
            </a:r>
            <a:r>
              <a:rPr lang="en-US" altLang="zh-CN" sz="2400" b="1" dirty="0" err="1" smtClean="0">
                <a:solidFill>
                  <a:schemeClr val="bg2"/>
                </a:solidFill>
                <a:latin typeface="Comic Sans MS" pitchFamily="66" charset="0"/>
                <a:ea typeface="楷体_GB2312" pitchFamily="49" charset="-122"/>
              </a:rPr>
              <a:t>linkstring</a:t>
            </a:r>
            <a:r>
              <a:rPr lang="en-US" altLang="zh-CN" sz="2400" b="1" dirty="0" smtClean="0">
                <a:solidFill>
                  <a:schemeClr val="bg2"/>
                </a:solidFill>
                <a:latin typeface="Comic Sans MS" pitchFamily="66" charset="0"/>
                <a:ea typeface="楷体_GB2312" pitchFamily="49" charset="-122"/>
              </a:rPr>
              <a:t>*</a:t>
            </a:r>
            <a:r>
              <a:rPr lang="en-US" altLang="zh-CN" sz="2400" b="1" dirty="0" err="1" smtClean="0">
                <a:solidFill>
                  <a:schemeClr val="bg2"/>
                </a:solidFill>
                <a:latin typeface="Comic Sans MS" pitchFamily="66" charset="0"/>
                <a:ea typeface="楷体_GB2312" pitchFamily="49" charset="-122"/>
              </a:rPr>
              <a:t>S,int</a:t>
            </a:r>
            <a:r>
              <a:rPr lang="en-US" altLang="zh-CN" sz="2400" b="1" dirty="0" smtClean="0">
                <a:solidFill>
                  <a:schemeClr val="bg2"/>
                </a:solidFill>
                <a:latin typeface="Comic Sans MS" pitchFamily="66" charset="0"/>
                <a:ea typeface="楷体_GB2312" pitchFamily="49" charset="-122"/>
              </a:rPr>
              <a:t> </a:t>
            </a:r>
            <a:r>
              <a:rPr lang="en-US" altLang="zh-CN" sz="2400" b="1" dirty="0" err="1" smtClean="0">
                <a:solidFill>
                  <a:schemeClr val="bg2"/>
                </a:solidFill>
                <a:latin typeface="Comic Sans MS" pitchFamily="66" charset="0"/>
                <a:ea typeface="楷体_GB2312" pitchFamily="49" charset="-122"/>
              </a:rPr>
              <a:t>i,int</a:t>
            </a:r>
            <a:r>
              <a:rPr lang="en-US" altLang="zh-CN" sz="2400" b="1" dirty="0" smtClean="0">
                <a:solidFill>
                  <a:schemeClr val="bg2"/>
                </a:solidFill>
                <a:latin typeface="Comic Sans MS" pitchFamily="66" charset="0"/>
                <a:ea typeface="楷体_GB2312" pitchFamily="49" charset="-122"/>
              </a:rPr>
              <a:t> </a:t>
            </a:r>
            <a:r>
              <a:rPr lang="en-US" altLang="zh-CN" sz="2400" b="1" dirty="0" err="1" smtClean="0">
                <a:solidFill>
                  <a:schemeClr val="bg2"/>
                </a:solidFill>
                <a:latin typeface="Comic Sans MS" pitchFamily="66" charset="0"/>
                <a:ea typeface="楷体_GB2312" pitchFamily="49" charset="-122"/>
              </a:rPr>
              <a:t>len</a:t>
            </a:r>
            <a:r>
              <a:rPr lang="en-US" altLang="zh-CN" sz="2400" b="1" dirty="0" smtClean="0">
                <a:solidFill>
                  <a:schemeClr val="bg2"/>
                </a:solidFill>
                <a:latin typeface="Comic Sans MS" pitchFamily="66" charset="0"/>
                <a:ea typeface="楷体_GB2312" pitchFamily="49" charset="-122"/>
              </a:rPr>
              <a:t>)</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  </a:t>
            </a:r>
            <a:r>
              <a:rPr lang="en-US" altLang="zh-CN" sz="2400" b="1" dirty="0" err="1" smtClean="0">
                <a:solidFill>
                  <a:schemeClr val="bg2"/>
                </a:solidFill>
                <a:latin typeface="Comic Sans MS" pitchFamily="66" charset="0"/>
                <a:ea typeface="楷体_GB2312" pitchFamily="49" charset="-122"/>
              </a:rPr>
              <a:t>int</a:t>
            </a:r>
            <a:r>
              <a:rPr lang="en-US" altLang="zh-CN" sz="2400" b="1" dirty="0" smtClean="0">
                <a:solidFill>
                  <a:schemeClr val="bg2"/>
                </a:solidFill>
                <a:latin typeface="Comic Sans MS" pitchFamily="66" charset="0"/>
                <a:ea typeface="楷体_GB2312" pitchFamily="49" charset="-122"/>
              </a:rPr>
              <a:t> k ;  </a:t>
            </a:r>
            <a:r>
              <a:rPr lang="en-US" altLang="zh-CN" sz="2400" b="1" dirty="0" err="1" smtClean="0">
                <a:solidFill>
                  <a:schemeClr val="bg2"/>
                </a:solidFill>
                <a:latin typeface="Comic Sans MS" pitchFamily="66" charset="0"/>
                <a:ea typeface="楷体_GB2312" pitchFamily="49" charset="-122"/>
              </a:rPr>
              <a:t>linkstring</a:t>
            </a:r>
            <a:r>
              <a:rPr lang="en-US" altLang="zh-CN" sz="2400" b="1" dirty="0" smtClean="0">
                <a:solidFill>
                  <a:schemeClr val="bg2"/>
                </a:solidFill>
                <a:latin typeface="Comic Sans MS" pitchFamily="66" charset="0"/>
                <a:ea typeface="楷体_GB2312" pitchFamily="49" charset="-122"/>
              </a:rPr>
              <a:t> </a:t>
            </a:r>
            <a:r>
              <a:rPr lang="en-US" altLang="zh-CN" sz="2400" b="1" dirty="0" err="1" smtClean="0">
                <a:solidFill>
                  <a:schemeClr val="bg2"/>
                </a:solidFill>
                <a:latin typeface="Comic Sans MS" pitchFamily="66" charset="0"/>
                <a:ea typeface="楷体_GB2312" pitchFamily="49" charset="-122"/>
              </a:rPr>
              <a:t>p,q,r</a:t>
            </a:r>
            <a:r>
              <a:rPr lang="en-US" altLang="zh-CN" sz="2400" b="1" dirty="0" smtClean="0">
                <a:solidFill>
                  <a:schemeClr val="bg2"/>
                </a:solidFill>
                <a:latin typeface="Comic Sans MS" pitchFamily="66" charset="0"/>
                <a:ea typeface="楷体_GB2312" pitchFamily="49" charset="-122"/>
              </a:rPr>
              <a:t>;</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p=*S, q=null; k=1;</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a:t>
            </a:r>
            <a:r>
              <a:rPr lang="zh-CN" altLang="en-US" sz="2400" b="1" dirty="0" smtClean="0">
                <a:solidFill>
                  <a:schemeClr val="bg2"/>
                </a:solidFill>
                <a:latin typeface="Comic Sans MS" pitchFamily="66" charset="0"/>
                <a:ea typeface="楷体_GB2312" pitchFamily="49" charset="-122"/>
              </a:rPr>
              <a:t>用</a:t>
            </a:r>
            <a:r>
              <a:rPr lang="en-US" altLang="zh-CN" sz="2400" b="1" dirty="0" smtClean="0">
                <a:solidFill>
                  <a:schemeClr val="bg2"/>
                </a:solidFill>
                <a:latin typeface="Comic Sans MS" pitchFamily="66" charset="0"/>
                <a:ea typeface="楷体_GB2312" pitchFamily="49" charset="-122"/>
              </a:rPr>
              <a:t>p</a:t>
            </a:r>
            <a:r>
              <a:rPr lang="zh-CN" altLang="en-US" sz="2400" b="1" dirty="0" smtClean="0">
                <a:solidFill>
                  <a:schemeClr val="bg2"/>
                </a:solidFill>
                <a:latin typeface="Comic Sans MS" pitchFamily="66" charset="0"/>
                <a:ea typeface="楷体_GB2312" pitchFamily="49" charset="-122"/>
              </a:rPr>
              <a:t>查找</a:t>
            </a:r>
            <a:r>
              <a:rPr lang="en-US" altLang="zh-CN" sz="2400" b="1" dirty="0" smtClean="0">
                <a:solidFill>
                  <a:schemeClr val="bg2"/>
                </a:solidFill>
                <a:latin typeface="Comic Sans MS" pitchFamily="66" charset="0"/>
                <a:ea typeface="楷体_GB2312" pitchFamily="49" charset="-122"/>
              </a:rPr>
              <a:t>S</a:t>
            </a:r>
            <a:r>
              <a:rPr lang="zh-CN" altLang="en-US" sz="2400" b="1" dirty="0" smtClean="0">
                <a:solidFill>
                  <a:schemeClr val="bg2"/>
                </a:solidFill>
                <a:latin typeface="Comic Sans MS" pitchFamily="66" charset="0"/>
                <a:ea typeface="楷体_GB2312" pitchFamily="49" charset="-122"/>
              </a:rPr>
              <a:t>的第</a:t>
            </a:r>
            <a:r>
              <a:rPr lang="en-US" altLang="zh-CN" sz="2400" b="1" dirty="0" err="1" smtClean="0">
                <a:solidFill>
                  <a:schemeClr val="bg2"/>
                </a:solidFill>
                <a:latin typeface="Comic Sans MS" pitchFamily="66" charset="0"/>
                <a:ea typeface="楷体_GB2312" pitchFamily="49" charset="-122"/>
              </a:rPr>
              <a:t>i</a:t>
            </a:r>
            <a:r>
              <a:rPr lang="zh-CN" altLang="en-US" sz="2400" b="1" dirty="0" smtClean="0">
                <a:solidFill>
                  <a:schemeClr val="bg2"/>
                </a:solidFill>
                <a:latin typeface="Comic Sans MS" pitchFamily="66" charset="0"/>
                <a:ea typeface="楷体_GB2312" pitchFamily="49" charset="-122"/>
              </a:rPr>
              <a:t>个元素，</a:t>
            </a:r>
            <a:r>
              <a:rPr lang="en-US" altLang="zh-CN" sz="2400" b="1" dirty="0" smtClean="0">
                <a:solidFill>
                  <a:schemeClr val="bg2"/>
                </a:solidFill>
                <a:latin typeface="Comic Sans MS" pitchFamily="66" charset="0"/>
                <a:ea typeface="楷体_GB2312" pitchFamily="49" charset="-122"/>
              </a:rPr>
              <a:t>q</a:t>
            </a:r>
            <a:r>
              <a:rPr lang="zh-CN" altLang="en-US" sz="2400" b="1" dirty="0" smtClean="0">
                <a:solidFill>
                  <a:schemeClr val="bg2"/>
                </a:solidFill>
                <a:latin typeface="Comic Sans MS" pitchFamily="66" charset="0"/>
                <a:ea typeface="楷体_GB2312" pitchFamily="49" charset="-122"/>
              </a:rPr>
              <a:t>始终跟踪</a:t>
            </a:r>
            <a:r>
              <a:rPr lang="en-US" altLang="zh-CN" sz="2400" b="1" dirty="0" smtClean="0">
                <a:solidFill>
                  <a:schemeClr val="bg2"/>
                </a:solidFill>
                <a:latin typeface="Comic Sans MS" pitchFamily="66" charset="0"/>
                <a:ea typeface="楷体_GB2312" pitchFamily="49" charset="-122"/>
              </a:rPr>
              <a:t>p</a:t>
            </a:r>
            <a:r>
              <a:rPr lang="zh-CN" altLang="en-US" sz="2400" b="1" dirty="0" smtClean="0">
                <a:solidFill>
                  <a:schemeClr val="bg2"/>
                </a:solidFill>
                <a:latin typeface="Comic Sans MS" pitchFamily="66" charset="0"/>
                <a:ea typeface="楷体_GB2312" pitchFamily="49" charset="-122"/>
              </a:rPr>
              <a:t>的前驱*</a:t>
            </a:r>
            <a:r>
              <a:rPr lang="en-US" altLang="zh-CN" sz="2400" b="1" dirty="0" smtClean="0">
                <a:solidFill>
                  <a:schemeClr val="bg2"/>
                </a:solidFill>
                <a:latin typeface="Comic Sans MS" pitchFamily="66" charset="0"/>
                <a:ea typeface="楷体_GB2312" pitchFamily="49" charset="-122"/>
              </a:rPr>
              <a:t>/</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while (p &amp;&amp; k&lt;</a:t>
            </a:r>
            <a:r>
              <a:rPr lang="en-US" altLang="zh-CN" sz="2400" b="1" dirty="0" err="1" smtClean="0">
                <a:solidFill>
                  <a:schemeClr val="bg2"/>
                </a:solidFill>
                <a:latin typeface="Comic Sans MS" pitchFamily="66" charset="0"/>
                <a:ea typeface="楷体_GB2312" pitchFamily="49" charset="-122"/>
              </a:rPr>
              <a:t>i</a:t>
            </a:r>
            <a:r>
              <a:rPr lang="en-US" altLang="zh-CN" sz="2400" b="1" dirty="0" smtClean="0">
                <a:solidFill>
                  <a:schemeClr val="bg2"/>
                </a:solidFill>
                <a:latin typeface="Comic Sans MS" pitchFamily="66" charset="0"/>
                <a:ea typeface="楷体_GB2312" pitchFamily="49" charset="-122"/>
              </a:rPr>
              <a:t>)</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{q=p; p=p-&gt;next ; k++;} </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if (!p) </a:t>
            </a:r>
            <a:r>
              <a:rPr lang="en-US" altLang="zh-CN" sz="2400" b="1" dirty="0" err="1" smtClean="0">
                <a:solidFill>
                  <a:schemeClr val="bg2"/>
                </a:solidFill>
                <a:latin typeface="Comic Sans MS" pitchFamily="66" charset="0"/>
                <a:ea typeface="楷体_GB2312" pitchFamily="49" charset="-122"/>
              </a:rPr>
              <a:t>printf</a:t>
            </a:r>
            <a:r>
              <a:rPr lang="en-US" altLang="zh-CN" sz="2400" b="1" dirty="0" smtClean="0">
                <a:solidFill>
                  <a:schemeClr val="bg2"/>
                </a:solidFill>
                <a:latin typeface="Comic Sans MS" pitchFamily="66" charset="0"/>
                <a:ea typeface="楷体_GB2312" pitchFamily="49" charset="-122"/>
              </a:rPr>
              <a:t>("error1\n");   </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else</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 k=1;</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/*p</a:t>
            </a:r>
            <a:r>
              <a:rPr lang="zh-CN" altLang="en-US" sz="2400" b="1" dirty="0" smtClean="0">
                <a:solidFill>
                  <a:schemeClr val="bg2"/>
                </a:solidFill>
                <a:latin typeface="Comic Sans MS" pitchFamily="66" charset="0"/>
                <a:ea typeface="楷体_GB2312" pitchFamily="49" charset="-122"/>
              </a:rPr>
              <a:t>从第</a:t>
            </a:r>
            <a:r>
              <a:rPr lang="en-US" altLang="zh-CN" sz="2400" b="1" dirty="0" err="1" smtClean="0">
                <a:solidFill>
                  <a:schemeClr val="bg2"/>
                </a:solidFill>
                <a:latin typeface="Comic Sans MS" pitchFamily="66" charset="0"/>
                <a:ea typeface="楷体_GB2312" pitchFamily="49" charset="-122"/>
              </a:rPr>
              <a:t>i</a:t>
            </a:r>
            <a:r>
              <a:rPr lang="zh-CN" altLang="en-US" sz="2400" b="1" dirty="0" smtClean="0">
                <a:solidFill>
                  <a:schemeClr val="bg2"/>
                </a:solidFill>
                <a:latin typeface="Comic Sans MS" pitchFamily="66" charset="0"/>
                <a:ea typeface="楷体_GB2312" pitchFamily="49" charset="-122"/>
              </a:rPr>
              <a:t>个元素开始查找长度为</a:t>
            </a:r>
            <a:r>
              <a:rPr lang="en-US" altLang="zh-CN" sz="2400" b="1" dirty="0" err="1" smtClean="0">
                <a:solidFill>
                  <a:schemeClr val="bg2"/>
                </a:solidFill>
                <a:latin typeface="Comic Sans MS" pitchFamily="66" charset="0"/>
                <a:ea typeface="楷体_GB2312" pitchFamily="49" charset="-122"/>
              </a:rPr>
              <a:t>len</a:t>
            </a:r>
            <a:r>
              <a:rPr lang="zh-CN" altLang="en-US" sz="2400" b="1" dirty="0" smtClean="0">
                <a:solidFill>
                  <a:schemeClr val="bg2"/>
                </a:solidFill>
                <a:latin typeface="Comic Sans MS" pitchFamily="66" charset="0"/>
                <a:ea typeface="楷体_GB2312" pitchFamily="49" charset="-122"/>
              </a:rPr>
              <a:t>子串的最后元素*</a:t>
            </a:r>
            <a:r>
              <a:rPr lang="en-US" altLang="zh-CN" sz="2400" b="1" dirty="0" smtClean="0">
                <a:solidFill>
                  <a:schemeClr val="bg2"/>
                </a:solidFill>
                <a:latin typeface="Comic Sans MS" pitchFamily="66" charset="0"/>
                <a:ea typeface="楷体_GB2312" pitchFamily="49" charset="-122"/>
              </a:rPr>
              <a:t>/</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while(k&lt;</a:t>
            </a:r>
            <a:r>
              <a:rPr lang="en-US" altLang="zh-CN" sz="2400" b="1" dirty="0" err="1" smtClean="0">
                <a:solidFill>
                  <a:schemeClr val="bg2"/>
                </a:solidFill>
                <a:latin typeface="Comic Sans MS" pitchFamily="66" charset="0"/>
                <a:ea typeface="楷体_GB2312" pitchFamily="49" charset="-122"/>
              </a:rPr>
              <a:t>len</a:t>
            </a:r>
            <a:r>
              <a:rPr lang="en-US" altLang="zh-CN" sz="2400" b="1" dirty="0" smtClean="0">
                <a:solidFill>
                  <a:schemeClr val="bg2"/>
                </a:solidFill>
                <a:latin typeface="Comic Sans MS" pitchFamily="66" charset="0"/>
                <a:ea typeface="楷体_GB2312" pitchFamily="49" charset="-122"/>
              </a:rPr>
              <a:t> &amp;&amp; p )  </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 p=p-&gt;next ;k++;}</a:t>
            </a:r>
            <a:br>
              <a:rPr lang="en-US" altLang="zh-CN" sz="2400" b="1" dirty="0" smtClean="0">
                <a:solidFill>
                  <a:schemeClr val="bg2"/>
                </a:solidFill>
                <a:latin typeface="Comic Sans MS" pitchFamily="66" charset="0"/>
                <a:ea typeface="楷体_GB2312" pitchFamily="49" charset="-122"/>
              </a:rPr>
            </a:br>
            <a:r>
              <a:rPr lang="en-US" altLang="zh-CN" sz="2400" b="1" dirty="0" smtClean="0">
                <a:solidFill>
                  <a:schemeClr val="bg2"/>
                </a:solidFill>
                <a:latin typeface="Comic Sans MS" pitchFamily="66" charset="0"/>
                <a:ea typeface="楷体_GB2312" pitchFamily="49" charset="-122"/>
              </a:rPr>
              <a:t>       if(!p)  </a:t>
            </a:r>
            <a:r>
              <a:rPr lang="en-US" altLang="zh-CN" sz="2400" b="1" dirty="0" err="1" smtClean="0">
                <a:solidFill>
                  <a:schemeClr val="bg2"/>
                </a:solidFill>
                <a:latin typeface="Comic Sans MS" pitchFamily="66" charset="0"/>
                <a:ea typeface="楷体_GB2312" pitchFamily="49" charset="-122"/>
              </a:rPr>
              <a:t>printf</a:t>
            </a:r>
            <a:r>
              <a:rPr lang="en-US" altLang="zh-CN" sz="2400" b="1" dirty="0" smtClean="0">
                <a:solidFill>
                  <a:schemeClr val="bg2"/>
                </a:solidFill>
                <a:latin typeface="Comic Sans MS" pitchFamily="66" charset="0"/>
                <a:ea typeface="楷体_GB2312" pitchFamily="49" charset="-122"/>
              </a:rPr>
              <a:t>("error2\n");</a:t>
            </a:r>
            <a:br>
              <a:rPr lang="en-US" altLang="zh-CN" sz="2400" b="1" dirty="0" smtClean="0">
                <a:solidFill>
                  <a:schemeClr val="bg2"/>
                </a:solidFill>
                <a:latin typeface="Comic Sans MS" pitchFamily="66" charset="0"/>
                <a:ea typeface="楷体_GB2312" pitchFamily="49" charset="-122"/>
              </a:rPr>
            </a:br>
            <a:endParaRPr lang="en-US" altLang="zh-CN" sz="2400" b="1" dirty="0" smtClean="0">
              <a:solidFill>
                <a:schemeClr val="bg2"/>
              </a:solidFill>
              <a:latin typeface="Comic Sans MS" pitchFamily="66" charset="0"/>
              <a:ea typeface="楷体_GB2312" pitchFamily="49"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17525" y="1676400"/>
            <a:ext cx="73612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lang="zh-CN" altLang="en-US" sz="2800" b="1" dirty="0">
                <a:solidFill>
                  <a:srgbClr val="FF3300"/>
                </a:solidFill>
                <a:latin typeface="宋体" pitchFamily="2" charset="-122"/>
              </a:rPr>
              <a:t>链接串：</a:t>
            </a:r>
            <a:r>
              <a:rPr lang="zh-CN" altLang="en-US" sz="2800" b="1" dirty="0">
                <a:solidFill>
                  <a:schemeClr val="bg2"/>
                </a:solidFill>
                <a:latin typeface="宋体" pitchFamily="2" charset="-122"/>
              </a:rPr>
              <a:t>用链接存储结构</a:t>
            </a:r>
            <a:r>
              <a:rPr lang="zh-CN" altLang="en-US" sz="2800" b="1" dirty="0">
                <a:solidFill>
                  <a:schemeClr val="bg2"/>
                </a:solidFill>
                <a:latin typeface="Times New Roman" pitchFamily="18" charset="0"/>
              </a:rPr>
              <a:t>来存储串。</a:t>
            </a:r>
          </a:p>
        </p:txBody>
      </p:sp>
      <p:sp>
        <p:nvSpPr>
          <p:cNvPr id="22532" name="Text Box 4"/>
          <p:cNvSpPr txBox="1">
            <a:spLocks noChangeArrowheads="1"/>
          </p:cNvSpPr>
          <p:nvPr/>
        </p:nvSpPr>
        <p:spPr bwMode="auto">
          <a:xfrm>
            <a:off x="539750" y="476250"/>
            <a:ext cx="796134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b="1" dirty="0" smtClean="0">
                <a:solidFill>
                  <a:srgbClr val="FF0000"/>
                </a:solidFill>
                <a:latin typeface="Times New Roman" pitchFamily="18" charset="0"/>
              </a:rPr>
              <a:t>实验</a:t>
            </a:r>
            <a:r>
              <a:rPr lang="en-US" altLang="zh-CN" sz="3200" b="1" dirty="0" smtClean="0">
                <a:solidFill>
                  <a:srgbClr val="FF0000"/>
                </a:solidFill>
                <a:latin typeface="Times New Roman" pitchFamily="18" charset="0"/>
              </a:rPr>
              <a:t>6   </a:t>
            </a:r>
            <a:r>
              <a:rPr lang="zh-CN" altLang="en-US" sz="3200" b="1" dirty="0" smtClean="0">
                <a:solidFill>
                  <a:srgbClr val="FF0000"/>
                </a:solidFill>
                <a:latin typeface="Times New Roman" pitchFamily="18" charset="0"/>
              </a:rPr>
              <a:t>查找</a:t>
            </a:r>
            <a:r>
              <a:rPr lang="zh-CN" altLang="en-US" sz="3200" b="1" dirty="0" smtClean="0">
                <a:solidFill>
                  <a:srgbClr val="FF0000"/>
                </a:solidFill>
                <a:latin typeface="Times New Roman" pitchFamily="18" charset="0"/>
              </a:rPr>
              <a:t>子串 </a:t>
            </a:r>
            <a:endParaRPr lang="zh-CN" altLang="en-US" sz="3200" b="1" dirty="0">
              <a:solidFill>
                <a:srgbClr val="FF0000"/>
              </a:solidFill>
              <a:latin typeface="Times New Roman" pitchFamily="18" charset="0"/>
            </a:endParaRPr>
          </a:p>
        </p:txBody>
      </p:sp>
      <p:grpSp>
        <p:nvGrpSpPr>
          <p:cNvPr id="2" name="Group 8"/>
          <p:cNvGrpSpPr>
            <a:grpSpLocks/>
          </p:cNvGrpSpPr>
          <p:nvPr/>
        </p:nvGrpSpPr>
        <p:grpSpPr bwMode="auto">
          <a:xfrm>
            <a:off x="428596" y="2643182"/>
            <a:ext cx="7891463" cy="706438"/>
            <a:chOff x="0" y="0"/>
            <a:chExt cx="4971" cy="445"/>
          </a:xfrm>
        </p:grpSpPr>
        <p:sp>
          <p:nvSpPr>
            <p:cNvPr id="22535" name="Line 9"/>
            <p:cNvSpPr>
              <a:spLocks noChangeShapeType="1"/>
            </p:cNvSpPr>
            <p:nvPr/>
          </p:nvSpPr>
          <p:spPr bwMode="auto">
            <a:xfrm flipV="1">
              <a:off x="36" y="288"/>
              <a:ext cx="431"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36" name="Text Box 10"/>
            <p:cNvSpPr txBox="1">
              <a:spLocks noChangeArrowheads="1"/>
            </p:cNvSpPr>
            <p:nvPr/>
          </p:nvSpPr>
          <p:spPr bwMode="auto">
            <a:xfrm>
              <a:off x="0" y="0"/>
              <a:ext cx="480"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chemeClr val="bg2"/>
                  </a:solidFill>
                  <a:latin typeface="Times New Roman" pitchFamily="18" charset="0"/>
                </a:rPr>
                <a:t>first</a:t>
              </a:r>
            </a:p>
          </p:txBody>
        </p:sp>
        <p:sp>
          <p:nvSpPr>
            <p:cNvPr id="22537" name="Line 11"/>
            <p:cNvSpPr>
              <a:spLocks noChangeShapeType="1"/>
            </p:cNvSpPr>
            <p:nvPr/>
          </p:nvSpPr>
          <p:spPr bwMode="auto">
            <a:xfrm>
              <a:off x="3521" y="314"/>
              <a:ext cx="354" cy="0"/>
            </a:xfrm>
            <a:prstGeom prst="line">
              <a:avLst/>
            </a:prstGeom>
            <a:noFill/>
            <a:ln w="28575">
              <a:solidFill>
                <a:srgbClr val="006666"/>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3" name="Group 12"/>
            <p:cNvGrpSpPr>
              <a:grpSpLocks/>
            </p:cNvGrpSpPr>
            <p:nvPr/>
          </p:nvGrpSpPr>
          <p:grpSpPr bwMode="auto">
            <a:xfrm>
              <a:off x="1478" y="113"/>
              <a:ext cx="704" cy="305"/>
              <a:chOff x="0" y="0"/>
              <a:chExt cx="704" cy="305"/>
            </a:xfrm>
          </p:grpSpPr>
          <p:sp>
            <p:nvSpPr>
              <p:cNvPr id="22553" name="Text Box 13"/>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1"/>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a</a:t>
                </a:r>
                <a:endParaRPr lang="en-US" altLang="zh-CN" sz="2800" b="1" baseline="-25000">
                  <a:solidFill>
                    <a:schemeClr val="bg1"/>
                  </a:solidFill>
                  <a:latin typeface="Times New Roman" pitchFamily="18" charset="0"/>
                  <a:ea typeface="华文行楷" pitchFamily="2" charset="-122"/>
                </a:endParaRPr>
              </a:p>
            </p:txBody>
          </p:sp>
          <p:sp>
            <p:nvSpPr>
              <p:cNvPr id="22554" name="Line 14"/>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39" name="Line 15"/>
            <p:cNvSpPr>
              <a:spLocks noChangeShapeType="1"/>
            </p:cNvSpPr>
            <p:nvPr/>
          </p:nvSpPr>
          <p:spPr bwMode="auto">
            <a:xfrm>
              <a:off x="2107"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4" name="Group 16"/>
            <p:cNvGrpSpPr>
              <a:grpSpLocks/>
            </p:cNvGrpSpPr>
            <p:nvPr/>
          </p:nvGrpSpPr>
          <p:grpSpPr bwMode="auto">
            <a:xfrm>
              <a:off x="2474" y="122"/>
              <a:ext cx="704" cy="305"/>
              <a:chOff x="0" y="0"/>
              <a:chExt cx="704" cy="305"/>
            </a:xfrm>
          </p:grpSpPr>
          <p:sp>
            <p:nvSpPr>
              <p:cNvPr id="22551" name="Text Box 17"/>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b</a:t>
                </a:r>
                <a:endParaRPr lang="en-US" altLang="zh-CN" sz="2800" b="1" baseline="-25000">
                  <a:solidFill>
                    <a:schemeClr val="bg1"/>
                  </a:solidFill>
                  <a:latin typeface="Times New Roman" pitchFamily="18" charset="0"/>
                  <a:ea typeface="华文行楷" pitchFamily="2" charset="-122"/>
                </a:endParaRPr>
              </a:p>
            </p:txBody>
          </p:sp>
          <p:sp>
            <p:nvSpPr>
              <p:cNvPr id="22552" name="Line 18"/>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1" name="Line 19"/>
            <p:cNvSpPr>
              <a:spLocks noChangeShapeType="1"/>
            </p:cNvSpPr>
            <p:nvPr/>
          </p:nvSpPr>
          <p:spPr bwMode="auto">
            <a:xfrm>
              <a:off x="3085"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2" name="Line 20"/>
            <p:cNvSpPr>
              <a:spLocks noChangeShapeType="1"/>
            </p:cNvSpPr>
            <p:nvPr/>
          </p:nvSpPr>
          <p:spPr bwMode="auto">
            <a:xfrm>
              <a:off x="3899"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 name="Group 21"/>
            <p:cNvGrpSpPr>
              <a:grpSpLocks/>
            </p:cNvGrpSpPr>
            <p:nvPr/>
          </p:nvGrpSpPr>
          <p:grpSpPr bwMode="auto">
            <a:xfrm>
              <a:off x="4266" y="140"/>
              <a:ext cx="704" cy="305"/>
              <a:chOff x="0" y="0"/>
              <a:chExt cx="704" cy="305"/>
            </a:xfrm>
          </p:grpSpPr>
          <p:sp>
            <p:nvSpPr>
              <p:cNvPr id="22549" name="Text Box 22"/>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g</a:t>
                </a:r>
                <a:endParaRPr lang="en-US" altLang="zh-CN" sz="2800" b="1" i="1" baseline="-25000">
                  <a:solidFill>
                    <a:schemeClr val="bg1"/>
                  </a:solidFill>
                  <a:latin typeface="Times New Roman" pitchFamily="18" charset="0"/>
                  <a:ea typeface="华文行楷" pitchFamily="2" charset="-122"/>
                </a:endParaRPr>
              </a:p>
            </p:txBody>
          </p:sp>
          <p:sp>
            <p:nvSpPr>
              <p:cNvPr id="22550" name="Line 23"/>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4" name="Text Box 24"/>
            <p:cNvSpPr txBox="1">
              <a:spLocks noChangeArrowheads="1"/>
            </p:cNvSpPr>
            <p:nvPr/>
          </p:nvSpPr>
          <p:spPr bwMode="auto">
            <a:xfrm>
              <a:off x="4642" y="139"/>
              <a:ext cx="329" cy="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chemeClr val="bg1"/>
                  </a:solidFill>
                  <a:latin typeface="Times New Roman" pitchFamily="18" charset="0"/>
                </a:rPr>
                <a:t>∧</a:t>
              </a:r>
            </a:p>
          </p:txBody>
        </p:sp>
        <p:sp>
          <p:nvSpPr>
            <p:cNvPr id="22545" name="Text Box 25"/>
            <p:cNvSpPr txBox="1">
              <a:spLocks noChangeArrowheads="1"/>
            </p:cNvSpPr>
            <p:nvPr/>
          </p:nvSpPr>
          <p:spPr bwMode="auto">
            <a:xfrm>
              <a:off x="472" y="113"/>
              <a:ext cx="704" cy="306"/>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endParaRPr lang="zh-CN" altLang="en-US" sz="2800" b="1" baseline="-25000">
                <a:latin typeface="Times New Roman" pitchFamily="18" charset="0"/>
                <a:ea typeface="华文行楷" pitchFamily="2" charset="-122"/>
              </a:endParaRPr>
            </a:p>
          </p:txBody>
        </p:sp>
        <p:sp>
          <p:nvSpPr>
            <p:cNvPr id="22546" name="Line 26"/>
            <p:cNvSpPr>
              <a:spLocks noChangeShapeType="1"/>
            </p:cNvSpPr>
            <p:nvPr/>
          </p:nvSpPr>
          <p:spPr bwMode="auto">
            <a:xfrm>
              <a:off x="828" y="113"/>
              <a:ext cx="0" cy="30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sp>
          <p:nvSpPr>
            <p:cNvPr id="22547" name="Line 27"/>
            <p:cNvSpPr>
              <a:spLocks noChangeShapeType="1"/>
            </p:cNvSpPr>
            <p:nvPr/>
          </p:nvSpPr>
          <p:spPr bwMode="auto">
            <a:xfrm>
              <a:off x="1101"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8" name="Text Box 28" descr="宽上对角线"/>
            <p:cNvSpPr txBox="1">
              <a:spLocks noChangeArrowheads="1"/>
            </p:cNvSpPr>
            <p:nvPr/>
          </p:nvSpPr>
          <p:spPr bwMode="auto">
            <a:xfrm>
              <a:off x="490" y="121"/>
              <a:ext cx="320" cy="288"/>
            </a:xfrm>
            <a:prstGeom prst="rect">
              <a:avLst/>
            </a:prstGeom>
            <a:blipFill dpi="0" rotWithShape="0">
              <a:blip r:embed="rId2"/>
              <a:srcRect/>
              <a:tile tx="0" ty="0" sx="100000" sy="100000" flip="none" algn="tl"/>
            </a:blip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endParaRPr lang="zh-CN" altLang="en-US" sz="2400">
                <a:solidFill>
                  <a:schemeClr val="accent2"/>
                </a:solidFill>
                <a:ea typeface="华文行楷"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28596" y="333375"/>
            <a:ext cx="8229600" cy="6524625"/>
          </a:xfrm>
        </p:spPr>
        <p:txBody>
          <a:bodyPr anchor="t"/>
          <a:lstStyle/>
          <a:p>
            <a:pPr eaLnBrk="1" hangingPunct="1"/>
            <a:r>
              <a:rPr lang="zh-CN" altLang="en-US" sz="2800" b="1" dirty="0" smtClean="0">
                <a:solidFill>
                  <a:srgbClr val="C00000"/>
                </a:solidFill>
                <a:latin typeface="Comic Sans MS" pitchFamily="66" charset="0"/>
                <a:ea typeface="楷体_GB2312" pitchFamily="49" charset="-122"/>
              </a:rPr>
              <a:t>参考：基于顺序存储字符串</a:t>
            </a:r>
            <a:r>
              <a:rPr lang="en-US" altLang="zh-CN" sz="2800" b="1" dirty="0" smtClean="0">
                <a:solidFill>
                  <a:schemeClr val="bg2"/>
                </a:solidFill>
                <a:latin typeface="Comic Sans MS" pitchFamily="66" charset="0"/>
                <a:ea typeface="楷体_GB2312" pitchFamily="49" charset="-122"/>
              </a:rPr>
              <a:t/>
            </a:r>
            <a:br>
              <a:rPr lang="en-US" altLang="zh-CN" sz="2800" b="1" dirty="0" smtClean="0">
                <a:solidFill>
                  <a:schemeClr val="bg2"/>
                </a:solidFill>
                <a:latin typeface="Comic Sans MS" pitchFamily="66" charset="0"/>
                <a:ea typeface="楷体_GB2312" pitchFamily="49" charset="-122"/>
              </a:rPr>
            </a:b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a:t>
            </a:r>
            <a:r>
              <a:rPr lang="en-US" altLang="zh-CN" sz="2800" b="1" dirty="0" smtClean="0">
                <a:solidFill>
                  <a:schemeClr val="bg2"/>
                </a:solidFill>
                <a:latin typeface="Comic Sans MS" pitchFamily="66" charset="0"/>
                <a:ea typeface="楷体_GB2312" pitchFamily="49" charset="-122"/>
              </a:rPr>
              <a:t>index(</a:t>
            </a:r>
            <a:r>
              <a:rPr lang="en-US" altLang="zh-CN" sz="2800" b="1" dirty="0" err="1" smtClean="0">
                <a:solidFill>
                  <a:schemeClr val="bg2"/>
                </a:solidFill>
                <a:latin typeface="Comic Sans MS" pitchFamily="66" charset="0"/>
                <a:ea typeface="楷体_GB2312" pitchFamily="49" charset="-122"/>
              </a:rPr>
              <a:t>seqstring</a:t>
            </a:r>
            <a:r>
              <a:rPr lang="en-US" altLang="zh-CN" sz="2800" b="1" dirty="0" smtClean="0">
                <a:solidFill>
                  <a:schemeClr val="bg2"/>
                </a:solidFill>
                <a:latin typeface="Comic Sans MS" pitchFamily="66" charset="0"/>
                <a:ea typeface="楷体_GB2312" pitchFamily="49" charset="-122"/>
              </a:rPr>
              <a:t> p, </a:t>
            </a:r>
            <a:r>
              <a:rPr lang="en-US" altLang="zh-CN" sz="2800" b="1" dirty="0" err="1" smtClean="0">
                <a:solidFill>
                  <a:schemeClr val="bg2"/>
                </a:solidFill>
                <a:latin typeface="Comic Sans MS" pitchFamily="66" charset="0"/>
                <a:ea typeface="楷体_GB2312" pitchFamily="49" charset="-122"/>
              </a:rPr>
              <a:t>seqstring</a:t>
            </a:r>
            <a:r>
              <a:rPr lang="en-US" altLang="zh-CN" sz="2800" b="1" dirty="0" smtClean="0">
                <a:solidFill>
                  <a:schemeClr val="bg2"/>
                </a:solidFill>
                <a:latin typeface="Comic Sans MS" pitchFamily="66" charset="0"/>
                <a:ea typeface="楷体_GB2312" pitchFamily="49" charset="-122"/>
              </a:rPr>
              <a:t> 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i,j</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=0;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=0;  /* </a:t>
            </a:r>
            <a:r>
              <a:rPr lang="en-US" altLang="zh-CN" sz="2800" b="1" dirty="0" err="1" smtClean="0">
                <a:solidFill>
                  <a:schemeClr val="bg2"/>
                </a:solidFill>
                <a:latin typeface="Comic Sans MS" pitchFamily="66" charset="0"/>
                <a:ea typeface="楷体_GB2312" pitchFamily="49" charset="-122"/>
              </a:rPr>
              <a:t>succ</a:t>
            </a:r>
            <a:r>
              <a:rPr lang="zh-CN" altLang="en-US" sz="2800" b="1" dirty="0" smtClean="0">
                <a:solidFill>
                  <a:schemeClr val="bg2"/>
                </a:solidFill>
                <a:latin typeface="Comic Sans MS" pitchFamily="66" charset="0"/>
                <a:ea typeface="楷体_GB2312" pitchFamily="49" charset="-122"/>
              </a:rPr>
              <a:t>为匹配成功的标志*</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while((</a:t>
            </a:r>
            <a:r>
              <a:rPr lang="en-US" altLang="zh-CN" sz="2800" b="1" dirty="0" err="1" smtClean="0">
                <a:solidFill>
                  <a:srgbClr val="FF0000"/>
                </a:solidFill>
                <a:latin typeface="Comic Sans MS" pitchFamily="66" charset="0"/>
                <a:ea typeface="楷体_GB2312" pitchFamily="49" charset="-122"/>
              </a:rPr>
              <a:t>i</a:t>
            </a:r>
            <a:r>
              <a:rPr lang="en-US" altLang="zh-CN" sz="2800" b="1" dirty="0" smtClean="0">
                <a:solidFill>
                  <a:srgbClr val="FF0000"/>
                </a:solidFill>
                <a:latin typeface="Comic Sans MS" pitchFamily="66" charset="0"/>
                <a:ea typeface="楷体_GB2312" pitchFamily="49" charset="-122"/>
              </a:rPr>
              <a:t>&lt;t.length-p.length+1</a:t>
            </a:r>
            <a:r>
              <a:rPr lang="en-US" altLang="zh-CN" sz="2800" b="1" dirty="0" smtClean="0">
                <a:solidFill>
                  <a:schemeClr val="bg2"/>
                </a:solidFill>
                <a:latin typeface="Comic Sans MS" pitchFamily="66" charset="0"/>
                <a:ea typeface="楷体_GB2312" pitchFamily="49" charset="-122"/>
              </a:rPr>
              <a:t>) &amp;&amp; ( </a:t>
            </a:r>
            <a:r>
              <a:rPr lang="en-US" altLang="zh-CN" sz="2800" b="1" dirty="0" smtClean="0">
                <a:solidFill>
                  <a:srgbClr val="FF0000"/>
                </a:solidFill>
                <a:latin typeface="Comic Sans MS" pitchFamily="66" charset="0"/>
                <a:ea typeface="楷体_GB2312" pitchFamily="49" charset="-122"/>
              </a:rPr>
              <a:t>!</a:t>
            </a:r>
            <a:r>
              <a:rPr lang="en-US" altLang="zh-CN" sz="2800" b="1" dirty="0" err="1" smtClean="0">
                <a:solidFill>
                  <a:srgbClr val="FF0000"/>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 j=0 ; </a:t>
            </a:r>
            <a:r>
              <a:rPr lang="en-US" altLang="zh-CN" sz="2800" b="1" dirty="0" err="1" smtClean="0">
                <a:solidFill>
                  <a:srgbClr val="FF0000"/>
                </a:solidFill>
                <a:latin typeface="Comic Sans MS" pitchFamily="66" charset="0"/>
                <a:ea typeface="楷体_GB2312" pitchFamily="49" charset="-122"/>
              </a:rPr>
              <a:t>succ</a:t>
            </a:r>
            <a:r>
              <a:rPr lang="en-US" altLang="zh-CN" sz="2800" b="1" dirty="0" smtClean="0">
                <a:solidFill>
                  <a:srgbClr val="FF0000"/>
                </a:solidFill>
                <a:latin typeface="Comic Sans MS" pitchFamily="66" charset="0"/>
                <a:ea typeface="楷体_GB2312" pitchFamily="49" charset="-122"/>
              </a:rPr>
              <a:t>=1;</a:t>
            </a:r>
            <a:r>
              <a:rPr lang="en-US" altLang="zh-CN" sz="2800" b="1" dirty="0" smtClean="0">
                <a:solidFill>
                  <a:schemeClr val="bg2"/>
                </a:solidFill>
                <a:latin typeface="Comic Sans MS" pitchFamily="66" charset="0"/>
                <a:ea typeface="楷体_GB2312" pitchFamily="49" charset="-122"/>
              </a:rPr>
              <a:t>    /*</a:t>
            </a:r>
            <a:r>
              <a:rPr lang="zh-CN" altLang="en-US" sz="2800" b="1" dirty="0" smtClean="0">
                <a:solidFill>
                  <a:schemeClr val="bg2"/>
                </a:solidFill>
                <a:latin typeface="Comic Sans MS" pitchFamily="66" charset="0"/>
                <a:ea typeface="楷体_GB2312" pitchFamily="49" charset="-122"/>
              </a:rPr>
              <a:t>用</a:t>
            </a:r>
            <a:r>
              <a:rPr lang="en-US" altLang="zh-CN" sz="2800" b="1" dirty="0" smtClean="0">
                <a:solidFill>
                  <a:schemeClr val="bg2"/>
                </a:solidFill>
                <a:latin typeface="Comic Sans MS" pitchFamily="66" charset="0"/>
                <a:ea typeface="楷体_GB2312" pitchFamily="49" charset="-122"/>
              </a:rPr>
              <a:t>j</a:t>
            </a:r>
            <a:r>
              <a:rPr lang="zh-CN" altLang="en-US" sz="2800" b="1" dirty="0" smtClean="0">
                <a:solidFill>
                  <a:schemeClr val="bg2"/>
                </a:solidFill>
                <a:latin typeface="Comic Sans MS" pitchFamily="66" charset="0"/>
                <a:ea typeface="楷体_GB2312" pitchFamily="49" charset="-122"/>
              </a:rPr>
              <a:t>扫描模式</a:t>
            </a:r>
            <a:r>
              <a:rPr lang="en-US" altLang="zh-CN" sz="2800" b="1" dirty="0" smtClean="0">
                <a:solidFill>
                  <a:schemeClr val="bg2"/>
                </a:solidFill>
                <a:latin typeface="Comic Sans MS" pitchFamily="66" charset="0"/>
                <a:ea typeface="楷体_GB2312" pitchFamily="49" charset="-122"/>
              </a:rPr>
              <a:t>p*/</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while ( (j&lt;=p.length-1) &amp;&amp;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if ( p.str[j]==t.str[</a:t>
            </a:r>
            <a:r>
              <a:rPr lang="en-US" altLang="zh-CN" sz="2800" b="1" dirty="0" err="1" smtClean="0">
                <a:solidFill>
                  <a:schemeClr val="bg2"/>
                </a:solidFill>
                <a:latin typeface="Comic Sans MS" pitchFamily="66" charset="0"/>
                <a:ea typeface="楷体_GB2312" pitchFamily="49" charset="-122"/>
              </a:rPr>
              <a:t>i+j</a:t>
            </a:r>
            <a:r>
              <a:rPr lang="en-US" altLang="zh-CN" sz="2800" b="1" dirty="0" smtClean="0">
                <a:solidFill>
                  <a:schemeClr val="bg2"/>
                </a:solidFill>
                <a:latin typeface="Comic Sans MS" pitchFamily="66" charset="0"/>
                <a:ea typeface="楷体_GB2312" pitchFamily="49" charset="-122"/>
              </a:rPr>
              <a:t>] )  j++;</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else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=0;</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if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return (i-1);</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else  return (-1);</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a:t>
            </a:r>
            <a:r>
              <a:rPr lang="en-US" altLang="zh-CN" b="1" dirty="0" smtClean="0">
                <a:ea typeface="楷体_GB2312" pitchFamily="49" charset="-122"/>
              </a:rPr>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17525" y="1676400"/>
            <a:ext cx="73612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lang="zh-CN" altLang="en-US" sz="2800" b="1" dirty="0">
                <a:solidFill>
                  <a:srgbClr val="FF3300"/>
                </a:solidFill>
                <a:latin typeface="宋体" pitchFamily="2" charset="-122"/>
              </a:rPr>
              <a:t>链接串：</a:t>
            </a:r>
            <a:r>
              <a:rPr lang="zh-CN" altLang="en-US" sz="2800" b="1" dirty="0">
                <a:solidFill>
                  <a:schemeClr val="bg2"/>
                </a:solidFill>
                <a:latin typeface="宋体" pitchFamily="2" charset="-122"/>
              </a:rPr>
              <a:t>用链接存储结构</a:t>
            </a:r>
            <a:r>
              <a:rPr lang="zh-CN" altLang="en-US" sz="2800" b="1" dirty="0">
                <a:solidFill>
                  <a:schemeClr val="bg2"/>
                </a:solidFill>
                <a:latin typeface="Times New Roman" pitchFamily="18" charset="0"/>
              </a:rPr>
              <a:t>来存储串。</a:t>
            </a:r>
          </a:p>
        </p:txBody>
      </p:sp>
      <p:sp>
        <p:nvSpPr>
          <p:cNvPr id="22532" name="Text Box 4"/>
          <p:cNvSpPr txBox="1">
            <a:spLocks noChangeArrowheads="1"/>
          </p:cNvSpPr>
          <p:nvPr/>
        </p:nvSpPr>
        <p:spPr bwMode="auto">
          <a:xfrm>
            <a:off x="539750" y="476250"/>
            <a:ext cx="796134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b="1" dirty="0" smtClean="0">
                <a:solidFill>
                  <a:srgbClr val="FF0000"/>
                </a:solidFill>
                <a:latin typeface="Times New Roman" pitchFamily="18" charset="0"/>
              </a:rPr>
              <a:t>实验</a:t>
            </a:r>
            <a:r>
              <a:rPr lang="en-US" altLang="zh-CN" sz="3200" b="1" dirty="0" smtClean="0">
                <a:solidFill>
                  <a:srgbClr val="FF0000"/>
                </a:solidFill>
                <a:latin typeface="Times New Roman" pitchFamily="18" charset="0"/>
              </a:rPr>
              <a:t>7   </a:t>
            </a:r>
            <a:r>
              <a:rPr lang="zh-CN" altLang="en-US" sz="3200" b="1" dirty="0" smtClean="0">
                <a:solidFill>
                  <a:srgbClr val="FF0000"/>
                </a:solidFill>
                <a:latin typeface="Times New Roman" pitchFamily="18" charset="0"/>
              </a:rPr>
              <a:t>查找所有子串 </a:t>
            </a:r>
            <a:endParaRPr lang="zh-CN" altLang="en-US" sz="3200" b="1" dirty="0">
              <a:solidFill>
                <a:srgbClr val="FF0000"/>
              </a:solidFill>
              <a:latin typeface="Times New Roman" pitchFamily="18" charset="0"/>
            </a:endParaRPr>
          </a:p>
        </p:txBody>
      </p:sp>
      <p:grpSp>
        <p:nvGrpSpPr>
          <p:cNvPr id="2" name="Group 8"/>
          <p:cNvGrpSpPr>
            <a:grpSpLocks/>
          </p:cNvGrpSpPr>
          <p:nvPr/>
        </p:nvGrpSpPr>
        <p:grpSpPr bwMode="auto">
          <a:xfrm>
            <a:off x="428596" y="2643182"/>
            <a:ext cx="7891463" cy="706438"/>
            <a:chOff x="0" y="0"/>
            <a:chExt cx="4971" cy="445"/>
          </a:xfrm>
        </p:grpSpPr>
        <p:sp>
          <p:nvSpPr>
            <p:cNvPr id="22535" name="Line 9"/>
            <p:cNvSpPr>
              <a:spLocks noChangeShapeType="1"/>
            </p:cNvSpPr>
            <p:nvPr/>
          </p:nvSpPr>
          <p:spPr bwMode="auto">
            <a:xfrm flipV="1">
              <a:off x="36" y="288"/>
              <a:ext cx="431"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36" name="Text Box 10"/>
            <p:cNvSpPr txBox="1">
              <a:spLocks noChangeArrowheads="1"/>
            </p:cNvSpPr>
            <p:nvPr/>
          </p:nvSpPr>
          <p:spPr bwMode="auto">
            <a:xfrm>
              <a:off x="0" y="0"/>
              <a:ext cx="480" cy="2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chemeClr val="bg2"/>
                  </a:solidFill>
                  <a:latin typeface="Times New Roman" pitchFamily="18" charset="0"/>
                </a:rPr>
                <a:t>first</a:t>
              </a:r>
            </a:p>
          </p:txBody>
        </p:sp>
        <p:sp>
          <p:nvSpPr>
            <p:cNvPr id="22537" name="Line 11"/>
            <p:cNvSpPr>
              <a:spLocks noChangeShapeType="1"/>
            </p:cNvSpPr>
            <p:nvPr/>
          </p:nvSpPr>
          <p:spPr bwMode="auto">
            <a:xfrm>
              <a:off x="3521" y="314"/>
              <a:ext cx="354" cy="0"/>
            </a:xfrm>
            <a:prstGeom prst="line">
              <a:avLst/>
            </a:prstGeom>
            <a:noFill/>
            <a:ln w="28575">
              <a:solidFill>
                <a:srgbClr val="006666"/>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3" name="Group 12"/>
            <p:cNvGrpSpPr>
              <a:grpSpLocks/>
            </p:cNvGrpSpPr>
            <p:nvPr/>
          </p:nvGrpSpPr>
          <p:grpSpPr bwMode="auto">
            <a:xfrm>
              <a:off x="1478" y="113"/>
              <a:ext cx="704" cy="305"/>
              <a:chOff x="0" y="0"/>
              <a:chExt cx="704" cy="305"/>
            </a:xfrm>
          </p:grpSpPr>
          <p:sp>
            <p:nvSpPr>
              <p:cNvPr id="22553" name="Text Box 13"/>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1"/>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a</a:t>
                </a:r>
                <a:endParaRPr lang="en-US" altLang="zh-CN" sz="2800" b="1" baseline="-25000">
                  <a:solidFill>
                    <a:schemeClr val="bg1"/>
                  </a:solidFill>
                  <a:latin typeface="Times New Roman" pitchFamily="18" charset="0"/>
                  <a:ea typeface="华文行楷" pitchFamily="2" charset="-122"/>
                </a:endParaRPr>
              </a:p>
            </p:txBody>
          </p:sp>
          <p:sp>
            <p:nvSpPr>
              <p:cNvPr id="22554" name="Line 14"/>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39" name="Line 15"/>
            <p:cNvSpPr>
              <a:spLocks noChangeShapeType="1"/>
            </p:cNvSpPr>
            <p:nvPr/>
          </p:nvSpPr>
          <p:spPr bwMode="auto">
            <a:xfrm>
              <a:off x="2107"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4" name="Group 16"/>
            <p:cNvGrpSpPr>
              <a:grpSpLocks/>
            </p:cNvGrpSpPr>
            <p:nvPr/>
          </p:nvGrpSpPr>
          <p:grpSpPr bwMode="auto">
            <a:xfrm>
              <a:off x="2474" y="122"/>
              <a:ext cx="704" cy="305"/>
              <a:chOff x="0" y="0"/>
              <a:chExt cx="704" cy="305"/>
            </a:xfrm>
          </p:grpSpPr>
          <p:sp>
            <p:nvSpPr>
              <p:cNvPr id="22551" name="Text Box 17"/>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b</a:t>
                </a:r>
                <a:endParaRPr lang="en-US" altLang="zh-CN" sz="2800" b="1" baseline="-25000">
                  <a:solidFill>
                    <a:schemeClr val="bg1"/>
                  </a:solidFill>
                  <a:latin typeface="Times New Roman" pitchFamily="18" charset="0"/>
                  <a:ea typeface="华文行楷" pitchFamily="2" charset="-122"/>
                </a:endParaRPr>
              </a:p>
            </p:txBody>
          </p:sp>
          <p:sp>
            <p:nvSpPr>
              <p:cNvPr id="22552" name="Line 18"/>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1" name="Line 19"/>
            <p:cNvSpPr>
              <a:spLocks noChangeShapeType="1"/>
            </p:cNvSpPr>
            <p:nvPr/>
          </p:nvSpPr>
          <p:spPr bwMode="auto">
            <a:xfrm>
              <a:off x="3085"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2" name="Line 20"/>
            <p:cNvSpPr>
              <a:spLocks noChangeShapeType="1"/>
            </p:cNvSpPr>
            <p:nvPr/>
          </p:nvSpPr>
          <p:spPr bwMode="auto">
            <a:xfrm>
              <a:off x="3899" y="315"/>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grpSp>
          <p:nvGrpSpPr>
            <p:cNvPr id="5" name="Group 21"/>
            <p:cNvGrpSpPr>
              <a:grpSpLocks/>
            </p:cNvGrpSpPr>
            <p:nvPr/>
          </p:nvGrpSpPr>
          <p:grpSpPr bwMode="auto">
            <a:xfrm>
              <a:off x="4266" y="140"/>
              <a:ext cx="704" cy="305"/>
              <a:chOff x="0" y="0"/>
              <a:chExt cx="704" cy="305"/>
            </a:xfrm>
          </p:grpSpPr>
          <p:sp>
            <p:nvSpPr>
              <p:cNvPr id="22549" name="Text Box 22"/>
              <p:cNvSpPr txBox="1">
                <a:spLocks noChangeArrowheads="1"/>
              </p:cNvSpPr>
              <p:nvPr/>
            </p:nvSpPr>
            <p:spPr bwMode="auto">
              <a:xfrm>
                <a:off x="0" y="0"/>
                <a:ext cx="704" cy="305"/>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lang="zh-CN" altLang="en-US" sz="2800" b="1" i="1">
                    <a:solidFill>
                      <a:schemeClr val="bg2"/>
                    </a:solidFill>
                    <a:latin typeface="Times New Roman" pitchFamily="18" charset="0"/>
                    <a:ea typeface="华文行楷" pitchFamily="2" charset="-122"/>
                  </a:rPr>
                  <a:t> </a:t>
                </a:r>
                <a:r>
                  <a:rPr lang="en-US" altLang="zh-CN" sz="2800" b="1" i="1">
                    <a:solidFill>
                      <a:schemeClr val="bg1"/>
                    </a:solidFill>
                    <a:latin typeface="Times New Roman" pitchFamily="18" charset="0"/>
                    <a:ea typeface="华文行楷" pitchFamily="2" charset="-122"/>
                  </a:rPr>
                  <a:t>g</a:t>
                </a:r>
                <a:endParaRPr lang="en-US" altLang="zh-CN" sz="2800" b="1" i="1" baseline="-25000">
                  <a:solidFill>
                    <a:schemeClr val="bg1"/>
                  </a:solidFill>
                  <a:latin typeface="Times New Roman" pitchFamily="18" charset="0"/>
                  <a:ea typeface="华文行楷" pitchFamily="2" charset="-122"/>
                </a:endParaRPr>
              </a:p>
            </p:txBody>
          </p:sp>
          <p:sp>
            <p:nvSpPr>
              <p:cNvPr id="22550" name="Line 23"/>
              <p:cNvSpPr>
                <a:spLocks noChangeShapeType="1"/>
              </p:cNvSpPr>
              <p:nvPr/>
            </p:nvSpPr>
            <p:spPr bwMode="auto">
              <a:xfrm>
                <a:off x="356" y="0"/>
                <a:ext cx="0" cy="292"/>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grpSp>
        <p:sp>
          <p:nvSpPr>
            <p:cNvPr id="22544" name="Text Box 24"/>
            <p:cNvSpPr txBox="1">
              <a:spLocks noChangeArrowheads="1"/>
            </p:cNvSpPr>
            <p:nvPr/>
          </p:nvSpPr>
          <p:spPr bwMode="auto">
            <a:xfrm>
              <a:off x="4642" y="139"/>
              <a:ext cx="329" cy="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chemeClr val="bg1"/>
                  </a:solidFill>
                  <a:latin typeface="Times New Roman" pitchFamily="18" charset="0"/>
                </a:rPr>
                <a:t>∧</a:t>
              </a:r>
            </a:p>
          </p:txBody>
        </p:sp>
        <p:sp>
          <p:nvSpPr>
            <p:cNvPr id="22545" name="Text Box 25"/>
            <p:cNvSpPr txBox="1">
              <a:spLocks noChangeArrowheads="1"/>
            </p:cNvSpPr>
            <p:nvPr/>
          </p:nvSpPr>
          <p:spPr bwMode="auto">
            <a:xfrm>
              <a:off x="472" y="113"/>
              <a:ext cx="704" cy="306"/>
            </a:xfrm>
            <a:prstGeom prst="rect">
              <a:avLst/>
            </a:prstGeom>
            <a:solidFill>
              <a:schemeClr val="hlink"/>
            </a:solidFill>
            <a:ln w="28575">
              <a:solidFill>
                <a:schemeClr val="accent1"/>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tIns="0" rIns="0" bIns="720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endParaRPr lang="zh-CN" altLang="en-US" sz="2800" b="1" baseline="-25000">
                <a:latin typeface="Times New Roman" pitchFamily="18" charset="0"/>
                <a:ea typeface="华文行楷" pitchFamily="2" charset="-122"/>
              </a:endParaRPr>
            </a:p>
          </p:txBody>
        </p:sp>
        <p:sp>
          <p:nvSpPr>
            <p:cNvPr id="22546" name="Line 26"/>
            <p:cNvSpPr>
              <a:spLocks noChangeShapeType="1"/>
            </p:cNvSpPr>
            <p:nvPr/>
          </p:nvSpPr>
          <p:spPr bwMode="auto">
            <a:xfrm>
              <a:off x="828" y="113"/>
              <a:ext cx="0" cy="306"/>
            </a:xfrm>
            <a:prstGeom prst="line">
              <a:avLst/>
            </a:prstGeom>
            <a:noFill/>
            <a:ln w="28575">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bIns="72000" anchor="ctr"/>
            <a:lstStyle/>
            <a:p>
              <a:endParaRPr lang="zh-CN" altLang="en-US"/>
            </a:p>
          </p:txBody>
        </p:sp>
        <p:sp>
          <p:nvSpPr>
            <p:cNvPr id="22547" name="Line 27"/>
            <p:cNvSpPr>
              <a:spLocks noChangeShapeType="1"/>
            </p:cNvSpPr>
            <p:nvPr/>
          </p:nvSpPr>
          <p:spPr bwMode="auto">
            <a:xfrm>
              <a:off x="1101" y="297"/>
              <a:ext cx="363" cy="0"/>
            </a:xfrm>
            <a:prstGeom prst="line">
              <a:avLst/>
            </a:prstGeom>
            <a:noFill/>
            <a:ln w="28575">
              <a:solidFill>
                <a:srgbClr val="006666"/>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bIns="36000"/>
            <a:lstStyle/>
            <a:p>
              <a:endParaRPr lang="zh-CN" altLang="en-US"/>
            </a:p>
          </p:txBody>
        </p:sp>
        <p:sp>
          <p:nvSpPr>
            <p:cNvPr id="22548" name="Text Box 28" descr="宽上对角线"/>
            <p:cNvSpPr txBox="1">
              <a:spLocks noChangeArrowheads="1"/>
            </p:cNvSpPr>
            <p:nvPr/>
          </p:nvSpPr>
          <p:spPr bwMode="auto">
            <a:xfrm>
              <a:off x="490" y="121"/>
              <a:ext cx="320" cy="288"/>
            </a:xfrm>
            <a:prstGeom prst="rect">
              <a:avLst/>
            </a:prstGeom>
            <a:blipFill dpi="0" rotWithShape="0">
              <a:blip r:embed="rId2"/>
              <a:srcRect/>
              <a:tile tx="0" ty="0" sx="100000" sy="100000" flip="none" algn="tl"/>
            </a:blip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endParaRPr lang="zh-CN" altLang="en-US" sz="2400">
                <a:solidFill>
                  <a:schemeClr val="accent2"/>
                </a:solidFill>
                <a:ea typeface="华文行楷"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28596" y="333375"/>
            <a:ext cx="8229600" cy="6524625"/>
          </a:xfrm>
        </p:spPr>
        <p:txBody>
          <a:bodyPr anchor="t"/>
          <a:lstStyle/>
          <a:p>
            <a:pPr eaLnBrk="1" hangingPunct="1"/>
            <a:r>
              <a:rPr lang="zh-CN" altLang="en-US" sz="2800" b="1" dirty="0" smtClean="0">
                <a:solidFill>
                  <a:srgbClr val="C00000"/>
                </a:solidFill>
                <a:latin typeface="Comic Sans MS" pitchFamily="66" charset="0"/>
                <a:ea typeface="楷体_GB2312" pitchFamily="49" charset="-122"/>
              </a:rPr>
              <a:t>参考：基于顺序存储字符串</a:t>
            </a:r>
            <a:r>
              <a:rPr lang="en-US" altLang="zh-CN" sz="2800" b="1" dirty="0" smtClean="0">
                <a:solidFill>
                  <a:schemeClr val="bg2"/>
                </a:solidFill>
                <a:latin typeface="Comic Sans MS" pitchFamily="66" charset="0"/>
                <a:ea typeface="楷体_GB2312" pitchFamily="49" charset="-122"/>
              </a:rPr>
              <a:t/>
            </a:r>
            <a:br>
              <a:rPr lang="en-US" altLang="zh-CN" sz="2800" b="1" dirty="0" smtClean="0">
                <a:solidFill>
                  <a:schemeClr val="bg2"/>
                </a:solidFill>
                <a:latin typeface="Comic Sans MS" pitchFamily="66" charset="0"/>
                <a:ea typeface="楷体_GB2312" pitchFamily="49" charset="-122"/>
              </a:rPr>
            </a:b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a:t>
            </a:r>
            <a:r>
              <a:rPr lang="en-US" altLang="zh-CN" sz="2800" b="1" dirty="0" smtClean="0">
                <a:solidFill>
                  <a:schemeClr val="bg2"/>
                </a:solidFill>
                <a:latin typeface="Comic Sans MS" pitchFamily="66" charset="0"/>
                <a:ea typeface="楷体_GB2312" pitchFamily="49" charset="-122"/>
              </a:rPr>
              <a:t>index(</a:t>
            </a:r>
            <a:r>
              <a:rPr lang="en-US" altLang="zh-CN" sz="2800" b="1" dirty="0" err="1" smtClean="0">
                <a:solidFill>
                  <a:schemeClr val="bg2"/>
                </a:solidFill>
                <a:latin typeface="Comic Sans MS" pitchFamily="66" charset="0"/>
                <a:ea typeface="楷体_GB2312" pitchFamily="49" charset="-122"/>
              </a:rPr>
              <a:t>seqstring</a:t>
            </a:r>
            <a:r>
              <a:rPr lang="en-US" altLang="zh-CN" sz="2800" b="1" dirty="0" smtClean="0">
                <a:solidFill>
                  <a:schemeClr val="bg2"/>
                </a:solidFill>
                <a:latin typeface="Comic Sans MS" pitchFamily="66" charset="0"/>
                <a:ea typeface="楷体_GB2312" pitchFamily="49" charset="-122"/>
              </a:rPr>
              <a:t> p, </a:t>
            </a:r>
            <a:r>
              <a:rPr lang="en-US" altLang="zh-CN" sz="2800" b="1" dirty="0" err="1" smtClean="0">
                <a:solidFill>
                  <a:schemeClr val="bg2"/>
                </a:solidFill>
                <a:latin typeface="Comic Sans MS" pitchFamily="66" charset="0"/>
                <a:ea typeface="楷体_GB2312" pitchFamily="49" charset="-122"/>
              </a:rPr>
              <a:t>seqstring</a:t>
            </a:r>
            <a:r>
              <a:rPr lang="en-US" altLang="zh-CN" sz="2800" b="1" dirty="0" smtClean="0">
                <a:solidFill>
                  <a:schemeClr val="bg2"/>
                </a:solidFill>
                <a:latin typeface="Comic Sans MS" pitchFamily="66" charset="0"/>
                <a:ea typeface="楷体_GB2312" pitchFamily="49" charset="-122"/>
              </a:rPr>
              <a:t> 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int</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i,j</a:t>
            </a: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=0;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=0;  /* </a:t>
            </a:r>
            <a:r>
              <a:rPr lang="en-US" altLang="zh-CN" sz="2800" b="1" dirty="0" err="1" smtClean="0">
                <a:solidFill>
                  <a:schemeClr val="bg2"/>
                </a:solidFill>
                <a:latin typeface="Comic Sans MS" pitchFamily="66" charset="0"/>
                <a:ea typeface="楷体_GB2312" pitchFamily="49" charset="-122"/>
              </a:rPr>
              <a:t>succ</a:t>
            </a:r>
            <a:r>
              <a:rPr lang="zh-CN" altLang="en-US" sz="2800" b="1" dirty="0" smtClean="0">
                <a:solidFill>
                  <a:schemeClr val="bg2"/>
                </a:solidFill>
                <a:latin typeface="Comic Sans MS" pitchFamily="66" charset="0"/>
                <a:ea typeface="楷体_GB2312" pitchFamily="49" charset="-122"/>
              </a:rPr>
              <a:t>为匹配成功的标志*</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while((</a:t>
            </a:r>
            <a:r>
              <a:rPr lang="en-US" altLang="zh-CN" sz="2800" b="1" dirty="0" err="1" smtClean="0">
                <a:solidFill>
                  <a:srgbClr val="FF0000"/>
                </a:solidFill>
                <a:latin typeface="Comic Sans MS" pitchFamily="66" charset="0"/>
                <a:ea typeface="楷体_GB2312" pitchFamily="49" charset="-122"/>
              </a:rPr>
              <a:t>i</a:t>
            </a:r>
            <a:r>
              <a:rPr lang="en-US" altLang="zh-CN" sz="2800" b="1" dirty="0" smtClean="0">
                <a:solidFill>
                  <a:srgbClr val="FF0000"/>
                </a:solidFill>
                <a:latin typeface="Comic Sans MS" pitchFamily="66" charset="0"/>
                <a:ea typeface="楷体_GB2312" pitchFamily="49" charset="-122"/>
              </a:rPr>
              <a:t>&lt;t.length-p.length+1</a:t>
            </a:r>
            <a:r>
              <a:rPr lang="en-US" altLang="zh-CN" sz="2800" b="1" dirty="0" smtClean="0">
                <a:solidFill>
                  <a:schemeClr val="bg2"/>
                </a:solidFill>
                <a:latin typeface="Comic Sans MS" pitchFamily="66" charset="0"/>
                <a:ea typeface="楷体_GB2312" pitchFamily="49" charset="-122"/>
              </a:rPr>
              <a:t>) &amp;&amp; ( </a:t>
            </a:r>
            <a:r>
              <a:rPr lang="en-US" altLang="zh-CN" sz="2800" b="1" dirty="0" smtClean="0">
                <a:solidFill>
                  <a:srgbClr val="FF0000"/>
                </a:solidFill>
                <a:latin typeface="Comic Sans MS" pitchFamily="66" charset="0"/>
                <a:ea typeface="楷体_GB2312" pitchFamily="49" charset="-122"/>
              </a:rPr>
              <a:t>!</a:t>
            </a:r>
            <a:r>
              <a:rPr lang="en-US" altLang="zh-CN" sz="2800" b="1" dirty="0" err="1" smtClean="0">
                <a:solidFill>
                  <a:srgbClr val="FF0000"/>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 j=0 ; </a:t>
            </a:r>
            <a:r>
              <a:rPr lang="en-US" altLang="zh-CN" sz="2800" b="1" dirty="0" err="1" smtClean="0">
                <a:solidFill>
                  <a:srgbClr val="FF0000"/>
                </a:solidFill>
                <a:latin typeface="Comic Sans MS" pitchFamily="66" charset="0"/>
                <a:ea typeface="楷体_GB2312" pitchFamily="49" charset="-122"/>
              </a:rPr>
              <a:t>succ</a:t>
            </a:r>
            <a:r>
              <a:rPr lang="en-US" altLang="zh-CN" sz="2800" b="1" dirty="0" smtClean="0">
                <a:solidFill>
                  <a:srgbClr val="FF0000"/>
                </a:solidFill>
                <a:latin typeface="Comic Sans MS" pitchFamily="66" charset="0"/>
                <a:ea typeface="楷体_GB2312" pitchFamily="49" charset="-122"/>
              </a:rPr>
              <a:t>=1;</a:t>
            </a:r>
            <a:r>
              <a:rPr lang="en-US" altLang="zh-CN" sz="2800" b="1" dirty="0" smtClean="0">
                <a:solidFill>
                  <a:schemeClr val="bg2"/>
                </a:solidFill>
                <a:latin typeface="Comic Sans MS" pitchFamily="66" charset="0"/>
                <a:ea typeface="楷体_GB2312" pitchFamily="49" charset="-122"/>
              </a:rPr>
              <a:t>    /*</a:t>
            </a:r>
            <a:r>
              <a:rPr lang="zh-CN" altLang="en-US" sz="2800" b="1" dirty="0" smtClean="0">
                <a:solidFill>
                  <a:schemeClr val="bg2"/>
                </a:solidFill>
                <a:latin typeface="Comic Sans MS" pitchFamily="66" charset="0"/>
                <a:ea typeface="楷体_GB2312" pitchFamily="49" charset="-122"/>
              </a:rPr>
              <a:t>用</a:t>
            </a:r>
            <a:r>
              <a:rPr lang="en-US" altLang="zh-CN" sz="2800" b="1" dirty="0" smtClean="0">
                <a:solidFill>
                  <a:schemeClr val="bg2"/>
                </a:solidFill>
                <a:latin typeface="Comic Sans MS" pitchFamily="66" charset="0"/>
                <a:ea typeface="楷体_GB2312" pitchFamily="49" charset="-122"/>
              </a:rPr>
              <a:t>j</a:t>
            </a:r>
            <a:r>
              <a:rPr lang="zh-CN" altLang="en-US" sz="2800" b="1" dirty="0" smtClean="0">
                <a:solidFill>
                  <a:schemeClr val="bg2"/>
                </a:solidFill>
                <a:latin typeface="Comic Sans MS" pitchFamily="66" charset="0"/>
                <a:ea typeface="楷体_GB2312" pitchFamily="49" charset="-122"/>
              </a:rPr>
              <a:t>扫描模式</a:t>
            </a:r>
            <a:r>
              <a:rPr lang="en-US" altLang="zh-CN" sz="2800" b="1" dirty="0" smtClean="0">
                <a:solidFill>
                  <a:schemeClr val="bg2"/>
                </a:solidFill>
                <a:latin typeface="Comic Sans MS" pitchFamily="66" charset="0"/>
                <a:ea typeface="楷体_GB2312" pitchFamily="49" charset="-122"/>
              </a:rPr>
              <a:t>p*/</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while ( (j&lt;=p.length-1) &amp;&amp;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if ( p.str[j]==t.str[</a:t>
            </a:r>
            <a:r>
              <a:rPr lang="en-US" altLang="zh-CN" sz="2800" b="1" dirty="0" err="1" smtClean="0">
                <a:solidFill>
                  <a:schemeClr val="bg2"/>
                </a:solidFill>
                <a:latin typeface="Comic Sans MS" pitchFamily="66" charset="0"/>
                <a:ea typeface="楷体_GB2312" pitchFamily="49" charset="-122"/>
              </a:rPr>
              <a:t>i+j</a:t>
            </a:r>
            <a:r>
              <a:rPr lang="en-US" altLang="zh-CN" sz="2800" b="1" dirty="0" smtClean="0">
                <a:solidFill>
                  <a:schemeClr val="bg2"/>
                </a:solidFill>
                <a:latin typeface="Comic Sans MS" pitchFamily="66" charset="0"/>
                <a:ea typeface="楷体_GB2312" pitchFamily="49" charset="-122"/>
              </a:rPr>
              <a:t>] )  j++;</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else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=0;</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r>
              <a:rPr lang="en-US" altLang="zh-CN" sz="2800" b="1" dirty="0" err="1" smtClean="0">
                <a:solidFill>
                  <a:schemeClr val="bg2"/>
                </a:solidFill>
                <a:latin typeface="Comic Sans MS" pitchFamily="66" charset="0"/>
                <a:ea typeface="楷体_GB2312" pitchFamily="49" charset="-122"/>
              </a:rPr>
              <a:t>i</a:t>
            </a:r>
            <a:r>
              <a:rPr lang="en-US" altLang="zh-CN" sz="2800" b="1" dirty="0" smtClean="0">
                <a:solidFill>
                  <a:schemeClr val="bg2"/>
                </a:solidFill>
                <a:latin typeface="Comic Sans MS" pitchFamily="66" charset="0"/>
                <a:ea typeface="楷体_GB2312" pitchFamily="49" charset="-122"/>
              </a:rPr>
              <a:t>;</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if (</a:t>
            </a:r>
            <a:r>
              <a:rPr lang="en-US" altLang="zh-CN" sz="2800" b="1" dirty="0" err="1" smtClean="0">
                <a:solidFill>
                  <a:schemeClr val="bg2"/>
                </a:solidFill>
                <a:latin typeface="Comic Sans MS" pitchFamily="66" charset="0"/>
                <a:ea typeface="楷体_GB2312" pitchFamily="49" charset="-122"/>
              </a:rPr>
              <a:t>succ</a:t>
            </a:r>
            <a:r>
              <a:rPr lang="en-US" altLang="zh-CN" sz="2800" b="1" dirty="0" smtClean="0">
                <a:solidFill>
                  <a:schemeClr val="bg2"/>
                </a:solidFill>
                <a:latin typeface="Comic Sans MS" pitchFamily="66" charset="0"/>
                <a:ea typeface="楷体_GB2312" pitchFamily="49" charset="-122"/>
              </a:rPr>
              <a:t>) return (i-1);</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   else  return (-1);</a:t>
            </a:r>
            <a:br>
              <a:rPr lang="en-US" altLang="zh-CN" sz="2800" b="1" dirty="0" smtClean="0">
                <a:solidFill>
                  <a:schemeClr val="bg2"/>
                </a:solidFill>
                <a:latin typeface="Comic Sans MS" pitchFamily="66" charset="0"/>
                <a:ea typeface="楷体_GB2312" pitchFamily="49" charset="-122"/>
              </a:rPr>
            </a:br>
            <a:r>
              <a:rPr lang="en-US" altLang="zh-CN" sz="2800" b="1" dirty="0" smtClean="0">
                <a:solidFill>
                  <a:schemeClr val="bg2"/>
                </a:solidFill>
                <a:latin typeface="Comic Sans MS" pitchFamily="66" charset="0"/>
                <a:ea typeface="楷体_GB2312" pitchFamily="49" charset="-122"/>
              </a:rPr>
              <a:t>}</a:t>
            </a:r>
            <a:r>
              <a:rPr lang="en-US" altLang="zh-CN" b="1" dirty="0" smtClean="0">
                <a:ea typeface="楷体_GB2312" pitchFamily="49" charset="-122"/>
              </a:rPr>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539750" y="476250"/>
            <a:ext cx="796134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3200" b="1" dirty="0" smtClean="0">
                <a:solidFill>
                  <a:srgbClr val="FF0000"/>
                </a:solidFill>
                <a:latin typeface="Times New Roman" pitchFamily="18" charset="0"/>
              </a:rPr>
              <a:t>实验</a:t>
            </a:r>
            <a:r>
              <a:rPr lang="en-US" altLang="zh-CN" sz="3200" b="1" dirty="0" smtClean="0">
                <a:solidFill>
                  <a:srgbClr val="FF0000"/>
                </a:solidFill>
                <a:latin typeface="Times New Roman" pitchFamily="18" charset="0"/>
              </a:rPr>
              <a:t>8   KMP</a:t>
            </a:r>
            <a:r>
              <a:rPr lang="zh-CN" altLang="en-US" sz="3200" b="1" dirty="0" smtClean="0">
                <a:solidFill>
                  <a:srgbClr val="FF0000"/>
                </a:solidFill>
                <a:latin typeface="Times New Roman" pitchFamily="18" charset="0"/>
              </a:rPr>
              <a:t> </a:t>
            </a:r>
            <a:endParaRPr lang="zh-CN" altLang="en-US" sz="3200" b="1" dirty="0">
              <a:solidFill>
                <a:srgbClr val="FF0000"/>
              </a:solidFill>
              <a:latin typeface="Times New Roman" pitchFamily="18" charset="0"/>
            </a:endParaRPr>
          </a:p>
        </p:txBody>
      </p:sp>
      <p:sp>
        <p:nvSpPr>
          <p:cNvPr id="25" name="Text Box 2"/>
          <p:cNvSpPr txBox="1">
            <a:spLocks noChangeArrowheads="1"/>
          </p:cNvSpPr>
          <p:nvPr/>
        </p:nvSpPr>
        <p:spPr bwMode="auto">
          <a:xfrm>
            <a:off x="428596" y="1643050"/>
            <a:ext cx="8305800" cy="3725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dirty="0">
                <a:solidFill>
                  <a:schemeClr val="bg2"/>
                </a:solidFill>
                <a:latin typeface="Comic Sans MS" pitchFamily="66" charset="0"/>
                <a:ea typeface="楷体_GB2312" pitchFamily="49" charset="-122"/>
              </a:rPr>
              <a:t>以下给出顺序存储结构下的</a:t>
            </a:r>
            <a:r>
              <a:rPr lang="en-US" altLang="zh-CN" sz="2800" b="1" dirty="0">
                <a:solidFill>
                  <a:schemeClr val="bg2"/>
                </a:solidFill>
                <a:latin typeface="Comic Sans MS" pitchFamily="66" charset="0"/>
                <a:ea typeface="楷体_GB2312" pitchFamily="49" charset="-122"/>
              </a:rPr>
              <a:t>KMP</a:t>
            </a:r>
            <a:r>
              <a:rPr lang="zh-CN" altLang="en-US" sz="2800" b="1" dirty="0">
                <a:solidFill>
                  <a:schemeClr val="bg2"/>
                </a:solidFill>
                <a:latin typeface="Comic Sans MS" pitchFamily="66" charset="0"/>
                <a:ea typeface="楷体_GB2312" pitchFamily="49" charset="-122"/>
              </a:rPr>
              <a:t>算法。</a:t>
            </a:r>
          </a:p>
          <a:p>
            <a:pPr eaLnBrk="1" hangingPunct="1">
              <a:spcBef>
                <a:spcPct val="50000"/>
              </a:spcBef>
            </a:pPr>
            <a:r>
              <a:rPr lang="en-US" altLang="zh-CN" sz="2800" b="1" dirty="0">
                <a:solidFill>
                  <a:schemeClr val="bg2"/>
                </a:solidFill>
                <a:latin typeface="Comic Sans MS" pitchFamily="66" charset="0"/>
                <a:ea typeface="楷体_GB2312" pitchFamily="49" charset="-122"/>
              </a:rPr>
              <a:t># define </a:t>
            </a:r>
            <a:r>
              <a:rPr lang="en-US" altLang="zh-CN" sz="2800" b="1" dirty="0" err="1">
                <a:solidFill>
                  <a:schemeClr val="bg2"/>
                </a:solidFill>
                <a:latin typeface="Comic Sans MS" pitchFamily="66" charset="0"/>
                <a:ea typeface="楷体_GB2312" pitchFamily="49" charset="-122"/>
              </a:rPr>
              <a:t>maxsize</a:t>
            </a:r>
            <a:r>
              <a:rPr lang="en-US" altLang="zh-CN" sz="2800" b="1" dirty="0">
                <a:solidFill>
                  <a:schemeClr val="bg2"/>
                </a:solidFill>
                <a:latin typeface="Comic Sans MS" pitchFamily="66" charset="0"/>
                <a:ea typeface="楷体_GB2312" pitchFamily="49" charset="-122"/>
              </a:rPr>
              <a:t> 100</a:t>
            </a:r>
          </a:p>
          <a:p>
            <a:pPr eaLnBrk="1" hangingPunct="1">
              <a:spcBef>
                <a:spcPct val="50000"/>
              </a:spcBef>
            </a:pPr>
            <a:r>
              <a:rPr lang="en-US" altLang="zh-CN" sz="2800" b="1" dirty="0" err="1">
                <a:solidFill>
                  <a:schemeClr val="bg2"/>
                </a:solidFill>
                <a:latin typeface="Comic Sans MS" pitchFamily="66" charset="0"/>
                <a:ea typeface="楷体_GB2312" pitchFamily="49" charset="-122"/>
              </a:rPr>
              <a:t>typedef</a:t>
            </a: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struct</a:t>
            </a:r>
            <a:r>
              <a:rPr lang="en-US" altLang="zh-CN" sz="2800" b="1" dirty="0">
                <a:solidFill>
                  <a:schemeClr val="bg2"/>
                </a:solidFill>
                <a:latin typeface="Comic Sans MS" pitchFamily="66" charset="0"/>
                <a:ea typeface="楷体_GB2312" pitchFamily="49" charset="-122"/>
              </a:rPr>
              <a:t>{</a:t>
            </a:r>
          </a:p>
          <a:p>
            <a:pPr eaLnBrk="1" hangingPunct="1">
              <a:spcBef>
                <a:spcPct val="50000"/>
              </a:spcBef>
            </a:pPr>
            <a:r>
              <a:rPr lang="en-US" altLang="zh-CN" sz="2800" b="1" dirty="0">
                <a:solidFill>
                  <a:schemeClr val="bg2"/>
                </a:solidFill>
                <a:latin typeface="Comic Sans MS" pitchFamily="66" charset="0"/>
                <a:ea typeface="楷体_GB2312" pitchFamily="49" charset="-122"/>
              </a:rPr>
              <a:t>     char </a:t>
            </a:r>
            <a:r>
              <a:rPr lang="en-US" altLang="zh-CN" sz="2800" b="1" dirty="0" err="1">
                <a:solidFill>
                  <a:schemeClr val="bg2"/>
                </a:solidFill>
                <a:latin typeface="Comic Sans MS" pitchFamily="66" charset="0"/>
                <a:ea typeface="楷体_GB2312" pitchFamily="49" charset="-122"/>
              </a:rPr>
              <a:t>str</a:t>
            </a:r>
            <a:r>
              <a:rPr lang="en-US" altLang="zh-CN" sz="2800" b="1" dirty="0">
                <a:solidFill>
                  <a:schemeClr val="bg2"/>
                </a:solidFill>
                <a:latin typeface="Comic Sans MS" pitchFamily="66" charset="0"/>
                <a:ea typeface="楷体_GB2312" pitchFamily="49" charset="-122"/>
              </a:rPr>
              <a:t>[</a:t>
            </a:r>
            <a:r>
              <a:rPr lang="en-US" altLang="zh-CN" sz="2800" b="1" dirty="0" err="1">
                <a:solidFill>
                  <a:schemeClr val="bg2"/>
                </a:solidFill>
                <a:latin typeface="Comic Sans MS" pitchFamily="66" charset="0"/>
                <a:ea typeface="楷体_GB2312" pitchFamily="49" charset="-122"/>
              </a:rPr>
              <a:t>maxsize</a:t>
            </a:r>
            <a:r>
              <a:rPr lang="en-US" altLang="zh-CN" sz="2800" b="1" dirty="0">
                <a:solidFill>
                  <a:schemeClr val="bg2"/>
                </a:solidFill>
                <a:latin typeface="Comic Sans MS" pitchFamily="66" charset="0"/>
                <a:ea typeface="楷体_GB2312" pitchFamily="49" charset="-122"/>
              </a:rPr>
              <a:t>];</a:t>
            </a:r>
          </a:p>
          <a:p>
            <a:pPr eaLnBrk="1" hangingPunct="1">
              <a:spcBef>
                <a:spcPct val="50000"/>
              </a:spcBef>
            </a:pP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int</a:t>
            </a:r>
            <a:r>
              <a:rPr lang="en-US" altLang="zh-CN" sz="2800" b="1" dirty="0">
                <a:solidFill>
                  <a:schemeClr val="bg2"/>
                </a:solidFill>
                <a:latin typeface="Comic Sans MS" pitchFamily="66" charset="0"/>
                <a:ea typeface="楷体_GB2312" pitchFamily="49" charset="-122"/>
              </a:rPr>
              <a:t> length ; </a:t>
            </a:r>
          </a:p>
          <a:p>
            <a:pPr eaLnBrk="1" hangingPunct="1">
              <a:spcBef>
                <a:spcPct val="50000"/>
              </a:spcBef>
            </a:pPr>
            <a:r>
              <a:rPr lang="en-US" altLang="zh-CN" sz="2800" b="1" dirty="0">
                <a:solidFill>
                  <a:schemeClr val="bg2"/>
                </a:solidFill>
                <a:latin typeface="Comic Sans MS" pitchFamily="66" charset="0"/>
                <a:ea typeface="楷体_GB2312" pitchFamily="49" charset="-122"/>
              </a:rPr>
              <a:t>} </a:t>
            </a:r>
            <a:r>
              <a:rPr lang="en-US" altLang="zh-CN" sz="2800" b="1" dirty="0" err="1">
                <a:solidFill>
                  <a:schemeClr val="bg2"/>
                </a:solidFill>
                <a:latin typeface="Comic Sans MS" pitchFamily="66" charset="0"/>
                <a:ea typeface="楷体_GB2312" pitchFamily="49" charset="-122"/>
              </a:rPr>
              <a:t>seqstring</a:t>
            </a:r>
            <a:r>
              <a:rPr lang="en-US" altLang="zh-CN" sz="2800" b="1" dirty="0">
                <a:solidFill>
                  <a:schemeClr val="bg2"/>
                </a:solidFill>
                <a:latin typeface="Comic Sans MS" pitchFamily="66" charset="0"/>
                <a:ea typeface="楷体_GB2312" pitchFamily="49" charset="-122"/>
              </a:rPr>
              <a:t>;</a:t>
            </a:r>
          </a:p>
        </p:txBody>
      </p:sp>
      <p:sp>
        <p:nvSpPr>
          <p:cNvPr id="26" name="AutoShape 3"/>
          <p:cNvSpPr>
            <a:spLocks noChangeArrowheads="1"/>
          </p:cNvSpPr>
          <p:nvPr/>
        </p:nvSpPr>
        <p:spPr bwMode="auto">
          <a:xfrm>
            <a:off x="3656013" y="1676400"/>
            <a:ext cx="5257800" cy="1522413"/>
          </a:xfrm>
          <a:prstGeom prst="cloudCallout">
            <a:avLst>
              <a:gd name="adj1" fmla="val -53894"/>
              <a:gd name="adj2" fmla="val 70000"/>
            </a:avLst>
          </a:prstGeom>
          <a:solidFill>
            <a:srgbClr val="008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lstStyle/>
          <a:p>
            <a:pPr algn="ctr">
              <a:defRPr/>
            </a:pPr>
            <a:r>
              <a:rPr lang="zh-CN" altLang="en-US" sz="2800" b="1">
                <a:solidFill>
                  <a:schemeClr val="bg1"/>
                </a:solidFill>
                <a:effectLst>
                  <a:outerShdw blurRad="38100" dist="38100" dir="2700000" algn="tl">
                    <a:srgbClr val="000000"/>
                  </a:outerShdw>
                </a:effectLst>
                <a:ea typeface="楷体_GB2312" pitchFamily="49" charset="-122"/>
              </a:rPr>
              <a:t>顺序串存储结构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04800" y="442913"/>
            <a:ext cx="8458200" cy="564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800" b="1">
                <a:solidFill>
                  <a:schemeClr val="bg2"/>
                </a:solidFill>
                <a:latin typeface="Comic Sans MS" pitchFamily="66" charset="0"/>
                <a:ea typeface="楷体_GB2312" pitchFamily="49" charset="-122"/>
              </a:rPr>
              <a:t>int kmp(seqstring t,seqstring p,int next[])</a:t>
            </a:r>
          </a:p>
          <a:p>
            <a:pPr eaLnBrk="1" hangingPunct="1">
              <a:spcBef>
                <a:spcPct val="50000"/>
              </a:spcBef>
            </a:pPr>
            <a:r>
              <a:rPr lang="en-US" altLang="zh-CN" sz="2800" b="1">
                <a:solidFill>
                  <a:schemeClr val="bg2"/>
                </a:solidFill>
                <a:latin typeface="Comic Sans MS" pitchFamily="66" charset="0"/>
                <a:ea typeface="楷体_GB2312" pitchFamily="49" charset="-122"/>
              </a:rPr>
              <a:t>{int i=0,j=0;</a:t>
            </a:r>
          </a:p>
          <a:p>
            <a:pPr eaLnBrk="1" hangingPunct="1">
              <a:spcBef>
                <a:spcPct val="50000"/>
              </a:spcBef>
            </a:pPr>
            <a:r>
              <a:rPr lang="en-US" altLang="zh-CN" sz="2800" b="1">
                <a:solidFill>
                  <a:schemeClr val="bg2"/>
                </a:solidFill>
                <a:latin typeface="Comic Sans MS" pitchFamily="66" charset="0"/>
                <a:ea typeface="楷体_GB2312" pitchFamily="49" charset="-122"/>
              </a:rPr>
              <a:t>while (  </a:t>
            </a:r>
            <a:r>
              <a:rPr lang="en-US" altLang="zh-CN" sz="2800" b="1">
                <a:solidFill>
                  <a:srgbClr val="FF0000"/>
                </a:solidFill>
                <a:latin typeface="Comic Sans MS" pitchFamily="66" charset="0"/>
                <a:ea typeface="楷体_GB2312" pitchFamily="49" charset="-122"/>
              </a:rPr>
              <a:t>i&lt;t.length &amp;&amp; j&lt;p.length</a:t>
            </a:r>
            <a:r>
              <a:rPr lang="en-US" altLang="zh-CN" sz="2800" b="1">
                <a:solidFill>
                  <a:schemeClr val="bg2"/>
                </a:solidFill>
                <a:latin typeface="Comic Sans MS" pitchFamily="66" charset="0"/>
                <a:ea typeface="楷体_GB2312" pitchFamily="49" charset="-122"/>
              </a:rPr>
              <a:t>  )</a:t>
            </a:r>
          </a:p>
          <a:p>
            <a:pPr eaLnBrk="1" hangingPunct="1">
              <a:spcBef>
                <a:spcPct val="50000"/>
              </a:spcBef>
            </a:pPr>
            <a:r>
              <a:rPr lang="en-US" altLang="zh-CN" sz="2800" b="1">
                <a:solidFill>
                  <a:schemeClr val="bg2"/>
                </a:solidFill>
                <a:latin typeface="Comic Sans MS" pitchFamily="66" charset="0"/>
                <a:ea typeface="楷体_GB2312" pitchFamily="49" charset="-122"/>
              </a:rPr>
              <a:t>{ if  (  </a:t>
            </a:r>
            <a:r>
              <a:rPr lang="en-US" altLang="zh-CN" sz="2800" b="1">
                <a:solidFill>
                  <a:srgbClr val="FF0000"/>
                </a:solidFill>
                <a:latin typeface="Comic Sans MS" pitchFamily="66" charset="0"/>
                <a:ea typeface="楷体_GB2312" pitchFamily="49" charset="-122"/>
              </a:rPr>
              <a:t>j==-1||t.str[i]==p.str[j]</a:t>
            </a:r>
            <a:r>
              <a:rPr lang="en-US" altLang="zh-CN" sz="2800" b="1">
                <a:solidFill>
                  <a:schemeClr val="bg2"/>
                </a:solidFill>
                <a:latin typeface="Comic Sans MS" pitchFamily="66" charset="0"/>
                <a:ea typeface="楷体_GB2312" pitchFamily="49" charset="-122"/>
              </a:rPr>
              <a:t>  )</a:t>
            </a:r>
          </a:p>
          <a:p>
            <a:pPr eaLnBrk="1" hangingPunct="1">
              <a:spcBef>
                <a:spcPct val="50000"/>
              </a:spcBef>
            </a:pPr>
            <a:r>
              <a:rPr lang="en-US" altLang="zh-CN" sz="2800" b="1">
                <a:solidFill>
                  <a:schemeClr val="bg2"/>
                </a:solidFill>
                <a:latin typeface="Comic Sans MS" pitchFamily="66" charset="0"/>
                <a:ea typeface="楷体_GB2312" pitchFamily="49" charset="-122"/>
              </a:rPr>
              <a:t>   {i++; j++;}</a:t>
            </a:r>
          </a:p>
          <a:p>
            <a:pPr eaLnBrk="1" hangingPunct="1">
              <a:spcBef>
                <a:spcPct val="50000"/>
              </a:spcBef>
            </a:pPr>
            <a:r>
              <a:rPr lang="en-US" altLang="zh-CN" sz="2800" b="1">
                <a:solidFill>
                  <a:schemeClr val="bg2"/>
                </a:solidFill>
                <a:latin typeface="Comic Sans MS" pitchFamily="66" charset="0"/>
                <a:ea typeface="楷体_GB2312" pitchFamily="49" charset="-122"/>
              </a:rPr>
              <a:t>  else  </a:t>
            </a:r>
            <a:r>
              <a:rPr lang="en-US" altLang="zh-CN" sz="2800" b="1">
                <a:solidFill>
                  <a:srgbClr val="FF0000"/>
                </a:solidFill>
                <a:latin typeface="Comic Sans MS" pitchFamily="66" charset="0"/>
                <a:ea typeface="楷体_GB2312" pitchFamily="49" charset="-122"/>
              </a:rPr>
              <a:t>j=next[j];</a:t>
            </a:r>
          </a:p>
          <a:p>
            <a:pPr eaLnBrk="1" hangingPunct="1">
              <a:spcBef>
                <a:spcPct val="50000"/>
              </a:spcBef>
            </a:pPr>
            <a:r>
              <a:rPr lang="en-US" altLang="zh-CN" sz="2800" b="1">
                <a:solidFill>
                  <a:schemeClr val="bg2"/>
                </a:solidFill>
                <a:latin typeface="Comic Sans MS" pitchFamily="66" charset="0"/>
                <a:ea typeface="楷体_GB2312" pitchFamily="49" charset="-122"/>
              </a:rPr>
              <a:t>}</a:t>
            </a:r>
          </a:p>
          <a:p>
            <a:pPr eaLnBrk="1" hangingPunct="1">
              <a:spcBef>
                <a:spcPct val="50000"/>
              </a:spcBef>
            </a:pPr>
            <a:r>
              <a:rPr lang="en-US" altLang="zh-CN" sz="2800" b="1">
                <a:solidFill>
                  <a:schemeClr val="bg2"/>
                </a:solidFill>
                <a:latin typeface="Comic Sans MS" pitchFamily="66" charset="0"/>
                <a:ea typeface="楷体_GB2312" pitchFamily="49" charset="-122"/>
              </a:rPr>
              <a:t>  if (j==p.length) return (i-p.length);</a:t>
            </a:r>
          </a:p>
          <a:p>
            <a:pPr eaLnBrk="1" hangingPunct="1">
              <a:spcBef>
                <a:spcPct val="50000"/>
              </a:spcBef>
            </a:pPr>
            <a:r>
              <a:rPr lang="en-US" altLang="zh-CN" sz="2800" b="1">
                <a:solidFill>
                  <a:schemeClr val="bg2"/>
                </a:solidFill>
                <a:latin typeface="Comic Sans MS" pitchFamily="66" charset="0"/>
                <a:ea typeface="楷体_GB2312" pitchFamily="49" charset="-122"/>
              </a:rPr>
              <a:t>  else return(-1);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04800" y="381000"/>
            <a:ext cx="8534400" cy="5934075"/>
          </a:xfrm>
          <a:prstGeom prst="rect">
            <a:avLst/>
          </a:prstGeom>
          <a:noFill/>
          <a:ln>
            <a:noFill/>
          </a:ln>
          <a:effectLst/>
          <a:extLst>
            <a:ext uri="{909E8E84-426E-40DD-AFC4-6F175D3DCCD1}">
              <a14:hiddenFill xmlns="" xmlns:a14="http://schemas.microsoft.com/office/drawing/2010/main">
                <a:solidFill>
                  <a:srgbClr val="008000"/>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solidFill>
                  <a:schemeClr val="bg2"/>
                </a:solidFill>
                <a:latin typeface="Comic Sans MS" pitchFamily="66" charset="0"/>
                <a:ea typeface="楷体_GB2312" pitchFamily="49" charset="-122"/>
              </a:rPr>
              <a:t>void getnext(seqstring p,int next[])</a:t>
            </a:r>
          </a:p>
          <a:p>
            <a:pPr eaLnBrk="1" hangingPunct="1">
              <a:spcBef>
                <a:spcPct val="50000"/>
              </a:spcBef>
            </a:pPr>
            <a:r>
              <a:rPr lang="en-US" altLang="zh-CN" sz="2400" b="1">
                <a:solidFill>
                  <a:schemeClr val="bg2"/>
                </a:solidFill>
                <a:latin typeface="Comic Sans MS" pitchFamily="66" charset="0"/>
                <a:ea typeface="楷体_GB2312" pitchFamily="49" charset="-122"/>
              </a:rPr>
              <a:t>{int i,j;</a:t>
            </a:r>
          </a:p>
          <a:p>
            <a:pPr eaLnBrk="1" hangingPunct="1">
              <a:spcBef>
                <a:spcPct val="50000"/>
              </a:spcBef>
            </a:pPr>
            <a:r>
              <a:rPr lang="en-US" altLang="zh-CN" sz="2400" b="1">
                <a:solidFill>
                  <a:schemeClr val="bg2"/>
                </a:solidFill>
                <a:latin typeface="Comic Sans MS" pitchFamily="66" charset="0"/>
                <a:ea typeface="楷体_GB2312" pitchFamily="49" charset="-122"/>
              </a:rPr>
              <a:t> next[0]=-1;   i=0;j=-1;</a:t>
            </a:r>
          </a:p>
          <a:p>
            <a:pPr eaLnBrk="1" hangingPunct="1">
              <a:spcBef>
                <a:spcPct val="50000"/>
              </a:spcBef>
            </a:pPr>
            <a:r>
              <a:rPr lang="en-US" altLang="zh-CN" sz="2400" b="1">
                <a:solidFill>
                  <a:schemeClr val="bg2"/>
                </a:solidFill>
                <a:latin typeface="Comic Sans MS" pitchFamily="66" charset="0"/>
                <a:ea typeface="楷体_GB2312" pitchFamily="49" charset="-122"/>
              </a:rPr>
              <a:t> while(i&lt;p.length)</a:t>
            </a:r>
          </a:p>
          <a:p>
            <a:pPr eaLnBrk="1" hangingPunct="1">
              <a:spcBef>
                <a:spcPct val="50000"/>
              </a:spcBef>
            </a:pPr>
            <a:r>
              <a:rPr lang="en-US" altLang="zh-CN" sz="2400" b="1">
                <a:solidFill>
                  <a:schemeClr val="bg2"/>
                </a:solidFill>
                <a:latin typeface="Comic Sans MS" pitchFamily="66" charset="0"/>
                <a:ea typeface="楷体_GB2312" pitchFamily="49" charset="-122"/>
              </a:rPr>
              <a:t> {    if(j==-1||p.str[i]==p.str[j])</a:t>
            </a:r>
          </a:p>
          <a:p>
            <a:pPr eaLnBrk="1" hangingPunct="1">
              <a:spcBef>
                <a:spcPct val="50000"/>
              </a:spcBef>
            </a:pPr>
            <a:r>
              <a:rPr lang="en-US" altLang="zh-CN" sz="2400" b="1">
                <a:solidFill>
                  <a:schemeClr val="bg2"/>
                </a:solidFill>
                <a:latin typeface="Comic Sans MS" pitchFamily="66" charset="0"/>
                <a:ea typeface="楷体_GB2312" pitchFamily="49" charset="-122"/>
              </a:rPr>
              <a:t>     {++i;++j;next[i]=j;}</a:t>
            </a:r>
          </a:p>
          <a:p>
            <a:pPr eaLnBrk="1" hangingPunct="1">
              <a:spcBef>
                <a:spcPct val="50000"/>
              </a:spcBef>
            </a:pPr>
            <a:r>
              <a:rPr lang="en-US" altLang="zh-CN" sz="2400" b="1">
                <a:solidFill>
                  <a:schemeClr val="bg2"/>
                </a:solidFill>
                <a:latin typeface="Comic Sans MS" pitchFamily="66" charset="0"/>
                <a:ea typeface="楷体_GB2312" pitchFamily="49" charset="-122"/>
              </a:rPr>
              <a:t>     else        j=next[j];</a:t>
            </a:r>
          </a:p>
          <a:p>
            <a:pPr eaLnBrk="1" hangingPunct="1">
              <a:spcBef>
                <a:spcPct val="50000"/>
              </a:spcBef>
            </a:pPr>
            <a:r>
              <a:rPr lang="en-US" altLang="zh-CN" sz="2400" b="1">
                <a:solidFill>
                  <a:schemeClr val="bg2"/>
                </a:solidFill>
                <a:latin typeface="Comic Sans MS" pitchFamily="66" charset="0"/>
                <a:ea typeface="楷体_GB2312" pitchFamily="49" charset="-122"/>
              </a:rPr>
              <a:t>  }</a:t>
            </a:r>
          </a:p>
          <a:p>
            <a:pPr eaLnBrk="1" hangingPunct="1">
              <a:spcBef>
                <a:spcPct val="50000"/>
              </a:spcBef>
            </a:pPr>
            <a:r>
              <a:rPr lang="en-US" altLang="zh-CN" sz="2400" b="1">
                <a:solidFill>
                  <a:schemeClr val="bg2"/>
                </a:solidFill>
                <a:latin typeface="Comic Sans MS" pitchFamily="66" charset="0"/>
                <a:ea typeface="楷体_GB2312" pitchFamily="49" charset="-122"/>
              </a:rPr>
              <a:t>  for(i=0;i&lt;p.length;i++)</a:t>
            </a:r>
          </a:p>
          <a:p>
            <a:pPr eaLnBrk="1" hangingPunct="1">
              <a:spcBef>
                <a:spcPct val="50000"/>
              </a:spcBef>
            </a:pPr>
            <a:r>
              <a:rPr lang="en-US" altLang="zh-CN" sz="2400" b="1">
                <a:solidFill>
                  <a:schemeClr val="bg2"/>
                </a:solidFill>
                <a:latin typeface="Comic Sans MS" pitchFamily="66" charset="0"/>
                <a:ea typeface="楷体_GB2312" pitchFamily="49" charset="-122"/>
              </a:rPr>
              <a:t>  	printf("%d",next[i]);</a:t>
            </a:r>
          </a:p>
          <a:p>
            <a:pPr eaLnBrk="1" hangingPunct="1">
              <a:spcBef>
                <a:spcPct val="50000"/>
              </a:spcBef>
            </a:pPr>
            <a:r>
              <a:rPr lang="en-US" altLang="zh-CN" sz="2400" b="1">
                <a:solidFill>
                  <a:schemeClr val="bg2"/>
                </a:solidFill>
                <a:latin typeface="Comic Sans MS" pitchFamily="66" charset="0"/>
                <a:ea typeface="楷体_GB2312" pitchFamily="49" charset="-122"/>
              </a:rPr>
              <a:t>}</a:t>
            </a:r>
          </a:p>
        </p:txBody>
      </p:sp>
      <p:sp>
        <p:nvSpPr>
          <p:cNvPr id="69635" name="AutoShape 3"/>
          <p:cNvSpPr>
            <a:spLocks noChangeArrowheads="1"/>
          </p:cNvSpPr>
          <p:nvPr/>
        </p:nvSpPr>
        <p:spPr bwMode="auto">
          <a:xfrm>
            <a:off x="4038600" y="2362200"/>
            <a:ext cx="4876800" cy="1905000"/>
          </a:xfrm>
          <a:prstGeom prst="cloudCallout">
            <a:avLst>
              <a:gd name="adj1" fmla="val -43750"/>
              <a:gd name="adj2" fmla="val 70000"/>
            </a:avLst>
          </a:prstGeom>
          <a:solidFill>
            <a:srgbClr val="008000"/>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lstStyle/>
          <a:p>
            <a:pPr algn="ctr">
              <a:defRPr/>
            </a:pPr>
            <a:r>
              <a:rPr lang="zh-CN" altLang="en-US" sz="2800" b="1">
                <a:solidFill>
                  <a:schemeClr val="bg1"/>
                </a:solidFill>
                <a:effectLst>
                  <a:outerShdw blurRad="38100" dist="38100" dir="2700000" algn="tl">
                    <a:srgbClr val="000000"/>
                  </a:outerShdw>
                </a:effectLst>
                <a:ea typeface="楷体_GB2312" pitchFamily="49" charset="-122"/>
              </a:rPr>
              <a:t>求模式</a:t>
            </a:r>
            <a:r>
              <a:rPr lang="en-US" altLang="zh-CN" sz="2800" b="1">
                <a:solidFill>
                  <a:schemeClr val="bg1"/>
                </a:solidFill>
                <a:effectLst>
                  <a:outerShdw blurRad="38100" dist="38100" dir="2700000" algn="tl">
                    <a:srgbClr val="000000"/>
                  </a:outerShdw>
                </a:effectLst>
                <a:ea typeface="楷体_GB2312" pitchFamily="49" charset="-122"/>
              </a:rPr>
              <a:t>p</a:t>
            </a:r>
            <a:r>
              <a:rPr lang="zh-CN" altLang="en-US" sz="2800" b="1">
                <a:solidFill>
                  <a:schemeClr val="bg1"/>
                </a:solidFill>
                <a:effectLst>
                  <a:outerShdw blurRad="38100" dist="38100" dir="2700000" algn="tl">
                    <a:srgbClr val="000000"/>
                  </a:outerShdw>
                </a:effectLst>
                <a:ea typeface="楷体_GB2312" pitchFamily="49" charset="-122"/>
              </a:rPr>
              <a:t>的</a:t>
            </a:r>
            <a:r>
              <a:rPr lang="en-US" altLang="zh-CN" sz="2800" b="1">
                <a:solidFill>
                  <a:schemeClr val="bg1"/>
                </a:solidFill>
                <a:effectLst>
                  <a:outerShdw blurRad="38100" dist="38100" dir="2700000" algn="tl">
                    <a:srgbClr val="000000"/>
                  </a:outerShdw>
                </a:effectLst>
                <a:ea typeface="楷体_GB2312" pitchFamily="49" charset="-122"/>
              </a:rPr>
              <a:t>next</a:t>
            </a:r>
            <a:r>
              <a:rPr lang="zh-CN" altLang="en-US" sz="2800" b="1">
                <a:solidFill>
                  <a:schemeClr val="bg1"/>
                </a:solidFill>
                <a:effectLst>
                  <a:outerShdw blurRad="38100" dist="38100" dir="2700000" algn="tl">
                    <a:srgbClr val="000000"/>
                  </a:outerShdw>
                </a:effectLst>
                <a:ea typeface="楷体_GB2312" pitchFamily="49" charset="-122"/>
              </a:rPr>
              <a:t>数组的算法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linds(horizontal)">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4175" y="692150"/>
            <a:ext cx="8435975" cy="525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hangingPunct="0">
              <a:spcBef>
                <a:spcPct val="20000"/>
              </a:spcBef>
              <a:buClr>
                <a:srgbClr val="000000"/>
              </a:buClr>
              <a:buSzPct val="75000"/>
              <a:buFont typeface="Monotype Sorts" pitchFamily="2" charset="2"/>
              <a:buNone/>
              <a:defRPr/>
            </a:pPr>
            <a:r>
              <a:rPr lang="zh-CN" altLang="en-US" sz="2800" b="1" dirty="0" smtClean="0">
                <a:solidFill>
                  <a:srgbClr val="FF3300"/>
                </a:solidFill>
                <a:latin typeface="Times New Roman" pitchFamily="18" charset="0"/>
                <a:ea typeface="楷体_GB2312" pitchFamily="49" charset="-122"/>
              </a:rPr>
              <a:t>数制</a:t>
            </a:r>
            <a:r>
              <a:rPr lang="zh-CN" altLang="en-US" sz="2800" b="1" dirty="0">
                <a:solidFill>
                  <a:srgbClr val="FF3300"/>
                </a:solidFill>
                <a:latin typeface="Times New Roman" pitchFamily="18" charset="0"/>
                <a:ea typeface="楷体_GB2312" pitchFamily="49" charset="-122"/>
              </a:rPr>
              <a:t>转换问题</a:t>
            </a:r>
          </a:p>
          <a:p>
            <a:pPr marL="342900" indent="-342900" eaLnBrk="0" hangingPunct="0">
              <a:spcBef>
                <a:spcPct val="20000"/>
              </a:spcBef>
              <a:buClr>
                <a:srgbClr val="000000"/>
              </a:buClr>
              <a:buSzPct val="75000"/>
              <a:buFont typeface="Monotype Sorts" pitchFamily="2" charset="2"/>
              <a:buNone/>
              <a:defRPr/>
            </a:pPr>
            <a:r>
              <a:rPr lang="zh-CN" altLang="en-US" sz="2800" dirty="0">
                <a:solidFill>
                  <a:srgbClr val="666699"/>
                </a:solidFill>
                <a:effectLst>
                  <a:outerShdw blurRad="38100" dist="38100" dir="2700000" algn="tl">
                    <a:srgbClr val="C0C0C0"/>
                  </a:outerShdw>
                </a:effectLst>
                <a:latin typeface="Times New Roman" pitchFamily="18" charset="0"/>
                <a:ea typeface="楷体_GB2312" pitchFamily="49" charset="-122"/>
              </a:rPr>
              <a:t>            </a:t>
            </a:r>
            <a:r>
              <a:rPr lang="zh-CN" altLang="en-US" sz="2800" b="1" dirty="0">
                <a:solidFill>
                  <a:srgbClr val="00007D"/>
                </a:solidFill>
                <a:latin typeface="Comic Sans MS" pitchFamily="66" charset="0"/>
                <a:ea typeface="楷体_GB2312" pitchFamily="49" charset="-122"/>
              </a:rPr>
              <a:t>十进制</a:t>
            </a:r>
            <a:r>
              <a:rPr lang="en-US" altLang="zh-CN" sz="2800" b="1" dirty="0">
                <a:solidFill>
                  <a:srgbClr val="00007D"/>
                </a:solidFill>
                <a:latin typeface="Comic Sans MS" pitchFamily="66" charset="0"/>
                <a:ea typeface="楷体_GB2312" pitchFamily="49" charset="-122"/>
              </a:rPr>
              <a:t>n</a:t>
            </a:r>
            <a:r>
              <a:rPr lang="zh-CN" altLang="en-US" sz="2800" b="1" dirty="0">
                <a:solidFill>
                  <a:srgbClr val="00007D"/>
                </a:solidFill>
                <a:latin typeface="Comic Sans MS" pitchFamily="66" charset="0"/>
                <a:ea typeface="楷体_GB2312" pitchFamily="49" charset="-122"/>
              </a:rPr>
              <a:t>和其它进制数的转换是计算机实现计算的基本问题，其解决方法很多，其中一个简单算法基于下列原理</a:t>
            </a:r>
            <a:r>
              <a:rPr lang="en-US" altLang="zh-CN" sz="2800" b="1" dirty="0">
                <a:solidFill>
                  <a:srgbClr val="00007D"/>
                </a:solidFill>
                <a:latin typeface="Comic Sans MS" pitchFamily="66" charset="0"/>
                <a:ea typeface="楷体_GB2312" pitchFamily="49" charset="-122"/>
              </a:rPr>
              <a:t>:</a:t>
            </a:r>
          </a:p>
          <a:p>
            <a:pPr marL="342900" indent="-342900" eaLnBrk="0" hangingPunct="0">
              <a:spcBef>
                <a:spcPct val="20000"/>
              </a:spcBef>
              <a:buClr>
                <a:srgbClr val="000000"/>
              </a:buClr>
              <a:buSzPct val="75000"/>
              <a:buFont typeface="Monotype Sorts" pitchFamily="2" charset="2"/>
              <a:buNone/>
              <a:defRPr/>
            </a:pPr>
            <a:r>
              <a:rPr lang="en-US" altLang="zh-CN" sz="2800" b="1" dirty="0">
                <a:solidFill>
                  <a:srgbClr val="00007D"/>
                </a:solidFill>
                <a:latin typeface="Comic Sans MS" pitchFamily="66" charset="0"/>
                <a:ea typeface="楷体_GB2312" pitchFamily="49" charset="-122"/>
              </a:rPr>
              <a:t>         n=(n div d)*</a:t>
            </a:r>
            <a:r>
              <a:rPr lang="en-US" altLang="zh-CN" sz="2800" b="1" dirty="0" err="1">
                <a:solidFill>
                  <a:srgbClr val="00007D"/>
                </a:solidFill>
                <a:latin typeface="Comic Sans MS" pitchFamily="66" charset="0"/>
                <a:ea typeface="楷体_GB2312" pitchFamily="49" charset="-122"/>
              </a:rPr>
              <a:t>d+n</a:t>
            </a:r>
            <a:r>
              <a:rPr lang="en-US" altLang="zh-CN" sz="2800" b="1" dirty="0">
                <a:solidFill>
                  <a:srgbClr val="00007D"/>
                </a:solidFill>
                <a:latin typeface="Comic Sans MS" pitchFamily="66" charset="0"/>
                <a:ea typeface="楷体_GB2312" pitchFamily="49" charset="-122"/>
              </a:rPr>
              <a:t> mod d</a:t>
            </a:r>
          </a:p>
          <a:p>
            <a:pPr marL="342900" indent="-342900" eaLnBrk="0" hangingPunct="0">
              <a:spcBef>
                <a:spcPct val="20000"/>
              </a:spcBef>
              <a:buClr>
                <a:srgbClr val="000000"/>
              </a:buClr>
              <a:buSzPct val="75000"/>
              <a:buFont typeface="Monotype Sorts" pitchFamily="2" charset="2"/>
              <a:buNone/>
              <a:defRPr/>
            </a:pPr>
            <a:r>
              <a:rPr lang="en-US" altLang="zh-CN" sz="2800" dirty="0">
                <a:solidFill>
                  <a:srgbClr val="000000"/>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a:solidFill>
                  <a:srgbClr val="00007D"/>
                </a:solidFill>
                <a:latin typeface="Comic Sans MS" pitchFamily="66" charset="0"/>
                <a:ea typeface="楷体_GB2312" pitchFamily="49" charset="-122"/>
              </a:rPr>
              <a:t>( </a:t>
            </a:r>
            <a:r>
              <a:rPr lang="zh-CN" altLang="en-US" sz="2800" b="1" dirty="0">
                <a:solidFill>
                  <a:srgbClr val="00007D"/>
                </a:solidFill>
                <a:latin typeface="Comic Sans MS" pitchFamily="66" charset="0"/>
                <a:ea typeface="楷体_GB2312" pitchFamily="49" charset="-122"/>
              </a:rPr>
              <a:t>其中</a:t>
            </a:r>
            <a:r>
              <a:rPr lang="en-US" altLang="zh-CN" sz="2800" b="1" dirty="0">
                <a:solidFill>
                  <a:srgbClr val="00007D"/>
                </a:solidFill>
                <a:latin typeface="Comic Sans MS" pitchFamily="66" charset="0"/>
                <a:ea typeface="楷体_GB2312" pitchFamily="49" charset="-122"/>
              </a:rPr>
              <a:t>:div</a:t>
            </a:r>
            <a:r>
              <a:rPr lang="zh-CN" altLang="en-US" sz="2800" b="1" dirty="0">
                <a:solidFill>
                  <a:srgbClr val="00007D"/>
                </a:solidFill>
                <a:latin typeface="Comic Sans MS" pitchFamily="66" charset="0"/>
                <a:ea typeface="楷体_GB2312" pitchFamily="49" charset="-122"/>
              </a:rPr>
              <a:t>为整除运算</a:t>
            </a:r>
            <a:r>
              <a:rPr lang="en-US" altLang="zh-CN" sz="2800" b="1" dirty="0">
                <a:solidFill>
                  <a:srgbClr val="00007D"/>
                </a:solidFill>
                <a:latin typeface="Comic Sans MS" pitchFamily="66" charset="0"/>
                <a:ea typeface="楷体_GB2312" pitchFamily="49" charset="-122"/>
              </a:rPr>
              <a:t>,mod</a:t>
            </a:r>
            <a:r>
              <a:rPr lang="zh-CN" altLang="en-US" sz="2800" b="1" dirty="0">
                <a:solidFill>
                  <a:srgbClr val="00007D"/>
                </a:solidFill>
                <a:latin typeface="Comic Sans MS" pitchFamily="66" charset="0"/>
                <a:ea typeface="楷体_GB2312" pitchFamily="49" charset="-122"/>
              </a:rPr>
              <a:t>为求余运算</a:t>
            </a:r>
            <a:r>
              <a:rPr lang="en-US" altLang="zh-CN" sz="2800" b="1" dirty="0">
                <a:solidFill>
                  <a:srgbClr val="00007D"/>
                </a:solidFill>
                <a:latin typeface="Comic Sans MS" pitchFamily="66" charset="0"/>
                <a:ea typeface="楷体_GB2312" pitchFamily="49" charset="-122"/>
              </a:rPr>
              <a:t>)</a:t>
            </a:r>
          </a:p>
          <a:p>
            <a:pPr marL="342900" indent="-342900" eaLnBrk="0" hangingPunct="0">
              <a:spcBef>
                <a:spcPct val="20000"/>
              </a:spcBef>
              <a:buClr>
                <a:srgbClr val="000000"/>
              </a:buClr>
              <a:buSzPct val="75000"/>
              <a:buFont typeface="Monotype Sorts" pitchFamily="2" charset="2"/>
              <a:buNone/>
              <a:defRPr/>
            </a:pPr>
            <a:r>
              <a:rPr lang="en-US" altLang="zh-CN" sz="2800" b="1" dirty="0">
                <a:solidFill>
                  <a:srgbClr val="00007D"/>
                </a:solidFill>
                <a:latin typeface="Comic Sans MS" pitchFamily="66" charset="0"/>
                <a:ea typeface="楷体_GB2312" pitchFamily="49" charset="-122"/>
              </a:rPr>
              <a:t>      </a:t>
            </a:r>
            <a:r>
              <a:rPr lang="zh-CN" altLang="en-US" sz="2800" b="1" dirty="0">
                <a:solidFill>
                  <a:srgbClr val="00007D"/>
                </a:solidFill>
                <a:latin typeface="Comic Sans MS" pitchFamily="66" charset="0"/>
                <a:ea typeface="楷体_GB2312" pitchFamily="49" charset="-122"/>
              </a:rPr>
              <a:t>例如 </a:t>
            </a:r>
            <a:r>
              <a:rPr lang="en-US" altLang="zh-CN" sz="2800" b="1" dirty="0">
                <a:solidFill>
                  <a:srgbClr val="00007D"/>
                </a:solidFill>
                <a:latin typeface="Comic Sans MS" pitchFamily="66" charset="0"/>
                <a:ea typeface="楷体_GB2312" pitchFamily="49" charset="-122"/>
              </a:rPr>
              <a:t>(</a:t>
            </a:r>
            <a:r>
              <a:rPr lang="en-US" altLang="zh-CN" sz="2800" b="1" dirty="0">
                <a:solidFill>
                  <a:srgbClr val="00007D"/>
                </a:solidFill>
                <a:latin typeface="Comic Sans MS" pitchFamily="66" charset="0"/>
                <a:ea typeface="楷体_GB2312" pitchFamily="49" charset="-122"/>
                <a:sym typeface="Wingdings" pitchFamily="2" charset="2"/>
              </a:rPr>
              <a:t>1348)</a:t>
            </a:r>
            <a:r>
              <a:rPr lang="en-US" altLang="zh-CN" sz="2800" b="1" baseline="-25000" dirty="0">
                <a:solidFill>
                  <a:srgbClr val="00007D"/>
                </a:solidFill>
                <a:latin typeface="Comic Sans MS" pitchFamily="66" charset="0"/>
                <a:ea typeface="楷体_GB2312" pitchFamily="49" charset="-122"/>
                <a:sym typeface="Wingdings" pitchFamily="2" charset="2"/>
              </a:rPr>
              <a:t>10</a:t>
            </a:r>
            <a:r>
              <a:rPr lang="en-US" altLang="zh-CN" sz="2800" b="1" dirty="0">
                <a:solidFill>
                  <a:srgbClr val="00007D"/>
                </a:solidFill>
                <a:latin typeface="Comic Sans MS" pitchFamily="66" charset="0"/>
                <a:ea typeface="楷体_GB2312" pitchFamily="49" charset="-122"/>
                <a:sym typeface="Wingdings" pitchFamily="2" charset="2"/>
              </a:rPr>
              <a:t>=(2504)</a:t>
            </a:r>
            <a:r>
              <a:rPr lang="en-US" altLang="zh-CN" sz="2800" b="1" baseline="-25000" dirty="0">
                <a:solidFill>
                  <a:srgbClr val="00007D"/>
                </a:solidFill>
                <a:latin typeface="Comic Sans MS" pitchFamily="66" charset="0"/>
                <a:ea typeface="楷体_GB2312" pitchFamily="49" charset="-122"/>
                <a:sym typeface="Wingdings" pitchFamily="2" charset="2"/>
              </a:rPr>
              <a:t>8</a:t>
            </a:r>
            <a:r>
              <a:rPr lang="zh-CN" altLang="en-US" sz="2800" b="1" dirty="0">
                <a:solidFill>
                  <a:srgbClr val="00007D"/>
                </a:solidFill>
                <a:latin typeface="Comic Sans MS" pitchFamily="66" charset="0"/>
                <a:ea typeface="楷体_GB2312" pitchFamily="49" charset="-122"/>
                <a:sym typeface="Wingdings" pitchFamily="2" charset="2"/>
              </a:rPr>
              <a:t>，</a:t>
            </a:r>
            <a:r>
              <a:rPr lang="zh-CN" altLang="en-US" sz="2800" b="1" dirty="0">
                <a:solidFill>
                  <a:srgbClr val="00007D"/>
                </a:solidFill>
                <a:latin typeface="Comic Sans MS" pitchFamily="66" charset="0"/>
                <a:ea typeface="楷体_GB2312" pitchFamily="49" charset="-122"/>
              </a:rPr>
              <a:t>其运算过程如下：</a:t>
            </a:r>
          </a:p>
        </p:txBody>
      </p:sp>
    </p:spTree>
    <p:extLst>
      <p:ext uri="{BB962C8B-B14F-4D97-AF65-F5344CB8AC3E}">
        <p14:creationId xmlns:p14="http://schemas.microsoft.com/office/powerpoint/2010/main" xmlns="" val="2225883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57200" y="404813"/>
            <a:ext cx="8077200"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0" hangingPunct="0">
              <a:spcBef>
                <a:spcPct val="20000"/>
              </a:spcBef>
              <a:buClr>
                <a:srgbClr val="000000"/>
              </a:buClr>
              <a:buSzPct val="75000"/>
              <a:buFont typeface="Monotype Sorts" pitchFamily="2" charset="2"/>
              <a:buNone/>
              <a:defRPr/>
            </a:pPr>
            <a:r>
              <a:rPr lang="zh-CN" altLang="en-US"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n   	   n div 8     n mod 8 </a:t>
            </a:r>
          </a:p>
          <a:p>
            <a:pPr marL="342900" indent="-342900" eaLnBrk="0" hangingPunct="0">
              <a:spcBef>
                <a:spcPct val="20000"/>
              </a:spcBef>
              <a:buClr>
                <a:srgbClr val="000000"/>
              </a:buClr>
              <a:buSzPct val="75000"/>
              <a:buFont typeface="Monotype Sorts" pitchFamily="2" charset="2"/>
              <a:buNone/>
              <a:defRPr/>
            </a:pPr>
            <a:r>
              <a:rPr lang="en-US" altLang="zh-CN" sz="2800" b="1">
                <a:solidFill>
                  <a:srgbClr val="00007D"/>
                </a:solidFill>
                <a:latin typeface="Comic Sans MS" pitchFamily="66" charset="0"/>
                <a:ea typeface="楷体_GB2312" pitchFamily="49" charset="-122"/>
              </a:rPr>
              <a:t> 	1348       	168      	4</a:t>
            </a:r>
          </a:p>
          <a:p>
            <a:pPr marL="342900" indent="-342900" eaLnBrk="0" hangingPunct="0">
              <a:spcBef>
                <a:spcPct val="20000"/>
              </a:spcBef>
              <a:buClr>
                <a:srgbClr val="000000"/>
              </a:buClr>
              <a:buSzPct val="75000"/>
              <a:buFont typeface="Monotype Sorts" pitchFamily="2" charset="2"/>
              <a:buNone/>
              <a:defRPr/>
            </a:pPr>
            <a:r>
              <a:rPr lang="en-US" altLang="zh-CN"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168</a:t>
            </a:r>
            <a:r>
              <a:rPr lang="en-US" altLang="zh-CN"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21    </a:t>
            </a:r>
            <a:r>
              <a:rPr lang="en-US" altLang="zh-CN"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0</a:t>
            </a:r>
          </a:p>
          <a:p>
            <a:pPr marL="342900" indent="-342900" eaLnBrk="0" hangingPunct="0">
              <a:spcBef>
                <a:spcPct val="20000"/>
              </a:spcBef>
              <a:buClr>
                <a:srgbClr val="000000"/>
              </a:buClr>
              <a:buSzPct val="75000"/>
              <a:buFont typeface="Monotype Sorts" pitchFamily="2" charset="2"/>
              <a:buNone/>
              <a:defRPr/>
            </a:pPr>
            <a:r>
              <a:rPr lang="en-US" altLang="zh-CN"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21</a:t>
            </a:r>
            <a:r>
              <a:rPr lang="en-US" altLang="zh-CN" sz="3200">
                <a:solidFill>
                  <a:srgbClr val="000000"/>
                </a:solidFill>
                <a:effectLst>
                  <a:outerShdw blurRad="38100" dist="38100" dir="2700000" algn="tl">
                    <a:srgbClr val="C0C0C0"/>
                  </a:outerShdw>
                </a:effectLst>
                <a:latin typeface="Verdana" pitchFamily="34" charset="0"/>
              </a:rPr>
              <a:t>          	</a:t>
            </a:r>
            <a:r>
              <a:rPr lang="en-US" altLang="zh-CN" sz="2800" b="1">
                <a:solidFill>
                  <a:srgbClr val="00007D"/>
                </a:solidFill>
                <a:latin typeface="Comic Sans MS" pitchFamily="66" charset="0"/>
                <a:ea typeface="楷体_GB2312" pitchFamily="49" charset="-122"/>
              </a:rPr>
              <a:t>2          	5</a:t>
            </a:r>
          </a:p>
          <a:p>
            <a:pPr marL="342900" indent="-342900" eaLnBrk="0" hangingPunct="0">
              <a:spcBef>
                <a:spcPct val="20000"/>
              </a:spcBef>
              <a:buClr>
                <a:srgbClr val="000000"/>
              </a:buClr>
              <a:buSzPct val="75000"/>
              <a:buFont typeface="Monotype Sorts" pitchFamily="2" charset="2"/>
              <a:buNone/>
              <a:defRPr/>
            </a:pPr>
            <a:r>
              <a:rPr lang="en-US" altLang="zh-CN" sz="2800" b="1">
                <a:solidFill>
                  <a:srgbClr val="00007D"/>
                </a:solidFill>
                <a:latin typeface="Comic Sans MS" pitchFamily="66" charset="0"/>
                <a:ea typeface="楷体_GB2312" pitchFamily="49" charset="-122"/>
              </a:rPr>
              <a:t>  	2         	0        	2</a:t>
            </a:r>
          </a:p>
          <a:p>
            <a:pPr marL="342900" indent="-342900" eaLnBrk="0" hangingPunct="0">
              <a:spcBef>
                <a:spcPct val="20000"/>
              </a:spcBef>
              <a:buClr>
                <a:srgbClr val="000000"/>
              </a:buClr>
              <a:buSzPct val="75000"/>
              <a:buFont typeface="Monotype Sorts" pitchFamily="2" charset="2"/>
              <a:buNone/>
              <a:defRPr/>
            </a:pPr>
            <a:endParaRPr lang="zh-CN" altLang="en-US" sz="2800" b="1">
              <a:solidFill>
                <a:srgbClr val="00007D"/>
              </a:solidFill>
              <a:latin typeface="Comic Sans MS" pitchFamily="66" charset="0"/>
              <a:ea typeface="楷体_GB2312" pitchFamily="49" charset="-122"/>
            </a:endParaRPr>
          </a:p>
        </p:txBody>
      </p:sp>
      <p:sp>
        <p:nvSpPr>
          <p:cNvPr id="83971" name="Line 3"/>
          <p:cNvSpPr>
            <a:spLocks noChangeShapeType="1"/>
          </p:cNvSpPr>
          <p:nvPr/>
        </p:nvSpPr>
        <p:spPr bwMode="auto">
          <a:xfrm flipV="1">
            <a:off x="6172200" y="1014413"/>
            <a:ext cx="0" cy="220980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mtClean="0">
              <a:solidFill>
                <a:srgbClr val="000000"/>
              </a:solidFill>
            </a:endParaRPr>
          </a:p>
        </p:txBody>
      </p:sp>
      <p:sp>
        <p:nvSpPr>
          <p:cNvPr id="83972" name="Text Box 4"/>
          <p:cNvSpPr txBox="1">
            <a:spLocks noChangeArrowheads="1"/>
          </p:cNvSpPr>
          <p:nvPr/>
        </p:nvSpPr>
        <p:spPr bwMode="auto">
          <a:xfrm>
            <a:off x="6553200" y="1166813"/>
            <a:ext cx="6096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smtClean="0">
                <a:solidFill>
                  <a:srgbClr val="FF3300"/>
                </a:solidFill>
                <a:latin typeface="Verdana" pitchFamily="34" charset="0"/>
                <a:ea typeface="楷体_GB2312" pitchFamily="49" charset="-122"/>
              </a:rPr>
              <a:t>倒取余数</a:t>
            </a:r>
          </a:p>
        </p:txBody>
      </p:sp>
      <p:sp>
        <p:nvSpPr>
          <p:cNvPr id="83973" name="Text Box 5"/>
          <p:cNvSpPr txBox="1">
            <a:spLocks noChangeArrowheads="1"/>
          </p:cNvSpPr>
          <p:nvPr/>
        </p:nvSpPr>
        <p:spPr bwMode="auto">
          <a:xfrm>
            <a:off x="1981200" y="4138613"/>
            <a:ext cx="54102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a:solidFill>
                  <a:srgbClr val="00007D"/>
                </a:solidFill>
                <a:effectLst>
                  <a:outerShdw blurRad="38100" dist="38100" dir="2700000" algn="tl">
                    <a:srgbClr val="C0C0C0"/>
                  </a:outerShdw>
                </a:effectLst>
                <a:latin typeface="Verdana" pitchFamily="34" charset="0"/>
                <a:ea typeface="楷体_GB2312" pitchFamily="49" charset="-122"/>
              </a:rPr>
              <a:t>(</a:t>
            </a:r>
            <a:r>
              <a:rPr lang="en-US" altLang="zh-CN" sz="2800" b="1">
                <a:solidFill>
                  <a:srgbClr val="00007D"/>
                </a:solidFill>
                <a:latin typeface="Comic Sans MS" pitchFamily="66" charset="0"/>
                <a:ea typeface="楷体_GB2312" pitchFamily="49" charset="-122"/>
                <a:sym typeface="Wingdings" pitchFamily="2" charset="2"/>
              </a:rPr>
              <a:t>1348)</a:t>
            </a:r>
            <a:r>
              <a:rPr lang="en-US" altLang="zh-CN" sz="2800" b="1" baseline="-25000">
                <a:solidFill>
                  <a:srgbClr val="00007D"/>
                </a:solidFill>
                <a:latin typeface="Comic Sans MS" pitchFamily="66" charset="0"/>
                <a:ea typeface="楷体_GB2312" pitchFamily="49" charset="-122"/>
                <a:sym typeface="Wingdings" pitchFamily="2" charset="2"/>
              </a:rPr>
              <a:t>10</a:t>
            </a:r>
            <a:r>
              <a:rPr lang="en-US" altLang="zh-CN" sz="2800" b="1">
                <a:solidFill>
                  <a:srgbClr val="00007D"/>
                </a:solidFill>
                <a:latin typeface="Comic Sans MS" pitchFamily="66" charset="0"/>
                <a:ea typeface="楷体_GB2312" pitchFamily="49" charset="-122"/>
                <a:sym typeface="Wingdings" pitchFamily="2" charset="2"/>
              </a:rPr>
              <a:t>=(2504)</a:t>
            </a:r>
            <a:r>
              <a:rPr lang="en-US" altLang="zh-CN" sz="2800" b="1" baseline="-25000">
                <a:solidFill>
                  <a:srgbClr val="00007D"/>
                </a:solidFill>
                <a:latin typeface="Comic Sans MS" pitchFamily="66" charset="0"/>
                <a:ea typeface="楷体_GB2312" pitchFamily="49" charset="-122"/>
                <a:sym typeface="Wingdings" pitchFamily="2" charset="2"/>
              </a:rPr>
              <a:t>8</a:t>
            </a:r>
          </a:p>
        </p:txBody>
      </p:sp>
      <p:sp>
        <p:nvSpPr>
          <p:cNvPr id="83974" name="Text Box 6"/>
          <p:cNvSpPr txBox="1">
            <a:spLocks noChangeArrowheads="1"/>
          </p:cNvSpPr>
          <p:nvPr/>
        </p:nvSpPr>
        <p:spPr bwMode="auto">
          <a:xfrm>
            <a:off x="533400" y="5129213"/>
            <a:ext cx="7999413" cy="946150"/>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smtClean="0">
                <a:solidFill>
                  <a:srgbClr val="00007D"/>
                </a:solidFill>
                <a:latin typeface="Comic Sans MS" pitchFamily="66" charset="0"/>
                <a:ea typeface="楷体_GB2312" pitchFamily="49" charset="-122"/>
              </a:rPr>
              <a:t>例用栈的知识实现任意正的</a:t>
            </a:r>
            <a:r>
              <a:rPr lang="en-US" altLang="zh-CN" sz="2800" b="1" smtClean="0">
                <a:solidFill>
                  <a:srgbClr val="00007D"/>
                </a:solidFill>
                <a:latin typeface="Comic Sans MS" pitchFamily="66" charset="0"/>
                <a:ea typeface="楷体_GB2312" pitchFamily="49" charset="-122"/>
              </a:rPr>
              <a:t>10</a:t>
            </a:r>
            <a:r>
              <a:rPr lang="zh-CN" altLang="en-US" sz="2800" b="1" smtClean="0">
                <a:solidFill>
                  <a:srgbClr val="00007D"/>
                </a:solidFill>
                <a:latin typeface="Comic Sans MS" pitchFamily="66" charset="0"/>
                <a:ea typeface="楷体_GB2312" pitchFamily="49" charset="-122"/>
              </a:rPr>
              <a:t>进制整数到其它进位制的转换程序。</a:t>
            </a:r>
          </a:p>
        </p:txBody>
      </p:sp>
    </p:spTree>
    <p:extLst>
      <p:ext uri="{BB962C8B-B14F-4D97-AF65-F5344CB8AC3E}">
        <p14:creationId xmlns:p14="http://schemas.microsoft.com/office/powerpoint/2010/main" xmlns="" val="1639631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slide(fromBottom)">
                                      <p:cBhvr>
                                        <p:cTn id="7" dur="500"/>
                                        <p:tgtEl>
                                          <p:spTgt spid="83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3970">
                                            <p:txEl>
                                              <p:pRg st="1" end="1"/>
                                            </p:txEl>
                                          </p:spTgt>
                                        </p:tgtEl>
                                        <p:attrNameLst>
                                          <p:attrName>style.visibility</p:attrName>
                                        </p:attrNameLst>
                                      </p:cBhvr>
                                      <p:to>
                                        <p:strVal val="visible"/>
                                      </p:to>
                                    </p:set>
                                    <p:animEffect transition="in" filter="slide(fromBottom)">
                                      <p:cBhvr>
                                        <p:cTn id="12" dur="500"/>
                                        <p:tgtEl>
                                          <p:spTgt spid="839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3970">
                                            <p:txEl>
                                              <p:pRg st="2" end="2"/>
                                            </p:txEl>
                                          </p:spTgt>
                                        </p:tgtEl>
                                        <p:attrNameLst>
                                          <p:attrName>style.visibility</p:attrName>
                                        </p:attrNameLst>
                                      </p:cBhvr>
                                      <p:to>
                                        <p:strVal val="visible"/>
                                      </p:to>
                                    </p:set>
                                    <p:animEffect transition="in" filter="slide(fromBottom)">
                                      <p:cBhvr>
                                        <p:cTn id="17" dur="500"/>
                                        <p:tgtEl>
                                          <p:spTgt spid="839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3970">
                                            <p:txEl>
                                              <p:pRg st="3" end="3"/>
                                            </p:txEl>
                                          </p:spTgt>
                                        </p:tgtEl>
                                        <p:attrNameLst>
                                          <p:attrName>style.visibility</p:attrName>
                                        </p:attrNameLst>
                                      </p:cBhvr>
                                      <p:to>
                                        <p:strVal val="visible"/>
                                      </p:to>
                                    </p:set>
                                    <p:animEffect transition="in" filter="slide(fromBottom)">
                                      <p:cBhvr>
                                        <p:cTn id="22" dur="500"/>
                                        <p:tgtEl>
                                          <p:spTgt spid="839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3970">
                                            <p:txEl>
                                              <p:pRg st="4" end="4"/>
                                            </p:txEl>
                                          </p:spTgt>
                                        </p:tgtEl>
                                        <p:attrNameLst>
                                          <p:attrName>style.visibility</p:attrName>
                                        </p:attrNameLst>
                                      </p:cBhvr>
                                      <p:to>
                                        <p:strVal val="visible"/>
                                      </p:to>
                                    </p:set>
                                    <p:animEffect transition="in" filter="slide(fromBottom)">
                                      <p:cBhvr>
                                        <p:cTn id="27" dur="500"/>
                                        <p:tgtEl>
                                          <p:spTgt spid="839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83971"/>
                                        </p:tgtEl>
                                        <p:attrNameLst>
                                          <p:attrName>style.visibility</p:attrName>
                                        </p:attrNameLst>
                                      </p:cBhvr>
                                      <p:to>
                                        <p:strVal val="visible"/>
                                      </p:to>
                                    </p:set>
                                    <p:anim calcmode="lin" valueType="num">
                                      <p:cBhvr>
                                        <p:cTn id="32" dur="500" fill="hold"/>
                                        <p:tgtEl>
                                          <p:spTgt spid="83971"/>
                                        </p:tgtEl>
                                        <p:attrNameLst>
                                          <p:attrName>ppt_x</p:attrName>
                                        </p:attrNameLst>
                                      </p:cBhvr>
                                      <p:tavLst>
                                        <p:tav tm="0">
                                          <p:val>
                                            <p:strVal val="#ppt_x"/>
                                          </p:val>
                                        </p:tav>
                                        <p:tav tm="100000">
                                          <p:val>
                                            <p:strVal val="#ppt_x"/>
                                          </p:val>
                                        </p:tav>
                                      </p:tavLst>
                                    </p:anim>
                                    <p:anim calcmode="lin" valueType="num">
                                      <p:cBhvr>
                                        <p:cTn id="33" dur="500" fill="hold"/>
                                        <p:tgtEl>
                                          <p:spTgt spid="83971"/>
                                        </p:tgtEl>
                                        <p:attrNameLst>
                                          <p:attrName>ppt_y</p:attrName>
                                        </p:attrNameLst>
                                      </p:cBhvr>
                                      <p:tavLst>
                                        <p:tav tm="0">
                                          <p:val>
                                            <p:strVal val="#ppt_y+#ppt_h/2"/>
                                          </p:val>
                                        </p:tav>
                                        <p:tav tm="100000">
                                          <p:val>
                                            <p:strVal val="#ppt_y"/>
                                          </p:val>
                                        </p:tav>
                                      </p:tavLst>
                                    </p:anim>
                                    <p:anim calcmode="lin" valueType="num">
                                      <p:cBhvr>
                                        <p:cTn id="34" dur="500" fill="hold"/>
                                        <p:tgtEl>
                                          <p:spTgt spid="83971"/>
                                        </p:tgtEl>
                                        <p:attrNameLst>
                                          <p:attrName>ppt_w</p:attrName>
                                        </p:attrNameLst>
                                      </p:cBhvr>
                                      <p:tavLst>
                                        <p:tav tm="0">
                                          <p:val>
                                            <p:strVal val="#ppt_w"/>
                                          </p:val>
                                        </p:tav>
                                        <p:tav tm="100000">
                                          <p:val>
                                            <p:strVal val="#ppt_w"/>
                                          </p:val>
                                        </p:tav>
                                      </p:tavLst>
                                    </p:anim>
                                    <p:anim calcmode="lin" valueType="num">
                                      <p:cBhvr>
                                        <p:cTn id="35" dur="500" fill="hold"/>
                                        <p:tgtEl>
                                          <p:spTgt spid="83971"/>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83972"/>
                                        </p:tgtEl>
                                        <p:attrNameLst>
                                          <p:attrName>style.visibility</p:attrName>
                                        </p:attrNameLst>
                                      </p:cBhvr>
                                      <p:to>
                                        <p:strVal val="visible"/>
                                      </p:to>
                                    </p:set>
                                    <p:animEffect transition="in" filter="blinds(vertical)">
                                      <p:cBhvr>
                                        <p:cTn id="40" dur="500"/>
                                        <p:tgtEl>
                                          <p:spTgt spid="8397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973"/>
                                        </p:tgtEl>
                                        <p:attrNameLst>
                                          <p:attrName>style.visibility</p:attrName>
                                        </p:attrNameLst>
                                      </p:cBhvr>
                                      <p:to>
                                        <p:strVal val="visible"/>
                                      </p:to>
                                    </p:set>
                                    <p:animEffect transition="in" filter="dissolve">
                                      <p:cBhvr>
                                        <p:cTn id="45" dur="500"/>
                                        <p:tgtEl>
                                          <p:spTgt spid="8397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3974"/>
                                        </p:tgtEl>
                                        <p:attrNameLst>
                                          <p:attrName>style.visibility</p:attrName>
                                        </p:attrNameLst>
                                      </p:cBhvr>
                                      <p:to>
                                        <p:strVal val="visible"/>
                                      </p:to>
                                    </p:set>
                                    <p:animEffect transition="in" filter="blinds(horizontal)">
                                      <p:cBhvr>
                                        <p:cTn id="50"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P spid="83971" grpId="0" animBg="1"/>
      <p:bldP spid="83972" grpId="0" autoUpdateAnimBg="0"/>
      <p:bldP spid="83973" grpId="0" autoUpdateAnimBg="0"/>
      <p:bldP spid="8397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620713"/>
            <a:ext cx="8763000" cy="45858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dirty="0" smtClean="0">
                <a:solidFill>
                  <a:srgbClr val="00007D"/>
                </a:solidFill>
                <a:latin typeface="Comic Sans MS" pitchFamily="66" charset="0"/>
                <a:ea typeface="楷体_GB2312" pitchFamily="49" charset="-122"/>
              </a:rPr>
              <a:t>栈的顺序存储结构的</a:t>
            </a:r>
            <a:r>
              <a:rPr lang="en-US" altLang="zh-CN" sz="2800" b="1" dirty="0" smtClean="0">
                <a:solidFill>
                  <a:srgbClr val="00007D"/>
                </a:solidFill>
                <a:latin typeface="Comic Sans MS" pitchFamily="66" charset="0"/>
                <a:ea typeface="楷体_GB2312" pitchFamily="49" charset="-122"/>
              </a:rPr>
              <a:t>C</a:t>
            </a:r>
            <a:r>
              <a:rPr lang="zh-CN" altLang="en-US" sz="2800" b="1" dirty="0" smtClean="0">
                <a:solidFill>
                  <a:srgbClr val="00007D"/>
                </a:solidFill>
                <a:latin typeface="Comic Sans MS" pitchFamily="66" charset="0"/>
                <a:ea typeface="楷体_GB2312" pitchFamily="49" charset="-122"/>
              </a:rPr>
              <a:t>语言描述如下：</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   </a:t>
            </a:r>
            <a:r>
              <a:rPr lang="zh-CN" altLang="en-US" sz="2400" b="1" dirty="0" smtClean="0">
                <a:solidFill>
                  <a:srgbClr val="000099"/>
                </a:solidFill>
                <a:latin typeface="Times New Roman" pitchFamily="18" charset="0"/>
              </a:rPr>
              <a:t>栈（顺序存储）的头文件         </a:t>
            </a:r>
            <a:r>
              <a:rPr lang="zh-CN" altLang="en-US"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       </a:t>
            </a:r>
            <a:r>
              <a:rPr lang="zh-CN" altLang="en-US" sz="2400" b="1" dirty="0" smtClean="0">
                <a:solidFill>
                  <a:srgbClr val="000099"/>
                </a:solidFill>
                <a:latin typeface="Times New Roman" pitchFamily="18" charset="0"/>
              </a:rPr>
              <a:t>文件名</a:t>
            </a:r>
            <a:r>
              <a:rPr lang="en-US" altLang="zh-CN" sz="2400" b="1" dirty="0" err="1" smtClean="0">
                <a:solidFill>
                  <a:srgbClr val="000099"/>
                </a:solidFill>
                <a:latin typeface="Times New Roman" pitchFamily="18" charset="0"/>
              </a:rPr>
              <a:t>seqstack.h</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 </a:t>
            </a:r>
          </a:p>
          <a:p>
            <a:pPr eaLnBrk="1" hangingPunct="1"/>
            <a:r>
              <a:rPr lang="en-US" altLang="zh-CN" sz="2400" b="1" dirty="0" smtClean="0">
                <a:solidFill>
                  <a:srgbClr val="000099"/>
                </a:solidFill>
                <a:latin typeface="Times New Roman" pitchFamily="18" charset="0"/>
              </a:rPr>
              <a:t>#define MAXSIZE 100</a:t>
            </a: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typedef</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int</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datatype</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typedef</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struct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datatype</a:t>
            </a:r>
            <a:r>
              <a:rPr lang="en-US" altLang="zh-CN" sz="2400" b="1" dirty="0" smtClean="0">
                <a:solidFill>
                  <a:srgbClr val="000099"/>
                </a:solidFill>
                <a:latin typeface="Times New Roman" pitchFamily="18" charset="0"/>
              </a:rPr>
              <a:t> a[MAXSIZE];</a:t>
            </a: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int</a:t>
            </a:r>
            <a:r>
              <a:rPr lang="en-US" altLang="zh-CN" sz="2400" b="1" dirty="0" smtClean="0">
                <a:solidFill>
                  <a:srgbClr val="000099"/>
                </a:solidFill>
                <a:latin typeface="Times New Roman" pitchFamily="18" charset="0"/>
              </a:rPr>
              <a:t> top;</a:t>
            </a:r>
          </a:p>
          <a:p>
            <a:pPr eaLnBrk="1" hangingPunct="1"/>
            <a:r>
              <a:rPr lang="en-US" altLang="zh-CN" sz="2400" b="1" dirty="0" smtClean="0">
                <a:solidFill>
                  <a:srgbClr val="000099"/>
                </a:solidFill>
                <a:latin typeface="Times New Roman" pitchFamily="18" charset="0"/>
              </a:rPr>
              <a:t> } </a:t>
            </a:r>
            <a:r>
              <a:rPr lang="en-US" altLang="zh-CN" sz="2400" b="1" dirty="0" err="1" smtClean="0">
                <a:solidFill>
                  <a:srgbClr val="000099"/>
                </a:solidFill>
                <a:latin typeface="Times New Roman" pitchFamily="18" charset="0"/>
              </a:rPr>
              <a:t>seqstack</a:t>
            </a:r>
            <a:r>
              <a:rPr lang="en-US" altLang="zh-CN" sz="2400" b="1" dirty="0" smtClean="0">
                <a:solidFill>
                  <a:srgbClr val="000099"/>
                </a:solidFill>
                <a:latin typeface="Times New Roman" pitchFamily="18" charset="0"/>
              </a:rPr>
              <a:t>;</a:t>
            </a:r>
          </a:p>
        </p:txBody>
      </p:sp>
    </p:spTree>
    <p:extLst>
      <p:ext uri="{BB962C8B-B14F-4D97-AF65-F5344CB8AC3E}">
        <p14:creationId xmlns:p14="http://schemas.microsoft.com/office/powerpoint/2010/main" xmlns="" val="221572595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407988" y="404813"/>
            <a:ext cx="8229600" cy="563562"/>
          </a:xfrm>
        </p:spPr>
        <p:txBody>
          <a:bodyPr/>
          <a:lstStyle/>
          <a:p>
            <a:pPr algn="ctr" eaLnBrk="1" hangingPunct="1"/>
            <a:r>
              <a:rPr lang="zh-CN" altLang="en-US" sz="3600" b="1" dirty="0" smtClean="0">
                <a:solidFill>
                  <a:srgbClr val="FF3300"/>
                </a:solidFill>
                <a:latin typeface="Times New Roman" pitchFamily="18" charset="0"/>
                <a:ea typeface="楷体_GB2312" pitchFamily="49" charset="-122"/>
              </a:rPr>
              <a:t>实验</a:t>
            </a:r>
            <a:r>
              <a:rPr lang="en-US" altLang="zh-CN" sz="3600" b="1" dirty="0" smtClean="0">
                <a:solidFill>
                  <a:srgbClr val="FF3300"/>
                </a:solidFill>
                <a:latin typeface="Times New Roman" pitchFamily="18" charset="0"/>
                <a:ea typeface="楷体_GB2312" pitchFamily="49" charset="-122"/>
              </a:rPr>
              <a:t>2  </a:t>
            </a:r>
            <a:r>
              <a:rPr lang="zh-CN" altLang="en-US" sz="3600" b="1" dirty="0" smtClean="0">
                <a:solidFill>
                  <a:srgbClr val="FF3300"/>
                </a:solidFill>
                <a:latin typeface="Times New Roman" pitchFamily="18" charset="0"/>
                <a:ea typeface="楷体_GB2312" pitchFamily="49" charset="-122"/>
              </a:rPr>
              <a:t>基于链式栈的十六进制转换</a:t>
            </a:r>
            <a:r>
              <a:rPr lang="zh-CN" altLang="en-US" sz="3600" b="1" dirty="0" smtClean="0">
                <a:solidFill>
                  <a:srgbClr val="FFFF00"/>
                </a:solidFill>
                <a:ea typeface="楷体_GB2312" pitchFamily="49" charset="-122"/>
              </a:rPr>
              <a:t> </a:t>
            </a:r>
          </a:p>
        </p:txBody>
      </p:sp>
      <p:sp>
        <p:nvSpPr>
          <p:cNvPr id="98307" name="Text Box 3"/>
          <p:cNvSpPr txBox="1">
            <a:spLocks noChangeArrowheads="1"/>
          </p:cNvSpPr>
          <p:nvPr/>
        </p:nvSpPr>
        <p:spPr bwMode="auto">
          <a:xfrm>
            <a:off x="179388" y="1090613"/>
            <a:ext cx="4267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1400" b="1">
                <a:solidFill>
                  <a:srgbClr val="FF0000"/>
                </a:solidFill>
                <a:latin typeface="Times New Roman" pitchFamily="18" charset="0"/>
                <a:ea typeface="宋体" pitchFamily="2" charset="-122"/>
              </a:defRPr>
            </a:lvl1pPr>
            <a:lvl2pPr marL="742950" indent="-285750" eaLnBrk="0" hangingPunct="0">
              <a:defRPr sz="1400" b="1">
                <a:solidFill>
                  <a:srgbClr val="FF0000"/>
                </a:solidFill>
                <a:latin typeface="Times New Roman" pitchFamily="18" charset="0"/>
                <a:ea typeface="宋体" pitchFamily="2" charset="-122"/>
              </a:defRPr>
            </a:lvl2pPr>
            <a:lvl3pPr marL="1143000" indent="-228600" eaLnBrk="0" hangingPunct="0">
              <a:defRPr sz="1400" b="1">
                <a:solidFill>
                  <a:srgbClr val="FF0000"/>
                </a:solidFill>
                <a:latin typeface="Times New Roman" pitchFamily="18" charset="0"/>
                <a:ea typeface="宋体" pitchFamily="2" charset="-122"/>
              </a:defRPr>
            </a:lvl3pPr>
            <a:lvl4pPr marL="1600200" indent="-228600" eaLnBrk="0" hangingPunct="0">
              <a:defRPr sz="1400" b="1">
                <a:solidFill>
                  <a:srgbClr val="FF0000"/>
                </a:solidFill>
                <a:latin typeface="Times New Roman" pitchFamily="18" charset="0"/>
                <a:ea typeface="宋体" pitchFamily="2" charset="-122"/>
              </a:defRPr>
            </a:lvl4pPr>
            <a:lvl5pPr marL="2057400" indent="-228600" eaLnBrk="0" hangingPunct="0">
              <a:defRPr sz="14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9pPr>
          </a:lstStyle>
          <a:p>
            <a:pPr algn="l" eaLnBrk="1" hangingPunct="1">
              <a:spcBef>
                <a:spcPct val="50000"/>
              </a:spcBef>
            </a:pPr>
            <a:r>
              <a:rPr lang="en-US" altLang="zh-CN" sz="3600">
                <a:solidFill>
                  <a:srgbClr val="FF3300"/>
                </a:solidFill>
                <a:ea typeface="楷体_GB2312" pitchFamily="49" charset="-122"/>
              </a:rPr>
              <a:t>3.6.1  </a:t>
            </a:r>
            <a:r>
              <a:rPr lang="zh-CN" altLang="en-US" sz="3600">
                <a:solidFill>
                  <a:srgbClr val="FF3300"/>
                </a:solidFill>
                <a:ea typeface="楷体_GB2312" pitchFamily="49" charset="-122"/>
              </a:rPr>
              <a:t>链式栈 </a:t>
            </a:r>
          </a:p>
        </p:txBody>
      </p:sp>
      <p:sp>
        <p:nvSpPr>
          <p:cNvPr id="98308" name="Text Box 4"/>
          <p:cNvSpPr txBox="1">
            <a:spLocks noChangeArrowheads="1"/>
          </p:cNvSpPr>
          <p:nvPr/>
        </p:nvSpPr>
        <p:spPr bwMode="auto">
          <a:xfrm>
            <a:off x="255588" y="1776413"/>
            <a:ext cx="85344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0">
                <a:solidFill>
                  <a:schemeClr val="tx1"/>
                </a:solidFill>
                <a:effectLst>
                  <a:outerShdw blurRad="38100" dist="38100" dir="2700000" algn="tl">
                    <a:srgbClr val="C0C0C0"/>
                  </a:outerShdw>
                </a:effectLst>
                <a:latin typeface="Arial" pitchFamily="34" charset="0"/>
                <a:ea typeface="楷体_GB2312" pitchFamily="49" charset="-122"/>
              </a:rPr>
              <a:t>        </a:t>
            </a:r>
            <a:r>
              <a:rPr lang="zh-CN" altLang="en-US" sz="2800">
                <a:solidFill>
                  <a:schemeClr val="bg2"/>
                </a:solidFill>
                <a:latin typeface="Comic Sans MS" pitchFamily="66" charset="0"/>
                <a:ea typeface="楷体_GB2312" pitchFamily="49" charset="-122"/>
              </a:rPr>
              <a:t>栈的链式存储称为链式栈。链式栈就是一个特殊的单链表，对于这特殊的单链表，它的插入和删除规定在单链表的同一端进行。链式栈的栈顶指针一般用</a:t>
            </a:r>
            <a:r>
              <a:rPr lang="en-US" sz="2800">
                <a:solidFill>
                  <a:schemeClr val="bg2"/>
                </a:solidFill>
                <a:latin typeface="Comic Sans MS" pitchFamily="66" charset="0"/>
                <a:ea typeface="楷体_GB2312" pitchFamily="49" charset="-122"/>
              </a:rPr>
              <a:t>top</a:t>
            </a:r>
            <a:r>
              <a:rPr lang="zh-CN" altLang="en-US" sz="2800">
                <a:solidFill>
                  <a:schemeClr val="bg2"/>
                </a:solidFill>
                <a:latin typeface="Comic Sans MS" pitchFamily="66" charset="0"/>
                <a:ea typeface="楷体_GB2312" pitchFamily="49" charset="-122"/>
              </a:rPr>
              <a:t>表示，链式栈如下图所示。 </a:t>
            </a:r>
          </a:p>
        </p:txBody>
      </p:sp>
      <p:grpSp>
        <p:nvGrpSpPr>
          <p:cNvPr id="2" name="Group 5"/>
          <p:cNvGrpSpPr>
            <a:grpSpLocks/>
          </p:cNvGrpSpPr>
          <p:nvPr/>
        </p:nvGrpSpPr>
        <p:grpSpPr bwMode="auto">
          <a:xfrm>
            <a:off x="6669088" y="3382963"/>
            <a:ext cx="1143000" cy="2601912"/>
            <a:chOff x="0" y="0"/>
            <a:chExt cx="720" cy="1639"/>
          </a:xfrm>
        </p:grpSpPr>
        <p:grpSp>
          <p:nvGrpSpPr>
            <p:cNvPr id="3" name="Group 6"/>
            <p:cNvGrpSpPr>
              <a:grpSpLocks/>
            </p:cNvGrpSpPr>
            <p:nvPr/>
          </p:nvGrpSpPr>
          <p:grpSpPr bwMode="auto">
            <a:xfrm>
              <a:off x="0" y="0"/>
              <a:ext cx="720" cy="248"/>
              <a:chOff x="0" y="0"/>
              <a:chExt cx="432" cy="240"/>
            </a:xfrm>
          </p:grpSpPr>
          <p:sp>
            <p:nvSpPr>
              <p:cNvPr id="97300" name="Rectangle 7"/>
              <p:cNvSpPr>
                <a:spLocks noChangeArrowheads="1"/>
              </p:cNvSpPr>
              <p:nvPr/>
            </p:nvSpPr>
            <p:spPr bwMode="auto">
              <a:xfrm>
                <a:off x="0" y="0"/>
                <a:ext cx="288"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0">
                  <a:solidFill>
                    <a:schemeClr val="tx1"/>
                  </a:solidFill>
                </a:endParaRPr>
              </a:p>
            </p:txBody>
          </p:sp>
          <p:sp>
            <p:nvSpPr>
              <p:cNvPr id="97301" name="Rectangle 8"/>
              <p:cNvSpPr>
                <a:spLocks noChangeArrowheads="1"/>
              </p:cNvSpPr>
              <p:nvPr/>
            </p:nvSpPr>
            <p:spPr bwMode="auto">
              <a:xfrm>
                <a:off x="288" y="0"/>
                <a:ext cx="144"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0">
                  <a:solidFill>
                    <a:schemeClr val="tx1"/>
                  </a:solidFill>
                </a:endParaRPr>
              </a:p>
            </p:txBody>
          </p:sp>
        </p:grpSp>
        <p:grpSp>
          <p:nvGrpSpPr>
            <p:cNvPr id="4" name="Group 9"/>
            <p:cNvGrpSpPr>
              <a:grpSpLocks/>
            </p:cNvGrpSpPr>
            <p:nvPr/>
          </p:nvGrpSpPr>
          <p:grpSpPr bwMode="auto">
            <a:xfrm>
              <a:off x="0" y="447"/>
              <a:ext cx="720" cy="248"/>
              <a:chOff x="0" y="0"/>
              <a:chExt cx="432" cy="240"/>
            </a:xfrm>
          </p:grpSpPr>
          <p:sp>
            <p:nvSpPr>
              <p:cNvPr id="97298" name="Rectangle 10"/>
              <p:cNvSpPr>
                <a:spLocks noChangeArrowheads="1"/>
              </p:cNvSpPr>
              <p:nvPr/>
            </p:nvSpPr>
            <p:spPr bwMode="auto">
              <a:xfrm>
                <a:off x="0" y="0"/>
                <a:ext cx="288"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0">
                  <a:solidFill>
                    <a:schemeClr val="tx1"/>
                  </a:solidFill>
                </a:endParaRPr>
              </a:p>
            </p:txBody>
          </p:sp>
          <p:sp>
            <p:nvSpPr>
              <p:cNvPr id="97299" name="Rectangle 11"/>
              <p:cNvSpPr>
                <a:spLocks noChangeArrowheads="1"/>
              </p:cNvSpPr>
              <p:nvPr/>
            </p:nvSpPr>
            <p:spPr bwMode="auto">
              <a:xfrm>
                <a:off x="288" y="0"/>
                <a:ext cx="144"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0">
                  <a:solidFill>
                    <a:schemeClr val="tx1"/>
                  </a:solidFill>
                </a:endParaRPr>
              </a:p>
            </p:txBody>
          </p:sp>
        </p:grpSp>
        <p:grpSp>
          <p:nvGrpSpPr>
            <p:cNvPr id="5" name="Group 12"/>
            <p:cNvGrpSpPr>
              <a:grpSpLocks/>
            </p:cNvGrpSpPr>
            <p:nvPr/>
          </p:nvGrpSpPr>
          <p:grpSpPr bwMode="auto">
            <a:xfrm>
              <a:off x="0" y="1391"/>
              <a:ext cx="720" cy="248"/>
              <a:chOff x="0" y="0"/>
              <a:chExt cx="432" cy="240"/>
            </a:xfrm>
          </p:grpSpPr>
          <p:sp>
            <p:nvSpPr>
              <p:cNvPr id="97296" name="Rectangle 13"/>
              <p:cNvSpPr>
                <a:spLocks noChangeArrowheads="1"/>
              </p:cNvSpPr>
              <p:nvPr/>
            </p:nvSpPr>
            <p:spPr bwMode="auto">
              <a:xfrm>
                <a:off x="0" y="0"/>
                <a:ext cx="288"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0">
                  <a:solidFill>
                    <a:schemeClr val="tx1"/>
                  </a:solidFill>
                </a:endParaRPr>
              </a:p>
            </p:txBody>
          </p:sp>
          <p:sp>
            <p:nvSpPr>
              <p:cNvPr id="97297" name="Rectangle 14"/>
              <p:cNvSpPr>
                <a:spLocks noChangeArrowheads="1"/>
              </p:cNvSpPr>
              <p:nvPr/>
            </p:nvSpPr>
            <p:spPr bwMode="auto">
              <a:xfrm>
                <a:off x="288" y="0"/>
                <a:ext cx="144" cy="240"/>
              </a:xfrm>
              <a:prstGeom prst="rect">
                <a:avLst/>
              </a:prstGeom>
              <a:solidFill>
                <a:schemeClr val="bg1"/>
              </a:solidFill>
              <a:ln w="28575">
                <a:solidFill>
                  <a:schemeClr val="bg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zh-CN" altLang="en-US" sz="1600">
                    <a:solidFill>
                      <a:schemeClr val="bg2"/>
                    </a:solidFill>
                  </a:rPr>
                  <a:t>∧</a:t>
                </a:r>
              </a:p>
            </p:txBody>
          </p:sp>
        </p:grpSp>
        <p:sp>
          <p:nvSpPr>
            <p:cNvPr id="97292" name="Line 15"/>
            <p:cNvSpPr>
              <a:spLocks noChangeShapeType="1"/>
            </p:cNvSpPr>
            <p:nvPr/>
          </p:nvSpPr>
          <p:spPr bwMode="auto">
            <a:xfrm>
              <a:off x="560" y="99"/>
              <a:ext cx="0" cy="348"/>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3" name="Line 16"/>
            <p:cNvSpPr>
              <a:spLocks noChangeShapeType="1"/>
            </p:cNvSpPr>
            <p:nvPr/>
          </p:nvSpPr>
          <p:spPr bwMode="auto">
            <a:xfrm>
              <a:off x="560" y="546"/>
              <a:ext cx="0" cy="348"/>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4" name="Line 17"/>
            <p:cNvSpPr>
              <a:spLocks noChangeShapeType="1"/>
            </p:cNvSpPr>
            <p:nvPr/>
          </p:nvSpPr>
          <p:spPr bwMode="auto">
            <a:xfrm>
              <a:off x="560" y="1093"/>
              <a:ext cx="0" cy="298"/>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97295" name="Line 18"/>
            <p:cNvSpPr>
              <a:spLocks noChangeShapeType="1"/>
            </p:cNvSpPr>
            <p:nvPr/>
          </p:nvSpPr>
          <p:spPr bwMode="auto">
            <a:xfrm>
              <a:off x="560" y="944"/>
              <a:ext cx="0" cy="99"/>
            </a:xfrm>
            <a:prstGeom prst="line">
              <a:avLst/>
            </a:prstGeom>
            <a:noFill/>
            <a:ln w="28575">
              <a:solidFill>
                <a:schemeClr val="bg2"/>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6" name="Group 19"/>
          <p:cNvGrpSpPr>
            <a:grpSpLocks/>
          </p:cNvGrpSpPr>
          <p:nvPr/>
        </p:nvGrpSpPr>
        <p:grpSpPr bwMode="auto">
          <a:xfrm>
            <a:off x="5397500" y="3349625"/>
            <a:ext cx="1271588" cy="457200"/>
            <a:chOff x="0" y="0"/>
            <a:chExt cx="801" cy="288"/>
          </a:xfrm>
        </p:grpSpPr>
        <p:sp>
          <p:nvSpPr>
            <p:cNvPr id="97287" name="Text Box 20"/>
            <p:cNvSpPr txBox="1">
              <a:spLocks noChangeArrowheads="1"/>
            </p:cNvSpPr>
            <p:nvPr/>
          </p:nvSpPr>
          <p:spPr bwMode="auto">
            <a:xfrm>
              <a:off x="0" y="0"/>
              <a:ext cx="56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1400" b="1">
                  <a:solidFill>
                    <a:srgbClr val="FF0000"/>
                  </a:solidFill>
                  <a:latin typeface="Times New Roman" pitchFamily="18" charset="0"/>
                  <a:ea typeface="宋体" pitchFamily="2" charset="-122"/>
                </a:defRPr>
              </a:lvl1pPr>
              <a:lvl2pPr marL="742950" indent="-285750" eaLnBrk="0" hangingPunct="0">
                <a:defRPr sz="1400" b="1">
                  <a:solidFill>
                    <a:srgbClr val="FF0000"/>
                  </a:solidFill>
                  <a:latin typeface="Times New Roman" pitchFamily="18" charset="0"/>
                  <a:ea typeface="宋体" pitchFamily="2" charset="-122"/>
                </a:defRPr>
              </a:lvl2pPr>
              <a:lvl3pPr marL="1143000" indent="-228600" eaLnBrk="0" hangingPunct="0">
                <a:defRPr sz="1400" b="1">
                  <a:solidFill>
                    <a:srgbClr val="FF0000"/>
                  </a:solidFill>
                  <a:latin typeface="Times New Roman" pitchFamily="18" charset="0"/>
                  <a:ea typeface="宋体" pitchFamily="2" charset="-122"/>
                </a:defRPr>
              </a:lvl3pPr>
              <a:lvl4pPr marL="1600200" indent="-228600" eaLnBrk="0" hangingPunct="0">
                <a:defRPr sz="1400" b="1">
                  <a:solidFill>
                    <a:srgbClr val="FF0000"/>
                  </a:solidFill>
                  <a:latin typeface="Times New Roman" pitchFamily="18" charset="0"/>
                  <a:ea typeface="宋体" pitchFamily="2" charset="-122"/>
                </a:defRPr>
              </a:lvl4pPr>
              <a:lvl5pPr marL="2057400" indent="-228600" eaLnBrk="0" hangingPunct="0">
                <a:defRPr sz="14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400" b="1">
                  <a:solidFill>
                    <a:srgbClr val="FF0000"/>
                  </a:solidFill>
                  <a:latin typeface="Times New Roman" pitchFamily="18" charset="0"/>
                  <a:ea typeface="宋体" pitchFamily="2" charset="-122"/>
                </a:defRPr>
              </a:lvl9pPr>
            </a:lstStyle>
            <a:p>
              <a:pPr algn="l" eaLnBrk="1" hangingPunct="1">
                <a:spcBef>
                  <a:spcPct val="50000"/>
                </a:spcBef>
              </a:pPr>
              <a:r>
                <a:rPr lang="en-US" altLang="zh-CN" sz="2400" b="0">
                  <a:latin typeface="Comic Sans MS" pitchFamily="66" charset="0"/>
                </a:rPr>
                <a:t>top</a:t>
              </a:r>
            </a:p>
          </p:txBody>
        </p:sp>
        <p:sp>
          <p:nvSpPr>
            <p:cNvPr id="97288" name="Line 21"/>
            <p:cNvSpPr>
              <a:spLocks noChangeShapeType="1"/>
            </p:cNvSpPr>
            <p:nvPr/>
          </p:nvSpPr>
          <p:spPr bwMode="auto">
            <a:xfrm>
              <a:off x="400" y="170"/>
              <a:ext cx="401"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0-#ppt_w/2"/>
                                          </p:val>
                                        </p:tav>
                                        <p:tav tm="100000">
                                          <p:val>
                                            <p:strVal val="#ppt_x"/>
                                          </p:val>
                                        </p:tav>
                                      </p:tavLst>
                                    </p:anim>
                                    <p:anim calcmode="lin" valueType="num">
                                      <p:cBhvr additive="base">
                                        <p:cTn id="8"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8"/>
                                        </p:tgtEl>
                                        <p:attrNameLst>
                                          <p:attrName>style.visibility</p:attrName>
                                        </p:attrNameLst>
                                      </p:cBhvr>
                                      <p:to>
                                        <p:strVal val="visible"/>
                                      </p:to>
                                    </p:set>
                                    <p:anim calcmode="lin" valueType="num">
                                      <p:cBhvr additive="base">
                                        <p:cTn id="13" dur="500" fill="hold"/>
                                        <p:tgtEl>
                                          <p:spTgt spid="98308"/>
                                        </p:tgtEl>
                                        <p:attrNameLst>
                                          <p:attrName>ppt_x</p:attrName>
                                        </p:attrNameLst>
                                      </p:cBhvr>
                                      <p:tavLst>
                                        <p:tav tm="0">
                                          <p:val>
                                            <p:strVal val="0-#ppt_w/2"/>
                                          </p:val>
                                        </p:tav>
                                        <p:tav tm="100000">
                                          <p:val>
                                            <p:strVal val="#ppt_x"/>
                                          </p:val>
                                        </p:tav>
                                      </p:tavLst>
                                    </p:anim>
                                    <p:anim calcmode="lin" valueType="num">
                                      <p:cBhvr additive="base">
                                        <p:cTn id="14"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620713"/>
            <a:ext cx="8763000" cy="53245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lang="zh-CN" altLang="en-US" sz="2800" b="1" dirty="0" smtClean="0">
                <a:solidFill>
                  <a:srgbClr val="00007D"/>
                </a:solidFill>
                <a:latin typeface="Comic Sans MS" pitchFamily="66" charset="0"/>
                <a:ea typeface="楷体_GB2312" pitchFamily="49" charset="-122"/>
              </a:rPr>
              <a:t>栈</a:t>
            </a:r>
            <a:r>
              <a:rPr lang="zh-CN" altLang="en-US" sz="2800" b="1" dirty="0" smtClean="0">
                <a:solidFill>
                  <a:srgbClr val="00007D"/>
                </a:solidFill>
                <a:latin typeface="Comic Sans MS" pitchFamily="66" charset="0"/>
                <a:ea typeface="楷体_GB2312" pitchFamily="49" charset="-122"/>
              </a:rPr>
              <a:t>的链式存储</a:t>
            </a:r>
            <a:r>
              <a:rPr lang="zh-CN" altLang="en-US" sz="2800" b="1" dirty="0" smtClean="0">
                <a:solidFill>
                  <a:srgbClr val="00007D"/>
                </a:solidFill>
                <a:latin typeface="Comic Sans MS" pitchFamily="66" charset="0"/>
                <a:ea typeface="楷体_GB2312" pitchFamily="49" charset="-122"/>
              </a:rPr>
              <a:t>结构的</a:t>
            </a:r>
            <a:r>
              <a:rPr lang="en-US" altLang="zh-CN" sz="2800" b="1" dirty="0" smtClean="0">
                <a:solidFill>
                  <a:srgbClr val="00007D"/>
                </a:solidFill>
                <a:latin typeface="Comic Sans MS" pitchFamily="66" charset="0"/>
                <a:ea typeface="楷体_GB2312" pitchFamily="49" charset="-122"/>
              </a:rPr>
              <a:t>C</a:t>
            </a:r>
            <a:r>
              <a:rPr lang="zh-CN" altLang="en-US" sz="2800" b="1" dirty="0" smtClean="0">
                <a:solidFill>
                  <a:srgbClr val="00007D"/>
                </a:solidFill>
                <a:latin typeface="Comic Sans MS" pitchFamily="66" charset="0"/>
                <a:ea typeface="楷体_GB2312" pitchFamily="49" charset="-122"/>
              </a:rPr>
              <a:t>语言描述如下：</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   </a:t>
            </a:r>
            <a:r>
              <a:rPr lang="zh-CN" altLang="en-US" sz="2400" b="1" dirty="0" smtClean="0">
                <a:solidFill>
                  <a:srgbClr val="000099"/>
                </a:solidFill>
                <a:latin typeface="Times New Roman" pitchFamily="18" charset="0"/>
              </a:rPr>
              <a:t>栈</a:t>
            </a:r>
            <a:r>
              <a:rPr lang="zh-CN" altLang="en-US" sz="2400" b="1" dirty="0" smtClean="0">
                <a:solidFill>
                  <a:srgbClr val="000099"/>
                </a:solidFill>
                <a:latin typeface="Times New Roman" pitchFamily="18" charset="0"/>
              </a:rPr>
              <a:t>（链式存储</a:t>
            </a:r>
            <a:r>
              <a:rPr lang="zh-CN" altLang="en-US" sz="2400" b="1" dirty="0" smtClean="0">
                <a:solidFill>
                  <a:srgbClr val="000099"/>
                </a:solidFill>
                <a:latin typeface="Times New Roman" pitchFamily="18" charset="0"/>
              </a:rPr>
              <a:t>）的头文件         </a:t>
            </a:r>
            <a:r>
              <a:rPr lang="zh-CN" altLang="en-US"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       </a:t>
            </a:r>
            <a:r>
              <a:rPr lang="zh-CN" altLang="en-US" sz="2400" b="1" dirty="0" smtClean="0">
                <a:solidFill>
                  <a:srgbClr val="000099"/>
                </a:solidFill>
                <a:latin typeface="Times New Roman" pitchFamily="18" charset="0"/>
              </a:rPr>
              <a:t>文件名</a:t>
            </a:r>
            <a:r>
              <a:rPr lang="en-US" altLang="zh-CN" sz="2400" b="1" dirty="0" err="1" smtClean="0">
                <a:solidFill>
                  <a:srgbClr val="000099"/>
                </a:solidFill>
                <a:latin typeface="Times New Roman" pitchFamily="18" charset="0"/>
              </a:rPr>
              <a:t>link</a:t>
            </a:r>
            <a:r>
              <a:rPr lang="en-US" altLang="zh-CN" sz="2400" b="1" dirty="0" err="1" smtClean="0">
                <a:solidFill>
                  <a:srgbClr val="000099"/>
                </a:solidFill>
                <a:latin typeface="Times New Roman" pitchFamily="18" charset="0"/>
              </a:rPr>
              <a:t>stack.h</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a:t>
            </a:r>
            <a:r>
              <a:rPr lang="en-US" altLang="zh-CN" sz="2400" b="1" dirty="0" smtClean="0">
                <a:solidFill>
                  <a:srgbClr val="000099"/>
                </a:solidFill>
                <a:latin typeface="Times New Roman" pitchFamily="18" charset="0"/>
                <a:sym typeface="Symbol" pitchFamily="18" charset="2"/>
              </a:rPr>
              <a:t></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 </a:t>
            </a:r>
          </a:p>
          <a:p>
            <a:pPr eaLnBrk="1" hangingPunct="1"/>
            <a:r>
              <a:rPr lang="en-US" altLang="zh-CN" sz="2400" b="1" dirty="0" err="1" smtClean="0">
                <a:solidFill>
                  <a:srgbClr val="000099"/>
                </a:solidFill>
                <a:latin typeface="Times New Roman" pitchFamily="18" charset="0"/>
              </a:rPr>
              <a:t>Typedef</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int</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datatype</a:t>
            </a:r>
            <a:r>
              <a:rPr lang="en-US" altLang="zh-CN" sz="2400" b="1" dirty="0" smtClean="0">
                <a:solidFill>
                  <a:srgbClr val="000099"/>
                </a:solidFill>
                <a:latin typeface="Times New Roman" pitchFamily="18" charset="0"/>
              </a:rPr>
              <a:t>;</a:t>
            </a:r>
          </a:p>
          <a:p>
            <a:pPr eaLnBrk="1" hangingPunct="1"/>
            <a:r>
              <a:rPr lang="en-US" altLang="zh-CN" sz="2400" b="1" dirty="0" err="1" smtClean="0">
                <a:solidFill>
                  <a:srgbClr val="000099"/>
                </a:solidFill>
                <a:latin typeface="Times New Roman" pitchFamily="18" charset="0"/>
              </a:rPr>
              <a:t>Typedef</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struct</a:t>
            </a:r>
            <a:r>
              <a:rPr lang="en-US" altLang="zh-CN" sz="2400" b="1" dirty="0" smtClean="0">
                <a:solidFill>
                  <a:srgbClr val="000099"/>
                </a:solidFill>
                <a:latin typeface="Times New Roman" pitchFamily="18" charset="0"/>
              </a:rPr>
              <a:t> node</a:t>
            </a:r>
          </a:p>
          <a:p>
            <a:pPr eaLnBrk="1" hangingPunct="1"/>
            <a:r>
              <a:rPr lang="en-US" altLang="zh-CN" sz="2400" b="1" dirty="0" smtClean="0">
                <a:solidFill>
                  <a:srgbClr val="000099"/>
                </a:solidFill>
                <a:latin typeface="Times New Roman" pitchFamily="18" charset="0"/>
              </a:rPr>
              <a:t>{ </a:t>
            </a:r>
            <a:endParaRPr lang="en-US" altLang="zh-CN" sz="2400" b="1" dirty="0" smtClean="0">
              <a:solidFill>
                <a:srgbClr val="000099"/>
              </a:solidFill>
              <a:latin typeface="Times New Roman" pitchFamily="18" charset="0"/>
            </a:endParaRP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datatype</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 data</a:t>
            </a:r>
            <a:r>
              <a:rPr lang="en-US" altLang="zh-CN" sz="2400" b="1" dirty="0" smtClean="0">
                <a:solidFill>
                  <a:srgbClr val="000099"/>
                </a:solidFill>
                <a:latin typeface="Times New Roman" pitchFamily="18" charset="0"/>
              </a:rPr>
              <a:t>;</a:t>
            </a:r>
          </a:p>
          <a:p>
            <a:pPr eaLnBrk="1" hangingPunct="1"/>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struct</a:t>
            </a:r>
            <a:r>
              <a:rPr lang="en-US" altLang="zh-CN" sz="2400" b="1" dirty="0" smtClean="0">
                <a:solidFill>
                  <a:srgbClr val="000099"/>
                </a:solidFill>
                <a:latin typeface="Times New Roman" pitchFamily="18" charset="0"/>
              </a:rPr>
              <a:t> node </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next;</a:t>
            </a:r>
          </a:p>
          <a:p>
            <a:pPr eaLnBrk="1" hangingPunct="1"/>
            <a:r>
              <a:rPr lang="en-US" altLang="zh-CN" sz="2400" b="1" dirty="0" smtClean="0">
                <a:solidFill>
                  <a:srgbClr val="000099"/>
                </a:solidFill>
                <a:latin typeface="Times New Roman" pitchFamily="18" charset="0"/>
              </a:rPr>
              <a:t>}</a:t>
            </a:r>
            <a:r>
              <a:rPr lang="en-US" altLang="zh-CN" sz="2400" b="1" dirty="0" err="1" smtClean="0">
                <a:solidFill>
                  <a:srgbClr val="000099"/>
                </a:solidFill>
                <a:latin typeface="Times New Roman" pitchFamily="18" charset="0"/>
              </a:rPr>
              <a:t>linknode</a:t>
            </a:r>
            <a:r>
              <a:rPr lang="en-US" altLang="zh-CN" sz="2400" b="1" dirty="0" smtClean="0">
                <a:solidFill>
                  <a:srgbClr val="000099"/>
                </a:solidFill>
                <a:latin typeface="Times New Roman" pitchFamily="18" charset="0"/>
              </a:rPr>
              <a:t>;</a:t>
            </a:r>
          </a:p>
          <a:p>
            <a:pPr eaLnBrk="1" hangingPunct="1"/>
            <a:endParaRPr lang="en-US" altLang="zh-CN" sz="2400" b="1" dirty="0" smtClean="0">
              <a:solidFill>
                <a:srgbClr val="000099"/>
              </a:solidFill>
              <a:latin typeface="Times New Roman" pitchFamily="18" charset="0"/>
            </a:endParaRPr>
          </a:p>
          <a:p>
            <a:pPr eaLnBrk="1" hangingPunct="1"/>
            <a:r>
              <a:rPr lang="en-US" altLang="zh-CN" sz="2400" b="1" dirty="0" err="1" smtClean="0">
                <a:solidFill>
                  <a:srgbClr val="000099"/>
                </a:solidFill>
                <a:latin typeface="Times New Roman" pitchFamily="18" charset="0"/>
              </a:rPr>
              <a:t>typedef</a:t>
            </a:r>
            <a:r>
              <a:rPr lang="en-US" altLang="zh-CN" sz="2400" b="1" dirty="0" smtClean="0">
                <a:solidFill>
                  <a:srgbClr val="000099"/>
                </a:solidFill>
                <a:latin typeface="Times New Roman" pitchFamily="18" charset="0"/>
              </a:rPr>
              <a:t> </a:t>
            </a:r>
            <a:r>
              <a:rPr lang="en-US" altLang="zh-CN" sz="2400" b="1" dirty="0" smtClean="0">
                <a:solidFill>
                  <a:srgbClr val="000099"/>
                </a:solidFill>
                <a:latin typeface="Times New Roman" pitchFamily="18" charset="0"/>
              </a:rPr>
              <a:t> </a:t>
            </a:r>
            <a:r>
              <a:rPr lang="en-US" altLang="zh-CN" sz="2400" b="1" dirty="0" err="1" smtClean="0">
                <a:solidFill>
                  <a:srgbClr val="000099"/>
                </a:solidFill>
                <a:latin typeface="Times New Roman" pitchFamily="18" charset="0"/>
              </a:rPr>
              <a:t>linknode</a:t>
            </a:r>
            <a:r>
              <a:rPr lang="en-US" altLang="zh-CN" sz="2400" b="1" dirty="0" smtClean="0">
                <a:solidFill>
                  <a:srgbClr val="000099"/>
                </a:solidFill>
                <a:latin typeface="Times New Roman" pitchFamily="18" charset="0"/>
              </a:rPr>
              <a:t> *  </a:t>
            </a:r>
            <a:r>
              <a:rPr lang="en-US" altLang="zh-CN" sz="2400" b="1" dirty="0" err="1" smtClean="0">
                <a:solidFill>
                  <a:srgbClr val="000099"/>
                </a:solidFill>
                <a:latin typeface="Times New Roman" pitchFamily="18" charset="0"/>
              </a:rPr>
              <a:t>linkstack</a:t>
            </a:r>
            <a:r>
              <a:rPr lang="en-US" altLang="zh-CN" sz="2400" b="1" dirty="0" smtClean="0">
                <a:solidFill>
                  <a:srgbClr val="000099"/>
                </a:solidFill>
                <a:latin typeface="Times New Roman" pitchFamily="18" charset="0"/>
              </a:rPr>
              <a:t>;</a:t>
            </a:r>
          </a:p>
        </p:txBody>
      </p:sp>
    </p:spTree>
    <p:extLst>
      <p:ext uri="{BB962C8B-B14F-4D97-AF65-F5344CB8AC3E}">
        <p14:creationId xmlns:p14="http://schemas.microsoft.com/office/powerpoint/2010/main" xmlns="" val="22157259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152400" y="328613"/>
            <a:ext cx="8610600" cy="579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3200" b="1" dirty="0" smtClean="0">
                <a:solidFill>
                  <a:srgbClr val="FF3300"/>
                </a:solidFill>
                <a:effectLst>
                  <a:outerShdw blurRad="38100" dist="38100" dir="2700000" algn="tl">
                    <a:srgbClr val="C0C0C0"/>
                  </a:outerShdw>
                </a:effectLst>
                <a:ea typeface="楷体_GB2312" pitchFamily="49" charset="-122"/>
              </a:rPr>
              <a:t>实验</a:t>
            </a:r>
            <a:r>
              <a:rPr lang="en-US" altLang="zh-CN" sz="3200" b="1" dirty="0" smtClean="0">
                <a:solidFill>
                  <a:srgbClr val="FF3300"/>
                </a:solidFill>
                <a:effectLst>
                  <a:outerShdw blurRad="38100" dist="38100" dir="2700000" algn="tl">
                    <a:srgbClr val="C0C0C0"/>
                  </a:outerShdw>
                </a:effectLst>
                <a:ea typeface="楷体_GB2312" pitchFamily="49" charset="-122"/>
              </a:rPr>
              <a:t>3 </a:t>
            </a:r>
            <a:r>
              <a:rPr lang="zh-CN" altLang="en-US" sz="3200" b="1" dirty="0" smtClean="0">
                <a:solidFill>
                  <a:srgbClr val="FF3300"/>
                </a:solidFill>
                <a:effectLst>
                  <a:outerShdw blurRad="38100" dist="38100" dir="2700000" algn="tl">
                    <a:srgbClr val="C0C0C0"/>
                  </a:outerShdw>
                </a:effectLst>
                <a:ea typeface="楷体_GB2312" pitchFamily="49" charset="-122"/>
              </a:rPr>
              <a:t>基于字符顺序栈的算术表达式</a:t>
            </a:r>
            <a:r>
              <a:rPr lang="zh-CN" altLang="en-US" sz="3200" b="1" dirty="0">
                <a:solidFill>
                  <a:srgbClr val="FF3300"/>
                </a:solidFill>
                <a:effectLst>
                  <a:outerShdw blurRad="38100" dist="38100" dir="2700000" algn="tl">
                    <a:srgbClr val="C0C0C0"/>
                  </a:outerShdw>
                </a:effectLst>
                <a:ea typeface="楷体_GB2312" pitchFamily="49" charset="-122"/>
              </a:rPr>
              <a:t>求值</a:t>
            </a:r>
            <a:r>
              <a:rPr lang="zh-CN" altLang="en-US" sz="3200" dirty="0">
                <a:solidFill>
                  <a:srgbClr val="FF3300"/>
                </a:solidFill>
                <a:effectLst>
                  <a:outerShdw blurRad="38100" dist="38100" dir="2700000" algn="tl">
                    <a:srgbClr val="C0C0C0"/>
                  </a:outerShdw>
                </a:effectLst>
                <a:ea typeface="楷体_GB2312" pitchFamily="49" charset="-122"/>
              </a:rPr>
              <a:t> </a:t>
            </a:r>
          </a:p>
        </p:txBody>
      </p:sp>
      <p:sp>
        <p:nvSpPr>
          <p:cNvPr id="4" name="Text Box 3"/>
          <p:cNvSpPr txBox="1">
            <a:spLocks noChangeArrowheads="1"/>
          </p:cNvSpPr>
          <p:nvPr/>
        </p:nvSpPr>
        <p:spPr bwMode="auto">
          <a:xfrm>
            <a:off x="785786" y="1142984"/>
            <a:ext cx="7391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2800" dirty="0" smtClean="0">
                <a:solidFill>
                  <a:srgbClr val="FF3300"/>
                </a:solidFill>
                <a:effectLst>
                  <a:outerShdw blurRad="38100" dist="38100" dir="2700000" algn="tl">
                    <a:srgbClr val="C0C0C0"/>
                  </a:outerShdw>
                </a:effectLst>
                <a:latin typeface="Verdana" pitchFamily="34" charset="0"/>
                <a:ea typeface="楷体_GB2312" pitchFamily="49" charset="-122"/>
              </a:rPr>
              <a:t>step1</a:t>
            </a:r>
            <a:r>
              <a:rPr lang="zh-CN" altLang="en-US" sz="2800" dirty="0" smtClean="0">
                <a:solidFill>
                  <a:srgbClr val="FF3300"/>
                </a:solidFill>
                <a:effectLst>
                  <a:outerShdw blurRad="38100" dist="38100" dir="2700000" algn="tl">
                    <a:srgbClr val="C0C0C0"/>
                  </a:outerShdw>
                </a:effectLst>
                <a:latin typeface="Verdana" pitchFamily="34" charset="0"/>
                <a:ea typeface="楷体_GB2312" pitchFamily="49" charset="-122"/>
              </a:rPr>
              <a:t>：</a:t>
            </a:r>
            <a:r>
              <a:rPr lang="zh-CN" altLang="en-US" sz="2800" b="1" dirty="0">
                <a:solidFill>
                  <a:srgbClr val="00007D"/>
                </a:solidFill>
                <a:latin typeface="Comic Sans MS" pitchFamily="66" charset="0"/>
                <a:ea typeface="楷体_GB2312" pitchFamily="49" charset="-122"/>
              </a:rPr>
              <a:t>重新改写表达式为后缀表达式。</a:t>
            </a:r>
          </a:p>
        </p:txBody>
      </p:sp>
      <p:sp>
        <p:nvSpPr>
          <p:cNvPr id="5" name="Text Box 2"/>
          <p:cNvSpPr txBox="1">
            <a:spLocks noChangeArrowheads="1"/>
          </p:cNvSpPr>
          <p:nvPr/>
        </p:nvSpPr>
        <p:spPr bwMode="auto">
          <a:xfrm>
            <a:off x="785786" y="1857364"/>
            <a:ext cx="7696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dirty="0" smtClean="0">
                <a:solidFill>
                  <a:srgbClr val="FF3300"/>
                </a:solidFill>
                <a:latin typeface="Verdana" pitchFamily="34" charset="0"/>
                <a:ea typeface="楷体_GB2312" pitchFamily="49" charset="-122"/>
              </a:rPr>
              <a:t>step2</a:t>
            </a:r>
            <a:r>
              <a:rPr lang="zh-CN" altLang="en-US" sz="2800" dirty="0" smtClean="0">
                <a:solidFill>
                  <a:srgbClr val="FF3300"/>
                </a:solidFill>
                <a:latin typeface="Verdana" pitchFamily="34" charset="0"/>
                <a:ea typeface="楷体_GB2312" pitchFamily="49" charset="-122"/>
              </a:rPr>
              <a:t>：</a:t>
            </a:r>
            <a:r>
              <a:rPr lang="zh-CN" altLang="en-US" sz="2800" b="1" dirty="0" smtClean="0">
                <a:solidFill>
                  <a:schemeClr val="bg2"/>
                </a:solidFill>
                <a:latin typeface="Verdana" pitchFamily="34" charset="0"/>
                <a:ea typeface="楷体_GB2312" pitchFamily="49" charset="-122"/>
              </a:rPr>
              <a:t>利用后缀表达式求值</a:t>
            </a:r>
          </a:p>
        </p:txBody>
      </p:sp>
    </p:spTree>
    <p:extLst>
      <p:ext uri="{BB962C8B-B14F-4D97-AF65-F5344CB8AC3E}">
        <p14:creationId xmlns:p14="http://schemas.microsoft.com/office/powerpoint/2010/main" xmlns="" val="570278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103</TotalTime>
  <Pages>0</Pages>
  <Words>2096</Words>
  <Characters>0</Characters>
  <Application>Microsoft Office PowerPoint</Application>
  <DocSecurity>0</DocSecurity>
  <PresentationFormat>全屏显示(4:3)</PresentationFormat>
  <Lines>0</Lines>
  <Paragraphs>313</Paragraphs>
  <Slides>37</Slides>
  <Notes>0</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Winter</vt:lpstr>
      <vt:lpstr>Pixel</vt:lpstr>
      <vt:lpstr>幻灯片 1</vt:lpstr>
      <vt:lpstr>实验1  16进制转换 </vt:lpstr>
      <vt:lpstr>幻灯片 3</vt:lpstr>
      <vt:lpstr>幻灯片 4</vt:lpstr>
      <vt:lpstr>幻灯片 5</vt:lpstr>
      <vt:lpstr>幻灯片 6</vt:lpstr>
      <vt:lpstr>实验2  基于链式栈的十六进制转换 </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参考：不带头结点的链式存储 求子串运算substring(S,i,len)   linkstring substring(linkstring S,int i, int len)  { int k; linkstring p,q,r,t;    p=S, k=1;    /*用p查找S中的第i个字符*/    while (p &amp;&amp; k&lt;i) {p= p-&gt;next;k++;}      if (!p)  {printf("error1\n"); return(null);}    else     {        r=(linkstring) malloc (sizeof(linkstrnode));       r-&gt;data=p-&gt;data; r-&gt;next=null; </vt:lpstr>
      <vt:lpstr>   k=1; q=r; /*用q始终指向子串的最后一个字符的位置*/    while (p-&gt;next &amp;&amp; k&lt;len)  /*取长度为len的子串*/     {        p=p-&gt;next ;k++;       t=(linkstring) malloc (sizeof (linkstrnode));       t-&gt;data=p-&gt;data;        q-&gt;next=t; q=t;       }    if (k&lt;len) {printf("error2\n") ; return(null);}      else     {q-&gt;next=null; return(r);}  /*处理子串的尾部*/    } } </vt:lpstr>
      <vt:lpstr>幻灯片 29</vt:lpstr>
      <vt:lpstr>参考：不带头结点的链式存储 删除运算strdelete(S,i,len)  void strdelete(linkstring*S,int i,int len)  {  int k ;  linkstring p,q,r;     p=*S, q=null; k=1;     /*用p查找S的第i个元素，q始终跟踪p的前驱*/     while (p &amp;&amp; k&lt;i)       {q=p; p=p-&gt;next ; k++;}      if (!p) printf("error1\n");        else      { k=1;     /*p从第i个元素开始查找长度为len子串的最后元素*/        while(k&lt;len &amp;&amp; p )             { p=p-&gt;next ;k++;}        if(!p)  printf("error2\n"); </vt:lpstr>
      <vt:lpstr>幻灯片 31</vt:lpstr>
      <vt:lpstr>参考：基于顺序存储字符串 int index(seqstring p, seqstring t)      {  int i,j, succ;    i=0; succ=0;  /* succ为匹配成功的标志*/    while((i&lt;t.length-p.length+1) &amp;&amp; ( !succ ))        { j=0 ; succ=1;    /*用j扫描模式p*/          while ( (j&lt;=p.length-1) &amp;&amp; succ )             if ( p.str[j]==t.str[i+j] )  j++;             else succ=0;          ++i;         }    if (succ) return (i-1);    else  return (-1); } </vt:lpstr>
      <vt:lpstr>幻灯片 33</vt:lpstr>
      <vt:lpstr>参考：基于顺序存储字符串 int index(seqstring p, seqstring t)      {  int i,j, succ;    i=0; succ=0;  /* succ为匹配成功的标志*/    while((i&lt;t.length-p.length+1) &amp;&amp; ( !succ ))        { j=0 ; succ=1;    /*用j扫描模式p*/          while ( (j&lt;=p.length-1) &amp;&amp; succ )             if ( p.str[j]==t.str[i+j] )  j++;             else succ=0;          ++i;         }    if (succ) return (i-1);    else  return (-1); } </vt:lpstr>
      <vt:lpstr>幻灯片 35</vt:lpstr>
      <vt:lpstr>幻灯片 36</vt:lpstr>
      <vt:lpstr>幻灯片 37</vt:lpstr>
    </vt:vector>
  </TitlesOfParts>
  <Company>MC SYSTEM</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线性表顺序存储</dc:title>
  <dc:creator>揭安全</dc:creator>
  <cp:lastModifiedBy>Admin</cp:lastModifiedBy>
  <cp:revision>315</cp:revision>
  <cp:lastPrinted>1899-12-30T00:00:00Z</cp:lastPrinted>
  <dcterms:created xsi:type="dcterms:W3CDTF">2004-05-23T14:20:12Z</dcterms:created>
  <dcterms:modified xsi:type="dcterms:W3CDTF">2015-04-22T15:30:53Z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