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72" r:id="rId8"/>
    <p:sldId id="285"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9E0AC-0021-4B62-A9EB-693A0504914F}"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87B37-2632-46A1-A09E-EBC34B075BB5}" type="slidenum">
              <a:rPr lang="zh-CN" altLang="en-US" smtClean="0"/>
              <a:t>‹#›</a:t>
            </a:fld>
            <a:endParaRPr lang="zh-CN" altLang="en-US"/>
          </a:p>
        </p:txBody>
      </p:sp>
    </p:spTree>
    <p:extLst>
      <p:ext uri="{BB962C8B-B14F-4D97-AF65-F5344CB8AC3E}">
        <p14:creationId xmlns:p14="http://schemas.microsoft.com/office/powerpoint/2010/main" val="111731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96F8B-32AE-4D4B-ACC0-966E697ECC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816F19E-4320-46F1-B074-598862D8B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A3BF17-9CDB-428E-9A75-CC82411404CC}"/>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2ACBCE19-1252-4058-8945-58632CEAF5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1809E9-0237-4BC0-A791-C1DC8B81ED11}"/>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31179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8FA4B-E40D-4348-A3A9-07DC75D4A7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207C87-2A08-4D5B-98EB-66B431A680B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39067F-7A8B-45B3-ADD6-1B846E2257C3}"/>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A1534512-BD95-4A43-A66D-95A094AAA5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D68528-2F6B-49EE-ADDF-E4929B062941}"/>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40643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5BD108-52F5-4334-9C2B-C20B7DB8C8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F1CD91-1971-4B46-8E40-7FA8EB73DAF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ECCC09-F7F8-4355-BBA3-DE98280BDEC3}"/>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BE86F7D6-549D-4CEE-A329-A9917E4B9F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604122-314A-408C-A799-BAD7A6DFA670}"/>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147513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9626C-65A0-40E9-8CC7-9AEEEE23F0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833ED5-CD8C-45F8-82BB-A0CDD563FBD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AFBD44-7163-46BA-A66E-B410BA021756}"/>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76FD96A3-16BE-4F09-9B5D-2D8C11EA08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9D83A4-292B-4E1A-A825-4425970FFFFF}"/>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197026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8E886-FC0A-4F2D-AEAD-62B18A2679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F51AC9F-8ED8-4A10-9AA3-4BE069F90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F6E47CF-0C45-4FD8-8AC9-401E41FC8113}"/>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152CF895-A06D-40C1-8AE7-C0C9AB0C81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83D510-8384-4C81-BFD1-889C8E562A7E}"/>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30798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3A3AC-62B7-432B-816B-0A42AB962E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1CEF9D-D06C-4916-873F-164C1522EDC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9B9DCC7-2484-439F-9BE9-639281FDD53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12013A-DFEE-4E1C-B000-C439B5BEF38C}"/>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6" name="页脚占位符 5">
            <a:extLst>
              <a:ext uri="{FF2B5EF4-FFF2-40B4-BE49-F238E27FC236}">
                <a16:creationId xmlns:a16="http://schemas.microsoft.com/office/drawing/2014/main" id="{26AA2682-BF12-42D4-8FEE-2E7116A131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439547-2108-4B83-9A0F-9E57C2A66B32}"/>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322608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C3E7D-8E5D-4EF2-A523-BB3ECA4E4C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09D9E14-E3FD-40DB-8A20-BB0CA3622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B35CC56-8409-4AF0-983C-FC5E5F69DD4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C5E897D-8800-4D73-8628-B79F181ED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BB97D88-80A1-43D8-A5B4-302F971F71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E1EFB49-03C8-410D-9C1A-E37938B92AB9}"/>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8" name="页脚占位符 7">
            <a:extLst>
              <a:ext uri="{FF2B5EF4-FFF2-40B4-BE49-F238E27FC236}">
                <a16:creationId xmlns:a16="http://schemas.microsoft.com/office/drawing/2014/main" id="{50BEA7AB-5E30-4C4D-B67A-FF8B467772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2AC4232-3265-489C-AAC3-4B8B16693844}"/>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133520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73BAB-0EF1-461C-B06B-9AF7369971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67BE23-894F-40C9-B057-8D76B2611E4A}"/>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4" name="页脚占位符 3">
            <a:extLst>
              <a:ext uri="{FF2B5EF4-FFF2-40B4-BE49-F238E27FC236}">
                <a16:creationId xmlns:a16="http://schemas.microsoft.com/office/drawing/2014/main" id="{F9CDC66C-C68D-4751-A015-8A68F140413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0A1FE5-F2DB-4C80-99DB-D30C4D53C08D}"/>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3694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92A2F9-7341-4CCF-AAC6-F54157A42CBB}"/>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3" name="页脚占位符 2">
            <a:extLst>
              <a:ext uri="{FF2B5EF4-FFF2-40B4-BE49-F238E27FC236}">
                <a16:creationId xmlns:a16="http://schemas.microsoft.com/office/drawing/2014/main" id="{C4274B3A-DC14-4FA0-8522-FC59E39458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D5B566-C4E0-4432-8722-17A01C474B96}"/>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278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89A9-BD12-4FED-B5D9-0E95E07668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671D41-99BF-4795-A7B0-91E0C2FBD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10C61D0-1733-4AA3-824F-8009ADB15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80C2A6E-EAB8-4507-81DA-BA272CB44327}"/>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6" name="页脚占位符 5">
            <a:extLst>
              <a:ext uri="{FF2B5EF4-FFF2-40B4-BE49-F238E27FC236}">
                <a16:creationId xmlns:a16="http://schemas.microsoft.com/office/drawing/2014/main" id="{900EF9E6-2861-4EF0-A070-FDD5EC5988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D4061A-2146-4108-8D6F-268764E5538F}"/>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231984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75E13-1F20-43E7-9E1C-547AD23D75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BE5DD8-8F64-4F13-BA2A-9951A9B35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6DE854-1F10-4180-A53A-AE2B9464C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12A8CE7-128E-4FBD-B835-5620284A8F88}"/>
              </a:ext>
            </a:extLst>
          </p:cNvPr>
          <p:cNvSpPr>
            <a:spLocks noGrp="1"/>
          </p:cNvSpPr>
          <p:nvPr>
            <p:ph type="dt" sz="half" idx="10"/>
          </p:nvPr>
        </p:nvSpPr>
        <p:spPr/>
        <p:txBody>
          <a:bodyPr/>
          <a:lstStyle/>
          <a:p>
            <a:fld id="{3285F076-A64B-417E-B8CF-24787C6F17FC}" type="datetimeFigureOut">
              <a:rPr lang="zh-CN" altLang="en-US" smtClean="0"/>
              <a:t>2018/12/28</a:t>
            </a:fld>
            <a:endParaRPr lang="zh-CN" altLang="en-US"/>
          </a:p>
        </p:txBody>
      </p:sp>
      <p:sp>
        <p:nvSpPr>
          <p:cNvPr id="6" name="页脚占位符 5">
            <a:extLst>
              <a:ext uri="{FF2B5EF4-FFF2-40B4-BE49-F238E27FC236}">
                <a16:creationId xmlns:a16="http://schemas.microsoft.com/office/drawing/2014/main" id="{0BB6706C-C115-4335-867E-85EA5603A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866806-36D2-404E-9ED9-1E35DDAA38D1}"/>
              </a:ext>
            </a:extLst>
          </p:cNvPr>
          <p:cNvSpPr>
            <a:spLocks noGrp="1"/>
          </p:cNvSpPr>
          <p:nvPr>
            <p:ph type="sldNum" sz="quarter" idx="12"/>
          </p:nvPr>
        </p:nvSpPr>
        <p:spPr/>
        <p:txBody>
          <a:body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16625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D78978-67EF-4658-8EEE-DA094D3039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B7202B-96E4-4B58-9B2E-E830AC92A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76EBC6-B972-45BD-9C86-5A4C4EC3D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5F076-A64B-417E-B8CF-24787C6F17FC}" type="datetimeFigureOut">
              <a:rPr lang="zh-CN" altLang="en-US" smtClean="0"/>
              <a:t>2018/12/28</a:t>
            </a:fld>
            <a:endParaRPr lang="zh-CN" altLang="en-US"/>
          </a:p>
        </p:txBody>
      </p:sp>
      <p:sp>
        <p:nvSpPr>
          <p:cNvPr id="5" name="页脚占位符 4">
            <a:extLst>
              <a:ext uri="{FF2B5EF4-FFF2-40B4-BE49-F238E27FC236}">
                <a16:creationId xmlns:a16="http://schemas.microsoft.com/office/drawing/2014/main" id="{6B73CE72-19A3-4482-A6EC-B6B9DB4EB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80F7D1-F8A2-4BFC-AE1C-362F1AB83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577E7-4052-4573-9D35-4C5DE876F9D4}" type="slidenum">
              <a:rPr lang="zh-CN" altLang="en-US" smtClean="0"/>
              <a:t>‹#›</a:t>
            </a:fld>
            <a:endParaRPr lang="zh-CN" altLang="en-US"/>
          </a:p>
        </p:txBody>
      </p:sp>
    </p:spTree>
    <p:extLst>
      <p:ext uri="{BB962C8B-B14F-4D97-AF65-F5344CB8AC3E}">
        <p14:creationId xmlns:p14="http://schemas.microsoft.com/office/powerpoint/2010/main" val="1314911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D8E4224-67AF-43FE-ABB3-DA0F4D75F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6" name="矩形 5">
            <a:extLst>
              <a:ext uri="{FF2B5EF4-FFF2-40B4-BE49-F238E27FC236}">
                <a16:creationId xmlns:a16="http://schemas.microsoft.com/office/drawing/2014/main" id="{76D9FC86-893E-4B62-AEB6-03559A8F783D}"/>
              </a:ext>
            </a:extLst>
          </p:cNvPr>
          <p:cNvSpPr/>
          <p:nvPr/>
        </p:nvSpPr>
        <p:spPr>
          <a:xfrm>
            <a:off x="0" y="5288339"/>
            <a:ext cx="4981904" cy="1569660"/>
          </a:xfrm>
          <a:prstGeom prst="rect">
            <a:avLst/>
          </a:prstGeom>
          <a:noFill/>
        </p:spPr>
        <p:txBody>
          <a:bodyPr wrap="square" lIns="91440" tIns="45720" rIns="91440" bIns="45720">
            <a:spAutoFit/>
          </a:bodyPr>
          <a:lstStyle/>
          <a:p>
            <a:pPr algn="ctr"/>
            <a:r>
              <a:rPr lang="en-US" altLang="zh-CN" sz="3200" b="1" dirty="0">
                <a:ln w="9525">
                  <a:solidFill>
                    <a:schemeClr val="bg1"/>
                  </a:solidFill>
                  <a:prstDash val="solid"/>
                </a:ln>
                <a:effectLst>
                  <a:outerShdw blurRad="12700" dist="38100" dir="2700000" algn="tl" rotWithShape="0">
                    <a:schemeClr val="bg1">
                      <a:lumMod val="50000"/>
                    </a:schemeClr>
                  </a:outerShdw>
                </a:effectLst>
              </a:rPr>
              <a:t>Software</a:t>
            </a:r>
            <a:r>
              <a:rPr lang="zh-CN" altLang="en-US" sz="3200" b="1" dirty="0">
                <a:ln w="9525">
                  <a:solidFill>
                    <a:schemeClr val="bg1"/>
                  </a:solidFill>
                  <a:prstDash val="solid"/>
                </a:ln>
                <a:effectLst>
                  <a:outerShdw blurRad="12700" dist="38100" dir="2700000" algn="tl" rotWithShape="0">
                    <a:schemeClr val="bg1">
                      <a:lumMod val="50000"/>
                    </a:schemeClr>
                  </a:outerShdw>
                </a:effectLst>
              </a:rPr>
              <a:t> </a:t>
            </a:r>
            <a:r>
              <a:rPr lang="en-US" altLang="zh-CN" sz="3200" b="1" dirty="0">
                <a:ln w="9525">
                  <a:solidFill>
                    <a:schemeClr val="bg1"/>
                  </a:solidFill>
                  <a:prstDash val="solid"/>
                </a:ln>
                <a:effectLst>
                  <a:outerShdw blurRad="12700" dist="38100" dir="2700000" algn="tl" rotWithShape="0">
                    <a:schemeClr val="bg1">
                      <a:lumMod val="50000"/>
                    </a:schemeClr>
                  </a:outerShdw>
                </a:effectLst>
              </a:rPr>
              <a:t>Engineering</a:t>
            </a:r>
          </a:p>
          <a:p>
            <a:pPr algn="ctr"/>
            <a:r>
              <a:rPr lang="en-US" altLang="zh-CN"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1809 Yang</a:t>
            </a:r>
            <a:r>
              <a:rPr lang="en-US" altLang="zh-CN" sz="3200" b="1" dirty="0">
                <a:ln w="9525">
                  <a:solidFill>
                    <a:schemeClr val="bg1"/>
                  </a:solidFill>
                  <a:prstDash val="solid"/>
                </a:ln>
                <a:effectLst>
                  <a:outerShdw blurRad="12700" dist="38100" dir="2700000" algn="tl" rotWithShape="0">
                    <a:schemeClr val="bg1">
                      <a:lumMod val="50000"/>
                    </a:schemeClr>
                  </a:outerShdw>
                </a:effectLst>
              </a:rPr>
              <a:t> </a:t>
            </a:r>
            <a:r>
              <a:rPr lang="en-US" altLang="zh-CN" sz="3200" b="1" dirty="0" err="1">
                <a:ln w="9525">
                  <a:solidFill>
                    <a:schemeClr val="bg1"/>
                  </a:solidFill>
                  <a:prstDash val="solid"/>
                </a:ln>
                <a:effectLst>
                  <a:outerShdw blurRad="12700" dist="38100" dir="2700000" algn="tl" rotWithShape="0">
                    <a:schemeClr val="bg1">
                      <a:lumMod val="50000"/>
                    </a:schemeClr>
                  </a:outerShdw>
                </a:effectLst>
              </a:rPr>
              <a:t>Mengheng</a:t>
            </a:r>
            <a:endParaRPr lang="en-US" altLang="zh-CN" sz="3200" b="1" dirty="0">
              <a:ln w="9525">
                <a:solidFill>
                  <a:schemeClr val="bg1"/>
                </a:solidFill>
                <a:prstDash val="solid"/>
              </a:ln>
              <a:effectLst>
                <a:outerShdw blurRad="12700" dist="38100" dir="2700000" algn="tl" rotWithShape="0">
                  <a:schemeClr val="bg1">
                    <a:lumMod val="50000"/>
                  </a:schemeClr>
                </a:outerShdw>
              </a:effectLst>
            </a:endParaRPr>
          </a:p>
          <a:p>
            <a:pPr algn="ctr"/>
            <a:r>
              <a:rPr lang="en-US" altLang="zh-CN"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Liao </a:t>
            </a:r>
            <a:r>
              <a:rPr lang="en-US" altLang="zh-CN" sz="32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Y</a:t>
            </a:r>
            <a:r>
              <a:rPr lang="en-US" altLang="zh-CN" sz="3200" b="1" dirty="0" err="1">
                <a:ln w="9525">
                  <a:solidFill>
                    <a:schemeClr val="bg1"/>
                  </a:solidFill>
                  <a:prstDash val="solid"/>
                </a:ln>
                <a:effectLst>
                  <a:outerShdw blurRad="12700" dist="38100" dir="2700000" algn="tl" rotWithShape="0">
                    <a:schemeClr val="bg1">
                      <a:lumMod val="50000"/>
                    </a:schemeClr>
                  </a:outerShdw>
                </a:effectLst>
              </a:rPr>
              <a:t>anhao</a:t>
            </a:r>
            <a:endPar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9734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4D07262-C8D8-42AE-A021-A99E02B3A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772" y="0"/>
            <a:ext cx="8613227" cy="6858000"/>
          </a:xfrm>
          <a:prstGeom prst="rect">
            <a:avLst/>
          </a:prstGeom>
        </p:spPr>
      </p:pic>
      <p:sp>
        <p:nvSpPr>
          <p:cNvPr id="6" name="文本框 5">
            <a:extLst>
              <a:ext uri="{FF2B5EF4-FFF2-40B4-BE49-F238E27FC236}">
                <a16:creationId xmlns:a16="http://schemas.microsoft.com/office/drawing/2014/main" id="{7515E9EF-D348-4756-BBC1-290BE2CCF805}"/>
              </a:ext>
            </a:extLst>
          </p:cNvPr>
          <p:cNvSpPr txBox="1"/>
          <p:nvPr/>
        </p:nvSpPr>
        <p:spPr>
          <a:xfrm>
            <a:off x="0" y="1560786"/>
            <a:ext cx="3578773" cy="2831544"/>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Now let's take ARM embedded system as an example to introduce embedded system.</a:t>
            </a:r>
            <a:endParaRPr lang="zh-CN" altLang="en-US" sz="3200" dirty="0">
              <a:latin typeface="Times New Roman" panose="02020603050405020304" pitchFamily="18" charset="0"/>
              <a:cs typeface="Times New Roman" panose="02020603050405020304" pitchFamily="18" charset="0"/>
            </a:endParaRPr>
          </a:p>
          <a:p>
            <a:endParaRPr lang="zh-CN" altLang="en-US" dirty="0"/>
          </a:p>
        </p:txBody>
      </p:sp>
      <p:sp>
        <p:nvSpPr>
          <p:cNvPr id="7" name="星形: 四角 6">
            <a:extLst>
              <a:ext uri="{FF2B5EF4-FFF2-40B4-BE49-F238E27FC236}">
                <a16:creationId xmlns:a16="http://schemas.microsoft.com/office/drawing/2014/main" id="{3E90EC17-E619-4053-B708-CE3D9FC4464B}"/>
              </a:ext>
            </a:extLst>
          </p:cNvPr>
          <p:cNvSpPr/>
          <p:nvPr/>
        </p:nvSpPr>
        <p:spPr>
          <a:xfrm>
            <a:off x="157655" y="4840014"/>
            <a:ext cx="2033752" cy="2017986"/>
          </a:xfrm>
          <a:prstGeom prst="star4">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55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000"/>
                                        <p:tgtEl>
                                          <p:spTgt spid="5"/>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heel(1)">
                                      <p:cBhvr>
                                        <p:cTn id="11" dur="1000"/>
                                        <p:tgtEl>
                                          <p:spTgt spid="6">
                                            <p:txEl>
                                              <p:pRg st="0" end="0"/>
                                            </p:txEl>
                                          </p:spTgt>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2FB909-0251-466C-B4C7-69F930156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9766" cy="6857999"/>
          </a:xfrm>
          <a:prstGeom prst="rect">
            <a:avLst/>
          </a:prstGeom>
        </p:spPr>
      </p:pic>
      <p:sp>
        <p:nvSpPr>
          <p:cNvPr id="9" name="文本框 8">
            <a:extLst>
              <a:ext uri="{FF2B5EF4-FFF2-40B4-BE49-F238E27FC236}">
                <a16:creationId xmlns:a16="http://schemas.microsoft.com/office/drawing/2014/main" id="{DE9A5D15-0A5D-419F-97C8-BB343B06391A}"/>
              </a:ext>
            </a:extLst>
          </p:cNvPr>
          <p:cNvSpPr txBox="1"/>
          <p:nvPr/>
        </p:nvSpPr>
        <p:spPr>
          <a:xfrm>
            <a:off x="9664261" y="520263"/>
            <a:ext cx="2401613" cy="5509200"/>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This is a basic embedded system architecture, and our ARM embedded system is designed on this basis.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24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20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C8DB426-2708-4D63-9194-4123C0739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58" y="923330"/>
            <a:ext cx="7551683" cy="5934670"/>
          </a:xfrm>
          <a:prstGeom prst="rect">
            <a:avLst/>
          </a:prstGeom>
        </p:spPr>
      </p:pic>
      <p:sp>
        <p:nvSpPr>
          <p:cNvPr id="6" name="矩形 5">
            <a:extLst>
              <a:ext uri="{FF2B5EF4-FFF2-40B4-BE49-F238E27FC236}">
                <a16:creationId xmlns:a16="http://schemas.microsoft.com/office/drawing/2014/main" id="{849E6185-87C4-4D0F-9821-AD2F2535DB0B}"/>
              </a:ext>
            </a:extLst>
          </p:cNvPr>
          <p:cNvSpPr/>
          <p:nvPr/>
        </p:nvSpPr>
        <p:spPr>
          <a:xfrm>
            <a:off x="663588" y="0"/>
            <a:ext cx="11355288" cy="923330"/>
          </a:xfrm>
          <a:prstGeom prst="rect">
            <a:avLst/>
          </a:prstGeom>
          <a:noFill/>
        </p:spPr>
        <p:txBody>
          <a:bodyPr wrap="none" lIns="91440" tIns="45720" rIns="91440" bIns="45720">
            <a:spAutoFit/>
          </a:bodyPr>
          <a:lstStyle/>
          <a:p>
            <a:pPr algn="ctr"/>
            <a:r>
              <a:rPr lang="en-US" altLang="zh-CN"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rchitecture</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of ARM embedded system</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7" name="星形: 五角 6">
            <a:extLst>
              <a:ext uri="{FF2B5EF4-FFF2-40B4-BE49-F238E27FC236}">
                <a16:creationId xmlns:a16="http://schemas.microsoft.com/office/drawing/2014/main" id="{8D2C8BAD-1F53-434D-9E57-2576E80ABA5D}"/>
              </a:ext>
            </a:extLst>
          </p:cNvPr>
          <p:cNvSpPr/>
          <p:nvPr/>
        </p:nvSpPr>
        <p:spPr>
          <a:xfrm>
            <a:off x="182170" y="5218386"/>
            <a:ext cx="1829695" cy="1639614"/>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星形: 五角 7">
            <a:extLst>
              <a:ext uri="{FF2B5EF4-FFF2-40B4-BE49-F238E27FC236}">
                <a16:creationId xmlns:a16="http://schemas.microsoft.com/office/drawing/2014/main" id="{057D6E69-546B-4773-8CDB-D5AF09F2A7DB}"/>
              </a:ext>
            </a:extLst>
          </p:cNvPr>
          <p:cNvSpPr/>
          <p:nvPr/>
        </p:nvSpPr>
        <p:spPr>
          <a:xfrm>
            <a:off x="10342179" y="5218387"/>
            <a:ext cx="1702676" cy="1639614"/>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589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2" presetClass="entr" presetSubtype="2"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22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1" dur="22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225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ppt_x"/>
                                          </p:val>
                                        </p:tav>
                                        <p:tav tm="100000">
                                          <p:val>
                                            <p:strVal val="#ppt_x"/>
                                          </p:val>
                                        </p:tav>
                                      </p:tavLst>
                                    </p:anim>
                                    <p:anim calcmode="lin" valueType="num">
                                      <p:cBhvr additive="base">
                                        <p:cTn id="2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92000">
              <a:srgbClr val="BBCCE9"/>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D6531F-91EF-4CD3-B690-C0BA7E21E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588" y="1418897"/>
            <a:ext cx="8253412" cy="5439103"/>
          </a:xfrm>
          <a:prstGeom prst="rect">
            <a:avLst/>
          </a:prstGeom>
        </p:spPr>
      </p:pic>
      <p:sp>
        <p:nvSpPr>
          <p:cNvPr id="6" name="矩形 5">
            <a:extLst>
              <a:ext uri="{FF2B5EF4-FFF2-40B4-BE49-F238E27FC236}">
                <a16:creationId xmlns:a16="http://schemas.microsoft.com/office/drawing/2014/main" id="{54209953-D15E-4450-B0B9-8FF9A5E21401}"/>
              </a:ext>
            </a:extLst>
          </p:cNvPr>
          <p:cNvSpPr/>
          <p:nvPr/>
        </p:nvSpPr>
        <p:spPr>
          <a:xfrm>
            <a:off x="6280345" y="247784"/>
            <a:ext cx="3829895" cy="923330"/>
          </a:xfrm>
          <a:prstGeom prst="rect">
            <a:avLst/>
          </a:prstGeom>
          <a:noFill/>
        </p:spPr>
        <p:txBody>
          <a:bodyPr wrap="none" lIns="91440" tIns="45720" rIns="91440" bIns="45720">
            <a:spAutoFit/>
          </a:bodyPr>
          <a:lstStyle/>
          <a:p>
            <a:pPr algn="ct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Cortex-A15</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文本框 6">
            <a:extLst>
              <a:ext uri="{FF2B5EF4-FFF2-40B4-BE49-F238E27FC236}">
                <a16:creationId xmlns:a16="http://schemas.microsoft.com/office/drawing/2014/main" id="{6ACD7384-1718-4D91-B571-A9386D8C5976}"/>
              </a:ext>
            </a:extLst>
          </p:cNvPr>
          <p:cNvSpPr txBox="1"/>
          <p:nvPr/>
        </p:nvSpPr>
        <p:spPr>
          <a:xfrm>
            <a:off x="0" y="699289"/>
            <a:ext cx="3938587" cy="6247864"/>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cortex-a15 </a:t>
            </a:r>
            <a:r>
              <a:rPr lang="en-US" altLang="zh-CN" sz="2000" dirty="0" err="1">
                <a:latin typeface="Times New Roman" panose="02020603050405020304" pitchFamily="18" charset="0"/>
                <a:cs typeface="Times New Roman" panose="02020603050405020304" pitchFamily="18" charset="0"/>
              </a:rPr>
              <a:t>MPCore</a:t>
            </a:r>
            <a:r>
              <a:rPr lang="en-US" altLang="zh-CN" sz="2000" dirty="0">
                <a:latin typeface="Times New Roman" panose="02020603050405020304" pitchFamily="18" charset="0"/>
                <a:cs typeface="Times New Roman" panose="02020603050405020304" pitchFamily="18" charset="0"/>
              </a:rPr>
              <a:t> processor is A member of the cortex-a family of processors, ensuring full compatibility with all other highly acclaimed cortex-a processors in terms of application. In this way, you can immediately access has recognized development Platform and software system, including Android, Adobe ® Flash ® Player, Java Platform Standard Edition (Java SE) and deployment headaches, Linux and Microsoft Windows Embedded, Symbian and Ubuntu, and more than 700 ARM Connected Community members, These members provide application software, hardware and software development tools, middleware, and SoC design services.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2000"/>
                                        <p:tgtEl>
                                          <p:spTgt spid="6">
                                            <p:txEl>
                                              <p:pRg st="0" end="0"/>
                                            </p:txEl>
                                          </p:spTgt>
                                        </p:tgtEl>
                                      </p:cBhvr>
                                    </p:animEffect>
                                  </p:childTnLst>
                                </p:cTn>
                              </p:par>
                            </p:childTnLst>
                          </p:cTn>
                        </p:par>
                        <p:par>
                          <p:cTn id="13" fill="hold">
                            <p:stCondLst>
                              <p:cond delay="2000"/>
                            </p:stCondLst>
                            <p:childTnLst>
                              <p:par>
                                <p:cTn id="14" presetID="31" presetClass="entr" presetSubtype="0" fill="hold"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p:cTn id="16"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9"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0CBFE3A-FF7D-46C9-BC0E-33064D566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83C92922-5E87-494E-A6B5-E7E9C06FA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51338"/>
            <a:ext cx="8576441" cy="5360276"/>
          </a:xfrm>
          <a:prstGeom prst="rect">
            <a:avLst/>
          </a:prstGeom>
        </p:spPr>
      </p:pic>
      <p:sp>
        <p:nvSpPr>
          <p:cNvPr id="8" name="文本框 7">
            <a:extLst>
              <a:ext uri="{FF2B5EF4-FFF2-40B4-BE49-F238E27FC236}">
                <a16:creationId xmlns:a16="http://schemas.microsoft.com/office/drawing/2014/main" id="{50F4930B-569B-436E-8E0C-C8F1F25EAF5D}"/>
              </a:ext>
            </a:extLst>
          </p:cNvPr>
          <p:cNvSpPr txBox="1"/>
          <p:nvPr/>
        </p:nvSpPr>
        <p:spPr>
          <a:xfrm>
            <a:off x="6889531" y="0"/>
            <a:ext cx="5302469" cy="6863417"/>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Cortex-a15 </a:t>
            </a:r>
            <a:r>
              <a:rPr lang="en-US" altLang="zh-CN" sz="2000" dirty="0" err="1">
                <a:latin typeface="Times New Roman" panose="02020603050405020304" pitchFamily="18" charset="0"/>
                <a:cs typeface="Times New Roman" panose="02020603050405020304" pitchFamily="18" charset="0"/>
              </a:rPr>
              <a:t>MPCore</a:t>
            </a:r>
            <a:r>
              <a:rPr lang="en-US" altLang="zh-CN" sz="2000" dirty="0">
                <a:latin typeface="Times New Roman" panose="02020603050405020304" pitchFamily="18" charset="0"/>
                <a:cs typeface="Times New Roman" panose="02020603050405020304" pitchFamily="18" charset="0"/>
              </a:rPr>
              <a:t> processor, compared to the current advanced smartphone processor, can bring the same level of power consumption on the performance improvement of five times. Architecture (A15 processor architecture based on ARMv7 - A micro architecture, 1-4 SMP cluster with A single processor core, connected each other by AMBA 4 technology, support A series of ISA to falling consumption, heat dissipation, and highly scalable solutions on the basis of cost budget, widely applies to the next generation of smartphones, tablet, big screen mobile computing devices, high-end digital home entertainment terminal, wireless base stations, enterprise infrastructure products and so on. The processor's main frequency is up to 2.5ghz and can be flexibly adjusted according to different application fields, such as 1-1.5ghz single/dual core of smart phone and mobile computing, 1-2ghz dual/four core of digital home entertainment, 1.5-2.5ghz quad-eight core of home and Web 2.0 server and even larger scale interconnection.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6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anim calcmode="lin" valueType="num">
                                      <p:cBhvr>
                                        <p:cTn id="13" dur="2000" fill="hold"/>
                                        <p:tgtEl>
                                          <p:spTgt spid="8">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C83483D-CB5C-4144-9A8B-9B85CE6D6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9806"/>
            <a:ext cx="12192000" cy="6038193"/>
          </a:xfrm>
          <a:prstGeom prst="rect">
            <a:avLst/>
          </a:prstGeom>
        </p:spPr>
      </p:pic>
      <p:sp>
        <p:nvSpPr>
          <p:cNvPr id="6" name="文本框 5">
            <a:extLst>
              <a:ext uri="{FF2B5EF4-FFF2-40B4-BE49-F238E27FC236}">
                <a16:creationId xmlns:a16="http://schemas.microsoft.com/office/drawing/2014/main" id="{1C2EC6DE-ED85-4758-96FD-91CAB41DB338}"/>
              </a:ext>
            </a:extLst>
          </p:cNvPr>
          <p:cNvSpPr txBox="1"/>
          <p:nvPr/>
        </p:nvSpPr>
        <p:spPr>
          <a:xfrm>
            <a:off x="3499944" y="235031"/>
            <a:ext cx="654794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Sample of ARM Embedded System</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03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1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1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4CCD7C1-A86C-4D55-A118-8275D587D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0552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631CDF8-9C8A-42B6-9C36-0E93270B1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4597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8E45BCA-29EA-419E-8100-1EDC1100D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B6E4D010-09D2-4DA3-962F-F7D2AC2A8D3E}"/>
              </a:ext>
            </a:extLst>
          </p:cNvPr>
          <p:cNvSpPr txBox="1"/>
          <p:nvPr/>
        </p:nvSpPr>
        <p:spPr>
          <a:xfrm>
            <a:off x="2669058" y="2108303"/>
            <a:ext cx="6573795" cy="2062103"/>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Then there is the RTOS embedded real-time multitasking operating system, which is often used in daily life.</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99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10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1A86DE4-8118-4EED-9293-BD810CF35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200" y="787400"/>
            <a:ext cx="6273800" cy="5822950"/>
          </a:xfrm>
          <a:prstGeom prst="rect">
            <a:avLst/>
          </a:prstGeom>
        </p:spPr>
      </p:pic>
      <p:sp>
        <p:nvSpPr>
          <p:cNvPr id="6" name="文本框 5">
            <a:extLst>
              <a:ext uri="{FF2B5EF4-FFF2-40B4-BE49-F238E27FC236}">
                <a16:creationId xmlns:a16="http://schemas.microsoft.com/office/drawing/2014/main" id="{6791E499-9211-4E15-80BE-965F75D7DA3C}"/>
              </a:ext>
            </a:extLst>
          </p:cNvPr>
          <p:cNvSpPr txBox="1"/>
          <p:nvPr/>
        </p:nvSpPr>
        <p:spPr>
          <a:xfrm>
            <a:off x="101600" y="2551837"/>
            <a:ext cx="5994400" cy="1754326"/>
          </a:xfrm>
          <a:prstGeom prst="rect">
            <a:avLst/>
          </a:prstGeom>
          <a:noFill/>
        </p:spPr>
        <p:txBody>
          <a:bodyPr wrap="square" rtlCol="0">
            <a:spAutoFit/>
          </a:bodyPr>
          <a:lstStyle/>
          <a:p>
            <a:r>
              <a:rPr lang="en-US" altLang="zh-CN" sz="5400" dirty="0">
                <a:latin typeface="Times New Roman" panose="02020603050405020304" pitchFamily="18" charset="0"/>
                <a:cs typeface="Times New Roman" panose="02020603050405020304" pitchFamily="18" charset="0"/>
              </a:rPr>
              <a:t>Basic architecture of RTOS</a:t>
            </a:r>
            <a:endParaRPr lang="zh-CN" alt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52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0"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38A70EC-C8B2-4C92-82EF-3FF7B4778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90"/>
            <a:ext cx="12192000" cy="6885590"/>
          </a:xfrm>
          <a:prstGeom prst="rect">
            <a:avLst/>
          </a:prstGeom>
        </p:spPr>
      </p:pic>
      <p:sp>
        <p:nvSpPr>
          <p:cNvPr id="7" name="矩形 6">
            <a:extLst>
              <a:ext uri="{FF2B5EF4-FFF2-40B4-BE49-F238E27FC236}">
                <a16:creationId xmlns:a16="http://schemas.microsoft.com/office/drawing/2014/main" id="{B56614E5-F581-466F-AD60-5057D9EC8351}"/>
              </a:ext>
            </a:extLst>
          </p:cNvPr>
          <p:cNvSpPr/>
          <p:nvPr/>
        </p:nvSpPr>
        <p:spPr>
          <a:xfrm>
            <a:off x="2108369" y="460618"/>
            <a:ext cx="7975260" cy="923330"/>
          </a:xfrm>
          <a:prstGeom prst="rect">
            <a:avLst/>
          </a:prstGeom>
          <a:noFill/>
        </p:spPr>
        <p:txBody>
          <a:bodyPr wrap="none" lIns="91440" tIns="45720" rIns="91440" bIns="45720">
            <a:spAutoFit/>
          </a:bodyPr>
          <a:lstStyle/>
          <a:p>
            <a:pPr algn="ctr"/>
            <a:r>
              <a:rPr lang="en-US" altLang="zh-CN" sz="5400" b="0" cap="none" spc="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What is Embedded System?</a:t>
            </a:r>
            <a:endParaRPr lang="zh-CN" altLang="en-US" sz="5400" b="0" cap="none" spc="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8" name="箭头: 右 7">
            <a:extLst>
              <a:ext uri="{FF2B5EF4-FFF2-40B4-BE49-F238E27FC236}">
                <a16:creationId xmlns:a16="http://schemas.microsoft.com/office/drawing/2014/main" id="{45E2F750-86A4-4454-A12C-B8AF9E96BE19}"/>
              </a:ext>
            </a:extLst>
          </p:cNvPr>
          <p:cNvSpPr/>
          <p:nvPr/>
        </p:nvSpPr>
        <p:spPr>
          <a:xfrm>
            <a:off x="9869214" y="2790497"/>
            <a:ext cx="1876096" cy="1245475"/>
          </a:xfrm>
          <a:prstGeom prst="rightArrow">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29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anim calcmode="lin" valueType="num">
                                      <p:cBhvr>
                                        <p:cTn id="8" dur="1500" fill="hold"/>
                                        <p:tgtEl>
                                          <p:spTgt spid="5"/>
                                        </p:tgtEl>
                                        <p:attrNameLst>
                                          <p:attrName>ppt_x</p:attrName>
                                        </p:attrNameLst>
                                      </p:cBhvr>
                                      <p:tavLst>
                                        <p:tav tm="0">
                                          <p:val>
                                            <p:strVal val="#ppt_x"/>
                                          </p:val>
                                        </p:tav>
                                        <p:tav tm="100000">
                                          <p:val>
                                            <p:strVal val="#ppt_x"/>
                                          </p:val>
                                        </p:tav>
                                      </p:tavLst>
                                    </p:anim>
                                    <p:anim calcmode="lin" valueType="num">
                                      <p:cBhvr>
                                        <p:cTn id="9" dur="15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1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1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anim calcmode="lin" valueType="num">
                                      <p:cBhvr>
                                        <p:cTn id="18" dur="1500" fill="hold"/>
                                        <p:tgtEl>
                                          <p:spTgt spid="8"/>
                                        </p:tgtEl>
                                        <p:attrNameLst>
                                          <p:attrName>ppt_x</p:attrName>
                                        </p:attrNameLst>
                                      </p:cBhvr>
                                      <p:tavLst>
                                        <p:tav tm="0">
                                          <p:val>
                                            <p:strVal val="#ppt_x"/>
                                          </p:val>
                                        </p:tav>
                                        <p:tav tm="100000">
                                          <p:val>
                                            <p:strVal val="#ppt_x"/>
                                          </p:val>
                                        </p:tav>
                                      </p:tavLst>
                                    </p:anim>
                                    <p:anim calcmode="lin" valueType="num">
                                      <p:cBhvr>
                                        <p:cTn id="19" dur="1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778E210-F5E8-4AD9-B2F0-A9FC0D8D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2114"/>
            <a:ext cx="8153400" cy="5033772"/>
          </a:xfrm>
          <a:prstGeom prst="rect">
            <a:avLst/>
          </a:prstGeom>
        </p:spPr>
      </p:pic>
      <p:sp>
        <p:nvSpPr>
          <p:cNvPr id="6" name="文本框 5">
            <a:extLst>
              <a:ext uri="{FF2B5EF4-FFF2-40B4-BE49-F238E27FC236}">
                <a16:creationId xmlns:a16="http://schemas.microsoft.com/office/drawing/2014/main" id="{52BE9FDF-83E7-400C-A91B-BF66F89C0B61}"/>
              </a:ext>
            </a:extLst>
          </p:cNvPr>
          <p:cNvSpPr txBox="1"/>
          <p:nvPr/>
        </p:nvSpPr>
        <p:spPr>
          <a:xfrm>
            <a:off x="8483600" y="1905506"/>
            <a:ext cx="3708400" cy="3046988"/>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Real-time interrupt processing is a typical RTOS, through which we can easily control the process of things.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81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p:cTn id="23" dur="2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4" dur="2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5" dur="2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6"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9E4F8A8-5057-4CC7-8418-839DF95B4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a:extLst>
              <a:ext uri="{FF2B5EF4-FFF2-40B4-BE49-F238E27FC236}">
                <a16:creationId xmlns:a16="http://schemas.microsoft.com/office/drawing/2014/main" id="{2C3929E6-3A51-40CA-AF34-5B086F3D8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535" y="216436"/>
            <a:ext cx="5276850" cy="2805112"/>
          </a:xfrm>
          <a:prstGeom prst="rect">
            <a:avLst/>
          </a:prstGeom>
        </p:spPr>
      </p:pic>
      <p:sp>
        <p:nvSpPr>
          <p:cNvPr id="8" name="文本框 7">
            <a:extLst>
              <a:ext uri="{FF2B5EF4-FFF2-40B4-BE49-F238E27FC236}">
                <a16:creationId xmlns:a16="http://schemas.microsoft.com/office/drawing/2014/main" id="{89C78385-DF86-4795-8B65-FEFA302E1C4F}"/>
              </a:ext>
            </a:extLst>
          </p:cNvPr>
          <p:cNvSpPr txBox="1"/>
          <p:nvPr/>
        </p:nvSpPr>
        <p:spPr>
          <a:xfrm>
            <a:off x="736600" y="3021548"/>
            <a:ext cx="10820400" cy="3785652"/>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Real time is the actual time of a physical process, according to the operating system's operating characteristics. Real-time operating system refers to the operating system with real-time, can support the work of real-time control system. Its primary task is to dispatch all available resources to complete real-time control tasks, and then focus on improving the use efficiency of computer system, an important feature is to meet the time constraints and requirements. Generally speaking, for time-sharing operating systems, the execution of software is not strictly required in terms of time, and errors in time generally do not cause disastrous consequences. But for real-time operating systems, the main task is to require real-time processing of events, although events may arrive at unpredictable times. However, the software must be able to respond to events within a strict time limit (system response time), even if it can, but if the time limit is exceeded, the timeout of the system time response means a fatal failure. The important characteristic of real-time operating system is the certainty of the system, that is, the system can make accurate estimation of the best and worst operating conditions.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66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2" presetClass="entr" presetSubtype="6"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 calcmode="lin" valueType="num">
                                      <p:cBhvr additive="base">
                                        <p:cTn id="10" dur="20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1"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BC514D-29D0-4CC6-9F38-A7009876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237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7C5FD4C-228A-4847-AFD8-1901AD2D9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394" y="1699172"/>
            <a:ext cx="7046966" cy="4650828"/>
          </a:xfrm>
          <a:prstGeom prst="rect">
            <a:avLst/>
          </a:prstGeom>
        </p:spPr>
      </p:pic>
      <p:sp>
        <p:nvSpPr>
          <p:cNvPr id="6" name="矩形 5">
            <a:extLst>
              <a:ext uri="{FF2B5EF4-FFF2-40B4-BE49-F238E27FC236}">
                <a16:creationId xmlns:a16="http://schemas.microsoft.com/office/drawing/2014/main" id="{0604445C-3D8E-4D7C-8058-BEB0EF22140D}"/>
              </a:ext>
            </a:extLst>
          </p:cNvPr>
          <p:cNvSpPr/>
          <p:nvPr/>
        </p:nvSpPr>
        <p:spPr>
          <a:xfrm>
            <a:off x="3597559" y="276687"/>
            <a:ext cx="4996881" cy="923330"/>
          </a:xfrm>
          <a:prstGeom prst="rect">
            <a:avLst/>
          </a:prstGeom>
          <a:noFill/>
        </p:spPr>
        <p:txBody>
          <a:bodyPr wrap="none" lIns="91440" tIns="45720" rIns="91440" bIns="45720">
            <a:spAutoFit/>
          </a:bodyPr>
          <a:lstStyle/>
          <a:p>
            <a:pPr algn="ctr"/>
            <a:r>
              <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RTOS and ARM</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32600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2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8B6807-41D7-4243-AD3B-24F5138B6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a:extLst>
              <a:ext uri="{FF2B5EF4-FFF2-40B4-BE49-F238E27FC236}">
                <a16:creationId xmlns:a16="http://schemas.microsoft.com/office/drawing/2014/main" id="{6CD69EAC-25B7-45E8-88E8-42876374CBC2}"/>
              </a:ext>
            </a:extLst>
          </p:cNvPr>
          <p:cNvSpPr/>
          <p:nvPr/>
        </p:nvSpPr>
        <p:spPr>
          <a:xfrm>
            <a:off x="2337407" y="3881735"/>
            <a:ext cx="7517186" cy="923330"/>
          </a:xfrm>
          <a:prstGeom prst="rect">
            <a:avLst/>
          </a:prstGeom>
          <a:noFill/>
        </p:spPr>
        <p:txBody>
          <a:bodyPr wrap="none" lIns="91440" tIns="45720" rIns="91440" bIns="45720">
            <a:spAutoFit/>
          </a:bodyPr>
          <a:lstStyle/>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What can RTOS do for us </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7" name="动作按钮: 帮助 6">
            <a:hlinkClick r:id="" action="ppaction://noaction" highlightClick="1"/>
            <a:extLst>
              <a:ext uri="{FF2B5EF4-FFF2-40B4-BE49-F238E27FC236}">
                <a16:creationId xmlns:a16="http://schemas.microsoft.com/office/drawing/2014/main" id="{4C039D1E-861C-4047-922B-18EBDA81B24B}"/>
              </a:ext>
            </a:extLst>
          </p:cNvPr>
          <p:cNvSpPr/>
          <p:nvPr/>
        </p:nvSpPr>
        <p:spPr>
          <a:xfrm>
            <a:off x="9854593" y="3031530"/>
            <a:ext cx="1574800" cy="2641600"/>
          </a:xfrm>
          <a:prstGeom prst="actionButtonHelp">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942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2000"/>
                                        <p:tgtEl>
                                          <p:spTgt spid="6">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45"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F1E0D65-82E3-4CAD-B089-A838ED9A0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94262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EBCD92D-7EEA-49AD-AFFA-0BB5851EB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2192000" cy="6838950"/>
          </a:xfrm>
          <a:prstGeom prst="rect">
            <a:avLst/>
          </a:prstGeom>
        </p:spPr>
      </p:pic>
      <p:sp>
        <p:nvSpPr>
          <p:cNvPr id="6" name="文本框 5">
            <a:extLst>
              <a:ext uri="{FF2B5EF4-FFF2-40B4-BE49-F238E27FC236}">
                <a16:creationId xmlns:a16="http://schemas.microsoft.com/office/drawing/2014/main" id="{CAB07AD9-BC28-40F8-87C7-81E34C216E58}"/>
              </a:ext>
            </a:extLst>
          </p:cNvPr>
          <p:cNvSpPr txBox="1"/>
          <p:nvPr/>
        </p:nvSpPr>
        <p:spPr>
          <a:xfrm>
            <a:off x="5638800" y="2374900"/>
            <a:ext cx="914400" cy="914400"/>
          </a:xfrm>
          <a:prstGeom prst="rect">
            <a:avLst/>
          </a:prstGeom>
          <a:no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B357E36-B3B0-4303-B0A1-51EEAD7CB419}"/>
              </a:ext>
            </a:extLst>
          </p:cNvPr>
          <p:cNvSpPr txBox="1"/>
          <p:nvPr/>
        </p:nvSpPr>
        <p:spPr>
          <a:xfrm>
            <a:off x="2232660" y="899368"/>
            <a:ext cx="8356600" cy="5078313"/>
          </a:xfrm>
          <a:prstGeom prst="rect">
            <a:avLst/>
          </a:prstGeom>
          <a:noFill/>
        </p:spPr>
        <p:txBody>
          <a:bodyPr wrap="square" rtlCol="0">
            <a:spAutoFit/>
          </a:bodyPr>
          <a:lstStyle/>
          <a:p>
            <a:r>
              <a:rPr lang="en-US" altLang="zh-CN" sz="5400" dirty="0">
                <a:latin typeface="Times New Roman" panose="02020603050405020304" pitchFamily="18" charset="0"/>
                <a:cs typeface="Times New Roman" panose="02020603050405020304" pitchFamily="18" charset="0"/>
              </a:rPr>
              <a:t>In addition to RTOS, embedded systems can also provide great assistance for one of the most important projects in our society. Network engineering.</a:t>
            </a:r>
            <a:endParaRPr lang="zh-CN" altLang="en-US" sz="54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7578D241-217E-430F-81F8-462F664DD8C6}"/>
              </a:ext>
            </a:extLst>
          </p:cNvPr>
          <p:cNvSpPr/>
          <p:nvPr/>
        </p:nvSpPr>
        <p:spPr>
          <a:xfrm>
            <a:off x="355600" y="-1219200"/>
            <a:ext cx="457200" cy="10109200"/>
          </a:xfrm>
          <a:prstGeom prst="rect">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D99D48A-C801-4F19-BF9E-BC800C4BDF29}"/>
              </a:ext>
            </a:extLst>
          </p:cNvPr>
          <p:cNvSpPr/>
          <p:nvPr/>
        </p:nvSpPr>
        <p:spPr>
          <a:xfrm>
            <a:off x="11029950" y="-1043087"/>
            <a:ext cx="457200" cy="10109200"/>
          </a:xfrm>
          <a:prstGeom prst="rect">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361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10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1000"/>
                                        <p:tgtEl>
                                          <p:spTgt spid="9"/>
                                        </p:tgtEl>
                                      </p:cBhvr>
                                    </p:animEffect>
                                  </p:childTnLst>
                                </p:cTn>
                              </p:par>
                              <p:par>
                                <p:cTn id="17" presetID="26" presetClass="emph" presetSubtype="0" fill="hold" nodeType="withEffect">
                                  <p:stCondLst>
                                    <p:cond delay="0"/>
                                  </p:stCondLst>
                                  <p:childTnLst>
                                    <p:animEffect transition="out" filter="fade">
                                      <p:cBhvr>
                                        <p:cTn id="18" dur="1000" tmFilter="0, 0; .2, .5; .8, .5; 1, 0"/>
                                        <p:tgtEl>
                                          <p:spTgt spid="5"/>
                                        </p:tgtEl>
                                      </p:cBhvr>
                                    </p:animEffect>
                                    <p:animScale>
                                      <p:cBhvr>
                                        <p:cTn id="19"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tile tx="0" ty="0" sx="100000" sy="100000" flip="none" algn="tl"/>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DCB2FB5-DAD3-4C0E-BF3A-245D97DA4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400" y="101600"/>
            <a:ext cx="6832600" cy="5054600"/>
          </a:xfrm>
          <a:prstGeom prst="rect">
            <a:avLst/>
          </a:prstGeom>
        </p:spPr>
      </p:pic>
      <p:sp>
        <p:nvSpPr>
          <p:cNvPr id="6" name="文本框 5">
            <a:extLst>
              <a:ext uri="{FF2B5EF4-FFF2-40B4-BE49-F238E27FC236}">
                <a16:creationId xmlns:a16="http://schemas.microsoft.com/office/drawing/2014/main" id="{BC8F8F1A-5740-4649-B480-893A1795B7DB}"/>
              </a:ext>
            </a:extLst>
          </p:cNvPr>
          <p:cNvSpPr txBox="1"/>
          <p:nvPr/>
        </p:nvSpPr>
        <p:spPr>
          <a:xfrm>
            <a:off x="0" y="0"/>
            <a:ext cx="5359400" cy="655564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Through the embedded system, we can easily communicate with the network terminals between various regions and control the network more quickly. For a region, the connection between the region and each small terminal in the region is closer to achieve a terminal control. Both control efficiency and production revenue can be greatly improved. At the same time, these regions and regions, regions and subregions form different networks with each other to achieve the purpose of integration.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92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2000"/>
                                        <p:tgtEl>
                                          <p:spTgt spid="5"/>
                                        </p:tgtEl>
                                      </p:cBhvr>
                                    </p:animEffect>
                                  </p:childTnLst>
                                </p:cTn>
                              </p:par>
                              <p:par>
                                <p:cTn id="8" presetID="42"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anim calcmode="lin" valueType="num">
                                      <p:cBhvr>
                                        <p:cTn id="11" dur="2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2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DCF6986-3031-4C4A-A947-A74A9CA05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730999" cy="6858000"/>
          </a:xfrm>
          <a:prstGeom prst="rect">
            <a:avLst/>
          </a:prstGeom>
        </p:spPr>
      </p:pic>
      <p:sp>
        <p:nvSpPr>
          <p:cNvPr id="8" name="文本框 7">
            <a:extLst>
              <a:ext uri="{FF2B5EF4-FFF2-40B4-BE49-F238E27FC236}">
                <a16:creationId xmlns:a16="http://schemas.microsoft.com/office/drawing/2014/main" id="{F64A4A44-99CC-43AD-B824-8A0E2AE36DD2}"/>
              </a:ext>
            </a:extLst>
          </p:cNvPr>
          <p:cNvSpPr txBox="1"/>
          <p:nvPr/>
        </p:nvSpPr>
        <p:spPr>
          <a:xfrm rot="16200000">
            <a:off x="8563571" y="673099"/>
            <a:ext cx="1846659" cy="5511801"/>
          </a:xfrm>
          <a:prstGeom prst="rect">
            <a:avLst/>
          </a:prstGeom>
          <a:noFill/>
        </p:spPr>
        <p:txBody>
          <a:bodyPr vert="eaVert" wrap="square" rtlCol="0">
            <a:spAutoFit/>
          </a:bodyPr>
          <a:lstStyle/>
          <a:p>
            <a:r>
              <a:rPr lang="en-US" altLang="zh-CN" sz="5400" dirty="0">
                <a:latin typeface="Times New Roman" panose="02020603050405020304" pitchFamily="18" charset="0"/>
                <a:cs typeface="Times New Roman" panose="02020603050405020304" pitchFamily="18" charset="0"/>
              </a:rPr>
              <a:t>Network and embedded systems</a:t>
            </a:r>
            <a:endParaRPr lang="zh-CN" alt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56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2250"/>
                                        <p:tgtEl>
                                          <p:spTgt spid="8">
                                            <p:txEl>
                                              <p:pRg st="0" end="0"/>
                                            </p:txEl>
                                          </p:spTgt>
                                        </p:tgtEl>
                                      </p:cBhvr>
                                    </p:animEffect>
                                  </p:childTnLst>
                                </p:cTn>
                              </p:par>
                              <p:par>
                                <p:cTn id="8" presetID="45"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anim calcmode="lin" valueType="num">
                                      <p:cBhvr>
                                        <p:cTn id="11" dur="2000" fill="hold"/>
                                        <p:tgtEl>
                                          <p:spTgt spid="5"/>
                                        </p:tgtEl>
                                        <p:attrNameLst>
                                          <p:attrName>ppt_w</p:attrName>
                                        </p:attrNameLst>
                                      </p:cBhvr>
                                      <p:tavLst>
                                        <p:tav tm="0" fmla="#ppt_w*sin(2.5*pi*$)">
                                          <p:val>
                                            <p:fltVal val="0"/>
                                          </p:val>
                                        </p:tav>
                                        <p:tav tm="100000">
                                          <p:val>
                                            <p:fltVal val="1"/>
                                          </p:val>
                                        </p:tav>
                                      </p:tavLst>
                                    </p:anim>
                                    <p:anim calcmode="lin" valueType="num">
                                      <p:cBhvr>
                                        <p:cTn id="12"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BD3FF40-D25F-4D8A-B246-EE4481E97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卷形: 水平 6">
            <a:extLst>
              <a:ext uri="{FF2B5EF4-FFF2-40B4-BE49-F238E27FC236}">
                <a16:creationId xmlns:a16="http://schemas.microsoft.com/office/drawing/2014/main" id="{4E1F39AA-FA7A-4FAC-A537-88DD2BAA4EFA}"/>
              </a:ext>
            </a:extLst>
          </p:cNvPr>
          <p:cNvSpPr/>
          <p:nvPr/>
        </p:nvSpPr>
        <p:spPr>
          <a:xfrm>
            <a:off x="1117600" y="228599"/>
            <a:ext cx="9855200" cy="5739557"/>
          </a:xfrm>
          <a:prstGeom prst="horizont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E4BB78F-F27B-47F3-9CB0-188DE520330A}"/>
              </a:ext>
            </a:extLst>
          </p:cNvPr>
          <p:cNvSpPr/>
          <p:nvPr/>
        </p:nvSpPr>
        <p:spPr>
          <a:xfrm>
            <a:off x="1739900" y="1359439"/>
            <a:ext cx="9232900" cy="3477875"/>
          </a:xfrm>
          <a:prstGeom prst="rect">
            <a:avLst/>
          </a:prstGeom>
          <a:noFill/>
        </p:spPr>
        <p:txBody>
          <a:bodyPr wrap="square" lIns="91440" tIns="45720" rIns="91440" bIns="45720">
            <a:spAutoFit/>
          </a:bodyPr>
          <a:lstStyle/>
          <a:p>
            <a:pPr algn="ctr"/>
            <a:r>
              <a:rPr lang="en-US" altLang="zh-CN" sz="44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The embedded world is more wonderful than we think, and there are many embedded things that we have not yet known. I am very happy that I can learn embedded development technology.</a:t>
            </a:r>
            <a:endParaRPr lang="zh-CN" altLang="en-US" sz="4400" b="0" cap="none" spc="0" dirty="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83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B1AE2DC-9C05-4DF4-BE7B-F5012C868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对话气泡: 椭圆形 5">
            <a:extLst>
              <a:ext uri="{FF2B5EF4-FFF2-40B4-BE49-F238E27FC236}">
                <a16:creationId xmlns:a16="http://schemas.microsoft.com/office/drawing/2014/main" id="{988618FF-CD59-486D-A600-6A781B7CFEA5}"/>
              </a:ext>
            </a:extLst>
          </p:cNvPr>
          <p:cNvSpPr/>
          <p:nvPr/>
        </p:nvSpPr>
        <p:spPr>
          <a:xfrm rot="10800000">
            <a:off x="112985" y="4603529"/>
            <a:ext cx="5044965" cy="2254469"/>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F3FEDE2-7747-4A0E-AD70-3CEED5359E63}"/>
              </a:ext>
            </a:extLst>
          </p:cNvPr>
          <p:cNvSpPr txBox="1"/>
          <p:nvPr/>
        </p:nvSpPr>
        <p:spPr>
          <a:xfrm>
            <a:off x="112985" y="5438377"/>
            <a:ext cx="4556234"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Is it a Embedded System?</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60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500"/>
                                        <p:tgtEl>
                                          <p:spTgt spid="5"/>
                                        </p:tgtEl>
                                      </p:cBhvr>
                                    </p:animEffect>
                                  </p:childTnLst>
                                </p:cTn>
                              </p:par>
                            </p:childTnLst>
                          </p:cTn>
                        </p:par>
                        <p:par>
                          <p:cTn id="8" fill="hold">
                            <p:stCondLst>
                              <p:cond delay="1500"/>
                            </p:stCondLst>
                            <p:childTnLst>
                              <p:par>
                                <p:cTn id="9" presetID="6"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1000"/>
                                        <p:tgtEl>
                                          <p:spTgt spid="6"/>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circle(in)">
                                      <p:cBhvr>
                                        <p:cTn id="15"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402F9CB-77FE-4A86-A550-3FE2B337C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a:extLst>
              <a:ext uri="{FF2B5EF4-FFF2-40B4-BE49-F238E27FC236}">
                <a16:creationId xmlns:a16="http://schemas.microsoft.com/office/drawing/2014/main" id="{F1A76CDC-2CCC-4F46-9FAA-49E0A249D7E1}"/>
              </a:ext>
            </a:extLst>
          </p:cNvPr>
          <p:cNvSpPr/>
          <p:nvPr/>
        </p:nvSpPr>
        <p:spPr>
          <a:xfrm>
            <a:off x="4409144" y="2062480"/>
            <a:ext cx="4049507" cy="1169551"/>
          </a:xfrm>
          <a:prstGeom prst="rect">
            <a:avLst/>
          </a:prstGeom>
          <a:noFill/>
        </p:spPr>
        <p:txBody>
          <a:bodyPr wrap="none" lIns="91440" tIns="45720" rIns="91440" bIns="45720">
            <a:spAutoFit/>
          </a:bodyPr>
          <a:lstStyle/>
          <a:p>
            <a:pPr algn="ctr"/>
            <a:r>
              <a:rPr lang="en-US" altLang="zh-CN" sz="7000" b="0" cap="none" spc="0" dirty="0">
                <a:ln w="0"/>
                <a:solidFill>
                  <a:schemeClr val="tx2">
                    <a:lumMod val="50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zh-CN" altLang="en-US" sz="7000" b="0" cap="none" spc="0" dirty="0">
              <a:ln w="0"/>
              <a:solidFill>
                <a:schemeClr val="tx2">
                  <a:lumMod val="50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8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7C9C820-EB58-482D-8597-7878D75622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8" name="思想气泡: 云 7">
            <a:extLst>
              <a:ext uri="{FF2B5EF4-FFF2-40B4-BE49-F238E27FC236}">
                <a16:creationId xmlns:a16="http://schemas.microsoft.com/office/drawing/2014/main" id="{CD0911F4-CCC2-41E7-AC16-98FA8669C846}"/>
              </a:ext>
            </a:extLst>
          </p:cNvPr>
          <p:cNvSpPr/>
          <p:nvPr/>
        </p:nvSpPr>
        <p:spPr>
          <a:xfrm rot="622517">
            <a:off x="8229600" y="236482"/>
            <a:ext cx="3578772" cy="1868214"/>
          </a:xfrm>
          <a:prstGeom prst="cloud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7B5EE5B-CCE1-475F-859F-80C1BB6029D8}"/>
              </a:ext>
            </a:extLst>
          </p:cNvPr>
          <p:cNvSpPr txBox="1"/>
          <p:nvPr/>
        </p:nvSpPr>
        <p:spPr>
          <a:xfrm>
            <a:off x="9079479" y="749587"/>
            <a:ext cx="2617076"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Is</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this</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one?</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47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inVertical)">
                                      <p:cBhvr>
                                        <p:cTn id="11" dur="1000"/>
                                        <p:tgtEl>
                                          <p:spTgt spid="9">
                                            <p:txEl>
                                              <p:pRg st="0" end="0"/>
                                            </p:txEl>
                                          </p:spTgt>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27D736E-73FE-43C6-91EA-2136C8B50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1" name="对话气泡: 圆角矩形 10">
            <a:extLst>
              <a:ext uri="{FF2B5EF4-FFF2-40B4-BE49-F238E27FC236}">
                <a16:creationId xmlns:a16="http://schemas.microsoft.com/office/drawing/2014/main" id="{45BBAC6A-B9CD-439A-BC98-0536F72A1286}"/>
              </a:ext>
            </a:extLst>
          </p:cNvPr>
          <p:cNvSpPr/>
          <p:nvPr/>
        </p:nvSpPr>
        <p:spPr>
          <a:xfrm>
            <a:off x="5302470" y="449316"/>
            <a:ext cx="2779987" cy="179727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7223FDD-DBED-4596-9A39-8F266BFBEA24}"/>
              </a:ext>
            </a:extLst>
          </p:cNvPr>
          <p:cNvSpPr txBox="1"/>
          <p:nvPr/>
        </p:nvSpPr>
        <p:spPr>
          <a:xfrm>
            <a:off x="5628290" y="1055564"/>
            <a:ext cx="212379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Or this one?</a:t>
            </a:r>
          </a:p>
        </p:txBody>
      </p:sp>
    </p:spTree>
    <p:extLst>
      <p:ext uri="{BB962C8B-B14F-4D97-AF65-F5344CB8AC3E}">
        <p14:creationId xmlns:p14="http://schemas.microsoft.com/office/powerpoint/2010/main" val="258559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1000"/>
                                        <p:tgtEl>
                                          <p:spTgt spid="9"/>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1" dur="1000"/>
                                        <p:tgtEl>
                                          <p:spTgt spid="10">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F033936-4D84-424E-861C-B340F57CD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a:extLst>
              <a:ext uri="{FF2B5EF4-FFF2-40B4-BE49-F238E27FC236}">
                <a16:creationId xmlns:a16="http://schemas.microsoft.com/office/drawing/2014/main" id="{283D0A0F-F90F-487A-A333-BF502E6CE620}"/>
              </a:ext>
            </a:extLst>
          </p:cNvPr>
          <p:cNvSpPr txBox="1"/>
          <p:nvPr/>
        </p:nvSpPr>
        <p:spPr>
          <a:xfrm>
            <a:off x="4225159" y="1954925"/>
            <a:ext cx="5186855" cy="255454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In fact, they are all embedded system designs. Embedded is everywhere in our society, and it involves a lot of unexpected aspects.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1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 calcmode="lin" valueType="num">
                                      <p:cBhvr>
                                        <p:cTn id="9" dur="1500" fill="hold"/>
                                        <p:tgtEl>
                                          <p:spTgt spid="5"/>
                                        </p:tgtEl>
                                        <p:attrNameLst>
                                          <p:attrName>style.rotation</p:attrName>
                                        </p:attrNameLst>
                                      </p:cBhvr>
                                      <p:tavLst>
                                        <p:tav tm="0">
                                          <p:val>
                                            <p:fltVal val="90"/>
                                          </p:val>
                                        </p:tav>
                                        <p:tav tm="100000">
                                          <p:val>
                                            <p:fltVal val="0"/>
                                          </p:val>
                                        </p:tav>
                                      </p:tavLst>
                                    </p:anim>
                                    <p:animEffect transition="in" filter="fade">
                                      <p:cBhvr>
                                        <p:cTn id="10" dur="1500"/>
                                        <p:tgtEl>
                                          <p:spTgt spid="5"/>
                                        </p:tgtEl>
                                      </p:cBhvr>
                                    </p:animEffect>
                                  </p:childTnLst>
                                </p:cTn>
                              </p:par>
                            </p:childTnLst>
                          </p:cTn>
                        </p:par>
                        <p:par>
                          <p:cTn id="11" fill="hold">
                            <p:stCondLst>
                              <p:cond delay="1500"/>
                            </p:stCondLst>
                            <p:childTnLst>
                              <p:par>
                                <p:cTn id="12" presetID="6" presetClass="entr" presetSubtype="16"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1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1F2B7A0-4666-46ED-87AF-1C16DED5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7250" cy="6858000"/>
          </a:xfrm>
          <a:prstGeom prst="rect">
            <a:avLst/>
          </a:prstGeom>
        </p:spPr>
      </p:pic>
      <p:sp>
        <p:nvSpPr>
          <p:cNvPr id="6" name="文本框 5">
            <a:extLst>
              <a:ext uri="{FF2B5EF4-FFF2-40B4-BE49-F238E27FC236}">
                <a16:creationId xmlns:a16="http://schemas.microsoft.com/office/drawing/2014/main" id="{2051D33A-32BF-48DD-8C02-639BDC7C77C3}"/>
              </a:ext>
            </a:extLst>
          </p:cNvPr>
          <p:cNvSpPr txBox="1"/>
          <p:nvPr/>
        </p:nvSpPr>
        <p:spPr>
          <a:xfrm>
            <a:off x="9238593" y="117693"/>
            <a:ext cx="2632842" cy="63709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Embedded mainly includes two parts, one is the software part, directly facing the customer, is the external manifestation of embedded system. The second is the hardware part, which is the carrier of embedded system, and also the performance carrier of embedded system software.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2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8" presetClass="emph" presetSubtype="0" fill="hold" nodeType="withEffect">
                                  <p:stCondLst>
                                    <p:cond delay="0"/>
                                  </p:stCondLst>
                                  <p:childTnLst>
                                    <p:animRot by="21600000">
                                      <p:cBhvr>
                                        <p:cTn id="22" dur="2000" fill="hold"/>
                                        <p:tgtEl>
                                          <p:spTgt spid="6">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8CE847-DE3A-4C13-979B-9A15136FF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149096"/>
            <a:ext cx="10566400" cy="5708904"/>
          </a:xfrm>
          <a:prstGeom prst="rect">
            <a:avLst/>
          </a:prstGeom>
        </p:spPr>
      </p:pic>
      <p:sp>
        <p:nvSpPr>
          <p:cNvPr id="6" name="文本框 5">
            <a:extLst>
              <a:ext uri="{FF2B5EF4-FFF2-40B4-BE49-F238E27FC236}">
                <a16:creationId xmlns:a16="http://schemas.microsoft.com/office/drawing/2014/main" id="{2F1AC987-F870-4029-8F01-A3E9535CB2F9}"/>
              </a:ext>
            </a:extLst>
          </p:cNvPr>
          <p:cNvSpPr txBox="1"/>
          <p:nvPr/>
        </p:nvSpPr>
        <p:spPr>
          <a:xfrm>
            <a:off x="1752600" y="276566"/>
            <a:ext cx="9296400" cy="923330"/>
          </a:xfrm>
          <a:prstGeom prst="rect">
            <a:avLst/>
          </a:prstGeom>
          <a:noFill/>
        </p:spPr>
        <p:txBody>
          <a:bodyPr wrap="square" rtlCol="0">
            <a:spAutoFit/>
          </a:bodyPr>
          <a:lstStyle/>
          <a:p>
            <a:r>
              <a:rPr lang="en-US" altLang="zh-CN" sz="5400" dirty="0">
                <a:latin typeface="Times New Roman" panose="02020603050405020304" pitchFamily="18" charset="0"/>
                <a:cs typeface="Times New Roman" panose="02020603050405020304" pitchFamily="18" charset="0"/>
              </a:rPr>
              <a:t>The Cost of Embedded System</a:t>
            </a:r>
            <a:endParaRPr lang="zh-CN" alt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79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53" presetClass="entr" presetSubtype="16"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p:cTn id="13"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5"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EC26795-39E5-4CD2-93AB-7702F7800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0" y="330200"/>
            <a:ext cx="6350000" cy="6197600"/>
          </a:xfrm>
          <a:prstGeom prst="rect">
            <a:avLst/>
          </a:prstGeom>
        </p:spPr>
      </p:pic>
      <p:sp>
        <p:nvSpPr>
          <p:cNvPr id="6" name="文本框 5">
            <a:extLst>
              <a:ext uri="{FF2B5EF4-FFF2-40B4-BE49-F238E27FC236}">
                <a16:creationId xmlns:a16="http://schemas.microsoft.com/office/drawing/2014/main" id="{F9F1E08C-8A99-4239-BB5F-A3E14FED6DD7}"/>
              </a:ext>
            </a:extLst>
          </p:cNvPr>
          <p:cNvSpPr txBox="1"/>
          <p:nvPr/>
        </p:nvSpPr>
        <p:spPr>
          <a:xfrm>
            <a:off x="207139" y="2295606"/>
            <a:ext cx="3862553" cy="2062103"/>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In life, embedded application involves all aspects, embedded everywhere. </a:t>
            </a:r>
            <a:endParaRPr lang="zh-CN" altLang="en-US" sz="32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DCF4AF3-9130-43EC-BE7E-A71DF5D7ACD8}"/>
              </a:ext>
            </a:extLst>
          </p:cNvPr>
          <p:cNvSpPr txBox="1"/>
          <p:nvPr/>
        </p:nvSpPr>
        <p:spPr>
          <a:xfrm>
            <a:off x="9288078" y="1803164"/>
            <a:ext cx="2903922" cy="255454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Without embedded, our lives could be radically different.</a:t>
            </a:r>
            <a:endParaRPr lang="zh-CN" altLang="en-US" sz="32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B674532-24D2-4B57-942A-C8C3FDB8DC4D}"/>
              </a:ext>
            </a:extLst>
          </p:cNvPr>
          <p:cNvSpPr/>
          <p:nvPr/>
        </p:nvSpPr>
        <p:spPr>
          <a:xfrm>
            <a:off x="-241738" y="330200"/>
            <a:ext cx="12675476" cy="488731"/>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3114048-A06B-4EBB-9B1A-439DE9096EE2}"/>
              </a:ext>
            </a:extLst>
          </p:cNvPr>
          <p:cNvSpPr/>
          <p:nvPr/>
        </p:nvSpPr>
        <p:spPr>
          <a:xfrm>
            <a:off x="-241738" y="6039069"/>
            <a:ext cx="12675476" cy="488731"/>
          </a:xfrm>
          <a:prstGeom prst="rect">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509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par>
                                <p:cTn id="37" presetID="34" presetClass="emph" presetSubtype="0" fill="hold" nodeType="withEffect">
                                  <p:stCondLst>
                                    <p:cond delay="0"/>
                                  </p:stCondLst>
                                  <p:iterate type="lt">
                                    <p:tmPct val="10000"/>
                                  </p:iterate>
                                  <p:childTnLst>
                                    <p:animMotion origin="layout" path="M 0.0 0.0 L 0.0 -0.07213" pathEditMode="relative" ptsTypes="">
                                      <p:cBhvr>
                                        <p:cTn id="38" dur="125" accel="50000" decel="50000" autoRev="1" fill="hold">
                                          <p:stCondLst>
                                            <p:cond delay="0"/>
                                          </p:stCondLst>
                                        </p:cTn>
                                        <p:tgtEl>
                                          <p:spTgt spid="6">
                                            <p:txEl>
                                              <p:pRg st="0" end="0"/>
                                            </p:txEl>
                                          </p:spTgt>
                                        </p:tgtEl>
                                        <p:attrNameLst>
                                          <p:attrName>ppt_x</p:attrName>
                                          <p:attrName>ppt_y</p:attrName>
                                        </p:attrNameLst>
                                      </p:cBhvr>
                                    </p:animMotion>
                                    <p:animRot by="1500000">
                                      <p:cBhvr>
                                        <p:cTn id="39" dur="63" fill="hold">
                                          <p:stCondLst>
                                            <p:cond delay="0"/>
                                          </p:stCondLst>
                                        </p:cTn>
                                        <p:tgtEl>
                                          <p:spTgt spid="6">
                                            <p:txEl>
                                              <p:pRg st="0" end="0"/>
                                            </p:txEl>
                                          </p:spTgt>
                                        </p:tgtEl>
                                        <p:attrNameLst>
                                          <p:attrName>r</p:attrName>
                                        </p:attrNameLst>
                                      </p:cBhvr>
                                    </p:animRot>
                                    <p:animRot by="-1500000">
                                      <p:cBhvr>
                                        <p:cTn id="40" dur="63" fill="hold">
                                          <p:stCondLst>
                                            <p:cond delay="63"/>
                                          </p:stCondLst>
                                        </p:cTn>
                                        <p:tgtEl>
                                          <p:spTgt spid="6">
                                            <p:txEl>
                                              <p:pRg st="0" end="0"/>
                                            </p:txEl>
                                          </p:spTgt>
                                        </p:tgtEl>
                                        <p:attrNameLst>
                                          <p:attrName>r</p:attrName>
                                        </p:attrNameLst>
                                      </p:cBhvr>
                                    </p:animRot>
                                    <p:animRot by="-1500000">
                                      <p:cBhvr>
                                        <p:cTn id="41" dur="63" fill="hold">
                                          <p:stCondLst>
                                            <p:cond delay="125"/>
                                          </p:stCondLst>
                                        </p:cTn>
                                        <p:tgtEl>
                                          <p:spTgt spid="6">
                                            <p:txEl>
                                              <p:pRg st="0" end="0"/>
                                            </p:txEl>
                                          </p:spTgt>
                                        </p:tgtEl>
                                        <p:attrNameLst>
                                          <p:attrName>r</p:attrName>
                                        </p:attrNameLst>
                                      </p:cBhvr>
                                    </p:animRot>
                                    <p:animRot by="1500000">
                                      <p:cBhvr>
                                        <p:cTn id="42" dur="63" fill="hold">
                                          <p:stCondLst>
                                            <p:cond delay="188"/>
                                          </p:stCondLst>
                                        </p:cTn>
                                        <p:tgtEl>
                                          <p:spTgt spid="6">
                                            <p:txEl>
                                              <p:pRg st="0" end="0"/>
                                            </p:txEl>
                                          </p:spTgt>
                                        </p:tgtEl>
                                        <p:attrNameLst>
                                          <p:attrName>r</p:attrName>
                                        </p:attrNameLst>
                                      </p:cBhvr>
                                    </p:animRot>
                                  </p:childTnLst>
                                </p:cTn>
                              </p:par>
                              <p:par>
                                <p:cTn id="43" presetID="34" presetClass="emph" presetSubtype="0" fill="hold" nodeType="withEffect">
                                  <p:stCondLst>
                                    <p:cond delay="0"/>
                                  </p:stCondLst>
                                  <p:iterate type="lt">
                                    <p:tmPct val="10000"/>
                                  </p:iterate>
                                  <p:childTnLst>
                                    <p:animMotion origin="layout" path="M 0.0 0.0 L 0.0 -0.07213" pathEditMode="relative" ptsTypes="">
                                      <p:cBhvr>
                                        <p:cTn id="44" dur="125" accel="50000" decel="50000" autoRev="1" fill="hold">
                                          <p:stCondLst>
                                            <p:cond delay="0"/>
                                          </p:stCondLst>
                                        </p:cTn>
                                        <p:tgtEl>
                                          <p:spTgt spid="7">
                                            <p:txEl>
                                              <p:pRg st="0" end="0"/>
                                            </p:txEl>
                                          </p:spTgt>
                                        </p:tgtEl>
                                        <p:attrNameLst>
                                          <p:attrName>ppt_x</p:attrName>
                                          <p:attrName>ppt_y</p:attrName>
                                        </p:attrNameLst>
                                      </p:cBhvr>
                                    </p:animMotion>
                                    <p:animRot by="1500000">
                                      <p:cBhvr>
                                        <p:cTn id="45" dur="63" fill="hold">
                                          <p:stCondLst>
                                            <p:cond delay="0"/>
                                          </p:stCondLst>
                                        </p:cTn>
                                        <p:tgtEl>
                                          <p:spTgt spid="7">
                                            <p:txEl>
                                              <p:pRg st="0" end="0"/>
                                            </p:txEl>
                                          </p:spTgt>
                                        </p:tgtEl>
                                        <p:attrNameLst>
                                          <p:attrName>r</p:attrName>
                                        </p:attrNameLst>
                                      </p:cBhvr>
                                    </p:animRot>
                                    <p:animRot by="-1500000">
                                      <p:cBhvr>
                                        <p:cTn id="46" dur="63" fill="hold">
                                          <p:stCondLst>
                                            <p:cond delay="63"/>
                                          </p:stCondLst>
                                        </p:cTn>
                                        <p:tgtEl>
                                          <p:spTgt spid="7">
                                            <p:txEl>
                                              <p:pRg st="0" end="0"/>
                                            </p:txEl>
                                          </p:spTgt>
                                        </p:tgtEl>
                                        <p:attrNameLst>
                                          <p:attrName>r</p:attrName>
                                        </p:attrNameLst>
                                      </p:cBhvr>
                                    </p:animRot>
                                    <p:animRot by="-1500000">
                                      <p:cBhvr>
                                        <p:cTn id="47" dur="63" fill="hold">
                                          <p:stCondLst>
                                            <p:cond delay="125"/>
                                          </p:stCondLst>
                                        </p:cTn>
                                        <p:tgtEl>
                                          <p:spTgt spid="7">
                                            <p:txEl>
                                              <p:pRg st="0" end="0"/>
                                            </p:txEl>
                                          </p:spTgt>
                                        </p:tgtEl>
                                        <p:attrNameLst>
                                          <p:attrName>r</p:attrName>
                                        </p:attrNameLst>
                                      </p:cBhvr>
                                    </p:animRot>
                                    <p:animRot by="1500000">
                                      <p:cBhvr>
                                        <p:cTn id="48" dur="63" fill="hold">
                                          <p:stCondLst>
                                            <p:cond delay="188"/>
                                          </p:stCondLst>
                                        </p:cTn>
                                        <p:tgtEl>
                                          <p:spTgt spid="7">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864</Words>
  <Application>Microsoft Office PowerPoint</Application>
  <PresentationFormat>宽屏</PresentationFormat>
  <Paragraphs>30</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孟衡 杨</dc:creator>
  <cp:lastModifiedBy>孟衡 杨</cp:lastModifiedBy>
  <cp:revision>20</cp:revision>
  <dcterms:created xsi:type="dcterms:W3CDTF">2018-12-19T06:10:49Z</dcterms:created>
  <dcterms:modified xsi:type="dcterms:W3CDTF">2018-12-28T00:19:44Z</dcterms:modified>
</cp:coreProperties>
</file>