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480" r:id="rId4"/>
    <p:sldId id="563" r:id="rId5"/>
    <p:sldId id="610" r:id="rId6"/>
    <p:sldId id="606" r:id="rId7"/>
    <p:sldId id="607" r:id="rId8"/>
    <p:sldId id="568" r:id="rId9"/>
    <p:sldId id="611" r:id="rId10"/>
    <p:sldId id="579" r:id="rId11"/>
    <p:sldId id="612" r:id="rId12"/>
    <p:sldId id="614" r:id="rId13"/>
    <p:sldId id="616" r:id="rId14"/>
    <p:sldId id="618" r:id="rId15"/>
    <p:sldId id="619" r:id="rId16"/>
    <p:sldId id="620" r:id="rId17"/>
    <p:sldId id="5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kun" initials="zk" lastIdx="1" clrIdx="0">
    <p:extLst>
      <p:ext uri="{19B8F6BF-5375-455C-9EA6-DF929625EA0E}">
        <p15:presenceInfo xmlns:p15="http://schemas.microsoft.com/office/powerpoint/2012/main" userId="zhkun" providerId="None"/>
      </p:ext>
    </p:extLst>
  </p:cmAuthor>
  <p:cmAuthor id="2" name="金 斌斌" initials="金" lastIdx="1" clrIdx="1">
    <p:extLst>
      <p:ext uri="{19B8F6BF-5375-455C-9EA6-DF929625EA0E}">
        <p15:presenceInfo xmlns:p15="http://schemas.microsoft.com/office/powerpoint/2012/main" userId="35a0421f091d0a85" providerId="Windows Live"/>
      </p:ext>
    </p:extLst>
  </p:cmAuthor>
  <p:cmAuthor id="3" name="674590534@qq.com" initials="6" lastIdx="1" clrIdx="2">
    <p:extLst>
      <p:ext uri="{19B8F6BF-5375-455C-9EA6-DF929625EA0E}">
        <p15:presenceInfo xmlns:p15="http://schemas.microsoft.com/office/powerpoint/2012/main" userId="cb3b9e19a67b1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251"/>
    <a:srgbClr val="000099"/>
    <a:srgbClr val="093ED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7861" autoAdjust="0"/>
  </p:normalViewPr>
  <p:slideViewPr>
    <p:cSldViewPr>
      <p:cViewPr varScale="1">
        <p:scale>
          <a:sx n="74" d="100"/>
          <a:sy n="74" d="100"/>
        </p:scale>
        <p:origin x="16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597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8712-65B1-434B-9DD9-B9DC6F72C8AE}" type="datetimeFigureOut">
              <a:rPr lang="zh-CN" altLang="en-US" smtClean="0"/>
              <a:t>2024/1/18/Thu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A657-3E85-4B00-A32A-934971F6B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1759-D738-4E05-AB4B-13CECE9C6580}" type="datetimeFigureOut">
              <a:rPr lang="zh-CN" altLang="en-US" smtClean="0"/>
              <a:pPr/>
              <a:t>2024/1/18/Thu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79D7-15C8-49E7-8BD4-EF3435ABA0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7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上文计算了中值，这里就是准备为下一次迭代做准备，要进行恶意用户的审查，所以要计算各个梯度之间的相关性，相关性低的就视为恶意用户，然后下一次迭代不带他玩。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5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1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8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5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8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6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1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3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7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477000"/>
            <a:ext cx="2249488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477000"/>
            <a:ext cx="6784975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6477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15616" y="443711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9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98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28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62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99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9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6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698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1148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32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24300"/>
            <a:ext cx="8382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27648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>
            <a:lvl1pPr>
              <a:defRPr baseline="0">
                <a:latin typeface="Palatino Linotype" pitchFamily="18" charset="0"/>
                <a:cs typeface="Calibri" pitchFamily="34" charset="0"/>
              </a:defRPr>
            </a:lvl1pPr>
            <a:lvl2pPr>
              <a:defRPr baseline="0">
                <a:latin typeface="Palatino Linotype" pitchFamily="18" charset="0"/>
                <a:cs typeface="Calibri" pitchFamily="34" charset="0"/>
              </a:defRPr>
            </a:lvl2pPr>
            <a:lvl3pPr>
              <a:defRPr baseline="0">
                <a:latin typeface="Palatino Linotype" pitchFamily="18" charset="0"/>
                <a:cs typeface="Calibri" pitchFamily="34" charset="0"/>
              </a:defRPr>
            </a:lvl3pPr>
            <a:lvl4pPr>
              <a:defRPr baseline="0">
                <a:latin typeface="Palatino Linotype" pitchFamily="18" charset="0"/>
                <a:cs typeface="Calibri" pitchFamily="34" charset="0"/>
              </a:defRPr>
            </a:lvl4pPr>
            <a:lvl5pPr>
              <a:defRPr baseline="0">
                <a:latin typeface="Palatino Linotype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  <a:endParaRPr lang="en-US" altLang="zh-CN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75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72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228600"/>
            <a:ext cx="6326187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335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AD0-AB50-4F50-BC6F-C9672B5F2298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894-04B7-4854-8B7E-6763149704E5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FDB-0A30-47E4-BED2-466EEA20FF40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5C9C-98DF-45DC-8CAF-BE2B30222C89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C157-75BB-410B-A481-14F88B4C5BAA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B929-9B37-4E97-A581-85AB6C11B694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042-3E89-4752-8057-09DB6D60339B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55AA-5D3A-429E-A681-6C510C45727F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7069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BD5-B274-412B-95BA-3F5C913D06DE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67F0-0E71-4C82-B2F2-0AD58E18D994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32-435A-4321-B08C-A657B9CA5FD4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7468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850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7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3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59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985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7013" y="228600"/>
            <a:ext cx="63261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81000" y="12954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00800"/>
            <a:ext cx="2667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/>
              <a:pPr>
                <a:defRPr/>
              </a:pPr>
              <a:t>1/18/2024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1000" y="6400800"/>
            <a:ext cx="5421313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Personalized travel package recommendation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2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600" kern="1200" baseline="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CB1D-6DFB-44AE-9E35-1CA29ECE194F}" type="datetime1">
              <a:rPr lang="en-US" altLang="zh-CN" smtClean="0"/>
              <a:pPr/>
              <a:t>1/18/2024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Personalized travel package recommendation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FCC-2322-4661-A781-A94D85AF9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8E5CF1-27C5-17B9-85BC-DED37EF0BB5C}"/>
              </a:ext>
            </a:extLst>
          </p:cNvPr>
          <p:cNvSpPr txBox="1"/>
          <p:nvPr/>
        </p:nvSpPr>
        <p:spPr>
          <a:xfrm>
            <a:off x="827584" y="206084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Privacy-Enhanced Federated Learning Against Poisoning Adversaries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PEFL</a:t>
            </a:r>
            <a:r>
              <a:rPr lang="zh-CN" altLang="en-US" sz="3600" dirty="0">
                <a:solidFill>
                  <a:schemeClr val="bg1"/>
                </a:solidFill>
              </a:rPr>
              <a:t>：一种抗投毒攻击的隐私增强联邦学习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467D59-7A4F-4961-3A87-0D5755B5EA62}"/>
              </a:ext>
            </a:extLst>
          </p:cNvPr>
          <p:cNvSpPr txBox="1"/>
          <p:nvPr/>
        </p:nvSpPr>
        <p:spPr>
          <a:xfrm>
            <a:off x="0" y="0"/>
            <a:ext cx="795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2021-1-1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Forensics and Security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JCR-Q1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1864A-1FA3-41EC-B967-6DC016D2FE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268760"/>
                <a:ext cx="8640960" cy="5472608"/>
              </a:xfrm>
            </p:spPr>
            <p:txBody>
              <a:bodyPr/>
              <a:lstStyle/>
              <a:p>
                <a:r>
                  <a:rPr lang="zh-CN" altLang="en-US" dirty="0"/>
                  <a:t>构建</a:t>
                </a:r>
                <a:r>
                  <a:rPr lang="en-US" altLang="zh-CN" dirty="0"/>
                  <a:t>PEFL</a:t>
                </a:r>
              </a:p>
              <a:p>
                <a:r>
                  <a:rPr lang="zh-CN" altLang="en-US" sz="2200" dirty="0"/>
                  <a:t>密文打包技术</a:t>
                </a:r>
                <a:endParaRPr lang="en-US" altLang="zh-CN" sz="2200" dirty="0"/>
              </a:p>
              <a:p>
                <a:pPr lvl="1"/>
                <a:r>
                  <a:rPr lang="zh-CN" altLang="en-US" sz="1800" dirty="0"/>
                  <a:t>假设</a:t>
                </a:r>
                <a:r>
                  <a:rPr lang="en-US" altLang="zh-CN" sz="1800" dirty="0"/>
                  <a:t>CP</a:t>
                </a:r>
                <a:r>
                  <a:rPr lang="zh-CN" altLang="en-US" sz="1800" dirty="0"/>
                  <a:t>的公钥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pk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800" dirty="0"/>
                  <a:t>的值等于一个大整数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，对于明文空间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要满足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altLang="zh-CN" sz="1800" dirty="0"/>
                  <a:t>&gt;= 2048bit</a:t>
                </a:r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每个用户将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个明文打包成一个密文，如下所示：</a:t>
                </a:r>
                <a:endParaRPr lang="en-US" altLang="zh-CN" sz="1800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366713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sz="1800" dirty="0"/>
                  <a:t>用户最终提交的局部梯度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8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800" dirty="0"/>
                          <m:t>[[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 dirty="0"/>
                          <m:t>]]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dirty="0"/>
                              <m:t>{[[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1800" dirty="0"/>
                              <m:t>…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1800" dirty="0"/>
                              <m:t>]]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1800" dirty="0"/>
                          <m:t>⌈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/>
                          <m:t>/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zh-CN" altLang="en-US" sz="1800" dirty="0"/>
                          <m:t>⌋</m:t>
                        </m:r>
                      </m:sup>
                    </m:sSubSup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1864A-1FA3-41EC-B967-6DC016D2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268760"/>
                <a:ext cx="8640960" cy="5472608"/>
              </a:xfrm>
              <a:blipFill>
                <a:blip r:embed="rId3"/>
                <a:stretch>
                  <a:fillRect l="-282" t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775960-6E30-6304-1B04-A5ACE62A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1" y="3458181"/>
            <a:ext cx="805519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6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/>
          <a:p>
            <a:r>
              <a:rPr lang="en-US" altLang="zh-CN" dirty="0" err="1"/>
              <a:t>SecMed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SP</a:t>
            </a:r>
            <a:r>
              <a:rPr lang="zh-CN" altLang="en-US" dirty="0"/>
              <a:t>的工作：</a:t>
            </a:r>
            <a:endParaRPr lang="en-US" altLang="zh-CN" dirty="0"/>
          </a:p>
          <a:p>
            <a:pPr lvl="1"/>
            <a:r>
              <a:rPr lang="zh-CN" altLang="en-US" sz="1800" dirty="0"/>
              <a:t>随机采样</a:t>
            </a:r>
            <a:r>
              <a:rPr lang="en-US" altLang="zh-CN" sz="1800" dirty="0"/>
              <a:t>n</a:t>
            </a:r>
            <a:r>
              <a:rPr lang="zh-CN" altLang="en-US" sz="1800" dirty="0"/>
              <a:t>个不为零的整数</a:t>
            </a:r>
            <a:endParaRPr lang="en-US" altLang="zh-CN" sz="1800" dirty="0"/>
          </a:p>
          <a:p>
            <a:pPr lvl="1"/>
            <a:r>
              <a:rPr lang="zh-CN" altLang="en-US" sz="1800" dirty="0"/>
              <a:t>模糊梯度向量密文</a:t>
            </a:r>
            <a:endParaRPr lang="en-US" altLang="zh-CN" sz="1800" dirty="0"/>
          </a:p>
          <a:p>
            <a:pPr lvl="1"/>
            <a:r>
              <a:rPr lang="zh-CN" altLang="en-US" sz="1800" dirty="0"/>
              <a:t>将模糊向量发送给</a:t>
            </a:r>
            <a:r>
              <a:rPr lang="en-US" altLang="zh-CN" sz="1800" dirty="0"/>
              <a:t>CP</a:t>
            </a:r>
          </a:p>
          <a:p>
            <a:pPr lvl="1"/>
            <a:r>
              <a:rPr lang="zh-CN" altLang="en-US" sz="1800" dirty="0"/>
              <a:t>消除噪声获得梯度向量中值</a:t>
            </a:r>
            <a:endParaRPr lang="en-US" altLang="zh-CN" sz="1800" dirty="0"/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的工作：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解密模糊向量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计算中值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加密中值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将中值发送给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SP</a:t>
            </a: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8D28F-331A-A76F-E54C-8CF18840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29235"/>
            <a:ext cx="4680520" cy="54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/>
          <a:p>
            <a:r>
              <a:rPr lang="en-US" altLang="zh-CN" dirty="0" err="1"/>
              <a:t>SecPear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SP</a:t>
            </a:r>
            <a:r>
              <a:rPr lang="zh-CN" altLang="en-US" dirty="0"/>
              <a:t>的工作：</a:t>
            </a:r>
            <a:endParaRPr lang="en-US" altLang="zh-CN" dirty="0"/>
          </a:p>
          <a:p>
            <a:pPr lvl="1"/>
            <a:r>
              <a:rPr lang="zh-CN" altLang="en-US" sz="1800" dirty="0"/>
              <a:t>随机采样两个不为零的整数</a:t>
            </a:r>
            <a:endParaRPr lang="en-US" altLang="zh-CN" sz="1800" dirty="0"/>
          </a:p>
          <a:p>
            <a:pPr lvl="1"/>
            <a:r>
              <a:rPr lang="zh-CN" altLang="en-US" sz="1800" dirty="0"/>
              <a:t>计算梯度的</a:t>
            </a:r>
            <a:r>
              <a:rPr lang="en-US" altLang="zh-CN" sz="1800" dirty="0"/>
              <a:t>r</a:t>
            </a:r>
            <a:r>
              <a:rPr lang="zh-CN" altLang="en-US" sz="1800" dirty="0"/>
              <a:t>次幂来模糊梯度</a:t>
            </a:r>
            <a:endParaRPr lang="en-US" altLang="zh-CN" sz="1800" dirty="0"/>
          </a:p>
          <a:p>
            <a:pPr lvl="1"/>
            <a:r>
              <a:rPr lang="zh-CN" altLang="en-US" sz="1800" dirty="0"/>
              <a:t>发送模糊向量给</a:t>
            </a:r>
            <a:r>
              <a:rPr lang="en-US" altLang="zh-CN" sz="1800" dirty="0"/>
              <a:t>CP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的工作：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解密模糊向量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Pearson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系数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Pearson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系数发送给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SP</a:t>
            </a: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B943CC-87D4-F17D-2FBC-0A9609988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70" y="1268761"/>
            <a:ext cx="5041780" cy="39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8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1440160"/>
          </a:xfrm>
        </p:spPr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PEFL</a:t>
            </a:r>
          </a:p>
          <a:p>
            <a:pPr lvl="1"/>
            <a:r>
              <a:rPr lang="zh-CN" altLang="en-US" sz="1800" dirty="0"/>
              <a:t>将每个用户的相关性系数重新缩放如下：</a:t>
            </a:r>
            <a:endParaRPr lang="en-US" altLang="zh-CN" sz="1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7C13FD-5AD9-6C24-4CE5-202F1439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5"/>
            <a:ext cx="6161729" cy="10801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8312285-5481-1E77-32F5-BA09B089E9F0}"/>
              </a:ext>
            </a:extLst>
          </p:cNvPr>
          <p:cNvSpPr txBox="1">
            <a:spLocks/>
          </p:cNvSpPr>
          <p:nvPr/>
        </p:nvSpPr>
        <p:spPr bwMode="auto">
          <a:xfrm>
            <a:off x="186796" y="3573015"/>
            <a:ext cx="8640960" cy="187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/>
              <a:t>给定重新缩放的值，重新给每个梯度向量都分配权重。再分配公式如下所示：</a:t>
            </a:r>
            <a:endParaRPr lang="en-US" altLang="zh-CN" sz="1800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35F72-F123-9928-8475-F2C43878A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9" y="4089870"/>
            <a:ext cx="8210219" cy="13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59"/>
            <a:ext cx="8640960" cy="5257841"/>
          </a:xfrm>
        </p:spPr>
        <p:txBody>
          <a:bodyPr/>
          <a:lstStyle/>
          <a:p>
            <a:r>
              <a:rPr lang="en-US" altLang="zh-CN" dirty="0" err="1"/>
              <a:t>SecAgg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SP</a:t>
            </a:r>
            <a:r>
              <a:rPr lang="zh-CN" altLang="en-US" dirty="0"/>
              <a:t>的工作：</a:t>
            </a:r>
            <a:endParaRPr lang="en-US" altLang="zh-CN" dirty="0"/>
          </a:p>
          <a:p>
            <a:pPr lvl="1"/>
            <a:r>
              <a:rPr lang="zh-CN" altLang="en-US" sz="1800" dirty="0"/>
              <a:t>随机采样</a:t>
            </a:r>
            <a:r>
              <a:rPr lang="en-US" altLang="zh-CN" sz="1800" dirty="0"/>
              <a:t>m</a:t>
            </a:r>
            <a:r>
              <a:rPr lang="zh-CN" altLang="en-US" sz="1800" dirty="0"/>
              <a:t>个不为零的整数</a:t>
            </a:r>
            <a:endParaRPr lang="en-US" altLang="zh-CN" sz="1800" dirty="0"/>
          </a:p>
          <a:p>
            <a:pPr lvl="1"/>
            <a:r>
              <a:rPr lang="zh-CN" altLang="en-US" sz="1800" dirty="0"/>
              <a:t>模糊梯度向量</a:t>
            </a:r>
            <a:endParaRPr lang="en-US" altLang="zh-CN" sz="1800" dirty="0"/>
          </a:p>
          <a:p>
            <a:pPr lvl="1"/>
            <a:r>
              <a:rPr lang="zh-CN" altLang="en-US" sz="1800" dirty="0"/>
              <a:t>发送模糊向量给</a:t>
            </a:r>
            <a:r>
              <a:rPr lang="en-US" altLang="zh-CN" sz="1800" dirty="0"/>
              <a:t>CP</a:t>
            </a:r>
          </a:p>
          <a:p>
            <a:pPr lvl="1"/>
            <a:r>
              <a:rPr lang="zh-CN" altLang="en-US" sz="1800" dirty="0"/>
              <a:t>消除噪声获得更新的缩放参数</a:t>
            </a:r>
            <a:endParaRPr lang="en-US" altLang="zh-CN" sz="1800" dirty="0"/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的工作：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解密模糊向量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计算并加密更新的缩放参数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发送更新的缩放参数给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SP</a:t>
            </a: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85E90-14FF-C816-AF7E-A6A6388A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86" y="548680"/>
            <a:ext cx="4561324" cy="55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59"/>
            <a:ext cx="8640960" cy="5257841"/>
          </a:xfrm>
        </p:spPr>
        <p:txBody>
          <a:bodyPr/>
          <a:lstStyle/>
          <a:p>
            <a:r>
              <a:rPr lang="en-US" altLang="zh-CN" dirty="0" err="1"/>
              <a:t>SecExch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SP</a:t>
            </a:r>
            <a:r>
              <a:rPr lang="zh-CN" altLang="en-US" dirty="0"/>
              <a:t>的工作：</a:t>
            </a:r>
            <a:endParaRPr lang="en-US" altLang="zh-CN" dirty="0"/>
          </a:p>
          <a:p>
            <a:pPr lvl="1"/>
            <a:r>
              <a:rPr lang="zh-CN" altLang="en-US" sz="1800" dirty="0"/>
              <a:t>随机采样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n</a:t>
            </a:r>
            <a:r>
              <a:rPr lang="zh-CN" altLang="en-US" sz="1800" dirty="0"/>
              <a:t>维不为零的向量</a:t>
            </a:r>
            <a:endParaRPr lang="en-US" altLang="zh-CN" sz="1800" dirty="0"/>
          </a:p>
          <a:p>
            <a:pPr lvl="1"/>
            <a:r>
              <a:rPr lang="zh-CN" altLang="en-US" sz="1800" dirty="0"/>
              <a:t>模糊缩放向量</a:t>
            </a:r>
            <a:endParaRPr lang="en-US" altLang="zh-CN" sz="1800" dirty="0"/>
          </a:p>
          <a:p>
            <a:pPr lvl="1"/>
            <a:r>
              <a:rPr lang="zh-CN" altLang="en-US" sz="1800" dirty="0"/>
              <a:t>发送模糊向量给</a:t>
            </a:r>
            <a:r>
              <a:rPr lang="en-US" altLang="zh-CN" sz="1800" dirty="0"/>
              <a:t>CP</a:t>
            </a:r>
          </a:p>
          <a:p>
            <a:pPr lvl="1"/>
            <a:r>
              <a:rPr lang="zh-CN" altLang="en-US" sz="1800" dirty="0"/>
              <a:t>消除噪声获得更新的全局参数</a:t>
            </a:r>
            <a:endParaRPr lang="en-US" altLang="zh-CN" sz="1800" dirty="0"/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的工作：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解密模糊向量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计算并加密更新的全局参数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发送更新的全局参数给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华文仿宋" panose="02010600040101010101" pitchFamily="2" charset="-122"/>
                <a:cs typeface="Calibri" pitchFamily="34" charset="0"/>
              </a:rPr>
              <a:t>SP</a:t>
            </a:r>
          </a:p>
          <a:p>
            <a:pPr lvl="1" indent="-319088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华文仿宋" panose="02010600040101010101" pitchFamily="2" charset="-122"/>
              <a:cs typeface="Calibri" pitchFamily="34" charset="0"/>
            </a:endParaRPr>
          </a:p>
          <a:p>
            <a:pPr marL="366713" lvl="1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4C64A6-650A-0895-4ACC-F097E96EC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25" y="1183105"/>
            <a:ext cx="4882163" cy="42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7E88BFD8-5EBC-530D-BC24-0714F38C379B}"/>
              </a:ext>
            </a:extLst>
          </p:cNvPr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23965" y="6525344"/>
            <a:ext cx="6696075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17">
            <a:extLst>
              <a:ext uri="{FF2B5EF4-FFF2-40B4-BE49-F238E27FC236}">
                <a16:creationId xmlns:a16="http://schemas.microsoft.com/office/drawing/2014/main" id="{8E254736-D8B4-983C-5E26-01D8DE2365B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8030" y="6005204"/>
            <a:ext cx="153957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+mn-lt"/>
                <a:ea typeface="+mn-ea"/>
              </a:rPr>
              <a:t>202</a:t>
            </a:r>
            <a:r>
              <a:rPr lang="en-US" altLang="zh-CN" sz="1800" dirty="0">
                <a:latin typeface="+mn-lt"/>
                <a:ea typeface="+mn-ea"/>
              </a:rPr>
              <a:t>4.01.08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70D2220-635B-1DB0-126D-6AC158786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97"/>
            <a:ext cx="9144000" cy="26020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CFAC7C-B8C9-B730-D465-24D413A7A760}"/>
              </a:ext>
            </a:extLst>
          </p:cNvPr>
          <p:cNvSpPr txBox="1"/>
          <p:nvPr/>
        </p:nvSpPr>
        <p:spPr>
          <a:xfrm>
            <a:off x="3000846" y="4615431"/>
            <a:ext cx="314230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学院：信息与软件工程学院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3B1AC1-DC84-15C7-2738-4D22A14C1AC8}"/>
              </a:ext>
            </a:extLst>
          </p:cNvPr>
          <p:cNvSpPr txBox="1"/>
          <p:nvPr/>
        </p:nvSpPr>
        <p:spPr>
          <a:xfrm>
            <a:off x="3422878" y="5135571"/>
            <a:ext cx="27202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汇报人：杨孟衡</a:t>
            </a:r>
            <a:endParaRPr lang="en-US" altLang="zh-CN" dirty="0"/>
          </a:p>
          <a:p>
            <a:r>
              <a:rPr lang="zh-CN" altLang="en-US" dirty="0"/>
              <a:t>指导老师：熊虎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202322090608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87824" y="1771523"/>
            <a:ext cx="8640960" cy="32782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问题概述</a:t>
            </a:r>
            <a:endParaRPr lang="en-US" altLang="zh-CN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预备知识</a:t>
            </a:r>
            <a:endParaRPr lang="en-US" altLang="zh-CN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解决方案</a:t>
            </a:r>
            <a:endParaRPr lang="en-US" altLang="zh-CN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23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问题概述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E4106-C875-4E84-9096-C1153AA36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964488" cy="2664296"/>
          </a:xfrm>
        </p:spPr>
        <p:txBody>
          <a:bodyPr/>
          <a:lstStyle/>
          <a:p>
            <a:r>
              <a:rPr lang="zh-CN" altLang="en-US" dirty="0"/>
              <a:t>联邦学习潜在的问题</a:t>
            </a:r>
            <a:endParaRPr lang="en-US" altLang="zh-CN" dirty="0"/>
          </a:p>
          <a:p>
            <a:pPr lvl="1"/>
            <a:r>
              <a:rPr lang="zh-CN" altLang="en-US" dirty="0"/>
              <a:t>梯度的隐私泄露</a:t>
            </a:r>
            <a:endParaRPr lang="en-US" altLang="zh-CN" dirty="0"/>
          </a:p>
          <a:p>
            <a:pPr lvl="2"/>
            <a:r>
              <a:rPr lang="zh-CN" altLang="en-US" dirty="0"/>
              <a:t>可以通过梯度参数恢复出用户的敏感信息</a:t>
            </a:r>
            <a:endParaRPr lang="en-US" altLang="zh-CN" dirty="0"/>
          </a:p>
          <a:p>
            <a:pPr lvl="1"/>
            <a:r>
              <a:rPr lang="zh-CN" altLang="en-US" dirty="0"/>
              <a:t>投毒攻击</a:t>
            </a:r>
            <a:endParaRPr lang="en-US" altLang="zh-CN" dirty="0"/>
          </a:p>
          <a:p>
            <a:pPr lvl="2"/>
            <a:r>
              <a:rPr lang="zh-CN" altLang="en-US" dirty="0"/>
              <a:t>控制整个训练过程，使得模型无效</a:t>
            </a:r>
            <a:endParaRPr lang="en-US" altLang="zh-CN" dirty="0"/>
          </a:p>
          <a:p>
            <a:pPr lvl="2"/>
            <a:r>
              <a:rPr lang="zh-CN" altLang="en-US" dirty="0"/>
              <a:t>在这个过程中可以窃取用户的敏感信息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D62255-A0B2-3801-2AFF-CF7A284F6BF7}"/>
              </a:ext>
            </a:extLst>
          </p:cNvPr>
          <p:cNvSpPr txBox="1">
            <a:spLocks/>
          </p:cNvSpPr>
          <p:nvPr/>
        </p:nvSpPr>
        <p:spPr bwMode="auto">
          <a:xfrm>
            <a:off x="158054" y="3789040"/>
            <a:ext cx="896448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itchFamily="18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需要注意的两个基本问题</a:t>
            </a:r>
            <a:endParaRPr lang="en-US" altLang="zh-CN" dirty="0"/>
          </a:p>
          <a:p>
            <a:pPr lvl="1"/>
            <a:r>
              <a:rPr lang="zh-CN" altLang="en-US" dirty="0"/>
              <a:t>如何确保用户的数据隐私不被泄露</a:t>
            </a:r>
            <a:endParaRPr lang="en-US" altLang="zh-CN" dirty="0"/>
          </a:p>
          <a:p>
            <a:pPr lvl="1"/>
            <a:r>
              <a:rPr lang="zh-CN" altLang="en-US" dirty="0"/>
              <a:t>如何保证模型对对抗性操作的鲁棒性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6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83F6-6D2B-455C-A783-64FADE9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问题概述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E4106-C875-4E84-9096-C1153AA368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964488" cy="5184576"/>
          </a:xfrm>
        </p:spPr>
        <p:txBody>
          <a:bodyPr/>
          <a:lstStyle/>
          <a:p>
            <a:r>
              <a:rPr lang="zh-CN" altLang="en-US" dirty="0"/>
              <a:t>相关工作</a:t>
            </a:r>
            <a:endParaRPr lang="en-US" altLang="zh-CN" dirty="0"/>
          </a:p>
          <a:p>
            <a:pPr lvl="1"/>
            <a:r>
              <a:rPr lang="zh-CN" altLang="en-US" dirty="0"/>
              <a:t>提出了一种新的隐私增强 </a:t>
            </a:r>
            <a:r>
              <a:rPr lang="en-US" altLang="zh-CN" dirty="0"/>
              <a:t>FL </a:t>
            </a:r>
            <a:r>
              <a:rPr lang="zh-CN" altLang="en-US" dirty="0"/>
              <a:t>框架 </a:t>
            </a:r>
            <a:r>
              <a:rPr lang="en-US" altLang="zh-CN" dirty="0"/>
              <a:t>(PEFL)</a:t>
            </a:r>
            <a:r>
              <a:rPr lang="zh-CN" altLang="en-US" dirty="0"/>
              <a:t>，其中 </a:t>
            </a:r>
            <a:r>
              <a:rPr lang="en-US" altLang="zh-CN" dirty="0"/>
              <a:t>HE </a:t>
            </a:r>
            <a:r>
              <a:rPr lang="zh-CN" altLang="en-US" dirty="0"/>
              <a:t>作为底层技术。</a:t>
            </a:r>
            <a:endParaRPr lang="en-US" altLang="zh-CN" dirty="0"/>
          </a:p>
          <a:p>
            <a:pPr lvl="1"/>
            <a:r>
              <a:rPr lang="zh-CN" altLang="en-US" dirty="0"/>
              <a:t>提出了一种新颖的自适应联邦聚合方案来对抗</a:t>
            </a:r>
            <a:r>
              <a:rPr lang="en-US" altLang="zh-CN" dirty="0"/>
              <a:t>FL </a:t>
            </a:r>
            <a:r>
              <a:rPr lang="zh-CN" altLang="en-US" dirty="0"/>
              <a:t>中的投毒攻击，它通过以坐标中值作为基准来评估用户的可靠性，然后自适应调整相应用户梯度的权重。</a:t>
            </a:r>
            <a:endParaRPr lang="en-US" altLang="zh-CN" dirty="0"/>
          </a:p>
          <a:p>
            <a:pPr lvl="1"/>
            <a:r>
              <a:rPr lang="zh-CN" altLang="en-US" dirty="0"/>
              <a:t>为了区分远离基准的恶意梯度和良性梯度，进一步提出了一种对数函数来去除恶意梯度。</a:t>
            </a:r>
            <a:endParaRPr lang="en-US" altLang="zh-CN" dirty="0"/>
          </a:p>
          <a:p>
            <a:pPr lvl="1"/>
            <a:r>
              <a:rPr lang="zh-CN" altLang="en-US" dirty="0"/>
              <a:t>提供了全面的安全分析，并证明了该方案的收敛性。此外，在真实数据集上进行的实验表明，</a:t>
            </a:r>
            <a:r>
              <a:rPr lang="en-US" altLang="zh-CN" dirty="0"/>
              <a:t>PEFL</a:t>
            </a:r>
            <a:r>
              <a:rPr lang="zh-CN" altLang="en-US" dirty="0"/>
              <a:t>可以有效地抵抗标签翻转和后门攻击，这两者都是</a:t>
            </a:r>
            <a:r>
              <a:rPr lang="en-US" altLang="zh-CN" dirty="0"/>
              <a:t>FL</a:t>
            </a:r>
            <a:r>
              <a:rPr lang="zh-CN" altLang="en-US" dirty="0"/>
              <a:t>中典型的中毒攻击。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C2686-AD6A-45F6-8B04-F4261804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21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投毒攻击</a:t>
            </a:r>
            <a:endParaRPr lang="en-US" altLang="zh-CN" dirty="0"/>
          </a:p>
          <a:p>
            <a:pPr lvl="1"/>
            <a:r>
              <a:rPr lang="zh-CN" altLang="en-US" dirty="0"/>
              <a:t>投毒攻击是指攻击者意图改变训练模型的分类边界，使模型指定的特征空间映射到攻击者的目标类。已经证明，单个投毒者可以控制整个训练过程，并损害用户的数据隐私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366713" lvl="1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7D6E23-454D-5C61-7823-C279DE87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39039"/>
            <a:ext cx="5760640" cy="37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标签反转和后门攻击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4E9C1-6BB7-3C21-CAE6-DF2036DA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" y="3142112"/>
            <a:ext cx="4852861" cy="3566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DC1AB2-4D10-449B-CA38-7926F316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75" y="89819"/>
            <a:ext cx="5381825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/>
          <a:p>
            <a:r>
              <a:rPr lang="zh-CN" altLang="en-US" sz="2400" dirty="0"/>
              <a:t>框架架构</a:t>
            </a:r>
            <a:endParaRPr lang="en-US" altLang="zh-CN" sz="2400" dirty="0"/>
          </a:p>
          <a:p>
            <a:pPr lvl="1"/>
            <a:r>
              <a:rPr lang="zh-CN" altLang="en-US" dirty="0"/>
              <a:t>服务提供商</a:t>
            </a:r>
            <a:r>
              <a:rPr lang="en-US" altLang="zh-CN" dirty="0"/>
              <a:t>SP</a:t>
            </a:r>
          </a:p>
          <a:p>
            <a:pPr lvl="1"/>
            <a:r>
              <a:rPr lang="zh-CN" altLang="en-US" dirty="0"/>
              <a:t>云平台</a:t>
            </a:r>
            <a:r>
              <a:rPr lang="en-US" altLang="zh-CN" dirty="0"/>
              <a:t>CP</a:t>
            </a:r>
          </a:p>
          <a:p>
            <a:pPr lvl="1"/>
            <a:r>
              <a:rPr lang="zh-CN" altLang="en-US" dirty="0"/>
              <a:t>联合训练用户集</a:t>
            </a:r>
            <a:r>
              <a:rPr lang="en-US" altLang="zh-CN" dirty="0"/>
              <a:t>DO</a:t>
            </a:r>
          </a:p>
          <a:p>
            <a:pPr lvl="1"/>
            <a:r>
              <a:rPr lang="zh-CN" altLang="en-US" dirty="0"/>
              <a:t>密钥生成中心</a:t>
            </a:r>
            <a:r>
              <a:rPr lang="en-US" altLang="zh-CN" dirty="0"/>
              <a:t>KGC</a:t>
            </a:r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20329-74E0-244A-30F9-DEE6A344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78" y="1158875"/>
            <a:ext cx="527431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7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1864A-1FA3-41EC-B967-6DC016D2FE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640960" cy="4968552"/>
          </a:xfrm>
        </p:spPr>
        <p:txBody>
          <a:bodyPr/>
          <a:lstStyle/>
          <a:p>
            <a:r>
              <a:rPr lang="zh-CN" altLang="en-US" sz="2400" dirty="0"/>
              <a:t>假设条件</a:t>
            </a:r>
            <a:endParaRPr lang="en-US" altLang="zh-CN" sz="2400" dirty="0"/>
          </a:p>
          <a:p>
            <a:pPr lvl="1"/>
            <a:r>
              <a:rPr lang="zh-CN" altLang="en-US" dirty="0"/>
              <a:t>所有的训练数据是独立同分布的</a:t>
            </a:r>
            <a:endParaRPr lang="en-US" altLang="zh-CN" dirty="0"/>
          </a:p>
          <a:p>
            <a:pPr lvl="1"/>
            <a:r>
              <a:rPr lang="zh-CN" altLang="en-US" dirty="0"/>
              <a:t>恶意用户的数量不超过用户总数量的一半</a:t>
            </a:r>
            <a:endParaRPr lang="en-US" altLang="zh-CN" dirty="0"/>
          </a:p>
          <a:p>
            <a:pPr lvl="1"/>
            <a:r>
              <a:rPr lang="zh-CN" altLang="en-US" dirty="0"/>
              <a:t>恶意用户的数据集与诚实用户的数据集来自同一分布，且相互独立</a:t>
            </a:r>
            <a:endParaRPr lang="en-US" altLang="zh-CN" dirty="0"/>
          </a:p>
          <a:p>
            <a:pPr lvl="1"/>
            <a:r>
              <a:rPr lang="en-US" altLang="zh-CN" dirty="0"/>
              <a:t>SP</a:t>
            </a:r>
            <a:r>
              <a:rPr lang="zh-CN" altLang="en-US" dirty="0"/>
              <a:t>和</a:t>
            </a:r>
            <a:r>
              <a:rPr lang="en-US" altLang="zh-CN" dirty="0"/>
              <a:t>CP</a:t>
            </a:r>
            <a:r>
              <a:rPr lang="zh-CN" altLang="en-US" dirty="0"/>
              <a:t>是半诚实的</a:t>
            </a:r>
            <a:endParaRPr lang="en-US" altLang="zh-CN" dirty="0"/>
          </a:p>
          <a:p>
            <a:pPr lvl="1"/>
            <a:r>
              <a:rPr lang="zh-CN" altLang="en-US" dirty="0"/>
              <a:t>四个实体之间没有共谋（</a:t>
            </a:r>
            <a:r>
              <a:rPr lang="en-US" altLang="zh-CN" dirty="0"/>
              <a:t>KGC</a:t>
            </a:r>
            <a:r>
              <a:rPr lang="zh-CN" altLang="en-US" dirty="0"/>
              <a:t>，</a:t>
            </a:r>
            <a:r>
              <a:rPr lang="en-US" altLang="zh-CN" dirty="0"/>
              <a:t>SP</a:t>
            </a:r>
            <a:r>
              <a:rPr lang="zh-CN" altLang="en-US" dirty="0"/>
              <a:t>，</a:t>
            </a:r>
            <a:r>
              <a:rPr lang="en-US" altLang="zh-CN" dirty="0"/>
              <a:t>CP</a:t>
            </a:r>
            <a:r>
              <a:rPr lang="zh-CN" altLang="en-US" dirty="0"/>
              <a:t>，用户）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51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4F33-EA53-4CD6-8C11-50E4CCC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解决方案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1864A-1FA3-41EC-B967-6DC016D2FE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268760"/>
                <a:ext cx="8640960" cy="4968552"/>
              </a:xfrm>
            </p:spPr>
            <p:txBody>
              <a:bodyPr/>
              <a:lstStyle/>
              <a:p>
                <a:r>
                  <a:rPr lang="zh-CN" altLang="en-US" dirty="0"/>
                  <a:t>构建</a:t>
                </a:r>
                <a:r>
                  <a:rPr lang="en-US" altLang="zh-CN" dirty="0"/>
                  <a:t>PEFL</a:t>
                </a:r>
              </a:p>
              <a:p>
                <a:r>
                  <a:rPr lang="zh-CN" altLang="en-US" sz="2200" dirty="0"/>
                  <a:t>初始化设置，</a:t>
                </a:r>
                <a:r>
                  <a:rPr lang="en-US" altLang="zh-CN" sz="2200" dirty="0"/>
                  <a:t>KGC</a:t>
                </a:r>
                <a:r>
                  <a:rPr lang="zh-CN" altLang="en-US" sz="2200" dirty="0"/>
                  <a:t>发放公私钥对，</a:t>
                </a:r>
                <a:r>
                  <a:rPr lang="en-US" altLang="zh-CN" sz="2200" dirty="0"/>
                  <a:t>SP</a:t>
                </a:r>
                <a:r>
                  <a:rPr lang="zh-CN" altLang="en-US" sz="2200" dirty="0"/>
                  <a:t>下发全局参数</a:t>
                </a:r>
                <a:endParaRPr lang="en-US" altLang="zh-CN" sz="2200" dirty="0"/>
              </a:p>
              <a:p>
                <a:r>
                  <a:rPr lang="zh-CN" altLang="en-US" sz="2200" dirty="0"/>
                  <a:t>联合训练</a:t>
                </a:r>
                <a:endParaRPr lang="en-US" altLang="zh-CN" sz="2200" dirty="0"/>
              </a:p>
              <a:p>
                <a:pPr lvl="1"/>
                <a:r>
                  <a:rPr lang="zh-CN" altLang="en-US" sz="1800" dirty="0"/>
                  <a:t>在第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轮，对于所有用户</a:t>
                </a:r>
                <a:r>
                  <a:rPr lang="en-US" altLang="zh-CN" sz="1800" dirty="0"/>
                  <a:t>x</a:t>
                </a:r>
                <a:r>
                  <a:rPr lang="zh-CN" altLang="en-US" sz="1800" dirty="0"/>
                  <a:t>∈</a:t>
                </a:r>
                <a:r>
                  <a:rPr lang="en-US" altLang="zh-CN" sz="1800" dirty="0"/>
                  <a:t>{1,m}</a:t>
                </a:r>
                <a:r>
                  <a:rPr lang="zh-CN" altLang="en-US" sz="1800" dirty="0"/>
                  <a:t>，用户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800" dirty="0"/>
                  <a:t>接收使用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/>
                  <a:t>公钥加密的全局模型参数</a:t>
                </a:r>
                <a:r>
                  <a:rPr lang="en-US" altLang="zh-CN" sz="1800" dirty="0"/>
                  <a:t>[[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1800" dirty="0"/>
                  <a:t>]]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/>
                  <a:t>，解密并训练之后获得局部梯度向量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用户本地使用动量的</a:t>
                </a:r>
                <a:r>
                  <a:rPr lang="en-US" altLang="zh-CN" sz="1800" dirty="0"/>
                  <a:t>SGD</a:t>
                </a:r>
                <a:r>
                  <a:rPr lang="zh-CN" altLang="en-US" sz="1800" dirty="0"/>
                  <a:t>算法来平滑更新，得到局部梯度参数为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[0,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加密保护要提交的局部梯度参数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将梯度向量的每维编码为整数形式，如下所示：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1864A-1FA3-41EC-B967-6DC016D2F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268760"/>
                <a:ext cx="8640960" cy="4968552"/>
              </a:xfrm>
              <a:blipFill>
                <a:blip r:embed="rId3"/>
                <a:stretch>
                  <a:fillRect l="-282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D3F7-DFAE-4095-BA92-5467CE3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FB031F1-5063-4188-8D59-5595F3E5442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926D7-A6C5-4444-473E-B59E45AFF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7" y="4899484"/>
            <a:ext cx="8609941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19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7"/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-06-21-组会大分享-张琨.pptx" id="{5CB3BB77-E83C-46A8-96E9-611042A5497A}" vid="{3F145ACC-4257-451B-BC75-B71D9A13DC9E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-06-21-组会大分享-张琨.pptx" id="{5CB3BB77-E83C-46A8-96E9-611042A5497A}" vid="{873C8BA1-93DB-44AF-A9FA-D403869FF23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lab502</Template>
  <TotalTime>37184</TotalTime>
  <Words>879</Words>
  <Application>Microsoft Office PowerPoint</Application>
  <PresentationFormat>全屏显示(4:3)</PresentationFormat>
  <Paragraphs>155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-apple-system</vt:lpstr>
      <vt:lpstr>SimHei</vt:lpstr>
      <vt:lpstr>华文细黑</vt:lpstr>
      <vt:lpstr>宋体</vt:lpstr>
      <vt:lpstr>Arial</vt:lpstr>
      <vt:lpstr>Calibri</vt:lpstr>
      <vt:lpstr>Cambria Math</vt:lpstr>
      <vt:lpstr>Palatino Linotype</vt:lpstr>
      <vt:lpstr>Times New Roman</vt:lpstr>
      <vt:lpstr>Tw Cen MT</vt:lpstr>
      <vt:lpstr>Wingdings</vt:lpstr>
      <vt:lpstr>中性</vt:lpstr>
      <vt:lpstr>自定义设计方案</vt:lpstr>
      <vt:lpstr>PowerPoint 演示文稿</vt:lpstr>
      <vt:lpstr>报告大纲</vt:lpstr>
      <vt:lpstr>问题概述</vt:lpstr>
      <vt:lpstr>问题概述</vt:lpstr>
      <vt:lpstr>预备知识</vt:lpstr>
      <vt:lpstr>预备知识</vt:lpstr>
      <vt:lpstr>解决方案</vt:lpstr>
      <vt:lpstr>解决方案</vt:lpstr>
      <vt:lpstr>解决方案</vt:lpstr>
      <vt:lpstr>解决方案</vt:lpstr>
      <vt:lpstr>解决方案</vt:lpstr>
      <vt:lpstr>解决方案</vt:lpstr>
      <vt:lpstr>解决方案</vt:lpstr>
      <vt:lpstr>解决方案</vt:lpstr>
      <vt:lpstr>解决方案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Days to Success of Campaigns in Crowdfunding:  A Deep Survival Perspective</dc:title>
  <dc:creator>阮书岚</dc:creator>
  <cp:lastModifiedBy>孟衡 杨</cp:lastModifiedBy>
  <cp:revision>1108</cp:revision>
  <dcterms:created xsi:type="dcterms:W3CDTF">2018-09-07T01:41:31Z</dcterms:created>
  <dcterms:modified xsi:type="dcterms:W3CDTF">2024-01-18T15:50:14Z</dcterms:modified>
</cp:coreProperties>
</file>