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622" r:id="rId4"/>
    <p:sldId id="563" r:id="rId5"/>
    <p:sldId id="610" r:id="rId6"/>
    <p:sldId id="621" r:id="rId7"/>
    <p:sldId id="629" r:id="rId8"/>
    <p:sldId id="628" r:id="rId9"/>
    <p:sldId id="606" r:id="rId10"/>
    <p:sldId id="635" r:id="rId11"/>
    <p:sldId id="638" r:id="rId12"/>
    <p:sldId id="637" r:id="rId13"/>
    <p:sldId id="5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kun" initials="zk" lastIdx="1" clrIdx="0">
    <p:extLst>
      <p:ext uri="{19B8F6BF-5375-455C-9EA6-DF929625EA0E}">
        <p15:presenceInfo xmlns:p15="http://schemas.microsoft.com/office/powerpoint/2012/main" userId="zhkun" providerId="None"/>
      </p:ext>
    </p:extLst>
  </p:cmAuthor>
  <p:cmAuthor id="2" name="金 斌斌" initials="金" lastIdx="1" clrIdx="1">
    <p:extLst>
      <p:ext uri="{19B8F6BF-5375-455C-9EA6-DF929625EA0E}">
        <p15:presenceInfo xmlns:p15="http://schemas.microsoft.com/office/powerpoint/2012/main" userId="35a0421f091d0a85" providerId="Windows Live"/>
      </p:ext>
    </p:extLst>
  </p:cmAuthor>
  <p:cmAuthor id="3" name="674590534@qq.com" initials="6" lastIdx="1" clrIdx="2">
    <p:extLst>
      <p:ext uri="{19B8F6BF-5375-455C-9EA6-DF929625EA0E}">
        <p15:presenceInfo xmlns:p15="http://schemas.microsoft.com/office/powerpoint/2012/main" userId="cb3b9e19a67b16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251"/>
    <a:srgbClr val="000099"/>
    <a:srgbClr val="093ED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87861" autoAdjust="0"/>
  </p:normalViewPr>
  <p:slideViewPr>
    <p:cSldViewPr>
      <p:cViewPr varScale="1">
        <p:scale>
          <a:sx n="74" d="100"/>
          <a:sy n="74" d="100"/>
        </p:scale>
        <p:origin x="16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597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E8712-65B1-434B-9DD9-B9DC6F72C8AE}" type="datetimeFigureOut">
              <a:rPr lang="zh-CN" altLang="en-US" smtClean="0"/>
              <a:t>2024/7/16/Tue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A657-3E85-4B00-A32A-934971F6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37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B1759-D738-4E05-AB4B-13CECE9C6580}" type="datetimeFigureOut">
              <a:rPr lang="zh-CN" altLang="en-US" smtClean="0"/>
              <a:pPr/>
              <a:t>2024/7/16/Tue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279D7-15C8-49E7-8BD4-EF3435ABA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2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5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9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6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2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6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2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9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477000"/>
            <a:ext cx="2249488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477000"/>
            <a:ext cx="6784975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59632" y="2132856"/>
            <a:ext cx="6477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15616" y="443711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9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9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989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28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62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99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89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962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698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232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89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27648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968552"/>
          </a:xfrm>
        </p:spPr>
        <p:txBody>
          <a:bodyPr/>
          <a:lstStyle>
            <a:lvl1pPr>
              <a:defRPr baseline="0">
                <a:latin typeface="Palatino Linotype" pitchFamily="18" charset="0"/>
                <a:cs typeface="Calibri" pitchFamily="34" charset="0"/>
              </a:defRPr>
            </a:lvl1pPr>
            <a:lvl2pPr>
              <a:defRPr baseline="0">
                <a:latin typeface="Palatino Linotype" pitchFamily="18" charset="0"/>
                <a:cs typeface="Calibri" pitchFamily="34" charset="0"/>
              </a:defRPr>
            </a:lvl2pPr>
            <a:lvl3pPr>
              <a:defRPr baseline="0">
                <a:latin typeface="Palatino Linotype" pitchFamily="18" charset="0"/>
                <a:cs typeface="Calibri" pitchFamily="34" charset="0"/>
              </a:defRPr>
            </a:lvl3pPr>
            <a:lvl4pPr>
              <a:defRPr baseline="0">
                <a:latin typeface="Palatino Linotype" pitchFamily="18" charset="0"/>
                <a:cs typeface="Calibri" pitchFamily="34" charset="0"/>
              </a:defRPr>
            </a:lvl4pPr>
            <a:lvl5pPr>
              <a:defRPr baseline="0">
                <a:latin typeface="Palatino Linotype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  <a:endParaRPr lang="en-US" altLang="zh-CN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755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72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335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AD0-AB50-4F50-BC6F-C9672B5F2298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894-04B7-4854-8B7E-6763149704E5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FDB-0A30-47E4-BED2-466EEA20FF40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5C9C-98DF-45DC-8CAF-BE2B30222C89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C157-75BB-410B-A481-14F88B4C5BAA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B929-9B37-4E97-A581-85AB6C11B694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042-3E89-4752-8057-09DB6D60339B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55AA-5D3A-429E-A681-6C510C45727F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570693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8BD5-B274-412B-95BA-3F5C913D06DE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67F0-0E71-4C82-B2F2-0AD58E18D994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932-435A-4321-B08C-A657B9CA5FD4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7468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78507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71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3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59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985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7013" y="228600"/>
            <a:ext cx="63261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81000" y="12954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00800"/>
            <a:ext cx="2667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/>
              <a:pPr>
                <a:defRPr/>
              </a:pPr>
              <a:t>7/16/2024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8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2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0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16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CB1D-6DFB-44AE-9E35-1CA29ECE194F}" type="datetime1">
              <a:rPr lang="en-US" altLang="zh-CN" smtClean="0"/>
              <a:pPr/>
              <a:t>7/16/2024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8E5CF1-27C5-17B9-85BC-DED37EF0BB5C}"/>
              </a:ext>
            </a:extLst>
          </p:cNvPr>
          <p:cNvSpPr txBox="1"/>
          <p:nvPr/>
        </p:nvSpPr>
        <p:spPr>
          <a:xfrm>
            <a:off x="827584" y="1916832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FVFL: A Flexible and Verifiable Privacy-Preserving Federated Learning Scheme</a:t>
            </a:r>
          </a:p>
          <a:p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一种灵活且可验证的隐私保护联邦学习方案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467D59-7A4F-4961-3A87-0D5755B5EA62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 JOURNAL VOL. 11, NO. 13, 1 JULY 2024 DOI:10.1109/JIOT.2024.3385479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主要贡献：安全性分析</a:t>
            </a:r>
            <a:endParaRPr lang="zh-CN" altLang="en-US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3240360"/>
          </a:xfrm>
        </p:spPr>
        <p:txBody>
          <a:bodyPr/>
          <a:lstStyle/>
          <a:p>
            <a:r>
              <a:rPr lang="zh-CN" altLang="en-US" dirty="0"/>
              <a:t>客户端数据安全分析</a:t>
            </a:r>
            <a:endParaRPr lang="en-US" altLang="zh-CN" dirty="0"/>
          </a:p>
          <a:p>
            <a:pPr lvl="1"/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：在半诚实模型中，数据所有者的模型参数在上传阶段是安全和受到隐私保护的。</a:t>
            </a:r>
            <a:endParaRPr lang="en-US" altLang="zh-CN" dirty="0"/>
          </a:p>
          <a:p>
            <a:pPr lvl="1"/>
            <a:r>
              <a:rPr lang="zh-CN" altLang="en-US" dirty="0"/>
              <a:t>定理</a:t>
            </a:r>
            <a:r>
              <a:rPr lang="en-US" altLang="zh-CN" dirty="0"/>
              <a:t>2</a:t>
            </a:r>
            <a:r>
              <a:rPr lang="zh-CN" altLang="en-US" dirty="0"/>
              <a:t>：在恶意模型中，数据所有者得到的联邦学习聚合结果是私有和可验证的。</a:t>
            </a:r>
            <a:endParaRPr lang="en-US" altLang="zh-CN" dirty="0"/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服务器数据安全分析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/>
            <a:r>
              <a:rPr lang="zh-CN" altLang="en-US" dirty="0"/>
              <a:t>定理</a:t>
            </a:r>
            <a:r>
              <a:rPr lang="en-US" altLang="zh-CN" dirty="0"/>
              <a:t>3</a:t>
            </a:r>
            <a:r>
              <a:rPr lang="zh-CN" altLang="en-US" dirty="0"/>
              <a:t>：在半诚实模型中，数据在云聚合阶段是安全和私有的。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53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结论与思考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158875"/>
            <a:ext cx="8640960" cy="5366469"/>
          </a:xfrm>
        </p:spPr>
        <p:txBody>
          <a:bodyPr/>
          <a:lstStyle/>
          <a:p>
            <a:r>
              <a:rPr lang="zh-CN" altLang="en-US" dirty="0"/>
              <a:t>在本文中，通过结合不同的隐私保护技术，实现了一种高效的联邦学习模型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r>
              <a:rPr lang="zh-CN" altLang="en-US" dirty="0"/>
              <a:t>对未来研究工作的启发：</a:t>
            </a:r>
            <a:endParaRPr lang="en-US" altLang="zh-CN" dirty="0"/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如何将各种隐私保护技术更好地集成到联邦学习系统中，以提高数据安全性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专注于开发更强大的防御机制，以确保联邦学习系统的鲁棒性和安全性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进一步优化验证机制，减少通信开销，以提高系统的整体效率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进行更广泛的实验，包括不同规模和复杂度的数据集，以及在实际应用场景中的性能评估，以验证方案的实用性和有效性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85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7E88BFD8-5EBC-530D-BC24-0714F38C379B}"/>
              </a:ext>
            </a:extLst>
          </p:cNvPr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23965" y="6525344"/>
            <a:ext cx="6696075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17">
            <a:extLst>
              <a:ext uri="{FF2B5EF4-FFF2-40B4-BE49-F238E27FC236}">
                <a16:creationId xmlns:a16="http://schemas.microsoft.com/office/drawing/2014/main" id="{8E254736-D8B4-983C-5E26-01D8DE2365B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48030" y="6005204"/>
            <a:ext cx="153957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+mn-lt"/>
                <a:ea typeface="+mn-ea"/>
              </a:rPr>
              <a:t>202</a:t>
            </a:r>
            <a:r>
              <a:rPr lang="en-US" altLang="zh-CN" sz="1800" dirty="0">
                <a:latin typeface="+mn-lt"/>
                <a:ea typeface="+mn-ea"/>
              </a:rPr>
              <a:t>4.07.16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70D2220-635B-1DB0-126D-6AC158786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997"/>
            <a:ext cx="9144000" cy="26020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2CFAC7C-B8C9-B730-D465-24D413A7A760}"/>
              </a:ext>
            </a:extLst>
          </p:cNvPr>
          <p:cNvSpPr txBox="1"/>
          <p:nvPr/>
        </p:nvSpPr>
        <p:spPr>
          <a:xfrm>
            <a:off x="3000846" y="4615431"/>
            <a:ext cx="3142308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学院：信息与软件工程学院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3B1AC1-DC84-15C7-2738-4D22A14C1AC8}"/>
              </a:ext>
            </a:extLst>
          </p:cNvPr>
          <p:cNvSpPr txBox="1"/>
          <p:nvPr/>
        </p:nvSpPr>
        <p:spPr>
          <a:xfrm>
            <a:off x="3422878" y="5135571"/>
            <a:ext cx="27202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汇报人：杨孟衡</a:t>
            </a:r>
            <a:endParaRPr lang="en-US" altLang="zh-CN" dirty="0"/>
          </a:p>
          <a:p>
            <a:r>
              <a:rPr lang="zh-CN" altLang="en-US" dirty="0"/>
              <a:t>指导老师：熊虎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202322090608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12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843808" y="1196752"/>
            <a:ext cx="3568424" cy="485787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概述</a:t>
            </a:r>
            <a:endParaRPr lang="en-US" altLang="zh-CN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预备知识</a:t>
            </a:r>
            <a:endParaRPr lang="en-US" altLang="zh-CN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主要贡献</a:t>
            </a:r>
            <a:endParaRPr lang="en-US" altLang="zh-CN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结论与思考</a:t>
            </a:r>
            <a:endParaRPr lang="en-US" altLang="zh-CN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75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E83F6-6D2B-455C-A783-64FADE90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概述：研究背景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E4106-C875-4E84-9096-C1153AA36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964488" cy="5256584"/>
          </a:xfrm>
        </p:spPr>
        <p:txBody>
          <a:bodyPr/>
          <a:lstStyle/>
          <a:p>
            <a:r>
              <a:rPr lang="zh-CN" altLang="en-US" dirty="0"/>
              <a:t>联邦学习潜在的安全问题</a:t>
            </a:r>
            <a:endParaRPr lang="en-US" altLang="zh-CN" dirty="0"/>
          </a:p>
          <a:p>
            <a:pPr lvl="1"/>
            <a:r>
              <a:rPr lang="zh-CN" altLang="en-US" dirty="0"/>
              <a:t>梯度的隐私泄露</a:t>
            </a:r>
            <a:endParaRPr lang="en-US" altLang="zh-CN" dirty="0"/>
          </a:p>
          <a:p>
            <a:pPr lvl="1"/>
            <a:r>
              <a:rPr lang="zh-CN" altLang="en-US" dirty="0"/>
              <a:t>投毒攻击</a:t>
            </a:r>
            <a:endParaRPr lang="en-US" altLang="zh-CN" dirty="0"/>
          </a:p>
          <a:p>
            <a:pPr lvl="1"/>
            <a:r>
              <a:rPr lang="zh-CN" altLang="en-US" dirty="0"/>
              <a:t>拜占庭攻击</a:t>
            </a:r>
            <a:endParaRPr lang="en-US" altLang="zh-CN" dirty="0"/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联邦学习的应用场景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marL="366713" marR="0" lvl="1" indent="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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/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C2686-AD6A-45F6-8B04-F426180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051F2E-14B8-ACFA-6F64-772B2E3AA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5337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E83F6-6D2B-455C-A783-64FADE90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概述：国内外研究现状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C2686-AD6A-45F6-8B04-F426180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34CBF5E-7A92-6EA0-E265-F8C4B934F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36515"/>
              </p:ext>
            </p:extLst>
          </p:nvPr>
        </p:nvGraphicFramePr>
        <p:xfrm>
          <a:off x="323527" y="980728"/>
          <a:ext cx="8496945" cy="576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>
                  <a:extLst>
                    <a:ext uri="{9D8B030D-6E8A-4147-A177-3AD203B41FA5}">
                      <a16:colId xmlns:a16="http://schemas.microsoft.com/office/drawing/2014/main" val="1848910971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1934278126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775207589"/>
                    </a:ext>
                  </a:extLst>
                </a:gridCol>
              </a:tblGrid>
              <a:tr h="324376">
                <a:tc>
                  <a:txBody>
                    <a:bodyPr/>
                    <a:lstStyle/>
                    <a:p>
                      <a:r>
                        <a:rPr lang="zh-CN" altLang="en-US" sz="1600"/>
                        <a:t>主要作者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主要贡献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不足之处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9729"/>
                  </a:ext>
                </a:extLst>
              </a:tr>
              <a:tr h="154078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[1] X. Ma, F. Zhang, X. Chen, and J. Shen, "Privacy preserving multi-party computation delegation for deep learning in cloud computing," Inf. Sci., vol. 459, pp. 103–116, Aug. 2018.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使用双线性对方法构建聚合签名，以确保可以验证云端的聚合结果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高额的计算开销成本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48094"/>
                  </a:ext>
                </a:extLst>
              </a:tr>
              <a:tr h="183151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[2] X. Guo et al., "</a:t>
                      </a:r>
                      <a:r>
                        <a:rPr lang="en-US" altLang="zh-CN" sz="1600" dirty="0" err="1"/>
                        <a:t>VeriFL</a:t>
                      </a:r>
                      <a:r>
                        <a:rPr lang="en-US" altLang="zh-CN" sz="1600" dirty="0"/>
                        <a:t>: Communication-efficient and fast verifiable aggregation for federated learning," IEEE Trans. Inf. Forensics Security, vol. 16, pp. 1736–1751, 2021.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使用同态哈希认证方法，可以防止云端恶意攻击者，保证用户能够获得可靠的聚合结果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引入了额外的计算，通信开销成本，无法防御合谋攻击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21640"/>
                  </a:ext>
                </a:extLst>
              </a:tr>
              <a:tr h="105422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[3] A. Fu, X. Zhang, N. Xiong, Y. Gao, H. Wang, and J. Zhang, "VFL: A verifiable federated learning with privacy-preserving for big data in industrial IoT," IEEE Trans. Ind. </a:t>
                      </a:r>
                      <a:r>
                        <a:rPr lang="en-US" altLang="zh-CN" sz="1600" dirty="0" err="1"/>
                        <a:t>Informat</a:t>
                      </a:r>
                      <a:r>
                        <a:rPr lang="en-US" altLang="zh-CN" sz="1600" dirty="0"/>
                        <a:t>., vol. 18, no. 5, pp. 3316–3326, May 2022.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采用拉格朗日插值多项式来防止云中的恶意伪造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必须确保整个系统客户端在线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61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21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E83F6-6D2B-455C-A783-64FADE90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概述：本文主要贡献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C2686-AD6A-45F6-8B04-F426180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20CB39C-AF7F-FA7B-1048-3635AEDA5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05080"/>
              </p:ext>
            </p:extLst>
          </p:nvPr>
        </p:nvGraphicFramePr>
        <p:xfrm>
          <a:off x="467544" y="1258292"/>
          <a:ext cx="8208912" cy="483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4574784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75891641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163935902"/>
                    </a:ext>
                  </a:extLst>
                </a:gridCol>
              </a:tblGrid>
              <a:tr h="445089">
                <a:tc>
                  <a:txBody>
                    <a:bodyPr/>
                    <a:lstStyle/>
                    <a:p>
                      <a:r>
                        <a:rPr lang="zh-CN" altLang="en-US" dirty="0"/>
                        <a:t>不足之处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优化效果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20378"/>
                  </a:ext>
                </a:extLst>
              </a:tr>
              <a:tr h="1426722">
                <a:tc>
                  <a:txBody>
                    <a:bodyPr/>
                    <a:lstStyle/>
                    <a:p>
                      <a:r>
                        <a:rPr lang="zh-CN" altLang="en-US" dirty="0"/>
                        <a:t>高额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额外的计算开销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使用超递增序列对梯度数据进行编码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显著降低了系统的计算开销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821963"/>
                  </a:ext>
                </a:extLst>
              </a:tr>
              <a:tr h="768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客户端灵活性低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无法防御合谋攻击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 err="1"/>
                        <a:t>Paillier</a:t>
                      </a:r>
                      <a:r>
                        <a:rPr lang="zh-CN" altLang="en-US" dirty="0"/>
                        <a:t>同态加密算法和秘密共享算法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确保了客户端数据安全，同时提高了灵活性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23416"/>
                  </a:ext>
                </a:extLst>
              </a:tr>
              <a:tr h="1097479">
                <a:tc>
                  <a:txBody>
                    <a:bodyPr/>
                    <a:lstStyle/>
                    <a:p>
                      <a:r>
                        <a:rPr lang="zh-CN" altLang="en-US" dirty="0"/>
                        <a:t>未考虑云端恶意者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引入拉格朗日插值多项式和秘密共享算法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实现对云端梯度聚合结果的验证机制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39567"/>
                  </a:ext>
                </a:extLst>
              </a:tr>
              <a:tr h="1097479">
                <a:tc>
                  <a:txBody>
                    <a:bodyPr/>
                    <a:lstStyle/>
                    <a:p>
                      <a:r>
                        <a:rPr lang="zh-CN" altLang="en-US" dirty="0"/>
                        <a:t>不充足的评估测试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与其他两个最新方案做对照试验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在实际测试中，客户端性能显著提高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5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72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E83F6-6D2B-455C-A783-64FADE90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预备知识：基础理论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C2686-AD6A-45F6-8B04-F426180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D9E9F7-0C76-3355-2451-27D9E260F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14003"/>
              </p:ext>
            </p:extLst>
          </p:nvPr>
        </p:nvGraphicFramePr>
        <p:xfrm>
          <a:off x="464468" y="1232027"/>
          <a:ext cx="8215064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428">
                  <a:extLst>
                    <a:ext uri="{9D8B030D-6E8A-4147-A177-3AD203B41FA5}">
                      <a16:colId xmlns:a16="http://schemas.microsoft.com/office/drawing/2014/main" val="4107700434"/>
                    </a:ext>
                  </a:extLst>
                </a:gridCol>
                <a:gridCol w="5043636">
                  <a:extLst>
                    <a:ext uri="{9D8B030D-6E8A-4147-A177-3AD203B41FA5}">
                      <a16:colId xmlns:a16="http://schemas.microsoft.com/office/drawing/2014/main" val="3073728565"/>
                    </a:ext>
                  </a:extLst>
                </a:gridCol>
              </a:tblGrid>
              <a:tr h="510348"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03806"/>
                  </a:ext>
                </a:extLst>
              </a:tr>
              <a:tr h="163591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Paillier</a:t>
                      </a:r>
                      <a:r>
                        <a:rPr lang="zh-CN" altLang="en-US" dirty="0"/>
                        <a:t>同态加密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一种基于复合剩余类问题和数论中的难度假设设计的公钥加密算法，具备加法同态特性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1900"/>
                  </a:ext>
                </a:extLst>
              </a:tr>
              <a:tr h="1258392">
                <a:tc>
                  <a:txBody>
                    <a:bodyPr/>
                    <a:lstStyle/>
                    <a:p>
                      <a:r>
                        <a:rPr lang="en-US" altLang="zh-CN" dirty="0"/>
                        <a:t>Shamir</a:t>
                      </a:r>
                      <a:r>
                        <a:rPr lang="zh-CN" altLang="en-US" dirty="0"/>
                        <a:t>的（</a:t>
                      </a:r>
                      <a:r>
                        <a:rPr lang="en-US" altLang="zh-CN" dirty="0"/>
                        <a:t>t, n</a:t>
                      </a:r>
                      <a:r>
                        <a:rPr lang="zh-CN" altLang="en-US" dirty="0"/>
                        <a:t>）秘密共享算法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一种基于多项式插值的密码学方法，用于在参与者之间安全地分发和重建秘密信息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8360"/>
                  </a:ext>
                </a:extLst>
              </a:tr>
              <a:tr h="1635910">
                <a:tc>
                  <a:txBody>
                    <a:bodyPr/>
                    <a:lstStyle/>
                    <a:p>
                      <a:r>
                        <a:rPr lang="zh-CN" altLang="en-US" dirty="0"/>
                        <a:t>拉格朗日插值多项式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一种通过给定的一组点来构造一个多项式的方法，该多项式在这些点上的值与给定的值相等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1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26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E83F6-6D2B-455C-A783-64FADE90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预备知识：威胁模型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C2686-AD6A-45F6-8B04-F426180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CD1A2B-E353-3973-0307-102511662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16284"/>
              </p:ext>
            </p:extLst>
          </p:nvPr>
        </p:nvGraphicFramePr>
        <p:xfrm>
          <a:off x="533400" y="1230883"/>
          <a:ext cx="8071048" cy="4502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524">
                  <a:extLst>
                    <a:ext uri="{9D8B030D-6E8A-4147-A177-3AD203B41FA5}">
                      <a16:colId xmlns:a16="http://schemas.microsoft.com/office/drawing/2014/main" val="3492288416"/>
                    </a:ext>
                  </a:extLst>
                </a:gridCol>
                <a:gridCol w="4035524">
                  <a:extLst>
                    <a:ext uri="{9D8B030D-6E8A-4147-A177-3AD203B41FA5}">
                      <a16:colId xmlns:a16="http://schemas.microsoft.com/office/drawing/2014/main" val="2811201962"/>
                    </a:ext>
                  </a:extLst>
                </a:gridCol>
              </a:tblGrid>
              <a:tr h="455857">
                <a:tc>
                  <a:txBody>
                    <a:bodyPr/>
                    <a:lstStyle/>
                    <a:p>
                      <a:r>
                        <a:rPr lang="zh-CN" altLang="en-US" dirty="0"/>
                        <a:t>参与者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在模型中可能存在的活动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19204"/>
                  </a:ext>
                </a:extLst>
              </a:tr>
              <a:tr h="786823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可信第三方（</a:t>
                      </a:r>
                      <a:r>
                        <a:rPr lang="en-US" altLang="zh-CN" dirty="0"/>
                        <a:t>TA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假设</a:t>
                      </a:r>
                      <a:r>
                        <a:rPr lang="en-US" altLang="zh-CN" dirty="0"/>
                        <a:t>TA</a:t>
                      </a:r>
                      <a:r>
                        <a:rPr lang="zh-CN" altLang="en-US" dirty="0"/>
                        <a:t>是安全和可靠的，不会受到任何恶意攻击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809754"/>
                  </a:ext>
                </a:extLst>
              </a:tr>
              <a:tr h="1124032">
                <a:tc>
                  <a:txBody>
                    <a:bodyPr/>
                    <a:lstStyle/>
                    <a:p>
                      <a:r>
                        <a:rPr lang="zh-CN" altLang="en-US" dirty="0"/>
                        <a:t>诚实和好奇的客户端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被认为是“诚实而好奇”的，即客户端会遵循协议设置，但可能会因为各种原因离线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61657"/>
                  </a:ext>
                </a:extLst>
              </a:tr>
              <a:tr h="2135661">
                <a:tc>
                  <a:txBody>
                    <a:bodyPr/>
                    <a:lstStyle/>
                    <a:p>
                      <a:r>
                        <a:rPr lang="zh-CN" altLang="en-US" dirty="0"/>
                        <a:t>中央聚合服务器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可能存在恶意行为，可能会恶意伪造聚合结果，或者试图通过接收到的梯度数据来窃取客户端的隐私信息，甚至更坏的是，伪造聚合结果发送给客户端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8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96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主要贡献：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FVFL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概览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437F9AD-61AD-FBB0-0EED-3CC71A59770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0580"/>
            <a:ext cx="4072480" cy="5996839"/>
          </a:xfr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1C213BF-A4F9-027B-7BA1-B132CDE689D6}"/>
              </a:ext>
            </a:extLst>
          </p:cNvPr>
          <p:cNvSpPr txBox="1">
            <a:spLocks/>
          </p:cNvSpPr>
          <p:nvPr/>
        </p:nvSpPr>
        <p:spPr bwMode="auto">
          <a:xfrm>
            <a:off x="251520" y="908720"/>
            <a:ext cx="396044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初始化阶段</a:t>
            </a:r>
            <a:endParaRPr lang="en-US" altLang="zh-CN" sz="2000" dirty="0"/>
          </a:p>
          <a:p>
            <a:pPr lvl="1"/>
            <a:r>
              <a:rPr lang="en-US" altLang="zh-CN" sz="1800" dirty="0"/>
              <a:t>TA</a:t>
            </a:r>
            <a:r>
              <a:rPr lang="zh-CN" altLang="en-US" sz="1800" dirty="0"/>
              <a:t>生成公钥，主密钥，子密钥等参数并发给客户端</a:t>
            </a:r>
            <a:endParaRPr lang="en-US" altLang="zh-CN" sz="1800" dirty="0"/>
          </a:p>
          <a:p>
            <a:pPr lvl="1"/>
            <a:endParaRPr lang="en-US" altLang="zh-CN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A7D4CBC-A97C-7381-CD11-EE9B05DEDDB8}"/>
              </a:ext>
            </a:extLst>
          </p:cNvPr>
          <p:cNvSpPr txBox="1">
            <a:spLocks/>
          </p:cNvSpPr>
          <p:nvPr/>
        </p:nvSpPr>
        <p:spPr bwMode="auto">
          <a:xfrm>
            <a:off x="251520" y="1844824"/>
            <a:ext cx="396044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加密阶段</a:t>
            </a:r>
            <a:endParaRPr lang="en-US" altLang="zh-CN" sz="2000" dirty="0"/>
          </a:p>
          <a:p>
            <a:pPr lvl="1"/>
            <a:r>
              <a:rPr lang="zh-CN" altLang="en-US" sz="1800" dirty="0"/>
              <a:t>客户端本地训练得到梯度</a:t>
            </a:r>
            <a:endParaRPr lang="en-US" altLang="zh-CN" sz="1800" dirty="0"/>
          </a:p>
          <a:p>
            <a:pPr lvl="1"/>
            <a:r>
              <a:rPr lang="zh-CN" altLang="en-US" sz="1800" dirty="0"/>
              <a:t>服务器等待满足</a:t>
            </a:r>
            <a:r>
              <a:rPr lang="en-US" altLang="zh-CN" sz="1800" dirty="0"/>
              <a:t>t</a:t>
            </a:r>
            <a:r>
              <a:rPr lang="zh-CN" altLang="en-US" sz="1800" dirty="0"/>
              <a:t>个客户端在线后，返回给客户端</a:t>
            </a:r>
            <a:r>
              <a:rPr lang="en-US" altLang="zh-CN" sz="1800" dirty="0"/>
              <a:t>ID</a:t>
            </a:r>
            <a:r>
              <a:rPr lang="zh-CN" altLang="en-US" sz="1800" dirty="0"/>
              <a:t>集计算本轮学习的验证参数等</a:t>
            </a:r>
            <a:endParaRPr lang="en-US" altLang="zh-CN" sz="1800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3AE9A-2F15-55F4-004A-9ACD62EB2746}"/>
              </a:ext>
            </a:extLst>
          </p:cNvPr>
          <p:cNvSpPr txBox="1">
            <a:spLocks/>
          </p:cNvSpPr>
          <p:nvPr/>
        </p:nvSpPr>
        <p:spPr bwMode="auto">
          <a:xfrm>
            <a:off x="251520" y="3429000"/>
            <a:ext cx="396044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聚合阶段</a:t>
            </a:r>
            <a:endParaRPr lang="en-US" altLang="zh-CN" sz="2000" dirty="0"/>
          </a:p>
          <a:p>
            <a:pPr lvl="1"/>
            <a:r>
              <a:rPr lang="zh-CN" altLang="en-US" sz="1800" dirty="0"/>
              <a:t>服务器聚合加密后的梯度并返回给客户端</a:t>
            </a:r>
            <a:endParaRPr lang="en-US" altLang="zh-CN" sz="1800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7271F44-F12C-0195-105B-EB74698B5CAE}"/>
              </a:ext>
            </a:extLst>
          </p:cNvPr>
          <p:cNvSpPr txBox="1">
            <a:spLocks/>
          </p:cNvSpPr>
          <p:nvPr/>
        </p:nvSpPr>
        <p:spPr bwMode="auto">
          <a:xfrm>
            <a:off x="251520" y="4437112"/>
            <a:ext cx="396044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解密阶段</a:t>
            </a:r>
            <a:endParaRPr lang="en-US" altLang="zh-CN" sz="2000" dirty="0"/>
          </a:p>
          <a:p>
            <a:pPr lvl="1"/>
            <a:r>
              <a:rPr lang="zh-CN" altLang="en-US" sz="1800" dirty="0"/>
              <a:t>客户端解密服务器的聚合梯度密文</a:t>
            </a:r>
            <a:endParaRPr lang="en-US" altLang="zh-CN" sz="1800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C4383BB-03F1-3972-85FD-DFFDE7E6DB7A}"/>
              </a:ext>
            </a:extLst>
          </p:cNvPr>
          <p:cNvSpPr txBox="1">
            <a:spLocks/>
          </p:cNvSpPr>
          <p:nvPr/>
        </p:nvSpPr>
        <p:spPr bwMode="auto">
          <a:xfrm>
            <a:off x="251520" y="5373216"/>
            <a:ext cx="3960440" cy="12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验证阶段</a:t>
            </a:r>
            <a:endParaRPr lang="en-US" altLang="zh-CN" sz="2000" dirty="0"/>
          </a:p>
          <a:p>
            <a:pPr lvl="1"/>
            <a:r>
              <a:rPr lang="zh-CN" altLang="en-US" sz="1800" dirty="0"/>
              <a:t>客户端验证聚合体度数据是否可信任，根据结果更新本地模型</a:t>
            </a:r>
            <a:endParaRPr lang="en-US" altLang="zh-CN" sz="1800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406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主要贡献：算法复杂性分析</a:t>
            </a:r>
            <a:endParaRPr lang="zh-CN" altLang="en-US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CB4318-1B91-BD80-80D0-7D0B4F715B80}"/>
              </a:ext>
            </a:extLst>
          </p:cNvPr>
          <p:cNvSpPr txBox="1">
            <a:spLocks/>
          </p:cNvSpPr>
          <p:nvPr/>
        </p:nvSpPr>
        <p:spPr bwMode="auto">
          <a:xfrm>
            <a:off x="251520" y="1158875"/>
            <a:ext cx="864096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对于每次迭代更新，服务器只需要一个聚合，假设系统迭代</a:t>
            </a:r>
            <a:r>
              <a:rPr lang="en-US" altLang="zh-CN" dirty="0"/>
              <a:t>N</a:t>
            </a:r>
            <a:r>
              <a:rPr lang="zh-CN" altLang="en-US" dirty="0"/>
              <a:t>次，则服务器中的算法复杂度是</a:t>
            </a:r>
            <a:r>
              <a:rPr lang="en-US" altLang="zh-CN" dirty="0"/>
              <a:t>O(N)</a:t>
            </a:r>
          </a:p>
          <a:p>
            <a:pPr lvl="1"/>
            <a:r>
              <a:rPr lang="zh-CN" altLang="en-US" dirty="0"/>
              <a:t>在本文中，假设一组数据有</a:t>
            </a:r>
            <a:r>
              <a:rPr lang="en-US" altLang="zh-CN" dirty="0"/>
              <a:t>M</a:t>
            </a:r>
            <a:r>
              <a:rPr lang="zh-CN" altLang="en-US" dirty="0"/>
              <a:t>个维度，它需要执行</a:t>
            </a:r>
            <a:r>
              <a:rPr lang="en-US" altLang="zh-CN" dirty="0"/>
              <a:t>M</a:t>
            </a:r>
            <a:r>
              <a:rPr lang="zh-CN" altLang="en-US" dirty="0"/>
              <a:t>个编码</a:t>
            </a:r>
            <a:r>
              <a:rPr lang="en-US" altLang="zh-CN" dirty="0"/>
              <a:t>/</a:t>
            </a:r>
            <a:r>
              <a:rPr lang="zh-CN" altLang="en-US" dirty="0"/>
              <a:t>解码操作，因此编码和解码算法复杂度为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MN</a:t>
            </a:r>
            <a:r>
              <a:rPr lang="zh-CN" altLang="en-US" dirty="0"/>
              <a:t>），而客户端执行加解密算法的复杂度为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M</a:t>
            </a:r>
            <a:r>
              <a:rPr lang="zh-CN" altLang="en-US" dirty="0"/>
              <a:t>个梯度和一个子密钥，客户端只需要执行一次验证算法，因此验证算法的复杂度为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  <a:p>
            <a:pPr marL="366713" lvl="1" indent="0"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6C92065-982F-361B-59AF-B96095C8A1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950254"/>
            <a:ext cx="8640762" cy="1993346"/>
          </a:xfrm>
        </p:spPr>
      </p:pic>
    </p:spTree>
    <p:extLst>
      <p:ext uri="{BB962C8B-B14F-4D97-AF65-F5344CB8AC3E}">
        <p14:creationId xmlns:p14="http://schemas.microsoft.com/office/powerpoint/2010/main" val="3966529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文本框 17"/>
  <p:tag name="KSO_WM_BEAUTIFY_FLAG" val="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-06-21-组会大分享-张琨.pptx" id="{5CB3BB77-E83C-46A8-96E9-611042A5497A}" vid="{3F145ACC-4257-451B-BC75-B71D9A13DC9E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-06-21-组会大分享-张琨.pptx" id="{5CB3BB77-E83C-46A8-96E9-611042A5497A}" vid="{873C8BA1-93DB-44AF-A9FA-D403869FF23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lab502</Template>
  <TotalTime>39530</TotalTime>
  <Words>1045</Words>
  <Application>Microsoft Office PowerPoint</Application>
  <PresentationFormat>全屏显示(4:3)</PresentationFormat>
  <Paragraphs>133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PingFangSC-Regular</vt:lpstr>
      <vt:lpstr>仿宋</vt:lpstr>
      <vt:lpstr>SimHei</vt:lpstr>
      <vt:lpstr>华文细黑</vt:lpstr>
      <vt:lpstr>宋体</vt:lpstr>
      <vt:lpstr>Arial</vt:lpstr>
      <vt:lpstr>Calibri</vt:lpstr>
      <vt:lpstr>Palatino Linotype</vt:lpstr>
      <vt:lpstr>Times New Roman</vt:lpstr>
      <vt:lpstr>Tw Cen MT</vt:lpstr>
      <vt:lpstr>Wingdings</vt:lpstr>
      <vt:lpstr>中性</vt:lpstr>
      <vt:lpstr>自定义设计方案</vt:lpstr>
      <vt:lpstr>PowerPoint 演示文稿</vt:lpstr>
      <vt:lpstr>目录</vt:lpstr>
      <vt:lpstr>概述：研究背景</vt:lpstr>
      <vt:lpstr>概述：国内外研究现状</vt:lpstr>
      <vt:lpstr>概述：本文主要贡献</vt:lpstr>
      <vt:lpstr>预备知识：基础理论</vt:lpstr>
      <vt:lpstr>预备知识：威胁模型</vt:lpstr>
      <vt:lpstr>主要贡献：FVFL概览</vt:lpstr>
      <vt:lpstr>主要贡献：算法复杂性分析</vt:lpstr>
      <vt:lpstr>主要贡献：安全性分析</vt:lpstr>
      <vt:lpstr>结论与思考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Days to Success of Campaigns in Crowdfunding:  A Deep Survival Perspective</dc:title>
  <dc:creator>阮书岚</dc:creator>
  <cp:lastModifiedBy>孟衡 杨</cp:lastModifiedBy>
  <cp:revision>1228</cp:revision>
  <dcterms:created xsi:type="dcterms:W3CDTF">2018-09-07T01:41:31Z</dcterms:created>
  <dcterms:modified xsi:type="dcterms:W3CDTF">2024-07-15T18:57:51Z</dcterms:modified>
</cp:coreProperties>
</file>