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7" r:id="rId2"/>
    <p:sldId id="258" r:id="rId3"/>
    <p:sldId id="259" r:id="rId4"/>
    <p:sldId id="260" r:id="rId5"/>
    <p:sldId id="263" r:id="rId6"/>
    <p:sldId id="264" r:id="rId7"/>
    <p:sldId id="265" r:id="rId8"/>
    <p:sldId id="266" r:id="rId9"/>
    <p:sldId id="267" r:id="rId10"/>
    <p:sldId id="268" r:id="rId11"/>
    <p:sldId id="269" r:id="rId12"/>
    <p:sldId id="270" r:id="rId13"/>
    <p:sldId id="271" r:id="rId14"/>
    <p:sldId id="29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511965B-2249-406A-9401-1D236DC4F725}" type="slidenum">
              <a:rPr lang="zh-CN" altLang="en-US" smtClean="0"/>
              <a:t>‹#›</a:t>
            </a:fld>
            <a:endParaRPr lang="zh-CN" alt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1965B-2249-406A-9401-1D236DC4F72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1965B-2249-406A-9401-1D236DC4F72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3" name="Date Placeholder 3"/>
          <p:cNvSpPr>
            <a:spLocks noGrp="1"/>
          </p:cNvSpPr>
          <p:nvPr>
            <p:ph type="dt" sz="half" idx="10"/>
          </p:nvPr>
        </p:nvSpPr>
        <p:spPr/>
        <p:txBody>
          <a:bodyPr/>
          <a:lstStyle>
            <a:lvl1pPr>
              <a:defRPr/>
            </a:lvl1pPr>
          </a:lstStyle>
          <a:p>
            <a:pPr>
              <a:defRPr/>
            </a:pPr>
            <a:fld id="{8700FA90-BB56-4913-871C-34AAC0A83709}" type="datetime1">
              <a:rPr lang="zh-CN" altLang="en-US" smtClean="0"/>
              <a:t>2018/11/13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B3100030-7655-4644-9DB6-3B5BA5CF1FB5}" type="slidenum">
              <a:rPr lang="zh-CN" altLang="en-US"/>
              <a:pPr>
                <a:defRPr/>
              </a:pPr>
              <a:t>‹#›</a:t>
            </a:fld>
            <a:endParaRPr lang="zh-CN" altLang="en-US"/>
          </a:p>
        </p:txBody>
      </p:sp>
    </p:spTree>
    <p:extLst>
      <p:ext uri="{BB962C8B-B14F-4D97-AF65-F5344CB8AC3E}">
        <p14:creationId xmlns:p14="http://schemas.microsoft.com/office/powerpoint/2010/main" val="2570352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972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84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1965B-2249-406A-9401-1D236DC4F72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1965B-2249-406A-9401-1D236DC4F725}" type="slidenum">
              <a:rPr lang="zh-CN" altLang="en-US" smtClean="0"/>
              <a:t>‹#›</a:t>
            </a:fld>
            <a:endParaRPr lang="zh-CN" alt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zh-CN" altLang="en-US" smtClean="0"/>
              <a:t>单击此处编辑母版标题样式</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11965B-2249-406A-9401-1D236DC4F72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511965B-2249-406A-9401-1D236DC4F72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511965B-2249-406A-9401-1D236DC4F72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511965B-2249-406A-9401-1D236DC4F72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11965B-2249-406A-9401-1D236DC4F725}" type="slidenum">
              <a:rPr lang="zh-CN" altLang="en-US" smtClean="0"/>
              <a:t>‹#›</a:t>
            </a:fld>
            <a:endParaRPr lang="zh-CN" alt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zh-CN" altLang="en-US" smtClean="0"/>
              <a:t>单击此处编辑母版标题样式</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5" name="Date Placeholder 4"/>
          <p:cNvSpPr>
            <a:spLocks noGrp="1"/>
          </p:cNvSpPr>
          <p:nvPr>
            <p:ph type="dt" sz="half" idx="10"/>
          </p:nvPr>
        </p:nvSpPr>
        <p:spPr/>
        <p:txBody>
          <a:bodyPr/>
          <a:lstStyle/>
          <a:p>
            <a:fld id="{E3A65549-8042-422A-BA59-EA3ABAF38B7F}" type="datetimeFigureOut">
              <a:rPr lang="zh-CN" altLang="en-US" smtClean="0"/>
              <a:t>2018/11/13</a:t>
            </a:fld>
            <a:endParaRPr lang="zh-CN" altLang="en-US"/>
          </a:p>
        </p:txBody>
      </p:sp>
      <p:sp>
        <p:nvSpPr>
          <p:cNvPr id="7" name="Slide Number Placeholder 6"/>
          <p:cNvSpPr>
            <a:spLocks noGrp="1"/>
          </p:cNvSpPr>
          <p:nvPr>
            <p:ph type="sldNum" sz="quarter" idx="12"/>
          </p:nvPr>
        </p:nvSpPr>
        <p:spPr/>
        <p:txBody>
          <a:bodyPr/>
          <a:lstStyle/>
          <a:p>
            <a:fld id="{8511965B-2249-406A-9401-1D236DC4F725}" type="slidenum">
              <a:rPr lang="zh-CN" altLang="en-US" smtClean="0"/>
              <a:t>‹#›</a:t>
            </a:fld>
            <a:endParaRPr lang="zh-CN" alt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zh-CN" alt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zh-CN" altLang="en-US" smtClean="0"/>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3A65549-8042-422A-BA59-EA3ABAF38B7F}" type="datetimeFigureOut">
              <a:rPr lang="zh-CN" altLang="en-US" smtClean="0"/>
              <a:t>2018/11/13</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511965B-2249-406A-9401-1D236DC4F725}" type="slidenum">
              <a:rPr lang="zh-CN" altLang="en-US" smtClean="0"/>
              <a:t>‹#›</a:t>
            </a:fld>
            <a:endParaRPr lang="zh-CN" alt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3"/>
          <p:cNvSpPr txBox="1">
            <a:spLocks/>
          </p:cNvSpPr>
          <p:nvPr/>
        </p:nvSpPr>
        <p:spPr bwMode="auto">
          <a:xfrm>
            <a:off x="1082675" y="5364163"/>
            <a:ext cx="319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Font typeface="Arial" charset="0"/>
              <a:buChar char="•"/>
              <a:defRPr sz="2400">
                <a:solidFill>
                  <a:schemeClr val="tx2"/>
                </a:solidFill>
                <a:latin typeface="Century Gothic" pitchFamily="34" charset="0"/>
                <a:ea typeface="幼圆" pitchFamily="49" charset="-122"/>
              </a:defRPr>
            </a:lvl1pPr>
            <a:lvl2pPr>
              <a:spcBef>
                <a:spcPct val="20000"/>
              </a:spcBef>
              <a:buClr>
                <a:schemeClr val="accent2"/>
              </a:buClr>
              <a:buFont typeface="Arial" charset="0"/>
              <a:buChar char="•"/>
              <a:defRPr sz="2000">
                <a:solidFill>
                  <a:schemeClr val="tx2"/>
                </a:solidFill>
                <a:latin typeface="Century Gothic" pitchFamily="34" charset="0"/>
                <a:ea typeface="幼圆" pitchFamily="49" charset="-122"/>
              </a:defRPr>
            </a:lvl2pPr>
            <a:lvl3pPr>
              <a:spcBef>
                <a:spcPct val="20000"/>
              </a:spcBef>
              <a:buClr>
                <a:srgbClr val="B5AE53"/>
              </a:buClr>
              <a:buFont typeface="Arial" charset="0"/>
              <a:buChar char="•"/>
              <a:defRPr>
                <a:solidFill>
                  <a:schemeClr val="tx2"/>
                </a:solidFill>
                <a:latin typeface="Century Gothic" pitchFamily="34" charset="0"/>
                <a:ea typeface="幼圆" pitchFamily="49" charset="-122"/>
              </a:defRPr>
            </a:lvl3pPr>
            <a:lvl4pPr>
              <a:spcBef>
                <a:spcPct val="20000"/>
              </a:spcBef>
              <a:buClr>
                <a:srgbClr val="848058"/>
              </a:buClr>
              <a:buFont typeface="Arial" charset="0"/>
              <a:buChar char="•"/>
              <a:defRPr sz="1600">
                <a:solidFill>
                  <a:schemeClr val="tx2"/>
                </a:solidFill>
                <a:latin typeface="Century Gothic" pitchFamily="34" charset="0"/>
                <a:ea typeface="幼圆" pitchFamily="49" charset="-122"/>
              </a:defRPr>
            </a:lvl4pPr>
            <a:lvl5pPr>
              <a:spcBef>
                <a:spcPct val="20000"/>
              </a:spcBef>
              <a:buClr>
                <a:srgbClr val="E8B54D"/>
              </a:buClr>
              <a:buFont typeface="Arial" charset="0"/>
              <a:buChar char="•"/>
              <a:defRPr sz="1600">
                <a:solidFill>
                  <a:schemeClr val="tx2"/>
                </a:solidFill>
                <a:latin typeface="Century Gothic" pitchFamily="34" charset="0"/>
                <a:ea typeface="幼圆" pitchFamily="49" charset="-122"/>
              </a:defRPr>
            </a:lvl5pPr>
            <a:lvl6pPr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6pPr>
            <a:lvl7pPr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7pPr>
            <a:lvl8pPr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8pPr>
            <a:lvl9pPr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9pPr>
          </a:lstStyle>
          <a:p>
            <a:pPr eaLnBrk="1" hangingPunct="1">
              <a:lnSpc>
                <a:spcPct val="150000"/>
              </a:lnSpc>
              <a:spcBef>
                <a:spcPts val="200"/>
              </a:spcBef>
              <a:buClrTx/>
              <a:buFontTx/>
              <a:buChar char="•"/>
            </a:pPr>
            <a:r>
              <a:rPr lang="zh-CN" altLang="en-US" sz="1800">
                <a:solidFill>
                  <a:schemeClr val="tx1"/>
                </a:solidFill>
                <a:latin typeface="微软雅黑" pitchFamily="34" charset="-122"/>
                <a:ea typeface="微软雅黑" pitchFamily="34" charset="-122"/>
                <a:sym typeface="微软雅黑" pitchFamily="34" charset="-122"/>
              </a:rPr>
              <a:t>常用的集合类</a:t>
            </a:r>
          </a:p>
          <a:p>
            <a:pPr eaLnBrk="1" hangingPunct="1">
              <a:lnSpc>
                <a:spcPct val="150000"/>
              </a:lnSpc>
              <a:spcBef>
                <a:spcPts val="200"/>
              </a:spcBef>
              <a:buClrTx/>
              <a:buFontTx/>
              <a:buChar char="•"/>
            </a:pPr>
            <a:r>
              <a:rPr lang="en-US" altLang="zh-CN" sz="1800">
                <a:solidFill>
                  <a:schemeClr val="tx1"/>
                </a:solidFill>
                <a:latin typeface="微软雅黑" pitchFamily="34" charset="-122"/>
                <a:ea typeface="微软雅黑" pitchFamily="34" charset="-122"/>
                <a:sym typeface="微软雅黑" pitchFamily="34" charset="-122"/>
              </a:rPr>
              <a:t>foreach</a:t>
            </a:r>
            <a:r>
              <a:rPr lang="zh-CN" altLang="en-US" sz="1800">
                <a:solidFill>
                  <a:schemeClr val="tx1"/>
                </a:solidFill>
                <a:latin typeface="微软雅黑" pitchFamily="34" charset="-122"/>
                <a:ea typeface="微软雅黑" pitchFamily="34" charset="-122"/>
                <a:sym typeface="微软雅黑" pitchFamily="34" charset="-122"/>
              </a:rPr>
              <a:t>循环</a:t>
            </a:r>
          </a:p>
          <a:p>
            <a:pPr eaLnBrk="1" hangingPunct="1">
              <a:lnSpc>
                <a:spcPct val="150000"/>
              </a:lnSpc>
              <a:spcBef>
                <a:spcPts val="200"/>
              </a:spcBef>
              <a:buClrTx/>
              <a:buFontTx/>
              <a:buChar char="•"/>
            </a:pPr>
            <a:endParaRPr lang="zh-CN" altLang="en-US" sz="1800">
              <a:solidFill>
                <a:schemeClr val="tx1"/>
              </a:solidFill>
              <a:latin typeface="微软雅黑" pitchFamily="34" charset="-122"/>
              <a:ea typeface="微软雅黑" pitchFamily="34" charset="-122"/>
              <a:sym typeface="微软雅黑" pitchFamily="34" charset="-122"/>
            </a:endParaRPr>
          </a:p>
        </p:txBody>
      </p:sp>
      <p:sp>
        <p:nvSpPr>
          <p:cNvPr id="19459" name="副标题 3"/>
          <p:cNvSpPr txBox="1">
            <a:spLocks/>
          </p:cNvSpPr>
          <p:nvPr/>
        </p:nvSpPr>
        <p:spPr bwMode="auto">
          <a:xfrm>
            <a:off x="5172075" y="5364163"/>
            <a:ext cx="3286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Font typeface="Arial" charset="0"/>
              <a:buChar char="•"/>
              <a:defRPr sz="2400">
                <a:solidFill>
                  <a:schemeClr val="tx2"/>
                </a:solidFill>
                <a:latin typeface="Century Gothic" pitchFamily="34" charset="0"/>
                <a:ea typeface="幼圆" pitchFamily="49" charset="-122"/>
              </a:defRPr>
            </a:lvl1pPr>
            <a:lvl2pPr marL="742950" indent="-285750">
              <a:spcBef>
                <a:spcPct val="20000"/>
              </a:spcBef>
              <a:buClr>
                <a:schemeClr val="accent2"/>
              </a:buClr>
              <a:buFont typeface="Arial" charset="0"/>
              <a:buChar char="•"/>
              <a:defRPr sz="2000">
                <a:solidFill>
                  <a:schemeClr val="tx2"/>
                </a:solidFill>
                <a:latin typeface="Century Gothic" pitchFamily="34" charset="0"/>
                <a:ea typeface="幼圆" pitchFamily="49" charset="-122"/>
              </a:defRPr>
            </a:lvl2pPr>
            <a:lvl3pPr marL="1143000" indent="-228600">
              <a:spcBef>
                <a:spcPct val="20000"/>
              </a:spcBef>
              <a:buClr>
                <a:srgbClr val="B5AE53"/>
              </a:buClr>
              <a:buFont typeface="Arial" charset="0"/>
              <a:buChar char="•"/>
              <a:defRPr>
                <a:solidFill>
                  <a:schemeClr val="tx2"/>
                </a:solidFill>
                <a:latin typeface="Century Gothic" pitchFamily="34" charset="0"/>
                <a:ea typeface="幼圆" pitchFamily="49" charset="-122"/>
              </a:defRPr>
            </a:lvl3pPr>
            <a:lvl4pPr marL="1600200" indent="-228600">
              <a:spcBef>
                <a:spcPct val="20000"/>
              </a:spcBef>
              <a:buClr>
                <a:srgbClr val="848058"/>
              </a:buClr>
              <a:buFont typeface="Arial" charset="0"/>
              <a:buChar char="•"/>
              <a:defRPr sz="1600">
                <a:solidFill>
                  <a:schemeClr val="tx2"/>
                </a:solidFill>
                <a:latin typeface="Century Gothic" pitchFamily="34" charset="0"/>
                <a:ea typeface="幼圆" pitchFamily="49" charset="-122"/>
              </a:defRPr>
            </a:lvl4pPr>
            <a:lvl5pPr marL="2057400" indent="-228600">
              <a:spcBef>
                <a:spcPct val="20000"/>
              </a:spcBef>
              <a:buClr>
                <a:srgbClr val="E8B54D"/>
              </a:buClr>
              <a:buFont typeface="Arial" charset="0"/>
              <a:buChar char="•"/>
              <a:defRPr sz="1600">
                <a:solidFill>
                  <a:schemeClr val="tx2"/>
                </a:solidFill>
                <a:latin typeface="Century Gothic" pitchFamily="34" charset="0"/>
                <a:ea typeface="幼圆" pitchFamily="49" charset="-122"/>
              </a:defRPr>
            </a:lvl5pPr>
            <a:lvl6pPr marL="2514600" indent="-228600"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6pPr>
            <a:lvl7pPr marL="2971800" indent="-228600"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7pPr>
            <a:lvl8pPr marL="3429000" indent="-228600"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8pPr>
            <a:lvl9pPr marL="3886200" indent="-228600" fontAlgn="base">
              <a:spcBef>
                <a:spcPct val="20000"/>
              </a:spcBef>
              <a:spcAft>
                <a:spcPct val="0"/>
              </a:spcAft>
              <a:buClr>
                <a:srgbClr val="E8B54D"/>
              </a:buClr>
              <a:buFont typeface="Arial" charset="0"/>
              <a:buChar char="•"/>
              <a:defRPr sz="1600">
                <a:solidFill>
                  <a:schemeClr val="tx2"/>
                </a:solidFill>
                <a:latin typeface="Century Gothic" pitchFamily="34" charset="0"/>
                <a:ea typeface="幼圆" pitchFamily="49" charset="-122"/>
              </a:defRPr>
            </a:lvl9pPr>
          </a:lstStyle>
          <a:p>
            <a:pPr eaLnBrk="1" hangingPunct="1">
              <a:lnSpc>
                <a:spcPct val="150000"/>
              </a:lnSpc>
              <a:spcBef>
                <a:spcPts val="200"/>
              </a:spcBef>
              <a:buClrTx/>
              <a:buFontTx/>
              <a:buChar char="•"/>
            </a:pPr>
            <a:r>
              <a:rPr lang="en-US" altLang="zh-CN" sz="1800">
                <a:solidFill>
                  <a:schemeClr val="tx1"/>
                </a:solidFill>
                <a:latin typeface="微软雅黑" pitchFamily="34" charset="-122"/>
                <a:ea typeface="微软雅黑" pitchFamily="34" charset="-122"/>
                <a:sym typeface="微软雅黑" pitchFamily="34" charset="-122"/>
              </a:rPr>
              <a:t>Iterator</a:t>
            </a:r>
            <a:r>
              <a:rPr lang="zh-CN" altLang="en-US" sz="1800">
                <a:solidFill>
                  <a:schemeClr val="tx1"/>
                </a:solidFill>
                <a:latin typeface="微软雅黑" pitchFamily="34" charset="-122"/>
                <a:ea typeface="微软雅黑" pitchFamily="34" charset="-122"/>
                <a:sym typeface="微软雅黑" pitchFamily="34" charset="-122"/>
              </a:rPr>
              <a:t>迭代器的使用</a:t>
            </a:r>
          </a:p>
          <a:p>
            <a:pPr eaLnBrk="1" hangingPunct="1">
              <a:lnSpc>
                <a:spcPct val="150000"/>
              </a:lnSpc>
              <a:spcBef>
                <a:spcPts val="200"/>
              </a:spcBef>
              <a:buClrTx/>
              <a:buFontTx/>
              <a:buChar char="•"/>
            </a:pPr>
            <a:r>
              <a:rPr lang="zh-CN" altLang="en-US" sz="1800">
                <a:solidFill>
                  <a:schemeClr val="tx1"/>
                </a:solidFill>
                <a:latin typeface="微软雅黑" pitchFamily="34" charset="-122"/>
                <a:ea typeface="微软雅黑" pitchFamily="34" charset="-122"/>
                <a:sym typeface="微软雅黑" pitchFamily="34" charset="-122"/>
              </a:rPr>
              <a:t>泛型</a:t>
            </a:r>
          </a:p>
          <a:p>
            <a:pPr eaLnBrk="1" hangingPunct="1">
              <a:lnSpc>
                <a:spcPct val="150000"/>
              </a:lnSpc>
              <a:spcBef>
                <a:spcPts val="200"/>
              </a:spcBef>
              <a:buClrTx/>
              <a:buFontTx/>
              <a:buChar char="•"/>
            </a:pPr>
            <a:endParaRPr lang="zh-CN" altLang="en-US" sz="1800">
              <a:solidFill>
                <a:schemeClr val="tx1"/>
              </a:solidFill>
              <a:latin typeface="微软雅黑" pitchFamily="34" charset="-122"/>
              <a:ea typeface="微软雅黑" pitchFamily="34" charset="-122"/>
              <a:sym typeface="微软雅黑" pitchFamily="34" charset="-122"/>
            </a:endParaRPr>
          </a:p>
        </p:txBody>
      </p:sp>
      <p:sp>
        <p:nvSpPr>
          <p:cNvPr id="3" name="副标题 2"/>
          <p:cNvSpPr>
            <a:spLocks noGrp="1"/>
          </p:cNvSpPr>
          <p:nvPr>
            <p:ph type="subTitle" idx="1"/>
          </p:nvPr>
        </p:nvSpPr>
        <p:spPr>
          <a:xfrm>
            <a:off x="642938" y="4648200"/>
            <a:ext cx="6553200" cy="457200"/>
          </a:xfrm>
        </p:spPr>
        <p:txBody>
          <a:bodyPr rtlCol="0">
            <a:normAutofit/>
          </a:bodyPr>
          <a:lstStyle/>
          <a:p>
            <a:pPr fontAlgn="auto">
              <a:spcAft>
                <a:spcPts val="0"/>
              </a:spcAft>
              <a:buFont typeface="Arial" pitchFamily="34" charset="0"/>
              <a:buNone/>
              <a:defRPr/>
            </a:pPr>
            <a:endParaRPr lang="zh-CN" altLang="en-US" dirty="0"/>
          </a:p>
        </p:txBody>
      </p:sp>
      <p:sp>
        <p:nvSpPr>
          <p:cNvPr id="2" name="标题 1"/>
          <p:cNvSpPr>
            <a:spLocks noGrp="1"/>
          </p:cNvSpPr>
          <p:nvPr>
            <p:ph type="ctrTitle"/>
          </p:nvPr>
        </p:nvSpPr>
        <p:spPr>
          <a:xfrm>
            <a:off x="604838" y="3227388"/>
            <a:ext cx="6629400" cy="1219200"/>
          </a:xfrm>
        </p:spPr>
        <p:txBody>
          <a:bodyPr/>
          <a:lstStyle/>
          <a:p>
            <a:pPr fontAlgn="auto">
              <a:spcAft>
                <a:spcPts val="0"/>
              </a:spcAft>
              <a:defRPr/>
            </a:pPr>
            <a:r>
              <a:rPr lang="zh-CN" altLang="en-US" b="1" dirty="0">
                <a:latin typeface="微软雅黑" pitchFamily="34" charset="-122"/>
                <a:ea typeface="微软雅黑" pitchFamily="34" charset="-122"/>
                <a:sym typeface="微软雅黑" pitchFamily="34" charset="-122"/>
              </a:rPr>
              <a:t>补充 集合</a:t>
            </a:r>
            <a:r>
              <a:rPr lang="zh-CN" altLang="en-US" b="1" dirty="0" smtClean="0">
                <a:latin typeface="微软雅黑" pitchFamily="34" charset="-122"/>
                <a:ea typeface="微软雅黑" pitchFamily="34" charset="-122"/>
                <a:sym typeface="微软雅黑" pitchFamily="34" charset="-122"/>
              </a:rPr>
              <a:t>类</a:t>
            </a:r>
            <a:endParaRPr lang="zh-CN" altLang="en-US" dirty="0"/>
          </a:p>
        </p:txBody>
      </p:sp>
    </p:spTree>
    <p:extLst>
      <p:ext uri="{BB962C8B-B14F-4D97-AF65-F5344CB8AC3E}">
        <p14:creationId xmlns:p14="http://schemas.microsoft.com/office/powerpoint/2010/main" val="1682281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662113"/>
            <a:ext cx="8229600" cy="4521200"/>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en-US" altLang="zh-CN" sz="1800" dirty="0">
                <a:solidFill>
                  <a:schemeClr val="tx1"/>
                </a:solidFill>
              </a:rPr>
              <a:t>6.3.2</a:t>
            </a:r>
            <a:r>
              <a:rPr lang="zh-CN" altLang="zh-CN" sz="1800" dirty="0">
                <a:solidFill>
                  <a:schemeClr val="tx1"/>
                </a:solidFill>
              </a:rPr>
              <a:t>小节中讲解的</a:t>
            </a:r>
            <a:r>
              <a:rPr lang="en-US" altLang="zh-CN" sz="1800" dirty="0" err="1">
                <a:solidFill>
                  <a:schemeClr val="tx1"/>
                </a:solidFill>
              </a:rPr>
              <a:t>ArrayList</a:t>
            </a:r>
            <a:r>
              <a:rPr lang="zh-CN" altLang="zh-CN" sz="1800" dirty="0">
                <a:solidFill>
                  <a:schemeClr val="tx1"/>
                </a:solidFill>
              </a:rPr>
              <a:t>集合在查询元素时速度很快，但在增删元素时效率较低。为了克服这种局限性，可以使用</a:t>
            </a:r>
            <a:r>
              <a:rPr lang="en-US" altLang="zh-CN" sz="1800" dirty="0">
                <a:solidFill>
                  <a:schemeClr val="tx1"/>
                </a:solidFill>
              </a:rPr>
              <a:t>List</a:t>
            </a:r>
            <a:r>
              <a:rPr lang="zh-CN" altLang="zh-CN" sz="1800" dirty="0">
                <a:solidFill>
                  <a:schemeClr val="tx1"/>
                </a:solidFill>
              </a:rPr>
              <a:t>接口的另一个实现类</a:t>
            </a:r>
            <a:r>
              <a:rPr lang="en-US" altLang="zh-CN" sz="1800" dirty="0" err="1">
                <a:solidFill>
                  <a:schemeClr val="tx1"/>
                </a:solidFill>
              </a:rPr>
              <a:t>LinkedList</a:t>
            </a:r>
            <a:r>
              <a:rPr lang="zh-CN" altLang="zh-CN" sz="1800" dirty="0">
                <a:solidFill>
                  <a:schemeClr val="tx1"/>
                </a:solidFill>
              </a:rPr>
              <a:t>。该集合内部维护了一个双向循环链表，链表中的每一个元素都使用引用的方式来记住它的前一个元素和后一个元素，从而可以将所有的元素彼此连接起来。当插入一个新元素时，只需要修改元素之间的这种引用关系即可，删除一个节点也是如此。正因为这样的存储结构，所以</a:t>
            </a:r>
            <a:r>
              <a:rPr lang="en-US" altLang="zh-CN" sz="1800" dirty="0" err="1">
                <a:solidFill>
                  <a:schemeClr val="tx1"/>
                </a:solidFill>
              </a:rPr>
              <a:t>LinkedList</a:t>
            </a:r>
            <a:r>
              <a:rPr lang="zh-CN" altLang="zh-CN" sz="1800" dirty="0">
                <a:solidFill>
                  <a:schemeClr val="tx1"/>
                </a:solidFill>
              </a:rPr>
              <a:t>集合对于元素的增删操作具有很高的效率，</a:t>
            </a:r>
            <a:r>
              <a:rPr lang="en-US" altLang="zh-CN" sz="1800" dirty="0" err="1">
                <a:solidFill>
                  <a:schemeClr val="tx1"/>
                </a:solidFill>
              </a:rPr>
              <a:t>LinkedList</a:t>
            </a:r>
            <a:r>
              <a:rPr lang="zh-CN" altLang="zh-CN" sz="1800" dirty="0">
                <a:solidFill>
                  <a:schemeClr val="tx1"/>
                </a:solidFill>
              </a:rPr>
              <a:t>集合添加元素和删除元素的过程</a:t>
            </a:r>
            <a:r>
              <a:rPr lang="zh-CN" altLang="zh-CN" sz="1800" dirty="0" smtClean="0">
                <a:solidFill>
                  <a:schemeClr val="tx1"/>
                </a:solidFill>
              </a:rPr>
              <a:t>如</a:t>
            </a:r>
            <a:r>
              <a:rPr lang="zh-CN" altLang="en-US" sz="1800" dirty="0" smtClean="0">
                <a:solidFill>
                  <a:schemeClr val="tx1"/>
                </a:solidFill>
              </a:rPr>
              <a:t>下</a:t>
            </a:r>
            <a:r>
              <a:rPr lang="zh-CN" altLang="zh-CN" sz="1800" dirty="0" smtClean="0">
                <a:solidFill>
                  <a:schemeClr val="tx1"/>
                </a:solidFill>
              </a:rPr>
              <a:t>图所</a:t>
            </a:r>
            <a:r>
              <a:rPr lang="zh-CN" altLang="zh-CN" sz="1800" dirty="0">
                <a:solidFill>
                  <a:schemeClr val="tx1"/>
                </a:solidFill>
              </a:rPr>
              <a:t>示。</a:t>
            </a:r>
          </a:p>
          <a:p>
            <a:pPr marL="457200" lvl="1" indent="0" fontAlgn="auto">
              <a:lnSpc>
                <a:spcPct val="150000"/>
              </a:lnSpc>
              <a:spcAft>
                <a:spcPts val="0"/>
              </a:spcAft>
              <a:buFontTx/>
              <a:buNone/>
              <a:defRPr/>
            </a:pPr>
            <a:endParaRPr lang="zh-CN" altLang="zh-CN" b="1" dirty="0" smtClean="0">
              <a:solidFill>
                <a:schemeClr val="tx1"/>
              </a:solidFill>
            </a:endParaRPr>
          </a:p>
          <a:p>
            <a:pPr marL="457200" lvl="1" indent="0" fontAlgn="auto">
              <a:lnSpc>
                <a:spcPct val="150000"/>
              </a:lnSpc>
              <a:spcAft>
                <a:spcPts val="0"/>
              </a:spcAft>
              <a:buFontTx/>
              <a:buNone/>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p:txBody>
      </p:sp>
      <p:sp>
        <p:nvSpPr>
          <p:cNvPr id="8" name="剪去对角的矩形 7"/>
          <p:cNvSpPr/>
          <p:nvPr/>
        </p:nvSpPr>
        <p:spPr bwMode="auto">
          <a:xfrm>
            <a:off x="4986338" y="984250"/>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28676" name="矩形 7"/>
          <p:cNvSpPr>
            <a:spLocks noChangeArrowheads="1"/>
          </p:cNvSpPr>
          <p:nvPr/>
        </p:nvSpPr>
        <p:spPr bwMode="auto">
          <a:xfrm>
            <a:off x="5395913" y="1071563"/>
            <a:ext cx="27416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LinkedList</a:t>
            </a:r>
            <a:r>
              <a:rPr lang="zh-CN" altLang="en-US" sz="2400">
                <a:solidFill>
                  <a:srgbClr val="00B0F0"/>
                </a:solidFill>
                <a:latin typeface="黑体" pitchFamily="49" charset="-122"/>
                <a:ea typeface="黑体" pitchFamily="49" charset="-122"/>
              </a:rPr>
              <a:t>集合</a:t>
            </a:r>
            <a:endParaRPr lang="zh-CN" altLang="zh-CN" sz="2400">
              <a:solidFill>
                <a:srgbClr val="00B0F0"/>
              </a:solidFill>
              <a:latin typeface="黑体" pitchFamily="49" charset="-122"/>
              <a:ea typeface="黑体" pitchFamily="49" charset="-122"/>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587875"/>
            <a:ext cx="5538788"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ChangeArrowheads="1"/>
          </p:cNvSpPr>
          <p:nvPr/>
        </p:nvSpPr>
        <p:spPr bwMode="auto">
          <a:xfrm>
            <a:off x="312738" y="60166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22801111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581150"/>
            <a:ext cx="8229600" cy="5129213"/>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zh-CN" altLang="zh-CN" sz="1800" dirty="0" smtClean="0">
                <a:solidFill>
                  <a:schemeClr val="tx1"/>
                </a:solidFill>
              </a:rPr>
              <a:t>图中</a:t>
            </a:r>
            <a:r>
              <a:rPr lang="zh-CN" altLang="zh-CN" sz="1800" dirty="0">
                <a:solidFill>
                  <a:schemeClr val="tx1"/>
                </a:solidFill>
              </a:rPr>
              <a:t>，通过两张图描述了</a:t>
            </a:r>
            <a:r>
              <a:rPr lang="en-US" altLang="zh-CN" sz="1800" dirty="0" err="1">
                <a:solidFill>
                  <a:schemeClr val="tx1"/>
                </a:solidFill>
              </a:rPr>
              <a:t>LinkedList</a:t>
            </a:r>
            <a:r>
              <a:rPr lang="zh-CN" altLang="zh-CN" sz="1800" dirty="0">
                <a:solidFill>
                  <a:schemeClr val="tx1"/>
                </a:solidFill>
              </a:rPr>
              <a:t>集合新增元素和删除元素的过程。其中，左图为新增一个元素，图中的元素</a:t>
            </a:r>
            <a:r>
              <a:rPr lang="en-US" altLang="zh-CN" sz="1800" dirty="0">
                <a:solidFill>
                  <a:schemeClr val="tx1"/>
                </a:solidFill>
              </a:rPr>
              <a:t>1</a:t>
            </a:r>
            <a:r>
              <a:rPr lang="zh-CN" altLang="zh-CN" sz="1800" dirty="0">
                <a:solidFill>
                  <a:schemeClr val="tx1"/>
                </a:solidFill>
              </a:rPr>
              <a:t>和元素</a:t>
            </a:r>
            <a:r>
              <a:rPr lang="en-US" altLang="zh-CN" sz="1800" dirty="0">
                <a:solidFill>
                  <a:schemeClr val="tx1"/>
                </a:solidFill>
              </a:rPr>
              <a:t>2</a:t>
            </a:r>
            <a:r>
              <a:rPr lang="zh-CN" altLang="zh-CN" sz="1800" dirty="0">
                <a:solidFill>
                  <a:schemeClr val="tx1"/>
                </a:solidFill>
              </a:rPr>
              <a:t>在集合中彼此为前后关系，在它们之间新增一个元素时，只需要让元素</a:t>
            </a:r>
            <a:r>
              <a:rPr lang="en-US" altLang="zh-CN" sz="1800" dirty="0">
                <a:solidFill>
                  <a:schemeClr val="tx1"/>
                </a:solidFill>
              </a:rPr>
              <a:t>1</a:t>
            </a:r>
            <a:r>
              <a:rPr lang="zh-CN" altLang="zh-CN" sz="1800" dirty="0">
                <a:solidFill>
                  <a:schemeClr val="tx1"/>
                </a:solidFill>
              </a:rPr>
              <a:t>记住它后面的元素是新元素，让元素</a:t>
            </a:r>
            <a:r>
              <a:rPr lang="en-US" altLang="zh-CN" sz="1800" dirty="0">
                <a:solidFill>
                  <a:schemeClr val="tx1"/>
                </a:solidFill>
              </a:rPr>
              <a:t>2</a:t>
            </a:r>
            <a:r>
              <a:rPr lang="zh-CN" altLang="zh-CN" sz="1800" dirty="0">
                <a:solidFill>
                  <a:schemeClr val="tx1"/>
                </a:solidFill>
              </a:rPr>
              <a:t>记住它前面的元素为新元素就可以了。右图为删除元素，要想删除元素</a:t>
            </a:r>
            <a:r>
              <a:rPr lang="en-US" altLang="zh-CN" sz="1800" dirty="0">
                <a:solidFill>
                  <a:schemeClr val="tx1"/>
                </a:solidFill>
              </a:rPr>
              <a:t>1</a:t>
            </a:r>
            <a:r>
              <a:rPr lang="zh-CN" altLang="zh-CN" sz="1800" dirty="0">
                <a:solidFill>
                  <a:schemeClr val="tx1"/>
                </a:solidFill>
              </a:rPr>
              <a:t>与元素</a:t>
            </a:r>
            <a:r>
              <a:rPr lang="en-US" altLang="zh-CN" sz="1800" dirty="0">
                <a:solidFill>
                  <a:schemeClr val="tx1"/>
                </a:solidFill>
              </a:rPr>
              <a:t>2</a:t>
            </a:r>
            <a:r>
              <a:rPr lang="zh-CN" altLang="zh-CN" sz="1800" dirty="0">
                <a:solidFill>
                  <a:schemeClr val="tx1"/>
                </a:solidFill>
              </a:rPr>
              <a:t>之间的元素</a:t>
            </a:r>
            <a:r>
              <a:rPr lang="en-US" altLang="zh-CN" sz="1800" dirty="0">
                <a:solidFill>
                  <a:schemeClr val="tx1"/>
                </a:solidFill>
              </a:rPr>
              <a:t>3</a:t>
            </a:r>
            <a:r>
              <a:rPr lang="zh-CN" altLang="zh-CN" sz="1800" dirty="0">
                <a:solidFill>
                  <a:schemeClr val="tx1"/>
                </a:solidFill>
              </a:rPr>
              <a:t>，只需要让元素</a:t>
            </a:r>
            <a:r>
              <a:rPr lang="en-US" altLang="zh-CN" sz="1800" dirty="0">
                <a:solidFill>
                  <a:schemeClr val="tx1"/>
                </a:solidFill>
              </a:rPr>
              <a:t>1</a:t>
            </a:r>
            <a:r>
              <a:rPr lang="zh-CN" altLang="zh-CN" sz="1800" dirty="0">
                <a:solidFill>
                  <a:schemeClr val="tx1"/>
                </a:solidFill>
              </a:rPr>
              <a:t>与元素</a:t>
            </a:r>
            <a:r>
              <a:rPr lang="en-US" altLang="zh-CN" sz="1800" dirty="0">
                <a:solidFill>
                  <a:schemeClr val="tx1"/>
                </a:solidFill>
              </a:rPr>
              <a:t>2</a:t>
            </a:r>
            <a:r>
              <a:rPr lang="zh-CN" altLang="zh-CN" sz="1800" dirty="0">
                <a:solidFill>
                  <a:schemeClr val="tx1"/>
                </a:solidFill>
              </a:rPr>
              <a:t>变成前后关系就可以了。由此可见</a:t>
            </a:r>
            <a:r>
              <a:rPr lang="en-US" altLang="zh-CN" sz="1800" dirty="0" err="1">
                <a:solidFill>
                  <a:schemeClr val="tx1"/>
                </a:solidFill>
              </a:rPr>
              <a:t>LinkedList</a:t>
            </a:r>
            <a:r>
              <a:rPr lang="zh-CN" altLang="zh-CN" sz="1800" dirty="0">
                <a:solidFill>
                  <a:schemeClr val="tx1"/>
                </a:solidFill>
              </a:rPr>
              <a:t>集合具有增删元素效率高的特点。</a:t>
            </a:r>
          </a:p>
          <a:p>
            <a:pPr marL="457200" lvl="1" indent="0" fontAlgn="auto">
              <a:lnSpc>
                <a:spcPct val="150000"/>
              </a:lnSpc>
              <a:spcAft>
                <a:spcPts val="0"/>
              </a:spcAft>
              <a:buFontTx/>
              <a:buNone/>
              <a:defRPr/>
            </a:pPr>
            <a:endParaRPr lang="zh-CN" altLang="zh-CN" b="1" dirty="0" smtClean="0">
              <a:solidFill>
                <a:schemeClr val="tx1"/>
              </a:solidFill>
            </a:endParaRPr>
          </a:p>
          <a:p>
            <a:pPr marL="457200" lvl="1" indent="0" fontAlgn="auto">
              <a:lnSpc>
                <a:spcPct val="150000"/>
              </a:lnSpc>
              <a:spcAft>
                <a:spcPts val="0"/>
              </a:spcAft>
              <a:buFontTx/>
              <a:buNone/>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8" y="4102100"/>
            <a:ext cx="64611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矩形 1"/>
          <p:cNvSpPr>
            <a:spLocks noChangeArrowheads="1"/>
          </p:cNvSpPr>
          <p:nvPr/>
        </p:nvSpPr>
        <p:spPr bwMode="auto">
          <a:xfrm>
            <a:off x="696913" y="6254750"/>
            <a:ext cx="754538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接下来通过一个案例来学习这些方法的使用</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6-2</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10" name="剪去对角的矩形 3"/>
          <p:cNvSpPr>
            <a:spLocks/>
          </p:cNvSpPr>
          <p:nvPr/>
        </p:nvSpPr>
        <p:spPr bwMode="auto">
          <a:xfrm>
            <a:off x="515938" y="57070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29702" name="直线连接符 9"/>
          <p:cNvCxnSpPr>
            <a:cxnSpLocks noChangeShapeType="1"/>
          </p:cNvCxnSpPr>
          <p:nvPr/>
        </p:nvCxnSpPr>
        <p:spPr bwMode="auto">
          <a:xfrm>
            <a:off x="614363" y="6308725"/>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标题 1"/>
          <p:cNvSpPr>
            <a:spLocks noChangeArrowheads="1"/>
          </p:cNvSpPr>
          <p:nvPr/>
        </p:nvSpPr>
        <p:spPr bwMode="auto">
          <a:xfrm>
            <a:off x="296863" y="571500"/>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369020890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685925"/>
            <a:ext cx="8229600" cy="4678363"/>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zh-CN" altLang="zh-CN" sz="2000" dirty="0">
                <a:solidFill>
                  <a:schemeClr val="tx1"/>
                </a:solidFill>
              </a:rPr>
              <a:t>在程序开发中，经常需要遍历集合中的所有元素。针对这种需求，</a:t>
            </a:r>
            <a:r>
              <a:rPr lang="en-US" altLang="zh-CN" sz="2000" dirty="0">
                <a:solidFill>
                  <a:schemeClr val="tx1"/>
                </a:solidFill>
              </a:rPr>
              <a:t>JDK</a:t>
            </a:r>
            <a:r>
              <a:rPr lang="zh-CN" altLang="zh-CN" sz="2000" dirty="0">
                <a:solidFill>
                  <a:schemeClr val="tx1"/>
                </a:solidFill>
              </a:rPr>
              <a:t>专门提供了一个接口</a:t>
            </a:r>
            <a:r>
              <a:rPr lang="en-US" altLang="zh-CN" sz="2000" dirty="0">
                <a:solidFill>
                  <a:schemeClr val="tx1"/>
                </a:solidFill>
              </a:rPr>
              <a:t>Iterator</a:t>
            </a:r>
            <a:r>
              <a:rPr lang="zh-CN" altLang="zh-CN" sz="2000" dirty="0">
                <a:solidFill>
                  <a:schemeClr val="tx1"/>
                </a:solidFill>
              </a:rPr>
              <a:t>。</a:t>
            </a:r>
            <a:r>
              <a:rPr lang="en-US" altLang="zh-CN" sz="2000" dirty="0">
                <a:solidFill>
                  <a:schemeClr val="tx1"/>
                </a:solidFill>
              </a:rPr>
              <a:t>Iterator</a:t>
            </a:r>
            <a:r>
              <a:rPr lang="zh-CN" altLang="zh-CN" sz="2000" dirty="0">
                <a:solidFill>
                  <a:schemeClr val="tx1"/>
                </a:solidFill>
              </a:rPr>
              <a:t>接口也是</a:t>
            </a:r>
            <a:r>
              <a:rPr lang="en-US" altLang="zh-CN" sz="2000" dirty="0">
                <a:solidFill>
                  <a:schemeClr val="tx1"/>
                </a:solidFill>
              </a:rPr>
              <a:t>Java</a:t>
            </a:r>
            <a:r>
              <a:rPr lang="zh-CN" altLang="zh-CN" sz="2000" dirty="0">
                <a:solidFill>
                  <a:schemeClr val="tx1"/>
                </a:solidFill>
              </a:rPr>
              <a:t>集合中的一员，但它与</a:t>
            </a:r>
            <a:r>
              <a:rPr lang="en-US" altLang="zh-CN" sz="2000" dirty="0">
                <a:solidFill>
                  <a:schemeClr val="tx1"/>
                </a:solidFill>
              </a:rPr>
              <a:t>Collection</a:t>
            </a:r>
            <a:r>
              <a:rPr lang="zh-CN" altLang="zh-CN" sz="2000" dirty="0">
                <a:solidFill>
                  <a:schemeClr val="tx1"/>
                </a:solidFill>
              </a:rPr>
              <a:t>、</a:t>
            </a:r>
            <a:r>
              <a:rPr lang="en-US" altLang="zh-CN" sz="2000" dirty="0">
                <a:solidFill>
                  <a:schemeClr val="tx1"/>
                </a:solidFill>
              </a:rPr>
              <a:t>Map</a:t>
            </a:r>
            <a:r>
              <a:rPr lang="zh-CN" altLang="zh-CN" sz="2000" dirty="0">
                <a:solidFill>
                  <a:schemeClr val="tx1"/>
                </a:solidFill>
              </a:rPr>
              <a:t>接口有所不同，</a:t>
            </a:r>
            <a:r>
              <a:rPr lang="en-US" altLang="zh-CN" sz="2000" dirty="0">
                <a:solidFill>
                  <a:schemeClr val="tx1"/>
                </a:solidFill>
              </a:rPr>
              <a:t>Collection</a:t>
            </a:r>
            <a:r>
              <a:rPr lang="zh-CN" altLang="zh-CN" sz="2000" dirty="0">
                <a:solidFill>
                  <a:schemeClr val="tx1"/>
                </a:solidFill>
              </a:rPr>
              <a:t>接口与</a:t>
            </a:r>
            <a:r>
              <a:rPr lang="en-US" altLang="zh-CN" sz="2000" dirty="0">
                <a:solidFill>
                  <a:schemeClr val="tx1"/>
                </a:solidFill>
              </a:rPr>
              <a:t>Map</a:t>
            </a:r>
            <a:r>
              <a:rPr lang="zh-CN" altLang="zh-CN" sz="2000" dirty="0">
                <a:solidFill>
                  <a:schemeClr val="tx1"/>
                </a:solidFill>
              </a:rPr>
              <a:t>接口主要用于存储元素，而</a:t>
            </a:r>
            <a:r>
              <a:rPr lang="en-US" altLang="zh-CN" sz="2000" dirty="0">
                <a:solidFill>
                  <a:schemeClr val="tx1"/>
                </a:solidFill>
              </a:rPr>
              <a:t>Iterator</a:t>
            </a:r>
            <a:r>
              <a:rPr lang="zh-CN" altLang="zh-CN" sz="2000" dirty="0">
                <a:solidFill>
                  <a:schemeClr val="tx1"/>
                </a:solidFill>
              </a:rPr>
              <a:t>主要用于迭代访问（即遍历）</a:t>
            </a:r>
            <a:r>
              <a:rPr lang="en-US" altLang="zh-CN" sz="2000" dirty="0">
                <a:solidFill>
                  <a:schemeClr val="tx1"/>
                </a:solidFill>
              </a:rPr>
              <a:t>Collection</a:t>
            </a:r>
            <a:r>
              <a:rPr lang="zh-CN" altLang="zh-CN" sz="2000" dirty="0">
                <a:solidFill>
                  <a:schemeClr val="tx1"/>
                </a:solidFill>
              </a:rPr>
              <a:t>中的元素，因此</a:t>
            </a:r>
            <a:r>
              <a:rPr lang="en-US" altLang="zh-CN" sz="2000" dirty="0">
                <a:solidFill>
                  <a:schemeClr val="tx1"/>
                </a:solidFill>
              </a:rPr>
              <a:t>Iterator</a:t>
            </a:r>
            <a:r>
              <a:rPr lang="zh-CN" altLang="zh-CN" sz="2000" dirty="0">
                <a:solidFill>
                  <a:schemeClr val="tx1"/>
                </a:solidFill>
              </a:rPr>
              <a:t>对象也被称为迭代器。</a:t>
            </a:r>
          </a:p>
          <a:p>
            <a:pPr marL="457200" lvl="1" indent="0" fontAlgn="auto">
              <a:lnSpc>
                <a:spcPct val="150000"/>
              </a:lnSpc>
              <a:spcAft>
                <a:spcPts val="0"/>
              </a:spcAft>
              <a:buFontTx/>
              <a:buNone/>
              <a:defRPr/>
            </a:pPr>
            <a:endParaRPr lang="zh-CN" altLang="zh-CN" sz="2400" b="1" dirty="0" smtClean="0">
              <a:solidFill>
                <a:schemeClr val="tx1"/>
              </a:solidFill>
            </a:endParaRPr>
          </a:p>
          <a:p>
            <a:pPr marL="457200" lvl="1" indent="0" fontAlgn="auto">
              <a:lnSpc>
                <a:spcPct val="150000"/>
              </a:lnSpc>
              <a:spcAft>
                <a:spcPts val="0"/>
              </a:spcAft>
              <a:buFontTx/>
              <a:buNone/>
              <a:defRPr/>
            </a:pPr>
            <a:endParaRPr lang="en-US" altLang="zh-CN" sz="2400" dirty="0" smtClean="0">
              <a:solidFill>
                <a:schemeClr val="tx1"/>
              </a:solidFill>
            </a:endParaRPr>
          </a:p>
          <a:p>
            <a:pPr marL="640080" lvl="1" fontAlgn="auto">
              <a:lnSpc>
                <a:spcPct val="150000"/>
              </a:lnSpc>
              <a:spcAft>
                <a:spcPts val="0"/>
              </a:spcAft>
              <a:buFont typeface="Arial" pitchFamily="34" charset="0"/>
              <a:buChar char="•"/>
              <a:defRPr/>
            </a:pPr>
            <a:endParaRPr lang="en-US" altLang="zh-CN" sz="2400" dirty="0" smtClean="0">
              <a:solidFill>
                <a:schemeClr val="tx1"/>
              </a:solidFill>
            </a:endParaRPr>
          </a:p>
          <a:p>
            <a:pPr marL="640080" lvl="1" fontAlgn="auto">
              <a:lnSpc>
                <a:spcPct val="150000"/>
              </a:lnSpc>
              <a:spcAft>
                <a:spcPts val="0"/>
              </a:spcAft>
              <a:buFont typeface="Arial" pitchFamily="34" charset="0"/>
              <a:buChar char="•"/>
              <a:defRPr/>
            </a:pPr>
            <a:endParaRPr lang="en-US" altLang="zh-CN" sz="2400" dirty="0" smtClean="0">
              <a:solidFill>
                <a:schemeClr val="tx1"/>
              </a:solidFill>
            </a:endParaRPr>
          </a:p>
        </p:txBody>
      </p:sp>
      <p:sp>
        <p:nvSpPr>
          <p:cNvPr id="8" name="剪去对角的矩形 7"/>
          <p:cNvSpPr/>
          <p:nvPr/>
        </p:nvSpPr>
        <p:spPr bwMode="auto">
          <a:xfrm>
            <a:off x="4926013" y="1084263"/>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30724" name="矩形 7"/>
          <p:cNvSpPr>
            <a:spLocks noChangeArrowheads="1"/>
          </p:cNvSpPr>
          <p:nvPr/>
        </p:nvSpPr>
        <p:spPr bwMode="auto">
          <a:xfrm>
            <a:off x="5395913" y="1071563"/>
            <a:ext cx="27416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Iterator</a:t>
            </a:r>
            <a:r>
              <a:rPr lang="zh-CN" altLang="en-US" sz="2400">
                <a:solidFill>
                  <a:srgbClr val="00B0F0"/>
                </a:solidFill>
                <a:latin typeface="黑体" pitchFamily="49" charset="-122"/>
                <a:ea typeface="黑体" pitchFamily="49" charset="-122"/>
              </a:rPr>
              <a:t>接口</a:t>
            </a:r>
            <a:endParaRPr lang="zh-CN" altLang="zh-CN" sz="2400">
              <a:solidFill>
                <a:srgbClr val="00B0F0"/>
              </a:solidFill>
              <a:latin typeface="黑体" pitchFamily="49" charset="-122"/>
              <a:ea typeface="黑体" pitchFamily="49" charset="-122"/>
            </a:endParaRPr>
          </a:p>
        </p:txBody>
      </p:sp>
      <p:sp>
        <p:nvSpPr>
          <p:cNvPr id="30725" name="矩形 1"/>
          <p:cNvSpPr>
            <a:spLocks noChangeArrowheads="1"/>
          </p:cNvSpPr>
          <p:nvPr/>
        </p:nvSpPr>
        <p:spPr bwMode="auto">
          <a:xfrm>
            <a:off x="696913" y="5441950"/>
            <a:ext cx="7545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接下来通过一个案例来学习如何使用</a:t>
            </a:r>
            <a:r>
              <a:rPr lang="en-US" altLang="zh-CN" dirty="0">
                <a:solidFill>
                  <a:srgbClr val="009ED6"/>
                </a:solidFill>
                <a:latin typeface="微软雅黑" pitchFamily="34" charset="-122"/>
                <a:ea typeface="微软雅黑" pitchFamily="34" charset="-122"/>
              </a:rPr>
              <a:t>Iterator</a:t>
            </a:r>
            <a:r>
              <a:rPr lang="zh-CN" altLang="zh-CN" dirty="0">
                <a:solidFill>
                  <a:srgbClr val="009ED6"/>
                </a:solidFill>
                <a:latin typeface="微软雅黑" pitchFamily="34" charset="-122"/>
                <a:ea typeface="微软雅黑" pitchFamily="34" charset="-122"/>
              </a:rPr>
              <a:t>迭代集合中的元素，</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6-3</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16" name="剪去对角的矩形 3"/>
          <p:cNvSpPr>
            <a:spLocks/>
          </p:cNvSpPr>
          <p:nvPr/>
        </p:nvSpPr>
        <p:spPr bwMode="auto">
          <a:xfrm>
            <a:off x="727075" y="47799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30727" name="直线连接符 9"/>
          <p:cNvCxnSpPr>
            <a:cxnSpLocks noChangeShapeType="1"/>
          </p:cNvCxnSpPr>
          <p:nvPr/>
        </p:nvCxnSpPr>
        <p:spPr bwMode="auto">
          <a:xfrm>
            <a:off x="696913" y="5441950"/>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标题 1"/>
          <p:cNvSpPr>
            <a:spLocks noChangeArrowheads="1"/>
          </p:cNvSpPr>
          <p:nvPr/>
        </p:nvSpPr>
        <p:spPr bwMode="auto">
          <a:xfrm>
            <a:off x="296863" y="565150"/>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16461710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655763"/>
            <a:ext cx="8229600" cy="4881562"/>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en-US" altLang="zh-CN" sz="1700" dirty="0">
                <a:solidFill>
                  <a:schemeClr val="tx1"/>
                </a:solidFill>
              </a:rPr>
              <a:t>Iterator</a:t>
            </a:r>
            <a:r>
              <a:rPr lang="zh-CN" altLang="zh-CN" sz="1700" dirty="0">
                <a:solidFill>
                  <a:schemeClr val="tx1"/>
                </a:solidFill>
              </a:rPr>
              <a:t>迭代器对象在遍历集合时，内部采用指针的方式来跟踪集合中的元素，为了让初学者能更好地理解迭代器的工作原理，接下来通过一个图例来演示</a:t>
            </a:r>
            <a:r>
              <a:rPr lang="en-US" altLang="zh-CN" sz="1700" dirty="0">
                <a:solidFill>
                  <a:schemeClr val="tx1"/>
                </a:solidFill>
              </a:rPr>
              <a:t>Iterator</a:t>
            </a:r>
            <a:r>
              <a:rPr lang="zh-CN" altLang="zh-CN" sz="1700" dirty="0">
                <a:solidFill>
                  <a:schemeClr val="tx1"/>
                </a:solidFill>
              </a:rPr>
              <a:t>对象迭代元素的过程，</a:t>
            </a:r>
            <a:r>
              <a:rPr lang="zh-CN" altLang="zh-CN" sz="1700" dirty="0" smtClean="0">
                <a:solidFill>
                  <a:schemeClr val="tx1"/>
                </a:solidFill>
              </a:rPr>
              <a:t>如</a:t>
            </a:r>
            <a:r>
              <a:rPr lang="zh-CN" altLang="en-US" sz="1700" dirty="0" smtClean="0">
                <a:solidFill>
                  <a:schemeClr val="tx1"/>
                </a:solidFill>
              </a:rPr>
              <a:t>下</a:t>
            </a:r>
            <a:r>
              <a:rPr lang="zh-CN" altLang="zh-CN" sz="1700" dirty="0" smtClean="0">
                <a:solidFill>
                  <a:schemeClr val="tx1"/>
                </a:solidFill>
              </a:rPr>
              <a:t>图所</a:t>
            </a:r>
            <a:r>
              <a:rPr lang="zh-CN" altLang="zh-CN" sz="1700" dirty="0">
                <a:solidFill>
                  <a:schemeClr val="tx1"/>
                </a:solidFill>
              </a:rPr>
              <a:t>示</a:t>
            </a:r>
            <a:r>
              <a:rPr lang="zh-CN" altLang="zh-CN" sz="1700" dirty="0" smtClean="0">
                <a:solidFill>
                  <a:schemeClr val="tx1"/>
                </a:solidFill>
              </a:rPr>
              <a:t>。</a:t>
            </a:r>
            <a:endParaRPr lang="en-US" altLang="zh-CN" sz="1700" dirty="0" smtClean="0">
              <a:solidFill>
                <a:schemeClr val="tx1"/>
              </a:solidFill>
            </a:endParaRPr>
          </a:p>
          <a:p>
            <a:pPr fontAlgn="auto">
              <a:lnSpc>
                <a:spcPct val="150000"/>
              </a:lnSpc>
              <a:spcAft>
                <a:spcPts val="0"/>
              </a:spcAft>
              <a:buFont typeface="Wingdings" panose="05000000000000000000" pitchFamily="2" charset="2"/>
              <a:buChar char="Ø"/>
              <a:defRPr/>
            </a:pPr>
            <a:endParaRPr lang="en-US" altLang="zh-CN" sz="1800" b="1" dirty="0">
              <a:solidFill>
                <a:schemeClr val="tx1"/>
              </a:solidFill>
            </a:endParaRPr>
          </a:p>
          <a:p>
            <a:pPr marL="0" indent="0" fontAlgn="auto">
              <a:lnSpc>
                <a:spcPct val="150000"/>
              </a:lnSpc>
              <a:spcAft>
                <a:spcPts val="0"/>
              </a:spcAft>
              <a:buFontTx/>
              <a:buNone/>
              <a:defRPr/>
            </a:pPr>
            <a:endParaRPr lang="en-US" altLang="zh-CN" sz="1800" b="1" dirty="0" smtClean="0">
              <a:solidFill>
                <a:schemeClr val="tx1"/>
              </a:solidFill>
            </a:endParaRPr>
          </a:p>
          <a:p>
            <a:pPr fontAlgn="auto">
              <a:lnSpc>
                <a:spcPct val="150000"/>
              </a:lnSpc>
              <a:spcAft>
                <a:spcPts val="0"/>
              </a:spcAft>
              <a:buFont typeface="Wingdings" panose="05000000000000000000" pitchFamily="2" charset="2"/>
              <a:buChar char="Ø"/>
              <a:defRPr/>
            </a:pPr>
            <a:endParaRPr lang="zh-CN" altLang="zh-CN" sz="1800" dirty="0">
              <a:solidFill>
                <a:schemeClr val="tx1"/>
              </a:solidFill>
            </a:endParaRPr>
          </a:p>
          <a:p>
            <a:pPr fontAlgn="auto">
              <a:lnSpc>
                <a:spcPct val="150000"/>
              </a:lnSpc>
              <a:spcAft>
                <a:spcPts val="0"/>
              </a:spcAft>
              <a:buFont typeface="Wingdings" panose="05000000000000000000" pitchFamily="2" charset="2"/>
              <a:buChar char="Ø"/>
              <a:defRPr/>
            </a:pPr>
            <a:endParaRPr lang="zh-CN" altLang="zh-CN" b="1" dirty="0" smtClean="0">
              <a:solidFill>
                <a:schemeClr val="tx1"/>
              </a:solidFill>
            </a:endParaRPr>
          </a:p>
          <a:p>
            <a:pPr marL="457200" lvl="1" indent="0" fontAlgn="auto">
              <a:lnSpc>
                <a:spcPct val="150000"/>
              </a:lnSpc>
              <a:spcAft>
                <a:spcPts val="0"/>
              </a:spcAft>
              <a:buFontTx/>
              <a:buNone/>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694645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ChangeArrowheads="1"/>
          </p:cNvSpPr>
          <p:nvPr/>
        </p:nvSpPr>
        <p:spPr bwMode="auto">
          <a:xfrm>
            <a:off x="368300" y="538163"/>
            <a:ext cx="7945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226120364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655763"/>
            <a:ext cx="8229600" cy="4881562"/>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zh-CN" altLang="zh-CN" sz="1700" dirty="0" smtClean="0">
                <a:solidFill>
                  <a:schemeClr val="tx1"/>
                </a:solidFill>
              </a:rPr>
              <a:t>图</a:t>
            </a:r>
            <a:r>
              <a:rPr lang="zh-CN" altLang="zh-CN" sz="1700" dirty="0" smtClean="0">
                <a:solidFill>
                  <a:schemeClr val="tx1"/>
                </a:solidFill>
              </a:rPr>
              <a:t>中</a:t>
            </a:r>
            <a:r>
              <a:rPr lang="zh-CN" altLang="zh-CN" sz="1700" dirty="0">
                <a:solidFill>
                  <a:schemeClr val="tx1"/>
                </a:solidFill>
              </a:rPr>
              <a:t>，在调用</a:t>
            </a:r>
            <a:r>
              <a:rPr lang="en-US" altLang="zh-CN" sz="1700" dirty="0">
                <a:solidFill>
                  <a:schemeClr val="tx1"/>
                </a:solidFill>
              </a:rPr>
              <a:t>Iterator</a:t>
            </a:r>
            <a:r>
              <a:rPr lang="zh-CN" altLang="zh-CN" sz="1700" dirty="0">
                <a:solidFill>
                  <a:schemeClr val="tx1"/>
                </a:solidFill>
              </a:rPr>
              <a:t>的</a:t>
            </a:r>
            <a:r>
              <a:rPr lang="en-US" altLang="zh-CN" sz="1700" dirty="0">
                <a:solidFill>
                  <a:schemeClr val="tx1"/>
                </a:solidFill>
              </a:rPr>
              <a:t>next()</a:t>
            </a:r>
            <a:r>
              <a:rPr lang="zh-CN" altLang="zh-CN" sz="1700" dirty="0">
                <a:solidFill>
                  <a:schemeClr val="tx1"/>
                </a:solidFill>
              </a:rPr>
              <a:t>方法之前，迭代器的索引位于第一个元素之前，不指向任何元素，当第一次调用迭代器的</a:t>
            </a:r>
            <a:r>
              <a:rPr lang="en-US" altLang="zh-CN" sz="1700" dirty="0">
                <a:solidFill>
                  <a:schemeClr val="tx1"/>
                </a:solidFill>
              </a:rPr>
              <a:t>next()</a:t>
            </a:r>
            <a:r>
              <a:rPr lang="zh-CN" altLang="zh-CN" sz="1700" dirty="0">
                <a:solidFill>
                  <a:schemeClr val="tx1"/>
                </a:solidFill>
              </a:rPr>
              <a:t>方法后，迭代器的索引会向后移动一位，指向第一个元素并将该元素返回，当再次调用</a:t>
            </a:r>
            <a:r>
              <a:rPr lang="en-US" altLang="zh-CN" sz="1700" dirty="0">
                <a:solidFill>
                  <a:schemeClr val="tx1"/>
                </a:solidFill>
              </a:rPr>
              <a:t>next()</a:t>
            </a:r>
            <a:r>
              <a:rPr lang="zh-CN" altLang="zh-CN" sz="1700" dirty="0">
                <a:solidFill>
                  <a:schemeClr val="tx1"/>
                </a:solidFill>
              </a:rPr>
              <a:t>方法时，迭代器的索引会指向第二个元素并将该元素返回，依此类推，直到</a:t>
            </a:r>
            <a:r>
              <a:rPr lang="en-US" altLang="zh-CN" sz="1700" dirty="0" err="1">
                <a:solidFill>
                  <a:schemeClr val="tx1"/>
                </a:solidFill>
              </a:rPr>
              <a:t>hasNext</a:t>
            </a:r>
            <a:r>
              <a:rPr lang="en-US" altLang="zh-CN" sz="1700" dirty="0">
                <a:solidFill>
                  <a:schemeClr val="tx1"/>
                </a:solidFill>
              </a:rPr>
              <a:t>()</a:t>
            </a:r>
            <a:r>
              <a:rPr lang="zh-CN" altLang="zh-CN" sz="1700" dirty="0">
                <a:solidFill>
                  <a:schemeClr val="tx1"/>
                </a:solidFill>
              </a:rPr>
              <a:t>方法返回</a:t>
            </a:r>
            <a:r>
              <a:rPr lang="en-US" altLang="zh-CN" sz="1700" dirty="0">
                <a:solidFill>
                  <a:schemeClr val="tx1"/>
                </a:solidFill>
              </a:rPr>
              <a:t>false</a:t>
            </a:r>
            <a:r>
              <a:rPr lang="zh-CN" altLang="zh-CN" sz="1700" dirty="0">
                <a:solidFill>
                  <a:schemeClr val="tx1"/>
                </a:solidFill>
              </a:rPr>
              <a:t>，表示到达了集合的末尾，终止对元素的遍历</a:t>
            </a:r>
            <a:r>
              <a:rPr lang="zh-CN" altLang="zh-CN" sz="1700" dirty="0" smtClean="0">
                <a:solidFill>
                  <a:schemeClr val="tx1"/>
                </a:solidFill>
              </a:rPr>
              <a:t>。</a:t>
            </a:r>
            <a:endParaRPr lang="en-US" altLang="zh-CN" sz="1700" dirty="0" smtClean="0">
              <a:solidFill>
                <a:schemeClr val="tx1"/>
              </a:solidFill>
            </a:endParaRPr>
          </a:p>
          <a:p>
            <a:pPr fontAlgn="auto">
              <a:lnSpc>
                <a:spcPct val="150000"/>
              </a:lnSpc>
              <a:spcAft>
                <a:spcPts val="0"/>
              </a:spcAft>
              <a:buFont typeface="Wingdings" panose="05000000000000000000" pitchFamily="2" charset="2"/>
              <a:buChar char="Ø"/>
              <a:defRPr/>
            </a:pPr>
            <a:r>
              <a:rPr lang="zh-CN" altLang="zh-CN" sz="1600" dirty="0">
                <a:solidFill>
                  <a:schemeClr val="tx1"/>
                </a:solidFill>
              </a:rPr>
              <a:t>需要特别说明的是，当通过迭代器获取</a:t>
            </a:r>
            <a:r>
              <a:rPr lang="en-US" altLang="zh-CN" sz="1600" dirty="0" err="1">
                <a:solidFill>
                  <a:schemeClr val="tx1"/>
                </a:solidFill>
              </a:rPr>
              <a:t>ArrayList</a:t>
            </a:r>
            <a:r>
              <a:rPr lang="zh-CN" altLang="zh-CN" sz="1600" dirty="0">
                <a:solidFill>
                  <a:schemeClr val="tx1"/>
                </a:solidFill>
              </a:rPr>
              <a:t>集合中的元素时，都会将这些元素当做</a:t>
            </a:r>
            <a:r>
              <a:rPr lang="en-US" altLang="zh-CN" sz="1600" dirty="0">
                <a:solidFill>
                  <a:schemeClr val="tx1"/>
                </a:solidFill>
              </a:rPr>
              <a:t>Object</a:t>
            </a:r>
            <a:r>
              <a:rPr lang="zh-CN" altLang="zh-CN" sz="1600" dirty="0">
                <a:solidFill>
                  <a:schemeClr val="tx1"/>
                </a:solidFill>
              </a:rPr>
              <a:t>类型来看待，如果想得到特定类型的元素，则需要进行强制类型转换。</a:t>
            </a:r>
          </a:p>
          <a:p>
            <a:pPr fontAlgn="auto">
              <a:lnSpc>
                <a:spcPct val="150000"/>
              </a:lnSpc>
              <a:spcAft>
                <a:spcPts val="0"/>
              </a:spcAft>
              <a:buFont typeface="Wingdings" panose="05000000000000000000" pitchFamily="2" charset="2"/>
              <a:buChar char="Ø"/>
              <a:defRPr/>
            </a:pPr>
            <a:endParaRPr lang="zh-CN" altLang="zh-CN" sz="1800" dirty="0">
              <a:solidFill>
                <a:schemeClr val="tx1"/>
              </a:solidFill>
            </a:endParaRPr>
          </a:p>
          <a:p>
            <a:pPr fontAlgn="auto">
              <a:lnSpc>
                <a:spcPct val="150000"/>
              </a:lnSpc>
              <a:spcAft>
                <a:spcPts val="0"/>
              </a:spcAft>
              <a:buFont typeface="Wingdings" panose="05000000000000000000" pitchFamily="2" charset="2"/>
              <a:buChar char="Ø"/>
              <a:defRPr/>
            </a:pPr>
            <a:endParaRPr lang="zh-CN" altLang="zh-CN" b="1" dirty="0" smtClean="0">
              <a:solidFill>
                <a:schemeClr val="tx1"/>
              </a:solidFill>
            </a:endParaRPr>
          </a:p>
          <a:p>
            <a:pPr marL="457200" lvl="1" indent="0" fontAlgn="auto">
              <a:lnSpc>
                <a:spcPct val="150000"/>
              </a:lnSpc>
              <a:spcAft>
                <a:spcPts val="0"/>
              </a:spcAft>
              <a:buFontTx/>
              <a:buNone/>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p:txBody>
      </p:sp>
      <p:sp>
        <p:nvSpPr>
          <p:cNvPr id="5" name="标题 1"/>
          <p:cNvSpPr>
            <a:spLocks noChangeArrowheads="1"/>
          </p:cNvSpPr>
          <p:nvPr/>
        </p:nvSpPr>
        <p:spPr bwMode="auto">
          <a:xfrm>
            <a:off x="368300" y="538163"/>
            <a:ext cx="7945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373593860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685925"/>
            <a:ext cx="8229600" cy="4521200"/>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zh-CN" altLang="zh-CN" sz="1800" dirty="0">
                <a:solidFill>
                  <a:schemeClr val="tx1"/>
                </a:solidFill>
              </a:rPr>
              <a:t>虽然</a:t>
            </a:r>
            <a:r>
              <a:rPr lang="en-US" altLang="zh-CN" sz="1800" dirty="0">
                <a:solidFill>
                  <a:schemeClr val="tx1"/>
                </a:solidFill>
              </a:rPr>
              <a:t>Iterator</a:t>
            </a:r>
            <a:r>
              <a:rPr lang="zh-CN" altLang="zh-CN" sz="1800" dirty="0">
                <a:solidFill>
                  <a:schemeClr val="tx1"/>
                </a:solidFill>
              </a:rPr>
              <a:t>可以用来遍历集合中的元素，但写法上比较繁琐，为了简化书写，从</a:t>
            </a:r>
            <a:r>
              <a:rPr lang="en-US" altLang="zh-CN" sz="1800" dirty="0">
                <a:solidFill>
                  <a:schemeClr val="tx1"/>
                </a:solidFill>
              </a:rPr>
              <a:t>JDK5.0</a:t>
            </a:r>
            <a:r>
              <a:rPr lang="zh-CN" altLang="zh-CN" sz="1800" dirty="0">
                <a:solidFill>
                  <a:schemeClr val="tx1"/>
                </a:solidFill>
              </a:rPr>
              <a:t>开始，提供了</a:t>
            </a:r>
            <a:r>
              <a:rPr lang="en-US" altLang="zh-CN" sz="1800" dirty="0" err="1">
                <a:solidFill>
                  <a:schemeClr val="tx1"/>
                </a:solidFill>
              </a:rPr>
              <a:t>foreach</a:t>
            </a:r>
            <a:r>
              <a:rPr lang="zh-CN" altLang="zh-CN" sz="1800" dirty="0">
                <a:solidFill>
                  <a:schemeClr val="tx1"/>
                </a:solidFill>
              </a:rPr>
              <a:t>循环。</a:t>
            </a:r>
            <a:r>
              <a:rPr lang="en-US" altLang="zh-CN" sz="1800" dirty="0" err="1">
                <a:solidFill>
                  <a:schemeClr val="tx1"/>
                </a:solidFill>
              </a:rPr>
              <a:t>foreach</a:t>
            </a:r>
            <a:r>
              <a:rPr lang="zh-CN" altLang="zh-CN" sz="1800" dirty="0">
                <a:solidFill>
                  <a:schemeClr val="tx1"/>
                </a:solidFill>
              </a:rPr>
              <a:t>循环是一种更加简洁的</a:t>
            </a:r>
            <a:r>
              <a:rPr lang="en-US" altLang="zh-CN" sz="1800" dirty="0">
                <a:solidFill>
                  <a:schemeClr val="tx1"/>
                </a:solidFill>
              </a:rPr>
              <a:t>for</a:t>
            </a:r>
            <a:r>
              <a:rPr lang="zh-CN" altLang="zh-CN" sz="1800" dirty="0">
                <a:solidFill>
                  <a:schemeClr val="tx1"/>
                </a:solidFill>
              </a:rPr>
              <a:t>循环，也称增强</a:t>
            </a:r>
            <a:r>
              <a:rPr lang="en-US" altLang="zh-CN" sz="1800" dirty="0">
                <a:solidFill>
                  <a:schemeClr val="tx1"/>
                </a:solidFill>
              </a:rPr>
              <a:t>for</a:t>
            </a:r>
            <a:r>
              <a:rPr lang="zh-CN" altLang="zh-CN" sz="1800" dirty="0">
                <a:solidFill>
                  <a:schemeClr val="tx1"/>
                </a:solidFill>
              </a:rPr>
              <a:t>循环。</a:t>
            </a:r>
            <a:r>
              <a:rPr lang="en-US" altLang="zh-CN" sz="1800" dirty="0" err="1">
                <a:solidFill>
                  <a:schemeClr val="tx1"/>
                </a:solidFill>
              </a:rPr>
              <a:t>foreach</a:t>
            </a:r>
            <a:r>
              <a:rPr lang="zh-CN" altLang="zh-CN" sz="1800" dirty="0">
                <a:solidFill>
                  <a:schemeClr val="tx1"/>
                </a:solidFill>
              </a:rPr>
              <a:t>循环用于遍历数组或集合中的元素，其具体语法格式如下：</a:t>
            </a:r>
          </a:p>
          <a:p>
            <a:pPr marL="457200" lvl="1" indent="0" fontAlgn="auto">
              <a:lnSpc>
                <a:spcPct val="150000"/>
              </a:lnSpc>
              <a:spcAft>
                <a:spcPts val="0"/>
              </a:spcAft>
              <a:buFontTx/>
              <a:buNone/>
              <a:defRPr/>
            </a:pPr>
            <a:endParaRPr lang="zh-CN" altLang="zh-CN" b="1" dirty="0" smtClean="0">
              <a:solidFill>
                <a:schemeClr val="tx1"/>
              </a:solidFill>
            </a:endParaRPr>
          </a:p>
          <a:p>
            <a:pPr marL="457200" lvl="1" indent="0" fontAlgn="auto">
              <a:lnSpc>
                <a:spcPct val="150000"/>
              </a:lnSpc>
              <a:spcAft>
                <a:spcPts val="0"/>
              </a:spcAft>
              <a:buFontTx/>
              <a:buNone/>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p:txBody>
      </p:sp>
      <p:sp>
        <p:nvSpPr>
          <p:cNvPr id="8" name="剪去对角的矩形 7"/>
          <p:cNvSpPr/>
          <p:nvPr/>
        </p:nvSpPr>
        <p:spPr bwMode="auto">
          <a:xfrm>
            <a:off x="3590925" y="1084263"/>
            <a:ext cx="4578350"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32772" name="矩形 7"/>
          <p:cNvSpPr>
            <a:spLocks noChangeArrowheads="1"/>
          </p:cNvSpPr>
          <p:nvPr/>
        </p:nvSpPr>
        <p:spPr bwMode="auto">
          <a:xfrm>
            <a:off x="3844925" y="1063625"/>
            <a:ext cx="46815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JDK5.0</a:t>
            </a:r>
            <a:r>
              <a:rPr lang="zh-CN" altLang="en-US" sz="2400">
                <a:solidFill>
                  <a:srgbClr val="00B0F0"/>
                </a:solidFill>
                <a:latin typeface="黑体" pitchFamily="49" charset="-122"/>
                <a:ea typeface="黑体" pitchFamily="49" charset="-122"/>
              </a:rPr>
              <a:t>新特性</a:t>
            </a:r>
            <a:r>
              <a:rPr lang="en-US" altLang="zh-CN" sz="2400">
                <a:solidFill>
                  <a:srgbClr val="00B0F0"/>
                </a:solidFill>
                <a:latin typeface="黑体" pitchFamily="49" charset="-122"/>
                <a:ea typeface="黑体" pitchFamily="49" charset="-122"/>
              </a:rPr>
              <a:t>——foreach</a:t>
            </a:r>
            <a:r>
              <a:rPr lang="zh-CN" altLang="en-US" sz="2400">
                <a:solidFill>
                  <a:srgbClr val="00B0F0"/>
                </a:solidFill>
                <a:latin typeface="黑体" pitchFamily="49" charset="-122"/>
                <a:ea typeface="黑体" pitchFamily="49" charset="-122"/>
              </a:rPr>
              <a:t>循环</a:t>
            </a:r>
            <a:endParaRPr lang="zh-CN" altLang="zh-CN" sz="2400">
              <a:solidFill>
                <a:srgbClr val="00B0F0"/>
              </a:solidFill>
              <a:latin typeface="黑体" pitchFamily="49" charset="-122"/>
              <a:ea typeface="黑体" pitchFamily="49" charset="-122"/>
            </a:endParaRPr>
          </a:p>
        </p:txBody>
      </p:sp>
      <p:sp>
        <p:nvSpPr>
          <p:cNvPr id="32773" name="矩形 1"/>
          <p:cNvSpPr>
            <a:spLocks noChangeArrowheads="1"/>
          </p:cNvSpPr>
          <p:nvPr/>
        </p:nvSpPr>
        <p:spPr bwMode="auto">
          <a:xfrm>
            <a:off x="696913" y="5441950"/>
            <a:ext cx="75453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lnSpc>
                <a:spcPct val="150000"/>
              </a:lnSpc>
            </a:pPr>
            <a:r>
              <a:rPr lang="zh-CN" altLang="zh-CN" dirty="0">
                <a:solidFill>
                  <a:srgbClr val="009ED6"/>
                </a:solidFill>
                <a:latin typeface="微软雅黑" pitchFamily="34" charset="-122"/>
                <a:ea typeface="微软雅黑" pitchFamily="34" charset="-122"/>
              </a:rPr>
              <a:t>接下来通过一个案例对</a:t>
            </a:r>
            <a:r>
              <a:rPr lang="en-US" altLang="zh-CN" dirty="0" err="1">
                <a:solidFill>
                  <a:srgbClr val="009ED6"/>
                </a:solidFill>
                <a:latin typeface="微软雅黑" pitchFamily="34" charset="-122"/>
                <a:ea typeface="微软雅黑" pitchFamily="34" charset="-122"/>
              </a:rPr>
              <a:t>foreach</a:t>
            </a:r>
            <a:r>
              <a:rPr lang="zh-CN" altLang="zh-CN" dirty="0">
                <a:solidFill>
                  <a:srgbClr val="009ED6"/>
                </a:solidFill>
                <a:latin typeface="微软雅黑" pitchFamily="34" charset="-122"/>
                <a:ea typeface="微软雅黑" pitchFamily="34" charset="-122"/>
              </a:rPr>
              <a:t>循环进行详细讲解，</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6-4</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16" name="剪去对角的矩形 3"/>
          <p:cNvSpPr>
            <a:spLocks/>
          </p:cNvSpPr>
          <p:nvPr/>
        </p:nvSpPr>
        <p:spPr bwMode="auto">
          <a:xfrm>
            <a:off x="727075" y="47799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32775" name="直线连接符 9"/>
          <p:cNvCxnSpPr>
            <a:cxnSpLocks noChangeShapeType="1"/>
          </p:cNvCxnSpPr>
          <p:nvPr/>
        </p:nvCxnSpPr>
        <p:spPr bwMode="auto">
          <a:xfrm>
            <a:off x="696913" y="5441950"/>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2776" name="Picture 2"/>
          <p:cNvPicPr>
            <a:picLocks noChangeAspect="1" noChangeArrowheads="1"/>
          </p:cNvPicPr>
          <p:nvPr/>
        </p:nvPicPr>
        <p:blipFill>
          <a:blip r:embed="rId2">
            <a:extLst>
              <a:ext uri="{28A0092B-C50C-407E-A947-70E740481C1C}">
                <a14:useLocalDpi xmlns:a14="http://schemas.microsoft.com/office/drawing/2010/main" val="0"/>
              </a:ext>
            </a:extLst>
          </a:blip>
          <a:srcRect r="25967" b="8067"/>
          <a:stretch>
            <a:fillRect/>
          </a:stretch>
        </p:blipFill>
        <p:spPr bwMode="auto">
          <a:xfrm>
            <a:off x="1328738" y="3582988"/>
            <a:ext cx="6281737"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a:spLocks noChangeArrowheads="1"/>
          </p:cNvSpPr>
          <p:nvPr/>
        </p:nvSpPr>
        <p:spPr bwMode="auto">
          <a:xfrm>
            <a:off x="296863" y="593725"/>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399157390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298450" y="1638300"/>
            <a:ext cx="8450263" cy="46577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795" name="矩形 1"/>
          <p:cNvSpPr>
            <a:spLocks noChangeArrowheads="1"/>
          </p:cNvSpPr>
          <p:nvPr/>
        </p:nvSpPr>
        <p:spPr bwMode="auto">
          <a:xfrm>
            <a:off x="811213" y="2997200"/>
            <a:ext cx="76247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342900" indent="-3429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pPr>
            <a:r>
              <a:rPr lang="en-US" altLang="zh-CN" dirty="0"/>
              <a:t>	       </a:t>
            </a:r>
            <a:r>
              <a:rPr lang="zh-CN" altLang="zh-CN" dirty="0">
                <a:solidFill>
                  <a:srgbClr val="009ED6"/>
                </a:solidFill>
                <a:latin typeface="微软雅黑" pitchFamily="34" charset="-122"/>
                <a:ea typeface="微软雅黑" pitchFamily="34" charset="-122"/>
              </a:rPr>
              <a:t>接下来以一个</a:t>
            </a:r>
            <a:r>
              <a:rPr lang="en-US" altLang="zh-CN" dirty="0">
                <a:solidFill>
                  <a:srgbClr val="009ED6"/>
                </a:solidFill>
                <a:latin typeface="微软雅黑" pitchFamily="34" charset="-122"/>
                <a:ea typeface="微软雅黑" pitchFamily="34" charset="-122"/>
              </a:rPr>
              <a:t>String</a:t>
            </a:r>
            <a:r>
              <a:rPr lang="zh-CN" altLang="zh-CN" dirty="0">
                <a:solidFill>
                  <a:srgbClr val="009ED6"/>
                </a:solidFill>
                <a:latin typeface="微软雅黑" pitchFamily="34" charset="-122"/>
                <a:ea typeface="微软雅黑" pitchFamily="34" charset="-122"/>
              </a:rPr>
              <a:t>类型的数组为例来进行演示，</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6-5</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a:p>
            <a:pPr lvl="1">
              <a:lnSpc>
                <a:spcPct val="150000"/>
              </a:lnSpc>
            </a:pPr>
            <a:r>
              <a:rPr lang="en-US" altLang="zh-CN" dirty="0">
                <a:solidFill>
                  <a:srgbClr val="009ED6"/>
                </a:solidFill>
                <a:latin typeface="微软雅黑" pitchFamily="34" charset="-122"/>
                <a:ea typeface="微软雅黑" pitchFamily="34" charset="-122"/>
              </a:rPr>
              <a:t>	      </a:t>
            </a:r>
            <a:r>
              <a:rPr lang="zh-CN" altLang="zh-CN" dirty="0" smtClean="0">
                <a:solidFill>
                  <a:srgbClr val="009ED6"/>
                </a:solidFill>
                <a:latin typeface="微软雅黑" pitchFamily="34" charset="-122"/>
                <a:ea typeface="微软雅黑" pitchFamily="34" charset="-122"/>
              </a:rPr>
              <a:t>假设</a:t>
            </a:r>
            <a:r>
              <a:rPr lang="zh-CN" altLang="zh-CN" dirty="0">
                <a:solidFill>
                  <a:srgbClr val="009ED6"/>
                </a:solidFill>
                <a:latin typeface="微软雅黑" pitchFamily="34" charset="-122"/>
                <a:ea typeface="微软雅黑" pitchFamily="34" charset="-122"/>
              </a:rPr>
              <a:t>在一个集合中存储了学校所有学生的姓名，由于一个名为</a:t>
            </a:r>
            <a:r>
              <a:rPr lang="en-US" altLang="zh-CN" dirty="0">
                <a:solidFill>
                  <a:srgbClr val="009ED6"/>
                </a:solidFill>
                <a:latin typeface="微软雅黑" pitchFamily="34" charset="-122"/>
                <a:ea typeface="微软雅黑" pitchFamily="34" charset="-122"/>
              </a:rPr>
              <a:t>Annie</a:t>
            </a:r>
            <a:r>
              <a:rPr lang="zh-CN" altLang="zh-CN" dirty="0">
                <a:solidFill>
                  <a:srgbClr val="009ED6"/>
                </a:solidFill>
                <a:latin typeface="微软雅黑" pitchFamily="34" charset="-122"/>
                <a:ea typeface="微软雅黑" pitchFamily="34" charset="-122"/>
              </a:rPr>
              <a:t>的学生中途转学，这时就需要在迭代集合时找出该元素并将其删除，</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6-6</a:t>
            </a:r>
            <a:r>
              <a:rPr lang="zh-CN" altLang="en-US" dirty="0">
                <a:solidFill>
                  <a:srgbClr val="009ED6"/>
                </a:solidFill>
                <a:latin typeface="微软雅黑" pitchFamily="34" charset="-122"/>
                <a:ea typeface="微软雅黑" pitchFamily="34" charset="-122"/>
              </a:rPr>
              <a:t>。</a:t>
            </a:r>
            <a:endParaRPr lang="zh-CN" altLang="zh-CN" dirty="0">
              <a:solidFill>
                <a:srgbClr val="009ED6"/>
              </a:solidFill>
              <a:latin typeface="微软雅黑" pitchFamily="34" charset="-122"/>
              <a:ea typeface="微软雅黑" pitchFamily="34" charset="-122"/>
            </a:endParaRPr>
          </a:p>
        </p:txBody>
      </p:sp>
      <p:sp>
        <p:nvSpPr>
          <p:cNvPr id="23" name="剪去对角的矩形 3"/>
          <p:cNvSpPr>
            <a:spLocks/>
          </p:cNvSpPr>
          <p:nvPr/>
        </p:nvSpPr>
        <p:spPr bwMode="auto">
          <a:xfrm>
            <a:off x="811213" y="19748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33797" name="直线连接符 9"/>
          <p:cNvCxnSpPr>
            <a:cxnSpLocks noChangeShapeType="1"/>
          </p:cNvCxnSpPr>
          <p:nvPr/>
        </p:nvCxnSpPr>
        <p:spPr bwMode="auto">
          <a:xfrm>
            <a:off x="727075" y="2740025"/>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1"/>
          <p:cNvSpPr>
            <a:spLocks noChangeArrowheads="1"/>
          </p:cNvSpPr>
          <p:nvPr/>
        </p:nvSpPr>
        <p:spPr bwMode="auto">
          <a:xfrm>
            <a:off x="376238" y="53816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zh-CN" altLang="en-US" sz="3600" b="1" dirty="0">
                <a:solidFill>
                  <a:schemeClr val="accent1">
                    <a:lumMod val="75000"/>
                  </a:schemeClr>
                </a:solidFill>
                <a:latin typeface="微软雅黑" pitchFamily="34" charset="-122"/>
                <a:ea typeface="微软雅黑" pitchFamily="34" charset="-122"/>
                <a:sym typeface="宋体" pitchFamily="2" charset="-122"/>
              </a:rPr>
              <a:t>    脚下留心</a:t>
            </a:r>
          </a:p>
        </p:txBody>
      </p:sp>
      <p:sp>
        <p:nvSpPr>
          <p:cNvPr id="3" name="矩形 2"/>
          <p:cNvSpPr/>
          <p:nvPr/>
        </p:nvSpPr>
        <p:spPr>
          <a:xfrm>
            <a:off x="1741488" y="246063"/>
            <a:ext cx="639762" cy="584200"/>
          </a:xfrm>
          <a:prstGeom prst="rect">
            <a:avLst/>
          </a:prstGeom>
        </p:spPr>
        <p:txBody>
          <a:bodyPr wrap="none">
            <a:spAutoFit/>
          </a:bodyPr>
          <a:lstStyle/>
          <a:p>
            <a:pPr>
              <a:defRPr/>
            </a:pPr>
            <a:r>
              <a:rPr lang="en-US" altLang="zh-CN" sz="3200">
                <a:solidFill>
                  <a:schemeClr val="accent1">
                    <a:lumMod val="75000"/>
                  </a:schemeClr>
                </a:solidFill>
                <a:latin typeface="Arial" pitchFamily="34" charset="0"/>
                <a:sym typeface="Wingdings" panose="05000000000000000000" pitchFamily="2" charset="2"/>
              </a:rPr>
              <a:t></a:t>
            </a:r>
            <a:endParaRPr lang="zh-CN" altLang="en-US" sz="3200">
              <a:solidFill>
                <a:schemeClr val="accent1">
                  <a:lumMod val="75000"/>
                </a:schemeClr>
              </a:solidFill>
              <a:latin typeface="Arial" pitchFamily="34" charset="0"/>
            </a:endParaRPr>
          </a:p>
        </p:txBody>
      </p:sp>
    </p:spTree>
    <p:extLst>
      <p:ext uri="{BB962C8B-B14F-4D97-AF65-F5344CB8AC3E}">
        <p14:creationId xmlns:p14="http://schemas.microsoft.com/office/powerpoint/2010/main" val="420593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348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pic>
        <p:nvPicPr>
          <p:cNvPr id="30" name="Picture 31" descr="C:\Users\admin\Desktop\201777-12062Q13024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57" y="2282424"/>
            <a:ext cx="4105178" cy="2743484"/>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34821" name="TextBox 24"/>
          <p:cNvSpPr txBox="1">
            <a:spLocks noChangeArrowheads="1"/>
          </p:cNvSpPr>
          <p:nvPr/>
        </p:nvSpPr>
        <p:spPr bwMode="auto">
          <a:xfrm>
            <a:off x="1649413" y="3414713"/>
            <a:ext cx="2295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4000" b="1">
                <a:solidFill>
                  <a:srgbClr val="51DAFF"/>
                </a:solidFill>
                <a:latin typeface="微软雅黑" pitchFamily="34" charset="-122"/>
                <a:ea typeface="微软雅黑" pitchFamily="34" charset="-122"/>
              </a:rPr>
              <a:t>任务案例</a:t>
            </a:r>
          </a:p>
        </p:txBody>
      </p:sp>
      <p:sp>
        <p:nvSpPr>
          <p:cNvPr id="32" name="剪去对角的矩形 3"/>
          <p:cNvSpPr>
            <a:spLocks/>
          </p:cNvSpPr>
          <p:nvPr/>
        </p:nvSpPr>
        <p:spPr bwMode="auto">
          <a:xfrm>
            <a:off x="4572000" y="2947988"/>
            <a:ext cx="1497013" cy="427037"/>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nchor="ctr"/>
          <a:lstStyle/>
          <a:p>
            <a:pPr algn="ctr" eaLnBrk="1" fontAlgn="auto" hangingPunct="1">
              <a:lnSpc>
                <a:spcPts val="3500"/>
              </a:lnSpc>
              <a:spcBef>
                <a:spcPts val="0"/>
              </a:spcBef>
              <a:spcAft>
                <a:spcPts val="0"/>
              </a:spcAft>
              <a:buFont typeface="Arial" pitchFamily="34" charset="0"/>
              <a:buNone/>
              <a:defRPr/>
            </a:pPr>
            <a:r>
              <a:rPr lang="zh-CN" altLang="en-US" sz="2400" b="1" kern="0" dirty="0">
                <a:solidFill>
                  <a:prstClr val="white"/>
                </a:solidFill>
                <a:latin typeface="微软雅黑" pitchFamily="34" charset="-122"/>
                <a:ea typeface="微软雅黑" pitchFamily="34" charset="-122"/>
              </a:rPr>
              <a:t>案例代码</a:t>
            </a:r>
          </a:p>
        </p:txBody>
      </p:sp>
      <p:cxnSp>
        <p:nvCxnSpPr>
          <p:cNvPr id="34823" name="直线连接符 9"/>
          <p:cNvCxnSpPr>
            <a:cxnSpLocks noChangeShapeType="1"/>
          </p:cNvCxnSpPr>
          <p:nvPr/>
        </p:nvCxnSpPr>
        <p:spPr bwMode="auto">
          <a:xfrm>
            <a:off x="4678363" y="3606800"/>
            <a:ext cx="3532187"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4" name="矩形 35"/>
          <p:cNvSpPr>
            <a:spLocks noChangeArrowheads="1"/>
          </p:cNvSpPr>
          <p:nvPr/>
        </p:nvSpPr>
        <p:spPr bwMode="auto">
          <a:xfrm>
            <a:off x="4570413" y="3768725"/>
            <a:ext cx="36401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pPr>
            <a:r>
              <a:rPr lang="zh-CN" altLang="en-US">
                <a:solidFill>
                  <a:srgbClr val="21A5FF"/>
                </a:solidFill>
                <a:latin typeface="黑体" pitchFamily="49" charset="-122"/>
                <a:ea typeface="黑体" pitchFamily="49" charset="-122"/>
              </a:rPr>
              <a:t>接下来，通过一个模拟</a:t>
            </a:r>
            <a:r>
              <a:rPr lang="en-US" altLang="zh-CN">
                <a:solidFill>
                  <a:srgbClr val="21A5FF"/>
                </a:solidFill>
                <a:latin typeface="黑体" pitchFamily="49" charset="-122"/>
                <a:ea typeface="黑体" pitchFamily="49" charset="-122"/>
              </a:rPr>
              <a:t>KTV</a:t>
            </a:r>
            <a:r>
              <a:rPr lang="zh-CN" altLang="en-US">
                <a:solidFill>
                  <a:srgbClr val="21A5FF"/>
                </a:solidFill>
                <a:latin typeface="黑体" pitchFamily="49" charset="-122"/>
                <a:ea typeface="黑体" pitchFamily="49" charset="-122"/>
              </a:rPr>
              <a:t>点歌系统来熟悉本阶段的知识点，</a:t>
            </a:r>
            <a:r>
              <a:rPr lang="zh-CN" altLang="en-US">
                <a:solidFill>
                  <a:srgbClr val="00B0F0"/>
                </a:solidFill>
                <a:latin typeface="微软雅黑" pitchFamily="34" charset="-122"/>
                <a:ea typeface="微软雅黑" pitchFamily="34" charset="-122"/>
              </a:rPr>
              <a:t>请查看教材</a:t>
            </a:r>
            <a:r>
              <a:rPr lang="en-US" altLang="zh-CN">
                <a:solidFill>
                  <a:srgbClr val="00B0F0"/>
                </a:solidFill>
                <a:latin typeface="微软雅黑" pitchFamily="34" charset="-122"/>
                <a:ea typeface="微软雅黑" pitchFamily="34" charset="-122"/>
              </a:rPr>
              <a:t>【</a:t>
            </a:r>
            <a:r>
              <a:rPr lang="zh-CN" altLang="en-US">
                <a:solidFill>
                  <a:srgbClr val="00B0F0"/>
                </a:solidFill>
                <a:latin typeface="微软雅黑" pitchFamily="34" charset="-122"/>
                <a:ea typeface="微软雅黑" pitchFamily="34" charset="-122"/>
              </a:rPr>
              <a:t>任务</a:t>
            </a:r>
            <a:r>
              <a:rPr lang="en-US" altLang="zh-CN">
                <a:solidFill>
                  <a:srgbClr val="00B0F0"/>
                </a:solidFill>
                <a:latin typeface="微软雅黑" pitchFamily="34" charset="-122"/>
                <a:ea typeface="微软雅黑" pitchFamily="34" charset="-122"/>
              </a:rPr>
              <a:t>6-1】</a:t>
            </a:r>
            <a:r>
              <a:rPr lang="zh-CN" altLang="en-US">
                <a:solidFill>
                  <a:srgbClr val="00B0F0"/>
                </a:solidFill>
                <a:latin typeface="微软雅黑" pitchFamily="34" charset="-122"/>
                <a:ea typeface="微软雅黑" pitchFamily="34" charset="-122"/>
              </a:rPr>
              <a:t>。</a:t>
            </a:r>
            <a:endParaRPr lang="zh-CN" altLang="en-US"/>
          </a:p>
          <a:p>
            <a:pPr>
              <a:lnSpc>
                <a:spcPct val="150000"/>
              </a:lnSpc>
            </a:pPr>
            <a:endParaRPr lang="en-US" altLang="zh-CN">
              <a:solidFill>
                <a:srgbClr val="21A5FF"/>
              </a:solidFill>
              <a:latin typeface="黑体" pitchFamily="49" charset="-122"/>
              <a:ea typeface="黑体" pitchFamily="49" charset="-122"/>
            </a:endParaRPr>
          </a:p>
        </p:txBody>
      </p:sp>
      <p:sp>
        <p:nvSpPr>
          <p:cNvPr id="10" name="标题 1"/>
          <p:cNvSpPr>
            <a:spLocks noChangeArrowheads="1"/>
          </p:cNvSpPr>
          <p:nvPr/>
        </p:nvSpPr>
        <p:spPr bwMode="auto">
          <a:xfrm>
            <a:off x="355600" y="515938"/>
            <a:ext cx="7945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a:t>
            </a:r>
            <a:r>
              <a:rPr lang="zh-CN" altLang="en-US" sz="3600" b="1" dirty="0">
                <a:solidFill>
                  <a:schemeClr val="accent1">
                    <a:lumMod val="75000"/>
                  </a:schemeClr>
                </a:solidFill>
                <a:latin typeface="微软雅黑" pitchFamily="34" charset="-122"/>
                <a:ea typeface="微软雅黑" pitchFamily="34" charset="-122"/>
                <a:sym typeface="宋体" pitchFamily="2" charset="-122"/>
              </a:rPr>
              <a:t>任务</a:t>
            </a:r>
            <a:r>
              <a:rPr lang="en-US" altLang="zh-CN" sz="3600" b="1" dirty="0">
                <a:solidFill>
                  <a:schemeClr val="accent1">
                    <a:lumMod val="75000"/>
                  </a:schemeClr>
                </a:solidFill>
                <a:latin typeface="微软雅黑" pitchFamily="34" charset="-122"/>
                <a:ea typeface="微软雅黑" pitchFamily="34" charset="-122"/>
                <a:sym typeface="宋体" pitchFamily="2" charset="-122"/>
              </a:rPr>
              <a:t>6-1】</a:t>
            </a:r>
            <a:r>
              <a:rPr lang="zh-CN" altLang="en-US" sz="3600" b="1" dirty="0">
                <a:solidFill>
                  <a:schemeClr val="accent1">
                    <a:lumMod val="75000"/>
                  </a:schemeClr>
                </a:solidFill>
                <a:latin typeface="微软雅黑" pitchFamily="34" charset="-122"/>
                <a:ea typeface="微软雅黑" pitchFamily="34" charset="-122"/>
                <a:sym typeface="宋体" pitchFamily="2" charset="-122"/>
              </a:rPr>
              <a:t>模拟</a:t>
            </a:r>
            <a:r>
              <a:rPr lang="en-US" altLang="zh-CN" sz="3600" b="1" dirty="0">
                <a:solidFill>
                  <a:schemeClr val="accent1">
                    <a:lumMod val="75000"/>
                  </a:schemeClr>
                </a:solidFill>
                <a:latin typeface="微软雅黑" pitchFamily="34" charset="-122"/>
                <a:ea typeface="微软雅黑" pitchFamily="34" charset="-122"/>
                <a:sym typeface="宋体" pitchFamily="2" charset="-122"/>
              </a:rPr>
              <a:t>KTV</a:t>
            </a:r>
            <a:r>
              <a:rPr lang="zh-CN" altLang="en-US" sz="3600" b="1" dirty="0">
                <a:solidFill>
                  <a:schemeClr val="accent1">
                    <a:lumMod val="75000"/>
                  </a:schemeClr>
                </a:solidFill>
                <a:latin typeface="微软雅黑" pitchFamily="34" charset="-122"/>
                <a:ea typeface="微软雅黑" pitchFamily="34" charset="-122"/>
                <a:sym typeface="宋体" pitchFamily="2" charset="-122"/>
              </a:rPr>
              <a:t>点歌系统</a:t>
            </a:r>
          </a:p>
        </p:txBody>
      </p:sp>
    </p:spTree>
    <p:extLst>
      <p:ext uri="{BB962C8B-B14F-4D97-AF65-F5344CB8AC3E}">
        <p14:creationId xmlns:p14="http://schemas.microsoft.com/office/powerpoint/2010/main" val="39657150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662113"/>
            <a:ext cx="8229600" cy="3741737"/>
          </a:xfrm>
          <a:ln>
            <a:solidFill>
              <a:srgbClr val="009ED6"/>
            </a:solidFill>
            <a:miter lim="800000"/>
            <a:headEnd/>
            <a:tailEnd/>
          </a:ln>
          <a:extLst/>
        </p:spPr>
        <p:txBody>
          <a:bodyPr rtlCol="0">
            <a:normAutofit/>
          </a:bodyPr>
          <a:lstStyle/>
          <a:p>
            <a:pPr fontAlgn="auto">
              <a:spcAft>
                <a:spcPts val="0"/>
              </a:spcAft>
              <a:buFont typeface="Wingdings" panose="05000000000000000000" pitchFamily="2" charset="2"/>
              <a:buChar char="Ø"/>
              <a:defRPr/>
            </a:pPr>
            <a:r>
              <a:rPr lang="en-US" altLang="zh-CN" sz="2000" dirty="0">
                <a:solidFill>
                  <a:schemeClr val="tx1"/>
                </a:solidFill>
              </a:rPr>
              <a:t>Set</a:t>
            </a:r>
            <a:r>
              <a:rPr lang="zh-CN" altLang="zh-CN" sz="2000" dirty="0">
                <a:solidFill>
                  <a:schemeClr val="tx1"/>
                </a:solidFill>
              </a:rPr>
              <a:t>接口和</a:t>
            </a:r>
            <a:r>
              <a:rPr lang="en-US" altLang="zh-CN" sz="2000" dirty="0">
                <a:solidFill>
                  <a:schemeClr val="tx1"/>
                </a:solidFill>
              </a:rPr>
              <a:t>List</a:t>
            </a:r>
            <a:r>
              <a:rPr lang="zh-CN" altLang="zh-CN" sz="2000" dirty="0">
                <a:solidFill>
                  <a:schemeClr val="tx1"/>
                </a:solidFill>
              </a:rPr>
              <a:t>接口一样，同样继承自</a:t>
            </a:r>
            <a:r>
              <a:rPr lang="en-US" altLang="zh-CN" sz="2000" dirty="0">
                <a:solidFill>
                  <a:schemeClr val="tx1"/>
                </a:solidFill>
              </a:rPr>
              <a:t>Collection</a:t>
            </a:r>
            <a:r>
              <a:rPr lang="zh-CN" altLang="zh-CN" sz="2000" dirty="0">
                <a:solidFill>
                  <a:schemeClr val="tx1"/>
                </a:solidFill>
              </a:rPr>
              <a:t>接口，它与</a:t>
            </a:r>
            <a:r>
              <a:rPr lang="en-US" altLang="zh-CN" sz="2000" dirty="0">
                <a:solidFill>
                  <a:schemeClr val="tx1"/>
                </a:solidFill>
              </a:rPr>
              <a:t>Collection</a:t>
            </a:r>
            <a:r>
              <a:rPr lang="zh-CN" altLang="zh-CN" sz="2000" dirty="0">
                <a:solidFill>
                  <a:schemeClr val="tx1"/>
                </a:solidFill>
              </a:rPr>
              <a:t>接口中的方法基本一致，并没有对</a:t>
            </a:r>
            <a:r>
              <a:rPr lang="en-US" altLang="zh-CN" sz="2000" dirty="0">
                <a:solidFill>
                  <a:schemeClr val="tx1"/>
                </a:solidFill>
              </a:rPr>
              <a:t>Collection</a:t>
            </a:r>
            <a:r>
              <a:rPr lang="zh-CN" altLang="zh-CN" sz="2000" dirty="0">
                <a:solidFill>
                  <a:schemeClr val="tx1"/>
                </a:solidFill>
              </a:rPr>
              <a:t>接口进行功能上的扩充，只是比</a:t>
            </a:r>
            <a:r>
              <a:rPr lang="en-US" altLang="zh-CN" sz="2000" dirty="0">
                <a:solidFill>
                  <a:schemeClr val="tx1"/>
                </a:solidFill>
              </a:rPr>
              <a:t>Collection</a:t>
            </a:r>
            <a:r>
              <a:rPr lang="zh-CN" altLang="zh-CN" sz="2000" dirty="0">
                <a:solidFill>
                  <a:schemeClr val="tx1"/>
                </a:solidFill>
              </a:rPr>
              <a:t>接口更加严格了。与</a:t>
            </a:r>
            <a:r>
              <a:rPr lang="en-US" altLang="zh-CN" sz="2000" dirty="0">
                <a:solidFill>
                  <a:schemeClr val="tx1"/>
                </a:solidFill>
              </a:rPr>
              <a:t>List</a:t>
            </a:r>
            <a:r>
              <a:rPr lang="zh-CN" altLang="zh-CN" sz="2000" dirty="0">
                <a:solidFill>
                  <a:schemeClr val="tx1"/>
                </a:solidFill>
              </a:rPr>
              <a:t>接口不同的是，</a:t>
            </a:r>
            <a:r>
              <a:rPr lang="en-US" altLang="zh-CN" sz="2000" dirty="0">
                <a:solidFill>
                  <a:schemeClr val="tx1"/>
                </a:solidFill>
              </a:rPr>
              <a:t>Set</a:t>
            </a:r>
            <a:r>
              <a:rPr lang="zh-CN" altLang="zh-CN" sz="2000" dirty="0">
                <a:solidFill>
                  <a:schemeClr val="tx1"/>
                </a:solidFill>
              </a:rPr>
              <a:t>接口中元素无序，并且都会以某种规则保证存入的元素不出现重复。</a:t>
            </a:r>
          </a:p>
          <a:p>
            <a:pPr fontAlgn="auto">
              <a:spcAft>
                <a:spcPts val="0"/>
              </a:spcAft>
              <a:buFont typeface="Wingdings" panose="05000000000000000000" pitchFamily="2" charset="2"/>
              <a:buChar char="Ø"/>
              <a:defRPr/>
            </a:pPr>
            <a:r>
              <a:rPr lang="en-US" altLang="zh-CN" sz="2000" dirty="0">
                <a:solidFill>
                  <a:schemeClr val="tx1"/>
                </a:solidFill>
              </a:rPr>
              <a:t>Set</a:t>
            </a:r>
            <a:r>
              <a:rPr lang="zh-CN" altLang="zh-CN" sz="2000" dirty="0">
                <a:solidFill>
                  <a:schemeClr val="tx1"/>
                </a:solidFill>
              </a:rPr>
              <a:t>接口主要有两个实现类，分别是</a:t>
            </a:r>
            <a:r>
              <a:rPr lang="en-US" altLang="zh-CN" sz="2000" dirty="0" err="1">
                <a:solidFill>
                  <a:schemeClr val="tx1"/>
                </a:solidFill>
              </a:rPr>
              <a:t>HashSet</a:t>
            </a:r>
            <a:r>
              <a:rPr lang="zh-CN" altLang="zh-CN" sz="2000" dirty="0">
                <a:solidFill>
                  <a:schemeClr val="tx1"/>
                </a:solidFill>
              </a:rPr>
              <a:t>和</a:t>
            </a:r>
            <a:r>
              <a:rPr lang="en-US" altLang="zh-CN" sz="2000" dirty="0" err="1">
                <a:solidFill>
                  <a:schemeClr val="tx1"/>
                </a:solidFill>
              </a:rPr>
              <a:t>TreeSet</a:t>
            </a:r>
            <a:r>
              <a:rPr lang="zh-CN" altLang="zh-CN" sz="2000" dirty="0">
                <a:solidFill>
                  <a:schemeClr val="tx1"/>
                </a:solidFill>
              </a:rPr>
              <a:t>。其中，</a:t>
            </a:r>
            <a:r>
              <a:rPr lang="en-US" altLang="zh-CN" sz="2000" dirty="0" err="1">
                <a:solidFill>
                  <a:schemeClr val="tx1"/>
                </a:solidFill>
              </a:rPr>
              <a:t>HashSet</a:t>
            </a:r>
            <a:r>
              <a:rPr lang="zh-CN" altLang="zh-CN" sz="2000" dirty="0">
                <a:solidFill>
                  <a:schemeClr val="tx1"/>
                </a:solidFill>
              </a:rPr>
              <a:t>是根据对象的哈希值来确定元素在集合中的存储位置，因此具有良好的存取和查找性能。</a:t>
            </a:r>
            <a:r>
              <a:rPr lang="en-US" altLang="zh-CN" sz="2000" dirty="0" err="1">
                <a:solidFill>
                  <a:schemeClr val="tx1"/>
                </a:solidFill>
              </a:rPr>
              <a:t>TreeSet</a:t>
            </a:r>
            <a:r>
              <a:rPr lang="zh-CN" altLang="zh-CN" sz="2000" dirty="0">
                <a:solidFill>
                  <a:schemeClr val="tx1"/>
                </a:solidFill>
              </a:rPr>
              <a:t>则是以二叉树的方式来存储元素，它可以实现对集合中的元素进行排序。接下来将对</a:t>
            </a:r>
            <a:r>
              <a:rPr lang="en-US" altLang="zh-CN" sz="2000" dirty="0" err="1">
                <a:solidFill>
                  <a:schemeClr val="tx1"/>
                </a:solidFill>
              </a:rPr>
              <a:t>HashSet</a:t>
            </a:r>
            <a:r>
              <a:rPr lang="zh-CN" altLang="zh-CN" sz="2000" dirty="0">
                <a:solidFill>
                  <a:schemeClr val="tx1"/>
                </a:solidFill>
              </a:rPr>
              <a:t>进行详细的讲解</a:t>
            </a:r>
            <a:r>
              <a:rPr lang="zh-CN" altLang="zh-CN" sz="2000" dirty="0" smtClean="0">
                <a:solidFill>
                  <a:schemeClr val="tx1"/>
                </a:solidFill>
              </a:rPr>
              <a:t>。</a:t>
            </a:r>
            <a:endParaRPr lang="zh-CN" altLang="zh-CN" sz="2800" b="1" dirty="0" smtClean="0">
              <a:solidFill>
                <a:schemeClr val="tx1"/>
              </a:solidFill>
            </a:endParaRPr>
          </a:p>
          <a:p>
            <a:pPr marL="457200" lvl="1" indent="0" fontAlgn="auto">
              <a:spcAft>
                <a:spcPts val="0"/>
              </a:spcAft>
              <a:buFontTx/>
              <a:buNone/>
              <a:defRPr/>
            </a:pPr>
            <a:endParaRPr lang="en-US" altLang="zh-CN" sz="2400" dirty="0" smtClean="0">
              <a:solidFill>
                <a:schemeClr val="tx1"/>
              </a:solidFill>
            </a:endParaRPr>
          </a:p>
          <a:p>
            <a:pPr marL="640080" lvl="1" fontAlgn="auto">
              <a:spcAft>
                <a:spcPts val="0"/>
              </a:spcAft>
              <a:buFont typeface="Arial" pitchFamily="34" charset="0"/>
              <a:buChar char="•"/>
              <a:defRPr/>
            </a:pPr>
            <a:endParaRPr lang="en-US" altLang="zh-CN" sz="2400" dirty="0" smtClean="0">
              <a:solidFill>
                <a:schemeClr val="tx1"/>
              </a:solidFill>
            </a:endParaRPr>
          </a:p>
          <a:p>
            <a:pPr marL="640080" lvl="1" fontAlgn="auto">
              <a:spcAft>
                <a:spcPts val="0"/>
              </a:spcAft>
              <a:buFont typeface="Arial" pitchFamily="34" charset="0"/>
              <a:buChar char="•"/>
              <a:defRPr/>
            </a:pPr>
            <a:endParaRPr lang="en-US" altLang="zh-CN" sz="2400" dirty="0" smtClean="0">
              <a:solidFill>
                <a:schemeClr val="tx1"/>
              </a:solidFill>
            </a:endParaRPr>
          </a:p>
        </p:txBody>
      </p:sp>
      <p:sp>
        <p:nvSpPr>
          <p:cNvPr id="8" name="剪去对角的矩形 7"/>
          <p:cNvSpPr/>
          <p:nvPr/>
        </p:nvSpPr>
        <p:spPr bwMode="auto">
          <a:xfrm>
            <a:off x="4926013" y="1084263"/>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35844" name="矩形 7"/>
          <p:cNvSpPr>
            <a:spLocks noChangeArrowheads="1"/>
          </p:cNvSpPr>
          <p:nvPr/>
        </p:nvSpPr>
        <p:spPr bwMode="auto">
          <a:xfrm>
            <a:off x="5554663" y="1071563"/>
            <a:ext cx="27416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Set</a:t>
            </a:r>
            <a:r>
              <a:rPr lang="zh-CN" altLang="en-US" sz="2400">
                <a:solidFill>
                  <a:srgbClr val="00B0F0"/>
                </a:solidFill>
                <a:latin typeface="黑体" pitchFamily="49" charset="-122"/>
                <a:ea typeface="黑体" pitchFamily="49" charset="-122"/>
              </a:rPr>
              <a:t>接口简介</a:t>
            </a:r>
            <a:endParaRPr lang="zh-CN" altLang="zh-CN" sz="2400">
              <a:solidFill>
                <a:srgbClr val="00B0F0"/>
              </a:solidFill>
              <a:latin typeface="黑体" pitchFamily="49" charset="-122"/>
              <a:ea typeface="黑体" pitchFamily="49" charset="-122"/>
            </a:endParaRPr>
          </a:p>
        </p:txBody>
      </p:sp>
      <p:sp>
        <p:nvSpPr>
          <p:cNvPr id="7" name="标题 1"/>
          <p:cNvSpPr>
            <a:spLocks noChangeArrowheads="1"/>
          </p:cNvSpPr>
          <p:nvPr/>
        </p:nvSpPr>
        <p:spPr bwMode="auto">
          <a:xfrm>
            <a:off x="350838" y="612775"/>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6.4 Set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30410629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4294967295"/>
          </p:nvPr>
        </p:nvSpPr>
        <p:spPr>
          <a:xfrm>
            <a:off x="0" y="1685925"/>
            <a:ext cx="8229600" cy="4421188"/>
          </a:xfrm>
          <a:ln>
            <a:solidFill>
              <a:srgbClr val="009ED6"/>
            </a:solidFill>
            <a:miter lim="800000"/>
            <a:headEnd/>
            <a:tailEnd/>
          </a:ln>
        </p:spPr>
        <p:txBody>
          <a:bodyPr/>
          <a:lstStyle/>
          <a:p>
            <a:pPr>
              <a:lnSpc>
                <a:spcPct val="150000"/>
              </a:lnSpc>
              <a:buFont typeface="Wingdings" pitchFamily="2" charset="2"/>
              <a:buChar char="Ø"/>
            </a:pPr>
            <a:r>
              <a:rPr lang="en-US" altLang="zh-CN" sz="1800" smtClean="0">
                <a:solidFill>
                  <a:schemeClr val="tx1"/>
                </a:solidFill>
              </a:rPr>
              <a:t>HashSet</a:t>
            </a:r>
            <a:r>
              <a:rPr lang="zh-CN" altLang="zh-CN" sz="1800" smtClean="0">
                <a:solidFill>
                  <a:schemeClr val="tx1"/>
                </a:solidFill>
              </a:rPr>
              <a:t>是</a:t>
            </a:r>
            <a:r>
              <a:rPr lang="en-US" altLang="zh-CN" sz="1800" smtClean="0">
                <a:solidFill>
                  <a:schemeClr val="tx1"/>
                </a:solidFill>
              </a:rPr>
              <a:t>Set</a:t>
            </a:r>
            <a:r>
              <a:rPr lang="zh-CN" altLang="zh-CN" sz="1800" smtClean="0">
                <a:solidFill>
                  <a:schemeClr val="tx1"/>
                </a:solidFill>
              </a:rPr>
              <a:t>接口的一个实现类，它所存储的元素是不可重复的，并且元素都是无序的。当向</a:t>
            </a:r>
            <a:r>
              <a:rPr lang="en-US" altLang="zh-CN" sz="1800" smtClean="0">
                <a:solidFill>
                  <a:schemeClr val="tx1"/>
                </a:solidFill>
              </a:rPr>
              <a:t>HashSet</a:t>
            </a:r>
            <a:r>
              <a:rPr lang="zh-CN" altLang="zh-CN" sz="1800" smtClean="0">
                <a:solidFill>
                  <a:schemeClr val="tx1"/>
                </a:solidFill>
              </a:rPr>
              <a:t>集合中添加一个对象时，首先会调用该对象的</a:t>
            </a:r>
            <a:r>
              <a:rPr lang="en-US" altLang="zh-CN" sz="1800" smtClean="0">
                <a:solidFill>
                  <a:schemeClr val="tx1"/>
                </a:solidFill>
              </a:rPr>
              <a:t>hashCode()</a:t>
            </a:r>
            <a:r>
              <a:rPr lang="zh-CN" altLang="zh-CN" sz="1800" smtClean="0">
                <a:solidFill>
                  <a:schemeClr val="tx1"/>
                </a:solidFill>
              </a:rPr>
              <a:t>方法来计算对象的哈希值，从而确定元素的存储位置，如果此时哈希值相同，再调用对象的</a:t>
            </a:r>
            <a:r>
              <a:rPr lang="en-US" altLang="zh-CN" sz="1800" smtClean="0">
                <a:solidFill>
                  <a:schemeClr val="tx1"/>
                </a:solidFill>
              </a:rPr>
              <a:t>equals()</a:t>
            </a:r>
            <a:r>
              <a:rPr lang="zh-CN" altLang="zh-CN" sz="1800" smtClean="0">
                <a:solidFill>
                  <a:schemeClr val="tx1"/>
                </a:solidFill>
              </a:rPr>
              <a:t>方法来确保该位置没有重复元素。</a:t>
            </a:r>
            <a:r>
              <a:rPr lang="en-US" altLang="zh-CN" sz="1800" smtClean="0">
                <a:solidFill>
                  <a:schemeClr val="tx1"/>
                </a:solidFill>
              </a:rPr>
              <a:t>Set</a:t>
            </a:r>
            <a:r>
              <a:rPr lang="zh-CN" altLang="zh-CN" sz="1800" smtClean="0">
                <a:solidFill>
                  <a:schemeClr val="tx1"/>
                </a:solidFill>
              </a:rPr>
              <a:t>集合与</a:t>
            </a:r>
            <a:r>
              <a:rPr lang="en-US" altLang="zh-CN" sz="1800" smtClean="0">
                <a:solidFill>
                  <a:schemeClr val="tx1"/>
                </a:solidFill>
              </a:rPr>
              <a:t>List</a:t>
            </a:r>
            <a:r>
              <a:rPr lang="zh-CN" altLang="zh-CN" sz="1800" smtClean="0">
                <a:solidFill>
                  <a:schemeClr val="tx1"/>
                </a:solidFill>
              </a:rPr>
              <a:t>集合存取元素的方式都一样，在此不再进行详细的讲解。</a:t>
            </a:r>
            <a:endParaRPr lang="en-US" altLang="zh-CN" smtClean="0">
              <a:solidFill>
                <a:schemeClr val="tx1"/>
              </a:solidFill>
            </a:endParaRPr>
          </a:p>
          <a:p>
            <a:pPr lvl="1">
              <a:lnSpc>
                <a:spcPct val="150000"/>
              </a:lnSpc>
            </a:pPr>
            <a:endParaRPr lang="en-US" altLang="zh-CN" smtClean="0">
              <a:solidFill>
                <a:schemeClr val="tx1"/>
              </a:solidFill>
            </a:endParaRPr>
          </a:p>
          <a:p>
            <a:pPr lvl="1">
              <a:lnSpc>
                <a:spcPct val="150000"/>
              </a:lnSpc>
            </a:pPr>
            <a:endParaRPr lang="en-US" altLang="zh-CN" smtClean="0">
              <a:solidFill>
                <a:schemeClr val="tx1"/>
              </a:solidFill>
            </a:endParaRPr>
          </a:p>
        </p:txBody>
      </p:sp>
      <p:sp>
        <p:nvSpPr>
          <p:cNvPr id="8" name="剪去对角的矩形 7"/>
          <p:cNvSpPr/>
          <p:nvPr/>
        </p:nvSpPr>
        <p:spPr bwMode="auto">
          <a:xfrm>
            <a:off x="4926013" y="1084263"/>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36868" name="矩形 7"/>
          <p:cNvSpPr>
            <a:spLocks noChangeArrowheads="1"/>
          </p:cNvSpPr>
          <p:nvPr/>
        </p:nvSpPr>
        <p:spPr bwMode="auto">
          <a:xfrm>
            <a:off x="5554663" y="1071563"/>
            <a:ext cx="27416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Set</a:t>
            </a:r>
            <a:r>
              <a:rPr lang="zh-CN" altLang="en-US" sz="2400">
                <a:solidFill>
                  <a:srgbClr val="00B0F0"/>
                </a:solidFill>
                <a:latin typeface="黑体" pitchFamily="49" charset="-122"/>
                <a:ea typeface="黑体" pitchFamily="49" charset="-122"/>
              </a:rPr>
              <a:t>接口简介</a:t>
            </a:r>
            <a:endParaRPr lang="zh-CN" altLang="zh-CN" sz="2400">
              <a:solidFill>
                <a:srgbClr val="00B0F0"/>
              </a:solidFill>
              <a:latin typeface="黑体" pitchFamily="49" charset="-122"/>
              <a:ea typeface="黑体" pitchFamily="49" charset="-122"/>
            </a:endParaRPr>
          </a:p>
        </p:txBody>
      </p:sp>
      <p:sp>
        <p:nvSpPr>
          <p:cNvPr id="36869" name="矩形 1"/>
          <p:cNvSpPr>
            <a:spLocks noChangeArrowheads="1"/>
          </p:cNvSpPr>
          <p:nvPr/>
        </p:nvSpPr>
        <p:spPr bwMode="auto">
          <a:xfrm>
            <a:off x="696913" y="5340350"/>
            <a:ext cx="75453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lnSpc>
                <a:spcPct val="150000"/>
              </a:lnSpc>
            </a:pPr>
            <a:r>
              <a:rPr lang="zh-CN" altLang="zh-CN" dirty="0">
                <a:solidFill>
                  <a:srgbClr val="009ED6"/>
                </a:solidFill>
                <a:latin typeface="微软雅黑" pitchFamily="34" charset="-122"/>
                <a:ea typeface="微软雅黑" pitchFamily="34" charset="-122"/>
              </a:rPr>
              <a:t>接下来通过一个案例来演示</a:t>
            </a:r>
            <a:r>
              <a:rPr lang="en-US" altLang="zh-CN" dirty="0" err="1">
                <a:solidFill>
                  <a:srgbClr val="009ED6"/>
                </a:solidFill>
                <a:latin typeface="微软雅黑" pitchFamily="34" charset="-122"/>
                <a:ea typeface="微软雅黑" pitchFamily="34" charset="-122"/>
              </a:rPr>
              <a:t>HashSet</a:t>
            </a:r>
            <a:r>
              <a:rPr lang="zh-CN" altLang="zh-CN" dirty="0">
                <a:solidFill>
                  <a:srgbClr val="009ED6"/>
                </a:solidFill>
                <a:latin typeface="微软雅黑" pitchFamily="34" charset="-122"/>
                <a:ea typeface="微软雅黑" pitchFamily="34" charset="-122"/>
              </a:rPr>
              <a:t>集合的用法，</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6-9</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7" name="剪去对角的矩形 3"/>
          <p:cNvSpPr>
            <a:spLocks/>
          </p:cNvSpPr>
          <p:nvPr/>
        </p:nvSpPr>
        <p:spPr bwMode="auto">
          <a:xfrm>
            <a:off x="727075" y="46783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36871" name="直线连接符 9"/>
          <p:cNvCxnSpPr>
            <a:cxnSpLocks noChangeShapeType="1"/>
          </p:cNvCxnSpPr>
          <p:nvPr/>
        </p:nvCxnSpPr>
        <p:spPr bwMode="auto">
          <a:xfrm>
            <a:off x="696913" y="5340350"/>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标题 1"/>
          <p:cNvSpPr>
            <a:spLocks noChangeArrowheads="1"/>
          </p:cNvSpPr>
          <p:nvPr/>
        </p:nvSpPr>
        <p:spPr bwMode="auto">
          <a:xfrm>
            <a:off x="350838" y="60801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6.4 Set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21287862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18"/>
          <p:cNvGrpSpPr>
            <a:grpSpLocks/>
          </p:cNvGrpSpPr>
          <p:nvPr/>
        </p:nvGrpSpPr>
        <p:grpSpPr bwMode="auto">
          <a:xfrm>
            <a:off x="2767013" y="1033463"/>
            <a:ext cx="5151437" cy="1524000"/>
            <a:chOff x="547807" y="1976605"/>
            <a:chExt cx="4764483" cy="1521328"/>
          </a:xfrm>
        </p:grpSpPr>
        <p:sp>
          <p:nvSpPr>
            <p:cNvPr id="20509" name="矩形 5"/>
            <p:cNvSpPr>
              <a:spLocks noChangeArrowheads="1"/>
            </p:cNvSpPr>
            <p:nvPr/>
          </p:nvSpPr>
          <p:spPr bwMode="auto">
            <a:xfrm>
              <a:off x="1148325" y="1976605"/>
              <a:ext cx="4163965" cy="147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3600"/>
                </a:lnSpc>
              </a:pPr>
              <a:r>
                <a:rPr lang="zh-CN" altLang="zh-CN" sz="2000" b="1">
                  <a:latin typeface="微软雅黑" pitchFamily="34" charset="-122"/>
                  <a:ea typeface="微软雅黑" pitchFamily="34" charset="-122"/>
                </a:rPr>
                <a:t>掌握</a:t>
              </a:r>
              <a:r>
                <a:rPr lang="en-US" altLang="zh-CN" sz="2000" b="1">
                  <a:solidFill>
                    <a:srgbClr val="009ED6"/>
                  </a:solidFill>
                  <a:latin typeface="微软雅黑" pitchFamily="34" charset="-122"/>
                  <a:ea typeface="微软雅黑" pitchFamily="34" charset="-122"/>
                </a:rPr>
                <a:t>List</a:t>
              </a:r>
              <a:r>
                <a:rPr lang="zh-CN" altLang="en-US" sz="2000" b="1">
                  <a:solidFill>
                    <a:srgbClr val="009ED6"/>
                  </a:solidFill>
                  <a:latin typeface="微软雅黑" pitchFamily="34" charset="-122"/>
                  <a:ea typeface="微软雅黑" pitchFamily="34" charset="-122"/>
                </a:rPr>
                <a:t>集合、</a:t>
              </a:r>
              <a:r>
                <a:rPr lang="en-US" altLang="zh-CN" sz="2000" b="1">
                  <a:solidFill>
                    <a:srgbClr val="009ED6"/>
                  </a:solidFill>
                  <a:latin typeface="微软雅黑" pitchFamily="34" charset="-122"/>
                  <a:ea typeface="微软雅黑" pitchFamily="34" charset="-122"/>
                </a:rPr>
                <a:t>Set</a:t>
              </a:r>
              <a:r>
                <a:rPr lang="zh-CN" altLang="en-US" sz="2000" b="1">
                  <a:solidFill>
                    <a:srgbClr val="009ED6"/>
                  </a:solidFill>
                  <a:latin typeface="微软雅黑" pitchFamily="34" charset="-122"/>
                  <a:ea typeface="微软雅黑" pitchFamily="34" charset="-122"/>
                </a:rPr>
                <a:t>集合、</a:t>
              </a:r>
              <a:r>
                <a:rPr lang="en-US" altLang="zh-CN" sz="2000" b="1">
                  <a:solidFill>
                    <a:srgbClr val="009ED6"/>
                  </a:solidFill>
                  <a:latin typeface="微软雅黑" pitchFamily="34" charset="-122"/>
                  <a:ea typeface="微软雅黑" pitchFamily="34" charset="-122"/>
                </a:rPr>
                <a:t>Map</a:t>
              </a:r>
              <a:r>
                <a:rPr lang="zh-CN" altLang="en-US" sz="2000" b="1">
                  <a:solidFill>
                    <a:srgbClr val="009ED6"/>
                  </a:solidFill>
                  <a:latin typeface="微软雅黑" pitchFamily="34" charset="-122"/>
                  <a:ea typeface="微软雅黑" pitchFamily="34" charset="-122"/>
                </a:rPr>
                <a:t>集合的使用以及</a:t>
              </a:r>
              <a:r>
                <a:rPr lang="en-US" altLang="zh-CN" sz="2000" b="1">
                  <a:solidFill>
                    <a:srgbClr val="009ED6"/>
                  </a:solidFill>
                  <a:latin typeface="微软雅黑" pitchFamily="34" charset="-122"/>
                  <a:ea typeface="微软雅黑" pitchFamily="34" charset="-122"/>
                </a:rPr>
                <a:t>Iterator</a:t>
              </a:r>
              <a:r>
                <a:rPr lang="zh-CN" altLang="en-US" sz="2000" b="1">
                  <a:solidFill>
                    <a:srgbClr val="009ED6"/>
                  </a:solidFill>
                  <a:latin typeface="微软雅黑" pitchFamily="34" charset="-122"/>
                  <a:ea typeface="微软雅黑" pitchFamily="34" charset="-122"/>
                </a:rPr>
                <a:t>迭代器和</a:t>
              </a:r>
              <a:r>
                <a:rPr lang="en-US" altLang="zh-CN" sz="2000" b="1">
                  <a:solidFill>
                    <a:srgbClr val="009ED6"/>
                  </a:solidFill>
                  <a:latin typeface="微软雅黑" pitchFamily="34" charset="-122"/>
                  <a:ea typeface="微软雅黑" pitchFamily="34" charset="-122"/>
                </a:rPr>
                <a:t>foreach</a:t>
              </a:r>
              <a:r>
                <a:rPr lang="zh-CN" altLang="en-US" sz="2000" b="1">
                  <a:solidFill>
                    <a:srgbClr val="009ED6"/>
                  </a:solidFill>
                  <a:latin typeface="微软雅黑" pitchFamily="34" charset="-122"/>
                  <a:ea typeface="微软雅黑" pitchFamily="34" charset="-122"/>
                </a:rPr>
                <a:t>循环的使用</a:t>
              </a:r>
              <a:endParaRPr lang="en-US" altLang="zh-CN" sz="2000" b="1">
                <a:solidFill>
                  <a:srgbClr val="009ED6"/>
                </a:solidFill>
                <a:latin typeface="微软雅黑" pitchFamily="34" charset="-122"/>
                <a:ea typeface="微软雅黑" pitchFamily="34" charset="-122"/>
              </a:endParaRPr>
            </a:p>
          </p:txBody>
        </p:sp>
        <p:grpSp>
          <p:nvGrpSpPr>
            <p:cNvPr id="20510" name="组合 16"/>
            <p:cNvGrpSpPr>
              <a:grpSpLocks/>
            </p:cNvGrpSpPr>
            <p:nvPr/>
          </p:nvGrpSpPr>
          <p:grpSpPr bwMode="auto">
            <a:xfrm>
              <a:off x="860198" y="2845720"/>
              <a:ext cx="1286740" cy="652213"/>
              <a:chOff x="860198" y="2352244"/>
              <a:chExt cx="1286740" cy="652213"/>
            </a:xfrm>
          </p:grpSpPr>
          <p:cxnSp>
            <p:nvCxnSpPr>
              <p:cNvPr id="20514" name="直接连接符 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15" name="直接连接符 10"/>
              <p:cNvCxnSpPr>
                <a:cxnSpLocks noChangeShapeType="1"/>
              </p:cNvCxnSpPr>
              <p:nvPr/>
            </p:nvCxnSpPr>
            <p:spPr bwMode="auto">
              <a:xfrm>
                <a:off x="1222939" y="3004457"/>
                <a:ext cx="923999"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511" name="组合 15"/>
            <p:cNvGrpSpPr>
              <a:grpSpLocks/>
            </p:cNvGrpSpPr>
            <p:nvPr/>
          </p:nvGrpSpPr>
          <p:grpSpPr bwMode="auto">
            <a:xfrm>
              <a:off x="547807" y="2356492"/>
              <a:ext cx="474581" cy="522300"/>
              <a:chOff x="1232465" y="3529898"/>
              <a:chExt cx="474581" cy="522300"/>
            </a:xfrm>
          </p:grpSpPr>
          <p:sp>
            <p:nvSpPr>
              <p:cNvPr id="12" name="椭圆 11"/>
              <p:cNvSpPr/>
              <p:nvPr/>
            </p:nvSpPr>
            <p:spPr bwMode="auto">
              <a:xfrm>
                <a:off x="1232465" y="3558868"/>
                <a:ext cx="474245" cy="4738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pitchFamily="34" charset="0"/>
                </a:endParaRPr>
              </a:p>
            </p:txBody>
          </p:sp>
          <p:sp>
            <p:nvSpPr>
              <p:cNvPr id="13" name="TextBox 12"/>
              <p:cNvSpPr txBox="1"/>
              <p:nvPr/>
            </p:nvSpPr>
            <p:spPr>
              <a:xfrm>
                <a:off x="1288259" y="3530343"/>
                <a:ext cx="334762" cy="52137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6" name="组合 17"/>
          <p:cNvGrpSpPr>
            <a:grpSpLocks/>
          </p:cNvGrpSpPr>
          <p:nvPr/>
        </p:nvGrpSpPr>
        <p:grpSpPr bwMode="auto">
          <a:xfrm>
            <a:off x="333375" y="4313238"/>
            <a:ext cx="2890838" cy="1104900"/>
            <a:chOff x="547807" y="3950799"/>
            <a:chExt cx="2889885" cy="1104147"/>
          </a:xfrm>
        </p:grpSpPr>
        <p:grpSp>
          <p:nvGrpSpPr>
            <p:cNvPr id="20502" name="组合 26"/>
            <p:cNvGrpSpPr>
              <a:grpSpLocks/>
            </p:cNvGrpSpPr>
            <p:nvPr/>
          </p:nvGrpSpPr>
          <p:grpSpPr bwMode="auto">
            <a:xfrm rot="10800000" flipH="1">
              <a:off x="860198" y="3950799"/>
              <a:ext cx="2178276" cy="652213"/>
              <a:chOff x="860198" y="2352244"/>
              <a:chExt cx="2178276" cy="652213"/>
            </a:xfrm>
          </p:grpSpPr>
          <p:cxnSp>
            <p:nvCxnSpPr>
              <p:cNvPr id="20507" name="直接连接符 2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8" name="直接连接符 28"/>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503" name="组合 29"/>
            <p:cNvGrpSpPr>
              <a:grpSpLocks/>
            </p:cNvGrpSpPr>
            <p:nvPr/>
          </p:nvGrpSpPr>
          <p:grpSpPr bwMode="auto">
            <a:xfrm>
              <a:off x="547807" y="4531428"/>
              <a:ext cx="474580" cy="523518"/>
              <a:chOff x="1232465" y="3533639"/>
              <a:chExt cx="474580" cy="523518"/>
            </a:xfrm>
          </p:grpSpPr>
          <p:sp>
            <p:nvSpPr>
              <p:cNvPr id="20" name="椭圆 19"/>
              <p:cNvSpPr/>
              <p:nvPr/>
            </p:nvSpPr>
            <p:spPr bwMode="auto">
              <a:xfrm>
                <a:off x="1232465" y="3559022"/>
                <a:ext cx="474506" cy="474339"/>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pitchFamily="34" charset="0"/>
                </a:endParaRPr>
              </a:p>
            </p:txBody>
          </p:sp>
          <p:sp>
            <p:nvSpPr>
              <p:cNvPr id="21" name="TextBox 20"/>
              <p:cNvSpPr txBox="1"/>
              <p:nvPr/>
            </p:nvSpPr>
            <p:spPr>
              <a:xfrm>
                <a:off x="1275314" y="3533639"/>
                <a:ext cx="334851"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0504" name="矩形 21"/>
            <p:cNvSpPr>
              <a:spLocks noChangeArrowheads="1"/>
            </p:cNvSpPr>
            <p:nvPr/>
          </p:nvSpPr>
          <p:spPr bwMode="auto">
            <a:xfrm>
              <a:off x="582271" y="4214980"/>
              <a:ext cx="2855421" cy="49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3600"/>
                </a:lnSpc>
                <a:buFont typeface="Calibri" pitchFamily="34" charset="0"/>
                <a:buNone/>
              </a:pPr>
              <a:r>
                <a:rPr lang="zh-CN" altLang="en-US" sz="2000" b="1">
                  <a:solidFill>
                    <a:srgbClr val="000000"/>
                  </a:solidFill>
                  <a:latin typeface="微软雅黑" pitchFamily="34" charset="-122"/>
                  <a:ea typeface="微软雅黑" pitchFamily="34" charset="-122"/>
                  <a:sym typeface="宋体" pitchFamily="2" charset="-122"/>
                </a:rPr>
                <a:t>      了解</a:t>
              </a:r>
              <a:r>
                <a:rPr lang="zh-CN" altLang="en-US" sz="2000" b="1">
                  <a:solidFill>
                    <a:srgbClr val="009ED6"/>
                  </a:solidFill>
                  <a:latin typeface="微软雅黑" pitchFamily="34" charset="-122"/>
                  <a:ea typeface="微软雅黑" pitchFamily="34" charset="-122"/>
                  <a:sym typeface="宋体" pitchFamily="2" charset="-122"/>
                </a:rPr>
                <a:t>常用的集合类</a:t>
              </a:r>
              <a:endParaRPr lang="en-US" altLang="zh-CN" sz="2000" b="1">
                <a:solidFill>
                  <a:srgbClr val="009ED6"/>
                </a:solidFill>
                <a:latin typeface="微软雅黑" pitchFamily="34" charset="-122"/>
                <a:ea typeface="微软雅黑" pitchFamily="34" charset="-122"/>
                <a:sym typeface="宋体" pitchFamily="2" charset="-122"/>
              </a:endParaRPr>
            </a:p>
          </p:txBody>
        </p:sp>
      </p:grpSp>
      <p:grpSp>
        <p:nvGrpSpPr>
          <p:cNvPr id="24" name="组合 23"/>
          <p:cNvGrpSpPr>
            <a:grpSpLocks/>
          </p:cNvGrpSpPr>
          <p:nvPr/>
        </p:nvGrpSpPr>
        <p:grpSpPr bwMode="auto">
          <a:xfrm>
            <a:off x="5608638" y="4341813"/>
            <a:ext cx="3009900" cy="1104900"/>
            <a:chOff x="5688176" y="4225925"/>
            <a:chExt cx="3008149" cy="1104900"/>
          </a:xfrm>
        </p:grpSpPr>
        <p:grpSp>
          <p:nvGrpSpPr>
            <p:cNvPr id="20495" name="组合 38"/>
            <p:cNvGrpSpPr>
              <a:grpSpLocks/>
            </p:cNvGrpSpPr>
            <p:nvPr/>
          </p:nvGrpSpPr>
          <p:grpSpPr bwMode="auto">
            <a:xfrm rot="10800000">
              <a:off x="6253163" y="4225925"/>
              <a:ext cx="2178050" cy="652463"/>
              <a:chOff x="860198" y="2352244"/>
              <a:chExt cx="2178276" cy="652213"/>
            </a:xfrm>
          </p:grpSpPr>
          <p:cxnSp>
            <p:nvCxnSpPr>
              <p:cNvPr id="20500" name="直接连接符 39"/>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1" name="直接连接符 40"/>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496" name="组合 41"/>
            <p:cNvGrpSpPr>
              <a:grpSpLocks/>
            </p:cNvGrpSpPr>
            <p:nvPr/>
          </p:nvGrpSpPr>
          <p:grpSpPr bwMode="auto">
            <a:xfrm flipH="1">
              <a:off x="8223250" y="4806950"/>
              <a:ext cx="473075" cy="523875"/>
              <a:chOff x="1232465" y="3533629"/>
              <a:chExt cx="474415" cy="523220"/>
            </a:xfrm>
          </p:grpSpPr>
          <p:sp>
            <p:nvSpPr>
              <p:cNvPr id="28" name="椭圆 27"/>
              <p:cNvSpPr/>
              <p:nvPr/>
            </p:nvSpPr>
            <p:spPr bwMode="auto">
              <a:xfrm>
                <a:off x="1232465" y="3558997"/>
                <a:ext cx="474139" cy="474069"/>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pitchFamily="34" charset="0"/>
                </a:endParaRPr>
              </a:p>
            </p:txBody>
          </p:sp>
          <p:sp>
            <p:nvSpPr>
              <p:cNvPr id="29" name="TextBox 28"/>
              <p:cNvSpPr txBox="1"/>
              <p:nvPr/>
            </p:nvSpPr>
            <p:spPr>
              <a:xfrm>
                <a:off x="1305654" y="3533629"/>
                <a:ext cx="335717" cy="52322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0497" name="矩形 51"/>
            <p:cNvSpPr>
              <a:spLocks noChangeArrowheads="1"/>
            </p:cNvSpPr>
            <p:nvPr/>
          </p:nvSpPr>
          <p:spPr bwMode="auto">
            <a:xfrm>
              <a:off x="5688176" y="4498743"/>
              <a:ext cx="245110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lnSpc>
                  <a:spcPts val="3600"/>
                </a:lnSpc>
                <a:buFont typeface="Calibri" pitchFamily="34" charset="0"/>
                <a:buNone/>
              </a:pPr>
              <a:r>
                <a:rPr lang="zh-CN" altLang="en-US" sz="2000" b="1">
                  <a:solidFill>
                    <a:srgbClr val="000000"/>
                  </a:solidFill>
                  <a:latin typeface="微软雅黑" pitchFamily="34" charset="-122"/>
                  <a:ea typeface="微软雅黑" pitchFamily="34" charset="-122"/>
                  <a:sym typeface="宋体" pitchFamily="2" charset="-122"/>
                </a:rPr>
                <a:t>熟悉</a:t>
              </a:r>
              <a:r>
                <a:rPr lang="zh-CN" altLang="en-US" sz="2000" b="1">
                  <a:solidFill>
                    <a:srgbClr val="009ED6"/>
                  </a:solidFill>
                  <a:latin typeface="微软雅黑" pitchFamily="34" charset="-122"/>
                  <a:ea typeface="微软雅黑" pitchFamily="34" charset="-122"/>
                  <a:sym typeface="宋体" pitchFamily="2" charset="-122"/>
                </a:rPr>
                <a:t>泛型的使用</a:t>
              </a:r>
              <a:endParaRPr lang="en-US" altLang="zh-CN" sz="2000" b="1">
                <a:solidFill>
                  <a:srgbClr val="009ED6"/>
                </a:solidFill>
                <a:latin typeface="微软雅黑" pitchFamily="34" charset="-122"/>
                <a:ea typeface="微软雅黑" pitchFamily="34" charset="-122"/>
                <a:sym typeface="宋体" pitchFamily="2" charset="-122"/>
              </a:endParaRPr>
            </a:p>
          </p:txBody>
        </p:sp>
      </p:grpSp>
      <p:grpSp>
        <p:nvGrpSpPr>
          <p:cNvPr id="32" name="组合 31"/>
          <p:cNvGrpSpPr>
            <a:grpSpLocks/>
          </p:cNvGrpSpPr>
          <p:nvPr/>
        </p:nvGrpSpPr>
        <p:grpSpPr bwMode="auto">
          <a:xfrm>
            <a:off x="1928813" y="2478088"/>
            <a:ext cx="5122862" cy="3449637"/>
            <a:chOff x="2074895" y="2022507"/>
            <a:chExt cx="5122798" cy="3449574"/>
          </a:xfrm>
        </p:grpSpPr>
        <p:sp>
          <p:nvSpPr>
            <p:cNvPr id="33" name="弧形 32"/>
            <p:cNvSpPr/>
            <p:nvPr/>
          </p:nvSpPr>
          <p:spPr bwMode="auto">
            <a:xfrm rot="5400000">
              <a:off x="3977494" y="3085315"/>
              <a:ext cx="1312838"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pitchFamily="34" charset="0"/>
              </a:endParaRPr>
            </a:p>
          </p:txBody>
        </p:sp>
        <p:sp>
          <p:nvSpPr>
            <p:cNvPr id="34" name="弧形 33"/>
            <p:cNvSpPr/>
            <p:nvPr/>
          </p:nvSpPr>
          <p:spPr bwMode="auto">
            <a:xfrm>
              <a:off x="4092582" y="3203585"/>
              <a:ext cx="1082661" cy="108424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pitchFamily="34" charset="0"/>
              </a:endParaRPr>
            </a:p>
          </p:txBody>
        </p:sp>
        <p:sp>
          <p:nvSpPr>
            <p:cNvPr id="35" name="弧形 34"/>
            <p:cNvSpPr/>
            <p:nvPr/>
          </p:nvSpPr>
          <p:spPr bwMode="auto">
            <a:xfrm rot="16200000">
              <a:off x="4172752" y="3347248"/>
              <a:ext cx="898509"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pitchFamily="34" charset="0"/>
              </a:endParaRPr>
            </a:p>
          </p:txBody>
        </p:sp>
        <p:grpSp>
          <p:nvGrpSpPr>
            <p:cNvPr id="20490" name="组合 3"/>
            <p:cNvGrpSpPr>
              <a:grpSpLocks/>
            </p:cNvGrpSpPr>
            <p:nvPr/>
          </p:nvGrpSpPr>
          <p:grpSpPr bwMode="auto">
            <a:xfrm>
              <a:off x="2074895" y="2022507"/>
              <a:ext cx="5122798" cy="3449574"/>
              <a:chOff x="2074895" y="2022507"/>
              <a:chExt cx="5122798" cy="3449574"/>
            </a:xfrm>
          </p:grpSpPr>
          <p:graphicFrame>
            <p:nvGraphicFramePr>
              <p:cNvPr id="20493" name="图表 2"/>
              <p:cNvGraphicFramePr>
                <a:graphicFrameLocks/>
              </p:cNvGraphicFramePr>
              <p:nvPr/>
            </p:nvGraphicFramePr>
            <p:xfrm>
              <a:off x="2024095" y="1971707"/>
              <a:ext cx="5224398" cy="3551174"/>
            </p:xfrm>
            <a:graphic>
              <a:graphicData uri="http://schemas.openxmlformats.org/presentationml/2006/ole">
                <mc:AlternateContent xmlns:mc="http://schemas.openxmlformats.org/markup-compatibility/2006">
                  <mc:Choice xmlns:v="urn:schemas-microsoft-com:vml" Requires="v">
                    <p:oleObj spid="_x0000_s1028" r:id="rId3" imgW="5224725" imgH="3554276" progId="Excel.Chart.8">
                      <p:embed/>
                    </p:oleObj>
                  </mc:Choice>
                  <mc:Fallback>
                    <p:oleObj r:id="rId3" imgW="5224725" imgH="3554276"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95" y="1971707"/>
                            <a:ext cx="5224398" cy="355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a:xfrm>
                <a:off x="4294192" y="2455886"/>
                <a:ext cx="1041387" cy="369881"/>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37" name="TextBox 36"/>
            <p:cNvSpPr txBox="1"/>
            <p:nvPr/>
          </p:nvSpPr>
          <p:spPr>
            <a:xfrm rot="13580827" flipV="1">
              <a:off x="3526649" y="4441018"/>
              <a:ext cx="1041381" cy="36988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38" name="TextBox 37"/>
            <p:cNvSpPr txBox="1"/>
            <p:nvPr/>
          </p:nvSpPr>
          <p:spPr>
            <a:xfrm rot="8019173" flipH="1" flipV="1">
              <a:off x="4979987" y="4179879"/>
              <a:ext cx="1041381" cy="36829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grpSp>
      <p:sp>
        <p:nvSpPr>
          <p:cNvPr id="36" name="标题 1"/>
          <p:cNvSpPr>
            <a:spLocks noChangeArrowheads="1"/>
          </p:cNvSpPr>
          <p:nvPr/>
        </p:nvSpPr>
        <p:spPr bwMode="auto">
          <a:xfrm>
            <a:off x="528638" y="528638"/>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zh-CN" altLang="en-US" sz="3600" b="1" dirty="0">
                <a:solidFill>
                  <a:schemeClr val="accent1">
                    <a:lumMod val="75000"/>
                  </a:schemeClr>
                </a:solidFill>
                <a:latin typeface="微软雅黑" pitchFamily="34" charset="-122"/>
                <a:ea typeface="微软雅黑" pitchFamily="34" charset="-122"/>
                <a:sym typeface="宋体" pitchFamily="2" charset="-122"/>
              </a:rPr>
              <a:t>学习目标</a:t>
            </a:r>
          </a:p>
        </p:txBody>
      </p:sp>
      <p:sp>
        <p:nvSpPr>
          <p:cNvPr id="2" name="灯片编号占位符 1"/>
          <p:cNvSpPr>
            <a:spLocks noGrp="1"/>
          </p:cNvSpPr>
          <p:nvPr>
            <p:ph type="sldNum" sz="quarter" idx="12"/>
          </p:nvPr>
        </p:nvSpPr>
        <p:spPr/>
        <p:txBody>
          <a:bodyPr/>
          <a:lstStyle/>
          <a:p>
            <a:pPr>
              <a:defRPr/>
            </a:pPr>
            <a:fld id="{B3100030-7655-4644-9DB6-3B5BA5CF1FB5}" type="slidenum">
              <a:rPr lang="zh-CN" altLang="en-US" smtClean="0"/>
              <a:pPr>
                <a:defRPr/>
              </a:pPr>
              <a:t>2</a:t>
            </a:fld>
            <a:endParaRPr lang="zh-CN" altLang="en-US"/>
          </a:p>
        </p:txBody>
      </p:sp>
    </p:spTree>
    <p:extLst>
      <p:ext uri="{BB962C8B-B14F-4D97-AF65-F5344CB8AC3E}">
        <p14:creationId xmlns:p14="http://schemas.microsoft.com/office/powerpoint/2010/main" val="2950280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4)">
                                      <p:cBhvr>
                                        <p:cTn id="7" dur="20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8"/>
                                        </p:tgtEl>
                                      </p:cBhvr>
                                    </p:animEffect>
                                    <p:animScale>
                                      <p:cBhvr>
                                        <p:cTn id="16" dur="250" autoRev="1" fill="hold"/>
                                        <p:tgtEl>
                                          <p:spTgt spid="8"/>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24"/>
                                        </p:tgtEl>
                                      </p:cBhvr>
                                    </p:animEffect>
                                    <p:animScale>
                                      <p:cBhvr>
                                        <p:cTn id="25" dur="250" autoRev="1" fill="hold"/>
                                        <p:tgtEl>
                                          <p:spTgt spid="24"/>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16"/>
                                        </p:tgtEl>
                                      </p:cBhvr>
                                    </p:animEffect>
                                    <p:animScale>
                                      <p:cBhvr>
                                        <p:cTn id="34"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690688"/>
            <a:ext cx="8229600" cy="4805362"/>
          </a:xfrm>
          <a:ln>
            <a:solidFill>
              <a:srgbClr val="009ED6"/>
            </a:solidFill>
            <a:miter lim="800000"/>
            <a:headEnd/>
            <a:tailEnd/>
          </a:ln>
          <a:extLst/>
        </p:spPr>
        <p:txBody>
          <a:bodyPr rtlCol="0">
            <a:normAutofit/>
          </a:bodyPr>
          <a:lstStyle/>
          <a:p>
            <a:pPr fontAlgn="auto">
              <a:spcAft>
                <a:spcPts val="0"/>
              </a:spcAft>
              <a:buFont typeface="Wingdings" panose="05000000000000000000" pitchFamily="2" charset="2"/>
              <a:buChar char="Ø"/>
              <a:defRPr/>
            </a:pPr>
            <a:r>
              <a:rPr lang="en-US" altLang="zh-CN" sz="1800" dirty="0" err="1" smtClean="0"/>
              <a:t>HashSet</a:t>
            </a:r>
            <a:r>
              <a:rPr lang="zh-CN" altLang="zh-CN" sz="1800" dirty="0" smtClean="0"/>
              <a:t>集合之所以能确保不出现重复的元素，</a:t>
            </a:r>
            <a:endParaRPr lang="en-US" altLang="zh-CN" sz="1800" dirty="0" smtClean="0"/>
          </a:p>
          <a:p>
            <a:pPr marL="0" indent="0" fontAlgn="auto">
              <a:spcAft>
                <a:spcPts val="0"/>
              </a:spcAft>
              <a:buFontTx/>
              <a:buNone/>
              <a:defRPr/>
            </a:pPr>
            <a:r>
              <a:rPr lang="zh-CN" altLang="zh-CN" sz="1800" dirty="0" smtClean="0"/>
              <a:t>是</a:t>
            </a:r>
            <a:r>
              <a:rPr lang="zh-CN" altLang="zh-CN" sz="1800" dirty="0"/>
              <a:t>因为它在存入元素时做了很多工作。当</a:t>
            </a:r>
            <a:r>
              <a:rPr lang="zh-CN" altLang="zh-CN" sz="1800" dirty="0" smtClean="0"/>
              <a:t>调用</a:t>
            </a:r>
            <a:endParaRPr lang="en-US" altLang="zh-CN" sz="1800" dirty="0" smtClean="0"/>
          </a:p>
          <a:p>
            <a:pPr marL="0" indent="0" fontAlgn="auto">
              <a:spcAft>
                <a:spcPts val="0"/>
              </a:spcAft>
              <a:buFontTx/>
              <a:buNone/>
              <a:defRPr/>
            </a:pPr>
            <a:r>
              <a:rPr lang="en-US" altLang="zh-CN" sz="1800" dirty="0" err="1" smtClean="0"/>
              <a:t>HashSet</a:t>
            </a:r>
            <a:r>
              <a:rPr lang="zh-CN" altLang="zh-CN" sz="1800" dirty="0" smtClean="0"/>
              <a:t>集合的</a:t>
            </a:r>
            <a:r>
              <a:rPr lang="en-US" altLang="zh-CN" sz="1800" dirty="0" smtClean="0"/>
              <a:t>add()</a:t>
            </a:r>
            <a:r>
              <a:rPr lang="zh-CN" altLang="zh-CN" sz="1800" dirty="0" smtClean="0"/>
              <a:t>方法存入元素时，首先调用</a:t>
            </a:r>
            <a:endParaRPr lang="en-US" altLang="zh-CN" sz="1800" dirty="0" smtClean="0"/>
          </a:p>
          <a:p>
            <a:pPr marL="0" indent="0" fontAlgn="auto">
              <a:spcAft>
                <a:spcPts val="0"/>
              </a:spcAft>
              <a:buFontTx/>
              <a:buNone/>
              <a:defRPr/>
            </a:pPr>
            <a:r>
              <a:rPr lang="zh-CN" altLang="zh-CN" sz="1800" dirty="0" smtClean="0"/>
              <a:t>当前</a:t>
            </a:r>
            <a:r>
              <a:rPr lang="zh-CN" altLang="zh-CN" sz="1800" dirty="0"/>
              <a:t>存入对象的</a:t>
            </a:r>
            <a:r>
              <a:rPr lang="en-US" altLang="zh-CN" sz="1800" dirty="0" err="1"/>
              <a:t>hashCode</a:t>
            </a:r>
            <a:r>
              <a:rPr lang="en-US" altLang="zh-CN" sz="1800" dirty="0"/>
              <a:t>()</a:t>
            </a:r>
            <a:r>
              <a:rPr lang="zh-CN" altLang="zh-CN" sz="1800" dirty="0"/>
              <a:t>方法获得对象的</a:t>
            </a:r>
            <a:r>
              <a:rPr lang="zh-CN" altLang="zh-CN" sz="1800" dirty="0" smtClean="0"/>
              <a:t>哈希</a:t>
            </a:r>
            <a:endParaRPr lang="en-US" altLang="zh-CN" sz="1800" dirty="0" smtClean="0"/>
          </a:p>
          <a:p>
            <a:pPr marL="0" indent="0" fontAlgn="auto">
              <a:spcAft>
                <a:spcPts val="0"/>
              </a:spcAft>
              <a:buFontTx/>
              <a:buNone/>
              <a:defRPr/>
            </a:pPr>
            <a:r>
              <a:rPr lang="zh-CN" altLang="zh-CN" sz="1800" dirty="0" smtClean="0"/>
              <a:t>值</a:t>
            </a:r>
            <a:r>
              <a:rPr lang="zh-CN" altLang="zh-CN" sz="1800" dirty="0"/>
              <a:t>，然后根据对象的哈希值计算出一个存储位置</a:t>
            </a:r>
            <a:r>
              <a:rPr lang="zh-CN" altLang="zh-CN" sz="1800" dirty="0" smtClean="0"/>
              <a:t>。</a:t>
            </a:r>
            <a:endParaRPr lang="en-US" altLang="zh-CN" sz="1800" dirty="0" smtClean="0"/>
          </a:p>
          <a:p>
            <a:pPr marL="0" indent="0" fontAlgn="auto">
              <a:spcAft>
                <a:spcPts val="0"/>
              </a:spcAft>
              <a:buFontTx/>
              <a:buNone/>
              <a:defRPr/>
            </a:pPr>
            <a:r>
              <a:rPr lang="zh-CN" altLang="zh-CN" sz="1800" dirty="0" smtClean="0"/>
              <a:t>如果</a:t>
            </a:r>
            <a:r>
              <a:rPr lang="zh-CN" altLang="zh-CN" sz="1800" dirty="0"/>
              <a:t>该位置上没有元素，则直接将元素存入，</a:t>
            </a:r>
            <a:r>
              <a:rPr lang="zh-CN" altLang="zh-CN" sz="1800" dirty="0" smtClean="0"/>
              <a:t>如</a:t>
            </a:r>
            <a:endParaRPr lang="en-US" altLang="zh-CN" sz="1800" dirty="0" smtClean="0"/>
          </a:p>
          <a:p>
            <a:pPr marL="0" indent="0" fontAlgn="auto">
              <a:spcAft>
                <a:spcPts val="0"/>
              </a:spcAft>
              <a:buFontTx/>
              <a:buNone/>
              <a:defRPr/>
            </a:pPr>
            <a:r>
              <a:rPr lang="zh-CN" altLang="zh-CN" sz="1800" dirty="0" smtClean="0"/>
              <a:t>果</a:t>
            </a:r>
            <a:r>
              <a:rPr lang="zh-CN" altLang="zh-CN" sz="1800" dirty="0"/>
              <a:t>该位置上有元素存在，则会调用</a:t>
            </a:r>
            <a:r>
              <a:rPr lang="en-US" altLang="zh-CN" sz="1800" dirty="0"/>
              <a:t>equals()</a:t>
            </a:r>
            <a:r>
              <a:rPr lang="zh-CN" altLang="zh-CN" sz="1800" dirty="0"/>
              <a:t>方法</a:t>
            </a:r>
            <a:r>
              <a:rPr lang="zh-CN" altLang="zh-CN" sz="1800" dirty="0" smtClean="0"/>
              <a:t>让</a:t>
            </a:r>
            <a:endParaRPr lang="en-US" altLang="zh-CN" sz="1800" dirty="0" smtClean="0"/>
          </a:p>
          <a:p>
            <a:pPr marL="0" indent="0" fontAlgn="auto">
              <a:spcAft>
                <a:spcPts val="0"/>
              </a:spcAft>
              <a:buFontTx/>
              <a:buNone/>
              <a:defRPr/>
            </a:pPr>
            <a:r>
              <a:rPr lang="zh-CN" altLang="zh-CN" sz="1800" dirty="0" smtClean="0"/>
              <a:t>当前</a:t>
            </a:r>
            <a:r>
              <a:rPr lang="zh-CN" altLang="zh-CN" sz="1800" dirty="0"/>
              <a:t>存入的元素依次和该位置上的元素进行比较</a:t>
            </a:r>
            <a:r>
              <a:rPr lang="zh-CN" altLang="zh-CN" sz="1800" dirty="0" smtClean="0"/>
              <a:t>，</a:t>
            </a:r>
            <a:endParaRPr lang="en-US" altLang="zh-CN" sz="1800" dirty="0" smtClean="0"/>
          </a:p>
          <a:p>
            <a:pPr marL="0" indent="0" fontAlgn="auto">
              <a:spcAft>
                <a:spcPts val="0"/>
              </a:spcAft>
              <a:buFontTx/>
              <a:buNone/>
              <a:defRPr/>
            </a:pPr>
            <a:r>
              <a:rPr lang="zh-CN" altLang="zh-CN" sz="1800" dirty="0" smtClean="0"/>
              <a:t>如果</a:t>
            </a:r>
            <a:r>
              <a:rPr lang="zh-CN" altLang="zh-CN" sz="1800" dirty="0"/>
              <a:t>返回的结果为</a:t>
            </a:r>
            <a:r>
              <a:rPr lang="en-US" altLang="zh-CN" sz="1800" dirty="0"/>
              <a:t>false</a:t>
            </a:r>
            <a:r>
              <a:rPr lang="zh-CN" altLang="zh-CN" sz="1800" dirty="0"/>
              <a:t>就将该元素存入集合，</a:t>
            </a:r>
            <a:r>
              <a:rPr lang="zh-CN" altLang="zh-CN" sz="1800" dirty="0" smtClean="0"/>
              <a:t>返</a:t>
            </a:r>
            <a:endParaRPr lang="en-US" altLang="zh-CN" sz="1800" dirty="0" smtClean="0"/>
          </a:p>
          <a:p>
            <a:pPr marL="0" indent="0" fontAlgn="auto">
              <a:spcAft>
                <a:spcPts val="0"/>
              </a:spcAft>
              <a:buFontTx/>
              <a:buNone/>
              <a:defRPr/>
            </a:pPr>
            <a:r>
              <a:rPr lang="zh-CN" altLang="zh-CN" sz="1800" dirty="0" smtClean="0"/>
              <a:t>回</a:t>
            </a:r>
            <a:r>
              <a:rPr lang="zh-CN" altLang="zh-CN" sz="1800" dirty="0"/>
              <a:t>的结果为</a:t>
            </a:r>
            <a:r>
              <a:rPr lang="en-US" altLang="zh-CN" sz="1800" dirty="0"/>
              <a:t>true</a:t>
            </a:r>
            <a:r>
              <a:rPr lang="zh-CN" altLang="zh-CN" sz="1800" dirty="0"/>
              <a:t>则说明有重复元素，就将该元素</a:t>
            </a:r>
            <a:r>
              <a:rPr lang="zh-CN" altLang="zh-CN" sz="1800" dirty="0" smtClean="0"/>
              <a:t>舍</a:t>
            </a:r>
            <a:endParaRPr lang="en-US" altLang="zh-CN" sz="1800" dirty="0" smtClean="0"/>
          </a:p>
          <a:p>
            <a:pPr marL="0" indent="0" fontAlgn="auto">
              <a:spcAft>
                <a:spcPts val="0"/>
              </a:spcAft>
              <a:buFontTx/>
              <a:buNone/>
              <a:defRPr/>
            </a:pPr>
            <a:r>
              <a:rPr lang="zh-CN" altLang="zh-CN" sz="1800" dirty="0" smtClean="0"/>
              <a:t>弃</a:t>
            </a:r>
            <a:r>
              <a:rPr lang="zh-CN" altLang="zh-CN" sz="1800" dirty="0"/>
              <a:t>。整个存储的流程</a:t>
            </a:r>
            <a:r>
              <a:rPr lang="zh-CN" altLang="zh-CN" sz="1800" dirty="0" smtClean="0"/>
              <a:t>如</a:t>
            </a:r>
            <a:r>
              <a:rPr lang="zh-CN" altLang="en-US" sz="1800" dirty="0" smtClean="0"/>
              <a:t>右</a:t>
            </a:r>
            <a:r>
              <a:rPr lang="zh-CN" altLang="zh-CN" sz="1800" dirty="0" smtClean="0"/>
              <a:t>图所</a:t>
            </a:r>
            <a:r>
              <a:rPr lang="zh-CN" altLang="zh-CN" sz="1800" dirty="0"/>
              <a:t>示。</a:t>
            </a:r>
          </a:p>
          <a:p>
            <a:pPr marL="640080" lvl="1" fontAlgn="auto">
              <a:spcAft>
                <a:spcPts val="0"/>
              </a:spcAft>
              <a:buFont typeface="Arial" pitchFamily="34" charset="0"/>
              <a:buChar char="•"/>
              <a:defRPr/>
            </a:pPr>
            <a:endParaRPr lang="en-US" altLang="zh-CN" dirty="0" smtClean="0"/>
          </a:p>
          <a:p>
            <a:pPr marL="640080" lvl="1" fontAlgn="auto">
              <a:spcAft>
                <a:spcPts val="0"/>
              </a:spcAft>
              <a:buFont typeface="Arial" pitchFamily="34" charset="0"/>
              <a:buChar char="•"/>
              <a:defRPr/>
            </a:pPr>
            <a:endParaRPr lang="en-US" altLang="zh-CN" dirty="0" smtClean="0"/>
          </a:p>
        </p:txBody>
      </p:sp>
      <p:pic>
        <p:nvPicPr>
          <p:cNvPr id="37891" name="Picture 2"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700808"/>
            <a:ext cx="373682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ChangeArrowheads="1"/>
          </p:cNvSpPr>
          <p:nvPr/>
        </p:nvSpPr>
        <p:spPr bwMode="auto">
          <a:xfrm>
            <a:off x="284163" y="55721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6.4 Set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345166927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298450" y="1784350"/>
            <a:ext cx="8137525" cy="46577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915" name="矩形 1"/>
          <p:cNvSpPr>
            <a:spLocks noChangeArrowheads="1"/>
          </p:cNvSpPr>
          <p:nvPr/>
        </p:nvSpPr>
        <p:spPr bwMode="auto">
          <a:xfrm>
            <a:off x="890588" y="2997200"/>
            <a:ext cx="7545387"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pPr>
            <a:r>
              <a:rPr lang="zh-CN" altLang="zh-CN" dirty="0">
                <a:solidFill>
                  <a:srgbClr val="009ED6"/>
                </a:solidFill>
                <a:latin typeface="微软雅黑" pitchFamily="34" charset="-122"/>
                <a:ea typeface="微软雅黑" pitchFamily="34" charset="-122"/>
              </a:rPr>
              <a:t>接下来通过一个案例来进行演示</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6-10</a:t>
            </a:r>
            <a:r>
              <a:rPr lang="zh-CN" altLang="en-US" dirty="0">
                <a:solidFill>
                  <a:srgbClr val="009ED6"/>
                </a:solidFill>
                <a:latin typeface="微软雅黑" pitchFamily="34" charset="-122"/>
                <a:ea typeface="微软雅黑" pitchFamily="34" charset="-122"/>
              </a:rPr>
              <a:t>和</a:t>
            </a:r>
            <a:r>
              <a:rPr lang="en-US" altLang="zh-CN" dirty="0">
                <a:solidFill>
                  <a:srgbClr val="009ED6"/>
                </a:solidFill>
                <a:latin typeface="微软雅黑" pitchFamily="34" charset="-122"/>
                <a:ea typeface="微软雅黑" pitchFamily="34" charset="-122"/>
              </a:rPr>
              <a:t>6-11</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a:p>
            <a:pPr lvl="1">
              <a:lnSpc>
                <a:spcPct val="150000"/>
              </a:lnSpc>
            </a:pPr>
            <a:endParaRPr lang="en-US" altLang="zh-CN" dirty="0">
              <a:solidFill>
                <a:srgbClr val="009ED6"/>
              </a:solidFill>
              <a:latin typeface="微软雅黑" pitchFamily="34" charset="-122"/>
              <a:ea typeface="微软雅黑" pitchFamily="34" charset="-122"/>
            </a:endParaRPr>
          </a:p>
          <a:p>
            <a:pPr eaLnBrk="1" hangingPunct="1">
              <a:lnSpc>
                <a:spcPct val="150000"/>
              </a:lnSpc>
            </a:pPr>
            <a:endParaRPr lang="zh-CN" altLang="en-US" dirty="0">
              <a:solidFill>
                <a:srgbClr val="00B0F0"/>
              </a:solidFill>
              <a:latin typeface="微软雅黑" pitchFamily="34" charset="-122"/>
              <a:ea typeface="微软雅黑" pitchFamily="34" charset="-122"/>
            </a:endParaRPr>
          </a:p>
        </p:txBody>
      </p:sp>
      <p:sp>
        <p:nvSpPr>
          <p:cNvPr id="23" name="剪去对角的矩形 3"/>
          <p:cNvSpPr>
            <a:spLocks/>
          </p:cNvSpPr>
          <p:nvPr/>
        </p:nvSpPr>
        <p:spPr bwMode="auto">
          <a:xfrm>
            <a:off x="811213" y="19748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38917" name="直线连接符 9"/>
          <p:cNvCxnSpPr>
            <a:cxnSpLocks noChangeShapeType="1"/>
          </p:cNvCxnSpPr>
          <p:nvPr/>
        </p:nvCxnSpPr>
        <p:spPr bwMode="auto">
          <a:xfrm>
            <a:off x="727075" y="2740025"/>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1"/>
          <p:cNvSpPr>
            <a:spLocks noChangeArrowheads="1"/>
          </p:cNvSpPr>
          <p:nvPr/>
        </p:nvSpPr>
        <p:spPr bwMode="auto">
          <a:xfrm>
            <a:off x="298450" y="660400"/>
            <a:ext cx="7945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a:solidFill>
                  <a:schemeClr val="accent1">
                    <a:lumMod val="75000"/>
                  </a:schemeClr>
                </a:solidFill>
                <a:latin typeface="微软雅黑" pitchFamily="34" charset="-122"/>
                <a:ea typeface="微软雅黑" pitchFamily="34" charset="-122"/>
                <a:sym typeface="宋体" pitchFamily="2" charset="-122"/>
              </a:rPr>
              <a:t>6.4 Set</a:t>
            </a:r>
            <a:r>
              <a:rPr lang="zh-CN" altLang="en-US" sz="3600" b="1">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415599706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3993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pic>
        <p:nvPicPr>
          <p:cNvPr id="30" name="Picture 31" descr="C:\Users\admin\Desktop\201777-12062Q13024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57" y="2282424"/>
            <a:ext cx="4105178" cy="2743484"/>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39941" name="TextBox 24"/>
          <p:cNvSpPr txBox="1">
            <a:spLocks noChangeArrowheads="1"/>
          </p:cNvSpPr>
          <p:nvPr/>
        </p:nvSpPr>
        <p:spPr bwMode="auto">
          <a:xfrm>
            <a:off x="1649413" y="3414713"/>
            <a:ext cx="2295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4000" b="1">
                <a:solidFill>
                  <a:srgbClr val="51DAFF"/>
                </a:solidFill>
                <a:latin typeface="微软雅黑" pitchFamily="34" charset="-122"/>
                <a:ea typeface="微软雅黑" pitchFamily="34" charset="-122"/>
              </a:rPr>
              <a:t>任务案例</a:t>
            </a:r>
          </a:p>
        </p:txBody>
      </p:sp>
      <p:sp>
        <p:nvSpPr>
          <p:cNvPr id="32" name="剪去对角的矩形 3"/>
          <p:cNvSpPr>
            <a:spLocks/>
          </p:cNvSpPr>
          <p:nvPr/>
        </p:nvSpPr>
        <p:spPr bwMode="auto">
          <a:xfrm>
            <a:off x="4572000" y="2947988"/>
            <a:ext cx="1497013" cy="427037"/>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nchor="ctr"/>
          <a:lstStyle/>
          <a:p>
            <a:pPr algn="ctr" eaLnBrk="1" fontAlgn="auto" hangingPunct="1">
              <a:lnSpc>
                <a:spcPts val="3500"/>
              </a:lnSpc>
              <a:spcBef>
                <a:spcPts val="0"/>
              </a:spcBef>
              <a:spcAft>
                <a:spcPts val="0"/>
              </a:spcAft>
              <a:buFont typeface="Arial" pitchFamily="34" charset="0"/>
              <a:buNone/>
              <a:defRPr/>
            </a:pPr>
            <a:r>
              <a:rPr lang="zh-CN" altLang="en-US" sz="2400" b="1" kern="0" dirty="0">
                <a:solidFill>
                  <a:prstClr val="white"/>
                </a:solidFill>
                <a:latin typeface="微软雅黑" pitchFamily="34" charset="-122"/>
                <a:ea typeface="微软雅黑" pitchFamily="34" charset="-122"/>
              </a:rPr>
              <a:t>案例代码</a:t>
            </a:r>
          </a:p>
        </p:txBody>
      </p:sp>
      <p:cxnSp>
        <p:nvCxnSpPr>
          <p:cNvPr id="39943" name="直线连接符 9"/>
          <p:cNvCxnSpPr>
            <a:cxnSpLocks noChangeShapeType="1"/>
          </p:cNvCxnSpPr>
          <p:nvPr/>
        </p:nvCxnSpPr>
        <p:spPr bwMode="auto">
          <a:xfrm>
            <a:off x="4678363" y="3606800"/>
            <a:ext cx="3532187"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44" name="矩形 35"/>
          <p:cNvSpPr>
            <a:spLocks noChangeArrowheads="1"/>
          </p:cNvSpPr>
          <p:nvPr/>
        </p:nvSpPr>
        <p:spPr bwMode="auto">
          <a:xfrm>
            <a:off x="4570413" y="3768725"/>
            <a:ext cx="36401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pPr>
            <a:r>
              <a:rPr lang="zh-CN" altLang="en-US">
                <a:solidFill>
                  <a:srgbClr val="21A5FF"/>
                </a:solidFill>
                <a:latin typeface="黑体" pitchFamily="49" charset="-122"/>
                <a:ea typeface="黑体" pitchFamily="49" charset="-122"/>
              </a:rPr>
              <a:t>接下来，通过一个模拟新浪微博用户注册来熟悉本阶段知识点，</a:t>
            </a:r>
            <a:r>
              <a:rPr lang="zh-CN" altLang="en-US">
                <a:solidFill>
                  <a:srgbClr val="00B0F0"/>
                </a:solidFill>
                <a:latin typeface="微软雅黑" pitchFamily="34" charset="-122"/>
                <a:ea typeface="微软雅黑" pitchFamily="34" charset="-122"/>
              </a:rPr>
              <a:t>请查看教材</a:t>
            </a:r>
            <a:r>
              <a:rPr lang="en-US" altLang="zh-CN">
                <a:solidFill>
                  <a:srgbClr val="00B0F0"/>
                </a:solidFill>
                <a:latin typeface="微软雅黑" pitchFamily="34" charset="-122"/>
                <a:ea typeface="微软雅黑" pitchFamily="34" charset="-122"/>
              </a:rPr>
              <a:t>【</a:t>
            </a:r>
            <a:r>
              <a:rPr lang="zh-CN" altLang="en-US">
                <a:solidFill>
                  <a:srgbClr val="00B0F0"/>
                </a:solidFill>
                <a:latin typeface="微软雅黑" pitchFamily="34" charset="-122"/>
                <a:ea typeface="微软雅黑" pitchFamily="34" charset="-122"/>
              </a:rPr>
              <a:t>任务</a:t>
            </a:r>
            <a:r>
              <a:rPr lang="en-US" altLang="zh-CN">
                <a:solidFill>
                  <a:srgbClr val="00B0F0"/>
                </a:solidFill>
                <a:latin typeface="微软雅黑" pitchFamily="34" charset="-122"/>
                <a:ea typeface="微软雅黑" pitchFamily="34" charset="-122"/>
              </a:rPr>
              <a:t>6-2】</a:t>
            </a:r>
            <a:r>
              <a:rPr lang="zh-CN" altLang="en-US">
                <a:solidFill>
                  <a:srgbClr val="00B0F0"/>
                </a:solidFill>
                <a:latin typeface="微软雅黑" pitchFamily="34" charset="-122"/>
                <a:ea typeface="微软雅黑" pitchFamily="34" charset="-122"/>
              </a:rPr>
              <a:t>。</a:t>
            </a:r>
            <a:endParaRPr lang="zh-CN" altLang="en-US"/>
          </a:p>
          <a:p>
            <a:pPr>
              <a:lnSpc>
                <a:spcPct val="150000"/>
              </a:lnSpc>
            </a:pPr>
            <a:endParaRPr lang="en-US" altLang="zh-CN">
              <a:solidFill>
                <a:srgbClr val="21A5FF"/>
              </a:solidFill>
              <a:latin typeface="黑体" pitchFamily="49" charset="-122"/>
              <a:ea typeface="黑体" pitchFamily="49" charset="-122"/>
            </a:endParaRPr>
          </a:p>
        </p:txBody>
      </p:sp>
      <p:sp>
        <p:nvSpPr>
          <p:cNvPr id="10" name="标题 1"/>
          <p:cNvSpPr>
            <a:spLocks noChangeArrowheads="1"/>
          </p:cNvSpPr>
          <p:nvPr/>
        </p:nvSpPr>
        <p:spPr bwMode="auto">
          <a:xfrm>
            <a:off x="355600" y="538163"/>
            <a:ext cx="7945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a:t>
            </a:r>
            <a:r>
              <a:rPr lang="zh-CN" altLang="en-US" sz="3600" b="1" dirty="0">
                <a:solidFill>
                  <a:schemeClr val="accent1">
                    <a:lumMod val="75000"/>
                  </a:schemeClr>
                </a:solidFill>
                <a:latin typeface="微软雅黑" pitchFamily="34" charset="-122"/>
                <a:ea typeface="微软雅黑" pitchFamily="34" charset="-122"/>
                <a:sym typeface="宋体" pitchFamily="2" charset="-122"/>
              </a:rPr>
              <a:t>任务</a:t>
            </a:r>
            <a:r>
              <a:rPr lang="en-US" altLang="zh-CN" sz="3600" b="1" dirty="0">
                <a:solidFill>
                  <a:schemeClr val="accent1">
                    <a:lumMod val="75000"/>
                  </a:schemeClr>
                </a:solidFill>
                <a:latin typeface="微软雅黑" pitchFamily="34" charset="-122"/>
                <a:ea typeface="微软雅黑" pitchFamily="34" charset="-122"/>
                <a:sym typeface="宋体" pitchFamily="2" charset="-122"/>
              </a:rPr>
              <a:t>6-2】</a:t>
            </a:r>
            <a:r>
              <a:rPr lang="zh-CN" altLang="en-US" sz="3600" b="1" dirty="0">
                <a:solidFill>
                  <a:schemeClr val="accent1">
                    <a:lumMod val="75000"/>
                  </a:schemeClr>
                </a:solidFill>
                <a:latin typeface="微软雅黑" pitchFamily="34" charset="-122"/>
                <a:ea typeface="微软雅黑" pitchFamily="34" charset="-122"/>
                <a:sym typeface="宋体" pitchFamily="2" charset="-122"/>
              </a:rPr>
              <a:t>模拟新浪微博用户注册</a:t>
            </a:r>
          </a:p>
        </p:txBody>
      </p:sp>
    </p:spTree>
    <p:extLst>
      <p:ext uri="{BB962C8B-B14F-4D97-AF65-F5344CB8AC3E}">
        <p14:creationId xmlns:p14="http://schemas.microsoft.com/office/powerpoint/2010/main" val="37486787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4294967295"/>
          </p:nvPr>
        </p:nvSpPr>
        <p:spPr>
          <a:xfrm>
            <a:off x="0" y="1846263"/>
            <a:ext cx="8229600" cy="4748212"/>
          </a:xfrm>
          <a:ln>
            <a:solidFill>
              <a:srgbClr val="009ED6"/>
            </a:solidFill>
            <a:miter lim="800000"/>
            <a:headEnd/>
            <a:tailEnd/>
          </a:ln>
        </p:spPr>
        <p:txBody>
          <a:bodyPr/>
          <a:lstStyle/>
          <a:p>
            <a:pPr>
              <a:buFont typeface="Wingdings" pitchFamily="2" charset="2"/>
              <a:buChar char="Ø"/>
            </a:pPr>
            <a:r>
              <a:rPr lang="zh-CN" altLang="zh-CN" sz="1800" smtClean="0"/>
              <a:t>在现实生活中，每个人都有唯一的身份证号，通过身份证号可以查询到这个人的信息，这两者是一对一的关系。在应用程序中，如果想存储这种具有对应关系的数据，则需要使用</a:t>
            </a:r>
            <a:r>
              <a:rPr lang="en-US" altLang="zh-CN" sz="1800" smtClean="0"/>
              <a:t>JDK</a:t>
            </a:r>
            <a:r>
              <a:rPr lang="zh-CN" altLang="zh-CN" sz="1800" smtClean="0"/>
              <a:t>中提供的</a:t>
            </a:r>
            <a:r>
              <a:rPr lang="en-US" altLang="zh-CN" sz="1800" smtClean="0"/>
              <a:t>Map</a:t>
            </a:r>
            <a:r>
              <a:rPr lang="zh-CN" altLang="zh-CN" sz="1800" smtClean="0"/>
              <a:t>接口。</a:t>
            </a:r>
          </a:p>
          <a:p>
            <a:pPr>
              <a:buFont typeface="Wingdings" pitchFamily="2" charset="2"/>
              <a:buChar char="Ø"/>
            </a:pPr>
            <a:r>
              <a:rPr lang="en-US" altLang="zh-CN" sz="1800" smtClean="0"/>
              <a:t>Map</a:t>
            </a:r>
            <a:r>
              <a:rPr lang="zh-CN" altLang="zh-CN" sz="1800" smtClean="0"/>
              <a:t>接口是一种双列集合，它的每个元素都包含一个键对象</a:t>
            </a:r>
            <a:r>
              <a:rPr lang="en-US" altLang="zh-CN" sz="1800" smtClean="0"/>
              <a:t>Key</a:t>
            </a:r>
            <a:r>
              <a:rPr lang="zh-CN" altLang="zh-CN" sz="1800" smtClean="0"/>
              <a:t>和值对象</a:t>
            </a:r>
            <a:r>
              <a:rPr lang="en-US" altLang="zh-CN" sz="1800" smtClean="0"/>
              <a:t>Value</a:t>
            </a:r>
            <a:r>
              <a:rPr lang="zh-CN" altLang="zh-CN" sz="1800" smtClean="0"/>
              <a:t>，键和值对象之间存在一种对应关系，称为映射。从</a:t>
            </a:r>
            <a:r>
              <a:rPr lang="en-US" altLang="zh-CN" sz="1800" smtClean="0"/>
              <a:t>Map</a:t>
            </a:r>
            <a:r>
              <a:rPr lang="zh-CN" altLang="zh-CN" sz="1800" smtClean="0"/>
              <a:t>集合中访问元素时，只要指定了</a:t>
            </a:r>
            <a:r>
              <a:rPr lang="en-US" altLang="zh-CN" sz="1800" smtClean="0"/>
              <a:t>Key</a:t>
            </a:r>
            <a:r>
              <a:rPr lang="zh-CN" altLang="zh-CN" sz="1800" smtClean="0"/>
              <a:t>，就能找到对应的</a:t>
            </a:r>
            <a:r>
              <a:rPr lang="en-US" altLang="zh-CN" sz="1800" smtClean="0"/>
              <a:t>Value</a:t>
            </a:r>
            <a:r>
              <a:rPr lang="zh-CN" altLang="zh-CN" sz="1800" smtClean="0"/>
              <a:t>。</a:t>
            </a:r>
            <a:endParaRPr lang="en-US" altLang="zh-CN" sz="1800" smtClean="0"/>
          </a:p>
          <a:p>
            <a:pPr>
              <a:buFont typeface="Wingdings" pitchFamily="2" charset="2"/>
              <a:buChar char="Ø"/>
            </a:pPr>
            <a:r>
              <a:rPr lang="zh-CN" altLang="zh-CN" sz="1800" smtClean="0"/>
              <a:t>为了便于</a:t>
            </a:r>
            <a:r>
              <a:rPr lang="en-US" altLang="zh-CN" sz="1800" smtClean="0"/>
              <a:t>Map</a:t>
            </a:r>
            <a:r>
              <a:rPr lang="zh-CN" altLang="zh-CN" sz="1800" smtClean="0"/>
              <a:t>接口的学习，首先来了解一下</a:t>
            </a:r>
            <a:r>
              <a:rPr lang="en-US" altLang="zh-CN" sz="1800" smtClean="0"/>
              <a:t>Map</a:t>
            </a:r>
            <a:r>
              <a:rPr lang="zh-CN" altLang="zh-CN" sz="1800" smtClean="0"/>
              <a:t>接口中定义的一些常用方法，如</a:t>
            </a:r>
            <a:r>
              <a:rPr lang="zh-CN" altLang="en-US" sz="1800" smtClean="0"/>
              <a:t>下</a:t>
            </a:r>
            <a:r>
              <a:rPr lang="zh-CN" altLang="zh-CN" sz="1800" smtClean="0"/>
              <a:t>表所示。</a:t>
            </a:r>
          </a:p>
          <a:p>
            <a:endParaRPr lang="en-US" altLang="zh-CN" smtClean="0"/>
          </a:p>
          <a:p>
            <a:pPr lvl="1"/>
            <a:endParaRPr lang="en-US" altLang="zh-CN" smtClean="0"/>
          </a:p>
        </p:txBody>
      </p:sp>
      <p:sp>
        <p:nvSpPr>
          <p:cNvPr id="8" name="剪去对角的矩形 7"/>
          <p:cNvSpPr/>
          <p:nvPr/>
        </p:nvSpPr>
        <p:spPr bwMode="auto">
          <a:xfrm>
            <a:off x="4926013" y="1084263"/>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40964" name="矩形 7"/>
          <p:cNvSpPr>
            <a:spLocks noChangeArrowheads="1"/>
          </p:cNvSpPr>
          <p:nvPr/>
        </p:nvSpPr>
        <p:spPr bwMode="auto">
          <a:xfrm>
            <a:off x="5554663" y="1071563"/>
            <a:ext cx="27416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Map</a:t>
            </a:r>
            <a:r>
              <a:rPr lang="zh-CN" altLang="en-US" sz="2400">
                <a:solidFill>
                  <a:srgbClr val="00B0F0"/>
                </a:solidFill>
                <a:latin typeface="黑体" pitchFamily="49" charset="-122"/>
                <a:ea typeface="黑体" pitchFamily="49" charset="-122"/>
              </a:rPr>
              <a:t>接口简介</a:t>
            </a:r>
            <a:endParaRPr lang="zh-CN" altLang="zh-CN" sz="2400">
              <a:solidFill>
                <a:srgbClr val="00B0F0"/>
              </a:solidFill>
              <a:latin typeface="黑体" pitchFamily="49" charset="-122"/>
              <a:ea typeface="黑体" pitchFamily="49" charset="-122"/>
            </a:endParaRPr>
          </a:p>
        </p:txBody>
      </p:sp>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27985"/>
            <a:ext cx="6540404" cy="217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a:spLocks noChangeArrowheads="1"/>
          </p:cNvSpPr>
          <p:nvPr/>
        </p:nvSpPr>
        <p:spPr bwMode="auto">
          <a:xfrm>
            <a:off x="317437" y="647474"/>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6.5 Map</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14934609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504825" y="1905000"/>
            <a:ext cx="8137525" cy="42783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987" name="矩形 1"/>
          <p:cNvSpPr>
            <a:spLocks noChangeArrowheads="1"/>
          </p:cNvSpPr>
          <p:nvPr/>
        </p:nvSpPr>
        <p:spPr bwMode="auto">
          <a:xfrm>
            <a:off x="898525" y="3055938"/>
            <a:ext cx="754538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pPr>
            <a:r>
              <a:rPr lang="en-US" altLang="zh-CN" dirty="0">
                <a:solidFill>
                  <a:srgbClr val="009ED6"/>
                </a:solidFill>
                <a:latin typeface="微软雅黑" pitchFamily="34" charset="-122"/>
                <a:ea typeface="微软雅黑" pitchFamily="34" charset="-122"/>
              </a:rPr>
              <a:t>      </a:t>
            </a:r>
            <a:r>
              <a:rPr lang="en-US" altLang="zh-CN" dirty="0" err="1">
                <a:solidFill>
                  <a:srgbClr val="009ED6"/>
                </a:solidFill>
                <a:latin typeface="微软雅黑" pitchFamily="34" charset="-122"/>
                <a:ea typeface="微软雅黑" pitchFamily="34" charset="-122"/>
              </a:rPr>
              <a:t>HashMap</a:t>
            </a:r>
            <a:r>
              <a:rPr lang="zh-CN" altLang="zh-CN" dirty="0">
                <a:solidFill>
                  <a:srgbClr val="009ED6"/>
                </a:solidFill>
                <a:latin typeface="微软雅黑" pitchFamily="34" charset="-122"/>
                <a:ea typeface="微软雅黑" pitchFamily="34" charset="-122"/>
              </a:rPr>
              <a:t>集合是</a:t>
            </a:r>
            <a:r>
              <a:rPr lang="en-US" altLang="zh-CN" dirty="0">
                <a:solidFill>
                  <a:srgbClr val="009ED6"/>
                </a:solidFill>
                <a:latin typeface="微软雅黑" pitchFamily="34" charset="-122"/>
                <a:ea typeface="微软雅黑" pitchFamily="34" charset="-122"/>
              </a:rPr>
              <a:t>Map</a:t>
            </a:r>
            <a:r>
              <a:rPr lang="zh-CN" altLang="zh-CN" dirty="0">
                <a:solidFill>
                  <a:srgbClr val="009ED6"/>
                </a:solidFill>
                <a:latin typeface="微软雅黑" pitchFamily="34" charset="-122"/>
                <a:ea typeface="微软雅黑" pitchFamily="34" charset="-122"/>
              </a:rPr>
              <a:t>接口的一个实现类，它用于存储键值映射关系，但必须保证不出现重复的键。接下来通过一个案例来学习</a:t>
            </a:r>
            <a:r>
              <a:rPr lang="en-US" altLang="zh-CN" dirty="0" err="1">
                <a:solidFill>
                  <a:srgbClr val="009ED6"/>
                </a:solidFill>
                <a:latin typeface="微软雅黑" pitchFamily="34" charset="-122"/>
                <a:ea typeface="微软雅黑" pitchFamily="34" charset="-122"/>
              </a:rPr>
              <a:t>HashMap</a:t>
            </a:r>
            <a:r>
              <a:rPr lang="zh-CN" altLang="zh-CN" dirty="0">
                <a:solidFill>
                  <a:srgbClr val="009ED6"/>
                </a:solidFill>
                <a:latin typeface="微软雅黑" pitchFamily="34" charset="-122"/>
                <a:ea typeface="微软雅黑" pitchFamily="34" charset="-122"/>
              </a:rPr>
              <a:t>的用法</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6-15</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a:p>
            <a:pPr lvl="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通过一个案例来演示先遍历</a:t>
            </a:r>
            <a:r>
              <a:rPr lang="en-US" altLang="zh-CN" dirty="0">
                <a:solidFill>
                  <a:srgbClr val="009ED6"/>
                </a:solidFill>
                <a:latin typeface="微软雅黑" pitchFamily="34" charset="-122"/>
                <a:ea typeface="微软雅黑" pitchFamily="34" charset="-122"/>
              </a:rPr>
              <a:t>Map</a:t>
            </a:r>
            <a:r>
              <a:rPr lang="zh-CN" altLang="zh-CN" dirty="0">
                <a:solidFill>
                  <a:srgbClr val="009ED6"/>
                </a:solidFill>
                <a:latin typeface="微软雅黑" pitchFamily="34" charset="-122"/>
                <a:ea typeface="微软雅黑" pitchFamily="34" charset="-122"/>
              </a:rPr>
              <a:t>集合中所有的键，再根据键获取相应的值的方式</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6-16</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23" name="剪去对角的矩形 3"/>
          <p:cNvSpPr>
            <a:spLocks/>
          </p:cNvSpPr>
          <p:nvPr/>
        </p:nvSpPr>
        <p:spPr bwMode="auto">
          <a:xfrm>
            <a:off x="811213" y="21510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41989" name="直线连接符 9"/>
          <p:cNvCxnSpPr>
            <a:cxnSpLocks noChangeShapeType="1"/>
          </p:cNvCxnSpPr>
          <p:nvPr/>
        </p:nvCxnSpPr>
        <p:spPr bwMode="auto">
          <a:xfrm>
            <a:off x="727075" y="2916238"/>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剪去对角的矩形 6"/>
          <p:cNvSpPr/>
          <p:nvPr/>
        </p:nvSpPr>
        <p:spPr bwMode="auto">
          <a:xfrm>
            <a:off x="4926013" y="1084263"/>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41991" name="矩形 7"/>
          <p:cNvSpPr>
            <a:spLocks noChangeArrowheads="1"/>
          </p:cNvSpPr>
          <p:nvPr/>
        </p:nvSpPr>
        <p:spPr bwMode="auto">
          <a:xfrm>
            <a:off x="5554663" y="1071563"/>
            <a:ext cx="27416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HashMap</a:t>
            </a:r>
            <a:r>
              <a:rPr lang="zh-CN" altLang="en-US" sz="2400">
                <a:solidFill>
                  <a:srgbClr val="00B0F0"/>
                </a:solidFill>
                <a:latin typeface="黑体" pitchFamily="49" charset="-122"/>
                <a:ea typeface="黑体" pitchFamily="49" charset="-122"/>
              </a:rPr>
              <a:t>集合</a:t>
            </a:r>
            <a:endParaRPr lang="zh-CN" altLang="zh-CN" sz="2400">
              <a:solidFill>
                <a:srgbClr val="00B0F0"/>
              </a:solidFill>
              <a:latin typeface="黑体" pitchFamily="49" charset="-122"/>
              <a:ea typeface="黑体" pitchFamily="49" charset="-122"/>
            </a:endParaRPr>
          </a:p>
        </p:txBody>
      </p:sp>
      <p:sp>
        <p:nvSpPr>
          <p:cNvPr id="9" name="标题 1"/>
          <p:cNvSpPr>
            <a:spLocks noChangeArrowheads="1"/>
          </p:cNvSpPr>
          <p:nvPr/>
        </p:nvSpPr>
        <p:spPr bwMode="auto">
          <a:xfrm>
            <a:off x="350838" y="60801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6.5 Map</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318011405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504825" y="1266825"/>
            <a:ext cx="8137525" cy="51673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011" name="矩形 1"/>
          <p:cNvSpPr>
            <a:spLocks noChangeArrowheads="1"/>
          </p:cNvSpPr>
          <p:nvPr/>
        </p:nvSpPr>
        <p:spPr bwMode="auto">
          <a:xfrm>
            <a:off x="898525" y="2930525"/>
            <a:ext cx="75453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pPr>
            <a:r>
              <a:rPr lang="en-US" altLang="zh-CN" dirty="0">
                <a:solidFill>
                  <a:srgbClr val="009ED6"/>
                </a:solidFill>
                <a:latin typeface="微软雅黑" pitchFamily="34" charset="-122"/>
                <a:ea typeface="微软雅黑" pitchFamily="34" charset="-122"/>
              </a:rPr>
              <a:t>       Map</a:t>
            </a:r>
            <a:r>
              <a:rPr lang="zh-CN" altLang="zh-CN" dirty="0">
                <a:solidFill>
                  <a:srgbClr val="009ED6"/>
                </a:solidFill>
                <a:latin typeface="微软雅黑" pitchFamily="34" charset="-122"/>
                <a:ea typeface="微软雅黑" pitchFamily="34" charset="-122"/>
              </a:rPr>
              <a:t>集合的另外一种遍历方式是先获取集合中的所有的映射关系，然后从映射关系中取出键和值。接下来通过一个案例来演示这种遍历方式</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6-17</a:t>
            </a:r>
            <a:r>
              <a:rPr lang="zh-CN" altLang="en-US" dirty="0">
                <a:solidFill>
                  <a:srgbClr val="009ED6"/>
                </a:solidFill>
                <a:latin typeface="微软雅黑" pitchFamily="34" charset="-122"/>
                <a:ea typeface="微软雅黑" pitchFamily="34" charset="-122"/>
              </a:rPr>
              <a:t>。</a:t>
            </a:r>
            <a:r>
              <a:rPr lang="en-US" altLang="zh-CN" dirty="0">
                <a:solidFill>
                  <a:srgbClr val="009ED6"/>
                </a:solidFill>
                <a:latin typeface="微软雅黑" pitchFamily="34" charset="-122"/>
                <a:ea typeface="微软雅黑" pitchFamily="34" charset="-122"/>
              </a:rPr>
              <a:t>    </a:t>
            </a:r>
          </a:p>
          <a:p>
            <a:pPr lvl="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在</a:t>
            </a:r>
            <a:r>
              <a:rPr lang="en-US" altLang="zh-CN" dirty="0">
                <a:solidFill>
                  <a:srgbClr val="009ED6"/>
                </a:solidFill>
                <a:latin typeface="微软雅黑" pitchFamily="34" charset="-122"/>
                <a:ea typeface="微软雅黑" pitchFamily="34" charset="-122"/>
              </a:rPr>
              <a:t>Map</a:t>
            </a:r>
            <a:r>
              <a:rPr lang="zh-CN" altLang="zh-CN" dirty="0">
                <a:solidFill>
                  <a:srgbClr val="009ED6"/>
                </a:solidFill>
                <a:latin typeface="微软雅黑" pitchFamily="34" charset="-122"/>
                <a:ea typeface="微软雅黑" pitchFamily="34" charset="-122"/>
              </a:rPr>
              <a:t>中，还提供了一个</a:t>
            </a:r>
            <a:r>
              <a:rPr lang="en-US" altLang="zh-CN" dirty="0">
                <a:solidFill>
                  <a:srgbClr val="009ED6"/>
                </a:solidFill>
                <a:latin typeface="微软雅黑" pitchFamily="34" charset="-122"/>
                <a:ea typeface="微软雅黑" pitchFamily="34" charset="-122"/>
              </a:rPr>
              <a:t>values()</a:t>
            </a:r>
            <a:r>
              <a:rPr lang="zh-CN" altLang="zh-CN" dirty="0">
                <a:solidFill>
                  <a:srgbClr val="009ED6"/>
                </a:solidFill>
                <a:latin typeface="微软雅黑" pitchFamily="34" charset="-122"/>
                <a:ea typeface="微软雅黑" pitchFamily="34" charset="-122"/>
              </a:rPr>
              <a:t>方法，通过这个方法可以直接获取</a:t>
            </a:r>
            <a:r>
              <a:rPr lang="en-US" altLang="zh-CN" dirty="0">
                <a:solidFill>
                  <a:srgbClr val="009ED6"/>
                </a:solidFill>
                <a:latin typeface="微软雅黑" pitchFamily="34" charset="-122"/>
                <a:ea typeface="微软雅黑" pitchFamily="34" charset="-122"/>
              </a:rPr>
              <a:t>Map</a:t>
            </a:r>
            <a:r>
              <a:rPr lang="zh-CN" altLang="zh-CN" dirty="0">
                <a:solidFill>
                  <a:srgbClr val="009ED6"/>
                </a:solidFill>
                <a:latin typeface="微软雅黑" pitchFamily="34" charset="-122"/>
                <a:ea typeface="微软雅黑" pitchFamily="34" charset="-122"/>
              </a:rPr>
              <a:t>中存储所有值的</a:t>
            </a:r>
            <a:r>
              <a:rPr lang="en-US" altLang="zh-CN" dirty="0">
                <a:solidFill>
                  <a:srgbClr val="009ED6"/>
                </a:solidFill>
                <a:latin typeface="微软雅黑" pitchFamily="34" charset="-122"/>
                <a:ea typeface="微软雅黑" pitchFamily="34" charset="-122"/>
              </a:rPr>
              <a:t>Collection</a:t>
            </a:r>
            <a:r>
              <a:rPr lang="zh-CN" altLang="zh-CN" dirty="0">
                <a:solidFill>
                  <a:srgbClr val="009ED6"/>
                </a:solidFill>
                <a:latin typeface="微软雅黑" pitchFamily="34" charset="-122"/>
                <a:ea typeface="微软雅黑" pitchFamily="34" charset="-122"/>
              </a:rPr>
              <a:t>集合。接下来通过一个案例来演示</a:t>
            </a:r>
            <a:r>
              <a:rPr lang="en-US" altLang="zh-CN" dirty="0">
                <a:solidFill>
                  <a:srgbClr val="009ED6"/>
                </a:solidFill>
                <a:latin typeface="微软雅黑" pitchFamily="34" charset="-122"/>
                <a:ea typeface="微软雅黑" pitchFamily="34" charset="-122"/>
              </a:rPr>
              <a:t>values()</a:t>
            </a:r>
            <a:r>
              <a:rPr lang="zh-CN" altLang="zh-CN" dirty="0">
                <a:solidFill>
                  <a:srgbClr val="009ED6"/>
                </a:solidFill>
                <a:latin typeface="微软雅黑" pitchFamily="34" charset="-122"/>
                <a:ea typeface="微软雅黑" pitchFamily="34" charset="-122"/>
              </a:rPr>
              <a:t>方法的使用</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6-18</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a:p>
            <a:pPr lvl="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接下来通过一个案例来学习一下</a:t>
            </a:r>
            <a:r>
              <a:rPr lang="en-US" altLang="zh-CN" dirty="0" err="1">
                <a:solidFill>
                  <a:srgbClr val="009ED6"/>
                </a:solidFill>
                <a:latin typeface="微软雅黑" pitchFamily="34" charset="-122"/>
                <a:ea typeface="微软雅黑" pitchFamily="34" charset="-122"/>
              </a:rPr>
              <a:t>LinkedHashMap</a:t>
            </a:r>
            <a:r>
              <a:rPr lang="zh-CN" altLang="zh-CN" dirty="0">
                <a:solidFill>
                  <a:srgbClr val="009ED6"/>
                </a:solidFill>
                <a:latin typeface="微软雅黑" pitchFamily="34" charset="-122"/>
                <a:ea typeface="微软雅黑" pitchFamily="34" charset="-122"/>
              </a:rPr>
              <a:t>的用法</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6-19</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23" name="剪去对角的矩形 3"/>
          <p:cNvSpPr>
            <a:spLocks/>
          </p:cNvSpPr>
          <p:nvPr/>
        </p:nvSpPr>
        <p:spPr bwMode="auto">
          <a:xfrm>
            <a:off x="811213" y="191611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43013" name="直线连接符 9"/>
          <p:cNvCxnSpPr>
            <a:cxnSpLocks noChangeShapeType="1"/>
          </p:cNvCxnSpPr>
          <p:nvPr/>
        </p:nvCxnSpPr>
        <p:spPr bwMode="auto">
          <a:xfrm>
            <a:off x="727075" y="2681288"/>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1"/>
          <p:cNvSpPr>
            <a:spLocks noChangeArrowheads="1"/>
          </p:cNvSpPr>
          <p:nvPr/>
        </p:nvSpPr>
        <p:spPr bwMode="auto">
          <a:xfrm>
            <a:off x="395536" y="501650"/>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6.5 Map</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47117306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881188"/>
            <a:ext cx="8229600" cy="4208462"/>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en-US" altLang="zh-CN" sz="1800" dirty="0"/>
              <a:t>Map</a:t>
            </a:r>
            <a:r>
              <a:rPr lang="zh-CN" altLang="zh-CN" sz="1800" dirty="0"/>
              <a:t>接口中还有一个实现类</a:t>
            </a:r>
            <a:r>
              <a:rPr lang="en-US" altLang="zh-CN" sz="1800" dirty="0" err="1"/>
              <a:t>Hashtable</a:t>
            </a:r>
            <a:r>
              <a:rPr lang="zh-CN" altLang="zh-CN" sz="1800" dirty="0"/>
              <a:t>，它和</a:t>
            </a:r>
            <a:r>
              <a:rPr lang="en-US" altLang="zh-CN" sz="1800" dirty="0" err="1"/>
              <a:t>HashMap</a:t>
            </a:r>
            <a:r>
              <a:rPr lang="zh-CN" altLang="zh-CN" sz="1800" dirty="0"/>
              <a:t>十分相似，区别在于</a:t>
            </a:r>
            <a:r>
              <a:rPr lang="en-US" altLang="zh-CN" sz="1800" dirty="0" err="1"/>
              <a:t>Hashtable</a:t>
            </a:r>
            <a:r>
              <a:rPr lang="zh-CN" altLang="zh-CN" sz="1800" dirty="0"/>
              <a:t>是线程安全的。</a:t>
            </a:r>
            <a:r>
              <a:rPr lang="en-US" altLang="zh-CN" sz="1800" dirty="0" err="1"/>
              <a:t>Hashtable</a:t>
            </a:r>
            <a:r>
              <a:rPr lang="zh-CN" altLang="zh-CN" sz="1800" dirty="0"/>
              <a:t>存取元素时速度很慢，目前基本上被</a:t>
            </a:r>
            <a:r>
              <a:rPr lang="en-US" altLang="zh-CN" sz="1800" dirty="0" err="1"/>
              <a:t>HashMap</a:t>
            </a:r>
            <a:r>
              <a:rPr lang="zh-CN" altLang="zh-CN" sz="1800" dirty="0"/>
              <a:t>类所取代，但</a:t>
            </a:r>
            <a:r>
              <a:rPr lang="en-US" altLang="zh-CN" sz="1800" dirty="0" err="1"/>
              <a:t>Hashtable</a:t>
            </a:r>
            <a:r>
              <a:rPr lang="zh-CN" altLang="zh-CN" sz="1800" dirty="0"/>
              <a:t>类有一个子类</a:t>
            </a:r>
            <a:r>
              <a:rPr lang="en-US" altLang="zh-CN" sz="1800" dirty="0"/>
              <a:t>Properties</a:t>
            </a:r>
            <a:r>
              <a:rPr lang="zh-CN" altLang="zh-CN" sz="1800" dirty="0"/>
              <a:t>在实际应用中非常重要</a:t>
            </a:r>
            <a:r>
              <a:rPr lang="zh-CN" altLang="zh-CN" sz="1800" dirty="0" smtClean="0"/>
              <a:t>。</a:t>
            </a:r>
            <a:endParaRPr lang="en-US" altLang="zh-CN" sz="1800" dirty="0" smtClean="0"/>
          </a:p>
          <a:p>
            <a:pPr marL="342900" lvl="1" indent="-342900" fontAlgn="auto">
              <a:lnSpc>
                <a:spcPct val="150000"/>
              </a:lnSpc>
              <a:spcAft>
                <a:spcPts val="0"/>
              </a:spcAft>
              <a:buFont typeface="Wingdings" panose="05000000000000000000" pitchFamily="2" charset="2"/>
              <a:buChar char="Ø"/>
              <a:defRPr/>
            </a:pPr>
            <a:r>
              <a:rPr lang="en-US" altLang="zh-CN" sz="1800" dirty="0"/>
              <a:t>Properties</a:t>
            </a:r>
            <a:r>
              <a:rPr lang="zh-CN" altLang="zh-CN" sz="1800" dirty="0"/>
              <a:t>主要用来存储字符串类型的键和值，在实际开发中，经常使用</a:t>
            </a:r>
            <a:r>
              <a:rPr lang="en-US" altLang="zh-CN" sz="1800" dirty="0"/>
              <a:t>Properties</a:t>
            </a:r>
            <a:r>
              <a:rPr lang="zh-CN" altLang="zh-CN" sz="1800" dirty="0"/>
              <a:t>集合来存取应用的配置项。假设有一个文本编辑工具，要求默认背景色是红色，字体大小为</a:t>
            </a:r>
            <a:r>
              <a:rPr lang="en-US" altLang="zh-CN" sz="1800" dirty="0"/>
              <a:t>14px</a:t>
            </a:r>
            <a:r>
              <a:rPr lang="zh-CN" altLang="zh-CN" sz="1800" dirty="0"/>
              <a:t>，语言为中文，其配置项应该是下面的样子：</a:t>
            </a:r>
          </a:p>
          <a:p>
            <a:pPr fontAlgn="auto">
              <a:lnSpc>
                <a:spcPct val="150000"/>
              </a:lnSpc>
              <a:spcAft>
                <a:spcPts val="0"/>
              </a:spcAft>
              <a:buFont typeface="Arial" pitchFamily="34" charset="0"/>
              <a:buChar char="•"/>
              <a:defRPr/>
            </a:pPr>
            <a:endParaRPr lang="zh-CN" altLang="zh-CN" sz="2000" dirty="0"/>
          </a:p>
          <a:p>
            <a:pPr marL="457200" lvl="1" indent="0" fontAlgn="auto">
              <a:lnSpc>
                <a:spcPct val="150000"/>
              </a:lnSpc>
              <a:spcAft>
                <a:spcPts val="0"/>
              </a:spcAft>
              <a:buFontTx/>
              <a:buNone/>
              <a:defRPr/>
            </a:pPr>
            <a:endParaRPr lang="zh-CN" altLang="zh-CN" b="1" dirty="0" smtClean="0"/>
          </a:p>
          <a:p>
            <a:pPr marL="457200" lvl="1" indent="0" fontAlgn="auto">
              <a:lnSpc>
                <a:spcPct val="150000"/>
              </a:lnSpc>
              <a:spcAft>
                <a:spcPts val="0"/>
              </a:spcAft>
              <a:buFontTx/>
              <a:buNone/>
              <a:defRPr/>
            </a:pPr>
            <a:endParaRPr lang="en-US" altLang="zh-CN" dirty="0" smtClean="0"/>
          </a:p>
          <a:p>
            <a:pPr marL="640080" lvl="1" fontAlgn="auto">
              <a:lnSpc>
                <a:spcPct val="150000"/>
              </a:lnSpc>
              <a:spcAft>
                <a:spcPts val="0"/>
              </a:spcAft>
              <a:buFont typeface="Arial" pitchFamily="34" charset="0"/>
              <a:buChar char="•"/>
              <a:defRPr/>
            </a:pPr>
            <a:endParaRPr lang="en-US" altLang="zh-CN" dirty="0" smtClean="0"/>
          </a:p>
          <a:p>
            <a:pPr marL="640080" lvl="1" fontAlgn="auto">
              <a:lnSpc>
                <a:spcPct val="150000"/>
              </a:lnSpc>
              <a:spcAft>
                <a:spcPts val="0"/>
              </a:spcAft>
              <a:buFont typeface="Arial" pitchFamily="34" charset="0"/>
              <a:buChar char="•"/>
              <a:defRPr/>
            </a:pPr>
            <a:endParaRPr lang="en-US" altLang="zh-CN" dirty="0" smtClean="0"/>
          </a:p>
        </p:txBody>
      </p:sp>
      <p:sp>
        <p:nvSpPr>
          <p:cNvPr id="8" name="剪去对角的矩形 7"/>
          <p:cNvSpPr/>
          <p:nvPr/>
        </p:nvSpPr>
        <p:spPr bwMode="auto">
          <a:xfrm>
            <a:off x="4926013" y="1084263"/>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44036" name="矩形 7"/>
          <p:cNvSpPr>
            <a:spLocks noChangeArrowheads="1"/>
          </p:cNvSpPr>
          <p:nvPr/>
        </p:nvSpPr>
        <p:spPr bwMode="auto">
          <a:xfrm>
            <a:off x="5360988" y="1071563"/>
            <a:ext cx="2519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pPr>
            <a:r>
              <a:rPr lang="en-US" altLang="zh-CN" sz="2400">
                <a:solidFill>
                  <a:srgbClr val="00B0F0"/>
                </a:solidFill>
                <a:latin typeface="黑体" pitchFamily="49" charset="-122"/>
                <a:ea typeface="黑体" pitchFamily="49" charset="-122"/>
              </a:rPr>
              <a:t>Properties</a:t>
            </a:r>
            <a:r>
              <a:rPr lang="zh-CN" altLang="en-US" sz="2400">
                <a:solidFill>
                  <a:srgbClr val="00B0F0"/>
                </a:solidFill>
                <a:latin typeface="黑体" pitchFamily="49" charset="-122"/>
                <a:ea typeface="黑体" pitchFamily="49" charset="-122"/>
              </a:rPr>
              <a:t>集合</a:t>
            </a:r>
            <a:endParaRPr lang="zh-CN" altLang="zh-CN" sz="2400">
              <a:solidFill>
                <a:srgbClr val="00B0F0"/>
              </a:solidFill>
              <a:latin typeface="黑体" pitchFamily="49" charset="-122"/>
              <a:ea typeface="黑体" pitchFamily="49" charset="-122"/>
            </a:endParaRPr>
          </a:p>
        </p:txBody>
      </p:sp>
      <p:pic>
        <p:nvPicPr>
          <p:cNvPr id="4403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913" y="5081927"/>
            <a:ext cx="6965627" cy="9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ChangeArrowheads="1"/>
          </p:cNvSpPr>
          <p:nvPr/>
        </p:nvSpPr>
        <p:spPr bwMode="auto">
          <a:xfrm>
            <a:off x="323528" y="601662"/>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6.5 Map</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12732969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512763" y="1266825"/>
            <a:ext cx="8137525" cy="51673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059" name="矩形 1"/>
          <p:cNvSpPr>
            <a:spLocks noChangeArrowheads="1"/>
          </p:cNvSpPr>
          <p:nvPr/>
        </p:nvSpPr>
        <p:spPr bwMode="auto">
          <a:xfrm>
            <a:off x="898525" y="2930525"/>
            <a:ext cx="7545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在程序中可以使用</a:t>
            </a:r>
            <a:r>
              <a:rPr lang="en-US" altLang="zh-CN" dirty="0">
                <a:solidFill>
                  <a:srgbClr val="009ED6"/>
                </a:solidFill>
                <a:latin typeface="微软雅黑" pitchFamily="34" charset="-122"/>
                <a:ea typeface="微软雅黑" pitchFamily="34" charset="-122"/>
              </a:rPr>
              <a:t>Properties</a:t>
            </a:r>
            <a:r>
              <a:rPr lang="zh-CN" altLang="zh-CN" dirty="0">
                <a:solidFill>
                  <a:srgbClr val="009ED6"/>
                </a:solidFill>
                <a:latin typeface="微软雅黑" pitchFamily="34" charset="-122"/>
                <a:ea typeface="微软雅黑" pitchFamily="34" charset="-122"/>
              </a:rPr>
              <a:t>集合对这些配置项进行存取，接下来通过一个案例来学习</a:t>
            </a:r>
            <a:r>
              <a:rPr lang="en-US" altLang="zh-CN" dirty="0">
                <a:solidFill>
                  <a:srgbClr val="009ED6"/>
                </a:solidFill>
                <a:latin typeface="微软雅黑" pitchFamily="34" charset="-122"/>
                <a:ea typeface="微软雅黑" pitchFamily="34" charset="-122"/>
              </a:rPr>
              <a:t>Properties</a:t>
            </a:r>
            <a:r>
              <a:rPr lang="zh-CN" altLang="zh-CN" dirty="0">
                <a:solidFill>
                  <a:srgbClr val="009ED6"/>
                </a:solidFill>
                <a:latin typeface="微软雅黑" pitchFamily="34" charset="-122"/>
                <a:ea typeface="微软雅黑" pitchFamily="34" charset="-122"/>
              </a:rPr>
              <a:t>集合的使用，</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6-20</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23" name="剪去对角的矩形 3"/>
          <p:cNvSpPr>
            <a:spLocks/>
          </p:cNvSpPr>
          <p:nvPr/>
        </p:nvSpPr>
        <p:spPr bwMode="auto">
          <a:xfrm>
            <a:off x="811213" y="191611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45061" name="直线连接符 9"/>
          <p:cNvCxnSpPr>
            <a:cxnSpLocks noChangeShapeType="1"/>
          </p:cNvCxnSpPr>
          <p:nvPr/>
        </p:nvCxnSpPr>
        <p:spPr bwMode="auto">
          <a:xfrm>
            <a:off x="727075" y="2681288"/>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1"/>
          <p:cNvSpPr>
            <a:spLocks noChangeArrowheads="1"/>
          </p:cNvSpPr>
          <p:nvPr/>
        </p:nvSpPr>
        <p:spPr bwMode="auto">
          <a:xfrm>
            <a:off x="395536" y="538162"/>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6.5 Map</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47142176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4608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pic>
        <p:nvPicPr>
          <p:cNvPr id="30" name="Picture 31" descr="C:\Users\admin\Desktop\201777-12062Q13024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57" y="2282424"/>
            <a:ext cx="4105178" cy="2743484"/>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46085" name="TextBox 24"/>
          <p:cNvSpPr txBox="1">
            <a:spLocks noChangeArrowheads="1"/>
          </p:cNvSpPr>
          <p:nvPr/>
        </p:nvSpPr>
        <p:spPr bwMode="auto">
          <a:xfrm>
            <a:off x="1649413" y="3414713"/>
            <a:ext cx="2295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4000" b="1">
                <a:solidFill>
                  <a:srgbClr val="51DAFF"/>
                </a:solidFill>
                <a:latin typeface="微软雅黑" pitchFamily="34" charset="-122"/>
                <a:ea typeface="微软雅黑" pitchFamily="34" charset="-122"/>
              </a:rPr>
              <a:t>任务案例</a:t>
            </a:r>
          </a:p>
        </p:txBody>
      </p:sp>
      <p:sp>
        <p:nvSpPr>
          <p:cNvPr id="32" name="剪去对角的矩形 3"/>
          <p:cNvSpPr>
            <a:spLocks/>
          </p:cNvSpPr>
          <p:nvPr/>
        </p:nvSpPr>
        <p:spPr bwMode="auto">
          <a:xfrm>
            <a:off x="4572000" y="2947988"/>
            <a:ext cx="1497013" cy="427037"/>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nchor="ctr"/>
          <a:lstStyle/>
          <a:p>
            <a:pPr algn="ctr" eaLnBrk="1" fontAlgn="auto" hangingPunct="1">
              <a:lnSpc>
                <a:spcPts val="3500"/>
              </a:lnSpc>
              <a:spcBef>
                <a:spcPts val="0"/>
              </a:spcBef>
              <a:spcAft>
                <a:spcPts val="0"/>
              </a:spcAft>
              <a:buFont typeface="Arial" pitchFamily="34" charset="0"/>
              <a:buNone/>
              <a:defRPr/>
            </a:pPr>
            <a:r>
              <a:rPr lang="zh-CN" altLang="en-US" sz="2400" b="1" kern="0" dirty="0">
                <a:solidFill>
                  <a:prstClr val="white"/>
                </a:solidFill>
                <a:latin typeface="微软雅黑" pitchFamily="34" charset="-122"/>
                <a:ea typeface="微软雅黑" pitchFamily="34" charset="-122"/>
              </a:rPr>
              <a:t>案例代码</a:t>
            </a:r>
          </a:p>
        </p:txBody>
      </p:sp>
      <p:cxnSp>
        <p:nvCxnSpPr>
          <p:cNvPr id="46087" name="直线连接符 9"/>
          <p:cNvCxnSpPr>
            <a:cxnSpLocks noChangeShapeType="1"/>
          </p:cNvCxnSpPr>
          <p:nvPr/>
        </p:nvCxnSpPr>
        <p:spPr bwMode="auto">
          <a:xfrm>
            <a:off x="4678363" y="3606800"/>
            <a:ext cx="3532187"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88" name="矩形 35"/>
          <p:cNvSpPr>
            <a:spLocks noChangeArrowheads="1"/>
          </p:cNvSpPr>
          <p:nvPr/>
        </p:nvSpPr>
        <p:spPr bwMode="auto">
          <a:xfrm>
            <a:off x="4570413" y="3768725"/>
            <a:ext cx="36401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pPr>
            <a:r>
              <a:rPr lang="zh-CN" altLang="en-US">
                <a:solidFill>
                  <a:srgbClr val="21A5FF"/>
                </a:solidFill>
                <a:latin typeface="黑体" pitchFamily="49" charset="-122"/>
                <a:ea typeface="黑体" pitchFamily="49" charset="-122"/>
              </a:rPr>
              <a:t>接下来，通过一个斗地主小游戏之洗牌发牌来熟悉本阶段的知识点，</a:t>
            </a:r>
            <a:r>
              <a:rPr lang="zh-CN" altLang="en-US">
                <a:solidFill>
                  <a:srgbClr val="00B0F0"/>
                </a:solidFill>
                <a:latin typeface="微软雅黑" pitchFamily="34" charset="-122"/>
                <a:ea typeface="微软雅黑" pitchFamily="34" charset="-122"/>
              </a:rPr>
              <a:t>请查看教材</a:t>
            </a:r>
            <a:r>
              <a:rPr lang="en-US" altLang="zh-CN">
                <a:solidFill>
                  <a:srgbClr val="00B0F0"/>
                </a:solidFill>
                <a:latin typeface="微软雅黑" pitchFamily="34" charset="-122"/>
                <a:ea typeface="微软雅黑" pitchFamily="34" charset="-122"/>
              </a:rPr>
              <a:t>【</a:t>
            </a:r>
            <a:r>
              <a:rPr lang="zh-CN" altLang="en-US">
                <a:solidFill>
                  <a:srgbClr val="00B0F0"/>
                </a:solidFill>
                <a:latin typeface="微软雅黑" pitchFamily="34" charset="-122"/>
                <a:ea typeface="微软雅黑" pitchFamily="34" charset="-122"/>
              </a:rPr>
              <a:t>任务</a:t>
            </a:r>
            <a:r>
              <a:rPr lang="en-US" altLang="zh-CN">
                <a:solidFill>
                  <a:srgbClr val="00B0F0"/>
                </a:solidFill>
                <a:latin typeface="微软雅黑" pitchFamily="34" charset="-122"/>
                <a:ea typeface="微软雅黑" pitchFamily="34" charset="-122"/>
              </a:rPr>
              <a:t>6-3】</a:t>
            </a:r>
            <a:r>
              <a:rPr lang="zh-CN" altLang="en-US">
                <a:solidFill>
                  <a:srgbClr val="00B0F0"/>
                </a:solidFill>
                <a:latin typeface="微软雅黑" pitchFamily="34" charset="-122"/>
                <a:ea typeface="微软雅黑" pitchFamily="34" charset="-122"/>
              </a:rPr>
              <a:t>。</a:t>
            </a:r>
            <a:endParaRPr lang="zh-CN" altLang="en-US"/>
          </a:p>
          <a:p>
            <a:pPr>
              <a:lnSpc>
                <a:spcPct val="150000"/>
              </a:lnSpc>
            </a:pPr>
            <a:endParaRPr lang="en-US" altLang="zh-CN">
              <a:solidFill>
                <a:srgbClr val="21A5FF"/>
              </a:solidFill>
              <a:latin typeface="黑体" pitchFamily="49" charset="-122"/>
              <a:ea typeface="黑体" pitchFamily="49" charset="-122"/>
            </a:endParaRPr>
          </a:p>
        </p:txBody>
      </p:sp>
      <p:sp>
        <p:nvSpPr>
          <p:cNvPr id="10" name="标题 1"/>
          <p:cNvSpPr>
            <a:spLocks noChangeArrowheads="1"/>
          </p:cNvSpPr>
          <p:nvPr/>
        </p:nvSpPr>
        <p:spPr bwMode="auto">
          <a:xfrm>
            <a:off x="355616" y="538162"/>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200" b="1" dirty="0">
                <a:solidFill>
                  <a:schemeClr val="accent1">
                    <a:lumMod val="75000"/>
                  </a:schemeClr>
                </a:solidFill>
                <a:latin typeface="微软雅黑" pitchFamily="34" charset="-122"/>
                <a:ea typeface="微软雅黑" pitchFamily="34" charset="-122"/>
                <a:sym typeface="宋体" pitchFamily="2" charset="-122"/>
              </a:rPr>
              <a:t>【</a:t>
            </a:r>
            <a:r>
              <a:rPr lang="zh-CN" altLang="en-US" sz="3200" b="1" dirty="0">
                <a:solidFill>
                  <a:schemeClr val="accent1">
                    <a:lumMod val="75000"/>
                  </a:schemeClr>
                </a:solidFill>
                <a:latin typeface="微软雅黑" pitchFamily="34" charset="-122"/>
                <a:ea typeface="微软雅黑" pitchFamily="34" charset="-122"/>
                <a:sym typeface="宋体" pitchFamily="2" charset="-122"/>
              </a:rPr>
              <a:t>任务</a:t>
            </a:r>
            <a:r>
              <a:rPr lang="en-US" altLang="zh-CN" sz="3200" b="1" dirty="0">
                <a:solidFill>
                  <a:schemeClr val="accent1">
                    <a:lumMod val="75000"/>
                  </a:schemeClr>
                </a:solidFill>
                <a:latin typeface="微软雅黑" pitchFamily="34" charset="-122"/>
                <a:ea typeface="微软雅黑" pitchFamily="34" charset="-122"/>
                <a:sym typeface="宋体" pitchFamily="2" charset="-122"/>
              </a:rPr>
              <a:t>6-3】</a:t>
            </a:r>
            <a:r>
              <a:rPr lang="zh-CN" altLang="en-US" sz="3200" b="1" dirty="0">
                <a:solidFill>
                  <a:schemeClr val="accent1">
                    <a:lumMod val="75000"/>
                  </a:schemeClr>
                </a:solidFill>
                <a:latin typeface="微软雅黑" pitchFamily="34" charset="-122"/>
                <a:ea typeface="微软雅黑" pitchFamily="34" charset="-122"/>
                <a:sym typeface="宋体" pitchFamily="2" charset="-122"/>
              </a:rPr>
              <a:t>斗地主小游戏之洗牌发牌</a:t>
            </a:r>
          </a:p>
        </p:txBody>
      </p:sp>
    </p:spTree>
    <p:extLst>
      <p:ext uri="{BB962C8B-B14F-4D97-AF65-F5344CB8AC3E}">
        <p14:creationId xmlns:p14="http://schemas.microsoft.com/office/powerpoint/2010/main" val="40196210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576388"/>
            <a:ext cx="8229600" cy="4254500"/>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zh-CN" altLang="en-US" sz="1800" dirty="0" smtClean="0"/>
              <a:t>通</a:t>
            </a:r>
            <a:r>
              <a:rPr lang="zh-CN" altLang="zh-CN" sz="1800" dirty="0" smtClean="0"/>
              <a:t>过</a:t>
            </a:r>
            <a:r>
              <a:rPr lang="zh-CN" altLang="zh-CN" sz="1800" dirty="0"/>
              <a:t>之前的学习，读者可以了解到集合可以存储任何类型的对象，但是当把一个对象存入集合后，集合会“忘记”这个对象的类型，将该对象从集合中取出时，这个对象的编译类型就变成了</a:t>
            </a:r>
            <a:r>
              <a:rPr lang="en-US" altLang="zh-CN" sz="1800" dirty="0"/>
              <a:t>Object</a:t>
            </a:r>
            <a:r>
              <a:rPr lang="zh-CN" altLang="zh-CN" sz="1800" dirty="0"/>
              <a:t>类型。换句话说，在程序中无法确定一个集合中的元素到底是什么类型的。那么在取出元素时，如果进行强制类型转换就很容易出错。</a:t>
            </a:r>
            <a:endParaRPr lang="zh-CN" altLang="zh-CN" sz="2000" dirty="0"/>
          </a:p>
          <a:p>
            <a:pPr marL="457200" lvl="1" indent="0" fontAlgn="auto">
              <a:lnSpc>
                <a:spcPct val="150000"/>
              </a:lnSpc>
              <a:spcAft>
                <a:spcPts val="0"/>
              </a:spcAft>
              <a:buFontTx/>
              <a:buNone/>
              <a:defRPr/>
            </a:pPr>
            <a:endParaRPr lang="zh-CN" altLang="zh-CN" b="1" dirty="0" smtClean="0"/>
          </a:p>
          <a:p>
            <a:pPr marL="457200" lvl="1" indent="0" fontAlgn="auto">
              <a:lnSpc>
                <a:spcPct val="150000"/>
              </a:lnSpc>
              <a:spcAft>
                <a:spcPts val="0"/>
              </a:spcAft>
              <a:buFontTx/>
              <a:buNone/>
              <a:defRPr/>
            </a:pPr>
            <a:endParaRPr lang="en-US" altLang="zh-CN" dirty="0" smtClean="0"/>
          </a:p>
          <a:p>
            <a:pPr marL="640080" lvl="1" fontAlgn="auto">
              <a:lnSpc>
                <a:spcPct val="150000"/>
              </a:lnSpc>
              <a:spcAft>
                <a:spcPts val="0"/>
              </a:spcAft>
              <a:buFont typeface="Arial" pitchFamily="34" charset="0"/>
              <a:buChar char="•"/>
              <a:defRPr/>
            </a:pPr>
            <a:endParaRPr lang="en-US" altLang="zh-CN" dirty="0" smtClean="0"/>
          </a:p>
          <a:p>
            <a:pPr marL="640080" lvl="1" fontAlgn="auto">
              <a:lnSpc>
                <a:spcPct val="150000"/>
              </a:lnSpc>
              <a:spcAft>
                <a:spcPts val="0"/>
              </a:spcAft>
              <a:buFont typeface="Arial" pitchFamily="34" charset="0"/>
              <a:buChar char="•"/>
              <a:defRPr/>
            </a:pPr>
            <a:endParaRPr lang="en-US" altLang="zh-CN" dirty="0" smtClean="0"/>
          </a:p>
        </p:txBody>
      </p:sp>
      <p:sp>
        <p:nvSpPr>
          <p:cNvPr id="47107" name="矩形 1"/>
          <p:cNvSpPr>
            <a:spLocks noChangeArrowheads="1"/>
          </p:cNvSpPr>
          <p:nvPr/>
        </p:nvSpPr>
        <p:spPr bwMode="auto">
          <a:xfrm>
            <a:off x="696913" y="4954588"/>
            <a:ext cx="7545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接下来通过一个案例来演示这种情况，</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6-22</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9" name="剪去对角的矩形 3"/>
          <p:cNvSpPr>
            <a:spLocks/>
          </p:cNvSpPr>
          <p:nvPr/>
        </p:nvSpPr>
        <p:spPr bwMode="auto">
          <a:xfrm>
            <a:off x="727075" y="429260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47109" name="直线连接符 9"/>
          <p:cNvCxnSpPr>
            <a:cxnSpLocks noChangeShapeType="1"/>
          </p:cNvCxnSpPr>
          <p:nvPr/>
        </p:nvCxnSpPr>
        <p:spPr bwMode="auto">
          <a:xfrm>
            <a:off x="696913" y="4954588"/>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标题 1"/>
          <p:cNvSpPr>
            <a:spLocks noChangeArrowheads="1"/>
          </p:cNvSpPr>
          <p:nvPr/>
        </p:nvSpPr>
        <p:spPr bwMode="auto">
          <a:xfrm>
            <a:off x="300807" y="659678"/>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6.6 JDK5.0</a:t>
            </a:r>
            <a:r>
              <a:rPr lang="zh-CN" altLang="en-US" sz="3600" b="1" dirty="0">
                <a:solidFill>
                  <a:schemeClr val="accent1">
                    <a:lumMod val="75000"/>
                  </a:schemeClr>
                </a:solidFill>
                <a:latin typeface="微软雅黑" pitchFamily="34" charset="-122"/>
                <a:ea typeface="微软雅黑" pitchFamily="34" charset="-122"/>
                <a:sym typeface="宋体" pitchFamily="2" charset="-122"/>
              </a:rPr>
              <a:t>新特性</a:t>
            </a:r>
            <a:r>
              <a:rPr lang="en-US" altLang="zh-CN" sz="3600" b="1" dirty="0">
                <a:solidFill>
                  <a:schemeClr val="accent1">
                    <a:lumMod val="75000"/>
                  </a:schemeClr>
                </a:solidFill>
                <a:latin typeface="微软雅黑" pitchFamily="34" charset="-122"/>
                <a:ea typeface="微软雅黑" pitchFamily="34" charset="-122"/>
                <a:sym typeface="宋体" pitchFamily="2" charset="-122"/>
              </a:rPr>
              <a: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泛型</a:t>
            </a:r>
          </a:p>
        </p:txBody>
      </p:sp>
    </p:spTree>
    <p:extLst>
      <p:ext uri="{BB962C8B-B14F-4D97-AF65-F5344CB8AC3E}">
        <p14:creationId xmlns:p14="http://schemas.microsoft.com/office/powerpoint/2010/main" val="167178739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4294967295"/>
          </p:nvPr>
        </p:nvSpPr>
        <p:spPr>
          <a:xfrm>
            <a:off x="0" y="1692275"/>
            <a:ext cx="8229600" cy="4495800"/>
          </a:xfrm>
          <a:ln>
            <a:solidFill>
              <a:srgbClr val="009ED6"/>
            </a:solidFill>
            <a:miter lim="800000"/>
            <a:headEnd/>
            <a:tailEnd/>
          </a:ln>
        </p:spPr>
        <p:txBody>
          <a:bodyPr/>
          <a:lstStyle/>
          <a:p>
            <a:pPr>
              <a:lnSpc>
                <a:spcPct val="150000"/>
              </a:lnSpc>
              <a:buFont typeface="Wingdings" pitchFamily="2" charset="2"/>
              <a:buChar char="Ø"/>
            </a:pPr>
            <a:r>
              <a:rPr lang="zh-CN" altLang="zh-CN" sz="1800" b="1" dirty="0" smtClean="0">
                <a:solidFill>
                  <a:schemeClr val="tx1"/>
                </a:solidFill>
              </a:rPr>
              <a:t>前面的章节已经介绍过在程序中可以通过数组来保存多个对象，但在某些情况下开发人员无法预先确定需要保存对象的个数，此时数组将不再适用，因为数组的长度不可变。例如，要保存一个学校的学生信息，由于不停有新生来报道，同时也有学生毕业离开学校，这时学生的数目就很难确定。为了在程序中可以保存这些数目不确定的对象，</a:t>
            </a:r>
            <a:r>
              <a:rPr lang="en-US" altLang="zh-CN" sz="1800" b="1" dirty="0" smtClean="0">
                <a:solidFill>
                  <a:schemeClr val="tx1"/>
                </a:solidFill>
              </a:rPr>
              <a:t>JDK</a:t>
            </a:r>
            <a:r>
              <a:rPr lang="zh-CN" altLang="zh-CN" sz="1800" b="1" dirty="0" smtClean="0">
                <a:solidFill>
                  <a:schemeClr val="tx1"/>
                </a:solidFill>
              </a:rPr>
              <a:t>中提供了一系列特殊的类，这些类可以存储任意类型的对象，并且长度可变，在</a:t>
            </a:r>
            <a:r>
              <a:rPr lang="en-US" altLang="zh-CN" sz="1800" b="1" dirty="0" smtClean="0">
                <a:solidFill>
                  <a:schemeClr val="tx1"/>
                </a:solidFill>
              </a:rPr>
              <a:t>Java</a:t>
            </a:r>
            <a:r>
              <a:rPr lang="zh-CN" altLang="zh-CN" sz="1800" b="1" dirty="0" smtClean="0">
                <a:solidFill>
                  <a:schemeClr val="tx1"/>
                </a:solidFill>
              </a:rPr>
              <a:t>中这些类被统称为集合。集合类都位于</a:t>
            </a:r>
            <a:r>
              <a:rPr lang="en-US" altLang="zh-CN" sz="1800" b="1" dirty="0" err="1" smtClean="0">
                <a:solidFill>
                  <a:schemeClr val="tx1"/>
                </a:solidFill>
              </a:rPr>
              <a:t>java.util</a:t>
            </a:r>
            <a:r>
              <a:rPr lang="zh-CN" altLang="zh-CN" sz="1800" b="1" dirty="0" smtClean="0">
                <a:solidFill>
                  <a:schemeClr val="tx1"/>
                </a:solidFill>
              </a:rPr>
              <a:t>包中，在使用时一定要注意导包的问题，否则会出现异常。</a:t>
            </a:r>
            <a:endParaRPr lang="en-US" altLang="zh-CN" sz="1800" b="1" dirty="0" smtClean="0">
              <a:solidFill>
                <a:schemeClr val="tx1"/>
              </a:solidFill>
            </a:endParaRPr>
          </a:p>
          <a:p>
            <a:pPr>
              <a:lnSpc>
                <a:spcPct val="150000"/>
              </a:lnSpc>
              <a:buFont typeface="Wingdings" pitchFamily="2" charset="2"/>
              <a:buChar char="Ø"/>
            </a:pPr>
            <a:r>
              <a:rPr lang="zh-CN" altLang="zh-CN" sz="1800" b="1" dirty="0" smtClean="0">
                <a:solidFill>
                  <a:schemeClr val="tx1"/>
                </a:solidFill>
              </a:rPr>
              <a:t>集合按照其存储结构可以分为两大类，即单列集合</a:t>
            </a:r>
            <a:r>
              <a:rPr lang="en-US" altLang="zh-CN" sz="1800" b="1" dirty="0" smtClean="0">
                <a:solidFill>
                  <a:schemeClr val="tx1"/>
                </a:solidFill>
              </a:rPr>
              <a:t>Collection</a:t>
            </a:r>
            <a:r>
              <a:rPr lang="zh-CN" altLang="zh-CN" sz="1800" b="1" dirty="0" smtClean="0">
                <a:solidFill>
                  <a:schemeClr val="tx1"/>
                </a:solidFill>
              </a:rPr>
              <a:t>和双列集合</a:t>
            </a:r>
            <a:r>
              <a:rPr lang="en-US" altLang="zh-CN" sz="1800" b="1" dirty="0" smtClean="0">
                <a:solidFill>
                  <a:schemeClr val="tx1"/>
                </a:solidFill>
              </a:rPr>
              <a:t>Map</a:t>
            </a:r>
            <a:r>
              <a:rPr lang="zh-CN" altLang="zh-CN" sz="1800" b="1" dirty="0" smtClean="0">
                <a:solidFill>
                  <a:schemeClr val="tx1"/>
                </a:solidFill>
              </a:rPr>
              <a:t>，这两种集合的特点具体如下</a:t>
            </a:r>
            <a:r>
              <a:rPr lang="zh-CN" altLang="zh-CN" sz="1800" b="1" dirty="0" smtClean="0">
                <a:solidFill>
                  <a:schemeClr val="tx1"/>
                </a:solidFill>
              </a:rPr>
              <a:t>：</a:t>
            </a:r>
            <a:endParaRPr lang="en-US" altLang="zh-CN" sz="1800" b="1" dirty="0" smtClean="0">
              <a:solidFill>
                <a:schemeClr val="tx1"/>
              </a:solidFill>
            </a:endParaRPr>
          </a:p>
        </p:txBody>
      </p:sp>
      <p:sp>
        <p:nvSpPr>
          <p:cNvPr id="4" name="标题 1"/>
          <p:cNvSpPr>
            <a:spLocks noChangeArrowheads="1"/>
          </p:cNvSpPr>
          <p:nvPr/>
        </p:nvSpPr>
        <p:spPr bwMode="auto">
          <a:xfrm>
            <a:off x="355600" y="557213"/>
            <a:ext cx="7945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6.1 </a:t>
            </a:r>
            <a:r>
              <a:rPr lang="zh-CN" altLang="en-US" sz="3600" b="1" dirty="0">
                <a:solidFill>
                  <a:schemeClr val="accent1">
                    <a:lumMod val="75000"/>
                  </a:schemeClr>
                </a:solidFill>
                <a:latin typeface="微软雅黑" pitchFamily="34" charset="-122"/>
                <a:ea typeface="微软雅黑" pitchFamily="34" charset="-122"/>
                <a:sym typeface="宋体" pitchFamily="2" charset="-122"/>
              </a:rPr>
              <a:t>集合概述</a:t>
            </a:r>
          </a:p>
        </p:txBody>
      </p:sp>
    </p:spTree>
    <p:extLst>
      <p:ext uri="{BB962C8B-B14F-4D97-AF65-F5344CB8AC3E}">
        <p14:creationId xmlns:p14="http://schemas.microsoft.com/office/powerpoint/2010/main" val="41195216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300163"/>
            <a:ext cx="8229600" cy="5083175"/>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zh-CN" altLang="en-US" sz="1800" dirty="0" smtClean="0"/>
              <a:t>泛型</a:t>
            </a:r>
            <a:r>
              <a:rPr lang="zh-CN" altLang="zh-CN" sz="1800" dirty="0" smtClean="0"/>
              <a:t>可以</a:t>
            </a:r>
            <a:r>
              <a:rPr lang="zh-CN" altLang="zh-CN" sz="1800" dirty="0"/>
              <a:t>限定方法操作的数据类型，在定义集合类时，使用“</a:t>
            </a:r>
            <a:r>
              <a:rPr lang="en-US" altLang="zh-CN" sz="1800" dirty="0"/>
              <a:t>&lt;</a:t>
            </a:r>
            <a:r>
              <a:rPr lang="zh-CN" altLang="zh-CN" sz="1800" dirty="0"/>
              <a:t>参数化类型</a:t>
            </a:r>
            <a:r>
              <a:rPr lang="en-US" altLang="zh-CN" sz="1800" dirty="0"/>
              <a:t>&gt;</a:t>
            </a:r>
            <a:r>
              <a:rPr lang="zh-CN" altLang="zh-CN" sz="1800" dirty="0"/>
              <a:t>”的方式指定该类中方法操作的数据类型，具体格式如下</a:t>
            </a:r>
            <a:r>
              <a:rPr lang="zh-CN" altLang="zh-CN" sz="1800" dirty="0" smtClean="0"/>
              <a:t>：</a:t>
            </a:r>
            <a:endParaRPr lang="en-US" altLang="zh-CN" sz="1800" dirty="0" smtClean="0"/>
          </a:p>
          <a:p>
            <a:pPr fontAlgn="auto">
              <a:lnSpc>
                <a:spcPct val="150000"/>
              </a:lnSpc>
              <a:spcAft>
                <a:spcPts val="0"/>
              </a:spcAft>
              <a:buFont typeface="Wingdings" panose="05000000000000000000" pitchFamily="2" charset="2"/>
              <a:buChar char="Ø"/>
              <a:defRPr/>
            </a:pPr>
            <a:endParaRPr lang="en-US" altLang="zh-CN" sz="1800" dirty="0"/>
          </a:p>
          <a:p>
            <a:pPr fontAlgn="auto">
              <a:lnSpc>
                <a:spcPct val="150000"/>
              </a:lnSpc>
              <a:spcAft>
                <a:spcPts val="0"/>
              </a:spcAft>
              <a:buFont typeface="Wingdings" panose="05000000000000000000" pitchFamily="2" charset="2"/>
              <a:buChar char="Ø"/>
              <a:defRPr/>
            </a:pPr>
            <a:r>
              <a:rPr lang="zh-CN" altLang="zh-CN" sz="1800" dirty="0"/>
              <a:t>接下来，对文件</a:t>
            </a:r>
            <a:r>
              <a:rPr lang="en-US" altLang="zh-CN" sz="1800" dirty="0"/>
              <a:t>6-22</a:t>
            </a:r>
            <a:r>
              <a:rPr lang="zh-CN" altLang="zh-CN" sz="1800" dirty="0"/>
              <a:t>中的第</a:t>
            </a:r>
            <a:r>
              <a:rPr lang="en-US" altLang="zh-CN" sz="1800" dirty="0"/>
              <a:t>4</a:t>
            </a:r>
            <a:r>
              <a:rPr lang="zh-CN" altLang="zh-CN" sz="1800" dirty="0"/>
              <a:t>行代码进行修改，如下所</a:t>
            </a:r>
            <a:r>
              <a:rPr lang="zh-CN" altLang="zh-CN" sz="1800" dirty="0" smtClean="0"/>
              <a:t>示：</a:t>
            </a:r>
            <a:endParaRPr lang="en-US" altLang="zh-CN" sz="1800" dirty="0" smtClean="0"/>
          </a:p>
          <a:p>
            <a:pPr fontAlgn="auto">
              <a:lnSpc>
                <a:spcPct val="150000"/>
              </a:lnSpc>
              <a:spcAft>
                <a:spcPts val="0"/>
              </a:spcAft>
              <a:buFont typeface="Wingdings" panose="05000000000000000000" pitchFamily="2" charset="2"/>
              <a:buChar char="Ø"/>
              <a:defRPr/>
            </a:pPr>
            <a:endParaRPr lang="en-US" altLang="zh-CN" sz="1800" dirty="0"/>
          </a:p>
          <a:p>
            <a:pPr fontAlgn="auto">
              <a:lnSpc>
                <a:spcPct val="150000"/>
              </a:lnSpc>
              <a:spcAft>
                <a:spcPts val="0"/>
              </a:spcAft>
              <a:buFont typeface="Wingdings" panose="05000000000000000000" pitchFamily="2" charset="2"/>
              <a:buChar char="Ø"/>
              <a:defRPr/>
            </a:pPr>
            <a:r>
              <a:rPr lang="zh-CN" altLang="zh-CN" sz="1800" dirty="0"/>
              <a:t>上面这种写法就限定了</a:t>
            </a:r>
            <a:r>
              <a:rPr lang="en-US" altLang="zh-CN" sz="1800" dirty="0" err="1"/>
              <a:t>ArrayList</a:t>
            </a:r>
            <a:r>
              <a:rPr lang="zh-CN" altLang="zh-CN" sz="1800" dirty="0"/>
              <a:t>集合只能存储</a:t>
            </a:r>
            <a:r>
              <a:rPr lang="en-US" altLang="zh-CN" sz="1800" dirty="0"/>
              <a:t>String</a:t>
            </a:r>
            <a:r>
              <a:rPr lang="zh-CN" altLang="zh-CN" sz="1800" dirty="0"/>
              <a:t>类型元素，将改写后的程序在</a:t>
            </a:r>
            <a:r>
              <a:rPr lang="en-US" altLang="zh-CN" sz="1800" dirty="0"/>
              <a:t>Eclipse</a:t>
            </a:r>
            <a:r>
              <a:rPr lang="zh-CN" altLang="zh-CN" sz="1800" dirty="0"/>
              <a:t>中编译时就会出现错误</a:t>
            </a:r>
            <a:r>
              <a:rPr lang="zh-CN" altLang="zh-CN" sz="1800" dirty="0" smtClean="0"/>
              <a:t>提示</a:t>
            </a:r>
            <a:r>
              <a:rPr lang="zh-CN" altLang="zh-CN" sz="1800" dirty="0"/>
              <a:t>，</a:t>
            </a:r>
            <a:r>
              <a:rPr lang="zh-CN" altLang="zh-CN" sz="1800" dirty="0" smtClean="0"/>
              <a:t>如</a:t>
            </a:r>
            <a:r>
              <a:rPr lang="zh-CN" altLang="en-US" sz="1800" dirty="0" smtClean="0"/>
              <a:t>下</a:t>
            </a:r>
            <a:r>
              <a:rPr lang="zh-CN" altLang="zh-CN" sz="1800" dirty="0" smtClean="0"/>
              <a:t>图所</a:t>
            </a:r>
            <a:r>
              <a:rPr lang="zh-CN" altLang="zh-CN" sz="1800" dirty="0"/>
              <a:t>示。</a:t>
            </a:r>
          </a:p>
          <a:p>
            <a:pPr marL="457200" lvl="1" indent="0" fontAlgn="auto">
              <a:lnSpc>
                <a:spcPct val="150000"/>
              </a:lnSpc>
              <a:spcAft>
                <a:spcPts val="0"/>
              </a:spcAft>
              <a:buFontTx/>
              <a:buNone/>
              <a:defRPr/>
            </a:pPr>
            <a:endParaRPr lang="zh-CN" altLang="zh-CN" b="1" dirty="0" smtClean="0"/>
          </a:p>
          <a:p>
            <a:pPr marL="457200" lvl="1" indent="0" fontAlgn="auto">
              <a:lnSpc>
                <a:spcPct val="150000"/>
              </a:lnSpc>
              <a:spcAft>
                <a:spcPts val="0"/>
              </a:spcAft>
              <a:buFontTx/>
              <a:buNone/>
              <a:defRPr/>
            </a:pPr>
            <a:endParaRPr lang="en-US" altLang="zh-CN" dirty="0" smtClean="0"/>
          </a:p>
          <a:p>
            <a:pPr marL="640080" lvl="1" fontAlgn="auto">
              <a:lnSpc>
                <a:spcPct val="150000"/>
              </a:lnSpc>
              <a:spcAft>
                <a:spcPts val="0"/>
              </a:spcAft>
              <a:buFont typeface="Arial" pitchFamily="34" charset="0"/>
              <a:buChar char="•"/>
              <a:defRPr/>
            </a:pPr>
            <a:endParaRPr lang="en-US" altLang="zh-CN" dirty="0" smtClean="0"/>
          </a:p>
          <a:p>
            <a:pPr marL="640080" lvl="1" fontAlgn="auto">
              <a:lnSpc>
                <a:spcPct val="150000"/>
              </a:lnSpc>
              <a:spcAft>
                <a:spcPts val="0"/>
              </a:spcAft>
              <a:buFont typeface="Arial" pitchFamily="34" charset="0"/>
              <a:buChar char="•"/>
              <a:defRPr/>
            </a:pPr>
            <a:endParaRPr lang="en-US" altLang="zh-CN" dirty="0" smtClean="0"/>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84" y="2320924"/>
            <a:ext cx="6535738"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84" y="3252674"/>
            <a:ext cx="7487323" cy="258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437112"/>
            <a:ext cx="5675598" cy="187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ChangeArrowheads="1"/>
          </p:cNvSpPr>
          <p:nvPr/>
        </p:nvSpPr>
        <p:spPr bwMode="auto">
          <a:xfrm>
            <a:off x="323528" y="538162"/>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6.6 JDK5.0</a:t>
            </a:r>
            <a:r>
              <a:rPr lang="zh-CN" altLang="en-US" sz="3600" b="1" dirty="0">
                <a:solidFill>
                  <a:schemeClr val="accent1">
                    <a:lumMod val="75000"/>
                  </a:schemeClr>
                </a:solidFill>
                <a:latin typeface="微软雅黑" pitchFamily="34" charset="-122"/>
                <a:ea typeface="微软雅黑" pitchFamily="34" charset="-122"/>
                <a:sym typeface="宋体" pitchFamily="2" charset="-122"/>
              </a:rPr>
              <a:t>新特性</a:t>
            </a:r>
            <a:r>
              <a:rPr lang="en-US" altLang="zh-CN" sz="3600" b="1" dirty="0">
                <a:solidFill>
                  <a:schemeClr val="accent1">
                    <a:lumMod val="75000"/>
                  </a:schemeClr>
                </a:solidFill>
                <a:latin typeface="微软雅黑" pitchFamily="34" charset="-122"/>
                <a:ea typeface="微软雅黑" pitchFamily="34" charset="-122"/>
                <a:sym typeface="宋体" pitchFamily="2" charset="-122"/>
              </a:rPr>
              <a: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泛型</a:t>
            </a:r>
          </a:p>
        </p:txBody>
      </p:sp>
    </p:spTree>
    <p:extLst>
      <p:ext uri="{BB962C8B-B14F-4D97-AF65-F5344CB8AC3E}">
        <p14:creationId xmlns:p14="http://schemas.microsoft.com/office/powerpoint/2010/main" val="64799921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512763" y="1266825"/>
            <a:ext cx="8137525" cy="51673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9155" name="矩形 1"/>
          <p:cNvSpPr>
            <a:spLocks noChangeArrowheads="1"/>
          </p:cNvSpPr>
          <p:nvPr/>
        </p:nvSpPr>
        <p:spPr bwMode="auto">
          <a:xfrm>
            <a:off x="898525" y="2930525"/>
            <a:ext cx="75453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pPr>
            <a:r>
              <a:rPr lang="zh-CN" altLang="zh-CN" dirty="0">
                <a:solidFill>
                  <a:srgbClr val="009ED6"/>
                </a:solidFill>
                <a:latin typeface="微软雅黑" pitchFamily="34" charset="-122"/>
                <a:ea typeface="微软雅黑" pitchFamily="34" charset="-122"/>
              </a:rPr>
              <a:t>接下来使用泛型再次对文件</a:t>
            </a:r>
            <a:r>
              <a:rPr lang="en-US" altLang="zh-CN" dirty="0">
                <a:solidFill>
                  <a:srgbClr val="009ED6"/>
                </a:solidFill>
                <a:latin typeface="微软雅黑" pitchFamily="34" charset="-122"/>
                <a:ea typeface="微软雅黑" pitchFamily="34" charset="-122"/>
              </a:rPr>
              <a:t>6-22</a:t>
            </a:r>
            <a:r>
              <a:rPr lang="zh-CN" altLang="zh-CN" dirty="0">
                <a:solidFill>
                  <a:srgbClr val="009ED6"/>
                </a:solidFill>
                <a:latin typeface="微软雅黑" pitchFamily="34" charset="-122"/>
                <a:ea typeface="微软雅黑" pitchFamily="34" charset="-122"/>
              </a:rPr>
              <a:t>进行改写</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6-23</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23" name="剪去对角的矩形 3"/>
          <p:cNvSpPr>
            <a:spLocks/>
          </p:cNvSpPr>
          <p:nvPr/>
        </p:nvSpPr>
        <p:spPr bwMode="auto">
          <a:xfrm>
            <a:off x="811213" y="191611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49157" name="直线连接符 9"/>
          <p:cNvCxnSpPr>
            <a:cxnSpLocks noChangeShapeType="1"/>
          </p:cNvCxnSpPr>
          <p:nvPr/>
        </p:nvCxnSpPr>
        <p:spPr bwMode="auto">
          <a:xfrm>
            <a:off x="727075" y="2681288"/>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标题 1"/>
          <p:cNvSpPr>
            <a:spLocks noChangeArrowheads="1"/>
          </p:cNvSpPr>
          <p:nvPr/>
        </p:nvSpPr>
        <p:spPr bwMode="auto">
          <a:xfrm>
            <a:off x="323528" y="538162"/>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6.6 JDK5.0</a:t>
            </a:r>
            <a:r>
              <a:rPr lang="zh-CN" altLang="en-US" sz="3600" b="1" dirty="0">
                <a:solidFill>
                  <a:schemeClr val="accent1">
                    <a:lumMod val="75000"/>
                  </a:schemeClr>
                </a:solidFill>
                <a:latin typeface="微软雅黑" pitchFamily="34" charset="-122"/>
                <a:ea typeface="微软雅黑" pitchFamily="34" charset="-122"/>
                <a:sym typeface="宋体" pitchFamily="2" charset="-122"/>
              </a:rPr>
              <a:t>新特性</a:t>
            </a:r>
            <a:r>
              <a:rPr lang="en-US" altLang="zh-CN" sz="3600" b="1" dirty="0">
                <a:solidFill>
                  <a:schemeClr val="accent1">
                    <a:lumMod val="75000"/>
                  </a:schemeClr>
                </a:solidFill>
                <a:latin typeface="微软雅黑" pitchFamily="34" charset="-122"/>
                <a:ea typeface="微软雅黑" pitchFamily="34" charset="-122"/>
                <a:sym typeface="宋体" pitchFamily="2" charset="-122"/>
              </a:rPr>
              <a: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泛型</a:t>
            </a:r>
          </a:p>
        </p:txBody>
      </p:sp>
    </p:spTree>
    <p:extLst>
      <p:ext uri="{BB962C8B-B14F-4D97-AF65-F5344CB8AC3E}">
        <p14:creationId xmlns:p14="http://schemas.microsoft.com/office/powerpoint/2010/main" val="1195454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4294967295"/>
          </p:nvPr>
        </p:nvSpPr>
        <p:spPr>
          <a:xfrm>
            <a:off x="2511735" y="1430565"/>
            <a:ext cx="5565154" cy="4325482"/>
          </a:xfrm>
        </p:spPr>
        <p:txBody>
          <a:bodyPr>
            <a:normAutofit lnSpcReduction="10000"/>
          </a:bodyPr>
          <a:lstStyle/>
          <a:p>
            <a:pPr marL="0" indent="0">
              <a:lnSpc>
                <a:spcPct val="200000"/>
              </a:lnSpc>
              <a:buFontTx/>
              <a:buNone/>
            </a:pPr>
            <a:r>
              <a:rPr lang="en-US" altLang="zh-CN" sz="2000" dirty="0" smtClean="0"/>
              <a:t>       </a:t>
            </a:r>
            <a:r>
              <a:rPr lang="zh-CN" altLang="zh-CN" sz="2000" dirty="0" smtClean="0"/>
              <a:t>本章详细介绍了几种</a:t>
            </a:r>
            <a:r>
              <a:rPr lang="en-US" altLang="zh-CN" sz="2000" dirty="0" smtClean="0"/>
              <a:t>Java</a:t>
            </a:r>
            <a:r>
              <a:rPr lang="zh-CN" altLang="zh-CN" sz="2000" dirty="0" smtClean="0"/>
              <a:t>常用集合类，从</a:t>
            </a:r>
            <a:r>
              <a:rPr lang="en-US" altLang="zh-CN" sz="2000" dirty="0" smtClean="0">
                <a:solidFill>
                  <a:srgbClr val="009ED6"/>
                </a:solidFill>
              </a:rPr>
              <a:t>Collection</a:t>
            </a:r>
            <a:r>
              <a:rPr lang="zh-CN" altLang="zh-CN" sz="2000" dirty="0" smtClean="0"/>
              <a:t>、</a:t>
            </a:r>
            <a:r>
              <a:rPr lang="en-US" altLang="zh-CN" sz="2000" dirty="0" smtClean="0">
                <a:solidFill>
                  <a:srgbClr val="009ED6"/>
                </a:solidFill>
              </a:rPr>
              <a:t>Map</a:t>
            </a:r>
            <a:r>
              <a:rPr lang="zh-CN" altLang="zh-CN" sz="2000" dirty="0" smtClean="0">
                <a:solidFill>
                  <a:srgbClr val="009ED6"/>
                </a:solidFill>
              </a:rPr>
              <a:t>接口</a:t>
            </a:r>
            <a:r>
              <a:rPr lang="zh-CN" altLang="zh-CN" sz="2000" dirty="0" smtClean="0"/>
              <a:t>开始讲起，重点介绍了</a:t>
            </a:r>
            <a:r>
              <a:rPr lang="en-US" altLang="zh-CN" sz="2000" dirty="0" smtClean="0">
                <a:solidFill>
                  <a:srgbClr val="009ED6"/>
                </a:solidFill>
              </a:rPr>
              <a:t>List</a:t>
            </a:r>
            <a:r>
              <a:rPr lang="zh-CN" altLang="zh-CN" sz="2000" dirty="0" smtClean="0">
                <a:solidFill>
                  <a:srgbClr val="009ED6"/>
                </a:solidFill>
              </a:rPr>
              <a:t>集合</a:t>
            </a:r>
            <a:r>
              <a:rPr lang="zh-CN" altLang="zh-CN" sz="2000" dirty="0" smtClean="0"/>
              <a:t>、</a:t>
            </a:r>
            <a:r>
              <a:rPr lang="en-US" altLang="zh-CN" sz="2000" dirty="0" smtClean="0">
                <a:solidFill>
                  <a:srgbClr val="009ED6"/>
                </a:solidFill>
              </a:rPr>
              <a:t>Set</a:t>
            </a:r>
            <a:r>
              <a:rPr lang="zh-CN" altLang="zh-CN" sz="2000" dirty="0" smtClean="0">
                <a:solidFill>
                  <a:srgbClr val="009ED6"/>
                </a:solidFill>
              </a:rPr>
              <a:t>集合</a:t>
            </a:r>
            <a:r>
              <a:rPr lang="zh-CN" altLang="zh-CN" sz="2000" dirty="0" smtClean="0"/>
              <a:t>、</a:t>
            </a:r>
            <a:r>
              <a:rPr lang="en-US" altLang="zh-CN" sz="2000" dirty="0" smtClean="0">
                <a:solidFill>
                  <a:srgbClr val="009ED6"/>
                </a:solidFill>
              </a:rPr>
              <a:t>Map</a:t>
            </a:r>
            <a:r>
              <a:rPr lang="zh-CN" altLang="zh-CN" sz="2000" dirty="0" smtClean="0">
                <a:solidFill>
                  <a:srgbClr val="009ED6"/>
                </a:solidFill>
              </a:rPr>
              <a:t>集合</a:t>
            </a:r>
            <a:r>
              <a:rPr lang="zh-CN" altLang="zh-CN" sz="2000" dirty="0" smtClean="0"/>
              <a:t>之间的区别，以及它们常用实现类的使用方法和需要注意的问题，最后还介绍了</a:t>
            </a:r>
            <a:r>
              <a:rPr lang="zh-CN" altLang="zh-CN" sz="2000" dirty="0" smtClean="0">
                <a:solidFill>
                  <a:srgbClr val="009ED6"/>
                </a:solidFill>
              </a:rPr>
              <a:t>泛型</a:t>
            </a:r>
            <a:r>
              <a:rPr lang="zh-CN" altLang="zh-CN" sz="2000" dirty="0" smtClean="0"/>
              <a:t>的使用。通过本章的学习，读者可以熟练掌握各种集合类的使用场景，以及需要注意的细节，同时可以掌握泛型的使用。</a:t>
            </a:r>
          </a:p>
        </p:txBody>
      </p:sp>
      <p:sp>
        <p:nvSpPr>
          <p:cNvPr id="50179" name="圆角矩形 1"/>
          <p:cNvSpPr>
            <a:spLocks noChangeArrowheads="1"/>
          </p:cNvSpPr>
          <p:nvPr/>
        </p:nvSpPr>
        <p:spPr bwMode="auto">
          <a:xfrm>
            <a:off x="2333625" y="1179513"/>
            <a:ext cx="5921375" cy="4827587"/>
          </a:xfrm>
          <a:prstGeom prst="roundRect">
            <a:avLst>
              <a:gd name="adj" fmla="val 16667"/>
            </a:avLst>
          </a:prstGeom>
          <a:noFill/>
          <a:ln w="31750">
            <a:solidFill>
              <a:srgbClr val="00ACE6"/>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en-US"/>
          </a:p>
        </p:txBody>
      </p:sp>
      <p:pic>
        <p:nvPicPr>
          <p:cNvPr id="501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08927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ChangeArrowheads="1"/>
          </p:cNvSpPr>
          <p:nvPr/>
        </p:nvSpPr>
        <p:spPr bwMode="auto">
          <a:xfrm>
            <a:off x="354013" y="563108"/>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6.6 </a:t>
            </a:r>
            <a:r>
              <a:rPr lang="zh-CN" altLang="en-US" sz="3600" b="1" dirty="0">
                <a:solidFill>
                  <a:schemeClr val="accent1">
                    <a:lumMod val="75000"/>
                  </a:schemeClr>
                </a:solidFill>
                <a:latin typeface="微软雅黑" pitchFamily="34" charset="-122"/>
                <a:ea typeface="微软雅黑" pitchFamily="34" charset="-122"/>
                <a:sym typeface="宋体" pitchFamily="2" charset="-122"/>
              </a:rPr>
              <a:t>本章小结</a:t>
            </a:r>
          </a:p>
        </p:txBody>
      </p:sp>
    </p:spTree>
    <p:extLst>
      <p:ext uri="{BB962C8B-B14F-4D97-AF65-F5344CB8AC3E}">
        <p14:creationId xmlns:p14="http://schemas.microsoft.com/office/powerpoint/2010/main" val="3578801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4294967295"/>
          </p:nvPr>
        </p:nvSpPr>
        <p:spPr>
          <a:xfrm>
            <a:off x="0" y="1689100"/>
            <a:ext cx="8229600" cy="4370388"/>
          </a:xfrm>
          <a:ln>
            <a:solidFill>
              <a:srgbClr val="009ED6"/>
            </a:solidFill>
            <a:miter lim="800000"/>
            <a:headEnd/>
            <a:tailEnd/>
          </a:ln>
          <a:extLst/>
        </p:spPr>
        <p:txBody>
          <a:bodyPr rtlCol="0">
            <a:normAutofit fontScale="85000" lnSpcReduction="10000"/>
          </a:bodyPr>
          <a:lstStyle/>
          <a:p>
            <a:pPr fontAlgn="auto">
              <a:lnSpc>
                <a:spcPct val="150000"/>
              </a:lnSpc>
              <a:spcAft>
                <a:spcPts val="0"/>
              </a:spcAft>
              <a:buFont typeface="Arial" pitchFamily="34" charset="0"/>
              <a:buChar char="•"/>
              <a:defRPr/>
            </a:pPr>
            <a:r>
              <a:rPr lang="en-US" altLang="zh-CN" dirty="0" smtClean="0">
                <a:solidFill>
                  <a:schemeClr val="tx1"/>
                </a:solidFill>
              </a:rPr>
              <a:t>Collection</a:t>
            </a:r>
            <a:r>
              <a:rPr lang="zh-CN" altLang="zh-CN" dirty="0">
                <a:solidFill>
                  <a:schemeClr val="tx1"/>
                </a:solidFill>
              </a:rPr>
              <a:t>：单列集合类的根接口，用于存储一系列符合某种规则的元素，它有两个重要的子接口，分别是</a:t>
            </a:r>
            <a:r>
              <a:rPr lang="en-US" altLang="zh-CN" dirty="0">
                <a:solidFill>
                  <a:schemeClr val="tx1"/>
                </a:solidFill>
              </a:rPr>
              <a:t>List</a:t>
            </a:r>
            <a:r>
              <a:rPr lang="zh-CN" altLang="zh-CN" dirty="0">
                <a:solidFill>
                  <a:schemeClr val="tx1"/>
                </a:solidFill>
              </a:rPr>
              <a:t>和</a:t>
            </a:r>
            <a:r>
              <a:rPr lang="en-US" altLang="zh-CN" dirty="0">
                <a:solidFill>
                  <a:schemeClr val="tx1"/>
                </a:solidFill>
              </a:rPr>
              <a:t>Set</a:t>
            </a:r>
            <a:r>
              <a:rPr lang="zh-CN" altLang="zh-CN" dirty="0">
                <a:solidFill>
                  <a:schemeClr val="tx1"/>
                </a:solidFill>
              </a:rPr>
              <a:t>。其中，</a:t>
            </a:r>
            <a:r>
              <a:rPr lang="en-US" altLang="zh-CN" dirty="0">
                <a:solidFill>
                  <a:schemeClr val="tx1"/>
                </a:solidFill>
              </a:rPr>
              <a:t>List</a:t>
            </a:r>
            <a:r>
              <a:rPr lang="zh-CN" altLang="zh-CN" dirty="0">
                <a:solidFill>
                  <a:schemeClr val="tx1"/>
                </a:solidFill>
              </a:rPr>
              <a:t>的特点是元素有序、元素可重复。</a:t>
            </a:r>
            <a:r>
              <a:rPr lang="en-US" altLang="zh-CN" dirty="0">
                <a:solidFill>
                  <a:schemeClr val="tx1"/>
                </a:solidFill>
              </a:rPr>
              <a:t>Set</a:t>
            </a:r>
            <a:r>
              <a:rPr lang="zh-CN" altLang="zh-CN" dirty="0">
                <a:solidFill>
                  <a:schemeClr val="tx1"/>
                </a:solidFill>
              </a:rPr>
              <a:t>的特点是元素无序，而且不可重复。</a:t>
            </a:r>
            <a:r>
              <a:rPr lang="en-US" altLang="zh-CN" dirty="0">
                <a:solidFill>
                  <a:schemeClr val="tx1"/>
                </a:solidFill>
              </a:rPr>
              <a:t>List</a:t>
            </a:r>
            <a:r>
              <a:rPr lang="zh-CN" altLang="zh-CN" dirty="0">
                <a:solidFill>
                  <a:schemeClr val="tx1"/>
                </a:solidFill>
              </a:rPr>
              <a:t>接口的主要实现类有</a:t>
            </a:r>
            <a:r>
              <a:rPr lang="en-US" altLang="zh-CN" dirty="0" err="1">
                <a:solidFill>
                  <a:schemeClr val="tx1"/>
                </a:solidFill>
              </a:rPr>
              <a:t>ArrayList</a:t>
            </a:r>
            <a:r>
              <a:rPr lang="zh-CN" altLang="zh-CN" dirty="0">
                <a:solidFill>
                  <a:schemeClr val="tx1"/>
                </a:solidFill>
              </a:rPr>
              <a:t>和</a:t>
            </a:r>
            <a:r>
              <a:rPr lang="en-US" altLang="zh-CN" dirty="0" err="1">
                <a:solidFill>
                  <a:schemeClr val="tx1"/>
                </a:solidFill>
              </a:rPr>
              <a:t>LinkedList</a:t>
            </a:r>
            <a:r>
              <a:rPr lang="zh-CN" altLang="zh-CN" dirty="0">
                <a:solidFill>
                  <a:schemeClr val="tx1"/>
                </a:solidFill>
              </a:rPr>
              <a:t>，</a:t>
            </a:r>
            <a:r>
              <a:rPr lang="en-US" altLang="zh-CN" dirty="0">
                <a:solidFill>
                  <a:schemeClr val="tx1"/>
                </a:solidFill>
              </a:rPr>
              <a:t>Set</a:t>
            </a:r>
            <a:r>
              <a:rPr lang="zh-CN" altLang="zh-CN" dirty="0">
                <a:solidFill>
                  <a:schemeClr val="tx1"/>
                </a:solidFill>
              </a:rPr>
              <a:t>接口的主要实现类有</a:t>
            </a:r>
            <a:r>
              <a:rPr lang="en-US" altLang="zh-CN" dirty="0" err="1">
                <a:solidFill>
                  <a:schemeClr val="tx1"/>
                </a:solidFill>
              </a:rPr>
              <a:t>HashSet</a:t>
            </a:r>
            <a:r>
              <a:rPr lang="zh-CN" altLang="zh-CN" dirty="0">
                <a:solidFill>
                  <a:schemeClr val="tx1"/>
                </a:solidFill>
              </a:rPr>
              <a:t>和</a:t>
            </a:r>
            <a:r>
              <a:rPr lang="en-US" altLang="zh-CN" dirty="0" err="1">
                <a:solidFill>
                  <a:schemeClr val="tx1"/>
                </a:solidFill>
              </a:rPr>
              <a:t>TreeSet</a:t>
            </a:r>
            <a:r>
              <a:rPr lang="zh-CN" altLang="zh-CN" dirty="0">
                <a:solidFill>
                  <a:schemeClr val="tx1"/>
                </a:solidFill>
              </a:rPr>
              <a:t>。</a:t>
            </a:r>
          </a:p>
          <a:p>
            <a:pPr fontAlgn="auto">
              <a:lnSpc>
                <a:spcPct val="150000"/>
              </a:lnSpc>
              <a:spcAft>
                <a:spcPts val="0"/>
              </a:spcAft>
              <a:buFont typeface="Arial" pitchFamily="34" charset="0"/>
              <a:buChar char="•"/>
              <a:defRPr/>
            </a:pPr>
            <a:r>
              <a:rPr lang="en-US" altLang="zh-CN" dirty="0">
                <a:solidFill>
                  <a:schemeClr val="tx1"/>
                </a:solidFill>
              </a:rPr>
              <a:t>Map</a:t>
            </a:r>
            <a:r>
              <a:rPr lang="zh-CN" altLang="zh-CN" dirty="0">
                <a:solidFill>
                  <a:schemeClr val="tx1"/>
                </a:solidFill>
              </a:rPr>
              <a:t>：双列集合类的根接口，用于存储具有键</a:t>
            </a:r>
            <a:r>
              <a:rPr lang="en-US" altLang="zh-CN" dirty="0">
                <a:solidFill>
                  <a:schemeClr val="tx1"/>
                </a:solidFill>
              </a:rPr>
              <a:t>(Key)</a:t>
            </a:r>
            <a:r>
              <a:rPr lang="zh-CN" altLang="zh-CN" dirty="0">
                <a:solidFill>
                  <a:schemeClr val="tx1"/>
                </a:solidFill>
              </a:rPr>
              <a:t>、值</a:t>
            </a:r>
            <a:r>
              <a:rPr lang="en-US" altLang="zh-CN" dirty="0">
                <a:solidFill>
                  <a:schemeClr val="tx1"/>
                </a:solidFill>
              </a:rPr>
              <a:t>(Value)</a:t>
            </a:r>
            <a:r>
              <a:rPr lang="zh-CN" altLang="zh-CN" dirty="0">
                <a:solidFill>
                  <a:schemeClr val="tx1"/>
                </a:solidFill>
              </a:rPr>
              <a:t>映射关系的元素，每个元素都包含一对键值，在使用</a:t>
            </a:r>
            <a:r>
              <a:rPr lang="en-US" altLang="zh-CN" dirty="0">
                <a:solidFill>
                  <a:schemeClr val="tx1"/>
                </a:solidFill>
              </a:rPr>
              <a:t>Map</a:t>
            </a:r>
            <a:r>
              <a:rPr lang="zh-CN" altLang="zh-CN" dirty="0">
                <a:solidFill>
                  <a:schemeClr val="tx1"/>
                </a:solidFill>
              </a:rPr>
              <a:t>集合时可以通过指定的</a:t>
            </a:r>
            <a:r>
              <a:rPr lang="en-US" altLang="zh-CN" dirty="0">
                <a:solidFill>
                  <a:schemeClr val="tx1"/>
                </a:solidFill>
              </a:rPr>
              <a:t>Key</a:t>
            </a:r>
            <a:r>
              <a:rPr lang="zh-CN" altLang="zh-CN" dirty="0">
                <a:solidFill>
                  <a:schemeClr val="tx1"/>
                </a:solidFill>
              </a:rPr>
              <a:t>找到对应的</a:t>
            </a:r>
            <a:r>
              <a:rPr lang="en-US" altLang="zh-CN" dirty="0">
                <a:solidFill>
                  <a:schemeClr val="tx1"/>
                </a:solidFill>
              </a:rPr>
              <a:t>Value</a:t>
            </a:r>
            <a:r>
              <a:rPr lang="zh-CN" altLang="zh-CN" dirty="0">
                <a:solidFill>
                  <a:schemeClr val="tx1"/>
                </a:solidFill>
              </a:rPr>
              <a:t>，例如根据一个学生的学号就可以找到对应的学生。</a:t>
            </a:r>
            <a:r>
              <a:rPr lang="en-US" altLang="zh-CN" dirty="0">
                <a:solidFill>
                  <a:schemeClr val="tx1"/>
                </a:solidFill>
              </a:rPr>
              <a:t>Map</a:t>
            </a:r>
            <a:r>
              <a:rPr lang="zh-CN" altLang="zh-CN" dirty="0">
                <a:solidFill>
                  <a:schemeClr val="tx1"/>
                </a:solidFill>
              </a:rPr>
              <a:t>接口的主要实现类有</a:t>
            </a:r>
            <a:r>
              <a:rPr lang="en-US" altLang="zh-CN" dirty="0" err="1">
                <a:solidFill>
                  <a:schemeClr val="tx1"/>
                </a:solidFill>
              </a:rPr>
              <a:t>HashMap</a:t>
            </a:r>
            <a:r>
              <a:rPr lang="zh-CN" altLang="zh-CN" dirty="0">
                <a:solidFill>
                  <a:schemeClr val="tx1"/>
                </a:solidFill>
              </a:rPr>
              <a:t>和</a:t>
            </a:r>
            <a:r>
              <a:rPr lang="en-US" altLang="zh-CN" dirty="0" err="1">
                <a:solidFill>
                  <a:schemeClr val="tx1"/>
                </a:solidFill>
              </a:rPr>
              <a:t>TreeMap</a:t>
            </a:r>
            <a:r>
              <a:rPr lang="zh-CN" altLang="zh-CN" dirty="0" smtClean="0">
                <a:solidFill>
                  <a:schemeClr val="tx1"/>
                </a:solidFill>
              </a:rPr>
              <a:t>。</a:t>
            </a:r>
            <a:endParaRPr lang="zh-CN"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600" dirty="0" smtClean="0">
              <a:solidFill>
                <a:schemeClr val="tx1"/>
              </a:solidFill>
            </a:endParaRPr>
          </a:p>
        </p:txBody>
      </p:sp>
      <p:sp>
        <p:nvSpPr>
          <p:cNvPr id="6" name="标题 1"/>
          <p:cNvSpPr>
            <a:spLocks noChangeArrowheads="1"/>
          </p:cNvSpPr>
          <p:nvPr/>
        </p:nvSpPr>
        <p:spPr bwMode="auto">
          <a:xfrm>
            <a:off x="409575" y="538163"/>
            <a:ext cx="7945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6.1 </a:t>
            </a:r>
            <a:r>
              <a:rPr lang="zh-CN" altLang="en-US" sz="3600" b="1" dirty="0">
                <a:solidFill>
                  <a:schemeClr val="accent1">
                    <a:lumMod val="75000"/>
                  </a:schemeClr>
                </a:solidFill>
                <a:latin typeface="微软雅黑" pitchFamily="34" charset="-122"/>
                <a:ea typeface="微软雅黑" pitchFamily="34" charset="-122"/>
                <a:sym typeface="宋体" pitchFamily="2" charset="-122"/>
              </a:rPr>
              <a:t>集合概述</a:t>
            </a:r>
          </a:p>
        </p:txBody>
      </p:sp>
    </p:spTree>
    <p:extLst>
      <p:ext uri="{BB962C8B-B14F-4D97-AF65-F5344CB8AC3E}">
        <p14:creationId xmlns:p14="http://schemas.microsoft.com/office/powerpoint/2010/main" val="210382706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4294967295"/>
          </p:nvPr>
        </p:nvSpPr>
        <p:spPr>
          <a:xfrm>
            <a:off x="0" y="1689100"/>
            <a:ext cx="8229600" cy="4770438"/>
          </a:xfrm>
          <a:ln>
            <a:solidFill>
              <a:srgbClr val="009ED6"/>
            </a:solidFill>
            <a:miter lim="800000"/>
            <a:headEnd/>
            <a:tailEnd/>
          </a:ln>
        </p:spPr>
        <p:txBody>
          <a:bodyPr/>
          <a:lstStyle/>
          <a:p>
            <a:pPr>
              <a:lnSpc>
                <a:spcPct val="150000"/>
              </a:lnSpc>
              <a:buFont typeface="Wingdings" pitchFamily="2" charset="2"/>
              <a:buChar char="Ø"/>
            </a:pPr>
            <a:r>
              <a:rPr lang="zh-CN" altLang="zh-CN" sz="2000" dirty="0">
                <a:solidFill>
                  <a:schemeClr val="tx1"/>
                </a:solidFill>
              </a:rPr>
              <a:t>从上面的描述可以看出</a:t>
            </a:r>
            <a:r>
              <a:rPr lang="en-US" altLang="zh-CN" sz="2000" dirty="0">
                <a:solidFill>
                  <a:schemeClr val="tx1"/>
                </a:solidFill>
              </a:rPr>
              <a:t>JDK</a:t>
            </a:r>
            <a:r>
              <a:rPr lang="zh-CN" altLang="zh-CN" sz="2000" dirty="0">
                <a:solidFill>
                  <a:schemeClr val="tx1"/>
                </a:solidFill>
              </a:rPr>
              <a:t>中提供了丰富的集合类库，为了便于初学者进行系统地学习，接下来通过一张图来描述整个集合类的继承体系，如</a:t>
            </a:r>
            <a:r>
              <a:rPr lang="zh-CN" altLang="en-US" sz="2000" dirty="0">
                <a:solidFill>
                  <a:schemeClr val="tx1"/>
                </a:solidFill>
              </a:rPr>
              <a:t>下</a:t>
            </a:r>
            <a:r>
              <a:rPr lang="zh-CN" altLang="zh-CN" sz="2000" dirty="0">
                <a:solidFill>
                  <a:schemeClr val="tx1"/>
                </a:solidFill>
              </a:rPr>
              <a:t>图所示。</a:t>
            </a: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en-US" altLang="zh-CN" sz="2000" dirty="0" smtClean="0">
              <a:solidFill>
                <a:schemeClr val="tx1"/>
              </a:solidFill>
            </a:endParaRPr>
          </a:p>
          <a:p>
            <a:pPr>
              <a:lnSpc>
                <a:spcPct val="150000"/>
              </a:lnSpc>
              <a:buFont typeface="Wingdings" pitchFamily="2" charset="2"/>
              <a:buChar char="Ø"/>
            </a:pPr>
            <a:endParaRPr lang="zh-CN" altLang="zh-CN" sz="2000" dirty="0" smtClean="0">
              <a:solidFill>
                <a:schemeClr val="tx1"/>
              </a:solidFill>
            </a:endParaRPr>
          </a:p>
          <a:p>
            <a:pPr marL="457200" lvl="1" indent="0">
              <a:lnSpc>
                <a:spcPct val="150000"/>
              </a:lnSpc>
              <a:buFontTx/>
              <a:buNone/>
            </a:pPr>
            <a:endParaRPr lang="en-US" altLang="zh-CN" dirty="0" smtClean="0">
              <a:solidFill>
                <a:schemeClr val="tx1"/>
              </a:solidFill>
            </a:endParaRPr>
          </a:p>
          <a:p>
            <a:pPr marL="457200" lvl="1" indent="0">
              <a:lnSpc>
                <a:spcPct val="150000"/>
              </a:lnSpc>
              <a:buFontTx/>
              <a:buNone/>
            </a:pPr>
            <a:endParaRPr lang="zh-CN" altLang="zh-CN" dirty="0" smtClean="0">
              <a:solidFill>
                <a:schemeClr val="tx1"/>
              </a:solidFill>
            </a:endParaRPr>
          </a:p>
          <a:p>
            <a:pPr>
              <a:lnSpc>
                <a:spcPct val="150000"/>
              </a:lnSpc>
              <a:buFont typeface="Wingdings" pitchFamily="2" charset="2"/>
              <a:buChar char="Ø"/>
            </a:pPr>
            <a:endParaRPr lang="en-US" altLang="zh-CN" sz="1800" dirty="0" smtClean="0">
              <a:solidFill>
                <a:schemeClr val="tx1"/>
              </a:solidFill>
            </a:endParaRP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 y="3473954"/>
            <a:ext cx="83391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a:spLocks noChangeArrowheads="1"/>
          </p:cNvSpPr>
          <p:nvPr/>
        </p:nvSpPr>
        <p:spPr bwMode="auto">
          <a:xfrm>
            <a:off x="284163" y="542925"/>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6.1 </a:t>
            </a:r>
            <a:r>
              <a:rPr lang="zh-CN" altLang="en-US" sz="3600" b="1" dirty="0">
                <a:solidFill>
                  <a:schemeClr val="accent1">
                    <a:lumMod val="75000"/>
                  </a:schemeClr>
                </a:solidFill>
                <a:latin typeface="微软雅黑" pitchFamily="34" charset="-122"/>
                <a:ea typeface="微软雅黑" pitchFamily="34" charset="-122"/>
                <a:sym typeface="宋体" pitchFamily="2" charset="-122"/>
              </a:rPr>
              <a:t>集合概述</a:t>
            </a:r>
          </a:p>
        </p:txBody>
      </p:sp>
    </p:spTree>
    <p:extLst>
      <p:ext uri="{BB962C8B-B14F-4D97-AF65-F5344CB8AC3E}">
        <p14:creationId xmlns:p14="http://schemas.microsoft.com/office/powerpoint/2010/main" val="381606789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4294967295"/>
          </p:nvPr>
        </p:nvSpPr>
        <p:spPr>
          <a:xfrm>
            <a:off x="0" y="1670050"/>
            <a:ext cx="8229600" cy="4949825"/>
          </a:xfrm>
          <a:ln>
            <a:solidFill>
              <a:srgbClr val="009ED6"/>
            </a:solidFill>
            <a:miter lim="800000"/>
            <a:headEnd/>
            <a:tailEnd/>
          </a:ln>
          <a:extLst/>
        </p:spPr>
        <p:txBody>
          <a:bodyPr rtlCol="0">
            <a:normAutofit lnSpcReduction="10000"/>
          </a:bodyPr>
          <a:lstStyle/>
          <a:p>
            <a:pPr fontAlgn="auto">
              <a:lnSpc>
                <a:spcPct val="150000"/>
              </a:lnSpc>
              <a:spcAft>
                <a:spcPts val="0"/>
              </a:spcAft>
              <a:buFont typeface="Wingdings" pitchFamily="2" charset="2"/>
              <a:buChar char="Ø"/>
              <a:defRPr/>
            </a:pPr>
            <a:r>
              <a:rPr lang="en-US" altLang="zh-CN" sz="1800" dirty="0" smtClean="0">
                <a:solidFill>
                  <a:schemeClr val="tx1"/>
                </a:solidFill>
              </a:rPr>
              <a:t>Collection</a:t>
            </a:r>
            <a:r>
              <a:rPr lang="zh-CN" altLang="zh-CN" sz="1800" dirty="0" smtClean="0">
                <a:solidFill>
                  <a:schemeClr val="tx1"/>
                </a:solidFill>
              </a:rPr>
              <a:t>是所有单列集合的父接口，因此在</a:t>
            </a:r>
            <a:r>
              <a:rPr lang="en-US" altLang="zh-CN" sz="1800" dirty="0" smtClean="0">
                <a:solidFill>
                  <a:schemeClr val="tx1"/>
                </a:solidFill>
              </a:rPr>
              <a:t>Collection</a:t>
            </a:r>
            <a:r>
              <a:rPr lang="zh-CN" altLang="zh-CN" sz="1800" dirty="0" smtClean="0">
                <a:solidFill>
                  <a:schemeClr val="tx1"/>
                </a:solidFill>
              </a:rPr>
              <a:t>中定义了单列集合</a:t>
            </a:r>
            <a:r>
              <a:rPr lang="en-US" altLang="zh-CN" sz="1800" dirty="0" smtClean="0">
                <a:solidFill>
                  <a:schemeClr val="tx1"/>
                </a:solidFill>
              </a:rPr>
              <a:t>(List</a:t>
            </a:r>
            <a:r>
              <a:rPr lang="zh-CN" altLang="zh-CN" sz="1800" dirty="0" smtClean="0">
                <a:solidFill>
                  <a:schemeClr val="tx1"/>
                </a:solidFill>
              </a:rPr>
              <a:t>和</a:t>
            </a:r>
            <a:r>
              <a:rPr lang="en-US" altLang="zh-CN" sz="1800" dirty="0" smtClean="0">
                <a:solidFill>
                  <a:schemeClr val="tx1"/>
                </a:solidFill>
              </a:rPr>
              <a:t>Set)</a:t>
            </a:r>
            <a:r>
              <a:rPr lang="zh-CN" altLang="zh-CN" sz="1800" dirty="0" smtClean="0">
                <a:solidFill>
                  <a:schemeClr val="tx1"/>
                </a:solidFill>
              </a:rPr>
              <a:t>通用的一些方法，这些方法可用于操作所有的单列集合，如表</a:t>
            </a:r>
            <a:r>
              <a:rPr lang="en-US" altLang="zh-CN" sz="1800" dirty="0" smtClean="0">
                <a:solidFill>
                  <a:schemeClr val="tx1"/>
                </a:solidFill>
              </a:rPr>
              <a:t>6-1</a:t>
            </a:r>
            <a:r>
              <a:rPr lang="zh-CN" altLang="zh-CN" sz="1800" dirty="0" smtClean="0">
                <a:solidFill>
                  <a:schemeClr val="tx1"/>
                </a:solidFill>
              </a:rPr>
              <a:t>所示。</a:t>
            </a: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marL="114300" indent="0" fontAlgn="auto">
              <a:lnSpc>
                <a:spcPct val="150000"/>
              </a:lnSpc>
              <a:spcAft>
                <a:spcPts val="0"/>
              </a:spcAft>
              <a:buFont typeface="Arial" pitchFamily="34" charset="0"/>
              <a:buNone/>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r>
              <a:rPr lang="zh-CN" altLang="zh-CN" sz="1800" dirty="0" smtClean="0">
                <a:solidFill>
                  <a:schemeClr val="tx1"/>
                </a:solidFill>
              </a:rPr>
              <a:t>表中所列举的方法，都来自</a:t>
            </a:r>
            <a:r>
              <a:rPr lang="en-US" altLang="zh-CN" sz="1800" dirty="0" err="1" smtClean="0">
                <a:solidFill>
                  <a:schemeClr val="tx1"/>
                </a:solidFill>
              </a:rPr>
              <a:t>JavaAPI</a:t>
            </a:r>
            <a:r>
              <a:rPr lang="zh-CN" altLang="zh-CN" sz="1800" dirty="0" smtClean="0">
                <a:solidFill>
                  <a:schemeClr val="tx1"/>
                </a:solidFill>
              </a:rPr>
              <a:t>文档，初学者可以通过查询</a:t>
            </a:r>
            <a:r>
              <a:rPr lang="en-US" altLang="zh-CN" sz="1800" dirty="0" smtClean="0">
                <a:solidFill>
                  <a:schemeClr val="tx1"/>
                </a:solidFill>
              </a:rPr>
              <a:t>API</a:t>
            </a:r>
            <a:r>
              <a:rPr lang="zh-CN" altLang="zh-CN" sz="1800" dirty="0" smtClean="0">
                <a:solidFill>
                  <a:schemeClr val="tx1"/>
                </a:solidFill>
              </a:rPr>
              <a:t>文档来学习这些方法的具体用法，此处列出这些方法，只是为了方便后面的学习。</a:t>
            </a:r>
          </a:p>
          <a:p>
            <a:pPr fontAlgn="auto">
              <a:lnSpc>
                <a:spcPct val="150000"/>
              </a:lnSpc>
              <a:spcAft>
                <a:spcPts val="0"/>
              </a:spcAft>
              <a:buFont typeface="Wingdings" pitchFamily="2" charset="2"/>
              <a:buChar char="Ø"/>
              <a:defRPr/>
            </a:pPr>
            <a:endParaRPr lang="zh-CN" altLang="zh-CN" sz="1800" dirty="0" smtClean="0">
              <a:solidFill>
                <a:schemeClr val="tx1"/>
              </a:solidFill>
            </a:endParaRPr>
          </a:p>
          <a:p>
            <a:pPr fontAlgn="auto">
              <a:lnSpc>
                <a:spcPct val="150000"/>
              </a:lnSpc>
              <a:spcAft>
                <a:spcPts val="0"/>
              </a:spcAft>
              <a:buFont typeface="Wingdings" pitchFamily="2" charset="2"/>
              <a:buChar char="Ø"/>
              <a:defRPr/>
            </a:pPr>
            <a:endParaRPr lang="zh-CN"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800" dirty="0" smtClean="0">
              <a:solidFill>
                <a:schemeClr val="tx1"/>
              </a:solidFill>
            </a:endParaRPr>
          </a:p>
          <a:p>
            <a:pPr fontAlgn="auto">
              <a:lnSpc>
                <a:spcPct val="150000"/>
              </a:lnSpc>
              <a:spcAft>
                <a:spcPts val="0"/>
              </a:spcAft>
              <a:buFont typeface="Wingdings" pitchFamily="2" charset="2"/>
              <a:buChar char="Ø"/>
              <a:defRPr/>
            </a:pPr>
            <a:endParaRPr lang="zh-CN" altLang="zh-CN" sz="1800" dirty="0" smtClean="0">
              <a:solidFill>
                <a:schemeClr val="tx1"/>
              </a:solidFill>
            </a:endParaRPr>
          </a:p>
          <a:p>
            <a:pPr marL="457200" lvl="1" indent="0" fontAlgn="auto">
              <a:lnSpc>
                <a:spcPct val="150000"/>
              </a:lnSpc>
              <a:spcAft>
                <a:spcPts val="0"/>
              </a:spcAft>
              <a:buFontTx/>
              <a:buNone/>
              <a:defRPr/>
            </a:pPr>
            <a:endParaRPr lang="en-US" altLang="zh-CN" sz="1800" dirty="0" smtClean="0">
              <a:solidFill>
                <a:schemeClr val="tx1"/>
              </a:solidFill>
            </a:endParaRPr>
          </a:p>
          <a:p>
            <a:pPr marL="457200" lvl="1" indent="0" fontAlgn="auto">
              <a:lnSpc>
                <a:spcPct val="150000"/>
              </a:lnSpc>
              <a:spcAft>
                <a:spcPts val="0"/>
              </a:spcAft>
              <a:buFontTx/>
              <a:buNone/>
              <a:defRPr/>
            </a:pPr>
            <a:endParaRPr lang="zh-CN" altLang="zh-CN" sz="1800" dirty="0" smtClean="0">
              <a:solidFill>
                <a:schemeClr val="tx1"/>
              </a:solidFill>
            </a:endParaRPr>
          </a:p>
          <a:p>
            <a:pPr fontAlgn="auto">
              <a:lnSpc>
                <a:spcPct val="150000"/>
              </a:lnSpc>
              <a:spcAft>
                <a:spcPts val="0"/>
              </a:spcAft>
              <a:buFont typeface="Wingdings" pitchFamily="2" charset="2"/>
              <a:buChar char="Ø"/>
              <a:defRPr/>
            </a:pPr>
            <a:endParaRPr lang="en-US" altLang="zh-CN" sz="1600" dirty="0" smtClean="0">
              <a:solidFill>
                <a:schemeClr val="tx1"/>
              </a:solidFill>
            </a:endParaRP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2671762"/>
            <a:ext cx="7219950"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a:spLocks noChangeArrowheads="1"/>
          </p:cNvSpPr>
          <p:nvPr/>
        </p:nvSpPr>
        <p:spPr bwMode="auto">
          <a:xfrm>
            <a:off x="382588" y="53816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6.2 Collection</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38269741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703388"/>
            <a:ext cx="8229600" cy="4732337"/>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en-US" altLang="zh-CN" sz="2000" dirty="0">
                <a:solidFill>
                  <a:schemeClr val="tx1"/>
                </a:solidFill>
              </a:rPr>
              <a:t>List</a:t>
            </a:r>
            <a:r>
              <a:rPr lang="zh-CN" altLang="zh-CN" sz="2000" dirty="0">
                <a:solidFill>
                  <a:schemeClr val="tx1"/>
                </a:solidFill>
              </a:rPr>
              <a:t>接口继承自</a:t>
            </a:r>
            <a:r>
              <a:rPr lang="en-US" altLang="zh-CN" sz="2000" dirty="0">
                <a:solidFill>
                  <a:schemeClr val="tx1"/>
                </a:solidFill>
              </a:rPr>
              <a:t>Collection</a:t>
            </a:r>
            <a:r>
              <a:rPr lang="zh-CN" altLang="zh-CN" sz="2000" dirty="0">
                <a:solidFill>
                  <a:schemeClr val="tx1"/>
                </a:solidFill>
              </a:rPr>
              <a:t>接口，是单列集合的一个重要分支，习惯性地会将实现了</a:t>
            </a:r>
            <a:r>
              <a:rPr lang="en-US" altLang="zh-CN" sz="2000" dirty="0">
                <a:solidFill>
                  <a:schemeClr val="tx1"/>
                </a:solidFill>
              </a:rPr>
              <a:t>List</a:t>
            </a:r>
            <a:r>
              <a:rPr lang="zh-CN" altLang="zh-CN" sz="2000" dirty="0">
                <a:solidFill>
                  <a:schemeClr val="tx1"/>
                </a:solidFill>
              </a:rPr>
              <a:t>接口的对象称为</a:t>
            </a:r>
            <a:r>
              <a:rPr lang="en-US" altLang="zh-CN" sz="2000" dirty="0">
                <a:solidFill>
                  <a:schemeClr val="tx1"/>
                </a:solidFill>
              </a:rPr>
              <a:t>List</a:t>
            </a:r>
            <a:r>
              <a:rPr lang="zh-CN" altLang="zh-CN" sz="2000" dirty="0">
                <a:solidFill>
                  <a:schemeClr val="tx1"/>
                </a:solidFill>
              </a:rPr>
              <a:t>集合。在</a:t>
            </a:r>
            <a:r>
              <a:rPr lang="en-US" altLang="zh-CN" sz="2000" dirty="0">
                <a:solidFill>
                  <a:schemeClr val="tx1"/>
                </a:solidFill>
              </a:rPr>
              <a:t>List</a:t>
            </a:r>
            <a:r>
              <a:rPr lang="zh-CN" altLang="zh-CN" sz="2000" dirty="0">
                <a:solidFill>
                  <a:schemeClr val="tx1"/>
                </a:solidFill>
              </a:rPr>
              <a:t>集合中允许出现重复的元素，所有的元素是以一种线性方式进行存储的，在程序中可以通过索引来访问集合中的指定元素。另外，</a:t>
            </a:r>
            <a:r>
              <a:rPr lang="en-US" altLang="zh-CN" sz="2000" dirty="0">
                <a:solidFill>
                  <a:schemeClr val="tx1"/>
                </a:solidFill>
              </a:rPr>
              <a:t>List</a:t>
            </a:r>
            <a:r>
              <a:rPr lang="zh-CN" altLang="zh-CN" sz="2000" dirty="0">
                <a:solidFill>
                  <a:schemeClr val="tx1"/>
                </a:solidFill>
              </a:rPr>
              <a:t>集合还有一个特点就是元素有序，即元素的存入顺序和取出顺序一致</a:t>
            </a:r>
            <a:r>
              <a:rPr lang="zh-CN" altLang="zh-CN" sz="2000" dirty="0" smtClean="0">
                <a:solidFill>
                  <a:schemeClr val="tx1"/>
                </a:solidFill>
              </a:rPr>
              <a:t>。</a:t>
            </a:r>
            <a:endParaRPr lang="en-US" altLang="zh-CN" sz="2000" dirty="0" smtClean="0">
              <a:solidFill>
                <a:schemeClr val="tx1"/>
              </a:solidFill>
            </a:endParaRPr>
          </a:p>
          <a:p>
            <a:pPr fontAlgn="auto">
              <a:lnSpc>
                <a:spcPct val="150000"/>
              </a:lnSpc>
              <a:spcAft>
                <a:spcPts val="0"/>
              </a:spcAft>
              <a:buFont typeface="Wingdings" panose="05000000000000000000" pitchFamily="2" charset="2"/>
              <a:buChar char="Ø"/>
              <a:defRPr/>
            </a:pPr>
            <a:endParaRPr lang="zh-CN" altLang="zh-CN" sz="2000" dirty="0">
              <a:solidFill>
                <a:schemeClr val="tx1"/>
              </a:solidFill>
            </a:endParaRPr>
          </a:p>
          <a:p>
            <a:pPr marL="457200" lvl="1" indent="0" fontAlgn="auto">
              <a:lnSpc>
                <a:spcPct val="150000"/>
              </a:lnSpc>
              <a:spcAft>
                <a:spcPts val="0"/>
              </a:spcAft>
              <a:buFontTx/>
              <a:buNone/>
              <a:defRPr/>
            </a:pPr>
            <a:endParaRPr lang="zh-CN" altLang="zh-CN" sz="2400" b="1" dirty="0" smtClean="0">
              <a:solidFill>
                <a:schemeClr val="tx1"/>
              </a:solidFill>
            </a:endParaRPr>
          </a:p>
          <a:p>
            <a:pPr marL="457200" lvl="1" indent="0" fontAlgn="auto">
              <a:lnSpc>
                <a:spcPct val="150000"/>
              </a:lnSpc>
              <a:spcAft>
                <a:spcPts val="0"/>
              </a:spcAft>
              <a:buFontTx/>
              <a:buNone/>
              <a:defRPr/>
            </a:pPr>
            <a:endParaRPr lang="en-US" altLang="zh-CN" sz="2400" dirty="0" smtClean="0">
              <a:solidFill>
                <a:schemeClr val="tx1"/>
              </a:solidFill>
            </a:endParaRPr>
          </a:p>
          <a:p>
            <a:pPr marL="640080" lvl="1" fontAlgn="auto">
              <a:lnSpc>
                <a:spcPct val="150000"/>
              </a:lnSpc>
              <a:spcAft>
                <a:spcPts val="0"/>
              </a:spcAft>
              <a:buFont typeface="Arial" pitchFamily="34" charset="0"/>
              <a:buChar char="•"/>
              <a:defRPr/>
            </a:pPr>
            <a:endParaRPr lang="en-US" altLang="zh-CN" sz="2400" dirty="0" smtClean="0">
              <a:solidFill>
                <a:schemeClr val="tx1"/>
              </a:solidFill>
            </a:endParaRPr>
          </a:p>
          <a:p>
            <a:pPr marL="640080" lvl="1" fontAlgn="auto">
              <a:lnSpc>
                <a:spcPct val="150000"/>
              </a:lnSpc>
              <a:spcAft>
                <a:spcPts val="0"/>
              </a:spcAft>
              <a:buFont typeface="Arial" pitchFamily="34" charset="0"/>
              <a:buChar char="•"/>
              <a:defRPr/>
            </a:pPr>
            <a:endParaRPr lang="en-US" altLang="zh-CN" sz="2400" dirty="0" smtClean="0">
              <a:solidFill>
                <a:schemeClr val="tx1"/>
              </a:solidFill>
            </a:endParaRPr>
          </a:p>
        </p:txBody>
      </p:sp>
      <p:sp>
        <p:nvSpPr>
          <p:cNvPr id="7" name="标题 1"/>
          <p:cNvSpPr>
            <a:spLocks noChangeArrowheads="1"/>
          </p:cNvSpPr>
          <p:nvPr/>
        </p:nvSpPr>
        <p:spPr bwMode="auto">
          <a:xfrm>
            <a:off x="284163" y="60801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266931608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703388"/>
            <a:ext cx="8229600" cy="4732337"/>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en-US" altLang="zh-CN" sz="2000" dirty="0" smtClean="0">
                <a:solidFill>
                  <a:schemeClr val="tx1"/>
                </a:solidFill>
              </a:rPr>
              <a:t>List</a:t>
            </a:r>
            <a:r>
              <a:rPr lang="zh-CN" altLang="zh-CN" sz="2000" dirty="0">
                <a:solidFill>
                  <a:schemeClr val="tx1"/>
                </a:solidFill>
              </a:rPr>
              <a:t>作为</a:t>
            </a:r>
            <a:r>
              <a:rPr lang="en-US" altLang="zh-CN" sz="2000" dirty="0">
                <a:solidFill>
                  <a:schemeClr val="tx1"/>
                </a:solidFill>
              </a:rPr>
              <a:t>Collection</a:t>
            </a:r>
            <a:r>
              <a:rPr lang="zh-CN" altLang="zh-CN" sz="2000" dirty="0">
                <a:solidFill>
                  <a:schemeClr val="tx1"/>
                </a:solidFill>
              </a:rPr>
              <a:t>集合的子接口，不但继承了</a:t>
            </a:r>
            <a:r>
              <a:rPr lang="en-US" altLang="zh-CN" sz="2000" dirty="0">
                <a:solidFill>
                  <a:schemeClr val="tx1"/>
                </a:solidFill>
              </a:rPr>
              <a:t>Collection</a:t>
            </a:r>
            <a:r>
              <a:rPr lang="zh-CN" altLang="zh-CN" sz="2000" dirty="0">
                <a:solidFill>
                  <a:schemeClr val="tx1"/>
                </a:solidFill>
              </a:rPr>
              <a:t>接口中的全部方法，而且还增加了一些根据元素索引来操作集合的特有方法，</a:t>
            </a:r>
            <a:r>
              <a:rPr lang="zh-CN" altLang="zh-CN" sz="2000" dirty="0" smtClean="0">
                <a:solidFill>
                  <a:schemeClr val="tx1"/>
                </a:solidFill>
              </a:rPr>
              <a:t>如</a:t>
            </a:r>
            <a:r>
              <a:rPr lang="zh-CN" altLang="en-US" sz="2000" dirty="0" smtClean="0">
                <a:solidFill>
                  <a:schemeClr val="tx1"/>
                </a:solidFill>
              </a:rPr>
              <a:t>下</a:t>
            </a:r>
            <a:r>
              <a:rPr lang="zh-CN" altLang="zh-CN" sz="2000" dirty="0" smtClean="0">
                <a:solidFill>
                  <a:schemeClr val="tx1"/>
                </a:solidFill>
              </a:rPr>
              <a:t>表所</a:t>
            </a:r>
            <a:r>
              <a:rPr lang="zh-CN" altLang="zh-CN" sz="2000" dirty="0">
                <a:solidFill>
                  <a:schemeClr val="tx1"/>
                </a:solidFill>
              </a:rPr>
              <a:t>示。</a:t>
            </a:r>
          </a:p>
          <a:p>
            <a:pPr fontAlgn="auto">
              <a:lnSpc>
                <a:spcPct val="150000"/>
              </a:lnSpc>
              <a:spcAft>
                <a:spcPts val="0"/>
              </a:spcAft>
              <a:buFont typeface="Wingdings" panose="05000000000000000000" pitchFamily="2" charset="2"/>
              <a:buChar char="Ø"/>
              <a:defRPr/>
            </a:pPr>
            <a:endParaRPr lang="zh-CN" altLang="zh-CN" sz="2000" dirty="0">
              <a:solidFill>
                <a:schemeClr val="tx1"/>
              </a:solidFill>
            </a:endParaRPr>
          </a:p>
          <a:p>
            <a:pPr marL="457200" lvl="1" indent="0" fontAlgn="auto">
              <a:lnSpc>
                <a:spcPct val="150000"/>
              </a:lnSpc>
              <a:spcAft>
                <a:spcPts val="0"/>
              </a:spcAft>
              <a:buFontTx/>
              <a:buNone/>
              <a:defRPr/>
            </a:pPr>
            <a:endParaRPr lang="zh-CN" altLang="zh-CN" sz="2400" b="1" dirty="0" smtClean="0">
              <a:solidFill>
                <a:schemeClr val="tx1"/>
              </a:solidFill>
            </a:endParaRPr>
          </a:p>
          <a:p>
            <a:pPr marL="457200" lvl="1" indent="0" fontAlgn="auto">
              <a:lnSpc>
                <a:spcPct val="150000"/>
              </a:lnSpc>
              <a:spcAft>
                <a:spcPts val="0"/>
              </a:spcAft>
              <a:buFontTx/>
              <a:buNone/>
              <a:defRPr/>
            </a:pPr>
            <a:endParaRPr lang="en-US" altLang="zh-CN" sz="2400" dirty="0" smtClean="0">
              <a:solidFill>
                <a:schemeClr val="tx1"/>
              </a:solidFill>
            </a:endParaRPr>
          </a:p>
          <a:p>
            <a:pPr marL="640080" lvl="1" fontAlgn="auto">
              <a:lnSpc>
                <a:spcPct val="150000"/>
              </a:lnSpc>
              <a:spcAft>
                <a:spcPts val="0"/>
              </a:spcAft>
              <a:buFont typeface="Arial" pitchFamily="34" charset="0"/>
              <a:buChar char="•"/>
              <a:defRPr/>
            </a:pPr>
            <a:endParaRPr lang="en-US" altLang="zh-CN" sz="2400" dirty="0" smtClean="0">
              <a:solidFill>
                <a:schemeClr val="tx1"/>
              </a:solidFill>
            </a:endParaRPr>
          </a:p>
          <a:p>
            <a:pPr marL="640080" lvl="1" fontAlgn="auto">
              <a:lnSpc>
                <a:spcPct val="150000"/>
              </a:lnSpc>
              <a:spcAft>
                <a:spcPts val="0"/>
              </a:spcAft>
              <a:buFont typeface="Arial" pitchFamily="34" charset="0"/>
              <a:buChar char="•"/>
              <a:defRPr/>
            </a:pPr>
            <a:endParaRPr lang="en-US" altLang="zh-CN" sz="2400" dirty="0" smtClean="0">
              <a:solidFill>
                <a:schemeClr val="tx1"/>
              </a:solidFill>
            </a:endParaRPr>
          </a:p>
        </p:txBody>
      </p:sp>
      <p:pic>
        <p:nvPicPr>
          <p:cNvPr id="2662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3340100"/>
            <a:ext cx="7624762"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ChangeArrowheads="1"/>
          </p:cNvSpPr>
          <p:nvPr/>
        </p:nvSpPr>
        <p:spPr bwMode="auto">
          <a:xfrm>
            <a:off x="284163" y="60801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5806780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0" y="1735138"/>
            <a:ext cx="8229600" cy="4521200"/>
          </a:xfrm>
          <a:ln>
            <a:solidFill>
              <a:srgbClr val="009ED6"/>
            </a:solidFill>
            <a:miter lim="800000"/>
            <a:headEnd/>
            <a:tailEnd/>
          </a:ln>
          <a:extLst/>
        </p:spPr>
        <p:txBody>
          <a:bodyPr rtlCol="0">
            <a:normAutofit/>
          </a:bodyPr>
          <a:lstStyle/>
          <a:p>
            <a:pPr fontAlgn="auto">
              <a:lnSpc>
                <a:spcPct val="150000"/>
              </a:lnSpc>
              <a:spcAft>
                <a:spcPts val="0"/>
              </a:spcAft>
              <a:buFont typeface="Wingdings" panose="05000000000000000000" pitchFamily="2" charset="2"/>
              <a:buChar char="Ø"/>
              <a:defRPr/>
            </a:pPr>
            <a:r>
              <a:rPr lang="en-US" altLang="zh-CN" sz="1800" dirty="0" err="1">
                <a:solidFill>
                  <a:schemeClr val="tx1"/>
                </a:solidFill>
              </a:rPr>
              <a:t>ArrayList</a:t>
            </a:r>
            <a:r>
              <a:rPr lang="zh-CN" altLang="zh-CN" sz="1800" dirty="0">
                <a:solidFill>
                  <a:schemeClr val="tx1"/>
                </a:solidFill>
              </a:rPr>
              <a:t>是</a:t>
            </a:r>
            <a:r>
              <a:rPr lang="en-US" altLang="zh-CN" sz="1800" dirty="0">
                <a:solidFill>
                  <a:schemeClr val="tx1"/>
                </a:solidFill>
              </a:rPr>
              <a:t>List</a:t>
            </a:r>
            <a:r>
              <a:rPr lang="zh-CN" altLang="zh-CN" sz="1800" dirty="0">
                <a:solidFill>
                  <a:schemeClr val="tx1"/>
                </a:solidFill>
              </a:rPr>
              <a:t>接口的一个实现类，它是程序中最常见的一种集合。在</a:t>
            </a:r>
            <a:r>
              <a:rPr lang="en-US" altLang="zh-CN" sz="1800" dirty="0" err="1">
                <a:solidFill>
                  <a:schemeClr val="tx1"/>
                </a:solidFill>
              </a:rPr>
              <a:t>ArrayList</a:t>
            </a:r>
            <a:r>
              <a:rPr lang="zh-CN" altLang="zh-CN" sz="1800" dirty="0">
                <a:solidFill>
                  <a:schemeClr val="tx1"/>
                </a:solidFill>
              </a:rPr>
              <a:t>内部封装了一个长度可变的数组对象，当存入的元素超过数组长度时，</a:t>
            </a:r>
            <a:r>
              <a:rPr lang="en-US" altLang="zh-CN" sz="1800" dirty="0" err="1">
                <a:solidFill>
                  <a:schemeClr val="tx1"/>
                </a:solidFill>
              </a:rPr>
              <a:t>ArrayList</a:t>
            </a:r>
            <a:r>
              <a:rPr lang="zh-CN" altLang="zh-CN" sz="1800" dirty="0">
                <a:solidFill>
                  <a:schemeClr val="tx1"/>
                </a:solidFill>
              </a:rPr>
              <a:t>会在内存中分配一个更大的数组来存储这些元素，因此可以将</a:t>
            </a:r>
            <a:r>
              <a:rPr lang="en-US" altLang="zh-CN" sz="1800" dirty="0" err="1">
                <a:solidFill>
                  <a:schemeClr val="tx1"/>
                </a:solidFill>
              </a:rPr>
              <a:t>ArrayList</a:t>
            </a:r>
            <a:r>
              <a:rPr lang="zh-CN" altLang="zh-CN" sz="1800" dirty="0">
                <a:solidFill>
                  <a:schemeClr val="tx1"/>
                </a:solidFill>
              </a:rPr>
              <a:t>集合看作一个长度可变的数组。</a:t>
            </a:r>
          </a:p>
          <a:p>
            <a:pPr fontAlgn="auto">
              <a:lnSpc>
                <a:spcPct val="150000"/>
              </a:lnSpc>
              <a:spcAft>
                <a:spcPts val="0"/>
              </a:spcAft>
              <a:buFont typeface="Wingdings" panose="05000000000000000000" pitchFamily="2" charset="2"/>
              <a:buChar char="Ø"/>
              <a:defRPr/>
            </a:pPr>
            <a:r>
              <a:rPr lang="en-US" altLang="zh-CN" sz="1800" dirty="0" err="1">
                <a:solidFill>
                  <a:schemeClr val="tx1"/>
                </a:solidFill>
              </a:rPr>
              <a:t>ArrayList</a:t>
            </a:r>
            <a:r>
              <a:rPr lang="zh-CN" altLang="zh-CN" sz="1800" dirty="0">
                <a:solidFill>
                  <a:schemeClr val="tx1"/>
                </a:solidFill>
              </a:rPr>
              <a:t>集合中大部分方法都是从父类</a:t>
            </a:r>
            <a:r>
              <a:rPr lang="en-US" altLang="zh-CN" sz="1800" dirty="0">
                <a:solidFill>
                  <a:schemeClr val="tx1"/>
                </a:solidFill>
              </a:rPr>
              <a:t>Collection</a:t>
            </a:r>
            <a:r>
              <a:rPr lang="zh-CN" altLang="zh-CN" sz="1800" dirty="0">
                <a:solidFill>
                  <a:schemeClr val="tx1"/>
                </a:solidFill>
              </a:rPr>
              <a:t>和</a:t>
            </a:r>
            <a:r>
              <a:rPr lang="en-US" altLang="zh-CN" sz="1800" dirty="0">
                <a:solidFill>
                  <a:schemeClr val="tx1"/>
                </a:solidFill>
              </a:rPr>
              <a:t>List</a:t>
            </a:r>
            <a:r>
              <a:rPr lang="zh-CN" altLang="zh-CN" sz="1800" dirty="0">
                <a:solidFill>
                  <a:schemeClr val="tx1"/>
                </a:solidFill>
              </a:rPr>
              <a:t>继承过来的，其中</a:t>
            </a:r>
            <a:r>
              <a:rPr lang="en-US" altLang="zh-CN" sz="1800" dirty="0">
                <a:solidFill>
                  <a:schemeClr val="tx1"/>
                </a:solidFill>
              </a:rPr>
              <a:t>add()</a:t>
            </a:r>
            <a:r>
              <a:rPr lang="zh-CN" altLang="zh-CN" sz="1800" dirty="0">
                <a:solidFill>
                  <a:schemeClr val="tx1"/>
                </a:solidFill>
              </a:rPr>
              <a:t>方法和</a:t>
            </a:r>
            <a:r>
              <a:rPr lang="en-US" altLang="zh-CN" sz="1800" dirty="0">
                <a:solidFill>
                  <a:schemeClr val="tx1"/>
                </a:solidFill>
              </a:rPr>
              <a:t>get()</a:t>
            </a:r>
            <a:r>
              <a:rPr lang="zh-CN" altLang="zh-CN" sz="1800" dirty="0">
                <a:solidFill>
                  <a:schemeClr val="tx1"/>
                </a:solidFill>
              </a:rPr>
              <a:t>方法用于实现元素的存取</a:t>
            </a:r>
            <a:r>
              <a:rPr lang="zh-CN" altLang="zh-CN" sz="1800" dirty="0" smtClean="0">
                <a:solidFill>
                  <a:schemeClr val="tx1"/>
                </a:solidFill>
              </a:rPr>
              <a:t>。</a:t>
            </a:r>
            <a:endParaRPr lang="zh-CN" altLang="zh-CN" sz="1800" dirty="0">
              <a:solidFill>
                <a:schemeClr val="tx1"/>
              </a:solidFill>
            </a:endParaRPr>
          </a:p>
          <a:p>
            <a:pPr marL="457200" lvl="1" indent="0" fontAlgn="auto">
              <a:lnSpc>
                <a:spcPct val="150000"/>
              </a:lnSpc>
              <a:spcAft>
                <a:spcPts val="0"/>
              </a:spcAft>
              <a:buFontTx/>
              <a:buNone/>
              <a:defRPr/>
            </a:pPr>
            <a:endParaRPr lang="zh-CN" altLang="zh-CN" b="1" dirty="0" smtClean="0">
              <a:solidFill>
                <a:schemeClr val="tx1"/>
              </a:solidFill>
            </a:endParaRPr>
          </a:p>
          <a:p>
            <a:pPr marL="457200" lvl="1" indent="0" fontAlgn="auto">
              <a:lnSpc>
                <a:spcPct val="150000"/>
              </a:lnSpc>
              <a:spcAft>
                <a:spcPts val="0"/>
              </a:spcAft>
              <a:buFontTx/>
              <a:buNone/>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a:p>
            <a:pPr marL="640080" lvl="1" fontAlgn="auto">
              <a:lnSpc>
                <a:spcPct val="150000"/>
              </a:lnSpc>
              <a:spcAft>
                <a:spcPts val="0"/>
              </a:spcAft>
              <a:buFont typeface="Arial" pitchFamily="34" charset="0"/>
              <a:buChar char="•"/>
              <a:defRPr/>
            </a:pPr>
            <a:endParaRPr lang="en-US" altLang="zh-CN" dirty="0" smtClean="0">
              <a:solidFill>
                <a:schemeClr val="tx1"/>
              </a:solidFill>
            </a:endParaRPr>
          </a:p>
        </p:txBody>
      </p:sp>
      <p:sp>
        <p:nvSpPr>
          <p:cNvPr id="8" name="剪去对角的矩形 7"/>
          <p:cNvSpPr/>
          <p:nvPr/>
        </p:nvSpPr>
        <p:spPr bwMode="auto">
          <a:xfrm>
            <a:off x="4999038" y="1017588"/>
            <a:ext cx="324326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ndParaRPr>
          </a:p>
        </p:txBody>
      </p:sp>
      <p:sp>
        <p:nvSpPr>
          <p:cNvPr id="27652" name="矩形 7"/>
          <p:cNvSpPr>
            <a:spLocks noChangeArrowheads="1"/>
          </p:cNvSpPr>
          <p:nvPr/>
        </p:nvSpPr>
        <p:spPr bwMode="auto">
          <a:xfrm>
            <a:off x="5395913" y="1071563"/>
            <a:ext cx="23034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pPr>
            <a:r>
              <a:rPr lang="en-US" altLang="zh-CN" sz="2400">
                <a:solidFill>
                  <a:srgbClr val="00B0F0"/>
                </a:solidFill>
                <a:latin typeface="黑体" pitchFamily="49" charset="-122"/>
                <a:ea typeface="黑体" pitchFamily="49" charset="-122"/>
              </a:rPr>
              <a:t>ArrayList</a:t>
            </a:r>
            <a:r>
              <a:rPr lang="zh-CN" altLang="en-US" sz="2400">
                <a:solidFill>
                  <a:srgbClr val="00B0F0"/>
                </a:solidFill>
                <a:latin typeface="黑体" pitchFamily="49" charset="-122"/>
                <a:ea typeface="黑体" pitchFamily="49" charset="-122"/>
              </a:rPr>
              <a:t>集合</a:t>
            </a:r>
            <a:endParaRPr lang="zh-CN" altLang="zh-CN" sz="2400">
              <a:solidFill>
                <a:srgbClr val="00B0F0"/>
              </a:solidFill>
              <a:latin typeface="黑体" pitchFamily="49" charset="-122"/>
              <a:ea typeface="黑体" pitchFamily="49" charset="-122"/>
            </a:endParaRPr>
          </a:p>
        </p:txBody>
      </p:sp>
      <p:sp>
        <p:nvSpPr>
          <p:cNvPr id="27653" name="矩形 1"/>
          <p:cNvSpPr>
            <a:spLocks noChangeArrowheads="1"/>
          </p:cNvSpPr>
          <p:nvPr/>
        </p:nvSpPr>
        <p:spPr bwMode="auto">
          <a:xfrm>
            <a:off x="696913" y="5332413"/>
            <a:ext cx="7545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lnSpc>
                <a:spcPct val="150000"/>
              </a:lnSpc>
            </a:pPr>
            <a:r>
              <a:rPr lang="en-US" altLang="zh-CN" dirty="0">
                <a:solidFill>
                  <a:srgbClr val="009ED6"/>
                </a:solidFill>
                <a:latin typeface="微软雅黑" pitchFamily="34" charset="-122"/>
                <a:ea typeface="微软雅黑" pitchFamily="34" charset="-122"/>
              </a:rPr>
              <a:t>      </a:t>
            </a:r>
            <a:r>
              <a:rPr lang="zh-CN" altLang="zh-CN" dirty="0">
                <a:solidFill>
                  <a:srgbClr val="009ED6"/>
                </a:solidFill>
                <a:latin typeface="微软雅黑" pitchFamily="34" charset="-122"/>
                <a:ea typeface="微软雅黑" pitchFamily="34" charset="-122"/>
              </a:rPr>
              <a:t>接下来通过一个案例来学习</a:t>
            </a:r>
            <a:r>
              <a:rPr lang="en-US" altLang="zh-CN" dirty="0" err="1">
                <a:solidFill>
                  <a:srgbClr val="009ED6"/>
                </a:solidFill>
                <a:latin typeface="微软雅黑" pitchFamily="34" charset="-122"/>
                <a:ea typeface="微软雅黑" pitchFamily="34" charset="-122"/>
              </a:rPr>
              <a:t>ArrayList</a:t>
            </a:r>
            <a:r>
              <a:rPr lang="zh-CN" altLang="zh-CN" dirty="0">
                <a:solidFill>
                  <a:srgbClr val="009ED6"/>
                </a:solidFill>
                <a:latin typeface="微软雅黑" pitchFamily="34" charset="-122"/>
                <a:ea typeface="微软雅黑" pitchFamily="34" charset="-122"/>
              </a:rPr>
              <a:t>集合如何存取元素</a:t>
            </a:r>
            <a:r>
              <a:rPr lang="zh-CN" altLang="en-US" dirty="0">
                <a:solidFill>
                  <a:srgbClr val="009ED6"/>
                </a:solidFill>
                <a:latin typeface="微软雅黑" pitchFamily="34" charset="-122"/>
                <a:ea typeface="微软雅黑" pitchFamily="34" charset="-122"/>
              </a:rPr>
              <a:t>，请</a:t>
            </a:r>
            <a:r>
              <a:rPr lang="zh-CN" altLang="en-US" dirty="0" smtClean="0">
                <a:solidFill>
                  <a:srgbClr val="009ED6"/>
                </a:solidFill>
                <a:latin typeface="微软雅黑" pitchFamily="34" charset="-122"/>
                <a:ea typeface="微软雅黑" pitchFamily="34" charset="-122"/>
              </a:rPr>
              <a:t>查看文件</a:t>
            </a:r>
            <a:r>
              <a:rPr lang="en-US" altLang="zh-CN" dirty="0">
                <a:solidFill>
                  <a:srgbClr val="009ED6"/>
                </a:solidFill>
                <a:latin typeface="微软雅黑" pitchFamily="34" charset="-122"/>
                <a:ea typeface="微软雅黑" pitchFamily="34" charset="-122"/>
              </a:rPr>
              <a:t>6-1</a:t>
            </a:r>
            <a:r>
              <a:rPr lang="zh-CN" altLang="en-US" dirty="0">
                <a:solidFill>
                  <a:srgbClr val="009ED6"/>
                </a:solidFill>
                <a:latin typeface="微软雅黑" pitchFamily="34" charset="-122"/>
                <a:ea typeface="微软雅黑" pitchFamily="34" charset="-122"/>
              </a:rPr>
              <a:t>。</a:t>
            </a:r>
            <a:endParaRPr lang="en-US" altLang="zh-CN" dirty="0">
              <a:solidFill>
                <a:srgbClr val="009ED6"/>
              </a:solidFill>
              <a:latin typeface="微软雅黑" pitchFamily="34" charset="-122"/>
              <a:ea typeface="微软雅黑" pitchFamily="34" charset="-122"/>
            </a:endParaRPr>
          </a:p>
        </p:txBody>
      </p:sp>
      <p:sp>
        <p:nvSpPr>
          <p:cNvPr id="12" name="剪去对角的矩形 3"/>
          <p:cNvSpPr>
            <a:spLocks/>
          </p:cNvSpPr>
          <p:nvPr/>
        </p:nvSpPr>
        <p:spPr bwMode="auto">
          <a:xfrm>
            <a:off x="727075" y="467042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27655" name="直线连接符 9"/>
          <p:cNvCxnSpPr>
            <a:cxnSpLocks noChangeShapeType="1"/>
          </p:cNvCxnSpPr>
          <p:nvPr/>
        </p:nvCxnSpPr>
        <p:spPr bwMode="auto">
          <a:xfrm>
            <a:off x="696913" y="5332413"/>
            <a:ext cx="77089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标题 1"/>
          <p:cNvSpPr>
            <a:spLocks noChangeArrowheads="1"/>
          </p:cNvSpPr>
          <p:nvPr/>
        </p:nvSpPr>
        <p:spPr bwMode="auto">
          <a:xfrm>
            <a:off x="296863" y="627063"/>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en-US" altLang="zh-CN" sz="3600" b="1" dirty="0">
                <a:solidFill>
                  <a:schemeClr val="accent1">
                    <a:lumMod val="75000"/>
                  </a:schemeClr>
                </a:solidFill>
                <a:latin typeface="微软雅黑" pitchFamily="34" charset="-122"/>
                <a:ea typeface="微软雅黑" pitchFamily="34" charset="-122"/>
                <a:sym typeface="宋体" pitchFamily="2" charset="-122"/>
              </a:rPr>
              <a:t>6.3 List</a:t>
            </a:r>
            <a:r>
              <a:rPr lang="zh-CN" altLang="en-US" sz="3600" b="1" dirty="0">
                <a:solidFill>
                  <a:schemeClr val="accent1">
                    <a:lumMod val="75000"/>
                  </a:schemeClr>
                </a:solidFill>
                <a:latin typeface="微软雅黑" pitchFamily="34" charset="-122"/>
                <a:ea typeface="微软雅黑" pitchFamily="34" charset="-122"/>
                <a:sym typeface="宋体" pitchFamily="2" charset="-122"/>
              </a:rPr>
              <a:t>接口</a:t>
            </a:r>
          </a:p>
        </p:txBody>
      </p:sp>
    </p:spTree>
    <p:extLst>
      <p:ext uri="{BB962C8B-B14F-4D97-AF65-F5344CB8AC3E}">
        <p14:creationId xmlns:p14="http://schemas.microsoft.com/office/powerpoint/2010/main" val="29253363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药剂师">
  <a:themeElements>
    <a:clrScheme name="药剂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药剂师">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药剂师">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TotalTime>
  <Words>2892</Words>
  <Application>Microsoft Office PowerPoint</Application>
  <PresentationFormat>全屏显示(4:3)</PresentationFormat>
  <Paragraphs>199</Paragraphs>
  <Slides>32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药剂师</vt:lpstr>
      <vt:lpstr>Microsoft Excel 图表</vt:lpstr>
      <vt:lpstr>补充 集合类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补充 集合类</dc:title>
  <dc:creator>Windows 用户</dc:creator>
  <cp:lastModifiedBy>Windows 用户</cp:lastModifiedBy>
  <cp:revision>3</cp:revision>
  <dcterms:created xsi:type="dcterms:W3CDTF">2018-11-13T15:16:12Z</dcterms:created>
  <dcterms:modified xsi:type="dcterms:W3CDTF">2018-11-13T15:32:11Z</dcterms:modified>
</cp:coreProperties>
</file>