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6" r:id="rId5"/>
    <p:sldId id="267" r:id="rId6"/>
    <p:sldId id="292" r:id="rId7"/>
    <p:sldId id="289" r:id="rId8"/>
    <p:sldId id="297" r:id="rId9"/>
    <p:sldId id="287" r:id="rId10"/>
    <p:sldId id="290" r:id="rId11"/>
    <p:sldId id="298" r:id="rId12"/>
    <p:sldId id="299" r:id="rId13"/>
    <p:sldId id="300" r:id="rId14"/>
    <p:sldId id="301" r:id="rId15"/>
    <p:sldId id="302" r:id="rId16"/>
    <p:sldId id="303" r:id="rId17"/>
    <p:sldId id="304" r:id="rId18"/>
    <p:sldId id="305" r:id="rId19"/>
    <p:sldId id="306"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A09A0-22A7-4AB7-9966-349EE815AC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554F-A37A-4596-9849-D2E29D3766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2D8-2A59-4235-8FCA-3933E01027F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1594-A773-40DB-9AE8-22D450BD6D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email"/>
          <a:srcRect/>
          <a:stretch>
            <a:fillRect/>
          </a:stretch>
        </p:blipFill>
        <p:spPr>
          <a:xfrm>
            <a:off x="1" y="2423886"/>
            <a:ext cx="4049486" cy="1915885"/>
          </a:xfrm>
          <a:prstGeom prst="rect">
            <a:avLst/>
          </a:prstGeom>
        </p:spPr>
      </p:pic>
      <p:grpSp>
        <p:nvGrpSpPr>
          <p:cNvPr id="2" name="组合 1"/>
          <p:cNvGrpSpPr/>
          <p:nvPr/>
        </p:nvGrpSpPr>
        <p:grpSpPr>
          <a:xfrm>
            <a:off x="3365391" y="2707247"/>
            <a:ext cx="2057127" cy="1710404"/>
            <a:chOff x="3365391" y="2707247"/>
            <a:chExt cx="2057127" cy="1710404"/>
          </a:xfrm>
        </p:grpSpPr>
        <p:sp>
          <p:nvSpPr>
            <p:cNvPr id="5" name="矩形 4"/>
            <p:cNvSpPr/>
            <p:nvPr/>
          </p:nvSpPr>
          <p:spPr>
            <a:xfrm rot="2700000">
              <a:off x="3365391" y="2707247"/>
              <a:ext cx="1368193" cy="13681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rot="2700000">
              <a:off x="4569440" y="4046923"/>
              <a:ext cx="370728" cy="370728"/>
            </a:xfrm>
            <a:prstGeom prst="rect">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53B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10084642" y="1384124"/>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64622" y="2497850"/>
            <a:ext cx="6615517"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rPr>
              <a:t>实训项目</a:t>
            </a:r>
            <a:r>
              <a:rPr lang="en-US" altLang="zh-CN" sz="4800" b="1" dirty="0">
                <a:solidFill>
                  <a:srgbClr val="0070C0"/>
                </a:solidFill>
                <a:latin typeface="微软雅黑" panose="020B0503020204020204" pitchFamily="34" charset="-122"/>
                <a:ea typeface="微软雅黑" panose="020B0503020204020204" pitchFamily="34" charset="-122"/>
              </a:rPr>
              <a:t>-</a:t>
            </a:r>
            <a:r>
              <a:rPr lang="zh-CN" altLang="en-US" sz="4800" b="1" dirty="0">
                <a:solidFill>
                  <a:srgbClr val="0070C0"/>
                </a:solidFill>
                <a:latin typeface="微软雅黑" panose="020B0503020204020204" pitchFamily="34" charset="-122"/>
                <a:ea typeface="微软雅黑" panose="020B0503020204020204" pitchFamily="34" charset="-122"/>
              </a:rPr>
              <a:t>图书商城</a:t>
            </a:r>
            <a:endParaRPr lang="zh-CN" altLang="en-US" sz="4800" b="1" dirty="0">
              <a:solidFill>
                <a:srgbClr val="0070C0"/>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5016947" y="3391343"/>
            <a:ext cx="717505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03374" y="3506236"/>
            <a:ext cx="6684902" cy="398780"/>
          </a:xfrm>
          <a:prstGeom prst="rect">
            <a:avLst/>
          </a:prstGeom>
          <a:noFill/>
        </p:spPr>
        <p:txBody>
          <a:bodyPr wrap="square" rtlCol="0">
            <a:spAutoFit/>
          </a:bodyPr>
          <a:lstStyle/>
          <a:p>
            <a:pPr algn="r"/>
            <a:r>
              <a:rPr lang="en-US" altLang="zh-CN" sz="2000" dirty="0">
                <a:solidFill>
                  <a:srgbClr val="0070C0"/>
                </a:solidFill>
                <a:latin typeface="微软雅黑" panose="020B0503020204020204" pitchFamily="34" charset="-122"/>
                <a:ea typeface="微软雅黑" panose="020B0503020204020204" pitchFamily="34" charset="-122"/>
              </a:rPr>
              <a:t>03</a:t>
            </a:r>
            <a:r>
              <a:rPr lang="zh-CN" altLang="en-US" sz="2000" dirty="0">
                <a:solidFill>
                  <a:srgbClr val="0070C0"/>
                </a:solidFill>
                <a:latin typeface="微软雅黑" panose="020B0503020204020204" pitchFamily="34" charset="-122"/>
                <a:ea typeface="微软雅黑" panose="020B0503020204020204" pitchFamily="34" charset="-122"/>
              </a:rPr>
              <a:t> 实现小说分类列表页面</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864" y="199688"/>
            <a:ext cx="1371429" cy="12571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3000">
        <p14:doors dir="vert"/>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-3</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100" name="文本框 99"/>
          <p:cNvSpPr txBox="1"/>
          <p:nvPr/>
        </p:nvSpPr>
        <p:spPr>
          <a:xfrm>
            <a:off x="2205355" y="1231900"/>
            <a:ext cx="7125335" cy="5354320"/>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a:t>
            </a:r>
            <a:r>
              <a:rPr lang="zh-CN" altLang="en-US" b="0">
                <a:solidFill>
                  <a:srgbClr val="4F81BD"/>
                </a:solidFill>
                <a:latin typeface="宋体" charset="0"/>
                <a:cs typeface="宋体" charset="0"/>
              </a:rPr>
              <a:t>接收参数及获取数据</a:t>
            </a:r>
            <a:endParaRPr lang="zh-CN" altLang="en-US" b="0">
              <a:solidFill>
                <a:srgbClr val="4F81BD"/>
              </a:solidFill>
              <a:latin typeface="Times New Roman" panose="02020503050405090304" charset="0"/>
              <a:cs typeface="Times New Roman" panose="02020503050405090304" charset="0"/>
            </a:endParaRPr>
          </a:p>
          <a:p>
            <a:pPr marL="0" indent="266700" algn="l"/>
            <a:r>
              <a:rPr lang="en-US" altLang="zh-CN" b="0">
                <a:solidFill>
                  <a:srgbClr val="4F81BD"/>
                </a:solidFill>
                <a:latin typeface="Times New Roman" panose="02020503050405090304" charset="0"/>
                <a:cs typeface="Times New Roman" panose="02020503050405090304" charset="0"/>
              </a:rPr>
              <a:t>beforeRouteEnter (to, from, next) {    next(vm =&gt; {      vm.major = vm.$route.query.major      vm.gender = vm.$route.query.gender      /**             * </a:t>
            </a:r>
            <a:r>
              <a:rPr lang="zh-CN" altLang="en-US" b="0">
                <a:solidFill>
                  <a:srgbClr val="4F81BD"/>
                </a:solidFill>
                <a:latin typeface="宋体" charset="0"/>
                <a:cs typeface="宋体" charset="0"/>
              </a:rPr>
              <a:t>获取大分类中的小类别</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      api.getCategoryDetail().then(response =&gt; {        response.data[vm.$route.query.gender].forEach((type) =&gt; {          if (type.major === vm.$route.query.major) {            vm.mins = type.mins          }        })      }).catch(err =&gt; {        console.log(err)      })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-3</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2698" y="821461"/>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2.获取到小分类数据之后，接下来我们就可以对</a:t>
            </a:r>
            <a:r>
              <a:rPr lang="zh-CN" altLang="en-US" sz="2000" dirty="0">
                <a:latin typeface="微软雅黑"/>
                <a:ea typeface="微软雅黑"/>
                <a:sym typeface="Gill Sans" panose="020B0502020104020203" charset="0"/>
              </a:rPr>
              <a:t>其</a:t>
            </a:r>
            <a:r>
              <a:rPr lang="en-US" altLang="zh-CN" sz="2000" dirty="0">
                <a:latin typeface="微软雅黑"/>
                <a:ea typeface="微软雅黑"/>
                <a:sym typeface="Gill Sans" panose="020B0502020104020203" charset="0"/>
              </a:rPr>
              <a:t>进行渲染，具体效果和代码如下</a:t>
            </a:r>
            <a:endParaRPr lang="en-US" alt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2147482620"/>
          <p:cNvPicPr>
            <a:picLocks noChangeAspect="1"/>
          </p:cNvPicPr>
          <p:nvPr/>
        </p:nvPicPr>
        <p:blipFill>
          <a:blip r:embed="rId2"/>
          <a:stretch>
            <a:fillRect/>
          </a:stretch>
        </p:blipFill>
        <p:spPr>
          <a:xfrm>
            <a:off x="1242060" y="1807845"/>
            <a:ext cx="2267585" cy="4030980"/>
          </a:xfrm>
          <a:prstGeom prst="rect">
            <a:avLst/>
          </a:prstGeom>
          <a:noFill/>
          <a:ln w="9525">
            <a:noFill/>
          </a:ln>
        </p:spPr>
      </p:pic>
      <p:sp>
        <p:nvSpPr>
          <p:cNvPr id="100" name="文本框 99"/>
          <p:cNvSpPr txBox="1"/>
          <p:nvPr/>
        </p:nvSpPr>
        <p:spPr>
          <a:xfrm>
            <a:off x="3818890" y="2521585"/>
            <a:ext cx="7360920" cy="2030095"/>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&lt;ul class="select-bar" v-if="mins"&gt;	&lt;li data-type="hot"&gt;</a:t>
            </a:r>
            <a:r>
              <a:rPr lang="zh-CN" altLang="en-US" b="0">
                <a:solidFill>
                  <a:srgbClr val="4F81BD"/>
                </a:solidFill>
                <a:latin typeface="宋体" charset="0"/>
                <a:cs typeface="宋体" charset="0"/>
              </a:rPr>
              <a:t>全部</a:t>
            </a:r>
            <a:r>
              <a:rPr lang="en-US" altLang="zh-CN" b="0">
                <a:solidFill>
                  <a:srgbClr val="4F81BD"/>
                </a:solidFill>
                <a:latin typeface="Times New Roman" panose="02020503050405090304" charset="0"/>
                <a:cs typeface="Times New Roman" panose="02020503050405090304" charset="0"/>
              </a:rPr>
              <a:t>&lt;/li&gt;	&lt;v-touch tag="li" :class="{'active': index === minorSelected}" v-for="(minor, index) in mins" :key="index" &gt;		{{minor}}	&lt;/v-touch&gt;&lt;/ul&gt;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-4</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2698" y="821461"/>
            <a:ext cx="10703858" cy="170688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sz="2000" dirty="0">
                <a:latin typeface="微软雅黑"/>
                <a:ea typeface="微软雅黑"/>
                <a:sym typeface="Gill Sans" panose="020B0502020104020203" charset="0"/>
              </a:rPr>
              <a:t>制作完小类别之后，接下来我们要制作小说列表，要想完成小说列表的制作，我们需要封装根据分类获取小说列表接口，在data中声明books属性，设置为null，books属性的作用用来保存接收到的数据，并利用mint-ui的Indicator组件完成加载效果，具体代码如下：</a:t>
            </a:r>
            <a:endParaRPr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2874645" y="2739390"/>
            <a:ext cx="5080000" cy="2861310"/>
          </a:xfrm>
          <a:prstGeom prst="rect">
            <a:avLst/>
          </a:prstGeom>
          <a:noFill/>
          <a:ln w="9525">
            <a:noFill/>
          </a:ln>
        </p:spPr>
        <p:txBody>
          <a:bodyPr>
            <a:spAutoFit/>
          </a:bodyPr>
          <a:p>
            <a:pPr marL="0" indent="266700" algn="l"/>
            <a:r>
              <a:rPr lang="en-US" altLang="zh-CN" b="0">
                <a:solidFill>
                  <a:srgbClr val="4F81BD"/>
                </a:solidFill>
                <a:latin typeface="宋体" charset="0"/>
                <a:cs typeface="宋体" charset="0"/>
              </a:rPr>
              <a:t>getNovelListByCat (gender, type, major, minor) {      Indicator.open('</a:t>
            </a:r>
            <a:r>
              <a:rPr lang="zh-CN" altLang="en-US" b="0">
                <a:solidFill>
                  <a:srgbClr val="4F81BD"/>
                </a:solidFill>
                <a:latin typeface="宋体" charset="0"/>
                <a:cs typeface="宋体" charset="0"/>
              </a:rPr>
              <a:t>加载中</a:t>
            </a:r>
            <a:r>
              <a:rPr lang="en-US" altLang="zh-CN" b="0">
                <a:solidFill>
                  <a:srgbClr val="4F81BD"/>
                </a:solidFill>
                <a:latin typeface="Times New Roman" panose="02020503050405090304" charset="0"/>
                <a:cs typeface="Times New Roman" panose="02020503050405090304" charset="0"/>
              </a:rPr>
              <a:t>')</a:t>
            </a:r>
            <a:r>
              <a:rPr lang="en-US" altLang="zh-CN" b="0">
                <a:solidFill>
                  <a:srgbClr val="4F81BD"/>
                </a:solidFill>
                <a:latin typeface="宋体" charset="0"/>
                <a:cs typeface="宋体" charset="0"/>
              </a:rPr>
              <a:t>      api.getNovelListByCat(gender, type, major, minor).then(response =&gt; {        Indicator.close()        this.books = response.data.books      }).catch(err =&gt; {        console.log(err)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-4</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16663" y="716686"/>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2.</a:t>
            </a:r>
            <a:r>
              <a:rPr sz="2000" dirty="0">
                <a:latin typeface="微软雅黑"/>
                <a:ea typeface="微软雅黑"/>
                <a:sym typeface="Gill Sans" panose="020B0502020104020203" charset="0"/>
              </a:rPr>
              <a:t>接下来，我们需要当进入到详情列表页之后在路由守卫中调用封装的根据分类获取小说列表接口方法，代码如下：</a:t>
            </a:r>
            <a:endParaRPr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100" name="文本框 99"/>
          <p:cNvSpPr txBox="1"/>
          <p:nvPr/>
        </p:nvSpPr>
        <p:spPr>
          <a:xfrm>
            <a:off x="3390900" y="1557655"/>
            <a:ext cx="8370570" cy="5354320"/>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beforeRouteEnter (to, from, next) {    next(vm =&gt; {      vm.major = vm.$route.query.major      vm.gender = vm.$route.query.gender      /*** </a:t>
            </a:r>
            <a:r>
              <a:rPr lang="zh-CN" altLang="en-US" b="0">
                <a:solidFill>
                  <a:srgbClr val="4F81BD"/>
                </a:solidFill>
                <a:latin typeface="宋体" charset="0"/>
                <a:cs typeface="宋体" charset="0"/>
              </a:rPr>
              <a:t>获取大分类中的小类别</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      api.getCategoryDetail().then(response =&gt; {       response.data[vm.$route.query.gender].forEach((type) =&gt; {          if (type.major === vm.$route.query.major) {            vm.mins = type.mins          }        })      }).catch(err =&gt; {        console.log(err)      })//</a:t>
            </a:r>
            <a:r>
              <a:rPr lang="zh-CN" altLang="en-US" b="0">
                <a:solidFill>
                  <a:srgbClr val="4F81BD"/>
                </a:solidFill>
                <a:latin typeface="宋体" charset="0"/>
                <a:cs typeface="宋体" charset="0"/>
              </a:rPr>
              <a:t>调用根据分类获取小说列表接口方法</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vm.getNovelListByCat(vm.$route.query.gender, vm.type, vm.$route.query.major)      vm.$store.commit(SET_BACK_POSITION, '</a:t>
            </a:r>
            <a:r>
              <a:rPr lang="zh-CN" altLang="en-US" b="0">
                <a:solidFill>
                  <a:srgbClr val="4F81BD"/>
                </a:solidFill>
                <a:latin typeface="宋体" charset="0"/>
                <a:cs typeface="宋体" charset="0"/>
              </a:rPr>
              <a:t>分类</a:t>
            </a:r>
            <a:r>
              <a:rPr lang="en-US" altLang="zh-CN" b="0">
                <a:solidFill>
                  <a:srgbClr val="4F81BD"/>
                </a:solidFill>
                <a:latin typeface="Times New Roman" panose="02020503050405090304" charset="0"/>
                <a:cs typeface="Times New Roman" panose="02020503050405090304" charset="0"/>
              </a:rPr>
              <a:t>')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-4</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1893" y="899566"/>
            <a:ext cx="10703858" cy="224536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3.</a:t>
            </a:r>
            <a:r>
              <a:rPr sz="2000" dirty="0">
                <a:latin typeface="微软雅黑"/>
                <a:ea typeface="微软雅黑"/>
                <a:sym typeface="Gill Sans" panose="020B0502020104020203" charset="0"/>
              </a:rPr>
              <a:t>调用完成之后，我们需要进行渲染，由于在其他页面也存在格式布局一样的小说列表页面，所以在这块我们封装一个公共组件，用来展示小说列表页面，在components目录下创建common文件夹，用来保存公共组件，在common文件下创建Booklist.vue组件，在该组件内编写小说列表的结构及样式，这块的核心在与组件之间的通信，具体代码如下：</a:t>
            </a:r>
            <a:endParaRPr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1995805" y="3168015"/>
            <a:ext cx="9260205" cy="3415030"/>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&lt;template&gt;	&lt;li&gt;		&lt;img :src="imgUrl"&gt;		&lt;div class="book-info"&gt;			&lt;p class="book-title"&gt;{{book.title}}&lt;/p&gt;			&lt;p class="book-author"&gt;{{book.author}} | {{book.cat}}&lt;/p&gt;			&lt;p class="short-intro"&gt;{{book.shortIntro}}&lt;/p&gt;			&lt;p class="reader-info"&gt;{{latelyFollower}}</a:t>
            </a:r>
            <a:r>
              <a:rPr lang="zh-CN" altLang="en-US" b="0">
                <a:solidFill>
                  <a:srgbClr val="4F81BD"/>
                </a:solidFill>
                <a:latin typeface="宋体" charset="0"/>
                <a:cs typeface="宋体" charset="0"/>
              </a:rPr>
              <a:t>万人气 </a:t>
            </a:r>
            <a:r>
              <a:rPr lang="en-US" altLang="zh-CN" b="0">
                <a:solidFill>
                  <a:srgbClr val="4F81BD"/>
                </a:solidFill>
                <a:latin typeface="Times New Roman" panose="02020503050405090304" charset="0"/>
                <a:cs typeface="Times New Roman" panose="02020503050405090304" charset="0"/>
              </a:rPr>
              <a:t>| {{book.retentionRatio}}%</a:t>
            </a:r>
            <a:r>
              <a:rPr lang="zh-CN" altLang="en-US" b="0">
                <a:solidFill>
                  <a:srgbClr val="4F81BD"/>
                </a:solidFill>
                <a:latin typeface="宋体" charset="0"/>
                <a:cs typeface="宋体" charset="0"/>
              </a:rPr>
              <a:t>读者留存</a:t>
            </a:r>
            <a:r>
              <a:rPr lang="en-US" altLang="zh-CN" b="0">
                <a:solidFill>
                  <a:srgbClr val="4F81BD"/>
                </a:solidFill>
                <a:latin typeface="Times New Roman" panose="02020503050405090304" charset="0"/>
                <a:cs typeface="Times New Roman" panose="02020503050405090304" charset="0"/>
              </a:rPr>
              <a:t>&lt;/p&gt;		&lt;/div&gt;	&lt;/li&gt;&lt;/template&gt;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-4</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1893" y="899566"/>
            <a:ext cx="10703858" cy="170688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5.编写完小说列表公共组件之后，接下来我们再回到分类列表组件，使用编写好的小说公共列表组件，由于数据比较多，我们利用mint-ui提供的Loadmore组件制作下拉刷新效果，每一次只加载20条数据，具体代码如下</a:t>
            </a:r>
            <a:endParaRPr lang="en-US" alt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100" name="文本框 99"/>
          <p:cNvSpPr txBox="1"/>
          <p:nvPr/>
        </p:nvSpPr>
        <p:spPr>
          <a:xfrm>
            <a:off x="1779905" y="2873375"/>
            <a:ext cx="7512685" cy="2461260"/>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&lt;mt-loadmore class="loadmore" :top-method="loadTop" :bottom-method="loadBottom" :auto-fill="false" ref="loadmore"&gt;	&lt;ul class="book-list"&gt;		&lt;Booklist v-for="book in books" :book="book" :key="book._id"&gt;&lt;/Booklist&gt;	&lt;/ul&gt;&lt;/mt-loadmore&gt;</a:t>
            </a:r>
            <a:r>
              <a:rPr lang="en-US" altLang="zh-CN" sz="1400" b="0">
                <a:latin typeface="Times New Roman" panose="02020503050405090304" charset="0"/>
                <a:cs typeface="Times New Roman" panose="02020503050405090304" charset="0"/>
              </a:rPr>
              <a:t> </a:t>
            </a:r>
            <a:r>
              <a:rPr lang="en-US" altLang="zh-CN" sz="1400" b="0">
                <a:solidFill>
                  <a:srgbClr val="4F81BD"/>
                </a:solidFill>
                <a:latin typeface="宋体" charset="0"/>
                <a:cs typeface="宋体" charset="0"/>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-5</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99823" y="820826"/>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sz="2000" dirty="0">
                <a:latin typeface="微软雅黑"/>
                <a:ea typeface="微软雅黑"/>
                <a:sym typeface="Gill Sans" panose="020B0502020104020203" charset="0"/>
              </a:rPr>
              <a:t>接下来我们还需要实现点击大类别和小类别分别加载不同的数据，具体代码如下：</a:t>
            </a:r>
            <a:endParaRPr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1969770" y="1666240"/>
            <a:ext cx="7558405" cy="2306955"/>
          </a:xfrm>
          <a:prstGeom prst="rect">
            <a:avLst/>
          </a:prstGeom>
          <a:noFill/>
          <a:ln w="9525">
            <a:noFill/>
          </a:ln>
        </p:spPr>
        <p:txBody>
          <a:bodyPr wrap="square">
            <a:spAutoFit/>
          </a:bodyPr>
          <a:p>
            <a:pPr indent="266700"/>
            <a:r>
              <a:rPr lang="en-US" altLang="zh-CN" b="0">
                <a:solidFill>
                  <a:srgbClr val="4F81BD"/>
                </a:solidFill>
                <a:latin typeface="Times New Roman" panose="02020503050405090304" charset="0"/>
                <a:cs typeface="Times New Roman" panose="02020503050405090304" charset="0"/>
              </a:rPr>
              <a:t>//</a:t>
            </a:r>
            <a:r>
              <a:rPr lang="zh-CN" altLang="en-US" b="0">
                <a:solidFill>
                  <a:srgbClr val="4F81BD"/>
                </a:solidFill>
                <a:latin typeface="宋体" charset="0"/>
                <a:cs typeface="宋体" charset="0"/>
              </a:rPr>
              <a:t>给大分类绑定</a:t>
            </a:r>
            <a:r>
              <a:rPr lang="en-US" altLang="zh-CN" b="0">
                <a:solidFill>
                  <a:srgbClr val="4F81BD"/>
                </a:solidFill>
                <a:latin typeface="Times New Roman" panose="02020503050405090304" charset="0"/>
                <a:cs typeface="Times New Roman" panose="02020503050405090304" charset="0"/>
              </a:rPr>
              <a:t>tap</a:t>
            </a:r>
            <a:r>
              <a:rPr lang="zh-CN" altLang="en-US" b="0">
                <a:solidFill>
                  <a:srgbClr val="4F81BD"/>
                </a:solidFill>
                <a:latin typeface="宋体" charset="0"/>
                <a:cs typeface="宋体" charset="0"/>
              </a:rPr>
              <a:t>事件，执行</a:t>
            </a:r>
            <a:r>
              <a:rPr lang="en-US" altLang="zh-CN" b="0">
                <a:solidFill>
                  <a:srgbClr val="4F81BD"/>
                </a:solidFill>
                <a:latin typeface="Times New Roman" panose="02020503050405090304" charset="0"/>
                <a:cs typeface="Times New Roman" panose="02020503050405090304" charset="0"/>
              </a:rPr>
              <a:t>setType</a:t>
            </a:r>
            <a:r>
              <a:rPr lang="zh-CN" altLang="en-US" b="0">
                <a:solidFill>
                  <a:srgbClr val="4F81BD"/>
                </a:solidFill>
                <a:latin typeface="宋体" charset="0"/>
                <a:cs typeface="宋体" charset="0"/>
              </a:rPr>
              <a:t>方法，加载大分类的数据</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&lt;ul class="select-bar"&gt;		&lt;v-touch tag="li" v-for="(item, index) in types" :class="{'active': index === majorSelected}" :key="index" @tap="setType(item.type,index)"&gt;	{{item.name}}		&lt;/v-touch&gt;	&lt;/ul&gt;</a:t>
            </a:r>
            <a:endParaRPr lang="zh-CN" altLang="en-US"/>
          </a:p>
        </p:txBody>
      </p:sp>
      <p:sp>
        <p:nvSpPr>
          <p:cNvPr id="5" name="文本框 4"/>
          <p:cNvSpPr txBox="1"/>
          <p:nvPr/>
        </p:nvSpPr>
        <p:spPr>
          <a:xfrm>
            <a:off x="1969770" y="4491355"/>
            <a:ext cx="7859395" cy="1753235"/>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//setType</a:t>
            </a:r>
            <a:r>
              <a:rPr lang="zh-CN" altLang="en-US" b="0">
                <a:solidFill>
                  <a:srgbClr val="4F81BD"/>
                </a:solidFill>
                <a:latin typeface="宋体" charset="0"/>
                <a:cs typeface="宋体" charset="0"/>
              </a:rPr>
              <a:t>方法</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setType (type, index) {      this.majorSelected = index      this.type = type      this.getNovelListByCat(this.gender, this.type, this.major, this.minor)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-5</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99823" y="820826"/>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2.</a:t>
            </a:r>
            <a:r>
              <a:rPr lang="zh-CN" altLang="en-US" sz="2000" dirty="0">
                <a:latin typeface="微软雅黑"/>
                <a:ea typeface="微软雅黑"/>
                <a:sym typeface="Gill Sans" panose="020B0502020104020203" charset="0"/>
              </a:rPr>
              <a:t>小分类切换</a:t>
            </a:r>
            <a:r>
              <a:rPr lang="en-US" altLang="zh-CN" sz="2000" dirty="0">
                <a:latin typeface="微软雅黑"/>
                <a:ea typeface="微软雅黑"/>
                <a:sym typeface="Gill Sans" panose="020B0502020104020203" charset="0"/>
              </a:rPr>
              <a:t>代码如下</a:t>
            </a:r>
            <a:r>
              <a:rPr lang="zh-CN" altLang="en-US" sz="2000" dirty="0">
                <a:latin typeface="微软雅黑"/>
                <a:ea typeface="微软雅黑"/>
                <a:sym typeface="Gill Sans" panose="020B0502020104020203" charset="0"/>
              </a:rPr>
              <a:t>：</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100" name="文本框 99"/>
          <p:cNvSpPr txBox="1"/>
          <p:nvPr/>
        </p:nvSpPr>
        <p:spPr>
          <a:xfrm>
            <a:off x="1510665" y="1552575"/>
            <a:ext cx="8960485" cy="3969385"/>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a:t>
            </a:r>
            <a:r>
              <a:rPr lang="zh-CN" altLang="en-US" b="0">
                <a:solidFill>
                  <a:srgbClr val="4F81BD"/>
                </a:solidFill>
                <a:latin typeface="宋体" charset="0"/>
                <a:cs typeface="宋体" charset="0"/>
              </a:rPr>
              <a:t>给小分类绑定</a:t>
            </a:r>
            <a:r>
              <a:rPr lang="en-US" altLang="zh-CN" b="0">
                <a:solidFill>
                  <a:srgbClr val="4F81BD"/>
                </a:solidFill>
                <a:latin typeface="Times New Roman" panose="02020503050405090304" charset="0"/>
                <a:cs typeface="Times New Roman" panose="02020503050405090304" charset="0"/>
              </a:rPr>
              <a:t>tap</a:t>
            </a:r>
            <a:r>
              <a:rPr lang="zh-CN" altLang="en-US" b="0">
                <a:solidFill>
                  <a:srgbClr val="4F81BD"/>
                </a:solidFill>
                <a:latin typeface="宋体" charset="0"/>
                <a:cs typeface="宋体" charset="0"/>
              </a:rPr>
              <a:t>事件，执行</a:t>
            </a:r>
            <a:r>
              <a:rPr lang="en-US" altLang="zh-CN" b="0">
                <a:solidFill>
                  <a:srgbClr val="4F81BD"/>
                </a:solidFill>
                <a:latin typeface="Times New Roman" panose="02020503050405090304" charset="0"/>
                <a:cs typeface="Times New Roman" panose="02020503050405090304" charset="0"/>
              </a:rPr>
              <a:t>setMinor</a:t>
            </a:r>
            <a:r>
              <a:rPr lang="zh-CN" altLang="en-US" b="0">
                <a:solidFill>
                  <a:srgbClr val="4F81BD"/>
                </a:solidFill>
                <a:latin typeface="宋体" charset="0"/>
                <a:cs typeface="宋体" charset="0"/>
              </a:rPr>
              <a:t>方法，加载小分类的数据</a:t>
            </a:r>
            <a:endParaRPr lang="zh-CN" altLang="en-US" b="0">
              <a:solidFill>
                <a:srgbClr val="4F81BD"/>
              </a:solidFill>
              <a:latin typeface="Times New Roman" panose="02020503050405090304" charset="0"/>
              <a:cs typeface="Times New Roman" panose="02020503050405090304" charset="0"/>
            </a:endParaRPr>
          </a:p>
          <a:p>
            <a:pPr marL="0" indent="266700" algn="l"/>
            <a:r>
              <a:rPr lang="en-US" altLang="zh-CN" b="0">
                <a:solidFill>
                  <a:srgbClr val="4F81BD"/>
                </a:solidFill>
                <a:latin typeface="Times New Roman" panose="02020503050405090304" charset="0"/>
                <a:cs typeface="Times New Roman" panose="02020503050405090304" charset="0"/>
              </a:rPr>
              <a:t>&lt;ul class="select-bar" v-if="mins"&gt;	&lt;li data-type="hot"&gt;</a:t>
            </a:r>
            <a:r>
              <a:rPr lang="zh-CN" altLang="en-US" b="0">
                <a:solidFill>
                  <a:srgbClr val="4F81BD"/>
                </a:solidFill>
                <a:latin typeface="宋体" charset="0"/>
                <a:cs typeface="宋体" charset="0"/>
              </a:rPr>
              <a:t>全部</a:t>
            </a:r>
            <a:r>
              <a:rPr lang="en-US" altLang="zh-CN" b="0">
                <a:solidFill>
                  <a:srgbClr val="4F81BD"/>
                </a:solidFill>
                <a:latin typeface="Times New Roman" panose="02020503050405090304" charset="0"/>
                <a:cs typeface="Times New Roman" panose="02020503050405090304" charset="0"/>
              </a:rPr>
              <a:t>&lt;/li&gt;		&lt;v-touch tag="li" :class="{'active': index === minorSelected}" v-for="(minor, index) in mins" :key="index" @tap="setMinor(minor,index)"&gt;{{minor}}&lt;/v-touch&gt;&lt;/ul&gt;//setMinor</a:t>
            </a:r>
            <a:r>
              <a:rPr lang="zh-CN" altLang="en-US" b="0">
                <a:solidFill>
                  <a:srgbClr val="4F81BD"/>
                </a:solidFill>
                <a:latin typeface="宋体" charset="0"/>
                <a:cs typeface="宋体" charset="0"/>
              </a:rPr>
              <a:t>方法</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setMinor (minor, index) {      this.minorSelected = index      this.minor = minor      this.getNovelListByCat(this.gender, this.type, this.major, this.minor)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181785"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技能总结</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895775" y="2611725"/>
            <a:ext cx="8400450" cy="170688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lang="zh-CN" altLang="en-US" sz="2000" dirty="0" smtClean="0">
                <a:latin typeface="微软雅黑"/>
                <a:ea typeface="微软雅黑"/>
                <a:sym typeface="Gill Sans" panose="020B0502020104020203" charset="0"/>
              </a:rPr>
              <a:t>、</a:t>
            </a:r>
            <a:r>
              <a:rPr lang="en-US" sz="2000" dirty="0" smtClean="0">
                <a:latin typeface="微软雅黑"/>
                <a:ea typeface="微软雅黑"/>
                <a:sym typeface="Gill Sans" panose="020B0502020104020203" charset="0"/>
              </a:rPr>
              <a:t>vue-touch</a:t>
            </a:r>
            <a:r>
              <a:rPr lang="zh-CN" altLang="en-US" sz="2000" dirty="0" smtClean="0">
                <a:latin typeface="微软雅黑"/>
                <a:ea typeface="微软雅黑"/>
                <a:sym typeface="Gill Sans" panose="020B0502020104020203" charset="0"/>
              </a:rPr>
              <a:t>插件的使用</a:t>
            </a:r>
            <a:endParaRPr lang="en-US" alt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2</a:t>
            </a:r>
            <a:r>
              <a:rPr lang="zh-CN" altLang="en-US" sz="2000" dirty="0" smtClean="0">
                <a:latin typeface="微软雅黑"/>
                <a:ea typeface="微软雅黑"/>
                <a:sym typeface="Gill Sans" panose="020B0502020104020203" charset="0"/>
              </a:rPr>
              <a:t>、</a:t>
            </a:r>
            <a:r>
              <a:rPr lang="en-US" altLang="zh-CN" sz="2000" dirty="0" smtClean="0">
                <a:latin typeface="微软雅黑"/>
                <a:ea typeface="微软雅黑"/>
                <a:sym typeface="Gill Sans" panose="020B0502020104020203" charset="0"/>
              </a:rPr>
              <a:t>mint-ui</a:t>
            </a:r>
            <a:r>
              <a:rPr lang="zh-CN" altLang="en-US" sz="2000" dirty="0" smtClean="0">
                <a:latin typeface="微软雅黑"/>
                <a:ea typeface="微软雅黑"/>
                <a:sym typeface="Gill Sans" panose="020B0502020104020203" charset="0"/>
              </a:rPr>
              <a:t>下拉刷新组件的使用</a:t>
            </a:r>
            <a:endParaRPr lang="en-US" alt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3</a:t>
            </a:r>
            <a:r>
              <a:rPr lang="zh-CN" altLang="en-US" sz="2000" dirty="0" smtClean="0">
                <a:latin typeface="微软雅黑"/>
                <a:ea typeface="微软雅黑"/>
                <a:sym typeface="Gill Sans" panose="020B0502020104020203" charset="0"/>
              </a:rPr>
              <a:t>、</a:t>
            </a:r>
            <a:r>
              <a:rPr lang="en-US" altLang="zh-CN" sz="2000" dirty="0" smtClean="0">
                <a:latin typeface="微软雅黑"/>
                <a:ea typeface="微软雅黑"/>
                <a:sym typeface="Gill Sans" panose="020B0502020104020203" charset="0"/>
              </a:rPr>
              <a:t>vue</a:t>
            </a:r>
            <a:r>
              <a:rPr lang="zh-CN" altLang="en-US" sz="2000" dirty="0" smtClean="0">
                <a:latin typeface="微软雅黑"/>
                <a:ea typeface="微软雅黑"/>
                <a:sym typeface="Gill Sans" panose="020B0502020104020203" charset="0"/>
              </a:rPr>
              <a:t>路由守卫的使用</a:t>
            </a:r>
            <a:endParaRPr lang="zh-CN" altLang="en-US" sz="2000"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实训目标</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603784" y="3349871"/>
            <a:ext cx="6835477" cy="62992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panose="020B0502020104020203" charset="0"/>
              </a:rPr>
              <a:t>实现小说分类列表页面的制作</a:t>
            </a:r>
            <a:endParaRPr lang="zh-CN" altLang="en-US" sz="2000" b="1"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8"/>
          <p:cNvPicPr>
            <a:picLocks noChangeAspect="1"/>
          </p:cNvPicPr>
          <p:nvPr/>
        </p:nvPicPr>
        <p:blipFill>
          <a:blip r:embed="rId2"/>
          <a:stretch>
            <a:fillRect/>
          </a:stretch>
        </p:blipFill>
        <p:spPr>
          <a:xfrm>
            <a:off x="7494905" y="1151255"/>
            <a:ext cx="2889885" cy="50266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任务描述</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754867" y="2575192"/>
            <a:ext cx="10703858" cy="22453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微软雅黑"/>
                <a:sym typeface="Gill Sans" panose="020B0502020104020203" charset="0"/>
              </a:rPr>
              <a:t>任务一、</a:t>
            </a:r>
            <a:r>
              <a:rPr lang="zh-CN" altLang="en-US" sz="2000" dirty="0" smtClean="0">
                <a:latin typeface="微软雅黑"/>
                <a:ea typeface="微软雅黑"/>
                <a:sym typeface="Gill Sans" panose="020B0502020104020203" charset="0"/>
              </a:rPr>
              <a:t>实现分类列表页面顶部栏目的制作</a:t>
            </a:r>
            <a:endParaRPr lang="en-US" alt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zh-CN" altLang="en-US" sz="2000" dirty="0" smtClean="0">
                <a:latin typeface="微软雅黑"/>
                <a:ea typeface="微软雅黑"/>
                <a:sym typeface="Gill Sans" panose="020B0502020104020203" charset="0"/>
              </a:rPr>
              <a:t>任务</a:t>
            </a:r>
            <a:r>
              <a:rPr lang="zh-CN" altLang="en-US" sz="2000" dirty="0">
                <a:latin typeface="微软雅黑"/>
                <a:ea typeface="微软雅黑"/>
                <a:sym typeface="Gill Sans" panose="020B0502020104020203" charset="0"/>
              </a:rPr>
              <a:t>二、</a:t>
            </a:r>
            <a:r>
              <a:rPr lang="zh-CN" altLang="en-US" sz="2000" dirty="0" smtClean="0">
                <a:latin typeface="微软雅黑"/>
                <a:ea typeface="微软雅黑"/>
                <a:sym typeface="Gill Sans" panose="020B0502020104020203" charset="0"/>
              </a:rPr>
              <a:t>实现分类列表页面大分类栏目的制作</a:t>
            </a:r>
            <a:endParaRPr lang="zh-CN" altLang="en-US" sz="2000" dirty="0">
              <a:latin typeface="微软雅黑"/>
              <a:ea typeface="微软雅黑"/>
              <a:sym typeface="Gill Sans" panose="020B0502020104020203" charset="0"/>
            </a:endParaRPr>
          </a:p>
          <a:p>
            <a:pPr algn="just" fontAlgn="base">
              <a:lnSpc>
                <a:spcPct val="175000"/>
              </a:lnSpc>
              <a:spcBef>
                <a:spcPct val="0"/>
              </a:spcBef>
              <a:spcAft>
                <a:spcPct val="0"/>
              </a:spcAft>
            </a:pPr>
            <a:r>
              <a:rPr lang="zh-CN" altLang="en-US" sz="2000" dirty="0">
                <a:latin typeface="微软雅黑"/>
                <a:ea typeface="微软雅黑"/>
                <a:sym typeface="Gill Sans" panose="020B0502020104020203" charset="0"/>
              </a:rPr>
              <a:t>任务三、实现分类列表页面小分类栏目的制作</a:t>
            </a:r>
            <a:endParaRPr lang="zh-CN" altLang="en-US" sz="2000" dirty="0">
              <a:latin typeface="微软雅黑"/>
              <a:ea typeface="微软雅黑"/>
              <a:sym typeface="Gill Sans" panose="020B0502020104020203" charset="0"/>
            </a:endParaRPr>
          </a:p>
          <a:p>
            <a:pPr algn="just" fontAlgn="base">
              <a:lnSpc>
                <a:spcPct val="175000"/>
              </a:lnSpc>
              <a:spcBef>
                <a:spcPct val="0"/>
              </a:spcBef>
              <a:spcAft>
                <a:spcPct val="0"/>
              </a:spcAft>
            </a:pPr>
            <a:r>
              <a:rPr lang="zh-CN" altLang="en-US" sz="2000" dirty="0">
                <a:latin typeface="微软雅黑"/>
                <a:ea typeface="微软雅黑"/>
                <a:sym typeface="Gill Sans" panose="020B0502020104020203" charset="0"/>
              </a:rPr>
              <a:t>任务四、实现分类列表页面书籍详情栏目的制作</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-1</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31757" y="1299575"/>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lang="zh-CN" altLang="en-US" sz="2000" dirty="0" smtClean="0">
                <a:latin typeface="微软雅黑"/>
                <a:ea typeface="微软雅黑"/>
                <a:sym typeface="Gill Sans" panose="020B0502020104020203" charset="0"/>
              </a:rPr>
              <a:t>、要实现分类列表页面顶部栏目的制作，我们需要利用</a:t>
            </a:r>
            <a:r>
              <a:rPr lang="en-US" altLang="zh-CN" sz="2000" dirty="0" smtClean="0">
                <a:latin typeface="微软雅黑"/>
                <a:ea typeface="微软雅黑"/>
                <a:sym typeface="Gill Sans" panose="020B0502020104020203" charset="0"/>
              </a:rPr>
              <a:t>mint-ui</a:t>
            </a:r>
            <a:r>
              <a:rPr lang="zh-CN" altLang="en-US" sz="2000" dirty="0" smtClean="0">
                <a:latin typeface="微软雅黑"/>
                <a:ea typeface="微软雅黑"/>
                <a:sym typeface="Gill Sans" panose="020B0502020104020203" charset="0"/>
              </a:rPr>
              <a:t>的</a:t>
            </a:r>
            <a:r>
              <a:rPr lang="en-US" altLang="zh-CN" sz="2000" dirty="0" smtClean="0">
                <a:latin typeface="微软雅黑"/>
                <a:ea typeface="微软雅黑"/>
                <a:sym typeface="Gill Sans" panose="020B0502020104020203" charset="0"/>
              </a:rPr>
              <a:t>Header</a:t>
            </a:r>
            <a:r>
              <a:rPr lang="zh-CN" altLang="en-US" sz="2000" dirty="0" smtClean="0">
                <a:latin typeface="微软雅黑"/>
                <a:ea typeface="微软雅黑"/>
                <a:sym typeface="Gill Sans" panose="020B0502020104020203" charset="0"/>
              </a:rPr>
              <a:t>组件，标题的数据是通过小说分类页面传递过来的，效果图和代码如下所示。</a:t>
            </a:r>
            <a:endParaRPr lang="en-US" alt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0"/>
          <p:cNvPicPr>
            <a:picLocks noChangeAspect="1"/>
          </p:cNvPicPr>
          <p:nvPr/>
        </p:nvPicPr>
        <p:blipFill>
          <a:blip r:embed="rId2"/>
          <a:stretch>
            <a:fillRect/>
          </a:stretch>
        </p:blipFill>
        <p:spPr>
          <a:xfrm>
            <a:off x="3532505" y="2642870"/>
            <a:ext cx="4152900" cy="469900"/>
          </a:xfrm>
          <a:prstGeom prst="rect">
            <a:avLst/>
          </a:prstGeom>
          <a:noFill/>
          <a:ln w="9525">
            <a:noFill/>
          </a:ln>
        </p:spPr>
      </p:pic>
      <p:sp>
        <p:nvSpPr>
          <p:cNvPr id="5" name="文本框 4"/>
          <p:cNvSpPr txBox="1"/>
          <p:nvPr/>
        </p:nvSpPr>
        <p:spPr>
          <a:xfrm>
            <a:off x="3201035" y="4024312"/>
            <a:ext cx="5080000" cy="2030095"/>
          </a:xfrm>
          <a:prstGeom prst="rect">
            <a:avLst/>
          </a:prstGeom>
          <a:noFill/>
          <a:ln w="9525">
            <a:noFill/>
          </a:ln>
        </p:spPr>
        <p:txBody>
          <a:bodyPr>
            <a:spAutoFit/>
          </a:bodyPr>
          <a:p>
            <a:pPr marL="0" indent="266700" algn="l"/>
            <a:r>
              <a:rPr lang="en-US" altLang="zh-CN" b="0">
                <a:solidFill>
                  <a:srgbClr val="4F81BD"/>
                </a:solidFill>
                <a:latin typeface="Times New Roman" panose="02020503050405090304" charset="0"/>
                <a:cs typeface="Times New Roman" panose="02020503050405090304" charset="0"/>
              </a:rPr>
              <a:t>&lt;mt-header fixed :title="major"&gt;	&lt;router-link to="/" slot="left"&gt;		&lt;mt-button icon="back"&gt;</a:t>
            </a:r>
            <a:endParaRPr lang="en-US" altLang="zh-CN" b="0">
              <a:solidFill>
                <a:srgbClr val="4F81BD"/>
              </a:solidFill>
              <a:latin typeface="Times New Roman" panose="02020503050405090304" charset="0"/>
              <a:cs typeface="Times New Roman" panose="02020503050405090304" charset="0"/>
            </a:endParaRPr>
          </a:p>
          <a:p>
            <a:pPr marL="0" indent="266700" algn="l"/>
            <a:r>
              <a:rPr lang="en-US" altLang="zh-CN" b="0">
                <a:solidFill>
                  <a:srgbClr val="4F81BD"/>
                </a:solidFill>
                <a:latin typeface="Times New Roman" panose="02020503050405090304" charset="0"/>
                <a:cs typeface="Times New Roman" panose="02020503050405090304" charset="0"/>
              </a:rPr>
              <a:t>			</a:t>
            </a:r>
            <a:r>
              <a:rPr lang="zh-CN" altLang="en-US" b="0">
                <a:solidFill>
                  <a:srgbClr val="4F81BD"/>
                </a:solidFill>
                <a:latin typeface="宋体" charset="0"/>
                <a:cs typeface="宋体" charset="0"/>
              </a:rPr>
              <a:t>返回</a:t>
            </a:r>
            <a:endParaRPr lang="zh-CN" altLang="en-US" b="0">
              <a:solidFill>
                <a:srgbClr val="4F81BD"/>
              </a:solidFill>
              <a:latin typeface="宋体" charset="0"/>
              <a:cs typeface="宋体" charset="0"/>
            </a:endParaRPr>
          </a:p>
          <a:p>
            <a:pPr marL="0" indent="266700" algn="l"/>
            <a:r>
              <a:rPr lang="en-US" altLang="zh-CN" b="0">
                <a:solidFill>
                  <a:srgbClr val="4F81BD"/>
                </a:solidFill>
                <a:latin typeface="宋体" charset="0"/>
                <a:cs typeface="宋体" charset="0"/>
              </a:rPr>
              <a:t>		</a:t>
            </a:r>
            <a:r>
              <a:rPr lang="en-US" altLang="zh-CN" b="0">
                <a:solidFill>
                  <a:srgbClr val="4F81BD"/>
                </a:solidFill>
                <a:latin typeface="Times New Roman" panose="02020503050405090304" charset="0"/>
                <a:cs typeface="Times New Roman" panose="02020503050405090304" charset="0"/>
              </a:rPr>
              <a:t>&lt;/mt-button&gt;	&lt;/router-link&gt;    &lt;/mt-header&gt;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a:t>
            </a:r>
            <a:r>
              <a:rPr lang="zh-CN" altLang="en-US" sz="3200" b="1" dirty="0" smtClean="0">
                <a:solidFill>
                  <a:srgbClr val="0070C0"/>
                </a:solidFill>
                <a:latin typeface="微软雅黑" panose="020B0503020204020204" pitchFamily="34" charset="-122"/>
                <a:ea typeface="微软雅黑" panose="020B0503020204020204" pitchFamily="34" charset="-122"/>
              </a:rPr>
              <a:t>难点</a:t>
            </a:r>
            <a:r>
              <a:rPr lang="zh-CN" altLang="en-US" sz="3200" b="1" dirty="0">
                <a:solidFill>
                  <a:srgbClr val="0070C0"/>
                </a:solidFill>
                <a:latin typeface="微软雅黑" panose="020B0503020204020204" pitchFamily="34" charset="-122"/>
                <a:ea typeface="微软雅黑" panose="020B0503020204020204" pitchFamily="34" charset="-122"/>
              </a:rPr>
              <a:t>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31757" y="1168319"/>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lang="zh-CN" altLang="en-US" sz="2000" dirty="0">
                <a:latin typeface="微软雅黑"/>
                <a:ea typeface="微软雅黑"/>
                <a:sym typeface="Gill Sans" panose="020B0502020104020203" charset="0"/>
              </a:rPr>
              <a:t>、</a:t>
            </a:r>
            <a:r>
              <a:rPr sz="2000" dirty="0">
                <a:latin typeface="微软雅黑"/>
                <a:ea typeface="微软雅黑"/>
                <a:sym typeface="Gill Sans" panose="020B0502020104020203" charset="0"/>
              </a:rPr>
              <a:t>完成头部制作之后，接下来我们需要制作大分类，分别是：热门，新书，好评，完结，包月，我们将这些类别存储在data里面，然后进行动态渲染，具体代码如下</a:t>
            </a:r>
            <a:r>
              <a:rPr lang="zh-CN" sz="2000" dirty="0">
                <a:latin typeface="微软雅黑"/>
                <a:ea typeface="微软雅黑"/>
                <a:sym typeface="Gill Sans" panose="020B0502020104020203" charset="0"/>
              </a:rPr>
              <a:t>：</a:t>
            </a:r>
            <a:endParaRPr 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100" name="文本框 99"/>
          <p:cNvSpPr txBox="1"/>
          <p:nvPr/>
        </p:nvSpPr>
        <p:spPr>
          <a:xfrm>
            <a:off x="3030220" y="2336800"/>
            <a:ext cx="5080000" cy="4523105"/>
          </a:xfrm>
          <a:prstGeom prst="rect">
            <a:avLst/>
          </a:prstGeom>
          <a:noFill/>
          <a:ln w="9525">
            <a:noFill/>
          </a:ln>
        </p:spPr>
        <p:txBody>
          <a:bodyPr>
            <a:spAutoFit/>
          </a:bodyPr>
          <a:p>
            <a:pPr marL="0" indent="266700" algn="l"/>
            <a:r>
              <a:rPr lang="en-US" altLang="zh-CN" b="0">
                <a:solidFill>
                  <a:srgbClr val="4F81BD"/>
                </a:solidFill>
                <a:latin typeface="Times New Roman" panose="02020503050405090304" charset="0"/>
                <a:cs typeface="Times New Roman" panose="02020503050405090304" charset="0"/>
              </a:rPr>
              <a:t>types: [{       	 type: 'hot',        	 name: '</a:t>
            </a:r>
            <a:r>
              <a:rPr lang="zh-CN" altLang="en-US" b="0">
                <a:solidFill>
                  <a:srgbClr val="4F81BD"/>
                </a:solidFill>
                <a:latin typeface="宋体" charset="0"/>
                <a:cs typeface="宋体" charset="0"/>
              </a:rPr>
              <a:t>热门</a:t>
            </a:r>
            <a:r>
              <a:rPr lang="en-US" altLang="zh-CN" b="0">
                <a:solidFill>
                  <a:srgbClr val="4F81BD"/>
                </a:solidFill>
                <a:latin typeface="Times New Roman" panose="02020503050405090304" charset="0"/>
                <a:cs typeface="Times New Roman" panose="02020503050405090304" charset="0"/>
              </a:rPr>
              <a:t>'      }, {        	type: 'new',        	name: '</a:t>
            </a:r>
            <a:r>
              <a:rPr lang="zh-CN" altLang="en-US" b="0">
                <a:solidFill>
                  <a:srgbClr val="4F81BD"/>
                </a:solidFill>
                <a:latin typeface="宋体" charset="0"/>
                <a:cs typeface="宋体" charset="0"/>
              </a:rPr>
              <a:t>新书</a:t>
            </a:r>
            <a:r>
              <a:rPr lang="en-US" altLang="zh-CN" b="0">
                <a:solidFill>
                  <a:srgbClr val="4F81BD"/>
                </a:solidFill>
                <a:latin typeface="Times New Roman" panose="02020503050405090304" charset="0"/>
                <a:cs typeface="Times New Roman" panose="02020503050405090304" charset="0"/>
              </a:rPr>
              <a:t>'      }, {        	type: 'reputation',        	name: '</a:t>
            </a:r>
            <a:r>
              <a:rPr lang="zh-CN" altLang="en-US" b="0">
                <a:solidFill>
                  <a:srgbClr val="4F81BD"/>
                </a:solidFill>
                <a:latin typeface="宋体" charset="0"/>
                <a:cs typeface="宋体" charset="0"/>
              </a:rPr>
              <a:t>好评</a:t>
            </a:r>
            <a:r>
              <a:rPr lang="en-US" altLang="zh-CN" b="0">
                <a:solidFill>
                  <a:srgbClr val="4F81BD"/>
                </a:solidFill>
                <a:latin typeface="Times New Roman" panose="02020503050405090304" charset="0"/>
                <a:cs typeface="Times New Roman" panose="02020503050405090304" charset="0"/>
              </a:rPr>
              <a:t>'      }, {        	type: 'over',        	name: '</a:t>
            </a:r>
            <a:r>
              <a:rPr lang="zh-CN" altLang="en-US" b="0">
                <a:solidFill>
                  <a:srgbClr val="4F81BD"/>
                </a:solidFill>
                <a:latin typeface="宋体" charset="0"/>
                <a:cs typeface="宋体" charset="0"/>
              </a:rPr>
              <a:t>完结</a:t>
            </a:r>
            <a:r>
              <a:rPr lang="en-US" altLang="zh-CN" b="0">
                <a:solidFill>
                  <a:srgbClr val="4F81BD"/>
                </a:solidFill>
                <a:latin typeface="Times New Roman" panose="02020503050405090304" charset="0"/>
                <a:cs typeface="Times New Roman" panose="02020503050405090304" charset="0"/>
              </a:rPr>
              <a:t>'      }, {        	type: 'monthly',        	name: '</a:t>
            </a:r>
            <a:r>
              <a:rPr lang="zh-CN" altLang="en-US" b="0">
                <a:solidFill>
                  <a:srgbClr val="4F81BD"/>
                </a:solidFill>
                <a:latin typeface="宋体" charset="0"/>
                <a:cs typeface="宋体" charset="0"/>
              </a:rPr>
              <a:t>包月</a:t>
            </a:r>
            <a:r>
              <a:rPr lang="en-US" altLang="zh-CN" b="0">
                <a:solidFill>
                  <a:srgbClr val="4F81BD"/>
                </a:solidFill>
                <a:latin typeface="Times New Roman" panose="02020503050405090304" charset="0"/>
                <a:cs typeface="Times New Roman" panose="02020503050405090304" charset="0"/>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a:t>
            </a:r>
            <a:r>
              <a:rPr lang="zh-CN" altLang="en-US" sz="3200" b="1" dirty="0" smtClean="0">
                <a:solidFill>
                  <a:srgbClr val="0070C0"/>
                </a:solidFill>
                <a:latin typeface="微软雅黑" panose="020B0503020204020204" pitchFamily="34" charset="-122"/>
                <a:ea typeface="微软雅黑" panose="020B0503020204020204" pitchFamily="34" charset="-122"/>
              </a:rPr>
              <a:t>难点</a:t>
            </a:r>
            <a:r>
              <a:rPr lang="zh-CN" altLang="en-US" sz="3200" b="1" dirty="0">
                <a:solidFill>
                  <a:srgbClr val="0070C0"/>
                </a:solidFill>
                <a:latin typeface="微软雅黑" panose="020B0503020204020204" pitchFamily="34" charset="-122"/>
                <a:ea typeface="微软雅黑" panose="020B0503020204020204" pitchFamily="34" charset="-122"/>
              </a:rPr>
              <a:t>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31757" y="1168319"/>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2</a:t>
            </a:r>
            <a:r>
              <a:rPr lang="zh-CN" altLang="en-US" sz="2000" dirty="0">
                <a:latin typeface="微软雅黑"/>
                <a:ea typeface="微软雅黑"/>
                <a:sym typeface="Gill Sans" panose="020B0502020104020203" charset="0"/>
              </a:rPr>
              <a:t>、</a:t>
            </a:r>
            <a:r>
              <a:rPr sz="2000" dirty="0">
                <a:latin typeface="微软雅黑"/>
                <a:ea typeface="微软雅黑"/>
                <a:sym typeface="Gill Sans" panose="020B0502020104020203" charset="0"/>
              </a:rPr>
              <a:t>数据初始化好之后，在这里我们使用vue-touch插件来完成移动端事件的使用，由于需要进行点击切换，所以先要安装vue-touch，并进行配置使用，具体代码如下：</a:t>
            </a:r>
            <a:r>
              <a:rPr lang="zh-CN" sz="2000" dirty="0">
                <a:latin typeface="微软雅黑"/>
                <a:ea typeface="微软雅黑"/>
                <a:sym typeface="Gill Sans" panose="020B0502020104020203" charset="0"/>
              </a:rPr>
              <a:t>：</a:t>
            </a:r>
            <a:endParaRPr 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2873375" y="3167697"/>
            <a:ext cx="5080000" cy="2030095"/>
          </a:xfrm>
          <a:prstGeom prst="rect">
            <a:avLst/>
          </a:prstGeom>
          <a:noFill/>
          <a:ln w="9525">
            <a:noFill/>
          </a:ln>
        </p:spPr>
        <p:txBody>
          <a:bodyPr>
            <a:spAutoFit/>
          </a:bodyPr>
          <a:p>
            <a:pPr marL="0" indent="266700" algn="l"/>
            <a:r>
              <a:rPr lang="en-US" altLang="zh-CN" b="0">
                <a:solidFill>
                  <a:srgbClr val="4F81BD"/>
                </a:solidFill>
                <a:latin typeface="Times New Roman" panose="02020503050405090304" charset="0"/>
                <a:cs typeface="Times New Roman" panose="02020503050405090304" charset="0"/>
              </a:rPr>
              <a:t>//安装vue-touch	npm install axios -S     / /在main.js内进行配置 	import VueTouch from 'vue-touch'	Vue.use(VueTouch, { 		 name: 'v-touch'	})</a:t>
            </a:r>
            <a:endParaRPr lang="en-US" altLang="zh-CN">
              <a:solidFill>
                <a:srgbClr val="4F81BD"/>
              </a:solidFill>
              <a:latin typeface="Times New Roman" panose="02020503050405090304" charset="0"/>
              <a:cs typeface="Times New Roman"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31757" y="1484530"/>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3</a:t>
            </a:r>
            <a:r>
              <a:rPr lang="zh-CN" altLang="en-US" sz="2000" dirty="0" smtClean="0">
                <a:latin typeface="微软雅黑"/>
                <a:ea typeface="微软雅黑"/>
                <a:sym typeface="Gill Sans" panose="020B0502020104020203" charset="0"/>
              </a:rPr>
              <a:t>、vue-touch配置完成之后，我们再来渲染大分类，具体的效果图和代码如下：</a:t>
            </a:r>
            <a:endParaRPr lang="zh-CN" altLang="en-US" sz="2000"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1"/>
          <p:cNvPicPr>
            <a:picLocks noChangeAspect="1"/>
          </p:cNvPicPr>
          <p:nvPr/>
        </p:nvPicPr>
        <p:blipFill>
          <a:blip r:embed="rId2"/>
          <a:stretch>
            <a:fillRect/>
          </a:stretch>
        </p:blipFill>
        <p:spPr>
          <a:xfrm>
            <a:off x="3750945" y="2531745"/>
            <a:ext cx="4165600" cy="457200"/>
          </a:xfrm>
          <a:prstGeom prst="rect">
            <a:avLst/>
          </a:prstGeom>
          <a:noFill/>
          <a:ln w="9525">
            <a:noFill/>
          </a:ln>
        </p:spPr>
      </p:pic>
      <p:sp>
        <p:nvSpPr>
          <p:cNvPr id="100" name="文本框 99"/>
          <p:cNvSpPr txBox="1"/>
          <p:nvPr/>
        </p:nvSpPr>
        <p:spPr>
          <a:xfrm>
            <a:off x="2441575" y="3808730"/>
            <a:ext cx="9799320" cy="2030095"/>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&lt;div class="select"&gt;	&lt;ul class="select-bar"&gt;		&lt;v-touch tag="li" v-for="(item, index) in types" :key="index" &gt;			{{item.name}}		&lt;/v-touch&gt;	&lt;/ul&gt;    &lt;/div&gt;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2698" y="1204366"/>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4.</a:t>
            </a:r>
            <a:r>
              <a:rPr sz="2000" dirty="0">
                <a:latin typeface="微软雅黑"/>
                <a:ea typeface="微软雅黑"/>
                <a:sym typeface="Gill Sans" panose="020B0502020104020203" charset="0"/>
              </a:rPr>
              <a:t>数据渲染完成之后，再设置css样式</a:t>
            </a:r>
            <a:r>
              <a:rPr lang="zh-CN" sz="2000" dirty="0">
                <a:latin typeface="微软雅黑"/>
                <a:ea typeface="微软雅黑"/>
                <a:sym typeface="Gill Sans" panose="020B0502020104020203" charset="0"/>
              </a:rPr>
              <a:t>，具体代码如下：</a:t>
            </a:r>
            <a:endParaRPr 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100" name="文本框 99"/>
          <p:cNvSpPr txBox="1"/>
          <p:nvPr/>
        </p:nvSpPr>
        <p:spPr>
          <a:xfrm>
            <a:off x="1577975" y="2150110"/>
            <a:ext cx="8985250" cy="2861310"/>
          </a:xfrm>
          <a:prstGeom prst="rect">
            <a:avLst/>
          </a:prstGeom>
          <a:noFill/>
          <a:ln w="9525">
            <a:noFill/>
          </a:ln>
        </p:spPr>
        <p:txBody>
          <a:bodyPr wrap="square">
            <a:spAutoFit/>
          </a:bodyPr>
          <a:p>
            <a:pPr marL="0" indent="266700" algn="l"/>
            <a:r>
              <a:rPr lang="en-US" altLang="zh-CN" b="0">
                <a:solidFill>
                  <a:srgbClr val="4F81BD"/>
                </a:solidFill>
                <a:latin typeface="Times New Roman" panose="02020503050405090304" charset="0"/>
                <a:cs typeface="Times New Roman" panose="02020503050405090304" charset="0"/>
              </a:rPr>
              <a:t>.select {position: fixed;top: 2rem;left: 0;background: #fff;z-index: 10;}</a:t>
            </a:r>
            <a:endParaRPr lang="en-US" altLang="zh-CN" b="0">
              <a:solidFill>
                <a:srgbClr val="4F81BD"/>
              </a:solidFill>
              <a:latin typeface="Times New Roman" panose="02020503050405090304" charset="0"/>
              <a:cs typeface="Times New Roman" panose="02020503050405090304" charset="0"/>
            </a:endParaRPr>
          </a:p>
          <a:p>
            <a:pPr marL="0" indent="266700" algn="l"/>
            <a:r>
              <a:rPr lang="en-US" altLang="zh-CN" b="0">
                <a:solidFill>
                  <a:srgbClr val="4F81BD"/>
                </a:solidFill>
                <a:latin typeface="Times New Roman" panose="02020503050405090304" charset="0"/>
                <a:cs typeface="Times New Roman" panose="02020503050405090304" charset="0"/>
              </a:rPr>
              <a:t>     .select-bar {display: flex;flex-direction: row;justify-content: flex-start;flex-wrap: nowrap;height: 2rem;width: 100vw;overflow-x: auto;overflow-y: hidden;border-bottom: 1px solid #f2f2f2;}</a:t>
            </a:r>
            <a:endParaRPr lang="en-US" altLang="zh-CN" b="0">
              <a:solidFill>
                <a:srgbClr val="4F81BD"/>
              </a:solidFill>
              <a:latin typeface="Times New Roman" panose="02020503050405090304" charset="0"/>
              <a:cs typeface="Times New Roman" panose="02020503050405090304" charset="0"/>
            </a:endParaRPr>
          </a:p>
          <a:p>
            <a:pPr marL="0" indent="266700" algn="l"/>
            <a:r>
              <a:rPr lang="en-US" altLang="zh-CN" b="0">
                <a:solidFill>
                  <a:srgbClr val="4F81BD"/>
                </a:solidFill>
                <a:latin typeface="Times New Roman" panose="02020503050405090304" charset="0"/>
                <a:cs typeface="Times New Roman" panose="02020503050405090304" charset="0"/>
              </a:rPr>
              <a:t>    .select-bar li {flex-shrink: 0;line-height: 2rem;padding-left: 0.6rem;padding-right: 0.6rem;font-size: 0.7rem;}</a:t>
            </a:r>
            <a:endParaRPr lang="en-US" altLang="zh-CN" b="0">
              <a:solidFill>
                <a:srgbClr val="4F81BD"/>
              </a:solidFill>
              <a:latin typeface="Times New Roman" panose="02020503050405090304" charset="0"/>
              <a:cs typeface="Times New Roman" panose="02020503050405090304" charset="0"/>
            </a:endParaRPr>
          </a:p>
          <a:p>
            <a:pPr marL="0" indent="266700" algn="l"/>
            <a:r>
              <a:rPr lang="en-US" altLang="zh-CN" b="0">
                <a:solidFill>
                  <a:srgbClr val="4F81BD"/>
                </a:solidFill>
                <a:latin typeface="Times New Roman" panose="02020503050405090304" charset="0"/>
                <a:cs typeface="Times New Roman" panose="02020503050405090304" charset="0"/>
              </a:rPr>
              <a:t>    .active {color: red;}</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-3</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2698" y="821461"/>
            <a:ext cx="10703858" cy="224536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大分类完成之后，我们再继续编写小分类，小分类的数据我们需要先通过路由守卫获取传递过来的参数，再调用获取大分类中的小类别方法，调用完成之后，再data中声明一个属性为mins，初始值设置为null，用来保存小类别的数据，声明完成之后，根据接收过来的参数遍历数据，最后赋给mins，具体代码如下：</a:t>
            </a:r>
            <a:endParaRPr 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3319145" y="2964180"/>
            <a:ext cx="6679565" cy="3969385"/>
          </a:xfrm>
          <a:prstGeom prst="rect">
            <a:avLst/>
          </a:prstGeom>
          <a:noFill/>
          <a:ln w="9525">
            <a:noFill/>
          </a:ln>
        </p:spPr>
        <p:txBody>
          <a:bodyPr wrap="square">
            <a:spAutoFit/>
          </a:bodyPr>
          <a:p>
            <a:pPr marL="457200" lvl="1" indent="266700" algn="l"/>
            <a:r>
              <a:rPr lang="en-US" altLang="zh-CN" b="0">
                <a:latin typeface="Times New Roman" panose="02020503050405090304" charset="0"/>
                <a:cs typeface="Times New Roman" panose="02020503050405090304" charset="0"/>
              </a:rPr>
              <a:t>//</a:t>
            </a:r>
            <a:r>
              <a:rPr lang="zh-CN" altLang="en-US" b="0">
                <a:latin typeface="宋体" charset="0"/>
                <a:cs typeface="宋体" charset="0"/>
              </a:rPr>
              <a:t>设置初始化数据</a:t>
            </a:r>
            <a:r>
              <a:rPr lang="zh-CN" altLang="en-US" b="0">
                <a:solidFill>
                  <a:srgbClr val="4F81BD"/>
                </a:solidFill>
                <a:latin typeface="Times New Roman" panose="02020503050405090304" charset="0"/>
                <a:cs typeface="Times New Roman" panose="02020503050405090304" charset="0"/>
              </a:rPr>
              <a:t> </a:t>
            </a:r>
            <a:r>
              <a:rPr lang="en-US" altLang="zh-CN" b="0">
                <a:solidFill>
                  <a:srgbClr val="4F81BD"/>
                </a:solidFill>
                <a:latin typeface="Times New Roman" panose="02020503050405090304" charset="0"/>
                <a:cs typeface="Times New Roman" panose="02020503050405090304" charset="0"/>
              </a:rPr>
              <a:t>data () {    return {type: 'hot',gender: '', major: '',      minor: '',mins: null,      majorSelected: 0,      minorSelected: 0,      types: [</a:t>
            </a:r>
            <a:endParaRPr lang="en-US" altLang="zh-CN" b="0">
              <a:solidFill>
                <a:srgbClr val="4F81BD"/>
              </a:solidFill>
              <a:latin typeface="Times New Roman" panose="02020503050405090304" charset="0"/>
              <a:cs typeface="Times New Roman" panose="02020503050405090304" charset="0"/>
            </a:endParaRPr>
          </a:p>
          <a:p>
            <a:pPr marL="457200" lvl="1" indent="266700" algn="l"/>
            <a:r>
              <a:rPr lang="en-US" altLang="zh-CN" b="0">
                <a:solidFill>
                  <a:srgbClr val="4F81BD"/>
                </a:solidFill>
                <a:latin typeface="Times New Roman" panose="02020503050405090304" charset="0"/>
                <a:cs typeface="Times New Roman" panose="02020503050405090304" charset="0"/>
              </a:rPr>
              <a:t>	{ type: 'hot', name: '</a:t>
            </a:r>
            <a:r>
              <a:rPr lang="zh-CN" altLang="en-US" b="0">
                <a:solidFill>
                  <a:srgbClr val="4F81BD"/>
                </a:solidFill>
                <a:latin typeface="宋体" charset="0"/>
                <a:cs typeface="宋体" charset="0"/>
              </a:rPr>
              <a:t>热门</a:t>
            </a:r>
            <a:r>
              <a:rPr lang="en-US" altLang="zh-CN" b="0">
                <a:solidFill>
                  <a:srgbClr val="4F81BD"/>
                </a:solidFill>
                <a:latin typeface="Times New Roman" panose="02020503050405090304" charset="0"/>
                <a:cs typeface="Times New Roman" panose="02020503050405090304" charset="0"/>
              </a:rPr>
              <a:t>'}, </a:t>
            </a:r>
            <a:endParaRPr lang="en-US" altLang="zh-CN" b="0">
              <a:solidFill>
                <a:srgbClr val="4F81BD"/>
              </a:solidFill>
              <a:latin typeface="Times New Roman" panose="02020503050405090304" charset="0"/>
              <a:cs typeface="Times New Roman" panose="02020503050405090304" charset="0"/>
            </a:endParaRPr>
          </a:p>
          <a:p>
            <a:pPr marL="457200" lvl="1" indent="266700" algn="l"/>
            <a:r>
              <a:rPr lang="en-US" altLang="zh-CN" b="0">
                <a:solidFill>
                  <a:srgbClr val="4F81BD"/>
                </a:solidFill>
                <a:latin typeface="Times New Roman" panose="02020503050405090304" charset="0"/>
                <a:cs typeface="Times New Roman" panose="02020503050405090304" charset="0"/>
              </a:rPr>
              <a:t>	{type: 'new',name: '</a:t>
            </a:r>
            <a:r>
              <a:rPr lang="zh-CN" altLang="en-US" b="0">
                <a:solidFill>
                  <a:srgbClr val="4F81BD"/>
                </a:solidFill>
                <a:latin typeface="宋体" charset="0"/>
                <a:cs typeface="宋体" charset="0"/>
              </a:rPr>
              <a:t>新书</a:t>
            </a:r>
            <a:r>
              <a:rPr lang="en-US" altLang="zh-CN" b="0">
                <a:solidFill>
                  <a:srgbClr val="4F81BD"/>
                </a:solidFill>
                <a:latin typeface="Times New Roman" panose="02020503050405090304" charset="0"/>
                <a:cs typeface="Times New Roman" panose="02020503050405090304" charset="0"/>
              </a:rPr>
              <a:t>'},</a:t>
            </a:r>
            <a:endParaRPr lang="en-US" altLang="zh-CN" b="0">
              <a:solidFill>
                <a:srgbClr val="4F81BD"/>
              </a:solidFill>
              <a:latin typeface="Times New Roman" panose="02020503050405090304" charset="0"/>
              <a:cs typeface="Times New Roman" panose="02020503050405090304" charset="0"/>
            </a:endParaRPr>
          </a:p>
          <a:p>
            <a:pPr marL="457200" lvl="1" indent="266700" algn="l"/>
            <a:r>
              <a:rPr lang="en-US" altLang="zh-CN" b="0">
                <a:solidFill>
                  <a:srgbClr val="4F81BD"/>
                </a:solidFill>
                <a:latin typeface="Times New Roman" panose="02020503050405090304" charset="0"/>
                <a:cs typeface="Times New Roman" panose="02020503050405090304" charset="0"/>
              </a:rPr>
              <a:t> 	{type: 'reputation',name: '</a:t>
            </a:r>
            <a:r>
              <a:rPr lang="zh-CN" altLang="en-US" b="0">
                <a:solidFill>
                  <a:srgbClr val="4F81BD"/>
                </a:solidFill>
                <a:latin typeface="宋体" charset="0"/>
                <a:cs typeface="宋体" charset="0"/>
              </a:rPr>
              <a:t>好评</a:t>
            </a:r>
            <a:r>
              <a:rPr lang="en-US" altLang="zh-CN" b="0">
                <a:solidFill>
                  <a:srgbClr val="4F81BD"/>
                </a:solidFill>
                <a:latin typeface="Times New Roman" panose="02020503050405090304" charset="0"/>
                <a:cs typeface="Times New Roman" panose="02020503050405090304" charset="0"/>
              </a:rPr>
              <a:t>'},</a:t>
            </a:r>
            <a:endParaRPr lang="en-US" altLang="zh-CN" b="0">
              <a:solidFill>
                <a:srgbClr val="4F81BD"/>
              </a:solidFill>
              <a:latin typeface="Times New Roman" panose="02020503050405090304" charset="0"/>
              <a:cs typeface="Times New Roman" panose="02020503050405090304" charset="0"/>
            </a:endParaRPr>
          </a:p>
          <a:p>
            <a:pPr marL="457200" lvl="1" indent="266700" algn="l"/>
            <a:r>
              <a:rPr lang="en-US" altLang="zh-CN" b="0">
                <a:solidFill>
                  <a:srgbClr val="4F81BD"/>
                </a:solidFill>
                <a:latin typeface="Times New Roman" panose="02020503050405090304" charset="0"/>
                <a:cs typeface="Times New Roman" panose="02020503050405090304" charset="0"/>
              </a:rPr>
              <a:t> 	{type: 'over',name: '</a:t>
            </a:r>
            <a:r>
              <a:rPr lang="zh-CN" altLang="en-US" b="0">
                <a:solidFill>
                  <a:srgbClr val="4F81BD"/>
                </a:solidFill>
                <a:latin typeface="宋体" charset="0"/>
                <a:cs typeface="宋体" charset="0"/>
              </a:rPr>
              <a:t>完结</a:t>
            </a:r>
            <a:r>
              <a:rPr lang="en-US" altLang="zh-CN" b="0">
                <a:solidFill>
                  <a:srgbClr val="4F81BD"/>
                </a:solidFill>
                <a:latin typeface="Times New Roman" panose="02020503050405090304" charset="0"/>
                <a:cs typeface="Times New Roman" panose="02020503050405090304" charset="0"/>
              </a:rPr>
              <a:t>'}, </a:t>
            </a:r>
            <a:endParaRPr lang="en-US" altLang="zh-CN" b="0">
              <a:solidFill>
                <a:srgbClr val="4F81BD"/>
              </a:solidFill>
              <a:latin typeface="Times New Roman" panose="02020503050405090304" charset="0"/>
              <a:cs typeface="Times New Roman" panose="02020503050405090304" charset="0"/>
            </a:endParaRPr>
          </a:p>
          <a:p>
            <a:pPr marL="457200" lvl="1" indent="266700" algn="l"/>
            <a:r>
              <a:rPr lang="en-US" altLang="zh-CN" b="0">
                <a:solidFill>
                  <a:srgbClr val="4F81BD"/>
                </a:solidFill>
                <a:latin typeface="Times New Roman" panose="02020503050405090304" charset="0"/>
                <a:cs typeface="Times New Roman" panose="02020503050405090304" charset="0"/>
              </a:rPr>
              <a:t>	{type: 'monthly', name: '</a:t>
            </a:r>
            <a:r>
              <a:rPr lang="zh-CN" altLang="en-US" b="0">
                <a:solidFill>
                  <a:srgbClr val="4F81BD"/>
                </a:solidFill>
                <a:latin typeface="宋体" charset="0"/>
                <a:cs typeface="宋体" charset="0"/>
              </a:rPr>
              <a:t>包月</a:t>
            </a:r>
            <a:r>
              <a:rPr lang="en-US" altLang="zh-CN" b="0">
                <a:solidFill>
                  <a:srgbClr val="4F81BD"/>
                </a:solidFill>
                <a:latin typeface="Times New Roman" panose="02020503050405090304" charset="0"/>
                <a:cs typeface="Times New Roman" panose="02020503050405090304" charset="0"/>
              </a:rPr>
              <a:t>'}]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5590</Words>
  <Application>WPS 演示</Application>
  <PresentationFormat>宽屏</PresentationFormat>
  <Paragraphs>244</Paragraphs>
  <Slides>18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方正书宋_GBK</vt:lpstr>
      <vt:lpstr>Wingdings</vt:lpstr>
      <vt:lpstr>微软雅黑</vt:lpstr>
      <vt:lpstr>微软雅黑</vt:lpstr>
      <vt:lpstr>Gill Sans</vt:lpstr>
      <vt:lpstr>Times New Roman</vt:lpstr>
      <vt:lpstr>宋体</vt:lpstr>
      <vt:lpstr>汉仪旗黑KW</vt:lpstr>
      <vt:lpstr>Arial Unicode MS</vt:lpstr>
      <vt:lpstr>等线 Light</vt:lpstr>
      <vt:lpstr>汉仪中等线KW</vt:lpstr>
      <vt:lpstr>等线</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imeaya@126.com</dc:creator>
  <cp:lastModifiedBy>yangling</cp:lastModifiedBy>
  <cp:revision>140</cp:revision>
  <dcterms:created xsi:type="dcterms:W3CDTF">2019-07-25T15:22:45Z</dcterms:created>
  <dcterms:modified xsi:type="dcterms:W3CDTF">2019-07-25T15:22:45Z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