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66" r:id="rId5"/>
    <p:sldId id="267" r:id="rId6"/>
    <p:sldId id="298" r:id="rId7"/>
    <p:sldId id="299" r:id="rId8"/>
    <p:sldId id="300" r:id="rId9"/>
    <p:sldId id="308" r:id="rId10"/>
    <p:sldId id="301" r:id="rId11"/>
    <p:sldId id="309" r:id="rId12"/>
    <p:sldId id="310" r:id="rId13"/>
    <p:sldId id="311" r:id="rId14"/>
    <p:sldId id="319" r:id="rId15"/>
    <p:sldId id="320"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72" d="100"/>
          <a:sy n="72" d="100"/>
        </p:scale>
        <p:origin x="1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A09A0-22A7-4AB7-9966-349EE815AC9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F554F-A37A-4596-9849-D2E29D3766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04E12D8-2A59-4235-8FCA-3933E01027F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351594-A773-40DB-9AE8-22D450BD6D7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E12D8-2A59-4235-8FCA-3933E01027F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51594-A773-40DB-9AE8-22D450BD6D7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email"/>
          <a:srcRect/>
          <a:stretch>
            <a:fillRect/>
          </a:stretch>
        </p:blipFill>
        <p:spPr>
          <a:xfrm>
            <a:off x="1" y="2423886"/>
            <a:ext cx="4049486" cy="1915885"/>
          </a:xfrm>
          <a:prstGeom prst="rect">
            <a:avLst/>
          </a:prstGeom>
        </p:spPr>
      </p:pic>
      <p:grpSp>
        <p:nvGrpSpPr>
          <p:cNvPr id="2" name="组合 1"/>
          <p:cNvGrpSpPr/>
          <p:nvPr/>
        </p:nvGrpSpPr>
        <p:grpSpPr>
          <a:xfrm>
            <a:off x="3365391" y="2707247"/>
            <a:ext cx="2057127" cy="1710404"/>
            <a:chOff x="3365391" y="2707247"/>
            <a:chExt cx="2057127" cy="1710404"/>
          </a:xfrm>
        </p:grpSpPr>
        <p:sp>
          <p:nvSpPr>
            <p:cNvPr id="5" name="矩形 4"/>
            <p:cNvSpPr/>
            <p:nvPr/>
          </p:nvSpPr>
          <p:spPr>
            <a:xfrm rot="2700000">
              <a:off x="3365391" y="2707247"/>
              <a:ext cx="1368193" cy="13681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矩形 7"/>
            <p:cNvSpPr/>
            <p:nvPr/>
          </p:nvSpPr>
          <p:spPr>
            <a:xfrm rot="2700000">
              <a:off x="4569440" y="4046923"/>
              <a:ext cx="370728" cy="370728"/>
            </a:xfrm>
            <a:prstGeom prst="rect">
              <a:avLst/>
            </a:prstGeom>
            <a:solidFill>
              <a:srgbClr val="0D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5240973" y="4003712"/>
              <a:ext cx="181545" cy="181545"/>
            </a:xfrm>
            <a:prstGeom prst="rect">
              <a:avLst/>
            </a:prstGeom>
            <a:solidFill>
              <a:srgbClr val="53B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p:cNvCxnSpPr/>
          <p:nvPr/>
        </p:nvCxnSpPr>
        <p:spPr>
          <a:xfrm>
            <a:off x="10084642" y="1384124"/>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1842" y="-2469655"/>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64622" y="2497850"/>
            <a:ext cx="6615517" cy="830997"/>
          </a:xfrm>
          <a:prstGeom prst="rect">
            <a:avLst/>
          </a:prstGeom>
          <a:noFill/>
        </p:spPr>
        <p:txBody>
          <a:bodyPr wrap="square" rtlCol="0">
            <a:spAutoFit/>
          </a:bodyPr>
          <a:lstStyle/>
          <a:p>
            <a:pPr algn="ctr"/>
            <a:r>
              <a:rPr lang="zh-CN" altLang="en-US" sz="4800" b="1" dirty="0">
                <a:solidFill>
                  <a:srgbClr val="0070C0"/>
                </a:solidFill>
                <a:latin typeface="微软雅黑" panose="020B0503020204020204" pitchFamily="34" charset="-122"/>
                <a:ea typeface="微软雅黑" panose="020B0503020204020204" pitchFamily="34" charset="-122"/>
              </a:rPr>
              <a:t>实训项目</a:t>
            </a:r>
            <a:r>
              <a:rPr lang="en-US" altLang="zh-CN" sz="4800" b="1" dirty="0" smtClean="0">
                <a:solidFill>
                  <a:srgbClr val="0070C0"/>
                </a:solidFill>
                <a:latin typeface="微软雅黑" panose="020B0503020204020204" pitchFamily="34" charset="-122"/>
                <a:ea typeface="微软雅黑" panose="020B0503020204020204" pitchFamily="34" charset="-122"/>
              </a:rPr>
              <a:t>-</a:t>
            </a:r>
            <a:r>
              <a:rPr lang="zh-CN" altLang="en-US" sz="4800" b="1" dirty="0" smtClean="0">
                <a:solidFill>
                  <a:srgbClr val="0070C0"/>
                </a:solidFill>
                <a:latin typeface="微软雅黑" panose="020B0503020204020204" pitchFamily="34" charset="-122"/>
                <a:ea typeface="微软雅黑" panose="020B0503020204020204" pitchFamily="34" charset="-122"/>
              </a:rPr>
              <a:t>小说阅读</a:t>
            </a:r>
            <a:endParaRPr lang="zh-CN" altLang="en-US" sz="4800" b="1" dirty="0">
              <a:solidFill>
                <a:srgbClr val="0070C0"/>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5016947" y="3391343"/>
            <a:ext cx="717505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203374" y="3506236"/>
            <a:ext cx="6684902" cy="398780"/>
          </a:xfrm>
          <a:prstGeom prst="rect">
            <a:avLst/>
          </a:prstGeom>
          <a:noFill/>
        </p:spPr>
        <p:txBody>
          <a:bodyPr wrap="square" rtlCol="0">
            <a:spAutoFit/>
          </a:bodyPr>
          <a:lstStyle/>
          <a:p>
            <a:pPr algn="r"/>
            <a:r>
              <a:rPr lang="en-US" altLang="zh-CN" sz="2000" dirty="0" smtClean="0">
                <a:solidFill>
                  <a:srgbClr val="0070C0"/>
                </a:solidFill>
                <a:latin typeface="微软雅黑" panose="020B0503020204020204" pitchFamily="34" charset="-122"/>
                <a:ea typeface="微软雅黑" panose="020B0503020204020204" pitchFamily="34" charset="-122"/>
              </a:rPr>
              <a:t>07 </a:t>
            </a:r>
            <a:r>
              <a:rPr lang="zh-CN" altLang="en-US" sz="2000" dirty="0" smtClean="0">
                <a:solidFill>
                  <a:srgbClr val="0070C0"/>
                </a:solidFill>
                <a:latin typeface="微软雅黑" panose="020B0503020204020204" pitchFamily="34" charset="-122"/>
                <a:ea typeface="微软雅黑" panose="020B0503020204020204" pitchFamily="34" charset="-122"/>
              </a:rPr>
              <a:t>实现小说详情页面</a:t>
            </a:r>
            <a:endParaRPr lang="zh-CN" altLang="en-US" sz="2000" dirty="0" smtClean="0">
              <a:solidFill>
                <a:srgbClr val="0070C0"/>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5864" y="199688"/>
            <a:ext cx="1371429" cy="12571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Click="0" advTm="3000">
        <p14:doors dir="vert"/>
      </p:transition>
    </mc:Choice>
    <mc:Fallback>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-2</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3080" y="1184910"/>
            <a:ext cx="10934700" cy="62992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3</a:t>
            </a:r>
            <a:r>
              <a:rPr lang="zh-CN" altLang="en-US" sz="2000" dirty="0">
                <a:latin typeface="微软雅黑"/>
                <a:ea typeface="微软雅黑"/>
                <a:sym typeface="Gill Sans" panose="020B0502020104020203" charset="0"/>
              </a:rPr>
              <a:t>、</a:t>
            </a:r>
            <a:r>
              <a:rPr lang="en-US" altLang="zh-CN" sz="2000" dirty="0">
                <a:latin typeface="微软雅黑"/>
                <a:ea typeface="微软雅黑"/>
                <a:sym typeface="Gill Sans" panose="020B0502020104020203" charset="0"/>
              </a:rPr>
              <a:t>readBook</a:t>
            </a:r>
            <a:r>
              <a:rPr lang="zh-CN" altLang="en-US" sz="2000" dirty="0">
                <a:latin typeface="微软雅黑"/>
                <a:ea typeface="微软雅黑"/>
                <a:sym typeface="Gill Sans" panose="020B0502020104020203" charset="0"/>
              </a:rPr>
              <a:t>方法的主要作用是进入到小说阅读页面，具体代码如下：</a:t>
            </a:r>
            <a:endParaRPr lang="zh-CN" altLang="en-US"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4" name="文本框 3"/>
          <p:cNvSpPr txBox="1"/>
          <p:nvPr/>
        </p:nvSpPr>
        <p:spPr>
          <a:xfrm>
            <a:off x="1639570" y="2829560"/>
            <a:ext cx="7428230" cy="1476375"/>
          </a:xfrm>
          <a:prstGeom prst="rect">
            <a:avLst/>
          </a:prstGeom>
          <a:noFill/>
        </p:spPr>
        <p:txBody>
          <a:bodyPr wrap="square" rtlCol="0" anchor="t">
            <a:spAutoFit/>
          </a:bodyPr>
          <a:p>
            <a:r>
              <a:rPr lang="zh-CN" altLang="en-US">
                <a:solidFill>
                  <a:schemeClr val="accent5"/>
                </a:solidFill>
              </a:rPr>
              <a:t>readBook () {</a:t>
            </a:r>
            <a:endParaRPr lang="zh-CN" altLang="en-US">
              <a:solidFill>
                <a:schemeClr val="accent5"/>
              </a:solidFill>
            </a:endParaRPr>
          </a:p>
          <a:p>
            <a:r>
              <a:rPr lang="zh-CN" altLang="en-US">
                <a:solidFill>
                  <a:schemeClr val="accent5"/>
                </a:solidFill>
              </a:rPr>
              <a:t>      this.$store.commit(SET_READ_BOOK, this.book)</a:t>
            </a:r>
            <a:endParaRPr lang="zh-CN" altLang="en-US">
              <a:solidFill>
                <a:schemeClr val="accent5"/>
              </a:solidFill>
            </a:endParaRPr>
          </a:p>
          <a:p>
            <a:r>
              <a:rPr lang="en-US" altLang="zh-CN">
                <a:solidFill>
                  <a:schemeClr val="accent5"/>
                </a:solidFill>
              </a:rPr>
              <a:t>	//</a:t>
            </a:r>
            <a:r>
              <a:rPr lang="zh-CN" altLang="en-US">
                <a:solidFill>
                  <a:schemeClr val="accent5"/>
                </a:solidFill>
              </a:rPr>
              <a:t>进入小说阅读页面，并传递当前小说的</a:t>
            </a:r>
            <a:r>
              <a:rPr lang="en-US" altLang="zh-CN">
                <a:solidFill>
                  <a:schemeClr val="accent5"/>
                </a:solidFill>
              </a:rPr>
              <a:t>bookId</a:t>
            </a:r>
            <a:endParaRPr lang="zh-CN" altLang="en-US">
              <a:solidFill>
                <a:schemeClr val="accent5"/>
              </a:solidFill>
            </a:endParaRPr>
          </a:p>
          <a:p>
            <a:r>
              <a:rPr lang="zh-CN" altLang="en-US">
                <a:solidFill>
                  <a:schemeClr val="accent5"/>
                </a:solidFill>
              </a:rPr>
              <a:t>      this.$router.push('/readbook/' + this.$route.params.bookId)</a:t>
            </a:r>
            <a:endParaRPr lang="zh-CN" altLang="en-US">
              <a:solidFill>
                <a:schemeClr val="accent5"/>
              </a:solidFill>
            </a:endParaRPr>
          </a:p>
          <a:p>
            <a:r>
              <a:rPr lang="zh-CN" altLang="en-US">
                <a:solidFill>
                  <a:schemeClr val="accent5"/>
                </a:solidFill>
              </a:rPr>
              <a: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smtClean="0">
                <a:solidFill>
                  <a:srgbClr val="0070C0"/>
                </a:solidFill>
                <a:latin typeface="微软雅黑" panose="020B0503020204020204" pitchFamily="34" charset="-122"/>
                <a:ea typeface="微软雅黑" panose="020B0503020204020204" pitchFamily="34" charset="-122"/>
              </a:rPr>
              <a:t>-3</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44457" y="926335"/>
            <a:ext cx="10703858" cy="170688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smtClean="0">
                <a:latin typeface="微软雅黑"/>
                <a:ea typeface="微软雅黑"/>
                <a:sym typeface="Gill Sans" panose="020B0502020104020203" charset="0"/>
              </a:rPr>
              <a:t>1</a:t>
            </a:r>
            <a:r>
              <a:rPr lang="zh-CN" altLang="en-US" sz="2000" dirty="0" smtClean="0">
                <a:latin typeface="微软雅黑"/>
                <a:ea typeface="微软雅黑"/>
                <a:sym typeface="Gill Sans" panose="020B0502020104020203" charset="0"/>
              </a:rPr>
              <a:t>、要制作小说的状态模块，其中包含了追书人气、读者留存率、日更新字数。我们需要获取到小说详情的数据并渲染到页面，由于之前已经获取过了，所以现在只需要渲染即可，具体代码如下：</a:t>
            </a:r>
            <a:endParaRPr lang="zh-CN" altLang="en-US" sz="2000" dirty="0" smtClean="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2" name="文本框 1"/>
          <p:cNvSpPr txBox="1"/>
          <p:nvPr/>
        </p:nvSpPr>
        <p:spPr>
          <a:xfrm>
            <a:off x="2319655" y="2633345"/>
            <a:ext cx="9660255" cy="3969385"/>
          </a:xfrm>
          <a:prstGeom prst="rect">
            <a:avLst/>
          </a:prstGeom>
          <a:noFill/>
        </p:spPr>
        <p:txBody>
          <a:bodyPr wrap="square" rtlCol="0" anchor="t">
            <a:spAutoFit/>
          </a:bodyPr>
          <a:p>
            <a:r>
              <a:rPr lang="zh-CN" altLang="en-US">
                <a:solidFill>
                  <a:schemeClr val="accent5"/>
                </a:solidFill>
              </a:rPr>
              <a:t>&lt;div class="book-status"&gt;</a:t>
            </a:r>
            <a:endParaRPr lang="zh-CN" altLang="en-US">
              <a:solidFill>
                <a:schemeClr val="accent5"/>
              </a:solidFill>
            </a:endParaRPr>
          </a:p>
          <a:p>
            <a:r>
              <a:rPr lang="zh-CN" altLang="en-US">
                <a:solidFill>
                  <a:schemeClr val="accent5"/>
                </a:solidFill>
              </a:rPr>
              <a:t>	&lt;div class="list-item"&gt;</a:t>
            </a:r>
            <a:endParaRPr lang="zh-CN" altLang="en-US">
              <a:solidFill>
                <a:schemeClr val="accent5"/>
              </a:solidFill>
            </a:endParaRPr>
          </a:p>
          <a:p>
            <a:r>
              <a:rPr lang="zh-CN" altLang="en-US">
                <a:solidFill>
                  <a:schemeClr val="accent5"/>
                </a:solidFill>
              </a:rPr>
              <a:t>		&lt;span class="item"&gt;追书人气&lt;/span&gt;</a:t>
            </a:r>
            <a:endParaRPr lang="zh-CN" altLang="en-US">
              <a:solidFill>
                <a:schemeClr val="accent5"/>
              </a:solidFill>
            </a:endParaRPr>
          </a:p>
          <a:p>
            <a:r>
              <a:rPr lang="zh-CN" altLang="en-US">
                <a:solidFill>
                  <a:schemeClr val="accent5"/>
                </a:solidFill>
              </a:rPr>
              <a:t>		&lt;span v-if="book"&gt;{{book.latelyFollower}}&lt;/span&gt;</a:t>
            </a:r>
            <a:endParaRPr lang="zh-CN" altLang="en-US">
              <a:solidFill>
                <a:schemeClr val="accent5"/>
              </a:solidFill>
            </a:endParaRPr>
          </a:p>
          <a:p>
            <a:r>
              <a:rPr lang="zh-CN" altLang="en-US">
                <a:solidFill>
                  <a:schemeClr val="accent5"/>
                </a:solidFill>
              </a:rPr>
              <a:t>	&lt;/div&gt;</a:t>
            </a:r>
            <a:endParaRPr lang="zh-CN" altLang="en-US">
              <a:solidFill>
                <a:schemeClr val="accent5"/>
              </a:solidFill>
            </a:endParaRPr>
          </a:p>
          <a:p>
            <a:r>
              <a:rPr lang="zh-CN" altLang="en-US">
                <a:solidFill>
                  <a:schemeClr val="accent5"/>
                </a:solidFill>
              </a:rPr>
              <a:t>	&lt;div class="list-item"&gt;</a:t>
            </a:r>
            <a:endParaRPr lang="zh-CN" altLang="en-US">
              <a:solidFill>
                <a:schemeClr val="accent5"/>
              </a:solidFill>
            </a:endParaRPr>
          </a:p>
          <a:p>
            <a:r>
              <a:rPr lang="zh-CN" altLang="en-US">
                <a:solidFill>
                  <a:schemeClr val="accent5"/>
                </a:solidFill>
              </a:rPr>
              <a:t>		&lt;span class="item"&gt;读者留存率&lt;/span&gt;</a:t>
            </a:r>
            <a:endParaRPr lang="zh-CN" altLang="en-US">
              <a:solidFill>
                <a:schemeClr val="accent5"/>
              </a:solidFill>
            </a:endParaRPr>
          </a:p>
          <a:p>
            <a:r>
              <a:rPr lang="zh-CN" altLang="en-US">
                <a:solidFill>
                  <a:schemeClr val="accent5"/>
                </a:solidFill>
              </a:rPr>
              <a:t>		&lt;span v-if="book"&gt;{{book.retentionRatio}}%&lt;/span&gt;</a:t>
            </a:r>
            <a:endParaRPr lang="zh-CN" altLang="en-US">
              <a:solidFill>
                <a:schemeClr val="accent5"/>
              </a:solidFill>
            </a:endParaRPr>
          </a:p>
          <a:p>
            <a:r>
              <a:rPr lang="zh-CN" altLang="en-US">
                <a:solidFill>
                  <a:schemeClr val="accent5"/>
                </a:solidFill>
              </a:rPr>
              <a:t>	&lt;/div&gt;</a:t>
            </a:r>
            <a:endParaRPr lang="zh-CN" altLang="en-US">
              <a:solidFill>
                <a:schemeClr val="accent5"/>
              </a:solidFill>
            </a:endParaRPr>
          </a:p>
          <a:p>
            <a:r>
              <a:rPr lang="zh-CN" altLang="en-US">
                <a:solidFill>
                  <a:schemeClr val="accent5"/>
                </a:solidFill>
              </a:rPr>
              <a:t>	&lt;div class="list-item"&gt;</a:t>
            </a:r>
            <a:endParaRPr lang="zh-CN" altLang="en-US">
              <a:solidFill>
                <a:schemeClr val="accent5"/>
              </a:solidFill>
            </a:endParaRPr>
          </a:p>
          <a:p>
            <a:r>
              <a:rPr lang="zh-CN" altLang="en-US">
                <a:solidFill>
                  <a:schemeClr val="accent5"/>
                </a:solidFill>
              </a:rPr>
              <a:t>		&lt;span class="item"&gt;日更新字数&lt;/span&gt;</a:t>
            </a:r>
            <a:endParaRPr lang="zh-CN" altLang="en-US">
              <a:solidFill>
                <a:schemeClr val="accent5"/>
              </a:solidFill>
            </a:endParaRPr>
          </a:p>
          <a:p>
            <a:r>
              <a:rPr lang="zh-CN" altLang="en-US">
                <a:solidFill>
                  <a:schemeClr val="accent5"/>
                </a:solidFill>
              </a:rPr>
              <a:t>		&lt;span v-if="book"&gt;{{book.serializeWordCount}}&lt;/span&gt;</a:t>
            </a:r>
            <a:endParaRPr lang="zh-CN" altLang="en-US">
              <a:solidFill>
                <a:schemeClr val="accent5"/>
              </a:solidFill>
            </a:endParaRPr>
          </a:p>
          <a:p>
            <a:r>
              <a:rPr lang="zh-CN" altLang="en-US">
                <a:solidFill>
                  <a:schemeClr val="accent5"/>
                </a:solidFill>
              </a:rPr>
              <a:t>	&lt;/div&gt;</a:t>
            </a:r>
            <a:endParaRPr lang="zh-CN" altLang="en-US">
              <a:solidFill>
                <a:schemeClr val="accent5"/>
              </a:solidFill>
            </a:endParaRPr>
          </a:p>
          <a:p>
            <a:r>
              <a:rPr lang="zh-CN" altLang="en-US">
                <a:solidFill>
                  <a:schemeClr val="accent5"/>
                </a:solidFill>
              </a:rPr>
              <a:t>&lt;/div&gt;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smtClean="0">
                <a:solidFill>
                  <a:srgbClr val="0070C0"/>
                </a:solidFill>
                <a:latin typeface="微软雅黑" panose="020B0503020204020204" pitchFamily="34" charset="-122"/>
                <a:ea typeface="微软雅黑" panose="020B0503020204020204" pitchFamily="34" charset="-122"/>
              </a:rPr>
              <a:t>-4</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44457" y="926335"/>
            <a:ext cx="10703858" cy="116840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smtClean="0">
                <a:latin typeface="微软雅黑"/>
                <a:ea typeface="微软雅黑"/>
                <a:sym typeface="Gill Sans" panose="020B0502020104020203" charset="0"/>
              </a:rPr>
              <a:t>1</a:t>
            </a:r>
            <a:r>
              <a:rPr lang="zh-CN" altLang="en-US" sz="2000" dirty="0" smtClean="0">
                <a:latin typeface="微软雅黑"/>
                <a:ea typeface="微软雅黑"/>
                <a:sym typeface="Gill Sans" panose="020B0502020104020203" charset="0"/>
              </a:rPr>
              <a:t>、制作完小说的状态模块之后，接下来我们要制作小说的标签模块，小说标签模块的数据由于之前已经获取过了，渲染即可，具体代码如下：</a:t>
            </a:r>
            <a:endParaRPr lang="zh-CN" altLang="en-US" sz="2000" dirty="0" smtClean="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4" name="文本框 3"/>
          <p:cNvSpPr txBox="1"/>
          <p:nvPr/>
        </p:nvSpPr>
        <p:spPr>
          <a:xfrm>
            <a:off x="2007235" y="3157855"/>
            <a:ext cx="8256270" cy="1476375"/>
          </a:xfrm>
          <a:prstGeom prst="rect">
            <a:avLst/>
          </a:prstGeom>
          <a:noFill/>
        </p:spPr>
        <p:txBody>
          <a:bodyPr wrap="square" rtlCol="0" anchor="t">
            <a:spAutoFit/>
          </a:bodyPr>
          <a:p>
            <a:pPr algn="l">
              <a:buNone/>
            </a:pPr>
            <a:r>
              <a:rPr lang="zh-CN" altLang="en-US">
                <a:solidFill>
                  <a:schemeClr val="accent5"/>
                </a:solidFill>
              </a:rPr>
              <a:t>&lt;div class="book-tag" v-if="book"&gt;</a:t>
            </a:r>
            <a:endParaRPr lang="zh-CN" altLang="en-US">
              <a:solidFill>
                <a:schemeClr val="accent5"/>
              </a:solidFill>
            </a:endParaRPr>
          </a:p>
          <a:p>
            <a:pPr algn="l">
              <a:buNone/>
            </a:pPr>
            <a:r>
              <a:rPr lang="zh-CN" altLang="en-US">
                <a:solidFill>
                  <a:schemeClr val="accent5"/>
                </a:solidFill>
              </a:rPr>
              <a:t>	&lt;span v-for="(tag, index) in book.tags" :key="index" class="tag"&gt;</a:t>
            </a:r>
            <a:endParaRPr lang="zh-CN" altLang="en-US">
              <a:solidFill>
                <a:schemeClr val="accent5"/>
              </a:solidFill>
            </a:endParaRPr>
          </a:p>
          <a:p>
            <a:pPr algn="l">
              <a:buNone/>
            </a:pPr>
            <a:r>
              <a:rPr lang="zh-CN" altLang="en-US">
                <a:solidFill>
                  <a:schemeClr val="accent5"/>
                </a:solidFill>
              </a:rPr>
              <a:t>		{{tag}}</a:t>
            </a:r>
            <a:endParaRPr lang="zh-CN" altLang="en-US">
              <a:solidFill>
                <a:schemeClr val="accent5"/>
              </a:solidFill>
            </a:endParaRPr>
          </a:p>
          <a:p>
            <a:pPr algn="l">
              <a:buNone/>
            </a:pPr>
            <a:r>
              <a:rPr lang="zh-CN" altLang="en-US">
                <a:solidFill>
                  <a:schemeClr val="accent5"/>
                </a:solidFill>
              </a:rPr>
              <a:t>	&lt;/span&gt;</a:t>
            </a:r>
            <a:endParaRPr lang="zh-CN" altLang="en-US">
              <a:solidFill>
                <a:schemeClr val="accent5"/>
              </a:solidFill>
            </a:endParaRPr>
          </a:p>
          <a:p>
            <a:pPr algn="l">
              <a:buNone/>
            </a:pPr>
            <a:r>
              <a:rPr lang="zh-CN" altLang="en-US">
                <a:solidFill>
                  <a:schemeClr val="accent5"/>
                </a:solidFill>
              </a:rPr>
              <a:t>&lt;/div&gt;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smtClean="0">
                <a:solidFill>
                  <a:srgbClr val="0070C0"/>
                </a:solidFill>
                <a:latin typeface="微软雅黑" panose="020B0503020204020204" pitchFamily="34" charset="-122"/>
                <a:ea typeface="微软雅黑" panose="020B0503020204020204" pitchFamily="34" charset="-122"/>
              </a:rPr>
              <a:t>-5</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36532" y="1805175"/>
            <a:ext cx="10703858" cy="62992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smtClean="0">
                <a:latin typeface="微软雅黑"/>
                <a:ea typeface="微软雅黑"/>
                <a:sym typeface="Gill Sans" panose="020B0502020104020203" charset="0"/>
              </a:rPr>
              <a:t>1</a:t>
            </a:r>
            <a:r>
              <a:rPr lang="zh-CN" altLang="en-US" sz="2000" dirty="0" smtClean="0">
                <a:latin typeface="微软雅黑"/>
                <a:ea typeface="微软雅黑"/>
                <a:sym typeface="Gill Sans" panose="020B0502020104020203" charset="0"/>
              </a:rPr>
              <a:t>、最后我们再来制作小说描述模块，具体代码如下：</a:t>
            </a:r>
            <a:endParaRPr lang="zh-CN" altLang="en-US" sz="2000" dirty="0" smtClean="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4" name="文本框 3"/>
          <p:cNvSpPr txBox="1"/>
          <p:nvPr/>
        </p:nvSpPr>
        <p:spPr>
          <a:xfrm>
            <a:off x="1508760" y="2921635"/>
            <a:ext cx="8256270" cy="368300"/>
          </a:xfrm>
          <a:prstGeom prst="rect">
            <a:avLst/>
          </a:prstGeom>
          <a:noFill/>
        </p:spPr>
        <p:txBody>
          <a:bodyPr wrap="square" rtlCol="0" anchor="t">
            <a:spAutoFit/>
          </a:bodyPr>
          <a:p>
            <a:pPr algn="l">
              <a:buNone/>
            </a:pPr>
            <a:r>
              <a:rPr lang="zh-CN" altLang="en-US">
                <a:solidFill>
                  <a:schemeClr val="accent5"/>
                </a:solidFill>
              </a:rPr>
              <a:t>&lt;p class="book-intro" v-if="book"&gt;{{book.longIntro}}&lt;/p&gt;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2181785"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技能总结</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895775" y="2611725"/>
            <a:ext cx="8400450" cy="2246769"/>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1</a:t>
            </a:r>
            <a:r>
              <a:rPr lang="zh-CN" altLang="en-US" sz="2000" dirty="0" smtClean="0">
                <a:latin typeface="微软雅黑"/>
                <a:ea typeface="微软雅黑"/>
                <a:sym typeface="Gill Sans" panose="020B0502020104020203" charset="0"/>
              </a:rPr>
              <a:t>、</a:t>
            </a:r>
            <a:r>
              <a:rPr lang="en-US" altLang="zh-CN" sz="2000" dirty="0" err="1" smtClean="0">
                <a:latin typeface="微软雅黑"/>
                <a:ea typeface="微软雅黑"/>
                <a:sym typeface="Gill Sans" panose="020B0502020104020203" charset="0"/>
              </a:rPr>
              <a:t>vue</a:t>
            </a:r>
            <a:r>
              <a:rPr lang="en-US" altLang="zh-CN" sz="2000" dirty="0" smtClean="0">
                <a:latin typeface="微软雅黑"/>
                <a:ea typeface="微软雅黑"/>
                <a:sym typeface="Gill Sans" panose="020B0502020104020203" charset="0"/>
              </a:rPr>
              <a:t>-touch</a:t>
            </a:r>
            <a:r>
              <a:rPr lang="zh-CN" altLang="en-US" sz="2000" dirty="0" smtClean="0">
                <a:latin typeface="微软雅黑"/>
                <a:ea typeface="微软雅黑"/>
                <a:sym typeface="Gill Sans" panose="020B0502020104020203" charset="0"/>
              </a:rPr>
              <a:t>的使用</a:t>
            </a:r>
            <a:endParaRPr lang="en-US" altLang="zh-CN"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en-US" altLang="zh-CN" sz="2000" dirty="0" smtClean="0">
                <a:latin typeface="微软雅黑"/>
                <a:ea typeface="微软雅黑"/>
                <a:sym typeface="Gill Sans" panose="020B0502020104020203" charset="0"/>
              </a:rPr>
              <a:t>2</a:t>
            </a:r>
            <a:r>
              <a:rPr lang="zh-CN" altLang="en-US" sz="2000" dirty="0" smtClean="0">
                <a:latin typeface="微软雅黑"/>
                <a:ea typeface="微软雅黑"/>
                <a:sym typeface="Gill Sans" panose="020B0502020104020203" charset="0"/>
              </a:rPr>
              <a:t>、</a:t>
            </a:r>
            <a:r>
              <a:rPr lang="en-US" altLang="zh-CN" sz="2000" dirty="0" smtClean="0">
                <a:latin typeface="微软雅黑"/>
                <a:ea typeface="微软雅黑"/>
                <a:sym typeface="Gill Sans" panose="020B0502020104020203" charset="0"/>
              </a:rPr>
              <a:t>HTML5</a:t>
            </a:r>
            <a:r>
              <a:rPr lang="zh-CN" altLang="en-US" sz="2000" dirty="0" smtClean="0">
                <a:latin typeface="微软雅黑"/>
                <a:ea typeface="微软雅黑"/>
                <a:sym typeface="Gill Sans" panose="020B0502020104020203" charset="0"/>
              </a:rPr>
              <a:t>与</a:t>
            </a:r>
            <a:r>
              <a:rPr lang="en-US" altLang="zh-CN" sz="2000" dirty="0" smtClean="0">
                <a:latin typeface="微软雅黑"/>
                <a:ea typeface="微软雅黑"/>
                <a:sym typeface="Gill Sans" panose="020B0502020104020203" charset="0"/>
              </a:rPr>
              <a:t>CSS3</a:t>
            </a:r>
            <a:r>
              <a:rPr lang="zh-CN" altLang="en-US" sz="2000" dirty="0" smtClean="0">
                <a:latin typeface="微软雅黑"/>
                <a:ea typeface="微软雅黑"/>
                <a:sym typeface="Gill Sans" panose="020B0502020104020203" charset="0"/>
              </a:rPr>
              <a:t>的使用</a:t>
            </a:r>
            <a:endParaRPr lang="en-US" altLang="zh-CN"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en-US" altLang="zh-CN" sz="2000" dirty="0" smtClean="0">
                <a:latin typeface="微软雅黑"/>
                <a:ea typeface="微软雅黑"/>
                <a:sym typeface="Gill Sans" panose="020B0502020104020203" charset="0"/>
              </a:rPr>
              <a:t>3</a:t>
            </a:r>
            <a:r>
              <a:rPr lang="zh-CN" altLang="en-US" sz="2000" dirty="0" smtClean="0">
                <a:latin typeface="微软雅黑"/>
                <a:ea typeface="微软雅黑"/>
                <a:sym typeface="Gill Sans" panose="020B0502020104020203" charset="0"/>
              </a:rPr>
              <a:t>、本地存储的使用</a:t>
            </a:r>
            <a:endParaRPr lang="en-US" altLang="zh-CN"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en-US" altLang="zh-CN" sz="2000" dirty="0" smtClean="0">
                <a:latin typeface="微软雅黑"/>
                <a:ea typeface="微软雅黑"/>
                <a:sym typeface="Gill Sans" panose="020B0502020104020203" charset="0"/>
              </a:rPr>
              <a:t>4</a:t>
            </a:r>
            <a:r>
              <a:rPr lang="zh-CN" altLang="en-US" sz="2000" dirty="0">
                <a:latin typeface="微软雅黑"/>
                <a:ea typeface="微软雅黑"/>
                <a:sym typeface="Gill Sans" panose="020B0502020104020203" charset="0"/>
              </a:rPr>
              <a:t> </a:t>
            </a:r>
            <a:r>
              <a:rPr lang="zh-CN" altLang="en-US" sz="2000" dirty="0" smtClean="0">
                <a:latin typeface="微软雅黑"/>
                <a:ea typeface="微软雅黑"/>
                <a:sym typeface="Gill Sans" panose="020B0502020104020203" charset="0"/>
              </a:rPr>
              <a:t>、</a:t>
            </a:r>
            <a:r>
              <a:rPr lang="en-US" altLang="zh-CN" sz="2000" dirty="0" err="1" smtClean="0">
                <a:latin typeface="微软雅黑"/>
                <a:ea typeface="微软雅黑"/>
                <a:sym typeface="Gill Sans" panose="020B0502020104020203" charset="0"/>
              </a:rPr>
              <a:t>vuex</a:t>
            </a:r>
            <a:r>
              <a:rPr lang="zh-CN" altLang="en-US" sz="2000" dirty="0" smtClean="0">
                <a:latin typeface="微软雅黑"/>
                <a:ea typeface="微软雅黑"/>
                <a:sym typeface="Gill Sans" panose="020B0502020104020203" charset="0"/>
              </a:rPr>
              <a:t>的使用</a:t>
            </a:r>
            <a:endParaRPr lang="en-US" altLang="zh-CN"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实训目标</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622447" y="3053938"/>
            <a:ext cx="6835477" cy="630942"/>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微软雅黑"/>
                <a:ea typeface="微软雅黑"/>
                <a:sym typeface="Gill Sans" panose="020B0502020104020203" charset="0"/>
              </a:rPr>
              <a:t>实现小说详情页面的制作</a:t>
            </a:r>
            <a:endParaRPr lang="en-US" altLang="zh-CN" sz="2000" b="1" dirty="0" smtClean="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865" y="1102529"/>
            <a:ext cx="3060058" cy="544277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任务描述</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266635" y="1739359"/>
            <a:ext cx="10703858" cy="3322955"/>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微软雅黑"/>
                <a:sym typeface="Gill Sans" panose="020B0502020104020203" charset="0"/>
              </a:rPr>
              <a:t>任务一</a:t>
            </a:r>
            <a:r>
              <a:rPr lang="zh-CN" altLang="en-US" sz="2000" dirty="0" smtClean="0">
                <a:latin typeface="微软雅黑"/>
                <a:ea typeface="微软雅黑"/>
                <a:sym typeface="Gill Sans" panose="020B0502020104020203" charset="0"/>
              </a:rPr>
              <a:t>、实现页面顶部区域的制作</a:t>
            </a:r>
            <a:endParaRPr lang="zh-CN" altLang="en-US"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zh-CN" altLang="en-US" sz="2000" dirty="0" smtClean="0">
                <a:latin typeface="微软雅黑"/>
                <a:ea typeface="微软雅黑"/>
                <a:sym typeface="Gill Sans" panose="020B0502020104020203" charset="0"/>
              </a:rPr>
              <a:t>任务</a:t>
            </a:r>
            <a:r>
              <a:rPr lang="zh-CN" altLang="en-US" sz="2000" dirty="0">
                <a:latin typeface="微软雅黑"/>
                <a:ea typeface="微软雅黑"/>
                <a:sym typeface="Gill Sans" panose="020B0502020104020203" charset="0"/>
              </a:rPr>
              <a:t>二</a:t>
            </a:r>
            <a:r>
              <a:rPr lang="zh-CN" altLang="en-US" sz="2000" dirty="0" smtClean="0">
                <a:latin typeface="微软雅黑"/>
                <a:ea typeface="微软雅黑"/>
                <a:sym typeface="Gill Sans" panose="020B0502020104020203" charset="0"/>
              </a:rPr>
              <a:t>、实现页面小说信息模块的制作</a:t>
            </a:r>
            <a:endParaRPr lang="zh-CN" altLang="en-US"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zh-CN" sz="2000" dirty="0" smtClean="0">
                <a:latin typeface="微软雅黑"/>
                <a:ea typeface="微软雅黑"/>
                <a:sym typeface="Gill Sans" panose="020B0502020104020203" charset="0"/>
              </a:rPr>
              <a:t>任务三、实现追更新功能与进入小说阅读页面功能的制作</a:t>
            </a:r>
            <a:endParaRPr lang="zh-CN"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zh-CN" altLang="en-US" sz="2000" dirty="0" smtClean="0">
                <a:latin typeface="微软雅黑"/>
                <a:ea typeface="微软雅黑"/>
                <a:sym typeface="Gill Sans" panose="020B0502020104020203" charset="0"/>
              </a:rPr>
              <a:t>任务四、</a:t>
            </a:r>
            <a:r>
              <a:rPr sz="2000" dirty="0" smtClean="0">
                <a:latin typeface="微软雅黑"/>
                <a:ea typeface="微软雅黑"/>
                <a:sym typeface="Gill Sans" panose="020B0502020104020203" charset="0"/>
              </a:rPr>
              <a:t>实现页面小说状态模块的制作</a:t>
            </a:r>
            <a:endParaRPr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zh-CN" sz="2000" dirty="0" smtClean="0">
                <a:latin typeface="微软雅黑"/>
                <a:ea typeface="微软雅黑"/>
                <a:sym typeface="Gill Sans" panose="020B0502020104020203" charset="0"/>
              </a:rPr>
              <a:t>任务五、实现页面小说标签模块的制作</a:t>
            </a:r>
            <a:endParaRPr lang="zh-CN" sz="2000" dirty="0" smtClean="0">
              <a:latin typeface="微软雅黑"/>
              <a:ea typeface="微软雅黑"/>
              <a:sym typeface="Gill Sans" panose="020B0502020104020203" charset="0"/>
            </a:endParaRPr>
          </a:p>
          <a:p>
            <a:pPr algn="just" fontAlgn="base">
              <a:lnSpc>
                <a:spcPct val="175000"/>
              </a:lnSpc>
              <a:spcBef>
                <a:spcPct val="0"/>
              </a:spcBef>
              <a:spcAft>
                <a:spcPct val="0"/>
              </a:spcAft>
            </a:pPr>
            <a:r>
              <a:rPr lang="zh-CN" sz="2000" dirty="0" smtClean="0">
                <a:latin typeface="微软雅黑"/>
                <a:ea typeface="微软雅黑"/>
                <a:sym typeface="Gill Sans" panose="020B0502020104020203" charset="0"/>
              </a:rPr>
              <a:t>任务六、实现页面小说描述模块的制作</a:t>
            </a:r>
            <a:endParaRPr lang="zh-CN" sz="2000" dirty="0" smtClean="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-1</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44457" y="899525"/>
            <a:ext cx="10703858" cy="170688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1</a:t>
            </a:r>
            <a:r>
              <a:rPr lang="zh-CN" altLang="en-US" sz="2000" dirty="0">
                <a:latin typeface="微软雅黑"/>
                <a:ea typeface="微软雅黑"/>
                <a:sym typeface="Gill Sans" panose="020B0502020104020203" charset="0"/>
              </a:rPr>
              <a:t>、要实现页面顶部区域的制作，我们还需要利用</a:t>
            </a:r>
            <a:r>
              <a:rPr lang="en-US" altLang="zh-CN" sz="2000" dirty="0">
                <a:latin typeface="微软雅黑"/>
                <a:ea typeface="微软雅黑"/>
                <a:sym typeface="Gill Sans" panose="020B0502020104020203" charset="0"/>
              </a:rPr>
              <a:t>mint-ui</a:t>
            </a:r>
            <a:r>
              <a:rPr lang="zh-CN" altLang="en-US" sz="2000" dirty="0">
                <a:latin typeface="微软雅黑"/>
                <a:ea typeface="微软雅黑"/>
                <a:sym typeface="Gill Sans" panose="020B0502020104020203" charset="0"/>
              </a:rPr>
              <a:t>的</a:t>
            </a:r>
            <a:r>
              <a:rPr lang="en-US" altLang="zh-CN" sz="2000" dirty="0">
                <a:latin typeface="微软雅黑"/>
                <a:ea typeface="微软雅黑"/>
                <a:sym typeface="Gill Sans" panose="020B0502020104020203" charset="0"/>
              </a:rPr>
              <a:t>Header</a:t>
            </a:r>
            <a:r>
              <a:rPr lang="zh-CN" altLang="en-US" sz="2000" dirty="0">
                <a:latin typeface="微软雅黑"/>
                <a:ea typeface="微软雅黑"/>
                <a:sym typeface="Gill Sans" panose="020B0502020104020203" charset="0"/>
              </a:rPr>
              <a:t>的组件，顶部区域的标题数据的参数是由点击小说列表进入小说详情页时传递过来的，而要获取小说详情的数据需要接收到传递过来的参数来获取，具体代码如下：</a:t>
            </a:r>
            <a:endParaRPr lang="zh-CN" altLang="en-US"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5" name="文本框 4"/>
          <p:cNvSpPr txBox="1"/>
          <p:nvPr/>
        </p:nvSpPr>
        <p:spPr>
          <a:xfrm>
            <a:off x="1574165" y="2606675"/>
            <a:ext cx="5489575" cy="922020"/>
          </a:xfrm>
          <a:prstGeom prst="rect">
            <a:avLst/>
          </a:prstGeom>
          <a:noFill/>
        </p:spPr>
        <p:txBody>
          <a:bodyPr wrap="square" rtlCol="0" anchor="t">
            <a:spAutoFit/>
          </a:bodyPr>
          <a:p>
            <a:r>
              <a:rPr lang="zh-CN" altLang="en-US">
                <a:solidFill>
                  <a:schemeClr val="accent5"/>
                </a:solidFill>
              </a:rPr>
              <a:t>data () {</a:t>
            </a:r>
            <a:endParaRPr lang="zh-CN" altLang="en-US">
              <a:solidFill>
                <a:schemeClr val="accent5"/>
              </a:solidFill>
            </a:endParaRPr>
          </a:p>
          <a:p>
            <a:r>
              <a:rPr lang="zh-CN" altLang="en-US">
                <a:solidFill>
                  <a:schemeClr val="accent5"/>
                </a:solidFill>
              </a:rPr>
              <a:t>    return { book: null,backStep: -1}</a:t>
            </a:r>
            <a:endParaRPr lang="zh-CN" altLang="en-US">
              <a:solidFill>
                <a:schemeClr val="accent5"/>
              </a:solidFill>
            </a:endParaRPr>
          </a:p>
          <a:p>
            <a:r>
              <a:rPr lang="zh-CN" altLang="en-US">
                <a:solidFill>
                  <a:schemeClr val="accent5"/>
                </a:solidFill>
              </a:rPr>
              <a:t>}</a:t>
            </a:r>
            <a:endParaRPr lang="zh-CN" altLang="en-US">
              <a:solidFill>
                <a:schemeClr val="accent5"/>
              </a:solidFill>
            </a:endParaRPr>
          </a:p>
        </p:txBody>
      </p:sp>
      <p:sp>
        <p:nvSpPr>
          <p:cNvPr id="6" name="文本框 5"/>
          <p:cNvSpPr txBox="1"/>
          <p:nvPr/>
        </p:nvSpPr>
        <p:spPr>
          <a:xfrm>
            <a:off x="1574165" y="3528695"/>
            <a:ext cx="6801485" cy="3138170"/>
          </a:xfrm>
          <a:prstGeom prst="rect">
            <a:avLst/>
          </a:prstGeom>
          <a:noFill/>
        </p:spPr>
        <p:txBody>
          <a:bodyPr wrap="square" rtlCol="0" anchor="t">
            <a:spAutoFit/>
          </a:bodyPr>
          <a:p>
            <a:r>
              <a:rPr lang="zh-CN" altLang="en-US">
                <a:solidFill>
                  <a:schemeClr val="accent5"/>
                </a:solidFill>
              </a:rPr>
              <a:t>created () {</a:t>
            </a:r>
            <a:endParaRPr lang="zh-CN" altLang="en-US">
              <a:solidFill>
                <a:schemeClr val="accent5"/>
              </a:solidFill>
            </a:endParaRPr>
          </a:p>
          <a:p>
            <a:r>
              <a:rPr lang="zh-CN" altLang="en-US">
                <a:solidFill>
                  <a:schemeClr val="accent5"/>
                </a:solidFill>
              </a:rPr>
              <a:t>    Indicator.open()</a:t>
            </a:r>
            <a:endParaRPr lang="zh-CN" altLang="en-US">
              <a:solidFill>
                <a:schemeClr val="accent5"/>
              </a:solidFill>
            </a:endParaRPr>
          </a:p>
          <a:p>
            <a:r>
              <a:rPr lang="zh-CN" altLang="en-US">
                <a:solidFill>
                  <a:schemeClr val="accent5"/>
                </a:solidFill>
              </a:rPr>
              <a:t>    // 获取小说详情</a:t>
            </a:r>
            <a:endParaRPr lang="zh-CN" altLang="en-US">
              <a:solidFill>
                <a:schemeClr val="accent5"/>
              </a:solidFill>
            </a:endParaRPr>
          </a:p>
          <a:p>
            <a:r>
              <a:rPr lang="zh-CN" altLang="en-US">
                <a:solidFill>
                  <a:schemeClr val="accent5"/>
                </a:solidFill>
              </a:rPr>
              <a:t>    api.getBook(this.$route.params.bookId).then(response =&gt; {</a:t>
            </a:r>
            <a:endParaRPr lang="zh-CN" altLang="en-US">
              <a:solidFill>
                <a:schemeClr val="accent5"/>
              </a:solidFill>
            </a:endParaRPr>
          </a:p>
          <a:p>
            <a:r>
              <a:rPr lang="zh-CN" altLang="en-US">
                <a:solidFill>
                  <a:schemeClr val="accent5"/>
                </a:solidFill>
              </a:rPr>
              <a:t>      this.book = response.data</a:t>
            </a:r>
            <a:endParaRPr lang="zh-CN" altLang="en-US">
              <a:solidFill>
                <a:schemeClr val="accent5"/>
              </a:solidFill>
            </a:endParaRPr>
          </a:p>
          <a:p>
            <a:r>
              <a:rPr lang="zh-CN" altLang="en-US">
                <a:solidFill>
                  <a:schemeClr val="accent5"/>
                </a:solidFill>
              </a:rPr>
              <a:t>      this.isFollowBook()</a:t>
            </a:r>
            <a:endParaRPr lang="zh-CN" altLang="en-US">
              <a:solidFill>
                <a:schemeClr val="accent5"/>
              </a:solidFill>
            </a:endParaRPr>
          </a:p>
          <a:p>
            <a:r>
              <a:rPr lang="zh-CN" altLang="en-US">
                <a:solidFill>
                  <a:schemeClr val="accent5"/>
                </a:solidFill>
              </a:rPr>
              <a:t>      Indicator.close()</a:t>
            </a:r>
            <a:endParaRPr lang="zh-CN" altLang="en-US">
              <a:solidFill>
                <a:schemeClr val="accent5"/>
              </a:solidFill>
            </a:endParaRPr>
          </a:p>
          <a:p>
            <a:r>
              <a:rPr lang="zh-CN" altLang="en-US">
                <a:solidFill>
                  <a:schemeClr val="accent5"/>
                </a:solidFill>
              </a:rPr>
              <a:t>    }, err =&gt; {</a:t>
            </a:r>
            <a:endParaRPr lang="zh-CN" altLang="en-US">
              <a:solidFill>
                <a:schemeClr val="accent5"/>
              </a:solidFill>
            </a:endParaRPr>
          </a:p>
          <a:p>
            <a:r>
              <a:rPr lang="zh-CN" altLang="en-US">
                <a:solidFill>
                  <a:schemeClr val="accent5"/>
                </a:solidFill>
              </a:rPr>
              <a:t>      console.log(err)</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en-US" altLang="zh-CN">
                <a:solidFill>
                  <a:schemeClr val="accent5"/>
                </a:solidFill>
              </a:rPr>
              <a:t>}</a:t>
            </a:r>
            <a:endParaRPr lang="en-US" altLang="zh-CN">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-1</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44457" y="1305925"/>
            <a:ext cx="10703858" cy="116840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2</a:t>
            </a:r>
            <a:r>
              <a:rPr lang="zh-CN" altLang="en-US" sz="2000" dirty="0">
                <a:latin typeface="微软雅黑"/>
                <a:ea typeface="微软雅黑"/>
                <a:sym typeface="Gill Sans" panose="020B0502020104020203" charset="0"/>
              </a:rPr>
              <a:t>、获取到小说详情数据之后，接下来我们来创建顶部区域，顶部区域的标题内容为</a:t>
            </a:r>
            <a:r>
              <a:rPr lang="en-US" altLang="zh-CN" sz="2000" dirty="0">
                <a:latin typeface="微软雅黑"/>
                <a:ea typeface="微软雅黑"/>
                <a:sym typeface="Gill Sans" panose="020B0502020104020203" charset="0"/>
              </a:rPr>
              <a:t>book.titie,</a:t>
            </a:r>
            <a:r>
              <a:rPr lang="zh-CN" altLang="en-US" sz="2000" dirty="0">
                <a:latin typeface="微软雅黑"/>
                <a:ea typeface="微软雅黑"/>
                <a:sym typeface="Gill Sans" panose="020B0502020104020203" charset="0"/>
              </a:rPr>
              <a:t>具体代码如下：</a:t>
            </a:r>
            <a:endParaRPr lang="zh-CN" altLang="en-US"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2" name="文本框 1"/>
          <p:cNvSpPr txBox="1"/>
          <p:nvPr/>
        </p:nvSpPr>
        <p:spPr>
          <a:xfrm>
            <a:off x="1508760" y="3235325"/>
            <a:ext cx="8741410" cy="1476375"/>
          </a:xfrm>
          <a:prstGeom prst="rect">
            <a:avLst/>
          </a:prstGeom>
          <a:noFill/>
        </p:spPr>
        <p:txBody>
          <a:bodyPr wrap="square" rtlCol="0" anchor="t">
            <a:spAutoFit/>
          </a:bodyPr>
          <a:p>
            <a:r>
              <a:rPr lang="zh-CN" altLang="en-US">
                <a:solidFill>
                  <a:schemeClr val="accent5"/>
                </a:solidFill>
              </a:rPr>
              <a:t>&lt;mt-header fixed :title="book &amp;&amp; book.title"&gt;</a:t>
            </a:r>
            <a:endParaRPr lang="zh-CN" altLang="en-US">
              <a:solidFill>
                <a:schemeClr val="accent5"/>
              </a:solidFill>
            </a:endParaRPr>
          </a:p>
          <a:p>
            <a:r>
              <a:rPr lang="zh-CN" altLang="en-US">
                <a:solidFill>
                  <a:schemeClr val="accent5"/>
                </a:solidFill>
              </a:rPr>
              <a:t>	&lt;div slot="left" @click="$router.go(backStep)"&gt;</a:t>
            </a:r>
            <a:endParaRPr lang="zh-CN" altLang="en-US">
              <a:solidFill>
                <a:schemeClr val="accent5"/>
              </a:solidFill>
            </a:endParaRPr>
          </a:p>
          <a:p>
            <a:r>
              <a:rPr lang="zh-CN" altLang="en-US">
                <a:solidFill>
                  <a:schemeClr val="accent5"/>
                </a:solidFill>
              </a:rPr>
              <a:t>		&lt;mt-button icon="back"&gt;返回&lt;/mt-button&gt;</a:t>
            </a:r>
            <a:endParaRPr lang="zh-CN" altLang="en-US">
              <a:solidFill>
                <a:schemeClr val="accent5"/>
              </a:solidFill>
            </a:endParaRPr>
          </a:p>
          <a:p>
            <a:r>
              <a:rPr lang="zh-CN" altLang="en-US">
                <a:solidFill>
                  <a:schemeClr val="accent5"/>
                </a:solidFill>
              </a:rPr>
              <a:t>	&lt;/div&gt;</a:t>
            </a:r>
            <a:endParaRPr lang="zh-CN" altLang="en-US">
              <a:solidFill>
                <a:schemeClr val="accent5"/>
              </a:solidFill>
            </a:endParaRPr>
          </a:p>
          <a:p>
            <a:r>
              <a:rPr lang="zh-CN" altLang="en-US">
                <a:solidFill>
                  <a:schemeClr val="accent5"/>
                </a:solidFill>
              </a:rPr>
              <a:t>&lt;/mt-header&gt;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-1</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44457" y="1332595"/>
            <a:ext cx="10703858" cy="116840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3</a:t>
            </a:r>
            <a:r>
              <a:rPr lang="zh-CN" altLang="en-US" sz="2000" dirty="0">
                <a:latin typeface="微软雅黑"/>
                <a:ea typeface="微软雅黑"/>
                <a:sym typeface="Gill Sans" panose="020B0502020104020203" charset="0"/>
              </a:rPr>
              <a:t>、制作完顶部区域后，接下来我们要制作小说信息模块，由于小说模块的数据我们刚才已经获取了，所以只需要将获取的数据进行渲染即可，刚才具体代码如下：</a:t>
            </a:r>
            <a:endParaRPr lang="zh-CN" altLang="en-US"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2" name="文本框 1"/>
          <p:cNvSpPr txBox="1"/>
          <p:nvPr/>
        </p:nvSpPr>
        <p:spPr>
          <a:xfrm>
            <a:off x="974090" y="2369185"/>
            <a:ext cx="9765030" cy="2861310"/>
          </a:xfrm>
          <a:prstGeom prst="rect">
            <a:avLst/>
          </a:prstGeom>
          <a:noFill/>
        </p:spPr>
        <p:txBody>
          <a:bodyPr wrap="square" rtlCol="0" anchor="t">
            <a:spAutoFit/>
          </a:bodyPr>
          <a:p>
            <a:r>
              <a:rPr lang="zh-CN" altLang="en-US">
                <a:solidFill>
                  <a:schemeClr val="accent5"/>
                </a:solidFill>
              </a:rPr>
              <a:t>&lt;div class="book-info"&gt;</a:t>
            </a:r>
            <a:endParaRPr lang="zh-CN" altLang="en-US">
              <a:solidFill>
                <a:schemeClr val="accent5"/>
              </a:solidFill>
            </a:endParaRPr>
          </a:p>
          <a:p>
            <a:r>
              <a:rPr lang="zh-CN" altLang="en-US">
                <a:solidFill>
                  <a:schemeClr val="accent5"/>
                </a:solidFill>
              </a:rPr>
              <a:t>	&lt;img v-if="book" :src="imgUrl" &gt;</a:t>
            </a:r>
            <a:endParaRPr lang="zh-CN" altLang="en-US">
              <a:solidFill>
                <a:schemeClr val="accent5"/>
              </a:solidFill>
            </a:endParaRPr>
          </a:p>
          <a:p>
            <a:r>
              <a:rPr lang="zh-CN" altLang="en-US">
                <a:solidFill>
                  <a:schemeClr val="accent5"/>
                </a:solidFill>
              </a:rPr>
              <a:t>	&lt;div class="book-info-detail"&gt;</a:t>
            </a:r>
            <a:endParaRPr lang="zh-CN" altLang="en-US">
              <a:solidFill>
                <a:schemeClr val="accent5"/>
              </a:solidFill>
            </a:endParaRPr>
          </a:p>
          <a:p>
            <a:r>
              <a:rPr lang="zh-CN" altLang="en-US">
                <a:solidFill>
                  <a:schemeClr val="accent5"/>
                </a:solidFill>
              </a:rPr>
              <a:t>	</a:t>
            </a:r>
            <a:r>
              <a:rPr lang="en-US" altLang="zh-CN">
                <a:solidFill>
                  <a:schemeClr val="accent5"/>
                </a:solidFill>
              </a:rPr>
              <a:t>	</a:t>
            </a:r>
            <a:r>
              <a:rPr lang="zh-CN" altLang="en-US">
                <a:solidFill>
                  <a:schemeClr val="accent5"/>
                </a:solidFill>
              </a:rPr>
              <a:t>&lt;p class="book-title" v-if="book"&gt;{{book.title}}&lt;/p&gt;</a:t>
            </a:r>
            <a:endParaRPr lang="zh-CN" altLang="en-US">
              <a:solidFill>
                <a:schemeClr val="accent5"/>
              </a:solidFill>
            </a:endParaRPr>
          </a:p>
          <a:p>
            <a:r>
              <a:rPr lang="zh-CN" altLang="en-US">
                <a:solidFill>
                  <a:schemeClr val="accent5"/>
                </a:solidFill>
              </a:rPr>
              <a:t>		&lt;p class="book-author" v-if="book"&gt;{{book.author}}&lt;/p&gt;</a:t>
            </a:r>
            <a:endParaRPr lang="zh-CN" altLang="en-US">
              <a:solidFill>
                <a:schemeClr val="accent5"/>
              </a:solidFill>
            </a:endParaRPr>
          </a:p>
          <a:p>
            <a:r>
              <a:rPr lang="zh-CN" altLang="en-US">
                <a:solidFill>
                  <a:schemeClr val="accent5"/>
                </a:solidFill>
              </a:rPr>
              <a:t>		&lt;p class="reader-info" v-if="book"&gt;</a:t>
            </a:r>
            <a:endParaRPr lang="zh-CN" altLang="en-US">
              <a:solidFill>
                <a:schemeClr val="accent5"/>
              </a:solidFill>
            </a:endParaRPr>
          </a:p>
          <a:p>
            <a:r>
              <a:rPr lang="zh-CN" altLang="en-US">
                <a:solidFill>
                  <a:schemeClr val="accent5"/>
                </a:solidFill>
              </a:rPr>
              <a:t>	</a:t>
            </a:r>
            <a:r>
              <a:rPr lang="en-US" altLang="zh-CN">
                <a:solidFill>
                  <a:schemeClr val="accent5"/>
                </a:solidFill>
              </a:rPr>
              <a:t>	</a:t>
            </a:r>
            <a:r>
              <a:rPr lang="zh-CN" altLang="en-US">
                <a:solidFill>
                  <a:schemeClr val="accent5"/>
                </a:solidFill>
              </a:rPr>
              <a:t>&lt;span&gt;&lt;/span&gt;{{book.updated | ago}} | {{wordCount}}万 | {{book.cat}}</a:t>
            </a:r>
            <a:endParaRPr lang="zh-CN" altLang="en-US">
              <a:solidFill>
                <a:schemeClr val="accent5"/>
              </a:solidFill>
            </a:endParaRPr>
          </a:p>
          <a:p>
            <a:r>
              <a:rPr lang="en-US" altLang="zh-CN">
                <a:solidFill>
                  <a:schemeClr val="accent5"/>
                </a:solidFill>
              </a:rPr>
              <a:t>		</a:t>
            </a:r>
            <a:r>
              <a:rPr lang="zh-CN" altLang="en-US">
                <a:solidFill>
                  <a:schemeClr val="accent5"/>
                </a:solidFill>
              </a:rPr>
              <a:t>&lt;/p&gt;</a:t>
            </a:r>
            <a:endParaRPr lang="zh-CN" altLang="en-US">
              <a:solidFill>
                <a:schemeClr val="accent5"/>
              </a:solidFill>
            </a:endParaRPr>
          </a:p>
          <a:p>
            <a:r>
              <a:rPr lang="zh-CN" altLang="en-US">
                <a:solidFill>
                  <a:schemeClr val="accent5"/>
                </a:solidFill>
              </a:rPr>
              <a:t>	&lt;/div&gt;</a:t>
            </a:r>
            <a:endParaRPr lang="zh-CN" altLang="en-US">
              <a:solidFill>
                <a:schemeClr val="accent5"/>
              </a:solidFill>
            </a:endParaRPr>
          </a:p>
          <a:p>
            <a:r>
              <a:rPr lang="zh-CN" altLang="en-US">
                <a:solidFill>
                  <a:schemeClr val="accent5"/>
                </a:solidFill>
              </a:rPr>
              <a:t>&lt;/div&gt;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-1</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44457" y="914130"/>
            <a:ext cx="10703858" cy="62992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4</a:t>
            </a:r>
            <a:r>
              <a:rPr lang="zh-CN" altLang="en-US" sz="2000" dirty="0">
                <a:latin typeface="微软雅黑"/>
                <a:ea typeface="微软雅黑"/>
                <a:sym typeface="Gill Sans" panose="020B0502020104020203" charset="0"/>
              </a:rPr>
              <a:t>、设置小说信息模块的</a:t>
            </a:r>
            <a:r>
              <a:rPr lang="en-US" altLang="zh-CN" sz="2000" dirty="0">
                <a:latin typeface="微软雅黑"/>
                <a:ea typeface="微软雅黑"/>
                <a:sym typeface="Gill Sans" panose="020B0502020104020203" charset="0"/>
              </a:rPr>
              <a:t>css</a:t>
            </a:r>
            <a:r>
              <a:rPr lang="zh-CN" altLang="en-US" sz="2000" dirty="0">
                <a:latin typeface="微软雅黑"/>
                <a:ea typeface="微软雅黑"/>
                <a:sym typeface="Gill Sans" panose="020B0502020104020203" charset="0"/>
              </a:rPr>
              <a:t>样式，这里要用到</a:t>
            </a:r>
            <a:r>
              <a:rPr lang="en-US" altLang="zh-CN" sz="2000" dirty="0">
                <a:latin typeface="微软雅黑"/>
                <a:ea typeface="微软雅黑"/>
                <a:sym typeface="Gill Sans" panose="020B0502020104020203" charset="0"/>
              </a:rPr>
              <a:t>flex</a:t>
            </a:r>
            <a:r>
              <a:rPr lang="zh-CN" altLang="en-US" sz="2000" dirty="0">
                <a:latin typeface="微软雅黑"/>
                <a:ea typeface="微软雅黑"/>
                <a:sym typeface="Gill Sans" panose="020B0502020104020203" charset="0"/>
              </a:rPr>
              <a:t>布局，具体代码如下：</a:t>
            </a:r>
            <a:endParaRPr lang="zh-CN" altLang="en-US"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4" name="文本框 3"/>
          <p:cNvSpPr txBox="1"/>
          <p:nvPr/>
        </p:nvSpPr>
        <p:spPr>
          <a:xfrm>
            <a:off x="1195070" y="1730375"/>
            <a:ext cx="8597900" cy="3969385"/>
          </a:xfrm>
          <a:prstGeom prst="rect">
            <a:avLst/>
          </a:prstGeom>
          <a:noFill/>
        </p:spPr>
        <p:txBody>
          <a:bodyPr wrap="square" rtlCol="0" anchor="t">
            <a:spAutoFit/>
          </a:bodyPr>
          <a:p>
            <a:r>
              <a:rPr lang="zh-CN" altLang="en-US">
                <a:solidFill>
                  <a:schemeClr val="accent5"/>
                </a:solidFill>
              </a:rPr>
              <a:t>section {box-sizing: border-box;padding-right: 1rem;padding-left: 1rem;padding-bottom: 0.2rem;padding-top: 3rem;width: 100vw;}</a:t>
            </a:r>
            <a:endParaRPr lang="zh-CN" altLang="en-US">
              <a:solidFill>
                <a:schemeClr val="accent5"/>
              </a:solidFill>
            </a:endParaRPr>
          </a:p>
          <a:p>
            <a:endParaRPr lang="zh-CN" altLang="en-US">
              <a:solidFill>
                <a:schemeClr val="accent5"/>
              </a:solidFill>
            </a:endParaRPr>
          </a:p>
          <a:p>
            <a:r>
              <a:rPr lang="zh-CN" altLang="en-US">
                <a:solidFill>
                  <a:schemeClr val="accent5"/>
                </a:solidFill>
              </a:rPr>
              <a:t>section:first-child {margin-bottom: 1rem;}</a:t>
            </a:r>
            <a:endParaRPr lang="zh-CN" altLang="en-US">
              <a:solidFill>
                <a:schemeClr val="accent5"/>
              </a:solidFill>
            </a:endParaRPr>
          </a:p>
          <a:p>
            <a:endParaRPr lang="zh-CN" altLang="en-US">
              <a:solidFill>
                <a:schemeClr val="accent5"/>
              </a:solidFill>
            </a:endParaRPr>
          </a:p>
          <a:p>
            <a:r>
              <a:rPr lang="zh-CN" altLang="en-US">
                <a:solidFill>
                  <a:schemeClr val="accent5"/>
                </a:solidFill>
              </a:rPr>
              <a:t>.book-info {display: flex;flex-direction: row;box-sizing: border-box;width: 100%;height: 5rem;}</a:t>
            </a:r>
            <a:endParaRPr lang="zh-CN" altLang="en-US">
              <a:solidFill>
                <a:schemeClr val="accent5"/>
              </a:solidFill>
            </a:endParaRPr>
          </a:p>
          <a:p>
            <a:endParaRPr lang="zh-CN" altLang="en-US">
              <a:solidFill>
                <a:schemeClr val="accent5"/>
              </a:solidFill>
            </a:endParaRPr>
          </a:p>
          <a:p>
            <a:r>
              <a:rPr lang="zh-CN" altLang="en-US">
                <a:solidFill>
                  <a:schemeClr val="accent5"/>
                </a:solidFill>
              </a:rPr>
              <a:t>.book-info img {width: 4rem;height: 5rem;}</a:t>
            </a:r>
            <a:endParaRPr lang="zh-CN" altLang="en-US">
              <a:solidFill>
                <a:schemeClr val="accent5"/>
              </a:solidFill>
            </a:endParaRPr>
          </a:p>
          <a:p>
            <a:endParaRPr lang="zh-CN" altLang="en-US">
              <a:solidFill>
                <a:schemeClr val="accent5"/>
              </a:solidFill>
            </a:endParaRPr>
          </a:p>
          <a:p>
            <a:r>
              <a:rPr lang="zh-CN" altLang="en-US">
                <a:solidFill>
                  <a:schemeClr val="accent5"/>
                </a:solidFill>
              </a:rPr>
              <a:t>.book-info .book-info-detail {display: flex;flex-direction: column;justify-content: center;}</a:t>
            </a:r>
            <a:endParaRPr lang="zh-CN" altLang="en-US">
              <a:solidFill>
                <a:schemeClr val="accent5"/>
              </a:solidFill>
            </a:endParaRPr>
          </a:p>
          <a:p>
            <a:endParaRPr lang="zh-CN" altLang="en-US">
              <a:solidFill>
                <a:schemeClr val="accent5"/>
              </a:solidFill>
            </a:endParaRPr>
          </a:p>
          <a:p>
            <a:r>
              <a:rPr lang="zh-CN" altLang="en-US">
                <a:solidFill>
                  <a:schemeClr val="accent5"/>
                </a:solidFill>
              </a:rPr>
              <a:t>.book-info p {margin: 0;line-height: 1.5rem;margin-left: 0.5rem;}</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-2</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44457" y="1332595"/>
            <a:ext cx="10703858" cy="116840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1</a:t>
            </a:r>
            <a:r>
              <a:rPr lang="zh-CN" altLang="en-US" sz="2000" dirty="0">
                <a:latin typeface="微软雅黑"/>
                <a:ea typeface="微软雅黑"/>
                <a:sym typeface="Gill Sans" panose="020B0502020104020203" charset="0"/>
              </a:rPr>
              <a:t>、接下来我们要制作追更新功能和开始阅读功能，当点击追更新按钮时，将当前小说的数据存储到本地，当点击开始阅读按钮时，进入到小说阅读页面，具体代码如下：</a:t>
            </a:r>
            <a:endParaRPr lang="zh-CN" altLang="en-US"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4" name="文本框 3"/>
          <p:cNvSpPr txBox="1"/>
          <p:nvPr/>
        </p:nvSpPr>
        <p:spPr>
          <a:xfrm>
            <a:off x="2112010" y="3399155"/>
            <a:ext cx="7418070" cy="2306955"/>
          </a:xfrm>
          <a:prstGeom prst="rect">
            <a:avLst/>
          </a:prstGeom>
          <a:noFill/>
        </p:spPr>
        <p:txBody>
          <a:bodyPr wrap="square" rtlCol="0" anchor="t">
            <a:spAutoFit/>
          </a:bodyPr>
          <a:p>
            <a:r>
              <a:rPr lang="zh-CN" altLang="en-US">
                <a:solidFill>
                  <a:schemeClr val="accent5"/>
                </a:solidFill>
              </a:rPr>
              <a:t>&lt;div class="book-operation"&gt;</a:t>
            </a:r>
            <a:endParaRPr lang="zh-CN" altLang="en-US">
              <a:solidFill>
                <a:schemeClr val="accent5"/>
              </a:solidFill>
            </a:endParaRPr>
          </a:p>
          <a:p>
            <a:r>
              <a:rPr lang="zh-CN" altLang="en-US">
                <a:solidFill>
                  <a:schemeClr val="accent5"/>
                </a:solidFill>
              </a:rPr>
              <a:t>	&lt;mt-button type="primary" class="btn" @click="followAction"&gt;</a:t>
            </a:r>
            <a:endParaRPr lang="zh-CN" altLang="en-US">
              <a:solidFill>
                <a:schemeClr val="accent5"/>
              </a:solidFill>
            </a:endParaRPr>
          </a:p>
          <a:p>
            <a:r>
              <a:rPr lang="en-US" altLang="zh-CN">
                <a:solidFill>
                  <a:schemeClr val="accent5"/>
                </a:solidFill>
              </a:rPr>
              <a:t>		</a:t>
            </a:r>
            <a:r>
              <a:rPr lang="zh-CN" altLang="en-US">
                <a:solidFill>
                  <a:schemeClr val="accent5"/>
                </a:solidFill>
              </a:rPr>
              <a:t>{{isFollowed ? '不追了' : '追更新'}}</a:t>
            </a:r>
            <a:endParaRPr lang="zh-CN" altLang="en-US">
              <a:solidFill>
                <a:schemeClr val="accent5"/>
              </a:solidFill>
            </a:endParaRPr>
          </a:p>
          <a:p>
            <a:r>
              <a:rPr lang="en-US" altLang="zh-CN">
                <a:solidFill>
                  <a:schemeClr val="accent5"/>
                </a:solidFill>
              </a:rPr>
              <a:t>	</a:t>
            </a:r>
            <a:r>
              <a:rPr lang="zh-CN" altLang="en-US">
                <a:solidFill>
                  <a:schemeClr val="accent5"/>
                </a:solidFill>
              </a:rPr>
              <a:t>&lt;/mt-button&gt;</a:t>
            </a:r>
            <a:endParaRPr lang="zh-CN" altLang="en-US">
              <a:solidFill>
                <a:schemeClr val="accent5"/>
              </a:solidFill>
            </a:endParaRPr>
          </a:p>
          <a:p>
            <a:r>
              <a:rPr lang="zh-CN" altLang="en-US">
                <a:solidFill>
                  <a:schemeClr val="accent5"/>
                </a:solidFill>
              </a:rPr>
              <a:t>	&lt;mt-button type="primary" class="btn" @click="readBook"&gt;</a:t>
            </a:r>
            <a:endParaRPr lang="zh-CN" altLang="en-US">
              <a:solidFill>
                <a:schemeClr val="accent5"/>
              </a:solidFill>
            </a:endParaRPr>
          </a:p>
          <a:p>
            <a:r>
              <a:rPr lang="en-US" altLang="zh-CN">
                <a:solidFill>
                  <a:schemeClr val="accent5"/>
                </a:solidFill>
              </a:rPr>
              <a:t>		</a:t>
            </a:r>
            <a:r>
              <a:rPr lang="zh-CN" altLang="en-US">
                <a:solidFill>
                  <a:schemeClr val="accent5"/>
                </a:solidFill>
              </a:rPr>
              <a:t>开始阅读</a:t>
            </a:r>
            <a:endParaRPr lang="zh-CN" altLang="en-US">
              <a:solidFill>
                <a:schemeClr val="accent5"/>
              </a:solidFill>
            </a:endParaRPr>
          </a:p>
          <a:p>
            <a:r>
              <a:rPr lang="en-US" altLang="zh-CN">
                <a:solidFill>
                  <a:schemeClr val="accent5"/>
                </a:solidFill>
              </a:rPr>
              <a:t>	</a:t>
            </a:r>
            <a:r>
              <a:rPr lang="zh-CN" altLang="en-US">
                <a:solidFill>
                  <a:schemeClr val="accent5"/>
                </a:solidFill>
              </a:rPr>
              <a:t>&lt;/mt-button&gt;</a:t>
            </a:r>
            <a:endParaRPr lang="zh-CN" altLang="en-US">
              <a:solidFill>
                <a:schemeClr val="accent5"/>
              </a:solidFill>
            </a:endParaRPr>
          </a:p>
          <a:p>
            <a:r>
              <a:rPr lang="zh-CN" altLang="en-US">
                <a:solidFill>
                  <a:schemeClr val="accent5"/>
                </a:solidFill>
              </a:rPr>
              <a:t>&lt;/div&gt;</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3811003"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重难点分析</a:t>
            </a:r>
            <a:r>
              <a:rPr lang="en-US" altLang="zh-CN" sz="3200" b="1" dirty="0">
                <a:solidFill>
                  <a:srgbClr val="0070C0"/>
                </a:solidFill>
                <a:latin typeface="微软雅黑" panose="020B0503020204020204" pitchFamily="34" charset="-122"/>
                <a:ea typeface="微软雅黑" panose="020B0503020204020204" pitchFamily="34" charset="-122"/>
              </a:rPr>
              <a:t>-2</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13080" y="926465"/>
            <a:ext cx="10934700" cy="629920"/>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微软雅黑"/>
                <a:ea typeface="微软雅黑"/>
                <a:sym typeface="Gill Sans" panose="020B0502020104020203" charset="0"/>
              </a:rPr>
              <a:t>2</a:t>
            </a:r>
            <a:r>
              <a:rPr lang="zh-CN" altLang="en-US" sz="2000" dirty="0">
                <a:latin typeface="微软雅黑"/>
                <a:ea typeface="微软雅黑"/>
                <a:sym typeface="Gill Sans" panose="020B0502020104020203" charset="0"/>
              </a:rPr>
              <a:t>、</a:t>
            </a:r>
            <a:r>
              <a:rPr lang="en-US" altLang="zh-CN" sz="2000" dirty="0">
                <a:latin typeface="微软雅黑"/>
                <a:ea typeface="微软雅黑"/>
                <a:sym typeface="Gill Sans" panose="020B0502020104020203" charset="0"/>
              </a:rPr>
              <a:t>followAction</a:t>
            </a:r>
            <a:r>
              <a:rPr lang="zh-CN" altLang="en-US" sz="2000" dirty="0">
                <a:latin typeface="微软雅黑"/>
                <a:ea typeface="微软雅黑"/>
                <a:sym typeface="Gill Sans" panose="020B0502020104020203" charset="0"/>
              </a:rPr>
              <a:t>方法的主要内容是将小说的信息利用本地存储方法存储在本地，具体代码如下：</a:t>
            </a:r>
            <a:endParaRPr lang="zh-CN" altLang="en-US" sz="2000" dirty="0">
              <a:latin typeface="微软雅黑"/>
              <a:ea typeface="微软雅黑"/>
              <a:sym typeface="Gill Sans" panose="020B0502020104020203"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
        <p:nvSpPr>
          <p:cNvPr id="2" name="文本框 1"/>
          <p:cNvSpPr txBox="1"/>
          <p:nvPr/>
        </p:nvSpPr>
        <p:spPr>
          <a:xfrm>
            <a:off x="832485" y="1520190"/>
            <a:ext cx="11012170" cy="5354320"/>
          </a:xfrm>
          <a:prstGeom prst="rect">
            <a:avLst/>
          </a:prstGeom>
          <a:noFill/>
        </p:spPr>
        <p:txBody>
          <a:bodyPr wrap="square" rtlCol="0" anchor="t">
            <a:spAutoFit/>
          </a:bodyPr>
          <a:p>
            <a:r>
              <a:rPr lang="zh-CN" altLang="en-US"/>
              <a:t>    </a:t>
            </a:r>
            <a:r>
              <a:rPr lang="zh-CN" altLang="en-US">
                <a:solidFill>
                  <a:schemeClr val="accent5"/>
                </a:solidFill>
              </a:rPr>
              <a:t>followAction () {</a:t>
            </a:r>
            <a:endParaRPr lang="zh-CN" altLang="en-US">
              <a:solidFill>
                <a:schemeClr val="accent5"/>
              </a:solidFill>
            </a:endParaRPr>
          </a:p>
          <a:p>
            <a:r>
              <a:rPr lang="zh-CN" altLang="en-US">
                <a:solidFill>
                  <a:schemeClr val="accent5"/>
                </a:solidFill>
              </a:rPr>
              <a:t>      let localShelf = util.getLocalStroageData('followBookList') ? util.getLocalStroageData('followBookList') : {}</a:t>
            </a:r>
            <a:endParaRPr lang="zh-CN" altLang="en-US">
              <a:solidFill>
                <a:schemeClr val="accent5"/>
              </a:solidFill>
            </a:endParaRPr>
          </a:p>
          <a:p>
            <a:r>
              <a:rPr lang="zh-CN" altLang="en-US">
                <a:solidFill>
                  <a:schemeClr val="accent5"/>
                </a:solidFill>
              </a:rPr>
              <a:t>      if (this.isFollowed) {</a:t>
            </a:r>
            <a:endParaRPr lang="zh-CN" altLang="en-US">
              <a:solidFill>
                <a:schemeClr val="accent5"/>
              </a:solidFill>
            </a:endParaRPr>
          </a:p>
          <a:p>
            <a:r>
              <a:rPr lang="zh-CN" altLang="en-US">
                <a:solidFill>
                  <a:schemeClr val="accent5"/>
                </a:solidFill>
              </a:rPr>
              <a:t>        // 删除该书籍在本地的缓存记录</a:t>
            </a:r>
            <a:endParaRPr lang="zh-CN" altLang="en-US">
              <a:solidFill>
                <a:schemeClr val="accent5"/>
              </a:solidFill>
            </a:endParaRPr>
          </a:p>
          <a:p>
            <a:r>
              <a:rPr lang="zh-CN" altLang="en-US">
                <a:solidFill>
                  <a:schemeClr val="accent5"/>
                </a:solidFill>
              </a:rPr>
              <a:t>        delete localShelf[this.book._id]</a:t>
            </a:r>
            <a:endParaRPr lang="zh-CN" altLang="en-US">
              <a:solidFill>
                <a:schemeClr val="accent5"/>
              </a:solidFill>
            </a:endParaRPr>
          </a:p>
          <a:p>
            <a:r>
              <a:rPr lang="zh-CN" altLang="en-US">
                <a:solidFill>
                  <a:schemeClr val="accent5"/>
                </a:solidFill>
              </a:rPr>
              <a:t>        // 重新保存</a:t>
            </a:r>
            <a:endParaRPr lang="zh-CN" altLang="en-US">
              <a:solidFill>
                <a:schemeClr val="accent5"/>
              </a:solidFill>
            </a:endParaRPr>
          </a:p>
          <a:p>
            <a:r>
              <a:rPr lang="zh-CN" altLang="en-US">
                <a:solidFill>
                  <a:schemeClr val="accent5"/>
                </a:solidFill>
              </a:rPr>
              <a:t>        util.setLocalStroageData('followBookList', localShelf)</a:t>
            </a:r>
            <a:endParaRPr lang="zh-CN" altLang="en-US">
              <a:solidFill>
                <a:schemeClr val="accent5"/>
              </a:solidFill>
            </a:endParaRPr>
          </a:p>
          <a:p>
            <a:r>
              <a:rPr lang="zh-CN" altLang="en-US">
                <a:solidFill>
                  <a:schemeClr val="accent5"/>
                </a:solidFill>
              </a:rPr>
              <a:t>        this.isFollowed = !this.isFollowed</a:t>
            </a:r>
            <a:endParaRPr lang="zh-CN" altLang="en-US">
              <a:solidFill>
                <a:schemeClr val="accent5"/>
              </a:solidFill>
            </a:endParaRPr>
          </a:p>
          <a:p>
            <a:r>
              <a:rPr lang="zh-CN" altLang="en-US">
                <a:solidFill>
                  <a:schemeClr val="accent5"/>
                </a:solidFill>
              </a:rPr>
              <a:t>      } else {</a:t>
            </a:r>
            <a:endParaRPr lang="zh-CN" altLang="en-US">
              <a:solidFill>
                <a:schemeClr val="accent5"/>
              </a:solidFill>
            </a:endParaRPr>
          </a:p>
          <a:p>
            <a:r>
              <a:rPr lang="zh-CN" altLang="en-US">
                <a:solidFill>
                  <a:schemeClr val="accent5"/>
                </a:solidFill>
              </a:rPr>
              <a:t>        // 以bookId为键值，方便后续删除等操作</a:t>
            </a:r>
            <a:endParaRPr lang="zh-CN" altLang="en-US">
              <a:solidFill>
                <a:schemeClr val="accent5"/>
              </a:solidFill>
            </a:endParaRPr>
          </a:p>
          <a:p>
            <a:r>
              <a:rPr lang="zh-CN" altLang="en-US">
                <a:solidFill>
                  <a:schemeClr val="accent5"/>
                </a:solidFill>
              </a:rPr>
              <a:t>        localShelf[this.book._id] = {</a:t>
            </a:r>
            <a:endParaRPr lang="zh-CN" altLang="en-US">
              <a:solidFill>
                <a:schemeClr val="accent5"/>
              </a:solidFill>
            </a:endParaRPr>
          </a:p>
          <a:p>
            <a:r>
              <a:rPr lang="zh-CN" altLang="en-US">
                <a:solidFill>
                  <a:schemeClr val="accent5"/>
                </a:solidFill>
              </a:rPr>
              <a:t>          cover: this.book.cover,</a:t>
            </a:r>
            <a:endParaRPr lang="zh-CN" altLang="en-US">
              <a:solidFill>
                <a:schemeClr val="accent5"/>
              </a:solidFill>
            </a:endParaRPr>
          </a:p>
          <a:p>
            <a:r>
              <a:rPr lang="zh-CN" altLang="en-US">
                <a:solidFill>
                  <a:schemeClr val="accent5"/>
                </a:solidFill>
              </a:rPr>
              <a:t>          title: this.book.title,</a:t>
            </a:r>
            <a:endParaRPr lang="zh-CN" altLang="en-US">
              <a:solidFill>
                <a:schemeClr val="accent5"/>
              </a:solidFill>
            </a:endParaRPr>
          </a:p>
          <a:p>
            <a:r>
              <a:rPr lang="zh-CN" altLang="en-US">
                <a:solidFill>
                  <a:schemeClr val="accent5"/>
                </a:solidFill>
              </a:rPr>
              <a:t>          source: this.$store.state.source</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util.setLocalStroageData('followBookList', localShelf)</a:t>
            </a:r>
            <a:endParaRPr lang="zh-CN" altLang="en-US">
              <a:solidFill>
                <a:schemeClr val="accent5"/>
              </a:solidFill>
            </a:endParaRPr>
          </a:p>
          <a:p>
            <a:r>
              <a:rPr lang="zh-CN" altLang="en-US">
                <a:solidFill>
                  <a:schemeClr val="accent5"/>
                </a:solidFill>
              </a:rPr>
              <a:t>        this.isFollowed = !this.isFollowed</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a:p>
            <a:r>
              <a:rPr lang="zh-CN" altLang="en-US">
                <a:solidFill>
                  <a:schemeClr val="accent5"/>
                </a:solidFill>
              </a:rPr>
              <a:t>    }</a:t>
            </a:r>
            <a:endParaRPr lang="zh-CN" altLang="en-US">
              <a:solidFill>
                <a:schemeClr val="accent5"/>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3000">
        <p:blinds dir="vert"/>
      </p:transition>
    </mc:Choice>
    <mc:Fallback>
      <p:transition spd="slow" advClick="0" advTm="3000">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3672</Words>
  <Application>WPS 演示</Application>
  <PresentationFormat>宽屏</PresentationFormat>
  <Paragraphs>167</Paragraphs>
  <Slides>14</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方正书宋_GBK</vt:lpstr>
      <vt:lpstr>Wingdings</vt:lpstr>
      <vt:lpstr>微软雅黑</vt:lpstr>
      <vt:lpstr>微软雅黑</vt:lpstr>
      <vt:lpstr>Gill Sans</vt:lpstr>
      <vt:lpstr>汉仪旗黑KW</vt:lpstr>
      <vt:lpstr>宋体</vt:lpstr>
      <vt:lpstr>Arial Unicode MS</vt:lpstr>
      <vt:lpstr>等线 Light</vt:lpstr>
      <vt:lpstr>汉仪中等线KW</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imeaya@126.com</dc:creator>
  <cp:lastModifiedBy>yangling</cp:lastModifiedBy>
  <cp:revision>159</cp:revision>
  <dcterms:created xsi:type="dcterms:W3CDTF">2019-07-25T15:26:07Z</dcterms:created>
  <dcterms:modified xsi:type="dcterms:W3CDTF">2019-07-25T15:26:07Z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