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92" r:id="rId3"/>
    <p:sldId id="266" r:id="rId4"/>
    <p:sldId id="267" r:id="rId5"/>
    <p:sldId id="268" r:id="rId6"/>
    <p:sldId id="269" r:id="rId7"/>
    <p:sldId id="270" r:id="rId8"/>
    <p:sldId id="271" r:id="rId9"/>
    <p:sldId id="273" r:id="rId10"/>
    <p:sldId id="272" r:id="rId11"/>
    <p:sldId id="274" r:id="rId12"/>
    <p:sldId id="275" r:id="rId13"/>
    <p:sldId id="276" r:id="rId14"/>
    <p:sldId id="287" r:id="rId15"/>
    <p:sldId id="288" r:id="rId16"/>
    <p:sldId id="289" r:id="rId17"/>
    <p:sldId id="277" r:id="rId18"/>
    <p:sldId id="278" r:id="rId19"/>
    <p:sldId id="279" r:id="rId20"/>
    <p:sldId id="280" r:id="rId21"/>
    <p:sldId id="290" r:id="rId22"/>
    <p:sldId id="291" r:id="rId23"/>
    <p:sldId id="281" r:id="rId24"/>
    <p:sldId id="28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A09A0-22A7-4AB7-9966-349EE815AC9A}" type="datetimeFigureOut">
              <a:rPr lang="zh-CN" altLang="en-US" smtClean="0"/>
              <a:t>2019/6/18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F554F-A37A-4596-9849-D2E29D376671}" type="slidenum">
              <a:rPr lang="zh-CN" altLang="en-US" smtClean="0"/>
              <a:t>‹#›</a:t>
            </a:fld>
            <a:endParaRPr lang="zh-CN" altLang="en-US"/>
          </a:p>
        </p:txBody>
      </p:sp>
    </p:spTree>
    <p:extLst>
      <p:ext uri="{BB962C8B-B14F-4D97-AF65-F5344CB8AC3E}">
        <p14:creationId xmlns:p14="http://schemas.microsoft.com/office/powerpoint/2010/main" val="118107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a:t>
            </a:fld>
            <a:endParaRPr lang="zh-CN" altLang="en-US"/>
          </a:p>
        </p:txBody>
      </p:sp>
    </p:spTree>
    <p:extLst>
      <p:ext uri="{BB962C8B-B14F-4D97-AF65-F5344CB8AC3E}">
        <p14:creationId xmlns:p14="http://schemas.microsoft.com/office/powerpoint/2010/main" val="130709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10</a:t>
            </a:fld>
            <a:endParaRPr lang="zh-CN" altLang="en-US"/>
          </a:p>
        </p:txBody>
      </p:sp>
    </p:spTree>
    <p:extLst>
      <p:ext uri="{BB962C8B-B14F-4D97-AF65-F5344CB8AC3E}">
        <p14:creationId xmlns:p14="http://schemas.microsoft.com/office/powerpoint/2010/main" val="37595245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11</a:t>
            </a:fld>
            <a:endParaRPr lang="zh-CN" altLang="en-US"/>
          </a:p>
        </p:txBody>
      </p:sp>
    </p:spTree>
    <p:extLst>
      <p:ext uri="{BB962C8B-B14F-4D97-AF65-F5344CB8AC3E}">
        <p14:creationId xmlns:p14="http://schemas.microsoft.com/office/powerpoint/2010/main" val="3915861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12</a:t>
            </a:fld>
            <a:endParaRPr lang="zh-CN" altLang="en-US"/>
          </a:p>
        </p:txBody>
      </p:sp>
    </p:spTree>
    <p:extLst>
      <p:ext uri="{BB962C8B-B14F-4D97-AF65-F5344CB8AC3E}">
        <p14:creationId xmlns:p14="http://schemas.microsoft.com/office/powerpoint/2010/main" val="1273267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13</a:t>
            </a:fld>
            <a:endParaRPr lang="zh-CN" altLang="en-US"/>
          </a:p>
        </p:txBody>
      </p:sp>
    </p:spTree>
    <p:extLst>
      <p:ext uri="{BB962C8B-B14F-4D97-AF65-F5344CB8AC3E}">
        <p14:creationId xmlns:p14="http://schemas.microsoft.com/office/powerpoint/2010/main" val="1142337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14</a:t>
            </a:fld>
            <a:endParaRPr lang="zh-CN" altLang="en-US"/>
          </a:p>
        </p:txBody>
      </p:sp>
    </p:spTree>
    <p:extLst>
      <p:ext uri="{BB962C8B-B14F-4D97-AF65-F5344CB8AC3E}">
        <p14:creationId xmlns:p14="http://schemas.microsoft.com/office/powerpoint/2010/main" val="1732301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15</a:t>
            </a:fld>
            <a:endParaRPr lang="zh-CN" altLang="en-US"/>
          </a:p>
        </p:txBody>
      </p:sp>
    </p:spTree>
    <p:extLst>
      <p:ext uri="{BB962C8B-B14F-4D97-AF65-F5344CB8AC3E}">
        <p14:creationId xmlns:p14="http://schemas.microsoft.com/office/powerpoint/2010/main" val="1396875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16</a:t>
            </a:fld>
            <a:endParaRPr lang="zh-CN" altLang="en-US"/>
          </a:p>
        </p:txBody>
      </p:sp>
    </p:spTree>
    <p:extLst>
      <p:ext uri="{BB962C8B-B14F-4D97-AF65-F5344CB8AC3E}">
        <p14:creationId xmlns:p14="http://schemas.microsoft.com/office/powerpoint/2010/main" val="1821909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17</a:t>
            </a:fld>
            <a:endParaRPr lang="zh-CN" altLang="en-US"/>
          </a:p>
        </p:txBody>
      </p:sp>
    </p:spTree>
    <p:extLst>
      <p:ext uri="{BB962C8B-B14F-4D97-AF65-F5344CB8AC3E}">
        <p14:creationId xmlns:p14="http://schemas.microsoft.com/office/powerpoint/2010/main" val="343063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18</a:t>
            </a:fld>
            <a:endParaRPr lang="zh-CN" altLang="en-US"/>
          </a:p>
        </p:txBody>
      </p:sp>
    </p:spTree>
    <p:extLst>
      <p:ext uri="{BB962C8B-B14F-4D97-AF65-F5344CB8AC3E}">
        <p14:creationId xmlns:p14="http://schemas.microsoft.com/office/powerpoint/2010/main" val="2603464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19</a:t>
            </a:fld>
            <a:endParaRPr lang="zh-CN" altLang="en-US"/>
          </a:p>
        </p:txBody>
      </p:sp>
    </p:spTree>
    <p:extLst>
      <p:ext uri="{BB962C8B-B14F-4D97-AF65-F5344CB8AC3E}">
        <p14:creationId xmlns:p14="http://schemas.microsoft.com/office/powerpoint/2010/main" val="1737551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a:t>
            </a:fld>
            <a:endParaRPr lang="zh-CN" altLang="en-US"/>
          </a:p>
        </p:txBody>
      </p:sp>
    </p:spTree>
    <p:extLst>
      <p:ext uri="{BB962C8B-B14F-4D97-AF65-F5344CB8AC3E}">
        <p14:creationId xmlns:p14="http://schemas.microsoft.com/office/powerpoint/2010/main" val="4156858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20</a:t>
            </a:fld>
            <a:endParaRPr lang="zh-CN" altLang="en-US"/>
          </a:p>
        </p:txBody>
      </p:sp>
    </p:spTree>
    <p:extLst>
      <p:ext uri="{BB962C8B-B14F-4D97-AF65-F5344CB8AC3E}">
        <p14:creationId xmlns:p14="http://schemas.microsoft.com/office/powerpoint/2010/main" val="40357797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21</a:t>
            </a:fld>
            <a:endParaRPr lang="zh-CN" altLang="en-US"/>
          </a:p>
        </p:txBody>
      </p:sp>
    </p:spTree>
    <p:extLst>
      <p:ext uri="{BB962C8B-B14F-4D97-AF65-F5344CB8AC3E}">
        <p14:creationId xmlns:p14="http://schemas.microsoft.com/office/powerpoint/2010/main" val="1576425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22</a:t>
            </a:fld>
            <a:endParaRPr lang="zh-CN" altLang="en-US"/>
          </a:p>
        </p:txBody>
      </p:sp>
    </p:spTree>
    <p:extLst>
      <p:ext uri="{BB962C8B-B14F-4D97-AF65-F5344CB8AC3E}">
        <p14:creationId xmlns:p14="http://schemas.microsoft.com/office/powerpoint/2010/main" val="2581696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23</a:t>
            </a:fld>
            <a:endParaRPr lang="zh-CN" altLang="en-US"/>
          </a:p>
        </p:txBody>
      </p:sp>
    </p:spTree>
    <p:extLst>
      <p:ext uri="{BB962C8B-B14F-4D97-AF65-F5344CB8AC3E}">
        <p14:creationId xmlns:p14="http://schemas.microsoft.com/office/powerpoint/2010/main" val="2292831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24</a:t>
            </a:fld>
            <a:endParaRPr lang="zh-CN" altLang="en-US"/>
          </a:p>
        </p:txBody>
      </p:sp>
    </p:spTree>
    <p:extLst>
      <p:ext uri="{BB962C8B-B14F-4D97-AF65-F5344CB8AC3E}">
        <p14:creationId xmlns:p14="http://schemas.microsoft.com/office/powerpoint/2010/main" val="177110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3</a:t>
            </a:fld>
            <a:endParaRPr lang="zh-CN" altLang="en-US"/>
          </a:p>
        </p:txBody>
      </p:sp>
    </p:spTree>
    <p:extLst>
      <p:ext uri="{BB962C8B-B14F-4D97-AF65-F5344CB8AC3E}">
        <p14:creationId xmlns:p14="http://schemas.microsoft.com/office/powerpoint/2010/main" val="4225174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4</a:t>
            </a:fld>
            <a:endParaRPr lang="zh-CN" altLang="en-US"/>
          </a:p>
        </p:txBody>
      </p:sp>
    </p:spTree>
    <p:extLst>
      <p:ext uri="{BB962C8B-B14F-4D97-AF65-F5344CB8AC3E}">
        <p14:creationId xmlns:p14="http://schemas.microsoft.com/office/powerpoint/2010/main" val="2443688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5</a:t>
            </a:fld>
            <a:endParaRPr lang="zh-CN" altLang="en-US"/>
          </a:p>
        </p:txBody>
      </p:sp>
    </p:spTree>
    <p:extLst>
      <p:ext uri="{BB962C8B-B14F-4D97-AF65-F5344CB8AC3E}">
        <p14:creationId xmlns:p14="http://schemas.microsoft.com/office/powerpoint/2010/main" val="201343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6</a:t>
            </a:fld>
            <a:endParaRPr lang="zh-CN" altLang="en-US"/>
          </a:p>
        </p:txBody>
      </p:sp>
    </p:spTree>
    <p:extLst>
      <p:ext uri="{BB962C8B-B14F-4D97-AF65-F5344CB8AC3E}">
        <p14:creationId xmlns:p14="http://schemas.microsoft.com/office/powerpoint/2010/main" val="246337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7</a:t>
            </a:fld>
            <a:endParaRPr lang="zh-CN" altLang="en-US"/>
          </a:p>
        </p:txBody>
      </p:sp>
    </p:spTree>
    <p:extLst>
      <p:ext uri="{BB962C8B-B14F-4D97-AF65-F5344CB8AC3E}">
        <p14:creationId xmlns:p14="http://schemas.microsoft.com/office/powerpoint/2010/main" val="1870764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8</a:t>
            </a:fld>
            <a:endParaRPr lang="zh-CN" altLang="en-US"/>
          </a:p>
        </p:txBody>
      </p:sp>
    </p:spTree>
    <p:extLst>
      <p:ext uri="{BB962C8B-B14F-4D97-AF65-F5344CB8AC3E}">
        <p14:creationId xmlns:p14="http://schemas.microsoft.com/office/powerpoint/2010/main" val="1511900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9</a:t>
            </a:fld>
            <a:endParaRPr lang="zh-CN" altLang="en-US"/>
          </a:p>
        </p:txBody>
      </p:sp>
    </p:spTree>
    <p:extLst>
      <p:ext uri="{BB962C8B-B14F-4D97-AF65-F5344CB8AC3E}">
        <p14:creationId xmlns:p14="http://schemas.microsoft.com/office/powerpoint/2010/main" val="818392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8AD82F2-39C5-4632-863B-86E917E772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CB1CDAE4-1DEB-425F-BA83-B8EEB0EDF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C8C6855F-A92C-4BE2-8110-6220D8F73756}"/>
              </a:ext>
            </a:extLst>
          </p:cNvPr>
          <p:cNvSpPr>
            <a:spLocks noGrp="1"/>
          </p:cNvSpPr>
          <p:nvPr>
            <p:ph type="dt" sz="half" idx="10"/>
          </p:nvPr>
        </p:nvSpPr>
        <p:spPr/>
        <p:txBody>
          <a:bodyPr/>
          <a:lstStyle/>
          <a:p>
            <a:fld id="{604E12D8-2A59-4235-8FCA-3933E01027FF}"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xmlns="" id="{B36D9860-E650-4483-B8B3-08AFD52E70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30ADC914-9CCD-4664-B665-9A76111DFE70}"/>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82779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2170D6-AF94-4FB6-A0A4-686F5D6ACF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7DD91983-55D7-4474-A586-1ABF0DB9E0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B55871B9-8BD6-4A9D-AD69-D1502A448D20}"/>
              </a:ext>
            </a:extLst>
          </p:cNvPr>
          <p:cNvSpPr>
            <a:spLocks noGrp="1"/>
          </p:cNvSpPr>
          <p:nvPr>
            <p:ph type="dt" sz="half" idx="10"/>
          </p:nvPr>
        </p:nvSpPr>
        <p:spPr/>
        <p:txBody>
          <a:bodyPr/>
          <a:lstStyle/>
          <a:p>
            <a:fld id="{604E12D8-2A59-4235-8FCA-3933E01027FF}"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xmlns="" id="{BEA05B9A-4323-4A07-A51B-6298930F93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4503D06D-B6EA-4C6D-AE80-D987866FA101}"/>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87766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B963FFFD-0126-43D2-9A3E-655BA5EC69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C9C0AA40-3743-4C7D-9361-E3606AE04F0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62A8C37-5E81-4CBC-A184-20A8D3B0A2AF}"/>
              </a:ext>
            </a:extLst>
          </p:cNvPr>
          <p:cNvSpPr>
            <a:spLocks noGrp="1"/>
          </p:cNvSpPr>
          <p:nvPr>
            <p:ph type="dt" sz="half" idx="10"/>
          </p:nvPr>
        </p:nvSpPr>
        <p:spPr/>
        <p:txBody>
          <a:bodyPr/>
          <a:lstStyle/>
          <a:p>
            <a:fld id="{604E12D8-2A59-4235-8FCA-3933E01027FF}"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xmlns="" id="{315F342D-1A3D-4736-8B07-79E08B7ADF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7A36D4F8-4B57-4220-892E-8F7ECC378588}"/>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440999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7A67125-B2FE-486F-97C5-CCE818C6ED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00F8CA4-2B08-4AAF-A7D9-7B707ED21D2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A3A6E599-1CBD-4148-8CAB-397A8B0CD609}"/>
              </a:ext>
            </a:extLst>
          </p:cNvPr>
          <p:cNvSpPr>
            <a:spLocks noGrp="1"/>
          </p:cNvSpPr>
          <p:nvPr>
            <p:ph type="dt" sz="half" idx="10"/>
          </p:nvPr>
        </p:nvSpPr>
        <p:spPr/>
        <p:txBody>
          <a:bodyPr/>
          <a:lstStyle/>
          <a:p>
            <a:fld id="{604E12D8-2A59-4235-8FCA-3933E01027FF}"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xmlns="" id="{FFE9ABD3-E7E6-4E9E-ACD7-808B0C9CD7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2707A20-BB0B-4EAB-8853-6FEBDA7FEBBE}"/>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7343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68674F7-5961-46B7-8F1A-DBD12E7F338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1BAAD57C-FDEA-46F5-8367-39980210B6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AAED3F26-AD40-40BE-8C10-0EB6B11DDF40}"/>
              </a:ext>
            </a:extLst>
          </p:cNvPr>
          <p:cNvSpPr>
            <a:spLocks noGrp="1"/>
          </p:cNvSpPr>
          <p:nvPr>
            <p:ph type="dt" sz="half" idx="10"/>
          </p:nvPr>
        </p:nvSpPr>
        <p:spPr/>
        <p:txBody>
          <a:bodyPr/>
          <a:lstStyle/>
          <a:p>
            <a:fld id="{604E12D8-2A59-4235-8FCA-3933E01027FF}"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xmlns="" id="{E03B1BEB-8E69-442C-AB74-FF24B23F13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8E3A76D-2F3B-4103-BCB4-4FEBBCAEDE9D}"/>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174879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6CABE8D-53E8-4AFF-B9C7-84FB4822C2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649AA90-FC88-48B3-835E-915CFBB78E1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738B0FAA-A538-4367-B954-55C7F8C8743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704503F7-B0C2-4942-BD48-D7DFE72A8C98}"/>
              </a:ext>
            </a:extLst>
          </p:cNvPr>
          <p:cNvSpPr>
            <a:spLocks noGrp="1"/>
          </p:cNvSpPr>
          <p:nvPr>
            <p:ph type="dt" sz="half" idx="10"/>
          </p:nvPr>
        </p:nvSpPr>
        <p:spPr/>
        <p:txBody>
          <a:bodyPr/>
          <a:lstStyle/>
          <a:p>
            <a:fld id="{604E12D8-2A59-4235-8FCA-3933E01027FF}" type="datetimeFigureOut">
              <a:rPr lang="zh-CN" altLang="en-US" smtClean="0"/>
              <a:t>2019/6/18</a:t>
            </a:fld>
            <a:endParaRPr lang="zh-CN" altLang="en-US"/>
          </a:p>
        </p:txBody>
      </p:sp>
      <p:sp>
        <p:nvSpPr>
          <p:cNvPr id="6" name="页脚占位符 5">
            <a:extLst>
              <a:ext uri="{FF2B5EF4-FFF2-40B4-BE49-F238E27FC236}">
                <a16:creationId xmlns:a16="http://schemas.microsoft.com/office/drawing/2014/main" xmlns="" id="{0FBBBA88-CF01-4B5A-A2C6-EA19961213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0C75453-60A5-4E17-A80B-8587D36F2D24}"/>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54707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5EED50-99A0-4EDD-ACA6-CCD939FA5D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2EB04D67-67AD-4171-A83C-0945B7C4B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57758281-C1BB-4B43-A21E-2562BDCDAA4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079D1CCB-D3C3-43E6-AB3A-43182E8B7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E1454D2C-0C64-42A7-A533-BFBFD74EAFA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4C7F2A3E-2FBF-49B9-95AC-F7BE3F0D293E}"/>
              </a:ext>
            </a:extLst>
          </p:cNvPr>
          <p:cNvSpPr>
            <a:spLocks noGrp="1"/>
          </p:cNvSpPr>
          <p:nvPr>
            <p:ph type="dt" sz="half" idx="10"/>
          </p:nvPr>
        </p:nvSpPr>
        <p:spPr/>
        <p:txBody>
          <a:bodyPr/>
          <a:lstStyle/>
          <a:p>
            <a:fld id="{604E12D8-2A59-4235-8FCA-3933E01027FF}" type="datetimeFigureOut">
              <a:rPr lang="zh-CN" altLang="en-US" smtClean="0"/>
              <a:t>2019/6/18</a:t>
            </a:fld>
            <a:endParaRPr lang="zh-CN" altLang="en-US"/>
          </a:p>
        </p:txBody>
      </p:sp>
      <p:sp>
        <p:nvSpPr>
          <p:cNvPr id="8" name="页脚占位符 7">
            <a:extLst>
              <a:ext uri="{FF2B5EF4-FFF2-40B4-BE49-F238E27FC236}">
                <a16:creationId xmlns:a16="http://schemas.microsoft.com/office/drawing/2014/main" xmlns="" id="{D5C35069-DFE8-4863-A7B6-0245124BEB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7A6932B8-BE66-4CE0-BD59-1E639C75C71D}"/>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402495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18D2F38-7897-473B-B4E9-712975A531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CAD92658-C265-42FA-9B81-70EA2329EDAD}"/>
              </a:ext>
            </a:extLst>
          </p:cNvPr>
          <p:cNvSpPr>
            <a:spLocks noGrp="1"/>
          </p:cNvSpPr>
          <p:nvPr>
            <p:ph type="dt" sz="half" idx="10"/>
          </p:nvPr>
        </p:nvSpPr>
        <p:spPr/>
        <p:txBody>
          <a:bodyPr/>
          <a:lstStyle/>
          <a:p>
            <a:fld id="{604E12D8-2A59-4235-8FCA-3933E01027FF}" type="datetimeFigureOut">
              <a:rPr lang="zh-CN" altLang="en-US" smtClean="0"/>
              <a:t>2019/6/18</a:t>
            </a:fld>
            <a:endParaRPr lang="zh-CN" altLang="en-US"/>
          </a:p>
        </p:txBody>
      </p:sp>
      <p:sp>
        <p:nvSpPr>
          <p:cNvPr id="4" name="页脚占位符 3">
            <a:extLst>
              <a:ext uri="{FF2B5EF4-FFF2-40B4-BE49-F238E27FC236}">
                <a16:creationId xmlns:a16="http://schemas.microsoft.com/office/drawing/2014/main" xmlns="" id="{94255837-0DBD-4908-8A9F-DDDFBD9D9F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85619D09-9F9E-470E-AD58-F10CD3B11DE5}"/>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8437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D12153B3-68FB-4A05-B9A3-A18FEEAC5D03}"/>
              </a:ext>
            </a:extLst>
          </p:cNvPr>
          <p:cNvSpPr>
            <a:spLocks noGrp="1"/>
          </p:cNvSpPr>
          <p:nvPr>
            <p:ph type="dt" sz="half" idx="10"/>
          </p:nvPr>
        </p:nvSpPr>
        <p:spPr/>
        <p:txBody>
          <a:bodyPr/>
          <a:lstStyle/>
          <a:p>
            <a:fld id="{604E12D8-2A59-4235-8FCA-3933E01027FF}" type="datetimeFigureOut">
              <a:rPr lang="zh-CN" altLang="en-US" smtClean="0"/>
              <a:t>2019/6/18</a:t>
            </a:fld>
            <a:endParaRPr lang="zh-CN" altLang="en-US"/>
          </a:p>
        </p:txBody>
      </p:sp>
      <p:sp>
        <p:nvSpPr>
          <p:cNvPr id="3" name="页脚占位符 2">
            <a:extLst>
              <a:ext uri="{FF2B5EF4-FFF2-40B4-BE49-F238E27FC236}">
                <a16:creationId xmlns:a16="http://schemas.microsoft.com/office/drawing/2014/main" xmlns="" id="{FA3C5039-806C-43BE-9804-1506F93264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1BC7C094-9AFF-428A-832A-157842DB4170}"/>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90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B08F286-F64C-4870-88F7-10C3601673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D3FE933D-4727-416D-A82A-C29AAB0ED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A6FAF2F3-FE62-428D-8756-41E3835DC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E2D35A69-A54E-4435-B9D1-89BBE334BEF2}"/>
              </a:ext>
            </a:extLst>
          </p:cNvPr>
          <p:cNvSpPr>
            <a:spLocks noGrp="1"/>
          </p:cNvSpPr>
          <p:nvPr>
            <p:ph type="dt" sz="half" idx="10"/>
          </p:nvPr>
        </p:nvSpPr>
        <p:spPr/>
        <p:txBody>
          <a:bodyPr/>
          <a:lstStyle/>
          <a:p>
            <a:fld id="{604E12D8-2A59-4235-8FCA-3933E01027FF}" type="datetimeFigureOut">
              <a:rPr lang="zh-CN" altLang="en-US" smtClean="0"/>
              <a:t>2019/6/18</a:t>
            </a:fld>
            <a:endParaRPr lang="zh-CN" altLang="en-US"/>
          </a:p>
        </p:txBody>
      </p:sp>
      <p:sp>
        <p:nvSpPr>
          <p:cNvPr id="6" name="页脚占位符 5">
            <a:extLst>
              <a:ext uri="{FF2B5EF4-FFF2-40B4-BE49-F238E27FC236}">
                <a16:creationId xmlns:a16="http://schemas.microsoft.com/office/drawing/2014/main" xmlns="" id="{6F8B23CE-5E89-406C-9C48-F3BBBF2CB8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DC18F40-8ADB-417B-B7DB-57A1E8BA1C99}"/>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121929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88BA2E3-0B0A-4253-BAD7-BB530386E5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0084F7EB-29D8-40BB-AC03-A22F1DFC4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BE7DE1E-3517-490F-A8EF-6448D38FB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14CD8BFA-42E8-48D3-9EFB-0DC4071F91C9}"/>
              </a:ext>
            </a:extLst>
          </p:cNvPr>
          <p:cNvSpPr>
            <a:spLocks noGrp="1"/>
          </p:cNvSpPr>
          <p:nvPr>
            <p:ph type="dt" sz="half" idx="10"/>
          </p:nvPr>
        </p:nvSpPr>
        <p:spPr/>
        <p:txBody>
          <a:bodyPr/>
          <a:lstStyle/>
          <a:p>
            <a:fld id="{604E12D8-2A59-4235-8FCA-3933E01027FF}" type="datetimeFigureOut">
              <a:rPr lang="zh-CN" altLang="en-US" smtClean="0"/>
              <a:t>2019/6/18</a:t>
            </a:fld>
            <a:endParaRPr lang="zh-CN" altLang="en-US"/>
          </a:p>
        </p:txBody>
      </p:sp>
      <p:sp>
        <p:nvSpPr>
          <p:cNvPr id="6" name="页脚占位符 5">
            <a:extLst>
              <a:ext uri="{FF2B5EF4-FFF2-40B4-BE49-F238E27FC236}">
                <a16:creationId xmlns:a16="http://schemas.microsoft.com/office/drawing/2014/main" xmlns="" id="{D6698982-B4A3-4CA4-90E9-6461490C59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5A6C0F7-82A6-4AAB-96F4-67C7FB493799}"/>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58313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6173B51-78F1-409D-B4B3-603559D65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3D4835B-D06C-4EF8-B09B-4CC51DE74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EF183775-1B0D-4011-897F-D69ED03D11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E12D8-2A59-4235-8FCA-3933E01027FF}" type="datetimeFigureOut">
              <a:rPr lang="zh-CN" altLang="en-US" smtClean="0"/>
              <a:t>2019/6/18</a:t>
            </a:fld>
            <a:endParaRPr lang="zh-CN" altLang="en-US"/>
          </a:p>
        </p:txBody>
      </p:sp>
      <p:sp>
        <p:nvSpPr>
          <p:cNvPr id="5" name="页脚占位符 4">
            <a:extLst>
              <a:ext uri="{FF2B5EF4-FFF2-40B4-BE49-F238E27FC236}">
                <a16:creationId xmlns:a16="http://schemas.microsoft.com/office/drawing/2014/main" xmlns="" id="{C447DA3A-51E0-45E6-B85C-93DB617E5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4AC14869-D49B-4FFE-B893-DA87BC45B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37523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aike.baidu.com/item/jetbrains" TargetMode="External"/><Relationship Id="rId7"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jetbrains.com/webstorm/download/download-thanks.html" TargetMode="External"/><Relationship Id="rId4" Type="http://schemas.openxmlformats.org/officeDocument/2006/relationships/hyperlink" Target="https://baike.baidu.com/item/IntelliJ%20IDEA"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2423886"/>
            <a:ext cx="4049486" cy="1915885"/>
          </a:xfrm>
          <a:prstGeom prst="rect">
            <a:avLst/>
          </a:prstGeom>
        </p:spPr>
      </p:pic>
      <p:grpSp>
        <p:nvGrpSpPr>
          <p:cNvPr id="2" name="组合 1"/>
          <p:cNvGrpSpPr/>
          <p:nvPr/>
        </p:nvGrpSpPr>
        <p:grpSpPr>
          <a:xfrm>
            <a:off x="3365391" y="2707247"/>
            <a:ext cx="2057127" cy="1710404"/>
            <a:chOff x="3365391" y="2707247"/>
            <a:chExt cx="2057127" cy="1710404"/>
          </a:xfrm>
        </p:grpSpPr>
        <p:sp>
          <p:nvSpPr>
            <p:cNvPr id="5" name="矩形 4"/>
            <p:cNvSpPr/>
            <p:nvPr/>
          </p:nvSpPr>
          <p:spPr>
            <a:xfrm rot="2700000">
              <a:off x="3365391" y="2707247"/>
              <a:ext cx="1368193" cy="13681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矩形 7"/>
            <p:cNvSpPr/>
            <p:nvPr/>
          </p:nvSpPr>
          <p:spPr>
            <a:xfrm rot="2700000">
              <a:off x="4569440" y="4046923"/>
              <a:ext cx="370728" cy="370728"/>
            </a:xfrm>
            <a:prstGeom prst="rect">
              <a:avLst/>
            </a:prstGeom>
            <a:solidFill>
              <a:srgbClr val="0D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5240973" y="4003712"/>
              <a:ext cx="181545" cy="181545"/>
            </a:xfrm>
            <a:prstGeom prst="rect">
              <a:avLst/>
            </a:prstGeom>
            <a:solidFill>
              <a:srgbClr val="53B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10"/>
          <p:cNvCxnSpPr/>
          <p:nvPr/>
        </p:nvCxnSpPr>
        <p:spPr>
          <a:xfrm>
            <a:off x="10084642" y="1384124"/>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1842" y="-2469655"/>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64622" y="2497850"/>
            <a:ext cx="6615517" cy="830997"/>
          </a:xfrm>
          <a:prstGeom prst="rect">
            <a:avLst/>
          </a:prstGeom>
          <a:noFill/>
        </p:spPr>
        <p:txBody>
          <a:bodyPr wrap="square" rtlCol="0">
            <a:spAutoFit/>
          </a:bodyPr>
          <a:lstStyle/>
          <a:p>
            <a:pPr algn="ctr"/>
            <a:r>
              <a:rPr lang="zh-CN" altLang="en-US" sz="4800" b="1" dirty="0">
                <a:solidFill>
                  <a:srgbClr val="0070C0"/>
                </a:solidFill>
                <a:latin typeface="微软雅黑" panose="020B0503020204020204" pitchFamily="34" charset="-122"/>
                <a:ea typeface="微软雅黑" panose="020B0503020204020204" pitchFamily="34" charset="-122"/>
              </a:rPr>
              <a:t>实训项目</a:t>
            </a:r>
            <a:r>
              <a:rPr lang="en-US" altLang="zh-CN" sz="4800" b="1" dirty="0" smtClean="0">
                <a:solidFill>
                  <a:srgbClr val="0070C0"/>
                </a:solidFill>
                <a:latin typeface="微软雅黑" panose="020B0503020204020204" pitchFamily="34" charset="-122"/>
                <a:ea typeface="微软雅黑" panose="020B0503020204020204" pitchFamily="34" charset="-122"/>
              </a:rPr>
              <a:t>-</a:t>
            </a:r>
            <a:r>
              <a:rPr lang="zh-CN" altLang="en-US" sz="4800" b="1" dirty="0">
                <a:solidFill>
                  <a:srgbClr val="0070C0"/>
                </a:solidFill>
                <a:latin typeface="微软雅黑" panose="020B0503020204020204" pitchFamily="34" charset="-122"/>
                <a:ea typeface="微软雅黑" panose="020B0503020204020204" pitchFamily="34" charset="-122"/>
              </a:rPr>
              <a:t>个人博客</a:t>
            </a:r>
          </a:p>
        </p:txBody>
      </p:sp>
      <p:cxnSp>
        <p:nvCxnSpPr>
          <p:cNvPr id="15" name="直接连接符 14"/>
          <p:cNvCxnSpPr/>
          <p:nvPr/>
        </p:nvCxnSpPr>
        <p:spPr>
          <a:xfrm>
            <a:off x="5016947" y="3391343"/>
            <a:ext cx="717505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547920" y="3506236"/>
            <a:ext cx="1340355" cy="400110"/>
          </a:xfrm>
          <a:prstGeom prst="rect">
            <a:avLst/>
          </a:prstGeom>
          <a:noFill/>
        </p:spPr>
        <p:txBody>
          <a:bodyPr wrap="square" rtlCol="0">
            <a:spAutoFit/>
          </a:bodyPr>
          <a:lstStyle/>
          <a:p>
            <a:pPr algn="ctr"/>
            <a:r>
              <a:rPr lang="zh-CN" altLang="en-US" sz="2000" dirty="0">
                <a:solidFill>
                  <a:srgbClr val="0070C0"/>
                </a:solidFill>
                <a:latin typeface="微软雅黑" panose="020B0503020204020204" pitchFamily="34" charset="-122"/>
                <a:ea typeface="微软雅黑" panose="020B0503020204020204" pitchFamily="34" charset="-122"/>
              </a:rPr>
              <a:t>项目介绍</a:t>
            </a:r>
          </a:p>
        </p:txBody>
      </p:sp>
      <p:pic>
        <p:nvPicPr>
          <p:cNvPr id="20" name="图片 19">
            <a:extLst>
              <a:ext uri="{FF2B5EF4-FFF2-40B4-BE49-F238E27FC236}">
                <a16:creationId xmlns:a16="http://schemas.microsoft.com/office/drawing/2014/main" xmlns="" id="{9B04471A-1EB0-4998-B528-D37A01B873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5864" y="199688"/>
            <a:ext cx="1371429" cy="1257143"/>
          </a:xfrm>
          <a:prstGeom prst="rect">
            <a:avLst/>
          </a:prstGeom>
        </p:spPr>
      </p:pic>
    </p:spTree>
    <p:extLst>
      <p:ext uri="{BB962C8B-B14F-4D97-AF65-F5344CB8AC3E}">
        <p14:creationId xmlns:p14="http://schemas.microsoft.com/office/powerpoint/2010/main" val="1060284427"/>
      </p:ext>
    </p:extLst>
  </p:cSld>
  <p:clrMapOvr>
    <a:masterClrMapping/>
  </p:clrMapOvr>
  <mc:AlternateContent xmlns:mc="http://schemas.openxmlformats.org/markup-compatibility/2006" xmlns:p14="http://schemas.microsoft.com/office/powerpoint/2010/main">
    <mc:Choice Requires="p14">
      <p:transition spd="slow" p14:dur="1400" advClick="0" advTm="3000">
        <p14:doors dir="vert"/>
      </p:transition>
    </mc:Choice>
    <mc:Fallback xmlns="">
      <p:transitio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遮罩模块</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63073" y="2638163"/>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锁屏遮罩</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当有弹出框显示时给页面增加一层遮罩效果</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有利于用户的体验以及减少对其他功能的触发。</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227964" y="2137201"/>
            <a:ext cx="5616613" cy="3463499"/>
          </a:xfrm>
          <a:prstGeom prst="rect">
            <a:avLst/>
          </a:prstGeom>
        </p:spPr>
      </p:pic>
    </p:spTree>
    <p:extLst>
      <p:ext uri="{BB962C8B-B14F-4D97-AF65-F5344CB8AC3E}">
        <p14:creationId xmlns:p14="http://schemas.microsoft.com/office/powerpoint/2010/main" val="69611731"/>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501354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百度分享模块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50756" y="2262382"/>
            <a:ext cx="5624597" cy="2785378"/>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百度分享</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百度分享可以将当前页面的内容分享道其他第三方平台</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本项目中的百度分享功能只是为了做出百度分享的布局以及动画效果</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不包含分享到第三方平台功能。</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175353" y="2426662"/>
            <a:ext cx="5792188" cy="2932808"/>
          </a:xfrm>
          <a:prstGeom prst="rect">
            <a:avLst/>
          </a:prstGeom>
        </p:spPr>
      </p:pic>
    </p:spTree>
    <p:extLst>
      <p:ext uri="{BB962C8B-B14F-4D97-AF65-F5344CB8AC3E}">
        <p14:creationId xmlns:p14="http://schemas.microsoft.com/office/powerpoint/2010/main" val="1745521259"/>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滑动导航模块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70031" y="2468789"/>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滑动导航</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给导航添加滑动效果</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有利于用户体验</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给用户一种比较炫酷的效果。</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5994628" y="1619680"/>
            <a:ext cx="5939283" cy="3981020"/>
          </a:xfrm>
          <a:prstGeom prst="rect">
            <a:avLst/>
          </a:prstGeom>
        </p:spPr>
      </p:pic>
    </p:spTree>
    <p:extLst>
      <p:ext uri="{BB962C8B-B14F-4D97-AF65-F5344CB8AC3E}">
        <p14:creationId xmlns:p14="http://schemas.microsoft.com/office/powerpoint/2010/main" val="1040814230"/>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87907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菜单切换模块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8383" y="2534062"/>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菜单切换</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菜单切换模块用于展示文章列表并且可以对菜单内容进行显示与隐藏。</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5948661" y="1787297"/>
            <a:ext cx="6243339" cy="3813403"/>
          </a:xfrm>
          <a:prstGeom prst="rect">
            <a:avLst/>
          </a:prstGeom>
        </p:spPr>
      </p:pic>
    </p:spTree>
    <p:extLst>
      <p:ext uri="{BB962C8B-B14F-4D97-AF65-F5344CB8AC3E}">
        <p14:creationId xmlns:p14="http://schemas.microsoft.com/office/powerpoint/2010/main" val="81833124"/>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轮</a:t>
            </a:r>
            <a:r>
              <a:rPr lang="zh-CN" altLang="en-US" sz="3200" b="1" dirty="0" smtClean="0">
                <a:solidFill>
                  <a:srgbClr val="0070C0"/>
                </a:solidFill>
                <a:latin typeface="微软雅黑" panose="020B0503020204020204" pitchFamily="34" charset="-122"/>
                <a:ea typeface="微软雅黑" panose="020B0503020204020204" pitchFamily="34" charset="-122"/>
              </a:rPr>
              <a:t>播</a:t>
            </a:r>
            <a:r>
              <a:rPr lang="zh-CN" altLang="en-US" sz="3200" b="1" dirty="0">
                <a:solidFill>
                  <a:srgbClr val="0070C0"/>
                </a:solidFill>
                <a:latin typeface="微软雅黑" panose="020B0503020204020204" pitchFamily="34" charset="-122"/>
                <a:ea typeface="微软雅黑" panose="020B0503020204020204" pitchFamily="34" charset="-122"/>
              </a:rPr>
              <a:t>图</a:t>
            </a:r>
            <a:r>
              <a:rPr lang="zh-CN" altLang="en-US" sz="3200" b="1" dirty="0" smtClean="0">
                <a:solidFill>
                  <a:srgbClr val="0070C0"/>
                </a:solidFill>
                <a:latin typeface="微软雅黑" panose="020B0503020204020204" pitchFamily="34" charset="-122"/>
                <a:ea typeface="微软雅黑" panose="020B0503020204020204" pitchFamily="34" charset="-122"/>
              </a:rPr>
              <a:t>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8382" y="2712326"/>
            <a:ext cx="5624597" cy="1169551"/>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Lantinghei SC Demibold" charset="-122"/>
                <a:ea typeface="Lantinghei SC Demibold" charset="-122"/>
                <a:cs typeface="Lantinghei SC Demibold" charset="-122"/>
              </a:rPr>
              <a:t>轮播图</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轮播图模块用于展示广告。</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a:stretch>
            <a:fillRect/>
          </a:stretch>
        </p:blipFill>
        <p:spPr>
          <a:xfrm>
            <a:off x="4000253" y="1510054"/>
            <a:ext cx="7844324" cy="1398666"/>
          </a:xfrm>
          <a:prstGeom prst="rect">
            <a:avLst/>
          </a:prstGeom>
        </p:spPr>
      </p:pic>
      <p:pic>
        <p:nvPicPr>
          <p:cNvPr id="5" name="图片 4"/>
          <p:cNvPicPr>
            <a:picLocks noChangeAspect="1"/>
          </p:cNvPicPr>
          <p:nvPr/>
        </p:nvPicPr>
        <p:blipFill>
          <a:blip r:embed="rId5"/>
          <a:stretch>
            <a:fillRect/>
          </a:stretch>
        </p:blipFill>
        <p:spPr>
          <a:xfrm>
            <a:off x="4000253" y="3208982"/>
            <a:ext cx="7844324" cy="1438697"/>
          </a:xfrm>
          <a:prstGeom prst="rect">
            <a:avLst/>
          </a:prstGeom>
        </p:spPr>
      </p:pic>
      <p:pic>
        <p:nvPicPr>
          <p:cNvPr id="6" name="图片 5"/>
          <p:cNvPicPr>
            <a:picLocks noChangeAspect="1"/>
          </p:cNvPicPr>
          <p:nvPr/>
        </p:nvPicPr>
        <p:blipFill>
          <a:blip r:embed="rId6"/>
          <a:stretch>
            <a:fillRect/>
          </a:stretch>
        </p:blipFill>
        <p:spPr>
          <a:xfrm>
            <a:off x="4000253" y="4947941"/>
            <a:ext cx="7844324" cy="1372109"/>
          </a:xfrm>
          <a:prstGeom prst="rect">
            <a:avLst/>
          </a:prstGeom>
        </p:spPr>
      </p:pic>
    </p:spTree>
    <p:extLst>
      <p:ext uri="{BB962C8B-B14F-4D97-AF65-F5344CB8AC3E}">
        <p14:creationId xmlns:p14="http://schemas.microsoft.com/office/powerpoint/2010/main" val="155172390"/>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延迟加载模块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8382" y="2712326"/>
            <a:ext cx="5624597"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延迟加载</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延迟加载模块用于展示一些图片</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当图片内容过多时</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使用延迟加载可以减少带宽以及提高网站的加载速度。</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235489" y="1092400"/>
            <a:ext cx="5609088" cy="5486619"/>
          </a:xfrm>
          <a:prstGeom prst="rect">
            <a:avLst/>
          </a:prstGeom>
        </p:spPr>
      </p:pic>
    </p:spTree>
    <p:extLst>
      <p:ext uri="{BB962C8B-B14F-4D97-AF65-F5344CB8AC3E}">
        <p14:creationId xmlns:p14="http://schemas.microsoft.com/office/powerpoint/2010/main" val="2575701243"/>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发表博文模块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35296" y="2608208"/>
            <a:ext cx="5624597"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发表博文</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发表博文模块可用于发表文章</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可以将自己的一些心情</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学习知识</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个人文章等等发表到自己的网站上。</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441444" y="2282020"/>
            <a:ext cx="5572125" cy="3095625"/>
          </a:xfrm>
          <a:prstGeom prst="rect">
            <a:avLst/>
          </a:prstGeom>
        </p:spPr>
      </p:pic>
    </p:spTree>
    <p:extLst>
      <p:ext uri="{BB962C8B-B14F-4D97-AF65-F5344CB8AC3E}">
        <p14:creationId xmlns:p14="http://schemas.microsoft.com/office/powerpoint/2010/main" val="1826919465"/>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929153"/>
            <a:ext cx="10759510" cy="3323987"/>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a:latin typeface="Lantinghei SC Demibold" charset="-122"/>
                <a:ea typeface="Lantinghei SC Demibold" charset="-122"/>
                <a:cs typeface="Lantinghei SC Demibold" charset="-122"/>
              </a:rPr>
              <a:t>此次实训</a:t>
            </a:r>
            <a:r>
              <a:rPr lang="zh-CN" altLang="en-US" sz="2000" dirty="0" smtClean="0">
                <a:latin typeface="Lantinghei SC Demibold" charset="-122"/>
                <a:ea typeface="Lantinghei SC Demibold" charset="-122"/>
                <a:cs typeface="Lantinghei SC Demibold" charset="-122"/>
              </a:rPr>
              <a:t>为</a:t>
            </a:r>
            <a:r>
              <a:rPr lang="zh-CN" altLang="en-US" sz="2000" dirty="0">
                <a:latin typeface="Lantinghei SC Demibold" charset="-122"/>
                <a:ea typeface="Lantinghei SC Demibold" charset="-122"/>
                <a:cs typeface="Lantinghei SC Demibold" charset="-122"/>
              </a:rPr>
              <a:t>静态</a:t>
            </a:r>
            <a:r>
              <a:rPr lang="zh-CN" altLang="en-US" sz="2000" dirty="0" smtClean="0">
                <a:latin typeface="Lantinghei SC Demibold" charset="-122"/>
                <a:ea typeface="Lantinghei SC Demibold" charset="-122"/>
                <a:cs typeface="Lantinghei SC Demibold" charset="-122"/>
              </a:rPr>
              <a:t>网站</a:t>
            </a:r>
            <a:r>
              <a:rPr lang="zh-CN" altLang="en-US" sz="2000" dirty="0">
                <a:latin typeface="Lantinghei SC Demibold" charset="-122"/>
                <a:ea typeface="Lantinghei SC Demibold" charset="-122"/>
                <a:cs typeface="Lantinghei SC Demibold" charset="-122"/>
              </a:rPr>
              <a:t>项目开发，所使用的前端语言为</a:t>
            </a:r>
            <a:r>
              <a:rPr lang="en-US" altLang="zh-CN" sz="2000" dirty="0">
                <a:latin typeface="Lantinghei SC Demibold" charset="-122"/>
                <a:ea typeface="Lantinghei SC Demibold" charset="-122"/>
                <a:cs typeface="Lantinghei SC Demibold" charset="-122"/>
              </a:rPr>
              <a:t>HTML/CSS/JavaScript/jQuery</a:t>
            </a:r>
            <a:r>
              <a:rPr lang="zh-CN" altLang="en-US" sz="2000" dirty="0">
                <a:latin typeface="Lantinghei SC Demibold" charset="-122"/>
                <a:ea typeface="Lantinghei SC Demibold" charset="-122"/>
                <a:cs typeface="Lantinghei SC Demibold" charset="-122"/>
              </a:rPr>
              <a:t>，服务器端</a:t>
            </a:r>
            <a:r>
              <a:rPr lang="zh-CN" altLang="en-US" sz="2000" dirty="0" smtClean="0">
                <a:latin typeface="Lantinghei SC Demibold" charset="-122"/>
                <a:ea typeface="Lantinghei SC Demibold" charset="-122"/>
                <a:cs typeface="Lantinghei SC Demibold" charset="-122"/>
              </a:rPr>
              <a:t>语言以及数据库暂不涉及。</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smtClean="0">
                <a:latin typeface="Lantinghei SC Demibold" charset="-122"/>
                <a:ea typeface="Lantinghei SC Demibold" charset="-122"/>
                <a:cs typeface="Lantinghei SC Demibold" charset="-122"/>
              </a:rPr>
              <a:t>在</a:t>
            </a:r>
            <a:r>
              <a:rPr lang="zh-CN" altLang="en-US" sz="2000" dirty="0">
                <a:latin typeface="Lantinghei SC Demibold" charset="-122"/>
                <a:ea typeface="Lantinghei SC Demibold" charset="-122"/>
                <a:cs typeface="Lantinghei SC Demibold" charset="-122"/>
              </a:rPr>
              <a:t>开始项目之前，我们需要安装所需的开发环境：</a:t>
            </a:r>
            <a:r>
              <a:rPr lang="en-US" altLang="zh-CN" sz="2000" dirty="0">
                <a:latin typeface="Lantinghei SC Demibold" charset="-122"/>
                <a:ea typeface="Lantinghei SC Demibold" charset="-122"/>
                <a:cs typeface="Lantinghei SC Demibold" charset="-122"/>
              </a:rPr>
              <a:t> </a:t>
            </a:r>
            <a:r>
              <a:rPr lang="en-US" altLang="zh-CN" sz="2000" dirty="0" err="1" smtClean="0">
                <a:latin typeface="Lantinghei SC Demibold" charset="-122"/>
                <a:ea typeface="Lantinghei SC Demibold" charset="-122"/>
                <a:cs typeface="Lantinghei SC Demibold" charset="-122"/>
              </a:rPr>
              <a:t>WebStrom</a:t>
            </a:r>
            <a:r>
              <a:rPr lang="en-US" altLang="zh-CN" sz="2000" dirty="0" smtClean="0">
                <a:latin typeface="Lantinghei SC Demibold" charset="-122"/>
                <a:ea typeface="Lantinghei SC Demibold" charset="-122"/>
                <a:cs typeface="Lantinghei SC Demibold" charset="-122"/>
              </a:rPr>
              <a:t> </a:t>
            </a:r>
            <a:r>
              <a:rPr lang="zh-CN" altLang="en-US" sz="2000" dirty="0" smtClean="0">
                <a:latin typeface="Lantinghei SC Demibold" charset="-122"/>
                <a:ea typeface="Lantinghei SC Demibold" charset="-122"/>
                <a:cs typeface="Lantinghei SC Demibold" charset="-122"/>
              </a:rPr>
              <a:t>或者其他的开发工具等</a:t>
            </a:r>
            <a:r>
              <a:rPr lang="zh-CN" altLang="en-US" sz="2000" dirty="0">
                <a:latin typeface="Lantinghei SC Demibold" charset="-122"/>
                <a:ea typeface="Lantinghei SC Demibold" charset="-122"/>
                <a:cs typeface="Lantinghei SC Demibold" charset="-122"/>
              </a:rPr>
              <a:t>。</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a:latin typeface="Lantinghei SC Demibold" charset="-122"/>
                <a:ea typeface="Lantinghei SC Demibold" charset="-122"/>
                <a:cs typeface="Lantinghei SC Demibold" charset="-122"/>
              </a:rPr>
              <a:t>如果你的电脑上已经安装</a:t>
            </a:r>
            <a:r>
              <a:rPr lang="zh-CN" altLang="en-US" sz="2000" dirty="0" smtClean="0">
                <a:latin typeface="Lantinghei SC Demibold" charset="-122"/>
                <a:ea typeface="Lantinghei SC Demibold" charset="-122"/>
                <a:cs typeface="Lantinghei SC Demibold" charset="-122"/>
              </a:rPr>
              <a:t>了开发工具，</a:t>
            </a:r>
            <a:r>
              <a:rPr lang="zh-CN" altLang="en-US" sz="2000" dirty="0">
                <a:latin typeface="Lantinghei SC Demibold" charset="-122"/>
                <a:ea typeface="Lantinghei SC Demibold" charset="-122"/>
                <a:cs typeface="Lantinghei SC Demibold" charset="-122"/>
              </a:rPr>
              <a:t>则可以直接使用。</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a:latin typeface="Lantinghei SC Demibold" charset="-122"/>
                <a:ea typeface="Lantinghei SC Demibold" charset="-122"/>
                <a:cs typeface="Lantinghei SC Demibold" charset="-122"/>
              </a:rPr>
              <a:t>如果没有安装，为了节省环境安装的时间，这里</a:t>
            </a:r>
            <a:r>
              <a:rPr lang="zh-CN" altLang="en-US" sz="2000" dirty="0" smtClean="0">
                <a:latin typeface="Lantinghei SC Demibold" charset="-122"/>
                <a:ea typeface="Lantinghei SC Demibold" charset="-122"/>
                <a:cs typeface="Lantinghei SC Demibold" charset="-122"/>
              </a:rPr>
              <a:t>我们会给大家提供一个开发工具：</a:t>
            </a:r>
            <a:r>
              <a:rPr lang="en-US" altLang="zh-CN" sz="2000" dirty="0" err="1" smtClean="0">
                <a:latin typeface="Lantinghei SC Demibold" charset="-122"/>
                <a:ea typeface="Lantinghei SC Demibold" charset="-122"/>
                <a:cs typeface="Lantinghei SC Demibold" charset="-122"/>
              </a:rPr>
              <a:t>WebStrom</a:t>
            </a:r>
            <a:endParaRPr lang="zh-CN" altLang="en-US" sz="2000" dirty="0">
              <a:solidFill>
                <a:srgbClr val="FF0000"/>
              </a:solidFill>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135010362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6105" y="1355656"/>
            <a:ext cx="10759510" cy="3323987"/>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err="1" smtClean="0">
                <a:solidFill>
                  <a:srgbClr val="FF0000"/>
                </a:solidFill>
                <a:latin typeface="Lantinghei SC Demibold" charset="-122"/>
                <a:ea typeface="Lantinghei SC Demibold" charset="-122"/>
                <a:cs typeface="Lantinghei SC Demibold" charset="-122"/>
              </a:rPr>
              <a:t>WebStrom</a:t>
            </a:r>
            <a:r>
              <a:rPr lang="zh-CN" altLang="en-US" sz="2000" dirty="0" smtClean="0">
                <a:latin typeface="Lantinghei SC Demibold" charset="-122"/>
                <a:ea typeface="Lantinghei SC Demibold" charset="-122"/>
                <a:cs typeface="Lantinghei SC Demibold" charset="-122"/>
              </a:rPr>
              <a:t>简介</a:t>
            </a:r>
            <a:r>
              <a:rPr lang="zh-CN" altLang="en-US" sz="2000" dirty="0">
                <a:latin typeface="Lantinghei SC Demibold" charset="-122"/>
                <a:ea typeface="Lantinghei SC Demibold" charset="-122"/>
                <a:cs typeface="Lantinghei SC Demibold" charset="-122"/>
              </a:rPr>
              <a:t>：</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a:latin typeface="微软雅黑"/>
                <a:ea typeface="Lantinghei SC Demibold" charset="-122"/>
                <a:sym typeface="Gill Sans" charset="0"/>
              </a:rPr>
              <a:t> </a:t>
            </a:r>
            <a:r>
              <a:rPr lang="en-US" altLang="zh-CN" sz="2000" dirty="0" err="1">
                <a:latin typeface="微软雅黑"/>
                <a:ea typeface="Lantinghei SC Demibold" charset="-122"/>
              </a:rPr>
              <a:t>WebStorm</a:t>
            </a:r>
            <a:r>
              <a:rPr lang="en-US" altLang="zh-CN" sz="2000" dirty="0">
                <a:latin typeface="微软雅黑"/>
                <a:ea typeface="Lantinghei SC Demibold" charset="-122"/>
              </a:rPr>
              <a:t> </a:t>
            </a:r>
            <a:r>
              <a:rPr lang="zh-CN" altLang="en-US" sz="2000" dirty="0">
                <a:latin typeface="微软雅黑"/>
                <a:ea typeface="Lantinghei SC Demibold" charset="-122"/>
              </a:rPr>
              <a:t>是</a:t>
            </a:r>
            <a:r>
              <a:rPr lang="en-US" altLang="zh-CN" sz="2000" dirty="0" err="1">
                <a:latin typeface="微软雅黑"/>
                <a:ea typeface="Lantinghei SC Demibold" charset="-122"/>
                <a:hlinkClick r:id="rId3"/>
              </a:rPr>
              <a:t>jetbrains</a:t>
            </a:r>
            <a:r>
              <a:rPr lang="zh-CN" altLang="en-US" sz="2000" dirty="0">
                <a:latin typeface="微软雅黑"/>
                <a:ea typeface="Lantinghei SC Demibold" charset="-122"/>
              </a:rPr>
              <a:t>公司旗下一款</a:t>
            </a:r>
            <a:r>
              <a:rPr lang="en-US" altLang="zh-CN" sz="2000" dirty="0">
                <a:latin typeface="微软雅黑"/>
                <a:ea typeface="Lantinghei SC Demibold" charset="-122"/>
              </a:rPr>
              <a:t>JavaScript </a:t>
            </a:r>
            <a:r>
              <a:rPr lang="zh-CN" altLang="en-US" sz="2000" dirty="0">
                <a:latin typeface="微软雅黑"/>
                <a:ea typeface="Lantinghei SC Demibold" charset="-122"/>
              </a:rPr>
              <a:t>开发工具。目前已经被广大中国</a:t>
            </a:r>
            <a:r>
              <a:rPr lang="en-US" altLang="zh-CN" sz="2000" dirty="0">
                <a:latin typeface="微软雅黑"/>
                <a:ea typeface="Lantinghei SC Demibold" charset="-122"/>
              </a:rPr>
              <a:t>JS</a:t>
            </a:r>
            <a:r>
              <a:rPr lang="zh-CN" altLang="en-US" sz="2000" dirty="0">
                <a:latin typeface="微软雅黑"/>
                <a:ea typeface="Lantinghei SC Demibold" charset="-122"/>
              </a:rPr>
              <a:t>开发者誉为“</a:t>
            </a:r>
            <a:r>
              <a:rPr lang="en-US" altLang="zh-CN" sz="2000" dirty="0">
                <a:latin typeface="微软雅黑"/>
                <a:ea typeface="Lantinghei SC Demibold" charset="-122"/>
              </a:rPr>
              <a:t>Web</a:t>
            </a:r>
            <a:r>
              <a:rPr lang="zh-CN" altLang="en-US" sz="2000" dirty="0">
                <a:latin typeface="微软雅黑"/>
                <a:ea typeface="Lantinghei SC Demibold" charset="-122"/>
              </a:rPr>
              <a:t>前端开发神器”、“最强大的</a:t>
            </a:r>
            <a:r>
              <a:rPr lang="en-US" altLang="zh-CN" sz="2000" dirty="0">
                <a:latin typeface="微软雅黑"/>
                <a:ea typeface="Lantinghei SC Demibold" charset="-122"/>
              </a:rPr>
              <a:t>HTML5</a:t>
            </a:r>
            <a:r>
              <a:rPr lang="zh-CN" altLang="en-US" sz="2000" dirty="0">
                <a:latin typeface="微软雅黑"/>
                <a:ea typeface="Lantinghei SC Demibold" charset="-122"/>
              </a:rPr>
              <a:t>编辑器”、“最智能的</a:t>
            </a:r>
            <a:r>
              <a:rPr lang="en-US" altLang="zh-CN" sz="2000" dirty="0">
                <a:latin typeface="微软雅黑"/>
                <a:ea typeface="Lantinghei SC Demibold" charset="-122"/>
              </a:rPr>
              <a:t>JavaScript IDE”</a:t>
            </a:r>
            <a:r>
              <a:rPr lang="zh-CN" altLang="en-US" sz="2000" dirty="0">
                <a:latin typeface="微软雅黑"/>
                <a:ea typeface="Lantinghei SC Demibold" charset="-122"/>
              </a:rPr>
              <a:t>等。与</a:t>
            </a:r>
            <a:r>
              <a:rPr lang="en-US" altLang="zh-CN" sz="2000" dirty="0">
                <a:latin typeface="微软雅黑"/>
                <a:ea typeface="Lantinghei SC Demibold" charset="-122"/>
                <a:hlinkClick r:id="rId4"/>
              </a:rPr>
              <a:t>IntelliJ IDEA</a:t>
            </a:r>
            <a:r>
              <a:rPr lang="zh-CN" altLang="en-US" sz="2000" dirty="0">
                <a:latin typeface="微软雅黑"/>
                <a:ea typeface="Lantinghei SC Demibold" charset="-122"/>
              </a:rPr>
              <a:t>同源，继承了</a:t>
            </a:r>
            <a:r>
              <a:rPr lang="en-US" altLang="zh-CN" sz="2000" dirty="0">
                <a:latin typeface="微软雅黑"/>
                <a:ea typeface="Lantinghei SC Demibold" charset="-122"/>
              </a:rPr>
              <a:t>IntelliJ IDEA</a:t>
            </a:r>
            <a:r>
              <a:rPr lang="zh-CN" altLang="en-US" sz="2000" dirty="0">
                <a:latin typeface="微软雅黑"/>
                <a:ea typeface="Lantinghei SC Demibold" charset="-122"/>
              </a:rPr>
              <a:t>强大的</a:t>
            </a:r>
            <a:r>
              <a:rPr lang="en-US" altLang="zh-CN" sz="2000" dirty="0">
                <a:latin typeface="微软雅黑"/>
                <a:ea typeface="Lantinghei SC Demibold" charset="-122"/>
              </a:rPr>
              <a:t>JS</a:t>
            </a:r>
            <a:r>
              <a:rPr lang="zh-CN" altLang="en-US" sz="2000" dirty="0">
                <a:latin typeface="微软雅黑"/>
                <a:ea typeface="Lantinghei SC Demibold" charset="-122"/>
              </a:rPr>
              <a:t>部分的</a:t>
            </a:r>
            <a:r>
              <a:rPr lang="zh-CN" altLang="en-US" sz="2000" dirty="0" smtClean="0">
                <a:latin typeface="微软雅黑"/>
                <a:ea typeface="Lantinghei SC Demibold" charset="-122"/>
              </a:rPr>
              <a:t>功能</a:t>
            </a:r>
            <a:r>
              <a:rPr lang="zh-CN" altLang="en-US" sz="2000" dirty="0" smtClean="0">
                <a:latin typeface="微软雅黑"/>
                <a:ea typeface="Lantinghei SC Demibold" charset="-122"/>
                <a:sym typeface="Gill Sans" charset="0"/>
              </a:rPr>
              <a:t>。</a:t>
            </a: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下载地址：</a:t>
            </a:r>
            <a:r>
              <a:rPr lang="en-US" altLang="zh-CN" sz="2000" dirty="0">
                <a:latin typeface="微软雅黑"/>
                <a:ea typeface="Lantinghei SC Demibold" charset="-122"/>
                <a:sym typeface="Gill Sans" charset="0"/>
              </a:rPr>
              <a:t> </a:t>
            </a:r>
            <a:r>
              <a:rPr lang="en-US" altLang="zh-CN" sz="2000" dirty="0">
                <a:hlinkClick r:id="rId5"/>
              </a:rPr>
              <a:t>https://www.jetbrains.com/webstorm/download/download-thanks.html</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7"/>
          <a:stretch>
            <a:fillRect/>
          </a:stretch>
        </p:blipFill>
        <p:spPr>
          <a:xfrm>
            <a:off x="2360016" y="4573931"/>
            <a:ext cx="6330146" cy="1971370"/>
          </a:xfrm>
          <a:prstGeom prst="rect">
            <a:avLst/>
          </a:prstGeom>
        </p:spPr>
      </p:pic>
    </p:spTree>
    <p:extLst>
      <p:ext uri="{BB962C8B-B14F-4D97-AF65-F5344CB8AC3E}">
        <p14:creationId xmlns:p14="http://schemas.microsoft.com/office/powerpoint/2010/main" val="401886246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781541"/>
            <a:ext cx="10759510" cy="557332"/>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下载完成后，双击安装文件进行默认安装即可。</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cxnSp>
        <p:nvCxnSpPr>
          <p:cNvPr id="9" name="直接箭头连接符 8">
            <a:extLst>
              <a:ext uri="{FF2B5EF4-FFF2-40B4-BE49-F238E27FC236}">
                <a16:creationId xmlns:a16="http://schemas.microsoft.com/office/drawing/2014/main" xmlns="" id="{50B2E1F5-C20D-4D9B-AADF-70497CF4079B}"/>
              </a:ext>
            </a:extLst>
          </p:cNvPr>
          <p:cNvCxnSpPr/>
          <p:nvPr/>
        </p:nvCxnSpPr>
        <p:spPr>
          <a:xfrm>
            <a:off x="1815467" y="4438888"/>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xmlns="" id="{1638AE69-8367-4F65-8812-C6D13515A496}"/>
              </a:ext>
            </a:extLst>
          </p:cNvPr>
          <p:cNvCxnSpPr/>
          <p:nvPr/>
        </p:nvCxnSpPr>
        <p:spPr>
          <a:xfrm>
            <a:off x="7783663" y="4547380"/>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xmlns="" id="{D9E318A8-DE66-4373-A3EA-5BB4E74283B4}"/>
              </a:ext>
            </a:extLst>
          </p:cNvPr>
          <p:cNvSpPr txBox="1"/>
          <p:nvPr/>
        </p:nvSpPr>
        <p:spPr>
          <a:xfrm>
            <a:off x="1972784" y="4014381"/>
            <a:ext cx="1107996" cy="369332"/>
          </a:xfrm>
          <a:prstGeom prst="rect">
            <a:avLst/>
          </a:prstGeom>
          <a:noFill/>
        </p:spPr>
        <p:txBody>
          <a:bodyPr wrap="none" rtlCol="0">
            <a:spAutoFit/>
          </a:bodyPr>
          <a:lstStyle/>
          <a:p>
            <a:r>
              <a:rPr lang="zh-CN" altLang="en-US" dirty="0"/>
              <a:t>双击安装</a:t>
            </a:r>
          </a:p>
        </p:txBody>
      </p:sp>
      <p:sp>
        <p:nvSpPr>
          <p:cNvPr id="18" name="文本框 17">
            <a:extLst>
              <a:ext uri="{FF2B5EF4-FFF2-40B4-BE49-F238E27FC236}">
                <a16:creationId xmlns:a16="http://schemas.microsoft.com/office/drawing/2014/main" xmlns="" id="{BFE2A26B-9215-428B-B746-68B76CDB1977}"/>
              </a:ext>
            </a:extLst>
          </p:cNvPr>
          <p:cNvSpPr txBox="1"/>
          <p:nvPr/>
        </p:nvSpPr>
        <p:spPr>
          <a:xfrm>
            <a:off x="7920866" y="4098628"/>
            <a:ext cx="1107996" cy="369332"/>
          </a:xfrm>
          <a:prstGeom prst="rect">
            <a:avLst/>
          </a:prstGeom>
          <a:noFill/>
        </p:spPr>
        <p:txBody>
          <a:bodyPr wrap="none" rtlCol="0">
            <a:spAutoFit/>
          </a:bodyPr>
          <a:lstStyle/>
          <a:p>
            <a:r>
              <a:rPr lang="zh-CN" altLang="en-US" dirty="0"/>
              <a:t>安装完毕</a:t>
            </a:r>
          </a:p>
        </p:txBody>
      </p:sp>
      <p:pic>
        <p:nvPicPr>
          <p:cNvPr id="4" name="图片 3"/>
          <p:cNvPicPr>
            <a:picLocks noChangeAspect="1"/>
          </p:cNvPicPr>
          <p:nvPr/>
        </p:nvPicPr>
        <p:blipFill>
          <a:blip r:embed="rId4"/>
          <a:stretch>
            <a:fillRect/>
          </a:stretch>
        </p:blipFill>
        <p:spPr>
          <a:xfrm>
            <a:off x="613475" y="3809603"/>
            <a:ext cx="933450" cy="1219200"/>
          </a:xfrm>
          <a:prstGeom prst="rect">
            <a:avLst/>
          </a:prstGeom>
        </p:spPr>
      </p:pic>
      <p:pic>
        <p:nvPicPr>
          <p:cNvPr id="6" name="图片 5"/>
          <p:cNvPicPr>
            <a:picLocks noChangeAspect="1"/>
          </p:cNvPicPr>
          <p:nvPr/>
        </p:nvPicPr>
        <p:blipFill>
          <a:blip r:embed="rId5"/>
          <a:stretch>
            <a:fillRect/>
          </a:stretch>
        </p:blipFill>
        <p:spPr>
          <a:xfrm>
            <a:off x="3461085" y="2908762"/>
            <a:ext cx="4226794" cy="3277236"/>
          </a:xfrm>
          <a:prstGeom prst="rect">
            <a:avLst/>
          </a:prstGeom>
        </p:spPr>
      </p:pic>
      <p:pic>
        <p:nvPicPr>
          <p:cNvPr id="7" name="图片 6"/>
          <p:cNvPicPr>
            <a:picLocks noChangeAspect="1"/>
          </p:cNvPicPr>
          <p:nvPr/>
        </p:nvPicPr>
        <p:blipFill>
          <a:blip r:embed="rId6"/>
          <a:stretch>
            <a:fillRect/>
          </a:stretch>
        </p:blipFill>
        <p:spPr>
          <a:xfrm>
            <a:off x="9603403" y="3966355"/>
            <a:ext cx="762000" cy="1162050"/>
          </a:xfrm>
          <a:prstGeom prst="rect">
            <a:avLst/>
          </a:prstGeom>
        </p:spPr>
      </p:pic>
    </p:spTree>
    <p:extLst>
      <p:ext uri="{BB962C8B-B14F-4D97-AF65-F5344CB8AC3E}">
        <p14:creationId xmlns:p14="http://schemas.microsoft.com/office/powerpoint/2010/main" val="165346058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587204" cy="584775"/>
          </a:xfrm>
          <a:prstGeom prst="rect">
            <a:avLst/>
          </a:prstGeom>
          <a:noFill/>
        </p:spPr>
        <p:txBody>
          <a:bodyPr wrap="square" rtlCol="0">
            <a:spAutoFit/>
          </a:bodyPr>
          <a:lstStyle/>
          <a:p>
            <a:pPr algn="ctr"/>
            <a:r>
              <a:rPr lang="zh-CN" altLang="en-US" sz="3200" b="1" dirty="0" smtClean="0">
                <a:solidFill>
                  <a:srgbClr val="0070C0"/>
                </a:solidFill>
                <a:latin typeface="微软雅黑" panose="020B0503020204020204" pitchFamily="34" charset="-122"/>
                <a:ea typeface="微软雅黑" panose="020B0503020204020204" pitchFamily="34" charset="-122"/>
              </a:rPr>
              <a:t>项目知识点</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3182" y="962209"/>
            <a:ext cx="10058400" cy="5583092"/>
          </a:xfrm>
          <a:prstGeom prst="rect">
            <a:avLst/>
          </a:prstGeom>
        </p:spPr>
      </p:pic>
    </p:spTree>
    <p:extLst>
      <p:ext uri="{BB962C8B-B14F-4D97-AF65-F5344CB8AC3E}">
        <p14:creationId xmlns:p14="http://schemas.microsoft.com/office/powerpoint/2010/main" val="4101514694"/>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295184"/>
            <a:ext cx="10759510" cy="553998"/>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安装完成后，在开始菜单即可找到启动图标，点击即可</a:t>
            </a:r>
            <a:r>
              <a:rPr lang="zh-CN" altLang="en-US" sz="2000" dirty="0" smtClean="0">
                <a:latin typeface="微软雅黑"/>
                <a:ea typeface="Lantinghei SC Demibold" charset="-122"/>
                <a:sym typeface="Gill Sans" charset="0"/>
              </a:rPr>
              <a:t>启动</a:t>
            </a:r>
            <a:r>
              <a:rPr lang="en-US" altLang="zh-CN" sz="2000" dirty="0" err="1" smtClean="0">
                <a:latin typeface="微软雅黑"/>
                <a:ea typeface="Lantinghei SC Demibold" charset="-122"/>
                <a:sym typeface="Gill Sans" charset="0"/>
              </a:rPr>
              <a:t>WebStrom</a:t>
            </a:r>
            <a:r>
              <a:rPr lang="zh-CN" altLang="en-US" sz="2000" dirty="0" smtClean="0">
                <a:latin typeface="微软雅黑"/>
                <a:ea typeface="Lantinghei SC Demibold" charset="-122"/>
                <a:sym typeface="Gill Sans" charset="0"/>
              </a:rPr>
              <a:t>；</a:t>
            </a:r>
            <a:endParaRPr lang="en-US" altLang="zh-CN" sz="2000" dirty="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10" name="图片 9"/>
          <p:cNvPicPr>
            <a:picLocks noChangeAspect="1"/>
          </p:cNvPicPr>
          <p:nvPr/>
        </p:nvPicPr>
        <p:blipFill>
          <a:blip r:embed="rId4"/>
          <a:stretch>
            <a:fillRect/>
          </a:stretch>
        </p:blipFill>
        <p:spPr>
          <a:xfrm>
            <a:off x="1779912" y="1977435"/>
            <a:ext cx="7858919" cy="4418484"/>
          </a:xfrm>
          <a:prstGeom prst="rect">
            <a:avLst/>
          </a:prstGeom>
        </p:spPr>
      </p:pic>
    </p:spTree>
    <p:extLst>
      <p:ext uri="{BB962C8B-B14F-4D97-AF65-F5344CB8AC3E}">
        <p14:creationId xmlns:p14="http://schemas.microsoft.com/office/powerpoint/2010/main" val="356203381"/>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04682" y="937220"/>
            <a:ext cx="10759510" cy="3323987"/>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smtClean="0">
                <a:latin typeface="微软雅黑"/>
                <a:ea typeface="Lantinghei SC Demibold" charset="-122"/>
                <a:sym typeface="Gill Sans" charset="0"/>
              </a:rPr>
              <a:t>在编辑器中创建项目目录</a:t>
            </a:r>
            <a:r>
              <a:rPr lang="en-US" altLang="zh-CN" sz="2000" dirty="0" smtClean="0">
                <a:latin typeface="微软雅黑"/>
                <a:ea typeface="Lantinghei SC Demibold" charset="-122"/>
                <a:sym typeface="Gill Sans" charset="0"/>
              </a:rPr>
              <a:t>:</a:t>
            </a: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创建网站根目录文件夹</a:t>
            </a:r>
            <a:r>
              <a:rPr lang="en-US" altLang="zh-CN" sz="2000" dirty="0" smtClean="0">
                <a:latin typeface="微软雅黑"/>
                <a:ea typeface="Lantinghei SC Demibold" charset="-122"/>
                <a:sym typeface="Gill Sans" charset="0"/>
              </a:rPr>
              <a:t>,</a:t>
            </a:r>
            <a:r>
              <a:rPr lang="zh-CN" altLang="en-US" sz="2000" dirty="0" smtClean="0">
                <a:latin typeface="微软雅黑"/>
                <a:ea typeface="Lantinghei SC Demibold" charset="-122"/>
                <a:sym typeface="Gill Sans" charset="0"/>
              </a:rPr>
              <a:t>目录文件夹名称为</a:t>
            </a:r>
            <a:r>
              <a:rPr lang="en-US" altLang="zh-CN" sz="2000" dirty="0">
                <a:latin typeface="微软雅黑"/>
                <a:ea typeface="Lantinghei SC Demibold" charset="-122"/>
                <a:sym typeface="Gill Sans" charset="0"/>
              </a:rPr>
              <a:t>: </a:t>
            </a:r>
            <a:r>
              <a:rPr lang="en-US" altLang="zh-CN" sz="2000" dirty="0" err="1" smtClean="0">
                <a:latin typeface="微软雅黑"/>
                <a:ea typeface="Lantinghei SC Demibold" charset="-122"/>
                <a:sym typeface="Gill Sans" charset="0"/>
              </a:rPr>
              <a:t>PersonalBlog</a:t>
            </a: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smtClean="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a:t>
            </a:r>
            <a:r>
              <a:rPr lang="en-US" altLang="zh-CN" sz="2000" dirty="0" smtClean="0">
                <a:latin typeface="微软雅黑"/>
                <a:ea typeface="Lantinghei SC Demibold" charset="-122"/>
                <a:sym typeface="Gill Sans" charset="0"/>
              </a:rPr>
              <a:t>image</a:t>
            </a:r>
            <a:r>
              <a:rPr lang="zh-CN" altLang="en-US" sz="2000" dirty="0" smtClean="0">
                <a:latin typeface="微软雅黑"/>
                <a:ea typeface="Lantinghei SC Demibold" charset="-122"/>
                <a:sym typeface="Gill Sans" charset="0"/>
              </a:rPr>
              <a:t>文件夹</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a:t>
            </a:r>
            <a:r>
              <a:rPr lang="en-US" altLang="zh-CN" sz="2000" dirty="0" err="1" smtClean="0">
                <a:latin typeface="微软雅黑"/>
                <a:ea typeface="Lantinghei SC Demibold" charset="-122"/>
                <a:sym typeface="Gill Sans" charset="0"/>
              </a:rPr>
              <a:t>css</a:t>
            </a:r>
            <a:r>
              <a:rPr lang="zh-CN" altLang="en-US" sz="2000" dirty="0" smtClean="0">
                <a:latin typeface="微软雅黑"/>
                <a:ea typeface="Lantinghei SC Demibold" charset="-122"/>
                <a:sym typeface="Gill Sans" charset="0"/>
              </a:rPr>
              <a:t>文件夹</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a:t>
            </a:r>
            <a:r>
              <a:rPr lang="en-US" altLang="zh-CN" sz="2000" dirty="0" err="1" smtClean="0">
                <a:latin typeface="微软雅黑"/>
                <a:ea typeface="Lantinghei SC Demibold" charset="-122"/>
                <a:sym typeface="Gill Sans" charset="0"/>
              </a:rPr>
              <a:t>js</a:t>
            </a:r>
            <a:r>
              <a:rPr lang="zh-CN" altLang="en-US" sz="2000" dirty="0" smtClean="0">
                <a:latin typeface="微软雅黑"/>
                <a:ea typeface="Lantinghei SC Demibold" charset="-122"/>
                <a:sym typeface="Gill Sans" charset="0"/>
              </a:rPr>
              <a:t>文件夹</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在根目录下创建首页文件</a:t>
            </a:r>
            <a:r>
              <a:rPr lang="en-US" altLang="zh-CN" sz="2000" dirty="0" smtClean="0">
                <a:latin typeface="微软雅黑"/>
                <a:ea typeface="Lantinghei SC Demibold" charset="-122"/>
                <a:sym typeface="Gill Sans" charset="0"/>
              </a:rPr>
              <a:t>(index.html)</a:t>
            </a:r>
            <a:endParaRPr lang="en-US" altLang="zh-CN" sz="2000" dirty="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470889" y="4286212"/>
            <a:ext cx="4230104" cy="2378272"/>
          </a:xfrm>
          <a:prstGeom prst="rect">
            <a:avLst/>
          </a:prstGeom>
        </p:spPr>
      </p:pic>
      <p:cxnSp>
        <p:nvCxnSpPr>
          <p:cNvPr id="9" name="直接箭头连接符 8">
            <a:extLst>
              <a:ext uri="{FF2B5EF4-FFF2-40B4-BE49-F238E27FC236}">
                <a16:creationId xmlns:a16="http://schemas.microsoft.com/office/drawing/2014/main" xmlns="" id="{50B2E1F5-C20D-4D9B-AADF-70497CF4079B}"/>
              </a:ext>
            </a:extLst>
          </p:cNvPr>
          <p:cNvCxnSpPr/>
          <p:nvPr/>
        </p:nvCxnSpPr>
        <p:spPr>
          <a:xfrm>
            <a:off x="5034656" y="5340762"/>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005304" y="4824469"/>
            <a:ext cx="1578280" cy="369332"/>
          </a:xfrm>
          <a:prstGeom prst="rect">
            <a:avLst/>
          </a:prstGeom>
          <a:noFill/>
        </p:spPr>
        <p:txBody>
          <a:bodyPr wrap="square" rtlCol="0">
            <a:spAutoFit/>
          </a:bodyPr>
          <a:lstStyle/>
          <a:p>
            <a:r>
              <a:rPr lang="zh-CN" altLang="en-US" dirty="0" smtClean="0"/>
              <a:t>目录创建之后</a:t>
            </a:r>
            <a:endParaRPr lang="zh-CN" altLang="en-US" dirty="0"/>
          </a:p>
        </p:txBody>
      </p:sp>
      <p:pic>
        <p:nvPicPr>
          <p:cNvPr id="5" name="图片 4"/>
          <p:cNvPicPr>
            <a:picLocks noChangeAspect="1"/>
          </p:cNvPicPr>
          <p:nvPr/>
        </p:nvPicPr>
        <p:blipFill>
          <a:blip r:embed="rId5"/>
          <a:stretch>
            <a:fillRect/>
          </a:stretch>
        </p:blipFill>
        <p:spPr>
          <a:xfrm>
            <a:off x="7166796" y="4275328"/>
            <a:ext cx="4268819" cy="2400039"/>
          </a:xfrm>
          <a:prstGeom prst="rect">
            <a:avLst/>
          </a:prstGeom>
        </p:spPr>
      </p:pic>
    </p:spTree>
    <p:extLst>
      <p:ext uri="{BB962C8B-B14F-4D97-AF65-F5344CB8AC3E}">
        <p14:creationId xmlns:p14="http://schemas.microsoft.com/office/powerpoint/2010/main" val="63958427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6105" y="1269273"/>
            <a:ext cx="10759510"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导</a:t>
            </a:r>
            <a:r>
              <a:rPr lang="zh-CN" altLang="en-US" sz="2000" dirty="0" smtClean="0">
                <a:latin typeface="微软雅黑"/>
                <a:ea typeface="Lantinghei SC Demibold" charset="-122"/>
                <a:sym typeface="Gill Sans" charset="0"/>
              </a:rPr>
              <a:t>入项目所需文件和图片素材</a:t>
            </a:r>
            <a:r>
              <a:rPr lang="en-US" altLang="zh-CN" sz="2000" dirty="0" smtClean="0">
                <a:latin typeface="微软雅黑"/>
                <a:ea typeface="Lantinghei SC Demibold" charset="-122"/>
                <a:sym typeface="Gill Sans" charset="0"/>
              </a:rPr>
              <a:t>:</a:t>
            </a: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 </a:t>
            </a:r>
            <a:r>
              <a:rPr lang="en-US" altLang="zh-CN" sz="2000" dirty="0" err="1" smtClean="0">
                <a:latin typeface="微软雅黑"/>
                <a:ea typeface="Lantinghei SC Demibold" charset="-122"/>
                <a:sym typeface="Gill Sans" charset="0"/>
              </a:rPr>
              <a:t>css</a:t>
            </a:r>
            <a:r>
              <a:rPr lang="zh-CN" altLang="en-US" sz="2000" dirty="0" smtClean="0">
                <a:latin typeface="微软雅黑"/>
                <a:ea typeface="Lantinghei SC Demibold" charset="-122"/>
                <a:sym typeface="Gill Sans" charset="0"/>
              </a:rPr>
              <a:t>文件夹内创建</a:t>
            </a:r>
            <a:r>
              <a:rPr lang="en-US" altLang="zh-CN" sz="2000" dirty="0" smtClean="0">
                <a:latin typeface="微软雅黑"/>
                <a:ea typeface="Lantinghei SC Demibold" charset="-122"/>
                <a:sym typeface="Gill Sans" charset="0"/>
              </a:rPr>
              <a:t>index.css</a:t>
            </a:r>
            <a:r>
              <a:rPr lang="zh-CN" altLang="en-US" sz="2000" dirty="0" smtClean="0">
                <a:latin typeface="微软雅黑"/>
                <a:ea typeface="Lantinghei SC Demibold" charset="-122"/>
                <a:sym typeface="Gill Sans" charset="0"/>
              </a:rPr>
              <a:t>文件</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 </a:t>
            </a:r>
            <a:r>
              <a:rPr lang="en-US" altLang="zh-CN" sz="2000" dirty="0" smtClean="0">
                <a:latin typeface="微软雅黑"/>
                <a:ea typeface="Lantinghei SC Demibold" charset="-122"/>
                <a:sym typeface="Gill Sans" charset="0"/>
              </a:rPr>
              <a:t>image</a:t>
            </a:r>
            <a:r>
              <a:rPr lang="zh-CN" altLang="en-US" sz="2000" dirty="0" smtClean="0">
                <a:latin typeface="微软雅黑"/>
                <a:ea typeface="Lantinghei SC Demibold" charset="-122"/>
                <a:sym typeface="Gill Sans" charset="0"/>
              </a:rPr>
              <a:t>文件夹内导入图片素材</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a:t>
            </a:r>
            <a:r>
              <a:rPr lang="en-US" altLang="zh-CN" sz="2000" dirty="0">
                <a:latin typeface="微软雅黑"/>
                <a:ea typeface="Lantinghei SC Demibold" charset="-122"/>
                <a:sym typeface="Gill Sans" charset="0"/>
              </a:rPr>
              <a:t> </a:t>
            </a:r>
            <a:r>
              <a:rPr lang="en-US" altLang="zh-CN" sz="2000" dirty="0" err="1" smtClean="0">
                <a:latin typeface="微软雅黑"/>
                <a:ea typeface="Lantinghei SC Demibold" charset="-122"/>
                <a:sym typeface="Gill Sans" charset="0"/>
              </a:rPr>
              <a:t>js</a:t>
            </a:r>
            <a:r>
              <a:rPr lang="zh-CN" altLang="en-US" sz="2000" dirty="0" smtClean="0">
                <a:latin typeface="微软雅黑"/>
                <a:ea typeface="Lantinghei SC Demibold" charset="-122"/>
                <a:sym typeface="Gill Sans" charset="0"/>
              </a:rPr>
              <a:t>文件夹内导入</a:t>
            </a:r>
            <a:r>
              <a:rPr lang="en-US" altLang="zh-CN" sz="2000" dirty="0" err="1" smtClean="0">
                <a:latin typeface="微软雅黑"/>
                <a:ea typeface="Lantinghei SC Demibold" charset="-122"/>
                <a:sym typeface="Gill Sans" charset="0"/>
              </a:rPr>
              <a:t>jquery</a:t>
            </a:r>
            <a:r>
              <a:rPr lang="zh-CN" altLang="en-US" sz="2000" dirty="0" smtClean="0">
                <a:latin typeface="微软雅黑"/>
                <a:ea typeface="Lantinghei SC Demibold" charset="-122"/>
                <a:sym typeface="Gill Sans" charset="0"/>
              </a:rPr>
              <a:t>文件</a:t>
            </a:r>
            <a:endParaRPr lang="en-US" altLang="zh-CN" sz="2000" dirty="0" smtClean="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cxnSp>
        <p:nvCxnSpPr>
          <p:cNvPr id="9" name="直接箭头连接符 8">
            <a:extLst>
              <a:ext uri="{FF2B5EF4-FFF2-40B4-BE49-F238E27FC236}">
                <a16:creationId xmlns:a16="http://schemas.microsoft.com/office/drawing/2014/main" xmlns="" id="{50B2E1F5-C20D-4D9B-AADF-70497CF4079B}"/>
              </a:ext>
            </a:extLst>
          </p:cNvPr>
          <p:cNvCxnSpPr/>
          <p:nvPr/>
        </p:nvCxnSpPr>
        <p:spPr>
          <a:xfrm>
            <a:off x="5034656" y="5340762"/>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005304" y="4824469"/>
            <a:ext cx="1578280" cy="369332"/>
          </a:xfrm>
          <a:prstGeom prst="rect">
            <a:avLst/>
          </a:prstGeom>
          <a:noFill/>
        </p:spPr>
        <p:txBody>
          <a:bodyPr wrap="square" rtlCol="0">
            <a:spAutoFit/>
          </a:bodyPr>
          <a:lstStyle/>
          <a:p>
            <a:r>
              <a:rPr lang="zh-CN" altLang="en-US" dirty="0" smtClean="0"/>
              <a:t>目录创建之后</a:t>
            </a:r>
            <a:endParaRPr lang="zh-CN" altLang="en-US" dirty="0"/>
          </a:p>
        </p:txBody>
      </p:sp>
      <p:pic>
        <p:nvPicPr>
          <p:cNvPr id="5" name="图片 4"/>
          <p:cNvPicPr>
            <a:picLocks noChangeAspect="1"/>
          </p:cNvPicPr>
          <p:nvPr/>
        </p:nvPicPr>
        <p:blipFill>
          <a:blip r:embed="rId4"/>
          <a:stretch>
            <a:fillRect/>
          </a:stretch>
        </p:blipFill>
        <p:spPr>
          <a:xfrm>
            <a:off x="451531" y="4145262"/>
            <a:ext cx="4268819" cy="2400039"/>
          </a:xfrm>
          <a:prstGeom prst="rect">
            <a:avLst/>
          </a:prstGeom>
        </p:spPr>
      </p:pic>
      <p:pic>
        <p:nvPicPr>
          <p:cNvPr id="6" name="图片 5"/>
          <p:cNvPicPr>
            <a:picLocks noChangeAspect="1"/>
          </p:cNvPicPr>
          <p:nvPr/>
        </p:nvPicPr>
        <p:blipFill>
          <a:blip r:embed="rId5"/>
          <a:stretch>
            <a:fillRect/>
          </a:stretch>
        </p:blipFill>
        <p:spPr>
          <a:xfrm>
            <a:off x="7606685" y="2135226"/>
            <a:ext cx="3181350" cy="4410075"/>
          </a:xfrm>
          <a:prstGeom prst="rect">
            <a:avLst/>
          </a:prstGeom>
        </p:spPr>
      </p:pic>
    </p:spTree>
    <p:extLst>
      <p:ext uri="{BB962C8B-B14F-4D97-AF65-F5344CB8AC3E}">
        <p14:creationId xmlns:p14="http://schemas.microsoft.com/office/powerpoint/2010/main" val="1689473679"/>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295184"/>
            <a:ext cx="10759510" cy="1169551"/>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在浏览器中访问：</a:t>
            </a: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a:latin typeface="微软雅黑"/>
                <a:ea typeface="Lantinghei SC Demibold" charset="-122"/>
                <a:sym typeface="Gill Sans" charset="0"/>
              </a:rPr>
              <a:t>此时，</a:t>
            </a:r>
            <a:r>
              <a:rPr lang="zh-CN" altLang="en-US" sz="2000" dirty="0" smtClean="0">
                <a:latin typeface="微软雅黑"/>
                <a:ea typeface="Lantinghei SC Demibold" charset="-122"/>
                <a:sym typeface="Gill Sans" charset="0"/>
              </a:rPr>
              <a:t>我们</a:t>
            </a:r>
            <a:r>
              <a:rPr lang="zh-CN" altLang="en-US" sz="2000" dirty="0">
                <a:latin typeface="微软雅黑"/>
                <a:ea typeface="Lantinghei SC Demibold" charset="-122"/>
                <a:sym typeface="Gill Sans" charset="0"/>
              </a:rPr>
              <a:t>只需</a:t>
            </a:r>
            <a:r>
              <a:rPr lang="zh-CN" altLang="en-US" sz="2000" dirty="0" smtClean="0">
                <a:latin typeface="微软雅黑"/>
                <a:ea typeface="Lantinghei SC Demibold" charset="-122"/>
                <a:sym typeface="Gill Sans" charset="0"/>
              </a:rPr>
              <a:t>要点击编辑器中编辑区域的小浏览器图标</a:t>
            </a:r>
            <a:r>
              <a:rPr lang="en-US" altLang="zh-CN" sz="2000" dirty="0" smtClean="0">
                <a:latin typeface="微软雅黑"/>
                <a:ea typeface="Lantinghei SC Demibold" charset="-122"/>
                <a:sym typeface="Gill Sans" charset="0"/>
              </a:rPr>
              <a:t>,</a:t>
            </a:r>
            <a:r>
              <a:rPr lang="zh-CN" altLang="en-US" sz="2000" dirty="0" smtClean="0">
                <a:latin typeface="微软雅黑"/>
                <a:ea typeface="Lantinghei SC Demibold" charset="-122"/>
                <a:sym typeface="Gill Sans" charset="0"/>
              </a:rPr>
              <a:t>即</a:t>
            </a:r>
            <a:r>
              <a:rPr lang="zh-CN" altLang="en-US" sz="2000" dirty="0">
                <a:latin typeface="微软雅黑"/>
                <a:ea typeface="Lantinghei SC Demibold" charset="-122"/>
                <a:sym typeface="Gill Sans" charset="0"/>
              </a:rPr>
              <a:t>可</a:t>
            </a:r>
            <a:r>
              <a:rPr lang="zh-CN" altLang="en-US" sz="2000" dirty="0" smtClean="0">
                <a:latin typeface="微软雅黑"/>
                <a:ea typeface="Lantinghei SC Demibold" charset="-122"/>
                <a:sym typeface="Gill Sans" charset="0"/>
              </a:rPr>
              <a:t>打开当前</a:t>
            </a:r>
            <a:r>
              <a:rPr lang="zh-CN" altLang="en-US" sz="2000" dirty="0">
                <a:latin typeface="微软雅黑"/>
                <a:ea typeface="Lantinghei SC Demibold" charset="-122"/>
                <a:sym typeface="Gill Sans" charset="0"/>
              </a:rPr>
              <a:t>页面</a:t>
            </a:r>
            <a:endParaRPr lang="en-US" altLang="zh-CN" sz="2000" dirty="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a:stretch>
            <a:fillRect/>
          </a:stretch>
        </p:blipFill>
        <p:spPr>
          <a:xfrm>
            <a:off x="338383" y="3036925"/>
            <a:ext cx="4195268" cy="2563775"/>
          </a:xfrm>
          <a:prstGeom prst="rect">
            <a:avLst/>
          </a:prstGeom>
        </p:spPr>
      </p:pic>
      <p:cxnSp>
        <p:nvCxnSpPr>
          <p:cNvPr id="10" name="直接箭头连接符 9">
            <a:extLst>
              <a:ext uri="{FF2B5EF4-FFF2-40B4-BE49-F238E27FC236}">
                <a16:creationId xmlns:a16="http://schemas.microsoft.com/office/drawing/2014/main" xmlns="" id="{50B2E1F5-C20D-4D9B-AADF-70497CF4079B}"/>
              </a:ext>
            </a:extLst>
          </p:cNvPr>
          <p:cNvCxnSpPr/>
          <p:nvPr/>
        </p:nvCxnSpPr>
        <p:spPr>
          <a:xfrm>
            <a:off x="4972027" y="4260856"/>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080708" y="3732756"/>
            <a:ext cx="1478072" cy="400110"/>
          </a:xfrm>
          <a:prstGeom prst="rect">
            <a:avLst/>
          </a:prstGeom>
          <a:noFill/>
        </p:spPr>
        <p:txBody>
          <a:bodyPr wrap="square" rtlCol="0">
            <a:spAutoFit/>
          </a:bodyPr>
          <a:lstStyle/>
          <a:p>
            <a:r>
              <a:rPr lang="zh-CN" altLang="en-US" sz="2000" dirty="0">
                <a:latin typeface="微软雅黑"/>
                <a:ea typeface="Lantinghei SC Demibold" charset="-122"/>
              </a:rPr>
              <a:t>打开之后</a:t>
            </a:r>
          </a:p>
        </p:txBody>
      </p:sp>
      <p:pic>
        <p:nvPicPr>
          <p:cNvPr id="6" name="图片 5"/>
          <p:cNvPicPr>
            <a:picLocks noChangeAspect="1"/>
          </p:cNvPicPr>
          <p:nvPr/>
        </p:nvPicPr>
        <p:blipFill>
          <a:blip r:embed="rId5"/>
          <a:stretch>
            <a:fillRect/>
          </a:stretch>
        </p:blipFill>
        <p:spPr>
          <a:xfrm>
            <a:off x="6913613" y="3036925"/>
            <a:ext cx="4930964" cy="2772314"/>
          </a:xfrm>
          <a:prstGeom prst="rect">
            <a:avLst/>
          </a:prstGeom>
        </p:spPr>
      </p:pic>
    </p:spTree>
    <p:extLst>
      <p:ext uri="{BB962C8B-B14F-4D97-AF65-F5344CB8AC3E}">
        <p14:creationId xmlns:p14="http://schemas.microsoft.com/office/powerpoint/2010/main" val="181986545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2539095"/>
            <a:ext cx="10759510" cy="1815882"/>
          </a:xfrm>
          <a:prstGeom prst="rect">
            <a:avLst/>
          </a:prstGeom>
          <a:noFill/>
        </p:spPr>
        <p:txBody>
          <a:bodyPr wrap="square" rtlCol="0">
            <a:spAutoFit/>
          </a:bodyPr>
          <a:lstStyle/>
          <a:p>
            <a:pPr algn="ctr" fontAlgn="base">
              <a:lnSpc>
                <a:spcPct val="175000"/>
              </a:lnSpc>
              <a:spcBef>
                <a:spcPct val="0"/>
              </a:spcBef>
              <a:spcAft>
                <a:spcPct val="0"/>
              </a:spcAft>
            </a:pPr>
            <a:r>
              <a:rPr lang="zh-CN" altLang="en-US" sz="3200" dirty="0">
                <a:solidFill>
                  <a:schemeClr val="accent1"/>
                </a:solidFill>
                <a:latin typeface="微软雅黑"/>
                <a:ea typeface="Lantinghei SC Demibold" charset="-122"/>
                <a:sym typeface="Gill Sans" charset="0"/>
              </a:rPr>
              <a:t>好啦</a:t>
            </a:r>
            <a:r>
              <a:rPr lang="zh-CN" altLang="en-US" sz="3200" dirty="0" smtClean="0">
                <a:solidFill>
                  <a:schemeClr val="accent1"/>
                </a:solidFill>
                <a:latin typeface="微软雅黑"/>
                <a:ea typeface="Lantinghei SC Demibold" charset="-122"/>
                <a:sym typeface="Gill Sans" charset="0"/>
              </a:rPr>
              <a:t>！准备工作已经做完！</a:t>
            </a:r>
            <a:endParaRPr lang="en-US" altLang="zh-CN" sz="3200" dirty="0">
              <a:solidFill>
                <a:schemeClr val="accent1"/>
              </a:solidFill>
              <a:latin typeface="微软雅黑"/>
              <a:ea typeface="Lantinghei SC Demibold" charset="-122"/>
              <a:sym typeface="Gill Sans" charset="0"/>
            </a:endParaRPr>
          </a:p>
          <a:p>
            <a:pPr algn="ctr" fontAlgn="base">
              <a:lnSpc>
                <a:spcPct val="175000"/>
              </a:lnSpc>
              <a:spcBef>
                <a:spcPct val="0"/>
              </a:spcBef>
              <a:spcAft>
                <a:spcPct val="0"/>
              </a:spcAft>
            </a:pPr>
            <a:r>
              <a:rPr lang="zh-CN" altLang="en-US" sz="3200" dirty="0">
                <a:solidFill>
                  <a:schemeClr val="accent1"/>
                </a:solidFill>
                <a:latin typeface="微软雅黑"/>
                <a:ea typeface="Lantinghei SC Demibold" charset="-122"/>
                <a:sym typeface="Gill Sans" charset="0"/>
              </a:rPr>
              <a:t>现在可以正式开始我们的项目开发了！</a:t>
            </a:r>
            <a:endParaRPr lang="en-US" altLang="zh-CN" sz="3200" dirty="0">
              <a:solidFill>
                <a:schemeClr val="accent1"/>
              </a:solidFill>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2010893324"/>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项目介绍</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2013" y="1484530"/>
            <a:ext cx="6441140" cy="4401205"/>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项目名称</a:t>
            </a:r>
            <a:r>
              <a:rPr lang="zh-CN" altLang="en-US" sz="2000" dirty="0" smtClean="0">
                <a:latin typeface="微软雅黑"/>
                <a:ea typeface="微软雅黑"/>
                <a:sym typeface="Gill Sans" charset="0"/>
              </a:rPr>
              <a:t>：</a:t>
            </a:r>
            <a:r>
              <a:rPr lang="zh-CN" altLang="en-US" sz="2000" dirty="0" smtClean="0">
                <a:solidFill>
                  <a:schemeClr val="accent1"/>
                </a:solidFill>
                <a:latin typeface="微软雅黑"/>
                <a:ea typeface="微软雅黑"/>
                <a:sym typeface="Gill Sans" charset="0"/>
              </a:rPr>
              <a:t>个人博客</a:t>
            </a:r>
            <a:endParaRPr lang="en-US" altLang="zh-CN" sz="2000" dirty="0" smtClean="0">
              <a:solidFill>
                <a:schemeClr val="accent1"/>
              </a:solidFill>
              <a:latin typeface="微软雅黑"/>
              <a:ea typeface="微软雅黑"/>
              <a:sym typeface="Gill Sans" charset="0"/>
            </a:endParaRPr>
          </a:p>
          <a:p>
            <a:pPr algn="just" fontAlgn="base">
              <a:lnSpc>
                <a:spcPct val="175000"/>
              </a:lnSpc>
              <a:spcBef>
                <a:spcPct val="0"/>
              </a:spcBef>
              <a:spcAft>
                <a:spcPct val="0"/>
              </a:spcAft>
            </a:pPr>
            <a:r>
              <a:rPr lang="zh-CN" altLang="en-US" sz="2000" b="1" dirty="0" smtClean="0">
                <a:latin typeface="微软雅黑"/>
                <a:ea typeface="微软雅黑"/>
                <a:sym typeface="Gill Sans" charset="0"/>
              </a:rPr>
              <a:t>项目介绍</a:t>
            </a:r>
            <a:r>
              <a:rPr lang="zh-CN" altLang="en-US" sz="2000" dirty="0" smtClean="0">
                <a:latin typeface="微软雅黑"/>
                <a:ea typeface="微软雅黑"/>
                <a:sym typeface="Gill Sans" charset="0"/>
              </a:rPr>
              <a:t>：这是一个个人博客的网站，本网站中可以实现下拉菜单、菜单切换、用户登录、轮播图、遮罩、延迟加载、百度分享、发表博文、以及导航等功能。</a:t>
            </a:r>
          </a:p>
          <a:p>
            <a:pPr algn="just" fontAlgn="base">
              <a:lnSpc>
                <a:spcPct val="175000"/>
              </a:lnSpc>
              <a:spcBef>
                <a:spcPct val="0"/>
              </a:spcBef>
              <a:spcAft>
                <a:spcPct val="0"/>
              </a:spcAft>
            </a:pPr>
            <a:r>
              <a:rPr lang="zh-CN" altLang="en-US" sz="2000" b="1" dirty="0" smtClean="0">
                <a:latin typeface="微软雅黑"/>
                <a:ea typeface="微软雅黑"/>
                <a:sym typeface="Gill Sans" charset="0"/>
              </a:rPr>
              <a:t>实</a:t>
            </a:r>
            <a:r>
              <a:rPr lang="zh-CN" altLang="en-US" sz="2000" b="1" dirty="0">
                <a:latin typeface="微软雅黑"/>
                <a:ea typeface="微软雅黑"/>
                <a:sym typeface="Gill Sans" charset="0"/>
              </a:rPr>
              <a:t>训目标</a:t>
            </a:r>
            <a:r>
              <a:rPr lang="zh-CN" altLang="en-US" sz="2000" dirty="0">
                <a:latin typeface="微软雅黑"/>
                <a:ea typeface="微软雅黑"/>
                <a:sym typeface="Gill Sans" charset="0"/>
              </a:rPr>
              <a:t>：将本阶段所学知识结合起来，应用到实际项目中，使更加了解所学知识体系的实际作用，对以前所学知识点得到更好的练习和灵活运用。</a:t>
            </a:r>
          </a:p>
          <a:p>
            <a:pPr algn="just" fontAlgn="base">
              <a:lnSpc>
                <a:spcPct val="175000"/>
              </a:lnSpc>
              <a:spcBef>
                <a:spcPct val="0"/>
              </a:spcBef>
              <a:spcAft>
                <a:spcPct val="0"/>
              </a:spcAft>
            </a:pPr>
            <a:r>
              <a:rPr lang="zh-CN" altLang="en-US" sz="2000" b="1" dirty="0">
                <a:latin typeface="微软雅黑"/>
                <a:ea typeface="微软雅黑"/>
                <a:sym typeface="Gill Sans" charset="0"/>
              </a:rPr>
              <a:t>所需时间</a:t>
            </a:r>
            <a:r>
              <a:rPr lang="zh-CN" altLang="en-US" sz="2000" dirty="0">
                <a:latin typeface="微软雅黑"/>
                <a:ea typeface="微软雅黑"/>
                <a:sym typeface="Gill Sans" charset="0"/>
              </a:rPr>
              <a:t>：</a:t>
            </a:r>
            <a:r>
              <a:rPr lang="en-US" altLang="zh-CN" sz="2000" dirty="0">
                <a:latin typeface="微软雅黑"/>
                <a:ea typeface="微软雅黑"/>
                <a:sym typeface="Gill Sans" charset="0"/>
              </a:rPr>
              <a:t>36</a:t>
            </a:r>
            <a:r>
              <a:rPr lang="zh-CN" altLang="en-US" sz="2000" dirty="0">
                <a:latin typeface="微软雅黑"/>
                <a:ea typeface="微软雅黑"/>
                <a:sym typeface="Gill Sans" charset="0"/>
              </a:rPr>
              <a:t>课时</a:t>
            </a:r>
            <a:endParaRPr lang="en-US" altLang="zh-CN"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2460" y="1348056"/>
            <a:ext cx="3992117" cy="5509944"/>
          </a:xfrm>
          <a:prstGeom prst="rect">
            <a:avLst/>
          </a:prstGeom>
        </p:spPr>
      </p:pic>
    </p:spTree>
    <p:extLst>
      <p:ext uri="{BB962C8B-B14F-4D97-AF65-F5344CB8AC3E}">
        <p14:creationId xmlns:p14="http://schemas.microsoft.com/office/powerpoint/2010/main" val="2004880398"/>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实训要求</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2013" y="1484530"/>
            <a:ext cx="10703858" cy="3862596"/>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微软雅黑"/>
                <a:sym typeface="Gill Sans" charset="0"/>
              </a:rPr>
              <a:t>希望在项目实训过程中，能独立实现项目中的主要功能，并能完善用户体验细节。</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zh-CN" altLang="en-US" sz="2000" b="1" dirty="0">
                <a:latin typeface="微软雅黑"/>
                <a:ea typeface="微软雅黑"/>
                <a:sym typeface="Gill Sans" charset="0"/>
              </a:rPr>
              <a:t>具体要求</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sym typeface="Gill Sans" charset="0"/>
              </a:rPr>
              <a:t>能够</a:t>
            </a:r>
            <a:r>
              <a:rPr lang="zh-CN" altLang="en-US" sz="2000" dirty="0" smtClean="0">
                <a:latin typeface="微软雅黑"/>
                <a:ea typeface="微软雅黑"/>
                <a:sym typeface="Gill Sans" charset="0"/>
              </a:rPr>
              <a:t>熟练使用</a:t>
            </a:r>
            <a:r>
              <a:rPr lang="en-US" altLang="zh-CN" sz="2000" dirty="0" smtClean="0">
                <a:latin typeface="微软雅黑"/>
                <a:ea typeface="微软雅黑"/>
                <a:sym typeface="Gill Sans" charset="0"/>
              </a:rPr>
              <a:t>HTML</a:t>
            </a:r>
            <a:r>
              <a:rPr lang="zh-CN" altLang="en-US" sz="2000" dirty="0" smtClean="0">
                <a:latin typeface="微软雅黑"/>
                <a:ea typeface="微软雅黑"/>
                <a:sym typeface="Gill Sans" charset="0"/>
              </a:rPr>
              <a:t>与</a:t>
            </a:r>
            <a:r>
              <a:rPr lang="en-US" altLang="zh-CN" sz="2000" dirty="0" smtClean="0">
                <a:latin typeface="微软雅黑"/>
                <a:ea typeface="微软雅黑"/>
                <a:sym typeface="Gill Sans" charset="0"/>
              </a:rPr>
              <a:t>CSS</a:t>
            </a:r>
            <a:r>
              <a:rPr lang="zh-CN" altLang="en-US" sz="2000" dirty="0" smtClean="0">
                <a:latin typeface="微软雅黑"/>
                <a:ea typeface="微软雅黑"/>
                <a:sym typeface="Gill Sans" charset="0"/>
              </a:rPr>
              <a:t>制作静态页面；</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能够熟练使用</a:t>
            </a:r>
            <a:r>
              <a:rPr lang="en-US" altLang="zh-CN" sz="2000" dirty="0" smtClean="0">
                <a:latin typeface="微软雅黑"/>
                <a:ea typeface="微软雅黑"/>
                <a:sym typeface="Gill Sans" charset="0"/>
              </a:rPr>
              <a:t>JavaScript</a:t>
            </a:r>
            <a:r>
              <a:rPr lang="zh-CN" altLang="en-US" sz="2000" dirty="0" smtClean="0">
                <a:latin typeface="微软雅黑"/>
                <a:ea typeface="微软雅黑"/>
                <a:sym typeface="Gill Sans" charset="0"/>
              </a:rPr>
              <a:t>并对代码进行封装优化；</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能够熟练使用</a:t>
            </a:r>
            <a:r>
              <a:rPr lang="en-US" altLang="zh-CN" sz="2000" dirty="0" err="1" smtClean="0">
                <a:latin typeface="微软雅黑"/>
                <a:ea typeface="微软雅黑"/>
                <a:sym typeface="Gill Sans" charset="0"/>
              </a:rPr>
              <a:t>Jquery</a:t>
            </a:r>
            <a:r>
              <a:rPr lang="zh-CN" altLang="en-US" sz="2000" dirty="0" smtClean="0">
                <a:latin typeface="微软雅黑"/>
                <a:ea typeface="微软雅黑"/>
                <a:sym typeface="Gill Sans" charset="0"/>
              </a:rPr>
              <a:t>库并且制作动画特效；</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能够熟练掌握各浏览器兼容性以及解决方案；</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能够掌握</a:t>
            </a:r>
            <a:r>
              <a:rPr lang="en-US" altLang="zh-CN" sz="2000" dirty="0" smtClean="0">
                <a:latin typeface="微软雅黑"/>
                <a:ea typeface="微软雅黑"/>
                <a:sym typeface="Gill Sans" charset="0"/>
              </a:rPr>
              <a:t>Web</a:t>
            </a:r>
            <a:r>
              <a:rPr lang="zh-CN" altLang="en-US" sz="2000" dirty="0" smtClean="0">
                <a:latin typeface="微软雅黑"/>
                <a:ea typeface="微软雅黑"/>
                <a:sym typeface="Gill Sans" charset="0"/>
              </a:rPr>
              <a:t>开发的行业规范和标准；</a:t>
            </a:r>
            <a:endParaRPr lang="en-US" altLang="zh-CN"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242726758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2307291"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训练技能点</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2013" y="1484530"/>
            <a:ext cx="10703858" cy="4939814"/>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在项目实训过程中，要训练的技能点包含</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通过</a:t>
            </a:r>
            <a:r>
              <a:rPr lang="en-US" altLang="zh-CN" sz="2000" dirty="0" smtClean="0">
                <a:latin typeface="微软雅黑"/>
                <a:ea typeface="微软雅黑"/>
                <a:sym typeface="Gill Sans" charset="0"/>
              </a:rPr>
              <a:t>HTML</a:t>
            </a:r>
            <a:r>
              <a:rPr lang="zh-CN" altLang="en-US" sz="2000" dirty="0" smtClean="0">
                <a:latin typeface="微软雅黑"/>
                <a:ea typeface="微软雅黑"/>
                <a:sym typeface="Gill Sans" charset="0"/>
              </a:rPr>
              <a:t>实现页面布局结构的搭建；</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通过</a:t>
            </a:r>
            <a:r>
              <a:rPr lang="en-US" altLang="zh-CN" sz="2000" dirty="0" smtClean="0">
                <a:latin typeface="微软雅黑"/>
                <a:ea typeface="微软雅黑"/>
                <a:sym typeface="Gill Sans" charset="0"/>
              </a:rPr>
              <a:t>CSS</a:t>
            </a:r>
            <a:r>
              <a:rPr lang="zh-CN" altLang="en-US" sz="2000" dirty="0" smtClean="0">
                <a:latin typeface="微软雅黑"/>
                <a:ea typeface="微软雅黑"/>
                <a:sym typeface="Gill Sans" charset="0"/>
              </a:rPr>
              <a:t>实现页面的美化和浏览器兼容处理；</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通过</a:t>
            </a:r>
            <a:r>
              <a:rPr lang="en-US" altLang="zh-CN" sz="2000" dirty="0" smtClean="0">
                <a:latin typeface="微软雅黑"/>
                <a:ea typeface="微软雅黑"/>
                <a:sym typeface="Gill Sans" charset="0"/>
              </a:rPr>
              <a:t>JavaScript</a:t>
            </a:r>
            <a:r>
              <a:rPr lang="zh-CN" altLang="en-US" sz="2000" dirty="0" smtClean="0">
                <a:latin typeface="微软雅黑"/>
                <a:ea typeface="微软雅黑"/>
                <a:sym typeface="Gill Sans" charset="0"/>
              </a:rPr>
              <a:t>的使用能够对变量</a:t>
            </a:r>
            <a:r>
              <a:rPr lang="zh-CN" altLang="en-US" sz="2000" dirty="0">
                <a:latin typeface="微软雅黑"/>
                <a:ea typeface="微软雅黑"/>
                <a:sym typeface="Gill Sans" charset="0"/>
              </a:rPr>
              <a:t>、 </a:t>
            </a:r>
            <a:r>
              <a:rPr lang="zh-CN" altLang="en-US" sz="2000" dirty="0" smtClean="0">
                <a:latin typeface="微软雅黑"/>
                <a:ea typeface="微软雅黑"/>
                <a:sym typeface="Gill Sans" charset="0"/>
              </a:rPr>
              <a:t>流程控制语句</a:t>
            </a:r>
            <a:r>
              <a:rPr lang="zh-CN" altLang="en-US" sz="2000" dirty="0">
                <a:latin typeface="微软雅黑"/>
                <a:ea typeface="微软雅黑"/>
                <a:sym typeface="Gill Sans" charset="0"/>
              </a:rPr>
              <a:t>、</a:t>
            </a:r>
            <a:r>
              <a:rPr lang="zh-CN" altLang="en-US" sz="2000" dirty="0" smtClean="0">
                <a:latin typeface="微软雅黑"/>
                <a:ea typeface="微软雅黑"/>
                <a:sym typeface="Gill Sans" charset="0"/>
              </a:rPr>
              <a:t>数组</a:t>
            </a:r>
            <a:r>
              <a:rPr lang="zh-CN" altLang="en-US" sz="2000" dirty="0">
                <a:latin typeface="微软雅黑"/>
                <a:ea typeface="微软雅黑"/>
                <a:sym typeface="Gill Sans" charset="0"/>
              </a:rPr>
              <a:t>、</a:t>
            </a:r>
            <a:r>
              <a:rPr lang="zh-CN" altLang="en-US" sz="2000" dirty="0" smtClean="0">
                <a:latin typeface="微软雅黑"/>
                <a:ea typeface="微软雅黑"/>
                <a:sym typeface="Gill Sans" charset="0"/>
              </a:rPr>
              <a:t>对象</a:t>
            </a:r>
            <a:r>
              <a:rPr lang="zh-CN" altLang="en-US" sz="2000" dirty="0">
                <a:latin typeface="微软雅黑"/>
                <a:ea typeface="微软雅黑"/>
                <a:sym typeface="Gill Sans" charset="0"/>
              </a:rPr>
              <a:t>、 </a:t>
            </a:r>
            <a:r>
              <a:rPr lang="zh-CN" altLang="en-US" sz="2000" dirty="0" smtClean="0">
                <a:latin typeface="微软雅黑"/>
                <a:ea typeface="微软雅黑"/>
                <a:sym typeface="Gill Sans" charset="0"/>
              </a:rPr>
              <a:t>运算符</a:t>
            </a:r>
            <a:r>
              <a:rPr lang="zh-CN" altLang="en-US" sz="2000" dirty="0">
                <a:latin typeface="微软雅黑"/>
                <a:ea typeface="微软雅黑"/>
                <a:sym typeface="Gill Sans" charset="0"/>
              </a:rPr>
              <a:t>、 </a:t>
            </a:r>
            <a:r>
              <a:rPr lang="en-US" altLang="zh-CN" sz="2000" dirty="0" smtClean="0">
                <a:latin typeface="微软雅黑"/>
                <a:ea typeface="微软雅黑"/>
                <a:sym typeface="Gill Sans" charset="0"/>
              </a:rPr>
              <a:t>DOM</a:t>
            </a:r>
            <a:r>
              <a:rPr lang="zh-CN" altLang="en-US" sz="2000" dirty="0" smtClean="0">
                <a:latin typeface="微软雅黑"/>
                <a:ea typeface="微软雅黑"/>
                <a:sym typeface="Gill Sans" charset="0"/>
              </a:rPr>
              <a:t>等使用更加熟练</a:t>
            </a:r>
            <a:r>
              <a:rPr lang="en-US" altLang="zh-CN" sz="2000" dirty="0" smtClean="0">
                <a:latin typeface="微软雅黑"/>
                <a:ea typeface="微软雅黑"/>
                <a:sym typeface="Gill Sans" charset="0"/>
              </a:rPr>
              <a:t>,</a:t>
            </a:r>
            <a:r>
              <a:rPr lang="zh-CN" altLang="en-US" sz="2000" dirty="0" smtClean="0">
                <a:latin typeface="微软雅黑"/>
                <a:ea typeface="微软雅黑"/>
                <a:sym typeface="Gill Sans" charset="0"/>
              </a:rPr>
              <a:t>理解更加深刻；</a:t>
            </a:r>
          </a:p>
          <a:p>
            <a:pPr algn="just" fontAlgn="base">
              <a:lnSpc>
                <a:spcPct val="175000"/>
              </a:lnSpc>
              <a:spcBef>
                <a:spcPct val="0"/>
              </a:spcBef>
              <a:spcAft>
                <a:spcPct val="0"/>
              </a:spcAft>
            </a:pPr>
            <a:r>
              <a:rPr lang="en-US" altLang="zh-CN" sz="2000" dirty="0" smtClean="0">
                <a:latin typeface="微软雅黑"/>
                <a:ea typeface="微软雅黑"/>
                <a:sym typeface="Gill Sans" charset="0"/>
              </a:rPr>
              <a:t>	</a:t>
            </a:r>
            <a:r>
              <a:rPr lang="zh-CN" altLang="en-US" sz="2000" dirty="0" smtClean="0">
                <a:latin typeface="微软雅黑"/>
                <a:ea typeface="微软雅黑"/>
                <a:sym typeface="Gill Sans" charset="0"/>
              </a:rPr>
              <a:t>通过对</a:t>
            </a:r>
            <a:r>
              <a:rPr lang="en-US" altLang="zh-CN" sz="2000" dirty="0" err="1" smtClean="0">
                <a:latin typeface="微软雅黑"/>
                <a:ea typeface="微软雅黑"/>
                <a:sym typeface="Gill Sans" charset="0"/>
              </a:rPr>
              <a:t>Jquery</a:t>
            </a:r>
            <a:r>
              <a:rPr lang="zh-CN" altLang="en-US" sz="2000" dirty="0">
                <a:latin typeface="微软雅黑"/>
                <a:ea typeface="微软雅黑"/>
                <a:sym typeface="Gill Sans" charset="0"/>
              </a:rPr>
              <a:t>的使用能够</a:t>
            </a:r>
            <a:r>
              <a:rPr lang="zh-CN" altLang="en-US" sz="2000" dirty="0" smtClean="0">
                <a:latin typeface="微软雅黑"/>
                <a:ea typeface="微软雅黑"/>
                <a:sym typeface="Gill Sans" charset="0"/>
              </a:rPr>
              <a:t>对</a:t>
            </a:r>
            <a:r>
              <a:rPr lang="en-US" altLang="zh-CN" sz="2000" dirty="0" smtClean="0">
                <a:latin typeface="微软雅黑"/>
                <a:ea typeface="微软雅黑"/>
                <a:sym typeface="Gill Sans" charset="0"/>
              </a:rPr>
              <a:t>jQuery</a:t>
            </a:r>
            <a:r>
              <a:rPr lang="zh-CN" altLang="en-US" sz="2000" dirty="0" smtClean="0">
                <a:latin typeface="微软雅黑"/>
                <a:ea typeface="微软雅黑"/>
                <a:sym typeface="Gill Sans" charset="0"/>
              </a:rPr>
              <a:t>的选择</a:t>
            </a:r>
            <a:r>
              <a:rPr lang="zh-CN" altLang="en-US" sz="2000" dirty="0">
                <a:latin typeface="微软雅黑"/>
                <a:ea typeface="微软雅黑"/>
                <a:sym typeface="Gill Sans" charset="0"/>
              </a:rPr>
              <a:t>器</a:t>
            </a:r>
            <a:r>
              <a:rPr lang="zh-CN" altLang="en-US" sz="2000" dirty="0" smtClean="0">
                <a:latin typeface="微软雅黑"/>
                <a:ea typeface="微软雅黑"/>
                <a:sym typeface="Gill Sans" charset="0"/>
              </a:rPr>
              <a:t>、过滤器 、</a:t>
            </a:r>
            <a:r>
              <a:rPr lang="en-US" altLang="zh-CN" sz="2000" dirty="0" smtClean="0">
                <a:latin typeface="微软雅黑"/>
                <a:ea typeface="微软雅黑"/>
                <a:sym typeface="Gill Sans" charset="0"/>
              </a:rPr>
              <a:t>DOM</a:t>
            </a:r>
            <a:r>
              <a:rPr lang="zh-CN" altLang="en-US" sz="2000" dirty="0" smtClean="0">
                <a:latin typeface="微软雅黑"/>
                <a:ea typeface="微软雅黑"/>
                <a:sym typeface="Gill Sans" charset="0"/>
              </a:rPr>
              <a:t> </a:t>
            </a:r>
            <a:r>
              <a:rPr lang="zh-CN" altLang="en-US" sz="2000" dirty="0">
                <a:latin typeface="微软雅黑"/>
                <a:ea typeface="微软雅黑"/>
                <a:sym typeface="Gill Sans" charset="0"/>
              </a:rPr>
              <a:t>、</a:t>
            </a:r>
            <a:r>
              <a:rPr lang="zh-CN" altLang="en-US" sz="2000" dirty="0" smtClean="0">
                <a:latin typeface="微软雅黑"/>
                <a:ea typeface="微软雅黑"/>
                <a:sym typeface="Gill Sans" charset="0"/>
              </a:rPr>
              <a:t> 动画使用的更加熟练</a:t>
            </a:r>
            <a:r>
              <a:rPr lang="en-US" altLang="zh-CN" sz="2000" dirty="0" smtClean="0">
                <a:latin typeface="微软雅黑"/>
                <a:ea typeface="微软雅黑"/>
                <a:sym typeface="Gill Sans" charset="0"/>
              </a:rPr>
              <a:t>,</a:t>
            </a:r>
            <a:r>
              <a:rPr lang="zh-CN" altLang="en-US" sz="2000" dirty="0" smtClean="0">
                <a:latin typeface="微软雅黑"/>
                <a:ea typeface="微软雅黑"/>
                <a:sym typeface="Gill Sans" charset="0"/>
              </a:rPr>
              <a:t>掌握更加深刻；</a:t>
            </a: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掌握代码的调试。</a:t>
            </a:r>
            <a:endParaRPr lang="zh-CN" altLang="en-US"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4010279021"/>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2181785"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项目分解</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89328" y="899755"/>
            <a:ext cx="10703858" cy="6247864"/>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此项目中，一共包含有如下</a:t>
            </a:r>
            <a:r>
              <a:rPr lang="zh-CN" altLang="en-US" sz="2000" b="1" dirty="0" smtClean="0">
                <a:latin typeface="微软雅黑"/>
                <a:ea typeface="微软雅黑"/>
                <a:sym typeface="Gill Sans" charset="0"/>
              </a:rPr>
              <a:t>功能模块</a:t>
            </a:r>
            <a:r>
              <a:rPr lang="en-US" altLang="zh-CN" sz="2000" b="1" dirty="0" smtClean="0">
                <a:latin typeface="微软雅黑"/>
                <a:ea typeface="微软雅黑"/>
                <a:sym typeface="Gill Sans" charset="0"/>
              </a:rPr>
              <a:t>;</a:t>
            </a:r>
            <a:endParaRPr lang="en-US" altLang="zh-CN" sz="2000" b="1"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下拉菜单模块</a:t>
            </a:r>
            <a:endParaRPr lang="en-US" altLang="zh-CN" sz="2000" dirty="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用户登录模块</a:t>
            </a:r>
            <a:endParaRPr lang="en-US" altLang="zh-CN" sz="2000" dirty="0">
              <a:latin typeface="微软雅黑"/>
              <a:ea typeface="微软雅黑"/>
            </a:endParaRPr>
          </a:p>
          <a:p>
            <a:pPr marL="0" lvl="2" algn="just" fontAlgn="base">
              <a:lnSpc>
                <a:spcPct val="150000"/>
              </a:lnSpc>
              <a:spcBef>
                <a:spcPct val="0"/>
              </a:spcBef>
              <a:spcAft>
                <a:spcPct val="0"/>
              </a:spcAft>
            </a:pPr>
            <a:r>
              <a:rPr lang="en-US" altLang="zh-CN" sz="2000" dirty="0" smtClean="0">
                <a:latin typeface="微软雅黑"/>
                <a:ea typeface="微软雅黑"/>
              </a:rPr>
              <a:t>	</a:t>
            </a:r>
            <a:r>
              <a:rPr lang="zh-CN" altLang="en-US" sz="2000" dirty="0" smtClean="0">
                <a:latin typeface="微软雅黑"/>
                <a:ea typeface="微软雅黑"/>
              </a:rPr>
              <a:t>锁屏遮罩模块</a:t>
            </a:r>
            <a:r>
              <a:rPr lang="en-US" altLang="zh-CN" sz="2000" dirty="0">
                <a:latin typeface="微软雅黑"/>
                <a:ea typeface="微软雅黑"/>
              </a:rPr>
              <a:t>	</a:t>
            </a:r>
            <a:endParaRPr lang="en-US" altLang="zh-CN" sz="2000" dirty="0" smtClean="0">
              <a:latin typeface="微软雅黑"/>
              <a:ea typeface="微软雅黑"/>
            </a:endParaRPr>
          </a:p>
          <a:p>
            <a:pPr marL="0" lvl="2"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拖</a:t>
            </a:r>
            <a:r>
              <a:rPr lang="zh-CN" altLang="en-US" sz="2000" dirty="0" smtClean="0">
                <a:latin typeface="微软雅黑"/>
                <a:ea typeface="微软雅黑"/>
              </a:rPr>
              <a:t>拽模块</a:t>
            </a:r>
            <a:endParaRPr lang="en-US" altLang="zh-CN" sz="2000" dirty="0" smtClean="0">
              <a:latin typeface="微软雅黑"/>
              <a:ea typeface="微软雅黑"/>
            </a:endParaRPr>
          </a:p>
          <a:p>
            <a:pPr marL="0" lvl="2"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百度分享侧边栏效果制作</a:t>
            </a:r>
            <a:endParaRPr lang="en-US" altLang="zh-CN" sz="2000" dirty="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增强遮罩效果和下拉菜单效果</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rPr>
              <a:t>滑动导航模块</a:t>
            </a:r>
            <a:endParaRPr lang="en-US" altLang="zh-CN" sz="2000" dirty="0" smtClean="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rPr>
              <a:t>菜单切换</a:t>
            </a:r>
            <a:r>
              <a:rPr lang="zh-CN" altLang="en-US" sz="2000" dirty="0">
                <a:latin typeface="微软雅黑"/>
                <a:ea typeface="微软雅黑"/>
              </a:rPr>
              <a:t>模块</a:t>
            </a:r>
            <a:endParaRPr lang="en-US" altLang="zh-CN" sz="2000" dirty="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轮播</a:t>
            </a:r>
            <a:r>
              <a:rPr lang="zh-CN" altLang="en-US" sz="2000" dirty="0" smtClean="0">
                <a:latin typeface="微软雅黑"/>
                <a:ea typeface="微软雅黑"/>
              </a:rPr>
              <a:t>器模块</a:t>
            </a:r>
            <a:endParaRPr lang="en-US" altLang="zh-CN" sz="2000" dirty="0" smtClean="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rPr>
              <a:t>	</a:t>
            </a:r>
            <a:r>
              <a:rPr lang="zh-CN" altLang="en-US" sz="2000" dirty="0">
                <a:latin typeface="微软雅黑"/>
                <a:ea typeface="微软雅黑"/>
              </a:rPr>
              <a:t>延迟</a:t>
            </a:r>
            <a:r>
              <a:rPr lang="zh-CN" altLang="en-US" sz="2000" dirty="0" smtClean="0">
                <a:latin typeface="微软雅黑"/>
                <a:ea typeface="微软雅黑"/>
              </a:rPr>
              <a:t>加载模块</a:t>
            </a:r>
            <a:endParaRPr lang="en-US" altLang="zh-CN" sz="2000" dirty="0" smtClean="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rPr>
              <a:t>	</a:t>
            </a:r>
            <a:r>
              <a:rPr lang="zh-CN" altLang="en-US" sz="2000" dirty="0">
                <a:latin typeface="微软雅黑"/>
                <a:ea typeface="微软雅黑"/>
              </a:rPr>
              <a:t>发表</a:t>
            </a:r>
            <a:r>
              <a:rPr lang="zh-CN" altLang="en-US" sz="2000" dirty="0" smtClean="0">
                <a:latin typeface="微软雅黑"/>
                <a:ea typeface="微软雅黑"/>
              </a:rPr>
              <a:t>博文模块</a:t>
            </a:r>
            <a:endParaRPr lang="en-US" altLang="zh-CN" sz="2000" dirty="0">
              <a:latin typeface="微软雅黑"/>
              <a:ea typeface="微软雅黑"/>
            </a:endParaRPr>
          </a:p>
          <a:p>
            <a:pPr algn="just" fontAlgn="base">
              <a:lnSpc>
                <a:spcPct val="175000"/>
              </a:lnSpc>
              <a:spcBef>
                <a:spcPct val="0"/>
              </a:spcBef>
              <a:spcAft>
                <a:spcPct val="0"/>
              </a:spcAft>
            </a:pP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8880" y="2767032"/>
            <a:ext cx="3178634" cy="3393228"/>
          </a:xfrm>
          <a:prstGeom prst="rect">
            <a:avLst/>
          </a:prstGeom>
        </p:spPr>
      </p:pic>
    </p:spTree>
    <p:extLst>
      <p:ext uri="{BB962C8B-B14F-4D97-AF65-F5344CB8AC3E}">
        <p14:creationId xmlns:p14="http://schemas.microsoft.com/office/powerpoint/2010/main" val="2580490048"/>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1" y="342900"/>
            <a:ext cx="2119086"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任务计划</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82074" y="845269"/>
            <a:ext cx="10703858" cy="617092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我们将整个项目分为以下任务：</a:t>
            </a:r>
            <a:endParaRPr lang="en-US" altLang="zh-CN" sz="2000" b="1"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01	</a:t>
            </a:r>
            <a:r>
              <a:rPr lang="en-US" altLang="zh-CN" sz="2000" dirty="0" smtClean="0">
                <a:latin typeface="微软雅黑"/>
                <a:ea typeface="微软雅黑"/>
              </a:rPr>
              <a:t>header</a:t>
            </a:r>
            <a:r>
              <a:rPr lang="zh-CN" altLang="en-US" sz="2000" dirty="0">
                <a:latin typeface="微软雅黑"/>
                <a:ea typeface="微软雅黑"/>
              </a:rPr>
              <a:t>区域和下拉菜单的制作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02	</a:t>
            </a:r>
            <a:r>
              <a:rPr lang="zh-CN" altLang="en-US" sz="2000" dirty="0">
                <a:latin typeface="微软雅黑"/>
                <a:ea typeface="微软雅黑"/>
              </a:rPr>
              <a:t>登录框和弹出登陆框与关闭登陆框的制作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3</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03	</a:t>
            </a:r>
            <a:r>
              <a:rPr lang="zh-CN" altLang="en-US" sz="2000" dirty="0">
                <a:latin typeface="微软雅黑"/>
                <a:ea typeface="微软雅黑"/>
              </a:rPr>
              <a:t>遮罩和遮罩显示与隐藏</a:t>
            </a:r>
            <a:r>
              <a:rPr lang="zh-CN" altLang="en-US" sz="2000" dirty="0" smtClean="0">
                <a:latin typeface="微软雅黑"/>
                <a:ea typeface="微软雅黑"/>
              </a:rPr>
              <a:t>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04	</a:t>
            </a:r>
            <a:r>
              <a:rPr lang="zh-CN" altLang="en-US" sz="2000" dirty="0">
                <a:latin typeface="微软雅黑"/>
                <a:ea typeface="微软雅黑"/>
              </a:rPr>
              <a:t>拖拽效果插件制作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5</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05	</a:t>
            </a:r>
            <a:r>
              <a:rPr lang="zh-CN" altLang="en-US" sz="2000" dirty="0">
                <a:latin typeface="微软雅黑"/>
                <a:ea typeface="微软雅黑"/>
              </a:rPr>
              <a:t>百度分享侧边栏效果制作</a:t>
            </a:r>
            <a:r>
              <a:rPr lang="zh-CN" altLang="en-US" sz="2000" dirty="0" smtClean="0">
                <a:latin typeface="微软雅黑"/>
                <a:ea typeface="微软雅黑"/>
                <a:sym typeface="Gill Sans" charset="0"/>
              </a:rPr>
              <a:t>（</a:t>
            </a:r>
            <a:r>
              <a:rPr lang="en-US" altLang="zh-CN" sz="2000" dirty="0" smtClean="0">
                <a:latin typeface="微软雅黑"/>
                <a:ea typeface="微软雅黑"/>
                <a:sym typeface="Gill Sans" charset="0"/>
              </a:rPr>
              <a:t>3</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06	</a:t>
            </a:r>
            <a:r>
              <a:rPr lang="zh-CN" altLang="en-US" sz="2000" dirty="0">
                <a:latin typeface="微软雅黑"/>
                <a:ea typeface="微软雅黑"/>
              </a:rPr>
              <a:t>增强遮罩效果和下拉菜单效果</a:t>
            </a:r>
            <a:r>
              <a:rPr lang="zh-CN" altLang="en-US" sz="2000" dirty="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a:latin typeface="微软雅黑"/>
                <a:ea typeface="微软雅黑"/>
                <a:sym typeface="Gill Sans" charset="0"/>
              </a:rPr>
              <a:t>课时）</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07	</a:t>
            </a:r>
            <a:r>
              <a:rPr lang="zh-CN" altLang="en-US" sz="2000" dirty="0">
                <a:latin typeface="微软雅黑"/>
                <a:ea typeface="微软雅黑"/>
              </a:rPr>
              <a:t>导航与滑动导航效果制作</a:t>
            </a:r>
            <a:r>
              <a:rPr lang="zh-CN" altLang="en-US" sz="2000" dirty="0" smtClean="0">
                <a:latin typeface="微软雅黑"/>
                <a:ea typeface="微软雅黑"/>
                <a:sym typeface="Gill Sans" charset="0"/>
              </a:rPr>
              <a:t>（</a:t>
            </a:r>
            <a:r>
              <a:rPr lang="en-US" altLang="zh-CN" sz="2000" smtClean="0">
                <a:latin typeface="微软雅黑"/>
                <a:ea typeface="微软雅黑"/>
                <a:sym typeface="Gill Sans" charset="0"/>
              </a:rPr>
              <a:t>5</a:t>
            </a:r>
            <a:r>
              <a:rPr lang="zh-CN" altLang="en-US" sz="200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08	</a:t>
            </a:r>
            <a:r>
              <a:rPr lang="zh-CN" altLang="en-US" sz="2000" dirty="0">
                <a:latin typeface="微软雅黑"/>
                <a:ea typeface="微软雅黑"/>
              </a:rPr>
              <a:t>菜单与菜单切换效果的制作</a:t>
            </a:r>
            <a:r>
              <a:rPr lang="zh-CN" altLang="en-US" sz="2000" dirty="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a:latin typeface="微软雅黑"/>
                <a:ea typeface="微软雅黑"/>
                <a:sym typeface="Gill Sans" charset="0"/>
              </a:rPr>
              <a:t>课时）</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09	</a:t>
            </a:r>
            <a:r>
              <a:rPr lang="zh-CN" altLang="en-US" sz="2000" dirty="0">
                <a:latin typeface="微软雅黑"/>
                <a:ea typeface="微软雅黑"/>
              </a:rPr>
              <a:t>轮播器效果制作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4</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10	</a:t>
            </a:r>
            <a:r>
              <a:rPr lang="zh-CN" altLang="en-US" sz="2000" dirty="0">
                <a:latin typeface="微软雅黑"/>
                <a:ea typeface="微软雅黑"/>
              </a:rPr>
              <a:t>延迟加载效果制作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4</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11	</a:t>
            </a:r>
            <a:r>
              <a:rPr lang="zh-CN" altLang="en-US" sz="2000" dirty="0">
                <a:latin typeface="微软雅黑"/>
                <a:ea typeface="微软雅黑"/>
              </a:rPr>
              <a:t>底部区域与文章列表区域制作 </a:t>
            </a:r>
            <a:r>
              <a:rPr lang="en-US" altLang="zh-CN" sz="2000" dirty="0" smtClean="0">
                <a:latin typeface="微软雅黑"/>
                <a:ea typeface="微软雅黑"/>
              </a:rPr>
              <a:t>(2</a:t>
            </a:r>
            <a:r>
              <a:rPr lang="zh-CN" altLang="en-US" sz="2000" dirty="0" smtClean="0">
                <a:latin typeface="微软雅黑"/>
                <a:ea typeface="微软雅黑"/>
              </a:rPr>
              <a:t>课时</a:t>
            </a:r>
            <a:r>
              <a:rPr lang="en-US" altLang="zh-CN" sz="2000" dirty="0">
                <a:latin typeface="微软雅黑"/>
                <a:ea typeface="微软雅黑"/>
              </a:rPr>
              <a:t>)</a:t>
            </a:r>
          </a:p>
          <a:p>
            <a:pPr algn="just" fontAlgn="base">
              <a:lnSpc>
                <a:spcPct val="150000"/>
              </a:lnSpc>
              <a:spcBef>
                <a:spcPct val="0"/>
              </a:spcBef>
              <a:spcAft>
                <a:spcPct val="0"/>
              </a:spcAft>
            </a:pPr>
            <a:r>
              <a:rPr lang="en-US" altLang="zh-CN" sz="2000" dirty="0">
                <a:latin typeface="微软雅黑"/>
                <a:ea typeface="微软雅黑"/>
                <a:sym typeface="Gill Sans" charset="0"/>
              </a:rPr>
              <a:t>	12	</a:t>
            </a:r>
            <a:r>
              <a:rPr lang="zh-CN" altLang="en-US" sz="2000" dirty="0">
                <a:latin typeface="微软雅黑"/>
                <a:ea typeface="微软雅黑"/>
              </a:rPr>
              <a:t>发表博文区域</a:t>
            </a:r>
            <a:r>
              <a:rPr lang="zh-CN" altLang="en-US" sz="2000" dirty="0" smtClean="0">
                <a:latin typeface="微软雅黑"/>
                <a:ea typeface="微软雅黑"/>
              </a:rPr>
              <a:t>制作 </a:t>
            </a:r>
            <a:r>
              <a:rPr lang="en-US" altLang="zh-CN" sz="2000" dirty="0" smtClean="0">
                <a:latin typeface="微软雅黑"/>
                <a:ea typeface="微软雅黑"/>
              </a:rPr>
              <a:t>(2</a:t>
            </a:r>
            <a:r>
              <a:rPr lang="zh-CN" altLang="en-US" sz="2000" dirty="0" smtClean="0">
                <a:latin typeface="微软雅黑"/>
                <a:ea typeface="微软雅黑"/>
              </a:rPr>
              <a:t>课时</a:t>
            </a:r>
            <a:r>
              <a:rPr lang="en-US" altLang="zh-CN" sz="2000" dirty="0" smtClean="0">
                <a:latin typeface="微软雅黑"/>
                <a:ea typeface="微软雅黑"/>
              </a:rPr>
              <a:t>)</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2766451600"/>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49" y="342900"/>
            <a:ext cx="5026851"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下</a:t>
            </a:r>
            <a:r>
              <a:rPr lang="zh-CN" altLang="en-US" sz="3200" b="1" dirty="0" smtClean="0">
                <a:solidFill>
                  <a:srgbClr val="0070C0"/>
                </a:solidFill>
                <a:latin typeface="微软雅黑" panose="020B0503020204020204" pitchFamily="34" charset="-122"/>
                <a:ea typeface="微软雅黑" panose="020B0503020204020204" pitchFamily="34" charset="-122"/>
              </a:rPr>
              <a:t>拉菜单模块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75808" y="2623362"/>
            <a:ext cx="5624597"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下拉菜单</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通过下拉菜单我们可以给网站设置发表文章</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网站换肤</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网站帮助</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退出登录等功能。</a:t>
            </a:r>
            <a:endParaRPr kumimoji="1" lang="zh-CN" altLang="en-US"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531" y="2595442"/>
            <a:ext cx="5724784" cy="2803276"/>
          </a:xfrm>
          <a:prstGeom prst="rect">
            <a:avLst/>
          </a:prstGeom>
        </p:spPr>
      </p:pic>
    </p:spTree>
    <p:extLst>
      <p:ext uri="{BB962C8B-B14F-4D97-AF65-F5344CB8AC3E}">
        <p14:creationId xmlns:p14="http://schemas.microsoft.com/office/powerpoint/2010/main" val="184144072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登录模块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51172" y="2588059"/>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登录</a:t>
            </a:r>
            <a:r>
              <a:rPr lang="zh-CN" altLang="en-US" sz="2000" b="1" dirty="0">
                <a:latin typeface="Lantinghei SC Demibold" charset="-122"/>
                <a:ea typeface="Lantinghei SC Demibold" charset="-122"/>
                <a:cs typeface="Lantinghei SC Demibold" charset="-122"/>
              </a:rPr>
              <a:t>模块</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a:latin typeface="Lantinghei SC Demibold" charset="-122"/>
                <a:ea typeface="Lantinghei SC Demibold" charset="-122"/>
                <a:cs typeface="Lantinghei SC Demibold" charset="-122"/>
              </a:rPr>
              <a:t>用于用户的登录，在此页面中</a:t>
            </a:r>
            <a:r>
              <a:rPr lang="zh-CN" altLang="en-US" sz="2000" dirty="0" smtClean="0">
                <a:latin typeface="Lantinghei SC Demibold" charset="-122"/>
                <a:ea typeface="Lantinghei SC Demibold" charset="-122"/>
                <a:cs typeface="Lantinghei SC Demibold" charset="-122"/>
              </a:rPr>
              <a:t>包含登录框的显示与隐藏以及表单的验证</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a:stretch>
            <a:fillRect/>
          </a:stretch>
        </p:blipFill>
        <p:spPr>
          <a:xfrm>
            <a:off x="6510664" y="1814897"/>
            <a:ext cx="5483449" cy="3785803"/>
          </a:xfrm>
          <a:prstGeom prst="rect">
            <a:avLst/>
          </a:prstGeom>
        </p:spPr>
      </p:pic>
    </p:spTree>
    <p:extLst>
      <p:ext uri="{BB962C8B-B14F-4D97-AF65-F5344CB8AC3E}">
        <p14:creationId xmlns:p14="http://schemas.microsoft.com/office/powerpoint/2010/main" val="1368684779"/>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1399</TotalTime>
  <Words>649</Words>
  <Application>Microsoft Office PowerPoint</Application>
  <PresentationFormat>宽屏</PresentationFormat>
  <Paragraphs>139</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Gill Sans</vt:lpstr>
      <vt:lpstr>Lantinghei SC Demibold</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imeaya@126.com</dc:creator>
  <cp:lastModifiedBy>Shi fengjiao</cp:lastModifiedBy>
  <cp:revision>132</cp:revision>
  <dcterms:created xsi:type="dcterms:W3CDTF">2019-05-10T07:01:23Z</dcterms:created>
  <dcterms:modified xsi:type="dcterms:W3CDTF">2019-06-18T04:56:41Z</dcterms:modified>
</cp:coreProperties>
</file>