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80" r:id="rId4"/>
    <p:sldId id="283" r:id="rId5"/>
    <p:sldId id="284" r:id="rId6"/>
    <p:sldId id="297" r:id="rId7"/>
    <p:sldId id="298" r:id="rId8"/>
    <p:sldId id="285" r:id="rId9"/>
    <p:sldId id="286" r:id="rId10"/>
    <p:sldId id="260" r:id="rId11"/>
    <p:sldId id="287" r:id="rId12"/>
    <p:sldId id="293" r:id="rId13"/>
    <p:sldId id="294" r:id="rId14"/>
    <p:sldId id="296" r:id="rId15"/>
    <p:sldId id="299" r:id="rId16"/>
    <p:sldId id="261" r:id="rId17"/>
    <p:sldId id="295" r:id="rId18"/>
    <p:sldId id="301" r:id="rId19"/>
    <p:sldId id="300" r:id="rId20"/>
    <p:sldId id="302" r:id="rId21"/>
    <p:sldId id="303" r:id="rId22"/>
    <p:sldId id="304" r:id="rId23"/>
    <p:sldId id="305" r:id="rId24"/>
    <p:sldId id="306" r:id="rId25"/>
    <p:sldId id="307" r:id="rId26"/>
    <p:sldId id="310" r:id="rId27"/>
    <p:sldId id="308" r:id="rId28"/>
    <p:sldId id="288" r:id="rId29"/>
    <p:sldId id="289" r:id="rId30"/>
    <p:sldId id="290" r:id="rId31"/>
    <p:sldId id="291" r:id="rId32"/>
    <p:sldId id="292" r:id="rId33"/>
    <p:sldId id="27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3858F-1196-4342-8CF5-225F8941B15E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188D9-7C21-41D4-8AB6-286AD2E1DF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53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963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17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17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1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74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1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323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496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21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85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3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717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07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561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11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47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287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681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998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746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83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93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79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44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38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611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77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6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36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87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38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48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3BE65E-D6A0-433A-9769-180C0D5DD83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41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1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77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4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54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5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23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8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7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9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4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8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27DDE-F0BD-4D19-B648-E08DA3B73528}" type="datetimeFigureOut">
              <a:rPr lang="zh-CN" altLang="en-US" smtClean="0"/>
              <a:t>2019/5/20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6C1A-6983-4568-A2A5-4BAB94FE69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0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63342/AP-Curriculum-Development/01%20%E6%95%99%E5%AD%A6%E6%A1%88%E4%BE%8B%E6%BC%94%E7%A4%BA/%E7%A4%BA%E4%BE%8B1%20header%E5%8C%BA%E5%9F%9F%E5%92%8C%E4%B8%8B%E6%8B%89%E8%8F%9C%E5%8D%95%E7%9A%84%E5%88%B6%E4%BD%9C/images/logo.gi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###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21" name="任意多边形 20"/>
          <p:cNvSpPr/>
          <p:nvPr/>
        </p:nvSpPr>
        <p:spPr>
          <a:xfrm rot="2968493">
            <a:off x="5507087" y="-1548168"/>
            <a:ext cx="8152386" cy="5633681"/>
          </a:xfrm>
          <a:custGeom>
            <a:avLst/>
            <a:gdLst>
              <a:gd name="connsiteX0" fmla="*/ 0 w 8152386"/>
              <a:gd name="connsiteY0" fmla="*/ 5633681 h 5633681"/>
              <a:gd name="connsiteX1" fmla="*/ 4815891 w 8152386"/>
              <a:gd name="connsiteY1" fmla="*/ 0 h 5633681"/>
              <a:gd name="connsiteX2" fmla="*/ 8152386 w 8152386"/>
              <a:gd name="connsiteY2" fmla="*/ 2852167 h 5633681"/>
              <a:gd name="connsiteX3" fmla="*/ 8152386 w 8152386"/>
              <a:gd name="connsiteY3" fmla="*/ 5633681 h 563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386" h="5633681">
                <a:moveTo>
                  <a:pt x="0" y="5633681"/>
                </a:moveTo>
                <a:lnTo>
                  <a:pt x="4815891" y="0"/>
                </a:lnTo>
                <a:lnTo>
                  <a:pt x="8152386" y="2852167"/>
                </a:lnTo>
                <a:lnTo>
                  <a:pt x="8152386" y="5633681"/>
                </a:lnTo>
                <a:close/>
              </a:path>
            </a:pathLst>
          </a:custGeom>
          <a:solidFill>
            <a:srgbClr val="0070C0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298083" y="3464717"/>
            <a:ext cx="3041789" cy="3564733"/>
          </a:xfrm>
          <a:prstGeom prst="line">
            <a:avLst/>
          </a:prstGeom>
          <a:ln w="1270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520153" y="-190500"/>
            <a:ext cx="885288" cy="1037486"/>
          </a:xfrm>
          <a:prstGeom prst="line">
            <a:avLst/>
          </a:prstGeom>
          <a:ln w="12700">
            <a:solidFill>
              <a:schemeClr val="bg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414149" y="1713861"/>
            <a:ext cx="4299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初级项目实训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62615" y="2472278"/>
            <a:ext cx="43529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bg1"/>
                </a:solidFill>
                <a:latin typeface="+mj-lt"/>
                <a:ea typeface="+mj-ea"/>
              </a:rPr>
              <a:t>BUSINESS </a:t>
            </a:r>
            <a:r>
              <a:rPr lang="en-US" altLang="zh-CN" sz="1400" dirty="0" smtClean="0">
                <a:solidFill>
                  <a:schemeClr val="bg1"/>
                </a:solidFill>
                <a:latin typeface="+mj-lt"/>
                <a:ea typeface="+mj-ea"/>
              </a:rPr>
              <a:t>PLAN POWERPOINT TEMPLATE</a:t>
            </a:r>
            <a:endParaRPr lang="zh-CN" altLang="en-US" sz="1400" dirty="0">
              <a:solidFill>
                <a:schemeClr val="bg1"/>
              </a:solidFill>
              <a:latin typeface="+mj-lt"/>
              <a:ea typeface="+mj-ea"/>
            </a:endParaRPr>
          </a:p>
        </p:txBody>
      </p:sp>
      <p:sp>
        <p:nvSpPr>
          <p:cNvPr id="20" name="等腰三角形 19"/>
          <p:cNvSpPr/>
          <p:nvPr/>
        </p:nvSpPr>
        <p:spPr>
          <a:xfrm rot="10800000">
            <a:off x="9165289" y="2957708"/>
            <a:ext cx="304800" cy="1786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900" y="241656"/>
            <a:ext cx="1371429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8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4" grpId="0"/>
      <p:bldP spid="16" grpId="0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4980"/>
            <a:ext cx="2521130" cy="599420"/>
            <a:chOff x="0" y="314980"/>
            <a:chExt cx="2521130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49" y="314980"/>
              <a:ext cx="25020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训练技能点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7000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51771" y="1958921"/>
            <a:ext cx="869091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熟练</a:t>
            </a:r>
            <a:r>
              <a:rPr lang="zh-CN" altLang="en-US" sz="2800" b="1" dirty="0" smtClean="0"/>
              <a:t>使用</a:t>
            </a:r>
            <a:r>
              <a:rPr lang="en-US" altLang="zh-CN" sz="2800" b="1" dirty="0" smtClean="0"/>
              <a:t>DIV+CSS</a:t>
            </a:r>
            <a:r>
              <a:rPr lang="zh-CN" altLang="en-US" sz="2800" b="1" dirty="0" smtClean="0"/>
              <a:t>实现整体布局</a:t>
            </a:r>
            <a:endParaRPr lang="en-US" altLang="zh-CN" sz="2800" b="1" dirty="0" smtClean="0"/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熟练使用</a:t>
            </a:r>
            <a:r>
              <a:rPr lang="en-US" altLang="zh-CN" sz="2800" b="1" dirty="0" smtClean="0"/>
              <a:t>JavaScript</a:t>
            </a:r>
            <a:r>
              <a:rPr lang="zh-CN" altLang="en-US" sz="2800" b="1" dirty="0" smtClean="0"/>
              <a:t>完成对代码的封装及优化</a:t>
            </a:r>
            <a:endParaRPr lang="en-US" altLang="zh-CN" sz="2800" b="1" dirty="0" smtClean="0"/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熟练使用</a:t>
            </a:r>
            <a:r>
              <a:rPr lang="en-US" altLang="zh-CN" sz="2800" b="1" dirty="0" smtClean="0"/>
              <a:t>jQuery</a:t>
            </a:r>
            <a:r>
              <a:rPr lang="zh-CN" altLang="en-US" sz="2800" b="1" dirty="0" smtClean="0"/>
              <a:t>制作动画效果和插件</a:t>
            </a:r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熟练使用</a:t>
            </a:r>
            <a:r>
              <a:rPr lang="en-US" altLang="zh-CN" sz="2800" b="1" dirty="0" smtClean="0"/>
              <a:t>CSS</a:t>
            </a:r>
            <a:r>
              <a:rPr lang="zh-CN" altLang="en-US" sz="2800" b="1" dirty="0" smtClean="0"/>
              <a:t>实现页面的美化及浏览器的兼容</a:t>
            </a:r>
            <a:endParaRPr lang="en-US" altLang="zh-CN" sz="2800" b="1" dirty="0" smtClean="0"/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熟练掌握代码的调试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533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6"/>
            <a:ext cx="3717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1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4980"/>
            <a:ext cx="2266950" cy="599420"/>
            <a:chOff x="0" y="314980"/>
            <a:chExt cx="2266950" cy="599420"/>
          </a:xfrm>
        </p:grpSpPr>
        <p:sp>
          <p:nvSpPr>
            <p:cNvPr id="15" name="矩形 14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050" y="314980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8622" y="1218902"/>
            <a:ext cx="105250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在现在流行的网站中，大量使用前端的</a:t>
            </a:r>
            <a:r>
              <a:rPr lang="en-US" altLang="zh-CN" sz="2400" dirty="0" smtClean="0"/>
              <a:t>Web</a:t>
            </a:r>
            <a:r>
              <a:rPr lang="zh-CN" altLang="zh-CN" sz="2400" dirty="0" smtClean="0"/>
              <a:t>应用，估计就是博客系统了。博客系统目前主要分为两种，一种是博客，一种是微博</a:t>
            </a:r>
            <a:r>
              <a:rPr lang="en-US" altLang="zh-CN" sz="2400" dirty="0" smtClean="0"/>
              <a:t>(</a:t>
            </a:r>
            <a:r>
              <a:rPr lang="zh-CN" altLang="zh-CN" sz="2400" dirty="0" smtClean="0"/>
              <a:t>一句话博客</a:t>
            </a:r>
            <a:r>
              <a:rPr lang="en-US" altLang="zh-CN" sz="2400" dirty="0" smtClean="0"/>
              <a:t>)</a:t>
            </a:r>
            <a:r>
              <a:rPr lang="zh-CN" altLang="zh-CN" sz="1400" dirty="0" smtClean="0"/>
              <a:t>。</a:t>
            </a:r>
          </a:p>
          <a:p>
            <a:r>
              <a:rPr lang="en-US" altLang="zh-CN" sz="1400" dirty="0" smtClean="0"/>
              <a:t>  </a:t>
            </a:r>
            <a:endParaRPr lang="zh-CN" altLang="zh-CN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70006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48622" y="4892556"/>
            <a:ext cx="101679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不管</a:t>
            </a:r>
            <a:r>
              <a:rPr lang="zh-CN" altLang="zh-CN" sz="2400" dirty="0"/>
              <a:t>在博客和微博，都采用的大量的</a:t>
            </a:r>
            <a:r>
              <a:rPr lang="en-US" altLang="zh-CN" sz="2400" dirty="0"/>
              <a:t>JavaScript</a:t>
            </a:r>
            <a:r>
              <a:rPr lang="zh-CN" altLang="zh-CN" sz="2400" dirty="0"/>
              <a:t>特效，有图片广告、下拉菜单、表单验证、弹窗、轮播器等等一系列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那么我们本次课程就是带着大家一步一步的搭建一个博客项目</a:t>
            </a:r>
            <a:r>
              <a:rPr lang="en-US" altLang="zh-CN" sz="2400" dirty="0" smtClean="0"/>
              <a:t>.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微软雅黑"/>
              <a:ea typeface="微软雅黑"/>
              <a:sym typeface="Gill San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82" y="2280291"/>
            <a:ext cx="4171166" cy="21168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71075" y="4652347"/>
            <a:ext cx="229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（微博主页）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493" y="2215173"/>
            <a:ext cx="4133589" cy="21779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76064" y="46523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（博客主页）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47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4980"/>
            <a:ext cx="2521130" cy="599420"/>
            <a:chOff x="0" y="314980"/>
            <a:chExt cx="2521130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49" y="314980"/>
              <a:ext cx="25020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7000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6545" y="1110817"/>
            <a:ext cx="8690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项目主要涉及到的功能模块概述</a:t>
            </a:r>
            <a:endParaRPr lang="en-US" altLang="zh-CN" sz="2800" b="1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519143" y="2176296"/>
            <a:ext cx="5355771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下拉菜单模块</a:t>
            </a:r>
            <a:r>
              <a:rPr lang="en-US" altLang="zh-CN" sz="2800" b="1" dirty="0"/>
              <a:t>		</a:t>
            </a:r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登录模块</a:t>
            </a:r>
            <a:endParaRPr lang="en-US" altLang="zh-CN" sz="2800" b="1" dirty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遮罩模块</a:t>
            </a:r>
            <a:endParaRPr lang="en-US" altLang="zh-CN" sz="2800" b="1" dirty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百度分享模块</a:t>
            </a:r>
            <a:endParaRPr lang="en-US" altLang="zh-CN" sz="2800" b="1" dirty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导航模块</a:t>
            </a:r>
            <a:endParaRPr lang="en-US" altLang="zh-CN" sz="2800" b="1" dirty="0"/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12764" y="2116395"/>
            <a:ext cx="3924300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菜单切换模块</a:t>
            </a:r>
            <a:endParaRPr lang="en-US" altLang="zh-CN" sz="2800" b="1" dirty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轮播器模块</a:t>
            </a:r>
            <a:endParaRPr lang="en-US" altLang="zh-CN" sz="2800" b="1" dirty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延迟加载模块</a:t>
            </a:r>
            <a:endParaRPr lang="en-US" altLang="zh-CN" sz="2800" b="1" dirty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发表博文</a:t>
            </a:r>
            <a:r>
              <a:rPr lang="zh-CN" altLang="en-US" sz="2800" b="1" dirty="0" smtClean="0"/>
              <a:t>模块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换肤模块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63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4980"/>
            <a:ext cx="6985000" cy="599420"/>
            <a:chOff x="0" y="314980"/>
            <a:chExt cx="6985000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49" y="314980"/>
              <a:ext cx="6965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项目制作步骤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准备工作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7000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6293" y="1269241"/>
            <a:ext cx="11412751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>
              <a:spcBef>
                <a:spcPct val="25000"/>
              </a:spcBef>
              <a:spcAft>
                <a:spcPct val="25000"/>
              </a:spcAft>
              <a:buFont typeface="+mj-lt"/>
              <a:buAutoNum type="arabicPeriod"/>
            </a:pPr>
            <a:r>
              <a:rPr lang="zh-CN" altLang="en-US" sz="2800" b="1" dirty="0" smtClean="0"/>
              <a:t>使用开发工具创建项目目录结构</a:t>
            </a:r>
            <a:endParaRPr lang="en-US" altLang="zh-CN" sz="2800" b="1" dirty="0"/>
          </a:p>
          <a:p>
            <a:pPr marL="971550" lvl="1" indent="-514350">
              <a:spcBef>
                <a:spcPct val="25000"/>
              </a:spcBef>
              <a:spcAft>
                <a:spcPct val="25000"/>
              </a:spcAft>
              <a:buFont typeface="+mj-lt"/>
              <a:buAutoNum type="arabicPeriod"/>
            </a:pPr>
            <a:r>
              <a:rPr lang="zh-CN" altLang="en-US" sz="2800" b="1" dirty="0" smtClean="0"/>
              <a:t>在根目录创建</a:t>
            </a:r>
            <a:r>
              <a:rPr lang="en-US" altLang="zh-CN" sz="2800" b="1" dirty="0" smtClean="0"/>
              <a:t>index.html</a:t>
            </a:r>
            <a:r>
              <a:rPr lang="zh-CN" altLang="en-US" sz="2800" b="1" dirty="0"/>
              <a:t>文件</a:t>
            </a:r>
            <a:endParaRPr lang="en-US" altLang="zh-CN" sz="2800" b="1" dirty="0" smtClean="0"/>
          </a:p>
          <a:p>
            <a:pPr marL="971550" lvl="1" indent="-514350">
              <a:spcBef>
                <a:spcPct val="25000"/>
              </a:spcBef>
              <a:spcAft>
                <a:spcPct val="25000"/>
              </a:spcAft>
              <a:buFont typeface="+mj-lt"/>
              <a:buAutoNum type="arabicPeriod"/>
            </a:pPr>
            <a:r>
              <a:rPr lang="zh-CN" altLang="en-US" sz="2800" b="1" dirty="0" smtClean="0"/>
              <a:t>在</a:t>
            </a:r>
            <a:r>
              <a:rPr lang="en-US" altLang="zh-CN" sz="2800" b="1" dirty="0" err="1" smtClean="0"/>
              <a:t>css</a:t>
            </a:r>
            <a:r>
              <a:rPr lang="zh-CN" altLang="en-US" sz="2800" b="1" dirty="0" smtClean="0"/>
              <a:t>文件夹创建</a:t>
            </a:r>
            <a:r>
              <a:rPr lang="en-US" altLang="zh-CN" sz="2800" b="1" dirty="0" smtClean="0"/>
              <a:t>index.css</a:t>
            </a:r>
            <a:r>
              <a:rPr lang="zh-CN" altLang="en-US" sz="2800" b="1" dirty="0" smtClean="0"/>
              <a:t>文件</a:t>
            </a:r>
            <a:endParaRPr lang="en-US" altLang="zh-CN" sz="2800" b="1" dirty="0" smtClean="0"/>
          </a:p>
          <a:p>
            <a:pPr marL="971550" lvl="1" indent="-514350">
              <a:spcBef>
                <a:spcPct val="25000"/>
              </a:spcBef>
              <a:spcAft>
                <a:spcPct val="25000"/>
              </a:spcAft>
              <a:buFont typeface="+mj-lt"/>
              <a:buAutoNum type="arabicPeriod"/>
            </a:pPr>
            <a:r>
              <a:rPr lang="zh-CN" altLang="en-US" sz="2800" b="1" dirty="0" smtClean="0"/>
              <a:t>在</a:t>
            </a:r>
            <a:r>
              <a:rPr lang="en-US" altLang="zh-CN" sz="2800" b="1" dirty="0" err="1" smtClean="0"/>
              <a:t>js</a:t>
            </a:r>
            <a:r>
              <a:rPr lang="zh-CN" altLang="en-US" sz="2800" b="1" dirty="0" smtClean="0"/>
              <a:t>文件夹创建</a:t>
            </a:r>
            <a:r>
              <a:rPr lang="en-US" altLang="zh-CN" sz="2800" b="1" dirty="0" smtClean="0"/>
              <a:t>index.js</a:t>
            </a:r>
            <a:r>
              <a:rPr lang="zh-CN" altLang="en-US" sz="2800" b="1" dirty="0" smtClean="0"/>
              <a:t>文件</a:t>
            </a:r>
            <a:endParaRPr lang="en-US" altLang="zh-CN" sz="2800" b="1" dirty="0" smtClean="0"/>
          </a:p>
          <a:p>
            <a:pPr marL="971550" lvl="1" indent="-514350">
              <a:spcBef>
                <a:spcPct val="25000"/>
              </a:spcBef>
              <a:spcAft>
                <a:spcPct val="25000"/>
              </a:spcAft>
              <a:buFont typeface="+mj-lt"/>
              <a:buAutoNum type="arabicPeriod"/>
            </a:pPr>
            <a:r>
              <a:rPr lang="zh-CN" altLang="en-US" sz="2800" b="1" dirty="0" smtClean="0"/>
              <a:t>在</a:t>
            </a:r>
            <a:r>
              <a:rPr lang="en-US" altLang="zh-CN" sz="2800" b="1" dirty="0" err="1" smtClean="0"/>
              <a:t>js</a:t>
            </a:r>
            <a:r>
              <a:rPr lang="zh-CN" altLang="en-US" sz="2800" b="1" dirty="0" smtClean="0"/>
              <a:t>文件夹导入</a:t>
            </a:r>
            <a:r>
              <a:rPr lang="en-US" altLang="zh-CN" sz="2800" b="1" dirty="0" err="1" smtClean="0"/>
              <a:t>jquery</a:t>
            </a:r>
            <a:r>
              <a:rPr lang="zh-CN" altLang="en-US" sz="2800" b="1" dirty="0" smtClean="0"/>
              <a:t>文件</a:t>
            </a:r>
            <a:endParaRPr lang="en-US" altLang="zh-CN" sz="2800" b="1" dirty="0" smtClean="0"/>
          </a:p>
          <a:p>
            <a:pPr marL="971550" lvl="1" indent="-514350">
              <a:spcBef>
                <a:spcPct val="25000"/>
              </a:spcBef>
              <a:spcAft>
                <a:spcPct val="25000"/>
              </a:spcAft>
              <a:buFont typeface="+mj-lt"/>
              <a:buAutoNum type="arabicPeriod"/>
            </a:pPr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image</a:t>
            </a:r>
            <a:r>
              <a:rPr lang="zh-CN" altLang="en-US" sz="2800" b="1" dirty="0" smtClean="0"/>
              <a:t>文件夹导入项目所需要的素材图片</a:t>
            </a:r>
            <a:endParaRPr lang="en-US" altLang="zh-CN" sz="2800" b="1" dirty="0" smtClean="0"/>
          </a:p>
          <a:p>
            <a:pPr marL="971550" lvl="1" indent="-514350">
              <a:spcBef>
                <a:spcPct val="25000"/>
              </a:spcBef>
              <a:spcAft>
                <a:spcPct val="25000"/>
              </a:spcAft>
              <a:buFont typeface="+mj-lt"/>
              <a:buAutoNum type="arabicPeriod"/>
            </a:pPr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index.html</a:t>
            </a:r>
            <a:r>
              <a:rPr lang="zh-CN" altLang="en-US" sz="2800" b="1" dirty="0" smtClean="0"/>
              <a:t>文件内引入</a:t>
            </a:r>
            <a:r>
              <a:rPr lang="en-US" altLang="zh-CN" sz="2800" b="1" dirty="0" smtClean="0"/>
              <a:t>index.css</a:t>
            </a:r>
            <a:r>
              <a:rPr lang="zh-CN" altLang="en-US" sz="2800" b="1" dirty="0" smtClean="0"/>
              <a:t>文件</a:t>
            </a:r>
            <a:endParaRPr lang="en-US" altLang="zh-CN" sz="2800" b="1" dirty="0" smtClean="0"/>
          </a:p>
          <a:p>
            <a:pPr lvl="2">
              <a:spcBef>
                <a:spcPct val="25000"/>
              </a:spcBef>
              <a:spcAft>
                <a:spcPct val="25000"/>
              </a:spcAft>
            </a:pPr>
            <a:r>
              <a:rPr lang="en-US" altLang="zh-CN" sz="2800" b="1" dirty="0">
                <a:solidFill>
                  <a:srgbClr val="FF0000"/>
                </a:solidFill>
              </a:rPr>
              <a:t>&lt;link </a:t>
            </a:r>
            <a:r>
              <a:rPr lang="en-US" altLang="zh-CN" sz="2800" b="1" dirty="0" err="1">
                <a:solidFill>
                  <a:srgbClr val="FF0000"/>
                </a:solidFill>
              </a:rPr>
              <a:t>href</a:t>
            </a:r>
            <a:r>
              <a:rPr lang="en-US" altLang="zh-CN" sz="2800" b="1" dirty="0">
                <a:solidFill>
                  <a:srgbClr val="FF0000"/>
                </a:solidFill>
              </a:rPr>
              <a:t>=“</a:t>
            </a:r>
            <a:r>
              <a:rPr lang="en-US" altLang="zh-CN" sz="2800" b="1" dirty="0" err="1">
                <a:solidFill>
                  <a:srgbClr val="FF0000"/>
                </a:solidFill>
              </a:rPr>
              <a:t>css</a:t>
            </a:r>
            <a:r>
              <a:rPr lang="en-US" altLang="zh-CN" sz="2800" b="1" dirty="0">
                <a:solidFill>
                  <a:srgbClr val="FF0000"/>
                </a:solidFill>
              </a:rPr>
              <a:t>/index.css” type=“text/</a:t>
            </a:r>
            <a:r>
              <a:rPr lang="en-US" altLang="zh-CN" sz="2800" b="1" dirty="0" err="1">
                <a:solidFill>
                  <a:srgbClr val="FF0000"/>
                </a:solidFill>
              </a:rPr>
              <a:t>css</a:t>
            </a:r>
            <a:r>
              <a:rPr lang="en-US" altLang="zh-CN" sz="2800" b="1" dirty="0">
                <a:solidFill>
                  <a:srgbClr val="FF0000"/>
                </a:solidFill>
              </a:rPr>
              <a:t>” </a:t>
            </a:r>
            <a:r>
              <a:rPr lang="en-US" altLang="zh-CN" sz="2800" b="1" dirty="0" err="1">
                <a:solidFill>
                  <a:srgbClr val="FF0000"/>
                </a:solidFill>
              </a:rPr>
              <a:t>rel</a:t>
            </a:r>
            <a:r>
              <a:rPr lang="en-US" altLang="zh-CN" sz="2800" b="1" dirty="0">
                <a:solidFill>
                  <a:srgbClr val="FF0000"/>
                </a:solidFill>
              </a:rPr>
              <a:t>=“stylesheet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”&gt;</a:t>
            </a:r>
            <a:r>
              <a:rPr lang="en-US" altLang="zh-CN" sz="2800" b="1" dirty="0" smtClean="0"/>
              <a:t>	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1371600" lvl="2" indent="-4572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39324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4980"/>
            <a:ext cx="6985000" cy="599420"/>
            <a:chOff x="0" y="314980"/>
            <a:chExt cx="6985000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49" y="314980"/>
              <a:ext cx="69659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</a:t>
              </a:r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项目制作步骤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准备工作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7000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2645" y="1364775"/>
            <a:ext cx="114127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2800" b="1" dirty="0" smtClean="0"/>
              <a:t>8. </a:t>
            </a:r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index.html</a:t>
            </a:r>
            <a:r>
              <a:rPr lang="zh-CN" altLang="en-US" sz="2800" b="1" dirty="0" smtClean="0"/>
              <a:t>文件内引入</a:t>
            </a:r>
            <a:r>
              <a:rPr lang="en-US" altLang="zh-CN" sz="2800" b="1" dirty="0" smtClean="0"/>
              <a:t>jquery.js</a:t>
            </a:r>
            <a:r>
              <a:rPr lang="zh-CN" altLang="en-US" sz="2800" b="1" dirty="0" smtClean="0"/>
              <a:t>文件</a:t>
            </a:r>
            <a:endParaRPr lang="en-US" altLang="zh-CN" sz="2800" b="1" dirty="0" smtClean="0"/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2800" b="1" dirty="0"/>
              <a:t>	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&lt;script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src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/jquery.js”&gt;&lt;/script&gt;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2800" b="1" dirty="0" smtClean="0"/>
              <a:t>9. </a:t>
            </a:r>
            <a:r>
              <a:rPr lang="zh-CN" altLang="en-US" sz="2800" b="1" dirty="0" smtClean="0"/>
              <a:t>在</a:t>
            </a:r>
            <a:r>
              <a:rPr lang="en-US" altLang="zh-CN" sz="2800" b="1" dirty="0" smtClean="0"/>
              <a:t>index.html</a:t>
            </a:r>
            <a:r>
              <a:rPr lang="zh-CN" altLang="en-US" sz="2800" b="1" dirty="0" smtClean="0"/>
              <a:t>文件内引入</a:t>
            </a:r>
            <a:r>
              <a:rPr lang="en-US" altLang="zh-CN" sz="2800" b="1" dirty="0" smtClean="0"/>
              <a:t>jquery.js</a:t>
            </a:r>
            <a:r>
              <a:rPr lang="zh-CN" altLang="en-US" sz="2800" b="1" dirty="0" smtClean="0"/>
              <a:t>文件</a:t>
            </a:r>
            <a:r>
              <a:rPr lang="en-US" altLang="zh-CN" sz="2800" b="1" dirty="0" smtClean="0"/>
              <a:t>	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altLang="zh-CN" sz="2800" b="1" dirty="0">
                <a:solidFill>
                  <a:srgbClr val="FF0000"/>
                </a:solidFill>
              </a:rPr>
              <a:t>	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&lt;script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src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=“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js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/index.js”&gt;&lt;/script&gt;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1371600" lvl="2" indent="-4572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91083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14980"/>
            <a:ext cx="8598091" cy="599420"/>
            <a:chOff x="0" y="314980"/>
            <a:chExt cx="2948395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50" y="314980"/>
              <a:ext cx="2929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区域和下拉菜单的制作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979" y="1297871"/>
            <a:ext cx="215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界面设计 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192003" y="1999841"/>
            <a:ext cx="9214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创建一个顶部</a:t>
            </a:r>
            <a:r>
              <a:rPr lang="en-US" altLang="zh-CN" sz="2400" dirty="0"/>
              <a:t>header</a:t>
            </a:r>
            <a:r>
              <a:rPr lang="zh-CN" altLang="zh-CN" sz="2400" dirty="0"/>
              <a:t>局域，放入</a:t>
            </a:r>
            <a:r>
              <a:rPr lang="en-US" altLang="zh-CN" sz="2400" dirty="0"/>
              <a:t>logo</a:t>
            </a:r>
            <a:r>
              <a:rPr lang="zh-CN" altLang="zh-CN" sz="2400" dirty="0"/>
              <a:t>和个人中心，然后制作一个下拉菜单。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1192003" y="4901943"/>
            <a:ext cx="8254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版心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900px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	</a:t>
            </a:r>
            <a:r>
              <a:rPr lang="zh-CN" altLang="en-US" sz="2400" dirty="0" smtClean="0"/>
              <a:t>背景</a:t>
            </a:r>
            <a:r>
              <a:rPr lang="zh-CN" altLang="en-US" sz="2400" dirty="0"/>
              <a:t>图</a:t>
            </a:r>
            <a:r>
              <a:rPr lang="zh-CN" altLang="zh-CN" sz="2400" dirty="0" smtClean="0"/>
              <a:t>：</a:t>
            </a:r>
            <a:r>
              <a:rPr lang="en-US" altLang="zh-CN" sz="2400" dirty="0" smtClean="0"/>
              <a:t>header_bg.png</a:t>
            </a:r>
            <a:endParaRPr lang="zh-CN" altLang="zh-CN" sz="2400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78" y="3384189"/>
            <a:ext cx="10400000" cy="26666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3530" y="4042223"/>
            <a:ext cx="1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头部区域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08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14980"/>
            <a:ext cx="8461613" cy="599420"/>
            <a:chOff x="0" y="314980"/>
            <a:chExt cx="2901595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50" y="314980"/>
              <a:ext cx="2882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区域和下拉菜单的制作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978" y="1297871"/>
            <a:ext cx="419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</a:t>
            </a:r>
            <a:r>
              <a:rPr lang="en-US" altLang="zh-CN" sz="2800" b="1" dirty="0" smtClean="0"/>
              <a:t>eader</a:t>
            </a:r>
            <a:r>
              <a:rPr lang="zh-CN" altLang="en-US" sz="2800" b="1" dirty="0" smtClean="0"/>
              <a:t>区域代码结构 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546844" y="2545243"/>
            <a:ext cx="9930922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&lt;div id="header"&gt; </a:t>
            </a:r>
            <a:endParaRPr lang="en-US" altLang="zh-CN" sz="2400" dirty="0" smtClean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7030A0"/>
                </a:solidFill>
              </a:rPr>
              <a:t>	&lt;</a:t>
            </a:r>
            <a:r>
              <a:rPr lang="en-US" altLang="zh-CN" sz="2400" dirty="0">
                <a:solidFill>
                  <a:srgbClr val="7030A0"/>
                </a:solidFill>
              </a:rPr>
              <a:t>div class="</a:t>
            </a:r>
            <a:r>
              <a:rPr lang="en-US" altLang="zh-CN" sz="2400" dirty="0" err="1">
                <a:solidFill>
                  <a:srgbClr val="7030A0"/>
                </a:solidFill>
              </a:rPr>
              <a:t>header_center</a:t>
            </a:r>
            <a:r>
              <a:rPr lang="en-US" altLang="zh-CN" sz="2400" dirty="0" smtClean="0">
                <a:solidFill>
                  <a:srgbClr val="7030A0"/>
                </a:solidFill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	</a:t>
            </a:r>
            <a:r>
              <a:rPr lang="en-US" altLang="zh-CN" sz="2400" dirty="0" smtClean="0">
                <a:solidFill>
                  <a:srgbClr val="7030A0"/>
                </a:solidFill>
              </a:rPr>
              <a:t>	&lt;</a:t>
            </a:r>
            <a:r>
              <a:rPr lang="en-US" altLang="zh-CN" sz="2400" dirty="0">
                <a:solidFill>
                  <a:srgbClr val="7030A0"/>
                </a:solidFill>
              </a:rPr>
              <a:t>div class="logo"&gt;&lt;</a:t>
            </a:r>
            <a:r>
              <a:rPr lang="en-US" altLang="zh-CN" sz="2400" dirty="0" err="1">
                <a:solidFill>
                  <a:srgbClr val="7030A0"/>
                </a:solidFill>
              </a:rPr>
              <a:t>img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 err="1">
                <a:solidFill>
                  <a:srgbClr val="7030A0"/>
                </a:solidFill>
              </a:rPr>
              <a:t>src</a:t>
            </a:r>
            <a:r>
              <a:rPr lang="en-US" altLang="zh-CN" sz="2400" dirty="0">
                <a:solidFill>
                  <a:srgbClr val="7030A0"/>
                </a:solidFill>
              </a:rPr>
              <a:t>="</a:t>
            </a:r>
            <a:r>
              <a:rPr lang="en-US" altLang="zh-CN" sz="2400" dirty="0">
                <a:solidFill>
                  <a:srgbClr val="7030A0"/>
                </a:solidFill>
                <a:hlinkClick r:id="rId4"/>
              </a:rPr>
              <a:t>images/logo.gif</a:t>
            </a:r>
            <a:r>
              <a:rPr lang="en-US" altLang="zh-CN" sz="2400" dirty="0">
                <a:solidFill>
                  <a:srgbClr val="7030A0"/>
                </a:solidFill>
              </a:rPr>
              <a:t>" alt="" /&gt;&lt;/div</a:t>
            </a:r>
            <a:r>
              <a:rPr lang="en-US" altLang="zh-CN" sz="2400" dirty="0" smtClean="0">
                <a:solidFill>
                  <a:srgbClr val="7030A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	</a:t>
            </a:r>
            <a:r>
              <a:rPr lang="en-US" altLang="zh-CN" sz="2400" dirty="0" smtClean="0">
                <a:solidFill>
                  <a:srgbClr val="7030A0"/>
                </a:solidFill>
              </a:rPr>
              <a:t>	</a:t>
            </a:r>
            <a:r>
              <a:rPr lang="en-US" altLang="zh-CN" sz="2400" dirty="0">
                <a:solidFill>
                  <a:srgbClr val="7030A0"/>
                </a:solidFill>
              </a:rPr>
              <a:t>&lt;div class="member"&gt;</a:t>
            </a:r>
            <a:r>
              <a:rPr lang="zh-CN" altLang="en-US" sz="2400" dirty="0">
                <a:solidFill>
                  <a:srgbClr val="7030A0"/>
                </a:solidFill>
              </a:rPr>
              <a:t>个人</a:t>
            </a:r>
            <a:r>
              <a:rPr lang="zh-CN" altLang="en-US" sz="2400" dirty="0" smtClean="0">
                <a:solidFill>
                  <a:srgbClr val="7030A0"/>
                </a:solidFill>
              </a:rPr>
              <a:t>中心</a:t>
            </a:r>
            <a:r>
              <a:rPr lang="en-US" altLang="zh-CN" sz="2400" dirty="0" smtClean="0">
                <a:solidFill>
                  <a:srgbClr val="7030A0"/>
                </a:solidFill>
              </a:rPr>
              <a:t>&lt;/div&gt; 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7030A0"/>
                </a:solidFill>
              </a:rPr>
              <a:t>	&lt;/div&gt; 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7030A0"/>
                </a:solidFill>
              </a:rPr>
              <a:t>&lt;/div&gt;</a:t>
            </a:r>
            <a:endParaRPr lang="zh-CN" altLang="zh-CN" sz="2400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0116" y="2015338"/>
            <a:ext cx="189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代码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030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14980"/>
            <a:ext cx="8461613" cy="599420"/>
            <a:chOff x="0" y="314980"/>
            <a:chExt cx="2901595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50" y="314980"/>
              <a:ext cx="2882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区域和下拉菜单的制作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980" y="1145414"/>
            <a:ext cx="430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</a:t>
            </a:r>
            <a:r>
              <a:rPr lang="en-US" altLang="zh-CN" sz="2800" b="1" dirty="0" smtClean="0"/>
              <a:t>eader</a:t>
            </a:r>
            <a:r>
              <a:rPr lang="zh-CN" altLang="en-US" sz="2800" b="1" dirty="0" smtClean="0"/>
              <a:t>区域代码结构 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64707" y="1750069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代码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642378" y="2354724"/>
            <a:ext cx="10190230" cy="32642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body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h1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h2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h3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h4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h5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h6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ol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margin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padding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font-size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color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#333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ol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list-style-type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none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#header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background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#fff url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../images/header_bg.png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repeat-x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#header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header_center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height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margin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auto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#header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logo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width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height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float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;}</a:t>
            </a:r>
            <a:b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#header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logo img 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block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;}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14980"/>
            <a:ext cx="8598091" cy="599420"/>
            <a:chOff x="0" y="314980"/>
            <a:chExt cx="2948395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50" y="314980"/>
              <a:ext cx="2929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区域和下拉菜单的制作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979" y="1297871"/>
            <a:ext cx="215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界面设计 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403" y="2173232"/>
            <a:ext cx="2873514" cy="1520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文本框 39"/>
          <p:cNvSpPr txBox="1"/>
          <p:nvPr/>
        </p:nvSpPr>
        <p:spPr>
          <a:xfrm>
            <a:off x="4400150" y="4062681"/>
            <a:ext cx="200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下拉菜单效果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1578340" y="5199675"/>
            <a:ext cx="8254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400" dirty="0"/>
              <a:t>颜色参数：背景色：</a:t>
            </a:r>
            <a:r>
              <a:rPr lang="en-US" altLang="zh-CN" sz="2400" dirty="0"/>
              <a:t>FBF7E1</a:t>
            </a:r>
            <a:r>
              <a:rPr lang="zh-CN" altLang="zh-CN" sz="2400" dirty="0"/>
              <a:t>、移入背景色：</a:t>
            </a:r>
            <a:r>
              <a:rPr lang="en-US" altLang="zh-CN" sz="2400" dirty="0"/>
              <a:t>FFCC00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898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6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训目的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09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14980"/>
            <a:ext cx="8461613" cy="599420"/>
            <a:chOff x="0" y="314980"/>
            <a:chExt cx="2901595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50" y="314980"/>
              <a:ext cx="2882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区域和下拉菜单的制作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978" y="1297871"/>
            <a:ext cx="419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下拉菜单代码结构 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574140" y="2609769"/>
            <a:ext cx="99309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	&lt;</a:t>
            </a:r>
            <a:r>
              <a:rPr lang="en-US" altLang="zh-CN" sz="2400" dirty="0" err="1">
                <a:solidFill>
                  <a:srgbClr val="7030A0"/>
                </a:solidFill>
              </a:rPr>
              <a:t>ul</a:t>
            </a:r>
            <a:r>
              <a:rPr lang="en-US" altLang="zh-CN" sz="2400" dirty="0">
                <a:solidFill>
                  <a:srgbClr val="7030A0"/>
                </a:solidFill>
              </a:rPr>
              <a:t> class="</a:t>
            </a:r>
            <a:r>
              <a:rPr lang="en-US" altLang="zh-CN" sz="2400" dirty="0" err="1">
                <a:solidFill>
                  <a:srgbClr val="7030A0"/>
                </a:solidFill>
              </a:rPr>
              <a:t>member_ul</a:t>
            </a:r>
            <a:r>
              <a:rPr lang="en-US" altLang="zh-CN" sz="2400" dirty="0">
                <a:solidFill>
                  <a:srgbClr val="7030A0"/>
                </a:solidFill>
              </a:rPr>
              <a:t>"&gt;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		&lt;li&gt;&lt;a </a:t>
            </a:r>
            <a:r>
              <a:rPr lang="en-US" altLang="zh-CN" sz="2400" dirty="0" err="1">
                <a:solidFill>
                  <a:srgbClr val="7030A0"/>
                </a:solidFill>
              </a:rPr>
              <a:t>href</a:t>
            </a:r>
            <a:r>
              <a:rPr lang="en-US" altLang="zh-CN" sz="2400" dirty="0">
                <a:solidFill>
                  <a:srgbClr val="7030A0"/>
                </a:solidFill>
              </a:rPr>
              <a:t>="</a:t>
            </a:r>
            <a:r>
              <a:rPr lang="en-US" altLang="zh-CN" sz="2400" dirty="0">
                <a:solidFill>
                  <a:srgbClr val="7030A0"/>
                </a:solidFill>
                <a:hlinkClick r:id="rId4" action="ppaction://hlinkfile"/>
              </a:rPr>
              <a:t>###</a:t>
            </a:r>
            <a:r>
              <a:rPr lang="en-US" altLang="zh-CN" sz="2400" dirty="0">
                <a:solidFill>
                  <a:srgbClr val="7030A0"/>
                </a:solidFill>
              </a:rPr>
              <a:t>"&gt;</a:t>
            </a:r>
            <a:r>
              <a:rPr lang="zh-CN" altLang="en-US" sz="2400" dirty="0">
                <a:solidFill>
                  <a:srgbClr val="7030A0"/>
                </a:solidFill>
              </a:rPr>
              <a:t>发文</a:t>
            </a:r>
            <a:r>
              <a:rPr lang="en-US" altLang="zh-CN" sz="2400" dirty="0">
                <a:solidFill>
                  <a:srgbClr val="7030A0"/>
                </a:solidFill>
              </a:rPr>
              <a:t>&lt;/a&gt;&lt;/li&gt;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		&lt;li&gt;&lt;a </a:t>
            </a:r>
            <a:r>
              <a:rPr lang="en-US" altLang="zh-CN" sz="2400" dirty="0" err="1">
                <a:solidFill>
                  <a:srgbClr val="7030A0"/>
                </a:solidFill>
              </a:rPr>
              <a:t>href</a:t>
            </a:r>
            <a:r>
              <a:rPr lang="en-US" altLang="zh-CN" sz="2400" dirty="0">
                <a:solidFill>
                  <a:srgbClr val="7030A0"/>
                </a:solidFill>
              </a:rPr>
              <a:t>="</a:t>
            </a:r>
            <a:r>
              <a:rPr lang="en-US" altLang="zh-CN" sz="2400" dirty="0">
                <a:solidFill>
                  <a:srgbClr val="7030A0"/>
                </a:solidFill>
                <a:hlinkClick r:id="rId4" action="ppaction://hlinkfile"/>
              </a:rPr>
              <a:t>###</a:t>
            </a:r>
            <a:r>
              <a:rPr lang="en-US" altLang="zh-CN" sz="2400" dirty="0">
                <a:solidFill>
                  <a:srgbClr val="7030A0"/>
                </a:solidFill>
              </a:rPr>
              <a:t>"&gt;</a:t>
            </a:r>
            <a:r>
              <a:rPr lang="zh-CN" altLang="en-US" sz="2400" dirty="0">
                <a:solidFill>
                  <a:srgbClr val="7030A0"/>
                </a:solidFill>
              </a:rPr>
              <a:t>换肤</a:t>
            </a:r>
            <a:r>
              <a:rPr lang="en-US" altLang="zh-CN" sz="2400" dirty="0">
                <a:solidFill>
                  <a:srgbClr val="7030A0"/>
                </a:solidFill>
              </a:rPr>
              <a:t>&lt;/a&gt;&lt;/li&gt;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		&lt;li&gt;&lt;a </a:t>
            </a:r>
            <a:r>
              <a:rPr lang="en-US" altLang="zh-CN" sz="2400" dirty="0" err="1">
                <a:solidFill>
                  <a:srgbClr val="7030A0"/>
                </a:solidFill>
              </a:rPr>
              <a:t>href</a:t>
            </a:r>
            <a:r>
              <a:rPr lang="en-US" altLang="zh-CN" sz="2400" dirty="0">
                <a:solidFill>
                  <a:srgbClr val="7030A0"/>
                </a:solidFill>
              </a:rPr>
              <a:t>="</a:t>
            </a:r>
            <a:r>
              <a:rPr lang="en-US" altLang="zh-CN" sz="2400" dirty="0">
                <a:solidFill>
                  <a:srgbClr val="7030A0"/>
                </a:solidFill>
                <a:hlinkClick r:id="rId4" action="ppaction://hlinkfile"/>
              </a:rPr>
              <a:t>###</a:t>
            </a:r>
            <a:r>
              <a:rPr lang="en-US" altLang="zh-CN" sz="2400" dirty="0">
                <a:solidFill>
                  <a:srgbClr val="7030A0"/>
                </a:solidFill>
              </a:rPr>
              <a:t>"&gt;</a:t>
            </a:r>
            <a:r>
              <a:rPr lang="zh-CN" altLang="en-US" sz="2400" dirty="0">
                <a:solidFill>
                  <a:srgbClr val="7030A0"/>
                </a:solidFill>
              </a:rPr>
              <a:t>帮助</a:t>
            </a:r>
            <a:r>
              <a:rPr lang="en-US" altLang="zh-CN" sz="2400" dirty="0">
                <a:solidFill>
                  <a:srgbClr val="7030A0"/>
                </a:solidFill>
              </a:rPr>
              <a:t>&lt;/a&gt;&lt;/li&gt;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		</a:t>
            </a:r>
            <a:r>
              <a:rPr lang="it-IT" altLang="zh-CN" sz="2400" dirty="0">
                <a:solidFill>
                  <a:srgbClr val="7030A0"/>
                </a:solidFill>
              </a:rPr>
              <a:t>&lt;li&gt;&lt;a href="</a:t>
            </a:r>
            <a:r>
              <a:rPr lang="it-IT" altLang="zh-CN" sz="2400" dirty="0">
                <a:solidFill>
                  <a:srgbClr val="7030A0"/>
                </a:solidFill>
                <a:hlinkClick r:id="rId4" action="ppaction://hlinkfile"/>
              </a:rPr>
              <a:t>###</a:t>
            </a:r>
            <a:r>
              <a:rPr lang="it-IT" altLang="zh-CN" sz="2400" dirty="0">
                <a:solidFill>
                  <a:srgbClr val="7030A0"/>
                </a:solidFill>
              </a:rPr>
              <a:t>"&gt;</a:t>
            </a:r>
            <a:r>
              <a:rPr lang="zh-CN" altLang="it-IT" sz="2400" dirty="0">
                <a:solidFill>
                  <a:srgbClr val="7030A0"/>
                </a:solidFill>
              </a:rPr>
              <a:t>退出</a:t>
            </a:r>
            <a:r>
              <a:rPr lang="it-IT" altLang="zh-CN" sz="2400" dirty="0">
                <a:solidFill>
                  <a:srgbClr val="7030A0"/>
                </a:solidFill>
              </a:rPr>
              <a:t>&lt;/a&gt;&lt;/li&gt;</a:t>
            </a:r>
          </a:p>
          <a:p>
            <a:pPr>
              <a:lnSpc>
                <a:spcPct val="150000"/>
              </a:lnSpc>
            </a:pPr>
            <a:r>
              <a:rPr lang="it-IT" altLang="zh-CN" sz="2400" dirty="0">
                <a:solidFill>
                  <a:srgbClr val="7030A0"/>
                </a:solidFill>
              </a:rPr>
              <a:t>	</a:t>
            </a:r>
            <a:r>
              <a:rPr lang="en-US" altLang="zh-CN" sz="2400" dirty="0">
                <a:solidFill>
                  <a:srgbClr val="7030A0"/>
                </a:solidFill>
              </a:rPr>
              <a:t>&lt;/</a:t>
            </a:r>
            <a:r>
              <a:rPr lang="en-US" altLang="zh-CN" sz="2400" dirty="0" err="1">
                <a:solidFill>
                  <a:srgbClr val="7030A0"/>
                </a:solidFill>
              </a:rPr>
              <a:t>ul</a:t>
            </a:r>
            <a:r>
              <a:rPr lang="en-US" altLang="zh-CN" sz="2400" dirty="0">
                <a:solidFill>
                  <a:srgbClr val="7030A0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7030A0"/>
                </a:solidFill>
              </a:rPr>
              <a:t>	</a:t>
            </a:r>
            <a:r>
              <a:rPr lang="en-US" altLang="zh-CN" sz="2400" dirty="0" smtClean="0">
                <a:solidFill>
                  <a:srgbClr val="7030A0"/>
                </a:solidFill>
              </a:rPr>
              <a:t>		</a:t>
            </a:r>
            <a:endParaRPr lang="zh-CN" altLang="zh-CN" sz="2400" dirty="0">
              <a:solidFill>
                <a:srgbClr val="7030A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0116" y="2015338"/>
            <a:ext cx="189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代码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944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14980"/>
            <a:ext cx="8461613" cy="599420"/>
            <a:chOff x="0" y="314980"/>
            <a:chExt cx="2901595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50" y="314980"/>
              <a:ext cx="2882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区域和下拉菜单的制作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980" y="1145414"/>
            <a:ext cx="430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下</a:t>
            </a:r>
            <a:r>
              <a:rPr lang="zh-CN" altLang="en-US" sz="2800" b="1" dirty="0" smtClean="0"/>
              <a:t>拉菜单代码结构 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64707" y="1750069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代码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74139" y="4057922"/>
            <a:ext cx="10190230" cy="5778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64707" y="2354724"/>
            <a:ext cx="1087258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>
                <a:solidFill>
                  <a:srgbClr val="7030A0"/>
                </a:solidFill>
              </a:rPr>
              <a:t>#</a:t>
            </a:r>
            <a:r>
              <a:rPr lang="zh-CN" altLang="zh-CN" sz="2000" dirty="0" smtClean="0">
                <a:solidFill>
                  <a:srgbClr val="7030A0"/>
                </a:solidFill>
              </a:rPr>
              <a:t>header .member {</a:t>
            </a:r>
            <a:r>
              <a:rPr lang="zh-CN" altLang="zh-CN" sz="2000" dirty="0">
                <a:solidFill>
                  <a:srgbClr val="7030A0"/>
                </a:solidFill>
              </a:rPr>
              <a:t>width:70px;height:30px;</a:t>
            </a:r>
            <a:r>
              <a:rPr lang="zh-CN" altLang="zh-CN" sz="2000" dirty="0" smtClean="0">
                <a:solidFill>
                  <a:srgbClr val="7030A0"/>
                </a:solidFill>
              </a:rPr>
              <a:t>line-height</a:t>
            </a:r>
            <a:r>
              <a:rPr lang="zh-CN" altLang="zh-CN" sz="2000" dirty="0">
                <a:solidFill>
                  <a:srgbClr val="7030A0"/>
                </a:solidFill>
              </a:rPr>
              <a:t>:30px;float:right;background:url(../images/arrow.png) no-repeat 55px center;cursor:pointer;position:relative;}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#header ul {position:absolute;top:30px;left:-20px;background:#FBF7E1;width:100px;height : 120px;border:1px solid #999;border-top:none;padding-top: 10px;display: none;}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#header ul li {height:25px;line-height:25px;text-indent:20px;letter-spacing:1px;}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#header ul li a {display:block;text-decoration:none;color:#333;background:url(../images/arrow3.gif) no-repeat 5px 45%;}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#header ul li a:hover {background:#fc0 url(../images/arrow4.gif) no-repeat 5px 45%;</a:t>
            </a:r>
            <a:r>
              <a:rPr lang="zh-CN" altLang="zh-CN" sz="2000" dirty="0" smtClean="0">
                <a:solidFill>
                  <a:srgbClr val="7030A0"/>
                </a:solidFill>
              </a:rPr>
              <a:t>}</a:t>
            </a:r>
            <a:endParaRPr lang="zh-CN" altLang="zh-CN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14980"/>
            <a:ext cx="8461613" cy="599420"/>
            <a:chOff x="0" y="314980"/>
            <a:chExt cx="2901595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50" y="314980"/>
              <a:ext cx="2882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header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区域和下拉菜单的制作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978" y="1297871"/>
            <a:ext cx="419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下拉菜单</a:t>
            </a:r>
            <a:r>
              <a:rPr lang="zh-CN" altLang="en-US" sz="2800" b="1" dirty="0"/>
              <a:t>效果</a:t>
            </a:r>
            <a:r>
              <a:rPr lang="zh-CN" altLang="en-US" sz="2800" b="1" dirty="0" smtClean="0"/>
              <a:t>代码结构 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10116" y="2015338"/>
            <a:ext cx="22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javascript</a:t>
            </a:r>
            <a:r>
              <a:rPr lang="zh-CN" altLang="en-US" sz="2400" b="1" dirty="0" smtClean="0"/>
              <a:t>代码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46844" y="2401055"/>
            <a:ext cx="900287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>
                <a:solidFill>
                  <a:srgbClr val="7030A0"/>
                </a:solidFill>
              </a:rPr>
              <a:t>$(function () {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$(".member").hover(function () {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   $(this).css('background', 'url(images/arrow2.png) no-repeat 55px center');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   $(".member_ul").show();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},function () {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   $(this).css('background', 'url(images/arrow.png) no-repeat 55px center');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   $(".member_ul").hide();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})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1736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42900"/>
            <a:ext cx="9042519" cy="584775"/>
            <a:chOff x="0" y="342900"/>
            <a:chExt cx="3100795" cy="584775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450" y="342900"/>
              <a:ext cx="29293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登录框</a:t>
              </a:r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和登陆框效果的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979" y="1297871"/>
            <a:ext cx="215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界面设计 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192003" y="1999841"/>
            <a:ext cx="921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400" dirty="0"/>
              <a:t>创建一个登录界面，如下图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32038" y="5653281"/>
            <a:ext cx="1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登录框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19" y="2838388"/>
            <a:ext cx="3923573" cy="24364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544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42900"/>
            <a:ext cx="8906040" cy="602558"/>
            <a:chOff x="0" y="342900"/>
            <a:chExt cx="3053995" cy="602558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450" y="360683"/>
              <a:ext cx="2882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登录框和登陆框效果的制作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04444" y="1120462"/>
            <a:ext cx="419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</a:t>
            </a:r>
            <a:r>
              <a:rPr lang="en-US" altLang="zh-CN" sz="2800" b="1" dirty="0" smtClean="0"/>
              <a:t>eader</a:t>
            </a:r>
            <a:r>
              <a:rPr lang="zh-CN" altLang="en-US" sz="2800" b="1" dirty="0" smtClean="0"/>
              <a:t>区域代码结构 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23513" y="1789275"/>
            <a:ext cx="189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代码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23513" y="2250940"/>
            <a:ext cx="11114261" cy="39130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solidFill>
                  <a:srgbClr val="7030A0"/>
                </a:solidFill>
              </a:rPr>
              <a:t>&lt;div id="login"&gt;</a:t>
            </a:r>
            <a:br>
              <a:rPr lang="zh-CN" altLang="zh-CN" sz="2400" dirty="0">
                <a:solidFill>
                  <a:srgbClr val="7030A0"/>
                </a:solidFill>
              </a:rPr>
            </a:br>
            <a:r>
              <a:rPr lang="zh-CN" altLang="zh-CN" sz="2400" dirty="0">
                <a:solidFill>
                  <a:srgbClr val="7030A0"/>
                </a:solidFill>
              </a:rPr>
              <a:t>   &lt;h2&gt;&lt;img src="images/close.png" alt="" class="close" /&gt;网站登录&lt;/h2&gt;</a:t>
            </a:r>
            <a:br>
              <a:rPr lang="zh-CN" altLang="zh-CN" sz="2400" dirty="0">
                <a:solidFill>
                  <a:srgbClr val="7030A0"/>
                </a:solidFill>
              </a:rPr>
            </a:br>
            <a:r>
              <a:rPr lang="zh-CN" altLang="zh-CN" sz="2400" dirty="0">
                <a:solidFill>
                  <a:srgbClr val="7030A0"/>
                </a:solidFill>
              </a:rPr>
              <a:t>   &lt;div class="user"&gt;帐 号：&lt;input type="text" name="user" class="text" /&gt;&lt;/div&gt;</a:t>
            </a:r>
            <a:br>
              <a:rPr lang="zh-CN" altLang="zh-CN" sz="2400" dirty="0">
                <a:solidFill>
                  <a:srgbClr val="7030A0"/>
                </a:solidFill>
              </a:rPr>
            </a:br>
            <a:r>
              <a:rPr lang="zh-CN" altLang="zh-CN" sz="2400" dirty="0">
                <a:solidFill>
                  <a:srgbClr val="7030A0"/>
                </a:solidFill>
              </a:rPr>
              <a:t>   &lt;div class="pass"&gt;密 码：&lt;input type="password" name="pass" class="text" /&gt;&lt;/div&gt;</a:t>
            </a:r>
            <a:br>
              <a:rPr lang="zh-CN" altLang="zh-CN" sz="2400" dirty="0">
                <a:solidFill>
                  <a:srgbClr val="7030A0"/>
                </a:solidFill>
              </a:rPr>
            </a:br>
            <a:r>
              <a:rPr lang="zh-CN" altLang="zh-CN" sz="2400" dirty="0">
                <a:solidFill>
                  <a:srgbClr val="7030A0"/>
                </a:solidFill>
              </a:rPr>
              <a:t>   &lt;div class="button"&gt;&lt;input type="button" class="submit" value="" /&gt;&lt;/div&gt;</a:t>
            </a:r>
            <a:br>
              <a:rPr lang="zh-CN" altLang="zh-CN" sz="2400" dirty="0">
                <a:solidFill>
                  <a:srgbClr val="7030A0"/>
                </a:solidFill>
              </a:rPr>
            </a:br>
            <a:r>
              <a:rPr lang="zh-CN" altLang="zh-CN" sz="2400" dirty="0">
                <a:solidFill>
                  <a:srgbClr val="7030A0"/>
                </a:solidFill>
              </a:rPr>
              <a:t>   &lt;div class="other"&gt;注册新用户 | 忘记密码？&lt;/div&gt;</a:t>
            </a:r>
            <a:br>
              <a:rPr lang="zh-CN" altLang="zh-CN" sz="2400" dirty="0">
                <a:solidFill>
                  <a:srgbClr val="7030A0"/>
                </a:solidFill>
              </a:rPr>
            </a:br>
            <a:r>
              <a:rPr lang="zh-CN" altLang="zh-CN" sz="2400" dirty="0">
                <a:solidFill>
                  <a:srgbClr val="7030A0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821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29625"/>
            <a:ext cx="8906041" cy="584775"/>
            <a:chOff x="0" y="329625"/>
            <a:chExt cx="3053995" cy="584775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450" y="329625"/>
              <a:ext cx="2882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登录框和登陆框效果的制作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980" y="1145414"/>
            <a:ext cx="430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</a:t>
            </a:r>
            <a:r>
              <a:rPr lang="en-US" altLang="zh-CN" sz="2800" b="1" dirty="0" smtClean="0"/>
              <a:t>eader</a:t>
            </a:r>
            <a:r>
              <a:rPr lang="zh-CN" altLang="en-US" sz="2800" b="1" dirty="0" smtClean="0"/>
              <a:t>区域代码结构 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64456" y="1773859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代码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4456" y="2297079"/>
            <a:ext cx="10567747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#login {width:350px;height:250px;border:1px solid #ccc;position:absolute;display:none;z-index:9999;background:#fff;}</a:t>
            </a:r>
            <a:b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#login h2 {height:40px;line-height:40px;text-align:center;font-size:14px;letter-spacing:1px;color:#666;background:url(../images/login_header.png) repeat-x;padding:0;border-bottom:1px solid #ccc;margin:0 0 20px 0;cursor:move;}</a:t>
            </a:r>
            <a:b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#login h2 img {float:right;position:relative;top:14px;right:8px;cursor:pointer;}</a:t>
            </a:r>
            <a:b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#login div.user, #login div.pass {font-size:14px;color:#666;padding:5px 0;text-align:center;}</a:t>
            </a:r>
            <a:b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zh-CN" sz="20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33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14978"/>
            <a:ext cx="8951632" cy="599422"/>
            <a:chOff x="0" y="314978"/>
            <a:chExt cx="3069629" cy="599422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7084" y="314978"/>
              <a:ext cx="2882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登录框和登陆框效果的制作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980" y="1145414"/>
            <a:ext cx="430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h</a:t>
            </a:r>
            <a:r>
              <a:rPr lang="en-US" altLang="zh-CN" sz="2800" b="1" dirty="0" smtClean="0"/>
              <a:t>eader</a:t>
            </a:r>
            <a:r>
              <a:rPr lang="zh-CN" altLang="en-US" sz="2800" b="1" dirty="0" smtClean="0"/>
              <a:t>区域代码结构 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64456" y="1773859"/>
            <a:ext cx="189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代码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60492" y="2406559"/>
            <a:ext cx="9685263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#</a:t>
            </a: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</a:rPr>
              <a:t>login </a:t>
            </a: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input.text {width:200px;height:25px;border:1px solid #ccc;background:#fff;font-size:14px;}</a:t>
            </a:r>
            <a:b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#login .button {text-align:center;padding:20px 0;}</a:t>
            </a:r>
            <a:b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#login input.submit {width:107px;height:30px;background:url(../images/login_button.png) no-repeat;border:none;cursor:pointer;}</a:t>
            </a:r>
            <a:b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000080"/>
                </a:solidFill>
                <a:latin typeface="宋体" panose="02010600030101010101" pitchFamily="2" charset="-122"/>
              </a:rPr>
              <a:t>#login .other {text-align:right;padding:15px 10px;color:#666;}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zh-CN" sz="2000" b="1" dirty="0" smtClean="0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zh-CN" sz="2000" b="1" dirty="0">
              <a:solidFill>
                <a:srgbClr val="000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62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1" y="323585"/>
            <a:ext cx="8897858" cy="590815"/>
            <a:chOff x="0" y="323585"/>
            <a:chExt cx="3051189" cy="590815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8644" y="323585"/>
              <a:ext cx="2882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任务描述 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– 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r>
                <a:rPr lang="en-US" altLang="zh-CN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登录框和登陆框效果的制作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257333"/>
            <a:ext cx="1371429" cy="70006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99978" y="1297871"/>
            <a:ext cx="4194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下拉菜单</a:t>
            </a:r>
            <a:r>
              <a:rPr lang="zh-CN" altLang="en-US" sz="2800" b="1" dirty="0"/>
              <a:t>效果</a:t>
            </a:r>
            <a:r>
              <a:rPr lang="zh-CN" altLang="en-US" sz="2800" b="1" dirty="0" smtClean="0"/>
              <a:t>代码结构 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10116" y="2015338"/>
            <a:ext cx="223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javascript</a:t>
            </a:r>
            <a:r>
              <a:rPr lang="zh-CN" altLang="en-US" sz="2400" b="1" dirty="0" smtClean="0"/>
              <a:t>代码</a:t>
            </a:r>
            <a:r>
              <a:rPr lang="en-US" altLang="zh-CN" sz="2400" b="1" dirty="0" smtClean="0"/>
              <a:t>:</a:t>
            </a:r>
            <a:endParaRPr lang="zh-CN" altLang="en-US" sz="2400" b="1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15083" y="2477003"/>
            <a:ext cx="8224953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>
                <a:solidFill>
                  <a:srgbClr val="7030A0"/>
                </a:solidFill>
              </a:rPr>
              <a:t>//设置登陆框水平并且垂直居中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center($("#login"));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//弹出登陆框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$(".login").click(function () {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//设置登陆框水平并且垂直居中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center($("#login"))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//登陆框显示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$("#login").show();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});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//关闭登陆框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$(".close").click(function () {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   $("#login").hide();</a:t>
            </a:r>
            <a:br>
              <a:rPr lang="zh-CN" altLang="zh-CN" sz="2000" dirty="0">
                <a:solidFill>
                  <a:srgbClr val="7030A0"/>
                </a:solidFill>
              </a:rPr>
            </a:br>
            <a:r>
              <a:rPr lang="zh-CN" altLang="zh-CN" sz="2000" dirty="0">
                <a:solidFill>
                  <a:srgbClr val="7030A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2563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6"/>
            <a:ext cx="3717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难点分析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6"/>
            <a:ext cx="3717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演练计划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52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4980"/>
            <a:ext cx="2266950" cy="599420"/>
            <a:chOff x="0" y="314980"/>
            <a:chExt cx="2266950" cy="599420"/>
          </a:xfrm>
        </p:grpSpPr>
        <p:sp>
          <p:nvSpPr>
            <p:cNvPr id="15" name="矩形 14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050" y="314980"/>
              <a:ext cx="2247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实训目的</a:t>
              </a:r>
            </a:p>
          </p:txBody>
        </p:sp>
      </p:grpSp>
      <p:cxnSp>
        <p:nvCxnSpPr>
          <p:cNvPr id="21" name="直接连接符 20"/>
          <p:cNvCxnSpPr/>
          <p:nvPr/>
        </p:nvCxnSpPr>
        <p:spPr>
          <a:xfrm>
            <a:off x="973883" y="5600700"/>
            <a:ext cx="1612058" cy="1889203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-2434804" y="899755"/>
            <a:ext cx="4214716" cy="4939309"/>
          </a:xfrm>
          <a:prstGeom prst="line">
            <a:avLst/>
          </a:prstGeom>
          <a:ln w="12700">
            <a:solidFill>
              <a:schemeClr val="accent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26568" y="1534988"/>
            <a:ext cx="105250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本次实训的目的是带着大家一步一步的开发一个博客项目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通过本次项目实训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大家可以掌握</a:t>
            </a:r>
            <a:r>
              <a:rPr lang="en-US" altLang="zh-CN" sz="2400" dirty="0" smtClean="0"/>
              <a:t>:</a:t>
            </a:r>
          </a:p>
          <a:p>
            <a:endParaRPr lang="en-US" altLang="zh-CN" sz="2400" dirty="0"/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熟练使用</a:t>
            </a:r>
            <a:r>
              <a:rPr lang="en-US" altLang="zh-CN" sz="2400" b="1" dirty="0" smtClean="0"/>
              <a:t>HTML</a:t>
            </a:r>
            <a:r>
              <a:rPr lang="zh-CN" altLang="en-US" sz="2400" b="1" dirty="0" smtClean="0"/>
              <a:t>与</a:t>
            </a:r>
            <a:r>
              <a:rPr lang="en-US" altLang="zh-CN" sz="2400" b="1" dirty="0" smtClean="0"/>
              <a:t>CSS</a:t>
            </a:r>
            <a:r>
              <a:rPr lang="zh-CN" altLang="en-US" sz="2400" b="1" dirty="0" smtClean="0"/>
              <a:t>制作静态页面</a:t>
            </a:r>
            <a:endParaRPr lang="en-US" altLang="zh-CN" sz="2400" b="1" dirty="0" smtClean="0"/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熟练使用</a:t>
            </a:r>
            <a:r>
              <a:rPr lang="en-US" altLang="zh-CN" sz="2400" b="1" dirty="0" smtClean="0"/>
              <a:t>JavaScript</a:t>
            </a:r>
            <a:r>
              <a:rPr lang="zh-CN" altLang="en-US" sz="2400" b="1" dirty="0" smtClean="0"/>
              <a:t>技术以及</a:t>
            </a:r>
            <a:r>
              <a:rPr lang="en-US" altLang="zh-CN" sz="2400" b="1" dirty="0" err="1" smtClean="0"/>
              <a:t>Jquery</a:t>
            </a:r>
            <a:r>
              <a:rPr lang="zh-CN" altLang="en-US" sz="2400" b="1" dirty="0" smtClean="0"/>
              <a:t>技术制作动画特效 等等</a:t>
            </a:r>
            <a:endParaRPr lang="en-US" altLang="zh-CN" sz="2400" b="1" dirty="0" smtClean="0"/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制作界面美观大方、面向企业应用的静态商业网站以及个人网站</a:t>
            </a:r>
          </a:p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 smtClean="0"/>
              <a:t>掌握</a:t>
            </a:r>
            <a:r>
              <a:rPr lang="en-US" altLang="zh-CN" sz="2400" b="1" dirty="0" smtClean="0"/>
              <a:t>Web</a:t>
            </a:r>
            <a:r>
              <a:rPr lang="zh-CN" altLang="en-US" sz="2400" b="1" dirty="0" smtClean="0"/>
              <a:t>开发的行业规范和标准</a:t>
            </a:r>
          </a:p>
          <a:p>
            <a:endParaRPr lang="zh-CN" altLang="zh-CN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7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6"/>
            <a:ext cx="604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共性问题集中讲解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4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2" y="2465536"/>
            <a:ext cx="548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作品展示及演讲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1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2" y="2465536"/>
            <a:ext cx="5480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技能总结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5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082" y="0"/>
            <a:ext cx="12240082" cy="7650051"/>
          </a:xfrm>
          <a:prstGeom prst="rect">
            <a:avLst/>
          </a:prstGeom>
        </p:spPr>
      </p:pic>
      <p:sp>
        <p:nvSpPr>
          <p:cNvPr id="14" name="任意多边形 13"/>
          <p:cNvSpPr/>
          <p:nvPr/>
        </p:nvSpPr>
        <p:spPr>
          <a:xfrm rot="2968493">
            <a:off x="7178043" y="341404"/>
            <a:ext cx="6571333" cy="8927004"/>
          </a:xfrm>
          <a:custGeom>
            <a:avLst/>
            <a:gdLst>
              <a:gd name="connsiteX0" fmla="*/ 0 w 6571333"/>
              <a:gd name="connsiteY0" fmla="*/ 846961 h 8927004"/>
              <a:gd name="connsiteX1" fmla="*/ 724016 w 6571333"/>
              <a:gd name="connsiteY1" fmla="*/ 0 h 8927004"/>
              <a:gd name="connsiteX2" fmla="*/ 6571333 w 6571333"/>
              <a:gd name="connsiteY2" fmla="*/ 4998514 h 8927004"/>
              <a:gd name="connsiteX3" fmla="*/ 3213105 w 6571333"/>
              <a:gd name="connsiteY3" fmla="*/ 8927004 h 8927004"/>
              <a:gd name="connsiteX4" fmla="*/ 0 w 6571333"/>
              <a:gd name="connsiteY4" fmla="*/ 8927004 h 892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1333" h="8927004">
                <a:moveTo>
                  <a:pt x="0" y="846961"/>
                </a:moveTo>
                <a:lnTo>
                  <a:pt x="724016" y="0"/>
                </a:lnTo>
                <a:lnTo>
                  <a:pt x="6571333" y="4998514"/>
                </a:lnTo>
                <a:lnTo>
                  <a:pt x="3213105" y="8927004"/>
                </a:lnTo>
                <a:lnTo>
                  <a:pt x="0" y="8927004"/>
                </a:lnTo>
                <a:close/>
              </a:path>
            </a:pathLst>
          </a:custGeom>
          <a:solidFill>
            <a:srgbClr val="0DA3FF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7071991" y="4658673"/>
            <a:ext cx="4352915" cy="1269207"/>
            <a:chOff x="7071991" y="4658673"/>
            <a:chExt cx="4352915" cy="1269207"/>
          </a:xfrm>
        </p:grpSpPr>
        <p:sp>
          <p:nvSpPr>
            <p:cNvPr id="7" name="文本框 6"/>
            <p:cNvSpPr txBox="1"/>
            <p:nvPr/>
          </p:nvSpPr>
          <p:spPr>
            <a:xfrm>
              <a:off x="7485999" y="4658673"/>
              <a:ext cx="34487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谢谢聆听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7762549" y="5582003"/>
              <a:ext cx="28956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071991" y="5620103"/>
              <a:ext cx="435291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400" dirty="0" smtClean="0">
                  <a:solidFill>
                    <a:schemeClr val="bg1"/>
                  </a:solidFill>
                  <a:ea typeface="+mj-ea"/>
                </a:rPr>
                <a:t>THANKS FOR YOUR ATTENTION</a:t>
              </a:r>
              <a:endParaRPr lang="zh-CN" altLang="en-US" sz="1400" dirty="0">
                <a:solidFill>
                  <a:schemeClr val="bg1"/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3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6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6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项目分解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0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4980"/>
            <a:ext cx="2521130" cy="599420"/>
            <a:chOff x="0" y="314980"/>
            <a:chExt cx="2521130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49" y="314980"/>
              <a:ext cx="25020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项目分解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7000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90845" y="1115199"/>
            <a:ext cx="8690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本项目一共分解为</a:t>
            </a:r>
            <a:r>
              <a:rPr lang="en-US" altLang="zh-CN" sz="2800" b="1" dirty="0" smtClean="0"/>
              <a:t>14</a:t>
            </a:r>
            <a:r>
              <a:rPr lang="zh-CN" altLang="en-US" sz="2800" b="1" dirty="0" smtClean="0"/>
              <a:t>个示例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分别是</a:t>
            </a:r>
            <a:r>
              <a:rPr lang="en-US" altLang="zh-CN" sz="2800" b="1" dirty="0" smtClean="0"/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0845" y="1853863"/>
            <a:ext cx="10325954" cy="485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1 header</a:t>
            </a:r>
            <a:r>
              <a:rPr lang="zh-CN" altLang="en-US" sz="2800" b="1" dirty="0"/>
              <a:t>区域和下拉菜单的制作</a:t>
            </a:r>
            <a:r>
              <a:rPr lang="en-US" altLang="zh-CN" sz="2800" b="1" dirty="0"/>
              <a:t>	</a:t>
            </a:r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2 </a:t>
            </a:r>
            <a:r>
              <a:rPr lang="zh-CN" altLang="en-US" sz="2800" b="1" dirty="0"/>
              <a:t>登录框和弹出登陆框</a:t>
            </a:r>
            <a:r>
              <a:rPr lang="zh-CN" altLang="en-US" sz="2800" b="1" dirty="0" smtClean="0"/>
              <a:t>与关闭</a:t>
            </a:r>
            <a:r>
              <a:rPr lang="zh-CN" altLang="en-US" sz="2800" b="1" dirty="0"/>
              <a:t>登陆框的</a:t>
            </a:r>
            <a:r>
              <a:rPr lang="zh-CN" altLang="en-US" sz="2800" b="1" dirty="0" smtClean="0"/>
              <a:t>制作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3 </a:t>
            </a:r>
            <a:r>
              <a:rPr lang="zh-CN" altLang="en-US" sz="2800" b="1" dirty="0"/>
              <a:t>遮罩和遮罩显示与隐藏制作</a:t>
            </a:r>
            <a:r>
              <a:rPr lang="zh-CN" altLang="en-US" sz="2800" b="1" dirty="0" smtClean="0"/>
              <a:t>百</a:t>
            </a:r>
            <a:r>
              <a:rPr lang="zh-CN" altLang="en-US" sz="2800" b="1" dirty="0"/>
              <a:t>度分享模块</a:t>
            </a:r>
            <a:endParaRPr lang="en-US" altLang="zh-CN" sz="2800" b="1" dirty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4 </a:t>
            </a:r>
            <a:r>
              <a:rPr lang="zh-CN" altLang="en-US" sz="2800" b="1" dirty="0"/>
              <a:t>拖拽效果插件</a:t>
            </a:r>
            <a:r>
              <a:rPr lang="zh-CN" altLang="en-US" sz="2800" b="1" dirty="0" smtClean="0"/>
              <a:t>制作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5 </a:t>
            </a:r>
            <a:r>
              <a:rPr lang="zh-CN" altLang="en-US" sz="2800" b="1" dirty="0"/>
              <a:t>百度分享侧边栏效果</a:t>
            </a:r>
            <a:r>
              <a:rPr lang="zh-CN" altLang="en-US" sz="2800" b="1" dirty="0" smtClean="0"/>
              <a:t>制作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6 </a:t>
            </a:r>
            <a:r>
              <a:rPr lang="zh-CN" altLang="en-US" sz="2800" b="1" dirty="0"/>
              <a:t>增强遮罩效果和下拉菜单</a:t>
            </a:r>
            <a:r>
              <a:rPr lang="zh-CN" altLang="en-US" sz="2800" b="1" dirty="0" smtClean="0"/>
              <a:t>效果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7 </a:t>
            </a:r>
            <a:r>
              <a:rPr lang="zh-CN" altLang="en-US" sz="2800" b="1" dirty="0"/>
              <a:t>导航与滑动导航效果制作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94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314980"/>
            <a:ext cx="2521130" cy="599420"/>
            <a:chOff x="0" y="314980"/>
            <a:chExt cx="2521130" cy="599420"/>
          </a:xfrm>
        </p:grpSpPr>
        <p:sp>
          <p:nvSpPr>
            <p:cNvPr id="4" name="矩形 3"/>
            <p:cNvSpPr/>
            <p:nvPr/>
          </p:nvSpPr>
          <p:spPr>
            <a:xfrm>
              <a:off x="0" y="342900"/>
              <a:ext cx="171450" cy="5715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049" y="314980"/>
              <a:ext cx="250208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项目分解</a:t>
              </a:r>
              <a:endPara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864" y="199688"/>
            <a:ext cx="1371429" cy="7000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9910" y="1111282"/>
            <a:ext cx="8690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本项目一共分解为</a:t>
            </a:r>
            <a:r>
              <a:rPr lang="en-US" altLang="zh-CN" sz="2800" b="1" dirty="0" smtClean="0"/>
              <a:t>14</a:t>
            </a:r>
            <a:r>
              <a:rPr lang="zh-CN" altLang="en-US" sz="2800" b="1" dirty="0" smtClean="0"/>
              <a:t>个示例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分别是</a:t>
            </a:r>
            <a:r>
              <a:rPr lang="en-US" altLang="zh-CN" sz="2800" b="1" dirty="0" smtClean="0"/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9910" y="1853863"/>
            <a:ext cx="10325954" cy="485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8 </a:t>
            </a:r>
            <a:r>
              <a:rPr lang="zh-CN" altLang="en-US" sz="2800" b="1" dirty="0"/>
              <a:t>菜单与菜单切换效果的制作</a:t>
            </a:r>
            <a:r>
              <a:rPr lang="en-US" altLang="zh-CN" sz="2800" b="1" dirty="0"/>
              <a:t>	</a:t>
            </a:r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9 </a:t>
            </a:r>
            <a:r>
              <a:rPr lang="zh-CN" altLang="en-US" sz="2800" b="1" dirty="0"/>
              <a:t>轮播器效果</a:t>
            </a:r>
            <a:r>
              <a:rPr lang="zh-CN" altLang="en-US" sz="2800" b="1" dirty="0" smtClean="0"/>
              <a:t>制作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10 </a:t>
            </a:r>
            <a:r>
              <a:rPr lang="zh-CN" altLang="en-US" sz="2800" b="1" dirty="0"/>
              <a:t>延迟加载效果</a:t>
            </a:r>
            <a:r>
              <a:rPr lang="zh-CN" altLang="en-US" sz="2800" b="1" dirty="0" smtClean="0"/>
              <a:t>制作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11 </a:t>
            </a:r>
            <a:r>
              <a:rPr lang="zh-CN" altLang="en-US" sz="2800" b="1" dirty="0"/>
              <a:t>底部区域</a:t>
            </a:r>
            <a:r>
              <a:rPr lang="zh-CN" altLang="en-US" sz="2800" b="1" dirty="0" smtClean="0"/>
              <a:t>制作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12 </a:t>
            </a:r>
            <a:r>
              <a:rPr lang="zh-CN" altLang="en-US" sz="2800" b="1" dirty="0"/>
              <a:t>文章列表区域</a:t>
            </a:r>
            <a:r>
              <a:rPr lang="zh-CN" altLang="en-US" sz="2800" b="1" dirty="0" smtClean="0"/>
              <a:t>制作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/>
              <a:t>示例</a:t>
            </a:r>
            <a:r>
              <a:rPr lang="en-US" altLang="zh-CN" sz="2800" b="1" dirty="0"/>
              <a:t>13 </a:t>
            </a:r>
            <a:r>
              <a:rPr lang="zh-CN" altLang="en-US" sz="2800" b="1" dirty="0"/>
              <a:t>发表博文区域</a:t>
            </a:r>
            <a:r>
              <a:rPr lang="zh-CN" altLang="en-US" sz="2800" b="1" dirty="0" smtClean="0"/>
              <a:t>制作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示例</a:t>
            </a:r>
            <a:r>
              <a:rPr lang="en-US" altLang="zh-CN" sz="2800" b="1" dirty="0" smtClean="0"/>
              <a:t>14 </a:t>
            </a:r>
            <a:r>
              <a:rPr lang="zh-CN" altLang="en-US" sz="2800" b="1" dirty="0" smtClean="0"/>
              <a:t>换肤区域与换肤效果的制作</a:t>
            </a:r>
            <a:endParaRPr lang="en-US" altLang="zh-CN" sz="2800" b="1" dirty="0" smtClean="0"/>
          </a:p>
          <a:p>
            <a:pPr marL="1257300" lvl="2" indent="-342900">
              <a:spcBef>
                <a:spcPct val="25000"/>
              </a:spcBef>
              <a:spcAft>
                <a:spcPct val="25000"/>
              </a:spcAft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15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3000">
        <p:blinds dir="vert"/>
      </p:transition>
    </mc:Choice>
    <mc:Fallback xmlns="">
      <p:transition spd="slow" advClick="0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6"/>
            <a:ext cx="3208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任务计划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3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423886"/>
            <a:ext cx="4049486" cy="19158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65391" y="2707247"/>
            <a:ext cx="2057127" cy="1710404"/>
            <a:chOff x="3365391" y="2707247"/>
            <a:chExt cx="2057127" cy="1710404"/>
          </a:xfrm>
        </p:grpSpPr>
        <p:sp>
          <p:nvSpPr>
            <p:cNvPr id="5" name="矩形 4"/>
            <p:cNvSpPr/>
            <p:nvPr/>
          </p:nvSpPr>
          <p:spPr>
            <a:xfrm rot="2700000">
              <a:off x="3365391" y="2707247"/>
              <a:ext cx="1368193" cy="136819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700000">
              <a:off x="4569440" y="4046923"/>
              <a:ext cx="370728" cy="370728"/>
            </a:xfrm>
            <a:prstGeom prst="rect">
              <a:avLst/>
            </a:prstGeom>
            <a:solidFill>
              <a:srgbClr val="0DA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700000">
              <a:off x="5240973" y="4003712"/>
              <a:ext cx="181545" cy="181545"/>
            </a:xfrm>
            <a:prstGeom prst="rect">
              <a:avLst/>
            </a:prstGeom>
            <a:solidFill>
              <a:srgbClr val="53B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070710" y="2934380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0084642" y="1384124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11842" y="-2469655"/>
            <a:ext cx="4214716" cy="4939309"/>
          </a:xfrm>
          <a:prstGeom prst="line">
            <a:avLst/>
          </a:prstGeom>
          <a:ln w="12700">
            <a:solidFill>
              <a:srgbClr val="0070C0">
                <a:alpha val="21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34473" y="2465536"/>
            <a:ext cx="3717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训练技能点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5016947" y="3391343"/>
            <a:ext cx="7175053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1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doors dir="vert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943</Words>
  <Application>Microsoft Office PowerPoint</Application>
  <PresentationFormat>宽屏</PresentationFormat>
  <Paragraphs>196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Gill Sans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fengjiao</dc:creator>
  <cp:lastModifiedBy>Shi fengjiao</cp:lastModifiedBy>
  <cp:revision>76</cp:revision>
  <dcterms:created xsi:type="dcterms:W3CDTF">2019-05-10T03:24:49Z</dcterms:created>
  <dcterms:modified xsi:type="dcterms:W3CDTF">2019-05-20T05:01:13Z</dcterms:modified>
</cp:coreProperties>
</file>