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2" r:id="rId4"/>
    <p:sldId id="285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9" r:id="rId13"/>
    <p:sldId id="267" r:id="rId14"/>
    <p:sldId id="279" r:id="rId15"/>
    <p:sldId id="270" r:id="rId16"/>
    <p:sldId id="271" r:id="rId17"/>
    <p:sldId id="272" r:id="rId18"/>
    <p:sldId id="281" r:id="rId19"/>
    <p:sldId id="273" r:id="rId20"/>
    <p:sldId id="275" r:id="rId21"/>
    <p:sldId id="278" r:id="rId22"/>
    <p:sldId id="277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F115AFA-A840-409E-8EF2-982705EE5A20}">
          <p14:sldIdLst>
            <p14:sldId id="256"/>
            <p14:sldId id="284"/>
            <p14:sldId id="282"/>
            <p14:sldId id="285"/>
            <p14:sldId id="259"/>
            <p14:sldId id="260"/>
            <p14:sldId id="261"/>
            <p14:sldId id="262"/>
            <p14:sldId id="264"/>
            <p14:sldId id="265"/>
            <p14:sldId id="263"/>
            <p14:sldId id="269"/>
            <p14:sldId id="267"/>
            <p14:sldId id="279"/>
            <p14:sldId id="270"/>
            <p14:sldId id="271"/>
            <p14:sldId id="272"/>
            <p14:sldId id="281"/>
            <p14:sldId id="273"/>
            <p14:sldId id="275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4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97C0816-7EB8-4FF1-B737-3738106F366C}" type="datetimeFigureOut">
              <a:rPr lang="zh-CN" altLang="en-US"/>
              <a:pPr>
                <a:defRPr/>
              </a:pPr>
              <a:t>2015/5/24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28D9C6B-514F-4B36-A675-300AD2FC13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54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备注占位符 1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093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D9C6B-514F-4B36-A675-300AD2FC13A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5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78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75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62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5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1D45-A852-4F92-9578-929627D44A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revise motivation slide to include additional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C6AF7-5A59-F04E-A9E5-B8D6A77313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1D45-A852-4F92-9578-929627D44A7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1D45-A852-4F92-9578-929627D44A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09E6E-8EAC-4C40-ACD6-E10D28CA91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600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63333-4872-499B-B72E-38B4ACB7E1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647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F7839-5F21-45FA-84C0-8480785E5F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899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A2BF5-C69A-4752-AD79-2049E01105F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071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634DA-8A04-4664-9F54-739509C7B69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5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92CF1-621B-4C8F-8728-AD8D6BF0841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093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D0734-66BE-4BF6-A739-F8A067EF82C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94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AE948-3EEF-4AA4-B6FC-AFCECE5E92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37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B0FD9-0CDD-4112-848D-BB53F33560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361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057AA-7115-4A8C-9FC2-5368447FCA7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982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83678-B71C-4E91-A940-ED6E8E3FAEE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25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3A3D724-5E27-4265-A595-B0128CF3187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879475"/>
            <a:ext cx="8496300" cy="1470025"/>
          </a:xfrm>
        </p:spPr>
        <p:txBody>
          <a:bodyPr anchor="ctr"/>
          <a:lstStyle/>
          <a:p>
            <a:pPr eaLnBrk="1" hangingPunct="1"/>
            <a:r>
              <a:rPr lang="en-US" altLang="zh-CN" sz="4400" dirty="0"/>
              <a:t>Smartphone</a:t>
            </a:r>
            <a:r>
              <a:rPr lang="en-US" altLang="zh-CN" sz="4400" dirty="0" smtClean="0"/>
              <a:t> localization  </a:t>
            </a:r>
            <a:endParaRPr lang="zh-CN" altLang="zh-CN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5229225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mtClean="0"/>
              <a:t>Shuailing Yang</a:t>
            </a: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Idea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   Use </a:t>
            </a:r>
            <a:r>
              <a:rPr lang="en-US" sz="2800" dirty="0" smtClean="0"/>
              <a:t>multiple microphones &amp; sensors on the phone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hone-to-phone 3D localization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87521"/>
            <a:ext cx="44196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3768" y="6381750"/>
            <a:ext cx="4392488" cy="476250"/>
          </a:xfrm>
        </p:spPr>
        <p:txBody>
          <a:bodyPr/>
          <a:lstStyle/>
          <a:p>
            <a:r>
              <a:rPr lang="en-US" altLang="zh-CN" dirty="0"/>
              <a:t>Jian </a:t>
            </a:r>
            <a:r>
              <a:rPr lang="en-US" altLang="zh-CN" dirty="0" err="1" smtClean="0"/>
              <a:t>Qiu</a:t>
            </a:r>
            <a:r>
              <a:rPr lang="en-US" altLang="zh-CN" dirty="0" smtClean="0"/>
              <a:t> </a:t>
            </a:r>
            <a:r>
              <a:rPr lang="en-US" dirty="0" smtClean="0"/>
              <a:t>  Microsoft Research   </a:t>
            </a:r>
            <a:r>
              <a:rPr lang="en-US" dirty="0" err="1" smtClean="0"/>
              <a:t>SenSys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114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Face-to-face </a:t>
            </a:r>
            <a:r>
              <a:rPr lang="en-US" sz="2400" dirty="0" smtClean="0">
                <a:solidFill>
                  <a:srgbClr val="FF0000"/>
                </a:solidFill>
              </a:rPr>
              <a:t>sword fight </a:t>
            </a:r>
            <a:r>
              <a:rPr lang="en-US" sz="2400" dirty="0" smtClean="0"/>
              <a:t>game between phone users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36" y="3065569"/>
            <a:ext cx="4610100" cy="306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26392">
            <a:off x="4881114" y="3747394"/>
            <a:ext cx="655634" cy="1290269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275">
            <a:off x="3806477" y="3447438"/>
            <a:ext cx="655634" cy="1290269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6893826" y="3098181"/>
            <a:ext cx="21587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ther examples: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ing-pong type 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ositioning for combining displays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34672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esign </a:t>
            </a:r>
            <a:r>
              <a:rPr lang="en-US" dirty="0" smtClean="0"/>
              <a:t>overview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Initialization</a:t>
            </a:r>
            <a:endParaRPr lang="en-US" sz="2800" dirty="0" smtClean="0"/>
          </a:p>
          <a:p>
            <a:pPr marL="914400" lvl="1" indent="-514350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smtClean="0"/>
              <a:t>loose time </a:t>
            </a:r>
            <a:r>
              <a:rPr lang="en-US" dirty="0" smtClean="0"/>
              <a:t>sync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Exchange </a:t>
            </a:r>
            <a:r>
              <a:rPr lang="en-US" sz="2800" dirty="0" smtClean="0"/>
              <a:t>acoustic tones</a:t>
            </a:r>
          </a:p>
          <a:p>
            <a:pPr marL="914400" lvl="1" indent="-514350"/>
            <a:r>
              <a:rPr lang="en-US" dirty="0" smtClean="0"/>
              <a:t>Record </a:t>
            </a:r>
            <a:r>
              <a:rPr lang="en-US" dirty="0" smtClean="0"/>
              <a:t>accelerometer and compass </a:t>
            </a:r>
            <a:r>
              <a:rPr lang="en-US" dirty="0" smtClean="0"/>
              <a:t>measurements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Calculate </a:t>
            </a:r>
            <a:r>
              <a:rPr lang="en-US" sz="2800" dirty="0" smtClean="0"/>
              <a:t>distance and angle measurements</a:t>
            </a:r>
          </a:p>
          <a:p>
            <a:pPr marL="914400" lvl="1" indent="-514350"/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 smtClean="0">
                <a:solidFill>
                  <a:srgbClr val="FF0000"/>
                </a:solidFill>
              </a:rPr>
              <a:t>types of acoustic cues</a:t>
            </a:r>
          </a:p>
          <a:p>
            <a:pPr marL="914400" lvl="1" indent="-514350"/>
            <a:r>
              <a:rPr lang="en-US" dirty="0" smtClean="0"/>
              <a:t>Exchange measurements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4.  Estimate  position</a:t>
            </a:r>
            <a:endParaRPr lang="en-US" sz="2800" dirty="0"/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-1161184" y="4250055"/>
            <a:ext cx="3028948" cy="249039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28770" y="5889049"/>
            <a:ext cx="275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Time-of-arrival </a:t>
            </a:r>
            <a:r>
              <a:rPr lang="en-US" dirty="0" smtClean="0"/>
              <a:t>cues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57160" y="1773275"/>
                <a:ext cx="4042063" cy="469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Time-of-Arrival Cues</a:t>
                </a:r>
              </a:p>
              <a:p>
                <a:endParaRPr lang="en-US" sz="2800" dirty="0"/>
              </a:p>
              <a:p>
                <a:r>
                  <a:rPr lang="en-US" altLang="zh-CN" sz="2400" dirty="0">
                    <a:sym typeface="Wingdings" pitchFamily="2" charset="2"/>
                  </a:rPr>
                  <a:t>Distance</a:t>
                </a:r>
                <a:r>
                  <a:rPr lang="en-US" altLang="zh-CN" sz="2400" dirty="0" smtClean="0">
                    <a:sym typeface="Wingdings" pitchFamily="2" charset="2"/>
                  </a:rPr>
                  <a:t>: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/>
                        <m:t>d</m:t>
                      </m:r>
                      <m:r>
                        <m:rPr>
                          <m:nor/>
                        </m:rPr>
                        <a:rPr lang="en-US" altLang="zh-CN" sz="2400" dirty="0"/>
                        <m:t>1 = </m:t>
                      </m:r>
                      <m:r>
                        <m:rPr>
                          <m:nor/>
                        </m:rPr>
                        <a:rPr lang="en-US" altLang="zh-CN" sz="2400" dirty="0"/>
                        <m:t>AC</m:t>
                      </m:r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r>
                        <m:rPr>
                          <m:nor/>
                        </m:rPr>
                        <a:rPr lang="en-US" altLang="zh-CN" sz="2400" dirty="0"/>
                        <m:t>DE</m:t>
                      </m:r>
                      <m:r>
                        <m:rPr>
                          <m:nor/>
                        </m:rPr>
                        <a:rPr lang="en-US" altLang="zh-CN" sz="2400" dirty="0"/>
                        <m:t>    </m:t>
                      </m:r>
                      <m:r>
                        <m:rPr>
                          <m:nor/>
                        </m:rPr>
                        <a:rPr lang="en-US" altLang="zh-CN" sz="2400" dirty="0"/>
                        <m:t>d</m:t>
                      </m:r>
                      <m:r>
                        <m:rPr>
                          <m:nor/>
                        </m:rPr>
                        <a:rPr lang="en-US" altLang="zh-CN" sz="2400" dirty="0"/>
                        <m:t>2 = </m:t>
                      </m:r>
                      <m:r>
                        <m:rPr>
                          <m:nor/>
                        </m:rPr>
                        <a:rPr lang="en-US" altLang="zh-CN" sz="2400" dirty="0"/>
                        <m:t>AC</m:t>
                      </m:r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r>
                        <m:rPr>
                          <m:nor/>
                        </m:rPr>
                        <a:rPr lang="en-US" altLang="zh-CN" sz="2400" dirty="0"/>
                        <m:t>DF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/>
                        <m:t>d</m:t>
                      </m:r>
                      <m:r>
                        <m:rPr>
                          <m:nor/>
                        </m:rPr>
                        <a:rPr lang="en-US" altLang="zh-CN" sz="2400" dirty="0"/>
                        <m:t>3 = </m:t>
                      </m:r>
                      <m:r>
                        <m:rPr>
                          <m:nor/>
                        </m:rPr>
                        <a:rPr lang="en-US" altLang="zh-CN" sz="2400" dirty="0"/>
                        <m:t>BC</m:t>
                      </m:r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r>
                        <m:rPr>
                          <m:nor/>
                        </m:rPr>
                        <a:rPr lang="en-US" altLang="zh-CN" sz="2400" dirty="0"/>
                        <m:t>DE</m:t>
                      </m:r>
                      <m:r>
                        <m:rPr>
                          <m:nor/>
                        </m:rPr>
                        <a:rPr lang="en-US" altLang="zh-CN" sz="2400" dirty="0"/>
                        <m:t>    </m:t>
                      </m:r>
                      <m:r>
                        <m:rPr>
                          <m:nor/>
                        </m:rPr>
                        <a:rPr lang="en-US" altLang="zh-CN" sz="2400" dirty="0"/>
                        <m:t>d</m:t>
                      </m:r>
                      <m:r>
                        <m:rPr>
                          <m:nor/>
                        </m:rPr>
                        <a:rPr lang="en-US" altLang="zh-CN" sz="2400" dirty="0"/>
                        <m:t>4 = </m:t>
                      </m:r>
                      <m:r>
                        <m:rPr>
                          <m:nor/>
                        </m:rPr>
                        <a:rPr lang="en-US" altLang="zh-CN" sz="2400" dirty="0"/>
                        <m:t>BC</m:t>
                      </m:r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r>
                        <m:rPr>
                          <m:nor/>
                        </m:rPr>
                        <a:rPr lang="en-US" altLang="zh-CN" sz="2400" dirty="0"/>
                        <m:t>DF</m:t>
                      </m:r>
                      <m:r>
                        <m:rPr>
                          <m:nor/>
                        </m:rPr>
                        <a:rPr lang="en-US" altLang="zh-CN" sz="2400" dirty="0"/>
                        <m:t> 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 smtClean="0">
                  <a:sym typeface="Wingdings" pitchFamily="2" charset="2"/>
                </a:endParaRPr>
              </a:p>
              <a:p>
                <a:r>
                  <a:rPr lang="en-US" altLang="zh-CN" sz="2400" dirty="0" smtClean="0">
                    <a:sym typeface="Wingdings" pitchFamily="2" charset="2"/>
                  </a:rPr>
                  <a:t>Angle: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BC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AC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BC</m:t>
                                          </m:r>
                                          <m: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AC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AB</m:t>
                                      </m:r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OC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 smtClean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+mn-lt"/>
                    <a:ea typeface="Cambria Math" panose="02040503050406030204" pitchFamily="18" charset="0"/>
                  </a:rPr>
                  <a:t>    </a:t>
                </a:r>
              </a:p>
              <a:p>
                <a:r>
                  <a:rPr lang="en-US" sz="24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+mn-lt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𝑎𝑟𝑐𝑐𝑜𝑠</m:t>
                    </m:r>
                    <m:box>
                      <m:box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BC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AC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AB</m:t>
                            </m:r>
                          </m:den>
                        </m:f>
                      </m:e>
                    </m:box>
                  </m:oMath>
                </a14:m>
                <a:endParaRPr lang="en-US" dirty="0" smtClean="0">
                  <a:latin typeface="+mn-lt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160" y="1773275"/>
                <a:ext cx="4042063" cy="4691669"/>
              </a:xfrm>
              <a:prstGeom prst="rect">
                <a:avLst/>
              </a:prstGeom>
              <a:blipFill rotWithShape="0">
                <a:blip r:embed="rId3"/>
                <a:stretch>
                  <a:fillRect l="-2715" t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平行四边形 33"/>
          <p:cNvSpPr/>
          <p:nvPr/>
        </p:nvSpPr>
        <p:spPr>
          <a:xfrm rot="19630450">
            <a:off x="887391" y="2808818"/>
            <a:ext cx="794920" cy="562849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57892" y="3090242"/>
            <a:ext cx="46805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284851" y="785986"/>
            <a:ext cx="0" cy="354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01908" y="2442170"/>
            <a:ext cx="1728192" cy="151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平行四边形 37"/>
          <p:cNvSpPr/>
          <p:nvPr/>
        </p:nvSpPr>
        <p:spPr>
          <a:xfrm rot="20110542">
            <a:off x="3909172" y="2098135"/>
            <a:ext cx="794920" cy="562849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094774" y="2358886"/>
            <a:ext cx="127456" cy="13445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1085387" y="3023016"/>
            <a:ext cx="127456" cy="134451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500764" y="2185474"/>
            <a:ext cx="127456" cy="1344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3982678" y="2483069"/>
            <a:ext cx="127456" cy="1344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1474797" y="2803131"/>
            <a:ext cx="127456" cy="1344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962426" y="3241538"/>
            <a:ext cx="127456" cy="1344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1085387" y="2262589"/>
            <a:ext cx="3415377" cy="83754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0" idx="2"/>
            <a:endCxn id="42" idx="3"/>
          </p:cNvCxnSpPr>
          <p:nvPr/>
        </p:nvCxnSpPr>
        <p:spPr>
          <a:xfrm flipV="1">
            <a:off x="1085387" y="2597830"/>
            <a:ext cx="2915956" cy="49241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9" idx="2"/>
            <a:endCxn id="43" idx="7"/>
          </p:cNvCxnSpPr>
          <p:nvPr/>
        </p:nvCxnSpPr>
        <p:spPr>
          <a:xfrm flipH="1">
            <a:off x="1583588" y="2426112"/>
            <a:ext cx="2511186" cy="396709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9" idx="2"/>
            <a:endCxn id="44" idx="6"/>
          </p:cNvCxnSpPr>
          <p:nvPr/>
        </p:nvCxnSpPr>
        <p:spPr>
          <a:xfrm flipH="1">
            <a:off x="1089882" y="2426112"/>
            <a:ext cx="3004892" cy="88265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0"/>
          <p:cNvSpPr txBox="1">
            <a:spLocks noChangeArrowheads="1"/>
          </p:cNvSpPr>
          <p:nvPr/>
        </p:nvSpPr>
        <p:spPr bwMode="auto">
          <a:xfrm>
            <a:off x="3752936" y="258963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 smtClean="0"/>
              <a:t>E</a:t>
            </a:r>
            <a:endParaRPr lang="en-US" altLang="zh-CN" sz="1800" baseline="-25000" dirty="0"/>
          </a:p>
        </p:txBody>
      </p:sp>
      <p:sp>
        <p:nvSpPr>
          <p:cNvPr id="50" name="TextBox 70"/>
          <p:cNvSpPr txBox="1">
            <a:spLocks noChangeArrowheads="1"/>
          </p:cNvSpPr>
          <p:nvPr/>
        </p:nvSpPr>
        <p:spPr bwMode="auto">
          <a:xfrm>
            <a:off x="4233691" y="2319925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C</a:t>
            </a:r>
          </a:p>
        </p:txBody>
      </p:sp>
      <p:sp>
        <p:nvSpPr>
          <p:cNvPr id="51" name="TextBox 70"/>
          <p:cNvSpPr txBox="1">
            <a:spLocks noChangeArrowheads="1"/>
          </p:cNvSpPr>
          <p:nvPr/>
        </p:nvSpPr>
        <p:spPr bwMode="auto">
          <a:xfrm>
            <a:off x="4673692" y="207283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F</a:t>
            </a:r>
          </a:p>
        </p:txBody>
      </p:sp>
      <p:sp>
        <p:nvSpPr>
          <p:cNvPr id="52" name="TextBox 70"/>
          <p:cNvSpPr txBox="1">
            <a:spLocks noChangeArrowheads="1"/>
          </p:cNvSpPr>
          <p:nvPr/>
        </p:nvSpPr>
        <p:spPr bwMode="auto">
          <a:xfrm>
            <a:off x="1456132" y="244042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B</a:t>
            </a:r>
          </a:p>
        </p:txBody>
      </p:sp>
      <p:sp>
        <p:nvSpPr>
          <p:cNvPr id="53" name="TextBox 70"/>
          <p:cNvSpPr txBox="1">
            <a:spLocks noChangeArrowheads="1"/>
          </p:cNvSpPr>
          <p:nvPr/>
        </p:nvSpPr>
        <p:spPr bwMode="auto">
          <a:xfrm>
            <a:off x="1027430" y="2766774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D</a:t>
            </a:r>
          </a:p>
        </p:txBody>
      </p: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627549" y="3124097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A</a:t>
            </a:r>
            <a:endParaRPr lang="en-US" altLang="zh-CN" sz="1800" baseline="-25000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2775692" y="6274995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2361359" y="4234825"/>
            <a:ext cx="414333" cy="204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63746" y="4234825"/>
            <a:ext cx="1636082" cy="204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363746" y="4234825"/>
            <a:ext cx="988010" cy="20401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0"/>
          <p:cNvSpPr txBox="1">
            <a:spLocks noChangeArrowheads="1"/>
          </p:cNvSpPr>
          <p:nvPr/>
        </p:nvSpPr>
        <p:spPr bwMode="auto">
          <a:xfrm>
            <a:off x="1855049" y="3895290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Speaker C</a:t>
            </a:r>
            <a:endParaRPr lang="en-US" altLang="zh-CN" sz="1800" baseline="-25000" dirty="0"/>
          </a:p>
        </p:txBody>
      </p:sp>
      <p:sp>
        <p:nvSpPr>
          <p:cNvPr id="60" name="TextBox 70"/>
          <p:cNvSpPr txBox="1">
            <a:spLocks noChangeArrowheads="1"/>
          </p:cNvSpPr>
          <p:nvPr/>
        </p:nvSpPr>
        <p:spPr bwMode="auto">
          <a:xfrm>
            <a:off x="2158783" y="6317831"/>
            <a:ext cx="748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A</a:t>
            </a:r>
            <a:endParaRPr lang="en-US" altLang="zh-CN" sz="1800" baseline="-25000" dirty="0"/>
          </a:p>
        </p:txBody>
      </p:sp>
      <p:sp>
        <p:nvSpPr>
          <p:cNvPr id="61" name="TextBox 70"/>
          <p:cNvSpPr txBox="1">
            <a:spLocks noChangeArrowheads="1"/>
          </p:cNvSpPr>
          <p:nvPr/>
        </p:nvSpPr>
        <p:spPr bwMode="auto">
          <a:xfrm>
            <a:off x="3865233" y="6317831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B</a:t>
            </a:r>
            <a:endParaRPr lang="en-US" altLang="zh-CN" sz="1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3007044" y="6020475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44" y="6020475"/>
                <a:ext cx="20197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4242" r="-2727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70"/>
          <p:cNvSpPr txBox="1">
            <a:spLocks noChangeArrowheads="1"/>
          </p:cNvSpPr>
          <p:nvPr/>
        </p:nvSpPr>
        <p:spPr bwMode="auto">
          <a:xfrm>
            <a:off x="3165046" y="6344849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O</a:t>
            </a:r>
            <a:endParaRPr lang="en-US" altLang="zh-CN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6810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Power </a:t>
            </a:r>
            <a:r>
              <a:rPr lang="en-US" altLang="zh-CN" dirty="0"/>
              <a:t>cues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1465" y="1772816"/>
            <a:ext cx="39452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sz="2800" dirty="0" smtClean="0">
                <a:solidFill>
                  <a:srgbClr val="FF0000"/>
                </a:solidFill>
              </a:rPr>
              <a:t>Power Cues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Observation</a:t>
            </a:r>
            <a:r>
              <a:rPr lang="en-US" altLang="zh-CN" sz="2400" dirty="0"/>
              <a:t>: two mics </a:t>
            </a:r>
            <a:r>
              <a:rPr lang="en-US" altLang="zh-CN" sz="2400" dirty="0" smtClean="0"/>
              <a:t>experience </a:t>
            </a:r>
            <a:r>
              <a:rPr lang="en-US" altLang="zh-CN" sz="2400" dirty="0"/>
              <a:t>different attenuation of received signal </a:t>
            </a:r>
            <a:r>
              <a:rPr lang="en-US" altLang="zh-CN" sz="2400" dirty="0" smtClean="0"/>
              <a:t>power</a:t>
            </a:r>
            <a:endParaRPr lang="en-US" altLang="zh-CN" sz="2400" dirty="0"/>
          </a:p>
          <a:p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285750" indent="-285750">
              <a:buFont typeface="Wingdings"/>
              <a:buChar char="à"/>
            </a:pPr>
            <a:r>
              <a:rPr lang="en-US" altLang="zh-CN" sz="2400" dirty="0">
                <a:sym typeface="Wingdings" pitchFamily="2" charset="2"/>
              </a:rPr>
              <a:t>Create look-up table that </a:t>
            </a:r>
            <a:r>
              <a:rPr lang="en-US" altLang="zh-CN" sz="2400" dirty="0" smtClean="0">
                <a:sym typeface="Wingdings" pitchFamily="2" charset="2"/>
              </a:rPr>
              <a:t>maps power ratios </a:t>
            </a:r>
            <a:r>
              <a:rPr lang="en-US" altLang="zh-CN" sz="2400" dirty="0">
                <a:sym typeface="Wingdings" pitchFamily="2" charset="2"/>
              </a:rPr>
              <a:t>to angle </a:t>
            </a:r>
            <a:r>
              <a:rPr lang="el-GR" altLang="zh-CN" sz="2400" dirty="0">
                <a:sym typeface="Wingdings" pitchFamily="2" charset="2"/>
              </a:rPr>
              <a:t>θ</a:t>
            </a:r>
            <a:endParaRPr lang="en-US" altLang="zh-CN" sz="2400" dirty="0">
              <a:sym typeface="Wingdings" pitchFamily="2" charset="2"/>
            </a:endParaRPr>
          </a:p>
          <a:p>
            <a:endParaRPr lang="en-US" altLang="zh-CN" dirty="0"/>
          </a:p>
        </p:txBody>
      </p:sp>
      <p:sp>
        <p:nvSpPr>
          <p:cNvPr id="34" name="平行四边形 33"/>
          <p:cNvSpPr/>
          <p:nvPr/>
        </p:nvSpPr>
        <p:spPr>
          <a:xfrm rot="19630450">
            <a:off x="887391" y="2808818"/>
            <a:ext cx="794920" cy="562849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57892" y="3090242"/>
            <a:ext cx="46805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284851" y="785986"/>
            <a:ext cx="0" cy="3541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01908" y="2442170"/>
            <a:ext cx="1728192" cy="151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平行四边形 37"/>
          <p:cNvSpPr/>
          <p:nvPr/>
        </p:nvSpPr>
        <p:spPr>
          <a:xfrm rot="20110542">
            <a:off x="3909172" y="2098135"/>
            <a:ext cx="794920" cy="562849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094774" y="2358886"/>
            <a:ext cx="127456" cy="13445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1085387" y="3023016"/>
            <a:ext cx="127456" cy="134451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500764" y="2185474"/>
            <a:ext cx="127456" cy="1344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3982678" y="2483069"/>
            <a:ext cx="127456" cy="1344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1474797" y="2803131"/>
            <a:ext cx="127456" cy="1344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962426" y="3241538"/>
            <a:ext cx="127456" cy="13445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1085387" y="2262589"/>
            <a:ext cx="3415377" cy="83754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0" idx="2"/>
            <a:endCxn id="42" idx="3"/>
          </p:cNvCxnSpPr>
          <p:nvPr/>
        </p:nvCxnSpPr>
        <p:spPr>
          <a:xfrm flipV="1">
            <a:off x="1085387" y="2597830"/>
            <a:ext cx="2915956" cy="49241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9" idx="2"/>
            <a:endCxn id="43" idx="7"/>
          </p:cNvCxnSpPr>
          <p:nvPr/>
        </p:nvCxnSpPr>
        <p:spPr>
          <a:xfrm flipH="1">
            <a:off x="1583588" y="2426112"/>
            <a:ext cx="2511186" cy="396709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9" idx="2"/>
            <a:endCxn id="44" idx="6"/>
          </p:cNvCxnSpPr>
          <p:nvPr/>
        </p:nvCxnSpPr>
        <p:spPr>
          <a:xfrm flipH="1">
            <a:off x="1089882" y="2426112"/>
            <a:ext cx="3004892" cy="88265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0"/>
          <p:cNvSpPr txBox="1">
            <a:spLocks noChangeArrowheads="1"/>
          </p:cNvSpPr>
          <p:nvPr/>
        </p:nvSpPr>
        <p:spPr bwMode="auto">
          <a:xfrm>
            <a:off x="3752936" y="258963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 smtClean="0"/>
              <a:t>E</a:t>
            </a:r>
            <a:endParaRPr lang="en-US" altLang="zh-CN" sz="1800" baseline="-25000" dirty="0"/>
          </a:p>
        </p:txBody>
      </p:sp>
      <p:sp>
        <p:nvSpPr>
          <p:cNvPr id="50" name="TextBox 70"/>
          <p:cNvSpPr txBox="1">
            <a:spLocks noChangeArrowheads="1"/>
          </p:cNvSpPr>
          <p:nvPr/>
        </p:nvSpPr>
        <p:spPr bwMode="auto">
          <a:xfrm>
            <a:off x="4233691" y="2319925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C</a:t>
            </a:r>
          </a:p>
        </p:txBody>
      </p:sp>
      <p:sp>
        <p:nvSpPr>
          <p:cNvPr id="51" name="TextBox 70"/>
          <p:cNvSpPr txBox="1">
            <a:spLocks noChangeArrowheads="1"/>
          </p:cNvSpPr>
          <p:nvPr/>
        </p:nvSpPr>
        <p:spPr bwMode="auto">
          <a:xfrm>
            <a:off x="4673692" y="207283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F</a:t>
            </a:r>
          </a:p>
        </p:txBody>
      </p:sp>
      <p:sp>
        <p:nvSpPr>
          <p:cNvPr id="52" name="TextBox 70"/>
          <p:cNvSpPr txBox="1">
            <a:spLocks noChangeArrowheads="1"/>
          </p:cNvSpPr>
          <p:nvPr/>
        </p:nvSpPr>
        <p:spPr bwMode="auto">
          <a:xfrm>
            <a:off x="1456132" y="244042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B</a:t>
            </a:r>
          </a:p>
        </p:txBody>
      </p:sp>
      <p:sp>
        <p:nvSpPr>
          <p:cNvPr id="53" name="TextBox 70"/>
          <p:cNvSpPr txBox="1">
            <a:spLocks noChangeArrowheads="1"/>
          </p:cNvSpPr>
          <p:nvPr/>
        </p:nvSpPr>
        <p:spPr bwMode="auto">
          <a:xfrm>
            <a:off x="1027430" y="2766774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D</a:t>
            </a:r>
          </a:p>
        </p:txBody>
      </p: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627549" y="3124097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A</a:t>
            </a:r>
            <a:endParaRPr lang="en-US" altLang="zh-CN" sz="1800" baseline="-25000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2775692" y="6274995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2361359" y="4234825"/>
            <a:ext cx="414333" cy="204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63746" y="4234825"/>
            <a:ext cx="1636082" cy="2040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363746" y="4234825"/>
            <a:ext cx="988010" cy="20401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0"/>
          <p:cNvSpPr txBox="1">
            <a:spLocks noChangeArrowheads="1"/>
          </p:cNvSpPr>
          <p:nvPr/>
        </p:nvSpPr>
        <p:spPr bwMode="auto">
          <a:xfrm>
            <a:off x="1855049" y="3895290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Speaker C</a:t>
            </a:r>
            <a:endParaRPr lang="en-US" altLang="zh-CN" sz="1800" baseline="-25000" dirty="0"/>
          </a:p>
        </p:txBody>
      </p:sp>
      <p:sp>
        <p:nvSpPr>
          <p:cNvPr id="60" name="TextBox 70"/>
          <p:cNvSpPr txBox="1">
            <a:spLocks noChangeArrowheads="1"/>
          </p:cNvSpPr>
          <p:nvPr/>
        </p:nvSpPr>
        <p:spPr bwMode="auto">
          <a:xfrm>
            <a:off x="2123431" y="6317831"/>
            <a:ext cx="748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A</a:t>
            </a:r>
            <a:endParaRPr lang="en-US" altLang="zh-CN" sz="1800" baseline="-25000" dirty="0"/>
          </a:p>
        </p:txBody>
      </p:sp>
      <p:sp>
        <p:nvSpPr>
          <p:cNvPr id="61" name="TextBox 70"/>
          <p:cNvSpPr txBox="1">
            <a:spLocks noChangeArrowheads="1"/>
          </p:cNvSpPr>
          <p:nvPr/>
        </p:nvSpPr>
        <p:spPr bwMode="auto">
          <a:xfrm>
            <a:off x="3865233" y="6317831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B</a:t>
            </a:r>
            <a:endParaRPr lang="en-US" altLang="zh-CN" sz="1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3007044" y="6020475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44" y="6020475"/>
                <a:ext cx="2019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4242" r="-2727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70"/>
          <p:cNvSpPr txBox="1">
            <a:spLocks noChangeArrowheads="1"/>
          </p:cNvSpPr>
          <p:nvPr/>
        </p:nvSpPr>
        <p:spPr bwMode="auto">
          <a:xfrm>
            <a:off x="3169655" y="6317831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O</a:t>
            </a:r>
            <a:endParaRPr lang="en-US" altLang="zh-CN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34436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localization with just two regular phones by combining available sensors</a:t>
            </a:r>
            <a:endParaRPr lang="en-US" dirty="0"/>
          </a:p>
          <a:p>
            <a:pPr marL="342900" lvl="1" indent="-342900"/>
            <a:r>
              <a:rPr lang="en-US" dirty="0" smtClean="0"/>
              <a:t>90</a:t>
            </a:r>
            <a:r>
              <a:rPr lang="en-US" baseline="30000" dirty="0" smtClean="0"/>
              <a:t>th</a:t>
            </a:r>
            <a:r>
              <a:rPr lang="en-US" dirty="0" smtClean="0"/>
              <a:t> percentile accuracy: 13.9cm</a:t>
            </a:r>
          </a:p>
          <a:p>
            <a:pPr marL="342900" lvl="1" indent="-342900"/>
            <a:r>
              <a:rPr lang="en-US" dirty="0" smtClean="0"/>
              <a:t>50</a:t>
            </a:r>
            <a:r>
              <a:rPr lang="en-US" baseline="30000" dirty="0" smtClean="0"/>
              <a:t>th</a:t>
            </a:r>
            <a:r>
              <a:rPr lang="en-US" dirty="0" smtClean="0"/>
              <a:t> percentile accuracy 4.9cm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Localization many phones?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55"/>
          <p:cNvCxnSpPr/>
          <p:nvPr/>
        </p:nvCxnSpPr>
        <p:spPr>
          <a:xfrm rot="5400000">
            <a:off x="-650081" y="3847306"/>
            <a:ext cx="434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6"/>
          <p:cNvCxnSpPr/>
          <p:nvPr/>
        </p:nvCxnSpPr>
        <p:spPr>
          <a:xfrm rot="5400000">
            <a:off x="1254919" y="3847306"/>
            <a:ext cx="434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1084263" y="4165452"/>
            <a:ext cx="2798762" cy="1826062"/>
            <a:chOff x="5050062" y="3965138"/>
            <a:chExt cx="2798538" cy="1826062"/>
          </a:xfrm>
        </p:grpSpPr>
        <p:cxnSp>
          <p:nvCxnSpPr>
            <p:cNvPr id="7" name="Straight Arrow Connector 59"/>
            <p:cNvCxnSpPr/>
            <p:nvPr/>
          </p:nvCxnSpPr>
          <p:spPr>
            <a:xfrm rot="10800000" flipV="1">
              <a:off x="5486589" y="4648200"/>
              <a:ext cx="1904848" cy="1143000"/>
            </a:xfrm>
            <a:prstGeom prst="straightConnector1">
              <a:avLst/>
            </a:prstGeom>
            <a:ln w="50800">
              <a:solidFill>
                <a:srgbClr val="33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60"/>
            <p:cNvCxnSpPr/>
            <p:nvPr/>
          </p:nvCxnSpPr>
          <p:spPr>
            <a:xfrm rot="5400000">
              <a:off x="7162043" y="4877594"/>
              <a:ext cx="458788" cy="0"/>
            </a:xfrm>
            <a:prstGeom prst="straightConnector1">
              <a:avLst/>
            </a:prstGeom>
            <a:ln w="50800">
              <a:solidFill>
                <a:srgbClr val="33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1"/>
            <p:cNvSpPr txBox="1">
              <a:spLocks noChangeArrowheads="1"/>
            </p:cNvSpPr>
            <p:nvPr/>
          </p:nvSpPr>
          <p:spPr bwMode="auto">
            <a:xfrm>
              <a:off x="5050062" y="54102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A3</a:t>
              </a:r>
            </a:p>
          </p:txBody>
        </p:sp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6250680" y="3965138"/>
              <a:ext cx="1149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2</a:t>
              </a:r>
              <a:r>
                <a:rPr lang="en-US" altLang="zh-CN" sz="1800" baseline="30000" dirty="0"/>
                <a:t>nd</a:t>
              </a:r>
              <a:r>
                <a:rPr lang="en-US" altLang="zh-CN" sz="1800" dirty="0"/>
                <a:t>  Beep</a:t>
              </a:r>
              <a:endParaRPr lang="en-US" altLang="zh-CN" sz="1800" baseline="-25000" dirty="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4381500"/>
              <a:ext cx="82867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64"/>
            <p:cNvSpPr txBox="1">
              <a:spLocks noChangeArrowheads="1"/>
            </p:cNvSpPr>
            <p:nvPr/>
          </p:nvSpPr>
          <p:spPr bwMode="auto">
            <a:xfrm>
              <a:off x="7412262" y="4736068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B3</a:t>
              </a:r>
            </a:p>
          </p:txBody>
        </p:sp>
        <p:sp>
          <p:nvSpPr>
            <p:cNvPr id="13" name="TextBox 65"/>
            <p:cNvSpPr txBox="1">
              <a:spLocks noChangeArrowheads="1"/>
            </p:cNvSpPr>
            <p:nvPr/>
          </p:nvSpPr>
          <p:spPr bwMode="auto">
            <a:xfrm>
              <a:off x="7412262" y="42672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B2</a:t>
              </a:r>
            </a:p>
          </p:txBody>
        </p:sp>
      </p:grpSp>
      <p:grpSp>
        <p:nvGrpSpPr>
          <p:cNvPr id="14" name="Group 124"/>
          <p:cNvGrpSpPr>
            <a:grpSpLocks/>
          </p:cNvGrpSpPr>
          <p:nvPr/>
        </p:nvGrpSpPr>
        <p:grpSpPr bwMode="auto">
          <a:xfrm>
            <a:off x="987425" y="1600200"/>
            <a:ext cx="2895600" cy="1600200"/>
            <a:chOff x="4953000" y="1600200"/>
            <a:chExt cx="2895600" cy="1600200"/>
          </a:xfrm>
        </p:grpSpPr>
        <p:grpSp>
          <p:nvGrpSpPr>
            <p:cNvPr id="15" name="Group 93"/>
            <p:cNvGrpSpPr>
              <a:grpSpLocks/>
            </p:cNvGrpSpPr>
            <p:nvPr/>
          </p:nvGrpSpPr>
          <p:grpSpPr bwMode="auto">
            <a:xfrm>
              <a:off x="5486400" y="1600200"/>
              <a:ext cx="1905000" cy="1600200"/>
              <a:chOff x="5485606" y="1600200"/>
              <a:chExt cx="1905000" cy="1600200"/>
            </a:xfrm>
          </p:grpSpPr>
          <p:cxnSp>
            <p:nvCxnSpPr>
              <p:cNvPr id="19" name="Straight Arrow Connector 72"/>
              <p:cNvCxnSpPr/>
              <p:nvPr/>
            </p:nvCxnSpPr>
            <p:spPr>
              <a:xfrm>
                <a:off x="5487194" y="2209800"/>
                <a:ext cx="1903412" cy="99060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73"/>
              <p:cNvCxnSpPr/>
              <p:nvPr/>
            </p:nvCxnSpPr>
            <p:spPr>
              <a:xfrm rot="5400000">
                <a:off x="5257800" y="2439194"/>
                <a:ext cx="457200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74"/>
              <p:cNvSpPr>
                <a:spLocks noChangeArrowheads="1"/>
              </p:cNvSpPr>
              <p:nvPr/>
            </p:nvSpPr>
            <p:spPr bwMode="auto">
              <a:xfrm>
                <a:off x="5562600" y="1600200"/>
                <a:ext cx="10999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/>
                  <a:t>1</a:t>
                </a:r>
                <a:r>
                  <a:rPr lang="en-US" altLang="zh-CN" sz="1800" baseline="30000" dirty="0"/>
                  <a:t>st</a:t>
                </a:r>
                <a:r>
                  <a:rPr lang="en-US" altLang="zh-CN" sz="1800" dirty="0"/>
                  <a:t>  Beep</a:t>
                </a:r>
                <a:endParaRPr lang="en-US" altLang="zh-CN" sz="1800" baseline="-25000" dirty="0"/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981200"/>
                <a:ext cx="1057275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Box 69"/>
            <p:cNvSpPr txBox="1">
              <a:spLocks noChangeArrowheads="1"/>
            </p:cNvSpPr>
            <p:nvPr/>
          </p:nvSpPr>
          <p:spPr bwMode="auto">
            <a:xfrm>
              <a:off x="7412262" y="28194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t</a:t>
              </a:r>
              <a:r>
                <a:rPr lang="en-US" altLang="zh-CN" sz="1800" baseline="-25000" dirty="0"/>
                <a:t>B1</a:t>
              </a:r>
            </a:p>
          </p:txBody>
        </p:sp>
        <p:sp>
          <p:nvSpPr>
            <p:cNvPr id="17" name="TextBox 70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A0</a:t>
              </a:r>
            </a:p>
          </p:txBody>
        </p:sp>
        <p:sp>
          <p:nvSpPr>
            <p:cNvPr id="18" name="TextBox 71"/>
            <p:cNvSpPr txBox="1">
              <a:spLocks noChangeArrowheads="1"/>
            </p:cNvSpPr>
            <p:nvPr/>
          </p:nvSpPr>
          <p:spPr bwMode="auto">
            <a:xfrm>
              <a:off x="4953000" y="22860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A1</a:t>
              </a:r>
            </a:p>
          </p:txBody>
        </p:sp>
      </p:grpSp>
      <p:cxnSp>
        <p:nvCxnSpPr>
          <p:cNvPr id="36" name="Straight Arrow Connector 56"/>
          <p:cNvCxnSpPr/>
          <p:nvPr/>
        </p:nvCxnSpPr>
        <p:spPr>
          <a:xfrm rot="5400000">
            <a:off x="2847366" y="3847306"/>
            <a:ext cx="434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 38"/>
          <p:cNvSpPr/>
          <p:nvPr/>
        </p:nvSpPr>
        <p:spPr>
          <a:xfrm>
            <a:off x="4356360" y="2854989"/>
            <a:ext cx="661912" cy="333244"/>
          </a:xfrm>
          <a:custGeom>
            <a:avLst/>
            <a:gdLst>
              <a:gd name="connsiteX0" fmla="*/ 0 w 783432"/>
              <a:gd name="connsiteY0" fmla="*/ 168938 h 333244"/>
              <a:gd name="connsiteX1" fmla="*/ 76200 w 783432"/>
              <a:gd name="connsiteY1" fmla="*/ 4632 h 333244"/>
              <a:gd name="connsiteX2" fmla="*/ 188119 w 783432"/>
              <a:gd name="connsiteY2" fmla="*/ 330863 h 333244"/>
              <a:gd name="connsiteX3" fmla="*/ 271463 w 783432"/>
              <a:gd name="connsiteY3" fmla="*/ 4632 h 333244"/>
              <a:gd name="connsiteX4" fmla="*/ 350044 w 783432"/>
              <a:gd name="connsiteY4" fmla="*/ 333244 h 333244"/>
              <a:gd name="connsiteX5" fmla="*/ 404813 w 783432"/>
              <a:gd name="connsiteY5" fmla="*/ 2250 h 333244"/>
              <a:gd name="connsiteX6" fmla="*/ 464344 w 783432"/>
              <a:gd name="connsiteY6" fmla="*/ 326100 h 333244"/>
              <a:gd name="connsiteX7" fmla="*/ 509588 w 783432"/>
              <a:gd name="connsiteY7" fmla="*/ 14157 h 333244"/>
              <a:gd name="connsiteX8" fmla="*/ 566738 w 783432"/>
              <a:gd name="connsiteY8" fmla="*/ 328482 h 333244"/>
              <a:gd name="connsiteX9" fmla="*/ 611982 w 783432"/>
              <a:gd name="connsiteY9" fmla="*/ 9394 h 333244"/>
              <a:gd name="connsiteX10" fmla="*/ 645319 w 783432"/>
              <a:gd name="connsiteY10" fmla="*/ 311813 h 333244"/>
              <a:gd name="connsiteX11" fmla="*/ 666750 w 783432"/>
              <a:gd name="connsiteY11" fmla="*/ 42732 h 333244"/>
              <a:gd name="connsiteX12" fmla="*/ 697707 w 783432"/>
              <a:gd name="connsiteY12" fmla="*/ 318957 h 333244"/>
              <a:gd name="connsiteX13" fmla="*/ 726282 w 783432"/>
              <a:gd name="connsiteY13" fmla="*/ 71307 h 333244"/>
              <a:gd name="connsiteX14" fmla="*/ 759619 w 783432"/>
              <a:gd name="connsiteY14" fmla="*/ 314194 h 333244"/>
              <a:gd name="connsiteX15" fmla="*/ 783432 w 783432"/>
              <a:gd name="connsiteY15" fmla="*/ 164175 h 33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3432" h="333244">
                <a:moveTo>
                  <a:pt x="0" y="168938"/>
                </a:moveTo>
                <a:cubicBezTo>
                  <a:pt x="22423" y="73291"/>
                  <a:pt x="44847" y="-22355"/>
                  <a:pt x="76200" y="4632"/>
                </a:cubicBezTo>
                <a:cubicBezTo>
                  <a:pt x="107553" y="31619"/>
                  <a:pt x="155575" y="330863"/>
                  <a:pt x="188119" y="330863"/>
                </a:cubicBezTo>
                <a:cubicBezTo>
                  <a:pt x="220663" y="330863"/>
                  <a:pt x="244476" y="4235"/>
                  <a:pt x="271463" y="4632"/>
                </a:cubicBezTo>
                <a:cubicBezTo>
                  <a:pt x="298450" y="5029"/>
                  <a:pt x="327819" y="333641"/>
                  <a:pt x="350044" y="333244"/>
                </a:cubicBezTo>
                <a:cubicBezTo>
                  <a:pt x="372269" y="332847"/>
                  <a:pt x="385763" y="3441"/>
                  <a:pt x="404813" y="2250"/>
                </a:cubicBezTo>
                <a:cubicBezTo>
                  <a:pt x="423863" y="1059"/>
                  <a:pt x="446882" y="324116"/>
                  <a:pt x="464344" y="326100"/>
                </a:cubicBezTo>
                <a:cubicBezTo>
                  <a:pt x="481807" y="328085"/>
                  <a:pt x="492522" y="13760"/>
                  <a:pt x="509588" y="14157"/>
                </a:cubicBezTo>
                <a:cubicBezTo>
                  <a:pt x="526654" y="14554"/>
                  <a:pt x="549672" y="329276"/>
                  <a:pt x="566738" y="328482"/>
                </a:cubicBezTo>
                <a:cubicBezTo>
                  <a:pt x="583804" y="327688"/>
                  <a:pt x="598885" y="12172"/>
                  <a:pt x="611982" y="9394"/>
                </a:cubicBezTo>
                <a:cubicBezTo>
                  <a:pt x="625079" y="6616"/>
                  <a:pt x="636191" y="306257"/>
                  <a:pt x="645319" y="311813"/>
                </a:cubicBezTo>
                <a:cubicBezTo>
                  <a:pt x="654447" y="317369"/>
                  <a:pt x="658019" y="41541"/>
                  <a:pt x="666750" y="42732"/>
                </a:cubicBezTo>
                <a:cubicBezTo>
                  <a:pt x="675481" y="43923"/>
                  <a:pt x="687785" y="314195"/>
                  <a:pt x="697707" y="318957"/>
                </a:cubicBezTo>
                <a:cubicBezTo>
                  <a:pt x="707629" y="323719"/>
                  <a:pt x="715963" y="72101"/>
                  <a:pt x="726282" y="71307"/>
                </a:cubicBezTo>
                <a:cubicBezTo>
                  <a:pt x="736601" y="70513"/>
                  <a:pt x="750094" y="298716"/>
                  <a:pt x="759619" y="314194"/>
                </a:cubicBezTo>
                <a:cubicBezTo>
                  <a:pt x="769144" y="329672"/>
                  <a:pt x="783035" y="165366"/>
                  <a:pt x="783432" y="1641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Arrow Connector 59"/>
          <p:cNvCxnSpPr/>
          <p:nvPr/>
        </p:nvCxnSpPr>
        <p:spPr bwMode="auto">
          <a:xfrm flipH="1">
            <a:off x="1520636" y="3224709"/>
            <a:ext cx="3497637" cy="7766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>
            <a:spLocks noChangeArrowheads="1"/>
          </p:cNvSpPr>
          <p:nvPr/>
        </p:nvSpPr>
        <p:spPr bwMode="auto">
          <a:xfrm>
            <a:off x="3918077" y="2439988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3</a:t>
            </a:r>
            <a:r>
              <a:rPr lang="en-US" altLang="zh-CN" sz="1800" baseline="30000" dirty="0" smtClean="0"/>
              <a:t>rd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Beep</a:t>
            </a:r>
            <a:endParaRPr lang="en-US" altLang="zh-CN" sz="1800" baseline="-25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91478" y="3739774"/>
            <a:ext cx="66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?</a:t>
            </a:r>
            <a:endParaRPr lang="zh-CN" altLang="en-US" sz="2800" b="1" dirty="0"/>
          </a:p>
        </p:txBody>
      </p:sp>
      <p:sp>
        <p:nvSpPr>
          <p:cNvPr id="49" name="TextBox 7"/>
          <p:cNvSpPr txBox="1"/>
          <p:nvPr/>
        </p:nvSpPr>
        <p:spPr>
          <a:xfrm>
            <a:off x="5306772" y="1989688"/>
            <a:ext cx="3729724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ym typeface="Wingdings" pitchFamily="2" charset="2"/>
              </a:rPr>
              <a:t>How </a:t>
            </a:r>
            <a:r>
              <a:rPr lang="en-US" sz="2000" dirty="0">
                <a:sym typeface="Wingdings" pitchFamily="2" charset="2"/>
              </a:rPr>
              <a:t>to distinguish </a:t>
            </a:r>
            <a:r>
              <a:rPr lang="en-US" altLang="zh-CN" sz="2000" dirty="0" smtClean="0"/>
              <a:t>between </a:t>
            </a:r>
            <a:r>
              <a:rPr lang="en-US" sz="2000" dirty="0" smtClean="0">
                <a:sym typeface="Wingdings" pitchFamily="2" charset="2"/>
              </a:rPr>
              <a:t>the </a:t>
            </a:r>
            <a:r>
              <a:rPr lang="en-US" altLang="zh-CN" sz="2000" dirty="0" smtClean="0"/>
              <a:t>second  Beep</a:t>
            </a:r>
            <a:r>
              <a:rPr lang="en-US" altLang="zh-CN" sz="2000" baseline="-25000" dirty="0" smtClean="0"/>
              <a:t> </a:t>
            </a:r>
            <a:r>
              <a:rPr lang="en-US" sz="2000" dirty="0" smtClean="0">
                <a:sym typeface="Wingdings" pitchFamily="2" charset="2"/>
              </a:rPr>
              <a:t>and the </a:t>
            </a:r>
            <a:r>
              <a:rPr lang="en-US" altLang="zh-CN" sz="2000" dirty="0" smtClean="0"/>
              <a:t>third  Beep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How to localization the third phone , and even more phones?</a:t>
            </a:r>
            <a:endParaRPr lang="en-US" altLang="zh-CN" sz="2000" dirty="0"/>
          </a:p>
          <a:p>
            <a:endParaRPr lang="en-US" altLang="zh-CN" sz="2000" baseline="-25000" dirty="0"/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/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Questions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5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55"/>
          <p:cNvCxnSpPr/>
          <p:nvPr/>
        </p:nvCxnSpPr>
        <p:spPr>
          <a:xfrm rot="5400000">
            <a:off x="-983282" y="3848794"/>
            <a:ext cx="434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5"/>
          <p:cNvCxnSpPr/>
          <p:nvPr/>
        </p:nvCxnSpPr>
        <p:spPr>
          <a:xfrm rot="5400000">
            <a:off x="2243340" y="3848794"/>
            <a:ext cx="434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 flipH="1">
            <a:off x="1403648" y="2773102"/>
            <a:ext cx="661912" cy="135264"/>
          </a:xfrm>
          <a:custGeom>
            <a:avLst/>
            <a:gdLst>
              <a:gd name="connsiteX0" fmla="*/ 0 w 783432"/>
              <a:gd name="connsiteY0" fmla="*/ 168938 h 333244"/>
              <a:gd name="connsiteX1" fmla="*/ 76200 w 783432"/>
              <a:gd name="connsiteY1" fmla="*/ 4632 h 333244"/>
              <a:gd name="connsiteX2" fmla="*/ 188119 w 783432"/>
              <a:gd name="connsiteY2" fmla="*/ 330863 h 333244"/>
              <a:gd name="connsiteX3" fmla="*/ 271463 w 783432"/>
              <a:gd name="connsiteY3" fmla="*/ 4632 h 333244"/>
              <a:gd name="connsiteX4" fmla="*/ 350044 w 783432"/>
              <a:gd name="connsiteY4" fmla="*/ 333244 h 333244"/>
              <a:gd name="connsiteX5" fmla="*/ 404813 w 783432"/>
              <a:gd name="connsiteY5" fmla="*/ 2250 h 333244"/>
              <a:gd name="connsiteX6" fmla="*/ 464344 w 783432"/>
              <a:gd name="connsiteY6" fmla="*/ 326100 h 333244"/>
              <a:gd name="connsiteX7" fmla="*/ 509588 w 783432"/>
              <a:gd name="connsiteY7" fmla="*/ 14157 h 333244"/>
              <a:gd name="connsiteX8" fmla="*/ 566738 w 783432"/>
              <a:gd name="connsiteY8" fmla="*/ 328482 h 333244"/>
              <a:gd name="connsiteX9" fmla="*/ 611982 w 783432"/>
              <a:gd name="connsiteY9" fmla="*/ 9394 h 333244"/>
              <a:gd name="connsiteX10" fmla="*/ 645319 w 783432"/>
              <a:gd name="connsiteY10" fmla="*/ 311813 h 333244"/>
              <a:gd name="connsiteX11" fmla="*/ 666750 w 783432"/>
              <a:gd name="connsiteY11" fmla="*/ 42732 h 333244"/>
              <a:gd name="connsiteX12" fmla="*/ 697707 w 783432"/>
              <a:gd name="connsiteY12" fmla="*/ 318957 h 333244"/>
              <a:gd name="connsiteX13" fmla="*/ 726282 w 783432"/>
              <a:gd name="connsiteY13" fmla="*/ 71307 h 333244"/>
              <a:gd name="connsiteX14" fmla="*/ 759619 w 783432"/>
              <a:gd name="connsiteY14" fmla="*/ 314194 h 333244"/>
              <a:gd name="connsiteX15" fmla="*/ 783432 w 783432"/>
              <a:gd name="connsiteY15" fmla="*/ 164175 h 33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3432" h="333244">
                <a:moveTo>
                  <a:pt x="0" y="168938"/>
                </a:moveTo>
                <a:cubicBezTo>
                  <a:pt x="22423" y="73291"/>
                  <a:pt x="44847" y="-22355"/>
                  <a:pt x="76200" y="4632"/>
                </a:cubicBezTo>
                <a:cubicBezTo>
                  <a:pt x="107553" y="31619"/>
                  <a:pt x="155575" y="330863"/>
                  <a:pt x="188119" y="330863"/>
                </a:cubicBezTo>
                <a:cubicBezTo>
                  <a:pt x="220663" y="330863"/>
                  <a:pt x="244476" y="4235"/>
                  <a:pt x="271463" y="4632"/>
                </a:cubicBezTo>
                <a:cubicBezTo>
                  <a:pt x="298450" y="5029"/>
                  <a:pt x="327819" y="333641"/>
                  <a:pt x="350044" y="333244"/>
                </a:cubicBezTo>
                <a:cubicBezTo>
                  <a:pt x="372269" y="332847"/>
                  <a:pt x="385763" y="3441"/>
                  <a:pt x="404813" y="2250"/>
                </a:cubicBezTo>
                <a:cubicBezTo>
                  <a:pt x="423863" y="1059"/>
                  <a:pt x="446882" y="324116"/>
                  <a:pt x="464344" y="326100"/>
                </a:cubicBezTo>
                <a:cubicBezTo>
                  <a:pt x="481807" y="328085"/>
                  <a:pt x="492522" y="13760"/>
                  <a:pt x="509588" y="14157"/>
                </a:cubicBezTo>
                <a:cubicBezTo>
                  <a:pt x="526654" y="14554"/>
                  <a:pt x="549672" y="329276"/>
                  <a:pt x="566738" y="328482"/>
                </a:cubicBezTo>
                <a:cubicBezTo>
                  <a:pt x="583804" y="327688"/>
                  <a:pt x="598885" y="12172"/>
                  <a:pt x="611982" y="9394"/>
                </a:cubicBezTo>
                <a:cubicBezTo>
                  <a:pt x="625079" y="6616"/>
                  <a:pt x="636191" y="306257"/>
                  <a:pt x="645319" y="311813"/>
                </a:cubicBezTo>
                <a:cubicBezTo>
                  <a:pt x="654447" y="317369"/>
                  <a:pt x="658019" y="41541"/>
                  <a:pt x="666750" y="42732"/>
                </a:cubicBezTo>
                <a:cubicBezTo>
                  <a:pt x="675481" y="43923"/>
                  <a:pt x="687785" y="314195"/>
                  <a:pt x="697707" y="318957"/>
                </a:cubicBezTo>
                <a:cubicBezTo>
                  <a:pt x="707629" y="323719"/>
                  <a:pt x="715963" y="72101"/>
                  <a:pt x="726282" y="71307"/>
                </a:cubicBezTo>
                <a:cubicBezTo>
                  <a:pt x="736601" y="70513"/>
                  <a:pt x="750094" y="298716"/>
                  <a:pt x="759619" y="314194"/>
                </a:cubicBezTo>
                <a:cubicBezTo>
                  <a:pt x="769144" y="329672"/>
                  <a:pt x="783035" y="165366"/>
                  <a:pt x="783432" y="16417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187624" y="2109936"/>
            <a:ext cx="3226622" cy="144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187624" y="2109936"/>
            <a:ext cx="3225034" cy="2160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7"/>
          <p:cNvCxnSpPr/>
          <p:nvPr/>
        </p:nvCxnSpPr>
        <p:spPr bwMode="auto">
          <a:xfrm flipV="1">
            <a:off x="1043608" y="2090796"/>
            <a:ext cx="3528392" cy="94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74"/>
          <p:cNvSpPr>
            <a:spLocks noChangeArrowheads="1"/>
          </p:cNvSpPr>
          <p:nvPr/>
        </p:nvSpPr>
        <p:spPr bwMode="auto">
          <a:xfrm>
            <a:off x="1959899" y="2144430"/>
            <a:ext cx="2172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FM radio frequency</a:t>
            </a:r>
            <a:endParaRPr lang="en-US" altLang="zh-CN" sz="1800" baseline="-25000" dirty="0"/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1961065" y="2983040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Beep</a:t>
            </a:r>
            <a:endParaRPr lang="en-US" altLang="zh-CN" sz="1800" baseline="-25000" dirty="0"/>
          </a:p>
        </p:txBody>
      </p:sp>
      <p:sp>
        <p:nvSpPr>
          <p:cNvPr id="29" name="任意多边形 28"/>
          <p:cNvSpPr/>
          <p:nvPr/>
        </p:nvSpPr>
        <p:spPr>
          <a:xfrm flipH="1">
            <a:off x="1588194" y="1783171"/>
            <a:ext cx="292819" cy="262618"/>
          </a:xfrm>
          <a:custGeom>
            <a:avLst/>
            <a:gdLst>
              <a:gd name="connsiteX0" fmla="*/ 0 w 783432"/>
              <a:gd name="connsiteY0" fmla="*/ 168938 h 333244"/>
              <a:gd name="connsiteX1" fmla="*/ 76200 w 783432"/>
              <a:gd name="connsiteY1" fmla="*/ 4632 h 333244"/>
              <a:gd name="connsiteX2" fmla="*/ 188119 w 783432"/>
              <a:gd name="connsiteY2" fmla="*/ 330863 h 333244"/>
              <a:gd name="connsiteX3" fmla="*/ 271463 w 783432"/>
              <a:gd name="connsiteY3" fmla="*/ 4632 h 333244"/>
              <a:gd name="connsiteX4" fmla="*/ 350044 w 783432"/>
              <a:gd name="connsiteY4" fmla="*/ 333244 h 333244"/>
              <a:gd name="connsiteX5" fmla="*/ 404813 w 783432"/>
              <a:gd name="connsiteY5" fmla="*/ 2250 h 333244"/>
              <a:gd name="connsiteX6" fmla="*/ 464344 w 783432"/>
              <a:gd name="connsiteY6" fmla="*/ 326100 h 333244"/>
              <a:gd name="connsiteX7" fmla="*/ 509588 w 783432"/>
              <a:gd name="connsiteY7" fmla="*/ 14157 h 333244"/>
              <a:gd name="connsiteX8" fmla="*/ 566738 w 783432"/>
              <a:gd name="connsiteY8" fmla="*/ 328482 h 333244"/>
              <a:gd name="connsiteX9" fmla="*/ 611982 w 783432"/>
              <a:gd name="connsiteY9" fmla="*/ 9394 h 333244"/>
              <a:gd name="connsiteX10" fmla="*/ 645319 w 783432"/>
              <a:gd name="connsiteY10" fmla="*/ 311813 h 333244"/>
              <a:gd name="connsiteX11" fmla="*/ 666750 w 783432"/>
              <a:gd name="connsiteY11" fmla="*/ 42732 h 333244"/>
              <a:gd name="connsiteX12" fmla="*/ 697707 w 783432"/>
              <a:gd name="connsiteY12" fmla="*/ 318957 h 333244"/>
              <a:gd name="connsiteX13" fmla="*/ 726282 w 783432"/>
              <a:gd name="connsiteY13" fmla="*/ 71307 h 333244"/>
              <a:gd name="connsiteX14" fmla="*/ 759619 w 783432"/>
              <a:gd name="connsiteY14" fmla="*/ 314194 h 333244"/>
              <a:gd name="connsiteX15" fmla="*/ 783432 w 783432"/>
              <a:gd name="connsiteY15" fmla="*/ 164175 h 33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3432" h="333244">
                <a:moveTo>
                  <a:pt x="0" y="168938"/>
                </a:moveTo>
                <a:cubicBezTo>
                  <a:pt x="22423" y="73291"/>
                  <a:pt x="44847" y="-22355"/>
                  <a:pt x="76200" y="4632"/>
                </a:cubicBezTo>
                <a:cubicBezTo>
                  <a:pt x="107553" y="31619"/>
                  <a:pt x="155575" y="330863"/>
                  <a:pt x="188119" y="330863"/>
                </a:cubicBezTo>
                <a:cubicBezTo>
                  <a:pt x="220663" y="330863"/>
                  <a:pt x="244476" y="4235"/>
                  <a:pt x="271463" y="4632"/>
                </a:cubicBezTo>
                <a:cubicBezTo>
                  <a:pt x="298450" y="5029"/>
                  <a:pt x="327819" y="333641"/>
                  <a:pt x="350044" y="333244"/>
                </a:cubicBezTo>
                <a:cubicBezTo>
                  <a:pt x="372269" y="332847"/>
                  <a:pt x="385763" y="3441"/>
                  <a:pt x="404813" y="2250"/>
                </a:cubicBezTo>
                <a:cubicBezTo>
                  <a:pt x="423863" y="1059"/>
                  <a:pt x="446882" y="324116"/>
                  <a:pt x="464344" y="326100"/>
                </a:cubicBezTo>
                <a:cubicBezTo>
                  <a:pt x="481807" y="328085"/>
                  <a:pt x="492522" y="13760"/>
                  <a:pt x="509588" y="14157"/>
                </a:cubicBezTo>
                <a:cubicBezTo>
                  <a:pt x="526654" y="14554"/>
                  <a:pt x="549672" y="329276"/>
                  <a:pt x="566738" y="328482"/>
                </a:cubicBezTo>
                <a:cubicBezTo>
                  <a:pt x="583804" y="327688"/>
                  <a:pt x="598885" y="12172"/>
                  <a:pt x="611982" y="9394"/>
                </a:cubicBezTo>
                <a:cubicBezTo>
                  <a:pt x="625079" y="6616"/>
                  <a:pt x="636191" y="306257"/>
                  <a:pt x="645319" y="311813"/>
                </a:cubicBezTo>
                <a:cubicBezTo>
                  <a:pt x="654447" y="317369"/>
                  <a:pt x="658019" y="41541"/>
                  <a:pt x="666750" y="42732"/>
                </a:cubicBezTo>
                <a:cubicBezTo>
                  <a:pt x="675481" y="43923"/>
                  <a:pt x="687785" y="314195"/>
                  <a:pt x="697707" y="318957"/>
                </a:cubicBezTo>
                <a:cubicBezTo>
                  <a:pt x="707629" y="323719"/>
                  <a:pt x="715963" y="72101"/>
                  <a:pt x="726282" y="71307"/>
                </a:cubicBezTo>
                <a:cubicBezTo>
                  <a:pt x="736601" y="70513"/>
                  <a:pt x="750094" y="298716"/>
                  <a:pt x="759619" y="314194"/>
                </a:cubicBezTo>
                <a:cubicBezTo>
                  <a:pt x="769144" y="329672"/>
                  <a:pt x="783035" y="165366"/>
                  <a:pt x="783432" y="1641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Group 139"/>
          <p:cNvGrpSpPr>
            <a:grpSpLocks/>
          </p:cNvGrpSpPr>
          <p:nvPr/>
        </p:nvGrpSpPr>
        <p:grpSpPr bwMode="auto">
          <a:xfrm>
            <a:off x="4199098" y="2253952"/>
            <a:ext cx="1011484" cy="2017018"/>
            <a:chOff x="8232532" y="3276600"/>
            <a:chExt cx="1011983" cy="2017018"/>
          </a:xfrm>
        </p:grpSpPr>
        <p:cxnSp>
          <p:nvCxnSpPr>
            <p:cNvPr id="32" name="Straight Connector 83"/>
            <p:cNvCxnSpPr/>
            <p:nvPr/>
          </p:nvCxnSpPr>
          <p:spPr>
            <a:xfrm>
              <a:off x="8232532" y="3276600"/>
              <a:ext cx="762376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84"/>
            <p:cNvCxnSpPr/>
            <p:nvPr/>
          </p:nvCxnSpPr>
          <p:spPr>
            <a:xfrm>
              <a:off x="8270651" y="5292031"/>
              <a:ext cx="762376" cy="1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85"/>
            <p:cNvCxnSpPr/>
            <p:nvPr/>
          </p:nvCxnSpPr>
          <p:spPr>
            <a:xfrm>
              <a:off x="8761536" y="4431753"/>
              <a:ext cx="3175" cy="8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86"/>
            <p:cNvCxnSpPr/>
            <p:nvPr/>
          </p:nvCxnSpPr>
          <p:spPr>
            <a:xfrm flipV="1">
              <a:off x="8761536" y="3276600"/>
              <a:ext cx="4660" cy="7620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87"/>
            <p:cNvSpPr>
              <a:spLocks noChangeArrowheads="1"/>
            </p:cNvSpPr>
            <p:nvPr/>
          </p:nvSpPr>
          <p:spPr bwMode="auto">
            <a:xfrm>
              <a:off x="8435240" y="4050511"/>
              <a:ext cx="809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/>
                <a:t>ETOA</a:t>
              </a:r>
              <a:endParaRPr lang="en-US" altLang="zh-CN" sz="1800" baseline="-25000" dirty="0"/>
            </a:p>
          </p:txBody>
        </p:sp>
      </p:grpSp>
      <p:sp>
        <p:nvSpPr>
          <p:cNvPr id="40" name="TextBox 70"/>
          <p:cNvSpPr txBox="1">
            <a:spLocks noChangeArrowheads="1"/>
          </p:cNvSpPr>
          <p:nvPr/>
        </p:nvSpPr>
        <p:spPr bwMode="auto">
          <a:xfrm>
            <a:off x="641923" y="1630520"/>
            <a:ext cx="436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t</a:t>
            </a:r>
            <a:r>
              <a:rPr lang="en-US" altLang="zh-CN" sz="1800" baseline="-25000" dirty="0"/>
              <a:t>A0</a:t>
            </a:r>
          </a:p>
        </p:txBody>
      </p:sp>
      <p:sp>
        <p:nvSpPr>
          <p:cNvPr id="41" name="TextBox 70"/>
          <p:cNvSpPr txBox="1">
            <a:spLocks noChangeArrowheads="1"/>
          </p:cNvSpPr>
          <p:nvPr/>
        </p:nvSpPr>
        <p:spPr bwMode="auto">
          <a:xfrm>
            <a:off x="4781030" y="2240363"/>
            <a:ext cx="436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t</a:t>
            </a:r>
            <a:r>
              <a:rPr lang="en-US" altLang="zh-CN" baseline="-25000" dirty="0" smtClean="0"/>
              <a:t>B</a:t>
            </a:r>
            <a:r>
              <a:rPr lang="en-US" altLang="zh-CN" baseline="-25000" dirty="0"/>
              <a:t>1</a:t>
            </a:r>
            <a:endParaRPr lang="en-US" altLang="zh-CN" sz="1800" baseline="-25000" dirty="0"/>
          </a:p>
        </p:txBody>
      </p:sp>
      <p:sp>
        <p:nvSpPr>
          <p:cNvPr id="42" name="TextBox 70"/>
          <p:cNvSpPr txBox="1">
            <a:spLocks noChangeArrowheads="1"/>
          </p:cNvSpPr>
          <p:nvPr/>
        </p:nvSpPr>
        <p:spPr bwMode="auto">
          <a:xfrm>
            <a:off x="4808965" y="4269383"/>
            <a:ext cx="436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t</a:t>
            </a:r>
            <a:r>
              <a:rPr lang="en-US" altLang="zh-CN" baseline="-25000" dirty="0" smtClean="0"/>
              <a:t>B2</a:t>
            </a:r>
            <a:endParaRPr lang="en-US" altLang="zh-CN" sz="1800" baseline="-25000" dirty="0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Our method</a:t>
            </a:r>
            <a:endParaRPr lang="en-US" altLang="zh-CN" dirty="0"/>
          </a:p>
        </p:txBody>
      </p:sp>
      <p:sp>
        <p:nvSpPr>
          <p:cNvPr id="44" name="TextBox 43"/>
          <p:cNvSpPr txBox="1"/>
          <p:nvPr/>
        </p:nvSpPr>
        <p:spPr>
          <a:xfrm>
            <a:off x="4999199" y="3331473"/>
            <a:ext cx="4191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Distance = ETOA * </a:t>
            </a:r>
            <a:r>
              <a:rPr lang="en-US" dirty="0" err="1" smtClean="0">
                <a:solidFill>
                  <a:schemeClr val="tx1"/>
                </a:solidFill>
              </a:rPr>
              <a:t>SoundSpeed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51919" y="237886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Calculate </a:t>
            </a:r>
            <a:r>
              <a:rPr lang="en-US" altLang="zh-CN" sz="2400" dirty="0" smtClean="0"/>
              <a:t>distance: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447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3528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to Compute the </a:t>
            </a:r>
            <a:r>
              <a:rPr lang="en-US" altLang="zh-CN" dirty="0"/>
              <a:t>ETOA</a:t>
            </a:r>
            <a:endParaRPr lang="zh-CN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7632" y="5935189"/>
            <a:ext cx="3754760" cy="3895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8" y="1286531"/>
            <a:ext cx="8390791" cy="2940508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2747" y="4163927"/>
            <a:ext cx="2520280" cy="106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89171"/>
              </p:ext>
            </p:extLst>
          </p:nvPr>
        </p:nvGraphicFramePr>
        <p:xfrm>
          <a:off x="178097" y="5085184"/>
          <a:ext cx="4825951" cy="15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BMP 图像" r:id="rId7" imgW="6124680" imgH="2523960" progId="Paint.Picture">
                  <p:embed/>
                </p:oleObj>
              </mc:Choice>
              <mc:Fallback>
                <p:oleObj name="BMP 图像" r:id="rId7" imgW="6124680" imgH="2523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097" y="5085184"/>
                        <a:ext cx="4825951" cy="15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7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1088 L 0.23437 0.01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051720" y="5445224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403648" y="2852936"/>
            <a:ext cx="648072" cy="2592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403648" y="2852936"/>
            <a:ext cx="1872208" cy="2592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03648" y="2852936"/>
            <a:ext cx="1224136" cy="25922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0"/>
          <p:cNvSpPr txBox="1">
            <a:spLocks noChangeArrowheads="1"/>
          </p:cNvSpPr>
          <p:nvPr/>
        </p:nvSpPr>
        <p:spPr bwMode="auto">
          <a:xfrm>
            <a:off x="843603" y="2483605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/>
              <a:t>Speaker</a:t>
            </a:r>
            <a:endParaRPr lang="en-US" altLang="zh-CN" sz="1800" baseline="-25000" dirty="0"/>
          </a:p>
        </p:txBody>
      </p:sp>
      <p:sp>
        <p:nvSpPr>
          <p:cNvPr id="25" name="TextBox 70"/>
          <p:cNvSpPr txBox="1">
            <a:spLocks noChangeArrowheads="1"/>
          </p:cNvSpPr>
          <p:nvPr/>
        </p:nvSpPr>
        <p:spPr bwMode="auto">
          <a:xfrm>
            <a:off x="1403648" y="5445223"/>
            <a:ext cx="748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A</a:t>
            </a:r>
            <a:endParaRPr lang="en-US" altLang="zh-CN" sz="1800" baseline="-25000" dirty="0"/>
          </a:p>
        </p:txBody>
      </p:sp>
      <p:sp>
        <p:nvSpPr>
          <p:cNvPr id="26" name="TextBox 70"/>
          <p:cNvSpPr txBox="1">
            <a:spLocks noChangeArrowheads="1"/>
          </p:cNvSpPr>
          <p:nvPr/>
        </p:nvSpPr>
        <p:spPr bwMode="auto">
          <a:xfrm>
            <a:off x="3187829" y="5443178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B</a:t>
            </a:r>
            <a:endParaRPr lang="en-US" altLang="zh-CN" sz="1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859136" y="5119626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zh-CN" alt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136" y="5119626"/>
                <a:ext cx="2019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4242" r="-2727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283072" y="5190704"/>
                <a:ext cx="261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smtClean="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72" y="5190704"/>
                <a:ext cx="26129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429" r="-26190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Angle measurement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949576" y="2445612"/>
                <a:ext cx="4417812" cy="81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′≈</m:t>
                    </m:r>
                    <m:r>
                      <a:rPr lang="zh-CN" altLang="en-US" sz="2400" b="1" i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/>
                  <a:t>arcos(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b="1" dirty="0"/>
                              <m:t>TDOA</m:t>
                            </m:r>
                            <m:r>
                              <m:rPr>
                                <m:nor/>
                              </m:rPr>
                              <a:rPr lang="en-US" altLang="zh-CN" b="1" dirty="0"/>
                              <m:t>∗ </m:t>
                            </m:r>
                            <m:r>
                              <m:rPr>
                                <m:nor/>
                              </m:rPr>
                              <a:rPr lang="en-US" altLang="zh-CN" b="1" dirty="0"/>
                              <m:t>SoundSpeed</m:t>
                            </m:r>
                            <m:r>
                              <m:rPr>
                                <m:nor/>
                              </m:rPr>
                              <a:rPr lang="en-US" altLang="zh-CN" b="1" i="0" dirty="0" smtClean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b="1" i="0" smtClean="0"/>
                              <m:t>AB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dirty="0"/>
                          <m:t>)</m:t>
                        </m:r>
                      </m:e>
                    </m:box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576" y="2445612"/>
                <a:ext cx="4417812" cy="814647"/>
              </a:xfrm>
              <a:prstGeom prst="rect">
                <a:avLst/>
              </a:prstGeom>
              <a:blipFill rotWithShape="0">
                <a:blip r:embed="rId4"/>
                <a:stretch>
                  <a:fillRect t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/>
          <p:cNvCxnSpPr/>
          <p:nvPr/>
        </p:nvCxnSpPr>
        <p:spPr>
          <a:xfrm flipV="1">
            <a:off x="2051720" y="4869160"/>
            <a:ext cx="807416" cy="5740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84"/>
          <p:cNvCxnSpPr/>
          <p:nvPr/>
        </p:nvCxnSpPr>
        <p:spPr bwMode="auto">
          <a:xfrm flipV="1">
            <a:off x="3244808" y="5223683"/>
            <a:ext cx="311070" cy="2362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84"/>
          <p:cNvCxnSpPr/>
          <p:nvPr/>
        </p:nvCxnSpPr>
        <p:spPr bwMode="auto">
          <a:xfrm flipV="1">
            <a:off x="2842272" y="4673666"/>
            <a:ext cx="255130" cy="2035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86"/>
          <p:cNvCxnSpPr/>
          <p:nvPr/>
        </p:nvCxnSpPr>
        <p:spPr bwMode="auto">
          <a:xfrm flipH="1" flipV="1">
            <a:off x="2975289" y="4766391"/>
            <a:ext cx="425054" cy="5854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87"/>
          <p:cNvSpPr>
            <a:spLocks noChangeArrowheads="1"/>
          </p:cNvSpPr>
          <p:nvPr/>
        </p:nvSpPr>
        <p:spPr bwMode="auto">
          <a:xfrm rot="3164293">
            <a:off x="2957537" y="4810224"/>
            <a:ext cx="68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 smtClean="0"/>
              <a:t>TDOA</a:t>
            </a:r>
            <a:endParaRPr lang="en-US" altLang="zh-CN" sz="1200" baseline="-25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835901" y="3829626"/>
            <a:ext cx="50583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The distance between the two mics AB is </a:t>
            </a:r>
            <a:r>
              <a:rPr lang="en-US" altLang="zh-CN" sz="2400" dirty="0"/>
              <a:t>constant</a:t>
            </a:r>
            <a:r>
              <a:rPr lang="en-US" altLang="zh-CN" sz="2200" dirty="0" smtClean="0"/>
              <a:t>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891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Beepbeep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Phone to phone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Our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86915" y="5407248"/>
            <a:ext cx="10801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86915" y="2564904"/>
            <a:ext cx="3071045" cy="2842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067035" y="2713831"/>
            <a:ext cx="2422973" cy="269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0"/>
          <p:cNvSpPr txBox="1">
            <a:spLocks noChangeArrowheads="1"/>
          </p:cNvSpPr>
          <p:nvPr/>
        </p:nvSpPr>
        <p:spPr bwMode="auto">
          <a:xfrm>
            <a:off x="1914402" y="5435544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B</a:t>
            </a:r>
            <a:endParaRPr lang="en-US" altLang="zh-CN" sz="1800" baseline="-25000" dirty="0"/>
          </a:p>
        </p:txBody>
      </p:sp>
      <p:sp>
        <p:nvSpPr>
          <p:cNvPr id="17" name="TextBox 70"/>
          <p:cNvSpPr txBox="1">
            <a:spLocks noChangeArrowheads="1"/>
          </p:cNvSpPr>
          <p:nvPr/>
        </p:nvSpPr>
        <p:spPr bwMode="auto">
          <a:xfrm>
            <a:off x="477912" y="5435502"/>
            <a:ext cx="748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A</a:t>
            </a:r>
            <a:endParaRPr lang="en-US" altLang="zh-CN" sz="1800" baseline="-250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3823684" y="5407248"/>
            <a:ext cx="10801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2966648" y="2209776"/>
            <a:ext cx="857036" cy="3197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3404292" y="2209776"/>
            <a:ext cx="1499512" cy="3197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0"/>
          <p:cNvSpPr txBox="1">
            <a:spLocks noChangeArrowheads="1"/>
          </p:cNvSpPr>
          <p:nvPr/>
        </p:nvSpPr>
        <p:spPr bwMode="auto">
          <a:xfrm>
            <a:off x="4788170" y="5435502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E</a:t>
            </a:r>
            <a:endParaRPr lang="en-US" altLang="zh-CN" sz="1800" baseline="-25000" dirty="0"/>
          </a:p>
        </p:txBody>
      </p:sp>
      <p:sp>
        <p:nvSpPr>
          <p:cNvPr id="31" name="TextBox 70"/>
          <p:cNvSpPr txBox="1">
            <a:spLocks noChangeArrowheads="1"/>
          </p:cNvSpPr>
          <p:nvPr/>
        </p:nvSpPr>
        <p:spPr bwMode="auto">
          <a:xfrm>
            <a:off x="3384509" y="5435502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Mic D</a:t>
            </a:r>
            <a:endParaRPr lang="en-US" altLang="zh-CN" sz="1800" baseline="-25000" dirty="0"/>
          </a:p>
        </p:txBody>
      </p:sp>
      <p:sp>
        <p:nvSpPr>
          <p:cNvPr id="35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Region overlap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3500655" y="3210497"/>
            <a:ext cx="192063" cy="21852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70"/>
          <p:cNvSpPr txBox="1">
            <a:spLocks noChangeArrowheads="1"/>
          </p:cNvSpPr>
          <p:nvPr/>
        </p:nvSpPr>
        <p:spPr bwMode="auto">
          <a:xfrm>
            <a:off x="959039" y="5983031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Anchor 1</a:t>
            </a:r>
            <a:endParaRPr lang="en-US" altLang="zh-CN" sz="1800" baseline="-25000" dirty="0"/>
          </a:p>
        </p:txBody>
      </p:sp>
      <p:sp>
        <p:nvSpPr>
          <p:cNvPr id="39" name="TextBox 70"/>
          <p:cNvSpPr txBox="1">
            <a:spLocks noChangeArrowheads="1"/>
          </p:cNvSpPr>
          <p:nvPr/>
        </p:nvSpPr>
        <p:spPr bwMode="auto">
          <a:xfrm>
            <a:off x="3920183" y="5983031"/>
            <a:ext cx="1139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/>
              <a:t>Anchor 2</a:t>
            </a:r>
            <a:endParaRPr lang="en-US" altLang="zh-CN" sz="1800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712209" y="3029992"/>
            <a:ext cx="5058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We can used region overlap to </a:t>
            </a:r>
          </a:p>
          <a:p>
            <a:r>
              <a:rPr lang="en-US" altLang="zh-CN" sz="2200" dirty="0"/>
              <a:t>i</a:t>
            </a:r>
            <a:r>
              <a:rPr lang="en-US" altLang="zh-CN" sz="2200" dirty="0" smtClean="0"/>
              <a:t>mprove localization accuracy.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5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Future </a:t>
            </a:r>
            <a:r>
              <a:rPr lang="en-US" altLang="zh-CN" dirty="0"/>
              <a:t>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 Analysis, likes </a:t>
            </a:r>
            <a:r>
              <a:rPr lang="en-US" altLang="zh-CN" dirty="0" smtClean="0"/>
              <a:t>localization accuracy</a:t>
            </a:r>
            <a:r>
              <a:rPr lang="en-US" altLang="zh-CN" dirty="0"/>
              <a:t>, </a:t>
            </a:r>
            <a:r>
              <a:rPr lang="en-US" altLang="zh-CN" dirty="0" smtClean="0"/>
              <a:t>computational complexity </a:t>
            </a:r>
          </a:p>
          <a:p>
            <a:r>
              <a:rPr lang="en-US" altLang="zh-CN" dirty="0"/>
              <a:t> Measured performance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0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</a:t>
            </a:r>
            <a:r>
              <a:rPr lang="en-US" altLang="zh-CN" dirty="0" smtClean="0"/>
              <a:t>description</a:t>
            </a:r>
            <a:endParaRPr lang="zh-CN" altLang="en-US" dirty="0"/>
          </a:p>
        </p:txBody>
      </p:sp>
      <p:pic>
        <p:nvPicPr>
          <p:cNvPr id="7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97" y="437288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72" y="574287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47723" y="1417638"/>
            <a:ext cx="3966189" cy="51797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sz="2800" dirty="0" smtClean="0"/>
              <a:t>We use</a:t>
            </a:r>
            <a:r>
              <a:rPr lang="en-US" altLang="zh-CN" sz="2800" dirty="0"/>
              <a:t>   </a:t>
            </a:r>
            <a:r>
              <a:rPr lang="en-US" altLang="zh-CN" sz="2800" dirty="0" smtClean="0"/>
              <a:t>location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information of anchor phone </a:t>
            </a:r>
            <a:r>
              <a:rPr lang="en-US" altLang="zh-CN" sz="2800" dirty="0"/>
              <a:t> to </a:t>
            </a:r>
            <a:r>
              <a:rPr lang="en-US" altLang="zh-CN" sz="2800" dirty="0" smtClean="0"/>
              <a:t>estimate</a:t>
            </a:r>
            <a:r>
              <a:rPr lang="en-US" altLang="zh-CN" sz="2800" dirty="0"/>
              <a:t> the 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location</a:t>
            </a:r>
            <a:r>
              <a:rPr lang="en-US" altLang="zh-CN" sz="2800" dirty="0"/>
              <a:t> of </a:t>
            </a:r>
            <a:r>
              <a:rPr lang="en-US" altLang="zh-CN" sz="2800" dirty="0" smtClean="0"/>
              <a:t>the unknown</a:t>
            </a:r>
          </a:p>
          <a:p>
            <a:pPr marL="0" indent="0">
              <a:buNone/>
            </a:pPr>
            <a:r>
              <a:rPr lang="en-US" altLang="zh-CN" sz="2800" dirty="0" smtClean="0"/>
              <a:t>nodes.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15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18" y="318421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4" y="5725655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936" y="240462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964" y="437848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92" y="4372883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64" y="1557945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27" y="171756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Study\Dropbox\2014Spring\组会\LiFi\i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3359125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/>
          <p:cNvCxnSpPr>
            <a:stCxn id="22" idx="2"/>
          </p:cNvCxnSpPr>
          <p:nvPr/>
        </p:nvCxnSpPr>
        <p:spPr>
          <a:xfrm>
            <a:off x="6804248" y="3863181"/>
            <a:ext cx="375251" cy="5097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859038" y="4709469"/>
            <a:ext cx="1787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Anchor phone </a:t>
            </a:r>
          </a:p>
        </p:txBody>
      </p:sp>
      <p:sp>
        <p:nvSpPr>
          <p:cNvPr id="26" name="矩形 25"/>
          <p:cNvSpPr/>
          <p:nvPr/>
        </p:nvSpPr>
        <p:spPr>
          <a:xfrm>
            <a:off x="6934597" y="3395591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Unknown nodes</a:t>
            </a:r>
          </a:p>
        </p:txBody>
      </p:sp>
      <p:sp>
        <p:nvSpPr>
          <p:cNvPr id="27" name="矩形 26"/>
          <p:cNvSpPr/>
          <p:nvPr/>
        </p:nvSpPr>
        <p:spPr>
          <a:xfrm>
            <a:off x="6991873" y="383809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?</a:t>
            </a:r>
            <a:endParaRPr lang="en-US" altLang="zh-CN" sz="2000" dirty="0"/>
          </a:p>
        </p:txBody>
      </p:sp>
      <p:sp>
        <p:nvSpPr>
          <p:cNvPr id="29" name="圆角矩形 28"/>
          <p:cNvSpPr/>
          <p:nvPr/>
        </p:nvSpPr>
        <p:spPr>
          <a:xfrm>
            <a:off x="211195" y="4971370"/>
            <a:ext cx="8640960" cy="1645737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  <a:ea typeface="宋体" charset="-122"/>
                <a:cs typeface="Arial" panose="020B0604020202020204" pitchFamily="34" charset="0"/>
              </a:rPr>
              <a:t> Localization need the information of </a:t>
            </a:r>
            <a:r>
              <a:rPr lang="en-US" altLang="zh-CN" sz="3200" b="1" dirty="0" smtClean="0">
                <a:solidFill>
                  <a:srgbClr val="FF0000"/>
                </a:solidFill>
                <a:ea typeface="宋体" charset="-122"/>
                <a:cs typeface="Arial" panose="020B0604020202020204" pitchFamily="34" charset="0"/>
              </a:rPr>
              <a:t>distance</a:t>
            </a:r>
            <a:r>
              <a:rPr lang="en-US" altLang="zh-CN" sz="3200" b="1" dirty="0" smtClean="0">
                <a:solidFill>
                  <a:srgbClr val="0070C0"/>
                </a:solidFill>
                <a:ea typeface="宋体" charset="-122"/>
                <a:cs typeface="Arial" panose="020B0604020202020204" pitchFamily="34" charset="0"/>
              </a:rPr>
              <a:t> and </a:t>
            </a:r>
            <a:r>
              <a:rPr lang="en-US" altLang="zh-CN" sz="3200" b="1" dirty="0">
                <a:solidFill>
                  <a:srgbClr val="FF0000"/>
                </a:solidFill>
                <a:ea typeface="宋体" charset="-122"/>
                <a:cs typeface="Arial" panose="020B0604020202020204" pitchFamily="34" charset="0"/>
              </a:rPr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16000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0609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Distance measurement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 smtClean="0"/>
                  <a:t>Mostly, based on time-of-arrive measurement</a:t>
                </a:r>
              </a:p>
              <a:p>
                <a:pPr lvl="1" eaLnBrk="1" hangingPunct="1"/>
                <a:r>
                  <a:rPr lang="en-US" altLang="zh-CN" dirty="0" smtClean="0"/>
                  <a:t>Sound often chosen</a:t>
                </a:r>
              </a:p>
              <a:p>
                <a:pPr lvl="1" eaLnBrk="1" hangingPunct="1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Slower speed =&gt; less demanding on time </a:t>
                </a:r>
                <a:r>
                  <a:rPr lang="en-US" altLang="zh-CN" sz="2400" dirty="0" smtClean="0"/>
                  <a:t>accuracy</a:t>
                </a:r>
                <a:endParaRPr lang="en-US" altLang="zh-CN" dirty="0" smtClean="0"/>
              </a:p>
              <a:p>
                <a:pPr lvl="1" eaLnBrk="1" hangingPunct="1"/>
                <a:r>
                  <a:rPr lang="en-US" altLang="zh-CN" dirty="0" smtClean="0"/>
                  <a:t>Distance </a:t>
                </a:r>
                <a:r>
                  <a:rPr lang="en-US" altLang="zh-CN" dirty="0"/>
                  <a:t>= speed x </a:t>
                </a:r>
                <a:r>
                  <a:rPr lang="en-US" altLang="zh-CN" dirty="0" smtClean="0"/>
                  <a:t>time(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 flipV="1">
            <a:off x="457200" y="4869160"/>
            <a:ext cx="7931224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89176" y="6381328"/>
            <a:ext cx="7931224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850904" y="4364463"/>
            <a:ext cx="5040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t</a:t>
            </a:r>
            <a:r>
              <a:rPr lang="en-US" altLang="zh-CN" sz="2000" baseline="-25000" dirty="0"/>
              <a:t>1</a:t>
            </a:r>
            <a:endParaRPr lang="en-US" altLang="zh-CN" sz="2000" baseline="-25000" dirty="0"/>
          </a:p>
        </p:txBody>
      </p: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979712" y="6462241"/>
            <a:ext cx="1332148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2</a:t>
            </a:r>
            <a:endParaRPr lang="en-US" altLang="zh-CN" sz="2000" baseline="-25000" dirty="0"/>
          </a:p>
        </p:txBody>
      </p:sp>
      <p:sp>
        <p:nvSpPr>
          <p:cNvPr id="9" name="TextBox 70"/>
          <p:cNvSpPr txBox="1">
            <a:spLocks noChangeArrowheads="1"/>
          </p:cNvSpPr>
          <p:nvPr/>
        </p:nvSpPr>
        <p:spPr bwMode="auto">
          <a:xfrm>
            <a:off x="3491880" y="6462241"/>
            <a:ext cx="5040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3</a:t>
            </a:r>
            <a:endParaRPr lang="en-US" altLang="zh-CN" sz="2000" baseline="-25000" dirty="0"/>
          </a:p>
        </p:txBody>
      </p:sp>
      <p:sp>
        <p:nvSpPr>
          <p:cNvPr id="10" name="TextBox 70"/>
          <p:cNvSpPr txBox="1">
            <a:spLocks noChangeArrowheads="1"/>
          </p:cNvSpPr>
          <p:nvPr/>
        </p:nvSpPr>
        <p:spPr bwMode="auto">
          <a:xfrm>
            <a:off x="4642838" y="4362925"/>
            <a:ext cx="5040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/>
              <a:t>t</a:t>
            </a:r>
            <a:r>
              <a:rPr lang="en-US" altLang="zh-CN" sz="2000" baseline="-25000" dirty="0" smtClean="0"/>
              <a:t>4</a:t>
            </a:r>
            <a:endParaRPr lang="en-US" altLang="zh-CN" sz="2000" baseline="-25000" dirty="0"/>
          </a:p>
        </p:txBody>
      </p:sp>
      <p:cxnSp>
        <p:nvCxnSpPr>
          <p:cNvPr id="11" name="Straight Arrow Connector 72"/>
          <p:cNvCxnSpPr/>
          <p:nvPr/>
        </p:nvCxnSpPr>
        <p:spPr bwMode="auto">
          <a:xfrm>
            <a:off x="1028006" y="4941168"/>
            <a:ext cx="1167730" cy="152107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72"/>
          <p:cNvCxnSpPr/>
          <p:nvPr/>
        </p:nvCxnSpPr>
        <p:spPr bwMode="auto">
          <a:xfrm flipV="1">
            <a:off x="3588318" y="4905164"/>
            <a:ext cx="1211921" cy="153685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root cause of time inaccuracy </a:t>
            </a:r>
            <a:br>
              <a:rPr lang="en-US" dirty="0" smtClean="0"/>
            </a:br>
            <a:r>
              <a:rPr lang="en-US" dirty="0" smtClean="0"/>
              <a:t>– three uncertainties 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74663" y="1458913"/>
            <a:ext cx="8229600" cy="1828800"/>
          </a:xfrm>
        </p:spPr>
        <p:txBody>
          <a:bodyPr/>
          <a:lstStyle/>
          <a:p>
            <a:r>
              <a:rPr lang="en-US" altLang="zh-CN" dirty="0" smtClean="0"/>
              <a:t>Clock synchronization uncertainty</a:t>
            </a:r>
          </a:p>
          <a:p>
            <a:r>
              <a:rPr lang="en-US" altLang="zh-CN" dirty="0" smtClean="0"/>
              <a:t>Sending uncertainty</a:t>
            </a:r>
          </a:p>
          <a:p>
            <a:r>
              <a:rPr lang="en-US" altLang="zh-CN" dirty="0" smtClean="0"/>
              <a:t>Receiving uncertainty</a:t>
            </a:r>
          </a:p>
          <a:p>
            <a:endParaRPr lang="en-US" altLang="zh-CN" dirty="0" smtClean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28600" y="6172200"/>
            <a:ext cx="8763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05800" y="6153150"/>
            <a:ext cx="66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/>
              <a:t>time</a:t>
            </a:r>
            <a:endParaRPr lang="en-US" altLang="zh-CN" sz="1600" i="1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18332" y="3733800"/>
            <a:ext cx="2667000" cy="107721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+mn-lt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+mn-lt"/>
                <a:cs typeface="Courier New" panose="02070309020205020404" pitchFamily="49" charset="0"/>
              </a:rPr>
              <a:t>t0 = </a:t>
            </a:r>
            <a:r>
              <a:rPr lang="en-US" altLang="zh-CN" sz="1600" dirty="0" err="1" smtClean="0">
                <a:latin typeface="+mn-lt"/>
                <a:cs typeface="Courier New" panose="02070309020205020404" pitchFamily="49" charset="0"/>
              </a:rPr>
              <a:t>loc</a:t>
            </a:r>
            <a:r>
              <a:rPr lang="en-US" altLang="zh-CN" sz="1600" dirty="0" err="1" smtClean="0">
                <a:latin typeface="+mn-lt"/>
                <a:cs typeface="Courier New" panose="02070309020205020404" pitchFamily="49" charset="0"/>
              </a:rPr>
              <a:t>_clock</a:t>
            </a:r>
            <a:r>
              <a:rPr lang="en-US" altLang="zh-CN" sz="1600" dirty="0">
                <a:latin typeface="+mn-lt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+mn-lt"/>
                <a:cs typeface="Courier New" panose="02070309020205020404" pitchFamily="49" charset="0"/>
              </a:rPr>
              <a:t>write(</a:t>
            </a:r>
            <a:r>
              <a:rPr lang="en-US" altLang="zh-CN" sz="1600" dirty="0" err="1">
                <a:latin typeface="+mn-lt"/>
                <a:cs typeface="Courier New" panose="02070309020205020404" pitchFamily="49" charset="0"/>
              </a:rPr>
              <a:t>sound_dev</a:t>
            </a:r>
            <a:r>
              <a:rPr lang="en-US" altLang="zh-CN" sz="1600" dirty="0">
                <a:latin typeface="+mn-lt"/>
                <a:cs typeface="Courier New" panose="02070309020205020404" pitchFamily="49" charset="0"/>
              </a:rPr>
              <a:t>, signal);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+mn-lt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12763" y="3429000"/>
            <a:ext cx="291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software issuing command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-189706" y="5371306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2709863" y="4895850"/>
            <a:ext cx="1530350" cy="1200150"/>
            <a:chOff x="2633419" y="5048250"/>
            <a:chExt cx="1531188" cy="1200150"/>
          </a:xfrm>
        </p:grpSpPr>
        <p:pic>
          <p:nvPicPr>
            <p:cNvPr id="616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272" y="5681662"/>
              <a:ext cx="847619" cy="49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997" y="5657850"/>
              <a:ext cx="31242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1" name="TextBox 56"/>
            <p:cNvSpPr txBox="1">
              <a:spLocks noChangeArrowheads="1"/>
            </p:cNvSpPr>
            <p:nvPr/>
          </p:nvSpPr>
          <p:spPr bwMode="auto">
            <a:xfrm>
              <a:off x="2633419" y="5048250"/>
              <a:ext cx="15311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sound leaves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speaker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3124225" y="5734050"/>
              <a:ext cx="30337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4363" y="4841875"/>
            <a:ext cx="2057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/>
              <a:t>unknown delays (software, system, driver, hardware, …)</a:t>
            </a:r>
            <a:endParaRPr lang="en-US" altLang="zh-CN" sz="1600" b="1" dirty="0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801447" y="3733800"/>
            <a:ext cx="2667000" cy="107721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read(</a:t>
            </a:r>
            <a:r>
              <a:rPr lang="en-US" altLang="zh-CN" sz="1600" dirty="0" err="1">
                <a:latin typeface="+mj-lt"/>
                <a:cs typeface="Courier New" panose="02070309020205020404" pitchFamily="49" charset="0"/>
              </a:rPr>
              <a:t>sound_dev</a:t>
            </a: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, signal);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t1 = </a:t>
            </a:r>
            <a:r>
              <a:rPr lang="en-US" altLang="zh-CN" sz="1600" dirty="0" err="1" smtClean="0">
                <a:latin typeface="+mj-lt"/>
                <a:cs typeface="Courier New" panose="02070309020205020404" pitchFamily="49" charset="0"/>
              </a:rPr>
              <a:t>loc</a:t>
            </a:r>
            <a:r>
              <a:rPr lang="en-US" altLang="zh-CN" sz="1600" dirty="0" err="1" smtClean="0">
                <a:latin typeface="+mj-lt"/>
                <a:cs typeface="Courier New" panose="02070309020205020404" pitchFamily="49" charset="0"/>
              </a:rPr>
              <a:t>_clock</a:t>
            </a: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+mj-lt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808663" y="3429000"/>
            <a:ext cx="2697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software aware of arrival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rot="5400000">
            <a:off x="7659688" y="5372100"/>
            <a:ext cx="1598612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4495800" y="4916488"/>
            <a:ext cx="1676400" cy="1179512"/>
            <a:chOff x="4419600" y="5068669"/>
            <a:chExt cx="1676400" cy="1179731"/>
          </a:xfrm>
        </p:grpSpPr>
        <p:pic>
          <p:nvPicPr>
            <p:cNvPr id="616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341" y="5657850"/>
              <a:ext cx="31242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6" name="Picture 6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145" y="5657850"/>
              <a:ext cx="790476" cy="54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7" name="TextBox 81"/>
            <p:cNvSpPr txBox="1">
              <a:spLocks noChangeArrowheads="1"/>
            </p:cNvSpPr>
            <p:nvPr/>
          </p:nvSpPr>
          <p:spPr bwMode="auto">
            <a:xfrm>
              <a:off x="4419600" y="5068669"/>
              <a:ext cx="1676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sound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reaches mic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334000" y="5733955"/>
              <a:ext cx="3048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/>
          <p:cNvCxnSpPr/>
          <p:nvPr/>
        </p:nvCxnSpPr>
        <p:spPr>
          <a:xfrm>
            <a:off x="6248400" y="5865813"/>
            <a:ext cx="2209800" cy="15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09600" y="5865813"/>
            <a:ext cx="2039938" cy="15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6248400" y="4800600"/>
            <a:ext cx="2209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unknown delays (hardware, interrupt, driver, scheduling, …)</a:t>
            </a:r>
            <a:endParaRPr lang="en-US" altLang="zh-CN" sz="1600" b="1"/>
          </a:p>
        </p:txBody>
      </p:sp>
      <p:sp>
        <p:nvSpPr>
          <p:cNvPr id="27" name="Rectangle 26"/>
          <p:cNvSpPr/>
          <p:nvPr/>
        </p:nvSpPr>
        <p:spPr>
          <a:xfrm>
            <a:off x="4813300" y="2362200"/>
            <a:ext cx="32861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85424" y="4995863"/>
            <a:ext cx="3889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/>
              <a:t>?</a:t>
            </a:r>
            <a:endParaRPr lang="zh-CN" altLang="en-US" sz="3200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316913" y="4999038"/>
            <a:ext cx="652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?</a:t>
            </a:r>
            <a:endParaRPr lang="en-US" altLang="zh-C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3" grpId="0" animBg="1"/>
      <p:bldP spid="44" grpId="0"/>
      <p:bldP spid="75" grpId="0"/>
      <p:bldP spid="83" grpId="0" animBg="1"/>
      <p:bldP spid="84" grpId="0"/>
      <p:bldP spid="107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Effects of uncertainties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 measurement of the lower bound on COTS mobile devices (HP iPAQ rw6828)</a:t>
            </a:r>
          </a:p>
          <a:p>
            <a:pPr lvl="1" eaLnBrk="1" hangingPunct="1"/>
            <a:r>
              <a:rPr lang="en-US" altLang="zh-CN" dirty="0" smtClean="0"/>
              <a:t>Highly fluctuating, appears unpredictable</a:t>
            </a:r>
          </a:p>
          <a:p>
            <a:pPr lvl="1" eaLnBrk="1" hangingPunct="1"/>
            <a:r>
              <a:rPr lang="en-US" altLang="zh-CN" dirty="0" smtClean="0"/>
              <a:t>Easily adds up to 1-2 </a:t>
            </a:r>
            <a:r>
              <a:rPr lang="en-US" altLang="zh-CN" dirty="0" err="1" smtClean="0"/>
              <a:t>ms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grpSp>
        <p:nvGrpSpPr>
          <p:cNvPr id="8196" name="Group 10"/>
          <p:cNvGrpSpPr>
            <a:grpSpLocks/>
          </p:cNvGrpSpPr>
          <p:nvPr/>
        </p:nvGrpSpPr>
        <p:grpSpPr bwMode="auto">
          <a:xfrm>
            <a:off x="1028700" y="4175125"/>
            <a:ext cx="6705600" cy="2667000"/>
            <a:chOff x="2057400" y="3041650"/>
            <a:chExt cx="6172200" cy="2444750"/>
          </a:xfrm>
        </p:grpSpPr>
        <p:grpSp>
          <p:nvGrpSpPr>
            <p:cNvPr id="8197" name="Group 9"/>
            <p:cNvGrpSpPr>
              <a:grpSpLocks/>
            </p:cNvGrpSpPr>
            <p:nvPr/>
          </p:nvGrpSpPr>
          <p:grpSpPr bwMode="auto">
            <a:xfrm>
              <a:off x="2057400" y="3048000"/>
              <a:ext cx="2743200" cy="2427288"/>
              <a:chOff x="1295400" y="2971800"/>
              <a:chExt cx="2743200" cy="2427288"/>
            </a:xfrm>
          </p:grpSpPr>
          <p:pic>
            <p:nvPicPr>
              <p:cNvPr id="8201" name="Picture 4" descr="D:\_myStuff\My Papers\cnf\2007\sensys2007\camera_ready\figure\WaveOutTimeCpuIdle_1.ep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2971800"/>
                <a:ext cx="2743200" cy="2063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2" name="TextBox 8"/>
              <p:cNvSpPr txBox="1">
                <a:spLocks noChangeArrowheads="1"/>
              </p:cNvSpPr>
              <p:nvPr/>
            </p:nvSpPr>
            <p:spPr bwMode="auto">
              <a:xfrm>
                <a:off x="1524000" y="5029200"/>
                <a:ext cx="23622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CPU idle </a:t>
                </a:r>
              </a:p>
            </p:txBody>
          </p:sp>
        </p:grpSp>
        <p:grpSp>
          <p:nvGrpSpPr>
            <p:cNvPr id="8198" name="Group 8"/>
            <p:cNvGrpSpPr>
              <a:grpSpLocks/>
            </p:cNvGrpSpPr>
            <p:nvPr/>
          </p:nvGrpSpPr>
          <p:grpSpPr bwMode="auto">
            <a:xfrm>
              <a:off x="5486400" y="3041650"/>
              <a:ext cx="2743200" cy="2444750"/>
              <a:chOff x="4724400" y="2965450"/>
              <a:chExt cx="2743200" cy="2444750"/>
            </a:xfrm>
          </p:grpSpPr>
          <p:pic>
            <p:nvPicPr>
              <p:cNvPr id="8199" name="Picture 3" descr="D:\_myStuff\My Papers\cnf\2007\sensys2007\camera_ready\figure\WaveOutTimeCpubusy_1.ep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4400" y="2965450"/>
                <a:ext cx="2743200" cy="2063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0" name="TextBox 9"/>
              <p:cNvSpPr txBox="1">
                <a:spLocks noChangeArrowheads="1"/>
              </p:cNvSpPr>
              <p:nvPr/>
            </p:nvSpPr>
            <p:spPr bwMode="auto">
              <a:xfrm>
                <a:off x="4953000" y="5040313"/>
                <a:ext cx="2362200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CPU heavily loaded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>
          <a:xfrm>
            <a:off x="533400" y="211138"/>
            <a:ext cx="8229600" cy="1143000"/>
          </a:xfrm>
        </p:spPr>
        <p:txBody>
          <a:bodyPr/>
          <a:lstStyle/>
          <a:p>
            <a:r>
              <a:rPr lang="en-US" altLang="zh-CN" smtClean="0"/>
              <a:t>Beepbeep’s basic procedure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62150"/>
            <a:ext cx="6270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1962150"/>
            <a:ext cx="627062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933575"/>
            <a:ext cx="333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08188"/>
            <a:ext cx="347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105400" y="2009775"/>
            <a:ext cx="2790825" cy="1490663"/>
            <a:chOff x="2561740" y="2424372"/>
            <a:chExt cx="3610460" cy="19050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810409" y="2590730"/>
              <a:ext cx="2361791" cy="1142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2133424">
              <a:off x="2561740" y="2424372"/>
              <a:ext cx="1349302" cy="1905000"/>
            </a:xfrm>
            <a:prstGeom prst="arc">
              <a:avLst>
                <a:gd name="adj1" fmla="val 16200000"/>
                <a:gd name="adj2" fmla="val 21239948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 flipH="1">
            <a:off x="6324600" y="2009775"/>
            <a:ext cx="2667000" cy="1490663"/>
            <a:chOff x="2714140" y="2576772"/>
            <a:chExt cx="3610460" cy="19050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962757" y="2743130"/>
              <a:ext cx="2361843" cy="1142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 rot="2133424">
              <a:off x="2714140" y="2576772"/>
              <a:ext cx="1349624" cy="1905000"/>
            </a:xfrm>
            <a:prstGeom prst="arc">
              <a:avLst>
                <a:gd name="adj1" fmla="val 16200000"/>
                <a:gd name="adj2" fmla="val 21239948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225" name="TextBox 20"/>
          <p:cNvSpPr txBox="1">
            <a:spLocks noChangeArrowheads="1"/>
          </p:cNvSpPr>
          <p:nvPr/>
        </p:nvSpPr>
        <p:spPr bwMode="auto">
          <a:xfrm>
            <a:off x="5029200" y="1519238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Device A</a:t>
            </a:r>
          </a:p>
        </p:txBody>
      </p:sp>
      <p:sp>
        <p:nvSpPr>
          <p:cNvPr id="9226" name="TextBox 21"/>
          <p:cNvSpPr txBox="1">
            <a:spLocks noChangeArrowheads="1"/>
          </p:cNvSpPr>
          <p:nvPr/>
        </p:nvSpPr>
        <p:spPr bwMode="auto">
          <a:xfrm>
            <a:off x="7772400" y="1519238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Device B</a:t>
            </a:r>
          </a:p>
        </p:txBody>
      </p:sp>
      <p:sp>
        <p:nvSpPr>
          <p:cNvPr id="25" name="Curved Up Arrow 24"/>
          <p:cNvSpPr/>
          <p:nvPr/>
        </p:nvSpPr>
        <p:spPr>
          <a:xfrm>
            <a:off x="6640513" y="5202238"/>
            <a:ext cx="1589087" cy="423862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 rot="8101" flipH="1">
            <a:off x="6138863" y="5183188"/>
            <a:ext cx="1589087" cy="423862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9504" y="6028395"/>
            <a:ext cx="3712096" cy="461665"/>
          </a:xfrm>
          <a:prstGeom prst="rect">
            <a:avLst/>
          </a:prstGeom>
          <a:blipFill rotWithShape="0">
            <a:blip r:embed="rId6"/>
            <a:stretch>
              <a:fillRect l="-2463" t="-9211" b="-3026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230" name="TextBox 20"/>
          <p:cNvSpPr txBox="1">
            <a:spLocks noChangeArrowheads="1"/>
          </p:cNvSpPr>
          <p:nvPr/>
        </p:nvSpPr>
        <p:spPr bwMode="auto">
          <a:xfrm>
            <a:off x="5181600" y="3500438"/>
            <a:ext cx="144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A’s recording</a:t>
            </a:r>
          </a:p>
        </p:txBody>
      </p:sp>
      <p:sp>
        <p:nvSpPr>
          <p:cNvPr id="9231" name="TextBox 21"/>
          <p:cNvSpPr txBox="1">
            <a:spLocks noChangeArrowheads="1"/>
          </p:cNvSpPr>
          <p:nvPr/>
        </p:nvSpPr>
        <p:spPr bwMode="auto">
          <a:xfrm>
            <a:off x="7620000" y="3500438"/>
            <a:ext cx="137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B’s recording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0">
            <a:off x="5227638" y="3870325"/>
            <a:ext cx="333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0">
            <a:off x="7773988" y="3870325"/>
            <a:ext cx="3333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6292850" y="3873500"/>
            <a:ext cx="347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370888" y="3873500"/>
            <a:ext cx="347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/>
          <p:nvPr/>
        </p:nvCxnSpPr>
        <p:spPr>
          <a:xfrm>
            <a:off x="5181600" y="4110038"/>
            <a:ext cx="1524000" cy="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7600" y="4110038"/>
            <a:ext cx="1524000" cy="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48600" y="4337050"/>
            <a:ext cx="533400" cy="158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57800" y="4338638"/>
            <a:ext cx="1066800" cy="158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257800" y="4414838"/>
            <a:ext cx="1219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-22860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fr-FR" sz="2400" dirty="0">
                <a:latin typeface="Arial" charset="0"/>
              </a:rPr>
              <a:t>ETOA</a:t>
            </a:r>
            <a:r>
              <a:rPr lang="fr-FR" sz="2400" baseline="-25000" dirty="0">
                <a:latin typeface="Arial" charset="0"/>
              </a:rPr>
              <a:t>A</a:t>
            </a:r>
            <a:endParaRPr lang="en-US" sz="2400" dirty="0"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20000" y="4414838"/>
            <a:ext cx="12192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" indent="-22860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fr-FR" sz="2400" dirty="0">
                <a:latin typeface="Arial" charset="0"/>
              </a:rPr>
              <a:t>ETOA</a:t>
            </a:r>
            <a:r>
              <a:rPr lang="fr-FR" sz="2400" baseline="-25000" dirty="0">
                <a:latin typeface="Arial" charset="0"/>
              </a:rPr>
              <a:t>B</a:t>
            </a:r>
            <a:endParaRPr lang="en-US" sz="2400" dirty="0">
              <a:latin typeface="Arial" charset="0"/>
            </a:endParaRPr>
          </a:p>
        </p:txBody>
      </p:sp>
      <p:sp>
        <p:nvSpPr>
          <p:cNvPr id="38" name="Content Placeholder 42"/>
          <p:cNvSpPr txBox="1">
            <a:spLocks/>
          </p:cNvSpPr>
          <p:nvPr/>
        </p:nvSpPr>
        <p:spPr bwMode="auto">
          <a:xfrm>
            <a:off x="304801" y="1237457"/>
            <a:ext cx="4800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latin typeface="+mn-lt"/>
              </a:rPr>
              <a:t>Device A emits a beep while both recording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latin typeface="+mn-lt"/>
              </a:rPr>
              <a:t>Device B emits another beep while both continue recording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latin typeface="+mn-lt"/>
              </a:rPr>
              <a:t>Both devices detect TOA of the two beeps and obtain respective ETOAs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latin typeface="+mn-lt"/>
              </a:rPr>
              <a:t>Exchange ETOAs and calculate the distance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1956" y="6574645"/>
            <a:ext cx="4392488" cy="476250"/>
          </a:xfrm>
        </p:spPr>
        <p:txBody>
          <a:bodyPr/>
          <a:lstStyle/>
          <a:p>
            <a:r>
              <a:rPr lang="en-US" altLang="zh-CN" dirty="0" err="1" smtClean="0"/>
              <a:t>Chunyi</a:t>
            </a:r>
            <a:r>
              <a:rPr lang="en-US" altLang="zh-CN" dirty="0" smtClean="0"/>
              <a:t> Ping     </a:t>
            </a:r>
            <a:r>
              <a:rPr lang="en-US" dirty="0" err="1" smtClean="0"/>
              <a:t>SenSys</a:t>
            </a:r>
            <a:r>
              <a:rPr lang="en-US" dirty="0" smtClean="0"/>
              <a:t>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Mathematical derivation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-650081" y="3847306"/>
            <a:ext cx="434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1254919" y="3847306"/>
            <a:ext cx="434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1084263" y="4038600"/>
            <a:ext cx="2798762" cy="1752600"/>
            <a:chOff x="5050062" y="4038600"/>
            <a:chExt cx="2798538" cy="1752600"/>
          </a:xfrm>
        </p:grpSpPr>
        <p:cxnSp>
          <p:nvCxnSpPr>
            <p:cNvPr id="60" name="Straight Arrow Connector 59"/>
            <p:cNvCxnSpPr/>
            <p:nvPr/>
          </p:nvCxnSpPr>
          <p:spPr>
            <a:xfrm rot="10800000" flipV="1">
              <a:off x="5486589" y="4648200"/>
              <a:ext cx="1904848" cy="1143000"/>
            </a:xfrm>
            <a:prstGeom prst="straightConnector1">
              <a:avLst/>
            </a:prstGeom>
            <a:ln w="50800">
              <a:solidFill>
                <a:srgbClr val="33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162043" y="4877594"/>
              <a:ext cx="458788" cy="0"/>
            </a:xfrm>
            <a:prstGeom prst="straightConnector1">
              <a:avLst/>
            </a:prstGeom>
            <a:ln w="50800">
              <a:solidFill>
                <a:srgbClr val="33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6" name="TextBox 61"/>
            <p:cNvSpPr txBox="1">
              <a:spLocks noChangeArrowheads="1"/>
            </p:cNvSpPr>
            <p:nvPr/>
          </p:nvSpPr>
          <p:spPr bwMode="auto">
            <a:xfrm>
              <a:off x="5050062" y="54102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A3</a:t>
              </a:r>
            </a:p>
          </p:txBody>
        </p:sp>
        <p:sp>
          <p:nvSpPr>
            <p:cNvPr id="10277" name="Rectangle 62"/>
            <p:cNvSpPr>
              <a:spLocks noChangeArrowheads="1"/>
            </p:cNvSpPr>
            <p:nvPr/>
          </p:nvSpPr>
          <p:spPr bwMode="auto">
            <a:xfrm>
              <a:off x="6172200" y="4038600"/>
              <a:ext cx="1149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2</a:t>
              </a:r>
              <a:r>
                <a:rPr lang="en-US" altLang="zh-CN" sz="1800" baseline="30000"/>
                <a:t>nd</a:t>
              </a:r>
              <a:r>
                <a:rPr lang="en-US" altLang="zh-CN" sz="1800"/>
                <a:t>  Beep</a:t>
              </a:r>
              <a:endParaRPr lang="en-US" altLang="zh-CN" sz="1800" baseline="-25000"/>
            </a:p>
          </p:txBody>
        </p:sp>
        <p:pic>
          <p:nvPicPr>
            <p:cNvPr id="1027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4381500"/>
              <a:ext cx="82867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9" name="TextBox 64"/>
            <p:cNvSpPr txBox="1">
              <a:spLocks noChangeArrowheads="1"/>
            </p:cNvSpPr>
            <p:nvPr/>
          </p:nvSpPr>
          <p:spPr bwMode="auto">
            <a:xfrm>
              <a:off x="7412262" y="4736068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B3</a:t>
              </a:r>
            </a:p>
          </p:txBody>
        </p:sp>
        <p:sp>
          <p:nvSpPr>
            <p:cNvPr id="10280" name="TextBox 65"/>
            <p:cNvSpPr txBox="1">
              <a:spLocks noChangeArrowheads="1"/>
            </p:cNvSpPr>
            <p:nvPr/>
          </p:nvSpPr>
          <p:spPr bwMode="auto">
            <a:xfrm>
              <a:off x="7412262" y="42672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B2</a:t>
              </a:r>
            </a:p>
          </p:txBody>
        </p:sp>
      </p:grp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987425" y="1600200"/>
            <a:ext cx="2895600" cy="1600200"/>
            <a:chOff x="4953000" y="1600200"/>
            <a:chExt cx="2895600" cy="1600200"/>
          </a:xfrm>
        </p:grpSpPr>
        <p:grpSp>
          <p:nvGrpSpPr>
            <p:cNvPr id="10266" name="Group 93"/>
            <p:cNvGrpSpPr>
              <a:grpSpLocks/>
            </p:cNvGrpSpPr>
            <p:nvPr/>
          </p:nvGrpSpPr>
          <p:grpSpPr bwMode="auto">
            <a:xfrm>
              <a:off x="5486400" y="1600200"/>
              <a:ext cx="1905000" cy="1600200"/>
              <a:chOff x="5485606" y="1600200"/>
              <a:chExt cx="1905000" cy="1600200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5487194" y="2209800"/>
                <a:ext cx="1903412" cy="99060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5400000">
                <a:off x="5257800" y="2439194"/>
                <a:ext cx="457200" cy="158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72" name="Rectangle 74"/>
              <p:cNvSpPr>
                <a:spLocks noChangeArrowheads="1"/>
              </p:cNvSpPr>
              <p:nvPr/>
            </p:nvSpPr>
            <p:spPr bwMode="auto">
              <a:xfrm>
                <a:off x="5562600" y="1600200"/>
                <a:ext cx="109998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1</a:t>
                </a:r>
                <a:r>
                  <a:rPr lang="en-US" altLang="zh-CN" sz="1800" baseline="30000"/>
                  <a:t>st</a:t>
                </a:r>
                <a:r>
                  <a:rPr lang="en-US" altLang="zh-CN" sz="1800"/>
                  <a:t>  Beep</a:t>
                </a:r>
                <a:endParaRPr lang="en-US" altLang="zh-CN" sz="1800" baseline="-25000"/>
              </a:p>
            </p:txBody>
          </p:sp>
          <p:pic>
            <p:nvPicPr>
              <p:cNvPr id="1027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7400" y="1981200"/>
                <a:ext cx="1057275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267" name="TextBox 69"/>
            <p:cNvSpPr txBox="1">
              <a:spLocks noChangeArrowheads="1"/>
            </p:cNvSpPr>
            <p:nvPr/>
          </p:nvSpPr>
          <p:spPr bwMode="auto">
            <a:xfrm>
              <a:off x="7412262" y="28194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B1</a:t>
              </a:r>
            </a:p>
          </p:txBody>
        </p:sp>
        <p:sp>
          <p:nvSpPr>
            <p:cNvPr id="10268" name="TextBox 70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t</a:t>
              </a:r>
              <a:r>
                <a:rPr lang="en-US" altLang="zh-CN" sz="1800" baseline="-25000" dirty="0"/>
                <a:t>A0</a:t>
              </a:r>
            </a:p>
          </p:txBody>
        </p:sp>
        <p:sp>
          <p:nvSpPr>
            <p:cNvPr id="10269" name="TextBox 71"/>
            <p:cNvSpPr txBox="1">
              <a:spLocks noChangeArrowheads="1"/>
            </p:cNvSpPr>
            <p:nvPr/>
          </p:nvSpPr>
          <p:spPr bwMode="auto">
            <a:xfrm>
              <a:off x="4953000" y="2286000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t</a:t>
              </a:r>
              <a:r>
                <a:rPr lang="en-US" altLang="zh-CN" sz="1800" baseline="-25000"/>
                <a:t>A1</a:t>
              </a:r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533400" y="2667000"/>
            <a:ext cx="1139825" cy="3125788"/>
            <a:chOff x="3276600" y="2438400"/>
            <a:chExt cx="1140068" cy="312578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578289" y="2438400"/>
              <a:ext cx="685946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78289" y="5562600"/>
              <a:ext cx="838379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5400000">
              <a:off x="3044922" y="4876800"/>
              <a:ext cx="1371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5400000" flipH="1" flipV="1">
              <a:off x="3121916" y="3047206"/>
              <a:ext cx="1219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5" name="Rectangle 81"/>
            <p:cNvSpPr>
              <a:spLocks noChangeArrowheads="1"/>
            </p:cNvSpPr>
            <p:nvPr/>
          </p:nvSpPr>
          <p:spPr bwMode="auto">
            <a:xfrm>
              <a:off x="3276600" y="3821668"/>
              <a:ext cx="9114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ETOA</a:t>
              </a:r>
              <a:r>
                <a:rPr lang="en-US" altLang="zh-CN" sz="1800" baseline="-25000"/>
                <a:t>A</a:t>
              </a:r>
            </a:p>
          </p:txBody>
        </p:sp>
      </p:grpSp>
      <p:grpSp>
        <p:nvGrpSpPr>
          <p:cNvPr id="6" name="Group 139"/>
          <p:cNvGrpSpPr>
            <a:grpSpLocks/>
          </p:cNvGrpSpPr>
          <p:nvPr/>
        </p:nvGrpSpPr>
        <p:grpSpPr bwMode="auto">
          <a:xfrm>
            <a:off x="3425825" y="3200400"/>
            <a:ext cx="984250" cy="1828800"/>
            <a:chOff x="8232532" y="3276600"/>
            <a:chExt cx="984736" cy="18288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232532" y="3276600"/>
              <a:ext cx="762376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232532" y="5103813"/>
              <a:ext cx="762376" cy="1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16200000" flipH="1">
              <a:off x="8384401" y="4722018"/>
              <a:ext cx="760413" cy="3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5400000" flipH="1" flipV="1">
              <a:off x="8459808" y="3579811"/>
              <a:ext cx="609600" cy="3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0" name="Rectangle 87"/>
            <p:cNvSpPr>
              <a:spLocks noChangeArrowheads="1"/>
            </p:cNvSpPr>
            <p:nvPr/>
          </p:nvSpPr>
          <p:spPr bwMode="auto">
            <a:xfrm>
              <a:off x="8305800" y="3886200"/>
              <a:ext cx="9114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ETOA</a:t>
              </a:r>
              <a:r>
                <a:rPr lang="en-US" altLang="zh-CN" sz="1800" baseline="-25000"/>
                <a:t>B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057275" y="3200400"/>
            <a:ext cx="2743200" cy="1449388"/>
            <a:chOff x="1057275" y="3200400"/>
            <a:chExt cx="2743200" cy="1449387"/>
          </a:xfrm>
        </p:grpSpPr>
        <p:grpSp>
          <p:nvGrpSpPr>
            <p:cNvPr id="10252" name="Group 40"/>
            <p:cNvGrpSpPr>
              <a:grpSpLocks/>
            </p:cNvGrpSpPr>
            <p:nvPr/>
          </p:nvGrpSpPr>
          <p:grpSpPr bwMode="auto">
            <a:xfrm>
              <a:off x="1057275" y="3200400"/>
              <a:ext cx="2743200" cy="1449387"/>
              <a:chOff x="4876800" y="2209800"/>
              <a:chExt cx="3587750" cy="2439988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4876800" y="2209800"/>
                <a:ext cx="3587750" cy="267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953622" y="4647115"/>
                <a:ext cx="3510928" cy="267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43"/>
            <p:cNvGrpSpPr/>
            <p:nvPr/>
          </p:nvGrpSpPr>
          <p:grpSpPr>
            <a:xfrm>
              <a:off x="1524000" y="3200400"/>
              <a:ext cx="1906588" cy="1447800"/>
              <a:chOff x="1524000" y="3242888"/>
              <a:chExt cx="1906588" cy="1405312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grpSpPr>
          <p:cxnSp>
            <p:nvCxnSpPr>
              <p:cNvPr id="42" name="Straight Connector 41"/>
              <p:cNvCxnSpPr/>
              <p:nvPr/>
            </p:nvCxnSpPr>
            <p:spPr>
              <a:xfrm rot="5400000">
                <a:off x="2743994" y="3927894"/>
                <a:ext cx="1371600" cy="158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838994" y="3961606"/>
                <a:ext cx="1371600" cy="158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4442533" y="4055505"/>
                <a:ext cx="4648200" cy="136678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 smtClean="0"/>
                  <a:t>D=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000" dirty="0" smtClean="0"/>
                  <a:t>·(ETOA</a:t>
                </a:r>
                <a:r>
                  <a:rPr lang="en-US" altLang="zh-CN" sz="2000" baseline="-25000" dirty="0" smtClean="0"/>
                  <a:t>A</a:t>
                </a:r>
                <a:r>
                  <a:rPr lang="en-US" altLang="zh-CN" sz="2000" dirty="0" smtClean="0"/>
                  <a:t>-ETOA</a:t>
                </a:r>
                <a:r>
                  <a:rPr lang="en-US" altLang="zh-CN" sz="2000" baseline="-25000" dirty="0" smtClean="0"/>
                  <a:t>B</a:t>
                </a:r>
                <a:r>
                  <a:rPr lang="en-US" altLang="zh-CN" sz="2000" dirty="0" smtClean="0"/>
                  <a:t>)</a:t>
                </a:r>
              </a:p>
              <a:p>
                <a:pPr eaLnBrk="1" hangingPunct="1"/>
                <a:r>
                  <a:rPr lang="en-US" altLang="zh-CN" sz="2000" dirty="0" smtClean="0"/>
                  <a:t>   = </a:t>
                </a:r>
                <a:r>
                  <a:rPr lang="en-US" altLang="zh-CN" sz="1200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36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3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3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000" dirty="0" smtClean="0"/>
                  <a:t>·(</a:t>
                </a:r>
                <a:r>
                  <a:rPr lang="en-US" altLang="zh-CN" sz="2000" dirty="0"/>
                  <a:t>(</a:t>
                </a:r>
                <a:r>
                  <a:rPr lang="en-US" altLang="zh-CN" sz="2000" dirty="0" smtClean="0"/>
                  <a:t>n</a:t>
                </a:r>
                <a:r>
                  <a:rPr lang="en-US" altLang="zh-CN" sz="2000" baseline="-25000" dirty="0" smtClean="0"/>
                  <a:t>A3</a:t>
                </a:r>
                <a:r>
                  <a:rPr lang="en-US" altLang="zh-CN" sz="2000" dirty="0" smtClean="0"/>
                  <a:t>-n</a:t>
                </a:r>
                <a:r>
                  <a:rPr lang="en-US" altLang="zh-CN" sz="2000" baseline="-25000" dirty="0" smtClean="0"/>
                  <a:t>A1</a:t>
                </a:r>
                <a:r>
                  <a:rPr lang="en-US" altLang="zh-CN" sz="2000" dirty="0" smtClean="0"/>
                  <a:t>) - (n</a:t>
                </a:r>
                <a:r>
                  <a:rPr lang="en-US" altLang="zh-CN" sz="2000" baseline="-25000" dirty="0" smtClean="0"/>
                  <a:t>B3</a:t>
                </a:r>
                <a:r>
                  <a:rPr lang="en-US" altLang="zh-CN" sz="2000" dirty="0" smtClean="0"/>
                  <a:t>-n</a:t>
                </a:r>
                <a:r>
                  <a:rPr lang="en-US" altLang="zh-CN" sz="2000" baseline="-25000" dirty="0" smtClean="0"/>
                  <a:t>B1</a:t>
                </a:r>
                <a:r>
                  <a:rPr lang="en-US" altLang="zh-CN" sz="2000" dirty="0" smtClean="0"/>
                  <a:t>))</a:t>
                </a:r>
                <a:endParaRPr lang="en-US" altLang="zh-CN" sz="2000" baseline="-25000" dirty="0" smtClean="0"/>
              </a:p>
            </p:txBody>
          </p:sp>
        </mc:Choice>
        <mc:Fallback xmlns="">
          <p:sp>
            <p:nvSpPr>
              <p:cNvPr id="44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2533" y="4055505"/>
                <a:ext cx="4648200" cy="1366784"/>
              </a:xfrm>
              <a:prstGeom prst="rect">
                <a:avLst/>
              </a:prstGeom>
              <a:blipFill rotWithShape="0">
                <a:blip r:embed="rId5"/>
                <a:stretch>
                  <a:fillRect l="-144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5497280" y="1738252"/>
            <a:ext cx="2424253" cy="40011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ETOA</a:t>
            </a:r>
            <a:r>
              <a:rPr lang="en-US" altLang="zh-CN" sz="2000" baseline="-25000" dirty="0" smtClean="0"/>
              <a:t>A</a:t>
            </a:r>
            <a:r>
              <a:rPr lang="en-US" altLang="zh-CN" sz="2000" dirty="0" smtClean="0"/>
              <a:t>= (n</a:t>
            </a:r>
            <a:r>
              <a:rPr lang="en-US" altLang="zh-CN" sz="2000" baseline="-25000" dirty="0" smtClean="0"/>
              <a:t>A3</a:t>
            </a:r>
            <a:r>
              <a:rPr lang="en-US" altLang="zh-CN" sz="2000" dirty="0" smtClean="0"/>
              <a:t>-n</a:t>
            </a:r>
            <a:r>
              <a:rPr lang="en-US" altLang="zh-CN" sz="2000" baseline="-25000" dirty="0" smtClean="0"/>
              <a:t>A1</a:t>
            </a:r>
            <a:r>
              <a:rPr lang="en-US" altLang="zh-CN" sz="2000" dirty="0" smtClean="0"/>
              <a:t>)/</a:t>
            </a:r>
            <a:r>
              <a:rPr lang="en-US" altLang="zh-CN" sz="2000" dirty="0" err="1" smtClean="0"/>
              <a:t>f</a:t>
            </a:r>
            <a:r>
              <a:rPr lang="en-US" altLang="zh-CN" sz="2000" baseline="-25000" dirty="0" err="1"/>
              <a:t>A</a:t>
            </a:r>
            <a:endParaRPr lang="en-US" altLang="zh-CN" sz="2000" dirty="0"/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5497280" y="2466945"/>
            <a:ext cx="2424253" cy="40011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ETOA</a:t>
            </a:r>
            <a:r>
              <a:rPr lang="en-US" altLang="zh-CN" sz="2000" baseline="-25000" dirty="0" smtClean="0"/>
              <a:t>B</a:t>
            </a:r>
            <a:r>
              <a:rPr lang="en-US" altLang="zh-CN" sz="2000" dirty="0" smtClean="0"/>
              <a:t>= (n</a:t>
            </a:r>
            <a:r>
              <a:rPr lang="en-US" altLang="zh-CN" sz="2000" baseline="-25000" dirty="0" smtClean="0"/>
              <a:t>B3</a:t>
            </a:r>
            <a:r>
              <a:rPr lang="en-US" altLang="zh-CN" sz="2000" dirty="0" smtClean="0"/>
              <a:t>-n</a:t>
            </a:r>
            <a:r>
              <a:rPr lang="en-US" altLang="zh-CN" sz="2000" baseline="-25000" dirty="0" smtClean="0"/>
              <a:t>B1</a:t>
            </a:r>
            <a:r>
              <a:rPr lang="en-US" altLang="zh-CN" sz="2000" dirty="0" smtClean="0"/>
              <a:t>)/</a:t>
            </a:r>
            <a:r>
              <a:rPr lang="en-US" altLang="zh-CN" sz="2000" dirty="0" err="1" smtClean="0"/>
              <a:t>f</a:t>
            </a:r>
            <a:r>
              <a:rPr lang="en-US" altLang="zh-CN" sz="2000" baseline="-25000" dirty="0" err="1" smtClean="0"/>
              <a:t>B</a:t>
            </a:r>
            <a:endParaRPr lang="en-US" altLang="zh-CN" sz="2000" dirty="0"/>
          </a:p>
        </p:txBody>
      </p:sp>
      <p:sp>
        <p:nvSpPr>
          <p:cNvPr id="50" name="Down Arrow 69"/>
          <p:cNvSpPr/>
          <p:nvPr/>
        </p:nvSpPr>
        <p:spPr>
          <a:xfrm>
            <a:off x="6461833" y="3261816"/>
            <a:ext cx="609600" cy="690563"/>
          </a:xfrm>
          <a:prstGeom prst="down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BeepBeep</a:t>
            </a:r>
            <a:r>
              <a:rPr lang="en-US" altLang="zh-CN" dirty="0"/>
              <a:t>  </a:t>
            </a:r>
            <a:r>
              <a:rPr lang="en-US" altLang="zh-CN" dirty="0" smtClean="0"/>
              <a:t>Summary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 </a:t>
            </a:r>
            <a:r>
              <a:rPr lang="en-US" altLang="zh-CN" dirty="0"/>
              <a:t>: </a:t>
            </a:r>
            <a:r>
              <a:rPr lang="en-US" altLang="zh-CN" dirty="0"/>
              <a:t>accurate, error in </a:t>
            </a:r>
            <a:r>
              <a:rPr lang="en-US" altLang="zh-CN" dirty="0" err="1"/>
              <a:t>cms</a:t>
            </a:r>
            <a:endParaRPr lang="en-US" altLang="zh-CN" dirty="0"/>
          </a:p>
          <a:p>
            <a:r>
              <a:rPr lang="en-US" altLang="zh-CN" dirty="0" smtClean="0"/>
              <a:t>Disadvantage</a:t>
            </a:r>
            <a:r>
              <a:rPr lang="en-US" altLang="zh-CN" dirty="0" smtClean="0"/>
              <a:t>: </a:t>
            </a:r>
            <a:r>
              <a:rPr lang="en-US" altLang="zh-CN" dirty="0"/>
              <a:t>distance measurement only</a:t>
            </a:r>
          </a:p>
          <a:p>
            <a:pPr marL="0" indent="0">
              <a:buNone/>
            </a:pPr>
            <a:r>
              <a:rPr lang="en-US" altLang="zh-CN" sz="2400" dirty="0"/>
              <a:t>	  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84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Pages>0</Pages>
  <Words>578</Words>
  <Characters>0</Characters>
  <Application>Microsoft Office PowerPoint</Application>
  <DocSecurity>0</DocSecurity>
  <PresentationFormat>全屏显示(4:3)</PresentationFormat>
  <Lines>0</Lines>
  <Paragraphs>220</Paragraphs>
  <Slides>22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Courier New</vt:lpstr>
      <vt:lpstr>Wingdings</vt:lpstr>
      <vt:lpstr>默认设计模板</vt:lpstr>
      <vt:lpstr>BMP 图像</vt:lpstr>
      <vt:lpstr>Smartphone localization  </vt:lpstr>
      <vt:lpstr>Outline</vt:lpstr>
      <vt:lpstr>Problem description</vt:lpstr>
      <vt:lpstr>Distance measurement </vt:lpstr>
      <vt:lpstr>The root cause of time inaccuracy  – three uncertainties </vt:lpstr>
      <vt:lpstr>Effects of uncertainties</vt:lpstr>
      <vt:lpstr>Beepbeep’s basic procedure</vt:lpstr>
      <vt:lpstr>Mathematical derivation</vt:lpstr>
      <vt:lpstr>BeepBeep  Summary</vt:lpstr>
      <vt:lpstr>Phone-to-phone 3D localization</vt:lpstr>
      <vt:lpstr>Motivation</vt:lpstr>
      <vt:lpstr>Design overview  </vt:lpstr>
      <vt:lpstr>Time-of-arrival cues</vt:lpstr>
      <vt:lpstr>Power cues</vt:lpstr>
      <vt:lpstr>conclusion</vt:lpstr>
      <vt:lpstr>Questions</vt:lpstr>
      <vt:lpstr>Our method</vt:lpstr>
      <vt:lpstr>How to Compute the ETOA</vt:lpstr>
      <vt:lpstr>Angle measurement</vt:lpstr>
      <vt:lpstr>Region overlap</vt:lpstr>
      <vt:lpstr> Future work</vt:lpstr>
      <vt:lpstr>Thanks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Localization</dc:title>
  <dc:subject/>
  <dc:creator>Administrator</dc:creator>
  <cp:keywords/>
  <dc:description/>
  <cp:lastModifiedBy>sl yang</cp:lastModifiedBy>
  <cp:revision>272</cp:revision>
  <dcterms:created xsi:type="dcterms:W3CDTF">2015-05-20T14:28:43Z</dcterms:created>
  <dcterms:modified xsi:type="dcterms:W3CDTF">2015-05-24T02:19:50Z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