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80631"/>
            <a:ext cx="12192000" cy="277495"/>
          </a:xfrm>
          <a:custGeom>
            <a:avLst/>
            <a:gdLst/>
            <a:ahLst/>
            <a:cxnLst/>
            <a:rect l="l" t="t" r="r" b="b"/>
            <a:pathLst>
              <a:path w="12192000" h="277495">
                <a:moveTo>
                  <a:pt x="12192000" y="0"/>
                </a:moveTo>
                <a:lnTo>
                  <a:pt x="0" y="0"/>
                </a:lnTo>
                <a:lnTo>
                  <a:pt x="0" y="277368"/>
                </a:lnTo>
                <a:lnTo>
                  <a:pt x="12192000" y="2773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1668" y="21945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616" y="0"/>
                </a:moveTo>
                <a:lnTo>
                  <a:pt x="0" y="356616"/>
                </a:lnTo>
                <a:lnTo>
                  <a:pt x="356616" y="356616"/>
                </a:lnTo>
                <a:lnTo>
                  <a:pt x="3566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6576" y="202184"/>
            <a:ext cx="9906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80631"/>
            <a:ext cx="12192000" cy="277495"/>
          </a:xfrm>
          <a:custGeom>
            <a:avLst/>
            <a:gdLst/>
            <a:ahLst/>
            <a:cxnLst/>
            <a:rect l="l" t="t" r="r" b="b"/>
            <a:pathLst>
              <a:path w="12192000" h="277495">
                <a:moveTo>
                  <a:pt x="12192000" y="0"/>
                </a:moveTo>
                <a:lnTo>
                  <a:pt x="0" y="0"/>
                </a:lnTo>
                <a:lnTo>
                  <a:pt x="0" y="277368"/>
                </a:lnTo>
                <a:lnTo>
                  <a:pt x="12192000" y="2773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1668" y="21945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616" y="0"/>
                </a:moveTo>
                <a:lnTo>
                  <a:pt x="0" y="356616"/>
                </a:lnTo>
                <a:lnTo>
                  <a:pt x="356616" y="356616"/>
                </a:lnTo>
                <a:lnTo>
                  <a:pt x="3566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5053" y="0"/>
            <a:ext cx="1909445" cy="955040"/>
          </a:xfrm>
          <a:custGeom>
            <a:avLst/>
            <a:gdLst/>
            <a:ahLst/>
            <a:cxnLst/>
            <a:rect l="l" t="t" r="r" b="b"/>
            <a:pathLst>
              <a:path w="1909445" h="955040">
                <a:moveTo>
                  <a:pt x="1909406" y="0"/>
                </a:moveTo>
                <a:lnTo>
                  <a:pt x="0" y="0"/>
                </a:lnTo>
                <a:lnTo>
                  <a:pt x="954620" y="954659"/>
                </a:lnTo>
                <a:lnTo>
                  <a:pt x="1909406" y="0"/>
                </a:lnTo>
                <a:close/>
              </a:path>
            </a:pathLst>
          </a:custGeom>
          <a:solidFill>
            <a:srgbClr val="1A1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52625" cy="1952625"/>
          </a:xfrm>
          <a:custGeom>
            <a:avLst/>
            <a:gdLst/>
            <a:ahLst/>
            <a:cxnLst/>
            <a:rect l="l" t="t" r="r" b="b"/>
            <a:pathLst>
              <a:path w="1952625" h="1952625">
                <a:moveTo>
                  <a:pt x="1952244" y="0"/>
                </a:moveTo>
                <a:lnTo>
                  <a:pt x="0" y="0"/>
                </a:lnTo>
                <a:lnTo>
                  <a:pt x="0" y="1952244"/>
                </a:lnTo>
                <a:lnTo>
                  <a:pt x="1952244" y="0"/>
                </a:lnTo>
                <a:close/>
              </a:path>
            </a:pathLst>
          </a:custGeom>
          <a:solidFill>
            <a:srgbClr val="DB614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27540" y="5904534"/>
            <a:ext cx="1909445" cy="955040"/>
          </a:xfrm>
          <a:custGeom>
            <a:avLst/>
            <a:gdLst/>
            <a:ahLst/>
            <a:cxnLst/>
            <a:rect l="l" t="t" r="r" b="b"/>
            <a:pathLst>
              <a:path w="1909445" h="955040">
                <a:moveTo>
                  <a:pt x="954785" y="0"/>
                </a:moveTo>
                <a:lnTo>
                  <a:pt x="0" y="954679"/>
                </a:lnTo>
                <a:lnTo>
                  <a:pt x="1909444" y="954679"/>
                </a:lnTo>
                <a:lnTo>
                  <a:pt x="954785" y="0"/>
                </a:lnTo>
                <a:close/>
              </a:path>
            </a:pathLst>
          </a:custGeom>
          <a:solidFill>
            <a:srgbClr val="1A1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39756" y="4907279"/>
            <a:ext cx="1952625" cy="1952625"/>
          </a:xfrm>
          <a:custGeom>
            <a:avLst/>
            <a:gdLst/>
            <a:ahLst/>
            <a:cxnLst/>
            <a:rect l="l" t="t" r="r" b="b"/>
            <a:pathLst>
              <a:path w="1952625" h="1952625">
                <a:moveTo>
                  <a:pt x="1952244" y="0"/>
                </a:moveTo>
                <a:lnTo>
                  <a:pt x="0" y="1952243"/>
                </a:lnTo>
                <a:lnTo>
                  <a:pt x="1952244" y="1952243"/>
                </a:lnTo>
                <a:lnTo>
                  <a:pt x="1952244" y="0"/>
                </a:lnTo>
                <a:close/>
              </a:path>
            </a:pathLst>
          </a:custGeom>
          <a:solidFill>
            <a:srgbClr val="DB614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6576" y="202184"/>
            <a:ext cx="24206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737" y="1454911"/>
            <a:ext cx="10038080" cy="3132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gSungSim/jpasho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angSungSim/boringAddres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664460" cy="1952625"/>
            <a:chOff x="0" y="0"/>
            <a:chExt cx="2664460" cy="1952625"/>
          </a:xfrm>
        </p:grpSpPr>
        <p:sp>
          <p:nvSpPr>
            <p:cNvPr id="3" name="object 3"/>
            <p:cNvSpPr/>
            <p:nvPr/>
          </p:nvSpPr>
          <p:spPr>
            <a:xfrm>
              <a:off x="755053" y="0"/>
              <a:ext cx="1909445" cy="955040"/>
            </a:xfrm>
            <a:custGeom>
              <a:avLst/>
              <a:gdLst/>
              <a:ahLst/>
              <a:cxnLst/>
              <a:rect l="l" t="t" r="r" b="b"/>
              <a:pathLst>
                <a:path w="1909445" h="955040">
                  <a:moveTo>
                    <a:pt x="1909406" y="0"/>
                  </a:moveTo>
                  <a:lnTo>
                    <a:pt x="0" y="0"/>
                  </a:lnTo>
                  <a:lnTo>
                    <a:pt x="954620" y="954659"/>
                  </a:lnTo>
                  <a:lnTo>
                    <a:pt x="1909406" y="0"/>
                  </a:lnTo>
                  <a:close/>
                </a:path>
              </a:pathLst>
            </a:custGeom>
            <a:solidFill>
              <a:srgbClr val="1A1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952625" cy="1952625"/>
            </a:xfrm>
            <a:custGeom>
              <a:avLst/>
              <a:gdLst/>
              <a:ahLst/>
              <a:cxnLst/>
              <a:rect l="l" t="t" r="r" b="b"/>
              <a:pathLst>
                <a:path w="1952625" h="1952625">
                  <a:moveTo>
                    <a:pt x="1952244" y="0"/>
                  </a:moveTo>
                  <a:lnTo>
                    <a:pt x="0" y="0"/>
                  </a:lnTo>
                  <a:lnTo>
                    <a:pt x="0" y="1952244"/>
                  </a:lnTo>
                  <a:lnTo>
                    <a:pt x="1952244" y="0"/>
                  </a:lnTo>
                  <a:close/>
                </a:path>
              </a:pathLst>
            </a:custGeom>
            <a:solidFill>
              <a:srgbClr val="DB614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527540" y="4907279"/>
            <a:ext cx="2664460" cy="1952625"/>
            <a:chOff x="9527540" y="4907279"/>
            <a:chExt cx="2664460" cy="1952625"/>
          </a:xfrm>
        </p:grpSpPr>
        <p:sp>
          <p:nvSpPr>
            <p:cNvPr id="6" name="object 6"/>
            <p:cNvSpPr/>
            <p:nvPr/>
          </p:nvSpPr>
          <p:spPr>
            <a:xfrm>
              <a:off x="9527540" y="5904534"/>
              <a:ext cx="1909445" cy="955040"/>
            </a:xfrm>
            <a:custGeom>
              <a:avLst/>
              <a:gdLst/>
              <a:ahLst/>
              <a:cxnLst/>
              <a:rect l="l" t="t" r="r" b="b"/>
              <a:pathLst>
                <a:path w="1909445" h="955040">
                  <a:moveTo>
                    <a:pt x="954785" y="0"/>
                  </a:moveTo>
                  <a:lnTo>
                    <a:pt x="0" y="954679"/>
                  </a:lnTo>
                  <a:lnTo>
                    <a:pt x="1909444" y="954679"/>
                  </a:lnTo>
                  <a:lnTo>
                    <a:pt x="954785" y="0"/>
                  </a:lnTo>
                  <a:close/>
                </a:path>
              </a:pathLst>
            </a:custGeom>
            <a:solidFill>
              <a:srgbClr val="1A1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39756" y="4907279"/>
              <a:ext cx="1952625" cy="1952625"/>
            </a:xfrm>
            <a:custGeom>
              <a:avLst/>
              <a:gdLst/>
              <a:ahLst/>
              <a:cxnLst/>
              <a:rect l="l" t="t" r="r" b="b"/>
              <a:pathLst>
                <a:path w="1952625" h="1952625">
                  <a:moveTo>
                    <a:pt x="1952244" y="0"/>
                  </a:moveTo>
                  <a:lnTo>
                    <a:pt x="0" y="1952243"/>
                  </a:lnTo>
                  <a:lnTo>
                    <a:pt x="1952244" y="1952243"/>
                  </a:lnTo>
                  <a:lnTo>
                    <a:pt x="1952244" y="0"/>
                  </a:lnTo>
                  <a:close/>
                </a:path>
              </a:pathLst>
            </a:custGeom>
            <a:solidFill>
              <a:srgbClr val="DB614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65396" y="2754833"/>
            <a:ext cx="3073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1A1E4E"/>
                </a:solidFill>
              </a:rPr>
              <a:t>포트폴리오</a:t>
            </a:r>
            <a:endParaRPr sz="4800"/>
          </a:p>
        </p:txBody>
      </p:sp>
      <p:sp>
        <p:nvSpPr>
          <p:cNvPr id="9" name="object 9"/>
          <p:cNvSpPr/>
          <p:nvPr/>
        </p:nvSpPr>
        <p:spPr>
          <a:xfrm>
            <a:off x="5469656" y="4341526"/>
            <a:ext cx="1435735" cy="314325"/>
          </a:xfrm>
          <a:custGeom>
            <a:avLst/>
            <a:gdLst/>
            <a:ahLst/>
            <a:cxnLst/>
            <a:rect l="l" t="t" r="r" b="b"/>
            <a:pathLst>
              <a:path w="1435734" h="314325">
                <a:moveTo>
                  <a:pt x="1383284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3"/>
                </a:lnTo>
                <a:lnTo>
                  <a:pt x="0" y="261619"/>
                </a:lnTo>
                <a:lnTo>
                  <a:pt x="4103" y="282011"/>
                </a:lnTo>
                <a:lnTo>
                  <a:pt x="15303" y="298640"/>
                </a:lnTo>
                <a:lnTo>
                  <a:pt x="31932" y="309840"/>
                </a:lnTo>
                <a:lnTo>
                  <a:pt x="52324" y="313943"/>
                </a:lnTo>
                <a:lnTo>
                  <a:pt x="1383284" y="313943"/>
                </a:lnTo>
                <a:lnTo>
                  <a:pt x="1403675" y="309840"/>
                </a:lnTo>
                <a:lnTo>
                  <a:pt x="1420304" y="298640"/>
                </a:lnTo>
                <a:lnTo>
                  <a:pt x="1431504" y="282011"/>
                </a:lnTo>
                <a:lnTo>
                  <a:pt x="1435608" y="261619"/>
                </a:lnTo>
                <a:lnTo>
                  <a:pt x="1435608" y="52323"/>
                </a:lnTo>
                <a:lnTo>
                  <a:pt x="1431504" y="31932"/>
                </a:lnTo>
                <a:lnTo>
                  <a:pt x="1420304" y="15303"/>
                </a:lnTo>
                <a:lnTo>
                  <a:pt x="1403675" y="4103"/>
                </a:lnTo>
                <a:lnTo>
                  <a:pt x="1383284" y="0"/>
                </a:lnTo>
                <a:close/>
              </a:path>
            </a:pathLst>
          </a:custGeom>
          <a:solidFill>
            <a:srgbClr val="DB6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40070" y="3862578"/>
            <a:ext cx="1077595" cy="7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A1E4E"/>
                </a:solidFill>
                <a:latin typeface="Malgun Gothic"/>
                <a:cs typeface="Malgun Gothic"/>
              </a:rPr>
              <a:t>양성심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Malgun Gothic"/>
                <a:cs typeface="Malgun Gothic"/>
              </a:rPr>
              <a:t>Developer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24688" y="2222912"/>
            <a:ext cx="355600" cy="345440"/>
          </a:xfrm>
          <a:custGeom>
            <a:avLst/>
            <a:gdLst/>
            <a:ahLst/>
            <a:cxnLst/>
            <a:rect l="l" t="t" r="r" b="b"/>
            <a:pathLst>
              <a:path w="355600" h="345439">
                <a:moveTo>
                  <a:pt x="52566" y="36290"/>
                </a:moveTo>
                <a:lnTo>
                  <a:pt x="61263" y="18669"/>
                </a:lnTo>
                <a:lnTo>
                  <a:pt x="75568" y="6191"/>
                </a:lnTo>
                <a:lnTo>
                  <a:pt x="93517" y="0"/>
                </a:lnTo>
                <a:lnTo>
                  <a:pt x="113145" y="1238"/>
                </a:lnTo>
                <a:lnTo>
                  <a:pt x="319139" y="56356"/>
                </a:lnTo>
                <a:lnTo>
                  <a:pt x="336760" y="65127"/>
                </a:lnTo>
                <a:lnTo>
                  <a:pt x="349238" y="79470"/>
                </a:lnTo>
                <a:lnTo>
                  <a:pt x="355429" y="97432"/>
                </a:lnTo>
                <a:lnTo>
                  <a:pt x="354191" y="117062"/>
                </a:lnTo>
                <a:lnTo>
                  <a:pt x="302883" y="308578"/>
                </a:lnTo>
                <a:lnTo>
                  <a:pt x="294112" y="326199"/>
                </a:lnTo>
                <a:lnTo>
                  <a:pt x="279769" y="338677"/>
                </a:lnTo>
                <a:lnTo>
                  <a:pt x="261806" y="344868"/>
                </a:lnTo>
                <a:lnTo>
                  <a:pt x="242177" y="343630"/>
                </a:lnTo>
                <a:lnTo>
                  <a:pt x="36183" y="288385"/>
                </a:lnTo>
                <a:lnTo>
                  <a:pt x="18581" y="279685"/>
                </a:lnTo>
                <a:lnTo>
                  <a:pt x="6147" y="265366"/>
                </a:lnTo>
                <a:lnTo>
                  <a:pt x="0" y="247380"/>
                </a:lnTo>
                <a:lnTo>
                  <a:pt x="1258" y="227679"/>
                </a:lnTo>
                <a:lnTo>
                  <a:pt x="52566" y="36290"/>
                </a:lnTo>
                <a:close/>
              </a:path>
            </a:pathLst>
          </a:custGeom>
          <a:ln w="12700">
            <a:solidFill>
              <a:srgbClr val="DB61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01</a:t>
            </a:r>
            <a:r>
              <a:rPr spc="10" dirty="0"/>
              <a:t> </a:t>
            </a:r>
            <a:r>
              <a:rPr spc="-25" dirty="0"/>
              <a:t>Web</a:t>
            </a:r>
          </a:p>
        </p:txBody>
      </p:sp>
      <p:sp>
        <p:nvSpPr>
          <p:cNvPr id="3" name="object 3"/>
          <p:cNvSpPr/>
          <p:nvPr/>
        </p:nvSpPr>
        <p:spPr>
          <a:xfrm>
            <a:off x="923544" y="92201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2283" y="909573"/>
            <a:ext cx="9204325" cy="339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9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설문지 </a:t>
            </a:r>
            <a:r>
              <a:rPr sz="1800" spc="-20" dirty="0">
                <a:latin typeface="Malgun Gothic"/>
                <a:cs typeface="Malgun Gothic"/>
              </a:rPr>
              <a:t>웹사이트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1200" dirty="0">
                <a:latin typeface="Malgun Gothic"/>
                <a:cs typeface="Malgun Gothic"/>
              </a:rPr>
              <a:t>프로젝트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투입기간: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2020.04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~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2020.08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Malgun Gothic"/>
              <a:cs typeface="Malgun Gothic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100" dirty="0">
                <a:latin typeface="Malgun Gothic"/>
                <a:cs typeface="Malgun Gothic"/>
              </a:rPr>
              <a:t>프로젝트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방향: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기존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ASP.net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html,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css의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언어로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설문지를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작성하던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방식에서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vue.js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기반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웹사이트를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통해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편리한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응답데이터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수집</a:t>
            </a:r>
            <a:endParaRPr sz="1100">
              <a:latin typeface="Malgun Gothic"/>
              <a:cs typeface="Malgun Gothic"/>
            </a:endParaRPr>
          </a:p>
          <a:p>
            <a:pPr marL="20955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하기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위함.</a:t>
            </a:r>
            <a:endParaRPr sz="1100">
              <a:latin typeface="Malgun Gothic"/>
              <a:cs typeface="Malgun Gothic"/>
            </a:endParaRPr>
          </a:p>
          <a:p>
            <a:pPr marL="119380" indent="-107314">
              <a:lnSpc>
                <a:spcPct val="100000"/>
              </a:lnSpc>
              <a:spcBef>
                <a:spcPts val="660"/>
              </a:spcBef>
              <a:buChar char="-"/>
              <a:tabLst>
                <a:tab pos="120014" algn="l"/>
              </a:tabLst>
            </a:pPr>
            <a:r>
              <a:rPr sz="1100" dirty="0">
                <a:latin typeface="Malgun Gothic"/>
                <a:cs typeface="Malgun Gothic"/>
              </a:rPr>
              <a:t>역할: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프론트엔드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vue.js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를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이용하여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담당</a:t>
            </a:r>
            <a:endParaRPr sz="1100">
              <a:latin typeface="Malgun Gothic"/>
              <a:cs typeface="Malgun Gothic"/>
            </a:endParaRPr>
          </a:p>
          <a:p>
            <a:pPr marL="184785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185420" algn="l"/>
              </a:tabLst>
            </a:pP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64198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642620" algn="l"/>
              </a:tabLst>
            </a:pPr>
            <a:r>
              <a:rPr sz="1100" dirty="0">
                <a:latin typeface="Malgun Gothic"/>
                <a:cs typeface="Malgun Gothic"/>
              </a:rPr>
              <a:t>회원가입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로그인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64198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642620" algn="l"/>
              </a:tabLst>
            </a:pPr>
            <a:r>
              <a:rPr sz="1100" dirty="0">
                <a:latin typeface="Malgun Gothic"/>
                <a:cs typeface="Malgun Gothic"/>
              </a:rPr>
              <a:t>고객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QnA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게시판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64198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642620" algn="l"/>
              </a:tabLst>
            </a:pPr>
            <a:r>
              <a:rPr sz="1100" dirty="0">
                <a:latin typeface="Malgun Gothic"/>
                <a:cs typeface="Malgun Gothic"/>
              </a:rPr>
              <a:t>문항별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설문지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파트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제작</a:t>
            </a:r>
            <a:endParaRPr sz="1100">
              <a:latin typeface="Malgun Gothic"/>
              <a:cs typeface="Malgun Gothic"/>
            </a:endParaRPr>
          </a:p>
          <a:p>
            <a:pPr marL="641985" lvl="1" indent="-172720">
              <a:lnSpc>
                <a:spcPct val="100000"/>
              </a:lnSpc>
              <a:spcBef>
                <a:spcPts val="665"/>
              </a:spcBef>
              <a:buChar char="-"/>
              <a:tabLst>
                <a:tab pos="642620" algn="l"/>
              </a:tabLst>
            </a:pPr>
            <a:r>
              <a:rPr sz="1100" dirty="0">
                <a:latin typeface="Malgun Gothic"/>
                <a:cs typeface="Malgun Gothic"/>
              </a:rPr>
              <a:t>주소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검색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연동</a:t>
            </a:r>
            <a:endParaRPr sz="11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Malgun Gothic"/>
              <a:buChar char="-"/>
            </a:pPr>
            <a:endParaRPr sz="1450">
              <a:latin typeface="Malgun Gothic"/>
              <a:cs typeface="Malgun Gothic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100" dirty="0">
                <a:latin typeface="Malgun Gothic"/>
                <a:cs typeface="Malgun Gothic"/>
              </a:rPr>
              <a:t>사용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언어: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Vue.js,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Mssql,,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typescript,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java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spring</a:t>
            </a:r>
            <a:endParaRPr sz="1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0188" y="2197607"/>
            <a:ext cx="3803904" cy="24627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23488" y="4404359"/>
            <a:ext cx="1258824" cy="11506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1100" y="4741164"/>
            <a:ext cx="2209800" cy="1546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576" y="202184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01Web</a:t>
            </a:r>
          </a:p>
        </p:txBody>
      </p:sp>
      <p:sp>
        <p:nvSpPr>
          <p:cNvPr id="3" name="object 3"/>
          <p:cNvSpPr/>
          <p:nvPr/>
        </p:nvSpPr>
        <p:spPr>
          <a:xfrm>
            <a:off x="902208" y="8915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3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3" y="225551"/>
                </a:lnTo>
                <a:lnTo>
                  <a:pt x="556260" y="112775"/>
                </a:lnTo>
                <a:lnTo>
                  <a:pt x="4434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633" y="879170"/>
            <a:ext cx="10354945" cy="345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48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충남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시민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관심사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텍스트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데이터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분석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웹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페이지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구현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200" dirty="0">
                <a:latin typeface="Malgun Gothic"/>
                <a:cs typeface="Malgun Gothic"/>
              </a:rPr>
              <a:t>개발기간: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2020.04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~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2020.08</a:t>
            </a:r>
            <a:endParaRPr sz="1200">
              <a:latin typeface="Malgun Gothic"/>
              <a:cs typeface="Malgun Gothic"/>
            </a:endParaRPr>
          </a:p>
          <a:p>
            <a:pPr marL="249554" marR="100965" indent="-172720">
              <a:lnSpc>
                <a:spcPct val="150200"/>
              </a:lnSpc>
              <a:spcBef>
                <a:spcPts val="395"/>
              </a:spcBef>
              <a:buChar char="-"/>
              <a:tabLst>
                <a:tab pos="250190" algn="l"/>
              </a:tabLst>
            </a:pPr>
            <a:r>
              <a:rPr sz="1100" dirty="0">
                <a:latin typeface="Malgun Gothic"/>
                <a:cs typeface="Malgun Gothic"/>
              </a:rPr>
              <a:t>프로젝트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방향: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충남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지역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사업계획서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작성을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위한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자료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조사를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목적으로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충남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관심사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조사.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소셜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미디어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포털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사이트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등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다양한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출처에서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텍스트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데이터 </a:t>
            </a:r>
            <a:r>
              <a:rPr sz="1100" dirty="0">
                <a:latin typeface="Malgun Gothic"/>
                <a:cs typeface="Malgun Gothic"/>
              </a:rPr>
              <a:t>수집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가공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결과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웹페이지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구현</a:t>
            </a:r>
            <a:endParaRPr sz="1100">
              <a:latin typeface="Malgun Gothic"/>
              <a:cs typeface="Malgun Gothic"/>
            </a:endParaRPr>
          </a:p>
          <a:p>
            <a:pPr marL="249554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250190" algn="l"/>
              </a:tabLst>
            </a:pPr>
            <a:r>
              <a:rPr sz="1100" dirty="0">
                <a:latin typeface="Malgun Gothic"/>
                <a:cs typeface="Malgun Gothic"/>
              </a:rPr>
              <a:t>역할: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분석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웹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개발</a:t>
            </a:r>
            <a:endParaRPr sz="1100">
              <a:latin typeface="Malgun Gothic"/>
              <a:cs typeface="Malgun Gothic"/>
            </a:endParaRPr>
          </a:p>
          <a:p>
            <a:pPr marL="249554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250190" algn="l"/>
              </a:tabLst>
            </a:pP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70675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707390" algn="l"/>
              </a:tabLst>
            </a:pPr>
            <a:r>
              <a:rPr sz="1100" dirty="0">
                <a:latin typeface="Malgun Gothic"/>
                <a:cs typeface="Malgun Gothic"/>
              </a:rPr>
              <a:t>소셜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미디어(인스타그램,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트위터,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페이스북),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언론사(충남신문,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공주신문..),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네이버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카페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등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충남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지역과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관련있는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다양한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출처에서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텍스트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0" dirty="0">
                <a:latin typeface="Malgun Gothic"/>
                <a:cs typeface="Malgun Gothic"/>
              </a:rPr>
              <a:t>크롤링.</a:t>
            </a:r>
            <a:endParaRPr sz="1100">
              <a:latin typeface="Malgun Gothic"/>
              <a:cs typeface="Malgun Gothic"/>
            </a:endParaRPr>
          </a:p>
          <a:p>
            <a:pPr marL="70675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707390" algn="l"/>
              </a:tabLst>
            </a:pPr>
            <a:r>
              <a:rPr sz="1100" dirty="0">
                <a:latin typeface="Malgun Gothic"/>
                <a:cs typeface="Malgun Gothic"/>
              </a:rPr>
              <a:t>인스타그램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크롤링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방식: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puppeteer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(node.js)</a:t>
            </a:r>
            <a:r>
              <a:rPr sz="1100" spc="37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라이브러리를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통해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chrome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driver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에서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안정적으로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크롤링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하기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위해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소스코드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개발</a:t>
            </a:r>
            <a:endParaRPr sz="1100">
              <a:latin typeface="Malgun Gothic"/>
              <a:cs typeface="Malgun Gothic"/>
            </a:endParaRPr>
          </a:p>
          <a:p>
            <a:pPr marL="70675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707390" algn="l"/>
              </a:tabLst>
            </a:pPr>
            <a:r>
              <a:rPr sz="1100" dirty="0">
                <a:latin typeface="Malgun Gothic"/>
                <a:cs typeface="Malgun Gothic"/>
              </a:rPr>
              <a:t>페이스북,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트위터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크롤링: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selenium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라이브러리를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통해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크롤링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소스코드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개발</a:t>
            </a:r>
            <a:endParaRPr sz="1100">
              <a:latin typeface="Malgun Gothic"/>
              <a:cs typeface="Malgun Gothic"/>
            </a:endParaRPr>
          </a:p>
          <a:p>
            <a:pPr marL="706755" lvl="1" indent="-172720">
              <a:lnSpc>
                <a:spcPct val="100000"/>
              </a:lnSpc>
              <a:spcBef>
                <a:spcPts val="665"/>
              </a:spcBef>
              <a:buChar char="-"/>
              <a:tabLst>
                <a:tab pos="707390" algn="l"/>
              </a:tabLst>
            </a:pPr>
            <a:r>
              <a:rPr sz="1100" dirty="0">
                <a:latin typeface="Malgun Gothic"/>
                <a:cs typeface="Malgun Gothic"/>
              </a:rPr>
              <a:t>천안아산,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충남매일신문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등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언론사: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node.js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신물사별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크롤링할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비동기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함수를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사용하여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개발</a:t>
            </a:r>
            <a:endParaRPr sz="1100">
              <a:latin typeface="Malgun Gothic"/>
              <a:cs typeface="Malgun Gothic"/>
            </a:endParaRPr>
          </a:p>
          <a:p>
            <a:pPr marL="70675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707390" algn="l"/>
              </a:tabLst>
            </a:pP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적재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일별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배치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: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Agenda 라이브러리를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사용하여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매일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한번씩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job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돌아갈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있도록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설정</a:t>
            </a:r>
            <a:endParaRPr sz="1100">
              <a:latin typeface="Malgun Gothic"/>
              <a:cs typeface="Malgun Gothic"/>
            </a:endParaRPr>
          </a:p>
          <a:p>
            <a:pPr marL="70675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707390" algn="l"/>
              </a:tabLst>
            </a:pPr>
            <a:r>
              <a:rPr sz="1100" dirty="0">
                <a:latin typeface="Malgun Gothic"/>
                <a:cs typeface="Malgun Gothic"/>
              </a:rPr>
              <a:t>형태소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분석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불용어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처리: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stopword.txt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라는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불용어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처리용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파일을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생성한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후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단어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필터링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count</a:t>
            </a:r>
            <a:r>
              <a:rPr sz="1100" spc="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생성</a:t>
            </a:r>
            <a:endParaRPr sz="1100">
              <a:latin typeface="Malgun Gothic"/>
              <a:cs typeface="Malgun Gothic"/>
            </a:endParaRPr>
          </a:p>
          <a:p>
            <a:pPr marL="70675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707390" algn="l"/>
              </a:tabLst>
            </a:pPr>
            <a:r>
              <a:rPr sz="1100" dirty="0">
                <a:latin typeface="Malgun Gothic"/>
                <a:cs typeface="Malgun Gothic"/>
              </a:rPr>
              <a:t>Django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Wordcloud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시각화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55" y="4810690"/>
            <a:ext cx="4444365" cy="52959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765"/>
              </a:spcBef>
              <a:buChar char="-"/>
              <a:tabLst>
                <a:tab pos="185420" algn="l"/>
              </a:tabLst>
            </a:pPr>
            <a:r>
              <a:rPr sz="1100" dirty="0">
                <a:latin typeface="Malgun Gothic"/>
                <a:cs typeface="Malgun Gothic"/>
              </a:rPr>
              <a:t>사용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언어: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Django,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Python,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Node.js,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MongoDB,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javascript,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html,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css</a:t>
            </a:r>
            <a:endParaRPr sz="1100">
              <a:latin typeface="Malgun Gothic"/>
              <a:cs typeface="Malgun Gothic"/>
            </a:endParaRPr>
          </a:p>
          <a:p>
            <a:pPr marL="184785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185420" algn="l"/>
              </a:tabLst>
            </a:pPr>
            <a:r>
              <a:rPr sz="1100" dirty="0">
                <a:latin typeface="Malgun Gothic"/>
                <a:cs typeface="Malgun Gothic"/>
              </a:rPr>
              <a:t>Github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주소: </a:t>
            </a:r>
            <a:r>
              <a:rPr sz="1100" spc="-10" dirty="0">
                <a:latin typeface="Malgun Gothic"/>
                <a:cs typeface="Malgun Gothic"/>
              </a:rPr>
              <a:t>https://github.com/YangSungSim/cr_somedia</a:t>
            </a:r>
            <a:endParaRPr sz="11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5337047"/>
            <a:ext cx="848868" cy="890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200" y="5300471"/>
            <a:ext cx="932688" cy="8900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9516" y="5320284"/>
            <a:ext cx="112014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01Web</a:t>
            </a:r>
          </a:p>
        </p:txBody>
      </p:sp>
      <p:sp>
        <p:nvSpPr>
          <p:cNvPr id="3" name="object 3"/>
          <p:cNvSpPr/>
          <p:nvPr/>
        </p:nvSpPr>
        <p:spPr>
          <a:xfrm>
            <a:off x="902208" y="8915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3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3" y="225551"/>
                </a:lnTo>
                <a:lnTo>
                  <a:pt x="556260" y="112775"/>
                </a:lnTo>
                <a:lnTo>
                  <a:pt x="4434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91132" y="879170"/>
            <a:ext cx="2097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충남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시민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관심사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spc="-50" dirty="0">
                <a:latin typeface="Malgun Gothic"/>
                <a:cs typeface="Malgun Gothic"/>
              </a:rPr>
              <a:t>웹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68" y="1158239"/>
            <a:ext cx="9831324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0631"/>
            <a:ext cx="12192000" cy="277495"/>
          </a:xfrm>
          <a:custGeom>
            <a:avLst/>
            <a:gdLst/>
            <a:ahLst/>
            <a:cxnLst/>
            <a:rect l="l" t="t" r="r" b="b"/>
            <a:pathLst>
              <a:path w="12192000" h="277495">
                <a:moveTo>
                  <a:pt x="12192000" y="0"/>
                </a:moveTo>
                <a:lnTo>
                  <a:pt x="0" y="0"/>
                </a:lnTo>
                <a:lnTo>
                  <a:pt x="0" y="277368"/>
                </a:lnTo>
                <a:lnTo>
                  <a:pt x="12192000" y="2773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1668" y="21945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616" y="0"/>
                </a:moveTo>
                <a:lnTo>
                  <a:pt x="0" y="356616"/>
                </a:lnTo>
                <a:lnTo>
                  <a:pt x="356616" y="356616"/>
                </a:lnTo>
                <a:lnTo>
                  <a:pt x="35661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02</a:t>
            </a:r>
            <a:r>
              <a:rPr spc="-10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</a:t>
            </a:r>
          </a:p>
        </p:txBody>
      </p:sp>
      <p:sp>
        <p:nvSpPr>
          <p:cNvPr id="5" name="object 5"/>
          <p:cNvSpPr/>
          <p:nvPr/>
        </p:nvSpPr>
        <p:spPr>
          <a:xfrm>
            <a:off x="836675" y="893063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6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프로젝트</a:t>
            </a:r>
            <a:r>
              <a:rPr spc="-10" dirty="0"/>
              <a:t> </a:t>
            </a:r>
            <a:r>
              <a:rPr dirty="0"/>
              <a:t>기간:</a:t>
            </a:r>
            <a:r>
              <a:rPr spc="10" dirty="0"/>
              <a:t> </a:t>
            </a:r>
            <a:r>
              <a:rPr dirty="0"/>
              <a:t>2021.03</a:t>
            </a:r>
            <a:r>
              <a:rPr spc="5" dirty="0"/>
              <a:t> </a:t>
            </a:r>
            <a:r>
              <a:rPr dirty="0"/>
              <a:t>~</a:t>
            </a:r>
            <a:r>
              <a:rPr spc="-5" dirty="0"/>
              <a:t> </a:t>
            </a:r>
            <a:r>
              <a:rPr dirty="0"/>
              <a:t>2021.08</a:t>
            </a:r>
            <a:r>
              <a:rPr spc="20" dirty="0"/>
              <a:t> </a:t>
            </a:r>
            <a:r>
              <a:rPr dirty="0"/>
              <a:t>(데이터</a:t>
            </a:r>
            <a:r>
              <a:rPr spc="10" dirty="0"/>
              <a:t> </a:t>
            </a:r>
            <a:r>
              <a:rPr dirty="0"/>
              <a:t>분석</a:t>
            </a:r>
            <a:r>
              <a:rPr spc="-10" dirty="0"/>
              <a:t> </a:t>
            </a:r>
            <a:r>
              <a:rPr dirty="0"/>
              <a:t>설계</a:t>
            </a:r>
            <a:r>
              <a:rPr spc="-5" dirty="0"/>
              <a:t> </a:t>
            </a:r>
            <a:r>
              <a:rPr spc="-10" dirty="0"/>
              <a:t>-</a:t>
            </a:r>
            <a:r>
              <a:rPr dirty="0"/>
              <a:t>&gt;</a:t>
            </a:r>
            <a:r>
              <a:rPr spc="-5" dirty="0"/>
              <a:t> </a:t>
            </a:r>
            <a:r>
              <a:rPr dirty="0"/>
              <a:t>개발</a:t>
            </a:r>
            <a:r>
              <a:rPr spc="10" dirty="0"/>
              <a:t> </a:t>
            </a:r>
            <a:r>
              <a:rPr spc="-10" dirty="0"/>
              <a:t>-</a:t>
            </a:r>
            <a:r>
              <a:rPr dirty="0"/>
              <a:t>&gt;</a:t>
            </a:r>
            <a:r>
              <a:rPr spc="-5" dirty="0"/>
              <a:t> </a:t>
            </a:r>
            <a:r>
              <a:rPr dirty="0"/>
              <a:t>테스트</a:t>
            </a:r>
            <a:r>
              <a:rPr spc="-5" dirty="0"/>
              <a:t> </a:t>
            </a:r>
            <a:r>
              <a:rPr spc="-25" dirty="0"/>
              <a:t>기간)</a:t>
            </a:r>
          </a:p>
          <a:p>
            <a:pPr marL="184785" marR="5080" indent="-172720">
              <a:lnSpc>
                <a:spcPct val="150000"/>
              </a:lnSpc>
              <a:spcBef>
                <a:spcPts val="1235"/>
              </a:spcBef>
              <a:buChar char="-"/>
              <a:tabLst>
                <a:tab pos="185420" algn="l"/>
              </a:tabLst>
            </a:pPr>
            <a:r>
              <a:rPr sz="1100" dirty="0"/>
              <a:t>프로젝트</a:t>
            </a:r>
            <a:r>
              <a:rPr sz="1100" spc="-20" dirty="0"/>
              <a:t> </a:t>
            </a:r>
            <a:r>
              <a:rPr sz="1100" dirty="0"/>
              <a:t>진행</a:t>
            </a:r>
            <a:r>
              <a:rPr sz="1100" spc="-5" dirty="0"/>
              <a:t> </a:t>
            </a:r>
            <a:r>
              <a:rPr sz="1100" dirty="0"/>
              <a:t>방향:</a:t>
            </a:r>
            <a:r>
              <a:rPr sz="1100" spc="360" dirty="0"/>
              <a:t> </a:t>
            </a:r>
            <a:r>
              <a:rPr sz="1100" dirty="0"/>
              <a:t>기존의</a:t>
            </a:r>
            <a:r>
              <a:rPr sz="1100" spc="-10" dirty="0"/>
              <a:t> </a:t>
            </a:r>
            <a:r>
              <a:rPr sz="1100" dirty="0"/>
              <a:t>On</a:t>
            </a:r>
            <a:r>
              <a:rPr sz="1100" spc="-10" dirty="0"/>
              <a:t> </a:t>
            </a:r>
            <a:r>
              <a:rPr sz="1100" dirty="0"/>
              <a:t>promise</a:t>
            </a:r>
            <a:r>
              <a:rPr sz="1100" spc="-20" dirty="0"/>
              <a:t> </a:t>
            </a:r>
            <a:r>
              <a:rPr sz="1100" dirty="0"/>
              <a:t>의</a:t>
            </a:r>
            <a:r>
              <a:rPr sz="1100" spc="-15" dirty="0"/>
              <a:t> </a:t>
            </a:r>
            <a:r>
              <a:rPr sz="1100" dirty="0"/>
              <a:t>mssql</a:t>
            </a:r>
            <a:r>
              <a:rPr sz="1100" spc="-10" dirty="0"/>
              <a:t> </a:t>
            </a:r>
            <a:r>
              <a:rPr sz="1100" dirty="0"/>
              <a:t>RDBMS</a:t>
            </a:r>
            <a:r>
              <a:rPr sz="1100" spc="-10" dirty="0"/>
              <a:t> </a:t>
            </a:r>
            <a:r>
              <a:rPr sz="1100" dirty="0"/>
              <a:t>테이블에</a:t>
            </a:r>
            <a:r>
              <a:rPr sz="1100" spc="-20" dirty="0"/>
              <a:t> </a:t>
            </a:r>
            <a:r>
              <a:rPr sz="1100" dirty="0"/>
              <a:t>적재되고</a:t>
            </a:r>
            <a:r>
              <a:rPr sz="1100" spc="-15" dirty="0"/>
              <a:t> </a:t>
            </a:r>
            <a:r>
              <a:rPr sz="1100" dirty="0"/>
              <a:t>있는</a:t>
            </a:r>
            <a:r>
              <a:rPr sz="1100" spc="-15" dirty="0"/>
              <a:t> </a:t>
            </a:r>
            <a:r>
              <a:rPr sz="1100" dirty="0"/>
              <a:t>화학</a:t>
            </a:r>
            <a:r>
              <a:rPr sz="1100" spc="-10" dirty="0"/>
              <a:t> </a:t>
            </a:r>
            <a:r>
              <a:rPr sz="1100" dirty="0"/>
              <a:t>데이터를분석</a:t>
            </a:r>
            <a:r>
              <a:rPr sz="1100" spc="-25" dirty="0"/>
              <a:t> </a:t>
            </a:r>
            <a:r>
              <a:rPr sz="1100" dirty="0"/>
              <a:t>설계하여</a:t>
            </a:r>
            <a:r>
              <a:rPr sz="1100" spc="-15" dirty="0"/>
              <a:t> </a:t>
            </a:r>
            <a:r>
              <a:rPr sz="1100" dirty="0"/>
              <a:t>AWS</a:t>
            </a:r>
            <a:r>
              <a:rPr sz="1100" spc="-5" dirty="0"/>
              <a:t> </a:t>
            </a:r>
            <a:r>
              <a:rPr sz="1100" dirty="0"/>
              <a:t>s3</a:t>
            </a:r>
            <a:r>
              <a:rPr sz="1100" spc="-20" dirty="0"/>
              <a:t> </a:t>
            </a:r>
            <a:r>
              <a:rPr sz="1100" dirty="0"/>
              <a:t>에</a:t>
            </a:r>
            <a:r>
              <a:rPr sz="1100" spc="-5" dirty="0"/>
              <a:t> </a:t>
            </a:r>
            <a:r>
              <a:rPr sz="1100" dirty="0"/>
              <a:t>파티셔닝</a:t>
            </a:r>
            <a:r>
              <a:rPr sz="1100" spc="-20" dirty="0"/>
              <a:t> </a:t>
            </a:r>
            <a:r>
              <a:rPr sz="1100" dirty="0"/>
              <a:t>된</a:t>
            </a:r>
            <a:r>
              <a:rPr sz="1100" spc="-5" dirty="0"/>
              <a:t> </a:t>
            </a:r>
            <a:r>
              <a:rPr sz="1100" dirty="0"/>
              <a:t>컬럼을</a:t>
            </a:r>
            <a:r>
              <a:rPr sz="1100" spc="-5" dirty="0"/>
              <a:t> </a:t>
            </a:r>
            <a:r>
              <a:rPr sz="1100" dirty="0"/>
              <a:t>바탕으로</a:t>
            </a:r>
            <a:r>
              <a:rPr sz="1100" spc="-15" dirty="0"/>
              <a:t> </a:t>
            </a:r>
            <a:r>
              <a:rPr sz="1100" spc="-50" dirty="0"/>
              <a:t>데 </a:t>
            </a:r>
            <a:r>
              <a:rPr sz="1100" dirty="0"/>
              <a:t>이터를</a:t>
            </a:r>
            <a:r>
              <a:rPr sz="1100" spc="-15" dirty="0"/>
              <a:t> </a:t>
            </a:r>
            <a:r>
              <a:rPr sz="1100" dirty="0"/>
              <a:t>적재하는</a:t>
            </a:r>
            <a:r>
              <a:rPr sz="1100" spc="-15" dirty="0"/>
              <a:t> </a:t>
            </a:r>
            <a:r>
              <a:rPr sz="1100" spc="-10" dirty="0"/>
              <a:t>프로젝트.</a:t>
            </a:r>
            <a:endParaRPr sz="1100"/>
          </a:p>
          <a:p>
            <a:pPr marL="184785" indent="-172720">
              <a:lnSpc>
                <a:spcPct val="100000"/>
              </a:lnSpc>
              <a:spcBef>
                <a:spcPts val="665"/>
              </a:spcBef>
              <a:buChar char="-"/>
              <a:tabLst>
                <a:tab pos="185420" algn="l"/>
              </a:tabLst>
            </a:pPr>
            <a:r>
              <a:rPr sz="1100" dirty="0"/>
              <a:t>담당</a:t>
            </a:r>
            <a:r>
              <a:rPr sz="1100" spc="-15" dirty="0"/>
              <a:t> </a:t>
            </a:r>
            <a:r>
              <a:rPr sz="1100" dirty="0"/>
              <a:t>역할:</a:t>
            </a:r>
            <a:r>
              <a:rPr sz="1100" spc="-20" dirty="0"/>
              <a:t> </a:t>
            </a:r>
            <a:r>
              <a:rPr sz="1100" dirty="0"/>
              <a:t>데이터</a:t>
            </a:r>
            <a:r>
              <a:rPr sz="1100" spc="-15" dirty="0"/>
              <a:t> </a:t>
            </a:r>
            <a:r>
              <a:rPr sz="1100" spc="-20" dirty="0"/>
              <a:t>엔지니어</a:t>
            </a:r>
            <a:endParaRPr sz="1100"/>
          </a:p>
          <a:p>
            <a:pPr marL="184785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185420" algn="l"/>
              </a:tabLst>
            </a:pPr>
            <a:r>
              <a:rPr sz="1100" dirty="0"/>
              <a:t>구현</a:t>
            </a:r>
            <a:r>
              <a:rPr sz="1100" spc="-5" dirty="0"/>
              <a:t> </a:t>
            </a:r>
            <a:r>
              <a:rPr sz="1100" spc="-25" dirty="0"/>
              <a:t>기능</a:t>
            </a:r>
            <a:endParaRPr sz="1100"/>
          </a:p>
          <a:p>
            <a:pPr marL="641985" marR="1682750" lvl="1" indent="-172720">
              <a:lnSpc>
                <a:spcPct val="150000"/>
              </a:lnSpc>
              <a:buChar char="-"/>
              <a:tabLst>
                <a:tab pos="642620" algn="l"/>
              </a:tabLst>
            </a:pPr>
            <a:r>
              <a:rPr sz="1100" dirty="0">
                <a:latin typeface="Malgun Gothic"/>
                <a:cs typeface="Malgun Gothic"/>
              </a:rPr>
              <a:t>IQMS,GQS,등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300여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화학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테이블을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분석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설계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: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1)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overwrite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2)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merge-update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3) </a:t>
            </a:r>
            <a:r>
              <a:rPr sz="1100" spc="-10" dirty="0">
                <a:latin typeface="Malgun Gothic"/>
                <a:cs typeface="Malgun Gothic"/>
              </a:rPr>
              <a:t>overwrite-</a:t>
            </a:r>
            <a:r>
              <a:rPr sz="1100" dirty="0">
                <a:latin typeface="Malgun Gothic"/>
                <a:cs typeface="Malgun Gothic"/>
              </a:rPr>
              <a:t>insert</a:t>
            </a:r>
            <a:r>
              <a:rPr sz="1100" spc="3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분류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기준을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정하고 </a:t>
            </a:r>
            <a:r>
              <a:rPr sz="1100" dirty="0">
                <a:latin typeface="Malgun Gothic"/>
                <a:cs typeface="Malgun Gothic"/>
              </a:rPr>
              <a:t>파티셔닝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컬럼으로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쓰일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날짜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컬럼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혹은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primary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key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컬럼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선정</a:t>
            </a:r>
            <a:endParaRPr sz="1100">
              <a:latin typeface="Malgun Gothic"/>
              <a:cs typeface="Malgun Gothic"/>
            </a:endParaRPr>
          </a:p>
          <a:p>
            <a:pPr marL="64198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642620" algn="l"/>
              </a:tabLst>
            </a:pPr>
            <a:r>
              <a:rPr sz="1100" dirty="0">
                <a:latin typeface="Malgun Gothic"/>
                <a:cs typeface="Malgun Gothic"/>
              </a:rPr>
              <a:t>AWS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glue 에서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pyspark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를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통해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ETL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스크립트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작성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 </a:t>
            </a:r>
            <a:r>
              <a:rPr sz="1100" spc="-25" dirty="0">
                <a:latin typeface="Malgun Gothic"/>
                <a:cs typeface="Malgun Gothic"/>
              </a:rPr>
              <a:t>실행</a:t>
            </a:r>
            <a:endParaRPr sz="1100">
              <a:latin typeface="Malgun Gothic"/>
              <a:cs typeface="Malgun Gothic"/>
            </a:endParaRPr>
          </a:p>
          <a:p>
            <a:pPr marL="64198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642620" algn="l"/>
              </a:tabLst>
            </a:pPr>
            <a:r>
              <a:rPr sz="1100" dirty="0">
                <a:latin typeface="Malgun Gothic"/>
                <a:cs typeface="Malgun Gothic"/>
              </a:rPr>
              <a:t>AWS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s3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에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적재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확인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정합성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확인</a:t>
            </a:r>
            <a:endParaRPr sz="1100">
              <a:latin typeface="Malgun Gothic"/>
              <a:cs typeface="Malgun Gothic"/>
            </a:endParaRPr>
          </a:p>
          <a:p>
            <a:pPr marL="64198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642620" algn="l"/>
              </a:tabLst>
            </a:pPr>
            <a:r>
              <a:rPr sz="1100" dirty="0">
                <a:latin typeface="Malgun Gothic"/>
                <a:cs typeface="Malgun Gothic"/>
              </a:rPr>
              <a:t>Airflow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데일리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배치작업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설정</a:t>
            </a:r>
            <a:endParaRPr sz="11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Malgun Gothic"/>
              <a:buChar char="-"/>
            </a:pPr>
            <a:endParaRPr sz="1450"/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100" dirty="0"/>
              <a:t>사용</a:t>
            </a:r>
            <a:r>
              <a:rPr sz="1100" spc="-25" dirty="0"/>
              <a:t> </a:t>
            </a:r>
            <a:r>
              <a:rPr sz="1100" dirty="0"/>
              <a:t>언어:</a:t>
            </a:r>
            <a:r>
              <a:rPr sz="1100" spc="-25" dirty="0"/>
              <a:t> </a:t>
            </a:r>
            <a:r>
              <a:rPr sz="1100" dirty="0"/>
              <a:t>Pyspark,</a:t>
            </a:r>
            <a:r>
              <a:rPr sz="1100" spc="340" dirty="0"/>
              <a:t> </a:t>
            </a:r>
            <a:r>
              <a:rPr sz="1100" dirty="0"/>
              <a:t>AWS</a:t>
            </a:r>
            <a:r>
              <a:rPr sz="1100" spc="-20" dirty="0"/>
              <a:t> </a:t>
            </a:r>
            <a:r>
              <a:rPr sz="1100" dirty="0"/>
              <a:t>glue,</a:t>
            </a:r>
            <a:r>
              <a:rPr sz="1100" spc="-5" dirty="0"/>
              <a:t> </a:t>
            </a:r>
            <a:r>
              <a:rPr sz="1100" dirty="0"/>
              <a:t>AWS</a:t>
            </a:r>
            <a:r>
              <a:rPr sz="1100" spc="-20" dirty="0"/>
              <a:t> </a:t>
            </a:r>
            <a:r>
              <a:rPr sz="1100" dirty="0"/>
              <a:t>s3,</a:t>
            </a:r>
            <a:r>
              <a:rPr sz="1100" spc="-20" dirty="0"/>
              <a:t> </a:t>
            </a:r>
            <a:r>
              <a:rPr sz="1100" dirty="0"/>
              <a:t>AWS</a:t>
            </a:r>
            <a:r>
              <a:rPr sz="1100" spc="360" dirty="0"/>
              <a:t> </a:t>
            </a:r>
            <a:r>
              <a:rPr sz="1100" dirty="0"/>
              <a:t>cloudwatch,</a:t>
            </a:r>
            <a:r>
              <a:rPr sz="1100" spc="5" dirty="0"/>
              <a:t> </a:t>
            </a:r>
            <a:r>
              <a:rPr sz="1100" spc="-10" dirty="0"/>
              <a:t>Ariflow</a:t>
            </a:r>
            <a:endParaRPr sz="1100"/>
          </a:p>
        </p:txBody>
      </p:sp>
      <p:sp>
        <p:nvSpPr>
          <p:cNvPr id="7" name="object 7"/>
          <p:cNvSpPr txBox="1"/>
          <p:nvPr/>
        </p:nvSpPr>
        <p:spPr>
          <a:xfrm>
            <a:off x="1487805" y="880998"/>
            <a:ext cx="281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LG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빅데이터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플랫폼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고도화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0631"/>
            <a:ext cx="12192000" cy="277495"/>
          </a:xfrm>
          <a:custGeom>
            <a:avLst/>
            <a:gdLst/>
            <a:ahLst/>
            <a:cxnLst/>
            <a:rect l="l" t="t" r="r" b="b"/>
            <a:pathLst>
              <a:path w="12192000" h="277495">
                <a:moveTo>
                  <a:pt x="12192000" y="0"/>
                </a:moveTo>
                <a:lnTo>
                  <a:pt x="0" y="0"/>
                </a:lnTo>
                <a:lnTo>
                  <a:pt x="0" y="277368"/>
                </a:lnTo>
                <a:lnTo>
                  <a:pt x="12192000" y="2773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1668" y="21945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616" y="0"/>
                </a:moveTo>
                <a:lnTo>
                  <a:pt x="0" y="356616"/>
                </a:lnTo>
                <a:lnTo>
                  <a:pt x="356616" y="356616"/>
                </a:lnTo>
                <a:lnTo>
                  <a:pt x="35661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02</a:t>
            </a:r>
            <a:r>
              <a:rPr spc="-10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</a:t>
            </a:r>
          </a:p>
        </p:txBody>
      </p:sp>
      <p:sp>
        <p:nvSpPr>
          <p:cNvPr id="5" name="object 5"/>
          <p:cNvSpPr/>
          <p:nvPr/>
        </p:nvSpPr>
        <p:spPr>
          <a:xfrm>
            <a:off x="762000" y="850391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2"/>
                </a:lnTo>
                <a:lnTo>
                  <a:pt x="443484" y="225552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946650" y="2259838"/>
            <a:ext cx="1447165" cy="2917825"/>
            <a:chOff x="4946650" y="2259838"/>
            <a:chExt cx="1447165" cy="29178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1976" y="3160983"/>
              <a:ext cx="1112520" cy="3729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53000" y="2266188"/>
              <a:ext cx="1434465" cy="2905125"/>
            </a:xfrm>
            <a:custGeom>
              <a:avLst/>
              <a:gdLst/>
              <a:ahLst/>
              <a:cxnLst/>
              <a:rect l="l" t="t" r="r" b="b"/>
              <a:pathLst>
                <a:path w="1434464" h="2905125">
                  <a:moveTo>
                    <a:pt x="0" y="2904744"/>
                  </a:moveTo>
                  <a:lnTo>
                    <a:pt x="1434084" y="2904744"/>
                  </a:lnTo>
                  <a:lnTo>
                    <a:pt x="1434084" y="0"/>
                  </a:lnTo>
                  <a:lnTo>
                    <a:pt x="0" y="0"/>
                  </a:lnTo>
                  <a:lnTo>
                    <a:pt x="0" y="290474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9325" y="837946"/>
            <a:ext cx="5368925" cy="158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53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LG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빅데이터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플랫폼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고도화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latin typeface="Malgun Gothic"/>
                <a:cs typeface="Malgun Gothic"/>
              </a:rPr>
              <a:t>Pyspark</a:t>
            </a:r>
            <a:r>
              <a:rPr sz="1800" spc="-40" dirty="0">
                <a:latin typeface="Malgun Gothic"/>
                <a:cs typeface="Malgun Gothic"/>
              </a:rPr>
              <a:t> </a:t>
            </a:r>
            <a:r>
              <a:rPr sz="1800" spc="-20" dirty="0">
                <a:latin typeface="Malgun Gothic"/>
                <a:cs typeface="Malgun Gothic"/>
              </a:rPr>
              <a:t>스크립트</a:t>
            </a:r>
            <a:endParaRPr sz="1800">
              <a:latin typeface="Malgun Gothic"/>
              <a:cs typeface="Malgun Gothic"/>
            </a:endParaRPr>
          </a:p>
          <a:p>
            <a:pPr marL="892175">
              <a:lnSpc>
                <a:spcPct val="100000"/>
              </a:lnSpc>
              <a:spcBef>
                <a:spcPts val="1315"/>
              </a:spcBef>
            </a:pPr>
            <a:r>
              <a:rPr sz="1400" dirty="0">
                <a:latin typeface="Malgun Gothic"/>
                <a:cs typeface="Malgun Gothic"/>
              </a:rPr>
              <a:t>Secret</a:t>
            </a:r>
            <a:r>
              <a:rPr sz="1400" spc="-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Manager</a:t>
            </a:r>
            <a:r>
              <a:rPr sz="1400" spc="-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에</a:t>
            </a:r>
            <a:r>
              <a:rPr sz="1400" spc="-20" dirty="0">
                <a:latin typeface="Malgun Gothic"/>
                <a:cs typeface="Malgun Gothic"/>
              </a:rPr>
              <a:t> 관리하는</a:t>
            </a:r>
            <a:endParaRPr sz="1400">
              <a:latin typeface="Malgun Gothic"/>
              <a:cs typeface="Malgun Gothic"/>
            </a:endParaRPr>
          </a:p>
          <a:p>
            <a:pPr marL="892175">
              <a:lnSpc>
                <a:spcPts val="1585"/>
              </a:lnSpc>
            </a:pPr>
            <a:r>
              <a:rPr sz="1400" dirty="0">
                <a:latin typeface="Malgun Gothic"/>
                <a:cs typeface="Malgun Gothic"/>
              </a:rPr>
              <a:t>DB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정보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호출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함수</a:t>
            </a:r>
            <a:endParaRPr sz="1400">
              <a:latin typeface="Malgun Gothic"/>
              <a:cs typeface="Malgun Gothic"/>
            </a:endParaRPr>
          </a:p>
          <a:p>
            <a:pPr marR="5080" algn="r">
              <a:lnSpc>
                <a:spcPts val="2065"/>
              </a:lnSpc>
            </a:pPr>
            <a:r>
              <a:rPr sz="1800" spc="-10" dirty="0">
                <a:latin typeface="Malgun Gothic"/>
                <a:cs typeface="Malgun Gothic"/>
              </a:rPr>
              <a:t>RDBMS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3680" y="3358896"/>
            <a:ext cx="235330" cy="76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9182" y="2350480"/>
            <a:ext cx="689554" cy="114983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43166" y="3753704"/>
            <a:ext cx="994971" cy="47987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154796" y="3414521"/>
            <a:ext cx="296545" cy="76200"/>
          </a:xfrm>
          <a:custGeom>
            <a:avLst/>
            <a:gdLst/>
            <a:ahLst/>
            <a:cxnLst/>
            <a:rect l="l" t="t" r="r" b="b"/>
            <a:pathLst>
              <a:path w="296545" h="76200">
                <a:moveTo>
                  <a:pt x="286564" y="31368"/>
                </a:moveTo>
                <a:lnTo>
                  <a:pt x="232536" y="31368"/>
                </a:lnTo>
                <a:lnTo>
                  <a:pt x="232918" y="44068"/>
                </a:lnTo>
                <a:lnTo>
                  <a:pt x="220156" y="44438"/>
                </a:lnTo>
                <a:lnTo>
                  <a:pt x="221106" y="76073"/>
                </a:lnTo>
                <a:lnTo>
                  <a:pt x="296163" y="35813"/>
                </a:lnTo>
                <a:lnTo>
                  <a:pt x="286564" y="31368"/>
                </a:lnTo>
                <a:close/>
              </a:path>
              <a:path w="296545" h="76200">
                <a:moveTo>
                  <a:pt x="219774" y="31745"/>
                </a:moveTo>
                <a:lnTo>
                  <a:pt x="0" y="38226"/>
                </a:lnTo>
                <a:lnTo>
                  <a:pt x="253" y="50800"/>
                </a:lnTo>
                <a:lnTo>
                  <a:pt x="220156" y="44438"/>
                </a:lnTo>
                <a:lnTo>
                  <a:pt x="219774" y="31745"/>
                </a:lnTo>
                <a:close/>
              </a:path>
              <a:path w="296545" h="76200">
                <a:moveTo>
                  <a:pt x="232536" y="31368"/>
                </a:moveTo>
                <a:lnTo>
                  <a:pt x="219774" y="31745"/>
                </a:lnTo>
                <a:lnTo>
                  <a:pt x="220156" y="44438"/>
                </a:lnTo>
                <a:lnTo>
                  <a:pt x="232918" y="44068"/>
                </a:lnTo>
                <a:lnTo>
                  <a:pt x="232536" y="31368"/>
                </a:lnTo>
                <a:close/>
              </a:path>
              <a:path w="296545" h="76200">
                <a:moveTo>
                  <a:pt x="218821" y="0"/>
                </a:moveTo>
                <a:lnTo>
                  <a:pt x="219774" y="31745"/>
                </a:lnTo>
                <a:lnTo>
                  <a:pt x="232536" y="31368"/>
                </a:lnTo>
                <a:lnTo>
                  <a:pt x="286564" y="31368"/>
                </a:lnTo>
                <a:lnTo>
                  <a:pt x="21882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8691572" y="1876044"/>
            <a:ext cx="2246630" cy="2161540"/>
            <a:chOff x="8691572" y="1876044"/>
            <a:chExt cx="2246630" cy="216154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91572" y="2833940"/>
              <a:ext cx="1114904" cy="120322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50551" y="1876044"/>
              <a:ext cx="1187196" cy="101041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842629" y="5092065"/>
            <a:ext cx="118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Daily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spc="-20" dirty="0">
                <a:latin typeface="Malgun Gothic"/>
                <a:cs typeface="Malgun Gothic"/>
              </a:rPr>
              <a:t>Batch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87736" y="3376676"/>
            <a:ext cx="201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데이터 정합성 </a:t>
            </a:r>
            <a:r>
              <a:rPr sz="1800" spc="-25" dirty="0">
                <a:latin typeface="Malgun Gothic"/>
                <a:cs typeface="Malgun Gothic"/>
              </a:rPr>
              <a:t>확인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97668" y="4753355"/>
            <a:ext cx="1620012" cy="82905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09701" y="2632913"/>
            <a:ext cx="1647189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Oracle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읽어와서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jdbc 데이터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프레임생성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3048" y="2595753"/>
            <a:ext cx="1548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Oracle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mssql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을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읽 </a:t>
            </a:r>
            <a:r>
              <a:rPr sz="1200" dirty="0">
                <a:latin typeface="Malgun Gothic"/>
                <a:cs typeface="Malgun Gothic"/>
              </a:rPr>
              <a:t>어와서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jdbc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프 </a:t>
            </a:r>
            <a:r>
              <a:rPr sz="1200" spc="-20" dirty="0">
                <a:latin typeface="Malgun Gothic"/>
                <a:cs typeface="Malgun Gothic"/>
              </a:rPr>
              <a:t>레임생성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87652" y="2260218"/>
            <a:ext cx="1595120" cy="316865"/>
          </a:xfrm>
          <a:custGeom>
            <a:avLst/>
            <a:gdLst/>
            <a:ahLst/>
            <a:cxnLst/>
            <a:rect l="l" t="t" r="r" b="b"/>
            <a:pathLst>
              <a:path w="1595120" h="316864">
                <a:moveTo>
                  <a:pt x="1595120" y="304165"/>
                </a:moveTo>
                <a:lnTo>
                  <a:pt x="1581213" y="290322"/>
                </a:lnTo>
                <a:lnTo>
                  <a:pt x="1534795" y="244094"/>
                </a:lnTo>
                <a:lnTo>
                  <a:pt x="1524825" y="274294"/>
                </a:lnTo>
                <a:lnTo>
                  <a:pt x="695452" y="0"/>
                </a:lnTo>
                <a:lnTo>
                  <a:pt x="693585" y="5486"/>
                </a:lnTo>
                <a:lnTo>
                  <a:pt x="691261" y="127"/>
                </a:lnTo>
                <a:lnTo>
                  <a:pt x="67525" y="268300"/>
                </a:lnTo>
                <a:lnTo>
                  <a:pt x="54991" y="239141"/>
                </a:lnTo>
                <a:lnTo>
                  <a:pt x="0" y="304165"/>
                </a:lnTo>
                <a:lnTo>
                  <a:pt x="85090" y="309118"/>
                </a:lnTo>
                <a:lnTo>
                  <a:pt x="74701" y="284988"/>
                </a:lnTo>
                <a:lnTo>
                  <a:pt x="72542" y="279958"/>
                </a:lnTo>
                <a:lnTo>
                  <a:pt x="694016" y="12814"/>
                </a:lnTo>
                <a:lnTo>
                  <a:pt x="1520850" y="286346"/>
                </a:lnTo>
                <a:lnTo>
                  <a:pt x="1510919" y="316484"/>
                </a:lnTo>
                <a:lnTo>
                  <a:pt x="1595120" y="304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77567" y="3172967"/>
            <a:ext cx="1126490" cy="726440"/>
          </a:xfrm>
          <a:custGeom>
            <a:avLst/>
            <a:gdLst/>
            <a:ahLst/>
            <a:cxnLst/>
            <a:rect l="l" t="t" r="r" b="b"/>
            <a:pathLst>
              <a:path w="1126489" h="726439">
                <a:moveTo>
                  <a:pt x="1126236" y="0"/>
                </a:moveTo>
                <a:lnTo>
                  <a:pt x="1125494" y="77239"/>
                </a:lnTo>
                <a:lnTo>
                  <a:pt x="1123382" y="148136"/>
                </a:lnTo>
                <a:lnTo>
                  <a:pt x="1120067" y="210671"/>
                </a:lnTo>
                <a:lnTo>
                  <a:pt x="1115720" y="262825"/>
                </a:lnTo>
                <a:lnTo>
                  <a:pt x="1110509" y="302578"/>
                </a:lnTo>
                <a:lnTo>
                  <a:pt x="1098169" y="336804"/>
                </a:lnTo>
                <a:lnTo>
                  <a:pt x="28067" y="336804"/>
                </a:lnTo>
                <a:lnTo>
                  <a:pt x="10515" y="262825"/>
                </a:lnTo>
                <a:lnTo>
                  <a:pt x="6168" y="210671"/>
                </a:lnTo>
                <a:lnTo>
                  <a:pt x="2853" y="148136"/>
                </a:lnTo>
                <a:lnTo>
                  <a:pt x="741" y="77239"/>
                </a:lnTo>
                <a:lnTo>
                  <a:pt x="0" y="0"/>
                </a:lnTo>
              </a:path>
              <a:path w="1126489" h="726439">
                <a:moveTo>
                  <a:pt x="563880" y="336804"/>
                </a:moveTo>
                <a:lnTo>
                  <a:pt x="563880" y="72631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97000" y="3907663"/>
            <a:ext cx="2587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278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파티션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컬럼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여부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에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따라 </a:t>
            </a:r>
            <a:r>
              <a:rPr sz="1200" dirty="0">
                <a:latin typeface="Malgun Gothic"/>
                <a:cs typeface="Malgun Gothic"/>
              </a:rPr>
              <a:t>데이터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프레임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overwrite(N)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재파티션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처리후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overwrite(Y)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나눔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38928" y="3817620"/>
            <a:ext cx="1142910" cy="5654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0631"/>
            <a:ext cx="12192000" cy="277495"/>
          </a:xfrm>
          <a:custGeom>
            <a:avLst/>
            <a:gdLst/>
            <a:ahLst/>
            <a:cxnLst/>
            <a:rect l="l" t="t" r="r" b="b"/>
            <a:pathLst>
              <a:path w="12192000" h="277495">
                <a:moveTo>
                  <a:pt x="12192000" y="0"/>
                </a:moveTo>
                <a:lnTo>
                  <a:pt x="0" y="0"/>
                </a:lnTo>
                <a:lnTo>
                  <a:pt x="0" y="277368"/>
                </a:lnTo>
                <a:lnTo>
                  <a:pt x="12192000" y="2773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1668" y="21945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616" y="0"/>
                </a:moveTo>
                <a:lnTo>
                  <a:pt x="0" y="356616"/>
                </a:lnTo>
                <a:lnTo>
                  <a:pt x="356616" y="356616"/>
                </a:lnTo>
                <a:lnTo>
                  <a:pt x="35661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02</a:t>
            </a:r>
            <a:r>
              <a:rPr spc="-10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</a:t>
            </a:r>
          </a:p>
        </p:txBody>
      </p:sp>
      <p:sp>
        <p:nvSpPr>
          <p:cNvPr id="5" name="object 5"/>
          <p:cNvSpPr/>
          <p:nvPr/>
        </p:nvSpPr>
        <p:spPr>
          <a:xfrm>
            <a:off x="827532" y="918972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6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7633" y="906526"/>
            <a:ext cx="8679815" cy="289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30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LG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PCC</a:t>
            </a:r>
            <a:r>
              <a:rPr sz="1800" spc="-70" dirty="0">
                <a:latin typeface="Malgun Gothic"/>
                <a:cs typeface="Malgun Gothic"/>
              </a:rPr>
              <a:t> </a:t>
            </a:r>
            <a:r>
              <a:rPr sz="1800" spc="-20" dirty="0">
                <a:latin typeface="Malgun Gothic"/>
                <a:cs typeface="Malgun Gothic"/>
              </a:rPr>
              <a:t>프로젝트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200" dirty="0">
                <a:latin typeface="Malgun Gothic"/>
                <a:cs typeface="Malgun Gothic"/>
              </a:rPr>
              <a:t>프로젝트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기간: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2020.08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~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2020.12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Malgun Gothic"/>
              <a:cs typeface="Malgun Gothic"/>
            </a:endParaRPr>
          </a:p>
          <a:p>
            <a:pPr marL="359410" indent="-172720">
              <a:lnSpc>
                <a:spcPct val="100000"/>
              </a:lnSpc>
              <a:buChar char="-"/>
              <a:tabLst>
                <a:tab pos="360045" algn="l"/>
              </a:tabLst>
            </a:pPr>
            <a:r>
              <a:rPr sz="1100" dirty="0">
                <a:latin typeface="Malgun Gothic"/>
                <a:cs typeface="Malgun Gothic"/>
              </a:rPr>
              <a:t>프로젝트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방향: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Splunk</a:t>
            </a:r>
            <a:r>
              <a:rPr sz="1100" spc="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코드로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짜여진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기존의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가전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제품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스크립트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코드를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Python으로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포팅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Hadoop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저장소로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이전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저장</a:t>
            </a:r>
            <a:endParaRPr sz="1100">
              <a:latin typeface="Malgun Gothic"/>
              <a:cs typeface="Malgun Gothic"/>
            </a:endParaRPr>
          </a:p>
          <a:p>
            <a:pPr marL="359410" indent="-172720">
              <a:lnSpc>
                <a:spcPct val="100000"/>
              </a:lnSpc>
              <a:spcBef>
                <a:spcPts val="665"/>
              </a:spcBef>
              <a:buChar char="-"/>
              <a:tabLst>
                <a:tab pos="360045" algn="l"/>
              </a:tabLst>
            </a:pP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816610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817244" algn="l"/>
              </a:tabLst>
            </a:pPr>
            <a:r>
              <a:rPr sz="1100" dirty="0">
                <a:latin typeface="Malgun Gothic"/>
                <a:cs typeface="Malgun Gothic"/>
              </a:rPr>
              <a:t>Splunk</a:t>
            </a:r>
            <a:r>
              <a:rPr sz="1100" spc="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Python</a:t>
            </a:r>
            <a:r>
              <a:rPr sz="1100" spc="36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작성(세탁기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온수감지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로직,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버블과다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감지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로직,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통세척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로직)</a:t>
            </a:r>
            <a:endParaRPr sz="1100">
              <a:latin typeface="Malgun Gothic"/>
              <a:cs typeface="Malgun Gothic"/>
            </a:endParaRPr>
          </a:p>
          <a:p>
            <a:pPr marL="816610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817244" algn="l"/>
              </a:tabLst>
            </a:pP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정합성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확인(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Jupyter</a:t>
            </a:r>
            <a:r>
              <a:rPr sz="1100" spc="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Hub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에서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해당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작성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실행)</a:t>
            </a:r>
            <a:endParaRPr sz="1100">
              <a:latin typeface="Malgun Gothic"/>
              <a:cs typeface="Malgun Gothic"/>
            </a:endParaRPr>
          </a:p>
          <a:p>
            <a:pPr marL="816610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817244" algn="l"/>
              </a:tabLst>
            </a:pPr>
            <a:r>
              <a:rPr sz="1100" dirty="0">
                <a:latin typeface="Malgun Gothic"/>
                <a:cs typeface="Malgun Gothic"/>
              </a:rPr>
              <a:t>세탁기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동결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원인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군집분석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진행</a:t>
            </a:r>
            <a:endParaRPr sz="1100">
              <a:latin typeface="Malgun Gothic"/>
              <a:cs typeface="Malgun Gothic"/>
            </a:endParaRPr>
          </a:p>
          <a:p>
            <a:pPr marL="816610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817244" algn="l"/>
              </a:tabLst>
            </a:pPr>
            <a:r>
              <a:rPr sz="1100" dirty="0">
                <a:latin typeface="Malgun Gothic"/>
                <a:cs typeface="Malgun Gothic"/>
              </a:rPr>
              <a:t>미국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고객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리포트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개발</a:t>
            </a:r>
            <a:endParaRPr sz="11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Malgun Gothic"/>
              <a:buChar char="-"/>
            </a:pPr>
            <a:endParaRPr sz="1450">
              <a:latin typeface="Malgun Gothic"/>
              <a:cs typeface="Malgun Gothic"/>
            </a:endParaRPr>
          </a:p>
          <a:p>
            <a:pPr marL="359410" indent="-172720">
              <a:lnSpc>
                <a:spcPct val="100000"/>
              </a:lnSpc>
              <a:buChar char="-"/>
              <a:tabLst>
                <a:tab pos="360045" algn="l"/>
              </a:tabLst>
            </a:pPr>
            <a:r>
              <a:rPr sz="1100" dirty="0">
                <a:latin typeface="Malgun Gothic"/>
                <a:cs typeface="Malgun Gothic"/>
              </a:rPr>
              <a:t>사용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언어: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Python,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jupyter,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pandas,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numpy,</a:t>
            </a:r>
            <a:r>
              <a:rPr sz="1100" spc="-10" dirty="0">
                <a:latin typeface="Malgun Gothic"/>
                <a:cs typeface="Malgun Gothic"/>
              </a:rPr>
              <a:t> sklearn</a:t>
            </a:r>
            <a:endParaRPr sz="11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6652" y="4716779"/>
            <a:ext cx="2583180" cy="15941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136135" y="4285488"/>
            <a:ext cx="4377055" cy="1940560"/>
            <a:chOff x="4136135" y="4285488"/>
            <a:chExt cx="4377055" cy="19405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6135" y="5343144"/>
              <a:ext cx="1374648" cy="7345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0783" y="4285488"/>
              <a:ext cx="1472184" cy="11308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0087" y="5602224"/>
              <a:ext cx="1712976" cy="62331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87968" y="2962655"/>
            <a:ext cx="3063239" cy="13030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63940" y="4383023"/>
            <a:ext cx="3139440" cy="1508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6835" y="2916681"/>
            <a:ext cx="2891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1A1E4E"/>
                </a:solidFill>
              </a:rPr>
              <a:t>THANK</a:t>
            </a:r>
            <a:r>
              <a:rPr sz="4000" spc="-125" dirty="0">
                <a:solidFill>
                  <a:srgbClr val="1A1E4E"/>
                </a:solidFill>
              </a:rPr>
              <a:t> </a:t>
            </a:r>
            <a:r>
              <a:rPr sz="4000" spc="-25" dirty="0">
                <a:solidFill>
                  <a:srgbClr val="1A1E4E"/>
                </a:solidFill>
              </a:rPr>
              <a:t>YOU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924688" y="2406935"/>
            <a:ext cx="355600" cy="345440"/>
          </a:xfrm>
          <a:custGeom>
            <a:avLst/>
            <a:gdLst/>
            <a:ahLst/>
            <a:cxnLst/>
            <a:rect l="l" t="t" r="r" b="b"/>
            <a:pathLst>
              <a:path w="355600" h="345439">
                <a:moveTo>
                  <a:pt x="52566" y="36290"/>
                </a:moveTo>
                <a:lnTo>
                  <a:pt x="61263" y="18669"/>
                </a:lnTo>
                <a:lnTo>
                  <a:pt x="75568" y="6191"/>
                </a:lnTo>
                <a:lnTo>
                  <a:pt x="93517" y="0"/>
                </a:lnTo>
                <a:lnTo>
                  <a:pt x="113145" y="1238"/>
                </a:lnTo>
                <a:lnTo>
                  <a:pt x="319139" y="56356"/>
                </a:lnTo>
                <a:lnTo>
                  <a:pt x="336760" y="65127"/>
                </a:lnTo>
                <a:lnTo>
                  <a:pt x="349238" y="79470"/>
                </a:lnTo>
                <a:lnTo>
                  <a:pt x="355429" y="97432"/>
                </a:lnTo>
                <a:lnTo>
                  <a:pt x="354191" y="117062"/>
                </a:lnTo>
                <a:lnTo>
                  <a:pt x="302883" y="308578"/>
                </a:lnTo>
                <a:lnTo>
                  <a:pt x="294112" y="326199"/>
                </a:lnTo>
                <a:lnTo>
                  <a:pt x="279769" y="338677"/>
                </a:lnTo>
                <a:lnTo>
                  <a:pt x="261806" y="344868"/>
                </a:lnTo>
                <a:lnTo>
                  <a:pt x="242177" y="343630"/>
                </a:lnTo>
                <a:lnTo>
                  <a:pt x="36183" y="288512"/>
                </a:lnTo>
                <a:lnTo>
                  <a:pt x="18581" y="279741"/>
                </a:lnTo>
                <a:lnTo>
                  <a:pt x="6147" y="265398"/>
                </a:lnTo>
                <a:lnTo>
                  <a:pt x="0" y="247435"/>
                </a:lnTo>
                <a:lnTo>
                  <a:pt x="1258" y="227806"/>
                </a:lnTo>
                <a:lnTo>
                  <a:pt x="52566" y="36290"/>
                </a:lnTo>
                <a:close/>
              </a:path>
            </a:pathLst>
          </a:custGeom>
          <a:ln w="12700">
            <a:solidFill>
              <a:srgbClr val="DB61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406" y="1658823"/>
            <a:ext cx="1483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1A1E4E"/>
                </a:solidFill>
              </a:rPr>
              <a:t>INDEX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498847" y="1548383"/>
            <a:ext cx="3550920" cy="2174875"/>
            <a:chOff x="4498847" y="1548383"/>
            <a:chExt cx="3550920" cy="2174875"/>
          </a:xfrm>
        </p:grpSpPr>
        <p:sp>
          <p:nvSpPr>
            <p:cNvPr id="4" name="object 4"/>
            <p:cNvSpPr/>
            <p:nvPr/>
          </p:nvSpPr>
          <p:spPr>
            <a:xfrm>
              <a:off x="6649211" y="1548383"/>
              <a:ext cx="1400810" cy="2164080"/>
            </a:xfrm>
            <a:custGeom>
              <a:avLst/>
              <a:gdLst/>
              <a:ahLst/>
              <a:cxnLst/>
              <a:rect l="l" t="t" r="r" b="b"/>
              <a:pathLst>
                <a:path w="1400809" h="2164079">
                  <a:moveTo>
                    <a:pt x="1400555" y="0"/>
                  </a:moveTo>
                  <a:lnTo>
                    <a:pt x="0" y="0"/>
                  </a:lnTo>
                  <a:lnTo>
                    <a:pt x="0" y="2164080"/>
                  </a:lnTo>
                  <a:lnTo>
                    <a:pt x="1400555" y="2164080"/>
                  </a:lnTo>
                  <a:lnTo>
                    <a:pt x="1400555" y="0"/>
                  </a:lnTo>
                  <a:close/>
                </a:path>
              </a:pathLst>
            </a:custGeom>
            <a:solidFill>
              <a:srgbClr val="7575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8847" y="1559051"/>
              <a:ext cx="2115820" cy="2164080"/>
            </a:xfrm>
            <a:custGeom>
              <a:avLst/>
              <a:gdLst/>
              <a:ahLst/>
              <a:cxnLst/>
              <a:rect l="l" t="t" r="r" b="b"/>
              <a:pathLst>
                <a:path w="2115820" h="2164079">
                  <a:moveTo>
                    <a:pt x="2115311" y="0"/>
                  </a:moveTo>
                  <a:lnTo>
                    <a:pt x="0" y="0"/>
                  </a:lnTo>
                  <a:lnTo>
                    <a:pt x="0" y="2164080"/>
                  </a:lnTo>
                  <a:lnTo>
                    <a:pt x="2115311" y="2164080"/>
                  </a:lnTo>
                  <a:lnTo>
                    <a:pt x="2115311" y="0"/>
                  </a:lnTo>
                  <a:close/>
                </a:path>
              </a:pathLst>
            </a:custGeom>
            <a:solidFill>
              <a:srgbClr val="DB6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07686" y="2997761"/>
            <a:ext cx="1386205" cy="675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390"/>
              </a:spcBef>
            </a:pPr>
            <a:r>
              <a:rPr sz="2000" spc="-25" dirty="0">
                <a:solidFill>
                  <a:srgbClr val="FFFFFF"/>
                </a:solidFill>
                <a:latin typeface="Malgun Gothic"/>
                <a:cs typeface="Malgun Gothic"/>
              </a:rPr>
              <a:t>01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Web</a:t>
            </a:r>
            <a:r>
              <a:rPr sz="1800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algun Gothic"/>
                <a:cs typeface="Malgun Gothic"/>
              </a:rPr>
              <a:t>develop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9542" y="2920760"/>
            <a:ext cx="1150620" cy="6464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570"/>
              </a:spcBef>
            </a:pPr>
            <a:r>
              <a:rPr sz="2000" spc="-25" dirty="0">
                <a:solidFill>
                  <a:srgbClr val="FFFFFF"/>
                </a:solidFill>
                <a:latin typeface="Malgun Gothic"/>
                <a:cs typeface="Malgun Gothic"/>
              </a:rPr>
              <a:t>02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r>
              <a:rPr sz="1400" spc="-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algun Gothic"/>
                <a:cs typeface="Malgun Gothic"/>
              </a:rPr>
              <a:t>Engineer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32376" y="1577339"/>
            <a:ext cx="3484245" cy="908685"/>
            <a:chOff x="4532376" y="1577339"/>
            <a:chExt cx="3484245" cy="90868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740" y="1577339"/>
              <a:ext cx="1333500" cy="8884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2376" y="1595627"/>
              <a:ext cx="2081783" cy="89001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0" y="0"/>
            <a:ext cx="2664460" cy="1952625"/>
            <a:chOff x="0" y="0"/>
            <a:chExt cx="2664460" cy="1952625"/>
          </a:xfrm>
        </p:grpSpPr>
        <p:sp>
          <p:nvSpPr>
            <p:cNvPr id="12" name="object 12"/>
            <p:cNvSpPr/>
            <p:nvPr/>
          </p:nvSpPr>
          <p:spPr>
            <a:xfrm>
              <a:off x="755053" y="0"/>
              <a:ext cx="1909445" cy="955040"/>
            </a:xfrm>
            <a:custGeom>
              <a:avLst/>
              <a:gdLst/>
              <a:ahLst/>
              <a:cxnLst/>
              <a:rect l="l" t="t" r="r" b="b"/>
              <a:pathLst>
                <a:path w="1909445" h="955040">
                  <a:moveTo>
                    <a:pt x="1909406" y="0"/>
                  </a:moveTo>
                  <a:lnTo>
                    <a:pt x="0" y="0"/>
                  </a:lnTo>
                  <a:lnTo>
                    <a:pt x="954620" y="954659"/>
                  </a:lnTo>
                  <a:lnTo>
                    <a:pt x="1909406" y="0"/>
                  </a:lnTo>
                  <a:close/>
                </a:path>
              </a:pathLst>
            </a:custGeom>
            <a:solidFill>
              <a:srgbClr val="1A1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952625" cy="1952625"/>
            </a:xfrm>
            <a:custGeom>
              <a:avLst/>
              <a:gdLst/>
              <a:ahLst/>
              <a:cxnLst/>
              <a:rect l="l" t="t" r="r" b="b"/>
              <a:pathLst>
                <a:path w="1952625" h="1952625">
                  <a:moveTo>
                    <a:pt x="1952244" y="0"/>
                  </a:moveTo>
                  <a:lnTo>
                    <a:pt x="0" y="0"/>
                  </a:lnTo>
                  <a:lnTo>
                    <a:pt x="0" y="1952244"/>
                  </a:lnTo>
                  <a:lnTo>
                    <a:pt x="1952244" y="0"/>
                  </a:lnTo>
                  <a:close/>
                </a:path>
              </a:pathLst>
            </a:custGeom>
            <a:solidFill>
              <a:srgbClr val="DB614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527540" y="4907279"/>
            <a:ext cx="2664460" cy="1952625"/>
            <a:chOff x="9527540" y="4907279"/>
            <a:chExt cx="2664460" cy="1952625"/>
          </a:xfrm>
        </p:grpSpPr>
        <p:sp>
          <p:nvSpPr>
            <p:cNvPr id="15" name="object 15"/>
            <p:cNvSpPr/>
            <p:nvPr/>
          </p:nvSpPr>
          <p:spPr>
            <a:xfrm>
              <a:off x="9527540" y="5904534"/>
              <a:ext cx="1909445" cy="955040"/>
            </a:xfrm>
            <a:custGeom>
              <a:avLst/>
              <a:gdLst/>
              <a:ahLst/>
              <a:cxnLst/>
              <a:rect l="l" t="t" r="r" b="b"/>
              <a:pathLst>
                <a:path w="1909445" h="955040">
                  <a:moveTo>
                    <a:pt x="954785" y="0"/>
                  </a:moveTo>
                  <a:lnTo>
                    <a:pt x="0" y="954679"/>
                  </a:lnTo>
                  <a:lnTo>
                    <a:pt x="1909444" y="954679"/>
                  </a:lnTo>
                  <a:lnTo>
                    <a:pt x="954785" y="0"/>
                  </a:lnTo>
                  <a:close/>
                </a:path>
              </a:pathLst>
            </a:custGeom>
            <a:solidFill>
              <a:srgbClr val="1A1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39756" y="4907279"/>
              <a:ext cx="1952625" cy="1952625"/>
            </a:xfrm>
            <a:custGeom>
              <a:avLst/>
              <a:gdLst/>
              <a:ahLst/>
              <a:cxnLst/>
              <a:rect l="l" t="t" r="r" b="b"/>
              <a:pathLst>
                <a:path w="1952625" h="1952625">
                  <a:moveTo>
                    <a:pt x="1952244" y="0"/>
                  </a:moveTo>
                  <a:lnTo>
                    <a:pt x="0" y="1952243"/>
                  </a:lnTo>
                  <a:lnTo>
                    <a:pt x="1952244" y="1952243"/>
                  </a:lnTo>
                  <a:lnTo>
                    <a:pt x="1952244" y="0"/>
                  </a:lnTo>
                  <a:close/>
                </a:path>
              </a:pathLst>
            </a:custGeom>
            <a:solidFill>
              <a:srgbClr val="DB614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01</a:t>
            </a:r>
            <a:r>
              <a:rPr spc="10" dirty="0"/>
              <a:t> </a:t>
            </a:r>
            <a:r>
              <a:rPr spc="-25" dirty="0"/>
              <a:t>Web</a:t>
            </a:r>
          </a:p>
        </p:txBody>
      </p:sp>
      <p:sp>
        <p:nvSpPr>
          <p:cNvPr id="3" name="object 3"/>
          <p:cNvSpPr/>
          <p:nvPr/>
        </p:nvSpPr>
        <p:spPr>
          <a:xfrm>
            <a:off x="923544" y="9677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576" y="956310"/>
            <a:ext cx="10958830" cy="3221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0405">
              <a:lnSpc>
                <a:spcPct val="100000"/>
              </a:lnSpc>
              <a:spcBef>
                <a:spcPts val="95"/>
              </a:spcBef>
            </a:pPr>
            <a:r>
              <a:rPr lang="en-US" altLang="ko-KR" sz="1600" spc="-20" dirty="0">
                <a:latin typeface="Malgun Gothic"/>
                <a:cs typeface="Malgun Gothic"/>
              </a:rPr>
              <a:t>Ai </a:t>
            </a:r>
            <a:r>
              <a:rPr lang="ko-KR" altLang="en-US" sz="1600" spc="-20" dirty="0">
                <a:latin typeface="Malgun Gothic"/>
                <a:cs typeface="Malgun Gothic"/>
              </a:rPr>
              <a:t>플랫폼 고도화 프로젝트</a:t>
            </a:r>
            <a:endParaRPr lang="ko-KR" altLang="en-US" sz="1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프로젝트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투입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기간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: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202</a:t>
            </a:r>
            <a:r>
              <a:rPr lang="en-US" sz="1200" dirty="0">
                <a:latin typeface="Malgun Gothic"/>
                <a:cs typeface="Malgun Gothic"/>
              </a:rPr>
              <a:t>2</a:t>
            </a:r>
            <a:r>
              <a:rPr sz="1200" dirty="0">
                <a:latin typeface="Malgun Gothic"/>
                <a:cs typeface="Malgun Gothic"/>
              </a:rPr>
              <a:t>.09 ~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2022.</a:t>
            </a:r>
            <a:r>
              <a:rPr lang="en-US" sz="1200" dirty="0">
                <a:latin typeface="Malgun Gothic"/>
                <a:cs typeface="Malgun Gothic"/>
              </a:rPr>
              <a:t>11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</a:t>
            </a:r>
            <a:r>
              <a:rPr sz="1200" dirty="0" err="1">
                <a:latin typeface="Malgun Gothic"/>
                <a:cs typeface="Malgun Gothic"/>
              </a:rPr>
              <a:t>화면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lang="ko-KR" altLang="en-US" sz="1200" spc="-5" dirty="0">
                <a:latin typeface="Malgun Gothic"/>
                <a:cs typeface="Malgun Gothic"/>
              </a:rPr>
              <a:t>분석 설계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 err="1">
                <a:latin typeface="Malgun Gothic"/>
                <a:cs typeface="Malgun Gothic"/>
              </a:rPr>
              <a:t>부터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lang="ko-KR" altLang="en-US" sz="1200" spc="10" dirty="0">
                <a:latin typeface="Malgun Gothic"/>
                <a:cs typeface="Malgun Gothic"/>
              </a:rPr>
              <a:t>개발 </a:t>
            </a:r>
            <a:r>
              <a:rPr sz="1200" dirty="0" err="1">
                <a:latin typeface="Malgun Gothic"/>
                <a:cs typeface="Malgun Gothic"/>
              </a:rPr>
              <a:t>기간까지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투입)</a:t>
            </a:r>
            <a:endParaRPr sz="1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Malgun Gothic"/>
              <a:cs typeface="Malgun Gothic"/>
            </a:endParaRPr>
          </a:p>
          <a:p>
            <a:pPr marL="280670" indent="-173355">
              <a:lnSpc>
                <a:spcPct val="100000"/>
              </a:lnSpc>
              <a:buChar char="-"/>
              <a:tabLst>
                <a:tab pos="281305" algn="l"/>
              </a:tabLst>
            </a:pPr>
            <a:r>
              <a:rPr sz="1100" dirty="0">
                <a:latin typeface="Malgun Gothic"/>
                <a:cs typeface="Malgun Gothic"/>
              </a:rPr>
              <a:t>프로젝트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방향: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lang="ko-KR" altLang="en-US" sz="1100" spc="-35" dirty="0" err="1">
                <a:latin typeface="Malgun Gothic"/>
                <a:cs typeface="Malgun Gothic"/>
              </a:rPr>
              <a:t>전처리</a:t>
            </a:r>
            <a:r>
              <a:rPr lang="ko-KR" altLang="en-US" sz="1100" spc="-35" dirty="0">
                <a:latin typeface="Malgun Gothic"/>
                <a:cs typeface="Malgun Gothic"/>
              </a:rPr>
              <a:t> 분석용 </a:t>
            </a:r>
            <a:r>
              <a:rPr lang="en-US" altLang="ko-KR" sz="1100" spc="-35" dirty="0" err="1">
                <a:latin typeface="Malgun Gothic"/>
                <a:cs typeface="Malgun Gothic"/>
              </a:rPr>
              <a:t>jupyterhub</a:t>
            </a:r>
            <a:r>
              <a:rPr lang="en-US" altLang="ko-KR" sz="1100" spc="-35" dirty="0">
                <a:latin typeface="Malgun Gothic"/>
                <a:cs typeface="Malgun Gothic"/>
              </a:rPr>
              <a:t> </a:t>
            </a:r>
            <a:r>
              <a:rPr lang="ko-KR" altLang="en-US" sz="1100" spc="-35" dirty="0">
                <a:latin typeface="Malgun Gothic"/>
                <a:cs typeface="Malgun Gothic"/>
              </a:rPr>
              <a:t>서버 분석 설계 및 모델링 서버 </a:t>
            </a:r>
            <a:r>
              <a:rPr lang="en-US" altLang="ko-KR" sz="1100" spc="-35" dirty="0">
                <a:latin typeface="Malgun Gothic"/>
                <a:cs typeface="Malgun Gothic"/>
              </a:rPr>
              <a:t>Studio </a:t>
            </a:r>
            <a:r>
              <a:rPr lang="en-US" altLang="ko-KR" sz="1100" spc="-35" dirty="0" err="1">
                <a:latin typeface="Malgun Gothic"/>
                <a:cs typeface="Malgun Gothic"/>
              </a:rPr>
              <a:t>Api</a:t>
            </a:r>
            <a:r>
              <a:rPr lang="en-US" altLang="ko-KR" sz="1100" spc="-35" dirty="0">
                <a:latin typeface="Malgun Gothic"/>
                <a:cs typeface="Malgun Gothic"/>
              </a:rPr>
              <a:t> </a:t>
            </a:r>
            <a:r>
              <a:rPr lang="ko-KR" altLang="en-US" sz="1100" spc="-35" dirty="0">
                <a:latin typeface="Malgun Gothic"/>
                <a:cs typeface="Malgun Gothic"/>
              </a:rPr>
              <a:t>설계</a:t>
            </a:r>
            <a:r>
              <a:rPr lang="ko-KR" altLang="en-US" sz="1100" spc="-25" dirty="0">
                <a:latin typeface="Malgun Gothic"/>
                <a:cs typeface="Malgun Gothic"/>
              </a:rPr>
              <a:t> 작업 담당</a:t>
            </a:r>
            <a:r>
              <a:rPr sz="1100" spc="-25" dirty="0">
                <a:latin typeface="Malgun Gothic"/>
                <a:cs typeface="Malgun Gothic"/>
              </a:rPr>
              <a:t>.</a:t>
            </a:r>
            <a:endParaRPr sz="1100" dirty="0">
              <a:latin typeface="Malgun Gothic"/>
              <a:cs typeface="Malgun Gothic"/>
            </a:endParaRPr>
          </a:p>
          <a:p>
            <a:pPr marL="215265" indent="-107950">
              <a:lnSpc>
                <a:spcPct val="100000"/>
              </a:lnSpc>
              <a:spcBef>
                <a:spcPts val="660"/>
              </a:spcBef>
              <a:buChar char="-"/>
              <a:tabLst>
                <a:tab pos="215900" algn="l"/>
              </a:tabLst>
            </a:pPr>
            <a:r>
              <a:rPr sz="1100" dirty="0">
                <a:latin typeface="Malgun Gothic"/>
                <a:cs typeface="Malgun Gothic"/>
              </a:rPr>
              <a:t>역할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: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lang="ko-KR" altLang="en-US" sz="1100" spc="-5" dirty="0">
                <a:latin typeface="Malgun Gothic"/>
                <a:cs typeface="Malgun Gothic"/>
              </a:rPr>
              <a:t>분석 설계 및 </a:t>
            </a:r>
            <a:r>
              <a:rPr sz="1100" dirty="0" err="1">
                <a:latin typeface="Malgun Gothic"/>
                <a:cs typeface="Malgun Gothic"/>
              </a:rPr>
              <a:t>백엔드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작업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담당</a:t>
            </a:r>
            <a:endParaRPr sz="1100" dirty="0">
              <a:latin typeface="Malgun Gothic"/>
              <a:cs typeface="Malgun Gothic"/>
            </a:endParaRPr>
          </a:p>
          <a:p>
            <a:pPr marL="280670" indent="-173355">
              <a:lnSpc>
                <a:spcPct val="100000"/>
              </a:lnSpc>
              <a:spcBef>
                <a:spcPts val="660"/>
              </a:spcBef>
              <a:buChar char="-"/>
              <a:tabLst>
                <a:tab pos="281305" algn="l"/>
              </a:tabLst>
            </a:pP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기능</a:t>
            </a:r>
            <a:endParaRPr sz="1100" dirty="0">
              <a:latin typeface="Malgun Gothic"/>
              <a:cs typeface="Malgun Gothic"/>
            </a:endParaRPr>
          </a:p>
          <a:p>
            <a:pPr marL="737870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738505" algn="l"/>
              </a:tabLst>
            </a:pPr>
            <a:r>
              <a:rPr lang="ko-KR" altLang="en-US" sz="1100" dirty="0" err="1">
                <a:latin typeface="Malgun Gothic"/>
                <a:cs typeface="Malgun Gothic"/>
              </a:rPr>
              <a:t>전처리</a:t>
            </a:r>
            <a:r>
              <a:rPr lang="ko-KR" altLang="en-US" sz="1100" dirty="0">
                <a:latin typeface="Malgun Gothic"/>
                <a:cs typeface="Malgun Gothic"/>
              </a:rPr>
              <a:t> 분석 용 </a:t>
            </a:r>
            <a:r>
              <a:rPr lang="en-US" altLang="ko-KR" sz="1100" dirty="0" err="1">
                <a:latin typeface="Malgun Gothic"/>
                <a:cs typeface="Malgun Gothic"/>
              </a:rPr>
              <a:t>jupyterhub</a:t>
            </a:r>
            <a:r>
              <a:rPr lang="en-US" altLang="ko-KR" sz="1100" dirty="0">
                <a:latin typeface="Malgun Gothic"/>
                <a:cs typeface="Malgun Gothic"/>
              </a:rPr>
              <a:t>, </a:t>
            </a:r>
            <a:r>
              <a:rPr lang="en-US" altLang="ko-KR" sz="1100" dirty="0" err="1">
                <a:latin typeface="Malgun Gothic"/>
                <a:cs typeface="Malgun Gothic"/>
              </a:rPr>
              <a:t>jupyterlab</a:t>
            </a:r>
            <a:endParaRPr sz="1100" dirty="0">
              <a:latin typeface="Malgun Gothic"/>
              <a:cs typeface="Malgun Gothic"/>
            </a:endParaRPr>
          </a:p>
          <a:p>
            <a:pPr marL="1195070" lvl="2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1195705" algn="l"/>
              </a:tabLst>
            </a:pPr>
            <a:r>
              <a:rPr lang="en-US" sz="1100" dirty="0">
                <a:latin typeface="Malgun Gothic"/>
                <a:cs typeface="Malgun Gothic"/>
              </a:rPr>
              <a:t>WBS </a:t>
            </a:r>
            <a:r>
              <a:rPr lang="ko-KR" altLang="en-US" sz="1100" dirty="0">
                <a:latin typeface="Malgun Gothic"/>
                <a:cs typeface="Malgun Gothic"/>
              </a:rPr>
              <a:t>및 기능 명세서 작성 및 기획서 분석</a:t>
            </a:r>
            <a:endParaRPr sz="1100" dirty="0">
              <a:latin typeface="Malgun Gothic"/>
              <a:cs typeface="Malgun Gothic"/>
            </a:endParaRPr>
          </a:p>
          <a:p>
            <a:pPr marL="1195070" lvl="2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1195705" algn="l"/>
              </a:tabLst>
            </a:pPr>
            <a:r>
              <a:rPr lang="ko-KR" altLang="en-US" sz="1100" dirty="0">
                <a:latin typeface="Malgun Gothic"/>
                <a:cs typeface="Malgun Gothic"/>
              </a:rPr>
              <a:t>서버 구축 및 </a:t>
            </a:r>
            <a:r>
              <a:rPr lang="en-US" altLang="ko-KR" sz="1100" dirty="0">
                <a:latin typeface="Malgun Gothic"/>
                <a:cs typeface="Malgun Gothic"/>
              </a:rPr>
              <a:t>extension </a:t>
            </a:r>
            <a:r>
              <a:rPr lang="ko-KR" altLang="en-US" sz="1100" dirty="0">
                <a:latin typeface="Malgun Gothic"/>
                <a:cs typeface="Malgun Gothic"/>
              </a:rPr>
              <a:t>코드 개발</a:t>
            </a:r>
            <a:endParaRPr sz="1100" dirty="0">
              <a:latin typeface="Malgun Gothic"/>
              <a:cs typeface="Malgun Gothic"/>
            </a:endParaRPr>
          </a:p>
          <a:p>
            <a:pPr marL="737870" lvl="1" indent="-172720">
              <a:lnSpc>
                <a:spcPct val="100000"/>
              </a:lnSpc>
              <a:spcBef>
                <a:spcPts val="665"/>
              </a:spcBef>
              <a:buChar char="-"/>
              <a:tabLst>
                <a:tab pos="738505" algn="l"/>
              </a:tabLst>
            </a:pPr>
            <a:r>
              <a:rPr lang="ko-KR" altLang="en-US" sz="1100" spc="-25" dirty="0">
                <a:latin typeface="Malgun Gothic"/>
                <a:cs typeface="Malgun Gothic"/>
              </a:rPr>
              <a:t>모델링 서버 </a:t>
            </a:r>
            <a:r>
              <a:rPr lang="en-US" sz="1100" spc="-25" dirty="0">
                <a:latin typeface="Malgun Gothic"/>
                <a:cs typeface="Malgun Gothic"/>
              </a:rPr>
              <a:t>Studio</a:t>
            </a:r>
            <a:endParaRPr sz="1100" dirty="0">
              <a:latin typeface="Malgun Gothic"/>
              <a:cs typeface="Malgun Gothic"/>
            </a:endParaRPr>
          </a:p>
          <a:p>
            <a:pPr marL="1195070" lvl="2" indent="-172720">
              <a:lnSpc>
                <a:spcPct val="100000"/>
              </a:lnSpc>
              <a:spcBef>
                <a:spcPts val="660"/>
              </a:spcBef>
              <a:buFont typeface="Malgun Gothic"/>
              <a:buChar char="-"/>
              <a:tabLst>
                <a:tab pos="1195705" algn="l"/>
              </a:tabLst>
            </a:pPr>
            <a:r>
              <a:rPr lang="en-US" sz="1100" b="1" spc="-10" dirty="0">
                <a:latin typeface="Malgun Gothic"/>
                <a:cs typeface="Malgun Gothic"/>
              </a:rPr>
              <a:t>Dataset</a:t>
            </a:r>
            <a:r>
              <a:rPr lang="ko-KR" altLang="en-US" sz="1100" b="1" spc="-10" dirty="0">
                <a:latin typeface="Malgun Gothic"/>
                <a:cs typeface="Malgun Gothic"/>
              </a:rPr>
              <a:t> </a:t>
            </a:r>
            <a:r>
              <a:rPr lang="en-US" altLang="ko-KR" sz="1100" b="1" spc="-10" dirty="0" err="1">
                <a:latin typeface="Malgun Gothic"/>
                <a:cs typeface="Malgun Gothic"/>
              </a:rPr>
              <a:t>Comparision</a:t>
            </a:r>
            <a:endParaRPr sz="1100" dirty="0">
              <a:latin typeface="Malgun Gothic"/>
              <a:cs typeface="Malgun Gothic"/>
            </a:endParaRPr>
          </a:p>
          <a:p>
            <a:pPr marL="1251585" marR="36830" indent="-228600">
              <a:lnSpc>
                <a:spcPct val="150000"/>
              </a:lnSpc>
            </a:pPr>
            <a:r>
              <a:rPr sz="1100" dirty="0">
                <a:latin typeface="Malgun Gothic"/>
                <a:cs typeface="Malgun Gothic"/>
              </a:rPr>
              <a:t>①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lang="ko-KR" altLang="en-US" sz="1100" dirty="0">
                <a:latin typeface="Malgun Gothic"/>
                <a:cs typeface="Malgun Gothic"/>
              </a:rPr>
              <a:t>데이터셋 비교기능 구현</a:t>
            </a:r>
            <a:r>
              <a:rPr lang="en-US" altLang="ko-KR" sz="1100" dirty="0">
                <a:latin typeface="Malgun Gothic"/>
                <a:cs typeface="Malgun Gothic"/>
              </a:rPr>
              <a:t>: Temp </a:t>
            </a:r>
            <a:r>
              <a:rPr lang="ko-KR" altLang="en-US" sz="1100" dirty="0">
                <a:latin typeface="Malgun Gothic"/>
                <a:cs typeface="Malgun Gothic"/>
              </a:rPr>
              <a:t>테이블 설계 및 추가하여 데이터셋 비교를 위한 </a:t>
            </a:r>
            <a:r>
              <a:rPr lang="en-US" altLang="ko-KR" sz="1100" dirty="0">
                <a:latin typeface="Malgun Gothic"/>
                <a:cs typeface="Malgun Gothic"/>
              </a:rPr>
              <a:t>CRUD </a:t>
            </a:r>
            <a:r>
              <a:rPr lang="ko-KR" altLang="en-US" sz="1100" dirty="0">
                <a:latin typeface="Malgun Gothic"/>
                <a:cs typeface="Malgun Gothic"/>
              </a:rPr>
              <a:t>기능 구현</a:t>
            </a:r>
            <a:r>
              <a:rPr lang="en-US" altLang="ko-KR" sz="1100" dirty="0">
                <a:latin typeface="Malgun Gothic"/>
                <a:cs typeface="Malgun Gothic"/>
              </a:rPr>
              <a:t> </a:t>
            </a:r>
            <a:r>
              <a:rPr lang="ko-KR" altLang="en-US" sz="1100" dirty="0">
                <a:latin typeface="Malgun Gothic"/>
                <a:cs typeface="Malgun Gothic"/>
              </a:rPr>
              <a:t>완료</a:t>
            </a:r>
            <a:endParaRPr sz="1100" dirty="0">
              <a:latin typeface="Malgun Gothic"/>
              <a:cs typeface="Malgun Gothic"/>
            </a:endParaRPr>
          </a:p>
          <a:p>
            <a:pPr marL="1251585" marR="9525" indent="-228600">
              <a:lnSpc>
                <a:spcPct val="150000"/>
              </a:lnSpc>
            </a:pPr>
            <a:r>
              <a:rPr sz="1100" dirty="0">
                <a:latin typeface="Malgun Gothic"/>
                <a:cs typeface="Malgun Gothic"/>
              </a:rPr>
              <a:t>②</a:t>
            </a:r>
            <a:r>
              <a:rPr lang="en-US" sz="1100" dirty="0">
                <a:latin typeface="Malgun Gothic"/>
                <a:cs typeface="Malgun Gothic"/>
              </a:rPr>
              <a:t>  </a:t>
            </a:r>
            <a:r>
              <a:rPr lang="ko-KR" altLang="en-US" sz="1100" dirty="0">
                <a:latin typeface="Malgun Gothic"/>
                <a:cs typeface="Malgun Gothic"/>
              </a:rPr>
              <a:t>태그 기능 구현</a:t>
            </a:r>
            <a:r>
              <a:rPr lang="en-US" altLang="ko-KR" sz="1100" dirty="0">
                <a:latin typeface="Malgun Gothic"/>
                <a:cs typeface="Malgun Gothic"/>
              </a:rPr>
              <a:t>: </a:t>
            </a:r>
            <a:r>
              <a:rPr lang="ko-KR" altLang="en-US" sz="1100" dirty="0">
                <a:latin typeface="Malgun Gothic"/>
                <a:cs typeface="Malgun Gothic"/>
              </a:rPr>
              <a:t>데이터셋 및 스케줄 에 필요한 태그 기능 구현 </a:t>
            </a:r>
            <a:r>
              <a:rPr lang="en-US" altLang="ko-KR" sz="1100" dirty="0">
                <a:latin typeface="Malgun Gothic"/>
                <a:cs typeface="Malgun Gothic"/>
              </a:rPr>
              <a:t>( </a:t>
            </a:r>
            <a:r>
              <a:rPr lang="ko-KR" altLang="en-US" sz="1100" dirty="0">
                <a:latin typeface="Malgun Gothic"/>
                <a:cs typeface="Malgun Gothic"/>
              </a:rPr>
              <a:t>테이블 설계</a:t>
            </a:r>
            <a:r>
              <a:rPr lang="en-US" altLang="ko-KR" sz="1100" dirty="0">
                <a:latin typeface="Malgun Gothic"/>
                <a:cs typeface="Malgun Gothic"/>
              </a:rPr>
              <a:t>, </a:t>
            </a:r>
            <a:r>
              <a:rPr lang="en-US" altLang="ko-KR" sz="1100" dirty="0" err="1">
                <a:latin typeface="Malgun Gothic"/>
                <a:cs typeface="Malgun Gothic"/>
              </a:rPr>
              <a:t>Api</a:t>
            </a:r>
            <a:r>
              <a:rPr lang="en-US" altLang="ko-KR" sz="1100" dirty="0">
                <a:latin typeface="Malgun Gothic"/>
                <a:cs typeface="Malgun Gothic"/>
              </a:rPr>
              <a:t> </a:t>
            </a:r>
            <a:r>
              <a:rPr lang="ko-KR" altLang="en-US" sz="1100" dirty="0">
                <a:latin typeface="Malgun Gothic"/>
                <a:cs typeface="Malgun Gothic"/>
              </a:rPr>
              <a:t>구현 및 테스트 완료</a:t>
            </a:r>
            <a:r>
              <a:rPr lang="en-US" altLang="ko-KR" sz="1100" dirty="0">
                <a:latin typeface="Malgun Gothic"/>
                <a:cs typeface="Malgun Gothic"/>
              </a:rPr>
              <a:t>)</a:t>
            </a:r>
            <a:endParaRPr sz="1100" dirty="0">
              <a:latin typeface="Malgun Gothic"/>
              <a:cs typeface="Malgun Gothic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47B468-0B14-9FBC-F41A-2BD4DD1A9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" y="4343400"/>
            <a:ext cx="2756258" cy="206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C1CBA5-471C-144B-D3EC-1247C0C7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327219"/>
            <a:ext cx="4655039" cy="20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2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01</a:t>
            </a:r>
            <a:r>
              <a:rPr spc="10" dirty="0"/>
              <a:t> </a:t>
            </a:r>
            <a:r>
              <a:rPr spc="-25" dirty="0"/>
              <a:t>Web</a:t>
            </a:r>
          </a:p>
        </p:txBody>
      </p:sp>
      <p:sp>
        <p:nvSpPr>
          <p:cNvPr id="3" name="object 3"/>
          <p:cNvSpPr/>
          <p:nvPr/>
        </p:nvSpPr>
        <p:spPr>
          <a:xfrm>
            <a:off x="923544" y="9677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576" y="956310"/>
            <a:ext cx="10958830" cy="536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040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지수개발시스템</a:t>
            </a:r>
            <a:r>
              <a:rPr sz="1600" spc="-90" dirty="0">
                <a:latin typeface="Malgun Gothic"/>
                <a:cs typeface="Malgun Gothic"/>
              </a:rPr>
              <a:t> </a:t>
            </a:r>
            <a:r>
              <a:rPr sz="1600" spc="-20" dirty="0">
                <a:latin typeface="Malgun Gothic"/>
                <a:cs typeface="Malgun Gothic"/>
              </a:rPr>
              <a:t>프로젝트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프로젝트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투입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기간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: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2021.09 ~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2022.08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(화면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개발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단계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부터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통합테스트 감리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기간까지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투입)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Malgun Gothic"/>
              <a:cs typeface="Malgun Gothic"/>
            </a:endParaRPr>
          </a:p>
          <a:p>
            <a:pPr marL="280670" indent="-173355">
              <a:lnSpc>
                <a:spcPct val="100000"/>
              </a:lnSpc>
              <a:buChar char="-"/>
              <a:tabLst>
                <a:tab pos="281305" algn="l"/>
              </a:tabLst>
            </a:pPr>
            <a:r>
              <a:rPr sz="1100" dirty="0">
                <a:latin typeface="Malgun Gothic"/>
                <a:cs typeface="Malgun Gothic"/>
              </a:rPr>
              <a:t>프로젝트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방향: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기존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지수관리시스템을</a:t>
            </a:r>
            <a:r>
              <a:rPr sz="1100" spc="-5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지수개발시스템으로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리뉴얼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개발.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기존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기개발된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웹페이지는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Internet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explort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한하여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접속이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가능하다는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불편사항이</a:t>
            </a:r>
            <a:r>
              <a:rPr sz="1100" spc="-50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있었으나,</a:t>
            </a:r>
            <a:endParaRPr sz="1100">
              <a:latin typeface="Malgun Gothic"/>
              <a:cs typeface="Malgun Gothic"/>
            </a:endParaRPr>
          </a:p>
          <a:p>
            <a:pPr marL="28067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토마토시스템의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솔루션인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exbuilder 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가져와서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Java</a:t>
            </a:r>
            <a:r>
              <a:rPr sz="1100" spc="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spring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기반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웹페이지로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다시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사이트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리뉴얼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됨.</a:t>
            </a:r>
            <a:endParaRPr sz="1100">
              <a:latin typeface="Malgun Gothic"/>
              <a:cs typeface="Malgun Gothic"/>
            </a:endParaRPr>
          </a:p>
          <a:p>
            <a:pPr marL="215265" indent="-107950">
              <a:lnSpc>
                <a:spcPct val="100000"/>
              </a:lnSpc>
              <a:spcBef>
                <a:spcPts val="660"/>
              </a:spcBef>
              <a:buChar char="-"/>
              <a:tabLst>
                <a:tab pos="215900" algn="l"/>
              </a:tabLst>
            </a:pPr>
            <a:r>
              <a:rPr sz="1100" dirty="0">
                <a:latin typeface="Malgun Gothic"/>
                <a:cs typeface="Malgun Gothic"/>
              </a:rPr>
              <a:t>역할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: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풀스택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개발자로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 로직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백엔드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작업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담당</a:t>
            </a:r>
            <a:endParaRPr sz="1100">
              <a:latin typeface="Malgun Gothic"/>
              <a:cs typeface="Malgun Gothic"/>
            </a:endParaRPr>
          </a:p>
          <a:p>
            <a:pPr marL="280670" indent="-173355">
              <a:lnSpc>
                <a:spcPct val="100000"/>
              </a:lnSpc>
              <a:spcBef>
                <a:spcPts val="660"/>
              </a:spcBef>
              <a:buChar char="-"/>
              <a:tabLst>
                <a:tab pos="281305" algn="l"/>
              </a:tabLst>
            </a:pP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737870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738505" algn="l"/>
              </a:tabLst>
            </a:pPr>
            <a:r>
              <a:rPr sz="1100" spc="-25" dirty="0">
                <a:latin typeface="Malgun Gothic"/>
                <a:cs typeface="Malgun Gothic"/>
              </a:rPr>
              <a:t>시스템</a:t>
            </a:r>
            <a:endParaRPr sz="1100">
              <a:latin typeface="Malgun Gothic"/>
              <a:cs typeface="Malgun Gothic"/>
            </a:endParaRPr>
          </a:p>
          <a:p>
            <a:pPr marL="1195070" lvl="2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1195705" algn="l"/>
              </a:tabLst>
            </a:pPr>
            <a:r>
              <a:rPr sz="1100" dirty="0">
                <a:latin typeface="Malgun Gothic"/>
                <a:cs typeface="Malgun Gothic"/>
              </a:rPr>
              <a:t>메뉴권한관리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권한 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메뉴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생성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추가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CRUD 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구현</a:t>
            </a:r>
            <a:endParaRPr sz="1100">
              <a:latin typeface="Malgun Gothic"/>
              <a:cs typeface="Malgun Gothic"/>
            </a:endParaRPr>
          </a:p>
          <a:p>
            <a:pPr marL="1195070" lvl="2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1195705" algn="l"/>
              </a:tabLst>
            </a:pPr>
            <a:r>
              <a:rPr sz="1100" dirty="0">
                <a:latin typeface="Malgun Gothic"/>
                <a:cs typeface="Malgun Gothic"/>
              </a:rPr>
              <a:t>공통코드관리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메시지 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화면에서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쓰이는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공통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CRUD 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구현</a:t>
            </a:r>
            <a:endParaRPr sz="1100">
              <a:latin typeface="Malgun Gothic"/>
              <a:cs typeface="Malgun Gothic"/>
            </a:endParaRPr>
          </a:p>
          <a:p>
            <a:pPr marL="737870" lvl="1" indent="-172720">
              <a:lnSpc>
                <a:spcPct val="100000"/>
              </a:lnSpc>
              <a:spcBef>
                <a:spcPts val="665"/>
              </a:spcBef>
              <a:buChar char="-"/>
              <a:tabLst>
                <a:tab pos="738505" algn="l"/>
              </a:tabLst>
            </a:pPr>
            <a:r>
              <a:rPr sz="1100" spc="-25" dirty="0">
                <a:latin typeface="Malgun Gothic"/>
                <a:cs typeface="Malgun Gothic"/>
              </a:rPr>
              <a:t>업무</a:t>
            </a:r>
            <a:endParaRPr sz="1100">
              <a:latin typeface="Malgun Gothic"/>
              <a:cs typeface="Malgun Gothic"/>
            </a:endParaRPr>
          </a:p>
          <a:p>
            <a:pPr marL="1195070" lvl="2" indent="-172720">
              <a:lnSpc>
                <a:spcPct val="100000"/>
              </a:lnSpc>
              <a:spcBef>
                <a:spcPts val="660"/>
              </a:spcBef>
              <a:buFont typeface="Malgun Gothic"/>
              <a:buChar char="-"/>
              <a:tabLst>
                <a:tab pos="1195705" algn="l"/>
              </a:tabLst>
            </a:pPr>
            <a:r>
              <a:rPr sz="1100" b="1" spc="-10" dirty="0">
                <a:latin typeface="Malgun Gothic"/>
                <a:cs typeface="Malgun Gothic"/>
              </a:rPr>
              <a:t>KRX지수</a:t>
            </a:r>
            <a:endParaRPr sz="1100">
              <a:latin typeface="Malgun Gothic"/>
              <a:cs typeface="Malgun Gothic"/>
            </a:endParaRPr>
          </a:p>
          <a:p>
            <a:pPr marL="1251585" marR="36830" indent="-228600">
              <a:lnSpc>
                <a:spcPct val="150000"/>
              </a:lnSpc>
            </a:pPr>
            <a:r>
              <a:rPr sz="1100" dirty="0">
                <a:latin typeface="Malgun Gothic"/>
                <a:cs typeface="Malgun Gothic"/>
              </a:rPr>
              <a:t>①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기간지수정보: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조회기간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내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KRX 지수의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정보(지수채용회사수,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산출주가지수..)를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조회하고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구성하는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정보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차트를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조회할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있는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화면.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(조회 </a:t>
            </a:r>
            <a:r>
              <a:rPr sz="1100" dirty="0">
                <a:latin typeface="Malgun Gothic"/>
                <a:cs typeface="Malgun Gothic"/>
              </a:rPr>
              <a:t>로직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차트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시각화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1251585" marR="9525" indent="-228600">
              <a:lnSpc>
                <a:spcPct val="150000"/>
              </a:lnSpc>
            </a:pPr>
            <a:r>
              <a:rPr sz="1100" dirty="0">
                <a:latin typeface="Malgun Gothic"/>
                <a:cs typeface="Malgun Gothic"/>
              </a:rPr>
              <a:t>②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기간종목정보: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조회기간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내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주식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정보(지수업종코드,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시가총액구분코드,..)</a:t>
            </a:r>
            <a:r>
              <a:rPr sz="1100" spc="-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를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조회하고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속한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상세내역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확인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할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있는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페이지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(조회로직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,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102298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③</a:t>
            </a:r>
            <a:r>
              <a:rPr sz="1100" spc="2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지수산출정보: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지수에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산출된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종목정보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조회(변경전후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정보,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지수리스트)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,(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102298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④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가상지수: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시뮬레이션에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따른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가상지수의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목록,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비교시가총액변동액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(조회로직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 종목단일조치계산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로직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구현완료)</a:t>
            </a:r>
            <a:endParaRPr sz="1100">
              <a:latin typeface="Malgun Gothic"/>
              <a:cs typeface="Malgun Gothic"/>
            </a:endParaRPr>
          </a:p>
          <a:p>
            <a:pPr marL="102298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⑤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지수편출입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내역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비중: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지수에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편출입되는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리스트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(조회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102298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⑥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일자별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Alert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조회: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특정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비중의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30%을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초과하는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일별,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분기별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(조회로직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 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102298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⑦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표준산업분류/지수업종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연계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현황: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표준산업분류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마스터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테이블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CRID,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엑셀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업로드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기능 구현,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</a:t>
            </a:r>
            <a:endParaRPr sz="1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01</a:t>
            </a:r>
            <a:r>
              <a:rPr spc="10" dirty="0"/>
              <a:t> </a:t>
            </a:r>
            <a:r>
              <a:rPr spc="-25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485" y="956310"/>
            <a:ext cx="9092565" cy="3978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지수개발시스템</a:t>
            </a:r>
            <a:r>
              <a:rPr sz="1600" spc="-90" dirty="0">
                <a:latin typeface="Malgun Gothic"/>
                <a:cs typeface="Malgun Gothic"/>
              </a:rPr>
              <a:t> </a:t>
            </a:r>
            <a:r>
              <a:rPr sz="1600" spc="-20" dirty="0">
                <a:latin typeface="Malgun Gothic"/>
                <a:cs typeface="Malgun Gothic"/>
              </a:rPr>
              <a:t>프로젝트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>
              <a:latin typeface="Malgun Gothic"/>
              <a:cs typeface="Malgun Gothic"/>
            </a:endParaRPr>
          </a:p>
          <a:p>
            <a:pPr marL="411480" indent="-172720">
              <a:lnSpc>
                <a:spcPct val="100000"/>
              </a:lnSpc>
              <a:buFont typeface="Malgun Gothic"/>
              <a:buChar char="-"/>
              <a:tabLst>
                <a:tab pos="412115" algn="l"/>
              </a:tabLst>
            </a:pPr>
            <a:r>
              <a:rPr sz="1100" b="1" spc="-20" dirty="0">
                <a:latin typeface="Malgun Gothic"/>
                <a:cs typeface="Malgun Gothic"/>
              </a:rPr>
              <a:t>채권관리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①</a:t>
            </a:r>
            <a:r>
              <a:rPr sz="1100" spc="2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지수산출용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파라미터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관리: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KTB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장내,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장외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스프레드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조회,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배당세율,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수수료율,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최종호가수익률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(조회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,CRUD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②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채권지수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그룹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만기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관리: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채권지수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CRUD 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③</a:t>
            </a:r>
            <a:r>
              <a:rPr sz="1100" spc="2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공동개발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정보: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주식골드,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주식미국채DAE,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S&amp;P GSCI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</a:t>
            </a:r>
            <a:endParaRPr sz="1100">
              <a:latin typeface="Malgun Gothic"/>
              <a:cs typeface="Malgun Gothic"/>
            </a:endParaRPr>
          </a:p>
          <a:p>
            <a:pPr marL="411480" indent="-172720">
              <a:lnSpc>
                <a:spcPct val="100000"/>
              </a:lnSpc>
              <a:spcBef>
                <a:spcPts val="660"/>
              </a:spcBef>
              <a:buFont typeface="Malgun Gothic"/>
              <a:buChar char="-"/>
              <a:tabLst>
                <a:tab pos="412115" algn="l"/>
              </a:tabLst>
            </a:pPr>
            <a:r>
              <a:rPr sz="1100" b="1" spc="-20" dirty="0">
                <a:latin typeface="Malgun Gothic"/>
                <a:cs typeface="Malgun Gothic"/>
              </a:rPr>
              <a:t>성과분석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①</a:t>
            </a:r>
            <a:r>
              <a:rPr sz="1100" spc="2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변동성: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대상지수와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벤치마크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지수의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기간별,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연도별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차트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25" dirty="0">
                <a:latin typeface="Malgun Gothic"/>
                <a:cs typeface="Malgun Gothic"/>
              </a:rPr>
              <a:t> 시각화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5"/>
              </a:spcBef>
            </a:pPr>
            <a:r>
              <a:rPr sz="1100" dirty="0">
                <a:latin typeface="Malgun Gothic"/>
                <a:cs typeface="Malgun Gothic"/>
              </a:rPr>
              <a:t>②</a:t>
            </a:r>
            <a:r>
              <a:rPr sz="1100" spc="30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종목교체: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대상지수내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교체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몸록과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상세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내역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구현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③</a:t>
            </a:r>
            <a:r>
              <a:rPr sz="1100" spc="30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상관계수: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대상지수와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벤치마크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상관계수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차트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시각화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구현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④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지수기여도: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리스트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조회(로직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411480" indent="-172720">
              <a:lnSpc>
                <a:spcPct val="100000"/>
              </a:lnSpc>
              <a:spcBef>
                <a:spcPts val="660"/>
              </a:spcBef>
              <a:buFont typeface="Malgun Gothic"/>
              <a:buChar char="-"/>
              <a:tabLst>
                <a:tab pos="412115" algn="l"/>
              </a:tabLst>
            </a:pPr>
            <a:r>
              <a:rPr sz="1100" b="1" spc="-20" dirty="0">
                <a:latin typeface="Malgun Gothic"/>
                <a:cs typeface="Malgun Gothic"/>
              </a:rPr>
              <a:t>투자지표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①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한신평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재무정보: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재무상태표,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손익계산서,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현금흐름표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정보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조회(로직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②</a:t>
            </a:r>
            <a:r>
              <a:rPr sz="1100" spc="28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투자지표관리: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기간내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주식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종목의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분기별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보고서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(CRUD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엑셀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업로드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,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25" dirty="0">
                <a:latin typeface="Malgun Gothic"/>
                <a:cs typeface="Malgun Gothic"/>
              </a:rPr>
              <a:t> 완료)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③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결산기현황: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월별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시장별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화사별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결산기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현황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세부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현황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(로직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④</a:t>
            </a:r>
            <a:r>
              <a:rPr sz="1100" spc="2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투자지표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변경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현황: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조회기간내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투자지표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변경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현황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조회(로직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구현완료)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576" y="5495950"/>
            <a:ext cx="40868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-</a:t>
            </a:r>
            <a:r>
              <a:rPr sz="1100" spc="484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사용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언어: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Java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Spring,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Java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Script,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Oracle,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Mybatis,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exbuilder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3544" y="9677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01</a:t>
            </a:r>
            <a:r>
              <a:rPr spc="10" dirty="0"/>
              <a:t> </a:t>
            </a:r>
            <a:r>
              <a:rPr spc="-25" dirty="0"/>
              <a:t>Web</a:t>
            </a:r>
          </a:p>
        </p:txBody>
      </p:sp>
      <p:sp>
        <p:nvSpPr>
          <p:cNvPr id="3" name="object 3"/>
          <p:cNvSpPr/>
          <p:nvPr/>
        </p:nvSpPr>
        <p:spPr>
          <a:xfrm>
            <a:off x="923544" y="9677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8739" y="956310"/>
            <a:ext cx="2871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자바</a:t>
            </a:r>
            <a:r>
              <a:rPr sz="1600" spc="-4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springboot</a:t>
            </a:r>
            <a:r>
              <a:rPr sz="1600" spc="-4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개인</a:t>
            </a:r>
            <a:r>
              <a:rPr sz="1600" spc="-45" dirty="0">
                <a:latin typeface="Malgun Gothic"/>
                <a:cs typeface="Malgun Gothic"/>
              </a:rPr>
              <a:t> </a:t>
            </a:r>
            <a:r>
              <a:rPr sz="1600" spc="-20" dirty="0">
                <a:latin typeface="Malgun Gothic"/>
                <a:cs typeface="Malgun Gothic"/>
              </a:rPr>
              <a:t>프로젝트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1007" y="4191000"/>
            <a:ext cx="2418404" cy="201672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324600" y="1080769"/>
            <a:ext cx="4548505" cy="3913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algun Gothic"/>
                <a:cs typeface="Malgun Gothic"/>
              </a:rPr>
              <a:t>JPA</a:t>
            </a:r>
            <a:r>
              <a:rPr sz="1800" spc="-8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Shop</a:t>
            </a: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1800" spc="-10" dirty="0">
                <a:latin typeface="Malgun Gothic"/>
                <a:cs typeface="Malgun Gothic"/>
                <a:hlinkClick r:id="rId3"/>
              </a:rPr>
              <a:t>https://github.com/YangSungSim/jpashop</a:t>
            </a:r>
            <a:endParaRPr lang="en-US" spc="-1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lang="ko-KR" altLang="en-US" spc="-10" dirty="0">
                <a:latin typeface="Malgun Gothic"/>
                <a:cs typeface="Malgun Gothic"/>
              </a:rPr>
              <a:t>지루한 주소록</a:t>
            </a:r>
            <a:endParaRPr lang="en-US" spc="-10" dirty="0">
              <a:latin typeface="Malgun Gothic"/>
              <a:cs typeface="Malgun Gothic"/>
            </a:endParaRPr>
          </a:p>
          <a:p>
            <a:pPr marL="12700">
              <a:spcBef>
                <a:spcPts val="2085"/>
              </a:spcBef>
            </a:pPr>
            <a:r>
              <a:rPr lang="en-US" altLang="ko-KR" sz="1800" spc="-10" dirty="0">
                <a:latin typeface="Malgun Gothic"/>
                <a:cs typeface="Malgun Gothic"/>
                <a:hlinkClick r:id="rId4"/>
              </a:rPr>
              <a:t>https://github.com/YangSungSim/boringAddress</a:t>
            </a:r>
            <a:endParaRPr lang="en-US" altLang="ko-KR" sz="1800" spc="-10" dirty="0">
              <a:latin typeface="Malgun Gothic"/>
              <a:cs typeface="Malgun Gothic"/>
            </a:endParaRPr>
          </a:p>
          <a:p>
            <a:pPr marL="12700">
              <a:spcBef>
                <a:spcPts val="2085"/>
              </a:spcBef>
            </a:pPr>
            <a:r>
              <a:rPr lang="ko-KR" altLang="en-US" spc="-10" dirty="0">
                <a:latin typeface="Malgun Gothic"/>
                <a:cs typeface="Malgun Gothic"/>
              </a:rPr>
              <a:t>지루한 주소록</a:t>
            </a:r>
            <a:r>
              <a:rPr lang="en-US" altLang="ko-KR" spc="-10" dirty="0">
                <a:latin typeface="Malgun Gothic"/>
                <a:cs typeface="Malgun Gothic"/>
              </a:rPr>
              <a:t>(</a:t>
            </a:r>
            <a:r>
              <a:rPr lang="en-US" altLang="ko-KR" spc="-10" dirty="0" err="1">
                <a:latin typeface="Malgun Gothic"/>
                <a:cs typeface="Malgun Gothic"/>
              </a:rPr>
              <a:t>QueryDsl</a:t>
            </a:r>
            <a:r>
              <a:rPr lang="en-US" altLang="ko-KR" spc="-10" dirty="0">
                <a:latin typeface="Malgun Gothic"/>
                <a:cs typeface="Malgun Gothic"/>
              </a:rPr>
              <a:t>)</a:t>
            </a:r>
          </a:p>
          <a:p>
            <a:pPr marL="12700">
              <a:spcBef>
                <a:spcPts val="2085"/>
              </a:spcBef>
            </a:pPr>
            <a:r>
              <a:rPr lang="en-US" altLang="ko-KR" spc="-10" dirty="0">
                <a:latin typeface="Malgun Gothic"/>
                <a:cs typeface="Malgun Gothic"/>
              </a:rPr>
              <a:t>https://github.com/YangSungSim/boringAddressQueryDsl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3569" y="2777086"/>
            <a:ext cx="4405373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 err="1">
                <a:latin typeface="Malgun Gothic"/>
                <a:cs typeface="Malgun Gothic"/>
              </a:rPr>
              <a:t>QueryD</a:t>
            </a:r>
            <a:r>
              <a:rPr lang="en-US" sz="1800" spc="-10" dirty="0" err="1">
                <a:latin typeface="Malgun Gothic"/>
                <a:cs typeface="Malgun Gothic"/>
              </a:rPr>
              <a:t>sl</a:t>
            </a:r>
            <a:endParaRPr lang="en-US" sz="1800" spc="-1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pc="-10" dirty="0">
              <a:latin typeface="Malgun Gothic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1800" spc="-10" dirty="0">
                <a:latin typeface="Malgun Gothic"/>
                <a:cs typeface="Malgun Gothic"/>
              </a:rPr>
              <a:t>https://github.com/YangSungSim/querydsl</a:t>
            </a:r>
            <a:endParaRPr lang="en-US" altLang="ko-KR" sz="18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03BE0-21B8-A180-8043-ACBFAF1C4099}"/>
              </a:ext>
            </a:extLst>
          </p:cNvPr>
          <p:cNvSpPr txBox="1"/>
          <p:nvPr/>
        </p:nvSpPr>
        <p:spPr>
          <a:xfrm>
            <a:off x="841689" y="1479931"/>
            <a:ext cx="4405373" cy="1192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lang="en-US" altLang="ko-KR" spc="-10" dirty="0">
                <a:latin typeface="Malgun Gothic"/>
                <a:cs typeface="Malgun Gothic"/>
              </a:rPr>
              <a:t>JPA</a:t>
            </a:r>
            <a:r>
              <a:rPr lang="ko-KR" altLang="en-US" spc="-10" dirty="0">
                <a:latin typeface="Malgun Gothic"/>
                <a:cs typeface="Malgun Gothic"/>
              </a:rPr>
              <a:t> </a:t>
            </a:r>
            <a:r>
              <a:rPr lang="ko-KR" altLang="en-US" spc="-10" dirty="0" err="1">
                <a:latin typeface="Malgun Gothic"/>
                <a:cs typeface="Malgun Gothic"/>
              </a:rPr>
              <a:t>헤어샵</a:t>
            </a:r>
            <a:r>
              <a:rPr lang="ko-KR" altLang="en-US" spc="-10" dirty="0">
                <a:latin typeface="Malgun Gothic"/>
                <a:cs typeface="Malgun Gothic"/>
              </a:rPr>
              <a:t> 코드</a:t>
            </a: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lang="en-US" altLang="ko-KR" sz="1800" dirty="0">
                <a:latin typeface="Malgun Gothic"/>
                <a:cs typeface="Malgun Gothic"/>
              </a:rPr>
              <a:t>https://github.com/YangSungSim/hshop</a:t>
            </a:r>
            <a:endParaRPr lang="ko-KR" altLang="en-US" sz="1800" dirty="0">
              <a:latin typeface="Malgun Gothic"/>
              <a:cs typeface="Malgun Gothic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325" y="1413128"/>
            <a:ext cx="4172585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 err="1">
                <a:latin typeface="Malgun Gothic"/>
                <a:cs typeface="Malgun Gothic"/>
              </a:rPr>
              <a:t>주문관리</a:t>
            </a:r>
            <a:r>
              <a:rPr sz="1800" dirty="0">
                <a:latin typeface="Malgun Gothic"/>
                <a:cs typeface="Malgun Gothic"/>
              </a:rPr>
              <a:t> </a:t>
            </a:r>
            <a:r>
              <a:rPr sz="1800" spc="-25" dirty="0" err="1">
                <a:latin typeface="Malgun Gothic"/>
                <a:cs typeface="Malgun Gothic"/>
              </a:rPr>
              <a:t>코드</a:t>
            </a:r>
            <a:endParaRPr lang="en-US" sz="1800" spc="-25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pc="-25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Malgun Gothic"/>
                <a:cs typeface="Malgun Gothic"/>
              </a:rPr>
              <a:t>https://github.com/YangSungSim/ordermanage.git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1668" y="21945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616" y="0"/>
                </a:moveTo>
                <a:lnTo>
                  <a:pt x="0" y="356616"/>
                </a:lnTo>
                <a:lnTo>
                  <a:pt x="356616" y="356616"/>
                </a:lnTo>
                <a:lnTo>
                  <a:pt x="3566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01</a:t>
            </a:r>
            <a:r>
              <a:rPr spc="10" dirty="0"/>
              <a:t> </a:t>
            </a:r>
            <a:r>
              <a:rPr spc="-25" dirty="0"/>
              <a:t>Web</a:t>
            </a:r>
          </a:p>
        </p:txBody>
      </p:sp>
      <p:sp>
        <p:nvSpPr>
          <p:cNvPr id="5" name="object 5"/>
          <p:cNvSpPr/>
          <p:nvPr/>
        </p:nvSpPr>
        <p:spPr>
          <a:xfrm>
            <a:off x="923544" y="9677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63292" y="956310"/>
            <a:ext cx="4220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자바</a:t>
            </a:r>
            <a:r>
              <a:rPr sz="1600" spc="-3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spring</a:t>
            </a:r>
            <a:r>
              <a:rPr sz="1600" spc="-5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JDBC</a:t>
            </a:r>
            <a:r>
              <a:rPr sz="1600" spc="-2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및</a:t>
            </a:r>
            <a:r>
              <a:rPr sz="1600" spc="-4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typescript</a:t>
            </a:r>
            <a:r>
              <a:rPr sz="1600" spc="-3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개인</a:t>
            </a:r>
            <a:r>
              <a:rPr sz="1600" spc="-30" dirty="0">
                <a:latin typeface="Malgun Gothic"/>
                <a:cs typeface="Malgun Gothic"/>
              </a:rPr>
              <a:t> </a:t>
            </a:r>
            <a:r>
              <a:rPr sz="1600" spc="-20" dirty="0">
                <a:latin typeface="Malgun Gothic"/>
                <a:cs typeface="Malgun Gothic"/>
              </a:rPr>
              <a:t>프로젝트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2915411"/>
            <a:ext cx="4826508" cy="32004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62853" y="1303782"/>
            <a:ext cx="5087111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 err="1">
                <a:latin typeface="Malgun Gothic"/>
                <a:cs typeface="Malgun Gothic"/>
              </a:rPr>
              <a:t>우리싸인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spc="-25" dirty="0" err="1">
                <a:latin typeface="Malgun Gothic"/>
                <a:cs typeface="Malgun Gothic"/>
              </a:rPr>
              <a:t>코드</a:t>
            </a:r>
            <a:endParaRPr lang="en-US" sz="1800" spc="-25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pc="-25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Malgun Gothic"/>
                <a:cs typeface="Malgun Gothic"/>
              </a:rPr>
              <a:t>https://github.com/YangSungSim/urisign.git</a:t>
            </a:r>
            <a:endParaRPr sz="1800" dirty="0"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1344" y="2915411"/>
            <a:ext cx="5087111" cy="33207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325" y="1503298"/>
            <a:ext cx="4815840" cy="69850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Malgun Gothic"/>
                <a:cs typeface="Malgun Gothic"/>
              </a:rPr>
              <a:t>리액트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넷플릭스 클론 </a:t>
            </a:r>
            <a:r>
              <a:rPr sz="1800" spc="-25" dirty="0">
                <a:latin typeface="Malgun Gothic"/>
                <a:cs typeface="Malgun Gothic"/>
              </a:rPr>
              <a:t>코드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800" spc="-10" dirty="0">
                <a:latin typeface="Malgun Gothic"/>
                <a:cs typeface="Malgun Gothic"/>
              </a:rPr>
              <a:t>https://github.com/YangSungSim/movie_clone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1668" y="21945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616" y="0"/>
                </a:moveTo>
                <a:lnTo>
                  <a:pt x="0" y="356616"/>
                </a:lnTo>
                <a:lnTo>
                  <a:pt x="356616" y="356616"/>
                </a:lnTo>
                <a:lnTo>
                  <a:pt x="3566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01</a:t>
            </a:r>
            <a:r>
              <a:rPr spc="10" dirty="0"/>
              <a:t> </a:t>
            </a:r>
            <a:r>
              <a:rPr spc="-25" dirty="0"/>
              <a:t>Web</a:t>
            </a:r>
          </a:p>
        </p:txBody>
      </p:sp>
      <p:sp>
        <p:nvSpPr>
          <p:cNvPr id="5" name="object 5"/>
          <p:cNvSpPr/>
          <p:nvPr/>
        </p:nvSpPr>
        <p:spPr>
          <a:xfrm>
            <a:off x="923544" y="9677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75738" y="956310"/>
            <a:ext cx="3194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그</a:t>
            </a:r>
            <a:r>
              <a:rPr sz="1600" spc="-4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외</a:t>
            </a:r>
            <a:r>
              <a:rPr sz="1600" spc="-4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react</a:t>
            </a:r>
            <a:r>
              <a:rPr sz="1600" spc="-2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,</a:t>
            </a:r>
            <a:r>
              <a:rPr sz="1600" spc="-4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docker</a:t>
            </a:r>
            <a:r>
              <a:rPr sz="1600" spc="-1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개인</a:t>
            </a:r>
            <a:r>
              <a:rPr sz="1600" spc="-40" dirty="0">
                <a:latin typeface="Malgun Gothic"/>
                <a:cs typeface="Malgun Gothic"/>
              </a:rPr>
              <a:t> </a:t>
            </a:r>
            <a:r>
              <a:rPr sz="1600" spc="-20" dirty="0">
                <a:latin typeface="Malgun Gothic"/>
                <a:cs typeface="Malgun Gothic"/>
              </a:rPr>
              <a:t>프로젝트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5628" y="1397584"/>
            <a:ext cx="5594350" cy="78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도커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멀티컨테이너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코드</a:t>
            </a:r>
            <a:endParaRPr sz="1800">
              <a:latin typeface="Malgun Gothic"/>
              <a:cs typeface="Malgun Gothic"/>
            </a:endParaRPr>
          </a:p>
          <a:p>
            <a:pPr marL="33655">
              <a:lnSpc>
                <a:spcPct val="100000"/>
              </a:lnSpc>
              <a:spcBef>
                <a:spcPts val="1630"/>
              </a:spcBef>
            </a:pPr>
            <a:r>
              <a:rPr sz="1800" spc="-10" dirty="0">
                <a:latin typeface="Malgun Gothic"/>
                <a:cs typeface="Malgun Gothic"/>
              </a:rPr>
              <a:t>https://github.com/YangSungSim/MongoReactDocker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325" y="2405946"/>
            <a:ext cx="5527040" cy="77660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Malgun Gothic"/>
                <a:cs typeface="Malgun Gothic"/>
              </a:rPr>
              <a:t>리액트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Kanban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클론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코드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spc="-20" dirty="0">
                <a:latin typeface="Malgun Gothic"/>
                <a:cs typeface="Malgun Gothic"/>
              </a:rPr>
              <a:t>https://github.com/YangSungSim/react-</a:t>
            </a:r>
            <a:r>
              <a:rPr sz="1800" spc="-10" dirty="0">
                <a:latin typeface="Malgun Gothic"/>
                <a:cs typeface="Malgun Gothic"/>
              </a:rPr>
              <a:t>kanban_clone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791" y="3387852"/>
            <a:ext cx="4695825" cy="7169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latin typeface="Malgun Gothic"/>
                <a:cs typeface="Malgun Gothic"/>
              </a:rPr>
              <a:t>리액트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to-</a:t>
            </a:r>
            <a:r>
              <a:rPr sz="1800" dirty="0">
                <a:latin typeface="Malgun Gothic"/>
                <a:cs typeface="Malgun Gothic"/>
              </a:rPr>
              <a:t>do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코드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spc="-10" dirty="0">
                <a:latin typeface="Malgun Gothic"/>
                <a:cs typeface="Malgun Gothic"/>
              </a:rPr>
              <a:t>https://github.com/YangSungSim/react_recoil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9325" y="4480305"/>
            <a:ext cx="4122420" cy="102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리액트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암호화폐 클론 </a:t>
            </a:r>
            <a:r>
              <a:rPr sz="1800" spc="-25" dirty="0">
                <a:latin typeface="Malgun Gothic"/>
                <a:cs typeface="Malgun Gothic"/>
              </a:rPr>
              <a:t>코드</a:t>
            </a:r>
            <a:endParaRPr sz="180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370"/>
              </a:spcBef>
            </a:pPr>
            <a:r>
              <a:rPr sz="1800" spc="-10" dirty="0">
                <a:latin typeface="Malgun Gothic"/>
                <a:cs typeface="Malgun Gothic"/>
              </a:rPr>
              <a:t>https://github.com/YangSungSim/react- masterclass/tree/master/src/routes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8973" y="3003296"/>
            <a:ext cx="4820920" cy="81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도커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node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코드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1800" spc="-10" dirty="0">
                <a:latin typeface="Malgun Gothic"/>
                <a:cs typeface="Malgun Gothic"/>
              </a:rPr>
              <a:t>https://github.com/YangSungSim/docker_apps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668" y="21945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616" y="0"/>
                </a:moveTo>
                <a:lnTo>
                  <a:pt x="0" y="356616"/>
                </a:lnTo>
                <a:lnTo>
                  <a:pt x="356616" y="356616"/>
                </a:lnTo>
                <a:lnTo>
                  <a:pt x="3566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01</a:t>
            </a:r>
            <a:r>
              <a:rPr spc="10" dirty="0"/>
              <a:t> </a:t>
            </a:r>
            <a:r>
              <a:rPr spc="-25" dirty="0"/>
              <a:t>Web</a:t>
            </a:r>
          </a:p>
        </p:txBody>
      </p:sp>
      <p:sp>
        <p:nvSpPr>
          <p:cNvPr id="4" name="object 4"/>
          <p:cNvSpPr/>
          <p:nvPr/>
        </p:nvSpPr>
        <p:spPr>
          <a:xfrm>
            <a:off x="923544" y="9677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1725" y="1035177"/>
            <a:ext cx="4780915" cy="1414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332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SQL</a:t>
            </a:r>
            <a:r>
              <a:rPr sz="1600" spc="-30" dirty="0">
                <a:latin typeface="Malgun Gothic"/>
                <a:cs typeface="Malgun Gothic"/>
              </a:rPr>
              <a:t> </a:t>
            </a:r>
            <a:r>
              <a:rPr sz="1600" spc="-25" dirty="0">
                <a:latin typeface="Malgun Gothic"/>
                <a:cs typeface="Malgun Gothic"/>
              </a:rPr>
              <a:t>스터디</a:t>
            </a:r>
            <a:endParaRPr sz="1600">
              <a:latin typeface="Malgun Gothic"/>
              <a:cs typeface="Malgun Gothic"/>
            </a:endParaRPr>
          </a:p>
          <a:p>
            <a:pPr marL="12700" marR="5080">
              <a:lnSpc>
                <a:spcPts val="4600"/>
              </a:lnSpc>
              <a:spcBef>
                <a:spcPts val="180"/>
              </a:spcBef>
            </a:pPr>
            <a:r>
              <a:rPr sz="1800" dirty="0">
                <a:latin typeface="Malgun Gothic"/>
                <a:cs typeface="Malgun Gothic"/>
              </a:rPr>
              <a:t>SQL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튜닝 스터디 </a:t>
            </a:r>
            <a:r>
              <a:rPr sz="1800" spc="-25" dirty="0">
                <a:latin typeface="Malgun Gothic"/>
                <a:cs typeface="Malgun Gothic"/>
              </a:rPr>
              <a:t>ppt </a:t>
            </a:r>
            <a:r>
              <a:rPr sz="1800" spc="-10" dirty="0">
                <a:latin typeface="Malgun Gothic"/>
                <a:cs typeface="Malgun Gothic"/>
              </a:rPr>
              <a:t>https://github.com/YangSungSim/indexTuning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223" y="2610611"/>
            <a:ext cx="9073896" cy="36179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1422</Words>
  <Application>Microsoft Office PowerPoint</Application>
  <PresentationFormat>와이드스크린</PresentationFormat>
  <Paragraphs>171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Malgun Gothic</vt:lpstr>
      <vt:lpstr>Calibri</vt:lpstr>
      <vt:lpstr>Office Theme</vt:lpstr>
      <vt:lpstr>포트폴리오</vt:lpstr>
      <vt:lpstr>INDEX</vt:lpstr>
      <vt:lpstr>01 Web</vt:lpstr>
      <vt:lpstr>01 Web</vt:lpstr>
      <vt:lpstr>01 Web</vt:lpstr>
      <vt:lpstr>01 Web</vt:lpstr>
      <vt:lpstr>01 Web</vt:lpstr>
      <vt:lpstr>01 Web</vt:lpstr>
      <vt:lpstr>01 Web</vt:lpstr>
      <vt:lpstr>01 Web</vt:lpstr>
      <vt:lpstr>01Web</vt:lpstr>
      <vt:lpstr>01Web</vt:lpstr>
      <vt:lpstr>02 Data Engineer</vt:lpstr>
      <vt:lpstr>02 Data Engineer</vt:lpstr>
      <vt:lpstr>02 Data Engineer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A1130</cp:lastModifiedBy>
  <cp:revision>3</cp:revision>
  <dcterms:created xsi:type="dcterms:W3CDTF">2023-01-09T00:41:44Z</dcterms:created>
  <dcterms:modified xsi:type="dcterms:W3CDTF">2023-01-15T09:27:17Z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2022-07-19T00:00:00Z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2023-01-09T00:00:00Z</vt:filetime>
  </property>
  <property fmtid="{D5CDD505-2E9C-101B-9397-08002B2CF9AE}" pid="5" name="Producer">
    <vt:lpwstr>Microsoft® PowerPoint® Microsoft 365용</vt:lpwstr>
  </property>
</Properties>
</file>