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4"/>
  </p:notesMasterIdLst>
  <p:sldIdLst>
    <p:sldId id="277" r:id="rId2"/>
    <p:sldId id="278" r:id="rId3"/>
    <p:sldId id="263" r:id="rId4"/>
    <p:sldId id="257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69" r:id="rId13"/>
    <p:sldId id="276" r:id="rId14"/>
    <p:sldId id="275" r:id="rId15"/>
    <p:sldId id="2219" r:id="rId16"/>
    <p:sldId id="271" r:id="rId17"/>
    <p:sldId id="273" r:id="rId18"/>
    <p:sldId id="272" r:id="rId19"/>
    <p:sldId id="274" r:id="rId20"/>
    <p:sldId id="1833" r:id="rId21"/>
    <p:sldId id="2194" r:id="rId22"/>
    <p:sldId id="221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2:49:5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24575,'156'1'0,"603"-23"0,-519-12 0,-139 18 0,-15 2 0,-33 4 0,1 2 0,72-1 0,825 11 0,-891 0 0,95 18 0,-96-10 0,99 3 0,1503-15 0,-1621-2-1365,-26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2:49:56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24575,'242'17'0,"706"67"-4188,-389-32 4589,-542-51-109,-2 2 79,0-2-1,0 0 1,-1-1-1,1 0 1,0-1-1,0-1 1,-1 0-1,17-5 0,87-31-209,-95 32-161,-1 0 0,1 1 0,0 1 0,37-1 0,98 7 0,-58 1 0,-64-5 0,0-1 0,0-1 0,-1-2 0,1-2 0,-2-1 0,1-2 0,39-17 0,52-17 0,-103 39 0,0 1 0,0 2 0,0 0 0,0 1 0,0 1 0,36 4 0,57-3 0,-98-4-1365,-4-1-5461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2:49:5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24575,'1297'14'-4808,"-974"-1"5780,-206-7-800,103 4 357,-72-9 2606,-115-3-3135,39-7 0,-40 4 0,46-2 0,-20 7 0,320-16 0,-283 2 0,96-26 0,-104 21 0,-49 12 0,70-23 0,-84 23 0,0 1 0,0 1 0,0 1 0,1 1 0,-1 1 0,39 2 0,24-2 0,-3-8 0,-54 5 0,45-1 0,35 8 0,86-4 0,-178-1-1365,-4-2-5461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2:50:04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24575,'362'-22'0,"-2"-1"0,1340 25 0,-1560-14 0,4 1 0,132 12-1365,-258-1-5461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2:50:0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24575,'101'-5'0,"142"-24"0,-141 13 0,130-2 0,-198 18 0,0 0 0,0 0 0,0-2 0,-1-2 0,56-12 0,-59 9 0,1 1 0,0 2 0,0 1 0,50 2 0,-39 1 0,70-8 0,-39 0 0,0 3 0,82 5 0,31-1 0,-18-21 0,1 1 0,270 18 49,-237 5-1463,-181-2-5412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2:50:1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24575,'17'0'0,"-1"-1"0,29-4 0,-5-2 0,321-45 0,295-35 0,-341 82 0,-172 7 0,166-3 0,352 3 0,-644-1 0,18-1 0,-1 1 0,1 2 0,-1 2 0,61 15 0,-61-5 0,-26-12 0,-1 1 0,1-1 0,0 0 0,0-1 0,1 0 0,15 2 0,-4-3-1365,-2-1-5461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2:50:2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24575,'279'-13'0,"-71"1"0,847 15-827,-999 1 1034,-1 3 0,0 2 0,100 31-1,-70-18-206,1-5 0,173 13 0,-49-27 0,0-1 0,23 25 0,-94-9 0,-22 1 0,-73-11 0,1-1 0,-1-2 0,1-2 0,56-4 0,605-81-605,-550 61 652,-124 17-10,202-32 484,-143 13-521,-64 14 0,1 2 0,0 1 0,-1 1 0,46-1 0,-44 6 0,-11 1 0,-1 0 0,1-1 0,0-2 0,-1 1 0,1-2 0,-1 0 0,0-2 0,23-7 0,-3-1-1365,-20 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2:50:2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24575,'73'0'0,"153"-4"0,-183 0 0,0-1 0,0-2 0,52-17 0,104-21 0,-123 30 0,-38 10 0,65-3 0,6 1 0,-15-2 0,159 7 0,-122 4 0,1809-2-1365,-1919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92B8-C301-6247-A53A-BF3FDC98F6B6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3295-3867-6244-AA04-136C2B47BB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096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0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8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31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60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098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278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42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938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48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9743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5706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5721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743177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820147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83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83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339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789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914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85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26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768C-9E84-9647-BAAF-66903587B7D0}" type="datetimeFigureOut">
              <a:rPr lang="en-CN" smtClean="0"/>
              <a:t>2023/11/30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E4EA07-6781-A54F-8ADC-1E82BB0230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7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.xml"/><Relationship Id="rId18" Type="http://schemas.openxmlformats.org/officeDocument/2006/relationships/image" Target="NULL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17" Type="http://schemas.openxmlformats.org/officeDocument/2006/relationships/customXml" Target="../ink/ink7.xml"/><Relationship Id="rId2" Type="http://schemas.openxmlformats.org/officeDocument/2006/relationships/image" Target="../media/image10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NULL"/><Relationship Id="rId19" Type="http://schemas.openxmlformats.org/officeDocument/2006/relationships/customXml" Target="../ink/ink8.xml"/><Relationship Id="rId4" Type="http://schemas.openxmlformats.org/officeDocument/2006/relationships/image" Target="../media/image12.png"/><Relationship Id="rId9" Type="http://schemas.openxmlformats.org/officeDocument/2006/relationships/customXml" Target="../ink/ink3.xm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3A03-34C8-7FBA-7092-45582211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项目答辩</a:t>
            </a:r>
            <a:br>
              <a:rPr lang="en-CN" dirty="0"/>
            </a:br>
            <a:br>
              <a:rPr lang="en-CN" dirty="0"/>
            </a:br>
            <a:r>
              <a:rPr lang="en-CN" sz="3600" dirty="0"/>
              <a:t>模块</a:t>
            </a:r>
            <a:r>
              <a:rPr lang="en-US" altLang="zh-CN" sz="3600" dirty="0"/>
              <a:t>3</a:t>
            </a:r>
            <a:r>
              <a:rPr lang="zh-CN" altLang="en-US" sz="3600" dirty="0"/>
              <a:t>流程与业务逻辑</a:t>
            </a:r>
            <a:endParaRPr lang="en-C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3027-6BB9-C0CE-6BD5-E20DE818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815"/>
            <a:ext cx="9144000" cy="1655762"/>
          </a:xfrm>
        </p:spPr>
        <p:txBody>
          <a:bodyPr/>
          <a:lstStyle/>
          <a:p>
            <a:r>
              <a:rPr lang="en-CN" dirty="0"/>
              <a:t>杨昊</a:t>
            </a:r>
            <a:r>
              <a:rPr lang="zh-CN" altLang="en-US" dirty="0"/>
              <a:t>        </a:t>
            </a:r>
            <a:r>
              <a:rPr lang="en-US" dirty="0" err="1"/>
              <a:t>张远驰</a:t>
            </a:r>
            <a:r>
              <a:rPr lang="zh-CN" altLang="en-US" dirty="0"/>
              <a:t>        </a:t>
            </a:r>
            <a:r>
              <a:rPr lang="en-US" dirty="0" err="1"/>
              <a:t>何宇轩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9267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项目技术细节与难点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8333" cy="4351338"/>
          </a:xfrm>
        </p:spPr>
        <p:txBody>
          <a:bodyPr>
            <a:normAutofit/>
          </a:bodyPr>
          <a:lstStyle/>
          <a:p>
            <a:r>
              <a:rPr lang="en-CN" dirty="0"/>
              <a:t>前端使用vue</a:t>
            </a:r>
            <a:r>
              <a:rPr lang="en-US" altLang="zh-CN" dirty="0"/>
              <a:t>2</a:t>
            </a:r>
            <a:r>
              <a:rPr lang="zh-CN" altLang="en-US" dirty="0"/>
              <a:t>搭建页面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脚本利用</a:t>
            </a:r>
            <a:r>
              <a:rPr lang="en-US" altLang="zh-CN" dirty="0" err="1"/>
              <a:t>axios</a:t>
            </a:r>
            <a:r>
              <a:rPr lang="zh-CN" altLang="en-US" dirty="0"/>
              <a:t>传递请求</a:t>
            </a:r>
            <a:endParaRPr lang="en-CN" dirty="0"/>
          </a:p>
          <a:p>
            <a:endParaRPr lang="en-US" dirty="0"/>
          </a:p>
          <a:p>
            <a:r>
              <a:rPr lang="en-CN" dirty="0"/>
              <a:t>使用SpringMVC与thymeleaf建立与后端的通信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A930D-4087-9301-38A4-9D0D46AF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189" y="241300"/>
            <a:ext cx="49149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9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项目技术细节与难点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Springboot</a:t>
            </a:r>
            <a:r>
              <a:rPr lang="en-US" altLang="zh-CN" dirty="0" err="1"/>
              <a:t>+activiti</a:t>
            </a:r>
            <a:r>
              <a:rPr lang="zh-CN" altLang="en-US" dirty="0"/>
              <a:t>搭建起后端的整体框架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Mybatis</a:t>
            </a:r>
            <a:r>
              <a:rPr lang="zh-CN" altLang="en-US" dirty="0"/>
              <a:t>相关技术维护模块内重要数据</a:t>
            </a:r>
            <a:endParaRPr lang="en-US" altLang="zh-CN" dirty="0"/>
          </a:p>
          <a:p>
            <a:endParaRPr lang="en-US" dirty="0"/>
          </a:p>
          <a:p>
            <a:r>
              <a:rPr lang="en-CN" dirty="0"/>
              <a:t>根据BPMN建立有向图</a:t>
            </a:r>
            <a:r>
              <a:rPr lang="zh-CN" altLang="en-US" dirty="0"/>
              <a:t>并</a:t>
            </a:r>
            <a:r>
              <a:rPr lang="en-CN" dirty="0"/>
              <a:t>使用图搜索算法进行解析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EE5D4-9841-AB2B-93D1-5B0377F0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189" y="241300"/>
            <a:ext cx="49149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8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低代码的体现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93444" cy="4351338"/>
          </a:xfrm>
        </p:spPr>
        <p:txBody>
          <a:bodyPr>
            <a:normAutofit/>
          </a:bodyPr>
          <a:lstStyle/>
          <a:p>
            <a:r>
              <a:rPr lang="en-CN" dirty="0"/>
              <a:t>以一张BPMN图串联流程</a:t>
            </a:r>
          </a:p>
          <a:p>
            <a:endParaRPr lang="en-CN" dirty="0"/>
          </a:p>
          <a:p>
            <a:r>
              <a:rPr lang="en-CN" dirty="0"/>
              <a:t>降低新建流程需要编写的代码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8AC81-C137-933E-420C-F98F522F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76" y="771638"/>
            <a:ext cx="7094272" cy="53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模块展望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7044" cy="4351338"/>
          </a:xfrm>
        </p:spPr>
        <p:txBody>
          <a:bodyPr>
            <a:normAutofit/>
          </a:bodyPr>
          <a:lstStyle/>
          <a:p>
            <a:r>
              <a:rPr lang="en-CN" dirty="0"/>
              <a:t>用户登录表单和其他模块集成</a:t>
            </a:r>
          </a:p>
          <a:p>
            <a:endParaRPr lang="en-CN" dirty="0"/>
          </a:p>
          <a:p>
            <a:r>
              <a:rPr lang="en-CN" dirty="0"/>
              <a:t>提供BPMN图绘制页面</a:t>
            </a:r>
          </a:p>
          <a:p>
            <a:endParaRPr lang="en-CN" dirty="0"/>
          </a:p>
          <a:p>
            <a:r>
              <a:rPr lang="en-CN" dirty="0"/>
              <a:t>页面交互不够流畅</a:t>
            </a:r>
          </a:p>
          <a:p>
            <a:endParaRPr lang="en-CN" dirty="0"/>
          </a:p>
          <a:p>
            <a:r>
              <a:rPr lang="zh-CN" altLang="en-US" dirty="0"/>
              <a:t>。。。。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6029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组员工作汇报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CN" dirty="0"/>
              <a:t>何宇轩</a:t>
            </a:r>
          </a:p>
          <a:p>
            <a:endParaRPr lang="en-CN" dirty="0"/>
          </a:p>
          <a:p>
            <a:r>
              <a:rPr lang="en-CN" dirty="0"/>
              <a:t>张远驰</a:t>
            </a:r>
          </a:p>
        </p:txBody>
      </p:sp>
    </p:spTree>
    <p:extLst>
      <p:ext uri="{BB962C8B-B14F-4D97-AF65-F5344CB8AC3E}">
        <p14:creationId xmlns:p14="http://schemas.microsoft.com/office/powerpoint/2010/main" val="178738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893691"/>
            <a:ext cx="7015008" cy="6463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第五组答辩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请在此输入副标题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5391"/>
            <a:ext cx="6221139" cy="350417"/>
          </a:xfrm>
        </p:spPr>
        <p:txBody>
          <a:bodyPr/>
          <a:lstStyle/>
          <a:p>
            <a:r>
              <a:rPr lang="zh-CN" altLang="en-US" dirty="0"/>
              <a:t>答辩人：何宇轩　　　导　师：汤世平　　　时间：</a:t>
            </a:r>
            <a:fld id="{D59A35C6-7D58-4C95-A60A-B688BEF8C3D6}" type="datetime1">
              <a:rPr lang="zh-CN" altLang="en-US" smtClean="0"/>
              <a:t>2023/12/3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8459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BC81-CC45-6AEC-C255-C3A70E9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工作介绍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DD76-0F8C-49D3-F0A1-BDDA2DE2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任务操作与历史记录模块实现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参与设计文档撰写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图设计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5183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41763-8ABE-FD2A-D981-9EAED386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代码部署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56235-A838-E2A5-C823-5A2A490D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和</a:t>
            </a:r>
            <a:r>
              <a:rPr lang="en-US" altLang="zh-CN" dirty="0"/>
              <a:t>history</a:t>
            </a:r>
            <a:r>
              <a:rPr lang="zh-CN" altLang="en-US" dirty="0"/>
              <a:t>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3FD15F-5F79-31FF-E618-2A759E4C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86" y="2485096"/>
            <a:ext cx="2497146" cy="30960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9D93F9-C371-F40F-6E59-2CB8D649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44" y="2716672"/>
            <a:ext cx="2712293" cy="26297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8A3BE1-1C26-6C6C-8279-40739D61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587" y="2553292"/>
            <a:ext cx="2600688" cy="2896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2D34037-C450-D71A-9436-388FEA7C37FA}"/>
                  </a:ext>
                </a:extLst>
              </p14:cNvPr>
              <p14:cNvContentPartPr/>
              <p14:nvPr/>
            </p14:nvContentPartPr>
            <p14:xfrm>
              <a:off x="4802197" y="3823967"/>
              <a:ext cx="1682640" cy="406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2D34037-C450-D71A-9436-388FEA7C37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3197" y="3814967"/>
                <a:ext cx="1700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8118986-9374-1A46-8275-6CDA9AE74BF8}"/>
                  </a:ext>
                </a:extLst>
              </p14:cNvPr>
              <p14:cNvContentPartPr/>
              <p14:nvPr/>
            </p14:nvContentPartPr>
            <p14:xfrm>
              <a:off x="4826317" y="4759247"/>
              <a:ext cx="1164960" cy="770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8118986-9374-1A46-8275-6CDA9AE74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7317" y="4750247"/>
                <a:ext cx="11826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CD45706-28C4-5940-5D11-872C5C02B769}"/>
                  </a:ext>
                </a:extLst>
              </p14:cNvPr>
              <p14:cNvContentPartPr/>
              <p14:nvPr/>
            </p14:nvContentPartPr>
            <p14:xfrm>
              <a:off x="4762597" y="5307887"/>
              <a:ext cx="1475280" cy="748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CD45706-28C4-5940-5D11-872C5C02B7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3957" y="5299247"/>
                <a:ext cx="14929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825C2867-2063-7737-6C72-25AED24B48AA}"/>
                  </a:ext>
                </a:extLst>
              </p14:cNvPr>
              <p14:cNvContentPartPr/>
              <p14:nvPr/>
            </p14:nvContentPartPr>
            <p14:xfrm>
              <a:off x="1661557" y="4404287"/>
              <a:ext cx="1080720" cy="244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825C2867-2063-7737-6C72-25AED24B48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2917" y="4395647"/>
                <a:ext cx="1098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34FF1B9-B730-7FA3-629C-BCBB6D0D0E61}"/>
                  </a:ext>
                </a:extLst>
              </p14:cNvPr>
              <p14:cNvContentPartPr/>
              <p14:nvPr/>
            </p14:nvContentPartPr>
            <p14:xfrm>
              <a:off x="1645357" y="4904687"/>
              <a:ext cx="1001160" cy="648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34FF1B9-B730-7FA3-629C-BCBB6D0D0E6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36717" y="4896047"/>
                <a:ext cx="1018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6BB9DC3-1E33-41C4-DBA3-EABFA1098227}"/>
                  </a:ext>
                </a:extLst>
              </p14:cNvPr>
              <p14:cNvContentPartPr/>
              <p14:nvPr/>
            </p14:nvContentPartPr>
            <p14:xfrm>
              <a:off x="1605757" y="4626767"/>
              <a:ext cx="1064880" cy="568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6BB9DC3-1E33-41C4-DBA3-EABFA10982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6757" y="4617767"/>
                <a:ext cx="1082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742926A-184A-7699-1BD4-0BF247C068A6}"/>
                  </a:ext>
                </a:extLst>
              </p14:cNvPr>
              <p14:cNvContentPartPr/>
              <p14:nvPr/>
            </p14:nvContentPartPr>
            <p14:xfrm>
              <a:off x="7791997" y="3721367"/>
              <a:ext cx="1852920" cy="871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742926A-184A-7699-1BD4-0BF247C068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82997" y="3712727"/>
                <a:ext cx="18705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DFEB605E-E3A6-3C9E-6E36-A2C011BDA0F5}"/>
                  </a:ext>
                </a:extLst>
              </p14:cNvPr>
              <p14:cNvContentPartPr/>
              <p14:nvPr/>
            </p14:nvContentPartPr>
            <p14:xfrm>
              <a:off x="7934917" y="5366207"/>
              <a:ext cx="1255680" cy="489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DFEB605E-E3A6-3C9E-6E36-A2C011BDA0F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26277" y="5357207"/>
                <a:ext cx="1273320" cy="66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C270876-5369-FF63-01EA-6D30029B20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7868" y="2484007"/>
            <a:ext cx="2497146" cy="30960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2ED433-2F9A-1E65-F357-9199B687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26" y="2715583"/>
            <a:ext cx="2712293" cy="2629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1DDEDA-D1C8-5090-FC1A-AA4DA076BB9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8986" y="2493531"/>
            <a:ext cx="2485015" cy="30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916C3-914F-ACE1-0620-3B244CD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前端交互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后端控制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EF5682-4685-F5B2-6717-309DD0B9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6" y="5195011"/>
            <a:ext cx="5783856" cy="10003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B1A25D-C96F-60A7-07D9-1C97B68F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6" y="1480483"/>
            <a:ext cx="5176229" cy="37145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D0456A-620D-6D43-05F2-438EF4BD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858" y="1480483"/>
            <a:ext cx="3673763" cy="39636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91A5BB-2F11-7C50-DCA1-9B75ADACA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692" y="5444102"/>
            <a:ext cx="5582512" cy="12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4050-BC31-7646-4122-340B3A9F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前端交互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后端控制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B0997-B1A8-E785-4FAD-96F1A943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7B07BA-61C1-3A30-C6BD-38E0494E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4522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上周工作小结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8FE44D-436E-5784-67E5-7DBF2614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完善前端页面整体逻辑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创建数据库记录关键数据</a:t>
            </a:r>
            <a:r>
              <a:rPr lang="zh-CN" altLang="en-US" dirty="0"/>
              <a:t>，</a:t>
            </a:r>
            <a:r>
              <a:rPr lang="en-US" dirty="0" err="1"/>
              <a:t>包括Process历史</a:t>
            </a:r>
            <a:r>
              <a:rPr lang="zh-CN" altLang="en-US" dirty="0"/>
              <a:t>、</a:t>
            </a:r>
            <a:r>
              <a:rPr lang="en-US" altLang="zh-CN" dirty="0"/>
              <a:t>Properties</a:t>
            </a:r>
          </a:p>
          <a:p>
            <a:endParaRPr lang="en-US" altLang="zh-CN" dirty="0"/>
          </a:p>
          <a:p>
            <a:r>
              <a:rPr lang="zh-CN" altLang="en-US" dirty="0"/>
              <a:t>细节整改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4</a:t>
            </a:r>
            <a:r>
              <a:rPr lang="zh-CN" altLang="en-US" dirty="0"/>
              <a:t>张</a:t>
            </a:r>
            <a:r>
              <a:rPr lang="en-US" altLang="zh-CN" dirty="0"/>
              <a:t>BPMN</a:t>
            </a:r>
            <a:r>
              <a:rPr lang="zh-CN" altLang="en-US" dirty="0"/>
              <a:t>图上调试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8146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893691"/>
            <a:ext cx="7015008" cy="6463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第五组答辩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请在此输入副标题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答辩人：张远驰　　　导　师：汤世平　　　时间：</a:t>
            </a:r>
            <a:fld id="{D59A35C6-7D58-4C95-A60A-B688BEF8C3D6}" type="datetime1">
              <a:rPr lang="zh-CN" altLang="en-US" smtClean="0"/>
              <a:t>2023/12/3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18290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四个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020E80-10D1-4402-8327-9B3F62D05115}"/>
              </a:ext>
            </a:extLst>
          </p:cNvPr>
          <p:cNvSpPr/>
          <p:nvPr/>
        </p:nvSpPr>
        <p:spPr>
          <a:xfrm>
            <a:off x="829851" y="1236220"/>
            <a:ext cx="5195669" cy="223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CF06C0-692B-4D4E-BA33-107C2002214D}"/>
              </a:ext>
            </a:extLst>
          </p:cNvPr>
          <p:cNvSpPr/>
          <p:nvPr/>
        </p:nvSpPr>
        <p:spPr>
          <a:xfrm>
            <a:off x="829850" y="3598525"/>
            <a:ext cx="5195670" cy="223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90A8C1-6CA3-4B08-A8DF-65A1B7D624CD}"/>
              </a:ext>
            </a:extLst>
          </p:cNvPr>
          <p:cNvSpPr/>
          <p:nvPr/>
        </p:nvSpPr>
        <p:spPr>
          <a:xfrm>
            <a:off x="6182079" y="1236220"/>
            <a:ext cx="5195669" cy="223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22D4A5-B20A-42E1-BFFA-A008154A7137}"/>
              </a:ext>
            </a:extLst>
          </p:cNvPr>
          <p:cNvSpPr/>
          <p:nvPr/>
        </p:nvSpPr>
        <p:spPr>
          <a:xfrm>
            <a:off x="6182079" y="3598525"/>
            <a:ext cx="5195668" cy="223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75133B-9FBA-4F15-8595-44A8ABA6E262}"/>
              </a:ext>
            </a:extLst>
          </p:cNvPr>
          <p:cNvSpPr txBox="1"/>
          <p:nvPr/>
        </p:nvSpPr>
        <p:spPr>
          <a:xfrm>
            <a:off x="1677675" y="1564093"/>
            <a:ext cx="3500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需求分析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ADE84C-BF07-43CD-9B22-5D6C876DC566}"/>
              </a:ext>
            </a:extLst>
          </p:cNvPr>
          <p:cNvSpPr txBox="1"/>
          <p:nvPr/>
        </p:nvSpPr>
        <p:spPr>
          <a:xfrm>
            <a:off x="1677675" y="3943450"/>
            <a:ext cx="349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后端代码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4C2A1E-7F72-4F95-85BD-F3197E768FF3}"/>
              </a:ext>
            </a:extLst>
          </p:cNvPr>
          <p:cNvSpPr txBox="1"/>
          <p:nvPr/>
        </p:nvSpPr>
        <p:spPr>
          <a:xfrm>
            <a:off x="7030313" y="1564093"/>
            <a:ext cx="349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前端页面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ECFE70-E865-4F0E-91E9-40E496A53FCB}"/>
              </a:ext>
            </a:extLst>
          </p:cNvPr>
          <p:cNvSpPr txBox="1"/>
          <p:nvPr/>
        </p:nvSpPr>
        <p:spPr>
          <a:xfrm>
            <a:off x="6921269" y="3929499"/>
            <a:ext cx="349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测试用例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786EE7-A4A7-4B54-AE46-757033EAAFBD}"/>
              </a:ext>
            </a:extLst>
          </p:cNvPr>
          <p:cNvSpPr txBox="1"/>
          <p:nvPr/>
        </p:nvSpPr>
        <p:spPr>
          <a:xfrm>
            <a:off x="1199262" y="2409316"/>
            <a:ext cx="4480435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需求文档的编写以及修改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B704EE7-F10F-4DCE-A2A3-495FD7626CD8}"/>
              </a:ext>
            </a:extLst>
          </p:cNvPr>
          <p:cNvSpPr txBox="1"/>
          <p:nvPr/>
        </p:nvSpPr>
        <p:spPr>
          <a:xfrm>
            <a:off x="1199263" y="4775972"/>
            <a:ext cx="4480435" cy="6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后端和部署页面相关的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service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和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controller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代码编写。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0786EE7-A4A7-4B54-AE46-757033EAAFBD}"/>
              </a:ext>
            </a:extLst>
          </p:cNvPr>
          <p:cNvSpPr txBox="1"/>
          <p:nvPr/>
        </p:nvSpPr>
        <p:spPr>
          <a:xfrm>
            <a:off x="6527521" y="2409316"/>
            <a:ext cx="4480435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前端部署页面、索引页面设计。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704EE7-F10F-4DCE-A2A3-495FD7626CD8}"/>
              </a:ext>
            </a:extLst>
          </p:cNvPr>
          <p:cNvSpPr txBox="1"/>
          <p:nvPr/>
        </p:nvSpPr>
        <p:spPr>
          <a:xfrm>
            <a:off x="6480656" y="4825704"/>
            <a:ext cx="4480435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关于部署流程的测试。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23E64B8-AD86-490F-8C36-FD3C37D8B598}"/>
              </a:ext>
            </a:extLst>
          </p:cNvPr>
          <p:cNvGrpSpPr/>
          <p:nvPr/>
        </p:nvGrpSpPr>
        <p:grpSpPr>
          <a:xfrm>
            <a:off x="10818521" y="3722761"/>
            <a:ext cx="468000" cy="468000"/>
            <a:chOff x="568325" y="5118109"/>
            <a:chExt cx="479425" cy="479426"/>
          </a:xfrm>
          <a:solidFill>
            <a:schemeClr val="accent4"/>
          </a:solidFill>
        </p:grpSpPr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D3FD5FB4-EC44-4696-9222-D63F6566F3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325" y="5118109"/>
              <a:ext cx="479425" cy="479426"/>
            </a:xfrm>
            <a:custGeom>
              <a:avLst/>
              <a:gdLst>
                <a:gd name="T0" fmla="*/ 116 w 128"/>
                <a:gd name="T1" fmla="*/ 77 h 128"/>
                <a:gd name="T2" fmla="*/ 128 w 128"/>
                <a:gd name="T3" fmla="*/ 50 h 128"/>
                <a:gd name="T4" fmla="*/ 116 w 128"/>
                <a:gd name="T5" fmla="*/ 49 h 128"/>
                <a:gd name="T6" fmla="*/ 111 w 128"/>
                <a:gd name="T7" fmla="*/ 36 h 128"/>
                <a:gd name="T8" fmla="*/ 100 w 128"/>
                <a:gd name="T9" fmla="*/ 9 h 128"/>
                <a:gd name="T10" fmla="*/ 91 w 128"/>
                <a:gd name="T11" fmla="*/ 16 h 128"/>
                <a:gd name="T12" fmla="*/ 77 w 128"/>
                <a:gd name="T13" fmla="*/ 11 h 128"/>
                <a:gd name="T14" fmla="*/ 51 w 128"/>
                <a:gd name="T15" fmla="*/ 0 h 128"/>
                <a:gd name="T16" fmla="*/ 50 w 128"/>
                <a:gd name="T17" fmla="*/ 11 h 128"/>
                <a:gd name="T18" fmla="*/ 36 w 128"/>
                <a:gd name="T19" fmla="*/ 17 h 128"/>
                <a:gd name="T20" fmla="*/ 9 w 128"/>
                <a:gd name="T21" fmla="*/ 28 h 128"/>
                <a:gd name="T22" fmla="*/ 17 w 128"/>
                <a:gd name="T23" fmla="*/ 37 h 128"/>
                <a:gd name="T24" fmla="*/ 11 w 128"/>
                <a:gd name="T25" fmla="*/ 50 h 128"/>
                <a:gd name="T26" fmla="*/ 0 w 128"/>
                <a:gd name="T27" fmla="*/ 77 h 128"/>
                <a:gd name="T28" fmla="*/ 12 w 128"/>
                <a:gd name="T29" fmla="*/ 78 h 128"/>
                <a:gd name="T30" fmla="*/ 17 w 128"/>
                <a:gd name="T31" fmla="*/ 91 h 128"/>
                <a:gd name="T32" fmla="*/ 28 w 128"/>
                <a:gd name="T33" fmla="*/ 118 h 128"/>
                <a:gd name="T34" fmla="*/ 37 w 128"/>
                <a:gd name="T35" fmla="*/ 111 h 128"/>
                <a:gd name="T36" fmla="*/ 51 w 128"/>
                <a:gd name="T37" fmla="*/ 116 h 128"/>
                <a:gd name="T38" fmla="*/ 77 w 128"/>
                <a:gd name="T39" fmla="*/ 128 h 128"/>
                <a:gd name="T40" fmla="*/ 78 w 128"/>
                <a:gd name="T41" fmla="*/ 116 h 128"/>
                <a:gd name="T42" fmla="*/ 92 w 128"/>
                <a:gd name="T43" fmla="*/ 110 h 128"/>
                <a:gd name="T44" fmla="*/ 119 w 128"/>
                <a:gd name="T45" fmla="*/ 99 h 128"/>
                <a:gd name="T46" fmla="*/ 111 w 128"/>
                <a:gd name="T47" fmla="*/ 90 h 128"/>
                <a:gd name="T48" fmla="*/ 112 w 128"/>
                <a:gd name="T49" fmla="*/ 99 h 128"/>
                <a:gd name="T50" fmla="*/ 92 w 128"/>
                <a:gd name="T51" fmla="*/ 105 h 128"/>
                <a:gd name="T52" fmla="*/ 77 w 128"/>
                <a:gd name="T53" fmla="*/ 111 h 128"/>
                <a:gd name="T54" fmla="*/ 73 w 128"/>
                <a:gd name="T55" fmla="*/ 123 h 128"/>
                <a:gd name="T56" fmla="*/ 55 w 128"/>
                <a:gd name="T57" fmla="*/ 113 h 128"/>
                <a:gd name="T58" fmla="*/ 40 w 128"/>
                <a:gd name="T59" fmla="*/ 107 h 128"/>
                <a:gd name="T60" fmla="*/ 28 w 128"/>
                <a:gd name="T61" fmla="*/ 112 h 128"/>
                <a:gd name="T62" fmla="*/ 23 w 128"/>
                <a:gd name="T63" fmla="*/ 92 h 128"/>
                <a:gd name="T64" fmla="*/ 16 w 128"/>
                <a:gd name="T65" fmla="*/ 77 h 128"/>
                <a:gd name="T66" fmla="*/ 5 w 128"/>
                <a:gd name="T67" fmla="*/ 72 h 128"/>
                <a:gd name="T68" fmla="*/ 15 w 128"/>
                <a:gd name="T69" fmla="*/ 55 h 128"/>
                <a:gd name="T70" fmla="*/ 21 w 128"/>
                <a:gd name="T71" fmla="*/ 39 h 128"/>
                <a:gd name="T72" fmla="*/ 16 w 128"/>
                <a:gd name="T73" fmla="*/ 28 h 128"/>
                <a:gd name="T74" fmla="*/ 36 w 128"/>
                <a:gd name="T75" fmla="*/ 23 h 128"/>
                <a:gd name="T76" fmla="*/ 51 w 128"/>
                <a:gd name="T77" fmla="*/ 16 h 128"/>
                <a:gd name="T78" fmla="*/ 55 w 128"/>
                <a:gd name="T79" fmla="*/ 4 h 128"/>
                <a:gd name="T80" fmla="*/ 73 w 128"/>
                <a:gd name="T81" fmla="*/ 15 h 128"/>
                <a:gd name="T82" fmla="*/ 88 w 128"/>
                <a:gd name="T83" fmla="*/ 20 h 128"/>
                <a:gd name="T84" fmla="*/ 100 w 128"/>
                <a:gd name="T85" fmla="*/ 15 h 128"/>
                <a:gd name="T86" fmla="*/ 105 w 128"/>
                <a:gd name="T87" fmla="*/ 35 h 128"/>
                <a:gd name="T88" fmla="*/ 112 w 128"/>
                <a:gd name="T89" fmla="*/ 50 h 128"/>
                <a:gd name="T90" fmla="*/ 123 w 128"/>
                <a:gd name="T91" fmla="*/ 55 h 128"/>
                <a:gd name="T92" fmla="*/ 113 w 128"/>
                <a:gd name="T93" fmla="*/ 72 h 128"/>
                <a:gd name="T94" fmla="*/ 107 w 128"/>
                <a:gd name="T95" fmla="*/ 88 h 128"/>
                <a:gd name="T96" fmla="*/ 112 w 128"/>
                <a:gd name="T97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8">
                  <a:moveTo>
                    <a:pt x="116" y="78"/>
                  </a:moveTo>
                  <a:cubicBezTo>
                    <a:pt x="116" y="77"/>
                    <a:pt x="116" y="77"/>
                    <a:pt x="116" y="77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45"/>
                    <a:pt x="113" y="41"/>
                    <a:pt x="111" y="37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7" y="14"/>
                    <a:pt x="83" y="13"/>
                    <a:pt x="78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5" y="13"/>
                    <a:pt x="41" y="14"/>
                    <a:pt x="37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41"/>
                    <a:pt x="13" y="45"/>
                    <a:pt x="12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82"/>
                    <a:pt x="15" y="86"/>
                    <a:pt x="17" y="9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41" y="113"/>
                    <a:pt x="45" y="115"/>
                    <a:pt x="50" y="116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3" y="115"/>
                    <a:pt x="87" y="113"/>
                    <a:pt x="91" y="111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3" y="86"/>
                    <a:pt x="115" y="82"/>
                    <a:pt x="116" y="78"/>
                  </a:cubicBezTo>
                  <a:close/>
                  <a:moveTo>
                    <a:pt x="112" y="99"/>
                  </a:moveTo>
                  <a:cubicBezTo>
                    <a:pt x="100" y="112"/>
                    <a:pt x="100" y="112"/>
                    <a:pt x="100" y="112"/>
                  </a:cubicBezTo>
                  <a:cubicBezTo>
                    <a:pt x="92" y="105"/>
                    <a:pt x="92" y="105"/>
                    <a:pt x="92" y="105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5" y="109"/>
                    <a:pt x="81" y="110"/>
                    <a:pt x="77" y="111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47" y="110"/>
                    <a:pt x="43" y="109"/>
                    <a:pt x="40" y="107"/>
                  </a:cubicBezTo>
                  <a:cubicBezTo>
                    <a:pt x="36" y="105"/>
                    <a:pt x="36" y="105"/>
                    <a:pt x="36" y="105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19" y="85"/>
                    <a:pt x="17" y="81"/>
                    <a:pt x="16" y="77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46"/>
                    <a:pt x="19" y="43"/>
                    <a:pt x="21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3" y="18"/>
                    <a:pt x="47" y="17"/>
                    <a:pt x="51" y="16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81" y="17"/>
                    <a:pt x="85" y="18"/>
                    <a:pt x="88" y="20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9" y="43"/>
                    <a:pt x="111" y="46"/>
                    <a:pt x="112" y="50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81"/>
                    <a:pt x="109" y="85"/>
                    <a:pt x="107" y="88"/>
                  </a:cubicBezTo>
                  <a:cubicBezTo>
                    <a:pt x="105" y="92"/>
                    <a:pt x="105" y="92"/>
                    <a:pt x="105" y="92"/>
                  </a:cubicBezTo>
                  <a:lnTo>
                    <a:pt x="112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73A1420C-2E8A-4C7E-BACD-CF38B3EE0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375" y="5264160"/>
              <a:ext cx="184150" cy="184150"/>
            </a:xfrm>
            <a:custGeom>
              <a:avLst/>
              <a:gdLst>
                <a:gd name="T0" fmla="*/ 25 w 49"/>
                <a:gd name="T1" fmla="*/ 0 h 49"/>
                <a:gd name="T2" fmla="*/ 0 w 49"/>
                <a:gd name="T3" fmla="*/ 25 h 49"/>
                <a:gd name="T4" fmla="*/ 25 w 49"/>
                <a:gd name="T5" fmla="*/ 49 h 49"/>
                <a:gd name="T6" fmla="*/ 49 w 49"/>
                <a:gd name="T7" fmla="*/ 25 h 49"/>
                <a:gd name="T8" fmla="*/ 25 w 49"/>
                <a:gd name="T9" fmla="*/ 0 h 49"/>
                <a:gd name="T10" fmla="*/ 39 w 49"/>
                <a:gd name="T11" fmla="*/ 39 h 49"/>
                <a:gd name="T12" fmla="*/ 25 w 49"/>
                <a:gd name="T13" fmla="*/ 45 h 49"/>
                <a:gd name="T14" fmla="*/ 11 w 49"/>
                <a:gd name="T15" fmla="*/ 39 h 49"/>
                <a:gd name="T16" fmla="*/ 5 w 49"/>
                <a:gd name="T17" fmla="*/ 25 h 49"/>
                <a:gd name="T18" fmla="*/ 11 w 49"/>
                <a:gd name="T19" fmla="*/ 10 h 49"/>
                <a:gd name="T20" fmla="*/ 25 w 49"/>
                <a:gd name="T21" fmla="*/ 5 h 49"/>
                <a:gd name="T22" fmla="*/ 39 w 49"/>
                <a:gd name="T23" fmla="*/ 10 h 49"/>
                <a:gd name="T24" fmla="*/ 45 w 49"/>
                <a:gd name="T25" fmla="*/ 25 h 49"/>
                <a:gd name="T26" fmla="*/ 39 w 49"/>
                <a:gd name="T27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8" y="49"/>
                    <a:pt x="49" y="38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39" y="39"/>
                  </a:moveTo>
                  <a:cubicBezTo>
                    <a:pt x="35" y="43"/>
                    <a:pt x="30" y="45"/>
                    <a:pt x="25" y="45"/>
                  </a:cubicBezTo>
                  <a:cubicBezTo>
                    <a:pt x="20" y="45"/>
                    <a:pt x="15" y="43"/>
                    <a:pt x="11" y="39"/>
                  </a:cubicBezTo>
                  <a:cubicBezTo>
                    <a:pt x="7" y="35"/>
                    <a:pt x="5" y="30"/>
                    <a:pt x="5" y="25"/>
                  </a:cubicBezTo>
                  <a:cubicBezTo>
                    <a:pt x="5" y="19"/>
                    <a:pt x="7" y="14"/>
                    <a:pt x="11" y="10"/>
                  </a:cubicBezTo>
                  <a:cubicBezTo>
                    <a:pt x="15" y="7"/>
                    <a:pt x="20" y="5"/>
                    <a:pt x="25" y="5"/>
                  </a:cubicBezTo>
                  <a:cubicBezTo>
                    <a:pt x="30" y="5"/>
                    <a:pt x="35" y="7"/>
                    <a:pt x="39" y="10"/>
                  </a:cubicBezTo>
                  <a:cubicBezTo>
                    <a:pt x="43" y="14"/>
                    <a:pt x="45" y="19"/>
                    <a:pt x="45" y="25"/>
                  </a:cubicBezTo>
                  <a:cubicBezTo>
                    <a:pt x="45" y="30"/>
                    <a:pt x="43" y="35"/>
                    <a:pt x="39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D4B2B73-99CD-49D7-8EC8-6EA2246559E3}"/>
              </a:ext>
            </a:extLst>
          </p:cNvPr>
          <p:cNvGrpSpPr/>
          <p:nvPr/>
        </p:nvGrpSpPr>
        <p:grpSpPr>
          <a:xfrm>
            <a:off x="5465260" y="1363240"/>
            <a:ext cx="468000" cy="468000"/>
            <a:chOff x="1528763" y="1266827"/>
            <a:chExt cx="481013" cy="481013"/>
          </a:xfrm>
          <a:solidFill>
            <a:schemeClr val="accent4"/>
          </a:solidFill>
        </p:grpSpPr>
        <p:sp>
          <p:nvSpPr>
            <p:cNvPr id="56" name="Freeform 146">
              <a:extLst>
                <a:ext uri="{FF2B5EF4-FFF2-40B4-BE49-F238E27FC236}">
                  <a16:creationId xmlns:a16="http://schemas.microsoft.com/office/drawing/2014/main" id="{E2547C51-D26C-420C-9DAF-8EF84EA51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25" y="1620840"/>
              <a:ext cx="14288" cy="127000"/>
            </a:xfrm>
            <a:custGeom>
              <a:avLst/>
              <a:gdLst>
                <a:gd name="T0" fmla="*/ 2 w 4"/>
                <a:gd name="T1" fmla="*/ 0 h 34"/>
                <a:gd name="T2" fmla="*/ 0 w 4"/>
                <a:gd name="T3" fmla="*/ 2 h 34"/>
                <a:gd name="T4" fmla="*/ 0 w 4"/>
                <a:gd name="T5" fmla="*/ 32 h 34"/>
                <a:gd name="T6" fmla="*/ 2 w 4"/>
                <a:gd name="T7" fmla="*/ 34 h 34"/>
                <a:gd name="T8" fmla="*/ 4 w 4"/>
                <a:gd name="T9" fmla="*/ 32 h 34"/>
                <a:gd name="T10" fmla="*/ 4 w 4"/>
                <a:gd name="T11" fmla="*/ 2 h 34"/>
                <a:gd name="T12" fmla="*/ 2 w 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" y="34"/>
                    <a:pt x="4" y="33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7" name="Freeform 147">
              <a:extLst>
                <a:ext uri="{FF2B5EF4-FFF2-40B4-BE49-F238E27FC236}">
                  <a16:creationId xmlns:a16="http://schemas.microsoft.com/office/drawing/2014/main" id="{0294D24E-3396-410D-840D-73DE7D31F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25" y="1266827"/>
              <a:ext cx="14288" cy="128588"/>
            </a:xfrm>
            <a:custGeom>
              <a:avLst/>
              <a:gdLst>
                <a:gd name="T0" fmla="*/ 2 w 4"/>
                <a:gd name="T1" fmla="*/ 0 h 34"/>
                <a:gd name="T2" fmla="*/ 0 w 4"/>
                <a:gd name="T3" fmla="*/ 2 h 34"/>
                <a:gd name="T4" fmla="*/ 0 w 4"/>
                <a:gd name="T5" fmla="*/ 32 h 34"/>
                <a:gd name="T6" fmla="*/ 2 w 4"/>
                <a:gd name="T7" fmla="*/ 34 h 34"/>
                <a:gd name="T8" fmla="*/ 4 w 4"/>
                <a:gd name="T9" fmla="*/ 32 h 34"/>
                <a:gd name="T10" fmla="*/ 4 w 4"/>
                <a:gd name="T11" fmla="*/ 2 h 34"/>
                <a:gd name="T12" fmla="*/ 2 w 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" y="34"/>
                    <a:pt x="4" y="33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8" name="Freeform 148">
              <a:extLst>
                <a:ext uri="{FF2B5EF4-FFF2-40B4-BE49-F238E27FC236}">
                  <a16:creationId xmlns:a16="http://schemas.microsoft.com/office/drawing/2014/main" id="{59A9065F-A9F7-448E-AA73-7D6C795A8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763" y="1500190"/>
              <a:ext cx="127000" cy="14288"/>
            </a:xfrm>
            <a:custGeom>
              <a:avLst/>
              <a:gdLst>
                <a:gd name="T0" fmla="*/ 34 w 34"/>
                <a:gd name="T1" fmla="*/ 2 h 4"/>
                <a:gd name="T2" fmla="*/ 32 w 34"/>
                <a:gd name="T3" fmla="*/ 0 h 4"/>
                <a:gd name="T4" fmla="*/ 2 w 34"/>
                <a:gd name="T5" fmla="*/ 0 h 4"/>
                <a:gd name="T6" fmla="*/ 0 w 34"/>
                <a:gd name="T7" fmla="*/ 2 h 4"/>
                <a:gd name="T8" fmla="*/ 2 w 34"/>
                <a:gd name="T9" fmla="*/ 4 h 4"/>
                <a:gd name="T10" fmla="*/ 32 w 34"/>
                <a:gd name="T11" fmla="*/ 4 h 4"/>
                <a:gd name="T12" fmla="*/ 34 w 3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">
                  <a:moveTo>
                    <a:pt x="34" y="2"/>
                  </a:moveTo>
                  <a:cubicBezTo>
                    <a:pt x="34" y="1"/>
                    <a:pt x="33" y="0"/>
                    <a:pt x="3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9" name="Freeform 149">
              <a:extLst>
                <a:ext uri="{FF2B5EF4-FFF2-40B4-BE49-F238E27FC236}">
                  <a16:creationId xmlns:a16="http://schemas.microsoft.com/office/drawing/2014/main" id="{43FC9395-FD03-4ABB-A32E-F887A21B8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1500190"/>
              <a:ext cx="128588" cy="14288"/>
            </a:xfrm>
            <a:custGeom>
              <a:avLst/>
              <a:gdLst>
                <a:gd name="T0" fmla="*/ 32 w 34"/>
                <a:gd name="T1" fmla="*/ 0 h 4"/>
                <a:gd name="T2" fmla="*/ 2 w 34"/>
                <a:gd name="T3" fmla="*/ 0 h 4"/>
                <a:gd name="T4" fmla="*/ 0 w 34"/>
                <a:gd name="T5" fmla="*/ 2 h 4"/>
                <a:gd name="T6" fmla="*/ 2 w 34"/>
                <a:gd name="T7" fmla="*/ 4 h 4"/>
                <a:gd name="T8" fmla="*/ 32 w 34"/>
                <a:gd name="T9" fmla="*/ 4 h 4"/>
                <a:gd name="T10" fmla="*/ 34 w 34"/>
                <a:gd name="T11" fmla="*/ 2 h 4"/>
                <a:gd name="T12" fmla="*/ 32 w 3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">
                  <a:moveTo>
                    <a:pt x="3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4" y="2"/>
                  </a:cubicBezTo>
                  <a:cubicBezTo>
                    <a:pt x="34" y="1"/>
                    <a:pt x="33" y="0"/>
                    <a:pt x="3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0" name="Freeform 150">
              <a:extLst>
                <a:ext uri="{FF2B5EF4-FFF2-40B4-BE49-F238E27FC236}">
                  <a16:creationId xmlns:a16="http://schemas.microsoft.com/office/drawing/2014/main" id="{CF5CB994-6A0E-494F-957D-1D85B873F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1604965"/>
              <a:ext cx="71438" cy="112713"/>
            </a:xfrm>
            <a:custGeom>
              <a:avLst/>
              <a:gdLst>
                <a:gd name="T0" fmla="*/ 4 w 19"/>
                <a:gd name="T1" fmla="*/ 1 h 30"/>
                <a:gd name="T2" fmla="*/ 2 w 19"/>
                <a:gd name="T3" fmla="*/ 0 h 30"/>
                <a:gd name="T4" fmla="*/ 1 w 19"/>
                <a:gd name="T5" fmla="*/ 0 h 30"/>
                <a:gd name="T6" fmla="*/ 0 w 19"/>
                <a:gd name="T7" fmla="*/ 1 h 30"/>
                <a:gd name="T8" fmla="*/ 0 w 19"/>
                <a:gd name="T9" fmla="*/ 3 h 30"/>
                <a:gd name="T10" fmla="*/ 15 w 19"/>
                <a:gd name="T11" fmla="*/ 29 h 30"/>
                <a:gd name="T12" fmla="*/ 18 w 19"/>
                <a:gd name="T13" fmla="*/ 30 h 30"/>
                <a:gd name="T14" fmla="*/ 19 w 19"/>
                <a:gd name="T15" fmla="*/ 26 h 30"/>
                <a:gd name="T16" fmla="*/ 4 w 19"/>
                <a:gd name="T1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4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7" y="30"/>
                    <a:pt x="18" y="30"/>
                  </a:cubicBezTo>
                  <a:cubicBezTo>
                    <a:pt x="19" y="29"/>
                    <a:pt x="19" y="27"/>
                    <a:pt x="19" y="2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1" name="Freeform 151">
              <a:extLst>
                <a:ext uri="{FF2B5EF4-FFF2-40B4-BE49-F238E27FC236}">
                  <a16:creationId xmlns:a16="http://schemas.microsoft.com/office/drawing/2014/main" id="{2EBA7636-7ED6-46FA-AD0D-6934C3991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1296989"/>
              <a:ext cx="76200" cy="115888"/>
            </a:xfrm>
            <a:custGeom>
              <a:avLst/>
              <a:gdLst>
                <a:gd name="T0" fmla="*/ 4 w 20"/>
                <a:gd name="T1" fmla="*/ 2 h 31"/>
                <a:gd name="T2" fmla="*/ 2 w 20"/>
                <a:gd name="T3" fmla="*/ 0 h 31"/>
                <a:gd name="T4" fmla="*/ 1 w 20"/>
                <a:gd name="T5" fmla="*/ 1 h 31"/>
                <a:gd name="T6" fmla="*/ 0 w 20"/>
                <a:gd name="T7" fmla="*/ 4 h 31"/>
                <a:gd name="T8" fmla="*/ 15 w 20"/>
                <a:gd name="T9" fmla="*/ 29 h 31"/>
                <a:gd name="T10" fmla="*/ 17 w 20"/>
                <a:gd name="T11" fmla="*/ 31 h 31"/>
                <a:gd name="T12" fmla="*/ 18 w 20"/>
                <a:gd name="T13" fmla="*/ 30 h 31"/>
                <a:gd name="T14" fmla="*/ 19 w 20"/>
                <a:gd name="T15" fmla="*/ 27 h 31"/>
                <a:gd name="T16" fmla="*/ 4 w 20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1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7" y="31"/>
                    <a:pt x="18" y="31"/>
                    <a:pt x="18" y="30"/>
                  </a:cubicBezTo>
                  <a:cubicBezTo>
                    <a:pt x="19" y="30"/>
                    <a:pt x="20" y="28"/>
                    <a:pt x="19" y="27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2" name="Freeform 152">
              <a:extLst>
                <a:ext uri="{FF2B5EF4-FFF2-40B4-BE49-F238E27FC236}">
                  <a16:creationId xmlns:a16="http://schemas.microsoft.com/office/drawing/2014/main" id="{DDC891E5-36BE-48CF-9919-FA843C01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25" y="1560515"/>
              <a:ext cx="115888" cy="74613"/>
            </a:xfrm>
            <a:custGeom>
              <a:avLst/>
              <a:gdLst>
                <a:gd name="T0" fmla="*/ 30 w 31"/>
                <a:gd name="T1" fmla="*/ 1 h 20"/>
                <a:gd name="T2" fmla="*/ 28 w 31"/>
                <a:gd name="T3" fmla="*/ 0 h 20"/>
                <a:gd name="T4" fmla="*/ 27 w 31"/>
                <a:gd name="T5" fmla="*/ 0 h 20"/>
                <a:gd name="T6" fmla="*/ 1 w 31"/>
                <a:gd name="T7" fmla="*/ 15 h 20"/>
                <a:gd name="T8" fmla="*/ 0 w 31"/>
                <a:gd name="T9" fmla="*/ 16 h 20"/>
                <a:gd name="T10" fmla="*/ 1 w 31"/>
                <a:gd name="T11" fmla="*/ 18 h 20"/>
                <a:gd name="T12" fmla="*/ 4 w 31"/>
                <a:gd name="T13" fmla="*/ 19 h 20"/>
                <a:gd name="T14" fmla="*/ 29 w 31"/>
                <a:gd name="T15" fmla="*/ 4 h 20"/>
                <a:gd name="T16" fmla="*/ 30 w 31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30" y="1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3" y="20"/>
                    <a:pt x="4" y="19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1" y="2"/>
                    <a:pt x="3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3" name="Freeform 153">
              <a:extLst>
                <a:ext uri="{FF2B5EF4-FFF2-40B4-BE49-F238E27FC236}">
                  <a16:creationId xmlns:a16="http://schemas.microsoft.com/office/drawing/2014/main" id="{AD2EB2A7-1BDC-4E01-BAFF-7FB7F1F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382715"/>
              <a:ext cx="117475" cy="76200"/>
            </a:xfrm>
            <a:custGeom>
              <a:avLst/>
              <a:gdLst>
                <a:gd name="T0" fmla="*/ 1 w 31"/>
                <a:gd name="T1" fmla="*/ 16 h 20"/>
                <a:gd name="T2" fmla="*/ 1 w 31"/>
                <a:gd name="T3" fmla="*/ 18 h 20"/>
                <a:gd name="T4" fmla="*/ 4 w 31"/>
                <a:gd name="T5" fmla="*/ 19 h 20"/>
                <a:gd name="T6" fmla="*/ 30 w 31"/>
                <a:gd name="T7" fmla="*/ 4 h 20"/>
                <a:gd name="T8" fmla="*/ 31 w 31"/>
                <a:gd name="T9" fmla="*/ 3 h 20"/>
                <a:gd name="T10" fmla="*/ 30 w 31"/>
                <a:gd name="T11" fmla="*/ 1 h 20"/>
                <a:gd name="T12" fmla="*/ 28 w 31"/>
                <a:gd name="T13" fmla="*/ 0 h 20"/>
                <a:gd name="T14" fmla="*/ 27 w 31"/>
                <a:gd name="T15" fmla="*/ 0 h 20"/>
                <a:gd name="T16" fmla="*/ 2 w 31"/>
                <a:gd name="T17" fmla="*/ 15 h 20"/>
                <a:gd name="T18" fmla="*/ 1 w 31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0">
                  <a:moveTo>
                    <a:pt x="1" y="16"/>
                  </a:move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3" y="20"/>
                    <a:pt x="4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2"/>
                    <a:pt x="31" y="2"/>
                    <a:pt x="30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6"/>
                    <a:pt x="1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4" name="Freeform 154">
              <a:extLst>
                <a:ext uri="{FF2B5EF4-FFF2-40B4-BE49-F238E27FC236}">
                  <a16:creationId xmlns:a16="http://schemas.microsoft.com/office/drawing/2014/main" id="{418F7DA2-5469-4CFB-83C4-F4E0B8906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560515"/>
              <a:ext cx="117475" cy="74613"/>
            </a:xfrm>
            <a:custGeom>
              <a:avLst/>
              <a:gdLst>
                <a:gd name="T0" fmla="*/ 30 w 31"/>
                <a:gd name="T1" fmla="*/ 15 h 20"/>
                <a:gd name="T2" fmla="*/ 4 w 31"/>
                <a:gd name="T3" fmla="*/ 0 h 20"/>
                <a:gd name="T4" fmla="*/ 3 w 31"/>
                <a:gd name="T5" fmla="*/ 0 h 20"/>
                <a:gd name="T6" fmla="*/ 1 w 31"/>
                <a:gd name="T7" fmla="*/ 1 h 20"/>
                <a:gd name="T8" fmla="*/ 2 w 31"/>
                <a:gd name="T9" fmla="*/ 4 h 20"/>
                <a:gd name="T10" fmla="*/ 27 w 31"/>
                <a:gd name="T11" fmla="*/ 19 h 20"/>
                <a:gd name="T12" fmla="*/ 30 w 31"/>
                <a:gd name="T13" fmla="*/ 18 h 20"/>
                <a:gd name="T14" fmla="*/ 30 w 31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">
                  <a:moveTo>
                    <a:pt x="30" y="15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20"/>
                    <a:pt x="30" y="19"/>
                    <a:pt x="30" y="18"/>
                  </a:cubicBezTo>
                  <a:cubicBezTo>
                    <a:pt x="31" y="17"/>
                    <a:pt x="31" y="16"/>
                    <a:pt x="30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5" name="Freeform 155">
              <a:extLst>
                <a:ext uri="{FF2B5EF4-FFF2-40B4-BE49-F238E27FC236}">
                  <a16:creationId xmlns:a16="http://schemas.microsoft.com/office/drawing/2014/main" id="{08CC98BD-E6DE-4CE2-B6DD-AEF72F72A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25" y="1382715"/>
              <a:ext cx="115888" cy="76200"/>
            </a:xfrm>
            <a:custGeom>
              <a:avLst/>
              <a:gdLst>
                <a:gd name="T0" fmla="*/ 1 w 31"/>
                <a:gd name="T1" fmla="*/ 4 h 20"/>
                <a:gd name="T2" fmla="*/ 27 w 31"/>
                <a:gd name="T3" fmla="*/ 19 h 20"/>
                <a:gd name="T4" fmla="*/ 30 w 31"/>
                <a:gd name="T5" fmla="*/ 18 h 20"/>
                <a:gd name="T6" fmla="*/ 30 w 31"/>
                <a:gd name="T7" fmla="*/ 16 h 20"/>
                <a:gd name="T8" fmla="*/ 29 w 31"/>
                <a:gd name="T9" fmla="*/ 15 h 20"/>
                <a:gd name="T10" fmla="*/ 4 w 31"/>
                <a:gd name="T11" fmla="*/ 0 h 20"/>
                <a:gd name="T12" fmla="*/ 3 w 31"/>
                <a:gd name="T13" fmla="*/ 0 h 20"/>
                <a:gd name="T14" fmla="*/ 1 w 31"/>
                <a:gd name="T15" fmla="*/ 1 h 20"/>
                <a:gd name="T16" fmla="*/ 0 w 31"/>
                <a:gd name="T17" fmla="*/ 3 h 20"/>
                <a:gd name="T18" fmla="*/ 1 w 31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0">
                  <a:moveTo>
                    <a:pt x="1" y="4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8" y="20"/>
                    <a:pt x="30" y="19"/>
                    <a:pt x="30" y="18"/>
                  </a:cubicBezTo>
                  <a:cubicBezTo>
                    <a:pt x="31" y="18"/>
                    <a:pt x="31" y="17"/>
                    <a:pt x="30" y="16"/>
                  </a:cubicBezTo>
                  <a:cubicBezTo>
                    <a:pt x="30" y="16"/>
                    <a:pt x="30" y="15"/>
                    <a:pt x="29" y="1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6" name="Freeform 156">
              <a:extLst>
                <a:ext uri="{FF2B5EF4-FFF2-40B4-BE49-F238E27FC236}">
                  <a16:creationId xmlns:a16="http://schemas.microsoft.com/office/drawing/2014/main" id="{2065E618-4411-47DA-BF67-F1A47222B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1604965"/>
              <a:ext cx="71438" cy="112713"/>
            </a:xfrm>
            <a:custGeom>
              <a:avLst/>
              <a:gdLst>
                <a:gd name="T0" fmla="*/ 18 w 19"/>
                <a:gd name="T1" fmla="*/ 0 h 30"/>
                <a:gd name="T2" fmla="*/ 17 w 19"/>
                <a:gd name="T3" fmla="*/ 0 h 30"/>
                <a:gd name="T4" fmla="*/ 15 w 19"/>
                <a:gd name="T5" fmla="*/ 1 h 30"/>
                <a:gd name="T6" fmla="*/ 0 w 19"/>
                <a:gd name="T7" fmla="*/ 26 h 30"/>
                <a:gd name="T8" fmla="*/ 1 w 19"/>
                <a:gd name="T9" fmla="*/ 30 h 30"/>
                <a:gd name="T10" fmla="*/ 4 w 19"/>
                <a:gd name="T11" fmla="*/ 29 h 30"/>
                <a:gd name="T12" fmla="*/ 19 w 19"/>
                <a:gd name="T13" fmla="*/ 3 h 30"/>
                <a:gd name="T14" fmla="*/ 19 w 19"/>
                <a:gd name="T15" fmla="*/ 1 h 30"/>
                <a:gd name="T16" fmla="*/ 18 w 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8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9"/>
                    <a:pt x="1" y="30"/>
                  </a:cubicBezTo>
                  <a:cubicBezTo>
                    <a:pt x="2" y="30"/>
                    <a:pt x="4" y="30"/>
                    <a:pt x="4" y="29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9" y="1"/>
                  </a:cubicBezTo>
                  <a:cubicBezTo>
                    <a:pt x="19" y="1"/>
                    <a:pt x="19" y="0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7" name="Freeform 157">
              <a:extLst>
                <a:ext uri="{FF2B5EF4-FFF2-40B4-BE49-F238E27FC236}">
                  <a16:creationId xmlns:a16="http://schemas.microsoft.com/office/drawing/2014/main" id="{4DCDBC88-51BE-45DC-8362-A19DB095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1296989"/>
              <a:ext cx="74613" cy="115888"/>
            </a:xfrm>
            <a:custGeom>
              <a:avLst/>
              <a:gdLst>
                <a:gd name="T0" fmla="*/ 2 w 20"/>
                <a:gd name="T1" fmla="*/ 30 h 31"/>
                <a:gd name="T2" fmla="*/ 5 w 20"/>
                <a:gd name="T3" fmla="*/ 29 h 31"/>
                <a:gd name="T4" fmla="*/ 20 w 20"/>
                <a:gd name="T5" fmla="*/ 4 h 31"/>
                <a:gd name="T6" fmla="*/ 19 w 20"/>
                <a:gd name="T7" fmla="*/ 1 h 31"/>
                <a:gd name="T8" fmla="*/ 18 w 20"/>
                <a:gd name="T9" fmla="*/ 0 h 31"/>
                <a:gd name="T10" fmla="*/ 16 w 20"/>
                <a:gd name="T11" fmla="*/ 2 h 31"/>
                <a:gd name="T12" fmla="*/ 1 w 20"/>
                <a:gd name="T13" fmla="*/ 27 h 31"/>
                <a:gd name="T14" fmla="*/ 2 w 20"/>
                <a:gd name="T1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1">
                  <a:moveTo>
                    <a:pt x="2" y="30"/>
                  </a:moveTo>
                  <a:cubicBezTo>
                    <a:pt x="3" y="31"/>
                    <a:pt x="4" y="31"/>
                    <a:pt x="5" y="2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8"/>
                    <a:pt x="1" y="30"/>
                    <a:pt x="2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68" name="Freeform 111">
            <a:extLst>
              <a:ext uri="{FF2B5EF4-FFF2-40B4-BE49-F238E27FC236}">
                <a16:creationId xmlns:a16="http://schemas.microsoft.com/office/drawing/2014/main" id="{0DF72E7F-70D6-4A5D-98C3-4F9EC858A78D}"/>
              </a:ext>
            </a:extLst>
          </p:cNvPr>
          <p:cNvSpPr>
            <a:spLocks noEditPoints="1"/>
          </p:cNvSpPr>
          <p:nvPr/>
        </p:nvSpPr>
        <p:spPr bwMode="auto">
          <a:xfrm>
            <a:off x="10823284" y="1366708"/>
            <a:ext cx="468000" cy="437996"/>
          </a:xfrm>
          <a:custGeom>
            <a:avLst/>
            <a:gdLst>
              <a:gd name="T0" fmla="*/ 98 w 132"/>
              <a:gd name="T1" fmla="*/ 9 h 128"/>
              <a:gd name="T2" fmla="*/ 11 w 132"/>
              <a:gd name="T3" fmla="*/ 32 h 128"/>
              <a:gd name="T4" fmla="*/ 34 w 132"/>
              <a:gd name="T5" fmla="*/ 119 h 128"/>
              <a:gd name="T6" fmla="*/ 121 w 132"/>
              <a:gd name="T7" fmla="*/ 96 h 128"/>
              <a:gd name="T8" fmla="*/ 125 w 132"/>
              <a:gd name="T9" fmla="*/ 55 h 128"/>
              <a:gd name="T10" fmla="*/ 125 w 132"/>
              <a:gd name="T11" fmla="*/ 65 h 128"/>
              <a:gd name="T12" fmla="*/ 97 w 132"/>
              <a:gd name="T13" fmla="*/ 79 h 128"/>
              <a:gd name="T14" fmla="*/ 125 w 132"/>
              <a:gd name="T15" fmla="*/ 55 h 128"/>
              <a:gd name="T16" fmla="*/ 123 w 132"/>
              <a:gd name="T17" fmla="*/ 46 h 128"/>
              <a:gd name="T18" fmla="*/ 93 w 132"/>
              <a:gd name="T19" fmla="*/ 77 h 128"/>
              <a:gd name="T20" fmla="*/ 119 w 132"/>
              <a:gd name="T21" fmla="*/ 36 h 128"/>
              <a:gd name="T22" fmla="*/ 111 w 132"/>
              <a:gd name="T23" fmla="*/ 25 h 128"/>
              <a:gd name="T24" fmla="*/ 116 w 132"/>
              <a:gd name="T25" fmla="*/ 31 h 128"/>
              <a:gd name="T26" fmla="*/ 79 w 132"/>
              <a:gd name="T27" fmla="*/ 69 h 128"/>
              <a:gd name="T28" fmla="*/ 110 w 132"/>
              <a:gd name="T29" fmla="*/ 24 h 128"/>
              <a:gd name="T30" fmla="*/ 68 w 132"/>
              <a:gd name="T31" fmla="*/ 5 h 128"/>
              <a:gd name="T32" fmla="*/ 77 w 132"/>
              <a:gd name="T33" fmla="*/ 6 h 128"/>
              <a:gd name="T34" fmla="*/ 68 w 132"/>
              <a:gd name="T35" fmla="*/ 17 h 128"/>
              <a:gd name="T36" fmla="*/ 68 w 132"/>
              <a:gd name="T37" fmla="*/ 24 h 128"/>
              <a:gd name="T38" fmla="*/ 85 w 132"/>
              <a:gd name="T39" fmla="*/ 8 h 128"/>
              <a:gd name="T40" fmla="*/ 95 w 132"/>
              <a:gd name="T41" fmla="*/ 12 h 128"/>
              <a:gd name="T42" fmla="*/ 68 w 132"/>
              <a:gd name="T43" fmla="*/ 24 h 128"/>
              <a:gd name="T44" fmla="*/ 99 w 132"/>
              <a:gd name="T45" fmla="*/ 14 h 128"/>
              <a:gd name="T46" fmla="*/ 106 w 132"/>
              <a:gd name="T47" fmla="*/ 20 h 128"/>
              <a:gd name="T48" fmla="*/ 68 w 132"/>
              <a:gd name="T49" fmla="*/ 59 h 128"/>
              <a:gd name="T50" fmla="*/ 115 w 132"/>
              <a:gd name="T51" fmla="*/ 97 h 128"/>
              <a:gd name="T52" fmla="*/ 95 w 132"/>
              <a:gd name="T53" fmla="*/ 116 h 128"/>
              <a:gd name="T54" fmla="*/ 51 w 132"/>
              <a:gd name="T55" fmla="*/ 121 h 128"/>
              <a:gd name="T56" fmla="*/ 19 w 132"/>
              <a:gd name="T57" fmla="*/ 100 h 128"/>
              <a:gd name="T58" fmla="*/ 7 w 132"/>
              <a:gd name="T59" fmla="*/ 57 h 128"/>
              <a:gd name="T60" fmla="*/ 24 w 132"/>
              <a:gd name="T61" fmla="*/ 22 h 128"/>
              <a:gd name="T62" fmla="*/ 62 w 132"/>
              <a:gd name="T63" fmla="*/ 5 h 128"/>
              <a:gd name="T64" fmla="*/ 64 w 132"/>
              <a:gd name="T65" fmla="*/ 64 h 128"/>
              <a:gd name="T66" fmla="*/ 116 w 132"/>
              <a:gd name="T67" fmla="*/ 96 h 128"/>
              <a:gd name="T68" fmla="*/ 119 w 132"/>
              <a:gd name="T69" fmla="*/ 92 h 128"/>
              <a:gd name="T70" fmla="*/ 125 w 132"/>
              <a:gd name="T71" fmla="*/ 72 h 128"/>
              <a:gd name="T72" fmla="*/ 119 w 132"/>
              <a:gd name="T73" fmla="*/ 9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2" h="128">
                <a:moveTo>
                  <a:pt x="128" y="47"/>
                </a:moveTo>
                <a:cubicBezTo>
                  <a:pt x="123" y="31"/>
                  <a:pt x="113" y="17"/>
                  <a:pt x="98" y="9"/>
                </a:cubicBezTo>
                <a:cubicBezTo>
                  <a:pt x="88" y="3"/>
                  <a:pt x="77" y="0"/>
                  <a:pt x="66" y="0"/>
                </a:cubicBezTo>
                <a:cubicBezTo>
                  <a:pt x="43" y="0"/>
                  <a:pt x="22" y="12"/>
                  <a:pt x="11" y="32"/>
                </a:cubicBezTo>
                <a:cubicBezTo>
                  <a:pt x="2" y="47"/>
                  <a:pt x="0" y="64"/>
                  <a:pt x="4" y="81"/>
                </a:cubicBezTo>
                <a:cubicBezTo>
                  <a:pt x="9" y="97"/>
                  <a:pt x="19" y="111"/>
                  <a:pt x="34" y="119"/>
                </a:cubicBezTo>
                <a:cubicBezTo>
                  <a:pt x="44" y="125"/>
                  <a:pt x="55" y="128"/>
                  <a:pt x="66" y="128"/>
                </a:cubicBezTo>
                <a:cubicBezTo>
                  <a:pt x="89" y="128"/>
                  <a:pt x="110" y="116"/>
                  <a:pt x="121" y="96"/>
                </a:cubicBezTo>
                <a:cubicBezTo>
                  <a:pt x="130" y="81"/>
                  <a:pt x="132" y="64"/>
                  <a:pt x="128" y="47"/>
                </a:cubicBezTo>
                <a:close/>
                <a:moveTo>
                  <a:pt x="125" y="55"/>
                </a:moveTo>
                <a:cubicBezTo>
                  <a:pt x="125" y="58"/>
                  <a:pt x="125" y="61"/>
                  <a:pt x="125" y="65"/>
                </a:cubicBezTo>
                <a:cubicBezTo>
                  <a:pt x="125" y="65"/>
                  <a:pt x="125" y="65"/>
                  <a:pt x="125" y="65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97" y="79"/>
                  <a:pt x="97" y="79"/>
                  <a:pt x="97" y="79"/>
                </a:cubicBezTo>
                <a:cubicBezTo>
                  <a:pt x="124" y="52"/>
                  <a:pt x="124" y="52"/>
                  <a:pt x="124" y="52"/>
                </a:cubicBezTo>
                <a:lnTo>
                  <a:pt x="125" y="55"/>
                </a:lnTo>
                <a:close/>
                <a:moveTo>
                  <a:pt x="120" y="38"/>
                </a:moveTo>
                <a:cubicBezTo>
                  <a:pt x="121" y="41"/>
                  <a:pt x="122" y="43"/>
                  <a:pt x="123" y="46"/>
                </a:cubicBezTo>
                <a:cubicBezTo>
                  <a:pt x="123" y="47"/>
                  <a:pt x="123" y="47"/>
                  <a:pt x="123" y="47"/>
                </a:cubicBezTo>
                <a:cubicBezTo>
                  <a:pt x="93" y="77"/>
                  <a:pt x="93" y="77"/>
                  <a:pt x="93" y="77"/>
                </a:cubicBezTo>
                <a:cubicBezTo>
                  <a:pt x="84" y="71"/>
                  <a:pt x="84" y="71"/>
                  <a:pt x="84" y="71"/>
                </a:cubicBezTo>
                <a:cubicBezTo>
                  <a:pt x="119" y="36"/>
                  <a:pt x="119" y="36"/>
                  <a:pt x="119" y="36"/>
                </a:cubicBezTo>
                <a:lnTo>
                  <a:pt x="120" y="38"/>
                </a:lnTo>
                <a:close/>
                <a:moveTo>
                  <a:pt x="111" y="25"/>
                </a:moveTo>
                <a:cubicBezTo>
                  <a:pt x="112" y="26"/>
                  <a:pt x="113" y="27"/>
                  <a:pt x="113" y="28"/>
                </a:cubicBezTo>
                <a:cubicBezTo>
                  <a:pt x="114" y="29"/>
                  <a:pt x="115" y="30"/>
                  <a:pt x="116" y="31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79" y="69"/>
                  <a:pt x="79" y="69"/>
                  <a:pt x="79" y="69"/>
                </a:cubicBezTo>
                <a:cubicBezTo>
                  <a:pt x="70" y="64"/>
                  <a:pt x="70" y="64"/>
                  <a:pt x="70" y="64"/>
                </a:cubicBezTo>
                <a:cubicBezTo>
                  <a:pt x="110" y="24"/>
                  <a:pt x="110" y="24"/>
                  <a:pt x="110" y="24"/>
                </a:cubicBezTo>
                <a:lnTo>
                  <a:pt x="111" y="25"/>
                </a:lnTo>
                <a:close/>
                <a:moveTo>
                  <a:pt x="68" y="5"/>
                </a:moveTo>
                <a:cubicBezTo>
                  <a:pt x="70" y="5"/>
                  <a:pt x="70" y="5"/>
                  <a:pt x="70" y="5"/>
                </a:cubicBezTo>
                <a:cubicBezTo>
                  <a:pt x="72" y="5"/>
                  <a:pt x="75" y="5"/>
                  <a:pt x="77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68" y="17"/>
                  <a:pt x="68" y="17"/>
                  <a:pt x="68" y="17"/>
                </a:cubicBezTo>
                <a:lnTo>
                  <a:pt x="68" y="5"/>
                </a:lnTo>
                <a:close/>
                <a:moveTo>
                  <a:pt x="68" y="24"/>
                </a:moveTo>
                <a:cubicBezTo>
                  <a:pt x="85" y="8"/>
                  <a:pt x="85" y="8"/>
                  <a:pt x="85" y="8"/>
                </a:cubicBezTo>
                <a:cubicBezTo>
                  <a:pt x="85" y="8"/>
                  <a:pt x="85" y="8"/>
                  <a:pt x="85" y="8"/>
                </a:cubicBezTo>
                <a:cubicBezTo>
                  <a:pt x="88" y="9"/>
                  <a:pt x="91" y="10"/>
                  <a:pt x="93" y="11"/>
                </a:cubicBezTo>
                <a:cubicBezTo>
                  <a:pt x="95" y="12"/>
                  <a:pt x="95" y="12"/>
                  <a:pt x="95" y="12"/>
                </a:cubicBezTo>
                <a:cubicBezTo>
                  <a:pt x="68" y="38"/>
                  <a:pt x="68" y="38"/>
                  <a:pt x="68" y="38"/>
                </a:cubicBezTo>
                <a:lnTo>
                  <a:pt x="68" y="24"/>
                </a:lnTo>
                <a:close/>
                <a:moveTo>
                  <a:pt x="68" y="45"/>
                </a:moveTo>
                <a:cubicBezTo>
                  <a:pt x="99" y="14"/>
                  <a:pt x="99" y="14"/>
                  <a:pt x="99" y="14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2" y="17"/>
                  <a:pt x="104" y="18"/>
                  <a:pt x="106" y="20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68" y="59"/>
                  <a:pt x="68" y="59"/>
                  <a:pt x="68" y="59"/>
                </a:cubicBezTo>
                <a:lnTo>
                  <a:pt x="68" y="45"/>
                </a:lnTo>
                <a:close/>
                <a:moveTo>
                  <a:pt x="115" y="97"/>
                </a:moveTo>
                <a:cubicBezTo>
                  <a:pt x="113" y="100"/>
                  <a:pt x="111" y="104"/>
                  <a:pt x="108" y="106"/>
                </a:cubicBezTo>
                <a:cubicBezTo>
                  <a:pt x="104" y="110"/>
                  <a:pt x="100" y="113"/>
                  <a:pt x="95" y="116"/>
                </a:cubicBezTo>
                <a:cubicBezTo>
                  <a:pt x="86" y="121"/>
                  <a:pt x="76" y="123"/>
                  <a:pt x="66" y="123"/>
                </a:cubicBezTo>
                <a:cubicBezTo>
                  <a:pt x="61" y="123"/>
                  <a:pt x="56" y="123"/>
                  <a:pt x="51" y="121"/>
                </a:cubicBezTo>
                <a:cubicBezTo>
                  <a:pt x="46" y="120"/>
                  <a:pt x="41" y="118"/>
                  <a:pt x="36" y="115"/>
                </a:cubicBezTo>
                <a:cubicBezTo>
                  <a:pt x="29" y="111"/>
                  <a:pt x="23" y="106"/>
                  <a:pt x="19" y="100"/>
                </a:cubicBezTo>
                <a:cubicBezTo>
                  <a:pt x="14" y="94"/>
                  <a:pt x="11" y="87"/>
                  <a:pt x="9" y="79"/>
                </a:cubicBezTo>
                <a:cubicBezTo>
                  <a:pt x="7" y="72"/>
                  <a:pt x="6" y="64"/>
                  <a:pt x="7" y="57"/>
                </a:cubicBezTo>
                <a:cubicBezTo>
                  <a:pt x="8" y="49"/>
                  <a:pt x="11" y="41"/>
                  <a:pt x="15" y="34"/>
                </a:cubicBezTo>
                <a:cubicBezTo>
                  <a:pt x="17" y="30"/>
                  <a:pt x="21" y="25"/>
                  <a:pt x="24" y="22"/>
                </a:cubicBezTo>
                <a:cubicBezTo>
                  <a:pt x="28" y="18"/>
                  <a:pt x="32" y="15"/>
                  <a:pt x="37" y="12"/>
                </a:cubicBezTo>
                <a:cubicBezTo>
                  <a:pt x="44" y="8"/>
                  <a:pt x="53" y="5"/>
                  <a:pt x="62" y="5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5" y="66"/>
                </a:cubicBezTo>
                <a:cubicBezTo>
                  <a:pt x="116" y="96"/>
                  <a:pt x="116" y="96"/>
                  <a:pt x="116" y="96"/>
                </a:cubicBezTo>
                <a:lnTo>
                  <a:pt x="115" y="97"/>
                </a:lnTo>
                <a:close/>
                <a:moveTo>
                  <a:pt x="119" y="92"/>
                </a:moveTo>
                <a:cubicBezTo>
                  <a:pt x="110" y="87"/>
                  <a:pt x="110" y="87"/>
                  <a:pt x="110" y="87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3" y="81"/>
                  <a:pt x="121" y="86"/>
                  <a:pt x="119" y="90"/>
                </a:cubicBezTo>
                <a:lnTo>
                  <a:pt x="119" y="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A191349-7909-4978-8A5C-D3E81388E6A6}"/>
              </a:ext>
            </a:extLst>
          </p:cNvPr>
          <p:cNvGrpSpPr/>
          <p:nvPr/>
        </p:nvGrpSpPr>
        <p:grpSpPr>
          <a:xfrm>
            <a:off x="5476661" y="3710172"/>
            <a:ext cx="468000" cy="468000"/>
            <a:chOff x="4411663" y="304800"/>
            <a:chExt cx="481013" cy="481013"/>
          </a:xfrm>
          <a:solidFill>
            <a:schemeClr val="accent4"/>
          </a:solidFill>
        </p:grpSpPr>
        <p:sp>
          <p:nvSpPr>
            <p:cNvPr id="70" name="Freeform 228">
              <a:extLst>
                <a:ext uri="{FF2B5EF4-FFF2-40B4-BE49-F238E27FC236}">
                  <a16:creationId xmlns:a16="http://schemas.microsoft.com/office/drawing/2014/main" id="{8C7B4F8A-967B-4372-B83D-65139D319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1663" y="304800"/>
              <a:ext cx="481013" cy="481013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106 w 128"/>
                <a:gd name="T11" fmla="*/ 106 h 128"/>
                <a:gd name="T12" fmla="*/ 87 w 128"/>
                <a:gd name="T13" fmla="*/ 119 h 128"/>
                <a:gd name="T14" fmla="*/ 64 w 128"/>
                <a:gd name="T15" fmla="*/ 123 h 128"/>
                <a:gd name="T16" fmla="*/ 41 w 128"/>
                <a:gd name="T17" fmla="*/ 119 h 128"/>
                <a:gd name="T18" fmla="*/ 22 w 128"/>
                <a:gd name="T19" fmla="*/ 106 h 128"/>
                <a:gd name="T20" fmla="*/ 9 w 128"/>
                <a:gd name="T21" fmla="*/ 87 h 128"/>
                <a:gd name="T22" fmla="*/ 5 w 128"/>
                <a:gd name="T23" fmla="*/ 64 h 128"/>
                <a:gd name="T24" fmla="*/ 9 w 128"/>
                <a:gd name="T25" fmla="*/ 41 h 128"/>
                <a:gd name="T26" fmla="*/ 22 w 128"/>
                <a:gd name="T27" fmla="*/ 22 h 128"/>
                <a:gd name="T28" fmla="*/ 41 w 128"/>
                <a:gd name="T29" fmla="*/ 9 h 128"/>
                <a:gd name="T30" fmla="*/ 87 w 128"/>
                <a:gd name="T31" fmla="*/ 9 h 128"/>
                <a:gd name="T32" fmla="*/ 106 w 128"/>
                <a:gd name="T33" fmla="*/ 22 h 128"/>
                <a:gd name="T34" fmla="*/ 119 w 128"/>
                <a:gd name="T35" fmla="*/ 41 h 128"/>
                <a:gd name="T36" fmla="*/ 123 w 128"/>
                <a:gd name="T37" fmla="*/ 64 h 128"/>
                <a:gd name="T38" fmla="*/ 119 w 128"/>
                <a:gd name="T39" fmla="*/ 87 h 128"/>
                <a:gd name="T40" fmla="*/ 106 w 128"/>
                <a:gd name="T41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106" y="106"/>
                  </a:moveTo>
                  <a:cubicBezTo>
                    <a:pt x="101" y="111"/>
                    <a:pt x="94" y="116"/>
                    <a:pt x="87" y="119"/>
                  </a:cubicBezTo>
                  <a:cubicBezTo>
                    <a:pt x="80" y="122"/>
                    <a:pt x="72" y="123"/>
                    <a:pt x="64" y="123"/>
                  </a:cubicBezTo>
                  <a:cubicBezTo>
                    <a:pt x="56" y="123"/>
                    <a:pt x="48" y="122"/>
                    <a:pt x="41" y="119"/>
                  </a:cubicBezTo>
                  <a:cubicBezTo>
                    <a:pt x="34" y="116"/>
                    <a:pt x="27" y="111"/>
                    <a:pt x="22" y="106"/>
                  </a:cubicBezTo>
                  <a:cubicBezTo>
                    <a:pt x="17" y="101"/>
                    <a:pt x="12" y="94"/>
                    <a:pt x="9" y="87"/>
                  </a:cubicBezTo>
                  <a:cubicBezTo>
                    <a:pt x="6" y="80"/>
                    <a:pt x="5" y="72"/>
                    <a:pt x="5" y="64"/>
                  </a:cubicBezTo>
                  <a:cubicBezTo>
                    <a:pt x="5" y="56"/>
                    <a:pt x="6" y="48"/>
                    <a:pt x="9" y="41"/>
                  </a:cubicBezTo>
                  <a:cubicBezTo>
                    <a:pt x="12" y="34"/>
                    <a:pt x="17" y="27"/>
                    <a:pt x="22" y="22"/>
                  </a:cubicBezTo>
                  <a:cubicBezTo>
                    <a:pt x="27" y="17"/>
                    <a:pt x="34" y="12"/>
                    <a:pt x="41" y="9"/>
                  </a:cubicBezTo>
                  <a:cubicBezTo>
                    <a:pt x="56" y="3"/>
                    <a:pt x="72" y="3"/>
                    <a:pt x="87" y="9"/>
                  </a:cubicBezTo>
                  <a:cubicBezTo>
                    <a:pt x="94" y="12"/>
                    <a:pt x="101" y="17"/>
                    <a:pt x="106" y="22"/>
                  </a:cubicBezTo>
                  <a:cubicBezTo>
                    <a:pt x="111" y="27"/>
                    <a:pt x="116" y="34"/>
                    <a:pt x="119" y="41"/>
                  </a:cubicBezTo>
                  <a:cubicBezTo>
                    <a:pt x="122" y="48"/>
                    <a:pt x="123" y="56"/>
                    <a:pt x="123" y="64"/>
                  </a:cubicBezTo>
                  <a:cubicBezTo>
                    <a:pt x="123" y="72"/>
                    <a:pt x="122" y="80"/>
                    <a:pt x="119" y="87"/>
                  </a:cubicBezTo>
                  <a:cubicBezTo>
                    <a:pt x="116" y="94"/>
                    <a:pt x="112" y="101"/>
                    <a:pt x="106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1" name="Oval 229">
              <a:extLst>
                <a:ext uri="{FF2B5EF4-FFF2-40B4-BE49-F238E27FC236}">
                  <a16:creationId xmlns:a16="http://schemas.microsoft.com/office/drawing/2014/main" id="{0FC983F2-054C-456F-9FC7-6D861316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530225"/>
              <a:ext cx="30163" cy="301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2" name="Freeform 230">
              <a:extLst>
                <a:ext uri="{FF2B5EF4-FFF2-40B4-BE49-F238E27FC236}">
                  <a16:creationId xmlns:a16="http://schemas.microsoft.com/office/drawing/2014/main" id="{DF4C1738-D1CA-4F58-9164-5D75F9BE6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381000"/>
              <a:ext cx="150813" cy="330200"/>
            </a:xfrm>
            <a:custGeom>
              <a:avLst/>
              <a:gdLst>
                <a:gd name="T0" fmla="*/ 40 w 40"/>
                <a:gd name="T1" fmla="*/ 43 h 88"/>
                <a:gd name="T2" fmla="*/ 40 w 40"/>
                <a:gd name="T3" fmla="*/ 43 h 88"/>
                <a:gd name="T4" fmla="*/ 22 w 40"/>
                <a:gd name="T5" fmla="*/ 2 h 88"/>
                <a:gd name="T6" fmla="*/ 18 w 40"/>
                <a:gd name="T7" fmla="*/ 2 h 88"/>
                <a:gd name="T8" fmla="*/ 0 w 40"/>
                <a:gd name="T9" fmla="*/ 43 h 88"/>
                <a:gd name="T10" fmla="*/ 0 w 40"/>
                <a:gd name="T11" fmla="*/ 44 h 88"/>
                <a:gd name="T12" fmla="*/ 0 w 40"/>
                <a:gd name="T13" fmla="*/ 45 h 88"/>
                <a:gd name="T14" fmla="*/ 0 w 40"/>
                <a:gd name="T15" fmla="*/ 45 h 88"/>
                <a:gd name="T16" fmla="*/ 18 w 40"/>
                <a:gd name="T17" fmla="*/ 86 h 88"/>
                <a:gd name="T18" fmla="*/ 22 w 40"/>
                <a:gd name="T19" fmla="*/ 86 h 88"/>
                <a:gd name="T20" fmla="*/ 40 w 40"/>
                <a:gd name="T21" fmla="*/ 45 h 88"/>
                <a:gd name="T22" fmla="*/ 40 w 40"/>
                <a:gd name="T23" fmla="*/ 44 h 88"/>
                <a:gd name="T24" fmla="*/ 40 w 40"/>
                <a:gd name="T25" fmla="*/ 44 h 88"/>
                <a:gd name="T26" fmla="*/ 40 w 40"/>
                <a:gd name="T27" fmla="*/ 44 h 88"/>
                <a:gd name="T28" fmla="*/ 40 w 40"/>
                <a:gd name="T29" fmla="*/ 43 h 88"/>
                <a:gd name="T30" fmla="*/ 20 w 40"/>
                <a:gd name="T31" fmla="*/ 80 h 88"/>
                <a:gd name="T32" fmla="*/ 4 w 40"/>
                <a:gd name="T33" fmla="*/ 44 h 88"/>
                <a:gd name="T34" fmla="*/ 20 w 40"/>
                <a:gd name="T35" fmla="*/ 9 h 88"/>
                <a:gd name="T36" fmla="*/ 36 w 40"/>
                <a:gd name="T37" fmla="*/ 44 h 88"/>
                <a:gd name="T38" fmla="*/ 20 w 40"/>
                <a:gd name="T3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88"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19" y="0"/>
                    <a:pt x="18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0" y="44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9" y="88"/>
                    <a:pt x="21" y="88"/>
                    <a:pt x="22" y="8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3"/>
                    <a:pt x="40" y="43"/>
                  </a:cubicBezTo>
                  <a:close/>
                  <a:moveTo>
                    <a:pt x="20" y="80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6" y="44"/>
                    <a:pt x="36" y="44"/>
                    <a:pt x="36" y="44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6434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占位符 67">
            <a:extLst>
              <a:ext uri="{FF2B5EF4-FFF2-40B4-BE49-F238E27FC236}">
                <a16:creationId xmlns:a16="http://schemas.microsoft.com/office/drawing/2014/main" id="{2AFA494B-465B-4886-A4FF-3A21F911E51F}"/>
              </a:ext>
            </a:extLst>
          </p:cNvPr>
          <p:cNvSpPr txBox="1">
            <a:spLocks/>
          </p:cNvSpPr>
          <p:nvPr/>
        </p:nvSpPr>
        <p:spPr>
          <a:xfrm>
            <a:off x="1205425" y="5561256"/>
            <a:ext cx="1425184" cy="331664"/>
          </a:xfrm>
          <a:custGeom>
            <a:avLst/>
            <a:gdLst>
              <a:gd name="connsiteX0" fmla="*/ 0 w 1425184"/>
              <a:gd name="connsiteY0" fmla="*/ 165831 h 331664"/>
              <a:gd name="connsiteX1" fmla="*/ 0 w 1425184"/>
              <a:gd name="connsiteY1" fmla="*/ 165832 h 331664"/>
              <a:gd name="connsiteX2" fmla="*/ 0 w 1425184"/>
              <a:gd name="connsiteY2" fmla="*/ 165832 h 331664"/>
              <a:gd name="connsiteX3" fmla="*/ 165832 w 1425184"/>
              <a:gd name="connsiteY3" fmla="*/ 0 h 331664"/>
              <a:gd name="connsiteX4" fmla="*/ 1259352 w 1425184"/>
              <a:gd name="connsiteY4" fmla="*/ 0 h 331664"/>
              <a:gd name="connsiteX5" fmla="*/ 1425184 w 1425184"/>
              <a:gd name="connsiteY5" fmla="*/ 165832 h 331664"/>
              <a:gd name="connsiteX6" fmla="*/ 1425183 w 1425184"/>
              <a:gd name="connsiteY6" fmla="*/ 165832 h 331664"/>
              <a:gd name="connsiteX7" fmla="*/ 1259351 w 1425184"/>
              <a:gd name="connsiteY7" fmla="*/ 331664 h 331664"/>
              <a:gd name="connsiteX8" fmla="*/ 165832 w 1425184"/>
              <a:gd name="connsiteY8" fmla="*/ 331663 h 331664"/>
              <a:gd name="connsiteX9" fmla="*/ 13032 w 1425184"/>
              <a:gd name="connsiteY9" fmla="*/ 230380 h 331664"/>
              <a:gd name="connsiteX10" fmla="*/ 0 w 1425184"/>
              <a:gd name="connsiteY10" fmla="*/ 165832 h 331664"/>
              <a:gd name="connsiteX11" fmla="*/ 13032 w 1425184"/>
              <a:gd name="connsiteY11" fmla="*/ 101283 h 331664"/>
              <a:gd name="connsiteX12" fmla="*/ 165832 w 1425184"/>
              <a:gd name="connsiteY12" fmla="*/ 0 h 33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184" h="331664">
                <a:moveTo>
                  <a:pt x="0" y="165831"/>
                </a:moveTo>
                <a:lnTo>
                  <a:pt x="0" y="165832"/>
                </a:lnTo>
                <a:lnTo>
                  <a:pt x="0" y="165832"/>
                </a:lnTo>
                <a:close/>
                <a:moveTo>
                  <a:pt x="165832" y="0"/>
                </a:moveTo>
                <a:lnTo>
                  <a:pt x="1259352" y="0"/>
                </a:lnTo>
                <a:cubicBezTo>
                  <a:pt x="1350938" y="0"/>
                  <a:pt x="1425184" y="74246"/>
                  <a:pt x="1425184" y="165832"/>
                </a:cubicBezTo>
                <a:lnTo>
                  <a:pt x="1425183" y="165832"/>
                </a:lnTo>
                <a:cubicBezTo>
                  <a:pt x="1425183" y="257418"/>
                  <a:pt x="1350937" y="331664"/>
                  <a:pt x="1259351" y="331664"/>
                </a:cubicBezTo>
                <a:lnTo>
                  <a:pt x="165832" y="331663"/>
                </a:lnTo>
                <a:cubicBezTo>
                  <a:pt x="97143" y="331663"/>
                  <a:pt x="38207" y="289900"/>
                  <a:pt x="13032" y="230380"/>
                </a:cubicBezTo>
                <a:lnTo>
                  <a:pt x="0" y="165832"/>
                </a:lnTo>
                <a:lnTo>
                  <a:pt x="13032" y="101283"/>
                </a:lnTo>
                <a:cubicBezTo>
                  <a:pt x="38207" y="41764"/>
                  <a:pt x="97143" y="0"/>
                  <a:pt x="165832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前端代码</a:t>
            </a:r>
          </a:p>
        </p:txBody>
      </p:sp>
      <p:sp>
        <p:nvSpPr>
          <p:cNvPr id="52" name="文本占位符 69">
            <a:extLst>
              <a:ext uri="{FF2B5EF4-FFF2-40B4-BE49-F238E27FC236}">
                <a16:creationId xmlns:a16="http://schemas.microsoft.com/office/drawing/2014/main" id="{F8ED8A16-880C-432B-8981-1DEA4A24B808}"/>
              </a:ext>
            </a:extLst>
          </p:cNvPr>
          <p:cNvSpPr txBox="1">
            <a:spLocks/>
          </p:cNvSpPr>
          <p:nvPr/>
        </p:nvSpPr>
        <p:spPr>
          <a:xfrm>
            <a:off x="4132177" y="5561256"/>
            <a:ext cx="1425184" cy="331664"/>
          </a:xfrm>
          <a:custGeom>
            <a:avLst/>
            <a:gdLst>
              <a:gd name="connsiteX0" fmla="*/ 0 w 1425184"/>
              <a:gd name="connsiteY0" fmla="*/ 165831 h 331664"/>
              <a:gd name="connsiteX1" fmla="*/ 0 w 1425184"/>
              <a:gd name="connsiteY1" fmla="*/ 165832 h 331664"/>
              <a:gd name="connsiteX2" fmla="*/ 0 w 1425184"/>
              <a:gd name="connsiteY2" fmla="*/ 165832 h 331664"/>
              <a:gd name="connsiteX3" fmla="*/ 165832 w 1425184"/>
              <a:gd name="connsiteY3" fmla="*/ 0 h 331664"/>
              <a:gd name="connsiteX4" fmla="*/ 1259352 w 1425184"/>
              <a:gd name="connsiteY4" fmla="*/ 0 h 331664"/>
              <a:gd name="connsiteX5" fmla="*/ 1425184 w 1425184"/>
              <a:gd name="connsiteY5" fmla="*/ 165832 h 331664"/>
              <a:gd name="connsiteX6" fmla="*/ 1425183 w 1425184"/>
              <a:gd name="connsiteY6" fmla="*/ 165832 h 331664"/>
              <a:gd name="connsiteX7" fmla="*/ 1259351 w 1425184"/>
              <a:gd name="connsiteY7" fmla="*/ 331664 h 331664"/>
              <a:gd name="connsiteX8" fmla="*/ 165832 w 1425184"/>
              <a:gd name="connsiteY8" fmla="*/ 331663 h 331664"/>
              <a:gd name="connsiteX9" fmla="*/ 13032 w 1425184"/>
              <a:gd name="connsiteY9" fmla="*/ 230380 h 331664"/>
              <a:gd name="connsiteX10" fmla="*/ 0 w 1425184"/>
              <a:gd name="connsiteY10" fmla="*/ 165832 h 331664"/>
              <a:gd name="connsiteX11" fmla="*/ 13032 w 1425184"/>
              <a:gd name="connsiteY11" fmla="*/ 101283 h 331664"/>
              <a:gd name="connsiteX12" fmla="*/ 165832 w 1425184"/>
              <a:gd name="connsiteY12" fmla="*/ 0 h 33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184" h="331664">
                <a:moveTo>
                  <a:pt x="0" y="165831"/>
                </a:moveTo>
                <a:lnTo>
                  <a:pt x="0" y="165832"/>
                </a:lnTo>
                <a:lnTo>
                  <a:pt x="0" y="165832"/>
                </a:lnTo>
                <a:close/>
                <a:moveTo>
                  <a:pt x="165832" y="0"/>
                </a:moveTo>
                <a:lnTo>
                  <a:pt x="1259352" y="0"/>
                </a:lnTo>
                <a:cubicBezTo>
                  <a:pt x="1350938" y="0"/>
                  <a:pt x="1425184" y="74246"/>
                  <a:pt x="1425184" y="165832"/>
                </a:cubicBezTo>
                <a:lnTo>
                  <a:pt x="1425183" y="165832"/>
                </a:lnTo>
                <a:cubicBezTo>
                  <a:pt x="1425183" y="257418"/>
                  <a:pt x="1350937" y="331664"/>
                  <a:pt x="1259351" y="331664"/>
                </a:cubicBezTo>
                <a:lnTo>
                  <a:pt x="165832" y="331663"/>
                </a:lnTo>
                <a:cubicBezTo>
                  <a:pt x="97143" y="331663"/>
                  <a:pt x="38207" y="289900"/>
                  <a:pt x="13032" y="230380"/>
                </a:cubicBezTo>
                <a:lnTo>
                  <a:pt x="0" y="165832"/>
                </a:lnTo>
                <a:lnTo>
                  <a:pt x="13032" y="101283"/>
                </a:lnTo>
                <a:cubicBezTo>
                  <a:pt x="38207" y="41764"/>
                  <a:pt x="97143" y="0"/>
                  <a:pt x="165832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后端代码</a:t>
            </a:r>
          </a:p>
        </p:txBody>
      </p:sp>
      <p:sp>
        <p:nvSpPr>
          <p:cNvPr id="53" name="文本占位符 70">
            <a:extLst>
              <a:ext uri="{FF2B5EF4-FFF2-40B4-BE49-F238E27FC236}">
                <a16:creationId xmlns:a16="http://schemas.microsoft.com/office/drawing/2014/main" id="{0B54F23A-E2B7-4445-AD0B-D50AB9A79F3D}"/>
              </a:ext>
            </a:extLst>
          </p:cNvPr>
          <p:cNvSpPr txBox="1">
            <a:spLocks/>
          </p:cNvSpPr>
          <p:nvPr/>
        </p:nvSpPr>
        <p:spPr>
          <a:xfrm>
            <a:off x="9008118" y="5561256"/>
            <a:ext cx="1425184" cy="331664"/>
          </a:xfrm>
          <a:custGeom>
            <a:avLst/>
            <a:gdLst>
              <a:gd name="connsiteX0" fmla="*/ 0 w 1425184"/>
              <a:gd name="connsiteY0" fmla="*/ 165831 h 331664"/>
              <a:gd name="connsiteX1" fmla="*/ 0 w 1425184"/>
              <a:gd name="connsiteY1" fmla="*/ 165832 h 331664"/>
              <a:gd name="connsiteX2" fmla="*/ 0 w 1425184"/>
              <a:gd name="connsiteY2" fmla="*/ 165832 h 331664"/>
              <a:gd name="connsiteX3" fmla="*/ 165832 w 1425184"/>
              <a:gd name="connsiteY3" fmla="*/ 0 h 331664"/>
              <a:gd name="connsiteX4" fmla="*/ 1259352 w 1425184"/>
              <a:gd name="connsiteY4" fmla="*/ 0 h 331664"/>
              <a:gd name="connsiteX5" fmla="*/ 1425184 w 1425184"/>
              <a:gd name="connsiteY5" fmla="*/ 165832 h 331664"/>
              <a:gd name="connsiteX6" fmla="*/ 1425183 w 1425184"/>
              <a:gd name="connsiteY6" fmla="*/ 165832 h 331664"/>
              <a:gd name="connsiteX7" fmla="*/ 1259351 w 1425184"/>
              <a:gd name="connsiteY7" fmla="*/ 331664 h 331664"/>
              <a:gd name="connsiteX8" fmla="*/ 165832 w 1425184"/>
              <a:gd name="connsiteY8" fmla="*/ 331663 h 331664"/>
              <a:gd name="connsiteX9" fmla="*/ 13032 w 1425184"/>
              <a:gd name="connsiteY9" fmla="*/ 230380 h 331664"/>
              <a:gd name="connsiteX10" fmla="*/ 0 w 1425184"/>
              <a:gd name="connsiteY10" fmla="*/ 165832 h 331664"/>
              <a:gd name="connsiteX11" fmla="*/ 13032 w 1425184"/>
              <a:gd name="connsiteY11" fmla="*/ 101283 h 331664"/>
              <a:gd name="connsiteX12" fmla="*/ 165832 w 1425184"/>
              <a:gd name="connsiteY12" fmla="*/ 0 h 33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184" h="331664">
                <a:moveTo>
                  <a:pt x="0" y="165831"/>
                </a:moveTo>
                <a:lnTo>
                  <a:pt x="0" y="165832"/>
                </a:lnTo>
                <a:lnTo>
                  <a:pt x="0" y="165832"/>
                </a:lnTo>
                <a:close/>
                <a:moveTo>
                  <a:pt x="165832" y="0"/>
                </a:moveTo>
                <a:lnTo>
                  <a:pt x="1259352" y="0"/>
                </a:lnTo>
                <a:cubicBezTo>
                  <a:pt x="1350938" y="0"/>
                  <a:pt x="1425184" y="74246"/>
                  <a:pt x="1425184" y="165832"/>
                </a:cubicBezTo>
                <a:lnTo>
                  <a:pt x="1425183" y="165832"/>
                </a:lnTo>
                <a:cubicBezTo>
                  <a:pt x="1425183" y="257418"/>
                  <a:pt x="1350937" y="331664"/>
                  <a:pt x="1259351" y="331664"/>
                </a:cubicBezTo>
                <a:lnTo>
                  <a:pt x="165832" y="331663"/>
                </a:lnTo>
                <a:cubicBezTo>
                  <a:pt x="97143" y="331663"/>
                  <a:pt x="38207" y="289900"/>
                  <a:pt x="13032" y="230380"/>
                </a:cubicBezTo>
                <a:lnTo>
                  <a:pt x="0" y="165832"/>
                </a:lnTo>
                <a:lnTo>
                  <a:pt x="13032" y="101283"/>
                </a:lnTo>
                <a:cubicBezTo>
                  <a:pt x="38207" y="41764"/>
                  <a:pt x="97143" y="0"/>
                  <a:pt x="165832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FFFFFF"/>
                </a:solidFill>
                <a:latin typeface="+mn-ea"/>
                <a:ea typeface="+mn-ea"/>
              </a:rPr>
              <a:t>测试用例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文本占位符 72">
            <a:extLst>
              <a:ext uri="{FF2B5EF4-FFF2-40B4-BE49-F238E27FC236}">
                <a16:creationId xmlns:a16="http://schemas.microsoft.com/office/drawing/2014/main" id="{06A24EFB-1085-4718-BE29-252A38865808}"/>
              </a:ext>
            </a:extLst>
          </p:cNvPr>
          <p:cNvSpPr txBox="1">
            <a:spLocks/>
          </p:cNvSpPr>
          <p:nvPr/>
        </p:nvSpPr>
        <p:spPr>
          <a:xfrm>
            <a:off x="6634641" y="5561256"/>
            <a:ext cx="1425184" cy="331664"/>
          </a:xfrm>
          <a:custGeom>
            <a:avLst/>
            <a:gdLst>
              <a:gd name="connsiteX0" fmla="*/ 0 w 1425184"/>
              <a:gd name="connsiteY0" fmla="*/ 165831 h 331664"/>
              <a:gd name="connsiteX1" fmla="*/ 0 w 1425184"/>
              <a:gd name="connsiteY1" fmla="*/ 165832 h 331664"/>
              <a:gd name="connsiteX2" fmla="*/ 0 w 1425184"/>
              <a:gd name="connsiteY2" fmla="*/ 165832 h 331664"/>
              <a:gd name="connsiteX3" fmla="*/ 165832 w 1425184"/>
              <a:gd name="connsiteY3" fmla="*/ 0 h 331664"/>
              <a:gd name="connsiteX4" fmla="*/ 1259352 w 1425184"/>
              <a:gd name="connsiteY4" fmla="*/ 0 h 331664"/>
              <a:gd name="connsiteX5" fmla="*/ 1425184 w 1425184"/>
              <a:gd name="connsiteY5" fmla="*/ 165832 h 331664"/>
              <a:gd name="connsiteX6" fmla="*/ 1425183 w 1425184"/>
              <a:gd name="connsiteY6" fmla="*/ 165832 h 331664"/>
              <a:gd name="connsiteX7" fmla="*/ 1259351 w 1425184"/>
              <a:gd name="connsiteY7" fmla="*/ 331664 h 331664"/>
              <a:gd name="connsiteX8" fmla="*/ 165832 w 1425184"/>
              <a:gd name="connsiteY8" fmla="*/ 331663 h 331664"/>
              <a:gd name="connsiteX9" fmla="*/ 13032 w 1425184"/>
              <a:gd name="connsiteY9" fmla="*/ 230380 h 331664"/>
              <a:gd name="connsiteX10" fmla="*/ 0 w 1425184"/>
              <a:gd name="connsiteY10" fmla="*/ 165832 h 331664"/>
              <a:gd name="connsiteX11" fmla="*/ 13032 w 1425184"/>
              <a:gd name="connsiteY11" fmla="*/ 101283 h 331664"/>
              <a:gd name="connsiteX12" fmla="*/ 165832 w 1425184"/>
              <a:gd name="connsiteY12" fmla="*/ 0 h 33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184" h="331664">
                <a:moveTo>
                  <a:pt x="0" y="165831"/>
                </a:moveTo>
                <a:lnTo>
                  <a:pt x="0" y="165832"/>
                </a:lnTo>
                <a:lnTo>
                  <a:pt x="0" y="165832"/>
                </a:lnTo>
                <a:close/>
                <a:moveTo>
                  <a:pt x="165832" y="0"/>
                </a:moveTo>
                <a:lnTo>
                  <a:pt x="1259352" y="0"/>
                </a:lnTo>
                <a:cubicBezTo>
                  <a:pt x="1350938" y="0"/>
                  <a:pt x="1425184" y="74246"/>
                  <a:pt x="1425184" y="165832"/>
                </a:cubicBezTo>
                <a:lnTo>
                  <a:pt x="1425183" y="165832"/>
                </a:lnTo>
                <a:cubicBezTo>
                  <a:pt x="1425183" y="257418"/>
                  <a:pt x="1350937" y="331664"/>
                  <a:pt x="1259351" y="331664"/>
                </a:cubicBezTo>
                <a:lnTo>
                  <a:pt x="165832" y="331663"/>
                </a:lnTo>
                <a:cubicBezTo>
                  <a:pt x="97143" y="331663"/>
                  <a:pt x="38207" y="289900"/>
                  <a:pt x="13032" y="230380"/>
                </a:cubicBezTo>
                <a:lnTo>
                  <a:pt x="0" y="165832"/>
                </a:lnTo>
                <a:lnTo>
                  <a:pt x="13032" y="101283"/>
                </a:lnTo>
                <a:cubicBezTo>
                  <a:pt x="38207" y="41764"/>
                  <a:pt x="97143" y="0"/>
                  <a:pt x="165832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FFFFFF"/>
                </a:solidFill>
                <a:latin typeface="+mn-ea"/>
                <a:ea typeface="+mn-ea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7680011-A633-457F-B329-22FD85C47045}"/>
              </a:ext>
            </a:extLst>
          </p:cNvPr>
          <p:cNvSpPr/>
          <p:nvPr/>
        </p:nvSpPr>
        <p:spPr>
          <a:xfrm>
            <a:off x="1761462" y="112697"/>
            <a:ext cx="3032502" cy="655994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部署页面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79BA"/>
              </a:solidFill>
              <a:effectLst/>
              <a:uLnTx/>
              <a:uFillTx/>
              <a:latin typeface="微软雅黑" panose="020B0503020204020204" pitchFamily="34" charset="-122"/>
              <a:cs typeface="+mn-cs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29E9890-00B7-4A3B-8719-9AC4F5CA3BC0}"/>
              </a:ext>
            </a:extLst>
          </p:cNvPr>
          <p:cNvGrpSpPr/>
          <p:nvPr/>
        </p:nvGrpSpPr>
        <p:grpSpPr>
          <a:xfrm>
            <a:off x="11452963" y="4186123"/>
            <a:ext cx="280608" cy="155700"/>
            <a:chOff x="11787685" y="2589881"/>
            <a:chExt cx="280608" cy="15570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8AC9937-C45B-4C0C-BE8C-331626E9BCDD}"/>
                </a:ext>
              </a:extLst>
            </p:cNvPr>
            <p:cNvGrpSpPr/>
            <p:nvPr/>
          </p:nvGrpSpPr>
          <p:grpSpPr>
            <a:xfrm>
              <a:off x="11787685" y="2589881"/>
              <a:ext cx="124788" cy="155700"/>
              <a:chOff x="11749088" y="2541722"/>
              <a:chExt cx="201981" cy="397394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0B28B6F-983B-4035-8FA4-FBF7A69BFA6E}"/>
                  </a:ext>
                </a:extLst>
              </p:cNvPr>
              <p:cNvCxnSpPr/>
              <p:nvPr/>
            </p:nvCxnSpPr>
            <p:spPr>
              <a:xfrm>
                <a:off x="11749088" y="2541722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B1A5A27-9A98-48F1-A9E7-95476C575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49088" y="2737135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15E5671-166C-4094-9811-B422880223B1}"/>
                </a:ext>
              </a:extLst>
            </p:cNvPr>
            <p:cNvGrpSpPr/>
            <p:nvPr/>
          </p:nvGrpSpPr>
          <p:grpSpPr>
            <a:xfrm>
              <a:off x="11865595" y="2589881"/>
              <a:ext cx="124788" cy="155700"/>
              <a:chOff x="11749088" y="2541722"/>
              <a:chExt cx="201981" cy="39739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103B67DB-9D4D-48BE-AD15-BDC6105ACA14}"/>
                  </a:ext>
                </a:extLst>
              </p:cNvPr>
              <p:cNvCxnSpPr/>
              <p:nvPr/>
            </p:nvCxnSpPr>
            <p:spPr>
              <a:xfrm>
                <a:off x="11749088" y="2541722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35F7421C-E822-4DCE-82D3-3CF43AFAB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49088" y="2737135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DEEA52F-6F65-4BA0-AC00-94FCCC1EF76D}"/>
                </a:ext>
              </a:extLst>
            </p:cNvPr>
            <p:cNvGrpSpPr/>
            <p:nvPr/>
          </p:nvGrpSpPr>
          <p:grpSpPr>
            <a:xfrm>
              <a:off x="11943505" y="2589881"/>
              <a:ext cx="124788" cy="155700"/>
              <a:chOff x="11749088" y="2541722"/>
              <a:chExt cx="201981" cy="397394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D35F1FDA-2B32-44A6-A020-8332B685BBEF}"/>
                  </a:ext>
                </a:extLst>
              </p:cNvPr>
              <p:cNvCxnSpPr/>
              <p:nvPr/>
            </p:nvCxnSpPr>
            <p:spPr>
              <a:xfrm>
                <a:off x="11749088" y="2541722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C09B7C-0F5F-4396-B0D8-460D78533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49088" y="2737135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9AFE782-0092-4D33-AC60-ADD3AC609660}"/>
              </a:ext>
            </a:extLst>
          </p:cNvPr>
          <p:cNvGrpSpPr/>
          <p:nvPr/>
        </p:nvGrpSpPr>
        <p:grpSpPr>
          <a:xfrm flipH="1">
            <a:off x="442913" y="4186123"/>
            <a:ext cx="280608" cy="155700"/>
            <a:chOff x="11787685" y="2589881"/>
            <a:chExt cx="280608" cy="155700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DB16C06-177D-402F-B72C-ECA971C441B2}"/>
                </a:ext>
              </a:extLst>
            </p:cNvPr>
            <p:cNvGrpSpPr/>
            <p:nvPr/>
          </p:nvGrpSpPr>
          <p:grpSpPr>
            <a:xfrm>
              <a:off x="11787685" y="2589881"/>
              <a:ext cx="124788" cy="155700"/>
              <a:chOff x="11749088" y="2541722"/>
              <a:chExt cx="201981" cy="397394"/>
            </a:xfrm>
          </p:grpSpPr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AF6E8A11-2F25-49D0-93F6-94D7C748DCE4}"/>
                  </a:ext>
                </a:extLst>
              </p:cNvPr>
              <p:cNvCxnSpPr/>
              <p:nvPr/>
            </p:nvCxnSpPr>
            <p:spPr>
              <a:xfrm>
                <a:off x="11749088" y="2541722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5CCA3629-BFEA-44D4-8C2A-3D912923C3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49088" y="2737135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EC21708-2372-4F0E-8391-B48AA263F56F}"/>
                </a:ext>
              </a:extLst>
            </p:cNvPr>
            <p:cNvGrpSpPr/>
            <p:nvPr/>
          </p:nvGrpSpPr>
          <p:grpSpPr>
            <a:xfrm>
              <a:off x="11865595" y="2589881"/>
              <a:ext cx="124788" cy="155700"/>
              <a:chOff x="11749088" y="2541722"/>
              <a:chExt cx="201981" cy="397394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65CCA464-B438-4DBC-8F80-A686F0F79F55}"/>
                  </a:ext>
                </a:extLst>
              </p:cNvPr>
              <p:cNvCxnSpPr/>
              <p:nvPr/>
            </p:nvCxnSpPr>
            <p:spPr>
              <a:xfrm>
                <a:off x="11749088" y="2541722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374DCC8E-59FC-44A8-A11C-3CA63E519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49088" y="2737135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B238AA7-F7BE-4C1B-994C-A951C21D320D}"/>
                </a:ext>
              </a:extLst>
            </p:cNvPr>
            <p:cNvGrpSpPr/>
            <p:nvPr/>
          </p:nvGrpSpPr>
          <p:grpSpPr>
            <a:xfrm>
              <a:off x="11943505" y="2589881"/>
              <a:ext cx="124788" cy="155700"/>
              <a:chOff x="11749088" y="2541722"/>
              <a:chExt cx="201981" cy="397394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A7FDF2E1-BA0A-4570-8EDF-D7C8EDBF89C1}"/>
                  </a:ext>
                </a:extLst>
              </p:cNvPr>
              <p:cNvCxnSpPr/>
              <p:nvPr/>
            </p:nvCxnSpPr>
            <p:spPr>
              <a:xfrm>
                <a:off x="11749088" y="2541722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9A7890E3-5C54-4052-A7AD-16279E0971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49088" y="2737135"/>
                <a:ext cx="201981" cy="201981"/>
              </a:xfrm>
              <a:prstGeom prst="line">
                <a:avLst/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080967F-03A6-2CE7-91E5-378F5872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6" y="881718"/>
            <a:ext cx="11366625" cy="15231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053B0D-7383-56C4-0898-5ED05F33C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10" y="2404909"/>
            <a:ext cx="2010892" cy="2870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E8BEB8-2AA4-4C48-B909-11C2082B3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82" y="2404909"/>
            <a:ext cx="2200671" cy="2960070"/>
          </a:xfrm>
          <a:prstGeom prst="rect">
            <a:avLst/>
          </a:prstGeo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E05B975F-6D85-1497-1D5F-98E94C1B2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258" y="2517936"/>
            <a:ext cx="2104847" cy="2592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7DA467-B6DA-1171-EDC2-67B01B660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8117" y="2746706"/>
            <a:ext cx="170799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536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模块设计与架构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589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N" dirty="0"/>
              <a:t>本模块围绕BPMN </a:t>
            </a:r>
            <a:r>
              <a:rPr lang="en-US" dirty="0"/>
              <a:t>(</a:t>
            </a:r>
            <a:r>
              <a:rPr lang="en-CN" dirty="0"/>
              <a:t>业务流程和模型标记法</a:t>
            </a:r>
            <a:r>
              <a:rPr lang="en-US" dirty="0"/>
              <a:t>)</a:t>
            </a:r>
            <a:r>
              <a:rPr lang="zh-CN" altLang="en-US" dirty="0"/>
              <a:t> </a:t>
            </a:r>
            <a:r>
              <a:rPr lang="en-CN" dirty="0"/>
              <a:t>展开具有</a:t>
            </a:r>
            <a:r>
              <a:rPr lang="zh-CN" altLang="en-US" dirty="0"/>
              <a:t>展示、解析、设计、操纵、监控、历史六个主要功能。</a:t>
            </a:r>
            <a:endParaRPr lang="en-CN" dirty="0"/>
          </a:p>
          <a:p>
            <a:pPr marL="0" indent="0">
              <a:buNone/>
            </a:pPr>
            <a:endParaRPr lang="en-CN" dirty="0">
              <a:ea typeface="+mj-ea"/>
            </a:endParaRPr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endParaRPr lang="en-C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5B97E2-E360-1226-4D26-7C3052AFE81E}"/>
              </a:ext>
            </a:extLst>
          </p:cNvPr>
          <p:cNvGrpSpPr/>
          <p:nvPr/>
        </p:nvGrpSpPr>
        <p:grpSpPr>
          <a:xfrm>
            <a:off x="5390445" y="1690688"/>
            <a:ext cx="5486400" cy="3847539"/>
            <a:chOff x="5390445" y="1690688"/>
            <a:chExt cx="5486400" cy="38475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25C9A5-7DEE-0F4C-D7EB-18677039C14D}"/>
                </a:ext>
              </a:extLst>
            </p:cNvPr>
            <p:cNvGrpSpPr/>
            <p:nvPr/>
          </p:nvGrpSpPr>
          <p:grpSpPr>
            <a:xfrm>
              <a:off x="5390445" y="1690688"/>
              <a:ext cx="5486400" cy="3847539"/>
              <a:chOff x="3166533" y="2319471"/>
              <a:chExt cx="5486400" cy="384753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A1AB14-FA5A-47B3-7433-FCFBAAACAA00}"/>
                  </a:ext>
                </a:extLst>
              </p:cNvPr>
              <p:cNvSpPr/>
              <p:nvPr/>
            </p:nvSpPr>
            <p:spPr>
              <a:xfrm>
                <a:off x="5198532" y="3385497"/>
                <a:ext cx="1456268" cy="163971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14D2CF-B30D-9A3E-DC0B-317978A84A0A}"/>
                  </a:ext>
                </a:extLst>
              </p:cNvPr>
              <p:cNvSpPr/>
              <p:nvPr/>
            </p:nvSpPr>
            <p:spPr>
              <a:xfrm>
                <a:off x="5294489" y="3482790"/>
                <a:ext cx="1264355" cy="5644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BPMN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53966D-8DF6-9381-30C1-1C8766C7D2AA}"/>
                  </a:ext>
                </a:extLst>
              </p:cNvPr>
              <p:cNvSpPr/>
              <p:nvPr/>
            </p:nvSpPr>
            <p:spPr>
              <a:xfrm>
                <a:off x="5260621" y="2319471"/>
                <a:ext cx="1253067" cy="530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展示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F224ED-7797-BD82-FCF9-914387CE1AB5}"/>
                  </a:ext>
                </a:extLst>
              </p:cNvPr>
              <p:cNvSpPr/>
              <p:nvPr/>
            </p:nvSpPr>
            <p:spPr>
              <a:xfrm>
                <a:off x="7399866" y="3163711"/>
                <a:ext cx="1253067" cy="530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解析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F9EEC3F-A2F0-904B-96F2-F7F17C222109}"/>
                  </a:ext>
                </a:extLst>
              </p:cNvPr>
              <p:cNvSpPr/>
              <p:nvPr/>
            </p:nvSpPr>
            <p:spPr>
              <a:xfrm>
                <a:off x="7399866" y="4627562"/>
                <a:ext cx="1253067" cy="530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历史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C8C1F8-C45B-69EB-9A71-D65DAF574686}"/>
                  </a:ext>
                </a:extLst>
              </p:cNvPr>
              <p:cNvSpPr/>
              <p:nvPr/>
            </p:nvSpPr>
            <p:spPr>
              <a:xfrm>
                <a:off x="3200400" y="3120209"/>
                <a:ext cx="1253067" cy="530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设计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424168-5702-36B3-B650-6973BEA00E59}"/>
                  </a:ext>
                </a:extLst>
              </p:cNvPr>
              <p:cNvSpPr/>
              <p:nvPr/>
            </p:nvSpPr>
            <p:spPr>
              <a:xfrm>
                <a:off x="3166533" y="4627561"/>
                <a:ext cx="1286933" cy="530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操纵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905E71-C19D-9F53-6258-A2734E7E9874}"/>
                  </a:ext>
                </a:extLst>
              </p:cNvPr>
              <p:cNvSpPr/>
              <p:nvPr/>
            </p:nvSpPr>
            <p:spPr>
              <a:xfrm>
                <a:off x="5198532" y="5636433"/>
                <a:ext cx="1371599" cy="530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监控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490C5F-147C-988B-7DEE-F91F478C09ED}"/>
                  </a:ext>
                </a:extLst>
              </p:cNvPr>
              <p:cNvSpPr/>
              <p:nvPr/>
            </p:nvSpPr>
            <p:spPr>
              <a:xfrm>
                <a:off x="5283201" y="4361387"/>
                <a:ext cx="1264355" cy="5644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workFlow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C7A705-CC6A-BA64-F821-E9FFEB2BDF2C}"/>
                </a:ext>
              </a:extLst>
            </p:cNvPr>
            <p:cNvCxnSpPr>
              <a:stCxn id="5" idx="4"/>
              <a:endCxn id="12" idx="0"/>
            </p:cNvCxnSpPr>
            <p:nvPr/>
          </p:nvCxnSpPr>
          <p:spPr>
            <a:xfrm>
              <a:off x="8111067" y="2221265"/>
              <a:ext cx="39511" cy="535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BD1A25-3682-BD75-8541-9DF62F16284F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6677379" y="2756715"/>
              <a:ext cx="750710" cy="381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604AFD-CBAF-5C0F-70DB-7A59C5914438}"/>
                </a:ext>
              </a:extLst>
            </p:cNvPr>
            <p:cNvCxnSpPr>
              <a:stCxn id="9" idx="6"/>
            </p:cNvCxnSpPr>
            <p:nvPr/>
          </p:nvCxnSpPr>
          <p:spPr>
            <a:xfrm flipV="1">
              <a:off x="6677378" y="3998778"/>
              <a:ext cx="745066" cy="265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3738F2-B1D3-E5CC-EABF-D6C0BAEBAF9F}"/>
                </a:ext>
              </a:extLst>
            </p:cNvPr>
            <p:cNvCxnSpPr>
              <a:stCxn id="10" idx="0"/>
              <a:endCxn id="12" idx="2"/>
            </p:cNvCxnSpPr>
            <p:nvPr/>
          </p:nvCxnSpPr>
          <p:spPr>
            <a:xfrm flipV="1">
              <a:off x="8108244" y="4396426"/>
              <a:ext cx="42334" cy="6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E185E1-2C7E-70B9-9AF1-12F8889903EF}"/>
                </a:ext>
              </a:extLst>
            </p:cNvPr>
            <p:cNvCxnSpPr>
              <a:stCxn id="7" idx="2"/>
            </p:cNvCxnSpPr>
            <p:nvPr/>
          </p:nvCxnSpPr>
          <p:spPr>
            <a:xfrm flipH="1" flipV="1">
              <a:off x="8878712" y="3998778"/>
              <a:ext cx="745066" cy="26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1B4BC84-F099-E545-FD2A-F360E0F4FB78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8878712" y="2800217"/>
              <a:ext cx="745066" cy="338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96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项目完成情况综述		功能列表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流程管理页面</a:t>
            </a:r>
          </a:p>
          <a:p>
            <a:endParaRPr lang="en-CN" dirty="0"/>
          </a:p>
          <a:p>
            <a:r>
              <a:rPr lang="en-CN" dirty="0"/>
              <a:t>任务管理页面</a:t>
            </a:r>
          </a:p>
          <a:p>
            <a:endParaRPr lang="en-CN" dirty="0"/>
          </a:p>
          <a:p>
            <a:r>
              <a:rPr lang="en-CN" dirty="0"/>
              <a:t>历史任务页面</a:t>
            </a:r>
          </a:p>
          <a:p>
            <a:endParaRPr lang="en-CN" dirty="0"/>
          </a:p>
          <a:p>
            <a:r>
              <a:rPr lang="en-CN" dirty="0"/>
              <a:t>进度查询页面</a:t>
            </a:r>
          </a:p>
          <a:p>
            <a:endParaRPr lang="en-CN" dirty="0"/>
          </a:p>
          <a:p>
            <a:r>
              <a:rPr lang="en-US" dirty="0" err="1"/>
              <a:t>模块间交互接口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7788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688D5A-862E-024B-5813-34A05C41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21" y="1478845"/>
            <a:ext cx="7180603" cy="4219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流程管理页面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2200" cy="4351338"/>
          </a:xfrm>
        </p:spPr>
        <p:txBody>
          <a:bodyPr/>
          <a:lstStyle/>
          <a:p>
            <a:r>
              <a:rPr lang="en-CN" dirty="0"/>
              <a:t>提供可视化流程预览</a:t>
            </a:r>
          </a:p>
          <a:p>
            <a:endParaRPr lang="en-CN" dirty="0"/>
          </a:p>
          <a:p>
            <a:r>
              <a:rPr lang="en-CN" dirty="0"/>
              <a:t>选择流程进行部署</a:t>
            </a:r>
          </a:p>
          <a:p>
            <a:endParaRPr lang="en-CN" dirty="0"/>
          </a:p>
          <a:p>
            <a:r>
              <a:rPr lang="en-CN" dirty="0"/>
              <a:t>指引用户填写必填属性</a:t>
            </a:r>
          </a:p>
        </p:txBody>
      </p:sp>
    </p:spTree>
    <p:extLst>
      <p:ext uri="{BB962C8B-B14F-4D97-AF65-F5344CB8AC3E}">
        <p14:creationId xmlns:p14="http://schemas.microsoft.com/office/powerpoint/2010/main" val="7496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6C8D3-C8B3-28D1-D4DD-31CF7E2D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60" y="1610009"/>
            <a:ext cx="7772400" cy="4566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任务管理页面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5800" cy="4351338"/>
          </a:xfrm>
        </p:spPr>
        <p:txBody>
          <a:bodyPr/>
          <a:lstStyle/>
          <a:p>
            <a:r>
              <a:rPr lang="en-CN" dirty="0"/>
              <a:t>展示用户待完成的任务信息</a:t>
            </a:r>
          </a:p>
          <a:p>
            <a:endParaRPr lang="en-CN" dirty="0"/>
          </a:p>
          <a:p>
            <a:r>
              <a:rPr lang="en-CN" dirty="0"/>
              <a:t>操作任务完成</a:t>
            </a:r>
            <a:r>
              <a:rPr lang="en-US" altLang="zh-CN" dirty="0"/>
              <a:t>/</a:t>
            </a:r>
            <a:r>
              <a:rPr lang="en-US" dirty="0" err="1"/>
              <a:t>拒绝</a:t>
            </a:r>
            <a:endParaRPr lang="en-CN" dirty="0"/>
          </a:p>
          <a:p>
            <a:endParaRPr lang="en-CN" dirty="0"/>
          </a:p>
          <a:p>
            <a:r>
              <a:rPr lang="en-CN" dirty="0"/>
              <a:t>根据用户输入或表单属性完成任务</a:t>
            </a:r>
          </a:p>
        </p:txBody>
      </p:sp>
    </p:spTree>
    <p:extLst>
      <p:ext uri="{BB962C8B-B14F-4D97-AF65-F5344CB8AC3E}">
        <p14:creationId xmlns:p14="http://schemas.microsoft.com/office/powerpoint/2010/main" val="397794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历史任务界面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5489" cy="4351338"/>
          </a:xfrm>
        </p:spPr>
        <p:txBody>
          <a:bodyPr/>
          <a:lstStyle/>
          <a:p>
            <a:r>
              <a:rPr lang="en-CN" dirty="0"/>
              <a:t>查询用户处理过的任务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BADE9-ABF2-0B0B-1635-571E888B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71" y="1610009"/>
            <a:ext cx="7772400" cy="45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进度查询界面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6467" cy="4351338"/>
          </a:xfrm>
        </p:spPr>
        <p:txBody>
          <a:bodyPr/>
          <a:lstStyle/>
          <a:p>
            <a:r>
              <a:rPr lang="en-CN" dirty="0"/>
              <a:t>查询每一项流程的进度</a:t>
            </a:r>
            <a:r>
              <a:rPr lang="zh-CN" altLang="en-US" dirty="0"/>
              <a:t>，</a:t>
            </a:r>
            <a:r>
              <a:rPr lang="en-CN" dirty="0"/>
              <a:t>用于流程监控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B599F-A5D2-CCC7-89D9-6ED69EDD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27" y="1610009"/>
            <a:ext cx="7772400" cy="45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4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B32E-AE24-AA79-014C-1F264EE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模块间交互接口</a:t>
            </a:r>
            <a:r>
              <a:rPr lang="en-US" dirty="0"/>
              <a:t>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8D0-1BBB-EE2C-5431-7445B607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用户组定义接口 </a:t>
            </a:r>
            <a:r>
              <a:rPr lang="en-CN" dirty="0">
                <a:sym typeface="Wingdings" pitchFamily="2" charset="2"/>
              </a:rPr>
              <a:t> UAC模块</a:t>
            </a:r>
            <a:endParaRPr lang="en-CN" dirty="0"/>
          </a:p>
          <a:p>
            <a:endParaRPr lang="en-CN" dirty="0"/>
          </a:p>
          <a:p>
            <a:r>
              <a:rPr lang="en-CN" dirty="0"/>
              <a:t>表单属性获取</a:t>
            </a:r>
            <a:r>
              <a:rPr lang="en-US" altLang="zh-CN" dirty="0"/>
              <a:t>/</a:t>
            </a:r>
            <a:r>
              <a:rPr lang="en-US" dirty="0" err="1"/>
              <a:t>接收接口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低代码表单模块</a:t>
            </a:r>
            <a:endParaRPr lang="en-US" dirty="0"/>
          </a:p>
          <a:p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35370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{E17CF3C1-6978-4542-BBF6-05461DAAF98B}tf10001060</Template>
  <TotalTime>10140</TotalTime>
  <Words>298</Words>
  <Application>Microsoft Macintosh PowerPoint</Application>
  <PresentationFormat>Widescreen</PresentationFormat>
  <Paragraphs>117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微软雅黑</vt:lpstr>
      <vt:lpstr>华文新魏</vt:lpstr>
      <vt:lpstr>微软雅黑 Light</vt:lpstr>
      <vt:lpstr>Arial</vt:lpstr>
      <vt:lpstr>Calibri</vt:lpstr>
      <vt:lpstr>Century Gothic</vt:lpstr>
      <vt:lpstr>Trebuchet MS</vt:lpstr>
      <vt:lpstr>Wingdings 3</vt:lpstr>
      <vt:lpstr>Facet</vt:lpstr>
      <vt:lpstr>项目答辩  模块3流程与业务逻辑</vt:lpstr>
      <vt:lpstr>上周工作小结</vt:lpstr>
      <vt:lpstr>模块设计与架构</vt:lpstr>
      <vt:lpstr>项目完成情况综述  功能列表</vt:lpstr>
      <vt:lpstr>流程管理页面</vt:lpstr>
      <vt:lpstr>任务管理页面</vt:lpstr>
      <vt:lpstr>历史任务界面</vt:lpstr>
      <vt:lpstr>进度查询界面</vt:lpstr>
      <vt:lpstr>模块间交互接口(API)</vt:lpstr>
      <vt:lpstr>项目技术细节与难点</vt:lpstr>
      <vt:lpstr>项目技术细节与难点</vt:lpstr>
      <vt:lpstr>低代码的体现</vt:lpstr>
      <vt:lpstr>模块展望</vt:lpstr>
      <vt:lpstr>组员工作汇报</vt:lpstr>
      <vt:lpstr>第五组答辩</vt:lpstr>
      <vt:lpstr>工作介绍</vt:lpstr>
      <vt:lpstr>代码部署</vt:lpstr>
      <vt:lpstr>前端交互后端控制</vt:lpstr>
      <vt:lpstr>前端交互后端控制</vt:lpstr>
      <vt:lpstr>第五组答辩</vt:lpstr>
      <vt:lpstr>四个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项目答辩  模块3流程与业务逻辑</dc:title>
  <dc:creator>2470611712@qq.com</dc:creator>
  <cp:lastModifiedBy>2470611712@qq.com</cp:lastModifiedBy>
  <cp:revision>4</cp:revision>
  <dcterms:created xsi:type="dcterms:W3CDTF">2023-11-19T06:58:33Z</dcterms:created>
  <dcterms:modified xsi:type="dcterms:W3CDTF">2023-12-03T10:27:45Z</dcterms:modified>
</cp:coreProperties>
</file>