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89" r:id="rId4"/>
    <p:sldId id="396" r:id="rId5"/>
    <p:sldId id="428" r:id="rId6"/>
    <p:sldId id="420" r:id="rId7"/>
    <p:sldId id="425" r:id="rId8"/>
    <p:sldId id="427" r:id="rId9"/>
    <p:sldId id="430" r:id="rId10"/>
    <p:sldId id="294" r:id="rId11"/>
    <p:sldId id="361" r:id="rId12"/>
    <p:sldId id="357" r:id="rId13"/>
    <p:sldId id="359" r:id="rId14"/>
    <p:sldId id="358" r:id="rId15"/>
    <p:sldId id="424" r:id="rId16"/>
    <p:sldId id="257" r:id="rId17"/>
    <p:sldId id="422" r:id="rId18"/>
    <p:sldId id="421" r:id="rId19"/>
    <p:sldId id="423" r:id="rId20"/>
    <p:sldId id="426" r:id="rId21"/>
    <p:sldId id="419" r:id="rId22"/>
    <p:sldId id="429" r:id="rId23"/>
    <p:sldId id="431" r:id="rId24"/>
    <p:sldId id="376" r:id="rId25"/>
    <p:sldId id="416" r:id="rId26"/>
    <p:sldId id="288" r:id="rId27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libri Light" panose="020F0302020204030204" pitchFamily="34" charset="0"/>
      <p:regular r:id="rId34"/>
      <p:italic r:id="rId35"/>
    </p:embeddedFont>
    <p:embeddedFont>
      <p:font typeface="Cambria Math" panose="02040503050406030204" pitchFamily="18" charset="0"/>
      <p:regular r:id="rId36"/>
    </p:embeddedFont>
    <p:embeddedFont>
      <p:font typeface="HyhwpEQ" panose="02030600000101010101" pitchFamily="18" charset="-127"/>
      <p:regular r:id="rId37"/>
    </p:embeddedFont>
    <p:embeddedFont>
      <p:font typeface="Malgun Gothic Semilight" panose="020B0502040204020203" pitchFamily="50" charset="-127"/>
      <p:regular r:id="rId38"/>
    </p:embeddedFont>
    <p:embeddedFont>
      <p:font typeface="Ubuntu" panose="020B0504030602030204" pitchFamily="34" charset="0"/>
      <p:regular r:id="rId39"/>
      <p:bold r:id="rId40"/>
      <p:italic r:id="rId41"/>
      <p:boldItalic r:id="rId42"/>
    </p:embeddedFon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병국" initials="김" lastIdx="1" clrIdx="0">
    <p:extLst>
      <p:ext uri="{19B8F6BF-5375-455C-9EA6-DF929625EA0E}">
        <p15:presenceInfo xmlns:p15="http://schemas.microsoft.com/office/powerpoint/2012/main" userId="김병국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C000"/>
    <a:srgbClr val="B4C7E7"/>
    <a:srgbClr val="A9D18E"/>
    <a:srgbClr val="E2F0D9"/>
    <a:srgbClr val="767171"/>
    <a:srgbClr val="7C7C7C"/>
    <a:srgbClr val="47B0BB"/>
    <a:srgbClr val="85BF4C"/>
    <a:srgbClr val="A0B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5393" autoAdjust="0"/>
  </p:normalViewPr>
  <p:slideViewPr>
    <p:cSldViewPr snapToGrid="0">
      <p:cViewPr varScale="1">
        <p:scale>
          <a:sx n="74" d="100"/>
          <a:sy n="74" d="100"/>
        </p:scale>
        <p:origin x="1066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E67ED09-A068-4D71-9944-5975C0B0B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EDC55A-C2A0-4EEF-84D2-0CC6815CC9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E8802-18CB-467D-BF26-412FC46CA6A2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592AF9-C623-49D8-94EC-FAB7A0E8C6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B7E10D-5D5E-45C5-8B31-2559B1B99A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9BC22-17EC-4BC7-A37A-1578DC0EC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028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15B-3C5D-44EC-A03A-0CF6E354129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4EB3B-EAE5-4B3B-BE30-E04D77098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704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192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034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955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766075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5886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8322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오류사항입니다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Django</a:t>
            </a:r>
            <a:r>
              <a:rPr lang="ko-KR" altLang="en-US" dirty="0"/>
              <a:t>와 </a:t>
            </a:r>
            <a:r>
              <a:rPr lang="en-US" altLang="ko-KR" dirty="0"/>
              <a:t>DB </a:t>
            </a:r>
            <a:r>
              <a:rPr lang="ko-KR" altLang="en-US" dirty="0"/>
              <a:t>연동 과정을 도식화로 나타낸 것인데</a:t>
            </a:r>
            <a:r>
              <a:rPr lang="en-US" altLang="ko-KR" dirty="0"/>
              <a:t>,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장고에서 모델을 작성</a:t>
            </a:r>
            <a:r>
              <a:rPr lang="en-US" altLang="ko-KR" dirty="0"/>
              <a:t>, </a:t>
            </a:r>
            <a:r>
              <a:rPr lang="ko-KR" altLang="en-US" dirty="0"/>
              <a:t>수정하면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Migration </a:t>
            </a:r>
            <a:r>
              <a:rPr lang="ko-KR" altLang="en-US" dirty="0"/>
              <a:t>파일들이 작성되고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Migrate</a:t>
            </a:r>
            <a:r>
              <a:rPr lang="ko-KR" altLang="en-US" dirty="0"/>
              <a:t>해주면 </a:t>
            </a:r>
            <a:r>
              <a:rPr lang="en-US" altLang="ko-KR" dirty="0" err="1"/>
              <a:t>db</a:t>
            </a:r>
            <a:r>
              <a:rPr lang="ko-KR" altLang="en-US" dirty="0"/>
              <a:t>에 반영되는 순서를 가지고있습니다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625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검색 기록 테이블에 소신</a:t>
            </a:r>
            <a:r>
              <a:rPr lang="en-US" altLang="ko-KR" dirty="0"/>
              <a:t>,</a:t>
            </a:r>
            <a:r>
              <a:rPr lang="ko-KR" altLang="en-US" dirty="0"/>
              <a:t>적정</a:t>
            </a:r>
            <a:r>
              <a:rPr lang="en-US" altLang="ko-KR" dirty="0"/>
              <a:t>,</a:t>
            </a:r>
            <a:r>
              <a:rPr lang="ko-KR" altLang="en-US" dirty="0"/>
              <a:t>안정 인지 분류를 하기위해 컬럼 하나를 추가했습니다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334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Migrate</a:t>
            </a:r>
            <a:r>
              <a:rPr lang="ko-KR" altLang="en-US" dirty="0"/>
              <a:t>를 했음에도 컬럼을 찾을 수 없다는 오류가 발생했는데요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249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</a:t>
            </a:r>
            <a:r>
              <a:rPr lang="en-US" altLang="ko-KR" dirty="0"/>
              <a:t>migration</a:t>
            </a:r>
            <a:r>
              <a:rPr lang="ko-KR" altLang="en-US" dirty="0"/>
              <a:t>을 건너뛰고 직접 </a:t>
            </a:r>
            <a:r>
              <a:rPr lang="en-US" altLang="ko-KR" dirty="0" err="1"/>
              <a:t>db</a:t>
            </a:r>
            <a:r>
              <a:rPr lang="ko-KR" altLang="en-US" dirty="0"/>
              <a:t>에 컬럼을 추가해서 해결하였습니다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팀원들의 데이터 베이스를 </a:t>
            </a:r>
            <a:r>
              <a:rPr lang="en-US" altLang="ko-KR" dirty="0"/>
              <a:t>merge</a:t>
            </a:r>
            <a:r>
              <a:rPr lang="ko-KR" altLang="en-US" dirty="0"/>
              <a:t>하는 과정에서 충돌이 일어난 것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286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404 : </a:t>
            </a:r>
            <a:r>
              <a:rPr lang="ko-KR" altLang="en-US" dirty="0"/>
              <a:t>페이지 찾을 수 없음</a:t>
            </a:r>
            <a:endParaRPr lang="en-US" altLang="ko-KR" dirty="0"/>
          </a:p>
          <a:p>
            <a:r>
              <a:rPr lang="en-US" altLang="ko-KR" dirty="0"/>
              <a:t>500 : request</a:t>
            </a:r>
            <a:r>
              <a:rPr lang="ko-KR" altLang="en-US" dirty="0"/>
              <a:t> 폭주 등 응답시간 초과</a:t>
            </a:r>
          </a:p>
        </p:txBody>
      </p:sp>
    </p:spTree>
    <p:extLst>
      <p:ext uri="{BB962C8B-B14F-4D97-AF65-F5344CB8AC3E}">
        <p14:creationId xmlns:p14="http://schemas.microsoft.com/office/powerpoint/2010/main" val="120876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984426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Raw</a:t>
            </a:r>
            <a:r>
              <a:rPr lang="ko-KR" altLang="en-US" dirty="0"/>
              <a:t> </a:t>
            </a:r>
            <a:r>
              <a:rPr lang="en-US" altLang="ko-KR" dirty="0" err="1"/>
              <a:t>sql</a:t>
            </a:r>
            <a:r>
              <a:rPr lang="ko-KR" altLang="en-US" dirty="0"/>
              <a:t> 과 </a:t>
            </a:r>
            <a:r>
              <a:rPr lang="en-US" altLang="ko-KR" dirty="0"/>
              <a:t>ORM(object</a:t>
            </a:r>
            <a:r>
              <a:rPr lang="ko-KR" altLang="en-US" dirty="0"/>
              <a:t> </a:t>
            </a:r>
            <a:r>
              <a:rPr lang="en-US" altLang="ko-KR" dirty="0"/>
              <a:t>relation</a:t>
            </a:r>
            <a:r>
              <a:rPr lang="ko-KR" altLang="en-US" dirty="0"/>
              <a:t> </a:t>
            </a:r>
            <a:r>
              <a:rPr lang="en-US" altLang="ko-KR" dirty="0"/>
              <a:t>mapping) </a:t>
            </a:r>
            <a:r>
              <a:rPr lang="ko-KR" altLang="en-US" dirty="0"/>
              <a:t>을 혼합해서 사용하는데 어려움이 있어</a:t>
            </a:r>
            <a:r>
              <a:rPr lang="en-US" altLang="ko-KR" dirty="0"/>
              <a:t>, </a:t>
            </a:r>
            <a:r>
              <a:rPr lang="ko-KR" altLang="en-US" dirty="0"/>
              <a:t>장고 모델 클래스에 있는 </a:t>
            </a:r>
            <a:r>
              <a:rPr lang="en-US" altLang="ko-KR" dirty="0"/>
              <a:t>DB</a:t>
            </a:r>
            <a:r>
              <a:rPr lang="ko-KR" altLang="en-US" dirty="0"/>
              <a:t>를 바로 사용 하도록 </a:t>
            </a:r>
            <a:r>
              <a:rPr lang="en-US" altLang="ko-KR" dirty="0"/>
              <a:t>ORM </a:t>
            </a:r>
            <a:r>
              <a:rPr lang="ko-KR" altLang="en-US" dirty="0"/>
              <a:t>방식으로 질의를 처리하였습니다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253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AAA1B-9D16-4D29-B1D5-B09E1B46534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944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합격 수기 조회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AAA1B-9D16-4D29-B1D5-B09E1B46534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747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바뀐 전형을 보여주기</a:t>
            </a:r>
            <a:r>
              <a:rPr lang="en-US" altLang="ko-KR" dirty="0"/>
              <a:t>&gt;</a:t>
            </a:r>
          </a:p>
          <a:p>
            <a:pPr marL="228600" indent="-228600">
              <a:buAutoNum type="arabicPeriod"/>
            </a:pPr>
            <a:r>
              <a:rPr lang="en-US" altLang="ko-KR" dirty="0"/>
              <a:t>2020</a:t>
            </a:r>
            <a:r>
              <a:rPr lang="ko-KR" altLang="en-US" dirty="0"/>
              <a:t>년도 모집요강 </a:t>
            </a:r>
            <a:r>
              <a:rPr lang="en-US" altLang="ko-KR" dirty="0"/>
              <a:t>data</a:t>
            </a:r>
            <a:r>
              <a:rPr lang="ko-KR" altLang="en-US" dirty="0"/>
              <a:t>를 넣을 때 직접 바뀐 전형을 확인하고 다른 학교에서 비슷한 전례가 있는지 확인 후 전형변경</a:t>
            </a:r>
            <a:r>
              <a:rPr lang="en-US" altLang="ko-KR" dirty="0"/>
              <a:t>flag</a:t>
            </a:r>
            <a:r>
              <a:rPr lang="ko-KR" altLang="en-US" dirty="0"/>
              <a:t> 컬럼으로 전형이 변경 되었는지 체크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dirty="0"/>
              <a:t>다른 학교에서 바뀐 전형을 사람이 직접 기억하기 </a:t>
            </a:r>
            <a:r>
              <a:rPr lang="ko-KR" altLang="en-US" dirty="0" err="1"/>
              <a:t>힘듬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2. </a:t>
            </a:r>
            <a:r>
              <a:rPr lang="ko-KR" altLang="en-US" dirty="0"/>
              <a:t>질의문으로 전례를 찾아 어느정도 커트라인 변동이 일어날지 예측하기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바뀐 전형을 확인하기에 현재의 데이터가 적음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/>
              <a:t>우선 </a:t>
            </a:r>
            <a:r>
              <a:rPr lang="en-US" altLang="ko-KR" dirty="0"/>
              <a:t>2020</a:t>
            </a:r>
            <a:r>
              <a:rPr lang="ko-KR" altLang="en-US" dirty="0"/>
              <a:t>년도 모집요강 확인 할 수 있게</a:t>
            </a:r>
            <a:r>
              <a:rPr lang="en-US" altLang="ko-KR" dirty="0"/>
              <a:t>, </a:t>
            </a:r>
            <a:r>
              <a:rPr lang="ko-KR" altLang="en-US" dirty="0"/>
              <a:t>다운로드 링크를 추가해둔 상태</a:t>
            </a:r>
            <a:r>
              <a:rPr lang="en-US" altLang="ko-KR" dirty="0"/>
              <a:t>. </a:t>
            </a:r>
            <a:r>
              <a:rPr lang="ko-KR" altLang="en-US" dirty="0"/>
              <a:t>데모 전 까지 방법을 생각해 보고 반영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AAA1B-9D16-4D29-B1D5-B09E1B46534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866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257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1281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967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25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피드백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문</a:t>
            </a:r>
            <a:r>
              <a:rPr lang="en-US" altLang="ko-KR" dirty="0"/>
              <a:t>/</a:t>
            </a:r>
            <a:r>
              <a:rPr lang="ko-KR" altLang="en-US" dirty="0"/>
              <a:t>이과 통합이 되는 경우 알고리즘이 어떻게 되는지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교육부에 따르면 현재 고</a:t>
            </a:r>
            <a:r>
              <a:rPr lang="en-US" altLang="ko-KR" dirty="0"/>
              <a:t>1</a:t>
            </a:r>
            <a:r>
              <a:rPr lang="ko-KR" altLang="en-US" dirty="0"/>
              <a:t>부터 본인이 듣고 싶은 과목을 선택하여 듣게 된다고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문이과가 통합이 되도 저희가 쓰는 알고리즘에는 큰 영향을 끼치지 않을 것이라고 생각되고</a:t>
            </a:r>
            <a:r>
              <a:rPr lang="en-US" altLang="ko-KR" dirty="0"/>
              <a:t>, </a:t>
            </a:r>
            <a:r>
              <a:rPr lang="ko-KR" altLang="en-US" dirty="0"/>
              <a:t>다만 대학에서 반영비율을 공개해주면 그것에 따라 설정 해주는 작업이 필요할 것 같습니다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2051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피드백</a:t>
            </a:r>
            <a:endParaRPr lang="en-US" altLang="ko-KR" dirty="0"/>
          </a:p>
          <a:p>
            <a:r>
              <a:rPr lang="ko-KR" altLang="en-US" dirty="0"/>
              <a:t>데이터는 어디서 가져오는가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저번주에 사용자의 내신성적으로 지원가능한 대학교를 판단 할 때 세가지 정보를 이용한다고 했는데</a:t>
            </a:r>
            <a:r>
              <a:rPr lang="en-US" altLang="ko-KR" dirty="0"/>
              <a:t>, </a:t>
            </a:r>
            <a:r>
              <a:rPr lang="ko-KR" altLang="en-US" dirty="0"/>
              <a:t>이 세가지 정보는 대학교에서 공개하거나</a:t>
            </a:r>
            <a:r>
              <a:rPr lang="en-US" altLang="ko-KR" dirty="0"/>
              <a:t>, </a:t>
            </a:r>
            <a:r>
              <a:rPr lang="ko-KR" altLang="en-US" dirty="0"/>
              <a:t>합격수기를 통해서 얻어왔습니다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1214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세종대 예시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세종대의 경우 그림과 같이 입시 결과에 대해 합격자들의 내신 분포표를 공개를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963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경희대의 경우도 마찬가지로 합격자와 불합격자의 내신점수에 대한 분포표를 공개하였습니다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9115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아주대의 경우는 최종 등록자의 최고점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최저점을 공개를 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0477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아주대 산업공학과를 예를 들면</a:t>
            </a:r>
            <a:r>
              <a:rPr lang="en-US" altLang="ko-KR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261931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5780" y="171450"/>
            <a:ext cx="8098506" cy="6529388"/>
          </a:xfrm>
          <a:custGeom>
            <a:avLst/>
            <a:gdLst>
              <a:gd name="connsiteX0" fmla="*/ 0 w 8098506"/>
              <a:gd name="connsiteY0" fmla="*/ 0 h 6529388"/>
              <a:gd name="connsiteX1" fmla="*/ 8098506 w 8098506"/>
              <a:gd name="connsiteY1" fmla="*/ 0 h 6529388"/>
              <a:gd name="connsiteX2" fmla="*/ 8098506 w 8098506"/>
              <a:gd name="connsiteY2" fmla="*/ 6529388 h 6529388"/>
              <a:gd name="connsiteX3" fmla="*/ 0 w 8098506"/>
              <a:gd name="connsiteY3" fmla="*/ 6529388 h 65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506" h="6529388">
                <a:moveTo>
                  <a:pt x="0" y="0"/>
                </a:moveTo>
                <a:lnTo>
                  <a:pt x="8098506" y="0"/>
                </a:lnTo>
                <a:lnTo>
                  <a:pt x="8098506" y="6529388"/>
                </a:lnTo>
                <a:lnTo>
                  <a:pt x="0" y="6529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50617" y="2835370"/>
            <a:ext cx="3619496" cy="3624498"/>
          </a:xfrm>
          <a:custGeom>
            <a:avLst/>
            <a:gdLst>
              <a:gd name="connsiteX0" fmla="*/ 2297113 w 4594226"/>
              <a:gd name="connsiteY0" fmla="*/ 0 h 4600576"/>
              <a:gd name="connsiteX1" fmla="*/ 4594226 w 4594226"/>
              <a:gd name="connsiteY1" fmla="*/ 2300288 h 4600576"/>
              <a:gd name="connsiteX2" fmla="*/ 2297113 w 4594226"/>
              <a:gd name="connsiteY2" fmla="*/ 4600576 h 4600576"/>
              <a:gd name="connsiteX3" fmla="*/ 0 w 4594226"/>
              <a:gd name="connsiteY3" fmla="*/ 2300288 h 4600576"/>
              <a:gd name="connsiteX4" fmla="*/ 2297113 w 4594226"/>
              <a:gd name="connsiteY4" fmla="*/ 0 h 46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226" h="4600576">
                <a:moveTo>
                  <a:pt x="2297113" y="0"/>
                </a:moveTo>
                <a:cubicBezTo>
                  <a:pt x="3565773" y="0"/>
                  <a:pt x="4594226" y="1029874"/>
                  <a:pt x="4594226" y="2300288"/>
                </a:cubicBezTo>
                <a:cubicBezTo>
                  <a:pt x="4594226" y="3570702"/>
                  <a:pt x="3565773" y="4600576"/>
                  <a:pt x="2297113" y="4600576"/>
                </a:cubicBezTo>
                <a:cubicBezTo>
                  <a:pt x="1028453" y="4600576"/>
                  <a:pt x="0" y="3570702"/>
                  <a:pt x="0" y="2300288"/>
                </a:cubicBezTo>
                <a:cubicBezTo>
                  <a:pt x="0" y="1029874"/>
                  <a:pt x="1028453" y="0"/>
                  <a:pt x="22971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D17F-3913-4301-8B5A-3247ED94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90A72-0618-4A63-B39F-2F7BD5A12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BC250-0342-4FA5-91C9-C7021F90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B1BB5-D42B-40E2-A541-68FCED9D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C32B-BE1B-4554-BC79-91D1CF30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5F40-09C6-4FD0-BCB4-7C719112E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94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  <p:sldLayoutId id="214748366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" name="TextBox 1752"/>
          <p:cNvSpPr txBox="1"/>
          <p:nvPr/>
        </p:nvSpPr>
        <p:spPr>
          <a:xfrm>
            <a:off x="4167741" y="2500293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SUSI </a:t>
            </a:r>
            <a:r>
              <a:rPr lang="en-US" altLang="ko-KR" sz="40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DETECTIVE</a:t>
            </a:r>
            <a:endParaRPr lang="en-US" sz="4000" dirty="0">
              <a:solidFill>
                <a:schemeClr val="bg1"/>
              </a:solidFill>
              <a:latin typeface="Ubuntu" panose="020B0504030602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6617E-771C-4EA4-BCD2-F1370CC7CA08}"/>
              </a:ext>
            </a:extLst>
          </p:cNvPr>
          <p:cNvSpPr txBox="1"/>
          <p:nvPr/>
        </p:nvSpPr>
        <p:spPr>
          <a:xfrm>
            <a:off x="3837686" y="3222986"/>
            <a:ext cx="4475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Presenter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YOON JONG YEOP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Ubuntu" panose="020B0504030602030204" pitchFamily="34" charset="0"/>
              <a:ea typeface="Raleway" pitchFamily="2" charset="0"/>
              <a:cs typeface="Calibri" panose="020F0502020204030204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Team9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YANG JONG GOOK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1722FD-183F-4E37-85E1-888D09A54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06" y="1876355"/>
            <a:ext cx="495238" cy="5333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AB0EC9-C9C0-40E4-8F3D-9D16C0084982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2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6" y="2114279"/>
            <a:ext cx="80880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423913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3913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67031-8C22-44DC-8D44-81C0A4D28E97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47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Whole schedule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39779"/>
              </p:ext>
            </p:extLst>
          </p:nvPr>
        </p:nvGraphicFramePr>
        <p:xfrm>
          <a:off x="482435" y="1369096"/>
          <a:ext cx="11227129" cy="5155765"/>
        </p:xfrm>
        <a:graphic>
          <a:graphicData uri="http://schemas.openxmlformats.org/drawingml/2006/table">
            <a:tbl>
              <a:tblPr/>
              <a:tblGrid>
                <a:gridCol w="2818586">
                  <a:extLst>
                    <a:ext uri="{9D8B030D-6E8A-4147-A177-3AD203B41FA5}">
                      <a16:colId xmlns:a16="http://schemas.microsoft.com/office/drawing/2014/main" val="1369615729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918107060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2629687622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4200054154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718812621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057397753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2190205066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4292098885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702874598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1745860490"/>
                    </a:ext>
                  </a:extLst>
                </a:gridCol>
                <a:gridCol w="646959">
                  <a:extLst>
                    <a:ext uri="{9D8B030D-6E8A-4147-A177-3AD203B41FA5}">
                      <a16:colId xmlns:a16="http://schemas.microsoft.com/office/drawing/2014/main" val="1522121543"/>
                    </a:ext>
                  </a:extLst>
                </a:gridCol>
                <a:gridCol w="646663">
                  <a:extLst>
                    <a:ext uri="{9D8B030D-6E8A-4147-A177-3AD203B41FA5}">
                      <a16:colId xmlns:a16="http://schemas.microsoft.com/office/drawing/2014/main" val="3017326675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1765622199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506512185"/>
                    </a:ext>
                  </a:extLst>
                </a:gridCol>
              </a:tblGrid>
              <a:tr h="2525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28686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O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98964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48881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Django and DB study &amp;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UI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56579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ERD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 &amp;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server implementation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24256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design &amp;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Algorithm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9317"/>
                  </a:ext>
                </a:extLst>
              </a:tr>
              <a:tr h="54868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function implementation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64376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collecting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20529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Normalization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&amp; Data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adding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18816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bug &amp; Final check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677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9D184BD-BF01-417B-A2FD-2E6235A1FB7F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873AFBE-F074-419D-81F6-15EE61073F7E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D04926-3C2C-4E76-8E8B-E85085F347A0}"/>
              </a:ext>
            </a:extLst>
          </p:cNvPr>
          <p:cNvSpPr/>
          <p:nvPr/>
        </p:nvSpPr>
        <p:spPr>
          <a:xfrm>
            <a:off x="10419598" y="1369096"/>
            <a:ext cx="664799" cy="51557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25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YangTaeSeong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– Data collecting &amp; Data adding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21045"/>
              </p:ext>
            </p:extLst>
          </p:nvPr>
        </p:nvGraphicFramePr>
        <p:xfrm>
          <a:off x="302625" y="1412114"/>
          <a:ext cx="11117630" cy="4951618"/>
        </p:xfrm>
        <a:graphic>
          <a:graphicData uri="http://schemas.openxmlformats.org/drawingml/2006/table">
            <a:tbl>
              <a:tblPr/>
              <a:tblGrid>
                <a:gridCol w="1632871">
                  <a:extLst>
                    <a:ext uri="{9D8B030D-6E8A-4147-A177-3AD203B41FA5}">
                      <a16:colId xmlns:a16="http://schemas.microsoft.com/office/drawing/2014/main" val="99853461"/>
                    </a:ext>
                  </a:extLst>
                </a:gridCol>
                <a:gridCol w="2475965">
                  <a:extLst>
                    <a:ext uri="{9D8B030D-6E8A-4147-A177-3AD203B41FA5}">
                      <a16:colId xmlns:a16="http://schemas.microsoft.com/office/drawing/2014/main" val="1369615729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3918107060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2629687622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4200054154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718812621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3057397753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2190205066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1290914895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3702874598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1745860490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1522121543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3017326675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1765622199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3506512185"/>
                    </a:ext>
                  </a:extLst>
                </a:gridCol>
              </a:tblGrid>
              <a:tr h="2496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28686"/>
                  </a:ext>
                </a:extLst>
              </a:tr>
              <a:tr h="522443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Yang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Tae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 err="1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Seong</a:t>
                      </a: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RM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98964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48881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study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56579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ERD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24256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design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9317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Algorithm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64376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collecting 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20529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adding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18816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bug &amp; Final check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677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2AE4FB-8308-4935-9F67-D50E8BC90B35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FC5AD59-A99B-453A-9AC8-808BE24A8278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F3CFF9-5D2E-427A-847D-0640A66AB701}"/>
              </a:ext>
            </a:extLst>
          </p:cNvPr>
          <p:cNvSpPr/>
          <p:nvPr/>
        </p:nvSpPr>
        <p:spPr>
          <a:xfrm>
            <a:off x="10343552" y="1412113"/>
            <a:ext cx="507655" cy="49516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KimBy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o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ungGook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–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Data collecting &amp; Data adding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490039"/>
              </p:ext>
            </p:extLst>
          </p:nvPr>
        </p:nvGraphicFramePr>
        <p:xfrm>
          <a:off x="302625" y="1412113"/>
          <a:ext cx="11131712" cy="5017344"/>
        </p:xfrm>
        <a:graphic>
          <a:graphicData uri="http://schemas.openxmlformats.org/drawingml/2006/table">
            <a:tbl>
              <a:tblPr/>
              <a:tblGrid>
                <a:gridCol w="1581230">
                  <a:extLst>
                    <a:ext uri="{9D8B030D-6E8A-4147-A177-3AD203B41FA5}">
                      <a16:colId xmlns:a16="http://schemas.microsoft.com/office/drawing/2014/main" val="99853461"/>
                    </a:ext>
                  </a:extLst>
                </a:gridCol>
                <a:gridCol w="2397661">
                  <a:extLst>
                    <a:ext uri="{9D8B030D-6E8A-4147-A177-3AD203B41FA5}">
                      <a16:colId xmlns:a16="http://schemas.microsoft.com/office/drawing/2014/main" val="1369615729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3918107060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2629687622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4200054154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718812621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3057397753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2190205066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4292098885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3702874598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1745860490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1522121543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3017326675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1765622199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3506512185"/>
                    </a:ext>
                  </a:extLst>
                </a:gridCol>
              </a:tblGrid>
              <a:tr h="24666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28686"/>
                  </a:ext>
                </a:extLst>
              </a:tr>
              <a:tr h="516236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Kim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 err="1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Byung</a:t>
                      </a: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Gook</a:t>
                      </a: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O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98964"/>
                  </a:ext>
                </a:extLst>
              </a:tr>
              <a:tr h="516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48881"/>
                  </a:ext>
                </a:extLst>
              </a:tr>
              <a:tr h="535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Django study &amp;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UI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56579"/>
                  </a:ext>
                </a:extLst>
              </a:tr>
              <a:tr h="516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ERD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24256"/>
                  </a:ext>
                </a:extLst>
              </a:tr>
              <a:tr h="51623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design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9317"/>
                  </a:ext>
                </a:extLst>
              </a:tr>
              <a:tr h="535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Linkage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between Django and Database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64376"/>
                  </a:ext>
                </a:extLst>
              </a:tr>
              <a:tr h="516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collecting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20529"/>
                  </a:ext>
                </a:extLst>
              </a:tr>
              <a:tr h="535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Normalization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&amp; Data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adding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18816"/>
                  </a:ext>
                </a:extLst>
              </a:tr>
              <a:tr h="51623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bug &amp; Final check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677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195D9E-D4D0-494A-B3C6-3B97E9C2E3B6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E4258B4-648B-4EBF-8EA3-78E9650D6583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2D749B-C201-480D-ABC1-3012BFF4F63E}"/>
              </a:ext>
            </a:extLst>
          </p:cNvPr>
          <p:cNvSpPr/>
          <p:nvPr/>
        </p:nvSpPr>
        <p:spPr>
          <a:xfrm>
            <a:off x="10345457" y="1412113"/>
            <a:ext cx="548762" cy="50173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3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YoonJongYeop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– Web design &amp; Web function implementation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023619"/>
              </p:ext>
            </p:extLst>
          </p:nvPr>
        </p:nvGraphicFramePr>
        <p:xfrm>
          <a:off x="302625" y="1346886"/>
          <a:ext cx="11134819" cy="5034636"/>
        </p:xfrm>
        <a:graphic>
          <a:graphicData uri="http://schemas.openxmlformats.org/drawingml/2006/table">
            <a:tbl>
              <a:tblPr/>
              <a:tblGrid>
                <a:gridCol w="1581230">
                  <a:extLst>
                    <a:ext uri="{9D8B030D-6E8A-4147-A177-3AD203B41FA5}">
                      <a16:colId xmlns:a16="http://schemas.microsoft.com/office/drawing/2014/main" val="99853461"/>
                    </a:ext>
                  </a:extLst>
                </a:gridCol>
                <a:gridCol w="2397661">
                  <a:extLst>
                    <a:ext uri="{9D8B030D-6E8A-4147-A177-3AD203B41FA5}">
                      <a16:colId xmlns:a16="http://schemas.microsoft.com/office/drawing/2014/main" val="1369615729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918107060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2629687622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4200054154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718812621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057397753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2190205066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2378751464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702874598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1745860490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1522121543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017326675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1765622199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506512185"/>
                    </a:ext>
                  </a:extLst>
                </a:gridCol>
              </a:tblGrid>
              <a:tr h="23292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28686"/>
                  </a:ext>
                </a:extLst>
              </a:tr>
              <a:tr h="520610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Yoon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Jong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 err="1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Yeop</a:t>
                      </a: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O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98964"/>
                  </a:ext>
                </a:extLst>
              </a:tr>
              <a:tr h="520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48881"/>
                  </a:ext>
                </a:extLst>
              </a:tr>
              <a:tr h="553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Django study &amp;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UI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56579"/>
                  </a:ext>
                </a:extLst>
              </a:tr>
              <a:tr h="553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server implementation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24256"/>
                  </a:ext>
                </a:extLst>
              </a:tr>
              <a:tr h="52061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</a:t>
                      </a:r>
                      <a:r>
                        <a:rPr lang="en-US" altLang="ko-KR" sz="13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function implementation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(Sign-up &amp; Log-in)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9317"/>
                  </a:ext>
                </a:extLst>
              </a:tr>
              <a:tr h="520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function implementation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(Search)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64376"/>
                  </a:ext>
                </a:extLst>
              </a:tr>
              <a:tr h="520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collecting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20529"/>
                  </a:ext>
                </a:extLst>
              </a:tr>
              <a:tr h="520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function implementation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(other</a:t>
                      </a:r>
                      <a:r>
                        <a:rPr lang="en-US" sz="13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menu</a:t>
                      </a: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)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18816"/>
                  </a:ext>
                </a:extLst>
              </a:tr>
              <a:tr h="55342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web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function bug</a:t>
                      </a: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&amp; Trimming UI 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677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C6B3F54-86A3-45EF-977B-2EC82A7B5319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B2753C8-9B66-4A63-9E43-7AD8FDE9FD85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4B000D-4113-4E03-ABDE-E7DA2FD71A34}"/>
              </a:ext>
            </a:extLst>
          </p:cNvPr>
          <p:cNvSpPr/>
          <p:nvPr/>
        </p:nvSpPr>
        <p:spPr>
          <a:xfrm>
            <a:off x="10346089" y="1346885"/>
            <a:ext cx="554989" cy="50168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53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E368FB51-4878-492E-85A3-B8DE44D6840C}"/>
              </a:ext>
            </a:extLst>
          </p:cNvPr>
          <p:cNvSpPr/>
          <p:nvPr/>
        </p:nvSpPr>
        <p:spPr>
          <a:xfrm>
            <a:off x="494270" y="816496"/>
            <a:ext cx="74141" cy="59344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1541C9-A8C9-42F4-AD7B-ECF6B99C96C6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E0DD6A-05A1-4CA9-B619-A84D4701165F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68C09D-9535-46DD-BC9F-9B0C5466715A}"/>
              </a:ext>
            </a:extLst>
          </p:cNvPr>
          <p:cNvSpPr/>
          <p:nvPr/>
        </p:nvSpPr>
        <p:spPr>
          <a:xfrm>
            <a:off x="1717589" y="2150076"/>
            <a:ext cx="2248930" cy="654908"/>
          </a:xfrm>
          <a:prstGeom prst="round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 #1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428219E-3CEA-42D3-90A8-A262433F7DC1}"/>
              </a:ext>
            </a:extLst>
          </p:cNvPr>
          <p:cNvSpPr/>
          <p:nvPr/>
        </p:nvSpPr>
        <p:spPr>
          <a:xfrm>
            <a:off x="1717589" y="3729761"/>
            <a:ext cx="2248930" cy="654908"/>
          </a:xfrm>
          <a:prstGeom prst="round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 #2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AF16C2D0-89E6-4B9E-AB60-B6F69B5E4759}"/>
              </a:ext>
            </a:extLst>
          </p:cNvPr>
          <p:cNvSpPr/>
          <p:nvPr/>
        </p:nvSpPr>
        <p:spPr>
          <a:xfrm>
            <a:off x="2785459" y="2985147"/>
            <a:ext cx="113190" cy="11319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B5E95AA9-6697-4592-84FC-CE444E0ADD9B}"/>
              </a:ext>
            </a:extLst>
          </p:cNvPr>
          <p:cNvSpPr/>
          <p:nvPr/>
        </p:nvSpPr>
        <p:spPr>
          <a:xfrm>
            <a:off x="2785459" y="3165310"/>
            <a:ext cx="113190" cy="11319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205C39CC-E1E4-413F-92CF-C48B231B1A83}"/>
              </a:ext>
            </a:extLst>
          </p:cNvPr>
          <p:cNvSpPr/>
          <p:nvPr/>
        </p:nvSpPr>
        <p:spPr>
          <a:xfrm>
            <a:off x="2785459" y="3357454"/>
            <a:ext cx="113190" cy="11319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4B093-018F-44F7-B8BC-50711FB10341}"/>
              </a:ext>
            </a:extLst>
          </p:cNvPr>
          <p:cNvSpPr txBox="1"/>
          <p:nvPr/>
        </p:nvSpPr>
        <p:spPr>
          <a:xfrm>
            <a:off x="1964724" y="4496190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Ubuntu" panose="020B0504030602030204" pitchFamily="34" charset="0"/>
              </a:rPr>
              <a:t>Django model</a:t>
            </a:r>
            <a:endParaRPr lang="ko-KR" altLang="en-US" b="1" dirty="0">
              <a:latin typeface="Ubuntu" panose="020B0504030602030204" pitchFamily="34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3807FA2-4669-4364-A651-68884617026D}"/>
              </a:ext>
            </a:extLst>
          </p:cNvPr>
          <p:cNvSpPr/>
          <p:nvPr/>
        </p:nvSpPr>
        <p:spPr>
          <a:xfrm>
            <a:off x="5307904" y="3734405"/>
            <a:ext cx="2248930" cy="654908"/>
          </a:xfrm>
          <a:prstGeom prst="round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Edited model #1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62115C6-5DB3-4899-AB7A-1711AF3B0355}"/>
              </a:ext>
            </a:extLst>
          </p:cNvPr>
          <p:cNvSpPr/>
          <p:nvPr/>
        </p:nvSpPr>
        <p:spPr>
          <a:xfrm>
            <a:off x="5304933" y="2894451"/>
            <a:ext cx="2248930" cy="654908"/>
          </a:xfrm>
          <a:prstGeom prst="round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Edited model #2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DB1354-225A-414C-83B8-180165AB47AB}"/>
              </a:ext>
            </a:extLst>
          </p:cNvPr>
          <p:cNvSpPr/>
          <p:nvPr/>
        </p:nvSpPr>
        <p:spPr>
          <a:xfrm>
            <a:off x="8703041" y="3737239"/>
            <a:ext cx="2248930" cy="654908"/>
          </a:xfrm>
          <a:prstGeom prst="round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 Schema #1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0CB4CBC-B467-4056-AA15-A17F7C18516E}"/>
              </a:ext>
            </a:extLst>
          </p:cNvPr>
          <p:cNvSpPr/>
          <p:nvPr/>
        </p:nvSpPr>
        <p:spPr>
          <a:xfrm>
            <a:off x="8703041" y="2894451"/>
            <a:ext cx="2248930" cy="654908"/>
          </a:xfrm>
          <a:prstGeom prst="round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 Schema #2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DBD1F0E-DD6A-49A5-BE80-52474431A1D8}"/>
              </a:ext>
            </a:extLst>
          </p:cNvPr>
          <p:cNvSpPr/>
          <p:nvPr/>
        </p:nvSpPr>
        <p:spPr>
          <a:xfrm>
            <a:off x="8703041" y="2028256"/>
            <a:ext cx="2248930" cy="654908"/>
          </a:xfrm>
          <a:prstGeom prst="round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 Schema #3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3E928D9-3070-4363-8CE7-4BBC395918CB}"/>
              </a:ext>
            </a:extLst>
          </p:cNvPr>
          <p:cNvSpPr/>
          <p:nvPr/>
        </p:nvSpPr>
        <p:spPr>
          <a:xfrm>
            <a:off x="4240034" y="2804984"/>
            <a:ext cx="725666" cy="2933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9A63D82-BDB2-483A-B789-40789B4722E6}"/>
              </a:ext>
            </a:extLst>
          </p:cNvPr>
          <p:cNvSpPr/>
          <p:nvPr/>
        </p:nvSpPr>
        <p:spPr>
          <a:xfrm>
            <a:off x="7786925" y="2804984"/>
            <a:ext cx="725666" cy="2933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B38754-3D91-41E0-B908-9EC9C4910F7E}"/>
              </a:ext>
            </a:extLst>
          </p:cNvPr>
          <p:cNvSpPr txBox="1"/>
          <p:nvPr/>
        </p:nvSpPr>
        <p:spPr>
          <a:xfrm>
            <a:off x="5428500" y="4496190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Ubuntu" panose="020B0504030602030204" pitchFamily="34" charset="0"/>
              </a:rPr>
              <a:t>Migration files</a:t>
            </a:r>
            <a:endParaRPr lang="ko-KR" altLang="en-US" b="1" dirty="0">
              <a:latin typeface="Ubuntu" panose="020B0504030602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005205-7631-42B3-B469-FE5365E85287}"/>
              </a:ext>
            </a:extLst>
          </p:cNvPr>
          <p:cNvSpPr txBox="1"/>
          <p:nvPr/>
        </p:nvSpPr>
        <p:spPr>
          <a:xfrm>
            <a:off x="9226378" y="4496190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Ubuntu" panose="020B0504030602030204" pitchFamily="34" charset="0"/>
              </a:rPr>
              <a:t>DataBase</a:t>
            </a:r>
            <a:endParaRPr lang="ko-KR" altLang="en-US" b="1" dirty="0">
              <a:latin typeface="Ubuntu" panose="020B050403060203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390633D5-3245-4544-A7A7-9A30990166FB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Django migration error!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4A914C-B3D3-4F8F-BCE4-08A6F8005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506" y="5152281"/>
            <a:ext cx="4586861" cy="4020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584C5DA-9D41-4207-B90A-7CF94DD9F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506" y="5549732"/>
            <a:ext cx="3589073" cy="461665"/>
          </a:xfrm>
          <a:prstGeom prst="rect">
            <a:avLst/>
          </a:prstGeom>
        </p:spPr>
      </p:pic>
      <p:sp>
        <p:nvSpPr>
          <p:cNvPr id="27" name="Rectangle 3">
            <a:extLst>
              <a:ext uri="{FF2B5EF4-FFF2-40B4-BE49-F238E27FC236}">
                <a16:creationId xmlns:a16="http://schemas.microsoft.com/office/drawing/2014/main" id="{E5AD01A4-6361-499E-B214-EE4C27E2EE90}"/>
              </a:ext>
            </a:extLst>
          </p:cNvPr>
          <p:cNvSpPr/>
          <p:nvPr/>
        </p:nvSpPr>
        <p:spPr>
          <a:xfrm>
            <a:off x="989660" y="1372503"/>
            <a:ext cx="43152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Django &lt;-&gt; DB</a:t>
            </a:r>
          </a:p>
        </p:txBody>
      </p:sp>
    </p:spTree>
    <p:extLst>
      <p:ext uri="{BB962C8B-B14F-4D97-AF65-F5344CB8AC3E}">
        <p14:creationId xmlns:p14="http://schemas.microsoft.com/office/powerpoint/2010/main" val="2616075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E368FB51-4878-492E-85A3-B8DE44D6840C}"/>
              </a:ext>
            </a:extLst>
          </p:cNvPr>
          <p:cNvSpPr/>
          <p:nvPr/>
        </p:nvSpPr>
        <p:spPr>
          <a:xfrm>
            <a:off x="494270" y="816496"/>
            <a:ext cx="74141" cy="59344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1541C9-A8C9-42F4-AD7B-ECF6B99C96C6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9091C27-7474-44BD-841D-9C24B0735622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Django migration error!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E0DD6A-05A1-4CA9-B619-A84D4701165F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887865-EA7B-4928-A99D-5DE43347D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5" y="2286000"/>
            <a:ext cx="504825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DCF4574-B4A4-4C47-8825-EE87391F97CD}"/>
              </a:ext>
            </a:extLst>
          </p:cNvPr>
          <p:cNvSpPr/>
          <p:nvPr/>
        </p:nvSpPr>
        <p:spPr>
          <a:xfrm>
            <a:off x="3571875" y="4003589"/>
            <a:ext cx="5048250" cy="5684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1D18957-17FF-41E1-A6D7-9A2FA1CE7909}"/>
              </a:ext>
            </a:extLst>
          </p:cNvPr>
          <p:cNvSpPr/>
          <p:nvPr/>
        </p:nvSpPr>
        <p:spPr>
          <a:xfrm>
            <a:off x="2919800" y="4872771"/>
            <a:ext cx="7398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Adding this Column in table that already exists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702127B-0109-4ED9-8862-72971299F96E}"/>
              </a:ext>
            </a:extLst>
          </p:cNvPr>
          <p:cNvCxnSpPr>
            <a:cxnSpLocks/>
          </p:cNvCxnSpPr>
          <p:nvPr/>
        </p:nvCxnSpPr>
        <p:spPr>
          <a:xfrm flipH="1">
            <a:off x="3237470" y="4287795"/>
            <a:ext cx="284978" cy="5849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607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E368FB51-4878-492E-85A3-B8DE44D6840C}"/>
              </a:ext>
            </a:extLst>
          </p:cNvPr>
          <p:cNvSpPr/>
          <p:nvPr/>
        </p:nvSpPr>
        <p:spPr>
          <a:xfrm>
            <a:off x="494270" y="816496"/>
            <a:ext cx="74141" cy="59344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1541C9-A8C9-42F4-AD7B-ECF6B99C96C6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9091C27-7474-44BD-841D-9C24B0735622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Django migration error!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E0DD6A-05A1-4CA9-B619-A84D4701165F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pic>
        <p:nvPicPr>
          <p:cNvPr id="1026" name="Picture 2" descr="django no such columnì ëí ì´ë¯¸ì§ ê²ìê²°ê³¼">
            <a:extLst>
              <a:ext uri="{FF2B5EF4-FFF2-40B4-BE49-F238E27FC236}">
                <a16:creationId xmlns:a16="http://schemas.microsoft.com/office/drawing/2014/main" id="{DB0EA120-4F13-4BC8-8414-5FBD816F9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054" y="1410370"/>
            <a:ext cx="8566065" cy="4953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3AD173-D726-481B-91BC-DA5586CC50AD}"/>
              </a:ext>
            </a:extLst>
          </p:cNvPr>
          <p:cNvSpPr/>
          <p:nvPr/>
        </p:nvSpPr>
        <p:spPr>
          <a:xfrm>
            <a:off x="2128054" y="1754659"/>
            <a:ext cx="1356551" cy="247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996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E368FB51-4878-492E-85A3-B8DE44D6840C}"/>
              </a:ext>
            </a:extLst>
          </p:cNvPr>
          <p:cNvSpPr/>
          <p:nvPr/>
        </p:nvSpPr>
        <p:spPr>
          <a:xfrm>
            <a:off x="494270" y="816496"/>
            <a:ext cx="74141" cy="59344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1541C9-A8C9-42F4-AD7B-ECF6B99C96C6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9091C27-7474-44BD-841D-9C24B0735622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Django migration error!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E0DD6A-05A1-4CA9-B619-A84D4701165F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F6BDABB-3D9A-4AC1-AA0C-DAB84DCDD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938" y="1457946"/>
            <a:ext cx="8252124" cy="5090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7E87B0-28E5-4D49-ABF8-9C9A9F2577BE}"/>
              </a:ext>
            </a:extLst>
          </p:cNvPr>
          <p:cNvSpPr txBox="1"/>
          <p:nvPr/>
        </p:nvSpPr>
        <p:spPr>
          <a:xfrm>
            <a:off x="8702182" y="1088614"/>
            <a:ext cx="151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[DB GUI TOOL]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22834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E368FB51-4878-492E-85A3-B8DE44D6840C}"/>
              </a:ext>
            </a:extLst>
          </p:cNvPr>
          <p:cNvSpPr/>
          <p:nvPr/>
        </p:nvSpPr>
        <p:spPr>
          <a:xfrm>
            <a:off x="494270" y="816496"/>
            <a:ext cx="74141" cy="59344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1541C9-A8C9-42F4-AD7B-ECF6B99C96C6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9091C27-7474-44BD-841D-9C24B0735622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Create the 404, 500 error handle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Page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E0DD6A-05A1-4CA9-B619-A84D4701165F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203EF7F-9281-4545-B261-0DC74722B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083" y="1593795"/>
            <a:ext cx="5751475" cy="36704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4A63DC8-F2AF-4FB0-8539-6B929835D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38" y="1952561"/>
            <a:ext cx="4231867" cy="2952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8776303D-F933-49D7-8123-3EB74BAF6DF0}"/>
              </a:ext>
            </a:extLst>
          </p:cNvPr>
          <p:cNvSpPr/>
          <p:nvPr/>
        </p:nvSpPr>
        <p:spPr>
          <a:xfrm>
            <a:off x="5073421" y="3186683"/>
            <a:ext cx="978408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4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6" y="1155491"/>
            <a:ext cx="22819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INDEX</a:t>
            </a:r>
          </a:p>
        </p:txBody>
      </p:sp>
      <p:sp>
        <p:nvSpPr>
          <p:cNvPr id="5" name="Rectangle 4"/>
          <p:cNvSpPr/>
          <p:nvPr/>
        </p:nvSpPr>
        <p:spPr>
          <a:xfrm>
            <a:off x="346103" y="145142"/>
            <a:ext cx="72000" cy="1053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6103" y="2017265"/>
            <a:ext cx="72000" cy="4707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Snip and Round Single Corner Rectangle 22"/>
          <p:cNvSpPr/>
          <p:nvPr/>
        </p:nvSpPr>
        <p:spPr>
          <a:xfrm rot="5400000">
            <a:off x="5609662" y="644582"/>
            <a:ext cx="5325630" cy="5568835"/>
          </a:xfrm>
          <a:prstGeom prst="snipRoundRect">
            <a:avLst/>
          </a:prstGeom>
          <a:noFill/>
          <a:ln w="1016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0D531-987E-4C13-93FD-04EB6003BD7B}"/>
              </a:ext>
            </a:extLst>
          </p:cNvPr>
          <p:cNvSpPr txBox="1"/>
          <p:nvPr/>
        </p:nvSpPr>
        <p:spPr>
          <a:xfrm>
            <a:off x="5693605" y="1905796"/>
            <a:ext cx="53912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Feedback</a:t>
            </a:r>
          </a:p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514350" indent="-514350">
              <a:buAutoNum type="arabicPeriod" startAt="2"/>
            </a:pP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Development Progress</a:t>
            </a:r>
          </a:p>
          <a:p>
            <a:pPr marL="514350" indent="-514350">
              <a:buAutoNum type="arabicPeriod" startAt="2"/>
            </a:pP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514350" indent="-514350">
              <a:buAutoNum type="arabicPeriod" startAt="2"/>
            </a:pP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Next Schedule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97A52A-9663-42B4-9034-FFE14415CFC9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14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E368FB51-4878-492E-85A3-B8DE44D6840C}"/>
              </a:ext>
            </a:extLst>
          </p:cNvPr>
          <p:cNvSpPr/>
          <p:nvPr/>
        </p:nvSpPr>
        <p:spPr>
          <a:xfrm>
            <a:off x="494270" y="816496"/>
            <a:ext cx="74141" cy="59344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1541C9-A8C9-42F4-AD7B-ECF6B99C96C6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9091C27-7474-44BD-841D-9C24B0735622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Database SQL  query system change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E0DD6A-05A1-4CA9-B619-A84D4701165F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pic>
        <p:nvPicPr>
          <p:cNvPr id="3074" name="Picture 2" descr="raw sql vs ormì ëí ì´ë¯¸ì§ ê²ìê²°ê³¼">
            <a:extLst>
              <a:ext uri="{FF2B5EF4-FFF2-40B4-BE49-F238E27FC236}">
                <a16:creationId xmlns:a16="http://schemas.microsoft.com/office/drawing/2014/main" id="{4D353E45-87A9-4D8A-AC69-27DC432E5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124" y="1486451"/>
            <a:ext cx="6407751" cy="49514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184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E368FB51-4878-492E-85A3-B8DE44D6840C}"/>
              </a:ext>
            </a:extLst>
          </p:cNvPr>
          <p:cNvSpPr/>
          <p:nvPr/>
        </p:nvSpPr>
        <p:spPr>
          <a:xfrm>
            <a:off x="494270" y="816496"/>
            <a:ext cx="74141" cy="59344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1541C9-A8C9-42F4-AD7B-ECF6B99C96C6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9091C27-7474-44BD-841D-9C24B0735622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Search result page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89B6F2-246A-4006-897D-155C71B41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42" y="1486451"/>
            <a:ext cx="6805132" cy="48392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D5993E-A0F1-4EBB-87A5-261B96C000A6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538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3A99B57-C252-4515-AF04-537028DAE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42" y="1486451"/>
            <a:ext cx="6805132" cy="48392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E368FB51-4878-492E-85A3-B8DE44D6840C}"/>
              </a:ext>
            </a:extLst>
          </p:cNvPr>
          <p:cNvSpPr/>
          <p:nvPr/>
        </p:nvSpPr>
        <p:spPr>
          <a:xfrm>
            <a:off x="494270" y="816496"/>
            <a:ext cx="74141" cy="59344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1541C9-A8C9-42F4-AD7B-ECF6B99C96C6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9091C27-7474-44BD-841D-9C24B0735622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Search result page : Successful applicants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5993E-A0F1-4EBB-87A5-261B96C000A6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27F53F-E8EC-471C-89BD-13A9AD70A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052" y="1340138"/>
            <a:ext cx="4630613" cy="52987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3EF44EDA-BEB2-4B3C-A476-5F716AA4605D}"/>
              </a:ext>
            </a:extLst>
          </p:cNvPr>
          <p:cNvSpPr/>
          <p:nvPr/>
        </p:nvSpPr>
        <p:spPr>
          <a:xfrm>
            <a:off x="3010843" y="3783742"/>
            <a:ext cx="284205" cy="3817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077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E368FB51-4878-492E-85A3-B8DE44D6840C}"/>
              </a:ext>
            </a:extLst>
          </p:cNvPr>
          <p:cNvSpPr/>
          <p:nvPr/>
        </p:nvSpPr>
        <p:spPr>
          <a:xfrm>
            <a:off x="494270" y="816496"/>
            <a:ext cx="74141" cy="59344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1541C9-A8C9-42F4-AD7B-ECF6B99C96C6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9091C27-7474-44BD-841D-9C24B0735622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Search result page : download the present admission 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5993E-A0F1-4EBB-87A5-261B96C000A6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D63EF6-5DCD-416A-B616-D90168B464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33"/>
          <a:stretch/>
        </p:blipFill>
        <p:spPr>
          <a:xfrm>
            <a:off x="2207401" y="1486451"/>
            <a:ext cx="8804862" cy="43306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E8252A1-DF5F-4616-B770-D6F58B6D7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451" y="2676525"/>
            <a:ext cx="5343525" cy="1504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화살표: 위쪽 3">
            <a:extLst>
              <a:ext uri="{FF2B5EF4-FFF2-40B4-BE49-F238E27FC236}">
                <a16:creationId xmlns:a16="http://schemas.microsoft.com/office/drawing/2014/main" id="{35496E1F-F06A-4242-BC3E-528163BC3D43}"/>
              </a:ext>
            </a:extLst>
          </p:cNvPr>
          <p:cNvSpPr/>
          <p:nvPr/>
        </p:nvSpPr>
        <p:spPr>
          <a:xfrm>
            <a:off x="3830698" y="4451698"/>
            <a:ext cx="284205" cy="3817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622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6" y="2114279"/>
            <a:ext cx="606109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3. Next Schedule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507890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7890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AF167-654D-4A91-A5B4-9B2039973B5D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98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Whole schedule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843326"/>
              </p:ext>
            </p:extLst>
          </p:nvPr>
        </p:nvGraphicFramePr>
        <p:xfrm>
          <a:off x="482435" y="1369096"/>
          <a:ext cx="11227129" cy="5155765"/>
        </p:xfrm>
        <a:graphic>
          <a:graphicData uri="http://schemas.openxmlformats.org/drawingml/2006/table">
            <a:tbl>
              <a:tblPr/>
              <a:tblGrid>
                <a:gridCol w="2818586">
                  <a:extLst>
                    <a:ext uri="{9D8B030D-6E8A-4147-A177-3AD203B41FA5}">
                      <a16:colId xmlns:a16="http://schemas.microsoft.com/office/drawing/2014/main" val="1369615729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918107060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2629687622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4200054154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718812621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057397753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2190205066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4292098885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702874598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1745860490"/>
                    </a:ext>
                  </a:extLst>
                </a:gridCol>
                <a:gridCol w="646959">
                  <a:extLst>
                    <a:ext uri="{9D8B030D-6E8A-4147-A177-3AD203B41FA5}">
                      <a16:colId xmlns:a16="http://schemas.microsoft.com/office/drawing/2014/main" val="1522121543"/>
                    </a:ext>
                  </a:extLst>
                </a:gridCol>
                <a:gridCol w="646663">
                  <a:extLst>
                    <a:ext uri="{9D8B030D-6E8A-4147-A177-3AD203B41FA5}">
                      <a16:colId xmlns:a16="http://schemas.microsoft.com/office/drawing/2014/main" val="3017326675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1765622199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506512185"/>
                    </a:ext>
                  </a:extLst>
                </a:gridCol>
              </a:tblGrid>
              <a:tr h="2525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28686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O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98964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48881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Django and DB study &amp;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UI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56579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ERD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 &amp;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server implementation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24256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design &amp;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Algorithm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9317"/>
                  </a:ext>
                </a:extLst>
              </a:tr>
              <a:tr h="54868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function implementation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64376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collecting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20529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Normalization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&amp; Data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adding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18816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bug &amp; Final check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67740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2873AFBE-F074-419D-81F6-15EE61073F7E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3. Next Schedule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D04926-3C2C-4E76-8E8B-E85085F347A0}"/>
              </a:ext>
            </a:extLst>
          </p:cNvPr>
          <p:cNvSpPr/>
          <p:nvPr/>
        </p:nvSpPr>
        <p:spPr>
          <a:xfrm>
            <a:off x="11044765" y="1369096"/>
            <a:ext cx="664799" cy="51557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93159-6847-4A52-8482-EC808BEC8B77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75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" name="TextBox 1752"/>
          <p:cNvSpPr txBox="1"/>
          <p:nvPr/>
        </p:nvSpPr>
        <p:spPr>
          <a:xfrm>
            <a:off x="5132466" y="2235351"/>
            <a:ext cx="19207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Q&amp;A</a:t>
            </a:r>
          </a:p>
        </p:txBody>
      </p:sp>
      <p:sp>
        <p:nvSpPr>
          <p:cNvPr id="1754" name="TextBox 1753"/>
          <p:cNvSpPr txBox="1"/>
          <p:nvPr/>
        </p:nvSpPr>
        <p:spPr>
          <a:xfrm>
            <a:off x="5641237" y="3551904"/>
            <a:ext cx="9412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rgbClr val="FFC000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sz="7000" dirty="0">
              <a:solidFill>
                <a:srgbClr val="FFC000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10A88-2363-4FCB-991A-BABA8D206540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7" y="2114279"/>
            <a:ext cx="46777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Feedback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507890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7890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9C04B-A7B7-4721-8087-950BC0E83CD0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50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4270" y="816496"/>
            <a:ext cx="74141" cy="59344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9C04B-A7B7-4721-8087-950BC0E83CD0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9820EE2-1871-4BE6-9D76-74208274BAC8}"/>
              </a:ext>
            </a:extLst>
          </p:cNvPr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 Feedback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B4D77E8-8F21-48DF-8D71-D1F5CFECB9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2088" y="1538253"/>
            <a:ext cx="4543740" cy="4825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0538BD-3F9D-4E66-98BD-965C7ABA72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82203" y="1532065"/>
            <a:ext cx="4923084" cy="48316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073EED5E-C227-46BE-803A-7CF4376627EA}"/>
              </a:ext>
            </a:extLst>
          </p:cNvPr>
          <p:cNvSpPr/>
          <p:nvPr/>
        </p:nvSpPr>
        <p:spPr>
          <a:xfrm>
            <a:off x="672738" y="816496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- How to consider the changed admission ?</a:t>
            </a:r>
          </a:p>
        </p:txBody>
      </p:sp>
    </p:spTree>
    <p:extLst>
      <p:ext uri="{BB962C8B-B14F-4D97-AF65-F5344CB8AC3E}">
        <p14:creationId xmlns:p14="http://schemas.microsoft.com/office/powerpoint/2010/main" val="421466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>
            <a:extLst>
              <a:ext uri="{FF2B5EF4-FFF2-40B4-BE49-F238E27FC236}">
                <a16:creationId xmlns:a16="http://schemas.microsoft.com/office/drawing/2014/main" id="{F7F2A210-9F2F-477E-8B60-8B7D1FB0A3F9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Feedback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AB252D7-1949-410C-8D0F-A2CAD08FF42D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C1DC189-A8FA-4E32-9AD3-8F7A67A71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864" y="1986047"/>
            <a:ext cx="3109229" cy="3330229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2F681852-4832-43CF-ADDB-F42D19702E65}"/>
              </a:ext>
            </a:extLst>
          </p:cNvPr>
          <p:cNvGrpSpPr/>
          <p:nvPr/>
        </p:nvGrpSpPr>
        <p:grpSpPr>
          <a:xfrm>
            <a:off x="3436629" y="4182503"/>
            <a:ext cx="357338" cy="602182"/>
            <a:chOff x="3340902" y="3429000"/>
            <a:chExt cx="357338" cy="60218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073D284-9116-480D-B1A8-DF00E2957629}"/>
                </a:ext>
              </a:extLst>
            </p:cNvPr>
            <p:cNvCxnSpPr>
              <a:cxnSpLocks/>
            </p:cNvCxnSpPr>
            <p:nvPr/>
          </p:nvCxnSpPr>
          <p:spPr>
            <a:xfrm>
              <a:off x="3695406" y="3429000"/>
              <a:ext cx="0" cy="60218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947B607-EC4F-4F88-83CF-459DFF9A41F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350152" y="4024266"/>
              <a:ext cx="348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C35DDCE-212B-4CD2-A566-5DC287B55D4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340902" y="3723837"/>
              <a:ext cx="348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E80284C-33A9-43B2-A21E-B5C10BFBE96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343750" y="3441486"/>
              <a:ext cx="348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C5933DE-316B-432B-A491-497F5919A805}"/>
              </a:ext>
            </a:extLst>
          </p:cNvPr>
          <p:cNvCxnSpPr/>
          <p:nvPr/>
        </p:nvCxnSpPr>
        <p:spPr>
          <a:xfrm flipV="1">
            <a:off x="3788891" y="3334657"/>
            <a:ext cx="1675314" cy="114268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184993-64F0-490B-A922-05789530393C}"/>
                  </a:ext>
                </a:extLst>
              </p:cNvPr>
              <p:cNvSpPr txBox="1"/>
              <p:nvPr/>
            </p:nvSpPr>
            <p:spPr>
              <a:xfrm>
                <a:off x="5464204" y="2578784"/>
                <a:ext cx="7014869" cy="2551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FFC000"/>
                    </a:solidFill>
                    <a:latin typeface="Ubuntu" panose="020B0504030602030204" pitchFamily="34" charset="0"/>
                  </a:rPr>
                  <a:t>Upward</a:t>
                </a:r>
                <a:r>
                  <a:rPr lang="en-US" altLang="ko-KR" sz="2000" dirty="0">
                    <a:latin typeface="Ubuntu" panose="020B0504030602030204" pitchFamily="34" charset="0"/>
                  </a:rPr>
                  <a:t> 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cut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off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cut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off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Ubuntu" panose="020B0504030602030204" pitchFamily="34" charset="0"/>
                  </a:rPr>
                  <a:t> ~</a:t>
                </a:r>
                <a:r>
                  <a:rPr lang="ko-KR" altLang="en-US" sz="2000" dirty="0">
                    <a:latin typeface="Ubuntu" panose="020B0504030602030204" pitchFamily="34" charset="0"/>
                  </a:rPr>
                  <a:t>  </a:t>
                </a:r>
                <a:r>
                  <a:rPr lang="en-US" altLang="ko-KR" sz="2000" dirty="0" err="1">
                    <a:latin typeface="Ubuntu" panose="020B0504030602030204" pitchFamily="34" charset="0"/>
                  </a:rPr>
                  <a:t>h_cut_off</a:t>
                </a:r>
                <a:endParaRPr lang="en-US" altLang="ko-KR" sz="2000" dirty="0">
                  <a:latin typeface="Ubuntu" panose="020B050403060203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2000" b="1" dirty="0">
                    <a:solidFill>
                      <a:srgbClr val="0070C0"/>
                    </a:solidFill>
                    <a:latin typeface="Ubuntu" panose="020B0504030602030204" pitchFamily="34" charset="0"/>
                  </a:rPr>
                  <a:t>optimal</a:t>
                </a:r>
                <a:r>
                  <a:rPr lang="en-US" altLang="ko-KR" sz="2000" dirty="0">
                    <a:latin typeface="Ubuntu" panose="020B0504030602030204" pitchFamily="34" charset="0"/>
                  </a:rPr>
                  <a:t> 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cut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off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cut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off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>
                    <a:latin typeface="Ubuntu" panose="020B0504030602030204" pitchFamily="34" charset="0"/>
                  </a:rPr>
                  <a:t>  ~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dirty="0">
                            <a:latin typeface="Ubuntu" panose="020B0504030602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Ubuntu" panose="020B0504030602030204" pitchFamily="34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Ubuntu" panose="020B0504030602030204" pitchFamily="34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Ubuntu" panose="020B0504030602030204" pitchFamily="34" charset="0"/>
                          </a:rPr>
                          <m:t>cut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Ubuntu" panose="020B0504030602030204" pitchFamily="34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Ubuntu" panose="020B0504030602030204" pitchFamily="34" charset="0"/>
                          </a:rPr>
                          <m:t>off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Ubuntu" panose="020B0504030602030204" pitchFamily="34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Ubuntu" panose="020B0504030602030204" pitchFamily="34" charset="0"/>
                          </a:rPr>
                          <m:t>cut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Ubuntu" panose="020B0504030602030204" pitchFamily="34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Ubuntu" panose="020B0504030602030204" pitchFamily="34" charset="0"/>
                          </a:rPr>
                          <m:t>off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Ubuntu" panose="020B0504030602030204" pitchFamily="34" charset="0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>
                    <a:latin typeface="Ubuntu" panose="020B050403060203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rgbClr val="FF0000"/>
                    </a:solidFill>
                    <a:latin typeface="Ubuntu" panose="020B0504030602030204" pitchFamily="34" charset="0"/>
                  </a:rPr>
                  <a:t>Instability</a:t>
                </a:r>
                <a:r>
                  <a:rPr lang="en-US" altLang="ko-KR" sz="2000" dirty="0">
                    <a:latin typeface="Ubuntu" panose="020B0504030602030204" pitchFamily="34" charset="0"/>
                  </a:rPr>
                  <a:t> :  </a:t>
                </a:r>
                <a:r>
                  <a:rPr lang="en-US" altLang="ko-KR" sz="2000" dirty="0" err="1">
                    <a:latin typeface="Ubuntu" panose="020B0504030602030204" pitchFamily="34" charset="0"/>
                  </a:rPr>
                  <a:t>l_cut_off</a:t>
                </a:r>
                <a:r>
                  <a:rPr lang="en-US" altLang="ko-KR" sz="2000" dirty="0">
                    <a:latin typeface="Ubuntu" panose="020B0504030602030204" pitchFamily="34" charset="0"/>
                  </a:rPr>
                  <a:t>  ~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cut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off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cut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off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Ubuntu" panose="020B0504030602030204" pitchFamily="34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ko-KR" altLang="en-US" sz="2000" dirty="0">
                  <a:latin typeface="Ubuntu" panose="020B050403060203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184993-64F0-490B-A922-057895303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04" y="2578784"/>
                <a:ext cx="7014869" cy="2551019"/>
              </a:xfrm>
              <a:prstGeom prst="rect">
                <a:avLst/>
              </a:prstGeom>
              <a:blipFill>
                <a:blip r:embed="rId4"/>
                <a:stretch>
                  <a:fillRect l="-869" b="-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">
            <a:extLst>
              <a:ext uri="{FF2B5EF4-FFF2-40B4-BE49-F238E27FC236}">
                <a16:creationId xmlns:a16="http://schemas.microsoft.com/office/drawing/2014/main" id="{43D3D2E7-F4FD-40FC-963E-502E7CD88AC8}"/>
              </a:ext>
            </a:extLst>
          </p:cNvPr>
          <p:cNvSpPr/>
          <p:nvPr/>
        </p:nvSpPr>
        <p:spPr>
          <a:xfrm>
            <a:off x="672738" y="816496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- Where do you get the data?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57436-D0C9-48F1-A0FB-05BF48DB7F25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21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4270" y="816496"/>
            <a:ext cx="74141" cy="59344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9C04B-A7B7-4721-8087-950BC0E83CD0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9820EE2-1871-4BE6-9D76-74208274BAC8}"/>
              </a:ext>
            </a:extLst>
          </p:cNvPr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 Feedback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166CC2-4D54-4A1C-AD66-9661EA0A1F77}"/>
              </a:ext>
            </a:extLst>
          </p:cNvPr>
          <p:cNvSpPr/>
          <p:nvPr/>
        </p:nvSpPr>
        <p:spPr>
          <a:xfrm>
            <a:off x="672738" y="816496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- Where do you get the data?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C1F900-D741-4F34-8AC5-23A4E7D15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503" y="1524382"/>
            <a:ext cx="6662994" cy="4219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A8BACC-7F47-444D-88DD-23C8E084695B}"/>
              </a:ext>
            </a:extLst>
          </p:cNvPr>
          <p:cNvSpPr/>
          <p:nvPr/>
        </p:nvSpPr>
        <p:spPr>
          <a:xfrm>
            <a:off x="5791907" y="2162432"/>
            <a:ext cx="3635589" cy="35814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5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4270" y="816496"/>
            <a:ext cx="74141" cy="59344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9C04B-A7B7-4721-8087-950BC0E83CD0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9820EE2-1871-4BE6-9D76-74208274BAC8}"/>
              </a:ext>
            </a:extLst>
          </p:cNvPr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 Feedback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166CC2-4D54-4A1C-AD66-9661EA0A1F77}"/>
              </a:ext>
            </a:extLst>
          </p:cNvPr>
          <p:cNvSpPr/>
          <p:nvPr/>
        </p:nvSpPr>
        <p:spPr>
          <a:xfrm>
            <a:off x="672738" y="816496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- Where do you get the data?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91937F-9C29-4270-A52C-9197F374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468" y="1524382"/>
            <a:ext cx="6221064" cy="46603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2428A7D-A0C6-4551-82C4-2263F37A5FBB}"/>
              </a:ext>
            </a:extLst>
          </p:cNvPr>
          <p:cNvSpPr/>
          <p:nvPr/>
        </p:nvSpPr>
        <p:spPr>
          <a:xfrm>
            <a:off x="4213654" y="1524381"/>
            <a:ext cx="4992877" cy="46603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9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4270" y="816496"/>
            <a:ext cx="74141" cy="59344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9C04B-A7B7-4721-8087-950BC0E83CD0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9820EE2-1871-4BE6-9D76-74208274BAC8}"/>
              </a:ext>
            </a:extLst>
          </p:cNvPr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 Feedback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166CC2-4D54-4A1C-AD66-9661EA0A1F77}"/>
              </a:ext>
            </a:extLst>
          </p:cNvPr>
          <p:cNvSpPr/>
          <p:nvPr/>
        </p:nvSpPr>
        <p:spPr>
          <a:xfrm>
            <a:off x="672738" y="816496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- Where do you get the data?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A3A164-D7C2-4773-8FBF-30A766607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1555060"/>
            <a:ext cx="8629650" cy="4524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A8BACC-7F47-444D-88DD-23C8E084695B}"/>
              </a:ext>
            </a:extLst>
          </p:cNvPr>
          <p:cNvSpPr/>
          <p:nvPr/>
        </p:nvSpPr>
        <p:spPr>
          <a:xfrm>
            <a:off x="7537622" y="2261286"/>
            <a:ext cx="2873202" cy="37802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53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4270" y="816496"/>
            <a:ext cx="74141" cy="59344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9C04B-A7B7-4721-8087-950BC0E83CD0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9820EE2-1871-4BE6-9D76-74208274BAC8}"/>
              </a:ext>
            </a:extLst>
          </p:cNvPr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 Feedback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166CC2-4D54-4A1C-AD66-9661EA0A1F77}"/>
              </a:ext>
            </a:extLst>
          </p:cNvPr>
          <p:cNvSpPr/>
          <p:nvPr/>
        </p:nvSpPr>
        <p:spPr>
          <a:xfrm>
            <a:off x="672738" y="816496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- Where do you get the data?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BEB8262-94C5-46E6-B511-503125864ABA}"/>
              </a:ext>
            </a:extLst>
          </p:cNvPr>
          <p:cNvGrpSpPr/>
          <p:nvPr/>
        </p:nvGrpSpPr>
        <p:grpSpPr>
          <a:xfrm>
            <a:off x="808165" y="1555060"/>
            <a:ext cx="6972156" cy="3685155"/>
            <a:chOff x="808165" y="1555060"/>
            <a:chExt cx="8629650" cy="452437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AA3A164-D7C2-4773-8FBF-30A766607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8165" y="1555060"/>
              <a:ext cx="8629650" cy="45243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A8BACC-7F47-444D-88DD-23C8E084695B}"/>
                </a:ext>
              </a:extLst>
            </p:cNvPr>
            <p:cNvSpPr/>
            <p:nvPr/>
          </p:nvSpPr>
          <p:spPr>
            <a:xfrm>
              <a:off x="6564612" y="2261286"/>
              <a:ext cx="2873202" cy="378021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2A6B74B-8E6E-49D3-846D-AC67793EA495}"/>
                </a:ext>
              </a:extLst>
            </p:cNvPr>
            <p:cNvSpPr/>
            <p:nvPr/>
          </p:nvSpPr>
          <p:spPr>
            <a:xfrm>
              <a:off x="867508" y="3124818"/>
              <a:ext cx="8570306" cy="304182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50A0DE-08ED-4782-8F04-A7F363A7F7E8}"/>
                  </a:ext>
                </a:extLst>
              </p:cNvPr>
              <p:cNvSpPr txBox="1"/>
              <p:nvPr/>
            </p:nvSpPr>
            <p:spPr>
              <a:xfrm>
                <a:off x="8346221" y="3429000"/>
                <a:ext cx="3917410" cy="3013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rgbClr val="FFC000"/>
                    </a:solidFill>
                    <a:latin typeface="Ubuntu" panose="020B0504030602030204" pitchFamily="34" charset="0"/>
                  </a:rPr>
                  <a:t>Upward</a:t>
                </a:r>
                <a:r>
                  <a:rPr lang="en-US" altLang="ko-KR" sz="1600" dirty="0">
                    <a:latin typeface="Ubuntu" panose="020B0504030602030204" pitchFamily="34" charset="0"/>
                  </a:rPr>
                  <a:t> 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600" dirty="0">
                            <a:latin typeface="Ubuntu" panose="020B0504030602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600" b="0" i="0" dirty="0" smtClean="0">
                            <a:latin typeface="Ubuntu" panose="020B0504030602030204" pitchFamily="34" charset="0"/>
                          </a:rPr>
                          <m:t>2.09</m:t>
                        </m:r>
                        <m:r>
                          <m:rPr>
                            <m:nor/>
                          </m:rPr>
                          <a:rPr lang="en-US" altLang="ko-KR" sz="1600" dirty="0">
                            <a:latin typeface="Ubuntu" panose="020B0504030602030204" pitchFamily="34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altLang="ko-KR" sz="1600" b="0" i="0" dirty="0" smtClean="0">
                            <a:latin typeface="Ubuntu" panose="020B0504030602030204" pitchFamily="34" charset="0"/>
                          </a:rPr>
                          <m:t>3.11</m:t>
                        </m:r>
                        <m:r>
                          <m:rPr>
                            <m:nor/>
                          </m:rPr>
                          <a:rPr lang="en-US" altLang="ko-KR" sz="1600" dirty="0">
                            <a:latin typeface="Ubuntu" panose="020B0504030602030204" pitchFamily="34" charset="0"/>
                          </a:rPr>
                          <m:t>)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600" dirty="0">
                    <a:latin typeface="Ubuntu" panose="020B0504030602030204" pitchFamily="34" charset="0"/>
                  </a:rPr>
                  <a:t> ~ 2.09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Ubuntu" panose="020B0504030602030204" pitchFamily="34" charset="0"/>
                  </a:rPr>
                  <a:t>	= 2.6 ~ 2.09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rgbClr val="0070C0"/>
                    </a:solidFill>
                    <a:latin typeface="Ubuntu" panose="020B0504030602030204" pitchFamily="34" charset="0"/>
                  </a:rPr>
                  <a:t>optimal</a:t>
                </a:r>
                <a:r>
                  <a:rPr lang="en-US" altLang="ko-KR" sz="1600" dirty="0">
                    <a:latin typeface="Ubuntu" panose="020B0504030602030204" pitchFamily="34" charset="0"/>
                  </a:rPr>
                  <a:t> 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600" dirty="0">
                            <a:latin typeface="Ubuntu" panose="020B0504030602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600" b="0" i="0" dirty="0" smtClean="0">
                            <a:latin typeface="Ubuntu" panose="020B0504030602030204" pitchFamily="34" charset="0"/>
                          </a:rPr>
                          <m:t>6.20</m:t>
                        </m:r>
                        <m:r>
                          <m:rPr>
                            <m:nor/>
                          </m:rPr>
                          <a:rPr lang="en-US" altLang="ko-KR" sz="1600" dirty="0">
                            <a:latin typeface="Ubuntu" panose="020B0504030602030204" pitchFamily="34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altLang="ko-KR" sz="1600" b="0" i="0" dirty="0" smtClean="0">
                            <a:latin typeface="Ubuntu" panose="020B0504030602030204" pitchFamily="34" charset="0"/>
                          </a:rPr>
                          <m:t>3.11</m:t>
                        </m:r>
                        <m:r>
                          <m:rPr>
                            <m:nor/>
                          </m:rPr>
                          <a:rPr lang="en-US" altLang="ko-KR" sz="1600" dirty="0">
                            <a:latin typeface="Ubuntu" panose="020B0504030602030204" pitchFamily="34" charset="0"/>
                          </a:rPr>
                          <m:t>)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600" dirty="0">
                    <a:latin typeface="Ubuntu" panose="020B0504030602030204" pitchFamily="34" charset="0"/>
                  </a:rPr>
                  <a:t>  ~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600" dirty="0">
                            <a:latin typeface="Ubuntu" panose="020B0504030602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600" b="0" i="0" dirty="0" smtClean="0">
                            <a:latin typeface="Ubuntu" panose="020B0504030602030204" pitchFamily="34" charset="0"/>
                          </a:rPr>
                          <m:t>2.09</m:t>
                        </m:r>
                        <m:r>
                          <m:rPr>
                            <m:nor/>
                          </m:rPr>
                          <a:rPr lang="en-US" altLang="ko-KR" sz="1600" dirty="0">
                            <a:latin typeface="Ubuntu" panose="020B0504030602030204" pitchFamily="34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altLang="ko-KR" sz="1600" b="0" i="0" dirty="0" smtClean="0">
                            <a:latin typeface="Ubuntu" panose="020B0504030602030204" pitchFamily="34" charset="0"/>
                          </a:rPr>
                          <m:t>3.11</m:t>
                        </m:r>
                        <m:r>
                          <m:rPr>
                            <m:nor/>
                          </m:rPr>
                          <a:rPr lang="en-US" altLang="ko-KR" sz="1600" dirty="0">
                            <a:latin typeface="Ubuntu" panose="020B0504030602030204" pitchFamily="34" charset="0"/>
                          </a:rPr>
                          <m:t>)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600" dirty="0">
                    <a:latin typeface="Ubuntu" panose="020B050403060203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Ubuntu" panose="020B0504030602030204" pitchFamily="34" charset="0"/>
                  </a:rPr>
                  <a:t>	 = 4.65 ~ 2.6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rgbClr val="FF0000"/>
                    </a:solidFill>
                    <a:latin typeface="Ubuntu" panose="020B0504030602030204" pitchFamily="34" charset="0"/>
                  </a:rPr>
                  <a:t>Instability</a:t>
                </a:r>
                <a:r>
                  <a:rPr lang="en-US" altLang="ko-KR" sz="1600" dirty="0">
                    <a:latin typeface="Ubuntu" panose="020B0504030602030204" pitchFamily="34" charset="0"/>
                  </a:rPr>
                  <a:t> :  6.20  ~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600" dirty="0">
                            <a:latin typeface="Ubuntu" panose="020B0504030602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600" b="0" i="0" dirty="0" smtClean="0">
                            <a:latin typeface="Ubuntu" panose="020B0504030602030204" pitchFamily="34" charset="0"/>
                          </a:rPr>
                          <m:t>6.20</m:t>
                        </m:r>
                        <m:r>
                          <m:rPr>
                            <m:nor/>
                          </m:rPr>
                          <a:rPr lang="en-US" altLang="ko-KR" sz="1600" dirty="0">
                            <a:latin typeface="Ubuntu" panose="020B0504030602030204" pitchFamily="34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altLang="ko-KR" sz="1600" b="0" i="0" dirty="0" smtClean="0">
                            <a:latin typeface="Ubuntu" panose="020B0504030602030204" pitchFamily="34" charset="0"/>
                          </a:rPr>
                          <m:t>3.11</m:t>
                        </m:r>
                        <m:r>
                          <m:rPr>
                            <m:nor/>
                          </m:rPr>
                          <a:rPr lang="en-US" altLang="ko-KR" sz="1600" dirty="0">
                            <a:latin typeface="Ubuntu" panose="020B0504030602030204" pitchFamily="34" charset="0"/>
                          </a:rPr>
                          <m:t>)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1600" dirty="0">
                    <a:latin typeface="Ubuntu" panose="020B0504030602030204" pitchFamily="34" charset="0"/>
                  </a:rPr>
                  <a:t> </a:t>
                </a:r>
                <a:endParaRPr lang="en-US" altLang="ko-KR" sz="1600" dirty="0">
                  <a:latin typeface="Ubuntu" panose="020B0504030602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Ubuntu" panose="020B0504030602030204" pitchFamily="34" charset="0"/>
                  </a:rPr>
                  <a:t>	 = 6.20 ~ 4.65</a:t>
                </a:r>
                <a:endParaRPr lang="ko-KR" altLang="en-US" sz="1600" dirty="0">
                  <a:latin typeface="Ubuntu" panose="020B050403060203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50A0DE-08ED-4782-8F04-A7F363A7F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221" y="3429000"/>
                <a:ext cx="3917410" cy="3013325"/>
              </a:xfrm>
              <a:prstGeom prst="rect">
                <a:avLst/>
              </a:prstGeom>
              <a:blipFill>
                <a:blip r:embed="rId4"/>
                <a:stretch>
                  <a:fillRect l="-778" b="-1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BAD942C-018B-458B-AE8A-B3CC5F7E11A4}"/>
              </a:ext>
            </a:extLst>
          </p:cNvPr>
          <p:cNvCxnSpPr>
            <a:cxnSpLocks/>
          </p:cNvCxnSpPr>
          <p:nvPr/>
        </p:nvCxnSpPr>
        <p:spPr>
          <a:xfrm>
            <a:off x="7780320" y="2930769"/>
            <a:ext cx="1164388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06309EA-DE16-44DE-B2E2-33456B76763A}"/>
              </a:ext>
            </a:extLst>
          </p:cNvPr>
          <p:cNvCxnSpPr>
            <a:cxnSpLocks/>
          </p:cNvCxnSpPr>
          <p:nvPr/>
        </p:nvCxnSpPr>
        <p:spPr>
          <a:xfrm>
            <a:off x="8921262" y="2907323"/>
            <a:ext cx="0" cy="762481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39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retro brow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483F"/>
      </a:accent1>
      <a:accent2>
        <a:srgbClr val="A4906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5807</TotalTime>
  <Words>1006</Words>
  <Application>Microsoft Office PowerPoint</Application>
  <PresentationFormat>와이드스크린</PresentationFormat>
  <Paragraphs>443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Arial</vt:lpstr>
      <vt:lpstr>Wingdings</vt:lpstr>
      <vt:lpstr>Malgun Gothic Semilight</vt:lpstr>
      <vt:lpstr>Calibri Light</vt:lpstr>
      <vt:lpstr>HyhwpEQ</vt:lpstr>
      <vt:lpstr>Cambria Math</vt:lpstr>
      <vt:lpstr>Calibri</vt:lpstr>
      <vt:lpstr>맑은 고딕</vt:lpstr>
      <vt:lpstr>Raleway</vt:lpstr>
      <vt:lpstr>Ubuntu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yoon jong yeop</cp:lastModifiedBy>
  <cp:revision>486</cp:revision>
  <dcterms:created xsi:type="dcterms:W3CDTF">2018-08-21T13:08:41Z</dcterms:created>
  <dcterms:modified xsi:type="dcterms:W3CDTF">2019-05-26T19:03:08Z</dcterms:modified>
</cp:coreProperties>
</file>