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89" r:id="rId4"/>
    <p:sldId id="290" r:id="rId5"/>
    <p:sldId id="354" r:id="rId6"/>
    <p:sldId id="356" r:id="rId7"/>
    <p:sldId id="355" r:id="rId8"/>
    <p:sldId id="377" r:id="rId9"/>
    <p:sldId id="378" r:id="rId10"/>
    <p:sldId id="379" r:id="rId11"/>
    <p:sldId id="380" r:id="rId12"/>
    <p:sldId id="374" r:id="rId13"/>
    <p:sldId id="288" r:id="rId14"/>
  </p:sldIdLst>
  <p:sldSz cx="12192000" cy="6858000"/>
  <p:notesSz cx="6858000" cy="9144000"/>
  <p:embeddedFontLst>
    <p:embeddedFont>
      <p:font typeface="Arial Rounded MT Bold" panose="020F0704030504030204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Ubuntu" panose="020B0600000101010101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18E"/>
    <a:srgbClr val="85BF4C"/>
    <a:srgbClr val="FFC000"/>
    <a:srgbClr val="B4C7E7"/>
    <a:srgbClr val="4472C4"/>
    <a:srgbClr val="47B0BB"/>
    <a:srgbClr val="A0BEE0"/>
    <a:srgbClr val="F5DCA8"/>
    <a:srgbClr val="A49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0982" autoAdjust="0"/>
  </p:normalViewPr>
  <p:slideViewPr>
    <p:cSldViewPr snapToGrid="0">
      <p:cViewPr varScale="1">
        <p:scale>
          <a:sx n="73" d="100"/>
          <a:sy n="73" d="100"/>
        </p:scale>
        <p:origin x="90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36AEB-812D-4016-AAD7-DC9A75FABBD9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C87E734-A582-477E-927F-FBB93C1E6507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An increasing number of people for occasional recruitment(</a:t>
          </a:r>
          <a:r>
            <a:rPr lang="ko-KR" altLang="en-US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수시 전형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)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8AF7D8B-A67C-4BBF-8CF6-FA1F8C9F194A}" type="par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EF8291D0-A2DD-4296-97EA-C6FA34746AB3}" type="sib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A8493F2D-557C-4310-A1E1-A7D7DF075B19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Complex recruitment types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A5889CB-EF2E-40E3-AFF6-E67BFB4234E7}" type="parTrans" cxnId="{7077DB6A-F6AB-41A4-87D7-D4367391CB35}">
      <dgm:prSet/>
      <dgm:spPr/>
      <dgm:t>
        <a:bodyPr/>
        <a:lstStyle/>
        <a:p>
          <a:pPr latinLnBrk="1"/>
          <a:endParaRPr lang="ko-KR" altLang="en-US"/>
        </a:p>
      </dgm:t>
    </dgm:pt>
    <dgm:pt modelId="{2C11468F-1ED2-4DE6-9C2B-065517D070A2}" type="sibTrans" cxnId="{7077DB6A-F6AB-41A4-87D7-D4367391CB35}">
      <dgm:prSet/>
      <dgm:spPr/>
      <dgm:t>
        <a:bodyPr/>
        <a:lstStyle/>
        <a:p>
          <a:pPr latinLnBrk="1"/>
          <a:endParaRPr lang="ko-KR" altLang="en-US"/>
        </a:p>
      </dgm:t>
    </dgm:pt>
    <dgm:pt modelId="{8CCF7FC5-7735-4D66-A693-9EAE0C3FD1C8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Entrance requirement of </a:t>
          </a:r>
        </a:p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Chung-</a:t>
          </a:r>
          <a:r>
            <a:rPr lang="en-US" altLang="ko-KR" sz="1400" b="1" dirty="0" err="1">
              <a:solidFill>
                <a:schemeClr val="tx2"/>
              </a:solidFill>
              <a:latin typeface="Arial Rounded MT Bold" panose="020F0704030504030204" pitchFamily="34" charset="0"/>
            </a:rPr>
            <a:t>ang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n-US" altLang="ko-KR" sz="1400" b="1" dirty="0" err="1">
              <a:solidFill>
                <a:schemeClr val="tx2"/>
              </a:solidFill>
              <a:latin typeface="Arial Rounded MT Bold" panose="020F0704030504030204" pitchFamily="34" charset="0"/>
            </a:rPr>
            <a:t>univ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EE4F4405-E336-4DA7-B736-8153E28F5A93}" type="parTrans" cxnId="{FED131C1-B204-43CD-9E22-4FC3C26033E5}">
      <dgm:prSet/>
      <dgm:spPr/>
      <dgm:t>
        <a:bodyPr/>
        <a:lstStyle/>
        <a:p>
          <a:pPr latinLnBrk="1"/>
          <a:endParaRPr lang="ko-KR" altLang="en-US"/>
        </a:p>
      </dgm:t>
    </dgm:pt>
    <dgm:pt modelId="{5A5D38F3-B26C-471D-8C1F-DDF6B67CDFE4}" type="sibTrans" cxnId="{FED131C1-B204-43CD-9E22-4FC3C26033E5}">
      <dgm:prSet/>
      <dgm:spPr/>
      <dgm:t>
        <a:bodyPr/>
        <a:lstStyle/>
        <a:p>
          <a:pPr latinLnBrk="1"/>
          <a:endParaRPr lang="ko-KR" altLang="en-US"/>
        </a:p>
      </dgm:t>
    </dgm:pt>
    <dgm:pt modelId="{24FD6D29-FA70-456E-9F9E-242FEB03D6F8}" type="pres">
      <dgm:prSet presAssocID="{45E36AEB-812D-4016-AAD7-DC9A75FABBD9}" presName="Name0" presStyleCnt="0">
        <dgm:presLayoutVars>
          <dgm:dir/>
          <dgm:resizeHandles val="exact"/>
        </dgm:presLayoutVars>
      </dgm:prSet>
      <dgm:spPr/>
    </dgm:pt>
    <dgm:pt modelId="{FAC1F0B4-2370-49DB-8FA7-0A14695D3D90}" type="pres">
      <dgm:prSet presAssocID="{3C87E734-A582-477E-927F-FBB93C1E6507}" presName="composite" presStyleCnt="0"/>
      <dgm:spPr/>
    </dgm:pt>
    <dgm:pt modelId="{2ED39B81-2778-4162-81F4-4A0F02964EA1}" type="pres">
      <dgm:prSet presAssocID="{3C87E734-A582-477E-927F-FBB93C1E6507}" presName="rect1" presStyleLbl="bgShp" presStyleIdx="0" presStyleCnt="3" custLinFactNeighborX="-34419" custLinFactNeighborY="-9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F8D05F3-3BF3-4773-9684-C1AD12064F25}" type="pres">
      <dgm:prSet presAssocID="{3C87E734-A582-477E-927F-FBB93C1E6507}" presName="rect2" presStyleLbl="trBgShp" presStyleIdx="0" presStyleCnt="3" custLinFactNeighborX="-29946" custLinFactNeighborY="76687">
        <dgm:presLayoutVars>
          <dgm:bulletEnabled val="1"/>
        </dgm:presLayoutVars>
      </dgm:prSet>
      <dgm:spPr/>
    </dgm:pt>
    <dgm:pt modelId="{00F5A154-9B37-47BE-8007-64C4C83D6ED0}" type="pres">
      <dgm:prSet presAssocID="{EF8291D0-A2DD-4296-97EA-C6FA34746AB3}" presName="sibTrans" presStyleCnt="0"/>
      <dgm:spPr/>
    </dgm:pt>
    <dgm:pt modelId="{ADF0840A-7D96-4997-8691-FC92B454BD5F}" type="pres">
      <dgm:prSet presAssocID="{A8493F2D-557C-4310-A1E1-A7D7DF075B19}" presName="composite" presStyleCnt="0"/>
      <dgm:spPr/>
    </dgm:pt>
    <dgm:pt modelId="{592841CD-9A22-4FC8-9893-EEEBBAEC20F9}" type="pres">
      <dgm:prSet presAssocID="{A8493F2D-557C-4310-A1E1-A7D7DF075B19}" presName="rect1" presStyleLbl="bgShp" presStyleIdx="1" presStyleCnt="3" custScaleY="86246" custLinFactNeighborX="6268" custLinFactNeighborY="-94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C62C681-D1A3-415F-85E4-4F9E09E221E7}" type="pres">
      <dgm:prSet presAssocID="{A8493F2D-557C-4310-A1E1-A7D7DF075B19}" presName="rect2" presStyleLbl="trBgShp" presStyleIdx="1" presStyleCnt="3" custLinFactNeighborX="5435" custLinFactNeighborY="76216">
        <dgm:presLayoutVars>
          <dgm:bulletEnabled val="1"/>
        </dgm:presLayoutVars>
      </dgm:prSet>
      <dgm:spPr/>
    </dgm:pt>
    <dgm:pt modelId="{A5EB30E1-8E46-4102-A26B-6B7E282B0D29}" type="pres">
      <dgm:prSet presAssocID="{2C11468F-1ED2-4DE6-9C2B-065517D070A2}" presName="sibTrans" presStyleCnt="0"/>
      <dgm:spPr/>
    </dgm:pt>
    <dgm:pt modelId="{3E3053A7-23EA-421F-A88B-FCC27C826A4B}" type="pres">
      <dgm:prSet presAssocID="{8CCF7FC5-7735-4D66-A693-9EAE0C3FD1C8}" presName="composite" presStyleCnt="0"/>
      <dgm:spPr/>
    </dgm:pt>
    <dgm:pt modelId="{CBC3E7B2-D55A-4D75-B2AB-7B1BE97EE24D}" type="pres">
      <dgm:prSet presAssocID="{8CCF7FC5-7735-4D66-A693-9EAE0C3FD1C8}" presName="rect1" presStyleLbl="bgShp" presStyleIdx="2" presStyleCnt="3" custLinFactNeighborX="-939" custLinFactNeighborY="-77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193AFC-AA6B-4B62-9BCE-BFFAB5B9B0C6}" type="pres">
      <dgm:prSet presAssocID="{8CCF7FC5-7735-4D66-A693-9EAE0C3FD1C8}" presName="rect2" presStyleLbl="trBgShp" presStyleIdx="2" presStyleCnt="3" custLinFactNeighborX="-313" custLinFactNeighborY="97203">
        <dgm:presLayoutVars>
          <dgm:bulletEnabled val="1"/>
        </dgm:presLayoutVars>
      </dgm:prSet>
      <dgm:spPr/>
    </dgm:pt>
  </dgm:ptLst>
  <dgm:cxnLst>
    <dgm:cxn modelId="{3E21FB25-7E7D-4321-AC60-497854367CB5}" srcId="{45E36AEB-812D-4016-AAD7-DC9A75FABBD9}" destId="{3C87E734-A582-477E-927F-FBB93C1E6507}" srcOrd="0" destOrd="0" parTransId="{98AF7D8B-A67C-4BBF-8CF6-FA1F8C9F194A}" sibTransId="{EF8291D0-A2DD-4296-97EA-C6FA34746AB3}"/>
    <dgm:cxn modelId="{72BEA439-14A5-4710-9D5C-EF27A28995A6}" type="presOf" srcId="{3C87E734-A582-477E-927F-FBB93C1E6507}" destId="{6F8D05F3-3BF3-4773-9684-C1AD12064F25}" srcOrd="0" destOrd="0" presId="urn:microsoft.com/office/officeart/2008/layout/BendingPictureSemiTransparentText"/>
    <dgm:cxn modelId="{BB188C3F-EA1F-4F52-84B9-DFB504BD1928}" type="presOf" srcId="{8CCF7FC5-7735-4D66-A693-9EAE0C3FD1C8}" destId="{63193AFC-AA6B-4B62-9BCE-BFFAB5B9B0C6}" srcOrd="0" destOrd="0" presId="urn:microsoft.com/office/officeart/2008/layout/BendingPictureSemiTransparentText"/>
    <dgm:cxn modelId="{7077DB6A-F6AB-41A4-87D7-D4367391CB35}" srcId="{45E36AEB-812D-4016-AAD7-DC9A75FABBD9}" destId="{A8493F2D-557C-4310-A1E1-A7D7DF075B19}" srcOrd="1" destOrd="0" parTransId="{9A5889CB-EF2E-40E3-AFF6-E67BFB4234E7}" sibTransId="{2C11468F-1ED2-4DE6-9C2B-065517D070A2}"/>
    <dgm:cxn modelId="{D0808495-7B54-4648-BC5D-348ACB18CBBE}" type="presOf" srcId="{45E36AEB-812D-4016-AAD7-DC9A75FABBD9}" destId="{24FD6D29-FA70-456E-9F9E-242FEB03D6F8}" srcOrd="0" destOrd="0" presId="urn:microsoft.com/office/officeart/2008/layout/BendingPictureSemiTransparentText"/>
    <dgm:cxn modelId="{FED131C1-B204-43CD-9E22-4FC3C26033E5}" srcId="{45E36AEB-812D-4016-AAD7-DC9A75FABBD9}" destId="{8CCF7FC5-7735-4D66-A693-9EAE0C3FD1C8}" srcOrd="2" destOrd="0" parTransId="{EE4F4405-E336-4DA7-B736-8153E28F5A93}" sibTransId="{5A5D38F3-B26C-471D-8C1F-DDF6B67CDFE4}"/>
    <dgm:cxn modelId="{E4404EEB-C7F4-4E9B-95E3-DE1414FF1793}" type="presOf" srcId="{A8493F2D-557C-4310-A1E1-A7D7DF075B19}" destId="{BC62C681-D1A3-415F-85E4-4F9E09E221E7}" srcOrd="0" destOrd="0" presId="urn:microsoft.com/office/officeart/2008/layout/BendingPictureSemiTransparentText"/>
    <dgm:cxn modelId="{5C49B0FF-90B3-41B2-993E-98B14EE1B2AB}" type="presParOf" srcId="{24FD6D29-FA70-456E-9F9E-242FEB03D6F8}" destId="{FAC1F0B4-2370-49DB-8FA7-0A14695D3D90}" srcOrd="0" destOrd="0" presId="urn:microsoft.com/office/officeart/2008/layout/BendingPictureSemiTransparentText"/>
    <dgm:cxn modelId="{ECB32265-BA00-46B9-A5D9-79216ED5BA2F}" type="presParOf" srcId="{FAC1F0B4-2370-49DB-8FA7-0A14695D3D90}" destId="{2ED39B81-2778-4162-81F4-4A0F02964EA1}" srcOrd="0" destOrd="0" presId="urn:microsoft.com/office/officeart/2008/layout/BendingPictureSemiTransparentText"/>
    <dgm:cxn modelId="{ED2FF8AE-9414-4AC8-A731-9B12A87D6E45}" type="presParOf" srcId="{FAC1F0B4-2370-49DB-8FA7-0A14695D3D90}" destId="{6F8D05F3-3BF3-4773-9684-C1AD12064F25}" srcOrd="1" destOrd="0" presId="urn:microsoft.com/office/officeart/2008/layout/BendingPictureSemiTransparentText"/>
    <dgm:cxn modelId="{C169E257-FEAC-4389-B1E0-D9575408CDCA}" type="presParOf" srcId="{24FD6D29-FA70-456E-9F9E-242FEB03D6F8}" destId="{00F5A154-9B37-47BE-8007-64C4C83D6ED0}" srcOrd="1" destOrd="0" presId="urn:microsoft.com/office/officeart/2008/layout/BendingPictureSemiTransparentText"/>
    <dgm:cxn modelId="{C0FCB2B5-F414-4CA2-91EB-9CB62562A217}" type="presParOf" srcId="{24FD6D29-FA70-456E-9F9E-242FEB03D6F8}" destId="{ADF0840A-7D96-4997-8691-FC92B454BD5F}" srcOrd="2" destOrd="0" presId="urn:microsoft.com/office/officeart/2008/layout/BendingPictureSemiTransparentText"/>
    <dgm:cxn modelId="{BB19BA14-942C-46B2-8673-87BE9888573C}" type="presParOf" srcId="{ADF0840A-7D96-4997-8691-FC92B454BD5F}" destId="{592841CD-9A22-4FC8-9893-EEEBBAEC20F9}" srcOrd="0" destOrd="0" presId="urn:microsoft.com/office/officeart/2008/layout/BendingPictureSemiTransparentText"/>
    <dgm:cxn modelId="{3BFC1DBD-A22A-4042-9256-1EAB7B993B28}" type="presParOf" srcId="{ADF0840A-7D96-4997-8691-FC92B454BD5F}" destId="{BC62C681-D1A3-415F-85E4-4F9E09E221E7}" srcOrd="1" destOrd="0" presId="urn:microsoft.com/office/officeart/2008/layout/BendingPictureSemiTransparentText"/>
    <dgm:cxn modelId="{EC154F73-50F5-42FE-AE1D-6C07744DD075}" type="presParOf" srcId="{24FD6D29-FA70-456E-9F9E-242FEB03D6F8}" destId="{A5EB30E1-8E46-4102-A26B-6B7E282B0D29}" srcOrd="3" destOrd="0" presId="urn:microsoft.com/office/officeart/2008/layout/BendingPictureSemiTransparentText"/>
    <dgm:cxn modelId="{55423F77-ABD9-43C1-B4C6-E87DCE75AC87}" type="presParOf" srcId="{24FD6D29-FA70-456E-9F9E-242FEB03D6F8}" destId="{3E3053A7-23EA-421F-A88B-FCC27C826A4B}" srcOrd="4" destOrd="0" presId="urn:microsoft.com/office/officeart/2008/layout/BendingPictureSemiTransparentText"/>
    <dgm:cxn modelId="{8470A4A4-5DFD-4DD5-B7BE-E982212E005D}" type="presParOf" srcId="{3E3053A7-23EA-421F-A88B-FCC27C826A4B}" destId="{CBC3E7B2-D55A-4D75-B2AB-7B1BE97EE24D}" srcOrd="0" destOrd="0" presId="urn:microsoft.com/office/officeart/2008/layout/BendingPictureSemiTransparentText"/>
    <dgm:cxn modelId="{FA6217A9-397B-41A8-8C64-1572C4DE0D8A}" type="presParOf" srcId="{3E3053A7-23EA-421F-A88B-FCC27C826A4B}" destId="{63193AFC-AA6B-4B62-9BCE-BFFAB5B9B0C6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36AEB-812D-4016-AAD7-DC9A75FABBD9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C87E734-A582-477E-927F-FBB93C1E6507}">
      <dgm:prSet phldrT="[텍스트]" custT="1"/>
      <dgm:spPr/>
      <dgm:t>
        <a:bodyPr/>
        <a:lstStyle/>
        <a:p>
          <a:pPr latinLnBrk="1"/>
          <a:r>
            <a:rPr lang="en-US" altLang="ko-KR" sz="18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Consulting cost is  </a:t>
          </a:r>
          <a:r>
            <a:rPr lang="en-US" altLang="ko-KR" sz="1800" b="1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Very expensive</a:t>
          </a:r>
          <a:r>
            <a:rPr lang="en-US" altLang="ko-KR" sz="18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  for student</a:t>
          </a:r>
          <a:endParaRPr lang="ko-KR" altLang="en-US" sz="18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8AF7D8B-A67C-4BBF-8CF6-FA1F8C9F194A}" type="par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EF8291D0-A2DD-4296-97EA-C6FA34746AB3}" type="sib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24FD6D29-FA70-456E-9F9E-242FEB03D6F8}" type="pres">
      <dgm:prSet presAssocID="{45E36AEB-812D-4016-AAD7-DC9A75FABBD9}" presName="Name0" presStyleCnt="0">
        <dgm:presLayoutVars>
          <dgm:dir/>
          <dgm:resizeHandles val="exact"/>
        </dgm:presLayoutVars>
      </dgm:prSet>
      <dgm:spPr/>
    </dgm:pt>
    <dgm:pt modelId="{FAC1F0B4-2370-49DB-8FA7-0A14695D3D90}" type="pres">
      <dgm:prSet presAssocID="{3C87E734-A582-477E-927F-FBB93C1E6507}" presName="composite" presStyleCnt="0"/>
      <dgm:spPr/>
    </dgm:pt>
    <dgm:pt modelId="{2ED39B81-2778-4162-81F4-4A0F02964EA1}" type="pres">
      <dgm:prSet presAssocID="{3C87E734-A582-477E-927F-FBB93C1E6507}" presName="rect1" presStyleLbl="bgShp" presStyleIdx="0" presStyleCnt="1" custScaleX="62194" custScaleY="49965" custLinFactNeighborX="-45667" custLinFactNeighborY="-220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6F8D05F3-3BF3-4773-9684-C1AD12064F25}" type="pres">
      <dgm:prSet presAssocID="{3C87E734-A582-477E-927F-FBB93C1E6507}" presName="rect2" presStyleLbl="trBgShp" presStyleIdx="0" presStyleCnt="1" custScaleX="87835" custScaleY="26245" custLinFactNeighborX="-10624" custLinFactNeighborY="88523">
        <dgm:presLayoutVars>
          <dgm:bulletEnabled val="1"/>
        </dgm:presLayoutVars>
      </dgm:prSet>
      <dgm:spPr/>
    </dgm:pt>
  </dgm:ptLst>
  <dgm:cxnLst>
    <dgm:cxn modelId="{3E21FB25-7E7D-4321-AC60-497854367CB5}" srcId="{45E36AEB-812D-4016-AAD7-DC9A75FABBD9}" destId="{3C87E734-A582-477E-927F-FBB93C1E6507}" srcOrd="0" destOrd="0" parTransId="{98AF7D8B-A67C-4BBF-8CF6-FA1F8C9F194A}" sibTransId="{EF8291D0-A2DD-4296-97EA-C6FA34746AB3}"/>
    <dgm:cxn modelId="{E444BC68-DEBD-475C-A4D3-467FB7041AF1}" type="presOf" srcId="{45E36AEB-812D-4016-AAD7-DC9A75FABBD9}" destId="{24FD6D29-FA70-456E-9F9E-242FEB03D6F8}" srcOrd="0" destOrd="0" presId="urn:microsoft.com/office/officeart/2008/layout/BendingPictureSemiTransparentText"/>
    <dgm:cxn modelId="{11BE83CC-23F9-488B-90FD-0464E873CC57}" type="presOf" srcId="{3C87E734-A582-477E-927F-FBB93C1E6507}" destId="{6F8D05F3-3BF3-4773-9684-C1AD12064F25}" srcOrd="0" destOrd="0" presId="urn:microsoft.com/office/officeart/2008/layout/BendingPictureSemiTransparentText"/>
    <dgm:cxn modelId="{44F7B9B5-7EC7-43CF-9AB0-832A9A0BEE97}" type="presParOf" srcId="{24FD6D29-FA70-456E-9F9E-242FEB03D6F8}" destId="{FAC1F0B4-2370-49DB-8FA7-0A14695D3D90}" srcOrd="0" destOrd="0" presId="urn:microsoft.com/office/officeart/2008/layout/BendingPictureSemiTransparentText"/>
    <dgm:cxn modelId="{F34E8815-E4AA-412E-B5D2-38FA0926B5BE}" type="presParOf" srcId="{FAC1F0B4-2370-49DB-8FA7-0A14695D3D90}" destId="{2ED39B81-2778-4162-81F4-4A0F02964EA1}" srcOrd="0" destOrd="0" presId="urn:microsoft.com/office/officeart/2008/layout/BendingPictureSemiTransparentText"/>
    <dgm:cxn modelId="{2B44E9ED-7272-4032-A727-7D99367C18DF}" type="presParOf" srcId="{FAC1F0B4-2370-49DB-8FA7-0A14695D3D90}" destId="{6F8D05F3-3BF3-4773-9684-C1AD12064F25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9B81-2778-4162-81F4-4A0F02964EA1}">
      <dsp:nvSpPr>
        <dsp:cNvPr id="0" name=""/>
        <dsp:cNvSpPr/>
      </dsp:nvSpPr>
      <dsp:spPr>
        <a:xfrm>
          <a:off x="0" y="0"/>
          <a:ext cx="3364784" cy="2884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05F3-3BF3-4773-9684-C1AD12064F25}">
      <dsp:nvSpPr>
        <dsp:cNvPr id="0" name=""/>
        <dsp:cNvSpPr/>
      </dsp:nvSpPr>
      <dsp:spPr>
        <a:xfrm>
          <a:off x="0" y="2554534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An increasing number of people for occasional recruitment(</a:t>
          </a:r>
          <a:r>
            <a:rPr lang="ko-KR" altLang="en-US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수시 전형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)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0" y="2554534"/>
        <a:ext cx="3364784" cy="692164"/>
      </dsp:txXfrm>
    </dsp:sp>
    <dsp:sp modelId="{592841CD-9A22-4FC8-9893-EEEBBAEC20F9}">
      <dsp:nvSpPr>
        <dsp:cNvPr id="0" name=""/>
        <dsp:cNvSpPr/>
      </dsp:nvSpPr>
      <dsp:spPr>
        <a:xfrm>
          <a:off x="4139111" y="163354"/>
          <a:ext cx="3364784" cy="24873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2C681-D1A3-415F-85E4-4F9E09E221E7}">
      <dsp:nvSpPr>
        <dsp:cNvPr id="0" name=""/>
        <dsp:cNvSpPr/>
      </dsp:nvSpPr>
      <dsp:spPr>
        <a:xfrm>
          <a:off x="4111083" y="2538628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Complex recruitment types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4111083" y="2538628"/>
        <a:ext cx="3364784" cy="692164"/>
      </dsp:txXfrm>
    </dsp:sp>
    <dsp:sp modelId="{CBC3E7B2-D55A-4D75-B2AB-7B1BE97EE24D}">
      <dsp:nvSpPr>
        <dsp:cNvPr id="0" name=""/>
        <dsp:cNvSpPr/>
      </dsp:nvSpPr>
      <dsp:spPr>
        <a:xfrm>
          <a:off x="2042620" y="3001215"/>
          <a:ext cx="3364784" cy="2884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3AFC-AA6B-4B62-9BCE-BFFAB5B9B0C6}">
      <dsp:nvSpPr>
        <dsp:cNvPr id="0" name=""/>
        <dsp:cNvSpPr/>
      </dsp:nvSpPr>
      <dsp:spPr>
        <a:xfrm>
          <a:off x="2063683" y="5422194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Entrance requirement of 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Chung-</a:t>
          </a:r>
          <a:r>
            <a:rPr lang="en-US" altLang="ko-KR" sz="1400" b="1" kern="1200" dirty="0" err="1">
              <a:solidFill>
                <a:schemeClr val="tx2"/>
              </a:solidFill>
              <a:latin typeface="Arial Rounded MT Bold" panose="020F0704030504030204" pitchFamily="34" charset="0"/>
            </a:rPr>
            <a:t>ang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n-US" altLang="ko-KR" sz="1400" b="1" kern="1200" dirty="0" err="1">
              <a:solidFill>
                <a:schemeClr val="tx2"/>
              </a:solidFill>
              <a:latin typeface="Arial Rounded MT Bold" panose="020F0704030504030204" pitchFamily="34" charset="0"/>
            </a:rPr>
            <a:t>univ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2063683" y="5422194"/>
        <a:ext cx="3364784" cy="69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9B81-2778-4162-81F4-4A0F02964EA1}">
      <dsp:nvSpPr>
        <dsp:cNvPr id="0" name=""/>
        <dsp:cNvSpPr/>
      </dsp:nvSpPr>
      <dsp:spPr>
        <a:xfrm>
          <a:off x="346240" y="0"/>
          <a:ext cx="3842447" cy="2645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05F3-3BF3-4773-9684-C1AD12064F25}">
      <dsp:nvSpPr>
        <dsp:cNvPr id="0" name=""/>
        <dsp:cNvSpPr/>
      </dsp:nvSpPr>
      <dsp:spPr>
        <a:xfrm>
          <a:off x="1719182" y="4961870"/>
          <a:ext cx="5426590" cy="333547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Consulting cost is  </a:t>
          </a:r>
          <a:r>
            <a:rPr lang="en-US" altLang="ko-KR" sz="1800" b="1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Very expensive</a:t>
          </a:r>
          <a:r>
            <a:rPr lang="en-US" altLang="ko-KR" sz="1800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  for student</a:t>
          </a:r>
          <a:endParaRPr lang="ko-KR" altLang="en-US" sz="18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1719182" y="4961870"/>
        <a:ext cx="5426590" cy="333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9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88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322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저희가 만든 웹사이트를 보여드리면서 데모를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2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프로그램의 개발 동기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수시 모집 비율은 </a:t>
            </a:r>
            <a:r>
              <a:rPr lang="ko-KR" altLang="en-US" dirty="0" err="1"/>
              <a:t>첫번째</a:t>
            </a:r>
            <a:r>
              <a:rPr lang="ko-KR" altLang="en-US" dirty="0"/>
              <a:t> 그래프와 같이 상승세에 놓여있고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그에 따른 수시 전형들 또한 다양해지고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아랫쪽</a:t>
            </a:r>
            <a:r>
              <a:rPr lang="ko-KR" altLang="en-US" baseline="0" dirty="0"/>
              <a:t> 사진의 중앙대학교 모집요강만 보더라도 수많은 </a:t>
            </a:r>
            <a:r>
              <a:rPr lang="ko-KR" altLang="en-US" baseline="0" dirty="0">
                <a:highlight>
                  <a:srgbClr val="FFFF00"/>
                </a:highlight>
              </a:rPr>
              <a:t>전형</a:t>
            </a:r>
            <a:r>
              <a:rPr lang="ko-KR" altLang="en-US" baseline="0" dirty="0"/>
              <a:t>들이 존재함을 알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점차 증가하고 있는 수시 전형들을 나의</a:t>
            </a:r>
            <a:r>
              <a:rPr lang="ko-KR" altLang="en-US" baseline="0" dirty="0"/>
              <a:t> 현재 </a:t>
            </a:r>
            <a:r>
              <a:rPr lang="ko-KR" altLang="en-US" baseline="0" dirty="0" err="1"/>
              <a:t>스펙에</a:t>
            </a:r>
            <a:r>
              <a:rPr lang="ko-KR" altLang="en-US" baseline="0" dirty="0"/>
              <a:t> 비교하여 알아보고 싶은데</a:t>
            </a:r>
            <a:endParaRPr lang="en-US" altLang="ko-KR" baseline="0" dirty="0"/>
          </a:p>
          <a:p>
            <a:r>
              <a:rPr lang="ko-KR" altLang="en-US" baseline="0" dirty="0"/>
              <a:t>학생들에겐 혼자 일일이 분석을 할 시간이 없습니다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학생들은</a:t>
            </a:r>
            <a:endParaRPr lang="en-US" altLang="ko-KR" baseline="0" dirty="0"/>
          </a:p>
          <a:p>
            <a:r>
              <a:rPr lang="ko-KR" altLang="en-US" baseline="0" dirty="0"/>
              <a:t>수시컨설팅을 받게 되는데요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수시 컨설팅은 보시는 것과 같이 굉장히 부담스러운 가격에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저희는 이러한 문제점들을 개선하고자 무료로</a:t>
            </a:r>
            <a:r>
              <a:rPr lang="ko-KR" altLang="en-US" baseline="0" dirty="0"/>
              <a:t> 나의 </a:t>
            </a:r>
            <a:r>
              <a:rPr lang="ko-KR" altLang="en-US" baseline="0" dirty="0" err="1"/>
              <a:t>스펙에</a:t>
            </a:r>
            <a:r>
              <a:rPr lang="ko-KR" altLang="en-US" baseline="0" dirty="0"/>
              <a:t> 맞는 다양한 학교들의 전형을 보여줄 수 있는 프로그램을 만들기로 계획하였습니다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프로그램이 어떻게 동작하는지 간단하게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유저가 본인의 성적을 입력을 </a:t>
            </a:r>
            <a:r>
              <a:rPr lang="ko-KR" altLang="en-US" dirty="0" err="1"/>
              <a:t>해놓습니다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유저가 </a:t>
            </a:r>
            <a:r>
              <a:rPr lang="en-US" altLang="ko-KR" dirty="0"/>
              <a:t>search </a:t>
            </a:r>
            <a:r>
              <a:rPr lang="ko-KR" altLang="en-US" dirty="0"/>
              <a:t>기능을 사용 할 때</a:t>
            </a:r>
            <a:r>
              <a:rPr lang="en-US" altLang="ko-KR" dirty="0"/>
              <a:t>,  </a:t>
            </a:r>
            <a:r>
              <a:rPr lang="ko-KR" altLang="en-US" dirty="0"/>
              <a:t>본인이 입력한 성적을 바탕으로 내신을 계산하고 봉사시간</a:t>
            </a:r>
            <a:r>
              <a:rPr lang="en-US" altLang="ko-KR" dirty="0"/>
              <a:t>, </a:t>
            </a:r>
            <a:r>
              <a:rPr lang="ko-KR" altLang="en-US" dirty="0"/>
              <a:t>학생회 임원 활동</a:t>
            </a:r>
            <a:r>
              <a:rPr lang="en-US" altLang="ko-KR" dirty="0"/>
              <a:t>, </a:t>
            </a:r>
            <a:r>
              <a:rPr lang="ko-KR" altLang="en-US" dirty="0"/>
              <a:t>독서량</a:t>
            </a:r>
            <a:r>
              <a:rPr lang="en-US" altLang="ko-KR" dirty="0"/>
              <a:t> </a:t>
            </a:r>
            <a:r>
              <a:rPr lang="ko-KR" altLang="en-US" dirty="0"/>
              <a:t>등의 추가 정보를 입력합니다</a:t>
            </a:r>
            <a:endParaRPr lang="en-US" altLang="ko-KR" dirty="0"/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정보를 바탕으로 대학 전형의 정보와 비교하여 사용자가 지원 가능한 대학들을 소신</a:t>
            </a:r>
            <a:r>
              <a:rPr lang="en-US" altLang="ko-KR" dirty="0"/>
              <a:t>, </a:t>
            </a:r>
            <a:r>
              <a:rPr lang="ko-KR" altLang="en-US" dirty="0"/>
              <a:t>적정</a:t>
            </a:r>
            <a:r>
              <a:rPr lang="en-US" altLang="ko-KR" dirty="0"/>
              <a:t>, </a:t>
            </a:r>
            <a:r>
              <a:rPr lang="ko-KR" altLang="en-US" dirty="0"/>
              <a:t>안정 </a:t>
            </a:r>
            <a:r>
              <a:rPr lang="en-US" altLang="ko-KR" dirty="0"/>
              <a:t>3</a:t>
            </a:r>
            <a:r>
              <a:rPr lang="ko-KR" altLang="en-US" dirty="0"/>
              <a:t>부분으로 나눠서 각각 </a:t>
            </a:r>
            <a:r>
              <a:rPr lang="en-US" altLang="ko-KR" dirty="0"/>
              <a:t>4</a:t>
            </a:r>
            <a:r>
              <a:rPr lang="ko-KR" altLang="en-US" dirty="0"/>
              <a:t>개씩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개발 환경은 </a:t>
            </a:r>
            <a:r>
              <a:rPr lang="ko-KR" altLang="en-US" dirty="0" err="1"/>
              <a:t>백엔드로</a:t>
            </a:r>
            <a:r>
              <a:rPr lang="ko-KR" altLang="en-US" dirty="0"/>
              <a:t> 장고</a:t>
            </a:r>
            <a:r>
              <a:rPr lang="en-US" altLang="ko-KR" dirty="0"/>
              <a:t>, </a:t>
            </a:r>
            <a:r>
              <a:rPr lang="ko-KR" altLang="en-US" dirty="0" err="1"/>
              <a:t>프론트엔드로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등의</a:t>
            </a:r>
            <a:r>
              <a:rPr lang="ko-KR" altLang="en-US" dirty="0"/>
              <a:t> 언어들을 사용하며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ko-KR" altLang="en-US" dirty="0" err="1"/>
              <a:t>호스팅</a:t>
            </a:r>
            <a:r>
              <a:rPr lang="ko-KR" altLang="en-US" dirty="0"/>
              <a:t> 서버로 </a:t>
            </a:r>
            <a:r>
              <a:rPr lang="en-US" altLang="ko-KR" dirty="0"/>
              <a:t>AWS</a:t>
            </a:r>
            <a:r>
              <a:rPr lang="ko-KR" altLang="en-US" dirty="0"/>
              <a:t>를 사용하고</a:t>
            </a:r>
            <a:r>
              <a:rPr lang="en-US" altLang="ko-KR" dirty="0"/>
              <a:t>, </a:t>
            </a:r>
            <a:r>
              <a:rPr lang="ko-KR" altLang="en-US" dirty="0"/>
              <a:t>서버와 </a:t>
            </a:r>
            <a:r>
              <a:rPr lang="ko-KR" altLang="en-US" dirty="0" err="1"/>
              <a:t>디비를</a:t>
            </a:r>
            <a:r>
              <a:rPr lang="ko-KR" altLang="en-US" dirty="0"/>
              <a:t> 연동하여 사용했습니다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955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76607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167741" y="2500293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SUSI </a:t>
            </a:r>
            <a:r>
              <a:rPr lang="en-US" altLang="ko-KR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DETECTIVE</a:t>
            </a:r>
            <a:endParaRPr lang="en-US" sz="40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6617E-771C-4EA4-BCD2-F1370CC7CA08}"/>
              </a:ext>
            </a:extLst>
          </p:cNvPr>
          <p:cNvSpPr txBox="1"/>
          <p:nvPr/>
        </p:nvSpPr>
        <p:spPr>
          <a:xfrm>
            <a:off x="3837686" y="3222986"/>
            <a:ext cx="447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Presenter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Tae </a:t>
            </a:r>
            <a:r>
              <a:rPr lang="en-US" sz="2400" dirty="0" err="1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Seong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1722FD-183F-4E37-85E1-888D09A5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06" y="1876355"/>
            <a:ext cx="495238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KimBy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o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ungGook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95116"/>
              </p:ext>
            </p:extLst>
          </p:nvPr>
        </p:nvGraphicFramePr>
        <p:xfrm>
          <a:off x="302625" y="1412113"/>
          <a:ext cx="11131712" cy="501734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4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1623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Kim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Byung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Gook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Database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195D9E-D4D0-494A-B3C6-3B97E9C2E3B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2D749B-C201-480D-ABC1-3012BFF4F63E}"/>
              </a:ext>
            </a:extLst>
          </p:cNvPr>
          <p:cNvSpPr/>
          <p:nvPr/>
        </p:nvSpPr>
        <p:spPr>
          <a:xfrm>
            <a:off x="10870970" y="1412113"/>
            <a:ext cx="548762" cy="50173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16C40B0-0801-484E-9333-5442EE051E63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</p:spTree>
    <p:extLst>
      <p:ext uri="{BB962C8B-B14F-4D97-AF65-F5344CB8AC3E}">
        <p14:creationId xmlns:p14="http://schemas.microsoft.com/office/powerpoint/2010/main" val="5706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YoonJongYeop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56175"/>
              </p:ext>
            </p:extLst>
          </p:nvPr>
        </p:nvGraphicFramePr>
        <p:xfrm>
          <a:off x="302625" y="1346773"/>
          <a:ext cx="11134819" cy="5034636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37875146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329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061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Yoon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Jong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Yeop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(Sign-up &amp; Log-in)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(Search)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collecting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(other</a:t>
                      </a:r>
                      <a:r>
                        <a:rPr 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menu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web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bug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Trimming UI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6B3F54-86A3-45EF-977B-2EC82A7B5319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4B000D-4113-4E03-ABDE-E7DA2FD71A34}"/>
              </a:ext>
            </a:extLst>
          </p:cNvPr>
          <p:cNvSpPr/>
          <p:nvPr/>
        </p:nvSpPr>
        <p:spPr>
          <a:xfrm>
            <a:off x="10871601" y="1346885"/>
            <a:ext cx="554989" cy="50168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E981CE-F182-4F59-A8D4-4584CE04D864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785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8031" y="3784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97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2819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03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103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609662" y="644582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0D531-987E-4C13-93FD-04EB6003BD7B}"/>
              </a:ext>
            </a:extLst>
          </p:cNvPr>
          <p:cNvSpPr txBox="1"/>
          <p:nvPr/>
        </p:nvSpPr>
        <p:spPr>
          <a:xfrm>
            <a:off x="5693605" y="2525904"/>
            <a:ext cx="5391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Introduction</a:t>
            </a: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3662250232"/>
              </p:ext>
            </p:extLst>
          </p:nvPr>
        </p:nvGraphicFramePr>
        <p:xfrm>
          <a:off x="3098698" y="597159"/>
          <a:ext cx="7513216" cy="611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8978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Motivation</a:t>
            </a:r>
          </a:p>
        </p:txBody>
      </p:sp>
      <p:sp>
        <p:nvSpPr>
          <p:cNvPr id="8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80047420"/>
              </p:ext>
            </p:extLst>
          </p:nvPr>
        </p:nvGraphicFramePr>
        <p:xfrm>
          <a:off x="1326518" y="1512858"/>
          <a:ext cx="10177692" cy="529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2991A9F0-C320-4534-B3E2-CC5548FF7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2594" y="3267729"/>
            <a:ext cx="4738700" cy="2455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02EE86-A9BC-4D90-A755-B52E6AA94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4225" y="1312112"/>
            <a:ext cx="4167082" cy="211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3251156" y="2788273"/>
            <a:ext cx="1498059" cy="516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9649408" y="1727256"/>
            <a:ext cx="1209869" cy="4256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9649408" y="2280144"/>
            <a:ext cx="1209869" cy="4167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4737641" y="3451749"/>
            <a:ext cx="1116209" cy="3960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4749215" y="4652103"/>
            <a:ext cx="1104635" cy="313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of whole Program</a:t>
            </a:r>
          </a:p>
        </p:txBody>
      </p:sp>
      <p:pic>
        <p:nvPicPr>
          <p:cNvPr id="3" name="그래픽 2" descr="팀">
            <a:extLst>
              <a:ext uri="{FF2B5EF4-FFF2-40B4-BE49-F238E27FC236}">
                <a16:creationId xmlns:a16="http://schemas.microsoft.com/office/drawing/2014/main" id="{ED3C3F6D-8CAB-46CB-94E3-1FD58BDA9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838" y="3551676"/>
            <a:ext cx="914400" cy="9144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6455355-0730-46F5-B490-D2785CCA3459}"/>
              </a:ext>
            </a:extLst>
          </p:cNvPr>
          <p:cNvSpPr/>
          <p:nvPr/>
        </p:nvSpPr>
        <p:spPr>
          <a:xfrm>
            <a:off x="1638784" y="3870697"/>
            <a:ext cx="1674452" cy="215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45660E-1C1D-4153-8541-D6870BA31496}"/>
              </a:ext>
            </a:extLst>
          </p:cNvPr>
          <p:cNvSpPr/>
          <p:nvPr/>
        </p:nvSpPr>
        <p:spPr>
          <a:xfrm>
            <a:off x="177767" y="4063735"/>
            <a:ext cx="45149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Input data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(grade,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service time,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the number of executives,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etc..)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DDB517-B2B8-43D5-AF77-747989772F8C}"/>
              </a:ext>
            </a:extLst>
          </p:cNvPr>
          <p:cNvSpPr/>
          <p:nvPr/>
        </p:nvSpPr>
        <p:spPr>
          <a:xfrm>
            <a:off x="701912" y="3254453"/>
            <a:ext cx="95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USER</a:t>
            </a:r>
            <a:endParaRPr lang="en-US" altLang="ko-KR" sz="1600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DBB8E99-D579-4137-B496-49E92AE76DD7}"/>
              </a:ext>
            </a:extLst>
          </p:cNvPr>
          <p:cNvSpPr/>
          <p:nvPr/>
        </p:nvSpPr>
        <p:spPr>
          <a:xfrm>
            <a:off x="3438273" y="1845479"/>
            <a:ext cx="4565376" cy="45164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49F00A-6362-440C-A049-AD888423F701}"/>
              </a:ext>
            </a:extLst>
          </p:cNvPr>
          <p:cNvSpPr/>
          <p:nvPr/>
        </p:nvSpPr>
        <p:spPr>
          <a:xfrm>
            <a:off x="4861934" y="1387380"/>
            <a:ext cx="1366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SERVER</a:t>
            </a:r>
            <a:endParaRPr lang="en-US" altLang="ko-KR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15" name="그래픽 14" descr="데이터베이스">
            <a:extLst>
              <a:ext uri="{FF2B5EF4-FFF2-40B4-BE49-F238E27FC236}">
                <a16:creationId xmlns:a16="http://schemas.microsoft.com/office/drawing/2014/main" id="{EB72599C-5226-4737-BC1B-4FE265341A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4423" y="2416314"/>
            <a:ext cx="1223963" cy="122396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A68184-8DEC-4E00-9A91-7F27D944A2A2}"/>
              </a:ext>
            </a:extLst>
          </p:cNvPr>
          <p:cNvSpPr/>
          <p:nvPr/>
        </p:nvSpPr>
        <p:spPr>
          <a:xfrm>
            <a:off x="5894772" y="1899741"/>
            <a:ext cx="2027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Each University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type data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6C56A5-2102-476A-A22C-8B7F4C50A8F2}"/>
              </a:ext>
            </a:extLst>
          </p:cNvPr>
          <p:cNvSpPr/>
          <p:nvPr/>
        </p:nvSpPr>
        <p:spPr>
          <a:xfrm>
            <a:off x="9081720" y="2497131"/>
            <a:ext cx="141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X..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3B426C-24D9-4EDD-A531-46B08873C576}"/>
              </a:ext>
            </a:extLst>
          </p:cNvPr>
          <p:cNvSpPr/>
          <p:nvPr/>
        </p:nvSpPr>
        <p:spPr>
          <a:xfrm>
            <a:off x="9413587" y="2903590"/>
            <a:ext cx="245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need the </a:t>
            </a:r>
            <a:r>
              <a:rPr lang="en-US" altLang="ko-KR" b="1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‘D’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area.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4BF9C0-5450-4062-A4CC-13BC89DB97F2}"/>
              </a:ext>
            </a:extLst>
          </p:cNvPr>
          <p:cNvSpPr/>
          <p:nvPr/>
        </p:nvSpPr>
        <p:spPr>
          <a:xfrm>
            <a:off x="9081720" y="3419375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Y..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B888EB-5968-469E-AE9D-2523848F9844}"/>
              </a:ext>
            </a:extLst>
          </p:cNvPr>
          <p:cNvSpPr/>
          <p:nvPr/>
        </p:nvSpPr>
        <p:spPr>
          <a:xfrm>
            <a:off x="9413587" y="3708165"/>
            <a:ext cx="2716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need the </a:t>
            </a:r>
            <a:r>
              <a:rPr lang="en-US" altLang="ko-KR" b="1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‘D,E’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area.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DA49AD-AE0D-4BF4-BAF7-CA9FA4BE4DEA}"/>
              </a:ext>
            </a:extLst>
          </p:cNvPr>
          <p:cNvSpPr/>
          <p:nvPr/>
        </p:nvSpPr>
        <p:spPr>
          <a:xfrm>
            <a:off x="9081720" y="4197307"/>
            <a:ext cx="1406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Z..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35771C-50D2-4CF7-8984-B4F18E82E42C}"/>
              </a:ext>
            </a:extLst>
          </p:cNvPr>
          <p:cNvSpPr/>
          <p:nvPr/>
        </p:nvSpPr>
        <p:spPr>
          <a:xfrm>
            <a:off x="9284621" y="4464149"/>
            <a:ext cx="2716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meet everything!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767ABE-DE07-4C32-887E-1D7272028CC0}"/>
              </a:ext>
            </a:extLst>
          </p:cNvPr>
          <p:cNvSpPr/>
          <p:nvPr/>
        </p:nvSpPr>
        <p:spPr>
          <a:xfrm>
            <a:off x="10317189" y="4893059"/>
            <a:ext cx="27283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4A0E4A-E21C-4B06-80D2-01696F002437}"/>
              </a:ext>
            </a:extLst>
          </p:cNvPr>
          <p:cNvSpPr/>
          <p:nvPr/>
        </p:nvSpPr>
        <p:spPr>
          <a:xfrm>
            <a:off x="9281750" y="1346687"/>
            <a:ext cx="2325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Output data</a:t>
            </a:r>
            <a:endParaRPr lang="en-US" altLang="ko-KR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AD6369-3FB8-4F37-906D-79A0E0E7541A}"/>
              </a:ext>
            </a:extLst>
          </p:cNvPr>
          <p:cNvSpPr/>
          <p:nvPr/>
        </p:nvSpPr>
        <p:spPr>
          <a:xfrm>
            <a:off x="5157491" y="2985512"/>
            <a:ext cx="1099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Compare</a:t>
            </a:r>
          </a:p>
        </p:txBody>
      </p:sp>
      <p:pic>
        <p:nvPicPr>
          <p:cNvPr id="41" name="그래픽 40" descr="문서">
            <a:extLst>
              <a:ext uri="{FF2B5EF4-FFF2-40B4-BE49-F238E27FC236}">
                <a16:creationId xmlns:a16="http://schemas.microsoft.com/office/drawing/2014/main" id="{54C72B3A-DD2F-448C-A145-6E19B9645D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7168" y="2457623"/>
            <a:ext cx="1105286" cy="110528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CED8F-7FBD-472D-ADF2-A9290136F910}"/>
              </a:ext>
            </a:extLst>
          </p:cNvPr>
          <p:cNvSpPr/>
          <p:nvPr/>
        </p:nvSpPr>
        <p:spPr>
          <a:xfrm>
            <a:off x="3805080" y="2058971"/>
            <a:ext cx="1344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Input data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E2ABCF-7E03-4B0F-9D04-F12797A9D069}"/>
              </a:ext>
            </a:extLst>
          </p:cNvPr>
          <p:cNvSpPr/>
          <p:nvPr/>
        </p:nvSpPr>
        <p:spPr>
          <a:xfrm>
            <a:off x="3886553" y="5093913"/>
            <a:ext cx="3668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Calculate 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what data is missing</a:t>
            </a:r>
          </a:p>
        </p:txBody>
      </p:sp>
      <p:sp>
        <p:nvSpPr>
          <p:cNvPr id="47" name="왼쪽 대괄호 46">
            <a:extLst>
              <a:ext uri="{FF2B5EF4-FFF2-40B4-BE49-F238E27FC236}">
                <a16:creationId xmlns:a16="http://schemas.microsoft.com/office/drawing/2014/main" id="{0F258DCD-852A-4090-B4CE-B3D7AE78B16D}"/>
              </a:ext>
            </a:extLst>
          </p:cNvPr>
          <p:cNvSpPr/>
          <p:nvPr/>
        </p:nvSpPr>
        <p:spPr>
          <a:xfrm>
            <a:off x="8692574" y="1845479"/>
            <a:ext cx="589176" cy="443257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9697FD2-B154-4CB5-95A6-872DFDF12D8C}"/>
              </a:ext>
            </a:extLst>
          </p:cNvPr>
          <p:cNvSpPr/>
          <p:nvPr/>
        </p:nvSpPr>
        <p:spPr>
          <a:xfrm>
            <a:off x="8130491" y="3870696"/>
            <a:ext cx="465734" cy="215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EF17A1E4-8CE6-43AC-A57C-614B313CAFE1}"/>
              </a:ext>
            </a:extLst>
          </p:cNvPr>
          <p:cNvSpPr/>
          <p:nvPr/>
        </p:nvSpPr>
        <p:spPr>
          <a:xfrm>
            <a:off x="4824569" y="3849627"/>
            <a:ext cx="1755437" cy="12239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D517A4A-FCBA-46B0-BE89-762AE47875D0}"/>
              </a:ext>
            </a:extLst>
          </p:cNvPr>
          <p:cNvCxnSpPr>
            <a:cxnSpLocks/>
          </p:cNvCxnSpPr>
          <p:nvPr/>
        </p:nvCxnSpPr>
        <p:spPr>
          <a:xfrm>
            <a:off x="5157491" y="2908337"/>
            <a:ext cx="107068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Architecture of application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42A0B3-9C9C-414E-9A8D-48DB7B9F84B4}"/>
              </a:ext>
            </a:extLst>
          </p:cNvPr>
          <p:cNvGrpSpPr/>
          <p:nvPr/>
        </p:nvGrpSpPr>
        <p:grpSpPr>
          <a:xfrm>
            <a:off x="1857188" y="1647998"/>
            <a:ext cx="8477623" cy="4818116"/>
            <a:chOff x="1857188" y="1647998"/>
            <a:chExt cx="8477623" cy="4818116"/>
          </a:xfrm>
        </p:grpSpPr>
        <p:pic>
          <p:nvPicPr>
            <p:cNvPr id="8" name="그림 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791E262-88AF-4940-982D-6415EB648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188" y="1647998"/>
              <a:ext cx="8477623" cy="481811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0DEF88E-D5AF-4640-8DBC-1952DDA3F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853" y="4918841"/>
              <a:ext cx="1596327" cy="1324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27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14124"/>
              </p:ext>
            </p:extLst>
          </p:nvPr>
        </p:nvGraphicFramePr>
        <p:xfrm>
          <a:off x="482435" y="1369096"/>
          <a:ext cx="11227129" cy="5155765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646959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646663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and DB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&amp;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486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D184BD-BF01-417B-A2FD-2E6235A1FB7F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D04926-3C2C-4E76-8E8B-E85085F347A0}"/>
              </a:ext>
            </a:extLst>
          </p:cNvPr>
          <p:cNvSpPr/>
          <p:nvPr/>
        </p:nvSpPr>
        <p:spPr>
          <a:xfrm>
            <a:off x="11050215" y="1369096"/>
            <a:ext cx="664799" cy="51557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FAF520F-D482-4923-8738-6539390D0A34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02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YangTaeSeong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89846"/>
              </p:ext>
            </p:extLst>
          </p:nvPr>
        </p:nvGraphicFramePr>
        <p:xfrm>
          <a:off x="302625" y="1412114"/>
          <a:ext cx="11117630" cy="4951618"/>
        </p:xfrm>
        <a:graphic>
          <a:graphicData uri="http://schemas.openxmlformats.org/drawingml/2006/table">
            <a:tbl>
              <a:tblPr/>
              <a:tblGrid>
                <a:gridCol w="1632871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475965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29091489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</a:tblGrid>
              <a:tr h="2496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2443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Yang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Tae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Seong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RM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ko-KR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ko-KR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study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Algorithm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adding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2AE4FB-8308-4935-9F67-D50E8BC90B35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F3CFF9-5D2E-427A-847D-0640A66AB701}"/>
              </a:ext>
            </a:extLst>
          </p:cNvPr>
          <p:cNvSpPr/>
          <p:nvPr/>
        </p:nvSpPr>
        <p:spPr>
          <a:xfrm>
            <a:off x="10890091" y="1412113"/>
            <a:ext cx="507655" cy="49516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8304BC5-6E21-40E5-88E6-3111E11E34E0}"/>
              </a:ext>
            </a:extLst>
          </p:cNvPr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7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630</Words>
  <Application>Microsoft Office PowerPoint</Application>
  <PresentationFormat>와이드스크린</PresentationFormat>
  <Paragraphs>331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Calibri</vt:lpstr>
      <vt:lpstr>맑은 고딕</vt:lpstr>
      <vt:lpstr>Ubuntu</vt:lpstr>
      <vt:lpstr>Arial Rounded MT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BYOUNGGOOK KIM</cp:lastModifiedBy>
  <cp:revision>411</cp:revision>
  <dcterms:created xsi:type="dcterms:W3CDTF">2018-08-21T13:08:41Z</dcterms:created>
  <dcterms:modified xsi:type="dcterms:W3CDTF">2019-06-02T16:55:26Z</dcterms:modified>
</cp:coreProperties>
</file>