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89" r:id="rId4"/>
    <p:sldId id="290" r:id="rId5"/>
    <p:sldId id="286" r:id="rId6"/>
    <p:sldId id="293" r:id="rId7"/>
    <p:sldId id="294" r:id="rId8"/>
    <p:sldId id="287" r:id="rId9"/>
    <p:sldId id="297" r:id="rId10"/>
    <p:sldId id="298" r:id="rId11"/>
    <p:sldId id="299" r:id="rId12"/>
    <p:sldId id="295" r:id="rId13"/>
    <p:sldId id="296" r:id="rId14"/>
    <p:sldId id="292" r:id="rId15"/>
    <p:sldId id="301" r:id="rId16"/>
    <p:sldId id="302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9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15B-3C5D-44EC-A03A-0CF6E354129C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4EB3B-EAE5-4B3B-BE30-E04D77098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7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r>
              <a:rPr lang="ko-KR" altLang="en-US" dirty="0"/>
              <a:t>년도 수시모집 비율은 </a:t>
            </a:r>
            <a:r>
              <a:rPr lang="en-US" altLang="ko-KR" dirty="0"/>
              <a:t>76.2% </a:t>
            </a:r>
            <a:r>
              <a:rPr lang="ko-KR" altLang="en-US" dirty="0"/>
              <a:t>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</a:t>
            </a:r>
            <a:r>
              <a:rPr lang="ko-KR" altLang="en-US" dirty="0"/>
              <a:t>년도의 수시모집 비율은 </a:t>
            </a:r>
            <a:r>
              <a:rPr lang="en-US" altLang="ko-KR" dirty="0"/>
              <a:t>77.3% </a:t>
            </a:r>
            <a:r>
              <a:rPr lang="ko-KR" altLang="en-US" dirty="0"/>
              <a:t>로 소폭 확대되었고 계속해서 수시 모집 비율은 늘어나는 추세입니다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이에 비해 수시 전형 유형의 개수는 대학별 총 </a:t>
            </a:r>
            <a:r>
              <a:rPr lang="en-US" altLang="ko-KR" dirty="0"/>
              <a:t>529</a:t>
            </a:r>
            <a:r>
              <a:rPr lang="ko-KR" altLang="en-US" dirty="0"/>
              <a:t>개이고 학생은 어떤 전형이 본인과 맞는지 대학별로 확인해야 하는 실정입니다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2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보고 계시는 표는 중앙대학교 입학처에서 가져온 입시전형 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현재의 입시 전형이 복잡하지 않나요</a:t>
            </a:r>
            <a:r>
              <a:rPr lang="en-US" altLang="ko-KR" dirty="0"/>
              <a:t>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85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돈이 있는 사람들은 입시 컨설팅 받기도 하는데요</a:t>
            </a:r>
            <a:r>
              <a:rPr lang="en-US" altLang="ko-KR" dirty="0"/>
              <a:t>.. </a:t>
            </a:r>
            <a:r>
              <a:rPr lang="ko-KR" altLang="en-US" dirty="0"/>
              <a:t>보시는 것처럼 입시 컨설팅 한번에 싸면 </a:t>
            </a:r>
            <a:r>
              <a:rPr lang="en-US" altLang="ko-KR" dirty="0"/>
              <a:t>2~30</a:t>
            </a:r>
            <a:r>
              <a:rPr lang="ko-KR" altLang="en-US" dirty="0"/>
              <a:t>만원 정도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7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STEP 1 </a:t>
            </a:r>
            <a:r>
              <a:rPr lang="ko-KR" altLang="en-US" dirty="0"/>
              <a:t>전국 대학교의 전형을 모두 수집하기에는 힘들 </a:t>
            </a:r>
            <a:r>
              <a:rPr lang="ko-KR" altLang="en-US" dirty="0" err="1"/>
              <a:t>것같아</a:t>
            </a:r>
            <a:r>
              <a:rPr lang="ko-KR" altLang="en-US" dirty="0"/>
              <a:t> 우선 수도권 </a:t>
            </a:r>
            <a:r>
              <a:rPr lang="en-US" altLang="ko-KR" dirty="0"/>
              <a:t>+ </a:t>
            </a:r>
            <a:r>
              <a:rPr lang="ko-KR" altLang="en-US" dirty="0"/>
              <a:t>국립대에 대한 전형 데이터 베이스를 구축하겠습니다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STEP 2 </a:t>
            </a:r>
            <a:r>
              <a:rPr lang="ko-KR" altLang="en-US" dirty="0"/>
              <a:t>단어 하나라도 더 </a:t>
            </a:r>
            <a:r>
              <a:rPr lang="ko-KR" altLang="en-US" dirty="0" err="1"/>
              <a:t>외워야되는</a:t>
            </a:r>
            <a:r>
              <a:rPr lang="ko-KR" altLang="en-US" dirty="0"/>
              <a:t> 학생들을 위해 간단한 </a:t>
            </a:r>
            <a:r>
              <a:rPr lang="en-US" altLang="ko-KR" dirty="0"/>
              <a:t>UI </a:t>
            </a:r>
            <a:r>
              <a:rPr lang="ko-KR" altLang="en-US" dirty="0"/>
              <a:t>를 제공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STEP 3 </a:t>
            </a:r>
            <a:r>
              <a:rPr lang="ko-KR" altLang="en-US" dirty="0"/>
              <a:t>전년도 합격자와의 분석 결과를 통해 학생들에게 자기설계 기회를 제공하겠습니다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75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55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56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프레임워크로 </a:t>
            </a:r>
            <a:r>
              <a:rPr lang="en-US" altLang="ko-KR" dirty="0" err="1"/>
              <a:t>django</a:t>
            </a:r>
            <a:r>
              <a:rPr lang="ko-KR" altLang="en-US" dirty="0"/>
              <a:t>를 사용하고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데이터베이스 구축은 </a:t>
            </a:r>
            <a:r>
              <a:rPr lang="en-US" altLang="ko-KR" dirty="0"/>
              <a:t>MYSQL </a:t>
            </a:r>
            <a:r>
              <a:rPr lang="ko-KR" altLang="en-US" dirty="0"/>
              <a:t>을 이용하겠습니다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CSS </a:t>
            </a:r>
            <a:r>
              <a:rPr lang="ko-KR" altLang="en-US" dirty="0"/>
              <a:t>부분은 부트스트랩을 사용하고</a:t>
            </a:r>
            <a:r>
              <a:rPr lang="en-US" altLang="ko-KR" dirty="0"/>
              <a:t>, </a:t>
            </a:r>
            <a:r>
              <a:rPr lang="ko-KR" altLang="en-US" dirty="0"/>
              <a:t>웹 서버로는 아파치를 사용할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31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870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4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adiga.kr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inhak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4066987" y="2315250"/>
            <a:ext cx="40516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SKYGAZUA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6617E-771C-4EA4-BCD2-F1370CC7CA08}"/>
              </a:ext>
            </a:extLst>
          </p:cNvPr>
          <p:cNvSpPr txBox="1"/>
          <p:nvPr/>
        </p:nvSpPr>
        <p:spPr>
          <a:xfrm>
            <a:off x="3795713" y="3484801"/>
            <a:ext cx="4475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Team9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YANG JONG GOOK</a:t>
            </a:r>
          </a:p>
        </p:txBody>
      </p:sp>
    </p:spTree>
    <p:extLst>
      <p:ext uri="{BB962C8B-B14F-4D97-AF65-F5344CB8AC3E}">
        <p14:creationId xmlns:p14="http://schemas.microsoft.com/office/powerpoint/2010/main" val="3472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75112"/>
            <a:ext cx="4875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Existing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6230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4D1882-6443-41E8-A18D-4D62872E8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17" y="2040784"/>
            <a:ext cx="6376210" cy="31483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4D7ABB-BAA8-459D-B01A-50842858FA75}"/>
              </a:ext>
            </a:extLst>
          </p:cNvPr>
          <p:cNvSpPr txBox="1"/>
          <p:nvPr/>
        </p:nvSpPr>
        <p:spPr>
          <a:xfrm>
            <a:off x="7613780" y="1894114"/>
            <a:ext cx="4366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</a:t>
            </a:r>
            <a:r>
              <a:rPr lang="ko-KR" altLang="en-US" dirty="0" err="1"/>
              <a:t>대학어디가</a:t>
            </a:r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http://adiga.kr/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After inputting the grades, Students </a:t>
            </a:r>
            <a:r>
              <a:rPr lang="en-US" altLang="ko-KR" b="1" u="sng" dirty="0"/>
              <a:t>'directly'</a:t>
            </a:r>
            <a:r>
              <a:rPr lang="en-US" altLang="ko-KR" b="1" dirty="0"/>
              <a:t> </a:t>
            </a:r>
            <a:r>
              <a:rPr lang="en-US" altLang="ko-KR" dirty="0"/>
              <a:t>select and analyze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241971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75112"/>
            <a:ext cx="4875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Existing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6230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D7ABB-BAA8-459D-B01A-50842858FA75}"/>
              </a:ext>
            </a:extLst>
          </p:cNvPr>
          <p:cNvSpPr txBox="1"/>
          <p:nvPr/>
        </p:nvSpPr>
        <p:spPr>
          <a:xfrm>
            <a:off x="7613779" y="1894114"/>
            <a:ext cx="4506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</a:t>
            </a:r>
            <a:r>
              <a:rPr lang="ko-KR" altLang="en-US" dirty="0" err="1"/>
              <a:t>진학사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http://www.jinhak.com/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How to choose a university and a selection</a:t>
            </a:r>
          </a:p>
          <a:p>
            <a:r>
              <a:rPr lang="en-US" altLang="ko-KR" dirty="0"/>
              <a:t>(Student </a:t>
            </a:r>
            <a:r>
              <a:rPr lang="en-US" altLang="ko-KR" b="1" u="sng" dirty="0"/>
              <a:t>‘directly’</a:t>
            </a:r>
            <a:r>
              <a:rPr lang="en-US" altLang="ko-KR" b="1" dirty="0"/>
              <a:t> </a:t>
            </a:r>
            <a:r>
              <a:rPr lang="en-US" altLang="ko-KR" dirty="0"/>
              <a:t>must know what type of admission is)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96626D-EDC1-4902-A082-9584C450F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25" y="1894114"/>
            <a:ext cx="6818151" cy="3486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285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6" y="2114279"/>
            <a:ext cx="94279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Development Environment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29188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188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4" name="Freeform 81"/>
          <p:cNvSpPr>
            <a:spLocks/>
          </p:cNvSpPr>
          <p:nvPr/>
        </p:nvSpPr>
        <p:spPr bwMode="auto">
          <a:xfrm>
            <a:off x="8370210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" name="Freeform 82"/>
          <p:cNvSpPr>
            <a:spLocks noEditPoints="1"/>
          </p:cNvSpPr>
          <p:nvPr/>
        </p:nvSpPr>
        <p:spPr bwMode="auto">
          <a:xfrm>
            <a:off x="8497210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502260" y="4011987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we are the profesional</a:t>
            </a:r>
          </a:p>
        </p:txBody>
      </p:sp>
    </p:spTree>
    <p:extLst>
      <p:ext uri="{BB962C8B-B14F-4D97-AF65-F5344CB8AC3E}">
        <p14:creationId xmlns:p14="http://schemas.microsoft.com/office/powerpoint/2010/main" val="107705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75112"/>
            <a:ext cx="75678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Development Environment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6230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8">
            <a:extLst>
              <a:ext uri="{FF2B5EF4-FFF2-40B4-BE49-F238E27FC236}">
                <a16:creationId xmlns:a16="http://schemas.microsoft.com/office/drawing/2014/main" id="{C55D0EE0-3ECA-4168-AD2E-0895CE442687}"/>
              </a:ext>
            </a:extLst>
          </p:cNvPr>
          <p:cNvSpPr>
            <a:spLocks/>
          </p:cNvSpPr>
          <p:nvPr/>
        </p:nvSpPr>
        <p:spPr bwMode="auto">
          <a:xfrm>
            <a:off x="4560445" y="2526916"/>
            <a:ext cx="32961" cy="964089"/>
          </a:xfrm>
          <a:custGeom>
            <a:avLst/>
            <a:gdLst>
              <a:gd name="T0" fmla="*/ 18 w 36"/>
              <a:gd name="T1" fmla="*/ 0 h 1050"/>
              <a:gd name="T2" fmla="*/ 36 w 36"/>
              <a:gd name="T3" fmla="*/ 10 h 1050"/>
              <a:gd name="T4" fmla="*/ 36 w 36"/>
              <a:gd name="T5" fmla="*/ 1040 h 1050"/>
              <a:gd name="T6" fmla="*/ 18 w 36"/>
              <a:gd name="T7" fmla="*/ 1050 h 1050"/>
              <a:gd name="T8" fmla="*/ 0 w 36"/>
              <a:gd name="T9" fmla="*/ 1040 h 1050"/>
              <a:gd name="T10" fmla="*/ 0 w 36"/>
              <a:gd name="T11" fmla="*/ 10 h 1050"/>
              <a:gd name="T12" fmla="*/ 18 w 36"/>
              <a:gd name="T13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0">
                <a:moveTo>
                  <a:pt x="18" y="0"/>
                </a:moveTo>
                <a:cubicBezTo>
                  <a:pt x="28" y="0"/>
                  <a:pt x="36" y="4"/>
                  <a:pt x="36" y="10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5"/>
                  <a:pt x="28" y="1050"/>
                  <a:pt x="18" y="1050"/>
                </a:cubicBezTo>
                <a:cubicBezTo>
                  <a:pt x="8" y="1050"/>
                  <a:pt x="0" y="1045"/>
                  <a:pt x="0" y="10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8" y="0"/>
                  <a:pt x="18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120E11DC-3589-4B77-8411-E265547333F2}"/>
              </a:ext>
            </a:extLst>
          </p:cNvPr>
          <p:cNvSpPr>
            <a:spLocks/>
          </p:cNvSpPr>
          <p:nvPr/>
        </p:nvSpPr>
        <p:spPr bwMode="auto">
          <a:xfrm>
            <a:off x="6142884" y="4662996"/>
            <a:ext cx="32961" cy="964723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30" name="Freeform 30">
            <a:extLst>
              <a:ext uri="{FF2B5EF4-FFF2-40B4-BE49-F238E27FC236}">
                <a16:creationId xmlns:a16="http://schemas.microsoft.com/office/drawing/2014/main" id="{000EF1CF-082C-4DAB-8D90-9FC95F240CE9}"/>
              </a:ext>
            </a:extLst>
          </p:cNvPr>
          <p:cNvSpPr>
            <a:spLocks/>
          </p:cNvSpPr>
          <p:nvPr/>
        </p:nvSpPr>
        <p:spPr bwMode="auto">
          <a:xfrm>
            <a:off x="7646379" y="2526916"/>
            <a:ext cx="32961" cy="964089"/>
          </a:xfrm>
          <a:custGeom>
            <a:avLst/>
            <a:gdLst>
              <a:gd name="T0" fmla="*/ 18 w 36"/>
              <a:gd name="T1" fmla="*/ 0 h 1050"/>
              <a:gd name="T2" fmla="*/ 36 w 36"/>
              <a:gd name="T3" fmla="*/ 10 h 1050"/>
              <a:gd name="T4" fmla="*/ 36 w 36"/>
              <a:gd name="T5" fmla="*/ 1040 h 1050"/>
              <a:gd name="T6" fmla="*/ 18 w 36"/>
              <a:gd name="T7" fmla="*/ 1050 h 1050"/>
              <a:gd name="T8" fmla="*/ 0 w 36"/>
              <a:gd name="T9" fmla="*/ 1040 h 1050"/>
              <a:gd name="T10" fmla="*/ 0 w 36"/>
              <a:gd name="T11" fmla="*/ 10 h 1050"/>
              <a:gd name="T12" fmla="*/ 18 w 36"/>
              <a:gd name="T13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0">
                <a:moveTo>
                  <a:pt x="18" y="0"/>
                </a:moveTo>
                <a:cubicBezTo>
                  <a:pt x="28" y="0"/>
                  <a:pt x="36" y="4"/>
                  <a:pt x="36" y="10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5"/>
                  <a:pt x="28" y="1050"/>
                  <a:pt x="18" y="1050"/>
                </a:cubicBezTo>
                <a:cubicBezTo>
                  <a:pt x="8" y="1050"/>
                  <a:pt x="0" y="1045"/>
                  <a:pt x="0" y="10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8" y="0"/>
                  <a:pt x="18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31" name="Freeform 32">
            <a:extLst>
              <a:ext uri="{FF2B5EF4-FFF2-40B4-BE49-F238E27FC236}">
                <a16:creationId xmlns:a16="http://schemas.microsoft.com/office/drawing/2014/main" id="{56F9547A-40B9-4B04-82A6-3C47459D0A49}"/>
              </a:ext>
            </a:extLst>
          </p:cNvPr>
          <p:cNvSpPr>
            <a:spLocks/>
          </p:cNvSpPr>
          <p:nvPr/>
        </p:nvSpPr>
        <p:spPr bwMode="auto">
          <a:xfrm>
            <a:off x="9236721" y="4662996"/>
            <a:ext cx="32961" cy="964723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32" name="Freeform 24">
            <a:extLst>
              <a:ext uri="{FF2B5EF4-FFF2-40B4-BE49-F238E27FC236}">
                <a16:creationId xmlns:a16="http://schemas.microsoft.com/office/drawing/2014/main" id="{8BA470F9-7C2E-4C81-808A-644C289244EF}"/>
              </a:ext>
            </a:extLst>
          </p:cNvPr>
          <p:cNvSpPr>
            <a:spLocks/>
          </p:cNvSpPr>
          <p:nvPr/>
        </p:nvSpPr>
        <p:spPr bwMode="auto">
          <a:xfrm>
            <a:off x="3002776" y="4662996"/>
            <a:ext cx="32961" cy="964723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4B0A9B63-241B-465F-8518-F416ABCA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01" y="3364234"/>
            <a:ext cx="1440745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34" name="Oval 29">
            <a:extLst>
              <a:ext uri="{FF2B5EF4-FFF2-40B4-BE49-F238E27FC236}">
                <a16:creationId xmlns:a16="http://schemas.microsoft.com/office/drawing/2014/main" id="{6DB304DA-6E7B-4B83-820E-D72D52CCB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253" y="2414090"/>
            <a:ext cx="256711" cy="256711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196FC5BD-33B3-4D03-BBB8-22CF427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145" y="3364234"/>
            <a:ext cx="1440112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145509E8-EFC6-4AD8-900B-0D2EF9784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1218" y="5482567"/>
            <a:ext cx="256711" cy="25734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CE051D6D-8729-4B6C-8A44-3D932C7E1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556" y="3411789"/>
            <a:ext cx="1345168" cy="1347536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7ECBCE19-4D1E-43F8-858A-938C571CD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349" y="3364234"/>
            <a:ext cx="1440745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D627F874-C846-40E2-9CC5-965EA8C0E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850" y="3411868"/>
            <a:ext cx="1344378" cy="1346746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17089A5C-C263-45AB-8C0C-214D98DED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285" y="3364234"/>
            <a:ext cx="1440745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E7C26707-1434-4AB6-B0B1-427D3280F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151" y="3411789"/>
            <a:ext cx="1344380" cy="1347536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43" name="Rectangle 14">
            <a:extLst>
              <a:ext uri="{FF2B5EF4-FFF2-40B4-BE49-F238E27FC236}">
                <a16:creationId xmlns:a16="http://schemas.microsoft.com/office/drawing/2014/main" id="{359B890C-DACA-4582-81BC-2AA97CAC3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349" y="3364234"/>
            <a:ext cx="1440745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4C55AE09-CCA3-4F52-9DA4-77FDD5D73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215" y="3411868"/>
            <a:ext cx="1344378" cy="1346746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45" name="Oval 27">
            <a:extLst>
              <a:ext uri="{FF2B5EF4-FFF2-40B4-BE49-F238E27FC236}">
                <a16:creationId xmlns:a16="http://schemas.microsoft.com/office/drawing/2014/main" id="{868E1218-47D1-4F84-AC86-032494B8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693" y="5482566"/>
            <a:ext cx="256711" cy="25734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46" name="Oval 31">
            <a:extLst>
              <a:ext uri="{FF2B5EF4-FFF2-40B4-BE49-F238E27FC236}">
                <a16:creationId xmlns:a16="http://schemas.microsoft.com/office/drawing/2014/main" id="{CB8D998C-A446-4CB3-80DD-267C67E3A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822" y="2414090"/>
            <a:ext cx="256711" cy="256711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47" name="Oval 33">
            <a:extLst>
              <a:ext uri="{FF2B5EF4-FFF2-40B4-BE49-F238E27FC236}">
                <a16:creationId xmlns:a16="http://schemas.microsoft.com/office/drawing/2014/main" id="{1089BF81-508E-4C82-A221-AFCD10857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163" y="5482566"/>
            <a:ext cx="256711" cy="25734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185825-5CD1-46C6-B9F5-AC101C395B8B}"/>
              </a:ext>
            </a:extLst>
          </p:cNvPr>
          <p:cNvSpPr txBox="1"/>
          <p:nvPr/>
        </p:nvSpPr>
        <p:spPr>
          <a:xfrm>
            <a:off x="8152475" y="5855095"/>
            <a:ext cx="2210725" cy="35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Web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D7818B-91B6-4BBB-9276-835AD7D29A55}"/>
              </a:ext>
            </a:extLst>
          </p:cNvPr>
          <p:cNvSpPr txBox="1"/>
          <p:nvPr/>
        </p:nvSpPr>
        <p:spPr>
          <a:xfrm>
            <a:off x="1913893" y="5855095"/>
            <a:ext cx="2210725" cy="35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Web framework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BC669C-6886-4D90-9952-577598DE7DAD}"/>
              </a:ext>
            </a:extLst>
          </p:cNvPr>
          <p:cNvSpPr txBox="1"/>
          <p:nvPr/>
        </p:nvSpPr>
        <p:spPr>
          <a:xfrm>
            <a:off x="4149764" y="5834532"/>
            <a:ext cx="3892472" cy="3504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D5E203-98DF-4592-A0BE-CDFC3770CBD5}"/>
              </a:ext>
            </a:extLst>
          </p:cNvPr>
          <p:cNvSpPr txBox="1"/>
          <p:nvPr/>
        </p:nvSpPr>
        <p:spPr>
          <a:xfrm>
            <a:off x="6574470" y="1959015"/>
            <a:ext cx="2210725" cy="35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Web hypertext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E8417D-0793-4C3C-9878-2180482FC359}"/>
              </a:ext>
            </a:extLst>
          </p:cNvPr>
          <p:cNvSpPr txBox="1"/>
          <p:nvPr/>
        </p:nvSpPr>
        <p:spPr>
          <a:xfrm>
            <a:off x="3477384" y="1959015"/>
            <a:ext cx="2210725" cy="35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Database</a:t>
            </a:r>
          </a:p>
        </p:txBody>
      </p:sp>
      <p:pic>
        <p:nvPicPr>
          <p:cNvPr id="2050" name="Picture 2" descr="Djangoì ëí ì´ë¯¸ì§ ê²ìê²°ê³¼">
            <a:extLst>
              <a:ext uri="{FF2B5EF4-FFF2-40B4-BE49-F238E27FC236}">
                <a16:creationId xmlns:a16="http://schemas.microsoft.com/office/drawing/2014/main" id="{34563A14-887C-46DE-B772-D04F3D349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40" y="3447938"/>
            <a:ext cx="1299122" cy="12718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ysqlì ëí ì´ë¯¸ì§ ê²ìê²°ê³¼">
            <a:extLst>
              <a:ext uri="{FF2B5EF4-FFF2-40B4-BE49-F238E27FC236}">
                <a16:creationId xmlns:a16="http://schemas.microsoft.com/office/drawing/2014/main" id="{23D8EF6E-370E-4D27-A871-81AB7E1FC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843" y="3593800"/>
            <a:ext cx="949744" cy="9454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ootstrapì ëí ì´ë¯¸ì§ ê²ìê²°ê³¼">
            <a:extLst>
              <a:ext uri="{FF2B5EF4-FFF2-40B4-BE49-F238E27FC236}">
                <a16:creationId xmlns:a16="http://schemas.microsoft.com/office/drawing/2014/main" id="{0417926D-041A-4291-8277-7C1A3F53E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68" y="3589707"/>
            <a:ext cx="1089687" cy="10434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mlì ëí ì´ë¯¸ì§ ê²ìê²°ê³¼">
            <a:extLst>
              <a:ext uri="{FF2B5EF4-FFF2-40B4-BE49-F238E27FC236}">
                <a16:creationId xmlns:a16="http://schemas.microsoft.com/office/drawing/2014/main" id="{B3DD742C-EABB-40AF-A8A0-6AE231FD5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66" y="3618257"/>
            <a:ext cx="968347" cy="96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pacheì ëí ì´ë¯¸ì§ ê²ìê²°ê³¼">
            <a:extLst>
              <a:ext uri="{FF2B5EF4-FFF2-40B4-BE49-F238E27FC236}">
                <a16:creationId xmlns:a16="http://schemas.microsoft.com/office/drawing/2014/main" id="{DC5B310A-958E-4278-B523-83FA5198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95" y="3721067"/>
            <a:ext cx="891070" cy="76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80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6" y="2114279"/>
            <a:ext cx="80880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r>
              <a:rPr 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Team </a:t>
            </a:r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</a:t>
            </a:r>
            <a:r>
              <a:rPr 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oles &amp; Schedule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29188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188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4" name="Freeform 81"/>
          <p:cNvSpPr>
            <a:spLocks/>
          </p:cNvSpPr>
          <p:nvPr/>
        </p:nvSpPr>
        <p:spPr bwMode="auto">
          <a:xfrm>
            <a:off x="8370210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" name="Freeform 82"/>
          <p:cNvSpPr>
            <a:spLocks noEditPoints="1"/>
          </p:cNvSpPr>
          <p:nvPr/>
        </p:nvSpPr>
        <p:spPr bwMode="auto">
          <a:xfrm>
            <a:off x="8497210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502260" y="4011987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we are the profesional</a:t>
            </a:r>
          </a:p>
        </p:txBody>
      </p:sp>
    </p:spTree>
    <p:extLst>
      <p:ext uri="{BB962C8B-B14F-4D97-AF65-F5344CB8AC3E}">
        <p14:creationId xmlns:p14="http://schemas.microsoft.com/office/powerpoint/2010/main" val="340858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75112"/>
            <a:ext cx="68181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5. Team Roles &amp; Schedule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6230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EA768-A685-41F3-B3DA-19C63FE7395D}"/>
              </a:ext>
            </a:extLst>
          </p:cNvPr>
          <p:cNvSpPr txBox="1"/>
          <p:nvPr/>
        </p:nvSpPr>
        <p:spPr>
          <a:xfrm>
            <a:off x="1121790" y="1036948"/>
            <a:ext cx="9111597" cy="4724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5.1 Team Roles</a:t>
            </a:r>
          </a:p>
          <a:p>
            <a:endParaRPr lang="en-US" altLang="ko-KR" sz="1050" dirty="0"/>
          </a:p>
          <a:p>
            <a:endParaRPr lang="en-US" altLang="ko-KR" sz="2000" dirty="0"/>
          </a:p>
          <a:p>
            <a:pPr marL="342900" lvl="0" indent="-342900" latinLnBrk="1">
              <a:buFont typeface="Arial" panose="020B0604020202020204" pitchFamily="34" charset="0"/>
              <a:buChar char="•"/>
            </a:pPr>
            <a:r>
              <a:rPr lang="en-US" altLang="ko-KR" sz="2000" b="1" dirty="0"/>
              <a:t>Yang Tae </a:t>
            </a:r>
            <a:r>
              <a:rPr lang="en-US" altLang="ko-KR" sz="2000" b="1" dirty="0" err="1"/>
              <a:t>Seong</a:t>
            </a:r>
            <a:endParaRPr lang="en-US" altLang="ko-KR" sz="2000" b="1" dirty="0"/>
          </a:p>
          <a:p>
            <a:pPr marL="342900" lvl="0" indent="-342900" latinLnBrk="1">
              <a:buFont typeface="Arial" panose="020B0604020202020204" pitchFamily="34" charset="0"/>
              <a:buChar char="•"/>
            </a:pPr>
            <a:endParaRPr lang="ko-KR" altLang="ko-KR" sz="1200" dirty="0"/>
          </a:p>
          <a:p>
            <a:pPr latinLnBrk="1"/>
            <a:r>
              <a:rPr lang="en-US" altLang="ko-KR" sz="2000" dirty="0"/>
              <a:t>Web Design and Web Function Implementation</a:t>
            </a:r>
          </a:p>
          <a:p>
            <a:pPr latinLnBrk="1"/>
            <a:endParaRPr lang="ko-KR" altLang="ko-KR" sz="2000" dirty="0"/>
          </a:p>
          <a:p>
            <a:pPr marL="342900" lvl="0" indent="-342900" latinLnBrk="1">
              <a:buFont typeface="Arial" panose="020B0604020202020204" pitchFamily="34" charset="0"/>
              <a:buChar char="•"/>
            </a:pPr>
            <a:r>
              <a:rPr lang="en-US" altLang="ko-KR" sz="2000" b="1" dirty="0"/>
              <a:t>Kim Byoung Gook</a:t>
            </a:r>
          </a:p>
          <a:p>
            <a:pPr marL="342900" lvl="0" indent="-342900" latinLnBrk="1">
              <a:buFont typeface="Arial" panose="020B0604020202020204" pitchFamily="34" charset="0"/>
              <a:buChar char="•"/>
            </a:pPr>
            <a:endParaRPr lang="ko-KR" altLang="ko-KR" sz="1200" dirty="0"/>
          </a:p>
          <a:p>
            <a:r>
              <a:rPr lang="en-US" altLang="ko-KR" sz="2000" dirty="0"/>
              <a:t>Web Function Implementation, Server Implementation and Database Implementation</a:t>
            </a:r>
          </a:p>
          <a:p>
            <a:endParaRPr lang="ko-KR" altLang="ko-KR" sz="2000" dirty="0"/>
          </a:p>
          <a:p>
            <a:pPr latinLnBrk="1"/>
            <a:r>
              <a:rPr lang="en-US" altLang="ko-KR" sz="900" b="1" dirty="0"/>
              <a:t> </a:t>
            </a:r>
            <a:endParaRPr lang="ko-KR" altLang="ko-KR" sz="2800" dirty="0"/>
          </a:p>
          <a:p>
            <a:pPr marL="342900" lvl="0" indent="-342900" latinLnBrk="1">
              <a:buFont typeface="Arial" panose="020B0604020202020204" pitchFamily="34" charset="0"/>
              <a:buChar char="•"/>
            </a:pPr>
            <a:r>
              <a:rPr lang="en-US" altLang="ko-KR" sz="2000" b="1" dirty="0"/>
              <a:t>Yoon Jong </a:t>
            </a:r>
            <a:r>
              <a:rPr lang="en-US" altLang="ko-KR" sz="2000" b="1" dirty="0" err="1"/>
              <a:t>Yeop</a:t>
            </a:r>
            <a:endParaRPr lang="en-US" altLang="ko-KR" sz="2000" b="1" dirty="0"/>
          </a:p>
          <a:p>
            <a:pPr marL="342900" lvl="0" indent="-342900" latinLnBrk="1">
              <a:buFont typeface="Arial" panose="020B0604020202020204" pitchFamily="34" charset="0"/>
              <a:buChar char="•"/>
            </a:pPr>
            <a:endParaRPr lang="ko-KR" altLang="ko-KR" sz="1200" dirty="0"/>
          </a:p>
          <a:p>
            <a:r>
              <a:rPr lang="en-US" altLang="ko-KR" sz="2000" dirty="0"/>
              <a:t>Server Implementation and Database Implementation</a:t>
            </a:r>
            <a:endParaRPr lang="ko-KR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422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75112"/>
            <a:ext cx="94541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5. Team Roles &amp; Project Schedules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6230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EA768-A685-41F3-B3DA-19C63FE7395D}"/>
              </a:ext>
            </a:extLst>
          </p:cNvPr>
          <p:cNvSpPr txBox="1"/>
          <p:nvPr/>
        </p:nvSpPr>
        <p:spPr>
          <a:xfrm>
            <a:off x="1121790" y="1036948"/>
            <a:ext cx="4559133" cy="1115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5.2 </a:t>
            </a:r>
            <a:r>
              <a:rPr lang="en-US" altLang="ko-KR" sz="3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Project Schedules</a:t>
            </a:r>
            <a:endParaRPr lang="en-US" altLang="ko-KR" sz="3600" dirty="0"/>
          </a:p>
          <a:p>
            <a:endParaRPr lang="en-US" altLang="ko-KR" sz="105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F206C4-5D52-4847-9DCF-581858BF2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89" y="1859017"/>
            <a:ext cx="9565525" cy="450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6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5132466" y="2235351"/>
            <a:ext cx="19207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Q&amp;A</a:t>
            </a:r>
          </a:p>
        </p:txBody>
      </p:sp>
      <p:sp>
        <p:nvSpPr>
          <p:cNvPr id="1754" name="TextBox 1753"/>
          <p:cNvSpPr txBox="1"/>
          <p:nvPr/>
        </p:nvSpPr>
        <p:spPr>
          <a:xfrm>
            <a:off x="5641237" y="3551904"/>
            <a:ext cx="9412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7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6" y="1155491"/>
            <a:ext cx="20185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INDEX</a:t>
            </a: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1332" y="2017265"/>
            <a:ext cx="72000" cy="4707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4" name="Freeform 81"/>
          <p:cNvSpPr>
            <a:spLocks/>
          </p:cNvSpPr>
          <p:nvPr/>
        </p:nvSpPr>
        <p:spPr bwMode="auto">
          <a:xfrm>
            <a:off x="8370210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" name="Freeform 82"/>
          <p:cNvSpPr>
            <a:spLocks noEditPoints="1"/>
          </p:cNvSpPr>
          <p:nvPr/>
        </p:nvSpPr>
        <p:spPr bwMode="auto">
          <a:xfrm>
            <a:off x="8497210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502260" y="4011987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we are the profesional</a:t>
            </a:r>
          </a:p>
        </p:txBody>
      </p:sp>
      <p:sp>
        <p:nvSpPr>
          <p:cNvPr id="455" name="Snip and Round Single Corner Rectangle 22"/>
          <p:cNvSpPr/>
          <p:nvPr/>
        </p:nvSpPr>
        <p:spPr>
          <a:xfrm rot="5400000">
            <a:off x="5394939" y="570855"/>
            <a:ext cx="5325630" cy="5568835"/>
          </a:xfrm>
          <a:prstGeom prst="snipRoundRect">
            <a:avLst/>
          </a:prstGeom>
          <a:noFill/>
          <a:ln w="1016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0D531-987E-4C13-93FD-04EB6003BD7B}"/>
              </a:ext>
            </a:extLst>
          </p:cNvPr>
          <p:cNvSpPr txBox="1"/>
          <p:nvPr/>
        </p:nvSpPr>
        <p:spPr>
          <a:xfrm>
            <a:off x="5450889" y="1358920"/>
            <a:ext cx="53912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800" dirty="0">
                <a:latin typeface="Noto Sans CJK KR Light"/>
                <a:ea typeface="Noto Sans CJK KR Bold" panose="020B080000000000000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800" dirty="0">
              <a:latin typeface="Noto Sans CJK KR Light"/>
              <a:ea typeface="Noto Sans CJK KR Bold" panose="020B080000000000000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>
                <a:latin typeface="Noto Sans CJK KR Light"/>
                <a:ea typeface="Noto Sans CJK KR Bold" panose="020B0800000000000000"/>
              </a:rPr>
              <a:t>Objective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800" dirty="0">
              <a:latin typeface="Noto Sans CJK KR Light"/>
              <a:ea typeface="Noto Sans CJK KR Bold" panose="020B080000000000000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Existing System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800" dirty="0">
              <a:latin typeface="Noto Sans CJK KR Light"/>
              <a:ea typeface="Noto Sans CJK KR Bold" panose="020B080000000000000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>
                <a:latin typeface="Noto Sans CJK KR Light"/>
                <a:ea typeface="Noto Sans CJK KR Bold" panose="020B0800000000000000"/>
              </a:rPr>
              <a:t>Development </a:t>
            </a:r>
            <a:r>
              <a:rPr lang="en-US" altLang="ko-KR" sz="2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Environment</a:t>
            </a:r>
            <a:endParaRPr lang="en-US" altLang="ko-KR" sz="2800" dirty="0">
              <a:latin typeface="Noto Sans CJK KR Light"/>
              <a:ea typeface="Noto Sans CJK KR Bold" panose="020B080000000000000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800" dirty="0">
              <a:latin typeface="Noto Sans CJK KR Light"/>
              <a:ea typeface="Noto Sans CJK KR Bold" panose="020B080000000000000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>
                <a:latin typeface="Noto Sans CJK KR Light"/>
                <a:ea typeface="Noto Sans CJK KR Bold" panose="020B0800000000000000"/>
              </a:rPr>
              <a:t>Team roles &amp; Project Schedule</a:t>
            </a:r>
          </a:p>
        </p:txBody>
      </p:sp>
    </p:spTree>
    <p:extLst>
      <p:ext uri="{BB962C8B-B14F-4D97-AF65-F5344CB8AC3E}">
        <p14:creationId xmlns:p14="http://schemas.microsoft.com/office/powerpoint/2010/main" val="88714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7" y="2114279"/>
            <a:ext cx="46777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Introduction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29188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188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4" name="Freeform 81"/>
          <p:cNvSpPr>
            <a:spLocks/>
          </p:cNvSpPr>
          <p:nvPr/>
        </p:nvSpPr>
        <p:spPr bwMode="auto">
          <a:xfrm>
            <a:off x="8370210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" name="Freeform 82"/>
          <p:cNvSpPr>
            <a:spLocks noEditPoints="1"/>
          </p:cNvSpPr>
          <p:nvPr/>
        </p:nvSpPr>
        <p:spPr bwMode="auto">
          <a:xfrm>
            <a:off x="8497210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502260" y="4011987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we are the profesional</a:t>
            </a:r>
          </a:p>
        </p:txBody>
      </p:sp>
    </p:spTree>
    <p:extLst>
      <p:ext uri="{BB962C8B-B14F-4D97-AF65-F5344CB8AC3E}">
        <p14:creationId xmlns:p14="http://schemas.microsoft.com/office/powerpoint/2010/main" val="26185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52625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Introduction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img.seoul.co.kr/img/upload/2014/01/07/SSI_20140107020158_V.jpg">
            <a:extLst>
              <a:ext uri="{FF2B5EF4-FFF2-40B4-BE49-F238E27FC236}">
                <a16:creationId xmlns:a16="http://schemas.microsoft.com/office/drawing/2014/main" id="{0D1F45F2-F08A-4C14-80D2-1140BBE94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607" y="2843822"/>
            <a:ext cx="3093736" cy="28077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0821AF-3C8B-4FE5-AC50-A70404BC9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548" y="2843822"/>
            <a:ext cx="3408448" cy="2807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0EB459-8B95-4E49-9DEA-D04CABD7ECCA}"/>
              </a:ext>
            </a:extLst>
          </p:cNvPr>
          <p:cNvSpPr txBox="1"/>
          <p:nvPr/>
        </p:nvSpPr>
        <p:spPr>
          <a:xfrm>
            <a:off x="719091" y="1402672"/>
            <a:ext cx="7329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An increasing number of people for occasional recruitment(</a:t>
            </a:r>
            <a:r>
              <a:rPr lang="ko-KR" altLang="en-US" dirty="0"/>
              <a:t>수시 전형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Complex recruitment types</a:t>
            </a:r>
          </a:p>
        </p:txBody>
      </p:sp>
    </p:spTree>
    <p:extLst>
      <p:ext uri="{BB962C8B-B14F-4D97-AF65-F5344CB8AC3E}">
        <p14:creationId xmlns:p14="http://schemas.microsoft.com/office/powerpoint/2010/main" val="28978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52625"/>
            <a:ext cx="55921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Introduction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72FD136-EE90-4985-9D4D-EBDA065FE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836" y="1151365"/>
            <a:ext cx="5389872" cy="4555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36E4C6-53EB-4784-8F21-2E672A242D8F}"/>
              </a:ext>
            </a:extLst>
          </p:cNvPr>
          <p:cNvSpPr txBox="1"/>
          <p:nvPr/>
        </p:nvSpPr>
        <p:spPr>
          <a:xfrm>
            <a:off x="3794164" y="5943601"/>
            <a:ext cx="420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[Entrance requirement of Chung-ang univ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41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963" y="84972"/>
            <a:ext cx="1017381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Introduction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 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 existing problems..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Very expensive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for student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988" y="816746"/>
            <a:ext cx="49694" cy="5894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9C5371-04F5-40E0-B76A-F6F9D757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33" y="1444274"/>
            <a:ext cx="5307467" cy="2975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991A9F0-C320-4534-B3E2-CC5548FF7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836" y="1457534"/>
            <a:ext cx="5793877" cy="300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02EE86-A9BC-4D90-A755-B52E6AA94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670" y="3599863"/>
            <a:ext cx="6274361" cy="2731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2EC6F85-A838-4342-BE89-78D9DA25E562}"/>
              </a:ext>
            </a:extLst>
          </p:cNvPr>
          <p:cNvSpPr/>
          <p:nvPr/>
        </p:nvSpPr>
        <p:spPr>
          <a:xfrm>
            <a:off x="3317132" y="3083668"/>
            <a:ext cx="1498059" cy="5161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3A234A-2EB5-4286-AE70-E790AFE7020D}"/>
              </a:ext>
            </a:extLst>
          </p:cNvPr>
          <p:cNvSpPr/>
          <p:nvPr/>
        </p:nvSpPr>
        <p:spPr>
          <a:xfrm>
            <a:off x="7506511" y="1548496"/>
            <a:ext cx="1442936" cy="5137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BAFEE7-493E-4F1C-9F88-FCAC7182C02E}"/>
              </a:ext>
            </a:extLst>
          </p:cNvPr>
          <p:cNvSpPr/>
          <p:nvPr/>
        </p:nvSpPr>
        <p:spPr>
          <a:xfrm>
            <a:off x="7525967" y="3083669"/>
            <a:ext cx="1540212" cy="345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55D845-80C8-49FE-97C3-D0ABEEF62878}"/>
              </a:ext>
            </a:extLst>
          </p:cNvPr>
          <p:cNvSpPr/>
          <p:nvPr/>
        </p:nvSpPr>
        <p:spPr>
          <a:xfrm>
            <a:off x="7824281" y="4162547"/>
            <a:ext cx="1442936" cy="5137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6F8A46-CC5C-4C4F-9D03-90386D60A337}"/>
              </a:ext>
            </a:extLst>
          </p:cNvPr>
          <p:cNvSpPr/>
          <p:nvPr/>
        </p:nvSpPr>
        <p:spPr>
          <a:xfrm>
            <a:off x="7824281" y="4886699"/>
            <a:ext cx="1442936" cy="5137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01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6" y="2114279"/>
            <a:ext cx="80880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Objective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629188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188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4" name="Freeform 81"/>
          <p:cNvSpPr>
            <a:spLocks/>
          </p:cNvSpPr>
          <p:nvPr/>
        </p:nvSpPr>
        <p:spPr bwMode="auto">
          <a:xfrm>
            <a:off x="8370210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" name="Freeform 82"/>
          <p:cNvSpPr>
            <a:spLocks noEditPoints="1"/>
          </p:cNvSpPr>
          <p:nvPr/>
        </p:nvSpPr>
        <p:spPr bwMode="auto">
          <a:xfrm>
            <a:off x="8497210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502260" y="4011987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we are the profesional</a:t>
            </a:r>
          </a:p>
        </p:txBody>
      </p:sp>
    </p:spTree>
    <p:extLst>
      <p:ext uri="{BB962C8B-B14F-4D97-AF65-F5344CB8AC3E}">
        <p14:creationId xmlns:p14="http://schemas.microsoft.com/office/powerpoint/2010/main" val="206747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75112"/>
            <a:ext cx="4875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Objective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6230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323"/>
          <p:cNvGrpSpPr/>
          <p:nvPr/>
        </p:nvGrpSpPr>
        <p:grpSpPr>
          <a:xfrm>
            <a:off x="7071866" y="229980"/>
            <a:ext cx="959466" cy="6552908"/>
            <a:chOff x="11004416" y="171451"/>
            <a:chExt cx="959466" cy="655290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" name="Oval 316"/>
            <p:cNvSpPr/>
            <p:nvPr/>
          </p:nvSpPr>
          <p:spPr>
            <a:xfrm>
              <a:off x="11004416" y="1959431"/>
              <a:ext cx="959466" cy="9594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317"/>
            <p:cNvSpPr/>
            <p:nvPr/>
          </p:nvSpPr>
          <p:spPr>
            <a:xfrm>
              <a:off x="11004416" y="3594131"/>
              <a:ext cx="959466" cy="9594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318"/>
            <p:cNvSpPr/>
            <p:nvPr/>
          </p:nvSpPr>
          <p:spPr>
            <a:xfrm>
              <a:off x="11004416" y="5228831"/>
              <a:ext cx="959466" cy="9594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307"/>
            <p:cNvSpPr/>
            <p:nvPr/>
          </p:nvSpPr>
          <p:spPr>
            <a:xfrm>
              <a:off x="11448149" y="171451"/>
              <a:ext cx="72000" cy="65529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Oval 312"/>
          <p:cNvSpPr/>
          <p:nvPr/>
        </p:nvSpPr>
        <p:spPr>
          <a:xfrm>
            <a:off x="7133308" y="207940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313"/>
          <p:cNvSpPr/>
          <p:nvPr/>
        </p:nvSpPr>
        <p:spPr>
          <a:xfrm>
            <a:off x="7133308" y="371410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314"/>
          <p:cNvSpPr/>
          <p:nvPr/>
        </p:nvSpPr>
        <p:spPr>
          <a:xfrm>
            <a:off x="7133308" y="534880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7349101" y="5555955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324"/>
          <p:cNvSpPr/>
          <p:nvPr/>
        </p:nvSpPr>
        <p:spPr>
          <a:xfrm>
            <a:off x="3135086" y="2079402"/>
            <a:ext cx="3818645" cy="785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Metropolitan area + National University</a:t>
            </a:r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Database construction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8" name="Rectangle 325"/>
          <p:cNvSpPr/>
          <p:nvPr/>
        </p:nvSpPr>
        <p:spPr>
          <a:xfrm>
            <a:off x="3265715" y="3875965"/>
            <a:ext cx="3576588" cy="785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Eliminating complicated processes</a:t>
            </a:r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Simple UI construction</a:t>
            </a:r>
          </a:p>
        </p:txBody>
      </p:sp>
      <p:sp>
        <p:nvSpPr>
          <p:cNvPr id="29" name="Rectangle 326"/>
          <p:cNvSpPr/>
          <p:nvPr/>
        </p:nvSpPr>
        <p:spPr>
          <a:xfrm>
            <a:off x="3909553" y="5430123"/>
            <a:ext cx="2941021" cy="115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through analysis,</a:t>
            </a:r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Provide students with self-design opportunities</a:t>
            </a:r>
          </a:p>
        </p:txBody>
      </p:sp>
      <p:pic>
        <p:nvPicPr>
          <p:cNvPr id="5" name="그래픽 4" descr="데이터베이스">
            <a:extLst>
              <a:ext uri="{FF2B5EF4-FFF2-40B4-BE49-F238E27FC236}">
                <a16:creationId xmlns:a16="http://schemas.microsoft.com/office/drawing/2014/main" id="{B74505FF-0509-4974-82CF-E22BD58C9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5598" y="2110829"/>
            <a:ext cx="773728" cy="773728"/>
          </a:xfrm>
          <a:prstGeom prst="rect">
            <a:avLst/>
          </a:prstGeom>
        </p:spPr>
      </p:pic>
      <p:pic>
        <p:nvPicPr>
          <p:cNvPr id="10" name="그래픽 9" descr="스마트폰">
            <a:extLst>
              <a:ext uri="{FF2B5EF4-FFF2-40B4-BE49-F238E27FC236}">
                <a16:creationId xmlns:a16="http://schemas.microsoft.com/office/drawing/2014/main" id="{F7DDC829-99D1-4DD3-B8F7-75E106296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2742" y="3813536"/>
            <a:ext cx="637713" cy="63771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7BCA7E-28CA-4F6C-A5D8-9EB199A250A3}"/>
              </a:ext>
            </a:extLst>
          </p:cNvPr>
          <p:cNvSpPr/>
          <p:nvPr/>
        </p:nvSpPr>
        <p:spPr>
          <a:xfrm>
            <a:off x="5708780" y="1656981"/>
            <a:ext cx="1125373" cy="456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■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1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1FB367-2453-4469-8DE5-120541036093}"/>
              </a:ext>
            </a:extLst>
          </p:cNvPr>
          <p:cNvSpPr/>
          <p:nvPr/>
        </p:nvSpPr>
        <p:spPr>
          <a:xfrm>
            <a:off x="5686111" y="3506434"/>
            <a:ext cx="1125373" cy="456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■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2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85F499-197A-4923-BDDD-03CDEE121ED6}"/>
              </a:ext>
            </a:extLst>
          </p:cNvPr>
          <p:cNvSpPr/>
          <p:nvPr/>
        </p:nvSpPr>
        <p:spPr>
          <a:xfrm>
            <a:off x="5705921" y="5059252"/>
            <a:ext cx="1125373" cy="456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■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62246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6" y="2114279"/>
            <a:ext cx="80880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Existing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629188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188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4" name="Freeform 81"/>
          <p:cNvSpPr>
            <a:spLocks/>
          </p:cNvSpPr>
          <p:nvPr/>
        </p:nvSpPr>
        <p:spPr bwMode="auto">
          <a:xfrm>
            <a:off x="8370210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" name="Freeform 82"/>
          <p:cNvSpPr>
            <a:spLocks noEditPoints="1"/>
          </p:cNvSpPr>
          <p:nvPr/>
        </p:nvSpPr>
        <p:spPr bwMode="auto">
          <a:xfrm>
            <a:off x="8497210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502260" y="4011987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we are the profesional</a:t>
            </a:r>
          </a:p>
        </p:txBody>
      </p:sp>
    </p:spTree>
    <p:extLst>
      <p:ext uri="{BB962C8B-B14F-4D97-AF65-F5344CB8AC3E}">
        <p14:creationId xmlns:p14="http://schemas.microsoft.com/office/powerpoint/2010/main" val="25869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407</Words>
  <Application>Microsoft Office PowerPoint</Application>
  <PresentationFormat>와이드스크린</PresentationFormat>
  <Paragraphs>102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Lato</vt:lpstr>
      <vt:lpstr>Lato Light</vt:lpstr>
      <vt:lpstr>Montserrat</vt:lpstr>
      <vt:lpstr>Noto Sans CJK KR Bold</vt:lpstr>
      <vt:lpstr>Noto Sans CJK KR Light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김병국</cp:lastModifiedBy>
  <cp:revision>166</cp:revision>
  <dcterms:created xsi:type="dcterms:W3CDTF">2018-08-21T13:08:41Z</dcterms:created>
  <dcterms:modified xsi:type="dcterms:W3CDTF">2019-03-17T11:39:01Z</dcterms:modified>
</cp:coreProperties>
</file>