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89" r:id="rId4"/>
    <p:sldId id="290" r:id="rId5"/>
    <p:sldId id="319" r:id="rId6"/>
    <p:sldId id="294" r:id="rId7"/>
    <p:sldId id="318" r:id="rId8"/>
    <p:sldId id="287" r:id="rId9"/>
    <p:sldId id="317" r:id="rId10"/>
    <p:sldId id="320" r:id="rId11"/>
    <p:sldId id="324" r:id="rId12"/>
    <p:sldId id="325" r:id="rId13"/>
    <p:sldId id="322" r:id="rId14"/>
    <p:sldId id="323" r:id="rId15"/>
    <p:sldId id="297" r:id="rId16"/>
    <p:sldId id="298" r:id="rId17"/>
    <p:sldId id="288" r:id="rId18"/>
  </p:sldIdLst>
  <p:sldSz cx="12192000" cy="6858000"/>
  <p:notesSz cx="6858000" cy="9144000"/>
  <p:embeddedFontLst>
    <p:embeddedFont>
      <p:font typeface="Malgun Gothic Semilight" panose="020B0502040204020203" pitchFamily="50" charset="-127"/>
      <p:regular r:id="rId20"/>
    </p:embeddedFont>
    <p:embeddedFont>
      <p:font typeface="HyhwpEQ" panose="02030600000101010101" pitchFamily="18" charset="-127"/>
      <p:regular r:id="rId21"/>
    </p:embeddedFont>
    <p:embeddedFont>
      <p:font typeface="맑은 고딕" panose="020B0503020000020004" pitchFamily="50" charset="-127"/>
      <p:regular r:id="rId22"/>
      <p:bold r:id="rId23"/>
    </p:embeddedFont>
    <p:embeddedFont>
      <p:font typeface="Ubuntu" panose="020B0604020202020204" charset="0"/>
      <p:regular r:id="rId24"/>
      <p:bold r:id="rId25"/>
      <p:italic r:id="rId26"/>
      <p:boldItalic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BF4C"/>
    <a:srgbClr val="A0BEE0"/>
    <a:srgbClr val="F5DCA8"/>
    <a:srgbClr val="47B0BB"/>
    <a:srgbClr val="A490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77778" autoAdjust="0"/>
  </p:normalViewPr>
  <p:slideViewPr>
    <p:cSldViewPr snapToGrid="0">
      <p:cViewPr>
        <p:scale>
          <a:sx n="54" d="100"/>
          <a:sy n="54" d="100"/>
        </p:scale>
        <p:origin x="-62" y="-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2D15B-3C5D-44EC-A03A-0CF6E354129C}" type="datetimeFigureOut">
              <a:rPr lang="ko-KR" altLang="en-US" smtClean="0"/>
              <a:t>2019-04-06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4EB3B-EAE5-4B3B-BE30-E04D770980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270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4EB3B-EAE5-4B3B-BE30-E04D770980C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1928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Web</a:t>
            </a:r>
            <a:r>
              <a:rPr lang="ko-KR" altLang="en-US" dirty="0"/>
              <a:t> </a:t>
            </a:r>
            <a:r>
              <a:rPr lang="en-US" altLang="ko-KR" dirty="0"/>
              <a:t>function </a:t>
            </a:r>
            <a:r>
              <a:rPr lang="ko-KR" altLang="en-US" dirty="0"/>
              <a:t>구현 내용입니다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이번주 로그인</a:t>
            </a:r>
            <a:r>
              <a:rPr lang="en-US" altLang="ko-KR" dirty="0"/>
              <a:t> </a:t>
            </a:r>
            <a:r>
              <a:rPr lang="ko-KR" altLang="en-US" dirty="0"/>
              <a:t>세션을 구현 했고</a:t>
            </a:r>
            <a:r>
              <a:rPr lang="en-US" altLang="ko-KR" dirty="0"/>
              <a:t>, </a:t>
            </a:r>
            <a:r>
              <a:rPr lang="ko-KR" altLang="en-US" dirty="0" err="1"/>
              <a:t>비인증</a:t>
            </a:r>
            <a:r>
              <a:rPr lang="ko-KR" altLang="en-US" dirty="0"/>
              <a:t> 유저와</a:t>
            </a:r>
            <a:r>
              <a:rPr lang="en-US" altLang="ko-KR" dirty="0"/>
              <a:t>, </a:t>
            </a:r>
            <a:r>
              <a:rPr lang="ko-KR" altLang="en-US" dirty="0"/>
              <a:t>인증된 유저의 네비게이션 바가 다르게 출력되는 화면입니다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4EB3B-EAE5-4B3B-BE30-E04D770980C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9885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장고에서 제공하는 </a:t>
            </a:r>
            <a:r>
              <a:rPr lang="en-US" altLang="ko-KR" dirty="0"/>
              <a:t>ADMIN </a:t>
            </a:r>
            <a:r>
              <a:rPr lang="ko-KR" altLang="en-US" dirty="0"/>
              <a:t>화면입니다</a:t>
            </a:r>
            <a:r>
              <a:rPr lang="en-US" altLang="ko-KR" dirty="0"/>
              <a:t>. </a:t>
            </a:r>
            <a:r>
              <a:rPr lang="ko-KR" altLang="en-US" dirty="0"/>
              <a:t>유저들의 데이터가 들어가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4EB3B-EAE5-4B3B-BE30-E04D770980C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7529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에러사항 </a:t>
            </a:r>
            <a:r>
              <a:rPr lang="en-US" altLang="ko-KR" dirty="0"/>
              <a:t>- DB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컬럼을 설정함에 있어서 학교마다 각기 다른 정보를 입력해야 하기 때문에 임시로 지정하는데 힘듦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어떠한 요소들을 토대로 데이터베이스에 추가할지 고민하다가 데이터베이스를 구현하기로 한 남은 </a:t>
            </a:r>
            <a:r>
              <a:rPr lang="en-US" altLang="ko-KR" dirty="0"/>
              <a:t>1</a:t>
            </a:r>
            <a:r>
              <a:rPr lang="ko-KR" altLang="en-US" dirty="0"/>
              <a:t>주간 자료를 조금 더 조사하고 분석하여 구현할 예정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4EB3B-EAE5-4B3B-BE30-E04D770980C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0304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Maria DB </a:t>
            </a:r>
            <a:r>
              <a:rPr lang="ko-KR" altLang="en-US" dirty="0"/>
              <a:t>에 테이블을 생성한 화면입니다</a:t>
            </a:r>
            <a:r>
              <a:rPr lang="en-US" altLang="ko-KR" dirty="0"/>
              <a:t>. </a:t>
            </a:r>
            <a:r>
              <a:rPr lang="ko-KR" altLang="en-US" dirty="0"/>
              <a:t>예시로 검색기록 테이블을 가져왔습니다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4EB3B-EAE5-4B3B-BE30-E04D770980C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1234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이번주 양태성 학우와 김병국 학우가 </a:t>
            </a:r>
            <a:r>
              <a:rPr lang="en-US" altLang="ko-KR" dirty="0"/>
              <a:t>RDB</a:t>
            </a:r>
            <a:r>
              <a:rPr lang="ko-KR" altLang="en-US" dirty="0"/>
              <a:t>를 설계했고</a:t>
            </a:r>
            <a:r>
              <a:rPr lang="en-US" altLang="ko-KR" dirty="0"/>
              <a:t>, </a:t>
            </a:r>
            <a:r>
              <a:rPr lang="ko-KR" altLang="en-US" dirty="0"/>
              <a:t>저는 </a:t>
            </a:r>
            <a:r>
              <a:rPr lang="en-US" altLang="ko-KR" dirty="0"/>
              <a:t>web server</a:t>
            </a:r>
            <a:r>
              <a:rPr lang="ko-KR" altLang="en-US" dirty="0"/>
              <a:t>와 </a:t>
            </a:r>
            <a:r>
              <a:rPr lang="en-US" altLang="ko-KR" dirty="0"/>
              <a:t>function </a:t>
            </a:r>
            <a:r>
              <a:rPr lang="ko-KR" altLang="en-US" dirty="0"/>
              <a:t>을 구현했습니다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다음주 구체적인 알고리즘 구현과</a:t>
            </a:r>
            <a:r>
              <a:rPr lang="en-US" altLang="ko-KR" dirty="0"/>
              <a:t>, search page</a:t>
            </a:r>
            <a:r>
              <a:rPr lang="ko-KR" altLang="en-US" dirty="0"/>
              <a:t>를 구현 할 계획입니다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4EB3B-EAE5-4B3B-BE30-E04D770980C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255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4EB3B-EAE5-4B3B-BE30-E04D770980C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25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피드백 첫번째 </a:t>
            </a:r>
            <a:r>
              <a:rPr lang="en-US" altLang="ko-KR" dirty="0"/>
              <a:t>– architecture</a:t>
            </a:r>
            <a:r>
              <a:rPr lang="ko-KR" altLang="en-US" dirty="0"/>
              <a:t>가 어떻게 되는가</a:t>
            </a:r>
            <a:r>
              <a:rPr lang="en-US" altLang="ko-KR" dirty="0"/>
              <a:t>? </a:t>
            </a:r>
            <a:r>
              <a:rPr lang="ko-KR" altLang="en-US" dirty="0"/>
              <a:t>에 대한 답변</a:t>
            </a:r>
            <a:r>
              <a:rPr lang="en-US" altLang="ko-KR" dirty="0"/>
              <a:t>..</a:t>
            </a:r>
          </a:p>
          <a:p>
            <a:r>
              <a:rPr lang="ko-KR" altLang="en-US" dirty="0" err="1"/>
              <a:t>백엔드로</a:t>
            </a:r>
            <a:r>
              <a:rPr lang="ko-KR" altLang="en-US" dirty="0"/>
              <a:t> 장고</a:t>
            </a:r>
            <a:r>
              <a:rPr lang="en-US" altLang="ko-KR" dirty="0"/>
              <a:t>, </a:t>
            </a:r>
            <a:r>
              <a:rPr lang="ko-KR" altLang="en-US" dirty="0" err="1"/>
              <a:t>프론트엔드로</a:t>
            </a:r>
            <a:r>
              <a:rPr lang="ko-KR" altLang="en-US" dirty="0"/>
              <a:t> 다음과 같은 언어들을 사용하며</a:t>
            </a:r>
            <a:r>
              <a:rPr lang="en-US" altLang="ko-KR" dirty="0"/>
              <a:t>, </a:t>
            </a:r>
            <a:r>
              <a:rPr lang="ko-KR" altLang="en-US" dirty="0"/>
              <a:t>저번 진행에 대략적인 </a:t>
            </a:r>
            <a:r>
              <a:rPr lang="en-US" altLang="ko-KR" dirty="0"/>
              <a:t>UI</a:t>
            </a:r>
            <a:r>
              <a:rPr lang="ko-KR" altLang="en-US" dirty="0"/>
              <a:t>는 완료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웹 호스팅 서버로 </a:t>
            </a:r>
            <a:r>
              <a:rPr lang="en-US" altLang="ko-KR" dirty="0"/>
              <a:t>AWS</a:t>
            </a:r>
            <a:r>
              <a:rPr lang="ko-KR" altLang="en-US" dirty="0"/>
              <a:t>를 사용하고</a:t>
            </a:r>
            <a:r>
              <a:rPr lang="en-US" altLang="ko-KR" dirty="0"/>
              <a:t>, </a:t>
            </a:r>
            <a:r>
              <a:rPr lang="ko-KR" altLang="en-US" dirty="0"/>
              <a:t>데이터베이스로는 </a:t>
            </a:r>
            <a:r>
              <a:rPr lang="en-US" altLang="ko-KR" dirty="0"/>
              <a:t>Maria DB</a:t>
            </a:r>
            <a:r>
              <a:rPr lang="ko-KR" altLang="en-US" dirty="0"/>
              <a:t>를 사용할 예정</a:t>
            </a:r>
            <a:r>
              <a:rPr lang="en-US" altLang="ko-KR" dirty="0"/>
              <a:t>. (</a:t>
            </a:r>
            <a:r>
              <a:rPr lang="ko-KR" altLang="en-US" dirty="0"/>
              <a:t>장고에 기본적으로 </a:t>
            </a:r>
            <a:r>
              <a:rPr lang="en-US" altLang="ko-KR" dirty="0" err="1"/>
              <a:t>sqlite</a:t>
            </a:r>
            <a:r>
              <a:rPr lang="ko-KR" altLang="en-US" dirty="0"/>
              <a:t>가 연동되어 있는데</a:t>
            </a:r>
            <a:r>
              <a:rPr lang="en-US" altLang="ko-KR" dirty="0"/>
              <a:t>, </a:t>
            </a:r>
            <a:r>
              <a:rPr lang="ko-KR" altLang="en-US" dirty="0"/>
              <a:t>아무래도 진행할 프로젝트가 많은 데이터를 다룰 </a:t>
            </a:r>
            <a:r>
              <a:rPr lang="ko-KR" altLang="en-US" dirty="0" err="1"/>
              <a:t>예정이여서</a:t>
            </a:r>
            <a:r>
              <a:rPr lang="ko-KR" altLang="en-US" dirty="0"/>
              <a:t> </a:t>
            </a:r>
            <a:r>
              <a:rPr lang="en-US" altLang="ko-KR" dirty="0" err="1"/>
              <a:t>mariaDB</a:t>
            </a:r>
            <a:r>
              <a:rPr lang="ko-KR" altLang="en-US" dirty="0"/>
              <a:t>로 교체할 예정</a:t>
            </a:r>
            <a:r>
              <a:rPr lang="en-US" altLang="ko-KR" dirty="0"/>
              <a:t>) </a:t>
            </a:r>
            <a:r>
              <a:rPr lang="ko-KR" altLang="en-US" dirty="0"/>
              <a:t>가볍고 빠르다</a:t>
            </a:r>
            <a:r>
              <a:rPr lang="en-US" altLang="ko-KR" dirty="0"/>
              <a:t>,</a:t>
            </a:r>
            <a:r>
              <a:rPr lang="ko-KR" altLang="en-US" dirty="0"/>
              <a:t> 오픈소스이기에 라이선스가 자유롭다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4EB3B-EAE5-4B3B-BE30-E04D770980C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723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피드백 두번째 </a:t>
            </a:r>
            <a:r>
              <a:rPr lang="en-US" altLang="ko-KR" dirty="0"/>
              <a:t>– </a:t>
            </a:r>
            <a:r>
              <a:rPr lang="ko-KR" altLang="en-US" dirty="0"/>
              <a:t>어떤 알고리즘을 사용 할 것인가</a:t>
            </a:r>
            <a:r>
              <a:rPr lang="en-US" altLang="ko-KR" dirty="0"/>
              <a:t>? </a:t>
            </a:r>
            <a:r>
              <a:rPr lang="ko-KR" altLang="en-US" dirty="0"/>
              <a:t>에 대한 답변</a:t>
            </a:r>
            <a:endParaRPr lang="en-US" altLang="ko-KR" dirty="0"/>
          </a:p>
          <a:p>
            <a:r>
              <a:rPr lang="ko-KR" altLang="en-US" dirty="0"/>
              <a:t>먼저 유저가 </a:t>
            </a:r>
            <a:r>
              <a:rPr lang="en-US" altLang="ko-KR" dirty="0"/>
              <a:t>data</a:t>
            </a:r>
            <a:r>
              <a:rPr lang="ko-KR" altLang="en-US" dirty="0"/>
              <a:t>를 </a:t>
            </a:r>
            <a:r>
              <a:rPr lang="en-US" altLang="ko-KR" dirty="0"/>
              <a:t>input</a:t>
            </a:r>
          </a:p>
          <a:p>
            <a:r>
              <a:rPr lang="en-US" altLang="ko-KR" dirty="0"/>
              <a:t>Input data </a:t>
            </a:r>
            <a:r>
              <a:rPr lang="ko-KR" altLang="en-US" dirty="0"/>
              <a:t>들에는 내신성적</a:t>
            </a:r>
            <a:r>
              <a:rPr lang="en-US" altLang="ko-KR" dirty="0"/>
              <a:t>, </a:t>
            </a:r>
            <a:r>
              <a:rPr lang="ko-KR" altLang="en-US" dirty="0"/>
              <a:t>봉사시간</a:t>
            </a:r>
            <a:r>
              <a:rPr lang="en-US" altLang="ko-KR" dirty="0"/>
              <a:t>, </a:t>
            </a:r>
            <a:r>
              <a:rPr lang="ko-KR" altLang="en-US" dirty="0"/>
              <a:t>학생회 임원 활동</a:t>
            </a:r>
            <a:r>
              <a:rPr lang="en-US" altLang="ko-KR" dirty="0"/>
              <a:t>, </a:t>
            </a:r>
            <a:r>
              <a:rPr lang="ko-KR" altLang="en-US" dirty="0"/>
              <a:t>독서량</a:t>
            </a:r>
            <a:r>
              <a:rPr lang="en-US" altLang="ko-KR" dirty="0"/>
              <a:t> </a:t>
            </a:r>
            <a:r>
              <a:rPr lang="ko-KR" altLang="en-US" dirty="0"/>
              <a:t>등이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Input </a:t>
            </a:r>
            <a:r>
              <a:rPr lang="ko-KR" altLang="en-US" dirty="0"/>
              <a:t>받은 </a:t>
            </a:r>
            <a:r>
              <a:rPr lang="en-US" altLang="ko-KR" dirty="0"/>
              <a:t>data</a:t>
            </a:r>
            <a:r>
              <a:rPr lang="ko-KR" altLang="en-US" dirty="0"/>
              <a:t>는 서버에 있는 각 대학들의 전형 데이터와 비교되어 어떤 데이터가 유저가 부족한지 계산합니다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Output data</a:t>
            </a:r>
            <a:r>
              <a:rPr lang="ko-KR" altLang="en-US" dirty="0"/>
              <a:t>로 예시를 들면 </a:t>
            </a:r>
            <a:r>
              <a:rPr lang="en-US" altLang="ko-KR" dirty="0"/>
              <a:t>x </a:t>
            </a:r>
            <a:r>
              <a:rPr lang="ko-KR" altLang="en-US" dirty="0"/>
              <a:t>대학에서 </a:t>
            </a:r>
            <a:r>
              <a:rPr lang="en-US" altLang="ko-KR" dirty="0"/>
              <a:t>‘D’ </a:t>
            </a:r>
            <a:r>
              <a:rPr lang="ko-KR" altLang="en-US" dirty="0"/>
              <a:t>스펙이 부족하니 준비해라 </a:t>
            </a:r>
            <a:r>
              <a:rPr lang="en-US" altLang="ko-KR" dirty="0"/>
              <a:t>.. </a:t>
            </a:r>
            <a:r>
              <a:rPr lang="ko-KR" altLang="en-US" dirty="0"/>
              <a:t>등등을 참고하여 고등학교 입시생들은 입시 가이드 라인을 잡을 수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4EB3B-EAE5-4B3B-BE30-E04D770980C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293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4EB3B-EAE5-4B3B-BE30-E04D770980C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034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팀 프로젝트는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를 이용하여 버전컨트롤을 하고 있습니다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주소는 다음과 같습니다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4EB3B-EAE5-4B3B-BE30-E04D770980C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680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서버 구현 내용입니다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이번에 아마존 웹 서비스를 처음 이용하는데</a:t>
            </a:r>
            <a:r>
              <a:rPr lang="en-US" altLang="ko-KR" dirty="0"/>
              <a:t>, </a:t>
            </a:r>
            <a:r>
              <a:rPr lang="ko-KR" altLang="en-US" dirty="0"/>
              <a:t>가입 후 </a:t>
            </a:r>
            <a:r>
              <a:rPr lang="en-US" altLang="ko-KR" dirty="0"/>
              <a:t>24</a:t>
            </a:r>
            <a:r>
              <a:rPr lang="ko-KR" altLang="en-US" dirty="0"/>
              <a:t>시간 정도 의 승인 대기 시간이 있어서 당황했습니다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저희 팀은 </a:t>
            </a:r>
            <a:r>
              <a:rPr lang="en-US" altLang="ko-KR" dirty="0"/>
              <a:t>10</a:t>
            </a:r>
            <a:r>
              <a:rPr lang="ko-KR" altLang="en-US" dirty="0"/>
              <a:t>시간 정도 기다린 후 승인이 완료되었습니다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4EB3B-EAE5-4B3B-BE30-E04D770980C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5759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에 </a:t>
            </a:r>
            <a:r>
              <a:rPr lang="ko-KR" altLang="en-US" dirty="0" err="1"/>
              <a:t>올라가있는</a:t>
            </a:r>
            <a:r>
              <a:rPr lang="ko-KR" altLang="en-US" dirty="0"/>
              <a:t> 장고를 아마존 서버에 배포하는 화면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4EB3B-EAE5-4B3B-BE30-E04D770980C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270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퍼블릭</a:t>
            </a:r>
            <a:r>
              <a:rPr lang="ko-KR" altLang="en-US" dirty="0"/>
              <a:t> </a:t>
            </a:r>
            <a:r>
              <a:rPr lang="en-US" altLang="ko-KR" dirty="0" err="1"/>
              <a:t>dns</a:t>
            </a:r>
            <a:r>
              <a:rPr lang="ko-KR" altLang="en-US" dirty="0"/>
              <a:t>로 연결을 </a:t>
            </a:r>
            <a:r>
              <a:rPr lang="ko-KR" altLang="en-US" dirty="0" err="1"/>
              <a:t>해두고</a:t>
            </a:r>
            <a:r>
              <a:rPr lang="en-US" altLang="ko-KR" dirty="0"/>
              <a:t>, </a:t>
            </a:r>
            <a:r>
              <a:rPr lang="ko-KR" altLang="en-US" dirty="0"/>
              <a:t>서버를 실행해둔 상태입니다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실제 위 주소로 접속을 웹페이지 화면입니다</a:t>
            </a:r>
            <a:r>
              <a:rPr lang="en-US" altLang="ko-KR" dirty="0"/>
              <a:t>. </a:t>
            </a:r>
            <a:r>
              <a:rPr lang="ko-KR" altLang="en-US" dirty="0"/>
              <a:t>긴 </a:t>
            </a:r>
            <a:r>
              <a:rPr lang="en-US" altLang="ko-KR" dirty="0"/>
              <a:t>domain</a:t>
            </a:r>
            <a:r>
              <a:rPr lang="ko-KR" altLang="en-US" dirty="0"/>
              <a:t>을 처리 해야 되는데 어떻게 할 지 팀과 상의 중 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4EB3B-EAE5-4B3B-BE30-E04D770980C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487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365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875780" y="171450"/>
            <a:ext cx="8098506" cy="6529388"/>
          </a:xfrm>
          <a:custGeom>
            <a:avLst/>
            <a:gdLst>
              <a:gd name="connsiteX0" fmla="*/ 0 w 8098506"/>
              <a:gd name="connsiteY0" fmla="*/ 0 h 6529388"/>
              <a:gd name="connsiteX1" fmla="*/ 8098506 w 8098506"/>
              <a:gd name="connsiteY1" fmla="*/ 0 h 6529388"/>
              <a:gd name="connsiteX2" fmla="*/ 8098506 w 8098506"/>
              <a:gd name="connsiteY2" fmla="*/ 6529388 h 6529388"/>
              <a:gd name="connsiteX3" fmla="*/ 0 w 8098506"/>
              <a:gd name="connsiteY3" fmla="*/ 6529388 h 6529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98506" h="6529388">
                <a:moveTo>
                  <a:pt x="0" y="0"/>
                </a:moveTo>
                <a:lnTo>
                  <a:pt x="8098506" y="0"/>
                </a:lnTo>
                <a:lnTo>
                  <a:pt x="8098506" y="6529388"/>
                </a:lnTo>
                <a:lnTo>
                  <a:pt x="0" y="652938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4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50617" y="2835370"/>
            <a:ext cx="3619496" cy="3624498"/>
          </a:xfrm>
          <a:custGeom>
            <a:avLst/>
            <a:gdLst>
              <a:gd name="connsiteX0" fmla="*/ 2297113 w 4594226"/>
              <a:gd name="connsiteY0" fmla="*/ 0 h 4600576"/>
              <a:gd name="connsiteX1" fmla="*/ 4594226 w 4594226"/>
              <a:gd name="connsiteY1" fmla="*/ 2300288 h 4600576"/>
              <a:gd name="connsiteX2" fmla="*/ 2297113 w 4594226"/>
              <a:gd name="connsiteY2" fmla="*/ 4600576 h 4600576"/>
              <a:gd name="connsiteX3" fmla="*/ 0 w 4594226"/>
              <a:gd name="connsiteY3" fmla="*/ 2300288 h 4600576"/>
              <a:gd name="connsiteX4" fmla="*/ 2297113 w 4594226"/>
              <a:gd name="connsiteY4" fmla="*/ 0 h 4600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226" h="4600576">
                <a:moveTo>
                  <a:pt x="2297113" y="0"/>
                </a:moveTo>
                <a:cubicBezTo>
                  <a:pt x="3565773" y="0"/>
                  <a:pt x="4594226" y="1029874"/>
                  <a:pt x="4594226" y="2300288"/>
                </a:cubicBezTo>
                <a:cubicBezTo>
                  <a:pt x="4594226" y="3570702"/>
                  <a:pt x="3565773" y="4600576"/>
                  <a:pt x="2297113" y="4600576"/>
                </a:cubicBezTo>
                <a:cubicBezTo>
                  <a:pt x="1028453" y="4600576"/>
                  <a:pt x="0" y="3570702"/>
                  <a:pt x="0" y="2300288"/>
                </a:cubicBezTo>
                <a:cubicBezTo>
                  <a:pt x="0" y="1029874"/>
                  <a:pt x="1028453" y="0"/>
                  <a:pt x="229711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5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395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49" r:id="rId2"/>
    <p:sldLayoutId id="2147483657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ec2-52-79-241-136.ap-northeast-2.compute.amazonaws.com:800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svg"/><Relationship Id="rId5" Type="http://schemas.openxmlformats.org/officeDocument/2006/relationships/image" Target="../media/image4.png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laqudrnr810/CapsYJ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1"/>
          <p:cNvSpPr>
            <a:spLocks noChangeArrowheads="1"/>
          </p:cNvSpPr>
          <p:nvPr/>
        </p:nvSpPr>
        <p:spPr bwMode="auto">
          <a:xfrm>
            <a:off x="3795713" y="1128713"/>
            <a:ext cx="4594225" cy="4600575"/>
          </a:xfrm>
          <a:prstGeom prst="ellipse">
            <a:avLst/>
          </a:prstGeom>
          <a:solidFill>
            <a:srgbClr val="3834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42"/>
          <p:cNvSpPr>
            <a:spLocks noEditPoints="1"/>
          </p:cNvSpPr>
          <p:nvPr/>
        </p:nvSpPr>
        <p:spPr bwMode="auto">
          <a:xfrm>
            <a:off x="3951288" y="1284288"/>
            <a:ext cx="4284663" cy="4289425"/>
          </a:xfrm>
          <a:custGeom>
            <a:avLst/>
            <a:gdLst>
              <a:gd name="T0" fmla="*/ 831 w 1662"/>
              <a:gd name="T1" fmla="*/ 1662 h 1662"/>
              <a:gd name="T2" fmla="*/ 0 w 1662"/>
              <a:gd name="T3" fmla="*/ 831 h 1662"/>
              <a:gd name="T4" fmla="*/ 831 w 1662"/>
              <a:gd name="T5" fmla="*/ 0 h 1662"/>
              <a:gd name="T6" fmla="*/ 1662 w 1662"/>
              <a:gd name="T7" fmla="*/ 831 h 1662"/>
              <a:gd name="T8" fmla="*/ 831 w 1662"/>
              <a:gd name="T9" fmla="*/ 1662 h 1662"/>
              <a:gd name="T10" fmla="*/ 831 w 1662"/>
              <a:gd name="T11" fmla="*/ 12 h 1662"/>
              <a:gd name="T12" fmla="*/ 12 w 1662"/>
              <a:gd name="T13" fmla="*/ 831 h 1662"/>
              <a:gd name="T14" fmla="*/ 831 w 1662"/>
              <a:gd name="T15" fmla="*/ 1650 h 1662"/>
              <a:gd name="T16" fmla="*/ 1650 w 1662"/>
              <a:gd name="T17" fmla="*/ 831 h 1662"/>
              <a:gd name="T18" fmla="*/ 831 w 1662"/>
              <a:gd name="T19" fmla="*/ 12 h 1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62" h="1662">
                <a:moveTo>
                  <a:pt x="831" y="1662"/>
                </a:moveTo>
                <a:cubicBezTo>
                  <a:pt x="373" y="1662"/>
                  <a:pt x="0" y="1289"/>
                  <a:pt x="0" y="831"/>
                </a:cubicBezTo>
                <a:cubicBezTo>
                  <a:pt x="0" y="373"/>
                  <a:pt x="373" y="0"/>
                  <a:pt x="831" y="0"/>
                </a:cubicBezTo>
                <a:cubicBezTo>
                  <a:pt x="1289" y="0"/>
                  <a:pt x="1662" y="373"/>
                  <a:pt x="1662" y="831"/>
                </a:cubicBezTo>
                <a:cubicBezTo>
                  <a:pt x="1662" y="1289"/>
                  <a:pt x="1289" y="1662"/>
                  <a:pt x="831" y="1662"/>
                </a:cubicBezTo>
                <a:close/>
                <a:moveTo>
                  <a:pt x="831" y="12"/>
                </a:moveTo>
                <a:cubicBezTo>
                  <a:pt x="380" y="12"/>
                  <a:pt x="12" y="380"/>
                  <a:pt x="12" y="831"/>
                </a:cubicBezTo>
                <a:cubicBezTo>
                  <a:pt x="12" y="1282"/>
                  <a:pt x="380" y="1650"/>
                  <a:pt x="831" y="1650"/>
                </a:cubicBezTo>
                <a:cubicBezTo>
                  <a:pt x="1282" y="1650"/>
                  <a:pt x="1650" y="1282"/>
                  <a:pt x="1650" y="831"/>
                </a:cubicBezTo>
                <a:cubicBezTo>
                  <a:pt x="1650" y="380"/>
                  <a:pt x="1282" y="12"/>
                  <a:pt x="831" y="12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81"/>
          <p:cNvSpPr>
            <a:spLocks/>
          </p:cNvSpPr>
          <p:nvPr/>
        </p:nvSpPr>
        <p:spPr bwMode="auto">
          <a:xfrm>
            <a:off x="5873751" y="5040313"/>
            <a:ext cx="201613" cy="288925"/>
          </a:xfrm>
          <a:custGeom>
            <a:avLst/>
            <a:gdLst>
              <a:gd name="T0" fmla="*/ 93 w 127"/>
              <a:gd name="T1" fmla="*/ 164 h 182"/>
              <a:gd name="T2" fmla="*/ 20 w 127"/>
              <a:gd name="T3" fmla="*/ 91 h 182"/>
              <a:gd name="T4" fmla="*/ 93 w 127"/>
              <a:gd name="T5" fmla="*/ 18 h 182"/>
              <a:gd name="T6" fmla="*/ 117 w 127"/>
              <a:gd name="T7" fmla="*/ 44 h 182"/>
              <a:gd name="T8" fmla="*/ 127 w 127"/>
              <a:gd name="T9" fmla="*/ 34 h 182"/>
              <a:gd name="T10" fmla="*/ 93 w 127"/>
              <a:gd name="T11" fmla="*/ 0 h 182"/>
              <a:gd name="T12" fmla="*/ 0 w 127"/>
              <a:gd name="T13" fmla="*/ 91 h 182"/>
              <a:gd name="T14" fmla="*/ 93 w 127"/>
              <a:gd name="T15" fmla="*/ 182 h 182"/>
              <a:gd name="T16" fmla="*/ 127 w 127"/>
              <a:gd name="T17" fmla="*/ 148 h 182"/>
              <a:gd name="T18" fmla="*/ 117 w 127"/>
              <a:gd name="T19" fmla="*/ 138 h 182"/>
              <a:gd name="T20" fmla="*/ 93 w 127"/>
              <a:gd name="T21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7" h="182">
                <a:moveTo>
                  <a:pt x="93" y="164"/>
                </a:moveTo>
                <a:lnTo>
                  <a:pt x="20" y="91"/>
                </a:lnTo>
                <a:lnTo>
                  <a:pt x="93" y="18"/>
                </a:lnTo>
                <a:lnTo>
                  <a:pt x="117" y="44"/>
                </a:lnTo>
                <a:lnTo>
                  <a:pt x="127" y="34"/>
                </a:lnTo>
                <a:lnTo>
                  <a:pt x="93" y="0"/>
                </a:lnTo>
                <a:lnTo>
                  <a:pt x="0" y="91"/>
                </a:lnTo>
                <a:lnTo>
                  <a:pt x="93" y="182"/>
                </a:lnTo>
                <a:lnTo>
                  <a:pt x="127" y="148"/>
                </a:lnTo>
                <a:lnTo>
                  <a:pt x="117" y="138"/>
                </a:lnTo>
                <a:lnTo>
                  <a:pt x="93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82"/>
          <p:cNvSpPr>
            <a:spLocks noEditPoints="1"/>
          </p:cNvSpPr>
          <p:nvPr/>
        </p:nvSpPr>
        <p:spPr bwMode="auto">
          <a:xfrm>
            <a:off x="6000751" y="5040313"/>
            <a:ext cx="290513" cy="288925"/>
          </a:xfrm>
          <a:custGeom>
            <a:avLst/>
            <a:gdLst>
              <a:gd name="T0" fmla="*/ 91 w 183"/>
              <a:gd name="T1" fmla="*/ 0 h 182"/>
              <a:gd name="T2" fmla="*/ 0 w 183"/>
              <a:gd name="T3" fmla="*/ 91 h 182"/>
              <a:gd name="T4" fmla="*/ 91 w 183"/>
              <a:gd name="T5" fmla="*/ 182 h 182"/>
              <a:gd name="T6" fmla="*/ 183 w 183"/>
              <a:gd name="T7" fmla="*/ 91 h 182"/>
              <a:gd name="T8" fmla="*/ 91 w 183"/>
              <a:gd name="T9" fmla="*/ 0 h 182"/>
              <a:gd name="T10" fmla="*/ 18 w 183"/>
              <a:gd name="T11" fmla="*/ 91 h 182"/>
              <a:gd name="T12" fmla="*/ 91 w 183"/>
              <a:gd name="T13" fmla="*/ 18 h 182"/>
              <a:gd name="T14" fmla="*/ 164 w 183"/>
              <a:gd name="T15" fmla="*/ 91 h 182"/>
              <a:gd name="T16" fmla="*/ 91 w 183"/>
              <a:gd name="T17" fmla="*/ 164 h 182"/>
              <a:gd name="T18" fmla="*/ 18 w 183"/>
              <a:gd name="T19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3" h="182">
                <a:moveTo>
                  <a:pt x="91" y="0"/>
                </a:moveTo>
                <a:lnTo>
                  <a:pt x="0" y="91"/>
                </a:lnTo>
                <a:lnTo>
                  <a:pt x="91" y="182"/>
                </a:lnTo>
                <a:lnTo>
                  <a:pt x="183" y="91"/>
                </a:lnTo>
                <a:lnTo>
                  <a:pt x="91" y="0"/>
                </a:lnTo>
                <a:close/>
                <a:moveTo>
                  <a:pt x="18" y="91"/>
                </a:moveTo>
                <a:lnTo>
                  <a:pt x="91" y="18"/>
                </a:lnTo>
                <a:lnTo>
                  <a:pt x="164" y="91"/>
                </a:lnTo>
                <a:lnTo>
                  <a:pt x="91" y="164"/>
                </a:lnTo>
                <a:lnTo>
                  <a:pt x="18" y="9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83"/>
          <p:cNvSpPr>
            <a:spLocks/>
          </p:cNvSpPr>
          <p:nvPr/>
        </p:nvSpPr>
        <p:spPr bwMode="auto">
          <a:xfrm>
            <a:off x="6111876" y="1528763"/>
            <a:ext cx="200025" cy="288925"/>
          </a:xfrm>
          <a:custGeom>
            <a:avLst/>
            <a:gdLst>
              <a:gd name="T0" fmla="*/ 34 w 126"/>
              <a:gd name="T1" fmla="*/ 164 h 182"/>
              <a:gd name="T2" fmla="*/ 107 w 126"/>
              <a:gd name="T3" fmla="*/ 91 h 182"/>
              <a:gd name="T4" fmla="*/ 34 w 126"/>
              <a:gd name="T5" fmla="*/ 18 h 182"/>
              <a:gd name="T6" fmla="*/ 9 w 126"/>
              <a:gd name="T7" fmla="*/ 44 h 182"/>
              <a:gd name="T8" fmla="*/ 0 w 126"/>
              <a:gd name="T9" fmla="*/ 34 h 182"/>
              <a:gd name="T10" fmla="*/ 34 w 126"/>
              <a:gd name="T11" fmla="*/ 0 h 182"/>
              <a:gd name="T12" fmla="*/ 126 w 126"/>
              <a:gd name="T13" fmla="*/ 91 h 182"/>
              <a:gd name="T14" fmla="*/ 34 w 126"/>
              <a:gd name="T15" fmla="*/ 182 h 182"/>
              <a:gd name="T16" fmla="*/ 0 w 126"/>
              <a:gd name="T17" fmla="*/ 148 h 182"/>
              <a:gd name="T18" fmla="*/ 9 w 126"/>
              <a:gd name="T19" fmla="*/ 138 h 182"/>
              <a:gd name="T20" fmla="*/ 34 w 126"/>
              <a:gd name="T21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6" h="182">
                <a:moveTo>
                  <a:pt x="34" y="164"/>
                </a:moveTo>
                <a:lnTo>
                  <a:pt x="107" y="91"/>
                </a:lnTo>
                <a:lnTo>
                  <a:pt x="34" y="18"/>
                </a:lnTo>
                <a:lnTo>
                  <a:pt x="9" y="44"/>
                </a:lnTo>
                <a:lnTo>
                  <a:pt x="0" y="34"/>
                </a:lnTo>
                <a:lnTo>
                  <a:pt x="34" y="0"/>
                </a:lnTo>
                <a:lnTo>
                  <a:pt x="126" y="91"/>
                </a:lnTo>
                <a:lnTo>
                  <a:pt x="34" y="182"/>
                </a:lnTo>
                <a:lnTo>
                  <a:pt x="0" y="148"/>
                </a:lnTo>
                <a:lnTo>
                  <a:pt x="9" y="138"/>
                </a:lnTo>
                <a:lnTo>
                  <a:pt x="34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84"/>
          <p:cNvSpPr>
            <a:spLocks noEditPoints="1"/>
          </p:cNvSpPr>
          <p:nvPr/>
        </p:nvSpPr>
        <p:spPr bwMode="auto">
          <a:xfrm>
            <a:off x="5894388" y="1528763"/>
            <a:ext cx="292100" cy="288925"/>
          </a:xfrm>
          <a:custGeom>
            <a:avLst/>
            <a:gdLst>
              <a:gd name="T0" fmla="*/ 0 w 184"/>
              <a:gd name="T1" fmla="*/ 91 h 182"/>
              <a:gd name="T2" fmla="*/ 93 w 184"/>
              <a:gd name="T3" fmla="*/ 182 h 182"/>
              <a:gd name="T4" fmla="*/ 184 w 184"/>
              <a:gd name="T5" fmla="*/ 91 h 182"/>
              <a:gd name="T6" fmla="*/ 93 w 184"/>
              <a:gd name="T7" fmla="*/ 0 h 182"/>
              <a:gd name="T8" fmla="*/ 0 w 184"/>
              <a:gd name="T9" fmla="*/ 91 h 182"/>
              <a:gd name="T10" fmla="*/ 93 w 184"/>
              <a:gd name="T11" fmla="*/ 164 h 182"/>
              <a:gd name="T12" fmla="*/ 20 w 184"/>
              <a:gd name="T13" fmla="*/ 91 h 182"/>
              <a:gd name="T14" fmla="*/ 93 w 184"/>
              <a:gd name="T15" fmla="*/ 18 h 182"/>
              <a:gd name="T16" fmla="*/ 166 w 184"/>
              <a:gd name="T17" fmla="*/ 91 h 182"/>
              <a:gd name="T18" fmla="*/ 93 w 184"/>
              <a:gd name="T19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4" h="182">
                <a:moveTo>
                  <a:pt x="0" y="91"/>
                </a:moveTo>
                <a:lnTo>
                  <a:pt x="93" y="182"/>
                </a:lnTo>
                <a:lnTo>
                  <a:pt x="184" y="91"/>
                </a:lnTo>
                <a:lnTo>
                  <a:pt x="93" y="0"/>
                </a:lnTo>
                <a:lnTo>
                  <a:pt x="0" y="91"/>
                </a:lnTo>
                <a:close/>
                <a:moveTo>
                  <a:pt x="93" y="164"/>
                </a:moveTo>
                <a:lnTo>
                  <a:pt x="20" y="91"/>
                </a:lnTo>
                <a:lnTo>
                  <a:pt x="93" y="18"/>
                </a:lnTo>
                <a:lnTo>
                  <a:pt x="166" y="91"/>
                </a:lnTo>
                <a:lnTo>
                  <a:pt x="93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53" name="TextBox 1752"/>
          <p:cNvSpPr txBox="1"/>
          <p:nvPr/>
        </p:nvSpPr>
        <p:spPr>
          <a:xfrm>
            <a:off x="4167741" y="2500293"/>
            <a:ext cx="39565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Ubuntu" panose="020B0504030602030204" pitchFamily="34" charset="0"/>
                <a:ea typeface="Raleway" pitchFamily="2" charset="0"/>
                <a:cs typeface="Calibri" panose="020F0502020204030204" pitchFamily="34" charset="0"/>
              </a:rPr>
              <a:t>SUSI </a:t>
            </a:r>
            <a:r>
              <a:rPr lang="en-US" altLang="ko-KR" sz="4000" dirty="0">
                <a:solidFill>
                  <a:schemeClr val="bg1"/>
                </a:solidFill>
                <a:latin typeface="Ubuntu" panose="020B0504030602030204" pitchFamily="34" charset="0"/>
                <a:ea typeface="Raleway" pitchFamily="2" charset="0"/>
                <a:cs typeface="Calibri" panose="020F0502020204030204" pitchFamily="34" charset="0"/>
              </a:rPr>
              <a:t>DETECTIVE</a:t>
            </a:r>
            <a:endParaRPr lang="en-US" sz="4000" dirty="0">
              <a:solidFill>
                <a:schemeClr val="bg1"/>
              </a:solidFill>
              <a:latin typeface="Ubuntu" panose="020B0504030602030204" pitchFamily="34" charset="0"/>
              <a:ea typeface="Raleway" pitchFamily="2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0C6617E-771C-4EA4-BCD2-F1370CC7CA08}"/>
              </a:ext>
            </a:extLst>
          </p:cNvPr>
          <p:cNvSpPr txBox="1"/>
          <p:nvPr/>
        </p:nvSpPr>
        <p:spPr>
          <a:xfrm>
            <a:off x="3837686" y="3222986"/>
            <a:ext cx="44753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4"/>
                </a:solidFill>
                <a:latin typeface="Ubuntu" panose="020B0504030602030204" pitchFamily="34" charset="0"/>
                <a:ea typeface="Raleway" pitchFamily="2" charset="0"/>
                <a:cs typeface="Calibri" panose="020F0502020204030204" pitchFamily="34" charset="0"/>
              </a:rPr>
              <a:t>Presenter</a:t>
            </a:r>
          </a:p>
          <a:p>
            <a:pPr algn="ctr"/>
            <a:r>
              <a:rPr lang="en-US" altLang="ko-KR" sz="2400" dirty="0">
                <a:solidFill>
                  <a:schemeClr val="bg1"/>
                </a:solidFill>
                <a:latin typeface="Ubuntu" panose="020B0504030602030204" pitchFamily="34" charset="0"/>
                <a:ea typeface="Raleway" pitchFamily="2" charset="0"/>
                <a:cs typeface="Calibri" panose="020F0502020204030204" pitchFamily="34" charset="0"/>
              </a:rPr>
              <a:t>Yoon </a:t>
            </a:r>
            <a:r>
              <a:rPr lang="en-US" sz="2400" dirty="0">
                <a:solidFill>
                  <a:schemeClr val="bg1"/>
                </a:solidFill>
                <a:latin typeface="Ubuntu" panose="020B0504030602030204" pitchFamily="34" charset="0"/>
                <a:ea typeface="Raleway" pitchFamily="2" charset="0"/>
                <a:cs typeface="Calibri" panose="020F0502020204030204" pitchFamily="34" charset="0"/>
              </a:rPr>
              <a:t>Jong Yeop</a:t>
            </a:r>
            <a:endParaRPr lang="en-US" dirty="0">
              <a:solidFill>
                <a:schemeClr val="bg1"/>
              </a:solidFill>
              <a:latin typeface="Ubuntu" panose="020B0504030602030204" pitchFamily="34" charset="0"/>
              <a:ea typeface="Raleway" pitchFamily="2" charset="0"/>
              <a:cs typeface="Calibri" panose="020F0502020204030204" pitchFamily="34" charset="0"/>
            </a:endParaRPr>
          </a:p>
          <a:p>
            <a:pPr algn="ctr"/>
            <a:endParaRPr lang="en-US" sz="1600" dirty="0">
              <a:solidFill>
                <a:schemeClr val="bg1"/>
              </a:solidFill>
              <a:latin typeface="Ubuntu" panose="020B0504030602030204" pitchFamily="34" charset="0"/>
              <a:ea typeface="Raleway" pitchFamily="2" charset="0"/>
              <a:cs typeface="Calibri" panose="020F0502020204030204" pitchFamily="34" charset="0"/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Ubuntu" panose="020B0504030602030204" pitchFamily="34" charset="0"/>
                <a:ea typeface="Raleway" pitchFamily="2" charset="0"/>
                <a:cs typeface="Calibri" panose="020F0502020204030204" pitchFamily="34" charset="0"/>
              </a:rPr>
              <a:t>Team9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Ubuntu" panose="020B0504030602030204" pitchFamily="34" charset="0"/>
                <a:ea typeface="Raleway" pitchFamily="2" charset="0"/>
                <a:cs typeface="Calibri" panose="020F0502020204030204" pitchFamily="34" charset="0"/>
              </a:rPr>
              <a:t>YANG JONG GOOK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421722FD-183F-4E37-85E1-888D09A54E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206" y="1876355"/>
            <a:ext cx="495238" cy="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625" y="84442"/>
            <a:ext cx="79549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2. Development Progress</a:t>
            </a:r>
          </a:p>
        </p:txBody>
      </p:sp>
      <p:sp>
        <p:nvSpPr>
          <p:cNvPr id="7" name="Rectangle 6"/>
          <p:cNvSpPr/>
          <p:nvPr/>
        </p:nvSpPr>
        <p:spPr>
          <a:xfrm>
            <a:off x="425002" y="871638"/>
            <a:ext cx="72000" cy="581558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xmlns="" id="{AC413F7C-BB2A-43F7-AF9F-D551D8E580F4}"/>
              </a:ext>
            </a:extLst>
          </p:cNvPr>
          <p:cNvSpPr/>
          <p:nvPr/>
        </p:nvSpPr>
        <p:spPr>
          <a:xfrm>
            <a:off x="672738" y="762200"/>
            <a:ext cx="115192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Server : AWS(Amazon Web Services)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URL : </a:t>
            </a:r>
            <a:r>
              <a:rPr lang="en-US" altLang="ko-KR" sz="2400" dirty="0">
                <a:hlinkClick r:id="rId3"/>
              </a:rPr>
              <a:t>http://ec2-52-79-241-136.ap-northeast-2.compute.amazonaws.com:8000/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Ubuntu" panose="020B0504030602030204" pitchFamily="34" charset="0"/>
              <a:ea typeface="HyhwpEQ" panose="02030600000101010101" pitchFamily="18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1FBDD2F8-F39F-4CD3-A44E-1DB410B922FD}"/>
              </a:ext>
            </a:extLst>
          </p:cNvPr>
          <p:cNvGrpSpPr/>
          <p:nvPr/>
        </p:nvGrpSpPr>
        <p:grpSpPr>
          <a:xfrm>
            <a:off x="887866" y="2422784"/>
            <a:ext cx="10696186" cy="1856858"/>
            <a:chOff x="927202" y="2244930"/>
            <a:chExt cx="10696186" cy="185685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xmlns="" id="{2077D284-A616-4D87-9567-59524E7ED1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7202" y="2244930"/>
              <a:ext cx="10696186" cy="185685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6B51C2F2-A2E6-416D-BEEF-DF8852779CB6}"/>
                </a:ext>
              </a:extLst>
            </p:cNvPr>
            <p:cNvSpPr/>
            <p:nvPr/>
          </p:nvSpPr>
          <p:spPr>
            <a:xfrm>
              <a:off x="3211861" y="2655542"/>
              <a:ext cx="4623202" cy="316552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488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625" y="84442"/>
            <a:ext cx="79549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2. Development Progress</a:t>
            </a:r>
          </a:p>
        </p:txBody>
      </p:sp>
      <p:sp>
        <p:nvSpPr>
          <p:cNvPr id="7" name="Rectangle 6"/>
          <p:cNvSpPr/>
          <p:nvPr/>
        </p:nvSpPr>
        <p:spPr>
          <a:xfrm>
            <a:off x="425002" y="871638"/>
            <a:ext cx="72000" cy="581558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xmlns="" id="{AC413F7C-BB2A-43F7-AF9F-D551D8E580F4}"/>
              </a:ext>
            </a:extLst>
          </p:cNvPr>
          <p:cNvSpPr/>
          <p:nvPr/>
        </p:nvSpPr>
        <p:spPr>
          <a:xfrm>
            <a:off x="672738" y="672020"/>
            <a:ext cx="11519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Login &amp; Logout implementation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30743119-8636-4CEB-ADF9-FDFF85CD9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8233" y="5704199"/>
            <a:ext cx="7258050" cy="600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18ECDB20-0B6F-418A-A03E-A7DE3FAF0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0708" y="1944562"/>
            <a:ext cx="6505575" cy="533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xmlns="" id="{C87C7D02-80C2-4AAD-957E-652199958E3F}"/>
              </a:ext>
            </a:extLst>
          </p:cNvPr>
          <p:cNvSpPr/>
          <p:nvPr/>
        </p:nvSpPr>
        <p:spPr>
          <a:xfrm>
            <a:off x="848474" y="1103520"/>
            <a:ext cx="11519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 Login session (navigation var)</a:t>
            </a: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xmlns="" id="{B8A36B52-B9B8-4BC8-9C8C-479988CDADF5}"/>
              </a:ext>
            </a:extLst>
          </p:cNvPr>
          <p:cNvSpPr/>
          <p:nvPr/>
        </p:nvSpPr>
        <p:spPr>
          <a:xfrm>
            <a:off x="5837271" y="3082118"/>
            <a:ext cx="258729" cy="201792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7A3F9DE8-826E-41BA-AB07-32F74F623A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317" y="3082118"/>
            <a:ext cx="3774482" cy="23336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B22669C6-94B0-4272-8505-815EE9F98C11}"/>
              </a:ext>
            </a:extLst>
          </p:cNvPr>
          <p:cNvSpPr/>
          <p:nvPr/>
        </p:nvSpPr>
        <p:spPr>
          <a:xfrm>
            <a:off x="1534744" y="2678630"/>
            <a:ext cx="26196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Login (username : root)</a:t>
            </a:r>
          </a:p>
        </p:txBody>
      </p:sp>
    </p:spTree>
    <p:extLst>
      <p:ext uri="{BB962C8B-B14F-4D97-AF65-F5344CB8AC3E}">
        <p14:creationId xmlns:p14="http://schemas.microsoft.com/office/powerpoint/2010/main" val="100819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625" y="84442"/>
            <a:ext cx="79549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2. Development Progress</a:t>
            </a:r>
          </a:p>
        </p:txBody>
      </p:sp>
      <p:sp>
        <p:nvSpPr>
          <p:cNvPr id="7" name="Rectangle 6"/>
          <p:cNvSpPr/>
          <p:nvPr/>
        </p:nvSpPr>
        <p:spPr>
          <a:xfrm>
            <a:off x="425002" y="871638"/>
            <a:ext cx="72000" cy="581558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xmlns="" id="{AC413F7C-BB2A-43F7-AF9F-D551D8E580F4}"/>
              </a:ext>
            </a:extLst>
          </p:cNvPr>
          <p:cNvSpPr/>
          <p:nvPr/>
        </p:nvSpPr>
        <p:spPr>
          <a:xfrm>
            <a:off x="672738" y="672020"/>
            <a:ext cx="11519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Login &amp; Logout implementation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xmlns="" id="{C87C7D02-80C2-4AAD-957E-652199958E3F}"/>
              </a:ext>
            </a:extLst>
          </p:cNvPr>
          <p:cNvSpPr/>
          <p:nvPr/>
        </p:nvSpPr>
        <p:spPr>
          <a:xfrm>
            <a:off x="848474" y="1133685"/>
            <a:ext cx="11519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 user data(in admin page)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FC004367-5816-45E0-8306-CBE6B516E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0199" y="1721263"/>
            <a:ext cx="8008613" cy="486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612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625" y="84442"/>
            <a:ext cx="79549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2. Development Progress</a:t>
            </a:r>
          </a:p>
        </p:txBody>
      </p:sp>
      <p:sp>
        <p:nvSpPr>
          <p:cNvPr id="7" name="Rectangle 6"/>
          <p:cNvSpPr/>
          <p:nvPr/>
        </p:nvSpPr>
        <p:spPr>
          <a:xfrm>
            <a:off x="425002" y="871638"/>
            <a:ext cx="72000" cy="581558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xmlns="" id="{AC413F7C-BB2A-43F7-AF9F-D551D8E580F4}"/>
              </a:ext>
            </a:extLst>
          </p:cNvPr>
          <p:cNvSpPr/>
          <p:nvPr/>
        </p:nvSpPr>
        <p:spPr>
          <a:xfrm>
            <a:off x="672738" y="762200"/>
            <a:ext cx="11519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Database Schema : </a:t>
            </a:r>
            <a:r>
              <a:rPr lang="en-US" sz="24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Need to modify while collecting data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357FD4F0-2216-4CBF-AF8B-C65945ECD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889" y="1374122"/>
            <a:ext cx="9096221" cy="50518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547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625" y="84442"/>
            <a:ext cx="79549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2. Development Progress</a:t>
            </a:r>
          </a:p>
        </p:txBody>
      </p:sp>
      <p:sp>
        <p:nvSpPr>
          <p:cNvPr id="7" name="Rectangle 6"/>
          <p:cNvSpPr/>
          <p:nvPr/>
        </p:nvSpPr>
        <p:spPr>
          <a:xfrm>
            <a:off x="425002" y="871638"/>
            <a:ext cx="72000" cy="581558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FD391316-FAB2-4DB0-A4C5-774F4A98B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7792" y="1165942"/>
            <a:ext cx="6956207" cy="3672745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xmlns="" id="{FC163613-6FA0-405A-A189-C5557BD29EA8}"/>
              </a:ext>
            </a:extLst>
          </p:cNvPr>
          <p:cNvGrpSpPr/>
          <p:nvPr/>
        </p:nvGrpSpPr>
        <p:grpSpPr>
          <a:xfrm>
            <a:off x="622940" y="5115807"/>
            <a:ext cx="6562725" cy="1647825"/>
            <a:chOff x="547297" y="5039400"/>
            <a:chExt cx="6562725" cy="1647825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xmlns="" id="{6207C0B7-63B4-47A8-B5B8-75782C0AE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7297" y="5039400"/>
              <a:ext cx="6562725" cy="1647825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xmlns="" id="{4FA9836D-FE86-49B5-BCDE-FE1C7DD482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22406" y="5587294"/>
              <a:ext cx="2381250" cy="676275"/>
            </a:xfrm>
            <a:prstGeom prst="rect">
              <a:avLst/>
            </a:prstGeom>
          </p:spPr>
        </p:pic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41C97366-DB00-4695-B8BF-8C3CFFCE74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3300" y="5115807"/>
            <a:ext cx="8648700" cy="161925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415CA8C8-E977-4AE7-9284-91CE0382B5C1}"/>
              </a:ext>
            </a:extLst>
          </p:cNvPr>
          <p:cNvSpPr/>
          <p:nvPr/>
        </p:nvSpPr>
        <p:spPr>
          <a:xfrm>
            <a:off x="622940" y="4654809"/>
            <a:ext cx="7994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PK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E21294FB-2CFA-4411-933F-27141756FD9E}"/>
              </a:ext>
            </a:extLst>
          </p:cNvPr>
          <p:cNvSpPr/>
          <p:nvPr/>
        </p:nvSpPr>
        <p:spPr>
          <a:xfrm>
            <a:off x="640604" y="71087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- DB table </a:t>
            </a:r>
            <a:r>
              <a:rPr lang="en-US" altLang="ko-KR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(Search record)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383518C1-F292-4AE4-96EE-0B51A9D68A15}"/>
              </a:ext>
            </a:extLst>
          </p:cNvPr>
          <p:cNvSpPr/>
          <p:nvPr/>
        </p:nvSpPr>
        <p:spPr>
          <a:xfrm>
            <a:off x="3543300" y="4750676"/>
            <a:ext cx="8368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FK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FB361419-6E0C-4ECE-B89E-9BE2CE9939CE}"/>
              </a:ext>
            </a:extLst>
          </p:cNvPr>
          <p:cNvSpPr/>
          <p:nvPr/>
        </p:nvSpPr>
        <p:spPr>
          <a:xfrm>
            <a:off x="2778461" y="4795855"/>
            <a:ext cx="764839" cy="19870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83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9156" y="2114279"/>
            <a:ext cx="1155268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3. Schedule check</a:t>
            </a:r>
          </a:p>
        </p:txBody>
      </p:sp>
      <p:sp>
        <p:nvSpPr>
          <p:cNvPr id="5" name="Rectangle 4"/>
          <p:cNvSpPr/>
          <p:nvPr/>
        </p:nvSpPr>
        <p:spPr>
          <a:xfrm>
            <a:off x="629188" y="145142"/>
            <a:ext cx="72000" cy="1890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188" y="3054246"/>
            <a:ext cx="72000" cy="36967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92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034" y="368601"/>
            <a:ext cx="55352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3. Schedule check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BB242607-8229-461A-AF38-78FB91EE7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714752"/>
              </p:ext>
            </p:extLst>
          </p:nvPr>
        </p:nvGraphicFramePr>
        <p:xfrm>
          <a:off x="255034" y="1250302"/>
          <a:ext cx="11681931" cy="5131135"/>
        </p:xfrm>
        <a:graphic>
          <a:graphicData uri="http://schemas.openxmlformats.org/drawingml/2006/table">
            <a:tbl>
              <a:tblPr/>
              <a:tblGrid>
                <a:gridCol w="1581230">
                  <a:extLst>
                    <a:ext uri="{9D8B030D-6E8A-4147-A177-3AD203B41FA5}">
                      <a16:colId xmlns:a16="http://schemas.microsoft.com/office/drawing/2014/main" xmlns="" val="99853461"/>
                    </a:ext>
                  </a:extLst>
                </a:gridCol>
                <a:gridCol w="2397661">
                  <a:extLst>
                    <a:ext uri="{9D8B030D-6E8A-4147-A177-3AD203B41FA5}">
                      <a16:colId xmlns:a16="http://schemas.microsoft.com/office/drawing/2014/main" xmlns="" val="1369615729"/>
                    </a:ext>
                  </a:extLst>
                </a:gridCol>
                <a:gridCol w="641920">
                  <a:extLst>
                    <a:ext uri="{9D8B030D-6E8A-4147-A177-3AD203B41FA5}">
                      <a16:colId xmlns:a16="http://schemas.microsoft.com/office/drawing/2014/main" xmlns="" val="3918107060"/>
                    </a:ext>
                  </a:extLst>
                </a:gridCol>
                <a:gridCol w="641920">
                  <a:extLst>
                    <a:ext uri="{9D8B030D-6E8A-4147-A177-3AD203B41FA5}">
                      <a16:colId xmlns:a16="http://schemas.microsoft.com/office/drawing/2014/main" xmlns="" val="2629687622"/>
                    </a:ext>
                  </a:extLst>
                </a:gridCol>
                <a:gridCol w="640438">
                  <a:extLst>
                    <a:ext uri="{9D8B030D-6E8A-4147-A177-3AD203B41FA5}">
                      <a16:colId xmlns:a16="http://schemas.microsoft.com/office/drawing/2014/main" xmlns="" val="4200054154"/>
                    </a:ext>
                  </a:extLst>
                </a:gridCol>
                <a:gridCol w="643402">
                  <a:extLst>
                    <a:ext uri="{9D8B030D-6E8A-4147-A177-3AD203B41FA5}">
                      <a16:colId xmlns:a16="http://schemas.microsoft.com/office/drawing/2014/main" xmlns="" val="718812621"/>
                    </a:ext>
                  </a:extLst>
                </a:gridCol>
                <a:gridCol w="641920">
                  <a:extLst>
                    <a:ext uri="{9D8B030D-6E8A-4147-A177-3AD203B41FA5}">
                      <a16:colId xmlns:a16="http://schemas.microsoft.com/office/drawing/2014/main" xmlns="" val="3057397753"/>
                    </a:ext>
                  </a:extLst>
                </a:gridCol>
                <a:gridCol w="641920">
                  <a:extLst>
                    <a:ext uri="{9D8B030D-6E8A-4147-A177-3AD203B41FA5}">
                      <a16:colId xmlns:a16="http://schemas.microsoft.com/office/drawing/2014/main" xmlns="" val="2190205066"/>
                    </a:ext>
                  </a:extLst>
                </a:gridCol>
                <a:gridCol w="641920">
                  <a:extLst>
                    <a:ext uri="{9D8B030D-6E8A-4147-A177-3AD203B41FA5}">
                      <a16:colId xmlns:a16="http://schemas.microsoft.com/office/drawing/2014/main" xmlns="" val="3702874598"/>
                    </a:ext>
                  </a:extLst>
                </a:gridCol>
                <a:gridCol w="641920">
                  <a:extLst>
                    <a:ext uri="{9D8B030D-6E8A-4147-A177-3AD203B41FA5}">
                      <a16:colId xmlns:a16="http://schemas.microsoft.com/office/drawing/2014/main" xmlns="" val="1745860490"/>
                    </a:ext>
                  </a:extLst>
                </a:gridCol>
                <a:gridCol w="641920">
                  <a:extLst>
                    <a:ext uri="{9D8B030D-6E8A-4147-A177-3AD203B41FA5}">
                      <a16:colId xmlns:a16="http://schemas.microsoft.com/office/drawing/2014/main" xmlns="" val="1522121543"/>
                    </a:ext>
                  </a:extLst>
                </a:gridCol>
                <a:gridCol w="641920">
                  <a:extLst>
                    <a:ext uri="{9D8B030D-6E8A-4147-A177-3AD203B41FA5}">
                      <a16:colId xmlns:a16="http://schemas.microsoft.com/office/drawing/2014/main" xmlns="" val="3017326675"/>
                    </a:ext>
                  </a:extLst>
                </a:gridCol>
                <a:gridCol w="641920">
                  <a:extLst>
                    <a:ext uri="{9D8B030D-6E8A-4147-A177-3AD203B41FA5}">
                      <a16:colId xmlns:a16="http://schemas.microsoft.com/office/drawing/2014/main" xmlns="" val="1765622199"/>
                    </a:ext>
                  </a:extLst>
                </a:gridCol>
                <a:gridCol w="641920">
                  <a:extLst>
                    <a:ext uri="{9D8B030D-6E8A-4147-A177-3AD203B41FA5}">
                      <a16:colId xmlns:a16="http://schemas.microsoft.com/office/drawing/2014/main" xmlns="" val="3506512185"/>
                    </a:ext>
                  </a:extLst>
                </a:gridCol>
              </a:tblGrid>
              <a:tr h="246282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2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3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4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5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6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7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8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9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10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11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12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13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90628686"/>
                  </a:ext>
                </a:extLst>
              </a:tr>
              <a:tr h="246282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Yang </a:t>
                      </a: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Tae </a:t>
                      </a:r>
                      <a:r>
                        <a:rPr lang="en-US" sz="1400" b="1" kern="0" spc="0" dirty="0" err="1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Seong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101117" marR="101117" marT="50559" marB="50559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Database design study</a:t>
                      </a:r>
                      <a:endParaRPr lang="en-US" sz="11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18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  <a:endParaRPr lang="pt-BR" sz="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I</a:t>
                      </a:r>
                      <a:endParaRPr lang="pt-BR" sz="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</a:t>
                      </a:r>
                      <a:endParaRPr lang="pt-BR" sz="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</a:t>
                      </a:r>
                      <a:endParaRPr lang="pt-BR" sz="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E</a:t>
                      </a:r>
                      <a:endParaRPr lang="pt-BR" sz="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  <a:endParaRPr lang="pt-BR" sz="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O</a:t>
                      </a:r>
                      <a:endParaRPr lang="pt-BR" sz="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P</a:t>
                      </a:r>
                      <a:endParaRPr lang="pt-BR" sz="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R</a:t>
                      </a:r>
                      <a:endParaRPr lang="pt-BR" sz="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E</a:t>
                      </a:r>
                      <a:endParaRPr lang="pt-BR" sz="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S</a:t>
                      </a:r>
                      <a:endParaRPr lang="pt-BR" sz="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E</a:t>
                      </a:r>
                      <a:endParaRPr lang="pt-BR" sz="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N</a:t>
                      </a:r>
                      <a:endParaRPr lang="pt-BR" sz="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T</a:t>
                      </a:r>
                      <a:endParaRPr lang="pt-BR" sz="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A</a:t>
                      </a:r>
                      <a:endParaRPr lang="pt-BR" sz="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T</a:t>
                      </a:r>
                      <a:endParaRPr lang="pt-BR" sz="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I</a:t>
                      </a:r>
                      <a:endParaRPr lang="pt-BR" sz="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O</a:t>
                      </a:r>
                      <a:endParaRPr lang="pt-BR" sz="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N</a:t>
                      </a:r>
                      <a:endParaRPr lang="pt-BR" sz="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101117" marR="101117" marT="50559" marB="50559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15598964"/>
                  </a:ext>
                </a:extLst>
              </a:tr>
              <a:tr h="2462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Database design</a:t>
                      </a:r>
                      <a:endParaRPr lang="en-US" sz="11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16448881"/>
                  </a:ext>
                </a:extLst>
              </a:tr>
              <a:tr h="2544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Database implementation</a:t>
                      </a:r>
                      <a:endParaRPr lang="en-US" sz="12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07956579"/>
                  </a:ext>
                </a:extLst>
              </a:tr>
              <a:tr h="2544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Web function implementation</a:t>
                      </a:r>
                      <a:endParaRPr lang="en-US" sz="12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27424256"/>
                  </a:ext>
                </a:extLst>
              </a:tr>
              <a:tr h="254438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Yoon </a:t>
                      </a: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Jong Yeop</a:t>
                      </a:r>
                    </a:p>
                  </a:txBody>
                  <a:tcPr marL="101117" marR="101117" marT="50559" marB="50559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Django study &amp; web UI design</a:t>
                      </a:r>
                      <a:endParaRPr lang="en-US" sz="12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7249317"/>
                  </a:ext>
                </a:extLst>
              </a:tr>
              <a:tr h="2544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Web server implementation</a:t>
                      </a:r>
                      <a:endParaRPr lang="en-US" sz="12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55764376"/>
                  </a:ext>
                </a:extLst>
              </a:tr>
              <a:tr h="2544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Web function implementation</a:t>
                      </a:r>
                      <a:endParaRPr lang="en-US" sz="12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B0BB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B0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B0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40420529"/>
                  </a:ext>
                </a:extLst>
              </a:tr>
              <a:tr h="2544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Web function inspection</a:t>
                      </a:r>
                      <a:endParaRPr lang="en-US" sz="12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B0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B0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81918816"/>
                  </a:ext>
                </a:extLst>
              </a:tr>
              <a:tr h="254438">
                <a:tc row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Kim </a:t>
                      </a: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Byung Gook</a:t>
                      </a:r>
                    </a:p>
                  </a:txBody>
                  <a:tcPr marL="101117" marR="101117" marT="50559" marB="50559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Django study &amp; web design</a:t>
                      </a:r>
                      <a:endParaRPr lang="en-US" sz="12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40367740"/>
                  </a:ext>
                </a:extLst>
              </a:tr>
              <a:tr h="2544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Database design</a:t>
                      </a:r>
                      <a:endParaRPr lang="en-US" sz="12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10499000"/>
                  </a:ext>
                </a:extLst>
              </a:tr>
              <a:tr h="2544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Database implementation</a:t>
                      </a:r>
                      <a:endParaRPr lang="en-US" sz="12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5BF4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40495248"/>
                  </a:ext>
                </a:extLst>
              </a:tr>
              <a:tr h="2981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Linkage between Django and DB</a:t>
                      </a:r>
                      <a:endParaRPr lang="en-US" sz="12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5BF4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8761315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5BF4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70777969"/>
                  </a:ext>
                </a:extLst>
              </a:tr>
              <a:tr h="2453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Algorithm implementation</a:t>
                      </a:r>
                      <a:endParaRPr lang="en-US" altLang="ko-KR" sz="14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5BF4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8995033"/>
                  </a:ext>
                </a:extLst>
              </a:tr>
              <a:tr h="368623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All</a:t>
                      </a:r>
                    </a:p>
                  </a:txBody>
                  <a:tcPr marL="101117" marR="101117" marT="50559" marB="50559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Proposal</a:t>
                      </a:r>
                      <a:endParaRPr lang="en-US" sz="12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1001029"/>
                  </a:ext>
                </a:extLst>
              </a:tr>
              <a:tr h="2544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Project research</a:t>
                      </a:r>
                      <a:endParaRPr lang="en-US" sz="12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33508899"/>
                  </a:ext>
                </a:extLst>
              </a:tr>
              <a:tr h="4338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Data collecting</a:t>
                      </a:r>
                      <a:endParaRPr lang="en-US" sz="12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&amp; Data adding </a:t>
                      </a:r>
                      <a:endParaRPr lang="en-US" sz="12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EE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18190673"/>
                  </a:ext>
                </a:extLst>
              </a:tr>
              <a:tr h="4338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Fix bug &amp;</a:t>
                      </a:r>
                      <a:endParaRPr lang="en-US" sz="12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Final check</a:t>
                      </a:r>
                      <a:endParaRPr lang="en-US" sz="12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73744314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9A088D9E-3686-48B2-A5A6-C3EE5DCF9F58}"/>
              </a:ext>
            </a:extLst>
          </p:cNvPr>
          <p:cNvSpPr/>
          <p:nvPr/>
        </p:nvSpPr>
        <p:spPr>
          <a:xfrm>
            <a:off x="6189307" y="1250301"/>
            <a:ext cx="622041" cy="514265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711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1"/>
          <p:cNvSpPr>
            <a:spLocks noChangeArrowheads="1"/>
          </p:cNvSpPr>
          <p:nvPr/>
        </p:nvSpPr>
        <p:spPr bwMode="auto">
          <a:xfrm>
            <a:off x="3795713" y="1128713"/>
            <a:ext cx="4594225" cy="4600575"/>
          </a:xfrm>
          <a:prstGeom prst="ellipse">
            <a:avLst/>
          </a:prstGeom>
          <a:solidFill>
            <a:srgbClr val="3834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42"/>
          <p:cNvSpPr>
            <a:spLocks noEditPoints="1"/>
          </p:cNvSpPr>
          <p:nvPr/>
        </p:nvSpPr>
        <p:spPr bwMode="auto">
          <a:xfrm>
            <a:off x="3951288" y="1284288"/>
            <a:ext cx="4284663" cy="4289425"/>
          </a:xfrm>
          <a:custGeom>
            <a:avLst/>
            <a:gdLst>
              <a:gd name="T0" fmla="*/ 831 w 1662"/>
              <a:gd name="T1" fmla="*/ 1662 h 1662"/>
              <a:gd name="T2" fmla="*/ 0 w 1662"/>
              <a:gd name="T3" fmla="*/ 831 h 1662"/>
              <a:gd name="T4" fmla="*/ 831 w 1662"/>
              <a:gd name="T5" fmla="*/ 0 h 1662"/>
              <a:gd name="T6" fmla="*/ 1662 w 1662"/>
              <a:gd name="T7" fmla="*/ 831 h 1662"/>
              <a:gd name="T8" fmla="*/ 831 w 1662"/>
              <a:gd name="T9" fmla="*/ 1662 h 1662"/>
              <a:gd name="T10" fmla="*/ 831 w 1662"/>
              <a:gd name="T11" fmla="*/ 12 h 1662"/>
              <a:gd name="T12" fmla="*/ 12 w 1662"/>
              <a:gd name="T13" fmla="*/ 831 h 1662"/>
              <a:gd name="T14" fmla="*/ 831 w 1662"/>
              <a:gd name="T15" fmla="*/ 1650 h 1662"/>
              <a:gd name="T16" fmla="*/ 1650 w 1662"/>
              <a:gd name="T17" fmla="*/ 831 h 1662"/>
              <a:gd name="T18" fmla="*/ 831 w 1662"/>
              <a:gd name="T19" fmla="*/ 12 h 1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62" h="1662">
                <a:moveTo>
                  <a:pt x="831" y="1662"/>
                </a:moveTo>
                <a:cubicBezTo>
                  <a:pt x="373" y="1662"/>
                  <a:pt x="0" y="1289"/>
                  <a:pt x="0" y="831"/>
                </a:cubicBezTo>
                <a:cubicBezTo>
                  <a:pt x="0" y="373"/>
                  <a:pt x="373" y="0"/>
                  <a:pt x="831" y="0"/>
                </a:cubicBezTo>
                <a:cubicBezTo>
                  <a:pt x="1289" y="0"/>
                  <a:pt x="1662" y="373"/>
                  <a:pt x="1662" y="831"/>
                </a:cubicBezTo>
                <a:cubicBezTo>
                  <a:pt x="1662" y="1289"/>
                  <a:pt x="1289" y="1662"/>
                  <a:pt x="831" y="1662"/>
                </a:cubicBezTo>
                <a:close/>
                <a:moveTo>
                  <a:pt x="831" y="12"/>
                </a:moveTo>
                <a:cubicBezTo>
                  <a:pt x="380" y="12"/>
                  <a:pt x="12" y="380"/>
                  <a:pt x="12" y="831"/>
                </a:cubicBezTo>
                <a:cubicBezTo>
                  <a:pt x="12" y="1282"/>
                  <a:pt x="380" y="1650"/>
                  <a:pt x="831" y="1650"/>
                </a:cubicBezTo>
                <a:cubicBezTo>
                  <a:pt x="1282" y="1650"/>
                  <a:pt x="1650" y="1282"/>
                  <a:pt x="1650" y="831"/>
                </a:cubicBezTo>
                <a:cubicBezTo>
                  <a:pt x="1650" y="380"/>
                  <a:pt x="1282" y="12"/>
                  <a:pt x="831" y="12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81"/>
          <p:cNvSpPr>
            <a:spLocks/>
          </p:cNvSpPr>
          <p:nvPr/>
        </p:nvSpPr>
        <p:spPr bwMode="auto">
          <a:xfrm>
            <a:off x="5873751" y="5040313"/>
            <a:ext cx="201613" cy="288925"/>
          </a:xfrm>
          <a:custGeom>
            <a:avLst/>
            <a:gdLst>
              <a:gd name="T0" fmla="*/ 93 w 127"/>
              <a:gd name="T1" fmla="*/ 164 h 182"/>
              <a:gd name="T2" fmla="*/ 20 w 127"/>
              <a:gd name="T3" fmla="*/ 91 h 182"/>
              <a:gd name="T4" fmla="*/ 93 w 127"/>
              <a:gd name="T5" fmla="*/ 18 h 182"/>
              <a:gd name="T6" fmla="*/ 117 w 127"/>
              <a:gd name="T7" fmla="*/ 44 h 182"/>
              <a:gd name="T8" fmla="*/ 127 w 127"/>
              <a:gd name="T9" fmla="*/ 34 h 182"/>
              <a:gd name="T10" fmla="*/ 93 w 127"/>
              <a:gd name="T11" fmla="*/ 0 h 182"/>
              <a:gd name="T12" fmla="*/ 0 w 127"/>
              <a:gd name="T13" fmla="*/ 91 h 182"/>
              <a:gd name="T14" fmla="*/ 93 w 127"/>
              <a:gd name="T15" fmla="*/ 182 h 182"/>
              <a:gd name="T16" fmla="*/ 127 w 127"/>
              <a:gd name="T17" fmla="*/ 148 h 182"/>
              <a:gd name="T18" fmla="*/ 117 w 127"/>
              <a:gd name="T19" fmla="*/ 138 h 182"/>
              <a:gd name="T20" fmla="*/ 93 w 127"/>
              <a:gd name="T21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7" h="182">
                <a:moveTo>
                  <a:pt x="93" y="164"/>
                </a:moveTo>
                <a:lnTo>
                  <a:pt x="20" y="91"/>
                </a:lnTo>
                <a:lnTo>
                  <a:pt x="93" y="18"/>
                </a:lnTo>
                <a:lnTo>
                  <a:pt x="117" y="44"/>
                </a:lnTo>
                <a:lnTo>
                  <a:pt x="127" y="34"/>
                </a:lnTo>
                <a:lnTo>
                  <a:pt x="93" y="0"/>
                </a:lnTo>
                <a:lnTo>
                  <a:pt x="0" y="91"/>
                </a:lnTo>
                <a:lnTo>
                  <a:pt x="93" y="182"/>
                </a:lnTo>
                <a:lnTo>
                  <a:pt x="127" y="148"/>
                </a:lnTo>
                <a:lnTo>
                  <a:pt x="117" y="138"/>
                </a:lnTo>
                <a:lnTo>
                  <a:pt x="93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82"/>
          <p:cNvSpPr>
            <a:spLocks noEditPoints="1"/>
          </p:cNvSpPr>
          <p:nvPr/>
        </p:nvSpPr>
        <p:spPr bwMode="auto">
          <a:xfrm>
            <a:off x="6000751" y="5040313"/>
            <a:ext cx="290513" cy="288925"/>
          </a:xfrm>
          <a:custGeom>
            <a:avLst/>
            <a:gdLst>
              <a:gd name="T0" fmla="*/ 91 w 183"/>
              <a:gd name="T1" fmla="*/ 0 h 182"/>
              <a:gd name="T2" fmla="*/ 0 w 183"/>
              <a:gd name="T3" fmla="*/ 91 h 182"/>
              <a:gd name="T4" fmla="*/ 91 w 183"/>
              <a:gd name="T5" fmla="*/ 182 h 182"/>
              <a:gd name="T6" fmla="*/ 183 w 183"/>
              <a:gd name="T7" fmla="*/ 91 h 182"/>
              <a:gd name="T8" fmla="*/ 91 w 183"/>
              <a:gd name="T9" fmla="*/ 0 h 182"/>
              <a:gd name="T10" fmla="*/ 18 w 183"/>
              <a:gd name="T11" fmla="*/ 91 h 182"/>
              <a:gd name="T12" fmla="*/ 91 w 183"/>
              <a:gd name="T13" fmla="*/ 18 h 182"/>
              <a:gd name="T14" fmla="*/ 164 w 183"/>
              <a:gd name="T15" fmla="*/ 91 h 182"/>
              <a:gd name="T16" fmla="*/ 91 w 183"/>
              <a:gd name="T17" fmla="*/ 164 h 182"/>
              <a:gd name="T18" fmla="*/ 18 w 183"/>
              <a:gd name="T19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3" h="182">
                <a:moveTo>
                  <a:pt x="91" y="0"/>
                </a:moveTo>
                <a:lnTo>
                  <a:pt x="0" y="91"/>
                </a:lnTo>
                <a:lnTo>
                  <a:pt x="91" y="182"/>
                </a:lnTo>
                <a:lnTo>
                  <a:pt x="183" y="91"/>
                </a:lnTo>
                <a:lnTo>
                  <a:pt x="91" y="0"/>
                </a:lnTo>
                <a:close/>
                <a:moveTo>
                  <a:pt x="18" y="91"/>
                </a:moveTo>
                <a:lnTo>
                  <a:pt x="91" y="18"/>
                </a:lnTo>
                <a:lnTo>
                  <a:pt x="164" y="91"/>
                </a:lnTo>
                <a:lnTo>
                  <a:pt x="91" y="164"/>
                </a:lnTo>
                <a:lnTo>
                  <a:pt x="18" y="9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83"/>
          <p:cNvSpPr>
            <a:spLocks/>
          </p:cNvSpPr>
          <p:nvPr/>
        </p:nvSpPr>
        <p:spPr bwMode="auto">
          <a:xfrm>
            <a:off x="6111876" y="1528763"/>
            <a:ext cx="200025" cy="288925"/>
          </a:xfrm>
          <a:custGeom>
            <a:avLst/>
            <a:gdLst>
              <a:gd name="T0" fmla="*/ 34 w 126"/>
              <a:gd name="T1" fmla="*/ 164 h 182"/>
              <a:gd name="T2" fmla="*/ 107 w 126"/>
              <a:gd name="T3" fmla="*/ 91 h 182"/>
              <a:gd name="T4" fmla="*/ 34 w 126"/>
              <a:gd name="T5" fmla="*/ 18 h 182"/>
              <a:gd name="T6" fmla="*/ 9 w 126"/>
              <a:gd name="T7" fmla="*/ 44 h 182"/>
              <a:gd name="T8" fmla="*/ 0 w 126"/>
              <a:gd name="T9" fmla="*/ 34 h 182"/>
              <a:gd name="T10" fmla="*/ 34 w 126"/>
              <a:gd name="T11" fmla="*/ 0 h 182"/>
              <a:gd name="T12" fmla="*/ 126 w 126"/>
              <a:gd name="T13" fmla="*/ 91 h 182"/>
              <a:gd name="T14" fmla="*/ 34 w 126"/>
              <a:gd name="T15" fmla="*/ 182 h 182"/>
              <a:gd name="T16" fmla="*/ 0 w 126"/>
              <a:gd name="T17" fmla="*/ 148 h 182"/>
              <a:gd name="T18" fmla="*/ 9 w 126"/>
              <a:gd name="T19" fmla="*/ 138 h 182"/>
              <a:gd name="T20" fmla="*/ 34 w 126"/>
              <a:gd name="T21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6" h="182">
                <a:moveTo>
                  <a:pt x="34" y="164"/>
                </a:moveTo>
                <a:lnTo>
                  <a:pt x="107" y="91"/>
                </a:lnTo>
                <a:lnTo>
                  <a:pt x="34" y="18"/>
                </a:lnTo>
                <a:lnTo>
                  <a:pt x="9" y="44"/>
                </a:lnTo>
                <a:lnTo>
                  <a:pt x="0" y="34"/>
                </a:lnTo>
                <a:lnTo>
                  <a:pt x="34" y="0"/>
                </a:lnTo>
                <a:lnTo>
                  <a:pt x="126" y="91"/>
                </a:lnTo>
                <a:lnTo>
                  <a:pt x="34" y="182"/>
                </a:lnTo>
                <a:lnTo>
                  <a:pt x="0" y="148"/>
                </a:lnTo>
                <a:lnTo>
                  <a:pt x="9" y="138"/>
                </a:lnTo>
                <a:lnTo>
                  <a:pt x="34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84"/>
          <p:cNvSpPr>
            <a:spLocks noEditPoints="1"/>
          </p:cNvSpPr>
          <p:nvPr/>
        </p:nvSpPr>
        <p:spPr bwMode="auto">
          <a:xfrm>
            <a:off x="5894388" y="1528763"/>
            <a:ext cx="292100" cy="288925"/>
          </a:xfrm>
          <a:custGeom>
            <a:avLst/>
            <a:gdLst>
              <a:gd name="T0" fmla="*/ 0 w 184"/>
              <a:gd name="T1" fmla="*/ 91 h 182"/>
              <a:gd name="T2" fmla="*/ 93 w 184"/>
              <a:gd name="T3" fmla="*/ 182 h 182"/>
              <a:gd name="T4" fmla="*/ 184 w 184"/>
              <a:gd name="T5" fmla="*/ 91 h 182"/>
              <a:gd name="T6" fmla="*/ 93 w 184"/>
              <a:gd name="T7" fmla="*/ 0 h 182"/>
              <a:gd name="T8" fmla="*/ 0 w 184"/>
              <a:gd name="T9" fmla="*/ 91 h 182"/>
              <a:gd name="T10" fmla="*/ 93 w 184"/>
              <a:gd name="T11" fmla="*/ 164 h 182"/>
              <a:gd name="T12" fmla="*/ 20 w 184"/>
              <a:gd name="T13" fmla="*/ 91 h 182"/>
              <a:gd name="T14" fmla="*/ 93 w 184"/>
              <a:gd name="T15" fmla="*/ 18 h 182"/>
              <a:gd name="T16" fmla="*/ 166 w 184"/>
              <a:gd name="T17" fmla="*/ 91 h 182"/>
              <a:gd name="T18" fmla="*/ 93 w 184"/>
              <a:gd name="T19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4" h="182">
                <a:moveTo>
                  <a:pt x="0" y="91"/>
                </a:moveTo>
                <a:lnTo>
                  <a:pt x="93" y="182"/>
                </a:lnTo>
                <a:lnTo>
                  <a:pt x="184" y="91"/>
                </a:lnTo>
                <a:lnTo>
                  <a:pt x="93" y="0"/>
                </a:lnTo>
                <a:lnTo>
                  <a:pt x="0" y="91"/>
                </a:lnTo>
                <a:close/>
                <a:moveTo>
                  <a:pt x="93" y="164"/>
                </a:moveTo>
                <a:lnTo>
                  <a:pt x="20" y="91"/>
                </a:lnTo>
                <a:lnTo>
                  <a:pt x="93" y="18"/>
                </a:lnTo>
                <a:lnTo>
                  <a:pt x="166" y="91"/>
                </a:lnTo>
                <a:lnTo>
                  <a:pt x="93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53" name="TextBox 1752"/>
          <p:cNvSpPr txBox="1"/>
          <p:nvPr/>
        </p:nvSpPr>
        <p:spPr>
          <a:xfrm>
            <a:off x="5132466" y="2235351"/>
            <a:ext cx="192071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0" dirty="0">
                <a:solidFill>
                  <a:schemeClr val="bg1"/>
                </a:solidFill>
                <a:latin typeface="Calibri" panose="020F0502020204030204" pitchFamily="34" charset="0"/>
                <a:ea typeface="Raleway" pitchFamily="2" charset="0"/>
                <a:cs typeface="Calibri" panose="020F0502020204030204" pitchFamily="34" charset="0"/>
              </a:rPr>
              <a:t>Q&amp;A</a:t>
            </a:r>
          </a:p>
        </p:txBody>
      </p:sp>
      <p:sp>
        <p:nvSpPr>
          <p:cNvPr id="1754" name="TextBox 1753"/>
          <p:cNvSpPr txBox="1"/>
          <p:nvPr/>
        </p:nvSpPr>
        <p:spPr>
          <a:xfrm>
            <a:off x="5641237" y="3551904"/>
            <a:ext cx="94128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0" dirty="0">
                <a:solidFill>
                  <a:schemeClr val="bg1"/>
                </a:solidFill>
                <a:latin typeface="Calibri" panose="020F0502020204030204" pitchFamily="34" charset="0"/>
                <a:ea typeface="Raleway" pitchFamily="2" charset="0"/>
                <a:cs typeface="Calibri" panose="020F0502020204030204" pitchFamily="34" charset="0"/>
                <a:sym typeface="Wingdings" panose="05000000000000000000" pitchFamily="2" charset="2"/>
              </a:rPr>
              <a:t></a:t>
            </a:r>
            <a:endParaRPr lang="en-US" sz="7000" dirty="0">
              <a:solidFill>
                <a:schemeClr val="bg1"/>
              </a:solidFill>
              <a:latin typeface="Calibri" panose="020F0502020204030204" pitchFamily="34" charset="0"/>
              <a:ea typeface="Raleway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1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626" y="1155491"/>
            <a:ext cx="228195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INDEX</a:t>
            </a:r>
          </a:p>
        </p:txBody>
      </p:sp>
      <p:sp>
        <p:nvSpPr>
          <p:cNvPr id="5" name="Rectangle 4"/>
          <p:cNvSpPr/>
          <p:nvPr/>
        </p:nvSpPr>
        <p:spPr>
          <a:xfrm>
            <a:off x="346103" y="145142"/>
            <a:ext cx="72000" cy="10539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46103" y="2017265"/>
            <a:ext cx="72000" cy="47070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5" name="Snip and Round Single Corner Rectangle 22"/>
          <p:cNvSpPr/>
          <p:nvPr/>
        </p:nvSpPr>
        <p:spPr>
          <a:xfrm rot="5400000">
            <a:off x="5609662" y="644582"/>
            <a:ext cx="5325630" cy="5568835"/>
          </a:xfrm>
          <a:prstGeom prst="snipRoundRect">
            <a:avLst/>
          </a:prstGeom>
          <a:noFill/>
          <a:ln w="1016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F70D531-987E-4C13-93FD-04EB6003BD7B}"/>
              </a:ext>
            </a:extLst>
          </p:cNvPr>
          <p:cNvSpPr txBox="1"/>
          <p:nvPr/>
        </p:nvSpPr>
        <p:spPr>
          <a:xfrm>
            <a:off x="5693605" y="2090991"/>
            <a:ext cx="53912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Feedback</a:t>
            </a:r>
          </a:p>
          <a:p>
            <a:endParaRPr lang="en-US" altLang="ko-KR" sz="3200" b="1" dirty="0">
              <a:solidFill>
                <a:schemeClr val="tx1">
                  <a:lumMod val="65000"/>
                  <a:lumOff val="35000"/>
                </a:schemeClr>
              </a:solidFill>
              <a:latin typeface="Ubuntu" panose="020B0504030602030204" pitchFamily="34" charset="0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2.  Development Progress</a:t>
            </a:r>
          </a:p>
          <a:p>
            <a:endParaRPr lang="en-US" altLang="ko-KR" sz="3200" b="1" dirty="0">
              <a:solidFill>
                <a:schemeClr val="tx1">
                  <a:lumMod val="65000"/>
                  <a:lumOff val="35000"/>
                </a:schemeClr>
              </a:solidFill>
              <a:latin typeface="Ubuntu" panose="020B0504030602030204" pitchFamily="34" charset="0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3.  Schedule check</a:t>
            </a:r>
          </a:p>
        </p:txBody>
      </p:sp>
    </p:spTree>
    <p:extLst>
      <p:ext uri="{BB962C8B-B14F-4D97-AF65-F5344CB8AC3E}">
        <p14:creationId xmlns:p14="http://schemas.microsoft.com/office/powerpoint/2010/main" val="88714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9157" y="2114279"/>
            <a:ext cx="467774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1. Feedback</a:t>
            </a:r>
          </a:p>
        </p:txBody>
      </p:sp>
      <p:sp>
        <p:nvSpPr>
          <p:cNvPr id="5" name="Rectangle 4"/>
          <p:cNvSpPr/>
          <p:nvPr/>
        </p:nvSpPr>
        <p:spPr>
          <a:xfrm>
            <a:off x="507890" y="145142"/>
            <a:ext cx="72000" cy="1890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7890" y="3054246"/>
            <a:ext cx="72000" cy="36967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0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625" y="108610"/>
            <a:ext cx="55921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1. Feedback</a:t>
            </a:r>
          </a:p>
        </p:txBody>
      </p:sp>
      <p:sp>
        <p:nvSpPr>
          <p:cNvPr id="7" name="Rectangle 6"/>
          <p:cNvSpPr/>
          <p:nvPr/>
        </p:nvSpPr>
        <p:spPr>
          <a:xfrm>
            <a:off x="540412" y="944376"/>
            <a:ext cx="63270" cy="57671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38D46016-C4A1-48C9-943F-F10DBB2B4033}"/>
              </a:ext>
            </a:extLst>
          </p:cNvPr>
          <p:cNvSpPr/>
          <p:nvPr/>
        </p:nvSpPr>
        <p:spPr>
          <a:xfrm>
            <a:off x="925635" y="946360"/>
            <a:ext cx="11519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What is the architecture of application? </a:t>
            </a:r>
          </a:p>
        </p:txBody>
      </p:sp>
      <p:pic>
        <p:nvPicPr>
          <p:cNvPr id="8" name="그림 7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xmlns="" id="{9791E262-88AF-4940-982D-6415EB648F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188" y="1647998"/>
            <a:ext cx="8477623" cy="481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80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625" y="108610"/>
            <a:ext cx="55921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1. Feedback</a:t>
            </a:r>
          </a:p>
        </p:txBody>
      </p:sp>
      <p:sp>
        <p:nvSpPr>
          <p:cNvPr id="7" name="Rectangle 6"/>
          <p:cNvSpPr/>
          <p:nvPr/>
        </p:nvSpPr>
        <p:spPr>
          <a:xfrm>
            <a:off x="540412" y="944376"/>
            <a:ext cx="63270" cy="57671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38D46016-C4A1-48C9-943F-F10DBB2B4033}"/>
              </a:ext>
            </a:extLst>
          </p:cNvPr>
          <p:cNvSpPr/>
          <p:nvPr/>
        </p:nvSpPr>
        <p:spPr>
          <a:xfrm>
            <a:off x="672738" y="778565"/>
            <a:ext cx="11519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What algorithm does the team use?</a:t>
            </a:r>
          </a:p>
        </p:txBody>
      </p:sp>
      <p:pic>
        <p:nvPicPr>
          <p:cNvPr id="3" name="그래픽 2" descr="팀">
            <a:extLst>
              <a:ext uri="{FF2B5EF4-FFF2-40B4-BE49-F238E27FC236}">
                <a16:creationId xmlns:a16="http://schemas.microsoft.com/office/drawing/2014/main" xmlns="" id="{ED3C3F6D-8CAB-46CB-94E3-1FD58BDA98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21838" y="3551676"/>
            <a:ext cx="914400" cy="914400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xmlns="" id="{B6455355-0730-46F5-B490-D2785CCA3459}"/>
              </a:ext>
            </a:extLst>
          </p:cNvPr>
          <p:cNvSpPr/>
          <p:nvPr/>
        </p:nvSpPr>
        <p:spPr>
          <a:xfrm>
            <a:off x="1638784" y="3870697"/>
            <a:ext cx="1674452" cy="2158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xmlns="" id="{4B45660E-1C1D-4153-8541-D6870BA31496}"/>
              </a:ext>
            </a:extLst>
          </p:cNvPr>
          <p:cNvSpPr/>
          <p:nvPr/>
        </p:nvSpPr>
        <p:spPr>
          <a:xfrm>
            <a:off x="177767" y="4063735"/>
            <a:ext cx="451496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Input data</a:t>
            </a:r>
          </a:p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(grade,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service time,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 </a:t>
            </a:r>
          </a:p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the number of executives,</a:t>
            </a:r>
          </a:p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etc..)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3EDDB517-B2B8-43D5-AF77-747989772F8C}"/>
              </a:ext>
            </a:extLst>
          </p:cNvPr>
          <p:cNvSpPr/>
          <p:nvPr/>
        </p:nvSpPr>
        <p:spPr>
          <a:xfrm>
            <a:off x="701912" y="3254453"/>
            <a:ext cx="9542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sysClr val="windowText" lastClr="000000"/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USER</a:t>
            </a:r>
            <a:endParaRPr lang="en-US" altLang="ko-KR" sz="1600" b="1" dirty="0">
              <a:solidFill>
                <a:sysClr val="windowText" lastClr="000000"/>
              </a:solidFill>
              <a:latin typeface="Ubuntu" panose="020B0504030602030204" pitchFamily="34" charset="0"/>
              <a:ea typeface="HyhwpEQ" panose="02030600000101010101" pitchFamily="18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5DBB8E99-D579-4137-B496-49E92AE76DD7}"/>
              </a:ext>
            </a:extLst>
          </p:cNvPr>
          <p:cNvSpPr/>
          <p:nvPr/>
        </p:nvSpPr>
        <p:spPr>
          <a:xfrm>
            <a:off x="3438273" y="1845479"/>
            <a:ext cx="4565376" cy="451641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8049F00A-6362-440C-A049-AD888423F701}"/>
              </a:ext>
            </a:extLst>
          </p:cNvPr>
          <p:cNvSpPr/>
          <p:nvPr/>
        </p:nvSpPr>
        <p:spPr>
          <a:xfrm>
            <a:off x="4861934" y="1387380"/>
            <a:ext cx="13662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ysClr val="windowText" lastClr="000000"/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SERVER</a:t>
            </a:r>
            <a:endParaRPr lang="en-US" altLang="ko-KR" b="1" dirty="0">
              <a:solidFill>
                <a:sysClr val="windowText" lastClr="000000"/>
              </a:solidFill>
              <a:latin typeface="Ubuntu" panose="020B0504030602030204" pitchFamily="34" charset="0"/>
              <a:ea typeface="HyhwpEQ" panose="02030600000101010101" pitchFamily="18" charset="-127"/>
            </a:endParaRPr>
          </a:p>
        </p:txBody>
      </p:sp>
      <p:pic>
        <p:nvPicPr>
          <p:cNvPr id="15" name="그래픽 14" descr="데이터베이스">
            <a:extLst>
              <a:ext uri="{FF2B5EF4-FFF2-40B4-BE49-F238E27FC236}">
                <a16:creationId xmlns:a16="http://schemas.microsoft.com/office/drawing/2014/main" xmlns="" id="{EB72599C-5226-4737-BC1B-4FE265341AF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6304423" y="2416314"/>
            <a:ext cx="1223963" cy="1223963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B3A68184-8DEC-4E00-9A91-7F27D944A2A2}"/>
              </a:ext>
            </a:extLst>
          </p:cNvPr>
          <p:cNvSpPr/>
          <p:nvPr/>
        </p:nvSpPr>
        <p:spPr>
          <a:xfrm>
            <a:off x="5894772" y="1899741"/>
            <a:ext cx="20279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Each University </a:t>
            </a:r>
          </a:p>
          <a:p>
            <a:pPr algn="ctr"/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type data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9F6C56A5-2102-476A-A22C-8B7F4C50A8F2}"/>
              </a:ext>
            </a:extLst>
          </p:cNvPr>
          <p:cNvSpPr/>
          <p:nvPr/>
        </p:nvSpPr>
        <p:spPr>
          <a:xfrm>
            <a:off x="9081720" y="2497131"/>
            <a:ext cx="1418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For Univ. X..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F33B426C-24D9-4EDD-A531-46B08873C576}"/>
              </a:ext>
            </a:extLst>
          </p:cNvPr>
          <p:cNvSpPr/>
          <p:nvPr/>
        </p:nvSpPr>
        <p:spPr>
          <a:xfrm>
            <a:off x="9413587" y="2903590"/>
            <a:ext cx="24584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You need the </a:t>
            </a:r>
            <a:r>
              <a:rPr lang="en-US" altLang="ko-KR" b="1" dirty="0">
                <a:solidFill>
                  <a:srgbClr val="FFC000"/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‘D’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 area.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794BF9C0-5450-4062-A4CC-13BC89DB97F2}"/>
              </a:ext>
            </a:extLst>
          </p:cNvPr>
          <p:cNvSpPr/>
          <p:nvPr/>
        </p:nvSpPr>
        <p:spPr>
          <a:xfrm>
            <a:off x="9081720" y="3419375"/>
            <a:ext cx="1410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For Univ. Y..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B0B888EB-5968-469E-AE9D-2523848F9844}"/>
              </a:ext>
            </a:extLst>
          </p:cNvPr>
          <p:cNvSpPr/>
          <p:nvPr/>
        </p:nvSpPr>
        <p:spPr>
          <a:xfrm>
            <a:off x="9413587" y="3708165"/>
            <a:ext cx="27163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You need the </a:t>
            </a:r>
            <a:r>
              <a:rPr lang="en-US" altLang="ko-KR" b="1" dirty="0">
                <a:solidFill>
                  <a:srgbClr val="FFC000"/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‘D,E’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 area.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24DA49AD-AE0D-4BF4-BAF7-CA9FA4BE4DEA}"/>
              </a:ext>
            </a:extLst>
          </p:cNvPr>
          <p:cNvSpPr/>
          <p:nvPr/>
        </p:nvSpPr>
        <p:spPr>
          <a:xfrm>
            <a:off x="9081720" y="4197307"/>
            <a:ext cx="1406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For Univ. Z..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C635771C-50D2-4CF7-8984-B4F18E82E42C}"/>
              </a:ext>
            </a:extLst>
          </p:cNvPr>
          <p:cNvSpPr/>
          <p:nvPr/>
        </p:nvSpPr>
        <p:spPr>
          <a:xfrm>
            <a:off x="9284621" y="4464149"/>
            <a:ext cx="27163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You meet everything!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43767ABE-DE07-4C32-887E-1D7272028CC0}"/>
              </a:ext>
            </a:extLst>
          </p:cNvPr>
          <p:cNvSpPr/>
          <p:nvPr/>
        </p:nvSpPr>
        <p:spPr>
          <a:xfrm>
            <a:off x="10317189" y="4893059"/>
            <a:ext cx="272832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.</a:t>
            </a:r>
          </a:p>
          <a:p>
            <a:pPr algn="ctr"/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.</a:t>
            </a:r>
          </a:p>
          <a:p>
            <a:pPr algn="ctr"/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.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8A4A0E4A-E21C-4B06-80D2-01696F002437}"/>
              </a:ext>
            </a:extLst>
          </p:cNvPr>
          <p:cNvSpPr/>
          <p:nvPr/>
        </p:nvSpPr>
        <p:spPr>
          <a:xfrm>
            <a:off x="9281750" y="1346687"/>
            <a:ext cx="23256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ysClr val="windowText" lastClr="000000"/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Output data</a:t>
            </a:r>
            <a:endParaRPr lang="en-US" altLang="ko-KR" b="1" dirty="0">
              <a:solidFill>
                <a:sysClr val="windowText" lastClr="000000"/>
              </a:solidFill>
              <a:latin typeface="Ubuntu" panose="020B0504030602030204" pitchFamily="34" charset="0"/>
              <a:ea typeface="HyhwpEQ" panose="02030600000101010101" pitchFamily="18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93AD6369-3FB8-4F37-906D-79A0E0E7541A}"/>
              </a:ext>
            </a:extLst>
          </p:cNvPr>
          <p:cNvSpPr/>
          <p:nvPr/>
        </p:nvSpPr>
        <p:spPr>
          <a:xfrm>
            <a:off x="5157491" y="2985512"/>
            <a:ext cx="10992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Compare</a:t>
            </a:r>
          </a:p>
        </p:txBody>
      </p:sp>
      <p:pic>
        <p:nvPicPr>
          <p:cNvPr id="41" name="그래픽 40" descr="문서">
            <a:extLst>
              <a:ext uri="{FF2B5EF4-FFF2-40B4-BE49-F238E27FC236}">
                <a16:creationId xmlns:a16="http://schemas.microsoft.com/office/drawing/2014/main" xmlns="" id="{54C72B3A-DD2F-448C-A145-6E19B9645DA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3927168" y="2457623"/>
            <a:ext cx="1105286" cy="1105286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1C1CED8F-7FBD-472D-ADF2-A9290136F910}"/>
              </a:ext>
            </a:extLst>
          </p:cNvPr>
          <p:cNvSpPr/>
          <p:nvPr/>
        </p:nvSpPr>
        <p:spPr>
          <a:xfrm>
            <a:off x="3805080" y="2058971"/>
            <a:ext cx="13448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Input data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1BE2ABCF-7E03-4B0F-9D04-F12797A9D069}"/>
              </a:ext>
            </a:extLst>
          </p:cNvPr>
          <p:cNvSpPr/>
          <p:nvPr/>
        </p:nvSpPr>
        <p:spPr>
          <a:xfrm>
            <a:off x="3886553" y="5093913"/>
            <a:ext cx="36688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Calculate </a:t>
            </a:r>
          </a:p>
          <a:p>
            <a:pPr algn="ctr"/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what data is missing</a:t>
            </a:r>
          </a:p>
        </p:txBody>
      </p:sp>
      <p:sp>
        <p:nvSpPr>
          <p:cNvPr id="47" name="왼쪽 대괄호 46">
            <a:extLst>
              <a:ext uri="{FF2B5EF4-FFF2-40B4-BE49-F238E27FC236}">
                <a16:creationId xmlns:a16="http://schemas.microsoft.com/office/drawing/2014/main" xmlns="" id="{0F258DCD-852A-4090-B4CE-B3D7AE78B16D}"/>
              </a:ext>
            </a:extLst>
          </p:cNvPr>
          <p:cNvSpPr/>
          <p:nvPr/>
        </p:nvSpPr>
        <p:spPr>
          <a:xfrm>
            <a:off x="8692574" y="1845479"/>
            <a:ext cx="589176" cy="4432575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화살표: 오른쪽 47">
            <a:extLst>
              <a:ext uri="{FF2B5EF4-FFF2-40B4-BE49-F238E27FC236}">
                <a16:creationId xmlns:a16="http://schemas.microsoft.com/office/drawing/2014/main" xmlns="" id="{E9697FD2-B154-4CB5-95A6-872DFDF12D8C}"/>
              </a:ext>
            </a:extLst>
          </p:cNvPr>
          <p:cNvSpPr/>
          <p:nvPr/>
        </p:nvSpPr>
        <p:spPr>
          <a:xfrm>
            <a:off x="8130491" y="3870696"/>
            <a:ext cx="465734" cy="2158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화살표: 아래쪽 48">
            <a:extLst>
              <a:ext uri="{FF2B5EF4-FFF2-40B4-BE49-F238E27FC236}">
                <a16:creationId xmlns:a16="http://schemas.microsoft.com/office/drawing/2014/main" xmlns="" id="{EF17A1E4-8CE6-43AC-A57C-614B313CAFE1}"/>
              </a:ext>
            </a:extLst>
          </p:cNvPr>
          <p:cNvSpPr/>
          <p:nvPr/>
        </p:nvSpPr>
        <p:spPr>
          <a:xfrm>
            <a:off x="4824569" y="3849627"/>
            <a:ext cx="1755437" cy="1223963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3D517A4A-FCBA-46B0-BE89-762AE47875D0}"/>
              </a:ext>
            </a:extLst>
          </p:cNvPr>
          <p:cNvCxnSpPr>
            <a:cxnSpLocks/>
          </p:cNvCxnSpPr>
          <p:nvPr/>
        </p:nvCxnSpPr>
        <p:spPr>
          <a:xfrm>
            <a:off x="5157491" y="2908337"/>
            <a:ext cx="1070683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57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9156" y="2114279"/>
            <a:ext cx="808805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2. Development Progress</a:t>
            </a:r>
          </a:p>
        </p:txBody>
      </p:sp>
      <p:sp>
        <p:nvSpPr>
          <p:cNvPr id="5" name="Rectangle 4"/>
          <p:cNvSpPr/>
          <p:nvPr/>
        </p:nvSpPr>
        <p:spPr>
          <a:xfrm>
            <a:off x="423913" y="145142"/>
            <a:ext cx="72000" cy="1890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3913" y="3054246"/>
            <a:ext cx="72000" cy="36967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7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625" y="75112"/>
            <a:ext cx="111553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2. Development Progress</a:t>
            </a:r>
            <a:endParaRPr lang="en-US" altLang="ko-KR" sz="3600" dirty="0">
              <a:solidFill>
                <a:schemeClr val="tx1">
                  <a:lumMod val="65000"/>
                  <a:lumOff val="35000"/>
                </a:schemeClr>
              </a:solidFill>
              <a:latin typeface="Ubuntu" panose="020B0504030602030204" pitchFamily="34" charset="0"/>
              <a:ea typeface="HyhwpEQ" panose="02030600000101010101" pitchFamily="18" charset="-12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5002" y="862308"/>
            <a:ext cx="72000" cy="581558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xmlns="" id="{AC413F7C-BB2A-43F7-AF9F-D551D8E580F4}"/>
              </a:ext>
            </a:extLst>
          </p:cNvPr>
          <p:cNvSpPr/>
          <p:nvPr/>
        </p:nvSpPr>
        <p:spPr>
          <a:xfrm>
            <a:off x="580978" y="820877"/>
            <a:ext cx="11519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- Git hub (Version Control) : </a:t>
            </a:r>
            <a:r>
              <a:rPr lang="en-US" altLang="ko-KR" sz="2400" dirty="0">
                <a:hlinkClick r:id="rId3"/>
              </a:rPr>
              <a:t>https://github.com/rlaqudrnr810/CapsYJG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Ubuntu" panose="020B0504030602030204" pitchFamily="34" charset="0"/>
              <a:ea typeface="HyhwpEQ" panose="0203060000010101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3418B67E-5542-4C84-9C0B-74BEF2BE36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779" y="1814358"/>
            <a:ext cx="10130442" cy="44371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447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625" y="75112"/>
            <a:ext cx="79549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2. Development Progress</a:t>
            </a:r>
          </a:p>
        </p:txBody>
      </p:sp>
      <p:sp>
        <p:nvSpPr>
          <p:cNvPr id="7" name="Rectangle 6"/>
          <p:cNvSpPr/>
          <p:nvPr/>
        </p:nvSpPr>
        <p:spPr>
          <a:xfrm>
            <a:off x="425002" y="862308"/>
            <a:ext cx="72000" cy="581558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xmlns="" id="{AC413F7C-BB2A-43F7-AF9F-D551D8E580F4}"/>
              </a:ext>
            </a:extLst>
          </p:cNvPr>
          <p:cNvSpPr/>
          <p:nvPr/>
        </p:nvSpPr>
        <p:spPr>
          <a:xfrm>
            <a:off x="590308" y="772726"/>
            <a:ext cx="11519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- Server : AWS(Amazon Web Services)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8152C204-AFE6-484E-878C-80EC8B793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713" y="1724171"/>
            <a:ext cx="8812574" cy="3929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Rectangle 3">
            <a:extLst>
              <a:ext uri="{FF2B5EF4-FFF2-40B4-BE49-F238E27FC236}">
                <a16:creationId xmlns:a16="http://schemas.microsoft.com/office/drawing/2014/main" xmlns="" id="{36634629-00F5-4543-8DC3-D23375DBEC67}"/>
              </a:ext>
            </a:extLst>
          </p:cNvPr>
          <p:cNvSpPr/>
          <p:nvPr/>
        </p:nvSpPr>
        <p:spPr>
          <a:xfrm>
            <a:off x="1979995" y="1250105"/>
            <a:ext cx="11519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To verify, need to wait up to </a:t>
            </a:r>
            <a:r>
              <a:rPr lang="en-US" sz="2400" dirty="0">
                <a:solidFill>
                  <a:srgbClr val="FFC000"/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24 hours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 after sign up. </a:t>
            </a: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xmlns="" id="{4250339A-CB69-4F73-B665-1B2E693721E4}"/>
              </a:ext>
            </a:extLst>
          </p:cNvPr>
          <p:cNvSpPr/>
          <p:nvPr/>
        </p:nvSpPr>
        <p:spPr>
          <a:xfrm>
            <a:off x="4164352" y="6124148"/>
            <a:ext cx="40406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Our team waited </a:t>
            </a:r>
            <a:r>
              <a:rPr lang="en-US" sz="2400" b="1" dirty="0">
                <a:solidFill>
                  <a:srgbClr val="FFC000"/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10 hours.</a:t>
            </a: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xmlns="" id="{5DC5580E-E1E6-4081-BFF0-07EF113DEFD3}"/>
              </a:ext>
            </a:extLst>
          </p:cNvPr>
          <p:cNvSpPr/>
          <p:nvPr/>
        </p:nvSpPr>
        <p:spPr>
          <a:xfrm>
            <a:off x="5677709" y="5536252"/>
            <a:ext cx="836582" cy="5754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46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625" y="75112"/>
            <a:ext cx="79549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2. Development Progress</a:t>
            </a:r>
          </a:p>
        </p:txBody>
      </p:sp>
      <p:sp>
        <p:nvSpPr>
          <p:cNvPr id="7" name="Rectangle 6"/>
          <p:cNvSpPr/>
          <p:nvPr/>
        </p:nvSpPr>
        <p:spPr>
          <a:xfrm>
            <a:off x="425002" y="862308"/>
            <a:ext cx="72000" cy="581558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Ubuntu" panose="020B0504030602030204" pitchFamily="34" charset="0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xmlns="" id="{2D12FD52-6B27-4B13-A16B-26BEA8ABD328}"/>
              </a:ext>
            </a:extLst>
          </p:cNvPr>
          <p:cNvSpPr/>
          <p:nvPr/>
        </p:nvSpPr>
        <p:spPr>
          <a:xfrm>
            <a:off x="672738" y="778869"/>
            <a:ext cx="11519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Server : AWS(Amazon Web Services)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5EE15CB2-F6ED-47B0-BAD6-68FC3DEAFA3E}"/>
              </a:ext>
            </a:extLst>
          </p:cNvPr>
          <p:cNvGrpSpPr/>
          <p:nvPr/>
        </p:nvGrpSpPr>
        <p:grpSpPr>
          <a:xfrm>
            <a:off x="2373851" y="1618000"/>
            <a:ext cx="7826299" cy="4700113"/>
            <a:chOff x="2434421" y="1741941"/>
            <a:chExt cx="7323157" cy="4256132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xmlns="" id="{AB4383F6-4CD4-417C-86AC-414262D4C9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34421" y="1741941"/>
              <a:ext cx="7323157" cy="4256132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xmlns="" id="{96F36BDD-B95C-49FC-B15E-399FE8D7E5BB}"/>
                </a:ext>
              </a:extLst>
            </p:cNvPr>
            <p:cNvSpPr/>
            <p:nvPr/>
          </p:nvSpPr>
          <p:spPr>
            <a:xfrm>
              <a:off x="6789420" y="4800601"/>
              <a:ext cx="2377440" cy="2857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6960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retro brow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3483F"/>
      </a:accent1>
      <a:accent2>
        <a:srgbClr val="A4906C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1910</TotalTime>
  <Words>707</Words>
  <Application>Microsoft Office PowerPoint</Application>
  <PresentationFormat>사용자 지정</PresentationFormat>
  <Paragraphs>170</Paragraphs>
  <Slides>17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7" baseType="lpstr">
      <vt:lpstr>굴림</vt:lpstr>
      <vt:lpstr>Arial</vt:lpstr>
      <vt:lpstr>Malgun Gothic Semilight</vt:lpstr>
      <vt:lpstr>HyhwpEQ</vt:lpstr>
      <vt:lpstr>맑은 고딕</vt:lpstr>
      <vt:lpstr>Raleway</vt:lpstr>
      <vt:lpstr>Wingdings</vt:lpstr>
      <vt:lpstr>Ubuntu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delight</dc:creator>
  <cp:lastModifiedBy>koyoungmi</cp:lastModifiedBy>
  <cp:revision>254</cp:revision>
  <dcterms:created xsi:type="dcterms:W3CDTF">2018-08-21T13:08:41Z</dcterms:created>
  <dcterms:modified xsi:type="dcterms:W3CDTF">2019-04-06T06:01:04Z</dcterms:modified>
</cp:coreProperties>
</file>