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9" r:id="rId4"/>
    <p:sldId id="290" r:id="rId5"/>
    <p:sldId id="326" r:id="rId6"/>
    <p:sldId id="347" r:id="rId7"/>
    <p:sldId id="348" r:id="rId8"/>
    <p:sldId id="327" r:id="rId9"/>
    <p:sldId id="329" r:id="rId10"/>
    <p:sldId id="330" r:id="rId11"/>
    <p:sldId id="294" r:id="rId12"/>
    <p:sldId id="287" r:id="rId13"/>
    <p:sldId id="331" r:id="rId14"/>
    <p:sldId id="333" r:id="rId15"/>
    <p:sldId id="352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9" r:id="rId29"/>
    <p:sldId id="350" r:id="rId30"/>
    <p:sldId id="351" r:id="rId31"/>
    <p:sldId id="353" r:id="rId32"/>
    <p:sldId id="288" r:id="rId33"/>
  </p:sldIdLst>
  <p:sldSz cx="12192000" cy="6858000"/>
  <p:notesSz cx="6858000" cy="9144000"/>
  <p:embeddedFontLst>
    <p:embeddedFont>
      <p:font typeface="Ubuntu" panose="020B0604020202020204" charset="0"/>
      <p:regular r:id="rId35"/>
      <p:bold r:id="rId36"/>
      <p:italic r:id="rId37"/>
      <p:boldItalic r:id="rId38"/>
    </p:embeddedFont>
    <p:embeddedFont>
      <p:font typeface="HyhwpEQ" panose="02030600000101010101" pitchFamily="18" charset="-127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algun Gothic Semilight" panose="020B0502040204020203" pitchFamily="50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BB"/>
    <a:srgbClr val="85BF4C"/>
    <a:srgbClr val="A0BEE0"/>
    <a:srgbClr val="F5DCA8"/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4110" autoAdjust="0"/>
  </p:normalViewPr>
  <p:slideViewPr>
    <p:cSldViewPr snapToGrid="0">
      <p:cViewPr>
        <p:scale>
          <a:sx n="66" d="100"/>
          <a:sy n="66" d="100"/>
        </p:scale>
        <p:origin x="-1358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개발 작업으로 </a:t>
            </a:r>
            <a:r>
              <a:rPr lang="ko-KR" altLang="en-US" dirty="0" err="1" smtClean="0"/>
              <a:t>첫번째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데이터콜렉팅입니다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데이터콜렉팅은</a:t>
            </a:r>
            <a:r>
              <a:rPr lang="ko-KR" altLang="en-US" dirty="0" smtClean="0"/>
              <a:t> 금주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명의 멤버가 모두 참여한 작업으로</a:t>
            </a:r>
            <a:endParaRPr lang="en-US" altLang="ko-KR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2019</a:t>
            </a:r>
            <a:r>
              <a:rPr lang="ko-KR" altLang="en-US" baseline="0" dirty="0" smtClean="0"/>
              <a:t>년도 서울의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년제 대학교 수시모집요강을 모으기로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자료를 보시면 대학의 종류가 다양합니다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일반대학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교육대학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특수대학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원격대학 등이 있는데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저희는 일반대학만 취급하여 구현하기로 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말씀드렸다시피</a:t>
            </a:r>
            <a:r>
              <a:rPr lang="ko-KR" altLang="en-US" dirty="0" smtClean="0"/>
              <a:t> 서울에 있는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년제 대학의 수시 모집요강입니다</a:t>
            </a:r>
            <a:r>
              <a:rPr lang="en-US" altLang="ko-KR" dirty="0" smtClean="0"/>
              <a:t>. 2019</a:t>
            </a:r>
            <a:r>
              <a:rPr lang="ko-KR" altLang="en-US" dirty="0" smtClean="0"/>
              <a:t>년 수시모집요강을 전부 모았습니다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모아놓은 수시모집요강을 가지고 알고리즘을 설계했습니다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 보시는 자료는 지난주에 발표했던 자료로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대략적인 정보를 담고 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이번 주에 모집요강들을 분석하면서 조금 더 세밀한 알고리즘을 설계해봤습니다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서울과학기술대학교의 모집요강내용입니다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논술전형과 실기전형을 제외한 모집요강으로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전형 방법이 개략적으로 표시되어있습니다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개략적으로 표시되어 있는 정보들을 계산하는 공식이 </a:t>
            </a:r>
            <a:r>
              <a:rPr lang="ko-KR" altLang="en-US" dirty="0" smtClean="0"/>
              <a:t>모집요강에 명확하게 </a:t>
            </a:r>
            <a:r>
              <a:rPr lang="ko-KR" altLang="en-US" dirty="0" smtClean="0"/>
              <a:t>설명되어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간략하게 설명을 드리자면 각 학년에서 이수한 각 과목들의 반영점수를 정확하게 매기고 그 반영점수를 기준으로</a:t>
            </a:r>
            <a:endParaRPr lang="en-US" altLang="ko-KR" dirty="0" smtClean="0"/>
          </a:p>
          <a:p>
            <a:r>
              <a:rPr lang="ko-KR" altLang="en-US" dirty="0" smtClean="0"/>
              <a:t>등급을 매기게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저희</a:t>
            </a:r>
            <a:r>
              <a:rPr lang="ko-KR" altLang="en-US" baseline="0" dirty="0" smtClean="0"/>
              <a:t> 프로그램이 사용자로부터 </a:t>
            </a:r>
            <a:r>
              <a:rPr lang="ko-KR" altLang="en-US" baseline="0" dirty="0" err="1" smtClean="0"/>
              <a:t>입력받지</a:t>
            </a:r>
            <a:r>
              <a:rPr lang="ko-KR" altLang="en-US" baseline="0" dirty="0" smtClean="0"/>
              <a:t> 않는 용어가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이수단위라는 것이 있었는데 그것을 인터넷에 검색해 본 결과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수업의 중요도나 비중에 따라 책정되는 단위였습니다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이것은 학생이 직접 알고 있기 힘든 것으로써 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모든 고등학교의 이수단위가 다르고 학생 입장에서는 보통 선생님께 여쭈어보아야 알 수 있는 사항이었습니다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부분을 추가해야 하는가 팀원들과 논의한 결과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저희는 사용자가 프로그램을 사용하는데 편의성과 간결성을 위주로 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 프로그램의 목적이 </a:t>
            </a:r>
            <a:r>
              <a:rPr lang="ko-KR" altLang="en-US" baseline="0" dirty="0" err="1" smtClean="0"/>
              <a:t>합불결과를</a:t>
            </a:r>
            <a:r>
              <a:rPr lang="ko-KR" altLang="en-US" baseline="0" dirty="0" smtClean="0"/>
              <a:t> 나타내주는 것이 아닌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학생의 입장에서 도전해 볼만한 전형들을 보여주는 것임으로 우선은 제외하고 계산하기로 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임의로 </a:t>
            </a:r>
            <a:r>
              <a:rPr lang="en-US" altLang="ko-KR" baseline="0" dirty="0" smtClean="0"/>
              <a:t>SQL query</a:t>
            </a:r>
            <a:r>
              <a:rPr lang="ko-KR" altLang="en-US" baseline="0" dirty="0" smtClean="0"/>
              <a:t>문을 짜보며 테이블의 수정과 추가항목을 검토했습니다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이수단위를 제외하고 등급을 계산했을 때의 복잡도가 그리 높지 않았고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이수단위를 제외한 정확도 또한 크게 엇나가지 않았기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학생들의 전형을 보여주는 것은 문제가 없다고 판단이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SQL </a:t>
            </a:r>
            <a:r>
              <a:rPr lang="ko-KR" altLang="en-US" baseline="0" dirty="0" smtClean="0"/>
              <a:t>쿼리를 짜본 후 </a:t>
            </a:r>
            <a:r>
              <a:rPr lang="en-US" altLang="ko-KR" baseline="0" dirty="0" smtClean="0"/>
              <a:t> DB </a:t>
            </a:r>
            <a:r>
              <a:rPr lang="ko-KR" altLang="en-US" baseline="0" dirty="0" smtClean="0"/>
              <a:t>테이블 및 </a:t>
            </a:r>
            <a:r>
              <a:rPr lang="ko-KR" altLang="en-US" baseline="0" dirty="0" err="1" smtClean="0"/>
              <a:t>컬럼의</a:t>
            </a:r>
            <a:r>
              <a:rPr lang="ko-KR" altLang="en-US" baseline="0" dirty="0" smtClean="0"/>
              <a:t> 수정이 필요했습니다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저번 주에 알고리즘을 세세하게 설계하며 완료하기로 계획했기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때문에 </a:t>
            </a:r>
            <a:r>
              <a:rPr lang="en-US" altLang="ko-KR" baseline="0" dirty="0" smtClean="0"/>
              <a:t>DB design</a:t>
            </a:r>
            <a:r>
              <a:rPr lang="ko-KR" altLang="en-US" baseline="0" dirty="0" smtClean="0"/>
              <a:t>의 큰 변화를 예측했지만 크게 변화가 없었습니다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모든 학교들의 모집요강을 확인한 것이 아니라 </a:t>
            </a:r>
            <a:r>
              <a:rPr lang="ko-KR" altLang="en-US" baseline="0" dirty="0" err="1" smtClean="0"/>
              <a:t>인서울권</a:t>
            </a:r>
            <a:r>
              <a:rPr lang="ko-KR" altLang="en-US" baseline="0" dirty="0" smtClean="0"/>
              <a:t> 대학만을 분석했기 때문에 추후에 또 변화가 있을 것이라고 생각합니다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지금부터는 윤종엽 학우가 작업했던 내용을 발표해드리겠습니다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번째로 공지사항 </a:t>
            </a:r>
            <a:r>
              <a:rPr lang="ko-KR" altLang="en-US" dirty="0"/>
              <a:t>게시판입니다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/>
              <a:t>CSS</a:t>
            </a:r>
            <a:r>
              <a:rPr lang="ko-KR" altLang="en-US" dirty="0"/>
              <a:t>를 적용하기 전이라 형태만 있는 상태입니다</a:t>
            </a:r>
            <a:r>
              <a:rPr lang="en-US" altLang="ko-KR" dirty="0"/>
              <a:t>. CSS</a:t>
            </a:r>
            <a:r>
              <a:rPr lang="ko-KR" altLang="en-US" dirty="0"/>
              <a:t>는 다음주차에 적용할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페이지당 출력될 게시글 개수를 제한하기 위해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질의문을 처리했습니다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03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작성하는 페이지입니다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2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수정하는 페이지입니다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82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 page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smtClean="0"/>
              <a:t>Search</a:t>
            </a:r>
            <a:r>
              <a:rPr lang="ko-KR" altLang="en-US" dirty="0" smtClean="0"/>
              <a:t>페이지는 실질적으로 사용자가</a:t>
            </a:r>
            <a:endParaRPr lang="en-US" altLang="ko-KR" dirty="0" smtClean="0"/>
          </a:p>
          <a:p>
            <a:r>
              <a:rPr lang="ko-KR" altLang="en-US" dirty="0" smtClean="0"/>
              <a:t>분석을 하기 위해 쓰여질 페이지로 먼저 </a:t>
            </a:r>
            <a:r>
              <a:rPr lang="ko-KR" altLang="en-US" dirty="0"/>
              <a:t>약관 동의를 받으면 분석을 시작합니다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99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선호지역과</a:t>
            </a:r>
            <a:r>
              <a:rPr lang="en-US" altLang="ko-KR" dirty="0"/>
              <a:t>, </a:t>
            </a:r>
            <a:r>
              <a:rPr lang="ko-KR" altLang="en-US" dirty="0"/>
              <a:t>선호계열을 </a:t>
            </a:r>
            <a:r>
              <a:rPr lang="ko-KR" altLang="en-US" dirty="0" smtClean="0"/>
              <a:t>받는 것을 구현을 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87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각종 정보들을 입력 받습니다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1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화면에서 입력 받은 내용들을 확인 한 후 서버로 전송 하여 </a:t>
            </a:r>
            <a:r>
              <a:rPr lang="en-US" altLang="ko-KR" dirty="0"/>
              <a:t>SQL </a:t>
            </a:r>
            <a:r>
              <a:rPr lang="ko-KR" altLang="en-US" dirty="0" err="1"/>
              <a:t>질의문</a:t>
            </a:r>
            <a:r>
              <a:rPr lang="ko-KR" altLang="en-US" dirty="0"/>
              <a:t> 처리를 합니다</a:t>
            </a:r>
            <a:r>
              <a:rPr lang="en-US" altLang="ko-KR" dirty="0"/>
              <a:t>. SQL</a:t>
            </a:r>
            <a:r>
              <a:rPr lang="ko-KR" altLang="en-US" dirty="0" err="1"/>
              <a:t>질의문</a:t>
            </a:r>
            <a:r>
              <a:rPr lang="ko-KR" altLang="en-US" dirty="0"/>
              <a:t> 처리는 다음주차에 진행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12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마지막으로 김병국 학우가 </a:t>
            </a:r>
            <a:r>
              <a:rPr lang="ko-KR" altLang="en-US" baseline="0" dirty="0" err="1" smtClean="0"/>
              <a:t>쟝고와</a:t>
            </a:r>
            <a:r>
              <a:rPr lang="ko-KR" altLang="en-US" baseline="0" dirty="0" smtClean="0"/>
              <a:t> 데이트베이스를 연동하는 작업을 수행했습니다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Django</a:t>
            </a:r>
            <a:r>
              <a:rPr lang="ko-KR" altLang="en-US" baseline="0" dirty="0"/>
              <a:t>에서는 기본으로 </a:t>
            </a:r>
            <a:r>
              <a:rPr lang="en-US" altLang="ko-KR" baseline="0" dirty="0"/>
              <a:t>sqlite3</a:t>
            </a:r>
            <a:r>
              <a:rPr lang="ko-KR" altLang="en-US" baseline="0" dirty="0"/>
              <a:t>를 지원해주고 있는데 이것을 </a:t>
            </a:r>
            <a:r>
              <a:rPr lang="en-US" altLang="ko-KR" baseline="0" dirty="0"/>
              <a:t>MariaDB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바꿔주기</a:t>
            </a:r>
            <a:r>
              <a:rPr lang="ko-KR" altLang="en-US" baseline="0" dirty="0"/>
              <a:t> 위해서는</a:t>
            </a:r>
            <a:endParaRPr lang="en-US" altLang="ko-KR" baseline="0" dirty="0"/>
          </a:p>
          <a:p>
            <a:r>
              <a:rPr lang="en-US" altLang="ko-KR" baseline="0" dirty="0" err="1"/>
              <a:t>Mysql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모듈을 </a:t>
            </a:r>
            <a:r>
              <a:rPr lang="ko-KR" altLang="en-US" baseline="0" dirty="0" smtClean="0"/>
              <a:t>설치해야 합니다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그래서 모듈을 설치하기 </a:t>
            </a:r>
            <a:r>
              <a:rPr lang="ko-KR" altLang="en-US" baseline="0" dirty="0" smtClean="0"/>
              <a:t>위해 </a:t>
            </a:r>
            <a:r>
              <a:rPr lang="en-US" altLang="ko-KR" baseline="0" dirty="0" smtClean="0"/>
              <a:t>install </a:t>
            </a:r>
            <a:r>
              <a:rPr lang="ko-KR" altLang="en-US" baseline="0" dirty="0" smtClean="0"/>
              <a:t>명령어를 </a:t>
            </a:r>
            <a:r>
              <a:rPr lang="ko-KR" altLang="en-US" baseline="0" dirty="0"/>
              <a:t>실행했더니 다음과 같은 에러가 </a:t>
            </a:r>
            <a:r>
              <a:rPr lang="ko-KR" altLang="en-US" baseline="0" dirty="0" smtClean="0"/>
              <a:t>발생했습니다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위의 에러는 </a:t>
            </a:r>
            <a:r>
              <a:rPr lang="en-US" altLang="ko-KR" baseline="0" dirty="0"/>
              <a:t>MS VS C++ 10.0(py3.4) / MS VS C++ 14.0(py3.5)</a:t>
            </a:r>
            <a:r>
              <a:rPr lang="ko-KR" altLang="en-US" baseline="0" dirty="0"/>
              <a:t>를 설치해달라는 </a:t>
            </a:r>
            <a:r>
              <a:rPr lang="ko-KR" altLang="en-US" baseline="0" dirty="0" smtClean="0"/>
              <a:t>내용입니다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/>
              <a:t>설치를 하면 되겠지만 </a:t>
            </a:r>
            <a:r>
              <a:rPr lang="en-US" altLang="ko-KR" baseline="0" dirty="0"/>
              <a:t>VS C++</a:t>
            </a:r>
            <a:r>
              <a:rPr lang="ko-KR" altLang="en-US" baseline="0" dirty="0"/>
              <a:t>은 용량이 커서 설치도 </a:t>
            </a:r>
            <a:r>
              <a:rPr lang="ko-KR" altLang="en-US" baseline="0" dirty="0" smtClean="0"/>
              <a:t>오래 걸리고 </a:t>
            </a:r>
            <a:r>
              <a:rPr lang="ko-KR" altLang="en-US" baseline="0" dirty="0"/>
              <a:t>설치를 해도 잘 맵핑이 안되는 경우도 있다고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Mysqlclient</a:t>
            </a:r>
            <a:r>
              <a:rPr lang="ko-KR" altLang="en-US" baseline="0" dirty="0"/>
              <a:t>같은 경우에는 윈도우용으로 미리 </a:t>
            </a:r>
            <a:r>
              <a:rPr lang="ko-KR" altLang="en-US" baseline="0" dirty="0" err="1"/>
              <a:t>컴파일된</a:t>
            </a:r>
            <a:r>
              <a:rPr lang="ko-KR" altLang="en-US" baseline="0" dirty="0"/>
              <a:t> </a:t>
            </a:r>
            <a:r>
              <a:rPr lang="en-US" altLang="ko-KR" baseline="0" dirty="0"/>
              <a:t>pip</a:t>
            </a:r>
            <a:r>
              <a:rPr lang="ko-KR" altLang="en-US" baseline="0" dirty="0"/>
              <a:t>용 </a:t>
            </a:r>
            <a:r>
              <a:rPr lang="en-US" altLang="ko-KR" baseline="0" dirty="0" err="1"/>
              <a:t>whl</a:t>
            </a:r>
            <a:r>
              <a:rPr lang="ko-KR" altLang="en-US" baseline="0" dirty="0"/>
              <a:t>파일을 제공하기 때문에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29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검색창에</a:t>
            </a:r>
            <a:r>
              <a:rPr lang="ko-KR" altLang="en-US" baseline="0" dirty="0" smtClean="0"/>
              <a:t> 표기된 사이트에 </a:t>
            </a:r>
            <a:r>
              <a:rPr lang="ko-KR" altLang="en-US" baseline="0" dirty="0"/>
              <a:t>접속해서 현재 버전과 윈도우에 맞는 파일을 </a:t>
            </a:r>
            <a:r>
              <a:rPr lang="ko-KR" altLang="en-US" baseline="0" dirty="0" smtClean="0"/>
              <a:t>다운받고</a:t>
            </a:r>
            <a:r>
              <a:rPr lang="en-US" altLang="ko-KR" baseline="0" dirty="0" smtClean="0"/>
              <a:t> Install</a:t>
            </a:r>
            <a:r>
              <a:rPr lang="ko-KR" altLang="en-US" baseline="0" dirty="0"/>
              <a:t>해서 극복했다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1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환경설정을 다 끝내고</a:t>
            </a:r>
            <a:r>
              <a:rPr lang="en-US" altLang="ko-KR" baseline="0" dirty="0"/>
              <a:t> Django</a:t>
            </a:r>
            <a:r>
              <a:rPr lang="ko-KR" altLang="en-US" baseline="0" dirty="0"/>
              <a:t>코드에 기본으로 연결되어 있는 </a:t>
            </a:r>
            <a:r>
              <a:rPr lang="en-US" altLang="ko-KR" baseline="0" dirty="0"/>
              <a:t>sqlite3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MariaDB</a:t>
            </a:r>
            <a:r>
              <a:rPr lang="ko-KR" altLang="en-US" baseline="0" dirty="0"/>
              <a:t>로 </a:t>
            </a:r>
            <a:r>
              <a:rPr lang="ko-KR" altLang="en-US" baseline="0" dirty="0" smtClean="0"/>
              <a:t>바꿔 줌 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이건 캡쳐 </a:t>
            </a:r>
            <a:r>
              <a:rPr lang="en-US" altLang="ko-KR" baseline="0" dirty="0"/>
              <a:t>x)</a:t>
            </a:r>
          </a:p>
          <a:p>
            <a:r>
              <a:rPr lang="ko-KR" altLang="en-US" baseline="0" dirty="0"/>
              <a:t>그 다음은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연동한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초기화가 될 수 있도록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파란색 배경의 내용과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실행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 배경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후에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MariaDB command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창으로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table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 한 결과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검정배경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연동에 성공해서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테이블이 생성되었습니다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????????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있는 건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테이블명이 한글로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있어서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저렇게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테이블명은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추후에 영어로 바꿀 예정입니다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첫번째 </a:t>
            </a:r>
            <a:r>
              <a:rPr lang="en-US" altLang="ko-KR" dirty="0"/>
              <a:t>– </a:t>
            </a:r>
            <a:r>
              <a:rPr lang="ko-KR" altLang="en-US" dirty="0" smtClean="0"/>
              <a:t>특기자 전형은 어떻게 할 것인가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저희 </a:t>
            </a:r>
            <a:r>
              <a:rPr lang="en-US" altLang="ko-KR" dirty="0" smtClean="0"/>
              <a:t>9</a:t>
            </a:r>
            <a:r>
              <a:rPr lang="ko-KR" altLang="en-US" dirty="0" smtClean="0"/>
              <a:t>조가 한 주 동안 작업했던 개발내용을 </a:t>
            </a:r>
            <a:r>
              <a:rPr lang="ko-KR" altLang="en-US" dirty="0" err="1" smtClean="0"/>
              <a:t>말씀드렸고</a:t>
            </a:r>
            <a:endParaRPr lang="en-US" altLang="ko-KR" dirty="0" smtClean="0"/>
          </a:p>
          <a:p>
            <a:r>
              <a:rPr lang="ko-KR" altLang="en-US" dirty="0" smtClean="0"/>
              <a:t>다음 주에 깔끔하게</a:t>
            </a:r>
            <a:r>
              <a:rPr lang="ko-KR" altLang="en-US" baseline="0" dirty="0" smtClean="0"/>
              <a:t> 작업 내용들을 다듬은 후에 중간데모에 임하도록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첫번째 </a:t>
            </a:r>
            <a:r>
              <a:rPr lang="en-US" altLang="ko-KR" dirty="0"/>
              <a:t>– </a:t>
            </a:r>
            <a:r>
              <a:rPr lang="ko-KR" altLang="en-US" dirty="0" smtClean="0"/>
              <a:t>특기자 전형은 어떻게 할 것인가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특기자 전형이라 하면 미대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체대 등</a:t>
            </a:r>
            <a:r>
              <a:rPr lang="ko-KR" altLang="en-US" baseline="0" dirty="0" smtClean="0"/>
              <a:t> 실기위주의 평가를 하는 실기위주전형이 있고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 보시는 자료의 빨간색 박스로 표기된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인재 전형처럼 학생부종합전형에 포함되어 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특별한 인재를 뽑는 전형이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자료 상에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인재전형이 있고 논술전형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실기전형이 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논술이나 </a:t>
            </a:r>
            <a:r>
              <a:rPr lang="ko-KR" altLang="en-US" baseline="0" dirty="0" err="1" smtClean="0"/>
              <a:t>실기같은</a:t>
            </a:r>
            <a:r>
              <a:rPr lang="ko-KR" altLang="en-US" baseline="0" dirty="0" smtClean="0"/>
              <a:t> 경우는 우리가 그들의 실력과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일일이 데이터화 할 수 없다고 판단하였기 때문에 구현하지 않을 것이고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인재전형과 같이 서류점수에 큰 비중이 있고 커트라인을 파악할 수 있는 전형의 경우에는 구현하도록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로그인 </a:t>
            </a:r>
            <a:r>
              <a:rPr lang="ko-KR" altLang="en-US" dirty="0"/>
              <a:t>세션 보안 관련 문제에 대한 답변입니다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 injection </a:t>
            </a:r>
            <a:r>
              <a:rPr lang="ko-KR" altLang="en-US" dirty="0"/>
              <a:t>에 대해 어떻게 처리 했는지에 대해 질문 주셨는데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SQL INJECTION</a:t>
            </a:r>
            <a:r>
              <a:rPr lang="ko-KR" altLang="en-US" dirty="0"/>
              <a:t>을 모르시는 분들을 위해 간략하게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INJECTION</a:t>
            </a:r>
            <a:r>
              <a:rPr lang="ko-KR" altLang="en-US" dirty="0"/>
              <a:t>은 비정상적인 </a:t>
            </a:r>
            <a:r>
              <a:rPr lang="en-US" altLang="ko-KR" dirty="0"/>
              <a:t>SQL</a:t>
            </a:r>
            <a:r>
              <a:rPr lang="ko-KR" altLang="en-US" dirty="0"/>
              <a:t>문을 삽입하여 악의적인 </a:t>
            </a:r>
            <a:r>
              <a:rPr lang="en-US" altLang="ko-KR" dirty="0"/>
              <a:t>SQL </a:t>
            </a:r>
            <a:r>
              <a:rPr lang="ko-KR" altLang="en-US" dirty="0"/>
              <a:t>문을 </a:t>
            </a:r>
            <a:r>
              <a:rPr lang="ko-KR" altLang="en-US" dirty="0" smtClean="0"/>
              <a:t>실행시키는 것인데</a:t>
            </a:r>
            <a:r>
              <a:rPr lang="en-US" altLang="ko-KR" dirty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/>
              <a:t>ID </a:t>
            </a:r>
            <a:r>
              <a:rPr lang="ko-KR" altLang="en-US" dirty="0"/>
              <a:t>입력 란에 </a:t>
            </a:r>
            <a:r>
              <a:rPr lang="en-US" altLang="ko-KR" dirty="0"/>
              <a:t>SQL </a:t>
            </a:r>
            <a:r>
              <a:rPr lang="ko-KR" altLang="en-US" dirty="0"/>
              <a:t>주석 처리를 해버리면 </a:t>
            </a:r>
            <a:r>
              <a:rPr lang="en-US" altLang="ko-KR" dirty="0"/>
              <a:t>‘– WHERE </a:t>
            </a:r>
            <a:r>
              <a:rPr lang="ko-KR" altLang="en-US" dirty="0"/>
              <a:t>절 뒤에 조건들은 무시되는 기법입니다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것처럼 </a:t>
            </a:r>
            <a:r>
              <a:rPr lang="en-US" altLang="ko-KR" dirty="0"/>
              <a:t>ADMIN </a:t>
            </a:r>
            <a:r>
              <a:rPr lang="ko-KR" altLang="en-US" dirty="0"/>
              <a:t>뒤에 주석 처리를 해버리면 공격자가 </a:t>
            </a:r>
            <a:r>
              <a:rPr lang="en-US" altLang="ko-KR" dirty="0"/>
              <a:t>admin</a:t>
            </a:r>
            <a:r>
              <a:rPr lang="ko-KR" altLang="en-US" dirty="0"/>
              <a:t> 계정에 접속을 할 수 있는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장고에서 제공하는 </a:t>
            </a:r>
            <a:r>
              <a:rPr lang="en-US" altLang="ko-KR" dirty="0"/>
              <a:t>user model</a:t>
            </a:r>
            <a:r>
              <a:rPr lang="ko-KR" altLang="en-US" dirty="0"/>
              <a:t>을 사용하였는데</a:t>
            </a:r>
            <a:r>
              <a:rPr lang="en-US" altLang="ko-KR" dirty="0"/>
              <a:t>, </a:t>
            </a:r>
            <a:r>
              <a:rPr lang="ko-KR" altLang="en-US" dirty="0"/>
              <a:t>장고는 기본적으로 </a:t>
            </a:r>
            <a:r>
              <a:rPr lang="en-US" altLang="ko-KR" dirty="0" err="1"/>
              <a:t>sql</a:t>
            </a:r>
            <a:r>
              <a:rPr lang="en-US" altLang="ko-KR" dirty="0"/>
              <a:t> injection </a:t>
            </a:r>
            <a:r>
              <a:rPr lang="ko-KR" altLang="en-US" dirty="0"/>
              <a:t>을 방지 하기 위해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function</a:t>
            </a:r>
            <a:r>
              <a:rPr lang="ko-KR" altLang="en-US" dirty="0"/>
              <a:t>으로 값들을 처리하여 </a:t>
            </a:r>
            <a:r>
              <a:rPr lang="en-US" altLang="ko-KR" dirty="0" smtClean="0"/>
              <a:t>injection</a:t>
            </a:r>
            <a:r>
              <a:rPr lang="ko-KR" altLang="en-US" dirty="0" smtClean="0"/>
              <a:t>을 </a:t>
            </a:r>
            <a:r>
              <a:rPr lang="ko-KR" altLang="en-US" dirty="0"/>
              <a:t>방지합니다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세분화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금주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명시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양태성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Database design, SQL query design, Data collecting , data adding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피드백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세분화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금주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명시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피드백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세분화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금주 </a:t>
            </a:r>
            <a:r>
              <a:rPr lang="ko-KR" altLang="en-US" baseline="0" dirty="0" err="1" smtClean="0"/>
              <a:t>스케쥴</a:t>
            </a:r>
            <a:r>
              <a:rPr lang="ko-KR" altLang="en-US" baseline="0" dirty="0" smtClean="0"/>
              <a:t> 명시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Tae </a:t>
            </a:r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Seong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Schedule segmentation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47704"/>
              </p:ext>
            </p:extLst>
          </p:nvPr>
        </p:nvGraphicFramePr>
        <p:xfrm>
          <a:off x="302625" y="1412113"/>
          <a:ext cx="11681929" cy="515408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270332998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AC413F7C-BB2A-43F7-AF9F-D551D8E580F4}"/>
              </a:ext>
            </a:extLst>
          </p:cNvPr>
          <p:cNvSpPr/>
          <p:nvPr/>
        </p:nvSpPr>
        <p:spPr>
          <a:xfrm>
            <a:off x="590308" y="74957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Data collecting (All member work)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026" name="Picture 2" descr="C:\Users\koyoungmi\Desktop\capture\uni_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10" y="1467774"/>
            <a:ext cx="6027737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94207" y="1898248"/>
            <a:ext cx="671332" cy="2146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7049" y="4747735"/>
            <a:ext cx="65389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Ubuntu" panose="020B0604020202020204" charset="0"/>
              </a:rPr>
              <a:t>We only implement normal universities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AC413F7C-BB2A-43F7-AF9F-D551D8E580F4}"/>
              </a:ext>
            </a:extLst>
          </p:cNvPr>
          <p:cNvSpPr/>
          <p:nvPr/>
        </p:nvSpPr>
        <p:spPr>
          <a:xfrm>
            <a:off x="590308" y="74957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Data collecting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(All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member work)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8460" y="3391503"/>
            <a:ext cx="37705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Ubuntu" panose="020B0604020202020204" charset="0"/>
              </a:rPr>
              <a:t>University list in Seoul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Ubuntu" panose="020B0604020202020204" charset="0"/>
            </a:endParaRPr>
          </a:p>
        </p:txBody>
      </p:sp>
      <p:pic>
        <p:nvPicPr>
          <p:cNvPr id="2050" name="Picture 2" descr="C:\Users\koyoungmi\Desktop\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084" y="721443"/>
            <a:ext cx="2720975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oyoungmi\Desktop\li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059" y="866563"/>
            <a:ext cx="2720975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Algorithm design (last week presentation)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3" name="그래픽 2" descr="팀">
            <a:extLst>
              <a:ext uri="{FF2B5EF4-FFF2-40B4-BE49-F238E27FC236}">
                <a16:creationId xmlns:a16="http://schemas.microsoft.com/office/drawing/2014/main" xmlns="" id="{ED3C3F6D-8CAB-46CB-94E3-1FD58BDA9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1838" y="3551676"/>
            <a:ext cx="914400" cy="9144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B6455355-0730-46F5-B490-D2785CCA3459}"/>
              </a:ext>
            </a:extLst>
          </p:cNvPr>
          <p:cNvSpPr/>
          <p:nvPr/>
        </p:nvSpPr>
        <p:spPr>
          <a:xfrm>
            <a:off x="1638784" y="3870697"/>
            <a:ext cx="1674452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B45660E-1C1D-4153-8541-D6870BA31496}"/>
              </a:ext>
            </a:extLst>
          </p:cNvPr>
          <p:cNvSpPr/>
          <p:nvPr/>
        </p:nvSpPr>
        <p:spPr>
          <a:xfrm>
            <a:off x="177767" y="4063735"/>
            <a:ext cx="4514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(grade,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service time,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the number of executives,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etc..)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DDB517-B2B8-43D5-AF77-747989772F8C}"/>
              </a:ext>
            </a:extLst>
          </p:cNvPr>
          <p:cNvSpPr/>
          <p:nvPr/>
        </p:nvSpPr>
        <p:spPr>
          <a:xfrm>
            <a:off x="701912" y="3254453"/>
            <a:ext cx="95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USER</a:t>
            </a:r>
            <a:endParaRPr lang="en-US" altLang="ko-KR" sz="1600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DBB8E99-D579-4137-B496-49E92AE76DD7}"/>
              </a:ext>
            </a:extLst>
          </p:cNvPr>
          <p:cNvSpPr/>
          <p:nvPr/>
        </p:nvSpPr>
        <p:spPr>
          <a:xfrm>
            <a:off x="3438273" y="1845479"/>
            <a:ext cx="4565376" cy="45164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049F00A-6362-440C-A049-AD888423F701}"/>
              </a:ext>
            </a:extLst>
          </p:cNvPr>
          <p:cNvSpPr/>
          <p:nvPr/>
        </p:nvSpPr>
        <p:spPr>
          <a:xfrm>
            <a:off x="4861934" y="1387380"/>
            <a:ext cx="1366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xmlns="" id="{EB72599C-5226-4737-BC1B-4FE265341A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304423" y="2416314"/>
            <a:ext cx="1223963" cy="12239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A68184-8DEC-4E00-9A91-7F27D944A2A2}"/>
              </a:ext>
            </a:extLst>
          </p:cNvPr>
          <p:cNvSpPr/>
          <p:nvPr/>
        </p:nvSpPr>
        <p:spPr>
          <a:xfrm>
            <a:off x="5894772" y="1899741"/>
            <a:ext cx="2027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Each University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type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F6C56A5-2102-476A-A22C-8B7F4C50A8F2}"/>
              </a:ext>
            </a:extLst>
          </p:cNvPr>
          <p:cNvSpPr/>
          <p:nvPr/>
        </p:nvSpPr>
        <p:spPr>
          <a:xfrm>
            <a:off x="9081720" y="2497131"/>
            <a:ext cx="14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X..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33B426C-24D9-4EDD-A531-46B08873C576}"/>
              </a:ext>
            </a:extLst>
          </p:cNvPr>
          <p:cNvSpPr/>
          <p:nvPr/>
        </p:nvSpPr>
        <p:spPr>
          <a:xfrm>
            <a:off x="9413587" y="2903590"/>
            <a:ext cx="245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94BF9C0-5450-4062-A4CC-13BC89DB97F2}"/>
              </a:ext>
            </a:extLst>
          </p:cNvPr>
          <p:cNvSpPr/>
          <p:nvPr/>
        </p:nvSpPr>
        <p:spPr>
          <a:xfrm>
            <a:off x="9081720" y="3419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Y..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0B888EB-5968-469E-AE9D-2523848F9844}"/>
              </a:ext>
            </a:extLst>
          </p:cNvPr>
          <p:cNvSpPr/>
          <p:nvPr/>
        </p:nvSpPr>
        <p:spPr>
          <a:xfrm>
            <a:off x="9413587" y="3708165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‘D,E’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4DA49AD-AE0D-4BF4-BAF7-CA9FA4BE4DEA}"/>
              </a:ext>
            </a:extLst>
          </p:cNvPr>
          <p:cNvSpPr/>
          <p:nvPr/>
        </p:nvSpPr>
        <p:spPr>
          <a:xfrm>
            <a:off x="9081720" y="4197307"/>
            <a:ext cx="140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Z..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35771C-50D2-4CF7-8984-B4F18E82E42C}"/>
              </a:ext>
            </a:extLst>
          </p:cNvPr>
          <p:cNvSpPr/>
          <p:nvPr/>
        </p:nvSpPr>
        <p:spPr>
          <a:xfrm>
            <a:off x="9284621" y="4464149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meet everything!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3767ABE-DE07-4C32-887E-1D7272028CC0}"/>
              </a:ext>
            </a:extLst>
          </p:cNvPr>
          <p:cNvSpPr/>
          <p:nvPr/>
        </p:nvSpPr>
        <p:spPr>
          <a:xfrm>
            <a:off x="10317189" y="4893059"/>
            <a:ext cx="2728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4A0E4A-E21C-4B06-80D2-01696F002437}"/>
              </a:ext>
            </a:extLst>
          </p:cNvPr>
          <p:cNvSpPr/>
          <p:nvPr/>
        </p:nvSpPr>
        <p:spPr>
          <a:xfrm>
            <a:off x="9281750" y="1346687"/>
            <a:ext cx="232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Output data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AD6369-3FB8-4F37-906D-79A0E0E7541A}"/>
              </a:ext>
            </a:extLst>
          </p:cNvPr>
          <p:cNvSpPr/>
          <p:nvPr/>
        </p:nvSpPr>
        <p:spPr>
          <a:xfrm>
            <a:off x="5157491" y="2985512"/>
            <a:ext cx="1099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Compare</a:t>
            </a:r>
          </a:p>
        </p:txBody>
      </p:sp>
      <p:pic>
        <p:nvPicPr>
          <p:cNvPr id="41" name="그래픽 40" descr="문서">
            <a:extLst>
              <a:ext uri="{FF2B5EF4-FFF2-40B4-BE49-F238E27FC236}">
                <a16:creationId xmlns:a16="http://schemas.microsoft.com/office/drawing/2014/main" xmlns="" id="{54C72B3A-DD2F-448C-A145-6E19B9645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27168" y="2457623"/>
            <a:ext cx="1105286" cy="110528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1CED8F-7FBD-472D-ADF2-A9290136F910}"/>
              </a:ext>
            </a:extLst>
          </p:cNvPr>
          <p:cNvSpPr/>
          <p:nvPr/>
        </p:nvSpPr>
        <p:spPr>
          <a:xfrm>
            <a:off x="3805080" y="2058971"/>
            <a:ext cx="1344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E2ABCF-7E03-4B0F-9D04-F12797A9D069}"/>
              </a:ext>
            </a:extLst>
          </p:cNvPr>
          <p:cNvSpPr/>
          <p:nvPr/>
        </p:nvSpPr>
        <p:spPr>
          <a:xfrm>
            <a:off x="3886553" y="5093913"/>
            <a:ext cx="3668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data is missing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xmlns="" id="{0F258DCD-852A-4090-B4CE-B3D7AE78B16D}"/>
              </a:ext>
            </a:extLst>
          </p:cNvPr>
          <p:cNvSpPr/>
          <p:nvPr/>
        </p:nvSpPr>
        <p:spPr>
          <a:xfrm>
            <a:off x="8692574" y="1845479"/>
            <a:ext cx="589176" cy="443257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E9697FD2-B154-4CB5-95A6-872DFDF12D8C}"/>
              </a:ext>
            </a:extLst>
          </p:cNvPr>
          <p:cNvSpPr/>
          <p:nvPr/>
        </p:nvSpPr>
        <p:spPr>
          <a:xfrm>
            <a:off x="8130491" y="3870696"/>
            <a:ext cx="465734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xmlns="" id="{EF17A1E4-8CE6-43AC-A57C-614B313CAFE1}"/>
              </a:ext>
            </a:extLst>
          </p:cNvPr>
          <p:cNvSpPr/>
          <p:nvPr/>
        </p:nvSpPr>
        <p:spPr>
          <a:xfrm>
            <a:off x="4824569" y="3849627"/>
            <a:ext cx="1755437" cy="12239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D517A4A-FCBA-46B0-BE89-762AE47875D0}"/>
              </a:ext>
            </a:extLst>
          </p:cNvPr>
          <p:cNvCxnSpPr>
            <a:cxnSpLocks/>
          </p:cNvCxnSpPr>
          <p:nvPr/>
        </p:nvCxnSpPr>
        <p:spPr>
          <a:xfrm>
            <a:off x="5157491" y="2908337"/>
            <a:ext cx="10706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Algorithm design( Worker : Yang Tae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026" name="Picture 2" descr="C:\Users\koyoungmi\Desktop\capture\sgg_blo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52" y="2481876"/>
            <a:ext cx="6611940" cy="32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7724" y="1621505"/>
            <a:ext cx="697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604020202020204" charset="0"/>
              </a:rPr>
              <a:t>Example data – Seoul  national university of science &amp; technology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6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Algorithm design( Worker : Yang Tae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4098" name="Picture 2" descr="C:\Users\koyoungmi\Desktop\s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1" y="1353947"/>
            <a:ext cx="6356350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oyoungmi\Desktop\ss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28"/>
          <a:stretch/>
        </p:blipFill>
        <p:spPr bwMode="auto">
          <a:xfrm>
            <a:off x="6718440" y="3186715"/>
            <a:ext cx="5045295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18440" y="3186715"/>
            <a:ext cx="5045295" cy="182512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design( Worker : Yang Tae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    (Error and fix)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4099" name="Picture 3" descr="C:\Users\koyoungmi\Desktop\ss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28"/>
          <a:stretch/>
        </p:blipFill>
        <p:spPr bwMode="auto">
          <a:xfrm>
            <a:off x="156227" y="2971829"/>
            <a:ext cx="5045295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7542" y="3385481"/>
            <a:ext cx="671332" cy="305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" name="자유형 1"/>
          <p:cNvSpPr/>
          <p:nvPr/>
        </p:nvSpPr>
        <p:spPr>
          <a:xfrm>
            <a:off x="2384385" y="1898248"/>
            <a:ext cx="4780344" cy="1459698"/>
          </a:xfrm>
          <a:custGeom>
            <a:avLst/>
            <a:gdLst>
              <a:gd name="connsiteX0" fmla="*/ 0 w 4780344"/>
              <a:gd name="connsiteY0" fmla="*/ 1459698 h 1459698"/>
              <a:gd name="connsiteX1" fmla="*/ 1018572 w 4780344"/>
              <a:gd name="connsiteY1" fmla="*/ 232781 h 1459698"/>
              <a:gd name="connsiteX2" fmla="*/ 1875098 w 4780344"/>
              <a:gd name="connsiteY2" fmla="*/ 59161 h 1459698"/>
              <a:gd name="connsiteX3" fmla="*/ 3194612 w 4780344"/>
              <a:gd name="connsiteY3" fmla="*/ 938837 h 1459698"/>
              <a:gd name="connsiteX4" fmla="*/ 3958541 w 4780344"/>
              <a:gd name="connsiteY4" fmla="*/ 221207 h 1459698"/>
              <a:gd name="connsiteX5" fmla="*/ 4780344 w 4780344"/>
              <a:gd name="connsiteY5" fmla="*/ 93885 h 145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0344" h="1459698">
                <a:moveTo>
                  <a:pt x="0" y="1459698"/>
                </a:moveTo>
                <a:cubicBezTo>
                  <a:pt x="353028" y="962951"/>
                  <a:pt x="706056" y="466204"/>
                  <a:pt x="1018572" y="232781"/>
                </a:cubicBezTo>
                <a:cubicBezTo>
                  <a:pt x="1331088" y="-642"/>
                  <a:pt x="1512425" y="-58515"/>
                  <a:pt x="1875098" y="59161"/>
                </a:cubicBezTo>
                <a:cubicBezTo>
                  <a:pt x="2237771" y="176837"/>
                  <a:pt x="2847371" y="911829"/>
                  <a:pt x="3194612" y="938837"/>
                </a:cubicBezTo>
                <a:cubicBezTo>
                  <a:pt x="3541853" y="965845"/>
                  <a:pt x="3694252" y="362032"/>
                  <a:pt x="3958541" y="221207"/>
                </a:cubicBezTo>
                <a:cubicBezTo>
                  <a:pt x="4222830" y="80382"/>
                  <a:pt x="4624086" y="113176"/>
                  <a:pt x="4780344" y="93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5"/>
          </p:cNvCxnSpPr>
          <p:nvPr/>
        </p:nvCxnSpPr>
        <p:spPr>
          <a:xfrm>
            <a:off x="7164729" y="1992133"/>
            <a:ext cx="324091" cy="2314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27960" y="1549177"/>
            <a:ext cx="1859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Ubuntu" panose="020B0604020202020204" charset="0"/>
              </a:rPr>
              <a:t>WHAT?</a:t>
            </a:r>
            <a:endParaRPr lang="ko-KR" altLang="en-US" sz="4000" dirty="0">
              <a:latin typeface="Ubuntu" panose="020B0604020202020204" charset="0"/>
            </a:endParaRPr>
          </a:p>
        </p:txBody>
      </p:sp>
      <p:pic>
        <p:nvPicPr>
          <p:cNvPr id="5122" name="Picture 2" descr="C:\Users\koyoungmi\Desktop\isu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09" y="4275699"/>
            <a:ext cx="5982535" cy="15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oyoungmi\Desktop\isu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09" y="2971829"/>
            <a:ext cx="5982535" cy="13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8495815" y="2363311"/>
            <a:ext cx="335665" cy="529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design( Worker : Yang Tae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</a:p>
        </p:txBody>
      </p:sp>
      <p:pic>
        <p:nvPicPr>
          <p:cNvPr id="6146" name="Picture 2" descr="C:\Users\koyoungmi\Desktop\ss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55134"/>
          <a:stretch/>
        </p:blipFill>
        <p:spPr bwMode="auto">
          <a:xfrm>
            <a:off x="1086850" y="1941107"/>
            <a:ext cx="6356350" cy="12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3704577" y="2261760"/>
            <a:ext cx="2812648" cy="49771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 descr="C:\Users\koyoungmi\Desktop\db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5" y="4747125"/>
            <a:ext cx="39624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oyoungmi\Desktop\db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48"/>
          <a:stretch/>
        </p:blipFill>
        <p:spPr bwMode="auto">
          <a:xfrm>
            <a:off x="5581484" y="4777287"/>
            <a:ext cx="59632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3" idx="5"/>
          </p:cNvCxnSpPr>
          <p:nvPr/>
        </p:nvCxnSpPr>
        <p:spPr>
          <a:xfrm>
            <a:off x="6105322" y="2686584"/>
            <a:ext cx="1337878" cy="187853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</p:cNvCxnSpPr>
          <p:nvPr/>
        </p:nvCxnSpPr>
        <p:spPr>
          <a:xfrm flipH="1">
            <a:off x="2824500" y="2686584"/>
            <a:ext cx="1291980" cy="187853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06191" y="3525435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Ubuntu" panose="020B0604020202020204" charset="0"/>
              </a:rPr>
              <a:t>Compare passing script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7346" y="352543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Ubuntu" panose="020B0604020202020204" charset="0"/>
              </a:rPr>
              <a:t>Calculation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Ubuntu" panose="020B0604020202020204" charset="0"/>
            </a:endParaRPr>
          </a:p>
        </p:txBody>
      </p:sp>
      <p:pic>
        <p:nvPicPr>
          <p:cNvPr id="18" name="Picture 3" descr="C:\Users\koyoungmi\Desktop\ss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21" r="29724" b="26728"/>
          <a:stretch/>
        </p:blipFill>
        <p:spPr bwMode="auto">
          <a:xfrm>
            <a:off x="7527805" y="2482934"/>
            <a:ext cx="4455851" cy="2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527805" y="2358506"/>
            <a:ext cx="4544590" cy="49771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design( Worker : Yang Tae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, Kim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Byung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Gook)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7FD4F0-2216-4CBF-AF8B-C65945E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9" y="1921396"/>
            <a:ext cx="8117917" cy="450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직선 연결선 2"/>
          <p:cNvCxnSpPr/>
          <p:nvPr/>
        </p:nvCxnSpPr>
        <p:spPr>
          <a:xfrm>
            <a:off x="4178461" y="6041985"/>
            <a:ext cx="6960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011838" y="4664597"/>
            <a:ext cx="4132162" cy="13773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8171" y="4016415"/>
            <a:ext cx="234966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평균</a:t>
            </a:r>
            <a:r>
              <a:rPr lang="en-US" altLang="ko-KR" dirty="0"/>
              <a:t>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4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Feedback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Schedule check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9F6612-4C0F-4133-8EBA-770698B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18" y="1267236"/>
            <a:ext cx="6781364" cy="507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Notice Board page – list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 Jong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9F6612-4C0F-4133-8EBA-770698B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18" y="1267236"/>
            <a:ext cx="6781364" cy="507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Notice Board page – list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2B12ACB-E77E-41AD-BF77-2F8CE9550B01}"/>
              </a:ext>
            </a:extLst>
          </p:cNvPr>
          <p:cNvSpPr/>
          <p:nvPr/>
        </p:nvSpPr>
        <p:spPr>
          <a:xfrm>
            <a:off x="2237037" y="4713601"/>
            <a:ext cx="7717925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Ubuntu" panose="020B0504030602030204" pitchFamily="34" charset="0"/>
              </a:rPr>
              <a:t>SELECT</a:t>
            </a:r>
            <a:r>
              <a:rPr lang="ko-KR" altLang="en-US" dirty="0">
                <a:latin typeface="Ubuntu" panose="020B0504030602030204" pitchFamily="34" charset="0"/>
              </a:rPr>
              <a:t> Z.* </a:t>
            </a:r>
            <a:endParaRPr lang="en-US" altLang="ko-KR" dirty="0">
              <a:latin typeface="Ubuntu" panose="020B0504030602030204" pitchFamily="34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Ubuntu" panose="020B0504030602030204" pitchFamily="34" charset="0"/>
              </a:rPr>
              <a:t>FROM</a:t>
            </a:r>
            <a:r>
              <a:rPr lang="ko-KR" altLang="en-US" dirty="0">
                <a:latin typeface="Ubuntu" panose="020B0504030602030204" pitchFamily="34" charset="0"/>
              </a:rPr>
              <a:t>( </a:t>
            </a:r>
            <a:r>
              <a:rPr lang="ko-KR" altLang="en-US" dirty="0">
                <a:solidFill>
                  <a:srgbClr val="7030A0"/>
                </a:solidFill>
                <a:latin typeface="Ubuntu" panose="020B0504030602030204" pitchFamily="34" charset="0"/>
              </a:rPr>
              <a:t>SELECT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r>
              <a:rPr lang="ko-KR" altLang="en-US" dirty="0" err="1">
                <a:latin typeface="Ubuntu" panose="020B0504030602030204" pitchFamily="34" charset="0"/>
              </a:rPr>
              <a:t>X</a:t>
            </a:r>
            <a:r>
              <a:rPr lang="ko-KR" altLang="en-US" dirty="0">
                <a:latin typeface="Ubuntu" panose="020B0504030602030204" pitchFamily="34" charset="0"/>
              </a:rPr>
              <a:t>.*, </a:t>
            </a:r>
            <a:r>
              <a:rPr lang="ko-KR" altLang="en-US" dirty="0" err="1">
                <a:latin typeface="Ubuntu" panose="020B0504030602030204" pitchFamily="34" charset="0"/>
              </a:rPr>
              <a:t>ceil</a:t>
            </a:r>
            <a:r>
              <a:rPr lang="ko-KR" altLang="en-US" dirty="0">
                <a:latin typeface="Ubuntu" panose="020B0504030602030204" pitchFamily="34" charset="0"/>
              </a:rPr>
              <a:t>( 전체 </a:t>
            </a:r>
            <a:r>
              <a:rPr lang="ko-KR" altLang="en-US" dirty="0" err="1">
                <a:latin typeface="Ubuntu" panose="020B0504030602030204" pitchFamily="34" charset="0"/>
              </a:rPr>
              <a:t>행개수</a:t>
            </a:r>
            <a:r>
              <a:rPr lang="ko-KR" altLang="en-US" dirty="0">
                <a:latin typeface="Ubuntu" panose="020B0504030602030204" pitchFamily="34" charset="0"/>
              </a:rPr>
              <a:t> / 페이지당 행개수제한 ) </a:t>
            </a:r>
            <a:r>
              <a:rPr lang="ko-KR" altLang="en-US" dirty="0" err="1">
                <a:latin typeface="Ubuntu" panose="020B0504030602030204" pitchFamily="34" charset="0"/>
              </a:rPr>
              <a:t>as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r>
              <a:rPr lang="ko-KR" altLang="en-US" dirty="0" err="1">
                <a:latin typeface="Ubuntu" panose="020B0504030602030204" pitchFamily="34" charset="0"/>
              </a:rPr>
              <a:t>page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endParaRPr lang="en-US" altLang="ko-KR" dirty="0">
              <a:latin typeface="Ubuntu" panose="020B0504030602030204" pitchFamily="34" charset="0"/>
            </a:endParaRPr>
          </a:p>
          <a:p>
            <a:r>
              <a:rPr lang="en-US" altLang="ko-KR" dirty="0">
                <a:latin typeface="Ubuntu" panose="020B0504030602030204" pitchFamily="34" charset="0"/>
              </a:rPr>
              <a:t>             </a:t>
            </a:r>
            <a:r>
              <a:rPr lang="ko-KR" altLang="en-US" dirty="0">
                <a:solidFill>
                  <a:srgbClr val="7030A0"/>
                </a:solidFill>
                <a:latin typeface="Ubuntu" panose="020B0504030602030204" pitchFamily="34" charset="0"/>
              </a:rPr>
              <a:t>FROM</a:t>
            </a:r>
            <a:r>
              <a:rPr lang="ko-KR" altLang="en-US" dirty="0">
                <a:latin typeface="Ubuntu" panose="020B0504030602030204" pitchFamily="34" charset="0"/>
              </a:rPr>
              <a:t> (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</a:rPr>
              <a:t>SELECT</a:t>
            </a:r>
            <a:r>
              <a:rPr lang="ko-KR" altLang="en-US" dirty="0">
                <a:latin typeface="Ubuntu" panose="020B0504030602030204" pitchFamily="34" charset="0"/>
              </a:rPr>
              <a:t> ID,SUBJECT,NAME, CREATED_DATE, MEMO, HITS </a:t>
            </a:r>
            <a:endParaRPr lang="en-US" altLang="ko-KR" dirty="0">
              <a:latin typeface="Ubuntu" panose="020B0504030602030204" pitchFamily="34" charset="0"/>
            </a:endParaRPr>
          </a:p>
          <a:p>
            <a:r>
              <a:rPr lang="en-US" altLang="ko-KR" dirty="0">
                <a:latin typeface="Ubuntu" panose="020B0504030602030204" pitchFamily="34" charset="0"/>
              </a:rPr>
              <a:t>                          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</a:rPr>
              <a:t>FROM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r>
              <a:rPr lang="en-US" altLang="ko-KR" dirty="0" err="1">
                <a:latin typeface="Ubuntu" panose="020B0504030602030204" pitchFamily="34" charset="0"/>
              </a:rPr>
              <a:t>NoticeBoard</a:t>
            </a:r>
            <a:endParaRPr lang="en-US" altLang="ko-KR" dirty="0">
              <a:latin typeface="Ubuntu" panose="020B0504030602030204" pitchFamily="34" charset="0"/>
            </a:endParaRPr>
          </a:p>
          <a:p>
            <a:r>
              <a:rPr lang="en-US" altLang="ko-KR" dirty="0">
                <a:latin typeface="Ubuntu" panose="020B0504030602030204" pitchFamily="34" charset="0"/>
              </a:rPr>
              <a:t>                          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</a:rPr>
              <a:t>ORDER BY</a:t>
            </a:r>
            <a:r>
              <a:rPr lang="ko-KR" altLang="en-US" dirty="0">
                <a:latin typeface="Ubuntu" panose="020B0504030602030204" pitchFamily="34" charset="0"/>
              </a:rPr>
              <a:t> ID DESC ) </a:t>
            </a:r>
            <a:r>
              <a:rPr lang="en-US" altLang="ko-KR" dirty="0">
                <a:latin typeface="Ubuntu" panose="020B0504030602030204" pitchFamily="34" charset="0"/>
              </a:rPr>
              <a:t>as </a:t>
            </a:r>
            <a:r>
              <a:rPr lang="ko-KR" altLang="en-US" dirty="0" err="1">
                <a:latin typeface="Ubuntu" panose="020B0504030602030204" pitchFamily="34" charset="0"/>
              </a:rPr>
              <a:t>X</a:t>
            </a:r>
            <a:r>
              <a:rPr lang="ko-KR" altLang="en-US" dirty="0">
                <a:latin typeface="Ubuntu" panose="020B0504030602030204" pitchFamily="34" charset="0"/>
              </a:rPr>
              <a:t> ) </a:t>
            </a:r>
            <a:r>
              <a:rPr lang="en-US" altLang="ko-KR" dirty="0">
                <a:latin typeface="Ubuntu" panose="020B0504030602030204" pitchFamily="34" charset="0"/>
              </a:rPr>
              <a:t>as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r>
              <a:rPr lang="ko-KR" altLang="en-US" dirty="0" err="1">
                <a:latin typeface="Ubuntu" panose="020B0504030602030204" pitchFamily="34" charset="0"/>
              </a:rPr>
              <a:t>Z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endParaRPr lang="en-US" altLang="ko-KR" dirty="0">
              <a:latin typeface="Ubuntu" panose="020B0504030602030204" pitchFamily="34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Ubuntu" panose="020B0504030602030204" pitchFamily="34" charset="0"/>
              </a:rPr>
              <a:t>WHERE</a:t>
            </a:r>
            <a:r>
              <a:rPr lang="ko-KR" altLang="en-US" dirty="0">
                <a:latin typeface="Ubuntu" panose="020B0504030602030204" pitchFamily="34" charset="0"/>
              </a:rPr>
              <a:t> </a:t>
            </a:r>
            <a:r>
              <a:rPr lang="ko-KR" altLang="en-US" dirty="0" err="1">
                <a:latin typeface="Ubuntu" panose="020B0504030602030204" pitchFamily="34" charset="0"/>
              </a:rPr>
              <a:t>page</a:t>
            </a:r>
            <a:r>
              <a:rPr lang="ko-KR" altLang="en-US" dirty="0">
                <a:latin typeface="Ubuntu" panose="020B0504030602030204" pitchFamily="34" charset="0"/>
              </a:rPr>
              <a:t> = </a:t>
            </a:r>
            <a:r>
              <a:rPr lang="en-US" altLang="ko-KR" dirty="0">
                <a:latin typeface="Ubuntu" panose="020B0504030602030204" pitchFamily="34" charset="0"/>
              </a:rPr>
              <a:t>get[‘</a:t>
            </a:r>
            <a:r>
              <a:rPr lang="ko-KR" altLang="en-US" dirty="0">
                <a:latin typeface="Ubuntu" panose="020B0504030602030204" pitchFamily="34" charset="0"/>
              </a:rPr>
              <a:t>현재 페이지 번호</a:t>
            </a:r>
            <a:r>
              <a:rPr lang="en-US" altLang="ko-KR" dirty="0">
                <a:latin typeface="Ubuntu" panose="020B0504030602030204" pitchFamily="34" charset="0"/>
              </a:rPr>
              <a:t>’];</a:t>
            </a:r>
            <a:endParaRPr lang="ko-KR" alt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Notice Board page – add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D4A741C-CF02-455B-892A-6895AADF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2005012"/>
            <a:ext cx="7600950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Notice Board page – edit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A16FC79-9BA3-436B-AFA5-01303C8D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960156"/>
            <a:ext cx="554355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7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A4655D3-996D-4C43-976C-E740ADFF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2819400"/>
            <a:ext cx="69913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AB954D0-452F-4192-90CF-1895EED89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70" y="1329293"/>
            <a:ext cx="5181600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C55C91-AC5C-41CF-AFC2-16AFA29A0425}"/>
              </a:ext>
            </a:extLst>
          </p:cNvPr>
          <p:cNvSpPr/>
          <p:nvPr/>
        </p:nvSpPr>
        <p:spPr>
          <a:xfrm>
            <a:off x="3429000" y="5634989"/>
            <a:ext cx="205740" cy="21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A4EFCFD-FFF7-4CA6-85A1-9B8B425D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0" y="1437520"/>
            <a:ext cx="8980170" cy="5032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7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FD8A7F4-9BA0-4ADE-9BE9-47871F8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61" y="1519877"/>
            <a:ext cx="6165936" cy="5167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276EF31-B1B4-4DD6-88DC-75378A7C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09" y="1425462"/>
            <a:ext cx="3467829" cy="5261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A73E691-9E27-4D48-9EB1-EF69701CF902}"/>
              </a:ext>
            </a:extLst>
          </p:cNvPr>
          <p:cNvSpPr/>
          <p:nvPr/>
        </p:nvSpPr>
        <p:spPr>
          <a:xfrm>
            <a:off x="672738" y="76817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Search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page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(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Worker : Yoon Jong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Yeop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6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Linkage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between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and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Byoung Gook Kim)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71C64416-B63E-4642-8929-A377CC1B262E}"/>
              </a:ext>
            </a:extLst>
          </p:cNvPr>
          <p:cNvGrpSpPr/>
          <p:nvPr/>
        </p:nvGrpSpPr>
        <p:grpSpPr>
          <a:xfrm>
            <a:off x="843787" y="2022480"/>
            <a:ext cx="10504425" cy="4497663"/>
            <a:chOff x="827745" y="1552077"/>
            <a:chExt cx="10504425" cy="512731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F1038C6F-C125-4260-B4F6-0D8CFD13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45" y="4372968"/>
              <a:ext cx="10504425" cy="230642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C463F28-9D20-4490-B2B9-E7BB6493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254" y="1552077"/>
              <a:ext cx="5931599" cy="707886"/>
            </a:xfrm>
            <a:prstGeom prst="rect">
              <a:avLst/>
            </a:prstGeom>
          </p:spPr>
        </p:pic>
        <p:sp>
          <p:nvSpPr>
            <p:cNvPr id="7" name="화살표: 아래쪽 6">
              <a:extLst>
                <a:ext uri="{FF2B5EF4-FFF2-40B4-BE49-F238E27FC236}">
                  <a16:creationId xmlns="" xmlns:a16="http://schemas.microsoft.com/office/drawing/2014/main" id="{C4233B9A-725F-4E6D-A9FC-719EDDF0C955}"/>
                </a:ext>
              </a:extLst>
            </p:cNvPr>
            <p:cNvSpPr/>
            <p:nvPr/>
          </p:nvSpPr>
          <p:spPr>
            <a:xfrm>
              <a:off x="4738699" y="2673277"/>
              <a:ext cx="2213113" cy="15114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68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Linkage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between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and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Byoung Gook Kim)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736AEBF9-8146-4DDA-8985-D3D3D00BF172}"/>
              </a:ext>
            </a:extLst>
          </p:cNvPr>
          <p:cNvGrpSpPr/>
          <p:nvPr/>
        </p:nvGrpSpPr>
        <p:grpSpPr>
          <a:xfrm>
            <a:off x="1747111" y="1445837"/>
            <a:ext cx="8152262" cy="2441401"/>
            <a:chOff x="302625" y="1781383"/>
            <a:chExt cx="6523285" cy="4298052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5AC4B5BE-C05A-4C25-9425-ED6E05E33AB9}"/>
                </a:ext>
              </a:extLst>
            </p:cNvPr>
            <p:cNvGrpSpPr/>
            <p:nvPr/>
          </p:nvGrpSpPr>
          <p:grpSpPr>
            <a:xfrm>
              <a:off x="302625" y="1781383"/>
              <a:ext cx="6523285" cy="4298052"/>
              <a:chOff x="672738" y="1781383"/>
              <a:chExt cx="6523285" cy="4298052"/>
            </a:xfrm>
          </p:grpSpPr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A191C31E-3079-4F25-B4A2-3710591CA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738" y="1781383"/>
                <a:ext cx="6523285" cy="4298052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FD51CB27-A260-4342-B790-6FE135052AF9}"/>
                  </a:ext>
                </a:extLst>
              </p:cNvPr>
              <p:cNvSpPr/>
              <p:nvPr/>
            </p:nvSpPr>
            <p:spPr>
              <a:xfrm>
                <a:off x="973872" y="5764696"/>
                <a:ext cx="3306579" cy="3147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844B930-A699-47A4-891E-054D0EEDBA6E}"/>
                </a:ext>
              </a:extLst>
            </p:cNvPr>
            <p:cNvSpPr/>
            <p:nvPr/>
          </p:nvSpPr>
          <p:spPr>
            <a:xfrm>
              <a:off x="1585716" y="2138857"/>
              <a:ext cx="3741658" cy="3147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="" xmlns:a16="http://schemas.microsoft.com/office/drawing/2014/main" id="{A07069DA-01CA-4502-9C11-59EDD081C6B2}"/>
              </a:ext>
            </a:extLst>
          </p:cNvPr>
          <p:cNvSpPr/>
          <p:nvPr/>
        </p:nvSpPr>
        <p:spPr>
          <a:xfrm rot="5400000">
            <a:off x="5443093" y="3774408"/>
            <a:ext cx="760298" cy="139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7D2E6F2-11DC-46EF-90D0-DF3153E3C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81" y="5209109"/>
            <a:ext cx="9605119" cy="11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Linkage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between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Django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and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 Worker : Byoung Gook Kim)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4BD92F-9CC4-4903-A46E-8DFA493F4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1" y="1910185"/>
            <a:ext cx="5588165" cy="3697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9043EA-6D63-4AAC-B9E6-A6144A261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26" y="1674513"/>
            <a:ext cx="5128704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115526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Schedule check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30156" y="3763843"/>
            <a:ext cx="925445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604020202020204" charset="0"/>
              </a:rPr>
              <a:t>NEXT WEEK PRESENTATION </a:t>
            </a:r>
          </a:p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604020202020204" charset="0"/>
              </a:rPr>
              <a:t>	</a:t>
            </a:r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604020202020204" charset="0"/>
              </a:rPr>
              <a:t>: </a:t>
            </a:r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604020202020204" charset="0"/>
              </a:rPr>
              <a:t>MID DEMO</a:t>
            </a:r>
            <a:endParaRPr lang="ko-KR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925635" y="94636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Specialist type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026" name="Picture 2" descr="C:\Users\koyoungmi\Desktop\SW특기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797050"/>
            <a:ext cx="52197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youngmi\Desktop\국민대학교_특기자_전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56" y="2125662"/>
            <a:ext cx="3810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youngmi\Desktop\중국어특기자전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402481"/>
            <a:ext cx="5274457" cy="18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925635" y="94636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Specialist type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2053" name="Picture 5" descr="C:\Users\koyoungmi\Desktop\f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34" y="1408025"/>
            <a:ext cx="6302375" cy="49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64465" y="3194613"/>
            <a:ext cx="2268638" cy="17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>
          <a:xfrm>
            <a:off x="4433103" y="3281423"/>
            <a:ext cx="302099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:\Users\koyoungmi\Desktop\capture\sgg_blog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2"/>
          <a:stretch/>
        </p:blipFill>
        <p:spPr bwMode="auto">
          <a:xfrm>
            <a:off x="7616141" y="2805173"/>
            <a:ext cx="409743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25633" y="4469756"/>
            <a:ext cx="6302375" cy="64625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925632" y="5362936"/>
            <a:ext cx="6302375" cy="98380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33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822765" y="870312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about security issue in Django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?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09E3638-CAE4-403A-AEA4-327E56E40292}"/>
              </a:ext>
            </a:extLst>
          </p:cNvPr>
          <p:cNvSpPr/>
          <p:nvPr/>
        </p:nvSpPr>
        <p:spPr>
          <a:xfrm>
            <a:off x="726400" y="1385793"/>
            <a:ext cx="9806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SQL INJECTION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: </a:t>
            </a:r>
            <a:r>
              <a:rPr lang="en-US" altLang="ko-KR" sz="2400" dirty="0"/>
              <a:t>Execute a malicious SQL statement using abnormal SQL INPUT</a:t>
            </a:r>
            <a:endParaRPr lang="en-US" altLang="ko-KR" dirty="0"/>
          </a:p>
        </p:txBody>
      </p:sp>
      <p:pic>
        <p:nvPicPr>
          <p:cNvPr id="1026" name="Picture 2" descr="https://t1.daumcdn.net/cfile/tistory/270B6A35560292711A">
            <a:extLst>
              <a:ext uri="{FF2B5EF4-FFF2-40B4-BE49-F238E27FC236}">
                <a16:creationId xmlns="" xmlns:a16="http://schemas.microsoft.com/office/drawing/2014/main" id="{0BE09918-7F27-40BB-A6CB-155E05DB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" y="1923270"/>
            <a:ext cx="11193117" cy="27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366AC3C560292D423">
            <a:extLst>
              <a:ext uri="{FF2B5EF4-FFF2-40B4-BE49-F238E27FC236}">
                <a16:creationId xmlns="" xmlns:a16="http://schemas.microsoft.com/office/drawing/2014/main" id="{CB93DC32-8783-4579-B3AD-3DD9EB27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" y="5987688"/>
            <a:ext cx="11193117" cy="7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5A935BA-AAB5-4603-96E2-5196991D4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262" y="4837194"/>
            <a:ext cx="4181475" cy="952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6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8634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about security issue in Django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?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E488FB7-50F2-41F6-8E58-D076436CFB6D}"/>
              </a:ext>
            </a:extLst>
          </p:cNvPr>
          <p:cNvSpPr/>
          <p:nvPr/>
        </p:nvSpPr>
        <p:spPr>
          <a:xfrm>
            <a:off x="847724" y="1396264"/>
            <a:ext cx="110851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" panose="020B0504030602030204" pitchFamily="34" charset="0"/>
              </a:rPr>
              <a:t>Django uses the query set to protect the resulting SQL.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" panose="020B0504030602030204" pitchFamily="34" charset="0"/>
              </a:rPr>
              <a:t>Frequently </a:t>
            </a:r>
            <a:r>
              <a:rPr lang="en-US" altLang="ko-KR" sz="2400" dirty="0">
                <a:solidFill>
                  <a:srgbClr val="000000"/>
                </a:solidFill>
                <a:latin typeface="Ubuntu" panose="020B0504030602030204" pitchFamily="34" charset="0"/>
              </a:rPr>
              <a:t>used</a:t>
            </a:r>
            <a:r>
              <a:rPr lang="en-US" altLang="ko-KR" dirty="0">
                <a:solidFill>
                  <a:srgbClr val="000000"/>
                </a:solidFill>
                <a:latin typeface="Ubuntu" panose="020B0504030602030204" pitchFamily="34" charset="0"/>
              </a:rPr>
              <a:t> functions such as logins create </a:t>
            </a:r>
            <a:r>
              <a:rPr lang="en-US" altLang="ko-KR" b="1" dirty="0">
                <a:solidFill>
                  <a:srgbClr val="000000"/>
                </a:solidFill>
                <a:latin typeface="Ubuntu" panose="020B0504030602030204" pitchFamily="34" charset="0"/>
              </a:rPr>
              <a:t>classes</a:t>
            </a:r>
            <a:r>
              <a:rPr lang="en-US" altLang="ko-KR" dirty="0">
                <a:solidFill>
                  <a:srgbClr val="000000"/>
                </a:solidFill>
                <a:latin typeface="Ubuntu" panose="020B0504030602030204" pitchFamily="34" charset="0"/>
              </a:rPr>
              <a:t> and </a:t>
            </a:r>
            <a:r>
              <a:rPr lang="en-US" altLang="ko-KR" b="1" dirty="0">
                <a:solidFill>
                  <a:srgbClr val="000000"/>
                </a:solidFill>
                <a:latin typeface="Ubuntu" panose="020B0504030602030204" pitchFamily="34" charset="0"/>
              </a:rPr>
              <a:t>functions</a:t>
            </a:r>
            <a:r>
              <a:rPr lang="en-US" altLang="ko-KR" dirty="0">
                <a:solidFill>
                  <a:srgbClr val="000000"/>
                </a:solidFill>
                <a:latin typeface="Ubuntu" panose="020B0504030602030204" pitchFamily="34" charset="0"/>
              </a:rPr>
              <a:t> to prevent the possibility at first.</a:t>
            </a:r>
            <a:endParaRPr lang="ko-KR" altLang="en-US" dirty="0">
              <a:latin typeface="Ubuntu" panose="020B0504030602030204" pitchFamily="34" charset="0"/>
            </a:endParaRPr>
          </a:p>
        </p:txBody>
      </p:sp>
      <p:pic>
        <p:nvPicPr>
          <p:cNvPr id="2050" name="Picture 2" descr="https://t1.daumcdn.net/cfile/tistory/230BF44B560294A331">
            <a:extLst>
              <a:ext uri="{FF2B5EF4-FFF2-40B4-BE49-F238E27FC236}">
                <a16:creationId xmlns="" xmlns:a16="http://schemas.microsoft.com/office/drawing/2014/main" id="{5742BDDD-BBAE-45D2-BE18-7F871549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55" y="2283187"/>
            <a:ext cx="8955290" cy="414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Schedule segmentation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68956"/>
              </p:ext>
            </p:extLst>
          </p:nvPr>
        </p:nvGraphicFramePr>
        <p:xfrm>
          <a:off x="302625" y="1412113"/>
          <a:ext cx="11656768" cy="5092857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528991856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Schedule segmentation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00781"/>
              </p:ext>
            </p:extLst>
          </p:nvPr>
        </p:nvGraphicFramePr>
        <p:xfrm>
          <a:off x="302625" y="1331057"/>
          <a:ext cx="11685275" cy="515408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852857119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Notice &amp; Search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1647</Words>
  <Application>Microsoft Office PowerPoint</Application>
  <PresentationFormat>사용자 지정</PresentationFormat>
  <Paragraphs>412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Wingdings</vt:lpstr>
      <vt:lpstr>Ubuntu</vt:lpstr>
      <vt:lpstr>HyhwpEQ</vt:lpstr>
      <vt:lpstr>Calibri</vt:lpstr>
      <vt:lpstr>Malgun Gothic Semilight</vt:lpstr>
      <vt:lpstr>Raleway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koyoungmi</cp:lastModifiedBy>
  <cp:revision>324</cp:revision>
  <dcterms:created xsi:type="dcterms:W3CDTF">2018-08-21T13:08:41Z</dcterms:created>
  <dcterms:modified xsi:type="dcterms:W3CDTF">2019-04-07T17:45:08Z</dcterms:modified>
</cp:coreProperties>
</file>