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89" r:id="rId4"/>
    <p:sldId id="290" r:id="rId5"/>
    <p:sldId id="354" r:id="rId6"/>
    <p:sldId id="355" r:id="rId7"/>
    <p:sldId id="356" r:id="rId8"/>
    <p:sldId id="361" r:id="rId9"/>
    <p:sldId id="357" r:id="rId10"/>
    <p:sldId id="358" r:id="rId11"/>
    <p:sldId id="359" r:id="rId12"/>
    <p:sldId id="294" r:id="rId13"/>
    <p:sldId id="371" r:id="rId14"/>
    <p:sldId id="372" r:id="rId15"/>
    <p:sldId id="373" r:id="rId16"/>
    <p:sldId id="364" r:id="rId17"/>
    <p:sldId id="367" r:id="rId18"/>
    <p:sldId id="366" r:id="rId19"/>
    <p:sldId id="369" r:id="rId20"/>
    <p:sldId id="370" r:id="rId21"/>
    <p:sldId id="368" r:id="rId22"/>
    <p:sldId id="374" r:id="rId23"/>
    <p:sldId id="376" r:id="rId24"/>
    <p:sldId id="375" r:id="rId25"/>
    <p:sldId id="288" r:id="rId26"/>
  </p:sldIdLst>
  <p:sldSz cx="12192000" cy="6858000"/>
  <p:notesSz cx="6858000" cy="9144000"/>
  <p:embeddedFontLst>
    <p:embeddedFont>
      <p:font typeface="Arial Rounded MT Bold" panose="020F0704030504030204" pitchFamily="34" charset="0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Ubuntu" panose="020B0604020202020204" charset="0"/>
      <p:regular r:id="rId31"/>
      <p:bold r:id="rId32"/>
      <p:italic r:id="rId33"/>
      <p:boldItalic r:id="rId34"/>
    </p:embeddedFont>
    <p:embeddedFont>
      <p:font typeface="Malgun Gothic Semilight" panose="020B0502040204020203" pitchFamily="50" charset="-127"/>
      <p:regular r:id="rId35"/>
    </p:embeddedFont>
    <p:embeddedFont>
      <p:font typeface="HyhwpEQ" panose="02030600000101010101" pitchFamily="18" charset="-127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0BB"/>
    <a:srgbClr val="85BF4C"/>
    <a:srgbClr val="A0BEE0"/>
    <a:srgbClr val="F5DCA8"/>
    <a:srgbClr val="A49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0982" autoAdjust="0"/>
  </p:normalViewPr>
  <p:slideViewPr>
    <p:cSldViewPr snapToGrid="0">
      <p:cViewPr>
        <p:scale>
          <a:sx n="66" d="100"/>
          <a:sy n="66" d="100"/>
        </p:scale>
        <p:origin x="-1358" y="-1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36AEB-812D-4016-AAD7-DC9A75FABBD9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C87E734-A582-477E-927F-FBB93C1E6507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An increasing number of people for occasional recruitment(</a:t>
          </a:r>
          <a:r>
            <a:rPr lang="ko-KR" altLang="en-US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수시 전형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)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8AF7D8B-A67C-4BBF-8CF6-FA1F8C9F194A}" type="par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EF8291D0-A2DD-4296-97EA-C6FA34746AB3}" type="sib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A8493F2D-557C-4310-A1E1-A7D7DF075B19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Complex recruitment types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A5889CB-EF2E-40E3-AFF6-E67BFB4234E7}" type="parTrans" cxnId="{7077DB6A-F6AB-41A4-87D7-D4367391CB35}">
      <dgm:prSet/>
      <dgm:spPr/>
      <dgm:t>
        <a:bodyPr/>
        <a:lstStyle/>
        <a:p>
          <a:pPr latinLnBrk="1"/>
          <a:endParaRPr lang="ko-KR" altLang="en-US"/>
        </a:p>
      </dgm:t>
    </dgm:pt>
    <dgm:pt modelId="{2C11468F-1ED2-4DE6-9C2B-065517D070A2}" type="sibTrans" cxnId="{7077DB6A-F6AB-41A4-87D7-D4367391CB35}">
      <dgm:prSet/>
      <dgm:spPr/>
      <dgm:t>
        <a:bodyPr/>
        <a:lstStyle/>
        <a:p>
          <a:pPr latinLnBrk="1"/>
          <a:endParaRPr lang="ko-KR" altLang="en-US"/>
        </a:p>
      </dgm:t>
    </dgm:pt>
    <dgm:pt modelId="{8CCF7FC5-7735-4D66-A693-9EAE0C3FD1C8}">
      <dgm:prSet phldrT="[텍스트]" custT="1"/>
      <dgm:spPr/>
      <dgm:t>
        <a:bodyPr/>
        <a:lstStyle/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Entrance requirement of </a:t>
          </a:r>
        </a:p>
        <a:p>
          <a:pPr latinLnBrk="1"/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Chung-</a:t>
          </a:r>
          <a:r>
            <a:rPr lang="en-US" altLang="ko-KR" sz="1400" b="1" dirty="0" err="1">
              <a:solidFill>
                <a:schemeClr val="tx2"/>
              </a:solidFill>
              <a:latin typeface="Arial Rounded MT Bold" panose="020F0704030504030204" pitchFamily="34" charset="0"/>
            </a:rPr>
            <a:t>ang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n-US" altLang="ko-KR" sz="1400" b="1" dirty="0" err="1">
              <a:solidFill>
                <a:schemeClr val="tx2"/>
              </a:solidFill>
              <a:latin typeface="Arial Rounded MT Bold" panose="020F0704030504030204" pitchFamily="34" charset="0"/>
            </a:rPr>
            <a:t>univ</a:t>
          </a:r>
          <a:r>
            <a:rPr lang="en-US" altLang="ko-KR" sz="1400" b="1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endParaRPr lang="ko-KR" altLang="en-US" sz="14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EE4F4405-E336-4DA7-B736-8153E28F5A93}" type="parTrans" cxnId="{FED131C1-B204-43CD-9E22-4FC3C26033E5}">
      <dgm:prSet/>
      <dgm:spPr/>
      <dgm:t>
        <a:bodyPr/>
        <a:lstStyle/>
        <a:p>
          <a:pPr latinLnBrk="1"/>
          <a:endParaRPr lang="ko-KR" altLang="en-US"/>
        </a:p>
      </dgm:t>
    </dgm:pt>
    <dgm:pt modelId="{5A5D38F3-B26C-471D-8C1F-DDF6B67CDFE4}" type="sibTrans" cxnId="{FED131C1-B204-43CD-9E22-4FC3C26033E5}">
      <dgm:prSet/>
      <dgm:spPr/>
      <dgm:t>
        <a:bodyPr/>
        <a:lstStyle/>
        <a:p>
          <a:pPr latinLnBrk="1"/>
          <a:endParaRPr lang="ko-KR" altLang="en-US"/>
        </a:p>
      </dgm:t>
    </dgm:pt>
    <dgm:pt modelId="{24FD6D29-FA70-456E-9F9E-242FEB03D6F8}" type="pres">
      <dgm:prSet presAssocID="{45E36AEB-812D-4016-AAD7-DC9A75FABB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C1F0B4-2370-49DB-8FA7-0A14695D3D90}" type="pres">
      <dgm:prSet presAssocID="{3C87E734-A582-477E-927F-FBB93C1E6507}" presName="composite" presStyleCnt="0"/>
      <dgm:spPr/>
    </dgm:pt>
    <dgm:pt modelId="{2ED39B81-2778-4162-81F4-4A0F02964EA1}" type="pres">
      <dgm:prSet presAssocID="{3C87E734-A582-477E-927F-FBB93C1E6507}" presName="rect1" presStyleLbl="bgShp" presStyleIdx="0" presStyleCnt="3" custLinFactNeighborX="-34419" custLinFactNeighborY="-9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F8D05F3-3BF3-4773-9684-C1AD12064F25}" type="pres">
      <dgm:prSet presAssocID="{3C87E734-A582-477E-927F-FBB93C1E6507}" presName="rect2" presStyleLbl="trBgShp" presStyleIdx="0" presStyleCnt="3" custLinFactNeighborX="-29946" custLinFactNeighborY="7668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F5A154-9B37-47BE-8007-64C4C83D6ED0}" type="pres">
      <dgm:prSet presAssocID="{EF8291D0-A2DD-4296-97EA-C6FA34746AB3}" presName="sibTrans" presStyleCnt="0"/>
      <dgm:spPr/>
    </dgm:pt>
    <dgm:pt modelId="{ADF0840A-7D96-4997-8691-FC92B454BD5F}" type="pres">
      <dgm:prSet presAssocID="{A8493F2D-557C-4310-A1E1-A7D7DF075B19}" presName="composite" presStyleCnt="0"/>
      <dgm:spPr/>
    </dgm:pt>
    <dgm:pt modelId="{592841CD-9A22-4FC8-9893-EEEBBAEC20F9}" type="pres">
      <dgm:prSet presAssocID="{A8493F2D-557C-4310-A1E1-A7D7DF075B19}" presName="rect1" presStyleLbl="bgShp" presStyleIdx="1" presStyleCnt="3" custScaleY="86246" custLinFactNeighborX="6268" custLinFactNeighborY="-94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C62C681-D1A3-415F-85E4-4F9E09E221E7}" type="pres">
      <dgm:prSet presAssocID="{A8493F2D-557C-4310-A1E1-A7D7DF075B19}" presName="rect2" presStyleLbl="trBgShp" presStyleIdx="1" presStyleCnt="3" custLinFactNeighborX="5435" custLinFactNeighborY="7621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EB30E1-8E46-4102-A26B-6B7E282B0D29}" type="pres">
      <dgm:prSet presAssocID="{2C11468F-1ED2-4DE6-9C2B-065517D070A2}" presName="sibTrans" presStyleCnt="0"/>
      <dgm:spPr/>
    </dgm:pt>
    <dgm:pt modelId="{3E3053A7-23EA-421F-A88B-FCC27C826A4B}" type="pres">
      <dgm:prSet presAssocID="{8CCF7FC5-7735-4D66-A693-9EAE0C3FD1C8}" presName="composite" presStyleCnt="0"/>
      <dgm:spPr/>
    </dgm:pt>
    <dgm:pt modelId="{CBC3E7B2-D55A-4D75-B2AB-7B1BE97EE24D}" type="pres">
      <dgm:prSet presAssocID="{8CCF7FC5-7735-4D66-A693-9EAE0C3FD1C8}" presName="rect1" presStyleLbl="bgShp" presStyleIdx="2" presStyleCnt="3" custLinFactNeighborX="-939" custLinFactNeighborY="-77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193AFC-AA6B-4B62-9BCE-BFFAB5B9B0C6}" type="pres">
      <dgm:prSet presAssocID="{8CCF7FC5-7735-4D66-A693-9EAE0C3FD1C8}" presName="rect2" presStyleLbl="trBgShp" presStyleIdx="2" presStyleCnt="3" custLinFactNeighborX="-313" custLinFactNeighborY="9720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4404EEB-C7F4-4E9B-95E3-DE1414FF1793}" type="presOf" srcId="{A8493F2D-557C-4310-A1E1-A7D7DF075B19}" destId="{BC62C681-D1A3-415F-85E4-4F9E09E221E7}" srcOrd="0" destOrd="0" presId="urn:microsoft.com/office/officeart/2008/layout/BendingPictureSemiTransparentText"/>
    <dgm:cxn modelId="{72BEA439-14A5-4710-9D5C-EF27A28995A6}" type="presOf" srcId="{3C87E734-A582-477E-927F-FBB93C1E6507}" destId="{6F8D05F3-3BF3-4773-9684-C1AD12064F25}" srcOrd="0" destOrd="0" presId="urn:microsoft.com/office/officeart/2008/layout/BendingPictureSemiTransparentText"/>
    <dgm:cxn modelId="{D0808495-7B54-4648-BC5D-348ACB18CBBE}" type="presOf" srcId="{45E36AEB-812D-4016-AAD7-DC9A75FABBD9}" destId="{24FD6D29-FA70-456E-9F9E-242FEB03D6F8}" srcOrd="0" destOrd="0" presId="urn:microsoft.com/office/officeart/2008/layout/BendingPictureSemiTransparentText"/>
    <dgm:cxn modelId="{3E21FB25-7E7D-4321-AC60-497854367CB5}" srcId="{45E36AEB-812D-4016-AAD7-DC9A75FABBD9}" destId="{3C87E734-A582-477E-927F-FBB93C1E6507}" srcOrd="0" destOrd="0" parTransId="{98AF7D8B-A67C-4BBF-8CF6-FA1F8C9F194A}" sibTransId="{EF8291D0-A2DD-4296-97EA-C6FA34746AB3}"/>
    <dgm:cxn modelId="{FED131C1-B204-43CD-9E22-4FC3C26033E5}" srcId="{45E36AEB-812D-4016-AAD7-DC9A75FABBD9}" destId="{8CCF7FC5-7735-4D66-A693-9EAE0C3FD1C8}" srcOrd="2" destOrd="0" parTransId="{EE4F4405-E336-4DA7-B736-8153E28F5A93}" sibTransId="{5A5D38F3-B26C-471D-8C1F-DDF6B67CDFE4}"/>
    <dgm:cxn modelId="{BB188C3F-EA1F-4F52-84B9-DFB504BD1928}" type="presOf" srcId="{8CCF7FC5-7735-4D66-A693-9EAE0C3FD1C8}" destId="{63193AFC-AA6B-4B62-9BCE-BFFAB5B9B0C6}" srcOrd="0" destOrd="0" presId="urn:microsoft.com/office/officeart/2008/layout/BendingPictureSemiTransparentText"/>
    <dgm:cxn modelId="{7077DB6A-F6AB-41A4-87D7-D4367391CB35}" srcId="{45E36AEB-812D-4016-AAD7-DC9A75FABBD9}" destId="{A8493F2D-557C-4310-A1E1-A7D7DF075B19}" srcOrd="1" destOrd="0" parTransId="{9A5889CB-EF2E-40E3-AFF6-E67BFB4234E7}" sibTransId="{2C11468F-1ED2-4DE6-9C2B-065517D070A2}"/>
    <dgm:cxn modelId="{5C49B0FF-90B3-41B2-993E-98B14EE1B2AB}" type="presParOf" srcId="{24FD6D29-FA70-456E-9F9E-242FEB03D6F8}" destId="{FAC1F0B4-2370-49DB-8FA7-0A14695D3D90}" srcOrd="0" destOrd="0" presId="urn:microsoft.com/office/officeart/2008/layout/BendingPictureSemiTransparentText"/>
    <dgm:cxn modelId="{ECB32265-BA00-46B9-A5D9-79216ED5BA2F}" type="presParOf" srcId="{FAC1F0B4-2370-49DB-8FA7-0A14695D3D90}" destId="{2ED39B81-2778-4162-81F4-4A0F02964EA1}" srcOrd="0" destOrd="0" presId="urn:microsoft.com/office/officeart/2008/layout/BendingPictureSemiTransparentText"/>
    <dgm:cxn modelId="{ED2FF8AE-9414-4AC8-A731-9B12A87D6E45}" type="presParOf" srcId="{FAC1F0B4-2370-49DB-8FA7-0A14695D3D90}" destId="{6F8D05F3-3BF3-4773-9684-C1AD12064F25}" srcOrd="1" destOrd="0" presId="urn:microsoft.com/office/officeart/2008/layout/BendingPictureSemiTransparentText"/>
    <dgm:cxn modelId="{C169E257-FEAC-4389-B1E0-D9575408CDCA}" type="presParOf" srcId="{24FD6D29-FA70-456E-9F9E-242FEB03D6F8}" destId="{00F5A154-9B37-47BE-8007-64C4C83D6ED0}" srcOrd="1" destOrd="0" presId="urn:microsoft.com/office/officeart/2008/layout/BendingPictureSemiTransparentText"/>
    <dgm:cxn modelId="{C0FCB2B5-F414-4CA2-91EB-9CB62562A217}" type="presParOf" srcId="{24FD6D29-FA70-456E-9F9E-242FEB03D6F8}" destId="{ADF0840A-7D96-4997-8691-FC92B454BD5F}" srcOrd="2" destOrd="0" presId="urn:microsoft.com/office/officeart/2008/layout/BendingPictureSemiTransparentText"/>
    <dgm:cxn modelId="{BB19BA14-942C-46B2-8673-87BE9888573C}" type="presParOf" srcId="{ADF0840A-7D96-4997-8691-FC92B454BD5F}" destId="{592841CD-9A22-4FC8-9893-EEEBBAEC20F9}" srcOrd="0" destOrd="0" presId="urn:microsoft.com/office/officeart/2008/layout/BendingPictureSemiTransparentText"/>
    <dgm:cxn modelId="{3BFC1DBD-A22A-4042-9256-1EAB7B993B28}" type="presParOf" srcId="{ADF0840A-7D96-4997-8691-FC92B454BD5F}" destId="{BC62C681-D1A3-415F-85E4-4F9E09E221E7}" srcOrd="1" destOrd="0" presId="urn:microsoft.com/office/officeart/2008/layout/BendingPictureSemiTransparentText"/>
    <dgm:cxn modelId="{EC154F73-50F5-42FE-AE1D-6C07744DD075}" type="presParOf" srcId="{24FD6D29-FA70-456E-9F9E-242FEB03D6F8}" destId="{A5EB30E1-8E46-4102-A26B-6B7E282B0D29}" srcOrd="3" destOrd="0" presId="urn:microsoft.com/office/officeart/2008/layout/BendingPictureSemiTransparentText"/>
    <dgm:cxn modelId="{55423F77-ABD9-43C1-B4C6-E87DCE75AC87}" type="presParOf" srcId="{24FD6D29-FA70-456E-9F9E-242FEB03D6F8}" destId="{3E3053A7-23EA-421F-A88B-FCC27C826A4B}" srcOrd="4" destOrd="0" presId="urn:microsoft.com/office/officeart/2008/layout/BendingPictureSemiTransparentText"/>
    <dgm:cxn modelId="{8470A4A4-5DFD-4DD5-B7BE-E982212E005D}" type="presParOf" srcId="{3E3053A7-23EA-421F-A88B-FCC27C826A4B}" destId="{CBC3E7B2-D55A-4D75-B2AB-7B1BE97EE24D}" srcOrd="0" destOrd="0" presId="urn:microsoft.com/office/officeart/2008/layout/BendingPictureSemiTransparentText"/>
    <dgm:cxn modelId="{FA6217A9-397B-41A8-8C64-1572C4DE0D8A}" type="presParOf" srcId="{3E3053A7-23EA-421F-A88B-FCC27C826A4B}" destId="{63193AFC-AA6B-4B62-9BCE-BFFAB5B9B0C6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36AEB-812D-4016-AAD7-DC9A75FABBD9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C87E734-A582-477E-927F-FBB93C1E6507}">
      <dgm:prSet phldrT="[텍스트]" custT="1"/>
      <dgm:spPr/>
      <dgm:t>
        <a:bodyPr/>
        <a:lstStyle/>
        <a:p>
          <a:pPr latinLnBrk="1"/>
          <a:r>
            <a:rPr lang="en-US" altLang="ko-KR" sz="18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Consulting cost is  </a:t>
          </a:r>
          <a:r>
            <a:rPr lang="en-US" altLang="ko-KR" sz="1800" b="1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Very expensive</a:t>
          </a:r>
          <a:r>
            <a:rPr lang="en-US" altLang="ko-KR" sz="18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  for student</a:t>
          </a:r>
          <a:endParaRPr lang="ko-KR" altLang="en-US" sz="1800" b="1" dirty="0">
            <a:solidFill>
              <a:schemeClr val="tx2"/>
            </a:solidFill>
            <a:latin typeface="Arial Rounded MT Bold" panose="020F0704030504030204" pitchFamily="34" charset="0"/>
          </a:endParaRPr>
        </a:p>
      </dgm:t>
    </dgm:pt>
    <dgm:pt modelId="{98AF7D8B-A67C-4BBF-8CF6-FA1F8C9F194A}" type="par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EF8291D0-A2DD-4296-97EA-C6FA34746AB3}" type="sibTrans" cxnId="{3E21FB25-7E7D-4321-AC60-497854367CB5}">
      <dgm:prSet/>
      <dgm:spPr/>
      <dgm:t>
        <a:bodyPr/>
        <a:lstStyle/>
        <a:p>
          <a:pPr latinLnBrk="1"/>
          <a:endParaRPr lang="ko-KR" altLang="en-US"/>
        </a:p>
      </dgm:t>
    </dgm:pt>
    <dgm:pt modelId="{24FD6D29-FA70-456E-9F9E-242FEB03D6F8}" type="pres">
      <dgm:prSet presAssocID="{45E36AEB-812D-4016-AAD7-DC9A75FABBD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C1F0B4-2370-49DB-8FA7-0A14695D3D90}" type="pres">
      <dgm:prSet presAssocID="{3C87E734-A582-477E-927F-FBB93C1E6507}" presName="composite" presStyleCnt="0"/>
      <dgm:spPr/>
    </dgm:pt>
    <dgm:pt modelId="{2ED39B81-2778-4162-81F4-4A0F02964EA1}" type="pres">
      <dgm:prSet presAssocID="{3C87E734-A582-477E-927F-FBB93C1E6507}" presName="rect1" presStyleLbl="bgShp" presStyleIdx="0" presStyleCnt="1" custScaleX="62194" custScaleY="49965" custLinFactNeighborX="-45667" custLinFactNeighborY="-220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6F8D05F3-3BF3-4773-9684-C1AD12064F25}" type="pres">
      <dgm:prSet presAssocID="{3C87E734-A582-477E-927F-FBB93C1E6507}" presName="rect2" presStyleLbl="trBgShp" presStyleIdx="0" presStyleCnt="1" custScaleX="87835" custScaleY="26245" custLinFactNeighborX="-10624" custLinFactNeighborY="8852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E21FB25-7E7D-4321-AC60-497854367CB5}" srcId="{45E36AEB-812D-4016-AAD7-DC9A75FABBD9}" destId="{3C87E734-A582-477E-927F-FBB93C1E6507}" srcOrd="0" destOrd="0" parTransId="{98AF7D8B-A67C-4BBF-8CF6-FA1F8C9F194A}" sibTransId="{EF8291D0-A2DD-4296-97EA-C6FA34746AB3}"/>
    <dgm:cxn modelId="{E444BC68-DEBD-475C-A4D3-467FB7041AF1}" type="presOf" srcId="{45E36AEB-812D-4016-AAD7-DC9A75FABBD9}" destId="{24FD6D29-FA70-456E-9F9E-242FEB03D6F8}" srcOrd="0" destOrd="0" presId="urn:microsoft.com/office/officeart/2008/layout/BendingPictureSemiTransparentText"/>
    <dgm:cxn modelId="{11BE83CC-23F9-488B-90FD-0464E873CC57}" type="presOf" srcId="{3C87E734-A582-477E-927F-FBB93C1E6507}" destId="{6F8D05F3-3BF3-4773-9684-C1AD12064F25}" srcOrd="0" destOrd="0" presId="urn:microsoft.com/office/officeart/2008/layout/BendingPictureSemiTransparentText"/>
    <dgm:cxn modelId="{44F7B9B5-7EC7-43CF-9AB0-832A9A0BEE97}" type="presParOf" srcId="{24FD6D29-FA70-456E-9F9E-242FEB03D6F8}" destId="{FAC1F0B4-2370-49DB-8FA7-0A14695D3D90}" srcOrd="0" destOrd="0" presId="urn:microsoft.com/office/officeart/2008/layout/BendingPictureSemiTransparentText"/>
    <dgm:cxn modelId="{F34E8815-E4AA-412E-B5D2-38FA0926B5BE}" type="presParOf" srcId="{FAC1F0B4-2370-49DB-8FA7-0A14695D3D90}" destId="{2ED39B81-2778-4162-81F4-4A0F02964EA1}" srcOrd="0" destOrd="0" presId="urn:microsoft.com/office/officeart/2008/layout/BendingPictureSemiTransparentText"/>
    <dgm:cxn modelId="{2B44E9ED-7272-4032-A727-7D99367C18DF}" type="presParOf" srcId="{FAC1F0B4-2370-49DB-8FA7-0A14695D3D90}" destId="{6F8D05F3-3BF3-4773-9684-C1AD12064F25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9B81-2778-4162-81F4-4A0F02964EA1}">
      <dsp:nvSpPr>
        <dsp:cNvPr id="0" name=""/>
        <dsp:cNvSpPr/>
      </dsp:nvSpPr>
      <dsp:spPr>
        <a:xfrm>
          <a:off x="0" y="0"/>
          <a:ext cx="3364784" cy="2884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05F3-3BF3-4773-9684-C1AD12064F25}">
      <dsp:nvSpPr>
        <dsp:cNvPr id="0" name=""/>
        <dsp:cNvSpPr/>
      </dsp:nvSpPr>
      <dsp:spPr>
        <a:xfrm>
          <a:off x="0" y="2554534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An increasing number of people for occasional recruitment(</a:t>
          </a:r>
          <a:r>
            <a:rPr lang="ko-KR" altLang="en-US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수시 전형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)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0" y="2554534"/>
        <a:ext cx="3364784" cy="692164"/>
      </dsp:txXfrm>
    </dsp:sp>
    <dsp:sp modelId="{592841CD-9A22-4FC8-9893-EEEBBAEC20F9}">
      <dsp:nvSpPr>
        <dsp:cNvPr id="0" name=""/>
        <dsp:cNvSpPr/>
      </dsp:nvSpPr>
      <dsp:spPr>
        <a:xfrm>
          <a:off x="4139111" y="163354"/>
          <a:ext cx="3364784" cy="24873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2C681-D1A3-415F-85E4-4F9E09E221E7}">
      <dsp:nvSpPr>
        <dsp:cNvPr id="0" name=""/>
        <dsp:cNvSpPr/>
      </dsp:nvSpPr>
      <dsp:spPr>
        <a:xfrm>
          <a:off x="4111083" y="2538628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Complex recruitment types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4111083" y="2538628"/>
        <a:ext cx="3364784" cy="692164"/>
      </dsp:txXfrm>
    </dsp:sp>
    <dsp:sp modelId="{CBC3E7B2-D55A-4D75-B2AB-7B1BE97EE24D}">
      <dsp:nvSpPr>
        <dsp:cNvPr id="0" name=""/>
        <dsp:cNvSpPr/>
      </dsp:nvSpPr>
      <dsp:spPr>
        <a:xfrm>
          <a:off x="2042620" y="3001215"/>
          <a:ext cx="3364784" cy="2884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93AFC-AA6B-4B62-9BCE-BFFAB5B9B0C6}">
      <dsp:nvSpPr>
        <dsp:cNvPr id="0" name=""/>
        <dsp:cNvSpPr/>
      </dsp:nvSpPr>
      <dsp:spPr>
        <a:xfrm>
          <a:off x="2063683" y="5422194"/>
          <a:ext cx="3364784" cy="69216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Entrance requirement of </a:t>
          </a: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Chung-</a:t>
          </a:r>
          <a:r>
            <a:rPr lang="en-US" altLang="ko-KR" sz="1400" b="1" kern="1200" dirty="0" err="1">
              <a:solidFill>
                <a:schemeClr val="tx2"/>
              </a:solidFill>
              <a:latin typeface="Arial Rounded MT Bold" panose="020F0704030504030204" pitchFamily="34" charset="0"/>
            </a:rPr>
            <a:t>ang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r>
            <a:rPr lang="en-US" altLang="ko-KR" sz="1400" b="1" kern="1200" dirty="0" err="1">
              <a:solidFill>
                <a:schemeClr val="tx2"/>
              </a:solidFill>
              <a:latin typeface="Arial Rounded MT Bold" panose="020F0704030504030204" pitchFamily="34" charset="0"/>
            </a:rPr>
            <a:t>univ</a:t>
          </a:r>
          <a:r>
            <a:rPr lang="en-US" altLang="ko-KR" sz="1400" b="1" kern="1200" dirty="0">
              <a:solidFill>
                <a:schemeClr val="tx2"/>
              </a:solidFill>
              <a:latin typeface="Arial Rounded MT Bold" panose="020F0704030504030204" pitchFamily="34" charset="0"/>
            </a:rPr>
            <a:t> </a:t>
          </a:r>
          <a:endParaRPr lang="ko-KR" altLang="en-US" sz="14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2063683" y="5422194"/>
        <a:ext cx="3364784" cy="69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39B81-2778-4162-81F4-4A0F02964EA1}">
      <dsp:nvSpPr>
        <dsp:cNvPr id="0" name=""/>
        <dsp:cNvSpPr/>
      </dsp:nvSpPr>
      <dsp:spPr>
        <a:xfrm>
          <a:off x="346240" y="0"/>
          <a:ext cx="3842447" cy="2645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8D05F3-3BF3-4773-9684-C1AD12064F25}">
      <dsp:nvSpPr>
        <dsp:cNvPr id="0" name=""/>
        <dsp:cNvSpPr/>
      </dsp:nvSpPr>
      <dsp:spPr>
        <a:xfrm>
          <a:off x="1719182" y="4961870"/>
          <a:ext cx="5426590" cy="333547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Consulting cost is  </a:t>
          </a:r>
          <a:r>
            <a:rPr lang="en-US" altLang="ko-KR" sz="1800" b="1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Very expensive</a:t>
          </a:r>
          <a:r>
            <a:rPr lang="en-US" altLang="ko-KR" sz="1800" kern="1200" dirty="0">
              <a:solidFill>
                <a:schemeClr val="tx2"/>
              </a:solidFill>
              <a:latin typeface="Arial Rounded MT Bold" panose="020F0704030504030204" pitchFamily="34" charset="0"/>
              <a:ea typeface="Noto Sans CJK KR Bold" panose="020B0800000000000000" pitchFamily="34" charset="-127"/>
            </a:rPr>
            <a:t>  for student</a:t>
          </a:r>
          <a:endParaRPr lang="ko-KR" altLang="en-US" sz="1800" b="1" kern="1200" dirty="0">
            <a:solidFill>
              <a:schemeClr val="tx2"/>
            </a:solidFill>
            <a:latin typeface="Arial Rounded MT Bold" panose="020F0704030504030204" pitchFamily="34" charset="0"/>
          </a:endParaRPr>
        </a:p>
      </dsp:txBody>
      <dsp:txXfrm>
        <a:off x="1719182" y="4961870"/>
        <a:ext cx="5426590" cy="333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D15B-3C5D-44EC-A03A-0CF6E354129C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EB3B-EAE5-4B3B-BE30-E04D77098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7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9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윤종엽 학우</a:t>
            </a:r>
            <a:r>
              <a:rPr lang="en-US" altLang="ko-KR" baseline="0" dirty="0" smtClean="0"/>
              <a:t> –</a:t>
            </a:r>
            <a:r>
              <a:rPr lang="ko-KR" altLang="en-US" baseline="0" dirty="0" smtClean="0"/>
              <a:t> 웹 디자인과 서버 및 기능구현을 담당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김병국 학우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저와 마찬가지로 데이터베이스를 설계하고 마무리 단계까지 데이터 정규화와 데이터베이스 수정을 이어갈 예정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저희가 작업한 내용을 발표하겠습니다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3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데이터 </a:t>
            </a:r>
            <a:r>
              <a:rPr lang="ko-KR" altLang="en-US" dirty="0" err="1" smtClean="0"/>
              <a:t>콜렉팅입니다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 </a:t>
            </a:r>
            <a:r>
              <a:rPr lang="ko-KR" altLang="en-US" baseline="0" dirty="0" err="1" smtClean="0"/>
              <a:t>콜렉팅은</a:t>
            </a:r>
            <a:r>
              <a:rPr lang="ko-KR" altLang="en-US" dirty="0" smtClean="0"/>
              <a:t> 저희가 한 </a:t>
            </a:r>
            <a:r>
              <a:rPr lang="ko-KR" altLang="en-US" dirty="0" err="1" smtClean="0"/>
              <a:t>주동안</a:t>
            </a:r>
            <a:r>
              <a:rPr lang="ko-KR" altLang="en-US" dirty="0" smtClean="0"/>
              <a:t> 진행했는데</a:t>
            </a:r>
            <a:endParaRPr lang="en-US" altLang="ko-KR" dirty="0" smtClean="0"/>
          </a:p>
          <a:p>
            <a:r>
              <a:rPr lang="ko-KR" altLang="en-US" dirty="0" err="1" smtClean="0"/>
              <a:t>인서울의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수시모집요강을 전부 모아놓은 상태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7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이제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개발 내용의 </a:t>
            </a:r>
            <a:r>
              <a:rPr lang="ko-KR" altLang="en-US" baseline="0" dirty="0" err="1" smtClean="0"/>
              <a:t>첫번째로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Algorithm</a:t>
            </a:r>
            <a:r>
              <a:rPr lang="ko-KR" altLang="en-US" baseline="0" dirty="0" smtClean="0"/>
              <a:t>에 대해서 </a:t>
            </a:r>
            <a:r>
              <a:rPr lang="ko-KR" altLang="en-US" baseline="0" dirty="0" err="1" smtClean="0"/>
              <a:t>말씀드리겠습니다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데이터베이스 스키마를 보며 알고리즘 설명을 진행할 건데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스키마는 </a:t>
            </a:r>
            <a:r>
              <a:rPr lang="ko-KR" altLang="en-US" baseline="0" dirty="0" err="1" smtClean="0"/>
              <a:t>저번주에</a:t>
            </a:r>
            <a:r>
              <a:rPr lang="ko-KR" altLang="en-US" baseline="0" dirty="0" smtClean="0"/>
              <a:t> 보여드렸던 내용입니다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저희는 원래 성적을 </a:t>
            </a:r>
            <a:r>
              <a:rPr lang="ko-KR" altLang="en-US" baseline="0" dirty="0" err="1" smtClean="0"/>
              <a:t>입력받을</a:t>
            </a:r>
            <a:r>
              <a:rPr lang="ko-KR" altLang="en-US" baseline="0" dirty="0" smtClean="0"/>
              <a:t> 때 이수단위를 </a:t>
            </a:r>
            <a:r>
              <a:rPr lang="ko-KR" altLang="en-US" baseline="0" dirty="0" err="1" smtClean="0"/>
              <a:t>입력받지</a:t>
            </a:r>
            <a:r>
              <a:rPr lang="ko-KR" altLang="en-US" baseline="0" dirty="0" smtClean="0"/>
              <a:t> 않고 간단하게 할 예정이었으나</a:t>
            </a:r>
            <a:endParaRPr lang="en-US" altLang="ko-KR" baseline="0" dirty="0" smtClean="0"/>
          </a:p>
          <a:p>
            <a:r>
              <a:rPr lang="ko-KR" altLang="en-US" baseline="0" dirty="0" smtClean="0"/>
              <a:t>교수님의 피드백에 따라 이수단위를 다시 사용하기로 하였습니다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이수단위를 포함하여 사용자에게 내신 성적을 </a:t>
            </a:r>
            <a:r>
              <a:rPr lang="ko-KR" altLang="en-US" baseline="0" dirty="0" err="1" smtClean="0"/>
              <a:t>입력받도록</a:t>
            </a:r>
            <a:r>
              <a:rPr lang="ko-KR" altLang="en-US" baseline="0" dirty="0" smtClean="0"/>
              <a:t> 알고리즘을 보완했고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그에 따라 데이터베이스도 수정이 </a:t>
            </a:r>
            <a:r>
              <a:rPr lang="ko-KR" altLang="en-US" baseline="0" dirty="0" err="1" smtClean="0"/>
              <a:t>됐구요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사용자의 정보를 받기 위한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또한 몇 개 더 추가하였습니다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그렇게 완성된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의 모습입니다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지난주에 </a:t>
            </a:r>
            <a:r>
              <a:rPr lang="ko-KR" altLang="en-US" baseline="0" dirty="0" err="1" smtClean="0"/>
              <a:t>테이블명을</a:t>
            </a:r>
            <a:r>
              <a:rPr lang="ko-KR" altLang="en-US" baseline="0" dirty="0" smtClean="0"/>
              <a:t> 영어로 바꾼다고 </a:t>
            </a:r>
            <a:r>
              <a:rPr lang="ko-KR" altLang="en-US" baseline="0" dirty="0" err="1" smtClean="0"/>
              <a:t>말씀드렸기</a:t>
            </a:r>
            <a:r>
              <a:rPr lang="ko-KR" altLang="en-US" baseline="0" dirty="0" smtClean="0"/>
              <a:t>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영어로 바꾸었습니다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테이블명만 간략히 설명 진행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aseline="0" dirty="0" smtClean="0"/>
              <a:t>사용자테이블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이제 프로그램이 어떻게 동작하는지 알려드리도록 하겠습니다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사용자는 </a:t>
            </a:r>
            <a:r>
              <a:rPr lang="ko-KR" altLang="en-US" baseline="0" dirty="0" err="1" smtClean="0"/>
              <a:t>회원가입하면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추가가 </a:t>
            </a:r>
            <a:r>
              <a:rPr lang="ko-KR" altLang="en-US" baseline="0" dirty="0" err="1" smtClean="0"/>
              <a:t>되구요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기본적인 정보들을 입력하게 됩니다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지역</a:t>
            </a:r>
            <a:r>
              <a:rPr lang="en-US" altLang="ko-KR" baseline="0" dirty="0" smtClean="0"/>
              <a:t>(area)</a:t>
            </a:r>
            <a:r>
              <a:rPr lang="ko-KR" altLang="en-US" baseline="0" dirty="0" smtClean="0"/>
              <a:t>은 농어촌유형인지 알아보기 위해 만든 </a:t>
            </a:r>
            <a:r>
              <a:rPr lang="ko-KR" altLang="en-US" baseline="0" dirty="0" err="1" smtClean="0"/>
              <a:t>컬럼이구요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고등학교 유형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H_type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특성화고인지</a:t>
            </a:r>
            <a:r>
              <a:rPr lang="ko-KR" altLang="en-US" baseline="0" dirty="0" smtClean="0"/>
              <a:t> 알아보기 위해 만든 </a:t>
            </a:r>
            <a:r>
              <a:rPr lang="ko-KR" altLang="en-US" baseline="0" dirty="0" err="1" smtClean="0"/>
              <a:t>컬럼입니다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이 두 개는 사용자가 분석을 할 때 받아도 되는 사항이긴 한데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사용자의 지역이나 고등학교 유형은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변할 가능성이 저조하기 때문에 분석하는데 수고를 덜기 위해 미리 입력을 받기로 결정했습니다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검색기록 테이블</a:t>
            </a: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사용자가 검색했던 기록을 출력해주기 위한 정보를 담은 테이블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노란색박스는 사용자들에게 보여줄 대학의 데이터들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파란색박스는 사용자가 입력하여 대학전형과 합격수기와 비교될 데이터들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사용자가 분석을 시작하게 되면 검색기록의 내신</a:t>
            </a:r>
            <a:r>
              <a:rPr lang="en-US" altLang="ko-KR" baseline="0" dirty="0" smtClean="0"/>
              <a:t>(grade)</a:t>
            </a:r>
            <a:r>
              <a:rPr lang="ko-KR" altLang="en-US" baseline="0" dirty="0" smtClean="0"/>
              <a:t>과 대학의 커트라인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cut_off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비교하여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학교를 거른다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예를들면</a:t>
            </a:r>
            <a:r>
              <a:rPr lang="ko-KR" altLang="en-US" baseline="0" dirty="0" smtClean="0"/>
              <a:t> 학생의 성적이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등급일 경우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커트라인이 </a:t>
            </a:r>
            <a:r>
              <a:rPr lang="en-US" altLang="ko-KR" baseline="0" dirty="0" smtClean="0"/>
              <a:t>3~7</a:t>
            </a:r>
            <a:r>
              <a:rPr lang="ko-KR" altLang="en-US" baseline="0" dirty="0" err="1" smtClean="0"/>
              <a:t>등급정도인</a:t>
            </a:r>
            <a:r>
              <a:rPr lang="ko-KR" altLang="en-US" baseline="0" dirty="0" smtClean="0"/>
              <a:t> 학교들만을 추출을 해서 그 범위에 속하는 학교의 전형들을 보여줄 것입니다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smtClean="0"/>
              <a:t>추출을 </a:t>
            </a:r>
            <a:r>
              <a:rPr lang="ko-KR" altLang="en-US" baseline="0" dirty="0" err="1" smtClean="0"/>
              <a:t>어느정도</a:t>
            </a:r>
            <a:r>
              <a:rPr lang="ko-KR" altLang="en-US" baseline="0" dirty="0" smtClean="0"/>
              <a:t> 등급의 간격으로 할 것이냐는 데모 이후에 진행할 예정이다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오늘 발표는 프로젝트 소개와</a:t>
            </a:r>
            <a:endParaRPr lang="en-US" altLang="ko-KR" dirty="0" smtClean="0"/>
          </a:p>
          <a:p>
            <a:r>
              <a:rPr lang="ko-KR" altLang="en-US" dirty="0" smtClean="0"/>
              <a:t>저희가 작업한 내용 발표</a:t>
            </a:r>
            <a:r>
              <a:rPr lang="en-US" altLang="ko-KR" dirty="0" smtClean="0"/>
              <a:t>,</a:t>
            </a:r>
            <a:r>
              <a:rPr lang="ko-KR" altLang="en-US" baseline="0" dirty="0" smtClean="0"/>
              <a:t> 데모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마지막으로 중간데모발표 이후의 </a:t>
            </a:r>
            <a:r>
              <a:rPr lang="ko-KR" altLang="en-US" baseline="0" dirty="0" err="1" smtClean="0"/>
              <a:t>스케쥴에</a:t>
            </a:r>
            <a:r>
              <a:rPr lang="ko-KR" altLang="en-US" baseline="0" dirty="0" smtClean="0"/>
              <a:t> 대해 설명해드리고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발표를 마치도록 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26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smtClean="0"/>
              <a:t>내신 이외에 입력했던 사용자의 추가정보들로는 합격수기와 비교하여 </a:t>
            </a: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판단한다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ko-KR" altLang="en-US" baseline="0" dirty="0" err="1" smtClean="0"/>
              <a:t>어느정도</a:t>
            </a:r>
            <a:r>
              <a:rPr lang="ko-KR" altLang="en-US" baseline="0" dirty="0" smtClean="0"/>
              <a:t> 일치하는지를 판단하는 알고리즘 또한 데모 이후에 진행할 예정이다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aseline="0" dirty="0" err="1" smtClean="0"/>
              <a:t>유사도를</a:t>
            </a:r>
            <a:r>
              <a:rPr lang="ko-KR" altLang="en-US" baseline="0" dirty="0" smtClean="0"/>
              <a:t> 판단해서 사용자가 </a:t>
            </a:r>
            <a:r>
              <a:rPr lang="ko-KR" altLang="en-US" baseline="0" dirty="0" err="1" smtClean="0"/>
              <a:t>도전해볼만한</a:t>
            </a:r>
            <a:r>
              <a:rPr lang="ko-KR" altLang="en-US" baseline="0" dirty="0" smtClean="0"/>
              <a:t> 전형의 합격수기를 검색기록으로 출력해준다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r>
              <a:rPr lang="ko-KR" altLang="en-US" baseline="0" dirty="0" smtClean="0"/>
              <a:t>이 때 합격자의 </a:t>
            </a:r>
            <a:r>
              <a:rPr lang="ko-KR" altLang="en-US" baseline="0" dirty="0" err="1" smtClean="0"/>
              <a:t>스펙과</a:t>
            </a:r>
            <a:r>
              <a:rPr lang="ko-KR" altLang="en-US" baseline="0" dirty="0" smtClean="0"/>
              <a:t> 비교하여 사용자의 </a:t>
            </a:r>
            <a:r>
              <a:rPr lang="ko-KR" altLang="en-US" baseline="0" dirty="0" err="1" smtClean="0"/>
              <a:t>스펙이</a:t>
            </a:r>
            <a:r>
              <a:rPr lang="ko-KR" altLang="en-US" baseline="0" dirty="0" smtClean="0"/>
              <a:t> 어떤 점이 부족한지 출력해 줄 예정이다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저희가 만든 웹사이트를 보여드리면서 데모를 진행하도록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저희 프로젝트를 소개해드리도록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5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프로그램의 개발 동기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수시 모집 비율은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그래프와 같이 상승세에 놓여있고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그에 따른 수시 전형들 또한 다양해지고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아랫쪽</a:t>
            </a:r>
            <a:r>
              <a:rPr lang="ko-KR" altLang="en-US" baseline="0" dirty="0" smtClean="0"/>
              <a:t> 사진의 중앙대학교 모집요강만 보더라도 수많은 전형들이 존재함을 알 수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점차 증가하고 있는 수시 전형들을 나의</a:t>
            </a:r>
            <a:r>
              <a:rPr lang="ko-KR" altLang="en-US" baseline="0" dirty="0" smtClean="0"/>
              <a:t> 현재 </a:t>
            </a:r>
            <a:r>
              <a:rPr lang="ko-KR" altLang="en-US" baseline="0" dirty="0" err="1" smtClean="0"/>
              <a:t>스펙에</a:t>
            </a:r>
            <a:r>
              <a:rPr lang="ko-KR" altLang="en-US" baseline="0" dirty="0" smtClean="0"/>
              <a:t> 비교하여 알아보고 싶은데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학생들에겐 혼자 일일이 분석을 할 시간이 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학생들은</a:t>
            </a:r>
            <a:endParaRPr lang="en-US" altLang="ko-KR" baseline="0" dirty="0" smtClean="0"/>
          </a:p>
          <a:p>
            <a:r>
              <a:rPr lang="ko-KR" altLang="en-US" baseline="0" dirty="0" smtClean="0"/>
              <a:t>수시컨설팅을 받게 되는데요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수시 컨설팅은 보시는 것과 같이 굉장히 부담스러운 가격에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저희는 이러한 문제점들을 개선하고자 무료로</a:t>
            </a:r>
            <a:r>
              <a:rPr lang="ko-KR" altLang="en-US" baseline="0" dirty="0" smtClean="0"/>
              <a:t> 나의 </a:t>
            </a:r>
            <a:r>
              <a:rPr lang="ko-KR" altLang="en-US" baseline="0" dirty="0" err="1" smtClean="0"/>
              <a:t>스펙에</a:t>
            </a:r>
            <a:r>
              <a:rPr lang="ko-KR" altLang="en-US" baseline="0" dirty="0" smtClean="0"/>
              <a:t> 맞는 다양한 학교들의 전형을 보여줄 수 있는 프로그램을 만들기로 계획하였습니다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개발 환경은 </a:t>
            </a:r>
            <a:r>
              <a:rPr lang="ko-KR" altLang="en-US" dirty="0" err="1" smtClean="0"/>
              <a:t>백엔드로</a:t>
            </a:r>
            <a:r>
              <a:rPr lang="ko-KR" altLang="en-US" dirty="0" smtClean="0"/>
              <a:t> 장고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프론트엔드로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등의</a:t>
            </a:r>
            <a:r>
              <a:rPr lang="ko-KR" altLang="en-US" dirty="0" smtClean="0"/>
              <a:t> 언어들을 사용하며</a:t>
            </a:r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호스팅</a:t>
            </a:r>
            <a:r>
              <a:rPr lang="ko-KR" altLang="en-US" dirty="0" smtClean="0"/>
              <a:t> 서버로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를 사용하고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데이터베이스로는 </a:t>
            </a:r>
            <a:r>
              <a:rPr lang="ko-KR" altLang="en-US" dirty="0" err="1" smtClean="0"/>
              <a:t>마리아디비를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장고에 기본적으로 </a:t>
            </a:r>
            <a:r>
              <a:rPr lang="en-US" altLang="ko-KR" dirty="0" err="1" smtClean="0"/>
              <a:t>sqlite</a:t>
            </a:r>
            <a:r>
              <a:rPr lang="ko-KR" altLang="en-US" dirty="0" smtClean="0"/>
              <a:t>가 연동되어 있는데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아무래도 진행할 프로젝트가 많은 데이터를 다룰 </a:t>
            </a:r>
            <a:r>
              <a:rPr lang="ko-KR" altLang="en-US" dirty="0" err="1" smtClean="0"/>
              <a:t>예정이여서</a:t>
            </a:r>
            <a:r>
              <a:rPr lang="ko-KR" altLang="en-US" dirty="0" smtClean="0"/>
              <a:t> 가볍고 빠른 </a:t>
            </a:r>
            <a:r>
              <a:rPr lang="en-US" altLang="ko-KR" dirty="0" err="1" smtClean="0"/>
              <a:t>mariaDB</a:t>
            </a:r>
            <a:r>
              <a:rPr lang="ko-KR" altLang="en-US" dirty="0" smtClean="0"/>
              <a:t>로 선택하였습니다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23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프로그램이 어떻게 동작하는지 간단하게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</a:t>
            </a:r>
            <a:r>
              <a:rPr lang="ko-KR" altLang="en-US" dirty="0"/>
              <a:t>유저가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Input data </a:t>
            </a:r>
            <a:r>
              <a:rPr lang="ko-KR" altLang="en-US" dirty="0"/>
              <a:t>들에는 내신성적</a:t>
            </a:r>
            <a:r>
              <a:rPr lang="en-US" altLang="ko-KR" dirty="0"/>
              <a:t>, </a:t>
            </a:r>
            <a:r>
              <a:rPr lang="ko-KR" altLang="en-US" dirty="0"/>
              <a:t>봉사시간</a:t>
            </a:r>
            <a:r>
              <a:rPr lang="en-US" altLang="ko-KR" dirty="0"/>
              <a:t>, </a:t>
            </a:r>
            <a:r>
              <a:rPr lang="ko-KR" altLang="en-US" dirty="0"/>
              <a:t>학생회 임원 활동</a:t>
            </a:r>
            <a:r>
              <a:rPr lang="en-US" altLang="ko-KR" dirty="0"/>
              <a:t>, </a:t>
            </a:r>
            <a:r>
              <a:rPr lang="ko-KR" altLang="en-US" dirty="0"/>
              <a:t>독서량</a:t>
            </a:r>
            <a:r>
              <a:rPr lang="en-US" altLang="ko-KR" dirty="0"/>
              <a:t>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</a:t>
            </a:r>
            <a:r>
              <a:rPr lang="ko-KR" altLang="en-US" dirty="0"/>
              <a:t>받은 </a:t>
            </a:r>
            <a:r>
              <a:rPr lang="en-US" altLang="ko-KR" dirty="0"/>
              <a:t>data</a:t>
            </a:r>
            <a:r>
              <a:rPr lang="ko-KR" altLang="en-US" dirty="0"/>
              <a:t>는 서버에 있는 각 대학들의 전형 데이터와 비교되어 어떤 데이터가 유저가 부족한지 </a:t>
            </a:r>
            <a:r>
              <a:rPr lang="ko-KR" altLang="en-US" dirty="0" smtClean="0"/>
              <a:t>계산</a:t>
            </a:r>
            <a:endParaRPr lang="en-US" altLang="ko-KR" dirty="0"/>
          </a:p>
          <a:p>
            <a:r>
              <a:rPr lang="ko-KR" altLang="en-US" dirty="0" smtClean="0"/>
              <a:t>이에 따른 </a:t>
            </a:r>
            <a:r>
              <a:rPr lang="en-US" altLang="ko-KR" dirty="0" smtClean="0"/>
              <a:t>Output </a:t>
            </a:r>
            <a:r>
              <a:rPr lang="en-US" altLang="ko-KR" dirty="0"/>
              <a:t>data</a:t>
            </a:r>
            <a:r>
              <a:rPr lang="ko-KR" altLang="en-US" dirty="0"/>
              <a:t>로 예시를 들면 </a:t>
            </a:r>
            <a:r>
              <a:rPr lang="en-US" altLang="ko-KR" dirty="0"/>
              <a:t>x </a:t>
            </a:r>
            <a:r>
              <a:rPr lang="ko-KR" altLang="en-US" dirty="0"/>
              <a:t>대학에서 </a:t>
            </a:r>
            <a:r>
              <a:rPr lang="en-US" altLang="ko-KR" dirty="0"/>
              <a:t>‘D’ </a:t>
            </a:r>
            <a:r>
              <a:rPr lang="ko-KR" altLang="en-US" dirty="0"/>
              <a:t>스펙이 부족하니 준비해라 </a:t>
            </a:r>
            <a:r>
              <a:rPr lang="en-US" altLang="ko-KR" dirty="0"/>
              <a:t>.. </a:t>
            </a:r>
            <a:endParaRPr lang="en-US" altLang="ko-KR" dirty="0" smtClean="0"/>
          </a:p>
          <a:p>
            <a:r>
              <a:rPr lang="en-US" altLang="ko-KR" dirty="0" smtClean="0"/>
              <a:t>Y</a:t>
            </a:r>
            <a:r>
              <a:rPr lang="ko-KR" altLang="en-US" dirty="0" smtClean="0"/>
              <a:t>대학에서 </a:t>
            </a:r>
            <a:r>
              <a:rPr lang="en-US" altLang="ko-KR" dirty="0" smtClean="0"/>
              <a:t>D,E</a:t>
            </a:r>
            <a:r>
              <a:rPr lang="ko-KR" altLang="en-US" dirty="0" err="1" smtClean="0"/>
              <a:t>스펙이</a:t>
            </a:r>
            <a:r>
              <a:rPr lang="ko-KR" altLang="en-US" dirty="0" smtClean="0"/>
              <a:t> 부족하니 </a:t>
            </a:r>
            <a:r>
              <a:rPr lang="ko-KR" altLang="en-US" dirty="0" err="1" smtClean="0"/>
              <a:t>준비해라라고</a:t>
            </a:r>
            <a:r>
              <a:rPr lang="ko-KR" altLang="en-US" dirty="0" smtClean="0"/>
              <a:t> 출력을 해주고 </a:t>
            </a:r>
            <a:endParaRPr lang="en-US" altLang="ko-KR" dirty="0" smtClean="0"/>
          </a:p>
          <a:p>
            <a:r>
              <a:rPr lang="ko-KR" altLang="en-US" dirty="0" smtClean="0"/>
              <a:t>이것을 </a:t>
            </a:r>
            <a:r>
              <a:rPr lang="ko-KR" altLang="en-US" dirty="0"/>
              <a:t>참고하여 고등학교 입시생들은 입시 가이드 라인을 잡을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전체 </a:t>
            </a:r>
            <a:r>
              <a:rPr lang="ko-KR" altLang="en-US" dirty="0" err="1" smtClean="0"/>
              <a:t>스케쥴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주차까지는 프로젝트</a:t>
            </a:r>
            <a:r>
              <a:rPr lang="ko-KR" altLang="en-US" baseline="0" dirty="0" smtClean="0"/>
              <a:t> 아이디어를 창안</a:t>
            </a:r>
            <a:endParaRPr lang="en-US" altLang="ko-KR" baseline="0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주차에 각자 필요한 공부를 진행하며 </a:t>
            </a:r>
            <a:r>
              <a:rPr lang="en-US" altLang="ko-KR" dirty="0" smtClean="0"/>
              <a:t>UI</a:t>
            </a:r>
            <a:r>
              <a:rPr lang="en-US" altLang="ko-KR" baseline="0" dirty="0" smtClean="0"/>
              <a:t> design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주차부터 데이터베이스와 </a:t>
            </a:r>
            <a:r>
              <a:rPr lang="ko-KR" altLang="en-US" dirty="0" err="1" smtClean="0"/>
              <a:t>웹기능을</a:t>
            </a:r>
            <a:r>
              <a:rPr lang="ko-KR" altLang="en-US" dirty="0" smtClean="0"/>
              <a:t> 구현하고 데이터 </a:t>
            </a:r>
            <a:r>
              <a:rPr lang="ko-KR" altLang="en-US" dirty="0" err="1" smtClean="0"/>
              <a:t>콜렉팅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주차에 시작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그리고 다음은 팀원들 각각의 </a:t>
            </a:r>
            <a:r>
              <a:rPr lang="ko-KR" altLang="en-US" baseline="0" dirty="0" err="1" smtClean="0"/>
              <a:t>스케쥴입니다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 </a:t>
            </a:r>
            <a:r>
              <a:rPr lang="ko-KR" altLang="en-US" baseline="0" dirty="0" err="1" smtClean="0"/>
              <a:t>콜렉팅은</a:t>
            </a:r>
            <a:r>
              <a:rPr lang="ko-KR" altLang="en-US" baseline="0" dirty="0" smtClean="0"/>
              <a:t> 다같이 진행하구요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데이터베이스 디자인과 알고리즘 설계를 중점적으로 맡았습니다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EB3B-EAE5-4B3B-BE30-E04D770980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29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pixabay.com/fr/smartphone-ic%C3%B4ne-moderne-symbole-1557796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pixabay.com/fr/smartphone-ic%C3%B4ne-moderne-symbole-1557796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pixabay.com/fr/smartphone-ic%C3%B4ne-moderne-symbole-155779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c2-52-79-241-136.ap-northeast-2.compute.amazonaws.com:800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167741" y="2500293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SUSI </a:t>
            </a:r>
            <a:r>
              <a:rPr lang="en-US" altLang="ko-KR" sz="40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DETECTIVE</a:t>
            </a:r>
            <a:endParaRPr lang="en-US" sz="40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0C6617E-771C-4EA4-BCD2-F1370CC7CA08}"/>
              </a:ext>
            </a:extLst>
          </p:cNvPr>
          <p:cNvSpPr txBox="1"/>
          <p:nvPr/>
        </p:nvSpPr>
        <p:spPr>
          <a:xfrm>
            <a:off x="3837686" y="3222986"/>
            <a:ext cx="4475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Presenter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Tae </a:t>
            </a:r>
            <a:r>
              <a:rPr lang="en-US" sz="2400" dirty="0" err="1" smtClean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Seong</a:t>
            </a:r>
            <a:endParaRPr lang="en-US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bg1"/>
              </a:solidFill>
              <a:latin typeface="Ubuntu" panose="020B0504030602030204" pitchFamily="34" charset="0"/>
              <a:ea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Team9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Ubuntu" panose="020B0504030602030204" pitchFamily="34" charset="0"/>
                <a:ea typeface="Raleway" pitchFamily="2" charset="0"/>
                <a:cs typeface="Calibri" panose="020F0502020204030204" pitchFamily="34" charset="0"/>
              </a:rPr>
              <a:t>YANG JONG GOOK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21722FD-183F-4E37-85E1-888D09A5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06" y="1876355"/>
            <a:ext cx="495238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Introduction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YoonJongYeop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Web design &amp; Web function and Server implementation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39416"/>
              </p:ext>
            </p:extLst>
          </p:nvPr>
        </p:nvGraphicFramePr>
        <p:xfrm>
          <a:off x="302625" y="1331057"/>
          <a:ext cx="11685275" cy="515408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=""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="" xmlns:a16="http://schemas.microsoft.com/office/drawing/2014/main" val="1369615729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918107060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2629687622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4200054154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718812621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057397753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2190205066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2378751464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702874598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1745860490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1522121543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017326675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1765622199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506512185"/>
                    </a:ext>
                  </a:extLst>
                </a:gridCol>
                <a:gridCol w="550456">
                  <a:extLst>
                    <a:ext uri="{9D8B030D-6E8A-4147-A177-3AD203B41FA5}">
                      <a16:colId xmlns="" xmlns:a16="http://schemas.microsoft.com/office/drawing/2014/main" val="3852857119"/>
                    </a:ext>
                  </a:extLst>
                </a:gridCol>
              </a:tblGrid>
              <a:tr h="2567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0628686"/>
                  </a:ext>
                </a:extLst>
              </a:tr>
              <a:tr h="537345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Yoon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Jong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Yeop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5598964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448881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795657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2425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</a:t>
                      </a: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(Sign-up &amp; Log-in)</a:t>
                      </a:r>
                      <a:endParaRPr lang="en-US" altLang="ko-KR" sz="13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49317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Notice &amp; Search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76437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</a:t>
                      </a:r>
                      <a:r>
                        <a:rPr lang="en-US" altLang="ko-KR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collecting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042052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function implementation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(other</a:t>
                      </a:r>
                      <a:r>
                        <a:rPr lang="en-US" sz="13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menu</a:t>
                      </a:r>
                      <a:r>
                        <a:rPr lang="en-US" sz="13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91881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web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function bug</a:t>
                      </a: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Trimming UI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Introduction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KimByungGook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Database design, Data normalization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85871"/>
              </p:ext>
            </p:extLst>
          </p:nvPr>
        </p:nvGraphicFramePr>
        <p:xfrm>
          <a:off x="302625" y="1412113"/>
          <a:ext cx="11681929" cy="5154084"/>
        </p:xfrm>
        <a:graphic>
          <a:graphicData uri="http://schemas.openxmlformats.org/drawingml/2006/table">
            <a:tbl>
              <a:tblPr/>
              <a:tblGrid>
                <a:gridCol w="1581230">
                  <a:extLst>
                    <a:ext uri="{9D8B030D-6E8A-4147-A177-3AD203B41FA5}">
                      <a16:colId xmlns="" xmlns:a16="http://schemas.microsoft.com/office/drawing/2014/main" val="99853461"/>
                    </a:ext>
                  </a:extLst>
                </a:gridCol>
                <a:gridCol w="2397661">
                  <a:extLst>
                    <a:ext uri="{9D8B030D-6E8A-4147-A177-3AD203B41FA5}">
                      <a16:colId xmlns="" xmlns:a16="http://schemas.microsoft.com/office/drawing/2014/main" val="1369615729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918107060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2629687622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4200054154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718812621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057397753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2190205066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4292098885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702874598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1745860490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1522121543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017326675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1765622199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3506512185"/>
                    </a:ext>
                  </a:extLst>
                </a:gridCol>
                <a:gridCol w="550217">
                  <a:extLst>
                    <a:ext uri="{9D8B030D-6E8A-4147-A177-3AD203B41FA5}">
                      <a16:colId xmlns="" xmlns:a16="http://schemas.microsoft.com/office/drawing/2014/main" val="2270332998"/>
                    </a:ext>
                  </a:extLst>
                </a:gridCol>
              </a:tblGrid>
              <a:tr h="2567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0628686"/>
                  </a:ext>
                </a:extLst>
              </a:tr>
              <a:tr h="537345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Kim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Byung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Gook</a:t>
                      </a: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5598964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448881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study 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795657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2425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49317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Database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76437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042052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91881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27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6" y="2114279"/>
            <a:ext cx="80880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913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3913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75112"/>
            <a:ext cx="7954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002" y="862308"/>
            <a:ext cx="72000" cy="58155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AC413F7C-BB2A-43F7-AF9F-D551D8E580F4}"/>
              </a:ext>
            </a:extLst>
          </p:cNvPr>
          <p:cNvSpPr/>
          <p:nvPr/>
        </p:nvSpPr>
        <p:spPr>
          <a:xfrm>
            <a:off x="590308" y="749576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- Data collecting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(All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member work)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8460" y="3391503"/>
            <a:ext cx="37705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2">
                    <a:lumMod val="50000"/>
                  </a:schemeClr>
                </a:solidFill>
                <a:latin typeface="Ubuntu" panose="020B0604020202020204" charset="0"/>
              </a:rPr>
              <a:t>University list in Seoul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Ubuntu" panose="020B0604020202020204" charset="0"/>
            </a:endParaRPr>
          </a:p>
        </p:txBody>
      </p:sp>
      <p:pic>
        <p:nvPicPr>
          <p:cNvPr id="2050" name="Picture 2" descr="C:\Users\koyoungmi\Desktop\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084" y="721443"/>
            <a:ext cx="2720975" cy="58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oyoungmi\Desktop\li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059" y="866563"/>
            <a:ext cx="2720975" cy="58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eedback)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57FD4F0-2216-4CBF-AF8B-C65945EC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29" y="1921396"/>
            <a:ext cx="8117917" cy="450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직선 연결선 2"/>
          <p:cNvCxnSpPr/>
          <p:nvPr/>
        </p:nvCxnSpPr>
        <p:spPr>
          <a:xfrm>
            <a:off x="4132161" y="6030410"/>
            <a:ext cx="6960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5011838" y="4664597"/>
            <a:ext cx="4132162" cy="13773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48171" y="4016415"/>
            <a:ext cx="234966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학년 평균</a:t>
            </a:r>
            <a:r>
              <a:rPr lang="en-US" altLang="ko-KR" dirty="0"/>
              <a:t> </a:t>
            </a:r>
            <a:r>
              <a:rPr lang="en-US" altLang="ko-KR" dirty="0" smtClean="0"/>
              <a:t>: float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학년 평균 </a:t>
            </a:r>
            <a:r>
              <a:rPr lang="en-US" altLang="ko-KR" dirty="0" smtClean="0"/>
              <a:t>: float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학년 평균 </a:t>
            </a:r>
            <a:r>
              <a:rPr lang="en-US" altLang="ko-KR" dirty="0" smtClean="0"/>
              <a:t>: float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987380" y="5337912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Ubuntu" panose="020B0604020202020204" charset="0"/>
              </a:rPr>
              <a:t>We don’t include [</a:t>
            </a:r>
            <a:r>
              <a:rPr lang="ko-KR" altLang="en-US" sz="2400" dirty="0" smtClean="0">
                <a:solidFill>
                  <a:srgbClr val="FF0000"/>
                </a:solidFill>
                <a:latin typeface="Ubuntu" panose="020B0604020202020204" charset="0"/>
              </a:rPr>
              <a:t>이수단위</a:t>
            </a:r>
            <a:r>
              <a:rPr lang="en-US" altLang="ko-KR" sz="2400" dirty="0" smtClean="0">
                <a:solidFill>
                  <a:srgbClr val="FF0000"/>
                </a:solidFill>
                <a:latin typeface="Ubuntu" panose="020B0604020202020204" charset="0"/>
              </a:rPr>
              <a:t>] !</a:t>
            </a:r>
            <a:endParaRPr lang="ko-KR" altLang="en-US" sz="2400" dirty="0">
              <a:solidFill>
                <a:srgbClr val="FF0000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eedback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)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57FD4F0-2216-4CBF-AF8B-C65945EC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29" y="1921396"/>
            <a:ext cx="8117917" cy="450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직선 화살표 연결선 11"/>
          <p:cNvCxnSpPr/>
          <p:nvPr/>
        </p:nvCxnSpPr>
        <p:spPr>
          <a:xfrm flipV="1">
            <a:off x="5011838" y="4664597"/>
            <a:ext cx="4132162" cy="137738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48171" y="4016415"/>
            <a:ext cx="234966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학년 평균</a:t>
            </a:r>
            <a:r>
              <a:rPr lang="en-US" altLang="ko-KR" dirty="0"/>
              <a:t> </a:t>
            </a:r>
            <a:r>
              <a:rPr lang="en-US" altLang="ko-KR" dirty="0" smtClean="0"/>
              <a:t>: float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학년 평균 </a:t>
            </a:r>
            <a:r>
              <a:rPr lang="en-US" altLang="ko-KR" dirty="0" smtClean="0"/>
              <a:t>: float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학년 평균 </a:t>
            </a:r>
            <a:r>
              <a:rPr lang="en-US" altLang="ko-KR" dirty="0" smtClean="0"/>
              <a:t>: float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9016678" y="3900668"/>
            <a:ext cx="2685327" cy="1203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8864278" y="3900668"/>
            <a:ext cx="2837727" cy="12037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5011838" y="4815068"/>
            <a:ext cx="4132162" cy="136581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739464" y="5856791"/>
            <a:ext cx="1272374" cy="4166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덧셈 기호 22"/>
          <p:cNvSpPr/>
          <p:nvPr/>
        </p:nvSpPr>
        <p:spPr>
          <a:xfrm>
            <a:off x="3419240" y="6089902"/>
            <a:ext cx="491924" cy="474562"/>
          </a:xfrm>
          <a:prstGeom prst="mathPlus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863524" y="5266481"/>
            <a:ext cx="6960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11164" y="6327183"/>
            <a:ext cx="201529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Ubuntu" panose="020B0604020202020204" charset="0"/>
              </a:rPr>
              <a:t>Add </a:t>
            </a:r>
            <a:r>
              <a:rPr lang="en-US" altLang="ko-KR" dirty="0" err="1" smtClean="0">
                <a:solidFill>
                  <a:schemeClr val="accent5"/>
                </a:solidFill>
                <a:latin typeface="Ubuntu" panose="020B0604020202020204" charset="0"/>
              </a:rPr>
              <a:t>Informations</a:t>
            </a:r>
            <a:endParaRPr lang="en-US" altLang="ko-KR" dirty="0" smtClean="0">
              <a:solidFill>
                <a:schemeClr val="accent5"/>
              </a:solidFill>
            </a:endParaRPr>
          </a:p>
        </p:txBody>
      </p:sp>
      <p:sp>
        <p:nvSpPr>
          <p:cNvPr id="31" name="덧셈 기호 30"/>
          <p:cNvSpPr/>
          <p:nvPr/>
        </p:nvSpPr>
        <p:spPr>
          <a:xfrm>
            <a:off x="1182791" y="3541853"/>
            <a:ext cx="491924" cy="474562"/>
          </a:xfrm>
          <a:prstGeom prst="mathPlus">
            <a:avLst/>
          </a:prstGeom>
          <a:solidFill>
            <a:schemeClr val="accent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674715" y="3875963"/>
            <a:ext cx="2015295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Ubuntu" panose="020B0604020202020204" charset="0"/>
              </a:rPr>
              <a:t>Add </a:t>
            </a:r>
            <a:r>
              <a:rPr lang="en-US" altLang="ko-KR" dirty="0" err="1" smtClean="0">
                <a:solidFill>
                  <a:schemeClr val="accent5"/>
                </a:solidFill>
                <a:latin typeface="Ubuntu" panose="020B0604020202020204" charset="0"/>
              </a:rPr>
              <a:t>Informations</a:t>
            </a:r>
            <a:endParaRPr lang="en-US" altLang="ko-KR" dirty="0" smtClean="0">
              <a:solidFill>
                <a:schemeClr val="accent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77919" y="5603470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Ubuntu" panose="020B0604020202020204" charset="0"/>
              </a:rPr>
              <a:t>Include [</a:t>
            </a:r>
            <a:r>
              <a:rPr lang="ko-KR" altLang="en-US" sz="2400" b="1" dirty="0" smtClean="0">
                <a:solidFill>
                  <a:srgbClr val="FF0000"/>
                </a:solidFill>
                <a:latin typeface="Ubuntu" panose="020B0604020202020204" charset="0"/>
              </a:rPr>
              <a:t>이수단위</a:t>
            </a:r>
            <a:r>
              <a:rPr lang="en-US" altLang="ko-KR" sz="2400" b="1" dirty="0" smtClean="0">
                <a:solidFill>
                  <a:srgbClr val="FF0000"/>
                </a:solidFill>
                <a:latin typeface="Ubuntu" panose="020B0604020202020204" charset="0"/>
              </a:rPr>
              <a:t>]</a:t>
            </a:r>
            <a:endParaRPr lang="ko-KR" altLang="en-US" sz="2400" b="1" dirty="0">
              <a:solidFill>
                <a:srgbClr val="FF0000"/>
              </a:solidFill>
              <a:latin typeface="Ubuntu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5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pic>
        <p:nvPicPr>
          <p:cNvPr id="4098" name="Picture 2" descr="C:\Users\koyoungmi\Desktop\sk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22" y="1446836"/>
            <a:ext cx="8761815" cy="5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13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0065" y="1666225"/>
            <a:ext cx="2662178" cy="350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250065" y="2169903"/>
            <a:ext cx="26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2572" y="170638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0065" y="2169903"/>
            <a:ext cx="15202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password : varchar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age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sex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char</a:t>
            </a:r>
          </a:p>
          <a:p>
            <a:endParaRPr lang="en-US" altLang="ko-KR" sz="1200" dirty="0" smtClean="0"/>
          </a:p>
          <a:p>
            <a:r>
              <a:rPr lang="en-US" altLang="ko-KR" sz="1200" dirty="0" err="1"/>
              <a:t>p</a:t>
            </a:r>
            <a:r>
              <a:rPr lang="en-US" altLang="ko-KR" sz="1200" dirty="0" err="1" smtClean="0"/>
              <a:t>hone_num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area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H_type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676" y="1682707"/>
            <a:ext cx="37417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Ubuntu" panose="020B0604020202020204" charset="0"/>
              </a:rPr>
              <a:t>[User  Table]</a:t>
            </a:r>
          </a:p>
          <a:p>
            <a:endParaRPr lang="en-US" altLang="ko-KR" dirty="0" smtClean="0">
              <a:latin typeface="Ubuntu" panose="020B060402020202020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latin typeface="Ubuntu" panose="020B0604020202020204" charset="0"/>
              </a:rPr>
              <a:t>Become user after signed up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latin typeface="Ubuntu" panose="020B060402020202020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latin typeface="Ubuntu" panose="020B0604020202020204" charset="0"/>
              </a:rPr>
              <a:t>Store user’s simple information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 smtClean="0">
              <a:latin typeface="Ubuntu" panose="020B060402020202020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 smtClean="0">
              <a:latin typeface="Ubuntu" panose="020B060402020202020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latin typeface="Ubuntu" panose="020B060402020202020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77A28151-9F69-45AB-9BC6-2AF8EACD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200000">
            <a:off x="5741561" y="2577304"/>
            <a:ext cx="3162853" cy="4473977"/>
          </a:xfrm>
          <a:prstGeom prst="rect">
            <a:avLst/>
          </a:prstGeom>
        </p:spPr>
      </p:pic>
      <p:pic>
        <p:nvPicPr>
          <p:cNvPr id="1026" name="Picture 2" descr="C:\Users\koyoungmi\Desktop\sign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89" y="3858912"/>
            <a:ext cx="3326505" cy="18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50065" y="1666225"/>
            <a:ext cx="2662178" cy="327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250065" y="2169903"/>
            <a:ext cx="26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95041" y="1698661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earch_history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50065" y="2169903"/>
            <a:ext cx="13894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r>
              <a:rPr lang="en-US" altLang="ko-KR" sz="1200" dirty="0" err="1" smtClean="0"/>
              <a:t>P_num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err="1" smtClean="0"/>
              <a:t>C_name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r>
              <a:rPr lang="en-US" altLang="ko-KR" sz="1200" dirty="0" err="1" smtClean="0"/>
              <a:t>D_name</a:t>
            </a:r>
            <a:r>
              <a:rPr lang="en-US" altLang="ko-KR" sz="1200" dirty="0" smtClean="0"/>
              <a:t> : varchar</a:t>
            </a:r>
          </a:p>
          <a:p>
            <a:r>
              <a:rPr lang="en-US" altLang="ko-KR" sz="1200" dirty="0" smtClean="0"/>
              <a:t>admission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r>
              <a:rPr lang="en-US" altLang="ko-KR" sz="1200" dirty="0" smtClean="0"/>
              <a:t>year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grade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float</a:t>
            </a:r>
          </a:p>
          <a:p>
            <a:r>
              <a:rPr lang="en-US" altLang="ko-KR" sz="1200" dirty="0" smtClean="0"/>
              <a:t>president :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smtClean="0"/>
              <a:t>absence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smtClean="0"/>
              <a:t>award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smtClean="0"/>
              <a:t>club 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smtClean="0"/>
              <a:t>volunteer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  </a:t>
            </a:r>
          </a:p>
          <a:p>
            <a:r>
              <a:rPr lang="en-US" altLang="ko-KR" sz="1200" dirty="0" err="1" smtClean="0"/>
              <a:t>Book_report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919240" y="1469735"/>
            <a:ext cx="62760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Ubuntu" panose="020B0604020202020204" charset="0"/>
              </a:rPr>
              <a:t>[Search History Table]</a:t>
            </a:r>
          </a:p>
          <a:p>
            <a:endParaRPr lang="en-US" altLang="ko-KR" dirty="0" smtClean="0">
              <a:latin typeface="Ubuntu" panose="020B0604020202020204" charset="0"/>
            </a:endParaRPr>
          </a:p>
          <a:p>
            <a:endParaRPr lang="en-US" altLang="ko-KR" dirty="0">
              <a:latin typeface="Ubuntu" panose="020B0604020202020204" charset="0"/>
            </a:endParaRPr>
          </a:p>
          <a:p>
            <a:endParaRPr lang="en-US" altLang="ko-KR" dirty="0" smtClean="0">
              <a:latin typeface="Ubuntu" panose="020B0604020202020204" charset="0"/>
            </a:endParaRPr>
          </a:p>
          <a:p>
            <a:r>
              <a:rPr lang="en-US" altLang="ko-KR" dirty="0" smtClean="0">
                <a:latin typeface="Ubuntu" panose="020B0604020202020204" charset="0"/>
              </a:rPr>
              <a:t>Information </a:t>
            </a:r>
            <a:r>
              <a:rPr lang="en-US" altLang="ko-KR" dirty="0">
                <a:latin typeface="Ubuntu" panose="020B0604020202020204" charset="0"/>
              </a:rPr>
              <a:t>shown to users is recorded</a:t>
            </a:r>
          </a:p>
          <a:p>
            <a:endParaRPr lang="en-US" altLang="ko-KR" dirty="0" smtClean="0">
              <a:latin typeface="Ubuntu" panose="020B0604020202020204" charset="0"/>
            </a:endParaRPr>
          </a:p>
          <a:p>
            <a:endParaRPr lang="en-US" altLang="ko-KR" dirty="0" smtClean="0">
              <a:latin typeface="Ubuntu" panose="020B0604020202020204" charset="0"/>
            </a:endParaRPr>
          </a:p>
          <a:p>
            <a:endParaRPr lang="en-US" altLang="ko-KR" dirty="0" smtClean="0">
              <a:latin typeface="Ubuntu" panose="020B0604020202020204" charset="0"/>
            </a:endParaRPr>
          </a:p>
          <a:p>
            <a:endParaRPr lang="en-US" altLang="ko-KR" dirty="0" smtClean="0">
              <a:latin typeface="Ubuntu" panose="020B0604020202020204" charset="0"/>
            </a:endParaRPr>
          </a:p>
          <a:p>
            <a:r>
              <a:rPr lang="en-US" altLang="ko-KR" dirty="0" smtClean="0">
                <a:latin typeface="Ubuntu" panose="020B0604020202020204" charset="0"/>
              </a:rPr>
              <a:t> Information entered by users for analysis is recorded here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latin typeface="Ubuntu" panose="020B0604020202020204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615764" y="4099354"/>
            <a:ext cx="233064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615764" y="2760321"/>
            <a:ext cx="230347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029118" y="2592728"/>
            <a:ext cx="1586645" cy="74364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29119" y="3454894"/>
            <a:ext cx="1586645" cy="139266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77A28151-9F69-45AB-9BC6-2AF8EACD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200000">
            <a:off x="5780855" y="3318591"/>
            <a:ext cx="3162853" cy="4473977"/>
          </a:xfrm>
          <a:prstGeom prst="rect">
            <a:avLst/>
          </a:prstGeom>
        </p:spPr>
      </p:pic>
      <p:pic>
        <p:nvPicPr>
          <p:cNvPr id="2050" name="Picture 2" descr="C:\Users\koyoungmi\Desktop\search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889" y="4609056"/>
            <a:ext cx="3298784" cy="18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77A28151-9F69-45AB-9BC6-2AF8EACD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6200000">
            <a:off x="974078" y="4097046"/>
            <a:ext cx="2157024" cy="34999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3381" y="3381336"/>
            <a:ext cx="1586645" cy="29602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53025" y="1613785"/>
            <a:ext cx="4629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Ubuntu" panose="020B0604020202020204" charset="0"/>
              </a:rPr>
              <a:t>[Search History Table – </a:t>
            </a:r>
            <a:r>
              <a:rPr lang="en-US" altLang="ko-KR" dirty="0" err="1" smtClean="0">
                <a:latin typeface="Ubuntu" panose="020B0604020202020204" charset="0"/>
              </a:rPr>
              <a:t>C_admission</a:t>
            </a:r>
            <a:r>
              <a:rPr lang="en-US" altLang="ko-KR" dirty="0" smtClean="0">
                <a:latin typeface="Ubuntu" panose="020B0604020202020204" charset="0"/>
              </a:rPr>
              <a:t> Table]</a:t>
            </a:r>
          </a:p>
          <a:p>
            <a:endParaRPr lang="en-US" altLang="ko-KR" dirty="0">
              <a:latin typeface="Ubuntu" panose="020B0604020202020204" charset="0"/>
            </a:endParaRPr>
          </a:p>
          <a:p>
            <a:r>
              <a:rPr lang="en-US" altLang="ko-KR" dirty="0"/>
              <a:t>Compare the </a:t>
            </a:r>
            <a:r>
              <a:rPr lang="en-US" altLang="ko-KR" dirty="0" smtClean="0"/>
              <a:t>grade </a:t>
            </a:r>
            <a:r>
              <a:rPr lang="en-US" altLang="ko-KR" dirty="0"/>
              <a:t>retrieved by the user </a:t>
            </a:r>
            <a:endParaRPr lang="en-US" altLang="ko-KR" dirty="0" smtClean="0"/>
          </a:p>
          <a:p>
            <a:r>
              <a:rPr lang="en-US" altLang="ko-KR" dirty="0" smtClean="0"/>
              <a:t>with the </a:t>
            </a:r>
            <a:r>
              <a:rPr lang="en-US" altLang="ko-KR" dirty="0" err="1" smtClean="0"/>
              <a:t>cut_off</a:t>
            </a:r>
            <a:r>
              <a:rPr lang="en-US" altLang="ko-KR" dirty="0" smtClean="0"/>
              <a:t> </a:t>
            </a:r>
            <a:r>
              <a:rPr lang="en-US" altLang="ko-KR" dirty="0"/>
              <a:t>in the </a:t>
            </a:r>
            <a:r>
              <a:rPr lang="en-US" altLang="ko-KR" dirty="0" err="1" smtClean="0"/>
              <a:t>C_admission</a:t>
            </a:r>
            <a:endParaRPr lang="en-US" altLang="ko-KR" dirty="0" smtClean="0">
              <a:latin typeface="Ubuntu" panose="020B060402020202020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latin typeface="Ubuntu" panose="020B060402020202020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75721" y="1475843"/>
            <a:ext cx="2662178" cy="304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8875721" y="1979521"/>
            <a:ext cx="26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77328" y="152729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C_admission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75721" y="1979521"/>
            <a:ext cx="13920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C_name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varchar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D_name</a:t>
            </a:r>
            <a:r>
              <a:rPr lang="en-US" altLang="ko-KR" sz="1200" dirty="0" smtClean="0"/>
              <a:t> : varchar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admission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year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type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</a:t>
            </a:r>
            <a:r>
              <a:rPr lang="en-US" altLang="ko-KR" sz="1200" dirty="0" err="1" smtClean="0"/>
              <a:t>ut_off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float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ad_info</a:t>
            </a:r>
            <a:r>
              <a:rPr lang="en-US" altLang="ko-KR" sz="1200" dirty="0" smtClean="0"/>
              <a:t> : varchar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75721" y="3807150"/>
            <a:ext cx="1586645" cy="29602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15" idx="3"/>
            <a:endCxn id="37" idx="1"/>
          </p:cNvCxnSpPr>
          <p:nvPr/>
        </p:nvCxnSpPr>
        <p:spPr>
          <a:xfrm>
            <a:off x="2290026" y="3529351"/>
            <a:ext cx="6585695" cy="425814"/>
          </a:xfrm>
          <a:prstGeom prst="bent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koyoungmi\Desktop\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007" y="5343486"/>
            <a:ext cx="4079664" cy="100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oyoungmi\Desktop\d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91" y="5495798"/>
            <a:ext cx="2305796" cy="70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779863" y="1577753"/>
            <a:ext cx="2662178" cy="327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779863" y="2081431"/>
            <a:ext cx="26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24839" y="1610189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earch_history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9863" y="2081431"/>
            <a:ext cx="13920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 err="1"/>
              <a:t>P_num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 err="1"/>
              <a:t>C_name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 err="1"/>
              <a:t>D_name</a:t>
            </a:r>
            <a:r>
              <a:rPr lang="en-US" altLang="ko-KR" sz="1200" dirty="0"/>
              <a:t> : varchar</a:t>
            </a:r>
          </a:p>
          <a:p>
            <a:r>
              <a:rPr lang="en-US" altLang="ko-KR" sz="1200" dirty="0"/>
              <a:t>admission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/>
              <a:t>year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grade</a:t>
            </a:r>
            <a:r>
              <a:rPr lang="ko-KR" altLang="en-US" sz="1200" dirty="0"/>
              <a:t> </a:t>
            </a:r>
            <a:r>
              <a:rPr lang="en-US" altLang="ko-KR" sz="1200" dirty="0"/>
              <a:t>: float</a:t>
            </a:r>
          </a:p>
          <a:p>
            <a:r>
              <a:rPr lang="en-US" altLang="ko-KR" sz="1200" dirty="0"/>
              <a:t>president 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absence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award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club 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volunteer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  </a:t>
            </a:r>
          </a:p>
          <a:p>
            <a:r>
              <a:rPr lang="en-US" altLang="ko-KR" sz="1200" dirty="0" err="1"/>
              <a:t>Book_report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int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0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6" y="1155491"/>
            <a:ext cx="228195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INDEX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103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103" y="2017265"/>
            <a:ext cx="72000" cy="4707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Snip and Round Single Corner Rectangle 22"/>
          <p:cNvSpPr/>
          <p:nvPr/>
        </p:nvSpPr>
        <p:spPr>
          <a:xfrm rot="5400000">
            <a:off x="5609662" y="644582"/>
            <a:ext cx="5325630" cy="5568835"/>
          </a:xfrm>
          <a:prstGeom prst="snipRoundRect">
            <a:avLst/>
          </a:prstGeom>
          <a:noFill/>
          <a:ln w="1016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70D531-987E-4C13-93FD-04EB6003BD7B}"/>
              </a:ext>
            </a:extLst>
          </p:cNvPr>
          <p:cNvSpPr txBox="1"/>
          <p:nvPr/>
        </p:nvSpPr>
        <p:spPr>
          <a:xfrm>
            <a:off x="5693605" y="1905796"/>
            <a:ext cx="5391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Introduction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Development Progress</a:t>
            </a:r>
          </a:p>
          <a:p>
            <a:pPr marL="514350" indent="-514350">
              <a:buAutoNum type="arabicPeriod" startAt="2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Demo</a:t>
            </a:r>
          </a:p>
          <a:p>
            <a:pPr marL="514350" indent="-514350">
              <a:buAutoNum type="arabicPeriod" startAt="2"/>
            </a:pP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  <a:p>
            <a:pPr marL="514350" indent="-514350">
              <a:buAutoNum type="arabicPeriod" startAt="2"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Next schedule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Malgun Gothic Semilight" panose="020B0503020000020004" pitchFamily="34" charset="-127"/>
              <a:cs typeface="Malgun Gothic Semi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880967" y="2353919"/>
            <a:ext cx="2662178" cy="304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8880967" y="2857597"/>
            <a:ext cx="26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73474" y="2394080"/>
            <a:ext cx="83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P_case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80967" y="2857597"/>
            <a:ext cx="13920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C_name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varchar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D_name</a:t>
            </a:r>
            <a:r>
              <a:rPr lang="en-US" altLang="ko-KR" sz="1200" dirty="0" smtClean="0"/>
              <a:t> : varchar</a:t>
            </a:r>
          </a:p>
          <a:p>
            <a:r>
              <a:rPr lang="en-US" altLang="ko-KR" sz="1200" dirty="0" smtClean="0"/>
              <a:t>admission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varchar</a:t>
            </a:r>
          </a:p>
          <a:p>
            <a:r>
              <a:rPr lang="en-US" altLang="ko-KR" sz="1200" dirty="0" smtClean="0"/>
              <a:t>year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err="1" smtClean="0"/>
              <a:t>P_num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grade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float</a:t>
            </a:r>
          </a:p>
          <a:p>
            <a:r>
              <a:rPr lang="en-US" altLang="ko-KR" sz="1200" dirty="0" smtClean="0"/>
              <a:t>President 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smtClean="0"/>
              <a:t>absence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smtClean="0"/>
              <a:t>award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smtClean="0"/>
              <a:t>Club 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smtClean="0"/>
              <a:t>volunteer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endParaRPr lang="en-US" altLang="ko-KR" sz="1200" dirty="0" smtClean="0"/>
          </a:p>
          <a:p>
            <a:r>
              <a:rPr lang="en-US" altLang="ko-KR" sz="1200" dirty="0" err="1" smtClean="0"/>
              <a:t>book_report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int</a:t>
            </a:r>
            <a:endParaRPr lang="en-US" altLang="ko-KR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72738" y="4201610"/>
            <a:ext cx="1586645" cy="119427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5653" y="4104092"/>
            <a:ext cx="1586645" cy="115720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39464" y="2724282"/>
            <a:ext cx="46328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Ubuntu" panose="020B0604020202020204" charset="0"/>
              </a:rPr>
              <a:t>[Search History Table – </a:t>
            </a:r>
            <a:r>
              <a:rPr lang="en-US" altLang="ko-KR" dirty="0" err="1" smtClean="0">
                <a:latin typeface="Ubuntu" panose="020B0604020202020204" charset="0"/>
              </a:rPr>
              <a:t>P_case</a:t>
            </a:r>
            <a:r>
              <a:rPr lang="en-US" altLang="ko-KR" dirty="0" smtClean="0">
                <a:latin typeface="Ubuntu" panose="020B0604020202020204" charset="0"/>
              </a:rPr>
              <a:t> Table]</a:t>
            </a:r>
          </a:p>
          <a:p>
            <a:endParaRPr lang="en-US" altLang="ko-KR" dirty="0">
              <a:latin typeface="Ubuntu" panose="020B0604020202020204" charset="0"/>
            </a:endParaRPr>
          </a:p>
          <a:p>
            <a:r>
              <a:rPr lang="en-US" altLang="ko-KR" dirty="0"/>
              <a:t>Compare the information </a:t>
            </a:r>
            <a:r>
              <a:rPr lang="en-US" altLang="ko-KR" dirty="0" smtClean="0"/>
              <a:t>retrieved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by the user </a:t>
            </a:r>
            <a:r>
              <a:rPr lang="en-US" altLang="ko-KR" dirty="0" smtClean="0"/>
              <a:t>with </a:t>
            </a:r>
            <a:r>
              <a:rPr lang="en-US" altLang="ko-KR" dirty="0"/>
              <a:t>the information in the </a:t>
            </a:r>
            <a:r>
              <a:rPr lang="en-US" altLang="ko-KR" dirty="0" err="1" smtClean="0"/>
              <a:t>P_case</a:t>
            </a:r>
            <a:r>
              <a:rPr lang="en-US" altLang="ko-KR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>
              <a:latin typeface="Ubuntu" panose="020B060402020202020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259383" y="4840134"/>
            <a:ext cx="651627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64117" y="2236820"/>
            <a:ext cx="2662178" cy="327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664117" y="2740498"/>
            <a:ext cx="26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09093" y="2269256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earch_history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4117" y="2740498"/>
            <a:ext cx="13920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 err="1"/>
              <a:t>P_num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 err="1"/>
              <a:t>C_name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 err="1"/>
              <a:t>D_name</a:t>
            </a:r>
            <a:r>
              <a:rPr lang="en-US" altLang="ko-KR" sz="1200" dirty="0"/>
              <a:t> : varchar</a:t>
            </a:r>
          </a:p>
          <a:p>
            <a:r>
              <a:rPr lang="en-US" altLang="ko-KR" sz="1200" dirty="0"/>
              <a:t>admission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/>
              <a:t>year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grade</a:t>
            </a:r>
            <a:r>
              <a:rPr lang="ko-KR" altLang="en-US" sz="1200" dirty="0"/>
              <a:t> </a:t>
            </a:r>
            <a:r>
              <a:rPr lang="en-US" altLang="ko-KR" sz="1200" dirty="0"/>
              <a:t>: float</a:t>
            </a:r>
          </a:p>
          <a:p>
            <a:r>
              <a:rPr lang="en-US" altLang="ko-KR" sz="1200" dirty="0"/>
              <a:t>president 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absence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award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club 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volunteer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  </a:t>
            </a:r>
          </a:p>
          <a:p>
            <a:r>
              <a:rPr lang="en-US" altLang="ko-KR" sz="1200" dirty="0" err="1"/>
              <a:t>Book_report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int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8387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68736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2. Development Progress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Algorithm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269969" y="2831475"/>
            <a:ext cx="1331089" cy="699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64435" y="2491427"/>
            <a:ext cx="1392629" cy="83050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48" idx="3"/>
          </p:cNvCxnSpPr>
          <p:nvPr/>
        </p:nvCxnSpPr>
        <p:spPr>
          <a:xfrm>
            <a:off x="2257064" y="2906681"/>
            <a:ext cx="6012905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39464" y="3530585"/>
            <a:ext cx="4067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Ubuntu" panose="020B0604020202020204" charset="0"/>
              </a:rPr>
              <a:t>[</a:t>
            </a:r>
            <a:r>
              <a:rPr lang="en-US" altLang="ko-KR" dirty="0" err="1" smtClean="0">
                <a:latin typeface="Ubuntu" panose="020B0604020202020204" charset="0"/>
              </a:rPr>
              <a:t>P_case</a:t>
            </a:r>
            <a:r>
              <a:rPr lang="en-US" altLang="ko-KR" dirty="0" smtClean="0">
                <a:latin typeface="Ubuntu" panose="020B0604020202020204" charset="0"/>
              </a:rPr>
              <a:t> table – </a:t>
            </a:r>
            <a:r>
              <a:rPr lang="en-US" altLang="ko-KR" dirty="0" err="1" smtClean="0">
                <a:latin typeface="Ubuntu" panose="020B0604020202020204" charset="0"/>
              </a:rPr>
              <a:t>Search_History</a:t>
            </a:r>
            <a:r>
              <a:rPr lang="en-US" altLang="ko-KR" dirty="0" smtClean="0">
                <a:latin typeface="Ubuntu" panose="020B0604020202020204" charset="0"/>
              </a:rPr>
              <a:t> Table]</a:t>
            </a:r>
          </a:p>
          <a:p>
            <a:endParaRPr lang="en-US" altLang="ko-KR" dirty="0" smtClean="0">
              <a:latin typeface="Ubuntu" panose="020B0604020202020204" charset="0"/>
            </a:endParaRPr>
          </a:p>
          <a:p>
            <a:r>
              <a:rPr lang="en-US" altLang="ko-KR" dirty="0" smtClean="0"/>
              <a:t>Outputs the information of  </a:t>
            </a:r>
            <a:r>
              <a:rPr lang="en-US" altLang="ko-KR" dirty="0" err="1" smtClean="0"/>
              <a:t>P_case</a:t>
            </a:r>
            <a:r>
              <a:rPr lang="en-US" altLang="ko-KR" dirty="0" smtClean="0"/>
              <a:t> table </a:t>
            </a:r>
          </a:p>
          <a:p>
            <a:r>
              <a:rPr lang="en-US" altLang="ko-KR" dirty="0" smtClean="0"/>
              <a:t>to the </a:t>
            </a:r>
            <a:r>
              <a:rPr lang="en-US" altLang="ko-KR" dirty="0" err="1" smtClean="0"/>
              <a:t>Search_history</a:t>
            </a:r>
            <a:r>
              <a:rPr lang="en-US" altLang="ko-KR" dirty="0" smtClean="0"/>
              <a:t> Table </a:t>
            </a:r>
            <a:endParaRPr lang="en-US" altLang="ko-KR" dirty="0"/>
          </a:p>
        </p:txBody>
      </p:sp>
      <p:sp>
        <p:nvSpPr>
          <p:cNvPr id="59" name="직사각형 58"/>
          <p:cNvSpPr/>
          <p:nvPr/>
        </p:nvSpPr>
        <p:spPr>
          <a:xfrm>
            <a:off x="831549" y="2013203"/>
            <a:ext cx="2662178" cy="304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831549" y="2516881"/>
            <a:ext cx="26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724056" y="2053364"/>
            <a:ext cx="83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P_case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31549" y="2516881"/>
            <a:ext cx="139204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C_name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 err="1"/>
              <a:t>D_name</a:t>
            </a:r>
            <a:r>
              <a:rPr lang="en-US" altLang="ko-KR" sz="1200" dirty="0"/>
              <a:t> : varchar</a:t>
            </a:r>
          </a:p>
          <a:p>
            <a:r>
              <a:rPr lang="en-US" altLang="ko-KR" sz="1200" dirty="0"/>
              <a:t>admission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/>
              <a:t>year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 err="1"/>
              <a:t>P_num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grade</a:t>
            </a:r>
            <a:r>
              <a:rPr lang="ko-KR" altLang="en-US" sz="1200" dirty="0"/>
              <a:t> </a:t>
            </a:r>
            <a:r>
              <a:rPr lang="en-US" altLang="ko-KR" sz="1200" dirty="0"/>
              <a:t>: float</a:t>
            </a:r>
          </a:p>
          <a:p>
            <a:r>
              <a:rPr lang="en-US" altLang="ko-KR" sz="1200" dirty="0"/>
              <a:t>President 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absence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award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Club 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volunteer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 err="1"/>
              <a:t>book_report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int</a:t>
            </a:r>
            <a:endParaRPr lang="en-US" altLang="ko-KR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8269969" y="1903267"/>
            <a:ext cx="2662178" cy="3276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/>
          <p:cNvCxnSpPr/>
          <p:nvPr/>
        </p:nvCxnSpPr>
        <p:spPr>
          <a:xfrm>
            <a:off x="8269969" y="2406945"/>
            <a:ext cx="266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814945" y="1935703"/>
            <a:ext cx="15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earch_history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269969" y="2406945"/>
            <a:ext cx="13920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 err="1"/>
              <a:t>P_num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 err="1"/>
              <a:t>C_name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 err="1"/>
              <a:t>D_name</a:t>
            </a:r>
            <a:r>
              <a:rPr lang="en-US" altLang="ko-KR" sz="1200" dirty="0"/>
              <a:t> : varchar</a:t>
            </a:r>
          </a:p>
          <a:p>
            <a:r>
              <a:rPr lang="en-US" altLang="ko-KR" sz="1200" dirty="0"/>
              <a:t>admission</a:t>
            </a:r>
            <a:r>
              <a:rPr lang="ko-KR" altLang="en-US" sz="1200" dirty="0"/>
              <a:t> </a:t>
            </a:r>
            <a:r>
              <a:rPr lang="en-US" altLang="ko-KR" sz="1200" dirty="0"/>
              <a:t>: varchar</a:t>
            </a:r>
          </a:p>
          <a:p>
            <a:r>
              <a:rPr lang="en-US" altLang="ko-KR" sz="1200" dirty="0"/>
              <a:t>year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grade</a:t>
            </a:r>
            <a:r>
              <a:rPr lang="ko-KR" altLang="en-US" sz="1200" dirty="0"/>
              <a:t> </a:t>
            </a:r>
            <a:r>
              <a:rPr lang="en-US" altLang="ko-KR" sz="1200" dirty="0"/>
              <a:t>: float</a:t>
            </a:r>
          </a:p>
          <a:p>
            <a:r>
              <a:rPr lang="en-US" altLang="ko-KR" sz="1200" dirty="0"/>
              <a:t>president :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absence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award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club : </a:t>
            </a:r>
            <a:r>
              <a:rPr lang="en-US" altLang="ko-KR" sz="1200" dirty="0" err="1"/>
              <a:t>int</a:t>
            </a:r>
            <a:endParaRPr lang="en-US" altLang="ko-KR" sz="1200" dirty="0"/>
          </a:p>
          <a:p>
            <a:r>
              <a:rPr lang="en-US" altLang="ko-KR" sz="1200" dirty="0"/>
              <a:t>volunteer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  </a:t>
            </a:r>
          </a:p>
          <a:p>
            <a:r>
              <a:rPr lang="en-US" altLang="ko-KR" sz="1200" dirty="0" err="1"/>
              <a:t>Book_report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int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71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3</a:t>
            </a:r>
            <a:r>
              <a:rPr 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 </a:t>
            </a:r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D</a:t>
            </a:r>
            <a:r>
              <a:rPr 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emo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8031" y="3784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A26E4C2F-DFCB-4E7E-A072-9C0C10AEA16F}"/>
              </a:ext>
            </a:extLst>
          </p:cNvPr>
          <p:cNvSpPr/>
          <p:nvPr/>
        </p:nvSpPr>
        <p:spPr>
          <a:xfrm>
            <a:off x="1197428" y="3784922"/>
            <a:ext cx="9168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http://ec2-52-79-241-136.ap-northeast-2.compute.amazonaws.com:8000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97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55055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4</a:t>
            </a:r>
            <a:r>
              <a:rPr 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 Next schedule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4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  Next schedule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05040"/>
              </p:ext>
            </p:extLst>
          </p:nvPr>
        </p:nvGraphicFramePr>
        <p:xfrm>
          <a:off x="129005" y="1240230"/>
          <a:ext cx="11873940" cy="5438362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=""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1745860490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1522121543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506512185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2270332998"/>
                    </a:ext>
                  </a:extLst>
                </a:gridCol>
              </a:tblGrid>
              <a:tr h="27091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0628686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5598964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448881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</a:t>
                      </a:r>
                      <a:r>
                        <a:rPr 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and DB study 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7956579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  <a:r>
                        <a:rPr 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24256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</a:t>
                      </a: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design &amp;</a:t>
                      </a:r>
                      <a:r>
                        <a:rPr 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49317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</a:t>
                      </a:r>
                      <a:r>
                        <a:rPr 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DB &amp; Web function implementation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764376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0420529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918816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82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5132466" y="2235351"/>
            <a:ext cx="192071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Q&amp;A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5641237" y="3551904"/>
            <a:ext cx="9412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57" y="2114279"/>
            <a:ext cx="46777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</a:t>
            </a:r>
            <a:r>
              <a:rPr 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Introduction</a:t>
            </a:r>
            <a:endParaRPr 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890" y="145142"/>
            <a:ext cx="72000" cy="1890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7890" y="3054246"/>
            <a:ext cx="72000" cy="36967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다이어그램 11"/>
          <p:cNvGraphicFramePr/>
          <p:nvPr>
            <p:extLst>
              <p:ext uri="{D42A27DB-BD31-4B8C-83A1-F6EECF244321}">
                <p14:modId xmlns:p14="http://schemas.microsoft.com/office/powerpoint/2010/main" val="3662250232"/>
              </p:ext>
            </p:extLst>
          </p:nvPr>
        </p:nvGraphicFramePr>
        <p:xfrm>
          <a:off x="3098698" y="597159"/>
          <a:ext cx="7513216" cy="611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Motivation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80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Introduction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Motivation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180047420"/>
              </p:ext>
            </p:extLst>
          </p:nvPr>
        </p:nvGraphicFramePr>
        <p:xfrm>
          <a:off x="1326518" y="1512858"/>
          <a:ext cx="10177692" cy="529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991A9F0-C320-4534-B3E2-CC5548FF7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2594" y="3267729"/>
            <a:ext cx="4738700" cy="2455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5302EE86-A9BC-4D90-A755-B52E6AA94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4225" y="1312112"/>
            <a:ext cx="4167082" cy="2119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3251156" y="2788273"/>
            <a:ext cx="1498059" cy="516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9649408" y="1727256"/>
            <a:ext cx="1209869" cy="4256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9649408" y="2280144"/>
            <a:ext cx="1209869" cy="4167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4737641" y="3451749"/>
            <a:ext cx="1116209" cy="3960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2EC6F85-A838-4342-BE89-78D9DA25E562}"/>
              </a:ext>
            </a:extLst>
          </p:cNvPr>
          <p:cNvSpPr/>
          <p:nvPr/>
        </p:nvSpPr>
        <p:spPr>
          <a:xfrm>
            <a:off x="4749215" y="4652103"/>
            <a:ext cx="1104635" cy="3134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Introduction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rchitecture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of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application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9791E262-88AF-4940-982D-6415EB648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88" y="1647998"/>
            <a:ext cx="8477623" cy="48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Introduction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0412" y="944376"/>
            <a:ext cx="63270" cy="57671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38D46016-C4A1-48C9-943F-F10DBB2B4033}"/>
              </a:ext>
            </a:extLst>
          </p:cNvPr>
          <p:cNvSpPr/>
          <p:nvPr/>
        </p:nvSpPr>
        <p:spPr>
          <a:xfrm>
            <a:off x="672738" y="713543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A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lgorithm of whole Program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3" name="그래픽 2" descr="팀">
            <a:extLst>
              <a:ext uri="{FF2B5EF4-FFF2-40B4-BE49-F238E27FC236}">
                <a16:creationId xmlns:a16="http://schemas.microsoft.com/office/drawing/2014/main" xmlns="" id="{ED3C3F6D-8CAB-46CB-94E3-1FD58BDA9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1838" y="3551676"/>
            <a:ext cx="914400" cy="9144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B6455355-0730-46F5-B490-D2785CCA3459}"/>
              </a:ext>
            </a:extLst>
          </p:cNvPr>
          <p:cNvSpPr/>
          <p:nvPr/>
        </p:nvSpPr>
        <p:spPr>
          <a:xfrm>
            <a:off x="1638784" y="3870697"/>
            <a:ext cx="1674452" cy="215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4B45660E-1C1D-4153-8541-D6870BA31496}"/>
              </a:ext>
            </a:extLst>
          </p:cNvPr>
          <p:cNvSpPr/>
          <p:nvPr/>
        </p:nvSpPr>
        <p:spPr>
          <a:xfrm>
            <a:off x="177767" y="4063735"/>
            <a:ext cx="451496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Input data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(grade,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service time,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the number of executives,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etc..)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EDDB517-B2B8-43D5-AF77-747989772F8C}"/>
              </a:ext>
            </a:extLst>
          </p:cNvPr>
          <p:cNvSpPr/>
          <p:nvPr/>
        </p:nvSpPr>
        <p:spPr>
          <a:xfrm>
            <a:off x="701912" y="3254453"/>
            <a:ext cx="954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USER</a:t>
            </a:r>
            <a:endParaRPr lang="en-US" altLang="ko-KR" sz="1600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5DBB8E99-D579-4137-B496-49E92AE76DD7}"/>
              </a:ext>
            </a:extLst>
          </p:cNvPr>
          <p:cNvSpPr/>
          <p:nvPr/>
        </p:nvSpPr>
        <p:spPr>
          <a:xfrm>
            <a:off x="3438273" y="1845479"/>
            <a:ext cx="4565376" cy="45164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049F00A-6362-440C-A049-AD888423F701}"/>
              </a:ext>
            </a:extLst>
          </p:cNvPr>
          <p:cNvSpPr/>
          <p:nvPr/>
        </p:nvSpPr>
        <p:spPr>
          <a:xfrm>
            <a:off x="4861934" y="1387380"/>
            <a:ext cx="1366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SERVER</a:t>
            </a:r>
            <a:endParaRPr lang="en-US" altLang="ko-KR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pic>
        <p:nvPicPr>
          <p:cNvPr id="15" name="그래픽 14" descr="데이터베이스">
            <a:extLst>
              <a:ext uri="{FF2B5EF4-FFF2-40B4-BE49-F238E27FC236}">
                <a16:creationId xmlns:a16="http://schemas.microsoft.com/office/drawing/2014/main" xmlns="" id="{EB72599C-5226-4737-BC1B-4FE265341A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304423" y="2416314"/>
            <a:ext cx="1223963" cy="122396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3A68184-8DEC-4E00-9A91-7F27D944A2A2}"/>
              </a:ext>
            </a:extLst>
          </p:cNvPr>
          <p:cNvSpPr/>
          <p:nvPr/>
        </p:nvSpPr>
        <p:spPr>
          <a:xfrm>
            <a:off x="5894772" y="1899741"/>
            <a:ext cx="2027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Each University 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type data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9F6C56A5-2102-476A-A22C-8B7F4C50A8F2}"/>
              </a:ext>
            </a:extLst>
          </p:cNvPr>
          <p:cNvSpPr/>
          <p:nvPr/>
        </p:nvSpPr>
        <p:spPr>
          <a:xfrm>
            <a:off x="9081720" y="2497131"/>
            <a:ext cx="1418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X..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33B426C-24D9-4EDD-A531-46B08873C576}"/>
              </a:ext>
            </a:extLst>
          </p:cNvPr>
          <p:cNvSpPr/>
          <p:nvPr/>
        </p:nvSpPr>
        <p:spPr>
          <a:xfrm>
            <a:off x="9413587" y="2903590"/>
            <a:ext cx="2458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need the </a:t>
            </a:r>
            <a:r>
              <a:rPr lang="en-US" altLang="ko-KR" b="1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‘D’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area.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94BF9C0-5450-4062-A4CC-13BC89DB97F2}"/>
              </a:ext>
            </a:extLst>
          </p:cNvPr>
          <p:cNvSpPr/>
          <p:nvPr/>
        </p:nvSpPr>
        <p:spPr>
          <a:xfrm>
            <a:off x="9081720" y="3419375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Y..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0B888EB-5968-469E-AE9D-2523848F9844}"/>
              </a:ext>
            </a:extLst>
          </p:cNvPr>
          <p:cNvSpPr/>
          <p:nvPr/>
        </p:nvSpPr>
        <p:spPr>
          <a:xfrm>
            <a:off x="9413587" y="3708165"/>
            <a:ext cx="2716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need the </a:t>
            </a:r>
            <a:r>
              <a:rPr lang="en-US" altLang="ko-KR" b="1" dirty="0">
                <a:solidFill>
                  <a:srgbClr val="FFC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‘D,E’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area.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24DA49AD-AE0D-4BF4-BAF7-CA9FA4BE4DEA}"/>
              </a:ext>
            </a:extLst>
          </p:cNvPr>
          <p:cNvSpPr/>
          <p:nvPr/>
        </p:nvSpPr>
        <p:spPr>
          <a:xfrm>
            <a:off x="9081720" y="4197307"/>
            <a:ext cx="1406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For Univ. Z..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C635771C-50D2-4CF7-8984-B4F18E82E42C}"/>
              </a:ext>
            </a:extLst>
          </p:cNvPr>
          <p:cNvSpPr/>
          <p:nvPr/>
        </p:nvSpPr>
        <p:spPr>
          <a:xfrm>
            <a:off x="9284621" y="4464149"/>
            <a:ext cx="2716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You meet everything!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3767ABE-DE07-4C32-887E-1D7272028CC0}"/>
              </a:ext>
            </a:extLst>
          </p:cNvPr>
          <p:cNvSpPr/>
          <p:nvPr/>
        </p:nvSpPr>
        <p:spPr>
          <a:xfrm>
            <a:off x="10317189" y="4893059"/>
            <a:ext cx="27283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A4A0E4A-E21C-4B06-80D2-01696F002437}"/>
              </a:ext>
            </a:extLst>
          </p:cNvPr>
          <p:cNvSpPr/>
          <p:nvPr/>
        </p:nvSpPr>
        <p:spPr>
          <a:xfrm>
            <a:off x="9281750" y="1346687"/>
            <a:ext cx="2325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Output data</a:t>
            </a:r>
            <a:endParaRPr lang="en-US" altLang="ko-KR" b="1" dirty="0">
              <a:solidFill>
                <a:sysClr val="windowText" lastClr="000000"/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3AD6369-3FB8-4F37-906D-79A0E0E7541A}"/>
              </a:ext>
            </a:extLst>
          </p:cNvPr>
          <p:cNvSpPr/>
          <p:nvPr/>
        </p:nvSpPr>
        <p:spPr>
          <a:xfrm>
            <a:off x="5157491" y="2985512"/>
            <a:ext cx="10992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Compare</a:t>
            </a:r>
          </a:p>
        </p:txBody>
      </p:sp>
      <p:pic>
        <p:nvPicPr>
          <p:cNvPr id="41" name="그래픽 40" descr="문서">
            <a:extLst>
              <a:ext uri="{FF2B5EF4-FFF2-40B4-BE49-F238E27FC236}">
                <a16:creationId xmlns:a16="http://schemas.microsoft.com/office/drawing/2014/main" xmlns="" id="{54C72B3A-DD2F-448C-A145-6E19B9645D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27168" y="2457623"/>
            <a:ext cx="1105286" cy="110528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C1CED8F-7FBD-472D-ADF2-A9290136F910}"/>
              </a:ext>
            </a:extLst>
          </p:cNvPr>
          <p:cNvSpPr/>
          <p:nvPr/>
        </p:nvSpPr>
        <p:spPr>
          <a:xfrm>
            <a:off x="3805080" y="2058971"/>
            <a:ext cx="1344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Input data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BE2ABCF-7E03-4B0F-9D04-F12797A9D069}"/>
              </a:ext>
            </a:extLst>
          </p:cNvPr>
          <p:cNvSpPr/>
          <p:nvPr/>
        </p:nvSpPr>
        <p:spPr>
          <a:xfrm>
            <a:off x="3886553" y="5093913"/>
            <a:ext cx="3668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Calculate </a:t>
            </a:r>
          </a:p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what data is missing</a:t>
            </a:r>
          </a:p>
        </p:txBody>
      </p:sp>
      <p:sp>
        <p:nvSpPr>
          <p:cNvPr id="47" name="왼쪽 대괄호 46">
            <a:extLst>
              <a:ext uri="{FF2B5EF4-FFF2-40B4-BE49-F238E27FC236}">
                <a16:creationId xmlns:a16="http://schemas.microsoft.com/office/drawing/2014/main" xmlns="" id="{0F258DCD-852A-4090-B4CE-B3D7AE78B16D}"/>
              </a:ext>
            </a:extLst>
          </p:cNvPr>
          <p:cNvSpPr/>
          <p:nvPr/>
        </p:nvSpPr>
        <p:spPr>
          <a:xfrm>
            <a:off x="8692574" y="1845479"/>
            <a:ext cx="589176" cy="443257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xmlns="" id="{E9697FD2-B154-4CB5-95A6-872DFDF12D8C}"/>
              </a:ext>
            </a:extLst>
          </p:cNvPr>
          <p:cNvSpPr/>
          <p:nvPr/>
        </p:nvSpPr>
        <p:spPr>
          <a:xfrm>
            <a:off x="8130491" y="3870696"/>
            <a:ext cx="465734" cy="215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xmlns="" id="{EF17A1E4-8CE6-43AC-A57C-614B313CAFE1}"/>
              </a:ext>
            </a:extLst>
          </p:cNvPr>
          <p:cNvSpPr/>
          <p:nvPr/>
        </p:nvSpPr>
        <p:spPr>
          <a:xfrm>
            <a:off x="4824569" y="3849627"/>
            <a:ext cx="1755437" cy="12239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3D517A4A-FCBA-46B0-BE89-762AE47875D0}"/>
              </a:ext>
            </a:extLst>
          </p:cNvPr>
          <p:cNvCxnSpPr>
            <a:cxnSpLocks/>
          </p:cNvCxnSpPr>
          <p:nvPr/>
        </p:nvCxnSpPr>
        <p:spPr>
          <a:xfrm>
            <a:off x="5157491" y="2908337"/>
            <a:ext cx="107068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Introduction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Whole schedule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67630"/>
              </p:ext>
            </p:extLst>
          </p:nvPr>
        </p:nvGraphicFramePr>
        <p:xfrm>
          <a:off x="129005" y="1240230"/>
          <a:ext cx="11873940" cy="5438362"/>
        </p:xfrm>
        <a:graphic>
          <a:graphicData uri="http://schemas.openxmlformats.org/drawingml/2006/table">
            <a:tbl>
              <a:tblPr/>
              <a:tblGrid>
                <a:gridCol w="2818586">
                  <a:extLst>
                    <a:ext uri="{9D8B030D-6E8A-4147-A177-3AD203B41FA5}">
                      <a16:colId xmlns="" xmlns:a16="http://schemas.microsoft.com/office/drawing/2014/main" val="1369615729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918107060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2629687622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4200054154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718812621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057397753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2190205066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4292098885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702874598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1745860490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1522121543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017326675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1765622199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3506512185"/>
                    </a:ext>
                  </a:extLst>
                </a:gridCol>
                <a:gridCol w="646811">
                  <a:extLst>
                    <a:ext uri="{9D8B030D-6E8A-4147-A177-3AD203B41FA5}">
                      <a16:colId xmlns="" xmlns:a16="http://schemas.microsoft.com/office/drawing/2014/main" val="2270332998"/>
                    </a:ext>
                  </a:extLst>
                </a:gridCol>
              </a:tblGrid>
              <a:tr h="27091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0628686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5598964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448881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Django </a:t>
                      </a:r>
                      <a:r>
                        <a:rPr 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and DB study 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UI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7956579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</a:t>
                      </a:r>
                      <a:r>
                        <a:rPr 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design &amp;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Web server implementation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24256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</a:t>
                      </a:r>
                      <a:r>
                        <a:rPr 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design &amp;</a:t>
                      </a:r>
                      <a:r>
                        <a:rPr lang="en-US" sz="16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Algorithm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49317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Linkage</a:t>
                      </a: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between Django and </a:t>
                      </a:r>
                      <a:r>
                        <a:rPr 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DB &amp; Web function implementation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764376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0420529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Normalization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&amp; Data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adding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918816"/>
                  </a:ext>
                </a:extLst>
              </a:tr>
              <a:tr h="5669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9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625" y="108610"/>
            <a:ext cx="55921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1. 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Introduction</a:t>
            </a:r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38D46016-C4A1-48C9-943F-F10DBB2B4033}"/>
              </a:ext>
            </a:extLst>
          </p:cNvPr>
          <p:cNvSpPr/>
          <p:nvPr/>
        </p:nvSpPr>
        <p:spPr>
          <a:xfrm>
            <a:off x="672738" y="778565"/>
            <a:ext cx="11519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YangTaeSeong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  <a:ea typeface="HyhwpEQ" panose="02030600000101010101" pitchFamily="18" charset="-127"/>
              </a:rPr>
              <a:t> – Database design and Algorithm design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Ubuntu" panose="020B0504030602030204" pitchFamily="34" charset="0"/>
              <a:ea typeface="HyhwpEQ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BB242607-8229-461A-AF38-78FB91EE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51158"/>
              </p:ext>
            </p:extLst>
          </p:nvPr>
        </p:nvGraphicFramePr>
        <p:xfrm>
          <a:off x="302625" y="1412113"/>
          <a:ext cx="11656768" cy="5092857"/>
        </p:xfrm>
        <a:graphic>
          <a:graphicData uri="http://schemas.openxmlformats.org/drawingml/2006/table">
            <a:tbl>
              <a:tblPr/>
              <a:tblGrid>
                <a:gridCol w="1632871">
                  <a:extLst>
                    <a:ext uri="{9D8B030D-6E8A-4147-A177-3AD203B41FA5}">
                      <a16:colId xmlns="" xmlns:a16="http://schemas.microsoft.com/office/drawing/2014/main" val="99853461"/>
                    </a:ext>
                  </a:extLst>
                </a:gridCol>
                <a:gridCol w="2475965">
                  <a:extLst>
                    <a:ext uri="{9D8B030D-6E8A-4147-A177-3AD203B41FA5}">
                      <a16:colId xmlns="" xmlns:a16="http://schemas.microsoft.com/office/drawing/2014/main" val="1369615729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918107060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2629687622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4200054154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718812621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057397753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2190205066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290914895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702874598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745860490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522121543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017326675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765622199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3506512185"/>
                    </a:ext>
                  </a:extLst>
                </a:gridCol>
                <a:gridCol w="539138">
                  <a:extLst>
                    <a:ext uri="{9D8B030D-6E8A-4147-A177-3AD203B41FA5}">
                      <a16:colId xmlns="" xmlns:a16="http://schemas.microsoft.com/office/drawing/2014/main" val="1528991856"/>
                    </a:ext>
                  </a:extLst>
                </a:gridCol>
              </a:tblGrid>
              <a:tr h="2567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5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6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7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8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9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10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11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15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0628686"/>
                  </a:ext>
                </a:extLst>
              </a:tr>
              <a:tr h="537345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Yang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Tae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 err="1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Seong</a:t>
                      </a:r>
                      <a:endParaRPr lang="en-US" sz="2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Proposal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RM</a:t>
                      </a:r>
                    </a:p>
                  </a:txBody>
                  <a:tcPr marL="101117" marR="101117" marT="50559" marB="50559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I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N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L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8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M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O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5598964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Project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research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6448881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study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795657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ERD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742425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Database design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249317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Algorithm</a:t>
                      </a:r>
                      <a:r>
                        <a:rPr lang="en-US" sz="1600" b="0" kern="0" spc="0" baseline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 design</a:t>
                      </a:r>
                      <a:endParaRPr lang="en-US" sz="16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576437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collecting 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0420529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Data adding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1918816"/>
                  </a:ext>
                </a:extLst>
              </a:tr>
              <a:tr h="537345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101117" marR="101117" marT="50559" marB="50559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spc="0" dirty="0">
                          <a:solidFill>
                            <a:srgbClr val="000000"/>
                          </a:solidFill>
                          <a:effectLst/>
                          <a:latin typeface="Ubuntu" panose="020B0504030602030204" pitchFamily="34" charset="0"/>
                        </a:rPr>
                        <a:t>Fix bug &amp; Final check</a:t>
                      </a: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kern="0" spc="0" dirty="0">
                        <a:solidFill>
                          <a:srgbClr val="000000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70076" marR="70076" marT="35037" marB="35037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0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4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1685</Words>
  <Application>Microsoft Office PowerPoint</Application>
  <PresentationFormat>사용자 지정</PresentationFormat>
  <Paragraphs>642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7" baseType="lpstr">
      <vt:lpstr>굴림</vt:lpstr>
      <vt:lpstr>Arial</vt:lpstr>
      <vt:lpstr>Arial Rounded MT Bold</vt:lpstr>
      <vt:lpstr>맑은 고딕</vt:lpstr>
      <vt:lpstr>Ubuntu</vt:lpstr>
      <vt:lpstr>Wingdings</vt:lpstr>
      <vt:lpstr>Noto Sans CJK KR Bold</vt:lpstr>
      <vt:lpstr>Malgun Gothic Semilight</vt:lpstr>
      <vt:lpstr>Raleway</vt:lpstr>
      <vt:lpstr>HyhwpEQ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koyoungmi</cp:lastModifiedBy>
  <cp:revision>402</cp:revision>
  <dcterms:created xsi:type="dcterms:W3CDTF">2018-08-21T13:08:41Z</dcterms:created>
  <dcterms:modified xsi:type="dcterms:W3CDTF">2019-04-14T18:17:15Z</dcterms:modified>
</cp:coreProperties>
</file>