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">
          <p15:clr>
            <a:srgbClr val="000000"/>
          </p15:clr>
        </p15:guide>
        <p15:guide id="2" orient="horz" pos="3929">
          <p15:clr>
            <a:srgbClr val="000000"/>
          </p15:clr>
        </p15:guide>
        <p15:guide id="3" orient="horz" pos="1003">
          <p15:clr>
            <a:srgbClr val="000000"/>
          </p15:clr>
        </p15:guide>
        <p15:guide id="4" pos="330">
          <p15:clr>
            <a:srgbClr val="000000"/>
          </p15:clr>
        </p15:guide>
        <p15:guide id="5" pos="5932">
          <p15:clr>
            <a:srgbClr val="000000"/>
          </p15:clr>
        </p15:guide>
        <p15:guide id="6" pos="308">
          <p15:clr>
            <a:srgbClr val="000000"/>
          </p15:clr>
        </p15:guide>
        <p15:guide id="7" pos="3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3BA3E2-8707-42DA-8333-6F233CB96F33}">
  <a:tblStyle styleId="{FB3BA3E2-8707-42DA-8333-6F233CB96F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" orient="horz"/>
        <p:guide pos="3929" orient="horz"/>
        <p:guide pos="1003" orient="horz"/>
        <p:guide pos="330"/>
        <p:guide pos="5932"/>
        <p:guide pos="308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dcc57bcb5_2_35:notes"/>
          <p:cNvSpPr/>
          <p:nvPr>
            <p:ph idx="2" type="sldImg"/>
          </p:nvPr>
        </p:nvSpPr>
        <p:spPr>
          <a:xfrm>
            <a:off x="711200" y="744537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dcc57bcb5_2_3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8dcc57bcb5_2_35:notes"/>
          <p:cNvSpPr txBox="1"/>
          <p:nvPr>
            <p:ph idx="12" type="sldNum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dcc57bcb5_2_58:notes"/>
          <p:cNvSpPr/>
          <p:nvPr>
            <p:ph idx="2" type="sldImg"/>
          </p:nvPr>
        </p:nvSpPr>
        <p:spPr>
          <a:xfrm>
            <a:off x="711200" y="744537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dcc57bcb5_2_5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8dcc57bcb5_2_58:notes"/>
          <p:cNvSpPr txBox="1"/>
          <p:nvPr>
            <p:ph idx="12" type="sldNum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cc57bcb5_0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dcc57bcb5_0_0:notes"/>
          <p:cNvSpPr/>
          <p:nvPr>
            <p:ph idx="2" type="sldImg"/>
          </p:nvPr>
        </p:nvSpPr>
        <p:spPr>
          <a:xfrm>
            <a:off x="711200" y="744537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cc57bcb5_0_5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dcc57bcb5_0_55:notes"/>
          <p:cNvSpPr/>
          <p:nvPr>
            <p:ph idx="2" type="sldImg"/>
          </p:nvPr>
        </p:nvSpPr>
        <p:spPr>
          <a:xfrm>
            <a:off x="711200" y="744537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cc57bcb5_1_6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dcc57bcb5_1_63:notes"/>
          <p:cNvSpPr/>
          <p:nvPr>
            <p:ph idx="2" type="sldImg"/>
          </p:nvPr>
        </p:nvSpPr>
        <p:spPr>
          <a:xfrm>
            <a:off x="711200" y="744537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cc57bcb5_1_2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dcc57bcb5_1_21:notes"/>
          <p:cNvSpPr/>
          <p:nvPr>
            <p:ph idx="2" type="sldImg"/>
          </p:nvPr>
        </p:nvSpPr>
        <p:spPr>
          <a:xfrm>
            <a:off x="711200" y="744537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dcc57bcb5_2_10:notes"/>
          <p:cNvSpPr/>
          <p:nvPr>
            <p:ph idx="2" type="sldImg"/>
          </p:nvPr>
        </p:nvSpPr>
        <p:spPr>
          <a:xfrm>
            <a:off x="711200" y="744537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dcc57bcb5_2_1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8dcc57bcb5_2_10:notes"/>
          <p:cNvSpPr txBox="1"/>
          <p:nvPr>
            <p:ph idx="12" type="sldNum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711200" y="744537"/>
            <a:ext cx="53752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cc57bcb5_2_16:notes"/>
          <p:cNvSpPr/>
          <p:nvPr>
            <p:ph idx="2" type="sldImg"/>
          </p:nvPr>
        </p:nvSpPr>
        <p:spPr>
          <a:xfrm>
            <a:off x="711200" y="744537"/>
            <a:ext cx="5375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cc57bcb5_2_1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8dcc57bcb5_2_16:notes"/>
          <p:cNvSpPr txBox="1"/>
          <p:nvPr>
            <p:ph idx="12" type="sldNum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9" name="Google Shape;89;p24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3" name="Google Shape;23;p5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b="0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 flipH="1">
            <a:off x="496886" y="6373812"/>
            <a:ext cx="89281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/>
        </p:nvSpPr>
        <p:spPr>
          <a:xfrm>
            <a:off x="488950" y="6456362"/>
            <a:ext cx="3241675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한이음 프로젝트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689475" y="6489700"/>
            <a:ext cx="50323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</a:pPr>
            <a:fld id="{00000000-1234-1234-1234-123412341234}" type="slidenum">
              <a:rPr b="1" i="0" lang="en-US" sz="9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6500812" y="239712"/>
            <a:ext cx="291623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 flipH="1">
            <a:off x="496886" y="6373812"/>
            <a:ext cx="89281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" name="Google Shape;52;p13"/>
          <p:cNvSpPr txBox="1"/>
          <p:nvPr/>
        </p:nvSpPr>
        <p:spPr>
          <a:xfrm>
            <a:off x="488950" y="6456362"/>
            <a:ext cx="3241675" cy="138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"/>
              <a:buNone/>
            </a:pPr>
            <a:r>
              <a:rPr b="0" i="0" lang="en-US" sz="9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한이음 프로젝트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4305300" y="6489700"/>
            <a:ext cx="503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che"/>
              <a:buNone/>
            </a:pPr>
            <a:fld id="{00000000-1234-1234-1234-123412341234}" type="slidenum">
              <a:rPr b="1" i="0" lang="en-US" sz="80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5"/>
          <p:cNvCxnSpPr/>
          <p:nvPr/>
        </p:nvCxnSpPr>
        <p:spPr>
          <a:xfrm>
            <a:off x="1587" y="1573212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" name="Google Shape;95;p25"/>
          <p:cNvSpPr txBox="1"/>
          <p:nvPr/>
        </p:nvSpPr>
        <p:spPr>
          <a:xfrm>
            <a:off x="415925" y="1630362"/>
            <a:ext cx="4249737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umche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업무흐름도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Gulim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Batangche"/>
              <a:ea typeface="Batangche"/>
              <a:cs typeface="Batangche"/>
              <a:sym typeface="Batang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- XX시스템</a:t>
            </a:r>
            <a:endParaRPr/>
          </a:p>
        </p:txBody>
      </p:sp>
      <p:sp>
        <p:nvSpPr>
          <p:cNvPr id="96" name="Google Shape;96;p25"/>
          <p:cNvSpPr txBox="1"/>
          <p:nvPr/>
        </p:nvSpPr>
        <p:spPr>
          <a:xfrm>
            <a:off x="434975" y="2762250"/>
            <a:ext cx="15382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한이음 프로젝트</a:t>
            </a:r>
            <a:endParaRPr/>
          </a:p>
        </p:txBody>
      </p:sp>
      <p:sp>
        <p:nvSpPr>
          <p:cNvPr id="97" name="Google Shape;97;p25"/>
          <p:cNvSpPr txBox="1"/>
          <p:nvPr/>
        </p:nvSpPr>
        <p:spPr>
          <a:xfrm>
            <a:off x="368300" y="3824287"/>
            <a:ext cx="144145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</a:t>
            </a:r>
            <a:r>
              <a:rPr lang="en-US" sz="16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20.07.10</a:t>
            </a:r>
            <a:endParaRPr/>
          </a:p>
        </p:txBody>
      </p:sp>
      <p:cxnSp>
        <p:nvCxnSpPr>
          <p:cNvPr id="98" name="Google Shape;98;p25"/>
          <p:cNvCxnSpPr/>
          <p:nvPr/>
        </p:nvCxnSpPr>
        <p:spPr>
          <a:xfrm>
            <a:off x="1587" y="2690812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" name="Google Shape;99;p25"/>
          <p:cNvCxnSpPr/>
          <p:nvPr/>
        </p:nvCxnSpPr>
        <p:spPr>
          <a:xfrm>
            <a:off x="1587" y="3779837"/>
            <a:ext cx="467995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100" name="Google Shape;100;p25"/>
          <p:cNvGraphicFramePr/>
          <p:nvPr/>
        </p:nvGraphicFramePr>
        <p:xfrm>
          <a:off x="450850" y="5389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181100"/>
                <a:gridCol w="18288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통  제  구  분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Controlled Copy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문  서  번  호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    성    자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설   루   션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보          안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대   외   비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25"/>
          <p:cNvSpPr txBox="1"/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34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079500"/>
                <a:gridCol w="504825"/>
                <a:gridCol w="709150"/>
                <a:gridCol w="1065450"/>
                <a:gridCol w="1580475"/>
                <a:gridCol w="883800"/>
                <a:gridCol w="879925"/>
                <a:gridCol w="810800"/>
                <a:gridCol w="1415700"/>
              </a:tblGrid>
              <a:tr h="27462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출력 프로세스</a:t>
                      </a:r>
                      <a:endParaRPr sz="15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설루션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2020.07.10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96" name="Google Shape;296;p34"/>
          <p:cNvSpPr/>
          <p:nvPr/>
        </p:nvSpPr>
        <p:spPr>
          <a:xfrm>
            <a:off x="523875" y="2371725"/>
            <a:ext cx="2001375" cy="585775"/>
          </a:xfrm>
          <a:prstGeom prst="flowChartDecis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로그인이 되어 있는가?</a:t>
            </a:r>
            <a:endParaRPr sz="900"/>
          </a:p>
        </p:txBody>
      </p:sp>
      <p:cxnSp>
        <p:nvCxnSpPr>
          <p:cNvPr id="297" name="Google Shape;297;p34"/>
          <p:cNvCxnSpPr>
            <a:stCxn id="296" idx="3"/>
          </p:cNvCxnSpPr>
          <p:nvPr/>
        </p:nvCxnSpPr>
        <p:spPr>
          <a:xfrm>
            <a:off x="2525250" y="2664613"/>
            <a:ext cx="142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4"/>
          <p:cNvSpPr txBox="1"/>
          <p:nvPr/>
        </p:nvSpPr>
        <p:spPr>
          <a:xfrm>
            <a:off x="2714625" y="2286000"/>
            <a:ext cx="885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3954150" y="2371663"/>
            <a:ext cx="2386800" cy="585900"/>
          </a:xfrm>
          <a:prstGeom prst="flowChartDelay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시각화 프로세스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(시각화 페이지 이동)</a:t>
            </a:r>
            <a:endParaRPr sz="1100"/>
          </a:p>
        </p:txBody>
      </p:sp>
      <p:cxnSp>
        <p:nvCxnSpPr>
          <p:cNvPr id="300" name="Google Shape;300;p34"/>
          <p:cNvCxnSpPr>
            <a:stCxn id="296" idx="2"/>
          </p:cNvCxnSpPr>
          <p:nvPr/>
        </p:nvCxnSpPr>
        <p:spPr>
          <a:xfrm>
            <a:off x="1524563" y="295750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4"/>
          <p:cNvSpPr txBox="1"/>
          <p:nvPr/>
        </p:nvSpPr>
        <p:spPr>
          <a:xfrm>
            <a:off x="1568450" y="3189700"/>
            <a:ext cx="66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914325" y="3800500"/>
            <a:ext cx="1800300" cy="58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통계정보 및 시각화 탭 비활성화</a:t>
            </a:r>
            <a:endParaRPr/>
          </a:p>
        </p:txBody>
      </p:sp>
      <p:cxnSp>
        <p:nvCxnSpPr>
          <p:cNvPr id="303" name="Google Shape;303;p34"/>
          <p:cNvCxnSpPr>
            <a:stCxn id="302" idx="3"/>
          </p:cNvCxnSpPr>
          <p:nvPr/>
        </p:nvCxnSpPr>
        <p:spPr>
          <a:xfrm>
            <a:off x="2714625" y="4093450"/>
            <a:ext cx="14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4"/>
          <p:cNvSpPr/>
          <p:nvPr/>
        </p:nvSpPr>
        <p:spPr>
          <a:xfrm>
            <a:off x="4110800" y="3738700"/>
            <a:ext cx="2386800" cy="6858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링크, 글 요약(100자), </a:t>
            </a:r>
            <a:r>
              <a:rPr lang="en-US"/>
              <a:t>신뢰도(글 길이 비례 연관검색어 빈도 분석)</a:t>
            </a:r>
            <a:r>
              <a:rPr lang="en-US"/>
              <a:t> 출력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35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079500"/>
                <a:gridCol w="504825"/>
                <a:gridCol w="709150"/>
                <a:gridCol w="1065450"/>
                <a:gridCol w="1580475"/>
                <a:gridCol w="883800"/>
                <a:gridCol w="879925"/>
                <a:gridCol w="810800"/>
                <a:gridCol w="1415700"/>
              </a:tblGrid>
              <a:tr h="27462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6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시각화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프로세스</a:t>
                      </a:r>
                      <a:endParaRPr sz="15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설루션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2020.07.10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데이터 분석 추가사항 있을 시 추가하겠음.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11" name="Google Shape;311;p35"/>
          <p:cNvSpPr/>
          <p:nvPr/>
        </p:nvSpPr>
        <p:spPr>
          <a:xfrm>
            <a:off x="632750" y="3208125"/>
            <a:ext cx="935700" cy="635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그래프 버튼 클릭</a:t>
            </a:r>
            <a:endParaRPr sz="1000"/>
          </a:p>
        </p:txBody>
      </p:sp>
      <p:sp>
        <p:nvSpPr>
          <p:cNvPr id="312" name="Google Shape;312;p35"/>
          <p:cNvSpPr/>
          <p:nvPr/>
        </p:nvSpPr>
        <p:spPr>
          <a:xfrm>
            <a:off x="632750" y="3958300"/>
            <a:ext cx="935700" cy="635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차트 버튼 클릭</a:t>
            </a:r>
            <a:endParaRPr sz="1000"/>
          </a:p>
        </p:txBody>
      </p:sp>
      <p:sp>
        <p:nvSpPr>
          <p:cNvPr id="313" name="Google Shape;313;p35"/>
          <p:cNvSpPr/>
          <p:nvPr/>
        </p:nvSpPr>
        <p:spPr>
          <a:xfrm>
            <a:off x="632750" y="4708475"/>
            <a:ext cx="935700" cy="635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연관도 분석 버튼 클릭</a:t>
            </a:r>
            <a:endParaRPr sz="800"/>
          </a:p>
        </p:txBody>
      </p:sp>
      <p:cxnSp>
        <p:nvCxnSpPr>
          <p:cNvPr id="314" name="Google Shape;314;p35"/>
          <p:cNvCxnSpPr>
            <a:stCxn id="311" idx="6"/>
          </p:cNvCxnSpPr>
          <p:nvPr/>
        </p:nvCxnSpPr>
        <p:spPr>
          <a:xfrm>
            <a:off x="1568450" y="3525675"/>
            <a:ext cx="13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5"/>
          <p:cNvCxnSpPr/>
          <p:nvPr/>
        </p:nvCxnSpPr>
        <p:spPr>
          <a:xfrm>
            <a:off x="1568450" y="4275850"/>
            <a:ext cx="13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5"/>
          <p:cNvCxnSpPr/>
          <p:nvPr/>
        </p:nvCxnSpPr>
        <p:spPr>
          <a:xfrm>
            <a:off x="1568450" y="5026025"/>
            <a:ext cx="13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5"/>
          <p:cNvSpPr/>
          <p:nvPr/>
        </p:nvSpPr>
        <p:spPr>
          <a:xfrm>
            <a:off x="2925650" y="3111450"/>
            <a:ext cx="1700100" cy="63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월별, 주별, 연도별 ,예상 검색량 추이 그래프 출력</a:t>
            </a:r>
            <a:endParaRPr sz="1200"/>
          </a:p>
        </p:txBody>
      </p:sp>
      <p:sp>
        <p:nvSpPr>
          <p:cNvPr id="318" name="Google Shape;318;p35"/>
          <p:cNvSpPr/>
          <p:nvPr/>
        </p:nvSpPr>
        <p:spPr>
          <a:xfrm>
            <a:off x="2925650" y="3958300"/>
            <a:ext cx="1700100" cy="63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해당 검색어 검색량, 검색 신뢰도 출력   </a:t>
            </a:r>
            <a:endParaRPr sz="1200"/>
          </a:p>
        </p:txBody>
      </p:sp>
      <p:sp>
        <p:nvSpPr>
          <p:cNvPr id="319" name="Google Shape;319;p35"/>
          <p:cNvSpPr/>
          <p:nvPr/>
        </p:nvSpPr>
        <p:spPr>
          <a:xfrm>
            <a:off x="632750" y="2457950"/>
            <a:ext cx="935700" cy="635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게시글 버튼 클릭</a:t>
            </a:r>
            <a:endParaRPr sz="1000"/>
          </a:p>
        </p:txBody>
      </p:sp>
      <p:cxnSp>
        <p:nvCxnSpPr>
          <p:cNvPr id="320" name="Google Shape;320;p35"/>
          <p:cNvCxnSpPr/>
          <p:nvPr/>
        </p:nvCxnSpPr>
        <p:spPr>
          <a:xfrm>
            <a:off x="1568450" y="2775500"/>
            <a:ext cx="13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5"/>
          <p:cNvSpPr/>
          <p:nvPr/>
        </p:nvSpPr>
        <p:spPr>
          <a:xfrm>
            <a:off x="2925650" y="2396200"/>
            <a:ext cx="1700100" cy="63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출력 프로세스 로그인(NO)로 이동</a:t>
            </a:r>
            <a:endParaRPr sz="1200"/>
          </a:p>
        </p:txBody>
      </p:sp>
      <p:sp>
        <p:nvSpPr>
          <p:cNvPr id="322" name="Google Shape;322;p35"/>
          <p:cNvSpPr/>
          <p:nvPr/>
        </p:nvSpPr>
        <p:spPr>
          <a:xfrm>
            <a:off x="2925650" y="4708475"/>
            <a:ext cx="1628700" cy="63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연관 검색어 검색량, 워드클라우드 출력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6"/>
          <p:cNvGraphicFramePr/>
          <p:nvPr/>
        </p:nvGraphicFramePr>
        <p:xfrm>
          <a:off x="48895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665150"/>
                <a:gridCol w="1027100"/>
                <a:gridCol w="6121400"/>
                <a:gridCol w="1116000"/>
              </a:tblGrid>
              <a:tr h="2746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문서 개정이력표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hMerge="1"/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버전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날짜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내용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20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20.07.20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플로우차트 최초 작성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설루션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26"/>
          <p:cNvSpPr txBox="1"/>
          <p:nvPr/>
        </p:nvSpPr>
        <p:spPr>
          <a:xfrm>
            <a:off x="488950" y="6456362"/>
            <a:ext cx="3241675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rPr b="0" i="0" lang="en-US" sz="8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한이음 프로젝트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6500812" y="239712"/>
            <a:ext cx="2916237" cy="15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"/>
              <a:buNone/>
            </a:pPr>
            <a:r>
              <a:rPr b="0" i="0" lang="en-US" sz="10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7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079500"/>
                <a:gridCol w="504825"/>
                <a:gridCol w="709150"/>
                <a:gridCol w="1065450"/>
                <a:gridCol w="1580475"/>
                <a:gridCol w="883800"/>
                <a:gridCol w="879925"/>
                <a:gridCol w="810800"/>
                <a:gridCol w="1415700"/>
              </a:tblGrid>
              <a:tr h="27462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첫 화면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설루션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2020.07.10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페이지의 첫 화면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14" name="Google Shape;114;p27"/>
          <p:cNvCxnSpPr/>
          <p:nvPr/>
        </p:nvCxnSpPr>
        <p:spPr>
          <a:xfrm>
            <a:off x="1754700" y="2454450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7"/>
          <p:cNvSpPr/>
          <p:nvPr/>
        </p:nvSpPr>
        <p:spPr>
          <a:xfrm>
            <a:off x="675300" y="2004450"/>
            <a:ext cx="1079400" cy="90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로그인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클릭</a:t>
            </a:r>
            <a:endParaRPr sz="1000"/>
          </a:p>
        </p:txBody>
      </p:sp>
      <p:sp>
        <p:nvSpPr>
          <p:cNvPr id="116" name="Google Shape;116;p27"/>
          <p:cNvSpPr/>
          <p:nvPr/>
        </p:nvSpPr>
        <p:spPr>
          <a:xfrm>
            <a:off x="2619600" y="2129400"/>
            <a:ext cx="1700100" cy="650100"/>
          </a:xfrm>
          <a:prstGeom prst="flowChartDelay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로그인 프로세스</a:t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675300" y="3659713"/>
            <a:ext cx="1079400" cy="90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검색버튼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클릭</a:t>
            </a:r>
            <a:endParaRPr sz="1000"/>
          </a:p>
        </p:txBody>
      </p:sp>
      <p:cxnSp>
        <p:nvCxnSpPr>
          <p:cNvPr id="118" name="Google Shape;118;p27"/>
          <p:cNvCxnSpPr/>
          <p:nvPr/>
        </p:nvCxnSpPr>
        <p:spPr>
          <a:xfrm>
            <a:off x="1754700" y="4109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7"/>
          <p:cNvSpPr/>
          <p:nvPr/>
        </p:nvSpPr>
        <p:spPr>
          <a:xfrm>
            <a:off x="2619600" y="3744913"/>
            <a:ext cx="1852800" cy="7296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유효한 검색어를 입력했는가</a:t>
            </a:r>
            <a:endParaRPr sz="1100"/>
          </a:p>
        </p:txBody>
      </p:sp>
      <p:cxnSp>
        <p:nvCxnSpPr>
          <p:cNvPr id="120" name="Google Shape;120;p27"/>
          <p:cNvCxnSpPr/>
          <p:nvPr/>
        </p:nvCxnSpPr>
        <p:spPr>
          <a:xfrm>
            <a:off x="4472400" y="4109725"/>
            <a:ext cx="8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7"/>
          <p:cNvSpPr txBox="1"/>
          <p:nvPr/>
        </p:nvSpPr>
        <p:spPr>
          <a:xfrm>
            <a:off x="4472400" y="3744925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745800" y="4538725"/>
            <a:ext cx="573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cxnSp>
        <p:nvCxnSpPr>
          <p:cNvPr id="123" name="Google Shape;123;p27"/>
          <p:cNvCxnSpPr>
            <a:stCxn id="122" idx="1"/>
          </p:cNvCxnSpPr>
          <p:nvPr/>
        </p:nvCxnSpPr>
        <p:spPr>
          <a:xfrm>
            <a:off x="3745800" y="46878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7"/>
          <p:cNvCxnSpPr/>
          <p:nvPr/>
        </p:nvCxnSpPr>
        <p:spPr>
          <a:xfrm>
            <a:off x="3546000" y="4474513"/>
            <a:ext cx="135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7"/>
          <p:cNvCxnSpPr/>
          <p:nvPr/>
        </p:nvCxnSpPr>
        <p:spPr>
          <a:xfrm rot="10800000">
            <a:off x="1211400" y="4901125"/>
            <a:ext cx="234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7"/>
          <p:cNvCxnSpPr>
            <a:endCxn id="117" idx="4"/>
          </p:cNvCxnSpPr>
          <p:nvPr/>
        </p:nvCxnSpPr>
        <p:spPr>
          <a:xfrm flipH="1" rot="10800000">
            <a:off x="1211400" y="4559713"/>
            <a:ext cx="36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7"/>
          <p:cNvSpPr/>
          <p:nvPr/>
        </p:nvSpPr>
        <p:spPr>
          <a:xfrm>
            <a:off x="5442075" y="3784675"/>
            <a:ext cx="1700100" cy="650100"/>
          </a:xfrm>
          <a:prstGeom prst="flowChartDelay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네이버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 시스템 프로세스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8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079500"/>
                <a:gridCol w="504825"/>
                <a:gridCol w="709150"/>
                <a:gridCol w="1065450"/>
                <a:gridCol w="1580475"/>
                <a:gridCol w="883800"/>
                <a:gridCol w="879925"/>
                <a:gridCol w="810800"/>
                <a:gridCol w="1415700"/>
              </a:tblGrid>
              <a:tr h="27462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로그인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설루션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2020.07.10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로그인 화면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33" name="Google Shape;133;p28"/>
          <p:cNvCxnSpPr>
            <a:endCxn id="134" idx="1"/>
          </p:cNvCxnSpPr>
          <p:nvPr/>
        </p:nvCxnSpPr>
        <p:spPr>
          <a:xfrm>
            <a:off x="1361075" y="2454438"/>
            <a:ext cx="71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8"/>
          <p:cNvSpPr/>
          <p:nvPr/>
        </p:nvSpPr>
        <p:spPr>
          <a:xfrm>
            <a:off x="675300" y="2004450"/>
            <a:ext cx="1079400" cy="90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로그인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클릭</a:t>
            </a:r>
            <a:endParaRPr sz="1000"/>
          </a:p>
        </p:txBody>
      </p:sp>
      <p:sp>
        <p:nvSpPr>
          <p:cNvPr id="134" name="Google Shape;134;p28"/>
          <p:cNvSpPr/>
          <p:nvPr/>
        </p:nvSpPr>
        <p:spPr>
          <a:xfrm>
            <a:off x="2073275" y="2089638"/>
            <a:ext cx="1852800" cy="7296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DB에 존재하는 아이디인가</a:t>
            </a:r>
            <a:endParaRPr sz="1100"/>
          </a:p>
        </p:txBody>
      </p:sp>
      <p:cxnSp>
        <p:nvCxnSpPr>
          <p:cNvPr id="136" name="Google Shape;136;p28"/>
          <p:cNvCxnSpPr>
            <a:stCxn id="137" idx="1"/>
          </p:cNvCxnSpPr>
          <p:nvPr/>
        </p:nvCxnSpPr>
        <p:spPr>
          <a:xfrm>
            <a:off x="3745800" y="46878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8"/>
          <p:cNvSpPr/>
          <p:nvPr/>
        </p:nvSpPr>
        <p:spPr>
          <a:xfrm>
            <a:off x="4244650" y="2089650"/>
            <a:ext cx="2184600" cy="7296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아이디에 부합하는 비밀번호인가</a:t>
            </a:r>
            <a:endParaRPr sz="1100"/>
          </a:p>
        </p:txBody>
      </p:sp>
      <p:sp>
        <p:nvSpPr>
          <p:cNvPr id="139" name="Google Shape;139;p28"/>
          <p:cNvSpPr/>
          <p:nvPr/>
        </p:nvSpPr>
        <p:spPr>
          <a:xfrm>
            <a:off x="6831550" y="2207250"/>
            <a:ext cx="2184600" cy="49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로그인 후 메인 화면 이동</a:t>
            </a:r>
            <a:endParaRPr b="1" sz="1200"/>
          </a:p>
        </p:txBody>
      </p:sp>
      <p:cxnSp>
        <p:nvCxnSpPr>
          <p:cNvPr id="140" name="Google Shape;140;p28"/>
          <p:cNvCxnSpPr>
            <a:stCxn id="134" idx="3"/>
          </p:cNvCxnSpPr>
          <p:nvPr/>
        </p:nvCxnSpPr>
        <p:spPr>
          <a:xfrm>
            <a:off x="3926075" y="2454438"/>
            <a:ext cx="4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8"/>
          <p:cNvCxnSpPr/>
          <p:nvPr/>
        </p:nvCxnSpPr>
        <p:spPr>
          <a:xfrm>
            <a:off x="6429250" y="2454438"/>
            <a:ext cx="4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8"/>
          <p:cNvSpPr/>
          <p:nvPr/>
        </p:nvSpPr>
        <p:spPr>
          <a:xfrm>
            <a:off x="2029475" y="3083150"/>
            <a:ext cx="1940400" cy="49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아이디 오류 문구 출력</a:t>
            </a:r>
            <a:endParaRPr b="1" sz="1200"/>
          </a:p>
        </p:txBody>
      </p:sp>
      <p:sp>
        <p:nvSpPr>
          <p:cNvPr id="143" name="Google Shape;143;p28"/>
          <p:cNvSpPr/>
          <p:nvPr/>
        </p:nvSpPr>
        <p:spPr>
          <a:xfrm>
            <a:off x="4410550" y="3083150"/>
            <a:ext cx="1852800" cy="49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비번 </a:t>
            </a:r>
            <a:r>
              <a:rPr lang="en-US"/>
              <a:t>오류 문구 출력</a:t>
            </a:r>
            <a:endParaRPr b="1" sz="1200"/>
          </a:p>
        </p:txBody>
      </p:sp>
      <p:sp>
        <p:nvSpPr>
          <p:cNvPr id="144" name="Google Shape;144;p28"/>
          <p:cNvSpPr/>
          <p:nvPr/>
        </p:nvSpPr>
        <p:spPr>
          <a:xfrm>
            <a:off x="675300" y="4110300"/>
            <a:ext cx="1079400" cy="90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회원가입/ 아이디 비밀번호 찾기 클릭</a:t>
            </a:r>
            <a:endParaRPr sz="1000"/>
          </a:p>
        </p:txBody>
      </p:sp>
      <p:cxnSp>
        <p:nvCxnSpPr>
          <p:cNvPr id="145" name="Google Shape;145;p28"/>
          <p:cNvCxnSpPr/>
          <p:nvPr/>
        </p:nvCxnSpPr>
        <p:spPr>
          <a:xfrm>
            <a:off x="1754700" y="4560300"/>
            <a:ext cx="2867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8"/>
          <p:cNvCxnSpPr>
            <a:stCxn id="138" idx="2"/>
            <a:endCxn id="143" idx="0"/>
          </p:cNvCxnSpPr>
          <p:nvPr/>
        </p:nvCxnSpPr>
        <p:spPr>
          <a:xfrm>
            <a:off x="5336950" y="2819250"/>
            <a:ext cx="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8"/>
          <p:cNvCxnSpPr>
            <a:endCxn id="142" idx="0"/>
          </p:cNvCxnSpPr>
          <p:nvPr/>
        </p:nvCxnSpPr>
        <p:spPr>
          <a:xfrm>
            <a:off x="2999675" y="2819150"/>
            <a:ext cx="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8"/>
          <p:cNvCxnSpPr>
            <a:stCxn id="142" idx="2"/>
          </p:cNvCxnSpPr>
          <p:nvPr/>
        </p:nvCxnSpPr>
        <p:spPr>
          <a:xfrm>
            <a:off x="2999675" y="3577550"/>
            <a:ext cx="6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8"/>
          <p:cNvCxnSpPr/>
          <p:nvPr/>
        </p:nvCxnSpPr>
        <p:spPr>
          <a:xfrm rot="10800000">
            <a:off x="1211200" y="3801750"/>
            <a:ext cx="18078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8"/>
          <p:cNvCxnSpPr>
            <a:endCxn id="135" idx="4"/>
          </p:cNvCxnSpPr>
          <p:nvPr/>
        </p:nvCxnSpPr>
        <p:spPr>
          <a:xfrm rot="10800000">
            <a:off x="1215000" y="2904450"/>
            <a:ext cx="15000" cy="8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8"/>
          <p:cNvCxnSpPr/>
          <p:nvPr/>
        </p:nvCxnSpPr>
        <p:spPr>
          <a:xfrm>
            <a:off x="5336650" y="3577550"/>
            <a:ext cx="6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8"/>
          <p:cNvCxnSpPr/>
          <p:nvPr/>
        </p:nvCxnSpPr>
        <p:spPr>
          <a:xfrm flipH="1">
            <a:off x="3019000" y="3950800"/>
            <a:ext cx="23295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8"/>
          <p:cNvSpPr txBox="1"/>
          <p:nvPr/>
        </p:nvSpPr>
        <p:spPr>
          <a:xfrm>
            <a:off x="3866075" y="2004450"/>
            <a:ext cx="85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YES</a:t>
            </a:r>
            <a:endParaRPr sz="1200"/>
          </a:p>
        </p:txBody>
      </p:sp>
      <p:sp>
        <p:nvSpPr>
          <p:cNvPr id="154" name="Google Shape;154;p28"/>
          <p:cNvSpPr txBox="1"/>
          <p:nvPr/>
        </p:nvSpPr>
        <p:spPr>
          <a:xfrm>
            <a:off x="6312150" y="2004450"/>
            <a:ext cx="85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YES</a:t>
            </a:r>
            <a:endParaRPr sz="1200"/>
          </a:p>
        </p:txBody>
      </p:sp>
      <p:sp>
        <p:nvSpPr>
          <p:cNvPr id="155" name="Google Shape;155;p28"/>
          <p:cNvSpPr txBox="1"/>
          <p:nvPr/>
        </p:nvSpPr>
        <p:spPr>
          <a:xfrm>
            <a:off x="2999671" y="2785350"/>
            <a:ext cx="597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</a:t>
            </a:r>
            <a:endParaRPr sz="1200"/>
          </a:p>
        </p:txBody>
      </p:sp>
      <p:sp>
        <p:nvSpPr>
          <p:cNvPr id="156" name="Google Shape;156;p28"/>
          <p:cNvSpPr txBox="1"/>
          <p:nvPr/>
        </p:nvSpPr>
        <p:spPr>
          <a:xfrm>
            <a:off x="5428346" y="2785350"/>
            <a:ext cx="597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</a:t>
            </a:r>
            <a:endParaRPr sz="1200"/>
          </a:p>
        </p:txBody>
      </p:sp>
      <p:sp>
        <p:nvSpPr>
          <p:cNvPr id="157" name="Google Shape;157;p28"/>
          <p:cNvSpPr/>
          <p:nvPr/>
        </p:nvSpPr>
        <p:spPr>
          <a:xfrm>
            <a:off x="4621800" y="4198200"/>
            <a:ext cx="2068500" cy="729600"/>
          </a:xfrm>
          <a:prstGeom prst="flowChartDelay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해당 프로세스 진행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9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079500"/>
                <a:gridCol w="504825"/>
                <a:gridCol w="709150"/>
                <a:gridCol w="1065450"/>
                <a:gridCol w="1580475"/>
                <a:gridCol w="883800"/>
                <a:gridCol w="879925"/>
                <a:gridCol w="810800"/>
                <a:gridCol w="1415700"/>
              </a:tblGrid>
              <a:tr h="27462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회원가입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설루션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2020.07.10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아이디/비밀번호 찾기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화면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입력 폼: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회원가입시 작성한 확인 질문 선택, 대답 작성</a:t>
                      </a:r>
                      <a:endParaRPr sz="19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3" name="Google Shape;163;p29"/>
          <p:cNvSpPr/>
          <p:nvPr/>
        </p:nvSpPr>
        <p:spPr>
          <a:xfrm>
            <a:off x="675300" y="2282650"/>
            <a:ext cx="1788300" cy="1025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입력 폼 작성</a:t>
            </a:r>
            <a:endParaRPr/>
          </a:p>
        </p:txBody>
      </p:sp>
      <p:cxnSp>
        <p:nvCxnSpPr>
          <p:cNvPr id="164" name="Google Shape;164;p29"/>
          <p:cNvCxnSpPr>
            <a:stCxn id="165" idx="1"/>
          </p:cNvCxnSpPr>
          <p:nvPr/>
        </p:nvCxnSpPr>
        <p:spPr>
          <a:xfrm>
            <a:off x="3745800" y="46878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9"/>
          <p:cNvSpPr/>
          <p:nvPr/>
        </p:nvSpPr>
        <p:spPr>
          <a:xfrm>
            <a:off x="2619297" y="2417250"/>
            <a:ext cx="1875600" cy="7296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DB에 확인 질문에 대한 대답이 있는가?</a:t>
            </a:r>
            <a:endParaRPr sz="900"/>
          </a:p>
        </p:txBody>
      </p:sp>
      <p:cxnSp>
        <p:nvCxnSpPr>
          <p:cNvPr id="167" name="Google Shape;167;p29"/>
          <p:cNvCxnSpPr>
            <a:stCxn id="163" idx="6"/>
            <a:endCxn id="166" idx="1"/>
          </p:cNvCxnSpPr>
          <p:nvPr/>
        </p:nvCxnSpPr>
        <p:spPr>
          <a:xfrm flipH="1" rot="10800000">
            <a:off x="2463600" y="2782000"/>
            <a:ext cx="1557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9"/>
          <p:cNvCxnSpPr/>
          <p:nvPr/>
        </p:nvCxnSpPr>
        <p:spPr>
          <a:xfrm flipH="1" rot="10800000">
            <a:off x="4494950" y="2775450"/>
            <a:ext cx="754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9"/>
          <p:cNvCxnSpPr>
            <a:endCxn id="163" idx="4"/>
          </p:cNvCxnSpPr>
          <p:nvPr/>
        </p:nvCxnSpPr>
        <p:spPr>
          <a:xfrm flipH="1" rot="10800000">
            <a:off x="1568550" y="3308350"/>
            <a:ext cx="900" cy="7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9"/>
          <p:cNvCxnSpPr>
            <a:endCxn id="171" idx="1"/>
          </p:cNvCxnSpPr>
          <p:nvPr/>
        </p:nvCxnSpPr>
        <p:spPr>
          <a:xfrm>
            <a:off x="1568800" y="4062450"/>
            <a:ext cx="1013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9"/>
          <p:cNvSpPr txBox="1"/>
          <p:nvPr/>
        </p:nvSpPr>
        <p:spPr>
          <a:xfrm>
            <a:off x="3690450" y="3095600"/>
            <a:ext cx="55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4528650" y="2409800"/>
            <a:ext cx="55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cxnSp>
        <p:nvCxnSpPr>
          <p:cNvPr id="174" name="Google Shape;174;p29"/>
          <p:cNvCxnSpPr/>
          <p:nvPr/>
        </p:nvCxnSpPr>
        <p:spPr>
          <a:xfrm flipH="1" rot="10800000">
            <a:off x="7189650" y="2775450"/>
            <a:ext cx="442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7632150" y="2785650"/>
            <a:ext cx="20100" cy="8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9"/>
          <p:cNvSpPr/>
          <p:nvPr/>
        </p:nvSpPr>
        <p:spPr>
          <a:xfrm>
            <a:off x="6678075" y="3792150"/>
            <a:ext cx="2365200" cy="529200"/>
          </a:xfrm>
          <a:prstGeom prst="flowChartDelay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화면으로</a:t>
            </a:r>
            <a:endParaRPr sz="1100"/>
          </a:p>
        </p:txBody>
      </p:sp>
      <p:sp>
        <p:nvSpPr>
          <p:cNvPr id="177" name="Google Shape;177;p29"/>
          <p:cNvSpPr/>
          <p:nvPr/>
        </p:nvSpPr>
        <p:spPr>
          <a:xfrm>
            <a:off x="5249200" y="2531550"/>
            <a:ext cx="1940400" cy="49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해당 아이디/비번 출력</a:t>
            </a:r>
            <a:endParaRPr b="1" sz="1200"/>
          </a:p>
        </p:txBody>
      </p:sp>
      <p:cxnSp>
        <p:nvCxnSpPr>
          <p:cNvPr id="178" name="Google Shape;178;p29"/>
          <p:cNvCxnSpPr/>
          <p:nvPr/>
        </p:nvCxnSpPr>
        <p:spPr>
          <a:xfrm>
            <a:off x="3582000" y="3146850"/>
            <a:ext cx="7800" cy="6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9"/>
          <p:cNvSpPr/>
          <p:nvPr/>
        </p:nvSpPr>
        <p:spPr>
          <a:xfrm>
            <a:off x="2582200" y="3826950"/>
            <a:ext cx="1940400" cy="49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오류 메시지</a:t>
            </a:r>
            <a:r>
              <a:rPr lang="en-US"/>
              <a:t> 출력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30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079500"/>
                <a:gridCol w="504825"/>
                <a:gridCol w="709150"/>
                <a:gridCol w="1065450"/>
                <a:gridCol w="1580475"/>
                <a:gridCol w="883800"/>
                <a:gridCol w="879925"/>
                <a:gridCol w="810800"/>
                <a:gridCol w="1415700"/>
              </a:tblGrid>
              <a:tr h="27462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회원가입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설루션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2020.07.10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회원가입 화면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입력 폼: 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아이디, 비밀번호, 비밀번호 확인, 닉네임, 생년월일, 핸드폰 번호, 이메일, 주소, 아이디/비번 확인시 질문 선택, 대답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-입력 필수 요소: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아이디, 비번, 닉네임, 핸드폰번호, 확인시 질문 선택, 대답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84" name="Google Shape;184;p30"/>
          <p:cNvSpPr/>
          <p:nvPr/>
        </p:nvSpPr>
        <p:spPr>
          <a:xfrm>
            <a:off x="675300" y="2255150"/>
            <a:ext cx="1788300" cy="1075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입력 폼 작성</a:t>
            </a:r>
            <a:endParaRPr sz="1500"/>
          </a:p>
        </p:txBody>
      </p:sp>
      <p:cxnSp>
        <p:nvCxnSpPr>
          <p:cNvPr id="185" name="Google Shape;185;p30"/>
          <p:cNvCxnSpPr>
            <a:stCxn id="186" idx="1"/>
          </p:cNvCxnSpPr>
          <p:nvPr/>
        </p:nvCxnSpPr>
        <p:spPr>
          <a:xfrm>
            <a:off x="3745800" y="46878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0"/>
          <p:cNvSpPr/>
          <p:nvPr/>
        </p:nvSpPr>
        <p:spPr>
          <a:xfrm>
            <a:off x="2619297" y="2417250"/>
            <a:ext cx="1875600" cy="7296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DB에 존재하지 않는 아이디인가</a:t>
            </a:r>
            <a:endParaRPr sz="900"/>
          </a:p>
        </p:txBody>
      </p:sp>
      <p:sp>
        <p:nvSpPr>
          <p:cNvPr id="188" name="Google Shape;188;p30"/>
          <p:cNvSpPr/>
          <p:nvPr/>
        </p:nvSpPr>
        <p:spPr>
          <a:xfrm>
            <a:off x="4644350" y="2417250"/>
            <a:ext cx="1926300" cy="7296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입력 필수요소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값이 null이 아닌가?</a:t>
            </a:r>
            <a:endParaRPr sz="900"/>
          </a:p>
        </p:txBody>
      </p:sp>
      <p:sp>
        <p:nvSpPr>
          <p:cNvPr id="189" name="Google Shape;189;p30"/>
          <p:cNvSpPr/>
          <p:nvPr/>
        </p:nvSpPr>
        <p:spPr>
          <a:xfrm>
            <a:off x="6773475" y="2417250"/>
            <a:ext cx="1926300" cy="7296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비밀번호 입력과 비밀번호 확인 입력값이 동일한가?</a:t>
            </a:r>
            <a:endParaRPr sz="700"/>
          </a:p>
        </p:txBody>
      </p:sp>
      <p:cxnSp>
        <p:nvCxnSpPr>
          <p:cNvPr id="190" name="Google Shape;190;p30"/>
          <p:cNvCxnSpPr>
            <a:stCxn id="184" idx="6"/>
            <a:endCxn id="187" idx="1"/>
          </p:cNvCxnSpPr>
          <p:nvPr/>
        </p:nvCxnSpPr>
        <p:spPr>
          <a:xfrm flipH="1" rot="10800000">
            <a:off x="2463600" y="2781950"/>
            <a:ext cx="1557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0"/>
          <p:cNvCxnSpPr>
            <a:endCxn id="188" idx="1"/>
          </p:cNvCxnSpPr>
          <p:nvPr/>
        </p:nvCxnSpPr>
        <p:spPr>
          <a:xfrm>
            <a:off x="4494950" y="278205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0"/>
          <p:cNvCxnSpPr>
            <a:stCxn id="188" idx="3"/>
            <a:endCxn id="189" idx="1"/>
          </p:cNvCxnSpPr>
          <p:nvPr/>
        </p:nvCxnSpPr>
        <p:spPr>
          <a:xfrm>
            <a:off x="6570650" y="2782050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0"/>
          <p:cNvCxnSpPr>
            <a:endCxn id="184" idx="4"/>
          </p:cNvCxnSpPr>
          <p:nvPr/>
        </p:nvCxnSpPr>
        <p:spPr>
          <a:xfrm flipH="1" rot="10800000">
            <a:off x="1568550" y="3330950"/>
            <a:ext cx="9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0"/>
          <p:cNvCxnSpPr>
            <a:stCxn id="187" idx="2"/>
          </p:cNvCxnSpPr>
          <p:nvPr/>
        </p:nvCxnSpPr>
        <p:spPr>
          <a:xfrm flipH="1">
            <a:off x="3549597" y="3146850"/>
            <a:ext cx="7500" cy="10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0"/>
          <p:cNvCxnSpPr/>
          <p:nvPr/>
        </p:nvCxnSpPr>
        <p:spPr>
          <a:xfrm flipH="1" rot="10800000">
            <a:off x="1588800" y="4142975"/>
            <a:ext cx="61944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0"/>
          <p:cNvCxnSpPr>
            <a:stCxn id="188" idx="2"/>
          </p:cNvCxnSpPr>
          <p:nvPr/>
        </p:nvCxnSpPr>
        <p:spPr>
          <a:xfrm>
            <a:off x="5607500" y="3146850"/>
            <a:ext cx="2370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>
            <a:stCxn id="189" idx="2"/>
          </p:cNvCxnSpPr>
          <p:nvPr/>
        </p:nvCxnSpPr>
        <p:spPr>
          <a:xfrm>
            <a:off x="7736625" y="3146850"/>
            <a:ext cx="26400" cy="9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0"/>
          <p:cNvSpPr txBox="1"/>
          <p:nvPr/>
        </p:nvSpPr>
        <p:spPr>
          <a:xfrm>
            <a:off x="3538050" y="3095600"/>
            <a:ext cx="55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5595450" y="3095600"/>
            <a:ext cx="55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7729050" y="3095600"/>
            <a:ext cx="55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4300050" y="2409800"/>
            <a:ext cx="55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6433650" y="2409800"/>
            <a:ext cx="55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8643450" y="2333600"/>
            <a:ext cx="55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cxnSp>
        <p:nvCxnSpPr>
          <p:cNvPr id="204" name="Google Shape;204;p30"/>
          <p:cNvCxnSpPr/>
          <p:nvPr/>
        </p:nvCxnSpPr>
        <p:spPr>
          <a:xfrm flipH="1" rot="10800000">
            <a:off x="8708250" y="2775225"/>
            <a:ext cx="442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/>
          <p:nvPr/>
        </p:nvCxnSpPr>
        <p:spPr>
          <a:xfrm>
            <a:off x="9160750" y="2805550"/>
            <a:ext cx="0" cy="16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0"/>
          <p:cNvSpPr/>
          <p:nvPr/>
        </p:nvSpPr>
        <p:spPr>
          <a:xfrm>
            <a:off x="7060200" y="4474800"/>
            <a:ext cx="2365200" cy="529200"/>
          </a:xfrm>
          <a:prstGeom prst="flowChartDelay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DB로 회원정보 전송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(다시 첫 화면으로 돌아감)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31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079500"/>
                <a:gridCol w="504825"/>
                <a:gridCol w="709150"/>
                <a:gridCol w="1065450"/>
                <a:gridCol w="1580475"/>
                <a:gridCol w="883800"/>
                <a:gridCol w="879925"/>
                <a:gridCol w="810800"/>
                <a:gridCol w="1415700"/>
              </a:tblGrid>
              <a:tr h="27462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네이버 API 검색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시스템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설루션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2020.07.10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입력된 검색어를 api, 크롤링 활용하여 데이터 모집 후 하둡 전송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검색 엔진 내에서 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대용량 데이터 처리가 가능할 시 그대로 이용</a:t>
                      </a:r>
                      <a:endParaRPr sz="15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검색 엔진 내에서 </a:t>
                      </a:r>
                      <a:r>
                        <a:rPr lang="en-US" sz="15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대용량 데이터 처리 제한 시 프록시 서버 사용</a:t>
                      </a:r>
                      <a:endParaRPr sz="15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13" name="Google Shape;213;p31"/>
          <p:cNvCxnSpPr/>
          <p:nvPr/>
        </p:nvCxnSpPr>
        <p:spPr>
          <a:xfrm>
            <a:off x="502775" y="2554150"/>
            <a:ext cx="16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1"/>
          <p:cNvSpPr txBox="1"/>
          <p:nvPr/>
        </p:nvSpPr>
        <p:spPr>
          <a:xfrm>
            <a:off x="523875" y="2141875"/>
            <a:ext cx="1477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입력받은 검색어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2226175" y="2306950"/>
            <a:ext cx="1803900" cy="49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네이버 맞춤법 api</a:t>
            </a:r>
            <a:endParaRPr b="1" sz="1200"/>
          </a:p>
        </p:txBody>
      </p:sp>
      <p:cxnSp>
        <p:nvCxnSpPr>
          <p:cNvPr id="216" name="Google Shape;216;p31"/>
          <p:cNvCxnSpPr>
            <a:endCxn id="217" idx="1"/>
          </p:cNvCxnSpPr>
          <p:nvPr/>
        </p:nvCxnSpPr>
        <p:spPr>
          <a:xfrm>
            <a:off x="4118400" y="2554150"/>
            <a:ext cx="102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1"/>
          <p:cNvSpPr/>
          <p:nvPr/>
        </p:nvSpPr>
        <p:spPr>
          <a:xfrm>
            <a:off x="5138400" y="2306950"/>
            <a:ext cx="1803900" cy="49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네이버 데이터랩 api</a:t>
            </a:r>
            <a:endParaRPr b="1" sz="1200"/>
          </a:p>
        </p:txBody>
      </p:sp>
      <p:sp>
        <p:nvSpPr>
          <p:cNvPr id="218" name="Google Shape;218;p31"/>
          <p:cNvSpPr txBox="1"/>
          <p:nvPr/>
        </p:nvSpPr>
        <p:spPr>
          <a:xfrm>
            <a:off x="1171575" y="3586175"/>
            <a:ext cx="25575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5138400" y="3181800"/>
            <a:ext cx="2313000" cy="59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네이버 광고 검색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(월/일별 검색 수)</a:t>
            </a:r>
            <a:endParaRPr/>
          </a:p>
        </p:txBody>
      </p:sp>
      <p:cxnSp>
        <p:nvCxnSpPr>
          <p:cNvPr id="220" name="Google Shape;220;p31"/>
          <p:cNvCxnSpPr>
            <a:endCxn id="219" idx="1"/>
          </p:cNvCxnSpPr>
          <p:nvPr/>
        </p:nvCxnSpPr>
        <p:spPr>
          <a:xfrm>
            <a:off x="4118400" y="2554050"/>
            <a:ext cx="1020000" cy="9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1"/>
          <p:cNvSpPr/>
          <p:nvPr/>
        </p:nvSpPr>
        <p:spPr>
          <a:xfrm>
            <a:off x="5138400" y="4172400"/>
            <a:ext cx="2313000" cy="865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네이버 블로그, 카페, 웹사이트 크롤링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(제목, 링크, 내용)</a:t>
            </a:r>
            <a:endParaRPr/>
          </a:p>
        </p:txBody>
      </p:sp>
      <p:cxnSp>
        <p:nvCxnSpPr>
          <p:cNvPr id="222" name="Google Shape;222;p31"/>
          <p:cNvCxnSpPr>
            <a:endCxn id="221" idx="1"/>
          </p:cNvCxnSpPr>
          <p:nvPr/>
        </p:nvCxnSpPr>
        <p:spPr>
          <a:xfrm>
            <a:off x="4118400" y="2554050"/>
            <a:ext cx="1020000" cy="20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4076475" y="2276650"/>
            <a:ext cx="1149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검사된 검색어</a:t>
            </a:r>
            <a:endParaRPr sz="1100"/>
          </a:p>
        </p:txBody>
      </p:sp>
      <p:sp>
        <p:nvSpPr>
          <p:cNvPr id="224" name="Google Shape;224;p31"/>
          <p:cNvSpPr/>
          <p:nvPr/>
        </p:nvSpPr>
        <p:spPr>
          <a:xfrm>
            <a:off x="7813300" y="2306950"/>
            <a:ext cx="1538700" cy="537900"/>
          </a:xfrm>
          <a:prstGeom prst="flowChartDelay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처리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(하둡)</a:t>
            </a:r>
            <a:endParaRPr sz="900"/>
          </a:p>
        </p:txBody>
      </p:sp>
      <p:cxnSp>
        <p:nvCxnSpPr>
          <p:cNvPr id="225" name="Google Shape;225;p31"/>
          <p:cNvCxnSpPr>
            <a:stCxn id="217" idx="3"/>
            <a:endCxn id="224" idx="1"/>
          </p:cNvCxnSpPr>
          <p:nvPr/>
        </p:nvCxnSpPr>
        <p:spPr>
          <a:xfrm>
            <a:off x="6942300" y="2554150"/>
            <a:ext cx="870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>
            <a:stCxn id="219" idx="3"/>
            <a:endCxn id="224" idx="1"/>
          </p:cNvCxnSpPr>
          <p:nvPr/>
        </p:nvCxnSpPr>
        <p:spPr>
          <a:xfrm flipH="1" rot="10800000">
            <a:off x="7451400" y="2575950"/>
            <a:ext cx="361800" cy="9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1"/>
          <p:cNvCxnSpPr>
            <a:stCxn id="221" idx="3"/>
            <a:endCxn id="224" idx="1"/>
          </p:cNvCxnSpPr>
          <p:nvPr/>
        </p:nvCxnSpPr>
        <p:spPr>
          <a:xfrm flipH="1" rot="10800000">
            <a:off x="7451400" y="2575950"/>
            <a:ext cx="361800" cy="20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2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079500"/>
                <a:gridCol w="504825"/>
                <a:gridCol w="709150"/>
                <a:gridCol w="1065450"/>
                <a:gridCol w="1580475"/>
                <a:gridCol w="883800"/>
                <a:gridCol w="879925"/>
                <a:gridCol w="810800"/>
                <a:gridCol w="1415700"/>
              </a:tblGrid>
              <a:tr h="27462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데이터 처리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(하둡)</a:t>
                      </a:r>
                      <a:endParaRPr sz="10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설루션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2020.07.10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API로부터 받아온 데이터를 처리 후 DB 프로세스에 전송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검색어/연관어는 변수로 사용 뒤 DB 프로세스에 그대로 전송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‘고연관도’ ‘저연관도’ 분류된 데이터,  시각화에 필요한 데이터 처리 후 DB 프로세스에 전송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광고 키워드 출력 여부는 한번만 확인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33" name="Google Shape;233;p32"/>
          <p:cNvCxnSpPr/>
          <p:nvPr/>
        </p:nvCxnSpPr>
        <p:spPr>
          <a:xfrm>
            <a:off x="488950" y="2516275"/>
            <a:ext cx="85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2"/>
          <p:cNvSpPr txBox="1"/>
          <p:nvPr/>
        </p:nvSpPr>
        <p:spPr>
          <a:xfrm>
            <a:off x="523875" y="2032075"/>
            <a:ext cx="85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API로부터 넘어온 데이터</a:t>
            </a:r>
            <a:endParaRPr sz="800"/>
          </a:p>
        </p:txBody>
      </p:sp>
      <p:sp>
        <p:nvSpPr>
          <p:cNvPr id="235" name="Google Shape;235;p32"/>
          <p:cNvSpPr/>
          <p:nvPr/>
        </p:nvSpPr>
        <p:spPr>
          <a:xfrm>
            <a:off x="3571875" y="2108325"/>
            <a:ext cx="1539500" cy="815900"/>
          </a:xfrm>
          <a:prstGeom prst="flowChartDecis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‘광고’ 기준에 부합하는가</a:t>
            </a:r>
            <a:endParaRPr sz="900"/>
          </a:p>
        </p:txBody>
      </p:sp>
      <p:cxnSp>
        <p:nvCxnSpPr>
          <p:cNvPr id="236" name="Google Shape;236;p32"/>
          <p:cNvCxnSpPr>
            <a:stCxn id="235" idx="3"/>
            <a:endCxn id="237" idx="1"/>
          </p:cNvCxnSpPr>
          <p:nvPr/>
        </p:nvCxnSpPr>
        <p:spPr>
          <a:xfrm>
            <a:off x="5111375" y="2516275"/>
            <a:ext cx="397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2"/>
          <p:cNvSpPr/>
          <p:nvPr/>
        </p:nvSpPr>
        <p:spPr>
          <a:xfrm>
            <a:off x="5509050" y="2240875"/>
            <a:ext cx="597600" cy="55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 외</a:t>
            </a:r>
            <a:endParaRPr/>
          </a:p>
        </p:txBody>
      </p:sp>
      <p:cxnSp>
        <p:nvCxnSpPr>
          <p:cNvPr id="238" name="Google Shape;238;p32"/>
          <p:cNvCxnSpPr>
            <a:stCxn id="237" idx="3"/>
            <a:endCxn id="239" idx="1"/>
          </p:cNvCxnSpPr>
          <p:nvPr/>
        </p:nvCxnSpPr>
        <p:spPr>
          <a:xfrm flipH="1" rot="10800000">
            <a:off x="6106650" y="2516275"/>
            <a:ext cx="969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2"/>
          <p:cNvSpPr/>
          <p:nvPr/>
        </p:nvSpPr>
        <p:spPr>
          <a:xfrm>
            <a:off x="7075850" y="2108325"/>
            <a:ext cx="1621225" cy="815900"/>
          </a:xfrm>
          <a:prstGeom prst="flowChartDecis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데이터가 끝났는가</a:t>
            </a:r>
            <a:endParaRPr sz="1100"/>
          </a:p>
        </p:txBody>
      </p:sp>
      <p:cxnSp>
        <p:nvCxnSpPr>
          <p:cNvPr id="240" name="Google Shape;240;p32"/>
          <p:cNvCxnSpPr/>
          <p:nvPr/>
        </p:nvCxnSpPr>
        <p:spPr>
          <a:xfrm>
            <a:off x="8697075" y="2520325"/>
            <a:ext cx="2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2"/>
          <p:cNvSpPr/>
          <p:nvPr/>
        </p:nvSpPr>
        <p:spPr>
          <a:xfrm>
            <a:off x="3571875" y="3101300"/>
            <a:ext cx="1539500" cy="815900"/>
          </a:xfrm>
          <a:prstGeom prst="flowChartDecis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‘연관성’이 기준치 이상인가</a:t>
            </a:r>
            <a:endParaRPr sz="900"/>
          </a:p>
        </p:txBody>
      </p:sp>
      <p:cxnSp>
        <p:nvCxnSpPr>
          <p:cNvPr id="242" name="Google Shape;242;p32"/>
          <p:cNvCxnSpPr>
            <a:stCxn id="235" idx="2"/>
            <a:endCxn id="241" idx="0"/>
          </p:cNvCxnSpPr>
          <p:nvPr/>
        </p:nvCxnSpPr>
        <p:spPr>
          <a:xfrm>
            <a:off x="4341625" y="2924225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2"/>
          <p:cNvSpPr/>
          <p:nvPr/>
        </p:nvSpPr>
        <p:spPr>
          <a:xfrm>
            <a:off x="5542700" y="3229200"/>
            <a:ext cx="1156800" cy="55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처리</a:t>
            </a:r>
            <a:endParaRPr/>
          </a:p>
        </p:txBody>
      </p:sp>
      <p:cxnSp>
        <p:nvCxnSpPr>
          <p:cNvPr id="244" name="Google Shape;244;p32"/>
          <p:cNvCxnSpPr>
            <a:stCxn id="243" idx="3"/>
            <a:endCxn id="243" idx="3"/>
          </p:cNvCxnSpPr>
          <p:nvPr/>
        </p:nvCxnSpPr>
        <p:spPr>
          <a:xfrm>
            <a:off x="6699500" y="35052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/>
          <p:nvPr/>
        </p:nvCxnSpPr>
        <p:spPr>
          <a:xfrm>
            <a:off x="6772275" y="3506400"/>
            <a:ext cx="32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2"/>
          <p:cNvCxnSpPr>
            <a:endCxn id="239" idx="1"/>
          </p:cNvCxnSpPr>
          <p:nvPr/>
        </p:nvCxnSpPr>
        <p:spPr>
          <a:xfrm flipH="1" rot="10800000">
            <a:off x="7074650" y="2516275"/>
            <a:ext cx="1200" cy="19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2"/>
          <p:cNvCxnSpPr>
            <a:endCxn id="243" idx="1"/>
          </p:cNvCxnSpPr>
          <p:nvPr/>
        </p:nvCxnSpPr>
        <p:spPr>
          <a:xfrm>
            <a:off x="5150300" y="3505200"/>
            <a:ext cx="3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2"/>
          <p:cNvSpPr/>
          <p:nvPr/>
        </p:nvSpPr>
        <p:spPr>
          <a:xfrm>
            <a:off x="8200575" y="4154275"/>
            <a:ext cx="1086300" cy="552000"/>
          </a:xfrm>
          <a:prstGeom prst="flowChartDelay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DB 프로세스</a:t>
            </a:r>
            <a:endParaRPr sz="1200"/>
          </a:p>
        </p:txBody>
      </p:sp>
      <p:cxnSp>
        <p:nvCxnSpPr>
          <p:cNvPr id="249" name="Google Shape;249;p32"/>
          <p:cNvCxnSpPr/>
          <p:nvPr/>
        </p:nvCxnSpPr>
        <p:spPr>
          <a:xfrm>
            <a:off x="8921050" y="2516275"/>
            <a:ext cx="60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2"/>
          <p:cNvSpPr/>
          <p:nvPr/>
        </p:nvSpPr>
        <p:spPr>
          <a:xfrm>
            <a:off x="5573650" y="4217525"/>
            <a:ext cx="1156800" cy="55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‘저연관도’ 정보로 분류</a:t>
            </a:r>
            <a:endParaRPr/>
          </a:p>
        </p:txBody>
      </p:sp>
      <p:cxnSp>
        <p:nvCxnSpPr>
          <p:cNvPr id="251" name="Google Shape;251;p32"/>
          <p:cNvCxnSpPr/>
          <p:nvPr/>
        </p:nvCxnSpPr>
        <p:spPr>
          <a:xfrm>
            <a:off x="6715125" y="4474325"/>
            <a:ext cx="3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2"/>
          <p:cNvCxnSpPr>
            <a:stCxn id="241" idx="2"/>
          </p:cNvCxnSpPr>
          <p:nvPr/>
        </p:nvCxnSpPr>
        <p:spPr>
          <a:xfrm>
            <a:off x="4341625" y="3917200"/>
            <a:ext cx="60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2"/>
          <p:cNvCxnSpPr>
            <a:endCxn id="250" idx="1"/>
          </p:cNvCxnSpPr>
          <p:nvPr/>
        </p:nvCxnSpPr>
        <p:spPr>
          <a:xfrm flipH="1" rot="10800000">
            <a:off x="4371850" y="4493525"/>
            <a:ext cx="120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2"/>
          <p:cNvCxnSpPr/>
          <p:nvPr/>
        </p:nvCxnSpPr>
        <p:spPr>
          <a:xfrm>
            <a:off x="7886463" y="2924225"/>
            <a:ext cx="0" cy="19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2"/>
          <p:cNvCxnSpPr/>
          <p:nvPr/>
        </p:nvCxnSpPr>
        <p:spPr>
          <a:xfrm rot="10800000">
            <a:off x="871500" y="4900750"/>
            <a:ext cx="70152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/>
          <p:nvPr/>
        </p:nvCxnSpPr>
        <p:spPr>
          <a:xfrm flipH="1" rot="10800000">
            <a:off x="842975" y="2614725"/>
            <a:ext cx="14100" cy="22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2"/>
          <p:cNvSpPr txBox="1"/>
          <p:nvPr/>
        </p:nvSpPr>
        <p:spPr>
          <a:xfrm>
            <a:off x="9050725" y="2262300"/>
            <a:ext cx="392400" cy="1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처리된 데이터 전송</a:t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1343050" y="2108275"/>
            <a:ext cx="1621200" cy="816000"/>
          </a:xfrm>
          <a:prstGeom prst="diamond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광고 키워드 출력 여부에 동의 하였는가?</a:t>
            </a:r>
            <a:endParaRPr sz="800"/>
          </a:p>
        </p:txBody>
      </p:sp>
      <p:cxnSp>
        <p:nvCxnSpPr>
          <p:cNvPr id="259" name="Google Shape;259;p32"/>
          <p:cNvCxnSpPr>
            <a:stCxn id="258" idx="3"/>
            <a:endCxn id="235" idx="1"/>
          </p:cNvCxnSpPr>
          <p:nvPr/>
        </p:nvCxnSpPr>
        <p:spPr>
          <a:xfrm>
            <a:off x="2964250" y="2516275"/>
            <a:ext cx="60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2"/>
          <p:cNvCxnSpPr>
            <a:endCxn id="241" idx="1"/>
          </p:cNvCxnSpPr>
          <p:nvPr/>
        </p:nvCxnSpPr>
        <p:spPr>
          <a:xfrm flipH="1" rot="10800000">
            <a:off x="2185875" y="3509250"/>
            <a:ext cx="13860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2"/>
          <p:cNvCxnSpPr/>
          <p:nvPr/>
        </p:nvCxnSpPr>
        <p:spPr>
          <a:xfrm>
            <a:off x="2161350" y="2924275"/>
            <a:ext cx="3900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 txBox="1"/>
          <p:nvPr/>
        </p:nvSpPr>
        <p:spPr>
          <a:xfrm>
            <a:off x="2200275" y="3000375"/>
            <a:ext cx="85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YES</a:t>
            </a:r>
            <a:endParaRPr sz="1200"/>
          </a:p>
        </p:txBody>
      </p:sp>
      <p:sp>
        <p:nvSpPr>
          <p:cNvPr id="263" name="Google Shape;263;p32"/>
          <p:cNvSpPr txBox="1"/>
          <p:nvPr/>
        </p:nvSpPr>
        <p:spPr>
          <a:xfrm>
            <a:off x="2998996" y="2240875"/>
            <a:ext cx="597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</a:t>
            </a:r>
            <a:endParaRPr sz="1200"/>
          </a:p>
        </p:txBody>
      </p:sp>
      <p:sp>
        <p:nvSpPr>
          <p:cNvPr id="264" name="Google Shape;264;p32"/>
          <p:cNvSpPr txBox="1"/>
          <p:nvPr/>
        </p:nvSpPr>
        <p:spPr>
          <a:xfrm>
            <a:off x="4909175" y="2032075"/>
            <a:ext cx="85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YES</a:t>
            </a:r>
            <a:endParaRPr sz="1200"/>
          </a:p>
        </p:txBody>
      </p:sp>
      <p:sp>
        <p:nvSpPr>
          <p:cNvPr id="265" name="Google Shape;265;p32"/>
          <p:cNvSpPr txBox="1"/>
          <p:nvPr/>
        </p:nvSpPr>
        <p:spPr>
          <a:xfrm>
            <a:off x="8494300" y="2188525"/>
            <a:ext cx="85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YES</a:t>
            </a:r>
            <a:endParaRPr sz="1200"/>
          </a:p>
        </p:txBody>
      </p:sp>
      <p:sp>
        <p:nvSpPr>
          <p:cNvPr id="266" name="Google Shape;266;p32"/>
          <p:cNvSpPr txBox="1"/>
          <p:nvPr/>
        </p:nvSpPr>
        <p:spPr>
          <a:xfrm>
            <a:off x="4919450" y="3048800"/>
            <a:ext cx="85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YES</a:t>
            </a:r>
            <a:endParaRPr sz="1200"/>
          </a:p>
        </p:txBody>
      </p:sp>
      <p:sp>
        <p:nvSpPr>
          <p:cNvPr id="267" name="Google Shape;267;p32"/>
          <p:cNvSpPr txBox="1"/>
          <p:nvPr/>
        </p:nvSpPr>
        <p:spPr>
          <a:xfrm>
            <a:off x="4502171" y="2846825"/>
            <a:ext cx="597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</a:t>
            </a:r>
            <a:endParaRPr sz="1200"/>
          </a:p>
        </p:txBody>
      </p:sp>
      <p:sp>
        <p:nvSpPr>
          <p:cNvPr id="268" name="Google Shape;268;p32"/>
          <p:cNvSpPr txBox="1"/>
          <p:nvPr/>
        </p:nvSpPr>
        <p:spPr>
          <a:xfrm>
            <a:off x="4341621" y="3974775"/>
            <a:ext cx="597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</a:t>
            </a:r>
            <a:endParaRPr sz="1200"/>
          </a:p>
        </p:txBody>
      </p:sp>
      <p:sp>
        <p:nvSpPr>
          <p:cNvPr id="269" name="Google Shape;269;p32"/>
          <p:cNvSpPr txBox="1"/>
          <p:nvPr/>
        </p:nvSpPr>
        <p:spPr>
          <a:xfrm>
            <a:off x="8002871" y="3000375"/>
            <a:ext cx="597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33"/>
          <p:cNvGraphicFramePr/>
          <p:nvPr/>
        </p:nvGraphicFramePr>
        <p:xfrm>
          <a:off x="488950" y="4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{FB3BA3E2-8707-42DA-8333-6F233CB96F33}</a:tableStyleId>
              </a:tblPr>
              <a:tblGrid>
                <a:gridCol w="1079500"/>
                <a:gridCol w="504825"/>
                <a:gridCol w="709150"/>
                <a:gridCol w="1065450"/>
                <a:gridCol w="1580475"/>
                <a:gridCol w="883800"/>
                <a:gridCol w="879925"/>
                <a:gridCol w="810800"/>
                <a:gridCol w="1415700"/>
              </a:tblGrid>
              <a:tr h="274625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업무흐름도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DB처리 시스템</a:t>
                      </a:r>
                      <a:endParaRPr sz="15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설루션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작성일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2020.07.10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프로세스설명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0350"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수행절차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48025">
                <a:tc gridSpan="9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439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전제조건/제약조건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 및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Dotumche"/>
                        <a:buNone/>
                      </a:pPr>
                      <a:r>
                        <a:rPr b="1" i="0" lang="en-US" sz="1100" u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이슈사항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하둡으로 가공된 데이터는 광고 키워드 및 무관련 키워드를 제외한 게시글을 의미함.</a:t>
                      </a:r>
                      <a:endParaRPr sz="1800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76" name="Google Shape;276;p33"/>
          <p:cNvCxnSpPr/>
          <p:nvPr/>
        </p:nvCxnSpPr>
        <p:spPr>
          <a:xfrm>
            <a:off x="514350" y="2514600"/>
            <a:ext cx="22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3"/>
          <p:cNvSpPr/>
          <p:nvPr/>
        </p:nvSpPr>
        <p:spPr>
          <a:xfrm>
            <a:off x="2314500" y="2150250"/>
            <a:ext cx="1803900" cy="7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임시 테이블 내에 저장</a:t>
            </a:r>
            <a:r>
              <a:rPr lang="en-US" sz="1200"/>
              <a:t>(모든 데이터)</a:t>
            </a:r>
            <a:endParaRPr b="1" sz="1200"/>
          </a:p>
        </p:txBody>
      </p:sp>
      <p:sp>
        <p:nvSpPr>
          <p:cNvPr id="278" name="Google Shape;278;p33"/>
          <p:cNvSpPr txBox="1"/>
          <p:nvPr/>
        </p:nvSpPr>
        <p:spPr>
          <a:xfrm>
            <a:off x="514350" y="2143100"/>
            <a:ext cx="2657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하둡으로 가공된 데이터</a:t>
            </a:r>
            <a:endParaRPr/>
          </a:p>
        </p:txBody>
      </p:sp>
      <p:cxnSp>
        <p:nvCxnSpPr>
          <p:cNvPr id="279" name="Google Shape;279;p33"/>
          <p:cNvCxnSpPr/>
          <p:nvPr/>
        </p:nvCxnSpPr>
        <p:spPr>
          <a:xfrm>
            <a:off x="542925" y="4572000"/>
            <a:ext cx="202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3"/>
          <p:cNvSpPr/>
          <p:nvPr/>
        </p:nvSpPr>
        <p:spPr>
          <a:xfrm>
            <a:off x="2571825" y="4071925"/>
            <a:ext cx="1700100" cy="7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유저 개인 검색어 히스토리 테이블에 row 저장</a:t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941100" y="4143375"/>
            <a:ext cx="1373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 검색어</a:t>
            </a:r>
            <a:endParaRPr/>
          </a:p>
        </p:txBody>
      </p:sp>
      <p:cxnSp>
        <p:nvCxnSpPr>
          <p:cNvPr id="282" name="Google Shape;282;p33"/>
          <p:cNvCxnSpPr/>
          <p:nvPr/>
        </p:nvCxnSpPr>
        <p:spPr>
          <a:xfrm>
            <a:off x="4271925" y="4588675"/>
            <a:ext cx="31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3"/>
          <p:cNvSpPr txBox="1"/>
          <p:nvPr/>
        </p:nvSpPr>
        <p:spPr>
          <a:xfrm>
            <a:off x="5686425" y="4243400"/>
            <a:ext cx="2800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 검색어</a:t>
            </a:r>
            <a:endParaRPr/>
          </a:p>
        </p:txBody>
      </p:sp>
      <p:cxnSp>
        <p:nvCxnSpPr>
          <p:cNvPr id="284" name="Google Shape;284;p33"/>
          <p:cNvCxnSpPr>
            <a:stCxn id="277" idx="3"/>
            <a:endCxn id="285" idx="1"/>
          </p:cNvCxnSpPr>
          <p:nvPr/>
        </p:nvCxnSpPr>
        <p:spPr>
          <a:xfrm>
            <a:off x="4118400" y="2514600"/>
            <a:ext cx="3382500" cy="19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3"/>
          <p:cNvCxnSpPr>
            <a:stCxn id="287" idx="0"/>
          </p:cNvCxnSpPr>
          <p:nvPr/>
        </p:nvCxnSpPr>
        <p:spPr>
          <a:xfrm rot="10800000">
            <a:off x="8315300" y="3257475"/>
            <a:ext cx="0" cy="7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3"/>
          <p:cNvSpPr/>
          <p:nvPr/>
        </p:nvSpPr>
        <p:spPr>
          <a:xfrm>
            <a:off x="7500950" y="2514600"/>
            <a:ext cx="1628700" cy="7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임시 테이블 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(DB 서버 부하방지)</a:t>
            </a:r>
            <a:endParaRPr sz="1200"/>
          </a:p>
        </p:txBody>
      </p:sp>
      <p:sp>
        <p:nvSpPr>
          <p:cNvPr id="285" name="Google Shape;285;p33"/>
          <p:cNvSpPr/>
          <p:nvPr/>
        </p:nvSpPr>
        <p:spPr>
          <a:xfrm>
            <a:off x="7500950" y="4111225"/>
            <a:ext cx="1700100" cy="650100"/>
          </a:xfrm>
          <a:prstGeom prst="flowChartDelay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출력 프로세스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(결과 페이지 이동)</a:t>
            </a:r>
            <a:endParaRPr sz="900"/>
          </a:p>
        </p:txBody>
      </p:sp>
      <p:sp>
        <p:nvSpPr>
          <p:cNvPr id="289" name="Google Shape;289;p33"/>
          <p:cNvSpPr txBox="1"/>
          <p:nvPr/>
        </p:nvSpPr>
        <p:spPr>
          <a:xfrm rot="1837321">
            <a:off x="4096714" y="2944105"/>
            <a:ext cx="3536707" cy="428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링크, 및 100자 내용, 및 날짜, 작성자 등으로 이루어진 정형화된 데이터, </a:t>
            </a:r>
            <a:r>
              <a:rPr lang="en-US" sz="1000"/>
              <a:t>데이터 카운트 정보(전체 게시글 수 등)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