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sldIdLst>
    <p:sldId id="256" r:id="rId2"/>
    <p:sldId id="344" r:id="rId3"/>
    <p:sldId id="346" r:id="rId4"/>
    <p:sldId id="446" r:id="rId5"/>
    <p:sldId id="447" r:id="rId6"/>
    <p:sldId id="448" r:id="rId7"/>
    <p:sldId id="452" r:id="rId8"/>
    <p:sldId id="453" r:id="rId9"/>
    <p:sldId id="405" r:id="rId10"/>
    <p:sldId id="406" r:id="rId11"/>
    <p:sldId id="407" r:id="rId12"/>
    <p:sldId id="408" r:id="rId13"/>
    <p:sldId id="410" r:id="rId14"/>
    <p:sldId id="411" r:id="rId15"/>
    <p:sldId id="412" r:id="rId16"/>
    <p:sldId id="413" r:id="rId17"/>
    <p:sldId id="415" r:id="rId18"/>
    <p:sldId id="416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2" r:id="rId34"/>
    <p:sldId id="433" r:id="rId35"/>
    <p:sldId id="434" r:id="rId36"/>
    <p:sldId id="435" r:id="rId37"/>
    <p:sldId id="436" r:id="rId38"/>
    <p:sldId id="437" r:id="rId39"/>
    <p:sldId id="438" r:id="rId40"/>
    <p:sldId id="439" r:id="rId41"/>
    <p:sldId id="440" r:id="rId42"/>
    <p:sldId id="441" r:id="rId43"/>
    <p:sldId id="442" r:id="rId44"/>
    <p:sldId id="443" r:id="rId45"/>
    <p:sldId id="444" r:id="rId46"/>
    <p:sldId id="445" r:id="rId47"/>
    <p:sldId id="336" r:id="rId48"/>
    <p:sldId id="335" r:id="rId49"/>
    <p:sldId id="340" r:id="rId50"/>
    <p:sldId id="339" r:id="rId51"/>
    <p:sldId id="352" r:id="rId52"/>
    <p:sldId id="353" r:id="rId53"/>
    <p:sldId id="354" r:id="rId54"/>
    <p:sldId id="355" r:id="rId55"/>
    <p:sldId id="356" r:id="rId56"/>
    <p:sldId id="357" r:id="rId57"/>
    <p:sldId id="358" r:id="rId58"/>
    <p:sldId id="359" r:id="rId59"/>
    <p:sldId id="360" r:id="rId60"/>
    <p:sldId id="361" r:id="rId61"/>
    <p:sldId id="362" r:id="rId62"/>
    <p:sldId id="363" r:id="rId63"/>
    <p:sldId id="364" r:id="rId64"/>
    <p:sldId id="365" r:id="rId65"/>
    <p:sldId id="366" r:id="rId66"/>
    <p:sldId id="367" r:id="rId67"/>
    <p:sldId id="368" r:id="rId68"/>
    <p:sldId id="369" r:id="rId69"/>
    <p:sldId id="370" r:id="rId70"/>
    <p:sldId id="371" r:id="rId71"/>
    <p:sldId id="372" r:id="rId72"/>
    <p:sldId id="373" r:id="rId73"/>
    <p:sldId id="374" r:id="rId74"/>
    <p:sldId id="375" r:id="rId75"/>
    <p:sldId id="376" r:id="rId76"/>
    <p:sldId id="377" r:id="rId77"/>
    <p:sldId id="378" r:id="rId78"/>
    <p:sldId id="379" r:id="rId79"/>
    <p:sldId id="380" r:id="rId80"/>
    <p:sldId id="382" r:id="rId81"/>
    <p:sldId id="381" r:id="rId82"/>
    <p:sldId id="383" r:id="rId83"/>
    <p:sldId id="384" r:id="rId84"/>
    <p:sldId id="385" r:id="rId85"/>
    <p:sldId id="386" r:id="rId86"/>
    <p:sldId id="387" r:id="rId87"/>
    <p:sldId id="388" r:id="rId88"/>
    <p:sldId id="389" r:id="rId89"/>
    <p:sldId id="390" r:id="rId90"/>
    <p:sldId id="391" r:id="rId91"/>
    <p:sldId id="392" r:id="rId92"/>
    <p:sldId id="393" r:id="rId93"/>
    <p:sldId id="394" r:id="rId94"/>
    <p:sldId id="395" r:id="rId95"/>
    <p:sldId id="396" r:id="rId96"/>
    <p:sldId id="397" r:id="rId97"/>
    <p:sldId id="398" r:id="rId98"/>
    <p:sldId id="399" r:id="rId99"/>
    <p:sldId id="400" r:id="rId100"/>
    <p:sldId id="401" r:id="rId101"/>
    <p:sldId id="402" r:id="rId102"/>
    <p:sldId id="403" r:id="rId103"/>
    <p:sldId id="404" r:id="rId104"/>
    <p:sldId id="449" r:id="rId105"/>
    <p:sldId id="450" r:id="rId106"/>
    <p:sldId id="451" r:id="rId107"/>
    <p:sldId id="349" r:id="rId108"/>
    <p:sldId id="350" r:id="rId10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34" autoAdjust="0"/>
  </p:normalViewPr>
  <p:slideViewPr>
    <p:cSldViewPr>
      <p:cViewPr varScale="1">
        <p:scale>
          <a:sx n="81" d="100"/>
          <a:sy n="81" d="100"/>
        </p:scale>
        <p:origin x="16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8F850-C7A3-D94E-89EF-32CAEF06577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FC87C-4343-4341-BA80-5A638839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5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E0F080-3DA4-4580-9217-667A88D32F39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1804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2023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45366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968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98291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0493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65251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5920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16681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842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45372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4141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4551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39004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7032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43858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111428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734161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509021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45452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267528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4376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75660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96233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160149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17969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27586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0994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132633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103642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882813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392337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C87C-4343-4341-BA80-5A63883970D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84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395194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1B8E66-3795-4D56-9BA8-BE18517A8F78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934977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498916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245536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00719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8504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66191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0533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289560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73497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37779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435996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108392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809438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586508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800354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327805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85620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622086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93186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966295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6104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23175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434560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3771140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754927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687768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125965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6093417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43606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2099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1235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0847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6048-9B1A-4345-8CE5-5D8DCB0E3C2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666-9EFD-44DA-B486-FD7B1CFC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4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6048-9B1A-4345-8CE5-5D8DCB0E3C2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666-9EFD-44DA-B486-FD7B1CFC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6048-9B1A-4345-8CE5-5D8DCB0E3C2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666-9EFD-44DA-B486-FD7B1CFC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6048-9B1A-4345-8CE5-5D8DCB0E3C2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666-9EFD-44DA-B486-FD7B1CFC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2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6048-9B1A-4345-8CE5-5D8DCB0E3C2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666-9EFD-44DA-B486-FD7B1CFC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8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6048-9B1A-4345-8CE5-5D8DCB0E3C2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666-9EFD-44DA-B486-FD7B1CFC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0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6048-9B1A-4345-8CE5-5D8DCB0E3C2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666-9EFD-44DA-B486-FD7B1CFC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1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6048-9B1A-4345-8CE5-5D8DCB0E3C2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666-9EFD-44DA-B486-FD7B1CFC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4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6048-9B1A-4345-8CE5-5D8DCB0E3C2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666-9EFD-44DA-B486-FD7B1CFC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2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6048-9B1A-4345-8CE5-5D8DCB0E3C2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666-9EFD-44DA-B486-FD7B1CFC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4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6048-9B1A-4345-8CE5-5D8DCB0E3C2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666-9EFD-44DA-B486-FD7B1CFC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56048-9B1A-4345-8CE5-5D8DCB0E3C2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A4666-9EFD-44DA-B486-FD7B1CFC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9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Word_97_-_2003_Document1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Word_97_-_2003_Document2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2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2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4.png"/><Relationship Id="rId5" Type="http://schemas.openxmlformats.org/officeDocument/2006/relationships/image" Target="../media/image33.emf"/><Relationship Id="rId4" Type="http://schemas.openxmlformats.org/officeDocument/2006/relationships/oleObject" Target="../embeddings/oleObject28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2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3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3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3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40.emf"/><Relationship Id="rId4" Type="http://schemas.openxmlformats.org/officeDocument/2006/relationships/oleObject" Target="../embeddings/oleObject3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35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36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37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fgetcsv.php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38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7.emf"/><Relationship Id="rId4" Type="http://schemas.openxmlformats.org/officeDocument/2006/relationships/oleObject" Target="../embeddings/Microsoft_Word_97_-_2003_Document3.doc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8.emf"/><Relationship Id="rId4" Type="http://schemas.openxmlformats.org/officeDocument/2006/relationships/oleObject" Target="../embeddings/oleObject39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oleObject" Target="../embeddings/oleObject40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41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oleObject" Target="../embeddings/oleObject42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54.emf"/><Relationship Id="rId4" Type="http://schemas.openxmlformats.org/officeDocument/2006/relationships/oleObject" Target="../embeddings/oleObject43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oleObject" Target="../embeddings/oleObject44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oleObject" Target="../embeddings/oleObject4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npho.cogs.indiana.edu/thinker/3724.js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59.emf"/><Relationship Id="rId4" Type="http://schemas.openxmlformats.org/officeDocument/2006/relationships/oleObject" Target="../embeddings/oleObject46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60.emf"/><Relationship Id="rId4" Type="http://schemas.openxmlformats.org/officeDocument/2006/relationships/oleObject" Target="../embeddings/oleObject47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oleObject" Target="../embeddings/oleObject48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6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63.e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66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67.emf"/><Relationship Id="rId4" Type="http://schemas.openxmlformats.org/officeDocument/2006/relationships/oleObject" Target="../embeddings/oleObject51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6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68.e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7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oleObject" Target="../embeddings/oleObject54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74.emf"/><Relationship Id="rId4" Type="http://schemas.openxmlformats.org/officeDocument/2006/relationships/oleObject" Target="../embeddings/oleObject55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75.emf"/><Relationship Id="rId4" Type="http://schemas.openxmlformats.org/officeDocument/2006/relationships/oleObject" Target="../embeddings/oleObject56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76.emf"/><Relationship Id="rId4" Type="http://schemas.openxmlformats.org/officeDocument/2006/relationships/oleObject" Target="../embeddings/oleObject5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hp.net/manual/en/class.pdo.php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notesSlide" Target="../notesSlides/notesSlide59.xml"/><Relationship Id="rId7" Type="http://schemas.openxmlformats.org/officeDocument/2006/relationships/image" Target="../media/image7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77.e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7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71.png"/><Relationship Id="rId5" Type="http://schemas.openxmlformats.org/officeDocument/2006/relationships/image" Target="../media/image80.emf"/><Relationship Id="rId4" Type="http://schemas.openxmlformats.org/officeDocument/2006/relationships/oleObject" Target="../embeddings/oleObject60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82.png"/><Relationship Id="rId5" Type="http://schemas.openxmlformats.org/officeDocument/2006/relationships/image" Target="../media/image81.emf"/><Relationship Id="rId4" Type="http://schemas.openxmlformats.org/officeDocument/2006/relationships/oleObject" Target="../embeddings/oleObject61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84.emf"/><Relationship Id="rId5" Type="http://schemas.openxmlformats.org/officeDocument/2006/relationships/image" Target="../media/image83.emf"/><Relationship Id="rId4" Type="http://schemas.openxmlformats.org/officeDocument/2006/relationships/oleObject" Target="../embeddings/oleObject62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notesSlide" Target="../notesSlides/notesSlide63.xml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87.emf"/><Relationship Id="rId5" Type="http://schemas.openxmlformats.org/officeDocument/2006/relationships/image" Target="../media/image85.emf"/><Relationship Id="rId4" Type="http://schemas.openxmlformats.org/officeDocument/2006/relationships/oleObject" Target="../embeddings/oleObject63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89.emf"/><Relationship Id="rId5" Type="http://schemas.openxmlformats.org/officeDocument/2006/relationships/image" Target="../media/image88.emf"/><Relationship Id="rId4" Type="http://schemas.openxmlformats.org/officeDocument/2006/relationships/oleObject" Target="../embeddings/oleObject65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oleObject" Target="../embeddings/oleObject66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5" Type="http://schemas.openxmlformats.org/officeDocument/2006/relationships/image" Target="../media/image92.emf"/><Relationship Id="rId4" Type="http://schemas.openxmlformats.org/officeDocument/2006/relationships/oleObject" Target="../embeddings/oleObject67.bin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pdo.exec.php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hyperlink" Target="http://drexel.blackboard.com/@@016D1488681A2A6F36C754264A48BC49/courses/1/I-INFO153-A-201115/content/_5210157_1/nsf.sql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 153 Week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Mid-terms, Review, Database Design &amp; MySQL, Assignment 3, and </a:t>
            </a:r>
          </a:p>
          <a:p>
            <a:r>
              <a:rPr lang="en-US" dirty="0" smtClean="0"/>
              <a:t>Term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8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307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24E258D5-29BD-471E-9073-FA4A3CC41490}" type="slidenum">
              <a:rPr lang="en-US" altLang="en-US" sz="900">
                <a:latin typeface="Arial Narrow" panose="020B0606020202030204" pitchFamily="34" charset="0"/>
              </a:rPr>
              <a:pPr algn="r"/>
              <a:t>10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3077" name="Object 4"/>
          <p:cNvGraphicFramePr>
            <a:graphicFrameLocks noChangeAspect="1"/>
          </p:cNvGraphicFramePr>
          <p:nvPr/>
        </p:nvGraphicFramePr>
        <p:xfrm>
          <a:off x="914400" y="685800"/>
          <a:ext cx="7321550" cy="226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Document" r:id="rId4" imgW="7321366" imgH="2262185" progId="Word.Document.8">
                  <p:embed/>
                </p:oleObj>
              </mc:Choice>
              <mc:Fallback>
                <p:oleObj name="Document" r:id="rId4" imgW="7321366" imgH="22621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226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414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697230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20" y="3464169"/>
            <a:ext cx="8109626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5410200" y="1371600"/>
            <a:ext cx="91440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6" name="Oval 5"/>
          <p:cNvSpPr/>
          <p:nvPr/>
        </p:nvSpPr>
        <p:spPr>
          <a:xfrm>
            <a:off x="7543800" y="4724400"/>
            <a:ext cx="91440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514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8849784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5867400" y="457200"/>
            <a:ext cx="91440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875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376751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6172200" y="609600"/>
            <a:ext cx="91440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2633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Chapters 3, 4, 17,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load the data in?</a:t>
            </a:r>
          </a:p>
          <a:p>
            <a:r>
              <a:rPr lang="en-US" dirty="0" smtClean="0"/>
              <a:t>What are the structures of your database?</a:t>
            </a:r>
          </a:p>
          <a:p>
            <a:endParaRPr lang="en-US" dirty="0" smtClean="0"/>
          </a:p>
          <a:p>
            <a:r>
              <a:rPr lang="en-US" dirty="0" smtClean="0"/>
              <a:t>What is your Model?</a:t>
            </a:r>
          </a:p>
          <a:p>
            <a:r>
              <a:rPr lang="en-US" dirty="0" smtClean="0"/>
              <a:t>What is your View?</a:t>
            </a:r>
          </a:p>
          <a:p>
            <a:r>
              <a:rPr lang="en-US" dirty="0" smtClean="0"/>
              <a:t>What is your Control?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4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it from Guitar shop application</a:t>
            </a:r>
          </a:p>
          <a:p>
            <a:pPr lvl="1"/>
            <a:r>
              <a:rPr lang="en-US" dirty="0" err="1" smtClean="0"/>
              <a:t>Database.php</a:t>
            </a:r>
            <a:endParaRPr lang="en-US" dirty="0" smtClean="0"/>
          </a:p>
          <a:p>
            <a:pPr lvl="1"/>
            <a:r>
              <a:rPr lang="en-US" dirty="0" err="1" smtClean="0"/>
              <a:t>Category_db.php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it from </a:t>
            </a:r>
            <a:r>
              <a:rPr lang="en-US" dirty="0" err="1" smtClean="0"/>
              <a:t>product_list.php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project needs to have access to some data</a:t>
            </a:r>
          </a:p>
          <a:p>
            <a:pPr lvl="2"/>
            <a:r>
              <a:rPr lang="en-US" dirty="0" smtClean="0"/>
              <a:t>Such as assignment 2 to 4</a:t>
            </a:r>
          </a:p>
          <a:p>
            <a:pPr lvl="1"/>
            <a:r>
              <a:rPr lang="en-US" dirty="0" smtClean="0"/>
              <a:t>The project should be </a:t>
            </a:r>
            <a:r>
              <a:rPr lang="en-US" dirty="0" err="1" smtClean="0"/>
              <a:t>php</a:t>
            </a:r>
            <a:r>
              <a:rPr lang="en-US" dirty="0" smtClean="0"/>
              <a:t>-based</a:t>
            </a:r>
          </a:p>
          <a:p>
            <a:pPr lvl="1"/>
            <a:r>
              <a:rPr lang="en-US" dirty="0" smtClean="0"/>
              <a:t>The project should have html front-ends</a:t>
            </a:r>
          </a:p>
          <a:p>
            <a:r>
              <a:rPr lang="en-US" dirty="0" smtClean="0"/>
              <a:t>Good to have:</a:t>
            </a:r>
          </a:p>
          <a:p>
            <a:pPr lvl="1"/>
            <a:r>
              <a:rPr lang="en-US" dirty="0" smtClean="0"/>
              <a:t>MVC design</a:t>
            </a:r>
          </a:p>
          <a:p>
            <a:pPr lvl="1"/>
            <a:r>
              <a:rPr lang="en-US" dirty="0" smtClean="0"/>
              <a:t>Use of MySQL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Submit your topic and team by next Tuesday</a:t>
            </a:r>
          </a:p>
          <a:p>
            <a:pPr lvl="1"/>
            <a:r>
              <a:rPr lang="en-US" dirty="0" smtClean="0"/>
              <a:t>two or three person’s team</a:t>
            </a:r>
          </a:p>
          <a:p>
            <a:pPr lvl="1"/>
            <a:r>
              <a:rPr lang="en-US" dirty="0" smtClean="0"/>
              <a:t>Extensions of assignment 2 to 4 are OK.</a:t>
            </a:r>
          </a:p>
          <a:p>
            <a:pPr lvl="1"/>
            <a:r>
              <a:rPr lang="en-US" dirty="0" smtClean="0"/>
              <a:t>There are many other possible projects</a:t>
            </a:r>
          </a:p>
          <a:p>
            <a:r>
              <a:rPr lang="en-US" dirty="0" smtClean="0"/>
              <a:t>Need to do a class presentation and a final documentation </a:t>
            </a:r>
          </a:p>
          <a:p>
            <a:pPr lvl="1"/>
            <a:r>
              <a:rPr lang="en-US" dirty="0" smtClean="0"/>
              <a:t>Submit all the codes and data (if it is small enough)</a:t>
            </a:r>
          </a:p>
          <a:p>
            <a:pPr lvl="1"/>
            <a:r>
              <a:rPr lang="en-US" dirty="0" smtClean="0"/>
              <a:t>Each student must have a final notes on what you learn from completing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409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8F862976-6520-44DA-8B9F-7102BEF87EE0}" type="slidenum">
              <a:rPr lang="en-US" altLang="en-US" sz="900">
                <a:latin typeface="Arial Narrow" panose="020B0606020202030204" pitchFamily="34" charset="0"/>
              </a:rPr>
              <a:pPr algn="r"/>
              <a:t>11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4101" name="Object 4"/>
          <p:cNvGraphicFramePr>
            <a:graphicFrameLocks noChangeAspect="1"/>
          </p:cNvGraphicFramePr>
          <p:nvPr/>
        </p:nvGraphicFramePr>
        <p:xfrm>
          <a:off x="914400" y="685800"/>
          <a:ext cx="7304088" cy="327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Document" r:id="rId4" imgW="7321366" imgH="3275643" progId="Word.Document.8">
                  <p:embed/>
                </p:oleObj>
              </mc:Choice>
              <mc:Fallback>
                <p:oleObj name="Document" r:id="rId4" imgW="7321366" imgH="32756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4088" cy="327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66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512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C85E5841-915C-4555-8856-350B42EB426A}" type="slidenum">
              <a:rPr lang="en-US" altLang="en-US" sz="900">
                <a:latin typeface="Arial Narrow" panose="020B0606020202030204" pitchFamily="34" charset="0"/>
              </a:rPr>
              <a:pPr algn="r"/>
              <a:t>12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5125" name="Object 4"/>
          <p:cNvGraphicFramePr>
            <a:graphicFrameLocks noChangeAspect="1"/>
          </p:cNvGraphicFramePr>
          <p:nvPr/>
        </p:nvGraphicFramePr>
        <p:xfrm>
          <a:off x="914400" y="685800"/>
          <a:ext cx="7321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Document" r:id="rId4" imgW="7321366" imgH="425215" progId="Word.Document.8">
                  <p:embed/>
                </p:oleObj>
              </mc:Choice>
              <mc:Fallback>
                <p:oleObj name="Document" r:id="rId4" imgW="7321366" imgH="4252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1814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838200" y="1295400"/>
          <a:ext cx="7313613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Visio" r:id="rId6" imgW="6641491" imgH="2933278" progId="Visio.Drawing.11">
                  <p:embed/>
                </p:oleObj>
              </mc:Choice>
              <mc:Fallback>
                <p:oleObj name="Visio" r:id="rId6" imgW="6641491" imgH="293327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95400"/>
                        <a:ext cx="7313613" cy="322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471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717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2CAAB840-325B-4F9B-BB10-5D797AF88773}" type="slidenum">
              <a:rPr lang="en-US" altLang="en-US" sz="900">
                <a:latin typeface="Arial Narrow" panose="020B0606020202030204" pitchFamily="34" charset="0"/>
              </a:rPr>
              <a:pPr algn="r"/>
              <a:t>13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7173" name="Object 4"/>
          <p:cNvGraphicFramePr>
            <a:graphicFrameLocks noChangeAspect="1"/>
          </p:cNvGraphicFramePr>
          <p:nvPr/>
        </p:nvGraphicFramePr>
        <p:xfrm>
          <a:off x="914400" y="685800"/>
          <a:ext cx="7321550" cy="341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Document" r:id="rId4" imgW="7321366" imgH="3419314" progId="Word.Document.8">
                  <p:embed/>
                </p:oleObj>
              </mc:Choice>
              <mc:Fallback>
                <p:oleObj name="Document" r:id="rId4" imgW="7321366" imgH="34193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341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796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819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6ECF03DB-AADA-4A68-80BB-A54FAE42504C}" type="slidenum">
              <a:rPr lang="en-US" altLang="en-US" sz="900">
                <a:latin typeface="Arial Narrow" panose="020B0606020202030204" pitchFamily="34" charset="0"/>
              </a:rPr>
              <a:pPr algn="r"/>
              <a:t>14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914400" y="685800"/>
          <a:ext cx="7321550" cy="238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Document" r:id="rId4" imgW="7321366" imgH="2382494" progId="Word.Document.8">
                  <p:embed/>
                </p:oleObj>
              </mc:Choice>
              <mc:Fallback>
                <p:oleObj name="Document" r:id="rId4" imgW="7321366" imgH="23824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238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65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921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62370CDF-A66C-453D-8BF4-D39E6512BC25}" type="slidenum">
              <a:rPr lang="en-US" altLang="en-US" sz="900">
                <a:latin typeface="Arial Narrow" panose="020B0606020202030204" pitchFamily="34" charset="0"/>
              </a:rPr>
              <a:pPr algn="r"/>
              <a:t>15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9221" name="Object 4"/>
          <p:cNvGraphicFramePr>
            <a:graphicFrameLocks noChangeAspect="1"/>
          </p:cNvGraphicFramePr>
          <p:nvPr/>
        </p:nvGraphicFramePr>
        <p:xfrm>
          <a:off x="914400" y="685800"/>
          <a:ext cx="7321550" cy="307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Document" r:id="rId4" imgW="7304259" imgH="3074102" progId="Word.Document.8">
                  <p:embed/>
                </p:oleObj>
              </mc:Choice>
              <mc:Fallback>
                <p:oleObj name="Document" r:id="rId4" imgW="7304259" imgH="30741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307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957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1024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1FF5FA1A-4F0C-4C61-9BCB-901449F8A282}" type="slidenum">
              <a:rPr lang="en-US" altLang="en-US" sz="900">
                <a:latin typeface="Arial Narrow" panose="020B0606020202030204" pitchFamily="34" charset="0"/>
              </a:rPr>
              <a:pPr algn="r"/>
              <a:t>16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914400" y="685800"/>
          <a:ext cx="7321550" cy="354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Document" r:id="rId4" imgW="7321366" imgH="3548243" progId="Word.Document.8">
                  <p:embed/>
                </p:oleObj>
              </mc:Choice>
              <mc:Fallback>
                <p:oleObj name="Document" r:id="rId4" imgW="7321366" imgH="35482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354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758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1229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01E95AF3-B2CF-4B52-B210-FC073602A2D2}" type="slidenum">
              <a:rPr lang="en-US" altLang="en-US" sz="900">
                <a:latin typeface="Arial Narrow" panose="020B0606020202030204" pitchFamily="34" charset="0"/>
              </a:rPr>
              <a:pPr algn="r"/>
              <a:t>17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/>
        </p:nvGraphicFramePr>
        <p:xfrm>
          <a:off x="914400" y="685800"/>
          <a:ext cx="7321550" cy="410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Document" r:id="rId4" imgW="7321366" imgH="4106696" progId="Word.Document.8">
                  <p:embed/>
                </p:oleObj>
              </mc:Choice>
              <mc:Fallback>
                <p:oleObj name="Document" r:id="rId4" imgW="7321366" imgH="41066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410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061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680A82AE-9D83-40F3-986D-F3E3B689B81F}" type="slidenum">
              <a:rPr lang="en-US" altLang="en-US" sz="900">
                <a:latin typeface="Arial Narrow" panose="020B0606020202030204" pitchFamily="34" charset="0"/>
              </a:rPr>
              <a:pPr algn="r"/>
              <a:t>18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133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527336"/>
              </p:ext>
            </p:extLst>
          </p:nvPr>
        </p:nvGraphicFramePr>
        <p:xfrm>
          <a:off x="914400" y="685800"/>
          <a:ext cx="7321550" cy="261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Document" r:id="rId4" imgW="7314271" imgH="2620827" progId="Word.Document.8">
                  <p:embed/>
                </p:oleObj>
              </mc:Choice>
              <mc:Fallback>
                <p:oleObj name="Document" r:id="rId4" imgW="7314271" imgH="26208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261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905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1536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146B79A6-5BA0-4794-9DA9-610C9F8B0F54}" type="slidenum">
              <a:rPr lang="en-US" altLang="en-US" sz="900">
                <a:latin typeface="Arial Narrow" panose="020B0606020202030204" pitchFamily="34" charset="0"/>
              </a:rPr>
              <a:pPr algn="r"/>
              <a:t>19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914400" y="685800"/>
          <a:ext cx="7321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Document" r:id="rId4" imgW="7321366" imgH="425215" progId="Word.Document.8">
                  <p:embed/>
                </p:oleObj>
              </mc:Choice>
              <mc:Fallback>
                <p:oleObj name="Document" r:id="rId4" imgW="7321366" imgH="4252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6" name="Picture 5" descr="5-04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69850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70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Mid-term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identified</a:t>
            </a:r>
          </a:p>
          <a:p>
            <a:pPr lvl="1"/>
            <a:r>
              <a:rPr lang="en-US" dirty="0" smtClean="0"/>
              <a:t>Adjustment was implemented after reviewing breadth of test scores</a:t>
            </a:r>
          </a:p>
          <a:p>
            <a:r>
              <a:rPr lang="en-US" dirty="0" smtClean="0"/>
              <a:t>Few questions were misunderstood per answers received</a:t>
            </a:r>
          </a:p>
          <a:p>
            <a:pPr lvl="1"/>
            <a:r>
              <a:rPr lang="en-US" dirty="0" smtClean="0"/>
              <a:t>Need more practice writing code </a:t>
            </a:r>
          </a:p>
          <a:p>
            <a:r>
              <a:rPr lang="en-US" dirty="0" smtClean="0"/>
              <a:t>Areas need review- MVC, XAMPP (PHP, DB and MySQL administration), Extreme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3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1638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4A0151FF-724C-4A43-834E-17077828F63F}" type="slidenum">
              <a:rPr lang="en-US" altLang="en-US" sz="900">
                <a:latin typeface="Arial Narrow" panose="020B0606020202030204" pitchFamily="34" charset="0"/>
              </a:rPr>
              <a:pPr algn="r"/>
              <a:t>20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914400" y="685800"/>
          <a:ext cx="7321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Document" r:id="rId4" imgW="7321366" imgH="425215" progId="Word.Document.8">
                  <p:embed/>
                </p:oleObj>
              </mc:Choice>
              <mc:Fallback>
                <p:oleObj name="Document" r:id="rId4" imgW="7321366" imgH="4252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0" name="Picture 5" descr="5-04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6883400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00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1741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938F734D-3387-47D2-ADC9-EE6519C77C02}" type="slidenum">
              <a:rPr lang="en-US" altLang="en-US" sz="900">
                <a:latin typeface="Arial Narrow" panose="020B0606020202030204" pitchFamily="34" charset="0"/>
              </a:rPr>
              <a:pPr algn="r"/>
              <a:t>21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914400" y="685800"/>
          <a:ext cx="7321550" cy="524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Document" r:id="rId4" imgW="7321366" imgH="5247665" progId="Word.Document.8">
                  <p:embed/>
                </p:oleObj>
              </mc:Choice>
              <mc:Fallback>
                <p:oleObj name="Document" r:id="rId4" imgW="7321366" imgH="52476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524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66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1843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AF9AB468-6087-4630-B637-E779DE4F8DEB}" type="slidenum">
              <a:rPr lang="en-US" altLang="en-US" sz="900">
                <a:latin typeface="Arial Narrow" panose="020B0606020202030204" pitchFamily="34" charset="0"/>
              </a:rPr>
              <a:pPr algn="r"/>
              <a:t>22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914400" y="685800"/>
          <a:ext cx="7321550" cy="478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Document" r:id="rId4" imgW="7321366" imgH="4788332" progId="Word.Document.8">
                  <p:embed/>
                </p:oleObj>
              </mc:Choice>
              <mc:Fallback>
                <p:oleObj name="Document" r:id="rId4" imgW="7321366" imgH="47883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478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722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1945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6FC66F21-3B47-4E18-8528-1F45E05BD3FC}" type="slidenum">
              <a:rPr lang="en-US" altLang="en-US" sz="900">
                <a:latin typeface="Arial Narrow" panose="020B0606020202030204" pitchFamily="34" charset="0"/>
              </a:rPr>
              <a:pPr algn="r"/>
              <a:t>23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914400" y="685800"/>
          <a:ext cx="7321550" cy="409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Document" r:id="rId4" imgW="7321366" imgH="4099514" progId="Word.Document.8">
                  <p:embed/>
                </p:oleObj>
              </mc:Choice>
              <mc:Fallback>
                <p:oleObj name="Document" r:id="rId4" imgW="7321366" imgH="40995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409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FE02D0DA-D919-4523-A72F-B75661637BED}" type="slidenum">
              <a:rPr lang="en-US" altLang="en-US" sz="900">
                <a:latin typeface="Arial Narrow" panose="020B0606020202030204" pitchFamily="34" charset="0"/>
              </a:rPr>
              <a:pPr algn="r"/>
              <a:t>24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914400" y="685800"/>
          <a:ext cx="7321550" cy="318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Document" r:id="rId4" imgW="7321366" imgH="3180849" progId="Word.Document.8">
                  <p:embed/>
                </p:oleObj>
              </mc:Choice>
              <mc:Fallback>
                <p:oleObj name="Document" r:id="rId4" imgW="7321366" imgH="31808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318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4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2150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F543F7A8-86C4-4344-B6CF-122E68DC0591}" type="slidenum">
              <a:rPr lang="en-US" altLang="en-US" sz="900">
                <a:latin typeface="Arial Narrow" panose="020B0606020202030204" pitchFamily="34" charset="0"/>
              </a:rPr>
              <a:pPr algn="r"/>
              <a:t>25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914400" y="685800"/>
          <a:ext cx="7321550" cy="409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Document" r:id="rId4" imgW="7321366" imgH="4099514" progId="Word.Document.8">
                  <p:embed/>
                </p:oleObj>
              </mc:Choice>
              <mc:Fallback>
                <p:oleObj name="Document" r:id="rId4" imgW="7321366" imgH="40995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409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527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2253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9096C76E-45EE-4FAB-BC51-D6DBA36A920C}" type="slidenum">
              <a:rPr lang="en-US" altLang="en-US" sz="900">
                <a:latin typeface="Arial Narrow" panose="020B0606020202030204" pitchFamily="34" charset="0"/>
              </a:rPr>
              <a:pPr algn="r"/>
              <a:t>26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914400" y="685800"/>
          <a:ext cx="732155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Document" r:id="rId4" imgW="7321366" imgH="3640181" progId="Word.Document.8">
                  <p:embed/>
                </p:oleObj>
              </mc:Choice>
              <mc:Fallback>
                <p:oleObj name="Document" r:id="rId4" imgW="7321366" imgH="36401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94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846CF0CA-96BE-40FB-B974-583CB2DFB0F7}" type="slidenum">
              <a:rPr lang="en-US" altLang="en-US" sz="900">
                <a:latin typeface="Arial Narrow" panose="020B0606020202030204" pitchFamily="34" charset="0"/>
              </a:rPr>
              <a:pPr algn="r"/>
              <a:t>27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914400" y="685800"/>
          <a:ext cx="7321550" cy="478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Document" r:id="rId4" imgW="7321366" imgH="4788332" progId="Word.Document.8">
                  <p:embed/>
                </p:oleObj>
              </mc:Choice>
              <mc:Fallback>
                <p:oleObj name="Document" r:id="rId4" imgW="7321366" imgH="47883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478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760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B458CD65-F3E3-46E3-89FC-5BFA0A4E1D60}" type="slidenum">
              <a:rPr lang="en-US" altLang="en-US" sz="900">
                <a:latin typeface="Arial Narrow" panose="020B0606020202030204" pitchFamily="34" charset="0"/>
              </a:rPr>
              <a:pPr algn="r"/>
              <a:t>28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914400" y="685800"/>
          <a:ext cx="7769225" cy="41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Document" r:id="rId4" imgW="7742221" imgH="4158046" progId="Word.Document.8">
                  <p:embed/>
                </p:oleObj>
              </mc:Choice>
              <mc:Fallback>
                <p:oleObj name="Document" r:id="rId4" imgW="7742221" imgH="41580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769225" cy="414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608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2560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CA2A6B4B-0F76-4A57-A87E-A9D4C7210602}" type="slidenum">
              <a:rPr lang="en-US" altLang="en-US" sz="900">
                <a:latin typeface="Arial Narrow" panose="020B0606020202030204" pitchFamily="34" charset="0"/>
              </a:rPr>
              <a:pPr algn="r"/>
              <a:t>29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914400" y="685800"/>
          <a:ext cx="7321550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Document" r:id="rId4" imgW="7321366" imgH="2492030" progId="Word.Document.8">
                  <p:embed/>
                </p:oleObj>
              </mc:Choice>
              <mc:Fallback>
                <p:oleObj name="Document" r:id="rId4" imgW="7321366" imgH="24920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249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95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have you learned in this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XAMPP, MySQL, Apache, NetBeans</a:t>
            </a:r>
          </a:p>
          <a:p>
            <a:r>
              <a:rPr lang="en-US" dirty="0" smtClean="0"/>
              <a:t>PHP Programing</a:t>
            </a:r>
          </a:p>
          <a:p>
            <a:r>
              <a:rPr lang="en-US" dirty="0" smtClean="0"/>
              <a:t>Database Access and SQL queries</a:t>
            </a:r>
          </a:p>
          <a:p>
            <a:pPr lvl="1"/>
            <a:r>
              <a:rPr lang="en-US" dirty="0" smtClean="0"/>
              <a:t>PHP PDO</a:t>
            </a:r>
          </a:p>
          <a:p>
            <a:pPr lvl="1"/>
            <a:r>
              <a:rPr lang="en-US" dirty="0" smtClean="0"/>
              <a:t>SQL queries and result processing </a:t>
            </a:r>
          </a:p>
          <a:p>
            <a:r>
              <a:rPr lang="en-US" dirty="0" smtClean="0"/>
              <a:t>MVC for application development</a:t>
            </a:r>
          </a:p>
          <a:p>
            <a:pPr lvl="1"/>
            <a:r>
              <a:rPr lang="en-US" dirty="0" smtClean="0"/>
              <a:t>My Guitar Shop Application </a:t>
            </a:r>
          </a:p>
          <a:p>
            <a:r>
              <a:rPr lang="en-US" dirty="0" smtClean="0"/>
              <a:t>Getting data from data </a:t>
            </a:r>
            <a:r>
              <a:rPr lang="en-US" dirty="0" err="1" smtClean="0"/>
              <a:t>sourcs</a:t>
            </a:r>
            <a:endParaRPr lang="en-US" dirty="0" smtClean="0"/>
          </a:p>
          <a:p>
            <a:pPr lvl="1"/>
            <a:r>
              <a:rPr lang="en-US" dirty="0" smtClean="0"/>
              <a:t>INPHO – 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1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2662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B955448E-4520-443B-B87C-E663787C776F}" type="slidenum">
              <a:rPr lang="en-US" altLang="en-US" sz="900">
                <a:latin typeface="Arial Narrow" panose="020B0606020202030204" pitchFamily="34" charset="0"/>
              </a:rPr>
              <a:pPr algn="r"/>
              <a:t>30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914400" y="685800"/>
          <a:ext cx="7321550" cy="501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Document" r:id="rId4" imgW="7321366" imgH="5017819" progId="Word.Document.8">
                  <p:embed/>
                </p:oleObj>
              </mc:Choice>
              <mc:Fallback>
                <p:oleObj name="Document" r:id="rId4" imgW="7321366" imgH="50178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501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52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2765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28B5723F-0ECF-4840-8ADD-804F459F4272}" type="slidenum">
              <a:rPr lang="en-US" altLang="en-US" sz="900">
                <a:latin typeface="Arial Narrow" panose="020B0606020202030204" pitchFamily="34" charset="0"/>
              </a:rPr>
              <a:pPr algn="r"/>
              <a:t>31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914400" y="685800"/>
          <a:ext cx="7321550" cy="272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Document" r:id="rId4" imgW="7321366" imgH="2721517" progId="Word.Document.8">
                  <p:embed/>
                </p:oleObj>
              </mc:Choice>
              <mc:Fallback>
                <p:oleObj name="Document" r:id="rId4" imgW="7321366" imgH="27215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272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555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2867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A331A248-4700-47C3-B32A-795059C6F39D}" type="slidenum">
              <a:rPr lang="en-US" altLang="en-US" sz="900">
                <a:latin typeface="Arial Narrow" panose="020B0606020202030204" pitchFamily="34" charset="0"/>
              </a:rPr>
              <a:pPr algn="r"/>
              <a:t>32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914400" y="685800"/>
          <a:ext cx="7321550" cy="524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name="Document" r:id="rId4" imgW="7321366" imgH="5247665" progId="Word.Document.8">
                  <p:embed/>
                </p:oleObj>
              </mc:Choice>
              <mc:Fallback>
                <p:oleObj name="Document" r:id="rId4" imgW="7321366" imgH="52476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524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72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2969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2DE5C8F9-645D-4EC4-A3D1-432FF9EEBDA5}" type="slidenum">
              <a:rPr lang="en-US" altLang="en-US" sz="900">
                <a:latin typeface="Arial Narrow" panose="020B0606020202030204" pitchFamily="34" charset="0"/>
              </a:rPr>
              <a:pPr algn="r"/>
              <a:t>33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914400" y="685800"/>
          <a:ext cx="732155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Document" r:id="rId4" imgW="7321366" imgH="2032698" progId="Word.Document.8">
                  <p:embed/>
                </p:oleObj>
              </mc:Choice>
              <mc:Fallback>
                <p:oleObj name="Document" r:id="rId4" imgW="7321366" imgH="20326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31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3072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D823F893-008C-4C6F-8D12-C5A5E46DA8D0}" type="slidenum">
              <a:rPr lang="en-US" altLang="en-US" sz="900">
                <a:latin typeface="Arial Narrow" panose="020B0606020202030204" pitchFamily="34" charset="0"/>
              </a:rPr>
              <a:pPr algn="r"/>
              <a:t>34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30725" name="Object 4"/>
          <p:cNvGraphicFramePr>
            <a:graphicFrameLocks noChangeAspect="1"/>
          </p:cNvGraphicFramePr>
          <p:nvPr/>
        </p:nvGraphicFramePr>
        <p:xfrm>
          <a:off x="914400" y="685800"/>
          <a:ext cx="7321550" cy="524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Document" r:id="rId4" imgW="7321366" imgH="5247665" progId="Word.Document.8">
                  <p:embed/>
                </p:oleObj>
              </mc:Choice>
              <mc:Fallback>
                <p:oleObj name="Document" r:id="rId4" imgW="7321366" imgH="52476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524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262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3174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FDADE071-39C5-407A-88D6-8D4C3331FB16}" type="slidenum">
              <a:rPr lang="en-US" altLang="en-US" sz="900">
                <a:latin typeface="Arial Narrow" panose="020B0606020202030204" pitchFamily="34" charset="0"/>
              </a:rPr>
              <a:pPr algn="r"/>
              <a:t>35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914400" y="685800"/>
          <a:ext cx="7321550" cy="432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Document" r:id="rId4" imgW="7321366" imgH="4329000" progId="Word.Document.8">
                  <p:embed/>
                </p:oleObj>
              </mc:Choice>
              <mc:Fallback>
                <p:oleObj name="Document" r:id="rId4" imgW="7321366" imgH="4329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432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7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3277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D3818F22-F790-4275-AD5C-571B4D27BB9A}" type="slidenum">
              <a:rPr lang="en-US" altLang="en-US" sz="900">
                <a:latin typeface="Arial Narrow" panose="020B0606020202030204" pitchFamily="34" charset="0"/>
              </a:rPr>
              <a:pPr algn="r"/>
              <a:t>36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914400" y="685800"/>
          <a:ext cx="7321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5" name="Document" r:id="rId4" imgW="7321366" imgH="425215" progId="Word.Document.8">
                  <p:embed/>
                </p:oleObj>
              </mc:Choice>
              <mc:Fallback>
                <p:oleObj name="Document" r:id="rId4" imgW="7321366" imgH="4252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4" name="Picture 5" descr="5-05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688340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86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3379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75E3BEC0-D178-40CC-A717-E5FB690821E8}" type="slidenum">
              <a:rPr lang="en-US" altLang="en-US" sz="900">
                <a:latin typeface="Arial Narrow" panose="020B0606020202030204" pitchFamily="34" charset="0"/>
              </a:rPr>
              <a:pPr algn="r"/>
              <a:t>37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33797" name="Object 4"/>
          <p:cNvGraphicFramePr>
            <a:graphicFrameLocks noChangeAspect="1"/>
          </p:cNvGraphicFramePr>
          <p:nvPr/>
        </p:nvGraphicFramePr>
        <p:xfrm>
          <a:off x="914400" y="685800"/>
          <a:ext cx="7321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9" name="Document" r:id="rId4" imgW="7321366" imgH="425215" progId="Word.Document.8">
                  <p:embed/>
                </p:oleObj>
              </mc:Choice>
              <mc:Fallback>
                <p:oleObj name="Document" r:id="rId4" imgW="7321366" imgH="4252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798" name="Picture 5" descr="5-05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59690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3481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88922EF5-1CA1-4ED4-9F5A-84350CE76B83}" type="slidenum">
              <a:rPr lang="en-US" altLang="en-US" sz="900">
                <a:latin typeface="Arial Narrow" panose="020B0606020202030204" pitchFamily="34" charset="0"/>
              </a:rPr>
              <a:pPr algn="r"/>
              <a:t>38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34821" name="Object 4"/>
          <p:cNvGraphicFramePr>
            <a:graphicFrameLocks noChangeAspect="1"/>
          </p:cNvGraphicFramePr>
          <p:nvPr/>
        </p:nvGraphicFramePr>
        <p:xfrm>
          <a:off x="914400" y="685800"/>
          <a:ext cx="7321550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3" name="Document" r:id="rId4" imgW="7321366" imgH="3410695" progId="Word.Document.8">
                  <p:embed/>
                </p:oleObj>
              </mc:Choice>
              <mc:Fallback>
                <p:oleObj name="Document" r:id="rId4" imgW="7321366" imgH="34106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340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41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3584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76536AE8-9DB1-42A9-91D7-6043F0F227A2}" type="slidenum">
              <a:rPr lang="en-US" altLang="en-US" sz="900">
                <a:latin typeface="Arial Narrow" panose="020B0606020202030204" pitchFamily="34" charset="0"/>
              </a:rPr>
              <a:pPr algn="r"/>
              <a:t>39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35845" name="Object 4"/>
          <p:cNvGraphicFramePr>
            <a:graphicFrameLocks noChangeAspect="1"/>
          </p:cNvGraphicFramePr>
          <p:nvPr/>
        </p:nvGraphicFramePr>
        <p:xfrm>
          <a:off x="914400" y="685800"/>
          <a:ext cx="7321550" cy="295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" name="Document" r:id="rId4" imgW="7321366" imgH="2951362" progId="Word.Document.8">
                  <p:embed/>
                </p:oleObj>
              </mc:Choice>
              <mc:Fallback>
                <p:oleObj name="Document" r:id="rId4" imgW="7321366" imgH="29513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295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45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syntax is derived from JavaScript object notation syntax:</a:t>
            </a:r>
          </a:p>
          <a:p>
            <a:pPr lvl="1"/>
            <a:r>
              <a:rPr lang="en-US" dirty="0"/>
              <a:t>Data is in name/value </a:t>
            </a:r>
            <a:r>
              <a:rPr lang="en-US" dirty="0" smtClean="0"/>
              <a:t>pairs      </a:t>
            </a:r>
            <a:endParaRPr lang="en-US" dirty="0"/>
          </a:p>
          <a:p>
            <a:pPr lvl="1"/>
            <a:r>
              <a:rPr lang="en-US" dirty="0"/>
              <a:t>Data is separated by </a:t>
            </a:r>
            <a:r>
              <a:rPr lang="en-US" dirty="0" smtClean="0"/>
              <a:t>commas  </a:t>
            </a:r>
            <a:endParaRPr lang="en-US" dirty="0"/>
          </a:p>
          <a:p>
            <a:pPr lvl="1"/>
            <a:r>
              <a:rPr lang="en-US" dirty="0"/>
              <a:t>Curly braces hold objects</a:t>
            </a:r>
          </a:p>
          <a:p>
            <a:pPr lvl="1"/>
            <a:r>
              <a:rPr lang="en-US" dirty="0"/>
              <a:t>Square brackets hold arrays</a:t>
            </a:r>
          </a:p>
          <a:p>
            <a:r>
              <a:rPr lang="en-US" dirty="0" smtClean="0"/>
              <a:t>Need to understand the syntax in order to process the data!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3686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B9F8BE55-FB6C-4850-99DF-1B99C8FCA929}" type="slidenum">
              <a:rPr lang="en-US" altLang="en-US" sz="900">
                <a:latin typeface="Arial Narrow" panose="020B0606020202030204" pitchFamily="34" charset="0"/>
              </a:rPr>
              <a:pPr algn="r"/>
              <a:t>40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36869" name="Object 4"/>
          <p:cNvGraphicFramePr>
            <a:graphicFrameLocks noChangeAspect="1"/>
          </p:cNvGraphicFramePr>
          <p:nvPr/>
        </p:nvGraphicFramePr>
        <p:xfrm>
          <a:off x="914400" y="685800"/>
          <a:ext cx="7669213" cy="506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Document" r:id="rId4" imgW="7650700" imgH="5083740" progId="Word.Document.8">
                  <p:embed/>
                </p:oleObj>
              </mc:Choice>
              <mc:Fallback>
                <p:oleObj name="Document" r:id="rId4" imgW="7650700" imgH="50837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669213" cy="506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697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3789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24FF6200-3150-4E49-A8B7-D3CF4F018B41}" type="slidenum">
              <a:rPr lang="en-US" altLang="en-US" sz="900">
                <a:latin typeface="Arial Narrow" panose="020B0606020202030204" pitchFamily="34" charset="0"/>
              </a:rPr>
              <a:pPr algn="r"/>
              <a:t>41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37893" name="Object 4"/>
          <p:cNvGraphicFramePr>
            <a:graphicFrameLocks noChangeAspect="1"/>
          </p:cNvGraphicFramePr>
          <p:nvPr/>
        </p:nvGraphicFramePr>
        <p:xfrm>
          <a:off x="914400" y="685800"/>
          <a:ext cx="7321550" cy="295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5" name="Document" r:id="rId4" imgW="7321366" imgH="2951362" progId="Word.Document.8">
                  <p:embed/>
                </p:oleObj>
              </mc:Choice>
              <mc:Fallback>
                <p:oleObj name="Document" r:id="rId4" imgW="7321366" imgH="29513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295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366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3891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44230A3C-685D-4903-A2E2-1BF3B9ABF943}" type="slidenum">
              <a:rPr lang="en-US" altLang="en-US" sz="900">
                <a:latin typeface="Arial Narrow" panose="020B0606020202030204" pitchFamily="34" charset="0"/>
              </a:rPr>
              <a:pPr algn="r"/>
              <a:t>42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38917" name="Object 4"/>
          <p:cNvGraphicFramePr>
            <a:graphicFrameLocks noChangeAspect="1"/>
          </p:cNvGraphicFramePr>
          <p:nvPr/>
        </p:nvGraphicFramePr>
        <p:xfrm>
          <a:off x="914400" y="685800"/>
          <a:ext cx="7696200" cy="43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9" name="Document" r:id="rId4" imgW="7679886" imgH="4390372" progId="Word.Document.8">
                  <p:embed/>
                </p:oleObj>
              </mc:Choice>
              <mc:Fallback>
                <p:oleObj name="Document" r:id="rId4" imgW="7679886" imgH="43903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696200" cy="436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059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3993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CF1FE926-529A-4811-AEEB-71382062CE27}" type="slidenum">
              <a:rPr lang="en-US" altLang="en-US" sz="900">
                <a:latin typeface="Arial Narrow" panose="020B0606020202030204" pitchFamily="34" charset="0"/>
              </a:rPr>
              <a:pPr algn="r"/>
              <a:t>43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39941" name="Object 4"/>
          <p:cNvGraphicFramePr>
            <a:graphicFrameLocks noChangeAspect="1"/>
          </p:cNvGraphicFramePr>
          <p:nvPr/>
        </p:nvGraphicFramePr>
        <p:xfrm>
          <a:off x="914400" y="685800"/>
          <a:ext cx="7321550" cy="387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3" name="Document" r:id="rId4" imgW="7321366" imgH="3869668" progId="Word.Document.8">
                  <p:embed/>
                </p:oleObj>
              </mc:Choice>
              <mc:Fallback>
                <p:oleObj name="Document" r:id="rId4" imgW="7321366" imgH="38696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387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509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4096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32617B10-0D18-410A-BC92-67D169FD357D}" type="slidenum">
              <a:rPr lang="en-US" altLang="en-US" sz="900">
                <a:latin typeface="Arial Narrow" panose="020B0606020202030204" pitchFamily="34" charset="0"/>
              </a:rPr>
              <a:pPr algn="r"/>
              <a:t>44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40965" name="Object 4"/>
          <p:cNvGraphicFramePr>
            <a:graphicFrameLocks noChangeAspect="1"/>
          </p:cNvGraphicFramePr>
          <p:nvPr/>
        </p:nvGraphicFramePr>
        <p:xfrm>
          <a:off x="914400" y="685800"/>
          <a:ext cx="7724775" cy="43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7" name="Document" r:id="rId4" imgW="7699704" imgH="4380992" progId="Word.Document.8">
                  <p:embed/>
                </p:oleObj>
              </mc:Choice>
              <mc:Fallback>
                <p:oleObj name="Document" r:id="rId4" imgW="7699704" imgH="43809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724775" cy="436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10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4198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4CBEC2F9-1B24-4F74-82EA-C31FFB9E2D2A}" type="slidenum">
              <a:rPr lang="en-US" altLang="en-US" sz="900">
                <a:latin typeface="Arial Narrow" panose="020B0606020202030204" pitchFamily="34" charset="0"/>
              </a:rPr>
              <a:pPr algn="r"/>
              <a:t>45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41989" name="Object 4"/>
          <p:cNvGraphicFramePr>
            <a:graphicFrameLocks noChangeAspect="1"/>
          </p:cNvGraphicFramePr>
          <p:nvPr/>
        </p:nvGraphicFramePr>
        <p:xfrm>
          <a:off x="914400" y="685800"/>
          <a:ext cx="7321550" cy="455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1" name="Document" r:id="rId4" imgW="7321366" imgH="4578324" progId="Word.Document.8">
                  <p:embed/>
                </p:oleObj>
              </mc:Choice>
              <mc:Fallback>
                <p:oleObj name="Document" r:id="rId4" imgW="7321366" imgH="45783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455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34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4301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EDE2E51F-ABAF-47B6-8235-07D74E465286}" type="slidenum">
              <a:rPr lang="en-US" altLang="en-US" sz="900">
                <a:latin typeface="Arial Narrow" panose="020B0606020202030204" pitchFamily="34" charset="0"/>
              </a:rPr>
              <a:pPr algn="r"/>
              <a:t>46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43013" name="Object 4"/>
          <p:cNvGraphicFramePr>
            <a:graphicFrameLocks noChangeAspect="1"/>
          </p:cNvGraphicFramePr>
          <p:nvPr/>
        </p:nvGraphicFramePr>
        <p:xfrm>
          <a:off x="914400" y="685800"/>
          <a:ext cx="7724775" cy="432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5" name="Document" r:id="rId4" imgW="7699704" imgH="4323271" progId="Word.Document.8">
                  <p:embed/>
                </p:oleObj>
              </mc:Choice>
              <mc:Fallback>
                <p:oleObj name="Document" r:id="rId4" imgW="7699704" imgH="43232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724775" cy="432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40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Guitars Shop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design</a:t>
            </a:r>
          </a:p>
          <a:p>
            <a:r>
              <a:rPr lang="en-US" dirty="0" smtClean="0"/>
              <a:t>Database design for applications</a:t>
            </a:r>
          </a:p>
          <a:p>
            <a:r>
              <a:rPr lang="en-US" dirty="0" smtClean="0"/>
              <a:t>Creating databases (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Loading data to tables (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</a:p>
          <a:p>
            <a:r>
              <a:rPr lang="en-US" dirty="0" smtClean="0"/>
              <a:t>PHP database access (PDO)</a:t>
            </a:r>
          </a:p>
          <a:p>
            <a:r>
              <a:rPr lang="en-US" dirty="0" smtClean="0"/>
              <a:t>HTML frontends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7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PhpAdmin</a:t>
            </a:r>
            <a:endParaRPr lang="en-US" dirty="0" smtClean="0"/>
          </a:p>
          <a:p>
            <a:pPr lvl="1"/>
            <a:r>
              <a:rPr lang="en-US" dirty="0" smtClean="0"/>
              <a:t>Easy but limited by its predefined format;</a:t>
            </a:r>
          </a:p>
          <a:p>
            <a:r>
              <a:rPr lang="en-US" dirty="0" smtClean="0"/>
              <a:t>Use a </a:t>
            </a:r>
            <a:r>
              <a:rPr lang="en-US" dirty="0" err="1" smtClean="0"/>
              <a:t>mysql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Data </a:t>
            </a:r>
            <a:r>
              <a:rPr lang="en-US" dirty="0" smtClean="0"/>
              <a:t>is written </a:t>
            </a:r>
            <a:r>
              <a:rPr lang="en-US" dirty="0" smtClean="0"/>
              <a:t>into </a:t>
            </a:r>
            <a:r>
              <a:rPr lang="en-US" dirty="0" err="1" smtClean="0"/>
              <a:t>sql</a:t>
            </a:r>
            <a:r>
              <a:rPr lang="en-US" dirty="0" smtClean="0"/>
              <a:t> statements; </a:t>
            </a:r>
          </a:p>
          <a:p>
            <a:r>
              <a:rPr lang="en-US" dirty="0" smtClean="0"/>
              <a:t>Use PHP</a:t>
            </a:r>
          </a:p>
          <a:p>
            <a:pPr lvl="1"/>
            <a:r>
              <a:rPr lang="en-US" dirty="0" err="1" smtClean="0"/>
              <a:t>Php</a:t>
            </a:r>
            <a:r>
              <a:rPr lang="en-US" dirty="0" smtClean="0"/>
              <a:t> function: </a:t>
            </a:r>
            <a:r>
              <a:rPr lang="en-US" dirty="0" err="1" smtClean="0"/>
              <a:t>fgetcsv</a:t>
            </a:r>
            <a:r>
              <a:rPr lang="en-US" dirty="0" smtClean="0"/>
              <a:t>:</a:t>
            </a:r>
          </a:p>
          <a:p>
            <a:pPr marL="914400" lvl="2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php.net/manual/en/function.fgetcsv.php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Most flexible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Getcsv1.php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" y="1143000"/>
            <a:ext cx="902017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4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JSON is built on two structures</a:t>
            </a:r>
          </a:p>
          <a:p>
            <a:pPr lvl="1"/>
            <a:r>
              <a:rPr lang="en-US" dirty="0" smtClean="0"/>
              <a:t>A collection of name/value pairs.  -- objects</a:t>
            </a:r>
          </a:p>
          <a:p>
            <a:pPr lvl="1"/>
            <a:r>
              <a:rPr lang="en-US" dirty="0" smtClean="0"/>
              <a:t>An ordered list of values                  -- array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/>
              <a:t>{"employees":[</a:t>
            </a:r>
            <a:br>
              <a:rPr lang="en-US" dirty="0"/>
            </a:br>
            <a:r>
              <a:rPr lang="en-US" dirty="0"/>
              <a:t>    {"</a:t>
            </a:r>
            <a:r>
              <a:rPr lang="en-US" dirty="0" err="1"/>
              <a:t>firstName</a:t>
            </a:r>
            <a:r>
              <a:rPr lang="en-US" dirty="0"/>
              <a:t>":"John", "</a:t>
            </a:r>
            <a:r>
              <a:rPr lang="en-US" dirty="0" err="1"/>
              <a:t>lastName</a:t>
            </a:r>
            <a:r>
              <a:rPr lang="en-US" dirty="0"/>
              <a:t>":"Doe"},</a:t>
            </a:r>
            <a:br>
              <a:rPr lang="en-US" dirty="0"/>
            </a:br>
            <a:r>
              <a:rPr lang="en-US" dirty="0"/>
              <a:t>    {"</a:t>
            </a:r>
            <a:r>
              <a:rPr lang="en-US" dirty="0" err="1"/>
              <a:t>firstName</a:t>
            </a:r>
            <a:r>
              <a:rPr lang="en-US" dirty="0"/>
              <a:t>":"Anna", "</a:t>
            </a:r>
            <a:r>
              <a:rPr lang="en-US" dirty="0" err="1"/>
              <a:t>lastName</a:t>
            </a:r>
            <a:r>
              <a:rPr lang="en-US" dirty="0"/>
              <a:t>":"Smith"},</a:t>
            </a:r>
            <a:br>
              <a:rPr lang="en-US" dirty="0"/>
            </a:br>
            <a:r>
              <a:rPr lang="en-US" dirty="0"/>
              <a:t>    {"</a:t>
            </a:r>
            <a:r>
              <a:rPr lang="en-US" dirty="0" err="1"/>
              <a:t>firstName</a:t>
            </a:r>
            <a:r>
              <a:rPr lang="en-US" dirty="0"/>
              <a:t>":"Peter", "</a:t>
            </a:r>
            <a:r>
              <a:rPr lang="en-US" dirty="0" err="1"/>
              <a:t>lastName</a:t>
            </a:r>
            <a:r>
              <a:rPr lang="en-US" dirty="0"/>
              <a:t>":"Jones"}</a:t>
            </a:r>
            <a:br>
              <a:rPr lang="en-US" dirty="0"/>
            </a:br>
            <a:r>
              <a:rPr lang="en-US" dirty="0"/>
              <a:t>]}</a:t>
            </a:r>
          </a:p>
        </p:txBody>
      </p:sp>
    </p:spTree>
    <p:extLst>
      <p:ext uri="{BB962C8B-B14F-4D97-AF65-F5344CB8AC3E}">
        <p14:creationId xmlns:p14="http://schemas.microsoft.com/office/powerpoint/2010/main" val="426866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Getcsv.php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56360"/>
            <a:ext cx="8800765" cy="550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3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C16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B30B3C19-F8E5-4A43-9786-0DE672C884A6}" type="slidenum">
              <a:rPr lang="en-US" altLang="en-US" sz="900">
                <a:latin typeface="Arial Narrow" panose="020B0606020202030204" pitchFamily="34" charset="0"/>
              </a:rPr>
              <a:pPr algn="r"/>
              <a:t>51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838200" y="2057400"/>
          <a:ext cx="7315200" cy="310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4" imgW="7437390" imgH="3138196" progId="Word.Document.8">
                  <p:embed/>
                </p:oleObj>
              </mc:Choice>
              <mc:Fallback>
                <p:oleObj name="Document" r:id="rId4" imgW="7437390" imgH="31381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57400"/>
                        <a:ext cx="7315200" cy="310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32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C16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232A67F4-7AFE-4BCB-9ED4-D0255A94F003}" type="slidenum">
              <a:rPr lang="en-US" altLang="en-US" sz="900">
                <a:latin typeface="Arial Narrow" panose="020B0606020202030204" pitchFamily="34" charset="0"/>
              </a:rPr>
              <a:pPr algn="r"/>
              <a:t>52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318597"/>
              </p:ext>
            </p:extLst>
          </p:nvPr>
        </p:nvGraphicFramePr>
        <p:xfrm>
          <a:off x="914400" y="685800"/>
          <a:ext cx="7467600" cy="320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4" imgW="7430176" imgH="3208992" progId="Word.Document.8">
                  <p:embed/>
                </p:oleObj>
              </mc:Choice>
              <mc:Fallback>
                <p:oleObj name="Document" r:id="rId4" imgW="7430176" imgH="32089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467600" cy="320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062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C16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AA08AE9F-2350-4D5D-BA42-14942B489480}" type="slidenum">
              <a:rPr lang="en-US" altLang="en-US" sz="900">
                <a:latin typeface="Arial Narrow" panose="020B0606020202030204" pitchFamily="34" charset="0"/>
              </a:rPr>
              <a:pPr algn="r"/>
              <a:t>53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914400" y="685800"/>
          <a:ext cx="7321550" cy="405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ocument" r:id="rId4" imgW="7321366" imgH="4068219" progId="Word.Document.8">
                  <p:embed/>
                </p:oleObj>
              </mc:Choice>
              <mc:Fallback>
                <p:oleObj name="Document" r:id="rId4" imgW="7321366" imgH="40682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405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09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C16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229B9B6B-EBEB-4C83-8273-A7050267F749}" type="slidenum">
              <a:rPr lang="en-US" altLang="en-US" sz="900">
                <a:latin typeface="Arial Narrow" panose="020B0606020202030204" pitchFamily="34" charset="0"/>
              </a:rPr>
              <a:pPr algn="r"/>
              <a:t>54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914400" y="685800"/>
          <a:ext cx="7467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4" imgW="7437390" imgH="1041135" progId="Word.Document.8">
                  <p:embed/>
                </p:oleObj>
              </mc:Choice>
              <mc:Fallback>
                <p:oleObj name="Document" r:id="rId4" imgW="7437390" imgH="10411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467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073900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1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C16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F3A51E53-6685-4723-A1EA-30350C943FA2}" type="slidenum">
              <a:rPr lang="en-US" altLang="en-US" sz="900">
                <a:latin typeface="Arial Narrow" panose="020B0606020202030204" pitchFamily="34" charset="0"/>
              </a:rPr>
              <a:pPr algn="r"/>
              <a:t>55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914400" y="685800"/>
          <a:ext cx="7321550" cy="266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4" imgW="7321366" imgH="2680039" progId="Word.Document.8">
                  <p:embed/>
                </p:oleObj>
              </mc:Choice>
              <mc:Fallback>
                <p:oleObj name="Document" r:id="rId4" imgW="7321366" imgH="26800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266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60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C16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76DBF301-24E8-43C0-AD25-70F669814C8F}" type="slidenum">
              <a:rPr lang="en-US" altLang="en-US" sz="900">
                <a:latin typeface="Arial Narrow" panose="020B0606020202030204" pitchFamily="34" charset="0"/>
              </a:rPr>
              <a:pPr algn="r"/>
              <a:t>56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914400" y="685800"/>
          <a:ext cx="73152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Document" r:id="rId4" imgW="7437390" imgH="896112" progId="Word.Document.8">
                  <p:embed/>
                </p:oleObj>
              </mc:Choice>
              <mc:Fallback>
                <p:oleObj name="Document" r:id="rId4" imgW="7437390" imgH="8961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5765800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C16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C15415B8-A3AE-4589-988E-5AF4CA2259FE}" type="slidenum">
              <a:rPr lang="en-US" altLang="en-US" sz="900">
                <a:latin typeface="Arial Narrow" panose="020B0606020202030204" pitchFamily="34" charset="0"/>
              </a:rPr>
              <a:pPr algn="r"/>
              <a:t>57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914400" y="685800"/>
          <a:ext cx="7321550" cy="266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Document" r:id="rId4" imgW="7321366" imgH="2680039" progId="Word.Document.8">
                  <p:embed/>
                </p:oleObj>
              </mc:Choice>
              <mc:Fallback>
                <p:oleObj name="Document" r:id="rId4" imgW="7321366" imgH="26800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266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79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C16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9B22B612-E6FC-4C5A-9566-C362F4612460}" type="slidenum">
              <a:rPr lang="en-US" altLang="en-US" sz="900">
                <a:latin typeface="Arial Narrow" panose="020B0606020202030204" pitchFamily="34" charset="0"/>
              </a:rPr>
              <a:pPr algn="r"/>
              <a:t>58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914400" y="685800"/>
          <a:ext cx="7315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Document" r:id="rId4" imgW="7437390" imgH="549428" progId="Word.Document.8">
                  <p:embed/>
                </p:oleObj>
              </mc:Choice>
              <mc:Fallback>
                <p:oleObj name="Document" r:id="rId4" imgW="7437390" imgH="5494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59436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0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C16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928FFEB0-C025-4CF4-8145-AAE625B4B301}" type="slidenum">
              <a:rPr lang="en-US" altLang="en-US" sz="900">
                <a:latin typeface="Arial Narrow" panose="020B0606020202030204" pitchFamily="34" charset="0"/>
              </a:rPr>
              <a:pPr algn="r"/>
              <a:t>59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914400" y="685800"/>
          <a:ext cx="73152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Document" r:id="rId4" imgW="7437390" imgH="1025983" progId="Word.Document.8">
                  <p:embed/>
                </p:oleObj>
              </mc:Choice>
              <mc:Fallback>
                <p:oleObj name="Document" r:id="rId4" imgW="7437390" imgH="10259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400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2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https://inpho.cogs.indiana.edu/thinker/3724.json</a:t>
            </a:r>
            <a:endParaRPr lang="en-US" dirty="0" smtClean="0"/>
          </a:p>
          <a:p>
            <a:pPr lvl="1"/>
            <a:r>
              <a:rPr lang="en-US" dirty="0" smtClean="0"/>
              <a:t>This web link displays web site info in JSON format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7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C16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BCE845C8-C5E2-49DC-B3D7-9BB31E3DB9CB}" type="slidenum">
              <a:rPr lang="en-US" altLang="en-US" sz="900">
                <a:latin typeface="Arial Narrow" panose="020B0606020202030204" pitchFamily="34" charset="0"/>
              </a:rPr>
              <a:pPr algn="r"/>
              <a:t>60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914400" y="685800"/>
          <a:ext cx="7321550" cy="495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Document" r:id="rId4" imgW="7321366" imgH="4958559" progId="Word.Document.8">
                  <p:embed/>
                </p:oleObj>
              </mc:Choice>
              <mc:Fallback>
                <p:oleObj name="Document" r:id="rId4" imgW="7321366" imgH="49585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495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56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C16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88D772EF-B119-442E-B69A-8D3936009523}" type="slidenum">
              <a:rPr lang="en-US" altLang="en-US" sz="900">
                <a:latin typeface="Arial Narrow" panose="020B0606020202030204" pitchFamily="34" charset="0"/>
              </a:rPr>
              <a:pPr algn="r"/>
              <a:t>61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914400" y="685800"/>
          <a:ext cx="7496175" cy="491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Document" r:id="rId4" imgW="7470900" imgH="4909496" progId="Word.Document.8">
                  <p:embed/>
                </p:oleObj>
              </mc:Choice>
              <mc:Fallback>
                <p:oleObj name="Document" r:id="rId4" imgW="7470900" imgH="49094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496175" cy="491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61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C16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609E9D1E-908E-4F95-AA35-B7B9EAED0665}" type="slidenum">
              <a:rPr lang="en-US" altLang="en-US" sz="900">
                <a:latin typeface="Arial Narrow" panose="020B0606020202030204" pitchFamily="34" charset="0"/>
              </a:rPr>
              <a:pPr algn="r"/>
              <a:t>62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914400" y="685800"/>
          <a:ext cx="74676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Document" r:id="rId4" imgW="7437390" imgH="1068552" progId="Word.Document.8">
                  <p:embed/>
                </p:oleObj>
              </mc:Choice>
              <mc:Fallback>
                <p:oleObj name="Document" r:id="rId4" imgW="7437390" imgH="10685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46760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3025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6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C16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F3F4B629-78E0-4BBD-A342-12E9206395DF}" type="slidenum">
              <a:rPr lang="en-US" altLang="en-US" sz="900">
                <a:latin typeface="Arial Narrow" panose="020B0606020202030204" pitchFamily="34" charset="0"/>
              </a:rPr>
              <a:pPr algn="r"/>
              <a:t>63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914400" y="685800"/>
          <a:ext cx="7467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Document" r:id="rId4" imgW="7437390" imgH="549428" progId="Word.Document.8">
                  <p:embed/>
                </p:oleObj>
              </mc:Choice>
              <mc:Fallback>
                <p:oleObj name="Document" r:id="rId4" imgW="7437390" imgH="5494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4676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914400" y="2743200"/>
          <a:ext cx="7467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Document" r:id="rId6" imgW="7437390" imgH="752532" progId="Word.Document.8">
                  <p:embed/>
                </p:oleObj>
              </mc:Choice>
              <mc:Fallback>
                <p:oleObj name="Document" r:id="rId6" imgW="7437390" imgH="7525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3200"/>
                        <a:ext cx="74676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6791325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9000"/>
            <a:ext cx="47371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4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C16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72A9DA81-C726-46C0-8AEC-AD34C035EA55}" type="slidenum">
              <a:rPr lang="en-US" altLang="en-US" sz="900">
                <a:latin typeface="Arial Narrow" panose="020B0606020202030204" pitchFamily="34" charset="0"/>
              </a:rPr>
              <a:pPr algn="r"/>
              <a:t>64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914400" y="685800"/>
          <a:ext cx="7397750" cy="531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Document" r:id="rId4" imgW="7405321" imgH="5320394" progId="Word.Document.8">
                  <p:embed/>
                </p:oleObj>
              </mc:Choice>
              <mc:Fallback>
                <p:oleObj name="Document" r:id="rId4" imgW="7405321" imgH="53203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97750" cy="531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50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C16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4EB1FC9B-8052-48C2-A6A1-C518F9CB9EB3}" type="slidenum">
              <a:rPr lang="en-US" altLang="en-US" sz="900">
                <a:latin typeface="Arial Narrow" panose="020B0606020202030204" pitchFamily="34" charset="0"/>
              </a:rPr>
              <a:pPr algn="r"/>
              <a:t>65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914400" y="609600"/>
          <a:ext cx="7467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Document" r:id="rId4" imgW="7437390" imgH="520567" progId="Word.Document.8">
                  <p:embed/>
                </p:oleObj>
              </mc:Choice>
              <mc:Fallback>
                <p:oleObj name="Document" r:id="rId4" imgW="7437390" imgH="5205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09600"/>
                        <a:ext cx="7467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914400" y="2286000"/>
          <a:ext cx="74676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Document" r:id="rId6" imgW="7437390" imgH="737380" progId="Word.Document.8">
                  <p:embed/>
                </p:oleObj>
              </mc:Choice>
              <mc:Fallback>
                <p:oleObj name="Document" r:id="rId6" imgW="7437390" imgH="7373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74676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2" name="Picture 4" descr="Figure 16-07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450138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5" descr="Figure 16-07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4214813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4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C16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24886D15-C09A-463A-9260-70690C68C042}" type="slidenum">
              <a:rPr lang="en-US" altLang="en-US" sz="900">
                <a:latin typeface="Arial Narrow" panose="020B0606020202030204" pitchFamily="34" charset="0"/>
              </a:rPr>
              <a:pPr algn="r"/>
              <a:t>66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914400" y="685800"/>
          <a:ext cx="73152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Document" r:id="rId4" imgW="7437390" imgH="534276" progId="Word.Document.8">
                  <p:embed/>
                </p:oleObj>
              </mc:Choice>
              <mc:Fallback>
                <p:oleObj name="Document" r:id="rId4" imgW="7437390" imgH="5342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085013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6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C16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BDFC2373-BE10-4B48-AC71-0EC3CAA2B792}" type="slidenum">
              <a:rPr lang="en-US" altLang="en-US" sz="900">
                <a:latin typeface="Arial Narrow" panose="020B0606020202030204" pitchFamily="34" charset="0"/>
              </a:rPr>
              <a:pPr algn="r"/>
              <a:t>67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914400" y="685800"/>
          <a:ext cx="7467600" cy="472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Document" r:id="rId4" imgW="7437390" imgH="4746075" progId="Word.Document.8">
                  <p:embed/>
                </p:oleObj>
              </mc:Choice>
              <mc:Fallback>
                <p:oleObj name="Document" r:id="rId4" imgW="7437390" imgH="47460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467600" cy="472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454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C16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707141E0-6F77-40EA-BFB3-D36AB95639D2}" type="slidenum">
              <a:rPr lang="en-US" altLang="en-US" sz="900">
                <a:latin typeface="Arial Narrow" panose="020B0606020202030204" pitchFamily="34" charset="0"/>
              </a:rPr>
              <a:pPr algn="r"/>
              <a:t>68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914400" y="685800"/>
          <a:ext cx="7321550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Document" r:id="rId4" imgW="7321366" imgH="3054140" progId="Word.Document.8">
                  <p:embed/>
                </p:oleObj>
              </mc:Choice>
              <mc:Fallback>
                <p:oleObj name="Document" r:id="rId4" imgW="7321366" imgH="30541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30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C16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1BED1332-956A-4C5C-8B15-FD1C2B536FFF}" type="slidenum">
              <a:rPr lang="en-US" altLang="en-US" sz="900">
                <a:latin typeface="Arial Narrow" panose="020B0606020202030204" pitchFamily="34" charset="0"/>
              </a:rPr>
              <a:pPr algn="r"/>
              <a:t>69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914400" y="685800"/>
          <a:ext cx="7467600" cy="460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Document" r:id="rId4" imgW="7437390" imgH="4613317" progId="Word.Document.8">
                  <p:embed/>
                </p:oleObj>
              </mc:Choice>
              <mc:Fallback>
                <p:oleObj name="Document" r:id="rId4" imgW="7437390" imgH="46133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467600" cy="460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767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73162"/>
          </a:xfrm>
        </p:spPr>
        <p:txBody>
          <a:bodyPr>
            <a:normAutofit/>
          </a:bodyPr>
          <a:lstStyle/>
          <a:p>
            <a:r>
              <a:rPr lang="en-US" dirty="0"/>
              <a:t>PDO: </a:t>
            </a:r>
            <a:r>
              <a:rPr lang="en-US" sz="3100" dirty="0">
                <a:hlinkClick r:id="rId2"/>
              </a:rPr>
              <a:t>http://php.net/manual/en/</a:t>
            </a:r>
            <a:r>
              <a:rPr lang="en-US" sz="3100" dirty="0" smtClean="0">
                <a:hlinkClick r:id="rId2"/>
              </a:rPr>
              <a:t>class.pdo.php</a:t>
            </a:r>
            <a:r>
              <a:rPr lang="en-US" sz="3100" dirty="0" smtClean="0"/>
              <a:t> </a:t>
            </a:r>
            <a:endParaRPr lang="en-US" sz="3100" dirty="0"/>
          </a:p>
        </p:txBody>
      </p:sp>
      <p:pic>
        <p:nvPicPr>
          <p:cNvPr id="4" name="Content Placeholder 3" descr="Screen Shot 2015-10-27 at 10.42.09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867" r="-27867"/>
          <a:stretch>
            <a:fillRect/>
          </a:stretch>
        </p:blipFill>
        <p:spPr>
          <a:xfrm>
            <a:off x="533400" y="16764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42191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C16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6D10AA15-C609-4ACF-8B40-07666B8453C9}" type="slidenum">
              <a:rPr lang="en-US" altLang="en-US" sz="900">
                <a:latin typeface="Arial Narrow" panose="020B0606020202030204" pitchFamily="34" charset="0"/>
              </a:rPr>
              <a:pPr algn="r"/>
              <a:t>70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914400" y="685800"/>
          <a:ext cx="74676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Document" r:id="rId4" imgW="7437390" imgH="882403" progId="Word.Document.8">
                  <p:embed/>
                </p:oleObj>
              </mc:Choice>
              <mc:Fallback>
                <p:oleObj name="Document" r:id="rId4" imgW="7437390" imgH="8824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4676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914400" y="2667000"/>
          <a:ext cx="7315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Document" r:id="rId6" imgW="7437390" imgH="924972" progId="Word.Document.8">
                  <p:embed/>
                </p:oleObj>
              </mc:Choice>
              <mc:Fallback>
                <p:oleObj name="Document" r:id="rId6" imgW="7437390" imgH="9249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7315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420" name="Picture 4" descr="Figure 16-10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52832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5" descr="Figure 16-07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74803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5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C16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C251A7A5-DA77-4339-94F1-1AFE8C66719D}" type="slidenum">
              <a:rPr lang="en-US" altLang="en-US" sz="900">
                <a:latin typeface="Arial Narrow" panose="020B0606020202030204" pitchFamily="34" charset="0"/>
              </a:rPr>
              <a:pPr algn="r"/>
              <a:t>71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914400" y="685800"/>
          <a:ext cx="63150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Document" r:id="rId4" imgW="6322196" imgH="625908" progId="Word.Document.8">
                  <p:embed/>
                </p:oleObj>
              </mc:Choice>
              <mc:Fallback>
                <p:oleObj name="Document" r:id="rId4" imgW="6322196" imgH="6259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3150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43" name="Picture 3" descr="Figure 16-07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5027613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38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C16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979526CF-12FC-4E7B-81CE-267CE5B5437E}" type="slidenum">
              <a:rPr lang="en-US" altLang="en-US" sz="900">
                <a:latin typeface="Arial Narrow" panose="020B0606020202030204" pitchFamily="34" charset="0"/>
              </a:rPr>
              <a:pPr algn="r"/>
              <a:t>72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914400" y="685800"/>
          <a:ext cx="73152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Document" r:id="rId4" imgW="7437390" imgH="896112" progId="Word.Document.8">
                  <p:embed/>
                </p:oleObj>
              </mc:Choice>
              <mc:Fallback>
                <p:oleObj name="Document" r:id="rId4" imgW="7437390" imgH="8961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467" name="Picture 3" descr="Figure 16-11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6837363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41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C16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CA878FA6-8A33-479B-ADBB-1E90BBDB10C8}" type="slidenum">
              <a:rPr lang="en-US" altLang="en-US" sz="900">
                <a:latin typeface="Arial Narrow" panose="020B0606020202030204" pitchFamily="34" charset="0"/>
              </a:rPr>
              <a:pPr algn="r"/>
              <a:t>73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914400" y="685800"/>
          <a:ext cx="73152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Document" r:id="rId4" imgW="7437390" imgH="592357" progId="Word.Document.8">
                  <p:embed/>
                </p:oleObj>
              </mc:Choice>
              <mc:Fallback>
                <p:oleObj name="Document" r:id="rId4" imgW="7437390" imgH="5923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6253163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32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C16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D1E72964-FF79-4CA1-90F3-A00EBB1B55F4}" type="slidenum">
              <a:rPr lang="en-US" altLang="en-US" sz="900">
                <a:latin typeface="Arial Narrow" panose="020B0606020202030204" pitchFamily="34" charset="0"/>
              </a:rPr>
              <a:pPr algn="r"/>
              <a:t>74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914400" y="685800"/>
          <a:ext cx="73152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Document" r:id="rId4" imgW="7437390" imgH="650078" progId="Word.Document.8">
                  <p:embed/>
                </p:oleObj>
              </mc:Choice>
              <mc:Fallback>
                <p:oleObj name="Document" r:id="rId4" imgW="7437390" imgH="6500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029450" cy="255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914400" y="3657600"/>
          <a:ext cx="7467600" cy="262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Document" r:id="rId7" imgW="7437390" imgH="2630976" progId="Word.Document.8">
                  <p:embed/>
                </p:oleObj>
              </mc:Choice>
              <mc:Fallback>
                <p:oleObj name="Document" r:id="rId7" imgW="7437390" imgH="26309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7467600" cy="262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222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C16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D4C95A80-6201-4EAD-A875-A65FDC58348B}" type="slidenum">
              <a:rPr lang="en-US" altLang="en-US" sz="900">
                <a:latin typeface="Arial Narrow" panose="020B0606020202030204" pitchFamily="34" charset="0"/>
              </a:rPr>
              <a:pPr algn="r"/>
              <a:t>75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914400" y="685800"/>
          <a:ext cx="74676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Document" r:id="rId4" imgW="7437390" imgH="708159" progId="Word.Document.8">
                  <p:embed/>
                </p:oleObj>
              </mc:Choice>
              <mc:Fallback>
                <p:oleObj name="Document" r:id="rId4" imgW="7437390" imgH="7081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4676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2771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6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C16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98DEC6E7-D12A-4D4A-BF71-56699BF68101}" type="slidenum">
              <a:rPr lang="en-US" altLang="en-US" sz="900">
                <a:latin typeface="Arial Narrow" panose="020B0606020202030204" pitchFamily="34" charset="0"/>
              </a:rPr>
              <a:pPr algn="r"/>
              <a:t>76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914400" y="685800"/>
          <a:ext cx="74676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Document" r:id="rId4" imgW="7437390" imgH="721868" progId="Word.Document.8">
                  <p:embed/>
                </p:oleObj>
              </mc:Choice>
              <mc:Fallback>
                <p:oleObj name="Document" r:id="rId4" imgW="7437390" imgH="7218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4676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732713" cy="444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45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C16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E0012774-3F42-4076-9E2C-8BE5843819BF}" type="slidenum">
              <a:rPr lang="en-US" altLang="en-US" sz="900">
                <a:latin typeface="Arial Narrow" panose="020B0606020202030204" pitchFamily="34" charset="0"/>
              </a:rPr>
              <a:pPr algn="r"/>
              <a:t>77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914400" y="685800"/>
          <a:ext cx="7467600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Document" r:id="rId4" imgW="7437390" imgH="3990296" progId="Word.Document.8">
                  <p:embed/>
                </p:oleObj>
              </mc:Choice>
              <mc:Fallback>
                <p:oleObj name="Document" r:id="rId4" imgW="7437390" imgH="39902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467600" cy="401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265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 153 Week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Introduction to MySQL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the NSF Data to MySQL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Query the NSF Database in MySQL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Query the Database in MySQL with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6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PDO:: exec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command for PDO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php.net/manual/en/pdo.exec.php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889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85"/>
            <a:ext cx="8472487" cy="676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9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An Introduction to MySQL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0" y="1295400"/>
            <a:ext cx="8294688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13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8015287" cy="640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31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3438"/>
            <a:ext cx="8320087" cy="664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127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Load the NSF Data to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options:</a:t>
            </a:r>
          </a:p>
          <a:p>
            <a:pPr lvl="1"/>
            <a:r>
              <a:rPr lang="en-US" dirty="0" smtClean="0"/>
              <a:t>Use command line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phpAdmin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Create a database and a table with </a:t>
            </a:r>
            <a:r>
              <a:rPr lang="en-US" sz="3600" b="1" dirty="0" err="1" smtClean="0"/>
              <a:t>nsf.sql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Download </a:t>
            </a:r>
            <a:r>
              <a:rPr lang="en-US" dirty="0" err="1" smtClean="0">
                <a:hlinkClick r:id="rId2"/>
              </a:rPr>
              <a:t>nsf.sql</a:t>
            </a:r>
            <a:endParaRPr lang="en-US" dirty="0">
              <a:hlinkClick r:id="rId2"/>
            </a:endParaRPr>
          </a:p>
          <a:p>
            <a:r>
              <a:rPr lang="en-US" dirty="0" smtClean="0"/>
              <a:t>Execute </a:t>
            </a:r>
            <a:r>
              <a:rPr lang="en-US" dirty="0"/>
              <a:t>the SQL script: c:&gt; </a:t>
            </a:r>
            <a:r>
              <a:rPr lang="en-US" b="1" dirty="0" err="1"/>
              <a:t>mysql</a:t>
            </a:r>
            <a:r>
              <a:rPr lang="en-US" b="1" dirty="0"/>
              <a:t> -u root -p &lt; </a:t>
            </a:r>
            <a:r>
              <a:rPr lang="en-US" b="1" dirty="0" err="1"/>
              <a:t>nsf.sql</a:t>
            </a:r>
            <a:endParaRPr lang="en-US" dirty="0"/>
          </a:p>
          <a:p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370" y="2743200"/>
            <a:ext cx="6938656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79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the data.csv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download </a:t>
            </a:r>
            <a:r>
              <a:rPr lang="en-US" dirty="0"/>
              <a:t>data.csv to </a:t>
            </a:r>
            <a:r>
              <a:rPr lang="en-US" dirty="0" smtClean="0"/>
              <a:t>a folder on your computer</a:t>
            </a:r>
            <a:endParaRPr lang="en-US" dirty="0"/>
          </a:p>
          <a:p>
            <a:r>
              <a:rPr lang="en-US" dirty="0"/>
              <a:t>login to your </a:t>
            </a:r>
            <a:r>
              <a:rPr lang="en-US" dirty="0" err="1"/>
              <a:t>mysql</a:t>
            </a:r>
            <a:r>
              <a:rPr lang="en-US" dirty="0"/>
              <a:t> from the folder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:&gt;</a:t>
            </a:r>
            <a:r>
              <a:rPr lang="en-US" b="1" dirty="0"/>
              <a:t>mysql -u root -p</a:t>
            </a:r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</a:t>
            </a:r>
            <a:r>
              <a:rPr lang="en-US" b="1" dirty="0"/>
              <a:t>use </a:t>
            </a:r>
            <a:r>
              <a:rPr lang="en-US" b="1" dirty="0" err="1"/>
              <a:t>nsf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</a:t>
            </a:r>
            <a:r>
              <a:rPr lang="en-US" b="1" dirty="0"/>
              <a:t>load data local </a:t>
            </a:r>
            <a:r>
              <a:rPr lang="en-US" b="1" dirty="0" err="1"/>
              <a:t>infile</a:t>
            </a:r>
            <a:r>
              <a:rPr lang="en-US" b="1" dirty="0"/>
              <a:t> 'data.csv' into table </a:t>
            </a:r>
            <a:r>
              <a:rPr lang="en-US" b="1" dirty="0" err="1"/>
              <a:t>iis</a:t>
            </a:r>
            <a:r>
              <a:rPr lang="en-US" b="1" dirty="0"/>
              <a:t> fields terminated by ',' enclosed by '</a:t>
            </a:r>
            <a:r>
              <a:rPr lang="en-US" b="1" dirty="0">
                <a:solidFill>
                  <a:srgbClr val="FF0000"/>
                </a:solidFill>
              </a:rPr>
              <a:t>"</a:t>
            </a:r>
            <a:r>
              <a:rPr lang="en-US" b="1" dirty="0"/>
              <a:t>' lines terminated by '\n';</a:t>
            </a:r>
            <a:endParaRPr lang="en-US" dirty="0"/>
          </a:p>
          <a:p>
            <a:r>
              <a:rPr lang="en-US" dirty="0"/>
              <a:t>Note that </a:t>
            </a:r>
            <a:r>
              <a:rPr lang="en-US" dirty="0" err="1"/>
              <a:t>encloded</a:t>
            </a:r>
            <a:r>
              <a:rPr lang="en-US" dirty="0"/>
              <a:t> by '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' is ' then " then '.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7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1450"/>
            <a:ext cx="644842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718" y="2895600"/>
            <a:ext cx="7504307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685800" y="5410200"/>
            <a:ext cx="91440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65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9727"/>
            <a:ext cx="66040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52" y="3048000"/>
            <a:ext cx="6716747" cy="339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12546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5967876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16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Murach's PHP and MySQL, C5</a:t>
            </a:r>
          </a:p>
        </p:txBody>
      </p:sp>
      <p:sp>
        <p:nvSpPr>
          <p:cNvPr id="205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>
                <a:latin typeface="Arial Narrow" panose="020B0606020202030204" pitchFamily="34" charset="0"/>
              </a:rPr>
              <a:t>© 2010, Mike Murach &amp; Associates, Inc.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  <a:p>
            <a:pPr algn="r"/>
            <a:r>
              <a:rPr lang="en-US" altLang="en-US" sz="900">
                <a:latin typeface="Arial Narrow" panose="020B0606020202030204" pitchFamily="34" charset="0"/>
              </a:rPr>
              <a:t>Slide </a:t>
            </a:r>
            <a:fld id="{5E0F87E1-08B9-43CB-839F-7286E2CAFE32}" type="slidenum">
              <a:rPr lang="en-US" altLang="en-US" sz="900">
                <a:latin typeface="Arial Narrow" panose="020B0606020202030204" pitchFamily="34" charset="0"/>
              </a:rPr>
              <a:pPr algn="r"/>
              <a:t>9</a:t>
            </a:fld>
            <a:endParaRPr lang="en-US" altLang="en-US" sz="900">
              <a:latin typeface="Arial Narrow" panose="020B0606020202030204" pitchFamily="34" charset="0"/>
            </a:endParaRPr>
          </a:p>
        </p:txBody>
      </p:sp>
      <p:graphicFrame>
        <p:nvGraphicFramePr>
          <p:cNvPr id="2053" name="Object 6"/>
          <p:cNvGraphicFramePr>
            <a:graphicFrameLocks noChangeAspect="1"/>
          </p:cNvGraphicFramePr>
          <p:nvPr/>
        </p:nvGraphicFramePr>
        <p:xfrm>
          <a:off x="914400" y="1524000"/>
          <a:ext cx="7321550" cy="300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Document" r:id="rId4" imgW="7321366" imgH="3002000" progId="Word.Document.8">
                  <p:embed/>
                </p:oleObj>
              </mc:Choice>
              <mc:Fallback>
                <p:oleObj name="Document" r:id="rId4" imgW="7321366" imgH="3002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7321550" cy="300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372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2" y="457200"/>
            <a:ext cx="9131968" cy="60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52600" y="3733800"/>
            <a:ext cx="14478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9400" y="1981200"/>
            <a:ext cx="14478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77000" y="4114800"/>
            <a:ext cx="609600" cy="838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31" y="433754"/>
            <a:ext cx="9153131" cy="608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6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503" y="457200"/>
            <a:ext cx="9175504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28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Query the NSF Database in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Methods</a:t>
            </a:r>
          </a:p>
          <a:p>
            <a:pPr lvl="1"/>
            <a:r>
              <a:rPr lang="en-US" dirty="0" smtClean="0"/>
              <a:t>Command line</a:t>
            </a:r>
          </a:p>
          <a:p>
            <a:pPr lvl="1"/>
            <a:r>
              <a:rPr lang="en-US" dirty="0" err="1" smtClean="0"/>
              <a:t>PHPMyAdmin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40262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investigators (pi) and their universities (org) from 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 investigators from Drexel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828800"/>
            <a:ext cx="8648173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8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Awards to Drexel, sorted by the amount ($)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6" y="1828800"/>
            <a:ext cx="8580053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425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4. Query the Database in MySQL with PHP</a:t>
            </a:r>
            <a:endParaRPr lang="en-US" sz="3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396567" cy="391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81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133600"/>
            <a:ext cx="8685213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4. Query the Database in MySQL with PHP</a:t>
            </a:r>
            <a:endParaRPr lang="en-US" sz="3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85" y="1473835"/>
            <a:ext cx="4527437" cy="1726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2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Awards by Amount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0"/>
            <a:ext cx="3733800" cy="504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12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1809</Words>
  <Application>Microsoft Office PowerPoint</Application>
  <PresentationFormat>On-screen Show (4:3)</PresentationFormat>
  <Paragraphs>387</Paragraphs>
  <Slides>108</Slides>
  <Notes>66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108</vt:i4>
      </vt:variant>
    </vt:vector>
  </HeadingPairs>
  <TitlesOfParts>
    <vt:vector size="115" baseType="lpstr">
      <vt:lpstr>Arial</vt:lpstr>
      <vt:lpstr>Arial Narrow</vt:lpstr>
      <vt:lpstr>Calibri</vt:lpstr>
      <vt:lpstr>Times New Roman</vt:lpstr>
      <vt:lpstr>Office Theme</vt:lpstr>
      <vt:lpstr>Document</vt:lpstr>
      <vt:lpstr>Visio</vt:lpstr>
      <vt:lpstr>INFO 153 Week 6</vt:lpstr>
      <vt:lpstr>The Mid-term</vt:lpstr>
      <vt:lpstr>What have you learned in this class?</vt:lpstr>
      <vt:lpstr>JSON Syntax</vt:lpstr>
      <vt:lpstr>JSON</vt:lpstr>
      <vt:lpstr>JSON Example</vt:lpstr>
      <vt:lpstr>PDO: http://php.net/manual/en/class.pdo.php </vt:lpstr>
      <vt:lpstr>PDO:: exec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My Guitars Shop Application</vt:lpstr>
      <vt:lpstr>Loading Data</vt:lpstr>
      <vt:lpstr>Getcsv1.php</vt:lpstr>
      <vt:lpstr>Getcsv.php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 153 Week 6</vt:lpstr>
      <vt:lpstr>Agenda</vt:lpstr>
      <vt:lpstr>PowerPoint Presentation</vt:lpstr>
      <vt:lpstr>1. An Introduction to MySQL</vt:lpstr>
      <vt:lpstr>PowerPoint Presentation</vt:lpstr>
      <vt:lpstr>PowerPoint Presentation</vt:lpstr>
      <vt:lpstr>2. Load the NSF Data to MySQL</vt:lpstr>
      <vt:lpstr>Create a database and a table with nsf.sql</vt:lpstr>
      <vt:lpstr>Load the data.csv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Query the NSF Database in MySQL</vt:lpstr>
      <vt:lpstr>10 investigators (pi) and their universities (org) from PA</vt:lpstr>
      <vt:lpstr>All the investigators from Drexel</vt:lpstr>
      <vt:lpstr>Awards to Drexel, sorted by the amount ($)</vt:lpstr>
      <vt:lpstr>4. Query the Database in MySQL with PHP</vt:lpstr>
      <vt:lpstr>4. Query the Database in MySQL with PHP</vt:lpstr>
      <vt:lpstr>Top 10 Awards by Amount</vt:lpstr>
      <vt:lpstr>PowerPoint Presentation</vt:lpstr>
      <vt:lpstr>PowerPoint Presentation</vt:lpstr>
      <vt:lpstr>PowerPoint Presentation</vt:lpstr>
      <vt:lpstr>Further Reading</vt:lpstr>
      <vt:lpstr>Assignment 3</vt:lpstr>
      <vt:lpstr>The model </vt:lpstr>
      <vt:lpstr>The View</vt:lpstr>
      <vt:lpstr>Final Project Discussion</vt:lpstr>
      <vt:lpstr>Final Project Discussion</vt:lpstr>
    </vt:vector>
  </TitlesOfParts>
  <Company>Drexel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153 Week 3</dc:title>
  <dc:creator>iSchool at Drexel University</dc:creator>
  <cp:lastModifiedBy>Shannon, Joseph</cp:lastModifiedBy>
  <cp:revision>67</cp:revision>
  <dcterms:created xsi:type="dcterms:W3CDTF">2011-09-30T22:56:33Z</dcterms:created>
  <dcterms:modified xsi:type="dcterms:W3CDTF">2017-05-09T18:36:51Z</dcterms:modified>
</cp:coreProperties>
</file>