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87"/>
  </p:notesMasterIdLst>
  <p:sldIdLst>
    <p:sldId id="262" r:id="rId3"/>
    <p:sldId id="267" r:id="rId4"/>
    <p:sldId id="365" r:id="rId5"/>
    <p:sldId id="393" r:id="rId6"/>
    <p:sldId id="268" r:id="rId7"/>
    <p:sldId id="270" r:id="rId8"/>
    <p:sldId id="271" r:id="rId9"/>
    <p:sldId id="379" r:id="rId10"/>
    <p:sldId id="272" r:id="rId11"/>
    <p:sldId id="273" r:id="rId12"/>
    <p:sldId id="274" r:id="rId13"/>
    <p:sldId id="380" r:id="rId14"/>
    <p:sldId id="366" r:id="rId15"/>
    <p:sldId id="368" r:id="rId16"/>
    <p:sldId id="282" r:id="rId17"/>
    <p:sldId id="283" r:id="rId18"/>
    <p:sldId id="369" r:id="rId19"/>
    <p:sldId id="287" r:id="rId20"/>
    <p:sldId id="288" r:id="rId21"/>
    <p:sldId id="289" r:id="rId22"/>
    <p:sldId id="370" r:id="rId23"/>
    <p:sldId id="291" r:id="rId24"/>
    <p:sldId id="371" r:id="rId25"/>
    <p:sldId id="372" r:id="rId26"/>
    <p:sldId id="293" r:id="rId27"/>
    <p:sldId id="294" r:id="rId28"/>
    <p:sldId id="373" r:id="rId29"/>
    <p:sldId id="295" r:id="rId30"/>
    <p:sldId id="296" r:id="rId31"/>
    <p:sldId id="298" r:id="rId32"/>
    <p:sldId id="374" r:id="rId33"/>
    <p:sldId id="304" r:id="rId34"/>
    <p:sldId id="381" r:id="rId35"/>
    <p:sldId id="382" r:id="rId36"/>
    <p:sldId id="306" r:id="rId37"/>
    <p:sldId id="307" r:id="rId38"/>
    <p:sldId id="309" r:id="rId39"/>
    <p:sldId id="310" r:id="rId40"/>
    <p:sldId id="312" r:id="rId41"/>
    <p:sldId id="313" r:id="rId42"/>
    <p:sldId id="314" r:id="rId43"/>
    <p:sldId id="375" r:id="rId44"/>
    <p:sldId id="316" r:id="rId45"/>
    <p:sldId id="392" r:id="rId46"/>
    <p:sldId id="377" r:id="rId47"/>
    <p:sldId id="319" r:id="rId48"/>
    <p:sldId id="338" r:id="rId49"/>
    <p:sldId id="320" r:id="rId50"/>
    <p:sldId id="321" r:id="rId51"/>
    <p:sldId id="322" r:id="rId52"/>
    <p:sldId id="323" r:id="rId53"/>
    <p:sldId id="324" r:id="rId54"/>
    <p:sldId id="339" r:id="rId55"/>
    <p:sldId id="325" r:id="rId56"/>
    <p:sldId id="326" r:id="rId57"/>
    <p:sldId id="378" r:id="rId58"/>
    <p:sldId id="327" r:id="rId59"/>
    <p:sldId id="328" r:id="rId60"/>
    <p:sldId id="329" r:id="rId61"/>
    <p:sldId id="384" r:id="rId62"/>
    <p:sldId id="333" r:id="rId63"/>
    <p:sldId id="334" r:id="rId64"/>
    <p:sldId id="335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83" r:id="rId77"/>
    <p:sldId id="351" r:id="rId78"/>
    <p:sldId id="385" r:id="rId79"/>
    <p:sldId id="388" r:id="rId80"/>
    <p:sldId id="389" r:id="rId81"/>
    <p:sldId id="390" r:id="rId82"/>
    <p:sldId id="391" r:id="rId83"/>
    <p:sldId id="394" r:id="rId84"/>
    <p:sldId id="386" r:id="rId85"/>
    <p:sldId id="263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23" autoAdjust="0"/>
  </p:normalViewPr>
  <p:slideViewPr>
    <p:cSldViewPr snapToGrid="0">
      <p:cViewPr varScale="1">
        <p:scale>
          <a:sx n="86" d="100"/>
          <a:sy n="86" d="100"/>
        </p:scale>
        <p:origin x="933" y="4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/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/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/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/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/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/>
            <a:r>
              <a:rPr lang="zh-CN" altLang="en-US" sz="2400" dirty="0"/>
              <a:t>现实世界的实体以及实体间的各种联系均用关系来表示</a:t>
            </a:r>
          </a:p>
          <a:p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/>
            <a:r>
              <a:rPr lang="zh-CN" altLang="en-US" sz="2400" dirty="0"/>
              <a:t>从用户角度，关系模型中数据的逻辑结构是一张二维表</a:t>
            </a:r>
          </a:p>
          <a:p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/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(3) </a:t>
            </a:r>
            <a:r>
              <a:rPr lang="zh-CN" altLang="en-US" sz="2000" dirty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分的实体，这与第（</a:t>
            </a:r>
            <a:r>
              <a:rPr lang="en-US" altLang="zh-CN" sz="2000" dirty="0"/>
              <a:t>2</a:t>
            </a:r>
            <a:r>
              <a:rPr lang="zh-CN" altLang="en-US" sz="2000" dirty="0"/>
              <a:t>）点相矛盾，因此这个规则称为</a:t>
            </a:r>
            <a:r>
              <a:rPr lang="zh-CN" altLang="en-US" sz="2000" b="1" dirty="0">
                <a:solidFill>
                  <a:srgbClr val="7030A0"/>
                </a:solidFill>
              </a:rPr>
              <a:t>实体完整性</a:t>
            </a:r>
            <a:endParaRPr lang="zh-CN" altLang="en-US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目标关系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 </a:t>
            </a:r>
            <a:r>
              <a:rPr lang="zh-CN" altLang="en-US" sz="2800" dirty="0"/>
              <a:t>和参照关系的外码</a:t>
            </a:r>
            <a:r>
              <a:rPr lang="en-US" altLang="zh-CN" sz="2800" dirty="0"/>
              <a:t>F</a:t>
            </a:r>
            <a:r>
              <a:rPr lang="zh-CN" altLang="en-US" sz="2800" dirty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/>
            </a:p>
          </p:txBody>
        </p:sp>
      </p:grpSp>
      <p:sp>
        <p:nvSpPr>
          <p:cNvPr id="6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7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1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211"/>
            <a:ext cx="9144000" cy="283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 hasCustomPrompt="1"/>
          </p:nvPr>
        </p:nvSpPr>
        <p:spPr>
          <a:xfrm>
            <a:off x="-1" y="183197"/>
            <a:ext cx="7942209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718" y="4846321"/>
            <a:ext cx="2720156" cy="17418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39949" y="3564119"/>
            <a:ext cx="3076575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284" y="1381707"/>
            <a:ext cx="3184687" cy="48746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BF4FC5C-CB21-46CF-A591-94670ACFA8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07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08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33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44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33C7-942A-4022-8335-98D717DE37D4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10" r:id="rId14"/>
    <p:sldLayoutId id="2147483711" r:id="rId15"/>
    <p:sldLayoutId id="2147483709" r:id="rId16"/>
    <p:sldLayoutId id="214748370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599" y="3954117"/>
            <a:ext cx="7129670" cy="708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57962" y="4937489"/>
            <a:ext cx="5248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en-US" altLang="zh-CN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章  关系数据库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1046922"/>
          <a:ext cx="8825948" cy="563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6922"/>
                        <a:ext cx="8825948" cy="563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1061" y="467557"/>
            <a:ext cx="628153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D1 = {</a:t>
            </a:r>
            <a:r>
              <a:rPr lang="zh-CN" altLang="en-US" b="1" dirty="0"/>
              <a:t>张清玫、刘逸</a:t>
            </a:r>
            <a:r>
              <a:rPr lang="en-US" altLang="zh-CN" b="1" dirty="0"/>
              <a:t>}    D2 = {</a:t>
            </a:r>
            <a:r>
              <a:rPr lang="zh-CN" altLang="en-US" b="1" dirty="0"/>
              <a:t>计算机专业、信息专业</a:t>
            </a:r>
            <a:r>
              <a:rPr lang="en-US" altLang="zh-CN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D3 = {</a:t>
            </a:r>
            <a:r>
              <a:rPr lang="zh-CN" altLang="en-US" b="1" dirty="0"/>
              <a:t>李勇、刘晨、王敏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636424" y="2203554"/>
            <a:ext cx="5274041" cy="200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10269" y="2203554"/>
            <a:ext cx="419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有实际意义吗？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的子集叫作在域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关系</a:t>
            </a:r>
            <a:r>
              <a:rPr lang="zh-CN" altLang="en-US" sz="2400" dirty="0"/>
              <a:t>，表示为  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：关系名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n</a:t>
            </a:r>
            <a:r>
              <a:rPr lang="zh-CN" altLang="en-US" sz="2400" dirty="0"/>
              <a:t>：关系的目或度（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9097" y="3598470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81492" y="692150"/>
            <a:ext cx="9062508" cy="3508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例：在表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2.1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的笛卡尔积中取出有实际意义的元组来构造关系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关系：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SAP(SUPERVISOR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SPECIALITY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POSTGRADUATE)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假设：专业与导师：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1:n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，导师与研究生：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1:n</a:t>
            </a:r>
          </a:p>
          <a:p>
            <a:pPr marL="342900" marR="0" lvl="0" indent="-34290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于是：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SAP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关系可以包含三个元组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960804"/>
              </p:ext>
            </p:extLst>
          </p:nvPr>
        </p:nvGraphicFramePr>
        <p:xfrm>
          <a:off x="81492" y="4201055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6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2" y="4201055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17" y="469745"/>
            <a:ext cx="8372007" cy="511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关系的术语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表</a:t>
            </a:r>
            <a:r>
              <a:rPr lang="en-US" altLang="zh-CN" sz="2400" dirty="0"/>
              <a:t>(table)</a:t>
            </a:r>
            <a:r>
              <a:rPr lang="zh-CN" altLang="en-US" sz="2400" dirty="0"/>
              <a:t>、列</a:t>
            </a:r>
            <a:r>
              <a:rPr lang="en-US" altLang="zh-CN" sz="2400" dirty="0"/>
              <a:t>(column)</a:t>
            </a:r>
            <a:r>
              <a:rPr lang="zh-CN" altLang="en-US" sz="2400" dirty="0"/>
              <a:t>、行</a:t>
            </a:r>
            <a:r>
              <a:rPr lang="en-US" altLang="zh-CN" sz="2400" dirty="0"/>
              <a:t>(row)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关系</a:t>
            </a:r>
            <a:r>
              <a:rPr lang="en-US" altLang="zh-CN" sz="2400" dirty="0"/>
              <a:t>(relation)</a:t>
            </a:r>
            <a:r>
              <a:rPr lang="zh-CN" altLang="en-US" sz="2400" dirty="0"/>
              <a:t>、元组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tuple</a:t>
            </a:r>
            <a:r>
              <a:rPr lang="en-US" altLang="zh-CN" sz="2400" dirty="0"/>
              <a:t>)</a:t>
            </a:r>
            <a:r>
              <a:rPr lang="zh-CN" altLang="en-US" sz="2400" dirty="0"/>
              <a:t>、属性</a:t>
            </a:r>
            <a:r>
              <a:rPr lang="en-US" altLang="zh-CN" sz="2400" dirty="0"/>
              <a:t>(attribute)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10042"/>
              </p:ext>
            </p:extLst>
          </p:nvPr>
        </p:nvGraphicFramePr>
        <p:xfrm>
          <a:off x="1887406" y="3559148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931763" y="2638269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属性或列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37212" y="3899941"/>
            <a:ext cx="1229194" cy="612098"/>
          </a:xfrm>
          <a:prstGeom prst="wedgeRoundRectCallout">
            <a:avLst>
              <a:gd name="adj1" fmla="val 73643"/>
              <a:gd name="adj2" fmla="val 992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元组或行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69626" y="2548328"/>
            <a:ext cx="1259174" cy="614597"/>
          </a:xfrm>
          <a:prstGeom prst="wedgeRoundRectCallout">
            <a:avLst>
              <a:gd name="adj1" fmla="val 47024"/>
              <a:gd name="adj2" fmla="val 1015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关系或表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785" y="446365"/>
            <a:ext cx="8342474" cy="18490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latin typeface="隶书" panose="02010509060101010101" pitchFamily="49" charset="-122"/>
              </a:rPr>
              <a:t>关系术语</a:t>
            </a:r>
            <a:endParaRPr lang="en-US" altLang="zh-CN" sz="30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候选码（</a:t>
            </a:r>
            <a:r>
              <a:rPr lang="en-US" altLang="zh-CN" sz="2400" dirty="0"/>
              <a:t>Candidate key</a:t>
            </a:r>
            <a:r>
              <a:rPr lang="zh-CN" altLang="en-US" sz="2400" dirty="0"/>
              <a:t>） 全码（</a:t>
            </a:r>
            <a:r>
              <a:rPr lang="en-US" altLang="zh-CN" sz="2400" dirty="0"/>
              <a:t>All-key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主码  主属性  非主属性</a:t>
            </a:r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137100"/>
              </p:ext>
            </p:extLst>
          </p:nvPr>
        </p:nvGraphicFramePr>
        <p:xfrm>
          <a:off x="2063958" y="3795564"/>
          <a:ext cx="5236252" cy="2681991"/>
        </p:xfrm>
        <a:graphic>
          <a:graphicData uri="http://schemas.openxmlformats.org/drawingml/2006/table">
            <a:tbl>
              <a:tblPr/>
              <a:tblGrid>
                <a:gridCol w="222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24" y="34327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292" y="2338466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</a:t>
            </a:r>
            <a:r>
              <a:rPr lang="zh-CN" altLang="en-US" sz="2400" dirty="0"/>
              <a:t>（</a:t>
            </a:r>
            <a:r>
              <a:rPr lang="en-US" altLang="zh-CN" sz="2400" u="sng" dirty="0" err="1"/>
              <a:t>Sno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Cno</a:t>
            </a:r>
            <a:r>
              <a:rPr lang="en-US" altLang="zh-CN" sz="2400" dirty="0"/>
              <a:t>, Grade</a:t>
            </a:r>
            <a:r>
              <a:rPr lang="zh-CN" altLang="en-US" sz="2400" dirty="0"/>
              <a:t>）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195278" y="3043002"/>
            <a:ext cx="1214203" cy="419725"/>
          </a:xfrm>
          <a:prstGeom prst="wedgeRoundRectCallout">
            <a:avLst>
              <a:gd name="adj1" fmla="val -75050"/>
              <a:gd name="adj2" fmla="val 1646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非主属性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814340" y="2685737"/>
            <a:ext cx="1214203" cy="537148"/>
          </a:xfrm>
          <a:prstGeom prst="wedgeRoundRectCallout">
            <a:avLst>
              <a:gd name="adj1" fmla="val -60236"/>
              <a:gd name="adj2" fmla="val 1663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主码</a:t>
            </a:r>
          </a:p>
        </p:txBody>
      </p:sp>
      <p:sp>
        <p:nvSpPr>
          <p:cNvPr id="10" name="矩形 9"/>
          <p:cNvSpPr/>
          <p:nvPr/>
        </p:nvSpPr>
        <p:spPr>
          <a:xfrm>
            <a:off x="2518348" y="3852472"/>
            <a:ext cx="3102963" cy="55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049311" y="2985539"/>
            <a:ext cx="1229194" cy="419725"/>
          </a:xfrm>
          <a:prstGeom prst="wedgeRoundRectCallout">
            <a:avLst>
              <a:gd name="adj1" fmla="val 97112"/>
              <a:gd name="adj2" fmla="val 1717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主属性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3000531" y="2943068"/>
            <a:ext cx="1229194" cy="419725"/>
          </a:xfrm>
          <a:prstGeom prst="wedgeRoundRectCallout">
            <a:avLst>
              <a:gd name="adj1" fmla="val 81258"/>
              <a:gd name="adj2" fmla="val 1932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75819"/>
            <a:ext cx="8348133" cy="4896115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三类关系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基本关系</a:t>
            </a:r>
            <a:r>
              <a:rPr lang="zh-CN" altLang="en-US" sz="2400" dirty="0"/>
              <a:t>（基本表或基表）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dirty="0"/>
              <a:t>实际存在的表，是实际存储数据的逻辑表示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查询表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dirty="0"/>
              <a:t>查询结果对应的表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视图表</a:t>
            </a:r>
          </a:p>
          <a:p>
            <a:pPr marL="901700" lvl="2" indent="12700">
              <a:lnSpc>
                <a:spcPct val="160000"/>
              </a:lnSpc>
              <a:buNone/>
            </a:pPr>
            <a:r>
              <a:rPr lang="zh-CN" altLang="en-US" dirty="0"/>
              <a:t>由基本表或其他视图表导出的表，是虚表，不对应实际存储的数据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212" y="654154"/>
            <a:ext cx="8313194" cy="60258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/>
              <a:t>基本关系的性质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① 列是同质的（</a:t>
            </a:r>
            <a:r>
              <a:rPr lang="en-US" altLang="zh-CN" sz="2400" dirty="0"/>
              <a:t>Homogeneous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② 不同的列可出自同一个域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其中的每一列称为一个属性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不同的属性要给予不同的属性名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③ 列的顺序无所谓</a:t>
            </a:r>
            <a:r>
              <a:rPr lang="en-US" altLang="zh-CN" sz="2400" dirty="0"/>
              <a:t>,</a:t>
            </a:r>
            <a:r>
              <a:rPr lang="zh-CN" altLang="en-US" sz="2400" dirty="0"/>
              <a:t> 列的次序可以任意交换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④ 任意两个元组的候选码不能相同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⑤ 行的顺序无所谓，行的次序可以任意交换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400" dirty="0">
                <a:sym typeface="Wingdings"/>
              </a:rPr>
              <a:t> </a:t>
            </a:r>
            <a:r>
              <a:rPr lang="zh-CN" altLang="en-US" sz="2400" b="1" dirty="0">
                <a:solidFill>
                  <a:srgbClr val="FF0000"/>
                </a:solidFill>
              </a:rPr>
              <a:t>分量必须取原子值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0472"/>
            <a:ext cx="9202057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643743"/>
            <a:ext cx="763693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关系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关系模式</a:t>
            </a:r>
            <a:endParaRPr lang="en-US" altLang="zh-CN" sz="2800" b="1" dirty="0">
              <a:solidFill>
                <a:srgbClr val="FF0000"/>
              </a:solidFill>
              <a:latin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什么是关系模式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定义关系模式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关系模式与关系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181" y="3637887"/>
            <a:ext cx="9072819" cy="279576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/>
              <a:t>关系模式是对关系的描述，是静态的、稳定的</a:t>
            </a:r>
          </a:p>
          <a:p>
            <a:pPr>
              <a:lnSpc>
                <a:spcPct val="170000"/>
              </a:lnSpc>
            </a:pPr>
            <a:r>
              <a:rPr lang="zh-CN" altLang="en-US" sz="2800" dirty="0"/>
              <a:t>关系是关系模式在某一时刻的状态或内容，是动态的、随时间不断变化的</a:t>
            </a:r>
          </a:p>
          <a:p>
            <a:pPr>
              <a:lnSpc>
                <a:spcPct val="170000"/>
              </a:lnSpc>
            </a:pPr>
            <a:r>
              <a:rPr lang="zh-CN" altLang="en-US" sz="2800" dirty="0"/>
              <a:t>关系模式和关系往往统称为关系，通过上下文加以区别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11153"/>
              </p:ext>
            </p:extLst>
          </p:nvPr>
        </p:nvGraphicFramePr>
        <p:xfrm>
          <a:off x="1932377" y="1348241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48721" y="1326771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7674965" y="2136240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1951219" y="2198700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332283" y="1704023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3875"/>
            <a:ext cx="8229600" cy="53702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3200" b="1" dirty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>
                <a:solidFill>
                  <a:srgbClr val="79710F"/>
                </a:solidFill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</a:rPr>
              <a:t>R</a:t>
            </a:r>
            <a:r>
              <a:rPr lang="zh-CN" altLang="en-US" sz="3200" b="1" i="1" dirty="0">
                <a:solidFill>
                  <a:srgbClr val="FF0000"/>
                </a:solidFill>
              </a:rPr>
              <a:t>（</a:t>
            </a:r>
            <a:r>
              <a:rPr lang="en-US" altLang="zh-CN" sz="3200" b="1" i="1" dirty="0">
                <a:solidFill>
                  <a:srgbClr val="FF0000"/>
                </a:solidFill>
              </a:rPr>
              <a:t>U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DOM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F</a:t>
            </a:r>
            <a:r>
              <a:rPr lang="zh-CN" altLang="en-US" sz="3200" b="1" i="1" dirty="0">
                <a:solidFill>
                  <a:srgbClr val="FF0000"/>
                </a:solidFill>
              </a:rPr>
              <a:t>）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</a:t>
            </a:r>
            <a:r>
              <a:rPr lang="zh-CN" altLang="en-US" dirty="0"/>
              <a:t>关系名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</a:t>
            </a:r>
            <a:r>
              <a:rPr lang="zh-CN" altLang="en-US" dirty="0"/>
              <a:t>组成该关系的属性名集合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</a:t>
            </a:r>
            <a:r>
              <a:rPr lang="zh-CN" altLang="en-US" dirty="0"/>
              <a:t>属性组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</a:t>
            </a:r>
            <a:r>
              <a:rPr lang="zh-CN" altLang="en-US" dirty="0"/>
              <a:t>属性向域的映象集合（属性取自哪个域）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</a:t>
            </a:r>
            <a:r>
              <a:rPr lang="zh-CN" altLang="en-US" dirty="0"/>
              <a:t>属性间的数据依赖关系集合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672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834" y="1615258"/>
            <a:ext cx="7078133" cy="540340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第一节 关系数据结构及形式化定义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第二节 关系操作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第四节 关系代数</a:t>
            </a: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关系模式通常可以简记为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R (U)    </a:t>
            </a:r>
            <a:r>
              <a:rPr lang="zh-CN" altLang="en-US" sz="2400" dirty="0">
                <a:solidFill>
                  <a:srgbClr val="FF0000"/>
                </a:solidFill>
              </a:rPr>
              <a:t>或    </a:t>
            </a:r>
            <a:r>
              <a:rPr lang="en-US" altLang="zh-CN" sz="2400" dirty="0">
                <a:solidFill>
                  <a:srgbClr val="FF0000"/>
                </a:solidFill>
              </a:rPr>
              <a:t>R (A1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A2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…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R: </a:t>
            </a:r>
            <a:r>
              <a:rPr lang="zh-CN" altLang="en-US" sz="2400" dirty="0"/>
              <a:t>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An  : </a:t>
            </a:r>
            <a:r>
              <a:rPr lang="zh-CN" altLang="en-US" sz="2400" dirty="0"/>
              <a:t>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注：域名及属性向域的映象常常直接说明为属性的类型、长度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31267"/>
            <a:ext cx="9285514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267" y="190077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关系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关系模式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F2907-FC3E-43AB-9FEB-3C2F9C0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020887"/>
            <a:ext cx="423663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869"/>
            <a:ext cx="8330896" cy="52933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在一个给定的应用领域中，所有关系的集合构成一个关系数据库</a:t>
            </a:r>
          </a:p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关系数据库的</a:t>
            </a:r>
            <a:r>
              <a:rPr lang="zh-CN" altLang="en-US" sz="3000" dirty="0">
                <a:solidFill>
                  <a:srgbClr val="FF0000"/>
                </a:solidFill>
              </a:rPr>
              <a:t>型</a:t>
            </a:r>
            <a:r>
              <a:rPr lang="zh-CN" altLang="en-US" sz="3000" dirty="0"/>
              <a:t>与</a:t>
            </a:r>
            <a:r>
              <a:rPr lang="zh-CN" altLang="en-US" sz="3000" dirty="0">
                <a:solidFill>
                  <a:srgbClr val="FF0000"/>
                </a:solidFill>
              </a:rPr>
              <a:t>值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关系数据库的型也称关系数据库模式，是对关系数据库的描述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关系数据库的值是关系模式在某一时刻对应的关系的集合，简称为关系数据库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148" y="1556657"/>
            <a:ext cx="7096223" cy="452596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  <a:ea typeface="+mn-ea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第四节 关系代数</a:t>
            </a: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D263F5B-89EC-4DF1-97A0-9BCBD03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72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关系数据库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关系操作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基本关系操作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关系数据库语言的分类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基本关系操作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9050"/>
            <a:ext cx="8229600" cy="49993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查询的表达能力是其中最主要的部分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/>
              <a:t>是</a:t>
            </a:r>
            <a:r>
              <a:rPr lang="en-US" altLang="zh-CN" sz="2400" dirty="0"/>
              <a:t>5</a:t>
            </a:r>
            <a:r>
              <a:rPr lang="zh-CN" altLang="en-US" sz="2400" dirty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集合操作方式：操作的对象和结果都是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/>
              <a:t>的方式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关系数据库语言的分类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635"/>
          </a:xfrm>
        </p:spPr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/>
              <a:t>关系数据语言的分类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1775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1775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1623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176655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05218" y="3858655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域关系演算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688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19925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688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51668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95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195513" y="5141079"/>
            <a:ext cx="431793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95513" y="3772628"/>
            <a:ext cx="431800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95514" y="2633105"/>
            <a:ext cx="465554" cy="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812925" y="3498293"/>
            <a:ext cx="0" cy="43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816293" y="3942326"/>
            <a:ext cx="288923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12925" y="3499870"/>
            <a:ext cx="262314" cy="3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500563" y="377262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015" y="1634066"/>
            <a:ext cx="6938985" cy="452596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  <a:ea typeface="+mn-ea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第四节 关系代数</a:t>
            </a: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D49EFA3-1224-4B08-A6A0-A7F5667A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72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关系数据库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362475A-75BE-46B4-AC11-ABC87F589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571767"/>
              </p:ext>
            </p:extLst>
          </p:nvPr>
        </p:nvGraphicFramePr>
        <p:xfrm>
          <a:off x="1490134" y="2578630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30" y="1249771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实体完整性和参照完整性：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关系模型必须满足的完整性约束条件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称为关系的</a:t>
            </a:r>
            <a:r>
              <a:rPr lang="zh-CN" altLang="en-US" sz="2400" b="1" dirty="0">
                <a:solidFill>
                  <a:srgbClr val="FF0000"/>
                </a:solidFill>
              </a:rPr>
              <a:t>两个不变性</a:t>
            </a:r>
            <a:r>
              <a:rPr lang="zh-CN" altLang="en-US" sz="2400" dirty="0"/>
              <a:t>，应该由关系系统自动支持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用户定义的完整性：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应用领域需要遵循的约束条件，体现了具体领域中的语义约束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131183"/>
            <a:ext cx="7865482" cy="5499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600" dirty="0"/>
              <a:t>掌握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关系的定义、特点；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关系的三类完整性约束；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传统集合运算和专门的关系运算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了解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关系的操作及其分类、关系演算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重点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关系数据结构、关系的三类完整性约束、关系代数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难点</a:t>
            </a:r>
            <a:endParaRPr lang="en-US" altLang="zh-CN" sz="3600" dirty="0"/>
          </a:p>
          <a:p>
            <a:pPr lvl="1">
              <a:lnSpc>
                <a:spcPct val="110000"/>
              </a:lnSpc>
            </a:pPr>
            <a:r>
              <a:rPr lang="zh-CN" altLang="en-US" sz="3100" dirty="0"/>
              <a:t>专门的关系运算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596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规则</a:t>
            </a:r>
            <a:r>
              <a:rPr lang="en-US" altLang="zh-CN" sz="2800" b="1" dirty="0"/>
              <a:t>2.1 </a:t>
            </a:r>
            <a:r>
              <a:rPr lang="zh-CN" altLang="en-US" sz="2800" b="1" dirty="0"/>
              <a:t>实体完整性规则（</a:t>
            </a:r>
            <a:r>
              <a:rPr lang="en-US" altLang="zh-CN" sz="2800" b="1" dirty="0"/>
              <a:t>Entity Integrity</a:t>
            </a:r>
            <a:r>
              <a:rPr lang="zh-CN" altLang="en-US" sz="2800" b="1" dirty="0"/>
              <a:t>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若属性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的主属性，则属性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不能取空值</a:t>
            </a:r>
          </a:p>
          <a:p>
            <a:pPr marL="809625" indent="-809625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latin typeface="+mn-ea"/>
                <a:ea typeface="+mn-ea"/>
              </a:rPr>
              <a:t> 例：学生的选修（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学号、课程号</a:t>
            </a:r>
            <a:r>
              <a:rPr lang="zh-CN" altLang="en-US" sz="2400" dirty="0">
                <a:latin typeface="+mn-ea"/>
                <a:ea typeface="+mn-ea"/>
              </a:rPr>
              <a:t>、成绩）中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学号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课程号</a:t>
            </a:r>
            <a:r>
              <a:rPr lang="zh-CN" altLang="en-US" sz="2400" dirty="0">
                <a:latin typeface="+mn-ea"/>
                <a:ea typeface="+mn-ea"/>
              </a:rPr>
              <a:t>为主码，则学号、课程号都是主属性，都不能取空值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046" y="404734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, Grade</a:t>
            </a:r>
            <a:r>
              <a:rPr lang="zh-CN" altLang="en-US" sz="2400" dirty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692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201215121,  1,  92 </a:t>
            </a:r>
            <a:r>
              <a:rPr lang="zh-CN" altLang="en-US" sz="2000" dirty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1222" y="530694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null,  92 </a:t>
            </a:r>
            <a:r>
              <a:rPr lang="zh-CN" altLang="en-US" sz="2000" dirty="0"/>
              <a:t>）</a:t>
            </a:r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898" y="5245742"/>
            <a:ext cx="459699" cy="45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5928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关系的三类完整性约束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参照完整性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关系间的引用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参照完整性规则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用户定义的完整性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模型中实体及实体间的联系都是用关系来描述的，因此可能存在着关系与关系间的引用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3C6F7-2502-494E-AA8B-8DEA3723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38" y="3429000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547813" y="1046163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46163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12926"/>
              </p:ext>
            </p:extLst>
          </p:nvPr>
        </p:nvGraphicFramePr>
        <p:xfrm>
          <a:off x="1547813" y="4140200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3" name="Document" r:id="rId5" imgW="7759080" imgH="4444920" progId="Word.Document.8">
                  <p:embed/>
                </p:oleObj>
              </mc:Choice>
              <mc:Fallback>
                <p:oleObj name="Document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0200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43000" y="3741738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8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41738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92275" y="7620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9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20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05400" y="3733800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0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05400" y="32845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学生选课</a:t>
            </a:r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66800" y="32845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课程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9279" y="457541"/>
            <a:ext cx="9149475" cy="52902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 学生实体及其内部的一对多联系 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［例</a:t>
            </a:r>
            <a:r>
              <a:rPr lang="en-US" altLang="zh-CN" sz="2800" dirty="0">
                <a:latin typeface="隶书" panose="02010509060101010101" pitchFamily="49" charset="-122"/>
              </a:rPr>
              <a:t>1]</a:t>
            </a:r>
            <a:r>
              <a:rPr lang="zh-CN" altLang="en-US" sz="2800" dirty="0">
                <a:latin typeface="隶书" panose="02010509060101010101" pitchFamily="49" charset="-122"/>
              </a:rPr>
              <a:t>  学生（</a:t>
            </a:r>
            <a:r>
              <a:rPr lang="zh-CN" altLang="en-US" sz="2800" u="sng" dirty="0">
                <a:solidFill>
                  <a:srgbClr val="3333FF"/>
                </a:solidFill>
                <a:latin typeface="隶书" panose="02010509060101010101" pitchFamily="49" charset="-122"/>
              </a:rPr>
              <a:t>学号</a:t>
            </a:r>
            <a:r>
              <a:rPr lang="zh-CN" altLang="en-US" sz="2800" dirty="0">
                <a:latin typeface="隶书" panose="02010509060101010101" pitchFamily="49" charset="-122"/>
              </a:rPr>
              <a:t>，姓名，性别，专业号，年龄，</a:t>
            </a:r>
            <a:r>
              <a:rPr lang="zh-CN" altLang="en-US" sz="2800" dirty="0">
                <a:solidFill>
                  <a:srgbClr val="3333FF"/>
                </a:solidFill>
                <a:latin typeface="隶书" panose="02010509060101010101" pitchFamily="49" charset="-122"/>
              </a:rPr>
              <a:t>班长</a:t>
            </a:r>
            <a:r>
              <a:rPr lang="zh-CN" altLang="en-US" sz="2800" dirty="0">
                <a:latin typeface="隶书" panose="02010509060101010101" pitchFamily="49" charset="-122"/>
              </a:rPr>
              <a:t>）</a:t>
            </a:r>
          </a:p>
          <a:p>
            <a:endParaRPr lang="zh-CN" altLang="en-US" sz="2800" dirty="0">
              <a:latin typeface="隶书" panose="02010509060101010101" pitchFamily="49" charset="-122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13953"/>
              </p:ext>
            </p:extLst>
          </p:nvPr>
        </p:nvGraphicFramePr>
        <p:xfrm>
          <a:off x="1238230" y="2694042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文档" r:id="rId3" imgW="9313560" imgH="5452560" progId="Word.Document.8">
                  <p:embed/>
                </p:oleObj>
              </mc:Choice>
              <mc:Fallback>
                <p:oleObj name="文档" r:id="rId3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30" y="2694042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4507" y="5226501"/>
            <a:ext cx="7561263" cy="11302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sz="2400" dirty="0">
                <a:latin typeface="+mn-ea"/>
                <a:ea typeface="+mn-ea"/>
              </a:rPr>
              <a:t>“</a:t>
            </a:r>
            <a:r>
              <a:rPr kumimoji="1" lang="zh-CN" altLang="en-US" sz="2400" dirty="0">
                <a:latin typeface="+mn-ea"/>
                <a:ea typeface="+mn-ea"/>
              </a:rPr>
              <a:t>学号”是主码，“班长” 引用了本关系的“学号”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2400" dirty="0">
                <a:latin typeface="+mn-ea"/>
                <a:ea typeface="+mn-ea"/>
              </a:rPr>
              <a:t>“班长” 必须是确实存在的学生的学号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461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的一个或一组属性，但不是关系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的码，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</a:t>
            </a:r>
            <a:r>
              <a:rPr lang="zh-CN" altLang="en-US" sz="2800" dirty="0"/>
              <a:t>是基本关系</a:t>
            </a:r>
            <a:r>
              <a:rPr lang="en-US" altLang="zh-CN" sz="2800" dirty="0"/>
              <a:t>S</a:t>
            </a:r>
            <a:r>
              <a:rPr lang="zh-CN" altLang="en-US" sz="2800" dirty="0"/>
              <a:t>的主码。如果</a:t>
            </a:r>
            <a:r>
              <a:rPr lang="en-US" altLang="zh-CN" sz="2800" dirty="0"/>
              <a:t>F</a:t>
            </a:r>
            <a:r>
              <a:rPr lang="zh-CN" altLang="en-US" sz="2800" dirty="0"/>
              <a:t>与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</a:t>
            </a:r>
            <a:r>
              <a:rPr lang="zh-CN" altLang="en-US" sz="2800" dirty="0"/>
              <a:t>相对应，则称</a:t>
            </a:r>
            <a:r>
              <a:rPr lang="en-US" altLang="zh-CN" sz="2800" dirty="0"/>
              <a:t>F</a:t>
            </a:r>
            <a:r>
              <a:rPr lang="zh-CN" altLang="en-US" sz="2800" dirty="0"/>
              <a:t>是基本关系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外码</a:t>
            </a:r>
            <a:endParaRPr lang="zh-CN" altLang="en-US" sz="2800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zh-CN" altLang="en-US" sz="2400" dirty="0"/>
              <a:t>不一定是不同的关系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目标关系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 </a:t>
            </a:r>
            <a:r>
              <a:rPr lang="zh-CN" altLang="en-US" sz="2400" dirty="0"/>
              <a:t>和参照关系的外码</a:t>
            </a:r>
            <a:r>
              <a:rPr lang="en-US" altLang="zh-CN" sz="2400" dirty="0"/>
              <a:t>F</a:t>
            </a:r>
            <a:r>
              <a:rPr lang="zh-CN" altLang="en-US" sz="2400" dirty="0"/>
              <a:t>必须定义在同一个（或一组）域上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外码并不一定要与相应的主码同名，当外码与相应的主码属于不同关系时，往往取相同的名字，以便于识别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7707" y="5981034"/>
            <a:ext cx="4391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04907" y="5547647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712969" y="5547647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489007" y="5547647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53969" y="6409924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08144" y="6384524"/>
            <a:ext cx="2305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被参照关系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7" y="661055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［例</a:t>
            </a:r>
            <a:r>
              <a:rPr lang="en-US" altLang="zh-CN" sz="2800" dirty="0">
                <a:latin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</a:rPr>
              <a:t>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  学生（</a:t>
            </a:r>
            <a:r>
              <a:rPr lang="zh-CN" altLang="en-US" sz="2800" u="sng" dirty="0">
                <a:latin typeface="隶书" panose="02010509060101010101" pitchFamily="49" charset="-122"/>
              </a:rPr>
              <a:t>学号</a:t>
            </a:r>
            <a:r>
              <a:rPr lang="zh-CN" altLang="en-US" sz="2800" dirty="0">
                <a:latin typeface="隶书" panose="02010509060101010101" pitchFamily="49" charset="-122"/>
              </a:rPr>
              <a:t>、姓名、性别、专业号、年龄）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	</a:t>
            </a:r>
            <a:r>
              <a:rPr lang="zh-CN" altLang="en-US" sz="2800" dirty="0">
                <a:latin typeface="隶书" panose="02010509060101010101" pitchFamily="49" charset="-122"/>
              </a:rPr>
              <a:t>课程（</a:t>
            </a:r>
            <a:r>
              <a:rPr lang="zh-CN" altLang="en-US" sz="2800" u="sng" dirty="0">
                <a:latin typeface="隶书" panose="02010509060101010101" pitchFamily="49" charset="-122"/>
              </a:rPr>
              <a:t>课程号</a:t>
            </a:r>
            <a:r>
              <a:rPr lang="zh-CN" altLang="en-US" sz="2800" dirty="0">
                <a:latin typeface="隶书" panose="02010509060101010101" pitchFamily="49" charset="-122"/>
              </a:rPr>
              <a:t>、课程名、学分） 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	</a:t>
            </a:r>
            <a:r>
              <a:rPr lang="zh-CN" altLang="en-US" sz="2800" dirty="0">
                <a:latin typeface="隶书" panose="02010509060101010101" pitchFamily="49" charset="-122"/>
              </a:rPr>
              <a:t>选修关系</a:t>
            </a:r>
            <a:r>
              <a:rPr lang="en-US" altLang="zh-CN" sz="2800" dirty="0">
                <a:latin typeface="隶书" panose="02010509060101010101" pitchFamily="49" charset="-122"/>
              </a:rPr>
              <a:t>(</a:t>
            </a:r>
            <a:r>
              <a:rPr lang="zh-CN" altLang="en-US" sz="2800" u="sng" dirty="0">
                <a:latin typeface="隶书" panose="02010509060101010101" pitchFamily="49" charset="-122"/>
              </a:rPr>
              <a:t>学号、课程号</a:t>
            </a:r>
            <a:r>
              <a:rPr lang="zh-CN" altLang="en-US" sz="2800" dirty="0">
                <a:latin typeface="隶书" panose="02010509060101010101" pitchFamily="49" charset="-122"/>
              </a:rPr>
              <a:t>、成绩</a:t>
            </a:r>
            <a:r>
              <a:rPr lang="en-US" altLang="zh-CN" sz="2800" dirty="0">
                <a:latin typeface="隶书" panose="02010509060101010101" pitchFamily="49" charset="-122"/>
              </a:rPr>
              <a:t>)</a:t>
            </a:r>
            <a:endParaRPr lang="zh-CN" altLang="en-US" sz="2800" dirty="0">
              <a:latin typeface="隶书" panose="020105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课程号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  <a:p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42019" y="5187018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19" y="5187018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301" y="1268913"/>
            <a:ext cx="8596859" cy="4525963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3]</a:t>
            </a:r>
            <a:r>
              <a:rPr lang="zh-CN" altLang="en-US" sz="2800" dirty="0">
                <a:latin typeface="隶书" panose="02010509060101010101" pitchFamily="49" charset="-122"/>
              </a:rPr>
              <a:t>  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班长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与本身的主码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学号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相对应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班长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是外码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学生关系既是参照关系也是被参照关系 </a:t>
            </a:r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36217"/>
              </p:ext>
            </p:extLst>
          </p:nvPr>
        </p:nvGraphicFramePr>
        <p:xfrm>
          <a:off x="2437087" y="3429000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087" y="3429000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0002"/>
            <a:ext cx="8229600" cy="543575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sz="2800" b="1" dirty="0">
                <a:latin typeface="隶书" panose="02010509060101010101" pitchFamily="49" charset="-122"/>
              </a:rPr>
              <a:t>规则</a:t>
            </a:r>
            <a:r>
              <a:rPr lang="en-US" altLang="zh-CN" sz="2800" b="1" dirty="0">
                <a:latin typeface="隶书" panose="02010509060101010101" pitchFamily="49" charset="-122"/>
              </a:rPr>
              <a:t>2.2 </a:t>
            </a:r>
            <a:r>
              <a:rPr lang="zh-CN" altLang="en-US" sz="2800" b="1" dirty="0">
                <a:latin typeface="隶书" panose="02010509060101010101" pitchFamily="49" charset="-122"/>
              </a:rPr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      若属性（或属性组）</a:t>
            </a:r>
            <a:r>
              <a:rPr lang="en-US" altLang="zh-CN" sz="2800" i="1" dirty="0">
                <a:latin typeface="隶书" panose="02010509060101010101" pitchFamily="49" charset="-122"/>
              </a:rPr>
              <a:t>F</a:t>
            </a:r>
            <a:r>
              <a:rPr lang="zh-CN" altLang="en-US" sz="2800" dirty="0">
                <a:latin typeface="隶书" panose="02010509060101010101" pitchFamily="49" charset="-122"/>
              </a:rPr>
              <a:t>是基本关系</a:t>
            </a:r>
            <a:r>
              <a:rPr lang="en-US" altLang="zh-CN" sz="2800" i="1" dirty="0">
                <a:latin typeface="隶书" panose="02010509060101010101" pitchFamily="49" charset="-122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</a:rPr>
              <a:t>的外码，它与基本关系</a:t>
            </a:r>
            <a:r>
              <a:rPr lang="en-US" altLang="zh-CN" sz="2800" i="1" dirty="0">
                <a:latin typeface="隶书" panose="02010509060101010101" pitchFamily="49" charset="-122"/>
              </a:rPr>
              <a:t>S</a:t>
            </a:r>
            <a:r>
              <a:rPr lang="zh-CN" altLang="en-US" sz="2800" dirty="0">
                <a:latin typeface="隶书" panose="02010509060101010101" pitchFamily="49" charset="-122"/>
              </a:rPr>
              <a:t>的主码</a:t>
            </a:r>
            <a:r>
              <a:rPr lang="en-US" altLang="zh-CN" sz="2800" dirty="0">
                <a:latin typeface="隶书" panose="02010509060101010101" pitchFamily="49" charset="-122"/>
              </a:rPr>
              <a:t>K</a:t>
            </a:r>
            <a:r>
              <a:rPr lang="en-US" altLang="zh-CN" sz="2800" baseline="-25000" dirty="0">
                <a:latin typeface="隶书" panose="02010509060101010101" pitchFamily="49" charset="-122"/>
              </a:rPr>
              <a:t>s</a:t>
            </a:r>
            <a:r>
              <a:rPr lang="zh-CN" altLang="en-US" sz="2800" dirty="0">
                <a:latin typeface="隶书" panose="02010509060101010101" pitchFamily="49" charset="-122"/>
              </a:rPr>
              <a:t>相对应（基本关系</a:t>
            </a:r>
            <a:r>
              <a:rPr lang="en-US" altLang="zh-CN" sz="2800" i="1" dirty="0">
                <a:latin typeface="隶书" panose="02010509060101010101" pitchFamily="49" charset="-122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</a:rPr>
              <a:t>和</a:t>
            </a:r>
            <a:r>
              <a:rPr lang="en-US" altLang="zh-CN" sz="2800" i="1" dirty="0">
                <a:latin typeface="隶书" panose="02010509060101010101" pitchFamily="49" charset="-122"/>
              </a:rPr>
              <a:t>S</a:t>
            </a:r>
            <a:r>
              <a:rPr lang="zh-CN" altLang="en-US" sz="2800" dirty="0">
                <a:latin typeface="隶书" panose="02010509060101010101" pitchFamily="49" charset="-122"/>
              </a:rPr>
              <a:t>不一定是不同的关系），则对于</a:t>
            </a:r>
            <a:r>
              <a:rPr lang="en-US" altLang="zh-CN" sz="2800" i="1" dirty="0">
                <a:latin typeface="隶书" panose="02010509060101010101" pitchFamily="49" charset="-122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</a:rPr>
              <a:t>中每个元组在</a:t>
            </a:r>
            <a:r>
              <a:rPr lang="en-US" altLang="zh-CN" sz="2800" i="1" dirty="0">
                <a:latin typeface="隶书" panose="02010509060101010101" pitchFamily="49" charset="-122"/>
              </a:rPr>
              <a:t>F</a:t>
            </a:r>
            <a:r>
              <a:rPr lang="zh-CN" altLang="en-US" sz="2800" dirty="0">
                <a:latin typeface="隶书" panose="02010509060101010101" pitchFamily="49" charset="-122"/>
              </a:rPr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或者取空值（</a:t>
            </a:r>
            <a:r>
              <a:rPr lang="en-US" altLang="zh-CN" sz="2400" i="1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或者等于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中某个元组的主码值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148" y="1556657"/>
            <a:ext cx="7096223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  <a:ea typeface="+mn-ea"/>
              </a:rPr>
              <a:t>第一节 关系数据结构及形式化定义</a:t>
            </a:r>
            <a:endParaRPr lang="en-US" altLang="zh-CN" b="1" dirty="0">
              <a:solidFill>
                <a:srgbClr val="FF9905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第四节 关系代数</a:t>
            </a: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0BBFADF-268D-40AF-8BAE-55BFF52C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72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2065431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4]</a:t>
            </a:r>
            <a:r>
              <a:rPr lang="zh-CN" altLang="en-US" sz="2800" dirty="0">
                <a:latin typeface="隶书" panose="02010509060101010101" pitchFamily="49" charset="-122"/>
              </a:rPr>
              <a:t>  </a:t>
            </a:r>
            <a:r>
              <a:rPr lang="zh-CN" altLang="en-US" dirty="0">
                <a:latin typeface="隶书" pitchFamily="49" charset="-122"/>
              </a:rPr>
              <a:t>学生关系中每个元组的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>
                <a:solidFill>
                  <a:srgbClr val="FF33CC"/>
                </a:solidFill>
                <a:latin typeface="隶书" pitchFamily="49" charset="-122"/>
              </a:rPr>
              <a:t>专业号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空值</a:t>
            </a:r>
            <a:r>
              <a:rPr lang="zh-CN" altLang="en-US" sz="2800" dirty="0">
                <a:latin typeface="+mn-ea"/>
                <a:ea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）非空值，这时该值必须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是专业关系中某个元组的“专业号”值</a:t>
            </a:r>
            <a:r>
              <a:rPr lang="zh-CN" altLang="en-US" sz="2800" dirty="0">
                <a:latin typeface="+mn-ea"/>
                <a:ea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1270" cy="45259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5]  </a:t>
            </a:r>
            <a:r>
              <a:rPr lang="zh-CN" altLang="en-US" dirty="0"/>
              <a:t>选修（</a:t>
            </a:r>
            <a:r>
              <a:rPr lang="zh-CN" altLang="en-US" u="sng" dirty="0">
                <a:solidFill>
                  <a:srgbClr val="3333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课程号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）只能取相应被参照关系中已经存在的主码值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1259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关系的三类完整性约束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实体完整性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参照完整性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95" y="1293575"/>
            <a:ext cx="8793571" cy="55644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针对某一具体关系数据库的约束条件，反映某一具体应用所涉及的数据必须满足的语义要求</a:t>
            </a:r>
          </a:p>
          <a:p>
            <a:pPr algn="just">
              <a:lnSpc>
                <a:spcPct val="16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关系模型应提供定义和检验这类完整性的机制，以便用统一的系统的方法处理它们，而不要由应用程序承担这一功能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algn="just"/>
            <a:r>
              <a:rPr lang="zh-CN" altLang="en-US" sz="2800" dirty="0">
                <a:latin typeface="隶书" panose="02010509060101010101" pitchFamily="49" charset="-122"/>
              </a:rPr>
              <a:t>例：课程</a:t>
            </a:r>
            <a:r>
              <a:rPr lang="en-US" altLang="zh-CN" sz="2800" dirty="0">
                <a:latin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</a:rPr>
              <a:t>课程号，课程名，学分</a:t>
            </a:r>
            <a:r>
              <a:rPr lang="en-US" altLang="zh-CN" sz="2800" dirty="0">
                <a:latin typeface="隶书" panose="02010509060101010101" pitchFamily="49" charset="-122"/>
              </a:rPr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/>
              <a:t>非主属性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课程名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学分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属性只能取值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4}</a:t>
            </a:r>
            <a:endParaRPr lang="zh-CN" altLang="en-US" sz="24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015" y="1634066"/>
            <a:ext cx="6938985" cy="452596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  <a:ea typeface="+mn-ea"/>
              </a:rPr>
              <a:t>第四节 关系代数</a:t>
            </a: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765F812-E00E-443D-825E-24CC33C2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72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1302720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传统集合运算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并</a:t>
            </a:r>
            <a:r>
              <a:rPr lang="en-US" altLang="zh-CN" dirty="0">
                <a:solidFill>
                  <a:srgbClr val="FF0000"/>
                </a:solidFill>
              </a:rPr>
              <a:t>(Union)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差</a:t>
            </a:r>
            <a:r>
              <a:rPr lang="en-US" altLang="zh-CN" dirty="0">
                <a:solidFill>
                  <a:srgbClr val="FF0000"/>
                </a:solidFill>
              </a:rPr>
              <a:t>(Except)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交</a:t>
            </a:r>
            <a:r>
              <a:rPr lang="en-US" altLang="zh-CN" dirty="0">
                <a:solidFill>
                  <a:srgbClr val="FF0000"/>
                </a:solidFill>
              </a:rPr>
              <a:t>(Intersection)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笛卡尔积</a:t>
            </a:r>
            <a:r>
              <a:rPr lang="en-US" altLang="zh-CN" dirty="0">
                <a:solidFill>
                  <a:srgbClr val="FF0000"/>
                </a:solidFill>
              </a:rPr>
              <a:t>(Cartesian Product)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专门的集合运算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概 述</a:t>
            </a:r>
          </a:p>
        </p:txBody>
      </p:sp>
      <p:graphicFrame>
        <p:nvGraphicFramePr>
          <p:cNvPr id="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32871"/>
              </p:ext>
            </p:extLst>
          </p:nvPr>
        </p:nvGraphicFramePr>
        <p:xfrm>
          <a:off x="1109133" y="2841625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14538"/>
              </p:ext>
            </p:extLst>
          </p:nvPr>
        </p:nvGraphicFramePr>
        <p:xfrm>
          <a:off x="1109133" y="2232025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1290108" y="1417638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1295400" y="3048000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1266"/>
              </p:ext>
            </p:extLst>
          </p:nvPr>
        </p:nvGraphicFramePr>
        <p:xfrm>
          <a:off x="1295400" y="243840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3216275" y="4003676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752600" y="16764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关系代数运算符（续）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传统的集合运算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14469" cy="5046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并（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或属于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 err="1"/>
              <a:t>t</a:t>
            </a:r>
            <a:r>
              <a:rPr lang="en-US" altLang="zh-CN" dirty="0" err="1"/>
              <a:t>|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dirty="0" err="1"/>
              <a:t>∨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6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7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668838" y="2192338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8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192338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600200"/>
            <a:ext cx="5655733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关系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域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笛卡尔积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anose="02010509060101010101" pitchFamily="49" charset="-122"/>
              </a:rPr>
              <a:t>关系模式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anose="02010509060101010101" pitchFamily="49" charset="-122"/>
              </a:rPr>
              <a:t>关系数据库</a:t>
            </a:r>
          </a:p>
          <a:p>
            <a:endParaRPr lang="zh-CN" altLang="en-US" sz="2800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936" y="882916"/>
            <a:ext cx="8418504" cy="5205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差（</a:t>
            </a:r>
            <a:r>
              <a:rPr lang="en-US" altLang="zh-CN" dirty="0"/>
              <a:t>Difference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 - 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而不属于</a:t>
            </a:r>
            <a:r>
              <a:rPr lang="en-US" altLang="zh-CN" i="1" dirty="0"/>
              <a:t>S</a:t>
            </a:r>
            <a:r>
              <a:rPr lang="zh-CN" altLang="en-US" dirty="0"/>
              <a:t>的所有元组组成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dirty="0"/>
              <a:t>               </a:t>
            </a:r>
            <a:r>
              <a:rPr lang="zh-CN" altLang="en-US" dirty="0">
                <a:latin typeface="Arial"/>
              </a:rPr>
              <a:t> </a:t>
            </a:r>
            <a:r>
              <a:rPr lang="en-US" altLang="zh-CN" sz="2400" i="1" dirty="0"/>
              <a:t>R 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itchFamily="18" charset="2"/>
              </a:rPr>
              <a:t></a:t>
            </a:r>
            <a:r>
              <a:rPr lang="en-US" altLang="zh-CN" sz="2400" i="1" dirty="0" err="1"/>
              <a:t>S</a:t>
            </a:r>
            <a:r>
              <a:rPr lang="en-US" altLang="zh-CN" sz="2400" dirty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0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68838" y="2662238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662238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871" y="784358"/>
            <a:ext cx="8374699" cy="57971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交（</a:t>
            </a:r>
            <a:r>
              <a:rPr lang="en-US" altLang="zh-CN" dirty="0"/>
              <a:t>Intersection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</a:t>
            </a:r>
            <a:r>
              <a:rPr lang="zh-CN" altLang="en-US" dirty="0"/>
              <a:t>又属于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            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 err="1"/>
              <a:t>t</a:t>
            </a:r>
            <a:r>
              <a:rPr lang="en-US" altLang="zh-CN" dirty="0" err="1"/>
              <a:t>|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i="1" dirty="0"/>
              <a:t>        	  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i="1" dirty="0"/>
              <a:t>S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735513" y="2603500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2603500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16" y="602601"/>
            <a:ext cx="8369224" cy="60336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严格地讲应该是广义的笛卡尔积（</a:t>
            </a:r>
            <a:r>
              <a:rPr lang="en-US" altLang="zh-CN" dirty="0"/>
              <a:t>Extended Cartesian Product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R: 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S: 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）列元组的集合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元组的前</a:t>
            </a:r>
            <a:r>
              <a:rPr lang="en-US" altLang="zh-CN" sz="2100" i="1" dirty="0"/>
              <a:t>n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R</a:t>
            </a:r>
            <a:r>
              <a:rPr lang="zh-CN" altLang="en-US" sz="2100" dirty="0"/>
              <a:t>的一个元组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后</a:t>
            </a:r>
            <a:r>
              <a:rPr lang="en-US" altLang="zh-CN" sz="2100" i="1" dirty="0"/>
              <a:t>m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S</a:t>
            </a:r>
            <a:r>
              <a:rPr lang="zh-CN" altLang="en-US" sz="2100" dirty="0"/>
              <a:t>的一个元组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100" i="1" dirty="0"/>
              <a:t>R</a:t>
            </a:r>
            <a:r>
              <a:rPr lang="en-US" altLang="zh-CN" sz="2100" dirty="0"/>
              <a:t>×</a:t>
            </a:r>
            <a:r>
              <a:rPr lang="en-US" altLang="zh-CN" sz="2100" i="1" dirty="0"/>
              <a:t>S</a:t>
            </a:r>
            <a:r>
              <a:rPr lang="en-US" altLang="zh-CN" sz="2100" dirty="0"/>
              <a:t> = {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/>
              <a:t> |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Symbol" pitchFamily="18" charset="2"/>
              </a:rPr>
              <a:t></a:t>
            </a:r>
            <a:r>
              <a:rPr lang="en-US" altLang="zh-CN" sz="2100" i="1" dirty="0"/>
              <a:t>R</a:t>
            </a:r>
            <a:r>
              <a:rPr lang="en-US" altLang="zh-CN" sz="2100" dirty="0"/>
              <a:t> ∧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 err="1">
                <a:sym typeface="Symbol" pitchFamily="18" charset="2"/>
              </a:rPr>
              <a:t></a:t>
            </a:r>
            <a:r>
              <a:rPr lang="en-US" altLang="zh-CN" sz="2100" i="1" dirty="0" err="1"/>
              <a:t>S</a:t>
            </a:r>
            <a:r>
              <a:rPr lang="en-US" altLang="zh-CN" sz="2100" dirty="0"/>
              <a:t> }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134875" y="5400992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30675" y="1841500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0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1841500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93" y="141763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传统集合运算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专门的集合运算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选择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投影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专门的关系运算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357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先引入几个记号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zh-CN" altLang="en-US" dirty="0"/>
              <a:t>，</a:t>
            </a:r>
            <a:r>
              <a:rPr lang="en-US" altLang="zh-CN" dirty="0"/>
              <a:t>t[A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设关系模式为</a:t>
            </a:r>
            <a:r>
              <a:rPr lang="en-US" altLang="zh-CN" i="1" dirty="0"/>
              <a:t>R(A</a:t>
            </a:r>
            <a:r>
              <a:rPr lang="en-US" altLang="zh-CN" i="1" baseline="-30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>
                <a:latin typeface="Arial"/>
              </a:rPr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i="1" dirty="0"/>
              <a:t>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它的一个关系设为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zh-CN" altLang="en-US" dirty="0"/>
              <a:t>表示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则表示元组</a:t>
            </a:r>
            <a:r>
              <a:rPr lang="en-US" altLang="zh-CN" i="1" dirty="0"/>
              <a:t>t</a:t>
            </a:r>
            <a:r>
              <a:rPr lang="zh-CN" altLang="en-US" dirty="0"/>
              <a:t>中相应于属性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zh-CN" altLang="en-US" dirty="0"/>
              <a:t>的一个分量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33" y="1430867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t[A]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sz="2600" dirty="0"/>
              <a:t>若</a:t>
            </a:r>
            <a:r>
              <a:rPr lang="en-US" altLang="zh-CN" sz="2600" i="1" dirty="0">
                <a:solidFill>
                  <a:srgbClr val="FF0000"/>
                </a:solidFill>
              </a:rPr>
              <a:t>A</a:t>
            </a:r>
            <a:r>
              <a:rPr lang="en-US" altLang="zh-CN" sz="2600" dirty="0"/>
              <a:t>={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 err="1"/>
              <a:t>A</a:t>
            </a:r>
            <a:r>
              <a:rPr lang="en-US" altLang="zh-CN" sz="2600" i="1" baseline="-30000" dirty="0" err="1"/>
              <a:t>ik</a:t>
            </a:r>
            <a:r>
              <a:rPr lang="en-US" altLang="zh-CN" sz="2600" dirty="0"/>
              <a:t>}</a:t>
            </a:r>
            <a:r>
              <a:rPr lang="zh-CN" altLang="en-US" sz="2600" dirty="0"/>
              <a:t>，其中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 err="1"/>
              <a:t>A</a:t>
            </a:r>
            <a:r>
              <a:rPr lang="en-US" altLang="zh-CN" sz="2600" i="1" baseline="-30000" dirty="0" err="1"/>
              <a:t>ik</a:t>
            </a:r>
            <a:r>
              <a:rPr lang="zh-CN" altLang="en-US" sz="2600" dirty="0"/>
              <a:t>是</a:t>
            </a:r>
            <a:r>
              <a:rPr lang="en-US" altLang="zh-CN" sz="2600" i="1" dirty="0"/>
              <a:t>A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n</a:t>
            </a:r>
            <a:r>
              <a:rPr lang="zh-CN" altLang="en-US" sz="2600" dirty="0"/>
              <a:t>中的一部分，则</a:t>
            </a:r>
            <a:r>
              <a:rPr lang="en-US" altLang="zh-CN" sz="2600" i="1" dirty="0"/>
              <a:t>A</a:t>
            </a:r>
            <a:r>
              <a:rPr lang="zh-CN" altLang="en-US" sz="2600" dirty="0"/>
              <a:t>称为</a:t>
            </a:r>
            <a:r>
              <a:rPr lang="zh-CN" altLang="en-US" sz="2600" b="1" dirty="0">
                <a:solidFill>
                  <a:srgbClr val="FF0000"/>
                </a:solidFill>
              </a:rPr>
              <a:t>属性列</a:t>
            </a:r>
            <a:r>
              <a:rPr lang="zh-CN" altLang="en-US" sz="2600" dirty="0"/>
              <a:t>或属性组。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600" dirty="0"/>
              <a:t>   </a:t>
            </a:r>
            <a:r>
              <a:rPr lang="en-US" altLang="zh-CN" sz="2600" i="1" dirty="0">
                <a:solidFill>
                  <a:srgbClr val="FF0000"/>
                </a:solidFill>
              </a:rPr>
              <a:t>t[A]</a:t>
            </a:r>
            <a:r>
              <a:rPr lang="en-US" altLang="zh-CN" sz="2600" dirty="0"/>
              <a:t>=(</a:t>
            </a:r>
            <a:r>
              <a:rPr lang="en-US" altLang="zh-CN" sz="2600" i="1" dirty="0"/>
              <a:t>t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]</a:t>
            </a:r>
            <a:r>
              <a:rPr lang="zh-CN" altLang="en-US" sz="2600" dirty="0"/>
              <a:t>，</a:t>
            </a:r>
            <a:r>
              <a:rPr lang="en-US" altLang="zh-CN" sz="2600" i="1" dirty="0"/>
              <a:t>t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2</a:t>
            </a:r>
            <a:r>
              <a:rPr lang="en-US" altLang="zh-CN" sz="2600" dirty="0"/>
              <a:t>]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t</a:t>
            </a:r>
            <a:r>
              <a:rPr lang="en-US" altLang="zh-CN" sz="2600" dirty="0"/>
              <a:t>[</a:t>
            </a:r>
            <a:r>
              <a:rPr lang="en-US" altLang="zh-CN" sz="2600" i="1" dirty="0" err="1"/>
              <a:t>A</a:t>
            </a:r>
            <a:r>
              <a:rPr lang="en-US" altLang="zh-CN" sz="2600" i="1" baseline="-30000" dirty="0" err="1"/>
              <a:t>ik</a:t>
            </a:r>
            <a:r>
              <a:rPr lang="en-US" altLang="zh-CN" sz="2600" dirty="0"/>
              <a:t>])</a:t>
            </a:r>
            <a:r>
              <a:rPr lang="zh-CN" altLang="en-US" sz="2600" dirty="0"/>
              <a:t>表示元组</a:t>
            </a:r>
            <a:r>
              <a:rPr lang="en-US" altLang="zh-CN" sz="2600" i="1" dirty="0"/>
              <a:t>t</a:t>
            </a:r>
            <a:r>
              <a:rPr lang="zh-CN" altLang="en-US" sz="2600" dirty="0"/>
              <a:t>在属性列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上诸分量的集合。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600" i="1" dirty="0">
                <a:solidFill>
                  <a:srgbClr val="E02920"/>
                </a:solidFill>
              </a:rPr>
              <a:t>   </a:t>
            </a:r>
            <a:r>
              <a:rPr lang="en-US" altLang="zh-CN" sz="2600" i="1" dirty="0">
                <a:solidFill>
                  <a:srgbClr val="E02920"/>
                </a:solidFill>
              </a:rPr>
              <a:t>A</a:t>
            </a:r>
            <a:r>
              <a:rPr lang="zh-CN" altLang="en-US" sz="2600" dirty="0"/>
              <a:t>则表示</a:t>
            </a:r>
            <a:r>
              <a:rPr lang="en-US" altLang="zh-CN" sz="2600" dirty="0"/>
              <a:t>{</a:t>
            </a:r>
            <a:r>
              <a:rPr lang="en-US" altLang="zh-CN" sz="2600" i="1" dirty="0"/>
              <a:t>A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n</a:t>
            </a:r>
            <a:r>
              <a:rPr lang="en-US" altLang="zh-CN" sz="2600" dirty="0"/>
              <a:t>}</a:t>
            </a:r>
            <a:r>
              <a:rPr lang="zh-CN" altLang="en-US" sz="2600" dirty="0"/>
              <a:t>中去掉</a:t>
            </a:r>
            <a:r>
              <a:rPr lang="en-US" altLang="zh-CN" sz="2600" dirty="0"/>
              <a:t>{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A</a:t>
            </a:r>
            <a:r>
              <a:rPr lang="en-US" altLang="zh-CN" sz="2600" i="1" baseline="-30000" dirty="0"/>
              <a:t>i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>
                <a:latin typeface="Arial"/>
              </a:rPr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 err="1"/>
              <a:t>A</a:t>
            </a:r>
            <a:r>
              <a:rPr lang="en-US" altLang="zh-CN" sz="2600" i="1" baseline="-30000" dirty="0" err="1"/>
              <a:t>ik</a:t>
            </a:r>
            <a:r>
              <a:rPr lang="en-US" altLang="zh-CN" sz="2600" dirty="0"/>
              <a:t>}</a:t>
            </a:r>
            <a:r>
              <a:rPr lang="zh-CN" altLang="en-US" sz="2600" dirty="0"/>
              <a:t>后剩余的属性组。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94905" y="4482181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25157" y="164765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8300"/>
            <a:ext cx="8229600" cy="4525963"/>
          </a:xfrm>
        </p:spPr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endParaRPr lang="en-US" altLang="zh-CN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i="1" dirty="0"/>
              <a:t>    R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S</a:t>
            </a:r>
            <a:r>
              <a:rPr lang="zh-CN" altLang="en-US" dirty="0"/>
              <a:t>为</a:t>
            </a:r>
            <a:r>
              <a:rPr lang="en-US" altLang="zh-CN" i="1" dirty="0"/>
              <a:t>m</a:t>
            </a:r>
            <a:r>
              <a:rPr lang="zh-CN" altLang="en-US" dirty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zh-CN" altLang="en-US" dirty="0"/>
              <a:t>， </a:t>
            </a:r>
            <a:r>
              <a:rPr lang="en-US" altLang="zh-CN" i="1" dirty="0" err="1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baseline="-30000" dirty="0">
                <a:solidFill>
                  <a:srgbClr val="E02920"/>
                </a:solidFill>
              </a:rPr>
              <a:t> </a:t>
            </a:r>
            <a:r>
              <a:rPr lang="en-US" altLang="zh-CN" i="1" dirty="0" err="1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dirty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i="1" dirty="0" err="1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baseline="-30000" dirty="0">
                <a:solidFill>
                  <a:srgbClr val="E02920"/>
                </a:solidFill>
              </a:rPr>
              <a:t> </a:t>
            </a:r>
            <a:r>
              <a:rPr lang="en-US" altLang="zh-CN" i="1" dirty="0" err="1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dirty="0"/>
              <a:t>是一个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m</a:t>
            </a:r>
            <a:r>
              <a:rPr lang="zh-CN" altLang="en-US" dirty="0"/>
              <a:t>列的元组，前</a:t>
            </a:r>
            <a:r>
              <a:rPr lang="en-US" altLang="zh-CN" i="1" dirty="0"/>
              <a:t>n</a:t>
            </a:r>
            <a:r>
              <a:rPr lang="zh-CN" altLang="en-US" dirty="0"/>
              <a:t>个分量为</a:t>
            </a:r>
            <a:r>
              <a:rPr lang="en-US" altLang="zh-CN" i="1" dirty="0"/>
              <a:t>R</a:t>
            </a:r>
            <a:r>
              <a:rPr lang="zh-CN" altLang="en-US" dirty="0"/>
              <a:t>中的一个</a:t>
            </a:r>
            <a:r>
              <a:rPr lang="en-US" altLang="zh-CN" i="1" dirty="0"/>
              <a:t>n</a:t>
            </a:r>
            <a:r>
              <a:rPr lang="zh-CN" altLang="en-US" dirty="0"/>
              <a:t>元组，后</a:t>
            </a:r>
            <a:r>
              <a:rPr lang="en-US" altLang="zh-CN" i="1" dirty="0"/>
              <a:t>m</a:t>
            </a:r>
            <a:r>
              <a:rPr lang="zh-CN" altLang="en-US" dirty="0"/>
              <a:t>个分量为</a:t>
            </a:r>
            <a:r>
              <a:rPr lang="en-US" altLang="zh-CN" i="1" dirty="0"/>
              <a:t>S</a:t>
            </a:r>
            <a:r>
              <a:rPr lang="zh-CN" altLang="en-US" dirty="0"/>
              <a:t>中的一个</a:t>
            </a:r>
            <a:r>
              <a:rPr lang="en-US" altLang="zh-CN" i="1" dirty="0"/>
              <a:t>m</a:t>
            </a:r>
            <a:r>
              <a:rPr lang="zh-CN" altLang="en-US" dirty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011363" y="1757777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41989" y="3169134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375259" y="397089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79" y="1236947"/>
            <a:ext cx="8391126" cy="54759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域是一组具有相同数据类型的值的集合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整数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实数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介于某个取值范围的整数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指定长度的字符串集合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{‘</a:t>
            </a:r>
            <a:r>
              <a:rPr lang="zh-CN" altLang="en-US" sz="2400" dirty="0"/>
              <a:t>男’，‘女’</a:t>
            </a: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介于某个取值范围的日期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）给定一个关系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为属性组。当</a:t>
                </a:r>
                <a:r>
                  <a:rPr lang="en-US" altLang="zh-CN" dirty="0"/>
                  <a:t>t[X]=x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中的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象集</a:t>
                </a:r>
                <a:r>
                  <a:rPr lang="zh-CN" altLang="en-US" dirty="0"/>
                  <a:t>定义为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dirty="0"/>
                  <a:t>			</a:t>
                </a:r>
                <a:r>
                  <a:rPr lang="en-US" altLang="zh-CN" dirty="0" err="1"/>
                  <a:t>Z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</a:rPr>
                  <a:t>x</a:t>
                </a:r>
                <a:r>
                  <a:rPr lang="en-US" altLang="zh-CN" dirty="0"/>
                  <a:t>={t[Z]|t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它表示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中属性组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上值为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的诸元组在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上分量的集合。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10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678" y="13749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学生关系</a:t>
            </a:r>
            <a:r>
              <a:rPr lang="en-US" altLang="zh-CN" sz="2800" dirty="0"/>
              <a:t>Student</a:t>
            </a:r>
            <a:r>
              <a:rPr lang="zh-CN" altLang="en-US" sz="2800" dirty="0"/>
              <a:t>、课程关系</a:t>
            </a:r>
            <a:r>
              <a:rPr lang="en-US" altLang="zh-CN" sz="2800" dirty="0"/>
              <a:t>Course</a:t>
            </a:r>
            <a:r>
              <a:rPr lang="zh-CN" altLang="en-US" sz="2800" dirty="0"/>
              <a:t>和选修关系</a:t>
            </a:r>
            <a:r>
              <a:rPr lang="en-US" altLang="zh-CN" sz="2800" dirty="0"/>
              <a:t>SC</a:t>
            </a:r>
          </a:p>
          <a:p>
            <a:endParaRPr lang="zh-CN" altLang="en-US" sz="2400" dirty="0"/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1912801" y="5678556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49633"/>
              </p:ext>
            </p:extLst>
          </p:nvPr>
        </p:nvGraphicFramePr>
        <p:xfrm>
          <a:off x="234949" y="2241832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/>
        </p:nvGraphicFramePr>
        <p:xfrm>
          <a:off x="5075582" y="2250465"/>
          <a:ext cx="3816625" cy="33287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5959545" y="5678556"/>
            <a:ext cx="111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Course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764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</a:t>
            </a:r>
            <a:endParaRPr lang="zh-CN" altLang="en-US" sz="2800" dirty="0"/>
          </a:p>
        </p:txBody>
      </p:sp>
      <p:graphicFrame>
        <p:nvGraphicFramePr>
          <p:cNvPr id="4" name="Group 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7581"/>
              </p:ext>
            </p:extLst>
          </p:nvPr>
        </p:nvGraphicFramePr>
        <p:xfrm>
          <a:off x="1457946" y="2098607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070" y="126147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选择又称为限制（</a:t>
            </a:r>
            <a:r>
              <a:rPr lang="en-US" altLang="zh-CN" sz="2400" dirty="0"/>
              <a:t>Restriction</a:t>
            </a:r>
            <a:r>
              <a:rPr lang="zh-CN" altLang="en-US" sz="2400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选择运算符的含义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在关系</a:t>
            </a:r>
            <a:r>
              <a:rPr lang="en-US" altLang="zh-CN" sz="2000" i="1" dirty="0"/>
              <a:t>R</a:t>
            </a:r>
            <a:r>
              <a:rPr lang="zh-CN" altLang="en-US" sz="2000" dirty="0"/>
              <a:t>中选择满足给定条件的诸元组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 err="1"/>
              <a:t>σ</a:t>
            </a:r>
            <a:r>
              <a:rPr lang="en-US" altLang="zh-CN" sz="2000" baseline="-30000" dirty="0" err="1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 = {</a:t>
            </a:r>
            <a:r>
              <a:rPr lang="en-US" altLang="zh-CN" sz="2000" i="1" dirty="0" err="1"/>
              <a:t>t</a:t>
            </a:r>
            <a:r>
              <a:rPr lang="en-US" altLang="zh-CN" sz="2000" dirty="0" err="1"/>
              <a:t>|</a:t>
            </a:r>
            <a:r>
              <a:rPr lang="en-US" altLang="zh-CN" sz="2000" i="1" dirty="0" err="1"/>
              <a:t>t</a:t>
            </a:r>
            <a:r>
              <a:rPr lang="en-US" altLang="zh-CN" sz="2000" dirty="0" err="1">
                <a:sym typeface="Symbol" pitchFamily="18" charset="2"/>
              </a:rPr>
              <a:t></a:t>
            </a:r>
            <a:r>
              <a:rPr lang="en-US" altLang="zh-CN" sz="2000" i="1" dirty="0" err="1"/>
              <a:t>R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dirty="0"/>
              <a:t>)= '</a:t>
            </a:r>
            <a:r>
              <a:rPr lang="zh-CN" altLang="en-US" sz="2000" dirty="0"/>
              <a:t>真</a:t>
            </a:r>
            <a:r>
              <a:rPr lang="en-US" altLang="zh-CN" sz="2000" dirty="0"/>
              <a:t>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zh-CN" altLang="en-US" sz="2000" dirty="0"/>
              <a:t>：选择条件，是一个逻辑表达式，基本形式为：  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θ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选择运算是从关系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中选取使逻辑表达式</a:t>
            </a:r>
            <a:r>
              <a:rPr lang="en-US" altLang="zh-CN" sz="2400" i="1" dirty="0"/>
              <a:t>F</a:t>
            </a:r>
            <a:r>
              <a:rPr lang="zh-CN" altLang="en-US" sz="2400" dirty="0"/>
              <a:t>为真的元组，是从行的角度进行的运算</a:t>
            </a:r>
          </a:p>
          <a:p>
            <a:endParaRPr lang="zh-CN" alt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02370" y="5378491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σ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1]  </a:t>
            </a:r>
            <a:r>
              <a:rPr lang="zh-CN" altLang="en-US" dirty="0"/>
              <a:t>查询信息系（</a:t>
            </a:r>
            <a:r>
              <a:rPr lang="en-US" altLang="zh-CN" dirty="0"/>
              <a:t>IS</a:t>
            </a:r>
            <a:r>
              <a:rPr lang="zh-CN" altLang="en-US" dirty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/>
              <a:t>   		         </a:t>
            </a:r>
            <a:r>
              <a:rPr lang="en-US" altLang="zh-CN" dirty="0" err="1"/>
              <a:t>σ</a:t>
            </a:r>
            <a:r>
              <a:rPr lang="en-US" altLang="zh-CN" baseline="-30000" dirty="0" err="1"/>
              <a:t>Sdept</a:t>
            </a:r>
            <a:r>
              <a:rPr lang="en-US" altLang="zh-CN" dirty="0"/>
              <a:t> </a:t>
            </a:r>
            <a:r>
              <a:rPr lang="en-US" altLang="zh-CN" baseline="-30000" dirty="0"/>
              <a:t>= 'IS' </a:t>
            </a:r>
            <a:r>
              <a:rPr lang="en-US" altLang="zh-CN" dirty="0"/>
              <a:t>(Student)</a:t>
            </a:r>
          </a:p>
        </p:txBody>
      </p:sp>
      <p:graphicFrame>
        <p:nvGraphicFramePr>
          <p:cNvPr id="4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860077"/>
              </p:ext>
            </p:extLst>
          </p:nvPr>
        </p:nvGraphicFramePr>
        <p:xfrm>
          <a:off x="994120" y="3440990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454" y="5669481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思考：</a:t>
            </a:r>
            <a:r>
              <a:rPr lang="zh-CN" altLang="en-US" sz="2400" dirty="0"/>
              <a:t>查询年龄小于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岁且性别为男的学生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413028" cy="551012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）投影运算符的含义</a:t>
            </a:r>
          </a:p>
          <a:p>
            <a:pPr lvl="1" algn="just">
              <a:lnSpc>
                <a:spcPct val="170000"/>
              </a:lnSpc>
            </a:pPr>
            <a:r>
              <a:rPr lang="zh-CN" altLang="en-US" sz="3100" dirty="0"/>
              <a:t>从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中选择出若干属性列组成新的关系</a:t>
            </a:r>
          </a:p>
          <a:p>
            <a:pPr lvl="1" algn="just">
              <a:lnSpc>
                <a:spcPct val="170000"/>
              </a:lnSpc>
              <a:buFontTx/>
              <a:buNone/>
            </a:pPr>
            <a:r>
              <a:rPr lang="zh-CN" altLang="en-US" sz="3100" dirty="0"/>
              <a:t>              </a:t>
            </a:r>
            <a:r>
              <a:rPr lang="en-US" altLang="zh-CN" sz="3100" dirty="0" err="1"/>
              <a:t>π</a:t>
            </a:r>
            <a:r>
              <a:rPr lang="en-US" altLang="zh-CN" sz="3100" i="1" baseline="-30000" dirty="0" err="1"/>
              <a:t>A</a:t>
            </a:r>
            <a:r>
              <a:rPr lang="en-US" altLang="zh-CN" sz="3100" dirty="0"/>
              <a:t>(</a:t>
            </a:r>
            <a:r>
              <a:rPr lang="en-US" altLang="zh-CN" sz="3100" i="1" dirty="0"/>
              <a:t>R</a:t>
            </a:r>
            <a:r>
              <a:rPr lang="en-US" altLang="zh-CN" sz="3100" dirty="0"/>
              <a:t>) = { </a:t>
            </a:r>
            <a:r>
              <a:rPr lang="en-US" altLang="zh-CN" sz="3100" i="1" dirty="0"/>
              <a:t>t</a:t>
            </a:r>
            <a:r>
              <a:rPr lang="en-US" altLang="zh-CN" sz="3100" dirty="0"/>
              <a:t>[</a:t>
            </a:r>
            <a:r>
              <a:rPr lang="en-US" altLang="zh-CN" sz="3100" i="1" dirty="0"/>
              <a:t>A</a:t>
            </a:r>
            <a:r>
              <a:rPr lang="en-US" altLang="zh-CN" sz="3100" dirty="0"/>
              <a:t>] | </a:t>
            </a:r>
            <a:r>
              <a:rPr lang="en-US" altLang="zh-CN" sz="3100" i="1" dirty="0"/>
              <a:t>t </a:t>
            </a:r>
            <a:r>
              <a:rPr lang="en-US" altLang="zh-CN" sz="3100" dirty="0">
                <a:sym typeface="Symbol" pitchFamily="18" charset="2"/>
              </a:rPr>
              <a:t></a:t>
            </a:r>
            <a:r>
              <a:rPr lang="en-US" altLang="zh-CN" sz="3100" i="1" dirty="0"/>
              <a:t>R</a:t>
            </a:r>
            <a:r>
              <a:rPr lang="en-US" altLang="zh-CN" sz="3100" dirty="0"/>
              <a:t> }</a:t>
            </a:r>
          </a:p>
          <a:p>
            <a:pPr marL="1162050" lvl="2" algn="just">
              <a:lnSpc>
                <a:spcPct val="170000"/>
              </a:lnSpc>
              <a:buFontTx/>
              <a:buNone/>
            </a:pPr>
            <a:r>
              <a:rPr lang="en-US" altLang="zh-CN" sz="3100" i="1" dirty="0"/>
              <a:t>		A</a:t>
            </a:r>
            <a:r>
              <a:rPr lang="zh-CN" altLang="en-US" sz="3100" i="1" dirty="0"/>
              <a:t>：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中的属性列</a:t>
            </a:r>
          </a:p>
          <a:p>
            <a:pPr algn="just">
              <a:lnSpc>
                <a:spcPct val="17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51861" y="4359078"/>
            <a:ext cx="2631948" cy="1433947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</a:rPr>
                <a:t>π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9802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2]  </a:t>
            </a:r>
            <a:r>
              <a:rPr lang="zh-CN" altLang="en-US" sz="2800" dirty="0"/>
              <a:t>查询学生的姓名和所在系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即求</a:t>
            </a:r>
            <a:r>
              <a:rPr lang="en-US" altLang="zh-CN" sz="2400" dirty="0"/>
              <a:t>Student</a:t>
            </a:r>
            <a:r>
              <a:rPr lang="zh-CN" altLang="en-US" sz="2400" dirty="0"/>
              <a:t>关系上学生姓名和所在系两个属性上的投影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π</a:t>
            </a:r>
            <a:r>
              <a:rPr lang="en-US" altLang="zh-CN" sz="2400" baseline="-30000" dirty="0" err="1"/>
              <a:t>Sname</a:t>
            </a:r>
            <a:r>
              <a:rPr lang="zh-CN" altLang="en-US" sz="2400" baseline="-30000" dirty="0"/>
              <a:t>，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(Student)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4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839930"/>
              </p:ext>
            </p:extLst>
          </p:nvPr>
        </p:nvGraphicFramePr>
        <p:xfrm>
          <a:off x="1979797" y="3429000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</a:t>
            </a:r>
            <a:r>
              <a:rPr lang="zh-CN" altLang="en-US" dirty="0"/>
              <a:t>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3582"/>
            <a:ext cx="8330896" cy="545764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300" dirty="0"/>
              <a:t>连接也称为</a:t>
            </a:r>
            <a:r>
              <a:rPr lang="en-US" altLang="zh-CN" sz="3300" dirty="0"/>
              <a:t>θ</a:t>
            </a:r>
            <a:r>
              <a:rPr lang="zh-CN" altLang="en-US" sz="3300" dirty="0"/>
              <a:t>连接</a:t>
            </a:r>
          </a:p>
          <a:p>
            <a:pPr algn="just">
              <a:lnSpc>
                <a:spcPct val="160000"/>
              </a:lnSpc>
            </a:pPr>
            <a:r>
              <a:rPr lang="zh-CN" altLang="en-US" sz="3300" dirty="0"/>
              <a:t>连接运算的含义</a:t>
            </a:r>
          </a:p>
          <a:p>
            <a:pPr marL="819150" lvl="1" algn="just">
              <a:lnSpc>
                <a:spcPct val="160000"/>
              </a:lnSpc>
              <a:buFontTx/>
              <a:buNone/>
            </a:pPr>
            <a:r>
              <a:rPr lang="zh-CN" altLang="en-US" sz="2600" dirty="0"/>
              <a:t>从两个关系的笛卡尔积中选取属性间满足一定条件的元组</a:t>
            </a:r>
          </a:p>
          <a:p>
            <a:pPr marL="819150" lvl="1" algn="just">
              <a:lnSpc>
                <a:spcPct val="160000"/>
              </a:lnSpc>
              <a:buFontTx/>
              <a:buNone/>
            </a:pPr>
            <a:r>
              <a:rPr lang="zh-CN" altLang="en-US" sz="2400" i="1" dirty="0"/>
              <a:t>	</a:t>
            </a:r>
            <a:r>
              <a:rPr lang="zh-CN" altLang="en-US" sz="2400" dirty="0"/>
              <a:t> </a:t>
            </a:r>
            <a:r>
              <a:rPr lang="en-US" altLang="zh-CN" sz="2400" i="1" dirty="0"/>
              <a:t>R         S</a:t>
            </a:r>
            <a:r>
              <a:rPr lang="en-US" altLang="zh-CN" sz="2400" dirty="0"/>
              <a:t> = {          |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 err="1"/>
              <a:t>θ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}</a:t>
            </a:r>
          </a:p>
          <a:p>
            <a:pPr marL="819150" lvl="1" algn="just">
              <a:lnSpc>
                <a:spcPct val="160000"/>
              </a:lnSpc>
              <a:buFontTx/>
              <a:buNone/>
            </a:pPr>
            <a:endParaRPr lang="en-US" altLang="zh-CN" sz="1400" dirty="0"/>
          </a:p>
          <a:p>
            <a:pPr marL="1238250" lvl="2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500" i="1" dirty="0"/>
              <a:t>A</a:t>
            </a:r>
            <a:r>
              <a:rPr lang="zh-CN" altLang="en-US" sz="2500" dirty="0"/>
              <a:t>和</a:t>
            </a:r>
            <a:r>
              <a:rPr lang="en-US" altLang="zh-CN" sz="2500" i="1" dirty="0"/>
              <a:t>B</a:t>
            </a:r>
            <a:r>
              <a:rPr lang="zh-CN" altLang="en-US" sz="2500" i="1" dirty="0"/>
              <a:t>：</a:t>
            </a:r>
            <a:r>
              <a:rPr lang="zh-CN" altLang="en-US" sz="2500" dirty="0"/>
              <a:t>分别为</a:t>
            </a:r>
            <a:r>
              <a:rPr lang="en-US" altLang="zh-CN" sz="2500" i="1" dirty="0"/>
              <a:t>R</a:t>
            </a:r>
            <a:r>
              <a:rPr lang="zh-CN" altLang="en-US" sz="2500" dirty="0"/>
              <a:t>和</a:t>
            </a:r>
            <a:r>
              <a:rPr lang="en-US" altLang="zh-CN" sz="2500" i="1" dirty="0"/>
              <a:t>S</a:t>
            </a:r>
            <a:r>
              <a:rPr lang="zh-CN" altLang="en-US" sz="2500" dirty="0"/>
              <a:t>上度数相等且可比的属性组</a:t>
            </a:r>
          </a:p>
          <a:p>
            <a:pPr marL="1238250" lvl="2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500" dirty="0"/>
              <a:t>θ</a:t>
            </a:r>
            <a:r>
              <a:rPr lang="zh-CN" altLang="en-US" sz="2500" dirty="0"/>
              <a:t>：比较运算符</a:t>
            </a:r>
            <a:r>
              <a:rPr lang="zh-CN" altLang="en-US" sz="2500" dirty="0">
                <a:latin typeface="Arial"/>
              </a:rPr>
              <a:t> </a:t>
            </a:r>
            <a:endParaRPr lang="zh-CN" altLang="en-US" sz="2500" dirty="0"/>
          </a:p>
          <a:p>
            <a:pPr marL="819150" lvl="1">
              <a:lnSpc>
                <a:spcPct val="160000"/>
              </a:lnSpc>
            </a:pPr>
            <a:r>
              <a:rPr lang="zh-CN" altLang="en-US" sz="2600" dirty="0"/>
              <a:t>	连接运算从</a:t>
            </a:r>
            <a:r>
              <a:rPr lang="en-US" altLang="zh-CN" sz="2600" i="1" dirty="0"/>
              <a:t>R</a:t>
            </a:r>
            <a:r>
              <a:rPr lang="zh-CN" altLang="en-US" sz="2600" dirty="0"/>
              <a:t>和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</a:t>
            </a:r>
            <a:r>
              <a:rPr lang="en-US" altLang="zh-CN" sz="2600" i="1" dirty="0"/>
              <a:t>R</a:t>
            </a:r>
            <a:r>
              <a:rPr lang="en-US" altLang="zh-CN" sz="2600" dirty="0"/>
              <a:t>×</a:t>
            </a:r>
            <a:r>
              <a:rPr lang="en-US" altLang="zh-CN" sz="2600" i="1" dirty="0"/>
              <a:t>S</a:t>
            </a:r>
            <a:r>
              <a:rPr lang="zh-CN" altLang="en-US" sz="2600" dirty="0"/>
              <a:t>中选取（</a:t>
            </a:r>
            <a:r>
              <a:rPr lang="en-US" altLang="zh-CN" sz="2600" i="1" dirty="0"/>
              <a:t>R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属性组上的值与（</a:t>
            </a:r>
            <a:r>
              <a:rPr lang="en-US" altLang="zh-CN" sz="2600" i="1" dirty="0"/>
              <a:t>S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属性组上值满足比较关系</a:t>
            </a:r>
            <a:r>
              <a:rPr lang="en-US" altLang="zh-CN" sz="2600" dirty="0"/>
              <a:t>θ</a:t>
            </a:r>
            <a:r>
              <a:rPr lang="zh-CN" altLang="en-US" sz="2600" dirty="0"/>
              <a:t>的元组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35029" y="3292273"/>
            <a:ext cx="609600" cy="392112"/>
            <a:chOff x="2400" y="3199"/>
            <a:chExt cx="384" cy="247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164727" y="3283228"/>
            <a:ext cx="1600200" cy="744538"/>
            <a:chOff x="1152" y="2304"/>
            <a:chExt cx="1008" cy="4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600">
                  <a:latin typeface="Times New Roman" pitchFamily="18" charset="0"/>
                </a:endParaRPr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 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A</a:t>
              </a:r>
              <a:r>
                <a:rPr kumimoji="1" lang="en-US" altLang="zh-CN" sz="1600" b="1" dirty="0" err="1">
                  <a:latin typeface="Times New Roman" pitchFamily="18" charset="0"/>
                </a:rPr>
                <a:t>θ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B</a:t>
              </a:r>
              <a:endParaRPr kumimoji="1" lang="en-US" altLang="zh-CN" sz="1600" b="1" i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3181"/>
            <a:ext cx="8429454" cy="58299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两类常用连接运算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等值连接（</a:t>
            </a:r>
            <a:r>
              <a:rPr lang="en-US" altLang="zh-CN" sz="2600" dirty="0"/>
              <a:t>equijoin</a:t>
            </a:r>
            <a:r>
              <a:rPr lang="zh-CN" altLang="en-US" sz="2600" dirty="0"/>
              <a:t>） </a:t>
            </a:r>
          </a:p>
          <a:p>
            <a:pPr marL="1162050" lvl="2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zh-CN" altLang="en-US" sz="2600" dirty="0"/>
              <a:t>什么是等值连接</a:t>
            </a:r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CN" sz="2600" dirty="0"/>
              <a:t>θ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Arial"/>
              </a:rPr>
              <a:t>“</a:t>
            </a:r>
            <a:r>
              <a:rPr lang="zh-CN" altLang="en-US" sz="2600" dirty="0"/>
              <a:t>＝</a:t>
            </a:r>
            <a:r>
              <a:rPr lang="zh-CN" altLang="en-US" sz="2600" dirty="0">
                <a:latin typeface="Arial"/>
              </a:rPr>
              <a:t>”</a:t>
            </a:r>
            <a:r>
              <a:rPr lang="zh-CN" altLang="en-US" sz="2600" dirty="0"/>
              <a:t>的连接运算称为等值连接 </a:t>
            </a:r>
          </a:p>
          <a:p>
            <a:pPr marL="1162050" lvl="2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zh-CN" altLang="en-US" sz="2600" dirty="0"/>
              <a:t>等值连接的含义</a:t>
            </a:r>
          </a:p>
          <a:p>
            <a:pPr lvl="3" algn="just">
              <a:lnSpc>
                <a:spcPct val="170000"/>
              </a:lnSpc>
              <a:buFontTx/>
              <a:buNone/>
            </a:pPr>
            <a:r>
              <a:rPr lang="zh-CN" altLang="en-US" sz="2600" dirty="0"/>
              <a:t>从关系</a:t>
            </a:r>
            <a:r>
              <a:rPr lang="en-US" altLang="zh-CN" sz="2600" i="1" dirty="0"/>
              <a:t>R</a:t>
            </a:r>
            <a:r>
              <a:rPr lang="zh-CN" altLang="en-US" sz="2600" dirty="0"/>
              <a:t>与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的广义笛卡尔积中选取</a:t>
            </a:r>
            <a:r>
              <a:rPr lang="en-US" altLang="zh-CN" sz="2600" i="1" dirty="0"/>
              <a:t>A</a:t>
            </a:r>
            <a:r>
              <a:rPr lang="zh-CN" altLang="en-US" sz="2600" dirty="0"/>
              <a:t>、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属性值相等的那些元组，即等值连接为：</a:t>
            </a:r>
            <a:endParaRPr lang="zh-CN" altLang="en-US" sz="2600" dirty="0">
              <a:latin typeface="Wingdings" pitchFamily="2" charset="2"/>
            </a:endParaRPr>
          </a:p>
          <a:p>
            <a:pPr marL="1162050" lvl="2">
              <a:lnSpc>
                <a:spcPct val="170000"/>
              </a:lnSpc>
              <a:buFontTx/>
              <a:buNone/>
            </a:pPr>
            <a:r>
              <a:rPr lang="zh-CN" altLang="en-US" sz="2600" dirty="0"/>
              <a:t>        </a:t>
            </a:r>
            <a:r>
              <a:rPr lang="en-US" altLang="zh-CN" sz="2600" i="1" dirty="0"/>
              <a:t>R    S</a:t>
            </a:r>
            <a:r>
              <a:rPr lang="en-US" altLang="zh-CN" sz="2600" dirty="0"/>
              <a:t> = {          |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i="1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R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=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dirty="0"/>
              <a:t>[</a:t>
            </a:r>
            <a:r>
              <a:rPr lang="en-US" altLang="zh-CN" sz="2600" i="1" dirty="0"/>
              <a:t>B</a:t>
            </a:r>
            <a:r>
              <a:rPr lang="en-US" altLang="zh-CN" sz="2600" dirty="0"/>
              <a:t>] }  </a:t>
            </a:r>
          </a:p>
          <a:p>
            <a:endParaRPr lang="zh-CN" alt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91501" y="5884349"/>
            <a:ext cx="1295400" cy="685800"/>
            <a:chOff x="2355" y="9416"/>
            <a:chExt cx="705" cy="367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8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>
                <a:latin typeface="Times New Roman" pitchFamily="18" charset="0"/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416811" y="5752707"/>
            <a:ext cx="609600" cy="392112"/>
            <a:chOff x="2400" y="3199"/>
            <a:chExt cx="384" cy="247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91501" y="5857362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>
                <a:latin typeface="Times New Roman" pitchFamily="18" charset="0"/>
              </a:rPr>
              <a:t>A=B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937" y="93646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60000"/>
              </a:lnSpc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自然连接（</a:t>
            </a:r>
            <a:r>
              <a:rPr lang="en-US" altLang="zh-CN" sz="3200" dirty="0">
                <a:ea typeface="隶书" panose="02010509060101010101" pitchFamily="49" charset="-122"/>
              </a:rPr>
              <a:t>Natural join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自然连接是一种特殊的等值连接</a:t>
            </a:r>
          </a:p>
          <a:p>
            <a:pPr marL="2138363" lvl="4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dirty="0"/>
              <a:t>两个关系中进行比较的分量必须是相同的属性组</a:t>
            </a:r>
          </a:p>
          <a:p>
            <a:pPr marL="2138363" lvl="4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dirty="0"/>
              <a:t>在结果中把重复的属性列去掉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自然连接的含义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i="1" dirty="0"/>
              <a:t>	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具有相同的属性组</a:t>
            </a:r>
            <a:r>
              <a:rPr lang="en-US" altLang="zh-CN" i="1" dirty="0"/>
              <a:t>B</a:t>
            </a:r>
            <a:endParaRPr lang="en-US" altLang="zh-CN" dirty="0"/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 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731216" y="4805916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689937" y="4724159"/>
            <a:ext cx="609600" cy="392113"/>
            <a:chOff x="2400" y="3199"/>
            <a:chExt cx="384" cy="247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58" y="1288100"/>
            <a:ext cx="8621094" cy="54959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笛卡尔积</a:t>
            </a:r>
            <a:r>
              <a:rPr lang="en-US" altLang="zh-CN" sz="3000" dirty="0"/>
              <a:t>—</a:t>
            </a:r>
            <a:r>
              <a:rPr lang="zh-CN" altLang="en-US" sz="3000" dirty="0"/>
              <a:t>域上的一种集合运算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给定一组域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，允许其中某些域是相同的。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的笛卡尔积为：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＝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         ｛（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）｜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sym typeface="Symbol" pitchFamily="18" charset="2"/>
              </a:rPr>
              <a:t> 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｝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所有域的所有取值的一个组合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其中每一个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)</a:t>
            </a:r>
            <a:r>
              <a:rPr lang="zh-CN" altLang="en-US" sz="2400" dirty="0"/>
              <a:t>叫作一个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元组（</a:t>
            </a:r>
            <a:r>
              <a:rPr lang="en-US" altLang="zh-CN" sz="2400" dirty="0"/>
              <a:t>n-</a:t>
            </a:r>
            <a:r>
              <a:rPr lang="en-US" altLang="zh-CN" sz="2400" dirty="0" err="1"/>
              <a:t>tuple</a:t>
            </a:r>
            <a:r>
              <a:rPr lang="zh-CN" altLang="en-US" sz="2400" dirty="0"/>
              <a:t>）或简称</a:t>
            </a:r>
            <a:r>
              <a:rPr lang="zh-CN" altLang="en-US" sz="2400" b="1" dirty="0">
                <a:solidFill>
                  <a:srgbClr val="FF0000"/>
                </a:solidFill>
              </a:rPr>
              <a:t>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Tuple</a:t>
            </a:r>
            <a:r>
              <a:rPr lang="en-US" altLang="zh-CN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元素中的每一个值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叫做一个</a:t>
            </a:r>
            <a:r>
              <a:rPr lang="zh-CN" altLang="en-US" sz="2400" b="1" dirty="0">
                <a:solidFill>
                  <a:srgbClr val="FF0000"/>
                </a:solidFill>
              </a:rPr>
              <a:t>分量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一个域允许的不同取值个数称为这个域的</a:t>
            </a:r>
            <a:r>
              <a:rPr lang="zh-CN" altLang="en-US" sz="2400" b="1" dirty="0">
                <a:solidFill>
                  <a:srgbClr val="FF0000"/>
                </a:solidFill>
              </a:rPr>
              <a:t>基数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/>
              <a:t>一般的连接操作是从行的角度进行运算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		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zh-CN" altLang="en-US" sz="2800" dirty="0"/>
              <a:t>自然连接还需要取消重复列，所以是同时从行和列的角度进行运算。 </a:t>
            </a:r>
          </a:p>
          <a:p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336010" y="2388845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Times New Roman" pitchFamily="18" charset="0"/>
                  </a:rPr>
                  <a:t> </a:t>
                </a:r>
                <a:r>
                  <a:rPr kumimoji="1" lang="en-US" altLang="zh-CN" sz="1600" b="1" i="1">
                    <a:latin typeface="Times New Roman" pitchFamily="18" charset="0"/>
                  </a:rPr>
                  <a:t>A</a:t>
                </a:r>
                <a:r>
                  <a:rPr kumimoji="1" lang="en-US" altLang="zh-CN" sz="1600" b="1">
                    <a:latin typeface="Times New Roman" pitchFamily="18" charset="0"/>
                  </a:rPr>
                  <a:t>θ</a:t>
                </a:r>
                <a:r>
                  <a:rPr kumimoji="1" lang="en-US" altLang="zh-CN" sz="16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638300" y="2897188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2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97188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611813" y="236855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3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36855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一般连接  </a:t>
            </a:r>
            <a:r>
              <a:rPr lang="en-US" altLang="zh-CN" dirty="0"/>
              <a:t>R      S</a:t>
            </a:r>
            <a:r>
              <a:rPr lang="zh-CN" altLang="en-US" dirty="0"/>
              <a:t>的结果如下 </a:t>
            </a:r>
          </a:p>
          <a:p>
            <a:endParaRPr lang="zh-CN" altLang="en-US" dirty="0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758868" y="1777103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>
                <a:latin typeface="Times New Roman" pitchFamily="18" charset="0"/>
              </a:rPr>
              <a:t>C</a:t>
            </a:r>
            <a:r>
              <a:rPr lang="zh-CN" altLang="en-US" sz="1600" dirty="0">
                <a:latin typeface="Times New Roman" pitchFamily="18" charset="0"/>
              </a:rPr>
              <a:t>＜</a:t>
            </a:r>
            <a:r>
              <a:rPr lang="en-US" altLang="zh-CN" sz="1600" i="1" dirty="0">
                <a:latin typeface="Times New Roman" pitchFamily="18" charset="0"/>
              </a:rPr>
              <a:t>E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765357" y="1285463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773238" y="2467044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6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467044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68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等值连接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en-US" altLang="zh-CN" sz="2800" i="1" dirty="0"/>
              <a:t>   S </a:t>
            </a:r>
            <a:r>
              <a:rPr lang="zh-CN" altLang="en-US" sz="2800" dirty="0"/>
              <a:t>的结果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153823" y="1087024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>
                  <a:latin typeface="Times New Roman" pitchFamily="18" charset="0"/>
                </a:rPr>
                <a:t>R.B=S.B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591383" y="2690191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3" y="2690191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4585252" y="1593574"/>
            <a:ext cx="43467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自然连接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的结果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6486592" y="1029878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5194300" y="2611025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5" name="Image" r:id="rId5" imgW="13269841" imgH="9358730" progId="">
                  <p:embed/>
                </p:oleObj>
              </mc:Choice>
              <mc:Fallback>
                <p:oleObj name="Image" r:id="rId5" imgW="13269841" imgH="93587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611025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16" y="607776"/>
            <a:ext cx="8399338" cy="61160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如果把舍弃的元组也保存在结果关系中，而在其他属性上填空值</a:t>
            </a:r>
            <a:r>
              <a:rPr lang="en-US" altLang="zh-CN" sz="2400" dirty="0"/>
              <a:t>(Null)</a:t>
            </a:r>
            <a:r>
              <a:rPr lang="zh-CN" altLang="en-US" sz="2400" dirty="0"/>
              <a:t>，这种连接就叫做外连接（</a:t>
            </a:r>
            <a:r>
              <a:rPr lang="en-US" altLang="zh-CN" sz="2400" dirty="0"/>
              <a:t>OUTER JOIN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左外连接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如果只把左边关系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中要舍弃的元组保留就叫做左外连接</a:t>
            </a:r>
            <a:r>
              <a:rPr lang="en-US" altLang="zh-CN" sz="2400" dirty="0"/>
              <a:t>(LEFT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LEFT JOIN)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右外连接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如果只把右边关系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中要舍弃的元组保留就叫做右外连接</a:t>
            </a:r>
            <a:r>
              <a:rPr lang="en-US" altLang="zh-CN" sz="2400" dirty="0"/>
              <a:t>(RIGHT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RIGHT JOIN)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593330" y="1578053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4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30" y="1578053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4652443" y="148413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5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443" y="148413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21" y="1288498"/>
            <a:ext cx="8736079" cy="4525963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隶书" panose="02010509060101010101" pitchFamily="49" charset="-122"/>
              </a:rPr>
              <a:t>下图是例</a:t>
            </a:r>
            <a:r>
              <a:rPr kumimoji="1" lang="en-US" altLang="zh-CN" sz="2800" dirty="0">
                <a:latin typeface="隶书" panose="02010509060101010101" pitchFamily="49" charset="-122"/>
              </a:rPr>
              <a:t>5</a:t>
            </a:r>
            <a:r>
              <a:rPr kumimoji="1" lang="zh-CN" altLang="en-US" sz="2800" dirty="0">
                <a:latin typeface="隶书" panose="02010509060101010101" pitchFamily="49" charset="-122"/>
              </a:rPr>
              <a:t>中关系</a:t>
            </a:r>
            <a:r>
              <a:rPr kumimoji="1" lang="en-US" altLang="zh-CN" sz="2800" i="1" dirty="0">
                <a:latin typeface="隶书" panose="02010509060101010101" pitchFamily="49" charset="-122"/>
              </a:rPr>
              <a:t>R</a:t>
            </a:r>
            <a:r>
              <a:rPr kumimoji="1" lang="zh-CN" altLang="en-US" sz="2800" dirty="0">
                <a:latin typeface="隶书" panose="02010509060101010101" pitchFamily="49" charset="-122"/>
              </a:rPr>
              <a:t>和</a:t>
            </a:r>
            <a:r>
              <a:rPr kumimoji="1" lang="en-US" altLang="zh-CN" sz="2800" i="1" dirty="0">
                <a:latin typeface="隶书" panose="02010509060101010101" pitchFamily="49" charset="-122"/>
              </a:rPr>
              <a:t>S</a:t>
            </a:r>
            <a:r>
              <a:rPr kumimoji="1" lang="zh-CN" altLang="en-US" sz="2800" dirty="0">
                <a:latin typeface="隶书" panose="02010509060101010101" pitchFamily="49" charset="-122"/>
              </a:rPr>
              <a:t>的外连接 、左连接、右连接</a:t>
            </a:r>
          </a:p>
          <a:p>
            <a:endParaRPr lang="zh-CN" altLang="en-US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42486" y="2510390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6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220278" y="2486025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7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78" y="2486025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D73355BD-05E1-4C63-86CF-9517037AA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除（</a:t>
            </a:r>
            <a:r>
              <a:rPr lang="en-US" altLang="zh-CN" dirty="0"/>
              <a:t>Division</a:t>
            </a:r>
            <a:r>
              <a:rPr lang="zh-CN" altLang="en-US" dirty="0"/>
              <a:t>） 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286D8100-D0A2-4414-B13A-D9D0243D6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17001"/>
            <a:ext cx="8423978" cy="51578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给定关系</a:t>
            </a:r>
            <a:r>
              <a:rPr lang="en-US" altLang="zh-CN" sz="2800" i="1" dirty="0"/>
              <a:t>R </a:t>
            </a:r>
            <a:r>
              <a:rPr lang="en-US" altLang="zh-CN" sz="2800" dirty="0"/>
              <a:t>(</a:t>
            </a:r>
            <a:r>
              <a:rPr lang="en-US" altLang="zh-CN" sz="2800" i="1" dirty="0">
                <a:solidFill>
                  <a:schemeClr val="hlink"/>
                </a:solidFill>
              </a:rPr>
              <a:t>X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33CC"/>
                </a:solidFill>
              </a:rPr>
              <a:t>Y</a:t>
            </a:r>
            <a:r>
              <a:rPr lang="en-US" altLang="zh-CN" sz="2800" i="1" dirty="0"/>
              <a:t>)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 </a:t>
            </a:r>
            <a:r>
              <a:rPr lang="en-US" altLang="zh-CN" sz="2800" dirty="0"/>
              <a:t>(</a:t>
            </a:r>
            <a:r>
              <a:rPr lang="en-US" altLang="zh-CN" sz="2800" i="1" dirty="0">
                <a:solidFill>
                  <a:srgbClr val="0033CC"/>
                </a:solidFill>
              </a:rPr>
              <a:t>Y</a:t>
            </a:r>
            <a:r>
              <a:rPr lang="zh-CN" altLang="en-US" sz="2800" dirty="0"/>
              <a:t>，</a:t>
            </a:r>
            <a:r>
              <a:rPr lang="en-US" altLang="zh-CN" sz="2800" i="1" dirty="0"/>
              <a:t>Z</a:t>
            </a:r>
            <a:r>
              <a:rPr lang="en-US" altLang="zh-CN" sz="2800" dirty="0"/>
              <a:t>)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</a:t>
            </a:r>
            <a:r>
              <a:rPr lang="en-US" altLang="zh-CN" sz="2800" i="1" dirty="0"/>
              <a:t>Z</a:t>
            </a:r>
            <a:r>
              <a:rPr lang="zh-CN" altLang="en-US" sz="2800" dirty="0"/>
              <a:t>为属性组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800" i="1" dirty="0"/>
              <a:t>R</a:t>
            </a:r>
            <a:r>
              <a:rPr lang="zh-CN" altLang="en-US" sz="2800" dirty="0"/>
              <a:t>中的</a:t>
            </a:r>
            <a:r>
              <a:rPr lang="en-US" altLang="zh-CN" sz="2800" i="1" dirty="0"/>
              <a:t>Y</a:t>
            </a:r>
            <a:r>
              <a:rPr lang="zh-CN" altLang="en-US" sz="2800" dirty="0"/>
              <a:t>与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中的</a:t>
            </a:r>
            <a:r>
              <a:rPr lang="en-US" altLang="zh-CN" sz="2800" i="1" dirty="0"/>
              <a:t>Y</a:t>
            </a:r>
            <a:r>
              <a:rPr lang="zh-CN" altLang="en-US" sz="2800" dirty="0"/>
              <a:t>可以有不同的属性名，但必须出自相同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的域集。</a:t>
            </a:r>
            <a:r>
              <a:rPr lang="en-US" altLang="zh-CN" sz="2800" i="1" dirty="0"/>
              <a:t>R</a:t>
            </a:r>
            <a:r>
              <a:rPr lang="zh-CN" altLang="en-US" sz="2800" dirty="0"/>
              <a:t>与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的除运算得到一个新的关系</a:t>
            </a:r>
            <a:r>
              <a:rPr lang="en-US" altLang="zh-CN" sz="2800" i="1" dirty="0">
                <a:solidFill>
                  <a:schemeClr val="hlink"/>
                </a:solidFill>
              </a:rPr>
              <a:t>P(X)</a:t>
            </a:r>
            <a:r>
              <a:rPr lang="zh-CN" altLang="en-US" sz="2800" i="1" dirty="0">
                <a:solidFill>
                  <a:schemeClr val="hlink"/>
                </a:solidFill>
              </a:rPr>
              <a:t>，</a:t>
            </a:r>
            <a:r>
              <a:rPr lang="en-US" altLang="zh-CN" sz="2800" i="1" dirty="0"/>
              <a:t>P</a:t>
            </a:r>
            <a:r>
              <a:rPr lang="zh-CN" altLang="en-US" sz="2800" dirty="0"/>
              <a:t>是</a:t>
            </a:r>
            <a:r>
              <a:rPr lang="en-US" altLang="zh-CN" sz="2800" i="1" dirty="0">
                <a:solidFill>
                  <a:schemeClr val="hlink"/>
                </a:solidFill>
              </a:rPr>
              <a:t>R</a:t>
            </a:r>
            <a:r>
              <a:rPr lang="zh-CN" altLang="en-US" sz="2800" i="1" dirty="0">
                <a:solidFill>
                  <a:schemeClr val="hlink"/>
                </a:solidFill>
              </a:rPr>
              <a:t>中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i="1" dirty="0">
                <a:solidFill>
                  <a:schemeClr val="hlink"/>
                </a:solidFill>
              </a:rPr>
              <a:t>满足下列条件的元组在</a:t>
            </a:r>
            <a:r>
              <a:rPr lang="en-US" altLang="zh-CN" sz="2800" i="1" dirty="0"/>
              <a:t>X</a:t>
            </a:r>
            <a:r>
              <a:rPr lang="zh-CN" altLang="en-US" sz="2800" dirty="0"/>
              <a:t>属性列上的投影：元组在</a:t>
            </a:r>
            <a:r>
              <a:rPr lang="en-US" altLang="zh-CN" sz="2800" i="1" dirty="0"/>
              <a:t>X</a:t>
            </a:r>
            <a:r>
              <a:rPr lang="zh-CN" altLang="en-US" sz="2800" dirty="0"/>
              <a:t>上分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量值</a:t>
            </a:r>
            <a:r>
              <a:rPr lang="en-US" altLang="zh-CN" sz="2800" i="1" dirty="0"/>
              <a:t>x</a:t>
            </a:r>
            <a:r>
              <a:rPr lang="zh-CN" altLang="en-US" sz="2800" dirty="0"/>
              <a:t>的象集</a:t>
            </a:r>
            <a:r>
              <a:rPr lang="en-US" altLang="zh-CN" sz="2800" i="1" dirty="0" err="1"/>
              <a:t>Y</a:t>
            </a:r>
            <a:r>
              <a:rPr lang="en-US" altLang="zh-CN" sz="2800" i="1" baseline="-30000" dirty="0" err="1"/>
              <a:t>x</a:t>
            </a:r>
            <a:r>
              <a:rPr lang="zh-CN" altLang="en-US" sz="2800" dirty="0"/>
              <a:t>包含</a:t>
            </a:r>
            <a:r>
              <a:rPr lang="en-US" altLang="zh-CN" sz="2800" i="1" dirty="0"/>
              <a:t>S</a:t>
            </a:r>
            <a:r>
              <a:rPr lang="zh-CN" altLang="en-US" sz="2800" dirty="0"/>
              <a:t>在</a:t>
            </a:r>
            <a:r>
              <a:rPr lang="en-US" altLang="zh-CN" sz="2800" i="1" dirty="0"/>
              <a:t>Y</a:t>
            </a:r>
            <a:r>
              <a:rPr lang="zh-CN" altLang="en-US" sz="2800" dirty="0"/>
              <a:t>上投影的集合。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÷</a:t>
            </a:r>
            <a:r>
              <a:rPr lang="en-US" altLang="zh-CN" i="1" dirty="0"/>
              <a:t>S</a:t>
            </a:r>
            <a:r>
              <a:rPr lang="en-US" altLang="zh-CN" dirty="0"/>
              <a:t> = {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∧π</a:t>
            </a:r>
            <a:r>
              <a:rPr lang="en-US" altLang="zh-CN" baseline="-30000" dirty="0"/>
              <a:t>Y</a:t>
            </a:r>
            <a:r>
              <a:rPr lang="en-US" altLang="zh-CN" dirty="0"/>
              <a:t> (</a:t>
            </a:r>
            <a:r>
              <a:rPr lang="en-US" altLang="zh-CN" i="1" dirty="0"/>
              <a:t>S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en-US" altLang="zh-CN" dirty="0"/>
              <a:t> }</a:t>
            </a:r>
            <a:endParaRPr lang="en-US" altLang="zh-CN" sz="2400" b="1" dirty="0"/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	          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zh-CN" altLang="en-US" b="1" dirty="0"/>
              <a:t>：</a:t>
            </a:r>
            <a:r>
              <a:rPr lang="en-US" altLang="zh-CN" b="1" i="1" dirty="0"/>
              <a:t>x</a:t>
            </a:r>
            <a:r>
              <a:rPr lang="zh-CN" altLang="en-US" b="1" dirty="0"/>
              <a:t>在</a:t>
            </a:r>
            <a:r>
              <a:rPr lang="en-US" altLang="zh-CN" b="1" i="1" dirty="0"/>
              <a:t>R</a:t>
            </a:r>
            <a:r>
              <a:rPr lang="zh-CN" altLang="en-US" b="1" dirty="0"/>
              <a:t>中的象集，</a:t>
            </a:r>
            <a:r>
              <a:rPr lang="en-US" altLang="zh-CN" b="1" i="1" dirty="0"/>
              <a:t>x</a:t>
            </a:r>
            <a:r>
              <a:rPr lang="en-US" altLang="zh-CN" b="1" dirty="0"/>
              <a:t> = </a:t>
            </a:r>
            <a:r>
              <a:rPr lang="en-US" altLang="zh-CN" b="1" i="1" dirty="0" err="1"/>
              <a:t>t</a:t>
            </a:r>
            <a:r>
              <a:rPr lang="en-US" altLang="zh-CN" b="1" baseline="-30000" dirty="0" err="1"/>
              <a:t>r</a:t>
            </a:r>
            <a:r>
              <a:rPr lang="en-US" altLang="zh-CN" b="1" dirty="0"/>
              <a:t>[</a:t>
            </a:r>
            <a:r>
              <a:rPr lang="en-US" altLang="zh-CN" b="1" i="1" dirty="0"/>
              <a:t>X</a:t>
            </a:r>
            <a:r>
              <a:rPr lang="en-US" altLang="zh-CN" b="1" dirty="0"/>
              <a:t>]</a:t>
            </a:r>
          </a:p>
          <a:p>
            <a:pPr>
              <a:lnSpc>
                <a:spcPct val="14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818682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FED7EE9C-D29F-4E1D-8BA4-BC96D3EF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43470" name="Group 78">
            <a:extLst>
              <a:ext uri="{FF2B5EF4-FFF2-40B4-BE49-F238E27FC236}">
                <a16:creationId xmlns:a16="http://schemas.microsoft.com/office/drawing/2014/main" id="{9EE3F3F4-6251-4A25-B456-1E2BAAE4222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73238"/>
            <a:ext cx="3124200" cy="4419600"/>
            <a:chOff x="-3" y="-3"/>
            <a:chExt cx="1026" cy="5475"/>
          </a:xfrm>
        </p:grpSpPr>
        <p:grpSp>
          <p:nvGrpSpPr>
            <p:cNvPr id="443468" name="Group 76">
              <a:extLst>
                <a:ext uri="{FF2B5EF4-FFF2-40B4-BE49-F238E27FC236}">
                  <a16:creationId xmlns:a16="http://schemas.microsoft.com/office/drawing/2014/main" id="{1C1068DD-20CF-4079-BB44-C7DC28FDF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443421" name="Group 29">
                <a:extLst>
                  <a:ext uri="{FF2B5EF4-FFF2-40B4-BE49-F238E27FC236}">
                    <a16:creationId xmlns:a16="http://schemas.microsoft.com/office/drawing/2014/main" id="{A9F67D39-F51D-450B-83E1-D229B0A44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443396" name="Rectangle 4">
                  <a:extLst>
                    <a:ext uri="{FF2B5EF4-FFF2-40B4-BE49-F238E27FC236}">
                      <a16:creationId xmlns:a16="http://schemas.microsoft.com/office/drawing/2014/main" id="{2DC6E460-CB1A-4E1B-925B-E85912485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0" name="Rectangle 28">
                  <a:extLst>
                    <a:ext uri="{FF2B5EF4-FFF2-40B4-BE49-F238E27FC236}">
                      <a16:creationId xmlns:a16="http://schemas.microsoft.com/office/drawing/2014/main" id="{0B1F30D6-2C2B-4B42-9582-D555A146D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3" name="Group 31">
                <a:extLst>
                  <a:ext uri="{FF2B5EF4-FFF2-40B4-BE49-F238E27FC236}">
                    <a16:creationId xmlns:a16="http://schemas.microsoft.com/office/drawing/2014/main" id="{1F339C57-C6B9-4614-B2C8-DF66A5EA9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443397" name="Rectangle 5">
                  <a:extLst>
                    <a:ext uri="{FF2B5EF4-FFF2-40B4-BE49-F238E27FC236}">
                      <a16:creationId xmlns:a16="http://schemas.microsoft.com/office/drawing/2014/main" id="{CC931FED-D438-44B6-A700-3625BEF9F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2" name="Rectangle 30">
                  <a:extLst>
                    <a:ext uri="{FF2B5EF4-FFF2-40B4-BE49-F238E27FC236}">
                      <a16:creationId xmlns:a16="http://schemas.microsoft.com/office/drawing/2014/main" id="{4AFE659F-5118-4DE7-AC10-4BFD7D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5" name="Group 33">
                <a:extLst>
                  <a:ext uri="{FF2B5EF4-FFF2-40B4-BE49-F238E27FC236}">
                    <a16:creationId xmlns:a16="http://schemas.microsoft.com/office/drawing/2014/main" id="{2ED4E92E-ADC9-4D79-A2B5-1C88DD957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443398" name="Rectangle 6">
                  <a:extLst>
                    <a:ext uri="{FF2B5EF4-FFF2-40B4-BE49-F238E27FC236}">
                      <a16:creationId xmlns:a16="http://schemas.microsoft.com/office/drawing/2014/main" id="{A40D6C7C-C72A-4F67-9972-645A8C108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4" name="Rectangle 32">
                  <a:extLst>
                    <a:ext uri="{FF2B5EF4-FFF2-40B4-BE49-F238E27FC236}">
                      <a16:creationId xmlns:a16="http://schemas.microsoft.com/office/drawing/2014/main" id="{7D552C57-CDCB-4993-873E-CDE10DE2D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7" name="Group 35">
                <a:extLst>
                  <a:ext uri="{FF2B5EF4-FFF2-40B4-BE49-F238E27FC236}">
                    <a16:creationId xmlns:a16="http://schemas.microsoft.com/office/drawing/2014/main" id="{87620FF5-D5E7-40D4-82E7-A523F35D08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443399" name="Rectangle 7">
                  <a:extLst>
                    <a:ext uri="{FF2B5EF4-FFF2-40B4-BE49-F238E27FC236}">
                      <a16:creationId xmlns:a16="http://schemas.microsoft.com/office/drawing/2014/main" id="{F0A553E7-1FEC-461E-829B-0873758CB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6" name="Rectangle 34">
                  <a:extLst>
                    <a:ext uri="{FF2B5EF4-FFF2-40B4-BE49-F238E27FC236}">
                      <a16:creationId xmlns:a16="http://schemas.microsoft.com/office/drawing/2014/main" id="{7FABB39E-54FD-4559-B249-5D13B0700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9" name="Group 37">
                <a:extLst>
                  <a:ext uri="{FF2B5EF4-FFF2-40B4-BE49-F238E27FC236}">
                    <a16:creationId xmlns:a16="http://schemas.microsoft.com/office/drawing/2014/main" id="{924C2999-F6E1-4892-8A88-AEF7E6890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443400" name="Rectangle 8">
                  <a:extLst>
                    <a:ext uri="{FF2B5EF4-FFF2-40B4-BE49-F238E27FC236}">
                      <a16:creationId xmlns:a16="http://schemas.microsoft.com/office/drawing/2014/main" id="{BB28AA36-A99B-4CB1-8149-0B0EABA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8" name="Rectangle 36">
                  <a:extLst>
                    <a:ext uri="{FF2B5EF4-FFF2-40B4-BE49-F238E27FC236}">
                      <a16:creationId xmlns:a16="http://schemas.microsoft.com/office/drawing/2014/main" id="{613AB097-EC3B-4F28-8886-959692DCB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1" name="Group 39">
                <a:extLst>
                  <a:ext uri="{FF2B5EF4-FFF2-40B4-BE49-F238E27FC236}">
                    <a16:creationId xmlns:a16="http://schemas.microsoft.com/office/drawing/2014/main" id="{1B28DBAF-414D-4A38-8933-AE7661648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443401" name="Rectangle 9">
                  <a:extLst>
                    <a:ext uri="{FF2B5EF4-FFF2-40B4-BE49-F238E27FC236}">
                      <a16:creationId xmlns:a16="http://schemas.microsoft.com/office/drawing/2014/main" id="{3CB9F91D-12D2-46F2-9AA5-4D43ABF9A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0" name="Rectangle 38">
                  <a:extLst>
                    <a:ext uri="{FF2B5EF4-FFF2-40B4-BE49-F238E27FC236}">
                      <a16:creationId xmlns:a16="http://schemas.microsoft.com/office/drawing/2014/main" id="{E5005121-9C7D-4A6E-9930-CA73FD88C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3" name="Group 41">
                <a:extLst>
                  <a:ext uri="{FF2B5EF4-FFF2-40B4-BE49-F238E27FC236}">
                    <a16:creationId xmlns:a16="http://schemas.microsoft.com/office/drawing/2014/main" id="{607E734A-C83D-4B26-BF41-C4B4F62A2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443402" name="Rectangle 10">
                  <a:extLst>
                    <a:ext uri="{FF2B5EF4-FFF2-40B4-BE49-F238E27FC236}">
                      <a16:creationId xmlns:a16="http://schemas.microsoft.com/office/drawing/2014/main" id="{92942851-679D-4CA4-BE84-3BE1BEE28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2" name="Rectangle 40">
                  <a:extLst>
                    <a:ext uri="{FF2B5EF4-FFF2-40B4-BE49-F238E27FC236}">
                      <a16:creationId xmlns:a16="http://schemas.microsoft.com/office/drawing/2014/main" id="{1D2A6EBF-886E-4745-8ABF-215AF65F3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5" name="Group 43">
                <a:extLst>
                  <a:ext uri="{FF2B5EF4-FFF2-40B4-BE49-F238E27FC236}">
                    <a16:creationId xmlns:a16="http://schemas.microsoft.com/office/drawing/2014/main" id="{50FC341C-12A1-42F4-87E2-E626F495D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443403" name="Rectangle 11">
                  <a:extLst>
                    <a:ext uri="{FF2B5EF4-FFF2-40B4-BE49-F238E27FC236}">
                      <a16:creationId xmlns:a16="http://schemas.microsoft.com/office/drawing/2014/main" id="{0AB258B7-0744-4F89-971E-0609BB535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4" name="Rectangle 42">
                  <a:extLst>
                    <a:ext uri="{FF2B5EF4-FFF2-40B4-BE49-F238E27FC236}">
                      <a16:creationId xmlns:a16="http://schemas.microsoft.com/office/drawing/2014/main" id="{EDFA5BE9-ECB7-4454-81AD-B4EB55FA1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7" name="Group 45">
                <a:extLst>
                  <a:ext uri="{FF2B5EF4-FFF2-40B4-BE49-F238E27FC236}">
                    <a16:creationId xmlns:a16="http://schemas.microsoft.com/office/drawing/2014/main" id="{A5B33D7A-F69A-499B-8EEE-663B0D4E75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443404" name="Rectangle 12">
                  <a:extLst>
                    <a:ext uri="{FF2B5EF4-FFF2-40B4-BE49-F238E27FC236}">
                      <a16:creationId xmlns:a16="http://schemas.microsoft.com/office/drawing/2014/main" id="{8A9AEA30-B94A-41B7-A982-D888B5E0B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7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6" name="Rectangle 44">
                  <a:extLst>
                    <a:ext uri="{FF2B5EF4-FFF2-40B4-BE49-F238E27FC236}">
                      <a16:creationId xmlns:a16="http://schemas.microsoft.com/office/drawing/2014/main" id="{12AC38A9-FF05-4BFD-9CC5-2573200F0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9" name="Group 47">
                <a:extLst>
                  <a:ext uri="{FF2B5EF4-FFF2-40B4-BE49-F238E27FC236}">
                    <a16:creationId xmlns:a16="http://schemas.microsoft.com/office/drawing/2014/main" id="{B77B14BE-4E22-433D-B326-463F6F65B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443405" name="Rectangle 13">
                  <a:extLst>
                    <a:ext uri="{FF2B5EF4-FFF2-40B4-BE49-F238E27FC236}">
                      <a16:creationId xmlns:a16="http://schemas.microsoft.com/office/drawing/2014/main" id="{28220D44-3C81-4D51-9812-21E119275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8" name="Rectangle 46">
                  <a:extLst>
                    <a:ext uri="{FF2B5EF4-FFF2-40B4-BE49-F238E27FC236}">
                      <a16:creationId xmlns:a16="http://schemas.microsoft.com/office/drawing/2014/main" id="{6FCA44CB-E644-408D-A94B-D541421B5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1" name="Group 49">
                <a:extLst>
                  <a:ext uri="{FF2B5EF4-FFF2-40B4-BE49-F238E27FC236}">
                    <a16:creationId xmlns:a16="http://schemas.microsoft.com/office/drawing/2014/main" id="{6948AB31-69E8-4C52-919A-61C0DC434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443406" name="Rectangle 14">
                  <a:extLst>
                    <a:ext uri="{FF2B5EF4-FFF2-40B4-BE49-F238E27FC236}">
                      <a16:creationId xmlns:a16="http://schemas.microsoft.com/office/drawing/2014/main" id="{4ED8B153-536A-47B2-9E00-E96E94272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0" name="Rectangle 48">
                  <a:extLst>
                    <a:ext uri="{FF2B5EF4-FFF2-40B4-BE49-F238E27FC236}">
                      <a16:creationId xmlns:a16="http://schemas.microsoft.com/office/drawing/2014/main" id="{CF8E5208-E8EC-46C2-9150-D66C3A8AC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3" name="Group 51">
                <a:extLst>
                  <a:ext uri="{FF2B5EF4-FFF2-40B4-BE49-F238E27FC236}">
                    <a16:creationId xmlns:a16="http://schemas.microsoft.com/office/drawing/2014/main" id="{DC8DF409-28AD-4F0A-9C05-B33FDBC74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443407" name="Rectangle 15">
                  <a:extLst>
                    <a:ext uri="{FF2B5EF4-FFF2-40B4-BE49-F238E27FC236}">
                      <a16:creationId xmlns:a16="http://schemas.microsoft.com/office/drawing/2014/main" id="{D2892323-8C95-44BD-A0EA-0F36F9D32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2" name="Rectangle 50">
                  <a:extLst>
                    <a:ext uri="{FF2B5EF4-FFF2-40B4-BE49-F238E27FC236}">
                      <a16:creationId xmlns:a16="http://schemas.microsoft.com/office/drawing/2014/main" id="{EDAED4F7-477C-4E63-8F55-FB523C0D5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5" name="Group 53">
                <a:extLst>
                  <a:ext uri="{FF2B5EF4-FFF2-40B4-BE49-F238E27FC236}">
                    <a16:creationId xmlns:a16="http://schemas.microsoft.com/office/drawing/2014/main" id="{A7BE72C4-E200-475F-9214-CB097872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443408" name="Rectangle 16">
                  <a:extLst>
                    <a:ext uri="{FF2B5EF4-FFF2-40B4-BE49-F238E27FC236}">
                      <a16:creationId xmlns:a16="http://schemas.microsoft.com/office/drawing/2014/main" id="{94F42B9F-214C-495B-89FF-31522E27F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4" name="Rectangle 52">
                  <a:extLst>
                    <a:ext uri="{FF2B5EF4-FFF2-40B4-BE49-F238E27FC236}">
                      <a16:creationId xmlns:a16="http://schemas.microsoft.com/office/drawing/2014/main" id="{C26625E7-D8FB-4646-88FD-5C620240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7" name="Group 55">
                <a:extLst>
                  <a:ext uri="{FF2B5EF4-FFF2-40B4-BE49-F238E27FC236}">
                    <a16:creationId xmlns:a16="http://schemas.microsoft.com/office/drawing/2014/main" id="{1D779A9F-6329-4798-93BF-D0102CE7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443409" name="Rectangle 17">
                  <a:extLst>
                    <a:ext uri="{FF2B5EF4-FFF2-40B4-BE49-F238E27FC236}">
                      <a16:creationId xmlns:a16="http://schemas.microsoft.com/office/drawing/2014/main" id="{5D100E4C-F1AC-4753-BCDC-EC50619E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6" name="Rectangle 54">
                  <a:extLst>
                    <a:ext uri="{FF2B5EF4-FFF2-40B4-BE49-F238E27FC236}">
                      <a16:creationId xmlns:a16="http://schemas.microsoft.com/office/drawing/2014/main" id="{174E97BD-E42D-40E5-AD7A-23DC06DC9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9" name="Group 57">
                <a:extLst>
                  <a:ext uri="{FF2B5EF4-FFF2-40B4-BE49-F238E27FC236}">
                    <a16:creationId xmlns:a16="http://schemas.microsoft.com/office/drawing/2014/main" id="{C3648468-6E26-42EA-856C-E627322DB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443410" name="Rectangle 18">
                  <a:extLst>
                    <a:ext uri="{FF2B5EF4-FFF2-40B4-BE49-F238E27FC236}">
                      <a16:creationId xmlns:a16="http://schemas.microsoft.com/office/drawing/2014/main" id="{35C49A0D-1428-4BB5-9BFE-66686F92C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8" name="Rectangle 56">
                  <a:extLst>
                    <a:ext uri="{FF2B5EF4-FFF2-40B4-BE49-F238E27FC236}">
                      <a16:creationId xmlns:a16="http://schemas.microsoft.com/office/drawing/2014/main" id="{1BD6D736-01C3-4F25-A07D-74285C426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1" name="Group 59">
                <a:extLst>
                  <a:ext uri="{FF2B5EF4-FFF2-40B4-BE49-F238E27FC236}">
                    <a16:creationId xmlns:a16="http://schemas.microsoft.com/office/drawing/2014/main" id="{B5648310-BA75-4686-BFFD-B4A04DCCC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443411" name="Rectangle 19">
                  <a:extLst>
                    <a:ext uri="{FF2B5EF4-FFF2-40B4-BE49-F238E27FC236}">
                      <a16:creationId xmlns:a16="http://schemas.microsoft.com/office/drawing/2014/main" id="{A46F0EF2-BF64-4548-83CB-B7B0E952A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0" name="Rectangle 58">
                  <a:extLst>
                    <a:ext uri="{FF2B5EF4-FFF2-40B4-BE49-F238E27FC236}">
                      <a16:creationId xmlns:a16="http://schemas.microsoft.com/office/drawing/2014/main" id="{8FDC56C3-1169-4E41-B36F-C763C8138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3" name="Group 61">
                <a:extLst>
                  <a:ext uri="{FF2B5EF4-FFF2-40B4-BE49-F238E27FC236}">
                    <a16:creationId xmlns:a16="http://schemas.microsoft.com/office/drawing/2014/main" id="{46C1CE55-DDEE-4FA6-A3CE-C8848F39A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443412" name="Rectangle 20">
                  <a:extLst>
                    <a:ext uri="{FF2B5EF4-FFF2-40B4-BE49-F238E27FC236}">
                      <a16:creationId xmlns:a16="http://schemas.microsoft.com/office/drawing/2014/main" id="{885C383E-82E8-498C-8515-78508F69F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2" name="Rectangle 60">
                  <a:extLst>
                    <a:ext uri="{FF2B5EF4-FFF2-40B4-BE49-F238E27FC236}">
                      <a16:creationId xmlns:a16="http://schemas.microsoft.com/office/drawing/2014/main" id="{E43B1D5C-713E-4C46-B75B-08330A9B7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5" name="Group 63">
                <a:extLst>
                  <a:ext uri="{FF2B5EF4-FFF2-40B4-BE49-F238E27FC236}">
                    <a16:creationId xmlns:a16="http://schemas.microsoft.com/office/drawing/2014/main" id="{BD0FA68D-3325-48BD-B9C3-EA369CA63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443413" name="Rectangle 21">
                  <a:extLst>
                    <a:ext uri="{FF2B5EF4-FFF2-40B4-BE49-F238E27FC236}">
                      <a16:creationId xmlns:a16="http://schemas.microsoft.com/office/drawing/2014/main" id="{4BAB434C-C959-4D74-A430-B61AC5BF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4" name="Rectangle 62">
                  <a:extLst>
                    <a:ext uri="{FF2B5EF4-FFF2-40B4-BE49-F238E27FC236}">
                      <a16:creationId xmlns:a16="http://schemas.microsoft.com/office/drawing/2014/main" id="{8D03D756-03CB-4E53-BAE4-B1CE75563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7" name="Group 65">
                <a:extLst>
                  <a:ext uri="{FF2B5EF4-FFF2-40B4-BE49-F238E27FC236}">
                    <a16:creationId xmlns:a16="http://schemas.microsoft.com/office/drawing/2014/main" id="{B6BA2D73-D95E-4302-A0A2-1CE4E7096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443414" name="Rectangle 22">
                  <a:extLst>
                    <a:ext uri="{FF2B5EF4-FFF2-40B4-BE49-F238E27FC236}">
                      <a16:creationId xmlns:a16="http://schemas.microsoft.com/office/drawing/2014/main" id="{ED40340F-E314-49D0-8F84-8B944E159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6" name="Rectangle 64">
                  <a:extLst>
                    <a:ext uri="{FF2B5EF4-FFF2-40B4-BE49-F238E27FC236}">
                      <a16:creationId xmlns:a16="http://schemas.microsoft.com/office/drawing/2014/main" id="{9E2B0C3F-3DF3-4D98-ACEA-99ED5EBE7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9" name="Group 67">
                <a:extLst>
                  <a:ext uri="{FF2B5EF4-FFF2-40B4-BE49-F238E27FC236}">
                    <a16:creationId xmlns:a16="http://schemas.microsoft.com/office/drawing/2014/main" id="{3F937DB9-0994-472E-B412-DB2631F21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443415" name="Rectangle 23">
                  <a:extLst>
                    <a:ext uri="{FF2B5EF4-FFF2-40B4-BE49-F238E27FC236}">
                      <a16:creationId xmlns:a16="http://schemas.microsoft.com/office/drawing/2014/main" id="{ECAC1359-56A7-4EDF-85FA-409C3B7AC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8" name="Rectangle 66">
                  <a:extLst>
                    <a:ext uri="{FF2B5EF4-FFF2-40B4-BE49-F238E27FC236}">
                      <a16:creationId xmlns:a16="http://schemas.microsoft.com/office/drawing/2014/main" id="{339A7008-D3BF-44E7-A40D-2BD6A11FB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1" name="Group 69">
                <a:extLst>
                  <a:ext uri="{FF2B5EF4-FFF2-40B4-BE49-F238E27FC236}">
                    <a16:creationId xmlns:a16="http://schemas.microsoft.com/office/drawing/2014/main" id="{E09BDA7C-F409-4EBE-9A9B-A7336AECA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443416" name="Rectangle 24">
                  <a:extLst>
                    <a:ext uri="{FF2B5EF4-FFF2-40B4-BE49-F238E27FC236}">
                      <a16:creationId xmlns:a16="http://schemas.microsoft.com/office/drawing/2014/main" id="{D1CDD5DC-632D-4262-98B2-E8B51483E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0" name="Rectangle 68">
                  <a:extLst>
                    <a:ext uri="{FF2B5EF4-FFF2-40B4-BE49-F238E27FC236}">
                      <a16:creationId xmlns:a16="http://schemas.microsoft.com/office/drawing/2014/main" id="{C9FDED13-2E96-4D58-A18A-69C95FEFD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3" name="Group 71">
                <a:extLst>
                  <a:ext uri="{FF2B5EF4-FFF2-40B4-BE49-F238E27FC236}">
                    <a16:creationId xmlns:a16="http://schemas.microsoft.com/office/drawing/2014/main" id="{A69BD949-1C00-4983-B65C-DB464D1FC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443417" name="Rectangle 25">
                  <a:extLst>
                    <a:ext uri="{FF2B5EF4-FFF2-40B4-BE49-F238E27FC236}">
                      <a16:creationId xmlns:a16="http://schemas.microsoft.com/office/drawing/2014/main" id="{A0B67D5F-FFAF-4798-8431-8E3BCDC9B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2" name="Rectangle 70">
                  <a:extLst>
                    <a:ext uri="{FF2B5EF4-FFF2-40B4-BE49-F238E27FC236}">
                      <a16:creationId xmlns:a16="http://schemas.microsoft.com/office/drawing/2014/main" id="{88809812-E365-4BF2-BCDB-6BFFFC5B8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5" name="Group 73">
                <a:extLst>
                  <a:ext uri="{FF2B5EF4-FFF2-40B4-BE49-F238E27FC236}">
                    <a16:creationId xmlns:a16="http://schemas.microsoft.com/office/drawing/2014/main" id="{1EE5489A-8EBF-48C8-80C2-A25AFC102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443418" name="Rectangle 26">
                  <a:extLst>
                    <a:ext uri="{FF2B5EF4-FFF2-40B4-BE49-F238E27FC236}">
                      <a16:creationId xmlns:a16="http://schemas.microsoft.com/office/drawing/2014/main" id="{AB9ABEFC-14F9-419D-86B8-B795EDAFE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4" name="Rectangle 72">
                  <a:extLst>
                    <a:ext uri="{FF2B5EF4-FFF2-40B4-BE49-F238E27FC236}">
                      <a16:creationId xmlns:a16="http://schemas.microsoft.com/office/drawing/2014/main" id="{480A01C3-AD95-4BDD-824E-45408B398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7" name="Group 75">
                <a:extLst>
                  <a:ext uri="{FF2B5EF4-FFF2-40B4-BE49-F238E27FC236}">
                    <a16:creationId xmlns:a16="http://schemas.microsoft.com/office/drawing/2014/main" id="{E51A1B2D-3233-445F-9174-ED021B021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443419" name="Rectangle 27">
                  <a:extLst>
                    <a:ext uri="{FF2B5EF4-FFF2-40B4-BE49-F238E27FC236}">
                      <a16:creationId xmlns:a16="http://schemas.microsoft.com/office/drawing/2014/main" id="{E435D6BE-31A3-4072-AFC8-79FC344A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6" name="Rectangle 74">
                  <a:extLst>
                    <a:ext uri="{FF2B5EF4-FFF2-40B4-BE49-F238E27FC236}">
                      <a16:creationId xmlns:a16="http://schemas.microsoft.com/office/drawing/2014/main" id="{ED4D5963-C11F-4564-8405-1294DE8E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469" name="Rectangle 77">
              <a:extLst>
                <a:ext uri="{FF2B5EF4-FFF2-40B4-BE49-F238E27FC236}">
                  <a16:creationId xmlns:a16="http://schemas.microsoft.com/office/drawing/2014/main" id="{62442359-D8E8-4069-A737-86F45600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09" name="Group 117">
            <a:extLst>
              <a:ext uri="{FF2B5EF4-FFF2-40B4-BE49-F238E27FC236}">
                <a16:creationId xmlns:a16="http://schemas.microsoft.com/office/drawing/2014/main" id="{CF4EC402-2F85-44C6-A5EC-DC1E6AC677A0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844675"/>
            <a:ext cx="2286000" cy="2286000"/>
            <a:chOff x="-3" y="-3"/>
            <a:chExt cx="1068" cy="2635"/>
          </a:xfrm>
        </p:grpSpPr>
        <p:grpSp>
          <p:nvGrpSpPr>
            <p:cNvPr id="443507" name="Group 115">
              <a:extLst>
                <a:ext uri="{FF2B5EF4-FFF2-40B4-BE49-F238E27FC236}">
                  <a16:creationId xmlns:a16="http://schemas.microsoft.com/office/drawing/2014/main" id="{44039D01-45E0-4167-AF03-6B457BD45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443484" name="Group 92">
                <a:extLst>
                  <a:ext uri="{FF2B5EF4-FFF2-40B4-BE49-F238E27FC236}">
                    <a16:creationId xmlns:a16="http://schemas.microsoft.com/office/drawing/2014/main" id="{8BA94677-75DF-4DF1-87DD-83BE40C31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443471" name="Rectangle 79">
                  <a:extLst>
                    <a:ext uri="{FF2B5EF4-FFF2-40B4-BE49-F238E27FC236}">
                      <a16:creationId xmlns:a16="http://schemas.microsoft.com/office/drawing/2014/main" id="{EDBDCC26-80EB-440E-92E3-4234ED968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3" name="Rectangle 91">
                  <a:extLst>
                    <a:ext uri="{FF2B5EF4-FFF2-40B4-BE49-F238E27FC236}">
                      <a16:creationId xmlns:a16="http://schemas.microsoft.com/office/drawing/2014/main" id="{AAAF6D9D-5428-4304-B378-CFD2ADBF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6" name="Group 94">
                <a:extLst>
                  <a:ext uri="{FF2B5EF4-FFF2-40B4-BE49-F238E27FC236}">
                    <a16:creationId xmlns:a16="http://schemas.microsoft.com/office/drawing/2014/main" id="{35A5FFF6-FE37-4890-9CE2-30240646D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443472" name="Rectangle 80">
                  <a:extLst>
                    <a:ext uri="{FF2B5EF4-FFF2-40B4-BE49-F238E27FC236}">
                      <a16:creationId xmlns:a16="http://schemas.microsoft.com/office/drawing/2014/main" id="{213B4719-036A-41FD-A458-1D6166AB1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5" name="Rectangle 93">
                  <a:extLst>
                    <a:ext uri="{FF2B5EF4-FFF2-40B4-BE49-F238E27FC236}">
                      <a16:creationId xmlns:a16="http://schemas.microsoft.com/office/drawing/2014/main" id="{D4B4C05D-E8A0-4B54-9644-597F925DC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8" name="Group 96">
                <a:extLst>
                  <a:ext uri="{FF2B5EF4-FFF2-40B4-BE49-F238E27FC236}">
                    <a16:creationId xmlns:a16="http://schemas.microsoft.com/office/drawing/2014/main" id="{3CCA5BB7-7CAB-46AC-B5FF-587CE8A75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443473" name="Rectangle 81">
                  <a:extLst>
                    <a:ext uri="{FF2B5EF4-FFF2-40B4-BE49-F238E27FC236}">
                      <a16:creationId xmlns:a16="http://schemas.microsoft.com/office/drawing/2014/main" id="{60EEE589-B0D2-4E59-9AD8-81E23DBDB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7" name="Rectangle 95">
                  <a:extLst>
                    <a:ext uri="{FF2B5EF4-FFF2-40B4-BE49-F238E27FC236}">
                      <a16:creationId xmlns:a16="http://schemas.microsoft.com/office/drawing/2014/main" id="{E478EB00-F114-4173-A436-99DC44E99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0" name="Group 98">
                <a:extLst>
                  <a:ext uri="{FF2B5EF4-FFF2-40B4-BE49-F238E27FC236}">
                    <a16:creationId xmlns:a16="http://schemas.microsoft.com/office/drawing/2014/main" id="{C90F421E-AEE8-45C4-9FC1-1EC96AE59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443474" name="Rectangle 82">
                  <a:extLst>
                    <a:ext uri="{FF2B5EF4-FFF2-40B4-BE49-F238E27FC236}">
                      <a16:creationId xmlns:a16="http://schemas.microsoft.com/office/drawing/2014/main" id="{3403EF4F-3204-4335-8B1A-463070EE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9" name="Rectangle 97">
                  <a:extLst>
                    <a:ext uri="{FF2B5EF4-FFF2-40B4-BE49-F238E27FC236}">
                      <a16:creationId xmlns:a16="http://schemas.microsoft.com/office/drawing/2014/main" id="{7A8F18C1-7934-4005-833F-2A4EB239B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2" name="Group 100">
                <a:extLst>
                  <a:ext uri="{FF2B5EF4-FFF2-40B4-BE49-F238E27FC236}">
                    <a16:creationId xmlns:a16="http://schemas.microsoft.com/office/drawing/2014/main" id="{309D58A4-A51C-4BDD-82A8-5AD03B786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443475" name="Rectangle 83">
                  <a:extLst>
                    <a:ext uri="{FF2B5EF4-FFF2-40B4-BE49-F238E27FC236}">
                      <a16:creationId xmlns:a16="http://schemas.microsoft.com/office/drawing/2014/main" id="{30FFEB64-4824-4798-B337-81F7FFD76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1" name="Rectangle 99">
                  <a:extLst>
                    <a:ext uri="{FF2B5EF4-FFF2-40B4-BE49-F238E27FC236}">
                      <a16:creationId xmlns:a16="http://schemas.microsoft.com/office/drawing/2014/main" id="{0D98F17C-3BD0-4990-9919-F8F9154F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4" name="Group 102">
                <a:extLst>
                  <a:ext uri="{FF2B5EF4-FFF2-40B4-BE49-F238E27FC236}">
                    <a16:creationId xmlns:a16="http://schemas.microsoft.com/office/drawing/2014/main" id="{76D6FCB7-3271-4366-A49E-50AFD0A26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443476" name="Rectangle 84">
                  <a:extLst>
                    <a:ext uri="{FF2B5EF4-FFF2-40B4-BE49-F238E27FC236}">
                      <a16:creationId xmlns:a16="http://schemas.microsoft.com/office/drawing/2014/main" id="{7633E88B-FED8-4361-AB86-F73A119E2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3" name="Rectangle 101">
                  <a:extLst>
                    <a:ext uri="{FF2B5EF4-FFF2-40B4-BE49-F238E27FC236}">
                      <a16:creationId xmlns:a16="http://schemas.microsoft.com/office/drawing/2014/main" id="{636DA254-8DAC-4CFC-A5B5-692BC3C7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6" name="Group 104">
                <a:extLst>
                  <a:ext uri="{FF2B5EF4-FFF2-40B4-BE49-F238E27FC236}">
                    <a16:creationId xmlns:a16="http://schemas.microsoft.com/office/drawing/2014/main" id="{2803CAE9-DA2D-44BC-BBC8-723DFE07E7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443477" name="Rectangle 85">
                  <a:extLst>
                    <a:ext uri="{FF2B5EF4-FFF2-40B4-BE49-F238E27FC236}">
                      <a16:creationId xmlns:a16="http://schemas.microsoft.com/office/drawing/2014/main" id="{6D0D31E1-5BC0-4801-9D9F-7B093938A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5" name="Rectangle 103">
                  <a:extLst>
                    <a:ext uri="{FF2B5EF4-FFF2-40B4-BE49-F238E27FC236}">
                      <a16:creationId xmlns:a16="http://schemas.microsoft.com/office/drawing/2014/main" id="{90395D4C-0CE0-4178-8480-E48147F7A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8" name="Group 106">
                <a:extLst>
                  <a:ext uri="{FF2B5EF4-FFF2-40B4-BE49-F238E27FC236}">
                    <a16:creationId xmlns:a16="http://schemas.microsoft.com/office/drawing/2014/main" id="{D7BDD572-2FBD-4E64-BAFD-5D92A37C6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443478" name="Rectangle 86">
                  <a:extLst>
                    <a:ext uri="{FF2B5EF4-FFF2-40B4-BE49-F238E27FC236}">
                      <a16:creationId xmlns:a16="http://schemas.microsoft.com/office/drawing/2014/main" id="{E306AD13-5157-4801-8F9D-77DFCAFBF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7" name="Rectangle 105">
                  <a:extLst>
                    <a:ext uri="{FF2B5EF4-FFF2-40B4-BE49-F238E27FC236}">
                      <a16:creationId xmlns:a16="http://schemas.microsoft.com/office/drawing/2014/main" id="{5012D9C7-16A7-4A84-BD16-95316336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0" name="Group 108">
                <a:extLst>
                  <a:ext uri="{FF2B5EF4-FFF2-40B4-BE49-F238E27FC236}">
                    <a16:creationId xmlns:a16="http://schemas.microsoft.com/office/drawing/2014/main" id="{6C6D2305-1805-4B73-B6E5-859E6EEF0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443479" name="Rectangle 87">
                  <a:extLst>
                    <a:ext uri="{FF2B5EF4-FFF2-40B4-BE49-F238E27FC236}">
                      <a16:creationId xmlns:a16="http://schemas.microsoft.com/office/drawing/2014/main" id="{13A9DC2A-573D-420E-B8FE-76339E0F6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9" name="Rectangle 107">
                  <a:extLst>
                    <a:ext uri="{FF2B5EF4-FFF2-40B4-BE49-F238E27FC236}">
                      <a16:creationId xmlns:a16="http://schemas.microsoft.com/office/drawing/2014/main" id="{CF879187-02F7-4B51-B257-5DA7E0BCC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2" name="Group 110">
                <a:extLst>
                  <a:ext uri="{FF2B5EF4-FFF2-40B4-BE49-F238E27FC236}">
                    <a16:creationId xmlns:a16="http://schemas.microsoft.com/office/drawing/2014/main" id="{6C40FDE4-9601-44B0-95F6-1389B291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443480" name="Rectangle 88">
                  <a:extLst>
                    <a:ext uri="{FF2B5EF4-FFF2-40B4-BE49-F238E27FC236}">
                      <a16:creationId xmlns:a16="http://schemas.microsoft.com/office/drawing/2014/main" id="{80872DC3-1224-4A84-848E-E21FC7DB6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700" i="1"/>
                </a:p>
                <a:p>
                  <a:endParaRPr lang="en-US" altLang="zh-CN"/>
                </a:p>
              </p:txBody>
            </p:sp>
            <p:sp>
              <p:nvSpPr>
                <p:cNvPr id="443501" name="Rectangle 109">
                  <a:extLst>
                    <a:ext uri="{FF2B5EF4-FFF2-40B4-BE49-F238E27FC236}">
                      <a16:creationId xmlns:a16="http://schemas.microsoft.com/office/drawing/2014/main" id="{08619625-CA34-4BFC-8AE3-77C11AE8E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4" name="Group 112">
                <a:extLst>
                  <a:ext uri="{FF2B5EF4-FFF2-40B4-BE49-F238E27FC236}">
                    <a16:creationId xmlns:a16="http://schemas.microsoft.com/office/drawing/2014/main" id="{C0023CA1-EA39-4FAF-8149-14F214E96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443481" name="Rectangle 89">
                  <a:extLst>
                    <a:ext uri="{FF2B5EF4-FFF2-40B4-BE49-F238E27FC236}">
                      <a16:creationId xmlns:a16="http://schemas.microsoft.com/office/drawing/2014/main" id="{F0D71CA9-D6DC-48AC-A7F0-37E83C83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03" name="Rectangle 111">
                  <a:extLst>
                    <a:ext uri="{FF2B5EF4-FFF2-40B4-BE49-F238E27FC236}">
                      <a16:creationId xmlns:a16="http://schemas.microsoft.com/office/drawing/2014/main" id="{9B7322F8-6829-4A41-9E8C-5730D9345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6" name="Group 114">
                <a:extLst>
                  <a:ext uri="{FF2B5EF4-FFF2-40B4-BE49-F238E27FC236}">
                    <a16:creationId xmlns:a16="http://schemas.microsoft.com/office/drawing/2014/main" id="{1873C6D4-7B1F-49A1-A133-D59875387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443482" name="Rectangle 90">
                  <a:extLst>
                    <a:ext uri="{FF2B5EF4-FFF2-40B4-BE49-F238E27FC236}">
                      <a16:creationId xmlns:a16="http://schemas.microsoft.com/office/drawing/2014/main" id="{1F90EBDF-5BF2-4D5D-ACBA-C6D00406D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05" name="Rectangle 113">
                  <a:extLst>
                    <a:ext uri="{FF2B5EF4-FFF2-40B4-BE49-F238E27FC236}">
                      <a16:creationId xmlns:a16="http://schemas.microsoft.com/office/drawing/2014/main" id="{8EAAD96C-5A06-4235-A6A8-6407AC967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08" name="Rectangle 116">
              <a:extLst>
                <a:ext uri="{FF2B5EF4-FFF2-40B4-BE49-F238E27FC236}">
                  <a16:creationId xmlns:a16="http://schemas.microsoft.com/office/drawing/2014/main" id="{C159CD44-AA6A-4C79-A77B-6F22BB5B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21" name="Group 129">
            <a:extLst>
              <a:ext uri="{FF2B5EF4-FFF2-40B4-BE49-F238E27FC236}">
                <a16:creationId xmlns:a16="http://schemas.microsoft.com/office/drawing/2014/main" id="{00FD28D6-F0A7-44D1-ADBF-A595BE8DDC9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72000"/>
            <a:ext cx="1181100" cy="1524000"/>
            <a:chOff x="-3" y="-3"/>
            <a:chExt cx="744" cy="1503"/>
          </a:xfrm>
        </p:grpSpPr>
        <p:grpSp>
          <p:nvGrpSpPr>
            <p:cNvPr id="443519" name="Group 127">
              <a:extLst>
                <a:ext uri="{FF2B5EF4-FFF2-40B4-BE49-F238E27FC236}">
                  <a16:creationId xmlns:a16="http://schemas.microsoft.com/office/drawing/2014/main" id="{1A86D885-E601-408F-8EC9-A2538448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8" cy="1497"/>
              <a:chOff x="0" y="0"/>
              <a:chExt cx="738" cy="1497"/>
            </a:xfrm>
          </p:grpSpPr>
          <p:grpSp>
            <p:nvGrpSpPr>
              <p:cNvPr id="443514" name="Group 122">
                <a:extLst>
                  <a:ext uri="{FF2B5EF4-FFF2-40B4-BE49-F238E27FC236}">
                    <a16:creationId xmlns:a16="http://schemas.microsoft.com/office/drawing/2014/main" id="{057665D7-9566-4653-A2E2-4265E0AA3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38" cy="499"/>
                <a:chOff x="0" y="0"/>
                <a:chExt cx="738" cy="499"/>
              </a:xfrm>
            </p:grpSpPr>
            <p:sp>
              <p:nvSpPr>
                <p:cNvPr id="443510" name="Rectangle 118">
                  <a:extLst>
                    <a:ext uri="{FF2B5EF4-FFF2-40B4-BE49-F238E27FC236}">
                      <a16:creationId xmlns:a16="http://schemas.microsoft.com/office/drawing/2014/main" id="{F95CFB5D-1D34-4D19-ABBD-188E3111D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R</a:t>
                  </a:r>
                  <a:r>
                    <a:rPr lang="en-US" altLang="zh-CN" sz="2200" b="1"/>
                    <a:t>÷</a:t>
                  </a:r>
                  <a:r>
                    <a:rPr lang="en-US" altLang="zh-CN" sz="2200" b="1" i="1"/>
                    <a:t>S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13" name="Rectangle 121">
                  <a:extLst>
                    <a:ext uri="{FF2B5EF4-FFF2-40B4-BE49-F238E27FC236}">
                      <a16:creationId xmlns:a16="http://schemas.microsoft.com/office/drawing/2014/main" id="{74EE2811-4E1A-4514-8358-3F056A44A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6" name="Group 124">
                <a:extLst>
                  <a:ext uri="{FF2B5EF4-FFF2-40B4-BE49-F238E27FC236}">
                    <a16:creationId xmlns:a16="http://schemas.microsoft.com/office/drawing/2014/main" id="{EA42E6BE-78B5-4FF0-826E-ED4C0464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738" cy="499"/>
                <a:chOff x="0" y="499"/>
                <a:chExt cx="738" cy="499"/>
              </a:xfrm>
            </p:grpSpPr>
            <p:sp>
              <p:nvSpPr>
                <p:cNvPr id="443511" name="Rectangle 119">
                  <a:extLst>
                    <a:ext uri="{FF2B5EF4-FFF2-40B4-BE49-F238E27FC236}">
                      <a16:creationId xmlns:a16="http://schemas.microsoft.com/office/drawing/2014/main" id="{C5B78546-1D3B-402B-A9EB-6DF666ECC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5" name="Rectangle 123">
                  <a:extLst>
                    <a:ext uri="{FF2B5EF4-FFF2-40B4-BE49-F238E27FC236}">
                      <a16:creationId xmlns:a16="http://schemas.microsoft.com/office/drawing/2014/main" id="{47E6E2BE-3E1B-48A9-9610-9012728E7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8" name="Group 126">
                <a:extLst>
                  <a:ext uri="{FF2B5EF4-FFF2-40B4-BE49-F238E27FC236}">
                    <a16:creationId xmlns:a16="http://schemas.microsoft.com/office/drawing/2014/main" id="{DF4605E8-B772-4534-A10E-B7A00C1AA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98"/>
                <a:ext cx="738" cy="499"/>
                <a:chOff x="0" y="998"/>
                <a:chExt cx="738" cy="499"/>
              </a:xfrm>
            </p:grpSpPr>
            <p:sp>
              <p:nvSpPr>
                <p:cNvPr id="443512" name="Rectangle 120">
                  <a:extLst>
                    <a:ext uri="{FF2B5EF4-FFF2-40B4-BE49-F238E27FC236}">
                      <a16:creationId xmlns:a16="http://schemas.microsoft.com/office/drawing/2014/main" id="{B2C42F58-A0E4-40F4-AE3A-F2AC51D3E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r>
                    <a:rPr lang="en-US" altLang="zh-CN" sz="2200" b="1" baseline="-30000" dirty="0"/>
                    <a:t>1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7" name="Rectangle 125">
                  <a:extLst>
                    <a:ext uri="{FF2B5EF4-FFF2-40B4-BE49-F238E27FC236}">
                      <a16:creationId xmlns:a16="http://schemas.microsoft.com/office/drawing/2014/main" id="{6CC33CDC-C4C3-4DDC-9B6B-17DB47A43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20" name="Rectangle 128">
              <a:extLst>
                <a:ext uri="{FF2B5EF4-FFF2-40B4-BE49-F238E27FC236}">
                  <a16:creationId xmlns:a16="http://schemas.microsoft.com/office/drawing/2014/main" id="{9E934C86-D05E-4C0D-85A3-AB21DA5E6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744" cy="150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3522" name="Rectangle 130">
            <a:extLst>
              <a:ext uri="{FF2B5EF4-FFF2-40B4-BE49-F238E27FC236}">
                <a16:creationId xmlns:a16="http://schemas.microsoft.com/office/drawing/2014/main" id="{495A3A06-75B8-4208-832E-0A5FD151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/>
              <a:t>R</a:t>
            </a:r>
          </a:p>
        </p:txBody>
      </p:sp>
      <p:sp>
        <p:nvSpPr>
          <p:cNvPr id="443523" name="Rectangle 131">
            <a:extLst>
              <a:ext uri="{FF2B5EF4-FFF2-40B4-BE49-F238E27FC236}">
                <a16:creationId xmlns:a16="http://schemas.microsoft.com/office/drawing/2014/main" id="{F3F2F948-8E23-46D6-9A7F-F39D990C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120305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60D5AFC6-D9D5-4EE4-8A56-04B51261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分析：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AFD02EE7-8CCB-4EF2-9044-45A1C9E55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339" y="1116488"/>
            <a:ext cx="8359643" cy="56456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000" dirty="0">
                <a:latin typeface="隶书" panose="02010509060101010101" pitchFamily="49" charset="-122"/>
              </a:rPr>
              <a:t>在关系</a:t>
            </a:r>
            <a:r>
              <a:rPr lang="en-US" altLang="zh-CN" sz="3000" dirty="0">
                <a:latin typeface="隶书" panose="02010509060101010101" pitchFamily="49" charset="-122"/>
              </a:rPr>
              <a:t>R</a:t>
            </a:r>
            <a:r>
              <a:rPr lang="zh-CN" altLang="en-US" sz="3000" dirty="0">
                <a:latin typeface="隶书" panose="02010509060101010101" pitchFamily="49" charset="-122"/>
              </a:rPr>
              <a:t>中，</a:t>
            </a:r>
            <a:r>
              <a:rPr lang="en-US" altLang="zh-CN" sz="3000" dirty="0">
                <a:latin typeface="隶书" panose="02010509060101010101" pitchFamily="49" charset="-122"/>
              </a:rPr>
              <a:t>A</a:t>
            </a:r>
            <a:r>
              <a:rPr lang="zh-CN" altLang="en-US" sz="3000" dirty="0">
                <a:latin typeface="隶书" panose="02010509060101010101" pitchFamily="49" charset="-122"/>
              </a:rPr>
              <a:t>可以取四个值</a:t>
            </a:r>
            <a:r>
              <a:rPr lang="en-US" altLang="zh-CN" sz="3000" dirty="0">
                <a:latin typeface="隶书" panose="02010509060101010101" pitchFamily="49" charset="-122"/>
              </a:rPr>
              <a:t>{a1</a:t>
            </a:r>
            <a:r>
              <a:rPr lang="zh-CN" altLang="en-US" sz="3000" dirty="0">
                <a:latin typeface="隶书" panose="02010509060101010101" pitchFamily="49" charset="-122"/>
              </a:rPr>
              <a:t>，</a:t>
            </a:r>
            <a:r>
              <a:rPr lang="en-US" altLang="zh-CN" sz="3000" dirty="0">
                <a:latin typeface="隶书" panose="02010509060101010101" pitchFamily="49" charset="-122"/>
              </a:rPr>
              <a:t>a2</a:t>
            </a:r>
            <a:r>
              <a:rPr lang="zh-CN" altLang="en-US" sz="3000" dirty="0">
                <a:latin typeface="隶书" panose="02010509060101010101" pitchFamily="49" charset="-122"/>
              </a:rPr>
              <a:t>，</a:t>
            </a:r>
            <a:r>
              <a:rPr lang="en-US" altLang="zh-CN" sz="3000" dirty="0">
                <a:latin typeface="隶书" panose="02010509060101010101" pitchFamily="49" charset="-122"/>
              </a:rPr>
              <a:t>a3</a:t>
            </a:r>
            <a:r>
              <a:rPr lang="zh-CN" altLang="en-US" sz="3000" dirty="0">
                <a:latin typeface="隶书" panose="02010509060101010101" pitchFamily="49" charset="-122"/>
              </a:rPr>
              <a:t>，</a:t>
            </a:r>
            <a:r>
              <a:rPr lang="en-US" altLang="zh-CN" sz="3000" dirty="0">
                <a:latin typeface="隶书" panose="02010509060101010101" pitchFamily="49" charset="-122"/>
              </a:rPr>
              <a:t>a4}</a:t>
            </a:r>
          </a:p>
          <a:p>
            <a:pPr lvl="1" indent="-20955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</a:t>
            </a:r>
            <a:r>
              <a:rPr lang="en-US" altLang="zh-CN" sz="2600" dirty="0">
                <a:latin typeface="+mn-ea"/>
              </a:rPr>
              <a:t>a</a:t>
            </a:r>
            <a:r>
              <a:rPr lang="en-US" altLang="zh-CN" sz="2600" baseline="-30000" dirty="0">
                <a:latin typeface="+mn-ea"/>
              </a:rPr>
              <a:t>1</a:t>
            </a:r>
            <a:r>
              <a:rPr lang="zh-CN" altLang="en-US" sz="2600" dirty="0">
                <a:latin typeface="+mn-ea"/>
              </a:rPr>
              <a:t>的象集为 </a:t>
            </a:r>
            <a:r>
              <a:rPr lang="en-US" altLang="zh-CN" sz="2600" dirty="0">
                <a:latin typeface="+mn-ea"/>
              </a:rPr>
              <a:t>{(b</a:t>
            </a:r>
            <a:r>
              <a:rPr lang="en-US" altLang="zh-CN" sz="2600" baseline="-30000" dirty="0">
                <a:latin typeface="+mn-ea"/>
              </a:rPr>
              <a:t>1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(b</a:t>
            </a:r>
            <a:r>
              <a:rPr lang="en-US" altLang="zh-CN" sz="2600" baseline="-300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3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(b</a:t>
            </a:r>
            <a:r>
              <a:rPr lang="en-US" altLang="zh-CN" sz="2600" baseline="-300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)}</a:t>
            </a:r>
          </a:p>
          <a:p>
            <a:pPr lvl="1" indent="-20955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a</a:t>
            </a:r>
            <a:r>
              <a:rPr lang="en-US" altLang="zh-CN" sz="2600" baseline="-300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的象集为 </a:t>
            </a:r>
            <a:r>
              <a:rPr lang="en-US" altLang="zh-CN" sz="2600" dirty="0">
                <a:latin typeface="+mn-ea"/>
              </a:rPr>
              <a:t>{(b</a:t>
            </a:r>
            <a:r>
              <a:rPr lang="en-US" altLang="zh-CN" sz="2600" baseline="-300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7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(b</a:t>
            </a:r>
            <a:r>
              <a:rPr lang="en-US" altLang="zh-CN" sz="2600" baseline="-300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3</a:t>
            </a:r>
            <a:r>
              <a:rPr lang="en-US" altLang="zh-CN" sz="2600" dirty="0">
                <a:latin typeface="+mn-ea"/>
              </a:rPr>
              <a:t>)}</a:t>
            </a:r>
          </a:p>
          <a:p>
            <a:pPr lvl="1" indent="-20955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a</a:t>
            </a:r>
            <a:r>
              <a:rPr lang="en-US" altLang="zh-CN" sz="2600" baseline="-300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的象集为 </a:t>
            </a:r>
            <a:r>
              <a:rPr lang="en-US" altLang="zh-CN" sz="2600" dirty="0">
                <a:latin typeface="+mn-ea"/>
              </a:rPr>
              <a:t>{(b</a:t>
            </a:r>
            <a:r>
              <a:rPr lang="en-US" altLang="zh-CN" sz="2600" baseline="-30000" dirty="0">
                <a:latin typeface="+mn-ea"/>
              </a:rPr>
              <a:t>4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6</a:t>
            </a:r>
            <a:r>
              <a:rPr lang="en-US" altLang="zh-CN" sz="2600" dirty="0">
                <a:latin typeface="+mn-ea"/>
              </a:rPr>
              <a:t>)}</a:t>
            </a:r>
          </a:p>
          <a:p>
            <a:pPr lvl="1" indent="-20955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a</a:t>
            </a:r>
            <a:r>
              <a:rPr lang="en-US" altLang="zh-CN" sz="2600" baseline="-30000" dirty="0">
                <a:latin typeface="+mn-ea"/>
              </a:rPr>
              <a:t>4</a:t>
            </a:r>
            <a:r>
              <a:rPr lang="zh-CN" altLang="en-US" sz="2600" dirty="0">
                <a:latin typeface="+mn-ea"/>
              </a:rPr>
              <a:t>的象集为 </a:t>
            </a:r>
            <a:r>
              <a:rPr lang="en-US" altLang="zh-CN" sz="2600" dirty="0">
                <a:latin typeface="+mn-ea"/>
              </a:rPr>
              <a:t>{(b</a:t>
            </a:r>
            <a:r>
              <a:rPr lang="en-US" altLang="zh-CN" sz="2600" baseline="-30000" dirty="0">
                <a:latin typeface="+mn-ea"/>
              </a:rPr>
              <a:t>6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</a:t>
            </a:r>
            <a:r>
              <a:rPr lang="en-US" altLang="zh-CN" sz="2600" baseline="-30000" dirty="0">
                <a:latin typeface="+mn-ea"/>
              </a:rPr>
              <a:t>6</a:t>
            </a:r>
            <a:r>
              <a:rPr lang="en-US" altLang="zh-CN" sz="2600" dirty="0">
                <a:latin typeface="+mn-ea"/>
              </a:rPr>
              <a:t>)}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3000" i="1" dirty="0">
                <a:latin typeface="隶书" panose="02010509060101010101" pitchFamily="49" charset="-122"/>
              </a:rPr>
              <a:t>S</a:t>
            </a:r>
            <a:r>
              <a:rPr lang="zh-CN" altLang="en-US" sz="3000" dirty="0">
                <a:latin typeface="隶书" panose="02010509060101010101" pitchFamily="49" charset="-122"/>
              </a:rPr>
              <a:t>在</a:t>
            </a:r>
            <a:r>
              <a:rPr lang="en-US" altLang="zh-CN" sz="3000" dirty="0">
                <a:latin typeface="隶书" panose="02010509060101010101" pitchFamily="49" charset="-122"/>
              </a:rPr>
              <a:t>(</a:t>
            </a:r>
            <a:r>
              <a:rPr lang="en-US" altLang="zh-CN" sz="3000" i="1" dirty="0">
                <a:latin typeface="隶书" panose="02010509060101010101" pitchFamily="49" charset="-122"/>
              </a:rPr>
              <a:t>B</a:t>
            </a:r>
            <a:r>
              <a:rPr lang="zh-CN" altLang="en-US" sz="3000" dirty="0">
                <a:latin typeface="隶书" panose="02010509060101010101" pitchFamily="49" charset="-122"/>
              </a:rPr>
              <a:t>，</a:t>
            </a:r>
            <a:r>
              <a:rPr lang="en-US" altLang="zh-CN" sz="3000" i="1" dirty="0">
                <a:latin typeface="隶书" panose="02010509060101010101" pitchFamily="49" charset="-122"/>
              </a:rPr>
              <a:t>C</a:t>
            </a:r>
            <a:r>
              <a:rPr lang="en-US" altLang="zh-CN" sz="3000" dirty="0">
                <a:latin typeface="隶书" panose="02010509060101010101" pitchFamily="49" charset="-122"/>
              </a:rPr>
              <a:t>)</a:t>
            </a:r>
            <a:r>
              <a:rPr lang="zh-CN" altLang="en-US" sz="3000" dirty="0">
                <a:latin typeface="隶书" panose="02010509060101010101" pitchFamily="49" charset="-122"/>
              </a:rPr>
              <a:t>上的投影为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i="1" dirty="0"/>
              <a:t>        </a:t>
            </a:r>
            <a:r>
              <a:rPr lang="en-US" altLang="zh-CN" sz="2600" dirty="0">
                <a:latin typeface="+mn-ea"/>
                <a:ea typeface="+mn-ea"/>
              </a:rPr>
              <a:t>{(b1</a:t>
            </a:r>
            <a:r>
              <a:rPr lang="zh-CN" altLang="en-US" sz="2600" dirty="0">
                <a:latin typeface="+mn-ea"/>
                <a:ea typeface="+mn-ea"/>
              </a:rPr>
              <a:t>，</a:t>
            </a:r>
            <a:r>
              <a:rPr lang="en-US" altLang="zh-CN" sz="2600" dirty="0">
                <a:latin typeface="+mn-ea"/>
                <a:ea typeface="+mn-ea"/>
              </a:rPr>
              <a:t>c2)</a:t>
            </a:r>
            <a:r>
              <a:rPr lang="zh-CN" altLang="en-US" sz="2600" dirty="0">
                <a:latin typeface="+mn-ea"/>
                <a:ea typeface="+mn-ea"/>
              </a:rPr>
              <a:t>，</a:t>
            </a:r>
            <a:r>
              <a:rPr lang="en-US" altLang="zh-CN" sz="2600" dirty="0">
                <a:latin typeface="+mn-ea"/>
                <a:ea typeface="+mn-ea"/>
              </a:rPr>
              <a:t>(b2</a:t>
            </a:r>
            <a:r>
              <a:rPr lang="zh-CN" altLang="en-US" sz="2600" dirty="0">
                <a:latin typeface="+mn-ea"/>
                <a:ea typeface="+mn-ea"/>
              </a:rPr>
              <a:t>，</a:t>
            </a:r>
            <a:r>
              <a:rPr lang="en-US" altLang="zh-CN" sz="2600" dirty="0">
                <a:latin typeface="+mn-ea"/>
                <a:ea typeface="+mn-ea"/>
              </a:rPr>
              <a:t>c1)</a:t>
            </a:r>
            <a:r>
              <a:rPr lang="zh-CN" altLang="en-US" sz="2600" dirty="0">
                <a:latin typeface="+mn-ea"/>
                <a:ea typeface="+mn-ea"/>
              </a:rPr>
              <a:t>，</a:t>
            </a:r>
            <a:r>
              <a:rPr lang="en-US" altLang="zh-CN" sz="2600" dirty="0">
                <a:latin typeface="+mn-ea"/>
                <a:ea typeface="+mn-ea"/>
              </a:rPr>
              <a:t>(b2</a:t>
            </a:r>
            <a:r>
              <a:rPr lang="zh-CN" altLang="en-US" sz="2600" dirty="0">
                <a:latin typeface="+mn-ea"/>
                <a:ea typeface="+mn-ea"/>
              </a:rPr>
              <a:t>，</a:t>
            </a:r>
            <a:r>
              <a:rPr lang="en-US" altLang="zh-CN" sz="2600" dirty="0">
                <a:latin typeface="+mn-ea"/>
                <a:ea typeface="+mn-ea"/>
              </a:rPr>
              <a:t>c3) }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000" dirty="0">
                <a:latin typeface="隶书" panose="02010509060101010101" pitchFamily="49" charset="-122"/>
              </a:rPr>
              <a:t>只有</a:t>
            </a:r>
            <a:r>
              <a:rPr lang="en-US" altLang="zh-CN" sz="3000" i="1" dirty="0">
                <a:latin typeface="隶书" panose="02010509060101010101" pitchFamily="49" charset="-122"/>
              </a:rPr>
              <a:t>a</a:t>
            </a:r>
            <a:r>
              <a:rPr lang="en-US" altLang="zh-CN" sz="3000" baseline="-30000" dirty="0">
                <a:latin typeface="隶书" panose="02010509060101010101" pitchFamily="49" charset="-122"/>
              </a:rPr>
              <a:t>1</a:t>
            </a:r>
            <a:r>
              <a:rPr lang="zh-CN" altLang="en-US" sz="3000" dirty="0">
                <a:latin typeface="隶书" panose="02010509060101010101" pitchFamily="49" charset="-122"/>
              </a:rPr>
              <a:t>的象集包含了</a:t>
            </a:r>
            <a:r>
              <a:rPr lang="en-US" altLang="zh-CN" sz="3000" i="1" dirty="0">
                <a:latin typeface="隶书" panose="02010509060101010101" pitchFamily="49" charset="-122"/>
              </a:rPr>
              <a:t>S</a:t>
            </a:r>
            <a:r>
              <a:rPr lang="zh-CN" altLang="en-US" sz="3000" dirty="0">
                <a:latin typeface="隶书" panose="02010509060101010101" pitchFamily="49" charset="-122"/>
              </a:rPr>
              <a:t>在</a:t>
            </a:r>
            <a:r>
              <a:rPr lang="en-US" altLang="zh-CN" sz="3000" dirty="0">
                <a:latin typeface="隶书" panose="02010509060101010101" pitchFamily="49" charset="-122"/>
              </a:rPr>
              <a:t>(</a:t>
            </a:r>
            <a:r>
              <a:rPr lang="en-US" altLang="zh-CN" sz="3000" i="1" dirty="0">
                <a:latin typeface="隶书" panose="02010509060101010101" pitchFamily="49" charset="-122"/>
              </a:rPr>
              <a:t>B</a:t>
            </a:r>
            <a:r>
              <a:rPr lang="zh-CN" altLang="en-US" sz="3000" dirty="0">
                <a:latin typeface="隶书" panose="02010509060101010101" pitchFamily="49" charset="-122"/>
              </a:rPr>
              <a:t>，</a:t>
            </a:r>
            <a:r>
              <a:rPr lang="en-US" altLang="zh-CN" sz="3000" i="1" dirty="0">
                <a:latin typeface="隶书" panose="02010509060101010101" pitchFamily="49" charset="-122"/>
              </a:rPr>
              <a:t>C</a:t>
            </a:r>
            <a:r>
              <a:rPr lang="en-US" altLang="zh-CN" sz="3000" dirty="0">
                <a:latin typeface="隶书" panose="02010509060101010101" pitchFamily="49" charset="-122"/>
              </a:rPr>
              <a:t>)</a:t>
            </a:r>
            <a:r>
              <a:rPr lang="zh-CN" altLang="en-US" sz="3000" dirty="0">
                <a:latin typeface="隶书" panose="02010509060101010101" pitchFamily="49" charset="-122"/>
              </a:rPr>
              <a:t>属性组上的投影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  <a:ea typeface="+mn-ea"/>
              </a:rPr>
              <a:t>    所以     </a:t>
            </a:r>
            <a:r>
              <a:rPr lang="en-US" altLang="zh-CN" sz="2600" dirty="0">
                <a:latin typeface="+mn-ea"/>
                <a:ea typeface="+mn-ea"/>
              </a:rPr>
              <a:t>R÷S ={a</a:t>
            </a:r>
            <a:r>
              <a:rPr lang="en-US" altLang="zh-CN" sz="2600" baseline="-30000" dirty="0">
                <a:latin typeface="+mn-ea"/>
                <a:ea typeface="+mn-ea"/>
              </a:rPr>
              <a:t>1</a:t>
            </a:r>
            <a:r>
              <a:rPr lang="en-US" altLang="zh-CN" sz="2600" dirty="0"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4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179388" y="382112"/>
            <a:ext cx="8785225" cy="2224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例：给出三个域：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张清玫，刘逸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导师集合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计算机专业，信息专业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专业集合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李勇，刘晨，王敏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研究生集合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7" y="2501758"/>
            <a:ext cx="8569325" cy="4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0" lang="zh-CN" altLang="en-US" b="1" dirty="0"/>
              <a:t>则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3</a:t>
            </a:r>
            <a:r>
              <a:rPr kumimoji="0" lang="zh-CN" altLang="en-US" b="1" dirty="0"/>
              <a:t>的笛卡尔积为：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3 </a:t>
            </a:r>
            <a:r>
              <a:rPr kumimoji="0" lang="zh-CN" altLang="en-US" b="1" dirty="0"/>
              <a:t>＝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</a:rPr>
              <a:t>｛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dirty="0">
                <a:solidFill>
                  <a:srgbClr val="FF3300"/>
                </a:solidFill>
              </a:rPr>
              <a:t>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刘逸，信息专业，王敏</a:t>
            </a:r>
            <a:r>
              <a:rPr kumimoji="0" lang="en-US" altLang="zh-CN" sz="2000" b="1" dirty="0"/>
              <a:t>)</a:t>
            </a:r>
            <a:r>
              <a:rPr kumimoji="0" lang="en-US" altLang="zh-CN" b="1" dirty="0"/>
              <a:t> 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55DCBFF4-FDD1-4156-8FF8-5E191EE83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</a:t>
            </a:r>
            <a:r>
              <a:rPr lang="zh-CN" altLang="en-US" dirty="0"/>
              <a:t>举例 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FAC7728-0AA1-4D8F-805D-4BF1AE537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2206"/>
            <a:ext cx="8292568" cy="540426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300" b="1" dirty="0"/>
              <a:t>以学生</a:t>
            </a:r>
            <a:r>
              <a:rPr lang="en-US" altLang="zh-CN" sz="3300" b="1" dirty="0"/>
              <a:t>-</a:t>
            </a:r>
            <a:r>
              <a:rPr lang="zh-CN" altLang="en-US" sz="3300" b="1" dirty="0"/>
              <a:t>课程数据库为例 </a:t>
            </a:r>
            <a:r>
              <a:rPr lang="en-US" altLang="zh-CN" sz="3300" b="1" dirty="0"/>
              <a:t>(P.60)</a:t>
            </a:r>
            <a:endParaRPr lang="en-US" altLang="zh-CN" sz="33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300" dirty="0">
                <a:latin typeface="隶书" panose="02010509060101010101" pitchFamily="49" charset="-122"/>
              </a:rPr>
              <a:t>[</a:t>
            </a:r>
            <a:r>
              <a:rPr lang="zh-CN" altLang="en-US" sz="3300" dirty="0">
                <a:latin typeface="隶书" panose="02010509060101010101" pitchFamily="49" charset="-122"/>
              </a:rPr>
              <a:t>例</a:t>
            </a:r>
            <a:r>
              <a:rPr lang="en-US" altLang="zh-CN" sz="3300" dirty="0">
                <a:latin typeface="隶书" panose="02010509060101010101" pitchFamily="49" charset="-122"/>
              </a:rPr>
              <a:t>4]  </a:t>
            </a:r>
            <a:r>
              <a:rPr lang="zh-CN" altLang="en-US" sz="3300" dirty="0">
                <a:latin typeface="隶书" panose="02010509060101010101" pitchFamily="49" charset="-122"/>
              </a:rPr>
              <a:t>查询至少选修</a:t>
            </a:r>
            <a:r>
              <a:rPr lang="en-US" altLang="zh-CN" sz="3300" dirty="0">
                <a:latin typeface="隶书" panose="02010509060101010101" pitchFamily="49" charset="-122"/>
              </a:rPr>
              <a:t>1</a:t>
            </a:r>
            <a:r>
              <a:rPr lang="zh-CN" altLang="en-US" sz="3300" dirty="0">
                <a:latin typeface="隶书" panose="02010509060101010101" pitchFamily="49" charset="-122"/>
              </a:rPr>
              <a:t>号课程和</a:t>
            </a:r>
            <a:r>
              <a:rPr lang="en-US" altLang="zh-CN" sz="3300" dirty="0">
                <a:latin typeface="隶书" panose="02010509060101010101" pitchFamily="49" charset="-122"/>
              </a:rPr>
              <a:t>3</a:t>
            </a:r>
            <a:r>
              <a:rPr lang="zh-CN" altLang="en-US" sz="3300" dirty="0">
                <a:latin typeface="隶书" panose="02010509060101010101" pitchFamily="49" charset="-122"/>
              </a:rPr>
              <a:t>号课程的学生号码 </a:t>
            </a:r>
          </a:p>
          <a:p>
            <a:pPr marL="819150" lvl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819150"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首先建立一个临时关系</a:t>
            </a:r>
            <a:r>
              <a:rPr lang="en-US" altLang="zh-CN" i="1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： </a:t>
            </a:r>
          </a:p>
          <a:p>
            <a:pPr marL="819150"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</a:t>
            </a:r>
            <a:endParaRPr lang="zh-CN" altLang="en-US" sz="2400" dirty="0"/>
          </a:p>
          <a:p>
            <a:pPr marL="8191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8191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8191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然后求：</a:t>
            </a:r>
            <a:r>
              <a:rPr lang="en-US" altLang="zh-CN" b="1" dirty="0">
                <a:latin typeface="+mn-ea"/>
              </a:rPr>
              <a:t>π</a:t>
            </a:r>
            <a:r>
              <a:rPr lang="en-US" altLang="zh-CN" b="1" baseline="-30000" dirty="0" err="1">
                <a:latin typeface="+mn-ea"/>
              </a:rPr>
              <a:t>Sno.Cno</a:t>
            </a:r>
            <a:r>
              <a:rPr lang="en-US" altLang="zh-CN" b="1" dirty="0">
                <a:latin typeface="+mn-ea"/>
              </a:rPr>
              <a:t>(SC)÷</a:t>
            </a:r>
            <a:r>
              <a:rPr lang="en-US" altLang="zh-CN" b="1" i="1" dirty="0">
                <a:latin typeface="+mn-ea"/>
              </a:rPr>
              <a:t>K</a:t>
            </a:r>
            <a:endParaRPr lang="en-US" altLang="zh-CN" dirty="0">
              <a:latin typeface="+mn-ea"/>
            </a:endParaRPr>
          </a:p>
          <a:p>
            <a:pPr marL="8191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819150"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</a:p>
        </p:txBody>
      </p:sp>
      <p:graphicFrame>
        <p:nvGraphicFramePr>
          <p:cNvPr id="359442" name="Group 18">
            <a:extLst>
              <a:ext uri="{FF2B5EF4-FFF2-40B4-BE49-F238E27FC236}">
                <a16:creationId xmlns:a16="http://schemas.microsoft.com/office/drawing/2014/main" id="{86FED7C2-F34B-474C-BB6C-33E42CD21566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573463"/>
          <a:ext cx="1066800" cy="155384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5494632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40570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47806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6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432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29CE2F5A-7AA0-48F3-9E1A-5022E7D5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综合举例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B8BFF471-193E-4A8A-9666-F05D5E719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</a:rPr>
              <a:t>例 </a:t>
            </a:r>
            <a:r>
              <a:rPr lang="en-US" altLang="zh-CN" sz="2800" dirty="0">
                <a:latin typeface="隶书" panose="02010509060101010101" pitchFamily="49" charset="-122"/>
              </a:rPr>
              <a:t>4]</a:t>
            </a:r>
            <a:r>
              <a:rPr lang="zh-CN" altLang="en-US" sz="2800" dirty="0"/>
              <a:t>续    </a:t>
            </a:r>
            <a:r>
              <a:rPr lang="en-US" altLang="zh-CN" sz="3600" b="1" dirty="0"/>
              <a:t>π</a:t>
            </a:r>
            <a:r>
              <a:rPr lang="en-US" altLang="zh-CN" sz="2800" b="1" baseline="-30000" dirty="0" err="1"/>
              <a:t>Sno.Cno</a:t>
            </a:r>
            <a:r>
              <a:rPr lang="en-US" altLang="zh-CN" sz="2800" b="1" dirty="0"/>
              <a:t>(SC)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400" b="1" dirty="0">
                <a:latin typeface="+mn-ea"/>
                <a:ea typeface="+mn-ea"/>
              </a:rPr>
              <a:t>201215121</a:t>
            </a:r>
            <a:r>
              <a:rPr lang="zh-CN" altLang="en-US" sz="2400" b="1" dirty="0">
                <a:latin typeface="+mn-ea"/>
                <a:ea typeface="+mn-ea"/>
              </a:rPr>
              <a:t>象集</a:t>
            </a:r>
            <a:r>
              <a:rPr lang="en-US" altLang="zh-CN" sz="2400" b="1" dirty="0">
                <a:latin typeface="+mn-ea"/>
                <a:ea typeface="+mn-ea"/>
              </a:rPr>
              <a:t>{1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3}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  <a:ea typeface="+mn-ea"/>
              </a:rPr>
              <a:t>	201215122</a:t>
            </a:r>
            <a:r>
              <a:rPr lang="zh-CN" altLang="en-US" sz="2400" b="1" dirty="0">
                <a:latin typeface="+mn-ea"/>
                <a:ea typeface="+mn-ea"/>
              </a:rPr>
              <a:t>象集</a:t>
            </a:r>
            <a:r>
              <a:rPr lang="en-US" altLang="zh-CN" sz="2400" b="1" dirty="0">
                <a:latin typeface="+mn-ea"/>
                <a:ea typeface="+mn-ea"/>
              </a:rPr>
              <a:t>{2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  π</a:t>
            </a:r>
            <a:r>
              <a:rPr lang="en-US" altLang="zh-CN" sz="2400" b="1" baseline="-30000" dirty="0" err="1">
                <a:latin typeface="+mn-ea"/>
                <a:ea typeface="+mn-ea"/>
              </a:rPr>
              <a:t>Cno</a:t>
            </a:r>
            <a:r>
              <a:rPr lang="en-US" altLang="zh-CN" sz="2400" b="1" dirty="0">
                <a:latin typeface="+mn-ea"/>
                <a:ea typeface="+mn-ea"/>
              </a:rPr>
              <a:t>(K)={1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en-US" sz="2400" dirty="0">
                <a:latin typeface="+mn-ea"/>
                <a:ea typeface="+mn-ea"/>
              </a:rPr>
              <a:t>于是：</a:t>
            </a:r>
            <a:r>
              <a:rPr lang="en-US" altLang="zh-CN" sz="2400" b="1" dirty="0">
                <a:latin typeface="+mn-ea"/>
                <a:ea typeface="+mn-ea"/>
              </a:rPr>
              <a:t>π</a:t>
            </a:r>
            <a:r>
              <a:rPr lang="en-US" altLang="zh-CN" sz="2400" b="1" baseline="-30000" dirty="0" err="1">
                <a:latin typeface="+mn-ea"/>
                <a:ea typeface="+mn-ea"/>
              </a:rPr>
              <a:t>Sno.Cno</a:t>
            </a:r>
            <a:r>
              <a:rPr lang="en-US" altLang="zh-CN" sz="2400" b="1" dirty="0">
                <a:latin typeface="+mn-ea"/>
                <a:ea typeface="+mn-ea"/>
              </a:rPr>
              <a:t>(SC)÷</a:t>
            </a:r>
            <a:r>
              <a:rPr lang="en-US" altLang="zh-CN" sz="2400" b="1" i="1" dirty="0">
                <a:latin typeface="+mn-ea"/>
                <a:ea typeface="+mn-ea"/>
              </a:rPr>
              <a:t>K=</a:t>
            </a:r>
            <a:r>
              <a:rPr lang="en-US" altLang="zh-CN" sz="2400" b="1" dirty="0">
                <a:latin typeface="+mn-ea"/>
                <a:ea typeface="+mn-ea"/>
              </a:rPr>
              <a:t>{201215121}</a:t>
            </a:r>
          </a:p>
        </p:txBody>
      </p:sp>
      <p:grpSp>
        <p:nvGrpSpPr>
          <p:cNvPr id="469062" name="Group 70">
            <a:extLst>
              <a:ext uri="{FF2B5EF4-FFF2-40B4-BE49-F238E27FC236}">
                <a16:creationId xmlns:a16="http://schemas.microsoft.com/office/drawing/2014/main" id="{525441B5-C635-4282-A9D9-340F657489C4}"/>
              </a:ext>
            </a:extLst>
          </p:cNvPr>
          <p:cNvGrpSpPr>
            <a:grpSpLocks/>
          </p:cNvGrpSpPr>
          <p:nvPr/>
        </p:nvGrpSpPr>
        <p:grpSpPr bwMode="auto">
          <a:xfrm>
            <a:off x="5012267" y="1801283"/>
            <a:ext cx="3911600" cy="3255433"/>
            <a:chOff x="2691" y="1579"/>
            <a:chExt cx="1503" cy="1971"/>
          </a:xfrm>
        </p:grpSpPr>
        <p:grpSp>
          <p:nvGrpSpPr>
            <p:cNvPr id="469007" name="Group 15">
              <a:extLst>
                <a:ext uri="{FF2B5EF4-FFF2-40B4-BE49-F238E27FC236}">
                  <a16:creationId xmlns:a16="http://schemas.microsoft.com/office/drawing/2014/main" id="{51FAD628-E0AC-47E7-813E-D4AF062D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469008" name="Rectangle 16">
                <a:extLst>
                  <a:ext uri="{FF2B5EF4-FFF2-40B4-BE49-F238E27FC236}">
                    <a16:creationId xmlns:a16="http://schemas.microsoft.com/office/drawing/2014/main" id="{11A22ED9-8FBF-475F-9505-9DDD57F4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Sno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09" name="Rectangle 17">
                <a:extLst>
                  <a:ext uri="{FF2B5EF4-FFF2-40B4-BE49-F238E27FC236}">
                    <a16:creationId xmlns:a16="http://schemas.microsoft.com/office/drawing/2014/main" id="{5C473FB6-9F7B-42AB-A588-277F688E2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0" name="Group 18">
              <a:extLst>
                <a:ext uri="{FF2B5EF4-FFF2-40B4-BE49-F238E27FC236}">
                  <a16:creationId xmlns:a16="http://schemas.microsoft.com/office/drawing/2014/main" id="{4B901994-5DDC-4534-ABED-AAD6694EF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469011" name="Rectangle 19">
                <a:extLst>
                  <a:ext uri="{FF2B5EF4-FFF2-40B4-BE49-F238E27FC236}">
                    <a16:creationId xmlns:a16="http://schemas.microsoft.com/office/drawing/2014/main" id="{4F2E8763-8851-4CAF-8A26-49B1CEEDB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Cno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12" name="Rectangle 20">
                <a:extLst>
                  <a:ext uri="{FF2B5EF4-FFF2-40B4-BE49-F238E27FC236}">
                    <a16:creationId xmlns:a16="http://schemas.microsoft.com/office/drawing/2014/main" id="{6A16E1FC-C441-43D1-A1DB-10FD1850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6" name="Group 24">
              <a:extLst>
                <a:ext uri="{FF2B5EF4-FFF2-40B4-BE49-F238E27FC236}">
                  <a16:creationId xmlns:a16="http://schemas.microsoft.com/office/drawing/2014/main" id="{C6DEE0F5-0AA1-421F-9A49-42D1439F1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469017" name="Rectangle 25">
                <a:extLst>
                  <a:ext uri="{FF2B5EF4-FFF2-40B4-BE49-F238E27FC236}">
                    <a16:creationId xmlns:a16="http://schemas.microsoft.com/office/drawing/2014/main" id="{6A5C57C4-3953-46BA-BFDB-C3822C36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dirty="0"/>
              </a:p>
            </p:txBody>
          </p:sp>
          <p:sp>
            <p:nvSpPr>
              <p:cNvPr id="469018" name="Rectangle 26">
                <a:extLst>
                  <a:ext uri="{FF2B5EF4-FFF2-40B4-BE49-F238E27FC236}">
                    <a16:creationId xmlns:a16="http://schemas.microsoft.com/office/drawing/2014/main" id="{5ABCB8EE-BB32-441B-BEE9-5BE7CF83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9" name="Group 27">
              <a:extLst>
                <a:ext uri="{FF2B5EF4-FFF2-40B4-BE49-F238E27FC236}">
                  <a16:creationId xmlns:a16="http://schemas.microsoft.com/office/drawing/2014/main" id="{DD6776C6-C231-4C74-986B-EEF14683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469020" name="Rectangle 28">
                <a:extLst>
                  <a:ext uri="{FF2B5EF4-FFF2-40B4-BE49-F238E27FC236}">
                    <a16:creationId xmlns:a16="http://schemas.microsoft.com/office/drawing/2014/main" id="{9F567CC9-DA1A-46C8-98FD-BB6E80B6C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1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21" name="Rectangle 29">
                <a:extLst>
                  <a:ext uri="{FF2B5EF4-FFF2-40B4-BE49-F238E27FC236}">
                    <a16:creationId xmlns:a16="http://schemas.microsoft.com/office/drawing/2014/main" id="{E8798B97-A3C7-441E-BEC5-96774A7E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5" name="Group 33">
              <a:extLst>
                <a:ext uri="{FF2B5EF4-FFF2-40B4-BE49-F238E27FC236}">
                  <a16:creationId xmlns:a16="http://schemas.microsoft.com/office/drawing/2014/main" id="{CE2EA1CD-A6AF-4964-AEAF-0888B1F99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469026" name="Rectangle 34">
                <a:extLst>
                  <a:ext uri="{FF2B5EF4-FFF2-40B4-BE49-F238E27FC236}">
                    <a16:creationId xmlns:a16="http://schemas.microsoft.com/office/drawing/2014/main" id="{026A7B5C-8095-4C13-9CE5-F6049A07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27" name="Rectangle 35">
                <a:extLst>
                  <a:ext uri="{FF2B5EF4-FFF2-40B4-BE49-F238E27FC236}">
                    <a16:creationId xmlns:a16="http://schemas.microsoft.com/office/drawing/2014/main" id="{DD5FE557-E6B5-4F97-B4AA-25A281BD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8" name="Group 36">
              <a:extLst>
                <a:ext uri="{FF2B5EF4-FFF2-40B4-BE49-F238E27FC236}">
                  <a16:creationId xmlns:a16="http://schemas.microsoft.com/office/drawing/2014/main" id="{C4D0F4AC-9E13-4334-AF60-BA447C225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469029" name="Rectangle 37">
                <a:extLst>
                  <a:ext uri="{FF2B5EF4-FFF2-40B4-BE49-F238E27FC236}">
                    <a16:creationId xmlns:a16="http://schemas.microsoft.com/office/drawing/2014/main" id="{F91079F3-279D-456A-AFE3-2117077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0" name="Rectangle 38">
                <a:extLst>
                  <a:ext uri="{FF2B5EF4-FFF2-40B4-BE49-F238E27FC236}">
                    <a16:creationId xmlns:a16="http://schemas.microsoft.com/office/drawing/2014/main" id="{A34FB16E-C543-4886-B395-867903B3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4" name="Group 42">
              <a:extLst>
                <a:ext uri="{FF2B5EF4-FFF2-40B4-BE49-F238E27FC236}">
                  <a16:creationId xmlns:a16="http://schemas.microsoft.com/office/drawing/2014/main" id="{EC5CA594-647A-424A-9DB3-36A4FA9CB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469035" name="Rectangle 43">
                <a:extLst>
                  <a:ext uri="{FF2B5EF4-FFF2-40B4-BE49-F238E27FC236}">
                    <a16:creationId xmlns:a16="http://schemas.microsoft.com/office/drawing/2014/main" id="{4EB6AF09-7C8B-47E4-97FF-9C1A74E3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36" name="Rectangle 44">
                <a:extLst>
                  <a:ext uri="{FF2B5EF4-FFF2-40B4-BE49-F238E27FC236}">
                    <a16:creationId xmlns:a16="http://schemas.microsoft.com/office/drawing/2014/main" id="{42264F63-F42B-4C5A-8843-AF408370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7" name="Group 45">
              <a:extLst>
                <a:ext uri="{FF2B5EF4-FFF2-40B4-BE49-F238E27FC236}">
                  <a16:creationId xmlns:a16="http://schemas.microsoft.com/office/drawing/2014/main" id="{0E2CD06A-D94F-4B93-B0F3-250FF6F49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469038" name="Rectangle 46">
                <a:extLst>
                  <a:ext uri="{FF2B5EF4-FFF2-40B4-BE49-F238E27FC236}">
                    <a16:creationId xmlns:a16="http://schemas.microsoft.com/office/drawing/2014/main" id="{0B4B9285-FD35-41EA-B57F-CD943CE9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9" name="Rectangle 47">
                <a:extLst>
                  <a:ext uri="{FF2B5EF4-FFF2-40B4-BE49-F238E27FC236}">
                    <a16:creationId xmlns:a16="http://schemas.microsoft.com/office/drawing/2014/main" id="{76BDDB1C-5D79-4F85-BF44-392BB636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3" name="Group 51">
              <a:extLst>
                <a:ext uri="{FF2B5EF4-FFF2-40B4-BE49-F238E27FC236}">
                  <a16:creationId xmlns:a16="http://schemas.microsoft.com/office/drawing/2014/main" id="{E14BDF3E-3EC0-4A5C-B3C8-F78ADF918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469044" name="Rectangle 52">
                <a:extLst>
                  <a:ext uri="{FF2B5EF4-FFF2-40B4-BE49-F238E27FC236}">
                    <a16:creationId xmlns:a16="http://schemas.microsoft.com/office/drawing/2014/main" id="{BA0B6440-6D76-43EF-B3FF-549244A01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45" name="Rectangle 53">
                <a:extLst>
                  <a:ext uri="{FF2B5EF4-FFF2-40B4-BE49-F238E27FC236}">
                    <a16:creationId xmlns:a16="http://schemas.microsoft.com/office/drawing/2014/main" id="{86761BE3-83F9-4366-9003-B5EECCB5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6" name="Group 54">
              <a:extLst>
                <a:ext uri="{FF2B5EF4-FFF2-40B4-BE49-F238E27FC236}">
                  <a16:creationId xmlns:a16="http://schemas.microsoft.com/office/drawing/2014/main" id="{67DF573B-A62E-4CA7-BFCC-3ADE6EEA9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469047" name="Rectangle 55">
                <a:extLst>
                  <a:ext uri="{FF2B5EF4-FFF2-40B4-BE49-F238E27FC236}">
                    <a16:creationId xmlns:a16="http://schemas.microsoft.com/office/drawing/2014/main" id="{3CF37E86-D83C-471C-A806-8D40EF4D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48" name="Rectangle 56">
                <a:extLst>
                  <a:ext uri="{FF2B5EF4-FFF2-40B4-BE49-F238E27FC236}">
                    <a16:creationId xmlns:a16="http://schemas.microsoft.com/office/drawing/2014/main" id="{BDA3B86B-1994-448E-88F6-C890DDFB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2" name="Group 60">
              <a:extLst>
                <a:ext uri="{FF2B5EF4-FFF2-40B4-BE49-F238E27FC236}">
                  <a16:creationId xmlns:a16="http://schemas.microsoft.com/office/drawing/2014/main" id="{3493C94B-84FF-4BA0-AA54-1CE2A5F32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469053" name="Rectangle 61">
                <a:extLst>
                  <a:ext uri="{FF2B5EF4-FFF2-40B4-BE49-F238E27FC236}">
                    <a16:creationId xmlns:a16="http://schemas.microsoft.com/office/drawing/2014/main" id="{4E8CA980-CD53-4F94-8F5D-71D1B67F8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54" name="Rectangle 62">
                <a:extLst>
                  <a:ext uri="{FF2B5EF4-FFF2-40B4-BE49-F238E27FC236}">
                    <a16:creationId xmlns:a16="http://schemas.microsoft.com/office/drawing/2014/main" id="{51FCEA4E-E193-45DD-B976-5A11FEE8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5" name="Group 63">
              <a:extLst>
                <a:ext uri="{FF2B5EF4-FFF2-40B4-BE49-F238E27FC236}">
                  <a16:creationId xmlns:a16="http://schemas.microsoft.com/office/drawing/2014/main" id="{CC71362D-44B5-4FFA-9210-C68E98A15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469056" name="Rectangle 64">
                <a:extLst>
                  <a:ext uri="{FF2B5EF4-FFF2-40B4-BE49-F238E27FC236}">
                    <a16:creationId xmlns:a16="http://schemas.microsoft.com/office/drawing/2014/main" id="{DECBCF63-4761-4D41-ABE7-D3108E36F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57" name="Rectangle 65">
                <a:extLst>
                  <a:ext uri="{FF2B5EF4-FFF2-40B4-BE49-F238E27FC236}">
                    <a16:creationId xmlns:a16="http://schemas.microsoft.com/office/drawing/2014/main" id="{096AF926-A1EB-4DCE-B00F-F129BD4E8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60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955" y="187031"/>
            <a:ext cx="8229600" cy="1143000"/>
          </a:xfrm>
        </p:spPr>
        <p:txBody>
          <a:bodyPr/>
          <a:lstStyle/>
          <a:p>
            <a:r>
              <a:rPr lang="zh-CN" altLang="en-US" dirty="0"/>
              <a:t>除运算总结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955" y="1112885"/>
            <a:ext cx="8298043" cy="5704049"/>
          </a:xfrm>
        </p:spPr>
        <p:txBody>
          <a:bodyPr>
            <a:normAutofit/>
          </a:bodyPr>
          <a:lstStyle/>
          <a:p>
            <a:r>
              <a:rPr lang="zh-CN" altLang="en-US" dirty="0"/>
              <a:t>做除运算的必须有公共属性</a:t>
            </a:r>
            <a:endParaRPr lang="en-US" altLang="zh-CN" dirty="0"/>
          </a:p>
          <a:p>
            <a:r>
              <a:rPr lang="zh-CN" altLang="en-US" dirty="0"/>
              <a:t>象集包含后者在公共属性上的投影</a:t>
            </a:r>
            <a:endParaRPr lang="en-US" altLang="zh-CN" dirty="0"/>
          </a:p>
          <a:p>
            <a:r>
              <a:rPr lang="zh-CN" altLang="en-US" dirty="0"/>
              <a:t>一般用在</a:t>
            </a:r>
            <a:r>
              <a:rPr lang="en-US" altLang="zh-CN" dirty="0"/>
              <a:t>”</a:t>
            </a:r>
            <a:r>
              <a:rPr lang="zh-CN" altLang="en-US" dirty="0"/>
              <a:t>至少</a:t>
            </a:r>
            <a:r>
              <a:rPr lang="en-US" altLang="zh-CN"/>
              <a:t>”</a:t>
            </a:r>
            <a:r>
              <a:rPr lang="zh-CN" altLang="en-US"/>
              <a:t>这类问题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1953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955" y="187031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955" y="1112885"/>
            <a:ext cx="8298043" cy="570404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关系结构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关系操作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关系的完整性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关系代数运算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关系代数运算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并、差、交、笛卡尔积、投影、选择、连接、除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基本运算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并、差、笛卡尔积、投影、选择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交、连接、除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59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513" y="1600200"/>
            <a:ext cx="2565243" cy="4525963"/>
          </a:xfrm>
        </p:spPr>
        <p:txBody>
          <a:bodyPr/>
          <a:lstStyle/>
          <a:p>
            <a:r>
              <a:rPr lang="zh-CN" altLang="en-US" dirty="0"/>
              <a:t>子曰：“君子不器。”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823" y="1205967"/>
            <a:ext cx="8416977" cy="5377395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基数（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Cardinal number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若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>
                <a:latin typeface="Arial"/>
              </a:rPr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）为有限集，其基数为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>
                <a:latin typeface="Arial"/>
              </a:rPr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），则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Arial"/>
              </a:rPr>
              <a:t>…</a:t>
            </a:r>
            <a:r>
              <a:rPr lang="en-US" altLang="zh-CN" dirty="0"/>
              <a:t>×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的基数</a:t>
            </a:r>
            <a:r>
              <a:rPr lang="en-US" altLang="zh-CN" i="1" dirty="0"/>
              <a:t>M</a:t>
            </a:r>
            <a:r>
              <a:rPr lang="zh-CN" altLang="en-US" dirty="0"/>
              <a:t>为：</a:t>
            </a:r>
          </a:p>
          <a:p>
            <a:pPr algn="just">
              <a:lnSpc>
                <a:spcPct val="150000"/>
              </a:lnSpc>
            </a:pPr>
            <a:endParaRPr lang="zh-CN" altLang="en-US" sz="2800" dirty="0"/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笛卡尔积的表示方法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笛卡尔积可表示为一个二维表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表中的每行对应一个元组，表中的每列对应一个域</a:t>
            </a:r>
            <a:endParaRPr lang="zh-CN" altLang="en-US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63507"/>
              </p:ext>
            </p:extLst>
          </p:nvPr>
        </p:nvGraphicFramePr>
        <p:xfrm>
          <a:off x="2859639" y="3155950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Microsoft 公式 3.0" r:id="rId3" imgW="672840" imgH="342720" progId="Equation.3">
                  <p:embed/>
                </p:oleObj>
              </mc:Choice>
              <mc:Fallback>
                <p:oleObj name="Microsoft 公式 3.0" r:id="rId3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639" y="3155950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4302</TotalTime>
  <Words>4044</Words>
  <Application>Microsoft Office PowerPoint</Application>
  <PresentationFormat>全屏显示(4:3)</PresentationFormat>
  <Paragraphs>785</Paragraphs>
  <Slides>84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84</vt:i4>
      </vt:variant>
    </vt:vector>
  </HeadingPairs>
  <TitlesOfParts>
    <vt:vector size="105" baseType="lpstr">
      <vt:lpstr>굴림</vt:lpstr>
      <vt:lpstr>华文行楷</vt:lpstr>
      <vt:lpstr>华文楷体</vt:lpstr>
      <vt:lpstr>隶书</vt:lpstr>
      <vt:lpstr>宋体</vt:lpstr>
      <vt:lpstr>Arial</vt:lpstr>
      <vt:lpstr>Calibri</vt:lpstr>
      <vt:lpstr>Cambria Math</vt:lpstr>
      <vt:lpstr>Comic Sans MS</vt:lpstr>
      <vt:lpstr>Symbol</vt:lpstr>
      <vt:lpstr>Tahoma</vt:lpstr>
      <vt:lpstr>Times New Roman</vt:lpstr>
      <vt:lpstr>Verdana</vt:lpstr>
      <vt:lpstr>Wingdings</vt:lpstr>
      <vt:lpstr>Wingdings 2</vt:lpstr>
      <vt:lpstr>数据库系统概论课件模板</vt:lpstr>
      <vt:lpstr>自定义设计方案</vt:lpstr>
      <vt:lpstr>Microsoft 公式 3.0</vt:lpstr>
      <vt:lpstr>文档</vt:lpstr>
      <vt:lpstr>Document</vt:lpstr>
      <vt:lpstr>Image</vt:lpstr>
      <vt:lpstr>数据库系统概论</vt:lpstr>
      <vt:lpstr>第2章 关系数据库</vt:lpstr>
      <vt:lpstr>本讲教学目标</vt:lpstr>
      <vt:lpstr>第2章 关系数据库</vt:lpstr>
      <vt:lpstr>关系数据结构及形式化定义</vt:lpstr>
      <vt:lpstr>域</vt:lpstr>
      <vt:lpstr>笛卡尔积</vt:lpstr>
      <vt:lpstr>PowerPoint 演示文稿</vt:lpstr>
      <vt:lpstr>笛卡尔积</vt:lpstr>
      <vt:lpstr>PowerPoint 演示文稿</vt:lpstr>
      <vt:lpstr>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关系数据结构及形式化定义</vt:lpstr>
      <vt:lpstr>关系模式</vt:lpstr>
      <vt:lpstr>PowerPoint 演示文稿</vt:lpstr>
      <vt:lpstr>定义关系模式</vt:lpstr>
      <vt:lpstr>关系数据结构及形式化定义</vt:lpstr>
      <vt:lpstr>关系数据库</vt:lpstr>
      <vt:lpstr>第2章 关系数据库</vt:lpstr>
      <vt:lpstr>关系操作</vt:lpstr>
      <vt:lpstr>基本关系操作</vt:lpstr>
      <vt:lpstr>关系数据库语言的分类</vt:lpstr>
      <vt:lpstr>第2章 关系数据库</vt:lpstr>
      <vt:lpstr>第三节 关系的完整性</vt:lpstr>
      <vt:lpstr>关系的三类完整性约束</vt:lpstr>
      <vt:lpstr>实体完整性</vt:lpstr>
      <vt:lpstr>关系的完整性</vt:lpstr>
      <vt:lpstr>关系间的引用</vt:lpstr>
      <vt:lpstr>PowerPoint 演示文稿</vt:lpstr>
      <vt:lpstr>PowerPoint 演示文稿</vt:lpstr>
      <vt:lpstr>PowerPoint 演示文稿</vt:lpstr>
      <vt:lpstr>外码（Foreign Key）</vt:lpstr>
      <vt:lpstr>PowerPoint 演示文稿</vt:lpstr>
      <vt:lpstr>PowerPoint 演示文稿</vt:lpstr>
      <vt:lpstr>参照完整性规则</vt:lpstr>
      <vt:lpstr>PowerPoint 演示文稿</vt:lpstr>
      <vt:lpstr>PowerPoint 演示文稿</vt:lpstr>
      <vt:lpstr>关系的完整性</vt:lpstr>
      <vt:lpstr>用户定义的完整性</vt:lpstr>
      <vt:lpstr>第2章 关系数据库</vt:lpstr>
      <vt:lpstr>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关系代数 </vt:lpstr>
      <vt:lpstr>专门的关系运算</vt:lpstr>
      <vt:lpstr>PowerPoint 演示文稿</vt:lpstr>
      <vt:lpstr>PowerPoint 演示文稿</vt:lpstr>
      <vt:lpstr>PowerPoint 演示文稿</vt:lpstr>
      <vt:lpstr>学生-课程数据库</vt:lpstr>
      <vt:lpstr>PowerPoint 演示文稿</vt:lpstr>
      <vt:lpstr>选择（Selection） </vt:lpstr>
      <vt:lpstr>PowerPoint 演示文稿</vt:lpstr>
      <vt:lpstr>投影（Projection） </vt:lpstr>
      <vt:lpstr>PowerPoint 演示文稿</vt:lpstr>
      <vt:lpstr>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除（Division） </vt:lpstr>
      <vt:lpstr>除(续)</vt:lpstr>
      <vt:lpstr>分析：</vt:lpstr>
      <vt:lpstr>综合举例 </vt:lpstr>
      <vt:lpstr>综合举例(续)</vt:lpstr>
      <vt:lpstr>除运算总结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dingleilei0801@163.com</cp:lastModifiedBy>
  <cp:revision>148</cp:revision>
  <dcterms:created xsi:type="dcterms:W3CDTF">2009-07-15T03:15:38Z</dcterms:created>
  <dcterms:modified xsi:type="dcterms:W3CDTF">2018-03-19T00:27:50Z</dcterms:modified>
</cp:coreProperties>
</file>