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95" r:id="rId2"/>
  </p:sldMasterIdLst>
  <p:notesMasterIdLst>
    <p:notesMasterId r:id="rId47"/>
  </p:notesMasterIdLst>
  <p:sldIdLst>
    <p:sldId id="262" r:id="rId3"/>
    <p:sldId id="314" r:id="rId4"/>
    <p:sldId id="303" r:id="rId5"/>
    <p:sldId id="315" r:id="rId6"/>
    <p:sldId id="268" r:id="rId7"/>
    <p:sldId id="270" r:id="rId8"/>
    <p:sldId id="272" r:id="rId9"/>
    <p:sldId id="304" r:id="rId10"/>
    <p:sldId id="273" r:id="rId11"/>
    <p:sldId id="274" r:id="rId12"/>
    <p:sldId id="289" r:id="rId13"/>
    <p:sldId id="290" r:id="rId14"/>
    <p:sldId id="305" r:id="rId15"/>
    <p:sldId id="275" r:id="rId16"/>
    <p:sldId id="306" r:id="rId17"/>
    <p:sldId id="313" r:id="rId18"/>
    <p:sldId id="276" r:id="rId19"/>
    <p:sldId id="302" r:id="rId20"/>
    <p:sldId id="277" r:id="rId21"/>
    <p:sldId id="278" r:id="rId22"/>
    <p:sldId id="308" r:id="rId23"/>
    <p:sldId id="283" r:id="rId24"/>
    <p:sldId id="284" r:id="rId25"/>
    <p:sldId id="279" r:id="rId26"/>
    <p:sldId id="280" r:id="rId27"/>
    <p:sldId id="281" r:id="rId28"/>
    <p:sldId id="282" r:id="rId29"/>
    <p:sldId id="292" r:id="rId30"/>
    <p:sldId id="309" r:id="rId31"/>
    <p:sldId id="310" r:id="rId32"/>
    <p:sldId id="285" r:id="rId33"/>
    <p:sldId id="286" r:id="rId34"/>
    <p:sldId id="287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266" r:id="rId44"/>
    <p:sldId id="265" r:id="rId45"/>
    <p:sldId id="264" r:id="rId4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0000FF"/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4" autoAdjust="0"/>
    <p:restoredTop sz="93448" autoAdjust="0"/>
  </p:normalViewPr>
  <p:slideViewPr>
    <p:cSldViewPr snapToGrid="0">
      <p:cViewPr varScale="1">
        <p:scale>
          <a:sx n="85" d="100"/>
          <a:sy n="85" d="100"/>
        </p:scale>
        <p:origin x="65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C0B95-B080-4503-8563-BB1F587A88B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96BDE9-09ED-4DBC-A4F4-96B24A8B29D7}">
      <dgm:prSet phldrT="[文本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rgbClr val="FF6600"/>
        </a:solidFill>
      </dgm:spPr>
      <dgm:t>
        <a:bodyPr/>
        <a:lstStyle/>
        <a:p>
          <a:r>
            <a:rPr lang="zh-CN" altLang="en-US" sz="2400" b="0" dirty="0">
              <a:solidFill>
                <a:schemeClr val="bg1"/>
              </a:solidFill>
              <a:latin typeface="隶书" panose="02010509060101010101" pitchFamily="49" charset="-122"/>
            </a:rPr>
            <a:t>数据库的创建和修改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196CAAD7-3BFF-4BA2-94DC-1E14875FE34A}" type="parTrans" cxnId="{A4ACC25C-9394-48D6-8E3D-E699CAB600D3}">
      <dgm:prSet/>
      <dgm:spPr/>
      <dgm:t>
        <a:bodyPr/>
        <a:lstStyle/>
        <a:p>
          <a:endParaRPr lang="zh-CN" altLang="en-US"/>
        </a:p>
      </dgm:t>
    </dgm:pt>
    <dgm:pt modelId="{3058D3A0-2763-431A-A04B-4B21AC2B8F93}" type="sibTrans" cxnId="{A4ACC25C-9394-48D6-8E3D-E699CAB600D3}">
      <dgm:prSet/>
      <dgm:spPr/>
      <dgm:t>
        <a:bodyPr/>
        <a:lstStyle/>
        <a:p>
          <a:endParaRPr lang="zh-CN" altLang="en-US"/>
        </a:p>
      </dgm:t>
    </dgm:pt>
    <dgm:pt modelId="{4DF8A0A1-78F6-40B1-B134-5837719DFC3E}">
      <dgm:prSet phldrT="[文本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3"/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隶书" panose="02010509060101010101" pitchFamily="49" charset="-122"/>
            </a:rPr>
            <a:t>模式的定义和删除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E84781DF-A88D-4727-8464-35C3C312BDF4}" type="parTrans" cxnId="{2B3E115B-65A1-4A87-BEE8-14AD5DD8E9D0}">
      <dgm:prSet/>
      <dgm:spPr/>
      <dgm:t>
        <a:bodyPr/>
        <a:lstStyle/>
        <a:p>
          <a:endParaRPr lang="zh-CN" altLang="en-US"/>
        </a:p>
      </dgm:t>
    </dgm:pt>
    <dgm:pt modelId="{FB28E551-0CBE-4A2F-9254-65B2093B1E5E}" type="sibTrans" cxnId="{2B3E115B-65A1-4A87-BEE8-14AD5DD8E9D0}">
      <dgm:prSet/>
      <dgm:spPr/>
      <dgm:t>
        <a:bodyPr/>
        <a:lstStyle/>
        <a:p>
          <a:endParaRPr lang="zh-CN" altLang="en-US"/>
        </a:p>
      </dgm:t>
    </dgm:pt>
    <dgm:pt modelId="{544E1AF3-3DCE-4CB7-9636-C36F7F5C0111}">
      <dgm:prSet phldrT="[文本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隶书" panose="02010509060101010101" pitchFamily="49" charset="-122"/>
            </a:rPr>
            <a:t>表的定义、修改和删除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451547BA-894D-4BA8-A861-F841503BD876}" type="parTrans" cxnId="{11B9AF6F-BF27-4B94-B6CF-E5FEF93CED45}">
      <dgm:prSet/>
      <dgm:spPr/>
      <dgm:t>
        <a:bodyPr/>
        <a:lstStyle/>
        <a:p>
          <a:endParaRPr lang="zh-CN" altLang="en-US"/>
        </a:p>
      </dgm:t>
    </dgm:pt>
    <dgm:pt modelId="{7A0B25BD-B217-411A-9371-C850D6A57E4E}" type="sibTrans" cxnId="{11B9AF6F-BF27-4B94-B6CF-E5FEF93CED45}">
      <dgm:prSet/>
      <dgm:spPr/>
      <dgm:t>
        <a:bodyPr/>
        <a:lstStyle/>
        <a:p>
          <a:endParaRPr lang="zh-CN" altLang="en-US"/>
        </a:p>
      </dgm:t>
    </dgm:pt>
    <dgm:pt modelId="{90193B65-547A-4E1A-ADB2-E5D09A3BA7A8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隶书" panose="02010509060101010101" pitchFamily="49" charset="-122"/>
            </a:rPr>
            <a:t>索引的建立和删除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34DD9980-35D0-4169-9412-9B27061CD339}" type="parTrans" cxnId="{6552E59E-76DD-4FFC-ABAE-9AAC231EFE92}">
      <dgm:prSet/>
      <dgm:spPr/>
      <dgm:t>
        <a:bodyPr/>
        <a:lstStyle/>
        <a:p>
          <a:endParaRPr lang="zh-CN" altLang="en-US"/>
        </a:p>
      </dgm:t>
    </dgm:pt>
    <dgm:pt modelId="{19082AC2-6287-4562-9909-1369008C0D85}" type="sibTrans" cxnId="{6552E59E-76DD-4FFC-ABAE-9AAC231EFE92}">
      <dgm:prSet/>
      <dgm:spPr/>
      <dgm:t>
        <a:bodyPr/>
        <a:lstStyle/>
        <a:p>
          <a:endParaRPr lang="zh-CN" altLang="en-US"/>
        </a:p>
      </dgm:t>
    </dgm:pt>
    <dgm:pt modelId="{EC473C3D-F769-423E-987E-59CE25AEA66B}" type="pres">
      <dgm:prSet presAssocID="{69BC0B95-B080-4503-8563-BB1F587A88B2}" presName="linear" presStyleCnt="0">
        <dgm:presLayoutVars>
          <dgm:dir/>
          <dgm:animLvl val="lvl"/>
          <dgm:resizeHandles val="exact"/>
        </dgm:presLayoutVars>
      </dgm:prSet>
      <dgm:spPr/>
    </dgm:pt>
    <dgm:pt modelId="{86580474-F4E6-4BA4-9EFA-EC70F671F5C4}" type="pres">
      <dgm:prSet presAssocID="{5496BDE9-09ED-4DBC-A4F4-96B24A8B29D7}" presName="parentLin" presStyleCnt="0"/>
      <dgm:spPr/>
    </dgm:pt>
    <dgm:pt modelId="{A8EE0519-699D-46FC-AD7F-770653271559}" type="pres">
      <dgm:prSet presAssocID="{5496BDE9-09ED-4DBC-A4F4-96B24A8B29D7}" presName="parentLeftMargin" presStyleLbl="node1" presStyleIdx="0" presStyleCnt="4"/>
      <dgm:spPr/>
    </dgm:pt>
    <dgm:pt modelId="{0DB625B1-BA46-4B5C-9C5A-F853086861CA}" type="pres">
      <dgm:prSet presAssocID="{5496BDE9-09ED-4DBC-A4F4-96B24A8B29D7}" presName="parentText" presStyleLbl="node1" presStyleIdx="0" presStyleCnt="4" custLinFactNeighborX="83513">
        <dgm:presLayoutVars>
          <dgm:chMax val="0"/>
          <dgm:bulletEnabled val="1"/>
        </dgm:presLayoutVars>
      </dgm:prSet>
      <dgm:spPr/>
    </dgm:pt>
    <dgm:pt modelId="{2B22E034-8B2D-419A-8A5D-37C0D397BD92}" type="pres">
      <dgm:prSet presAssocID="{5496BDE9-09ED-4DBC-A4F4-96B24A8B29D7}" presName="negativeSpace" presStyleCnt="0"/>
      <dgm:spPr/>
    </dgm:pt>
    <dgm:pt modelId="{DC499D08-F1B9-48EA-B840-2878751636DE}" type="pres">
      <dgm:prSet presAssocID="{5496BDE9-09ED-4DBC-A4F4-96B24A8B29D7}" presName="childText" presStyleLbl="conFgAcc1" presStyleIdx="0" presStyleCnt="4" custLinFactNeighborX="6779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DB6320BE-CA14-44CF-A3B3-DFB35A0E9A38}" type="pres">
      <dgm:prSet presAssocID="{3058D3A0-2763-431A-A04B-4B21AC2B8F93}" presName="spaceBetweenRectangles" presStyleCnt="0"/>
      <dgm:spPr/>
    </dgm:pt>
    <dgm:pt modelId="{30550DCD-7358-4EE9-8869-5DE43AFDD5E5}" type="pres">
      <dgm:prSet presAssocID="{4DF8A0A1-78F6-40B1-B134-5837719DFC3E}" presName="parentLin" presStyleCnt="0"/>
      <dgm:spPr/>
    </dgm:pt>
    <dgm:pt modelId="{35B91B13-4B97-47EE-BDEF-E4068EC1D1FA}" type="pres">
      <dgm:prSet presAssocID="{4DF8A0A1-78F6-40B1-B134-5837719DFC3E}" presName="parentLeftMargin" presStyleLbl="node1" presStyleIdx="0" presStyleCnt="4"/>
      <dgm:spPr/>
    </dgm:pt>
    <dgm:pt modelId="{7AD63DF3-6C07-4A07-B54E-60DBDDC616F7}" type="pres">
      <dgm:prSet presAssocID="{4DF8A0A1-78F6-40B1-B134-5837719DFC3E}" presName="parentText" presStyleLbl="node1" presStyleIdx="1" presStyleCnt="4" custLinFactNeighborX="83513">
        <dgm:presLayoutVars>
          <dgm:chMax val="0"/>
          <dgm:bulletEnabled val="1"/>
        </dgm:presLayoutVars>
      </dgm:prSet>
      <dgm:spPr/>
    </dgm:pt>
    <dgm:pt modelId="{8B662D65-AFD0-437B-82C4-5F305462EE87}" type="pres">
      <dgm:prSet presAssocID="{4DF8A0A1-78F6-40B1-B134-5837719DFC3E}" presName="negativeSpace" presStyleCnt="0"/>
      <dgm:spPr/>
    </dgm:pt>
    <dgm:pt modelId="{352AFD64-6451-4DAA-882F-0E99E62B7D9E}" type="pres">
      <dgm:prSet presAssocID="{4DF8A0A1-78F6-40B1-B134-5837719DFC3E}" presName="childText" presStyleLbl="conFgAcc1" presStyleIdx="1" presStyleCnt="4">
        <dgm:presLayoutVars>
          <dgm:bulletEnabled val="1"/>
        </dgm:presLayoutVars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</dgm:pt>
    <dgm:pt modelId="{542FA9E6-BCB0-425F-A98B-DF8ED3277C9A}" type="pres">
      <dgm:prSet presAssocID="{FB28E551-0CBE-4A2F-9254-65B2093B1E5E}" presName="spaceBetweenRectangles" presStyleCnt="0"/>
      <dgm:spPr/>
    </dgm:pt>
    <dgm:pt modelId="{529D2A50-C9FC-42BE-AD97-C372E725C9F3}" type="pres">
      <dgm:prSet presAssocID="{544E1AF3-3DCE-4CB7-9636-C36F7F5C0111}" presName="parentLin" presStyleCnt="0"/>
      <dgm:spPr/>
    </dgm:pt>
    <dgm:pt modelId="{526B3E15-9C86-4321-AE9F-CC5DE5D89685}" type="pres">
      <dgm:prSet presAssocID="{544E1AF3-3DCE-4CB7-9636-C36F7F5C0111}" presName="parentLeftMargin" presStyleLbl="node1" presStyleIdx="1" presStyleCnt="4"/>
      <dgm:spPr/>
    </dgm:pt>
    <dgm:pt modelId="{964B0FAB-4BFA-42B4-AD19-6B1E387951B6}" type="pres">
      <dgm:prSet presAssocID="{544E1AF3-3DCE-4CB7-9636-C36F7F5C0111}" presName="parentText" presStyleLbl="node1" presStyleIdx="2" presStyleCnt="4" custLinFactNeighborX="83513">
        <dgm:presLayoutVars>
          <dgm:chMax val="0"/>
          <dgm:bulletEnabled val="1"/>
        </dgm:presLayoutVars>
      </dgm:prSet>
      <dgm:spPr/>
    </dgm:pt>
    <dgm:pt modelId="{0C8E9B23-85CA-48EA-922E-7781B94AEF2E}" type="pres">
      <dgm:prSet presAssocID="{544E1AF3-3DCE-4CB7-9636-C36F7F5C0111}" presName="negativeSpace" presStyleCnt="0"/>
      <dgm:spPr/>
    </dgm:pt>
    <dgm:pt modelId="{6BB7CFC2-697E-45E2-9788-B2BB14E5A704}" type="pres">
      <dgm:prSet presAssocID="{544E1AF3-3DCE-4CB7-9636-C36F7F5C0111}" presName="childText" presStyleLbl="conFgAcc1" presStyleIdx="2" presStyleCnt="4" custLinFactNeighborX="6779">
        <dgm:presLayoutVars>
          <dgm:bulletEnabled val="1"/>
        </dgm:presLayoutVars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E37F4296-B95B-4D3F-B4A1-9F2538281D5C}" type="pres">
      <dgm:prSet presAssocID="{7A0B25BD-B217-411A-9371-C850D6A57E4E}" presName="spaceBetweenRectangles" presStyleCnt="0"/>
      <dgm:spPr/>
    </dgm:pt>
    <dgm:pt modelId="{EF6D836E-DE5E-4627-94AC-16B04A9F31AF}" type="pres">
      <dgm:prSet presAssocID="{90193B65-547A-4E1A-ADB2-E5D09A3BA7A8}" presName="parentLin" presStyleCnt="0"/>
      <dgm:spPr/>
    </dgm:pt>
    <dgm:pt modelId="{52647B57-76A6-4C09-B152-4B5447E7DE00}" type="pres">
      <dgm:prSet presAssocID="{90193B65-547A-4E1A-ADB2-E5D09A3BA7A8}" presName="parentLeftMargin" presStyleLbl="node1" presStyleIdx="2" presStyleCnt="4"/>
      <dgm:spPr/>
    </dgm:pt>
    <dgm:pt modelId="{76314DEE-9195-4D50-B4DF-2CAEA7618066}" type="pres">
      <dgm:prSet presAssocID="{90193B65-547A-4E1A-ADB2-E5D09A3BA7A8}" presName="parentText" presStyleLbl="node1" presStyleIdx="3" presStyleCnt="4" custLinFactNeighborX="83513">
        <dgm:presLayoutVars>
          <dgm:chMax val="0"/>
          <dgm:bulletEnabled val="1"/>
        </dgm:presLayoutVars>
      </dgm:prSet>
      <dgm:spPr/>
    </dgm:pt>
    <dgm:pt modelId="{A8585C4D-1BDB-49FB-9318-2FFC704E37C4}" type="pres">
      <dgm:prSet presAssocID="{90193B65-547A-4E1A-ADB2-E5D09A3BA7A8}" presName="negativeSpace" presStyleCnt="0"/>
      <dgm:spPr/>
    </dgm:pt>
    <dgm:pt modelId="{4ECCA020-DEBD-4093-8423-9E0A30263C63}" type="pres">
      <dgm:prSet presAssocID="{90193B65-547A-4E1A-ADB2-E5D09A3BA7A8}" presName="childText" presStyleLbl="conFgAcc1" presStyleIdx="3" presStyleCnt="4" custLinFactNeighborX="6779">
        <dgm:presLayoutVars>
          <dgm:bulletEnabled val="1"/>
        </dgm:presLayoutVars>
      </dgm:prSet>
      <dgm:spPr/>
    </dgm:pt>
  </dgm:ptLst>
  <dgm:cxnLst>
    <dgm:cxn modelId="{1AEFC01A-C610-4AA7-B1BD-358208D21DF8}" type="presOf" srcId="{4DF8A0A1-78F6-40B1-B134-5837719DFC3E}" destId="{7AD63DF3-6C07-4A07-B54E-60DBDDC616F7}" srcOrd="1" destOrd="0" presId="urn:microsoft.com/office/officeart/2005/8/layout/list1"/>
    <dgm:cxn modelId="{370AFB3F-903B-4D39-9004-5862E717AE6C}" type="presOf" srcId="{90193B65-547A-4E1A-ADB2-E5D09A3BA7A8}" destId="{52647B57-76A6-4C09-B152-4B5447E7DE00}" srcOrd="0" destOrd="0" presId="urn:microsoft.com/office/officeart/2005/8/layout/list1"/>
    <dgm:cxn modelId="{2B3E115B-65A1-4A87-BEE8-14AD5DD8E9D0}" srcId="{69BC0B95-B080-4503-8563-BB1F587A88B2}" destId="{4DF8A0A1-78F6-40B1-B134-5837719DFC3E}" srcOrd="1" destOrd="0" parTransId="{E84781DF-A88D-4727-8464-35C3C312BDF4}" sibTransId="{FB28E551-0CBE-4A2F-9254-65B2093B1E5E}"/>
    <dgm:cxn modelId="{A4ACC25C-9394-48D6-8E3D-E699CAB600D3}" srcId="{69BC0B95-B080-4503-8563-BB1F587A88B2}" destId="{5496BDE9-09ED-4DBC-A4F4-96B24A8B29D7}" srcOrd="0" destOrd="0" parTransId="{196CAAD7-3BFF-4BA2-94DC-1E14875FE34A}" sibTransId="{3058D3A0-2763-431A-A04B-4B21AC2B8F93}"/>
    <dgm:cxn modelId="{ED162E41-D940-489B-95AD-FB3131DB8D98}" type="presOf" srcId="{69BC0B95-B080-4503-8563-BB1F587A88B2}" destId="{EC473C3D-F769-423E-987E-59CE25AEA66B}" srcOrd="0" destOrd="0" presId="urn:microsoft.com/office/officeart/2005/8/layout/list1"/>
    <dgm:cxn modelId="{11B9AF6F-BF27-4B94-B6CF-E5FEF93CED45}" srcId="{69BC0B95-B080-4503-8563-BB1F587A88B2}" destId="{544E1AF3-3DCE-4CB7-9636-C36F7F5C0111}" srcOrd="2" destOrd="0" parTransId="{451547BA-894D-4BA8-A861-F841503BD876}" sibTransId="{7A0B25BD-B217-411A-9371-C850D6A57E4E}"/>
    <dgm:cxn modelId="{BCC5B152-0896-4660-840B-261F82747E4D}" type="presOf" srcId="{90193B65-547A-4E1A-ADB2-E5D09A3BA7A8}" destId="{76314DEE-9195-4D50-B4DF-2CAEA7618066}" srcOrd="1" destOrd="0" presId="urn:microsoft.com/office/officeart/2005/8/layout/list1"/>
    <dgm:cxn modelId="{9ED64087-6F16-4B86-AE98-A3F0D113249C}" type="presOf" srcId="{4DF8A0A1-78F6-40B1-B134-5837719DFC3E}" destId="{35B91B13-4B97-47EE-BDEF-E4068EC1D1FA}" srcOrd="0" destOrd="0" presId="urn:microsoft.com/office/officeart/2005/8/layout/list1"/>
    <dgm:cxn modelId="{6552E59E-76DD-4FFC-ABAE-9AAC231EFE92}" srcId="{69BC0B95-B080-4503-8563-BB1F587A88B2}" destId="{90193B65-547A-4E1A-ADB2-E5D09A3BA7A8}" srcOrd="3" destOrd="0" parTransId="{34DD9980-35D0-4169-9412-9B27061CD339}" sibTransId="{19082AC2-6287-4562-9909-1369008C0D85}"/>
    <dgm:cxn modelId="{9BDA459F-CA82-447A-9E78-D6768339D6E8}" type="presOf" srcId="{544E1AF3-3DCE-4CB7-9636-C36F7F5C0111}" destId="{526B3E15-9C86-4321-AE9F-CC5DE5D89685}" srcOrd="0" destOrd="0" presId="urn:microsoft.com/office/officeart/2005/8/layout/list1"/>
    <dgm:cxn modelId="{421CA4CD-52C1-4C9A-AD32-5A808F73705C}" type="presOf" srcId="{5496BDE9-09ED-4DBC-A4F4-96B24A8B29D7}" destId="{A8EE0519-699D-46FC-AD7F-770653271559}" srcOrd="0" destOrd="0" presId="urn:microsoft.com/office/officeart/2005/8/layout/list1"/>
    <dgm:cxn modelId="{C3C2F1DC-FA4F-4918-9323-4C1BBBA65614}" type="presOf" srcId="{544E1AF3-3DCE-4CB7-9636-C36F7F5C0111}" destId="{964B0FAB-4BFA-42B4-AD19-6B1E387951B6}" srcOrd="1" destOrd="0" presId="urn:microsoft.com/office/officeart/2005/8/layout/list1"/>
    <dgm:cxn modelId="{E4A824DD-407A-4474-BCFE-227664EDAAFF}" type="presOf" srcId="{5496BDE9-09ED-4DBC-A4F4-96B24A8B29D7}" destId="{0DB625B1-BA46-4B5C-9C5A-F853086861CA}" srcOrd="1" destOrd="0" presId="urn:microsoft.com/office/officeart/2005/8/layout/list1"/>
    <dgm:cxn modelId="{C57F2215-E4A1-43D8-8B15-E3B0F9339734}" type="presParOf" srcId="{EC473C3D-F769-423E-987E-59CE25AEA66B}" destId="{86580474-F4E6-4BA4-9EFA-EC70F671F5C4}" srcOrd="0" destOrd="0" presId="urn:microsoft.com/office/officeart/2005/8/layout/list1"/>
    <dgm:cxn modelId="{FFD3345F-BAE8-46A8-8785-2DA732E35211}" type="presParOf" srcId="{86580474-F4E6-4BA4-9EFA-EC70F671F5C4}" destId="{A8EE0519-699D-46FC-AD7F-770653271559}" srcOrd="0" destOrd="0" presId="urn:microsoft.com/office/officeart/2005/8/layout/list1"/>
    <dgm:cxn modelId="{8D7F12C4-91F3-448C-81A9-F712D8F5F95B}" type="presParOf" srcId="{86580474-F4E6-4BA4-9EFA-EC70F671F5C4}" destId="{0DB625B1-BA46-4B5C-9C5A-F853086861CA}" srcOrd="1" destOrd="0" presId="urn:microsoft.com/office/officeart/2005/8/layout/list1"/>
    <dgm:cxn modelId="{3BE3B2BF-A8F2-41E4-AD52-BED348E17837}" type="presParOf" srcId="{EC473C3D-F769-423E-987E-59CE25AEA66B}" destId="{2B22E034-8B2D-419A-8A5D-37C0D397BD92}" srcOrd="1" destOrd="0" presId="urn:microsoft.com/office/officeart/2005/8/layout/list1"/>
    <dgm:cxn modelId="{C4682C5D-56A5-413D-BEAE-2170FBC9E70A}" type="presParOf" srcId="{EC473C3D-F769-423E-987E-59CE25AEA66B}" destId="{DC499D08-F1B9-48EA-B840-2878751636DE}" srcOrd="2" destOrd="0" presId="urn:microsoft.com/office/officeart/2005/8/layout/list1"/>
    <dgm:cxn modelId="{6E97571B-7B84-4E33-8D6C-0760A918D0EC}" type="presParOf" srcId="{EC473C3D-F769-423E-987E-59CE25AEA66B}" destId="{DB6320BE-CA14-44CF-A3B3-DFB35A0E9A38}" srcOrd="3" destOrd="0" presId="urn:microsoft.com/office/officeart/2005/8/layout/list1"/>
    <dgm:cxn modelId="{613EDE5A-77BC-470B-8A52-E533282986E1}" type="presParOf" srcId="{EC473C3D-F769-423E-987E-59CE25AEA66B}" destId="{30550DCD-7358-4EE9-8869-5DE43AFDD5E5}" srcOrd="4" destOrd="0" presId="urn:microsoft.com/office/officeart/2005/8/layout/list1"/>
    <dgm:cxn modelId="{4DED7030-55C4-4C5B-9933-8A8666E86BC4}" type="presParOf" srcId="{30550DCD-7358-4EE9-8869-5DE43AFDD5E5}" destId="{35B91B13-4B97-47EE-BDEF-E4068EC1D1FA}" srcOrd="0" destOrd="0" presId="urn:microsoft.com/office/officeart/2005/8/layout/list1"/>
    <dgm:cxn modelId="{F77C23AC-A22F-44BF-9F61-114363557B22}" type="presParOf" srcId="{30550DCD-7358-4EE9-8869-5DE43AFDD5E5}" destId="{7AD63DF3-6C07-4A07-B54E-60DBDDC616F7}" srcOrd="1" destOrd="0" presId="urn:microsoft.com/office/officeart/2005/8/layout/list1"/>
    <dgm:cxn modelId="{06B4EE4D-65BD-4F27-9EFA-E49A65F3E3FD}" type="presParOf" srcId="{EC473C3D-F769-423E-987E-59CE25AEA66B}" destId="{8B662D65-AFD0-437B-82C4-5F305462EE87}" srcOrd="5" destOrd="0" presId="urn:microsoft.com/office/officeart/2005/8/layout/list1"/>
    <dgm:cxn modelId="{3609FBB6-8D2C-441E-8C2C-523E226AF42D}" type="presParOf" srcId="{EC473C3D-F769-423E-987E-59CE25AEA66B}" destId="{352AFD64-6451-4DAA-882F-0E99E62B7D9E}" srcOrd="6" destOrd="0" presId="urn:microsoft.com/office/officeart/2005/8/layout/list1"/>
    <dgm:cxn modelId="{59D90642-403A-4325-B86C-1F2574BCCC3C}" type="presParOf" srcId="{EC473C3D-F769-423E-987E-59CE25AEA66B}" destId="{542FA9E6-BCB0-425F-A98B-DF8ED3277C9A}" srcOrd="7" destOrd="0" presId="urn:microsoft.com/office/officeart/2005/8/layout/list1"/>
    <dgm:cxn modelId="{66CB6172-AB77-4327-9925-61943601D782}" type="presParOf" srcId="{EC473C3D-F769-423E-987E-59CE25AEA66B}" destId="{529D2A50-C9FC-42BE-AD97-C372E725C9F3}" srcOrd="8" destOrd="0" presId="urn:microsoft.com/office/officeart/2005/8/layout/list1"/>
    <dgm:cxn modelId="{B63FBFCC-F9BC-4075-A0D5-51C03B2C026C}" type="presParOf" srcId="{529D2A50-C9FC-42BE-AD97-C372E725C9F3}" destId="{526B3E15-9C86-4321-AE9F-CC5DE5D89685}" srcOrd="0" destOrd="0" presId="urn:microsoft.com/office/officeart/2005/8/layout/list1"/>
    <dgm:cxn modelId="{F09484EC-F5DC-4D02-A0D5-98A8F6E9D2AD}" type="presParOf" srcId="{529D2A50-C9FC-42BE-AD97-C372E725C9F3}" destId="{964B0FAB-4BFA-42B4-AD19-6B1E387951B6}" srcOrd="1" destOrd="0" presId="urn:microsoft.com/office/officeart/2005/8/layout/list1"/>
    <dgm:cxn modelId="{D64AA3EA-35C7-4602-8B39-22774A5F48AA}" type="presParOf" srcId="{EC473C3D-F769-423E-987E-59CE25AEA66B}" destId="{0C8E9B23-85CA-48EA-922E-7781B94AEF2E}" srcOrd="9" destOrd="0" presId="urn:microsoft.com/office/officeart/2005/8/layout/list1"/>
    <dgm:cxn modelId="{C2180B97-C5F3-49E5-9254-E1D91BE81771}" type="presParOf" srcId="{EC473C3D-F769-423E-987E-59CE25AEA66B}" destId="{6BB7CFC2-697E-45E2-9788-B2BB14E5A704}" srcOrd="10" destOrd="0" presId="urn:microsoft.com/office/officeart/2005/8/layout/list1"/>
    <dgm:cxn modelId="{F56C22BD-F531-446D-850D-F587B26D2792}" type="presParOf" srcId="{EC473C3D-F769-423E-987E-59CE25AEA66B}" destId="{E37F4296-B95B-4D3F-B4A1-9F2538281D5C}" srcOrd="11" destOrd="0" presId="urn:microsoft.com/office/officeart/2005/8/layout/list1"/>
    <dgm:cxn modelId="{8F1A61EC-DED7-4515-AAFF-37927D53FE43}" type="presParOf" srcId="{EC473C3D-F769-423E-987E-59CE25AEA66B}" destId="{EF6D836E-DE5E-4627-94AC-16B04A9F31AF}" srcOrd="12" destOrd="0" presId="urn:microsoft.com/office/officeart/2005/8/layout/list1"/>
    <dgm:cxn modelId="{74DE5BC7-475F-41A8-9992-43141C47AB4F}" type="presParOf" srcId="{EF6D836E-DE5E-4627-94AC-16B04A9F31AF}" destId="{52647B57-76A6-4C09-B152-4B5447E7DE00}" srcOrd="0" destOrd="0" presId="urn:microsoft.com/office/officeart/2005/8/layout/list1"/>
    <dgm:cxn modelId="{80D03C93-079B-4F23-8841-86FCE0E6CED4}" type="presParOf" srcId="{EF6D836E-DE5E-4627-94AC-16B04A9F31AF}" destId="{76314DEE-9195-4D50-B4DF-2CAEA7618066}" srcOrd="1" destOrd="0" presId="urn:microsoft.com/office/officeart/2005/8/layout/list1"/>
    <dgm:cxn modelId="{1CA1A4C9-74CC-4B31-8AAB-7C4A7580161B}" type="presParOf" srcId="{EC473C3D-F769-423E-987E-59CE25AEA66B}" destId="{A8585C4D-1BDB-49FB-9318-2FFC704E37C4}" srcOrd="13" destOrd="0" presId="urn:microsoft.com/office/officeart/2005/8/layout/list1"/>
    <dgm:cxn modelId="{4E5A7E04-9B20-4E51-9A48-6D56C6651ED3}" type="presParOf" srcId="{EC473C3D-F769-423E-987E-59CE25AEA66B}" destId="{4ECCA020-DEBD-4093-8423-9E0A30263C6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99D08-F1B9-48EA-B840-2878751636DE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DB625B1-BA46-4B5C-9C5A-F853086861CA}">
      <dsp:nvSpPr>
        <dsp:cNvPr id="0" name=""/>
        <dsp:cNvSpPr/>
      </dsp:nvSpPr>
      <dsp:spPr>
        <a:xfrm>
          <a:off x="559347" y="7539"/>
          <a:ext cx="4267200" cy="678960"/>
        </a:xfrm>
        <a:prstGeom prst="roundRect">
          <a:avLst/>
        </a:prstGeom>
        <a:solidFill>
          <a:srgbClr val="FF6600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chemeClr val="bg1"/>
              </a:solidFill>
              <a:latin typeface="隶书" panose="02010509060101010101" pitchFamily="49" charset="-122"/>
            </a:rPr>
            <a:t>数据库的创建和修改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>
        <a:off x="592491" y="40683"/>
        <a:ext cx="4200912" cy="612672"/>
      </dsp:txXfrm>
    </dsp:sp>
    <dsp:sp modelId="{352AFD64-6451-4DAA-882F-0E99E62B7D9E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7AD63DF3-6C07-4A07-B54E-60DBDDC616F7}">
      <dsp:nvSpPr>
        <dsp:cNvPr id="0" name=""/>
        <dsp:cNvSpPr/>
      </dsp:nvSpPr>
      <dsp:spPr>
        <a:xfrm>
          <a:off x="559347" y="1050819"/>
          <a:ext cx="4267200" cy="678960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隶书" panose="02010509060101010101" pitchFamily="49" charset="-122"/>
            </a:rPr>
            <a:t>模式的定义和删除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592491" y="1083963"/>
        <a:ext cx="4200912" cy="612672"/>
      </dsp:txXfrm>
    </dsp:sp>
    <dsp:sp modelId="{6BB7CFC2-697E-45E2-9788-B2BB14E5A704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64B0FAB-4BFA-42B4-AD19-6B1E387951B6}">
      <dsp:nvSpPr>
        <dsp:cNvPr id="0" name=""/>
        <dsp:cNvSpPr/>
      </dsp:nvSpPr>
      <dsp:spPr>
        <a:xfrm>
          <a:off x="559347" y="2094100"/>
          <a:ext cx="4267200" cy="678960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隶书" panose="02010509060101010101" pitchFamily="49" charset="-122"/>
            </a:rPr>
            <a:t>表的定义、修改和删除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592491" y="2127244"/>
        <a:ext cx="4200912" cy="612672"/>
      </dsp:txXfrm>
    </dsp:sp>
    <dsp:sp modelId="{4ECCA020-DEBD-4093-8423-9E0A30263C63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14DEE-9195-4D50-B4DF-2CAEA7618066}">
      <dsp:nvSpPr>
        <dsp:cNvPr id="0" name=""/>
        <dsp:cNvSpPr/>
      </dsp:nvSpPr>
      <dsp:spPr>
        <a:xfrm>
          <a:off x="559347" y="313738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隶书" panose="02010509060101010101" pitchFamily="49" charset="-122"/>
            </a:rPr>
            <a:t>索引的建立和删除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592491" y="3170524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F4BC7775-FEAB-4439-B1E9-574C019F60D4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45DF23B6-43F2-4DEF-84C6-E2275F97F8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 sz="1400">
                <a:latin typeface="宋体" charset="-122"/>
              </a:rPr>
              <a:t>1</a:t>
            </a:r>
            <a:r>
              <a:rPr lang="zh-CN" altLang="en-US" sz="1400">
                <a:latin typeface="宋体" charset="-122"/>
              </a:rPr>
              <a:t>）</a:t>
            </a:r>
            <a:r>
              <a:rPr lang="en-US" altLang="zh-CN" sz="1400">
                <a:latin typeface="宋体" charset="-122"/>
              </a:rPr>
              <a:t>1974</a:t>
            </a:r>
            <a:r>
              <a:rPr lang="zh-CN" altLang="en-US" sz="1400">
                <a:latin typeface="宋体" charset="-122"/>
              </a:rPr>
              <a:t>年由</a:t>
            </a:r>
            <a:r>
              <a:rPr lang="en-US" altLang="zh-CN" sz="1400">
                <a:latin typeface="宋体" charset="-122"/>
              </a:rPr>
              <a:t>Boyce</a:t>
            </a:r>
            <a:r>
              <a:rPr lang="zh-CN" altLang="en-US" sz="1400">
                <a:latin typeface="宋体" charset="-122"/>
              </a:rPr>
              <a:t>和</a:t>
            </a:r>
            <a:r>
              <a:rPr lang="en-US" altLang="zh-CN" sz="1400">
                <a:latin typeface="宋体" charset="-122"/>
              </a:rPr>
              <a:t>Chamberlin</a:t>
            </a:r>
            <a:r>
              <a:rPr lang="zh-CN" altLang="en-US" sz="1400">
                <a:latin typeface="宋体" charset="-122"/>
              </a:rPr>
              <a:t>提出，当时称为</a:t>
            </a:r>
            <a:r>
              <a:rPr lang="en-US" altLang="zh-CN" sz="1400" b="1">
                <a:solidFill>
                  <a:srgbClr val="0070C0"/>
                </a:solidFill>
                <a:latin typeface="宋体" charset="-122"/>
              </a:rPr>
              <a:t>SEQUEL</a:t>
            </a: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>
                <a:latin typeface="宋体" charset="-122"/>
              </a:rPr>
              <a:t>Structured English Query Language</a:t>
            </a:r>
            <a:r>
              <a:rPr lang="zh-CN" altLang="en-US" sz="1400">
                <a:latin typeface="宋体" charset="-122"/>
              </a:rPr>
              <a:t>）。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 sz="1400">
                <a:latin typeface="宋体" charset="-122"/>
              </a:rPr>
              <a:t>2</a:t>
            </a:r>
            <a:r>
              <a:rPr lang="zh-CN" altLang="en-US" sz="1400">
                <a:latin typeface="宋体" charset="-122"/>
              </a:rPr>
              <a:t>）</a:t>
            </a:r>
            <a:r>
              <a:rPr lang="en-US" altLang="zh-CN" sz="1400">
                <a:latin typeface="宋体" charset="-122"/>
              </a:rPr>
              <a:t>1975—1979</a:t>
            </a:r>
            <a:r>
              <a:rPr lang="zh-CN" altLang="en-US" sz="1400">
                <a:latin typeface="宋体" charset="-122"/>
              </a:rPr>
              <a:t>年</a:t>
            </a:r>
            <a:r>
              <a:rPr lang="en-US" altLang="zh-CN" sz="1400">
                <a:latin typeface="宋体" charset="-122"/>
              </a:rPr>
              <a:t>IBM</a:t>
            </a:r>
            <a:r>
              <a:rPr lang="zh-CN" altLang="en-US" sz="1400">
                <a:latin typeface="宋体" charset="-122"/>
              </a:rPr>
              <a:t>公司对</a:t>
            </a:r>
            <a:r>
              <a:rPr lang="en-US" altLang="zh-CN" sz="1400">
                <a:latin typeface="宋体" charset="-122"/>
              </a:rPr>
              <a:t>SEQUEL</a:t>
            </a:r>
            <a:r>
              <a:rPr lang="zh-CN" altLang="en-US" sz="1400">
                <a:latin typeface="宋体" charset="-122"/>
              </a:rPr>
              <a:t>进行了修改，并在数据库管理系统原型</a:t>
            </a:r>
            <a:r>
              <a:rPr lang="en-US" altLang="zh-CN" sz="1400">
                <a:latin typeface="宋体" charset="-122"/>
              </a:rPr>
              <a:t>System R</a:t>
            </a:r>
            <a:r>
              <a:rPr lang="zh-CN" altLang="en-US" sz="1400">
                <a:latin typeface="宋体" charset="-122"/>
              </a:rPr>
              <a:t>，实现了这种语言。 </a:t>
            </a:r>
            <a:endParaRPr lang="en-US" altLang="zh-CN" sz="1400">
              <a:latin typeface="宋体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 sz="1400">
                <a:latin typeface="宋体" charset="-122"/>
              </a:rPr>
              <a:t>3</a:t>
            </a:r>
            <a:r>
              <a:rPr lang="zh-CN" altLang="en-US" sz="1400">
                <a:latin typeface="宋体" charset="-122"/>
              </a:rPr>
              <a:t>）</a:t>
            </a:r>
            <a:r>
              <a:rPr lang="en-US" altLang="zh-CN" sz="1400">
                <a:latin typeface="宋体" charset="-122"/>
              </a:rPr>
              <a:t>1981</a:t>
            </a:r>
            <a:r>
              <a:rPr lang="zh-CN" altLang="en-US" sz="1400">
                <a:latin typeface="宋体" charset="-122"/>
              </a:rPr>
              <a:t>年</a:t>
            </a:r>
            <a:r>
              <a:rPr lang="en-US" altLang="zh-CN" sz="1400">
                <a:latin typeface="宋体" charset="-122"/>
              </a:rPr>
              <a:t>IBM</a:t>
            </a:r>
            <a:r>
              <a:rPr lang="zh-CN" altLang="en-US" sz="1400">
                <a:latin typeface="宋体" charset="-122"/>
              </a:rPr>
              <a:t>推出了商用关系数据库</a:t>
            </a:r>
            <a:r>
              <a:rPr lang="en-US" altLang="zh-CN" sz="1400">
                <a:latin typeface="宋体" charset="-122"/>
              </a:rPr>
              <a:t>SQL/DS</a:t>
            </a:r>
            <a:r>
              <a:rPr lang="zh-CN" altLang="en-US" sz="1400">
                <a:latin typeface="宋体" charset="-122"/>
              </a:rPr>
              <a:t>，并将其改名为</a:t>
            </a:r>
            <a:r>
              <a:rPr lang="en-US" altLang="zh-CN" sz="1400">
                <a:latin typeface="宋体" charset="-122"/>
              </a:rPr>
              <a:t>SQL</a:t>
            </a:r>
            <a:r>
              <a:rPr lang="zh-CN" altLang="en-US" sz="1400">
                <a:latin typeface="宋体" charset="-122"/>
              </a:rPr>
              <a:t>，由于它功能丰富，语言简洁，因此倍受用户及计算机工业界欢迎，被众多计算机公司和软件公司所采用。</a:t>
            </a:r>
            <a:endParaRPr lang="en-US" altLang="zh-CN" sz="1400">
              <a:latin typeface="宋体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>
                <a:latin typeface="宋体" charset="-122"/>
              </a:rPr>
              <a:t>（</a:t>
            </a:r>
            <a:r>
              <a:rPr lang="en-US" altLang="zh-CN" sz="1600">
                <a:latin typeface="宋体" charset="-122"/>
              </a:rPr>
              <a:t>4</a:t>
            </a:r>
            <a:r>
              <a:rPr lang="zh-CN" altLang="en-US" sz="1600">
                <a:latin typeface="宋体" charset="-122"/>
              </a:rPr>
              <a:t>）目前</a:t>
            </a:r>
            <a:r>
              <a:rPr lang="en-US" altLang="zh-CN" sz="1600">
                <a:latin typeface="宋体" charset="-122"/>
              </a:rPr>
              <a:t>SQL</a:t>
            </a:r>
            <a:r>
              <a:rPr lang="zh-CN" altLang="en-US" sz="1600">
                <a:latin typeface="宋体" charset="-122"/>
              </a:rPr>
              <a:t>语言不仅用于小型数据库如</a:t>
            </a:r>
            <a:r>
              <a:rPr lang="en-US" altLang="zh-CN" sz="1600">
                <a:latin typeface="宋体" charset="-122"/>
              </a:rPr>
              <a:t>Foxpro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Access</a:t>
            </a:r>
            <a:r>
              <a:rPr lang="zh-CN" altLang="en-US" sz="1600">
                <a:latin typeface="宋体" charset="-122"/>
              </a:rPr>
              <a:t>，而且更广泛用于各种大型数据库，如</a:t>
            </a:r>
            <a:r>
              <a:rPr lang="en-US" altLang="zh-CN" sz="1600">
                <a:latin typeface="宋体" charset="-122"/>
              </a:rPr>
              <a:t>Sysbase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SQL Server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Oracle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Informix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DB2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Ingres</a:t>
            </a:r>
            <a:r>
              <a:rPr lang="zh-CN" altLang="en-US" sz="1600">
                <a:latin typeface="宋体" charset="-122"/>
              </a:rPr>
              <a:t>等。</a:t>
            </a:r>
            <a:endParaRPr lang="en-US" altLang="zh-CN" sz="1600">
              <a:latin typeface="宋体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160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600"/>
              <a:t>1999</a:t>
            </a:r>
            <a:r>
              <a:rPr lang="zh-CN" altLang="en-US" sz="1600"/>
              <a:t>年起</a:t>
            </a:r>
            <a:r>
              <a:rPr lang="en-US" altLang="zh-CN" sz="1600"/>
              <a:t>ANSI</a:t>
            </a:r>
            <a:r>
              <a:rPr lang="zh-CN" altLang="en-US" sz="1600"/>
              <a:t>陆续公布增加了面向对象功能的新标准</a:t>
            </a:r>
            <a:r>
              <a:rPr lang="en-US" altLang="zh-CN" sz="1600"/>
              <a:t>SQL-99</a:t>
            </a:r>
            <a:r>
              <a:rPr lang="zh-CN" altLang="en-US" sz="1600"/>
              <a:t>（亦称</a:t>
            </a:r>
            <a:r>
              <a:rPr lang="en-US" altLang="zh-CN" sz="1600"/>
              <a:t>SQL3</a:t>
            </a:r>
            <a:r>
              <a:rPr lang="zh-CN" altLang="en-US" sz="1600"/>
              <a:t>）的</a:t>
            </a:r>
            <a:r>
              <a:rPr lang="en-US" altLang="zh-CN" sz="1600"/>
              <a:t>12</a:t>
            </a:r>
            <a:r>
              <a:rPr lang="zh-CN" altLang="en-US" sz="1600"/>
              <a:t>个标准文本。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1600"/>
              <a:t>    目前大多数数据库管理系统均支持</a:t>
            </a:r>
            <a:r>
              <a:rPr lang="en-US" altLang="zh-CN" sz="1600"/>
              <a:t>SQL-92</a:t>
            </a:r>
            <a:r>
              <a:rPr lang="zh-CN" altLang="en-US" sz="1600"/>
              <a:t>（</a:t>
            </a:r>
            <a:r>
              <a:rPr lang="en-US" altLang="zh-CN" sz="1600"/>
              <a:t>SQL2</a:t>
            </a:r>
            <a:r>
              <a:rPr lang="zh-CN" altLang="en-US" sz="1600"/>
              <a:t>），有少部分支持</a:t>
            </a:r>
            <a:r>
              <a:rPr lang="en-US" altLang="zh-CN" sz="1600"/>
              <a:t>SQL3</a:t>
            </a:r>
            <a:r>
              <a:rPr lang="zh-CN" altLang="en-US" sz="1600"/>
              <a:t>。 </a:t>
            </a:r>
            <a:endParaRPr lang="zh-CN" altLang="en-US" sz="1600" b="1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zh-CN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80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7AC725-F110-4C6E-A9CA-404BE834B8D8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高度非过程化   举例：开车和打车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C4B7F9-A4AE-4ECC-997E-4E22D396C701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0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primary key</a:t>
            </a:r>
            <a:r>
              <a:rPr lang="zh-CN" altLang="en-US" dirty="0"/>
              <a:t>不可以为空！</a:t>
            </a:r>
            <a:r>
              <a:rPr lang="en-US" altLang="zh-CN" dirty="0"/>
              <a:t>unique</a:t>
            </a:r>
            <a:r>
              <a:rPr lang="zh-CN" altLang="en-US" dirty="0"/>
              <a:t>可以为空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、一个表可以有多个</a:t>
            </a:r>
            <a:r>
              <a:rPr lang="en-US" altLang="zh-CN" dirty="0"/>
              <a:t>unique</a:t>
            </a:r>
            <a:r>
              <a:rPr lang="zh-CN" altLang="en-US" dirty="0"/>
              <a:t>约束，但是只能有一个主码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9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4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课上演示一下其他类型的索引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3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>
              <a:spLocks/>
            </p:cNvSpPr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</p:grpSp>
      <p:sp>
        <p:nvSpPr>
          <p:cNvPr id="5" name="Freeform 106"/>
          <p:cNvSpPr>
            <a:spLocks/>
          </p:cNvSpPr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119"/>
          <p:cNvSpPr>
            <a:spLocks/>
          </p:cNvSpPr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5"/>
            <a:ext cx="9144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F5BFA-7160-421C-AE26-FBE6816DCCF8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C35A6-D533-4793-A538-695C5096B8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6DF62-674D-489B-8E35-D6B021DCD011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73E67-ED4E-41B2-A004-FBAEC3BC7F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B7156-5366-4E55-9683-50BA5C0EC4BF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3944-4447-4BA2-86A4-7DAC96CB0D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AF97C-A923-40F1-8744-625A2F7F6449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FA3F-615D-4C32-A8A0-3D3E4F2A99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A9925-DD3B-466C-A0B6-0560022C296C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3CD57-25D2-42F8-9E11-648E36365A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C1F58-5B9E-4D32-A067-66D5DD61F37D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B60E9-5A47-41C6-820E-5CC4F9FA4D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625" y="4846638"/>
            <a:ext cx="272097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63BE9-7C47-4F74-A055-D2706626B284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6A22D-F832-476D-A88C-C765DD86D1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40438" y="3563938"/>
            <a:ext cx="3076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C103-C490-4A8B-A174-DD81D48FB6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" y="1381125"/>
            <a:ext cx="3184525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068C5-1768-4393-B1F3-235DA8555DD8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08C8-142A-4A5A-A996-04BC6F9B41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76559-5275-49D3-8930-CF4E3F24BD77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57E82-A19E-46A1-AF97-D3DA2E09BE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36A14-4801-4329-B0AE-C4FC33608083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FD87B-9B42-42EC-B806-5E8C2777C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21409107">
            <a:off x="481013" y="471805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165669" cy="4525963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3220B-B4E3-407E-A3B8-F7B5A10D99A6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3CBAD-53AA-47DD-8EFE-031ADFD701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0DE83-3E00-4D4C-9D82-B4C015EDEAFF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954E-7375-4751-81CA-74FDD2BB53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5A10F-9621-4320-8FD0-9AADAFBFD5BF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F992E-21ED-4C13-98BE-1D1AA1D83F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87855-AD83-4170-9D53-57D86101AE14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4E4F7-0F83-4044-A7AA-155AD2CB9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FF0F4-3672-4A99-B141-64D9B54563F2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52589-EDF1-4707-93A0-4E3012AE58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D1747E0A-55B1-4E09-BE62-57C356BE4E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4" name="Arc 36"/>
          <p:cNvSpPr>
            <a:spLocks/>
          </p:cNvSpPr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38919" name="Group 47"/>
          <p:cNvGrpSpPr>
            <a:grpSpLocks/>
          </p:cNvGrpSpPr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8920" name="Group 43"/>
          <p:cNvGrpSpPr>
            <a:grpSpLocks/>
          </p:cNvGrpSpPr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11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r>
              <a:rPr lang="en-US" altLang="zh-CN"/>
              <a:t>22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r>
              <a:rPr lang="en-US" altLang="zh-CN"/>
              <a:t>33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r>
              <a:rPr lang="en-US" altLang="zh-CN"/>
              <a:t>44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6735097-21AB-42D9-ABFA-654EB8E0F497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79ADEEA-B8B5-4C41-BF72-A5C5E5E62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13" r:id="rId9"/>
    <p:sldLayoutId id="2147483723" r:id="rId10"/>
    <p:sldLayoutId id="2147483724" r:id="rId11"/>
    <p:sldLayoutId id="2147483712" r:id="rId12"/>
    <p:sldLayoutId id="2147483711" r:id="rId13"/>
    <p:sldLayoutId id="2147483710" r:id="rId14"/>
    <p:sldLayoutId id="2147483725" r:id="rId15"/>
    <p:sldLayoutId id="2147483709" r:id="rId16"/>
    <p:sldLayoutId id="2147483726" r:id="rId17"/>
    <p:sldLayoutId id="2147483727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B166E"/>
        </a:buClr>
        <a:buFont typeface="Wingdings" pitchFamily="2" charset="2"/>
        <a:buChar char=""/>
        <a:defRPr sz="32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E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9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596900" y="3649663"/>
            <a:ext cx="7129463" cy="708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6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4727826" y="4743335"/>
            <a:ext cx="4352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关系数据库标准语言</a:t>
            </a:r>
            <a:r>
              <a:rPr lang="en-US" altLang="zh-CN" dirty="0"/>
              <a:t>SQL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Student</a:t>
            </a:r>
            <a:r>
              <a:rPr lang="zh-CN" altLang="en-US" dirty="0">
                <a:latin typeface="+mj-ea"/>
              </a:rPr>
              <a:t>表</a:t>
            </a:r>
          </a:p>
        </p:txBody>
      </p:sp>
      <p:graphicFrame>
        <p:nvGraphicFramePr>
          <p:cNvPr id="4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73949"/>
              </p:ext>
            </p:extLst>
          </p:nvPr>
        </p:nvGraphicFramePr>
        <p:xfrm>
          <a:off x="457200" y="2365375"/>
          <a:ext cx="8180387" cy="320675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6847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学  号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Sno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姓  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性  别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Ssex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年  龄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所 在 系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Sdept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李勇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刘晨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王敏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张立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Course</a:t>
            </a:r>
            <a:r>
              <a:rPr lang="zh-CN" altLang="en-US" dirty="0">
                <a:latin typeface="+mj-ea"/>
              </a:rPr>
              <a:t>表</a:t>
            </a:r>
          </a:p>
        </p:txBody>
      </p:sp>
      <p:graphicFrame>
        <p:nvGraphicFramePr>
          <p:cNvPr id="3" name="Group 22"/>
          <p:cNvGraphicFramePr>
            <a:graphicFrameLocks/>
          </p:cNvGraphicFramePr>
          <p:nvPr/>
        </p:nvGraphicFramePr>
        <p:xfrm>
          <a:off x="723900" y="1473200"/>
          <a:ext cx="7693025" cy="4843272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8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先修课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Cpno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Ccredit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信息系统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数据结构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数据处理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SC</a:t>
            </a:r>
            <a:r>
              <a:rPr lang="zh-CN" altLang="en-US" dirty="0">
                <a:latin typeface="+mj-ea"/>
              </a:rPr>
              <a:t>表</a:t>
            </a:r>
          </a:p>
        </p:txBody>
      </p:sp>
      <p:graphicFrame>
        <p:nvGraphicFramePr>
          <p:cNvPr id="3" name="Group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576585"/>
              </p:ext>
            </p:extLst>
          </p:nvPr>
        </p:nvGraphicFramePr>
        <p:xfrm>
          <a:off x="785813" y="1962150"/>
          <a:ext cx="7693025" cy="3910902"/>
        </p:xfrm>
        <a:graphic>
          <a:graphicData uri="http://schemas.openxmlformats.org/drawingml/2006/table">
            <a:tbl>
              <a:tblPr/>
              <a:tblGrid>
                <a:gridCol w="256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6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/>
              <a:t>本章内容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647592" y="1324433"/>
            <a:ext cx="5727924" cy="5173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第一节 </a:t>
            </a:r>
            <a:r>
              <a:rPr lang="en-US" altLang="zh-CN" dirty="0"/>
              <a:t>SQL</a:t>
            </a:r>
            <a:r>
              <a:rPr lang="zh-CN" altLang="en-US" dirty="0"/>
              <a:t>概述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第二节 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FF9905"/>
                </a:solidFill>
              </a:rPr>
              <a:t>第三节 数据定义</a:t>
            </a:r>
            <a:endParaRPr lang="en-US" altLang="zh-CN" b="1" dirty="0">
              <a:solidFill>
                <a:srgbClr val="FF9905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第四节 数据查询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第五节 数据更新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第六节 空值的处理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数据定义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-149564" y="1270794"/>
            <a:ext cx="9293563" cy="1029797"/>
          </a:xfrm>
        </p:spPr>
        <p:txBody>
          <a:bodyPr/>
          <a:lstStyle/>
          <a:p>
            <a:pPr indent="14288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>
                <a:latin typeface="隶书" panose="02010509060101010101" pitchFamily="49" charset="-122"/>
              </a:rPr>
              <a:t>    </a:t>
            </a:r>
            <a:r>
              <a:rPr lang="en-US" altLang="zh-CN" sz="2800" dirty="0"/>
              <a:t>SQL</a:t>
            </a:r>
            <a:r>
              <a:rPr lang="zh-CN" altLang="en-US" sz="2800" dirty="0">
                <a:latin typeface="隶书" panose="02010509060101010101" pitchFamily="49" charset="-122"/>
              </a:rPr>
              <a:t>的数据定义功能</a:t>
            </a:r>
            <a:r>
              <a:rPr lang="en-US" altLang="zh-CN" sz="2800" dirty="0">
                <a:latin typeface="隶书" panose="02010509060101010101" pitchFamily="49" charset="-122"/>
              </a:rPr>
              <a:t>: </a:t>
            </a:r>
            <a:r>
              <a:rPr lang="zh-CN" altLang="en-US" sz="2800" dirty="0">
                <a:latin typeface="隶书" panose="02010509060101010101" pitchFamily="49" charset="-122"/>
              </a:rPr>
              <a:t>模式定义、表定义、视图和索引的定义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475081"/>
              </p:ext>
            </p:extLst>
          </p:nvPr>
        </p:nvGraphicFramePr>
        <p:xfrm>
          <a:off x="296694" y="2413794"/>
          <a:ext cx="847765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文档" r:id="rId3" imgW="5634116" imgH="2595703" progId="Word.Document.8">
                  <p:embed/>
                </p:oleObj>
              </mc:Choice>
              <mc:Fallback>
                <p:oleObj name="文档" r:id="rId3" imgW="5634116" imgH="259570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94" y="2413794"/>
                        <a:ext cx="847765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数据定义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8F6DFDF-5064-4293-9C15-DDE95E59A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378325"/>
              </p:ext>
            </p:extLst>
          </p:nvPr>
        </p:nvGraphicFramePr>
        <p:xfrm>
          <a:off x="1713689" y="16802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创建数据库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382587" y="1634246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语法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使用数据库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800" dirty="0"/>
              <a:t>删除数据库</a:t>
            </a:r>
          </a:p>
        </p:txBody>
      </p:sp>
      <p:sp>
        <p:nvSpPr>
          <p:cNvPr id="40963" name="Text Box 8"/>
          <p:cNvSpPr txBox="1">
            <a:spLocks noChangeArrowheads="1"/>
          </p:cNvSpPr>
          <p:nvPr/>
        </p:nvSpPr>
        <p:spPr bwMode="auto">
          <a:xfrm>
            <a:off x="755650" y="2227263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CREATE DATABASE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&lt;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 dirty="0">
                <a:ea typeface="+mn-ea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50900" y="2708275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例：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CREATE DATABASE   student</a:t>
            </a:r>
          </a:p>
        </p:txBody>
      </p:sp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914400" y="3797561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use </a:t>
            </a:r>
            <a:r>
              <a:rPr lang="en-US" altLang="zh-CN" sz="2400" dirty="0">
                <a:cs typeface="Times New Roman" panose="02020603050405020304" pitchFamily="18" charset="0"/>
              </a:rPr>
              <a:t> &lt;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28675" y="4278573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cs typeface="Times New Roman" panose="02020603050405020304" pitchFamily="18" charset="0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</a:rPr>
              <a:t>use  student</a:t>
            </a:r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914400" y="53848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drop  database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 dirty="0">
                <a:ea typeface="+mn-ea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50900" y="5885608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例：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drop  database  student</a:t>
            </a:r>
          </a:p>
        </p:txBody>
      </p:sp>
      <p:sp>
        <p:nvSpPr>
          <p:cNvPr id="12" name="云形标注 11"/>
          <p:cNvSpPr/>
          <p:nvPr/>
        </p:nvSpPr>
        <p:spPr>
          <a:xfrm>
            <a:off x="7164388" y="3984625"/>
            <a:ext cx="1597025" cy="1611313"/>
          </a:xfrm>
          <a:prstGeom prst="cloudCallout">
            <a:avLst>
              <a:gd name="adj1" fmla="val -124813"/>
              <a:gd name="adj2" fmla="val 535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70" name="TextBox 12"/>
          <p:cNvSpPr txBox="1">
            <a:spLocks noChangeArrowheads="1"/>
          </p:cNvSpPr>
          <p:nvPr/>
        </p:nvSpPr>
        <p:spPr bwMode="auto">
          <a:xfrm>
            <a:off x="7288213" y="4352925"/>
            <a:ext cx="13890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华文楷体"/>
                <a:ea typeface="华文楷体"/>
                <a:cs typeface="华文楷体"/>
              </a:rPr>
              <a:t>不能删除当前数据库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1" grpId="0" autoUpdateAnimBg="0"/>
      <p:bldP spid="12" grpId="0" animBg="1"/>
      <p:bldP spid="409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模式的定义与删除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65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模式（</a:t>
            </a:r>
            <a:r>
              <a:rPr lang="en-US" altLang="zh-CN" sz="2800" dirty="0">
                <a:latin typeface="隶书" panose="02010509060101010101" pitchFamily="49" charset="-122"/>
              </a:rPr>
              <a:t>schema</a:t>
            </a:r>
            <a:r>
              <a:rPr lang="zh-CN" altLang="en-US" sz="2800" dirty="0">
                <a:latin typeface="隶书" panose="02010509060101010101" pitchFamily="49" charset="-122"/>
              </a:rPr>
              <a:t>）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模式是一个独立于数据库用户的非重复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命名空间</a:t>
            </a:r>
            <a:r>
              <a:rPr lang="zh-CN" altLang="en-US" sz="2400" dirty="0">
                <a:ea typeface="宋体" charset="-122"/>
              </a:rPr>
              <a:t>，在这个空间中可以定义该模式包含的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数据库对象</a:t>
            </a:r>
            <a:r>
              <a:rPr lang="zh-CN" altLang="en-US" sz="2400" dirty="0">
                <a:ea typeface="宋体" charset="-122"/>
              </a:rPr>
              <a:t>，例如基本表、视图、索引等。您可以将模式视为数据库对象的容器</a:t>
            </a:r>
            <a:endParaRPr lang="en-US" altLang="zh-CN" sz="2400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一个数据库可以有多个模式，模式</a:t>
            </a:r>
            <a:endParaRPr lang="en-US" altLang="zh-CN" sz="2400" dirty="0">
              <a:ea typeface="宋体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2400" dirty="0">
                <a:ea typeface="宋体" charset="-122"/>
              </a:rPr>
              <a:t>隶属于数据库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47107" name="Picture 5" descr="C:\Documents and Settings\Administrator\Local Settings\Temporary Internet Files\Content.IE5\GXEFWLYB\MCj007907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2675" y="4497388"/>
            <a:ext cx="2941638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3213" y="873125"/>
            <a:ext cx="69088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TextBox 4"/>
          <p:cNvSpPr txBox="1">
            <a:spLocks noChangeArrowheads="1"/>
          </p:cNvSpPr>
          <p:nvPr/>
        </p:nvSpPr>
        <p:spPr bwMode="auto">
          <a:xfrm>
            <a:off x="573088" y="723900"/>
            <a:ext cx="709612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隶书" pitchFamily="49" charset="-122"/>
                <a:ea typeface="隶书" pitchFamily="49" charset="-122"/>
              </a:rPr>
              <a:t>具有架构的数据库整体结构</a:t>
            </a:r>
          </a:p>
        </p:txBody>
      </p:sp>
      <p:sp>
        <p:nvSpPr>
          <p:cNvPr id="9" name="椭圆 8"/>
          <p:cNvSpPr/>
          <p:nvPr/>
        </p:nvSpPr>
        <p:spPr>
          <a:xfrm>
            <a:off x="5773738" y="4586288"/>
            <a:ext cx="914400" cy="449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模式定义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147796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模式定义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CREATE  SCHEMA </a:t>
            </a:r>
            <a:r>
              <a:rPr lang="en-US" altLang="zh-CN" sz="2400" dirty="0"/>
              <a:t>&lt;</a:t>
            </a:r>
            <a:r>
              <a:rPr lang="zh-CN" altLang="en-US" sz="2400" b="1" dirty="0">
                <a:solidFill>
                  <a:srgbClr val="0070C0"/>
                </a:solidFill>
                <a:ea typeface="宋体" charset="-122"/>
              </a:rPr>
              <a:t>模式名</a:t>
            </a:r>
            <a:r>
              <a:rPr lang="en-US" altLang="zh-CN" sz="2400" dirty="0"/>
              <a:t>&gt; </a:t>
            </a:r>
            <a:r>
              <a:rPr lang="en-US" altLang="zh-CN" sz="2400" dirty="0">
                <a:solidFill>
                  <a:srgbClr val="FF0000"/>
                </a:solidFill>
              </a:rPr>
              <a:t>AUTHORIZATION</a:t>
            </a:r>
            <a:r>
              <a:rPr lang="en-US" altLang="zh-CN" sz="2400" dirty="0"/>
              <a:t>  &lt;</a:t>
            </a:r>
            <a:r>
              <a:rPr lang="zh-CN" altLang="en-US" sz="2400" b="1" dirty="0">
                <a:solidFill>
                  <a:srgbClr val="0070C0"/>
                </a:solidFill>
                <a:ea typeface="宋体" charset="-122"/>
              </a:rPr>
              <a:t>用户名</a:t>
            </a:r>
            <a:r>
              <a:rPr lang="en-US" altLang="zh-CN" sz="2400" dirty="0"/>
              <a:t>&gt;  </a:t>
            </a:r>
            <a:r>
              <a:rPr lang="en-US" altLang="zh-CN" sz="2400" b="1" dirty="0"/>
              <a:t>[&lt;</a:t>
            </a:r>
            <a:r>
              <a:rPr lang="zh-CN" altLang="en-US" sz="2400" b="1" dirty="0">
                <a:ea typeface="宋体" charset="-122"/>
              </a:rPr>
              <a:t>表定义</a:t>
            </a:r>
            <a:r>
              <a:rPr lang="en-US" altLang="zh-CN" sz="2400" b="1" dirty="0"/>
              <a:t>&gt; |&lt;</a:t>
            </a:r>
            <a:r>
              <a:rPr lang="zh-CN" altLang="en-US" sz="2400" b="1" dirty="0">
                <a:ea typeface="宋体" charset="-122"/>
              </a:rPr>
              <a:t>视图定义</a:t>
            </a:r>
            <a:r>
              <a:rPr lang="en-US" altLang="zh-CN" sz="2400" b="1" dirty="0"/>
              <a:t>&gt; </a:t>
            </a:r>
            <a:r>
              <a:rPr lang="en-US" altLang="zh-CN" sz="2400" dirty="0"/>
              <a:t>|</a:t>
            </a:r>
            <a:r>
              <a:rPr lang="en-US" altLang="zh-CN" sz="2400" b="1" dirty="0"/>
              <a:t>&lt;</a:t>
            </a:r>
            <a:r>
              <a:rPr lang="zh-CN" altLang="en-US" sz="2400" b="1" dirty="0">
                <a:ea typeface="宋体" charset="-122"/>
              </a:rPr>
              <a:t>授权定义</a:t>
            </a:r>
            <a:r>
              <a:rPr lang="en-US" altLang="zh-CN" sz="2400" b="1" dirty="0"/>
              <a:t>&gt;</a:t>
            </a:r>
            <a:r>
              <a:rPr lang="en-US" altLang="zh-CN" sz="2400" dirty="0"/>
              <a:t>]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如果没有指定模式名，则模式名隐含为用户名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权限：使用该命令，用户必须具有</a:t>
            </a:r>
            <a:r>
              <a:rPr lang="en-US" altLang="zh-CN" sz="2400" dirty="0">
                <a:latin typeface="+mn-ea"/>
                <a:ea typeface="+mn-ea"/>
              </a:rPr>
              <a:t>DBA</a:t>
            </a:r>
            <a:r>
              <a:rPr lang="zh-CN" altLang="en-US" sz="2400" dirty="0">
                <a:latin typeface="+mn-ea"/>
                <a:ea typeface="+mn-ea"/>
              </a:rPr>
              <a:t>权限，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     </a:t>
            </a:r>
            <a:r>
              <a:rPr lang="zh-CN" altLang="en-US" sz="2400" dirty="0">
                <a:latin typeface="+mn-ea"/>
                <a:ea typeface="+mn-ea"/>
              </a:rPr>
              <a:t>或获得了</a:t>
            </a:r>
            <a:r>
              <a:rPr lang="en-US" altLang="zh-CN" sz="2400" dirty="0">
                <a:latin typeface="+mn-ea"/>
                <a:ea typeface="+mn-ea"/>
              </a:rPr>
              <a:t>DBA</a:t>
            </a:r>
            <a:r>
              <a:rPr lang="zh-CN" altLang="en-US" sz="2400" dirty="0">
                <a:latin typeface="+mn-ea"/>
                <a:ea typeface="+mn-ea"/>
              </a:rPr>
              <a:t>授权</a:t>
            </a:r>
            <a:r>
              <a:rPr lang="en-US" altLang="zh-CN" sz="2400" dirty="0">
                <a:latin typeface="+mn-ea"/>
                <a:ea typeface="+mn-ea"/>
              </a:rPr>
              <a:t>CREATE  SCHEMA </a:t>
            </a:r>
            <a:r>
              <a:rPr lang="zh-CN" altLang="en-US" sz="2400" dirty="0">
                <a:latin typeface="+mn-ea"/>
                <a:ea typeface="+mn-ea"/>
              </a:rPr>
              <a:t>的权限</a:t>
            </a: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例：</a:t>
            </a:r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1749933" y="5141035"/>
            <a:ext cx="717519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</a:rPr>
              <a:t>CREATE SCHEMA </a:t>
            </a:r>
            <a:r>
              <a:rPr lang="en-US" altLang="zh-CN" sz="2200" dirty="0"/>
              <a:t>Test  AUTHORIZATION  ZHANG</a:t>
            </a:r>
          </a:p>
          <a:p>
            <a:r>
              <a:rPr lang="en-US" altLang="zh-CN" sz="2200" dirty="0">
                <a:solidFill>
                  <a:srgbClr val="FF0000"/>
                </a:solidFill>
              </a:rPr>
              <a:t>    CREATE TABLE  </a:t>
            </a:r>
            <a:r>
              <a:rPr lang="en-US" altLang="zh-CN" sz="2200" dirty="0"/>
              <a:t>student  (</a:t>
            </a:r>
            <a:r>
              <a:rPr lang="en-US" altLang="zh-CN" sz="2200" dirty="0" err="1"/>
              <a:t>Sno</a:t>
            </a:r>
            <a:r>
              <a:rPr lang="en-US" altLang="zh-CN" sz="2200" dirty="0"/>
              <a:t>  char(9) PRIMARY KEY,</a:t>
            </a:r>
          </a:p>
          <a:p>
            <a:r>
              <a:rPr lang="en-US" altLang="zh-CN" sz="2200" dirty="0"/>
              <a:t>                                                 </a:t>
            </a:r>
            <a:r>
              <a:rPr lang="en-US" altLang="zh-CN" sz="2200" dirty="0" err="1"/>
              <a:t>Sname</a:t>
            </a:r>
            <a:r>
              <a:rPr lang="en-US" altLang="zh-CN" sz="2200" dirty="0"/>
              <a:t>  char(20),</a:t>
            </a:r>
          </a:p>
          <a:p>
            <a:r>
              <a:rPr lang="en-US" altLang="zh-CN" sz="2200" dirty="0"/>
              <a:t>                                                 Sage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+mj-ea"/>
                <a:ea typeface="+mj-ea"/>
              </a:rPr>
              <a:t>第</a:t>
            </a:r>
            <a:r>
              <a:rPr lang="en-US" altLang="zh-CN" sz="4400" dirty="0">
                <a:latin typeface="+mj-ea"/>
                <a:ea typeface="+mj-ea"/>
              </a:rPr>
              <a:t>3</a:t>
            </a:r>
            <a:r>
              <a:rPr lang="zh-CN" altLang="en-US" sz="4400" dirty="0">
                <a:latin typeface="+mj-ea"/>
                <a:ea typeface="+mj-ea"/>
              </a:rPr>
              <a:t>章 关系数据库标准语言</a:t>
            </a:r>
            <a:r>
              <a:rPr lang="en-US" altLang="zh-CN" sz="4400" dirty="0">
                <a:latin typeface="+mj-ea"/>
                <a:ea typeface="+mj-ea"/>
              </a:rPr>
              <a:t>SQL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521131" y="1625990"/>
            <a:ext cx="6165669" cy="511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第一节 </a:t>
            </a:r>
            <a:r>
              <a:rPr lang="en-US" altLang="zh-CN" sz="2800" dirty="0"/>
              <a:t>SQL</a:t>
            </a:r>
            <a:r>
              <a:rPr lang="zh-CN" altLang="en-US" sz="2800" dirty="0"/>
              <a:t>概述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第二节 学生</a:t>
            </a:r>
            <a:r>
              <a:rPr lang="en-US" altLang="zh-CN" sz="2800" dirty="0"/>
              <a:t>-</a:t>
            </a:r>
            <a:r>
              <a:rPr lang="zh-CN" altLang="en-US" sz="2800" dirty="0"/>
              <a:t>课程数据库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第三节 数据定义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第四节 数据查询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第五节 数据更新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第六节 空值的处理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9663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删除模式</a:t>
            </a: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138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定义</a:t>
            </a:r>
            <a:endParaRPr lang="en-US" altLang="zh-CN" sz="2800" dirty="0"/>
          </a:p>
          <a:p>
            <a:pPr lvl="1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  DROP SCHEMA </a:t>
            </a:r>
            <a:r>
              <a:rPr lang="en-US" altLang="zh-CN" sz="2400" dirty="0">
                <a:ea typeface="宋体" charset="-122"/>
              </a:rPr>
              <a:t>&lt;</a:t>
            </a:r>
            <a:r>
              <a:rPr lang="zh-CN" altLang="en-US" sz="2400" dirty="0">
                <a:ea typeface="宋体" charset="-122"/>
              </a:rPr>
              <a:t>模式名</a:t>
            </a:r>
            <a:r>
              <a:rPr lang="en-US" altLang="zh-CN" sz="2400" dirty="0">
                <a:ea typeface="宋体" charset="-122"/>
              </a:rPr>
              <a:t>&gt;  &lt;CASCADE | RESTRICT&gt;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CASCADE(</a:t>
            </a:r>
            <a:r>
              <a:rPr lang="zh-CN" altLang="en-US" sz="2400" dirty="0">
                <a:ea typeface="宋体" charset="-122"/>
              </a:rPr>
              <a:t>级联</a:t>
            </a:r>
            <a:r>
              <a:rPr lang="en-US" altLang="zh-CN" sz="2400" dirty="0">
                <a:ea typeface="宋体" charset="-122"/>
              </a:rPr>
              <a:t>)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>
                <a:ea typeface="宋体" charset="-122"/>
              </a:rPr>
              <a:t>删除模式的同时把该模式中所有的数据库对象全部删除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RESTRICT(</a:t>
            </a:r>
            <a:r>
              <a:rPr lang="zh-CN" altLang="en-US" sz="2400" dirty="0">
                <a:ea typeface="宋体" charset="-122"/>
              </a:rPr>
              <a:t>限制</a:t>
            </a:r>
            <a:r>
              <a:rPr lang="en-US" altLang="zh-CN" sz="2400" dirty="0">
                <a:ea typeface="宋体" charset="-122"/>
              </a:rPr>
              <a:t>)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>
                <a:ea typeface="宋体" charset="-122"/>
              </a:rPr>
              <a:t>如果该模式中定义了下属的数据库对象（如表、视图等），则拒绝该删除语句的执行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>
                <a:ea typeface="宋体" charset="-122"/>
              </a:rPr>
              <a:t>当该模式中没有任何下属的对象时 才能执行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基本表的定义、删除与修改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5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创建表时，需要搞清楚的问题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表名是什么</a:t>
            </a:r>
            <a:r>
              <a:rPr lang="en-US" altLang="zh-CN" sz="2400" dirty="0">
                <a:latin typeface="+mn-ea"/>
                <a:ea typeface="+mn-ea"/>
              </a:rPr>
              <a:t>?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此表包括那些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列</a:t>
            </a:r>
            <a:r>
              <a:rPr lang="en-US" altLang="zh-CN" sz="2400" dirty="0">
                <a:latin typeface="+mn-ea"/>
                <a:ea typeface="+mn-ea"/>
              </a:rPr>
              <a:t>? </a:t>
            </a:r>
            <a:endParaRPr lang="zh-CN" altLang="en-US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各列名是什么</a:t>
            </a:r>
            <a:r>
              <a:rPr lang="en-US" altLang="zh-CN" sz="2400" dirty="0">
                <a:latin typeface="+mn-ea"/>
                <a:ea typeface="+mn-ea"/>
              </a:rPr>
              <a:t>? </a:t>
            </a:r>
            <a:endParaRPr lang="zh-CN" altLang="en-US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各列的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长度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数据类型</a:t>
            </a:r>
            <a:r>
              <a:rPr lang="zh-CN" altLang="en-US" sz="2400" dirty="0">
                <a:latin typeface="+mn-ea"/>
                <a:ea typeface="+mn-ea"/>
              </a:rPr>
              <a:t>是什么</a:t>
            </a:r>
            <a:r>
              <a:rPr lang="en-US" altLang="zh-CN" sz="2400" dirty="0">
                <a:latin typeface="+mn-ea"/>
                <a:ea typeface="+mn-ea"/>
              </a:rPr>
              <a:t>? </a:t>
            </a:r>
            <a:endParaRPr lang="zh-CN" altLang="en-US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列是否允许取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空值</a:t>
            </a:r>
            <a:r>
              <a:rPr lang="en-US" altLang="zh-CN" sz="2400" dirty="0">
                <a:latin typeface="+mn-ea"/>
                <a:ea typeface="+mn-ea"/>
              </a:rPr>
              <a:t>? </a:t>
            </a:r>
            <a:endParaRPr lang="zh-CN" altLang="en-US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列是否取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唯一值</a:t>
            </a:r>
            <a:r>
              <a:rPr lang="zh-CN" altLang="en-US" sz="2400" dirty="0">
                <a:latin typeface="+mn-ea"/>
                <a:ea typeface="+mn-ea"/>
              </a:rPr>
              <a:t>？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哪些列组成表的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主键</a:t>
            </a:r>
            <a:r>
              <a:rPr lang="en-US" altLang="zh-CN" sz="2400" dirty="0">
                <a:latin typeface="+mn-ea"/>
                <a:ea typeface="+mn-ea"/>
              </a:rPr>
              <a:t>? </a:t>
            </a:r>
            <a:endParaRPr lang="zh-CN" altLang="en-US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外键</a:t>
            </a:r>
            <a:r>
              <a:rPr lang="zh-CN" altLang="en-US" sz="2400" dirty="0">
                <a:latin typeface="+mn-ea"/>
                <a:ea typeface="+mn-ea"/>
              </a:rPr>
              <a:t>及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被参照的关系</a:t>
            </a:r>
            <a:r>
              <a:rPr lang="zh-CN" altLang="en-US" sz="2400" dirty="0">
                <a:latin typeface="+mn-ea"/>
                <a:ea typeface="+mn-ea"/>
              </a:rPr>
              <a:t>是什么？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9031" y="3589360"/>
            <a:ext cx="3003083" cy="27271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数据类型</a:t>
            </a: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457200" y="1595336"/>
            <a:ext cx="8372475" cy="452596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数据类型</a:t>
            </a:r>
          </a:p>
          <a:p>
            <a:pPr lvl="1" eaLnBrk="1" hangingPunct="1"/>
            <a:r>
              <a:rPr lang="en-US" altLang="zh-CN" sz="2400" dirty="0">
                <a:latin typeface="+mn-ea"/>
                <a:ea typeface="+mn-ea"/>
              </a:rPr>
              <a:t>SQL</a:t>
            </a:r>
            <a:r>
              <a:rPr lang="zh-CN" altLang="en-US" sz="2400" dirty="0">
                <a:latin typeface="+mn-ea"/>
                <a:ea typeface="+mn-ea"/>
              </a:rPr>
              <a:t>中域的概念用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数据类型</a:t>
            </a:r>
            <a:r>
              <a:rPr lang="zh-CN" altLang="en-US" sz="2400" dirty="0">
                <a:latin typeface="+mn-ea"/>
                <a:ea typeface="+mn-ea"/>
              </a:rPr>
              <a:t>来实现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定义列时需要指明其数据类型及长度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选用哪种数据类型 </a:t>
            </a:r>
          </a:p>
          <a:p>
            <a:pPr lvl="2" eaLnBrk="1" hangingPunct="1"/>
            <a:r>
              <a:rPr lang="zh-CN" altLang="en-US" sz="2000" dirty="0">
                <a:ea typeface="宋体" charset="-122"/>
              </a:rPr>
              <a:t>取值范围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>
                <a:ea typeface="宋体" charset="-122"/>
              </a:rPr>
              <a:t>要做哪些运算 </a:t>
            </a:r>
          </a:p>
          <a:p>
            <a:pPr eaLnBrk="1" hangingPunct="1"/>
            <a:endParaRPr lang="zh-CN" altLang="en-US" dirty="0"/>
          </a:p>
        </p:txBody>
      </p:sp>
      <p:grpSp>
        <p:nvGrpSpPr>
          <p:cNvPr id="53251" name="组合 19"/>
          <p:cNvGrpSpPr>
            <a:grpSpLocks/>
          </p:cNvGrpSpPr>
          <p:nvPr/>
        </p:nvGrpSpPr>
        <p:grpSpPr bwMode="auto">
          <a:xfrm>
            <a:off x="6858000" y="4310063"/>
            <a:ext cx="2286000" cy="1866900"/>
            <a:chOff x="6858000" y="4310702"/>
            <a:chExt cx="2286000" cy="1866900"/>
          </a:xfrm>
        </p:grpSpPr>
        <p:pic>
          <p:nvPicPr>
            <p:cNvPr id="53261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0" y="4310702"/>
              <a:ext cx="2286000" cy="186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6942138" y="4445639"/>
              <a:ext cx="1978025" cy="338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ea typeface="宋体" pitchFamily="2" charset="-122"/>
                </a:rPr>
                <a:t>Numeric Data Types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  <p:grpSp>
        <p:nvGrpSpPr>
          <p:cNvPr id="53252" name="组合 18"/>
          <p:cNvGrpSpPr>
            <a:grpSpLocks/>
          </p:cNvGrpSpPr>
          <p:nvPr/>
        </p:nvGrpSpPr>
        <p:grpSpPr bwMode="auto">
          <a:xfrm>
            <a:off x="6200775" y="4954588"/>
            <a:ext cx="2311400" cy="1371600"/>
            <a:chOff x="6200442" y="4954135"/>
            <a:chExt cx="2311400" cy="1371600"/>
          </a:xfrm>
        </p:grpSpPr>
        <p:pic>
          <p:nvPicPr>
            <p:cNvPr id="5325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00442" y="4954135"/>
              <a:ext cx="2311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6389355" y="5325610"/>
              <a:ext cx="1870075" cy="584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ea typeface="宋体" pitchFamily="2" charset="-122"/>
                </a:rPr>
                <a:t>Text</a:t>
              </a:r>
            </a:p>
            <a:p>
              <a:pPr>
                <a:defRPr/>
              </a:pPr>
              <a:r>
                <a:rPr lang="en-US" altLang="zh-CN" sz="1600" dirty="0" err="1">
                  <a:ea typeface="宋体" pitchFamily="2" charset="-122"/>
                </a:rPr>
                <a:t>Ntext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81405" y="5058910"/>
              <a:ext cx="1762125" cy="3397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ea typeface="宋体" pitchFamily="2" charset="-122"/>
                </a:rPr>
                <a:t>String Data Types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  <p:grpSp>
        <p:nvGrpSpPr>
          <p:cNvPr id="53253" name="组合 20"/>
          <p:cNvGrpSpPr>
            <a:grpSpLocks/>
          </p:cNvGrpSpPr>
          <p:nvPr/>
        </p:nvGrpSpPr>
        <p:grpSpPr bwMode="auto">
          <a:xfrm>
            <a:off x="5821363" y="5481638"/>
            <a:ext cx="2286000" cy="1079500"/>
            <a:chOff x="2504364" y="5536914"/>
            <a:chExt cx="2286000" cy="1079500"/>
          </a:xfrm>
        </p:grpSpPr>
        <p:grpSp>
          <p:nvGrpSpPr>
            <p:cNvPr id="53254" name="组合 16"/>
            <p:cNvGrpSpPr>
              <a:grpSpLocks/>
            </p:cNvGrpSpPr>
            <p:nvPr/>
          </p:nvGrpSpPr>
          <p:grpSpPr bwMode="auto">
            <a:xfrm>
              <a:off x="2504364" y="5536914"/>
              <a:ext cx="2286000" cy="1079500"/>
              <a:chOff x="1589965" y="5782574"/>
              <a:chExt cx="2286000" cy="1079500"/>
            </a:xfrm>
          </p:grpSpPr>
          <p:pic>
            <p:nvPicPr>
              <p:cNvPr id="53256" name="Picture 7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589965" y="5782574"/>
                <a:ext cx="2286000" cy="1079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矩形 14"/>
              <p:cNvSpPr/>
              <p:nvPr/>
            </p:nvSpPr>
            <p:spPr>
              <a:xfrm>
                <a:off x="1705852" y="6114361"/>
                <a:ext cx="1870075" cy="584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600" dirty="0">
                    <a:ea typeface="宋体" pitchFamily="2" charset="-122"/>
                  </a:rPr>
                  <a:t>Text</a:t>
                </a:r>
              </a:p>
              <a:p>
                <a:pPr>
                  <a:defRPr/>
                </a:pPr>
                <a:r>
                  <a:rPr lang="en-US" altLang="zh-CN" sz="1600" dirty="0" err="1">
                    <a:ea typeface="宋体" pitchFamily="2" charset="-122"/>
                  </a:rPr>
                  <a:t>Ntext</a:t>
                </a:r>
                <a:endParaRPr lang="zh-CN" altLang="en-US" sz="1600" dirty="0">
                  <a:ea typeface="宋体" pitchFamily="2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577389" y="5605176"/>
              <a:ext cx="1655762" cy="338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ea typeface="宋体" pitchFamily="2" charset="-122"/>
                </a:rPr>
                <a:t>Other</a:t>
              </a:r>
              <a:r>
                <a:rPr lang="en-US" sz="1600" b="1" dirty="0">
                  <a:ea typeface="宋体" pitchFamily="2" charset="-122"/>
                </a:rPr>
                <a:t> Data Type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基本数据类型</a:t>
            </a:r>
          </a:p>
        </p:txBody>
      </p:sp>
      <p:graphicFrame>
        <p:nvGraphicFramePr>
          <p:cNvPr id="5" name="Group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46630"/>
              </p:ext>
            </p:extLst>
          </p:nvPr>
        </p:nvGraphicFramePr>
        <p:xfrm>
          <a:off x="542925" y="1635227"/>
          <a:ext cx="8202612" cy="4503739"/>
        </p:xfrm>
        <a:graphic>
          <a:graphicData uri="http://schemas.openxmlformats.org/drawingml/2006/table">
            <a:tbl>
              <a:tblPr/>
              <a:tblGrid>
                <a:gridCol w="209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CHAR(n)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的定长字符串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VARCHAR(n)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最大长度为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的变长字符串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长整数（也可以写作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INTEGER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短整数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NUMERIC(p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定点数，由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位数字（不包括符号、小数点）组成，小数后面有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REAL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取决于机器精度的浮点数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Double Precision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取决于机器精度的双精度浮点数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FLOAT(n)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浮点数，精度至少为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日期，包含年、月、日，格式为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YYYY-MM-DD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时间，包含一日的时、分、秒，格式为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HH:MM:SS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369" y="34901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定义基本表</a:t>
            </a: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046723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隶书" panose="02010509060101010101" pitchFamily="49" charset="-122"/>
              </a:rPr>
              <a:t>定义基本表</a:t>
            </a:r>
            <a:endParaRPr lang="en-US" altLang="zh-CN" sz="2800" b="1" dirty="0">
              <a:latin typeface="隶书" panose="02010509060101010101" pitchFamily="49" charset="-122"/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CREATE TABLE  </a:t>
            </a:r>
            <a:r>
              <a:rPr lang="en-US" altLang="zh-CN" sz="2400" dirty="0">
                <a:latin typeface="+mn-ea"/>
                <a:ea typeface="+mn-ea"/>
              </a:rPr>
              <a:t>&lt;</a:t>
            </a:r>
            <a:r>
              <a:rPr lang="zh-CN" altLang="en-US" sz="2400" dirty="0">
                <a:latin typeface="+mn-ea"/>
                <a:ea typeface="+mn-ea"/>
              </a:rPr>
              <a:t>表名</a:t>
            </a:r>
            <a:r>
              <a:rPr lang="en-US" altLang="zh-CN" sz="2400" dirty="0">
                <a:latin typeface="+mn-ea"/>
                <a:ea typeface="+mn-ea"/>
              </a:rPr>
              <a:t>&gt;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+mn-ea"/>
                <a:ea typeface="+mn-ea"/>
              </a:rPr>
              <a:t>  (&lt;</a:t>
            </a:r>
            <a:r>
              <a:rPr lang="zh-CN" altLang="en-US" dirty="0">
                <a:latin typeface="+mn-ea"/>
                <a:ea typeface="+mn-ea"/>
              </a:rPr>
              <a:t>列名</a:t>
            </a:r>
            <a:r>
              <a:rPr lang="en-US" altLang="zh-CN" dirty="0">
                <a:latin typeface="+mn-ea"/>
                <a:ea typeface="+mn-ea"/>
              </a:rPr>
              <a:t>&gt; &lt;</a:t>
            </a:r>
            <a:r>
              <a:rPr lang="zh-CN" altLang="en-US" dirty="0">
                <a:latin typeface="+mn-ea"/>
                <a:ea typeface="+mn-ea"/>
              </a:rPr>
              <a:t>数据类型</a:t>
            </a:r>
            <a:r>
              <a:rPr lang="en-US" altLang="zh-CN" dirty="0">
                <a:latin typeface="+mn-ea"/>
                <a:ea typeface="+mn-ea"/>
              </a:rPr>
              <a:t>&gt;  [ &lt;</a:t>
            </a:r>
            <a:r>
              <a:rPr lang="zh-CN" altLang="en-US" dirty="0">
                <a:latin typeface="+mn-ea"/>
                <a:ea typeface="+mn-ea"/>
              </a:rPr>
              <a:t>列级完整性约束条件</a:t>
            </a:r>
            <a:r>
              <a:rPr lang="en-US" altLang="zh-CN" dirty="0">
                <a:latin typeface="+mn-ea"/>
                <a:ea typeface="+mn-ea"/>
              </a:rPr>
              <a:t>&gt; ]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+mn-ea"/>
                <a:ea typeface="+mn-ea"/>
              </a:rPr>
              <a:t>  [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&lt;</a:t>
            </a:r>
            <a:r>
              <a:rPr lang="zh-CN" altLang="en-US" dirty="0">
                <a:latin typeface="+mn-ea"/>
                <a:ea typeface="+mn-ea"/>
              </a:rPr>
              <a:t>列名</a:t>
            </a:r>
            <a:r>
              <a:rPr lang="en-US" altLang="zh-CN" dirty="0">
                <a:latin typeface="+mn-ea"/>
                <a:ea typeface="+mn-ea"/>
              </a:rPr>
              <a:t>&gt; &lt;</a:t>
            </a:r>
            <a:r>
              <a:rPr lang="zh-CN" altLang="en-US" dirty="0">
                <a:latin typeface="+mn-ea"/>
                <a:ea typeface="+mn-ea"/>
              </a:rPr>
              <a:t>数据类型</a:t>
            </a:r>
            <a:r>
              <a:rPr lang="en-US" altLang="zh-CN" dirty="0">
                <a:latin typeface="+mn-ea"/>
                <a:ea typeface="+mn-ea"/>
              </a:rPr>
              <a:t>&gt; [ &lt;</a:t>
            </a:r>
            <a:r>
              <a:rPr lang="zh-CN" altLang="en-US" dirty="0">
                <a:latin typeface="+mn-ea"/>
                <a:ea typeface="+mn-ea"/>
              </a:rPr>
              <a:t>列级完整性约束条件</a:t>
            </a:r>
            <a:r>
              <a:rPr lang="en-US" altLang="zh-CN" dirty="0">
                <a:latin typeface="+mn-ea"/>
                <a:ea typeface="+mn-ea"/>
              </a:rPr>
              <a:t>&gt;] ] …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+mn-ea"/>
                <a:ea typeface="+mn-ea"/>
              </a:rPr>
              <a:t>  [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&lt;</a:t>
            </a:r>
            <a:r>
              <a:rPr lang="zh-CN" altLang="en-US" dirty="0">
                <a:latin typeface="+mn-ea"/>
                <a:ea typeface="+mn-ea"/>
              </a:rPr>
              <a:t>表级完整性约束条件</a:t>
            </a:r>
            <a:r>
              <a:rPr lang="en-US" altLang="zh-CN" dirty="0">
                <a:latin typeface="+mn-ea"/>
                <a:ea typeface="+mn-ea"/>
              </a:rPr>
              <a:t>&gt; ] </a:t>
            </a:r>
            <a:r>
              <a:rPr lang="zh-CN" altLang="en-US" dirty="0">
                <a:latin typeface="+mn-ea"/>
                <a:ea typeface="+mn-ea"/>
              </a:rPr>
              <a:t>）</a:t>
            </a:r>
            <a:r>
              <a:rPr lang="en-US" altLang="zh-CN" dirty="0">
                <a:latin typeface="+mn-ea"/>
                <a:ea typeface="+mn-ea"/>
              </a:rPr>
              <a:t>;</a:t>
            </a:r>
            <a:endParaRPr lang="zh-CN" altLang="en-US" dirty="0">
              <a:latin typeface="+mn-ea"/>
              <a:ea typeface="+mn-ea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列级完整性约束条件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&gt;</a:t>
            </a:r>
            <a:r>
              <a:rPr lang="zh-CN" altLang="en-US" sz="2400" dirty="0">
                <a:latin typeface="+mn-ea"/>
                <a:ea typeface="+mn-ea"/>
              </a:rPr>
              <a:t>：涉及相应属性列的完整性约束条件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表级完整性约束条件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&gt;</a:t>
            </a:r>
            <a:r>
              <a:rPr lang="zh-CN" altLang="en-US" sz="2400" dirty="0">
                <a:latin typeface="+mn-ea"/>
                <a:ea typeface="+mn-ea"/>
              </a:rPr>
              <a:t>：涉及一个或多个属性列的完整性约束条件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学生表</a:t>
            </a:r>
            <a:r>
              <a:rPr lang="en-US" dirty="0">
                <a:latin typeface="+mj-ea"/>
              </a:rPr>
              <a:t>Student</a:t>
            </a:r>
            <a:endParaRPr lang="zh-CN" altLang="en-US" dirty="0">
              <a:latin typeface="+mj-ea"/>
            </a:endParaRP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967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1]  </a:t>
            </a:r>
            <a:r>
              <a:rPr lang="zh-CN" altLang="en-US" sz="2800" dirty="0">
                <a:latin typeface="隶书" panose="02010509060101010101" pitchFamily="49" charset="-122"/>
              </a:rPr>
              <a:t>建立“学生”表</a:t>
            </a:r>
            <a:r>
              <a:rPr lang="en-US" altLang="zh-CN" sz="2800" dirty="0">
                <a:latin typeface="隶书" panose="02010509060101010101" pitchFamily="49" charset="-122"/>
              </a:rPr>
              <a:t>Student</a:t>
            </a:r>
            <a:r>
              <a:rPr lang="zh-CN" altLang="en-US" sz="2800" dirty="0">
                <a:latin typeface="隶书" panose="02010509060101010101" pitchFamily="49" charset="-122"/>
              </a:rPr>
              <a:t>，学号是主码，姓名取值唯一。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60425" y="2809875"/>
            <a:ext cx="7942263" cy="3413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</a:rPr>
              <a:t>CREATE TABLE Student          </a:t>
            </a:r>
            <a:endParaRPr lang="zh-CN" altLang="en-US" sz="2000" b="1" dirty="0">
              <a:latin typeface="Courier New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</a:rPr>
              <a:t>   (</a:t>
            </a:r>
            <a:r>
              <a:rPr lang="en-US" altLang="zh-CN" sz="2000" b="1" dirty="0" err="1">
                <a:latin typeface="Courier New" pitchFamily="49" charset="0"/>
              </a:rPr>
              <a:t>Sno</a:t>
            </a:r>
            <a:r>
              <a:rPr lang="en-US" altLang="zh-CN" sz="2000" b="1" dirty="0">
                <a:latin typeface="Courier New" pitchFamily="49" charset="0"/>
              </a:rPr>
              <a:t>   CHAR(9)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PRIMARY KEY</a:t>
            </a:r>
            <a:r>
              <a:rPr lang="zh-CN" altLang="en-US" sz="2000" b="1" dirty="0">
                <a:latin typeface="Courier New" pitchFamily="49" charset="0"/>
              </a:rPr>
              <a:t>， </a:t>
            </a:r>
            <a:r>
              <a:rPr lang="en-US" altLang="zh-CN" sz="1600" b="1" dirty="0">
                <a:latin typeface="Courier New" pitchFamily="49" charset="0"/>
              </a:rPr>
              <a:t>/*</a:t>
            </a:r>
            <a:r>
              <a:rPr lang="zh-CN" altLang="en-US" sz="1600" b="1" dirty="0">
                <a:solidFill>
                  <a:srgbClr val="FF0000"/>
                </a:solidFill>
                <a:latin typeface="Courier New" pitchFamily="49" charset="0"/>
              </a:rPr>
              <a:t>主键</a:t>
            </a:r>
            <a:r>
              <a:rPr lang="en-US" altLang="zh-CN" sz="1600" b="1" dirty="0">
                <a:latin typeface="Courier New" pitchFamily="49" charset="0"/>
              </a:rPr>
              <a:t> </a:t>
            </a:r>
            <a:r>
              <a:rPr lang="zh-CN" altLang="en-US" sz="1600" b="1" dirty="0">
                <a:latin typeface="Courier New" pitchFamily="49" charset="0"/>
              </a:rPr>
              <a:t>列级完整性约束条件*</a:t>
            </a:r>
            <a:r>
              <a:rPr lang="en-US" altLang="zh-CN" sz="1600" b="1" dirty="0">
                <a:latin typeface="Courier New" pitchFamily="49" charset="0"/>
              </a:rPr>
              <a:t>/                  </a:t>
            </a:r>
            <a:endParaRPr lang="zh-CN" altLang="en-US" sz="2000" b="1" dirty="0">
              <a:latin typeface="Courier New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 err="1">
                <a:latin typeface="Courier New" pitchFamily="49" charset="0"/>
              </a:rPr>
              <a:t>Sname</a:t>
            </a:r>
            <a:r>
              <a:rPr lang="en-US" altLang="zh-CN" sz="2000" b="1" dirty="0">
                <a:latin typeface="Courier New" pitchFamily="49" charset="0"/>
              </a:rPr>
              <a:t>  VARCHAR(20)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UNIQUE</a:t>
            </a:r>
            <a:r>
              <a:rPr lang="zh-CN" altLang="en-US" sz="2000" b="1" dirty="0">
                <a:latin typeface="Courier New" pitchFamily="49" charset="0"/>
              </a:rPr>
              <a:t>，    </a:t>
            </a:r>
            <a:r>
              <a:rPr lang="en-US" altLang="zh-CN" b="1" dirty="0">
                <a:latin typeface="Courier New" pitchFamily="49" charset="0"/>
              </a:rPr>
              <a:t>/* </a:t>
            </a:r>
            <a:r>
              <a:rPr lang="en-US" altLang="zh-CN" b="1" dirty="0" err="1">
                <a:latin typeface="Courier New" pitchFamily="49" charset="0"/>
              </a:rPr>
              <a:t>Sname</a:t>
            </a:r>
            <a:r>
              <a:rPr lang="zh-CN" altLang="en-US" b="1" dirty="0">
                <a:latin typeface="Courier New" pitchFamily="49" charset="0"/>
              </a:rPr>
              <a:t>取唯一值*</a:t>
            </a:r>
            <a:r>
              <a:rPr lang="en-US" altLang="zh-CN" b="1" dirty="0">
                <a:latin typeface="Courier New" pitchFamily="49" charset="0"/>
              </a:rPr>
              <a:t>/ </a:t>
            </a:r>
            <a:endParaRPr lang="zh-CN" altLang="en-US" sz="2000" b="1" dirty="0">
              <a:latin typeface="Courier New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 err="1">
                <a:latin typeface="Courier New" pitchFamily="49" charset="0"/>
              </a:rPr>
              <a:t>Ssex</a:t>
            </a:r>
            <a:r>
              <a:rPr lang="en-US" altLang="zh-CN" sz="2000" b="1" dirty="0">
                <a:latin typeface="Courier New" pitchFamily="49" charset="0"/>
              </a:rPr>
              <a:t>    CHAR(2)</a:t>
            </a:r>
            <a:r>
              <a:rPr lang="zh-CN" altLang="en-US" sz="2000" b="1" dirty="0">
                <a:latin typeface="Courier New" pitchFamily="49" charset="0"/>
              </a:rPr>
              <a:t>，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</a:rPr>
              <a:t>    Sage   SMALLINT</a:t>
            </a:r>
            <a:r>
              <a:rPr lang="zh-CN" altLang="en-US" sz="2000" b="1" dirty="0">
                <a:latin typeface="Courier New" pitchFamily="49" charset="0"/>
              </a:rPr>
              <a:t>，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 err="1">
                <a:latin typeface="Courier New" pitchFamily="49" charset="0"/>
              </a:rPr>
              <a:t>Sdept</a:t>
            </a:r>
            <a:r>
              <a:rPr lang="en-US" altLang="zh-CN" sz="2000" b="1" dirty="0">
                <a:latin typeface="Courier New" pitchFamily="49" charset="0"/>
              </a:rPr>
              <a:t>  CHAR(20) </a:t>
            </a:r>
            <a:endParaRPr lang="zh-CN" altLang="en-US" sz="2000" b="1" dirty="0">
              <a:latin typeface="Courier New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</a:rPr>
              <a:t>   )</a:t>
            </a:r>
            <a:r>
              <a:rPr lang="zh-CN" altLang="en-US" sz="2000" b="1" dirty="0">
                <a:latin typeface="Courier New" pitchFamily="49" charset="0"/>
              </a:rPr>
              <a:t>； </a:t>
            </a:r>
            <a:endParaRPr lang="zh-CN" altLang="zh-CN" sz="2000" b="1" dirty="0">
              <a:latin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7750" y="3379788"/>
            <a:ext cx="1898650" cy="49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课程表</a:t>
            </a:r>
            <a:r>
              <a:rPr lang="en-US" dirty="0">
                <a:latin typeface="+mj-ea"/>
              </a:rPr>
              <a:t>Course</a:t>
            </a:r>
            <a:endParaRPr lang="zh-CN" altLang="en-US" dirty="0">
              <a:latin typeface="+mj-ea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872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2] </a:t>
            </a:r>
            <a:r>
              <a:rPr lang="zh-CN" altLang="en-US" sz="2800" dirty="0">
                <a:latin typeface="隶书" panose="02010509060101010101" pitchFamily="49" charset="-122"/>
              </a:rPr>
              <a:t>建立一个“课程”表</a:t>
            </a:r>
            <a:r>
              <a:rPr lang="en-US" altLang="zh-CN" sz="2800" dirty="0"/>
              <a:t>Course</a:t>
            </a:r>
            <a:r>
              <a:rPr lang="zh-CN" altLang="en-US" sz="2800" dirty="0"/>
              <a:t>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11057" y="2319338"/>
            <a:ext cx="8351837" cy="3386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2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Courier New" pitchFamily="49" charset="0"/>
              </a:rPr>
              <a:t>CREATE TABLE  </a:t>
            </a:r>
            <a:r>
              <a:rPr lang="en-US" altLang="zh-CN" sz="2200" b="1" dirty="0">
                <a:latin typeface="Courier New" pitchFamily="49" charset="0"/>
              </a:rPr>
              <a:t>Course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1" dirty="0">
                <a:latin typeface="Courier New" pitchFamily="49" charset="0"/>
              </a:rPr>
              <a:t>   ( </a:t>
            </a:r>
            <a:r>
              <a:rPr lang="en-US" altLang="zh-CN" sz="2200" b="1" dirty="0" err="1">
                <a:latin typeface="Courier New" pitchFamily="49" charset="0"/>
              </a:rPr>
              <a:t>Cno</a:t>
            </a:r>
            <a:r>
              <a:rPr lang="en-US" altLang="zh-CN" sz="2200" b="1" dirty="0">
                <a:latin typeface="Courier New" pitchFamily="49" charset="0"/>
              </a:rPr>
              <a:t>       CHAR(4) </a:t>
            </a:r>
            <a:r>
              <a:rPr lang="en-US" altLang="zh-CN" sz="2200" b="1" dirty="0">
                <a:solidFill>
                  <a:srgbClr val="FF0000"/>
                </a:solidFill>
                <a:latin typeface="Courier New" pitchFamily="49" charset="0"/>
              </a:rPr>
              <a:t>PRIMARY KEY</a:t>
            </a:r>
            <a:r>
              <a:rPr lang="zh-CN" altLang="en-US" sz="2200" b="1" dirty="0">
                <a:latin typeface="Courier New" pitchFamily="49" charset="0"/>
              </a:rPr>
              <a:t>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200" b="1" dirty="0">
                <a:latin typeface="Courier New" pitchFamily="49" charset="0"/>
              </a:rPr>
              <a:t>     </a:t>
            </a:r>
            <a:r>
              <a:rPr lang="en-US" altLang="zh-CN" sz="2200" b="1" dirty="0" err="1">
                <a:latin typeface="Courier New" pitchFamily="49" charset="0"/>
              </a:rPr>
              <a:t>Cname</a:t>
            </a:r>
            <a:r>
              <a:rPr lang="en-US" altLang="zh-CN" sz="2200" b="1" dirty="0">
                <a:latin typeface="Courier New" pitchFamily="49" charset="0"/>
              </a:rPr>
              <a:t>  CHAR(40)</a:t>
            </a:r>
            <a:r>
              <a:rPr lang="zh-CN" altLang="en-US" sz="2200" b="1" dirty="0">
                <a:latin typeface="Courier New" pitchFamily="49" charset="0"/>
              </a:rPr>
              <a:t>，          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200" b="1" dirty="0">
                <a:latin typeface="Courier New" pitchFamily="49" charset="0"/>
              </a:rPr>
              <a:t>     </a:t>
            </a:r>
            <a:r>
              <a:rPr lang="en-US" altLang="zh-CN" sz="2200" b="1" dirty="0" err="1">
                <a:latin typeface="Courier New" pitchFamily="49" charset="0"/>
              </a:rPr>
              <a:t>Cpno</a:t>
            </a:r>
            <a:r>
              <a:rPr lang="en-US" altLang="zh-CN" sz="2200" b="1" dirty="0">
                <a:latin typeface="Courier New" pitchFamily="49" charset="0"/>
              </a:rPr>
              <a:t>     CHAR(4) </a:t>
            </a:r>
            <a:r>
              <a:rPr lang="zh-CN" altLang="en-US" sz="2200" b="1" dirty="0">
                <a:latin typeface="Courier New" pitchFamily="49" charset="0"/>
              </a:rPr>
              <a:t>，     </a:t>
            </a:r>
            <a:r>
              <a:rPr lang="en-US" altLang="zh-CN" sz="2200" b="1" dirty="0">
                <a:latin typeface="Courier New" pitchFamily="49" charset="0"/>
              </a:rPr>
              <a:t>/*</a:t>
            </a:r>
            <a:r>
              <a:rPr lang="zh-CN" altLang="en-US" sz="2200" b="1" dirty="0">
                <a:latin typeface="Courier New" pitchFamily="49" charset="0"/>
              </a:rPr>
              <a:t>先修课</a:t>
            </a:r>
            <a:r>
              <a:rPr lang="en-US" altLang="zh-CN" sz="2200" b="1" dirty="0">
                <a:latin typeface="Courier New" pitchFamily="49" charset="0"/>
              </a:rPr>
              <a:t>*/</a:t>
            </a:r>
            <a:r>
              <a:rPr lang="zh-CN" altLang="en-US" sz="2200" b="1" dirty="0">
                <a:latin typeface="Courier New" pitchFamily="49" charset="0"/>
              </a:rPr>
              <a:t>                             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200" b="1" dirty="0">
                <a:latin typeface="Courier New" pitchFamily="49" charset="0"/>
              </a:rPr>
              <a:t>     </a:t>
            </a:r>
            <a:r>
              <a:rPr lang="en-US" altLang="zh-CN" sz="2200" b="1" dirty="0" err="1">
                <a:latin typeface="Courier New" pitchFamily="49" charset="0"/>
              </a:rPr>
              <a:t>Ccredit</a:t>
            </a:r>
            <a:r>
              <a:rPr lang="en-US" altLang="zh-CN" sz="2200" b="1" dirty="0">
                <a:latin typeface="Courier New" pitchFamily="49" charset="0"/>
              </a:rPr>
              <a:t>  SMALLINT</a:t>
            </a:r>
            <a:r>
              <a:rPr lang="zh-CN" altLang="en-US" sz="2200" b="1" dirty="0">
                <a:latin typeface="Courier New" pitchFamily="49" charset="0"/>
              </a:rPr>
              <a:t>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200" b="1" dirty="0">
                <a:latin typeface="Courier New" pitchFamily="49" charset="0"/>
              </a:rPr>
              <a:t>     </a:t>
            </a:r>
            <a:r>
              <a:rPr lang="en-US" altLang="zh-CN" sz="2200" b="1" dirty="0">
                <a:solidFill>
                  <a:srgbClr val="FF0000"/>
                </a:solidFill>
                <a:latin typeface="Courier New" pitchFamily="49" charset="0"/>
              </a:rPr>
              <a:t>FOREIGN KEY </a:t>
            </a:r>
            <a:r>
              <a:rPr lang="en-US" altLang="zh-CN" sz="2200" b="1" dirty="0">
                <a:latin typeface="Courier New" pitchFamily="49" charset="0"/>
              </a:rPr>
              <a:t>(</a:t>
            </a:r>
            <a:r>
              <a:rPr lang="en-US" altLang="zh-CN" sz="2200" b="1" dirty="0" err="1">
                <a:latin typeface="Courier New" pitchFamily="49" charset="0"/>
              </a:rPr>
              <a:t>Cpno</a:t>
            </a:r>
            <a:r>
              <a:rPr lang="en-US" altLang="zh-CN" sz="2200" b="1" dirty="0">
                <a:latin typeface="Courier New" pitchFamily="49" charset="0"/>
              </a:rPr>
              <a:t>) </a:t>
            </a:r>
            <a:r>
              <a:rPr lang="en-US" altLang="zh-CN" sz="2200" b="1" dirty="0">
                <a:solidFill>
                  <a:srgbClr val="FF0000"/>
                </a:solidFill>
                <a:latin typeface="Courier New" pitchFamily="49" charset="0"/>
              </a:rPr>
              <a:t>REFERENCES</a:t>
            </a:r>
            <a:r>
              <a:rPr lang="en-US" altLang="zh-CN" sz="2200" b="1" dirty="0">
                <a:latin typeface="Courier New" pitchFamily="49" charset="0"/>
              </a:rPr>
              <a:t> Course(</a:t>
            </a:r>
            <a:r>
              <a:rPr lang="en-US" altLang="zh-CN" sz="2200" b="1" dirty="0" err="1">
                <a:latin typeface="Courier New" pitchFamily="49" charset="0"/>
              </a:rPr>
              <a:t>Cno</a:t>
            </a:r>
            <a:r>
              <a:rPr lang="en-US" altLang="zh-CN" sz="2200" b="1" dirty="0">
                <a:latin typeface="Courier New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1" dirty="0">
                <a:latin typeface="Courier New" pitchFamily="49" charset="0"/>
              </a:rPr>
              <a:t>   );</a:t>
            </a:r>
            <a:endParaRPr lang="zh-CN" altLang="zh-CN" sz="2200" b="1" dirty="0">
              <a:latin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294" y="4627563"/>
            <a:ext cx="6989763" cy="434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225507" y="5891213"/>
            <a:ext cx="5986462" cy="685800"/>
            <a:chOff x="1928812" y="5086350"/>
            <a:chExt cx="5986463" cy="685800"/>
          </a:xfrm>
        </p:grpSpPr>
        <p:sp>
          <p:nvSpPr>
            <p:cNvPr id="6" name="圆角矩形标注 5"/>
            <p:cNvSpPr/>
            <p:nvPr/>
          </p:nvSpPr>
          <p:spPr>
            <a:xfrm flipV="1">
              <a:off x="1928812" y="5086350"/>
              <a:ext cx="5986463" cy="685800"/>
            </a:xfrm>
            <a:prstGeom prst="wedgeRoundRectCallout">
              <a:avLst>
                <a:gd name="adj1" fmla="val -36020"/>
                <a:gd name="adj2" fmla="val 162347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57351" name="矩形 6"/>
            <p:cNvSpPr>
              <a:spLocks noChangeArrowheads="1"/>
            </p:cNvSpPr>
            <p:nvPr/>
          </p:nvSpPr>
          <p:spPr bwMode="auto">
            <a:xfrm>
              <a:off x="2057401" y="5248960"/>
              <a:ext cx="58293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/>
                <a:t>Cpno</a:t>
              </a:r>
              <a:r>
                <a:rPr lang="zh-CN" altLang="en-US" sz="2000"/>
                <a:t>是外码，被参照表是</a:t>
              </a:r>
              <a:r>
                <a:rPr lang="en-US" altLang="zh-CN" sz="2000"/>
                <a:t>Course </a:t>
              </a:r>
              <a:r>
                <a:rPr lang="zh-CN" altLang="en-US" sz="2000"/>
                <a:t>，被参照列是</a:t>
              </a:r>
              <a:r>
                <a:rPr lang="en-US" altLang="zh-CN" sz="2000"/>
                <a:t>Cno</a:t>
              </a:r>
              <a:endParaRPr lang="zh-CN" altLang="en-US" sz="2000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学生选课表</a:t>
            </a:r>
            <a:r>
              <a:rPr lang="en-US" dirty="0">
                <a:latin typeface="+mj-ea"/>
              </a:rPr>
              <a:t>SC</a:t>
            </a:r>
            <a:endParaRPr lang="zh-CN" altLang="en-US" dirty="0">
              <a:latin typeface="+mj-ea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3]  </a:t>
            </a:r>
            <a:r>
              <a:rPr lang="zh-CN" altLang="en-US" sz="2800" dirty="0">
                <a:latin typeface="隶书" panose="02010509060101010101" pitchFamily="49" charset="-122"/>
              </a:rPr>
              <a:t>建立一个“学生选课”表</a:t>
            </a:r>
            <a:r>
              <a:rPr lang="en-US" altLang="zh-CN" sz="2800" dirty="0">
                <a:latin typeface="隶书" panose="02010509060101010101" pitchFamily="49" charset="-122"/>
              </a:rPr>
              <a:t>SC</a:t>
            </a:r>
            <a:r>
              <a:rPr lang="zh-CN" altLang="en-US" sz="2800" dirty="0">
                <a:latin typeface="隶书" panose="02010509060101010101" pitchFamily="49" charset="-122"/>
              </a:rPr>
              <a:t>，它由学号</a:t>
            </a:r>
            <a:r>
              <a:rPr lang="en-US" altLang="zh-CN" sz="2800" dirty="0" err="1">
                <a:latin typeface="隶书" panose="02010509060101010101" pitchFamily="49" charset="-122"/>
              </a:rPr>
              <a:t>Sno</a:t>
            </a:r>
            <a:r>
              <a:rPr lang="zh-CN" altLang="en-US" sz="2800" dirty="0">
                <a:latin typeface="隶书" panose="02010509060101010101" pitchFamily="49" charset="-122"/>
              </a:rPr>
              <a:t>、课程号</a:t>
            </a:r>
            <a:r>
              <a:rPr lang="en-US" altLang="zh-CN" sz="2800" dirty="0" err="1">
                <a:latin typeface="隶书" panose="02010509060101010101" pitchFamily="49" charset="-122"/>
              </a:rPr>
              <a:t>Cno</a:t>
            </a:r>
            <a:r>
              <a:rPr lang="zh-CN" altLang="en-US" sz="2800" dirty="0">
                <a:latin typeface="隶书" panose="02010509060101010101" pitchFamily="49" charset="-122"/>
              </a:rPr>
              <a:t>，修课成绩</a:t>
            </a:r>
            <a:r>
              <a:rPr lang="en-US" altLang="zh-CN" sz="2800" dirty="0">
                <a:latin typeface="隶书" panose="02010509060101010101" pitchFamily="49" charset="-122"/>
              </a:rPr>
              <a:t>Grade</a:t>
            </a:r>
            <a:r>
              <a:rPr lang="zh-CN" altLang="en-US" sz="2800" dirty="0">
                <a:latin typeface="隶书" panose="02010509060101010101" pitchFamily="49" charset="-122"/>
              </a:rPr>
              <a:t>组成，其中</a:t>
            </a:r>
            <a:r>
              <a:rPr lang="en-US" altLang="zh-CN" sz="2800" dirty="0">
                <a:latin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隶书" panose="02010509060101010101" pitchFamily="49" charset="-122"/>
              </a:rPr>
              <a:t>Sno</a:t>
            </a:r>
            <a:r>
              <a:rPr lang="en-US" altLang="zh-CN" sz="2800" dirty="0">
                <a:latin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隶书" panose="02010509060101010101" pitchFamily="49" charset="-122"/>
              </a:rPr>
              <a:t>Cno</a:t>
            </a:r>
            <a:r>
              <a:rPr lang="en-US" altLang="zh-CN" sz="2800" dirty="0">
                <a:latin typeface="隶书" panose="02010509060101010101" pitchFamily="49" charset="-122"/>
              </a:rPr>
              <a:t>)</a:t>
            </a:r>
            <a:r>
              <a:rPr lang="zh-CN" altLang="en-US" sz="2800" dirty="0">
                <a:latin typeface="隶书" panose="02010509060101010101" pitchFamily="49" charset="-122"/>
              </a:rPr>
              <a:t>为主码。</a:t>
            </a:r>
            <a:r>
              <a:rPr lang="zh-CN" altLang="en-US" sz="2800" dirty="0"/>
              <a:t>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03300" y="3201988"/>
            <a:ext cx="7469188" cy="278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CREATE TABLE  </a:t>
            </a:r>
            <a:r>
              <a:rPr lang="en-US" altLang="zh-CN" sz="2000" b="1" dirty="0">
                <a:latin typeface="Courier New" pitchFamily="49" charset="0"/>
              </a:rPr>
              <a:t>SC </a:t>
            </a:r>
          </a:p>
          <a:p>
            <a:pPr eaLnBrk="0" hangingPunct="0"/>
            <a:r>
              <a:rPr lang="en-US" altLang="zh-CN" sz="2000" b="1" dirty="0">
                <a:latin typeface="Courier New" pitchFamily="49" charset="0"/>
              </a:rPr>
              <a:t>  (</a:t>
            </a:r>
            <a:r>
              <a:rPr lang="en-US" altLang="zh-CN" sz="2000" b="1" dirty="0" err="1">
                <a:latin typeface="Courier New" pitchFamily="49" charset="0"/>
              </a:rPr>
              <a:t>Sno</a:t>
            </a:r>
            <a:r>
              <a:rPr lang="en-US" altLang="zh-CN" sz="2000" b="1" dirty="0">
                <a:latin typeface="Courier New" pitchFamily="49" charset="0"/>
              </a:rPr>
              <a:t>  CHAR(9)</a:t>
            </a:r>
            <a:r>
              <a:rPr lang="zh-CN" altLang="en-US" sz="2000" b="1" dirty="0">
                <a:latin typeface="Courier New" pitchFamily="49" charset="0"/>
              </a:rPr>
              <a:t>，       </a:t>
            </a:r>
          </a:p>
          <a:p>
            <a:pPr eaLnBrk="0" hangingPunct="0"/>
            <a:r>
              <a:rPr lang="zh-CN" altLang="en-US" sz="2000" b="1" dirty="0">
                <a:latin typeface="Courier New" pitchFamily="49" charset="0"/>
              </a:rPr>
              <a:t>   </a:t>
            </a:r>
            <a:r>
              <a:rPr lang="en-US" altLang="zh-CN" sz="2000" b="1" dirty="0" err="1">
                <a:latin typeface="Courier New" pitchFamily="49" charset="0"/>
              </a:rPr>
              <a:t>Cno</a:t>
            </a:r>
            <a:r>
              <a:rPr lang="en-US" altLang="zh-CN" sz="2000" b="1" dirty="0">
                <a:latin typeface="Courier New" pitchFamily="49" charset="0"/>
              </a:rPr>
              <a:t>  CHAR(4)</a:t>
            </a:r>
            <a:r>
              <a:rPr lang="zh-CN" altLang="en-US" sz="2000" b="1" dirty="0">
                <a:latin typeface="Courier New" pitchFamily="49" charset="0"/>
              </a:rPr>
              <a:t>，  </a:t>
            </a:r>
          </a:p>
          <a:p>
            <a:pPr eaLnBrk="0" hangingPunct="0"/>
            <a:r>
              <a:rPr lang="zh-CN" altLang="en-US" sz="2000" b="1" dirty="0">
                <a:latin typeface="Courier New" pitchFamily="49" charset="0"/>
              </a:rPr>
              <a:t>   </a:t>
            </a:r>
            <a:r>
              <a:rPr lang="en-US" altLang="zh-CN" sz="2000" b="1" dirty="0">
                <a:latin typeface="Courier New" pitchFamily="49" charset="0"/>
              </a:rPr>
              <a:t>Grade    SMALLINT</a:t>
            </a:r>
            <a:r>
              <a:rPr lang="zh-CN" altLang="en-US" sz="2000" b="1" dirty="0">
                <a:latin typeface="Courier New" pitchFamily="49" charset="0"/>
              </a:rPr>
              <a:t>， </a:t>
            </a:r>
          </a:p>
          <a:p>
            <a:pPr eaLnBrk="0" hangingPunct="0"/>
            <a:r>
              <a:rPr lang="zh-CN" altLang="en-US" sz="2000" b="1" dirty="0"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PRIMARY KEY 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</a:rPr>
              <a:t>Sno</a:t>
            </a:r>
            <a:r>
              <a:rPr lang="zh-CN" altLang="en-US" sz="2000" b="1" dirty="0">
                <a:latin typeface="Courier New" pitchFamily="49" charset="0"/>
              </a:rPr>
              <a:t>，</a:t>
            </a:r>
            <a:r>
              <a:rPr lang="en-US" altLang="zh-CN" sz="2000" b="1" dirty="0" err="1">
                <a:latin typeface="Courier New" pitchFamily="49" charset="0"/>
              </a:rPr>
              <a:t>Cno</a:t>
            </a:r>
            <a:r>
              <a:rPr lang="en-US" altLang="zh-CN" sz="2000" b="1" dirty="0">
                <a:latin typeface="Courier New" pitchFamily="49" charset="0"/>
              </a:rPr>
              <a:t>)</a:t>
            </a:r>
            <a:r>
              <a:rPr lang="zh-CN" altLang="en-US" sz="2000" b="1" dirty="0">
                <a:latin typeface="Courier New" pitchFamily="49" charset="0"/>
              </a:rPr>
              <a:t>， </a:t>
            </a:r>
            <a:endParaRPr lang="en-US" altLang="zh-CN" sz="2000" b="1" dirty="0">
              <a:latin typeface="Courier New" pitchFamily="49" charset="0"/>
            </a:endParaRPr>
          </a:p>
          <a:p>
            <a:pPr eaLnBrk="0" hangingPunct="0"/>
            <a:r>
              <a:rPr lang="en-US" altLang="zh-CN" sz="2000" b="1" dirty="0"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FOREIGN KEY 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</a:rPr>
              <a:t>Sno</a:t>
            </a:r>
            <a:r>
              <a:rPr lang="en-US" altLang="zh-CN" sz="2000" b="1" dirty="0">
                <a:latin typeface="Courier New" pitchFamily="49" charset="0"/>
              </a:rPr>
              <a:t>) REFERENCES Student(</a:t>
            </a:r>
            <a:r>
              <a:rPr lang="en-US" altLang="zh-CN" sz="2000" b="1" dirty="0" err="1">
                <a:latin typeface="Courier New" pitchFamily="49" charset="0"/>
              </a:rPr>
              <a:t>Sno</a:t>
            </a:r>
            <a:r>
              <a:rPr lang="en-US" altLang="zh-CN" sz="2000" b="1" dirty="0">
                <a:latin typeface="Courier New" pitchFamily="49" charset="0"/>
              </a:rPr>
              <a:t>)</a:t>
            </a:r>
            <a:r>
              <a:rPr lang="zh-CN" altLang="en-US" sz="2000" b="1" dirty="0">
                <a:latin typeface="Courier New" pitchFamily="49" charset="0"/>
              </a:rPr>
              <a:t>，</a:t>
            </a:r>
            <a:endParaRPr lang="en-US" altLang="zh-CN" sz="2000" b="1" dirty="0">
              <a:latin typeface="Courier New" pitchFamily="49" charset="0"/>
            </a:endParaRPr>
          </a:p>
          <a:p>
            <a:pPr eaLnBrk="0" hangingPunct="0"/>
            <a:r>
              <a:rPr lang="en-US" altLang="zh-CN" sz="2000" b="1" dirty="0"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FOREIGN KEY 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</a:rPr>
              <a:t>Cno</a:t>
            </a:r>
            <a:r>
              <a:rPr lang="en-US" altLang="zh-CN" sz="2000" b="1" dirty="0">
                <a:latin typeface="Courier New" pitchFamily="49" charset="0"/>
              </a:rPr>
              <a:t>) REFERENCES Course(</a:t>
            </a:r>
            <a:r>
              <a:rPr lang="en-US" altLang="zh-CN" sz="2000" b="1" dirty="0" err="1">
                <a:latin typeface="Courier New" pitchFamily="49" charset="0"/>
              </a:rPr>
              <a:t>Cno</a:t>
            </a:r>
            <a:r>
              <a:rPr lang="en-US" altLang="zh-CN" sz="2000" b="1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altLang="zh-CN" sz="2000" b="1" dirty="0">
                <a:latin typeface="Courier New" pitchFamily="49" charset="0"/>
              </a:rPr>
              <a:t>  ); </a:t>
            </a:r>
            <a:endParaRPr lang="zh-CN" altLang="zh-CN" sz="20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定义基本表（续）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常用完整性约束</a:t>
            </a:r>
          </a:p>
          <a:p>
            <a:pPr lvl="1" eaLnBrk="1" hangingPunct="1"/>
            <a:r>
              <a:rPr lang="zh-CN" altLang="en-US" dirty="0">
                <a:ea typeface="宋体" charset="-122"/>
              </a:rPr>
              <a:t>主码约束：    </a:t>
            </a:r>
            <a:r>
              <a:rPr lang="en-US" altLang="zh-CN" dirty="0">
                <a:ea typeface="宋体" charset="-122"/>
              </a:rPr>
              <a:t>PRIMARY  KEY</a:t>
            </a:r>
          </a:p>
          <a:p>
            <a:pPr lvl="1" eaLnBrk="1" hangingPunct="1"/>
            <a:r>
              <a:rPr lang="zh-CN" altLang="en-US" dirty="0">
                <a:ea typeface="宋体" charset="-122"/>
              </a:rPr>
              <a:t>唯一性约束：</a:t>
            </a:r>
            <a:r>
              <a:rPr lang="en-US" altLang="zh-CN" dirty="0">
                <a:ea typeface="宋体" charset="-122"/>
              </a:rPr>
              <a:t>UNIQUE</a:t>
            </a:r>
          </a:p>
          <a:p>
            <a:pPr lvl="1" eaLnBrk="1" hangingPunct="1"/>
            <a:r>
              <a:rPr lang="zh-CN" altLang="en-US" dirty="0">
                <a:ea typeface="宋体" charset="-122"/>
              </a:rPr>
              <a:t>非空值约束：</a:t>
            </a:r>
            <a:r>
              <a:rPr lang="en-US" altLang="zh-CN" dirty="0">
                <a:ea typeface="宋体" charset="-122"/>
              </a:rPr>
              <a:t>NOT NULL</a:t>
            </a:r>
          </a:p>
          <a:p>
            <a:pPr lvl="1" eaLnBrk="1" hangingPunct="1"/>
            <a:r>
              <a:rPr lang="zh-CN" altLang="en-US" dirty="0">
                <a:ea typeface="宋体" charset="-122"/>
              </a:rPr>
              <a:t>参照完整性约束： </a:t>
            </a:r>
            <a:r>
              <a:rPr lang="en-US" altLang="zh-CN" dirty="0">
                <a:ea typeface="宋体" charset="-122"/>
              </a:rPr>
              <a:t>FOREIGN KEY</a:t>
            </a:r>
          </a:p>
          <a:p>
            <a:pPr lvl="1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</p:txBody>
      </p:sp>
      <p:pic>
        <p:nvPicPr>
          <p:cNvPr id="52226" name="Picture 2" descr="C:\Documents and Settings\Administrator\Local Settings\Temporary Internet Files\Content.IE5\SP670PQZ\MMAG00317_0000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" y="4462463"/>
            <a:ext cx="10382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19238" y="5016500"/>
            <a:ext cx="5019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dirty="0"/>
              <a:t>PRIMARY  KEY</a:t>
            </a:r>
            <a:r>
              <a:rPr lang="zh-CN" altLang="zh-CN" sz="2400" b="1" dirty="0"/>
              <a:t>与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UNIQUE</a:t>
            </a:r>
            <a:r>
              <a:rPr lang="zh-CN" altLang="en-US" sz="2400" b="1" dirty="0"/>
              <a:t>的区别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3550" y="342900"/>
            <a:ext cx="6802438" cy="830263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      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938" y="1381125"/>
            <a:ext cx="8440737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隶书" panose="02010509060101010101" pitchFamily="49" charset="-122"/>
              </a:rPr>
              <a:t>某工厂的仓库管理数据库的部分关系模式如下所示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br>
              <a:rPr lang="zh-CN" altLang="en-US" sz="2000" dirty="0">
                <a:latin typeface="+mn-ea"/>
                <a:ea typeface="+mn-ea"/>
              </a:rPr>
            </a:br>
            <a:r>
              <a:rPr lang="zh-CN" altLang="en-US" sz="2000" dirty="0">
                <a:latin typeface="+mn-ea"/>
                <a:ea typeface="+mn-ea"/>
              </a:rPr>
              <a:t>　仓库（仓库号，面积，负责人，电话）</a:t>
            </a:r>
            <a:br>
              <a:rPr lang="zh-CN" altLang="en-US" sz="2000" dirty="0">
                <a:latin typeface="+mn-ea"/>
                <a:ea typeface="+mn-ea"/>
              </a:rPr>
            </a:br>
            <a:r>
              <a:rPr lang="zh-CN" altLang="en-US" sz="2000" dirty="0">
                <a:latin typeface="+mn-ea"/>
                <a:ea typeface="+mn-ea"/>
              </a:rPr>
              <a:t>　原材料（编号，名称，数量，储备量，仓库号）</a:t>
            </a:r>
            <a:br>
              <a:rPr lang="zh-CN" altLang="en-US" sz="2000" dirty="0">
                <a:latin typeface="+mn-ea"/>
                <a:ea typeface="+mn-ea"/>
              </a:rPr>
            </a:br>
            <a:r>
              <a:rPr lang="zh-CN" altLang="en-US" sz="2000" dirty="0">
                <a:latin typeface="+mn-ea"/>
                <a:ea typeface="+mn-ea"/>
              </a:rPr>
              <a:t>要求一种原材料只能存放在同一仓库中。“仓库”和“原材料”的关系实例分别如表</a:t>
            </a:r>
            <a:r>
              <a:rPr lang="en-US" altLang="zh-CN" sz="2000" dirty="0">
                <a:latin typeface="+mn-ea"/>
                <a:ea typeface="+mn-ea"/>
              </a:rPr>
              <a:t>2-1</a:t>
            </a:r>
            <a:r>
              <a:rPr lang="zh-CN" altLang="en-US" sz="2000" dirty="0">
                <a:latin typeface="+mn-ea"/>
                <a:ea typeface="+mn-ea"/>
              </a:rPr>
              <a:t>和表</a:t>
            </a:r>
            <a:r>
              <a:rPr lang="en-US" altLang="zh-CN" sz="2000" dirty="0">
                <a:latin typeface="+mn-ea"/>
                <a:ea typeface="+mn-ea"/>
              </a:rPr>
              <a:t>2-2</a:t>
            </a:r>
            <a:r>
              <a:rPr lang="zh-CN" altLang="en-US" sz="2000" dirty="0">
                <a:latin typeface="+mn-ea"/>
                <a:ea typeface="+mn-ea"/>
              </a:rPr>
              <a:t>所示</a:t>
            </a:r>
            <a:r>
              <a:rPr lang="zh-CN" altLang="en-US" sz="2000" dirty="0"/>
              <a:t>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3600" y="423863"/>
            <a:ext cx="4302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1600" b="1"/>
              <a:t>实战</a:t>
            </a:r>
          </a:p>
        </p:txBody>
      </p:sp>
      <p:pic>
        <p:nvPicPr>
          <p:cNvPr id="69635" name="Picture 3" descr="E:\保定\图标\png-078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376238"/>
            <a:ext cx="9604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4088" y="3097213"/>
            <a:ext cx="4549775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89075" y="4802188"/>
            <a:ext cx="6262688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sp>
        <p:nvSpPr>
          <p:cNvPr id="25602" name="内容占位符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掌握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CREATE DATABASE    CREATE SCHEMA 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CREATE TABLE     CREATE INDEX</a:t>
            </a:r>
          </a:p>
          <a:p>
            <a:pPr eaLnBrk="1" hangingPunct="1"/>
            <a:r>
              <a:rPr lang="zh-CN" altLang="en-US" sz="2800" dirty="0"/>
              <a:t>了解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SQL</a:t>
            </a:r>
            <a:r>
              <a:rPr lang="zh-CN" altLang="en-US" sz="2400" dirty="0">
                <a:ea typeface="宋体" charset="-122"/>
              </a:rPr>
              <a:t>语言的历史、特点</a:t>
            </a:r>
            <a:endParaRPr lang="en-US" altLang="zh-CN" sz="2400" dirty="0">
              <a:ea typeface="宋体" charset="-122"/>
            </a:endParaRPr>
          </a:p>
          <a:p>
            <a:pPr eaLnBrk="1" hangingPunct="1"/>
            <a:r>
              <a:rPr lang="zh-CN" altLang="en-US" sz="2800" dirty="0"/>
              <a:t>重点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数据库、模式、表、索引的创建、删除</a:t>
            </a:r>
            <a:endParaRPr lang="en-US" altLang="zh-CN" sz="2400" dirty="0">
              <a:ea typeface="宋体" charset="-122"/>
            </a:endParaRPr>
          </a:p>
          <a:p>
            <a:pPr eaLnBrk="1" hangingPunct="1"/>
            <a:r>
              <a:rPr lang="zh-CN" altLang="en-US" sz="2800" dirty="0"/>
              <a:t>难点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模式</a:t>
            </a:r>
          </a:p>
        </p:txBody>
      </p:sp>
      <p:pic>
        <p:nvPicPr>
          <p:cNvPr id="2050" name="Picture 2" descr="C:\Documents and Settings\Administrator\Local Settings\Temporary Internet Files\Content.IE5\U3UZUR4B\MCj0240417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6800" y="4879975"/>
            <a:ext cx="1466850" cy="1684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QUESTION</a:t>
            </a:r>
            <a:endParaRPr lang="zh-CN" altLang="en-US" dirty="0">
              <a:latin typeface="+mj-ea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根据上述说明，用</a:t>
            </a:r>
            <a:r>
              <a:rPr lang="en-US" altLang="zh-CN" sz="2400"/>
              <a:t>SQL</a:t>
            </a:r>
            <a:r>
              <a:rPr lang="zh-CN" altLang="en-US" sz="2400"/>
              <a:t>定义“原材料”和“仓库”的关系模式如下，请在空缺处填入正确的内容。（</a:t>
            </a:r>
            <a:r>
              <a:rPr lang="en-US" altLang="zh-CN" sz="2400"/>
              <a:t>4</a:t>
            </a:r>
            <a:r>
              <a:rPr lang="zh-CN" altLang="en-US" sz="2400"/>
              <a:t>分）</a:t>
            </a:r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zh-CN" altLang="en-US" sz="240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25575" y="2497138"/>
            <a:ext cx="4572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CREATE TABLE </a:t>
            </a:r>
            <a:r>
              <a:rPr lang="zh-CN" altLang="en-US"/>
              <a:t>仓库</a:t>
            </a:r>
            <a:endParaRPr lang="en-US" altLang="zh-CN"/>
          </a:p>
          <a:p>
            <a:r>
              <a:rPr lang="zh-CN" altLang="en-US"/>
              <a:t>（仓库号 </a:t>
            </a:r>
            <a:r>
              <a:rPr lang="en-US" altLang="zh-CN"/>
              <a:t>CHAR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），</a:t>
            </a:r>
            <a:br>
              <a:rPr lang="zh-CN" altLang="en-US"/>
            </a:br>
            <a:r>
              <a:rPr lang="zh-CN" altLang="en-US"/>
              <a:t>     面积 </a:t>
            </a:r>
            <a:r>
              <a:rPr lang="en-US" altLang="zh-CN"/>
              <a:t>INT</a:t>
            </a:r>
            <a:r>
              <a:rPr lang="zh-CN" altLang="en-US"/>
              <a:t>，</a:t>
            </a:r>
            <a:br>
              <a:rPr lang="zh-CN" altLang="en-US"/>
            </a:br>
            <a:r>
              <a:rPr lang="zh-CN" altLang="en-US"/>
              <a:t>     负责人 </a:t>
            </a:r>
            <a:r>
              <a:rPr lang="en-US" altLang="zh-CN"/>
              <a:t>CHAR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），</a:t>
            </a:r>
            <a:br>
              <a:rPr lang="zh-CN" altLang="en-US"/>
            </a:br>
            <a:r>
              <a:rPr lang="zh-CN" altLang="en-US"/>
              <a:t>     电话 </a:t>
            </a:r>
            <a:r>
              <a:rPr lang="en-US" altLang="zh-CN"/>
              <a:t>CHAR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），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en-US" altLang="zh-CN"/>
              <a:t>_________(a)___________</a:t>
            </a:r>
            <a:r>
              <a:rPr lang="zh-CN" altLang="en-US"/>
              <a:t>）；</a:t>
            </a:r>
            <a:r>
              <a:rPr lang="en-US" altLang="zh-CN"/>
              <a:t>//</a:t>
            </a:r>
            <a:r>
              <a:rPr lang="zh-CN" altLang="en-US"/>
              <a:t>主键定义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25575" y="4365625"/>
            <a:ext cx="58483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CREATE TABLE  </a:t>
            </a:r>
            <a:r>
              <a:rPr lang="zh-CN" altLang="en-US" dirty="0"/>
              <a:t>原材料</a:t>
            </a:r>
            <a:endParaRPr lang="en-US" altLang="zh-CN" dirty="0"/>
          </a:p>
          <a:p>
            <a:r>
              <a:rPr lang="zh-CN" altLang="en-US" dirty="0"/>
              <a:t>（编号  </a:t>
            </a:r>
            <a:r>
              <a:rPr lang="en-US" altLang="zh-CN" dirty="0"/>
              <a:t>CHAR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____(b)_____</a:t>
            </a:r>
            <a:r>
              <a:rPr lang="zh-CN" altLang="en-US" dirty="0"/>
              <a:t>，</a:t>
            </a:r>
            <a:r>
              <a:rPr lang="en-US" altLang="zh-CN" dirty="0"/>
              <a:t>//</a:t>
            </a:r>
            <a:r>
              <a:rPr lang="zh-CN" altLang="en-US" dirty="0"/>
              <a:t>主键定义</a:t>
            </a:r>
            <a:br>
              <a:rPr lang="zh-CN" altLang="en-US" dirty="0"/>
            </a:br>
            <a:r>
              <a:rPr lang="zh-CN" altLang="en-US" dirty="0"/>
              <a:t>   名称  </a:t>
            </a:r>
            <a:r>
              <a:rPr lang="en-US" altLang="zh-CN" dirty="0"/>
              <a:t>CHAR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），</a:t>
            </a:r>
            <a:br>
              <a:rPr lang="zh-CN" altLang="en-US" dirty="0"/>
            </a:br>
            <a:r>
              <a:rPr lang="zh-CN" altLang="en-US" dirty="0"/>
              <a:t>   数量  </a:t>
            </a:r>
            <a:r>
              <a:rPr lang="en-US" altLang="zh-CN" dirty="0"/>
              <a:t>INT  _________check(</a:t>
            </a:r>
            <a:r>
              <a:rPr lang="zh-CN" altLang="en-US" dirty="0"/>
              <a:t>数量</a:t>
            </a:r>
            <a:r>
              <a:rPr lang="en-US" altLang="zh-CN" dirty="0"/>
              <a:t>&gt;0)_________</a:t>
            </a:r>
            <a:r>
              <a:rPr lang="zh-CN" altLang="en-US" dirty="0"/>
              <a:t>，</a:t>
            </a:r>
            <a:r>
              <a:rPr lang="en-US" altLang="zh-CN" dirty="0"/>
              <a:t>//</a:t>
            </a:r>
            <a:r>
              <a:rPr lang="zh-CN" altLang="en-US" dirty="0"/>
              <a:t>数量大于</a:t>
            </a:r>
            <a:r>
              <a:rPr lang="en-US" altLang="zh-CN" dirty="0"/>
              <a:t>0</a:t>
            </a:r>
            <a:br>
              <a:rPr lang="zh-CN" altLang="en-US" dirty="0"/>
            </a:br>
            <a:r>
              <a:rPr lang="zh-CN" altLang="en-US" dirty="0"/>
              <a:t>   储备量  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/>
              <a:t>   仓库号 </a:t>
            </a:r>
            <a:r>
              <a:rPr lang="en-US" altLang="zh-CN" dirty="0"/>
              <a:t>_________(d)_________,</a:t>
            </a:r>
            <a:br>
              <a:rPr lang="en-US" altLang="zh-CN" dirty="0"/>
            </a:br>
            <a:r>
              <a:rPr lang="en-US" altLang="zh-CN" dirty="0"/>
              <a:t>    __________(e)____________</a:t>
            </a:r>
            <a:r>
              <a:rPr lang="zh-CN" altLang="en-US" dirty="0"/>
              <a:t>）； </a:t>
            </a:r>
            <a:r>
              <a:rPr lang="en-US" altLang="zh-CN" dirty="0"/>
              <a:t>//</a:t>
            </a:r>
            <a:r>
              <a:rPr lang="zh-CN" altLang="en-US" dirty="0"/>
              <a:t>外键定义</a:t>
            </a:r>
          </a:p>
        </p:txBody>
      </p:sp>
      <p:pic>
        <p:nvPicPr>
          <p:cNvPr id="61445" name="Picture 3" descr="E:\数据库原理\ppt\picture\png-01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423863"/>
            <a:ext cx="8318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975" y="182226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修改基本表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741" y="1016541"/>
            <a:ext cx="8570068" cy="6230565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b="1" dirty="0">
                <a:ea typeface="+mn-ea"/>
              </a:rPr>
              <a:t>ALTER TABLE </a:t>
            </a:r>
            <a:r>
              <a:rPr lang="en-US" altLang="zh-CN" sz="2000" b="1" dirty="0">
                <a:latin typeface="+mn-ea"/>
                <a:ea typeface="+mn-ea"/>
              </a:rPr>
              <a:t>&lt;</a:t>
            </a:r>
            <a:r>
              <a:rPr lang="zh-CN" altLang="en-US" sz="2000" b="1" dirty="0">
                <a:latin typeface="+mn-ea"/>
                <a:ea typeface="+mn-ea"/>
              </a:rPr>
              <a:t>表名</a:t>
            </a:r>
            <a:r>
              <a:rPr lang="en-US" altLang="zh-CN" sz="2000" b="1" dirty="0">
                <a:latin typeface="+mn-ea"/>
                <a:ea typeface="+mn-ea"/>
              </a:rPr>
              <a:t>&gt;</a:t>
            </a:r>
          </a:p>
          <a:p>
            <a:pPr lvl="2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[ </a:t>
            </a:r>
            <a:r>
              <a:rPr lang="en-US" altLang="zh-CN" sz="2000" b="1" dirty="0">
                <a:ea typeface="+mn-ea"/>
              </a:rPr>
              <a:t>ADD</a:t>
            </a:r>
            <a:r>
              <a:rPr lang="en-US" altLang="zh-CN" sz="2000" dirty="0">
                <a:ea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+mn-ea"/>
              </a:rPr>
              <a:t>[COLUMN]</a:t>
            </a:r>
            <a:r>
              <a:rPr lang="en-US" altLang="zh-CN" sz="2000" dirty="0">
                <a:ea typeface="+mn-ea"/>
              </a:rPr>
              <a:t>&lt;</a:t>
            </a:r>
            <a:r>
              <a:rPr lang="zh-CN" altLang="en-US" sz="2000" dirty="0">
                <a:latin typeface="+mn-ea"/>
                <a:ea typeface="+mn-ea"/>
              </a:rPr>
              <a:t>新列名</a:t>
            </a:r>
            <a:r>
              <a:rPr lang="en-US" altLang="zh-CN" sz="2000" dirty="0">
                <a:latin typeface="+mn-ea"/>
                <a:ea typeface="+mn-ea"/>
              </a:rPr>
              <a:t>&gt; &lt;</a:t>
            </a:r>
            <a:r>
              <a:rPr lang="zh-CN" altLang="en-US" sz="2000" dirty="0">
                <a:latin typeface="+mn-ea"/>
                <a:ea typeface="+mn-ea"/>
              </a:rPr>
              <a:t>数据类型</a:t>
            </a:r>
            <a:r>
              <a:rPr lang="en-US" altLang="zh-CN" sz="2000" dirty="0">
                <a:latin typeface="+mn-ea"/>
                <a:ea typeface="+mn-ea"/>
              </a:rPr>
              <a:t>&gt; [ </a:t>
            </a:r>
            <a:r>
              <a:rPr lang="zh-CN" altLang="en-US" sz="2000" dirty="0">
                <a:latin typeface="+mn-ea"/>
                <a:ea typeface="+mn-ea"/>
              </a:rPr>
              <a:t>完整性约束 </a:t>
            </a:r>
            <a:r>
              <a:rPr lang="en-US" altLang="zh-CN" sz="2000" dirty="0">
                <a:latin typeface="+mn-ea"/>
                <a:ea typeface="+mn-ea"/>
              </a:rPr>
              <a:t>] ]</a:t>
            </a:r>
          </a:p>
          <a:p>
            <a:pPr lvl="2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[ </a:t>
            </a:r>
            <a:r>
              <a:rPr lang="en-US" altLang="zh-CN" sz="2000" b="1" dirty="0">
                <a:ea typeface="+mn-ea"/>
              </a:rPr>
              <a:t>ADD</a:t>
            </a:r>
            <a:r>
              <a:rPr lang="en-US" altLang="zh-CN" sz="2000" dirty="0">
                <a:latin typeface="+mn-ea"/>
                <a:ea typeface="+mn-ea"/>
              </a:rPr>
              <a:t> &lt;</a:t>
            </a:r>
            <a:r>
              <a:rPr lang="zh-CN" altLang="en-US" sz="2000" dirty="0">
                <a:latin typeface="+mn-ea"/>
                <a:ea typeface="+mn-ea"/>
              </a:rPr>
              <a:t>表级完整性约束</a:t>
            </a:r>
            <a:r>
              <a:rPr lang="en-US" altLang="zh-CN" sz="2000" dirty="0">
                <a:latin typeface="+mn-ea"/>
                <a:ea typeface="+mn-ea"/>
              </a:rPr>
              <a:t>&gt;]</a:t>
            </a:r>
          </a:p>
          <a:p>
            <a:pPr lvl="2" algn="just"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[ </a:t>
            </a:r>
            <a:r>
              <a:rPr lang="en-US" altLang="zh-CN" sz="2000" b="1" dirty="0">
                <a:ea typeface="+mn-ea"/>
              </a:rPr>
              <a:t>DROP</a:t>
            </a:r>
            <a:r>
              <a:rPr lang="en-US" altLang="zh-CN" sz="2000" dirty="0">
                <a:ea typeface="+mn-ea"/>
              </a:rPr>
              <a:t>  [COLUMN]&lt;</a:t>
            </a:r>
            <a:r>
              <a:rPr lang="zh-CN" altLang="en-US" sz="2000" dirty="0">
                <a:latin typeface="+mn-ea"/>
                <a:ea typeface="+mn-ea"/>
              </a:rPr>
              <a:t>列名</a:t>
            </a:r>
            <a:r>
              <a:rPr lang="en-US" altLang="zh-CN" sz="2000" dirty="0">
                <a:latin typeface="+mn-ea"/>
                <a:ea typeface="+mn-ea"/>
              </a:rPr>
              <a:t>&gt;[</a:t>
            </a:r>
            <a:r>
              <a:rPr lang="en-US" altLang="zh-CN" sz="2000" dirty="0">
                <a:ea typeface="+mn-ea"/>
              </a:rPr>
              <a:t>CASCADE</a:t>
            </a:r>
            <a:r>
              <a:rPr lang="en-US" altLang="zh-CN" sz="2000" dirty="0">
                <a:latin typeface="+mn-ea"/>
                <a:ea typeface="+mn-ea"/>
              </a:rPr>
              <a:t>|</a:t>
            </a:r>
            <a:r>
              <a:rPr lang="en-US" altLang="zh-CN" sz="2000" dirty="0">
                <a:ea typeface="+mn-ea"/>
              </a:rPr>
              <a:t>RESTRICT</a:t>
            </a:r>
            <a:r>
              <a:rPr lang="en-US" altLang="zh-CN" sz="2000" dirty="0">
                <a:latin typeface="+mn-ea"/>
                <a:ea typeface="+mn-ea"/>
              </a:rPr>
              <a:t>] ]</a:t>
            </a:r>
          </a:p>
          <a:p>
            <a:pPr lvl="2"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[ </a:t>
            </a:r>
            <a:r>
              <a:rPr lang="en-US" altLang="zh-CN" sz="2000" b="1" dirty="0">
                <a:ea typeface="+mn-ea"/>
              </a:rPr>
              <a:t>DROP</a:t>
            </a:r>
            <a:r>
              <a:rPr lang="en-US" altLang="zh-CN" sz="2000" dirty="0">
                <a:ea typeface="+mn-ea"/>
              </a:rPr>
              <a:t>  </a:t>
            </a:r>
            <a:r>
              <a:rPr lang="en-US" altLang="zh-CN" sz="2000" b="1" dirty="0">
                <a:ea typeface="+mn-ea"/>
              </a:rPr>
              <a:t>CONSTRAINT</a:t>
            </a:r>
            <a:r>
              <a:rPr lang="en-US" altLang="zh-CN" sz="2000" dirty="0">
                <a:latin typeface="+mn-ea"/>
                <a:ea typeface="+mn-ea"/>
              </a:rPr>
              <a:t>&lt;</a:t>
            </a:r>
            <a:r>
              <a:rPr lang="zh-CN" altLang="en-US" sz="2000" dirty="0">
                <a:latin typeface="+mn-ea"/>
                <a:ea typeface="+mn-ea"/>
              </a:rPr>
              <a:t>完整性约束名</a:t>
            </a:r>
            <a:r>
              <a:rPr lang="en-US" altLang="zh-CN" sz="2000" dirty="0">
                <a:latin typeface="+mn-ea"/>
                <a:ea typeface="+mn-ea"/>
              </a:rPr>
              <a:t>[</a:t>
            </a:r>
            <a:r>
              <a:rPr lang="en-US" altLang="zh-CN" sz="2000" dirty="0">
                <a:ea typeface="+mn-ea"/>
              </a:rPr>
              <a:t>CASCADE</a:t>
            </a:r>
            <a:r>
              <a:rPr lang="en-US" altLang="zh-CN" sz="2000" dirty="0">
                <a:latin typeface="+mn-ea"/>
                <a:ea typeface="+mn-ea"/>
              </a:rPr>
              <a:t>|</a:t>
            </a:r>
            <a:r>
              <a:rPr lang="en-US" altLang="zh-CN" sz="2000" dirty="0">
                <a:ea typeface="+mn-ea"/>
              </a:rPr>
              <a:t>RESTRICT</a:t>
            </a:r>
            <a:r>
              <a:rPr lang="en-US" altLang="zh-CN" sz="2000" dirty="0">
                <a:latin typeface="+mn-ea"/>
                <a:ea typeface="+mn-ea"/>
              </a:rPr>
              <a:t>] ]</a:t>
            </a:r>
          </a:p>
          <a:p>
            <a:pPr lvl="2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[ </a:t>
            </a:r>
            <a:r>
              <a:rPr lang="en-US" altLang="zh-CN" sz="2000" b="1" dirty="0">
                <a:ea typeface="+mn-ea"/>
              </a:rPr>
              <a:t>ALTER COLUMN</a:t>
            </a:r>
            <a:r>
              <a:rPr lang="en-US" altLang="zh-CN" sz="2000" dirty="0"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&lt;</a:t>
            </a:r>
            <a:r>
              <a:rPr lang="zh-CN" altLang="en-US" sz="2000" dirty="0">
                <a:latin typeface="+mn-ea"/>
                <a:ea typeface="+mn-ea"/>
              </a:rPr>
              <a:t>列名</a:t>
            </a:r>
            <a:r>
              <a:rPr lang="en-US" altLang="zh-CN" sz="2000" dirty="0">
                <a:latin typeface="+mn-ea"/>
                <a:ea typeface="+mn-ea"/>
              </a:rPr>
              <a:t>&gt; &lt;</a:t>
            </a:r>
            <a:r>
              <a:rPr lang="zh-CN" altLang="en-US" sz="2000" dirty="0">
                <a:latin typeface="+mn-ea"/>
                <a:ea typeface="+mn-ea"/>
              </a:rPr>
              <a:t>数据类型</a:t>
            </a:r>
            <a:r>
              <a:rPr lang="en-US" altLang="zh-CN" sz="2000" dirty="0">
                <a:latin typeface="+mn-ea"/>
                <a:ea typeface="+mn-ea"/>
              </a:rPr>
              <a:t>&gt; ]</a:t>
            </a:r>
            <a:r>
              <a:rPr lang="zh-CN" altLang="en-US" sz="2000" dirty="0">
                <a:latin typeface="+mn-ea"/>
                <a:ea typeface="+mn-ea"/>
              </a:rPr>
              <a:t>；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&lt;</a:t>
            </a:r>
            <a:r>
              <a:rPr lang="zh-CN" altLang="en-US" sz="2400" b="1" dirty="0">
                <a:solidFill>
                  <a:srgbClr val="FF0000"/>
                </a:solidFill>
              </a:rPr>
              <a:t>表名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要修改的基本表</a:t>
            </a:r>
            <a:endParaRPr lang="zh-CN" alt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</a:rPr>
              <a:t>子句：</a:t>
            </a:r>
            <a:r>
              <a:rPr lang="zh-CN" altLang="en-US" sz="2400" dirty="0"/>
              <a:t>增加新列和新的完整性约束条件</a:t>
            </a:r>
            <a:endParaRPr lang="zh-CN" altLang="en-US" sz="2000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DROP</a:t>
            </a:r>
            <a:r>
              <a:rPr lang="zh-CN" altLang="en-US" sz="2400" dirty="0">
                <a:solidFill>
                  <a:srgbClr val="FF0000"/>
                </a:solidFill>
              </a:rPr>
              <a:t>子句：</a:t>
            </a:r>
            <a:r>
              <a:rPr lang="zh-CN" altLang="en-US" sz="2400" dirty="0"/>
              <a:t>删除指定的完整性约束条件</a:t>
            </a:r>
            <a:endParaRPr lang="zh-CN" altLang="en-US" sz="2000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ALTER COLUMN</a:t>
            </a:r>
            <a:r>
              <a:rPr lang="zh-CN" altLang="en-US" sz="2400" dirty="0">
                <a:solidFill>
                  <a:srgbClr val="FF0000"/>
                </a:solidFill>
              </a:rPr>
              <a:t>子句：</a:t>
            </a:r>
            <a:r>
              <a:rPr lang="zh-CN" altLang="en-US" sz="2400" dirty="0"/>
              <a:t>用于修改列名和数据类型</a:t>
            </a:r>
            <a:endParaRPr lang="zh-CN" altLang="en-US" dirty="0"/>
          </a:p>
          <a:p>
            <a:pPr lvl="2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1800" b="1" dirty="0">
              <a:ea typeface="+mn-ea"/>
            </a:endParaRP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1602AFA8-ED54-42A3-BB33-258B0A865A74}"/>
              </a:ext>
            </a:extLst>
          </p:cNvPr>
          <p:cNvSpPr/>
          <p:nvPr/>
        </p:nvSpPr>
        <p:spPr>
          <a:xfrm>
            <a:off x="6125919" y="673178"/>
            <a:ext cx="1963436" cy="841472"/>
          </a:xfrm>
          <a:prstGeom prst="wedgeRectCallout">
            <a:avLst>
              <a:gd name="adj1" fmla="val -196547"/>
              <a:gd name="adj2" fmla="val 73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中不加</a:t>
            </a:r>
            <a:r>
              <a:rPr lang="en-US" altLang="zh-CN" dirty="0"/>
              <a:t>column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内容占位符 2"/>
          <p:cNvSpPr>
            <a:spLocks noGrp="1"/>
          </p:cNvSpPr>
          <p:nvPr>
            <p:ph idx="4294967295"/>
          </p:nvPr>
        </p:nvSpPr>
        <p:spPr>
          <a:xfrm>
            <a:off x="128588" y="412513"/>
            <a:ext cx="9015412" cy="584237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4]   </a:t>
            </a:r>
            <a:r>
              <a:rPr lang="zh-CN" altLang="en-US" sz="2800" dirty="0">
                <a:latin typeface="隶书" panose="02010509060101010101" pitchFamily="49" charset="-122"/>
              </a:rPr>
              <a:t>向</a:t>
            </a:r>
            <a:r>
              <a:rPr lang="en-US" altLang="zh-CN" sz="2800" dirty="0">
                <a:latin typeface="隶书" panose="02010509060101010101" pitchFamily="49" charset="-122"/>
              </a:rPr>
              <a:t>Student</a:t>
            </a:r>
            <a:r>
              <a:rPr lang="zh-CN" altLang="en-US" sz="2800" dirty="0">
                <a:latin typeface="隶书" panose="02010509060101010101" pitchFamily="49" charset="-122"/>
              </a:rPr>
              <a:t>表增加“入学时间”列，其数据类型为日期型。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+mn-ea"/>
              </a:rPr>
              <a:t>ALTER TABLE Student ADD </a:t>
            </a:r>
            <a:r>
              <a:rPr lang="en-US" altLang="zh-CN" sz="2400" dirty="0" err="1">
                <a:ea typeface="+mn-ea"/>
              </a:rPr>
              <a:t>S_entrance</a:t>
            </a:r>
            <a:r>
              <a:rPr lang="en-US" altLang="zh-CN" sz="2400" dirty="0">
                <a:ea typeface="+mn-ea"/>
              </a:rPr>
              <a:t> DATE</a:t>
            </a:r>
            <a:r>
              <a:rPr lang="zh-CN" altLang="en-US" sz="2400" dirty="0">
                <a:ea typeface="+mn-ea"/>
              </a:rPr>
              <a:t>；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不论基本表中原来是否已有数据，新增加的列一律为空值。</a:t>
            </a:r>
            <a:r>
              <a:rPr lang="zh-CN" altLang="en-US" sz="2400" dirty="0">
                <a:ea typeface="宋体" charset="-122"/>
              </a:rPr>
              <a:t> 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5]   </a:t>
            </a:r>
            <a:r>
              <a:rPr lang="zh-CN" altLang="en-US" sz="2800" dirty="0"/>
              <a:t>将年龄的数据类型由字符型（假设原来的数据类型是字符型）改为整数。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ALTER TABLE Student ALTER COLUMN Sage INT</a:t>
            </a:r>
            <a:r>
              <a:rPr lang="zh-CN" altLang="en-US" sz="2400" dirty="0">
                <a:ea typeface="宋体" charset="-122"/>
              </a:rPr>
              <a:t>；</a:t>
            </a:r>
            <a:endParaRPr lang="en-US" altLang="zh-CN" sz="2400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6]   </a:t>
            </a:r>
            <a:r>
              <a:rPr lang="zh-CN" altLang="en-US" sz="2800" dirty="0"/>
              <a:t>增加课程名称必须取唯一值的约束条件。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ALTER TABLE Course ADD UNIQUE(</a:t>
            </a:r>
            <a:r>
              <a:rPr lang="en-US" altLang="zh-CN" sz="2400" dirty="0" err="1">
                <a:ea typeface="宋体" charset="-122"/>
              </a:rPr>
              <a:t>Cname</a:t>
            </a:r>
            <a:r>
              <a:rPr lang="en-US" altLang="zh-CN" sz="2400" dirty="0">
                <a:ea typeface="宋体" charset="-122"/>
              </a:rPr>
              <a:t>); 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删除基本表</a:t>
            </a: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350043" y="1318098"/>
            <a:ext cx="8443913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DROP  TABLE </a:t>
            </a:r>
            <a:r>
              <a:rPr lang="en-US" altLang="zh-CN" sz="2800" dirty="0"/>
              <a:t>&lt;</a:t>
            </a:r>
            <a:r>
              <a:rPr lang="zh-CN" altLang="en-US" sz="2800" dirty="0"/>
              <a:t>表名</a:t>
            </a:r>
            <a:r>
              <a:rPr lang="en-US" altLang="zh-CN" sz="2800" dirty="0"/>
              <a:t>&gt;</a:t>
            </a:r>
            <a:r>
              <a:rPr lang="zh-CN" altLang="en-US" sz="2800" dirty="0"/>
              <a:t>［</a:t>
            </a:r>
            <a:r>
              <a:rPr lang="en-US" altLang="zh-CN" sz="2800" dirty="0">
                <a:solidFill>
                  <a:srgbClr val="FF0000"/>
                </a:solidFill>
              </a:rPr>
              <a:t>RESTRICT| CASCADE</a:t>
            </a:r>
            <a:r>
              <a:rPr lang="zh-CN" altLang="en-US" sz="2800" dirty="0"/>
              <a:t>］； </a:t>
            </a:r>
          </a:p>
          <a:p>
            <a:pPr eaLnBrk="1" hangingPunct="1"/>
            <a:r>
              <a:rPr lang="en-US" altLang="zh-CN" sz="2800" dirty="0"/>
              <a:t>RESTRICT</a:t>
            </a:r>
            <a:r>
              <a:rPr lang="zh-CN" altLang="en-US" sz="2800" dirty="0"/>
              <a:t>：删除表是有限制的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欲删除的基本表不能被其他表的约束所引用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如果存在依赖该表的对象，则此表不能被删除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CASCADE</a:t>
            </a:r>
            <a:r>
              <a:rPr lang="zh-CN" altLang="en-US" sz="2800" dirty="0"/>
              <a:t>：</a:t>
            </a:r>
            <a:r>
              <a:rPr lang="zh-CN" altLang="en-US" sz="2800" dirty="0">
                <a:latin typeface="隶书" panose="02010509060101010101" pitchFamily="49" charset="-122"/>
              </a:rPr>
              <a:t>删除该表没有限制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在删除基本表的同时，相关的依赖对象一起删除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删除基本表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29625" cy="452596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600" dirty="0"/>
              <a:t>[</a:t>
            </a:r>
            <a:r>
              <a:rPr lang="zh-CN" altLang="en-US" sz="3600" dirty="0"/>
              <a:t>例</a:t>
            </a:r>
            <a:r>
              <a:rPr lang="en-US" altLang="zh-CN" sz="3600" dirty="0"/>
              <a:t>7]   </a:t>
            </a:r>
            <a:r>
              <a:rPr lang="zh-CN" altLang="en-US" sz="3600" dirty="0">
                <a:latin typeface="隶书" panose="02010509060101010101" pitchFamily="49" charset="-122"/>
              </a:rPr>
              <a:t>如果选择</a:t>
            </a:r>
            <a:r>
              <a:rPr lang="en-US" altLang="zh-CN" sz="3600" dirty="0"/>
              <a:t>CASCADE</a:t>
            </a:r>
            <a:r>
              <a:rPr lang="zh-CN" altLang="en-US" sz="3600" dirty="0">
                <a:latin typeface="隶书" panose="02010509060101010101" pitchFamily="49" charset="-122"/>
              </a:rPr>
              <a:t>时可以删除表，视图也自动被删除</a:t>
            </a:r>
            <a:r>
              <a:rPr lang="zh-CN" altLang="en-US" sz="3600" dirty="0"/>
              <a:t> </a:t>
            </a:r>
            <a:endParaRPr lang="zh-CN" altLang="en-US" dirty="0"/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DROP TABLE Student CASCADE; 	    </a:t>
            </a: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 --</a:t>
            </a:r>
            <a:r>
              <a:rPr lang="en-US" altLang="zh-CN" dirty="0">
                <a:solidFill>
                  <a:srgbClr val="FF0000"/>
                </a:solidFill>
              </a:rPr>
              <a:t>NOTICE</a:t>
            </a:r>
            <a:r>
              <a:rPr lang="en-US" altLang="zh-CN" dirty="0"/>
              <a:t>: drop cascades to view </a:t>
            </a:r>
            <a:r>
              <a:rPr lang="en-US" altLang="zh-CN" dirty="0" err="1"/>
              <a:t>IS_Student</a:t>
            </a:r>
            <a:endParaRPr lang="en-US" altLang="zh-CN" dirty="0"/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SELECT * FROM </a:t>
            </a:r>
            <a:r>
              <a:rPr lang="en-US" altLang="zh-CN" dirty="0" err="1"/>
              <a:t>IS_Student</a:t>
            </a:r>
            <a:r>
              <a:rPr lang="en-US" altLang="zh-CN" dirty="0"/>
              <a:t>;</a:t>
            </a: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--</a:t>
            </a:r>
            <a:r>
              <a:rPr lang="en-US" altLang="zh-CN" dirty="0">
                <a:solidFill>
                  <a:srgbClr val="FF0000"/>
                </a:solidFill>
              </a:rPr>
              <a:t>ERROR</a:t>
            </a:r>
            <a:r>
              <a:rPr lang="en-US" altLang="zh-CN" dirty="0"/>
              <a:t>: relation “ </a:t>
            </a:r>
            <a:r>
              <a:rPr lang="en-US" altLang="zh-CN" dirty="0" err="1"/>
              <a:t>IS_Student</a:t>
            </a:r>
            <a:r>
              <a:rPr lang="en-US" altLang="zh-CN" dirty="0"/>
              <a:t> ” does not exist</a:t>
            </a:r>
            <a:r>
              <a:rPr lang="en-US" altLang="zh-CN" sz="3600" b="1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索引的建立与删除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37" y="1206230"/>
            <a:ext cx="8429017" cy="5564221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dirty="0"/>
              <a:t>建立索引是加快查询速度的有效手段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dirty="0"/>
              <a:t>建立索引</a:t>
            </a: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dirty="0">
                <a:ea typeface="+mn-ea"/>
              </a:rPr>
              <a:t>DBA</a:t>
            </a:r>
            <a:r>
              <a:rPr lang="zh-CN" altLang="en-US" sz="2400" dirty="0">
                <a:ea typeface="+mn-ea"/>
              </a:rPr>
              <a:t>或表的属主（即建立表的人）根据需要建立</a:t>
            </a: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</a:rPr>
              <a:t>有些</a:t>
            </a:r>
            <a:r>
              <a:rPr lang="en-US" altLang="zh-CN" sz="2400" dirty="0">
                <a:ea typeface="+mn-ea"/>
              </a:rPr>
              <a:t>DBMS</a:t>
            </a:r>
            <a:r>
              <a:rPr lang="zh-CN" altLang="en-US" sz="2400" dirty="0">
                <a:ea typeface="+mn-ea"/>
              </a:rPr>
              <a:t>自动建立以下列上的索引</a:t>
            </a:r>
          </a:p>
          <a:p>
            <a:pPr lvl="2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 </a:t>
            </a:r>
            <a:r>
              <a:rPr lang="en-US" altLang="zh-CN" dirty="0">
                <a:ea typeface="+mn-ea"/>
              </a:rPr>
              <a:t>PRIMARY  KEY</a:t>
            </a:r>
          </a:p>
          <a:p>
            <a:pPr lvl="2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 UNIQUE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dirty="0"/>
              <a:t>维护索引</a:t>
            </a: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DBMS</a:t>
            </a:r>
            <a:r>
              <a:rPr lang="zh-CN" altLang="en-US" sz="2400" dirty="0">
                <a:ea typeface="+mn-ea"/>
              </a:rPr>
              <a:t>自动完成 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dirty="0"/>
              <a:t>使用索引</a:t>
            </a: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DBMS</a:t>
            </a:r>
            <a:r>
              <a:rPr lang="zh-CN" altLang="en-US" sz="2400" dirty="0">
                <a:ea typeface="+mn-ea"/>
              </a:rPr>
              <a:t>自动选择是否使用索引以及使用哪些索引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建立索引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289" y="1269460"/>
            <a:ext cx="8497111" cy="5500991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3000" dirty="0"/>
              <a:t>语句格式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600" dirty="0">
                <a:ea typeface="+mn-ea"/>
              </a:rPr>
              <a:t>CREATE </a:t>
            </a:r>
            <a:r>
              <a:rPr lang="en-US" altLang="zh-CN" sz="2600" dirty="0">
                <a:solidFill>
                  <a:srgbClr val="FF0000"/>
                </a:solidFill>
                <a:ea typeface="+mn-ea"/>
              </a:rPr>
              <a:t>[UNIQUE] [CLUSTER] </a:t>
            </a:r>
            <a:r>
              <a:rPr lang="en-US" altLang="zh-CN" sz="2600" dirty="0">
                <a:ea typeface="+mn-ea"/>
              </a:rPr>
              <a:t>INDEX &lt;</a:t>
            </a:r>
            <a:r>
              <a:rPr lang="zh-CN" altLang="en-US" sz="2600" dirty="0">
                <a:ea typeface="+mn-ea"/>
              </a:rPr>
              <a:t>索引名</a:t>
            </a:r>
            <a:r>
              <a:rPr lang="en-US" altLang="zh-CN" sz="2600" dirty="0">
                <a:ea typeface="+mn-ea"/>
              </a:rPr>
              <a:t>&gt; ON 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600" dirty="0">
                <a:ea typeface="+mn-ea"/>
              </a:rPr>
              <a:t>&lt;</a:t>
            </a:r>
            <a:r>
              <a:rPr lang="zh-CN" altLang="en-US" sz="2600" dirty="0">
                <a:ea typeface="+mn-ea"/>
              </a:rPr>
              <a:t>表名</a:t>
            </a:r>
            <a:r>
              <a:rPr lang="en-US" altLang="zh-CN" sz="2600" dirty="0">
                <a:ea typeface="+mn-ea"/>
              </a:rPr>
              <a:t>&gt;(&lt;</a:t>
            </a:r>
            <a:r>
              <a:rPr lang="zh-CN" altLang="en-US" sz="2600" dirty="0">
                <a:ea typeface="+mn-ea"/>
              </a:rPr>
              <a:t>列名</a:t>
            </a:r>
            <a:r>
              <a:rPr lang="en-US" altLang="zh-CN" sz="2600" dirty="0">
                <a:ea typeface="+mn-ea"/>
              </a:rPr>
              <a:t>&gt;[&lt;</a:t>
            </a:r>
            <a:r>
              <a:rPr lang="zh-CN" altLang="en-US" sz="2600" dirty="0">
                <a:ea typeface="+mn-ea"/>
              </a:rPr>
              <a:t>次序</a:t>
            </a:r>
            <a:r>
              <a:rPr lang="en-US" altLang="zh-CN" sz="2600" dirty="0">
                <a:ea typeface="+mn-ea"/>
              </a:rPr>
              <a:t>&gt;][,&lt;</a:t>
            </a:r>
            <a:r>
              <a:rPr lang="zh-CN" altLang="en-US" sz="2600" dirty="0">
                <a:ea typeface="+mn-ea"/>
              </a:rPr>
              <a:t>列名</a:t>
            </a:r>
            <a:r>
              <a:rPr lang="en-US" altLang="zh-CN" sz="2600" dirty="0">
                <a:ea typeface="+mn-ea"/>
              </a:rPr>
              <a:t>&gt;[&lt;</a:t>
            </a:r>
            <a:r>
              <a:rPr lang="zh-CN" altLang="en-US" sz="2600" dirty="0">
                <a:ea typeface="+mn-ea"/>
              </a:rPr>
              <a:t>次序</a:t>
            </a:r>
            <a:r>
              <a:rPr lang="en-US" altLang="zh-CN" sz="2600" dirty="0">
                <a:ea typeface="+mn-ea"/>
              </a:rPr>
              <a:t>&gt;] ]…)</a:t>
            </a:r>
            <a:r>
              <a:rPr lang="zh-CN" altLang="en-US" sz="2600" dirty="0">
                <a:ea typeface="+mn-ea"/>
              </a:rPr>
              <a:t>；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600" dirty="0">
                <a:ea typeface="+mn-ea"/>
              </a:rPr>
              <a:t>用</a:t>
            </a:r>
            <a:r>
              <a:rPr lang="en-US" altLang="zh-CN" sz="2600" dirty="0">
                <a:solidFill>
                  <a:srgbClr val="FF0000"/>
                </a:solidFill>
                <a:ea typeface="+mn-ea"/>
              </a:rPr>
              <a:t>&lt;</a:t>
            </a:r>
            <a:r>
              <a:rPr lang="zh-CN" altLang="en-US" sz="2600" dirty="0">
                <a:solidFill>
                  <a:srgbClr val="FF0000"/>
                </a:solidFill>
                <a:ea typeface="+mn-ea"/>
              </a:rPr>
              <a:t>表名</a:t>
            </a:r>
            <a:r>
              <a:rPr lang="en-US" altLang="zh-CN" sz="2600" dirty="0">
                <a:solidFill>
                  <a:srgbClr val="FF0000"/>
                </a:solidFill>
                <a:ea typeface="+mn-ea"/>
              </a:rPr>
              <a:t>&gt;</a:t>
            </a:r>
            <a:r>
              <a:rPr lang="zh-CN" altLang="en-US" sz="2600" dirty="0">
                <a:ea typeface="+mn-ea"/>
              </a:rPr>
              <a:t>指定要建索引的基本表名字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600" dirty="0">
                <a:ea typeface="+mn-ea"/>
              </a:rPr>
              <a:t>索引可以建立在该表的一</a:t>
            </a:r>
            <a:r>
              <a:rPr lang="zh-CN" altLang="en-US" sz="2600" dirty="0">
                <a:solidFill>
                  <a:srgbClr val="FF0000"/>
                </a:solidFill>
                <a:ea typeface="+mn-ea"/>
              </a:rPr>
              <a:t>列</a:t>
            </a:r>
            <a:r>
              <a:rPr lang="zh-CN" altLang="en-US" sz="2600" dirty="0">
                <a:ea typeface="+mn-ea"/>
              </a:rPr>
              <a:t>或多列上，各列名之间用逗号分隔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600" dirty="0">
                <a:ea typeface="+mn-ea"/>
              </a:rPr>
              <a:t>用</a:t>
            </a:r>
            <a:r>
              <a:rPr lang="en-US" altLang="zh-CN" sz="2600" dirty="0">
                <a:solidFill>
                  <a:srgbClr val="FF0000"/>
                </a:solidFill>
                <a:ea typeface="+mn-ea"/>
              </a:rPr>
              <a:t>&lt;</a:t>
            </a:r>
            <a:r>
              <a:rPr lang="zh-CN" altLang="en-US" sz="2600" dirty="0">
                <a:solidFill>
                  <a:srgbClr val="FF0000"/>
                </a:solidFill>
                <a:ea typeface="+mn-ea"/>
              </a:rPr>
              <a:t>次序</a:t>
            </a:r>
            <a:r>
              <a:rPr lang="en-US" altLang="zh-CN" sz="2600" dirty="0">
                <a:solidFill>
                  <a:srgbClr val="FF0000"/>
                </a:solidFill>
                <a:ea typeface="+mn-ea"/>
              </a:rPr>
              <a:t>&gt;</a:t>
            </a:r>
            <a:r>
              <a:rPr lang="zh-CN" altLang="en-US" sz="2600" dirty="0">
                <a:ea typeface="+mn-ea"/>
              </a:rPr>
              <a:t>指定索引值的排列次序，升序：</a:t>
            </a:r>
            <a:r>
              <a:rPr lang="en-US" altLang="zh-CN" sz="2600" dirty="0">
                <a:ea typeface="+mn-ea"/>
              </a:rPr>
              <a:t>ASC</a:t>
            </a:r>
            <a:r>
              <a:rPr lang="zh-CN" altLang="en-US" sz="2600" dirty="0">
                <a:ea typeface="+mn-ea"/>
              </a:rPr>
              <a:t>，</a:t>
            </a:r>
            <a:endParaRPr lang="en-US" altLang="zh-CN" sz="2600" dirty="0">
              <a:ea typeface="+mn-ea"/>
            </a:endParaRPr>
          </a:p>
          <a:p>
            <a:pPr marL="457200" lvl="1" indent="0" algn="just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600" dirty="0">
                <a:ea typeface="+mn-ea"/>
              </a:rPr>
              <a:t>    </a:t>
            </a:r>
            <a:r>
              <a:rPr lang="zh-CN" altLang="en-US" sz="2600" dirty="0">
                <a:ea typeface="+mn-ea"/>
              </a:rPr>
              <a:t>降序：</a:t>
            </a:r>
            <a:r>
              <a:rPr lang="en-US" altLang="zh-CN" sz="2600" dirty="0">
                <a:ea typeface="+mn-ea"/>
              </a:rPr>
              <a:t>DESC</a:t>
            </a:r>
            <a:r>
              <a:rPr lang="zh-CN" altLang="en-US" sz="2600" dirty="0">
                <a:ea typeface="+mn-ea"/>
              </a:rPr>
              <a:t>。缺省值：</a:t>
            </a:r>
            <a:r>
              <a:rPr lang="en-US" altLang="zh-CN" sz="2600" dirty="0">
                <a:ea typeface="+mn-ea"/>
              </a:rPr>
              <a:t>ASC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sz="2600" dirty="0">
                <a:solidFill>
                  <a:srgbClr val="FF0000"/>
                </a:solidFill>
                <a:ea typeface="+mn-ea"/>
              </a:rPr>
              <a:t>UNIQUE</a:t>
            </a:r>
            <a:r>
              <a:rPr lang="zh-CN" altLang="en-US" sz="2600" dirty="0">
                <a:ea typeface="+mn-ea"/>
              </a:rPr>
              <a:t>表明此索引的每一个索引值只对应唯一的数据记录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sz="2600" dirty="0">
                <a:solidFill>
                  <a:srgbClr val="FF0000"/>
                </a:solidFill>
                <a:ea typeface="+mn-ea"/>
              </a:rPr>
              <a:t>CLUSTER</a:t>
            </a:r>
            <a:r>
              <a:rPr lang="zh-CN" altLang="en-US" sz="2600" dirty="0">
                <a:ea typeface="+mn-ea"/>
              </a:rPr>
              <a:t>表示要建立的索引是</a:t>
            </a:r>
            <a:r>
              <a:rPr lang="zh-CN" altLang="en-US" sz="2600" b="1" dirty="0">
                <a:solidFill>
                  <a:srgbClr val="FF0000"/>
                </a:solidFill>
                <a:ea typeface="+mn-ea"/>
              </a:rPr>
              <a:t>聚簇索引</a:t>
            </a:r>
            <a:endParaRPr lang="zh-CN" altLang="en-US" sz="2600" dirty="0">
              <a:ea typeface="+mn-ea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244" y="578796"/>
            <a:ext cx="8799512" cy="6050604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8]  </a:t>
            </a:r>
            <a:r>
              <a:rPr lang="zh-CN" altLang="en-US" sz="2800" dirty="0"/>
              <a:t>为学生</a:t>
            </a:r>
            <a:r>
              <a:rPr lang="en-US" altLang="zh-CN" sz="2800" dirty="0"/>
              <a:t>-</a:t>
            </a:r>
            <a:r>
              <a:rPr lang="zh-CN" altLang="en-US" sz="2800" dirty="0"/>
              <a:t>课程数据库中的</a:t>
            </a:r>
            <a:r>
              <a:rPr lang="en-US" altLang="zh-CN" sz="2800" dirty="0"/>
              <a:t>Student</a:t>
            </a:r>
            <a:r>
              <a:rPr lang="zh-CN" altLang="en-US" sz="2800" dirty="0"/>
              <a:t>，</a:t>
            </a:r>
            <a:r>
              <a:rPr lang="en-US" altLang="zh-CN" sz="2800" dirty="0"/>
              <a:t>Course</a:t>
            </a:r>
            <a:r>
              <a:rPr lang="zh-CN" altLang="en-US" sz="2800" dirty="0"/>
              <a:t>，</a:t>
            </a:r>
            <a:r>
              <a:rPr lang="en-US" altLang="zh-CN" sz="2800" dirty="0"/>
              <a:t>SC</a:t>
            </a:r>
            <a:r>
              <a:rPr lang="zh-CN" altLang="en-US" sz="2800" dirty="0"/>
              <a:t>三个表建立索引。其中</a:t>
            </a:r>
            <a:r>
              <a:rPr lang="en-US" altLang="zh-CN" sz="2800" dirty="0"/>
              <a:t>Student</a:t>
            </a:r>
            <a:r>
              <a:rPr lang="zh-CN" altLang="en-US" sz="2800" dirty="0"/>
              <a:t>表按学号升序建唯一索引，</a:t>
            </a:r>
            <a:r>
              <a:rPr lang="en-US" altLang="zh-CN" sz="2800" dirty="0"/>
              <a:t>Course</a:t>
            </a:r>
            <a:r>
              <a:rPr lang="zh-CN" altLang="en-US" sz="2800" dirty="0"/>
              <a:t>表按课程号升序建唯一索引，</a:t>
            </a:r>
            <a:r>
              <a:rPr lang="en-US" altLang="zh-CN" sz="2800" dirty="0"/>
              <a:t>SC</a:t>
            </a:r>
            <a:r>
              <a:rPr lang="zh-CN" altLang="en-US" sz="2800" dirty="0"/>
              <a:t>表按学号升序和课程号降序建唯一索引。</a:t>
            </a:r>
            <a:endParaRPr lang="en-US" altLang="zh-CN" sz="2800" dirty="0"/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ea typeface="+mn-ea"/>
              </a:rPr>
              <a:t>CREATE UNIQUE INDEX  </a:t>
            </a:r>
            <a:r>
              <a:rPr lang="en-US" altLang="zh-CN" sz="2400" dirty="0" err="1">
                <a:ea typeface="+mn-ea"/>
              </a:rPr>
              <a:t>Stusno</a:t>
            </a:r>
            <a:r>
              <a:rPr lang="en-US" altLang="zh-CN" sz="2400" dirty="0">
                <a:ea typeface="+mn-ea"/>
              </a:rPr>
              <a:t> ON  Student(</a:t>
            </a:r>
            <a:r>
              <a:rPr lang="en-US" altLang="zh-CN" sz="2400" dirty="0" err="1">
                <a:ea typeface="+mn-ea"/>
              </a:rPr>
              <a:t>Sno</a:t>
            </a:r>
            <a:r>
              <a:rPr lang="en-US" altLang="zh-CN" sz="2400" dirty="0">
                <a:ea typeface="+mn-ea"/>
              </a:rPr>
              <a:t>)</a:t>
            </a:r>
            <a:r>
              <a:rPr lang="zh-CN" altLang="en-US" sz="2400" dirty="0">
                <a:ea typeface="+mn-ea"/>
              </a:rPr>
              <a:t>；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ea typeface="+mn-ea"/>
              </a:rPr>
              <a:t>CREATE UNIQUE INDEX </a:t>
            </a:r>
            <a:r>
              <a:rPr lang="en-US" altLang="zh-CN" sz="2400" dirty="0" err="1">
                <a:ea typeface="+mn-ea"/>
              </a:rPr>
              <a:t>Coucno</a:t>
            </a:r>
            <a:r>
              <a:rPr lang="en-US" altLang="zh-CN" sz="2400" dirty="0">
                <a:ea typeface="+mn-ea"/>
              </a:rPr>
              <a:t> ON  Course(</a:t>
            </a:r>
            <a:r>
              <a:rPr lang="en-US" altLang="zh-CN" sz="2400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)</a:t>
            </a:r>
            <a:r>
              <a:rPr lang="zh-CN" altLang="en-US" sz="2400" dirty="0">
                <a:ea typeface="+mn-ea"/>
              </a:rPr>
              <a:t>；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ea typeface="+mn-ea"/>
              </a:rPr>
              <a:t>CREATE UNIQUE INDEX </a:t>
            </a:r>
            <a:r>
              <a:rPr lang="en-US" altLang="zh-CN" sz="2400" dirty="0" err="1">
                <a:ea typeface="+mn-ea"/>
              </a:rPr>
              <a:t>SCno</a:t>
            </a:r>
            <a:r>
              <a:rPr lang="en-US" altLang="zh-CN" sz="2400" dirty="0">
                <a:ea typeface="+mn-ea"/>
              </a:rPr>
              <a:t> ON SC(</a:t>
            </a:r>
            <a:r>
              <a:rPr lang="en-US" altLang="zh-CN" sz="2400" dirty="0" err="1">
                <a:ea typeface="+mn-ea"/>
              </a:rPr>
              <a:t>Sno</a:t>
            </a:r>
            <a:r>
              <a:rPr lang="en-US" altLang="zh-CN" sz="2400" dirty="0">
                <a:ea typeface="+mn-ea"/>
              </a:rPr>
              <a:t> </a:t>
            </a:r>
            <a:r>
              <a:rPr lang="en-US" altLang="zh-CN" sz="2400" b="1" dirty="0">
                <a:ea typeface="+mn-ea"/>
              </a:rPr>
              <a:t>ASC</a:t>
            </a:r>
            <a:r>
              <a:rPr lang="zh-CN" altLang="en-US" sz="2400" dirty="0">
                <a:ea typeface="+mn-ea"/>
              </a:rPr>
              <a:t>，</a:t>
            </a:r>
            <a:r>
              <a:rPr lang="en-US" altLang="zh-CN" sz="2400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 </a:t>
            </a:r>
            <a:r>
              <a:rPr lang="en-US" altLang="zh-CN" sz="2400" b="1" dirty="0">
                <a:ea typeface="+mn-ea"/>
              </a:rPr>
              <a:t>DESC</a:t>
            </a:r>
            <a:r>
              <a:rPr lang="en-US" altLang="zh-CN" sz="2400" dirty="0">
                <a:ea typeface="+mn-ea"/>
              </a:rPr>
              <a:t>)</a:t>
            </a:r>
            <a:r>
              <a:rPr lang="zh-CN" altLang="en-US" sz="2400" dirty="0">
                <a:ea typeface="+mn-ea"/>
              </a:rPr>
              <a:t>；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建立索引</a:t>
            </a: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800" dirty="0"/>
              <a:t>唯一值索引</a:t>
            </a:r>
          </a:p>
          <a:p>
            <a:pPr lvl="1" algn="just" eaLnBrk="1" fontAlgn="ctr" hangingPunct="1">
              <a:lnSpc>
                <a:spcPct val="170000"/>
              </a:lnSpc>
            </a:pPr>
            <a:r>
              <a:rPr lang="zh-CN" altLang="en-US" sz="2400" dirty="0">
                <a:ea typeface="+mn-ea"/>
              </a:rPr>
              <a:t>对于已含重复值的属性列不能建</a:t>
            </a:r>
            <a:r>
              <a:rPr lang="en-US" altLang="zh-CN" sz="2400" dirty="0">
                <a:ea typeface="+mn-ea"/>
              </a:rPr>
              <a:t>UNIQUE</a:t>
            </a:r>
            <a:r>
              <a:rPr lang="zh-CN" altLang="en-US" sz="2400" dirty="0">
                <a:ea typeface="+mn-ea"/>
              </a:rPr>
              <a:t>索引</a:t>
            </a:r>
          </a:p>
          <a:p>
            <a:pPr lvl="1" algn="just" eaLnBrk="1" fontAlgn="ctr" hangingPunct="1">
              <a:lnSpc>
                <a:spcPct val="170000"/>
              </a:lnSpc>
            </a:pPr>
            <a:r>
              <a:rPr lang="zh-CN" altLang="en-US" sz="2400" dirty="0">
                <a:ea typeface="+mn-ea"/>
              </a:rPr>
              <a:t>对某个列建立</a:t>
            </a:r>
            <a:r>
              <a:rPr lang="en-US" altLang="zh-CN" sz="2400" dirty="0">
                <a:ea typeface="+mn-ea"/>
              </a:rPr>
              <a:t>UNIQUE</a:t>
            </a:r>
            <a:r>
              <a:rPr lang="zh-CN" altLang="en-US" sz="2400" dirty="0">
                <a:ea typeface="+mn-ea"/>
              </a:rPr>
              <a:t>索引后，插入新记录时</a:t>
            </a:r>
            <a:r>
              <a:rPr lang="en-US" altLang="zh-CN" sz="2400" dirty="0">
                <a:ea typeface="+mn-ea"/>
              </a:rPr>
              <a:t>DBMS</a:t>
            </a:r>
            <a:r>
              <a:rPr lang="zh-CN" altLang="en-US" sz="2400" dirty="0">
                <a:ea typeface="+mn-ea"/>
              </a:rPr>
              <a:t>会自动检查新记录在该列上是否取了重复值。这相当于增加了一个</a:t>
            </a:r>
            <a:r>
              <a:rPr lang="en-US" altLang="zh-CN" sz="2400" dirty="0">
                <a:ea typeface="+mn-ea"/>
              </a:rPr>
              <a:t>UNIQUE</a:t>
            </a:r>
            <a:r>
              <a:rPr lang="zh-CN" altLang="en-US" sz="2400" dirty="0">
                <a:ea typeface="+mn-ea"/>
              </a:rPr>
              <a:t>约束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建立索引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599" y="1259083"/>
            <a:ext cx="8720847" cy="527304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/>
              <a:t>聚簇索引</a:t>
            </a:r>
          </a:p>
          <a:p>
            <a:pPr lvl="1" algn="just" eaLnBrk="1" fontAlgn="ctr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</a:rPr>
              <a:t>建立聚簇索引后，基表中数据也需要按指定的聚簇属性值的升序或降序存放。也即聚簇索引的索引项顺序与表中记录的物理顺序一致</a:t>
            </a:r>
          </a:p>
          <a:p>
            <a:pPr lvl="1" indent="-477838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ea typeface="+mn-ea"/>
              </a:rPr>
              <a:t>例：</a:t>
            </a:r>
          </a:p>
          <a:p>
            <a:pPr marL="1073150" lvl="1" indent="-1714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ea typeface="+mn-ea"/>
              </a:rPr>
              <a:t>CREATE CLUSTER INDEX </a:t>
            </a:r>
            <a:r>
              <a:rPr lang="en-US" altLang="zh-CN" sz="2400" dirty="0" err="1">
                <a:ea typeface="+mn-ea"/>
              </a:rPr>
              <a:t>Stusname</a:t>
            </a:r>
            <a:r>
              <a:rPr lang="en-US" altLang="zh-CN" sz="2400" dirty="0">
                <a:ea typeface="+mn-ea"/>
              </a:rPr>
              <a:t> ON  Student(</a:t>
            </a:r>
            <a:r>
              <a:rPr lang="en-US" altLang="zh-CN" sz="2400" dirty="0" err="1">
                <a:ea typeface="+mn-ea"/>
              </a:rPr>
              <a:t>Sname</a:t>
            </a:r>
            <a:r>
              <a:rPr lang="en-US" altLang="zh-CN" sz="2400" dirty="0">
                <a:ea typeface="+mn-ea"/>
              </a:rPr>
              <a:t>)</a:t>
            </a:r>
            <a:r>
              <a:rPr lang="zh-CN" altLang="en-US" sz="2400" dirty="0">
                <a:ea typeface="+mn-ea"/>
              </a:rPr>
              <a:t>；</a:t>
            </a:r>
          </a:p>
          <a:p>
            <a:pPr marL="1073150" lvl="1" indent="-1714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ea typeface="+mn-ea"/>
              </a:rPr>
              <a:t>在</a:t>
            </a:r>
            <a:r>
              <a:rPr lang="en-US" altLang="zh-CN" sz="2400" dirty="0">
                <a:ea typeface="+mn-ea"/>
              </a:rPr>
              <a:t>Student</a:t>
            </a:r>
            <a:r>
              <a:rPr lang="zh-CN" altLang="en-US" sz="2400" dirty="0">
                <a:ea typeface="+mn-ea"/>
              </a:rPr>
              <a:t>表的</a:t>
            </a:r>
            <a:r>
              <a:rPr lang="en-US" altLang="zh-CN" sz="2400" dirty="0" err="1">
                <a:ea typeface="+mn-ea"/>
              </a:rPr>
              <a:t>Sname</a:t>
            </a:r>
            <a:r>
              <a:rPr lang="zh-CN" altLang="en-US" sz="2400" dirty="0">
                <a:ea typeface="+mn-ea"/>
              </a:rPr>
              <a:t>（姓名）列上建立一个聚簇索引，而</a:t>
            </a:r>
          </a:p>
          <a:p>
            <a:pPr marL="1073150" lvl="1" indent="-1714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ea typeface="+mn-ea"/>
              </a:rPr>
              <a:t>且</a:t>
            </a:r>
            <a:r>
              <a:rPr lang="en-US" altLang="zh-CN" sz="2400" dirty="0">
                <a:ea typeface="+mn-ea"/>
              </a:rPr>
              <a:t>Student</a:t>
            </a:r>
            <a:r>
              <a:rPr lang="zh-CN" altLang="en-US" sz="2400" dirty="0">
                <a:ea typeface="+mn-ea"/>
              </a:rPr>
              <a:t>表中的记录将按照</a:t>
            </a:r>
            <a:r>
              <a:rPr lang="en-US" altLang="zh-CN" sz="2400" dirty="0" err="1">
                <a:ea typeface="+mn-ea"/>
              </a:rPr>
              <a:t>Sname</a:t>
            </a:r>
            <a:r>
              <a:rPr lang="zh-CN" altLang="en-US" sz="2400" dirty="0">
                <a:ea typeface="+mn-ea"/>
              </a:rPr>
              <a:t>值的升序存放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+mj-ea"/>
                <a:ea typeface="+mj-ea"/>
              </a:rPr>
              <a:t>第</a:t>
            </a:r>
            <a:r>
              <a:rPr lang="en-US" altLang="zh-CN" sz="4400" dirty="0">
                <a:latin typeface="+mj-ea"/>
                <a:ea typeface="+mj-ea"/>
              </a:rPr>
              <a:t>3</a:t>
            </a:r>
            <a:r>
              <a:rPr lang="zh-CN" altLang="en-US" sz="4400" dirty="0">
                <a:latin typeface="+mj-ea"/>
                <a:ea typeface="+mj-ea"/>
              </a:rPr>
              <a:t>章 关系数据库标准语言</a:t>
            </a:r>
            <a:r>
              <a:rPr lang="en-US" altLang="zh-CN" sz="4400" dirty="0">
                <a:latin typeface="+mj-ea"/>
                <a:ea typeface="+mj-ea"/>
              </a:rPr>
              <a:t>SQL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521131" y="1625990"/>
            <a:ext cx="6165669" cy="511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FF9905"/>
                </a:solidFill>
                <a:latin typeface="宋体" pitchFamily="2" charset="-122"/>
                <a:ea typeface="宋体" pitchFamily="2" charset="-122"/>
                <a:cs typeface="+mn-cs"/>
              </a:rPr>
              <a:t>第一节 </a:t>
            </a:r>
            <a:r>
              <a:rPr lang="en-US" altLang="zh-CN" sz="2800" dirty="0">
                <a:solidFill>
                  <a:srgbClr val="FF9905"/>
                </a:solidFill>
                <a:latin typeface="宋体" pitchFamily="2" charset="-122"/>
                <a:ea typeface="宋体" pitchFamily="2" charset="-122"/>
                <a:cs typeface="+mn-cs"/>
              </a:rPr>
              <a:t>SQL</a:t>
            </a:r>
            <a:r>
              <a:rPr lang="zh-CN" altLang="en-US" sz="2800" dirty="0">
                <a:solidFill>
                  <a:srgbClr val="FF9905"/>
                </a:solidFill>
                <a:latin typeface="宋体" pitchFamily="2" charset="-122"/>
                <a:ea typeface="宋体" pitchFamily="2" charset="-122"/>
                <a:cs typeface="+mn-cs"/>
              </a:rPr>
              <a:t>概述</a:t>
            </a:r>
            <a:endParaRPr lang="en-US" altLang="zh-CN" sz="2800" dirty="0">
              <a:solidFill>
                <a:srgbClr val="FF9905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第二节 学生</a:t>
            </a:r>
            <a:r>
              <a:rPr lang="en-US" altLang="zh-CN" sz="2800" dirty="0"/>
              <a:t>-</a:t>
            </a:r>
            <a:r>
              <a:rPr lang="zh-CN" altLang="en-US" sz="2800" dirty="0"/>
              <a:t>课程数据库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第三节 数据定义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第四节 数据查询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第五节 数据更新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第六节 空值的处理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88455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1"/>
          </p:nvPr>
        </p:nvSpPr>
        <p:spPr>
          <a:xfrm>
            <a:off x="457200" y="963040"/>
            <a:ext cx="8229600" cy="4525963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在一个基本表上最多只能建立一个聚簇索引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聚簇索引的用途：对于某些类型的查询，可以提高查询效率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聚簇索引的适用范围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 很少对基表进行增删操作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 很少对其中的变长列进行修改操作 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删除索引 </a:t>
            </a: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DROP  INDEX  &lt;</a:t>
            </a:r>
            <a:r>
              <a:rPr lang="zh-CN" altLang="en-US" sz="2800" dirty="0"/>
              <a:t>索引名</a:t>
            </a:r>
            <a:r>
              <a:rPr lang="en-US" altLang="zh-CN" sz="2800" dirty="0"/>
              <a:t>&gt;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删除索引时，系统会从数据字典中删去有关该索引的描述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9]  </a:t>
            </a:r>
            <a:r>
              <a:rPr lang="zh-CN" altLang="en-US" sz="2800" dirty="0"/>
              <a:t>删除</a:t>
            </a:r>
            <a:r>
              <a:rPr lang="en-US" altLang="zh-CN" sz="2800" dirty="0"/>
              <a:t>Student</a:t>
            </a:r>
            <a:r>
              <a:rPr lang="zh-CN" altLang="en-US" sz="2800" dirty="0"/>
              <a:t>表的</a:t>
            </a:r>
            <a:r>
              <a:rPr lang="en-US" altLang="zh-CN" sz="2800" dirty="0" err="1"/>
              <a:t>Stusname</a:t>
            </a:r>
            <a:r>
              <a:rPr lang="zh-CN" altLang="en-US" sz="2800" dirty="0"/>
              <a:t>索引</a:t>
            </a:r>
            <a:r>
              <a:rPr lang="zh-CN" altLang="en-US" dirty="0"/>
              <a:t>。</a:t>
            </a:r>
          </a:p>
          <a:p>
            <a:pPr lvl="1" eaLnBrk="1" hangingPunct="1"/>
            <a:r>
              <a:rPr lang="zh-CN" altLang="en-US" dirty="0">
                <a:ea typeface="宋体" charset="-122"/>
              </a:rPr>
              <a:t>	</a:t>
            </a:r>
            <a:r>
              <a:rPr lang="en-US" altLang="zh-CN" dirty="0">
                <a:ea typeface="宋体" charset="-122"/>
              </a:rPr>
              <a:t>DROP  INDEX  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Student.</a:t>
            </a:r>
            <a:r>
              <a:rPr lang="en-US" altLang="zh-CN" dirty="0" err="1">
                <a:ea typeface="宋体" charset="-122"/>
              </a:rPr>
              <a:t>Stusname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内容占位符 1"/>
          <p:cNvSpPr>
            <a:spLocks noGrp="1"/>
          </p:cNvSpPr>
          <p:nvPr>
            <p:ph/>
          </p:nvPr>
        </p:nvSpPr>
        <p:spPr>
          <a:xfrm>
            <a:off x="326231" y="1475326"/>
            <a:ext cx="8491538" cy="44672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常见的数据库对象有哪些？</a:t>
            </a:r>
            <a:r>
              <a:rPr lang="en-US" altLang="zh-CN" sz="2800" dirty="0"/>
              <a:t>SCHEMA</a:t>
            </a:r>
            <a:r>
              <a:rPr lang="zh-CN" altLang="en-US" sz="2800" dirty="0"/>
              <a:t>和数据库对象之间关系是怎样的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一般来说，建立索引可以提高查询效率，那么，索引建得越多越好吗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那些情况不适合给表建立索引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C9752D-D1D0-4496-B706-18878CAF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3600"/>
            <a:ext cx="8230313" cy="129856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SQL</a:t>
            </a:r>
            <a:r>
              <a:rPr lang="zh-CN" altLang="en-US" sz="2800" dirty="0"/>
              <a:t>是一个非过程化语言，使用者只需要说明“做什么”而不需要说明“怎么做”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SQL</a:t>
            </a:r>
            <a:r>
              <a:rPr lang="zh-CN" altLang="en-US" sz="2800" dirty="0"/>
              <a:t>是一个集定义、操作、查询和控制为一体的语言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如何使用</a:t>
            </a:r>
            <a:r>
              <a:rPr lang="en-US" altLang="zh-CN" sz="2800" dirty="0"/>
              <a:t>Create Schema</a:t>
            </a:r>
            <a:r>
              <a:rPr lang="zh-CN" altLang="en-US" sz="2800" dirty="0"/>
              <a:t>、</a:t>
            </a:r>
            <a:r>
              <a:rPr lang="en-US" altLang="zh-CN" sz="2800" dirty="0"/>
              <a:t>Create Table</a:t>
            </a:r>
            <a:r>
              <a:rPr lang="zh-CN" altLang="en-US" sz="2800" dirty="0"/>
              <a:t>语句和</a:t>
            </a:r>
            <a:r>
              <a:rPr lang="en-US" altLang="zh-CN" sz="2800" dirty="0"/>
              <a:t>Create Index</a:t>
            </a:r>
            <a:r>
              <a:rPr lang="zh-CN" altLang="en-US" sz="2800" dirty="0"/>
              <a:t>语句创建模式、基本表和索引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2B3386F-B54A-4ED0-AD8F-668D1A85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小  结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内容占位符 1"/>
          <p:cNvSpPr>
            <a:spLocks noGrp="1"/>
          </p:cNvSpPr>
          <p:nvPr>
            <p:ph/>
          </p:nvPr>
        </p:nvSpPr>
        <p:spPr>
          <a:xfrm>
            <a:off x="365125" y="1658938"/>
            <a:ext cx="6792913" cy="44672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理论题作业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第三章理论练习一</a:t>
            </a:r>
            <a:endParaRPr lang="en-US" altLang="zh-CN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时间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实践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实验三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>
          <a:xfrm>
            <a:off x="538542" y="216222"/>
            <a:ext cx="79422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作业安排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54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</a:t>
            </a:r>
            <a:r>
              <a:rPr lang="zh-CN" altLang="en-US" dirty="0">
                <a:latin typeface="+mj-ea"/>
              </a:rPr>
              <a:t>概述</a:t>
            </a:r>
            <a:endParaRPr lang="en-US" altLang="zh-CN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778" y="1021402"/>
            <a:ext cx="8594387" cy="589496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3000" dirty="0"/>
              <a:t>SQL</a:t>
            </a:r>
            <a:endParaRPr lang="zh-CN" altLang="en-US" sz="3000" dirty="0"/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  <a:ea typeface="+mn-ea"/>
              </a:rPr>
              <a:t>SQL</a:t>
            </a:r>
            <a:r>
              <a:rPr lang="zh-CN" altLang="en-US" sz="2600" dirty="0">
                <a:latin typeface="+mn-ea"/>
                <a:ea typeface="+mn-ea"/>
              </a:rPr>
              <a:t>语言原名</a:t>
            </a:r>
            <a:r>
              <a:rPr lang="en-US" altLang="zh-CN" sz="2600" dirty="0">
                <a:latin typeface="+mn-ea"/>
                <a:ea typeface="+mn-ea"/>
              </a:rPr>
              <a:t>SEQUEL</a:t>
            </a:r>
            <a:r>
              <a:rPr lang="zh-CN" altLang="en-US" sz="2600" dirty="0">
                <a:latin typeface="+mn-ea"/>
                <a:ea typeface="+mn-ea"/>
              </a:rPr>
              <a:t>（读作</a:t>
            </a:r>
            <a:r>
              <a:rPr lang="en-US" altLang="zh-CN" sz="2600" dirty="0">
                <a:latin typeface="+mn-ea"/>
                <a:ea typeface="+mn-ea"/>
              </a:rPr>
              <a:t>[</a:t>
            </a:r>
            <a:r>
              <a:rPr lang="en-US" altLang="zh-CN" sz="2600" dirty="0" err="1">
                <a:latin typeface="+mn-ea"/>
                <a:ea typeface="+mn-ea"/>
              </a:rPr>
              <a:t>si:kw</a:t>
            </a:r>
            <a:r>
              <a:rPr lang="en-US" altLang="zh-CN" sz="2600" dirty="0" err="1">
                <a:latin typeface="+mn-ea"/>
                <a:ea typeface="+mn-ea"/>
                <a:sym typeface="Symbol" pitchFamily="18" charset="2"/>
              </a:rPr>
              <a:t>l</a:t>
            </a:r>
            <a:r>
              <a:rPr lang="en-US" altLang="zh-CN" sz="2600" dirty="0">
                <a:latin typeface="+mn-ea"/>
                <a:ea typeface="+mn-ea"/>
              </a:rPr>
              <a:t>]</a:t>
            </a:r>
            <a:r>
              <a:rPr lang="zh-CN" altLang="en-US" sz="2600" dirty="0">
                <a:latin typeface="+mn-ea"/>
                <a:ea typeface="+mn-ea"/>
              </a:rPr>
              <a:t>），是一个通用的、功能极强的关系数据库语言。同时也是一种介于关系代数与关系演算之间的结构化查询语言（</a:t>
            </a:r>
            <a:r>
              <a:rPr lang="en-US" altLang="zh-CN" sz="2600" dirty="0">
                <a:latin typeface="+mn-ea"/>
                <a:ea typeface="+mn-ea"/>
              </a:rPr>
              <a:t>Structured Query Language</a:t>
            </a:r>
            <a:r>
              <a:rPr lang="zh-CN" altLang="en-US" sz="2600" dirty="0">
                <a:latin typeface="+mn-ea"/>
                <a:ea typeface="+mn-ea"/>
              </a:rPr>
              <a:t>），其功能包括</a:t>
            </a:r>
            <a:r>
              <a:rPr lang="zh-CN" altLang="en-US" sz="2600" b="1" dirty="0">
                <a:ea typeface="+mn-ea"/>
              </a:rPr>
              <a:t>数据定义、数据查询、数据操纵和数据控制</a:t>
            </a:r>
            <a:endParaRPr lang="en-US" altLang="zh-CN" sz="2600" dirty="0">
              <a:ea typeface="+mn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000" dirty="0">
                <a:latin typeface="隶书" panose="02010509060101010101" pitchFamily="49" charset="-122"/>
              </a:rPr>
              <a:t>为什么学习</a:t>
            </a:r>
            <a:r>
              <a:rPr lang="en-US" altLang="zh-CN" sz="3000" dirty="0">
                <a:latin typeface="隶书" panose="02010509060101010101" pitchFamily="49" charset="-122"/>
              </a:rPr>
              <a:t>SQL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  <a:ea typeface="+mn-ea"/>
              </a:rPr>
              <a:t>SQL</a:t>
            </a:r>
            <a:r>
              <a:rPr lang="zh-CN" altLang="en-US" sz="2600" dirty="0">
                <a:latin typeface="+mn-ea"/>
                <a:ea typeface="+mn-ea"/>
              </a:rPr>
              <a:t>已经成为关系数据库的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查询标准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  <a:ea typeface="+mn-ea"/>
              </a:rPr>
              <a:t>SQL</a:t>
            </a:r>
            <a:r>
              <a:rPr lang="zh-CN" altLang="en-US" sz="2600" dirty="0">
                <a:latin typeface="+mn-ea"/>
                <a:ea typeface="+mn-ea"/>
              </a:rPr>
              <a:t>也是现在和将来</a:t>
            </a:r>
            <a:r>
              <a:rPr lang="en-US" altLang="zh-CN" sz="2600" dirty="0">
                <a:latin typeface="+mn-ea"/>
                <a:ea typeface="+mn-ea"/>
              </a:rPr>
              <a:t>DBMS</a:t>
            </a:r>
            <a:r>
              <a:rPr lang="zh-CN" altLang="en-US" sz="2600" dirty="0">
                <a:latin typeface="+mn-ea"/>
                <a:ea typeface="+mn-ea"/>
              </a:rPr>
              <a:t>的标准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  <a:ea typeface="+mn-ea"/>
              </a:rPr>
              <a:t>SQL</a:t>
            </a:r>
            <a:r>
              <a:rPr lang="zh-CN" altLang="en-US" sz="2600" dirty="0">
                <a:latin typeface="+mn-ea"/>
                <a:ea typeface="+mn-ea"/>
              </a:rPr>
              <a:t>促进了分布式数据库和客户</a:t>
            </a:r>
            <a:r>
              <a:rPr lang="en-US" altLang="zh-CN" sz="2600" dirty="0">
                <a:latin typeface="+mn-ea"/>
                <a:ea typeface="+mn-ea"/>
              </a:rPr>
              <a:t>/</a:t>
            </a:r>
            <a:r>
              <a:rPr lang="zh-CN" altLang="en-US" sz="2600" dirty="0">
                <a:latin typeface="+mn-ea"/>
                <a:ea typeface="+mn-ea"/>
              </a:rPr>
              <a:t>服务器数据库的开发</a:t>
            </a:r>
          </a:p>
        </p:txBody>
      </p:sp>
      <p:pic>
        <p:nvPicPr>
          <p:cNvPr id="26627" name="Picture 7" descr="C:\Documents and Settings\Administrator\Local Settings\Temporary Internet Files\Content.IE5\49AJO16B\MCj0431643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1353" y="4549842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</a:t>
            </a:r>
            <a:r>
              <a:rPr lang="zh-CN" altLang="en-US" dirty="0">
                <a:latin typeface="+mj-ea"/>
              </a:rPr>
              <a:t>的产生与发展 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21595" y="1352145"/>
            <a:ext cx="9173183" cy="4932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最早的</a:t>
            </a:r>
            <a:r>
              <a:rPr lang="en-US" altLang="zh-CN" sz="2800" dirty="0">
                <a:latin typeface="隶书" panose="02010509060101010101" pitchFamily="49" charset="-122"/>
              </a:rPr>
              <a:t>SQL</a:t>
            </a:r>
            <a:r>
              <a:rPr lang="zh-CN" altLang="en-US" sz="2800" dirty="0">
                <a:latin typeface="隶书" panose="02010509060101010101" pitchFamily="49" charset="-122"/>
              </a:rPr>
              <a:t>原型由</a:t>
            </a:r>
            <a:r>
              <a:rPr lang="en-US" altLang="zh-CN" sz="2800" dirty="0">
                <a:latin typeface="隶书" panose="02010509060101010101" pitchFamily="49" charset="-122"/>
              </a:rPr>
              <a:t>IBM</a:t>
            </a:r>
            <a:r>
              <a:rPr lang="zh-CN" altLang="en-US" sz="2800" dirty="0">
                <a:latin typeface="隶书" panose="02010509060101010101" pitchFamily="49" charset="-122"/>
              </a:rPr>
              <a:t>的研究人员在</a:t>
            </a:r>
            <a:r>
              <a:rPr lang="en-US" altLang="zh-CN" sz="2800" dirty="0">
                <a:latin typeface="隶书" panose="02010509060101010101" pitchFamily="49" charset="-122"/>
              </a:rPr>
              <a:t>20</a:t>
            </a:r>
            <a:r>
              <a:rPr lang="zh-CN" altLang="en-US" sz="2800" dirty="0">
                <a:latin typeface="隶书" panose="02010509060101010101" pitchFamily="49" charset="-122"/>
              </a:rPr>
              <a:t>世纪</a:t>
            </a:r>
            <a:r>
              <a:rPr lang="en-US" altLang="zh-CN" sz="2800" dirty="0">
                <a:latin typeface="隶书" panose="02010509060101010101" pitchFamily="49" charset="-122"/>
              </a:rPr>
              <a:t>70</a:t>
            </a:r>
            <a:r>
              <a:rPr lang="zh-CN" altLang="en-US" sz="2800" dirty="0">
                <a:latin typeface="隶书" panose="02010509060101010101" pitchFamily="49" charset="-122"/>
              </a:rPr>
              <a:t>年代开发的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latin typeface="隶书" panose="02010509060101010101" pitchFamily="49" charset="-122"/>
              </a:rPr>
              <a:t>20</a:t>
            </a:r>
            <a:r>
              <a:rPr lang="zh-CN" altLang="en-US" sz="2800" dirty="0">
                <a:latin typeface="隶书" panose="02010509060101010101" pitchFamily="49" charset="-122"/>
              </a:rPr>
              <a:t>世纪</a:t>
            </a:r>
            <a:r>
              <a:rPr lang="en-US" altLang="zh-CN" sz="2800" dirty="0">
                <a:latin typeface="隶书" panose="02010509060101010101" pitchFamily="49" charset="-122"/>
              </a:rPr>
              <a:t>80</a:t>
            </a:r>
            <a:r>
              <a:rPr lang="zh-CN" altLang="en-US" sz="2800" dirty="0">
                <a:latin typeface="隶书" panose="02010509060101010101" pitchFamily="49" charset="-122"/>
              </a:rPr>
              <a:t>年代早期</a:t>
            </a:r>
            <a:r>
              <a:rPr lang="en-US" altLang="zh-CN" sz="2800" dirty="0">
                <a:latin typeface="隶书" panose="02010509060101010101" pitchFamily="49" charset="-122"/>
              </a:rPr>
              <a:t>SQL</a:t>
            </a:r>
            <a:r>
              <a:rPr lang="zh-CN" altLang="en-US" sz="2800" dirty="0">
                <a:latin typeface="隶书" panose="02010509060101010101" pitchFamily="49" charset="-122"/>
              </a:rPr>
              <a:t>开始成为国际标准的数据库语言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59558"/>
              </p:ext>
            </p:extLst>
          </p:nvPr>
        </p:nvGraphicFramePr>
        <p:xfrm>
          <a:off x="1396494" y="333788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发布日期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SQL/86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1986.10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SQL/89(FIPS 127-1)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1989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SQL/92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1992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SQL99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1999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SQL2003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2003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</a:t>
            </a:r>
            <a:r>
              <a:rPr lang="zh-CN" altLang="en-US" dirty="0">
                <a:latin typeface="+mj-ea"/>
              </a:rPr>
              <a:t>的特点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latin typeface="隶书" panose="02010509060101010101" pitchFamily="49" charset="-122"/>
              </a:rPr>
              <a:t>SQL</a:t>
            </a:r>
            <a:r>
              <a:rPr lang="zh-CN" altLang="en-US" sz="2800" dirty="0">
                <a:latin typeface="隶书" panose="02010509060101010101" pitchFamily="49" charset="-122"/>
              </a:rPr>
              <a:t>的特点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综合统一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高度非过程化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面向集合的操作方式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两种使用方式，统一的语法结构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简洁易学</a:t>
            </a:r>
          </a:p>
        </p:txBody>
      </p:sp>
      <p:pic>
        <p:nvPicPr>
          <p:cNvPr id="1027" name="Picture 3" descr="E:\数据库原理\ppt\picture\pi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5938" y="4081463"/>
            <a:ext cx="22256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116763" y="2651125"/>
            <a:ext cx="1430337" cy="1338263"/>
            <a:chOff x="7116417" y="2650434"/>
            <a:chExt cx="1431235" cy="1338470"/>
          </a:xfrm>
        </p:grpSpPr>
        <p:sp>
          <p:nvSpPr>
            <p:cNvPr id="6" name="云形标注 5"/>
            <p:cNvSpPr/>
            <p:nvPr/>
          </p:nvSpPr>
          <p:spPr>
            <a:xfrm>
              <a:off x="7116417" y="2650434"/>
              <a:ext cx="1431235" cy="1338470"/>
            </a:xfrm>
            <a:prstGeom prst="cloudCallout">
              <a:avLst>
                <a:gd name="adj1" fmla="val -28150"/>
                <a:gd name="adj2" fmla="val 6990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702" name="TextBox 6"/>
            <p:cNvSpPr txBox="1">
              <a:spLocks noChangeArrowheads="1"/>
            </p:cNvSpPr>
            <p:nvPr/>
          </p:nvSpPr>
          <p:spPr bwMode="auto">
            <a:xfrm>
              <a:off x="7248940" y="2981740"/>
              <a:ext cx="120594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华文楷体"/>
                  <a:ea typeface="华文楷体"/>
                  <a:cs typeface="华文楷体"/>
                </a:rPr>
                <a:t>SQL</a:t>
              </a:r>
              <a:r>
                <a:rPr lang="zh-CN" altLang="en-US" b="1">
                  <a:latin typeface="华文楷体"/>
                  <a:ea typeface="华文楷体"/>
                  <a:cs typeface="华文楷体"/>
                </a:rPr>
                <a:t>硬是要得！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2521131" y="1625990"/>
            <a:ext cx="6165669" cy="509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第一节 </a:t>
            </a:r>
            <a:r>
              <a:rPr lang="en-US" altLang="zh-CN" dirty="0"/>
              <a:t>SQL</a:t>
            </a:r>
            <a:r>
              <a:rPr lang="zh-CN" altLang="en-US" dirty="0"/>
              <a:t>概述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FF9905"/>
                </a:solidFill>
              </a:rPr>
              <a:t>第二节 学生</a:t>
            </a:r>
            <a:r>
              <a:rPr lang="en-US" altLang="zh-CN" b="1" dirty="0">
                <a:solidFill>
                  <a:srgbClr val="FF9905"/>
                </a:solidFill>
              </a:rPr>
              <a:t>-</a:t>
            </a:r>
            <a:r>
              <a:rPr lang="zh-CN" altLang="en-US" b="1" dirty="0">
                <a:solidFill>
                  <a:srgbClr val="FF9905"/>
                </a:solidFill>
              </a:rPr>
              <a:t>课程数据库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第三节 数据定义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第四节 数据查询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第五节 数据更新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第六节 空值的处理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第七节 视图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79DA4B0-B13C-4682-90F5-BE37A088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z="4400" dirty="0">
                <a:latin typeface="+mj-ea"/>
                <a:ea typeface="+mj-ea"/>
              </a:rPr>
              <a:t>第</a:t>
            </a:r>
            <a:r>
              <a:rPr lang="en-US" altLang="zh-CN" sz="4400" dirty="0">
                <a:latin typeface="+mj-ea"/>
                <a:ea typeface="+mj-ea"/>
              </a:rPr>
              <a:t>3</a:t>
            </a:r>
            <a:r>
              <a:rPr lang="zh-CN" altLang="en-US" sz="4400" dirty="0">
                <a:latin typeface="+mj-ea"/>
                <a:ea typeface="+mj-ea"/>
              </a:rPr>
              <a:t>章 关系数据库标准语言</a:t>
            </a:r>
            <a:r>
              <a:rPr lang="en-US" altLang="zh-CN" sz="4400" dirty="0">
                <a:latin typeface="+mj-ea"/>
                <a:ea typeface="+mj-ea"/>
              </a:rPr>
              <a:t>SQL</a:t>
            </a:r>
            <a:endParaRPr lang="zh-CN" altLang="en-US" sz="4400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学生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课程数据库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学生</a:t>
            </a:r>
            <a:r>
              <a:rPr lang="en-US" altLang="zh-CN" sz="2800" dirty="0">
                <a:latin typeface="隶书" panose="02010509060101010101" pitchFamily="49" charset="-122"/>
              </a:rPr>
              <a:t>-</a:t>
            </a:r>
            <a:r>
              <a:rPr lang="zh-CN" altLang="en-US" sz="2800" dirty="0">
                <a:latin typeface="隶书" panose="02010509060101010101" pitchFamily="49" charset="-122"/>
              </a:rPr>
              <a:t>课程模式 </a:t>
            </a:r>
            <a:r>
              <a:rPr lang="en-US" altLang="zh-CN" sz="2800" dirty="0">
                <a:latin typeface="隶书" panose="02010509060101010101" pitchFamily="49" charset="-122"/>
              </a:rPr>
              <a:t>S-T 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2400" dirty="0">
                <a:latin typeface="+mn-ea"/>
                <a:ea typeface="+mn-ea"/>
              </a:rPr>
              <a:t>学生表：</a:t>
            </a:r>
            <a:r>
              <a:rPr lang="en-US" altLang="zh-CN" sz="2400" dirty="0">
                <a:latin typeface="+mn-ea"/>
                <a:ea typeface="+mn-ea"/>
              </a:rPr>
              <a:t>Student(</a:t>
            </a:r>
            <a:r>
              <a:rPr lang="en-US" altLang="zh-CN" sz="2400" u="sng" dirty="0" err="1">
                <a:latin typeface="+mn-ea"/>
                <a:ea typeface="+mn-ea"/>
              </a:rPr>
              <a:t>Sno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Sname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Ssex</a:t>
            </a:r>
            <a:r>
              <a:rPr lang="en-US" altLang="zh-CN" sz="2400" dirty="0">
                <a:latin typeface="+mn-ea"/>
                <a:ea typeface="+mn-ea"/>
              </a:rPr>
              <a:t>, Sage, </a:t>
            </a:r>
            <a:r>
              <a:rPr lang="en-US" altLang="zh-CN" sz="2400" dirty="0" err="1">
                <a:latin typeface="+mn-ea"/>
                <a:ea typeface="+mn-ea"/>
              </a:rPr>
              <a:t>Sdept</a:t>
            </a:r>
            <a:r>
              <a:rPr lang="en-US" altLang="zh-CN" sz="2400" dirty="0">
                <a:latin typeface="+mn-ea"/>
                <a:ea typeface="+mn-ea"/>
              </a:rPr>
              <a:t>) 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2400" dirty="0">
                <a:latin typeface="+mn-ea"/>
                <a:ea typeface="+mn-ea"/>
              </a:rPr>
              <a:t>课程表：</a:t>
            </a:r>
            <a:r>
              <a:rPr lang="en-US" altLang="zh-CN" sz="2400" dirty="0">
                <a:latin typeface="+mn-ea"/>
                <a:ea typeface="+mn-ea"/>
              </a:rPr>
              <a:t>Course(</a:t>
            </a:r>
            <a:r>
              <a:rPr lang="en-US" altLang="zh-CN" sz="2400" u="sng" dirty="0" err="1">
                <a:latin typeface="+mn-ea"/>
                <a:ea typeface="+mn-ea"/>
              </a:rPr>
              <a:t>Cno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Cname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Cpno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Ccredit</a:t>
            </a:r>
            <a:r>
              <a:rPr lang="en-US" altLang="zh-CN" sz="2400" dirty="0">
                <a:latin typeface="+mn-ea"/>
                <a:ea typeface="+mn-ea"/>
              </a:rPr>
              <a:t>) 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2400" dirty="0">
                <a:latin typeface="+mn-ea"/>
                <a:ea typeface="+mn-ea"/>
              </a:rPr>
              <a:t>学生选课表：</a:t>
            </a:r>
            <a:r>
              <a:rPr lang="en-US" altLang="zh-CN" sz="2400" dirty="0">
                <a:latin typeface="+mn-ea"/>
                <a:ea typeface="+mn-ea"/>
              </a:rPr>
              <a:t>SC(</a:t>
            </a:r>
            <a:r>
              <a:rPr lang="en-US" altLang="zh-CN" sz="2400" u="sng" dirty="0" err="1">
                <a:latin typeface="+mn-ea"/>
                <a:ea typeface="+mn-ea"/>
              </a:rPr>
              <a:t>Sno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u="sng" dirty="0" err="1">
                <a:latin typeface="+mn-ea"/>
                <a:ea typeface="+mn-ea"/>
              </a:rPr>
              <a:t>Cno</a:t>
            </a:r>
            <a:r>
              <a:rPr lang="en-US" altLang="zh-CN" sz="2400" dirty="0">
                <a:latin typeface="+mn-ea"/>
                <a:ea typeface="+mn-ea"/>
              </a:rPr>
              <a:t>, Grade) 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051" name="Picture 3" descr="C:\Documents and Settings\Administrator\Local Settings\Temporary Internet Files\Content.IE5\U9GNQH4Z\MPj0439534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3825" y="4763515"/>
            <a:ext cx="1214437" cy="1808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5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89.2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8|1.4"/>
</p:tagLst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7411</TotalTime>
  <Words>2622</Words>
  <Application>Microsoft Office PowerPoint</Application>
  <PresentationFormat>全屏显示(4:3)</PresentationFormat>
  <Paragraphs>427</Paragraphs>
  <Slides>44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굴림</vt:lpstr>
      <vt:lpstr>华文行楷</vt:lpstr>
      <vt:lpstr>华文楷体</vt:lpstr>
      <vt:lpstr>隶书</vt:lpstr>
      <vt:lpstr>宋体</vt:lpstr>
      <vt:lpstr>Arial</vt:lpstr>
      <vt:lpstr>Calibri</vt:lpstr>
      <vt:lpstr>Courier New</vt:lpstr>
      <vt:lpstr>Symbol</vt:lpstr>
      <vt:lpstr>Times New Roman</vt:lpstr>
      <vt:lpstr>Verdana</vt:lpstr>
      <vt:lpstr>Wingdings</vt:lpstr>
      <vt:lpstr>数据库系统概论课件模板</vt:lpstr>
      <vt:lpstr>自定义设计方案</vt:lpstr>
      <vt:lpstr>文档</vt:lpstr>
      <vt:lpstr>数据库系统概论</vt:lpstr>
      <vt:lpstr>第3章 关系数据库标准语言SQL</vt:lpstr>
      <vt:lpstr>教学目标</vt:lpstr>
      <vt:lpstr>第3章 关系数据库标准语言SQL</vt:lpstr>
      <vt:lpstr>SQL概述</vt:lpstr>
      <vt:lpstr>SQL的产生与发展 </vt:lpstr>
      <vt:lpstr>SQL的特点</vt:lpstr>
      <vt:lpstr>第3章 关系数据库标准语言SQL</vt:lpstr>
      <vt:lpstr>学生-课程数据库</vt:lpstr>
      <vt:lpstr>Student表</vt:lpstr>
      <vt:lpstr>Course表</vt:lpstr>
      <vt:lpstr>SC表</vt:lpstr>
      <vt:lpstr>本章内容</vt:lpstr>
      <vt:lpstr>数据定义</vt:lpstr>
      <vt:lpstr>数据定义</vt:lpstr>
      <vt:lpstr>创建数据库</vt:lpstr>
      <vt:lpstr>模式的定义与删除</vt:lpstr>
      <vt:lpstr>PowerPoint 演示文稿</vt:lpstr>
      <vt:lpstr>模式定义</vt:lpstr>
      <vt:lpstr>删除模式</vt:lpstr>
      <vt:lpstr>基本表的定义、删除与修改</vt:lpstr>
      <vt:lpstr>数据类型</vt:lpstr>
      <vt:lpstr>基本数据类型</vt:lpstr>
      <vt:lpstr>定义基本表</vt:lpstr>
      <vt:lpstr>学生表Student</vt:lpstr>
      <vt:lpstr>课程表Course</vt:lpstr>
      <vt:lpstr>学生选课表SC</vt:lpstr>
      <vt:lpstr>定义基本表（续）</vt:lpstr>
      <vt:lpstr>      练习</vt:lpstr>
      <vt:lpstr>QUESTION</vt:lpstr>
      <vt:lpstr>修改基本表 </vt:lpstr>
      <vt:lpstr>PowerPoint 演示文稿</vt:lpstr>
      <vt:lpstr>删除基本表</vt:lpstr>
      <vt:lpstr>删除基本表</vt:lpstr>
      <vt:lpstr>索引的建立与删除</vt:lpstr>
      <vt:lpstr>建立索引 </vt:lpstr>
      <vt:lpstr>PowerPoint 演示文稿</vt:lpstr>
      <vt:lpstr>建立索引</vt:lpstr>
      <vt:lpstr>建立索引 </vt:lpstr>
      <vt:lpstr>PowerPoint 演示文稿</vt:lpstr>
      <vt:lpstr>删除索引 </vt:lpstr>
      <vt:lpstr>PowerPoint 演示文稿</vt:lpstr>
      <vt:lpstr>小  结</vt:lpstr>
      <vt:lpstr>作业安排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dingleilei0801@163.com</cp:lastModifiedBy>
  <cp:revision>164</cp:revision>
  <dcterms:created xsi:type="dcterms:W3CDTF">2009-07-28T00:16:43Z</dcterms:created>
  <dcterms:modified xsi:type="dcterms:W3CDTF">2018-03-26T00:34:07Z</dcterms:modified>
</cp:coreProperties>
</file>