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6" r:id="rId1"/>
    <p:sldMasterId id="2147483695" r:id="rId2"/>
  </p:sldMasterIdLst>
  <p:notesMasterIdLst>
    <p:notesMasterId r:id="rId85"/>
  </p:notesMasterIdLst>
  <p:sldIdLst>
    <p:sldId id="262" r:id="rId3"/>
    <p:sldId id="346" r:id="rId4"/>
    <p:sldId id="270" r:id="rId5"/>
    <p:sldId id="347" r:id="rId6"/>
    <p:sldId id="348" r:id="rId7"/>
    <p:sldId id="303" r:id="rId8"/>
    <p:sldId id="306" r:id="rId9"/>
    <p:sldId id="307" r:id="rId10"/>
    <p:sldId id="304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2" r:id="rId32"/>
    <p:sldId id="293" r:id="rId33"/>
    <p:sldId id="349" r:id="rId34"/>
    <p:sldId id="294" r:id="rId35"/>
    <p:sldId id="308" r:id="rId36"/>
    <p:sldId id="295" r:id="rId37"/>
    <p:sldId id="309" r:id="rId38"/>
    <p:sldId id="296" r:id="rId39"/>
    <p:sldId id="297" r:id="rId40"/>
    <p:sldId id="298" r:id="rId41"/>
    <p:sldId id="350" r:id="rId42"/>
    <p:sldId id="299" r:id="rId43"/>
    <p:sldId id="300" r:id="rId44"/>
    <p:sldId id="301" r:id="rId45"/>
    <p:sldId id="302" r:id="rId46"/>
    <p:sldId id="310" r:id="rId47"/>
    <p:sldId id="311" r:id="rId48"/>
    <p:sldId id="313" r:id="rId49"/>
    <p:sldId id="312" r:id="rId50"/>
    <p:sldId id="314" r:id="rId51"/>
    <p:sldId id="315" r:id="rId52"/>
    <p:sldId id="316" r:id="rId53"/>
    <p:sldId id="317" r:id="rId54"/>
    <p:sldId id="318" r:id="rId55"/>
    <p:sldId id="325" r:id="rId56"/>
    <p:sldId id="326" r:id="rId57"/>
    <p:sldId id="319" r:id="rId58"/>
    <p:sldId id="320" r:id="rId59"/>
    <p:sldId id="321" r:id="rId60"/>
    <p:sldId id="322" r:id="rId61"/>
    <p:sldId id="323" r:id="rId62"/>
    <p:sldId id="324" r:id="rId63"/>
    <p:sldId id="332" r:id="rId64"/>
    <p:sldId id="328" r:id="rId65"/>
    <p:sldId id="333" r:id="rId66"/>
    <p:sldId id="334" r:id="rId67"/>
    <p:sldId id="329" r:id="rId68"/>
    <p:sldId id="330" r:id="rId69"/>
    <p:sldId id="331" r:id="rId70"/>
    <p:sldId id="335" r:id="rId71"/>
    <p:sldId id="336" r:id="rId72"/>
    <p:sldId id="337" r:id="rId73"/>
    <p:sldId id="338" r:id="rId74"/>
    <p:sldId id="339" r:id="rId75"/>
    <p:sldId id="340" r:id="rId76"/>
    <p:sldId id="341" r:id="rId77"/>
    <p:sldId id="342" r:id="rId78"/>
    <p:sldId id="343" r:id="rId79"/>
    <p:sldId id="344" r:id="rId80"/>
    <p:sldId id="345" r:id="rId81"/>
    <p:sldId id="266" r:id="rId82"/>
    <p:sldId id="265" r:id="rId83"/>
    <p:sldId id="263" r:id="rId84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4FF"/>
    <a:srgbClr val="000000"/>
    <a:srgbClr val="FF99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9656" autoAdjust="0"/>
  </p:normalViewPr>
  <p:slideViewPr>
    <p:cSldViewPr snapToGrid="0">
      <p:cViewPr varScale="1">
        <p:scale>
          <a:sx n="91" d="100"/>
          <a:sy n="91" d="100"/>
        </p:scale>
        <p:origin x="798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E70F7-1984-48ED-B37F-D4C0FC2FA275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86A42-528B-4551-BB82-1EFE1F189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329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求各个学生学号及选课情况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017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86A42-528B-4551-BB82-1EFE1F189D45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535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3"/>
          <p:cNvGrpSpPr>
            <a:grpSpLocks/>
          </p:cNvGrpSpPr>
          <p:nvPr/>
        </p:nvGrpSpPr>
        <p:grpSpPr bwMode="auto">
          <a:xfrm>
            <a:off x="0" y="0"/>
            <a:ext cx="9158288" cy="6858000"/>
            <a:chOff x="0" y="0"/>
            <a:chExt cx="5769" cy="4112"/>
          </a:xfrm>
        </p:grpSpPr>
        <p:sp>
          <p:nvSpPr>
            <p:cNvPr id="3" name="Arc 164"/>
            <p:cNvSpPr>
              <a:spLocks/>
            </p:cNvSpPr>
            <p:nvPr/>
          </p:nvSpPr>
          <p:spPr bwMode="gray">
            <a:xfrm flipV="1">
              <a:off x="0" y="1816"/>
              <a:ext cx="5769" cy="22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7899"/>
                <a:gd name="T1" fmla="*/ 0 h 21600"/>
                <a:gd name="T2" fmla="*/ 17899 w 17899"/>
                <a:gd name="T3" fmla="*/ 9510 h 21600"/>
                <a:gd name="T4" fmla="*/ 0 w 178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99" h="21600" fill="none" extrusionOk="0">
                  <a:moveTo>
                    <a:pt x="-1" y="0"/>
                  </a:moveTo>
                  <a:cubicBezTo>
                    <a:pt x="7175" y="0"/>
                    <a:pt x="13882" y="3563"/>
                    <a:pt x="17899" y="9509"/>
                  </a:cubicBezTo>
                </a:path>
                <a:path w="17899" h="21600" stroke="0" extrusionOk="0">
                  <a:moveTo>
                    <a:pt x="-1" y="0"/>
                  </a:moveTo>
                  <a:cubicBezTo>
                    <a:pt x="7175" y="0"/>
                    <a:pt x="13882" y="3563"/>
                    <a:pt x="17899" y="9509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" name="Rectangle 165"/>
            <p:cNvSpPr>
              <a:spLocks noChangeArrowheads="1"/>
            </p:cNvSpPr>
            <p:nvPr/>
          </p:nvSpPr>
          <p:spPr bwMode="gray">
            <a:xfrm>
              <a:off x="0" y="0"/>
              <a:ext cx="5760" cy="3112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 dirty="0">
                <a:ea typeface="宋体" pitchFamily="2" charset="-122"/>
              </a:endParaRPr>
            </a:p>
          </p:txBody>
        </p:sp>
      </p:grpSp>
      <p:sp>
        <p:nvSpPr>
          <p:cNvPr id="5" name="Freeform 106"/>
          <p:cNvSpPr>
            <a:spLocks/>
          </p:cNvSpPr>
          <p:nvPr/>
        </p:nvSpPr>
        <p:spPr bwMode="gray">
          <a:xfrm rot="1791974">
            <a:off x="3473450" y="2927350"/>
            <a:ext cx="1662113" cy="233363"/>
          </a:xfrm>
          <a:custGeom>
            <a:avLst/>
            <a:gdLst/>
            <a:ahLst/>
            <a:cxnLst>
              <a:cxn ang="0">
                <a:pos x="987" y="557"/>
              </a:cxn>
              <a:cxn ang="0">
                <a:pos x="547" y="205"/>
              </a:cxn>
              <a:cxn ang="0">
                <a:pos x="27" y="21"/>
              </a:cxn>
              <a:cxn ang="0">
                <a:pos x="387" y="77"/>
              </a:cxn>
              <a:cxn ang="0">
                <a:pos x="675" y="197"/>
              </a:cxn>
              <a:cxn ang="0">
                <a:pos x="907" y="437"/>
              </a:cxn>
              <a:cxn ang="0">
                <a:pos x="987" y="557"/>
              </a:cxn>
            </a:cxnLst>
            <a:rect l="0" t="0" r="r" b="b"/>
            <a:pathLst>
              <a:path w="1047" h="596">
                <a:moveTo>
                  <a:pt x="987" y="557"/>
                </a:moveTo>
                <a:cubicBezTo>
                  <a:pt x="927" y="518"/>
                  <a:pt x="707" y="294"/>
                  <a:pt x="547" y="205"/>
                </a:cubicBezTo>
                <a:cubicBezTo>
                  <a:pt x="387" y="116"/>
                  <a:pt x="54" y="42"/>
                  <a:pt x="27" y="21"/>
                </a:cubicBezTo>
                <a:cubicBezTo>
                  <a:pt x="0" y="0"/>
                  <a:pt x="279" y="48"/>
                  <a:pt x="387" y="77"/>
                </a:cubicBezTo>
                <a:cubicBezTo>
                  <a:pt x="495" y="106"/>
                  <a:pt x="588" y="137"/>
                  <a:pt x="675" y="197"/>
                </a:cubicBezTo>
                <a:cubicBezTo>
                  <a:pt x="762" y="257"/>
                  <a:pt x="855" y="376"/>
                  <a:pt x="907" y="437"/>
                </a:cubicBezTo>
                <a:cubicBezTo>
                  <a:pt x="959" y="498"/>
                  <a:pt x="1047" y="596"/>
                  <a:pt x="987" y="557"/>
                </a:cubicBez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" name="Freeform 119"/>
          <p:cNvSpPr>
            <a:spLocks/>
          </p:cNvSpPr>
          <p:nvPr/>
        </p:nvSpPr>
        <p:spPr bwMode="gray">
          <a:xfrm rot="785513">
            <a:off x="3751263" y="2460625"/>
            <a:ext cx="1060450" cy="139700"/>
          </a:xfrm>
          <a:custGeom>
            <a:avLst/>
            <a:gdLst/>
            <a:ahLst/>
            <a:cxnLst>
              <a:cxn ang="0">
                <a:pos x="1009" y="497"/>
              </a:cxn>
              <a:cxn ang="0">
                <a:pos x="625" y="241"/>
              </a:cxn>
              <a:cxn ang="0">
                <a:pos x="33" y="25"/>
              </a:cxn>
              <a:cxn ang="0">
                <a:pos x="425" y="89"/>
              </a:cxn>
              <a:cxn ang="0">
                <a:pos x="809" y="265"/>
              </a:cxn>
              <a:cxn ang="0">
                <a:pos x="1065" y="513"/>
              </a:cxn>
            </a:cxnLst>
            <a:rect l="0" t="0" r="r" b="b"/>
            <a:pathLst>
              <a:path w="1065" h="513">
                <a:moveTo>
                  <a:pt x="1009" y="497"/>
                </a:moveTo>
                <a:cubicBezTo>
                  <a:pt x="898" y="408"/>
                  <a:pt x="788" y="320"/>
                  <a:pt x="625" y="241"/>
                </a:cubicBezTo>
                <a:cubicBezTo>
                  <a:pt x="462" y="162"/>
                  <a:pt x="66" y="50"/>
                  <a:pt x="33" y="25"/>
                </a:cubicBezTo>
                <a:cubicBezTo>
                  <a:pt x="0" y="0"/>
                  <a:pt x="296" y="49"/>
                  <a:pt x="425" y="89"/>
                </a:cubicBezTo>
                <a:cubicBezTo>
                  <a:pt x="554" y="129"/>
                  <a:pt x="702" y="194"/>
                  <a:pt x="809" y="265"/>
                </a:cubicBezTo>
                <a:cubicBezTo>
                  <a:pt x="916" y="336"/>
                  <a:pt x="1005" y="457"/>
                  <a:pt x="1065" y="513"/>
                </a:cubicBez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63575"/>
            <a:ext cx="9144000" cy="283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3"/>
          <p:cNvSpPr>
            <a:spLocks noGrp="1" noChangeArrowheads="1"/>
          </p:cNvSpPr>
          <p:nvPr>
            <p:ph type="dt" sz="quarter" idx="10"/>
          </p:nvPr>
        </p:nvSpPr>
        <p:spPr bwMode="gray">
          <a:xfrm>
            <a:off x="457200" y="6553200"/>
            <a:ext cx="21336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D0472-6DC8-419D-AF37-F97584F09D9F}" type="datetimeFigureOut">
              <a:rPr lang="zh-CN" altLang="en-US"/>
              <a:pPr>
                <a:defRPr/>
              </a:pPr>
              <a:t>2018/4/8</a:t>
            </a:fld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DDC6C-23F3-494F-BE7C-732C8EABFB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652C8-C7E7-4005-AD9E-2ABD39670222}" type="datetimeFigureOut">
              <a:rPr lang="zh-CN" altLang="en-US"/>
              <a:pPr>
                <a:defRPr/>
              </a:pPr>
              <a:t>2018/4/8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88DEE-DF00-49C1-9B2D-76BB9A9754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E3B01-CAF4-43FA-A47F-5E14B6D6A896}" type="datetimeFigureOut">
              <a:rPr lang="zh-CN" altLang="en-US"/>
              <a:pPr>
                <a:defRPr/>
              </a:pPr>
              <a:t>2018/4/8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8B75A-966A-4906-BFDB-B515556622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8FB52-6137-4BD4-BFDB-C32FB1D10172}" type="datetimeFigureOut">
              <a:rPr lang="zh-CN" altLang="en-US"/>
              <a:pPr>
                <a:defRPr/>
              </a:pPr>
              <a:t>2018/4/8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59AE1-26C2-4506-8F7D-084118C953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192F2-2327-4FC6-8010-10DE106385D8}" type="datetimeFigureOut">
              <a:rPr lang="zh-CN" altLang="en-US"/>
              <a:pPr>
                <a:defRPr/>
              </a:pPr>
              <a:t>2018/4/8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D5683-1503-42A6-A335-4EFD811FC4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78F7C-A900-451E-A261-F81631E08905}" type="datetimeFigureOut">
              <a:rPr lang="zh-CN" altLang="en-US"/>
              <a:pPr>
                <a:defRPr/>
              </a:pPr>
              <a:t>2018/4/8</a:t>
            </a:fld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399AA-2280-4AAA-BFC0-DA529661BD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Administrator\Local Settings\Temporary Internet Files\Content.IE5\U9GNQH4Z\MCj02975650000[1]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397625" y="4846638"/>
            <a:ext cx="2720975" cy="174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65760" y="1658983"/>
            <a:ext cx="5447211" cy="44671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 idx="12"/>
          </p:nvPr>
        </p:nvSpPr>
        <p:spPr>
          <a:xfrm>
            <a:off x="-1" y="183197"/>
            <a:ext cx="7942209" cy="1143000"/>
          </a:xfrm>
        </p:spPr>
        <p:txBody>
          <a:bodyPr/>
          <a:lstStyle>
            <a:lvl1pPr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E78FF-32E5-43E3-B880-2B9283142FCE}" type="datetimeFigureOut">
              <a:rPr lang="zh-CN" altLang="en-US"/>
              <a:pPr>
                <a:defRPr/>
              </a:pPr>
              <a:t>2018/4/8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F8438-E9A2-40DE-8B45-8AC2376C15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E:\程序设计基础\试验手册及资料\课程讲义\picture\homewor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040438" y="3563938"/>
            <a:ext cx="30765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65760" y="1658983"/>
            <a:ext cx="6792686" cy="446718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隶书" pitchFamily="49" charset="-122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idx="12"/>
          </p:nvPr>
        </p:nvSpPr>
        <p:spPr>
          <a:xfrm>
            <a:off x="-1" y="183197"/>
            <a:ext cx="7942209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A1C04F-195D-479F-B0CB-0708824131B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hiphotos.baidu.com/yizhimei512/pic/item/94f2987256f119388701b008.jp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" y="1381125"/>
            <a:ext cx="3184525" cy="487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94514" y="1600200"/>
            <a:ext cx="3592286" cy="4525963"/>
          </a:xfrm>
        </p:spPr>
        <p:txBody>
          <a:bodyPr vert="eaVert"/>
          <a:lstStyle>
            <a:lvl1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1pPr>
            <a:lvl2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2pPr>
            <a:lvl3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3pPr>
            <a:lvl4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4pPr>
            <a:lvl5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D275E-0B57-4AB4-9F62-9F012420CB3F}" type="datetimeFigureOut">
              <a:rPr lang="zh-CN" altLang="en-US"/>
              <a:pPr>
                <a:defRPr/>
              </a:pPr>
              <a:t>2018/4/8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2DE0D-3B54-442E-B465-440DB5F9A4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>
              <a:defRPr sz="28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>
              <a:defRPr sz="2400">
                <a:latin typeface="宋体" pitchFamily="2" charset="-122"/>
                <a:ea typeface="宋体" pitchFamily="2" charset="-122"/>
              </a:defRPr>
            </a:lvl3pPr>
            <a:lvl4pPr>
              <a:defRPr sz="2000">
                <a:latin typeface="宋体" pitchFamily="2" charset="-122"/>
                <a:ea typeface="宋体" pitchFamily="2" charset="-122"/>
              </a:defRPr>
            </a:lvl4pPr>
            <a:lvl5pPr>
              <a:defRPr sz="2000">
                <a:latin typeface="宋体" pitchFamily="2" charset="-122"/>
                <a:ea typeface="宋体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E5C23-32B1-4E1D-9D1F-3997E40D8C15}" type="datetimeFigureOut">
              <a:rPr lang="zh-CN" altLang="en-US"/>
              <a:pPr>
                <a:defRPr/>
              </a:pPr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8B675-32BF-485D-B0A7-E3A33A619B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ea typeface="隶书" pitchFamily="49" charset="-122"/>
                <a:cs typeface="Times New Roman" pitchFamily="18" charset="0"/>
              </a:defRPr>
            </a:lvl1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D5EDF-EB1B-4B61-9A8D-6CD02D0768CE}" type="datetimeFigureOut">
              <a:rPr lang="zh-CN" altLang="en-US"/>
              <a:pPr>
                <a:defRPr/>
              </a:pPr>
              <a:t>2018/4/8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DDEC1-EDA8-476F-882F-1A5B111050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Administrator\Local Settings\Temporary Internet Files\Content.IE5\OPIZ49QJ\MCj04326650000[1]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rot="21409107">
            <a:off x="481013" y="471805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1130" y="1600200"/>
            <a:ext cx="6165669" cy="4525963"/>
          </a:xfrm>
        </p:spPr>
        <p:txBody>
          <a:bodyPr/>
          <a:lstStyle>
            <a:lvl1pPr>
              <a:buFontTx/>
              <a:buBlip>
                <a:blip r:embed="rId3"/>
              </a:buBlip>
              <a:defRPr>
                <a:latin typeface="+mn-ea"/>
                <a:ea typeface="+mn-ea"/>
                <a:cs typeface="Times New Roman" pitchFamily="18" charset="0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77040-85C6-4BDE-A1B9-B4812DA21F32}" type="datetimeFigureOut">
              <a:rPr lang="zh-CN" altLang="en-US"/>
              <a:pPr>
                <a:defRPr/>
              </a:pPr>
              <a:t>2018/4/8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75824-EEBD-4D3C-9DDD-A4D8620C2F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5FB88-07B0-45A3-913F-336EF6B5079F}" type="datetimeFigureOut">
              <a:rPr lang="zh-CN" altLang="en-US"/>
              <a:pPr>
                <a:defRPr/>
              </a:pPr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40B1A-F267-4D51-9F38-03905AB4BE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85446-DC0C-4244-8DDE-8624CA65D6EE}" type="datetimeFigureOut">
              <a:rPr lang="zh-CN" altLang="en-US"/>
              <a:pPr>
                <a:defRPr/>
              </a:pPr>
              <a:t>2018/4/8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8311B-B862-46C1-B41D-041D0ABA6A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C74D8-FDC7-43D2-94AC-8CB39F1459CC}" type="datetimeFigureOut">
              <a:rPr lang="zh-CN" altLang="en-US"/>
              <a:pPr>
                <a:defRPr/>
              </a:pPr>
              <a:t>2018/4/8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9555-1C55-4180-B14C-9A624CB36C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F0E6F-DB43-41AD-80CD-A428521F3A08}" type="datetimeFigureOut">
              <a:rPr lang="zh-CN" altLang="en-US"/>
              <a:pPr>
                <a:defRPr/>
              </a:pPr>
              <a:t>2018/4/8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B189F-47CC-4E39-82F0-CF1DBF3B87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248400" y="65786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YOUR SITE HERE</a:t>
            </a:r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276600" y="6477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fld id="{1D239493-A268-4097-A293-FA7F6347FCF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337" name="Rectangle 49"/>
          <p:cNvSpPr>
            <a:spLocks noChangeArrowheads="1"/>
          </p:cNvSpPr>
          <p:nvPr/>
        </p:nvSpPr>
        <p:spPr bwMode="white">
          <a:xfrm>
            <a:off x="4635500" y="0"/>
            <a:ext cx="4508500" cy="27178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2325" name="Rectangle 37"/>
          <p:cNvSpPr>
            <a:spLocks noChangeArrowheads="1"/>
          </p:cNvSpPr>
          <p:nvPr/>
        </p:nvSpPr>
        <p:spPr bwMode="ltGray">
          <a:xfrm flipH="1" flipV="1">
            <a:off x="12700" y="1841500"/>
            <a:ext cx="9131300" cy="50165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2324" name="Arc 36"/>
          <p:cNvSpPr>
            <a:spLocks/>
          </p:cNvSpPr>
          <p:nvPr/>
        </p:nvSpPr>
        <p:spPr bwMode="blackGray">
          <a:xfrm>
            <a:off x="0" y="889000"/>
            <a:ext cx="9158288" cy="21717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7899"/>
              <a:gd name="T1" fmla="*/ 0 h 21600"/>
              <a:gd name="T2" fmla="*/ 17899 w 17899"/>
              <a:gd name="T3" fmla="*/ 9510 h 21600"/>
              <a:gd name="T4" fmla="*/ 0 w 1789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899" h="21600" fill="none" extrusionOk="0">
                <a:moveTo>
                  <a:pt x="-1" y="0"/>
                </a:moveTo>
                <a:cubicBezTo>
                  <a:pt x="7175" y="0"/>
                  <a:pt x="13882" y="3563"/>
                  <a:pt x="17899" y="9509"/>
                </a:cubicBezTo>
              </a:path>
              <a:path w="17899" h="21600" stroke="0" extrusionOk="0">
                <a:moveTo>
                  <a:pt x="-1" y="0"/>
                </a:moveTo>
                <a:cubicBezTo>
                  <a:pt x="7175" y="0"/>
                  <a:pt x="13882" y="3563"/>
                  <a:pt x="17899" y="9509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宋体" pitchFamily="2" charset="-122"/>
            </a:endParaRPr>
          </a:p>
        </p:txBody>
      </p:sp>
      <p:grpSp>
        <p:nvGrpSpPr>
          <p:cNvPr id="1031" name="Group 47"/>
          <p:cNvGrpSpPr>
            <a:grpSpLocks/>
          </p:cNvGrpSpPr>
          <p:nvPr/>
        </p:nvGrpSpPr>
        <p:grpSpPr bwMode="auto">
          <a:xfrm>
            <a:off x="8378825" y="1403350"/>
            <a:ext cx="765175" cy="765175"/>
            <a:chOff x="4873" y="364"/>
            <a:chExt cx="636" cy="636"/>
          </a:xfrm>
        </p:grpSpPr>
        <p:sp>
          <p:nvSpPr>
            <p:cNvPr id="12328" name="Oval 40"/>
            <p:cNvSpPr>
              <a:spLocks noChangeArrowheads="1"/>
            </p:cNvSpPr>
            <p:nvPr/>
          </p:nvSpPr>
          <p:spPr bwMode="gray">
            <a:xfrm>
              <a:off x="4873" y="364"/>
              <a:ext cx="636" cy="63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329" name="Oval 41"/>
            <p:cNvSpPr>
              <a:spLocks noChangeArrowheads="1"/>
            </p:cNvSpPr>
            <p:nvPr/>
          </p:nvSpPr>
          <p:spPr bwMode="gray">
            <a:xfrm>
              <a:off x="5048" y="569"/>
              <a:ext cx="351" cy="35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330" name="Oval 42"/>
            <p:cNvSpPr>
              <a:spLocks noChangeArrowheads="1"/>
            </p:cNvSpPr>
            <p:nvPr/>
          </p:nvSpPr>
          <p:spPr bwMode="gray">
            <a:xfrm rot="-2566439">
              <a:off x="4926" y="462"/>
              <a:ext cx="268" cy="14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1032" name="Group 43"/>
          <p:cNvGrpSpPr>
            <a:grpSpLocks/>
          </p:cNvGrpSpPr>
          <p:nvPr/>
        </p:nvGrpSpPr>
        <p:grpSpPr bwMode="auto">
          <a:xfrm>
            <a:off x="7265988" y="908050"/>
            <a:ext cx="1035050" cy="1035050"/>
            <a:chOff x="185" y="1700"/>
            <a:chExt cx="860" cy="860"/>
          </a:xfrm>
        </p:grpSpPr>
        <p:sp>
          <p:nvSpPr>
            <p:cNvPr id="12332" name="Oval 44"/>
            <p:cNvSpPr>
              <a:spLocks noChangeArrowheads="1"/>
            </p:cNvSpPr>
            <p:nvPr/>
          </p:nvSpPr>
          <p:spPr bwMode="gray">
            <a:xfrm>
              <a:off x="185" y="1700"/>
              <a:ext cx="860" cy="86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333" name="Oval 45"/>
            <p:cNvSpPr>
              <a:spLocks noChangeArrowheads="1"/>
            </p:cNvSpPr>
            <p:nvPr/>
          </p:nvSpPr>
          <p:spPr bwMode="gray">
            <a:xfrm>
              <a:off x="422" y="1977"/>
              <a:ext cx="476" cy="476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334" name="Oval 46"/>
            <p:cNvSpPr>
              <a:spLocks noChangeArrowheads="1"/>
            </p:cNvSpPr>
            <p:nvPr/>
          </p:nvSpPr>
          <p:spPr bwMode="gray">
            <a:xfrm rot="-2566439">
              <a:off x="258" y="1833"/>
              <a:ext cx="361" cy="19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0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11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r>
              <a:rPr lang="en-US" altLang="zh-CN"/>
              <a:t>22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r>
              <a:rPr lang="en-US" altLang="zh-CN"/>
              <a:t>33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r>
              <a:rPr lang="en-US" altLang="zh-CN"/>
              <a:t>44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r>
              <a:rPr lang="en-US" altLang="zh-CN"/>
              <a:t>55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DEA3FAF7-E146-4E99-B6A5-BE74DE43DC07}" type="datetimeFigureOut">
              <a:rPr lang="zh-CN" altLang="en-US"/>
              <a:pPr>
                <a:defRPr/>
              </a:pPr>
              <a:t>2018/4/8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04E09526-1812-4BFF-AD3A-B0F92CCDCE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4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13" r:id="rId9"/>
    <p:sldLayoutId id="2147483723" r:id="rId10"/>
    <p:sldLayoutId id="2147483724" r:id="rId11"/>
    <p:sldLayoutId id="2147483712" r:id="rId12"/>
    <p:sldLayoutId id="2147483711" r:id="rId13"/>
    <p:sldLayoutId id="2147483710" r:id="rId14"/>
    <p:sldLayoutId id="2147483725" r:id="rId15"/>
    <p:sldLayoutId id="2147483709" r:id="rId16"/>
    <p:sldLayoutId id="2147483726" r:id="rId17"/>
    <p:sldLayoutId id="2147483727" r:id="rId1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B166E"/>
        </a:buClr>
        <a:buFont typeface="Wingdings" pitchFamily="2" charset="2"/>
        <a:buChar char=""/>
        <a:defRPr sz="3200" kern="1200">
          <a:solidFill>
            <a:schemeClr val="tx1"/>
          </a:solidFill>
          <a:latin typeface="Times New Roman" pitchFamily="18" charset="0"/>
          <a:ea typeface="隶书" pitchFamily="49" charset="-122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53E2"/>
        </a:buClr>
        <a:buSzPct val="70000"/>
        <a:buFont typeface="Wingdings" pitchFamily="2" charset="2"/>
        <a:buChar char="n"/>
        <a:defRPr sz="2800" kern="1200">
          <a:solidFill>
            <a:schemeClr val="tx1"/>
          </a:solidFill>
          <a:latin typeface="Times New Roman" pitchFamily="18" charset="0"/>
          <a:ea typeface="隶书" pitchFamily="49" charset="-122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Times New Roman" pitchFamily="18" charset="0"/>
          <a:ea typeface="隶书" pitchFamily="49" charset="-122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隶书" pitchFamily="49" charset="-122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 pitchFamily="18" charset="0"/>
          <a:ea typeface="隶书" pitchFamily="49" charset="-122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7"/>
          <p:cNvSpPr>
            <a:spLocks noGrp="1" noChangeArrowheads="1"/>
          </p:cNvSpPr>
          <p:nvPr>
            <p:ph type="ctrTitle" sz="quarter" idx="4294967295"/>
          </p:nvPr>
        </p:nvSpPr>
        <p:spPr bwMode="gray">
          <a:xfrm>
            <a:off x="609600" y="3614524"/>
            <a:ext cx="7129463" cy="7080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66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数据库系统概论</a:t>
            </a:r>
            <a:endParaRPr lang="en-US" altLang="ko-KR" sz="6600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2530" name="TextBox 2"/>
          <p:cNvSpPr txBox="1">
            <a:spLocks noChangeArrowheads="1"/>
          </p:cNvSpPr>
          <p:nvPr/>
        </p:nvSpPr>
        <p:spPr bwMode="auto">
          <a:xfrm>
            <a:off x="4174331" y="4659588"/>
            <a:ext cx="45175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sz="2400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章 关系数据库标准查询语言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594" y="233812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投影</a:t>
            </a:r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xfrm>
            <a:off x="351629" y="2677320"/>
            <a:ext cx="8229600" cy="576262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属性名</a:t>
            </a:r>
          </a:p>
        </p:txBody>
      </p:sp>
      <p:sp>
        <p:nvSpPr>
          <p:cNvPr id="30723" name="矩形 3"/>
          <p:cNvSpPr>
            <a:spLocks noChangeArrowheads="1"/>
          </p:cNvSpPr>
          <p:nvPr/>
        </p:nvSpPr>
        <p:spPr bwMode="auto">
          <a:xfrm>
            <a:off x="754252" y="1126754"/>
            <a:ext cx="8353354" cy="2160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SELECT</a:t>
            </a:r>
            <a:r>
              <a:rPr kumimoji="1" lang="en-US" altLang="zh-CN" sz="2400" b="1" dirty="0">
                <a:solidFill>
                  <a:srgbClr val="7030A0"/>
                </a:solidFill>
                <a:cs typeface="Times New Roman" panose="02020603050405020304" pitchFamily="18" charset="0"/>
              </a:rPr>
              <a:t>  &lt;</a:t>
            </a:r>
            <a:r>
              <a:rPr kumimoji="1" lang="zh-CN" altLang="en-US" sz="2400" dirty="0">
                <a:cs typeface="Times New Roman" panose="02020603050405020304" pitchFamily="18" charset="0"/>
              </a:rPr>
              <a:t>目标列表达式</a:t>
            </a:r>
            <a:r>
              <a:rPr kumimoji="1" lang="en-US" altLang="zh-CN" sz="2400" dirty="0">
                <a:cs typeface="Times New Roman" panose="02020603050405020304" pitchFamily="18" charset="0"/>
              </a:rPr>
              <a:t>&gt; </a:t>
            </a:r>
            <a:r>
              <a:rPr kumimoji="1"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FROM </a:t>
            </a:r>
            <a:r>
              <a:rPr kumimoji="1"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cs typeface="Times New Roman" panose="02020603050405020304" pitchFamily="18" charset="0"/>
              </a:rPr>
              <a:t>&lt;</a:t>
            </a:r>
            <a:r>
              <a:rPr kumimoji="1" lang="zh-CN" altLang="en-US" sz="2400" dirty="0">
                <a:cs typeface="Times New Roman" panose="02020603050405020304" pitchFamily="18" charset="0"/>
              </a:rPr>
              <a:t>表名或视图名</a:t>
            </a:r>
            <a:r>
              <a:rPr kumimoji="1" lang="en-US" altLang="zh-CN" sz="2400" dirty="0">
                <a:cs typeface="Times New Roman" panose="02020603050405020304" pitchFamily="18" charset="0"/>
              </a:rPr>
              <a:t>&gt;</a:t>
            </a:r>
          </a:p>
          <a:p>
            <a:pPr marL="0" lvl="1">
              <a:lnSpc>
                <a:spcPct val="150000"/>
              </a:lnSpc>
            </a:pPr>
            <a:r>
              <a:rPr lang="zh-CN" altLang="en-US" sz="2400" dirty="0">
                <a:cs typeface="Times New Roman" panose="02020603050405020304" pitchFamily="18" charset="0"/>
              </a:rPr>
              <a:t>目标表达式可以是：属性名、算术表达式、字符串常量、函数等。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89702" y="3105099"/>
            <a:ext cx="780666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[</a:t>
            </a:r>
            <a:r>
              <a:rPr lang="zh-CN" altLang="en-US" sz="2800" dirty="0">
                <a:ea typeface="隶书" pitchFamily="49" charset="-122"/>
                <a:cs typeface="Times New Roman" pitchFamily="18" charset="0"/>
              </a:rPr>
              <a:t>例</a:t>
            </a: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1]  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查询全体学生的学号、姓名、所在系。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807032" y="3842418"/>
            <a:ext cx="4572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SELECT 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Sno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Sname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Sdept</a:t>
            </a:r>
            <a:endParaRPr lang="en-US" altLang="zh-CN" sz="2400" dirty="0"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FROM Student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144456" y="4755491"/>
            <a:ext cx="684701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[</a:t>
            </a:r>
            <a:r>
              <a:rPr lang="zh-CN" altLang="en-US" sz="2800" dirty="0">
                <a:ea typeface="隶书" pitchFamily="49" charset="-122"/>
                <a:cs typeface="Times New Roman" pitchFamily="18" charset="0"/>
              </a:rPr>
              <a:t>例</a:t>
            </a: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2]  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查询全体学生的详细记录。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852312" y="5491464"/>
            <a:ext cx="4572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SELECT *</a:t>
            </a:r>
          </a:p>
          <a:p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FROM Student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uiExpand="1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内容占位符 2"/>
          <p:cNvSpPr>
            <a:spLocks noGrp="1"/>
          </p:cNvSpPr>
          <p:nvPr>
            <p:ph idx="4294967295"/>
          </p:nvPr>
        </p:nvSpPr>
        <p:spPr>
          <a:xfrm>
            <a:off x="242887" y="1020763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隶书" panose="02010509060101010101" pitchFamily="49" charset="-122"/>
              </a:rPr>
              <a:t>属性名表达式、常量或函数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 lvl="1" eaLnBrk="1" hangingPunct="1"/>
            <a:endParaRPr lang="zh-CN" altLang="en-US" dirty="0">
              <a:ea typeface="宋体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6680" y="1595438"/>
            <a:ext cx="785098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[</a:t>
            </a:r>
            <a:r>
              <a:rPr lang="zh-CN" altLang="en-US" sz="2800" dirty="0">
                <a:ea typeface="隶书" pitchFamily="49" charset="-122"/>
                <a:cs typeface="Times New Roman" pitchFamily="18" charset="0"/>
              </a:rPr>
              <a:t>例</a:t>
            </a: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3]  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查询全体学生的姓名、出生年份。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563043" y="2318782"/>
            <a:ext cx="4572000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cs typeface="Times New Roman" panose="02020603050405020304" pitchFamily="18" charset="0"/>
              </a:rPr>
              <a:t> SELECT </a:t>
            </a:r>
            <a:r>
              <a:rPr lang="en-US" altLang="zh-CN" sz="2000" dirty="0" err="1">
                <a:cs typeface="Times New Roman" panose="02020603050405020304" pitchFamily="18" charset="0"/>
              </a:rPr>
              <a:t>Sname</a:t>
            </a:r>
            <a:r>
              <a:rPr lang="zh-CN" altLang="en-US" sz="2000" dirty="0"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cs typeface="Times New Roman" panose="02020603050405020304" pitchFamily="18" charset="0"/>
              </a:rPr>
              <a:t>2016 – Sage  Birthday</a:t>
            </a:r>
          </a:p>
          <a:p>
            <a:r>
              <a:rPr lang="en-US" altLang="zh-CN" sz="2000" dirty="0">
                <a:cs typeface="Times New Roman" panose="02020603050405020304" pitchFamily="18" charset="0"/>
              </a:rPr>
              <a:t> FROM Student</a:t>
            </a:r>
            <a:r>
              <a:rPr lang="zh-CN" altLang="en-US" sz="2000" dirty="0"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58850" y="3165475"/>
            <a:ext cx="784905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[</a:t>
            </a:r>
            <a:r>
              <a:rPr lang="zh-CN" altLang="en-US" sz="2800" dirty="0">
                <a:ea typeface="隶书" pitchFamily="49" charset="-122"/>
                <a:cs typeface="Times New Roman" pitchFamily="18" charset="0"/>
              </a:rPr>
              <a:t>例</a:t>
            </a: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4]  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查询全体学生的人数。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515406" y="3767375"/>
            <a:ext cx="457200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cs typeface="Times New Roman" panose="02020603050405020304" pitchFamily="18" charset="0"/>
              </a:rPr>
              <a:t> SELECT  count(</a:t>
            </a:r>
            <a:r>
              <a:rPr lang="en-US" altLang="zh-CN" sz="2000" dirty="0" err="1">
                <a:cs typeface="Times New Roman" panose="02020603050405020304" pitchFamily="18" charset="0"/>
              </a:rPr>
              <a:t>Sname</a:t>
            </a:r>
            <a:r>
              <a:rPr lang="en-US" altLang="zh-CN" sz="2000" dirty="0">
                <a:cs typeface="Times New Roman" panose="02020603050405020304" pitchFamily="18" charset="0"/>
              </a:rPr>
              <a:t>)  </a:t>
            </a:r>
            <a:r>
              <a:rPr lang="zh-CN" altLang="en-US" sz="2000" dirty="0">
                <a:cs typeface="Times New Roman" panose="02020603050405020304" pitchFamily="18" charset="0"/>
              </a:rPr>
              <a:t>学生人数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r>
              <a:rPr lang="en-US" altLang="zh-CN" sz="2000" dirty="0">
                <a:cs typeface="Times New Roman" panose="02020603050405020304" pitchFamily="18" charset="0"/>
              </a:rPr>
              <a:t> FROM Student</a:t>
            </a:r>
            <a:r>
              <a:rPr lang="zh-CN" altLang="en-US" sz="2000" dirty="0">
                <a:cs typeface="Times New Roman" panose="02020603050405020304" pitchFamily="18" charset="0"/>
              </a:rPr>
              <a:t>；</a:t>
            </a: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7465984" y="1394858"/>
            <a:ext cx="1271588" cy="569912"/>
            <a:chOff x="6811617" y="2040834"/>
            <a:chExt cx="1272210" cy="569844"/>
          </a:xfrm>
        </p:grpSpPr>
        <p:sp>
          <p:nvSpPr>
            <p:cNvPr id="8" name="云形标注 7"/>
            <p:cNvSpPr/>
            <p:nvPr/>
          </p:nvSpPr>
          <p:spPr>
            <a:xfrm>
              <a:off x="6811617" y="2040834"/>
              <a:ext cx="1272210" cy="569844"/>
            </a:xfrm>
            <a:prstGeom prst="cloudCallout">
              <a:avLst>
                <a:gd name="adj1" fmla="val -100821"/>
                <a:gd name="adj2" fmla="val 139244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31755" name="矩形 8"/>
            <p:cNvSpPr>
              <a:spLocks noChangeArrowheads="1"/>
            </p:cNvSpPr>
            <p:nvPr/>
          </p:nvSpPr>
          <p:spPr bwMode="auto">
            <a:xfrm>
              <a:off x="7022394" y="2131151"/>
              <a:ext cx="8771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/>
                <a:t>列别名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5986487" y="2444195"/>
            <a:ext cx="1046162" cy="396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50912" y="4656138"/>
            <a:ext cx="785098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[</a:t>
            </a:r>
            <a:r>
              <a:rPr lang="zh-CN" altLang="en-US" sz="2800" dirty="0">
                <a:ea typeface="隶书" pitchFamily="49" charset="-122"/>
                <a:cs typeface="Times New Roman" pitchFamily="18" charset="0"/>
              </a:rPr>
              <a:t>例</a:t>
            </a: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5]  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在每个学生的姓名后面显示字符串 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2007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2563043" y="5357018"/>
            <a:ext cx="4572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cs typeface="Times New Roman" panose="02020603050405020304" pitchFamily="18" charset="0"/>
              </a:rPr>
              <a:t>SELECT Sname,'2007'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cs typeface="Times New Roman" panose="02020603050405020304" pitchFamily="18" charset="0"/>
              </a:rPr>
              <a:t>FROM student</a:t>
            </a:r>
            <a:endParaRPr lang="zh-CN" altLang="en-US" sz="20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1" grpId="0" animBg="1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63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选择</a:t>
            </a:r>
          </a:p>
        </p:txBody>
      </p:sp>
      <p:sp>
        <p:nvSpPr>
          <p:cNvPr id="32770" name="内容占位符 2"/>
          <p:cNvSpPr>
            <a:spLocks noGrp="1"/>
          </p:cNvSpPr>
          <p:nvPr>
            <p:ph idx="1"/>
          </p:nvPr>
        </p:nvSpPr>
        <p:spPr>
          <a:xfrm>
            <a:off x="500062" y="1211785"/>
            <a:ext cx="8229600" cy="45259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隶书" panose="02010509060101010101" pitchFamily="49" charset="-122"/>
              </a:rPr>
              <a:t>取消重复行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在</a:t>
            </a:r>
            <a:r>
              <a:rPr lang="en-US" altLang="zh-CN" sz="2400" dirty="0">
                <a:ea typeface="宋体" charset="-122"/>
              </a:rPr>
              <a:t>SELECT</a:t>
            </a:r>
            <a:r>
              <a:rPr lang="zh-CN" altLang="en-US" sz="2400" dirty="0">
                <a:ea typeface="宋体" charset="-122"/>
              </a:rPr>
              <a:t>子句中使用</a:t>
            </a:r>
            <a:r>
              <a:rPr lang="en-US" altLang="zh-CN" sz="2400" dirty="0">
                <a:ea typeface="宋体" charset="-122"/>
              </a:rPr>
              <a:t>DISTINCT</a:t>
            </a:r>
            <a:r>
              <a:rPr lang="zh-CN" altLang="en-US" sz="2400" dirty="0">
                <a:ea typeface="宋体" charset="-122"/>
              </a:rPr>
              <a:t>短语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67014" y="2584450"/>
            <a:ext cx="648017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[</a:t>
            </a:r>
            <a:r>
              <a:rPr lang="zh-CN" altLang="en-US" sz="2800" dirty="0">
                <a:ea typeface="隶书" pitchFamily="49" charset="-122"/>
                <a:cs typeface="Times New Roman" pitchFamily="18" charset="0"/>
              </a:rPr>
              <a:t>例</a:t>
            </a: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6]  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查询选修了课程的学生的学号。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822450" y="3216275"/>
            <a:ext cx="2179638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 SELECT </a:t>
            </a:r>
            <a:r>
              <a:rPr lang="en-US" altLang="zh-CN" sz="2000" dirty="0" err="1"/>
              <a:t>Sno</a:t>
            </a:r>
            <a:endParaRPr lang="en-US" altLang="zh-CN" sz="2000" dirty="0"/>
          </a:p>
          <a:p>
            <a:r>
              <a:rPr lang="en-US" altLang="zh-CN" sz="2000" dirty="0"/>
              <a:t> FROM   SC</a:t>
            </a:r>
            <a:r>
              <a:rPr lang="zh-CN" altLang="en-US" sz="2000" dirty="0"/>
              <a:t>；</a:t>
            </a:r>
          </a:p>
        </p:txBody>
      </p:sp>
      <p:pic>
        <p:nvPicPr>
          <p:cNvPr id="1026" name="Picture 2" descr="E:\数据库原理\其它\picture\s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9575" y="4273550"/>
            <a:ext cx="2657475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876800" y="3216275"/>
            <a:ext cx="3459163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 SELECT </a:t>
            </a:r>
            <a:r>
              <a:rPr lang="en-US" altLang="zh-CN" sz="2000" dirty="0">
                <a:solidFill>
                  <a:srgbClr val="7030A0"/>
                </a:solidFill>
              </a:rPr>
              <a:t>DISTINCT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Sno</a:t>
            </a:r>
            <a:endParaRPr lang="en-US" altLang="zh-CN" sz="2000" dirty="0"/>
          </a:p>
          <a:p>
            <a:r>
              <a:rPr lang="en-US" altLang="zh-CN" sz="2000" dirty="0"/>
              <a:t> FROM   SC</a:t>
            </a:r>
            <a:r>
              <a:rPr lang="zh-CN" altLang="en-US" sz="2000" dirty="0"/>
              <a:t>；</a:t>
            </a:r>
          </a:p>
        </p:txBody>
      </p:sp>
      <p:pic>
        <p:nvPicPr>
          <p:cNvPr id="1027" name="Picture 3" descr="E:\数据库原理\其它\picture\s2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38738" y="4273550"/>
            <a:ext cx="2657475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b="1" dirty="0">
                <a:latin typeface="隶书" panose="02010509060101010101" pitchFamily="49" charset="-122"/>
              </a:rPr>
              <a:t>注意 </a:t>
            </a:r>
            <a:r>
              <a:rPr lang="en-US" altLang="zh-CN" sz="2800" b="1" dirty="0">
                <a:latin typeface="隶书" panose="02010509060101010101" pitchFamily="49" charset="-122"/>
              </a:rPr>
              <a:t>DISTINCT</a:t>
            </a:r>
            <a:r>
              <a:rPr lang="zh-CN" altLang="en-US" sz="2800" b="1" dirty="0">
                <a:latin typeface="隶书" panose="02010509060101010101" pitchFamily="49" charset="-122"/>
              </a:rPr>
              <a:t>短语的作用范围是所有目标列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400" b="1" dirty="0">
                <a:latin typeface="+mn-ea"/>
                <a:ea typeface="+mn-ea"/>
              </a:rPr>
              <a:t>例：查询选修课程的各种成绩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ea typeface="+mn-ea"/>
              </a:rPr>
              <a:t>      SELECT DISTINCT </a:t>
            </a:r>
            <a:r>
              <a:rPr lang="en-US" altLang="zh-CN" sz="2400" dirty="0" err="1">
                <a:ea typeface="+mn-ea"/>
              </a:rPr>
              <a:t>Cno</a:t>
            </a:r>
            <a:r>
              <a:rPr lang="zh-CN" altLang="en-US" sz="2400" dirty="0">
                <a:ea typeface="+mn-ea"/>
              </a:rPr>
              <a:t>，</a:t>
            </a:r>
            <a:r>
              <a:rPr lang="en-US" altLang="zh-CN" sz="2400" dirty="0">
                <a:ea typeface="+mn-ea"/>
              </a:rPr>
              <a:t>Grade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dirty="0"/>
              <a:t>            FROM SC;</a:t>
            </a:r>
            <a:r>
              <a:rPr lang="en-US" altLang="zh-CN" sz="2400" b="1" dirty="0"/>
              <a:t> 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选择</a:t>
            </a:r>
          </a:p>
        </p:txBody>
      </p:sp>
      <p:sp>
        <p:nvSpPr>
          <p:cNvPr id="205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latin typeface="隶书" panose="02010509060101010101" pitchFamily="49" charset="-122"/>
              </a:rPr>
              <a:t>查询满足条件的元组（</a:t>
            </a:r>
            <a:r>
              <a:rPr lang="en-US" altLang="zh-CN" sz="2800" dirty="0">
                <a:latin typeface="隶书" panose="02010509060101010101" pitchFamily="49" charset="-122"/>
              </a:rPr>
              <a:t>where</a:t>
            </a:r>
            <a:r>
              <a:rPr lang="zh-CN" altLang="en-US" sz="2800" dirty="0">
                <a:latin typeface="隶书" panose="02010509060101010101" pitchFamily="49" charset="-122"/>
              </a:rPr>
              <a:t>子句）</a:t>
            </a:r>
          </a:p>
        </p:txBody>
      </p:sp>
      <p:sp>
        <p:nvSpPr>
          <p:cNvPr id="2053" name="Rectangle 6"/>
          <p:cNvSpPr>
            <a:spLocks noChangeArrowheads="1"/>
          </p:cNvSpPr>
          <p:nvPr/>
        </p:nvSpPr>
        <p:spPr bwMode="auto">
          <a:xfrm>
            <a:off x="851593" y="2259375"/>
            <a:ext cx="4393443" cy="34921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kumimoji="1" lang="en-US" altLang="zh-CN" sz="2400" b="1" dirty="0">
                <a:solidFill>
                  <a:srgbClr val="FF0000"/>
                </a:solidFill>
              </a:rPr>
              <a:t>WHERE</a:t>
            </a:r>
            <a:r>
              <a:rPr kumimoji="1" lang="zh-CN" altLang="en-US" sz="2400" b="1" dirty="0"/>
              <a:t>子句常用的查询条件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861632"/>
              </p:ext>
            </p:extLst>
          </p:nvPr>
        </p:nvGraphicFramePr>
        <p:xfrm>
          <a:off x="-1004163" y="2792380"/>
          <a:ext cx="11430001" cy="393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文档" r:id="rId3" imgW="5632920" imgH="1713600" progId="">
                  <p:embed/>
                </p:oleObj>
              </mc:Choice>
              <mc:Fallback>
                <p:oleObj name="文档" r:id="rId3" imgW="5632920" imgH="17136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04163" y="2792380"/>
                        <a:ext cx="11430001" cy="39354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Box 5"/>
          <p:cNvSpPr txBox="1">
            <a:spLocks noChangeArrowheads="1"/>
          </p:cNvSpPr>
          <p:nvPr/>
        </p:nvSpPr>
        <p:spPr bwMode="auto">
          <a:xfrm>
            <a:off x="1024800" y="5539007"/>
            <a:ext cx="2765425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 b="1" dirty="0"/>
              <a:t>多重条件（逻辑运算）</a:t>
            </a:r>
          </a:p>
        </p:txBody>
      </p:sp>
      <p:sp>
        <p:nvSpPr>
          <p:cNvPr id="2055" name="TextBox 6"/>
          <p:cNvSpPr txBox="1">
            <a:spLocks noChangeArrowheads="1"/>
          </p:cNvSpPr>
          <p:nvPr/>
        </p:nvSpPr>
        <p:spPr bwMode="auto">
          <a:xfrm>
            <a:off x="5538547" y="5559123"/>
            <a:ext cx="1103312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 b="1" dirty="0"/>
              <a:t>，</a:t>
            </a:r>
            <a:r>
              <a:rPr lang="en-US" altLang="zh-CN" b="1" dirty="0"/>
              <a:t>NOT</a:t>
            </a:r>
            <a:endParaRPr lang="zh-CN" altLang="en-US" b="1" dirty="0"/>
          </a:p>
        </p:txBody>
      </p:sp>
      <p:sp>
        <p:nvSpPr>
          <p:cNvPr id="2056" name="TextBox 7"/>
          <p:cNvSpPr txBox="1">
            <a:spLocks noChangeArrowheads="1"/>
          </p:cNvSpPr>
          <p:nvPr/>
        </p:nvSpPr>
        <p:spPr bwMode="auto">
          <a:xfrm>
            <a:off x="3513710" y="2901015"/>
            <a:ext cx="742659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b="1" dirty="0"/>
              <a:t>表</a:t>
            </a:r>
            <a:r>
              <a:rPr lang="en-US" altLang="zh-CN" b="1" dirty="0"/>
              <a:t>3.4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比较大小</a:t>
            </a:r>
          </a:p>
        </p:txBody>
      </p:sp>
      <p:sp>
        <p:nvSpPr>
          <p:cNvPr id="36866" name="内容占位符 2"/>
          <p:cNvSpPr>
            <a:spLocks noGrp="1"/>
          </p:cNvSpPr>
          <p:nvPr>
            <p:ph idx="1"/>
          </p:nvPr>
        </p:nvSpPr>
        <p:spPr>
          <a:xfrm>
            <a:off x="407981" y="1231711"/>
            <a:ext cx="8488363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隶书" panose="02010509060101010101" pitchFamily="49" charset="-122"/>
              </a:rPr>
              <a:t>在</a:t>
            </a:r>
            <a:r>
              <a:rPr lang="en-US" altLang="zh-CN" sz="2800" dirty="0"/>
              <a:t>WHERE</a:t>
            </a:r>
            <a:r>
              <a:rPr lang="zh-CN" altLang="en-US" sz="2800" dirty="0">
                <a:latin typeface="隶书" panose="02010509060101010101" pitchFamily="49" charset="-122"/>
              </a:rPr>
              <a:t>子句的</a:t>
            </a:r>
            <a:r>
              <a:rPr lang="en-US" altLang="zh-CN" sz="2800" dirty="0">
                <a:latin typeface="隶书" panose="02010509060101010101" pitchFamily="49" charset="-122"/>
              </a:rPr>
              <a:t>&lt;</a:t>
            </a:r>
            <a:r>
              <a:rPr lang="zh-CN" altLang="en-US" sz="2800" dirty="0">
                <a:latin typeface="隶书" panose="02010509060101010101" pitchFamily="49" charset="-122"/>
              </a:rPr>
              <a:t>比较条件</a:t>
            </a:r>
            <a:r>
              <a:rPr lang="en-US" altLang="zh-CN" sz="2800" dirty="0">
                <a:latin typeface="隶书" panose="02010509060101010101" pitchFamily="49" charset="-122"/>
              </a:rPr>
              <a:t>&gt;</a:t>
            </a:r>
            <a:r>
              <a:rPr lang="zh-CN" altLang="en-US" sz="2800" dirty="0">
                <a:latin typeface="隶书" panose="02010509060101010101" pitchFamily="49" charset="-122"/>
              </a:rPr>
              <a:t>中使用比较运算符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=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&gt;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&lt;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&gt;=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&lt;=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!= </a:t>
            </a:r>
            <a:r>
              <a:rPr lang="zh-CN" altLang="en-US" sz="2400" dirty="0">
                <a:latin typeface="+mn-ea"/>
                <a:ea typeface="+mn-ea"/>
              </a:rPr>
              <a:t>或 </a:t>
            </a:r>
            <a:r>
              <a:rPr lang="en-US" altLang="zh-CN" sz="2400" dirty="0">
                <a:latin typeface="+mn-ea"/>
                <a:ea typeface="+mn-ea"/>
              </a:rPr>
              <a:t>&lt;&gt;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!&gt;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!&lt;</a:t>
            </a:r>
            <a:r>
              <a:rPr lang="zh-CN" altLang="en-US" sz="2400" dirty="0">
                <a:latin typeface="+mn-ea"/>
                <a:ea typeface="+mn-ea"/>
              </a:rPr>
              <a:t>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逻辑运算符</a:t>
            </a:r>
            <a:r>
              <a:rPr lang="en-US" altLang="zh-CN" sz="2400" dirty="0">
                <a:latin typeface="+mn-ea"/>
                <a:ea typeface="+mn-ea"/>
              </a:rPr>
              <a:t>NOT+</a:t>
            </a:r>
            <a:r>
              <a:rPr lang="zh-CN" altLang="en-US" sz="2400" dirty="0">
                <a:latin typeface="+mn-ea"/>
                <a:ea typeface="+mn-ea"/>
              </a:rPr>
              <a:t>比较运算符</a:t>
            </a:r>
          </a:p>
          <a:p>
            <a:pPr lvl="2" eaLnBrk="1" hangingPunct="1"/>
            <a:endParaRPr lang="zh-CN" altLang="en-US" sz="1800" dirty="0">
              <a:ea typeface="宋体" charset="-122"/>
            </a:endParaRPr>
          </a:p>
          <a:p>
            <a:pPr eaLnBrk="1" hangingPunct="1"/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45744" y="3431596"/>
            <a:ext cx="8743666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[</a:t>
            </a:r>
            <a:r>
              <a:rPr lang="zh-CN" altLang="en-US" sz="2800" dirty="0">
                <a:ea typeface="隶书" pitchFamily="49" charset="-122"/>
                <a:cs typeface="Times New Roman" pitchFamily="18" charset="0"/>
              </a:rPr>
              <a:t>例</a:t>
            </a: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7]  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查询所有年龄在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20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岁以下的学生姓名及其年龄。</a:t>
            </a:r>
          </a:p>
        </p:txBody>
      </p:sp>
      <p:sp>
        <p:nvSpPr>
          <p:cNvPr id="36868" name="矩形 4"/>
          <p:cNvSpPr>
            <a:spLocks noChangeArrowheads="1"/>
          </p:cNvSpPr>
          <p:nvPr/>
        </p:nvSpPr>
        <p:spPr bwMode="auto">
          <a:xfrm>
            <a:off x="1372388" y="4092575"/>
            <a:ext cx="2935287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SELECT </a:t>
            </a:r>
            <a:r>
              <a:rPr lang="en-US" altLang="zh-CN" sz="2400" dirty="0" err="1">
                <a:cs typeface="Times New Roman" panose="02020603050405020304" pitchFamily="18" charset="0"/>
              </a:rPr>
              <a:t>Sname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cs typeface="Times New Roman" panose="02020603050405020304" pitchFamily="18" charset="0"/>
              </a:rPr>
              <a:t>Sage </a:t>
            </a:r>
          </a:p>
          <a:p>
            <a:pPr marL="0" lvl="2" algn="just">
              <a:lnSpc>
                <a:spcPct val="150000"/>
              </a:lnSpc>
              <a:buFont typeface="Wingdings 2" pitchFamily="18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FROM    Student    </a:t>
            </a:r>
          </a:p>
          <a:p>
            <a:pPr marL="0" lvl="2" algn="just">
              <a:lnSpc>
                <a:spcPct val="150000"/>
              </a:lnSpc>
              <a:buFont typeface="Wingdings 2" pitchFamily="18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WHERE Sage &lt; 20</a:t>
            </a:r>
            <a:r>
              <a:rPr lang="zh-CN" altLang="en-US" sz="2400" dirty="0"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36869" name="矩形 5"/>
          <p:cNvSpPr>
            <a:spLocks noChangeArrowheads="1"/>
          </p:cNvSpPr>
          <p:nvPr/>
        </p:nvSpPr>
        <p:spPr bwMode="auto">
          <a:xfrm>
            <a:off x="5136350" y="4171950"/>
            <a:ext cx="312102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 algn="just">
              <a:lnSpc>
                <a:spcPct val="150000"/>
              </a:lnSpc>
              <a:buFont typeface="Wingdings 2" pitchFamily="18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SELECT </a:t>
            </a:r>
            <a:r>
              <a:rPr lang="en-US" altLang="zh-CN" sz="2400" dirty="0" err="1">
                <a:cs typeface="Times New Roman" panose="02020603050405020304" pitchFamily="18" charset="0"/>
              </a:rPr>
              <a:t>Sname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cs typeface="Times New Roman" panose="02020603050405020304" pitchFamily="18" charset="0"/>
              </a:rPr>
              <a:t>Sage </a:t>
            </a:r>
          </a:p>
          <a:p>
            <a:pPr marL="0" lvl="2" algn="just">
              <a:lnSpc>
                <a:spcPct val="150000"/>
              </a:lnSpc>
              <a:buFont typeface="Wingdings 2" pitchFamily="18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FROM    Student </a:t>
            </a:r>
          </a:p>
          <a:p>
            <a:pPr marL="0" lvl="2">
              <a:lnSpc>
                <a:spcPct val="150000"/>
              </a:lnSpc>
              <a:buFont typeface="Wingdings 2" pitchFamily="18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WHERE NOT Sage &gt;= 20</a:t>
            </a:r>
            <a:r>
              <a:rPr lang="zh-CN" altLang="en-US" sz="2400" dirty="0"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9" name="燕尾形 8"/>
          <p:cNvSpPr/>
          <p:nvPr/>
        </p:nvSpPr>
        <p:spPr>
          <a:xfrm>
            <a:off x="4426738" y="4598988"/>
            <a:ext cx="450850" cy="649287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课堂练习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隶书" panose="02010509060101010101" pitchFamily="49" charset="-122"/>
              </a:rPr>
              <a:t>练习一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查询性别为女的学生的学号、姓名</a:t>
            </a:r>
            <a:endParaRPr lang="en-US" altLang="zh-CN" sz="2400" dirty="0">
              <a:latin typeface="+mn-ea"/>
              <a:ea typeface="+mn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查询学分为</a:t>
            </a:r>
            <a:r>
              <a:rPr lang="en-US" altLang="zh-CN" sz="2400" dirty="0">
                <a:latin typeface="+mn-ea"/>
                <a:ea typeface="+mn-ea"/>
              </a:rPr>
              <a:t>4</a:t>
            </a:r>
            <a:r>
              <a:rPr lang="zh-CN" altLang="en-US" sz="2400" dirty="0">
                <a:latin typeface="+mn-ea"/>
                <a:ea typeface="+mn-ea"/>
              </a:rPr>
              <a:t>学分的课程的名字</a:t>
            </a:r>
            <a:endParaRPr lang="en-US" altLang="zh-CN" sz="2400" dirty="0">
              <a:latin typeface="+mn-ea"/>
              <a:ea typeface="+mn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查询成绩在</a:t>
            </a:r>
            <a:r>
              <a:rPr lang="en-US" altLang="zh-CN" sz="2400" dirty="0">
                <a:latin typeface="+mn-ea"/>
                <a:ea typeface="+mn-ea"/>
              </a:rPr>
              <a:t>85</a:t>
            </a:r>
            <a:r>
              <a:rPr lang="zh-CN" altLang="en-US" sz="2400" dirty="0">
                <a:latin typeface="+mn-ea"/>
                <a:ea typeface="+mn-ea"/>
              </a:rPr>
              <a:t>分以上的学生的学号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确定范围</a:t>
            </a:r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隶书" panose="02010509060101010101" pitchFamily="49" charset="-122"/>
              </a:rPr>
              <a:t>使用谓词  </a:t>
            </a:r>
            <a:r>
              <a:rPr lang="en-US" altLang="zh-CN" sz="2800" dirty="0"/>
              <a:t>BETWEEN …  AND  …      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/>
              <a:t>          NOT BETWEEN  …  AND  …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028308"/>
            <a:ext cx="83613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[</a:t>
            </a:r>
            <a:r>
              <a:rPr lang="zh-CN" altLang="en-US" sz="2800" dirty="0">
                <a:ea typeface="隶书" pitchFamily="49" charset="-122"/>
                <a:cs typeface="Times New Roman" pitchFamily="18" charset="0"/>
              </a:rPr>
              <a:t>例</a:t>
            </a: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8]  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查询年龄在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20~23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岁（包括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20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岁和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23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岁）之间的学生的姓名、系别和年龄。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890712" y="4506721"/>
            <a:ext cx="5494337" cy="1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SELECT </a:t>
            </a:r>
            <a:r>
              <a:rPr lang="en-US" altLang="zh-CN" sz="2400" dirty="0" err="1">
                <a:cs typeface="Times New Roman" panose="02020603050405020304" pitchFamily="18" charset="0"/>
              </a:rPr>
              <a:t>Sname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cs typeface="Times New Roman" panose="02020603050405020304" pitchFamily="18" charset="0"/>
              </a:rPr>
              <a:t>Sdept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cs typeface="Times New Roman" panose="02020603050405020304" pitchFamily="18" charset="0"/>
              </a:rPr>
              <a:t>Sage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FROM   Student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WHERE Sage BETWEEN 20 AND 23</a:t>
            </a:r>
            <a:r>
              <a:rPr lang="zh-CN" altLang="en-US" sz="2400" dirty="0">
                <a:cs typeface="Times New Roman" panose="02020603050405020304" pitchFamily="18" charset="0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确定集合</a:t>
            </a:r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使用谓词</a:t>
            </a:r>
            <a:r>
              <a:rPr lang="en-US" altLang="zh-CN" sz="2800" dirty="0"/>
              <a:t>IN &lt;</a:t>
            </a:r>
            <a:r>
              <a:rPr lang="zh-CN" altLang="en-US" sz="2800" dirty="0"/>
              <a:t>值表</a:t>
            </a:r>
            <a:r>
              <a:rPr lang="en-US" altLang="zh-CN" sz="2800" dirty="0"/>
              <a:t>&gt;,NOT IN &lt;</a:t>
            </a:r>
            <a:r>
              <a:rPr lang="zh-CN" altLang="en-US" sz="2800" dirty="0"/>
              <a:t>值表</a:t>
            </a:r>
            <a:r>
              <a:rPr lang="en-US" altLang="zh-CN" sz="2800" dirty="0"/>
              <a:t>&gt;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>
                <a:ea typeface="宋体" charset="-122"/>
              </a:rPr>
              <a:t>&lt;</a:t>
            </a:r>
            <a:r>
              <a:rPr lang="zh-CN" altLang="en-US" sz="2400" dirty="0">
                <a:ea typeface="宋体" charset="-122"/>
              </a:rPr>
              <a:t>值表</a:t>
            </a:r>
            <a:r>
              <a:rPr lang="en-US" altLang="zh-CN" sz="2400" dirty="0">
                <a:ea typeface="宋体" charset="-122"/>
              </a:rPr>
              <a:t>&gt;</a:t>
            </a:r>
            <a:r>
              <a:rPr lang="zh-CN" altLang="en-US" sz="2400" dirty="0">
                <a:ea typeface="宋体" charset="-122"/>
              </a:rPr>
              <a:t>：用逗号分隔的一组取值</a:t>
            </a:r>
          </a:p>
          <a:p>
            <a:pPr lvl="1" eaLnBrk="1" hangingPunct="1"/>
            <a:endParaRPr lang="en-US" altLang="zh-CN" sz="2400" dirty="0">
              <a:ea typeface="宋体" charset="-122"/>
            </a:endParaRPr>
          </a:p>
          <a:p>
            <a:pPr eaLnBrk="1" hangingPunct="1"/>
            <a:endParaRPr lang="en-US" altLang="zh-C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010694"/>
            <a:ext cx="8632209" cy="1126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ea typeface="隶书" pitchFamily="49" charset="-122"/>
                <a:cs typeface="Times New Roman" panose="02020603050405020304" pitchFamily="18" charset="0"/>
              </a:rPr>
              <a:t>[</a:t>
            </a:r>
            <a:r>
              <a:rPr lang="zh-CN" altLang="en-US" sz="2800" dirty="0">
                <a:ea typeface="隶书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ea typeface="隶书" pitchFamily="49" charset="-122"/>
                <a:cs typeface="Times New Roman" panose="02020603050405020304" pitchFamily="18" charset="0"/>
              </a:rPr>
              <a:t>9]   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查询信息系（</a:t>
            </a: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IS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）、数学系（</a:t>
            </a: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MA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）和计算机科学系</a:t>
            </a: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(CS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）学生的姓名和性别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78047" y="4230000"/>
            <a:ext cx="549275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SELECT </a:t>
            </a:r>
            <a:r>
              <a:rPr lang="en-US" altLang="zh-CN" sz="2400" dirty="0" err="1">
                <a:cs typeface="Times New Roman" panose="02020603050405020304" pitchFamily="18" charset="0"/>
              </a:rPr>
              <a:t>Sname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cs typeface="Times New Roman" panose="02020603050405020304" pitchFamily="18" charset="0"/>
              </a:rPr>
              <a:t>Ssex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FROM  Student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WHERE </a:t>
            </a:r>
            <a:r>
              <a:rPr lang="en-US" altLang="zh-CN" sz="2400" dirty="0" err="1">
                <a:cs typeface="Times New Roman" panose="02020603050405020304" pitchFamily="18" charset="0"/>
              </a:rPr>
              <a:t>Sdept</a:t>
            </a:r>
            <a:r>
              <a:rPr lang="en-US" altLang="zh-CN" sz="2400" dirty="0">
                <a:cs typeface="Times New Roman" panose="02020603050405020304" pitchFamily="18" charset="0"/>
              </a:rPr>
              <a:t> IN ( 'IS'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cs typeface="Times New Roman" panose="02020603050405020304" pitchFamily="18" charset="0"/>
              </a:rPr>
              <a:t>'MA'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cs typeface="Times New Roman" panose="02020603050405020304" pitchFamily="18" charset="0"/>
              </a:rPr>
              <a:t>'CS' );</a:t>
            </a:r>
            <a:endParaRPr lang="zh-CN" altLang="en-US" sz="2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字符串匹配</a:t>
            </a:r>
          </a:p>
        </p:txBody>
      </p:sp>
      <p:sp>
        <p:nvSpPr>
          <p:cNvPr id="40962" name="内容占位符 2"/>
          <p:cNvSpPr>
            <a:spLocks noGrp="1"/>
          </p:cNvSpPr>
          <p:nvPr>
            <p:ph idx="1"/>
          </p:nvPr>
        </p:nvSpPr>
        <p:spPr>
          <a:xfrm>
            <a:off x="236560" y="1372738"/>
            <a:ext cx="8525303" cy="4525963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latin typeface="隶书" panose="02010509060101010101" pitchFamily="49" charset="-122"/>
              </a:rPr>
              <a:t> </a:t>
            </a:r>
            <a:r>
              <a:rPr lang="en-US" altLang="zh-CN" sz="2800" dirty="0"/>
              <a:t>[NOT] LIKE ‘&lt;</a:t>
            </a:r>
            <a:r>
              <a:rPr lang="zh-CN" altLang="en-US" sz="2800" dirty="0"/>
              <a:t>匹配串</a:t>
            </a:r>
            <a:r>
              <a:rPr lang="en-US" altLang="zh-CN" sz="2800" dirty="0"/>
              <a:t>&gt;’ [ESCAPE ‘ &lt;</a:t>
            </a:r>
            <a:r>
              <a:rPr lang="zh-CN" altLang="en-US" sz="2800" dirty="0"/>
              <a:t>换码字符</a:t>
            </a:r>
            <a:r>
              <a:rPr lang="en-US" altLang="zh-CN" sz="2800" dirty="0"/>
              <a:t>&gt;’]</a:t>
            </a:r>
            <a:endParaRPr lang="en-US" altLang="zh-CN" sz="3600" dirty="0"/>
          </a:p>
          <a:p>
            <a:pPr lvl="1" eaLnBrk="1" hangingPunct="1"/>
            <a:r>
              <a:rPr lang="en-US" altLang="zh-CN" sz="2400" dirty="0">
                <a:ea typeface="+mn-ea"/>
              </a:rPr>
              <a:t>&lt;</a:t>
            </a:r>
            <a:r>
              <a:rPr lang="zh-CN" altLang="en-US" sz="2400" dirty="0">
                <a:ea typeface="+mn-ea"/>
              </a:rPr>
              <a:t>匹配串</a:t>
            </a:r>
            <a:r>
              <a:rPr lang="en-US" altLang="zh-CN" sz="2400" dirty="0">
                <a:ea typeface="+mn-ea"/>
              </a:rPr>
              <a:t>&gt;</a:t>
            </a:r>
            <a:r>
              <a:rPr lang="zh-CN" altLang="en-US" sz="2400" dirty="0">
                <a:ea typeface="+mn-ea"/>
              </a:rPr>
              <a:t>：指定匹配模板，可以是固定字符串或含</a:t>
            </a:r>
            <a:r>
              <a:rPr lang="zh-CN" altLang="en-US" sz="2400" b="1" dirty="0">
                <a:solidFill>
                  <a:srgbClr val="7030A0"/>
                </a:solidFill>
                <a:ea typeface="+mn-ea"/>
              </a:rPr>
              <a:t>通配符</a:t>
            </a:r>
            <a:r>
              <a:rPr lang="zh-CN" altLang="en-US" sz="2400" dirty="0">
                <a:ea typeface="+mn-ea"/>
              </a:rPr>
              <a:t>的字符串</a:t>
            </a:r>
          </a:p>
          <a:p>
            <a:pPr lvl="1" eaLnBrk="1" hangingPunct="1"/>
            <a:r>
              <a:rPr lang="zh-CN" altLang="en-US" sz="2400" dirty="0">
                <a:ea typeface="+mn-ea"/>
              </a:rPr>
              <a:t>当匹配模板为固定字符串时，可以用 </a:t>
            </a:r>
            <a:r>
              <a:rPr lang="en-US" altLang="zh-CN" sz="2400" dirty="0">
                <a:ea typeface="+mn-ea"/>
              </a:rPr>
              <a:t>= </a:t>
            </a:r>
            <a:r>
              <a:rPr lang="zh-CN" altLang="en-US" sz="2400" dirty="0">
                <a:ea typeface="+mn-ea"/>
              </a:rPr>
              <a:t>运算符取代 </a:t>
            </a:r>
            <a:r>
              <a:rPr lang="en-US" altLang="zh-CN" sz="2400" dirty="0">
                <a:ea typeface="+mn-ea"/>
              </a:rPr>
              <a:t>LIKE </a:t>
            </a:r>
            <a:r>
              <a:rPr lang="zh-CN" altLang="en-US" sz="2400" dirty="0">
                <a:ea typeface="+mn-ea"/>
              </a:rPr>
              <a:t>谓词，用 </a:t>
            </a:r>
            <a:r>
              <a:rPr lang="en-US" altLang="zh-CN" sz="2400" dirty="0">
                <a:ea typeface="+mn-ea"/>
              </a:rPr>
              <a:t>!= </a:t>
            </a:r>
            <a:r>
              <a:rPr lang="zh-CN" altLang="en-US" sz="2400" dirty="0">
                <a:ea typeface="+mn-ea"/>
              </a:rPr>
              <a:t>或 </a:t>
            </a:r>
            <a:r>
              <a:rPr lang="en-US" altLang="zh-CN" sz="2400" dirty="0">
                <a:ea typeface="+mn-ea"/>
              </a:rPr>
              <a:t>&lt; &gt;</a:t>
            </a:r>
            <a:r>
              <a:rPr lang="zh-CN" altLang="en-US" sz="2400" dirty="0">
                <a:ea typeface="+mn-ea"/>
              </a:rPr>
              <a:t>运算符取代 </a:t>
            </a:r>
            <a:r>
              <a:rPr lang="en-US" altLang="zh-CN" sz="2400" dirty="0">
                <a:ea typeface="+mn-ea"/>
              </a:rPr>
              <a:t>NOT LIKE </a:t>
            </a:r>
            <a:r>
              <a:rPr lang="zh-CN" altLang="en-US" sz="2400" dirty="0">
                <a:ea typeface="+mn-ea"/>
              </a:rPr>
              <a:t>谓词</a:t>
            </a:r>
            <a:endParaRPr lang="en-US" altLang="zh-CN" sz="2400" dirty="0">
              <a:ea typeface="+mn-ea"/>
            </a:endParaRPr>
          </a:p>
          <a:p>
            <a:pPr lvl="1" eaLnBrk="1" hangingPunct="1"/>
            <a:r>
              <a:rPr lang="zh-CN" altLang="en-US" sz="2400" dirty="0">
                <a:ea typeface="+mn-ea"/>
              </a:rPr>
              <a:t>通配符</a:t>
            </a:r>
            <a:endParaRPr lang="en-US" altLang="zh-CN" sz="2400" dirty="0">
              <a:ea typeface="+mn-ea"/>
            </a:endParaRPr>
          </a:p>
          <a:p>
            <a:pPr lvl="2" eaLnBrk="1" hangingPunct="1"/>
            <a:r>
              <a:rPr lang="en-US" altLang="zh-CN" dirty="0">
                <a:ea typeface="+mn-ea"/>
              </a:rPr>
              <a:t>% (</a:t>
            </a:r>
            <a:r>
              <a:rPr lang="zh-CN" altLang="en-US" dirty="0">
                <a:ea typeface="+mn-ea"/>
              </a:rPr>
              <a:t>百分号</a:t>
            </a:r>
            <a:r>
              <a:rPr lang="en-US" altLang="zh-CN" dirty="0">
                <a:ea typeface="+mn-ea"/>
              </a:rPr>
              <a:t>)  </a:t>
            </a:r>
            <a:r>
              <a:rPr lang="zh-CN" altLang="en-US" dirty="0">
                <a:ea typeface="+mn-ea"/>
              </a:rPr>
              <a:t>代表任意长度（长度可以为</a:t>
            </a:r>
            <a:r>
              <a:rPr lang="en-US" altLang="zh-CN" dirty="0">
                <a:ea typeface="+mn-ea"/>
              </a:rPr>
              <a:t>0</a:t>
            </a:r>
            <a:r>
              <a:rPr lang="zh-CN" altLang="en-US" dirty="0">
                <a:ea typeface="+mn-ea"/>
              </a:rPr>
              <a:t>）的字符串   </a:t>
            </a:r>
          </a:p>
          <a:p>
            <a:pPr lvl="2" eaLnBrk="1" hangingPunct="1"/>
            <a:r>
              <a:rPr lang="en-US" altLang="zh-CN" dirty="0">
                <a:ea typeface="+mn-ea"/>
              </a:rPr>
              <a:t>_ (</a:t>
            </a:r>
            <a:r>
              <a:rPr lang="zh-CN" altLang="en-US" dirty="0">
                <a:ea typeface="+mn-ea"/>
              </a:rPr>
              <a:t>下横线</a:t>
            </a:r>
            <a:r>
              <a:rPr lang="en-US" altLang="zh-CN" dirty="0">
                <a:ea typeface="+mn-ea"/>
              </a:rPr>
              <a:t>)  </a:t>
            </a:r>
            <a:r>
              <a:rPr lang="zh-CN" altLang="en-US" dirty="0">
                <a:ea typeface="+mn-ea"/>
              </a:rPr>
              <a:t>代表任意单个字符 </a:t>
            </a:r>
            <a:endParaRPr lang="en-US" altLang="zh-CN" dirty="0">
              <a:ea typeface="+mn-ea"/>
            </a:endParaRPr>
          </a:p>
          <a:p>
            <a:pPr lvl="1" eaLnBrk="1" hangingPunct="1"/>
            <a:r>
              <a:rPr lang="zh-CN" altLang="en-US" sz="2400" dirty="0">
                <a:ea typeface="+mn-ea"/>
              </a:rPr>
              <a:t>当用户要查询的字符串本身就含有 </a:t>
            </a:r>
            <a:r>
              <a:rPr lang="en-US" altLang="zh-CN" sz="2400" dirty="0">
                <a:ea typeface="+mn-ea"/>
              </a:rPr>
              <a:t>% </a:t>
            </a:r>
            <a:r>
              <a:rPr lang="zh-CN" altLang="en-US" sz="2400" dirty="0">
                <a:ea typeface="+mn-ea"/>
              </a:rPr>
              <a:t>或 </a:t>
            </a:r>
            <a:r>
              <a:rPr lang="en-US" altLang="zh-CN" sz="2400" dirty="0">
                <a:ea typeface="+mn-ea"/>
              </a:rPr>
              <a:t>_ </a:t>
            </a:r>
            <a:r>
              <a:rPr lang="zh-CN" altLang="en-US" sz="2400" dirty="0">
                <a:ea typeface="+mn-ea"/>
              </a:rPr>
              <a:t>时，要使用</a:t>
            </a:r>
            <a:r>
              <a:rPr lang="en-US" altLang="zh-CN" sz="2400" dirty="0">
                <a:ea typeface="+mn-ea"/>
              </a:rPr>
              <a:t>ESCAPE '&lt;</a:t>
            </a:r>
            <a:r>
              <a:rPr lang="zh-CN" altLang="en-US" sz="2400" dirty="0">
                <a:ea typeface="+mn-ea"/>
              </a:rPr>
              <a:t>换码字符</a:t>
            </a:r>
            <a:r>
              <a:rPr lang="en-US" altLang="zh-CN" sz="2400" dirty="0">
                <a:ea typeface="+mn-ea"/>
              </a:rPr>
              <a:t>&gt;' </a:t>
            </a:r>
            <a:r>
              <a:rPr lang="zh-CN" altLang="en-US" sz="2400" dirty="0">
                <a:ea typeface="+mn-ea"/>
              </a:rPr>
              <a:t>短语对通配符进行转义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+mj-ea"/>
                <a:ea typeface="+mj-ea"/>
              </a:rPr>
              <a:t>第</a:t>
            </a:r>
            <a:r>
              <a:rPr lang="en-US" altLang="zh-CN" sz="4400" dirty="0">
                <a:latin typeface="+mj-ea"/>
                <a:ea typeface="+mj-ea"/>
              </a:rPr>
              <a:t>3</a:t>
            </a:r>
            <a:r>
              <a:rPr lang="zh-CN" altLang="en-US" sz="4400" dirty="0">
                <a:latin typeface="+mj-ea"/>
                <a:ea typeface="+mj-ea"/>
              </a:rPr>
              <a:t>章 关系数据库标准语言</a:t>
            </a:r>
            <a:r>
              <a:rPr lang="en-US" altLang="zh-CN" sz="4400" dirty="0">
                <a:latin typeface="+mj-ea"/>
                <a:ea typeface="+mj-ea"/>
              </a:rPr>
              <a:t>SQL</a:t>
            </a:r>
            <a:endParaRPr lang="zh-CN" altLang="en-US" sz="4400" dirty="0">
              <a:latin typeface="+mj-ea"/>
              <a:ea typeface="+mj-ea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521131" y="1625990"/>
            <a:ext cx="6165669" cy="5110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B166E"/>
              </a:buClr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53E2"/>
              </a:buClr>
              <a:buSzPct val="70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SzPct val="5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800" dirty="0"/>
              <a:t>第一节 </a:t>
            </a:r>
            <a:r>
              <a:rPr lang="en-US" altLang="zh-CN" sz="2800" dirty="0"/>
              <a:t>SQL</a:t>
            </a:r>
            <a:r>
              <a:rPr lang="zh-CN" altLang="en-US" sz="2800" dirty="0"/>
              <a:t>概述</a:t>
            </a:r>
            <a:endParaRPr lang="en-US" altLang="zh-CN" sz="28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800" dirty="0"/>
              <a:t>第二节 学生</a:t>
            </a:r>
            <a:r>
              <a:rPr lang="en-US" altLang="zh-CN" sz="2800" dirty="0"/>
              <a:t>-</a:t>
            </a:r>
            <a:r>
              <a:rPr lang="zh-CN" altLang="en-US" sz="2800" dirty="0"/>
              <a:t>课程数据库</a:t>
            </a:r>
            <a:endParaRPr lang="en-US" altLang="zh-CN" sz="28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800" dirty="0"/>
              <a:t>第三节 数据定义</a:t>
            </a:r>
            <a:endParaRPr lang="en-US" altLang="zh-CN" sz="28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800" dirty="0"/>
              <a:t>第四节 数据查询</a:t>
            </a:r>
            <a:endParaRPr lang="en-US" altLang="zh-CN" sz="28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800" dirty="0"/>
              <a:t>第五节 数据更新</a:t>
            </a:r>
            <a:endParaRPr lang="en-US" altLang="zh-CN" sz="28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800" dirty="0"/>
              <a:t>第六节 空值的处理</a:t>
            </a:r>
            <a:endParaRPr lang="en-US" altLang="zh-CN" sz="28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800" dirty="0"/>
              <a:t>第七节 视图</a:t>
            </a: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396636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580" y="1166813"/>
            <a:ext cx="7885112" cy="6093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[</a:t>
            </a:r>
            <a:r>
              <a:rPr lang="zh-CN" altLang="en-US" sz="2800" dirty="0">
                <a:ea typeface="隶书" pitchFamily="49" charset="-122"/>
                <a:cs typeface="Times New Roman" pitchFamily="18" charset="0"/>
              </a:rPr>
              <a:t>例</a:t>
            </a: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10]  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查询所有姓刘学生的姓名、学号和性别。 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182307" y="1787035"/>
            <a:ext cx="549433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SELECT  </a:t>
            </a:r>
            <a:r>
              <a:rPr lang="en-US" altLang="zh-CN" sz="2400" dirty="0" err="1">
                <a:cs typeface="Times New Roman" panose="02020603050405020304" pitchFamily="18" charset="0"/>
              </a:rPr>
              <a:t>Sname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cs typeface="Times New Roman" panose="02020603050405020304" pitchFamily="18" charset="0"/>
              </a:rPr>
              <a:t>Sno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cs typeface="Times New Roman" panose="02020603050405020304" pitchFamily="18" charset="0"/>
              </a:rPr>
              <a:t>Ssex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FROM  Student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WHERE  </a:t>
            </a:r>
            <a:r>
              <a:rPr lang="en-US" altLang="zh-CN" sz="2400" dirty="0" err="1">
                <a:cs typeface="Times New Roman" panose="02020603050405020304" pitchFamily="18" charset="0"/>
              </a:rPr>
              <a:t>Sname</a:t>
            </a:r>
            <a:r>
              <a:rPr lang="en-US" altLang="zh-CN" sz="2400" dirty="0">
                <a:cs typeface="Times New Roman" panose="02020603050405020304" pitchFamily="18" charset="0"/>
              </a:rPr>
              <a:t> LIKE ‘</a:t>
            </a:r>
            <a:r>
              <a:rPr lang="zh-CN" altLang="en-US" sz="2400" dirty="0">
                <a:cs typeface="Times New Roman" panose="02020603050405020304" pitchFamily="18" charset="0"/>
              </a:rPr>
              <a:t>刘</a:t>
            </a:r>
            <a:r>
              <a:rPr lang="en-US" altLang="zh-CN" sz="2400" dirty="0">
                <a:cs typeface="Times New Roman" panose="02020603050405020304" pitchFamily="18" charset="0"/>
              </a:rPr>
              <a:t>%’</a:t>
            </a:r>
            <a:r>
              <a:rPr lang="zh-CN" altLang="en-US" sz="2400" dirty="0"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917" y="3584575"/>
            <a:ext cx="8877450" cy="609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[</a:t>
            </a:r>
            <a:r>
              <a:rPr lang="zh-CN" altLang="en-US" sz="2800" dirty="0">
                <a:ea typeface="隶书" pitchFamily="49" charset="-122"/>
                <a:cs typeface="Times New Roman" pitchFamily="18" charset="0"/>
              </a:rPr>
              <a:t>例</a:t>
            </a: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11]  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查询姓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“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欧阳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”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且全名为三个汉字的学生的姓名</a:t>
            </a:r>
            <a:r>
              <a:rPr lang="zh-CN" altLang="en-US" sz="2400" dirty="0">
                <a:ea typeface="宋体" pitchFamily="2" charset="-122"/>
              </a:rPr>
              <a:t>。 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183895" y="4401687"/>
            <a:ext cx="549275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SELECT  </a:t>
            </a:r>
            <a:r>
              <a:rPr lang="en-US" altLang="zh-CN" sz="2400" dirty="0" err="1">
                <a:cs typeface="Times New Roman" panose="02020603050405020304" pitchFamily="18" charset="0"/>
              </a:rPr>
              <a:t>Sname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FROM    Student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WHERE   </a:t>
            </a:r>
            <a:r>
              <a:rPr lang="en-US" altLang="zh-CN" sz="2400" dirty="0" err="1">
                <a:cs typeface="Times New Roman" panose="02020603050405020304" pitchFamily="18" charset="0"/>
              </a:rPr>
              <a:t>Sname</a:t>
            </a:r>
            <a:r>
              <a:rPr lang="en-US" altLang="zh-CN" sz="2400" dirty="0">
                <a:cs typeface="Times New Roman" panose="02020603050405020304" pitchFamily="18" charset="0"/>
              </a:rPr>
              <a:t> LIKE '</a:t>
            </a:r>
            <a:r>
              <a:rPr lang="zh-CN" altLang="en-US" sz="2400" dirty="0">
                <a:cs typeface="Times New Roman" panose="02020603050405020304" pitchFamily="18" charset="0"/>
              </a:rPr>
              <a:t>欧阳</a:t>
            </a:r>
            <a:r>
              <a:rPr lang="en-US" altLang="zh-CN" sz="2400" dirty="0">
                <a:cs typeface="Times New Roman" panose="02020603050405020304" pitchFamily="18" charset="0"/>
              </a:rPr>
              <a:t>_ _'</a:t>
            </a:r>
            <a:r>
              <a:rPr lang="zh-CN" altLang="en-US" sz="2400" dirty="0">
                <a:cs typeface="Times New Roman" panose="02020603050405020304" pitchFamily="18" charset="0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88" y="3678238"/>
            <a:ext cx="8488362" cy="1126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[</a:t>
            </a:r>
            <a:r>
              <a:rPr lang="zh-CN" altLang="en-US" sz="2800" dirty="0">
                <a:ea typeface="隶书" pitchFamily="49" charset="-122"/>
                <a:cs typeface="Times New Roman" pitchFamily="18" charset="0"/>
              </a:rPr>
              <a:t>例</a:t>
            </a: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13]  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查询以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“DB_”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开头，且倒数第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个字符为 </a:t>
            </a:r>
            <a:r>
              <a:rPr lang="en-US" altLang="zh-CN" sz="2800" dirty="0" err="1">
                <a:latin typeface="隶书" panose="02010509060101010101" pitchFamily="49" charset="-122"/>
                <a:ea typeface="隶书" panose="02010509060101010101" pitchFamily="49" charset="-122"/>
              </a:rPr>
              <a:t>i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的课程的详细情况。 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100138" y="4727582"/>
            <a:ext cx="71247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SELECT  *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FROM   Course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WHERE  </a:t>
            </a:r>
            <a:r>
              <a:rPr lang="en-US" altLang="zh-CN" sz="2400" dirty="0" err="1">
                <a:cs typeface="Times New Roman" panose="02020603050405020304" pitchFamily="18" charset="0"/>
              </a:rPr>
              <a:t>Cname</a:t>
            </a:r>
            <a:r>
              <a:rPr lang="en-US" altLang="zh-CN" sz="2400" dirty="0">
                <a:cs typeface="Times New Roman" panose="02020603050405020304" pitchFamily="18" charset="0"/>
              </a:rPr>
              <a:t> LIKE  'DB\_%</a:t>
            </a:r>
            <a:r>
              <a:rPr lang="en-US" altLang="zh-CN" sz="2400" dirty="0" err="1"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cs typeface="Times New Roman" panose="02020603050405020304" pitchFamily="18" charset="0"/>
              </a:rPr>
              <a:t>_ _'  ESCAPE '\'</a:t>
            </a:r>
            <a:r>
              <a:rPr lang="zh-CN" altLang="en-US" sz="2400" dirty="0"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4788" y="1077913"/>
            <a:ext cx="8488362" cy="6093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[</a:t>
            </a:r>
            <a:r>
              <a:rPr lang="zh-CN" altLang="en-US" sz="2800" dirty="0">
                <a:ea typeface="隶书" pitchFamily="49" charset="-122"/>
                <a:cs typeface="Times New Roman" pitchFamily="18" charset="0"/>
              </a:rPr>
              <a:t>例</a:t>
            </a: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12]  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查询</a:t>
            </a:r>
            <a:r>
              <a:rPr lang="en-US" altLang="zh-CN" sz="2800" dirty="0" err="1">
                <a:ea typeface="隶书" panose="02010509060101010101" pitchFamily="49" charset="-122"/>
                <a:cs typeface="Times New Roman" panose="02020603050405020304" pitchFamily="18" charset="0"/>
              </a:rPr>
              <a:t>DB_Design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课程的课程号和学分。 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100138" y="1725613"/>
            <a:ext cx="677916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SELECT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Cno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Ccredit</a:t>
            </a:r>
            <a:endParaRPr lang="en-US" altLang="zh-CN" sz="2400" dirty="0">
              <a:ea typeface="+mn-ea"/>
              <a:cs typeface="Times New Roman" panose="02020603050405020304" pitchFamily="18" charset="0"/>
            </a:endParaRP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FROM Course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WHERE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Cname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LIKE 'DB\_Design'    ESCAPE '\'</a:t>
            </a:r>
            <a:endParaRPr lang="zh-CN" altLang="en-US" sz="2400" dirty="0"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涉及空值的查询</a:t>
            </a:r>
          </a:p>
        </p:txBody>
      </p:sp>
      <p:sp>
        <p:nvSpPr>
          <p:cNvPr id="44034" name="内容占位符 2"/>
          <p:cNvSpPr>
            <a:spLocks noGrp="1"/>
          </p:cNvSpPr>
          <p:nvPr>
            <p:ph idx="1"/>
          </p:nvPr>
        </p:nvSpPr>
        <p:spPr>
          <a:xfrm>
            <a:off x="457200" y="1368188"/>
            <a:ext cx="8229600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隶书" panose="02010509060101010101" pitchFamily="49" charset="-122"/>
              </a:rPr>
              <a:t> 使用谓词 </a:t>
            </a:r>
            <a:r>
              <a:rPr lang="en-US" altLang="zh-CN" sz="2800" dirty="0"/>
              <a:t>IS NULL </a:t>
            </a:r>
            <a:r>
              <a:rPr lang="zh-CN" altLang="en-US" sz="2800" dirty="0"/>
              <a:t>或 </a:t>
            </a:r>
            <a:r>
              <a:rPr lang="en-US" altLang="zh-CN" sz="2800" dirty="0"/>
              <a:t>IS NOT NULL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>
                <a:ea typeface="宋体" charset="-122"/>
              </a:rPr>
              <a:t> “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IS NULL</a:t>
            </a:r>
            <a:r>
              <a:rPr lang="en-US" altLang="zh-CN" sz="2400" dirty="0">
                <a:ea typeface="宋体" charset="-122"/>
              </a:rPr>
              <a:t>” </a:t>
            </a:r>
            <a:r>
              <a:rPr lang="zh-CN" altLang="en-US" sz="2400" dirty="0">
                <a:ea typeface="宋体" charset="-122"/>
              </a:rPr>
              <a:t>不能用 “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= NULL</a:t>
            </a:r>
            <a:r>
              <a:rPr lang="en-US" altLang="zh-CN" sz="2400" dirty="0">
                <a:ea typeface="宋体" charset="-122"/>
              </a:rPr>
              <a:t>” </a:t>
            </a:r>
            <a:r>
              <a:rPr lang="zh-CN" altLang="en-US" sz="2400" dirty="0">
                <a:ea typeface="宋体" charset="-122"/>
              </a:rPr>
              <a:t>代替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4350" y="3016251"/>
            <a:ext cx="8488363" cy="164352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[</a:t>
            </a:r>
            <a:r>
              <a:rPr lang="zh-CN" altLang="en-US" sz="2800" dirty="0">
                <a:ea typeface="隶书" pitchFamily="49" charset="-122"/>
                <a:cs typeface="Times New Roman" pitchFamily="18" charset="0"/>
              </a:rPr>
              <a:t>例</a:t>
            </a: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14]   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某些学生选修课程后没有参加考试，所以有选课记录，但没有考试成绩。查询缺少成绩的学生的学号和相应的课程号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。</a:t>
            </a:r>
            <a:r>
              <a:rPr lang="zh-CN" altLang="en-US" sz="2400" dirty="0">
                <a:ea typeface="宋体" pitchFamily="2" charset="-122"/>
              </a:rPr>
              <a:t> 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33513" y="4659778"/>
            <a:ext cx="549275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SELECT    </a:t>
            </a:r>
            <a:r>
              <a:rPr lang="en-US" altLang="zh-CN" sz="2400" dirty="0" err="1">
                <a:cs typeface="Times New Roman" panose="02020603050405020304" pitchFamily="18" charset="0"/>
              </a:rPr>
              <a:t>Sno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cs typeface="Times New Roman" panose="02020603050405020304" pitchFamily="18" charset="0"/>
              </a:rPr>
              <a:t>Cno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FROM    SC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WHERE    Grade  </a:t>
            </a: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IS  NULL</a:t>
            </a:r>
            <a:r>
              <a:rPr lang="zh-CN" altLang="en-US" sz="2400" dirty="0">
                <a:cs typeface="Times New Roman" panose="02020603050405020304" pitchFamily="18" charset="0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多重条件查询</a:t>
            </a:r>
          </a:p>
        </p:txBody>
      </p:sp>
      <p:sp>
        <p:nvSpPr>
          <p:cNvPr id="45058" name="内容占位符 2"/>
          <p:cNvSpPr>
            <a:spLocks noGrp="1"/>
          </p:cNvSpPr>
          <p:nvPr>
            <p:ph idx="1"/>
          </p:nvPr>
        </p:nvSpPr>
        <p:spPr>
          <a:xfrm>
            <a:off x="457200" y="1131625"/>
            <a:ext cx="8229600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隶书" panose="02010509060101010101" pitchFamily="49" charset="-122"/>
              </a:rPr>
              <a:t>用逻辑运算符</a:t>
            </a:r>
            <a:r>
              <a:rPr lang="en-US" altLang="zh-CN" sz="2800" dirty="0"/>
              <a:t>AND</a:t>
            </a:r>
            <a:r>
              <a:rPr lang="zh-CN" altLang="en-US" sz="2800" dirty="0"/>
              <a:t>和</a:t>
            </a:r>
            <a:r>
              <a:rPr lang="en-US" altLang="zh-CN" sz="2800" dirty="0"/>
              <a:t>OR</a:t>
            </a:r>
            <a:r>
              <a:rPr lang="zh-CN" altLang="en-US" sz="2800" dirty="0">
                <a:latin typeface="隶书" panose="02010509060101010101" pitchFamily="49" charset="-122"/>
              </a:rPr>
              <a:t>来联结多个查询条件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>
                <a:ea typeface="+mn-ea"/>
              </a:rPr>
              <a:t>AND</a:t>
            </a:r>
            <a:r>
              <a:rPr lang="zh-CN" altLang="en-US" sz="2400" dirty="0">
                <a:ea typeface="+mn-ea"/>
              </a:rPr>
              <a:t>的优先级高于</a:t>
            </a:r>
            <a:r>
              <a:rPr lang="en-US" altLang="zh-CN" sz="2400" dirty="0">
                <a:ea typeface="+mn-ea"/>
              </a:rPr>
              <a:t>OR</a:t>
            </a:r>
            <a:r>
              <a:rPr lang="zh-CN" altLang="en-US" sz="2400" dirty="0">
                <a:ea typeface="+mn-ea"/>
              </a:rPr>
              <a:t>，</a:t>
            </a:r>
            <a:r>
              <a:rPr lang="zh-CN" altLang="en-US" sz="2400" dirty="0">
                <a:latin typeface="+mn-ea"/>
                <a:ea typeface="+mn-ea"/>
              </a:rPr>
              <a:t>但可以用括号改变优先级</a:t>
            </a:r>
            <a:endParaRPr lang="en-US" altLang="zh-CN" sz="2400" dirty="0">
              <a:latin typeface="+mn-ea"/>
              <a:ea typeface="+mn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可用来实现多种其他谓词</a:t>
            </a:r>
            <a:endParaRPr lang="en-US" altLang="zh-CN" sz="2400" dirty="0">
              <a:latin typeface="+mn-ea"/>
              <a:ea typeface="+mn-ea"/>
            </a:endParaRPr>
          </a:p>
          <a:p>
            <a:pPr lvl="2" eaLnBrk="1" hangingPunct="1">
              <a:lnSpc>
                <a:spcPct val="150000"/>
              </a:lnSpc>
            </a:pPr>
            <a:r>
              <a:rPr lang="en-US" altLang="zh-CN" dirty="0">
                <a:ea typeface="+mn-ea"/>
              </a:rPr>
              <a:t>[NOT]  IN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zh-CN" dirty="0">
                <a:ea typeface="+mn-ea"/>
              </a:rPr>
              <a:t>[NOT] BETWEEN …   AND  …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3087" y="4421042"/>
            <a:ext cx="8475663" cy="559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[</a:t>
            </a:r>
            <a:r>
              <a:rPr lang="zh-CN" altLang="en-US" sz="2800" dirty="0">
                <a:ea typeface="隶书" pitchFamily="49" charset="-122"/>
                <a:cs typeface="Times New Roman" pitchFamily="18" charset="0"/>
              </a:rPr>
              <a:t>例</a:t>
            </a: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15]  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查询计算机系年龄在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20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岁以下的学生姓名。 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63688" y="5090967"/>
            <a:ext cx="6129337" cy="1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SELECT  </a:t>
            </a:r>
            <a:r>
              <a:rPr lang="en-US" altLang="zh-CN" sz="2400" dirty="0" err="1">
                <a:cs typeface="Times New Roman" panose="02020603050405020304" pitchFamily="18" charset="0"/>
              </a:rPr>
              <a:t>Sname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FROM   Student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WHERE  </a:t>
            </a:r>
            <a:r>
              <a:rPr lang="en-US" altLang="zh-CN" sz="2400" dirty="0" err="1">
                <a:cs typeface="Times New Roman" panose="02020603050405020304" pitchFamily="18" charset="0"/>
              </a:rPr>
              <a:t>Sdept</a:t>
            </a:r>
            <a:r>
              <a:rPr lang="en-US" altLang="zh-CN" sz="2400" dirty="0">
                <a:cs typeface="Times New Roman" panose="02020603050405020304" pitchFamily="18" charset="0"/>
              </a:rPr>
              <a:t>= ‘CS’ AND Sage&lt;20</a:t>
            </a:r>
            <a:r>
              <a:rPr lang="zh-CN" altLang="en-US" sz="2400" dirty="0">
                <a:cs typeface="Times New Roman" panose="02020603050405020304" pitchFamily="18" charset="0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课堂练习</a:t>
            </a:r>
          </a:p>
        </p:txBody>
      </p:sp>
      <p:sp>
        <p:nvSpPr>
          <p:cNvPr id="460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隶书" panose="02010509060101010101" pitchFamily="49" charset="-122"/>
              </a:rPr>
              <a:t>练习二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查询课程名以“数”开头的所有课程的课程名、学分</a:t>
            </a:r>
            <a:endParaRPr lang="en-US" altLang="zh-CN" sz="2400" dirty="0">
              <a:latin typeface="+mn-ea"/>
              <a:ea typeface="+mn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查询计算机系所有小于</a:t>
            </a:r>
            <a:r>
              <a:rPr lang="en-US" altLang="zh-CN" sz="2400" dirty="0">
                <a:latin typeface="+mn-ea"/>
                <a:ea typeface="+mn-ea"/>
              </a:rPr>
              <a:t>20</a:t>
            </a:r>
            <a:r>
              <a:rPr lang="zh-CN" altLang="en-US" sz="2400" dirty="0">
                <a:latin typeface="+mn-ea"/>
                <a:ea typeface="+mn-ea"/>
              </a:rPr>
              <a:t>岁的女生的学号、姓名</a:t>
            </a:r>
            <a:endParaRPr lang="en-US" altLang="zh-CN" sz="2400" dirty="0">
              <a:latin typeface="+mn-ea"/>
              <a:ea typeface="+mn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查询先修课为</a:t>
            </a:r>
            <a:r>
              <a:rPr lang="en-US" altLang="zh-CN" sz="2400" dirty="0">
                <a:latin typeface="+mn-ea"/>
                <a:ea typeface="+mn-ea"/>
              </a:rPr>
              <a:t>5</a:t>
            </a:r>
            <a:r>
              <a:rPr lang="zh-CN" altLang="en-US" sz="2400" dirty="0">
                <a:latin typeface="+mn-ea"/>
                <a:ea typeface="+mn-ea"/>
              </a:rPr>
              <a:t>或</a:t>
            </a:r>
            <a:r>
              <a:rPr lang="en-US" altLang="zh-CN" sz="2400" dirty="0">
                <a:latin typeface="+mn-ea"/>
                <a:ea typeface="+mn-ea"/>
              </a:rPr>
              <a:t>7</a:t>
            </a:r>
            <a:r>
              <a:rPr lang="zh-CN" altLang="en-US" sz="2400" dirty="0">
                <a:latin typeface="+mn-ea"/>
                <a:ea typeface="+mn-ea"/>
              </a:rPr>
              <a:t>的课程信息</a:t>
            </a:r>
            <a:endParaRPr lang="en-US" altLang="zh-CN" sz="2400" dirty="0">
              <a:latin typeface="+mn-ea"/>
              <a:ea typeface="+mn-ea"/>
            </a:endParaRPr>
          </a:p>
          <a:p>
            <a:pPr lvl="1" eaLnBrk="1" hangingPunct="1">
              <a:lnSpc>
                <a:spcPct val="150000"/>
              </a:lnSpc>
            </a:pPr>
            <a:endParaRPr lang="zh-CN" altLang="en-US" sz="24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6538"/>
            <a:ext cx="8229600" cy="93503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ORDER BY</a:t>
            </a:r>
            <a:r>
              <a:rPr lang="zh-CN" altLang="en-US" dirty="0">
                <a:latin typeface="+mj-ea"/>
              </a:rPr>
              <a:t>子句</a:t>
            </a:r>
          </a:p>
        </p:txBody>
      </p:sp>
      <p:sp>
        <p:nvSpPr>
          <p:cNvPr id="47106" name="内容占位符 2"/>
          <p:cNvSpPr>
            <a:spLocks noGrp="1"/>
          </p:cNvSpPr>
          <p:nvPr>
            <p:ph idx="1"/>
          </p:nvPr>
        </p:nvSpPr>
        <p:spPr>
          <a:xfrm>
            <a:off x="385763" y="962026"/>
            <a:ext cx="8229600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使用</a:t>
            </a:r>
            <a:r>
              <a:rPr lang="en-US" altLang="zh-CN" sz="2800" dirty="0"/>
              <a:t>ORDER BY</a:t>
            </a:r>
            <a:r>
              <a:rPr lang="zh-CN" altLang="en-US" sz="2800" dirty="0"/>
              <a:t>子句</a:t>
            </a:r>
            <a:endParaRPr lang="en-US" altLang="zh-CN" sz="28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ea typeface="+mn-ea"/>
              </a:rPr>
              <a:t>可以按一个或多个属性列排序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ea typeface="+mn-ea"/>
              </a:rPr>
              <a:t>升序：</a:t>
            </a:r>
            <a:r>
              <a:rPr lang="en-US" altLang="zh-CN" sz="2400" dirty="0">
                <a:ea typeface="+mn-ea"/>
              </a:rPr>
              <a:t>ASC</a:t>
            </a:r>
            <a:r>
              <a:rPr lang="zh-CN" altLang="en-US" sz="2400" dirty="0">
                <a:ea typeface="+mn-ea"/>
              </a:rPr>
              <a:t>；降序：</a:t>
            </a:r>
            <a:r>
              <a:rPr lang="en-US" altLang="zh-CN" sz="2400" dirty="0">
                <a:ea typeface="+mn-ea"/>
              </a:rPr>
              <a:t>DESC</a:t>
            </a:r>
            <a:r>
              <a:rPr lang="zh-CN" altLang="en-US" sz="2400" dirty="0">
                <a:ea typeface="+mn-ea"/>
              </a:rPr>
              <a:t>；缺省值为升序</a:t>
            </a:r>
            <a:endParaRPr lang="en-US" altLang="zh-CN" sz="2400" dirty="0">
              <a:ea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当排序列含空值时 </a:t>
            </a:r>
            <a:endParaRPr lang="en-US" altLang="zh-CN" sz="2800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>
                <a:ea typeface="+mn-ea"/>
              </a:rPr>
              <a:t>ASC</a:t>
            </a:r>
            <a:r>
              <a:rPr lang="zh-CN" altLang="en-US" sz="2400" dirty="0">
                <a:ea typeface="+mn-ea"/>
              </a:rPr>
              <a:t>：排序列为空值的元组最</a:t>
            </a:r>
            <a:r>
              <a:rPr lang="zh-CN" altLang="en-US" sz="2400" dirty="0">
                <a:solidFill>
                  <a:srgbClr val="FF0000"/>
                </a:solidFill>
                <a:ea typeface="+mn-ea"/>
              </a:rPr>
              <a:t>先</a:t>
            </a:r>
            <a:r>
              <a:rPr lang="zh-CN" altLang="en-US" sz="2400" dirty="0">
                <a:ea typeface="+mn-ea"/>
              </a:rPr>
              <a:t>显示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>
                <a:ea typeface="+mn-ea"/>
              </a:rPr>
              <a:t>DESC</a:t>
            </a:r>
            <a:r>
              <a:rPr lang="zh-CN" altLang="en-US" sz="2400" dirty="0">
                <a:ea typeface="+mn-ea"/>
              </a:rPr>
              <a:t>：排序列为空值的元组最</a:t>
            </a:r>
            <a:r>
              <a:rPr lang="zh-CN" altLang="en-US" sz="2400" dirty="0">
                <a:solidFill>
                  <a:srgbClr val="FF0000"/>
                </a:solidFill>
                <a:ea typeface="+mn-ea"/>
              </a:rPr>
              <a:t>后</a:t>
            </a:r>
            <a:r>
              <a:rPr lang="zh-CN" altLang="en-US" sz="2400" dirty="0">
                <a:ea typeface="+mn-ea"/>
              </a:rPr>
              <a:t>显示</a:t>
            </a:r>
            <a:endParaRPr lang="en-US" altLang="zh-CN" sz="2400" dirty="0">
              <a:ea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当按多个属性排序时</a:t>
            </a:r>
            <a:endParaRPr lang="en-US" altLang="zh-CN" sz="28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首先根据第一个属性排序，如果在该属性上有多个相同的值时，则按第二个属性排序，以此类推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637" y="3848522"/>
            <a:ext cx="7997825" cy="1126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[</a:t>
            </a:r>
            <a:r>
              <a:rPr lang="zh-CN" altLang="en-US" sz="2800" dirty="0">
                <a:ea typeface="隶书" pitchFamily="49" charset="-122"/>
                <a:cs typeface="Times New Roman" pitchFamily="18" charset="0"/>
              </a:rPr>
              <a:t>例</a:t>
            </a: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17]  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查询全体学生情况，查询结果按所在系的系号升序排列，同一系中的学生按年龄降序排列。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08918" y="5065712"/>
            <a:ext cx="6129337" cy="155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200" dirty="0">
                <a:cs typeface="Times New Roman" panose="02020603050405020304" pitchFamily="18" charset="0"/>
              </a:rPr>
              <a:t>SELECT  *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200" dirty="0">
                <a:cs typeface="Times New Roman" panose="02020603050405020304" pitchFamily="18" charset="0"/>
              </a:rPr>
              <a:t>FROM  Student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200" dirty="0">
                <a:cs typeface="Times New Roman" panose="02020603050405020304" pitchFamily="18" charset="0"/>
              </a:rPr>
              <a:t>ORDER BY </a:t>
            </a:r>
            <a:r>
              <a:rPr lang="en-US" altLang="zh-CN" sz="2200" dirty="0" err="1">
                <a:cs typeface="Times New Roman" panose="02020603050405020304" pitchFamily="18" charset="0"/>
              </a:rPr>
              <a:t>Sdept</a:t>
            </a:r>
            <a:r>
              <a:rPr lang="zh-CN" altLang="en-US" sz="2200" dirty="0">
                <a:cs typeface="Times New Roman" panose="02020603050405020304" pitchFamily="18" charset="0"/>
              </a:rPr>
              <a:t>，</a:t>
            </a:r>
            <a:r>
              <a:rPr lang="en-US" altLang="zh-CN" sz="2200" dirty="0">
                <a:cs typeface="Times New Roman" panose="02020603050405020304" pitchFamily="18" charset="0"/>
              </a:rPr>
              <a:t>Sage DESC</a:t>
            </a:r>
            <a:r>
              <a:rPr lang="zh-CN" altLang="en-US" sz="2200" dirty="0">
                <a:cs typeface="Times New Roman" panose="02020603050405020304" pitchFamily="18" charset="0"/>
              </a:rPr>
              <a:t>；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963" y="542925"/>
            <a:ext cx="7997825" cy="1126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[</a:t>
            </a:r>
            <a:r>
              <a:rPr lang="zh-CN" altLang="en-US" sz="2800" dirty="0">
                <a:ea typeface="隶书" pitchFamily="49" charset="-122"/>
                <a:cs typeface="Times New Roman" pitchFamily="18" charset="0"/>
              </a:rPr>
              <a:t>例</a:t>
            </a: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16]  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查询选修了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号课程的学生的学号及其成绩，查询结果按分数降序排列。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508918" y="1704499"/>
            <a:ext cx="6127750" cy="205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200" dirty="0">
                <a:cs typeface="Times New Roman" panose="02020603050405020304" pitchFamily="18" charset="0"/>
              </a:rPr>
              <a:t>SELECT </a:t>
            </a:r>
            <a:r>
              <a:rPr lang="en-US" altLang="zh-CN" sz="2200" dirty="0" err="1">
                <a:cs typeface="Times New Roman" panose="02020603050405020304" pitchFamily="18" charset="0"/>
              </a:rPr>
              <a:t>Sno</a:t>
            </a:r>
            <a:r>
              <a:rPr lang="zh-CN" altLang="en-US" sz="2200" dirty="0">
                <a:cs typeface="Times New Roman" panose="02020603050405020304" pitchFamily="18" charset="0"/>
              </a:rPr>
              <a:t>，</a:t>
            </a:r>
            <a:r>
              <a:rPr lang="en-US" altLang="zh-CN" sz="2200" dirty="0">
                <a:cs typeface="Times New Roman" panose="02020603050405020304" pitchFamily="18" charset="0"/>
              </a:rPr>
              <a:t>Grade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200" dirty="0">
                <a:cs typeface="Times New Roman" panose="02020603050405020304" pitchFamily="18" charset="0"/>
              </a:rPr>
              <a:t>FROM  SC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200" dirty="0">
                <a:cs typeface="Times New Roman" panose="02020603050405020304" pitchFamily="18" charset="0"/>
              </a:rPr>
              <a:t>WHERE  </a:t>
            </a:r>
            <a:r>
              <a:rPr lang="en-US" altLang="zh-CN" sz="2200" dirty="0" err="1">
                <a:cs typeface="Times New Roman" panose="02020603050405020304" pitchFamily="18" charset="0"/>
              </a:rPr>
              <a:t>Cno</a:t>
            </a:r>
            <a:r>
              <a:rPr lang="en-US" altLang="zh-CN" sz="2200" dirty="0">
                <a:cs typeface="Times New Roman" panose="02020603050405020304" pitchFamily="18" charset="0"/>
              </a:rPr>
              <a:t> = ' 3 '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200" dirty="0">
                <a:cs typeface="Times New Roman" panose="02020603050405020304" pitchFamily="18" charset="0"/>
              </a:rPr>
              <a:t>ORDER BY Grade  DESC</a:t>
            </a:r>
            <a:r>
              <a:rPr lang="zh-CN" altLang="en-US" sz="2200" dirty="0">
                <a:cs typeface="Times New Roman" panose="02020603050405020304" pitchFamily="18" charset="0"/>
              </a:rPr>
              <a:t>；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使用聚集函数 </a:t>
            </a:r>
          </a:p>
        </p:txBody>
      </p:sp>
      <p:sp>
        <p:nvSpPr>
          <p:cNvPr id="4915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1225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主要聚集函数</a:t>
            </a:r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>
                <a:ea typeface="+mn-ea"/>
              </a:rPr>
              <a:t>DISTINCT</a:t>
            </a:r>
            <a:r>
              <a:rPr lang="zh-CN" altLang="en-US" sz="2400" dirty="0">
                <a:ea typeface="+mn-ea"/>
              </a:rPr>
              <a:t>短语：在计算时要取消指定列中的重复值</a:t>
            </a:r>
            <a:endParaRPr lang="en-US" altLang="zh-CN" sz="2400" dirty="0">
              <a:ea typeface="+mn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>
                <a:ea typeface="+mn-ea"/>
              </a:rPr>
              <a:t>ALL</a:t>
            </a:r>
            <a:r>
              <a:rPr lang="zh-CN" altLang="en-US" sz="2400" dirty="0">
                <a:ea typeface="+mn-ea"/>
              </a:rPr>
              <a:t>短语：缺省值，不取消重复值</a:t>
            </a:r>
          </a:p>
        </p:txBody>
      </p:sp>
      <p:grpSp>
        <p:nvGrpSpPr>
          <p:cNvPr id="49155" name="Group 2"/>
          <p:cNvGrpSpPr>
            <a:grpSpLocks/>
          </p:cNvGrpSpPr>
          <p:nvPr/>
        </p:nvGrpSpPr>
        <p:grpSpPr bwMode="auto">
          <a:xfrm>
            <a:off x="1524000" y="2590800"/>
            <a:ext cx="5715000" cy="2641600"/>
            <a:chOff x="960" y="1632"/>
            <a:chExt cx="3600" cy="1664"/>
          </a:xfrm>
        </p:grpSpPr>
        <p:sp>
          <p:nvSpPr>
            <p:cNvPr id="49194" name="Line 3"/>
            <p:cNvSpPr>
              <a:spLocks noChangeShapeType="1"/>
            </p:cNvSpPr>
            <p:nvPr/>
          </p:nvSpPr>
          <p:spPr bwMode="auto">
            <a:xfrm>
              <a:off x="4560" y="1632"/>
              <a:ext cx="0" cy="1664"/>
            </a:xfrm>
            <a:prstGeom prst="line">
              <a:avLst/>
            </a:prstGeom>
            <a:noFill/>
            <a:ln w="28575" cap="sq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1073150" y="2152650"/>
          <a:ext cx="7275446" cy="2830445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08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3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8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61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参数类型（列名）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结果类型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67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COUNT</a:t>
                      </a:r>
                      <a:endParaRPr lang="zh-CN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任意 或 </a:t>
                      </a:r>
                      <a:r>
                        <a:rPr lang="en-US" altLang="zh-CN" dirty="0"/>
                        <a:t>*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67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SUM</a:t>
                      </a:r>
                      <a:endParaRPr lang="zh-CN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数值型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计算总和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67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AVG</a:t>
                      </a:r>
                      <a:endParaRPr lang="zh-CN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数值型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计算平均值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67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MAX</a:t>
                      </a:r>
                      <a:endParaRPr lang="zh-CN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数值型、字符型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同参数类型一样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求最大值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67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MIN</a:t>
                      </a:r>
                      <a:endParaRPr lang="zh-CN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数值型、字符型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同参数类型一样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求最小值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125" y="833438"/>
            <a:ext cx="7997825" cy="6093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[</a:t>
            </a:r>
            <a:r>
              <a:rPr lang="zh-CN" altLang="en-US" sz="2800" dirty="0">
                <a:ea typeface="隶书" pitchFamily="49" charset="-122"/>
                <a:cs typeface="Times New Roman" pitchFamily="18" charset="0"/>
              </a:rPr>
              <a:t>例</a:t>
            </a: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18]  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查询选修了课程的学生人数。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106488" y="1360488"/>
            <a:ext cx="612933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SELECT COUNT(</a:t>
            </a:r>
            <a:r>
              <a:rPr lang="en-US" altLang="zh-CN" sz="2000" dirty="0">
                <a:solidFill>
                  <a:srgbClr val="7030A0"/>
                </a:solidFill>
              </a:rPr>
              <a:t>DISTINCT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Sno</a:t>
            </a:r>
            <a:r>
              <a:rPr lang="en-US" altLang="zh-CN" sz="2000" dirty="0"/>
              <a:t>)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FROM SC</a:t>
            </a:r>
            <a:r>
              <a:rPr lang="zh-CN" altLang="en-US" sz="2000" dirty="0"/>
              <a:t>；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4475" y="2544762"/>
            <a:ext cx="7997825" cy="6093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[</a:t>
            </a:r>
            <a:r>
              <a:rPr lang="zh-CN" altLang="en-US" sz="2800" dirty="0">
                <a:ea typeface="隶书" pitchFamily="49" charset="-122"/>
                <a:cs typeface="Times New Roman" pitchFamily="18" charset="0"/>
              </a:rPr>
              <a:t>例</a:t>
            </a: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19]  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计算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号课程的学生平均成绩</a:t>
            </a:r>
            <a:r>
              <a:rPr lang="zh-CN" altLang="en-US" sz="2400" dirty="0">
                <a:ea typeface="宋体" pitchFamily="2" charset="-122"/>
              </a:rPr>
              <a:t>。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112838" y="3130550"/>
            <a:ext cx="6129337" cy="1418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SELECT AVG(Grade)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FROM SC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WHERE </a:t>
            </a:r>
            <a:r>
              <a:rPr lang="en-US" altLang="zh-CN" sz="2000" dirty="0" err="1"/>
              <a:t>Cno</a:t>
            </a:r>
            <a:r>
              <a:rPr lang="en-US" altLang="zh-CN" sz="2000" dirty="0"/>
              <a:t>= ' 1 '</a:t>
            </a:r>
            <a:r>
              <a:rPr lang="zh-CN" altLang="en-US" sz="2000" dirty="0"/>
              <a:t>；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4788" y="4670425"/>
            <a:ext cx="7997825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注意：下列用法错误：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060450" y="5303838"/>
            <a:ext cx="337978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SELECT    </a:t>
            </a:r>
            <a:r>
              <a:rPr lang="en-US" altLang="zh-CN" sz="2000" dirty="0" err="1"/>
              <a:t>sno</a:t>
            </a:r>
            <a:r>
              <a:rPr lang="zh-CN" altLang="en-US" sz="2000" dirty="0"/>
              <a:t>，</a:t>
            </a:r>
            <a:r>
              <a:rPr lang="en-US" altLang="zh-CN" sz="2000" dirty="0"/>
              <a:t>MIN(grade)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FROM        </a:t>
            </a:r>
            <a:r>
              <a:rPr lang="en-US" altLang="zh-CN" sz="2000" dirty="0" err="1"/>
              <a:t>sc</a:t>
            </a:r>
            <a:endParaRPr lang="zh-CN" altLang="en-US" sz="2000" dirty="0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227638" y="5005388"/>
            <a:ext cx="3379787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SELECT    *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FROM        </a:t>
            </a:r>
            <a:r>
              <a:rPr lang="en-US" altLang="zh-CN" sz="2000" dirty="0" err="1"/>
              <a:t>sc</a:t>
            </a:r>
            <a:endParaRPr lang="en-US" altLang="zh-CN" sz="2000" dirty="0"/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WHERE COUNT(*) &gt;</a:t>
            </a:r>
            <a:r>
              <a:rPr lang="zh-CN" altLang="en-US" sz="2000" dirty="0"/>
              <a:t>２</a:t>
            </a:r>
          </a:p>
        </p:txBody>
      </p:sp>
      <p:pic>
        <p:nvPicPr>
          <p:cNvPr id="11" name="Picture 8" descr="E:\程序设计基础\试验手册及资料\课程讲义\picture\png-126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6813" y="4692650"/>
            <a:ext cx="1806575" cy="180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对查询结果分组 </a:t>
            </a:r>
          </a:p>
        </p:txBody>
      </p:sp>
      <p:sp>
        <p:nvSpPr>
          <p:cNvPr id="5120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latin typeface="隶书" panose="02010509060101010101" pitchFamily="49" charset="-122"/>
              </a:rPr>
              <a:t>使用</a:t>
            </a:r>
            <a:r>
              <a:rPr lang="en-US" altLang="zh-CN" sz="2800" dirty="0"/>
              <a:t>GROUP BY</a:t>
            </a:r>
            <a:r>
              <a:rPr lang="zh-CN" altLang="en-US" sz="2800" dirty="0">
                <a:latin typeface="隶书" panose="02010509060101010101" pitchFamily="49" charset="-122"/>
              </a:rPr>
              <a:t>子句分组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</a:rPr>
              <a:t>细化聚集函数的作用对象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未对查询结果分组，聚集函数将作用于整个查询结果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对查询结果分组后，聚集函数将分别作用于每个组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1637" y="3964876"/>
            <a:ext cx="7997825" cy="6093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[</a:t>
            </a:r>
            <a:r>
              <a:rPr lang="zh-CN" altLang="en-US" sz="2800" dirty="0">
                <a:ea typeface="隶书" pitchFamily="49" charset="-122"/>
                <a:cs typeface="Times New Roman" pitchFamily="18" charset="0"/>
              </a:rPr>
              <a:t>例</a:t>
            </a: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20]  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求各个课程号及相应的选课人数。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866775" y="4707335"/>
            <a:ext cx="5470525" cy="1418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SELECT   </a:t>
            </a:r>
            <a:r>
              <a:rPr lang="en-US" altLang="zh-CN" sz="2000" dirty="0" err="1">
                <a:cs typeface="Times New Roman" panose="02020603050405020304" pitchFamily="18" charset="0"/>
              </a:rPr>
              <a:t>Cno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cs typeface="Times New Roman" panose="02020603050405020304" pitchFamily="18" charset="0"/>
              </a:rPr>
              <a:t>课程号，</a:t>
            </a:r>
            <a:r>
              <a:rPr lang="en-US" altLang="zh-CN" sz="2000" dirty="0">
                <a:cs typeface="Times New Roman" panose="02020603050405020304" pitchFamily="18" charset="0"/>
              </a:rPr>
              <a:t>COUNT(</a:t>
            </a:r>
            <a:r>
              <a:rPr lang="en-US" altLang="zh-CN" sz="2000" dirty="0" err="1">
                <a:cs typeface="Times New Roman" panose="02020603050405020304" pitchFamily="18" charset="0"/>
              </a:rPr>
              <a:t>Sno</a:t>
            </a:r>
            <a:r>
              <a:rPr lang="en-US" altLang="zh-CN" sz="2000" dirty="0">
                <a:cs typeface="Times New Roman" panose="02020603050405020304" pitchFamily="18" charset="0"/>
              </a:rPr>
              <a:t>)  </a:t>
            </a:r>
            <a:r>
              <a:rPr lang="zh-CN" altLang="en-US" sz="2000" dirty="0">
                <a:cs typeface="Times New Roman" panose="02020603050405020304" pitchFamily="18" charset="0"/>
              </a:rPr>
              <a:t>人数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FROM    SC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GROUP BY </a:t>
            </a:r>
            <a:r>
              <a:rPr lang="en-US" altLang="zh-CN" sz="2000" dirty="0" err="1">
                <a:cs typeface="Times New Roman" panose="02020603050405020304" pitchFamily="18" charset="0"/>
              </a:rPr>
              <a:t>Cno</a:t>
            </a:r>
            <a:r>
              <a:rPr lang="zh-CN" altLang="en-US" sz="2000" dirty="0">
                <a:cs typeface="Times New Roman" panose="02020603050405020304" pitchFamily="18" charset="0"/>
              </a:rPr>
              <a:t>；</a:t>
            </a:r>
          </a:p>
        </p:txBody>
      </p:sp>
      <p:pic>
        <p:nvPicPr>
          <p:cNvPr id="6" name="Picture 2" descr="E:\数据库原理\其它\picture\s3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7300" y="4474369"/>
            <a:ext cx="26574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教学目标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5907" y="1327245"/>
            <a:ext cx="6925054" cy="556942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使用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select</a:t>
            </a:r>
            <a:r>
              <a:rPr lang="zh-CN" altLang="en-US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语句</a:t>
            </a:r>
            <a:endParaRPr lang="en-US" altLang="zh-CN" sz="30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查询满足一定条件的元组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查询某些属性的值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使用表别名和列别名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利用</a:t>
            </a:r>
            <a:r>
              <a:rPr lang="en-US" altLang="zh-CN" sz="2400" dirty="0">
                <a:latin typeface="Times New Roman" panose="02020603050405020304" pitchFamily="18" charset="0"/>
              </a:rPr>
              <a:t>DISTINCT</a:t>
            </a:r>
            <a:r>
              <a:rPr lang="zh-CN" altLang="en-US" sz="2400" dirty="0">
                <a:latin typeface="Times New Roman" panose="02020603050405020304" pitchFamily="18" charset="0"/>
              </a:rPr>
              <a:t>去掉查询结果中的重复行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通过在</a:t>
            </a:r>
            <a:r>
              <a:rPr lang="en-US" altLang="zh-CN" sz="2400" dirty="0">
                <a:latin typeface="Times New Roman" panose="02020603050405020304" pitchFamily="18" charset="0"/>
              </a:rPr>
              <a:t>WHERE</a:t>
            </a:r>
            <a:r>
              <a:rPr lang="zh-CN" altLang="en-US" sz="2400" dirty="0">
                <a:latin typeface="Times New Roman" panose="02020603050405020304" pitchFamily="18" charset="0"/>
              </a:rPr>
              <a:t>子句中放入连接条件，进行多表连接查询 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利用</a:t>
            </a:r>
            <a:r>
              <a:rPr lang="en-US" altLang="zh-CN" sz="2400" dirty="0">
                <a:latin typeface="Times New Roman" panose="02020603050405020304" pitchFamily="18" charset="0"/>
              </a:rPr>
              <a:t>GROUP BY</a:t>
            </a:r>
            <a:r>
              <a:rPr lang="zh-CN" altLang="en-US" sz="2400" dirty="0">
                <a:latin typeface="Times New Roman" panose="02020603050405020304" pitchFamily="18" charset="0"/>
              </a:rPr>
              <a:t>进行分组统计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利用</a:t>
            </a:r>
            <a:r>
              <a:rPr lang="en-US" altLang="zh-CN" sz="2400" dirty="0">
                <a:latin typeface="Times New Roman" panose="02020603050405020304" pitchFamily="18" charset="0"/>
              </a:rPr>
              <a:t>ORDER</a:t>
            </a:r>
            <a:r>
              <a:rPr lang="zh-CN" altLang="en-US" sz="2400" dirty="0">
                <a:latin typeface="Times New Roman" panose="02020603050405020304" pitchFamily="18" charset="0"/>
              </a:rPr>
              <a:t>对查询结果按要求排序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lnSpc>
                <a:spcPct val="150000"/>
              </a:lnSpc>
            </a:pPr>
            <a:r>
              <a:rPr lang="en-US" altLang="zh-CN" sz="2400" dirty="0">
                <a:ea typeface="宋体" charset="-122"/>
              </a:rPr>
              <a:t>GROUP BY</a:t>
            </a:r>
            <a:r>
              <a:rPr lang="zh-CN" altLang="en-US" sz="2400" dirty="0">
                <a:ea typeface="宋体" charset="-122"/>
              </a:rPr>
              <a:t>子句的作用对象是查询的中间结果表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分组方法：按指定的一列或多列值分组，值相等的为一组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使用</a:t>
            </a:r>
            <a:r>
              <a:rPr lang="en-US" altLang="zh-CN" sz="2400" dirty="0">
                <a:ea typeface="宋体" charset="-122"/>
              </a:rPr>
              <a:t>GROUP BY</a:t>
            </a:r>
            <a:r>
              <a:rPr lang="zh-CN" altLang="en-US" sz="2400" dirty="0">
                <a:ea typeface="宋体" charset="-122"/>
              </a:rPr>
              <a:t>子句后，</a:t>
            </a:r>
            <a:r>
              <a:rPr lang="en-US" altLang="zh-CN" sz="2400" b="1" dirty="0">
                <a:solidFill>
                  <a:srgbClr val="FF0000"/>
                </a:solidFill>
                <a:ea typeface="宋体" charset="-122"/>
              </a:rPr>
              <a:t>SELECT</a:t>
            </a:r>
            <a:r>
              <a:rPr lang="zh-CN" altLang="en-US" sz="2400" b="1" dirty="0">
                <a:solidFill>
                  <a:srgbClr val="FF0000"/>
                </a:solidFill>
                <a:ea typeface="宋体" charset="-122"/>
              </a:rPr>
              <a:t>子句的列名列表中只能出现分组属性和集函数</a:t>
            </a:r>
            <a:endParaRPr lang="en-US" altLang="zh-CN" sz="2400" b="1" dirty="0">
              <a:solidFill>
                <a:srgbClr val="FF0000"/>
              </a:solidFill>
              <a:ea typeface="宋体" charset="-122"/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可以使用</a:t>
            </a:r>
            <a:r>
              <a:rPr lang="en-US" altLang="zh-CN" sz="2400" dirty="0">
                <a:ea typeface="宋体" charset="-122"/>
              </a:rPr>
              <a:t>HAVING</a:t>
            </a:r>
            <a:r>
              <a:rPr lang="zh-CN" altLang="en-US" sz="2400" dirty="0">
                <a:ea typeface="宋体" charset="-122"/>
              </a:rPr>
              <a:t>短语筛选最终输出结果</a:t>
            </a:r>
            <a:endParaRPr lang="zh-CN" altLang="en-US" dirty="0">
              <a:ea typeface="宋体" charset="-122"/>
            </a:endParaRPr>
          </a:p>
          <a:p>
            <a:pPr eaLnBrk="1" hangingPunct="1"/>
            <a:endParaRPr lang="zh-CN" altLang="en-US" sz="28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BC0C8073-04A0-472E-BC15-6646D441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对查询结果分组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425" y="833438"/>
            <a:ext cx="7997825" cy="6093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[</a:t>
            </a:r>
            <a:r>
              <a:rPr lang="zh-CN" altLang="en-US" sz="2800" dirty="0">
                <a:ea typeface="隶书" pitchFamily="49" charset="-122"/>
                <a:cs typeface="Times New Roman" pitchFamily="18" charset="0"/>
              </a:rPr>
              <a:t>例</a:t>
            </a: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21]  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求各个课程号及相应的选课人数。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476500" y="1589088"/>
            <a:ext cx="612933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SELECT  </a:t>
            </a:r>
            <a:r>
              <a:rPr lang="en-US" altLang="zh-CN" sz="2400" dirty="0" err="1"/>
              <a:t>cno</a:t>
            </a:r>
            <a:r>
              <a:rPr lang="en-US" altLang="zh-CN" sz="2400" dirty="0"/>
              <a:t>, count(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)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FROM   SC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GROUP BY  </a:t>
            </a:r>
            <a:r>
              <a:rPr lang="en-US" altLang="zh-CN" sz="2400" dirty="0" err="1"/>
              <a:t>cno</a:t>
            </a:r>
            <a:endParaRPr lang="en-US" altLang="zh-C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5425" y="3636963"/>
            <a:ext cx="7997825" cy="6093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[</a:t>
            </a:r>
            <a:r>
              <a:rPr lang="zh-CN" altLang="en-US" sz="2800" dirty="0">
                <a:ea typeface="隶书" pitchFamily="49" charset="-122"/>
                <a:cs typeface="Times New Roman" pitchFamily="18" charset="0"/>
              </a:rPr>
              <a:t>例</a:t>
            </a: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22]  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查询选修了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门以上课程的学生学号。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476500" y="4356937"/>
            <a:ext cx="612933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Sno</a:t>
            </a:r>
            <a:endParaRPr lang="en-US" altLang="zh-CN" sz="2400" dirty="0"/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FROM  SC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Sno</a:t>
            </a:r>
            <a:endParaRPr lang="en-US" altLang="zh-CN" sz="2400" dirty="0"/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HAVING  COUNT(*) &gt;3;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5425" y="1235340"/>
            <a:ext cx="7997825" cy="4931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练习：</a:t>
            </a:r>
            <a:r>
              <a:rPr lang="zh-CN" altLang="en-US" sz="2400" dirty="0">
                <a:ea typeface="宋体" panose="02010600030101010101" pitchFamily="2" charset="-122"/>
              </a:rPr>
              <a:t>查询选修了</a:t>
            </a:r>
            <a:r>
              <a:rPr lang="en-US" altLang="zh-CN" sz="2400" dirty="0"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门以上课程的学生学号。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054100" y="1829382"/>
            <a:ext cx="3255645" cy="1920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SELECT </a:t>
            </a:r>
            <a:r>
              <a:rPr lang="en-US" altLang="zh-CN" sz="2000" dirty="0" err="1"/>
              <a:t>Sno</a:t>
            </a:r>
            <a:endParaRPr lang="en-US" altLang="zh-CN" sz="2000" dirty="0"/>
          </a:p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FROM  SC</a:t>
            </a:r>
          </a:p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GROUP BY </a:t>
            </a:r>
            <a:r>
              <a:rPr lang="en-US" altLang="zh-CN" sz="2000" dirty="0" err="1"/>
              <a:t>Sno</a:t>
            </a:r>
            <a:endParaRPr lang="en-US" altLang="zh-CN" sz="2000" dirty="0"/>
          </a:p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HAVING  COUNT(*) &gt;=2;</a:t>
            </a:r>
            <a:endParaRPr lang="zh-CN" altLang="en-US" sz="2000" dirty="0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967605" y="1967177"/>
            <a:ext cx="3255645" cy="23774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SELECT </a:t>
            </a:r>
            <a:r>
              <a:rPr lang="en-US" altLang="zh-CN" sz="2000" dirty="0" err="1"/>
              <a:t>Sno</a:t>
            </a:r>
            <a:endParaRPr lang="en-US" altLang="zh-CN" sz="2000" dirty="0"/>
          </a:p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FROM  SC</a:t>
            </a:r>
          </a:p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where </a:t>
            </a:r>
            <a:r>
              <a:rPr lang="en-US" altLang="zh-CN" sz="2000" dirty="0" err="1">
                <a:solidFill>
                  <a:srgbClr val="FF0000"/>
                </a:solidFill>
              </a:rPr>
              <a:t>sno</a:t>
            </a:r>
            <a:r>
              <a:rPr lang="en-US" altLang="zh-CN" sz="2000" dirty="0">
                <a:solidFill>
                  <a:srgbClr val="FF0000"/>
                </a:solidFill>
              </a:rPr>
              <a:t>='200215121'</a:t>
            </a:r>
          </a:p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GROUP BY </a:t>
            </a:r>
            <a:r>
              <a:rPr lang="en-US" altLang="zh-CN" sz="2000" dirty="0" err="1"/>
              <a:t>Sno</a:t>
            </a:r>
            <a:endParaRPr lang="en-US" altLang="zh-CN" sz="2000" dirty="0"/>
          </a:p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HAVING  COUNT(*) &gt;=2;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椭圆形标注 2"/>
          <p:cNvSpPr/>
          <p:nvPr/>
        </p:nvSpPr>
        <p:spPr>
          <a:xfrm>
            <a:off x="6776720" y="1262962"/>
            <a:ext cx="2205355" cy="1107440"/>
          </a:xfrm>
          <a:prstGeom prst="wedgeEllipseCallout">
            <a:avLst>
              <a:gd name="adj1" fmla="val -26430"/>
              <a:gd name="adj2" fmla="val 116493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where </a:t>
            </a:r>
            <a:r>
              <a:rPr lang="zh-CN" altLang="en-US" dirty="0">
                <a:solidFill>
                  <a:schemeClr val="tx1"/>
                </a:solidFill>
              </a:rPr>
              <a:t>写在</a:t>
            </a:r>
            <a:r>
              <a:rPr lang="en-US" altLang="zh-CN" dirty="0">
                <a:solidFill>
                  <a:schemeClr val="tx1"/>
                </a:solidFill>
              </a:rPr>
              <a:t>group by</a:t>
            </a:r>
            <a:r>
              <a:rPr lang="zh-CN" altLang="en-US" dirty="0">
                <a:solidFill>
                  <a:schemeClr val="tx1"/>
                </a:solidFill>
              </a:rPr>
              <a:t>之前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657475" y="1829382"/>
            <a:ext cx="2205355" cy="1107440"/>
          </a:xfrm>
          <a:prstGeom prst="wedgeEllipseCallout">
            <a:avLst>
              <a:gd name="adj1" fmla="val -19939"/>
              <a:gd name="adj2" fmla="val 8383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having</a:t>
            </a:r>
            <a:r>
              <a:rPr lang="zh-CN" altLang="en-US" dirty="0">
                <a:solidFill>
                  <a:schemeClr val="tx1"/>
                </a:solidFill>
              </a:rPr>
              <a:t>写在</a:t>
            </a:r>
            <a:r>
              <a:rPr lang="en-US" altLang="zh-CN" dirty="0">
                <a:solidFill>
                  <a:schemeClr val="tx1"/>
                </a:solidFill>
              </a:rPr>
              <a:t>group by</a:t>
            </a:r>
            <a:r>
              <a:rPr lang="zh-CN" altLang="en-US" dirty="0">
                <a:solidFill>
                  <a:schemeClr val="tx1"/>
                </a:solidFill>
              </a:rPr>
              <a:t>之后</a:t>
            </a:r>
          </a:p>
        </p:txBody>
      </p:sp>
    </p:spTree>
    <p:extLst>
      <p:ext uri="{BB962C8B-B14F-4D97-AF65-F5344CB8AC3E}">
        <p14:creationId xmlns:p14="http://schemas.microsoft.com/office/powerpoint/2010/main" val="14659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" grpId="0"/>
      <p:bldP spid="3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WHERE</a:t>
            </a:r>
            <a:r>
              <a:rPr lang="zh-CN" altLang="en-US" dirty="0">
                <a:latin typeface="+mj-ea"/>
              </a:rPr>
              <a:t>和</a:t>
            </a:r>
            <a:r>
              <a:rPr lang="en-US" altLang="zh-CN" dirty="0">
                <a:latin typeface="+mj-ea"/>
              </a:rPr>
              <a:t>HAVING</a:t>
            </a:r>
            <a:r>
              <a:rPr lang="zh-CN" altLang="en-US" dirty="0">
                <a:latin typeface="+mj-ea"/>
              </a:rPr>
              <a:t>子句区别</a:t>
            </a:r>
          </a:p>
        </p:txBody>
      </p:sp>
      <p:sp>
        <p:nvSpPr>
          <p:cNvPr id="5427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作用对象不同</a:t>
            </a:r>
            <a:endParaRPr lang="en-US" altLang="zh-CN" sz="2800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>
                <a:ea typeface="+mn-ea"/>
              </a:rPr>
              <a:t>WHERE</a:t>
            </a:r>
            <a:r>
              <a:rPr lang="zh-CN" altLang="en-US" sz="2400" dirty="0">
                <a:ea typeface="+mn-ea"/>
              </a:rPr>
              <a:t>子句作用于基表或视图，从中选择满足条件的元组。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>
                <a:ea typeface="+mn-ea"/>
              </a:rPr>
              <a:t>HAVING</a:t>
            </a:r>
            <a:r>
              <a:rPr lang="zh-CN" altLang="en-US" sz="2400" dirty="0">
                <a:ea typeface="+mn-ea"/>
              </a:rPr>
              <a:t>短语作用于组，从中选择满足条件的组</a:t>
            </a:r>
          </a:p>
        </p:txBody>
      </p:sp>
      <p:pic>
        <p:nvPicPr>
          <p:cNvPr id="54275" name="Picture 2" descr="E:\数据库原理\ppt\picture\2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9450" y="3983831"/>
            <a:ext cx="2057400" cy="254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数据查询</a:t>
            </a:r>
          </a:p>
        </p:txBody>
      </p:sp>
      <p:sp>
        <p:nvSpPr>
          <p:cNvPr id="55298" name="内容占位符 2"/>
          <p:cNvSpPr>
            <a:spLocks noGrp="1"/>
          </p:cNvSpPr>
          <p:nvPr>
            <p:ph idx="1"/>
          </p:nvPr>
        </p:nvSpPr>
        <p:spPr>
          <a:xfrm>
            <a:off x="457200" y="1300655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隶书" panose="02010509060101010101" pitchFamily="49" charset="-122"/>
              </a:rPr>
              <a:t>查询语句概述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</a:rPr>
              <a:t>单表查询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隶书" panose="02010509060101010101" pitchFamily="49" charset="-122"/>
              </a:rPr>
              <a:t>连接查询</a:t>
            </a:r>
            <a:endParaRPr lang="en-US" altLang="zh-CN" sz="2800" dirty="0">
              <a:solidFill>
                <a:srgbClr val="FF0000"/>
              </a:solidFill>
              <a:latin typeface="隶书" panose="02010509060101010101" pitchFamily="49" charset="-122"/>
            </a:endParaRPr>
          </a:p>
          <a:p>
            <a:pPr lvl="1" eaLnBrk="1" hangingPunct="1"/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等值与非等值连接查询</a:t>
            </a:r>
            <a:endParaRPr lang="en-US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 eaLnBrk="1" hangingPunct="1"/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自身连接</a:t>
            </a:r>
            <a:endParaRPr lang="en-US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 eaLnBrk="1" hangingPunct="1"/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外连接复合条件连接</a:t>
            </a:r>
            <a:endParaRPr lang="en-US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</a:rPr>
              <a:t>嵌套查询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</a:rPr>
              <a:t>集合查询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连接查询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655" y="1177119"/>
            <a:ext cx="8954500" cy="5573974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sz="3300" dirty="0">
                <a:latin typeface="隶书" panose="02010509060101010101" pitchFamily="49" charset="-122"/>
              </a:rPr>
              <a:t>连接查询</a:t>
            </a:r>
            <a:endParaRPr lang="en-US" altLang="zh-CN" sz="3300" dirty="0">
              <a:latin typeface="隶书" panose="02010509060101010101" pitchFamily="49" charset="-122"/>
            </a:endParaRPr>
          </a:p>
          <a:p>
            <a:pPr lvl="1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+mn-ea"/>
                <a:ea typeface="+mn-ea"/>
              </a:rPr>
              <a:t>同时涉及多个表的查询称为连接查询</a:t>
            </a:r>
            <a:endParaRPr lang="en-US" altLang="zh-CN" dirty="0">
              <a:latin typeface="+mn-ea"/>
              <a:ea typeface="+mn-ea"/>
            </a:endParaRPr>
          </a:p>
          <a:p>
            <a:pPr lvl="1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+mn-ea"/>
                <a:ea typeface="+mn-ea"/>
              </a:rPr>
              <a:t>用来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连接两个表</a:t>
            </a:r>
            <a:r>
              <a:rPr lang="zh-CN" altLang="en-US" dirty="0">
                <a:latin typeface="+mn-ea"/>
                <a:ea typeface="+mn-ea"/>
              </a:rPr>
              <a:t>的条件称为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连接条件</a:t>
            </a:r>
            <a:r>
              <a:rPr lang="zh-CN" altLang="en-US" dirty="0">
                <a:latin typeface="+mn-ea"/>
                <a:ea typeface="+mn-ea"/>
              </a:rPr>
              <a:t>或连接谓词，其一般格式为</a:t>
            </a:r>
            <a:r>
              <a:rPr lang="zh-CN" altLang="en-US" sz="2400" dirty="0">
                <a:ea typeface="+mn-ea"/>
              </a:rPr>
              <a:t>： </a:t>
            </a:r>
          </a:p>
          <a:p>
            <a:pPr lvl="2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endParaRPr lang="zh-CN" altLang="en-US" sz="2000" dirty="0">
              <a:ea typeface="+mn-ea"/>
            </a:endParaRPr>
          </a:p>
          <a:p>
            <a:pPr marL="457200" lvl="1" indent="0" eaLnBrk="1" fontAlgn="auto" hangingPunct="1">
              <a:lnSpc>
                <a:spcPct val="160000"/>
              </a:lnSpc>
              <a:spcAft>
                <a:spcPts val="0"/>
              </a:spcAft>
              <a:buNone/>
              <a:defRPr/>
            </a:pPr>
            <a:endParaRPr lang="en-US" altLang="zh-CN" dirty="0">
              <a:ea typeface="+mn-ea"/>
            </a:endParaRPr>
          </a:p>
          <a:p>
            <a:pPr lvl="1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dirty="0">
                <a:ea typeface="+mn-ea"/>
              </a:rPr>
              <a:t>连接字段</a:t>
            </a:r>
          </a:p>
          <a:p>
            <a:pPr lvl="2" algn="just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sz="2800" dirty="0">
                <a:ea typeface="+mn-ea"/>
              </a:rPr>
              <a:t>连接谓词中的列名称为连接字段</a:t>
            </a:r>
          </a:p>
          <a:p>
            <a:pPr lvl="2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sz="2800" dirty="0">
                <a:ea typeface="+mn-ea"/>
              </a:rPr>
              <a:t>连接条件中的各连接字段类型必须是可比的，但不必是相同的</a:t>
            </a:r>
          </a:p>
          <a:p>
            <a:pPr lvl="2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endParaRPr lang="zh-CN" altLang="en-US" dirty="0">
              <a:ea typeface="+mn-ea"/>
            </a:endParaRPr>
          </a:p>
        </p:txBody>
      </p:sp>
      <p:sp>
        <p:nvSpPr>
          <p:cNvPr id="56323" name="矩形 3"/>
          <p:cNvSpPr>
            <a:spLocks noChangeArrowheads="1"/>
          </p:cNvSpPr>
          <p:nvPr/>
        </p:nvSpPr>
        <p:spPr bwMode="auto">
          <a:xfrm>
            <a:off x="1729356" y="2951000"/>
            <a:ext cx="6618994" cy="9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[&lt;</a:t>
            </a:r>
            <a:r>
              <a:rPr lang="zh-CN" altLang="en-US" dirty="0"/>
              <a:t>表名</a:t>
            </a:r>
            <a:r>
              <a:rPr lang="en-US" altLang="zh-CN" dirty="0"/>
              <a:t>1&gt;.]&lt;</a:t>
            </a:r>
            <a:r>
              <a:rPr lang="zh-CN" altLang="en-US" dirty="0"/>
              <a:t>列名</a:t>
            </a:r>
            <a:r>
              <a:rPr lang="en-US" altLang="zh-CN" dirty="0"/>
              <a:t>1&gt;  &lt;</a:t>
            </a:r>
            <a:r>
              <a:rPr lang="zh-CN" altLang="en-US" b="1" dirty="0">
                <a:solidFill>
                  <a:srgbClr val="FF0000"/>
                </a:solidFill>
              </a:rPr>
              <a:t>比较运算符</a:t>
            </a:r>
            <a:r>
              <a:rPr lang="en-US" altLang="zh-CN" dirty="0"/>
              <a:t>&gt;  [&lt;</a:t>
            </a:r>
            <a:r>
              <a:rPr lang="zh-CN" altLang="en-US" dirty="0"/>
              <a:t>表名</a:t>
            </a:r>
            <a:r>
              <a:rPr lang="en-US" altLang="zh-CN" dirty="0"/>
              <a:t>2&gt;.]&lt;</a:t>
            </a:r>
            <a:r>
              <a:rPr lang="zh-CN" altLang="en-US" dirty="0"/>
              <a:t>列名</a:t>
            </a:r>
            <a:r>
              <a:rPr lang="en-US" altLang="zh-CN" dirty="0"/>
              <a:t>2&gt;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   </a:t>
            </a:r>
            <a:r>
              <a:rPr lang="zh-CN" altLang="en-US" b="1" dirty="0"/>
              <a:t>比较运算符</a:t>
            </a:r>
            <a:r>
              <a:rPr lang="zh-CN" altLang="en-US" dirty="0"/>
              <a:t>：</a:t>
            </a:r>
            <a:r>
              <a:rPr lang="en-US" altLang="zh-CN" dirty="0"/>
              <a:t>=</a:t>
            </a:r>
            <a:r>
              <a:rPr lang="zh-CN" altLang="en-US" dirty="0"/>
              <a:t>、</a:t>
            </a:r>
            <a:r>
              <a:rPr lang="en-US" altLang="zh-CN" dirty="0"/>
              <a:t>&gt;</a:t>
            </a:r>
            <a:r>
              <a:rPr lang="zh-CN" altLang="en-US" dirty="0"/>
              <a:t>、</a:t>
            </a:r>
            <a:r>
              <a:rPr lang="en-US" altLang="zh-CN" dirty="0"/>
              <a:t>&lt;</a:t>
            </a:r>
            <a:r>
              <a:rPr lang="zh-CN" altLang="en-US" dirty="0"/>
              <a:t>、</a:t>
            </a:r>
            <a:r>
              <a:rPr lang="en-US" altLang="zh-CN" dirty="0"/>
              <a:t>&gt;=</a:t>
            </a:r>
            <a:r>
              <a:rPr lang="zh-CN" altLang="en-US" dirty="0"/>
              <a:t>、</a:t>
            </a:r>
            <a:r>
              <a:rPr lang="en-US" altLang="zh-CN" dirty="0"/>
              <a:t>&lt;=</a:t>
            </a:r>
            <a:r>
              <a:rPr lang="zh-CN" altLang="en-US" dirty="0"/>
              <a:t>、</a:t>
            </a:r>
            <a:r>
              <a:rPr lang="en-US" altLang="zh-CN" dirty="0"/>
              <a:t>!= 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连接操作执行过程</a:t>
            </a:r>
          </a:p>
        </p:txBody>
      </p:sp>
      <p:sp>
        <p:nvSpPr>
          <p:cNvPr id="573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800" dirty="0">
                <a:latin typeface="隶书" panose="02010509060101010101" pitchFamily="49" charset="-122"/>
              </a:rPr>
              <a:t>一种可能执行步骤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 dirty="0">
                <a:latin typeface="+mn-ea"/>
                <a:ea typeface="+mn-ea"/>
              </a:rPr>
              <a:t>首先在表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中找到第一个元组，然后从头开始扫描表</a:t>
            </a:r>
            <a:r>
              <a:rPr lang="en-US" altLang="zh-CN" sz="2400" dirty="0">
                <a:latin typeface="+mn-ea"/>
                <a:ea typeface="+mn-ea"/>
              </a:rPr>
              <a:t>2</a:t>
            </a:r>
            <a:r>
              <a:rPr lang="zh-CN" altLang="en-US" sz="2400" dirty="0">
                <a:latin typeface="+mn-ea"/>
                <a:ea typeface="+mn-ea"/>
              </a:rPr>
              <a:t>，逐一查找满足连接条件的元组，找到后就将表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中的第一个元组与该元组拼接起来，形成结果表中一个元组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 dirty="0">
                <a:latin typeface="+mn-ea"/>
                <a:ea typeface="+mn-ea"/>
              </a:rPr>
              <a:t>表</a:t>
            </a:r>
            <a:r>
              <a:rPr lang="en-US" altLang="zh-CN" sz="2400" dirty="0">
                <a:latin typeface="+mn-ea"/>
                <a:ea typeface="+mn-ea"/>
              </a:rPr>
              <a:t>2</a:t>
            </a:r>
            <a:r>
              <a:rPr lang="zh-CN" altLang="en-US" sz="2400" dirty="0">
                <a:latin typeface="+mn-ea"/>
                <a:ea typeface="+mn-ea"/>
              </a:rPr>
              <a:t>全部查找完后，再找表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中第二个元组，然后再从头开始扫描表</a:t>
            </a:r>
            <a:r>
              <a:rPr lang="en-US" altLang="zh-CN" sz="2400" dirty="0">
                <a:latin typeface="+mn-ea"/>
                <a:ea typeface="+mn-ea"/>
              </a:rPr>
              <a:t>2</a:t>
            </a:r>
            <a:r>
              <a:rPr lang="zh-CN" altLang="en-US" sz="2400" dirty="0">
                <a:latin typeface="+mn-ea"/>
                <a:ea typeface="+mn-ea"/>
              </a:rPr>
              <a:t>，逐一查找满足连接条件的元组，找到后就将表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中的第二个元组与该元组拼接起来，形成结果表中一个元组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 dirty="0">
                <a:latin typeface="+mn-ea"/>
                <a:ea typeface="+mn-ea"/>
              </a:rPr>
              <a:t>重复上述操作，直到表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中的全部元组都处理完毕</a:t>
            </a:r>
            <a:r>
              <a:rPr lang="zh-CN" altLang="en-US" sz="2400" b="1" dirty="0">
                <a:ea typeface="宋体" charset="-122"/>
              </a:rPr>
              <a:t> </a:t>
            </a:r>
            <a:endParaRPr lang="zh-CN" altLang="en-US" sz="32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>
                <a:latin typeface="+mj-ea"/>
              </a:rPr>
              <a:t>等值与非等值连接查询</a:t>
            </a:r>
          </a:p>
        </p:txBody>
      </p:sp>
      <p:sp>
        <p:nvSpPr>
          <p:cNvPr id="58370" name="内容占位符 3"/>
          <p:cNvSpPr>
            <a:spLocks noGrp="1"/>
          </p:cNvSpPr>
          <p:nvPr>
            <p:ph idx="1"/>
          </p:nvPr>
        </p:nvSpPr>
        <p:spPr>
          <a:xfrm>
            <a:off x="-9197" y="1334853"/>
            <a:ext cx="9101959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若连接运算符为 </a:t>
            </a:r>
            <a:r>
              <a:rPr lang="en-US" altLang="zh-CN" sz="2800" dirty="0"/>
              <a:t>= </a:t>
            </a:r>
            <a:r>
              <a:rPr lang="zh-CN" altLang="en-US" sz="2800" dirty="0"/>
              <a:t>时，称为</a:t>
            </a:r>
            <a:r>
              <a:rPr lang="zh-CN" altLang="en-US" sz="2800" dirty="0">
                <a:solidFill>
                  <a:srgbClr val="FF0000"/>
                </a:solidFill>
              </a:rPr>
              <a:t>等值连接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使用其他运算符时，称为</a:t>
            </a:r>
            <a:r>
              <a:rPr lang="zh-CN" altLang="en-US" sz="2800" dirty="0">
                <a:solidFill>
                  <a:srgbClr val="FF0000"/>
                </a:solidFill>
              </a:rPr>
              <a:t>非等值连接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在等值连接中，去掉目标列中的重复属性则为</a:t>
            </a:r>
            <a:r>
              <a:rPr lang="zh-CN" altLang="en-US" sz="2800" dirty="0">
                <a:solidFill>
                  <a:srgbClr val="FF0000"/>
                </a:solidFill>
              </a:rPr>
              <a:t>自然连接</a:t>
            </a:r>
          </a:p>
          <a:p>
            <a:pPr eaLnBrk="1" hangingPunct="1"/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23875" y="3790950"/>
            <a:ext cx="7997825" cy="5598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[</a:t>
            </a:r>
            <a:r>
              <a:rPr lang="zh-CN" altLang="en-US" sz="2800" dirty="0">
                <a:ea typeface="隶书" pitchFamily="49" charset="-122"/>
                <a:cs typeface="Times New Roman" pitchFamily="18" charset="0"/>
              </a:rPr>
              <a:t>例</a:t>
            </a: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23]  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查询每个学生及其选修课程的情况。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09613" y="4598988"/>
            <a:ext cx="6129337" cy="150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SELECT  Student.*</a:t>
            </a:r>
            <a:r>
              <a:rPr lang="zh-CN" altLang="en-US" sz="2000" dirty="0"/>
              <a:t>，</a:t>
            </a:r>
            <a:r>
              <a:rPr lang="en-US" altLang="zh-CN" sz="2000" dirty="0"/>
              <a:t>SC.*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FROM     Student</a:t>
            </a:r>
            <a:r>
              <a:rPr lang="zh-CN" altLang="en-US" sz="2000" dirty="0"/>
              <a:t>，</a:t>
            </a:r>
            <a:r>
              <a:rPr lang="en-US" altLang="zh-CN" sz="2000" dirty="0"/>
              <a:t>SC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WHERE  </a:t>
            </a:r>
            <a:r>
              <a:rPr lang="en-US" altLang="zh-CN" sz="2000" dirty="0" err="1"/>
              <a:t>Student.Sno</a:t>
            </a:r>
            <a:r>
              <a:rPr lang="en-US" altLang="zh-CN" sz="2000" dirty="0"/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=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SC.Sno</a:t>
            </a:r>
            <a:r>
              <a:rPr lang="zh-CN" altLang="en-US" sz="2000" dirty="0"/>
              <a:t>；</a:t>
            </a:r>
          </a:p>
        </p:txBody>
      </p:sp>
      <p:pic>
        <p:nvPicPr>
          <p:cNvPr id="38914" name="Picture 2" descr="E:\数据库原理\其它\picture\s4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6663" y="4767263"/>
            <a:ext cx="3848100" cy="1381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988" y="833438"/>
            <a:ext cx="7997825" cy="5598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[</a:t>
            </a:r>
            <a:r>
              <a:rPr lang="zh-CN" altLang="en-US" sz="2800" dirty="0">
                <a:ea typeface="隶书" pitchFamily="49" charset="-122"/>
                <a:cs typeface="Times New Roman" pitchFamily="18" charset="0"/>
              </a:rPr>
              <a:t>例</a:t>
            </a: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24]  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对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[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33]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用自然连接完成。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66725" y="1641475"/>
            <a:ext cx="7477125" cy="223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SELECT  </a:t>
            </a:r>
            <a:r>
              <a:rPr lang="en-US" altLang="zh-CN" sz="2400" dirty="0" err="1">
                <a:cs typeface="Times New Roman" panose="02020603050405020304" pitchFamily="18" charset="0"/>
              </a:rPr>
              <a:t>Student.Sno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cs typeface="Times New Roman" panose="02020603050405020304" pitchFamily="18" charset="0"/>
              </a:rPr>
              <a:t>Sname</a:t>
            </a:r>
            <a:r>
              <a:rPr lang="en-US" altLang="zh-CN" sz="2400" dirty="0">
                <a:cs typeface="Times New Roman" panose="02020603050405020304" pitchFamily="18" charset="0"/>
              </a:rPr>
              <a:t> , </a:t>
            </a:r>
            <a:r>
              <a:rPr lang="en-US" altLang="zh-CN" sz="2400" dirty="0" err="1">
                <a:cs typeface="Times New Roman" panose="02020603050405020304" pitchFamily="18" charset="0"/>
              </a:rPr>
              <a:t>Ssex</a:t>
            </a:r>
            <a:r>
              <a:rPr lang="en-US" altLang="zh-CN" sz="2400" dirty="0">
                <a:cs typeface="Times New Roman" panose="02020603050405020304" pitchFamily="18" charset="0"/>
              </a:rPr>
              <a:t> , Sage , </a:t>
            </a:r>
            <a:r>
              <a:rPr lang="en-US" altLang="zh-CN" sz="2400" dirty="0" err="1">
                <a:cs typeface="Times New Roman" panose="02020603050405020304" pitchFamily="18" charset="0"/>
              </a:rPr>
              <a:t>Sdept</a:t>
            </a:r>
            <a:r>
              <a:rPr lang="en-US" altLang="zh-CN" sz="2400" dirty="0">
                <a:cs typeface="Times New Roman" panose="02020603050405020304" pitchFamily="18" charset="0"/>
              </a:rPr>
              <a:t> , </a:t>
            </a:r>
            <a:r>
              <a:rPr lang="en-US" altLang="zh-CN" sz="2400" dirty="0" err="1">
                <a:cs typeface="Times New Roman" panose="02020603050405020304" pitchFamily="18" charset="0"/>
              </a:rPr>
              <a:t>Cno</a:t>
            </a:r>
            <a:r>
              <a:rPr lang="en-US" altLang="zh-CN" sz="2400" dirty="0">
                <a:cs typeface="Times New Roman" panose="02020603050405020304" pitchFamily="18" charset="0"/>
              </a:rPr>
              <a:t> , Grade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FROM     Student , SC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WHERE  </a:t>
            </a:r>
            <a:r>
              <a:rPr lang="en-US" altLang="zh-CN" sz="2400" dirty="0" err="1">
                <a:cs typeface="Times New Roman" panose="02020603050405020304" pitchFamily="18" charset="0"/>
              </a:rPr>
              <a:t>Student.Sno</a:t>
            </a:r>
            <a:r>
              <a:rPr lang="en-US" altLang="zh-CN" sz="2400" dirty="0"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cs typeface="Times New Roman" panose="02020603050405020304" pitchFamily="18" charset="0"/>
              </a:rPr>
              <a:t>SC.Sno</a:t>
            </a:r>
            <a:r>
              <a:rPr lang="zh-CN" altLang="en-US" sz="2400" dirty="0">
                <a:cs typeface="Times New Roman" panose="02020603050405020304" pitchFamily="18" charset="0"/>
              </a:rPr>
              <a:t>；</a:t>
            </a:r>
          </a:p>
        </p:txBody>
      </p:sp>
      <p:pic>
        <p:nvPicPr>
          <p:cNvPr id="39938" name="Picture 2" descr="E:\数据库原理\其它\picture\s5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8497" y="4212040"/>
            <a:ext cx="4533900" cy="2257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自身连接</a:t>
            </a:r>
          </a:p>
        </p:txBody>
      </p:sp>
      <p:sp>
        <p:nvSpPr>
          <p:cNvPr id="6041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15338" cy="452596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dirty="0"/>
              <a:t>一个表与其</a:t>
            </a:r>
            <a:r>
              <a:rPr lang="zh-CN" altLang="en-US" sz="2800" dirty="0">
                <a:solidFill>
                  <a:srgbClr val="FF0000"/>
                </a:solidFill>
              </a:rPr>
              <a:t>自己</a:t>
            </a:r>
            <a:r>
              <a:rPr lang="zh-CN" altLang="en-US" sz="2800" dirty="0"/>
              <a:t>进行连接，称为表的</a:t>
            </a:r>
            <a:r>
              <a:rPr lang="zh-CN" altLang="en-US" sz="2800" dirty="0">
                <a:ea typeface="黑体" pitchFamily="2" charset="-122"/>
              </a:rPr>
              <a:t>自身连接</a:t>
            </a:r>
            <a:endParaRPr lang="zh-CN" altLang="en-US" sz="4000" dirty="0"/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>
                <a:ea typeface="宋体" charset="-122"/>
              </a:rPr>
              <a:t>需要给表起别名以示区别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dirty="0">
                <a:ea typeface="宋体" charset="-122"/>
              </a:rPr>
              <a:t>由于所有属性名都是同名属性，因此必须使用别名前缀</a:t>
            </a:r>
          </a:p>
          <a:p>
            <a:pPr eaLnBrk="1" hangingPunct="1"/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52425" y="3305175"/>
            <a:ext cx="8582309" cy="1057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[</a:t>
            </a:r>
            <a:r>
              <a:rPr lang="zh-CN" altLang="en-US" sz="2800" dirty="0">
                <a:ea typeface="隶书" pitchFamily="49" charset="-122"/>
                <a:cs typeface="Times New Roman" pitchFamily="18" charset="0"/>
              </a:rPr>
              <a:t>例</a:t>
            </a: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25]  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查询每一门课的间接先修课（即先修课的先修课）。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48026" y="4483100"/>
            <a:ext cx="7034213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dirty="0"/>
              <a:t> </a:t>
            </a:r>
            <a:r>
              <a:rPr lang="en-US" altLang="zh-CN" sz="2400" dirty="0"/>
              <a:t>SELECT  </a:t>
            </a:r>
            <a:r>
              <a:rPr lang="en-US" altLang="zh-CN" sz="2400" dirty="0" err="1"/>
              <a:t>FIRST.Cno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SECOND.Cpno</a:t>
            </a:r>
            <a:endParaRPr lang="en-US" altLang="zh-CN" sz="2400" dirty="0"/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dirty="0"/>
              <a:t>FROM  Course </a:t>
            </a:r>
            <a:r>
              <a:rPr lang="en-US" altLang="zh-CN" sz="2400" dirty="0">
                <a:solidFill>
                  <a:srgbClr val="FF0000"/>
                </a:solidFill>
              </a:rPr>
              <a:t> FIRST</a:t>
            </a:r>
            <a:r>
              <a:rPr lang="zh-CN" altLang="en-US" sz="2400" dirty="0"/>
              <a:t>，</a:t>
            </a:r>
            <a:r>
              <a:rPr lang="en-US" altLang="zh-CN" sz="2400" dirty="0"/>
              <a:t>Course  </a:t>
            </a:r>
            <a:r>
              <a:rPr lang="en-US" altLang="zh-CN" sz="2400" dirty="0">
                <a:solidFill>
                  <a:srgbClr val="FF0000"/>
                </a:solidFill>
              </a:rPr>
              <a:t>SECOND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dirty="0"/>
              <a:t>WHERE </a:t>
            </a:r>
            <a:r>
              <a:rPr lang="en-US" altLang="zh-CN" sz="2400" dirty="0" err="1"/>
              <a:t>FIRST.Cpno</a:t>
            </a:r>
            <a:r>
              <a:rPr lang="en-US" altLang="zh-CN" sz="2400" dirty="0"/>
              <a:t>  =  </a:t>
            </a:r>
            <a:r>
              <a:rPr lang="en-US" altLang="zh-CN" sz="2400" dirty="0" err="1"/>
              <a:t>SECOND.Cno</a:t>
            </a:r>
            <a:r>
              <a:rPr lang="zh-CN" altLang="en-US" sz="2400" dirty="0"/>
              <a:t>； 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400" dirty="0"/>
              <a:t>本章内容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647592" y="1324433"/>
            <a:ext cx="5727924" cy="51736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B166E"/>
              </a:buClr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53E2"/>
              </a:buClr>
              <a:buSzPct val="70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SzPct val="5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第一节 </a:t>
            </a:r>
            <a:r>
              <a:rPr lang="en-US" altLang="zh-CN" dirty="0"/>
              <a:t>SQL</a:t>
            </a:r>
            <a:r>
              <a:rPr lang="zh-CN" altLang="en-US" dirty="0"/>
              <a:t>概述</a:t>
            </a:r>
            <a:endParaRPr lang="en-US" altLang="zh-CN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第二节 学生</a:t>
            </a:r>
            <a:r>
              <a:rPr lang="en-US" altLang="zh-CN" dirty="0"/>
              <a:t>-</a:t>
            </a:r>
            <a:r>
              <a:rPr lang="zh-CN" altLang="en-US" dirty="0"/>
              <a:t>课程数据库</a:t>
            </a:r>
            <a:endParaRPr lang="en-US" altLang="zh-CN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第三节 数据定义</a:t>
            </a:r>
            <a:endParaRPr lang="en-US" altLang="zh-CN" dirty="0"/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b="1" dirty="0">
                <a:solidFill>
                  <a:srgbClr val="FF9905"/>
                </a:solidFill>
              </a:rPr>
              <a:t>第四节 数据查询</a:t>
            </a:r>
            <a:endParaRPr lang="en-US" altLang="zh-CN" b="1" dirty="0">
              <a:solidFill>
                <a:srgbClr val="FF9905"/>
              </a:solidFill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第五节 数据更新</a:t>
            </a:r>
            <a:endParaRPr lang="en-US" altLang="zh-CN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第六节 空值的处理</a:t>
            </a:r>
            <a:endParaRPr lang="en-US" altLang="zh-CN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第七节 视图</a:t>
            </a: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977204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连接查询二、自身连接</a:t>
            </a:r>
          </a:p>
        </p:txBody>
      </p:sp>
      <p:sp>
        <p:nvSpPr>
          <p:cNvPr id="6041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15338" cy="452596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dirty="0"/>
              <a:t>一个表与其</a:t>
            </a:r>
            <a:r>
              <a:rPr lang="zh-CN" altLang="en-US" sz="2800" dirty="0">
                <a:solidFill>
                  <a:srgbClr val="7030A0"/>
                </a:solidFill>
              </a:rPr>
              <a:t>自己</a:t>
            </a:r>
            <a:r>
              <a:rPr lang="zh-CN" altLang="en-US" sz="2800" dirty="0"/>
              <a:t>进行连接，称为表的</a:t>
            </a:r>
            <a:r>
              <a:rPr lang="zh-CN" altLang="en-US" sz="2800" dirty="0">
                <a:ea typeface="黑体" panose="02010609060101010101" pitchFamily="2" charset="-122"/>
              </a:rPr>
              <a:t>自身连接</a:t>
            </a:r>
            <a:endParaRPr lang="zh-CN" altLang="en-US" sz="4000" dirty="0"/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需要给表起别名以示区别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由于所有属性名都是同名属性，因此必须使用别名前缀</a:t>
            </a:r>
          </a:p>
          <a:p>
            <a:pPr eaLnBrk="1" hangingPunct="1"/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52425" y="3305175"/>
            <a:ext cx="7997825" cy="4937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25</a:t>
            </a:r>
            <a:r>
              <a:rPr lang="en-US" altLang="zh-CN" sz="2400" b="1" dirty="0">
                <a:ea typeface="宋体" panose="02010600030101010101" pitchFamily="2" charset="-122"/>
              </a:rPr>
              <a:t>]  </a:t>
            </a:r>
            <a:r>
              <a:rPr lang="zh-CN" altLang="en-US" sz="2400" dirty="0">
                <a:ea typeface="宋体" panose="02010600030101010101" pitchFamily="2" charset="-122"/>
              </a:rPr>
              <a:t>查询每一门课的间接先修课（即先修课的先修课）。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52575" y="4156075"/>
            <a:ext cx="7034213" cy="1643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</a:t>
            </a:r>
            <a:r>
              <a:rPr lang="en-US" altLang="zh-CN" sz="2400" dirty="0"/>
              <a:t>SELECT  </a:t>
            </a:r>
            <a:r>
              <a:rPr lang="en-US" altLang="zh-CN" sz="2400" dirty="0" err="1"/>
              <a:t>FIRST.Cno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SECOND.Cpno</a:t>
            </a:r>
            <a:endParaRPr lang="en-US" altLang="zh-CN" sz="2400" dirty="0"/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FROM  Course  </a:t>
            </a:r>
            <a:r>
              <a:rPr lang="en-US" altLang="zh-CN" sz="2400" dirty="0">
                <a:solidFill>
                  <a:srgbClr val="7030A0"/>
                </a:solidFill>
              </a:rPr>
              <a:t>FIRST</a:t>
            </a:r>
            <a:r>
              <a:rPr lang="zh-CN" altLang="en-US" sz="2400" dirty="0"/>
              <a:t>，</a:t>
            </a:r>
            <a:r>
              <a:rPr lang="en-US" altLang="zh-CN" sz="2400" dirty="0"/>
              <a:t>Course  </a:t>
            </a:r>
            <a:r>
              <a:rPr lang="en-US" altLang="zh-CN" sz="2400" dirty="0">
                <a:solidFill>
                  <a:srgbClr val="7030A0"/>
                </a:solidFill>
              </a:rPr>
              <a:t>SECOND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WHERE </a:t>
            </a:r>
            <a:r>
              <a:rPr lang="en-US" altLang="zh-CN" sz="2400" dirty="0" err="1"/>
              <a:t>FIRST.Cpno</a:t>
            </a:r>
            <a:r>
              <a:rPr lang="en-US" altLang="zh-CN" sz="2400" dirty="0"/>
              <a:t>  =  </a:t>
            </a:r>
            <a:r>
              <a:rPr lang="en-US" altLang="zh-CN" sz="2400" dirty="0" err="1"/>
              <a:t>SECOND.Cno</a:t>
            </a:r>
            <a:r>
              <a:rPr lang="zh-CN" altLang="en-US" sz="2400" dirty="0"/>
              <a:t>； </a:t>
            </a:r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A93794-2215-4182-912E-9AA43C2F9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79412"/>
            <a:ext cx="4571999" cy="38395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D390E88-B810-4456-A215-32C852DA7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2224"/>
            <a:ext cx="4572000" cy="383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9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0048"/>
            <a:ext cx="8229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外连接（</a:t>
            </a:r>
            <a:r>
              <a:rPr lang="en-US" altLang="zh-CN" dirty="0">
                <a:latin typeface="+mj-ea"/>
              </a:rPr>
              <a:t>Outer Join</a:t>
            </a:r>
            <a:r>
              <a:rPr lang="zh-CN" altLang="en-US" dirty="0">
                <a:latin typeface="+mj-ea"/>
              </a:rPr>
              <a:t>） </a:t>
            </a:r>
          </a:p>
        </p:txBody>
      </p:sp>
      <p:sp>
        <p:nvSpPr>
          <p:cNvPr id="61442" name="内容占位符 2"/>
          <p:cNvSpPr>
            <a:spLocks noGrp="1"/>
          </p:cNvSpPr>
          <p:nvPr>
            <p:ph idx="1"/>
          </p:nvPr>
        </p:nvSpPr>
        <p:spPr>
          <a:xfrm>
            <a:off x="418034" y="961942"/>
            <a:ext cx="8229600" cy="4525963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外连接与普通连接的</a:t>
            </a:r>
            <a:r>
              <a:rPr lang="zh-CN" altLang="en-US" dirty="0">
                <a:solidFill>
                  <a:srgbClr val="E02920"/>
                </a:solidFill>
              </a:rPr>
              <a:t>区别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普通连接操作只输出满足连接条件的元组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外连接操作以指定表为连接主体，将主体表中不满足连接条件的元组一并输出</a:t>
            </a:r>
          </a:p>
          <a:p>
            <a:pPr eaLnBrk="1" hangingPunct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534770"/>
            <a:ext cx="7997825" cy="13849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[</a:t>
            </a:r>
            <a:r>
              <a:rPr lang="zh-CN" altLang="en-US" sz="2800" dirty="0">
                <a:ea typeface="隶书" pitchFamily="49" charset="-122"/>
                <a:cs typeface="Times New Roman" pitchFamily="18" charset="0"/>
              </a:rPr>
              <a:t>例</a:t>
            </a: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26]  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查询每个学生及其选修课程的情况包括没有选修课程的学生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----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用外连接操作</a:t>
            </a:r>
            <a:r>
              <a:rPr lang="zh-CN" altLang="en-US" sz="2400" dirty="0">
                <a:ea typeface="宋体" pitchFamily="2" charset="-122"/>
              </a:rPr>
              <a:t>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156221" y="4928560"/>
            <a:ext cx="8058150" cy="16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/>
              <a:t> </a:t>
            </a:r>
            <a:r>
              <a:rPr lang="en-US" altLang="zh-CN" sz="2400" dirty="0"/>
              <a:t>SELECT  </a:t>
            </a:r>
            <a:r>
              <a:rPr lang="en-US" altLang="zh-CN" sz="2400" dirty="0" err="1"/>
              <a:t>Student.Sno,Sname,Ssex,Sage,Sdept,Cno,Grade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FROM   </a:t>
            </a:r>
            <a:r>
              <a:rPr lang="en-US" altLang="zh-CN" sz="2400" b="1" dirty="0">
                <a:solidFill>
                  <a:srgbClr val="FF0000"/>
                </a:solidFill>
              </a:rPr>
              <a:t>Student  LEFT OUTER JOIN  SC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ON  </a:t>
            </a:r>
            <a:r>
              <a:rPr lang="en-US" altLang="zh-CN" sz="2400" b="1" dirty="0" err="1">
                <a:solidFill>
                  <a:srgbClr val="FF0000"/>
                </a:solidFill>
              </a:rPr>
              <a:t>Student.Sno</a:t>
            </a:r>
            <a:r>
              <a:rPr lang="en-US" altLang="zh-CN" sz="2400" b="1" dirty="0">
                <a:solidFill>
                  <a:srgbClr val="FF0000"/>
                </a:solidFill>
              </a:rPr>
              <a:t> = </a:t>
            </a:r>
            <a:r>
              <a:rPr lang="en-US" altLang="zh-CN" sz="2400" b="1" dirty="0" err="1">
                <a:solidFill>
                  <a:srgbClr val="FF0000"/>
                </a:solidFill>
              </a:rPr>
              <a:t>SC.Sno</a:t>
            </a:r>
            <a:r>
              <a:rPr lang="en-US" altLang="zh-CN" sz="2400" b="1" dirty="0">
                <a:solidFill>
                  <a:srgbClr val="FF0000"/>
                </a:solidFill>
              </a:rPr>
              <a:t>; 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575" y="847725"/>
            <a:ext cx="7997825" cy="5598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[</a:t>
            </a:r>
            <a:r>
              <a:rPr lang="zh-CN" altLang="en-US" sz="2800" dirty="0">
                <a:ea typeface="隶书" pitchFamily="49" charset="-122"/>
                <a:cs typeface="Times New Roman" pitchFamily="18" charset="0"/>
              </a:rPr>
              <a:t>例</a:t>
            </a: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27]  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用外连接、左连接、右连接完成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509588" y="1598613"/>
            <a:ext cx="8105775" cy="15573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zh-CN" altLang="en-US" sz="2400" b="1" dirty="0">
                <a:ea typeface="宋体" pitchFamily="2" charset="-122"/>
              </a:rPr>
              <a:t> </a:t>
            </a:r>
            <a:r>
              <a:rPr lang="zh-CN" altLang="en-US" sz="2000" b="1" dirty="0">
                <a:ea typeface="宋体" pitchFamily="2" charset="-122"/>
              </a:rPr>
              <a:t>外连接： </a:t>
            </a:r>
            <a:r>
              <a:rPr lang="en-US" altLang="zh-CN" sz="2000" dirty="0">
                <a:ea typeface="宋体" pitchFamily="2" charset="-122"/>
              </a:rPr>
              <a:t>SELECT  </a:t>
            </a:r>
            <a:r>
              <a:rPr lang="en-US" altLang="zh-CN" sz="2000" dirty="0" err="1">
                <a:ea typeface="宋体" pitchFamily="2" charset="-122"/>
              </a:rPr>
              <a:t>FIRST.Cno</a:t>
            </a:r>
            <a:r>
              <a:rPr lang="zh-CN" altLang="en-US" sz="2000" dirty="0">
                <a:ea typeface="宋体" pitchFamily="2" charset="-122"/>
              </a:rPr>
              <a:t>，</a:t>
            </a:r>
            <a:r>
              <a:rPr lang="en-US" altLang="zh-CN" sz="2000" dirty="0" err="1">
                <a:ea typeface="宋体" pitchFamily="2" charset="-122"/>
              </a:rPr>
              <a:t>SECOND.Cpno</a:t>
            </a:r>
            <a:endParaRPr lang="en-US" altLang="zh-CN" sz="2000" dirty="0">
              <a:ea typeface="宋体" pitchFamily="2" charset="-122"/>
            </a:endParaRPr>
          </a:p>
          <a:p>
            <a:pPr marL="1171575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FROM  Course 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FIRST</a:t>
            </a:r>
            <a:r>
              <a:rPr lang="en-US" altLang="zh-CN" sz="2000" dirty="0">
                <a:ea typeface="宋体" pitchFamily="2" charset="-122"/>
              </a:rPr>
              <a:t>  </a:t>
            </a:r>
            <a:r>
              <a:rPr lang="en-US" altLang="zh-CN" sz="2000" b="1" dirty="0">
                <a:ea typeface="宋体" pitchFamily="2" charset="-122"/>
              </a:rPr>
              <a:t>FULL OUTER JOIN</a:t>
            </a:r>
            <a:r>
              <a:rPr lang="en-US" altLang="zh-CN" sz="2000" dirty="0">
                <a:ea typeface="宋体" pitchFamily="2" charset="-122"/>
              </a:rPr>
              <a:t> Course 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SECOND</a:t>
            </a:r>
          </a:p>
          <a:p>
            <a:pPr marL="1171575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ON </a:t>
            </a:r>
            <a:r>
              <a:rPr lang="en-US" altLang="zh-CN" sz="2000" dirty="0" err="1">
                <a:ea typeface="宋体" pitchFamily="2" charset="-122"/>
              </a:rPr>
              <a:t>FIRST.Cpno</a:t>
            </a:r>
            <a:r>
              <a:rPr lang="en-US" altLang="zh-CN" sz="2000" dirty="0">
                <a:ea typeface="宋体" pitchFamily="2" charset="-122"/>
              </a:rPr>
              <a:t>  =  </a:t>
            </a:r>
            <a:r>
              <a:rPr lang="en-US" altLang="zh-CN" sz="2000" dirty="0" err="1">
                <a:ea typeface="宋体" pitchFamily="2" charset="-122"/>
              </a:rPr>
              <a:t>SECOND.Cno</a:t>
            </a:r>
            <a:r>
              <a:rPr lang="zh-CN" altLang="en-US" sz="2000" dirty="0">
                <a:ea typeface="宋体" pitchFamily="2" charset="-122"/>
              </a:rPr>
              <a:t>；</a:t>
            </a:r>
            <a:r>
              <a:rPr lang="zh-CN" altLang="en-US" sz="2400" dirty="0">
                <a:ea typeface="宋体" pitchFamily="2" charset="-122"/>
              </a:rPr>
              <a:t> </a:t>
            </a:r>
            <a:endParaRPr lang="zh-CN" altLang="en-US" sz="2000" dirty="0"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9588" y="3265488"/>
            <a:ext cx="8196262" cy="14716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zh-CN" altLang="en-US" sz="2000" b="1" dirty="0">
                <a:ea typeface="宋体" pitchFamily="2" charset="-122"/>
              </a:rPr>
              <a:t> 左连接： </a:t>
            </a:r>
            <a:r>
              <a:rPr lang="en-US" altLang="zh-CN" sz="2000" dirty="0">
                <a:ea typeface="宋体" pitchFamily="2" charset="-122"/>
              </a:rPr>
              <a:t>SELECT  </a:t>
            </a:r>
            <a:r>
              <a:rPr lang="en-US" altLang="zh-CN" sz="2000" dirty="0" err="1">
                <a:ea typeface="宋体" pitchFamily="2" charset="-122"/>
              </a:rPr>
              <a:t>FIRST.Cno</a:t>
            </a:r>
            <a:r>
              <a:rPr lang="zh-CN" altLang="en-US" sz="2000" dirty="0">
                <a:ea typeface="宋体" pitchFamily="2" charset="-122"/>
              </a:rPr>
              <a:t>，</a:t>
            </a:r>
            <a:r>
              <a:rPr lang="en-US" altLang="zh-CN" sz="2000" dirty="0" err="1">
                <a:ea typeface="宋体" pitchFamily="2" charset="-122"/>
              </a:rPr>
              <a:t>SECOND.Cpno</a:t>
            </a:r>
            <a:endParaRPr lang="en-US" altLang="zh-CN" sz="2000" dirty="0">
              <a:ea typeface="宋体" pitchFamily="2" charset="-122"/>
            </a:endParaRPr>
          </a:p>
          <a:p>
            <a:pPr marL="1171575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FROM  Course 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FIRST</a:t>
            </a:r>
            <a:r>
              <a:rPr lang="zh-CN" altLang="en-US" sz="2000" dirty="0">
                <a:ea typeface="宋体" pitchFamily="2" charset="-122"/>
              </a:rPr>
              <a:t>  </a:t>
            </a:r>
            <a:r>
              <a:rPr lang="en-US" altLang="zh-CN" sz="2000" b="1" dirty="0">
                <a:ea typeface="宋体" pitchFamily="2" charset="-122"/>
              </a:rPr>
              <a:t>LEFT OUTER JOIN  </a:t>
            </a:r>
            <a:r>
              <a:rPr lang="en-US" altLang="zh-CN" sz="2000" dirty="0">
                <a:ea typeface="宋体" pitchFamily="2" charset="-122"/>
              </a:rPr>
              <a:t>Course 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SECOND</a:t>
            </a:r>
          </a:p>
          <a:p>
            <a:pPr marL="1171575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ON </a:t>
            </a:r>
            <a:r>
              <a:rPr lang="en-US" altLang="zh-CN" sz="2000" dirty="0" err="1">
                <a:ea typeface="宋体" pitchFamily="2" charset="-122"/>
              </a:rPr>
              <a:t>FIRST.Cpno</a:t>
            </a:r>
            <a:r>
              <a:rPr lang="en-US" altLang="zh-CN" sz="2000" dirty="0">
                <a:ea typeface="宋体" pitchFamily="2" charset="-122"/>
              </a:rPr>
              <a:t>  =  </a:t>
            </a:r>
            <a:r>
              <a:rPr lang="en-US" altLang="zh-CN" sz="2000" dirty="0" err="1">
                <a:ea typeface="宋体" pitchFamily="2" charset="-122"/>
              </a:rPr>
              <a:t>SECOND.Cno</a:t>
            </a:r>
            <a:r>
              <a:rPr lang="zh-CN" altLang="en-US" sz="2000" dirty="0">
                <a:ea typeface="宋体" pitchFamily="2" charset="-122"/>
              </a:rPr>
              <a:t>；</a:t>
            </a:r>
            <a:r>
              <a:rPr lang="zh-CN" altLang="en-US" sz="2400" dirty="0">
                <a:ea typeface="宋体" pitchFamily="2" charset="-122"/>
              </a:rPr>
              <a:t> </a:t>
            </a:r>
            <a:endParaRPr lang="zh-CN" altLang="en-US" sz="2000" dirty="0"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9588" y="4951413"/>
            <a:ext cx="8324850" cy="15573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zh-CN" altLang="en-US" sz="2400" b="1" dirty="0">
                <a:ea typeface="宋体" pitchFamily="2" charset="-122"/>
              </a:rPr>
              <a:t> </a:t>
            </a:r>
            <a:r>
              <a:rPr lang="zh-CN" altLang="en-US" sz="2000" b="1" dirty="0">
                <a:ea typeface="宋体" pitchFamily="2" charset="-122"/>
              </a:rPr>
              <a:t>右连接： </a:t>
            </a:r>
            <a:r>
              <a:rPr lang="en-US" altLang="zh-CN" sz="2000" dirty="0">
                <a:ea typeface="宋体" pitchFamily="2" charset="-122"/>
              </a:rPr>
              <a:t>SELECT  </a:t>
            </a:r>
            <a:r>
              <a:rPr lang="en-US" altLang="zh-CN" sz="2000" dirty="0" err="1">
                <a:ea typeface="宋体" pitchFamily="2" charset="-122"/>
              </a:rPr>
              <a:t>FIRST.Cno</a:t>
            </a:r>
            <a:r>
              <a:rPr lang="zh-CN" altLang="en-US" sz="2000" dirty="0">
                <a:ea typeface="宋体" pitchFamily="2" charset="-122"/>
              </a:rPr>
              <a:t>，</a:t>
            </a:r>
            <a:r>
              <a:rPr lang="en-US" altLang="zh-CN" sz="2000" dirty="0" err="1">
                <a:ea typeface="宋体" pitchFamily="2" charset="-122"/>
              </a:rPr>
              <a:t>SECOND.Cpno</a:t>
            </a:r>
            <a:endParaRPr lang="en-US" altLang="zh-CN" sz="2000" dirty="0">
              <a:ea typeface="宋体" pitchFamily="2" charset="-122"/>
            </a:endParaRPr>
          </a:p>
          <a:p>
            <a:pPr marL="1171575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FROM  Course 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FIRST</a:t>
            </a:r>
            <a:r>
              <a:rPr lang="zh-CN" altLang="en-US" sz="2000" dirty="0">
                <a:ea typeface="宋体" pitchFamily="2" charset="-122"/>
              </a:rPr>
              <a:t> </a:t>
            </a:r>
            <a:r>
              <a:rPr lang="en-US" altLang="zh-CN" sz="2000" b="1" dirty="0">
                <a:ea typeface="宋体" pitchFamily="2" charset="-122"/>
              </a:rPr>
              <a:t>RIGHT OUTER JOIN  </a:t>
            </a:r>
            <a:r>
              <a:rPr lang="en-US" altLang="zh-CN" sz="2000" dirty="0">
                <a:ea typeface="宋体" pitchFamily="2" charset="-122"/>
              </a:rPr>
              <a:t>Course 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SECOND</a:t>
            </a:r>
          </a:p>
          <a:p>
            <a:pPr marL="1171575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ON </a:t>
            </a:r>
            <a:r>
              <a:rPr lang="en-US" altLang="zh-CN" sz="2000" dirty="0" err="1">
                <a:ea typeface="宋体" pitchFamily="2" charset="-122"/>
              </a:rPr>
              <a:t>FIRST.Cpno</a:t>
            </a:r>
            <a:r>
              <a:rPr lang="en-US" altLang="zh-CN" sz="2000" dirty="0">
                <a:ea typeface="宋体" pitchFamily="2" charset="-122"/>
              </a:rPr>
              <a:t>  =  </a:t>
            </a:r>
            <a:r>
              <a:rPr lang="en-US" altLang="zh-CN" sz="2000" dirty="0" err="1">
                <a:ea typeface="宋体" pitchFamily="2" charset="-122"/>
              </a:rPr>
              <a:t>SECOND.Cno</a:t>
            </a:r>
            <a:r>
              <a:rPr lang="zh-CN" altLang="en-US" sz="2000" dirty="0">
                <a:ea typeface="宋体" pitchFamily="2" charset="-122"/>
              </a:rPr>
              <a:t>；</a:t>
            </a:r>
            <a:r>
              <a:rPr lang="zh-CN" altLang="en-US" sz="2400" dirty="0">
                <a:ea typeface="宋体" pitchFamily="2" charset="-122"/>
              </a:rPr>
              <a:t> </a:t>
            </a:r>
            <a:endParaRPr lang="zh-CN" altLang="en-US" sz="20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728663" y="4178300"/>
            <a:ext cx="8115300" cy="23812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1" indent="-342900" algn="just">
              <a:lnSpc>
                <a:spcPct val="14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Char char="n"/>
              <a:defRPr/>
            </a:pPr>
            <a:r>
              <a:rPr lang="zh-CN" altLang="en-US" sz="2000" dirty="0">
                <a:ea typeface="+mn-ea"/>
                <a:cs typeface="Times New Roman" pitchFamily="18" charset="0"/>
              </a:rPr>
              <a:t>在表名后面加外连接操作符指定主体表</a:t>
            </a:r>
          </a:p>
          <a:p>
            <a:pPr marL="342900" lvl="1" indent="-342900" algn="just">
              <a:lnSpc>
                <a:spcPct val="14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Char char="n"/>
              <a:defRPr/>
            </a:pPr>
            <a:r>
              <a:rPr lang="zh-CN" altLang="en-US" sz="2000" dirty="0">
                <a:ea typeface="+mn-ea"/>
                <a:cs typeface="Times New Roman" pitchFamily="18" charset="0"/>
              </a:rPr>
              <a:t>非主体表有一“</a:t>
            </a:r>
            <a:r>
              <a:rPr lang="zh-CN" altLang="en-US" sz="2000" b="1" dirty="0">
                <a:ea typeface="+mn-ea"/>
                <a:cs typeface="Times New Roman" pitchFamily="18" charset="0"/>
              </a:rPr>
              <a:t>万能</a:t>
            </a:r>
            <a:r>
              <a:rPr lang="zh-CN" altLang="en-US" sz="2000" dirty="0">
                <a:ea typeface="+mn-ea"/>
                <a:cs typeface="Times New Roman" pitchFamily="18" charset="0"/>
              </a:rPr>
              <a:t>”的虚行，该行全部由</a:t>
            </a:r>
            <a:r>
              <a:rPr lang="zh-CN" altLang="en-US" sz="2000" b="1" dirty="0">
                <a:ea typeface="+mn-ea"/>
                <a:cs typeface="Times New Roman" pitchFamily="18" charset="0"/>
              </a:rPr>
              <a:t>空值</a:t>
            </a:r>
            <a:r>
              <a:rPr lang="zh-CN" altLang="en-US" sz="2000" dirty="0">
                <a:ea typeface="+mn-ea"/>
                <a:cs typeface="Times New Roman" pitchFamily="18" charset="0"/>
              </a:rPr>
              <a:t>组成</a:t>
            </a:r>
          </a:p>
          <a:p>
            <a:pPr marL="342900" lvl="1" indent="-342900" algn="just">
              <a:lnSpc>
                <a:spcPct val="14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Char char="n"/>
              <a:defRPr/>
            </a:pPr>
            <a:r>
              <a:rPr lang="zh-CN" altLang="en-US" sz="2000" dirty="0">
                <a:ea typeface="+mn-ea"/>
                <a:cs typeface="Times New Roman" pitchFamily="18" charset="0"/>
              </a:rPr>
              <a:t>虚行可以和主体表中所有不满足连接条件的元组进行连接</a:t>
            </a:r>
          </a:p>
          <a:p>
            <a:pPr marL="342900" lvl="1" indent="-342900" algn="just">
              <a:lnSpc>
                <a:spcPct val="14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Char char="n"/>
              <a:defRPr/>
            </a:pPr>
            <a:r>
              <a:rPr lang="zh-CN" altLang="en-US" sz="2000" dirty="0">
                <a:ea typeface="+mn-ea"/>
                <a:cs typeface="Times New Roman" pitchFamily="18" charset="0"/>
              </a:rPr>
              <a:t>由于虚行各列全部是空值，因此与虚行连接的结果中，来自非主体表的属性值全部是空值 </a:t>
            </a:r>
            <a:endParaRPr lang="en-US" altLang="zh-CN" sz="2000" dirty="0">
              <a:ea typeface="+mn-ea"/>
              <a:cs typeface="Times New Roman" pitchFamily="18" charset="0"/>
            </a:endParaRP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AC41F182-03F6-432A-ABA5-9FFFF880C754}"/>
              </a:ext>
            </a:extLst>
          </p:cNvPr>
          <p:cNvSpPr txBox="1"/>
          <p:nvPr/>
        </p:nvSpPr>
        <p:spPr>
          <a:xfrm>
            <a:off x="814705" y="400050"/>
            <a:ext cx="1108075" cy="436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外连接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26C1444D-73F0-45B2-8CEE-C06D3E18F092}"/>
              </a:ext>
            </a:extLst>
          </p:cNvPr>
          <p:cNvSpPr txBox="1"/>
          <p:nvPr/>
        </p:nvSpPr>
        <p:spPr>
          <a:xfrm>
            <a:off x="3624580" y="400050"/>
            <a:ext cx="1112520" cy="436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左连接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37C322A5-59BB-4F27-86AB-D547C11DC8C0}"/>
              </a:ext>
            </a:extLst>
          </p:cNvPr>
          <p:cNvSpPr txBox="1"/>
          <p:nvPr/>
        </p:nvSpPr>
        <p:spPr>
          <a:xfrm>
            <a:off x="6296025" y="400050"/>
            <a:ext cx="1113155" cy="436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右连接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411143-B4D1-47D1-81D8-05CF0649A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41" y="836931"/>
            <a:ext cx="1657656" cy="34039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06D614C-E2F3-4550-BBF0-27BC759D5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87" y="881578"/>
            <a:ext cx="2095500" cy="3314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FFD8EFB-7425-429E-BBD9-4653D71D2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508" y="881578"/>
            <a:ext cx="1858327" cy="32520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DC1DB7A-0F49-400F-8760-C8BE851E5F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835" y="400050"/>
            <a:ext cx="1472892" cy="180548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外连接小结</a:t>
            </a:r>
          </a:p>
        </p:txBody>
      </p:sp>
      <p:sp>
        <p:nvSpPr>
          <p:cNvPr id="64514" name="内容占位符 2"/>
          <p:cNvSpPr>
            <a:spLocks noGrp="1"/>
          </p:cNvSpPr>
          <p:nvPr>
            <p:ph idx="1"/>
          </p:nvPr>
        </p:nvSpPr>
        <p:spPr>
          <a:xfrm>
            <a:off x="457200" y="1186810"/>
            <a:ext cx="8195481" cy="5396552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sz="2800" dirty="0"/>
              <a:t>左外连接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z="2400" b="1" dirty="0">
                <a:ea typeface="宋体" charset="-122"/>
              </a:rPr>
              <a:t> </a:t>
            </a:r>
            <a:r>
              <a:rPr lang="zh-CN" altLang="en-US" sz="2400" dirty="0">
                <a:ea typeface="宋体" charset="-122"/>
              </a:rPr>
              <a:t>左外连接符为</a:t>
            </a:r>
            <a:r>
              <a:rPr lang="en-US" altLang="zh-CN" sz="2400" b="1" dirty="0">
                <a:solidFill>
                  <a:srgbClr val="FF0000"/>
                </a:solidFill>
                <a:ea typeface="宋体" charset="-122"/>
              </a:rPr>
              <a:t>left outer join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z="2400" dirty="0">
                <a:ea typeface="宋体" charset="-122"/>
              </a:rPr>
              <a:t> 列出左边关系中所有的元组</a:t>
            </a:r>
          </a:p>
          <a:p>
            <a:pPr algn="just" eaLnBrk="1" hangingPunct="1">
              <a:lnSpc>
                <a:spcPct val="140000"/>
              </a:lnSpc>
            </a:pPr>
            <a:r>
              <a:rPr lang="zh-CN" altLang="en-US" sz="2800" dirty="0"/>
              <a:t>右外连接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z="2400" b="1" dirty="0">
                <a:ea typeface="宋体" charset="-122"/>
              </a:rPr>
              <a:t> </a:t>
            </a:r>
            <a:r>
              <a:rPr lang="zh-CN" altLang="en-US" sz="2400" dirty="0">
                <a:ea typeface="宋体" charset="-122"/>
              </a:rPr>
              <a:t>右外连接符为</a:t>
            </a:r>
            <a:r>
              <a:rPr lang="en-US" altLang="zh-CN" sz="2400" b="1" dirty="0">
                <a:solidFill>
                  <a:srgbClr val="FF0000"/>
                </a:solidFill>
                <a:ea typeface="宋体" charset="-122"/>
              </a:rPr>
              <a:t>right outer join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z="2400" dirty="0">
                <a:ea typeface="宋体" charset="-122"/>
              </a:rPr>
              <a:t> 列出右边关系中所有的元组</a:t>
            </a:r>
          </a:p>
          <a:p>
            <a:pPr algn="just" eaLnBrk="1" hangingPunct="1"/>
            <a:r>
              <a:rPr lang="zh-CN" altLang="en-US" sz="2800" dirty="0"/>
              <a:t>外连接</a:t>
            </a:r>
            <a:endParaRPr lang="en-US" altLang="zh-CN" sz="2800" dirty="0"/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 外连接符为</a:t>
            </a:r>
            <a:r>
              <a:rPr lang="en-US" altLang="zh-CN" sz="2400" b="1" dirty="0">
                <a:solidFill>
                  <a:srgbClr val="FF0000"/>
                </a:solidFill>
                <a:ea typeface="宋体" charset="-122"/>
              </a:rPr>
              <a:t>full outer  join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ea typeface="宋体" charset="-122"/>
              </a:rPr>
              <a:t> 列出左右两边关系中所有的元组</a:t>
            </a:r>
            <a:endParaRPr lang="zh-CN" altLang="en-US" sz="24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复合条件连接</a:t>
            </a:r>
          </a:p>
        </p:txBody>
      </p:sp>
      <p:sp>
        <p:nvSpPr>
          <p:cNvPr id="65538" name="内容占位符 2"/>
          <p:cNvSpPr>
            <a:spLocks noGrp="1"/>
          </p:cNvSpPr>
          <p:nvPr>
            <p:ph idx="1"/>
          </p:nvPr>
        </p:nvSpPr>
        <p:spPr>
          <a:xfrm>
            <a:off x="-368490" y="1600200"/>
            <a:ext cx="9444251" cy="7286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dirty="0">
                <a:latin typeface="隶书" panose="02010509060101010101" pitchFamily="49" charset="-122"/>
              </a:rPr>
              <a:t>    </a:t>
            </a:r>
            <a:r>
              <a:rPr lang="en-US" altLang="zh-CN" sz="2800" dirty="0"/>
              <a:t>WHERE</a:t>
            </a:r>
            <a:r>
              <a:rPr lang="zh-CN" altLang="en-US" sz="2800" dirty="0">
                <a:latin typeface="隶书" panose="02010509060101010101" pitchFamily="49" charset="-122"/>
              </a:rPr>
              <a:t>子句中含多个连接条件时，称为复合条件连接</a:t>
            </a:r>
          </a:p>
          <a:p>
            <a:pPr eaLnBrk="1" hangingPunct="1"/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18603" y="2177125"/>
            <a:ext cx="7997825" cy="1126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[</a:t>
            </a:r>
            <a:r>
              <a:rPr lang="zh-CN" altLang="en-US" sz="2800" dirty="0">
                <a:ea typeface="隶书" pitchFamily="49" charset="-122"/>
                <a:cs typeface="Times New Roman" pitchFamily="18" charset="0"/>
              </a:rPr>
              <a:t>例</a:t>
            </a: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28]   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查询选修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号课程且成绩在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90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分以上的所有学生的学号、姓名。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768824" y="3541595"/>
            <a:ext cx="8306937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SELECT </a:t>
            </a:r>
            <a:r>
              <a:rPr lang="en-US" altLang="zh-CN" sz="2400" dirty="0" err="1">
                <a:cs typeface="Times New Roman" panose="02020603050405020304" pitchFamily="18" charset="0"/>
              </a:rPr>
              <a:t>Student.Sno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cs typeface="Times New Roman" panose="02020603050405020304" pitchFamily="18" charset="0"/>
              </a:rPr>
              <a:t>student.Sname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FROM    Student, SC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WHERE   </a:t>
            </a:r>
            <a:r>
              <a:rPr lang="en-US" altLang="zh-CN" sz="2400" dirty="0" err="1">
                <a:cs typeface="Times New Roman" panose="02020603050405020304" pitchFamily="18" charset="0"/>
              </a:rPr>
              <a:t>Student.Sno</a:t>
            </a:r>
            <a:r>
              <a:rPr lang="en-US" altLang="zh-CN" sz="2400" dirty="0"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cs typeface="Times New Roman" panose="02020603050405020304" pitchFamily="18" charset="0"/>
              </a:rPr>
              <a:t>SC.Sno</a:t>
            </a:r>
            <a:r>
              <a:rPr lang="en-US" altLang="zh-CN" sz="2400" dirty="0">
                <a:cs typeface="Times New Roman" panose="02020603050405020304" pitchFamily="18" charset="0"/>
              </a:rPr>
              <a:t> AND   /* </a:t>
            </a:r>
            <a:r>
              <a:rPr lang="zh-CN" altLang="en-US" sz="2400" dirty="0">
                <a:cs typeface="Times New Roman" panose="02020603050405020304" pitchFamily="18" charset="0"/>
              </a:rPr>
              <a:t>连接谓词*</a:t>
            </a:r>
            <a:r>
              <a:rPr lang="en-US" altLang="zh-CN" sz="2400" dirty="0">
                <a:cs typeface="Times New Roman" panose="02020603050405020304" pitchFamily="18" charset="0"/>
              </a:rPr>
              <a:t>/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                </a:t>
            </a:r>
            <a:r>
              <a:rPr lang="en-US" altLang="zh-CN" sz="2400" dirty="0" err="1">
                <a:cs typeface="Times New Roman" panose="02020603050405020304" pitchFamily="18" charset="0"/>
              </a:rPr>
              <a:t>SC.Cno</a:t>
            </a:r>
            <a:r>
              <a:rPr lang="en-US" altLang="zh-CN" sz="2400" dirty="0">
                <a:cs typeface="Times New Roman" panose="02020603050405020304" pitchFamily="18" charset="0"/>
              </a:rPr>
              <a:t>= ' 2 ' AND                 /* </a:t>
            </a:r>
            <a:r>
              <a:rPr lang="zh-CN" altLang="en-US" sz="2400" dirty="0">
                <a:cs typeface="Times New Roman" panose="02020603050405020304" pitchFamily="18" charset="0"/>
              </a:rPr>
              <a:t>其他限定条件 *</a:t>
            </a:r>
            <a:r>
              <a:rPr lang="en-US" altLang="zh-CN" sz="2400" dirty="0">
                <a:cs typeface="Times New Roman" panose="02020603050405020304" pitchFamily="18" charset="0"/>
              </a:rPr>
              <a:t>/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                </a:t>
            </a:r>
            <a:r>
              <a:rPr lang="en-US" altLang="zh-CN" sz="2400" dirty="0" err="1">
                <a:cs typeface="Times New Roman" panose="02020603050405020304" pitchFamily="18" charset="0"/>
              </a:rPr>
              <a:t>SC.Grade</a:t>
            </a:r>
            <a:r>
              <a:rPr lang="en-US" altLang="zh-CN" sz="2400" dirty="0">
                <a:cs typeface="Times New Roman" panose="02020603050405020304" pitchFamily="18" charset="0"/>
              </a:rPr>
              <a:t> &gt; 90</a:t>
            </a:r>
            <a:r>
              <a:rPr lang="zh-CN" altLang="en-US" sz="2400" dirty="0">
                <a:cs typeface="Times New Roman" panose="02020603050405020304" pitchFamily="18" charset="0"/>
              </a:rPr>
              <a:t>；                    </a:t>
            </a:r>
            <a:r>
              <a:rPr lang="en-US" altLang="zh-CN" sz="2400" dirty="0">
                <a:cs typeface="Times New Roman" panose="02020603050405020304" pitchFamily="18" charset="0"/>
              </a:rPr>
              <a:t>/* </a:t>
            </a:r>
            <a:r>
              <a:rPr lang="zh-CN" altLang="en-US" sz="2400" dirty="0">
                <a:cs typeface="Times New Roman" panose="02020603050405020304" pitchFamily="18" charset="0"/>
              </a:rPr>
              <a:t>其他限定条件 *</a:t>
            </a:r>
            <a:r>
              <a:rPr lang="en-US" altLang="zh-CN" sz="2400" dirty="0">
                <a:cs typeface="Times New Roman" panose="02020603050405020304" pitchFamily="18" charset="0"/>
              </a:rPr>
              <a:t>/</a:t>
            </a:r>
            <a:endParaRPr lang="zh-CN" altLang="en-US" sz="2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475" y="1052513"/>
            <a:ext cx="8817638" cy="1126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[</a:t>
            </a:r>
            <a:r>
              <a:rPr lang="zh-CN" altLang="en-US" sz="2800" dirty="0">
                <a:ea typeface="隶书" pitchFamily="49" charset="-122"/>
                <a:cs typeface="Times New Roman" pitchFamily="18" charset="0"/>
              </a:rPr>
              <a:t>例</a:t>
            </a: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29]   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查询每个学生的学号、姓名、选修的课程名及成绩。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27195" y="2308225"/>
            <a:ext cx="7373938" cy="224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zh-CN" altLang="en-US" sz="2000" dirty="0"/>
              <a:t>   </a:t>
            </a:r>
            <a:r>
              <a:rPr lang="en-US" altLang="zh-CN" sz="2400" dirty="0"/>
              <a:t>SELECT </a:t>
            </a:r>
            <a:r>
              <a:rPr lang="en-US" altLang="zh-CN" sz="2400" dirty="0" err="1"/>
              <a:t>Student.Sno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Sname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Cname</a:t>
            </a:r>
            <a:r>
              <a:rPr lang="zh-CN" altLang="en-US" sz="2400" dirty="0"/>
              <a:t>，</a:t>
            </a:r>
            <a:r>
              <a:rPr lang="en-US" altLang="zh-CN" sz="2400" dirty="0"/>
              <a:t>Grade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/>
              <a:t>   FROM    Student</a:t>
            </a:r>
            <a:r>
              <a:rPr lang="zh-CN" altLang="en-US" sz="2400" dirty="0"/>
              <a:t>，</a:t>
            </a:r>
            <a:r>
              <a:rPr lang="en-US" altLang="zh-CN" sz="2400" dirty="0"/>
              <a:t>SC</a:t>
            </a:r>
            <a:r>
              <a:rPr lang="zh-CN" altLang="en-US" sz="2400" dirty="0"/>
              <a:t>，</a:t>
            </a:r>
            <a:r>
              <a:rPr lang="en-US" altLang="zh-CN" sz="2400" dirty="0"/>
              <a:t>Course     </a:t>
            </a:r>
            <a:r>
              <a:rPr lang="en-US" altLang="zh-CN" sz="2000" dirty="0">
                <a:solidFill>
                  <a:srgbClr val="E02920"/>
                </a:solidFill>
              </a:rPr>
              <a:t>/*</a:t>
            </a:r>
            <a:r>
              <a:rPr lang="zh-CN" altLang="en-US" sz="2000" dirty="0">
                <a:solidFill>
                  <a:srgbClr val="E02920"/>
                </a:solidFill>
              </a:rPr>
              <a:t>多表连接*</a:t>
            </a:r>
            <a:r>
              <a:rPr lang="en-US" altLang="zh-CN" sz="2000" dirty="0">
                <a:solidFill>
                  <a:srgbClr val="E02920"/>
                </a:solidFill>
              </a:rPr>
              <a:t>/</a:t>
            </a:r>
            <a:endParaRPr lang="en-US" altLang="zh-CN" sz="2400" dirty="0"/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/>
              <a:t>   WHERE </a:t>
            </a:r>
            <a:r>
              <a:rPr lang="en-US" altLang="zh-CN" sz="2400" dirty="0" err="1"/>
              <a:t>Student.Sno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SC.Sno</a:t>
            </a:r>
            <a:r>
              <a:rPr lang="en-US" altLang="zh-CN" sz="2400" dirty="0"/>
              <a:t> 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/>
              <a:t>                   and </a:t>
            </a:r>
            <a:r>
              <a:rPr lang="en-US" altLang="zh-CN" sz="2400" dirty="0" err="1"/>
              <a:t>SC.Cno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Course.Cno</a:t>
            </a:r>
            <a:r>
              <a:rPr lang="zh-CN" altLang="en-US" sz="2000" dirty="0"/>
              <a:t>；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0931"/>
            <a:ext cx="8229600" cy="4525963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>
                <a:latin typeface="隶书" panose="02010509060101010101" pitchFamily="49" charset="-122"/>
              </a:rPr>
              <a:t>查询语句概述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>
                <a:latin typeface="隶书" panose="02010509060101010101" pitchFamily="49" charset="-122"/>
              </a:rPr>
              <a:t>单表查询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>
                <a:latin typeface="隶书" panose="02010509060101010101" pitchFamily="49" charset="-122"/>
              </a:rPr>
              <a:t>连接查询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FF0000"/>
                </a:solidFill>
                <a:latin typeface="隶书" panose="02010509060101010101" pitchFamily="49" charset="-122"/>
              </a:rPr>
              <a:t>嵌套查询</a:t>
            </a:r>
            <a:endParaRPr lang="en-US" altLang="zh-CN" sz="2800" dirty="0">
              <a:solidFill>
                <a:srgbClr val="FF0000"/>
              </a:solidFill>
              <a:latin typeface="隶书" panose="02010509060101010101" pitchFamily="49" charset="-122"/>
            </a:endParaRPr>
          </a:p>
          <a:p>
            <a:pPr lvl="1"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嵌套查询概述</a:t>
            </a:r>
          </a:p>
          <a:p>
            <a:pPr lvl="1"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嵌套查询分类</a:t>
            </a:r>
          </a:p>
          <a:p>
            <a:pPr lvl="1"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嵌套查询求解方法</a:t>
            </a:r>
          </a:p>
          <a:p>
            <a:pPr lvl="1"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引出子查询的谓词 </a:t>
            </a:r>
            <a:endParaRPr lang="en-US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>
                <a:latin typeface="隶书" panose="02010509060101010101" pitchFamily="49" charset="-122"/>
              </a:rPr>
              <a:t>集合查询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嵌套查询概述</a:t>
            </a:r>
          </a:p>
        </p:txBody>
      </p:sp>
      <p:sp>
        <p:nvSpPr>
          <p:cNvPr id="68610" name="内容占位符 2"/>
          <p:cNvSpPr>
            <a:spLocks noGrp="1"/>
          </p:cNvSpPr>
          <p:nvPr>
            <p:ph idx="1"/>
          </p:nvPr>
        </p:nvSpPr>
        <p:spPr>
          <a:xfrm>
            <a:off x="499242" y="1321676"/>
            <a:ext cx="8229600" cy="4525963"/>
          </a:xfrm>
        </p:spPr>
        <p:txBody>
          <a:bodyPr/>
          <a:lstStyle/>
          <a:p>
            <a:pPr eaLnBrk="1" hangingPunct="1">
              <a:spcAft>
                <a:spcPct val="40000"/>
              </a:spcAft>
            </a:pPr>
            <a:r>
              <a:rPr lang="zh-CN" altLang="en-US" sz="2800" dirty="0"/>
              <a:t>嵌套查询</a:t>
            </a:r>
            <a:endParaRPr lang="en-US" altLang="zh-CN" sz="2800" dirty="0"/>
          </a:p>
          <a:p>
            <a:pPr lvl="1" eaLnBrk="1" hangingPunct="1">
              <a:spcAft>
                <a:spcPct val="40000"/>
              </a:spcAft>
            </a:pPr>
            <a:r>
              <a:rPr lang="zh-CN" altLang="en-US" sz="2400" dirty="0">
                <a:ea typeface="宋体" charset="-122"/>
              </a:rPr>
              <a:t>一个</a:t>
            </a:r>
            <a:r>
              <a:rPr lang="en-US" altLang="zh-CN" sz="2400" dirty="0">
                <a:ea typeface="宋体" charset="-122"/>
              </a:rPr>
              <a:t>SELECT-FROM-WHERE</a:t>
            </a:r>
            <a:r>
              <a:rPr lang="zh-CN" altLang="en-US" sz="2400" dirty="0">
                <a:ea typeface="宋体" charset="-122"/>
              </a:rPr>
              <a:t>语句称为一个</a:t>
            </a:r>
            <a:r>
              <a:rPr lang="zh-CN" altLang="en-US" sz="2400" dirty="0">
                <a:solidFill>
                  <a:srgbClr val="E02920"/>
                </a:solidFill>
                <a:ea typeface="宋体" charset="-122"/>
              </a:rPr>
              <a:t>查询块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将一个查询块嵌套在另一个查询块的</a:t>
            </a:r>
            <a:r>
              <a:rPr lang="en-US" altLang="zh-CN" sz="2400" dirty="0">
                <a:ea typeface="宋体" charset="-122"/>
              </a:rPr>
              <a:t>WHERE</a:t>
            </a:r>
            <a:r>
              <a:rPr lang="zh-CN" altLang="en-US" sz="2400" dirty="0">
                <a:ea typeface="宋体" charset="-122"/>
              </a:rPr>
              <a:t>子句或</a:t>
            </a:r>
            <a:r>
              <a:rPr lang="en-US" altLang="zh-CN" sz="2400" dirty="0">
                <a:ea typeface="宋体" charset="-122"/>
              </a:rPr>
              <a:t>HAVING</a:t>
            </a:r>
            <a:r>
              <a:rPr lang="zh-CN" altLang="en-US" sz="2400" dirty="0">
                <a:ea typeface="宋体" charset="-122"/>
              </a:rPr>
              <a:t>短语的条件中的查询称为</a:t>
            </a:r>
            <a:r>
              <a:rPr lang="zh-CN" altLang="en-US" sz="2400" b="1" dirty="0">
                <a:solidFill>
                  <a:srgbClr val="E02920"/>
                </a:solidFill>
                <a:ea typeface="宋体" charset="-122"/>
              </a:rPr>
              <a:t>嵌套查询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68611" name="矩形 3"/>
          <p:cNvSpPr>
            <a:spLocks noChangeArrowheads="1"/>
          </p:cNvSpPr>
          <p:nvPr/>
        </p:nvSpPr>
        <p:spPr bwMode="auto">
          <a:xfrm>
            <a:off x="1968500" y="3883025"/>
            <a:ext cx="699682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SELECT  </a:t>
            </a:r>
            <a:r>
              <a:rPr lang="en-US" altLang="zh-CN" sz="2000" b="1" dirty="0" err="1"/>
              <a:t>Sname</a:t>
            </a:r>
            <a:r>
              <a:rPr lang="en-US" altLang="zh-CN" sz="2000" b="1" dirty="0">
                <a:solidFill>
                  <a:srgbClr val="0099FF"/>
                </a:solidFill>
              </a:rPr>
              <a:t>	          </a:t>
            </a:r>
            <a:r>
              <a:rPr lang="zh-CN" altLang="en-US" sz="2000" b="1" dirty="0">
                <a:solidFill>
                  <a:srgbClr val="E02920"/>
                </a:solidFill>
              </a:rPr>
              <a:t>外层查询</a:t>
            </a:r>
            <a:r>
              <a:rPr lang="en-US" altLang="zh-CN" sz="2000" b="1" dirty="0">
                <a:solidFill>
                  <a:srgbClr val="E02920"/>
                </a:solidFill>
              </a:rPr>
              <a:t>/</a:t>
            </a:r>
            <a:r>
              <a:rPr lang="zh-CN" altLang="en-US" sz="2000" b="1" dirty="0">
                <a:solidFill>
                  <a:srgbClr val="E02920"/>
                </a:solidFill>
              </a:rPr>
              <a:t>父查询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FROM   Student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WHERE  </a:t>
            </a:r>
            <a:r>
              <a:rPr lang="en-US" altLang="zh-CN" sz="2000" b="1" dirty="0" err="1"/>
              <a:t>Sno</a:t>
            </a:r>
            <a:r>
              <a:rPr lang="en-US" altLang="zh-CN" sz="2000" b="1" dirty="0"/>
              <a:t> IN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              </a:t>
            </a:r>
            <a:r>
              <a:rPr lang="zh-CN" altLang="en-US" sz="2000" b="1" dirty="0">
                <a:solidFill>
                  <a:schemeClr val="hlink"/>
                </a:solidFill>
              </a:rPr>
              <a:t>（</a:t>
            </a:r>
            <a:r>
              <a:rPr lang="en-US" altLang="zh-CN" sz="2000" b="1" dirty="0">
                <a:solidFill>
                  <a:schemeClr val="hlink"/>
                </a:solidFill>
              </a:rPr>
              <a:t>SELECT </a:t>
            </a:r>
            <a:r>
              <a:rPr lang="en-US" altLang="zh-CN" sz="2000" b="1" dirty="0" err="1">
                <a:solidFill>
                  <a:schemeClr val="hlink"/>
                </a:solidFill>
              </a:rPr>
              <a:t>Sno</a:t>
            </a:r>
            <a:r>
              <a:rPr lang="en-US" altLang="zh-CN" sz="2000" b="1" dirty="0">
                <a:solidFill>
                  <a:schemeClr val="hlink"/>
                </a:solidFill>
              </a:rPr>
              <a:t>              </a:t>
            </a:r>
            <a:r>
              <a:rPr lang="zh-CN" altLang="en-US" sz="2000" b="1" dirty="0">
                <a:solidFill>
                  <a:schemeClr val="hlink"/>
                </a:solidFill>
              </a:rPr>
              <a:t>内层查询</a:t>
            </a:r>
            <a:r>
              <a:rPr lang="en-US" altLang="zh-CN" sz="2000" b="1" dirty="0">
                <a:solidFill>
                  <a:schemeClr val="hlink"/>
                </a:solidFill>
              </a:rPr>
              <a:t>/</a:t>
            </a:r>
            <a:r>
              <a:rPr lang="zh-CN" altLang="en-US" sz="2000" b="1" dirty="0">
                <a:solidFill>
                  <a:schemeClr val="hlink"/>
                </a:solidFill>
              </a:rPr>
              <a:t>子查询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hlink"/>
                </a:solidFill>
              </a:rPr>
              <a:t>                  </a:t>
            </a:r>
            <a:r>
              <a:rPr lang="en-US" altLang="zh-CN" sz="2000" b="1" dirty="0">
                <a:solidFill>
                  <a:schemeClr val="hlink"/>
                </a:solidFill>
              </a:rPr>
              <a:t>FROM SC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hlink"/>
                </a:solidFill>
              </a:rPr>
              <a:t>                  WHERE </a:t>
            </a:r>
            <a:r>
              <a:rPr lang="en-US" altLang="zh-CN" sz="2000" b="1" dirty="0" err="1">
                <a:solidFill>
                  <a:schemeClr val="hlink"/>
                </a:solidFill>
              </a:rPr>
              <a:t>Cno</a:t>
            </a:r>
            <a:r>
              <a:rPr lang="en-US" altLang="zh-CN" sz="2000" b="1" dirty="0">
                <a:solidFill>
                  <a:schemeClr val="hlink"/>
                </a:solidFill>
              </a:rPr>
              <a:t>= ' 2 '</a:t>
            </a:r>
            <a:r>
              <a:rPr lang="zh-CN" altLang="en-US" sz="2000" b="1" dirty="0">
                <a:solidFill>
                  <a:schemeClr val="hlink"/>
                </a:solidFill>
              </a:rPr>
              <a:t>）；</a:t>
            </a:r>
            <a:endParaRPr lang="zh-CN" altLang="en-US" sz="2000" dirty="0"/>
          </a:p>
        </p:txBody>
      </p:sp>
      <p:sp>
        <p:nvSpPr>
          <p:cNvPr id="68612" name="TextBox 4"/>
          <p:cNvSpPr txBox="1">
            <a:spLocks noChangeArrowheads="1"/>
          </p:cNvSpPr>
          <p:nvPr/>
        </p:nvSpPr>
        <p:spPr bwMode="auto">
          <a:xfrm>
            <a:off x="1060450" y="3935413"/>
            <a:ext cx="8001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例：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嵌套查询概述</a:t>
            </a:r>
          </a:p>
        </p:txBody>
      </p:sp>
      <p:sp>
        <p:nvSpPr>
          <p:cNvPr id="696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140000"/>
              </a:lnSpc>
            </a:pP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子查询的限制</a:t>
            </a:r>
          </a:p>
          <a:p>
            <a:pPr lvl="2" eaLnBrk="1" hangingPunct="1">
              <a:lnSpc>
                <a:spcPct val="140000"/>
              </a:lnSpc>
            </a:pPr>
            <a:r>
              <a:rPr lang="zh-CN" altLang="en-US" dirty="0">
                <a:ea typeface="宋体" charset="-122"/>
              </a:rPr>
              <a:t>不能使用</a:t>
            </a:r>
            <a:r>
              <a:rPr lang="en-US" altLang="zh-CN" dirty="0">
                <a:ea typeface="宋体" charset="-122"/>
              </a:rPr>
              <a:t>ORDER BY</a:t>
            </a:r>
            <a:r>
              <a:rPr lang="zh-CN" altLang="en-US" dirty="0">
                <a:ea typeface="宋体" charset="-122"/>
              </a:rPr>
              <a:t>子句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>
                <a:ea typeface="宋体" charset="-122"/>
              </a:rPr>
              <a:t>层层嵌套方式反映了 </a:t>
            </a:r>
            <a:r>
              <a:rPr lang="en-US" altLang="zh-CN" dirty="0">
                <a:ea typeface="宋体" charset="-122"/>
              </a:rPr>
              <a:t>SQL</a:t>
            </a:r>
            <a:r>
              <a:rPr lang="zh-CN" altLang="en-US" dirty="0">
                <a:ea typeface="宋体" charset="-122"/>
              </a:rPr>
              <a:t>语言的结构化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>
                <a:ea typeface="宋体" charset="-122"/>
              </a:rPr>
              <a:t>有些嵌套查询可以用连接运算替代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数据查询</a:t>
            </a:r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xfrm>
            <a:off x="457200" y="1304498"/>
            <a:ext cx="8345606" cy="5619466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隶书" panose="02010509060101010101" pitchFamily="49" charset="-122"/>
              </a:rPr>
              <a:t>查询语句概述</a:t>
            </a:r>
            <a:endParaRPr lang="en-US" altLang="zh-CN" sz="2800" b="1" dirty="0">
              <a:solidFill>
                <a:srgbClr val="FF0000"/>
              </a:solidFill>
              <a:latin typeface="隶书" panose="02010509060101010101" pitchFamily="49" charset="-122"/>
            </a:endParaRPr>
          </a:p>
          <a:p>
            <a:pPr lvl="1" eaLnBrk="1" hangingPunct="1"/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基本语法</a:t>
            </a:r>
            <a:endParaRPr lang="en-US" altLang="zh-CN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 eaLnBrk="1" hangingPunct="1"/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子句功能</a:t>
            </a:r>
            <a:endParaRPr lang="en-US" altLang="zh-CN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 eaLnBrk="1" hangingPunct="1"/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select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语句的含义</a:t>
            </a:r>
            <a:endParaRPr lang="en-US" altLang="zh-CN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/>
            <a:r>
              <a:rPr lang="zh-CN" altLang="en-US" sz="2800" b="1" dirty="0">
                <a:latin typeface="隶书" panose="02010509060101010101" pitchFamily="49" charset="-122"/>
              </a:rPr>
              <a:t>单表查询</a:t>
            </a:r>
            <a:endParaRPr lang="en-US" altLang="zh-CN" sz="2800" b="1" dirty="0">
              <a:latin typeface="隶书" panose="02010509060101010101" pitchFamily="49" charset="-122"/>
            </a:endParaRPr>
          </a:p>
          <a:p>
            <a:pPr eaLnBrk="1" hangingPunct="1"/>
            <a:r>
              <a:rPr lang="zh-CN" altLang="en-US" sz="2800" b="1" dirty="0">
                <a:latin typeface="隶书" panose="02010509060101010101" pitchFamily="49" charset="-122"/>
              </a:rPr>
              <a:t>连接查询</a:t>
            </a:r>
            <a:endParaRPr lang="en-US" altLang="zh-CN" sz="2800" b="1" dirty="0">
              <a:latin typeface="隶书" panose="02010509060101010101" pitchFamily="49" charset="-122"/>
            </a:endParaRPr>
          </a:p>
          <a:p>
            <a:pPr eaLnBrk="1" hangingPunct="1"/>
            <a:r>
              <a:rPr lang="zh-CN" altLang="en-US" sz="2800" b="1" dirty="0">
                <a:latin typeface="隶书" panose="02010509060101010101" pitchFamily="49" charset="-122"/>
              </a:rPr>
              <a:t>嵌套查询</a:t>
            </a:r>
            <a:endParaRPr lang="en-US" altLang="zh-CN" sz="2800" b="1" dirty="0">
              <a:latin typeface="隶书" panose="02010509060101010101" pitchFamily="49" charset="-122"/>
            </a:endParaRPr>
          </a:p>
          <a:p>
            <a:pPr eaLnBrk="1" hangingPunct="1"/>
            <a:r>
              <a:rPr lang="zh-CN" altLang="en-US" sz="2800" b="1" dirty="0">
                <a:latin typeface="隶书" panose="02010509060101010101" pitchFamily="49" charset="-122"/>
              </a:rPr>
              <a:t>集合查询</a:t>
            </a:r>
          </a:p>
        </p:txBody>
      </p:sp>
    </p:spTree>
    <p:extLst>
      <p:ext uri="{BB962C8B-B14F-4D97-AF65-F5344CB8AC3E}">
        <p14:creationId xmlns:p14="http://schemas.microsoft.com/office/powerpoint/2010/main" val="11234239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嵌套查询分类</a:t>
            </a:r>
          </a:p>
        </p:txBody>
      </p:sp>
      <p:sp>
        <p:nvSpPr>
          <p:cNvPr id="706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不相关子查询</a:t>
            </a:r>
          </a:p>
          <a:p>
            <a:pPr lvl="2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dirty="0">
                <a:ea typeface="宋体" charset="-122"/>
              </a:rPr>
              <a:t>子查询的查询条件不依赖于父查询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相关子查询</a:t>
            </a:r>
          </a:p>
          <a:p>
            <a:pPr lvl="2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dirty="0">
                <a:ea typeface="宋体" charset="-122"/>
              </a:rPr>
              <a:t>子查询的查询条件依赖于父查询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嵌套查询求解方法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624" y="1277203"/>
            <a:ext cx="8586716" cy="5119048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b="1" dirty="0"/>
              <a:t>不相关子查询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zh-CN" altLang="en-US" sz="2600" dirty="0">
                <a:ea typeface="+mn-ea"/>
              </a:rPr>
              <a:t>是由里向外逐层处理。即每个子查询在上一级查询处理之前求解，子查询的结果用于建立其父查询的查找条件。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zh-CN" altLang="en-US" sz="3000" b="1" dirty="0"/>
              <a:t>相关子查询</a:t>
            </a:r>
          </a:p>
          <a:p>
            <a:pPr lvl="1" eaLnBrk="1" fontAlgn="auto" hangingPunct="1">
              <a:lnSpc>
                <a:spcPct val="140000"/>
              </a:lnSpc>
              <a:spcAft>
                <a:spcPts val="0"/>
              </a:spcAft>
              <a:defRPr/>
            </a:pPr>
            <a:r>
              <a:rPr lang="zh-CN" altLang="en-US" sz="2600" dirty="0">
                <a:ea typeface="+mn-ea"/>
              </a:rPr>
              <a:t>首先取外层查询中表的第一个元组，根据它与内层查询相关的属性值处理内层查询，若</a:t>
            </a:r>
            <a:r>
              <a:rPr lang="en-US" altLang="zh-CN" sz="2600" dirty="0">
                <a:ea typeface="+mn-ea"/>
              </a:rPr>
              <a:t>WHERE</a:t>
            </a:r>
            <a:r>
              <a:rPr lang="zh-CN" altLang="en-US" sz="2600" dirty="0">
                <a:ea typeface="+mn-ea"/>
              </a:rPr>
              <a:t>子句返回值为真，则取此元组放入结果表；</a:t>
            </a:r>
          </a:p>
          <a:p>
            <a:pPr lvl="1" eaLnBrk="1" fontAlgn="auto" hangingPunct="1">
              <a:lnSpc>
                <a:spcPct val="140000"/>
              </a:lnSpc>
              <a:spcAft>
                <a:spcPts val="0"/>
              </a:spcAft>
              <a:defRPr/>
            </a:pPr>
            <a:r>
              <a:rPr lang="zh-CN" altLang="en-US" sz="2600" dirty="0">
                <a:ea typeface="+mn-ea"/>
              </a:rPr>
              <a:t>然后再取外层表的下一个元组；</a:t>
            </a:r>
          </a:p>
          <a:p>
            <a:pPr lvl="1" eaLnBrk="1" fontAlgn="auto" hangingPunct="1">
              <a:lnSpc>
                <a:spcPct val="140000"/>
              </a:lnSpc>
              <a:spcAft>
                <a:spcPts val="0"/>
              </a:spcAft>
              <a:defRPr/>
            </a:pPr>
            <a:r>
              <a:rPr lang="zh-CN" altLang="en-US" sz="2600" dirty="0">
                <a:ea typeface="+mn-ea"/>
              </a:rPr>
              <a:t>重复这一过程，直至外层表全部检查完为止。</a:t>
            </a:r>
            <a:endParaRPr lang="zh-CN" altLang="en-US" sz="2200" dirty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zh-CN" altLang="en-US" dirty="0">
              <a:ea typeface="+mn-e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引出子查询的谓词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lnSpc>
                <a:spcPct val="17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800" dirty="0">
                <a:latin typeface="隶书" panose="02010509060101010101" pitchFamily="49" charset="-122"/>
              </a:rPr>
              <a:t>带有</a:t>
            </a:r>
            <a:r>
              <a:rPr lang="en-US" altLang="zh-CN" sz="2800" dirty="0"/>
              <a:t>IN</a:t>
            </a:r>
            <a:r>
              <a:rPr lang="zh-CN" altLang="en-US" sz="2800" dirty="0">
                <a:latin typeface="隶书" panose="02010509060101010101" pitchFamily="49" charset="-122"/>
              </a:rPr>
              <a:t>谓词的子查询</a:t>
            </a:r>
          </a:p>
          <a:p>
            <a:pPr marL="514350" indent="-514350" eaLnBrk="1" fontAlgn="auto" hangingPunct="1">
              <a:lnSpc>
                <a:spcPct val="17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800" dirty="0">
                <a:latin typeface="隶书" panose="02010509060101010101" pitchFamily="49" charset="-122"/>
              </a:rPr>
              <a:t>带有比较运算符的子查询</a:t>
            </a:r>
          </a:p>
          <a:p>
            <a:pPr marL="514350" indent="-514350" eaLnBrk="1" fontAlgn="auto" hangingPunct="1">
              <a:lnSpc>
                <a:spcPct val="17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800" dirty="0">
                <a:latin typeface="隶书" panose="02010509060101010101" pitchFamily="49" charset="-122"/>
              </a:rPr>
              <a:t>带有</a:t>
            </a:r>
            <a:r>
              <a:rPr lang="en-US" altLang="zh-CN" sz="2800" dirty="0"/>
              <a:t>ANY</a:t>
            </a:r>
            <a:r>
              <a:rPr lang="zh-CN" altLang="en-US" sz="2800" dirty="0">
                <a:latin typeface="隶书" panose="02010509060101010101" pitchFamily="49" charset="-122"/>
              </a:rPr>
              <a:t>或</a:t>
            </a:r>
            <a:r>
              <a:rPr lang="en-US" altLang="zh-CN" sz="2800" dirty="0"/>
              <a:t>ALL</a:t>
            </a:r>
            <a:r>
              <a:rPr lang="zh-CN" altLang="en-US" sz="2800" dirty="0">
                <a:latin typeface="隶书" panose="02010509060101010101" pitchFamily="49" charset="-122"/>
              </a:rPr>
              <a:t>谓词的子查询</a:t>
            </a:r>
          </a:p>
          <a:p>
            <a:pPr marL="514350" indent="-514350" eaLnBrk="1" fontAlgn="auto" hangingPunct="1">
              <a:lnSpc>
                <a:spcPct val="17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800" dirty="0">
                <a:latin typeface="隶书" panose="02010509060101010101" pitchFamily="49" charset="-122"/>
              </a:rPr>
              <a:t>带有</a:t>
            </a:r>
            <a:r>
              <a:rPr lang="en-US" altLang="zh-CN" sz="2800" dirty="0"/>
              <a:t>EXISTS</a:t>
            </a:r>
            <a:r>
              <a:rPr lang="zh-CN" altLang="en-US" sz="2800" dirty="0">
                <a:latin typeface="隶书" panose="02010509060101010101" pitchFamily="49" charset="-122"/>
              </a:rPr>
              <a:t>谓词的子查询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宋体" charset="-122"/>
              </a:rPr>
              <a:t>带有</a:t>
            </a:r>
            <a:r>
              <a:rPr lang="en-US" altLang="zh-CN" dirty="0">
                <a:latin typeface="宋体" charset="-122"/>
              </a:rPr>
              <a:t>IN</a:t>
            </a:r>
            <a:r>
              <a:rPr lang="zh-CN" altLang="en-US" dirty="0">
                <a:latin typeface="宋体" charset="-122"/>
              </a:rPr>
              <a:t>谓词的子查询</a:t>
            </a:r>
            <a:r>
              <a:rPr lang="zh-CN" altLang="en-US" dirty="0">
                <a:latin typeface="+mj-ea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1463" y="1503363"/>
            <a:ext cx="8488362" cy="5598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[</a:t>
            </a:r>
            <a:r>
              <a:rPr lang="zh-CN" altLang="en-US" sz="2800" dirty="0">
                <a:ea typeface="隶书" pitchFamily="49" charset="-122"/>
                <a:cs typeface="Times New Roman" pitchFamily="18" charset="0"/>
              </a:rPr>
              <a:t>例</a:t>
            </a: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30]  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查询与“刘晨”在同一个系学习的学生。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871538" y="2078038"/>
            <a:ext cx="3587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查询要求可以分步来完成</a:t>
            </a:r>
            <a:endParaRPr lang="zh-CN" altLang="en-US" sz="240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871538" y="2540000"/>
            <a:ext cx="4572000" cy="2065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/>
              <a:t>第一步： 确定“刘晨”所在系名             </a:t>
            </a:r>
          </a:p>
          <a:p>
            <a:pPr lvl="2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/>
              <a:t>    </a:t>
            </a:r>
            <a:r>
              <a:rPr lang="en-US" altLang="zh-CN" sz="2000" dirty="0"/>
              <a:t>SELECT  </a:t>
            </a:r>
            <a:r>
              <a:rPr lang="en-US" altLang="zh-CN" sz="2000" dirty="0" err="1"/>
              <a:t>Sdept</a:t>
            </a:r>
            <a:r>
              <a:rPr lang="en-US" altLang="zh-CN" sz="2000" dirty="0"/>
              <a:t>  </a:t>
            </a:r>
          </a:p>
          <a:p>
            <a:pPr lvl="2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     FROM     Student                            </a:t>
            </a:r>
          </a:p>
          <a:p>
            <a:pPr lvl="2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     WHERE  </a:t>
            </a:r>
            <a:r>
              <a:rPr lang="en-US" altLang="zh-CN" sz="2000" dirty="0" err="1"/>
              <a:t>Sname</a:t>
            </a:r>
            <a:r>
              <a:rPr lang="en-US" altLang="zh-CN" sz="2000" dirty="0"/>
              <a:t>= ' </a:t>
            </a:r>
            <a:r>
              <a:rPr lang="zh-CN" altLang="en-US" sz="2000" dirty="0"/>
              <a:t>刘晨 </a:t>
            </a:r>
            <a:r>
              <a:rPr lang="en-US" altLang="zh-CN" sz="2000" dirty="0"/>
              <a:t>'</a:t>
            </a:r>
            <a:r>
              <a:rPr lang="zh-CN" altLang="en-US" sz="2000" dirty="0"/>
              <a:t>；</a:t>
            </a:r>
          </a:p>
        </p:txBody>
      </p:sp>
      <p:sp>
        <p:nvSpPr>
          <p:cNvPr id="8" name="矩形 7"/>
          <p:cNvSpPr/>
          <p:nvPr/>
        </p:nvSpPr>
        <p:spPr>
          <a:xfrm>
            <a:off x="871538" y="4552428"/>
            <a:ext cx="5711825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sz="2400" dirty="0">
                <a:ea typeface="宋体" pitchFamily="2" charset="-122"/>
              </a:rPr>
              <a:t>第二步：查找所有在</a:t>
            </a:r>
            <a:r>
              <a:rPr lang="en-US" altLang="zh-CN" sz="2400" dirty="0">
                <a:ea typeface="宋体" pitchFamily="2" charset="-122"/>
              </a:rPr>
              <a:t>CS</a:t>
            </a:r>
            <a:r>
              <a:rPr lang="zh-CN" altLang="en-US" sz="2400" dirty="0">
                <a:ea typeface="宋体" pitchFamily="2" charset="-122"/>
              </a:rPr>
              <a:t>系学习的学生。    </a:t>
            </a:r>
          </a:p>
          <a:p>
            <a:pPr marL="808038" indent="173038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sz="2400" dirty="0">
                <a:ea typeface="宋体" pitchFamily="2" charset="-122"/>
              </a:rPr>
              <a:t>    </a:t>
            </a:r>
            <a:r>
              <a:rPr lang="en-US" altLang="zh-CN" sz="2000" dirty="0">
                <a:ea typeface="宋体" pitchFamily="2" charset="-122"/>
              </a:rPr>
              <a:t>SELECT   </a:t>
            </a:r>
            <a:r>
              <a:rPr lang="en-US" altLang="zh-CN" sz="2000" dirty="0" err="1">
                <a:ea typeface="宋体" pitchFamily="2" charset="-122"/>
              </a:rPr>
              <a:t>Sno</a:t>
            </a:r>
            <a:r>
              <a:rPr lang="zh-CN" altLang="en-US" sz="2000" dirty="0">
                <a:ea typeface="宋体" pitchFamily="2" charset="-122"/>
              </a:rPr>
              <a:t>，</a:t>
            </a:r>
            <a:r>
              <a:rPr lang="en-US" altLang="zh-CN" sz="2000" dirty="0" err="1">
                <a:ea typeface="宋体" pitchFamily="2" charset="-122"/>
              </a:rPr>
              <a:t>Sname</a:t>
            </a:r>
            <a:r>
              <a:rPr lang="zh-CN" altLang="en-US" sz="2000" dirty="0">
                <a:ea typeface="宋体" pitchFamily="2" charset="-122"/>
              </a:rPr>
              <a:t>，</a:t>
            </a:r>
            <a:r>
              <a:rPr lang="en-US" altLang="zh-CN" sz="2000" dirty="0" err="1">
                <a:ea typeface="宋体" pitchFamily="2" charset="-122"/>
              </a:rPr>
              <a:t>Sdept</a:t>
            </a:r>
            <a:r>
              <a:rPr lang="en-US" altLang="zh-CN" sz="2000" dirty="0">
                <a:ea typeface="宋体" pitchFamily="2" charset="-122"/>
              </a:rPr>
              <a:t>     </a:t>
            </a:r>
          </a:p>
          <a:p>
            <a:pPr marL="808038" indent="173038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  FROM      Student                 </a:t>
            </a:r>
          </a:p>
          <a:p>
            <a:pPr marL="808038" indent="173038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  WHERE  </a:t>
            </a:r>
            <a:r>
              <a:rPr lang="en-US" altLang="zh-CN" sz="2000" dirty="0" err="1">
                <a:ea typeface="宋体" pitchFamily="2" charset="-122"/>
              </a:rPr>
              <a:t>Sdept</a:t>
            </a:r>
            <a:r>
              <a:rPr lang="en-US" altLang="zh-CN" sz="2000" dirty="0">
                <a:ea typeface="宋体" pitchFamily="2" charset="-122"/>
              </a:rPr>
              <a:t>= ' CS '</a:t>
            </a:r>
            <a:r>
              <a:rPr lang="zh-CN" altLang="en-US" sz="2000" dirty="0">
                <a:ea typeface="宋体" pitchFamily="2" charset="-122"/>
              </a:rPr>
              <a:t>； 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3205163"/>
            <a:ext cx="1651000" cy="1003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38863" y="4856163"/>
            <a:ext cx="2565400" cy="1308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内容占位符 3"/>
          <p:cNvSpPr>
            <a:spLocks noGrp="1"/>
          </p:cNvSpPr>
          <p:nvPr>
            <p:ph idx="1"/>
          </p:nvPr>
        </p:nvSpPr>
        <p:spPr>
          <a:xfrm>
            <a:off x="357116" y="197182"/>
            <a:ext cx="8229600" cy="49307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构造嵌套查询</a:t>
            </a:r>
            <a:endParaRPr lang="en-US" altLang="zh-CN" sz="28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将第一步查询嵌入到第二步查询的条件中</a:t>
            </a:r>
            <a:endParaRPr lang="en-US" altLang="zh-CN" sz="2400" dirty="0">
              <a:ea typeface="宋体" charset="-122"/>
            </a:endParaRPr>
          </a:p>
          <a:p>
            <a:pPr lvl="1" eaLnBrk="1" hangingPunct="1">
              <a:lnSpc>
                <a:spcPct val="150000"/>
              </a:lnSpc>
            </a:pPr>
            <a:endParaRPr lang="en-US" altLang="zh-CN" sz="2400" dirty="0">
              <a:ea typeface="宋体" charset="-122"/>
            </a:endParaRPr>
          </a:p>
          <a:p>
            <a:pPr lvl="1" eaLnBrk="1" hangingPunct="1">
              <a:lnSpc>
                <a:spcPct val="150000"/>
              </a:lnSpc>
            </a:pPr>
            <a:endParaRPr lang="en-US" altLang="zh-CN" sz="2400" dirty="0">
              <a:ea typeface="宋体" charset="-122"/>
            </a:endParaRPr>
          </a:p>
          <a:p>
            <a:pPr lvl="1" eaLnBrk="1" hangingPunct="1">
              <a:lnSpc>
                <a:spcPct val="150000"/>
              </a:lnSpc>
            </a:pPr>
            <a:endParaRPr lang="en-US" altLang="zh-CN" sz="2400" dirty="0">
              <a:ea typeface="宋体" charset="-122"/>
            </a:endParaRPr>
          </a:p>
          <a:p>
            <a:pPr marL="457200" lvl="1" indent="0" eaLnBrk="1" hangingPunct="1">
              <a:lnSpc>
                <a:spcPct val="150000"/>
              </a:lnSpc>
              <a:buNone/>
            </a:pPr>
            <a:endParaRPr lang="en-US" altLang="zh-CN" sz="2400" dirty="0">
              <a:ea typeface="宋体" charset="-122"/>
            </a:endParaRPr>
          </a:p>
          <a:p>
            <a:pPr lvl="1" eaLnBrk="1" hangingPunct="1">
              <a:lnSpc>
                <a:spcPct val="150000"/>
              </a:lnSpc>
            </a:pPr>
            <a:endParaRPr lang="en-US" altLang="zh-CN" sz="2400" dirty="0">
              <a:ea typeface="宋体" charset="-122"/>
            </a:endParaRPr>
          </a:p>
          <a:p>
            <a:pPr lvl="1" eaLnBrk="1" hangingPunct="1">
              <a:lnSpc>
                <a:spcPct val="150000"/>
              </a:lnSpc>
            </a:pPr>
            <a:endParaRPr lang="en-US" altLang="zh-CN" sz="2400" dirty="0">
              <a:ea typeface="宋体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此查询为不相关子查询。</a:t>
            </a:r>
            <a:r>
              <a:rPr lang="en-US" altLang="zh-CN" sz="2400" dirty="0">
                <a:ea typeface="宋体" charset="-122"/>
              </a:rPr>
              <a:t>DBMS</a:t>
            </a:r>
            <a:r>
              <a:rPr lang="zh-CN" altLang="en-US" sz="2400" dirty="0">
                <a:ea typeface="宋体" charset="-122"/>
              </a:rPr>
              <a:t>求解该查询时也是分步去做的。</a:t>
            </a:r>
          </a:p>
          <a:p>
            <a:pPr lvl="1" eaLnBrk="1" hangingPunct="1">
              <a:lnSpc>
                <a:spcPct val="150000"/>
              </a:lnSpc>
            </a:pPr>
            <a:endParaRPr lang="zh-CN" altLang="en-US" sz="2400" dirty="0">
              <a:ea typeface="宋体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2800" dirty="0"/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 bwMode="auto">
          <a:xfrm>
            <a:off x="1207283" y="1384251"/>
            <a:ext cx="5803900" cy="230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None/>
            </a:pPr>
            <a:r>
              <a:rPr lang="en-US" altLang="zh-CN" sz="2400" dirty="0">
                <a:ea typeface="隶书" pitchFamily="49" charset="-122"/>
                <a:cs typeface="Times New Roman" pitchFamily="18" charset="0"/>
              </a:rPr>
              <a:t>    SELECT  </a:t>
            </a:r>
            <a:r>
              <a:rPr lang="en-US" altLang="zh-CN" sz="2400" dirty="0" err="1">
                <a:ea typeface="隶书" pitchFamily="49" charset="-122"/>
                <a:cs typeface="Times New Roman" pitchFamily="18" charset="0"/>
              </a:rPr>
              <a:t>Sno</a:t>
            </a:r>
            <a:r>
              <a:rPr lang="zh-CN" altLang="en-US" sz="2400" dirty="0"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sz="2400" dirty="0" err="1">
                <a:ea typeface="隶书" pitchFamily="49" charset="-122"/>
                <a:cs typeface="Times New Roman" pitchFamily="18" charset="0"/>
              </a:rPr>
              <a:t>Sname</a:t>
            </a:r>
            <a:r>
              <a:rPr lang="zh-CN" altLang="en-US" sz="2400" dirty="0"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sz="2400" dirty="0" err="1">
                <a:ea typeface="隶书" pitchFamily="49" charset="-122"/>
                <a:cs typeface="Times New Roman" pitchFamily="18" charset="0"/>
              </a:rPr>
              <a:t>Sdept</a:t>
            </a:r>
            <a:endParaRPr lang="en-US" altLang="zh-CN" sz="2400" dirty="0"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None/>
            </a:pPr>
            <a:r>
              <a:rPr lang="en-US" altLang="zh-CN" sz="2400" dirty="0">
                <a:ea typeface="隶书" pitchFamily="49" charset="-122"/>
                <a:cs typeface="Times New Roman" pitchFamily="18" charset="0"/>
              </a:rPr>
              <a:t>    FROM  Student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None/>
            </a:pPr>
            <a:r>
              <a:rPr lang="en-US" altLang="zh-CN" sz="2400" dirty="0">
                <a:ea typeface="隶书" pitchFamily="49" charset="-122"/>
                <a:cs typeface="Times New Roman" pitchFamily="18" charset="0"/>
              </a:rPr>
              <a:t>    WHERE  </a:t>
            </a:r>
            <a:r>
              <a:rPr lang="en-US" altLang="zh-CN" sz="2400" dirty="0" err="1">
                <a:ea typeface="隶书" pitchFamily="49" charset="-122"/>
                <a:cs typeface="Times New Roman" pitchFamily="18" charset="0"/>
              </a:rPr>
              <a:t>Sdept</a:t>
            </a:r>
            <a:r>
              <a:rPr lang="en-US" altLang="zh-CN" sz="2400" dirty="0">
                <a:ea typeface="隶书" pitchFamily="49" charset="-122"/>
                <a:cs typeface="Times New Roman" pitchFamily="18" charset="0"/>
              </a:rPr>
              <a:t>  IN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           (SELECT </a:t>
            </a:r>
            <a:r>
              <a:rPr lang="en-US" altLang="zh-CN" sz="2400" dirty="0" err="1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Sdept</a:t>
            </a:r>
            <a:endParaRPr lang="en-US" altLang="zh-CN" sz="2400" dirty="0">
              <a:solidFill>
                <a:srgbClr val="FF0000"/>
              </a:solidFill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            FROM Student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            WHERE </a:t>
            </a:r>
            <a:r>
              <a:rPr lang="en-US" altLang="zh-CN" sz="2400" dirty="0" err="1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Sname</a:t>
            </a:r>
            <a:r>
              <a:rPr lang="en-US" altLang="zh-CN" sz="2400" dirty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= ‘ </a:t>
            </a:r>
            <a:r>
              <a:rPr lang="zh-CN" altLang="en-US" sz="2400" dirty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刘晨 ’</a:t>
            </a:r>
            <a:r>
              <a:rPr lang="en-US" altLang="zh-CN" sz="2400" dirty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；</a:t>
            </a:r>
            <a:endParaRPr lang="en-US" altLang="zh-CN" sz="2400" dirty="0">
              <a:solidFill>
                <a:srgbClr val="FF0000"/>
              </a:solidFill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None/>
            </a:pPr>
            <a:endParaRPr lang="zh-CN" altLang="en-US" sz="2400" dirty="0">
              <a:solidFill>
                <a:srgbClr val="7030A0"/>
              </a:solidFill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3787" y="2535188"/>
            <a:ext cx="2565400" cy="1308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475" y="1052513"/>
            <a:ext cx="8831286" cy="1126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[</a:t>
            </a:r>
            <a:r>
              <a:rPr lang="zh-CN" altLang="en-US" sz="2800" dirty="0">
                <a:ea typeface="隶书" pitchFamily="49" charset="-122"/>
                <a:cs typeface="Times New Roman" pitchFamily="18" charset="0"/>
              </a:rPr>
              <a:t>例</a:t>
            </a: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31]  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查询选修了课程名为“信息系统”的学生学号和姓名。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895350" y="2186824"/>
            <a:ext cx="7373938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SELECT </a:t>
            </a:r>
            <a:r>
              <a:rPr lang="en-US" altLang="zh-CN" sz="2000" dirty="0" err="1"/>
              <a:t>Sno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Sname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 FROM    Student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 WHERE </a:t>
            </a:r>
            <a:r>
              <a:rPr lang="en-US" altLang="zh-CN" sz="2000" dirty="0" err="1"/>
              <a:t>Sno</a:t>
            </a:r>
            <a:r>
              <a:rPr lang="en-US" altLang="zh-CN" sz="2000" dirty="0"/>
              <a:t>  IN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          (SELECT </a:t>
            </a:r>
            <a:r>
              <a:rPr lang="en-US" altLang="zh-CN" sz="2000" dirty="0" err="1"/>
              <a:t>Sno</a:t>
            </a:r>
            <a:endParaRPr lang="en-US" altLang="zh-CN" dirty="0">
              <a:solidFill>
                <a:srgbClr val="FF3399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           FROM    SC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           WHERE  </a:t>
            </a:r>
            <a:r>
              <a:rPr lang="en-US" altLang="zh-CN" sz="2000" dirty="0" err="1"/>
              <a:t>Cno</a:t>
            </a:r>
            <a:r>
              <a:rPr lang="en-US" altLang="zh-CN" sz="2000" dirty="0"/>
              <a:t> IN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                  (SELECT </a:t>
            </a:r>
            <a:r>
              <a:rPr lang="en-US" altLang="zh-CN" sz="2000" dirty="0" err="1"/>
              <a:t>Cno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                   FROM Course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                   WHERE </a:t>
            </a:r>
            <a:r>
              <a:rPr lang="en-US" altLang="zh-CN" sz="2000" dirty="0" err="1"/>
              <a:t>Cname</a:t>
            </a:r>
            <a:r>
              <a:rPr lang="en-US" altLang="zh-CN" sz="2000" dirty="0"/>
              <a:t>= ‘</a:t>
            </a:r>
            <a:r>
              <a:rPr lang="zh-CN" altLang="en-US" sz="2000" dirty="0"/>
              <a:t>信息系统’</a:t>
            </a:r>
            <a:r>
              <a:rPr lang="en-US" altLang="zh-CN" sz="2000" dirty="0"/>
              <a:t>));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967288" y="4999874"/>
            <a:ext cx="4032250" cy="792163"/>
          </a:xfrm>
          <a:prstGeom prst="wedgeRoundRectCallout">
            <a:avLst>
              <a:gd name="adj1" fmla="val -43741"/>
              <a:gd name="adj2" fmla="val 77255"/>
              <a:gd name="adj3" fmla="val 16667"/>
            </a:avLst>
          </a:prstGeom>
          <a:solidFill>
            <a:srgbClr val="FFF4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>
                <a:solidFill>
                  <a:srgbClr val="FF3399"/>
                </a:solidFill>
              </a:rPr>
              <a:t>① </a:t>
            </a:r>
            <a:r>
              <a:rPr lang="zh-CN" altLang="en-US">
                <a:solidFill>
                  <a:srgbClr val="FF3399"/>
                </a:solidFill>
              </a:rPr>
              <a:t>首先在</a:t>
            </a:r>
            <a:r>
              <a:rPr lang="en-US" altLang="zh-CN">
                <a:solidFill>
                  <a:srgbClr val="FF3399"/>
                </a:solidFill>
              </a:rPr>
              <a:t>Course</a:t>
            </a:r>
            <a:r>
              <a:rPr lang="zh-CN" altLang="en-US">
                <a:solidFill>
                  <a:srgbClr val="FF3399"/>
                </a:solidFill>
              </a:rPr>
              <a:t>关系中找出</a:t>
            </a:r>
            <a:r>
              <a:rPr lang="zh-CN" altLang="en-US">
                <a:solidFill>
                  <a:srgbClr val="FF3399"/>
                </a:solidFill>
                <a:latin typeface="Arial" charset="0"/>
              </a:rPr>
              <a:t>“</a:t>
            </a:r>
            <a:r>
              <a:rPr lang="zh-CN" altLang="en-US">
                <a:solidFill>
                  <a:srgbClr val="FF3399"/>
                </a:solidFill>
              </a:rPr>
              <a:t>信息系统</a:t>
            </a:r>
            <a:r>
              <a:rPr lang="zh-CN" altLang="en-US">
                <a:solidFill>
                  <a:srgbClr val="FF3399"/>
                </a:solidFill>
                <a:latin typeface="Arial" charset="0"/>
              </a:rPr>
              <a:t>”</a:t>
            </a:r>
            <a:r>
              <a:rPr lang="zh-CN" altLang="en-US">
                <a:solidFill>
                  <a:srgbClr val="FF3399"/>
                </a:solidFill>
              </a:rPr>
              <a:t>的课程号，结果为</a:t>
            </a:r>
            <a:r>
              <a:rPr lang="en-US" altLang="zh-CN">
                <a:solidFill>
                  <a:srgbClr val="FF3399"/>
                </a:solidFill>
              </a:rPr>
              <a:t>3</a:t>
            </a:r>
            <a:r>
              <a:rPr lang="zh-CN" altLang="en-US">
                <a:solidFill>
                  <a:srgbClr val="FF3399"/>
                </a:solidFill>
              </a:rPr>
              <a:t>号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878263" y="3590174"/>
            <a:ext cx="3887787" cy="719138"/>
          </a:xfrm>
          <a:prstGeom prst="wedgeRoundRectCallout">
            <a:avLst>
              <a:gd name="adj1" fmla="val -60079"/>
              <a:gd name="adj2" fmla="val 106579"/>
              <a:gd name="adj3" fmla="val 16667"/>
            </a:avLst>
          </a:prstGeom>
          <a:solidFill>
            <a:srgbClr val="FFF4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>
                <a:solidFill>
                  <a:srgbClr val="FF3399"/>
                </a:solidFill>
              </a:rPr>
              <a:t>② </a:t>
            </a:r>
            <a:r>
              <a:rPr lang="zh-CN" altLang="en-US">
                <a:solidFill>
                  <a:srgbClr val="FF3399"/>
                </a:solidFill>
              </a:rPr>
              <a:t>然后在</a:t>
            </a:r>
            <a:r>
              <a:rPr lang="en-US" altLang="zh-CN">
                <a:solidFill>
                  <a:srgbClr val="FF3399"/>
                </a:solidFill>
              </a:rPr>
              <a:t>SC</a:t>
            </a:r>
            <a:r>
              <a:rPr lang="zh-CN" altLang="en-US">
                <a:solidFill>
                  <a:srgbClr val="FF3399"/>
                </a:solidFill>
              </a:rPr>
              <a:t>关系中找出选修了</a:t>
            </a:r>
            <a:r>
              <a:rPr lang="en-US" altLang="zh-CN">
                <a:solidFill>
                  <a:srgbClr val="FF3399"/>
                </a:solidFill>
              </a:rPr>
              <a:t>3</a:t>
            </a:r>
            <a:r>
              <a:rPr lang="zh-CN" altLang="en-US">
                <a:solidFill>
                  <a:srgbClr val="FF3399"/>
                </a:solidFill>
              </a:rPr>
              <a:t>号课程的学生学号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598863" y="2250324"/>
            <a:ext cx="3817937" cy="792163"/>
          </a:xfrm>
          <a:prstGeom prst="wedgeRoundRectCallout">
            <a:avLst>
              <a:gd name="adj1" fmla="val -66727"/>
              <a:gd name="adj2" fmla="val 93394"/>
              <a:gd name="adj3" fmla="val 16667"/>
            </a:avLst>
          </a:prstGeom>
          <a:solidFill>
            <a:srgbClr val="FFF4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>
                <a:solidFill>
                  <a:srgbClr val="FF3399"/>
                </a:solidFill>
              </a:rPr>
              <a:t>③ </a:t>
            </a:r>
            <a:r>
              <a:rPr lang="zh-CN" altLang="en-US">
                <a:solidFill>
                  <a:srgbClr val="FF3399"/>
                </a:solidFill>
              </a:rPr>
              <a:t>最后在</a:t>
            </a:r>
            <a:r>
              <a:rPr lang="en-US" altLang="zh-CN">
                <a:solidFill>
                  <a:srgbClr val="FF3399"/>
                </a:solidFill>
              </a:rPr>
              <a:t>Student</a:t>
            </a:r>
            <a:r>
              <a:rPr lang="zh-CN" altLang="en-US">
                <a:solidFill>
                  <a:srgbClr val="FF3399"/>
                </a:solidFill>
              </a:rPr>
              <a:t>关系中取出</a:t>
            </a:r>
            <a:r>
              <a:rPr lang="en-US" altLang="zh-CN">
                <a:solidFill>
                  <a:srgbClr val="FF3399"/>
                </a:solidFill>
              </a:rPr>
              <a:t>Sno</a:t>
            </a:r>
            <a:r>
              <a:rPr lang="zh-CN" altLang="en-US">
                <a:solidFill>
                  <a:srgbClr val="FF3399"/>
                </a:solidFill>
              </a:rPr>
              <a:t>和</a:t>
            </a:r>
            <a:r>
              <a:rPr lang="en-US" altLang="zh-CN">
                <a:solidFill>
                  <a:srgbClr val="FF3399"/>
                </a:solidFill>
              </a:rPr>
              <a:t>Sname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带有比较运算符的子查询</a:t>
            </a:r>
          </a:p>
        </p:txBody>
      </p:sp>
      <p:sp>
        <p:nvSpPr>
          <p:cNvPr id="76802" name="内容占位符 5"/>
          <p:cNvSpPr>
            <a:spLocks noGrp="1"/>
          </p:cNvSpPr>
          <p:nvPr>
            <p:ph idx="1"/>
          </p:nvPr>
        </p:nvSpPr>
        <p:spPr>
          <a:xfrm>
            <a:off x="457200" y="1436431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当能确切知道内层查询返回单值时，可用比较运算符（</a:t>
            </a:r>
            <a:r>
              <a:rPr lang="en-US" altLang="zh-CN" sz="2800" dirty="0"/>
              <a:t>&gt;</a:t>
            </a:r>
            <a:r>
              <a:rPr lang="zh-CN" altLang="en-US" sz="2800" dirty="0"/>
              <a:t>，</a:t>
            </a:r>
            <a:r>
              <a:rPr lang="en-US" altLang="zh-CN" sz="2800" dirty="0"/>
              <a:t>&lt;</a:t>
            </a:r>
            <a:r>
              <a:rPr lang="zh-CN" altLang="en-US" sz="2800" dirty="0"/>
              <a:t>，</a:t>
            </a:r>
            <a:r>
              <a:rPr lang="en-US" altLang="zh-CN" sz="2800" dirty="0"/>
              <a:t>=</a:t>
            </a:r>
            <a:r>
              <a:rPr lang="zh-CN" altLang="en-US" sz="2800" dirty="0"/>
              <a:t>，</a:t>
            </a:r>
            <a:r>
              <a:rPr lang="en-US" altLang="zh-CN" sz="2800" dirty="0"/>
              <a:t>&gt;=</a:t>
            </a:r>
            <a:r>
              <a:rPr lang="zh-CN" altLang="en-US" sz="2800" dirty="0"/>
              <a:t>，</a:t>
            </a:r>
            <a:r>
              <a:rPr lang="en-US" altLang="zh-CN" sz="2800" dirty="0"/>
              <a:t>&lt;=</a:t>
            </a:r>
            <a:r>
              <a:rPr lang="zh-CN" altLang="en-US" sz="2800" dirty="0"/>
              <a:t>，</a:t>
            </a:r>
            <a:r>
              <a:rPr lang="en-US" altLang="zh-CN" sz="2800" dirty="0"/>
              <a:t>!=</a:t>
            </a:r>
            <a:r>
              <a:rPr lang="zh-CN" altLang="en-US" sz="2800" dirty="0"/>
              <a:t>或</a:t>
            </a:r>
            <a:r>
              <a:rPr lang="en-US" altLang="zh-CN" sz="2800" dirty="0"/>
              <a:t>&lt; &gt;</a:t>
            </a:r>
            <a:r>
              <a:rPr lang="zh-CN" altLang="en-US" sz="2800" dirty="0"/>
              <a:t>）。</a:t>
            </a:r>
          </a:p>
          <a:p>
            <a:pPr eaLnBrk="1" hangingPunct="1"/>
            <a:r>
              <a:rPr lang="zh-CN" altLang="en-US" sz="2800" dirty="0"/>
              <a:t>与</a:t>
            </a:r>
            <a:r>
              <a:rPr lang="en-US" altLang="zh-CN" sz="2800" dirty="0"/>
              <a:t>ANY</a:t>
            </a:r>
            <a:r>
              <a:rPr lang="zh-CN" altLang="en-US" sz="2800" dirty="0"/>
              <a:t>或</a:t>
            </a:r>
            <a:r>
              <a:rPr lang="en-US" altLang="zh-CN" sz="2800" dirty="0"/>
              <a:t>ALL</a:t>
            </a:r>
            <a:r>
              <a:rPr lang="zh-CN" altLang="en-US" sz="2800" dirty="0"/>
              <a:t>谓词配合使用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0212" y="2943135"/>
            <a:ext cx="8540916" cy="1126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[</a:t>
            </a:r>
            <a:r>
              <a:rPr lang="zh-CN" altLang="en-US" sz="2800" dirty="0">
                <a:ea typeface="隶书" pitchFamily="49" charset="-122"/>
                <a:cs typeface="Times New Roman" pitchFamily="18" charset="0"/>
              </a:rPr>
              <a:t>例</a:t>
            </a: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32]  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找出每个学生超过他选修课程平均成绩的课程号。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015556" y="3798038"/>
            <a:ext cx="737393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SELECT </a:t>
            </a:r>
            <a:r>
              <a:rPr lang="en-US" altLang="zh-CN" sz="2000" dirty="0" err="1">
                <a:cs typeface="Times New Roman" panose="02020603050405020304" pitchFamily="18" charset="0"/>
              </a:rPr>
              <a:t>Sno</a:t>
            </a:r>
            <a:r>
              <a:rPr lang="en-US" altLang="zh-CN" sz="2000" dirty="0">
                <a:cs typeface="Times New Roman" panose="02020603050405020304" pitchFamily="18" charset="0"/>
              </a:rPr>
              <a:t>, </a:t>
            </a:r>
            <a:r>
              <a:rPr lang="zh-CN" altLang="en-US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cs typeface="Times New Roman" panose="02020603050405020304" pitchFamily="18" charset="0"/>
              </a:rPr>
              <a:t>Cno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FROM  SC  x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WHERE Grade &gt;=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           (SELECT AVG(Grade) 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	    FROM  SC y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            WHERE </a:t>
            </a:r>
            <a:r>
              <a:rPr lang="en-US" altLang="zh-CN" sz="2000" dirty="0" err="1">
                <a:cs typeface="Times New Roman" panose="02020603050405020304" pitchFamily="18" charset="0"/>
              </a:rPr>
              <a:t>y.Sno</a:t>
            </a:r>
            <a:r>
              <a:rPr lang="en-US" altLang="zh-CN" sz="2000" dirty="0">
                <a:cs typeface="Times New Roman" panose="02020603050405020304" pitchFamily="18" charset="0"/>
              </a:rPr>
              <a:t> = </a:t>
            </a:r>
            <a:r>
              <a:rPr lang="en-US" altLang="zh-CN" sz="2000" dirty="0" err="1">
                <a:cs typeface="Times New Roman" panose="02020603050405020304" pitchFamily="18" charset="0"/>
              </a:rPr>
              <a:t>x.Sno</a:t>
            </a:r>
            <a:r>
              <a:rPr lang="en-US" altLang="zh-CN" sz="2000" dirty="0">
                <a:cs typeface="Times New Roman" panose="02020603050405020304" pitchFamily="18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内容占位符 3"/>
          <p:cNvSpPr>
            <a:spLocks noGrp="1"/>
          </p:cNvSpPr>
          <p:nvPr>
            <p:ph idx="4294967295"/>
          </p:nvPr>
        </p:nvSpPr>
        <p:spPr>
          <a:xfrm>
            <a:off x="177800" y="1189038"/>
            <a:ext cx="8488363" cy="4525962"/>
          </a:xfrm>
        </p:spPr>
        <p:txBody>
          <a:bodyPr/>
          <a:lstStyle/>
          <a:p>
            <a:pPr eaLnBrk="1" hangingPunct="1"/>
            <a:r>
              <a:rPr lang="zh-CN" altLang="en-US" sz="2800" b="1" dirty="0"/>
              <a:t>可能的执行过程：</a:t>
            </a:r>
            <a:r>
              <a:rPr lang="zh-CN" altLang="en-US" sz="2400" b="1" dirty="0"/>
              <a:t> </a:t>
            </a:r>
          </a:p>
          <a:p>
            <a:pPr lvl="1" eaLnBrk="1" hangingPunct="1"/>
            <a:r>
              <a:rPr lang="en-US" altLang="zh-CN" sz="2400" dirty="0">
                <a:ea typeface="宋体" charset="-122"/>
              </a:rPr>
              <a:t>S1:</a:t>
            </a:r>
            <a:r>
              <a:rPr lang="zh-CN" altLang="en-US" sz="2400" dirty="0">
                <a:ea typeface="宋体" charset="-122"/>
              </a:rPr>
              <a:t>从外层查询中取出</a:t>
            </a:r>
            <a:r>
              <a:rPr lang="en-US" altLang="zh-CN" sz="2400" dirty="0">
                <a:ea typeface="宋体" charset="-122"/>
              </a:rPr>
              <a:t>SC</a:t>
            </a:r>
            <a:r>
              <a:rPr lang="zh-CN" altLang="en-US" sz="2400" dirty="0">
                <a:ea typeface="宋体" charset="-122"/>
              </a:rPr>
              <a:t>的一个元组</a:t>
            </a:r>
            <a:r>
              <a:rPr lang="en-US" altLang="zh-CN" sz="2400" dirty="0">
                <a:ea typeface="宋体" charset="-122"/>
              </a:rPr>
              <a:t>x</a:t>
            </a:r>
            <a:r>
              <a:rPr lang="zh-CN" altLang="en-US" sz="2400" dirty="0">
                <a:ea typeface="宋体" charset="-122"/>
              </a:rPr>
              <a:t>，将元组</a:t>
            </a:r>
            <a:r>
              <a:rPr lang="en-US" altLang="zh-CN" sz="2400" dirty="0">
                <a:ea typeface="宋体" charset="-122"/>
              </a:rPr>
              <a:t>x</a:t>
            </a:r>
            <a:r>
              <a:rPr lang="zh-CN" altLang="en-US" sz="2400" dirty="0">
                <a:ea typeface="宋体" charset="-122"/>
              </a:rPr>
              <a:t>的</a:t>
            </a:r>
            <a:r>
              <a:rPr lang="en-US" altLang="zh-CN" sz="2400" dirty="0" err="1">
                <a:ea typeface="宋体" charset="-122"/>
              </a:rPr>
              <a:t>Sno</a:t>
            </a:r>
            <a:r>
              <a:rPr lang="zh-CN" altLang="en-US" sz="2400" dirty="0">
                <a:ea typeface="宋体" charset="-122"/>
              </a:rPr>
              <a:t>值（</a:t>
            </a:r>
            <a:r>
              <a:rPr lang="en-US" altLang="zh-CN" sz="2400" dirty="0">
                <a:ea typeface="宋体" charset="-122"/>
              </a:rPr>
              <a:t>201215121</a:t>
            </a:r>
            <a:r>
              <a:rPr lang="zh-CN" altLang="en-US" sz="2400" dirty="0">
                <a:ea typeface="宋体" charset="-122"/>
              </a:rPr>
              <a:t>）传送给内层查询。</a:t>
            </a:r>
            <a:endParaRPr lang="en-US" altLang="zh-CN" sz="2400" dirty="0">
              <a:ea typeface="宋体" charset="-122"/>
            </a:endParaRPr>
          </a:p>
          <a:p>
            <a:pPr lvl="1" eaLnBrk="1" hangingPunct="1"/>
            <a:endParaRPr lang="en-US" altLang="zh-CN" sz="2400" dirty="0">
              <a:ea typeface="宋体" charset="-122"/>
            </a:endParaRPr>
          </a:p>
          <a:p>
            <a:pPr lvl="1" eaLnBrk="1" hangingPunct="1"/>
            <a:endParaRPr lang="en-US" altLang="zh-CN" sz="2400" dirty="0">
              <a:ea typeface="宋体" charset="-122"/>
            </a:endParaRPr>
          </a:p>
          <a:p>
            <a:pPr lvl="1" eaLnBrk="1" hangingPunct="1"/>
            <a:endParaRPr lang="en-US" altLang="zh-CN" sz="2400" dirty="0">
              <a:ea typeface="宋体" charset="-122"/>
            </a:endParaRPr>
          </a:p>
          <a:p>
            <a:pPr lvl="1" eaLnBrk="1" hangingPunct="1"/>
            <a:r>
              <a:rPr lang="en-US" altLang="zh-CN" sz="2400" dirty="0">
                <a:ea typeface="宋体" charset="-122"/>
              </a:rPr>
              <a:t>S2:</a:t>
            </a:r>
            <a:r>
              <a:rPr lang="zh-CN" altLang="en-US" sz="2400" dirty="0">
                <a:ea typeface="宋体" charset="-122"/>
              </a:rPr>
              <a:t>执行内层查询，得到值</a:t>
            </a:r>
            <a:r>
              <a:rPr lang="en-US" altLang="zh-CN" sz="2400" dirty="0">
                <a:ea typeface="宋体" charset="-122"/>
              </a:rPr>
              <a:t>88</a:t>
            </a:r>
            <a:r>
              <a:rPr lang="zh-CN" altLang="en-US" sz="2400" dirty="0">
                <a:ea typeface="宋体" charset="-122"/>
              </a:rPr>
              <a:t>（近似值），用该值代替内层查询，得到外层查询：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252538" y="2533650"/>
            <a:ext cx="685165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000" dirty="0"/>
              <a:t>SELECT AVG(Grade)</a:t>
            </a:r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000" dirty="0"/>
              <a:t>FROM SC y</a:t>
            </a:r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000" dirty="0"/>
              <a:t>WHERE </a:t>
            </a:r>
            <a:r>
              <a:rPr lang="en-US" altLang="zh-CN" sz="2000" dirty="0" err="1"/>
              <a:t>y.Sno</a:t>
            </a:r>
            <a:r>
              <a:rPr lang="en-US" altLang="zh-CN" sz="2000" dirty="0"/>
              <a:t>='201215121';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252538" y="4754563"/>
            <a:ext cx="685165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/>
              <a:t>SELECT Sno</a:t>
            </a:r>
            <a:r>
              <a:rPr lang="zh-CN" altLang="en-US" sz="2000"/>
              <a:t>， </a:t>
            </a:r>
            <a:r>
              <a:rPr lang="en-US" altLang="zh-CN" sz="2000"/>
              <a:t>Cno</a:t>
            </a:r>
          </a:p>
          <a:p>
            <a:pPr>
              <a:lnSpc>
                <a:spcPts val="2800"/>
              </a:lnSpc>
            </a:pPr>
            <a:r>
              <a:rPr lang="en-US" altLang="zh-CN" sz="2000"/>
              <a:t>FROM  SC x</a:t>
            </a:r>
          </a:p>
          <a:p>
            <a:pPr>
              <a:lnSpc>
                <a:spcPts val="2800"/>
              </a:lnSpc>
            </a:pPr>
            <a:r>
              <a:rPr lang="en-US" altLang="zh-CN" sz="2000"/>
              <a:t>WHERE Grade &gt;=88</a:t>
            </a:r>
            <a:r>
              <a:rPr lang="zh-CN" altLang="en-US" sz="2000"/>
              <a:t>；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zh-CN" sz="2400" dirty="0">
                <a:ea typeface="宋体" charset="-122"/>
              </a:rPr>
              <a:t>S3</a:t>
            </a:r>
            <a:r>
              <a:rPr lang="zh-CN" altLang="en-US" sz="2400" dirty="0">
                <a:ea typeface="宋体" charset="-122"/>
              </a:rPr>
              <a:t>：执行这个查询，得到</a:t>
            </a:r>
            <a:endParaRPr lang="en-US" altLang="zh-CN" sz="2400" dirty="0">
              <a:ea typeface="宋体" charset="-122"/>
            </a:endParaRPr>
          </a:p>
          <a:p>
            <a:pPr lvl="1" eaLnBrk="1" hangingPunct="1"/>
            <a:endParaRPr lang="en-US" altLang="zh-CN" sz="2400" dirty="0">
              <a:ea typeface="宋体" charset="-122"/>
            </a:endParaRPr>
          </a:p>
          <a:p>
            <a:pPr lvl="1" eaLnBrk="1" hangingPunct="1"/>
            <a:endParaRPr lang="en-US" altLang="zh-CN" sz="2400" dirty="0">
              <a:ea typeface="宋体" charset="-122"/>
            </a:endParaRPr>
          </a:p>
          <a:p>
            <a:pPr lvl="1" eaLnBrk="1" hangingPunct="1"/>
            <a:endParaRPr lang="en-US" altLang="zh-CN" sz="2400" dirty="0">
              <a:ea typeface="宋体" charset="-122"/>
            </a:endParaRPr>
          </a:p>
          <a:p>
            <a:pPr lvl="1" eaLnBrk="1" hangingPunct="1"/>
            <a:r>
              <a:rPr lang="en-US" altLang="zh-CN" sz="2400" dirty="0">
                <a:ea typeface="宋体" charset="-122"/>
              </a:rPr>
              <a:t>S4</a:t>
            </a:r>
            <a:r>
              <a:rPr lang="zh-CN" altLang="en-US" sz="2400" dirty="0">
                <a:ea typeface="宋体" charset="-122"/>
              </a:rPr>
              <a:t>：外层查询取出下一个元组重复做上述</a:t>
            </a:r>
            <a:r>
              <a:rPr lang="en-US" altLang="zh-CN" sz="2400" dirty="0">
                <a:ea typeface="宋体" charset="-122"/>
              </a:rPr>
              <a:t>1</a:t>
            </a:r>
            <a:r>
              <a:rPr lang="zh-CN" altLang="en-US" sz="2400" dirty="0">
                <a:ea typeface="宋体" charset="-122"/>
              </a:rPr>
              <a:t>至</a:t>
            </a:r>
            <a:r>
              <a:rPr lang="en-US" altLang="zh-CN" sz="2400" dirty="0">
                <a:ea typeface="宋体" charset="-122"/>
              </a:rPr>
              <a:t>3</a:t>
            </a:r>
            <a:r>
              <a:rPr lang="zh-CN" altLang="en-US" sz="2400" dirty="0">
                <a:ea typeface="宋体" charset="-122"/>
              </a:rPr>
              <a:t>步骤，直到外层的</a:t>
            </a:r>
            <a:r>
              <a:rPr lang="en-US" altLang="zh-CN" sz="2400" dirty="0">
                <a:ea typeface="宋体" charset="-122"/>
              </a:rPr>
              <a:t>SC</a:t>
            </a:r>
            <a:r>
              <a:rPr lang="zh-CN" altLang="en-US" sz="2400" dirty="0">
                <a:ea typeface="宋体" charset="-122"/>
              </a:rPr>
              <a:t>元组全部处理完毕。结果为</a:t>
            </a:r>
            <a:r>
              <a:rPr lang="en-US" altLang="zh-CN" sz="2400" dirty="0">
                <a:ea typeface="宋体" charset="-122"/>
              </a:rPr>
              <a:t>:</a:t>
            </a:r>
            <a:endParaRPr lang="zh-CN" altLang="en-US" sz="2400" dirty="0">
              <a:ea typeface="宋体" charset="-122"/>
            </a:endParaRPr>
          </a:p>
        </p:txBody>
      </p:sp>
      <p:sp>
        <p:nvSpPr>
          <p:cNvPr id="78851" name="矩形 4"/>
          <p:cNvSpPr>
            <a:spLocks noChangeArrowheads="1"/>
          </p:cNvSpPr>
          <p:nvPr/>
        </p:nvSpPr>
        <p:spPr bwMode="auto">
          <a:xfrm>
            <a:off x="1665178" y="2110171"/>
            <a:ext cx="3519487" cy="11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201215121</a:t>
            </a:r>
            <a:r>
              <a:rPr lang="zh-CN" altLang="en-US" sz="2400" b="1" dirty="0">
                <a:solidFill>
                  <a:srgbClr val="FF0000"/>
                </a:solidFill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201215121</a:t>
            </a:r>
            <a:r>
              <a:rPr lang="zh-CN" altLang="en-US" sz="2400" b="1" dirty="0">
                <a:solidFill>
                  <a:srgbClr val="FF0000"/>
                </a:solidFill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</a:rPr>
              <a:t>）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8852" name="矩形 5"/>
          <p:cNvSpPr>
            <a:spLocks noChangeArrowheads="1"/>
          </p:cNvSpPr>
          <p:nvPr/>
        </p:nvSpPr>
        <p:spPr bwMode="auto">
          <a:xfrm>
            <a:off x="1624013" y="4380410"/>
            <a:ext cx="4572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201215121</a:t>
            </a:r>
            <a:r>
              <a:rPr lang="zh-CN" altLang="en-US" sz="2400" b="1" dirty="0">
                <a:solidFill>
                  <a:srgbClr val="FF0000"/>
                </a:solidFill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201215121</a:t>
            </a:r>
            <a:r>
              <a:rPr lang="zh-CN" altLang="en-US" sz="2400" b="1" dirty="0">
                <a:solidFill>
                  <a:srgbClr val="FF0000"/>
                </a:solidFill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201215122</a:t>
            </a:r>
            <a:r>
              <a:rPr lang="zh-CN" altLang="en-US" sz="2400" b="1" dirty="0">
                <a:solidFill>
                  <a:srgbClr val="FF0000"/>
                </a:solidFill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19581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带有</a:t>
            </a:r>
            <a:r>
              <a:rPr lang="en-US" altLang="zh-CN" dirty="0">
                <a:latin typeface="+mj-ea"/>
              </a:rPr>
              <a:t>ANY</a:t>
            </a:r>
            <a:r>
              <a:rPr lang="zh-CN" altLang="en-US" dirty="0">
                <a:latin typeface="+mj-ea"/>
              </a:rPr>
              <a:t>或</a:t>
            </a:r>
            <a:r>
              <a:rPr lang="en-US" altLang="zh-CN" dirty="0">
                <a:latin typeface="+mj-ea"/>
              </a:rPr>
              <a:t>ALL</a:t>
            </a:r>
            <a:r>
              <a:rPr lang="zh-CN" altLang="en-US" dirty="0">
                <a:latin typeface="+mj-ea"/>
              </a:rPr>
              <a:t>谓词的子查询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211317"/>
            <a:ext cx="8476593" cy="5324748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300" dirty="0"/>
              <a:t>谓词语义</a:t>
            </a:r>
          </a:p>
          <a:p>
            <a:pPr lvl="1" eaLnBrk="1" hangingPunct="1">
              <a:defRPr/>
            </a:pPr>
            <a:r>
              <a:rPr lang="en-US" altLang="zh-CN" dirty="0">
                <a:ea typeface="宋体" charset="-122"/>
              </a:rPr>
              <a:t>ANY</a:t>
            </a:r>
            <a:r>
              <a:rPr lang="zh-CN" altLang="en-US" dirty="0">
                <a:ea typeface="宋体" charset="-122"/>
              </a:rPr>
              <a:t>：任意一个值</a:t>
            </a:r>
          </a:p>
          <a:p>
            <a:pPr lvl="1" eaLnBrk="1" hangingPunct="1">
              <a:defRPr/>
            </a:pPr>
            <a:r>
              <a:rPr lang="en-US" altLang="zh-CN" dirty="0">
                <a:ea typeface="宋体" charset="-122"/>
              </a:rPr>
              <a:t>ALL</a:t>
            </a:r>
            <a:r>
              <a:rPr lang="zh-CN" altLang="en-US" dirty="0">
                <a:ea typeface="宋体" charset="-122"/>
              </a:rPr>
              <a:t>：所有值</a:t>
            </a:r>
            <a:endParaRPr lang="en-US" altLang="zh-CN" dirty="0">
              <a:ea typeface="宋体" charset="-122"/>
            </a:endParaRPr>
          </a:p>
          <a:p>
            <a:pPr lvl="1" eaLnBrk="1" hangingPunct="1">
              <a:defRPr/>
            </a:pPr>
            <a:r>
              <a:rPr lang="zh-CN" altLang="en-US" dirty="0">
                <a:ea typeface="宋体" charset="-122"/>
              </a:rPr>
              <a:t>需要配合使用的运算符</a:t>
            </a:r>
            <a:endParaRPr lang="en-US" altLang="zh-CN" dirty="0">
              <a:ea typeface="宋体" charset="-122"/>
            </a:endParaRPr>
          </a:p>
          <a:p>
            <a:pPr marL="1165225" lvl="2" indent="-263525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altLang="zh-CN" sz="2100" dirty="0">
                <a:ea typeface="+mn-ea"/>
              </a:rPr>
              <a:t>&gt; ANY	</a:t>
            </a:r>
            <a:r>
              <a:rPr lang="zh-CN" altLang="en-US" sz="2100" dirty="0">
                <a:ea typeface="+mn-ea"/>
              </a:rPr>
              <a:t>大于子查询结果中的某个值       </a:t>
            </a:r>
          </a:p>
          <a:p>
            <a:pPr marL="1165225" lvl="2" indent="-263525" eaLnBrk="1" fontAlgn="auto" hangingPunct="1">
              <a:spcAft>
                <a:spcPts val="0"/>
              </a:spcAft>
              <a:defRPr/>
            </a:pPr>
            <a:r>
              <a:rPr lang="en-US" altLang="zh-CN" sz="2100" dirty="0">
                <a:ea typeface="+mn-ea"/>
              </a:rPr>
              <a:t>&gt; ALL		</a:t>
            </a:r>
            <a:r>
              <a:rPr lang="zh-CN" altLang="en-US" sz="2100" dirty="0">
                <a:ea typeface="+mn-ea"/>
              </a:rPr>
              <a:t>大于子查询结果中的所有值</a:t>
            </a:r>
          </a:p>
          <a:p>
            <a:pPr marL="1165225" lvl="2" indent="-263525" eaLnBrk="1" fontAlgn="auto" hangingPunct="1">
              <a:spcAft>
                <a:spcPts val="0"/>
              </a:spcAft>
              <a:defRPr/>
            </a:pPr>
            <a:r>
              <a:rPr lang="en-US" altLang="zh-CN" sz="2100" dirty="0">
                <a:ea typeface="+mn-ea"/>
              </a:rPr>
              <a:t>&lt; ANY	</a:t>
            </a:r>
            <a:r>
              <a:rPr lang="zh-CN" altLang="en-US" sz="2100" dirty="0">
                <a:ea typeface="+mn-ea"/>
              </a:rPr>
              <a:t>小于子查询结果中的某个值    </a:t>
            </a:r>
          </a:p>
          <a:p>
            <a:pPr marL="1165225" lvl="2" indent="-263525" eaLnBrk="1" fontAlgn="auto" hangingPunct="1">
              <a:spcAft>
                <a:spcPts val="0"/>
              </a:spcAft>
              <a:defRPr/>
            </a:pPr>
            <a:r>
              <a:rPr lang="en-US" altLang="zh-CN" sz="2100" dirty="0">
                <a:ea typeface="+mn-ea"/>
              </a:rPr>
              <a:t>&lt; ALL		</a:t>
            </a:r>
            <a:r>
              <a:rPr lang="zh-CN" altLang="en-US" sz="2100" dirty="0">
                <a:ea typeface="+mn-ea"/>
              </a:rPr>
              <a:t>小于子查询结果中的所有值</a:t>
            </a:r>
          </a:p>
          <a:p>
            <a:pPr marL="1165225" lvl="2" indent="-263525" eaLnBrk="1" fontAlgn="auto" hangingPunct="1">
              <a:spcAft>
                <a:spcPts val="0"/>
              </a:spcAft>
              <a:defRPr/>
            </a:pPr>
            <a:r>
              <a:rPr lang="en-US" altLang="zh-CN" sz="2100" dirty="0">
                <a:ea typeface="+mn-ea"/>
              </a:rPr>
              <a:t>&gt;= ANY	</a:t>
            </a:r>
            <a:r>
              <a:rPr lang="zh-CN" altLang="en-US" sz="2100" dirty="0">
                <a:ea typeface="+mn-ea"/>
              </a:rPr>
              <a:t>大于等于子查询结果中的某个值    </a:t>
            </a:r>
          </a:p>
          <a:p>
            <a:pPr marL="1165225" lvl="2" indent="-263525" eaLnBrk="1" fontAlgn="auto" hangingPunct="1">
              <a:spcAft>
                <a:spcPts val="0"/>
              </a:spcAft>
              <a:defRPr/>
            </a:pPr>
            <a:r>
              <a:rPr lang="en-US" altLang="zh-CN" sz="2100" dirty="0">
                <a:ea typeface="+mn-ea"/>
              </a:rPr>
              <a:t>&gt;= ALL	</a:t>
            </a:r>
            <a:r>
              <a:rPr lang="zh-CN" altLang="en-US" sz="2100" dirty="0">
                <a:ea typeface="+mn-ea"/>
              </a:rPr>
              <a:t>大于等于子查询结果中的所有值</a:t>
            </a:r>
          </a:p>
          <a:p>
            <a:pPr marL="1165225" lvl="2" indent="-263525" eaLnBrk="1" fontAlgn="auto" hangingPunct="1">
              <a:spcAft>
                <a:spcPts val="0"/>
              </a:spcAft>
              <a:defRPr/>
            </a:pPr>
            <a:r>
              <a:rPr lang="en-US" altLang="zh-CN" sz="2100" dirty="0">
                <a:ea typeface="+mn-ea"/>
              </a:rPr>
              <a:t>&lt;= ANY	</a:t>
            </a:r>
            <a:r>
              <a:rPr lang="zh-CN" altLang="en-US" sz="2100" dirty="0">
                <a:ea typeface="+mn-ea"/>
              </a:rPr>
              <a:t>小于等于子查询结果中的某个值    </a:t>
            </a:r>
          </a:p>
          <a:p>
            <a:pPr marL="1165225" lvl="2" indent="-263525" eaLnBrk="1" fontAlgn="auto" hangingPunct="1">
              <a:spcAft>
                <a:spcPts val="0"/>
              </a:spcAft>
              <a:defRPr/>
            </a:pPr>
            <a:r>
              <a:rPr lang="en-US" altLang="zh-CN" sz="2100" dirty="0">
                <a:ea typeface="+mn-ea"/>
              </a:rPr>
              <a:t>&lt;= ALL	</a:t>
            </a:r>
            <a:r>
              <a:rPr lang="zh-CN" altLang="en-US" sz="2100" dirty="0">
                <a:ea typeface="+mn-ea"/>
              </a:rPr>
              <a:t>小于等于子查询结果中的所有值</a:t>
            </a:r>
          </a:p>
          <a:p>
            <a:pPr marL="1165225" lvl="2" indent="-263525" eaLnBrk="1" fontAlgn="auto" hangingPunct="1">
              <a:spcAft>
                <a:spcPts val="0"/>
              </a:spcAft>
              <a:defRPr/>
            </a:pPr>
            <a:r>
              <a:rPr lang="en-US" altLang="zh-CN" sz="2100" dirty="0">
                <a:ea typeface="+mn-ea"/>
              </a:rPr>
              <a:t>= ANY	 </a:t>
            </a:r>
            <a:r>
              <a:rPr lang="zh-CN" altLang="en-US" sz="2100" dirty="0">
                <a:ea typeface="+mn-ea"/>
              </a:rPr>
              <a:t>等于子查询结果中的某个值        </a:t>
            </a:r>
          </a:p>
          <a:p>
            <a:pPr marL="1165225" lvl="2" indent="-263525" eaLnBrk="1" fontAlgn="auto" hangingPunct="1">
              <a:spcAft>
                <a:spcPts val="0"/>
              </a:spcAft>
              <a:defRPr/>
            </a:pPr>
            <a:r>
              <a:rPr lang="en-US" altLang="zh-CN" sz="2100" dirty="0">
                <a:ea typeface="+mn-ea"/>
              </a:rPr>
              <a:t>=ALL	                 </a:t>
            </a:r>
            <a:r>
              <a:rPr lang="zh-CN" altLang="en-US" sz="2100" dirty="0">
                <a:ea typeface="+mn-ea"/>
              </a:rPr>
              <a:t>等于子查询结果中的所有值（通常没有实际意义）</a:t>
            </a:r>
          </a:p>
          <a:p>
            <a:pPr marL="1165225" lvl="2" indent="-263525" eaLnBrk="1" fontAlgn="auto" hangingPunct="1">
              <a:spcAft>
                <a:spcPts val="0"/>
              </a:spcAft>
              <a:defRPr/>
            </a:pPr>
            <a:r>
              <a:rPr lang="en-US" altLang="zh-CN" sz="2100" dirty="0">
                <a:ea typeface="+mn-ea"/>
              </a:rPr>
              <a:t>!=(</a:t>
            </a:r>
            <a:r>
              <a:rPr lang="zh-CN" altLang="en-US" sz="2100" dirty="0">
                <a:ea typeface="+mn-ea"/>
              </a:rPr>
              <a:t>或</a:t>
            </a:r>
            <a:r>
              <a:rPr lang="en-US" altLang="zh-CN" sz="2100" dirty="0">
                <a:ea typeface="+mn-ea"/>
              </a:rPr>
              <a:t>&lt;&gt;)ANY	</a:t>
            </a:r>
            <a:r>
              <a:rPr lang="zh-CN" altLang="en-US" sz="2100" dirty="0">
                <a:ea typeface="+mn-ea"/>
              </a:rPr>
              <a:t>不等于子查询结果中的某个值</a:t>
            </a:r>
          </a:p>
          <a:p>
            <a:pPr marL="1165225" lvl="2" indent="-263525" eaLnBrk="1" fontAlgn="auto" hangingPunct="1">
              <a:spcAft>
                <a:spcPts val="0"/>
              </a:spcAft>
              <a:defRPr/>
            </a:pPr>
            <a:r>
              <a:rPr lang="en-US" altLang="zh-CN" sz="2100" dirty="0">
                <a:ea typeface="+mn-ea"/>
              </a:rPr>
              <a:t>!=(</a:t>
            </a:r>
            <a:r>
              <a:rPr lang="zh-CN" altLang="en-US" sz="2100" dirty="0">
                <a:ea typeface="+mn-ea"/>
              </a:rPr>
              <a:t>或</a:t>
            </a:r>
            <a:r>
              <a:rPr lang="en-US" altLang="zh-CN" sz="2100" dirty="0">
                <a:ea typeface="+mn-ea"/>
              </a:rPr>
              <a:t>&lt;&gt;)ALL	</a:t>
            </a:r>
            <a:r>
              <a:rPr lang="zh-CN" altLang="en-US" sz="2100" dirty="0">
                <a:ea typeface="+mn-ea"/>
              </a:rPr>
              <a:t>不等于子查询结果中的任何一个值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  <a:latin typeface="+mj-ea"/>
              </a:rPr>
              <a:t>基本语法</a:t>
            </a:r>
          </a:p>
        </p:txBody>
      </p:sp>
      <p:sp>
        <p:nvSpPr>
          <p:cNvPr id="2662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6924675" cy="541334"/>
          </a:xfrm>
        </p:spPr>
        <p:txBody>
          <a:bodyPr/>
          <a:lstStyle/>
          <a:p>
            <a:pPr eaLnBrk="1" hangingPunct="1"/>
            <a:r>
              <a:rPr lang="zh-CN" altLang="en-US" sz="2800" b="1" dirty="0"/>
              <a:t>基本语法</a:t>
            </a:r>
            <a:endParaRPr lang="zh-CN" altLang="en-US" sz="2800" dirty="0"/>
          </a:p>
        </p:txBody>
      </p:sp>
      <p:sp>
        <p:nvSpPr>
          <p:cNvPr id="26627" name="Rectangle 1"/>
          <p:cNvSpPr>
            <a:spLocks noChangeArrowheads="1"/>
          </p:cNvSpPr>
          <p:nvPr/>
        </p:nvSpPr>
        <p:spPr bwMode="auto">
          <a:xfrm>
            <a:off x="774628" y="2132317"/>
            <a:ext cx="80873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609600" indent="-609600" eaLnBrk="0" hangingPunct="0"/>
            <a:r>
              <a:rPr kumimoji="1"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SELECT</a:t>
            </a:r>
            <a:r>
              <a:rPr kumimoji="1" lang="en-US" altLang="zh-CN" sz="2000" b="1" dirty="0">
                <a:solidFill>
                  <a:srgbClr val="FF0000"/>
                </a:solidFill>
                <a:latin typeface="宋体" charset="-122"/>
              </a:rPr>
              <a:t>  </a:t>
            </a:r>
            <a:r>
              <a:rPr kumimoji="1" lang="en-US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[ALL|DISTINCT]</a:t>
            </a:r>
            <a:r>
              <a:rPr kumimoji="1" lang="en-US" altLang="zh-CN" sz="2000" dirty="0">
                <a:cs typeface="Times New Roman" panose="02020603050405020304" pitchFamily="18" charset="0"/>
              </a:rPr>
              <a:t>〈</a:t>
            </a:r>
            <a:r>
              <a:rPr kumimoji="1" lang="zh-CN" altLang="en-US" sz="2000" dirty="0">
                <a:latin typeface="宋体" charset="-122"/>
              </a:rPr>
              <a:t>目标列表达式</a:t>
            </a:r>
            <a:r>
              <a:rPr kumimoji="1" lang="en-US" altLang="zh-CN" sz="2000" dirty="0">
                <a:latin typeface="宋体" charset="-122"/>
              </a:rPr>
              <a:t>〉[,〈</a:t>
            </a:r>
            <a:r>
              <a:rPr kumimoji="1" lang="zh-CN" altLang="en-US" sz="2000" dirty="0">
                <a:latin typeface="宋体" charset="-122"/>
              </a:rPr>
              <a:t>目标列表达式</a:t>
            </a:r>
            <a:r>
              <a:rPr kumimoji="1" lang="en-US" altLang="zh-CN" sz="2000" dirty="0">
                <a:latin typeface="宋体" charset="-122"/>
              </a:rPr>
              <a:t>&gt;] </a:t>
            </a:r>
            <a:r>
              <a:rPr kumimoji="1" lang="en-US" altLang="zh-CN" sz="2000" dirty="0"/>
              <a:t>…</a:t>
            </a:r>
            <a:endParaRPr lang="en-US" altLang="zh-CN" sz="1000" dirty="0">
              <a:latin typeface="Arial" charset="0"/>
            </a:endParaRPr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874713" y="2927350"/>
            <a:ext cx="158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609600" indent="-609600" eaLnBrk="0" hangingPunct="0">
              <a:spcBef>
                <a:spcPct val="20000"/>
              </a:spcBef>
              <a:buFontTx/>
              <a:buChar char="•"/>
            </a:pPr>
            <a:endParaRPr lang="zh-CN" altLang="zh-CN" sz="3200">
              <a:latin typeface="Arial" charset="0"/>
            </a:endParaRP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774629" y="2694322"/>
            <a:ext cx="6692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kumimoji="1"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FROM</a:t>
            </a:r>
            <a:r>
              <a:rPr kumimoji="1" lang="en-US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宋体" charset="-122"/>
              </a:rPr>
              <a:t>〈</a:t>
            </a:r>
            <a:r>
              <a:rPr kumimoji="1" lang="zh-CN" altLang="en-US" sz="2000" dirty="0">
                <a:latin typeface="宋体" charset="-122"/>
              </a:rPr>
              <a:t>表名或视图名</a:t>
            </a:r>
            <a:r>
              <a:rPr kumimoji="1" lang="en-US" altLang="zh-CN" sz="2000" dirty="0">
                <a:latin typeface="宋体" charset="-122"/>
              </a:rPr>
              <a:t>〉[</a:t>
            </a:r>
            <a:r>
              <a:rPr kumimoji="1" lang="zh-CN" altLang="en-US" sz="2000" dirty="0">
                <a:latin typeface="宋体" charset="-122"/>
              </a:rPr>
              <a:t>，</a:t>
            </a:r>
            <a:r>
              <a:rPr kumimoji="1" lang="en-US" altLang="zh-CN" sz="2000" dirty="0">
                <a:latin typeface="宋体" charset="-122"/>
              </a:rPr>
              <a:t>〈</a:t>
            </a:r>
            <a:r>
              <a:rPr kumimoji="1" lang="zh-CN" altLang="en-US" sz="2000" dirty="0">
                <a:latin typeface="宋体" charset="-122"/>
              </a:rPr>
              <a:t>表名或视图名</a:t>
            </a:r>
            <a:r>
              <a:rPr kumimoji="1" lang="en-US" altLang="zh-CN" sz="2000" dirty="0">
                <a:latin typeface="宋体" charset="-122"/>
              </a:rPr>
              <a:t>〉] </a:t>
            </a:r>
            <a:r>
              <a:rPr kumimoji="1" lang="en-US" altLang="zh-CN" sz="2000" dirty="0"/>
              <a:t>…</a:t>
            </a:r>
            <a:endParaRPr lang="en-US" altLang="zh-CN" sz="1000" dirty="0">
              <a:latin typeface="Arial" charset="0"/>
            </a:endParaRPr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874713" y="4043363"/>
            <a:ext cx="8001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609600" indent="-609600" eaLnBrk="0" hangingPunct="0">
              <a:spcBef>
                <a:spcPct val="20000"/>
              </a:spcBef>
              <a:buFontTx/>
              <a:buChar char="•"/>
            </a:pPr>
            <a:endParaRPr lang="zh-CN" altLang="zh-CN" sz="3600">
              <a:latin typeface="Arial" charset="0"/>
            </a:endParaRPr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774629" y="3256297"/>
            <a:ext cx="4148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609600" indent="-609600" eaLnBrk="0" hangingPunct="0"/>
            <a:r>
              <a:rPr kumimoji="1" lang="en-US" altLang="zh-CN" sz="2000" b="1" dirty="0">
                <a:solidFill>
                  <a:srgbClr val="FF0000"/>
                </a:solidFill>
                <a:latin typeface="宋体" charset="-122"/>
              </a:rPr>
              <a:t>[</a:t>
            </a:r>
            <a:r>
              <a:rPr kumimoji="1"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WHERE</a:t>
            </a:r>
            <a:r>
              <a:rPr kumimoji="1" lang="en-US" altLang="zh-CN" sz="2000" dirty="0">
                <a:solidFill>
                  <a:srgbClr val="FF0000"/>
                </a:solidFill>
                <a:latin typeface="宋体" charset="-122"/>
              </a:rPr>
              <a:t> </a:t>
            </a:r>
            <a:r>
              <a:rPr kumimoji="1" lang="en-US" altLang="zh-CN" sz="2000" dirty="0">
                <a:latin typeface="宋体" charset="-122"/>
              </a:rPr>
              <a:t>&lt;</a:t>
            </a:r>
            <a:r>
              <a:rPr kumimoji="1" lang="zh-CN" altLang="en-US" sz="2000" dirty="0">
                <a:latin typeface="宋体" charset="-122"/>
              </a:rPr>
              <a:t>条件表达式</a:t>
            </a:r>
            <a:r>
              <a:rPr kumimoji="1" lang="en-US" altLang="zh-CN" sz="2000" dirty="0">
                <a:latin typeface="宋体" charset="-122"/>
              </a:rPr>
              <a:t>&gt;]</a:t>
            </a:r>
            <a:endParaRPr lang="en-US" altLang="zh-CN" sz="1000" dirty="0">
              <a:latin typeface="Arial" charset="0"/>
            </a:endParaRP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774629" y="3818272"/>
            <a:ext cx="5419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609600" indent="-609600" eaLnBrk="0" hangingPunct="0"/>
            <a:r>
              <a:rPr kumimoji="1" lang="en-US" altLang="zh-CN" sz="2000" b="1" dirty="0">
                <a:solidFill>
                  <a:srgbClr val="FF0000"/>
                </a:solidFill>
                <a:latin typeface="宋体" charset="-122"/>
              </a:rPr>
              <a:t>[</a:t>
            </a:r>
            <a:r>
              <a:rPr kumimoji="1"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GROUP BY </a:t>
            </a:r>
            <a:r>
              <a:rPr kumimoji="1" lang="en-US" altLang="zh-CN" sz="2000" dirty="0">
                <a:latin typeface="宋体" charset="-122"/>
              </a:rPr>
              <a:t>〈</a:t>
            </a:r>
            <a:r>
              <a:rPr kumimoji="1" lang="zh-CN" altLang="en-US" sz="2000" dirty="0">
                <a:latin typeface="宋体" charset="-122"/>
              </a:rPr>
              <a:t>列名</a:t>
            </a:r>
            <a:r>
              <a:rPr kumimoji="1" lang="en-US" altLang="zh-CN" sz="2000" dirty="0">
                <a:latin typeface="宋体" charset="-122"/>
              </a:rPr>
              <a:t>〉[</a:t>
            </a:r>
            <a:r>
              <a:rPr kumimoji="1" lang="zh-CN" altLang="en-US" sz="2000" dirty="0">
                <a:latin typeface="宋体" charset="-122"/>
              </a:rPr>
              <a:t>，</a:t>
            </a:r>
            <a:r>
              <a:rPr kumimoji="1" lang="en-US" altLang="zh-CN" sz="2000" dirty="0">
                <a:latin typeface="宋体" charset="-122"/>
              </a:rPr>
              <a:t>〈</a:t>
            </a:r>
            <a:r>
              <a:rPr kumimoji="1" lang="zh-CN" altLang="en-US" sz="2000" dirty="0">
                <a:latin typeface="宋体" charset="-122"/>
              </a:rPr>
              <a:t>列名</a:t>
            </a:r>
            <a:r>
              <a:rPr kumimoji="1" lang="en-US" altLang="zh-CN" sz="2000" dirty="0">
                <a:latin typeface="宋体" charset="-122"/>
              </a:rPr>
              <a:t>〉]</a:t>
            </a:r>
            <a:r>
              <a:rPr kumimoji="1" lang="en-US" altLang="zh-CN" sz="2000" dirty="0"/>
              <a:t>…</a:t>
            </a:r>
            <a:endParaRPr lang="en-US" altLang="zh-CN" sz="1000" dirty="0">
              <a:latin typeface="Arial" charset="0"/>
            </a:endParaRP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774629" y="4380247"/>
            <a:ext cx="3883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609600" indent="-609600" eaLnBrk="0" hangingPunct="0"/>
            <a:r>
              <a:rPr kumimoji="1"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[HAVING </a:t>
            </a:r>
            <a:r>
              <a:rPr kumimoji="1" lang="en-US" altLang="zh-CN" sz="2000" dirty="0">
                <a:latin typeface="宋体" charset="-122"/>
              </a:rPr>
              <a:t>&lt;</a:t>
            </a:r>
            <a:r>
              <a:rPr kumimoji="1" lang="zh-CN" altLang="en-US" sz="2000" dirty="0">
                <a:latin typeface="宋体" charset="-122"/>
              </a:rPr>
              <a:t>内部函数表达式</a:t>
            </a:r>
            <a:r>
              <a:rPr kumimoji="1" lang="en-US" altLang="zh-CN" sz="2000" dirty="0">
                <a:latin typeface="宋体" charset="-122"/>
              </a:rPr>
              <a:t>&gt;] ] </a:t>
            </a:r>
            <a:endParaRPr lang="en-US" altLang="zh-CN" sz="1000" dirty="0">
              <a:latin typeface="Arial" charset="0"/>
            </a:endParaRPr>
          </a:p>
        </p:txBody>
      </p:sp>
      <p:sp>
        <p:nvSpPr>
          <p:cNvPr id="26634" name="Rectangle 11"/>
          <p:cNvSpPr>
            <a:spLocks noChangeArrowheads="1"/>
          </p:cNvSpPr>
          <p:nvPr/>
        </p:nvSpPr>
        <p:spPr bwMode="auto">
          <a:xfrm>
            <a:off x="774629" y="4942222"/>
            <a:ext cx="8220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609600" indent="-609600" algn="just" eaLnBrk="0" hangingPunct="0"/>
            <a:r>
              <a:rPr kumimoji="1"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[ORDER BY </a:t>
            </a:r>
            <a:r>
              <a:rPr kumimoji="1" lang="en-US" altLang="zh-CN" sz="2000" dirty="0">
                <a:latin typeface="宋体" charset="-122"/>
              </a:rPr>
              <a:t>〈</a:t>
            </a:r>
            <a:r>
              <a:rPr kumimoji="1" lang="zh-CN" altLang="en-US" sz="2000" dirty="0">
                <a:latin typeface="宋体" charset="-122"/>
              </a:rPr>
              <a:t>列名</a:t>
            </a:r>
            <a:r>
              <a:rPr kumimoji="1" lang="en-US" altLang="zh-CN" sz="2000" dirty="0">
                <a:latin typeface="宋体" charset="-122"/>
              </a:rPr>
              <a:t>〉 [</a:t>
            </a:r>
            <a:r>
              <a:rPr kumimoji="1" lang="en-US" altLang="zh-CN" sz="2000" dirty="0">
                <a:cs typeface="Times New Roman" panose="02020603050405020304" pitchFamily="18" charset="0"/>
              </a:rPr>
              <a:t>ASC│DESC</a:t>
            </a:r>
            <a:r>
              <a:rPr kumimoji="1" lang="en-US" altLang="zh-CN" sz="2000" dirty="0">
                <a:latin typeface="宋体" charset="-122"/>
              </a:rPr>
              <a:t>] [</a:t>
            </a:r>
            <a:r>
              <a:rPr kumimoji="1" lang="zh-CN" altLang="en-US" sz="2000" dirty="0">
                <a:latin typeface="宋体" charset="-122"/>
              </a:rPr>
              <a:t>，</a:t>
            </a:r>
            <a:r>
              <a:rPr kumimoji="1" lang="en-US" altLang="zh-CN" sz="2000" dirty="0">
                <a:latin typeface="宋体" charset="-122"/>
              </a:rPr>
              <a:t>〈</a:t>
            </a:r>
            <a:r>
              <a:rPr kumimoji="1" lang="zh-CN" altLang="en-US" sz="2000" dirty="0">
                <a:latin typeface="宋体" charset="-122"/>
              </a:rPr>
              <a:t>列名</a:t>
            </a:r>
            <a:r>
              <a:rPr kumimoji="1" lang="en-US" altLang="zh-CN" sz="2000" dirty="0">
                <a:latin typeface="宋体" charset="-122"/>
              </a:rPr>
              <a:t>〉[</a:t>
            </a:r>
            <a:r>
              <a:rPr kumimoji="1" lang="en-US" altLang="zh-CN" sz="2000" dirty="0">
                <a:cs typeface="Times New Roman" panose="02020603050405020304" pitchFamily="18" charset="0"/>
              </a:rPr>
              <a:t>ASC│DESC</a:t>
            </a:r>
            <a:r>
              <a:rPr kumimoji="1" lang="en-US" altLang="zh-CN" sz="2000" dirty="0">
                <a:latin typeface="宋体" charset="-122"/>
              </a:rPr>
              <a:t>]]</a:t>
            </a:r>
            <a:r>
              <a:rPr kumimoji="1" lang="en-US" altLang="zh-CN" sz="2000" dirty="0"/>
              <a:t>…</a:t>
            </a:r>
            <a:r>
              <a:rPr kumimoji="1" lang="en-US" altLang="zh-CN" sz="2000" dirty="0">
                <a:latin typeface="宋体" charset="-122"/>
              </a:rPr>
              <a:t>]</a:t>
            </a:r>
            <a:endParaRPr lang="en-US" altLang="zh-CN" sz="20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2413" y="1158875"/>
            <a:ext cx="8488362" cy="105779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808038" indent="-808038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[</a:t>
            </a:r>
            <a:r>
              <a:rPr lang="zh-CN" altLang="en-US" sz="2800" dirty="0">
                <a:ea typeface="隶书" pitchFamily="49" charset="-122"/>
                <a:cs typeface="Times New Roman" pitchFamily="18" charset="0"/>
              </a:rPr>
              <a:t>例</a:t>
            </a: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33]  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查询其他系中比信息系任意一个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其中某一个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学生年龄小的学生姓名和年龄。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849313" y="2295525"/>
            <a:ext cx="7526337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>
              <a:lnSpc>
                <a:spcPct val="150000"/>
              </a:lnSpc>
              <a:buFont typeface="宋体" charset="-12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SELECT </a:t>
            </a:r>
            <a:r>
              <a:rPr lang="en-US" altLang="zh-CN" sz="2000" dirty="0" err="1">
                <a:cs typeface="Times New Roman" panose="02020603050405020304" pitchFamily="18" charset="0"/>
              </a:rPr>
              <a:t>Sname</a:t>
            </a:r>
            <a:r>
              <a:rPr lang="zh-CN" altLang="en-US" sz="2000" dirty="0"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cs typeface="Times New Roman" panose="02020603050405020304" pitchFamily="18" charset="0"/>
              </a:rPr>
              <a:t>Sage</a:t>
            </a:r>
          </a:p>
          <a:p>
            <a:pPr marL="609600" indent="-609600">
              <a:lnSpc>
                <a:spcPct val="150000"/>
              </a:lnSpc>
              <a:buFont typeface="宋体" charset="-12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FROM    Student</a:t>
            </a:r>
          </a:p>
          <a:p>
            <a:pPr marL="609600" indent="-609600">
              <a:lnSpc>
                <a:spcPct val="150000"/>
              </a:lnSpc>
              <a:buFont typeface="宋体" charset="-12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WHERE Sage &lt;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ANY</a:t>
            </a:r>
            <a:r>
              <a:rPr lang="en-US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</a:p>
          <a:p>
            <a:pPr marL="609600" indent="-609600">
              <a:lnSpc>
                <a:spcPct val="150000"/>
              </a:lnSpc>
              <a:buFont typeface="宋体" charset="-12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               (SELECT  Sage</a:t>
            </a:r>
          </a:p>
          <a:p>
            <a:pPr marL="609600" indent="-609600">
              <a:lnSpc>
                <a:spcPct val="150000"/>
              </a:lnSpc>
              <a:buFont typeface="宋体" charset="-12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                FROM    Student</a:t>
            </a:r>
          </a:p>
          <a:p>
            <a:pPr marL="609600" indent="-609600">
              <a:lnSpc>
                <a:spcPct val="150000"/>
              </a:lnSpc>
              <a:buFont typeface="宋体" charset="-12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                WHERE </a:t>
            </a:r>
            <a:r>
              <a:rPr lang="en-US" altLang="zh-CN" sz="2000" dirty="0" err="1">
                <a:cs typeface="Times New Roman" panose="02020603050405020304" pitchFamily="18" charset="0"/>
              </a:rPr>
              <a:t>Sdept</a:t>
            </a:r>
            <a:r>
              <a:rPr lang="en-US" altLang="zh-CN" sz="2000" dirty="0">
                <a:cs typeface="Times New Roman" panose="02020603050405020304" pitchFamily="18" charset="0"/>
              </a:rPr>
              <a:t>= 'IS')</a:t>
            </a:r>
          </a:p>
          <a:p>
            <a:pPr marL="609600" indent="-609600">
              <a:lnSpc>
                <a:spcPct val="150000"/>
              </a:lnSpc>
              <a:buFont typeface="宋体" charset="-12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              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AND </a:t>
            </a:r>
            <a:r>
              <a:rPr lang="en-US" altLang="zh-CN" sz="20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Sdept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 &lt;&gt; 'IS' </a:t>
            </a:r>
            <a:r>
              <a:rPr lang="en-US" altLang="zh-CN" sz="2000" dirty="0">
                <a:cs typeface="Times New Roman" panose="02020603050405020304" pitchFamily="18" charset="0"/>
              </a:rPr>
              <a:t>; /* </a:t>
            </a:r>
            <a:r>
              <a:rPr lang="zh-CN" altLang="en-US" sz="2000" dirty="0">
                <a:cs typeface="Times New Roman" panose="02020603050405020304" pitchFamily="18" charset="0"/>
              </a:rPr>
              <a:t>注</a:t>
            </a:r>
            <a:r>
              <a:rPr lang="zh-CN" altLang="en-US" sz="2000" b="1" dirty="0">
                <a:cs typeface="Times New Roman" panose="02020603050405020304" pitchFamily="18" charset="0"/>
              </a:rPr>
              <a:t>意这是父查询块中的条件 *</a:t>
            </a:r>
            <a:r>
              <a:rPr lang="en-US" altLang="zh-CN" sz="2000" b="1" dirty="0">
                <a:cs typeface="Times New Roman" panose="02020603050405020304" pitchFamily="18" charset="0"/>
              </a:rPr>
              <a:t>/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45175" y="2849563"/>
            <a:ext cx="2079625" cy="1406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2413" y="1158875"/>
            <a:ext cx="8488362" cy="105779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808038" indent="-808038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[</a:t>
            </a:r>
            <a:r>
              <a:rPr lang="zh-CN" altLang="en-US" sz="2800" dirty="0">
                <a:ea typeface="隶书" pitchFamily="49" charset="-122"/>
                <a:cs typeface="Times New Roman" pitchFamily="18" charset="0"/>
              </a:rPr>
              <a:t>例</a:t>
            </a: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34]  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查询其他系中比计算机科学系所有学生年龄小的学生姓名和年龄。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849313" y="2295525"/>
            <a:ext cx="7526337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>
              <a:lnSpc>
                <a:spcPct val="150000"/>
              </a:lnSpc>
              <a:buFont typeface="宋体" charset="-12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SELECT </a:t>
            </a:r>
            <a:r>
              <a:rPr lang="en-US" altLang="zh-CN" sz="2000" dirty="0" err="1">
                <a:cs typeface="Times New Roman" panose="02020603050405020304" pitchFamily="18" charset="0"/>
              </a:rPr>
              <a:t>Sname</a:t>
            </a:r>
            <a:r>
              <a:rPr lang="zh-CN" altLang="en-US" sz="2000" dirty="0"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cs typeface="Times New Roman" panose="02020603050405020304" pitchFamily="18" charset="0"/>
              </a:rPr>
              <a:t>Sage</a:t>
            </a:r>
          </a:p>
          <a:p>
            <a:pPr marL="609600" indent="-609600">
              <a:lnSpc>
                <a:spcPct val="150000"/>
              </a:lnSpc>
              <a:buFont typeface="宋体" charset="-12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FROM    Student</a:t>
            </a:r>
          </a:p>
          <a:p>
            <a:pPr marL="609600" indent="-609600">
              <a:lnSpc>
                <a:spcPct val="150000"/>
              </a:lnSpc>
              <a:buFont typeface="宋体" charset="-12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WHERE Sage &lt;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ALL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</a:p>
          <a:p>
            <a:pPr marL="609600" indent="-609600">
              <a:lnSpc>
                <a:spcPct val="150000"/>
              </a:lnSpc>
              <a:buFont typeface="宋体" charset="-12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               (SELECT  Sage</a:t>
            </a:r>
          </a:p>
          <a:p>
            <a:pPr marL="609600" indent="-609600">
              <a:lnSpc>
                <a:spcPct val="150000"/>
              </a:lnSpc>
              <a:buFont typeface="宋体" charset="-12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                FROM    Student</a:t>
            </a:r>
          </a:p>
          <a:p>
            <a:pPr marL="609600" indent="-609600">
              <a:lnSpc>
                <a:spcPct val="150000"/>
              </a:lnSpc>
              <a:buFont typeface="宋体" charset="-12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                WHERE </a:t>
            </a:r>
            <a:r>
              <a:rPr lang="en-US" altLang="zh-CN" sz="2000" dirty="0" err="1">
                <a:cs typeface="Times New Roman" panose="02020603050405020304" pitchFamily="18" charset="0"/>
              </a:rPr>
              <a:t>Sdept</a:t>
            </a:r>
            <a:r>
              <a:rPr lang="en-US" altLang="zh-CN" sz="2000" dirty="0">
                <a:cs typeface="Times New Roman" panose="02020603050405020304" pitchFamily="18" charset="0"/>
              </a:rPr>
              <a:t>= ' CS ')</a:t>
            </a:r>
          </a:p>
          <a:p>
            <a:pPr marL="609600" indent="-609600">
              <a:lnSpc>
                <a:spcPct val="150000"/>
              </a:lnSpc>
              <a:buFont typeface="宋体" charset="-12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              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AND </a:t>
            </a:r>
            <a:r>
              <a:rPr lang="en-US" altLang="zh-CN" sz="20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Sdept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 &lt;&gt; ' CS ' </a:t>
            </a:r>
            <a:r>
              <a:rPr lang="en-US" altLang="zh-CN" sz="2000" dirty="0">
                <a:cs typeface="Times New Roman" panose="02020603050405020304" pitchFamily="18" charset="0"/>
              </a:rPr>
              <a:t>; </a:t>
            </a:r>
            <a:endParaRPr lang="en-US" altLang="zh-CN" sz="2000" b="1" dirty="0"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9775" y="3259138"/>
            <a:ext cx="2232025" cy="13922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带有</a:t>
            </a:r>
            <a:r>
              <a:rPr lang="en-US" altLang="zh-CN" dirty="0">
                <a:latin typeface="+mj-ea"/>
              </a:rPr>
              <a:t>EXISTS</a:t>
            </a:r>
            <a:r>
              <a:rPr lang="zh-CN" altLang="en-US" dirty="0">
                <a:latin typeface="+mj-ea"/>
              </a:rPr>
              <a:t>谓词的子查询</a:t>
            </a:r>
          </a:p>
        </p:txBody>
      </p:sp>
      <p:sp>
        <p:nvSpPr>
          <p:cNvPr id="829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800" dirty="0"/>
              <a:t>EXISTS</a:t>
            </a:r>
            <a:r>
              <a:rPr lang="zh-CN" altLang="en-US" sz="2800" dirty="0">
                <a:latin typeface="隶书" panose="02010509060101010101" pitchFamily="49" charset="-122"/>
              </a:rPr>
              <a:t>谓词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/>
              <a:t>NOT EXISTS</a:t>
            </a:r>
            <a:r>
              <a:rPr lang="zh-CN" altLang="en-US" sz="2800" dirty="0">
                <a:latin typeface="隶书" panose="02010509060101010101" pitchFamily="49" charset="-122"/>
              </a:rPr>
              <a:t>谓词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隶书" panose="02010509060101010101" pitchFamily="49" charset="-122"/>
              </a:rPr>
              <a:t>不同形式的查询间的替换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隶书" panose="02010509060101010101" pitchFamily="49" charset="-122"/>
              </a:rPr>
              <a:t>相关子查询的效率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隶书" panose="02010509060101010101" pitchFamily="49" charset="-122"/>
              </a:rPr>
              <a:t>用</a:t>
            </a:r>
            <a:r>
              <a:rPr lang="en-US" altLang="zh-CN" sz="2800" dirty="0"/>
              <a:t>EXISTS/NOT EXISTS</a:t>
            </a:r>
            <a:r>
              <a:rPr lang="zh-CN" altLang="en-US" sz="2800" dirty="0">
                <a:latin typeface="隶书" panose="02010509060101010101" pitchFamily="49" charset="-122"/>
              </a:rPr>
              <a:t>实现全称量词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隶书" panose="02010509060101010101" pitchFamily="49" charset="-122"/>
              </a:rPr>
              <a:t>用</a:t>
            </a:r>
            <a:r>
              <a:rPr lang="en-US" altLang="zh-CN" sz="2800" dirty="0"/>
              <a:t>EXISTS/NOT EXISTS</a:t>
            </a:r>
            <a:r>
              <a:rPr lang="zh-CN" altLang="en-US" sz="2800" dirty="0">
                <a:latin typeface="隶书" panose="02010509060101010101" pitchFamily="49" charset="-122"/>
              </a:rPr>
              <a:t>实现逻辑蕴函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内容占位符 2"/>
          <p:cNvSpPr>
            <a:spLocks noGrp="1"/>
          </p:cNvSpPr>
          <p:nvPr>
            <p:ph idx="1"/>
          </p:nvPr>
        </p:nvSpPr>
        <p:spPr>
          <a:xfrm>
            <a:off x="352568" y="703997"/>
            <a:ext cx="8229600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800" dirty="0"/>
              <a:t>EXISTS</a:t>
            </a:r>
            <a:r>
              <a:rPr lang="zh-CN" altLang="en-US" sz="2800" dirty="0">
                <a:latin typeface="隶书" panose="02010509060101010101" pitchFamily="49" charset="-122"/>
              </a:rPr>
              <a:t>谓词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存在量词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带有</a:t>
            </a:r>
            <a:r>
              <a:rPr lang="en-US" altLang="zh-CN" sz="2400" dirty="0">
                <a:ea typeface="宋体" charset="-122"/>
              </a:rPr>
              <a:t>EXISTS</a:t>
            </a:r>
            <a:r>
              <a:rPr lang="zh-CN" altLang="en-US" sz="2400" dirty="0">
                <a:ea typeface="宋体" charset="-122"/>
              </a:rPr>
              <a:t>谓词的子查询不返回任何数据，只产生逻辑真值“</a:t>
            </a:r>
            <a:r>
              <a:rPr lang="en-US" altLang="zh-CN" sz="2400" dirty="0">
                <a:ea typeface="宋体" charset="-122"/>
              </a:rPr>
              <a:t>true”</a:t>
            </a:r>
            <a:r>
              <a:rPr lang="zh-CN" altLang="en-US" sz="2400" dirty="0">
                <a:ea typeface="宋体" charset="-122"/>
              </a:rPr>
              <a:t>或逻辑假值“</a:t>
            </a:r>
            <a:r>
              <a:rPr lang="en-US" altLang="zh-CN" sz="2400" dirty="0">
                <a:ea typeface="宋体" charset="-122"/>
              </a:rPr>
              <a:t>false”</a:t>
            </a:r>
            <a:r>
              <a:rPr lang="zh-CN" altLang="en-US" sz="2400" dirty="0">
                <a:ea typeface="宋体" charset="-122"/>
              </a:rPr>
              <a:t>。</a:t>
            </a:r>
            <a:endParaRPr lang="en-US" altLang="zh-CN" sz="2400" dirty="0">
              <a:ea typeface="宋体" charset="-122"/>
            </a:endParaRPr>
          </a:p>
          <a:p>
            <a:pPr lvl="2" eaLnBrk="1" hangingPunct="1">
              <a:lnSpc>
                <a:spcPct val="150000"/>
              </a:lnSpc>
            </a:pPr>
            <a:r>
              <a:rPr lang="zh-CN" altLang="en-US" sz="2000" dirty="0">
                <a:ea typeface="宋体" charset="-122"/>
              </a:rPr>
              <a:t>若内层查询结果非空，则外层的</a:t>
            </a:r>
            <a:r>
              <a:rPr lang="en-US" altLang="zh-CN" sz="2000" dirty="0">
                <a:ea typeface="宋体" charset="-122"/>
              </a:rPr>
              <a:t>WHERE</a:t>
            </a:r>
            <a:r>
              <a:rPr lang="zh-CN" altLang="en-US" sz="2000" dirty="0">
                <a:ea typeface="宋体" charset="-122"/>
              </a:rPr>
              <a:t>子句返回真值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sz="2000" dirty="0">
                <a:ea typeface="宋体" charset="-122"/>
              </a:rPr>
              <a:t>若内层查询结果为空，则外层的</a:t>
            </a:r>
            <a:r>
              <a:rPr lang="en-US" altLang="zh-CN" sz="2000" dirty="0">
                <a:ea typeface="宋体" charset="-122"/>
              </a:rPr>
              <a:t>WHERE</a:t>
            </a:r>
            <a:r>
              <a:rPr lang="zh-CN" altLang="en-US" sz="2000" dirty="0">
                <a:ea typeface="宋体" charset="-122"/>
              </a:rPr>
              <a:t>子句返回假值</a:t>
            </a:r>
            <a:endParaRPr lang="en-US" altLang="zh-CN" sz="2000" dirty="0">
              <a:ea typeface="宋体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由</a:t>
            </a:r>
            <a:r>
              <a:rPr lang="en-US" altLang="zh-CN" sz="2400" dirty="0">
                <a:ea typeface="宋体" charset="-122"/>
              </a:rPr>
              <a:t>EXISTS</a:t>
            </a:r>
            <a:r>
              <a:rPr lang="zh-CN" altLang="en-US" sz="2400" dirty="0">
                <a:ea typeface="宋体" charset="-122"/>
              </a:rPr>
              <a:t>引出的子查询，其目标列表达式通常都用</a:t>
            </a:r>
            <a:r>
              <a:rPr lang="zh-CN" altLang="en-US" sz="2400" dirty="0">
                <a:solidFill>
                  <a:srgbClr val="FF0000"/>
                </a:solidFill>
                <a:ea typeface="宋体" charset="-122"/>
              </a:rPr>
              <a:t>* </a:t>
            </a:r>
            <a:r>
              <a:rPr lang="zh-CN" altLang="en-US" sz="2400" dirty="0">
                <a:ea typeface="宋体" charset="-122"/>
              </a:rPr>
              <a:t>，因为带</a:t>
            </a:r>
            <a:r>
              <a:rPr lang="en-US" altLang="zh-CN" sz="2400" dirty="0">
                <a:ea typeface="宋体" charset="-122"/>
              </a:rPr>
              <a:t>EXISTS</a:t>
            </a:r>
            <a:r>
              <a:rPr lang="zh-CN" altLang="en-US" sz="2400" dirty="0">
                <a:ea typeface="宋体" charset="-122"/>
              </a:rPr>
              <a:t>的子查询只返回真值或假值，给出列名无实际意义</a:t>
            </a:r>
          </a:p>
          <a:p>
            <a:pPr lvl="1" eaLnBrk="1" hangingPunct="1">
              <a:lnSpc>
                <a:spcPct val="150000"/>
              </a:lnSpc>
            </a:pPr>
            <a:endParaRPr lang="zh-CN" altLang="en-US" sz="24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413" y="438683"/>
            <a:ext cx="8488362" cy="5598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808038" indent="-808038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[</a:t>
            </a:r>
            <a:r>
              <a:rPr lang="zh-CN" altLang="en-US" sz="2800" dirty="0">
                <a:ea typeface="隶书" pitchFamily="49" charset="-122"/>
                <a:cs typeface="Times New Roman" pitchFamily="18" charset="0"/>
              </a:rPr>
              <a:t>例</a:t>
            </a: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35]  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查询所有选修了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号课程的学生姓名。</a:t>
            </a:r>
          </a:p>
        </p:txBody>
      </p:sp>
      <p:sp>
        <p:nvSpPr>
          <p:cNvPr id="6" name="矩形 5"/>
          <p:cNvSpPr/>
          <p:nvPr/>
        </p:nvSpPr>
        <p:spPr>
          <a:xfrm>
            <a:off x="1054100" y="1135596"/>
            <a:ext cx="7864475" cy="21478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宋体" charset="-122"/>
              <a:buNone/>
              <a:defRPr/>
            </a:pPr>
            <a:r>
              <a:rPr lang="zh-CN" altLang="en-US" sz="2400" b="1" dirty="0">
                <a:latin typeface="宋体" charset="-122"/>
                <a:ea typeface="宋体" pitchFamily="2" charset="-122"/>
              </a:rPr>
              <a:t>思路分析：</a:t>
            </a:r>
          </a:p>
          <a:p>
            <a:pPr lvl="1">
              <a:lnSpc>
                <a:spcPct val="140000"/>
              </a:lnSpc>
              <a:buClr>
                <a:srgbClr val="7030A0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b="1" dirty="0">
                <a:latin typeface="宋体" charset="-122"/>
                <a:ea typeface="宋体" pitchFamily="2" charset="-122"/>
              </a:rPr>
              <a:t> </a:t>
            </a:r>
            <a:r>
              <a:rPr lang="zh-CN" altLang="en-US" sz="2000" dirty="0">
                <a:ea typeface="+mn-ea"/>
                <a:cs typeface="Times New Roman" pitchFamily="18" charset="0"/>
              </a:rPr>
              <a:t>本查询涉及</a:t>
            </a:r>
            <a:r>
              <a:rPr lang="en-US" altLang="zh-CN" sz="2000" dirty="0">
                <a:ea typeface="+mn-ea"/>
                <a:cs typeface="Times New Roman" pitchFamily="18" charset="0"/>
              </a:rPr>
              <a:t>Student</a:t>
            </a:r>
            <a:r>
              <a:rPr lang="zh-CN" altLang="en-US" sz="2000" dirty="0">
                <a:ea typeface="+mn-ea"/>
                <a:cs typeface="Times New Roman" pitchFamily="18" charset="0"/>
              </a:rPr>
              <a:t>和</a:t>
            </a:r>
            <a:r>
              <a:rPr lang="en-US" altLang="zh-CN" sz="2000" dirty="0">
                <a:ea typeface="+mn-ea"/>
                <a:cs typeface="Times New Roman" pitchFamily="18" charset="0"/>
              </a:rPr>
              <a:t>SC</a:t>
            </a:r>
            <a:r>
              <a:rPr lang="zh-CN" altLang="en-US" sz="2000" dirty="0">
                <a:ea typeface="+mn-ea"/>
                <a:cs typeface="Times New Roman" pitchFamily="18" charset="0"/>
              </a:rPr>
              <a:t>关系。</a:t>
            </a:r>
          </a:p>
          <a:p>
            <a:pPr lvl="1">
              <a:lnSpc>
                <a:spcPct val="140000"/>
              </a:lnSpc>
              <a:buClr>
                <a:srgbClr val="7030A0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b="1" dirty="0">
                <a:latin typeface="宋体" charset="-122"/>
                <a:ea typeface="宋体" pitchFamily="2" charset="-122"/>
              </a:rPr>
              <a:t> </a:t>
            </a:r>
            <a:r>
              <a:rPr lang="zh-CN" altLang="en-US" sz="2000" dirty="0">
                <a:ea typeface="+mn-ea"/>
                <a:cs typeface="Times New Roman" pitchFamily="18" charset="0"/>
              </a:rPr>
              <a:t>在</a:t>
            </a:r>
            <a:r>
              <a:rPr lang="en-US" altLang="zh-CN" sz="2000" dirty="0">
                <a:ea typeface="+mn-ea"/>
                <a:cs typeface="Times New Roman" pitchFamily="18" charset="0"/>
              </a:rPr>
              <a:t>Student</a:t>
            </a:r>
            <a:r>
              <a:rPr lang="zh-CN" altLang="en-US" sz="2000" dirty="0">
                <a:ea typeface="+mn-ea"/>
                <a:cs typeface="Times New Roman" pitchFamily="18" charset="0"/>
              </a:rPr>
              <a:t>中依次取每个元组的</a:t>
            </a:r>
            <a:r>
              <a:rPr lang="en-US" altLang="zh-CN" sz="2000" dirty="0" err="1">
                <a:ea typeface="+mn-ea"/>
                <a:cs typeface="Times New Roman" pitchFamily="18" charset="0"/>
              </a:rPr>
              <a:t>Sno</a:t>
            </a:r>
            <a:r>
              <a:rPr lang="zh-CN" altLang="en-US" sz="2000" dirty="0">
                <a:ea typeface="+mn-ea"/>
                <a:cs typeface="Times New Roman" pitchFamily="18" charset="0"/>
              </a:rPr>
              <a:t>值，用此值去检查</a:t>
            </a:r>
            <a:r>
              <a:rPr lang="en-US" altLang="zh-CN" sz="2000" dirty="0">
                <a:ea typeface="+mn-ea"/>
                <a:cs typeface="Times New Roman" pitchFamily="18" charset="0"/>
              </a:rPr>
              <a:t>SC</a:t>
            </a:r>
            <a:r>
              <a:rPr lang="zh-CN" altLang="en-US" sz="2000" dirty="0">
                <a:ea typeface="+mn-ea"/>
                <a:cs typeface="Times New Roman" pitchFamily="18" charset="0"/>
              </a:rPr>
              <a:t>关系。</a:t>
            </a:r>
          </a:p>
          <a:p>
            <a:pPr lvl="1">
              <a:lnSpc>
                <a:spcPct val="140000"/>
              </a:lnSpc>
              <a:buClr>
                <a:srgbClr val="7030A0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000" dirty="0">
                <a:ea typeface="+mn-ea"/>
                <a:cs typeface="Times New Roman" pitchFamily="18" charset="0"/>
              </a:rPr>
              <a:t> 若</a:t>
            </a:r>
            <a:r>
              <a:rPr lang="en-US" altLang="zh-CN" sz="2000" dirty="0">
                <a:ea typeface="+mn-ea"/>
                <a:cs typeface="Times New Roman" pitchFamily="18" charset="0"/>
              </a:rPr>
              <a:t>SC</a:t>
            </a:r>
            <a:r>
              <a:rPr lang="zh-CN" altLang="en-US" sz="2000" dirty="0">
                <a:ea typeface="+mn-ea"/>
                <a:cs typeface="Times New Roman" pitchFamily="18" charset="0"/>
              </a:rPr>
              <a:t>中存在这样的元组，其</a:t>
            </a:r>
            <a:r>
              <a:rPr lang="en-US" altLang="zh-CN" sz="2000" dirty="0" err="1">
                <a:ea typeface="+mn-ea"/>
                <a:cs typeface="Times New Roman" pitchFamily="18" charset="0"/>
              </a:rPr>
              <a:t>Sno</a:t>
            </a:r>
            <a:r>
              <a:rPr lang="zh-CN" altLang="en-US" sz="2000" dirty="0">
                <a:ea typeface="+mn-ea"/>
                <a:cs typeface="Times New Roman" pitchFamily="18" charset="0"/>
              </a:rPr>
              <a:t>值等于此</a:t>
            </a:r>
            <a:r>
              <a:rPr lang="en-US" altLang="zh-CN" sz="2000" dirty="0" err="1">
                <a:ea typeface="+mn-ea"/>
                <a:cs typeface="Times New Roman" pitchFamily="18" charset="0"/>
              </a:rPr>
              <a:t>Student.Sno</a:t>
            </a:r>
            <a:r>
              <a:rPr lang="zh-CN" altLang="en-US" sz="2000" dirty="0">
                <a:ea typeface="+mn-ea"/>
                <a:cs typeface="Times New Roman" pitchFamily="18" charset="0"/>
              </a:rPr>
              <a:t>值，并且其</a:t>
            </a:r>
            <a:r>
              <a:rPr lang="en-US" altLang="zh-CN" sz="2000" dirty="0" err="1">
                <a:ea typeface="+mn-ea"/>
                <a:cs typeface="Times New Roman" pitchFamily="18" charset="0"/>
              </a:rPr>
              <a:t>Cno</a:t>
            </a:r>
            <a:r>
              <a:rPr lang="en-US" altLang="zh-CN" sz="2000" dirty="0">
                <a:ea typeface="+mn-ea"/>
                <a:cs typeface="Times New Roman" pitchFamily="18" charset="0"/>
              </a:rPr>
              <a:t>= '1'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，则取此</a:t>
            </a:r>
            <a:r>
              <a:rPr lang="en-US" altLang="zh-CN" sz="2000" dirty="0" err="1">
                <a:ea typeface="+mn-ea"/>
                <a:cs typeface="Times New Roman" pitchFamily="18" charset="0"/>
              </a:rPr>
              <a:t>Student.Sname</a:t>
            </a:r>
            <a:r>
              <a:rPr lang="zh-CN" altLang="en-US" sz="2000" dirty="0">
                <a:ea typeface="+mn-ea"/>
                <a:cs typeface="Times New Roman" pitchFamily="18" charset="0"/>
              </a:rPr>
              <a:t>送入结果关系。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236196" y="3197585"/>
            <a:ext cx="627545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隶书" panose="02010509060101010101" pitchFamily="49" charset="-122"/>
                <a:cs typeface="Times New Roman" panose="02020603050405020304" pitchFamily="18" charset="0"/>
              </a:rPr>
              <a:t>SELECT </a:t>
            </a:r>
            <a:r>
              <a:rPr lang="en-US" altLang="zh-CN" sz="2400" dirty="0" err="1">
                <a:ea typeface="隶书" panose="02010509060101010101" pitchFamily="49" charset="-122"/>
                <a:cs typeface="Times New Roman" panose="02020603050405020304" pitchFamily="18" charset="0"/>
              </a:rPr>
              <a:t>Sname</a:t>
            </a:r>
            <a:endParaRPr lang="en-US" altLang="zh-CN" sz="2400" dirty="0"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ea typeface="隶书" panose="02010509060101010101" pitchFamily="49" charset="-122"/>
                <a:cs typeface="Times New Roman" panose="02020603050405020304" pitchFamily="18" charset="0"/>
              </a:rPr>
              <a:t>FROM  </a:t>
            </a:r>
            <a:r>
              <a:rPr lang="en-US" altLang="zh-CN" sz="2400" dirty="0">
                <a:solidFill>
                  <a:srgbClr val="FF0000"/>
                </a:solidFill>
                <a:ea typeface="隶书" panose="02010509060101010101" pitchFamily="49" charset="-122"/>
                <a:cs typeface="Times New Roman" panose="02020603050405020304" pitchFamily="18" charset="0"/>
              </a:rPr>
              <a:t>Student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ea typeface="隶书" panose="02010509060101010101" pitchFamily="49" charset="-122"/>
                <a:cs typeface="Times New Roman" panose="02020603050405020304" pitchFamily="18" charset="0"/>
              </a:rPr>
              <a:t>WHERE </a:t>
            </a:r>
            <a:r>
              <a:rPr lang="en-US" altLang="zh-CN" sz="2400" b="1" dirty="0">
                <a:solidFill>
                  <a:srgbClr val="0000FF"/>
                </a:solidFill>
                <a:ea typeface="隶书" panose="02010509060101010101" pitchFamily="49" charset="-122"/>
                <a:cs typeface="Times New Roman" panose="02020603050405020304" pitchFamily="18" charset="0"/>
              </a:rPr>
              <a:t>EXISTS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ea typeface="隶书" panose="02010509060101010101" pitchFamily="49" charset="-122"/>
                <a:cs typeface="Times New Roman" panose="02020603050405020304" pitchFamily="18" charset="0"/>
              </a:rPr>
              <a:t>      (SELECT </a:t>
            </a:r>
            <a:r>
              <a:rPr lang="en-US" altLang="zh-CN" sz="2400" dirty="0">
                <a:solidFill>
                  <a:srgbClr val="FF0000"/>
                </a:solidFill>
                <a:ea typeface="隶书" panose="02010509060101010101" pitchFamily="49" charset="-122"/>
                <a:cs typeface="Times New Roman" panose="02020603050405020304" pitchFamily="18" charset="0"/>
              </a:rPr>
              <a:t>*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ea typeface="隶书" panose="02010509060101010101" pitchFamily="49" charset="-122"/>
                <a:cs typeface="Times New Roman" panose="02020603050405020304" pitchFamily="18" charset="0"/>
              </a:rPr>
              <a:t>       FROM SC                   /*</a:t>
            </a:r>
            <a:r>
              <a:rPr lang="zh-CN" altLang="en-US" sz="2400" dirty="0">
                <a:ea typeface="隶书" panose="02010509060101010101" pitchFamily="49" charset="-122"/>
                <a:cs typeface="Times New Roman" panose="02020603050405020304" pitchFamily="18" charset="0"/>
              </a:rPr>
              <a:t>相关子查询*</a:t>
            </a:r>
            <a:r>
              <a:rPr lang="en-US" altLang="zh-CN" sz="2400" dirty="0">
                <a:ea typeface="隶书" panose="020105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ea typeface="隶书" panose="02010509060101010101" pitchFamily="49" charset="-122"/>
                <a:cs typeface="Times New Roman" panose="02020603050405020304" pitchFamily="18" charset="0"/>
              </a:rPr>
              <a:t>       WHERE </a:t>
            </a:r>
            <a:r>
              <a:rPr lang="en-US" altLang="zh-CN" sz="2400" dirty="0" err="1">
                <a:ea typeface="隶书" panose="02010509060101010101" pitchFamily="49" charset="-122"/>
                <a:cs typeface="Times New Roman" panose="02020603050405020304" pitchFamily="18" charset="0"/>
              </a:rPr>
              <a:t>Sno</a:t>
            </a:r>
            <a:r>
              <a:rPr lang="en-US" altLang="zh-CN" sz="2400" dirty="0">
                <a:ea typeface="隶书" panose="020105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 err="1">
                <a:solidFill>
                  <a:srgbClr val="FF0000"/>
                </a:solidFill>
                <a:ea typeface="隶书" panose="02010509060101010101" pitchFamily="49" charset="-122"/>
                <a:cs typeface="Times New Roman" panose="02020603050405020304" pitchFamily="18" charset="0"/>
              </a:rPr>
              <a:t>Student.Sno</a:t>
            </a:r>
            <a:r>
              <a:rPr lang="en-US" altLang="zh-CN" sz="2400" dirty="0">
                <a:solidFill>
                  <a:srgbClr val="FF0000"/>
                </a:solidFill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ea typeface="隶书" panose="02010509060101010101" pitchFamily="49" charset="-122"/>
                <a:cs typeface="Times New Roman" panose="02020603050405020304" pitchFamily="18" charset="0"/>
              </a:rPr>
              <a:t>AND  </a:t>
            </a:r>
            <a:r>
              <a:rPr lang="en-US" altLang="zh-CN" sz="2400" dirty="0" err="1">
                <a:ea typeface="隶书" panose="02010509060101010101" pitchFamily="49" charset="-122"/>
                <a:cs typeface="Times New Roman" panose="02020603050405020304" pitchFamily="18" charset="0"/>
              </a:rPr>
              <a:t>Cno</a:t>
            </a:r>
            <a:r>
              <a:rPr lang="en-US" altLang="zh-CN" sz="2400" dirty="0">
                <a:ea typeface="隶书" panose="02010509060101010101" pitchFamily="49" charset="-122"/>
                <a:cs typeface="Times New Roman" panose="02020603050405020304" pitchFamily="18" charset="0"/>
              </a:rPr>
              <a:t>= '1')</a:t>
            </a:r>
            <a:r>
              <a:rPr lang="zh-CN" altLang="en-US" sz="2400" dirty="0">
                <a:ea typeface="隶书" panose="020105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内容占位符 3"/>
          <p:cNvSpPr>
            <a:spLocks noGrp="1"/>
          </p:cNvSpPr>
          <p:nvPr>
            <p:ph idx="1"/>
          </p:nvPr>
        </p:nvSpPr>
        <p:spPr>
          <a:xfrm>
            <a:off x="231775" y="744867"/>
            <a:ext cx="8229600" cy="45259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800" dirty="0"/>
              <a:t>NOT EXISTS</a:t>
            </a:r>
            <a:r>
              <a:rPr lang="zh-CN" altLang="en-US" sz="2800" dirty="0"/>
              <a:t>谓词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若内层查询结果非空，则外层的</a:t>
            </a:r>
            <a:r>
              <a:rPr lang="en-US" altLang="zh-CN" sz="2400" dirty="0">
                <a:ea typeface="宋体" charset="-122"/>
              </a:rPr>
              <a:t>WHERE</a:t>
            </a:r>
            <a:r>
              <a:rPr lang="zh-CN" altLang="en-US" sz="2400" dirty="0">
                <a:ea typeface="宋体" charset="-122"/>
              </a:rPr>
              <a:t>子句返回假值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若内层查询结果为空，则外层的</a:t>
            </a:r>
            <a:r>
              <a:rPr lang="en-US" altLang="zh-CN" sz="2400" dirty="0">
                <a:ea typeface="宋体" charset="-122"/>
              </a:rPr>
              <a:t>WHERE</a:t>
            </a:r>
            <a:r>
              <a:rPr lang="zh-CN" altLang="en-US" sz="2400" dirty="0">
                <a:ea typeface="宋体" charset="-122"/>
              </a:rPr>
              <a:t>子句返回真值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75" y="2659821"/>
            <a:ext cx="8488363" cy="5598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808038" indent="-808038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[</a:t>
            </a:r>
            <a:r>
              <a:rPr lang="zh-CN" altLang="en-US" sz="2800" dirty="0">
                <a:ea typeface="隶书" pitchFamily="49" charset="-122"/>
                <a:cs typeface="Times New Roman" pitchFamily="18" charset="0"/>
              </a:rPr>
              <a:t>例</a:t>
            </a: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36]  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查询没有选修了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号课程的学生姓名。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020983" y="3295935"/>
            <a:ext cx="8081962" cy="334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SELECT </a:t>
            </a:r>
            <a:r>
              <a:rPr lang="en-US" altLang="zh-CN" sz="2400" dirty="0" err="1">
                <a:cs typeface="Times New Roman" panose="02020603050405020304" pitchFamily="18" charset="0"/>
              </a:rPr>
              <a:t>Sname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FROM Student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WHERE 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NOT EXISTS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  (SELECT *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   FROM SC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   WHERE </a:t>
            </a:r>
            <a:r>
              <a:rPr lang="en-US" altLang="zh-CN" sz="2400" dirty="0" err="1">
                <a:cs typeface="Times New Roman" panose="02020603050405020304" pitchFamily="18" charset="0"/>
              </a:rPr>
              <a:t>Sno</a:t>
            </a:r>
            <a:r>
              <a:rPr lang="en-US" altLang="zh-CN" sz="2400" dirty="0"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cs typeface="Times New Roman" panose="02020603050405020304" pitchFamily="18" charset="0"/>
              </a:rPr>
              <a:t>Student.Sno</a:t>
            </a:r>
            <a:r>
              <a:rPr lang="en-US" altLang="zh-CN" sz="2400" dirty="0">
                <a:cs typeface="Times New Roman" panose="02020603050405020304" pitchFamily="18" charset="0"/>
              </a:rPr>
              <a:t>  AND </a:t>
            </a:r>
            <a:r>
              <a:rPr lang="en-US" altLang="zh-CN" sz="2400" dirty="0" err="1">
                <a:cs typeface="Times New Roman" panose="02020603050405020304" pitchFamily="18" charset="0"/>
              </a:rPr>
              <a:t>Cno</a:t>
            </a:r>
            <a:r>
              <a:rPr lang="en-US" altLang="zh-CN" sz="2400" dirty="0">
                <a:cs typeface="Times New Roman" panose="02020603050405020304" pitchFamily="18" charset="0"/>
              </a:rPr>
              <a:t>='1')</a:t>
            </a:r>
            <a:r>
              <a:rPr lang="zh-CN" altLang="en-US" sz="2400" dirty="0">
                <a:cs typeface="Times New Roman" panose="02020603050405020304" pitchFamily="18" charset="0"/>
              </a:rPr>
              <a:t>；</a:t>
            </a:r>
            <a:endParaRPr lang="en-US" altLang="zh-CN" sz="2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内容占位符 2"/>
          <p:cNvSpPr>
            <a:spLocks noGrp="1"/>
          </p:cNvSpPr>
          <p:nvPr>
            <p:ph idx="1"/>
          </p:nvPr>
        </p:nvSpPr>
        <p:spPr>
          <a:xfrm>
            <a:off x="204788" y="443589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宋体" charset="-122"/>
              </a:rPr>
              <a:t>不同形式的查询间的替换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一些带</a:t>
            </a:r>
            <a:r>
              <a:rPr lang="en-US" altLang="zh-CN" sz="2400" dirty="0">
                <a:ea typeface="宋体" charset="-122"/>
              </a:rPr>
              <a:t>EXISTS</a:t>
            </a:r>
            <a:r>
              <a:rPr lang="zh-CN" altLang="en-US" sz="2400" dirty="0">
                <a:ea typeface="宋体" charset="-122"/>
              </a:rPr>
              <a:t>或</a:t>
            </a:r>
            <a:r>
              <a:rPr lang="en-US" altLang="zh-CN" sz="2400" dirty="0">
                <a:ea typeface="宋体" charset="-122"/>
              </a:rPr>
              <a:t>NOT EXISTS</a:t>
            </a:r>
            <a:r>
              <a:rPr lang="zh-CN" altLang="en-US" sz="2400" dirty="0">
                <a:ea typeface="宋体" charset="-122"/>
              </a:rPr>
              <a:t>谓词的子查询不能被其他形式的子查询等价替换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所有带</a:t>
            </a:r>
            <a:r>
              <a:rPr lang="en-US" altLang="zh-CN" sz="2400" dirty="0">
                <a:ea typeface="宋体" charset="-122"/>
              </a:rPr>
              <a:t>IN</a:t>
            </a:r>
            <a:r>
              <a:rPr lang="zh-CN" altLang="en-US" sz="2400" dirty="0">
                <a:ea typeface="宋体" charset="-122"/>
              </a:rPr>
              <a:t>谓词、比较运算符、</a:t>
            </a:r>
            <a:r>
              <a:rPr lang="en-US" altLang="zh-CN" sz="2400" dirty="0">
                <a:ea typeface="宋体" charset="-122"/>
              </a:rPr>
              <a:t>ANY</a:t>
            </a:r>
            <a:r>
              <a:rPr lang="zh-CN" altLang="en-US" sz="2400" dirty="0">
                <a:ea typeface="宋体" charset="-122"/>
              </a:rPr>
              <a:t>和</a:t>
            </a:r>
            <a:r>
              <a:rPr lang="en-US" altLang="zh-CN" sz="2400" dirty="0">
                <a:ea typeface="宋体" charset="-122"/>
              </a:rPr>
              <a:t>ALL</a:t>
            </a:r>
            <a:r>
              <a:rPr lang="zh-CN" altLang="en-US" sz="2400" dirty="0">
                <a:ea typeface="宋体" charset="-122"/>
              </a:rPr>
              <a:t>谓词的子查询都能用带</a:t>
            </a:r>
            <a:r>
              <a:rPr lang="en-US" altLang="zh-CN" sz="2400" dirty="0">
                <a:ea typeface="宋体" charset="-122"/>
              </a:rPr>
              <a:t>EXISTS</a:t>
            </a:r>
            <a:r>
              <a:rPr lang="zh-CN" altLang="en-US" sz="2400" dirty="0">
                <a:ea typeface="宋体" charset="-122"/>
              </a:rPr>
              <a:t>谓词的子查询等价替换。</a:t>
            </a:r>
          </a:p>
          <a:p>
            <a:pPr lvl="1" eaLnBrk="1" hangingPunct="1"/>
            <a:endParaRPr lang="zh-CN" altLang="en-US" sz="2400" dirty="0">
              <a:ea typeface="宋体" charset="-122"/>
            </a:endParaRPr>
          </a:p>
          <a:p>
            <a:pPr lvl="1" eaLnBrk="1" hangingPunct="1"/>
            <a:endParaRPr lang="zh-CN" altLang="en-US" sz="2400" dirty="0">
              <a:ea typeface="宋体" charset="-122"/>
            </a:endParaRPr>
          </a:p>
          <a:p>
            <a:pPr lvl="1" eaLnBrk="1" hangingPunct="1"/>
            <a:endParaRPr lang="zh-CN" altLang="en-US" sz="2400" dirty="0">
              <a:ea typeface="宋体" charset="-122"/>
            </a:endParaRPr>
          </a:p>
          <a:p>
            <a:pPr lvl="1" eaLnBrk="1" hangingPunct="1"/>
            <a:endParaRPr lang="zh-CN" altLang="en-US" sz="2400" dirty="0">
              <a:ea typeface="宋体" charset="-122"/>
            </a:endParaRPr>
          </a:p>
          <a:p>
            <a:pPr lvl="1" eaLnBrk="1" hangingPunct="1"/>
            <a:endParaRPr lang="zh-CN" altLang="en-US" sz="2400" dirty="0">
              <a:ea typeface="宋体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4788" y="3171995"/>
            <a:ext cx="8189912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[</a:t>
            </a:r>
            <a:r>
              <a:rPr lang="zh-CN" altLang="en-US" sz="2800" dirty="0">
                <a:ea typeface="隶书" pitchFamily="49" charset="-122"/>
                <a:cs typeface="Times New Roman" pitchFamily="18" charset="0"/>
              </a:rPr>
              <a:t>例</a:t>
            </a: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37]  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查询与“刘晨”在同一个系学习的学生。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69900" y="3781393"/>
            <a:ext cx="3770313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2B166E"/>
              </a:buClr>
            </a:pPr>
            <a:r>
              <a:rPr lang="en-US" altLang="zh-CN" dirty="0">
                <a:ea typeface="隶书" pitchFamily="49" charset="-122"/>
                <a:cs typeface="Times New Roman" panose="02020603050405020304" pitchFamily="18" charset="0"/>
              </a:rPr>
              <a:t>    SELECT  </a:t>
            </a:r>
            <a:r>
              <a:rPr lang="en-US" altLang="zh-CN" dirty="0" err="1">
                <a:ea typeface="隶书" pitchFamily="49" charset="-122"/>
                <a:cs typeface="Times New Roman" panose="02020603050405020304" pitchFamily="18" charset="0"/>
              </a:rPr>
              <a:t>Sno</a:t>
            </a:r>
            <a:r>
              <a:rPr lang="zh-CN" altLang="en-US" dirty="0">
                <a:ea typeface="隶书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ea typeface="隶书" pitchFamily="49" charset="-122"/>
                <a:cs typeface="Times New Roman" panose="02020603050405020304" pitchFamily="18" charset="0"/>
              </a:rPr>
              <a:t>Sname</a:t>
            </a:r>
            <a:r>
              <a:rPr lang="zh-CN" altLang="en-US" dirty="0">
                <a:ea typeface="隶书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ea typeface="隶书" pitchFamily="49" charset="-122"/>
                <a:cs typeface="Times New Roman" panose="02020603050405020304" pitchFamily="18" charset="0"/>
              </a:rPr>
              <a:t>Sdept</a:t>
            </a:r>
            <a:endParaRPr lang="en-US" altLang="zh-CN" dirty="0"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2B166E"/>
              </a:buClr>
            </a:pPr>
            <a:r>
              <a:rPr lang="en-US" altLang="zh-CN" dirty="0">
                <a:ea typeface="隶书" pitchFamily="49" charset="-122"/>
                <a:cs typeface="Times New Roman" pitchFamily="18" charset="0"/>
              </a:rPr>
              <a:t>    FROM  Student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2B166E"/>
              </a:buClr>
            </a:pPr>
            <a:r>
              <a:rPr lang="en-US" altLang="zh-CN" dirty="0">
                <a:ea typeface="隶书" pitchFamily="49" charset="-122"/>
                <a:cs typeface="Times New Roman" pitchFamily="18" charset="0"/>
              </a:rPr>
              <a:t>    WHERE  </a:t>
            </a:r>
            <a:r>
              <a:rPr lang="en-US" altLang="zh-CN" dirty="0" err="1">
                <a:ea typeface="隶书" pitchFamily="49" charset="-122"/>
                <a:cs typeface="Times New Roman" panose="02020603050405020304" pitchFamily="18" charset="0"/>
              </a:rPr>
              <a:t>Sdept</a:t>
            </a:r>
            <a:r>
              <a:rPr lang="en-US" altLang="zh-CN" dirty="0">
                <a:ea typeface="隶书" pitchFamily="49" charset="-122"/>
                <a:cs typeface="Times New Roman" pitchFamily="18" charset="0"/>
              </a:rPr>
              <a:t>  IN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2B166E"/>
              </a:buClr>
            </a:pPr>
            <a:r>
              <a:rPr lang="en-US" altLang="zh-CN" dirty="0">
                <a:ea typeface="隶书" pitchFamily="49" charset="-122"/>
                <a:cs typeface="Times New Roman" pitchFamily="18" charset="0"/>
              </a:rPr>
              <a:t>           </a:t>
            </a:r>
            <a:r>
              <a:rPr lang="en-US" altLang="zh-CN" dirty="0">
                <a:solidFill>
                  <a:srgbClr val="FF0000"/>
                </a:solidFill>
                <a:ea typeface="隶书" pitchFamily="49" charset="-122"/>
                <a:cs typeface="Times New Roman" panose="02020603050405020304" pitchFamily="18" charset="0"/>
              </a:rPr>
              <a:t>(SELECT </a:t>
            </a:r>
            <a:r>
              <a:rPr lang="en-US" altLang="zh-CN" dirty="0" err="1">
                <a:solidFill>
                  <a:srgbClr val="FF0000"/>
                </a:solidFill>
                <a:ea typeface="隶书" pitchFamily="49" charset="-122"/>
                <a:cs typeface="Times New Roman" panose="02020603050405020304" pitchFamily="18" charset="0"/>
              </a:rPr>
              <a:t>Sdept</a:t>
            </a:r>
            <a:endParaRPr lang="en-US" altLang="zh-CN" dirty="0">
              <a:solidFill>
                <a:srgbClr val="FF0000"/>
              </a:solidFill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2B166E"/>
              </a:buClr>
            </a:pPr>
            <a:r>
              <a:rPr lang="en-US" altLang="zh-CN" dirty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            FROM Student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2B166E"/>
              </a:buClr>
            </a:pPr>
            <a:r>
              <a:rPr lang="en-US" altLang="zh-CN" dirty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            WHERE </a:t>
            </a:r>
            <a:r>
              <a:rPr lang="en-US" altLang="zh-CN" dirty="0" err="1">
                <a:solidFill>
                  <a:srgbClr val="FF0000"/>
                </a:solidFill>
                <a:ea typeface="隶书" pitchFamily="49" charset="-122"/>
                <a:cs typeface="Times New Roman" panose="02020603050405020304" pitchFamily="18" charset="0"/>
              </a:rPr>
              <a:t>Sname</a:t>
            </a:r>
            <a:r>
              <a:rPr lang="en-US" altLang="zh-CN" dirty="0">
                <a:solidFill>
                  <a:srgbClr val="FF0000"/>
                </a:solidFill>
                <a:ea typeface="隶书" pitchFamily="49" charset="-122"/>
                <a:cs typeface="Times New Roman" panose="02020603050405020304" pitchFamily="18" charset="0"/>
              </a:rPr>
              <a:t>= ‘ </a:t>
            </a:r>
            <a:r>
              <a:rPr lang="zh-CN" altLang="en-US" dirty="0">
                <a:solidFill>
                  <a:srgbClr val="FF0000"/>
                </a:solidFill>
                <a:ea typeface="隶书" pitchFamily="49" charset="-122"/>
                <a:cs typeface="Times New Roman" panose="02020603050405020304" pitchFamily="18" charset="0"/>
              </a:rPr>
              <a:t>刘晨 </a:t>
            </a:r>
            <a:r>
              <a:rPr lang="en-US" altLang="zh-CN" dirty="0">
                <a:solidFill>
                  <a:srgbClr val="FF0000"/>
                </a:solidFill>
                <a:ea typeface="隶书" pitchFamily="49" charset="-122"/>
                <a:cs typeface="Times New Roman" panose="02020603050405020304" pitchFamily="18" charset="0"/>
              </a:rPr>
              <a:t>’)</a:t>
            </a:r>
            <a:r>
              <a:rPr lang="zh-CN" altLang="en-US" dirty="0">
                <a:solidFill>
                  <a:srgbClr val="FF0000"/>
                </a:solidFill>
                <a:ea typeface="隶书" pitchFamily="49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697413" y="3748056"/>
            <a:ext cx="4221162" cy="294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SELECT </a:t>
            </a:r>
            <a:r>
              <a:rPr lang="en-US" altLang="zh-CN" dirty="0" err="1">
                <a:cs typeface="Times New Roman" panose="02020603050405020304" pitchFamily="18" charset="0"/>
              </a:rPr>
              <a:t>Sno</a:t>
            </a:r>
            <a:r>
              <a:rPr lang="zh-CN" altLang="en-US" dirty="0"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cs typeface="Times New Roman" panose="02020603050405020304" pitchFamily="18" charset="0"/>
              </a:rPr>
              <a:t>Sname</a:t>
            </a:r>
            <a:r>
              <a:rPr lang="zh-CN" altLang="en-US" dirty="0"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cs typeface="Times New Roman" panose="02020603050405020304" pitchFamily="18" charset="0"/>
              </a:rPr>
              <a:t>Sdept</a:t>
            </a:r>
            <a:endParaRPr lang="en-US" altLang="zh-CN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FROM Student S1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WHERE </a:t>
            </a:r>
            <a:r>
              <a:rPr lang="en-US" altLang="zh-CN" b="1" dirty="0">
                <a:solidFill>
                  <a:srgbClr val="0000FF"/>
                </a:solidFill>
                <a:cs typeface="Times New Roman" panose="02020603050405020304" pitchFamily="18" charset="0"/>
              </a:rPr>
              <a:t>EXISTS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    （</a:t>
            </a:r>
            <a:r>
              <a:rPr lang="en-US" altLang="zh-CN" dirty="0">
                <a:cs typeface="Times New Roman" panose="02020603050405020304" pitchFamily="18" charset="0"/>
              </a:rPr>
              <a:t>SELECT *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      FROM Student S2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      WHERE S2.Sdept = S1.Sdept AND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            S2.Sname = '</a:t>
            </a:r>
            <a:r>
              <a:rPr lang="zh-CN" altLang="en-US" dirty="0">
                <a:cs typeface="Times New Roman" panose="02020603050405020304" pitchFamily="18" charset="0"/>
              </a:rPr>
              <a:t>刘晨 </a:t>
            </a:r>
            <a:r>
              <a:rPr lang="en-US" altLang="zh-CN" dirty="0">
                <a:cs typeface="Times New Roman" panose="02020603050405020304" pitchFamily="18" charset="0"/>
              </a:rPr>
              <a:t>'</a:t>
            </a:r>
            <a:r>
              <a:rPr lang="zh-CN" altLang="en-US" dirty="0">
                <a:cs typeface="Times New Roman" panose="02020603050405020304" pitchFamily="18" charset="0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内容占位符 2"/>
          <p:cNvSpPr>
            <a:spLocks noGrp="1"/>
          </p:cNvSpPr>
          <p:nvPr>
            <p:ph idx="1"/>
          </p:nvPr>
        </p:nvSpPr>
        <p:spPr>
          <a:xfrm>
            <a:off x="311150" y="1243013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隶书" panose="02010509060101010101" pitchFamily="49" charset="-122"/>
              </a:rPr>
              <a:t>用</a:t>
            </a:r>
            <a:r>
              <a:rPr lang="en-US" altLang="zh-CN" sz="2800" dirty="0"/>
              <a:t>EXISTS/NOT EXISTS</a:t>
            </a:r>
            <a:r>
              <a:rPr lang="zh-CN" altLang="en-US" sz="2800" dirty="0">
                <a:latin typeface="隶书" panose="02010509060101010101" pitchFamily="49" charset="-122"/>
              </a:rPr>
              <a:t>实现全称量词</a:t>
            </a:r>
            <a:r>
              <a:rPr lang="en-US" altLang="zh-CN" sz="2800" dirty="0">
                <a:latin typeface="隶书" panose="02010509060101010101" pitchFamily="49" charset="-122"/>
              </a:rPr>
              <a:t>(</a:t>
            </a:r>
            <a:r>
              <a:rPr lang="zh-CN" altLang="en-US" sz="2800" dirty="0">
                <a:latin typeface="隶书" panose="02010509060101010101" pitchFamily="49" charset="-122"/>
              </a:rPr>
              <a:t>难点</a:t>
            </a:r>
            <a:r>
              <a:rPr lang="en-US" altLang="zh-CN" sz="2800" dirty="0">
                <a:latin typeface="隶书" panose="02010509060101010101" pitchFamily="49" charset="-122"/>
              </a:rPr>
              <a:t>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b="1" dirty="0">
                <a:latin typeface="宋体" charset="-122"/>
                <a:ea typeface="宋体" charset="-122"/>
              </a:rPr>
              <a:t>SQL</a:t>
            </a:r>
            <a:r>
              <a:rPr lang="zh-CN" altLang="en-US" sz="2400" b="1" dirty="0">
                <a:latin typeface="宋体" charset="-122"/>
                <a:ea typeface="宋体" charset="-122"/>
              </a:rPr>
              <a:t>语言中没有全称量词</a:t>
            </a:r>
            <a:r>
              <a:rPr lang="zh-CN" altLang="en-US" sz="2400" b="1" dirty="0">
                <a:ea typeface="宋体" charset="-122"/>
                <a:sym typeface="Symbol" pitchFamily="18" charset="2"/>
              </a:rPr>
              <a:t></a:t>
            </a:r>
            <a:r>
              <a:rPr lang="zh-CN" altLang="en-US" sz="2400" b="1" dirty="0">
                <a:latin typeface="宋体" charset="-122"/>
                <a:ea typeface="宋体" charset="-122"/>
              </a:rPr>
              <a:t> （</a:t>
            </a:r>
            <a:r>
              <a:rPr lang="en-US" altLang="zh-CN" sz="2400" b="1" dirty="0">
                <a:latin typeface="宋体" charset="-122"/>
                <a:ea typeface="宋体" charset="-122"/>
              </a:rPr>
              <a:t>For all</a:t>
            </a:r>
            <a:r>
              <a:rPr lang="zh-CN" altLang="en-US" sz="2400" b="1" dirty="0">
                <a:latin typeface="宋体" charset="-122"/>
                <a:ea typeface="宋体" charset="-122"/>
              </a:rPr>
              <a:t>）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>
                <a:latin typeface="宋体" charset="-122"/>
                <a:ea typeface="宋体" charset="-122"/>
              </a:rPr>
              <a:t>可以把带有全称量词的谓词转换为等价的带有存在量词的谓词：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宋体" charset="-122"/>
              </a:rPr>
              <a:t>        </a:t>
            </a:r>
            <a:r>
              <a:rPr lang="en-US" altLang="zh-CN" sz="2400" b="1" dirty="0">
                <a:latin typeface="宋体" charset="-122"/>
              </a:rPr>
              <a:t>(</a:t>
            </a:r>
            <a:r>
              <a:rPr lang="en-US" altLang="zh-CN" sz="2400" b="1" dirty="0">
                <a:sym typeface="Symbol" pitchFamily="18" charset="2"/>
              </a:rPr>
              <a:t></a:t>
            </a:r>
            <a:r>
              <a:rPr lang="en-US" altLang="zh-CN" sz="2400" b="1" dirty="0">
                <a:latin typeface="宋体" charset="-122"/>
              </a:rPr>
              <a:t>x)P </a:t>
            </a:r>
            <a:r>
              <a:rPr lang="en-US" altLang="zh-CN" sz="2400" b="1" dirty="0"/>
              <a:t>≡</a:t>
            </a:r>
            <a:r>
              <a:rPr lang="en-US" altLang="zh-CN" sz="2400" b="1" dirty="0">
                <a:latin typeface="宋体" charset="-122"/>
              </a:rPr>
              <a:t> </a:t>
            </a:r>
            <a:r>
              <a:rPr lang="en-US" altLang="zh-CN" sz="2400" b="1" dirty="0">
                <a:sym typeface="Symbol" pitchFamily="18" charset="2"/>
              </a:rPr>
              <a:t></a:t>
            </a:r>
            <a:r>
              <a:rPr lang="en-US" altLang="zh-CN" sz="2400" b="1" dirty="0">
                <a:latin typeface="宋体" charset="-122"/>
              </a:rPr>
              <a:t> (</a:t>
            </a:r>
            <a:r>
              <a:rPr lang="en-US" altLang="zh-CN" sz="2400" b="1" dirty="0">
                <a:sym typeface="Symbol" pitchFamily="18" charset="2"/>
              </a:rPr>
              <a:t></a:t>
            </a:r>
            <a:r>
              <a:rPr lang="en-US" altLang="zh-CN" sz="2400" b="1" dirty="0">
                <a:latin typeface="宋体" charset="-122"/>
              </a:rPr>
              <a:t> x(</a:t>
            </a:r>
            <a:r>
              <a:rPr lang="en-US" altLang="zh-CN" sz="2400" b="1" dirty="0">
                <a:sym typeface="Symbol" pitchFamily="18" charset="2"/>
              </a:rPr>
              <a:t></a:t>
            </a:r>
            <a:r>
              <a:rPr lang="en-US" altLang="zh-CN" sz="2400" b="1" dirty="0">
                <a:latin typeface="宋体" charset="-122"/>
              </a:rPr>
              <a:t> P)) </a:t>
            </a:r>
          </a:p>
          <a:p>
            <a:pPr lvl="1" eaLnBrk="1" hangingPunct="1"/>
            <a:endParaRPr lang="zh-CN" altLang="en-US" sz="24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725" y="417030"/>
            <a:ext cx="8486775" cy="5598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808038" indent="-808038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[</a:t>
            </a:r>
            <a:r>
              <a:rPr lang="zh-CN" altLang="en-US" sz="2800" dirty="0">
                <a:ea typeface="隶书" pitchFamily="49" charset="-122"/>
                <a:cs typeface="Times New Roman" pitchFamily="18" charset="0"/>
              </a:rPr>
              <a:t>例</a:t>
            </a: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38]  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查询选修了全部课程的学生姓名。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193800" y="1148867"/>
            <a:ext cx="7226869" cy="5562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隶书" panose="02010509060101010101" pitchFamily="49" charset="-122"/>
                <a:cs typeface="Times New Roman" panose="02020603050405020304" pitchFamily="18" charset="0"/>
              </a:rPr>
              <a:t>SELECT </a:t>
            </a:r>
            <a:r>
              <a:rPr lang="en-US" altLang="zh-CN" sz="2400" dirty="0" err="1">
                <a:ea typeface="隶书" panose="02010509060101010101" pitchFamily="49" charset="-122"/>
                <a:cs typeface="Times New Roman" panose="02020603050405020304" pitchFamily="18" charset="0"/>
              </a:rPr>
              <a:t>Sname</a:t>
            </a:r>
            <a:endParaRPr lang="en-US" altLang="zh-CN" sz="2400" dirty="0"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隶书" panose="02010509060101010101" pitchFamily="49" charset="-122"/>
                <a:cs typeface="Times New Roman" panose="02020603050405020304" pitchFamily="18" charset="0"/>
              </a:rPr>
              <a:t>FROM Student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隶书" panose="02010509060101010101" pitchFamily="49" charset="-122"/>
                <a:cs typeface="Times New Roman" panose="02020603050405020304" pitchFamily="18" charset="0"/>
              </a:rPr>
              <a:t>WHERE NOT EXISTS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隶书" panose="02010509060101010101" pitchFamily="49" charset="-122"/>
                <a:cs typeface="Times New Roman" panose="02020603050405020304" pitchFamily="18" charset="0"/>
              </a:rPr>
              <a:t>      SELECT *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隶书" panose="02010509060101010101" pitchFamily="49" charset="-122"/>
                <a:cs typeface="Times New Roman" panose="02020603050405020304" pitchFamily="18" charset="0"/>
              </a:rPr>
              <a:t>      FROM Course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隶书" panose="02010509060101010101" pitchFamily="49" charset="-122"/>
                <a:cs typeface="Times New Roman" panose="02020603050405020304" pitchFamily="18" charset="0"/>
              </a:rPr>
              <a:t>      WHERE NOT EXISTS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隶书" panose="02010509060101010101" pitchFamily="49" charset="-122"/>
                <a:cs typeface="Times New Roman" panose="02020603050405020304" pitchFamily="18" charset="0"/>
              </a:rPr>
              <a:t>            (SELECT *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隶书" panose="02010509060101010101" pitchFamily="49" charset="-122"/>
                <a:cs typeface="Times New Roman" panose="02020603050405020304" pitchFamily="18" charset="0"/>
              </a:rPr>
              <a:t>             FROM SC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隶书" panose="02010509060101010101" pitchFamily="49" charset="-122"/>
                <a:cs typeface="Times New Roman" panose="02020603050405020304" pitchFamily="18" charset="0"/>
              </a:rPr>
              <a:t>             WHERE </a:t>
            </a:r>
            <a:r>
              <a:rPr lang="en-US" altLang="zh-CN" sz="2400" dirty="0" err="1">
                <a:ea typeface="隶书" panose="02010509060101010101" pitchFamily="49" charset="-122"/>
                <a:cs typeface="Times New Roman" panose="02020603050405020304" pitchFamily="18" charset="0"/>
              </a:rPr>
              <a:t>Sno</a:t>
            </a:r>
            <a:r>
              <a:rPr lang="en-US" altLang="zh-CN" sz="2400" dirty="0">
                <a:ea typeface="隶书" panose="020105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 err="1">
                <a:ea typeface="隶书" panose="02010509060101010101" pitchFamily="49" charset="-122"/>
                <a:cs typeface="Times New Roman" panose="02020603050405020304" pitchFamily="18" charset="0"/>
              </a:rPr>
              <a:t>Student.Sno</a:t>
            </a:r>
            <a:r>
              <a:rPr lang="en-US" altLang="zh-CN" sz="2400" dirty="0">
                <a:ea typeface="隶书" panose="02010509060101010101" pitchFamily="49" charset="-122"/>
                <a:cs typeface="Times New Roman" panose="02020603050405020304" pitchFamily="18" charset="0"/>
              </a:rPr>
              <a:t>  AND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隶书" panose="02010509060101010101" pitchFamily="49" charset="-122"/>
                <a:cs typeface="Times New Roman" panose="02020603050405020304" pitchFamily="18" charset="0"/>
              </a:rPr>
              <a:t>                   </a:t>
            </a:r>
            <a:r>
              <a:rPr lang="en-US" altLang="zh-CN" sz="2400" dirty="0" err="1">
                <a:ea typeface="隶书" panose="02010509060101010101" pitchFamily="49" charset="-122"/>
                <a:cs typeface="Times New Roman" panose="02020603050405020304" pitchFamily="18" charset="0"/>
              </a:rPr>
              <a:t>Cno</a:t>
            </a:r>
            <a:r>
              <a:rPr lang="en-US" altLang="zh-CN" sz="2400" dirty="0">
                <a:ea typeface="隶书" panose="020105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 err="1">
                <a:ea typeface="隶书" panose="02010509060101010101" pitchFamily="49" charset="-122"/>
                <a:cs typeface="Times New Roman" panose="02020603050405020304" pitchFamily="18" charset="0"/>
              </a:rPr>
              <a:t>Course.Cno</a:t>
            </a:r>
            <a:r>
              <a:rPr lang="zh-CN" altLang="en-US" sz="2400" dirty="0">
                <a:ea typeface="隶书" panose="02010509060101010101" pitchFamily="49" charset="-122"/>
                <a:cs typeface="Times New Roman" panose="02020603050405020304" pitchFamily="18" charset="0"/>
              </a:rPr>
              <a:t>）；</a:t>
            </a:r>
            <a:endParaRPr lang="en-US" altLang="zh-CN" sz="2400" dirty="0"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内容占位符 4"/>
          <p:cNvSpPr>
            <a:spLocks noGrp="1"/>
          </p:cNvSpPr>
          <p:nvPr>
            <p:ph idx="1"/>
          </p:nvPr>
        </p:nvSpPr>
        <p:spPr>
          <a:xfrm>
            <a:off x="204788" y="292529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用</a:t>
            </a:r>
            <a:r>
              <a:rPr lang="en-US" altLang="zh-CN" sz="2800" dirty="0"/>
              <a:t>EXISTS/NOT EXISTS</a:t>
            </a:r>
            <a:r>
              <a:rPr lang="zh-CN" altLang="en-US" sz="2800" dirty="0"/>
              <a:t>实现逻辑蕴函</a:t>
            </a:r>
            <a:r>
              <a:rPr lang="en-US" altLang="zh-CN" sz="2800" dirty="0"/>
              <a:t>(</a:t>
            </a:r>
            <a:r>
              <a:rPr lang="zh-CN" altLang="en-US" sz="2800" dirty="0"/>
              <a:t>难点</a:t>
            </a:r>
            <a:r>
              <a:rPr lang="en-US" altLang="zh-CN" sz="2800" dirty="0"/>
              <a:t>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dirty="0">
                <a:ea typeface="宋体" charset="-122"/>
              </a:rPr>
              <a:t>SQL</a:t>
            </a:r>
            <a:r>
              <a:rPr lang="zh-CN" altLang="en-US" sz="2400" dirty="0">
                <a:ea typeface="宋体" charset="-122"/>
              </a:rPr>
              <a:t>语言中没有蕴函</a:t>
            </a:r>
            <a:r>
              <a:rPr lang="en-US" altLang="zh-CN" sz="2400" dirty="0">
                <a:ea typeface="宋体" charset="-122"/>
              </a:rPr>
              <a:t>(Implication)</a:t>
            </a:r>
            <a:r>
              <a:rPr lang="zh-CN" altLang="en-US" sz="2400" dirty="0">
                <a:ea typeface="宋体" charset="-122"/>
              </a:rPr>
              <a:t>逻辑运算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dirty="0">
                <a:ea typeface="宋体" charset="-122"/>
              </a:rPr>
              <a:t>可以利用谓词演算将逻辑蕴函谓词等价转换为：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dirty="0"/>
              <a:t>                   </a:t>
            </a:r>
            <a:r>
              <a:rPr lang="en-US" altLang="zh-CN" sz="2800" dirty="0"/>
              <a:t>p </a:t>
            </a:r>
            <a:r>
              <a:rPr lang="en-US" altLang="zh-CN" sz="2800" dirty="0">
                <a:sym typeface="Symbol" pitchFamily="18" charset="2"/>
              </a:rPr>
              <a:t></a:t>
            </a:r>
            <a:r>
              <a:rPr lang="en-US" altLang="zh-CN" sz="2800" dirty="0"/>
              <a:t> q ≡ </a:t>
            </a:r>
            <a:r>
              <a:rPr lang="en-US" altLang="zh-CN" sz="2800" dirty="0">
                <a:sym typeface="Symbol" pitchFamily="18" charset="2"/>
              </a:rPr>
              <a:t></a:t>
            </a:r>
            <a:r>
              <a:rPr lang="en-US" altLang="zh-CN" sz="2800" dirty="0"/>
              <a:t> </a:t>
            </a:r>
            <a:r>
              <a:rPr lang="en-US" altLang="zh-CN" sz="2800" dirty="0" err="1"/>
              <a:t>p∨q</a:t>
            </a:r>
            <a:r>
              <a:rPr lang="en-US" altLang="zh-CN" sz="2800" dirty="0"/>
              <a:t> </a:t>
            </a:r>
          </a:p>
          <a:p>
            <a:pPr lvl="1" eaLnBrk="1" hangingPunct="1"/>
            <a:endParaRPr lang="zh-CN" altLang="en-US" sz="2400" dirty="0">
              <a:ea typeface="宋体" charset="-122"/>
            </a:endParaRPr>
          </a:p>
        </p:txBody>
      </p:sp>
      <p:sp>
        <p:nvSpPr>
          <p:cNvPr id="90114" name="矩形 5"/>
          <p:cNvSpPr>
            <a:spLocks noChangeArrowheads="1"/>
          </p:cNvSpPr>
          <p:nvPr/>
        </p:nvSpPr>
        <p:spPr bwMode="auto">
          <a:xfrm>
            <a:off x="204788" y="2555510"/>
            <a:ext cx="88573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[</a:t>
            </a:r>
            <a:r>
              <a:rPr lang="zh-CN" altLang="en-US" sz="2800" dirty="0">
                <a:ea typeface="隶书" pitchFamily="49" charset="-122"/>
                <a:cs typeface="Times New Roman" pitchFamily="18" charset="0"/>
              </a:rPr>
              <a:t>例</a:t>
            </a: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39]  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查询至少选修了学生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201215122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选修的全部课程的学生号码。</a:t>
            </a:r>
          </a:p>
        </p:txBody>
      </p:sp>
      <p:sp>
        <p:nvSpPr>
          <p:cNvPr id="7" name="矩形 6"/>
          <p:cNvSpPr/>
          <p:nvPr/>
        </p:nvSpPr>
        <p:spPr>
          <a:xfrm>
            <a:off x="568658" y="3513585"/>
            <a:ext cx="8279641" cy="3261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rgbClr val="E02920"/>
                </a:solidFill>
                <a:latin typeface="宋体" charset="-122"/>
                <a:ea typeface="宋体" pitchFamily="2" charset="-122"/>
              </a:rPr>
              <a:t>解题思路：</a:t>
            </a:r>
          </a:p>
          <a:p>
            <a:pPr marL="185738" indent="-185738">
              <a:lnSpc>
                <a:spcPct val="150000"/>
              </a:lnSpc>
              <a:buClr>
                <a:srgbClr val="0000FF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000" dirty="0">
                <a:latin typeface="宋体" charset="-122"/>
                <a:ea typeface="宋体" pitchFamily="2" charset="-122"/>
              </a:rPr>
              <a:t>用逻辑蕴函表达：查询学号为</a:t>
            </a:r>
            <a:r>
              <a:rPr lang="en-US" altLang="zh-CN" sz="2000" dirty="0">
                <a:latin typeface="宋体" charset="-122"/>
                <a:ea typeface="宋体" pitchFamily="2" charset="-122"/>
              </a:rPr>
              <a:t>x</a:t>
            </a:r>
            <a:r>
              <a:rPr lang="zh-CN" altLang="en-US" sz="2000" dirty="0">
                <a:latin typeface="宋体" charset="-122"/>
                <a:ea typeface="宋体" pitchFamily="2" charset="-122"/>
              </a:rPr>
              <a:t>的学生，对所有的课程</a:t>
            </a:r>
            <a:r>
              <a:rPr lang="en-US" altLang="zh-CN" sz="2000" dirty="0">
                <a:latin typeface="宋体" charset="-122"/>
                <a:ea typeface="宋体" pitchFamily="2" charset="-122"/>
              </a:rPr>
              <a:t>y</a:t>
            </a:r>
            <a:r>
              <a:rPr lang="zh-CN" altLang="en-US" sz="2000" dirty="0">
                <a:latin typeface="宋体" charset="-122"/>
                <a:ea typeface="宋体" pitchFamily="2" charset="-122"/>
              </a:rPr>
              <a:t>，只要</a:t>
            </a:r>
            <a:r>
              <a:rPr lang="en-US" altLang="zh-CN" sz="2000" dirty="0">
                <a:latin typeface="宋体" charset="-122"/>
                <a:ea typeface="宋体" pitchFamily="2" charset="-122"/>
              </a:rPr>
              <a:t>201215122</a:t>
            </a:r>
            <a:r>
              <a:rPr lang="zh-CN" altLang="en-US" sz="2000" dirty="0">
                <a:latin typeface="宋体" charset="-122"/>
                <a:ea typeface="宋体" pitchFamily="2" charset="-122"/>
              </a:rPr>
              <a:t>学生选修了课程</a:t>
            </a:r>
            <a:r>
              <a:rPr lang="en-US" altLang="zh-CN" sz="2000" dirty="0">
                <a:latin typeface="宋体" charset="-122"/>
                <a:ea typeface="宋体" pitchFamily="2" charset="-122"/>
              </a:rPr>
              <a:t>y</a:t>
            </a:r>
            <a:r>
              <a:rPr lang="zh-CN" altLang="en-US" sz="2000" dirty="0">
                <a:latin typeface="宋体" charset="-122"/>
                <a:ea typeface="宋体" pitchFamily="2" charset="-122"/>
              </a:rPr>
              <a:t>，则</a:t>
            </a:r>
            <a:r>
              <a:rPr lang="en-US" altLang="zh-CN" sz="2000" dirty="0">
                <a:latin typeface="宋体" charset="-122"/>
                <a:ea typeface="宋体" pitchFamily="2" charset="-122"/>
              </a:rPr>
              <a:t>x</a:t>
            </a:r>
            <a:r>
              <a:rPr lang="zh-CN" altLang="en-US" sz="2000" dirty="0">
                <a:latin typeface="宋体" charset="-122"/>
                <a:ea typeface="宋体" pitchFamily="2" charset="-122"/>
              </a:rPr>
              <a:t>也选修了</a:t>
            </a:r>
            <a:r>
              <a:rPr lang="en-US" altLang="zh-CN" sz="2000" dirty="0">
                <a:latin typeface="宋体" charset="-122"/>
                <a:ea typeface="宋体" pitchFamily="2" charset="-122"/>
              </a:rPr>
              <a:t>y</a:t>
            </a:r>
            <a:r>
              <a:rPr lang="zh-CN" altLang="en-US" sz="2000" dirty="0">
                <a:latin typeface="宋体" charset="-122"/>
                <a:ea typeface="宋体" pitchFamily="2" charset="-122"/>
              </a:rPr>
              <a:t>。</a:t>
            </a:r>
          </a:p>
          <a:p>
            <a:pPr>
              <a:lnSpc>
                <a:spcPct val="150000"/>
              </a:lnSpc>
              <a:buClr>
                <a:srgbClr val="0000FF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000" dirty="0">
                <a:latin typeface="宋体" charset="-122"/>
                <a:ea typeface="宋体" pitchFamily="2" charset="-122"/>
              </a:rPr>
              <a:t>形式化表示：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sz="2000" dirty="0">
                <a:latin typeface="宋体" charset="-122"/>
                <a:ea typeface="宋体" pitchFamily="2" charset="-122"/>
              </a:rPr>
              <a:t>	用</a:t>
            </a:r>
            <a:r>
              <a:rPr lang="en-US" altLang="zh-CN" sz="2000" dirty="0">
                <a:latin typeface="宋体" charset="-122"/>
                <a:ea typeface="宋体" pitchFamily="2" charset="-122"/>
              </a:rPr>
              <a:t>P</a:t>
            </a:r>
            <a:r>
              <a:rPr lang="zh-CN" altLang="en-US" sz="2000" dirty="0">
                <a:latin typeface="宋体" charset="-122"/>
                <a:ea typeface="宋体" pitchFamily="2" charset="-122"/>
              </a:rPr>
              <a:t>表示谓词 </a:t>
            </a:r>
            <a:r>
              <a:rPr lang="zh-CN" altLang="en-US" sz="2000" dirty="0">
                <a:latin typeface="Arial"/>
                <a:ea typeface="宋体" pitchFamily="2" charset="-122"/>
              </a:rPr>
              <a:t>“</a:t>
            </a:r>
            <a:r>
              <a:rPr lang="zh-CN" altLang="en-US" sz="2000" dirty="0">
                <a:latin typeface="宋体" charset="-122"/>
                <a:ea typeface="宋体" pitchFamily="2" charset="-122"/>
              </a:rPr>
              <a:t>学生</a:t>
            </a:r>
            <a:r>
              <a:rPr lang="en-US" altLang="zh-CN" sz="2000" dirty="0">
                <a:latin typeface="宋体" charset="-122"/>
                <a:ea typeface="宋体" pitchFamily="2" charset="-122"/>
              </a:rPr>
              <a:t>201215122</a:t>
            </a:r>
            <a:r>
              <a:rPr lang="zh-CN" altLang="en-US" sz="2000" dirty="0">
                <a:latin typeface="宋体" charset="-122"/>
                <a:ea typeface="宋体" pitchFamily="2" charset="-122"/>
              </a:rPr>
              <a:t>选修了课程</a:t>
            </a:r>
            <a:r>
              <a:rPr lang="en-US" altLang="zh-CN" sz="2000" dirty="0">
                <a:latin typeface="宋体" charset="-122"/>
                <a:ea typeface="宋体" pitchFamily="2" charset="-122"/>
              </a:rPr>
              <a:t>y</a:t>
            </a:r>
            <a:r>
              <a:rPr lang="en-US" altLang="zh-CN" sz="2000" dirty="0">
                <a:latin typeface="Arial"/>
                <a:ea typeface="宋体" pitchFamily="2" charset="-122"/>
              </a:rPr>
              <a:t>”</a:t>
            </a:r>
            <a:endParaRPr lang="en-US" altLang="zh-CN" sz="2000" dirty="0">
              <a:latin typeface="宋体" charset="-122"/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latin typeface="宋体" charset="-122"/>
                <a:ea typeface="宋体" pitchFamily="2" charset="-122"/>
              </a:rPr>
              <a:t>	</a:t>
            </a:r>
            <a:r>
              <a:rPr lang="zh-CN" altLang="en-US" sz="2000" dirty="0">
                <a:latin typeface="宋体" charset="-122"/>
                <a:ea typeface="宋体" pitchFamily="2" charset="-122"/>
              </a:rPr>
              <a:t>用</a:t>
            </a:r>
            <a:r>
              <a:rPr lang="en-US" altLang="zh-CN" sz="2000" dirty="0">
                <a:latin typeface="宋体" charset="-122"/>
                <a:ea typeface="宋体" pitchFamily="2" charset="-122"/>
              </a:rPr>
              <a:t>q</a:t>
            </a:r>
            <a:r>
              <a:rPr lang="zh-CN" altLang="en-US" sz="2000" dirty="0">
                <a:latin typeface="宋体" charset="-122"/>
                <a:ea typeface="宋体" pitchFamily="2" charset="-122"/>
              </a:rPr>
              <a:t>表示谓词 </a:t>
            </a:r>
            <a:r>
              <a:rPr lang="zh-CN" altLang="en-US" sz="2000" dirty="0">
                <a:latin typeface="Arial"/>
                <a:ea typeface="宋体" pitchFamily="2" charset="-122"/>
              </a:rPr>
              <a:t>“</a:t>
            </a:r>
            <a:r>
              <a:rPr lang="zh-CN" altLang="en-US" sz="2000" dirty="0">
                <a:latin typeface="宋体" charset="-122"/>
                <a:ea typeface="宋体" pitchFamily="2" charset="-122"/>
              </a:rPr>
              <a:t>学生</a:t>
            </a:r>
            <a:r>
              <a:rPr lang="en-US" altLang="zh-CN" sz="2000" dirty="0">
                <a:latin typeface="宋体" charset="-122"/>
                <a:ea typeface="宋体" pitchFamily="2" charset="-122"/>
              </a:rPr>
              <a:t>x</a:t>
            </a:r>
            <a:r>
              <a:rPr lang="zh-CN" altLang="en-US" sz="2000" dirty="0">
                <a:latin typeface="宋体" charset="-122"/>
                <a:ea typeface="宋体" pitchFamily="2" charset="-122"/>
              </a:rPr>
              <a:t>选修了课程</a:t>
            </a:r>
            <a:r>
              <a:rPr lang="en-US" altLang="zh-CN" sz="2000" dirty="0">
                <a:latin typeface="宋体" charset="-122"/>
                <a:ea typeface="宋体" pitchFamily="2" charset="-122"/>
              </a:rPr>
              <a:t>y</a:t>
            </a:r>
            <a:r>
              <a:rPr lang="en-US" altLang="zh-CN" sz="2000" dirty="0">
                <a:latin typeface="Arial"/>
                <a:ea typeface="宋体" pitchFamily="2" charset="-122"/>
              </a:rPr>
              <a:t>”</a:t>
            </a:r>
            <a:endParaRPr lang="en-US" altLang="zh-CN" sz="2000" dirty="0">
              <a:latin typeface="宋体" charset="-122"/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latin typeface="宋体" charset="-122"/>
                <a:ea typeface="宋体" pitchFamily="2" charset="-122"/>
              </a:rPr>
              <a:t>	</a:t>
            </a:r>
            <a:r>
              <a:rPr lang="zh-CN" altLang="en-US" sz="2000" dirty="0">
                <a:latin typeface="宋体" charset="-122"/>
                <a:ea typeface="宋体" pitchFamily="2" charset="-122"/>
              </a:rPr>
              <a:t>则上述查询为</a:t>
            </a:r>
            <a:r>
              <a:rPr lang="en-US" altLang="zh-CN" sz="2000" dirty="0">
                <a:latin typeface="宋体" charset="-122"/>
                <a:ea typeface="宋体" pitchFamily="2" charset="-122"/>
              </a:rPr>
              <a:t>: </a:t>
            </a:r>
            <a:r>
              <a:rPr lang="en-US" altLang="zh-CN" sz="2000" b="1" dirty="0">
                <a:latin typeface="宋体" charset="-122"/>
                <a:ea typeface="宋体" pitchFamily="2" charset="-122"/>
              </a:rPr>
              <a:t>(</a:t>
            </a:r>
            <a:r>
              <a:rPr lang="en-US" altLang="zh-CN" sz="2000" b="1" dirty="0"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sz="2000" b="1" dirty="0">
                <a:latin typeface="宋体" charset="-122"/>
                <a:ea typeface="宋体" pitchFamily="2" charset="-122"/>
              </a:rPr>
              <a:t>y) p </a:t>
            </a:r>
            <a:r>
              <a:rPr lang="en-US" altLang="zh-CN" sz="2000" b="1" dirty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dirty="0">
                <a:latin typeface="宋体" charset="-122"/>
                <a:ea typeface="宋体" pitchFamily="2" charset="-122"/>
              </a:rPr>
              <a:t> q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子句功能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13597"/>
            <a:ext cx="8229600" cy="5223681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>
                <a:latin typeface="隶书" panose="02010509060101010101" pitchFamily="49" charset="-122"/>
              </a:rPr>
              <a:t>子句功能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400" b="1" dirty="0">
                <a:ea typeface="+mn-ea"/>
              </a:rPr>
              <a:t>SELECT</a:t>
            </a:r>
            <a:r>
              <a:rPr lang="zh-CN" altLang="en-US" sz="2400" dirty="0">
                <a:latin typeface="+mn-ea"/>
                <a:ea typeface="+mn-ea"/>
              </a:rPr>
              <a:t>子句与</a:t>
            </a:r>
            <a:r>
              <a:rPr lang="en-US" altLang="zh-CN" sz="2400" b="1" dirty="0">
                <a:ea typeface="+mn-ea"/>
              </a:rPr>
              <a:t>FROM</a:t>
            </a:r>
            <a:r>
              <a:rPr lang="zh-CN" altLang="en-US" sz="2400" dirty="0">
                <a:latin typeface="+mn-ea"/>
                <a:ea typeface="+mn-ea"/>
              </a:rPr>
              <a:t>子句是</a:t>
            </a:r>
            <a:r>
              <a:rPr lang="zh-CN" altLang="en-US" sz="2400" b="1" dirty="0">
                <a:latin typeface="+mn-ea"/>
                <a:ea typeface="+mn-ea"/>
              </a:rPr>
              <a:t>必选子句</a:t>
            </a:r>
            <a:r>
              <a:rPr lang="en-US" altLang="zh-CN" sz="2400" dirty="0">
                <a:latin typeface="+mn-ea"/>
                <a:ea typeface="+mn-ea"/>
              </a:rPr>
              <a:t>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400" dirty="0">
                <a:ea typeface="+mn-ea"/>
              </a:rPr>
              <a:t>SELECT</a:t>
            </a:r>
            <a:r>
              <a:rPr lang="en-US" altLang="zh-CN" sz="2400" dirty="0">
                <a:latin typeface="+mn-ea"/>
                <a:ea typeface="+mn-ea"/>
              </a:rPr>
              <a:t> ---- </a:t>
            </a:r>
            <a:r>
              <a:rPr lang="zh-CN" altLang="en-US" sz="2400" dirty="0">
                <a:latin typeface="+mn-ea"/>
                <a:ea typeface="+mn-ea"/>
              </a:rPr>
              <a:t>列出查询的结果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400" dirty="0">
                <a:ea typeface="+mn-ea"/>
              </a:rPr>
              <a:t>FROM</a:t>
            </a:r>
            <a:r>
              <a:rPr lang="en-US" altLang="zh-CN" sz="2400" dirty="0">
                <a:latin typeface="+mn-ea"/>
                <a:ea typeface="+mn-ea"/>
              </a:rPr>
              <a:t> ---- </a:t>
            </a:r>
            <a:r>
              <a:rPr lang="zh-CN" altLang="en-US" sz="2400" dirty="0">
                <a:latin typeface="+mn-ea"/>
                <a:ea typeface="+mn-ea"/>
              </a:rPr>
              <a:t>指明所访问的对象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400" dirty="0">
                <a:ea typeface="+mn-ea"/>
              </a:rPr>
              <a:t>WHERE</a:t>
            </a:r>
            <a:r>
              <a:rPr lang="en-US" altLang="zh-CN" sz="2400" dirty="0">
                <a:latin typeface="+mn-ea"/>
                <a:ea typeface="+mn-ea"/>
              </a:rPr>
              <a:t> ---- </a:t>
            </a:r>
            <a:r>
              <a:rPr lang="zh-CN" altLang="en-US" sz="2400" dirty="0">
                <a:latin typeface="+mn-ea"/>
                <a:ea typeface="+mn-ea"/>
              </a:rPr>
              <a:t>指定查询的条件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400" dirty="0">
                <a:ea typeface="+mn-ea"/>
              </a:rPr>
              <a:t>GROUP BY </a:t>
            </a:r>
            <a:r>
              <a:rPr lang="en-US" altLang="zh-CN" sz="2400" dirty="0">
                <a:latin typeface="+mn-ea"/>
                <a:ea typeface="+mn-ea"/>
              </a:rPr>
              <a:t>---- </a:t>
            </a:r>
            <a:r>
              <a:rPr lang="zh-CN" altLang="en-US" sz="2400" dirty="0">
                <a:latin typeface="+mn-ea"/>
                <a:ea typeface="+mn-ea"/>
              </a:rPr>
              <a:t>将查询结果按指定字段的取值分组</a:t>
            </a:r>
            <a:r>
              <a:rPr lang="en-US" altLang="zh-CN" sz="2400" dirty="0">
                <a:latin typeface="+mn-ea"/>
                <a:ea typeface="+mn-ea"/>
              </a:rPr>
              <a:t>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400" dirty="0">
                <a:ea typeface="+mn-ea"/>
              </a:rPr>
              <a:t>HAVING</a:t>
            </a:r>
            <a:r>
              <a:rPr lang="en-US" altLang="zh-CN" sz="2400" dirty="0">
                <a:latin typeface="+mn-ea"/>
                <a:ea typeface="+mn-ea"/>
              </a:rPr>
              <a:t> ----</a:t>
            </a:r>
            <a:r>
              <a:rPr lang="zh-CN" altLang="en-US" sz="2400" dirty="0">
                <a:latin typeface="+mn-ea"/>
                <a:ea typeface="+mn-ea"/>
              </a:rPr>
              <a:t>筛选出满足指定条件的组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400" dirty="0">
                <a:ea typeface="+mn-ea"/>
              </a:rPr>
              <a:t>ORDER BY </a:t>
            </a:r>
            <a:r>
              <a:rPr lang="en-US" altLang="zh-CN" sz="2400" dirty="0">
                <a:latin typeface="+mn-ea"/>
                <a:ea typeface="+mn-ea"/>
              </a:rPr>
              <a:t>---- </a:t>
            </a:r>
            <a:r>
              <a:rPr lang="zh-CN" altLang="en-US" sz="2400" dirty="0">
                <a:latin typeface="+mn-ea"/>
                <a:ea typeface="+mn-ea"/>
              </a:rPr>
              <a:t>按指定的字段的值，以升序或降序排列查询结果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zh-CN" altLang="en-US" dirty="0">
              <a:ea typeface="+mn-e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内容占位符 2"/>
          <p:cNvSpPr>
            <a:spLocks noGrp="1"/>
          </p:cNvSpPr>
          <p:nvPr>
            <p:ph idx="1"/>
          </p:nvPr>
        </p:nvSpPr>
        <p:spPr>
          <a:xfrm>
            <a:off x="457200" y="1245356"/>
            <a:ext cx="8229600" cy="4525963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等价变换：</a:t>
            </a:r>
          </a:p>
          <a:p>
            <a:pPr eaLnBrk="1" hangingPunct="1">
              <a:lnSpc>
                <a:spcPct val="150000"/>
              </a:lnSpc>
            </a:pPr>
            <a:endParaRPr lang="en-US" altLang="zh-CN" sz="2800" dirty="0"/>
          </a:p>
          <a:p>
            <a:pPr eaLnBrk="1" hangingPunct="1">
              <a:lnSpc>
                <a:spcPct val="150000"/>
              </a:lnSpc>
            </a:pPr>
            <a:endParaRPr lang="en-US" altLang="zh-CN" sz="2800" dirty="0"/>
          </a:p>
          <a:p>
            <a:pPr eaLnBrk="1" hangingPunct="1">
              <a:lnSpc>
                <a:spcPct val="150000"/>
              </a:lnSpc>
            </a:pPr>
            <a:endParaRPr lang="en-US" altLang="zh-CN" sz="28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变换后语义：不存在这样的课程</a:t>
            </a:r>
            <a:r>
              <a:rPr lang="en-US" altLang="zh-CN" sz="2400" dirty="0">
                <a:ea typeface="宋体" charset="-122"/>
              </a:rPr>
              <a:t>y</a:t>
            </a:r>
            <a:r>
              <a:rPr lang="zh-CN" altLang="en-US" sz="2400" dirty="0">
                <a:ea typeface="宋体" charset="-122"/>
              </a:rPr>
              <a:t>，学生</a:t>
            </a:r>
            <a:r>
              <a:rPr lang="en-US" altLang="zh-CN" sz="2400" dirty="0">
                <a:latin typeface="宋体" charset="-122"/>
                <a:ea typeface="宋体" pitchFamily="2" charset="-122"/>
              </a:rPr>
              <a:t>201215122</a:t>
            </a:r>
            <a:r>
              <a:rPr lang="zh-CN" altLang="en-US" sz="2400" dirty="0">
                <a:ea typeface="宋体" charset="-122"/>
              </a:rPr>
              <a:t>选修了</a:t>
            </a:r>
            <a:r>
              <a:rPr lang="en-US" altLang="zh-CN" sz="2400" dirty="0">
                <a:ea typeface="宋体" charset="-122"/>
              </a:rPr>
              <a:t>y</a:t>
            </a:r>
            <a:r>
              <a:rPr lang="zh-CN" altLang="en-US" sz="2400" dirty="0">
                <a:ea typeface="宋体" charset="-122"/>
              </a:rPr>
              <a:t>，而学生</a:t>
            </a:r>
            <a:r>
              <a:rPr lang="en-US" altLang="zh-CN" sz="2400" dirty="0">
                <a:ea typeface="宋体" charset="-122"/>
              </a:rPr>
              <a:t>x</a:t>
            </a:r>
            <a:r>
              <a:rPr lang="zh-CN" altLang="en-US" sz="2400" dirty="0">
                <a:ea typeface="宋体" charset="-122"/>
              </a:rPr>
              <a:t>没有选。</a:t>
            </a:r>
            <a:endParaRPr lang="en-US" altLang="zh-CN" sz="2400" dirty="0">
              <a:ea typeface="宋体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用</a:t>
            </a:r>
            <a:r>
              <a:rPr lang="en-US" altLang="zh-CN" sz="2400" dirty="0">
                <a:ea typeface="宋体" charset="-122"/>
              </a:rPr>
              <a:t>NOT EXISTS</a:t>
            </a:r>
            <a:r>
              <a:rPr lang="zh-CN" altLang="en-US" sz="2400" dirty="0">
                <a:ea typeface="宋体" charset="-122"/>
              </a:rPr>
              <a:t>谓词表示：    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91139" name="矩形 3"/>
          <p:cNvSpPr>
            <a:spLocks noChangeArrowheads="1"/>
          </p:cNvSpPr>
          <p:nvPr/>
        </p:nvSpPr>
        <p:spPr bwMode="auto">
          <a:xfrm>
            <a:off x="1597025" y="1939094"/>
            <a:ext cx="4572000" cy="1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b="1"/>
              <a:t>(</a:t>
            </a:r>
            <a:r>
              <a:rPr lang="en-US" altLang="zh-CN" sz="2400" b="1">
                <a:sym typeface="Symbol" pitchFamily="18" charset="2"/>
              </a:rPr>
              <a:t></a:t>
            </a:r>
            <a:r>
              <a:rPr lang="en-US" altLang="zh-CN" sz="2400" b="1"/>
              <a:t>y)</a:t>
            </a:r>
            <a:r>
              <a:rPr lang="en-US" altLang="zh-CN" sz="2400" b="1">
                <a:solidFill>
                  <a:srgbClr val="0000FF"/>
                </a:solidFill>
              </a:rPr>
              <a:t>p </a:t>
            </a:r>
            <a:r>
              <a:rPr lang="en-US" altLang="zh-CN" sz="2400" b="1">
                <a:solidFill>
                  <a:srgbClr val="FF3399"/>
                </a:solidFill>
                <a:sym typeface="Symbol" pitchFamily="18" charset="2"/>
              </a:rPr>
              <a:t></a:t>
            </a:r>
            <a:r>
              <a:rPr lang="en-US" altLang="zh-CN" sz="2400" b="1">
                <a:solidFill>
                  <a:srgbClr val="FF3399"/>
                </a:solidFill>
              </a:rPr>
              <a:t> </a:t>
            </a:r>
            <a:r>
              <a:rPr lang="en-US" altLang="zh-CN" sz="2400" b="1">
                <a:solidFill>
                  <a:srgbClr val="0000FF"/>
                </a:solidFill>
              </a:rPr>
              <a:t>q</a:t>
            </a:r>
            <a:r>
              <a:rPr lang="en-US" altLang="zh-CN" sz="2400" b="1"/>
              <a:t>  ≡  </a:t>
            </a:r>
            <a:r>
              <a:rPr lang="en-US" altLang="zh-CN" sz="2400" b="1">
                <a:sym typeface="Symbol" pitchFamily="18" charset="2"/>
              </a:rPr>
              <a:t></a:t>
            </a:r>
            <a:r>
              <a:rPr lang="en-US" altLang="zh-CN" sz="2400" b="1"/>
              <a:t> (</a:t>
            </a:r>
            <a:r>
              <a:rPr lang="en-US" altLang="zh-CN" sz="2400" b="1">
                <a:sym typeface="Symbol" pitchFamily="18" charset="2"/>
              </a:rPr>
              <a:t></a:t>
            </a:r>
            <a:r>
              <a:rPr lang="en-US" altLang="zh-CN" sz="2400" b="1"/>
              <a:t>y (</a:t>
            </a:r>
            <a:r>
              <a:rPr lang="en-US" altLang="zh-CN" sz="2400" b="1">
                <a:sym typeface="Symbol" pitchFamily="18" charset="2"/>
              </a:rPr>
              <a:t></a:t>
            </a:r>
            <a:r>
              <a:rPr lang="en-US" altLang="zh-CN" sz="2400" b="1"/>
              <a:t>(</a:t>
            </a:r>
            <a:r>
              <a:rPr lang="en-US" altLang="zh-CN" sz="2400" b="1">
                <a:solidFill>
                  <a:srgbClr val="0000FF"/>
                </a:solidFill>
              </a:rPr>
              <a:t>p </a:t>
            </a:r>
            <a:r>
              <a:rPr lang="en-US" altLang="zh-CN" sz="2400" b="1">
                <a:solidFill>
                  <a:srgbClr val="FF3399"/>
                </a:solidFill>
                <a:sym typeface="Symbol" pitchFamily="18" charset="2"/>
              </a:rPr>
              <a:t></a:t>
            </a:r>
            <a:r>
              <a:rPr lang="en-US" altLang="zh-CN" sz="2400" b="1">
                <a:solidFill>
                  <a:srgbClr val="FF3399"/>
                </a:solidFill>
              </a:rPr>
              <a:t> </a:t>
            </a:r>
            <a:r>
              <a:rPr lang="en-US" altLang="zh-CN" sz="2400" b="1">
                <a:solidFill>
                  <a:srgbClr val="0000FF"/>
                </a:solidFill>
              </a:rPr>
              <a:t>q</a:t>
            </a:r>
            <a:r>
              <a:rPr lang="en-US" altLang="zh-CN" sz="2400" b="1"/>
              <a:t> ))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b="1"/>
              <a:t>               ≡  </a:t>
            </a:r>
            <a:r>
              <a:rPr lang="en-US" altLang="zh-CN" sz="2400" b="1">
                <a:sym typeface="Symbol" pitchFamily="18" charset="2"/>
              </a:rPr>
              <a:t></a:t>
            </a:r>
            <a:r>
              <a:rPr lang="en-US" altLang="zh-CN" sz="2400" b="1"/>
              <a:t> (</a:t>
            </a:r>
            <a:r>
              <a:rPr lang="en-US" altLang="zh-CN" sz="2400" b="1">
                <a:sym typeface="Symbol" pitchFamily="18" charset="2"/>
              </a:rPr>
              <a:t></a:t>
            </a:r>
            <a:r>
              <a:rPr lang="en-US" altLang="zh-CN" sz="2400" b="1"/>
              <a:t>y (</a:t>
            </a:r>
            <a:r>
              <a:rPr lang="en-US" altLang="zh-CN" sz="2400" b="1">
                <a:sym typeface="Symbol" pitchFamily="18" charset="2"/>
              </a:rPr>
              <a:t></a:t>
            </a:r>
            <a:r>
              <a:rPr lang="en-US" altLang="zh-CN" sz="2400" b="1"/>
              <a:t>(</a:t>
            </a:r>
            <a:r>
              <a:rPr lang="en-US" altLang="zh-CN" sz="2400" b="1">
                <a:sym typeface="Symbol" pitchFamily="18" charset="2"/>
              </a:rPr>
              <a:t></a:t>
            </a:r>
            <a:r>
              <a:rPr lang="en-US" altLang="zh-CN" sz="2400" b="1"/>
              <a:t> p∨ q)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b="1"/>
              <a:t>               ≡  </a:t>
            </a:r>
            <a:r>
              <a:rPr lang="en-US" altLang="zh-CN" sz="2400" b="1">
                <a:sym typeface="Symbol" pitchFamily="18" charset="2"/>
              </a:rPr>
              <a:t></a:t>
            </a:r>
            <a:r>
              <a:rPr lang="en-US" altLang="zh-CN" sz="2400" b="1"/>
              <a:t> </a:t>
            </a:r>
            <a:r>
              <a:rPr lang="en-US" altLang="zh-CN" sz="2400" b="1">
                <a:sym typeface="Symbol" pitchFamily="18" charset="2"/>
              </a:rPr>
              <a:t></a:t>
            </a:r>
            <a:r>
              <a:rPr lang="en-US" altLang="zh-CN" sz="2400" b="1"/>
              <a:t>y(p∧</a:t>
            </a:r>
            <a:r>
              <a:rPr lang="en-US" altLang="zh-CN" sz="2400" b="1">
                <a:sym typeface="Symbol" pitchFamily="18" charset="2"/>
              </a:rPr>
              <a:t></a:t>
            </a:r>
            <a:r>
              <a:rPr lang="en-US" altLang="zh-CN" sz="2400" b="1"/>
              <a:t>q)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矩形 3"/>
          <p:cNvSpPr>
            <a:spLocks noChangeArrowheads="1"/>
          </p:cNvSpPr>
          <p:nvPr/>
        </p:nvSpPr>
        <p:spPr bwMode="auto">
          <a:xfrm>
            <a:off x="549275" y="361422"/>
            <a:ext cx="7375525" cy="6116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         SELECT  DISTINCT </a:t>
            </a:r>
            <a:r>
              <a:rPr lang="en-US" altLang="zh-CN" sz="2400" dirty="0" err="1"/>
              <a:t>Sno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   FROM  SC SCX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   WHERE </a:t>
            </a:r>
            <a:r>
              <a:rPr lang="en-US" altLang="zh-CN" sz="2400" dirty="0">
                <a:solidFill>
                  <a:srgbClr val="FF0000"/>
                </a:solidFill>
              </a:rPr>
              <a:t>NOT EXISTS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         (SELECT *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          FROM SC SCY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          WHERE </a:t>
            </a:r>
            <a:r>
              <a:rPr lang="en-US" altLang="zh-CN" sz="2400" dirty="0" err="1"/>
              <a:t>SCY.Sno</a:t>
            </a:r>
            <a:r>
              <a:rPr lang="en-US" altLang="zh-CN" sz="2400" dirty="0"/>
              <a:t> = ' </a:t>
            </a:r>
            <a:r>
              <a:rPr lang="en-US" altLang="zh-CN" sz="2400" dirty="0">
                <a:latin typeface="宋体" charset="-122"/>
                <a:ea typeface="宋体" pitchFamily="2" charset="-122"/>
              </a:rPr>
              <a:t>201215122</a:t>
            </a:r>
            <a:r>
              <a:rPr lang="en-US" altLang="zh-CN" sz="2400" dirty="0"/>
              <a:t> '  AND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               </a:t>
            </a:r>
            <a:r>
              <a:rPr lang="en-US" altLang="zh-CN" sz="2400" dirty="0">
                <a:solidFill>
                  <a:srgbClr val="FF0000"/>
                </a:solidFill>
              </a:rPr>
              <a:t>NOT EXISTS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                    (SELECT *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                     FROM SC SCZ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                     WHERE </a:t>
            </a:r>
            <a:r>
              <a:rPr lang="en-US" altLang="zh-CN" sz="2400" dirty="0" err="1"/>
              <a:t>SCZ.Sno</a:t>
            </a:r>
            <a:r>
              <a:rPr lang="en-US" altLang="zh-CN" sz="2400" dirty="0"/>
              <a:t>=</a:t>
            </a:r>
            <a:r>
              <a:rPr lang="en-US" altLang="zh-CN" sz="2400" dirty="0" err="1"/>
              <a:t>SCX.Sno</a:t>
            </a:r>
            <a:r>
              <a:rPr lang="en-US" altLang="zh-CN" sz="2400" dirty="0"/>
              <a:t> AND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                                     </a:t>
            </a:r>
            <a:r>
              <a:rPr lang="en-US" altLang="zh-CN" sz="2400" dirty="0" err="1"/>
              <a:t>SCZ.Cno</a:t>
            </a:r>
            <a:r>
              <a:rPr lang="en-US" altLang="zh-CN" sz="2400" dirty="0"/>
              <a:t>=</a:t>
            </a:r>
            <a:r>
              <a:rPr lang="en-US" altLang="zh-CN" sz="2400" dirty="0" err="1"/>
              <a:t>SCY.Cno</a:t>
            </a:r>
            <a:r>
              <a:rPr lang="en-US" altLang="zh-CN" sz="2400" dirty="0"/>
              <a:t>))</a:t>
            </a:r>
            <a:r>
              <a:rPr lang="zh-CN" altLang="en-US" sz="2400" dirty="0"/>
              <a:t>；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7952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隶书" panose="02010509060101010101" pitchFamily="49" charset="-122"/>
              </a:rPr>
              <a:t>查询语句概述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</a:rPr>
              <a:t>单表查询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</a:rPr>
              <a:t>连接查询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</a:rPr>
              <a:t>嵌套查询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隶书" panose="02010509060101010101" pitchFamily="49" charset="-122"/>
              </a:rPr>
              <a:t>集合查询</a:t>
            </a:r>
            <a:endParaRPr lang="en-US" altLang="zh-CN" sz="2800" dirty="0">
              <a:solidFill>
                <a:srgbClr val="FF0000"/>
              </a:solidFill>
              <a:latin typeface="隶书" panose="02010509060101010101" pitchFamily="49" charset="-122"/>
            </a:endParaRPr>
          </a:p>
          <a:p>
            <a:pPr lvl="1" eaLnBrk="1" hangingPunct="1"/>
            <a:r>
              <a:rPr lang="zh-CN" altLang="en-US" sz="2400" dirty="0">
                <a:solidFill>
                  <a:srgbClr val="FF0000"/>
                </a:solidFill>
                <a:ea typeface="+mn-ea"/>
              </a:rPr>
              <a:t>并操作</a:t>
            </a:r>
            <a:r>
              <a:rPr lang="en-US" altLang="zh-CN" sz="2400" dirty="0">
                <a:solidFill>
                  <a:srgbClr val="FF0000"/>
                </a:solidFill>
                <a:ea typeface="+mn-ea"/>
              </a:rPr>
              <a:t>(UNION)</a:t>
            </a:r>
          </a:p>
          <a:p>
            <a:pPr lvl="1" eaLnBrk="1" hangingPunct="1"/>
            <a:r>
              <a:rPr lang="zh-CN" altLang="en-US" sz="2400" dirty="0">
                <a:solidFill>
                  <a:srgbClr val="FF0000"/>
                </a:solidFill>
                <a:ea typeface="+mn-ea"/>
              </a:rPr>
              <a:t>交操作</a:t>
            </a:r>
            <a:r>
              <a:rPr lang="en-US" altLang="zh-CN" sz="2400" dirty="0">
                <a:solidFill>
                  <a:srgbClr val="FF0000"/>
                </a:solidFill>
                <a:ea typeface="+mn-ea"/>
              </a:rPr>
              <a:t>(INTERSECT)</a:t>
            </a:r>
          </a:p>
          <a:p>
            <a:pPr lvl="1" eaLnBrk="1" hangingPunct="1"/>
            <a:r>
              <a:rPr lang="zh-CN" altLang="en-US" sz="2400" dirty="0">
                <a:solidFill>
                  <a:srgbClr val="FF0000"/>
                </a:solidFill>
                <a:ea typeface="+mn-ea"/>
              </a:rPr>
              <a:t>差操作</a:t>
            </a:r>
            <a:r>
              <a:rPr lang="en-US" altLang="zh-CN" sz="2400" dirty="0">
                <a:solidFill>
                  <a:srgbClr val="FF0000"/>
                </a:solidFill>
                <a:ea typeface="+mn-ea"/>
              </a:rPr>
              <a:t>(MINUS)</a:t>
            </a:r>
            <a:endParaRPr lang="zh-CN" altLang="en-US" sz="2400" dirty="0">
              <a:solidFill>
                <a:srgbClr val="FF0000"/>
              </a:solidFill>
              <a:ea typeface="+mn-e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496" y="165307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并操作</a:t>
            </a:r>
            <a:r>
              <a:rPr lang="en-US" altLang="zh-CN" dirty="0">
                <a:latin typeface="+mj-ea"/>
              </a:rPr>
              <a:t>(UNION)</a:t>
            </a:r>
            <a:endParaRPr lang="zh-CN" altLang="en-US" dirty="0">
              <a:latin typeface="+mj-ea"/>
            </a:endParaRPr>
          </a:p>
        </p:txBody>
      </p:sp>
      <p:sp>
        <p:nvSpPr>
          <p:cNvPr id="94210" name="内容占位符 2"/>
          <p:cNvSpPr>
            <a:spLocks noGrp="1"/>
          </p:cNvSpPr>
          <p:nvPr>
            <p:ph idx="1"/>
          </p:nvPr>
        </p:nvSpPr>
        <p:spPr>
          <a:xfrm>
            <a:off x="73571" y="1166018"/>
            <a:ext cx="9028387" cy="4525963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隶书" panose="02010509060101010101" pitchFamily="49" charset="-122"/>
              </a:rPr>
              <a:t>形式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000" dirty="0">
                <a:ea typeface="宋体" charset="-122"/>
              </a:rPr>
              <a:t>	</a:t>
            </a:r>
            <a:endParaRPr lang="en-US" altLang="zh-CN" sz="2000" dirty="0">
              <a:ea typeface="宋体" charset="-122"/>
            </a:endParaRPr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参加</a:t>
            </a:r>
            <a:r>
              <a:rPr lang="en-US" altLang="zh-CN" sz="2400" dirty="0">
                <a:ea typeface="宋体" charset="-122"/>
              </a:rPr>
              <a:t>UNION</a:t>
            </a:r>
            <a:r>
              <a:rPr lang="zh-CN" altLang="en-US" sz="2400" dirty="0">
                <a:ea typeface="宋体" charset="-122"/>
              </a:rPr>
              <a:t>操作的各结果表的列数必须相同；对应项的数据类型也必须相同</a:t>
            </a:r>
            <a:endParaRPr lang="en-US" altLang="zh-CN" sz="2400" dirty="0">
              <a:ea typeface="宋体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>
                <a:ea typeface="宋体" charset="-122"/>
              </a:rPr>
              <a:t>UNION</a:t>
            </a:r>
            <a:r>
              <a:rPr lang="zh-CN" altLang="en-US" sz="2400" dirty="0">
                <a:ea typeface="宋体" charset="-122"/>
              </a:rPr>
              <a:t>：将多个查询结果合并起来时，系统自动去掉重复元组。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>
                <a:ea typeface="宋体" charset="-122"/>
              </a:rPr>
              <a:t>UNION ALL</a:t>
            </a:r>
            <a:r>
              <a:rPr lang="zh-CN" altLang="en-US" sz="2400" dirty="0">
                <a:ea typeface="宋体" charset="-122"/>
              </a:rPr>
              <a:t>：将多个查询结果合并起来时，保留重复元组 </a:t>
            </a:r>
          </a:p>
        </p:txBody>
      </p:sp>
      <p:sp>
        <p:nvSpPr>
          <p:cNvPr id="94211" name="矩形 3"/>
          <p:cNvSpPr>
            <a:spLocks noChangeArrowheads="1"/>
          </p:cNvSpPr>
          <p:nvPr/>
        </p:nvSpPr>
        <p:spPr bwMode="auto">
          <a:xfrm>
            <a:off x="2029210" y="1618812"/>
            <a:ext cx="3570287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400" dirty="0"/>
              <a:t>&lt;</a:t>
            </a:r>
            <a:r>
              <a:rPr lang="zh-CN" altLang="en-US" sz="2400" dirty="0"/>
              <a:t>查询块</a:t>
            </a:r>
            <a:r>
              <a:rPr lang="en-US" altLang="zh-CN" sz="2400" dirty="0"/>
              <a:t>&gt;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UNION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&lt;</a:t>
            </a:r>
            <a:r>
              <a:rPr lang="zh-CN" altLang="en-US" sz="2400" dirty="0"/>
              <a:t>查询块</a:t>
            </a:r>
            <a:r>
              <a:rPr lang="en-US" altLang="zh-CN" sz="2400" dirty="0"/>
              <a:t>&gt;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457" y="662651"/>
            <a:ext cx="8488362" cy="1126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808038" indent="-808038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[</a:t>
            </a:r>
            <a:r>
              <a:rPr lang="zh-CN" altLang="en-US" sz="2800" dirty="0">
                <a:ea typeface="隶书" pitchFamily="49" charset="-122"/>
                <a:cs typeface="Times New Roman" pitchFamily="18" charset="0"/>
              </a:rPr>
              <a:t>例</a:t>
            </a: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40]  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查询计算机科学系的学生及年龄不大于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19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岁的学生。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28688" y="2295525"/>
            <a:ext cx="344487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/>
              <a:t> </a:t>
            </a:r>
            <a:r>
              <a:rPr lang="en-US" altLang="zh-CN" sz="2000"/>
              <a:t>SELECT *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/>
              <a:t>FROM Student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/>
              <a:t>WHERE Sdept= 'CS'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rgbClr val="E02920"/>
                </a:solidFill>
              </a:rPr>
              <a:t>UNION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/>
              <a:t>SELECT *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/>
              <a:t>FROM Student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/>
              <a:t>WHERE Sage&lt;=19</a:t>
            </a:r>
            <a:r>
              <a:rPr lang="zh-CN" altLang="en-US" sz="2000"/>
              <a:t>；</a:t>
            </a:r>
            <a:endParaRPr lang="en-US" altLang="zh-CN" sz="200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419600" y="2368550"/>
            <a:ext cx="426085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 </a:t>
            </a:r>
            <a:r>
              <a:rPr lang="en-US" altLang="zh-CN" sz="2000"/>
              <a:t>SELECT  DISTINCT  *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FROM Student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WHERE Sdept= 'CS'  OR  Sage&lt;=19</a:t>
            </a:r>
            <a:r>
              <a:rPr lang="zh-CN" altLang="en-US" sz="2000"/>
              <a:t>；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678363" y="1789113"/>
            <a:ext cx="1209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/>
              <a:t>方法二：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27113" y="1808163"/>
            <a:ext cx="1217612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/>
              <a:t>方法一：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4575" y="4397375"/>
            <a:ext cx="3513138" cy="1631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交操作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113" y="1555750"/>
            <a:ext cx="8488362" cy="1126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808038" indent="-808038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[</a:t>
            </a:r>
            <a:r>
              <a:rPr lang="zh-CN" altLang="en-US" sz="2800" dirty="0">
                <a:ea typeface="隶书" pitchFamily="49" charset="-122"/>
                <a:cs typeface="Times New Roman" pitchFamily="18" charset="0"/>
              </a:rPr>
              <a:t>例</a:t>
            </a: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41]  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查询计算机科学系的学生与年龄不大于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19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岁的学生的交集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INTERSECT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)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28688" y="2560638"/>
            <a:ext cx="4954587" cy="390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2075" lvl="3">
              <a:lnSpc>
                <a:spcPct val="150000"/>
              </a:lnSpc>
            </a:pPr>
            <a:r>
              <a:rPr lang="en-US" altLang="zh-CN" sz="2400"/>
              <a:t>SELECT *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/>
              <a:t>FROM Student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/>
              <a:t>WHERE Sdept='CS' 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 b="1">
                <a:solidFill>
                  <a:srgbClr val="E02920"/>
                </a:solidFill>
              </a:rPr>
              <a:t>INTERSECT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/>
              <a:t>SELECT *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/>
              <a:t>FROM Student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/>
              <a:t>WHERE Sage&lt;=19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956175" y="2557463"/>
            <a:ext cx="35194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/>
              <a:t>请使用连接查询写出等价脚本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964113" y="3152775"/>
            <a:ext cx="3783012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/>
              <a:t>SELECT *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/>
              <a:t>FROM Student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/>
              <a:t>WHERE Sdept= 'CS' AND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/>
              <a:t>                Sage&lt;=19</a:t>
            </a:r>
            <a:r>
              <a:rPr lang="zh-CN" altLang="en-US" sz="2400"/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差操作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113" y="1555750"/>
            <a:ext cx="8488362" cy="105779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808038" indent="-808038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[</a:t>
            </a:r>
            <a:r>
              <a:rPr lang="zh-CN" altLang="en-US" sz="2800" dirty="0">
                <a:ea typeface="隶书" pitchFamily="49" charset="-122"/>
                <a:cs typeface="Times New Roman" pitchFamily="18" charset="0"/>
              </a:rPr>
              <a:t>例</a:t>
            </a: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42]  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查询计算机科学系的学生与年龄不大于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19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岁的学生的差集。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28688" y="2560638"/>
            <a:ext cx="4954587" cy="390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2075" lvl="3">
              <a:lnSpc>
                <a:spcPct val="150000"/>
              </a:lnSpc>
            </a:pPr>
            <a:r>
              <a:rPr lang="en-US" altLang="zh-CN" sz="2400"/>
              <a:t>SELECT *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/>
              <a:t>FROM Student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/>
              <a:t>WHERE Sdept='CS'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</a:rPr>
              <a:t>EXCEPT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/>
              <a:t>SELECT  *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/>
              <a:t>FROM Student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/>
              <a:t>WHERE Sage &lt;=19;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956175" y="2557463"/>
            <a:ext cx="35194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/>
              <a:t>请使用连接查询写出等价脚本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964113" y="3152775"/>
            <a:ext cx="3783012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/>
              <a:t>SELECT *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/>
              <a:t>FROM Student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/>
              <a:t>WHERE   Sdept= 'CS' AND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/>
              <a:t>                 Sage&gt;19</a:t>
            </a:r>
            <a:r>
              <a:rPr lang="zh-CN" altLang="en-US" sz="2400"/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对集合操作结果的排序</a:t>
            </a:r>
          </a:p>
        </p:txBody>
      </p:sp>
      <p:sp>
        <p:nvSpPr>
          <p:cNvPr id="983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ORDER BY</a:t>
            </a:r>
            <a:r>
              <a:rPr lang="zh-CN" altLang="en-US" sz="2400"/>
              <a:t>子句只能用于对最终查询结果排序，</a:t>
            </a:r>
            <a:r>
              <a:rPr lang="zh-CN" altLang="en-US" sz="2400" b="1">
                <a:solidFill>
                  <a:srgbClr val="FF0000"/>
                </a:solidFill>
              </a:rPr>
              <a:t>不能对中间结果排序</a:t>
            </a:r>
          </a:p>
          <a:p>
            <a:pPr eaLnBrk="1" hangingPunct="1"/>
            <a:r>
              <a:rPr lang="zh-CN" altLang="en-US" sz="2400"/>
              <a:t>任何情况下，</a:t>
            </a:r>
            <a:r>
              <a:rPr lang="en-US" altLang="zh-CN" sz="2400"/>
              <a:t>ORDER BY</a:t>
            </a:r>
            <a:r>
              <a:rPr lang="zh-CN" altLang="en-US" sz="2400"/>
              <a:t>子句只能出现在</a:t>
            </a:r>
            <a:r>
              <a:rPr lang="zh-CN" altLang="en-US" sz="2400" b="1">
                <a:solidFill>
                  <a:srgbClr val="FF0000"/>
                </a:solidFill>
              </a:rPr>
              <a:t>最后</a:t>
            </a:r>
          </a:p>
          <a:p>
            <a:pPr eaLnBrk="1" hangingPunct="1"/>
            <a:r>
              <a:rPr lang="zh-CN" altLang="en-US" sz="2400"/>
              <a:t>对集合操作结果排序时，</a:t>
            </a:r>
            <a:r>
              <a:rPr lang="en-US" altLang="zh-CN" sz="2400"/>
              <a:t>ORDER BY</a:t>
            </a:r>
            <a:r>
              <a:rPr lang="zh-CN" altLang="en-US" sz="2400"/>
              <a:t>子句中用数字指定排序属性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265238" y="3859213"/>
            <a:ext cx="3054350" cy="258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SELECT   *</a:t>
            </a:r>
          </a:p>
          <a:p>
            <a:r>
              <a:rPr lang="en-US" altLang="zh-CN"/>
              <a:t>FROM    Student</a:t>
            </a:r>
          </a:p>
          <a:p>
            <a:r>
              <a:rPr lang="en-US" altLang="zh-CN"/>
              <a:t>WHERE Sdept= 'CS'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ORDER BY Sno</a:t>
            </a:r>
          </a:p>
          <a:p>
            <a:r>
              <a:rPr lang="en-US" altLang="zh-CN"/>
              <a:t>UNION</a:t>
            </a:r>
          </a:p>
          <a:p>
            <a:r>
              <a:rPr lang="en-US" altLang="zh-CN"/>
              <a:t>SELECT *</a:t>
            </a:r>
          </a:p>
          <a:p>
            <a:r>
              <a:rPr lang="en-US" altLang="zh-CN"/>
              <a:t>FROM    Student</a:t>
            </a:r>
          </a:p>
          <a:p>
            <a:r>
              <a:rPr lang="en-US" altLang="zh-CN"/>
              <a:t>WHERE Sage&lt;=19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ORDER BY  Sno</a:t>
            </a:r>
            <a:r>
              <a:rPr lang="zh-CN" altLang="en-US" b="1">
                <a:solidFill>
                  <a:srgbClr val="FF0000"/>
                </a:solidFill>
              </a:rPr>
              <a:t>；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407025" y="4024313"/>
            <a:ext cx="2570163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SELECT   *</a:t>
            </a:r>
          </a:p>
          <a:p>
            <a:r>
              <a:rPr lang="en-US" altLang="zh-CN"/>
              <a:t>FROM    Student</a:t>
            </a:r>
          </a:p>
          <a:p>
            <a:r>
              <a:rPr lang="en-US" altLang="zh-CN"/>
              <a:t>WHERE Sdept= 'CS‘</a:t>
            </a:r>
          </a:p>
          <a:p>
            <a:r>
              <a:rPr lang="en-US" altLang="zh-CN"/>
              <a:t>UNION</a:t>
            </a:r>
          </a:p>
          <a:p>
            <a:r>
              <a:rPr lang="en-US" altLang="zh-CN"/>
              <a:t>SELECT *</a:t>
            </a:r>
          </a:p>
          <a:p>
            <a:r>
              <a:rPr lang="en-US" altLang="zh-CN"/>
              <a:t>FROM    Student</a:t>
            </a:r>
          </a:p>
          <a:p>
            <a:r>
              <a:rPr lang="en-US" altLang="zh-CN"/>
              <a:t>WHERE Sage&lt;=19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ORDER BY  Sno</a:t>
            </a:r>
            <a:r>
              <a:rPr lang="zh-CN" altLang="en-US" b="1">
                <a:solidFill>
                  <a:srgbClr val="FF0000"/>
                </a:solidFill>
              </a:rPr>
              <a:t>；</a:t>
            </a:r>
          </a:p>
        </p:txBody>
      </p:sp>
      <p:pic>
        <p:nvPicPr>
          <p:cNvPr id="36866" name="Picture 2" descr="E:\数据库原理\ppt\picture\png-064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72388" y="3932238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 descr="E:\数据库原理\ppt\picture\png-065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0075" y="3998913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SELECT</a:t>
            </a:r>
            <a:r>
              <a:rPr lang="zh-CN" altLang="en-US" dirty="0">
                <a:latin typeface="+mj-ea"/>
              </a:rPr>
              <a:t>小结</a:t>
            </a:r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599090" y="1152525"/>
            <a:ext cx="8387255" cy="558986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SELECT</a:t>
            </a: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 [ALL|DISTINCT]  </a:t>
            </a:r>
          </a:p>
          <a:p>
            <a:pPr marL="342900" indent="-342900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   &lt;</a:t>
            </a:r>
            <a:r>
              <a:rPr lang="zh-CN" altLang="en-US" sz="2000" dirty="0">
                <a:ea typeface="隶书" pitchFamily="49" charset="-122"/>
                <a:cs typeface="Times New Roman" pitchFamily="18" charset="0"/>
              </a:rPr>
              <a:t>目标列表达式</a:t>
            </a: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&gt; [</a:t>
            </a:r>
            <a:r>
              <a:rPr lang="zh-CN" altLang="en-US" sz="2000" dirty="0">
                <a:ea typeface="隶书" pitchFamily="49" charset="-122"/>
                <a:cs typeface="Times New Roman" pitchFamily="18" charset="0"/>
              </a:rPr>
              <a:t>别名</a:t>
            </a: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] [ </a:t>
            </a:r>
            <a:r>
              <a:rPr lang="zh-CN" altLang="en-US" sz="2000" dirty="0"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&lt;</a:t>
            </a:r>
            <a:r>
              <a:rPr lang="zh-CN" altLang="en-US" sz="2000" dirty="0">
                <a:ea typeface="隶书" pitchFamily="49" charset="-122"/>
                <a:cs typeface="Times New Roman" pitchFamily="18" charset="0"/>
              </a:rPr>
              <a:t>目标列表达式</a:t>
            </a: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&gt; [</a:t>
            </a:r>
            <a:r>
              <a:rPr lang="zh-CN" altLang="en-US" sz="2000" dirty="0">
                <a:ea typeface="隶书" pitchFamily="49" charset="-122"/>
                <a:cs typeface="Times New Roman" pitchFamily="18" charset="0"/>
              </a:rPr>
              <a:t>别名</a:t>
            </a: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]] …</a:t>
            </a:r>
          </a:p>
          <a:p>
            <a:pPr marL="342900" indent="-342900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FROM</a:t>
            </a:r>
            <a:r>
              <a:rPr lang="en-US" altLang="zh-CN" sz="2400" dirty="0">
                <a:solidFill>
                  <a:srgbClr val="FF3399"/>
                </a:solidFill>
                <a:ea typeface="隶书" pitchFamily="49" charset="-122"/>
                <a:cs typeface="Times New Roman" pitchFamily="18" charset="0"/>
              </a:rPr>
              <a:t>    </a:t>
            </a: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 &lt;</a:t>
            </a:r>
            <a:r>
              <a:rPr lang="zh-CN" altLang="en-US" sz="2000" dirty="0">
                <a:ea typeface="隶书" pitchFamily="49" charset="-122"/>
                <a:cs typeface="Times New Roman" pitchFamily="18" charset="0"/>
              </a:rPr>
              <a:t>表名或视图名</a:t>
            </a: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&gt; [</a:t>
            </a:r>
            <a:r>
              <a:rPr lang="zh-CN" altLang="en-US" sz="2000" dirty="0">
                <a:ea typeface="隶书" pitchFamily="49" charset="-122"/>
                <a:cs typeface="Times New Roman" pitchFamily="18" charset="0"/>
              </a:rPr>
              <a:t>别名</a:t>
            </a: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] </a:t>
            </a:r>
          </a:p>
          <a:p>
            <a:pPr marL="342900" indent="-342900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             [ </a:t>
            </a:r>
            <a:r>
              <a:rPr lang="zh-CN" altLang="en-US" sz="2000" dirty="0"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&lt;</a:t>
            </a:r>
            <a:r>
              <a:rPr lang="zh-CN" altLang="en-US" sz="2000" dirty="0">
                <a:ea typeface="隶书" pitchFamily="49" charset="-122"/>
                <a:cs typeface="Times New Roman" pitchFamily="18" charset="0"/>
              </a:rPr>
              <a:t>表名或视图名</a:t>
            </a: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&gt; [</a:t>
            </a:r>
            <a:r>
              <a:rPr lang="zh-CN" altLang="en-US" sz="2000" dirty="0">
                <a:ea typeface="隶书" pitchFamily="49" charset="-122"/>
                <a:cs typeface="Times New Roman" pitchFamily="18" charset="0"/>
              </a:rPr>
              <a:t>别名</a:t>
            </a: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]] …</a:t>
            </a:r>
          </a:p>
          <a:p>
            <a:pPr marL="342900" indent="-342900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 [</a:t>
            </a:r>
            <a:r>
              <a:rPr lang="en-US" altLang="zh-CN" sz="2400" dirty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WHERE</a:t>
            </a: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 &lt;</a:t>
            </a:r>
            <a:r>
              <a:rPr lang="zh-CN" altLang="en-US" sz="2000" dirty="0">
                <a:ea typeface="隶书" pitchFamily="49" charset="-122"/>
                <a:cs typeface="Times New Roman" pitchFamily="18" charset="0"/>
              </a:rPr>
              <a:t>条件表达式</a:t>
            </a: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&gt;]</a:t>
            </a:r>
          </a:p>
          <a:p>
            <a:pPr marL="342900" indent="-342900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 [</a:t>
            </a:r>
            <a:r>
              <a:rPr lang="en-US" altLang="zh-CN" sz="2400" dirty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GROUP BY </a:t>
            </a: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&lt;</a:t>
            </a:r>
            <a:r>
              <a:rPr lang="zh-CN" altLang="en-US" sz="2000" dirty="0">
                <a:ea typeface="隶书" pitchFamily="49" charset="-122"/>
                <a:cs typeface="Times New Roman" pitchFamily="18" charset="0"/>
              </a:rPr>
              <a:t>列名</a:t>
            </a: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1&gt;[</a:t>
            </a:r>
            <a:r>
              <a:rPr lang="zh-CN" altLang="en-US" sz="2000" dirty="0"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&lt;</a:t>
            </a:r>
            <a:r>
              <a:rPr lang="zh-CN" altLang="en-US" sz="2000" dirty="0">
                <a:ea typeface="隶书" pitchFamily="49" charset="-122"/>
                <a:cs typeface="Times New Roman" pitchFamily="18" charset="0"/>
              </a:rPr>
              <a:t>列名</a:t>
            </a: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1’&gt;] ...</a:t>
            </a:r>
          </a:p>
          <a:p>
            <a:pPr marL="342900" indent="-342900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[</a:t>
            </a:r>
            <a:r>
              <a:rPr lang="en-US" altLang="zh-CN" sz="2000" dirty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HAVING</a:t>
            </a:r>
            <a:r>
              <a:rPr lang="en-US" altLang="zh-CN" sz="2000" dirty="0">
                <a:solidFill>
                  <a:srgbClr val="FF3399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FF3399"/>
                </a:solidFill>
                <a:ea typeface="隶书" pitchFamily="49" charset="-122"/>
                <a:cs typeface="Times New Roman" pitchFamily="18" charset="0"/>
              </a:rPr>
              <a:t>   </a:t>
            </a: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 &lt;</a:t>
            </a:r>
            <a:r>
              <a:rPr lang="zh-CN" altLang="en-US" sz="2000" dirty="0">
                <a:ea typeface="隶书" pitchFamily="49" charset="-122"/>
                <a:cs typeface="Times New Roman" pitchFamily="18" charset="0"/>
              </a:rPr>
              <a:t>条件表达式</a:t>
            </a: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&gt;]]</a:t>
            </a:r>
          </a:p>
          <a:p>
            <a:pPr marL="342900" indent="-342900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[</a:t>
            </a:r>
            <a:r>
              <a:rPr lang="en-US" altLang="zh-CN" sz="2400" dirty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ORDER BY </a:t>
            </a: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&lt;</a:t>
            </a:r>
            <a:r>
              <a:rPr lang="zh-CN" altLang="en-US" sz="2000" dirty="0">
                <a:ea typeface="隶书" pitchFamily="49" charset="-122"/>
                <a:cs typeface="Times New Roman" pitchFamily="18" charset="0"/>
              </a:rPr>
              <a:t>列名</a:t>
            </a: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2&gt; [ASC|DESC] </a:t>
            </a:r>
          </a:p>
          <a:p>
            <a:pPr marL="342900" indent="-342900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              [</a:t>
            </a:r>
            <a:r>
              <a:rPr lang="zh-CN" altLang="en-US" sz="2000" dirty="0"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&lt;</a:t>
            </a:r>
            <a:r>
              <a:rPr lang="zh-CN" altLang="en-US" sz="2000" dirty="0">
                <a:ea typeface="隶书" pitchFamily="49" charset="-122"/>
                <a:cs typeface="Times New Roman" pitchFamily="18" charset="0"/>
              </a:rPr>
              <a:t>列名</a:t>
            </a: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2’&gt; [ASC|DESC] ] …  ]</a:t>
            </a:r>
            <a:r>
              <a:rPr lang="zh-CN" altLang="en-US" sz="2000" dirty="0">
                <a:ea typeface="隶书" pitchFamily="49" charset="-122"/>
                <a:cs typeface="Times New Roman" pitchFamily="18" charset="0"/>
              </a:rPr>
              <a:t>；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069975"/>
            <a:ext cx="8699500" cy="5078413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整条语句的含义：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ea typeface="+mn-ea"/>
              </a:rPr>
              <a:t>根据</a:t>
            </a:r>
            <a:r>
              <a:rPr lang="en-US" altLang="zh-CN" sz="2400" dirty="0">
                <a:ea typeface="+mn-ea"/>
              </a:rPr>
              <a:t>WHERE</a:t>
            </a:r>
            <a:r>
              <a:rPr lang="zh-CN" altLang="en-US" sz="2400" dirty="0">
                <a:ea typeface="+mn-ea"/>
              </a:rPr>
              <a:t>子句的条件表达式，从</a:t>
            </a:r>
            <a:r>
              <a:rPr lang="en-US" altLang="zh-CN" sz="2400" dirty="0">
                <a:ea typeface="+mn-ea"/>
              </a:rPr>
              <a:t>FROM</a:t>
            </a:r>
            <a:r>
              <a:rPr lang="zh-CN" altLang="en-US" sz="2400" dirty="0">
                <a:ea typeface="+mn-ea"/>
              </a:rPr>
              <a:t>子句指定的基本表或视图中找出满足条件的元组，再按</a:t>
            </a:r>
            <a:r>
              <a:rPr lang="en-US" altLang="zh-CN" sz="2400" dirty="0">
                <a:ea typeface="+mn-ea"/>
              </a:rPr>
              <a:t>SELECT</a:t>
            </a:r>
            <a:r>
              <a:rPr lang="zh-CN" altLang="en-US" sz="2400" dirty="0">
                <a:ea typeface="+mn-ea"/>
              </a:rPr>
              <a:t>子句中的目标列表达式，选出元组中的属性值形成结果表。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ea typeface="+mn-ea"/>
              </a:rPr>
              <a:t>如果有</a:t>
            </a:r>
            <a:r>
              <a:rPr lang="en-US" altLang="zh-CN" sz="2400" dirty="0">
                <a:ea typeface="+mn-ea"/>
              </a:rPr>
              <a:t>GROUP</a:t>
            </a:r>
            <a:r>
              <a:rPr lang="zh-CN" altLang="en-US" sz="2400" dirty="0">
                <a:ea typeface="+mn-ea"/>
              </a:rPr>
              <a:t>子句，则将结果按</a:t>
            </a:r>
            <a:r>
              <a:rPr lang="en-US" altLang="zh-CN" sz="2400" dirty="0">
                <a:ea typeface="+mn-ea"/>
              </a:rPr>
              <a:t>&lt;</a:t>
            </a:r>
            <a:r>
              <a:rPr lang="zh-CN" altLang="en-US" sz="2400" dirty="0">
                <a:ea typeface="+mn-ea"/>
              </a:rPr>
              <a:t>列名</a:t>
            </a:r>
            <a:r>
              <a:rPr lang="en-US" altLang="zh-CN" sz="2400" dirty="0">
                <a:ea typeface="+mn-ea"/>
              </a:rPr>
              <a:t>1&gt;</a:t>
            </a:r>
            <a:r>
              <a:rPr lang="zh-CN" altLang="en-US" sz="2400" dirty="0">
                <a:ea typeface="+mn-ea"/>
              </a:rPr>
              <a:t>的值进行分组，该属性列值相等的元组为一个组，每个组产生结果表中的一条记录，通常会在每组中使用集函数。如果</a:t>
            </a:r>
            <a:r>
              <a:rPr lang="en-US" altLang="zh-CN" sz="2400" dirty="0">
                <a:ea typeface="+mn-ea"/>
              </a:rPr>
              <a:t>GROUP</a:t>
            </a:r>
            <a:r>
              <a:rPr lang="zh-CN" altLang="en-US" sz="2400" dirty="0">
                <a:ea typeface="+mn-ea"/>
              </a:rPr>
              <a:t>子句带</a:t>
            </a:r>
            <a:r>
              <a:rPr lang="en-US" altLang="zh-CN" sz="2400" dirty="0">
                <a:ea typeface="+mn-ea"/>
              </a:rPr>
              <a:t>HAVING</a:t>
            </a:r>
            <a:r>
              <a:rPr lang="zh-CN" altLang="en-US" sz="2400" dirty="0">
                <a:ea typeface="+mn-ea"/>
              </a:rPr>
              <a:t>短语，则只有满足指定条件的组才输出。如果有</a:t>
            </a:r>
            <a:r>
              <a:rPr lang="en-US" altLang="zh-CN" sz="2400" dirty="0">
                <a:ea typeface="+mn-ea"/>
              </a:rPr>
              <a:t>ORDER</a:t>
            </a:r>
            <a:r>
              <a:rPr lang="zh-CN" altLang="en-US" sz="2400" dirty="0">
                <a:ea typeface="+mn-ea"/>
              </a:rPr>
              <a:t>子句，则结果表还要按</a:t>
            </a:r>
            <a:r>
              <a:rPr lang="en-US" altLang="zh-CN" sz="2400" dirty="0">
                <a:ea typeface="+mn-ea"/>
              </a:rPr>
              <a:t>&lt;</a:t>
            </a:r>
            <a:r>
              <a:rPr lang="zh-CN" altLang="en-US" sz="2400" dirty="0">
                <a:ea typeface="+mn-ea"/>
              </a:rPr>
              <a:t>列名</a:t>
            </a:r>
            <a:r>
              <a:rPr lang="en-US" altLang="zh-CN" sz="2400" dirty="0">
                <a:ea typeface="+mn-ea"/>
              </a:rPr>
              <a:t>2&gt;</a:t>
            </a:r>
            <a:r>
              <a:rPr lang="zh-CN" altLang="en-US" sz="2400" dirty="0">
                <a:ea typeface="+mn-ea"/>
              </a:rPr>
              <a:t>的值的升序或降序排列。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145"/>
            <a:ext cx="8229600" cy="100825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j-ea"/>
              </a:rPr>
              <a:t>SELECT</a:t>
            </a:r>
            <a:r>
              <a:rPr lang="zh-CN" altLang="en-US" dirty="0">
                <a:latin typeface="+mj-ea"/>
              </a:rPr>
              <a:t>语句的含义</a:t>
            </a:r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xfrm>
            <a:off x="62825" y="1163472"/>
            <a:ext cx="8945562" cy="5573973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SELECT</a:t>
            </a:r>
            <a:r>
              <a:rPr lang="zh-CN" altLang="en-US" sz="2800" dirty="0">
                <a:latin typeface="隶书" panose="02010509060101010101" pitchFamily="49" charset="-122"/>
              </a:rPr>
              <a:t>语句的含义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dirty="0">
                <a:latin typeface="+mn-ea"/>
                <a:ea typeface="+mn-ea"/>
              </a:rPr>
              <a:t>根据</a:t>
            </a:r>
            <a:r>
              <a:rPr lang="en-US" altLang="zh-CN" sz="2200" dirty="0">
                <a:ea typeface="+mn-ea"/>
              </a:rPr>
              <a:t>WHERE</a:t>
            </a:r>
            <a:r>
              <a:rPr lang="zh-CN" altLang="en-US" sz="2200" dirty="0">
                <a:latin typeface="+mn-ea"/>
                <a:ea typeface="+mn-ea"/>
              </a:rPr>
              <a:t>子句中的条件表达式，从</a:t>
            </a:r>
            <a:r>
              <a:rPr lang="en-US" altLang="zh-CN" sz="2200" dirty="0">
                <a:latin typeface="+mn-ea"/>
                <a:ea typeface="+mn-ea"/>
              </a:rPr>
              <a:t>FROM</a:t>
            </a:r>
            <a:r>
              <a:rPr lang="zh-CN" altLang="en-US" sz="2200" dirty="0">
                <a:latin typeface="+mn-ea"/>
                <a:ea typeface="+mn-ea"/>
              </a:rPr>
              <a:t>子句中的基本表或视图中找出满足条件的元组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dirty="0">
                <a:latin typeface="+mn-ea"/>
                <a:ea typeface="+mn-ea"/>
              </a:rPr>
              <a:t>按</a:t>
            </a:r>
            <a:r>
              <a:rPr lang="en-US" altLang="zh-CN" sz="2200" dirty="0">
                <a:ea typeface="+mn-ea"/>
              </a:rPr>
              <a:t>SELECT</a:t>
            </a:r>
            <a:r>
              <a:rPr lang="zh-CN" altLang="en-US" sz="2200" dirty="0">
                <a:latin typeface="+mn-ea"/>
                <a:ea typeface="+mn-ea"/>
              </a:rPr>
              <a:t>子句中的目标字段，选出元组中的分量形成结果表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200" dirty="0">
                <a:ea typeface="+mn-ea"/>
              </a:rPr>
              <a:t>GROUP BY</a:t>
            </a:r>
            <a:r>
              <a:rPr lang="zh-CN" altLang="en-US" sz="2200" dirty="0">
                <a:latin typeface="+mn-ea"/>
                <a:ea typeface="+mn-ea"/>
              </a:rPr>
              <a:t>子句将结果按字段分组，每个组产生结果表中的一个元组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dirty="0">
                <a:latin typeface="+mn-ea"/>
                <a:ea typeface="+mn-ea"/>
              </a:rPr>
              <a:t>通常在每组中作用库函数，分组的附加条件用</a:t>
            </a:r>
            <a:r>
              <a:rPr lang="en-US" altLang="zh-CN" sz="2200" dirty="0">
                <a:ea typeface="+mn-ea"/>
              </a:rPr>
              <a:t>HAVING</a:t>
            </a:r>
            <a:r>
              <a:rPr lang="zh-CN" altLang="en-US" sz="2200" dirty="0">
                <a:latin typeface="+mn-ea"/>
                <a:ea typeface="+mn-ea"/>
              </a:rPr>
              <a:t>短语给出只有满足内部函数表达式的组才予输出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dirty="0">
                <a:latin typeface="+mn-ea"/>
                <a:ea typeface="+mn-ea"/>
              </a:rPr>
              <a:t>如果有</a:t>
            </a:r>
            <a:r>
              <a:rPr lang="en-US" altLang="zh-CN" sz="2200" dirty="0">
                <a:ea typeface="+mn-ea"/>
              </a:rPr>
              <a:t>ORDER BY</a:t>
            </a:r>
            <a:r>
              <a:rPr lang="zh-CN" altLang="en-US" sz="2200" dirty="0">
                <a:latin typeface="+mn-ea"/>
                <a:ea typeface="+mn-ea"/>
              </a:rPr>
              <a:t>子句，则结果表要根据指定的字段按升序或降序排列</a:t>
            </a:r>
          </a:p>
          <a:p>
            <a:pPr lvl="1" eaLnBrk="1" hangingPunct="1"/>
            <a:endParaRPr lang="zh-CN" altLang="en-US" sz="24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内容占位符 1"/>
          <p:cNvSpPr>
            <a:spLocks noGrp="1"/>
          </p:cNvSpPr>
          <p:nvPr>
            <p:ph/>
          </p:nvPr>
        </p:nvSpPr>
        <p:spPr>
          <a:xfrm>
            <a:off x="394137" y="1658938"/>
            <a:ext cx="8109783" cy="5016499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隶书" panose="02010509060101010101" pitchFamily="49" charset="-122"/>
              </a:rPr>
              <a:t>如何给列起别名，如何写计算列？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隶书" panose="02010509060101010101" pitchFamily="49" charset="-122"/>
              </a:rPr>
              <a:t>如何去掉重复行？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隶书" panose="02010509060101010101" pitchFamily="49" charset="-122"/>
              </a:rPr>
              <a:t>多个字段排序的顺序是怎样的？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/>
              <a:t>Where</a:t>
            </a:r>
            <a:r>
              <a:rPr lang="zh-CN" altLang="en-US" sz="2800" dirty="0"/>
              <a:t>和</a:t>
            </a:r>
            <a:r>
              <a:rPr lang="en-US" altLang="zh-CN" sz="2800" dirty="0"/>
              <a:t>group by</a:t>
            </a:r>
            <a:r>
              <a:rPr lang="zh-CN" altLang="en-US" sz="2800" dirty="0">
                <a:latin typeface="隶书" panose="02010509060101010101" pitchFamily="49" charset="-122"/>
              </a:rPr>
              <a:t>都是选择语句，他们的区别是什么？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12"/>
          </p:nvPr>
        </p:nvSpPr>
        <p:spPr>
          <a:xfrm>
            <a:off x="0" y="182563"/>
            <a:ext cx="7942263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Q &amp; A</a:t>
            </a:r>
            <a:endParaRPr lang="zh-CN" alt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这次课我们学到了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02402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zh-CN" altLang="en-US" sz="2400"/>
              <a:t>使用</a:t>
            </a:r>
            <a:r>
              <a:rPr lang="en-US" altLang="zh-CN" sz="2400"/>
              <a:t>SELECT</a:t>
            </a:r>
            <a:r>
              <a:rPr lang="zh-CN" altLang="en-US" sz="2400"/>
              <a:t>语句： </a:t>
            </a:r>
          </a:p>
          <a:p>
            <a:pPr lvl="1" eaLnBrk="1" hangingPunct="1"/>
            <a:r>
              <a:rPr lang="zh-CN" altLang="en-US" sz="2000">
                <a:ea typeface="宋体" charset="-122"/>
              </a:rPr>
              <a:t>使用表别名和列别名； </a:t>
            </a:r>
          </a:p>
          <a:p>
            <a:pPr lvl="1" eaLnBrk="1" hangingPunct="1"/>
            <a:r>
              <a:rPr lang="zh-CN" altLang="en-US" sz="2000">
                <a:ea typeface="宋体" charset="-122"/>
              </a:rPr>
              <a:t>查询满足一定条件的元组； </a:t>
            </a:r>
          </a:p>
          <a:p>
            <a:pPr lvl="1" eaLnBrk="1" hangingPunct="1"/>
            <a:r>
              <a:rPr lang="zh-CN" altLang="en-US" sz="2000">
                <a:ea typeface="宋体" charset="-122"/>
              </a:rPr>
              <a:t>查询某些属性的值； </a:t>
            </a:r>
          </a:p>
          <a:p>
            <a:pPr lvl="1" eaLnBrk="1" hangingPunct="1"/>
            <a:r>
              <a:rPr lang="zh-CN" altLang="en-US" sz="2000">
                <a:ea typeface="宋体" charset="-122"/>
              </a:rPr>
              <a:t>通过在</a:t>
            </a:r>
            <a:r>
              <a:rPr lang="en-US" altLang="zh-CN" sz="2000">
                <a:ea typeface="宋体" charset="-122"/>
              </a:rPr>
              <a:t>WHERE</a:t>
            </a:r>
            <a:r>
              <a:rPr lang="zh-CN" altLang="en-US" sz="2000">
                <a:ea typeface="宋体" charset="-122"/>
              </a:rPr>
              <a:t>子句中放入连接条件，进行多表连接查询；</a:t>
            </a:r>
          </a:p>
          <a:p>
            <a:pPr lvl="1" eaLnBrk="1" hangingPunct="1"/>
            <a:r>
              <a:rPr lang="zh-CN" altLang="en-US" sz="2000">
                <a:ea typeface="宋体" charset="-122"/>
              </a:rPr>
              <a:t>利用</a:t>
            </a:r>
            <a:r>
              <a:rPr lang="en-US" altLang="zh-CN" sz="2000">
                <a:ea typeface="宋体" charset="-122"/>
              </a:rPr>
              <a:t>DISTINCT</a:t>
            </a:r>
            <a:r>
              <a:rPr lang="zh-CN" altLang="en-US" sz="2000">
                <a:ea typeface="宋体" charset="-122"/>
              </a:rPr>
              <a:t>去掉查询结果中的重复行； </a:t>
            </a:r>
          </a:p>
          <a:p>
            <a:pPr lvl="1" eaLnBrk="1" hangingPunct="1"/>
            <a:r>
              <a:rPr lang="zh-CN" altLang="en-US" sz="2000">
                <a:ea typeface="宋体" charset="-122"/>
              </a:rPr>
              <a:t>利用</a:t>
            </a:r>
            <a:r>
              <a:rPr lang="en-US" altLang="zh-CN" sz="2000">
                <a:ea typeface="宋体" charset="-122"/>
              </a:rPr>
              <a:t>GROUP BY</a:t>
            </a:r>
            <a:r>
              <a:rPr lang="zh-CN" altLang="en-US" sz="2000">
                <a:ea typeface="宋体" charset="-122"/>
              </a:rPr>
              <a:t>进行分组统计 </a:t>
            </a:r>
            <a:endParaRPr lang="en-US" altLang="zh-CN" sz="2000">
              <a:ea typeface="宋体" charset="-122"/>
            </a:endParaRPr>
          </a:p>
          <a:p>
            <a:pPr lvl="1" eaLnBrk="1" hangingPunct="1"/>
            <a:r>
              <a:rPr lang="zh-CN" altLang="en-US" sz="2000">
                <a:ea typeface="宋体" charset="-122"/>
              </a:rPr>
              <a:t>利用</a:t>
            </a:r>
            <a:r>
              <a:rPr lang="en-US" altLang="zh-CN" sz="2000">
                <a:ea typeface="宋体" charset="-122"/>
              </a:rPr>
              <a:t>ORDER</a:t>
            </a:r>
            <a:r>
              <a:rPr lang="zh-CN" altLang="en-US" sz="2000">
                <a:ea typeface="宋体" charset="-122"/>
              </a:rPr>
              <a:t>对查询结果按要求排序； </a:t>
            </a:r>
            <a:endParaRPr lang="en-US" altLang="zh-CN" sz="2000">
              <a:ea typeface="宋体" charset="-122"/>
            </a:endParaRPr>
          </a:p>
          <a:p>
            <a:pPr eaLnBrk="1" hangingPunct="1"/>
            <a:r>
              <a:rPr lang="zh-CN" altLang="en-US" sz="2400"/>
              <a:t>复杂查询</a:t>
            </a:r>
            <a:endParaRPr lang="en-US" altLang="zh-CN" sz="2400"/>
          </a:p>
          <a:p>
            <a:pPr lvl="1" eaLnBrk="1" hangingPunct="1"/>
            <a:r>
              <a:rPr lang="zh-CN" altLang="en-US" sz="2000">
                <a:ea typeface="宋体" charset="-122"/>
              </a:rPr>
              <a:t>嵌套查询</a:t>
            </a:r>
            <a:endParaRPr lang="en-US" altLang="zh-CN" sz="2000">
              <a:ea typeface="宋体" charset="-122"/>
            </a:endParaRPr>
          </a:p>
          <a:p>
            <a:pPr lvl="1" eaLnBrk="1" hangingPunct="1"/>
            <a:r>
              <a:rPr lang="zh-CN" altLang="en-US" sz="2000">
                <a:ea typeface="宋体" charset="-122"/>
              </a:rPr>
              <a:t>集合查询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n-ea"/>
                <a:ea typeface="+mn-ea"/>
              </a:rPr>
              <a:t>休息</a:t>
            </a:r>
            <a:r>
              <a:rPr lang="en-US" altLang="zh-CN" dirty="0">
                <a:latin typeface="+mn-ea"/>
                <a:ea typeface="+mn-ea"/>
              </a:rPr>
              <a:t>…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104450" name="竖排文字占位符 11"/>
          <p:cNvSpPr>
            <a:spLocks noGrp="1"/>
          </p:cNvSpPr>
          <p:nvPr>
            <p:ph type="body" orient="vert" idx="1"/>
          </p:nvPr>
        </p:nvSpPr>
        <p:spPr>
          <a:xfrm>
            <a:off x="5094288" y="1338263"/>
            <a:ext cx="3592512" cy="4995862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/>
              <a:t>子曰：“见贤思齐焉，见不贤而内自省也。”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5104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数据查询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F6305B2-EF0A-45C8-8525-72D3E4B21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983" y="1245358"/>
            <a:ext cx="7647610" cy="5487538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b="1" dirty="0"/>
              <a:t>查询语句概述</a:t>
            </a:r>
            <a:endParaRPr lang="en-US" altLang="zh-CN" sz="2800" b="1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单表查询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0000"/>
                </a:solidFill>
                <a:ea typeface="+mn-ea"/>
              </a:rPr>
              <a:t>投影查询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0000"/>
                </a:solidFill>
                <a:ea typeface="+mn-ea"/>
              </a:rPr>
              <a:t>选择查询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0000"/>
                </a:solidFill>
                <a:ea typeface="+mn-ea"/>
              </a:rPr>
              <a:t>order by</a:t>
            </a:r>
            <a:r>
              <a:rPr lang="zh-CN" altLang="en-US" sz="2400" b="1" dirty="0">
                <a:solidFill>
                  <a:srgbClr val="FF0000"/>
                </a:solidFill>
                <a:ea typeface="+mn-ea"/>
              </a:rPr>
              <a:t>子句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0000"/>
                </a:solidFill>
                <a:ea typeface="+mn-ea"/>
              </a:rPr>
              <a:t>聚集函数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0000"/>
                </a:solidFill>
                <a:ea typeface="+mn-ea"/>
              </a:rPr>
              <a:t>group by</a:t>
            </a:r>
            <a:r>
              <a:rPr lang="zh-CN" altLang="en-US" sz="2400" b="1" dirty="0">
                <a:solidFill>
                  <a:srgbClr val="FF0000"/>
                </a:solidFill>
                <a:ea typeface="+mn-ea"/>
              </a:rPr>
              <a:t>子句</a:t>
            </a:r>
            <a:endParaRPr lang="en-US" altLang="zh-CN" sz="2400" b="1" dirty="0">
              <a:solidFill>
                <a:srgbClr val="FF000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b="1" dirty="0"/>
              <a:t>连接查询</a:t>
            </a:r>
            <a:endParaRPr lang="en-US" altLang="zh-CN" sz="2800" b="1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b="1" dirty="0"/>
              <a:t>嵌套查询</a:t>
            </a:r>
            <a:endParaRPr lang="en-US" altLang="zh-CN" sz="2800" b="1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b="1" dirty="0"/>
              <a:t>集合查询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数据库系统概论课件模板">
  <a:themeElements>
    <a:clrScheme name="Cosmic 1">
      <a:dk1>
        <a:srgbClr val="2B166E"/>
      </a:dk1>
      <a:lt1>
        <a:srgbClr val="5399FF"/>
      </a:lt1>
      <a:dk2>
        <a:srgbClr val="0053CE"/>
      </a:dk2>
      <a:lt2>
        <a:srgbClr val="DDDDDD"/>
      </a:lt2>
      <a:accent1>
        <a:srgbClr val="99CC00"/>
      </a:accent1>
      <a:accent2>
        <a:srgbClr val="CCCC00"/>
      </a:accent2>
      <a:accent3>
        <a:srgbClr val="B3CAFF"/>
      </a:accent3>
      <a:accent4>
        <a:srgbClr val="23115D"/>
      </a:accent4>
      <a:accent5>
        <a:srgbClr val="CAE2AA"/>
      </a:accent5>
      <a:accent6>
        <a:srgbClr val="B9B900"/>
      </a:accent6>
      <a:hlink>
        <a:srgbClr val="FFFFFF"/>
      </a:hlink>
      <a:folHlink>
        <a:srgbClr val="FFCC00"/>
      </a:folHlink>
    </a:clrScheme>
    <a:fontScheme name="Cosmic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smic 1">
        <a:dk1>
          <a:srgbClr val="2B166E"/>
        </a:dk1>
        <a:lt1>
          <a:srgbClr val="5399FF"/>
        </a:lt1>
        <a:dk2>
          <a:srgbClr val="0053CE"/>
        </a:dk2>
        <a:lt2>
          <a:srgbClr val="DDDDDD"/>
        </a:lt2>
        <a:accent1>
          <a:srgbClr val="99CC00"/>
        </a:accent1>
        <a:accent2>
          <a:srgbClr val="CCCC00"/>
        </a:accent2>
        <a:accent3>
          <a:srgbClr val="B3CAFF"/>
        </a:accent3>
        <a:accent4>
          <a:srgbClr val="23115D"/>
        </a:accent4>
        <a:accent5>
          <a:srgbClr val="CAE2AA"/>
        </a:accent5>
        <a:accent6>
          <a:srgbClr val="B9B900"/>
        </a:accent6>
        <a:hlink>
          <a:srgbClr val="FFFF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mic 2">
        <a:dk1>
          <a:srgbClr val="2B166E"/>
        </a:dk1>
        <a:lt1>
          <a:srgbClr val="71B8F9"/>
        </a:lt1>
        <a:dk2>
          <a:srgbClr val="0275DE"/>
        </a:dk2>
        <a:lt2>
          <a:srgbClr val="DDDDDD"/>
        </a:lt2>
        <a:accent1>
          <a:srgbClr val="D4D903"/>
        </a:accent1>
        <a:accent2>
          <a:srgbClr val="CCCC00"/>
        </a:accent2>
        <a:accent3>
          <a:srgbClr val="BBD8FB"/>
        </a:accent3>
        <a:accent4>
          <a:srgbClr val="23115D"/>
        </a:accent4>
        <a:accent5>
          <a:srgbClr val="E6E9AA"/>
        </a:accent5>
        <a:accent6>
          <a:srgbClr val="B9B900"/>
        </a:accent6>
        <a:hlink>
          <a:srgbClr val="FFFF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mic 3">
        <a:dk1>
          <a:srgbClr val="2B166E"/>
        </a:dk1>
        <a:lt1>
          <a:srgbClr val="99CC00"/>
        </a:lt1>
        <a:dk2>
          <a:srgbClr val="669900"/>
        </a:dk2>
        <a:lt2>
          <a:srgbClr val="DDDDDD"/>
        </a:lt2>
        <a:accent1>
          <a:srgbClr val="00CCFF"/>
        </a:accent1>
        <a:accent2>
          <a:srgbClr val="CCCC00"/>
        </a:accent2>
        <a:accent3>
          <a:srgbClr val="CAE2AA"/>
        </a:accent3>
        <a:accent4>
          <a:srgbClr val="23115D"/>
        </a:accent4>
        <a:accent5>
          <a:srgbClr val="AAE2FF"/>
        </a:accent5>
        <a:accent6>
          <a:srgbClr val="B9B900"/>
        </a:accent6>
        <a:hlink>
          <a:srgbClr val="FFFF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数据库系统概论课件模板</Template>
  <TotalTime>6769</TotalTime>
  <Words>5419</Words>
  <Application>Microsoft Office PowerPoint</Application>
  <PresentationFormat>全屏显示(4:3)</PresentationFormat>
  <Paragraphs>757</Paragraphs>
  <Slides>82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98" baseType="lpstr">
      <vt:lpstr>굴림</vt:lpstr>
      <vt:lpstr>等线</vt:lpstr>
      <vt:lpstr>黑体</vt:lpstr>
      <vt:lpstr>华文行楷</vt:lpstr>
      <vt:lpstr>隶书</vt:lpstr>
      <vt:lpstr>宋体</vt:lpstr>
      <vt:lpstr>Arial</vt:lpstr>
      <vt:lpstr>Calibri</vt:lpstr>
      <vt:lpstr>Symbol</vt:lpstr>
      <vt:lpstr>Times New Roman</vt:lpstr>
      <vt:lpstr>Verdana</vt:lpstr>
      <vt:lpstr>Wingdings</vt:lpstr>
      <vt:lpstr>Wingdings 2</vt:lpstr>
      <vt:lpstr>数据库系统概论课件模板</vt:lpstr>
      <vt:lpstr>自定义设计方案</vt:lpstr>
      <vt:lpstr>文档</vt:lpstr>
      <vt:lpstr>数据库系统概论</vt:lpstr>
      <vt:lpstr>第3章 关系数据库标准语言SQL</vt:lpstr>
      <vt:lpstr>教学目标</vt:lpstr>
      <vt:lpstr>本章内容</vt:lpstr>
      <vt:lpstr>数据查询</vt:lpstr>
      <vt:lpstr>基本语法</vt:lpstr>
      <vt:lpstr>子句功能</vt:lpstr>
      <vt:lpstr>SELECT语句的含义</vt:lpstr>
      <vt:lpstr>数据查询</vt:lpstr>
      <vt:lpstr>投影</vt:lpstr>
      <vt:lpstr>PowerPoint 演示文稿</vt:lpstr>
      <vt:lpstr>选择</vt:lpstr>
      <vt:lpstr>选择</vt:lpstr>
      <vt:lpstr>选择</vt:lpstr>
      <vt:lpstr>比较大小</vt:lpstr>
      <vt:lpstr>课堂练习</vt:lpstr>
      <vt:lpstr>确定范围</vt:lpstr>
      <vt:lpstr>确定集合</vt:lpstr>
      <vt:lpstr>字符串匹配</vt:lpstr>
      <vt:lpstr>PowerPoint 演示文稿</vt:lpstr>
      <vt:lpstr>PowerPoint 演示文稿</vt:lpstr>
      <vt:lpstr>涉及空值的查询</vt:lpstr>
      <vt:lpstr>多重条件查询</vt:lpstr>
      <vt:lpstr>课堂练习</vt:lpstr>
      <vt:lpstr>ORDER BY子句</vt:lpstr>
      <vt:lpstr>PowerPoint 演示文稿</vt:lpstr>
      <vt:lpstr>使用聚集函数 </vt:lpstr>
      <vt:lpstr>PowerPoint 演示文稿</vt:lpstr>
      <vt:lpstr>对查询结果分组 </vt:lpstr>
      <vt:lpstr>对查询结果分组 </vt:lpstr>
      <vt:lpstr>PowerPoint 演示文稿</vt:lpstr>
      <vt:lpstr>PowerPoint 演示文稿</vt:lpstr>
      <vt:lpstr>WHERE和HAVING子句区别</vt:lpstr>
      <vt:lpstr>数据查询</vt:lpstr>
      <vt:lpstr>连接查询</vt:lpstr>
      <vt:lpstr>连接操作执行过程</vt:lpstr>
      <vt:lpstr>等值与非等值连接查询</vt:lpstr>
      <vt:lpstr>PowerPoint 演示文稿</vt:lpstr>
      <vt:lpstr>自身连接</vt:lpstr>
      <vt:lpstr>连接查询二、自身连接</vt:lpstr>
      <vt:lpstr>外连接（Outer Join） </vt:lpstr>
      <vt:lpstr>PowerPoint 演示文稿</vt:lpstr>
      <vt:lpstr>PowerPoint 演示文稿</vt:lpstr>
      <vt:lpstr>外连接小结</vt:lpstr>
      <vt:lpstr>复合条件连接</vt:lpstr>
      <vt:lpstr>PowerPoint 演示文稿</vt:lpstr>
      <vt:lpstr>数据查询</vt:lpstr>
      <vt:lpstr>嵌套查询概述</vt:lpstr>
      <vt:lpstr>嵌套查询概述</vt:lpstr>
      <vt:lpstr>嵌套查询分类</vt:lpstr>
      <vt:lpstr>嵌套查询求解方法</vt:lpstr>
      <vt:lpstr>引出子查询的谓词</vt:lpstr>
      <vt:lpstr> 带有IN谓词的子查询 </vt:lpstr>
      <vt:lpstr>PowerPoint 演示文稿</vt:lpstr>
      <vt:lpstr>PowerPoint 演示文稿</vt:lpstr>
      <vt:lpstr> 带有比较运算符的子查询</vt:lpstr>
      <vt:lpstr>PowerPoint 演示文稿</vt:lpstr>
      <vt:lpstr>PowerPoint 演示文稿</vt:lpstr>
      <vt:lpstr> 带有ANY或ALL谓词的子查询</vt:lpstr>
      <vt:lpstr>PowerPoint 演示文稿</vt:lpstr>
      <vt:lpstr>PowerPoint 演示文稿</vt:lpstr>
      <vt:lpstr> 带有EXISTS谓词的子查询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数据查询</vt:lpstr>
      <vt:lpstr>并操作(UNION)</vt:lpstr>
      <vt:lpstr>PowerPoint 演示文稿</vt:lpstr>
      <vt:lpstr>交操作</vt:lpstr>
      <vt:lpstr>差操作</vt:lpstr>
      <vt:lpstr>对集合操作结果的排序</vt:lpstr>
      <vt:lpstr>SELECT小结</vt:lpstr>
      <vt:lpstr>PowerPoint 演示文稿</vt:lpstr>
      <vt:lpstr>Q &amp; A</vt:lpstr>
      <vt:lpstr>这次课我们学到了…</vt:lpstr>
      <vt:lpstr>休息…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数据库系统概论</dc:title>
  <dc:creator>微软用户</dc:creator>
  <cp:lastModifiedBy>dingleilei0801@163.com</cp:lastModifiedBy>
  <cp:revision>153</cp:revision>
  <dcterms:created xsi:type="dcterms:W3CDTF">2009-07-30T23:54:56Z</dcterms:created>
  <dcterms:modified xsi:type="dcterms:W3CDTF">2018-04-08T09:21:42Z</dcterms:modified>
</cp:coreProperties>
</file>