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6" r:id="rId1"/>
    <p:sldMasterId id="2147483695" r:id="rId2"/>
  </p:sldMasterIdLst>
  <p:sldIdLst>
    <p:sldId id="262" r:id="rId3"/>
    <p:sldId id="321" r:id="rId4"/>
    <p:sldId id="268" r:id="rId5"/>
    <p:sldId id="269" r:id="rId6"/>
    <p:sldId id="270" r:id="rId7"/>
    <p:sldId id="271" r:id="rId8"/>
    <p:sldId id="272" r:id="rId9"/>
    <p:sldId id="273" r:id="rId10"/>
    <p:sldId id="274" r:id="rId11"/>
    <p:sldId id="275" r:id="rId12"/>
    <p:sldId id="312" r:id="rId13"/>
    <p:sldId id="276" r:id="rId14"/>
    <p:sldId id="277" r:id="rId15"/>
    <p:sldId id="278" r:id="rId16"/>
    <p:sldId id="279" r:id="rId17"/>
    <p:sldId id="280" r:id="rId18"/>
    <p:sldId id="313" r:id="rId19"/>
    <p:sldId id="281" r:id="rId20"/>
    <p:sldId id="282" r:id="rId21"/>
    <p:sldId id="283" r:id="rId22"/>
    <p:sldId id="284" r:id="rId23"/>
    <p:sldId id="314" r:id="rId24"/>
    <p:sldId id="320" r:id="rId25"/>
    <p:sldId id="319" r:id="rId26"/>
    <p:sldId id="285" r:id="rId27"/>
    <p:sldId id="286" r:id="rId28"/>
    <p:sldId id="287" r:id="rId29"/>
    <p:sldId id="289" r:id="rId30"/>
    <p:sldId id="288" r:id="rId31"/>
    <p:sldId id="290" r:id="rId32"/>
    <p:sldId id="291" r:id="rId33"/>
    <p:sldId id="315" r:id="rId34"/>
    <p:sldId id="292" r:id="rId35"/>
    <p:sldId id="293" r:id="rId36"/>
    <p:sldId id="294" r:id="rId37"/>
    <p:sldId id="296" r:id="rId38"/>
    <p:sldId id="316" r:id="rId39"/>
    <p:sldId id="297" r:id="rId40"/>
    <p:sldId id="298" r:id="rId41"/>
    <p:sldId id="299" r:id="rId42"/>
    <p:sldId id="300" r:id="rId43"/>
    <p:sldId id="317" r:id="rId44"/>
    <p:sldId id="301" r:id="rId45"/>
    <p:sldId id="318" r:id="rId46"/>
    <p:sldId id="266" r:id="rId47"/>
    <p:sldId id="265" r:id="rId48"/>
    <p:sldId id="264" r:id="rId49"/>
    <p:sldId id="263" r:id="rId50"/>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0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99656" autoAdjust="0"/>
  </p:normalViewPr>
  <p:slideViewPr>
    <p:cSldViewPr snapToGrid="0">
      <p:cViewPr varScale="1">
        <p:scale>
          <a:sx n="91" d="100"/>
          <a:sy n="91" d="100"/>
        </p:scale>
        <p:origin x="798" y="51"/>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41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grpSp>
        <p:nvGrpSpPr>
          <p:cNvPr id="2" name="Group 173"/>
          <p:cNvGrpSpPr>
            <a:grpSpLocks/>
          </p:cNvGrpSpPr>
          <p:nvPr/>
        </p:nvGrpSpPr>
        <p:grpSpPr bwMode="auto">
          <a:xfrm>
            <a:off x="0" y="0"/>
            <a:ext cx="9158288" cy="6858000"/>
            <a:chOff x="0" y="0"/>
            <a:chExt cx="5769" cy="4112"/>
          </a:xfrm>
        </p:grpSpPr>
        <p:sp>
          <p:nvSpPr>
            <p:cNvPr id="3" name="Arc 164"/>
            <p:cNvSpPr>
              <a:spLocks/>
            </p:cNvSpPr>
            <p:nvPr/>
          </p:nvSpPr>
          <p:spPr bwMode="gray">
            <a:xfrm flipV="1">
              <a:off x="0" y="1816"/>
              <a:ext cx="5769" cy="2296"/>
            </a:xfrm>
            <a:custGeom>
              <a:avLst/>
              <a:gdLst>
                <a:gd name="G0" fmla="+- 0 0 0"/>
                <a:gd name="G1" fmla="+- 21600 0 0"/>
                <a:gd name="G2" fmla="+- 21600 0 0"/>
                <a:gd name="T0" fmla="*/ 0 w 17899"/>
                <a:gd name="T1" fmla="*/ 0 h 21600"/>
                <a:gd name="T2" fmla="*/ 17899 w 17899"/>
                <a:gd name="T3" fmla="*/ 9510 h 21600"/>
                <a:gd name="T4" fmla="*/ 0 w 17899"/>
                <a:gd name="T5" fmla="*/ 21600 h 21600"/>
              </a:gdLst>
              <a:ahLst/>
              <a:cxnLst>
                <a:cxn ang="0">
                  <a:pos x="T0" y="T1"/>
                </a:cxn>
                <a:cxn ang="0">
                  <a:pos x="T2" y="T3"/>
                </a:cxn>
                <a:cxn ang="0">
                  <a:pos x="T4" y="T5"/>
                </a:cxn>
              </a:cxnLst>
              <a:rect l="0" t="0" r="r" b="b"/>
              <a:pathLst>
                <a:path w="17899" h="21600" fill="none" extrusionOk="0">
                  <a:moveTo>
                    <a:pt x="-1" y="0"/>
                  </a:moveTo>
                  <a:cubicBezTo>
                    <a:pt x="7175" y="0"/>
                    <a:pt x="13882" y="3563"/>
                    <a:pt x="17899" y="9509"/>
                  </a:cubicBezTo>
                </a:path>
                <a:path w="17899" h="21600" stroke="0" extrusionOk="0">
                  <a:moveTo>
                    <a:pt x="-1" y="0"/>
                  </a:moveTo>
                  <a:cubicBezTo>
                    <a:pt x="7175" y="0"/>
                    <a:pt x="13882" y="3563"/>
                    <a:pt x="17899" y="9509"/>
                  </a:cubicBezTo>
                  <a:lnTo>
                    <a:pt x="0" y="21600"/>
                  </a:lnTo>
                  <a:close/>
                </a:path>
              </a:pathLst>
            </a:custGeom>
            <a:solidFill>
              <a:schemeClr val="hlink"/>
            </a:solidFill>
            <a:ln w="9525">
              <a:noFill/>
              <a:round/>
              <a:headEnd/>
              <a:tailEnd/>
            </a:ln>
            <a:effectLst/>
          </p:spPr>
          <p:txBody>
            <a:bodyPr wrap="none" anchor="ctr"/>
            <a:lstStyle/>
            <a:p>
              <a:pPr eaLnBrk="0" hangingPunct="0">
                <a:defRPr/>
              </a:pPr>
              <a:endParaRPr lang="zh-CN" altLang="en-US"/>
            </a:p>
          </p:txBody>
        </p:sp>
        <p:sp>
          <p:nvSpPr>
            <p:cNvPr id="4" name="Rectangle 165"/>
            <p:cNvSpPr>
              <a:spLocks noChangeArrowheads="1"/>
            </p:cNvSpPr>
            <p:nvPr/>
          </p:nvSpPr>
          <p:spPr bwMode="gray">
            <a:xfrm>
              <a:off x="0" y="0"/>
              <a:ext cx="5760" cy="3112"/>
            </a:xfrm>
            <a:prstGeom prst="rect">
              <a:avLst/>
            </a:prstGeom>
            <a:solidFill>
              <a:schemeClr val="hlink"/>
            </a:solidFill>
            <a:ln w="9525">
              <a:noFill/>
              <a:miter lim="800000"/>
              <a:headEnd/>
              <a:tailEnd/>
            </a:ln>
            <a:effectLst/>
          </p:spPr>
          <p:txBody>
            <a:bodyPr wrap="none" anchor="ctr"/>
            <a:lstStyle/>
            <a:p>
              <a:pPr eaLnBrk="0" hangingPunct="0">
                <a:defRPr/>
              </a:pPr>
              <a:endParaRPr lang="zh-CN" altLang="en-US" dirty="0"/>
            </a:p>
          </p:txBody>
        </p:sp>
      </p:grpSp>
      <p:sp>
        <p:nvSpPr>
          <p:cNvPr id="6" name="Freeform 106"/>
          <p:cNvSpPr>
            <a:spLocks/>
          </p:cNvSpPr>
          <p:nvPr/>
        </p:nvSpPr>
        <p:spPr bwMode="gray">
          <a:xfrm rot="1791974">
            <a:off x="3473450" y="2927350"/>
            <a:ext cx="1662113" cy="233363"/>
          </a:xfrm>
          <a:custGeom>
            <a:avLst/>
            <a:gdLst/>
            <a:ahLst/>
            <a:cxnLst>
              <a:cxn ang="0">
                <a:pos x="987" y="557"/>
              </a:cxn>
              <a:cxn ang="0">
                <a:pos x="547" y="205"/>
              </a:cxn>
              <a:cxn ang="0">
                <a:pos x="27" y="21"/>
              </a:cxn>
              <a:cxn ang="0">
                <a:pos x="387" y="77"/>
              </a:cxn>
              <a:cxn ang="0">
                <a:pos x="675" y="197"/>
              </a:cxn>
              <a:cxn ang="0">
                <a:pos x="907" y="437"/>
              </a:cxn>
              <a:cxn ang="0">
                <a:pos x="987" y="557"/>
              </a:cxn>
            </a:cxnLst>
            <a:rect l="0" t="0" r="r" b="b"/>
            <a:pathLst>
              <a:path w="1047" h="596">
                <a:moveTo>
                  <a:pt x="987" y="557"/>
                </a:moveTo>
                <a:cubicBezTo>
                  <a:pt x="927" y="518"/>
                  <a:pt x="707" y="294"/>
                  <a:pt x="547" y="205"/>
                </a:cubicBezTo>
                <a:cubicBezTo>
                  <a:pt x="387" y="116"/>
                  <a:pt x="54" y="42"/>
                  <a:pt x="27" y="21"/>
                </a:cubicBezTo>
                <a:cubicBezTo>
                  <a:pt x="0" y="0"/>
                  <a:pt x="279" y="48"/>
                  <a:pt x="387" y="77"/>
                </a:cubicBezTo>
                <a:cubicBezTo>
                  <a:pt x="495" y="106"/>
                  <a:pt x="588" y="137"/>
                  <a:pt x="675" y="197"/>
                </a:cubicBezTo>
                <a:cubicBezTo>
                  <a:pt x="762" y="257"/>
                  <a:pt x="855" y="376"/>
                  <a:pt x="907" y="437"/>
                </a:cubicBezTo>
                <a:cubicBezTo>
                  <a:pt x="959" y="498"/>
                  <a:pt x="1047" y="596"/>
                  <a:pt x="987" y="557"/>
                </a:cubicBezTo>
                <a:close/>
              </a:path>
            </a:pathLst>
          </a:custGeom>
          <a:solidFill>
            <a:schemeClr val="bg2"/>
          </a:solidFill>
          <a:ln w="9525">
            <a:noFill/>
            <a:round/>
            <a:headEnd/>
            <a:tailEnd/>
          </a:ln>
          <a:effectLst/>
        </p:spPr>
        <p:txBody>
          <a:bodyPr/>
          <a:lstStyle/>
          <a:p>
            <a:pPr eaLnBrk="0" hangingPunct="0">
              <a:defRPr/>
            </a:pPr>
            <a:endParaRPr lang="zh-CN" altLang="en-US"/>
          </a:p>
        </p:txBody>
      </p:sp>
      <p:sp>
        <p:nvSpPr>
          <p:cNvPr id="17" name="Freeform 119"/>
          <p:cNvSpPr>
            <a:spLocks/>
          </p:cNvSpPr>
          <p:nvPr/>
        </p:nvSpPr>
        <p:spPr bwMode="gray">
          <a:xfrm rot="785513">
            <a:off x="3751263" y="2460625"/>
            <a:ext cx="1060450" cy="139700"/>
          </a:xfrm>
          <a:custGeom>
            <a:avLst/>
            <a:gdLst/>
            <a:ahLst/>
            <a:cxnLst>
              <a:cxn ang="0">
                <a:pos x="1009" y="497"/>
              </a:cxn>
              <a:cxn ang="0">
                <a:pos x="625" y="241"/>
              </a:cxn>
              <a:cxn ang="0">
                <a:pos x="33" y="25"/>
              </a:cxn>
              <a:cxn ang="0">
                <a:pos x="425" y="89"/>
              </a:cxn>
              <a:cxn ang="0">
                <a:pos x="809" y="265"/>
              </a:cxn>
              <a:cxn ang="0">
                <a:pos x="1065" y="513"/>
              </a:cxn>
            </a:cxnLst>
            <a:rect l="0" t="0" r="r" b="b"/>
            <a:pathLst>
              <a:path w="1065" h="513">
                <a:moveTo>
                  <a:pt x="1009" y="497"/>
                </a:moveTo>
                <a:cubicBezTo>
                  <a:pt x="898" y="408"/>
                  <a:pt x="788" y="320"/>
                  <a:pt x="625" y="241"/>
                </a:cubicBezTo>
                <a:cubicBezTo>
                  <a:pt x="462" y="162"/>
                  <a:pt x="66" y="50"/>
                  <a:pt x="33" y="25"/>
                </a:cubicBezTo>
                <a:cubicBezTo>
                  <a:pt x="0" y="0"/>
                  <a:pt x="296" y="49"/>
                  <a:pt x="425" y="89"/>
                </a:cubicBezTo>
                <a:cubicBezTo>
                  <a:pt x="554" y="129"/>
                  <a:pt x="702" y="194"/>
                  <a:pt x="809" y="265"/>
                </a:cubicBezTo>
                <a:cubicBezTo>
                  <a:pt x="916" y="336"/>
                  <a:pt x="1005" y="457"/>
                  <a:pt x="1065" y="513"/>
                </a:cubicBezTo>
              </a:path>
            </a:pathLst>
          </a:custGeom>
          <a:solidFill>
            <a:schemeClr val="bg2"/>
          </a:solidFill>
          <a:ln w="9525">
            <a:noFill/>
            <a:round/>
            <a:headEnd/>
            <a:tailEnd/>
          </a:ln>
          <a:effectLst/>
        </p:spPr>
        <p:txBody>
          <a:bodyPr/>
          <a:lstStyle/>
          <a:p>
            <a:pPr eaLnBrk="0" hangingPunct="0">
              <a:defRPr/>
            </a:pPr>
            <a:endParaRPr lang="zh-CN" altLang="en-US"/>
          </a:p>
        </p:txBody>
      </p:sp>
      <p:sp>
        <p:nvSpPr>
          <p:cNvPr id="21" name="Rectangle 23"/>
          <p:cNvSpPr>
            <a:spLocks noGrp="1" noChangeArrowheads="1"/>
          </p:cNvSpPr>
          <p:nvPr>
            <p:ph type="dt" sz="quarter" idx="10"/>
          </p:nvPr>
        </p:nvSpPr>
        <p:spPr bwMode="gray">
          <a:xfrm>
            <a:off x="457200" y="6553200"/>
            <a:ext cx="2133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effectLst>
                  <a:outerShdw blurRad="38100" dist="38100" dir="2700000" algn="tl">
                    <a:srgbClr val="000000"/>
                  </a:outerShdw>
                </a:effectLst>
                <a:ea typeface="굴림" pitchFamily="50" charset="-127"/>
              </a:defRPr>
            </a:lvl1pPr>
          </a:lstStyle>
          <a:p>
            <a:pPr>
              <a:defRPr/>
            </a:pPr>
            <a:endParaRPr lang="en-US" altLang="ko-KR" dirty="0"/>
          </a:p>
        </p:txBody>
      </p:sp>
      <p:pic>
        <p:nvPicPr>
          <p:cNvPr id="25602" name="Picture 2"/>
          <p:cNvPicPr>
            <a:picLocks noChangeAspect="1" noChangeArrowheads="1"/>
          </p:cNvPicPr>
          <p:nvPr userDrawn="1"/>
        </p:nvPicPr>
        <p:blipFill>
          <a:blip r:embed="rId2"/>
          <a:srcRect/>
          <a:stretch>
            <a:fillRect/>
          </a:stretch>
        </p:blipFill>
        <p:spPr bwMode="auto">
          <a:xfrm>
            <a:off x="0" y="663211"/>
            <a:ext cx="9144000" cy="2837636"/>
          </a:xfrm>
          <a:prstGeom prst="rect">
            <a:avLst/>
          </a:prstGeom>
          <a:noFill/>
          <a:ln w="9525">
            <a:noFill/>
            <a:miter lim="800000"/>
            <a:headEnd/>
            <a:tailEnd/>
          </a:ln>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0B33C7-942A-4022-8335-98D717DE37D4}" type="datetimeFigureOut">
              <a:rPr lang="zh-CN" altLang="en-US" smtClean="0"/>
              <a:pPr/>
              <a:t>2018/1/12</a:t>
            </a:fld>
            <a:endParaRPr lang="zh-CN" altLang="en-US"/>
          </a:p>
        </p:txBody>
      </p:sp>
      <p:sp>
        <p:nvSpPr>
          <p:cNvPr id="4" name="灯片编号占位符 3"/>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0B33C7-942A-4022-8335-98D717DE37D4}" type="datetimeFigureOut">
              <a:rPr lang="zh-CN" altLang="en-US" smtClean="0"/>
              <a:pPr/>
              <a:t>2018/1/12</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820B33C7-942A-4022-8335-98D717DE37D4}" type="datetimeFigureOut">
              <a:rPr lang="zh-CN" altLang="en-US" smtClean="0"/>
              <a:pPr/>
              <a:t>2018/1/12</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2018/1/12</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2018/1/12</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0B33C7-942A-4022-8335-98D717DE37D4}" type="datetimeFigureOut">
              <a:rPr lang="zh-CN" altLang="en-US" smtClean="0"/>
              <a:pPr/>
              <a:t>2018/1/12</a:t>
            </a:fld>
            <a:endParaRPr lang="zh-CN" altLang="en-US"/>
          </a:p>
        </p:txBody>
      </p:sp>
      <p:sp>
        <p:nvSpPr>
          <p:cNvPr id="4" name="灯片编号占位符 3"/>
          <p:cNvSpPr>
            <a:spLocks noGrp="1"/>
          </p:cNvSpPr>
          <p:nvPr>
            <p:ph type="sldNum" sz="quarter" idx="11"/>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2" name="内容占位符 1"/>
          <p:cNvSpPr>
            <a:spLocks noGrp="1"/>
          </p:cNvSpPr>
          <p:nvPr>
            <p:ph/>
          </p:nvPr>
        </p:nvSpPr>
        <p:spPr>
          <a:xfrm>
            <a:off x="365760" y="1658983"/>
            <a:ext cx="5447211" cy="4467180"/>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标题 1"/>
          <p:cNvSpPr>
            <a:spLocks noGrp="1"/>
          </p:cNvSpPr>
          <p:nvPr>
            <p:ph type="title" idx="12"/>
          </p:nvPr>
        </p:nvSpPr>
        <p:spPr>
          <a:xfrm>
            <a:off x="-1" y="183197"/>
            <a:ext cx="7942209" cy="1143000"/>
          </a:xfrm>
        </p:spPr>
        <p:txBody>
          <a:bodyPr>
            <a:normAutofit/>
          </a:bodyPr>
          <a:lstStyle>
            <a:lvl1pPr>
              <a:defRPr sz="60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zh-CN" altLang="en-US" dirty="0"/>
          </a:p>
        </p:txBody>
      </p:sp>
      <p:pic>
        <p:nvPicPr>
          <p:cNvPr id="7" name="Picture 4" descr="C:\Documents and Settings\Administrator\Local Settings\Temporary Internet Files\Content.IE5\U9GNQH4Z\MCj02975650000[1].wmf"/>
          <p:cNvPicPr>
            <a:picLocks noChangeAspect="1" noChangeArrowheads="1"/>
          </p:cNvPicPr>
          <p:nvPr userDrawn="1"/>
        </p:nvPicPr>
        <p:blipFill>
          <a:blip r:embed="rId2"/>
          <a:srcRect/>
          <a:stretch>
            <a:fillRect/>
          </a:stretch>
        </p:blipFill>
        <p:spPr bwMode="auto">
          <a:xfrm>
            <a:off x="6397718" y="4846321"/>
            <a:ext cx="2720156" cy="1741854"/>
          </a:xfrm>
          <a:prstGeom prst="rect">
            <a:avLst/>
          </a:prstGeom>
          <a:noFill/>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effectLst>
                  <a:outerShdw blurRad="38100" dist="38100" dir="2700000" algn="tl">
                    <a:srgbClr val="000000">
                      <a:alpha val="43137"/>
                    </a:srgbClr>
                  </a:outerShdw>
                </a:effectLst>
                <a:latin typeface="+mj-ea"/>
                <a:ea typeface="+mj-ea"/>
              </a:defRPr>
            </a:lvl1pPr>
          </a:lstStyle>
          <a:p>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2018/1/12</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内容占位符 1"/>
          <p:cNvSpPr>
            <a:spLocks noGrp="1"/>
          </p:cNvSpPr>
          <p:nvPr>
            <p:ph hasCustomPrompt="1"/>
          </p:nvPr>
        </p:nvSpPr>
        <p:spPr>
          <a:xfrm>
            <a:off x="365760" y="1658983"/>
            <a:ext cx="6792686" cy="4467180"/>
          </a:xfrm>
          <a:prstGeom prst="rect">
            <a:avLst/>
          </a:prstGeom>
        </p:spPr>
        <p:txBody>
          <a:bodyPr/>
          <a:lstStyle>
            <a:lvl1pPr>
              <a:defRPr>
                <a:latin typeface="Times New Roman" pitchFamily="18" charset="0"/>
                <a:ea typeface="隶书" pitchFamily="49" charset="-122"/>
                <a:cs typeface="Times New Roman" pitchFamily="18" charset="0"/>
              </a:defRPr>
            </a:lvl1pPr>
            <a:lvl2pPr>
              <a:defRPr>
                <a:latin typeface="Times New Roman" pitchFamily="18" charset="0"/>
                <a:cs typeface="Times New Roman" pitchFamily="18" charset="0"/>
              </a:defRPr>
            </a:lvl2pPr>
          </a:lstStyle>
          <a:p>
            <a:pPr lvl="0"/>
            <a:r>
              <a:rPr lang="zh-CN" altLang="en-US" dirty="0"/>
              <a:t>单击此处编辑母版文本样式</a:t>
            </a:r>
            <a:r>
              <a:rPr lang="en-US" altLang="zh-CN" dirty="0"/>
              <a:t>11</a:t>
            </a:r>
            <a:endParaRPr lang="zh-CN" altLang="en-US" dirty="0"/>
          </a:p>
          <a:p>
            <a:pPr lvl="1"/>
            <a:r>
              <a:rPr lang="zh-CN" altLang="en-US" dirty="0"/>
              <a:t>第二级</a:t>
            </a:r>
            <a:r>
              <a:rPr lang="en-US" altLang="zh-CN" dirty="0"/>
              <a:t>22</a:t>
            </a:r>
            <a:endParaRPr lang="zh-CN" altLang="en-US" dirty="0"/>
          </a:p>
          <a:p>
            <a:pPr lvl="2"/>
            <a:r>
              <a:rPr lang="zh-CN" altLang="en-US" dirty="0"/>
              <a:t>第三级</a:t>
            </a:r>
          </a:p>
          <a:p>
            <a:pPr lvl="3"/>
            <a:r>
              <a:rPr lang="zh-CN" altLang="en-US" dirty="0"/>
              <a:t>第四级</a:t>
            </a:r>
          </a:p>
          <a:p>
            <a:pPr lvl="4"/>
            <a:r>
              <a:rPr lang="zh-CN" altLang="en-US" dirty="0"/>
              <a:t>第五级</a:t>
            </a:r>
          </a:p>
        </p:txBody>
      </p:sp>
      <p:sp>
        <p:nvSpPr>
          <p:cNvPr id="4" name="Rectangle 25"/>
          <p:cNvSpPr>
            <a:spLocks noGrp="1" noChangeArrowheads="1"/>
          </p:cNvSpPr>
          <p:nvPr>
            <p:ph type="sldNum" sz="quarter" idx="11"/>
          </p:nvPr>
        </p:nvSpPr>
        <p:spPr>
          <a:ln/>
        </p:spPr>
        <p:txBody>
          <a:bodyPr/>
          <a:lstStyle>
            <a:lvl1pPr>
              <a:defRPr/>
            </a:lvl1pPr>
          </a:lstStyle>
          <a:p>
            <a:pPr>
              <a:defRPr/>
            </a:pPr>
            <a:fld id="{1A3CED21-CC2B-44EF-83D4-46AFB1DB4E3F}" type="slidenum">
              <a:rPr lang="ko-KR" altLang="en-US"/>
              <a:pPr>
                <a:defRPr/>
              </a:pPr>
              <a:t>‹#›</a:t>
            </a:fld>
            <a:endParaRPr lang="en-US" altLang="ko-KR"/>
          </a:p>
        </p:txBody>
      </p:sp>
      <p:pic>
        <p:nvPicPr>
          <p:cNvPr id="5" name="Picture 10" descr="E:\程序设计基础\试验手册及资料\课程讲义\picture\homework.jpg"/>
          <p:cNvPicPr>
            <a:picLocks noChangeAspect="1" noChangeArrowheads="1"/>
          </p:cNvPicPr>
          <p:nvPr userDrawn="1"/>
        </p:nvPicPr>
        <p:blipFill>
          <a:blip r:embed="rId2"/>
          <a:srcRect/>
          <a:stretch>
            <a:fillRect/>
          </a:stretch>
        </p:blipFill>
        <p:spPr bwMode="auto">
          <a:xfrm>
            <a:off x="6039949" y="3564119"/>
            <a:ext cx="3076575" cy="3048000"/>
          </a:xfrm>
          <a:prstGeom prst="rect">
            <a:avLst/>
          </a:prstGeom>
          <a:noFill/>
        </p:spPr>
      </p:pic>
      <p:sp>
        <p:nvSpPr>
          <p:cNvPr id="6" name="标题 1"/>
          <p:cNvSpPr>
            <a:spLocks noGrp="1"/>
          </p:cNvSpPr>
          <p:nvPr>
            <p:ph type="title" idx="12"/>
          </p:nvPr>
        </p:nvSpPr>
        <p:spPr>
          <a:xfrm>
            <a:off x="-1" y="183197"/>
            <a:ext cx="7942209" cy="1143000"/>
          </a:xfrm>
        </p:spPr>
        <p:txBody>
          <a:bodyPr/>
          <a:lstStyle>
            <a:lvl1pPr>
              <a:defRPr b="1">
                <a:effectLst>
                  <a:outerShdw blurRad="38100" dist="38100" dir="2700000" algn="tl">
                    <a:srgbClr val="000000">
                      <a:alpha val="43137"/>
                    </a:srgbClr>
                  </a:outerShdw>
                </a:effectLst>
                <a:latin typeface="+mj-ea"/>
                <a:ea typeface="+mj-ea"/>
              </a:defRPr>
            </a:lvl1pPr>
          </a:lstStyle>
          <a:p>
            <a:r>
              <a:rPr lang="zh-CN" altLang="en-US" dirty="0"/>
              <a:t>单击此处编辑母版标题样式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1_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effectLst>
                  <a:outerShdw blurRad="38100" dist="38100" dir="2700000" algn="tl">
                    <a:srgbClr val="000000">
                      <a:alpha val="43137"/>
                    </a:srgbClr>
                  </a:outerShdw>
                </a:effectLst>
                <a:latin typeface="隶书" pitchFamily="49" charset="-122"/>
                <a:ea typeface="隶书" pitchFamily="49" charset="-122"/>
              </a:defRPr>
            </a:lvl1pPr>
          </a:lstStyle>
          <a:p>
            <a:r>
              <a:rPr lang="zh-CN" altLang="en-US"/>
              <a:t>单击此处编辑母版标题样式</a:t>
            </a:r>
          </a:p>
        </p:txBody>
      </p:sp>
      <p:sp>
        <p:nvSpPr>
          <p:cNvPr id="3" name="竖排文字占位符 2"/>
          <p:cNvSpPr>
            <a:spLocks noGrp="1"/>
          </p:cNvSpPr>
          <p:nvPr>
            <p:ph type="body" orient="vert" idx="1"/>
          </p:nvPr>
        </p:nvSpPr>
        <p:spPr>
          <a:xfrm>
            <a:off x="5094514" y="1600200"/>
            <a:ext cx="3592286" cy="4525963"/>
          </a:xfrm>
        </p:spPr>
        <p:txBody>
          <a:bodyPr vert="eaVert"/>
          <a:lstStyle>
            <a:lvl1pPr>
              <a:buFontTx/>
              <a:buNone/>
              <a:defRPr>
                <a:latin typeface="华文行楷" pitchFamily="2" charset="-122"/>
                <a:ea typeface="华文行楷" pitchFamily="2" charset="-122"/>
              </a:defRPr>
            </a:lvl1pPr>
            <a:lvl2pPr>
              <a:buFontTx/>
              <a:buNone/>
              <a:defRPr>
                <a:latin typeface="华文行楷" pitchFamily="2" charset="-122"/>
                <a:ea typeface="华文行楷" pitchFamily="2" charset="-122"/>
              </a:defRPr>
            </a:lvl2pPr>
            <a:lvl3pPr>
              <a:buFontTx/>
              <a:buNone/>
              <a:defRPr>
                <a:latin typeface="华文行楷" pitchFamily="2" charset="-122"/>
                <a:ea typeface="华文行楷" pitchFamily="2" charset="-122"/>
              </a:defRPr>
            </a:lvl3pPr>
            <a:lvl4pPr>
              <a:buFontTx/>
              <a:buNone/>
              <a:defRPr>
                <a:latin typeface="华文行楷" pitchFamily="2" charset="-122"/>
                <a:ea typeface="华文行楷" pitchFamily="2" charset="-122"/>
              </a:defRPr>
            </a:lvl4pPr>
            <a:lvl5pPr>
              <a:buFontTx/>
              <a:buNone/>
              <a:defRPr>
                <a:latin typeface="华文行楷" pitchFamily="2" charset="-122"/>
                <a:ea typeface="华文行楷"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2018/1/12</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pic>
        <p:nvPicPr>
          <p:cNvPr id="7" name="Picture 6" descr="http://hiphotos.baidu.com/yizhimei512/pic/item/94f2987256f119388701b008.jpg"/>
          <p:cNvPicPr>
            <a:picLocks noChangeAspect="1" noChangeArrowheads="1"/>
          </p:cNvPicPr>
          <p:nvPr userDrawn="1"/>
        </p:nvPicPr>
        <p:blipFill>
          <a:blip r:embed="rId2">
            <a:clrChange>
              <a:clrFrom>
                <a:srgbClr val="FFFFFF"/>
              </a:clrFrom>
              <a:clrTo>
                <a:srgbClr val="FFFFFF">
                  <a:alpha val="0"/>
                </a:srgbClr>
              </a:clrTo>
            </a:clrChange>
          </a:blip>
          <a:srcRect/>
          <a:stretch>
            <a:fillRect/>
          </a:stretch>
        </p:blipFill>
        <p:spPr bwMode="auto">
          <a:xfrm>
            <a:off x="342284" y="1381707"/>
            <a:ext cx="3184687" cy="4874644"/>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lvl1pPr>
              <a:defRPr sz="3200">
                <a:solidFill>
                  <a:srgbClr val="000000"/>
                </a:solidFill>
                <a:latin typeface="宋体" pitchFamily="2" charset="-122"/>
                <a:ea typeface="宋体" pitchFamily="2" charset="-122"/>
              </a:defRPr>
            </a:lvl1pPr>
            <a:lvl2pPr>
              <a:defRPr sz="2800">
                <a:solidFill>
                  <a:srgbClr val="000000"/>
                </a:solidFill>
                <a:latin typeface="宋体" pitchFamily="2" charset="-122"/>
                <a:ea typeface="宋体" pitchFamily="2" charset="-122"/>
              </a:defRPr>
            </a:lvl2pPr>
            <a:lvl3pPr>
              <a:defRPr sz="2400">
                <a:latin typeface="宋体" pitchFamily="2" charset="-122"/>
                <a:ea typeface="宋体" pitchFamily="2" charset="-122"/>
              </a:defRPr>
            </a:lvl3pPr>
            <a:lvl4pPr>
              <a:defRPr sz="2000">
                <a:latin typeface="宋体" pitchFamily="2" charset="-122"/>
                <a:ea typeface="宋体" pitchFamily="2" charset="-122"/>
              </a:defRPr>
            </a:lvl4pPr>
            <a:lvl5pPr>
              <a:defRPr sz="2000">
                <a:latin typeface="宋体" pitchFamily="2" charset="-122"/>
                <a:ea typeface="宋体"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2018/1/12</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hasCustomPrompt="1"/>
          </p:nvPr>
        </p:nvSpPr>
        <p:spPr/>
        <p:txBody>
          <a:bodyPr/>
          <a:lstStyle>
            <a:lvl1pPr>
              <a:defRPr>
                <a:latin typeface="Times New Roman" pitchFamily="18" charset="0"/>
                <a:ea typeface="隶书" pitchFamily="49" charset="-122"/>
                <a:cs typeface="Times New Roman" pitchFamily="18" charset="0"/>
              </a:defRPr>
            </a:lvl1pPr>
          </a:lstStyle>
          <a:p>
            <a:pPr lvl="0"/>
            <a:r>
              <a:rPr lang="zh-CN" altLang="en-US" dirty="0"/>
              <a:t>单击此处编辑母版文本样式</a:t>
            </a:r>
            <a:r>
              <a:rPr lang="en-US" altLang="zh-CN" dirty="0"/>
              <a:t>11</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2018/1/12</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atin typeface="隶书" pitchFamily="49" charset="-122"/>
                <a:ea typeface="隶书" pitchFamily="49" charset="-122"/>
              </a:defRPr>
            </a:lvl1pPr>
          </a:lstStyle>
          <a:p>
            <a:r>
              <a:rPr lang="zh-CN" altLang="en-US" dirty="0"/>
              <a:t>单击此处编辑母版标题样式</a:t>
            </a:r>
          </a:p>
        </p:txBody>
      </p:sp>
      <p:sp>
        <p:nvSpPr>
          <p:cNvPr id="3" name="内容占位符 2"/>
          <p:cNvSpPr>
            <a:spLocks noGrp="1"/>
          </p:cNvSpPr>
          <p:nvPr>
            <p:ph idx="1" hasCustomPrompt="1"/>
          </p:nvPr>
        </p:nvSpPr>
        <p:spPr>
          <a:xfrm>
            <a:off x="2521130" y="1600200"/>
            <a:ext cx="6165669" cy="4525963"/>
          </a:xfrm>
        </p:spPr>
        <p:txBody>
          <a:bodyPr/>
          <a:lstStyle>
            <a:lvl1pPr>
              <a:buFontTx/>
              <a:buBlip>
                <a:blip r:embed="rId2"/>
              </a:buBlip>
              <a:defRPr>
                <a:latin typeface="+mn-ea"/>
                <a:ea typeface="+mn-ea"/>
                <a:cs typeface="Times New Roman" pitchFamily="18" charset="0"/>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dirty="0"/>
              <a:t>单击此处编辑母版文本样式</a:t>
            </a:r>
            <a:r>
              <a:rPr lang="en-US" altLang="zh-CN" dirty="0"/>
              <a:t>11</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2018/1/12</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pic>
        <p:nvPicPr>
          <p:cNvPr id="7" name="Picture 4" descr="C:\Documents and Settings\Administrator\Local Settings\Temporary Internet Files\Content.IE5\OPIZ49QJ\MCj04326650000[1].png"/>
          <p:cNvPicPr>
            <a:picLocks noChangeAspect="1" noChangeArrowheads="1"/>
          </p:cNvPicPr>
          <p:nvPr userDrawn="1"/>
        </p:nvPicPr>
        <p:blipFill>
          <a:blip r:embed="rId3"/>
          <a:srcRect/>
          <a:stretch>
            <a:fillRect/>
          </a:stretch>
        </p:blipFill>
        <p:spPr bwMode="auto">
          <a:xfrm rot="21409107">
            <a:off x="481222" y="4718602"/>
            <a:ext cx="1714500" cy="1714500"/>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2018/1/12</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820B33C7-942A-4022-8335-98D717DE37D4}" type="datetimeFigureOut">
              <a:rPr lang="zh-CN" altLang="en-US" smtClean="0"/>
              <a:pPr/>
              <a:t>2018/1/12</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0B33C7-942A-4022-8335-98D717DE37D4}" type="datetimeFigureOut">
              <a:rPr lang="zh-CN" altLang="en-US" smtClean="0"/>
              <a:pPr/>
              <a:t>2018/1/12</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0B33C7-942A-4022-8335-98D717DE37D4}" type="datetimeFigureOut">
              <a:rPr lang="zh-CN" altLang="en-US" smtClean="0"/>
              <a:pPr/>
              <a:t>2018/1/12</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12" name="Rectangle 24"/>
          <p:cNvSpPr>
            <a:spLocks noGrp="1" noChangeArrowheads="1"/>
          </p:cNvSpPr>
          <p:nvPr>
            <p:ph type="ftr" sz="quarter" idx="3"/>
          </p:nvPr>
        </p:nvSpPr>
        <p:spPr bwMode="gray">
          <a:xfrm>
            <a:off x="6248400" y="65786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1">
                <a:solidFill>
                  <a:schemeClr val="bg1"/>
                </a:solidFill>
                <a:latin typeface="+mn-lt"/>
                <a:ea typeface="굴림" pitchFamily="50" charset="-127"/>
              </a:defRPr>
            </a:lvl1pPr>
          </a:lstStyle>
          <a:p>
            <a:pPr>
              <a:defRPr/>
            </a:pPr>
            <a:r>
              <a:rPr lang="en-US" altLang="ko-KR"/>
              <a:t>YOUR SITE HERE</a:t>
            </a:r>
          </a:p>
        </p:txBody>
      </p:sp>
      <p:sp>
        <p:nvSpPr>
          <p:cNvPr id="12313" name="Rectangle 25"/>
          <p:cNvSpPr>
            <a:spLocks noGrp="1" noChangeArrowheads="1"/>
          </p:cNvSpPr>
          <p:nvPr>
            <p:ph type="sldNum" sz="quarter" idx="4"/>
          </p:nvPr>
        </p:nvSpPr>
        <p:spPr bwMode="gray">
          <a:xfrm>
            <a:off x="3276600" y="647700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effectLst>
                  <a:outerShdw blurRad="38100" dist="38100" dir="2700000" algn="tl">
                    <a:srgbClr val="000000"/>
                  </a:outerShdw>
                </a:effectLst>
                <a:latin typeface="+mn-lt"/>
                <a:ea typeface="굴림" pitchFamily="50" charset="-127"/>
              </a:defRPr>
            </a:lvl1pPr>
          </a:lstStyle>
          <a:p>
            <a:pPr>
              <a:defRPr/>
            </a:pPr>
            <a:fld id="{1BF4FC5C-CB21-46CF-A591-94670ACFA88A}" type="slidenum">
              <a:rPr lang="ko-KR" altLang="en-US"/>
              <a:pPr>
                <a:defRPr/>
              </a:pPr>
              <a:t>‹#›</a:t>
            </a:fld>
            <a:endParaRPr lang="en-US" altLang="ko-KR"/>
          </a:p>
        </p:txBody>
      </p:sp>
      <p:sp>
        <p:nvSpPr>
          <p:cNvPr id="12337" name="Rectangle 49"/>
          <p:cNvSpPr>
            <a:spLocks noChangeArrowheads="1"/>
          </p:cNvSpPr>
          <p:nvPr/>
        </p:nvSpPr>
        <p:spPr bwMode="white">
          <a:xfrm>
            <a:off x="4635500" y="0"/>
            <a:ext cx="4508500" cy="2717800"/>
          </a:xfrm>
          <a:prstGeom prst="rect">
            <a:avLst/>
          </a:prstGeom>
          <a:gradFill rotWithShape="1">
            <a:gsLst>
              <a:gs pos="0">
                <a:schemeClr val="bg1"/>
              </a:gs>
              <a:gs pos="100000">
                <a:schemeClr val="tx2"/>
              </a:gs>
            </a:gsLst>
            <a:lin ang="0" scaled="1"/>
          </a:gradFill>
          <a:ln w="9525">
            <a:noFill/>
            <a:miter lim="800000"/>
            <a:headEnd/>
            <a:tailEnd/>
          </a:ln>
          <a:effectLst/>
        </p:spPr>
        <p:txBody>
          <a:bodyPr wrap="none" anchor="ctr"/>
          <a:lstStyle/>
          <a:p>
            <a:pPr eaLnBrk="0" hangingPunct="0">
              <a:defRPr/>
            </a:pPr>
            <a:endParaRPr lang="zh-CN" altLang="en-US"/>
          </a:p>
        </p:txBody>
      </p:sp>
      <p:sp>
        <p:nvSpPr>
          <p:cNvPr id="12325" name="Rectangle 37"/>
          <p:cNvSpPr>
            <a:spLocks noChangeArrowheads="1"/>
          </p:cNvSpPr>
          <p:nvPr/>
        </p:nvSpPr>
        <p:spPr bwMode="ltGray">
          <a:xfrm flipH="1" flipV="1">
            <a:off x="12700" y="1841500"/>
            <a:ext cx="9131300" cy="5016500"/>
          </a:xfrm>
          <a:prstGeom prst="rect">
            <a:avLst/>
          </a:prstGeom>
          <a:solidFill>
            <a:schemeClr val="hlink"/>
          </a:solidFill>
          <a:ln w="9525">
            <a:noFill/>
            <a:miter lim="800000"/>
            <a:headEnd/>
            <a:tailEnd/>
          </a:ln>
          <a:effectLst/>
        </p:spPr>
        <p:txBody>
          <a:bodyPr wrap="none" anchor="ctr"/>
          <a:lstStyle/>
          <a:p>
            <a:pPr eaLnBrk="0" hangingPunct="0">
              <a:defRPr/>
            </a:pPr>
            <a:endParaRPr lang="zh-CN" altLang="en-US"/>
          </a:p>
        </p:txBody>
      </p:sp>
      <p:sp>
        <p:nvSpPr>
          <p:cNvPr id="12324" name="Arc 36"/>
          <p:cNvSpPr>
            <a:spLocks/>
          </p:cNvSpPr>
          <p:nvPr/>
        </p:nvSpPr>
        <p:spPr bwMode="blackGray">
          <a:xfrm>
            <a:off x="0" y="889000"/>
            <a:ext cx="9158288" cy="2171700"/>
          </a:xfrm>
          <a:custGeom>
            <a:avLst/>
            <a:gdLst>
              <a:gd name="G0" fmla="+- 0 0 0"/>
              <a:gd name="G1" fmla="+- 21600 0 0"/>
              <a:gd name="G2" fmla="+- 21600 0 0"/>
              <a:gd name="T0" fmla="*/ 0 w 17899"/>
              <a:gd name="T1" fmla="*/ 0 h 21600"/>
              <a:gd name="T2" fmla="*/ 17899 w 17899"/>
              <a:gd name="T3" fmla="*/ 9510 h 21600"/>
              <a:gd name="T4" fmla="*/ 0 w 17899"/>
              <a:gd name="T5" fmla="*/ 21600 h 21600"/>
            </a:gdLst>
            <a:ahLst/>
            <a:cxnLst>
              <a:cxn ang="0">
                <a:pos x="T0" y="T1"/>
              </a:cxn>
              <a:cxn ang="0">
                <a:pos x="T2" y="T3"/>
              </a:cxn>
              <a:cxn ang="0">
                <a:pos x="T4" y="T5"/>
              </a:cxn>
            </a:cxnLst>
            <a:rect l="0" t="0" r="r" b="b"/>
            <a:pathLst>
              <a:path w="17899" h="21600" fill="none" extrusionOk="0">
                <a:moveTo>
                  <a:pt x="-1" y="0"/>
                </a:moveTo>
                <a:cubicBezTo>
                  <a:pt x="7175" y="0"/>
                  <a:pt x="13882" y="3563"/>
                  <a:pt x="17899" y="9509"/>
                </a:cubicBezTo>
              </a:path>
              <a:path w="17899" h="21600" stroke="0" extrusionOk="0">
                <a:moveTo>
                  <a:pt x="-1" y="0"/>
                </a:moveTo>
                <a:cubicBezTo>
                  <a:pt x="7175" y="0"/>
                  <a:pt x="13882" y="3563"/>
                  <a:pt x="17899" y="9509"/>
                </a:cubicBezTo>
                <a:lnTo>
                  <a:pt x="0" y="21600"/>
                </a:lnTo>
                <a:close/>
              </a:path>
            </a:pathLst>
          </a:custGeom>
          <a:solidFill>
            <a:schemeClr val="hlink"/>
          </a:solidFill>
          <a:ln w="9525">
            <a:noFill/>
            <a:round/>
            <a:headEnd/>
            <a:tailEnd/>
          </a:ln>
          <a:effectLst/>
        </p:spPr>
        <p:txBody>
          <a:bodyPr wrap="none" anchor="ctr"/>
          <a:lstStyle/>
          <a:p>
            <a:pPr eaLnBrk="0" hangingPunct="0">
              <a:defRPr/>
            </a:pPr>
            <a:endParaRPr lang="zh-CN" altLang="en-US"/>
          </a:p>
        </p:txBody>
      </p:sp>
      <p:grpSp>
        <p:nvGrpSpPr>
          <p:cNvPr id="3079" name="Group 47"/>
          <p:cNvGrpSpPr>
            <a:grpSpLocks/>
          </p:cNvGrpSpPr>
          <p:nvPr/>
        </p:nvGrpSpPr>
        <p:grpSpPr bwMode="auto">
          <a:xfrm>
            <a:off x="8378825" y="1403350"/>
            <a:ext cx="765175" cy="765175"/>
            <a:chOff x="4873" y="364"/>
            <a:chExt cx="636" cy="636"/>
          </a:xfrm>
        </p:grpSpPr>
        <p:sp>
          <p:nvSpPr>
            <p:cNvPr id="12328" name="Oval 40"/>
            <p:cNvSpPr>
              <a:spLocks noChangeArrowheads="1"/>
            </p:cNvSpPr>
            <p:nvPr/>
          </p:nvSpPr>
          <p:spPr bwMode="gray">
            <a:xfrm>
              <a:off x="4873" y="364"/>
              <a:ext cx="636" cy="636"/>
            </a:xfrm>
            <a:prstGeom prst="ellipse">
              <a:avLst/>
            </a:prstGeom>
            <a:solidFill>
              <a:schemeClr val="accent1"/>
            </a:solidFill>
            <a:ln w="9525">
              <a:noFill/>
              <a:round/>
              <a:headEnd/>
              <a:tailEnd/>
            </a:ln>
            <a:effectLst/>
          </p:spPr>
          <p:txBody>
            <a:bodyPr wrap="none" anchor="ctr"/>
            <a:lstStyle/>
            <a:p>
              <a:pPr eaLnBrk="0" hangingPunct="0">
                <a:defRPr/>
              </a:pPr>
              <a:endParaRPr lang="zh-CN" altLang="en-US"/>
            </a:p>
          </p:txBody>
        </p:sp>
        <p:sp>
          <p:nvSpPr>
            <p:cNvPr id="12329" name="Oval 41"/>
            <p:cNvSpPr>
              <a:spLocks noChangeArrowheads="1"/>
            </p:cNvSpPr>
            <p:nvPr/>
          </p:nvSpPr>
          <p:spPr bwMode="gray">
            <a:xfrm>
              <a:off x="5048" y="569"/>
              <a:ext cx="351" cy="352"/>
            </a:xfrm>
            <a:prstGeom prst="ellipse">
              <a:avLst/>
            </a:prstGeom>
            <a:gradFill rotWithShape="1">
              <a:gsLst>
                <a:gs pos="0">
                  <a:schemeClr val="hlink"/>
                </a:gs>
                <a:gs pos="100000">
                  <a:schemeClr val="accent1">
                    <a:alpha val="0"/>
                  </a:schemeClr>
                </a:gs>
              </a:gsLst>
              <a:path path="shape">
                <a:fillToRect l="50000" t="50000" r="50000" b="50000"/>
              </a:path>
            </a:gradFill>
            <a:ln w="9525">
              <a:noFill/>
              <a:round/>
              <a:headEnd/>
              <a:tailEnd/>
            </a:ln>
            <a:effectLst/>
          </p:spPr>
          <p:txBody>
            <a:bodyPr wrap="none" anchor="ctr"/>
            <a:lstStyle/>
            <a:p>
              <a:pPr eaLnBrk="0" hangingPunct="0">
                <a:defRPr/>
              </a:pPr>
              <a:endParaRPr lang="zh-CN" altLang="en-US"/>
            </a:p>
          </p:txBody>
        </p:sp>
        <p:sp>
          <p:nvSpPr>
            <p:cNvPr id="12330" name="Oval 42"/>
            <p:cNvSpPr>
              <a:spLocks noChangeArrowheads="1"/>
            </p:cNvSpPr>
            <p:nvPr/>
          </p:nvSpPr>
          <p:spPr bwMode="gray">
            <a:xfrm rot="-2566439">
              <a:off x="4926" y="462"/>
              <a:ext cx="268" cy="148"/>
            </a:xfrm>
            <a:prstGeom prst="ellipse">
              <a:avLst/>
            </a:prstGeom>
            <a:gradFill rotWithShape="1">
              <a:gsLst>
                <a:gs pos="0">
                  <a:schemeClr val="hlink"/>
                </a:gs>
                <a:gs pos="100000">
                  <a:schemeClr val="accent1"/>
                </a:gs>
              </a:gsLst>
              <a:path path="shape">
                <a:fillToRect l="50000" t="50000" r="50000" b="50000"/>
              </a:path>
            </a:gradFill>
            <a:ln w="9525">
              <a:noFill/>
              <a:round/>
              <a:headEnd/>
              <a:tailEnd/>
            </a:ln>
            <a:effectLst/>
          </p:spPr>
          <p:txBody>
            <a:bodyPr wrap="none" anchor="ctr"/>
            <a:lstStyle/>
            <a:p>
              <a:pPr eaLnBrk="0" hangingPunct="0">
                <a:defRPr/>
              </a:pPr>
              <a:endParaRPr lang="zh-CN" altLang="en-US"/>
            </a:p>
          </p:txBody>
        </p:sp>
      </p:grpSp>
      <p:grpSp>
        <p:nvGrpSpPr>
          <p:cNvPr id="3080" name="Group 43"/>
          <p:cNvGrpSpPr>
            <a:grpSpLocks/>
          </p:cNvGrpSpPr>
          <p:nvPr/>
        </p:nvGrpSpPr>
        <p:grpSpPr bwMode="auto">
          <a:xfrm>
            <a:off x="7265988" y="908050"/>
            <a:ext cx="1035050" cy="1035050"/>
            <a:chOff x="185" y="1700"/>
            <a:chExt cx="860" cy="860"/>
          </a:xfrm>
        </p:grpSpPr>
        <p:sp>
          <p:nvSpPr>
            <p:cNvPr id="12332" name="Oval 44"/>
            <p:cNvSpPr>
              <a:spLocks noChangeArrowheads="1"/>
            </p:cNvSpPr>
            <p:nvPr/>
          </p:nvSpPr>
          <p:spPr bwMode="gray">
            <a:xfrm>
              <a:off x="185" y="1700"/>
              <a:ext cx="860" cy="860"/>
            </a:xfrm>
            <a:prstGeom prst="ellipse">
              <a:avLst/>
            </a:prstGeom>
            <a:solidFill>
              <a:schemeClr val="bg1"/>
            </a:solidFill>
            <a:ln w="9525">
              <a:noFill/>
              <a:round/>
              <a:headEnd/>
              <a:tailEnd/>
            </a:ln>
            <a:effectLst/>
          </p:spPr>
          <p:txBody>
            <a:bodyPr wrap="none" anchor="ctr"/>
            <a:lstStyle/>
            <a:p>
              <a:pPr eaLnBrk="0" hangingPunct="0">
                <a:defRPr/>
              </a:pPr>
              <a:endParaRPr lang="zh-CN" altLang="en-US"/>
            </a:p>
          </p:txBody>
        </p:sp>
        <p:sp>
          <p:nvSpPr>
            <p:cNvPr id="12333" name="Oval 45"/>
            <p:cNvSpPr>
              <a:spLocks noChangeArrowheads="1"/>
            </p:cNvSpPr>
            <p:nvPr/>
          </p:nvSpPr>
          <p:spPr bwMode="gray">
            <a:xfrm>
              <a:off x="422" y="1977"/>
              <a:ext cx="476" cy="476"/>
            </a:xfrm>
            <a:prstGeom prst="ellipse">
              <a:avLst/>
            </a:prstGeom>
            <a:gradFill rotWithShape="1">
              <a:gsLst>
                <a:gs pos="0">
                  <a:schemeClr val="hlink"/>
                </a:gs>
                <a:gs pos="100000">
                  <a:schemeClr val="bg1">
                    <a:alpha val="0"/>
                  </a:schemeClr>
                </a:gs>
              </a:gsLst>
              <a:path path="shape">
                <a:fillToRect l="50000" t="50000" r="50000" b="50000"/>
              </a:path>
            </a:gradFill>
            <a:ln w="9525">
              <a:noFill/>
              <a:round/>
              <a:headEnd/>
              <a:tailEnd/>
            </a:ln>
            <a:effectLst/>
          </p:spPr>
          <p:txBody>
            <a:bodyPr wrap="none" anchor="ctr"/>
            <a:lstStyle/>
            <a:p>
              <a:pPr eaLnBrk="0" hangingPunct="0">
                <a:defRPr/>
              </a:pPr>
              <a:endParaRPr lang="zh-CN" altLang="en-US"/>
            </a:p>
          </p:txBody>
        </p:sp>
        <p:sp>
          <p:nvSpPr>
            <p:cNvPr id="12334" name="Oval 46"/>
            <p:cNvSpPr>
              <a:spLocks noChangeArrowheads="1"/>
            </p:cNvSpPr>
            <p:nvPr/>
          </p:nvSpPr>
          <p:spPr bwMode="gray">
            <a:xfrm rot="-2566439">
              <a:off x="258" y="1833"/>
              <a:ext cx="361" cy="199"/>
            </a:xfrm>
            <a:prstGeom prst="ellipse">
              <a:avLst/>
            </a:prstGeom>
            <a:gradFill rotWithShape="1">
              <a:gsLst>
                <a:gs pos="0">
                  <a:schemeClr val="hlink"/>
                </a:gs>
                <a:gs pos="100000">
                  <a:schemeClr val="bg1"/>
                </a:gs>
              </a:gsLst>
              <a:path path="shape">
                <a:fillToRect l="50000" t="50000" r="50000" b="50000"/>
              </a:path>
            </a:gradFill>
            <a:ln w="9525">
              <a:noFill/>
              <a:round/>
              <a:headEnd/>
              <a:tailEnd/>
            </a:ln>
            <a:effectLst/>
          </p:spPr>
          <p:txBody>
            <a:bodyPr wrap="none" anchor="ctr"/>
            <a:lstStyle/>
            <a:p>
              <a:pPr eaLnBrk="0" hangingPunct="0">
                <a:defRPr/>
              </a:pPr>
              <a:endParaRPr lang="zh-CN" altLang="en-US"/>
            </a:p>
          </p:txBody>
        </p:sp>
      </p:grpSp>
    </p:spTree>
  </p:cSld>
  <p:clrMap bg1="lt1" tx1="dk1" bg2="lt2" tx2="dk2" accent1="accent1" accent2="accent2" accent3="accent3" accent4="accent4" accent5="accent5" accent6="accent6" hlink="hlink" folHlink="folHlink"/>
  <p:sldLayoutIdLst>
    <p:sldLayoutId id="2147483694" r:id="rId1"/>
  </p:sldLayoutIdLst>
  <p:hf sldNum="0" hdr="0" dt="0"/>
  <p:txStyles>
    <p:titleStyle>
      <a:lvl1pPr algn="l" rtl="0" eaLnBrk="1" fontAlgn="base" hangingPunct="1">
        <a:spcBef>
          <a:spcPct val="0"/>
        </a:spcBef>
        <a:spcAft>
          <a:spcPct val="0"/>
        </a:spcAft>
        <a:defRPr sz="3200" b="1">
          <a:solidFill>
            <a:schemeClr val="tx1"/>
          </a:solidFill>
          <a:latin typeface="+mj-lt"/>
          <a:ea typeface="+mj-ea"/>
          <a:cs typeface="+mj-cs"/>
        </a:defRPr>
      </a:lvl1pPr>
      <a:lvl2pPr algn="l" rtl="0" eaLnBrk="1" fontAlgn="base" hangingPunct="1">
        <a:spcBef>
          <a:spcPct val="0"/>
        </a:spcBef>
        <a:spcAft>
          <a:spcPct val="0"/>
        </a:spcAft>
        <a:defRPr sz="3200" b="1">
          <a:solidFill>
            <a:schemeClr val="tx1"/>
          </a:solidFill>
          <a:latin typeface="Verdana" pitchFamily="34" charset="0"/>
        </a:defRPr>
      </a:lvl2pPr>
      <a:lvl3pPr algn="l" rtl="0" eaLnBrk="1" fontAlgn="base" hangingPunct="1">
        <a:spcBef>
          <a:spcPct val="0"/>
        </a:spcBef>
        <a:spcAft>
          <a:spcPct val="0"/>
        </a:spcAft>
        <a:defRPr sz="3200" b="1">
          <a:solidFill>
            <a:schemeClr val="tx1"/>
          </a:solidFill>
          <a:latin typeface="Verdana" pitchFamily="34" charset="0"/>
        </a:defRPr>
      </a:lvl3pPr>
      <a:lvl4pPr algn="l" rtl="0" eaLnBrk="1" fontAlgn="base" hangingPunct="1">
        <a:spcBef>
          <a:spcPct val="0"/>
        </a:spcBef>
        <a:spcAft>
          <a:spcPct val="0"/>
        </a:spcAft>
        <a:defRPr sz="3200" b="1">
          <a:solidFill>
            <a:schemeClr val="tx1"/>
          </a:solidFill>
          <a:latin typeface="Verdana" pitchFamily="34" charset="0"/>
        </a:defRPr>
      </a:lvl4pPr>
      <a:lvl5pPr algn="l" rtl="0" eaLnBrk="1" fontAlgn="base" hangingPunct="1">
        <a:spcBef>
          <a:spcPct val="0"/>
        </a:spcBef>
        <a:spcAft>
          <a:spcPct val="0"/>
        </a:spcAft>
        <a:defRPr sz="3200" b="1">
          <a:solidFill>
            <a:schemeClr val="tx1"/>
          </a:solidFill>
          <a:latin typeface="Verdana" pitchFamily="34" charset="0"/>
        </a:defRPr>
      </a:lvl5pPr>
      <a:lvl6pPr marL="457200" algn="l" rtl="0" eaLnBrk="1" fontAlgn="base" hangingPunct="1">
        <a:spcBef>
          <a:spcPct val="0"/>
        </a:spcBef>
        <a:spcAft>
          <a:spcPct val="0"/>
        </a:spcAft>
        <a:defRPr sz="3200" b="1">
          <a:solidFill>
            <a:schemeClr val="tx1"/>
          </a:solidFill>
          <a:latin typeface="Verdana" pitchFamily="34" charset="0"/>
        </a:defRPr>
      </a:lvl6pPr>
      <a:lvl7pPr marL="914400" algn="l" rtl="0" eaLnBrk="1" fontAlgn="base" hangingPunct="1">
        <a:spcBef>
          <a:spcPct val="0"/>
        </a:spcBef>
        <a:spcAft>
          <a:spcPct val="0"/>
        </a:spcAft>
        <a:defRPr sz="3200" b="1">
          <a:solidFill>
            <a:schemeClr val="tx1"/>
          </a:solidFill>
          <a:latin typeface="Verdana" pitchFamily="34" charset="0"/>
        </a:defRPr>
      </a:lvl7pPr>
      <a:lvl8pPr marL="1371600" algn="l" rtl="0" eaLnBrk="1" fontAlgn="base" hangingPunct="1">
        <a:spcBef>
          <a:spcPct val="0"/>
        </a:spcBef>
        <a:spcAft>
          <a:spcPct val="0"/>
        </a:spcAft>
        <a:defRPr sz="3200" b="1">
          <a:solidFill>
            <a:schemeClr val="tx1"/>
          </a:solidFill>
          <a:latin typeface="Verdana" pitchFamily="34" charset="0"/>
        </a:defRPr>
      </a:lvl8pPr>
      <a:lvl9pPr marL="1828800" algn="l" rtl="0" eaLnBrk="1" fontAlgn="base" hangingPunct="1">
        <a:spcBef>
          <a:spcPct val="0"/>
        </a:spcBef>
        <a:spcAft>
          <a:spcPct val="0"/>
        </a:spcAft>
        <a:defRPr sz="3200" b="1">
          <a:solidFill>
            <a:schemeClr val="tx1"/>
          </a:solidFill>
          <a:latin typeface="Verdana" pitchFamily="34" charset="0"/>
        </a:defRPr>
      </a:lvl9pPr>
    </p:titleStyle>
    <p:body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folHlink"/>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tx1"/>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0">
            <a:lum/>
          </a:blip>
          <a:srcRect/>
          <a:stretch>
            <a:fillRect l="-4000" r="-4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r>
              <a:rPr lang="en-US" altLang="zh-CN" dirty="0"/>
              <a:t>11</a:t>
            </a:r>
            <a:endParaRPr lang="zh-CN" altLang="en-US" dirty="0"/>
          </a:p>
          <a:p>
            <a:pPr lvl="1"/>
            <a:r>
              <a:rPr lang="zh-CN" altLang="en-US" dirty="0"/>
              <a:t>第二级</a:t>
            </a:r>
            <a:r>
              <a:rPr lang="en-US" altLang="zh-CN" dirty="0"/>
              <a:t>22</a:t>
            </a:r>
            <a:endParaRPr lang="zh-CN" altLang="en-US" dirty="0"/>
          </a:p>
          <a:p>
            <a:pPr lvl="2"/>
            <a:r>
              <a:rPr lang="zh-CN" altLang="en-US" dirty="0"/>
              <a:t>第三级</a:t>
            </a:r>
            <a:r>
              <a:rPr lang="en-US" altLang="zh-CN" dirty="0"/>
              <a:t>33</a:t>
            </a:r>
            <a:endParaRPr lang="zh-CN" altLang="en-US" dirty="0"/>
          </a:p>
          <a:p>
            <a:pPr lvl="3"/>
            <a:r>
              <a:rPr lang="zh-CN" altLang="en-US" dirty="0"/>
              <a:t>第四级</a:t>
            </a:r>
            <a:r>
              <a:rPr lang="en-US" altLang="zh-CN" dirty="0"/>
              <a:t>44</a:t>
            </a:r>
            <a:endParaRPr lang="zh-CN" altLang="en-US" dirty="0"/>
          </a:p>
          <a:p>
            <a:pPr lvl="4"/>
            <a:r>
              <a:rPr lang="zh-CN" altLang="en-US" dirty="0"/>
              <a:t>第五级</a:t>
            </a:r>
            <a:r>
              <a:rPr lang="en-US" altLang="zh-CN" dirty="0"/>
              <a:t>55</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B33C7-942A-4022-8335-98D717DE37D4}" type="datetimeFigureOut">
              <a:rPr lang="zh-CN" altLang="en-US" smtClean="0"/>
              <a:pPr/>
              <a:t>2018/1/12</a:t>
            </a:fld>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36AA80-6346-4BBF-B14A-72D40E29DAF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83" r:id="rId1"/>
    <p:sldLayoutId id="2147483696" r:id="rId2"/>
    <p:sldLayoutId id="2147483697" r:id="rId3"/>
    <p:sldLayoutId id="2147483712"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8" r:id="rId14"/>
    <p:sldLayoutId id="2147483710" r:id="rId15"/>
    <p:sldLayoutId id="2147483711" r:id="rId16"/>
    <p:sldLayoutId id="2147483709" r:id="rId17"/>
    <p:sldLayoutId id="2147483707" r:id="rId18"/>
  </p:sldLayoutIdLst>
  <p:txStyles>
    <p:titleStyle>
      <a:lvl1pPr algn="ctr" defTabSz="914400" rtl="0" eaLnBrk="1" latinLnBrk="0" hangingPunct="1">
        <a:spcBef>
          <a:spcPct val="0"/>
        </a:spcBef>
        <a:buNone/>
        <a:defRPr sz="4400" b="1" kern="1200">
          <a:solidFill>
            <a:schemeClr val="tx1"/>
          </a:solidFill>
          <a:effectLst>
            <a:outerShdw blurRad="38100" dist="38100" dir="2700000" algn="tl">
              <a:srgbClr val="000000">
                <a:alpha val="43137"/>
              </a:srgbClr>
            </a:outerShdw>
          </a:effectLst>
          <a:latin typeface="+mj-ea"/>
          <a:ea typeface="+mj-ea"/>
          <a:cs typeface="+mj-cs"/>
        </a:defRPr>
      </a:lvl1pPr>
    </p:titleStyle>
    <p:bodyStyle>
      <a:lvl1pPr marL="342900" indent="-342900" algn="l" defTabSz="914400" rtl="0" eaLnBrk="1" latinLnBrk="0" hangingPunct="1">
        <a:spcBef>
          <a:spcPct val="20000"/>
        </a:spcBef>
        <a:buClr>
          <a:srgbClr val="2B166E"/>
        </a:buClr>
        <a:buFont typeface="Wingdings" pitchFamily="2" charset="2"/>
        <a:buChar char=""/>
        <a:defRPr sz="3200" kern="1200">
          <a:solidFill>
            <a:schemeClr val="tx1"/>
          </a:solidFill>
          <a:latin typeface="Times New Roman" pitchFamily="18" charset="0"/>
          <a:ea typeface="隶书" pitchFamily="49" charset="-122"/>
          <a:cs typeface="Times New Roman" pitchFamily="18" charset="0"/>
        </a:defRPr>
      </a:lvl1pPr>
      <a:lvl2pPr marL="742950" indent="-285750" algn="l" defTabSz="914400" rtl="0" eaLnBrk="1" latinLnBrk="0" hangingPunct="1">
        <a:spcBef>
          <a:spcPct val="20000"/>
        </a:spcBef>
        <a:buClr>
          <a:srgbClr val="0053E2"/>
        </a:buClr>
        <a:buSzPct val="70000"/>
        <a:buFont typeface="Wingdings" pitchFamily="2" charset="2"/>
        <a:buChar char="n"/>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Clr>
          <a:srgbClr val="FFCC00"/>
        </a:buClr>
        <a:buSzPct val="50000"/>
        <a:buFont typeface="Wingdings" pitchFamily="2" charset="2"/>
        <a:buChar char="n"/>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7"/>
          <p:cNvSpPr>
            <a:spLocks noGrp="1" noChangeArrowheads="1"/>
          </p:cNvSpPr>
          <p:nvPr>
            <p:ph type="ctrTitle" sz="quarter" idx="4294967295"/>
          </p:nvPr>
        </p:nvSpPr>
        <p:spPr bwMode="gray">
          <a:xfrm>
            <a:off x="609599" y="3954117"/>
            <a:ext cx="7129670" cy="708025"/>
          </a:xfrm>
          <a:prstGeom prst="rect">
            <a:avLst/>
          </a:prstGeom>
          <a:noFill/>
          <a:ln>
            <a:miter lim="800000"/>
            <a:headEnd/>
            <a:tailEnd/>
          </a:ln>
        </p:spPr>
        <p:txBody>
          <a:bodyPr anchor="ctr"/>
          <a:lstStyle/>
          <a:p>
            <a:r>
              <a:rPr lang="zh-CN" altLang="en-US" sz="6600" b="0" dirty="0">
                <a:solidFill>
                  <a:srgbClr val="000000"/>
                </a:solidFill>
                <a:effectLst>
                  <a:outerShdw blurRad="38100" dist="38100" dir="2700000" algn="tl">
                    <a:srgbClr val="000000">
                      <a:alpha val="43137"/>
                    </a:srgbClr>
                  </a:outerShdw>
                </a:effectLst>
                <a:latin typeface="隶书" pitchFamily="49" charset="-122"/>
                <a:ea typeface="隶书" pitchFamily="49" charset="-122"/>
              </a:rPr>
              <a:t>数据库系统概论</a:t>
            </a:r>
            <a:endParaRPr lang="en-US" altLang="ko-KR" sz="6600" b="0" dirty="0">
              <a:solidFill>
                <a:srgbClr val="000000"/>
              </a:solidFill>
              <a:effectLst>
                <a:outerShdw blurRad="38100" dist="38100" dir="2700000" algn="tl">
                  <a:srgbClr val="000000">
                    <a:alpha val="43137"/>
                  </a:srgbClr>
                </a:outerShdw>
              </a:effectLst>
              <a:latin typeface="隶书" pitchFamily="49" charset="-122"/>
              <a:ea typeface="隶书" pitchFamily="49" charset="-122"/>
            </a:endParaRPr>
          </a:p>
        </p:txBody>
      </p:sp>
      <p:sp>
        <p:nvSpPr>
          <p:cNvPr id="3" name="TextBox 2"/>
          <p:cNvSpPr txBox="1">
            <a:spLocks noChangeArrowheads="1"/>
          </p:cNvSpPr>
          <p:nvPr/>
        </p:nvSpPr>
        <p:spPr bwMode="auto">
          <a:xfrm>
            <a:off x="4174331" y="4936393"/>
            <a:ext cx="4517583" cy="461665"/>
          </a:xfrm>
          <a:prstGeom prst="rect">
            <a:avLst/>
          </a:prstGeom>
          <a:noFill/>
          <a:ln w="9525">
            <a:noFill/>
            <a:miter lim="800000"/>
            <a:headEnd/>
            <a:tailEnd/>
          </a:ln>
        </p:spPr>
        <p:txBody>
          <a:bodyPr wrap="none">
            <a:spAutoFit/>
          </a:bodyPr>
          <a:lstStyle>
            <a:defPPr>
              <a:defRPr lang="en-US"/>
            </a:defPPr>
            <a:lvl1pPr>
              <a:defRPr sz="2400" b="1">
                <a:solidFill>
                  <a:srgbClr val="000000"/>
                </a:solidFill>
                <a:latin typeface="隶书" panose="02010509060101010101" pitchFamily="49" charset="-122"/>
                <a:ea typeface="隶书" panose="02010509060101010101" pitchFamily="49" charset="-122"/>
              </a:defRPr>
            </a:lvl1pPr>
            <a:lvl2pPr>
              <a:defRPr>
                <a:ea typeface="宋体" charset="-122"/>
              </a:defRPr>
            </a:lvl2pPr>
            <a:lvl3pPr>
              <a:defRPr>
                <a:ea typeface="宋体" charset="-122"/>
              </a:defRPr>
            </a:lvl3pPr>
            <a:lvl4pPr>
              <a:defRPr>
                <a:ea typeface="宋体" charset="-122"/>
              </a:defRPr>
            </a:lvl4pPr>
            <a:lvl5pPr>
              <a:defRPr>
                <a:ea typeface="宋体" charset="-122"/>
              </a:defRPr>
            </a:lvl5pPr>
            <a:lvl6pPr>
              <a:defRPr>
                <a:ea typeface="宋体" charset="-122"/>
              </a:defRPr>
            </a:lvl6pPr>
            <a:lvl7pPr>
              <a:defRPr>
                <a:ea typeface="宋体" charset="-122"/>
              </a:defRPr>
            </a:lvl7pPr>
            <a:lvl8pPr>
              <a:defRPr>
                <a:ea typeface="宋体" charset="-122"/>
              </a:defRPr>
            </a:lvl8pPr>
            <a:lvl9pPr>
              <a:defRPr>
                <a:ea typeface="宋体" charset="-122"/>
              </a:defRPr>
            </a:lvl9pPr>
          </a:lstStyle>
          <a:p>
            <a:r>
              <a:rPr lang="zh-CN" altLang="en-US" dirty="0"/>
              <a:t>第</a:t>
            </a:r>
            <a:r>
              <a:rPr lang="en-US" altLang="zh-CN" dirty="0"/>
              <a:t>3</a:t>
            </a:r>
            <a:r>
              <a:rPr lang="zh-CN" altLang="en-US" dirty="0"/>
              <a:t>章 关系数据库标准查询语言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3583" y="558384"/>
            <a:ext cx="8242852" cy="1384995"/>
          </a:xfrm>
          <a:prstGeom prst="rect">
            <a:avLst/>
          </a:prstGeom>
          <a:noFill/>
        </p:spPr>
        <p:txBody>
          <a:bodyPr wrap="square" rtlCol="0">
            <a:spAutoFit/>
          </a:bodyPr>
          <a:lstStyle/>
          <a:p>
            <a:pPr marL="715963" indent="-715963">
              <a:lnSpc>
                <a:spcPct val="150000"/>
              </a:lnSpc>
            </a:pPr>
            <a:r>
              <a:rPr lang="en-US" altLang="zh-CN" sz="2800" dirty="0">
                <a:ea typeface="隶书" pitchFamily="49" charset="-122"/>
                <a:cs typeface="Times New Roman" pitchFamily="18" charset="0"/>
              </a:rPr>
              <a:t>[</a:t>
            </a:r>
            <a:r>
              <a:rPr lang="zh-CN" altLang="en-US" sz="2800" dirty="0">
                <a:ea typeface="隶书" pitchFamily="49" charset="-122"/>
                <a:cs typeface="Times New Roman" pitchFamily="18" charset="0"/>
              </a:rPr>
              <a:t>例</a:t>
            </a:r>
            <a:r>
              <a:rPr lang="en-US" altLang="zh-CN" sz="2800" dirty="0">
                <a:ea typeface="隶书" pitchFamily="49" charset="-122"/>
                <a:cs typeface="Times New Roman" pitchFamily="18" charset="0"/>
              </a:rPr>
              <a:t>3]   </a:t>
            </a:r>
            <a:r>
              <a:rPr lang="zh-CN" altLang="en-US" sz="2800" dirty="0">
                <a:latin typeface="隶书" panose="02010509060101010101" pitchFamily="49" charset="-122"/>
                <a:ea typeface="隶书" panose="02010509060101010101" pitchFamily="49" charset="-122"/>
              </a:rPr>
              <a:t>对每一个系，求学生的平均年龄，并把结果存入数据库。</a:t>
            </a:r>
          </a:p>
        </p:txBody>
      </p:sp>
      <p:sp>
        <p:nvSpPr>
          <p:cNvPr id="6" name="矩形 5"/>
          <p:cNvSpPr/>
          <p:nvPr/>
        </p:nvSpPr>
        <p:spPr>
          <a:xfrm>
            <a:off x="2162182" y="2433907"/>
            <a:ext cx="6327911" cy="1477328"/>
          </a:xfrm>
          <a:prstGeom prst="rect">
            <a:avLst/>
          </a:prstGeom>
        </p:spPr>
        <p:txBody>
          <a:bodyPr wrap="square">
            <a:spAutoFit/>
          </a:bodyPr>
          <a:lstStyle/>
          <a:p>
            <a:pPr>
              <a:lnSpc>
                <a:spcPct val="150000"/>
              </a:lnSpc>
              <a:buFont typeface="Wingdings" pitchFamily="2" charset="2"/>
              <a:buNone/>
            </a:pPr>
            <a:r>
              <a:rPr lang="en-US" altLang="zh-CN" dirty="0">
                <a:solidFill>
                  <a:srgbClr val="FF0000"/>
                </a:solidFill>
              </a:rPr>
              <a:t> </a:t>
            </a:r>
            <a:r>
              <a:rPr lang="en-US" altLang="zh-CN" sz="2000" b="1" dirty="0">
                <a:solidFill>
                  <a:srgbClr val="FF0000"/>
                </a:solidFill>
              </a:rPr>
              <a:t>CREATE  TABLE  </a:t>
            </a:r>
            <a:r>
              <a:rPr lang="en-US" altLang="zh-CN" sz="2000" dirty="0" err="1"/>
              <a:t>Deptage</a:t>
            </a:r>
            <a:endParaRPr lang="en-US" altLang="zh-CN" sz="2000" dirty="0"/>
          </a:p>
          <a:p>
            <a:pPr>
              <a:lnSpc>
                <a:spcPct val="150000"/>
              </a:lnSpc>
              <a:buFont typeface="Wingdings" pitchFamily="2" charset="2"/>
              <a:buNone/>
            </a:pPr>
            <a:r>
              <a:rPr lang="en-US" altLang="zh-CN" sz="2000" dirty="0"/>
              <a:t>          (</a:t>
            </a:r>
            <a:r>
              <a:rPr lang="en-US" altLang="zh-CN" sz="2000" dirty="0" err="1"/>
              <a:t>Sdept</a:t>
            </a:r>
            <a:r>
              <a:rPr lang="en-US" altLang="zh-CN" sz="2000" dirty="0"/>
              <a:t>  CHAR(15) ,          /* </a:t>
            </a:r>
            <a:r>
              <a:rPr lang="zh-CN" altLang="en-US" sz="2000" dirty="0"/>
              <a:t>系名*</a:t>
            </a:r>
            <a:r>
              <a:rPr lang="en-US" altLang="zh-CN" sz="2000" dirty="0"/>
              <a:t>/</a:t>
            </a:r>
          </a:p>
          <a:p>
            <a:pPr>
              <a:lnSpc>
                <a:spcPct val="150000"/>
              </a:lnSpc>
              <a:buFont typeface="Wingdings" pitchFamily="2" charset="2"/>
              <a:buNone/>
            </a:pPr>
            <a:r>
              <a:rPr lang="en-US" altLang="zh-CN" sz="2000" dirty="0"/>
              <a:t>           </a:t>
            </a:r>
            <a:r>
              <a:rPr lang="en-US" altLang="zh-CN" sz="2000" dirty="0" err="1"/>
              <a:t>Avgage</a:t>
            </a:r>
            <a:r>
              <a:rPr lang="en-US" altLang="zh-CN" sz="2000" dirty="0"/>
              <a:t> SMALLINT)</a:t>
            </a:r>
            <a:r>
              <a:rPr lang="zh-CN" altLang="en-US" sz="2000" dirty="0"/>
              <a:t>；  </a:t>
            </a:r>
            <a:r>
              <a:rPr lang="en-US" altLang="zh-CN" sz="2000" dirty="0"/>
              <a:t>/*</a:t>
            </a:r>
            <a:r>
              <a:rPr lang="zh-CN" altLang="en-US" sz="2000" dirty="0"/>
              <a:t>学生平均年龄*</a:t>
            </a:r>
            <a:r>
              <a:rPr lang="en-US" altLang="zh-CN" sz="2000" dirty="0"/>
              <a:t>/</a:t>
            </a:r>
            <a:endParaRPr lang="zh-CN" altLang="en-US" sz="2000" dirty="0"/>
          </a:p>
        </p:txBody>
      </p:sp>
      <p:sp>
        <p:nvSpPr>
          <p:cNvPr id="9" name="矩形 8"/>
          <p:cNvSpPr/>
          <p:nvPr/>
        </p:nvSpPr>
        <p:spPr>
          <a:xfrm>
            <a:off x="965751" y="2081441"/>
            <a:ext cx="2040943" cy="461665"/>
          </a:xfrm>
          <a:prstGeom prst="rect">
            <a:avLst/>
          </a:prstGeom>
        </p:spPr>
        <p:txBody>
          <a:bodyPr wrap="none">
            <a:spAutoFit/>
          </a:bodyPr>
          <a:lstStyle/>
          <a:p>
            <a:r>
              <a:rPr lang="zh-CN" altLang="en-US" sz="2400" b="1" dirty="0"/>
              <a:t>第一步：建表</a:t>
            </a:r>
          </a:p>
        </p:txBody>
      </p:sp>
      <p:sp>
        <p:nvSpPr>
          <p:cNvPr id="10" name="矩形 9"/>
          <p:cNvSpPr/>
          <p:nvPr/>
        </p:nvSpPr>
        <p:spPr>
          <a:xfrm>
            <a:off x="965751" y="4049701"/>
            <a:ext cx="2659702" cy="461665"/>
          </a:xfrm>
          <a:prstGeom prst="rect">
            <a:avLst/>
          </a:prstGeom>
        </p:spPr>
        <p:txBody>
          <a:bodyPr wrap="none">
            <a:spAutoFit/>
          </a:bodyPr>
          <a:lstStyle/>
          <a:p>
            <a:pPr>
              <a:buFont typeface="Wingdings" pitchFamily="2" charset="2"/>
              <a:buNone/>
            </a:pPr>
            <a:r>
              <a:rPr lang="zh-CN" altLang="en-US" sz="2400" b="1" dirty="0"/>
              <a:t>第二步：插入数据</a:t>
            </a:r>
          </a:p>
        </p:txBody>
      </p:sp>
      <p:sp>
        <p:nvSpPr>
          <p:cNvPr id="11" name="矩形 10"/>
          <p:cNvSpPr/>
          <p:nvPr/>
        </p:nvSpPr>
        <p:spPr>
          <a:xfrm>
            <a:off x="2162182" y="4477498"/>
            <a:ext cx="6327911" cy="1938992"/>
          </a:xfrm>
          <a:prstGeom prst="rect">
            <a:avLst/>
          </a:prstGeom>
        </p:spPr>
        <p:txBody>
          <a:bodyPr wrap="square">
            <a:spAutoFit/>
          </a:bodyPr>
          <a:lstStyle/>
          <a:p>
            <a:pPr>
              <a:lnSpc>
                <a:spcPct val="150000"/>
              </a:lnSpc>
              <a:buFont typeface="Wingdings" pitchFamily="2" charset="2"/>
              <a:buNone/>
            </a:pPr>
            <a:r>
              <a:rPr lang="en-US" altLang="zh-CN" dirty="0">
                <a:solidFill>
                  <a:srgbClr val="FF0000"/>
                </a:solidFill>
              </a:rPr>
              <a:t> </a:t>
            </a:r>
            <a:r>
              <a:rPr lang="en-US" altLang="zh-CN" sz="2000" b="1" dirty="0">
                <a:solidFill>
                  <a:srgbClr val="FF0000"/>
                </a:solidFill>
              </a:rPr>
              <a:t>INSERT  INTO  </a:t>
            </a:r>
            <a:r>
              <a:rPr lang="en-US" altLang="zh-CN" sz="2000" dirty="0" err="1"/>
              <a:t>Deptage</a:t>
            </a:r>
            <a:r>
              <a:rPr lang="en-US" altLang="zh-CN" sz="2000" dirty="0"/>
              <a:t>(</a:t>
            </a:r>
            <a:r>
              <a:rPr lang="en-US" altLang="zh-CN" sz="2000" dirty="0" err="1"/>
              <a:t>Sdept</a:t>
            </a:r>
            <a:r>
              <a:rPr lang="zh-CN" altLang="en-US" sz="2000" dirty="0"/>
              <a:t>，</a:t>
            </a:r>
            <a:r>
              <a:rPr lang="en-US" altLang="zh-CN" sz="2000" dirty="0" err="1"/>
              <a:t>Avgage</a:t>
            </a:r>
            <a:r>
              <a:rPr lang="en-US" altLang="zh-CN" sz="2000" dirty="0"/>
              <a:t>)</a:t>
            </a:r>
          </a:p>
          <a:p>
            <a:pPr>
              <a:lnSpc>
                <a:spcPct val="150000"/>
              </a:lnSpc>
              <a:buFont typeface="Wingdings" pitchFamily="2" charset="2"/>
              <a:buNone/>
            </a:pPr>
            <a:r>
              <a:rPr lang="en-US" altLang="zh-CN" sz="2000" dirty="0"/>
              <a:t>     SELECT  </a:t>
            </a:r>
            <a:r>
              <a:rPr lang="en-US" altLang="zh-CN" sz="2000" dirty="0" err="1"/>
              <a:t>Sdept</a:t>
            </a:r>
            <a:r>
              <a:rPr lang="zh-CN" altLang="en-US" sz="2000" dirty="0"/>
              <a:t>，</a:t>
            </a:r>
            <a:r>
              <a:rPr lang="en-US" altLang="zh-CN" sz="2000" dirty="0"/>
              <a:t>AVG(Sage)   /**</a:t>
            </a:r>
            <a:r>
              <a:rPr lang="zh-CN" altLang="en-US" sz="2000" dirty="0"/>
              <a:t>子查询</a:t>
            </a:r>
            <a:r>
              <a:rPr lang="en-US" altLang="zh-CN" sz="2000" dirty="0"/>
              <a:t>*/</a:t>
            </a:r>
          </a:p>
          <a:p>
            <a:pPr>
              <a:lnSpc>
                <a:spcPct val="150000"/>
              </a:lnSpc>
              <a:buFont typeface="Wingdings" pitchFamily="2" charset="2"/>
              <a:buNone/>
            </a:pPr>
            <a:r>
              <a:rPr lang="en-US" altLang="zh-CN" sz="2000" dirty="0"/>
              <a:t>     FROM  Student</a:t>
            </a:r>
          </a:p>
          <a:p>
            <a:pPr>
              <a:lnSpc>
                <a:spcPct val="150000"/>
              </a:lnSpc>
              <a:buFont typeface="Wingdings" pitchFamily="2" charset="2"/>
              <a:buNone/>
            </a:pPr>
            <a:r>
              <a:rPr lang="en-US" altLang="zh-CN" sz="2000" dirty="0"/>
              <a:t>     GROUP BY </a:t>
            </a:r>
            <a:r>
              <a:rPr lang="en-US" altLang="zh-CN" sz="2000" dirty="0" err="1"/>
              <a:t>Sdept</a:t>
            </a:r>
            <a:r>
              <a:rPr lang="zh-CN" altLang="en-US" sz="20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第五节 数据更新</a:t>
            </a:r>
          </a:p>
        </p:txBody>
      </p:sp>
      <p:sp>
        <p:nvSpPr>
          <p:cNvPr id="3" name="内容占位符 2"/>
          <p:cNvSpPr>
            <a:spLocks noGrp="1"/>
          </p:cNvSpPr>
          <p:nvPr>
            <p:ph idx="1"/>
          </p:nvPr>
        </p:nvSpPr>
        <p:spPr/>
        <p:txBody>
          <a:bodyPr/>
          <a:lstStyle/>
          <a:p>
            <a:pPr>
              <a:lnSpc>
                <a:spcPct val="150000"/>
              </a:lnSpc>
            </a:pPr>
            <a:r>
              <a:rPr lang="zh-CN" altLang="en-US" dirty="0">
                <a:latin typeface="隶书" panose="02010509060101010101" pitchFamily="49" charset="-122"/>
              </a:rPr>
              <a:t>数据的插入</a:t>
            </a:r>
            <a:endParaRPr lang="en-US" altLang="zh-CN" dirty="0">
              <a:latin typeface="隶书" panose="02010509060101010101" pitchFamily="49" charset="-122"/>
            </a:endParaRPr>
          </a:p>
          <a:p>
            <a:pPr>
              <a:lnSpc>
                <a:spcPct val="150000"/>
              </a:lnSpc>
            </a:pPr>
            <a:r>
              <a:rPr lang="zh-CN" altLang="en-US" dirty="0">
                <a:solidFill>
                  <a:srgbClr val="FF0000"/>
                </a:solidFill>
                <a:latin typeface="隶书" panose="02010509060101010101" pitchFamily="49" charset="-122"/>
              </a:rPr>
              <a:t>数据的修改</a:t>
            </a:r>
            <a:endParaRPr lang="en-US" altLang="zh-CN" dirty="0">
              <a:solidFill>
                <a:srgbClr val="FF0000"/>
              </a:solidFill>
              <a:latin typeface="隶书" panose="02010509060101010101" pitchFamily="49" charset="-122"/>
            </a:endParaRPr>
          </a:p>
          <a:p>
            <a:pPr lvl="1">
              <a:lnSpc>
                <a:spcPct val="150000"/>
              </a:lnSpc>
            </a:pPr>
            <a:r>
              <a:rPr lang="zh-CN" altLang="en-US" sz="2400" dirty="0">
                <a:solidFill>
                  <a:srgbClr val="FF0000"/>
                </a:solidFill>
                <a:latin typeface="隶书" panose="02010509060101010101" pitchFamily="49" charset="-122"/>
                <a:ea typeface="隶书" panose="02010509060101010101" pitchFamily="49" charset="-122"/>
              </a:rPr>
              <a:t>修改某元组的值</a:t>
            </a:r>
            <a:endParaRPr lang="en-US" altLang="zh-CN" sz="2400" dirty="0">
              <a:solidFill>
                <a:srgbClr val="FF0000"/>
              </a:solidFill>
              <a:latin typeface="隶书" panose="02010509060101010101" pitchFamily="49" charset="-122"/>
              <a:ea typeface="隶书" panose="02010509060101010101" pitchFamily="49" charset="-122"/>
            </a:endParaRPr>
          </a:p>
          <a:p>
            <a:pPr lvl="1">
              <a:lnSpc>
                <a:spcPct val="150000"/>
              </a:lnSpc>
            </a:pPr>
            <a:r>
              <a:rPr lang="zh-CN" altLang="en-US" sz="2400" dirty="0">
                <a:solidFill>
                  <a:srgbClr val="FF0000"/>
                </a:solidFill>
                <a:latin typeface="隶书" panose="02010509060101010101" pitchFamily="49" charset="-122"/>
                <a:ea typeface="隶书" panose="02010509060101010101" pitchFamily="49" charset="-122"/>
              </a:rPr>
              <a:t>修改多个元组的值</a:t>
            </a:r>
            <a:endParaRPr lang="en-US" altLang="zh-CN" sz="2400" dirty="0">
              <a:solidFill>
                <a:srgbClr val="FF0000"/>
              </a:solidFill>
              <a:latin typeface="隶书" panose="02010509060101010101" pitchFamily="49" charset="-122"/>
              <a:ea typeface="隶书" panose="02010509060101010101" pitchFamily="49" charset="-122"/>
            </a:endParaRPr>
          </a:p>
          <a:p>
            <a:pPr lvl="1">
              <a:lnSpc>
                <a:spcPct val="150000"/>
              </a:lnSpc>
            </a:pPr>
            <a:r>
              <a:rPr lang="zh-CN" altLang="en-US" sz="2400" dirty="0">
                <a:solidFill>
                  <a:srgbClr val="FF0000"/>
                </a:solidFill>
                <a:latin typeface="隶书" panose="02010509060101010101" pitchFamily="49" charset="-122"/>
                <a:ea typeface="隶书" panose="02010509060101010101" pitchFamily="49" charset="-122"/>
              </a:rPr>
              <a:t>带子查询的修改语句</a:t>
            </a:r>
            <a:endParaRPr lang="en-US" altLang="zh-CN" dirty="0">
              <a:solidFill>
                <a:srgbClr val="FF0000"/>
              </a:solidFill>
              <a:latin typeface="隶书" panose="02010509060101010101" pitchFamily="49" charset="-122"/>
              <a:ea typeface="隶书" panose="02010509060101010101" pitchFamily="49" charset="-122"/>
            </a:endParaRPr>
          </a:p>
          <a:p>
            <a:pPr>
              <a:lnSpc>
                <a:spcPct val="150000"/>
              </a:lnSpc>
            </a:pPr>
            <a:r>
              <a:rPr lang="zh-CN" altLang="en-US" dirty="0">
                <a:latin typeface="隶书" panose="02010509060101010101" pitchFamily="49" charset="-122"/>
              </a:rPr>
              <a:t>数据的删除</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9062"/>
            <a:ext cx="8229600" cy="1143000"/>
          </a:xfrm>
        </p:spPr>
        <p:txBody>
          <a:bodyPr/>
          <a:lstStyle/>
          <a:p>
            <a:r>
              <a:rPr lang="zh-CN" altLang="en-US" dirty="0"/>
              <a:t>修改数据</a:t>
            </a:r>
          </a:p>
        </p:txBody>
      </p:sp>
      <p:sp>
        <p:nvSpPr>
          <p:cNvPr id="3" name="内容占位符 2"/>
          <p:cNvSpPr>
            <a:spLocks noGrp="1"/>
          </p:cNvSpPr>
          <p:nvPr>
            <p:ph idx="1"/>
          </p:nvPr>
        </p:nvSpPr>
        <p:spPr>
          <a:xfrm>
            <a:off x="457199" y="1117979"/>
            <a:ext cx="8577619" cy="5578522"/>
          </a:xfrm>
        </p:spPr>
        <p:txBody>
          <a:bodyPr>
            <a:normAutofit fontScale="70000" lnSpcReduction="20000"/>
          </a:bodyPr>
          <a:lstStyle/>
          <a:p>
            <a:r>
              <a:rPr lang="zh-CN" altLang="en-US" sz="3600" b="1" dirty="0"/>
              <a:t>语句格式</a:t>
            </a:r>
          </a:p>
          <a:p>
            <a:endParaRPr lang="en-US" altLang="zh-CN" sz="2800" dirty="0"/>
          </a:p>
          <a:p>
            <a:endParaRPr lang="en-US" altLang="zh-CN" sz="2800" dirty="0"/>
          </a:p>
          <a:p>
            <a:pPr lvl="1"/>
            <a:endParaRPr lang="en-US" altLang="zh-CN" sz="2400" dirty="0"/>
          </a:p>
          <a:p>
            <a:pPr lvl="1"/>
            <a:endParaRPr lang="en-US" altLang="zh-CN" sz="2400" dirty="0"/>
          </a:p>
          <a:p>
            <a:pPr lvl="1"/>
            <a:endParaRPr lang="en-US" altLang="zh-CN" sz="2400" dirty="0"/>
          </a:p>
          <a:p>
            <a:pPr lvl="1">
              <a:lnSpc>
                <a:spcPct val="160000"/>
              </a:lnSpc>
            </a:pPr>
            <a:r>
              <a:rPr lang="en-US" altLang="zh-CN" sz="3400" dirty="0"/>
              <a:t>SET</a:t>
            </a:r>
            <a:r>
              <a:rPr lang="zh-CN" altLang="en-US" sz="3400" dirty="0"/>
              <a:t>子句</a:t>
            </a:r>
          </a:p>
          <a:p>
            <a:pPr lvl="2">
              <a:lnSpc>
                <a:spcPct val="160000"/>
              </a:lnSpc>
            </a:pPr>
            <a:r>
              <a:rPr lang="zh-CN" altLang="en-US" sz="3400" dirty="0"/>
              <a:t>指定修改方式、要修改的列、修改后取值</a:t>
            </a:r>
          </a:p>
          <a:p>
            <a:pPr lvl="1">
              <a:lnSpc>
                <a:spcPct val="160000"/>
              </a:lnSpc>
            </a:pPr>
            <a:r>
              <a:rPr lang="en-US" altLang="zh-CN" sz="3400" dirty="0"/>
              <a:t>WHERE</a:t>
            </a:r>
            <a:r>
              <a:rPr lang="zh-CN" altLang="en-US" sz="3400" dirty="0"/>
              <a:t>子句</a:t>
            </a:r>
          </a:p>
          <a:p>
            <a:pPr lvl="2">
              <a:lnSpc>
                <a:spcPct val="160000"/>
              </a:lnSpc>
            </a:pPr>
            <a:r>
              <a:rPr lang="zh-CN" altLang="en-US" sz="3400" dirty="0"/>
              <a:t>指定要修改的元组，缺省表示要修改表中的所有元组</a:t>
            </a:r>
            <a:endParaRPr lang="en-US" altLang="zh-CN" sz="3400" dirty="0"/>
          </a:p>
          <a:p>
            <a:r>
              <a:rPr lang="zh-CN" altLang="en-US" sz="3600" b="1" dirty="0"/>
              <a:t>功能</a:t>
            </a:r>
          </a:p>
          <a:p>
            <a:pPr lvl="1">
              <a:lnSpc>
                <a:spcPct val="170000"/>
              </a:lnSpc>
            </a:pPr>
            <a:r>
              <a:rPr lang="zh-CN" altLang="en-US" sz="3400" dirty="0">
                <a:latin typeface="+mn-ea"/>
              </a:rPr>
              <a:t>修改指定表中满足</a:t>
            </a:r>
            <a:r>
              <a:rPr lang="en-US" altLang="zh-CN" sz="3400" dirty="0"/>
              <a:t>WHERE</a:t>
            </a:r>
            <a:r>
              <a:rPr lang="zh-CN" altLang="en-US" sz="3400" dirty="0">
                <a:latin typeface="+mn-ea"/>
              </a:rPr>
              <a:t>子句条件的元组</a:t>
            </a:r>
          </a:p>
        </p:txBody>
      </p:sp>
      <p:sp>
        <p:nvSpPr>
          <p:cNvPr id="4" name="矩形 3"/>
          <p:cNvSpPr/>
          <p:nvPr/>
        </p:nvSpPr>
        <p:spPr>
          <a:xfrm>
            <a:off x="1371202" y="1475560"/>
            <a:ext cx="6486941" cy="1477328"/>
          </a:xfrm>
          <a:prstGeom prst="rect">
            <a:avLst/>
          </a:prstGeom>
        </p:spPr>
        <p:txBody>
          <a:bodyPr wrap="square">
            <a:spAutoFit/>
          </a:bodyPr>
          <a:lstStyle/>
          <a:p>
            <a:pPr>
              <a:lnSpc>
                <a:spcPct val="150000"/>
              </a:lnSpc>
              <a:buFont typeface="Wingdings" pitchFamily="2" charset="2"/>
              <a:buNone/>
            </a:pPr>
            <a:r>
              <a:rPr lang="en-US" altLang="zh-CN" sz="2000" b="1" dirty="0">
                <a:solidFill>
                  <a:srgbClr val="FF0000"/>
                </a:solidFill>
              </a:rPr>
              <a:t>UPDATE</a:t>
            </a:r>
            <a:r>
              <a:rPr lang="en-US" altLang="zh-CN" sz="2000" b="1" dirty="0">
                <a:solidFill>
                  <a:srgbClr val="7030A0"/>
                </a:solidFill>
              </a:rPr>
              <a:t>  </a:t>
            </a:r>
            <a:r>
              <a:rPr lang="en-US" altLang="zh-CN" sz="2000" b="1" dirty="0"/>
              <a:t>&lt;</a:t>
            </a:r>
            <a:r>
              <a:rPr lang="zh-CN" altLang="en-US" sz="2000" b="1" dirty="0"/>
              <a:t>表名</a:t>
            </a:r>
            <a:r>
              <a:rPr lang="en-US" altLang="zh-CN" sz="2000" b="1" dirty="0"/>
              <a:t>&gt;</a:t>
            </a:r>
          </a:p>
          <a:p>
            <a:pPr>
              <a:lnSpc>
                <a:spcPct val="150000"/>
              </a:lnSpc>
              <a:buFont typeface="Wingdings" pitchFamily="2" charset="2"/>
              <a:buNone/>
            </a:pPr>
            <a:r>
              <a:rPr lang="en-US" altLang="zh-CN" sz="2000" b="1" dirty="0">
                <a:solidFill>
                  <a:srgbClr val="FF0000"/>
                </a:solidFill>
              </a:rPr>
              <a:t>SET</a:t>
            </a:r>
            <a:r>
              <a:rPr lang="en-US" altLang="zh-CN" sz="2000" b="1" dirty="0">
                <a:solidFill>
                  <a:srgbClr val="7030A0"/>
                </a:solidFill>
              </a:rPr>
              <a:t>  </a:t>
            </a:r>
            <a:r>
              <a:rPr lang="en-US" altLang="zh-CN" sz="2000" b="1" dirty="0"/>
              <a:t>&lt;</a:t>
            </a:r>
            <a:r>
              <a:rPr lang="zh-CN" altLang="en-US" sz="2000" b="1" dirty="0"/>
              <a:t>列名</a:t>
            </a:r>
            <a:r>
              <a:rPr lang="en-US" altLang="zh-CN" sz="2000" b="1" dirty="0"/>
              <a:t>&gt;=&lt;</a:t>
            </a:r>
            <a:r>
              <a:rPr lang="zh-CN" altLang="en-US" sz="2000" b="1" dirty="0"/>
              <a:t>表达式</a:t>
            </a:r>
            <a:r>
              <a:rPr lang="en-US" altLang="zh-CN" sz="2000" b="1" dirty="0"/>
              <a:t>&gt;[</a:t>
            </a:r>
            <a:r>
              <a:rPr lang="zh-CN" altLang="en-US" sz="2000" b="1" dirty="0"/>
              <a:t>，</a:t>
            </a:r>
            <a:r>
              <a:rPr lang="en-US" altLang="zh-CN" sz="2000" b="1" dirty="0"/>
              <a:t>&lt;</a:t>
            </a:r>
            <a:r>
              <a:rPr lang="zh-CN" altLang="en-US" sz="2000" b="1" dirty="0"/>
              <a:t>列名</a:t>
            </a:r>
            <a:r>
              <a:rPr lang="en-US" altLang="zh-CN" sz="2000" b="1" dirty="0"/>
              <a:t>&gt;=&lt;</a:t>
            </a:r>
            <a:r>
              <a:rPr lang="zh-CN" altLang="en-US" sz="2000" b="1" dirty="0"/>
              <a:t>表达式</a:t>
            </a:r>
            <a:r>
              <a:rPr lang="en-US" altLang="zh-CN" sz="2000" b="1" dirty="0"/>
              <a:t>&gt;]…</a:t>
            </a:r>
          </a:p>
          <a:p>
            <a:pPr>
              <a:lnSpc>
                <a:spcPct val="150000"/>
              </a:lnSpc>
              <a:buFont typeface="Wingdings" pitchFamily="2" charset="2"/>
              <a:buNone/>
            </a:pPr>
            <a:r>
              <a:rPr lang="en-US" altLang="zh-CN" sz="2000" b="1" dirty="0"/>
              <a:t>[</a:t>
            </a:r>
            <a:r>
              <a:rPr lang="en-US" altLang="zh-CN" sz="2000" b="1" dirty="0">
                <a:solidFill>
                  <a:srgbClr val="FF0000"/>
                </a:solidFill>
              </a:rPr>
              <a:t>WHERE</a:t>
            </a:r>
            <a:r>
              <a:rPr lang="en-US" altLang="zh-CN" sz="2000" b="1" dirty="0"/>
              <a:t> &lt;</a:t>
            </a:r>
            <a:r>
              <a:rPr lang="zh-CN" altLang="en-US" sz="2000" b="1" dirty="0"/>
              <a:t>条件</a:t>
            </a:r>
            <a:r>
              <a:rPr lang="en-US" altLang="zh-CN" sz="2000" b="1" dirty="0"/>
              <a:t>&gt;]</a:t>
            </a:r>
            <a:r>
              <a:rPr lang="zh-CN" altLang="en-US" sz="2000" b="1" dirty="0"/>
              <a:t>；</a:t>
            </a:r>
            <a:endParaRPr lang="en-US" altLang="zh-C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一、修改某一个元组的值</a:t>
            </a:r>
          </a:p>
        </p:txBody>
      </p:sp>
      <p:sp>
        <p:nvSpPr>
          <p:cNvPr id="4" name="TextBox 3"/>
          <p:cNvSpPr txBox="1"/>
          <p:nvPr/>
        </p:nvSpPr>
        <p:spPr>
          <a:xfrm>
            <a:off x="503583" y="1736044"/>
            <a:ext cx="8242852" cy="738664"/>
          </a:xfrm>
          <a:prstGeom prst="rect">
            <a:avLst/>
          </a:prstGeom>
          <a:noFill/>
        </p:spPr>
        <p:txBody>
          <a:bodyPr wrap="square" rtlCol="0">
            <a:spAutoFit/>
          </a:bodyPr>
          <a:lstStyle/>
          <a:p>
            <a:pPr marL="715963" indent="-715963">
              <a:lnSpc>
                <a:spcPct val="150000"/>
              </a:lnSpc>
            </a:pPr>
            <a:r>
              <a:rPr lang="en-US" altLang="zh-CN" sz="2800" dirty="0">
                <a:ea typeface="隶书" pitchFamily="49" charset="-122"/>
                <a:cs typeface="Times New Roman" pitchFamily="18" charset="0"/>
              </a:rPr>
              <a:t>[</a:t>
            </a:r>
            <a:r>
              <a:rPr lang="zh-CN" altLang="en-US" sz="2800" dirty="0">
                <a:ea typeface="隶书" pitchFamily="49" charset="-122"/>
                <a:cs typeface="Times New Roman" pitchFamily="18" charset="0"/>
              </a:rPr>
              <a:t>例</a:t>
            </a:r>
            <a:r>
              <a:rPr lang="en-US" altLang="zh-CN" sz="2800" dirty="0">
                <a:ea typeface="隶书" pitchFamily="49" charset="-122"/>
                <a:cs typeface="Times New Roman" pitchFamily="18" charset="0"/>
              </a:rPr>
              <a:t>4]   </a:t>
            </a:r>
            <a:r>
              <a:rPr lang="zh-CN" altLang="en-US" sz="2800" dirty="0">
                <a:latin typeface="隶书" panose="02010509060101010101" pitchFamily="49" charset="-122"/>
                <a:ea typeface="隶书" panose="02010509060101010101" pitchFamily="49" charset="-122"/>
              </a:rPr>
              <a:t>将学生</a:t>
            </a:r>
            <a:r>
              <a:rPr lang="en-US" altLang="zh-CN" sz="2800" dirty="0">
                <a:latin typeface="隶书" panose="02010509060101010101" pitchFamily="49" charset="-122"/>
                <a:ea typeface="隶书" panose="02010509060101010101" pitchFamily="49" charset="-122"/>
              </a:rPr>
              <a:t>201215121</a:t>
            </a:r>
            <a:r>
              <a:rPr lang="zh-CN" altLang="en-US" sz="2800" dirty="0">
                <a:latin typeface="隶书" panose="02010509060101010101" pitchFamily="49" charset="-122"/>
                <a:ea typeface="隶书" panose="02010509060101010101" pitchFamily="49" charset="-122"/>
              </a:rPr>
              <a:t>的年龄改为</a:t>
            </a:r>
            <a:r>
              <a:rPr lang="en-US" altLang="zh-CN" sz="2800" dirty="0">
                <a:latin typeface="隶书" panose="02010509060101010101" pitchFamily="49" charset="-122"/>
                <a:ea typeface="隶书" panose="02010509060101010101" pitchFamily="49" charset="-122"/>
              </a:rPr>
              <a:t>22</a:t>
            </a:r>
            <a:r>
              <a:rPr lang="zh-CN" altLang="en-US" sz="2800" dirty="0">
                <a:latin typeface="隶书" panose="02010509060101010101" pitchFamily="49" charset="-122"/>
                <a:ea typeface="隶书" panose="02010509060101010101" pitchFamily="49" charset="-122"/>
              </a:rPr>
              <a:t>岁。</a:t>
            </a:r>
          </a:p>
        </p:txBody>
      </p:sp>
      <p:sp>
        <p:nvSpPr>
          <p:cNvPr id="5" name="矩形 4"/>
          <p:cNvSpPr/>
          <p:nvPr/>
        </p:nvSpPr>
        <p:spPr>
          <a:xfrm>
            <a:off x="1490870" y="2655152"/>
            <a:ext cx="7653130" cy="1754326"/>
          </a:xfrm>
          <a:prstGeom prst="rect">
            <a:avLst/>
          </a:prstGeom>
        </p:spPr>
        <p:txBody>
          <a:bodyPr wrap="square">
            <a:spAutoFit/>
          </a:bodyPr>
          <a:lstStyle/>
          <a:p>
            <a:pPr algn="just">
              <a:lnSpc>
                <a:spcPct val="150000"/>
              </a:lnSpc>
              <a:buFont typeface="Wingdings" pitchFamily="2" charset="2"/>
              <a:buNone/>
            </a:pPr>
            <a:r>
              <a:rPr lang="zh-CN" altLang="en-US" sz="2400" b="1" dirty="0">
                <a:solidFill>
                  <a:srgbClr val="FF0000"/>
                </a:solidFill>
              </a:rPr>
              <a:t> </a:t>
            </a:r>
            <a:r>
              <a:rPr lang="en-US" altLang="zh-CN" sz="2400" b="1" dirty="0">
                <a:solidFill>
                  <a:srgbClr val="FF0000"/>
                </a:solidFill>
              </a:rPr>
              <a:t>UPDATE   </a:t>
            </a:r>
            <a:r>
              <a:rPr lang="en-US" altLang="zh-CN" sz="2400" dirty="0"/>
              <a:t>Student</a:t>
            </a:r>
          </a:p>
          <a:p>
            <a:pPr algn="just">
              <a:lnSpc>
                <a:spcPct val="150000"/>
              </a:lnSpc>
              <a:buFont typeface="Wingdings" pitchFamily="2" charset="2"/>
              <a:buNone/>
            </a:pPr>
            <a:r>
              <a:rPr lang="en-US" altLang="zh-CN" sz="2400" b="1" dirty="0">
                <a:solidFill>
                  <a:srgbClr val="FF0000"/>
                </a:solidFill>
              </a:rPr>
              <a:t> SET    </a:t>
            </a:r>
            <a:r>
              <a:rPr lang="en-US" altLang="zh-CN" sz="2400" dirty="0"/>
              <a:t>Sage = 22</a:t>
            </a:r>
          </a:p>
          <a:p>
            <a:pPr algn="just">
              <a:lnSpc>
                <a:spcPct val="150000"/>
              </a:lnSpc>
              <a:buFont typeface="Wingdings" pitchFamily="2" charset="2"/>
              <a:buNone/>
            </a:pPr>
            <a:r>
              <a:rPr lang="en-US" altLang="zh-CN" sz="2400" b="1" dirty="0">
                <a:solidFill>
                  <a:srgbClr val="FF0000"/>
                </a:solidFill>
              </a:rPr>
              <a:t> WHERE   </a:t>
            </a:r>
            <a:r>
              <a:rPr lang="en-US" altLang="zh-CN" sz="2400" dirty="0" err="1"/>
              <a:t>Sno</a:t>
            </a:r>
            <a:r>
              <a:rPr lang="en-US" altLang="zh-CN" sz="2400" dirty="0"/>
              <a:t>=' 201215121 '</a:t>
            </a:r>
            <a:r>
              <a:rPr lang="zh-CN" altLang="en-US" sz="24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二、修改多个元组的值</a:t>
            </a:r>
          </a:p>
        </p:txBody>
      </p:sp>
      <p:sp>
        <p:nvSpPr>
          <p:cNvPr id="4" name="TextBox 3"/>
          <p:cNvSpPr txBox="1"/>
          <p:nvPr/>
        </p:nvSpPr>
        <p:spPr>
          <a:xfrm>
            <a:off x="503583" y="1736044"/>
            <a:ext cx="8242852" cy="738664"/>
          </a:xfrm>
          <a:prstGeom prst="rect">
            <a:avLst/>
          </a:prstGeom>
          <a:noFill/>
        </p:spPr>
        <p:txBody>
          <a:bodyPr wrap="square" rtlCol="0">
            <a:spAutoFit/>
          </a:bodyPr>
          <a:lstStyle/>
          <a:p>
            <a:pPr marL="715963" indent="-715963">
              <a:lnSpc>
                <a:spcPct val="150000"/>
              </a:lnSpc>
            </a:pPr>
            <a:r>
              <a:rPr lang="en-US" altLang="zh-CN" sz="2800" dirty="0">
                <a:ea typeface="隶书" pitchFamily="49" charset="-122"/>
                <a:cs typeface="Times New Roman" pitchFamily="18" charset="0"/>
              </a:rPr>
              <a:t>[</a:t>
            </a:r>
            <a:r>
              <a:rPr lang="zh-CN" altLang="en-US" sz="2800" dirty="0">
                <a:ea typeface="隶书" pitchFamily="49" charset="-122"/>
                <a:cs typeface="Times New Roman" pitchFamily="18" charset="0"/>
              </a:rPr>
              <a:t>例</a:t>
            </a:r>
            <a:r>
              <a:rPr lang="en-US" altLang="zh-CN" sz="2800" dirty="0">
                <a:ea typeface="隶书" pitchFamily="49" charset="-122"/>
                <a:cs typeface="Times New Roman" pitchFamily="18" charset="0"/>
              </a:rPr>
              <a:t>5]  </a:t>
            </a:r>
            <a:r>
              <a:rPr lang="zh-CN" altLang="en-US" sz="2800" dirty="0">
                <a:latin typeface="隶书" panose="02010509060101010101" pitchFamily="49" charset="-122"/>
                <a:ea typeface="隶书" panose="02010509060101010101" pitchFamily="49" charset="-122"/>
              </a:rPr>
              <a:t>将所有学生的年龄增加</a:t>
            </a:r>
            <a:r>
              <a:rPr lang="en-US" altLang="zh-CN" sz="2800" dirty="0">
                <a:latin typeface="隶书" panose="02010509060101010101" pitchFamily="49" charset="-122"/>
                <a:ea typeface="隶书" panose="02010509060101010101" pitchFamily="49" charset="-122"/>
              </a:rPr>
              <a:t>1</a:t>
            </a:r>
            <a:r>
              <a:rPr lang="zh-CN" altLang="en-US" sz="2800" dirty="0">
                <a:latin typeface="隶书" panose="02010509060101010101" pitchFamily="49" charset="-122"/>
                <a:ea typeface="隶书" panose="02010509060101010101" pitchFamily="49" charset="-122"/>
              </a:rPr>
              <a:t>岁。</a:t>
            </a:r>
          </a:p>
        </p:txBody>
      </p:sp>
      <p:sp>
        <p:nvSpPr>
          <p:cNvPr id="5" name="矩形 4"/>
          <p:cNvSpPr/>
          <p:nvPr/>
        </p:nvSpPr>
        <p:spPr>
          <a:xfrm>
            <a:off x="1252332" y="2632405"/>
            <a:ext cx="7653130" cy="1200329"/>
          </a:xfrm>
          <a:prstGeom prst="rect">
            <a:avLst/>
          </a:prstGeom>
        </p:spPr>
        <p:txBody>
          <a:bodyPr wrap="square">
            <a:spAutoFit/>
          </a:bodyPr>
          <a:lstStyle/>
          <a:p>
            <a:pPr algn="just">
              <a:lnSpc>
                <a:spcPct val="150000"/>
              </a:lnSpc>
              <a:buFont typeface="Wingdings" pitchFamily="2" charset="2"/>
              <a:buNone/>
            </a:pPr>
            <a:r>
              <a:rPr lang="zh-CN" altLang="en-US" sz="2400" b="1" dirty="0">
                <a:solidFill>
                  <a:srgbClr val="FF0000"/>
                </a:solidFill>
              </a:rPr>
              <a:t> </a:t>
            </a:r>
            <a:r>
              <a:rPr lang="en-US" altLang="zh-CN" sz="2400" b="1" dirty="0">
                <a:solidFill>
                  <a:srgbClr val="FF0000"/>
                </a:solidFill>
              </a:rPr>
              <a:t>UPDATE   </a:t>
            </a:r>
            <a:r>
              <a:rPr lang="en-US" altLang="zh-CN" sz="2400" dirty="0"/>
              <a:t>Student</a:t>
            </a:r>
          </a:p>
          <a:p>
            <a:pPr algn="just">
              <a:lnSpc>
                <a:spcPct val="150000"/>
              </a:lnSpc>
              <a:buFont typeface="Wingdings" pitchFamily="2" charset="2"/>
              <a:buNone/>
            </a:pPr>
            <a:r>
              <a:rPr lang="en-US" altLang="zh-CN" sz="2400" b="1" dirty="0">
                <a:solidFill>
                  <a:srgbClr val="0000FF"/>
                </a:solidFill>
              </a:rPr>
              <a:t> </a:t>
            </a:r>
            <a:r>
              <a:rPr lang="en-US" altLang="zh-CN" sz="2400" b="1" dirty="0">
                <a:solidFill>
                  <a:srgbClr val="FF0000"/>
                </a:solidFill>
              </a:rPr>
              <a:t>SET</a:t>
            </a:r>
            <a:r>
              <a:rPr lang="en-US" altLang="zh-CN" sz="2400" b="1" dirty="0"/>
              <a:t>   </a:t>
            </a:r>
            <a:r>
              <a:rPr lang="en-US" altLang="zh-CN" sz="2400" dirty="0"/>
              <a:t>Sage= Sage+1;</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三、带子查询的修改语句</a:t>
            </a:r>
          </a:p>
        </p:txBody>
      </p:sp>
      <p:sp>
        <p:nvSpPr>
          <p:cNvPr id="4" name="TextBox 3"/>
          <p:cNvSpPr txBox="1"/>
          <p:nvPr/>
        </p:nvSpPr>
        <p:spPr>
          <a:xfrm>
            <a:off x="503583" y="1736044"/>
            <a:ext cx="8242852" cy="656846"/>
          </a:xfrm>
          <a:prstGeom prst="rect">
            <a:avLst/>
          </a:prstGeom>
          <a:noFill/>
        </p:spPr>
        <p:txBody>
          <a:bodyPr wrap="square" rtlCol="0">
            <a:spAutoFit/>
          </a:bodyPr>
          <a:lstStyle/>
          <a:p>
            <a:pPr marL="715963" indent="-715963">
              <a:lnSpc>
                <a:spcPct val="150000"/>
              </a:lnSpc>
            </a:pPr>
            <a:r>
              <a:rPr lang="en-US" altLang="zh-CN" sz="2800" dirty="0">
                <a:ea typeface="隶书" pitchFamily="49" charset="-122"/>
                <a:cs typeface="Times New Roman" pitchFamily="18" charset="0"/>
              </a:rPr>
              <a:t>[</a:t>
            </a:r>
            <a:r>
              <a:rPr lang="zh-CN" altLang="en-US" sz="2800" dirty="0">
                <a:ea typeface="隶书" pitchFamily="49" charset="-122"/>
                <a:cs typeface="Times New Roman" pitchFamily="18" charset="0"/>
              </a:rPr>
              <a:t>例</a:t>
            </a:r>
            <a:r>
              <a:rPr lang="en-US" altLang="zh-CN" sz="2800" dirty="0">
                <a:ea typeface="隶书" pitchFamily="49" charset="-122"/>
                <a:cs typeface="Times New Roman" pitchFamily="18" charset="0"/>
              </a:rPr>
              <a:t>6]  </a:t>
            </a:r>
            <a:r>
              <a:rPr lang="zh-CN" altLang="en-US" sz="2800" dirty="0">
                <a:latin typeface="隶书" panose="02010509060101010101" pitchFamily="49" charset="-122"/>
                <a:ea typeface="隶书" panose="02010509060101010101" pitchFamily="49" charset="-122"/>
              </a:rPr>
              <a:t>将计算机科学系全体学生的成绩置零。</a:t>
            </a:r>
          </a:p>
        </p:txBody>
      </p:sp>
      <p:sp>
        <p:nvSpPr>
          <p:cNvPr id="5" name="矩形 4"/>
          <p:cNvSpPr/>
          <p:nvPr/>
        </p:nvSpPr>
        <p:spPr>
          <a:xfrm>
            <a:off x="1265584" y="2552892"/>
            <a:ext cx="7653130" cy="3416320"/>
          </a:xfrm>
          <a:prstGeom prst="rect">
            <a:avLst/>
          </a:prstGeom>
        </p:spPr>
        <p:txBody>
          <a:bodyPr wrap="square">
            <a:spAutoFit/>
          </a:bodyPr>
          <a:lstStyle/>
          <a:p>
            <a:pPr algn="just">
              <a:lnSpc>
                <a:spcPct val="150000"/>
              </a:lnSpc>
              <a:buFont typeface="Wingdings" pitchFamily="2" charset="2"/>
              <a:buNone/>
            </a:pPr>
            <a:r>
              <a:rPr lang="en-US" altLang="zh-CN" sz="2400" b="1" dirty="0">
                <a:solidFill>
                  <a:srgbClr val="FF0000"/>
                </a:solidFill>
              </a:rPr>
              <a:t>UPDATE</a:t>
            </a:r>
            <a:r>
              <a:rPr lang="en-US" altLang="zh-CN" sz="2400" b="1" dirty="0">
                <a:solidFill>
                  <a:srgbClr val="0000FF"/>
                </a:solidFill>
              </a:rPr>
              <a:t>  </a:t>
            </a:r>
            <a:r>
              <a:rPr lang="en-US" altLang="zh-CN" sz="2400" dirty="0"/>
              <a:t>SC</a:t>
            </a:r>
          </a:p>
          <a:p>
            <a:pPr algn="just">
              <a:lnSpc>
                <a:spcPct val="150000"/>
              </a:lnSpc>
              <a:buFont typeface="Wingdings" pitchFamily="2" charset="2"/>
              <a:buNone/>
            </a:pPr>
            <a:r>
              <a:rPr lang="en-US" altLang="zh-CN" sz="2400" b="1" dirty="0">
                <a:solidFill>
                  <a:srgbClr val="FF0000"/>
                </a:solidFill>
              </a:rPr>
              <a:t>SET</a:t>
            </a:r>
            <a:r>
              <a:rPr lang="en-US" altLang="zh-CN" sz="2400" b="1" dirty="0">
                <a:solidFill>
                  <a:srgbClr val="0000FF"/>
                </a:solidFill>
              </a:rPr>
              <a:t>  </a:t>
            </a:r>
            <a:r>
              <a:rPr lang="en-US" altLang="zh-CN" sz="2400" dirty="0"/>
              <a:t>Grade=0</a:t>
            </a:r>
          </a:p>
          <a:p>
            <a:pPr algn="just">
              <a:lnSpc>
                <a:spcPct val="150000"/>
              </a:lnSpc>
              <a:buFont typeface="Wingdings" pitchFamily="2" charset="2"/>
              <a:buNone/>
            </a:pPr>
            <a:r>
              <a:rPr lang="en-US" altLang="zh-CN" sz="2400" b="1" dirty="0">
                <a:solidFill>
                  <a:srgbClr val="FF0000"/>
                </a:solidFill>
              </a:rPr>
              <a:t>WHERE </a:t>
            </a:r>
            <a:r>
              <a:rPr lang="en-US" altLang="zh-CN" sz="2400" b="1" dirty="0">
                <a:solidFill>
                  <a:srgbClr val="0000FF"/>
                </a:solidFill>
              </a:rPr>
              <a:t> </a:t>
            </a:r>
            <a:r>
              <a:rPr lang="en-US" altLang="zh-CN" sz="2400" dirty="0"/>
              <a:t>'CS'=</a:t>
            </a:r>
          </a:p>
          <a:p>
            <a:pPr algn="just">
              <a:lnSpc>
                <a:spcPct val="150000"/>
              </a:lnSpc>
              <a:buFont typeface="Wingdings" pitchFamily="2" charset="2"/>
              <a:buNone/>
            </a:pPr>
            <a:r>
              <a:rPr lang="en-US" altLang="zh-CN" sz="2400" dirty="0"/>
              <a:t>              (SELETE </a:t>
            </a:r>
            <a:r>
              <a:rPr lang="en-US" altLang="zh-CN" sz="2400" dirty="0" err="1"/>
              <a:t>Sdept</a:t>
            </a:r>
            <a:endParaRPr lang="en-US" altLang="zh-CN" sz="2400" dirty="0"/>
          </a:p>
          <a:p>
            <a:pPr algn="just">
              <a:lnSpc>
                <a:spcPct val="150000"/>
              </a:lnSpc>
              <a:buFont typeface="Wingdings" pitchFamily="2" charset="2"/>
              <a:buNone/>
            </a:pPr>
            <a:r>
              <a:rPr lang="en-US" altLang="zh-CN" sz="2400" dirty="0"/>
              <a:t>               FROM  Student</a:t>
            </a:r>
          </a:p>
          <a:p>
            <a:pPr algn="just">
              <a:lnSpc>
                <a:spcPct val="150000"/>
              </a:lnSpc>
              <a:buFont typeface="Wingdings" pitchFamily="2" charset="2"/>
              <a:buNone/>
            </a:pPr>
            <a:r>
              <a:rPr lang="en-US" altLang="zh-CN" sz="2400" dirty="0"/>
              <a:t>               WHERE  </a:t>
            </a:r>
            <a:r>
              <a:rPr lang="en-US" altLang="zh-CN" sz="2400" dirty="0" err="1"/>
              <a:t>Student.Sno</a:t>
            </a:r>
            <a:r>
              <a:rPr lang="en-US" altLang="zh-CN" sz="2400" dirty="0"/>
              <a:t> = </a:t>
            </a:r>
            <a:r>
              <a:rPr lang="en-US" altLang="zh-CN" sz="2400" dirty="0" err="1"/>
              <a:t>SC.Sno</a:t>
            </a:r>
            <a:r>
              <a:rPr lang="en-US" altLang="zh-CN" sz="2400" dirty="0"/>
              <a:t>)</a:t>
            </a:r>
            <a:r>
              <a:rPr lang="zh-CN" altLang="en-US" sz="2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你知道吗？</a:t>
            </a:r>
          </a:p>
        </p:txBody>
      </p:sp>
      <p:sp>
        <p:nvSpPr>
          <p:cNvPr id="3" name="内容占位符 2"/>
          <p:cNvSpPr>
            <a:spLocks noGrp="1"/>
          </p:cNvSpPr>
          <p:nvPr>
            <p:ph idx="1"/>
          </p:nvPr>
        </p:nvSpPr>
        <p:spPr>
          <a:xfrm>
            <a:off x="502692" y="1372737"/>
            <a:ext cx="8313762" cy="5014415"/>
          </a:xfrm>
        </p:spPr>
        <p:txBody>
          <a:bodyPr>
            <a:normAutofit lnSpcReduction="10000"/>
          </a:bodyPr>
          <a:lstStyle/>
          <a:p>
            <a:pPr>
              <a:lnSpc>
                <a:spcPct val="150000"/>
              </a:lnSpc>
            </a:pPr>
            <a:r>
              <a:rPr lang="en-US" altLang="zh-CN" sz="2800" dirty="0">
                <a:latin typeface="隶书" panose="02010509060101010101" pitchFamily="49" charset="-122"/>
              </a:rPr>
              <a:t>DBMS</a:t>
            </a:r>
            <a:r>
              <a:rPr lang="zh-CN" altLang="en-US" sz="2800" dirty="0">
                <a:latin typeface="隶书" panose="02010509060101010101" pitchFamily="49" charset="-122"/>
              </a:rPr>
              <a:t>在执行修改语句时会检查修改操作是否破坏表上已定义的完整性规则</a:t>
            </a:r>
          </a:p>
          <a:p>
            <a:pPr lvl="1">
              <a:lnSpc>
                <a:spcPct val="150000"/>
              </a:lnSpc>
            </a:pPr>
            <a:r>
              <a:rPr lang="zh-CN" altLang="en-US" sz="2400" dirty="0">
                <a:latin typeface="+mn-ea"/>
              </a:rPr>
              <a:t>实体完整性</a:t>
            </a:r>
          </a:p>
          <a:p>
            <a:pPr lvl="2">
              <a:lnSpc>
                <a:spcPct val="150000"/>
              </a:lnSpc>
            </a:pPr>
            <a:r>
              <a:rPr lang="zh-CN" altLang="en-US" dirty="0">
                <a:latin typeface="+mn-ea"/>
              </a:rPr>
              <a:t>主码不允许修改</a:t>
            </a:r>
          </a:p>
          <a:p>
            <a:pPr lvl="1">
              <a:lnSpc>
                <a:spcPct val="150000"/>
              </a:lnSpc>
            </a:pPr>
            <a:r>
              <a:rPr lang="zh-CN" altLang="en-US" sz="2400" dirty="0">
                <a:latin typeface="+mn-ea"/>
              </a:rPr>
              <a:t>用户定义的完整性</a:t>
            </a:r>
          </a:p>
          <a:p>
            <a:pPr lvl="2">
              <a:lnSpc>
                <a:spcPct val="150000"/>
              </a:lnSpc>
            </a:pPr>
            <a:r>
              <a:rPr lang="zh-CN" altLang="en-US" dirty="0">
                <a:latin typeface="+mn-ea"/>
              </a:rPr>
              <a:t> </a:t>
            </a:r>
            <a:r>
              <a:rPr lang="en-US" altLang="zh-CN" dirty="0">
                <a:latin typeface="+mn-ea"/>
              </a:rPr>
              <a:t>NOT NULL</a:t>
            </a:r>
            <a:r>
              <a:rPr lang="zh-CN" altLang="en-US" dirty="0">
                <a:latin typeface="+mn-ea"/>
              </a:rPr>
              <a:t>约束</a:t>
            </a:r>
          </a:p>
          <a:p>
            <a:pPr lvl="2">
              <a:lnSpc>
                <a:spcPct val="150000"/>
              </a:lnSpc>
            </a:pPr>
            <a:r>
              <a:rPr lang="zh-CN" altLang="en-US" dirty="0">
                <a:latin typeface="+mn-ea"/>
              </a:rPr>
              <a:t> </a:t>
            </a:r>
            <a:r>
              <a:rPr lang="en-US" altLang="zh-CN" dirty="0">
                <a:latin typeface="+mn-ea"/>
              </a:rPr>
              <a:t>UNIQUE</a:t>
            </a:r>
            <a:r>
              <a:rPr lang="zh-CN" altLang="en-US" dirty="0">
                <a:latin typeface="+mn-ea"/>
              </a:rPr>
              <a:t>约束</a:t>
            </a:r>
          </a:p>
          <a:p>
            <a:pPr lvl="2">
              <a:lnSpc>
                <a:spcPct val="150000"/>
              </a:lnSpc>
            </a:pPr>
            <a:r>
              <a:rPr lang="zh-CN" altLang="en-US" dirty="0">
                <a:latin typeface="+mn-ea"/>
              </a:rPr>
              <a:t> 值域约束</a:t>
            </a:r>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数据更新</a:t>
            </a:r>
          </a:p>
        </p:txBody>
      </p:sp>
      <p:sp>
        <p:nvSpPr>
          <p:cNvPr id="3" name="内容占位符 2"/>
          <p:cNvSpPr>
            <a:spLocks noGrp="1"/>
          </p:cNvSpPr>
          <p:nvPr>
            <p:ph idx="1"/>
          </p:nvPr>
        </p:nvSpPr>
        <p:spPr/>
        <p:txBody>
          <a:bodyPr/>
          <a:lstStyle/>
          <a:p>
            <a:pPr>
              <a:lnSpc>
                <a:spcPct val="150000"/>
              </a:lnSpc>
            </a:pPr>
            <a:r>
              <a:rPr lang="zh-CN" altLang="en-US" dirty="0"/>
              <a:t>数据的插入</a:t>
            </a:r>
            <a:endParaRPr lang="en-US" altLang="zh-CN" dirty="0"/>
          </a:p>
          <a:p>
            <a:pPr>
              <a:lnSpc>
                <a:spcPct val="150000"/>
              </a:lnSpc>
            </a:pPr>
            <a:r>
              <a:rPr lang="zh-CN" altLang="en-US" dirty="0"/>
              <a:t>数据的修改</a:t>
            </a:r>
            <a:endParaRPr lang="en-US" altLang="zh-CN" dirty="0"/>
          </a:p>
          <a:p>
            <a:pPr>
              <a:lnSpc>
                <a:spcPct val="150000"/>
              </a:lnSpc>
            </a:pPr>
            <a:r>
              <a:rPr lang="zh-CN" altLang="en-US" dirty="0">
                <a:solidFill>
                  <a:srgbClr val="FF0000"/>
                </a:solidFill>
              </a:rPr>
              <a:t>数据的删除</a:t>
            </a:r>
            <a:endParaRPr lang="en-US" altLang="zh-CN" dirty="0">
              <a:solidFill>
                <a:srgbClr val="FF0000"/>
              </a:solidFill>
            </a:endParaRPr>
          </a:p>
          <a:p>
            <a:pPr lvl="1">
              <a:lnSpc>
                <a:spcPct val="150000"/>
              </a:lnSpc>
            </a:pPr>
            <a:r>
              <a:rPr lang="zh-CN" altLang="en-US" sz="2400" dirty="0">
                <a:solidFill>
                  <a:srgbClr val="FF0000"/>
                </a:solidFill>
              </a:rPr>
              <a:t>删除某一个元组的值</a:t>
            </a:r>
            <a:endParaRPr lang="en-US" altLang="zh-CN" sz="2400" dirty="0">
              <a:solidFill>
                <a:srgbClr val="FF0000"/>
              </a:solidFill>
            </a:endParaRPr>
          </a:p>
          <a:p>
            <a:pPr lvl="1">
              <a:lnSpc>
                <a:spcPct val="150000"/>
              </a:lnSpc>
            </a:pPr>
            <a:r>
              <a:rPr lang="zh-CN" altLang="en-US" sz="2400" dirty="0">
                <a:solidFill>
                  <a:srgbClr val="FF0000"/>
                </a:solidFill>
              </a:rPr>
              <a:t>删除多个元组的值</a:t>
            </a:r>
            <a:endParaRPr lang="en-US" altLang="zh-CN" sz="2400" dirty="0">
              <a:solidFill>
                <a:srgbClr val="FF0000"/>
              </a:solidFill>
            </a:endParaRPr>
          </a:p>
          <a:p>
            <a:pPr lvl="1">
              <a:lnSpc>
                <a:spcPct val="150000"/>
              </a:lnSpc>
            </a:pPr>
            <a:r>
              <a:rPr lang="zh-CN" altLang="en-US" sz="2400" dirty="0">
                <a:solidFill>
                  <a:srgbClr val="FF0000"/>
                </a:solidFill>
              </a:rPr>
              <a:t>带子查询的删除语句</a:t>
            </a:r>
            <a:endParaRPr lang="zh-CN" altLang="en-US"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删除语句</a:t>
            </a:r>
          </a:p>
        </p:txBody>
      </p:sp>
      <p:sp>
        <p:nvSpPr>
          <p:cNvPr id="3" name="内容占位符 2"/>
          <p:cNvSpPr>
            <a:spLocks noGrp="1"/>
          </p:cNvSpPr>
          <p:nvPr>
            <p:ph idx="1"/>
          </p:nvPr>
        </p:nvSpPr>
        <p:spPr>
          <a:xfrm>
            <a:off x="513520" y="1222611"/>
            <a:ext cx="8507650" cy="5542129"/>
          </a:xfrm>
        </p:spPr>
        <p:txBody>
          <a:bodyPr>
            <a:normAutofit/>
          </a:bodyPr>
          <a:lstStyle/>
          <a:p>
            <a:pPr>
              <a:lnSpc>
                <a:spcPct val="150000"/>
              </a:lnSpc>
            </a:pPr>
            <a:r>
              <a:rPr lang="zh-CN" altLang="en-US" sz="2800" dirty="0">
                <a:latin typeface="隶书" panose="02010509060101010101" pitchFamily="49" charset="-122"/>
              </a:rPr>
              <a:t>定义</a:t>
            </a:r>
            <a:endParaRPr lang="en-US" altLang="zh-CN" sz="2800" dirty="0">
              <a:latin typeface="隶书" panose="02010509060101010101" pitchFamily="49" charset="-122"/>
            </a:endParaRPr>
          </a:p>
          <a:p>
            <a:pPr>
              <a:lnSpc>
                <a:spcPct val="150000"/>
              </a:lnSpc>
            </a:pPr>
            <a:endParaRPr lang="en-US" altLang="zh-CN" sz="2800" dirty="0"/>
          </a:p>
          <a:p>
            <a:pPr marL="457200" lvl="1" indent="0">
              <a:lnSpc>
                <a:spcPct val="150000"/>
              </a:lnSpc>
              <a:buNone/>
            </a:pPr>
            <a:endParaRPr lang="en-US" altLang="zh-CN" sz="2400" dirty="0"/>
          </a:p>
          <a:p>
            <a:pPr lvl="1">
              <a:lnSpc>
                <a:spcPct val="150000"/>
              </a:lnSpc>
            </a:pPr>
            <a:r>
              <a:rPr lang="en-US" altLang="zh-CN" sz="2400" dirty="0"/>
              <a:t>WHERE</a:t>
            </a:r>
            <a:r>
              <a:rPr lang="zh-CN" altLang="en-US" sz="2400" dirty="0"/>
              <a:t>子句</a:t>
            </a:r>
            <a:endParaRPr lang="en-US" altLang="zh-CN" sz="2400" dirty="0"/>
          </a:p>
          <a:p>
            <a:pPr lvl="2">
              <a:lnSpc>
                <a:spcPct val="150000"/>
              </a:lnSpc>
            </a:pPr>
            <a:r>
              <a:rPr lang="zh-CN" altLang="en-US" dirty="0"/>
              <a:t>指定要删除的元组，缺省表示要删除表中的所有元组</a:t>
            </a:r>
            <a:endParaRPr lang="en-US" altLang="zh-CN" dirty="0"/>
          </a:p>
          <a:p>
            <a:pPr>
              <a:lnSpc>
                <a:spcPct val="150000"/>
              </a:lnSpc>
            </a:pPr>
            <a:r>
              <a:rPr lang="zh-CN" altLang="en-US" sz="2800" dirty="0">
                <a:latin typeface="隶书" panose="02010509060101010101" pitchFamily="49" charset="-122"/>
              </a:rPr>
              <a:t>功能</a:t>
            </a:r>
            <a:endParaRPr lang="en-US" altLang="zh-CN" sz="2800" dirty="0">
              <a:latin typeface="隶书" panose="02010509060101010101" pitchFamily="49" charset="-122"/>
            </a:endParaRPr>
          </a:p>
          <a:p>
            <a:pPr lvl="1">
              <a:lnSpc>
                <a:spcPct val="150000"/>
              </a:lnSpc>
            </a:pPr>
            <a:r>
              <a:rPr lang="zh-CN" altLang="en-US" sz="2400" dirty="0"/>
              <a:t>删除指定表中满足</a:t>
            </a:r>
            <a:r>
              <a:rPr lang="en-US" altLang="zh-CN" sz="2400" dirty="0"/>
              <a:t>WHERE</a:t>
            </a:r>
            <a:r>
              <a:rPr lang="zh-CN" altLang="en-US" sz="2400" dirty="0"/>
              <a:t>子句条件的元组</a:t>
            </a:r>
          </a:p>
        </p:txBody>
      </p:sp>
      <p:sp>
        <p:nvSpPr>
          <p:cNvPr id="4" name="矩形 3"/>
          <p:cNvSpPr/>
          <p:nvPr/>
        </p:nvSpPr>
        <p:spPr>
          <a:xfrm>
            <a:off x="1412146" y="1906741"/>
            <a:ext cx="6486941" cy="1477328"/>
          </a:xfrm>
          <a:prstGeom prst="rect">
            <a:avLst/>
          </a:prstGeom>
        </p:spPr>
        <p:txBody>
          <a:bodyPr wrap="square">
            <a:spAutoFit/>
          </a:bodyPr>
          <a:lstStyle/>
          <a:p>
            <a:pPr>
              <a:lnSpc>
                <a:spcPct val="150000"/>
              </a:lnSpc>
              <a:buFont typeface="Wingdings" pitchFamily="2" charset="2"/>
              <a:buNone/>
            </a:pPr>
            <a:r>
              <a:rPr lang="en-US" altLang="zh-CN" sz="2000" b="1" dirty="0">
                <a:solidFill>
                  <a:srgbClr val="FF0000"/>
                </a:solidFill>
              </a:rPr>
              <a:t>DELETE</a:t>
            </a:r>
          </a:p>
          <a:p>
            <a:pPr>
              <a:lnSpc>
                <a:spcPct val="150000"/>
              </a:lnSpc>
              <a:buFont typeface="Wingdings" pitchFamily="2" charset="2"/>
              <a:buNone/>
            </a:pPr>
            <a:r>
              <a:rPr lang="en-US" altLang="zh-CN" sz="2000" b="1" dirty="0">
                <a:solidFill>
                  <a:srgbClr val="FF0000"/>
                </a:solidFill>
              </a:rPr>
              <a:t>FROM</a:t>
            </a:r>
            <a:r>
              <a:rPr lang="en-US" altLang="zh-CN" sz="2000" b="1" dirty="0">
                <a:solidFill>
                  <a:srgbClr val="7030A0"/>
                </a:solidFill>
              </a:rPr>
              <a:t>   </a:t>
            </a:r>
            <a:r>
              <a:rPr lang="en-US" altLang="zh-CN" sz="2000" b="1" dirty="0"/>
              <a:t>&lt;</a:t>
            </a:r>
            <a:r>
              <a:rPr lang="zh-CN" altLang="en-US" sz="2000" b="1" dirty="0"/>
              <a:t>表名</a:t>
            </a:r>
            <a:r>
              <a:rPr lang="en-US" altLang="zh-CN" sz="2000" b="1" dirty="0"/>
              <a:t>&gt;</a:t>
            </a:r>
          </a:p>
          <a:p>
            <a:pPr>
              <a:lnSpc>
                <a:spcPct val="150000"/>
              </a:lnSpc>
              <a:buFont typeface="Wingdings" pitchFamily="2" charset="2"/>
              <a:buNone/>
            </a:pPr>
            <a:r>
              <a:rPr lang="en-US" altLang="zh-CN" sz="2000" b="1" dirty="0"/>
              <a:t>[</a:t>
            </a:r>
            <a:r>
              <a:rPr lang="en-US" altLang="zh-CN" sz="2000" b="1" dirty="0">
                <a:solidFill>
                  <a:srgbClr val="FF0000"/>
                </a:solidFill>
              </a:rPr>
              <a:t>WHERE</a:t>
            </a:r>
            <a:r>
              <a:rPr lang="en-US" altLang="zh-CN" sz="2000" b="1" dirty="0"/>
              <a:t> &lt;</a:t>
            </a:r>
            <a:r>
              <a:rPr lang="zh-CN" altLang="en-US" sz="2000" b="1" dirty="0"/>
              <a:t>条件</a:t>
            </a:r>
            <a:r>
              <a:rPr lang="en-US" altLang="zh-CN" sz="2000" b="1" dirty="0"/>
              <a:t>&gt;]</a:t>
            </a:r>
            <a:r>
              <a:rPr lang="zh-CN" altLang="en-US" sz="2000" b="1" dirty="0"/>
              <a:t>；</a:t>
            </a:r>
            <a:endParaRPr lang="en-US" altLang="zh-CN"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删除某个元组的值</a:t>
            </a:r>
          </a:p>
        </p:txBody>
      </p:sp>
      <p:sp>
        <p:nvSpPr>
          <p:cNvPr id="4" name="TextBox 3"/>
          <p:cNvSpPr txBox="1"/>
          <p:nvPr/>
        </p:nvSpPr>
        <p:spPr>
          <a:xfrm>
            <a:off x="503583" y="1736044"/>
            <a:ext cx="8242852" cy="738664"/>
          </a:xfrm>
          <a:prstGeom prst="rect">
            <a:avLst/>
          </a:prstGeom>
          <a:noFill/>
        </p:spPr>
        <p:txBody>
          <a:bodyPr wrap="square" rtlCol="0">
            <a:spAutoFit/>
          </a:bodyPr>
          <a:lstStyle/>
          <a:p>
            <a:pPr marL="715963" indent="-715963">
              <a:lnSpc>
                <a:spcPct val="150000"/>
              </a:lnSpc>
            </a:pPr>
            <a:r>
              <a:rPr lang="en-US" altLang="zh-CN" sz="2800" dirty="0">
                <a:ea typeface="隶书" pitchFamily="49" charset="-122"/>
                <a:cs typeface="Times New Roman" pitchFamily="18" charset="0"/>
              </a:rPr>
              <a:t>[</a:t>
            </a:r>
            <a:r>
              <a:rPr lang="zh-CN" altLang="en-US" sz="2800" dirty="0">
                <a:ea typeface="隶书" pitchFamily="49" charset="-122"/>
                <a:cs typeface="Times New Roman" pitchFamily="18" charset="0"/>
              </a:rPr>
              <a:t>例</a:t>
            </a:r>
            <a:r>
              <a:rPr lang="en-US" altLang="zh-CN" sz="2800" dirty="0">
                <a:ea typeface="隶书" pitchFamily="49" charset="-122"/>
                <a:cs typeface="Times New Roman" pitchFamily="18" charset="0"/>
              </a:rPr>
              <a:t>7]   </a:t>
            </a:r>
            <a:r>
              <a:rPr lang="zh-CN" altLang="en-US" sz="2800" dirty="0">
                <a:latin typeface="隶书" panose="02010509060101010101" pitchFamily="49" charset="-122"/>
                <a:ea typeface="隶书" panose="02010509060101010101" pitchFamily="49" charset="-122"/>
              </a:rPr>
              <a:t>删除学号为</a:t>
            </a:r>
            <a:r>
              <a:rPr lang="en-US" altLang="zh-CN" sz="2800" dirty="0">
                <a:latin typeface="隶书" panose="02010509060101010101" pitchFamily="49" charset="-122"/>
                <a:ea typeface="隶书" panose="02010509060101010101" pitchFamily="49" charset="-122"/>
              </a:rPr>
              <a:t>201215128</a:t>
            </a:r>
            <a:r>
              <a:rPr lang="zh-CN" altLang="en-US" sz="2800" dirty="0">
                <a:latin typeface="隶书" panose="02010509060101010101" pitchFamily="49" charset="-122"/>
                <a:ea typeface="隶书" panose="02010509060101010101" pitchFamily="49" charset="-122"/>
              </a:rPr>
              <a:t>的学生记录。</a:t>
            </a:r>
          </a:p>
        </p:txBody>
      </p:sp>
      <p:sp>
        <p:nvSpPr>
          <p:cNvPr id="5" name="矩形 4"/>
          <p:cNvSpPr/>
          <p:nvPr/>
        </p:nvSpPr>
        <p:spPr>
          <a:xfrm>
            <a:off x="1490870" y="2582363"/>
            <a:ext cx="7653130" cy="1754326"/>
          </a:xfrm>
          <a:prstGeom prst="rect">
            <a:avLst/>
          </a:prstGeom>
        </p:spPr>
        <p:txBody>
          <a:bodyPr wrap="square">
            <a:spAutoFit/>
          </a:bodyPr>
          <a:lstStyle/>
          <a:p>
            <a:pPr algn="just">
              <a:lnSpc>
                <a:spcPct val="150000"/>
              </a:lnSpc>
              <a:buFont typeface="Wingdings" pitchFamily="2" charset="2"/>
              <a:buNone/>
            </a:pPr>
            <a:r>
              <a:rPr lang="zh-CN" altLang="en-US" sz="2400" b="1" dirty="0">
                <a:solidFill>
                  <a:srgbClr val="FF0000"/>
                </a:solidFill>
              </a:rPr>
              <a:t> </a:t>
            </a:r>
            <a:r>
              <a:rPr lang="en-US" altLang="zh-CN" sz="2400" b="1" dirty="0">
                <a:solidFill>
                  <a:srgbClr val="FF0000"/>
                </a:solidFill>
              </a:rPr>
              <a:t>DELETE</a:t>
            </a:r>
            <a:endParaRPr lang="en-US" altLang="zh-CN" sz="2400" dirty="0">
              <a:solidFill>
                <a:srgbClr val="FF0000"/>
              </a:solidFill>
            </a:endParaRPr>
          </a:p>
          <a:p>
            <a:pPr algn="just">
              <a:lnSpc>
                <a:spcPct val="150000"/>
              </a:lnSpc>
              <a:buFont typeface="Wingdings" pitchFamily="2" charset="2"/>
              <a:buNone/>
            </a:pPr>
            <a:r>
              <a:rPr lang="en-US" altLang="zh-CN" sz="2400" b="1" dirty="0">
                <a:solidFill>
                  <a:srgbClr val="FF0000"/>
                </a:solidFill>
              </a:rPr>
              <a:t> FROM    </a:t>
            </a:r>
            <a:r>
              <a:rPr lang="en-US" altLang="zh-CN" sz="2400" dirty="0"/>
              <a:t>Student</a:t>
            </a:r>
          </a:p>
          <a:p>
            <a:pPr algn="just">
              <a:lnSpc>
                <a:spcPct val="150000"/>
              </a:lnSpc>
              <a:buFont typeface="Wingdings" pitchFamily="2" charset="2"/>
              <a:buNone/>
            </a:pPr>
            <a:r>
              <a:rPr lang="en-US" altLang="zh-CN" sz="2400" b="1" dirty="0">
                <a:solidFill>
                  <a:srgbClr val="FF0000"/>
                </a:solidFill>
              </a:rPr>
              <a:t> WHERE   </a:t>
            </a:r>
            <a:r>
              <a:rPr lang="en-US" altLang="zh-CN" sz="2400" dirty="0" err="1"/>
              <a:t>Sno</a:t>
            </a:r>
            <a:r>
              <a:rPr lang="en-US" altLang="zh-CN" sz="2400" dirty="0"/>
              <a:t>=' 201215128 '</a:t>
            </a:r>
            <a:r>
              <a:rPr lang="zh-CN" altLang="en-US" sz="24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latin typeface="+mj-ea"/>
                <a:ea typeface="+mj-ea"/>
              </a:rPr>
              <a:t>第</a:t>
            </a:r>
            <a:r>
              <a:rPr lang="en-US" altLang="zh-CN" sz="4400" dirty="0">
                <a:latin typeface="+mj-ea"/>
                <a:ea typeface="+mj-ea"/>
              </a:rPr>
              <a:t>3</a:t>
            </a:r>
            <a:r>
              <a:rPr lang="zh-CN" altLang="en-US" sz="4400" dirty="0">
                <a:latin typeface="+mj-ea"/>
                <a:ea typeface="+mj-ea"/>
              </a:rPr>
              <a:t>章 关系数据库标准语言</a:t>
            </a:r>
            <a:r>
              <a:rPr lang="en-US" altLang="zh-CN" sz="4400" dirty="0">
                <a:latin typeface="+mj-ea"/>
                <a:ea typeface="+mj-ea"/>
              </a:rPr>
              <a:t>SQL</a:t>
            </a:r>
            <a:endParaRPr lang="zh-CN" altLang="en-US" sz="4400" dirty="0">
              <a:latin typeface="+mj-ea"/>
              <a:ea typeface="+mj-ea"/>
            </a:endParaRPr>
          </a:p>
        </p:txBody>
      </p:sp>
      <p:sp>
        <p:nvSpPr>
          <p:cNvPr id="6" name="内容占位符 2"/>
          <p:cNvSpPr txBox="1">
            <a:spLocks/>
          </p:cNvSpPr>
          <p:nvPr/>
        </p:nvSpPr>
        <p:spPr>
          <a:xfrm>
            <a:off x="2521131" y="1625990"/>
            <a:ext cx="6165669" cy="51104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2B166E"/>
              </a:buClr>
              <a:buFontTx/>
              <a:buBlip>
                <a:blip r:embed="rId2"/>
              </a:buBlip>
              <a:defRPr sz="3200" kern="1200">
                <a:solidFill>
                  <a:schemeClr val="tx1"/>
                </a:solidFill>
                <a:latin typeface="+mn-ea"/>
                <a:ea typeface="+mn-ea"/>
                <a:cs typeface="Times New Roman" pitchFamily="18" charset="0"/>
              </a:defRPr>
            </a:lvl1pPr>
            <a:lvl2pPr marL="742950" indent="-285750" algn="l" defTabSz="914400" rtl="0" eaLnBrk="1" latinLnBrk="0" hangingPunct="1">
              <a:spcBef>
                <a:spcPct val="20000"/>
              </a:spcBef>
              <a:buClr>
                <a:srgbClr val="0053E2"/>
              </a:buClr>
              <a:buSzPct val="70000"/>
              <a:buFont typeface="Wingdings" pitchFamily="2" charset="2"/>
              <a:buChar char="n"/>
              <a:defRPr sz="2800" kern="1200">
                <a:solidFill>
                  <a:schemeClr val="tx1"/>
                </a:solidFill>
                <a:latin typeface="+mn-ea"/>
                <a:ea typeface="+mn-ea"/>
                <a:cs typeface="Times New Roman" pitchFamily="18" charset="0"/>
              </a:defRPr>
            </a:lvl2pPr>
            <a:lvl3pPr marL="1143000" indent="-228600" algn="l" defTabSz="914400" rtl="0" eaLnBrk="1" latinLnBrk="0" hangingPunct="1">
              <a:spcBef>
                <a:spcPct val="20000"/>
              </a:spcBef>
              <a:buClr>
                <a:srgbClr val="FFCC00"/>
              </a:buClr>
              <a:buSzPct val="50000"/>
              <a:buFont typeface="Wingdings" pitchFamily="2" charset="2"/>
              <a:buChar char="n"/>
              <a:defRPr sz="2400" kern="1200">
                <a:solidFill>
                  <a:schemeClr val="tx1"/>
                </a:solidFill>
                <a:latin typeface="+mn-ea"/>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ea"/>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ea"/>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50000"/>
              </a:lnSpc>
              <a:spcAft>
                <a:spcPts val="0"/>
              </a:spcAft>
              <a:buClr>
                <a:schemeClr val="accent1"/>
              </a:buClr>
              <a:buFont typeface="Wingdings" panose="05000000000000000000" pitchFamily="2" charset="2"/>
              <a:buChar char="v"/>
            </a:pPr>
            <a:r>
              <a:rPr lang="zh-CN" altLang="en-US" sz="2800" dirty="0"/>
              <a:t>第一节 </a:t>
            </a:r>
            <a:r>
              <a:rPr lang="en-US" altLang="zh-CN" sz="2800" dirty="0"/>
              <a:t>SQL</a:t>
            </a:r>
            <a:r>
              <a:rPr lang="zh-CN" altLang="en-US" sz="2800" dirty="0"/>
              <a:t>概述</a:t>
            </a:r>
            <a:endParaRPr lang="en-US" altLang="zh-CN" sz="2800" dirty="0"/>
          </a:p>
          <a:p>
            <a:pPr fontAlgn="auto">
              <a:lnSpc>
                <a:spcPct val="150000"/>
              </a:lnSpc>
              <a:spcAft>
                <a:spcPts val="0"/>
              </a:spcAft>
              <a:buClr>
                <a:schemeClr val="accent1"/>
              </a:buClr>
              <a:buFont typeface="Wingdings" panose="05000000000000000000" pitchFamily="2" charset="2"/>
              <a:buChar char="v"/>
            </a:pPr>
            <a:r>
              <a:rPr lang="zh-CN" altLang="en-US" sz="2800" dirty="0"/>
              <a:t>第二节 学生</a:t>
            </a:r>
            <a:r>
              <a:rPr lang="en-US" altLang="zh-CN" sz="2800" dirty="0"/>
              <a:t>-</a:t>
            </a:r>
            <a:r>
              <a:rPr lang="zh-CN" altLang="en-US" sz="2800" dirty="0"/>
              <a:t>课程数据库</a:t>
            </a:r>
            <a:endParaRPr lang="en-US" altLang="zh-CN" sz="2800" dirty="0"/>
          </a:p>
          <a:p>
            <a:pPr fontAlgn="auto">
              <a:lnSpc>
                <a:spcPct val="150000"/>
              </a:lnSpc>
              <a:spcAft>
                <a:spcPts val="0"/>
              </a:spcAft>
              <a:buClr>
                <a:schemeClr val="accent1"/>
              </a:buClr>
              <a:buFont typeface="Wingdings" panose="05000000000000000000" pitchFamily="2" charset="2"/>
              <a:buChar char="v"/>
            </a:pPr>
            <a:r>
              <a:rPr lang="zh-CN" altLang="en-US" sz="2800" dirty="0"/>
              <a:t>第三节 数据定义</a:t>
            </a:r>
            <a:endParaRPr lang="en-US" altLang="zh-CN" sz="2800" dirty="0"/>
          </a:p>
          <a:p>
            <a:pPr fontAlgn="auto">
              <a:lnSpc>
                <a:spcPct val="150000"/>
              </a:lnSpc>
              <a:spcAft>
                <a:spcPts val="0"/>
              </a:spcAft>
              <a:buClr>
                <a:schemeClr val="accent1"/>
              </a:buClr>
              <a:buFont typeface="Wingdings" panose="05000000000000000000" pitchFamily="2" charset="2"/>
              <a:buChar char="v"/>
            </a:pPr>
            <a:r>
              <a:rPr lang="zh-CN" altLang="en-US" sz="2800" dirty="0"/>
              <a:t>第四节 数据查询</a:t>
            </a:r>
            <a:endParaRPr lang="en-US" altLang="zh-CN" sz="2800" dirty="0"/>
          </a:p>
          <a:p>
            <a:pPr fontAlgn="auto">
              <a:lnSpc>
                <a:spcPct val="150000"/>
              </a:lnSpc>
              <a:spcAft>
                <a:spcPts val="0"/>
              </a:spcAft>
              <a:buClr>
                <a:schemeClr val="accent1"/>
              </a:buClr>
              <a:buFont typeface="Wingdings" panose="05000000000000000000" pitchFamily="2" charset="2"/>
              <a:buChar char="v"/>
            </a:pPr>
            <a:r>
              <a:rPr lang="zh-CN" altLang="en-US" sz="2800" dirty="0"/>
              <a:t>第五节 数据更新</a:t>
            </a:r>
            <a:endParaRPr lang="en-US" altLang="zh-CN" sz="2800" dirty="0"/>
          </a:p>
          <a:p>
            <a:pPr fontAlgn="auto">
              <a:lnSpc>
                <a:spcPct val="150000"/>
              </a:lnSpc>
              <a:spcAft>
                <a:spcPts val="0"/>
              </a:spcAft>
              <a:buClr>
                <a:schemeClr val="accent1"/>
              </a:buClr>
              <a:buFont typeface="Wingdings" panose="05000000000000000000" pitchFamily="2" charset="2"/>
              <a:buChar char="v"/>
            </a:pPr>
            <a:r>
              <a:rPr lang="zh-CN" altLang="en-US" sz="2800" dirty="0"/>
              <a:t>第六节 空值的处理</a:t>
            </a:r>
            <a:endParaRPr lang="en-US" altLang="zh-CN" sz="2800" dirty="0"/>
          </a:p>
          <a:p>
            <a:pPr fontAlgn="auto">
              <a:lnSpc>
                <a:spcPct val="150000"/>
              </a:lnSpc>
              <a:spcAft>
                <a:spcPts val="0"/>
              </a:spcAft>
              <a:buClr>
                <a:schemeClr val="accent1"/>
              </a:buClr>
              <a:buFont typeface="Wingdings" panose="05000000000000000000" pitchFamily="2" charset="2"/>
              <a:buChar char="v"/>
            </a:pPr>
            <a:r>
              <a:rPr lang="zh-CN" altLang="en-US" sz="2800" dirty="0"/>
              <a:t>第七节 视图</a:t>
            </a:r>
          </a:p>
          <a:p>
            <a:pPr marL="0" indent="0" fontAlgn="auto">
              <a:lnSpc>
                <a:spcPct val="150000"/>
              </a:lnSpc>
              <a:spcAft>
                <a:spcPts val="0"/>
              </a:spcAft>
              <a:buNone/>
            </a:pPr>
            <a:endParaRPr lang="zh-CN" altLang="en-US" sz="2800" dirty="0"/>
          </a:p>
        </p:txBody>
      </p:sp>
    </p:spTree>
    <p:extLst>
      <p:ext uri="{BB962C8B-B14F-4D97-AF65-F5344CB8AC3E}">
        <p14:creationId xmlns:p14="http://schemas.microsoft.com/office/powerpoint/2010/main" val="20396636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二、删除多个元组的值</a:t>
            </a:r>
          </a:p>
        </p:txBody>
      </p:sp>
      <p:sp>
        <p:nvSpPr>
          <p:cNvPr id="4" name="TextBox 3"/>
          <p:cNvSpPr txBox="1"/>
          <p:nvPr/>
        </p:nvSpPr>
        <p:spPr>
          <a:xfrm>
            <a:off x="503583" y="1736044"/>
            <a:ext cx="8242852" cy="656846"/>
          </a:xfrm>
          <a:prstGeom prst="rect">
            <a:avLst/>
          </a:prstGeom>
          <a:noFill/>
        </p:spPr>
        <p:txBody>
          <a:bodyPr wrap="square" rtlCol="0">
            <a:spAutoFit/>
          </a:bodyPr>
          <a:lstStyle/>
          <a:p>
            <a:pPr marL="715963" indent="-715963">
              <a:lnSpc>
                <a:spcPct val="150000"/>
              </a:lnSpc>
            </a:pPr>
            <a:r>
              <a:rPr lang="en-US" altLang="zh-CN" sz="2800" dirty="0">
                <a:ea typeface="隶书" pitchFamily="49" charset="-122"/>
                <a:cs typeface="Times New Roman" pitchFamily="18" charset="0"/>
              </a:rPr>
              <a:t>[</a:t>
            </a:r>
            <a:r>
              <a:rPr lang="zh-CN" altLang="en-US" sz="2800" dirty="0">
                <a:ea typeface="隶书" pitchFamily="49" charset="-122"/>
                <a:cs typeface="Times New Roman" pitchFamily="18" charset="0"/>
              </a:rPr>
              <a:t>例</a:t>
            </a:r>
            <a:r>
              <a:rPr lang="en-US" altLang="zh-CN" sz="2800" dirty="0">
                <a:ea typeface="隶书" pitchFamily="49" charset="-122"/>
                <a:cs typeface="Times New Roman" pitchFamily="18" charset="0"/>
              </a:rPr>
              <a:t>8]   </a:t>
            </a:r>
            <a:r>
              <a:rPr lang="zh-CN" altLang="en-US" sz="2800" dirty="0">
                <a:latin typeface="隶书" panose="02010509060101010101" pitchFamily="49" charset="-122"/>
                <a:ea typeface="隶书" panose="02010509060101010101" pitchFamily="49" charset="-122"/>
              </a:rPr>
              <a:t>删除所有学生的选课记录。</a:t>
            </a:r>
          </a:p>
        </p:txBody>
      </p:sp>
      <p:sp>
        <p:nvSpPr>
          <p:cNvPr id="5" name="矩形 4"/>
          <p:cNvSpPr/>
          <p:nvPr/>
        </p:nvSpPr>
        <p:spPr>
          <a:xfrm>
            <a:off x="1552583" y="2598003"/>
            <a:ext cx="7653130" cy="1200329"/>
          </a:xfrm>
          <a:prstGeom prst="rect">
            <a:avLst/>
          </a:prstGeom>
        </p:spPr>
        <p:txBody>
          <a:bodyPr wrap="square">
            <a:spAutoFit/>
          </a:bodyPr>
          <a:lstStyle/>
          <a:p>
            <a:pPr algn="just">
              <a:lnSpc>
                <a:spcPct val="150000"/>
              </a:lnSpc>
              <a:buFont typeface="Wingdings" pitchFamily="2" charset="2"/>
              <a:buNone/>
            </a:pPr>
            <a:r>
              <a:rPr lang="en-US" altLang="zh-CN" sz="2400" b="1" dirty="0">
                <a:solidFill>
                  <a:srgbClr val="FF0000"/>
                </a:solidFill>
              </a:rPr>
              <a:t>DELETE</a:t>
            </a:r>
            <a:endParaRPr lang="en-US" altLang="zh-CN" sz="2400" dirty="0">
              <a:solidFill>
                <a:srgbClr val="FF0000"/>
              </a:solidFill>
            </a:endParaRPr>
          </a:p>
          <a:p>
            <a:pPr algn="just">
              <a:lnSpc>
                <a:spcPct val="150000"/>
              </a:lnSpc>
              <a:buFont typeface="Wingdings" pitchFamily="2" charset="2"/>
              <a:buNone/>
            </a:pPr>
            <a:r>
              <a:rPr lang="en-US" altLang="zh-CN" sz="2400" b="1" dirty="0">
                <a:solidFill>
                  <a:srgbClr val="FF0000"/>
                </a:solidFill>
              </a:rPr>
              <a:t>FROM </a:t>
            </a:r>
            <a:r>
              <a:rPr lang="en-US" altLang="zh-CN" sz="2400" b="1" dirty="0"/>
              <a:t>   </a:t>
            </a:r>
            <a:r>
              <a:rPr lang="en-US" altLang="zh-CN" sz="2400" dirty="0"/>
              <a:t>SC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三、带子查询的删除语句</a:t>
            </a:r>
          </a:p>
        </p:txBody>
      </p:sp>
      <p:sp>
        <p:nvSpPr>
          <p:cNvPr id="4" name="TextBox 3"/>
          <p:cNvSpPr txBox="1"/>
          <p:nvPr/>
        </p:nvSpPr>
        <p:spPr>
          <a:xfrm>
            <a:off x="503583" y="1736044"/>
            <a:ext cx="8242852" cy="656846"/>
          </a:xfrm>
          <a:prstGeom prst="rect">
            <a:avLst/>
          </a:prstGeom>
          <a:noFill/>
        </p:spPr>
        <p:txBody>
          <a:bodyPr wrap="square" rtlCol="0">
            <a:spAutoFit/>
          </a:bodyPr>
          <a:lstStyle/>
          <a:p>
            <a:pPr marL="715963" indent="-715963">
              <a:lnSpc>
                <a:spcPct val="150000"/>
              </a:lnSpc>
            </a:pPr>
            <a:r>
              <a:rPr lang="en-US" altLang="zh-CN" sz="2800" dirty="0">
                <a:ea typeface="隶书" pitchFamily="49" charset="-122"/>
                <a:cs typeface="Times New Roman" pitchFamily="18" charset="0"/>
              </a:rPr>
              <a:t>[</a:t>
            </a:r>
            <a:r>
              <a:rPr lang="zh-CN" altLang="en-US" sz="2800" dirty="0">
                <a:ea typeface="隶书" pitchFamily="49" charset="-122"/>
                <a:cs typeface="Times New Roman" pitchFamily="18" charset="0"/>
              </a:rPr>
              <a:t>例</a:t>
            </a:r>
            <a:r>
              <a:rPr lang="en-US" altLang="zh-CN" sz="2800" dirty="0">
                <a:ea typeface="隶书" pitchFamily="49" charset="-122"/>
                <a:cs typeface="Times New Roman" pitchFamily="18" charset="0"/>
              </a:rPr>
              <a:t>9]   </a:t>
            </a:r>
            <a:r>
              <a:rPr lang="zh-CN" altLang="en-US" sz="2800" dirty="0">
                <a:latin typeface="隶书" panose="02010509060101010101" pitchFamily="49" charset="-122"/>
                <a:ea typeface="隶书" panose="02010509060101010101" pitchFamily="49" charset="-122"/>
              </a:rPr>
              <a:t>删除计算机科学系所有学生的选课记录。</a:t>
            </a:r>
          </a:p>
        </p:txBody>
      </p:sp>
      <p:sp>
        <p:nvSpPr>
          <p:cNvPr id="5" name="矩形 4"/>
          <p:cNvSpPr/>
          <p:nvPr/>
        </p:nvSpPr>
        <p:spPr>
          <a:xfrm>
            <a:off x="1566231" y="2632405"/>
            <a:ext cx="7653130" cy="3416320"/>
          </a:xfrm>
          <a:prstGeom prst="rect">
            <a:avLst/>
          </a:prstGeom>
        </p:spPr>
        <p:txBody>
          <a:bodyPr wrap="square">
            <a:spAutoFit/>
          </a:bodyPr>
          <a:lstStyle/>
          <a:p>
            <a:pPr algn="just">
              <a:lnSpc>
                <a:spcPct val="150000"/>
              </a:lnSpc>
              <a:buFont typeface="Wingdings" pitchFamily="2" charset="2"/>
              <a:buNone/>
            </a:pPr>
            <a:r>
              <a:rPr lang="en-US" altLang="zh-CN" sz="2400" b="1" dirty="0">
                <a:solidFill>
                  <a:srgbClr val="FF0000"/>
                </a:solidFill>
              </a:rPr>
              <a:t>DELETE</a:t>
            </a:r>
            <a:endParaRPr lang="en-US" altLang="zh-CN" sz="2400" dirty="0">
              <a:solidFill>
                <a:srgbClr val="FF0000"/>
              </a:solidFill>
            </a:endParaRPr>
          </a:p>
          <a:p>
            <a:pPr algn="just">
              <a:lnSpc>
                <a:spcPct val="150000"/>
              </a:lnSpc>
              <a:buFont typeface="Wingdings" pitchFamily="2" charset="2"/>
              <a:buNone/>
            </a:pPr>
            <a:r>
              <a:rPr lang="en-US" altLang="zh-CN" sz="2400" b="1" dirty="0">
                <a:solidFill>
                  <a:srgbClr val="FF0000"/>
                </a:solidFill>
              </a:rPr>
              <a:t>FROM </a:t>
            </a:r>
            <a:r>
              <a:rPr lang="en-US" altLang="zh-CN" sz="2400" b="1" dirty="0"/>
              <a:t>   </a:t>
            </a:r>
            <a:r>
              <a:rPr lang="en-US" altLang="zh-CN" sz="2400" dirty="0"/>
              <a:t>SC</a:t>
            </a:r>
          </a:p>
          <a:p>
            <a:pPr algn="just">
              <a:lnSpc>
                <a:spcPct val="150000"/>
              </a:lnSpc>
              <a:buFont typeface="Wingdings" pitchFamily="2" charset="2"/>
              <a:buNone/>
            </a:pPr>
            <a:r>
              <a:rPr lang="en-US" altLang="zh-CN" sz="2400" dirty="0"/>
              <a:t>WHERE  'CS' = </a:t>
            </a:r>
          </a:p>
          <a:p>
            <a:pPr algn="just">
              <a:lnSpc>
                <a:spcPct val="150000"/>
              </a:lnSpc>
              <a:buFont typeface="Wingdings" pitchFamily="2" charset="2"/>
              <a:buNone/>
            </a:pPr>
            <a:r>
              <a:rPr lang="en-US" altLang="zh-CN" sz="2400" dirty="0"/>
              <a:t>               (SELECT </a:t>
            </a:r>
            <a:r>
              <a:rPr lang="en-US" altLang="zh-CN" sz="2400" dirty="0" err="1"/>
              <a:t>Sdept</a:t>
            </a:r>
            <a:endParaRPr lang="en-US" altLang="zh-CN" sz="2400" dirty="0"/>
          </a:p>
          <a:p>
            <a:pPr algn="just">
              <a:lnSpc>
                <a:spcPct val="150000"/>
              </a:lnSpc>
              <a:buFont typeface="Wingdings" pitchFamily="2" charset="2"/>
              <a:buNone/>
            </a:pPr>
            <a:r>
              <a:rPr lang="en-US" altLang="zh-CN" sz="2400" dirty="0"/>
              <a:t>                 FROM student</a:t>
            </a:r>
          </a:p>
          <a:p>
            <a:pPr algn="just">
              <a:lnSpc>
                <a:spcPct val="150000"/>
              </a:lnSpc>
              <a:buFont typeface="Wingdings" pitchFamily="2" charset="2"/>
              <a:buNone/>
            </a:pPr>
            <a:r>
              <a:rPr lang="en-US" altLang="zh-CN" sz="2400" dirty="0"/>
              <a:t>                 WHERE </a:t>
            </a:r>
            <a:r>
              <a:rPr lang="en-US" altLang="zh-CN" sz="2400" dirty="0" err="1"/>
              <a:t>student.Sno</a:t>
            </a:r>
            <a:r>
              <a:rPr lang="en-US" altLang="zh-CN" sz="2400" dirty="0"/>
              <a:t> = </a:t>
            </a:r>
            <a:r>
              <a:rPr lang="en-US" altLang="zh-CN" sz="2400" dirty="0" err="1"/>
              <a:t>SC.Sno</a:t>
            </a:r>
            <a:r>
              <a:rPr lang="en-US" altLang="zh-CN" sz="24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本章内容</a:t>
            </a:r>
          </a:p>
        </p:txBody>
      </p:sp>
      <p:sp>
        <p:nvSpPr>
          <p:cNvPr id="3" name="内容占位符 2"/>
          <p:cNvSpPr>
            <a:spLocks noGrp="1"/>
          </p:cNvSpPr>
          <p:nvPr>
            <p:ph idx="1"/>
          </p:nvPr>
        </p:nvSpPr>
        <p:spPr/>
        <p:txBody>
          <a:bodyPr>
            <a:normAutofit/>
          </a:bodyPr>
          <a:lstStyle/>
          <a:p>
            <a:r>
              <a:rPr lang="zh-CN" altLang="en-US" dirty="0"/>
              <a:t>第一节 </a:t>
            </a:r>
            <a:r>
              <a:rPr lang="en-US" altLang="zh-CN" dirty="0"/>
              <a:t>SQL</a:t>
            </a:r>
            <a:r>
              <a:rPr lang="zh-CN" altLang="en-US" dirty="0"/>
              <a:t>概述</a:t>
            </a:r>
            <a:endParaRPr lang="en-US" altLang="zh-CN" dirty="0"/>
          </a:p>
          <a:p>
            <a:r>
              <a:rPr lang="zh-CN" altLang="en-US" dirty="0"/>
              <a:t>第二节 学生</a:t>
            </a:r>
            <a:r>
              <a:rPr lang="en-US" altLang="zh-CN" dirty="0"/>
              <a:t>-</a:t>
            </a:r>
            <a:r>
              <a:rPr lang="zh-CN" altLang="en-US" dirty="0"/>
              <a:t>课程数据库</a:t>
            </a:r>
          </a:p>
          <a:p>
            <a:r>
              <a:rPr lang="zh-CN" altLang="en-US" dirty="0"/>
              <a:t>第三节 数据定义</a:t>
            </a:r>
          </a:p>
          <a:p>
            <a:r>
              <a:rPr lang="zh-CN" altLang="en-US" dirty="0"/>
              <a:t>第四节 数据查询</a:t>
            </a:r>
          </a:p>
          <a:p>
            <a:r>
              <a:rPr lang="zh-CN" altLang="en-US" dirty="0"/>
              <a:t>第五节 数据更新</a:t>
            </a:r>
            <a:endParaRPr lang="en-US" altLang="zh-CN" dirty="0"/>
          </a:p>
          <a:p>
            <a:pPr>
              <a:buBlip>
                <a:blip r:embed="rId2"/>
              </a:buBlip>
            </a:pPr>
            <a:r>
              <a:rPr lang="zh-CN" altLang="en-US" b="1" dirty="0">
                <a:solidFill>
                  <a:srgbClr val="FF9905"/>
                </a:solidFill>
              </a:rPr>
              <a:t>第六节 空值的处理</a:t>
            </a:r>
          </a:p>
          <a:p>
            <a:r>
              <a:rPr lang="zh-CN" altLang="en-US" dirty="0"/>
              <a:t>第七节 视图</a:t>
            </a:r>
          </a:p>
          <a:p>
            <a:pPr marL="0" indent="0">
              <a:buNone/>
            </a:pP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空值的处理</a:t>
            </a:r>
          </a:p>
        </p:txBody>
      </p:sp>
      <p:sp>
        <p:nvSpPr>
          <p:cNvPr id="3" name="内容占位符 2"/>
          <p:cNvSpPr>
            <a:spLocks noGrp="1"/>
          </p:cNvSpPr>
          <p:nvPr>
            <p:ph idx="1"/>
          </p:nvPr>
        </p:nvSpPr>
        <p:spPr>
          <a:xfrm>
            <a:off x="457199" y="1600200"/>
            <a:ext cx="8363803" cy="4983162"/>
          </a:xfrm>
        </p:spPr>
        <p:txBody>
          <a:bodyPr>
            <a:normAutofit/>
          </a:bodyPr>
          <a:lstStyle/>
          <a:p>
            <a:pPr marL="0" indent="0">
              <a:lnSpc>
                <a:spcPct val="150000"/>
              </a:lnSpc>
              <a:buNone/>
            </a:pPr>
            <a:r>
              <a:rPr lang="zh-CN" altLang="en-US" sz="2400" b="1" dirty="0">
                <a:solidFill>
                  <a:srgbClr val="FF0000"/>
                </a:solidFill>
                <a:latin typeface="+mn-ea"/>
                <a:ea typeface="+mn-ea"/>
              </a:rPr>
              <a:t>所谓空值就是“不知道”或“不存在”或无意义的值</a:t>
            </a:r>
            <a:endParaRPr lang="en-US" altLang="zh-CN" sz="2400" b="1" dirty="0">
              <a:solidFill>
                <a:srgbClr val="FF0000"/>
              </a:solidFill>
              <a:latin typeface="+mn-ea"/>
              <a:ea typeface="+mn-ea"/>
            </a:endParaRPr>
          </a:p>
          <a:p>
            <a:pPr>
              <a:lnSpc>
                <a:spcPct val="150000"/>
              </a:lnSpc>
            </a:pPr>
            <a:r>
              <a:rPr lang="zh-CN" altLang="en-US" sz="2800" dirty="0"/>
              <a:t>空值的产生</a:t>
            </a:r>
            <a:endParaRPr lang="en-US" altLang="zh-CN" sz="2800" dirty="0"/>
          </a:p>
          <a:p>
            <a:pPr>
              <a:lnSpc>
                <a:spcPct val="150000"/>
              </a:lnSpc>
            </a:pPr>
            <a:r>
              <a:rPr lang="zh-CN" altLang="en-US" sz="2800" dirty="0"/>
              <a:t>空值的判断</a:t>
            </a:r>
            <a:endParaRPr lang="en-US" altLang="zh-CN" sz="2800" dirty="0"/>
          </a:p>
          <a:p>
            <a:pPr>
              <a:lnSpc>
                <a:spcPct val="150000"/>
              </a:lnSpc>
            </a:pPr>
            <a:r>
              <a:rPr lang="zh-CN" altLang="en-US" sz="2800" dirty="0"/>
              <a:t>空值的约束条件</a:t>
            </a:r>
          </a:p>
          <a:p>
            <a:pPr>
              <a:lnSpc>
                <a:spcPct val="150000"/>
              </a:lnSpc>
            </a:pPr>
            <a:r>
              <a:rPr lang="zh-CN" altLang="en-US" sz="2800" dirty="0"/>
              <a:t>空值的算术运算、比较运算和逻辑运算</a:t>
            </a:r>
          </a:p>
        </p:txBody>
      </p:sp>
    </p:spTree>
    <p:extLst>
      <p:ext uri="{BB962C8B-B14F-4D97-AF65-F5344CB8AC3E}">
        <p14:creationId xmlns:p14="http://schemas.microsoft.com/office/powerpoint/2010/main" val="3588477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本章内容</a:t>
            </a:r>
          </a:p>
        </p:txBody>
      </p:sp>
      <p:sp>
        <p:nvSpPr>
          <p:cNvPr id="3" name="内容占位符 2"/>
          <p:cNvSpPr>
            <a:spLocks noGrp="1"/>
          </p:cNvSpPr>
          <p:nvPr>
            <p:ph idx="1"/>
          </p:nvPr>
        </p:nvSpPr>
        <p:spPr/>
        <p:txBody>
          <a:bodyPr>
            <a:normAutofit/>
          </a:bodyPr>
          <a:lstStyle/>
          <a:p>
            <a:r>
              <a:rPr lang="zh-CN" altLang="en-US" dirty="0"/>
              <a:t>第一节 </a:t>
            </a:r>
            <a:r>
              <a:rPr lang="en-US" altLang="zh-CN" dirty="0"/>
              <a:t>SQL</a:t>
            </a:r>
            <a:r>
              <a:rPr lang="zh-CN" altLang="en-US" dirty="0"/>
              <a:t>概述</a:t>
            </a:r>
            <a:endParaRPr lang="en-US" altLang="zh-CN" dirty="0"/>
          </a:p>
          <a:p>
            <a:r>
              <a:rPr lang="zh-CN" altLang="en-US" dirty="0"/>
              <a:t>第二节 学生</a:t>
            </a:r>
            <a:r>
              <a:rPr lang="en-US" altLang="zh-CN" dirty="0"/>
              <a:t>-</a:t>
            </a:r>
            <a:r>
              <a:rPr lang="zh-CN" altLang="en-US" dirty="0"/>
              <a:t>课程数据库</a:t>
            </a:r>
          </a:p>
          <a:p>
            <a:r>
              <a:rPr lang="zh-CN" altLang="en-US" dirty="0"/>
              <a:t>第三节 数据定义</a:t>
            </a:r>
          </a:p>
          <a:p>
            <a:r>
              <a:rPr lang="zh-CN" altLang="en-US" dirty="0"/>
              <a:t>第四节 数据查询</a:t>
            </a:r>
          </a:p>
          <a:p>
            <a:r>
              <a:rPr lang="zh-CN" altLang="en-US" dirty="0"/>
              <a:t>第五节 数据更新</a:t>
            </a:r>
            <a:endParaRPr lang="en-US" altLang="zh-CN" dirty="0"/>
          </a:p>
          <a:p>
            <a:r>
              <a:rPr lang="zh-CN" altLang="en-US" dirty="0"/>
              <a:t>第六节 空值的处理</a:t>
            </a:r>
          </a:p>
          <a:p>
            <a:pPr>
              <a:buBlip>
                <a:blip r:embed="rId2"/>
              </a:buBlip>
            </a:pPr>
            <a:r>
              <a:rPr lang="zh-CN" altLang="en-US" b="1" dirty="0">
                <a:solidFill>
                  <a:srgbClr val="FF9905"/>
                </a:solidFill>
              </a:rPr>
              <a:t>第七节 视图</a:t>
            </a:r>
          </a:p>
          <a:p>
            <a:pPr marL="0" indent="0">
              <a:buNone/>
            </a:pPr>
            <a:endParaRPr lang="zh-CN" altLang="en-US" dirty="0"/>
          </a:p>
        </p:txBody>
      </p:sp>
    </p:spTree>
    <p:extLst>
      <p:ext uri="{BB962C8B-B14F-4D97-AF65-F5344CB8AC3E}">
        <p14:creationId xmlns:p14="http://schemas.microsoft.com/office/powerpoint/2010/main" val="949662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视   图</a:t>
            </a:r>
          </a:p>
        </p:txBody>
      </p:sp>
      <p:sp>
        <p:nvSpPr>
          <p:cNvPr id="3" name="内容占位符 2"/>
          <p:cNvSpPr>
            <a:spLocks noGrp="1"/>
          </p:cNvSpPr>
          <p:nvPr>
            <p:ph idx="1"/>
          </p:nvPr>
        </p:nvSpPr>
        <p:spPr/>
        <p:txBody>
          <a:bodyPr>
            <a:normAutofit lnSpcReduction="10000"/>
          </a:bodyPr>
          <a:lstStyle/>
          <a:p>
            <a:pPr>
              <a:lnSpc>
                <a:spcPct val="150000"/>
              </a:lnSpc>
            </a:pPr>
            <a:r>
              <a:rPr lang="zh-CN" altLang="en-US" dirty="0">
                <a:solidFill>
                  <a:srgbClr val="FF0000"/>
                </a:solidFill>
              </a:rPr>
              <a:t>定义视图</a:t>
            </a:r>
            <a:endParaRPr lang="en-US" altLang="zh-CN" dirty="0">
              <a:solidFill>
                <a:srgbClr val="FF0000"/>
              </a:solidFill>
            </a:endParaRPr>
          </a:p>
          <a:p>
            <a:pPr lvl="1">
              <a:lnSpc>
                <a:spcPct val="150000"/>
              </a:lnSpc>
            </a:pPr>
            <a:r>
              <a:rPr lang="zh-CN" altLang="en-US" sz="2400" dirty="0">
                <a:solidFill>
                  <a:srgbClr val="FF0000"/>
                </a:solidFill>
              </a:rPr>
              <a:t>定义视图</a:t>
            </a:r>
            <a:endParaRPr lang="en-US" altLang="zh-CN" sz="2400" dirty="0">
              <a:solidFill>
                <a:srgbClr val="FF0000"/>
              </a:solidFill>
            </a:endParaRPr>
          </a:p>
          <a:p>
            <a:pPr lvl="1">
              <a:lnSpc>
                <a:spcPct val="150000"/>
              </a:lnSpc>
            </a:pPr>
            <a:r>
              <a:rPr lang="zh-CN" altLang="en-US" sz="2400" dirty="0">
                <a:solidFill>
                  <a:srgbClr val="FF0000"/>
                </a:solidFill>
              </a:rPr>
              <a:t>删除视图</a:t>
            </a:r>
          </a:p>
          <a:p>
            <a:pPr>
              <a:lnSpc>
                <a:spcPct val="150000"/>
              </a:lnSpc>
            </a:pPr>
            <a:r>
              <a:rPr lang="zh-CN" altLang="en-US" dirty="0"/>
              <a:t>查询视图</a:t>
            </a:r>
          </a:p>
          <a:p>
            <a:pPr>
              <a:lnSpc>
                <a:spcPct val="150000"/>
              </a:lnSpc>
            </a:pPr>
            <a:r>
              <a:rPr lang="zh-CN" altLang="en-US" dirty="0"/>
              <a:t>更新视图</a:t>
            </a:r>
          </a:p>
          <a:p>
            <a:pPr>
              <a:lnSpc>
                <a:spcPct val="150000"/>
              </a:lnSpc>
            </a:pPr>
            <a:r>
              <a:rPr lang="zh-CN" altLang="en-US" dirty="0"/>
              <a:t>视图的作用</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20555"/>
            <a:ext cx="8229600" cy="1143000"/>
          </a:xfrm>
        </p:spPr>
        <p:txBody>
          <a:bodyPr/>
          <a:lstStyle/>
          <a:p>
            <a:r>
              <a:rPr lang="zh-CN" altLang="en-US" dirty="0"/>
              <a:t>视    图</a:t>
            </a:r>
          </a:p>
        </p:txBody>
      </p:sp>
      <p:sp>
        <p:nvSpPr>
          <p:cNvPr id="3" name="内容占位符 2"/>
          <p:cNvSpPr>
            <a:spLocks noGrp="1"/>
          </p:cNvSpPr>
          <p:nvPr>
            <p:ph idx="1"/>
          </p:nvPr>
        </p:nvSpPr>
        <p:spPr>
          <a:xfrm>
            <a:off x="378724" y="1127077"/>
            <a:ext cx="8568908" cy="5610368"/>
          </a:xfrm>
        </p:spPr>
        <p:txBody>
          <a:bodyPr>
            <a:normAutofit lnSpcReduction="10000"/>
          </a:bodyPr>
          <a:lstStyle/>
          <a:p>
            <a:r>
              <a:rPr lang="zh-CN" altLang="en-US" sz="2800" dirty="0"/>
              <a:t>视图的特点</a:t>
            </a:r>
            <a:endParaRPr lang="en-US" altLang="zh-CN" sz="2800" dirty="0"/>
          </a:p>
          <a:p>
            <a:pPr lvl="1">
              <a:lnSpc>
                <a:spcPct val="120000"/>
              </a:lnSpc>
            </a:pPr>
            <a:r>
              <a:rPr lang="zh-CN" altLang="en-US" sz="2400" b="1" dirty="0">
                <a:solidFill>
                  <a:srgbClr val="E02920"/>
                </a:solidFill>
              </a:rPr>
              <a:t>虚表</a:t>
            </a:r>
            <a:r>
              <a:rPr lang="zh-CN" altLang="en-US" sz="2400" dirty="0"/>
              <a:t>，是从一个或几个基本表（或视图）导出的表</a:t>
            </a:r>
          </a:p>
          <a:p>
            <a:pPr lvl="1">
              <a:lnSpc>
                <a:spcPct val="120000"/>
              </a:lnSpc>
              <a:spcBef>
                <a:spcPct val="40000"/>
              </a:spcBef>
            </a:pPr>
            <a:r>
              <a:rPr lang="zh-CN" altLang="en-US" sz="2400" dirty="0"/>
              <a:t>只存放视图的定义，不会出现数据冗余</a:t>
            </a:r>
          </a:p>
          <a:p>
            <a:pPr lvl="1">
              <a:lnSpc>
                <a:spcPct val="120000"/>
              </a:lnSpc>
              <a:spcBef>
                <a:spcPct val="40000"/>
              </a:spcBef>
            </a:pPr>
            <a:r>
              <a:rPr lang="zh-CN" altLang="en-US" sz="2400" dirty="0"/>
              <a:t>基表中的数据发生变化，从视图中查询出的数据也随之改变</a:t>
            </a:r>
          </a:p>
          <a:p>
            <a:r>
              <a:rPr lang="zh-CN" altLang="en-US" sz="2800" dirty="0"/>
              <a:t>基于视图的操作</a:t>
            </a:r>
            <a:endParaRPr lang="zh-CN" altLang="en-US" sz="2000" dirty="0"/>
          </a:p>
          <a:p>
            <a:pPr lvl="1">
              <a:lnSpc>
                <a:spcPct val="150000"/>
              </a:lnSpc>
            </a:pPr>
            <a:r>
              <a:rPr lang="zh-CN" altLang="en-US" sz="2400" dirty="0"/>
              <a:t>查询</a:t>
            </a:r>
          </a:p>
          <a:p>
            <a:pPr lvl="1">
              <a:lnSpc>
                <a:spcPct val="150000"/>
              </a:lnSpc>
            </a:pPr>
            <a:r>
              <a:rPr lang="zh-CN" altLang="en-US" sz="2400" dirty="0"/>
              <a:t> 删除</a:t>
            </a:r>
          </a:p>
          <a:p>
            <a:pPr lvl="1">
              <a:lnSpc>
                <a:spcPct val="150000"/>
              </a:lnSpc>
            </a:pPr>
            <a:r>
              <a:rPr lang="zh-CN" altLang="en-US" sz="2400" dirty="0"/>
              <a:t> 受限更新</a:t>
            </a:r>
          </a:p>
          <a:p>
            <a:pPr lvl="1">
              <a:lnSpc>
                <a:spcPct val="150000"/>
              </a:lnSpc>
            </a:pPr>
            <a:r>
              <a:rPr lang="zh-CN" altLang="en-US" sz="2400" dirty="0"/>
              <a:t>定义基于该视图的新视图</a:t>
            </a:r>
          </a:p>
        </p:txBody>
      </p:sp>
      <p:pic>
        <p:nvPicPr>
          <p:cNvPr id="2050" name="Picture 2" descr="C:\Documents and Settings\Administrator\Local Settings\Temporary Internet Files\Content.IE5\U3UZUR4B\MCj04211880000[1].wmf"/>
          <p:cNvPicPr>
            <a:picLocks noChangeAspect="1" noChangeArrowheads="1"/>
          </p:cNvPicPr>
          <p:nvPr/>
        </p:nvPicPr>
        <p:blipFill>
          <a:blip r:embed="rId2"/>
          <a:srcRect/>
          <a:stretch>
            <a:fillRect/>
          </a:stretch>
        </p:blipFill>
        <p:spPr bwMode="auto">
          <a:xfrm>
            <a:off x="7911617" y="5193221"/>
            <a:ext cx="1036015" cy="1357884"/>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定义视图</a:t>
            </a:r>
          </a:p>
        </p:txBody>
      </p:sp>
      <p:sp>
        <p:nvSpPr>
          <p:cNvPr id="3" name="内容占位符 2"/>
          <p:cNvSpPr>
            <a:spLocks noGrp="1"/>
          </p:cNvSpPr>
          <p:nvPr>
            <p:ph idx="1"/>
          </p:nvPr>
        </p:nvSpPr>
        <p:spPr/>
        <p:txBody>
          <a:bodyPr>
            <a:normAutofit/>
          </a:bodyPr>
          <a:lstStyle/>
          <a:p>
            <a:r>
              <a:rPr lang="zh-CN" altLang="en-US" sz="2800" b="1" dirty="0"/>
              <a:t>语句格式</a:t>
            </a:r>
          </a:p>
          <a:p>
            <a:endParaRPr lang="en-US" altLang="zh-CN" sz="2800" dirty="0"/>
          </a:p>
          <a:p>
            <a:endParaRPr lang="en-US" altLang="zh-CN" sz="2800" dirty="0"/>
          </a:p>
          <a:p>
            <a:endParaRPr lang="en-US" altLang="zh-CN" sz="2800" dirty="0"/>
          </a:p>
          <a:p>
            <a:pPr lvl="1">
              <a:lnSpc>
                <a:spcPct val="150000"/>
              </a:lnSpc>
            </a:pPr>
            <a:r>
              <a:rPr lang="zh-CN" altLang="en-US" sz="2400" dirty="0"/>
              <a:t>子查询不允许含有</a:t>
            </a:r>
            <a:r>
              <a:rPr lang="en-US" altLang="zh-CN" sz="2400" dirty="0"/>
              <a:t>ORDER BY</a:t>
            </a:r>
            <a:r>
              <a:rPr lang="zh-CN" altLang="en-US" sz="2400" dirty="0"/>
              <a:t>子句和</a:t>
            </a:r>
            <a:r>
              <a:rPr lang="en-US" altLang="zh-CN" sz="2400" dirty="0"/>
              <a:t>DISTINCT</a:t>
            </a:r>
            <a:r>
              <a:rPr lang="zh-CN" altLang="en-US" sz="2400" dirty="0"/>
              <a:t>短语</a:t>
            </a:r>
            <a:endParaRPr lang="en-US" altLang="zh-CN" sz="2400" dirty="0"/>
          </a:p>
          <a:p>
            <a:pPr lvl="1">
              <a:lnSpc>
                <a:spcPct val="150000"/>
              </a:lnSpc>
            </a:pPr>
            <a:r>
              <a:rPr lang="en-US" altLang="zh-CN" sz="2200" dirty="0"/>
              <a:t>WITH CHECK OPTION</a:t>
            </a:r>
          </a:p>
          <a:p>
            <a:pPr lvl="2">
              <a:lnSpc>
                <a:spcPct val="150000"/>
              </a:lnSpc>
            </a:pPr>
            <a:r>
              <a:rPr lang="zh-CN" altLang="en-US" sz="2000" dirty="0"/>
              <a:t>透过视图进行增删改操作时，不得破坏视图定义中的谓词条件（即子查询中的条件表达式）</a:t>
            </a:r>
          </a:p>
        </p:txBody>
      </p:sp>
      <p:sp>
        <p:nvSpPr>
          <p:cNvPr id="4" name="矩形 3"/>
          <p:cNvSpPr/>
          <p:nvPr/>
        </p:nvSpPr>
        <p:spPr>
          <a:xfrm>
            <a:off x="1187453" y="2116546"/>
            <a:ext cx="6579705" cy="1477328"/>
          </a:xfrm>
          <a:prstGeom prst="rect">
            <a:avLst/>
          </a:prstGeom>
        </p:spPr>
        <p:txBody>
          <a:bodyPr wrap="square">
            <a:spAutoFit/>
          </a:bodyPr>
          <a:lstStyle/>
          <a:p>
            <a:pPr>
              <a:lnSpc>
                <a:spcPct val="150000"/>
              </a:lnSpc>
              <a:buFont typeface="Wingdings" pitchFamily="2" charset="2"/>
              <a:buNone/>
            </a:pPr>
            <a:r>
              <a:rPr lang="zh-CN" altLang="en-US" sz="2000" b="1" dirty="0"/>
              <a:t>   </a:t>
            </a:r>
            <a:r>
              <a:rPr lang="en-US" altLang="zh-CN" sz="2000" b="1" dirty="0">
                <a:solidFill>
                  <a:srgbClr val="FF0000"/>
                </a:solidFill>
              </a:rPr>
              <a:t>CREATE  VIEW    </a:t>
            </a:r>
            <a:r>
              <a:rPr lang="en-US" altLang="zh-CN" sz="2000" b="1" dirty="0"/>
              <a:t>&lt;</a:t>
            </a:r>
            <a:r>
              <a:rPr lang="zh-CN" altLang="en-US" sz="2000" b="1" dirty="0"/>
              <a:t>视图名</a:t>
            </a:r>
            <a:r>
              <a:rPr lang="en-US" altLang="zh-CN" sz="2000" b="1" dirty="0"/>
              <a:t>&gt;  [(&lt;</a:t>
            </a:r>
            <a:r>
              <a:rPr lang="zh-CN" altLang="en-US" sz="2000" b="1" dirty="0"/>
              <a:t>列名</a:t>
            </a:r>
            <a:r>
              <a:rPr lang="en-US" altLang="zh-CN" sz="2000" b="1" dirty="0"/>
              <a:t>&gt;  [</a:t>
            </a:r>
            <a:r>
              <a:rPr lang="zh-CN" altLang="en-US" sz="2000" b="1" dirty="0"/>
              <a:t>，</a:t>
            </a:r>
            <a:r>
              <a:rPr lang="en-US" altLang="zh-CN" sz="2000" b="1" dirty="0"/>
              <a:t>&lt;</a:t>
            </a:r>
            <a:r>
              <a:rPr lang="zh-CN" altLang="en-US" sz="2000" b="1" dirty="0"/>
              <a:t>列名</a:t>
            </a:r>
            <a:r>
              <a:rPr lang="en-US" altLang="zh-CN" sz="2000" b="1" dirty="0"/>
              <a:t>&gt;]…)]</a:t>
            </a:r>
          </a:p>
          <a:p>
            <a:pPr>
              <a:lnSpc>
                <a:spcPct val="150000"/>
              </a:lnSpc>
              <a:buFont typeface="Wingdings" pitchFamily="2" charset="2"/>
              <a:buNone/>
            </a:pPr>
            <a:r>
              <a:rPr lang="en-US" altLang="zh-CN" sz="2000" b="1" dirty="0">
                <a:solidFill>
                  <a:srgbClr val="FF0000"/>
                </a:solidFill>
              </a:rPr>
              <a:t>   AS  </a:t>
            </a:r>
            <a:r>
              <a:rPr lang="en-US" altLang="zh-CN" sz="2000" b="1" dirty="0"/>
              <a:t>&lt;</a:t>
            </a:r>
            <a:r>
              <a:rPr lang="zh-CN" altLang="en-US" sz="2000" b="1" dirty="0"/>
              <a:t>子查询</a:t>
            </a:r>
            <a:r>
              <a:rPr lang="en-US" altLang="zh-CN" sz="2000" b="1" dirty="0"/>
              <a:t>&gt;</a:t>
            </a:r>
          </a:p>
          <a:p>
            <a:pPr>
              <a:lnSpc>
                <a:spcPct val="150000"/>
              </a:lnSpc>
              <a:buFont typeface="Wingdings" pitchFamily="2" charset="2"/>
              <a:buNone/>
            </a:pPr>
            <a:r>
              <a:rPr lang="en-US" altLang="zh-CN" sz="2000" b="1" dirty="0"/>
              <a:t>  [</a:t>
            </a:r>
            <a:r>
              <a:rPr lang="en-US" altLang="zh-CN" sz="2000" b="1" dirty="0">
                <a:solidFill>
                  <a:srgbClr val="FF0000"/>
                </a:solidFill>
              </a:rPr>
              <a:t>WITH  CHECK  OPTION</a:t>
            </a:r>
            <a:r>
              <a:rPr lang="en-US" altLang="zh-CN" sz="2000" b="1" dirty="0"/>
              <a:t>]</a:t>
            </a:r>
            <a:r>
              <a:rPr lang="zh-CN" altLang="en-US" sz="2000" b="1" dirty="0"/>
              <a:t>；</a:t>
            </a:r>
            <a:endParaRPr lang="zh-CN" alt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6"/>
          <p:cNvSpPr txBox="1">
            <a:spLocks/>
          </p:cNvSpPr>
          <p:nvPr/>
        </p:nvSpPr>
        <p:spPr>
          <a:xfrm>
            <a:off x="457200" y="274638"/>
            <a:ext cx="8229600" cy="1143000"/>
          </a:xfrm>
          <a:prstGeom prst="rect">
            <a:avLst/>
          </a:prstGeom>
        </p:spPr>
        <p:txBody>
          <a:bodyPr anchor="ct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ea"/>
                <a:ea typeface="+mj-ea"/>
                <a:cs typeface="+mj-cs"/>
              </a:rPr>
              <a:t>示例</a:t>
            </a:r>
          </a:p>
        </p:txBody>
      </p:sp>
      <p:sp>
        <p:nvSpPr>
          <p:cNvPr id="5" name="TextBox 4"/>
          <p:cNvSpPr txBox="1"/>
          <p:nvPr/>
        </p:nvSpPr>
        <p:spPr>
          <a:xfrm>
            <a:off x="503583" y="1484254"/>
            <a:ext cx="8242852" cy="656846"/>
          </a:xfrm>
          <a:prstGeom prst="rect">
            <a:avLst/>
          </a:prstGeom>
          <a:noFill/>
        </p:spPr>
        <p:txBody>
          <a:bodyPr wrap="square" rtlCol="0">
            <a:spAutoFit/>
          </a:bodyPr>
          <a:lstStyle/>
          <a:p>
            <a:pPr marL="715963" indent="-715963">
              <a:lnSpc>
                <a:spcPct val="150000"/>
              </a:lnSpc>
            </a:pPr>
            <a:r>
              <a:rPr lang="en-US" altLang="zh-CN" sz="2800" dirty="0">
                <a:ea typeface="隶书" pitchFamily="49" charset="-122"/>
                <a:cs typeface="Times New Roman" pitchFamily="18" charset="0"/>
              </a:rPr>
              <a:t>[</a:t>
            </a:r>
            <a:r>
              <a:rPr lang="zh-CN" altLang="en-US" sz="2800" dirty="0">
                <a:ea typeface="隶书" pitchFamily="49" charset="-122"/>
                <a:cs typeface="Times New Roman" pitchFamily="18" charset="0"/>
              </a:rPr>
              <a:t>例</a:t>
            </a:r>
            <a:r>
              <a:rPr lang="en-US" altLang="zh-CN" sz="2800" dirty="0">
                <a:ea typeface="隶书" pitchFamily="49" charset="-122"/>
                <a:cs typeface="Times New Roman" pitchFamily="18" charset="0"/>
              </a:rPr>
              <a:t>10]  </a:t>
            </a:r>
            <a:r>
              <a:rPr lang="zh-CN" altLang="en-US" sz="2800" dirty="0">
                <a:latin typeface="隶书" panose="02010509060101010101" pitchFamily="49" charset="-122"/>
                <a:ea typeface="隶书" panose="02010509060101010101" pitchFamily="49" charset="-122"/>
              </a:rPr>
              <a:t>建立信息系学生的视图。</a:t>
            </a:r>
          </a:p>
        </p:txBody>
      </p:sp>
      <p:sp>
        <p:nvSpPr>
          <p:cNvPr id="6" name="矩形 5"/>
          <p:cNvSpPr/>
          <p:nvPr/>
        </p:nvSpPr>
        <p:spPr>
          <a:xfrm>
            <a:off x="1345097" y="2287847"/>
            <a:ext cx="6327911" cy="2806987"/>
          </a:xfrm>
          <a:prstGeom prst="rect">
            <a:avLst/>
          </a:prstGeom>
        </p:spPr>
        <p:txBody>
          <a:bodyPr wrap="square">
            <a:spAutoFit/>
          </a:bodyPr>
          <a:lstStyle/>
          <a:p>
            <a:pPr eaLnBrk="1" hangingPunct="1">
              <a:lnSpc>
                <a:spcPct val="150000"/>
              </a:lnSpc>
              <a:buFont typeface="Wingdings" pitchFamily="2" charset="2"/>
              <a:buNone/>
            </a:pPr>
            <a:r>
              <a:rPr lang="en-US" altLang="zh-CN" sz="2000" b="1" dirty="0">
                <a:solidFill>
                  <a:srgbClr val="FF0000"/>
                </a:solidFill>
              </a:rPr>
              <a:t>CREATE VIEW </a:t>
            </a:r>
            <a:r>
              <a:rPr lang="en-US" altLang="zh-CN" sz="2000" dirty="0" err="1"/>
              <a:t>IS_Student</a:t>
            </a:r>
            <a:endParaRPr lang="en-US" altLang="zh-CN" sz="2000" dirty="0"/>
          </a:p>
          <a:p>
            <a:pPr eaLnBrk="1" hangingPunct="1">
              <a:lnSpc>
                <a:spcPct val="150000"/>
              </a:lnSpc>
              <a:buFont typeface="Wingdings" pitchFamily="2" charset="2"/>
              <a:buNone/>
            </a:pPr>
            <a:r>
              <a:rPr lang="en-US" altLang="zh-CN" sz="2000" b="1" dirty="0">
                <a:solidFill>
                  <a:srgbClr val="FF0000"/>
                </a:solidFill>
              </a:rPr>
              <a:t>AS</a:t>
            </a:r>
            <a:r>
              <a:rPr lang="en-US" altLang="zh-CN" sz="2000" b="1" dirty="0">
                <a:solidFill>
                  <a:srgbClr val="0000FF"/>
                </a:solidFill>
              </a:rPr>
              <a:t> </a:t>
            </a:r>
          </a:p>
          <a:p>
            <a:pPr eaLnBrk="1" hangingPunct="1">
              <a:lnSpc>
                <a:spcPct val="150000"/>
              </a:lnSpc>
              <a:buFont typeface="Wingdings" pitchFamily="2" charset="2"/>
              <a:buNone/>
            </a:pPr>
            <a:r>
              <a:rPr lang="en-US" altLang="zh-CN" sz="2000" b="1" dirty="0">
                <a:solidFill>
                  <a:srgbClr val="FF0000"/>
                </a:solidFill>
              </a:rPr>
              <a:t>SELECT</a:t>
            </a:r>
            <a:r>
              <a:rPr lang="en-US" altLang="zh-CN" sz="2000" b="1" dirty="0">
                <a:solidFill>
                  <a:srgbClr val="0000FF"/>
                </a:solidFill>
              </a:rPr>
              <a:t>  </a:t>
            </a:r>
            <a:r>
              <a:rPr lang="en-US" altLang="zh-CN" sz="2000" dirty="0" err="1"/>
              <a:t>Sno</a:t>
            </a:r>
            <a:r>
              <a:rPr lang="en-US" altLang="zh-CN" sz="2000" dirty="0"/>
              <a:t>, </a:t>
            </a:r>
            <a:r>
              <a:rPr lang="en-US" altLang="zh-CN" sz="2000" dirty="0" err="1"/>
              <a:t>Sname</a:t>
            </a:r>
            <a:r>
              <a:rPr lang="en-US" altLang="zh-CN" sz="2000" dirty="0"/>
              <a:t>, Sage</a:t>
            </a:r>
          </a:p>
          <a:p>
            <a:pPr eaLnBrk="1" hangingPunct="1">
              <a:lnSpc>
                <a:spcPct val="150000"/>
              </a:lnSpc>
              <a:buFont typeface="Wingdings" pitchFamily="2" charset="2"/>
              <a:buNone/>
            </a:pPr>
            <a:r>
              <a:rPr lang="en-US" altLang="zh-CN" sz="2000" b="1" dirty="0">
                <a:solidFill>
                  <a:srgbClr val="FF0000"/>
                </a:solidFill>
              </a:rPr>
              <a:t>FROM</a:t>
            </a:r>
            <a:r>
              <a:rPr lang="en-US" altLang="zh-CN" sz="2000" b="1" dirty="0">
                <a:solidFill>
                  <a:srgbClr val="0000FF"/>
                </a:solidFill>
              </a:rPr>
              <a:t>   </a:t>
            </a:r>
            <a:r>
              <a:rPr lang="en-US" altLang="zh-CN" sz="2000" dirty="0"/>
              <a:t> student</a:t>
            </a:r>
          </a:p>
          <a:p>
            <a:pPr eaLnBrk="1" hangingPunct="1">
              <a:lnSpc>
                <a:spcPct val="150000"/>
              </a:lnSpc>
              <a:buFont typeface="Wingdings" pitchFamily="2" charset="2"/>
              <a:buNone/>
            </a:pPr>
            <a:r>
              <a:rPr lang="en-US" altLang="zh-CN" sz="2000" b="1" dirty="0">
                <a:solidFill>
                  <a:srgbClr val="FF0000"/>
                </a:solidFill>
              </a:rPr>
              <a:t>WHERE</a:t>
            </a:r>
            <a:r>
              <a:rPr lang="en-US" altLang="zh-CN" sz="2000" b="1" dirty="0">
                <a:solidFill>
                  <a:srgbClr val="0000FF"/>
                </a:solidFill>
              </a:rPr>
              <a:t>  </a:t>
            </a:r>
            <a:r>
              <a:rPr lang="en-US" altLang="zh-CN" sz="2000" dirty="0" err="1"/>
              <a:t>Sdept</a:t>
            </a:r>
            <a:r>
              <a:rPr lang="en-US" altLang="zh-CN" sz="2000" dirty="0"/>
              <a:t>= 'IS'</a:t>
            </a:r>
          </a:p>
          <a:p>
            <a:pPr eaLnBrk="1" hangingPunct="1">
              <a:lnSpc>
                <a:spcPct val="150000"/>
              </a:lnSpc>
              <a:buFont typeface="Wingdings" pitchFamily="2" charset="2"/>
              <a:buNone/>
            </a:pPr>
            <a:r>
              <a:rPr lang="en-US" altLang="zh-CN" sz="2000" b="1" dirty="0">
                <a:solidFill>
                  <a:srgbClr val="FF0000"/>
                </a:solidFill>
              </a:rPr>
              <a:t>WITH </a:t>
            </a:r>
            <a:r>
              <a:rPr lang="en-US" altLang="zh-CN" sz="2000" dirty="0"/>
              <a:t>CHECK OPTION</a:t>
            </a:r>
            <a:endParaRPr lang="zh-CN" altLang="en-US" sz="2000" dirty="0"/>
          </a:p>
        </p:txBody>
      </p:sp>
      <p:pic>
        <p:nvPicPr>
          <p:cNvPr id="7" name="Picture 2" descr="E:\数据库原理\ppt\picture\png-1469.png"/>
          <p:cNvPicPr>
            <a:picLocks noChangeAspect="1" noChangeArrowheads="1"/>
          </p:cNvPicPr>
          <p:nvPr/>
        </p:nvPicPr>
        <p:blipFill>
          <a:blip r:embed="rId2"/>
          <a:srcRect/>
          <a:stretch>
            <a:fillRect/>
          </a:stretch>
        </p:blipFill>
        <p:spPr bwMode="auto">
          <a:xfrm>
            <a:off x="3167269" y="540026"/>
            <a:ext cx="636103" cy="636103"/>
          </a:xfrm>
          <a:prstGeom prst="rect">
            <a:avLst/>
          </a:prstGeom>
          <a:noFill/>
        </p:spPr>
      </p:pic>
      <p:sp>
        <p:nvSpPr>
          <p:cNvPr id="8" name="矩形 7"/>
          <p:cNvSpPr/>
          <p:nvPr/>
        </p:nvSpPr>
        <p:spPr>
          <a:xfrm>
            <a:off x="582304" y="5140691"/>
            <a:ext cx="8283400" cy="1200329"/>
          </a:xfrm>
          <a:prstGeom prst="rect">
            <a:avLst/>
          </a:prstGeom>
        </p:spPr>
        <p:txBody>
          <a:bodyPr wrap="square">
            <a:spAutoFit/>
          </a:bodyPr>
          <a:lstStyle/>
          <a:p>
            <a:pPr>
              <a:lnSpc>
                <a:spcPct val="150000"/>
              </a:lnSpc>
            </a:pPr>
            <a:r>
              <a:rPr lang="zh-CN" altLang="en-US" sz="2400" dirty="0">
                <a:latin typeface="+mn-ea"/>
                <a:ea typeface="+mn-ea"/>
              </a:rPr>
              <a:t>从单个基本表导出</a:t>
            </a:r>
            <a:r>
              <a:rPr lang="en-US" altLang="zh-CN" sz="2400" dirty="0">
                <a:latin typeface="+mn-ea"/>
                <a:ea typeface="+mn-ea"/>
              </a:rPr>
              <a:t>,</a:t>
            </a:r>
            <a:r>
              <a:rPr lang="zh-CN" altLang="en-US" sz="2400" dirty="0">
                <a:latin typeface="+mn-ea"/>
                <a:ea typeface="+mn-ea"/>
              </a:rPr>
              <a:t>只是去掉了基本表的某些行和某些列</a:t>
            </a:r>
            <a:r>
              <a:rPr lang="en-US" altLang="zh-CN" sz="2400" dirty="0">
                <a:latin typeface="+mn-ea"/>
                <a:ea typeface="+mn-ea"/>
              </a:rPr>
              <a:t>,</a:t>
            </a:r>
            <a:r>
              <a:rPr lang="zh-CN" altLang="en-US" sz="2400" dirty="0">
                <a:latin typeface="+mn-ea"/>
                <a:ea typeface="+mn-ea"/>
              </a:rPr>
              <a:t>保留了码</a:t>
            </a:r>
            <a:r>
              <a:rPr lang="en-US" altLang="zh-CN" sz="2400" dirty="0">
                <a:latin typeface="+mn-ea"/>
                <a:ea typeface="+mn-ea"/>
              </a:rPr>
              <a:t>————</a:t>
            </a:r>
            <a:r>
              <a:rPr lang="zh-CN" altLang="en-US" sz="2400" b="1" dirty="0">
                <a:latin typeface="+mn-ea"/>
                <a:ea typeface="+mn-ea"/>
              </a:rPr>
              <a:t>行列子集视图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15" y="212737"/>
            <a:ext cx="8242852" cy="656846"/>
          </a:xfrm>
          <a:prstGeom prst="rect">
            <a:avLst/>
          </a:prstGeom>
          <a:noFill/>
        </p:spPr>
        <p:txBody>
          <a:bodyPr wrap="square" rtlCol="0">
            <a:spAutoFit/>
          </a:bodyPr>
          <a:lstStyle/>
          <a:p>
            <a:pPr marL="715963" indent="-715963">
              <a:lnSpc>
                <a:spcPct val="150000"/>
              </a:lnSpc>
            </a:pPr>
            <a:r>
              <a:rPr lang="en-US" altLang="zh-CN" sz="2800" dirty="0">
                <a:ea typeface="隶书" pitchFamily="49" charset="-122"/>
                <a:cs typeface="Times New Roman" pitchFamily="18" charset="0"/>
              </a:rPr>
              <a:t>[</a:t>
            </a:r>
            <a:r>
              <a:rPr lang="zh-CN" altLang="en-US" sz="2800" dirty="0">
                <a:ea typeface="隶书" pitchFamily="49" charset="-122"/>
                <a:cs typeface="Times New Roman" pitchFamily="18" charset="0"/>
              </a:rPr>
              <a:t>例</a:t>
            </a:r>
            <a:r>
              <a:rPr lang="en-US" altLang="zh-CN" sz="2800" dirty="0">
                <a:ea typeface="隶书" pitchFamily="49" charset="-122"/>
                <a:cs typeface="Times New Roman" pitchFamily="18" charset="0"/>
              </a:rPr>
              <a:t>11]   </a:t>
            </a:r>
            <a:r>
              <a:rPr lang="zh-CN" altLang="en-US" sz="2400" dirty="0"/>
              <a:t>建立信息系选修了</a:t>
            </a:r>
            <a:r>
              <a:rPr lang="en-US" altLang="zh-CN" sz="2400" dirty="0"/>
              <a:t>1</a:t>
            </a:r>
            <a:r>
              <a:rPr lang="zh-CN" altLang="en-US" sz="2400" dirty="0"/>
              <a:t>号课程的学生视图。</a:t>
            </a:r>
            <a:endParaRPr lang="zh-CN" altLang="en-US" sz="2000" dirty="0"/>
          </a:p>
        </p:txBody>
      </p:sp>
      <p:sp>
        <p:nvSpPr>
          <p:cNvPr id="5" name="矩形 4"/>
          <p:cNvSpPr/>
          <p:nvPr/>
        </p:nvSpPr>
        <p:spPr>
          <a:xfrm>
            <a:off x="1848776" y="745240"/>
            <a:ext cx="6327911" cy="3265574"/>
          </a:xfrm>
          <a:prstGeom prst="rect">
            <a:avLst/>
          </a:prstGeom>
        </p:spPr>
        <p:txBody>
          <a:bodyPr wrap="square">
            <a:spAutoFit/>
          </a:bodyPr>
          <a:lstStyle/>
          <a:p>
            <a:pPr>
              <a:lnSpc>
                <a:spcPct val="150000"/>
              </a:lnSpc>
              <a:buFont typeface="Wingdings" pitchFamily="2" charset="2"/>
              <a:buNone/>
            </a:pPr>
            <a:r>
              <a:rPr lang="en-US" altLang="zh-CN" dirty="0"/>
              <a:t> </a:t>
            </a:r>
            <a:r>
              <a:rPr lang="en-US" altLang="zh-CN" sz="2000" b="1" dirty="0">
                <a:solidFill>
                  <a:srgbClr val="FF0000"/>
                </a:solidFill>
              </a:rPr>
              <a:t>CREATE VIEW  </a:t>
            </a:r>
            <a:r>
              <a:rPr lang="en-US" altLang="zh-CN" sz="2000" dirty="0"/>
              <a:t>IS_S1(</a:t>
            </a:r>
            <a:r>
              <a:rPr lang="en-US" altLang="zh-CN" sz="2000" dirty="0" err="1"/>
              <a:t>Sno</a:t>
            </a:r>
            <a:r>
              <a:rPr lang="zh-CN" altLang="en-US" sz="2000" dirty="0"/>
              <a:t>，</a:t>
            </a:r>
            <a:r>
              <a:rPr lang="en-US" altLang="zh-CN" sz="2000" dirty="0" err="1"/>
              <a:t>Sname</a:t>
            </a:r>
            <a:r>
              <a:rPr lang="zh-CN" altLang="en-US" sz="2000" dirty="0"/>
              <a:t>，</a:t>
            </a:r>
            <a:r>
              <a:rPr lang="en-US" altLang="zh-CN" sz="2000" dirty="0"/>
              <a:t>Grade)</a:t>
            </a:r>
          </a:p>
          <a:p>
            <a:pPr>
              <a:lnSpc>
                <a:spcPct val="150000"/>
              </a:lnSpc>
              <a:buFont typeface="Wingdings" pitchFamily="2" charset="2"/>
              <a:buNone/>
            </a:pPr>
            <a:r>
              <a:rPr lang="en-US" altLang="zh-CN" sz="2000" b="1" dirty="0">
                <a:solidFill>
                  <a:srgbClr val="FF0000"/>
                </a:solidFill>
              </a:rPr>
              <a:t>AS</a:t>
            </a:r>
            <a:r>
              <a:rPr lang="en-US" altLang="zh-CN" sz="2000" b="1" dirty="0">
                <a:solidFill>
                  <a:srgbClr val="7030A0"/>
                </a:solidFill>
              </a:rPr>
              <a:t> </a:t>
            </a:r>
          </a:p>
          <a:p>
            <a:pPr>
              <a:lnSpc>
                <a:spcPct val="150000"/>
              </a:lnSpc>
              <a:buFont typeface="Wingdings" pitchFamily="2" charset="2"/>
              <a:buNone/>
            </a:pPr>
            <a:r>
              <a:rPr lang="en-US" altLang="zh-CN" sz="2000" b="1" dirty="0">
                <a:solidFill>
                  <a:srgbClr val="FF0000"/>
                </a:solidFill>
              </a:rPr>
              <a:t>SELECT</a:t>
            </a:r>
            <a:r>
              <a:rPr lang="en-US" altLang="zh-CN" sz="2000" b="1" dirty="0">
                <a:solidFill>
                  <a:srgbClr val="7030A0"/>
                </a:solidFill>
              </a:rPr>
              <a:t> </a:t>
            </a:r>
            <a:r>
              <a:rPr lang="en-US" altLang="zh-CN" sz="2000" dirty="0" err="1"/>
              <a:t>Student.Sno</a:t>
            </a:r>
            <a:r>
              <a:rPr lang="zh-CN" altLang="en-US" sz="2000" dirty="0"/>
              <a:t>，</a:t>
            </a:r>
            <a:r>
              <a:rPr lang="en-US" altLang="zh-CN" sz="2000" dirty="0" err="1"/>
              <a:t>Sname</a:t>
            </a:r>
            <a:r>
              <a:rPr lang="zh-CN" altLang="en-US" sz="2000" dirty="0"/>
              <a:t>，</a:t>
            </a:r>
            <a:r>
              <a:rPr lang="en-US" altLang="zh-CN" sz="2000" dirty="0"/>
              <a:t>Grade</a:t>
            </a:r>
          </a:p>
          <a:p>
            <a:pPr>
              <a:lnSpc>
                <a:spcPct val="150000"/>
              </a:lnSpc>
              <a:buFont typeface="Wingdings" pitchFamily="2" charset="2"/>
              <a:buNone/>
            </a:pPr>
            <a:r>
              <a:rPr lang="en-US" altLang="zh-CN" sz="2000" b="1" dirty="0">
                <a:solidFill>
                  <a:srgbClr val="FF0000"/>
                </a:solidFill>
              </a:rPr>
              <a:t>FROM</a:t>
            </a:r>
            <a:r>
              <a:rPr lang="en-US" altLang="zh-CN" sz="2000" b="1" dirty="0">
                <a:solidFill>
                  <a:srgbClr val="7030A0"/>
                </a:solidFill>
              </a:rPr>
              <a:t>  </a:t>
            </a:r>
            <a:r>
              <a:rPr lang="en-US" altLang="zh-CN" sz="2000" dirty="0"/>
              <a:t>Student</a:t>
            </a:r>
            <a:r>
              <a:rPr lang="zh-CN" altLang="en-US" sz="2000" dirty="0"/>
              <a:t>，</a:t>
            </a:r>
            <a:r>
              <a:rPr lang="en-US" altLang="zh-CN" sz="2000" dirty="0"/>
              <a:t>SC</a:t>
            </a:r>
          </a:p>
          <a:p>
            <a:pPr>
              <a:lnSpc>
                <a:spcPct val="150000"/>
              </a:lnSpc>
              <a:buFont typeface="Wingdings" pitchFamily="2" charset="2"/>
              <a:buNone/>
            </a:pPr>
            <a:r>
              <a:rPr lang="en-US" altLang="zh-CN" sz="2000" b="1" dirty="0">
                <a:solidFill>
                  <a:srgbClr val="FF0000"/>
                </a:solidFill>
              </a:rPr>
              <a:t>WHERE</a:t>
            </a:r>
            <a:r>
              <a:rPr lang="en-US" altLang="zh-CN" sz="2000" b="1" dirty="0">
                <a:solidFill>
                  <a:srgbClr val="7030A0"/>
                </a:solidFill>
              </a:rPr>
              <a:t> </a:t>
            </a:r>
            <a:r>
              <a:rPr lang="en-US" altLang="zh-CN" sz="2000" dirty="0" err="1"/>
              <a:t>Student.Sno</a:t>
            </a:r>
            <a:r>
              <a:rPr lang="en-US" altLang="zh-CN" sz="2000" dirty="0"/>
              <a:t>=</a:t>
            </a:r>
            <a:r>
              <a:rPr lang="en-US" altLang="zh-CN" sz="2000" dirty="0" err="1"/>
              <a:t>SC.Sno</a:t>
            </a:r>
            <a:r>
              <a:rPr lang="en-US" altLang="zh-CN" sz="2000" dirty="0"/>
              <a:t>  AND</a:t>
            </a:r>
          </a:p>
          <a:p>
            <a:pPr>
              <a:lnSpc>
                <a:spcPct val="150000"/>
              </a:lnSpc>
              <a:buFont typeface="Wingdings" pitchFamily="2" charset="2"/>
              <a:buNone/>
            </a:pPr>
            <a:r>
              <a:rPr lang="en-US" altLang="zh-CN" sz="2000" dirty="0"/>
              <a:t>               </a:t>
            </a:r>
            <a:r>
              <a:rPr lang="en-US" altLang="zh-CN" sz="2000" dirty="0" err="1"/>
              <a:t>Sdept</a:t>
            </a:r>
            <a:r>
              <a:rPr lang="en-US" altLang="zh-CN" sz="2000" dirty="0"/>
              <a:t>= 'IS' AND</a:t>
            </a:r>
          </a:p>
          <a:p>
            <a:pPr>
              <a:lnSpc>
                <a:spcPct val="150000"/>
              </a:lnSpc>
              <a:buFont typeface="Wingdings" pitchFamily="2" charset="2"/>
              <a:buNone/>
            </a:pPr>
            <a:r>
              <a:rPr lang="en-US" altLang="zh-CN" sz="2000" dirty="0"/>
              <a:t>                  </a:t>
            </a:r>
            <a:r>
              <a:rPr lang="en-US" altLang="zh-CN" sz="2000" dirty="0" err="1"/>
              <a:t>SC.Cno</a:t>
            </a:r>
            <a:r>
              <a:rPr lang="en-US" altLang="zh-CN" sz="2000" dirty="0"/>
              <a:t>= '1'</a:t>
            </a:r>
            <a:r>
              <a:rPr lang="zh-CN" altLang="en-US" sz="2000" dirty="0"/>
              <a:t>；</a:t>
            </a:r>
          </a:p>
        </p:txBody>
      </p:sp>
      <p:sp>
        <p:nvSpPr>
          <p:cNvPr id="9" name="TextBox 8"/>
          <p:cNvSpPr txBox="1"/>
          <p:nvPr/>
        </p:nvSpPr>
        <p:spPr>
          <a:xfrm>
            <a:off x="357115" y="3705169"/>
            <a:ext cx="8647046" cy="1222579"/>
          </a:xfrm>
          <a:prstGeom prst="rect">
            <a:avLst/>
          </a:prstGeom>
          <a:noFill/>
        </p:spPr>
        <p:txBody>
          <a:bodyPr wrap="square" rtlCol="0">
            <a:spAutoFit/>
          </a:bodyPr>
          <a:lstStyle/>
          <a:p>
            <a:pPr marL="715963" indent="-715963">
              <a:lnSpc>
                <a:spcPct val="150000"/>
              </a:lnSpc>
            </a:pPr>
            <a:r>
              <a:rPr lang="en-US" altLang="zh-CN" sz="2800" dirty="0">
                <a:ea typeface="隶书" pitchFamily="49" charset="-122"/>
                <a:cs typeface="Times New Roman" pitchFamily="18" charset="0"/>
              </a:rPr>
              <a:t>[</a:t>
            </a:r>
            <a:r>
              <a:rPr lang="zh-CN" altLang="en-US" sz="2800" dirty="0">
                <a:ea typeface="隶书" pitchFamily="49" charset="-122"/>
                <a:cs typeface="Times New Roman" pitchFamily="18" charset="0"/>
              </a:rPr>
              <a:t>例</a:t>
            </a:r>
            <a:r>
              <a:rPr lang="en-US" altLang="zh-CN" sz="2800" dirty="0">
                <a:ea typeface="隶书" pitchFamily="49" charset="-122"/>
                <a:cs typeface="Times New Roman" pitchFamily="18" charset="0"/>
              </a:rPr>
              <a:t>12]   </a:t>
            </a:r>
            <a:r>
              <a:rPr lang="zh-CN" altLang="en-US" sz="2400" dirty="0"/>
              <a:t>建立信息系选修了</a:t>
            </a:r>
            <a:r>
              <a:rPr lang="en-US" altLang="zh-CN" sz="2400" dirty="0"/>
              <a:t>1</a:t>
            </a:r>
            <a:r>
              <a:rPr lang="zh-CN" altLang="en-US" sz="2400" dirty="0"/>
              <a:t>号课程且成绩在</a:t>
            </a:r>
            <a:r>
              <a:rPr lang="en-US" altLang="zh-CN" sz="2400" dirty="0"/>
              <a:t>90</a:t>
            </a:r>
            <a:r>
              <a:rPr lang="zh-CN" altLang="en-US" sz="2400" dirty="0"/>
              <a:t>分以上的学生视图。</a:t>
            </a:r>
            <a:endParaRPr lang="zh-CN" altLang="en-US" sz="2000" dirty="0"/>
          </a:p>
        </p:txBody>
      </p:sp>
      <p:sp>
        <p:nvSpPr>
          <p:cNvPr id="10" name="矩形 9"/>
          <p:cNvSpPr/>
          <p:nvPr/>
        </p:nvSpPr>
        <p:spPr>
          <a:xfrm>
            <a:off x="1794781" y="4316458"/>
            <a:ext cx="6327911" cy="2342244"/>
          </a:xfrm>
          <a:prstGeom prst="rect">
            <a:avLst/>
          </a:prstGeom>
        </p:spPr>
        <p:txBody>
          <a:bodyPr wrap="square">
            <a:spAutoFit/>
          </a:bodyPr>
          <a:lstStyle/>
          <a:p>
            <a:pPr>
              <a:lnSpc>
                <a:spcPct val="150000"/>
              </a:lnSpc>
              <a:buFont typeface="Wingdings" pitchFamily="2" charset="2"/>
              <a:buNone/>
            </a:pPr>
            <a:r>
              <a:rPr lang="en-US" altLang="zh-CN" dirty="0">
                <a:solidFill>
                  <a:srgbClr val="FF0000"/>
                </a:solidFill>
              </a:rPr>
              <a:t> </a:t>
            </a:r>
            <a:r>
              <a:rPr lang="en-US" altLang="zh-CN" sz="2000" b="1" dirty="0">
                <a:solidFill>
                  <a:srgbClr val="FF0000"/>
                </a:solidFill>
              </a:rPr>
              <a:t>CREATE VIEW </a:t>
            </a:r>
            <a:r>
              <a:rPr lang="en-US" altLang="zh-CN" sz="2000" dirty="0"/>
              <a:t>IS_S2</a:t>
            </a:r>
          </a:p>
          <a:p>
            <a:pPr>
              <a:lnSpc>
                <a:spcPct val="150000"/>
              </a:lnSpc>
              <a:buFont typeface="Wingdings" pitchFamily="2" charset="2"/>
              <a:buNone/>
            </a:pPr>
            <a:r>
              <a:rPr lang="en-US" altLang="zh-CN" sz="2000" b="1" dirty="0">
                <a:solidFill>
                  <a:srgbClr val="FF0000"/>
                </a:solidFill>
              </a:rPr>
              <a:t>AS</a:t>
            </a:r>
          </a:p>
          <a:p>
            <a:pPr>
              <a:lnSpc>
                <a:spcPct val="150000"/>
              </a:lnSpc>
              <a:buFont typeface="Wingdings" pitchFamily="2" charset="2"/>
              <a:buNone/>
            </a:pPr>
            <a:r>
              <a:rPr lang="en-US" altLang="zh-CN" sz="2000" b="1" dirty="0">
                <a:solidFill>
                  <a:srgbClr val="FF0000"/>
                </a:solidFill>
              </a:rPr>
              <a:t>SELECT</a:t>
            </a:r>
            <a:r>
              <a:rPr lang="en-US" altLang="zh-CN" sz="2000" b="1" dirty="0">
                <a:solidFill>
                  <a:srgbClr val="7030A0"/>
                </a:solidFill>
              </a:rPr>
              <a:t> </a:t>
            </a:r>
            <a:r>
              <a:rPr lang="en-US" altLang="zh-CN" sz="2000" dirty="0" err="1"/>
              <a:t>Sno</a:t>
            </a:r>
            <a:r>
              <a:rPr lang="zh-CN" altLang="en-US" sz="2000" dirty="0"/>
              <a:t>，</a:t>
            </a:r>
            <a:r>
              <a:rPr lang="en-US" altLang="zh-CN" sz="2000" dirty="0" err="1"/>
              <a:t>Sname</a:t>
            </a:r>
            <a:r>
              <a:rPr lang="zh-CN" altLang="en-US" sz="2000" dirty="0"/>
              <a:t>，</a:t>
            </a:r>
            <a:r>
              <a:rPr lang="en-US" altLang="zh-CN" sz="2000" dirty="0"/>
              <a:t>Grade</a:t>
            </a:r>
          </a:p>
          <a:p>
            <a:pPr>
              <a:lnSpc>
                <a:spcPct val="150000"/>
              </a:lnSpc>
              <a:buFont typeface="Wingdings" pitchFamily="2" charset="2"/>
              <a:buNone/>
            </a:pPr>
            <a:r>
              <a:rPr lang="en-US" altLang="zh-CN" sz="2000" b="1" dirty="0">
                <a:solidFill>
                  <a:srgbClr val="FF0000"/>
                </a:solidFill>
              </a:rPr>
              <a:t>FROM</a:t>
            </a:r>
            <a:r>
              <a:rPr lang="en-US" altLang="zh-CN" sz="2000" b="1" dirty="0">
                <a:solidFill>
                  <a:srgbClr val="7030A0"/>
                </a:solidFill>
              </a:rPr>
              <a:t>  </a:t>
            </a:r>
            <a:r>
              <a:rPr lang="en-US" altLang="zh-CN" sz="2000" dirty="0"/>
              <a:t>IS_S1</a:t>
            </a:r>
          </a:p>
          <a:p>
            <a:pPr>
              <a:lnSpc>
                <a:spcPct val="150000"/>
              </a:lnSpc>
              <a:buFont typeface="Wingdings" pitchFamily="2" charset="2"/>
              <a:buNone/>
            </a:pPr>
            <a:r>
              <a:rPr lang="en-US" altLang="zh-CN" sz="2000" b="1" dirty="0">
                <a:solidFill>
                  <a:srgbClr val="FF0000"/>
                </a:solidFill>
              </a:rPr>
              <a:t>WHERE</a:t>
            </a:r>
            <a:r>
              <a:rPr lang="en-US" altLang="zh-CN" sz="2000" b="1" dirty="0">
                <a:solidFill>
                  <a:srgbClr val="7030A0"/>
                </a:solidFill>
              </a:rPr>
              <a:t>  </a:t>
            </a:r>
            <a:r>
              <a:rPr lang="en-US" altLang="zh-CN" sz="2000" dirty="0"/>
              <a:t>Grade&gt;=90</a:t>
            </a:r>
            <a:r>
              <a:rPr lang="zh-CN" altLang="en-US" sz="20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教学目标</a:t>
            </a:r>
          </a:p>
        </p:txBody>
      </p:sp>
      <p:sp>
        <p:nvSpPr>
          <p:cNvPr id="3" name="内容占位符 2"/>
          <p:cNvSpPr>
            <a:spLocks noGrp="1"/>
          </p:cNvSpPr>
          <p:nvPr>
            <p:ph idx="1"/>
          </p:nvPr>
        </p:nvSpPr>
        <p:spPr/>
        <p:txBody>
          <a:bodyPr>
            <a:normAutofit lnSpcReduction="10000"/>
          </a:bodyPr>
          <a:lstStyle/>
          <a:p>
            <a:r>
              <a:rPr lang="zh-CN" altLang="en-US" dirty="0"/>
              <a:t>掌握</a:t>
            </a:r>
            <a:endParaRPr lang="en-US" altLang="zh-CN" dirty="0"/>
          </a:p>
          <a:p>
            <a:pPr lvl="1"/>
            <a:r>
              <a:rPr lang="zh-CN" altLang="en-US" sz="2400" dirty="0"/>
              <a:t>数据更新：增、删、改</a:t>
            </a:r>
            <a:endParaRPr lang="en-US" altLang="zh-CN" sz="2400" dirty="0"/>
          </a:p>
          <a:p>
            <a:pPr lvl="1"/>
            <a:r>
              <a:rPr lang="zh-CN" altLang="en-US" sz="2400" dirty="0"/>
              <a:t>视图的定义、删除、查询、更新</a:t>
            </a:r>
            <a:endParaRPr lang="en-US" altLang="zh-CN" sz="2400" dirty="0"/>
          </a:p>
          <a:p>
            <a:r>
              <a:rPr lang="zh-CN" altLang="en-US" dirty="0"/>
              <a:t>了解</a:t>
            </a:r>
            <a:endParaRPr lang="en-US" altLang="zh-CN" dirty="0"/>
          </a:p>
          <a:p>
            <a:pPr lvl="1"/>
            <a:r>
              <a:rPr lang="zh-CN" altLang="en-US" sz="2400" dirty="0"/>
              <a:t>视图的作用</a:t>
            </a:r>
            <a:endParaRPr lang="en-US" altLang="zh-CN" sz="2400" dirty="0"/>
          </a:p>
          <a:p>
            <a:r>
              <a:rPr lang="zh-CN" altLang="en-US" dirty="0"/>
              <a:t>重点</a:t>
            </a:r>
            <a:endParaRPr lang="en-US" altLang="zh-CN" dirty="0"/>
          </a:p>
          <a:p>
            <a:pPr lvl="1"/>
            <a:r>
              <a:rPr lang="zh-CN" altLang="en-US" sz="2400" dirty="0"/>
              <a:t>数据更新、视图</a:t>
            </a:r>
            <a:endParaRPr lang="en-US" altLang="zh-CN" sz="2400" dirty="0"/>
          </a:p>
          <a:p>
            <a:r>
              <a:rPr lang="zh-CN" altLang="en-US" dirty="0"/>
              <a:t>难点</a:t>
            </a:r>
            <a:endParaRPr lang="en-US" altLang="zh-CN" dirty="0"/>
          </a:p>
          <a:p>
            <a:pPr lvl="1"/>
            <a:r>
              <a:rPr lang="zh-CN" altLang="en-US" sz="2400" dirty="0"/>
              <a:t>视图更新</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4233" y="1238594"/>
            <a:ext cx="8640417" cy="738664"/>
          </a:xfrm>
          <a:prstGeom prst="rect">
            <a:avLst/>
          </a:prstGeom>
          <a:noFill/>
        </p:spPr>
        <p:txBody>
          <a:bodyPr wrap="square" rtlCol="0">
            <a:spAutoFit/>
          </a:bodyPr>
          <a:lstStyle/>
          <a:p>
            <a:pPr marL="715963" indent="-715963">
              <a:lnSpc>
                <a:spcPct val="150000"/>
              </a:lnSpc>
            </a:pPr>
            <a:r>
              <a:rPr lang="en-US" altLang="zh-CN" sz="2800" dirty="0">
                <a:ea typeface="隶书" pitchFamily="49" charset="-122"/>
                <a:cs typeface="Times New Roman" pitchFamily="18" charset="0"/>
              </a:rPr>
              <a:t>[</a:t>
            </a:r>
            <a:r>
              <a:rPr lang="zh-CN" altLang="en-US" sz="2800" dirty="0">
                <a:ea typeface="隶书" pitchFamily="49" charset="-122"/>
                <a:cs typeface="Times New Roman" pitchFamily="18" charset="0"/>
              </a:rPr>
              <a:t>例</a:t>
            </a:r>
            <a:r>
              <a:rPr lang="en-US" altLang="zh-CN" sz="2800" dirty="0">
                <a:ea typeface="隶书" pitchFamily="49" charset="-122"/>
                <a:cs typeface="Times New Roman" pitchFamily="18" charset="0"/>
              </a:rPr>
              <a:t>13]    </a:t>
            </a:r>
            <a:r>
              <a:rPr lang="zh-CN" altLang="en-US" sz="2800" dirty="0">
                <a:latin typeface="隶书" panose="02010509060101010101" pitchFamily="49" charset="-122"/>
                <a:ea typeface="隶书" panose="02010509060101010101" pitchFamily="49" charset="-122"/>
              </a:rPr>
              <a:t>将学生的学号及他的平均成绩定义为一个视图。</a:t>
            </a:r>
          </a:p>
        </p:txBody>
      </p:sp>
      <p:sp>
        <p:nvSpPr>
          <p:cNvPr id="7" name="矩形 6"/>
          <p:cNvSpPr/>
          <p:nvPr/>
        </p:nvSpPr>
        <p:spPr>
          <a:xfrm>
            <a:off x="1568407" y="2257878"/>
            <a:ext cx="6327911" cy="2342244"/>
          </a:xfrm>
          <a:prstGeom prst="rect">
            <a:avLst/>
          </a:prstGeom>
        </p:spPr>
        <p:txBody>
          <a:bodyPr wrap="square">
            <a:spAutoFit/>
          </a:bodyPr>
          <a:lstStyle/>
          <a:p>
            <a:pPr eaLnBrk="1" hangingPunct="1">
              <a:lnSpc>
                <a:spcPct val="150000"/>
              </a:lnSpc>
              <a:buFont typeface="Wingdings" pitchFamily="2" charset="2"/>
              <a:buNone/>
            </a:pPr>
            <a:r>
              <a:rPr lang="en-US" altLang="zh-CN" dirty="0"/>
              <a:t> </a:t>
            </a:r>
            <a:r>
              <a:rPr lang="en-US" altLang="zh-CN" sz="2000" dirty="0"/>
              <a:t>CREAT  VIEW S_G(</a:t>
            </a:r>
            <a:r>
              <a:rPr lang="en-US" altLang="zh-CN" sz="2000" dirty="0" err="1"/>
              <a:t>Sno</a:t>
            </a:r>
            <a:r>
              <a:rPr lang="zh-CN" altLang="en-US" sz="2000" dirty="0"/>
              <a:t>，</a:t>
            </a:r>
            <a:r>
              <a:rPr lang="en-US" altLang="zh-CN" sz="2000" b="1" dirty="0" err="1">
                <a:solidFill>
                  <a:srgbClr val="FF0000"/>
                </a:solidFill>
              </a:rPr>
              <a:t>Gavg</a:t>
            </a:r>
            <a:r>
              <a:rPr lang="en-US" altLang="zh-CN" sz="2000" dirty="0"/>
              <a:t>)</a:t>
            </a:r>
          </a:p>
          <a:p>
            <a:pPr eaLnBrk="1" hangingPunct="1">
              <a:lnSpc>
                <a:spcPct val="150000"/>
              </a:lnSpc>
              <a:buFont typeface="Wingdings" pitchFamily="2" charset="2"/>
              <a:buNone/>
            </a:pPr>
            <a:r>
              <a:rPr lang="en-US" altLang="zh-CN" sz="2000" dirty="0"/>
              <a:t>AS  </a:t>
            </a:r>
          </a:p>
          <a:p>
            <a:pPr eaLnBrk="1" hangingPunct="1">
              <a:lnSpc>
                <a:spcPct val="150000"/>
              </a:lnSpc>
              <a:buFont typeface="Wingdings" pitchFamily="2" charset="2"/>
              <a:buNone/>
            </a:pPr>
            <a:r>
              <a:rPr lang="en-US" altLang="zh-CN" sz="2000" dirty="0"/>
              <a:t>SELECT  </a:t>
            </a:r>
            <a:r>
              <a:rPr lang="en-US" altLang="zh-CN" sz="2000" dirty="0" err="1"/>
              <a:t>Sno</a:t>
            </a:r>
            <a:r>
              <a:rPr lang="zh-CN" altLang="en-US" sz="2000" dirty="0"/>
              <a:t>，</a:t>
            </a:r>
            <a:r>
              <a:rPr lang="en-US" altLang="zh-CN" sz="2000" b="1" dirty="0" err="1">
                <a:solidFill>
                  <a:srgbClr val="FF0000"/>
                </a:solidFill>
              </a:rPr>
              <a:t>AVG(Grade)</a:t>
            </a:r>
          </a:p>
          <a:p>
            <a:pPr eaLnBrk="1" hangingPunct="1">
              <a:lnSpc>
                <a:spcPct val="150000"/>
              </a:lnSpc>
              <a:buFont typeface="Wingdings" pitchFamily="2" charset="2"/>
              <a:buNone/>
            </a:pPr>
            <a:r>
              <a:rPr lang="en-US" altLang="zh-CN" sz="2000" dirty="0"/>
              <a:t>FROM  SC</a:t>
            </a:r>
          </a:p>
          <a:p>
            <a:pPr eaLnBrk="1" hangingPunct="1">
              <a:lnSpc>
                <a:spcPct val="150000"/>
              </a:lnSpc>
              <a:buFont typeface="Wingdings" pitchFamily="2" charset="2"/>
              <a:buNone/>
            </a:pPr>
            <a:r>
              <a:rPr lang="en-US" altLang="zh-CN" sz="2000" b="1" dirty="0" err="1">
                <a:solidFill>
                  <a:srgbClr val="FF0000"/>
                </a:solidFill>
              </a:rPr>
              <a:t>GROUP BY Sno</a:t>
            </a:r>
            <a:r>
              <a:rPr lang="zh-CN" altLang="en-US" sz="2000" dirty="0">
                <a:solidFill>
                  <a:srgbClr val="FF3399"/>
                </a:solidFill>
              </a:rPr>
              <a:t>；</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删除视图</a:t>
            </a:r>
          </a:p>
        </p:txBody>
      </p:sp>
      <p:sp>
        <p:nvSpPr>
          <p:cNvPr id="3" name="内容占位符 2"/>
          <p:cNvSpPr>
            <a:spLocks noGrp="1"/>
          </p:cNvSpPr>
          <p:nvPr>
            <p:ph idx="1"/>
          </p:nvPr>
        </p:nvSpPr>
        <p:spPr>
          <a:xfrm>
            <a:off x="502693" y="1263555"/>
            <a:ext cx="8513928" cy="5728648"/>
          </a:xfrm>
        </p:spPr>
        <p:txBody>
          <a:bodyPr>
            <a:normAutofit/>
          </a:bodyPr>
          <a:lstStyle/>
          <a:p>
            <a:r>
              <a:rPr lang="zh-CN" altLang="en-US" sz="2800" dirty="0">
                <a:latin typeface="隶书" panose="02010509060101010101" pitchFamily="49" charset="-122"/>
              </a:rPr>
              <a:t>语句格式</a:t>
            </a:r>
            <a:endParaRPr lang="en-US" altLang="zh-CN" sz="2800" dirty="0">
              <a:latin typeface="隶书" panose="02010509060101010101" pitchFamily="49" charset="-122"/>
            </a:endParaRPr>
          </a:p>
          <a:p>
            <a:pPr marL="0" indent="0">
              <a:buNone/>
            </a:pPr>
            <a:endParaRPr lang="en-US" altLang="zh-CN" dirty="0"/>
          </a:p>
          <a:p>
            <a:pPr lvl="1">
              <a:lnSpc>
                <a:spcPct val="160000"/>
              </a:lnSpc>
            </a:pPr>
            <a:r>
              <a:rPr lang="zh-CN" altLang="en-US" sz="2400" dirty="0"/>
              <a:t>该语句从数据字典中删除指定的视图定义</a:t>
            </a:r>
          </a:p>
          <a:p>
            <a:pPr lvl="1">
              <a:lnSpc>
                <a:spcPct val="160000"/>
              </a:lnSpc>
            </a:pPr>
            <a:r>
              <a:rPr lang="zh-CN" altLang="en-US" sz="2400" dirty="0"/>
              <a:t>由该视图导出的其他视图定义仍在数据字典中，但已不能使用，必须显式删除</a:t>
            </a:r>
          </a:p>
          <a:p>
            <a:pPr lvl="1">
              <a:lnSpc>
                <a:spcPct val="160000"/>
              </a:lnSpc>
            </a:pPr>
            <a:r>
              <a:rPr lang="zh-CN" altLang="en-US" sz="2400" dirty="0"/>
              <a:t>删除基表时，由该基表导出的所有视图定义都必须显式删除</a:t>
            </a:r>
            <a:endParaRPr lang="en-US" altLang="zh-CN" sz="2400" dirty="0"/>
          </a:p>
          <a:p>
            <a:pPr lvl="1">
              <a:lnSpc>
                <a:spcPct val="160000"/>
              </a:lnSpc>
            </a:pPr>
            <a:r>
              <a:rPr lang="zh-CN" altLang="en-US" sz="2400" dirty="0"/>
              <a:t>如果</a:t>
            </a:r>
            <a:r>
              <a:rPr lang="en-US" altLang="zh-CN" sz="2400" dirty="0"/>
              <a:t>CASCADE</a:t>
            </a:r>
            <a:r>
              <a:rPr lang="zh-CN" altLang="en-US" sz="2400" dirty="0"/>
              <a:t>选项，则删除该视图时会把由它导出的视图一块删除</a:t>
            </a:r>
          </a:p>
        </p:txBody>
      </p:sp>
      <p:sp>
        <p:nvSpPr>
          <p:cNvPr id="4" name="矩形 3"/>
          <p:cNvSpPr/>
          <p:nvPr/>
        </p:nvSpPr>
        <p:spPr>
          <a:xfrm>
            <a:off x="1027982" y="1944890"/>
            <a:ext cx="5693640" cy="461665"/>
          </a:xfrm>
          <a:prstGeom prst="rect">
            <a:avLst/>
          </a:prstGeom>
        </p:spPr>
        <p:txBody>
          <a:bodyPr wrap="square">
            <a:spAutoFit/>
          </a:bodyPr>
          <a:lstStyle/>
          <a:p>
            <a:pPr eaLnBrk="1" hangingPunct="1"/>
            <a:r>
              <a:rPr lang="en-US" altLang="zh-CN" sz="2400" b="1" dirty="0">
                <a:solidFill>
                  <a:srgbClr val="FF0000"/>
                </a:solidFill>
              </a:rPr>
              <a:t>DROP  VIEW  </a:t>
            </a:r>
            <a:r>
              <a:rPr lang="en-US" altLang="zh-CN" sz="2400" dirty="0"/>
              <a:t>&lt;</a:t>
            </a:r>
            <a:r>
              <a:rPr lang="zh-CN" altLang="en-US" sz="2400" dirty="0"/>
              <a:t>视图名</a:t>
            </a:r>
            <a:r>
              <a:rPr lang="en-US" altLang="zh-CN" sz="2400" dirty="0"/>
              <a:t>&gt; [CASCADE]</a:t>
            </a:r>
            <a:r>
              <a:rPr lang="zh-CN" altLang="en-US" sz="2400" dirty="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视   图</a:t>
            </a:r>
          </a:p>
        </p:txBody>
      </p:sp>
      <p:sp>
        <p:nvSpPr>
          <p:cNvPr id="3" name="内容占位符 2"/>
          <p:cNvSpPr>
            <a:spLocks noGrp="1"/>
          </p:cNvSpPr>
          <p:nvPr>
            <p:ph idx="1"/>
          </p:nvPr>
        </p:nvSpPr>
        <p:spPr/>
        <p:txBody>
          <a:bodyPr/>
          <a:lstStyle/>
          <a:p>
            <a:pPr>
              <a:lnSpc>
                <a:spcPct val="150000"/>
              </a:lnSpc>
            </a:pPr>
            <a:r>
              <a:rPr lang="zh-CN" altLang="en-US" dirty="0"/>
              <a:t>定义视图</a:t>
            </a:r>
          </a:p>
          <a:p>
            <a:pPr>
              <a:lnSpc>
                <a:spcPct val="150000"/>
              </a:lnSpc>
            </a:pPr>
            <a:r>
              <a:rPr lang="zh-CN" altLang="en-US" dirty="0">
                <a:solidFill>
                  <a:srgbClr val="7030A0"/>
                </a:solidFill>
              </a:rPr>
              <a:t>查询视图</a:t>
            </a:r>
          </a:p>
          <a:p>
            <a:pPr>
              <a:lnSpc>
                <a:spcPct val="150000"/>
              </a:lnSpc>
            </a:pPr>
            <a:r>
              <a:rPr lang="zh-CN" altLang="en-US" dirty="0"/>
              <a:t>更新视图</a:t>
            </a:r>
          </a:p>
          <a:p>
            <a:pPr>
              <a:lnSpc>
                <a:spcPct val="150000"/>
              </a:lnSpc>
            </a:pPr>
            <a:r>
              <a:rPr lang="zh-CN" altLang="en-US" dirty="0"/>
              <a:t>视图的作用</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概述</a:t>
            </a:r>
          </a:p>
        </p:txBody>
      </p:sp>
      <p:sp>
        <p:nvSpPr>
          <p:cNvPr id="3" name="内容占位符 2"/>
          <p:cNvSpPr>
            <a:spLocks noGrp="1"/>
          </p:cNvSpPr>
          <p:nvPr>
            <p:ph idx="1"/>
          </p:nvPr>
        </p:nvSpPr>
        <p:spPr/>
        <p:txBody>
          <a:bodyPr/>
          <a:lstStyle/>
          <a:p>
            <a:pPr>
              <a:lnSpc>
                <a:spcPct val="130000"/>
              </a:lnSpc>
              <a:spcAft>
                <a:spcPct val="30000"/>
              </a:spcAft>
            </a:pPr>
            <a:r>
              <a:rPr lang="zh-CN" altLang="en-US" sz="2800" b="1" dirty="0">
                <a:latin typeface="隶书" panose="02010509060101010101" pitchFamily="49" charset="-122"/>
              </a:rPr>
              <a:t>从用户角度：查询视图与查询基本表相同</a:t>
            </a:r>
          </a:p>
          <a:p>
            <a:pPr>
              <a:lnSpc>
                <a:spcPct val="130000"/>
              </a:lnSpc>
            </a:pPr>
            <a:r>
              <a:rPr lang="en-US" altLang="zh-CN" sz="2800" b="1" dirty="0">
                <a:latin typeface="隶书" panose="02010509060101010101" pitchFamily="49" charset="-122"/>
              </a:rPr>
              <a:t>DBMS</a:t>
            </a:r>
            <a:r>
              <a:rPr lang="zh-CN" altLang="en-US" sz="2800" b="1" dirty="0">
                <a:solidFill>
                  <a:srgbClr val="E02920"/>
                </a:solidFill>
                <a:latin typeface="隶书" panose="02010509060101010101" pitchFamily="49" charset="-122"/>
              </a:rPr>
              <a:t>实现</a:t>
            </a:r>
            <a:r>
              <a:rPr lang="zh-CN" altLang="en-US" sz="2800" b="1" dirty="0">
                <a:latin typeface="隶书" panose="02010509060101010101" pitchFamily="49" charset="-122"/>
              </a:rPr>
              <a:t>视图查询的方法</a:t>
            </a:r>
          </a:p>
          <a:p>
            <a:pPr lvl="1">
              <a:lnSpc>
                <a:spcPct val="150000"/>
              </a:lnSpc>
            </a:pPr>
            <a:r>
              <a:rPr lang="zh-CN" altLang="en-US" sz="2000" b="1" dirty="0">
                <a:solidFill>
                  <a:srgbClr val="E02920"/>
                </a:solidFill>
              </a:rPr>
              <a:t>实体化视图</a:t>
            </a:r>
            <a:r>
              <a:rPr lang="zh-CN" altLang="en-US" sz="2000" b="1" dirty="0"/>
              <a:t>（</a:t>
            </a:r>
            <a:r>
              <a:rPr lang="en-US" altLang="zh-CN" sz="2000" b="1" dirty="0"/>
              <a:t>View Materialization</a:t>
            </a:r>
            <a:r>
              <a:rPr lang="zh-CN" altLang="en-US" sz="2000" b="1" dirty="0"/>
              <a:t>）</a:t>
            </a:r>
            <a:endParaRPr lang="zh-CN" altLang="en-US" sz="1800" b="1" dirty="0"/>
          </a:p>
          <a:p>
            <a:pPr lvl="2">
              <a:lnSpc>
                <a:spcPct val="150000"/>
              </a:lnSpc>
            </a:pPr>
            <a:r>
              <a:rPr lang="zh-CN" altLang="en-US" dirty="0"/>
              <a:t>有效性检查：检查所查询的视图是否存在</a:t>
            </a:r>
          </a:p>
          <a:p>
            <a:pPr lvl="2">
              <a:lnSpc>
                <a:spcPct val="150000"/>
              </a:lnSpc>
            </a:pPr>
            <a:r>
              <a:rPr lang="zh-CN" altLang="en-US" dirty="0"/>
              <a:t>执行视图定义，将视图临时实体化，生成临时表</a:t>
            </a:r>
          </a:p>
          <a:p>
            <a:pPr lvl="2">
              <a:lnSpc>
                <a:spcPct val="150000"/>
              </a:lnSpc>
            </a:pPr>
            <a:r>
              <a:rPr lang="zh-CN" altLang="en-US" dirty="0"/>
              <a:t>查询视图转换为查询临时表</a:t>
            </a:r>
          </a:p>
          <a:p>
            <a:pPr lvl="2">
              <a:lnSpc>
                <a:spcPct val="150000"/>
              </a:lnSpc>
            </a:pPr>
            <a:r>
              <a:rPr lang="zh-CN" altLang="en-US" dirty="0"/>
              <a:t>查询完毕删除被实体化的视图</a:t>
            </a:r>
            <a:r>
              <a:rPr lang="en-US" altLang="zh-CN" dirty="0"/>
              <a:t>(</a:t>
            </a:r>
            <a:r>
              <a:rPr lang="zh-CN" altLang="en-US" dirty="0"/>
              <a:t>临时表</a:t>
            </a:r>
            <a:r>
              <a:rPr lang="en-US" altLang="zh-CN" dirty="0"/>
              <a:t>)</a:t>
            </a:r>
          </a:p>
          <a:p>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a:lnSpc>
                <a:spcPct val="170000"/>
              </a:lnSpc>
            </a:pPr>
            <a:r>
              <a:rPr lang="zh-CN" altLang="en-US" b="1" dirty="0">
                <a:solidFill>
                  <a:srgbClr val="E02920"/>
                </a:solidFill>
              </a:rPr>
              <a:t>视图消解法</a:t>
            </a:r>
            <a:r>
              <a:rPr lang="zh-CN" altLang="en-US" b="1" dirty="0"/>
              <a:t>（</a:t>
            </a:r>
            <a:r>
              <a:rPr lang="en-US" altLang="zh-CN" b="1" dirty="0"/>
              <a:t>View Resolution</a:t>
            </a:r>
            <a:r>
              <a:rPr lang="zh-CN" altLang="en-US" b="1" dirty="0"/>
              <a:t>）</a:t>
            </a:r>
          </a:p>
          <a:p>
            <a:pPr lvl="2">
              <a:lnSpc>
                <a:spcPct val="170000"/>
              </a:lnSpc>
            </a:pPr>
            <a:r>
              <a:rPr lang="zh-CN" altLang="en-US" dirty="0"/>
              <a:t>进行有效性检查，检查查询的表、视图等是否存在。如果存在，则从数据字典中取出视图的定义</a:t>
            </a:r>
          </a:p>
          <a:p>
            <a:pPr lvl="2">
              <a:lnSpc>
                <a:spcPct val="170000"/>
              </a:lnSpc>
            </a:pPr>
            <a:r>
              <a:rPr lang="zh-CN" altLang="en-US" dirty="0"/>
              <a:t>把视图定义中的子查询与用户的查询结合起来，转换成等价的对基本表的查询</a:t>
            </a:r>
          </a:p>
          <a:p>
            <a:pPr lvl="2">
              <a:lnSpc>
                <a:spcPct val="170000"/>
              </a:lnSpc>
            </a:pPr>
            <a:r>
              <a:rPr lang="zh-CN" altLang="en-US" dirty="0"/>
              <a:t>执行</a:t>
            </a:r>
            <a:r>
              <a:rPr lang="zh-CN" altLang="en-US" b="1" dirty="0">
                <a:solidFill>
                  <a:srgbClr val="E02920"/>
                </a:solidFill>
              </a:rPr>
              <a:t>修正</a:t>
            </a:r>
            <a:r>
              <a:rPr lang="zh-CN" altLang="en-US" dirty="0"/>
              <a:t>后的查询</a:t>
            </a:r>
          </a:p>
          <a:p>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436" y="1097565"/>
            <a:ext cx="9057563" cy="656846"/>
          </a:xfrm>
          <a:prstGeom prst="rect">
            <a:avLst/>
          </a:prstGeom>
          <a:noFill/>
        </p:spPr>
        <p:txBody>
          <a:bodyPr wrap="square" rtlCol="0">
            <a:spAutoFit/>
          </a:bodyPr>
          <a:lstStyle/>
          <a:p>
            <a:pPr marL="715963" indent="-715963">
              <a:lnSpc>
                <a:spcPct val="150000"/>
              </a:lnSpc>
            </a:pPr>
            <a:r>
              <a:rPr lang="en-US" altLang="zh-CN" sz="2800" dirty="0">
                <a:ea typeface="隶书" pitchFamily="49" charset="-122"/>
                <a:cs typeface="Times New Roman" pitchFamily="18" charset="0"/>
              </a:rPr>
              <a:t>[</a:t>
            </a:r>
            <a:r>
              <a:rPr lang="zh-CN" altLang="en-US" sz="2800" dirty="0">
                <a:ea typeface="隶书" pitchFamily="49" charset="-122"/>
                <a:cs typeface="Times New Roman" pitchFamily="18" charset="0"/>
              </a:rPr>
              <a:t>例</a:t>
            </a:r>
            <a:r>
              <a:rPr lang="en-US" altLang="zh-CN" sz="2800" dirty="0">
                <a:ea typeface="隶书" pitchFamily="49" charset="-122"/>
                <a:cs typeface="Times New Roman" pitchFamily="18" charset="0"/>
              </a:rPr>
              <a:t>14]  </a:t>
            </a:r>
            <a:r>
              <a:rPr lang="zh-CN" altLang="en-US" sz="2800" dirty="0">
                <a:latin typeface="隶书" panose="02010509060101010101" pitchFamily="49" charset="-122"/>
                <a:ea typeface="隶书" panose="02010509060101010101" pitchFamily="49" charset="-122"/>
              </a:rPr>
              <a:t>在信息系学生的视图中找出年龄小于</a:t>
            </a:r>
            <a:r>
              <a:rPr lang="en-US" altLang="zh-CN" sz="2800" dirty="0">
                <a:latin typeface="隶书" panose="02010509060101010101" pitchFamily="49" charset="-122"/>
                <a:ea typeface="隶书" panose="02010509060101010101" pitchFamily="49" charset="-122"/>
              </a:rPr>
              <a:t>20</a:t>
            </a:r>
            <a:r>
              <a:rPr lang="zh-CN" altLang="en-US" sz="2800" dirty="0">
                <a:latin typeface="隶书" panose="02010509060101010101" pitchFamily="49" charset="-122"/>
                <a:ea typeface="隶书" panose="02010509060101010101" pitchFamily="49" charset="-122"/>
              </a:rPr>
              <a:t>岁的学生。</a:t>
            </a:r>
          </a:p>
        </p:txBody>
      </p:sp>
      <p:sp>
        <p:nvSpPr>
          <p:cNvPr id="6" name="矩形 5"/>
          <p:cNvSpPr/>
          <p:nvPr/>
        </p:nvSpPr>
        <p:spPr>
          <a:xfrm>
            <a:off x="1345097" y="1901158"/>
            <a:ext cx="6327911" cy="1418915"/>
          </a:xfrm>
          <a:prstGeom prst="rect">
            <a:avLst/>
          </a:prstGeom>
        </p:spPr>
        <p:txBody>
          <a:bodyPr wrap="square">
            <a:spAutoFit/>
          </a:bodyPr>
          <a:lstStyle/>
          <a:p>
            <a:pPr eaLnBrk="1" hangingPunct="1">
              <a:lnSpc>
                <a:spcPct val="150000"/>
              </a:lnSpc>
              <a:buFont typeface="Wingdings" pitchFamily="2" charset="2"/>
              <a:buNone/>
            </a:pPr>
            <a:r>
              <a:rPr lang="en-US" altLang="zh-CN" dirty="0">
                <a:solidFill>
                  <a:srgbClr val="FF0000"/>
                </a:solidFill>
              </a:rPr>
              <a:t> </a:t>
            </a:r>
            <a:r>
              <a:rPr lang="en-US" altLang="zh-CN" sz="2000" b="1" dirty="0">
                <a:solidFill>
                  <a:srgbClr val="FF0000"/>
                </a:solidFill>
              </a:rPr>
              <a:t>SELECT   </a:t>
            </a:r>
            <a:r>
              <a:rPr lang="en-US" altLang="zh-CN" sz="2000" dirty="0" err="1"/>
              <a:t>Sno</a:t>
            </a:r>
            <a:r>
              <a:rPr lang="zh-CN" altLang="en-US" sz="2000" dirty="0"/>
              <a:t>，</a:t>
            </a:r>
            <a:r>
              <a:rPr lang="en-US" altLang="zh-CN" sz="2000" dirty="0"/>
              <a:t>Sage</a:t>
            </a:r>
          </a:p>
          <a:p>
            <a:pPr eaLnBrk="1" hangingPunct="1">
              <a:lnSpc>
                <a:spcPct val="150000"/>
              </a:lnSpc>
              <a:buFont typeface="Wingdings" pitchFamily="2" charset="2"/>
              <a:buNone/>
            </a:pPr>
            <a:r>
              <a:rPr lang="en-US" altLang="zh-CN" sz="2000" b="1" dirty="0">
                <a:solidFill>
                  <a:srgbClr val="FF0000"/>
                </a:solidFill>
              </a:rPr>
              <a:t>FROM</a:t>
            </a:r>
            <a:r>
              <a:rPr lang="en-US" altLang="zh-CN" sz="2000" b="1" dirty="0">
                <a:solidFill>
                  <a:srgbClr val="0000FF"/>
                </a:solidFill>
              </a:rPr>
              <a:t>      </a:t>
            </a:r>
            <a:r>
              <a:rPr lang="en-US" altLang="zh-CN" sz="2000" dirty="0" err="1"/>
              <a:t>IS_Student</a:t>
            </a:r>
            <a:endParaRPr lang="en-US" altLang="zh-CN" sz="2000" dirty="0"/>
          </a:p>
          <a:p>
            <a:pPr eaLnBrk="1" hangingPunct="1">
              <a:lnSpc>
                <a:spcPct val="150000"/>
              </a:lnSpc>
              <a:buFont typeface="Wingdings" pitchFamily="2" charset="2"/>
              <a:buNone/>
            </a:pPr>
            <a:r>
              <a:rPr lang="en-US" altLang="zh-CN" sz="2000" b="1" dirty="0">
                <a:solidFill>
                  <a:srgbClr val="FF0000"/>
                </a:solidFill>
              </a:rPr>
              <a:t>WHERE</a:t>
            </a:r>
            <a:r>
              <a:rPr lang="en-US" altLang="zh-CN" sz="2000" b="1" dirty="0">
                <a:solidFill>
                  <a:srgbClr val="0000FF"/>
                </a:solidFill>
              </a:rPr>
              <a:t>   </a:t>
            </a:r>
            <a:r>
              <a:rPr lang="en-US" altLang="zh-CN" sz="2000" dirty="0"/>
              <a:t>Sage&lt;20</a:t>
            </a:r>
            <a:r>
              <a:rPr lang="zh-CN" altLang="en-US" sz="2000" dirty="0"/>
              <a:t>；</a:t>
            </a:r>
          </a:p>
        </p:txBody>
      </p:sp>
      <p:sp>
        <p:nvSpPr>
          <p:cNvPr id="7" name="内容占位符 2"/>
          <p:cNvSpPr txBox="1">
            <a:spLocks/>
          </p:cNvSpPr>
          <p:nvPr/>
        </p:nvSpPr>
        <p:spPr>
          <a:xfrm>
            <a:off x="536713" y="3429937"/>
            <a:ext cx="8229600" cy="2177015"/>
          </a:xfrm>
          <a:prstGeom prst="rect">
            <a:avLst/>
          </a:prstGeom>
        </p:spPr>
        <p:txBody>
          <a:bodyPr/>
          <a:lstStyle/>
          <a:p>
            <a:pPr marL="742950" marR="0" lvl="1" indent="-285750" algn="l" defTabSz="914400" rtl="0" eaLnBrk="1" fontAlgn="auto" latinLnBrk="0" hangingPunct="1">
              <a:lnSpc>
                <a:spcPct val="150000"/>
              </a:lnSpc>
              <a:spcBef>
                <a:spcPct val="20000"/>
              </a:spcBef>
              <a:spcAft>
                <a:spcPts val="0"/>
              </a:spcAft>
              <a:buClr>
                <a:srgbClr val="0053E2"/>
              </a:buClr>
              <a:buSzPct val="70000"/>
              <a:buFont typeface="Wingdings" pitchFamily="2" charset="2"/>
              <a:buChar char="n"/>
              <a:tabLst/>
              <a:defRPr/>
            </a:pPr>
            <a:r>
              <a:rPr kumimoji="0" lang="zh-CN" altLang="en-US" sz="24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视图消解法</a:t>
            </a:r>
          </a:p>
          <a:p>
            <a:pPr marL="742950" marR="0" lvl="1" indent="-285750" algn="l" defTabSz="914400" rtl="0" eaLnBrk="1" fontAlgn="auto" latinLnBrk="0" hangingPunct="1">
              <a:lnSpc>
                <a:spcPct val="150000"/>
              </a:lnSpc>
              <a:spcBef>
                <a:spcPct val="20000"/>
              </a:spcBef>
              <a:spcAft>
                <a:spcPts val="0"/>
              </a:spcAft>
              <a:buClr>
                <a:srgbClr val="0053E2"/>
              </a:buClr>
              <a:buSzPct val="70000"/>
              <a:buFontTx/>
              <a:buNone/>
              <a:tabLst/>
              <a:defRPr/>
            </a:pPr>
            <a:r>
              <a:rPr kumimoji="0" lang="zh-CN" altLang="en-US" sz="24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转换后的查询语句为：</a:t>
            </a:r>
          </a:p>
          <a:p>
            <a:pPr marL="808038" marR="0" lvl="1" algn="l" defTabSz="914400" rtl="0" eaLnBrk="1" fontAlgn="auto" latinLnBrk="0" hangingPunct="1">
              <a:lnSpc>
                <a:spcPct val="150000"/>
              </a:lnSpc>
              <a:spcBef>
                <a:spcPct val="20000"/>
              </a:spcBef>
              <a:spcAft>
                <a:spcPts val="0"/>
              </a:spcAft>
              <a:buClr>
                <a:srgbClr val="0053E2"/>
              </a:buClr>
              <a:buSzPct val="70000"/>
              <a:buFontTx/>
              <a:buNone/>
              <a:tabLst/>
              <a:defRPr/>
            </a:pPr>
            <a:r>
              <a:rPr kumimoji="0" lang="en-US" altLang="zh-CN" sz="20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SELECT  </a:t>
            </a:r>
            <a:r>
              <a:rPr kumimoji="0" lang="en-US" altLang="zh-CN" sz="200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Sno</a:t>
            </a:r>
            <a:r>
              <a:rPr kumimoji="0" lang="zh-CN" altLang="en-US" sz="20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t>
            </a:r>
            <a:r>
              <a:rPr kumimoji="0" lang="en-US" altLang="zh-CN" sz="20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Sage       </a:t>
            </a:r>
          </a:p>
          <a:p>
            <a:pPr marL="808038" marR="0" lvl="1" algn="l" defTabSz="914400" rtl="0" eaLnBrk="1" fontAlgn="auto" latinLnBrk="0" hangingPunct="1">
              <a:lnSpc>
                <a:spcPct val="150000"/>
              </a:lnSpc>
              <a:spcBef>
                <a:spcPct val="20000"/>
              </a:spcBef>
              <a:spcAft>
                <a:spcPts val="0"/>
              </a:spcAft>
              <a:buClr>
                <a:srgbClr val="0053E2"/>
              </a:buClr>
              <a:buSzPct val="70000"/>
              <a:buFontTx/>
              <a:buNone/>
              <a:tabLst/>
              <a:defRPr/>
            </a:pPr>
            <a:r>
              <a:rPr kumimoji="0" lang="en-US" altLang="zh-CN" sz="20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FROM  Student</a:t>
            </a:r>
          </a:p>
          <a:p>
            <a:pPr marL="808038" marR="0" lvl="1" algn="l" defTabSz="914400" rtl="0" eaLnBrk="1" fontAlgn="auto" latinLnBrk="0" hangingPunct="1">
              <a:lnSpc>
                <a:spcPct val="150000"/>
              </a:lnSpc>
              <a:spcBef>
                <a:spcPct val="20000"/>
              </a:spcBef>
              <a:spcAft>
                <a:spcPts val="0"/>
              </a:spcAft>
              <a:buClr>
                <a:srgbClr val="0053E2"/>
              </a:buClr>
              <a:buSzPct val="70000"/>
              <a:buFontTx/>
              <a:buNone/>
              <a:tabLst/>
              <a:defRPr/>
            </a:pPr>
            <a:r>
              <a:rPr kumimoji="0" lang="en-US" altLang="zh-CN" sz="20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WHERE  </a:t>
            </a:r>
            <a:r>
              <a:rPr kumimoji="0" lang="en-US" altLang="zh-CN" sz="200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Sdept</a:t>
            </a:r>
            <a:r>
              <a:rPr kumimoji="0" lang="en-US" altLang="zh-CN" sz="20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'IS'  AND  Sage&lt;20</a:t>
            </a:r>
            <a:r>
              <a:rPr kumimoji="0" lang="zh-CN" altLang="en-US" sz="20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t>
            </a:r>
          </a:p>
          <a:p>
            <a:pPr marR="0" lvl="0" algn="l" defTabSz="914400" rtl="0" eaLnBrk="1" fontAlgn="auto" latinLnBrk="0" hangingPunct="1">
              <a:lnSpc>
                <a:spcPct val="150000"/>
              </a:lnSpc>
              <a:spcBef>
                <a:spcPct val="20000"/>
              </a:spcBef>
              <a:spcAft>
                <a:spcPts val="0"/>
              </a:spcAft>
              <a:buClr>
                <a:srgbClr val="2B166E"/>
              </a:buClr>
              <a:buSzTx/>
              <a:tabLst/>
              <a:defRPr/>
            </a:pPr>
            <a:endParaRPr kumimoji="0" lang="zh-CN" altLang="en-US" sz="2800" b="0" i="0" u="none" strike="noStrike" kern="1200" cap="none" spc="0" normalizeH="0" baseline="0" noProof="0" dirty="0">
              <a:ln>
                <a:noFill/>
              </a:ln>
              <a:solidFill>
                <a:schemeClr val="tx1"/>
              </a:solidFill>
              <a:effectLst/>
              <a:uLnTx/>
              <a:uFillTx/>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4591" y="547103"/>
            <a:ext cx="9012072" cy="1292662"/>
          </a:xfrm>
          <a:prstGeom prst="rect">
            <a:avLst/>
          </a:prstGeom>
          <a:noFill/>
        </p:spPr>
        <p:txBody>
          <a:bodyPr wrap="square" rtlCol="0">
            <a:spAutoFit/>
          </a:bodyPr>
          <a:lstStyle/>
          <a:p>
            <a:pPr marL="715963" indent="-715963">
              <a:lnSpc>
                <a:spcPct val="150000"/>
              </a:lnSpc>
            </a:pPr>
            <a:r>
              <a:rPr lang="en-US" altLang="zh-CN" sz="2800" dirty="0">
                <a:ea typeface="隶书" pitchFamily="49" charset="-122"/>
                <a:cs typeface="Times New Roman" pitchFamily="18" charset="0"/>
              </a:rPr>
              <a:t>[</a:t>
            </a:r>
            <a:r>
              <a:rPr lang="zh-CN" altLang="en-US" sz="2800" dirty="0">
                <a:ea typeface="隶书" pitchFamily="49" charset="-122"/>
                <a:cs typeface="Times New Roman" pitchFamily="18" charset="0"/>
              </a:rPr>
              <a:t>例</a:t>
            </a:r>
            <a:r>
              <a:rPr lang="en-US" altLang="zh-CN" sz="2800" dirty="0">
                <a:ea typeface="隶书" pitchFamily="49" charset="-122"/>
                <a:cs typeface="Times New Roman" pitchFamily="18" charset="0"/>
              </a:rPr>
              <a:t>15]  </a:t>
            </a:r>
            <a:r>
              <a:rPr lang="zh-CN" altLang="en-US" sz="2800" dirty="0">
                <a:latin typeface="隶书" panose="02010509060101010101" pitchFamily="49" charset="-122"/>
                <a:ea typeface="隶书" panose="02010509060101010101" pitchFamily="49" charset="-122"/>
              </a:rPr>
              <a:t>在</a:t>
            </a:r>
            <a:r>
              <a:rPr lang="en-US" altLang="zh-CN" sz="2800" dirty="0">
                <a:latin typeface="隶书" panose="02010509060101010101" pitchFamily="49" charset="-122"/>
                <a:ea typeface="隶书" panose="02010509060101010101" pitchFamily="49" charset="-122"/>
              </a:rPr>
              <a:t>S_G</a:t>
            </a:r>
            <a:r>
              <a:rPr lang="zh-CN" altLang="en-US" sz="2800" dirty="0">
                <a:latin typeface="隶书" panose="02010509060101010101" pitchFamily="49" charset="-122"/>
                <a:ea typeface="隶书" panose="02010509060101010101" pitchFamily="49" charset="-122"/>
              </a:rPr>
              <a:t>视图中查询平均成绩在</a:t>
            </a:r>
            <a:r>
              <a:rPr lang="en-US" altLang="zh-CN" sz="2800" dirty="0">
                <a:latin typeface="隶书" panose="02010509060101010101" pitchFamily="49" charset="-122"/>
                <a:ea typeface="隶书" panose="02010509060101010101" pitchFamily="49" charset="-122"/>
              </a:rPr>
              <a:t>90</a:t>
            </a:r>
            <a:r>
              <a:rPr lang="zh-CN" altLang="en-US" sz="2800" dirty="0">
                <a:latin typeface="隶书" panose="02010509060101010101" pitchFamily="49" charset="-122"/>
                <a:ea typeface="隶书" panose="02010509060101010101" pitchFamily="49" charset="-122"/>
              </a:rPr>
              <a:t>分以上的学生学号和平均成绩。</a:t>
            </a:r>
          </a:p>
        </p:txBody>
      </p:sp>
      <p:sp>
        <p:nvSpPr>
          <p:cNvPr id="6" name="矩形 5"/>
          <p:cNvSpPr/>
          <p:nvPr/>
        </p:nvSpPr>
        <p:spPr>
          <a:xfrm>
            <a:off x="1278836" y="1854279"/>
            <a:ext cx="6327911" cy="1684244"/>
          </a:xfrm>
          <a:prstGeom prst="rect">
            <a:avLst/>
          </a:prstGeom>
        </p:spPr>
        <p:txBody>
          <a:bodyPr wrap="square">
            <a:spAutoFit/>
          </a:bodyPr>
          <a:lstStyle/>
          <a:p>
            <a:pPr marL="0" lvl="2">
              <a:lnSpc>
                <a:spcPct val="150000"/>
              </a:lnSpc>
              <a:buFont typeface="Wingdings" pitchFamily="2" charset="2"/>
              <a:buNone/>
            </a:pPr>
            <a:r>
              <a:rPr lang="en-US" altLang="zh-CN" sz="2400" dirty="0">
                <a:solidFill>
                  <a:srgbClr val="FF0000"/>
                </a:solidFill>
                <a:cs typeface="Times New Roman" panose="02020603050405020304" pitchFamily="18" charset="0"/>
              </a:rPr>
              <a:t> </a:t>
            </a:r>
            <a:r>
              <a:rPr lang="en-US" altLang="zh-CN" sz="2400" b="1" dirty="0">
                <a:solidFill>
                  <a:srgbClr val="FF0000"/>
                </a:solidFill>
                <a:cs typeface="Times New Roman" panose="02020603050405020304" pitchFamily="18" charset="0"/>
              </a:rPr>
              <a:t>SELECT  </a:t>
            </a:r>
            <a:r>
              <a:rPr lang="en-US" altLang="zh-CN" sz="2400" b="1" dirty="0">
                <a:latin typeface="宋体" charset="-122"/>
              </a:rPr>
              <a:t>*</a:t>
            </a:r>
          </a:p>
          <a:p>
            <a:pPr marL="0" lvl="2">
              <a:lnSpc>
                <a:spcPct val="150000"/>
              </a:lnSpc>
              <a:buFont typeface="Wingdings" pitchFamily="2" charset="2"/>
              <a:buNone/>
            </a:pPr>
            <a:r>
              <a:rPr lang="en-US" altLang="zh-CN" sz="2400" b="1" dirty="0">
                <a:solidFill>
                  <a:srgbClr val="FF0000"/>
                </a:solidFill>
              </a:rPr>
              <a:t> FROM</a:t>
            </a:r>
            <a:r>
              <a:rPr lang="en-US" altLang="zh-CN" sz="2400" dirty="0">
                <a:solidFill>
                  <a:srgbClr val="0000FF"/>
                </a:solidFill>
              </a:rPr>
              <a:t> </a:t>
            </a:r>
            <a:r>
              <a:rPr lang="en-US" altLang="zh-CN" sz="2400" b="1" dirty="0">
                <a:latin typeface="宋体" charset="-122"/>
              </a:rPr>
              <a:t>   </a:t>
            </a:r>
            <a:r>
              <a:rPr lang="en-US" altLang="zh-CN" sz="2400" b="1" dirty="0">
                <a:solidFill>
                  <a:srgbClr val="D32DB7"/>
                </a:solidFill>
                <a:latin typeface="宋体" charset="-122"/>
              </a:rPr>
              <a:t>S_G</a:t>
            </a:r>
            <a:endParaRPr lang="en-US" altLang="zh-CN" sz="2400" b="1" dirty="0">
              <a:latin typeface="宋体" charset="-122"/>
            </a:endParaRPr>
          </a:p>
          <a:p>
            <a:pPr marL="0" lvl="2">
              <a:lnSpc>
                <a:spcPct val="150000"/>
              </a:lnSpc>
              <a:buFont typeface="Wingdings" pitchFamily="2" charset="2"/>
              <a:buNone/>
            </a:pPr>
            <a:r>
              <a:rPr lang="en-US" altLang="zh-CN" sz="2400" b="1" dirty="0">
                <a:solidFill>
                  <a:srgbClr val="FF0000"/>
                </a:solidFill>
              </a:rPr>
              <a:t> WHERE</a:t>
            </a:r>
            <a:r>
              <a:rPr lang="en-US" altLang="zh-CN" sz="2400" b="1" dirty="0">
                <a:latin typeface="宋体" charset="-122"/>
              </a:rPr>
              <a:t>  </a:t>
            </a:r>
            <a:r>
              <a:rPr lang="en-US" altLang="zh-CN" sz="2400" b="1" dirty="0" err="1">
                <a:latin typeface="宋体" charset="-122"/>
              </a:rPr>
              <a:t>Gavg</a:t>
            </a:r>
            <a:r>
              <a:rPr lang="en-US" altLang="zh-CN" sz="2400" b="1" dirty="0">
                <a:latin typeface="宋体" charset="-122"/>
              </a:rPr>
              <a:t>&gt;=90</a:t>
            </a:r>
            <a:r>
              <a:rPr lang="zh-CN" altLang="en-US" sz="2400" b="1" dirty="0">
                <a:latin typeface="宋体" charset="-122"/>
              </a:rPr>
              <a:t>；</a:t>
            </a:r>
          </a:p>
        </p:txBody>
      </p:sp>
      <p:sp>
        <p:nvSpPr>
          <p:cNvPr id="7" name="矩形 6"/>
          <p:cNvSpPr/>
          <p:nvPr/>
        </p:nvSpPr>
        <p:spPr>
          <a:xfrm>
            <a:off x="1080052" y="4210227"/>
            <a:ext cx="3690731" cy="1938992"/>
          </a:xfrm>
          <a:prstGeom prst="rect">
            <a:avLst/>
          </a:prstGeom>
        </p:spPr>
        <p:txBody>
          <a:bodyPr wrap="square">
            <a:spAutoFit/>
          </a:bodyPr>
          <a:lstStyle/>
          <a:p>
            <a:pPr marL="0" lvl="2">
              <a:lnSpc>
                <a:spcPct val="150000"/>
              </a:lnSpc>
            </a:pPr>
            <a:r>
              <a:rPr lang="en-US" altLang="zh-CN" sz="2000" b="1" dirty="0">
                <a:solidFill>
                  <a:srgbClr val="FF0000"/>
                </a:solidFill>
              </a:rPr>
              <a:t>SELECT</a:t>
            </a:r>
            <a:r>
              <a:rPr lang="en-US" altLang="zh-CN" sz="2000" dirty="0">
                <a:solidFill>
                  <a:srgbClr val="0000FF"/>
                </a:solidFill>
              </a:rPr>
              <a:t> </a:t>
            </a:r>
            <a:r>
              <a:rPr lang="en-US" altLang="zh-CN" sz="2000" dirty="0" err="1"/>
              <a:t>Sno</a:t>
            </a:r>
            <a:r>
              <a:rPr lang="zh-CN" altLang="en-US" sz="2000" dirty="0"/>
              <a:t>，</a:t>
            </a:r>
            <a:r>
              <a:rPr lang="en-US" altLang="zh-CN" sz="2000" dirty="0"/>
              <a:t>AVG(Grade)</a:t>
            </a:r>
          </a:p>
          <a:p>
            <a:pPr marL="0" lvl="2">
              <a:lnSpc>
                <a:spcPct val="150000"/>
              </a:lnSpc>
            </a:pPr>
            <a:r>
              <a:rPr lang="en-US" altLang="zh-CN" sz="2000" b="1" dirty="0">
                <a:solidFill>
                  <a:srgbClr val="FF0000"/>
                </a:solidFill>
              </a:rPr>
              <a:t>FROM</a:t>
            </a:r>
            <a:r>
              <a:rPr lang="en-US" altLang="zh-CN" sz="2000" dirty="0">
                <a:solidFill>
                  <a:srgbClr val="0000FF"/>
                </a:solidFill>
              </a:rPr>
              <a:t>     </a:t>
            </a:r>
            <a:r>
              <a:rPr lang="en-US" altLang="zh-CN" sz="2000" dirty="0" err="1"/>
              <a:t>SC</a:t>
            </a:r>
          </a:p>
          <a:p>
            <a:pPr marL="0" lvl="2">
              <a:lnSpc>
                <a:spcPct val="150000"/>
              </a:lnSpc>
            </a:pPr>
            <a:r>
              <a:rPr lang="en-US" altLang="zh-CN" sz="2000" b="1" dirty="0">
                <a:solidFill>
                  <a:srgbClr val="FF0000"/>
                </a:solidFill>
              </a:rPr>
              <a:t>WHERE</a:t>
            </a:r>
            <a:r>
              <a:rPr lang="en-US" altLang="zh-CN" sz="2000" dirty="0">
                <a:solidFill>
                  <a:srgbClr val="0000FF"/>
                </a:solidFill>
              </a:rPr>
              <a:t>  </a:t>
            </a:r>
            <a:r>
              <a:rPr lang="en-US" altLang="zh-CN" sz="2000" dirty="0" err="1"/>
              <a:t>AVG(Grade)&gt;=90</a:t>
            </a:r>
          </a:p>
          <a:p>
            <a:pPr marL="0" lvl="2">
              <a:lnSpc>
                <a:spcPct val="150000"/>
              </a:lnSpc>
            </a:pPr>
            <a:r>
              <a:rPr lang="en-US" altLang="zh-CN" sz="2000" b="1" dirty="0">
                <a:solidFill>
                  <a:srgbClr val="FF0000"/>
                </a:solidFill>
              </a:rPr>
              <a:t>GROUP BY </a:t>
            </a:r>
            <a:r>
              <a:rPr lang="en-US" altLang="zh-CN" sz="2000" dirty="0" err="1"/>
              <a:t>Sno</a:t>
            </a:r>
            <a:r>
              <a:rPr lang="zh-CN" altLang="en-US" sz="2000" dirty="0" err="1"/>
              <a:t>；</a:t>
            </a:r>
          </a:p>
        </p:txBody>
      </p:sp>
      <p:sp>
        <p:nvSpPr>
          <p:cNvPr id="8" name="TextBox 7"/>
          <p:cNvSpPr txBox="1"/>
          <p:nvPr/>
        </p:nvSpPr>
        <p:spPr>
          <a:xfrm>
            <a:off x="1126435" y="3634256"/>
            <a:ext cx="1475084" cy="495585"/>
          </a:xfrm>
          <a:prstGeom prst="rect">
            <a:avLst/>
          </a:prstGeom>
          <a:noFill/>
        </p:spPr>
        <p:txBody>
          <a:bodyPr wrap="none" rtlCol="0">
            <a:spAutoFit/>
          </a:bodyPr>
          <a:lstStyle/>
          <a:p>
            <a:pPr>
              <a:lnSpc>
                <a:spcPct val="150000"/>
              </a:lnSpc>
            </a:pPr>
            <a:r>
              <a:rPr lang="zh-CN" altLang="en-US" sz="2000" b="1" dirty="0"/>
              <a:t>查询转换：</a:t>
            </a:r>
          </a:p>
        </p:txBody>
      </p:sp>
      <p:sp>
        <p:nvSpPr>
          <p:cNvPr id="9" name="矩形 8"/>
          <p:cNvSpPr/>
          <p:nvPr/>
        </p:nvSpPr>
        <p:spPr>
          <a:xfrm>
            <a:off x="5009321" y="4230106"/>
            <a:ext cx="3690731" cy="2400657"/>
          </a:xfrm>
          <a:prstGeom prst="rect">
            <a:avLst/>
          </a:prstGeom>
        </p:spPr>
        <p:txBody>
          <a:bodyPr wrap="square">
            <a:spAutoFit/>
          </a:bodyPr>
          <a:lstStyle/>
          <a:p>
            <a:pPr marL="0" lvl="2">
              <a:lnSpc>
                <a:spcPct val="150000"/>
              </a:lnSpc>
            </a:pPr>
            <a:r>
              <a:rPr lang="en-US" altLang="zh-CN" sz="2000" b="1" dirty="0">
                <a:solidFill>
                  <a:srgbClr val="FF0000"/>
                </a:solidFill>
              </a:rPr>
              <a:t>SELECT</a:t>
            </a:r>
            <a:r>
              <a:rPr lang="en-US" altLang="zh-CN" sz="2000" dirty="0">
                <a:solidFill>
                  <a:srgbClr val="0000FF"/>
                </a:solidFill>
              </a:rPr>
              <a:t>   </a:t>
            </a:r>
            <a:r>
              <a:rPr lang="en-US" altLang="zh-CN" sz="2000" dirty="0" err="1"/>
              <a:t>Sno</a:t>
            </a:r>
            <a:r>
              <a:rPr lang="zh-CN" altLang="en-US" sz="2000" dirty="0"/>
              <a:t>，</a:t>
            </a:r>
            <a:r>
              <a:rPr lang="en-US" altLang="zh-CN" sz="2000" dirty="0"/>
              <a:t>AVG(Grade)</a:t>
            </a:r>
          </a:p>
          <a:p>
            <a:pPr marL="0" lvl="2">
              <a:lnSpc>
                <a:spcPct val="150000"/>
              </a:lnSpc>
            </a:pPr>
            <a:r>
              <a:rPr lang="en-US" altLang="zh-CN" sz="2000" b="1" dirty="0">
                <a:solidFill>
                  <a:srgbClr val="FF0000"/>
                </a:solidFill>
              </a:rPr>
              <a:t>FROM</a:t>
            </a:r>
            <a:r>
              <a:rPr lang="en-US" altLang="zh-CN" sz="2000" dirty="0">
                <a:solidFill>
                  <a:srgbClr val="0000FF"/>
                </a:solidFill>
              </a:rPr>
              <a:t>      </a:t>
            </a:r>
            <a:r>
              <a:rPr lang="en-US" altLang="zh-CN" sz="2000" dirty="0"/>
              <a:t>SC</a:t>
            </a:r>
          </a:p>
          <a:p>
            <a:pPr marL="0" lvl="2">
              <a:lnSpc>
                <a:spcPct val="150000"/>
              </a:lnSpc>
            </a:pPr>
            <a:r>
              <a:rPr lang="en-US" altLang="zh-CN" sz="2000" b="1" dirty="0">
                <a:solidFill>
                  <a:srgbClr val="FF0000"/>
                </a:solidFill>
              </a:rPr>
              <a:t>GROUP BY  </a:t>
            </a:r>
            <a:r>
              <a:rPr lang="en-US" altLang="zh-CN" sz="2000" dirty="0" err="1"/>
              <a:t>Sno</a:t>
            </a:r>
            <a:r>
              <a:rPr lang="zh-CN" altLang="en-US" sz="2000" dirty="0"/>
              <a:t>；</a:t>
            </a:r>
            <a:endParaRPr lang="en-US" altLang="zh-CN" sz="2000" dirty="0"/>
          </a:p>
          <a:p>
            <a:pPr marL="0" lvl="2">
              <a:lnSpc>
                <a:spcPct val="150000"/>
              </a:lnSpc>
            </a:pPr>
            <a:r>
              <a:rPr lang="en-US" altLang="zh-CN" sz="2000" b="1" dirty="0">
                <a:solidFill>
                  <a:srgbClr val="FF0000"/>
                </a:solidFill>
              </a:rPr>
              <a:t>HAVING</a:t>
            </a:r>
            <a:r>
              <a:rPr lang="en-US" altLang="zh-CN" sz="2000" b="1" dirty="0">
                <a:solidFill>
                  <a:srgbClr val="D32DB7"/>
                </a:solidFill>
              </a:rPr>
              <a:t>   </a:t>
            </a:r>
            <a:r>
              <a:rPr lang="en-US" altLang="zh-CN" sz="2000" dirty="0"/>
              <a:t>AVG(Grade)&gt;=90</a:t>
            </a:r>
            <a:r>
              <a:rPr lang="zh-CN" altLang="en-US" sz="2000" dirty="0"/>
              <a:t>；</a:t>
            </a:r>
          </a:p>
          <a:p>
            <a:pPr marL="0" lvl="2">
              <a:lnSpc>
                <a:spcPct val="150000"/>
              </a:lnSpc>
            </a:pPr>
            <a:endParaRPr lang="zh-CN" altLang="en-US" sz="2000" dirty="0" err="1"/>
          </a:p>
        </p:txBody>
      </p:sp>
      <p:pic>
        <p:nvPicPr>
          <p:cNvPr id="3074" name="Picture 2" descr="E:\数据库原理\ppt\picture\png-0652.png"/>
          <p:cNvPicPr>
            <a:picLocks noChangeAspect="1" noChangeArrowheads="1"/>
          </p:cNvPicPr>
          <p:nvPr/>
        </p:nvPicPr>
        <p:blipFill>
          <a:blip r:embed="rId2"/>
          <a:srcRect/>
          <a:stretch>
            <a:fillRect/>
          </a:stretch>
        </p:blipFill>
        <p:spPr bwMode="auto">
          <a:xfrm>
            <a:off x="4045227" y="4764654"/>
            <a:ext cx="911086" cy="911086"/>
          </a:xfrm>
          <a:prstGeom prst="rect">
            <a:avLst/>
          </a:prstGeom>
          <a:noFill/>
        </p:spPr>
      </p:pic>
      <p:pic>
        <p:nvPicPr>
          <p:cNvPr id="3075" name="Picture 3" descr="E:\数据库原理\ppt\picture\png-0644.png"/>
          <p:cNvPicPr>
            <a:picLocks noChangeAspect="1" noChangeArrowheads="1"/>
          </p:cNvPicPr>
          <p:nvPr/>
        </p:nvPicPr>
        <p:blipFill>
          <a:blip r:embed="rId3"/>
          <a:srcRect/>
          <a:stretch>
            <a:fillRect/>
          </a:stretch>
        </p:blipFill>
        <p:spPr bwMode="auto">
          <a:xfrm>
            <a:off x="8110332" y="4857419"/>
            <a:ext cx="818321" cy="81832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5" presetClass="entr" presetSubtype="0" fill="hold" nodeType="clickEffect">
                                  <p:stCondLst>
                                    <p:cond delay="0"/>
                                  </p:stCondLst>
                                  <p:childTnLst>
                                    <p:set>
                                      <p:cBhvr>
                                        <p:cTn id="35" dur="1" fill="hold">
                                          <p:stCondLst>
                                            <p:cond delay="0"/>
                                          </p:stCondLst>
                                        </p:cTn>
                                        <p:tgtEl>
                                          <p:spTgt spid="3074"/>
                                        </p:tgtEl>
                                        <p:attrNameLst>
                                          <p:attrName>style.visibility</p:attrName>
                                        </p:attrNameLst>
                                      </p:cBhvr>
                                      <p:to>
                                        <p:strVal val="visible"/>
                                      </p:to>
                                    </p:set>
                                    <p:anim calcmode="lin" valueType="num">
                                      <p:cBhvr>
                                        <p:cTn id="36" dur="500" decel="50000" fill="hold">
                                          <p:stCondLst>
                                            <p:cond delay="0"/>
                                          </p:stCondLst>
                                        </p:cTn>
                                        <p:tgtEl>
                                          <p:spTgt spid="3074"/>
                                        </p:tgtEl>
                                        <p:attrNameLst>
                                          <p:attrName>style.rotation</p:attrName>
                                        </p:attrNameLst>
                                      </p:cBhvr>
                                      <p:tavLst>
                                        <p:tav tm="0">
                                          <p:val>
                                            <p:fltVal val="-90"/>
                                          </p:val>
                                        </p:tav>
                                        <p:tav tm="100000">
                                          <p:val>
                                            <p:fltVal val="0"/>
                                          </p:val>
                                        </p:tav>
                                      </p:tavLst>
                                    </p:anim>
                                    <p:anim calcmode="lin" valueType="num">
                                      <p:cBhvr>
                                        <p:cTn id="37" dur="500" decel="50000" fill="hold">
                                          <p:stCondLst>
                                            <p:cond delay="0"/>
                                          </p:stCondLst>
                                        </p:cTn>
                                        <p:tgtEl>
                                          <p:spTgt spid="3074"/>
                                        </p:tgtEl>
                                        <p:attrNameLst>
                                          <p:attrName>ppt_w</p:attrName>
                                        </p:attrNameLst>
                                      </p:cBhvr>
                                      <p:tavLst>
                                        <p:tav tm="0">
                                          <p:val>
                                            <p:strVal val="#ppt_w"/>
                                          </p:val>
                                        </p:tav>
                                        <p:tav tm="100000">
                                          <p:val>
                                            <p:strVal val="#ppt_w*.05"/>
                                          </p:val>
                                        </p:tav>
                                      </p:tavLst>
                                    </p:anim>
                                    <p:anim calcmode="lin" valueType="num">
                                      <p:cBhvr>
                                        <p:cTn id="38" dur="500" accel="50000" fill="hold">
                                          <p:stCondLst>
                                            <p:cond delay="500"/>
                                          </p:stCondLst>
                                        </p:cTn>
                                        <p:tgtEl>
                                          <p:spTgt spid="3074"/>
                                        </p:tgtEl>
                                        <p:attrNameLst>
                                          <p:attrName>ppt_w</p:attrName>
                                        </p:attrNameLst>
                                      </p:cBhvr>
                                      <p:tavLst>
                                        <p:tav tm="0">
                                          <p:val>
                                            <p:strVal val="#ppt_w*.05"/>
                                          </p:val>
                                        </p:tav>
                                        <p:tav tm="100000">
                                          <p:val>
                                            <p:strVal val="#ppt_w"/>
                                          </p:val>
                                        </p:tav>
                                      </p:tavLst>
                                    </p:anim>
                                    <p:anim calcmode="lin" valueType="num">
                                      <p:cBhvr>
                                        <p:cTn id="39" dur="1000" fill="hold"/>
                                        <p:tgtEl>
                                          <p:spTgt spid="3074"/>
                                        </p:tgtEl>
                                        <p:attrNameLst>
                                          <p:attrName>ppt_h</p:attrName>
                                        </p:attrNameLst>
                                      </p:cBhvr>
                                      <p:tavLst>
                                        <p:tav tm="0">
                                          <p:val>
                                            <p:strVal val="#ppt_h"/>
                                          </p:val>
                                        </p:tav>
                                        <p:tav tm="100000">
                                          <p:val>
                                            <p:strVal val="#ppt_h"/>
                                          </p:val>
                                        </p:tav>
                                      </p:tavLst>
                                    </p:anim>
                                    <p:anim calcmode="lin" valueType="num">
                                      <p:cBhvr>
                                        <p:cTn id="40" dur="500" decel="50000" fill="hold">
                                          <p:stCondLst>
                                            <p:cond delay="0"/>
                                          </p:stCondLst>
                                        </p:cTn>
                                        <p:tgtEl>
                                          <p:spTgt spid="3074"/>
                                        </p:tgtEl>
                                        <p:attrNameLst>
                                          <p:attrName>ppt_x</p:attrName>
                                        </p:attrNameLst>
                                      </p:cBhvr>
                                      <p:tavLst>
                                        <p:tav tm="0">
                                          <p:val>
                                            <p:strVal val="#ppt_x+.4"/>
                                          </p:val>
                                        </p:tav>
                                        <p:tav tm="100000">
                                          <p:val>
                                            <p:strVal val="#ppt_x"/>
                                          </p:val>
                                        </p:tav>
                                      </p:tavLst>
                                    </p:anim>
                                    <p:anim calcmode="lin" valueType="num">
                                      <p:cBhvr>
                                        <p:cTn id="41" dur="500" decel="50000" fill="hold">
                                          <p:stCondLst>
                                            <p:cond delay="0"/>
                                          </p:stCondLst>
                                        </p:cTn>
                                        <p:tgtEl>
                                          <p:spTgt spid="3074"/>
                                        </p:tgtEl>
                                        <p:attrNameLst>
                                          <p:attrName>ppt_y</p:attrName>
                                        </p:attrNameLst>
                                      </p:cBhvr>
                                      <p:tavLst>
                                        <p:tav tm="0">
                                          <p:val>
                                            <p:strVal val="#ppt_y-.2"/>
                                          </p:val>
                                        </p:tav>
                                        <p:tav tm="100000">
                                          <p:val>
                                            <p:strVal val="#ppt_y+.1"/>
                                          </p:val>
                                        </p:tav>
                                      </p:tavLst>
                                    </p:anim>
                                    <p:anim calcmode="lin" valueType="num">
                                      <p:cBhvr>
                                        <p:cTn id="42" dur="500" accel="50000" fill="hold">
                                          <p:stCondLst>
                                            <p:cond delay="500"/>
                                          </p:stCondLst>
                                        </p:cTn>
                                        <p:tgtEl>
                                          <p:spTgt spid="3074"/>
                                        </p:tgtEl>
                                        <p:attrNameLst>
                                          <p:attrName>ppt_y</p:attrName>
                                        </p:attrNameLst>
                                      </p:cBhvr>
                                      <p:tavLst>
                                        <p:tav tm="0">
                                          <p:val>
                                            <p:strVal val="#ppt_y+.1"/>
                                          </p:val>
                                        </p:tav>
                                        <p:tav tm="100000">
                                          <p:val>
                                            <p:strVal val="#ppt_y"/>
                                          </p:val>
                                        </p:tav>
                                      </p:tavLst>
                                    </p:anim>
                                    <p:animEffect transition="in" filter="fade">
                                      <p:cBhvr>
                                        <p:cTn id="43" dur="1000" decel="50000">
                                          <p:stCondLst>
                                            <p:cond delay="0"/>
                                          </p:stCondLst>
                                        </p:cTn>
                                        <p:tgtEl>
                                          <p:spTgt spid="3074"/>
                                        </p:tgtEl>
                                      </p:cBhvr>
                                    </p:animEffect>
                                  </p:childTnLst>
                                </p:cTn>
                              </p:par>
                            </p:childTnLst>
                          </p:cTn>
                        </p:par>
                      </p:childTnLst>
                    </p:cTn>
                  </p:par>
                  <p:par>
                    <p:cTn id="44" fill="hold">
                      <p:stCondLst>
                        <p:cond delay="indefinite"/>
                      </p:stCondLst>
                      <p:childTnLst>
                        <p:par>
                          <p:cTn id="45" fill="hold">
                            <p:stCondLst>
                              <p:cond delay="0"/>
                            </p:stCondLst>
                            <p:childTnLst>
                              <p:par>
                                <p:cTn id="46" presetID="25" presetClass="entr" presetSubtype="0" fill="hold" nodeType="clickEffect">
                                  <p:stCondLst>
                                    <p:cond delay="0"/>
                                  </p:stCondLst>
                                  <p:childTnLst>
                                    <p:set>
                                      <p:cBhvr>
                                        <p:cTn id="47" dur="1" fill="hold">
                                          <p:stCondLst>
                                            <p:cond delay="0"/>
                                          </p:stCondLst>
                                        </p:cTn>
                                        <p:tgtEl>
                                          <p:spTgt spid="3075"/>
                                        </p:tgtEl>
                                        <p:attrNameLst>
                                          <p:attrName>style.visibility</p:attrName>
                                        </p:attrNameLst>
                                      </p:cBhvr>
                                      <p:to>
                                        <p:strVal val="visible"/>
                                      </p:to>
                                    </p:set>
                                    <p:anim calcmode="lin" valueType="num">
                                      <p:cBhvr>
                                        <p:cTn id="48" dur="500" decel="50000" fill="hold">
                                          <p:stCondLst>
                                            <p:cond delay="0"/>
                                          </p:stCondLst>
                                        </p:cTn>
                                        <p:tgtEl>
                                          <p:spTgt spid="3075"/>
                                        </p:tgtEl>
                                        <p:attrNameLst>
                                          <p:attrName>style.rotation</p:attrName>
                                        </p:attrNameLst>
                                      </p:cBhvr>
                                      <p:tavLst>
                                        <p:tav tm="0">
                                          <p:val>
                                            <p:fltVal val="-90"/>
                                          </p:val>
                                        </p:tav>
                                        <p:tav tm="100000">
                                          <p:val>
                                            <p:fltVal val="0"/>
                                          </p:val>
                                        </p:tav>
                                      </p:tavLst>
                                    </p:anim>
                                    <p:anim calcmode="lin" valueType="num">
                                      <p:cBhvr>
                                        <p:cTn id="49" dur="500" decel="50000" fill="hold">
                                          <p:stCondLst>
                                            <p:cond delay="0"/>
                                          </p:stCondLst>
                                        </p:cTn>
                                        <p:tgtEl>
                                          <p:spTgt spid="3075"/>
                                        </p:tgtEl>
                                        <p:attrNameLst>
                                          <p:attrName>ppt_w</p:attrName>
                                        </p:attrNameLst>
                                      </p:cBhvr>
                                      <p:tavLst>
                                        <p:tav tm="0">
                                          <p:val>
                                            <p:strVal val="#ppt_w"/>
                                          </p:val>
                                        </p:tav>
                                        <p:tav tm="100000">
                                          <p:val>
                                            <p:strVal val="#ppt_w*.05"/>
                                          </p:val>
                                        </p:tav>
                                      </p:tavLst>
                                    </p:anim>
                                    <p:anim calcmode="lin" valueType="num">
                                      <p:cBhvr>
                                        <p:cTn id="50" dur="500" accel="50000" fill="hold">
                                          <p:stCondLst>
                                            <p:cond delay="500"/>
                                          </p:stCondLst>
                                        </p:cTn>
                                        <p:tgtEl>
                                          <p:spTgt spid="3075"/>
                                        </p:tgtEl>
                                        <p:attrNameLst>
                                          <p:attrName>ppt_w</p:attrName>
                                        </p:attrNameLst>
                                      </p:cBhvr>
                                      <p:tavLst>
                                        <p:tav tm="0">
                                          <p:val>
                                            <p:strVal val="#ppt_w*.05"/>
                                          </p:val>
                                        </p:tav>
                                        <p:tav tm="100000">
                                          <p:val>
                                            <p:strVal val="#ppt_w"/>
                                          </p:val>
                                        </p:tav>
                                      </p:tavLst>
                                    </p:anim>
                                    <p:anim calcmode="lin" valueType="num">
                                      <p:cBhvr>
                                        <p:cTn id="51" dur="1000" fill="hold"/>
                                        <p:tgtEl>
                                          <p:spTgt spid="3075"/>
                                        </p:tgtEl>
                                        <p:attrNameLst>
                                          <p:attrName>ppt_h</p:attrName>
                                        </p:attrNameLst>
                                      </p:cBhvr>
                                      <p:tavLst>
                                        <p:tav tm="0">
                                          <p:val>
                                            <p:strVal val="#ppt_h"/>
                                          </p:val>
                                        </p:tav>
                                        <p:tav tm="100000">
                                          <p:val>
                                            <p:strVal val="#ppt_h"/>
                                          </p:val>
                                        </p:tav>
                                      </p:tavLst>
                                    </p:anim>
                                    <p:anim calcmode="lin" valueType="num">
                                      <p:cBhvr>
                                        <p:cTn id="52" dur="500" decel="50000" fill="hold">
                                          <p:stCondLst>
                                            <p:cond delay="0"/>
                                          </p:stCondLst>
                                        </p:cTn>
                                        <p:tgtEl>
                                          <p:spTgt spid="3075"/>
                                        </p:tgtEl>
                                        <p:attrNameLst>
                                          <p:attrName>ppt_x</p:attrName>
                                        </p:attrNameLst>
                                      </p:cBhvr>
                                      <p:tavLst>
                                        <p:tav tm="0">
                                          <p:val>
                                            <p:strVal val="#ppt_x+.4"/>
                                          </p:val>
                                        </p:tav>
                                        <p:tav tm="100000">
                                          <p:val>
                                            <p:strVal val="#ppt_x"/>
                                          </p:val>
                                        </p:tav>
                                      </p:tavLst>
                                    </p:anim>
                                    <p:anim calcmode="lin" valueType="num">
                                      <p:cBhvr>
                                        <p:cTn id="53" dur="500" decel="50000" fill="hold">
                                          <p:stCondLst>
                                            <p:cond delay="0"/>
                                          </p:stCondLst>
                                        </p:cTn>
                                        <p:tgtEl>
                                          <p:spTgt spid="3075"/>
                                        </p:tgtEl>
                                        <p:attrNameLst>
                                          <p:attrName>ppt_y</p:attrName>
                                        </p:attrNameLst>
                                      </p:cBhvr>
                                      <p:tavLst>
                                        <p:tav tm="0">
                                          <p:val>
                                            <p:strVal val="#ppt_y-.2"/>
                                          </p:val>
                                        </p:tav>
                                        <p:tav tm="100000">
                                          <p:val>
                                            <p:strVal val="#ppt_y+.1"/>
                                          </p:val>
                                        </p:tav>
                                      </p:tavLst>
                                    </p:anim>
                                    <p:anim calcmode="lin" valueType="num">
                                      <p:cBhvr>
                                        <p:cTn id="54" dur="500" accel="50000" fill="hold">
                                          <p:stCondLst>
                                            <p:cond delay="500"/>
                                          </p:stCondLst>
                                        </p:cTn>
                                        <p:tgtEl>
                                          <p:spTgt spid="3075"/>
                                        </p:tgtEl>
                                        <p:attrNameLst>
                                          <p:attrName>ppt_y</p:attrName>
                                        </p:attrNameLst>
                                      </p:cBhvr>
                                      <p:tavLst>
                                        <p:tav tm="0">
                                          <p:val>
                                            <p:strVal val="#ppt_y+.1"/>
                                          </p:val>
                                        </p:tav>
                                        <p:tav tm="100000">
                                          <p:val>
                                            <p:strVal val="#ppt_y"/>
                                          </p:val>
                                        </p:tav>
                                      </p:tavLst>
                                    </p:anim>
                                    <p:animEffect transition="in" filter="fade">
                                      <p:cBhvr>
                                        <p:cTn id="55" dur="1000" decel="50000">
                                          <p:stCondLst>
                                            <p:cond delay="0"/>
                                          </p:stCondLst>
                                        </p:cTn>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第七节 视图</a:t>
            </a:r>
          </a:p>
        </p:txBody>
      </p:sp>
      <p:sp>
        <p:nvSpPr>
          <p:cNvPr id="3" name="内容占位符 2"/>
          <p:cNvSpPr>
            <a:spLocks noGrp="1"/>
          </p:cNvSpPr>
          <p:nvPr>
            <p:ph idx="1"/>
          </p:nvPr>
        </p:nvSpPr>
        <p:spPr/>
        <p:txBody>
          <a:bodyPr/>
          <a:lstStyle/>
          <a:p>
            <a:r>
              <a:rPr lang="zh-CN" altLang="en-US" dirty="0"/>
              <a:t>定义视图</a:t>
            </a:r>
          </a:p>
          <a:p>
            <a:r>
              <a:rPr lang="zh-CN" altLang="en-US" dirty="0"/>
              <a:t>查询视图</a:t>
            </a:r>
          </a:p>
          <a:p>
            <a:r>
              <a:rPr lang="zh-CN" altLang="en-US" dirty="0">
                <a:solidFill>
                  <a:srgbClr val="7030A0"/>
                </a:solidFill>
              </a:rPr>
              <a:t>更新视图</a:t>
            </a:r>
          </a:p>
          <a:p>
            <a:r>
              <a:rPr lang="zh-CN" altLang="en-US" dirty="0"/>
              <a:t>视图的作用</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更新视图</a:t>
            </a:r>
          </a:p>
        </p:txBody>
      </p:sp>
      <p:sp>
        <p:nvSpPr>
          <p:cNvPr id="3" name="内容占位符 2"/>
          <p:cNvSpPr>
            <a:spLocks noGrp="1"/>
          </p:cNvSpPr>
          <p:nvPr>
            <p:ph idx="1"/>
          </p:nvPr>
        </p:nvSpPr>
        <p:spPr/>
        <p:txBody>
          <a:bodyPr/>
          <a:lstStyle/>
          <a:p>
            <a:pPr>
              <a:lnSpc>
                <a:spcPct val="140000"/>
              </a:lnSpc>
            </a:pPr>
            <a:r>
              <a:rPr lang="zh-CN" altLang="en-US" sz="2800" b="1" dirty="0"/>
              <a:t>用户角度：更新视图与更新基本表相同</a:t>
            </a:r>
          </a:p>
          <a:p>
            <a:pPr>
              <a:lnSpc>
                <a:spcPct val="140000"/>
              </a:lnSpc>
            </a:pPr>
            <a:r>
              <a:rPr lang="en-US" altLang="zh-CN" sz="2400" b="1" dirty="0"/>
              <a:t>DBMS</a:t>
            </a:r>
            <a:r>
              <a:rPr lang="zh-CN" altLang="en-US" sz="2400" b="1" dirty="0"/>
              <a:t>实现视图更新的方法</a:t>
            </a:r>
          </a:p>
          <a:p>
            <a:pPr lvl="1">
              <a:lnSpc>
                <a:spcPct val="140000"/>
              </a:lnSpc>
            </a:pPr>
            <a:r>
              <a:rPr lang="zh-CN" altLang="en-US" sz="2400" dirty="0">
                <a:latin typeface="+mn-ea"/>
              </a:rPr>
              <a:t>视图实体化法（</a:t>
            </a:r>
            <a:r>
              <a:rPr lang="en-US" altLang="zh-CN" sz="2400" dirty="0">
                <a:latin typeface="+mn-ea"/>
              </a:rPr>
              <a:t>View Materialization</a:t>
            </a:r>
            <a:r>
              <a:rPr lang="zh-CN" altLang="en-US" sz="2400" dirty="0">
                <a:latin typeface="+mn-ea"/>
              </a:rPr>
              <a:t>）</a:t>
            </a:r>
          </a:p>
          <a:p>
            <a:pPr lvl="1">
              <a:lnSpc>
                <a:spcPct val="140000"/>
              </a:lnSpc>
            </a:pPr>
            <a:r>
              <a:rPr lang="zh-CN" altLang="en-US" sz="2400" dirty="0">
                <a:latin typeface="+mn-ea"/>
              </a:rPr>
              <a:t>视图消解法（</a:t>
            </a:r>
            <a:r>
              <a:rPr lang="en-US" altLang="zh-CN" sz="2400" dirty="0">
                <a:latin typeface="+mn-ea"/>
              </a:rPr>
              <a:t>View Resolution</a:t>
            </a:r>
            <a:r>
              <a:rPr lang="zh-CN" altLang="en-US" sz="2400" dirty="0">
                <a:latin typeface="+mn-ea"/>
              </a:rPr>
              <a:t>）</a:t>
            </a:r>
          </a:p>
          <a:p>
            <a:pPr>
              <a:lnSpc>
                <a:spcPct val="140000"/>
              </a:lnSpc>
            </a:pPr>
            <a:r>
              <a:rPr lang="zh-CN" altLang="en-US" sz="2400" b="1" dirty="0"/>
              <a:t>指定</a:t>
            </a:r>
            <a:r>
              <a:rPr lang="en-US" altLang="zh-CN" sz="2400" b="1" dirty="0"/>
              <a:t>WITH CHECK OPTION</a:t>
            </a:r>
            <a:r>
              <a:rPr lang="zh-CN" altLang="en-US" sz="2400" b="1" dirty="0"/>
              <a:t>子句后</a:t>
            </a:r>
          </a:p>
          <a:p>
            <a:pPr>
              <a:lnSpc>
                <a:spcPct val="180000"/>
              </a:lnSpc>
              <a:buNone/>
            </a:pPr>
            <a:r>
              <a:rPr lang="zh-CN" altLang="en-US" sz="2400" dirty="0">
                <a:latin typeface="+mn-ea"/>
                <a:ea typeface="+mn-ea"/>
              </a:rPr>
              <a:t>   </a:t>
            </a:r>
            <a:r>
              <a:rPr lang="en-US" altLang="zh-CN" sz="2400" dirty="0">
                <a:ea typeface="+mn-ea"/>
              </a:rPr>
              <a:t>DBMS</a:t>
            </a:r>
            <a:r>
              <a:rPr lang="zh-CN" altLang="en-US" sz="2400" dirty="0">
                <a:latin typeface="+mn-ea"/>
                <a:ea typeface="+mn-ea"/>
              </a:rPr>
              <a:t>在更新视图时会进行检查，防止用户通过视图对</a:t>
            </a:r>
            <a:r>
              <a:rPr lang="zh-CN" altLang="en-US" sz="2400" b="1" dirty="0">
                <a:solidFill>
                  <a:srgbClr val="FF0000"/>
                </a:solidFill>
                <a:latin typeface="+mn-ea"/>
                <a:ea typeface="+mn-ea"/>
              </a:rPr>
              <a:t>不属于视图范围内</a:t>
            </a:r>
            <a:r>
              <a:rPr lang="zh-CN" altLang="en-US" sz="2400" dirty="0">
                <a:latin typeface="+mn-ea"/>
                <a:ea typeface="+mn-ea"/>
              </a:rPr>
              <a:t>的基本表数据进行更新</a:t>
            </a:r>
          </a:p>
          <a:p>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示例</a:t>
            </a:r>
          </a:p>
        </p:txBody>
      </p:sp>
      <p:pic>
        <p:nvPicPr>
          <p:cNvPr id="4" name="Picture 2" descr="E:\数据库原理\ppt\picture\png-1469.png"/>
          <p:cNvPicPr>
            <a:picLocks noChangeAspect="1" noChangeArrowheads="1"/>
          </p:cNvPicPr>
          <p:nvPr/>
        </p:nvPicPr>
        <p:blipFill>
          <a:blip r:embed="rId2"/>
          <a:srcRect/>
          <a:stretch>
            <a:fillRect/>
          </a:stretch>
        </p:blipFill>
        <p:spPr bwMode="auto">
          <a:xfrm>
            <a:off x="3074503" y="513521"/>
            <a:ext cx="636103" cy="636103"/>
          </a:xfrm>
          <a:prstGeom prst="rect">
            <a:avLst/>
          </a:prstGeom>
          <a:noFill/>
        </p:spPr>
      </p:pic>
      <p:sp>
        <p:nvSpPr>
          <p:cNvPr id="5" name="TextBox 4"/>
          <p:cNvSpPr txBox="1"/>
          <p:nvPr/>
        </p:nvSpPr>
        <p:spPr>
          <a:xfrm>
            <a:off x="503583" y="1484254"/>
            <a:ext cx="8242852" cy="1292662"/>
          </a:xfrm>
          <a:prstGeom prst="rect">
            <a:avLst/>
          </a:prstGeom>
          <a:noFill/>
        </p:spPr>
        <p:txBody>
          <a:bodyPr wrap="square" rtlCol="0">
            <a:spAutoFit/>
          </a:bodyPr>
          <a:lstStyle/>
          <a:p>
            <a:pPr marL="981075" indent="-889000">
              <a:lnSpc>
                <a:spcPct val="150000"/>
              </a:lnSpc>
            </a:pPr>
            <a:r>
              <a:rPr lang="en-US" altLang="zh-CN" sz="2800" dirty="0">
                <a:ea typeface="隶书" pitchFamily="49" charset="-122"/>
                <a:cs typeface="Times New Roman" pitchFamily="18" charset="0"/>
              </a:rPr>
              <a:t>[</a:t>
            </a:r>
            <a:r>
              <a:rPr lang="zh-CN" altLang="en-US" sz="2800" dirty="0">
                <a:ea typeface="隶书" pitchFamily="49" charset="-122"/>
                <a:cs typeface="Times New Roman" pitchFamily="18" charset="0"/>
              </a:rPr>
              <a:t>例</a:t>
            </a:r>
            <a:r>
              <a:rPr lang="en-US" altLang="zh-CN" sz="2800" dirty="0">
                <a:ea typeface="隶书" pitchFamily="49" charset="-122"/>
                <a:cs typeface="Times New Roman" pitchFamily="18" charset="0"/>
              </a:rPr>
              <a:t>16]  </a:t>
            </a:r>
            <a:r>
              <a:rPr lang="zh-CN" altLang="en-US" sz="2400" dirty="0"/>
              <a:t>将信息系学生视图</a:t>
            </a:r>
            <a:r>
              <a:rPr lang="en-US" altLang="zh-CN" sz="2400" dirty="0" err="1"/>
              <a:t>IS_Student</a:t>
            </a:r>
            <a:r>
              <a:rPr lang="zh-CN" altLang="en-US" sz="2400" dirty="0"/>
              <a:t>中学号</a:t>
            </a:r>
            <a:r>
              <a:rPr lang="en-US" altLang="zh-CN" sz="2400" dirty="0"/>
              <a:t>201215122</a:t>
            </a:r>
            <a:r>
              <a:rPr lang="zh-CN" altLang="en-US" sz="2400" dirty="0"/>
              <a:t>的学生姓名改为“刘辰” 。</a:t>
            </a:r>
            <a:endParaRPr lang="zh-CN" altLang="en-US" sz="2000" dirty="0"/>
          </a:p>
        </p:txBody>
      </p:sp>
      <p:sp>
        <p:nvSpPr>
          <p:cNvPr id="6" name="矩形 5"/>
          <p:cNvSpPr/>
          <p:nvPr/>
        </p:nvSpPr>
        <p:spPr>
          <a:xfrm>
            <a:off x="1225827" y="2844438"/>
            <a:ext cx="6327911" cy="1292662"/>
          </a:xfrm>
          <a:prstGeom prst="rect">
            <a:avLst/>
          </a:prstGeom>
        </p:spPr>
        <p:txBody>
          <a:bodyPr wrap="square">
            <a:spAutoFit/>
          </a:bodyPr>
          <a:lstStyle/>
          <a:p>
            <a:pPr lvl="1">
              <a:lnSpc>
                <a:spcPct val="130000"/>
              </a:lnSpc>
              <a:buFontTx/>
              <a:buNone/>
            </a:pPr>
            <a:r>
              <a:rPr lang="en-US" altLang="zh-CN" sz="2000" b="1" dirty="0">
                <a:solidFill>
                  <a:srgbClr val="FF0000"/>
                </a:solidFill>
              </a:rPr>
              <a:t>UPDATE  </a:t>
            </a:r>
            <a:r>
              <a:rPr lang="en-US" altLang="zh-CN" sz="2000" dirty="0" err="1"/>
              <a:t>IS_Student</a:t>
            </a:r>
            <a:endParaRPr lang="en-US" altLang="zh-CN" sz="2000" dirty="0"/>
          </a:p>
          <a:p>
            <a:pPr lvl="1">
              <a:lnSpc>
                <a:spcPct val="130000"/>
              </a:lnSpc>
              <a:buFontTx/>
              <a:buNone/>
            </a:pPr>
            <a:r>
              <a:rPr lang="en-US" altLang="zh-CN" sz="2000" b="1" dirty="0">
                <a:solidFill>
                  <a:srgbClr val="FF0000"/>
                </a:solidFill>
              </a:rPr>
              <a:t>SET</a:t>
            </a:r>
            <a:r>
              <a:rPr lang="en-US" altLang="zh-CN" sz="2000" b="1" dirty="0"/>
              <a:t>  </a:t>
            </a:r>
            <a:r>
              <a:rPr lang="en-US" altLang="zh-CN" sz="2000" dirty="0" err="1"/>
              <a:t>Sname</a:t>
            </a:r>
            <a:r>
              <a:rPr lang="en-US" altLang="zh-CN" sz="2000" dirty="0"/>
              <a:t>= '</a:t>
            </a:r>
            <a:r>
              <a:rPr lang="zh-CN" altLang="en-US" sz="2000" dirty="0"/>
              <a:t>刘辰</a:t>
            </a:r>
            <a:r>
              <a:rPr lang="en-US" altLang="zh-CN" sz="2000" dirty="0"/>
              <a:t>'</a:t>
            </a:r>
          </a:p>
          <a:p>
            <a:pPr lvl="1">
              <a:lnSpc>
                <a:spcPct val="130000"/>
              </a:lnSpc>
              <a:buFontTx/>
              <a:buNone/>
            </a:pPr>
            <a:r>
              <a:rPr lang="en-US" altLang="zh-CN" sz="2000" b="1" dirty="0">
                <a:solidFill>
                  <a:srgbClr val="FF0000"/>
                </a:solidFill>
              </a:rPr>
              <a:t>WHERE</a:t>
            </a:r>
            <a:r>
              <a:rPr lang="en-US" altLang="zh-CN" sz="2000" b="1" dirty="0"/>
              <a:t>  </a:t>
            </a:r>
            <a:r>
              <a:rPr lang="en-US" altLang="zh-CN" sz="2000" dirty="0" err="1"/>
              <a:t>Sno</a:t>
            </a:r>
            <a:r>
              <a:rPr lang="en-US" altLang="zh-CN" sz="2000" dirty="0"/>
              <a:t>= ' 201215122 '</a:t>
            </a:r>
            <a:r>
              <a:rPr lang="zh-CN" altLang="en-US" sz="2000" dirty="0"/>
              <a:t>；</a:t>
            </a:r>
          </a:p>
        </p:txBody>
      </p:sp>
      <p:sp>
        <p:nvSpPr>
          <p:cNvPr id="8" name="矩形 7"/>
          <p:cNvSpPr/>
          <p:nvPr/>
        </p:nvSpPr>
        <p:spPr>
          <a:xfrm>
            <a:off x="1222196" y="4382228"/>
            <a:ext cx="2449710" cy="520848"/>
          </a:xfrm>
          <a:prstGeom prst="rect">
            <a:avLst/>
          </a:prstGeom>
        </p:spPr>
        <p:txBody>
          <a:bodyPr wrap="none">
            <a:spAutoFit/>
          </a:bodyPr>
          <a:lstStyle/>
          <a:p>
            <a:pPr marL="98425" lvl="1">
              <a:lnSpc>
                <a:spcPct val="130000"/>
              </a:lnSpc>
              <a:buFontTx/>
              <a:buNone/>
            </a:pPr>
            <a:r>
              <a:rPr lang="zh-CN" altLang="en-US" sz="2400" dirty="0"/>
              <a:t>转换后的语句：</a:t>
            </a:r>
          </a:p>
        </p:txBody>
      </p:sp>
      <p:sp>
        <p:nvSpPr>
          <p:cNvPr id="9" name="矩形 8"/>
          <p:cNvSpPr/>
          <p:nvPr/>
        </p:nvSpPr>
        <p:spPr>
          <a:xfrm>
            <a:off x="1232452" y="4944908"/>
            <a:ext cx="6327911" cy="1292662"/>
          </a:xfrm>
          <a:prstGeom prst="rect">
            <a:avLst/>
          </a:prstGeom>
        </p:spPr>
        <p:txBody>
          <a:bodyPr wrap="square">
            <a:spAutoFit/>
          </a:bodyPr>
          <a:lstStyle/>
          <a:p>
            <a:pPr lvl="1">
              <a:lnSpc>
                <a:spcPct val="130000"/>
              </a:lnSpc>
              <a:buFontTx/>
              <a:buNone/>
            </a:pPr>
            <a:r>
              <a:rPr lang="en-US" altLang="zh-CN" sz="2000" b="1" dirty="0">
                <a:solidFill>
                  <a:srgbClr val="FF0000"/>
                </a:solidFill>
              </a:rPr>
              <a:t>UPDATE  </a:t>
            </a:r>
            <a:r>
              <a:rPr lang="en-US" altLang="zh-CN" sz="2000" dirty="0"/>
              <a:t>student</a:t>
            </a:r>
          </a:p>
          <a:p>
            <a:pPr lvl="1">
              <a:lnSpc>
                <a:spcPct val="130000"/>
              </a:lnSpc>
              <a:buFontTx/>
              <a:buNone/>
            </a:pPr>
            <a:r>
              <a:rPr lang="en-US" altLang="zh-CN" sz="2000" b="1" dirty="0">
                <a:solidFill>
                  <a:srgbClr val="FF0000"/>
                </a:solidFill>
              </a:rPr>
              <a:t>SET </a:t>
            </a:r>
            <a:r>
              <a:rPr lang="en-US" altLang="zh-CN" sz="2000" b="1" dirty="0"/>
              <a:t> </a:t>
            </a:r>
            <a:r>
              <a:rPr lang="en-US" altLang="zh-CN" sz="2000" dirty="0" err="1"/>
              <a:t>Sname</a:t>
            </a:r>
            <a:r>
              <a:rPr lang="en-US" altLang="zh-CN" sz="2000" dirty="0"/>
              <a:t>= '</a:t>
            </a:r>
            <a:r>
              <a:rPr lang="zh-CN" altLang="en-US" sz="2000" dirty="0"/>
              <a:t>刘辰</a:t>
            </a:r>
            <a:r>
              <a:rPr lang="en-US" altLang="zh-CN" sz="2000" dirty="0"/>
              <a:t>'</a:t>
            </a:r>
          </a:p>
          <a:p>
            <a:pPr lvl="1">
              <a:lnSpc>
                <a:spcPct val="130000"/>
              </a:lnSpc>
              <a:buFontTx/>
              <a:buNone/>
            </a:pPr>
            <a:r>
              <a:rPr lang="en-US" altLang="zh-CN" sz="2000" b="1" dirty="0">
                <a:solidFill>
                  <a:srgbClr val="FF0000"/>
                </a:solidFill>
              </a:rPr>
              <a:t>WHERE</a:t>
            </a:r>
            <a:r>
              <a:rPr lang="en-US" altLang="zh-CN" sz="2000" b="1" dirty="0"/>
              <a:t>  </a:t>
            </a:r>
            <a:r>
              <a:rPr lang="en-US" altLang="zh-CN" sz="2000" dirty="0" err="1"/>
              <a:t>Sno</a:t>
            </a:r>
            <a:r>
              <a:rPr lang="en-US" altLang="zh-CN" sz="2000" dirty="0"/>
              <a:t>= ' 201215122 '  AND  </a:t>
            </a:r>
            <a:r>
              <a:rPr lang="en-US" altLang="zh-CN" sz="2000" dirty="0" err="1"/>
              <a:t>Sdept</a:t>
            </a:r>
            <a:r>
              <a:rPr lang="en-US" altLang="zh-CN" sz="2000" dirty="0"/>
              <a:t> = ‘IS’</a:t>
            </a:r>
            <a:r>
              <a:rPr lang="zh-CN" altLang="en-US" sz="20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本讲内容</a:t>
            </a:r>
          </a:p>
        </p:txBody>
      </p:sp>
      <p:sp>
        <p:nvSpPr>
          <p:cNvPr id="4" name="内容占位符 2"/>
          <p:cNvSpPr txBox="1">
            <a:spLocks/>
          </p:cNvSpPr>
          <p:nvPr/>
        </p:nvSpPr>
        <p:spPr>
          <a:xfrm>
            <a:off x="2521131" y="1625990"/>
            <a:ext cx="6165669"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2B166E"/>
              </a:buClr>
              <a:buFontTx/>
              <a:buBlip>
                <a:blip r:embed="rId2"/>
              </a:buBlip>
              <a:defRPr sz="3200" kern="1200">
                <a:solidFill>
                  <a:schemeClr val="tx1"/>
                </a:solidFill>
                <a:latin typeface="+mn-ea"/>
                <a:ea typeface="+mn-ea"/>
                <a:cs typeface="Times New Roman" pitchFamily="18" charset="0"/>
              </a:defRPr>
            </a:lvl1pPr>
            <a:lvl2pPr marL="742950" indent="-285750" algn="l" defTabSz="914400" rtl="0" eaLnBrk="1" latinLnBrk="0" hangingPunct="1">
              <a:spcBef>
                <a:spcPct val="20000"/>
              </a:spcBef>
              <a:buClr>
                <a:srgbClr val="0053E2"/>
              </a:buClr>
              <a:buSzPct val="70000"/>
              <a:buFont typeface="Wingdings" pitchFamily="2" charset="2"/>
              <a:buChar char="n"/>
              <a:defRPr sz="2800" kern="1200">
                <a:solidFill>
                  <a:schemeClr val="tx1"/>
                </a:solidFill>
                <a:latin typeface="+mn-ea"/>
                <a:ea typeface="+mn-ea"/>
                <a:cs typeface="Times New Roman" pitchFamily="18" charset="0"/>
              </a:defRPr>
            </a:lvl2pPr>
            <a:lvl3pPr marL="1143000" indent="-228600" algn="l" defTabSz="914400" rtl="0" eaLnBrk="1" latinLnBrk="0" hangingPunct="1">
              <a:spcBef>
                <a:spcPct val="20000"/>
              </a:spcBef>
              <a:buClr>
                <a:srgbClr val="FFCC00"/>
              </a:buClr>
              <a:buSzPct val="50000"/>
              <a:buFont typeface="Wingdings" pitchFamily="2" charset="2"/>
              <a:buChar char="n"/>
              <a:defRPr sz="2400" kern="1200">
                <a:solidFill>
                  <a:schemeClr val="tx1"/>
                </a:solidFill>
                <a:latin typeface="+mn-ea"/>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ea"/>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ea"/>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zh-CN" altLang="en-US" dirty="0"/>
              <a:t>第一节 </a:t>
            </a:r>
            <a:r>
              <a:rPr lang="en-US" altLang="zh-CN" dirty="0"/>
              <a:t>SQL</a:t>
            </a:r>
            <a:r>
              <a:rPr lang="zh-CN" altLang="en-US" dirty="0"/>
              <a:t>概述</a:t>
            </a:r>
            <a:endParaRPr lang="en-US" altLang="zh-CN" dirty="0"/>
          </a:p>
          <a:p>
            <a:pPr fontAlgn="auto">
              <a:spcAft>
                <a:spcPts val="0"/>
              </a:spcAft>
            </a:pPr>
            <a:r>
              <a:rPr lang="zh-CN" altLang="en-US" dirty="0"/>
              <a:t>第二节 学生</a:t>
            </a:r>
            <a:r>
              <a:rPr lang="en-US" altLang="zh-CN" dirty="0"/>
              <a:t>-</a:t>
            </a:r>
            <a:r>
              <a:rPr lang="zh-CN" altLang="en-US" dirty="0"/>
              <a:t>课程数据库</a:t>
            </a:r>
          </a:p>
          <a:p>
            <a:pPr fontAlgn="auto">
              <a:spcAft>
                <a:spcPts val="0"/>
              </a:spcAft>
            </a:pPr>
            <a:r>
              <a:rPr lang="zh-CN" altLang="en-US" dirty="0"/>
              <a:t>第三节 数据定义</a:t>
            </a:r>
          </a:p>
          <a:p>
            <a:pPr fontAlgn="auto">
              <a:spcAft>
                <a:spcPts val="0"/>
              </a:spcAft>
            </a:pPr>
            <a:r>
              <a:rPr lang="zh-CN" altLang="en-US" dirty="0"/>
              <a:t>第四节 数据查询</a:t>
            </a:r>
          </a:p>
          <a:p>
            <a:pPr fontAlgn="auto">
              <a:spcAft>
                <a:spcPts val="0"/>
              </a:spcAft>
              <a:buBlip>
                <a:blip r:embed="rId3"/>
              </a:buBlip>
            </a:pPr>
            <a:r>
              <a:rPr lang="zh-CN" altLang="en-US" b="1" dirty="0">
                <a:solidFill>
                  <a:srgbClr val="FF9905"/>
                </a:solidFill>
              </a:rPr>
              <a:t>第五节 数据更新</a:t>
            </a:r>
            <a:endParaRPr lang="en-US" altLang="zh-CN" b="1" dirty="0">
              <a:solidFill>
                <a:srgbClr val="FF9905"/>
              </a:solidFill>
            </a:endParaRPr>
          </a:p>
          <a:p>
            <a:pPr fontAlgn="auto">
              <a:spcAft>
                <a:spcPts val="0"/>
              </a:spcAft>
            </a:pPr>
            <a:r>
              <a:rPr lang="zh-CN" altLang="en-US" dirty="0"/>
              <a:t>第六节 空值的处理</a:t>
            </a:r>
          </a:p>
          <a:p>
            <a:pPr fontAlgn="auto">
              <a:spcAft>
                <a:spcPts val="0"/>
              </a:spcAft>
            </a:pPr>
            <a:r>
              <a:rPr lang="zh-CN" altLang="en-US" dirty="0"/>
              <a:t>第七节 视图</a:t>
            </a:r>
          </a:p>
          <a:p>
            <a:pPr marL="0" indent="0" fontAlgn="auto">
              <a:spcAft>
                <a:spcPts val="0"/>
              </a:spcAft>
              <a:buNone/>
            </a:pP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85496"/>
            <a:ext cx="8229600" cy="4525963"/>
          </a:xfrm>
        </p:spPr>
        <p:txBody>
          <a:bodyPr/>
          <a:lstStyle/>
          <a:p>
            <a:pPr>
              <a:lnSpc>
                <a:spcPct val="150000"/>
              </a:lnSpc>
            </a:pPr>
            <a:r>
              <a:rPr lang="zh-CN" altLang="en-US" sz="2800" dirty="0">
                <a:latin typeface="隶书" panose="02010509060101010101" pitchFamily="49" charset="-122"/>
              </a:rPr>
              <a:t>一些视图是不可更新的，因为对这些视图的更新不能唯一地有意义地转换成对相应基本表的更新</a:t>
            </a:r>
            <a:r>
              <a:rPr lang="en-US" altLang="zh-CN" sz="2800" dirty="0">
                <a:latin typeface="隶书" panose="02010509060101010101" pitchFamily="49" charset="-122"/>
              </a:rPr>
              <a:t>(</a:t>
            </a:r>
            <a:r>
              <a:rPr lang="zh-CN" altLang="en-US" sz="2800" dirty="0">
                <a:latin typeface="隶书" panose="02010509060101010101" pitchFamily="49" charset="-122"/>
              </a:rPr>
              <a:t>对两类方法均如此</a:t>
            </a:r>
            <a:r>
              <a:rPr lang="en-US" altLang="zh-CN" sz="2800" dirty="0">
                <a:latin typeface="隶书" panose="02010509060101010101" pitchFamily="49" charset="-122"/>
              </a:rPr>
              <a:t>)</a:t>
            </a:r>
          </a:p>
          <a:p>
            <a:endParaRPr lang="zh-CN" altLang="en-US" dirty="0"/>
          </a:p>
        </p:txBody>
      </p:sp>
      <p:sp>
        <p:nvSpPr>
          <p:cNvPr id="4" name="矩形 3"/>
          <p:cNvSpPr/>
          <p:nvPr/>
        </p:nvSpPr>
        <p:spPr>
          <a:xfrm>
            <a:off x="1048519" y="3605554"/>
            <a:ext cx="6473687" cy="2342244"/>
          </a:xfrm>
          <a:prstGeom prst="rect">
            <a:avLst/>
          </a:prstGeom>
        </p:spPr>
        <p:txBody>
          <a:bodyPr wrap="square">
            <a:spAutoFit/>
          </a:bodyPr>
          <a:lstStyle/>
          <a:p>
            <a:pPr marL="6350" lvl="1">
              <a:lnSpc>
                <a:spcPct val="150000"/>
              </a:lnSpc>
              <a:buFontTx/>
              <a:buNone/>
            </a:pPr>
            <a:r>
              <a:rPr lang="en-US" altLang="zh-CN" sz="2000" b="1" dirty="0">
                <a:solidFill>
                  <a:srgbClr val="FF0000"/>
                </a:solidFill>
              </a:rPr>
              <a:t>CREATE VIEW  </a:t>
            </a:r>
            <a:r>
              <a:rPr lang="en-US" altLang="zh-CN" sz="2000" dirty="0"/>
              <a:t>S_G (</a:t>
            </a:r>
            <a:r>
              <a:rPr lang="en-US" altLang="zh-CN" sz="2000" dirty="0" err="1"/>
              <a:t>Sno</a:t>
            </a:r>
            <a:r>
              <a:rPr lang="zh-CN" altLang="en-US" sz="2000" dirty="0"/>
              <a:t>，</a:t>
            </a:r>
            <a:r>
              <a:rPr lang="en-US" altLang="zh-CN" sz="2000" dirty="0" err="1"/>
              <a:t>Gavg</a:t>
            </a:r>
            <a:r>
              <a:rPr lang="en-US" altLang="zh-CN" sz="2000" dirty="0"/>
              <a:t>)</a:t>
            </a:r>
          </a:p>
          <a:p>
            <a:pPr>
              <a:lnSpc>
                <a:spcPct val="150000"/>
              </a:lnSpc>
            </a:pPr>
            <a:r>
              <a:rPr lang="en-US" altLang="zh-CN" sz="2000" b="1" dirty="0">
                <a:solidFill>
                  <a:srgbClr val="FF0000"/>
                </a:solidFill>
              </a:rPr>
              <a:t>AS </a:t>
            </a:r>
          </a:p>
          <a:p>
            <a:pPr>
              <a:lnSpc>
                <a:spcPct val="150000"/>
              </a:lnSpc>
              <a:buFont typeface="Wingdings" pitchFamily="2" charset="2"/>
              <a:buNone/>
            </a:pPr>
            <a:r>
              <a:rPr lang="en-US" altLang="zh-CN" sz="2000" b="1" dirty="0">
                <a:solidFill>
                  <a:srgbClr val="FF0000"/>
                </a:solidFill>
              </a:rPr>
              <a:t>SELECT</a:t>
            </a:r>
            <a:r>
              <a:rPr lang="en-US" altLang="zh-CN" sz="2000" b="1" dirty="0"/>
              <a:t>  </a:t>
            </a:r>
            <a:r>
              <a:rPr lang="en-US" altLang="zh-CN" sz="2000" dirty="0" err="1"/>
              <a:t>Sno</a:t>
            </a:r>
            <a:r>
              <a:rPr lang="zh-CN" altLang="en-US" sz="2000" dirty="0"/>
              <a:t>，</a:t>
            </a:r>
            <a:r>
              <a:rPr lang="en-US" altLang="zh-CN" sz="2000" dirty="0"/>
              <a:t>AVG(Grade)</a:t>
            </a:r>
          </a:p>
          <a:p>
            <a:pPr>
              <a:lnSpc>
                <a:spcPct val="150000"/>
              </a:lnSpc>
              <a:buFont typeface="Wingdings" pitchFamily="2" charset="2"/>
              <a:buNone/>
            </a:pPr>
            <a:r>
              <a:rPr lang="en-US" altLang="zh-CN" sz="2000" b="1" dirty="0">
                <a:solidFill>
                  <a:srgbClr val="FF0000"/>
                </a:solidFill>
              </a:rPr>
              <a:t>FROM </a:t>
            </a:r>
            <a:r>
              <a:rPr lang="en-US" altLang="zh-CN" sz="2000" b="1" dirty="0"/>
              <a:t>   </a:t>
            </a:r>
            <a:r>
              <a:rPr lang="en-US" altLang="zh-CN" sz="2000" dirty="0"/>
              <a:t>SC</a:t>
            </a:r>
          </a:p>
          <a:p>
            <a:pPr>
              <a:lnSpc>
                <a:spcPct val="150000"/>
              </a:lnSpc>
              <a:buFont typeface="Wingdings" pitchFamily="2" charset="2"/>
              <a:buNone/>
            </a:pPr>
            <a:r>
              <a:rPr lang="en-US" altLang="zh-CN" sz="2000" b="1" dirty="0">
                <a:solidFill>
                  <a:srgbClr val="FF0000"/>
                </a:solidFill>
              </a:rPr>
              <a:t>GROUP  BY  </a:t>
            </a:r>
            <a:r>
              <a:rPr lang="en-US" altLang="zh-CN" sz="2000" dirty="0" err="1"/>
              <a:t>Sno</a:t>
            </a:r>
            <a:r>
              <a:rPr lang="zh-CN" altLang="en-US" sz="2000" b="1" dirty="0"/>
              <a:t>；</a:t>
            </a:r>
            <a:endParaRPr lang="zh-CN" altLang="en-US" dirty="0"/>
          </a:p>
        </p:txBody>
      </p:sp>
      <p:sp>
        <p:nvSpPr>
          <p:cNvPr id="5" name="矩形 4"/>
          <p:cNvSpPr/>
          <p:nvPr/>
        </p:nvSpPr>
        <p:spPr>
          <a:xfrm>
            <a:off x="455731" y="2752892"/>
            <a:ext cx="4467890" cy="714747"/>
          </a:xfrm>
          <a:prstGeom prst="rect">
            <a:avLst/>
          </a:prstGeom>
        </p:spPr>
        <p:txBody>
          <a:bodyPr wrap="none">
            <a:spAutoFit/>
          </a:bodyPr>
          <a:lstStyle/>
          <a:p>
            <a:pPr marL="6350" lvl="1">
              <a:lnSpc>
                <a:spcPct val="200000"/>
              </a:lnSpc>
              <a:buFontTx/>
              <a:buNone/>
            </a:pPr>
            <a:r>
              <a:rPr lang="zh-CN" altLang="en-US" sz="2400" b="1" dirty="0"/>
              <a:t>例：视图</a:t>
            </a:r>
            <a:r>
              <a:rPr lang="en-US" altLang="zh-CN" sz="2400" b="1" dirty="0"/>
              <a:t>S_G</a:t>
            </a:r>
            <a:r>
              <a:rPr lang="zh-CN" altLang="en-US" sz="2400" b="1" dirty="0"/>
              <a:t>为不可更新视图。</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58614"/>
            <a:ext cx="8229600" cy="4525963"/>
          </a:xfrm>
        </p:spPr>
        <p:txBody>
          <a:bodyPr/>
          <a:lstStyle/>
          <a:p>
            <a:pPr>
              <a:lnSpc>
                <a:spcPct val="110000"/>
              </a:lnSpc>
              <a:buNone/>
            </a:pPr>
            <a:r>
              <a:rPr lang="zh-CN" altLang="en-US" sz="2800" dirty="0"/>
              <a:t>对于如下更新语句：</a:t>
            </a:r>
          </a:p>
          <a:p>
            <a:pPr lvl="1">
              <a:lnSpc>
                <a:spcPct val="200000"/>
              </a:lnSpc>
              <a:buFontTx/>
              <a:buNone/>
            </a:pPr>
            <a:r>
              <a:rPr lang="en-US" altLang="zh-CN" sz="2400" b="1" dirty="0">
                <a:solidFill>
                  <a:srgbClr val="FF0000"/>
                </a:solidFill>
              </a:rPr>
              <a:t>UPDATE</a:t>
            </a:r>
            <a:r>
              <a:rPr lang="en-US" altLang="zh-CN" sz="2400" dirty="0"/>
              <a:t>  S_G</a:t>
            </a:r>
          </a:p>
          <a:p>
            <a:pPr lvl="1">
              <a:lnSpc>
                <a:spcPct val="110000"/>
              </a:lnSpc>
              <a:buFontTx/>
              <a:buNone/>
            </a:pPr>
            <a:r>
              <a:rPr lang="en-US" altLang="zh-CN" sz="2400" b="1" dirty="0">
                <a:solidFill>
                  <a:srgbClr val="FF0000"/>
                </a:solidFill>
              </a:rPr>
              <a:t>SET</a:t>
            </a:r>
            <a:r>
              <a:rPr lang="en-US" altLang="zh-CN" sz="2400" b="1" dirty="0">
                <a:solidFill>
                  <a:srgbClr val="0000FF"/>
                </a:solidFill>
              </a:rPr>
              <a:t> </a:t>
            </a:r>
            <a:r>
              <a:rPr lang="en-US" altLang="zh-CN" sz="2400" dirty="0"/>
              <a:t>         </a:t>
            </a:r>
            <a:r>
              <a:rPr lang="en-US" altLang="zh-CN" sz="2400" b="1" dirty="0" err="1">
                <a:solidFill>
                  <a:srgbClr val="FF0000"/>
                </a:solidFill>
              </a:rPr>
              <a:t>Gavg</a:t>
            </a:r>
            <a:r>
              <a:rPr lang="en-US" altLang="zh-CN" sz="2400" b="1" dirty="0">
                <a:solidFill>
                  <a:srgbClr val="FF0000"/>
                </a:solidFill>
              </a:rPr>
              <a:t>=90</a:t>
            </a:r>
          </a:p>
          <a:p>
            <a:pPr lvl="1">
              <a:lnSpc>
                <a:spcPct val="110000"/>
              </a:lnSpc>
              <a:buFontTx/>
              <a:buNone/>
            </a:pPr>
            <a:r>
              <a:rPr lang="en-US" altLang="zh-CN" sz="2400" b="1" dirty="0">
                <a:solidFill>
                  <a:srgbClr val="FF0000"/>
                </a:solidFill>
              </a:rPr>
              <a:t>WHERE</a:t>
            </a:r>
            <a:r>
              <a:rPr lang="en-US" altLang="zh-CN" sz="2400" dirty="0"/>
              <a:t>  </a:t>
            </a:r>
            <a:r>
              <a:rPr lang="en-US" altLang="zh-CN" sz="2400" dirty="0" err="1"/>
              <a:t>Sno</a:t>
            </a:r>
            <a:r>
              <a:rPr lang="en-US" altLang="zh-CN" sz="2400" dirty="0"/>
              <a:t>= ‘201215121’</a:t>
            </a:r>
            <a:r>
              <a:rPr lang="zh-CN" altLang="en-US" sz="2400" dirty="0"/>
              <a:t>；</a:t>
            </a:r>
            <a:endParaRPr lang="en-US" altLang="zh-CN" sz="2400" dirty="0"/>
          </a:p>
          <a:p>
            <a:pPr lvl="1">
              <a:lnSpc>
                <a:spcPct val="110000"/>
              </a:lnSpc>
              <a:buFontTx/>
              <a:buNone/>
            </a:pPr>
            <a:endParaRPr lang="zh-CN" altLang="en-US" b="1" dirty="0"/>
          </a:p>
          <a:p>
            <a:pPr>
              <a:lnSpc>
                <a:spcPct val="150000"/>
              </a:lnSpc>
              <a:buNone/>
            </a:pPr>
            <a:r>
              <a:rPr lang="zh-CN" altLang="en-US" sz="2800" dirty="0">
                <a:latin typeface="隶书" panose="02010509060101010101" pitchFamily="49" charset="-122"/>
              </a:rPr>
              <a:t>无论实体化法还是消解法都无法将其转换成对</a:t>
            </a:r>
          </a:p>
          <a:p>
            <a:pPr>
              <a:lnSpc>
                <a:spcPct val="150000"/>
              </a:lnSpc>
              <a:buNone/>
            </a:pPr>
            <a:r>
              <a:rPr lang="zh-CN" altLang="en-US" sz="2800" dirty="0">
                <a:latin typeface="隶书" panose="02010509060101010101" pitchFamily="49" charset="-122"/>
              </a:rPr>
              <a:t>基本表</a:t>
            </a:r>
            <a:r>
              <a:rPr lang="en-US" altLang="zh-CN" sz="2800" dirty="0">
                <a:latin typeface="隶书" panose="02010509060101010101" pitchFamily="49" charset="-122"/>
              </a:rPr>
              <a:t>SC</a:t>
            </a:r>
            <a:r>
              <a:rPr lang="zh-CN" altLang="en-US" sz="2800" dirty="0">
                <a:latin typeface="隶书" panose="02010509060101010101" pitchFamily="49" charset="-122"/>
              </a:rPr>
              <a:t>的更新</a:t>
            </a:r>
          </a:p>
          <a:p>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第七节 视图</a:t>
            </a:r>
          </a:p>
        </p:txBody>
      </p:sp>
      <p:sp>
        <p:nvSpPr>
          <p:cNvPr id="3" name="内容占位符 2"/>
          <p:cNvSpPr>
            <a:spLocks noGrp="1"/>
          </p:cNvSpPr>
          <p:nvPr>
            <p:ph idx="1"/>
          </p:nvPr>
        </p:nvSpPr>
        <p:spPr/>
        <p:txBody>
          <a:bodyPr/>
          <a:lstStyle/>
          <a:p>
            <a:r>
              <a:rPr lang="zh-CN" altLang="en-US" dirty="0"/>
              <a:t>定义视图</a:t>
            </a:r>
          </a:p>
          <a:p>
            <a:r>
              <a:rPr lang="zh-CN" altLang="en-US" dirty="0"/>
              <a:t>查询视图</a:t>
            </a:r>
          </a:p>
          <a:p>
            <a:r>
              <a:rPr lang="zh-CN" altLang="en-US" dirty="0"/>
              <a:t>更新视图</a:t>
            </a:r>
          </a:p>
          <a:p>
            <a:r>
              <a:rPr lang="zh-CN" altLang="en-US" dirty="0">
                <a:solidFill>
                  <a:srgbClr val="7030A0"/>
                </a:solidFill>
              </a:rPr>
              <a:t>视图的作用</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视图的作用</a:t>
            </a:r>
          </a:p>
        </p:txBody>
      </p:sp>
      <p:sp>
        <p:nvSpPr>
          <p:cNvPr id="3" name="内容占位符 2"/>
          <p:cNvSpPr>
            <a:spLocks noGrp="1"/>
          </p:cNvSpPr>
          <p:nvPr>
            <p:ph idx="1"/>
          </p:nvPr>
        </p:nvSpPr>
        <p:spPr/>
        <p:txBody>
          <a:bodyPr>
            <a:normAutofit/>
          </a:bodyPr>
          <a:lstStyle/>
          <a:p>
            <a:pPr>
              <a:lnSpc>
                <a:spcPct val="150000"/>
              </a:lnSpc>
            </a:pPr>
            <a:r>
              <a:rPr lang="zh-CN" altLang="en-US" sz="2800" dirty="0"/>
              <a:t>视图能够</a:t>
            </a:r>
            <a:r>
              <a:rPr lang="zh-CN" altLang="en-US" sz="2800" dirty="0">
                <a:solidFill>
                  <a:srgbClr val="D32DB7"/>
                </a:solidFill>
              </a:rPr>
              <a:t>简化</a:t>
            </a:r>
            <a:r>
              <a:rPr lang="zh-CN" altLang="en-US" sz="2800" dirty="0"/>
              <a:t>用户的操作</a:t>
            </a:r>
            <a:endParaRPr lang="en-US" altLang="zh-CN" sz="2800" dirty="0"/>
          </a:p>
          <a:p>
            <a:pPr>
              <a:lnSpc>
                <a:spcPct val="150000"/>
              </a:lnSpc>
            </a:pPr>
            <a:r>
              <a:rPr lang="zh-CN" altLang="en-US" sz="2800" dirty="0"/>
              <a:t>视图使用户能以</a:t>
            </a:r>
            <a:r>
              <a:rPr lang="zh-CN" altLang="en-US" sz="2800" dirty="0">
                <a:solidFill>
                  <a:srgbClr val="D32DB7"/>
                </a:solidFill>
              </a:rPr>
              <a:t>多种角度</a:t>
            </a:r>
            <a:r>
              <a:rPr lang="zh-CN" altLang="en-US" sz="2800" dirty="0"/>
              <a:t>看待同一数据</a:t>
            </a:r>
            <a:endParaRPr lang="en-US" altLang="zh-CN" sz="2800" dirty="0"/>
          </a:p>
          <a:p>
            <a:pPr>
              <a:lnSpc>
                <a:spcPct val="150000"/>
              </a:lnSpc>
            </a:pPr>
            <a:r>
              <a:rPr lang="zh-CN" altLang="en-US" sz="2800" dirty="0"/>
              <a:t>视图对重构数据库提供了一定程度的逻辑独立性</a:t>
            </a:r>
            <a:endParaRPr lang="en-US" altLang="zh-CN" sz="2800" dirty="0"/>
          </a:p>
          <a:p>
            <a:pPr>
              <a:lnSpc>
                <a:spcPct val="150000"/>
              </a:lnSpc>
            </a:pPr>
            <a:r>
              <a:rPr lang="zh-CN" altLang="en-US" sz="2800" dirty="0"/>
              <a:t>视图能够对机密数据提供安全保护</a:t>
            </a:r>
            <a:endParaRPr lang="en-US" altLang="zh-CN" sz="2800" dirty="0"/>
          </a:p>
          <a:p>
            <a:pPr>
              <a:lnSpc>
                <a:spcPct val="150000"/>
              </a:lnSpc>
            </a:pPr>
            <a:r>
              <a:rPr lang="zh-CN" altLang="en-US" sz="2800" dirty="0"/>
              <a:t>适当的利用视图可以更清晰的表达查询</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pPr>
              <a:lnSpc>
                <a:spcPct val="140000"/>
              </a:lnSpc>
              <a:spcBef>
                <a:spcPct val="20000"/>
              </a:spcBef>
            </a:pPr>
            <a:r>
              <a:rPr lang="en-US" altLang="zh-CN" dirty="0">
                <a:latin typeface="Arial" charset="0"/>
              </a:rPr>
              <a:t>SQL</a:t>
            </a:r>
            <a:r>
              <a:rPr lang="zh-CN" altLang="en-US" dirty="0">
                <a:latin typeface="Arial" charset="0"/>
              </a:rPr>
              <a:t>支持关系数据库三级模式结构</a:t>
            </a:r>
          </a:p>
        </p:txBody>
      </p:sp>
      <p:grpSp>
        <p:nvGrpSpPr>
          <p:cNvPr id="5" name="Group 7"/>
          <p:cNvGrpSpPr>
            <a:grpSpLocks/>
          </p:cNvGrpSpPr>
          <p:nvPr/>
        </p:nvGrpSpPr>
        <p:grpSpPr bwMode="auto">
          <a:xfrm>
            <a:off x="971550" y="1557338"/>
            <a:ext cx="7561263" cy="3816350"/>
            <a:chOff x="476" y="1117"/>
            <a:chExt cx="4763" cy="2404"/>
          </a:xfrm>
        </p:grpSpPr>
        <p:sp>
          <p:nvSpPr>
            <p:cNvPr id="6" name="Rectangle 8"/>
            <p:cNvSpPr>
              <a:spLocks noChangeArrowheads="1"/>
            </p:cNvSpPr>
            <p:nvPr/>
          </p:nvSpPr>
          <p:spPr bwMode="auto">
            <a:xfrm>
              <a:off x="1610" y="1117"/>
              <a:ext cx="725" cy="363"/>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p:spPr>
          <p:txBody>
            <a:bodyPr wrap="none" anchor="ctr"/>
            <a:lstStyle/>
            <a:p>
              <a:pPr marL="342900" indent="-342900" algn="ctr"/>
              <a:r>
                <a:rPr kumimoji="0" lang="en-US" altLang="zh-CN" sz="1800" b="1"/>
                <a:t>SQL</a:t>
              </a:r>
            </a:p>
          </p:txBody>
        </p:sp>
        <p:sp>
          <p:nvSpPr>
            <p:cNvPr id="7" name="Rectangle 9"/>
            <p:cNvSpPr>
              <a:spLocks noChangeArrowheads="1"/>
            </p:cNvSpPr>
            <p:nvPr/>
          </p:nvSpPr>
          <p:spPr bwMode="auto">
            <a:xfrm>
              <a:off x="3288" y="1797"/>
              <a:ext cx="725" cy="363"/>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p:spPr>
          <p:txBody>
            <a:bodyPr wrap="none" anchor="ctr"/>
            <a:lstStyle/>
            <a:p>
              <a:pPr marL="342900" indent="-342900" algn="ctr"/>
              <a:r>
                <a:rPr kumimoji="0" lang="zh-CN" altLang="en-US" sz="1800" b="1"/>
                <a:t>视图</a:t>
              </a:r>
              <a:r>
                <a:rPr kumimoji="0" lang="en-US" altLang="zh-CN" sz="1800" b="1"/>
                <a:t>2</a:t>
              </a:r>
            </a:p>
          </p:txBody>
        </p:sp>
        <p:sp>
          <p:nvSpPr>
            <p:cNvPr id="8" name="Rectangle 10"/>
            <p:cNvSpPr>
              <a:spLocks noChangeArrowheads="1"/>
            </p:cNvSpPr>
            <p:nvPr/>
          </p:nvSpPr>
          <p:spPr bwMode="auto">
            <a:xfrm>
              <a:off x="1610" y="1797"/>
              <a:ext cx="725" cy="363"/>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p:spPr>
          <p:txBody>
            <a:bodyPr wrap="none" anchor="ctr"/>
            <a:lstStyle/>
            <a:p>
              <a:pPr marL="342900" indent="-342900" algn="ctr"/>
              <a:r>
                <a:rPr kumimoji="0" lang="zh-CN" altLang="en-US" sz="1800" b="1"/>
                <a:t>视图</a:t>
              </a:r>
              <a:r>
                <a:rPr kumimoji="0" lang="en-US" altLang="zh-CN" sz="1800" b="1"/>
                <a:t>1</a:t>
              </a:r>
            </a:p>
          </p:txBody>
        </p:sp>
        <p:sp>
          <p:nvSpPr>
            <p:cNvPr id="9" name="Rectangle 11"/>
            <p:cNvSpPr>
              <a:spLocks noChangeArrowheads="1"/>
            </p:cNvSpPr>
            <p:nvPr/>
          </p:nvSpPr>
          <p:spPr bwMode="auto">
            <a:xfrm>
              <a:off x="1655" y="2478"/>
              <a:ext cx="725" cy="363"/>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p:spPr>
          <p:txBody>
            <a:bodyPr wrap="none" anchor="ctr"/>
            <a:lstStyle/>
            <a:p>
              <a:pPr marL="342900" indent="-342900" algn="ctr"/>
              <a:r>
                <a:rPr kumimoji="0" lang="zh-CN" altLang="en-US" sz="1800" b="1"/>
                <a:t>基本表</a:t>
              </a:r>
              <a:r>
                <a:rPr kumimoji="0" lang="en-US" altLang="zh-CN" sz="1800" b="1"/>
                <a:t>2</a:t>
              </a:r>
            </a:p>
          </p:txBody>
        </p:sp>
        <p:sp>
          <p:nvSpPr>
            <p:cNvPr id="10" name="Rectangle 12"/>
            <p:cNvSpPr>
              <a:spLocks noChangeArrowheads="1"/>
            </p:cNvSpPr>
            <p:nvPr/>
          </p:nvSpPr>
          <p:spPr bwMode="auto">
            <a:xfrm>
              <a:off x="566" y="2478"/>
              <a:ext cx="725" cy="363"/>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p:spPr>
          <p:txBody>
            <a:bodyPr wrap="none" anchor="ctr"/>
            <a:lstStyle/>
            <a:p>
              <a:pPr marL="342900" indent="-342900" algn="ctr"/>
              <a:r>
                <a:rPr kumimoji="0" lang="zh-CN" altLang="en-US" sz="1800" b="1"/>
                <a:t>基本表</a:t>
              </a:r>
              <a:r>
                <a:rPr kumimoji="0" lang="en-US" altLang="zh-CN" sz="1800" b="1"/>
                <a:t>1</a:t>
              </a:r>
            </a:p>
          </p:txBody>
        </p:sp>
        <p:sp>
          <p:nvSpPr>
            <p:cNvPr id="11" name="Rectangle 13"/>
            <p:cNvSpPr>
              <a:spLocks noChangeArrowheads="1"/>
            </p:cNvSpPr>
            <p:nvPr/>
          </p:nvSpPr>
          <p:spPr bwMode="auto">
            <a:xfrm>
              <a:off x="2744" y="2478"/>
              <a:ext cx="725" cy="363"/>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p:spPr>
          <p:txBody>
            <a:bodyPr wrap="none" anchor="ctr"/>
            <a:lstStyle/>
            <a:p>
              <a:pPr marL="342900" indent="-342900" algn="ctr"/>
              <a:r>
                <a:rPr kumimoji="0" lang="zh-CN" altLang="en-US" sz="1800" b="1"/>
                <a:t>基本表</a:t>
              </a:r>
              <a:r>
                <a:rPr kumimoji="0" lang="en-US" altLang="zh-CN" sz="1800" b="1"/>
                <a:t>3</a:t>
              </a:r>
            </a:p>
          </p:txBody>
        </p:sp>
        <p:sp>
          <p:nvSpPr>
            <p:cNvPr id="12" name="Rectangle 14"/>
            <p:cNvSpPr>
              <a:spLocks noChangeArrowheads="1"/>
            </p:cNvSpPr>
            <p:nvPr/>
          </p:nvSpPr>
          <p:spPr bwMode="auto">
            <a:xfrm>
              <a:off x="3787" y="2478"/>
              <a:ext cx="725" cy="363"/>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p:spPr>
          <p:txBody>
            <a:bodyPr wrap="none" anchor="ctr"/>
            <a:lstStyle/>
            <a:p>
              <a:pPr marL="342900" indent="-342900" algn="ctr"/>
              <a:r>
                <a:rPr kumimoji="0" lang="zh-CN" altLang="en-US" sz="1800" b="1"/>
                <a:t>基本表</a:t>
              </a:r>
              <a:r>
                <a:rPr kumimoji="0" lang="en-US" altLang="zh-CN" sz="1800" b="1"/>
                <a:t>4</a:t>
              </a:r>
            </a:p>
          </p:txBody>
        </p:sp>
        <p:sp>
          <p:nvSpPr>
            <p:cNvPr id="13" name="Rectangle 15"/>
            <p:cNvSpPr>
              <a:spLocks noChangeArrowheads="1"/>
            </p:cNvSpPr>
            <p:nvPr/>
          </p:nvSpPr>
          <p:spPr bwMode="auto">
            <a:xfrm>
              <a:off x="3787" y="3113"/>
              <a:ext cx="725" cy="363"/>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p:spPr>
          <p:txBody>
            <a:bodyPr wrap="none" anchor="ctr"/>
            <a:lstStyle/>
            <a:p>
              <a:pPr marL="342900" indent="-342900" algn="ctr"/>
              <a:r>
                <a:rPr kumimoji="0" lang="zh-CN" altLang="en-US" sz="1800" b="1"/>
                <a:t>存储文件</a:t>
              </a:r>
              <a:r>
                <a:rPr kumimoji="0" lang="en-US" altLang="zh-CN" sz="1800" b="1"/>
                <a:t>2</a:t>
              </a:r>
            </a:p>
          </p:txBody>
        </p:sp>
        <p:sp>
          <p:nvSpPr>
            <p:cNvPr id="14" name="Rectangle 16"/>
            <p:cNvSpPr>
              <a:spLocks noChangeArrowheads="1"/>
            </p:cNvSpPr>
            <p:nvPr/>
          </p:nvSpPr>
          <p:spPr bwMode="auto">
            <a:xfrm>
              <a:off x="1655" y="3158"/>
              <a:ext cx="725" cy="363"/>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p:spPr>
          <p:txBody>
            <a:bodyPr wrap="none" anchor="ctr"/>
            <a:lstStyle/>
            <a:p>
              <a:pPr marL="342900" indent="-342900" algn="ctr"/>
              <a:r>
                <a:rPr kumimoji="0" lang="zh-CN" altLang="en-US" sz="1800" b="1"/>
                <a:t>存储文件</a:t>
              </a:r>
              <a:r>
                <a:rPr kumimoji="0" lang="en-US" altLang="zh-CN" sz="1800" b="1"/>
                <a:t>1</a:t>
              </a:r>
            </a:p>
          </p:txBody>
        </p:sp>
        <p:sp>
          <p:nvSpPr>
            <p:cNvPr id="15" name="Line 17"/>
            <p:cNvSpPr>
              <a:spLocks noChangeShapeType="1"/>
            </p:cNvSpPr>
            <p:nvPr/>
          </p:nvSpPr>
          <p:spPr bwMode="auto">
            <a:xfrm flipH="1">
              <a:off x="748" y="1480"/>
              <a:ext cx="998" cy="998"/>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16" name="Line 18"/>
            <p:cNvSpPr>
              <a:spLocks noChangeShapeType="1"/>
            </p:cNvSpPr>
            <p:nvPr/>
          </p:nvSpPr>
          <p:spPr bwMode="auto">
            <a:xfrm>
              <a:off x="1927" y="1480"/>
              <a:ext cx="0" cy="317"/>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17" name="Line 19"/>
            <p:cNvSpPr>
              <a:spLocks noChangeShapeType="1"/>
            </p:cNvSpPr>
            <p:nvPr/>
          </p:nvSpPr>
          <p:spPr bwMode="auto">
            <a:xfrm>
              <a:off x="1927" y="2160"/>
              <a:ext cx="0" cy="317"/>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18" name="Line 20"/>
            <p:cNvSpPr>
              <a:spLocks noChangeShapeType="1"/>
            </p:cNvSpPr>
            <p:nvPr/>
          </p:nvSpPr>
          <p:spPr bwMode="auto">
            <a:xfrm>
              <a:off x="1927" y="2840"/>
              <a:ext cx="0" cy="318"/>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19" name="Line 21"/>
            <p:cNvSpPr>
              <a:spLocks noChangeShapeType="1"/>
            </p:cNvSpPr>
            <p:nvPr/>
          </p:nvSpPr>
          <p:spPr bwMode="auto">
            <a:xfrm>
              <a:off x="2200" y="1480"/>
              <a:ext cx="1315" cy="317"/>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20" name="Line 22"/>
            <p:cNvSpPr>
              <a:spLocks noChangeShapeType="1"/>
            </p:cNvSpPr>
            <p:nvPr/>
          </p:nvSpPr>
          <p:spPr bwMode="auto">
            <a:xfrm flipH="1">
              <a:off x="3152" y="2160"/>
              <a:ext cx="318" cy="318"/>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21" name="Line 23"/>
            <p:cNvSpPr>
              <a:spLocks noChangeShapeType="1"/>
            </p:cNvSpPr>
            <p:nvPr/>
          </p:nvSpPr>
          <p:spPr bwMode="auto">
            <a:xfrm>
              <a:off x="3787" y="2160"/>
              <a:ext cx="499" cy="318"/>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22" name="Line 24"/>
            <p:cNvSpPr>
              <a:spLocks noChangeShapeType="1"/>
            </p:cNvSpPr>
            <p:nvPr/>
          </p:nvSpPr>
          <p:spPr bwMode="auto">
            <a:xfrm>
              <a:off x="839" y="2840"/>
              <a:ext cx="1043" cy="318"/>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23" name="Line 25"/>
            <p:cNvSpPr>
              <a:spLocks noChangeShapeType="1"/>
            </p:cNvSpPr>
            <p:nvPr/>
          </p:nvSpPr>
          <p:spPr bwMode="auto">
            <a:xfrm flipH="1">
              <a:off x="2018" y="2840"/>
              <a:ext cx="1089" cy="318"/>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24" name="Line 26"/>
            <p:cNvSpPr>
              <a:spLocks noChangeShapeType="1"/>
            </p:cNvSpPr>
            <p:nvPr/>
          </p:nvSpPr>
          <p:spPr bwMode="auto">
            <a:xfrm>
              <a:off x="4150" y="2840"/>
              <a:ext cx="0" cy="273"/>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25" name="Line 27"/>
            <p:cNvSpPr>
              <a:spLocks noChangeShapeType="1"/>
            </p:cNvSpPr>
            <p:nvPr/>
          </p:nvSpPr>
          <p:spPr bwMode="auto">
            <a:xfrm>
              <a:off x="476" y="1616"/>
              <a:ext cx="4536" cy="0"/>
            </a:xfrm>
            <a:prstGeom prst="line">
              <a:avLst/>
            </a:prstGeom>
            <a:noFill/>
            <a:ln w="25400" cap="rnd">
              <a:solidFill>
                <a:schemeClr val="tx1"/>
              </a:solidFill>
              <a:prstDash val="sysDot"/>
              <a:round/>
              <a:headEnd/>
              <a:tailEnd/>
            </a:ln>
            <a:effectLst/>
          </p:spPr>
          <p:txBody>
            <a:bodyPr wrap="none" anchor="ctr"/>
            <a:lstStyle/>
            <a:p>
              <a:endParaRPr lang="zh-CN" altLang="en-US"/>
            </a:p>
          </p:txBody>
        </p:sp>
        <p:sp>
          <p:nvSpPr>
            <p:cNvPr id="26" name="Line 28"/>
            <p:cNvSpPr>
              <a:spLocks noChangeShapeType="1"/>
            </p:cNvSpPr>
            <p:nvPr/>
          </p:nvSpPr>
          <p:spPr bwMode="auto">
            <a:xfrm>
              <a:off x="497" y="2275"/>
              <a:ext cx="4536" cy="0"/>
            </a:xfrm>
            <a:prstGeom prst="line">
              <a:avLst/>
            </a:prstGeom>
            <a:noFill/>
            <a:ln w="25400" cap="rnd">
              <a:solidFill>
                <a:schemeClr val="tx1"/>
              </a:solidFill>
              <a:prstDash val="sysDot"/>
              <a:round/>
              <a:headEnd/>
              <a:tailEnd/>
            </a:ln>
            <a:effectLst/>
          </p:spPr>
          <p:txBody>
            <a:bodyPr wrap="none" anchor="ctr"/>
            <a:lstStyle/>
            <a:p>
              <a:endParaRPr lang="zh-CN" altLang="en-US"/>
            </a:p>
          </p:txBody>
        </p:sp>
        <p:sp>
          <p:nvSpPr>
            <p:cNvPr id="27" name="Line 29"/>
            <p:cNvSpPr>
              <a:spLocks noChangeShapeType="1"/>
            </p:cNvSpPr>
            <p:nvPr/>
          </p:nvSpPr>
          <p:spPr bwMode="auto">
            <a:xfrm>
              <a:off x="497" y="3007"/>
              <a:ext cx="4536" cy="0"/>
            </a:xfrm>
            <a:prstGeom prst="line">
              <a:avLst/>
            </a:prstGeom>
            <a:noFill/>
            <a:ln w="25400" cap="rnd">
              <a:solidFill>
                <a:schemeClr val="tx1"/>
              </a:solidFill>
              <a:prstDash val="sysDot"/>
              <a:round/>
              <a:headEnd/>
              <a:tailEnd/>
            </a:ln>
            <a:effectLst/>
          </p:spPr>
          <p:txBody>
            <a:bodyPr wrap="none" anchor="ctr"/>
            <a:lstStyle/>
            <a:p>
              <a:endParaRPr lang="zh-CN" altLang="en-US"/>
            </a:p>
          </p:txBody>
        </p:sp>
        <p:sp>
          <p:nvSpPr>
            <p:cNvPr id="28" name="Text Box 30"/>
            <p:cNvSpPr txBox="1">
              <a:spLocks noChangeArrowheads="1"/>
            </p:cNvSpPr>
            <p:nvPr/>
          </p:nvSpPr>
          <p:spPr bwMode="auto">
            <a:xfrm>
              <a:off x="4513" y="1888"/>
              <a:ext cx="681" cy="231"/>
            </a:xfrm>
            <a:prstGeom prst="rect">
              <a:avLst/>
            </a:prstGeom>
            <a:noFill/>
            <a:ln w="25400">
              <a:noFill/>
              <a:miter lim="800000"/>
              <a:headEnd/>
              <a:tailEnd/>
            </a:ln>
            <a:effectLst/>
          </p:spPr>
          <p:txBody>
            <a:bodyPr>
              <a:spAutoFit/>
            </a:bodyPr>
            <a:lstStyle/>
            <a:p>
              <a:pPr marL="342900" indent="-342900" algn="ctr">
                <a:spcBef>
                  <a:spcPct val="50000"/>
                </a:spcBef>
              </a:pPr>
              <a:r>
                <a:rPr kumimoji="0" lang="zh-CN" altLang="en-US" sz="1800" b="1"/>
                <a:t>外模式</a:t>
              </a:r>
            </a:p>
          </p:txBody>
        </p:sp>
        <p:sp>
          <p:nvSpPr>
            <p:cNvPr id="29" name="Text Box 31"/>
            <p:cNvSpPr txBox="1">
              <a:spLocks noChangeArrowheads="1"/>
            </p:cNvSpPr>
            <p:nvPr/>
          </p:nvSpPr>
          <p:spPr bwMode="auto">
            <a:xfrm>
              <a:off x="4513" y="2523"/>
              <a:ext cx="681" cy="231"/>
            </a:xfrm>
            <a:prstGeom prst="rect">
              <a:avLst/>
            </a:prstGeom>
            <a:noFill/>
            <a:ln w="25400">
              <a:noFill/>
              <a:miter lim="800000"/>
              <a:headEnd/>
              <a:tailEnd/>
            </a:ln>
            <a:effectLst/>
          </p:spPr>
          <p:txBody>
            <a:bodyPr>
              <a:spAutoFit/>
            </a:bodyPr>
            <a:lstStyle/>
            <a:p>
              <a:pPr marL="342900" indent="-342900" algn="ctr">
                <a:spcBef>
                  <a:spcPct val="50000"/>
                </a:spcBef>
              </a:pPr>
              <a:r>
                <a:rPr kumimoji="0" lang="zh-CN" altLang="en-US" sz="1800" b="1"/>
                <a:t>模 式</a:t>
              </a:r>
            </a:p>
          </p:txBody>
        </p:sp>
        <p:sp>
          <p:nvSpPr>
            <p:cNvPr id="30" name="Text Box 32"/>
            <p:cNvSpPr txBox="1">
              <a:spLocks noChangeArrowheads="1"/>
            </p:cNvSpPr>
            <p:nvPr/>
          </p:nvSpPr>
          <p:spPr bwMode="auto">
            <a:xfrm>
              <a:off x="4558" y="3203"/>
              <a:ext cx="681" cy="231"/>
            </a:xfrm>
            <a:prstGeom prst="rect">
              <a:avLst/>
            </a:prstGeom>
            <a:noFill/>
            <a:ln w="25400">
              <a:noFill/>
              <a:miter lim="800000"/>
              <a:headEnd/>
              <a:tailEnd/>
            </a:ln>
            <a:effectLst/>
          </p:spPr>
          <p:txBody>
            <a:bodyPr>
              <a:spAutoFit/>
            </a:bodyPr>
            <a:lstStyle/>
            <a:p>
              <a:pPr marL="342900" indent="-342900" algn="ctr">
                <a:spcBef>
                  <a:spcPct val="50000"/>
                </a:spcBef>
              </a:pPr>
              <a:r>
                <a:rPr kumimoji="0" lang="zh-CN" altLang="en-US" sz="1800" b="1"/>
                <a:t>内模式</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p:txBody>
          <a:bodyPr/>
          <a:lstStyle/>
          <a:p>
            <a:r>
              <a:rPr lang="zh-CN" altLang="en-US" dirty="0"/>
              <a:t>视图的作用是什么？</a:t>
            </a:r>
            <a:endParaRPr lang="en-US" altLang="zh-CN" dirty="0"/>
          </a:p>
          <a:p>
            <a:endParaRPr lang="zh-CN" altLang="en-US" dirty="0"/>
          </a:p>
        </p:txBody>
      </p:sp>
      <p:sp>
        <p:nvSpPr>
          <p:cNvPr id="3" name="标题 2"/>
          <p:cNvSpPr>
            <a:spLocks noGrp="1"/>
          </p:cNvSpPr>
          <p:nvPr>
            <p:ph type="title" idx="12"/>
          </p:nvPr>
        </p:nvSpPr>
        <p:spPr/>
        <p:txBody>
          <a:bodyPr/>
          <a:lstStyle/>
          <a:p>
            <a:r>
              <a:rPr lang="en-US" altLang="zh-CN" dirty="0"/>
              <a:t>Q &amp; A</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这次课我们学到了</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a:t>INSERT</a:t>
            </a:r>
            <a:r>
              <a:rPr lang="zh-CN" altLang="en-US" dirty="0"/>
              <a:t>、</a:t>
            </a:r>
            <a:r>
              <a:rPr lang="en-US" altLang="zh-CN" dirty="0"/>
              <a:t>UPDATE</a:t>
            </a:r>
            <a:r>
              <a:rPr lang="zh-CN" altLang="en-US" dirty="0"/>
              <a:t>、</a:t>
            </a:r>
            <a:r>
              <a:rPr lang="en-US" altLang="zh-CN" dirty="0"/>
              <a:t>DELETE</a:t>
            </a:r>
          </a:p>
          <a:p>
            <a:r>
              <a:rPr lang="zh-CN" altLang="en-US" dirty="0"/>
              <a:t>视图的定义、更新、删除</a:t>
            </a:r>
            <a:endParaRPr lang="en-US" altLang="zh-CN" dirty="0"/>
          </a:p>
          <a:p>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p:txBody>
          <a:bodyPr/>
          <a:lstStyle/>
          <a:p>
            <a:endParaRPr lang="zh-CN" altLang="en-US"/>
          </a:p>
        </p:txBody>
      </p:sp>
      <p:sp>
        <p:nvSpPr>
          <p:cNvPr id="3" name="标题 2"/>
          <p:cNvSpPr>
            <a:spLocks noGrp="1"/>
          </p:cNvSpPr>
          <p:nvPr>
            <p:ph type="title" idx="12"/>
          </p:nvPr>
        </p:nvSpPr>
        <p:spPr/>
        <p:txBody>
          <a:bodyPr/>
          <a:lstStyle/>
          <a:p>
            <a:r>
              <a:rPr lang="zh-CN" altLang="en-US"/>
              <a:t>作业</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华文行楷" pitchFamily="2" charset="-122"/>
                <a:ea typeface="华文行楷" pitchFamily="2" charset="-122"/>
              </a:rPr>
              <a:t>休息</a:t>
            </a:r>
            <a:r>
              <a:rPr lang="en-US" altLang="zh-CN" dirty="0">
                <a:latin typeface="华文行楷" pitchFamily="2" charset="-122"/>
                <a:ea typeface="华文行楷" pitchFamily="2" charset="-122"/>
              </a:rPr>
              <a:t>…</a:t>
            </a:r>
            <a:endParaRPr lang="zh-CN" altLang="en-US" dirty="0">
              <a:latin typeface="华文行楷" pitchFamily="2" charset="-122"/>
              <a:ea typeface="华文行楷" pitchFamily="2" charset="-122"/>
            </a:endParaRPr>
          </a:p>
        </p:txBody>
      </p:sp>
      <p:sp>
        <p:nvSpPr>
          <p:cNvPr id="12" name="竖排文字占位符 11"/>
          <p:cNvSpPr>
            <a:spLocks noGrp="1"/>
          </p:cNvSpPr>
          <p:nvPr>
            <p:ph type="body" orient="vert" idx="1"/>
          </p:nvPr>
        </p:nvSpPr>
        <p:spPr/>
        <p:txBody>
          <a:bodyPr/>
          <a:lstStyle/>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数据更新</a:t>
            </a:r>
          </a:p>
        </p:txBody>
      </p:sp>
      <p:sp>
        <p:nvSpPr>
          <p:cNvPr id="3" name="内容占位符 2"/>
          <p:cNvSpPr>
            <a:spLocks noGrp="1"/>
          </p:cNvSpPr>
          <p:nvPr>
            <p:ph idx="1"/>
          </p:nvPr>
        </p:nvSpPr>
        <p:spPr/>
        <p:txBody>
          <a:bodyPr/>
          <a:lstStyle/>
          <a:p>
            <a:pPr>
              <a:lnSpc>
                <a:spcPct val="150000"/>
              </a:lnSpc>
            </a:pPr>
            <a:r>
              <a:rPr lang="zh-CN" altLang="en-US" dirty="0">
                <a:solidFill>
                  <a:srgbClr val="FF0000"/>
                </a:solidFill>
              </a:rPr>
              <a:t>数据的插入</a:t>
            </a:r>
            <a:endParaRPr lang="en-US" altLang="zh-CN" dirty="0">
              <a:solidFill>
                <a:srgbClr val="FF0000"/>
              </a:solidFill>
            </a:endParaRPr>
          </a:p>
          <a:p>
            <a:pPr lvl="1">
              <a:lnSpc>
                <a:spcPct val="150000"/>
              </a:lnSpc>
            </a:pPr>
            <a:r>
              <a:rPr lang="zh-CN" altLang="en-US" sz="2400" dirty="0">
                <a:solidFill>
                  <a:srgbClr val="FF0000"/>
                </a:solidFill>
              </a:rPr>
              <a:t>插入元组</a:t>
            </a:r>
            <a:endParaRPr lang="en-US" altLang="zh-CN" sz="2400" dirty="0">
              <a:solidFill>
                <a:srgbClr val="FF0000"/>
              </a:solidFill>
            </a:endParaRPr>
          </a:p>
          <a:p>
            <a:pPr lvl="1">
              <a:lnSpc>
                <a:spcPct val="150000"/>
              </a:lnSpc>
            </a:pPr>
            <a:r>
              <a:rPr lang="zh-CN" altLang="en-US" sz="2400" dirty="0">
                <a:solidFill>
                  <a:srgbClr val="FF0000"/>
                </a:solidFill>
              </a:rPr>
              <a:t>插入子查询结果</a:t>
            </a:r>
            <a:endParaRPr lang="en-US" altLang="zh-CN" dirty="0">
              <a:solidFill>
                <a:srgbClr val="FF0000"/>
              </a:solidFill>
            </a:endParaRPr>
          </a:p>
          <a:p>
            <a:pPr>
              <a:lnSpc>
                <a:spcPct val="150000"/>
              </a:lnSpc>
            </a:pPr>
            <a:r>
              <a:rPr lang="zh-CN" altLang="en-US" dirty="0"/>
              <a:t>数据的修改</a:t>
            </a:r>
            <a:endParaRPr lang="en-US" altLang="zh-CN" dirty="0"/>
          </a:p>
          <a:p>
            <a:pPr>
              <a:lnSpc>
                <a:spcPct val="150000"/>
              </a:lnSpc>
            </a:pPr>
            <a:r>
              <a:rPr lang="zh-CN" altLang="en-US" dirty="0"/>
              <a:t>数据的删除</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插入元组</a:t>
            </a:r>
          </a:p>
        </p:txBody>
      </p:sp>
      <p:sp>
        <p:nvSpPr>
          <p:cNvPr id="3" name="内容占位符 2"/>
          <p:cNvSpPr>
            <a:spLocks noGrp="1"/>
          </p:cNvSpPr>
          <p:nvPr>
            <p:ph idx="1"/>
          </p:nvPr>
        </p:nvSpPr>
        <p:spPr/>
        <p:txBody>
          <a:bodyPr/>
          <a:lstStyle/>
          <a:p>
            <a:r>
              <a:rPr lang="zh-CN" altLang="en-US" dirty="0"/>
              <a:t>语句格式</a:t>
            </a:r>
            <a:endParaRPr lang="en-US" altLang="zh-CN" dirty="0"/>
          </a:p>
          <a:p>
            <a:endParaRPr lang="en-US" altLang="zh-CN" dirty="0"/>
          </a:p>
          <a:p>
            <a:endParaRPr lang="en-US" altLang="zh-CN" dirty="0"/>
          </a:p>
          <a:p>
            <a:endParaRPr lang="en-US" altLang="zh-CN" dirty="0"/>
          </a:p>
          <a:p>
            <a:r>
              <a:rPr lang="zh-CN" altLang="en-US" dirty="0"/>
              <a:t>功能</a:t>
            </a:r>
            <a:endParaRPr lang="en-US" altLang="zh-CN" dirty="0"/>
          </a:p>
          <a:p>
            <a:pPr lvl="1"/>
            <a:r>
              <a:rPr lang="zh-CN" altLang="en-US" sz="2400" dirty="0"/>
              <a:t>将新的元组插入到指定表</a:t>
            </a:r>
          </a:p>
        </p:txBody>
      </p:sp>
      <p:sp>
        <p:nvSpPr>
          <p:cNvPr id="4" name="矩形 3"/>
          <p:cNvSpPr/>
          <p:nvPr/>
        </p:nvSpPr>
        <p:spPr>
          <a:xfrm>
            <a:off x="1212572" y="2274638"/>
            <a:ext cx="7626628" cy="1643527"/>
          </a:xfrm>
          <a:prstGeom prst="rect">
            <a:avLst/>
          </a:prstGeom>
        </p:spPr>
        <p:txBody>
          <a:bodyPr wrap="square">
            <a:spAutoFit/>
          </a:bodyPr>
          <a:lstStyle/>
          <a:p>
            <a:pPr marL="609600" indent="-609600" eaLnBrk="1" hangingPunct="1">
              <a:lnSpc>
                <a:spcPct val="120000"/>
              </a:lnSpc>
              <a:buFont typeface="Wingdings" pitchFamily="2" charset="2"/>
              <a:buNone/>
            </a:pPr>
            <a:r>
              <a:rPr lang="en-US" altLang="zh-CN" sz="2400" b="1" dirty="0">
                <a:solidFill>
                  <a:srgbClr val="FF0000"/>
                </a:solidFill>
              </a:rPr>
              <a:t>INSERT </a:t>
            </a:r>
            <a:r>
              <a:rPr lang="en-US" altLang="zh-CN" sz="2400" b="1" dirty="0">
                <a:solidFill>
                  <a:srgbClr val="0000FF"/>
                </a:solidFill>
              </a:rPr>
              <a:t> </a:t>
            </a:r>
          </a:p>
          <a:p>
            <a:pPr marL="609600" indent="-609600" eaLnBrk="1" hangingPunct="1">
              <a:lnSpc>
                <a:spcPct val="150000"/>
              </a:lnSpc>
              <a:buFont typeface="Wingdings" pitchFamily="2" charset="2"/>
              <a:buNone/>
            </a:pPr>
            <a:r>
              <a:rPr lang="en-US" altLang="zh-CN" sz="2400" b="1" dirty="0">
                <a:solidFill>
                  <a:srgbClr val="FF0000"/>
                </a:solidFill>
              </a:rPr>
              <a:t>INTO</a:t>
            </a:r>
            <a:r>
              <a:rPr lang="en-US" altLang="zh-CN" sz="2400" b="1" dirty="0">
                <a:solidFill>
                  <a:srgbClr val="0000FF"/>
                </a:solidFill>
              </a:rPr>
              <a:t> </a:t>
            </a:r>
            <a:r>
              <a:rPr lang="en-US" altLang="zh-CN" sz="2400" dirty="0"/>
              <a:t>&lt;</a:t>
            </a:r>
            <a:r>
              <a:rPr lang="zh-CN" altLang="en-US" sz="2400" dirty="0"/>
              <a:t>表名</a:t>
            </a:r>
            <a:r>
              <a:rPr lang="en-US" altLang="zh-CN" sz="2400" dirty="0"/>
              <a:t>&gt;  [(&lt;</a:t>
            </a:r>
            <a:r>
              <a:rPr lang="zh-CN" altLang="en-US" sz="2400" dirty="0"/>
              <a:t>属性列</a:t>
            </a:r>
            <a:r>
              <a:rPr lang="en-US" altLang="zh-CN" sz="2400" dirty="0"/>
              <a:t>1&gt;[</a:t>
            </a:r>
            <a:r>
              <a:rPr lang="zh-CN" altLang="en-US" sz="2400" dirty="0"/>
              <a:t>，</a:t>
            </a:r>
            <a:r>
              <a:rPr lang="en-US" altLang="zh-CN" sz="2400" dirty="0"/>
              <a:t>&lt;</a:t>
            </a:r>
            <a:r>
              <a:rPr lang="zh-CN" altLang="en-US" sz="2400" dirty="0"/>
              <a:t>属性列</a:t>
            </a:r>
            <a:r>
              <a:rPr lang="en-US" altLang="zh-CN" sz="2400" dirty="0"/>
              <a:t>2 &gt;…)]</a:t>
            </a:r>
          </a:p>
          <a:p>
            <a:pPr marL="609600" indent="-609600" eaLnBrk="1" hangingPunct="1">
              <a:lnSpc>
                <a:spcPct val="150000"/>
              </a:lnSpc>
              <a:buFont typeface="Wingdings" pitchFamily="2" charset="2"/>
              <a:buNone/>
            </a:pPr>
            <a:r>
              <a:rPr lang="en-US" altLang="zh-CN" sz="2400" b="1" dirty="0">
                <a:solidFill>
                  <a:srgbClr val="FF0000"/>
                </a:solidFill>
              </a:rPr>
              <a:t>VALUES</a:t>
            </a:r>
            <a:r>
              <a:rPr lang="en-US" altLang="zh-CN" sz="2400" dirty="0"/>
              <a:t> (&lt;</a:t>
            </a:r>
            <a:r>
              <a:rPr lang="zh-CN" altLang="en-US" sz="2400" dirty="0"/>
              <a:t>常量</a:t>
            </a:r>
            <a:r>
              <a:rPr lang="en-US" altLang="zh-CN" sz="2400" dirty="0"/>
              <a:t>1&gt; [</a:t>
            </a:r>
            <a:r>
              <a:rPr lang="zh-CN" altLang="en-US" sz="2400" dirty="0"/>
              <a:t>，</a:t>
            </a:r>
            <a:r>
              <a:rPr lang="en-US" altLang="zh-CN" sz="2400" dirty="0"/>
              <a:t>&lt;</a:t>
            </a:r>
            <a:r>
              <a:rPr lang="zh-CN" altLang="en-US" sz="2400" dirty="0"/>
              <a:t>常量</a:t>
            </a:r>
            <a:r>
              <a:rPr lang="en-US" altLang="zh-CN" sz="2400" dirty="0"/>
              <a:t>2&gt;]    …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8960" y="567519"/>
            <a:ext cx="8509379" cy="6051645"/>
          </a:xfrm>
        </p:spPr>
        <p:txBody>
          <a:bodyPr>
            <a:normAutofit lnSpcReduction="10000"/>
          </a:bodyPr>
          <a:lstStyle/>
          <a:p>
            <a:pPr>
              <a:lnSpc>
                <a:spcPct val="150000"/>
              </a:lnSpc>
            </a:pPr>
            <a:r>
              <a:rPr lang="en-US" altLang="zh-CN" sz="2800" dirty="0">
                <a:solidFill>
                  <a:srgbClr val="FF0000"/>
                </a:solidFill>
                <a:latin typeface="隶书" panose="02010509060101010101" pitchFamily="49" charset="-122"/>
              </a:rPr>
              <a:t> </a:t>
            </a:r>
            <a:r>
              <a:rPr lang="en-US" altLang="zh-CN" sz="2800" b="1" dirty="0">
                <a:solidFill>
                  <a:srgbClr val="FF0000"/>
                </a:solidFill>
              </a:rPr>
              <a:t>INTO</a:t>
            </a:r>
            <a:r>
              <a:rPr lang="zh-CN" altLang="en-US" sz="2800" b="1" dirty="0">
                <a:solidFill>
                  <a:srgbClr val="FF0000"/>
                </a:solidFill>
                <a:latin typeface="隶书" panose="02010509060101010101" pitchFamily="49" charset="-122"/>
              </a:rPr>
              <a:t>子句</a:t>
            </a:r>
          </a:p>
          <a:p>
            <a:pPr lvl="1">
              <a:lnSpc>
                <a:spcPct val="150000"/>
              </a:lnSpc>
            </a:pPr>
            <a:r>
              <a:rPr lang="zh-CN" altLang="en-US" sz="2400" dirty="0">
                <a:latin typeface="+mn-ea"/>
              </a:rPr>
              <a:t>指定要插入数据的表名及属性列</a:t>
            </a:r>
          </a:p>
          <a:p>
            <a:pPr lvl="1">
              <a:lnSpc>
                <a:spcPct val="150000"/>
              </a:lnSpc>
            </a:pPr>
            <a:r>
              <a:rPr lang="zh-CN" altLang="en-US" sz="2400" dirty="0">
                <a:latin typeface="+mn-ea"/>
              </a:rPr>
              <a:t>属性列的顺序可与表定义中的顺序不一致</a:t>
            </a:r>
          </a:p>
          <a:p>
            <a:pPr lvl="1">
              <a:lnSpc>
                <a:spcPct val="150000"/>
              </a:lnSpc>
            </a:pPr>
            <a:r>
              <a:rPr lang="zh-CN" altLang="en-US" sz="2400" dirty="0">
                <a:latin typeface="+mn-ea"/>
              </a:rPr>
              <a:t>没有指定属性列：表示要插入的是一条完整的元组，且属性列属性与表定义中的顺序一致</a:t>
            </a:r>
          </a:p>
          <a:p>
            <a:pPr lvl="1">
              <a:lnSpc>
                <a:spcPct val="150000"/>
              </a:lnSpc>
            </a:pPr>
            <a:r>
              <a:rPr lang="zh-CN" altLang="en-US" sz="2400" dirty="0">
                <a:latin typeface="+mn-ea"/>
              </a:rPr>
              <a:t>指定部分属性列：插入的元组在其余属性列上取空值</a:t>
            </a:r>
            <a:endParaRPr lang="en-US" altLang="zh-CN" sz="2400" dirty="0">
              <a:latin typeface="+mn-ea"/>
            </a:endParaRPr>
          </a:p>
          <a:p>
            <a:pPr>
              <a:lnSpc>
                <a:spcPct val="150000"/>
              </a:lnSpc>
            </a:pPr>
            <a:r>
              <a:rPr lang="en-US" altLang="zh-CN" sz="2800" b="1" dirty="0">
                <a:solidFill>
                  <a:srgbClr val="FF0000"/>
                </a:solidFill>
              </a:rPr>
              <a:t>VALUES</a:t>
            </a:r>
            <a:r>
              <a:rPr lang="zh-CN" altLang="en-US" sz="2800" b="1" dirty="0">
                <a:solidFill>
                  <a:srgbClr val="FF0000"/>
                </a:solidFill>
                <a:latin typeface="隶书" panose="02010509060101010101" pitchFamily="49" charset="-122"/>
              </a:rPr>
              <a:t>子句</a:t>
            </a:r>
          </a:p>
          <a:p>
            <a:pPr lvl="1">
              <a:lnSpc>
                <a:spcPct val="150000"/>
              </a:lnSpc>
            </a:pPr>
            <a:r>
              <a:rPr lang="zh-CN" altLang="en-US" sz="1800" dirty="0"/>
              <a:t> </a:t>
            </a:r>
            <a:r>
              <a:rPr lang="zh-CN" altLang="en-US" sz="2400" dirty="0"/>
              <a:t>提供的值必须与</a:t>
            </a:r>
            <a:r>
              <a:rPr lang="en-US" altLang="zh-CN" sz="2400" dirty="0"/>
              <a:t>INTO</a:t>
            </a:r>
            <a:r>
              <a:rPr lang="zh-CN" altLang="en-US" sz="2400" dirty="0"/>
              <a:t>子句匹配</a:t>
            </a:r>
            <a:endParaRPr lang="en-US" altLang="zh-CN" sz="2400" dirty="0"/>
          </a:p>
          <a:p>
            <a:pPr lvl="2">
              <a:lnSpc>
                <a:spcPct val="150000"/>
              </a:lnSpc>
            </a:pPr>
            <a:r>
              <a:rPr lang="zh-CN" altLang="en-US" sz="2000" dirty="0"/>
              <a:t>值的个数</a:t>
            </a:r>
          </a:p>
          <a:p>
            <a:pPr lvl="2">
              <a:lnSpc>
                <a:spcPct val="150000"/>
              </a:lnSpc>
            </a:pPr>
            <a:r>
              <a:rPr lang="zh-CN" altLang="en-US" sz="2000" dirty="0"/>
              <a:t>值的类型</a:t>
            </a:r>
          </a:p>
          <a:p>
            <a:pPr lvl="2">
              <a:lnSpc>
                <a:spcPct val="150000"/>
              </a:lnSpc>
            </a:pPr>
            <a:endParaRPr lang="zh-CN" altLang="en-US" sz="2000" dirty="0"/>
          </a:p>
          <a:p>
            <a:pPr marL="0" indent="0">
              <a:lnSpc>
                <a:spcPct val="150000"/>
              </a:lnSpc>
              <a:buNone/>
            </a:pPr>
            <a:endParaRPr lang="zh-CN" altLang="en-US"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6834" y="1311975"/>
            <a:ext cx="8627166" cy="1930337"/>
          </a:xfrm>
          <a:prstGeom prst="rect">
            <a:avLst/>
          </a:prstGeom>
          <a:noFill/>
        </p:spPr>
        <p:txBody>
          <a:bodyPr wrap="square" rtlCol="0">
            <a:spAutoFit/>
          </a:bodyPr>
          <a:lstStyle/>
          <a:p>
            <a:pPr marL="715963" indent="-715963">
              <a:lnSpc>
                <a:spcPct val="150000"/>
              </a:lnSpc>
            </a:pPr>
            <a:r>
              <a:rPr lang="en-US" altLang="zh-CN" sz="2800" dirty="0">
                <a:ea typeface="隶书" pitchFamily="49" charset="-122"/>
                <a:cs typeface="Times New Roman" pitchFamily="18" charset="0"/>
              </a:rPr>
              <a:t>[</a:t>
            </a:r>
            <a:r>
              <a:rPr lang="zh-CN" altLang="en-US" sz="2800" dirty="0">
                <a:ea typeface="隶书" pitchFamily="49" charset="-122"/>
                <a:cs typeface="Times New Roman" pitchFamily="18" charset="0"/>
              </a:rPr>
              <a:t>例</a:t>
            </a:r>
            <a:r>
              <a:rPr lang="en-US" altLang="zh-CN" sz="2800" dirty="0">
                <a:ea typeface="隶书" pitchFamily="49" charset="-122"/>
                <a:cs typeface="Times New Roman" pitchFamily="18" charset="0"/>
              </a:rPr>
              <a:t>1]   </a:t>
            </a:r>
            <a:r>
              <a:rPr lang="zh-CN" altLang="en-US" sz="2800" dirty="0">
                <a:latin typeface="隶书" panose="02010509060101010101" pitchFamily="49" charset="-122"/>
                <a:ea typeface="隶书" panose="02010509060101010101" pitchFamily="49" charset="-122"/>
              </a:rPr>
              <a:t>将一个新学生记录（学号：</a:t>
            </a:r>
            <a:r>
              <a:rPr lang="en-US" altLang="zh-CN" sz="2800" dirty="0">
                <a:latin typeface="隶书" panose="02010509060101010101" pitchFamily="49" charset="-122"/>
                <a:ea typeface="隶书" panose="02010509060101010101" pitchFamily="49" charset="-122"/>
              </a:rPr>
              <a:t>201215128</a:t>
            </a:r>
            <a:r>
              <a:rPr lang="zh-CN" altLang="en-US" sz="2800" dirty="0">
                <a:latin typeface="隶书" panose="02010509060101010101" pitchFamily="49" charset="-122"/>
                <a:ea typeface="隶书" panose="02010509060101010101" pitchFamily="49" charset="-122"/>
              </a:rPr>
              <a:t>；姓名：陈冬；性别：男；所在系：</a:t>
            </a:r>
            <a:r>
              <a:rPr lang="en-US" altLang="zh-CN" sz="2800" dirty="0">
                <a:latin typeface="隶书" panose="02010509060101010101" pitchFamily="49" charset="-122"/>
                <a:ea typeface="隶书" panose="02010509060101010101" pitchFamily="49" charset="-122"/>
              </a:rPr>
              <a:t>IS</a:t>
            </a:r>
            <a:r>
              <a:rPr lang="zh-CN" altLang="en-US" sz="2800" dirty="0">
                <a:latin typeface="隶书" panose="02010509060101010101" pitchFamily="49" charset="-122"/>
                <a:ea typeface="隶书" panose="02010509060101010101" pitchFamily="49" charset="-122"/>
              </a:rPr>
              <a:t>；年龄：</a:t>
            </a:r>
            <a:r>
              <a:rPr lang="en-US" altLang="zh-CN" sz="2800" dirty="0">
                <a:latin typeface="隶书" panose="02010509060101010101" pitchFamily="49" charset="-122"/>
                <a:ea typeface="隶书" panose="02010509060101010101" pitchFamily="49" charset="-122"/>
              </a:rPr>
              <a:t>18</a:t>
            </a:r>
            <a:r>
              <a:rPr lang="zh-CN" altLang="en-US" sz="2800" dirty="0">
                <a:latin typeface="隶书" panose="02010509060101010101" pitchFamily="49" charset="-122"/>
                <a:ea typeface="隶书" panose="02010509060101010101" pitchFamily="49" charset="-122"/>
              </a:rPr>
              <a:t>岁）插入到</a:t>
            </a:r>
            <a:r>
              <a:rPr lang="en-US" altLang="zh-CN" sz="2800" dirty="0">
                <a:latin typeface="隶书" panose="02010509060101010101" pitchFamily="49" charset="-122"/>
                <a:ea typeface="隶书" panose="02010509060101010101" pitchFamily="49" charset="-122"/>
              </a:rPr>
              <a:t>Student</a:t>
            </a:r>
            <a:r>
              <a:rPr lang="zh-CN" altLang="en-US" sz="2800" dirty="0">
                <a:latin typeface="隶书" panose="02010509060101010101" pitchFamily="49" charset="-122"/>
                <a:ea typeface="隶书" panose="02010509060101010101" pitchFamily="49" charset="-122"/>
              </a:rPr>
              <a:t>表中。</a:t>
            </a:r>
          </a:p>
        </p:txBody>
      </p:sp>
      <p:sp>
        <p:nvSpPr>
          <p:cNvPr id="5" name="矩形 4"/>
          <p:cNvSpPr/>
          <p:nvPr/>
        </p:nvSpPr>
        <p:spPr>
          <a:xfrm>
            <a:off x="1318593" y="3545229"/>
            <a:ext cx="7653130" cy="1015663"/>
          </a:xfrm>
          <a:prstGeom prst="rect">
            <a:avLst/>
          </a:prstGeom>
        </p:spPr>
        <p:txBody>
          <a:bodyPr wrap="square">
            <a:spAutoFit/>
          </a:bodyPr>
          <a:lstStyle/>
          <a:p>
            <a:pPr>
              <a:buFont typeface="Wingdings" pitchFamily="2" charset="2"/>
              <a:buNone/>
            </a:pPr>
            <a:r>
              <a:rPr lang="en-US" altLang="zh-CN" sz="2400" dirty="0">
                <a:solidFill>
                  <a:srgbClr val="FF0000"/>
                </a:solidFill>
              </a:rPr>
              <a:t> </a:t>
            </a:r>
            <a:r>
              <a:rPr lang="en-US" altLang="zh-CN" sz="2400" b="1" dirty="0">
                <a:solidFill>
                  <a:srgbClr val="FF0000"/>
                </a:solidFill>
              </a:rPr>
              <a:t>INSERT  INTO  </a:t>
            </a:r>
            <a:r>
              <a:rPr lang="en-US" altLang="zh-CN" sz="2400" dirty="0"/>
              <a:t>Student  (</a:t>
            </a:r>
            <a:r>
              <a:rPr lang="en-US" altLang="zh-CN" sz="2400" dirty="0" err="1"/>
              <a:t>Sno</a:t>
            </a:r>
            <a:r>
              <a:rPr lang="en-US" altLang="zh-CN" sz="2400" dirty="0"/>
              <a:t>, </a:t>
            </a:r>
            <a:r>
              <a:rPr lang="en-US" altLang="zh-CN" sz="2400" dirty="0" err="1"/>
              <a:t>Sname</a:t>
            </a:r>
            <a:r>
              <a:rPr lang="en-US" altLang="zh-CN" sz="2400" dirty="0"/>
              <a:t>, </a:t>
            </a:r>
            <a:r>
              <a:rPr lang="en-US" altLang="zh-CN" sz="2400" dirty="0" err="1"/>
              <a:t>Ssex</a:t>
            </a:r>
            <a:r>
              <a:rPr lang="en-US" altLang="zh-CN" sz="2400" dirty="0"/>
              <a:t>, </a:t>
            </a:r>
            <a:r>
              <a:rPr lang="en-US" altLang="zh-CN" sz="2400" dirty="0" err="1"/>
              <a:t>Sdept</a:t>
            </a:r>
            <a:r>
              <a:rPr lang="en-US" altLang="zh-CN" sz="2400" dirty="0"/>
              <a:t>, Sage)</a:t>
            </a:r>
          </a:p>
          <a:p>
            <a:pPr>
              <a:lnSpc>
                <a:spcPct val="150000"/>
              </a:lnSpc>
              <a:buFont typeface="Wingdings" pitchFamily="2" charset="2"/>
              <a:buNone/>
            </a:pPr>
            <a:r>
              <a:rPr lang="en-US" altLang="zh-CN" sz="2400" b="1" dirty="0">
                <a:solidFill>
                  <a:srgbClr val="FF0000"/>
                </a:solidFill>
              </a:rPr>
              <a:t>VALUES</a:t>
            </a:r>
            <a:r>
              <a:rPr lang="en-US" altLang="zh-CN" sz="2400" b="1" dirty="0">
                <a:solidFill>
                  <a:srgbClr val="7030A0"/>
                </a:solidFill>
              </a:rPr>
              <a:t> </a:t>
            </a:r>
            <a:r>
              <a:rPr lang="en-US" altLang="zh-CN" sz="2400" dirty="0"/>
              <a:t>('201215128'</a:t>
            </a:r>
            <a:r>
              <a:rPr lang="zh-CN" altLang="en-US" sz="2400" dirty="0"/>
              <a:t>，</a:t>
            </a:r>
            <a:r>
              <a:rPr lang="en-US" altLang="zh-CN" sz="2400" dirty="0"/>
              <a:t>'</a:t>
            </a:r>
            <a:r>
              <a:rPr lang="zh-CN" altLang="en-US" sz="2400" dirty="0"/>
              <a:t>陈冬</a:t>
            </a:r>
            <a:r>
              <a:rPr lang="en-US" altLang="zh-CN" sz="2400" dirty="0"/>
              <a:t>'</a:t>
            </a:r>
            <a:r>
              <a:rPr lang="zh-CN" altLang="en-US" sz="2400" dirty="0"/>
              <a:t>，</a:t>
            </a:r>
            <a:r>
              <a:rPr lang="en-US" altLang="zh-CN" sz="2400" dirty="0"/>
              <a:t>'</a:t>
            </a:r>
            <a:r>
              <a:rPr lang="zh-CN" altLang="en-US" sz="2400" dirty="0"/>
              <a:t>男</a:t>
            </a:r>
            <a:r>
              <a:rPr lang="en-US" altLang="zh-CN" sz="2400" dirty="0"/>
              <a:t>'</a:t>
            </a:r>
            <a:r>
              <a:rPr lang="zh-CN" altLang="en-US" sz="2400" dirty="0"/>
              <a:t>，</a:t>
            </a:r>
            <a:r>
              <a:rPr lang="en-US" altLang="zh-CN" sz="2400" dirty="0"/>
              <a:t>'IS'</a:t>
            </a:r>
            <a:r>
              <a:rPr lang="zh-CN" altLang="en-US" sz="2400" dirty="0"/>
              <a:t>，</a:t>
            </a:r>
            <a:r>
              <a:rPr lang="en-US" altLang="zh-CN" sz="2400" dirty="0"/>
              <a:t>18)</a:t>
            </a:r>
            <a:r>
              <a:rPr lang="zh-CN" altLang="en-US" sz="2400" dirty="0"/>
              <a:t>；</a:t>
            </a:r>
          </a:p>
        </p:txBody>
      </p:sp>
      <p:sp>
        <p:nvSpPr>
          <p:cNvPr id="6" name="TextBox 5"/>
          <p:cNvSpPr txBox="1"/>
          <p:nvPr/>
        </p:nvSpPr>
        <p:spPr>
          <a:xfrm>
            <a:off x="516835" y="4576065"/>
            <a:ext cx="8242852" cy="656846"/>
          </a:xfrm>
          <a:prstGeom prst="rect">
            <a:avLst/>
          </a:prstGeom>
          <a:noFill/>
        </p:spPr>
        <p:txBody>
          <a:bodyPr wrap="square" rtlCol="0">
            <a:spAutoFit/>
          </a:bodyPr>
          <a:lstStyle/>
          <a:p>
            <a:pPr marL="715963" indent="-715963">
              <a:lnSpc>
                <a:spcPct val="150000"/>
              </a:lnSpc>
            </a:pPr>
            <a:r>
              <a:rPr lang="en-US" altLang="zh-CN" sz="2800" dirty="0">
                <a:ea typeface="隶书" pitchFamily="49" charset="-122"/>
                <a:cs typeface="Times New Roman" pitchFamily="18" charset="0"/>
              </a:rPr>
              <a:t>[</a:t>
            </a:r>
            <a:r>
              <a:rPr lang="zh-CN" altLang="en-US" sz="2800" dirty="0">
                <a:ea typeface="隶书" pitchFamily="49" charset="-122"/>
                <a:cs typeface="Times New Roman" pitchFamily="18" charset="0"/>
              </a:rPr>
              <a:t>例</a:t>
            </a:r>
            <a:r>
              <a:rPr lang="en-US" altLang="zh-CN" sz="2800" dirty="0">
                <a:ea typeface="隶书" pitchFamily="49" charset="-122"/>
                <a:cs typeface="Times New Roman" pitchFamily="18" charset="0"/>
              </a:rPr>
              <a:t>2]   </a:t>
            </a:r>
            <a:r>
              <a:rPr lang="zh-CN" altLang="en-US" sz="2800" dirty="0">
                <a:latin typeface="隶书" panose="02010509060101010101" pitchFamily="49" charset="-122"/>
                <a:ea typeface="隶书" panose="02010509060101010101" pitchFamily="49" charset="-122"/>
              </a:rPr>
              <a:t>将学生张成民的信息插入到</a:t>
            </a:r>
            <a:r>
              <a:rPr lang="en-US" altLang="zh-CN" sz="2800" dirty="0">
                <a:latin typeface="隶书" panose="02010509060101010101" pitchFamily="49" charset="-122"/>
                <a:ea typeface="隶书" panose="02010509060101010101" pitchFamily="49" charset="-122"/>
              </a:rPr>
              <a:t>Student</a:t>
            </a:r>
            <a:r>
              <a:rPr lang="zh-CN" altLang="en-US" sz="2800" dirty="0">
                <a:latin typeface="隶书" panose="02010509060101010101" pitchFamily="49" charset="-122"/>
                <a:ea typeface="隶书" panose="02010509060101010101" pitchFamily="49" charset="-122"/>
              </a:rPr>
              <a:t>表中。</a:t>
            </a:r>
          </a:p>
        </p:txBody>
      </p:sp>
      <p:sp>
        <p:nvSpPr>
          <p:cNvPr id="7" name="矩形 6"/>
          <p:cNvSpPr/>
          <p:nvPr/>
        </p:nvSpPr>
        <p:spPr>
          <a:xfrm>
            <a:off x="1265584" y="5366408"/>
            <a:ext cx="7653130" cy="1015663"/>
          </a:xfrm>
          <a:prstGeom prst="rect">
            <a:avLst/>
          </a:prstGeom>
        </p:spPr>
        <p:txBody>
          <a:bodyPr wrap="square">
            <a:spAutoFit/>
          </a:bodyPr>
          <a:lstStyle/>
          <a:p>
            <a:pPr>
              <a:buFont typeface="Wingdings" pitchFamily="2" charset="2"/>
              <a:buNone/>
            </a:pPr>
            <a:r>
              <a:rPr lang="en-US" altLang="zh-CN" sz="2400" dirty="0"/>
              <a:t> </a:t>
            </a:r>
            <a:r>
              <a:rPr lang="en-US" altLang="zh-CN" sz="2400" b="1" dirty="0">
                <a:solidFill>
                  <a:srgbClr val="FF0000"/>
                </a:solidFill>
              </a:rPr>
              <a:t>INSERT  INTO  </a:t>
            </a:r>
            <a:r>
              <a:rPr lang="en-US" altLang="zh-CN" sz="2400" dirty="0"/>
              <a:t>Student</a:t>
            </a:r>
          </a:p>
          <a:p>
            <a:pPr>
              <a:lnSpc>
                <a:spcPct val="150000"/>
              </a:lnSpc>
              <a:buFont typeface="Wingdings" pitchFamily="2" charset="2"/>
              <a:buNone/>
            </a:pPr>
            <a:r>
              <a:rPr lang="en-US" altLang="zh-CN" sz="2400" b="1" dirty="0">
                <a:solidFill>
                  <a:srgbClr val="FF0000"/>
                </a:solidFill>
              </a:rPr>
              <a:t>VALUES</a:t>
            </a:r>
            <a:r>
              <a:rPr lang="en-US" altLang="zh-CN" sz="2400" b="1" dirty="0">
                <a:solidFill>
                  <a:srgbClr val="7030A0"/>
                </a:solidFill>
              </a:rPr>
              <a:t> </a:t>
            </a:r>
            <a:r>
              <a:rPr lang="en-US" altLang="zh-CN" sz="2400" dirty="0"/>
              <a:t>('201215126', '</a:t>
            </a:r>
            <a:r>
              <a:rPr lang="zh-CN" altLang="en-US" sz="2400" dirty="0"/>
              <a:t>张成民</a:t>
            </a:r>
            <a:r>
              <a:rPr lang="en-US" altLang="zh-CN" sz="2400" dirty="0"/>
              <a:t>', '</a:t>
            </a:r>
            <a:r>
              <a:rPr lang="zh-CN" altLang="en-US" sz="2400" dirty="0"/>
              <a:t>男</a:t>
            </a:r>
            <a:r>
              <a:rPr lang="en-US" altLang="zh-CN" sz="2400" dirty="0"/>
              <a:t>', 18, 'CS')</a:t>
            </a:r>
            <a:r>
              <a:rPr lang="zh-CN" altLang="en-US" sz="2400" dirty="0"/>
              <a:t>；</a:t>
            </a:r>
          </a:p>
        </p:txBody>
      </p:sp>
      <p:pic>
        <p:nvPicPr>
          <p:cNvPr id="1026" name="Picture 2" descr="E:\数据库原理\ppt\picture\png-1469.png"/>
          <p:cNvPicPr>
            <a:picLocks noChangeAspect="1" noChangeArrowheads="1"/>
          </p:cNvPicPr>
          <p:nvPr/>
        </p:nvPicPr>
        <p:blipFill>
          <a:blip r:embed="rId2"/>
          <a:srcRect/>
          <a:stretch>
            <a:fillRect/>
          </a:stretch>
        </p:blipFill>
        <p:spPr bwMode="auto">
          <a:xfrm>
            <a:off x="3101009" y="487018"/>
            <a:ext cx="636103" cy="636103"/>
          </a:xfrm>
          <a:prstGeom prst="rect">
            <a:avLst/>
          </a:prstGeom>
          <a:noFill/>
        </p:spPr>
      </p:pic>
      <p:sp>
        <p:nvSpPr>
          <p:cNvPr id="9" name="标题 8"/>
          <p:cNvSpPr>
            <a:spLocks noGrp="1"/>
          </p:cNvSpPr>
          <p:nvPr>
            <p:ph type="title"/>
          </p:nvPr>
        </p:nvSpPr>
        <p:spPr>
          <a:xfrm>
            <a:off x="304801" y="274638"/>
            <a:ext cx="8382000" cy="1037327"/>
          </a:xfrm>
        </p:spPr>
        <p:txBody>
          <a:bodyPr/>
          <a:lstStyle/>
          <a:p>
            <a:r>
              <a:rPr lang="zh-CN" altLang="en-US" dirty="0"/>
              <a:t>示例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插入子查询结果</a:t>
            </a:r>
          </a:p>
        </p:txBody>
      </p:sp>
      <p:sp>
        <p:nvSpPr>
          <p:cNvPr id="3" name="内容占位符 2"/>
          <p:cNvSpPr>
            <a:spLocks noGrp="1"/>
          </p:cNvSpPr>
          <p:nvPr>
            <p:ph idx="1"/>
          </p:nvPr>
        </p:nvSpPr>
        <p:spPr>
          <a:xfrm>
            <a:off x="457200" y="1600200"/>
            <a:ext cx="8382000" cy="5100851"/>
          </a:xfrm>
        </p:spPr>
        <p:txBody>
          <a:bodyPr>
            <a:normAutofit/>
          </a:bodyPr>
          <a:lstStyle/>
          <a:p>
            <a:r>
              <a:rPr lang="zh-CN" altLang="en-US" sz="2800" dirty="0">
                <a:latin typeface="隶书" panose="02010509060101010101" pitchFamily="49" charset="-122"/>
              </a:rPr>
              <a:t>语句格式</a:t>
            </a:r>
            <a:endParaRPr lang="en-US" altLang="zh-CN" sz="2800" dirty="0">
              <a:latin typeface="隶书" panose="02010509060101010101" pitchFamily="49" charset="-122"/>
            </a:endParaRPr>
          </a:p>
          <a:p>
            <a:endParaRPr lang="en-US" altLang="zh-CN" dirty="0"/>
          </a:p>
          <a:p>
            <a:endParaRPr lang="en-US" altLang="zh-CN" dirty="0"/>
          </a:p>
          <a:p>
            <a:r>
              <a:rPr lang="zh-CN" altLang="en-US" sz="2800" dirty="0">
                <a:latin typeface="隶书" panose="02010509060101010101" pitchFamily="49" charset="-122"/>
              </a:rPr>
              <a:t>功能</a:t>
            </a:r>
            <a:endParaRPr lang="en-US" altLang="zh-CN" sz="2800" dirty="0">
              <a:latin typeface="隶书" panose="02010509060101010101" pitchFamily="49" charset="-122"/>
            </a:endParaRPr>
          </a:p>
          <a:p>
            <a:pPr lvl="1"/>
            <a:r>
              <a:rPr lang="zh-CN" altLang="en-US" sz="2400" dirty="0"/>
              <a:t>将子查询结果插入指定表中</a:t>
            </a:r>
          </a:p>
          <a:p>
            <a:r>
              <a:rPr lang="zh-CN" altLang="en-US" sz="2800" dirty="0">
                <a:latin typeface="隶书" panose="02010509060101010101" pitchFamily="49" charset="-122"/>
              </a:rPr>
              <a:t>注意</a:t>
            </a:r>
            <a:endParaRPr lang="en-US" altLang="zh-CN" sz="2800" dirty="0">
              <a:latin typeface="隶书" panose="02010509060101010101" pitchFamily="49" charset="-122"/>
            </a:endParaRPr>
          </a:p>
          <a:p>
            <a:pPr lvl="1">
              <a:lnSpc>
                <a:spcPct val="150000"/>
              </a:lnSpc>
            </a:pPr>
            <a:r>
              <a:rPr lang="zh-CN" altLang="en-US" sz="2400" dirty="0"/>
              <a:t>子查询的结果必须包含和</a:t>
            </a:r>
            <a:r>
              <a:rPr lang="en-US" altLang="zh-CN" sz="2400" dirty="0"/>
              <a:t>insert</a:t>
            </a:r>
            <a:r>
              <a:rPr lang="zh-CN" altLang="en-US" sz="2400" dirty="0"/>
              <a:t>的字段列表一样多的字段，并且数据类型兼容</a:t>
            </a:r>
            <a:endParaRPr lang="zh-CN" altLang="en-US" dirty="0"/>
          </a:p>
        </p:txBody>
      </p:sp>
      <p:sp>
        <p:nvSpPr>
          <p:cNvPr id="4" name="矩形 3"/>
          <p:cNvSpPr/>
          <p:nvPr/>
        </p:nvSpPr>
        <p:spPr>
          <a:xfrm>
            <a:off x="1212572" y="2274638"/>
            <a:ext cx="7626628" cy="1089529"/>
          </a:xfrm>
          <a:prstGeom prst="rect">
            <a:avLst/>
          </a:prstGeom>
        </p:spPr>
        <p:txBody>
          <a:bodyPr wrap="square">
            <a:spAutoFit/>
          </a:bodyPr>
          <a:lstStyle/>
          <a:p>
            <a:pPr marL="609600" indent="-609600" eaLnBrk="1" hangingPunct="1">
              <a:lnSpc>
                <a:spcPct val="120000"/>
              </a:lnSpc>
              <a:buFont typeface="Wingdings" pitchFamily="2" charset="2"/>
              <a:buNone/>
            </a:pPr>
            <a:r>
              <a:rPr lang="en-US" altLang="zh-CN" sz="2400" b="1" dirty="0">
                <a:solidFill>
                  <a:srgbClr val="FF0000"/>
                </a:solidFill>
              </a:rPr>
              <a:t>INSERT  INTO </a:t>
            </a:r>
            <a:r>
              <a:rPr lang="en-US" altLang="zh-CN" sz="2400" dirty="0"/>
              <a:t>&lt;</a:t>
            </a:r>
            <a:r>
              <a:rPr lang="zh-CN" altLang="en-US" sz="2400" dirty="0"/>
              <a:t>表名</a:t>
            </a:r>
            <a:r>
              <a:rPr lang="en-US" altLang="zh-CN" sz="2400" dirty="0"/>
              <a:t>&gt;  [(&lt;</a:t>
            </a:r>
            <a:r>
              <a:rPr lang="zh-CN" altLang="en-US" sz="2400" dirty="0"/>
              <a:t>属性列</a:t>
            </a:r>
            <a:r>
              <a:rPr lang="en-US" altLang="zh-CN" sz="2400" dirty="0"/>
              <a:t>1&gt;[</a:t>
            </a:r>
            <a:r>
              <a:rPr lang="zh-CN" altLang="en-US" sz="2400" dirty="0"/>
              <a:t>，</a:t>
            </a:r>
            <a:r>
              <a:rPr lang="en-US" altLang="zh-CN" sz="2400" dirty="0"/>
              <a:t>&lt;</a:t>
            </a:r>
            <a:r>
              <a:rPr lang="zh-CN" altLang="en-US" sz="2400" dirty="0"/>
              <a:t>属性列</a:t>
            </a:r>
            <a:r>
              <a:rPr lang="en-US" altLang="zh-CN" sz="2400" dirty="0"/>
              <a:t>2 &gt;…)]</a:t>
            </a:r>
          </a:p>
          <a:p>
            <a:pPr marL="609600" indent="-609600" eaLnBrk="1" hangingPunct="1">
              <a:lnSpc>
                <a:spcPct val="150000"/>
              </a:lnSpc>
              <a:buFont typeface="Wingdings" pitchFamily="2" charset="2"/>
              <a:buNone/>
            </a:pPr>
            <a:r>
              <a:rPr lang="zh-CN" altLang="en-US" sz="2400" dirty="0"/>
              <a:t>子查询</a:t>
            </a:r>
            <a:endParaRPr lang="en-US" altLang="zh-CN" sz="2400" dirty="0"/>
          </a:p>
        </p:txBody>
      </p:sp>
    </p:spTree>
  </p:cSld>
  <p:clrMapOvr>
    <a:masterClrMapping/>
  </p:clrMapOvr>
</p:sld>
</file>

<file path=ppt/theme/theme1.xml><?xml version="1.0" encoding="utf-8"?>
<a:theme xmlns:a="http://schemas.openxmlformats.org/drawingml/2006/main" name="数据库系统概论课件模板">
  <a:themeElements>
    <a:clrScheme name="Cosmic 1">
      <a:dk1>
        <a:srgbClr val="2B166E"/>
      </a:dk1>
      <a:lt1>
        <a:srgbClr val="5399FF"/>
      </a:lt1>
      <a:dk2>
        <a:srgbClr val="0053CE"/>
      </a:dk2>
      <a:lt2>
        <a:srgbClr val="DDDDDD"/>
      </a:lt2>
      <a:accent1>
        <a:srgbClr val="99CC00"/>
      </a:accent1>
      <a:accent2>
        <a:srgbClr val="CCCC00"/>
      </a:accent2>
      <a:accent3>
        <a:srgbClr val="B3CAFF"/>
      </a:accent3>
      <a:accent4>
        <a:srgbClr val="23115D"/>
      </a:accent4>
      <a:accent5>
        <a:srgbClr val="CAE2AA"/>
      </a:accent5>
      <a:accent6>
        <a:srgbClr val="B9B900"/>
      </a:accent6>
      <a:hlink>
        <a:srgbClr val="FFFFFF"/>
      </a:hlink>
      <a:folHlink>
        <a:srgbClr val="FFCC00"/>
      </a:folHlink>
    </a:clrScheme>
    <a:fontScheme name="Cosmic">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smic 1">
        <a:dk1>
          <a:srgbClr val="2B166E"/>
        </a:dk1>
        <a:lt1>
          <a:srgbClr val="5399FF"/>
        </a:lt1>
        <a:dk2>
          <a:srgbClr val="0053CE"/>
        </a:dk2>
        <a:lt2>
          <a:srgbClr val="DDDDDD"/>
        </a:lt2>
        <a:accent1>
          <a:srgbClr val="99CC00"/>
        </a:accent1>
        <a:accent2>
          <a:srgbClr val="CCCC00"/>
        </a:accent2>
        <a:accent3>
          <a:srgbClr val="B3CAFF"/>
        </a:accent3>
        <a:accent4>
          <a:srgbClr val="23115D"/>
        </a:accent4>
        <a:accent5>
          <a:srgbClr val="CAE2AA"/>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
      <a:clrScheme name="Cosmic 2">
        <a:dk1>
          <a:srgbClr val="2B166E"/>
        </a:dk1>
        <a:lt1>
          <a:srgbClr val="71B8F9"/>
        </a:lt1>
        <a:dk2>
          <a:srgbClr val="0275DE"/>
        </a:dk2>
        <a:lt2>
          <a:srgbClr val="DDDDDD"/>
        </a:lt2>
        <a:accent1>
          <a:srgbClr val="D4D903"/>
        </a:accent1>
        <a:accent2>
          <a:srgbClr val="CCCC00"/>
        </a:accent2>
        <a:accent3>
          <a:srgbClr val="BBD8FB"/>
        </a:accent3>
        <a:accent4>
          <a:srgbClr val="23115D"/>
        </a:accent4>
        <a:accent5>
          <a:srgbClr val="E6E9AA"/>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
      <a:clrScheme name="Cosmic 3">
        <a:dk1>
          <a:srgbClr val="2B166E"/>
        </a:dk1>
        <a:lt1>
          <a:srgbClr val="99CC00"/>
        </a:lt1>
        <a:dk2>
          <a:srgbClr val="669900"/>
        </a:dk2>
        <a:lt2>
          <a:srgbClr val="DDDDDD"/>
        </a:lt2>
        <a:accent1>
          <a:srgbClr val="00CCFF"/>
        </a:accent1>
        <a:accent2>
          <a:srgbClr val="CCCC00"/>
        </a:accent2>
        <a:accent3>
          <a:srgbClr val="CAE2AA"/>
        </a:accent3>
        <a:accent4>
          <a:srgbClr val="23115D"/>
        </a:accent4>
        <a:accent5>
          <a:srgbClr val="AAE2FF"/>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数据库系统概论课件模板</Template>
  <TotalTime>4657</TotalTime>
  <Words>2136</Words>
  <Application>Microsoft Office PowerPoint</Application>
  <PresentationFormat>全屏显示(4:3)</PresentationFormat>
  <Paragraphs>355</Paragraphs>
  <Slides>48</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48</vt:i4>
      </vt:variant>
    </vt:vector>
  </HeadingPairs>
  <TitlesOfParts>
    <vt:vector size="58" baseType="lpstr">
      <vt:lpstr>굴림</vt:lpstr>
      <vt:lpstr>华文行楷</vt:lpstr>
      <vt:lpstr>隶书</vt:lpstr>
      <vt:lpstr>宋体</vt:lpstr>
      <vt:lpstr>Arial</vt:lpstr>
      <vt:lpstr>Times New Roman</vt:lpstr>
      <vt:lpstr>Verdana</vt:lpstr>
      <vt:lpstr>Wingdings</vt:lpstr>
      <vt:lpstr>数据库系统概论课件模板</vt:lpstr>
      <vt:lpstr>自定义设计方案</vt:lpstr>
      <vt:lpstr>数据库系统概论</vt:lpstr>
      <vt:lpstr>第3章 关系数据库标准语言SQL</vt:lpstr>
      <vt:lpstr>教学目标</vt:lpstr>
      <vt:lpstr>本讲内容</vt:lpstr>
      <vt:lpstr>数据更新</vt:lpstr>
      <vt:lpstr>插入元组</vt:lpstr>
      <vt:lpstr>PowerPoint 演示文稿</vt:lpstr>
      <vt:lpstr>示例</vt:lpstr>
      <vt:lpstr>插入子查询结果</vt:lpstr>
      <vt:lpstr>PowerPoint 演示文稿</vt:lpstr>
      <vt:lpstr>第五节 数据更新</vt:lpstr>
      <vt:lpstr>修改数据</vt:lpstr>
      <vt:lpstr>一、修改某一个元组的值</vt:lpstr>
      <vt:lpstr>二、修改多个元组的值</vt:lpstr>
      <vt:lpstr>三、带子查询的修改语句</vt:lpstr>
      <vt:lpstr>你知道吗？</vt:lpstr>
      <vt:lpstr>数据更新</vt:lpstr>
      <vt:lpstr>删除语句</vt:lpstr>
      <vt:lpstr>删除某个元组的值</vt:lpstr>
      <vt:lpstr>二、删除多个元组的值</vt:lpstr>
      <vt:lpstr>三、带子查询的删除语句</vt:lpstr>
      <vt:lpstr>本章内容</vt:lpstr>
      <vt:lpstr>空值的处理</vt:lpstr>
      <vt:lpstr>本章内容</vt:lpstr>
      <vt:lpstr>视   图</vt:lpstr>
      <vt:lpstr>视    图</vt:lpstr>
      <vt:lpstr>定义视图</vt:lpstr>
      <vt:lpstr>PowerPoint 演示文稿</vt:lpstr>
      <vt:lpstr>PowerPoint 演示文稿</vt:lpstr>
      <vt:lpstr>PowerPoint 演示文稿</vt:lpstr>
      <vt:lpstr>删除视图</vt:lpstr>
      <vt:lpstr>视   图</vt:lpstr>
      <vt:lpstr>概述</vt:lpstr>
      <vt:lpstr>PowerPoint 演示文稿</vt:lpstr>
      <vt:lpstr>PowerPoint 演示文稿</vt:lpstr>
      <vt:lpstr>PowerPoint 演示文稿</vt:lpstr>
      <vt:lpstr>第七节 视图</vt:lpstr>
      <vt:lpstr>更新视图</vt:lpstr>
      <vt:lpstr>示例</vt:lpstr>
      <vt:lpstr>PowerPoint 演示文稿</vt:lpstr>
      <vt:lpstr>PowerPoint 演示文稿</vt:lpstr>
      <vt:lpstr>第七节 视图</vt:lpstr>
      <vt:lpstr>视图的作用</vt:lpstr>
      <vt:lpstr>SQL支持关系数据库三级模式结构</vt:lpstr>
      <vt:lpstr>Q &amp; A</vt:lpstr>
      <vt:lpstr>这次课我们学到了…</vt:lpstr>
      <vt:lpstr>作业</vt:lpstr>
      <vt:lpstr>休息…</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数据库系统概论</dc:title>
  <dc:creator>微软用户</dc:creator>
  <cp:lastModifiedBy>dingl</cp:lastModifiedBy>
  <cp:revision>67</cp:revision>
  <dcterms:created xsi:type="dcterms:W3CDTF">2009-08-07T00:18:23Z</dcterms:created>
  <dcterms:modified xsi:type="dcterms:W3CDTF">2018-01-12T06:20:25Z</dcterms:modified>
</cp:coreProperties>
</file>