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sldIdLst>
    <p:sldId id="262" r:id="rId3"/>
    <p:sldId id="327" r:id="rId4"/>
    <p:sldId id="270" r:id="rId5"/>
    <p:sldId id="269" r:id="rId6"/>
    <p:sldId id="273" r:id="rId7"/>
    <p:sldId id="268" r:id="rId8"/>
    <p:sldId id="271" r:id="rId9"/>
    <p:sldId id="272" r:id="rId10"/>
    <p:sldId id="300" r:id="rId11"/>
    <p:sldId id="274" r:id="rId12"/>
    <p:sldId id="275" r:id="rId13"/>
    <p:sldId id="319" r:id="rId14"/>
    <p:sldId id="331" r:id="rId15"/>
    <p:sldId id="332" r:id="rId16"/>
    <p:sldId id="316" r:id="rId17"/>
    <p:sldId id="317" r:id="rId18"/>
    <p:sldId id="318" r:id="rId19"/>
    <p:sldId id="330" r:id="rId20"/>
    <p:sldId id="323" r:id="rId21"/>
    <p:sldId id="320" r:id="rId22"/>
    <p:sldId id="321" r:id="rId23"/>
    <p:sldId id="322" r:id="rId24"/>
    <p:sldId id="324" r:id="rId25"/>
    <p:sldId id="301" r:id="rId26"/>
    <p:sldId id="276" r:id="rId27"/>
    <p:sldId id="302" r:id="rId28"/>
    <p:sldId id="277" r:id="rId29"/>
    <p:sldId id="278" r:id="rId30"/>
    <p:sldId id="303" r:id="rId31"/>
    <p:sldId id="325" r:id="rId32"/>
    <p:sldId id="279" r:id="rId33"/>
    <p:sldId id="280" r:id="rId34"/>
    <p:sldId id="281" r:id="rId35"/>
    <p:sldId id="282" r:id="rId36"/>
    <p:sldId id="305" r:id="rId37"/>
    <p:sldId id="306" r:id="rId38"/>
    <p:sldId id="307" r:id="rId39"/>
    <p:sldId id="283" r:id="rId40"/>
    <p:sldId id="284" r:id="rId41"/>
    <p:sldId id="285" r:id="rId42"/>
    <p:sldId id="286" r:id="rId43"/>
    <p:sldId id="304" r:id="rId44"/>
    <p:sldId id="308" r:id="rId45"/>
    <p:sldId id="326" r:id="rId46"/>
    <p:sldId id="287" r:id="rId47"/>
    <p:sldId id="288" r:id="rId48"/>
    <p:sldId id="289" r:id="rId49"/>
    <p:sldId id="309" r:id="rId50"/>
    <p:sldId id="290" r:id="rId51"/>
    <p:sldId id="291" r:id="rId52"/>
    <p:sldId id="292" r:id="rId53"/>
    <p:sldId id="293" r:id="rId54"/>
    <p:sldId id="294" r:id="rId55"/>
    <p:sldId id="295" r:id="rId56"/>
    <p:sldId id="310" r:id="rId57"/>
    <p:sldId id="296" r:id="rId58"/>
    <p:sldId id="298" r:id="rId59"/>
    <p:sldId id="311" r:id="rId60"/>
    <p:sldId id="328" r:id="rId61"/>
    <p:sldId id="297" r:id="rId62"/>
    <p:sldId id="313" r:id="rId63"/>
    <p:sldId id="329" r:id="rId64"/>
    <p:sldId id="315" r:id="rId65"/>
    <p:sldId id="265" r:id="rId66"/>
    <p:sldId id="264" r:id="rId6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9656" autoAdjust="0"/>
  </p:normalViewPr>
  <p:slideViewPr>
    <p:cSldViewPr snapToGrid="0">
      <p:cViewPr varScale="1">
        <p:scale>
          <a:sx n="91" d="100"/>
          <a:sy n="91" d="100"/>
        </p:scale>
        <p:origin x="79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</p:grpSp>
      <p:sp>
        <p:nvSpPr>
          <p:cNvPr id="5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C076-1927-4F9B-BECC-167567679AB5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A5DC-B670-4669-8835-07BBD684C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6B46A-03C8-4BC3-9B54-3EEC6AFD7CDE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4B434-95DF-4D35-A748-744869FEE7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7435-588D-4F2F-A97E-E5055E747A91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55D5C-66C7-47A9-953D-2257FE818B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D5FA5-F924-465F-909B-53C2B78B943D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5A9C-96EF-42FE-9BBB-229114236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C14B6-51DA-426A-864F-0C27E72811B3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5B45F-9697-4FBF-A56E-CE65716B38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ABB9B-3B38-4443-A952-C76DF4FC553F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6F064-91D5-4BD3-BF99-7DBBAB8784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8C344-B3E2-44C1-91AF-EFCE93FF379F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BEF9F-A569-49D3-BF6B-5E36B70C29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96295-EE47-4E4C-833A-0B18CCEE0C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7D934-8767-4CA8-B465-F5D04E6D187E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94A54-E702-47BC-B61F-65FFBFEEB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9BBF6-2AAA-489B-A493-10492E5286CD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4A8D4-131C-44C9-9705-362789FE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AFCAB-DDCF-4802-8D98-F85B12F91146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625E7-64E5-4565-B9FD-237D82E5CA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88D2C-A3E3-4540-A778-BA3DB9E875E5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1A80E-197C-4A4A-9389-8D90CD6489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BBAB9-C818-45D7-84E1-BB2BEED62DB5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CAB3-A10D-4465-B00B-1FB0C791A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3FC03-D617-4692-A3BC-BAFCE810AF64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A37E6-E34F-4BDB-BB9A-B5C33EC8D6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07BD0-5744-4CB0-9293-C873C8FE304D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7BE26-2420-4756-AABC-EB983C35C3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EE9D1-5B84-420B-8C43-0E66B4BAD45F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031B-DD93-4255-AC0A-30C08F1B1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026B9B38-1FEF-4428-A388-0DD735CB0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031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32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11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r>
              <a:rPr lang="en-US" altLang="zh-CN"/>
              <a:t>22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r>
              <a:rPr lang="en-US" altLang="zh-CN"/>
              <a:t>33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r>
              <a:rPr lang="en-US" altLang="zh-CN"/>
              <a:t>44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r>
              <a:rPr lang="en-US" altLang="zh-CN"/>
              <a:t>55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10BB294-6F66-47B1-8CD0-F5A029C65F46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3C6A452-9BFA-453C-8680-5769A07235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9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10" r:id="rId9"/>
    <p:sldLayoutId id="2147483723" r:id="rId10"/>
    <p:sldLayoutId id="2147483724" r:id="rId11"/>
    <p:sldLayoutId id="2147483711" r:id="rId12"/>
    <p:sldLayoutId id="2147483712" r:id="rId13"/>
    <p:sldLayoutId id="2147483713" r:id="rId14"/>
    <p:sldLayoutId id="2147483725" r:id="rId15"/>
    <p:sldLayoutId id="2147483714" r:id="rId16"/>
    <p:sldLayoutId id="2147483726" r:id="rId17"/>
    <p:sldLayoutId id="2147483727" r:id="rId18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chinaz.com/News/IT/0Q3VBH009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609600" y="3954463"/>
            <a:ext cx="7129463" cy="708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66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5289440" y="4914298"/>
            <a:ext cx="36390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第四章 数据库的安全性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用户标识与鉴别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57807" y="1368972"/>
            <a:ext cx="8996855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用户标识与鉴别（</a:t>
            </a:r>
            <a:r>
              <a:rPr lang="en-US" altLang="zh-CN" sz="2800" dirty="0">
                <a:latin typeface="隶书" panose="02010509060101010101" pitchFamily="49" charset="-122"/>
              </a:rPr>
              <a:t>Identification &amp; Authentication</a:t>
            </a:r>
            <a:r>
              <a:rPr lang="zh-CN" altLang="en-US" sz="2800" dirty="0">
                <a:latin typeface="隶书" panose="02010509060101010101" pitchFamily="49" charset="-122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系统提供的最外层安全保护措施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pic>
        <p:nvPicPr>
          <p:cNvPr id="30723" name="Picture 4" descr="C:\Documents and Settings\Administrator\Local Settings\Temporary Internet Files\Content.IE5\WX6741MB\MPj0433153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3413" y="2697163"/>
            <a:ext cx="56261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7" descr="C:\Documents and Settings\Administrator\Local Settings\Temporary Internet Files\Content.IE5\WLM3KHIV\MCj0078748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073150" y="3038475"/>
            <a:ext cx="2178050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用户标识自己的名字或身份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399393" y="1347951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用户标识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口令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系统核对口令以鉴别用户身份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用户名和口令易被窃取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每个用户预先约定好一个计算过程或者函数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 Server 2008</a:t>
            </a:r>
            <a:r>
              <a:rPr lang="zh-CN" altLang="en-US" dirty="0">
                <a:latin typeface="+mj-ea"/>
              </a:rPr>
              <a:t>安全验证模式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358462"/>
            <a:ext cx="8229600" cy="4999038"/>
          </a:xfrm>
        </p:spPr>
        <p:txBody>
          <a:bodyPr rtlCol="0">
            <a:normAutofit lnSpcReduction="10000"/>
          </a:bodyPr>
          <a:lstStyle/>
          <a:p>
            <a:pPr marL="90488" indent="360363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当用户使用</a:t>
            </a:r>
            <a:r>
              <a:rPr lang="en-US" altLang="zh-CN" sz="2800" dirty="0">
                <a:latin typeface="隶书" panose="02010509060101010101" pitchFamily="49" charset="-122"/>
              </a:rPr>
              <a:t>SQL  SERVER2008</a:t>
            </a:r>
            <a:r>
              <a:rPr lang="zh-CN" altLang="en-US" sz="2800" dirty="0">
                <a:latin typeface="隶书" panose="02010509060101010101" pitchFamily="49" charset="-122"/>
              </a:rPr>
              <a:t>时，需要经过两个安全性阶段，身份验证和权限认证阶段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身份验证阶段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用户在</a:t>
            </a:r>
            <a:r>
              <a:rPr lang="en-US" altLang="zh-CN" sz="2400" dirty="0">
                <a:latin typeface="+mn-ea"/>
                <a:ea typeface="+mn-ea"/>
              </a:rPr>
              <a:t>SQL SERVER2008</a:t>
            </a:r>
            <a:r>
              <a:rPr lang="zh-CN" altLang="en-US" sz="2400" dirty="0">
                <a:latin typeface="+mn-ea"/>
                <a:ea typeface="+mn-ea"/>
              </a:rPr>
              <a:t>上获得任何数据库访问权限之前，必须首先登录到</a:t>
            </a:r>
            <a:r>
              <a:rPr lang="en-US" altLang="zh-CN" sz="2400" dirty="0">
                <a:latin typeface="+mn-ea"/>
                <a:ea typeface="+mn-ea"/>
              </a:rPr>
              <a:t>SQL SERVER2008</a:t>
            </a:r>
            <a:r>
              <a:rPr lang="zh-CN" altLang="en-US" sz="2400" dirty="0">
                <a:latin typeface="+mn-ea"/>
                <a:ea typeface="+mn-ea"/>
              </a:rPr>
              <a:t>并且是合法的，否则服务器将拒绝用户登录</a:t>
            </a:r>
            <a:endParaRPr lang="en-US" altLang="zh-CN" sz="2400" dirty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隶书" panose="02010509060101010101" pitchFamily="49" charset="-122"/>
              </a:rPr>
              <a:t>权限验证阶段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身份验证阶段只能验证用户是否具有连接到</a:t>
            </a:r>
            <a:r>
              <a:rPr lang="en-US" altLang="zh-CN" sz="2400" dirty="0">
                <a:latin typeface="+mn-ea"/>
                <a:ea typeface="+mn-ea"/>
              </a:rPr>
              <a:t>SQL SERVER2008</a:t>
            </a:r>
            <a:r>
              <a:rPr lang="zh-CN" altLang="en-US" sz="2400" dirty="0">
                <a:latin typeface="+mn-ea"/>
                <a:ea typeface="+mn-ea"/>
              </a:rPr>
              <a:t>的权限，通过身份验证后，需要验证用户是否具有访问服务器数据的权限，为此需要为每个数据库建立用户，并将账户映射到登录账户，并为用户分配对象的访问权限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01C146-8D4D-49E7-A2F9-F28572068921}"/>
              </a:ext>
            </a:extLst>
          </p:cNvPr>
          <p:cNvSpPr/>
          <p:nvPr/>
        </p:nvSpPr>
        <p:spPr>
          <a:xfrm>
            <a:off x="89338" y="520450"/>
            <a:ext cx="8965323" cy="5441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登录名：</a:t>
            </a:r>
            <a:r>
              <a:rPr lang="zh-CN" altLang="en-US" b="1" dirty="0"/>
              <a:t>服务器方的一个实体，使用一个登录名只能进入服务器，但是不能让用户访问服务器中的数据库资源。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2、</a:t>
            </a:r>
            <a:r>
              <a:rPr lang="zh-CN" altLang="en-US" b="1" dirty="0">
                <a:solidFill>
                  <a:srgbClr val="FF0000"/>
                </a:solidFill>
              </a:rPr>
              <a:t>用户名：</a:t>
            </a:r>
            <a:r>
              <a:rPr lang="zh-CN" altLang="en-US" b="1" dirty="0"/>
              <a:t>一个或多个登录对象在数据库中的映射，可以对用户对象进行授权，以便为登录对象提供对数据库的访问权限。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3、</a:t>
            </a:r>
            <a:r>
              <a:rPr lang="zh-CN" altLang="en-US" b="1" dirty="0">
                <a:solidFill>
                  <a:srgbClr val="FF0000"/>
                </a:solidFill>
              </a:rPr>
              <a:t>SQLSERVER把登录名与用户名的关系称为映射。</a:t>
            </a:r>
            <a:r>
              <a:rPr lang="zh-CN" altLang="en-US" b="1" dirty="0"/>
              <a:t>用登录名登录SQLSERVER后，在访问各个数据库时，SQLSERVER会自动查询此数据库中是否存在与此登录名关联的用户名，若存在就使用此用户的权限访问此数据库，若不存在就是用guest用户访问此数据库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4、</a:t>
            </a:r>
            <a:r>
              <a:rPr lang="zh-CN" altLang="en-US" b="1" dirty="0">
                <a:solidFill>
                  <a:srgbClr val="FF0000"/>
                </a:solidFill>
              </a:rPr>
              <a:t>一个登录名可以被授权访问多个数据库，但一个登录名在每个数据库中只能映射一次。</a:t>
            </a:r>
            <a:r>
              <a:rPr lang="zh-CN" altLang="en-US" b="1" dirty="0"/>
              <a:t>即一个登录可对应多个用户，一个用户也可以被多个登录使用。好比SQLSERVER就象一栋大楼,里面的每个房间都是一个数据库.登录名只是进入大楼的钥匙,而用户名则是进入房间的钥匙.一个登录名可以有多个房间的钥匙，但一个登录名在一个房间只能拥有此房间的一把钥匙。</a:t>
            </a:r>
          </a:p>
        </p:txBody>
      </p:sp>
    </p:spTree>
    <p:extLst>
      <p:ext uri="{BB962C8B-B14F-4D97-AF65-F5344CB8AC3E}">
        <p14:creationId xmlns:p14="http://schemas.microsoft.com/office/powerpoint/2010/main" val="65640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3B50DF-D7C0-43DD-99D9-9FFAFE4C9258}"/>
              </a:ext>
            </a:extLst>
          </p:cNvPr>
          <p:cNvSpPr/>
          <p:nvPr/>
        </p:nvSpPr>
        <p:spPr>
          <a:xfrm>
            <a:off x="63062" y="1479608"/>
            <a:ext cx="8886497" cy="336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5、</a:t>
            </a:r>
            <a:r>
              <a:rPr lang="zh-CN" altLang="en-US" b="1" dirty="0">
                <a:solidFill>
                  <a:srgbClr val="FF0000"/>
                </a:solidFill>
              </a:rPr>
              <a:t>链接或登录Sql Server服务器时是用的登录名而非用户名登录的</a:t>
            </a:r>
            <a:r>
              <a:rPr lang="zh-CN" altLang="en-US" b="1" dirty="0"/>
              <a:t>，程序里面的链接字符串中的用户名也是指登录名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6、</a:t>
            </a:r>
            <a:r>
              <a:rPr lang="zh-CN" altLang="en-US" b="1" dirty="0">
                <a:solidFill>
                  <a:srgbClr val="FF0000"/>
                </a:solidFill>
              </a:rPr>
              <a:t>我们常见的dbo（用户名）是指以sa(登录名)或windows   administration(Windows集成验证登录方式)登录的用户</a:t>
            </a:r>
            <a:r>
              <a:rPr lang="zh-CN" altLang="en-US" b="1" dirty="0"/>
              <a:t>,也就是说数据库管理员在SQLSERVER中的用户名就叫dbo,而不叫 sa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7、SQL Server中还有一个特殊的数据库角色public，它存在于每一个数据库中，包括系统数据库，如master、msdb、model和用户数据库，数据库的所有用户都属于public角色，并且不能从public角色中删除。</a:t>
            </a:r>
          </a:p>
        </p:txBody>
      </p:sp>
    </p:spTree>
    <p:extLst>
      <p:ext uri="{BB962C8B-B14F-4D97-AF65-F5344CB8AC3E}">
        <p14:creationId xmlns:p14="http://schemas.microsoft.com/office/powerpoint/2010/main" val="269603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SQL Server 2008</a:t>
            </a:r>
            <a:r>
              <a:rPr lang="zh-CN" altLang="en-US" dirty="0">
                <a:latin typeface="+mj-ea"/>
              </a:rPr>
              <a:t>身份验证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14" y="1313794"/>
            <a:ext cx="8266386" cy="481237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800" dirty="0"/>
              <a:t>SQL Server 2008</a:t>
            </a:r>
            <a:r>
              <a:rPr lang="zh-CN" altLang="en-US" sz="2800" dirty="0"/>
              <a:t>提供了两种确认用户对数据库引擎服务的验证模式：</a:t>
            </a:r>
            <a:endParaRPr lang="en-US" altLang="zh-CN" sz="2800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</a:rPr>
              <a:t>Windows</a:t>
            </a:r>
            <a:r>
              <a:rPr lang="zh-CN" altLang="en-US" sz="2400" dirty="0">
                <a:ea typeface="+mn-ea"/>
              </a:rPr>
              <a:t>身份验证</a:t>
            </a:r>
            <a:endParaRPr lang="en-US" altLang="zh-CN" sz="2400" dirty="0">
              <a:ea typeface="+mn-ea"/>
            </a:endParaRPr>
          </a:p>
          <a:p>
            <a:pPr marL="904875" lvl="2" indent="-3175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>
                <a:ea typeface="+mn-ea"/>
              </a:rPr>
              <a:t>Windows</a:t>
            </a:r>
            <a:r>
              <a:rPr lang="zh-CN" altLang="en-US" sz="2200" dirty="0">
                <a:ea typeface="+mn-ea"/>
              </a:rPr>
              <a:t>验证模式允许</a:t>
            </a:r>
            <a:r>
              <a:rPr lang="en-US" altLang="zh-CN" sz="2200" dirty="0">
                <a:ea typeface="+mn-ea"/>
              </a:rPr>
              <a:t>SQL Server</a:t>
            </a:r>
            <a:r>
              <a:rPr lang="zh-CN" altLang="en-US" sz="2200" dirty="0">
                <a:ea typeface="+mn-ea"/>
              </a:rPr>
              <a:t>可以使用</a:t>
            </a:r>
            <a:r>
              <a:rPr lang="en-US" altLang="zh-CN" sz="2200" dirty="0">
                <a:ea typeface="+mn-ea"/>
              </a:rPr>
              <a:t>Windows</a:t>
            </a:r>
            <a:r>
              <a:rPr lang="zh-CN" altLang="en-US" sz="2200" dirty="0">
                <a:ea typeface="+mn-ea"/>
              </a:rPr>
              <a:t>的用户名和口令。在这种模式下，用户只需要通过</a:t>
            </a:r>
            <a:r>
              <a:rPr lang="en-US" altLang="zh-CN" sz="2200" dirty="0">
                <a:ea typeface="+mn-ea"/>
              </a:rPr>
              <a:t>Windows</a:t>
            </a:r>
            <a:r>
              <a:rPr lang="zh-CN" altLang="en-US" sz="2200" dirty="0">
                <a:ea typeface="+mn-ea"/>
              </a:rPr>
              <a:t>的验证，就可以连接到</a:t>
            </a:r>
            <a:r>
              <a:rPr lang="en-US" altLang="zh-CN" sz="2200" dirty="0">
                <a:ea typeface="+mn-ea"/>
              </a:rPr>
              <a:t>SQL Server</a:t>
            </a:r>
            <a:r>
              <a:rPr lang="zh-CN" altLang="en-US" sz="2200" dirty="0">
                <a:ea typeface="+mn-ea"/>
              </a:rPr>
              <a:t>，登录</a:t>
            </a:r>
            <a:r>
              <a:rPr lang="en-US" altLang="zh-CN" sz="2200" dirty="0">
                <a:ea typeface="+mn-ea"/>
              </a:rPr>
              <a:t>SQL Server</a:t>
            </a:r>
            <a:r>
              <a:rPr lang="zh-CN" altLang="en-US" sz="2200" dirty="0">
                <a:ea typeface="+mn-ea"/>
              </a:rPr>
              <a:t>时就不再需要输入帐户和密码了。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dirty="0">
                <a:ea typeface="+mn-ea"/>
              </a:rPr>
              <a:t>SQL Server</a:t>
            </a:r>
            <a:r>
              <a:rPr lang="zh-CN" altLang="en-US" sz="2400" dirty="0">
                <a:ea typeface="+mn-ea"/>
              </a:rPr>
              <a:t>身份验证 </a:t>
            </a:r>
            <a:endParaRPr lang="en-US" altLang="zh-CN" sz="2400" dirty="0">
              <a:ea typeface="+mn-ea"/>
            </a:endParaRPr>
          </a:p>
          <a:p>
            <a:pPr marL="901700" lvl="2" indent="127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>
                <a:ea typeface="+mn-ea"/>
              </a:rPr>
              <a:t>SQL Server</a:t>
            </a:r>
            <a:r>
              <a:rPr lang="zh-CN" altLang="en-US" sz="2200" dirty="0">
                <a:ea typeface="+mn-ea"/>
              </a:rPr>
              <a:t>身份验证模式要求用户在连接</a:t>
            </a:r>
            <a:r>
              <a:rPr lang="en-US" altLang="zh-CN" sz="2200" dirty="0">
                <a:ea typeface="+mn-ea"/>
              </a:rPr>
              <a:t>SQL Server</a:t>
            </a:r>
            <a:r>
              <a:rPr lang="zh-CN" altLang="en-US" sz="2200" dirty="0">
                <a:ea typeface="+mn-ea"/>
              </a:rPr>
              <a:t>时必须提供登录名和登录密码，与</a:t>
            </a:r>
            <a:r>
              <a:rPr lang="en-US" altLang="zh-CN" sz="2200" dirty="0">
                <a:ea typeface="+mn-ea"/>
              </a:rPr>
              <a:t>Windows</a:t>
            </a:r>
            <a:r>
              <a:rPr lang="zh-CN" altLang="en-US" sz="2200" dirty="0">
                <a:ea typeface="+mn-ea"/>
              </a:rPr>
              <a:t>的登录帐号无关。</a:t>
            </a:r>
            <a:r>
              <a:rPr lang="en-US" altLang="zh-CN" sz="2200" dirty="0">
                <a:ea typeface="+mn-ea"/>
              </a:rPr>
              <a:t>SQL Server</a:t>
            </a:r>
            <a:r>
              <a:rPr lang="zh-CN" altLang="en-US" sz="2200" dirty="0">
                <a:ea typeface="+mn-ea"/>
              </a:rPr>
              <a:t>自身执行认证处理。 利用这种方式可以很方便地从网络上访问</a:t>
            </a:r>
            <a:r>
              <a:rPr lang="en-US" altLang="zh-CN" sz="2200" dirty="0" err="1">
                <a:ea typeface="+mn-ea"/>
              </a:rPr>
              <a:t>sql</a:t>
            </a:r>
            <a:r>
              <a:rPr lang="en-US" altLang="zh-CN" sz="2200" dirty="0">
                <a:ea typeface="+mn-ea"/>
              </a:rPr>
              <a:t> server</a:t>
            </a:r>
            <a:r>
              <a:rPr lang="zh-CN" altLang="en-US" sz="2200" dirty="0">
                <a:ea typeface="+mn-ea"/>
              </a:rPr>
              <a:t>服务器。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392113"/>
            <a:ext cx="7413625" cy="601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3000375" y="6491288"/>
            <a:ext cx="3541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   SQL Server</a:t>
            </a:r>
            <a:r>
              <a:rPr lang="zh-CN" altLang="en-US"/>
              <a:t>服务器属性标签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72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创建登录名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2095" y="1106214"/>
            <a:ext cx="8229601" cy="5604641"/>
          </a:xfrm>
        </p:spPr>
        <p:txBody>
          <a:bodyPr rtlCol="0">
            <a:noAutofit/>
          </a:bodyPr>
          <a:lstStyle/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CREATE  LOGIN &lt;</a:t>
            </a:r>
            <a:r>
              <a:rPr lang="zh-CN" altLang="en-US" sz="2200" dirty="0"/>
              <a:t>登录名</a:t>
            </a:r>
            <a:r>
              <a:rPr lang="en-US" altLang="zh-CN" sz="2200" dirty="0"/>
              <a:t>&gt;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[ {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   WITH  PASSWORD = ‘’ [HASHED][MUSTCHANGE]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    ,DEFAULT_DATABASE = &lt;</a:t>
            </a:r>
            <a:r>
              <a:rPr lang="zh-CN" altLang="en-US" sz="2200" dirty="0"/>
              <a:t>数据库</a:t>
            </a:r>
            <a:r>
              <a:rPr lang="en-US" altLang="zh-CN" sz="2200" dirty="0"/>
              <a:t>&gt;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} |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{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   FROM 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         WINDOWS  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             [WITH DEFAULT_DATABASE = &lt;</a:t>
            </a:r>
            <a:r>
              <a:rPr lang="zh-CN" altLang="en-US" sz="2200" dirty="0"/>
              <a:t>数据库</a:t>
            </a:r>
            <a:r>
              <a:rPr lang="en-US" altLang="zh-CN" sz="2200" dirty="0"/>
              <a:t>&gt;]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         |CERTIFICATE &lt;</a:t>
            </a:r>
            <a:r>
              <a:rPr lang="zh-CN" altLang="en-US" sz="2200" dirty="0"/>
              <a:t>证书名</a:t>
            </a:r>
            <a:r>
              <a:rPr lang="en-US" altLang="zh-CN" sz="2200" dirty="0"/>
              <a:t>&gt;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         |ASYMMETRIC KEY  &lt;</a:t>
            </a:r>
            <a:r>
              <a:rPr lang="zh-CN" altLang="en-US" sz="2200" dirty="0"/>
              <a:t>不对称密钥名</a:t>
            </a:r>
            <a:r>
              <a:rPr lang="en-US" altLang="zh-CN" sz="2200" dirty="0"/>
              <a:t>&gt;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   }    </a:t>
            </a:r>
          </a:p>
          <a:p>
            <a:pPr indent="-77788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/>
              <a:t>] 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4A0FFB-1077-4E09-92EC-C164D940823C}"/>
              </a:ext>
            </a:extLst>
          </p:cNvPr>
          <p:cNvSpPr/>
          <p:nvPr/>
        </p:nvSpPr>
        <p:spPr>
          <a:xfrm>
            <a:off x="262759" y="830317"/>
            <a:ext cx="8618482" cy="4539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create</a:t>
            </a:r>
            <a:r>
              <a:rPr lang="zh-CN" altLang="en-US" sz="2800" dirty="0"/>
              <a:t> login dd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with password='123',default_database=SPJ;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create</a:t>
            </a:r>
            <a:r>
              <a:rPr lang="zh-CN" altLang="en-US" sz="2800" dirty="0"/>
              <a:t> login [DESKTOP-U68UGF5\dinglei]  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--必须加中括号，计算机名+用户名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from windows;</a:t>
            </a:r>
          </a:p>
        </p:txBody>
      </p:sp>
    </p:spTree>
    <p:extLst>
      <p:ext uri="{BB962C8B-B14F-4D97-AF65-F5344CB8AC3E}">
        <p14:creationId xmlns:p14="http://schemas.microsoft.com/office/powerpoint/2010/main" val="48064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317500" y="104840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1]</a:t>
            </a:r>
            <a:r>
              <a:rPr lang="zh-CN" altLang="en-US" dirty="0"/>
              <a:t>  创建一个</a:t>
            </a:r>
            <a:r>
              <a:rPr lang="en-US" altLang="zh-CN" dirty="0" err="1"/>
              <a:t>sql</a:t>
            </a:r>
            <a:r>
              <a:rPr lang="en-US" altLang="zh-CN" dirty="0"/>
              <a:t> server</a:t>
            </a:r>
            <a:r>
              <a:rPr lang="zh-CN" altLang="en-US" dirty="0"/>
              <a:t>验证模式的登录名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2]  </a:t>
            </a:r>
            <a:r>
              <a:rPr lang="zh-CN" altLang="en-US" dirty="0"/>
              <a:t>创建一个</a:t>
            </a:r>
            <a:r>
              <a:rPr lang="en-US" altLang="zh-CN" dirty="0"/>
              <a:t>windows</a:t>
            </a:r>
            <a:r>
              <a:rPr lang="zh-CN" altLang="en-US" dirty="0"/>
              <a:t>验证模式的登录名</a:t>
            </a:r>
          </a:p>
        </p:txBody>
      </p:sp>
      <p:sp>
        <p:nvSpPr>
          <p:cNvPr id="36867" name="矩形 3"/>
          <p:cNvSpPr>
            <a:spLocks noChangeArrowheads="1"/>
          </p:cNvSpPr>
          <p:nvPr/>
        </p:nvSpPr>
        <p:spPr bwMode="auto">
          <a:xfrm>
            <a:off x="1450975" y="1686031"/>
            <a:ext cx="7096125" cy="96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CREATE LOGIN </a:t>
            </a:r>
            <a:r>
              <a:rPr lang="zh-CN" altLang="en-US" sz="2000" dirty="0"/>
              <a:t>张三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WITH PASSWORD = ‘abc123!’</a:t>
            </a:r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1450975" y="3629407"/>
            <a:ext cx="6526213" cy="96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CREATE LOGIN [win2k3\ Administrator]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FROM WINDOWS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5675" y="1600200"/>
            <a:ext cx="6461125" cy="4525963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第一节 计算机安全性概论</a:t>
            </a:r>
            <a:r>
              <a:rPr lang="en-US" altLang="zh-CN" sz="2800" dirty="0"/>
              <a:t>(</a:t>
            </a:r>
            <a:r>
              <a:rPr lang="zh-CN" altLang="en-US" sz="2800" dirty="0"/>
              <a:t>了解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第六节 统计数据库安全性</a:t>
            </a:r>
          </a:p>
        </p:txBody>
      </p:sp>
    </p:spTree>
    <p:extLst>
      <p:ext uri="{BB962C8B-B14F-4D97-AF65-F5344CB8AC3E}">
        <p14:creationId xmlns:p14="http://schemas.microsoft.com/office/powerpoint/2010/main" val="204449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</a:t>
            </a:r>
            <a:r>
              <a:rPr lang="en-US" altLang="zh-CN" dirty="0">
                <a:latin typeface="+mj-ea"/>
              </a:rPr>
              <a:t>SQL Server 2008</a:t>
            </a:r>
            <a:r>
              <a:rPr lang="zh-CN" altLang="en-US" dirty="0">
                <a:latin typeface="+mj-ea"/>
              </a:rPr>
              <a:t>数据库用户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357352" y="127963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用户，也就是使用</a:t>
            </a:r>
            <a:r>
              <a:rPr lang="en-US" altLang="zh-CN" sz="2800" dirty="0"/>
              <a:t>SQL SERVER</a:t>
            </a:r>
            <a:r>
              <a:rPr lang="zh-CN" altLang="en-US" sz="2800" dirty="0"/>
              <a:t>的人，每个用来登录数据库的帐户都是一个用户。通过用户这个对象，可以设置数据库的使用权限。同一个数据库可以拥有多个用户，同一个用户也可以同时访问多个数据库。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添加用户</a:t>
            </a: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5" name="Picture 9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219" y="274638"/>
            <a:ext cx="7675562" cy="622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创建用户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1317"/>
            <a:ext cx="8418786" cy="5468007"/>
          </a:xfrm>
        </p:spPr>
        <p:txBody>
          <a:bodyPr rtlCol="0">
            <a:normAutofit lnSpcReduction="10000"/>
          </a:bodyPr>
          <a:lstStyle/>
          <a:p>
            <a:pPr indent="14288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CREATE  USER &lt;</a:t>
            </a:r>
            <a:r>
              <a:rPr lang="zh-CN" altLang="en-US" sz="2400" dirty="0"/>
              <a:t>用户名</a:t>
            </a:r>
            <a:r>
              <a:rPr lang="en-US" altLang="zh-CN" sz="2400" dirty="0"/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[  {{FOR | FROM}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    LOGIN &lt;</a:t>
            </a:r>
            <a:r>
              <a:rPr lang="zh-CN" altLang="en-US" sz="2400" dirty="0"/>
              <a:t>登录名</a:t>
            </a:r>
            <a:r>
              <a:rPr lang="en-US" altLang="zh-CN" sz="2400" dirty="0"/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    | CERTFICATE &lt;</a:t>
            </a:r>
            <a:r>
              <a:rPr lang="zh-CN" altLang="en-US" sz="2400" dirty="0"/>
              <a:t>证书名</a:t>
            </a:r>
            <a:r>
              <a:rPr lang="en-US" altLang="zh-CN" sz="2400" dirty="0"/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    | ASYMMETERIC KEY &lt;</a:t>
            </a:r>
            <a:r>
              <a:rPr lang="zh-CN" altLang="en-US" sz="2400" dirty="0"/>
              <a:t>密钥名</a:t>
            </a:r>
            <a:r>
              <a:rPr lang="en-US" altLang="zh-CN" sz="2400" dirty="0"/>
              <a:t>&gt;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  }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  [WITHOUT LOGIN]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    [WITH  DEFAULT_SCHEMA = &lt;</a:t>
            </a:r>
            <a:r>
              <a:rPr lang="zh-CN" altLang="en-US" sz="2400" dirty="0"/>
              <a:t>架构名</a:t>
            </a:r>
            <a:r>
              <a:rPr lang="en-US" altLang="zh-CN" sz="2400" dirty="0"/>
              <a:t>&gt;]</a:t>
            </a:r>
          </a:p>
          <a:p>
            <a:pPr indent="14288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3]</a:t>
            </a:r>
            <a:r>
              <a:rPr lang="zh-CN" altLang="en-US" dirty="0"/>
              <a:t>  创建具有默认架构的数据库用户</a:t>
            </a:r>
          </a:p>
        </p:txBody>
      </p:sp>
      <p:sp>
        <p:nvSpPr>
          <p:cNvPr id="40963" name="矩形 3"/>
          <p:cNvSpPr>
            <a:spLocks noChangeArrowheads="1"/>
          </p:cNvSpPr>
          <p:nvPr/>
        </p:nvSpPr>
        <p:spPr bwMode="auto">
          <a:xfrm>
            <a:off x="1417090" y="2612587"/>
            <a:ext cx="7116762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CREATE USER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张三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FOR LOGIN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张三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WITH DEFAULT_SCHEMA = student;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341586" y="124284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授权与回收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强制存取控制方法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存取控制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358"/>
            <a:ext cx="8229600" cy="4999038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/>
              <a:t>存取控制机制组成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定义用户权限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合法权限检查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/>
              <a:t>用户权限定义和合法权检查机制一起组成了</a:t>
            </a:r>
            <a:r>
              <a:rPr lang="en-US" altLang="zh-CN" sz="2800" dirty="0"/>
              <a:t>DBMS</a:t>
            </a:r>
            <a:r>
              <a:rPr lang="zh-CN" altLang="en-US" sz="2800" dirty="0"/>
              <a:t>的安全子系统 </a:t>
            </a:r>
            <a:endParaRPr lang="en-US" altLang="zh-CN" sz="2800" dirty="0"/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/>
              <a:t>常用存取控制方法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自主存取控制（</a:t>
            </a:r>
            <a:r>
              <a:rPr lang="en-US" altLang="zh-CN" sz="2400" dirty="0">
                <a:ea typeface="+mn-ea"/>
              </a:rPr>
              <a:t>Discretionary Access Control </a:t>
            </a:r>
            <a:r>
              <a:rPr lang="zh-CN" altLang="en-US" sz="2400" dirty="0">
                <a:ea typeface="+mn-ea"/>
              </a:rPr>
              <a:t>，简称</a:t>
            </a:r>
            <a:r>
              <a:rPr lang="en-US" altLang="zh-CN" sz="2400" dirty="0">
                <a:ea typeface="+mn-ea"/>
              </a:rPr>
              <a:t>DAC</a:t>
            </a:r>
            <a:r>
              <a:rPr lang="zh-CN" altLang="en-US" sz="2400" dirty="0">
                <a:ea typeface="+mn-ea"/>
              </a:rPr>
              <a:t>）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zh-CN" sz="2000" dirty="0">
                <a:ea typeface="+mn-ea"/>
              </a:rPr>
              <a:t>C2</a:t>
            </a:r>
            <a:r>
              <a:rPr lang="zh-CN" altLang="en-US" sz="2000" dirty="0">
                <a:ea typeface="+mn-ea"/>
              </a:rPr>
              <a:t>级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sz="2000" dirty="0">
                <a:ea typeface="+mn-ea"/>
              </a:rPr>
              <a:t>灵活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>
                <a:ea typeface="+mn-ea"/>
              </a:rPr>
              <a:t>强制存取控制（</a:t>
            </a:r>
            <a:r>
              <a:rPr lang="en-US" altLang="zh-CN" sz="2400" dirty="0">
                <a:ea typeface="+mn-ea"/>
              </a:rPr>
              <a:t>Mandatory Access Control</a:t>
            </a:r>
            <a:r>
              <a:rPr lang="zh-CN" altLang="en-US" sz="2400" dirty="0">
                <a:ea typeface="+mn-ea"/>
              </a:rPr>
              <a:t>，简称 </a:t>
            </a:r>
            <a:r>
              <a:rPr lang="en-US" altLang="zh-CN" sz="2400" dirty="0">
                <a:ea typeface="+mn-ea"/>
              </a:rPr>
              <a:t>MAC</a:t>
            </a:r>
            <a:r>
              <a:rPr lang="zh-CN" altLang="en-US" sz="2400" dirty="0">
                <a:ea typeface="+mn-ea"/>
              </a:rPr>
              <a:t>）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zh-CN" sz="2000" dirty="0">
                <a:ea typeface="+mn-ea"/>
              </a:rPr>
              <a:t>B1</a:t>
            </a:r>
            <a:r>
              <a:rPr lang="zh-CN" altLang="en-US" sz="2000" dirty="0">
                <a:ea typeface="+mn-ea"/>
              </a:rPr>
              <a:t>级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sz="2000" dirty="0">
                <a:ea typeface="+mn-ea"/>
              </a:rPr>
              <a:t>严格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966951" y="1271121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授权与回收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强制存取控制方法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自主存取控制方法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457200" y="132167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通过 </a:t>
            </a:r>
            <a:r>
              <a:rPr lang="en-US" altLang="zh-CN" sz="2800" dirty="0"/>
              <a:t>SQL </a:t>
            </a:r>
            <a:r>
              <a:rPr lang="zh-CN" altLang="en-US" sz="2800" dirty="0"/>
              <a:t>的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GRANT</a:t>
            </a:r>
            <a:r>
              <a:rPr lang="en-US" altLang="zh-CN" sz="2800" b="1" dirty="0"/>
              <a:t> </a:t>
            </a:r>
            <a:r>
              <a:rPr lang="zh-CN" altLang="en-US" sz="2800" dirty="0"/>
              <a:t>语句和 </a:t>
            </a:r>
            <a:r>
              <a:rPr lang="en-US" altLang="zh-CN" sz="2800" b="1" dirty="0">
                <a:solidFill>
                  <a:srgbClr val="FF0000"/>
                </a:solidFill>
              </a:rPr>
              <a:t>REVOKE</a:t>
            </a:r>
            <a:r>
              <a:rPr lang="en-US" altLang="zh-CN" sz="2800" dirty="0"/>
              <a:t> </a:t>
            </a:r>
            <a:r>
              <a:rPr lang="zh-CN" altLang="en-US" sz="2800" dirty="0"/>
              <a:t>语句实现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用户权限组成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数据对象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操作类型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定义用户存取权限：定义用户可以在哪些数据库对象上进行哪些类型的操作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定义存取权限称为</a:t>
            </a:r>
            <a:r>
              <a:rPr lang="zh-CN" altLang="en-US" sz="2800" b="1" dirty="0">
                <a:solidFill>
                  <a:srgbClr val="FF0000"/>
                </a:solidFill>
              </a:rPr>
              <a:t>授权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关系数据库系统中存取控制对象</a:t>
            </a:r>
          </a:p>
        </p:txBody>
      </p:sp>
      <p:pic>
        <p:nvPicPr>
          <p:cNvPr id="460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2278063"/>
            <a:ext cx="833596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57200" y="1326931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授权与回收</a:t>
            </a:r>
            <a:endParaRPr lang="en-US" altLang="zh-CN" sz="2400" b="1" dirty="0">
              <a:solidFill>
                <a:srgbClr val="FF0000"/>
              </a:solidFill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强制存取控制方法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教学目标</a:t>
            </a:r>
          </a:p>
        </p:txBody>
      </p:sp>
      <p:sp>
        <p:nvSpPr>
          <p:cNvPr id="24578" name="内容占位符 4"/>
          <p:cNvSpPr>
            <a:spLocks noGrp="1"/>
          </p:cNvSpPr>
          <p:nvPr>
            <p:ph idx="1"/>
          </p:nvPr>
        </p:nvSpPr>
        <p:spPr>
          <a:xfrm>
            <a:off x="457200" y="129014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掌握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身份验证、存取控制、角色管理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了解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安全标准、强制存取控制、审计、数据加密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重点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存取控制、角色管理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难点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角色管理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42" name="Rectangle 18"/>
          <p:cNvSpPr>
            <a:spLocks noChangeArrowheads="1"/>
          </p:cNvSpPr>
          <p:nvPr/>
        </p:nvSpPr>
        <p:spPr bwMode="auto">
          <a:xfrm>
            <a:off x="741363" y="344488"/>
            <a:ext cx="75549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 anchor="ctr"/>
          <a:lstStyle/>
          <a:p>
            <a:pPr algn="ctr">
              <a:defRPr/>
            </a:pPr>
            <a:r>
              <a:rPr kumimoji="1" lang="zh-CN" altLang="en-US" sz="4400" b="1" kern="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存取控制</a:t>
            </a:r>
            <a:endParaRPr lang="zh-CN" altLang="en-US" sz="4000" kern="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257025" name="Group 1"/>
          <p:cNvGrpSpPr>
            <a:grpSpLocks/>
          </p:cNvGrpSpPr>
          <p:nvPr/>
        </p:nvGrpSpPr>
        <p:grpSpPr bwMode="auto">
          <a:xfrm>
            <a:off x="652669" y="1795670"/>
            <a:ext cx="7951788" cy="4343400"/>
            <a:chOff x="528" y="1440"/>
            <a:chExt cx="5009" cy="2736"/>
          </a:xfrm>
          <a:solidFill>
            <a:srgbClr val="7030A0"/>
          </a:solidFill>
        </p:grpSpPr>
        <p:sp>
          <p:nvSpPr>
            <p:cNvPr id="257027" name="Rectangle 3"/>
            <p:cNvSpPr>
              <a:spLocks noChangeArrowheads="1"/>
            </p:cNvSpPr>
            <p:nvPr/>
          </p:nvSpPr>
          <p:spPr bwMode="auto">
            <a:xfrm>
              <a:off x="1793" y="1440"/>
              <a:ext cx="3744" cy="2736"/>
            </a:xfrm>
            <a:prstGeom prst="rect">
              <a:avLst/>
            </a:prstGeom>
            <a:grpFill/>
            <a:ln w="28575" cap="rnd">
              <a:solidFill>
                <a:srgbClr val="FF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8" name="Oval 14"/>
            <p:cNvSpPr>
              <a:spLocks noChangeArrowheads="1"/>
            </p:cNvSpPr>
            <p:nvPr/>
          </p:nvSpPr>
          <p:spPr bwMode="auto">
            <a:xfrm>
              <a:off x="2400" y="1824"/>
              <a:ext cx="960" cy="768"/>
            </a:xfrm>
            <a:prstGeom prst="ellipse">
              <a:avLst/>
            </a:prstGeom>
            <a:grp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用户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权限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CC00"/>
                  </a:solidFill>
                  <a:latin typeface="隶书" pitchFamily="49" charset="-122"/>
                  <a:ea typeface="隶书" pitchFamily="49" charset="-122"/>
                </a:rPr>
                <a:t>登记</a:t>
              </a:r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7" name="AutoShape 13"/>
            <p:cNvSpPr>
              <a:spLocks noChangeArrowheads="1"/>
            </p:cNvSpPr>
            <p:nvPr/>
          </p:nvSpPr>
          <p:spPr bwMode="auto">
            <a:xfrm>
              <a:off x="4656" y="1968"/>
              <a:ext cx="528" cy="528"/>
            </a:xfrm>
            <a:prstGeom prst="flowChartMagneticDisk">
              <a:avLst/>
            </a:prstGeom>
            <a:grp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zh-CN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DD</a:t>
              </a:r>
              <a:endParaRPr lang="zh-CN" altLang="zh-CN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6" name="Oval 12"/>
            <p:cNvSpPr>
              <a:spLocks noChangeArrowheads="1"/>
            </p:cNvSpPr>
            <p:nvPr/>
          </p:nvSpPr>
          <p:spPr bwMode="auto">
            <a:xfrm>
              <a:off x="2448" y="2991"/>
              <a:ext cx="960" cy="768"/>
            </a:xfrm>
            <a:prstGeom prst="ellipse">
              <a:avLst/>
            </a:prstGeom>
            <a:grp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合法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权限 </a:t>
              </a:r>
              <a:endParaRPr kumimoji="1" lang="zh-CN" altLang="en-US" sz="2400" dirty="0">
                <a:solidFill>
                  <a:schemeClr val="bg1"/>
                </a:solidFill>
                <a:ea typeface="宋体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CC00"/>
                  </a:solidFill>
                  <a:latin typeface="隶书" pitchFamily="49" charset="-122"/>
                  <a:ea typeface="隶书" pitchFamily="49" charset="-122"/>
                </a:rPr>
                <a:t>检查</a:t>
              </a:r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5" name="AutoShape 11"/>
            <p:cNvSpPr>
              <a:spLocks noChangeArrowheads="1"/>
            </p:cNvSpPr>
            <p:nvPr/>
          </p:nvSpPr>
          <p:spPr bwMode="auto">
            <a:xfrm>
              <a:off x="3456" y="2160"/>
              <a:ext cx="1152" cy="144"/>
            </a:xfrm>
            <a:prstGeom prst="rightArrow">
              <a:avLst>
                <a:gd name="adj1" fmla="val 50000"/>
                <a:gd name="adj2" fmla="val 200000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4" name="Rectangle 10"/>
            <p:cNvSpPr>
              <a:spLocks noChangeArrowheads="1"/>
            </p:cNvSpPr>
            <p:nvPr/>
          </p:nvSpPr>
          <p:spPr bwMode="auto">
            <a:xfrm>
              <a:off x="3456" y="1728"/>
              <a:ext cx="1056" cy="3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授权规则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33" name="AutoShape 9"/>
            <p:cNvSpPr>
              <a:spLocks noChangeArrowheads="1"/>
            </p:cNvSpPr>
            <p:nvPr/>
          </p:nvSpPr>
          <p:spPr bwMode="auto">
            <a:xfrm>
              <a:off x="1680" y="2160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2" name="AutoShape 8"/>
            <p:cNvSpPr>
              <a:spLocks noChangeArrowheads="1"/>
            </p:cNvSpPr>
            <p:nvPr/>
          </p:nvSpPr>
          <p:spPr bwMode="auto">
            <a:xfrm>
              <a:off x="1680" y="3360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1" name="AutoShape 7"/>
            <p:cNvSpPr>
              <a:spLocks noChangeArrowheads="1"/>
            </p:cNvSpPr>
            <p:nvPr/>
          </p:nvSpPr>
          <p:spPr bwMode="auto">
            <a:xfrm rot="19200000">
              <a:off x="3456" y="2784"/>
              <a:ext cx="1200" cy="192"/>
            </a:xfrm>
            <a:prstGeom prst="leftArrow">
              <a:avLst>
                <a:gd name="adj1" fmla="val 50000"/>
                <a:gd name="adj2" fmla="val 156250"/>
              </a:avLst>
            </a:prstGeom>
            <a:grpFill/>
            <a:ln w="2857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 rot="19200000">
              <a:off x="3786" y="2890"/>
              <a:ext cx="1056" cy="3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授权规则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528" y="3168"/>
              <a:ext cx="1056" cy="480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>
                  <a:latin typeface="隶书" pitchFamily="49" charset="-122"/>
                  <a:ea typeface="隶书" pitchFamily="49" charset="-122"/>
                </a:rPr>
                <a:t>用户发出 </a:t>
              </a:r>
              <a:endParaRPr kumimoji="1" lang="zh-CN" altLang="en-US" sz="2400"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>
                  <a:latin typeface="隶书" pitchFamily="49" charset="-122"/>
                  <a:ea typeface="隶书" pitchFamily="49" charset="-122"/>
                </a:rPr>
                <a:t>操作请求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528" y="2016"/>
              <a:ext cx="1056" cy="528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定义</a:t>
              </a:r>
              <a:r>
                <a:rPr kumimoji="1" lang="zh-CN" altLang="en-US" sz="2400" b="1" dirty="0">
                  <a:solidFill>
                    <a:srgbClr val="FFCC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endParaRPr kumimoji="1" lang="zh-CN" altLang="en-US" sz="2400" dirty="0"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latin typeface="隶书" pitchFamily="49" charset="-122"/>
                  <a:ea typeface="隶书" pitchFamily="49" charset="-122"/>
                </a:rPr>
                <a:t>用户权限</a:t>
              </a:r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813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8132" name="矩形 22"/>
          <p:cNvSpPr>
            <a:spLocks noChangeArrowheads="1"/>
          </p:cNvSpPr>
          <p:nvPr/>
        </p:nvSpPr>
        <p:spPr bwMode="auto">
          <a:xfrm>
            <a:off x="5468938" y="5616575"/>
            <a:ext cx="2711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DBMS</a:t>
            </a:r>
            <a:r>
              <a:rPr lang="zh-CN" altLang="en-US" b="1">
                <a:solidFill>
                  <a:schemeClr val="bg1"/>
                </a:solidFill>
              </a:rPr>
              <a:t>的存取控制子系统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GRANT 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372" y="1742090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800" dirty="0">
                <a:latin typeface="隶书" panose="02010509060101010101" pitchFamily="49" charset="-122"/>
              </a:rPr>
              <a:t>GRANT</a:t>
            </a:r>
            <a:r>
              <a:rPr lang="zh-CN" altLang="en-US" sz="2800" dirty="0">
                <a:latin typeface="隶书" panose="02010509060101010101" pitchFamily="49" charset="-122"/>
              </a:rPr>
              <a:t>语句的一般格式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/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800" dirty="0"/>
              <a:t>语义：将对指定操作对象的指定操作权限授予指定的用户</a:t>
            </a: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1212850" y="2298700"/>
            <a:ext cx="54260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GRANT</a:t>
            </a:r>
            <a:r>
              <a:rPr lang="en-US" altLang="zh-CN" sz="2400" dirty="0"/>
              <a:t> 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&gt;]...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FF0000"/>
                </a:solidFill>
              </a:rPr>
              <a:t>ON</a:t>
            </a:r>
            <a:r>
              <a:rPr lang="en-US" altLang="zh-CN" sz="2400" dirty="0"/>
              <a:t> &lt;</a:t>
            </a:r>
            <a:r>
              <a:rPr lang="zh-CN" altLang="en-US" sz="2400" dirty="0"/>
              <a:t>对象类型</a:t>
            </a:r>
            <a:r>
              <a:rPr lang="en-US" altLang="zh-CN" sz="2400" dirty="0"/>
              <a:t>&gt; &lt;</a:t>
            </a:r>
            <a:r>
              <a:rPr lang="zh-CN" altLang="en-US" sz="2400" dirty="0"/>
              <a:t>对象名</a:t>
            </a:r>
            <a:r>
              <a:rPr lang="en-US" altLang="zh-CN" sz="2400" dirty="0"/>
              <a:t>&gt;]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TO</a:t>
            </a:r>
            <a:r>
              <a:rPr lang="en-US" altLang="zh-CN" sz="2400" dirty="0"/>
              <a:t> 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&gt;]...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FF0000"/>
                </a:solidFill>
              </a:rPr>
              <a:t>WITH GRANT OPTION</a:t>
            </a:r>
            <a:r>
              <a:rPr lang="en-US" altLang="zh-CN" sz="2400" dirty="0"/>
              <a:t>];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2"/>
          <p:cNvSpPr>
            <a:spLocks noGrp="1"/>
          </p:cNvSpPr>
          <p:nvPr>
            <p:ph idx="4294967295"/>
          </p:nvPr>
        </p:nvSpPr>
        <p:spPr>
          <a:xfrm>
            <a:off x="502855" y="303815"/>
            <a:ext cx="8229600" cy="5622925"/>
          </a:xfrm>
        </p:spPr>
        <p:txBody>
          <a:bodyPr/>
          <a:lstStyle/>
          <a:p>
            <a:r>
              <a:rPr lang="zh-CN" altLang="en-US" sz="2800" dirty="0"/>
              <a:t>发出</a:t>
            </a:r>
            <a:r>
              <a:rPr lang="en-US" altLang="zh-CN" sz="2800" dirty="0"/>
              <a:t>GRANT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DBA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数据库对象创建者（即属主</a:t>
            </a:r>
            <a:r>
              <a:rPr lang="en-US" altLang="zh-CN" sz="2400" dirty="0">
                <a:ea typeface="宋体" charset="-122"/>
              </a:rPr>
              <a:t>Owner</a:t>
            </a:r>
            <a:r>
              <a:rPr lang="zh-CN" altLang="en-US" sz="2400" dirty="0">
                <a:ea typeface="宋体" charset="-122"/>
              </a:rPr>
              <a:t>）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拥有该权限的用户</a:t>
            </a:r>
            <a:endParaRPr lang="en-US" altLang="zh-CN" sz="2400" dirty="0">
              <a:ea typeface="宋体" charset="-122"/>
            </a:endParaRPr>
          </a:p>
          <a:p>
            <a:r>
              <a:rPr lang="zh-CN" altLang="en-US" sz="2800" dirty="0"/>
              <a:t>接受权限的用户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一个或多个具体用户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PUBLIC</a:t>
            </a:r>
            <a:r>
              <a:rPr lang="zh-CN" altLang="en-US" sz="2400" dirty="0">
                <a:ea typeface="宋体" charset="-122"/>
              </a:rPr>
              <a:t>（全体用户）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/>
              <a:t>WITH GRANT OPTION</a:t>
            </a:r>
            <a:r>
              <a:rPr lang="zh-CN" altLang="en-US" sz="2800" dirty="0"/>
              <a:t>子句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指定：可以再授予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没有指定：不能传播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不允许循环授权</a:t>
            </a:r>
          </a:p>
        </p:txBody>
      </p:sp>
      <p:pic>
        <p:nvPicPr>
          <p:cNvPr id="50178" name="Picture 1" descr="C:\Documents and Settings\Administrator\Local Settings\Temporary Internet Files\Content.IE5\U3UZUR4B\MMAG00522_00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7400" y="3978275"/>
            <a:ext cx="1701800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538" y="1616075"/>
            <a:ext cx="7885112" cy="6093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1]  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把查询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表权限授给用户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U1</a:t>
            </a:r>
            <a:r>
              <a:rPr lang="zh-CN" altLang="en-US" sz="2400" dirty="0">
                <a:ea typeface="宋体" pitchFamily="2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84300" y="2276475"/>
            <a:ext cx="54943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GRANT   </a:t>
            </a:r>
            <a:r>
              <a:rPr lang="en-US" altLang="zh-CN" sz="2000" dirty="0">
                <a:solidFill>
                  <a:srgbClr val="FF0000"/>
                </a:solidFill>
              </a:rPr>
              <a:t>SELECT</a:t>
            </a:r>
            <a:r>
              <a:rPr lang="en-US" altLang="zh-CN" sz="2000" dirty="0"/>
              <a:t>   ON   TABLE   Student 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TO   U1</a:t>
            </a:r>
            <a:r>
              <a:rPr lang="zh-CN" altLang="en-US" sz="2000" dirty="0"/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900" y="3597275"/>
            <a:ext cx="7885113" cy="1126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2] 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把对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表和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表的全部权限授予用户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U2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U3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84300" y="4841712"/>
            <a:ext cx="6559550" cy="188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GRANT </a:t>
            </a:r>
            <a:r>
              <a:rPr lang="en-US" altLang="zh-CN" sz="2000" b="1" dirty="0">
                <a:solidFill>
                  <a:srgbClr val="FF0000"/>
                </a:solidFill>
              </a:rPr>
              <a:t>ALL PRIVILEGES  </a:t>
            </a:r>
            <a:r>
              <a:rPr lang="en-US" altLang="zh-CN" sz="2000" dirty="0"/>
              <a:t>ON TABLE Student, Course </a:t>
            </a:r>
            <a:endParaRPr lang="zh-CN" altLang="en-US" sz="20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TO U2, U3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SQL</a:t>
            </a:r>
            <a:r>
              <a:rPr lang="zh-CN" altLang="en-US" sz="2000" dirty="0">
                <a:solidFill>
                  <a:srgbClr val="FF0000"/>
                </a:solidFill>
              </a:rPr>
              <a:t>不能同时对多个表授权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6350" lvl="1" algn="just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可以将多个权限授权给一个用户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438" y="1012605"/>
            <a:ext cx="7883525" cy="6093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3]  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把对表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SC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的查询权限授予所有用户</a:t>
            </a:r>
            <a:r>
              <a:rPr lang="zh-CN" altLang="en-US" sz="2400" dirty="0">
                <a:ea typeface="宋体" pitchFamily="2" charset="-122"/>
              </a:rPr>
              <a:t>。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31900" y="1777780"/>
            <a:ext cx="65611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GRANT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SELECT  </a:t>
            </a:r>
            <a:r>
              <a:rPr lang="en-US" altLang="zh-CN" sz="2400" dirty="0">
                <a:cs typeface="Times New Roman" panose="02020603050405020304" pitchFamily="18" charset="0"/>
              </a:rPr>
              <a:t>ON TABLE SC 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TO  PUBLIC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439" y="3204943"/>
            <a:ext cx="8019775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4]  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把查询</a:t>
            </a:r>
            <a:r>
              <a:rPr 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表和修改学生学号的权限授                           给用户</a:t>
            </a:r>
            <a:r>
              <a:rPr 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U4 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92224" y="4287016"/>
            <a:ext cx="768360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GRANT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UPDATE(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), SELECT  </a:t>
            </a:r>
            <a:r>
              <a:rPr lang="en-US" altLang="zh-CN" sz="2400" dirty="0">
                <a:cs typeface="Times New Roman" panose="02020603050405020304" pitchFamily="18" charset="0"/>
              </a:rPr>
              <a:t>ON TABLE Student 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TO  U4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091" y="608319"/>
            <a:ext cx="88017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5]  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把对表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SC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INSERT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权限授予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U5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用户，并允许他再将此权限授予其他用户 。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39838" y="1936402"/>
            <a:ext cx="6559550" cy="16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GRANT  INSERT  ON  TABLE SC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TO U5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WITH GRANT OPTION</a:t>
            </a:r>
            <a:r>
              <a:rPr lang="en-US" altLang="zh-CN" sz="2400" dirty="0"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50131" y="3647511"/>
            <a:ext cx="704373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85738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执行例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后，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U5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不仅拥有了对表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SC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INSERT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权限，还可以</a:t>
            </a:r>
            <a:r>
              <a:rPr lang="zh-CN" altLang="en-US" sz="2800" dirty="0">
                <a:solidFill>
                  <a:srgbClr val="0000FF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传播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此权限：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08770" y="4998357"/>
            <a:ext cx="6561137" cy="16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GRANT  INSERT  ON  TABLE SC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TO U6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WITH GRANT OPTION</a:t>
            </a:r>
            <a:r>
              <a:rPr lang="en-US" altLang="zh-CN" sz="2400" dirty="0"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303213" y="503396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6]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2"/>
          <p:cNvSpPr>
            <a:spLocks noChangeArrowheads="1"/>
          </p:cNvSpPr>
          <p:nvPr/>
        </p:nvSpPr>
        <p:spPr bwMode="auto">
          <a:xfrm>
            <a:off x="1365250" y="1723807"/>
            <a:ext cx="573105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同样，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U6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还可以将此权限授予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U7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65250" y="2370138"/>
            <a:ext cx="65595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GRANT  INSERT  ON  TABLE SC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TO U7;</a:t>
            </a:r>
          </a:p>
        </p:txBody>
      </p:sp>
      <p:sp>
        <p:nvSpPr>
          <p:cNvPr id="5" name="矩形 4"/>
          <p:cNvSpPr/>
          <p:nvPr/>
        </p:nvSpPr>
        <p:spPr>
          <a:xfrm>
            <a:off x="317500" y="2370138"/>
            <a:ext cx="105349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7] </a:t>
            </a:r>
            <a:endParaRPr lang="zh-CN" altLang="en-US" sz="2800" dirty="0"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77" name="矩形 5"/>
          <p:cNvSpPr>
            <a:spLocks noChangeArrowheads="1"/>
          </p:cNvSpPr>
          <p:nvPr/>
        </p:nvSpPr>
        <p:spPr bwMode="auto">
          <a:xfrm>
            <a:off x="1365250" y="3677794"/>
            <a:ext cx="421461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U7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不能再传播此权限。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+mj-ea"/>
              </a:rPr>
              <a:t>REVOKE</a:t>
            </a:r>
            <a:endParaRPr lang="zh-CN" altLang="en-US" dirty="0">
              <a:latin typeface="+mj-ea"/>
            </a:endParaRPr>
          </a:p>
        </p:txBody>
      </p:sp>
      <p:sp>
        <p:nvSpPr>
          <p:cNvPr id="55298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REVOKE</a:t>
            </a:r>
            <a:r>
              <a:rPr lang="zh-CN" altLang="en-US" sz="2800" dirty="0"/>
              <a:t>语句的一般格式为：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授予的权限可以由</a:t>
            </a:r>
            <a:r>
              <a:rPr lang="en-US" altLang="zh-CN" sz="2800" dirty="0"/>
              <a:t>DBA</a:t>
            </a:r>
            <a:r>
              <a:rPr lang="zh-CN" altLang="en-US" sz="2800" dirty="0"/>
              <a:t>或其他授权者用</a:t>
            </a:r>
            <a:r>
              <a:rPr lang="en-US" altLang="zh-CN" sz="2800" dirty="0"/>
              <a:t>REVOKE</a:t>
            </a:r>
            <a:r>
              <a:rPr lang="zh-CN" altLang="en-US" sz="2800" dirty="0"/>
              <a:t>语句收回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55299" name="矩形 4"/>
          <p:cNvSpPr>
            <a:spLocks noChangeArrowheads="1"/>
          </p:cNvSpPr>
          <p:nvPr/>
        </p:nvSpPr>
        <p:spPr bwMode="auto">
          <a:xfrm>
            <a:off x="1332077" y="2506225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REVOKE</a:t>
            </a:r>
            <a:r>
              <a:rPr lang="en-US" altLang="zh-CN" sz="2400" dirty="0"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cs typeface="Times New Roman" panose="02020603050405020304" pitchFamily="18" charset="0"/>
              </a:rPr>
              <a:t>&gt;[,&lt;</a:t>
            </a:r>
            <a:r>
              <a:rPr lang="zh-CN" altLang="en-US" sz="2400" dirty="0">
                <a:cs typeface="Times New Roman" panose="02020603050405020304" pitchFamily="18" charset="0"/>
              </a:rPr>
              <a:t>权限</a:t>
            </a:r>
            <a:r>
              <a:rPr lang="en-US" altLang="zh-CN" sz="2400" dirty="0">
                <a:cs typeface="Times New Roman" panose="02020603050405020304" pitchFamily="18" charset="0"/>
              </a:rPr>
              <a:t>&gt;]...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ON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cs typeface="Times New Roman" panose="02020603050405020304" pitchFamily="18" charset="0"/>
              </a:rPr>
              <a:t>对象类型</a:t>
            </a:r>
            <a:r>
              <a:rPr lang="en-US" altLang="zh-CN" sz="2400" dirty="0"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cs typeface="Times New Roman" panose="02020603050405020304" pitchFamily="18" charset="0"/>
              </a:rPr>
              <a:t>对象名</a:t>
            </a:r>
            <a:r>
              <a:rPr lang="en-US" altLang="zh-CN" sz="2400" dirty="0">
                <a:cs typeface="Times New Roman" panose="02020603050405020304" pitchFamily="18" charset="0"/>
              </a:rPr>
              <a:t>&gt;]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cs typeface="Times New Roman" panose="02020603050405020304" pitchFamily="18" charset="0"/>
              </a:rPr>
              <a:t>&gt;[,&lt;</a:t>
            </a:r>
            <a:r>
              <a:rPr lang="zh-CN" altLang="en-US" sz="2400" dirty="0">
                <a:cs typeface="Times New Roman" panose="02020603050405020304" pitchFamily="18" charset="0"/>
              </a:rPr>
              <a:t>用户</a:t>
            </a:r>
            <a:r>
              <a:rPr lang="en-US" altLang="zh-CN" sz="2400" dirty="0">
                <a:cs typeface="Times New Roman" panose="02020603050405020304" pitchFamily="18" charset="0"/>
              </a:rPr>
              <a:t>&gt;]...;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zh-CN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438" y="1743075"/>
            <a:ext cx="7883525" cy="6093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8]  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把用户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U4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修改学生学号的权限收回。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41804" y="2376488"/>
            <a:ext cx="6561138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REVOKE</a:t>
            </a:r>
            <a:r>
              <a:rPr lang="en-US" altLang="zh-CN" sz="2400" dirty="0"/>
              <a:t>  UPDATE(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  </a:t>
            </a:r>
            <a:r>
              <a:rPr lang="en-US" altLang="zh-CN" sz="2400" b="1" dirty="0">
                <a:solidFill>
                  <a:srgbClr val="FF0000"/>
                </a:solidFill>
              </a:rPr>
              <a:t>ON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TABLE Student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FROM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 U4;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7188" y="3617913"/>
            <a:ext cx="7885112" cy="6267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9]  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收回所有用户对表</a:t>
            </a:r>
            <a:r>
              <a:rPr lang="en-US" altLang="zh-CN" sz="2800" dirty="0">
                <a:ea typeface="隶书" panose="02010509060101010101" pitchFamily="49" charset="-122"/>
                <a:cs typeface="Times New Roman" panose="02020603050405020304" pitchFamily="18" charset="0"/>
              </a:rPr>
              <a:t>SC</a:t>
            </a:r>
            <a:r>
              <a:rPr lang="zh-CN" altLang="en-US" sz="2800" dirty="0">
                <a:ea typeface="隶书" panose="02010509060101010101" pitchFamily="49" charset="-122"/>
                <a:cs typeface="Times New Roman" panose="02020603050405020304" pitchFamily="18" charset="0"/>
              </a:rPr>
              <a:t>的查询权限。 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675142" y="4251325"/>
            <a:ext cx="6559550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REVOKE</a:t>
            </a:r>
            <a:r>
              <a:rPr lang="en-US" altLang="zh-CN" sz="2400" dirty="0"/>
              <a:t>  SELECT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ON </a:t>
            </a:r>
            <a:r>
              <a:rPr lang="en-US" altLang="zh-CN" sz="2400" dirty="0"/>
              <a:t>TABLE SC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FROM</a:t>
            </a:r>
            <a:r>
              <a:rPr lang="en-US" altLang="zh-CN" sz="2400" dirty="0"/>
              <a:t>  PUBLIC;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7"/>
          <p:cNvSpPr>
            <a:spLocks noGrp="1"/>
          </p:cNvSpPr>
          <p:nvPr>
            <p:ph idx="1"/>
          </p:nvPr>
        </p:nvSpPr>
        <p:spPr>
          <a:xfrm>
            <a:off x="457200" y="3385043"/>
            <a:ext cx="8229600" cy="274637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将用户</a:t>
            </a:r>
            <a:r>
              <a:rPr lang="en-US" altLang="zh-CN" sz="2400" dirty="0">
                <a:latin typeface="+mn-ea"/>
                <a:ea typeface="+mn-ea"/>
              </a:rPr>
              <a:t>U5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en-US" altLang="zh-CN" sz="2400" dirty="0">
                <a:latin typeface="+mn-ea"/>
                <a:ea typeface="+mn-ea"/>
              </a:rPr>
              <a:t>INSERT</a:t>
            </a:r>
            <a:r>
              <a:rPr lang="zh-CN" altLang="en-US" sz="2400" dirty="0">
                <a:latin typeface="+mn-ea"/>
                <a:ea typeface="+mn-ea"/>
              </a:rPr>
              <a:t>权限收回的时候必须级联（</a:t>
            </a:r>
            <a:r>
              <a:rPr lang="en-US" altLang="zh-CN" sz="2400" dirty="0">
                <a:latin typeface="+mn-ea"/>
                <a:ea typeface="+mn-ea"/>
              </a:rPr>
              <a:t>CASCADE</a:t>
            </a:r>
            <a:r>
              <a:rPr lang="zh-CN" altLang="en-US" sz="2400" dirty="0">
                <a:latin typeface="+mn-ea"/>
                <a:ea typeface="+mn-ea"/>
              </a:rPr>
              <a:t>）收回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系统只收回直接或间接从</a:t>
            </a:r>
            <a:r>
              <a:rPr lang="en-US" altLang="zh-CN" sz="2400" dirty="0">
                <a:latin typeface="+mn-ea"/>
                <a:ea typeface="+mn-ea"/>
              </a:rPr>
              <a:t>U5</a:t>
            </a:r>
            <a:r>
              <a:rPr lang="zh-CN" altLang="en-US" sz="2400" dirty="0">
                <a:latin typeface="+mn-ea"/>
                <a:ea typeface="+mn-ea"/>
              </a:rPr>
              <a:t>处获得的权限 </a:t>
            </a:r>
          </a:p>
          <a:p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65113" y="1457325"/>
            <a:ext cx="7885112" cy="6267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10]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把用户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U5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对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表的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INSERT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权限收回。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73163" y="2090738"/>
            <a:ext cx="6559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REVOKE</a:t>
            </a:r>
            <a:r>
              <a:rPr lang="en-US" altLang="zh-CN" sz="2400" dirty="0"/>
              <a:t>  INSERT  </a:t>
            </a:r>
            <a:r>
              <a:rPr lang="en-US" altLang="zh-CN" sz="2400" b="1" dirty="0">
                <a:solidFill>
                  <a:srgbClr val="FF0000"/>
                </a:solidFill>
              </a:rPr>
              <a:t>ON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TABLE SC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FROM</a:t>
            </a:r>
            <a:r>
              <a:rPr lang="en-US" altLang="zh-CN" sz="2400" dirty="0"/>
              <a:t>  U5  CASCADE;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5675" y="1232338"/>
            <a:ext cx="6461125" cy="4525963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第一节 计算机安全性概论</a:t>
            </a:r>
            <a:r>
              <a:rPr lang="en-US" altLang="zh-CN" sz="2800" dirty="0"/>
              <a:t>(</a:t>
            </a:r>
            <a:r>
              <a:rPr lang="zh-CN" altLang="en-US" sz="2800" dirty="0"/>
              <a:t>了解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FF9905"/>
                </a:solidFill>
                <a:latin typeface="宋体" pitchFamily="2" charset="-122"/>
                <a:ea typeface="宋体" pitchFamily="2" charset="-122"/>
                <a:cs typeface="+mn-cs"/>
              </a:rPr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第六节 统计数据库安全性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小结</a:t>
            </a:r>
            <a:r>
              <a:rPr lang="en-US" altLang="zh-CN" dirty="0">
                <a:latin typeface="+mj-ea"/>
              </a:rPr>
              <a:t>:SQL</a:t>
            </a:r>
            <a:r>
              <a:rPr lang="zh-CN" altLang="en-US" dirty="0">
                <a:latin typeface="+mj-ea"/>
              </a:rPr>
              <a:t>灵活的授权机制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457200" y="124284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DBA</a:t>
            </a:r>
            <a:r>
              <a:rPr lang="zh-CN" altLang="en-US" sz="2800" dirty="0"/>
              <a:t>：拥有所有对象的所有权限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不同的权限授予不同的用户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用户：拥有自己建立的对象的全部的操作权限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宋体" charset="-122"/>
              </a:rPr>
              <a:t>GRANT</a:t>
            </a:r>
            <a:r>
              <a:rPr lang="zh-CN" altLang="en-US" sz="2400" dirty="0">
                <a:ea typeface="宋体" charset="-122"/>
              </a:rPr>
              <a:t>：授予其他用户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被授权的用户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“继续授权”许可：再授予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所有授予出去的权力在必要时又都可用</a:t>
            </a:r>
            <a:r>
              <a:rPr lang="en-US" altLang="zh-CN" sz="2800" dirty="0"/>
              <a:t>REVOKE</a:t>
            </a:r>
            <a:r>
              <a:rPr lang="zh-CN" altLang="en-US" sz="2800" dirty="0"/>
              <a:t>语句收回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创建数据库模式的权限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457200" y="1211317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对数据库模式的授权由</a:t>
            </a:r>
            <a:r>
              <a:rPr lang="en-US" altLang="zh-CN" sz="2800" dirty="0"/>
              <a:t>DBA</a:t>
            </a:r>
            <a:r>
              <a:rPr lang="zh-CN" altLang="en-US" sz="2800" dirty="0"/>
              <a:t>在创建用户时实现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CREATE USER</a:t>
            </a:r>
            <a:r>
              <a:rPr lang="zh-CN" altLang="en-US" sz="2800" dirty="0"/>
              <a:t>语句格式</a:t>
            </a:r>
          </a:p>
        </p:txBody>
      </p:sp>
      <p:sp>
        <p:nvSpPr>
          <p:cNvPr id="59395" name="矩形 3"/>
          <p:cNvSpPr>
            <a:spLocks noChangeArrowheads="1"/>
          </p:cNvSpPr>
          <p:nvPr/>
        </p:nvSpPr>
        <p:spPr bwMode="auto">
          <a:xfrm>
            <a:off x="1423988" y="2668588"/>
            <a:ext cx="66468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CREATE  USER  </a:t>
            </a:r>
            <a:r>
              <a:rPr lang="en-US" altLang="zh-CN" sz="2000" dirty="0"/>
              <a:t>&lt;username&gt;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[WITH]  [DBA | RESOURCE | CONNECT]</a:t>
            </a:r>
            <a:endParaRPr lang="zh-CN" altLang="en-US" sz="2000" dirty="0"/>
          </a:p>
        </p:txBody>
      </p:sp>
      <p:pic>
        <p:nvPicPr>
          <p:cNvPr id="5939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4378325"/>
            <a:ext cx="73533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CB04C6-8790-4697-875F-8D4A6A464084}"/>
              </a:ext>
            </a:extLst>
          </p:cNvPr>
          <p:cNvSpPr txBox="1"/>
          <p:nvPr/>
        </p:nvSpPr>
        <p:spPr>
          <a:xfrm>
            <a:off x="4608785" y="5530319"/>
            <a:ext cx="136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1353207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授权与回收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强制存取控制方法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数据库角色</a:t>
            </a: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331076" y="1166018"/>
            <a:ext cx="8697309" cy="4525963"/>
          </a:xfrm>
        </p:spPr>
        <p:txBody>
          <a:bodyPr/>
          <a:lstStyle/>
          <a:p>
            <a:r>
              <a:rPr lang="zh-CN" altLang="en-US" sz="2800" dirty="0"/>
              <a:t>数据库角色：被命名的一组与数据库操作相关的权限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角色是权限的集合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可以为一组具有相同权限的用户创建一个角色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简化授权的过程 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800" dirty="0"/>
              <a:t>角色的创建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CREATE  ROLE  &lt;</a:t>
            </a:r>
            <a:r>
              <a:rPr lang="zh-CN" altLang="en-US" sz="2400" dirty="0">
                <a:ea typeface="宋体" charset="-122"/>
              </a:rPr>
              <a:t>角色名</a:t>
            </a:r>
            <a:r>
              <a:rPr lang="en-US" altLang="zh-CN" sz="2400" dirty="0"/>
              <a:t>&gt;</a:t>
            </a:r>
          </a:p>
          <a:p>
            <a:r>
              <a:rPr lang="zh-CN" altLang="en-US" sz="2800" dirty="0"/>
              <a:t>角色的授权</a:t>
            </a:r>
            <a:endParaRPr lang="zh-CN" altLang="en-US" dirty="0"/>
          </a:p>
        </p:txBody>
      </p:sp>
      <p:sp>
        <p:nvSpPr>
          <p:cNvPr id="61443" name="矩形 3"/>
          <p:cNvSpPr>
            <a:spLocks noChangeArrowheads="1"/>
          </p:cNvSpPr>
          <p:nvPr/>
        </p:nvSpPr>
        <p:spPr bwMode="auto">
          <a:xfrm>
            <a:off x="3246438" y="5106033"/>
            <a:ext cx="533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GRANT</a:t>
            </a:r>
            <a:r>
              <a:rPr lang="en-US" altLang="zh-CN" sz="2000" dirty="0"/>
              <a:t>  &lt;</a:t>
            </a:r>
            <a:r>
              <a:rPr lang="zh-CN" altLang="en-US" sz="2000" dirty="0"/>
              <a:t>权限</a:t>
            </a:r>
            <a:r>
              <a:rPr lang="en-US" altLang="zh-CN" sz="2000" dirty="0"/>
              <a:t>&gt;</a:t>
            </a:r>
            <a:r>
              <a:rPr lang="zh-CN" altLang="en-US" sz="2000" dirty="0"/>
              <a:t>［，</a:t>
            </a:r>
            <a:r>
              <a:rPr lang="en-US" altLang="zh-CN" sz="2000" dirty="0"/>
              <a:t>&lt;</a:t>
            </a:r>
            <a:r>
              <a:rPr lang="zh-CN" altLang="en-US" sz="2000" dirty="0"/>
              <a:t>权限</a:t>
            </a:r>
            <a:r>
              <a:rPr lang="en-US" altLang="zh-CN" sz="2000" dirty="0"/>
              <a:t>&gt;</a:t>
            </a:r>
            <a:r>
              <a:rPr lang="zh-CN" altLang="en-US" sz="2000" dirty="0"/>
              <a:t>］</a:t>
            </a:r>
            <a:r>
              <a:rPr lang="en-US" altLang="zh-CN" sz="2000" dirty="0"/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ON</a:t>
            </a:r>
            <a:r>
              <a:rPr lang="en-US" altLang="zh-CN" sz="2000" dirty="0"/>
              <a:t> &lt;</a:t>
            </a:r>
            <a:r>
              <a:rPr lang="zh-CN" altLang="en-US" sz="2000" dirty="0"/>
              <a:t>对象类型</a:t>
            </a:r>
            <a:r>
              <a:rPr lang="en-US" altLang="zh-CN" sz="2000" dirty="0"/>
              <a:t>&gt;</a:t>
            </a:r>
            <a:r>
              <a:rPr lang="zh-CN" altLang="en-US" sz="2000" dirty="0"/>
              <a:t>对象名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TO</a:t>
            </a:r>
            <a:r>
              <a:rPr lang="en-US" altLang="zh-CN" sz="2000" dirty="0"/>
              <a:t> &lt;</a:t>
            </a:r>
            <a:r>
              <a:rPr lang="zh-CN" altLang="en-US" sz="2000" dirty="0"/>
              <a:t>角色</a:t>
            </a:r>
            <a:r>
              <a:rPr lang="en-US" altLang="zh-CN" sz="2000" dirty="0"/>
              <a:t>&gt;</a:t>
            </a:r>
            <a:r>
              <a:rPr lang="zh-CN" altLang="en-US" sz="2000" dirty="0"/>
              <a:t>［，</a:t>
            </a:r>
            <a:r>
              <a:rPr lang="en-US" altLang="zh-CN" sz="2000" dirty="0"/>
              <a:t>&lt;</a:t>
            </a:r>
            <a:r>
              <a:rPr lang="zh-CN" altLang="en-US" sz="2000" dirty="0"/>
              <a:t>角色</a:t>
            </a:r>
            <a:r>
              <a:rPr lang="en-US" altLang="zh-CN" sz="2000" dirty="0"/>
              <a:t>&gt;</a:t>
            </a:r>
            <a:r>
              <a:rPr lang="zh-CN" altLang="en-US" sz="2000" dirty="0"/>
              <a:t>］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2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7" rIns="92075" bIns="46037" anchor="ctr"/>
          <a:lstStyle/>
          <a:p>
            <a:pPr algn="r" eaLnBrk="0" hangingPunct="0"/>
            <a:fld id="{6AF2B288-8B87-41EF-999C-798841AF5B20}" type="slidenum">
              <a:rPr kumimoji="1" lang="en-US" altLang="zh-CN" sz="1400"/>
              <a:pPr algn="r" eaLnBrk="0" hangingPunct="0"/>
              <a:t>44</a:t>
            </a:fld>
            <a:r>
              <a:rPr kumimoji="1" lang="en-US" altLang="zh-CN" sz="1400"/>
              <a:t> </a:t>
            </a:r>
          </a:p>
        </p:txBody>
      </p:sp>
      <p:sp>
        <p:nvSpPr>
          <p:cNvPr id="258118" name="Rectangle 70"/>
          <p:cNvSpPr>
            <a:spLocks noChangeArrowheads="1"/>
          </p:cNvSpPr>
          <p:nvPr/>
        </p:nvSpPr>
        <p:spPr bwMode="auto">
          <a:xfrm>
            <a:off x="1239838" y="396875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 anchor="ctr"/>
          <a:lstStyle/>
          <a:p>
            <a:pPr algn="ctr">
              <a:defRPr/>
            </a:pPr>
            <a:r>
              <a:rPr kumimoji="1"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存取控制</a:t>
            </a:r>
            <a:endParaRPr lang="zh-CN" altLang="en-US" sz="4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2467" name="Rectangle 68"/>
          <p:cNvSpPr>
            <a:spLocks noChangeArrowheads="1"/>
          </p:cNvSpPr>
          <p:nvPr/>
        </p:nvSpPr>
        <p:spPr bwMode="auto">
          <a:xfrm>
            <a:off x="1066800" y="1676400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609600" indent="-609600" algn="just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角色 </a:t>
            </a:r>
            <a:r>
              <a:rPr kumimoji="1" lang="en-US" altLang="zh-CN" sz="2800">
                <a:ea typeface="隶书" pitchFamily="49" charset="-122"/>
              </a:rPr>
              <a:t>——</a:t>
            </a:r>
            <a:r>
              <a:rPr kumimoji="1"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就是操作权限的集合</a:t>
            </a:r>
            <a:endParaRPr lang="zh-CN" altLang="en-US" sz="3200">
              <a:latin typeface="Arial" charset="0"/>
            </a:endParaRPr>
          </a:p>
        </p:txBody>
      </p:sp>
      <p:grpSp>
        <p:nvGrpSpPr>
          <p:cNvPr id="258085" name="Group 37"/>
          <p:cNvGrpSpPr>
            <a:grpSpLocks/>
          </p:cNvGrpSpPr>
          <p:nvPr/>
        </p:nvGrpSpPr>
        <p:grpSpPr bwMode="auto">
          <a:xfrm>
            <a:off x="533400" y="2667000"/>
            <a:ext cx="3276600" cy="3810000"/>
            <a:chOff x="336" y="1680"/>
            <a:chExt cx="2064" cy="2400"/>
          </a:xfrm>
        </p:grpSpPr>
        <p:grpSp>
          <p:nvGrpSpPr>
            <p:cNvPr id="62505" name="Group 40"/>
            <p:cNvGrpSpPr>
              <a:grpSpLocks/>
            </p:cNvGrpSpPr>
            <p:nvPr/>
          </p:nvGrpSpPr>
          <p:grpSpPr bwMode="auto">
            <a:xfrm>
              <a:off x="480" y="1680"/>
              <a:ext cx="1843" cy="1947"/>
              <a:chOff x="480" y="1680"/>
              <a:chExt cx="1843" cy="1947"/>
            </a:xfrm>
          </p:grpSpPr>
          <p:grpSp>
            <p:nvGrpSpPr>
              <p:cNvPr id="62508" name="Group 64"/>
              <p:cNvGrpSpPr>
                <a:grpSpLocks/>
              </p:cNvGrpSpPr>
              <p:nvPr/>
            </p:nvGrpSpPr>
            <p:grpSpPr bwMode="auto">
              <a:xfrm>
                <a:off x="480" y="2400"/>
                <a:ext cx="262" cy="507"/>
                <a:chOff x="3064" y="2792"/>
                <a:chExt cx="281" cy="626"/>
              </a:xfrm>
            </p:grpSpPr>
            <p:sp>
              <p:nvSpPr>
                <p:cNvPr id="258114" name="Oval 66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113" name="Freeform 65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62509" name="Group 61"/>
              <p:cNvGrpSpPr>
                <a:grpSpLocks/>
              </p:cNvGrpSpPr>
              <p:nvPr/>
            </p:nvGrpSpPr>
            <p:grpSpPr bwMode="auto">
              <a:xfrm>
                <a:off x="480" y="3120"/>
                <a:ext cx="262" cy="507"/>
                <a:chOff x="3064" y="2792"/>
                <a:chExt cx="281" cy="626"/>
              </a:xfrm>
            </p:grpSpPr>
            <p:sp>
              <p:nvSpPr>
                <p:cNvPr id="258111" name="Oval 63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solidFill>
                  <a:srgbClr val="FF6600"/>
                </a:soli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110" name="Freeform 62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FF6600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62510" name="AutoShape 60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691" cy="603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3B5994"/>
                  </a:gs>
                  <a:gs pos="50000">
                    <a:srgbClr val="6699FF"/>
                  </a:gs>
                  <a:gs pos="100000">
                    <a:srgbClr val="3B5994"/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Arial" charset="0"/>
                </a:endParaRPr>
              </a:p>
            </p:txBody>
          </p:sp>
          <p:sp>
            <p:nvSpPr>
              <p:cNvPr id="258107" name="AutoShap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9234DB">
                      <a:gamma/>
                      <a:tint val="33333"/>
                      <a:invGamma/>
                    </a:srgbClr>
                  </a:gs>
                  <a:gs pos="100000">
                    <a:srgbClr val="9234DB"/>
                  </a:gs>
                </a:gsLst>
                <a:path path="rect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106" name="AutoShape 58"/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144" cy="144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D60093"/>
                  </a:gs>
                  <a:gs pos="100000">
                    <a:srgbClr val="D60093">
                      <a:gamma/>
                      <a:shade val="46275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105" name="AutoShape 57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192" cy="144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0000FF">
                      <a:gamma/>
                      <a:shade val="46275"/>
                      <a:invGamma/>
                    </a:srgbClr>
                  </a:gs>
                  <a:gs pos="100000">
                    <a:srgbClr val="0000FF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104" name="AutoShape 56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103" name="AutoShape 55"/>
              <p:cNvSpPr>
                <a:spLocks noChangeArrowheads="1"/>
              </p:cNvSpPr>
              <p:nvPr/>
            </p:nvSpPr>
            <p:spPr bwMode="auto">
              <a:xfrm>
                <a:off x="2064" y="2304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12700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102" name="Line 54"/>
              <p:cNvSpPr>
                <a:spLocks noChangeShapeType="1"/>
              </p:cNvSpPr>
              <p:nvPr/>
            </p:nvSpPr>
            <p:spPr bwMode="auto">
              <a:xfrm>
                <a:off x="768" y="1872"/>
                <a:ext cx="912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101" name="Line 53"/>
              <p:cNvSpPr>
                <a:spLocks noChangeShapeType="1"/>
              </p:cNvSpPr>
              <p:nvPr/>
            </p:nvSpPr>
            <p:spPr bwMode="auto">
              <a:xfrm flipV="1">
                <a:off x="720" y="2352"/>
                <a:ext cx="912" cy="28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100" name="Line 52"/>
              <p:cNvSpPr>
                <a:spLocks noChangeShapeType="1"/>
              </p:cNvSpPr>
              <p:nvPr/>
            </p:nvSpPr>
            <p:spPr bwMode="auto">
              <a:xfrm flipV="1">
                <a:off x="768" y="2352"/>
                <a:ext cx="912" cy="100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99" name="Line 51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1056" cy="624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98" name="Line 50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1056" cy="192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97" name="Line 49"/>
              <p:cNvSpPr>
                <a:spLocks noChangeShapeType="1"/>
              </p:cNvSpPr>
              <p:nvPr/>
            </p:nvSpPr>
            <p:spPr bwMode="auto">
              <a:xfrm flipV="1">
                <a:off x="768" y="2592"/>
                <a:ext cx="1008" cy="864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96" name="Line 48"/>
              <p:cNvSpPr>
                <a:spLocks noChangeShapeType="1"/>
              </p:cNvSpPr>
              <p:nvPr/>
            </p:nvSpPr>
            <p:spPr bwMode="auto">
              <a:xfrm flipV="1">
                <a:off x="720" y="2352"/>
                <a:ext cx="1344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95" name="Line 47"/>
              <p:cNvSpPr>
                <a:spLocks noChangeShapeType="1"/>
              </p:cNvSpPr>
              <p:nvPr/>
            </p:nvSpPr>
            <p:spPr bwMode="auto">
              <a:xfrm flipV="1">
                <a:off x="816" y="2784"/>
                <a:ext cx="1296" cy="72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94" name="Line 46"/>
              <p:cNvSpPr>
                <a:spLocks noChangeShapeType="1"/>
              </p:cNvSpPr>
              <p:nvPr/>
            </p:nvSpPr>
            <p:spPr bwMode="auto">
              <a:xfrm flipV="1">
                <a:off x="720" y="2688"/>
                <a:ext cx="1392" cy="9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93" name="Line 45"/>
              <p:cNvSpPr>
                <a:spLocks noChangeShapeType="1"/>
              </p:cNvSpPr>
              <p:nvPr/>
            </p:nvSpPr>
            <p:spPr bwMode="auto">
              <a:xfrm flipV="1">
                <a:off x="768" y="2496"/>
                <a:ext cx="1344" cy="1008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62526" name="Group 42"/>
              <p:cNvGrpSpPr>
                <a:grpSpLocks/>
              </p:cNvGrpSpPr>
              <p:nvPr/>
            </p:nvGrpSpPr>
            <p:grpSpPr bwMode="auto">
              <a:xfrm>
                <a:off x="480" y="1680"/>
                <a:ext cx="262" cy="507"/>
                <a:chOff x="3064" y="2792"/>
                <a:chExt cx="281" cy="626"/>
              </a:xfrm>
            </p:grpSpPr>
            <p:sp>
              <p:nvSpPr>
                <p:cNvPr id="258092" name="Oval 44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091" name="Freeform 43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258089" name="Line 41"/>
              <p:cNvSpPr>
                <a:spLocks noChangeShapeType="1"/>
              </p:cNvSpPr>
              <p:nvPr/>
            </p:nvSpPr>
            <p:spPr bwMode="auto">
              <a:xfrm>
                <a:off x="768" y="19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58087" name="Rectangle 39"/>
            <p:cNvSpPr>
              <a:spLocks noChangeArrowheads="1"/>
            </p:cNvSpPr>
            <p:nvPr/>
          </p:nvSpPr>
          <p:spPr bwMode="auto">
            <a:xfrm>
              <a:off x="336" y="3792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隶书" pitchFamily="49" charset="-122"/>
                  <a:ea typeface="隶书" pitchFamily="49" charset="-122"/>
                </a:rPr>
                <a:t>用户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8086" name="Rectangle 38"/>
            <p:cNvSpPr>
              <a:spLocks noChangeArrowheads="1"/>
            </p:cNvSpPr>
            <p:nvPr/>
          </p:nvSpPr>
          <p:spPr bwMode="auto">
            <a:xfrm>
              <a:off x="1488" y="3744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隶书" pitchFamily="49" charset="-122"/>
                  <a:ea typeface="隶书" pitchFamily="49" charset="-122"/>
                </a:rPr>
                <a:t>操作对象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58049" name="Group 1"/>
          <p:cNvGrpSpPr>
            <a:grpSpLocks/>
          </p:cNvGrpSpPr>
          <p:nvPr/>
        </p:nvGrpSpPr>
        <p:grpSpPr bwMode="auto">
          <a:xfrm>
            <a:off x="4267200" y="2667000"/>
            <a:ext cx="4724400" cy="3733800"/>
            <a:chOff x="2688" y="1680"/>
            <a:chExt cx="2976" cy="2352"/>
          </a:xfrm>
        </p:grpSpPr>
        <p:grpSp>
          <p:nvGrpSpPr>
            <p:cNvPr id="62470" name="Group 5"/>
            <p:cNvGrpSpPr>
              <a:grpSpLocks/>
            </p:cNvGrpSpPr>
            <p:nvPr/>
          </p:nvGrpSpPr>
          <p:grpSpPr bwMode="auto">
            <a:xfrm>
              <a:off x="2784" y="1680"/>
              <a:ext cx="2803" cy="1947"/>
              <a:chOff x="2784" y="1680"/>
              <a:chExt cx="2803" cy="1947"/>
            </a:xfrm>
          </p:grpSpPr>
          <p:grpSp>
            <p:nvGrpSpPr>
              <p:cNvPr id="62474" name="Group 34"/>
              <p:cNvGrpSpPr>
                <a:grpSpLocks/>
              </p:cNvGrpSpPr>
              <p:nvPr/>
            </p:nvGrpSpPr>
            <p:grpSpPr bwMode="auto">
              <a:xfrm>
                <a:off x="3840" y="1920"/>
                <a:ext cx="286" cy="520"/>
                <a:chOff x="2073" y="2933"/>
                <a:chExt cx="238" cy="611"/>
              </a:xfrm>
            </p:grpSpPr>
            <p:sp>
              <p:nvSpPr>
                <p:cNvPr id="258084" name="Oval 36"/>
                <p:cNvSpPr>
                  <a:spLocks noChangeArrowheads="1"/>
                </p:cNvSpPr>
                <p:nvPr/>
              </p:nvSpPr>
              <p:spPr bwMode="auto">
                <a:xfrm>
                  <a:off x="2139" y="2933"/>
                  <a:ext cx="99" cy="10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FF00"/>
                    </a:gs>
                    <a:gs pos="100000">
                      <a:srgbClr val="00FF00">
                        <a:gamma/>
                        <a:tint val="52549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083" name="Freeform 35"/>
                <p:cNvSpPr>
                  <a:spLocks/>
                </p:cNvSpPr>
                <p:nvPr/>
              </p:nvSpPr>
              <p:spPr bwMode="auto">
                <a:xfrm>
                  <a:off x="2073" y="3048"/>
                  <a:ext cx="238" cy="496"/>
                </a:xfrm>
                <a:custGeom>
                  <a:avLst/>
                  <a:gdLst/>
                  <a:ahLst/>
                  <a:cxnLst>
                    <a:cxn ang="0">
                      <a:pos x="186" y="0"/>
                    </a:cxn>
                    <a:cxn ang="0">
                      <a:pos x="195" y="3"/>
                    </a:cxn>
                    <a:cxn ang="0">
                      <a:pos x="204" y="4"/>
                    </a:cxn>
                    <a:cxn ang="0">
                      <a:pos x="212" y="9"/>
                    </a:cxn>
                    <a:cxn ang="0">
                      <a:pos x="224" y="13"/>
                    </a:cxn>
                    <a:cxn ang="0">
                      <a:pos x="230" y="24"/>
                    </a:cxn>
                    <a:cxn ang="0">
                      <a:pos x="237" y="34"/>
                    </a:cxn>
                    <a:cxn ang="0">
                      <a:pos x="237" y="226"/>
                    </a:cxn>
                    <a:cxn ang="0">
                      <a:pos x="234" y="232"/>
                    </a:cxn>
                    <a:cxn ang="0">
                      <a:pos x="230" y="239"/>
                    </a:cxn>
                    <a:cxn ang="0">
                      <a:pos x="221" y="242"/>
                    </a:cxn>
                    <a:cxn ang="0">
                      <a:pos x="212" y="244"/>
                    </a:cxn>
                    <a:cxn ang="0">
                      <a:pos x="204" y="242"/>
                    </a:cxn>
                    <a:cxn ang="0">
                      <a:pos x="200" y="235"/>
                    </a:cxn>
                    <a:cxn ang="0">
                      <a:pos x="195" y="230"/>
                    </a:cxn>
                    <a:cxn ang="0">
                      <a:pos x="195" y="84"/>
                    </a:cxn>
                    <a:cxn ang="0">
                      <a:pos x="182" y="471"/>
                    </a:cxn>
                    <a:cxn ang="0">
                      <a:pos x="177" y="483"/>
                    </a:cxn>
                    <a:cxn ang="0">
                      <a:pos x="170" y="491"/>
                    </a:cxn>
                    <a:cxn ang="0">
                      <a:pos x="161" y="495"/>
                    </a:cxn>
                    <a:cxn ang="0">
                      <a:pos x="152" y="495"/>
                    </a:cxn>
                    <a:cxn ang="0">
                      <a:pos x="140" y="492"/>
                    </a:cxn>
                    <a:cxn ang="0">
                      <a:pos x="132" y="486"/>
                    </a:cxn>
                    <a:cxn ang="0">
                      <a:pos x="128" y="479"/>
                    </a:cxn>
                    <a:cxn ang="0">
                      <a:pos x="126" y="470"/>
                    </a:cxn>
                    <a:cxn ang="0">
                      <a:pos x="111" y="470"/>
                    </a:cxn>
                    <a:cxn ang="0">
                      <a:pos x="107" y="479"/>
                    </a:cxn>
                    <a:cxn ang="0">
                      <a:pos x="101" y="491"/>
                    </a:cxn>
                    <a:cxn ang="0">
                      <a:pos x="89" y="495"/>
                    </a:cxn>
                    <a:cxn ang="0">
                      <a:pos x="77" y="495"/>
                    </a:cxn>
                    <a:cxn ang="0">
                      <a:pos x="69" y="491"/>
                    </a:cxn>
                    <a:cxn ang="0">
                      <a:pos x="60" y="486"/>
                    </a:cxn>
                    <a:cxn ang="0">
                      <a:pos x="56" y="477"/>
                    </a:cxn>
                    <a:cxn ang="0">
                      <a:pos x="56" y="84"/>
                    </a:cxn>
                    <a:cxn ang="0">
                      <a:pos x="42" y="227"/>
                    </a:cxn>
                    <a:cxn ang="0">
                      <a:pos x="38" y="235"/>
                    </a:cxn>
                    <a:cxn ang="0">
                      <a:pos x="33" y="239"/>
                    </a:cxn>
                    <a:cxn ang="0">
                      <a:pos x="26" y="244"/>
                    </a:cxn>
                    <a:cxn ang="0">
                      <a:pos x="17" y="244"/>
                    </a:cxn>
                    <a:cxn ang="0">
                      <a:pos x="9" y="239"/>
                    </a:cxn>
                    <a:cxn ang="0">
                      <a:pos x="5" y="238"/>
                    </a:cxn>
                    <a:cxn ang="0">
                      <a:pos x="0" y="230"/>
                    </a:cxn>
                    <a:cxn ang="0">
                      <a:pos x="0" y="39"/>
                    </a:cxn>
                    <a:cxn ang="0">
                      <a:pos x="5" y="25"/>
                    </a:cxn>
                    <a:cxn ang="0">
                      <a:pos x="14" y="13"/>
                    </a:cxn>
                    <a:cxn ang="0">
                      <a:pos x="30" y="7"/>
                    </a:cxn>
                    <a:cxn ang="0">
                      <a:pos x="44" y="3"/>
                    </a:cxn>
                  </a:cxnLst>
                  <a:rect l="0" t="0" r="r" b="b"/>
                  <a:pathLst>
                    <a:path w="238" h="496">
                      <a:moveTo>
                        <a:pt x="56" y="0"/>
                      </a:moveTo>
                      <a:lnTo>
                        <a:pt x="182" y="0"/>
                      </a:lnTo>
                      <a:lnTo>
                        <a:pt x="186" y="0"/>
                      </a:lnTo>
                      <a:lnTo>
                        <a:pt x="188" y="0"/>
                      </a:lnTo>
                      <a:lnTo>
                        <a:pt x="191" y="0"/>
                      </a:lnTo>
                      <a:lnTo>
                        <a:pt x="195" y="3"/>
                      </a:lnTo>
                      <a:lnTo>
                        <a:pt x="198" y="3"/>
                      </a:lnTo>
                      <a:lnTo>
                        <a:pt x="200" y="3"/>
                      </a:lnTo>
                      <a:lnTo>
                        <a:pt x="204" y="4"/>
                      </a:lnTo>
                      <a:lnTo>
                        <a:pt x="207" y="4"/>
                      </a:lnTo>
                      <a:lnTo>
                        <a:pt x="209" y="7"/>
                      </a:lnTo>
                      <a:lnTo>
                        <a:pt x="212" y="9"/>
                      </a:lnTo>
                      <a:lnTo>
                        <a:pt x="216" y="9"/>
                      </a:lnTo>
                      <a:lnTo>
                        <a:pt x="219" y="12"/>
                      </a:lnTo>
                      <a:lnTo>
                        <a:pt x="224" y="13"/>
                      </a:lnTo>
                      <a:lnTo>
                        <a:pt x="225" y="18"/>
                      </a:lnTo>
                      <a:lnTo>
                        <a:pt x="228" y="21"/>
                      </a:lnTo>
                      <a:lnTo>
                        <a:pt x="230" y="24"/>
                      </a:lnTo>
                      <a:lnTo>
                        <a:pt x="234" y="28"/>
                      </a:lnTo>
                      <a:lnTo>
                        <a:pt x="234" y="30"/>
                      </a:lnTo>
                      <a:lnTo>
                        <a:pt x="237" y="34"/>
                      </a:lnTo>
                      <a:lnTo>
                        <a:pt x="237" y="39"/>
                      </a:lnTo>
                      <a:lnTo>
                        <a:pt x="237" y="42"/>
                      </a:lnTo>
                      <a:lnTo>
                        <a:pt x="237" y="226"/>
                      </a:lnTo>
                      <a:lnTo>
                        <a:pt x="237" y="227"/>
                      </a:lnTo>
                      <a:lnTo>
                        <a:pt x="234" y="230"/>
                      </a:lnTo>
                      <a:lnTo>
                        <a:pt x="234" y="232"/>
                      </a:lnTo>
                      <a:lnTo>
                        <a:pt x="234" y="235"/>
                      </a:lnTo>
                      <a:lnTo>
                        <a:pt x="233" y="238"/>
                      </a:lnTo>
                      <a:lnTo>
                        <a:pt x="230" y="239"/>
                      </a:lnTo>
                      <a:lnTo>
                        <a:pt x="228" y="239"/>
                      </a:lnTo>
                      <a:lnTo>
                        <a:pt x="224" y="242"/>
                      </a:lnTo>
                      <a:lnTo>
                        <a:pt x="221" y="242"/>
                      </a:lnTo>
                      <a:lnTo>
                        <a:pt x="219" y="244"/>
                      </a:lnTo>
                      <a:lnTo>
                        <a:pt x="216" y="244"/>
                      </a:lnTo>
                      <a:lnTo>
                        <a:pt x="212" y="244"/>
                      </a:lnTo>
                      <a:lnTo>
                        <a:pt x="209" y="242"/>
                      </a:lnTo>
                      <a:lnTo>
                        <a:pt x="207" y="242"/>
                      </a:lnTo>
                      <a:lnTo>
                        <a:pt x="204" y="242"/>
                      </a:lnTo>
                      <a:lnTo>
                        <a:pt x="203" y="239"/>
                      </a:lnTo>
                      <a:lnTo>
                        <a:pt x="200" y="238"/>
                      </a:lnTo>
                      <a:lnTo>
                        <a:pt x="200" y="235"/>
                      </a:lnTo>
                      <a:lnTo>
                        <a:pt x="198" y="235"/>
                      </a:lnTo>
                      <a:lnTo>
                        <a:pt x="195" y="232"/>
                      </a:lnTo>
                      <a:lnTo>
                        <a:pt x="195" y="230"/>
                      </a:lnTo>
                      <a:lnTo>
                        <a:pt x="195" y="227"/>
                      </a:lnTo>
                      <a:lnTo>
                        <a:pt x="195" y="226"/>
                      </a:lnTo>
                      <a:lnTo>
                        <a:pt x="195" y="84"/>
                      </a:lnTo>
                      <a:lnTo>
                        <a:pt x="182" y="84"/>
                      </a:lnTo>
                      <a:lnTo>
                        <a:pt x="182" y="467"/>
                      </a:lnTo>
                      <a:lnTo>
                        <a:pt x="182" y="471"/>
                      </a:lnTo>
                      <a:lnTo>
                        <a:pt x="182" y="474"/>
                      </a:lnTo>
                      <a:lnTo>
                        <a:pt x="179" y="479"/>
                      </a:lnTo>
                      <a:lnTo>
                        <a:pt x="177" y="483"/>
                      </a:lnTo>
                      <a:lnTo>
                        <a:pt x="174" y="486"/>
                      </a:lnTo>
                      <a:lnTo>
                        <a:pt x="173" y="488"/>
                      </a:lnTo>
                      <a:lnTo>
                        <a:pt x="170" y="491"/>
                      </a:lnTo>
                      <a:lnTo>
                        <a:pt x="165" y="492"/>
                      </a:lnTo>
                      <a:lnTo>
                        <a:pt x="162" y="492"/>
                      </a:lnTo>
                      <a:lnTo>
                        <a:pt x="161" y="495"/>
                      </a:lnTo>
                      <a:lnTo>
                        <a:pt x="156" y="495"/>
                      </a:lnTo>
                      <a:lnTo>
                        <a:pt x="153" y="495"/>
                      </a:lnTo>
                      <a:lnTo>
                        <a:pt x="152" y="495"/>
                      </a:lnTo>
                      <a:lnTo>
                        <a:pt x="147" y="495"/>
                      </a:lnTo>
                      <a:lnTo>
                        <a:pt x="144" y="492"/>
                      </a:lnTo>
                      <a:lnTo>
                        <a:pt x="140" y="492"/>
                      </a:lnTo>
                      <a:lnTo>
                        <a:pt x="137" y="491"/>
                      </a:lnTo>
                      <a:lnTo>
                        <a:pt x="135" y="488"/>
                      </a:lnTo>
                      <a:lnTo>
                        <a:pt x="132" y="486"/>
                      </a:lnTo>
                      <a:lnTo>
                        <a:pt x="131" y="483"/>
                      </a:lnTo>
                      <a:lnTo>
                        <a:pt x="128" y="482"/>
                      </a:lnTo>
                      <a:lnTo>
                        <a:pt x="128" y="479"/>
                      </a:lnTo>
                      <a:lnTo>
                        <a:pt x="126" y="477"/>
                      </a:lnTo>
                      <a:lnTo>
                        <a:pt x="126" y="474"/>
                      </a:lnTo>
                      <a:lnTo>
                        <a:pt x="126" y="470"/>
                      </a:lnTo>
                      <a:lnTo>
                        <a:pt x="126" y="238"/>
                      </a:lnTo>
                      <a:lnTo>
                        <a:pt x="111" y="238"/>
                      </a:lnTo>
                      <a:lnTo>
                        <a:pt x="111" y="470"/>
                      </a:lnTo>
                      <a:lnTo>
                        <a:pt x="111" y="471"/>
                      </a:lnTo>
                      <a:lnTo>
                        <a:pt x="110" y="477"/>
                      </a:lnTo>
                      <a:lnTo>
                        <a:pt x="107" y="479"/>
                      </a:lnTo>
                      <a:lnTo>
                        <a:pt x="107" y="483"/>
                      </a:lnTo>
                      <a:lnTo>
                        <a:pt x="105" y="486"/>
                      </a:lnTo>
                      <a:lnTo>
                        <a:pt x="101" y="491"/>
                      </a:lnTo>
                      <a:lnTo>
                        <a:pt x="98" y="491"/>
                      </a:lnTo>
                      <a:lnTo>
                        <a:pt x="93" y="492"/>
                      </a:lnTo>
                      <a:lnTo>
                        <a:pt x="89" y="495"/>
                      </a:lnTo>
                      <a:lnTo>
                        <a:pt x="86" y="495"/>
                      </a:lnTo>
                      <a:lnTo>
                        <a:pt x="81" y="495"/>
                      </a:lnTo>
                      <a:lnTo>
                        <a:pt x="77" y="495"/>
                      </a:lnTo>
                      <a:lnTo>
                        <a:pt x="75" y="495"/>
                      </a:lnTo>
                      <a:lnTo>
                        <a:pt x="72" y="492"/>
                      </a:lnTo>
                      <a:lnTo>
                        <a:pt x="69" y="491"/>
                      </a:lnTo>
                      <a:lnTo>
                        <a:pt x="65" y="491"/>
                      </a:lnTo>
                      <a:lnTo>
                        <a:pt x="63" y="486"/>
                      </a:lnTo>
                      <a:lnTo>
                        <a:pt x="60" y="486"/>
                      </a:lnTo>
                      <a:lnTo>
                        <a:pt x="59" y="482"/>
                      </a:lnTo>
                      <a:lnTo>
                        <a:pt x="59" y="479"/>
                      </a:lnTo>
                      <a:lnTo>
                        <a:pt x="56" y="477"/>
                      </a:lnTo>
                      <a:lnTo>
                        <a:pt x="56" y="474"/>
                      </a:lnTo>
                      <a:lnTo>
                        <a:pt x="56" y="470"/>
                      </a:lnTo>
                      <a:lnTo>
                        <a:pt x="56" y="84"/>
                      </a:lnTo>
                      <a:lnTo>
                        <a:pt x="42" y="84"/>
                      </a:lnTo>
                      <a:lnTo>
                        <a:pt x="42" y="226"/>
                      </a:lnTo>
                      <a:lnTo>
                        <a:pt x="42" y="227"/>
                      </a:lnTo>
                      <a:lnTo>
                        <a:pt x="39" y="230"/>
                      </a:lnTo>
                      <a:lnTo>
                        <a:pt x="39" y="232"/>
                      </a:lnTo>
                      <a:lnTo>
                        <a:pt x="38" y="235"/>
                      </a:lnTo>
                      <a:lnTo>
                        <a:pt x="35" y="238"/>
                      </a:lnTo>
                      <a:lnTo>
                        <a:pt x="35" y="239"/>
                      </a:lnTo>
                      <a:lnTo>
                        <a:pt x="33" y="239"/>
                      </a:lnTo>
                      <a:lnTo>
                        <a:pt x="30" y="242"/>
                      </a:lnTo>
                      <a:lnTo>
                        <a:pt x="29" y="242"/>
                      </a:lnTo>
                      <a:lnTo>
                        <a:pt x="26" y="244"/>
                      </a:lnTo>
                      <a:lnTo>
                        <a:pt x="23" y="244"/>
                      </a:lnTo>
                      <a:lnTo>
                        <a:pt x="18" y="244"/>
                      </a:lnTo>
                      <a:lnTo>
                        <a:pt x="17" y="244"/>
                      </a:lnTo>
                      <a:lnTo>
                        <a:pt x="14" y="242"/>
                      </a:lnTo>
                      <a:lnTo>
                        <a:pt x="12" y="242"/>
                      </a:lnTo>
                      <a:lnTo>
                        <a:pt x="9" y="239"/>
                      </a:lnTo>
                      <a:lnTo>
                        <a:pt x="8" y="239"/>
                      </a:lnTo>
                      <a:lnTo>
                        <a:pt x="8" y="238"/>
                      </a:lnTo>
                      <a:lnTo>
                        <a:pt x="5" y="238"/>
                      </a:lnTo>
                      <a:lnTo>
                        <a:pt x="3" y="235"/>
                      </a:lnTo>
                      <a:lnTo>
                        <a:pt x="3" y="232"/>
                      </a:lnTo>
                      <a:lnTo>
                        <a:pt x="0" y="230"/>
                      </a:lnTo>
                      <a:lnTo>
                        <a:pt x="0" y="227"/>
                      </a:lnTo>
                      <a:lnTo>
                        <a:pt x="0" y="226"/>
                      </a:lnTo>
                      <a:lnTo>
                        <a:pt x="0" y="39"/>
                      </a:lnTo>
                      <a:lnTo>
                        <a:pt x="0" y="34"/>
                      </a:lnTo>
                      <a:lnTo>
                        <a:pt x="3" y="30"/>
                      </a:lnTo>
                      <a:lnTo>
                        <a:pt x="5" y="25"/>
                      </a:lnTo>
                      <a:lnTo>
                        <a:pt x="8" y="21"/>
                      </a:lnTo>
                      <a:lnTo>
                        <a:pt x="12" y="18"/>
                      </a:lnTo>
                      <a:lnTo>
                        <a:pt x="14" y="13"/>
                      </a:lnTo>
                      <a:lnTo>
                        <a:pt x="18" y="12"/>
                      </a:lnTo>
                      <a:lnTo>
                        <a:pt x="26" y="9"/>
                      </a:lnTo>
                      <a:lnTo>
                        <a:pt x="30" y="7"/>
                      </a:lnTo>
                      <a:lnTo>
                        <a:pt x="33" y="4"/>
                      </a:lnTo>
                      <a:lnTo>
                        <a:pt x="39" y="3"/>
                      </a:lnTo>
                      <a:lnTo>
                        <a:pt x="44" y="3"/>
                      </a:lnTo>
                      <a:lnTo>
                        <a:pt x="51" y="0"/>
                      </a:lnTo>
                      <a:lnTo>
                        <a:pt x="56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FF00"/>
                    </a:gs>
                    <a:gs pos="100000">
                      <a:srgbClr val="00FF00">
                        <a:gamma/>
                        <a:tint val="52549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62475" name="Group 31"/>
              <p:cNvGrpSpPr>
                <a:grpSpLocks/>
              </p:cNvGrpSpPr>
              <p:nvPr/>
            </p:nvGrpSpPr>
            <p:grpSpPr bwMode="auto">
              <a:xfrm>
                <a:off x="2784" y="2400"/>
                <a:ext cx="262" cy="507"/>
                <a:chOff x="3064" y="2792"/>
                <a:chExt cx="281" cy="626"/>
              </a:xfrm>
            </p:grpSpPr>
            <p:sp>
              <p:nvSpPr>
                <p:cNvPr id="258081" name="Oval 33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080" name="Freeform 32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62476" name="Group 28"/>
              <p:cNvGrpSpPr>
                <a:grpSpLocks/>
              </p:cNvGrpSpPr>
              <p:nvPr/>
            </p:nvGrpSpPr>
            <p:grpSpPr bwMode="auto">
              <a:xfrm>
                <a:off x="2784" y="3120"/>
                <a:ext cx="262" cy="507"/>
                <a:chOff x="3064" y="2792"/>
                <a:chExt cx="281" cy="626"/>
              </a:xfrm>
            </p:grpSpPr>
            <p:sp>
              <p:nvSpPr>
                <p:cNvPr id="258078" name="Oval 30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solidFill>
                  <a:srgbClr val="FF6600"/>
                </a:soli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077" name="Freeform 29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FF6600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62477" name="Group 21"/>
              <p:cNvGrpSpPr>
                <a:grpSpLocks/>
              </p:cNvGrpSpPr>
              <p:nvPr/>
            </p:nvGrpSpPr>
            <p:grpSpPr bwMode="auto">
              <a:xfrm>
                <a:off x="4896" y="2256"/>
                <a:ext cx="691" cy="603"/>
                <a:chOff x="3984" y="2304"/>
                <a:chExt cx="691" cy="603"/>
              </a:xfrm>
            </p:grpSpPr>
            <p:sp>
              <p:nvSpPr>
                <p:cNvPr id="62493" name="AutoShape 27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691" cy="603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3B5994"/>
                    </a:gs>
                    <a:gs pos="50000">
                      <a:srgbClr val="6699FF"/>
                    </a:gs>
                    <a:gs pos="100000">
                      <a:srgbClr val="3B5994"/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Arial" charset="0"/>
                  </a:endParaRPr>
                </a:p>
              </p:txBody>
            </p:sp>
            <p:sp>
              <p:nvSpPr>
                <p:cNvPr id="258074" name="AutoShape 26"/>
                <p:cNvSpPr>
                  <a:spLocks noChangeArrowheads="1"/>
                </p:cNvSpPr>
                <p:nvPr/>
              </p:nvSpPr>
              <p:spPr bwMode="auto">
                <a:xfrm>
                  <a:off x="4176" y="2496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073" name="AutoShape 25"/>
                <p:cNvSpPr>
                  <a:spLocks noChangeArrowheads="1"/>
                </p:cNvSpPr>
                <p:nvPr/>
              </p:nvSpPr>
              <p:spPr bwMode="auto">
                <a:xfrm>
                  <a:off x="4032" y="2304"/>
                  <a:ext cx="144" cy="144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D60093"/>
                    </a:gs>
                    <a:gs pos="100000">
                      <a:srgbClr val="D60093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072" name="AutoShape 24"/>
                <p:cNvSpPr>
                  <a:spLocks noChangeArrowheads="1"/>
                </p:cNvSpPr>
                <p:nvPr/>
              </p:nvSpPr>
              <p:spPr bwMode="auto">
                <a:xfrm>
                  <a:off x="4032" y="2736"/>
                  <a:ext cx="192" cy="144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0000FF">
                        <a:gamma/>
                        <a:shade val="46275"/>
                        <a:invGamma/>
                      </a:srgbClr>
                    </a:gs>
                    <a:gs pos="100000">
                      <a:srgbClr val="0000FF"/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071" name="AutoShape 23"/>
                <p:cNvSpPr>
                  <a:spLocks noChangeArrowheads="1"/>
                </p:cNvSpPr>
                <p:nvPr/>
              </p:nvSpPr>
              <p:spPr bwMode="auto">
                <a:xfrm>
                  <a:off x="4416" y="2640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070" name="AutoShape 22"/>
                <p:cNvSpPr>
                  <a:spLocks noChangeArrowheads="1"/>
                </p:cNvSpPr>
                <p:nvPr/>
              </p:nvSpPr>
              <p:spPr bwMode="auto">
                <a:xfrm>
                  <a:off x="4416" y="2352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62478" name="Group 18"/>
              <p:cNvGrpSpPr>
                <a:grpSpLocks/>
              </p:cNvGrpSpPr>
              <p:nvPr/>
            </p:nvGrpSpPr>
            <p:grpSpPr bwMode="auto">
              <a:xfrm>
                <a:off x="3840" y="2688"/>
                <a:ext cx="286" cy="520"/>
                <a:chOff x="2073" y="2933"/>
                <a:chExt cx="238" cy="611"/>
              </a:xfrm>
            </p:grpSpPr>
            <p:sp>
              <p:nvSpPr>
                <p:cNvPr id="258068" name="Oval 20"/>
                <p:cNvSpPr>
                  <a:spLocks noChangeArrowheads="1"/>
                </p:cNvSpPr>
                <p:nvPr/>
              </p:nvSpPr>
              <p:spPr bwMode="auto">
                <a:xfrm>
                  <a:off x="2139" y="2933"/>
                  <a:ext cx="99" cy="10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80"/>
                    </a:gs>
                    <a:gs pos="100000">
                      <a:srgbClr val="008080">
                        <a:gamma/>
                        <a:tint val="52549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067" name="Freeform 19"/>
                <p:cNvSpPr>
                  <a:spLocks/>
                </p:cNvSpPr>
                <p:nvPr/>
              </p:nvSpPr>
              <p:spPr bwMode="auto">
                <a:xfrm>
                  <a:off x="2073" y="3048"/>
                  <a:ext cx="238" cy="496"/>
                </a:xfrm>
                <a:custGeom>
                  <a:avLst/>
                  <a:gdLst/>
                  <a:ahLst/>
                  <a:cxnLst>
                    <a:cxn ang="0">
                      <a:pos x="186" y="0"/>
                    </a:cxn>
                    <a:cxn ang="0">
                      <a:pos x="195" y="3"/>
                    </a:cxn>
                    <a:cxn ang="0">
                      <a:pos x="204" y="4"/>
                    </a:cxn>
                    <a:cxn ang="0">
                      <a:pos x="212" y="9"/>
                    </a:cxn>
                    <a:cxn ang="0">
                      <a:pos x="224" y="13"/>
                    </a:cxn>
                    <a:cxn ang="0">
                      <a:pos x="230" y="24"/>
                    </a:cxn>
                    <a:cxn ang="0">
                      <a:pos x="237" y="34"/>
                    </a:cxn>
                    <a:cxn ang="0">
                      <a:pos x="237" y="226"/>
                    </a:cxn>
                    <a:cxn ang="0">
                      <a:pos x="234" y="232"/>
                    </a:cxn>
                    <a:cxn ang="0">
                      <a:pos x="230" y="239"/>
                    </a:cxn>
                    <a:cxn ang="0">
                      <a:pos x="221" y="242"/>
                    </a:cxn>
                    <a:cxn ang="0">
                      <a:pos x="212" y="244"/>
                    </a:cxn>
                    <a:cxn ang="0">
                      <a:pos x="204" y="242"/>
                    </a:cxn>
                    <a:cxn ang="0">
                      <a:pos x="200" y="235"/>
                    </a:cxn>
                    <a:cxn ang="0">
                      <a:pos x="195" y="230"/>
                    </a:cxn>
                    <a:cxn ang="0">
                      <a:pos x="195" y="84"/>
                    </a:cxn>
                    <a:cxn ang="0">
                      <a:pos x="182" y="471"/>
                    </a:cxn>
                    <a:cxn ang="0">
                      <a:pos x="177" y="483"/>
                    </a:cxn>
                    <a:cxn ang="0">
                      <a:pos x="170" y="491"/>
                    </a:cxn>
                    <a:cxn ang="0">
                      <a:pos x="161" y="495"/>
                    </a:cxn>
                    <a:cxn ang="0">
                      <a:pos x="152" y="495"/>
                    </a:cxn>
                    <a:cxn ang="0">
                      <a:pos x="140" y="492"/>
                    </a:cxn>
                    <a:cxn ang="0">
                      <a:pos x="132" y="486"/>
                    </a:cxn>
                    <a:cxn ang="0">
                      <a:pos x="128" y="479"/>
                    </a:cxn>
                    <a:cxn ang="0">
                      <a:pos x="126" y="470"/>
                    </a:cxn>
                    <a:cxn ang="0">
                      <a:pos x="111" y="470"/>
                    </a:cxn>
                    <a:cxn ang="0">
                      <a:pos x="107" y="479"/>
                    </a:cxn>
                    <a:cxn ang="0">
                      <a:pos x="101" y="491"/>
                    </a:cxn>
                    <a:cxn ang="0">
                      <a:pos x="89" y="495"/>
                    </a:cxn>
                    <a:cxn ang="0">
                      <a:pos x="77" y="495"/>
                    </a:cxn>
                    <a:cxn ang="0">
                      <a:pos x="69" y="491"/>
                    </a:cxn>
                    <a:cxn ang="0">
                      <a:pos x="60" y="486"/>
                    </a:cxn>
                    <a:cxn ang="0">
                      <a:pos x="56" y="477"/>
                    </a:cxn>
                    <a:cxn ang="0">
                      <a:pos x="56" y="84"/>
                    </a:cxn>
                    <a:cxn ang="0">
                      <a:pos x="42" y="227"/>
                    </a:cxn>
                    <a:cxn ang="0">
                      <a:pos x="38" y="235"/>
                    </a:cxn>
                    <a:cxn ang="0">
                      <a:pos x="33" y="239"/>
                    </a:cxn>
                    <a:cxn ang="0">
                      <a:pos x="26" y="244"/>
                    </a:cxn>
                    <a:cxn ang="0">
                      <a:pos x="17" y="244"/>
                    </a:cxn>
                    <a:cxn ang="0">
                      <a:pos x="9" y="239"/>
                    </a:cxn>
                    <a:cxn ang="0">
                      <a:pos x="5" y="238"/>
                    </a:cxn>
                    <a:cxn ang="0">
                      <a:pos x="0" y="230"/>
                    </a:cxn>
                    <a:cxn ang="0">
                      <a:pos x="0" y="39"/>
                    </a:cxn>
                    <a:cxn ang="0">
                      <a:pos x="5" y="25"/>
                    </a:cxn>
                    <a:cxn ang="0">
                      <a:pos x="14" y="13"/>
                    </a:cxn>
                    <a:cxn ang="0">
                      <a:pos x="30" y="7"/>
                    </a:cxn>
                    <a:cxn ang="0">
                      <a:pos x="44" y="3"/>
                    </a:cxn>
                  </a:cxnLst>
                  <a:rect l="0" t="0" r="r" b="b"/>
                  <a:pathLst>
                    <a:path w="238" h="496">
                      <a:moveTo>
                        <a:pt x="56" y="0"/>
                      </a:moveTo>
                      <a:lnTo>
                        <a:pt x="182" y="0"/>
                      </a:lnTo>
                      <a:lnTo>
                        <a:pt x="186" y="0"/>
                      </a:lnTo>
                      <a:lnTo>
                        <a:pt x="188" y="0"/>
                      </a:lnTo>
                      <a:lnTo>
                        <a:pt x="191" y="0"/>
                      </a:lnTo>
                      <a:lnTo>
                        <a:pt x="195" y="3"/>
                      </a:lnTo>
                      <a:lnTo>
                        <a:pt x="198" y="3"/>
                      </a:lnTo>
                      <a:lnTo>
                        <a:pt x="200" y="3"/>
                      </a:lnTo>
                      <a:lnTo>
                        <a:pt x="204" y="4"/>
                      </a:lnTo>
                      <a:lnTo>
                        <a:pt x="207" y="4"/>
                      </a:lnTo>
                      <a:lnTo>
                        <a:pt x="209" y="7"/>
                      </a:lnTo>
                      <a:lnTo>
                        <a:pt x="212" y="9"/>
                      </a:lnTo>
                      <a:lnTo>
                        <a:pt x="216" y="9"/>
                      </a:lnTo>
                      <a:lnTo>
                        <a:pt x="219" y="12"/>
                      </a:lnTo>
                      <a:lnTo>
                        <a:pt x="224" y="13"/>
                      </a:lnTo>
                      <a:lnTo>
                        <a:pt x="225" y="18"/>
                      </a:lnTo>
                      <a:lnTo>
                        <a:pt x="228" y="21"/>
                      </a:lnTo>
                      <a:lnTo>
                        <a:pt x="230" y="24"/>
                      </a:lnTo>
                      <a:lnTo>
                        <a:pt x="234" y="28"/>
                      </a:lnTo>
                      <a:lnTo>
                        <a:pt x="234" y="30"/>
                      </a:lnTo>
                      <a:lnTo>
                        <a:pt x="237" y="34"/>
                      </a:lnTo>
                      <a:lnTo>
                        <a:pt x="237" y="39"/>
                      </a:lnTo>
                      <a:lnTo>
                        <a:pt x="237" y="42"/>
                      </a:lnTo>
                      <a:lnTo>
                        <a:pt x="237" y="226"/>
                      </a:lnTo>
                      <a:lnTo>
                        <a:pt x="237" y="227"/>
                      </a:lnTo>
                      <a:lnTo>
                        <a:pt x="234" y="230"/>
                      </a:lnTo>
                      <a:lnTo>
                        <a:pt x="234" y="232"/>
                      </a:lnTo>
                      <a:lnTo>
                        <a:pt x="234" y="235"/>
                      </a:lnTo>
                      <a:lnTo>
                        <a:pt x="233" y="238"/>
                      </a:lnTo>
                      <a:lnTo>
                        <a:pt x="230" y="239"/>
                      </a:lnTo>
                      <a:lnTo>
                        <a:pt x="228" y="239"/>
                      </a:lnTo>
                      <a:lnTo>
                        <a:pt x="224" y="242"/>
                      </a:lnTo>
                      <a:lnTo>
                        <a:pt x="221" y="242"/>
                      </a:lnTo>
                      <a:lnTo>
                        <a:pt x="219" y="244"/>
                      </a:lnTo>
                      <a:lnTo>
                        <a:pt x="216" y="244"/>
                      </a:lnTo>
                      <a:lnTo>
                        <a:pt x="212" y="244"/>
                      </a:lnTo>
                      <a:lnTo>
                        <a:pt x="209" y="242"/>
                      </a:lnTo>
                      <a:lnTo>
                        <a:pt x="207" y="242"/>
                      </a:lnTo>
                      <a:lnTo>
                        <a:pt x="204" y="242"/>
                      </a:lnTo>
                      <a:lnTo>
                        <a:pt x="203" y="239"/>
                      </a:lnTo>
                      <a:lnTo>
                        <a:pt x="200" y="238"/>
                      </a:lnTo>
                      <a:lnTo>
                        <a:pt x="200" y="235"/>
                      </a:lnTo>
                      <a:lnTo>
                        <a:pt x="198" y="235"/>
                      </a:lnTo>
                      <a:lnTo>
                        <a:pt x="195" y="232"/>
                      </a:lnTo>
                      <a:lnTo>
                        <a:pt x="195" y="230"/>
                      </a:lnTo>
                      <a:lnTo>
                        <a:pt x="195" y="227"/>
                      </a:lnTo>
                      <a:lnTo>
                        <a:pt x="195" y="226"/>
                      </a:lnTo>
                      <a:lnTo>
                        <a:pt x="195" y="84"/>
                      </a:lnTo>
                      <a:lnTo>
                        <a:pt x="182" y="84"/>
                      </a:lnTo>
                      <a:lnTo>
                        <a:pt x="182" y="467"/>
                      </a:lnTo>
                      <a:lnTo>
                        <a:pt x="182" y="471"/>
                      </a:lnTo>
                      <a:lnTo>
                        <a:pt x="182" y="474"/>
                      </a:lnTo>
                      <a:lnTo>
                        <a:pt x="179" y="479"/>
                      </a:lnTo>
                      <a:lnTo>
                        <a:pt x="177" y="483"/>
                      </a:lnTo>
                      <a:lnTo>
                        <a:pt x="174" y="486"/>
                      </a:lnTo>
                      <a:lnTo>
                        <a:pt x="173" y="488"/>
                      </a:lnTo>
                      <a:lnTo>
                        <a:pt x="170" y="491"/>
                      </a:lnTo>
                      <a:lnTo>
                        <a:pt x="165" y="492"/>
                      </a:lnTo>
                      <a:lnTo>
                        <a:pt x="162" y="492"/>
                      </a:lnTo>
                      <a:lnTo>
                        <a:pt x="161" y="495"/>
                      </a:lnTo>
                      <a:lnTo>
                        <a:pt x="156" y="495"/>
                      </a:lnTo>
                      <a:lnTo>
                        <a:pt x="153" y="495"/>
                      </a:lnTo>
                      <a:lnTo>
                        <a:pt x="152" y="495"/>
                      </a:lnTo>
                      <a:lnTo>
                        <a:pt x="147" y="495"/>
                      </a:lnTo>
                      <a:lnTo>
                        <a:pt x="144" y="492"/>
                      </a:lnTo>
                      <a:lnTo>
                        <a:pt x="140" y="492"/>
                      </a:lnTo>
                      <a:lnTo>
                        <a:pt x="137" y="491"/>
                      </a:lnTo>
                      <a:lnTo>
                        <a:pt x="135" y="488"/>
                      </a:lnTo>
                      <a:lnTo>
                        <a:pt x="132" y="486"/>
                      </a:lnTo>
                      <a:lnTo>
                        <a:pt x="131" y="483"/>
                      </a:lnTo>
                      <a:lnTo>
                        <a:pt x="128" y="482"/>
                      </a:lnTo>
                      <a:lnTo>
                        <a:pt x="128" y="479"/>
                      </a:lnTo>
                      <a:lnTo>
                        <a:pt x="126" y="477"/>
                      </a:lnTo>
                      <a:lnTo>
                        <a:pt x="126" y="474"/>
                      </a:lnTo>
                      <a:lnTo>
                        <a:pt x="126" y="470"/>
                      </a:lnTo>
                      <a:lnTo>
                        <a:pt x="126" y="238"/>
                      </a:lnTo>
                      <a:lnTo>
                        <a:pt x="111" y="238"/>
                      </a:lnTo>
                      <a:lnTo>
                        <a:pt x="111" y="470"/>
                      </a:lnTo>
                      <a:lnTo>
                        <a:pt x="111" y="471"/>
                      </a:lnTo>
                      <a:lnTo>
                        <a:pt x="110" y="477"/>
                      </a:lnTo>
                      <a:lnTo>
                        <a:pt x="107" y="479"/>
                      </a:lnTo>
                      <a:lnTo>
                        <a:pt x="107" y="483"/>
                      </a:lnTo>
                      <a:lnTo>
                        <a:pt x="105" y="486"/>
                      </a:lnTo>
                      <a:lnTo>
                        <a:pt x="101" y="491"/>
                      </a:lnTo>
                      <a:lnTo>
                        <a:pt x="98" y="491"/>
                      </a:lnTo>
                      <a:lnTo>
                        <a:pt x="93" y="492"/>
                      </a:lnTo>
                      <a:lnTo>
                        <a:pt x="89" y="495"/>
                      </a:lnTo>
                      <a:lnTo>
                        <a:pt x="86" y="495"/>
                      </a:lnTo>
                      <a:lnTo>
                        <a:pt x="81" y="495"/>
                      </a:lnTo>
                      <a:lnTo>
                        <a:pt x="77" y="495"/>
                      </a:lnTo>
                      <a:lnTo>
                        <a:pt x="75" y="495"/>
                      </a:lnTo>
                      <a:lnTo>
                        <a:pt x="72" y="492"/>
                      </a:lnTo>
                      <a:lnTo>
                        <a:pt x="69" y="491"/>
                      </a:lnTo>
                      <a:lnTo>
                        <a:pt x="65" y="491"/>
                      </a:lnTo>
                      <a:lnTo>
                        <a:pt x="63" y="486"/>
                      </a:lnTo>
                      <a:lnTo>
                        <a:pt x="60" y="486"/>
                      </a:lnTo>
                      <a:lnTo>
                        <a:pt x="59" y="482"/>
                      </a:lnTo>
                      <a:lnTo>
                        <a:pt x="59" y="479"/>
                      </a:lnTo>
                      <a:lnTo>
                        <a:pt x="56" y="477"/>
                      </a:lnTo>
                      <a:lnTo>
                        <a:pt x="56" y="474"/>
                      </a:lnTo>
                      <a:lnTo>
                        <a:pt x="56" y="470"/>
                      </a:lnTo>
                      <a:lnTo>
                        <a:pt x="56" y="84"/>
                      </a:lnTo>
                      <a:lnTo>
                        <a:pt x="42" y="84"/>
                      </a:lnTo>
                      <a:lnTo>
                        <a:pt x="42" y="226"/>
                      </a:lnTo>
                      <a:lnTo>
                        <a:pt x="42" y="227"/>
                      </a:lnTo>
                      <a:lnTo>
                        <a:pt x="39" y="230"/>
                      </a:lnTo>
                      <a:lnTo>
                        <a:pt x="39" y="232"/>
                      </a:lnTo>
                      <a:lnTo>
                        <a:pt x="38" y="235"/>
                      </a:lnTo>
                      <a:lnTo>
                        <a:pt x="35" y="238"/>
                      </a:lnTo>
                      <a:lnTo>
                        <a:pt x="35" y="239"/>
                      </a:lnTo>
                      <a:lnTo>
                        <a:pt x="33" y="239"/>
                      </a:lnTo>
                      <a:lnTo>
                        <a:pt x="30" y="242"/>
                      </a:lnTo>
                      <a:lnTo>
                        <a:pt x="29" y="242"/>
                      </a:lnTo>
                      <a:lnTo>
                        <a:pt x="26" y="244"/>
                      </a:lnTo>
                      <a:lnTo>
                        <a:pt x="23" y="244"/>
                      </a:lnTo>
                      <a:lnTo>
                        <a:pt x="18" y="244"/>
                      </a:lnTo>
                      <a:lnTo>
                        <a:pt x="17" y="244"/>
                      </a:lnTo>
                      <a:lnTo>
                        <a:pt x="14" y="242"/>
                      </a:lnTo>
                      <a:lnTo>
                        <a:pt x="12" y="242"/>
                      </a:lnTo>
                      <a:lnTo>
                        <a:pt x="9" y="239"/>
                      </a:lnTo>
                      <a:lnTo>
                        <a:pt x="8" y="239"/>
                      </a:lnTo>
                      <a:lnTo>
                        <a:pt x="8" y="238"/>
                      </a:lnTo>
                      <a:lnTo>
                        <a:pt x="5" y="238"/>
                      </a:lnTo>
                      <a:lnTo>
                        <a:pt x="3" y="235"/>
                      </a:lnTo>
                      <a:lnTo>
                        <a:pt x="3" y="232"/>
                      </a:lnTo>
                      <a:lnTo>
                        <a:pt x="0" y="230"/>
                      </a:lnTo>
                      <a:lnTo>
                        <a:pt x="0" y="227"/>
                      </a:lnTo>
                      <a:lnTo>
                        <a:pt x="0" y="226"/>
                      </a:lnTo>
                      <a:lnTo>
                        <a:pt x="0" y="39"/>
                      </a:lnTo>
                      <a:lnTo>
                        <a:pt x="0" y="34"/>
                      </a:lnTo>
                      <a:lnTo>
                        <a:pt x="3" y="30"/>
                      </a:lnTo>
                      <a:lnTo>
                        <a:pt x="5" y="25"/>
                      </a:lnTo>
                      <a:lnTo>
                        <a:pt x="8" y="21"/>
                      </a:lnTo>
                      <a:lnTo>
                        <a:pt x="12" y="18"/>
                      </a:lnTo>
                      <a:lnTo>
                        <a:pt x="14" y="13"/>
                      </a:lnTo>
                      <a:lnTo>
                        <a:pt x="18" y="12"/>
                      </a:lnTo>
                      <a:lnTo>
                        <a:pt x="26" y="9"/>
                      </a:lnTo>
                      <a:lnTo>
                        <a:pt x="30" y="7"/>
                      </a:lnTo>
                      <a:lnTo>
                        <a:pt x="33" y="4"/>
                      </a:lnTo>
                      <a:lnTo>
                        <a:pt x="39" y="3"/>
                      </a:lnTo>
                      <a:lnTo>
                        <a:pt x="44" y="3"/>
                      </a:lnTo>
                      <a:lnTo>
                        <a:pt x="51" y="0"/>
                      </a:lnTo>
                      <a:lnTo>
                        <a:pt x="56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8080"/>
                    </a:gs>
                    <a:gs pos="100000">
                      <a:srgbClr val="008080">
                        <a:gamma/>
                        <a:tint val="52549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62479" name="Group 15"/>
              <p:cNvGrpSpPr>
                <a:grpSpLocks/>
              </p:cNvGrpSpPr>
              <p:nvPr/>
            </p:nvGrpSpPr>
            <p:grpSpPr bwMode="auto">
              <a:xfrm>
                <a:off x="2784" y="1680"/>
                <a:ext cx="262" cy="507"/>
                <a:chOff x="3064" y="2792"/>
                <a:chExt cx="281" cy="626"/>
              </a:xfrm>
            </p:grpSpPr>
            <p:sp>
              <p:nvSpPr>
                <p:cNvPr id="258065" name="Oval 17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8064" name="Freeform 16"/>
                <p:cNvSpPr>
                  <a:spLocks/>
                </p:cNvSpPr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258062" name="Line 14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816" cy="19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61" name="Line 13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960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60" name="Line 12"/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768" cy="144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59" name="Line 11"/>
              <p:cNvSpPr>
                <a:spLocks noChangeShapeType="1"/>
              </p:cNvSpPr>
              <p:nvPr/>
            </p:nvSpPr>
            <p:spPr bwMode="auto">
              <a:xfrm flipV="1">
                <a:off x="3072" y="2160"/>
                <a:ext cx="768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58" name="Line 10"/>
              <p:cNvSpPr>
                <a:spLocks noChangeShapeType="1"/>
              </p:cNvSpPr>
              <p:nvPr/>
            </p:nvSpPr>
            <p:spPr bwMode="auto">
              <a:xfrm flipV="1">
                <a:off x="3024" y="2208"/>
                <a:ext cx="816" cy="1104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57" name="Line 9"/>
              <p:cNvSpPr>
                <a:spLocks noChangeShapeType="1"/>
              </p:cNvSpPr>
              <p:nvPr/>
            </p:nvSpPr>
            <p:spPr bwMode="auto">
              <a:xfrm flipV="1">
                <a:off x="4128" y="2496"/>
                <a:ext cx="1248" cy="48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56" name="Line 8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200" cy="28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55" name="Line 7"/>
              <p:cNvSpPr>
                <a:spLocks noChangeShapeType="1"/>
              </p:cNvSpPr>
              <p:nvPr/>
            </p:nvSpPr>
            <p:spPr bwMode="auto">
              <a:xfrm flipV="1">
                <a:off x="3072" y="3024"/>
                <a:ext cx="768" cy="33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8054" name="Line 6"/>
              <p:cNvSpPr>
                <a:spLocks noChangeShapeType="1"/>
              </p:cNvSpPr>
              <p:nvPr/>
            </p:nvSpPr>
            <p:spPr bwMode="auto">
              <a:xfrm>
                <a:off x="3072" y="2640"/>
                <a:ext cx="768" cy="33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58052" name="Rectangle 4"/>
            <p:cNvSpPr>
              <a:spLocks noChangeArrowheads="1"/>
            </p:cNvSpPr>
            <p:nvPr/>
          </p:nvSpPr>
          <p:spPr bwMode="auto">
            <a:xfrm>
              <a:off x="2688" y="3744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隶书" pitchFamily="49" charset="-122"/>
                  <a:ea typeface="隶书" pitchFamily="49" charset="-122"/>
                </a:rPr>
                <a:t>用户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8051" name="Rectangle 3"/>
            <p:cNvSpPr>
              <a:spLocks noChangeArrowheads="1"/>
            </p:cNvSpPr>
            <p:nvPr/>
          </p:nvSpPr>
          <p:spPr bwMode="auto">
            <a:xfrm>
              <a:off x="3744" y="3696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隶书" pitchFamily="49" charset="-122"/>
                  <a:ea typeface="隶书" pitchFamily="49" charset="-122"/>
                </a:rPr>
                <a:t>角色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8050" name="Rectangle 2"/>
            <p:cNvSpPr>
              <a:spLocks noChangeArrowheads="1"/>
            </p:cNvSpPr>
            <p:nvPr/>
          </p:nvSpPr>
          <p:spPr bwMode="auto">
            <a:xfrm>
              <a:off x="4752" y="3648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隶书" pitchFamily="49" charset="-122"/>
                  <a:ea typeface="隶书" pitchFamily="49" charset="-122"/>
                </a:rPr>
                <a:t>操作对象</a:t>
              </a: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504497" y="653775"/>
            <a:ext cx="8229600" cy="4525963"/>
          </a:xfrm>
        </p:spPr>
        <p:txBody>
          <a:bodyPr/>
          <a:lstStyle/>
          <a:p>
            <a:r>
              <a:rPr lang="zh-CN" altLang="en-US" sz="2800" dirty="0"/>
              <a:t>将一个角色授予其他的角色或用户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角色权限的收回</a:t>
            </a:r>
          </a:p>
        </p:txBody>
      </p:sp>
      <p:sp>
        <p:nvSpPr>
          <p:cNvPr id="63491" name="矩形 3"/>
          <p:cNvSpPr>
            <a:spLocks noChangeArrowheads="1"/>
          </p:cNvSpPr>
          <p:nvPr/>
        </p:nvSpPr>
        <p:spPr bwMode="auto">
          <a:xfrm>
            <a:off x="875424" y="1123730"/>
            <a:ext cx="6605588" cy="196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GRANT</a:t>
            </a:r>
            <a:r>
              <a:rPr lang="en-US" altLang="zh-CN" sz="2000" dirty="0"/>
              <a:t>  &lt;</a:t>
            </a:r>
            <a:r>
              <a:rPr lang="zh-CN" altLang="en-US" sz="2000" dirty="0"/>
              <a:t>角色</a:t>
            </a:r>
            <a:r>
              <a:rPr lang="en-US" altLang="zh-CN" sz="2000" dirty="0"/>
              <a:t>1&gt;</a:t>
            </a:r>
            <a:r>
              <a:rPr lang="zh-CN" altLang="en-US" sz="2000" dirty="0"/>
              <a:t>［，</a:t>
            </a:r>
            <a:r>
              <a:rPr lang="en-US" altLang="zh-CN" sz="2000" dirty="0"/>
              <a:t>&lt;</a:t>
            </a:r>
            <a:r>
              <a:rPr lang="zh-CN" altLang="en-US" sz="2000" dirty="0"/>
              <a:t>角色</a:t>
            </a:r>
            <a:r>
              <a:rPr lang="en-US" altLang="zh-CN" sz="2000" dirty="0"/>
              <a:t>2&gt;</a:t>
            </a:r>
            <a:r>
              <a:rPr lang="zh-CN" altLang="en-US" sz="2000" dirty="0"/>
              <a:t>］</a:t>
            </a:r>
            <a:r>
              <a:rPr lang="en-US" altLang="zh-CN" sz="2000" dirty="0"/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TO </a:t>
            </a:r>
            <a:r>
              <a:rPr lang="en-US" altLang="zh-CN" sz="2000" dirty="0"/>
              <a:t> &lt;</a:t>
            </a:r>
            <a:r>
              <a:rPr lang="zh-CN" altLang="en-US" sz="2000" dirty="0"/>
              <a:t>角色</a:t>
            </a:r>
            <a:r>
              <a:rPr lang="en-US" altLang="zh-CN" sz="2000" dirty="0"/>
              <a:t>3&gt;</a:t>
            </a:r>
            <a:r>
              <a:rPr lang="zh-CN" altLang="en-US" sz="2000" dirty="0"/>
              <a:t>［，</a:t>
            </a:r>
            <a:r>
              <a:rPr lang="en-US" altLang="zh-CN" sz="2000" dirty="0"/>
              <a:t>&lt;</a:t>
            </a:r>
            <a:r>
              <a:rPr lang="zh-CN" altLang="en-US" sz="2000" dirty="0"/>
              <a:t>用户</a:t>
            </a:r>
            <a:r>
              <a:rPr lang="en-US" altLang="zh-CN" sz="2000" dirty="0"/>
              <a:t>1&gt;</a:t>
            </a:r>
            <a:r>
              <a:rPr lang="zh-CN" altLang="en-US" sz="2000" dirty="0"/>
              <a:t>］</a:t>
            </a:r>
            <a:r>
              <a:rPr lang="en-US" altLang="zh-CN" sz="2000" dirty="0"/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FF0000"/>
                </a:solidFill>
              </a:rPr>
              <a:t>WITH ADMIN OPTION</a:t>
            </a:r>
            <a:r>
              <a:rPr lang="en-US" altLang="zh-CN" sz="2000" dirty="0"/>
              <a:t>]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exec </a:t>
            </a:r>
            <a:r>
              <a:rPr lang="en-US" altLang="zh-CN" sz="2400" dirty="0" err="1">
                <a:solidFill>
                  <a:srgbClr val="FF0000"/>
                </a:solidFill>
              </a:rPr>
              <a:t>sp_addrolemember</a:t>
            </a:r>
            <a:r>
              <a:rPr lang="en-US" altLang="zh-CN" sz="2400" dirty="0">
                <a:solidFill>
                  <a:srgbClr val="FF0000"/>
                </a:solidFill>
              </a:rPr>
              <a:t> r1,zhang</a:t>
            </a:r>
          </a:p>
        </p:txBody>
      </p:sp>
      <p:sp>
        <p:nvSpPr>
          <p:cNvPr id="63492" name="矩形 4"/>
          <p:cNvSpPr>
            <a:spLocks noChangeArrowheads="1"/>
          </p:cNvSpPr>
          <p:nvPr/>
        </p:nvSpPr>
        <p:spPr bwMode="auto">
          <a:xfrm>
            <a:off x="915112" y="3690992"/>
            <a:ext cx="61817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REVOKE </a:t>
            </a:r>
            <a:r>
              <a:rPr lang="en-US" altLang="zh-CN" sz="2000" dirty="0"/>
              <a:t>&lt;</a:t>
            </a:r>
            <a:r>
              <a:rPr lang="zh-CN" altLang="en-US" sz="2000" dirty="0"/>
              <a:t>权限</a:t>
            </a:r>
            <a:r>
              <a:rPr lang="en-US" altLang="zh-CN" sz="2000" dirty="0"/>
              <a:t>&gt;</a:t>
            </a:r>
            <a:r>
              <a:rPr lang="zh-CN" altLang="en-US" sz="2000" dirty="0"/>
              <a:t>［，</a:t>
            </a:r>
            <a:r>
              <a:rPr lang="en-US" altLang="zh-CN" sz="2000" dirty="0"/>
              <a:t>&lt;</a:t>
            </a:r>
            <a:r>
              <a:rPr lang="zh-CN" altLang="en-US" sz="2000" dirty="0"/>
              <a:t>权限</a:t>
            </a:r>
            <a:r>
              <a:rPr lang="en-US" altLang="zh-CN" sz="2000" dirty="0"/>
              <a:t>&gt;</a:t>
            </a:r>
            <a:r>
              <a:rPr lang="zh-CN" altLang="en-US" sz="2000" dirty="0"/>
              <a:t>］</a:t>
            </a:r>
            <a:r>
              <a:rPr lang="en-US" altLang="zh-CN" sz="2000" dirty="0"/>
              <a:t>…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ON </a:t>
            </a:r>
            <a:r>
              <a:rPr lang="en-US" altLang="zh-CN" sz="2000" dirty="0"/>
              <a:t>&lt;</a:t>
            </a:r>
            <a:r>
              <a:rPr lang="zh-CN" altLang="en-US" sz="2000" dirty="0"/>
              <a:t>对象类型</a:t>
            </a:r>
            <a:r>
              <a:rPr lang="en-US" altLang="zh-CN" sz="2000" dirty="0"/>
              <a:t>&gt; &lt;</a:t>
            </a:r>
            <a:r>
              <a:rPr lang="zh-CN" altLang="en-US" sz="2000" dirty="0"/>
              <a:t>对象名</a:t>
            </a:r>
            <a:r>
              <a:rPr lang="en-US" altLang="zh-CN" sz="2000" dirty="0"/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FROM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&lt;</a:t>
            </a:r>
            <a:r>
              <a:rPr lang="zh-CN" altLang="en-US" sz="2000" dirty="0"/>
              <a:t>角色</a:t>
            </a:r>
            <a:r>
              <a:rPr lang="en-US" altLang="zh-CN" sz="2000" dirty="0"/>
              <a:t>&gt;</a:t>
            </a:r>
            <a:r>
              <a:rPr lang="zh-CN" altLang="en-US" sz="2000" dirty="0"/>
              <a:t>［，</a:t>
            </a:r>
            <a:r>
              <a:rPr lang="en-US" altLang="zh-CN" sz="2000" dirty="0"/>
              <a:t>&lt;</a:t>
            </a:r>
            <a:r>
              <a:rPr lang="zh-CN" altLang="en-US" sz="2000" dirty="0"/>
              <a:t>角色</a:t>
            </a:r>
            <a:r>
              <a:rPr lang="en-US" altLang="zh-CN" sz="2000" dirty="0"/>
              <a:t>&gt;</a:t>
            </a:r>
            <a:r>
              <a:rPr lang="zh-CN" altLang="en-US" sz="2000" dirty="0"/>
              <a:t>］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6"/>
          <p:cNvSpPr>
            <a:spLocks noGrp="1"/>
          </p:cNvSpPr>
          <p:nvPr>
            <p:ph idx="1"/>
          </p:nvPr>
        </p:nvSpPr>
        <p:spPr>
          <a:xfrm>
            <a:off x="457200" y="2180276"/>
            <a:ext cx="8229600" cy="3767138"/>
          </a:xfrm>
        </p:spPr>
        <p:txBody>
          <a:bodyPr/>
          <a:lstStyle/>
          <a:p>
            <a:r>
              <a:rPr lang="zh-CN" altLang="en-US" sz="2800" dirty="0"/>
              <a:t>步骤如下：</a:t>
            </a:r>
            <a:endParaRPr lang="en-US" altLang="zh-CN" sz="2800" dirty="0"/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sz="2400" dirty="0">
                <a:ea typeface="宋体" charset="-122"/>
              </a:rPr>
              <a:t>首先创建一个角色 </a:t>
            </a:r>
            <a:r>
              <a:rPr lang="en-US" altLang="zh-CN" sz="2400" dirty="0">
                <a:ea typeface="宋体" charset="-122"/>
              </a:rPr>
              <a:t>R1</a:t>
            </a:r>
          </a:p>
          <a:p>
            <a:pPr marL="971550" lvl="1" indent="-514350">
              <a:buFont typeface="Calibri" pitchFamily="34" charset="0"/>
              <a:buAutoNum type="arabicPeriod"/>
            </a:pPr>
            <a:endParaRPr lang="en-US" altLang="zh-CN" sz="2400" dirty="0">
              <a:ea typeface="宋体" charset="-122"/>
            </a:endParaRPr>
          </a:p>
          <a:p>
            <a:pPr marL="971550" lvl="1" indent="-514350">
              <a:buFont typeface="Calibri" pitchFamily="34" charset="0"/>
              <a:buAutoNum type="arabicPeriod"/>
            </a:pPr>
            <a:endParaRPr lang="en-US" altLang="zh-CN" sz="2400" dirty="0">
              <a:ea typeface="宋体" charset="-122"/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sz="2400" dirty="0">
                <a:ea typeface="宋体" charset="-122"/>
              </a:rPr>
              <a:t>然后使用</a:t>
            </a:r>
            <a:r>
              <a:rPr lang="en-US" altLang="zh-CN" sz="2400" dirty="0">
                <a:ea typeface="宋体" charset="-122"/>
              </a:rPr>
              <a:t>GRANT</a:t>
            </a:r>
            <a:r>
              <a:rPr lang="zh-CN" altLang="en-US" sz="2400" dirty="0">
                <a:ea typeface="宋体" charset="-122"/>
              </a:rPr>
              <a:t>语句，使角色</a:t>
            </a:r>
            <a:r>
              <a:rPr lang="en-US" altLang="zh-CN" sz="2400" dirty="0">
                <a:ea typeface="宋体" charset="-122"/>
              </a:rPr>
              <a:t>R1</a:t>
            </a:r>
            <a:r>
              <a:rPr lang="zh-CN" altLang="en-US" sz="2400" dirty="0">
                <a:ea typeface="宋体" charset="-122"/>
              </a:rPr>
              <a:t>拥有</a:t>
            </a:r>
            <a:r>
              <a:rPr lang="en-US" altLang="zh-CN" sz="2400" dirty="0">
                <a:ea typeface="宋体" charset="-122"/>
              </a:rPr>
              <a:t>Student</a:t>
            </a:r>
            <a:r>
              <a:rPr lang="zh-CN" altLang="en-US" sz="2400" dirty="0">
                <a:ea typeface="宋体" charset="-122"/>
              </a:rPr>
              <a:t>表的</a:t>
            </a:r>
            <a:r>
              <a:rPr lang="en-US" altLang="zh-CN" sz="2400" dirty="0">
                <a:ea typeface="宋体" charset="-122"/>
              </a:rPr>
              <a:t>SELECT</a:t>
            </a:r>
            <a:r>
              <a:rPr lang="zh-CN" altLang="en-US" sz="2400" dirty="0">
                <a:ea typeface="宋体" charset="-122"/>
              </a:rPr>
              <a:t>、</a:t>
            </a:r>
            <a:r>
              <a:rPr lang="en-US" altLang="zh-CN" sz="2400" dirty="0">
                <a:ea typeface="宋体" charset="-122"/>
              </a:rPr>
              <a:t>UPDATE</a:t>
            </a:r>
            <a:r>
              <a:rPr lang="zh-CN" altLang="en-US" sz="2400" dirty="0">
                <a:ea typeface="宋体" charset="-122"/>
              </a:rPr>
              <a:t>、</a:t>
            </a:r>
            <a:r>
              <a:rPr lang="en-US" altLang="zh-CN" sz="2400" dirty="0">
                <a:ea typeface="宋体" charset="-122"/>
              </a:rPr>
              <a:t>INSERT</a:t>
            </a:r>
            <a:r>
              <a:rPr lang="zh-CN" altLang="en-US" sz="2400" dirty="0">
                <a:ea typeface="宋体" charset="-122"/>
              </a:rPr>
              <a:t>权限 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marL="971550" lvl="1" indent="-514350">
              <a:buFont typeface="Calibri" pitchFamily="34" charset="0"/>
              <a:buAutoNum type="arabicPeriod"/>
            </a:pPr>
            <a:endParaRPr lang="zh-CN" altLang="en-US" sz="2400" dirty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112" y="1457325"/>
            <a:ext cx="8805315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11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]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通过角色来实现将一组权限授予一个用户。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98271" y="3245945"/>
            <a:ext cx="65595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CREATE  ROLE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R1;</a:t>
            </a:r>
            <a:endParaRPr lang="zh-CN" altLang="en-US" sz="20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50975" y="4972689"/>
            <a:ext cx="685165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GRANT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SELET, UPDATE,INSERT 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ON TABLE  </a:t>
            </a:r>
            <a:r>
              <a:rPr lang="en-US" altLang="zh-CN" sz="2000" dirty="0"/>
              <a:t>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TO </a:t>
            </a:r>
            <a:r>
              <a:rPr lang="en-US" altLang="zh-CN" sz="2000" dirty="0"/>
              <a:t> R1;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  <p:bldP spid="5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SzPct val="100000"/>
              <a:buFont typeface="+mj-lt"/>
              <a:buAutoNum type="arabicPeriod" startAt="3"/>
            </a:pPr>
            <a:r>
              <a:rPr lang="zh-CN" altLang="en-US" sz="2400" dirty="0">
                <a:ea typeface="宋体" charset="-122"/>
              </a:rPr>
              <a:t>将这个角色授予王平，张明，赵玲。使他们具有角色</a:t>
            </a:r>
            <a:r>
              <a:rPr lang="en-US" altLang="zh-CN" sz="2400" dirty="0"/>
              <a:t>R1</a:t>
            </a:r>
            <a:r>
              <a:rPr lang="zh-CN" altLang="en-US" sz="2400" dirty="0">
                <a:ea typeface="宋体" charset="-122"/>
              </a:rPr>
              <a:t>所包含的全部权限</a:t>
            </a:r>
            <a:endParaRPr lang="en-US" altLang="zh-CN" sz="2400" dirty="0">
              <a:ea typeface="宋体" charset="-122"/>
            </a:endParaRPr>
          </a:p>
          <a:p>
            <a:pPr marL="914400" lvl="1" indent="-457200">
              <a:buFont typeface="Calibri" pitchFamily="34" charset="0"/>
              <a:buAutoNum type="arabicPeriod" startAt="3"/>
            </a:pPr>
            <a:endParaRPr lang="en-US" altLang="zh-CN" sz="2400" dirty="0">
              <a:ea typeface="宋体" charset="-122"/>
            </a:endParaRPr>
          </a:p>
          <a:p>
            <a:pPr marL="914400" lvl="1" indent="-457200">
              <a:buFont typeface="Calibri" pitchFamily="34" charset="0"/>
              <a:buAutoNum type="arabicPeriod" startAt="3"/>
            </a:pPr>
            <a:endParaRPr lang="en-US" altLang="zh-CN" sz="2400" dirty="0">
              <a:ea typeface="宋体" charset="-122"/>
            </a:endParaRPr>
          </a:p>
          <a:p>
            <a:pPr marL="914400" lvl="1" indent="-457200">
              <a:buFont typeface="Calibri" pitchFamily="34" charset="0"/>
              <a:buAutoNum type="arabicPeriod" startAt="3"/>
            </a:pPr>
            <a:endParaRPr lang="en-US" altLang="zh-CN" sz="2400" dirty="0">
              <a:ea typeface="宋体" charset="-122"/>
            </a:endParaRPr>
          </a:p>
          <a:p>
            <a:pPr marL="914400" lvl="1" indent="-457200">
              <a:buSzPct val="100000"/>
              <a:buFont typeface="+mj-lt"/>
              <a:buAutoNum type="arabicPeriod" startAt="4"/>
            </a:pPr>
            <a:r>
              <a:rPr lang="zh-CN" altLang="en-US" sz="2400" dirty="0">
                <a:ea typeface="宋体" charset="-122"/>
              </a:rPr>
              <a:t>可以一次性通过</a:t>
            </a:r>
            <a:r>
              <a:rPr lang="en-US" altLang="zh-CN" sz="2400" dirty="0">
                <a:ea typeface="宋体" charset="-122"/>
              </a:rPr>
              <a:t>R1</a:t>
            </a:r>
            <a:r>
              <a:rPr lang="zh-CN" altLang="en-US" sz="2400" dirty="0">
                <a:ea typeface="宋体" charset="-122"/>
              </a:rPr>
              <a:t>来回收王平的这</a:t>
            </a:r>
            <a:r>
              <a:rPr lang="en-US" altLang="zh-CN" sz="2400" dirty="0">
                <a:ea typeface="宋体" charset="-122"/>
              </a:rPr>
              <a:t>3</a:t>
            </a:r>
            <a:r>
              <a:rPr lang="zh-CN" altLang="en-US" sz="2400" dirty="0">
                <a:ea typeface="宋体" charset="-122"/>
              </a:rPr>
              <a:t>个权限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11275" y="2508250"/>
            <a:ext cx="68516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GRANT</a:t>
            </a:r>
            <a:r>
              <a:rPr lang="en-US" altLang="zh-CN" sz="2000" b="1" dirty="0">
                <a:solidFill>
                  <a:srgbClr val="0000FF"/>
                </a:solidFill>
              </a:rPr>
              <a:t>   </a:t>
            </a:r>
            <a:r>
              <a:rPr lang="en-US" altLang="zh-CN" sz="2000" dirty="0"/>
              <a:t>R1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TO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 </a:t>
            </a:r>
            <a:r>
              <a:rPr lang="zh-CN" altLang="en-US" sz="2000" dirty="0"/>
              <a:t>王平、张明，赵玲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71600" y="4384675"/>
            <a:ext cx="68516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REVOKE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/>
              <a:t>R1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FROM  </a:t>
            </a:r>
            <a:r>
              <a:rPr lang="zh-CN" altLang="en-US" sz="2000" dirty="0"/>
              <a:t>王平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zh-CN" altLang="en-US" sz="2800" dirty="0"/>
              <a:t>数据库安全性控制概述</a:t>
            </a:r>
          </a:p>
          <a:p>
            <a:r>
              <a:rPr lang="zh-CN" altLang="en-US" sz="2800" dirty="0"/>
              <a:t>用户标识与鉴别</a:t>
            </a:r>
          </a:p>
          <a:p>
            <a:r>
              <a:rPr lang="zh-CN" altLang="en-US" sz="2800" dirty="0"/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自主存取控制方法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授权与回收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数据库角色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强制存取控制方法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自主存取控制缺点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可能存在数据的“无意泄露”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原因：这种机制仅仅通过对数据的存取权限来进行安全控制，而数据本身并无安全性标记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解决：对系统控制下的所有主客体实施强制存取控制策略 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pic>
        <p:nvPicPr>
          <p:cNvPr id="1028" name="Picture 4" descr="http://www.chinaz.com/upimg/allimg/090813/0900360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1121" y="4459310"/>
            <a:ext cx="2772879" cy="2114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1100959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自主存取控制方法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授权与回收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强制存取控制方法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强制存取控制</a:t>
            </a: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0" y="1100959"/>
            <a:ext cx="9280634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强制存取控制（</a:t>
            </a:r>
            <a:r>
              <a:rPr lang="en-US" altLang="zh-CN" sz="2800" dirty="0"/>
              <a:t>MAC)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保证更高程度的安全性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用户不能直接感知或进行控制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适用于对数据有严格而固定密级分类的部门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 军事部门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 政府部门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主体与客体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在</a:t>
            </a:r>
            <a:r>
              <a:rPr lang="en-US" altLang="zh-CN" sz="2400" dirty="0">
                <a:ea typeface="宋体" charset="-122"/>
              </a:rPr>
              <a:t>MAC</a:t>
            </a:r>
            <a:r>
              <a:rPr lang="zh-CN" altLang="en-US" sz="2400" dirty="0">
                <a:ea typeface="宋体" charset="-122"/>
              </a:rPr>
              <a:t>中，</a:t>
            </a:r>
            <a:r>
              <a:rPr lang="en-US" altLang="zh-CN" sz="2400" dirty="0">
                <a:ea typeface="宋体" charset="-122"/>
              </a:rPr>
              <a:t>DBMS</a:t>
            </a:r>
            <a:r>
              <a:rPr lang="zh-CN" altLang="en-US" sz="2400" dirty="0">
                <a:ea typeface="宋体" charset="-122"/>
              </a:rPr>
              <a:t>所管理的全部实体被分为主体和客体两大类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840" y="323193"/>
            <a:ext cx="8634249" cy="6603124"/>
          </a:xfrm>
        </p:spPr>
        <p:txBody>
          <a:bodyPr rtlCol="0">
            <a:normAutofit fontScale="77500" lnSpcReduction="20000"/>
          </a:bodyPr>
          <a:lstStyle/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>
                <a:solidFill>
                  <a:srgbClr val="FF0000"/>
                </a:solidFill>
              </a:rPr>
              <a:t>主体</a:t>
            </a:r>
            <a:r>
              <a:rPr lang="zh-CN" altLang="en-US" sz="3300" dirty="0"/>
              <a:t>是系统中的活动实体</a:t>
            </a:r>
          </a:p>
          <a:p>
            <a:pPr lvl="1"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DBMS</a:t>
            </a:r>
            <a:r>
              <a:rPr lang="zh-CN" altLang="en-US" dirty="0">
                <a:latin typeface="+mn-ea"/>
                <a:ea typeface="+mn-ea"/>
              </a:rPr>
              <a:t>所管理的实际用户</a:t>
            </a:r>
          </a:p>
          <a:p>
            <a:pPr lvl="1"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 代表用户的各进程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>
                <a:solidFill>
                  <a:srgbClr val="FF0000"/>
                </a:solidFill>
              </a:rPr>
              <a:t>客体</a:t>
            </a:r>
            <a:r>
              <a:rPr lang="zh-CN" altLang="en-US" sz="3300" dirty="0"/>
              <a:t>是系统中的被动实体，是受主体操纵的</a:t>
            </a:r>
          </a:p>
          <a:p>
            <a:pPr lvl="1"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 文件</a:t>
            </a:r>
          </a:p>
          <a:p>
            <a:pPr lvl="1"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 基表</a:t>
            </a:r>
          </a:p>
          <a:p>
            <a:pPr lvl="1"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 索引</a:t>
            </a:r>
          </a:p>
          <a:p>
            <a:pPr lvl="1"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dirty="0">
                <a:ea typeface="+mn-ea"/>
              </a:rPr>
              <a:t> 视图</a:t>
            </a:r>
          </a:p>
          <a:p>
            <a:pPr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300" dirty="0">
                <a:latin typeface="隶书" panose="02010509060101010101" pitchFamily="49" charset="-122"/>
              </a:rPr>
              <a:t>敏感度标记（</a:t>
            </a:r>
            <a:r>
              <a:rPr lang="en-US" sz="3300" dirty="0">
                <a:latin typeface="隶书" panose="02010509060101010101" pitchFamily="49" charset="-122"/>
              </a:rPr>
              <a:t>Label</a:t>
            </a:r>
            <a:r>
              <a:rPr lang="zh-CN" altLang="en-US" sz="3300" dirty="0">
                <a:latin typeface="隶书" panose="02010509060101010101" pitchFamily="49" charset="-122"/>
              </a:rPr>
              <a:t>）</a:t>
            </a:r>
            <a:endParaRPr lang="en-US" altLang="zh-CN" sz="3300" dirty="0">
              <a:latin typeface="隶书" panose="02010509060101010101" pitchFamily="49" charset="-122"/>
            </a:endParaRPr>
          </a:p>
          <a:p>
            <a:pPr lvl="1" fontAlgn="auto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100" dirty="0">
                <a:ea typeface="+mn-ea"/>
              </a:rPr>
              <a:t>对于主体和客体，</a:t>
            </a:r>
            <a:r>
              <a:rPr lang="en-US" altLang="zh-CN" sz="3100" dirty="0">
                <a:ea typeface="+mn-ea"/>
              </a:rPr>
              <a:t>DBMS</a:t>
            </a:r>
            <a:r>
              <a:rPr lang="zh-CN" altLang="en-US" sz="3100" dirty="0">
                <a:ea typeface="+mn-ea"/>
              </a:rPr>
              <a:t>为它们每个实例（值）指派一个敏感度标记（</a:t>
            </a:r>
            <a:r>
              <a:rPr lang="en-US" altLang="zh-CN" sz="3100" dirty="0">
                <a:ea typeface="+mn-ea"/>
              </a:rPr>
              <a:t>Label</a:t>
            </a:r>
            <a:r>
              <a:rPr lang="zh-CN" altLang="en-US" sz="3100" dirty="0">
                <a:ea typeface="+mn-ea"/>
              </a:rPr>
              <a:t>）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262759" y="454573"/>
            <a:ext cx="8728841" cy="4525963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ct val="80000"/>
              </a:spcBef>
            </a:pPr>
            <a:r>
              <a:rPr lang="zh-CN" altLang="en-US" sz="2400" dirty="0">
                <a:ea typeface="宋体" charset="-122"/>
              </a:rPr>
              <a:t>敏感度标记分成若干级别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 绝密（</a:t>
            </a:r>
            <a:r>
              <a:rPr lang="en-US" altLang="zh-CN" dirty="0">
                <a:ea typeface="宋体" charset="-122"/>
              </a:rPr>
              <a:t>Top Secret</a:t>
            </a:r>
            <a:r>
              <a:rPr lang="zh-CN" altLang="en-US" dirty="0">
                <a:ea typeface="宋体" charset="-122"/>
              </a:rPr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 机密（</a:t>
            </a:r>
            <a:r>
              <a:rPr lang="en-US" altLang="zh-CN" dirty="0">
                <a:ea typeface="宋体" charset="-122"/>
              </a:rPr>
              <a:t>Secret</a:t>
            </a:r>
            <a:r>
              <a:rPr lang="zh-CN" altLang="en-US" dirty="0">
                <a:ea typeface="宋体" charset="-122"/>
              </a:rPr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 可信（</a:t>
            </a:r>
            <a:r>
              <a:rPr lang="en-US" altLang="zh-CN" dirty="0">
                <a:ea typeface="宋体" charset="-122"/>
              </a:rPr>
              <a:t>Confidential</a:t>
            </a:r>
            <a:r>
              <a:rPr lang="zh-CN" altLang="en-US" dirty="0">
                <a:ea typeface="宋体" charset="-122"/>
              </a:rPr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 公开（</a:t>
            </a:r>
            <a:r>
              <a:rPr lang="en-US" altLang="zh-CN" dirty="0">
                <a:ea typeface="宋体" charset="-122"/>
              </a:rPr>
              <a:t>Public</a:t>
            </a:r>
            <a:r>
              <a:rPr lang="zh-CN" altLang="en-US" dirty="0">
                <a:ea typeface="宋体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主体的敏感度标记称为许可证级别（</a:t>
            </a:r>
            <a:r>
              <a:rPr lang="en-US" altLang="zh-CN" sz="2800" dirty="0"/>
              <a:t>Clearance Level</a:t>
            </a:r>
            <a:r>
              <a:rPr lang="zh-CN" altLang="en-US" sz="2800" dirty="0"/>
              <a:t>）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客体的敏感度标记称为密级（</a:t>
            </a:r>
            <a:r>
              <a:rPr lang="en-US" altLang="zh-CN" sz="2800" dirty="0"/>
              <a:t>Classification Level</a:t>
            </a:r>
            <a:r>
              <a:rPr lang="zh-CN" altLang="en-US" sz="28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MAC</a:t>
            </a:r>
            <a:r>
              <a:rPr lang="zh-CN" altLang="en-US" sz="2800" dirty="0"/>
              <a:t>机制就是通过对比主体的</a:t>
            </a:r>
            <a:r>
              <a:rPr lang="en-US" altLang="zh-CN" sz="2800" dirty="0"/>
              <a:t>Label</a:t>
            </a:r>
            <a:r>
              <a:rPr lang="zh-CN" altLang="en-US" sz="2800" dirty="0"/>
              <a:t>和客体的</a:t>
            </a:r>
            <a:r>
              <a:rPr lang="en-US" altLang="zh-CN" sz="2800" dirty="0"/>
              <a:t>Label</a:t>
            </a:r>
            <a:r>
              <a:rPr lang="zh-CN" altLang="en-US" sz="2800" dirty="0"/>
              <a:t>，最终确定主体是否能够存取客体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228600" y="955675"/>
            <a:ext cx="8686800" cy="4946650"/>
          </a:xfrm>
        </p:spPr>
        <p:txBody>
          <a:bodyPr/>
          <a:lstStyle/>
          <a:p>
            <a:r>
              <a:rPr lang="zh-CN" altLang="en-US" sz="2800" dirty="0"/>
              <a:t>强制存取控制规则</a:t>
            </a:r>
          </a:p>
          <a:p>
            <a:pPr lvl="1">
              <a:spcBef>
                <a:spcPct val="60000"/>
              </a:spcBef>
            </a:pPr>
            <a:r>
              <a:rPr lang="zh-CN" altLang="en-US" sz="2000" dirty="0">
                <a:ea typeface="宋体" charset="-122"/>
              </a:rPr>
              <a:t>当某一用户（或某一主体）以标记</a:t>
            </a:r>
            <a:r>
              <a:rPr lang="en-US" altLang="zh-CN" sz="2000" dirty="0">
                <a:ea typeface="宋体" charset="-122"/>
              </a:rPr>
              <a:t>label</a:t>
            </a:r>
            <a:r>
              <a:rPr lang="zh-CN" altLang="en-US" sz="2000" dirty="0">
                <a:ea typeface="宋体" charset="-122"/>
              </a:rPr>
              <a:t>注册入系统时，系统要求他对任何客体的存取必须遵循下面两条规则：</a:t>
            </a:r>
            <a:endParaRPr lang="zh-CN" altLang="en-US" sz="2400" dirty="0">
              <a:ea typeface="宋体" charset="-122"/>
            </a:endParaRP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1</a:t>
            </a:r>
            <a:r>
              <a:rPr lang="zh-CN" altLang="en-US" sz="2000" dirty="0">
                <a:ea typeface="宋体" charset="-122"/>
              </a:rPr>
              <a:t>）仅当主体的许可证级别</a:t>
            </a:r>
            <a:r>
              <a:rPr lang="zh-CN" altLang="en-US" sz="2000" b="1" dirty="0">
                <a:solidFill>
                  <a:schemeClr val="tx2"/>
                </a:solidFill>
                <a:ea typeface="宋体" charset="-122"/>
              </a:rPr>
              <a:t>大于</a:t>
            </a:r>
            <a:r>
              <a:rPr lang="zh-CN" altLang="en-US" sz="2000" dirty="0">
                <a:solidFill>
                  <a:schemeClr val="tx2"/>
                </a:solidFill>
                <a:ea typeface="宋体" charset="-122"/>
              </a:rPr>
              <a:t>或</a:t>
            </a:r>
            <a:r>
              <a:rPr lang="zh-CN" altLang="en-US" sz="2000" b="1" dirty="0">
                <a:solidFill>
                  <a:schemeClr val="tx2"/>
                </a:solidFill>
                <a:ea typeface="宋体" charset="-122"/>
              </a:rPr>
              <a:t>等于</a:t>
            </a:r>
            <a:r>
              <a:rPr lang="zh-CN" altLang="en-US" sz="2000" dirty="0">
                <a:ea typeface="宋体" charset="-122"/>
              </a:rPr>
              <a:t>客体的密级时，该主体才能</a:t>
            </a:r>
            <a:r>
              <a:rPr lang="zh-CN" altLang="en-US" sz="2000" b="1" dirty="0">
                <a:solidFill>
                  <a:srgbClr val="0000FF"/>
                </a:solidFill>
                <a:ea typeface="宋体" charset="-122"/>
              </a:rPr>
              <a:t>读取</a:t>
            </a:r>
            <a:r>
              <a:rPr lang="zh-CN" altLang="en-US" sz="2000" dirty="0">
                <a:ea typeface="宋体" charset="-122"/>
              </a:rPr>
              <a:t>相应的客体；</a:t>
            </a: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zh-CN" altLang="en-US" sz="2000" dirty="0">
                <a:ea typeface="宋体" charset="-122"/>
              </a:rPr>
              <a:t>）仅当主体的许可证级别</a:t>
            </a:r>
            <a:r>
              <a:rPr lang="zh-CN" altLang="en-US" sz="2000" dirty="0">
                <a:solidFill>
                  <a:schemeClr val="tx2"/>
                </a:solidFill>
                <a:ea typeface="宋体" charset="-122"/>
              </a:rPr>
              <a:t>等于</a:t>
            </a:r>
            <a:r>
              <a:rPr lang="zh-CN" altLang="en-US" sz="2000" dirty="0">
                <a:ea typeface="宋体" charset="-122"/>
              </a:rPr>
              <a:t>客体的密级时，该主体才能</a:t>
            </a:r>
            <a:r>
              <a:rPr lang="zh-CN" altLang="en-US" sz="2000" b="1" dirty="0">
                <a:solidFill>
                  <a:srgbClr val="0000FF"/>
                </a:solidFill>
                <a:ea typeface="宋体" charset="-122"/>
              </a:rPr>
              <a:t>写</a:t>
            </a:r>
            <a:r>
              <a:rPr lang="zh-CN" altLang="en-US" sz="2000" dirty="0">
                <a:ea typeface="宋体" charset="-122"/>
              </a:rPr>
              <a:t>相应的客体。</a:t>
            </a:r>
          </a:p>
          <a:p>
            <a:r>
              <a:rPr lang="zh-CN" altLang="en-US" sz="2800" dirty="0"/>
              <a:t>修正规则</a:t>
            </a:r>
            <a:endParaRPr lang="en-US" altLang="zh-CN" sz="2800" dirty="0"/>
          </a:p>
          <a:p>
            <a:pPr lvl="1"/>
            <a:r>
              <a:rPr lang="zh-CN" altLang="en-US" sz="2400" dirty="0">
                <a:ea typeface="宋体" charset="-122"/>
              </a:rPr>
              <a:t>主体的许可证级别 </a:t>
            </a:r>
            <a:r>
              <a:rPr lang="en-US" altLang="zh-CN" sz="2400" dirty="0">
                <a:ea typeface="宋体" charset="-122"/>
              </a:rPr>
              <a:t>&lt;=</a:t>
            </a:r>
            <a:r>
              <a:rPr lang="zh-CN" altLang="en-US" sz="2400" dirty="0">
                <a:ea typeface="宋体" charset="-122"/>
              </a:rPr>
              <a:t>客体的密级  </a:t>
            </a:r>
            <a:r>
              <a:rPr lang="zh-CN" altLang="en-US" sz="2400" dirty="0">
                <a:ea typeface="宋体" charset="-122"/>
                <a:sym typeface="Wingdings" pitchFamily="2" charset="2"/>
              </a:rPr>
              <a:t></a:t>
            </a:r>
            <a:r>
              <a:rPr lang="zh-CN" altLang="en-US" sz="2400" dirty="0">
                <a:ea typeface="宋体" charset="-122"/>
              </a:rPr>
              <a:t>   主体能写客体</a:t>
            </a:r>
            <a:endParaRPr lang="en-US" altLang="zh-CN" sz="2400" dirty="0">
              <a:ea typeface="宋体" charset="-122"/>
            </a:endParaRPr>
          </a:p>
          <a:p>
            <a:r>
              <a:rPr lang="zh-CN" altLang="en-US" sz="2800" dirty="0"/>
              <a:t>规则的共同点</a:t>
            </a:r>
            <a:endParaRPr lang="en-US" altLang="zh-CN" sz="2800" dirty="0"/>
          </a:p>
          <a:p>
            <a:pPr lvl="1"/>
            <a:r>
              <a:rPr lang="zh-CN" altLang="en-US" sz="2400" dirty="0">
                <a:ea typeface="宋体" charset="-122"/>
              </a:rPr>
              <a:t>禁止了拥有高许可证级别的主体更新低密级的数据对象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+mj-ea"/>
              </a:rPr>
              <a:t>MAC</a:t>
            </a:r>
            <a:r>
              <a:rPr lang="zh-CN" altLang="en-US" dirty="0">
                <a:latin typeface="+mj-ea"/>
              </a:rPr>
              <a:t>与</a:t>
            </a:r>
            <a:r>
              <a:rPr lang="en-US" dirty="0">
                <a:latin typeface="+mj-ea"/>
              </a:rPr>
              <a:t>DAC </a:t>
            </a:r>
            <a:endParaRPr lang="zh-CN" altLang="en-US" dirty="0">
              <a:latin typeface="+mj-ea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457199" y="12954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DAC</a:t>
            </a:r>
            <a:r>
              <a:rPr lang="zh-CN" altLang="en-US" sz="2800" dirty="0"/>
              <a:t>与</a:t>
            </a:r>
            <a:r>
              <a:rPr lang="en-US" altLang="zh-CN" sz="2800" dirty="0"/>
              <a:t>MAC</a:t>
            </a:r>
            <a:r>
              <a:rPr lang="zh-CN" altLang="en-US" sz="2800" dirty="0"/>
              <a:t>共同构成</a:t>
            </a:r>
            <a:r>
              <a:rPr lang="en-US" altLang="zh-CN" sz="2800" dirty="0"/>
              <a:t>DBMS</a:t>
            </a:r>
            <a:r>
              <a:rPr lang="zh-CN" altLang="en-US" sz="2800" dirty="0"/>
              <a:t>的安全机制 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实现</a:t>
            </a:r>
            <a:r>
              <a:rPr lang="en-US" altLang="zh-CN" sz="2800" dirty="0"/>
              <a:t>MAC</a:t>
            </a:r>
            <a:r>
              <a:rPr lang="zh-CN" altLang="en-US" sz="2800" dirty="0"/>
              <a:t>时要首先实现</a:t>
            </a:r>
            <a:r>
              <a:rPr lang="en-US" altLang="zh-CN" sz="2800" dirty="0"/>
              <a:t>DAC 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原因：较高安全性级别提供的安全保护要包含较低级别的所有保护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DAC + MAC</a:t>
            </a:r>
            <a:r>
              <a:rPr lang="zh-CN" altLang="en-US" sz="2800" dirty="0"/>
              <a:t>安全检查示意图</a:t>
            </a:r>
          </a:p>
        </p:txBody>
      </p:sp>
      <p:pic>
        <p:nvPicPr>
          <p:cNvPr id="727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912" y="3979814"/>
            <a:ext cx="3432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5675" y="1600200"/>
            <a:ext cx="6461125" cy="4525963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第一节 计算机安全性概论</a:t>
            </a:r>
            <a:r>
              <a:rPr lang="en-US" altLang="zh-CN" sz="2800" dirty="0"/>
              <a:t>(</a:t>
            </a:r>
            <a:r>
              <a:rPr lang="zh-CN" altLang="en-US" sz="2800" dirty="0"/>
              <a:t>自学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第二节 数据库安全性控制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FF9905"/>
                </a:solidFill>
                <a:cs typeface="+mn-cs"/>
              </a:rPr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第六节 统计数据库安全性</a:t>
            </a:r>
            <a:r>
              <a:rPr lang="en-US" altLang="zh-CN" sz="2800" dirty="0"/>
              <a:t>(</a:t>
            </a:r>
            <a:r>
              <a:rPr lang="zh-CN" altLang="en-US" sz="2800" dirty="0"/>
              <a:t>了解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视图机制</a:t>
            </a: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视图机制把要保密的数据对无权存取这些数据的用户隐藏起来，对数据提供一定程度的安全保护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视图机制更主要的功能在于提供数据独立性，其安全保护功能太不精细，往往远不能达到应用系统的要求。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间接实现了支持存取谓词的用户权限定义</a:t>
            </a:r>
          </a:p>
        </p:txBody>
      </p:sp>
      <p:pic>
        <p:nvPicPr>
          <p:cNvPr id="74755" name="Picture 2" descr="C:\Documents and Settings\Administrator\Local Settings\Temporary Internet Files\Content.IE5\4X2BGDMJ\MCj02812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6188" y="4967288"/>
            <a:ext cx="256063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309" y="574480"/>
            <a:ext cx="7885112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12]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建立计算机系学生的视图，把对该视图的</a:t>
            </a:r>
            <a:r>
              <a:rPr 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SELECT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限授于王平，把该视图上的所有操作权限授于张明。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01700" indent="-90170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sz="2400" dirty="0">
              <a:ea typeface="宋体" pitchFamily="2" charset="-122"/>
            </a:endParaRPr>
          </a:p>
          <a:p>
            <a:pPr marL="1431925" lvl="2" indent="-517525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先建立计算机系学生的视图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CS_Student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63536" y="3312456"/>
            <a:ext cx="6559550" cy="279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CREATE VIEW </a:t>
            </a:r>
            <a:r>
              <a:rPr lang="en-US" altLang="zh-CN" sz="2400" dirty="0" err="1">
                <a:cs typeface="Times New Roman" panose="02020603050405020304" pitchFamily="18" charset="0"/>
              </a:rPr>
              <a:t>CS_Student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AS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*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Student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=‘CS’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Box 2"/>
          <p:cNvSpPr txBox="1">
            <a:spLocks noChangeArrowheads="1"/>
          </p:cNvSpPr>
          <p:nvPr/>
        </p:nvSpPr>
        <p:spPr bwMode="auto">
          <a:xfrm>
            <a:off x="981075" y="1816100"/>
            <a:ext cx="472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Calibri" pitchFamily="34" charset="0"/>
              <a:buAutoNum type="arabicPeriod" startAt="2"/>
            </a:pPr>
            <a:r>
              <a:rPr lang="zh-CN" altLang="en-US" sz="2400" dirty="0"/>
              <a:t>在视图上进一步定义存取权限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17650" y="2489200"/>
            <a:ext cx="65595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GRANT  </a:t>
            </a:r>
            <a:r>
              <a:rPr lang="en-US" altLang="zh-CN" sz="2000" b="1" dirty="0"/>
              <a:t>SELECT 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ON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b="1" dirty="0" err="1"/>
              <a:t>CS_Student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TO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/>
              <a:t>王平 ；</a:t>
            </a:r>
            <a:endParaRPr lang="en-US" altLang="zh-CN" sz="2000" b="1" dirty="0"/>
          </a:p>
          <a:p>
            <a:pPr marL="6350" lvl="1" algn="just">
              <a:lnSpc>
                <a:spcPct val="150000"/>
              </a:lnSpc>
            </a:pPr>
            <a:endParaRPr lang="zh-CN" altLang="en-US" sz="2000" b="1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GRANT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/>
              <a:t>ALL PRIVILIGES   </a:t>
            </a:r>
            <a:r>
              <a:rPr lang="en-US" altLang="zh-CN" sz="2000" b="1" dirty="0">
                <a:solidFill>
                  <a:srgbClr val="FF0000"/>
                </a:solidFill>
              </a:rPr>
              <a:t>ON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b="1" dirty="0" err="1"/>
              <a:t>CS_Student</a:t>
            </a:r>
            <a:r>
              <a:rPr lang="en-US" altLang="zh-CN" sz="2000" b="1" dirty="0"/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TO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zh-CN" altLang="en-US" sz="2000" b="1" dirty="0"/>
              <a:t>张明；</a:t>
            </a:r>
            <a:r>
              <a:rPr lang="zh-CN" altLang="en-US" sz="2000" b="1" dirty="0">
                <a:solidFill>
                  <a:srgbClr val="0000FF"/>
                </a:solidFill>
              </a:rPr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5675" y="1600200"/>
            <a:ext cx="6461125" cy="4525963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第一节 计算机安全性概论</a:t>
            </a:r>
            <a:r>
              <a:rPr lang="en-US" altLang="zh-CN" sz="2800" dirty="0"/>
              <a:t>(</a:t>
            </a:r>
            <a:r>
              <a:rPr lang="zh-CN" altLang="en-US" sz="2800" dirty="0"/>
              <a:t>自学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第三节 视图机制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FF9905"/>
                </a:solidFill>
                <a:cs typeface="+mn-cs"/>
              </a:rPr>
              <a:t>第四节 审计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第六节 统计数据库安全性</a:t>
            </a:r>
            <a:r>
              <a:rPr lang="en-US" altLang="zh-CN" sz="2800" dirty="0"/>
              <a:t>(</a:t>
            </a:r>
            <a:r>
              <a:rPr lang="zh-CN" altLang="en-US" sz="2800" dirty="0"/>
              <a:t>了解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530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</a:rPr>
              <a:t>数据库安全性控制概述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7952"/>
            <a:ext cx="5546035" cy="541545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000" dirty="0"/>
              <a:t>非法使用数据库的情况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编写合法程序绕过</a:t>
            </a:r>
            <a:r>
              <a:rPr lang="en-US" altLang="zh-CN" sz="2400" dirty="0">
                <a:latin typeface="+mn-ea"/>
                <a:ea typeface="+mn-ea"/>
              </a:rPr>
              <a:t>DBMS</a:t>
            </a:r>
            <a:r>
              <a:rPr lang="zh-CN" altLang="en-US" sz="2400" dirty="0">
                <a:latin typeface="+mn-ea"/>
                <a:ea typeface="+mn-ea"/>
              </a:rPr>
              <a:t>及其授权机制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直接或编写应用程序执行非授权操作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通过多次合法查询数据库从中推导出一些保密数据</a:t>
            </a:r>
            <a:endParaRPr lang="en-US" altLang="zh-CN" sz="2400" dirty="0">
              <a:latin typeface="+mn-ea"/>
              <a:ea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破坏安全性的行为可能是无意的，故意的，恶意的</a:t>
            </a:r>
          </a:p>
        </p:txBody>
      </p:sp>
      <p:pic>
        <p:nvPicPr>
          <p:cNvPr id="5" name="Picture 2" descr="http://images.cnblogs.com/cnblogs_com/xiaomin/%E5%B0%8F%E5%81%B7%E5%85%A5%E5%AE%A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3235" y="2464904"/>
            <a:ext cx="3101009" cy="4141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审计</a:t>
            </a:r>
          </a:p>
        </p:txBody>
      </p:sp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457200" y="1290145"/>
            <a:ext cx="8488363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什么是审计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+mn-ea"/>
              </a:rPr>
              <a:t>审计日志（</a:t>
            </a:r>
            <a:r>
              <a:rPr lang="en-US" altLang="zh-CN" sz="2400" dirty="0">
                <a:ea typeface="+mn-ea"/>
              </a:rPr>
              <a:t>Audit Log</a:t>
            </a:r>
            <a:r>
              <a:rPr lang="zh-CN" altLang="en-US" sz="2400" dirty="0">
                <a:ea typeface="+mn-ea"/>
              </a:rPr>
              <a:t>）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+mn-ea"/>
              </a:rPr>
              <a:t>将用户对数据库的所有操作记录在上面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+mn-ea"/>
              </a:rPr>
              <a:t>DBA</a:t>
            </a:r>
            <a:r>
              <a:rPr lang="zh-CN" altLang="en-US" sz="2400" dirty="0">
                <a:ea typeface="+mn-ea"/>
              </a:rPr>
              <a:t>利用审计日志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+mn-ea"/>
              </a:rPr>
              <a:t>找出非法存取数据的人、时间和内容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+mn-ea"/>
              </a:rPr>
              <a:t>C2</a:t>
            </a:r>
            <a:r>
              <a:rPr lang="zh-CN" altLang="en-US" sz="2400" dirty="0">
                <a:ea typeface="+mn-ea"/>
              </a:rPr>
              <a:t>以上安全级别的</a:t>
            </a:r>
            <a:r>
              <a:rPr lang="en-US" altLang="zh-CN" sz="2400" dirty="0">
                <a:ea typeface="+mn-ea"/>
              </a:rPr>
              <a:t>DBMS</a:t>
            </a:r>
            <a:r>
              <a:rPr lang="zh-CN" altLang="en-US" sz="2400" dirty="0">
                <a:ea typeface="+mn-ea"/>
              </a:rPr>
              <a:t>必须具有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ea typeface="宋体" charset="-122"/>
            </a:endParaRPr>
          </a:p>
        </p:txBody>
      </p:sp>
      <p:pic>
        <p:nvPicPr>
          <p:cNvPr id="9223" name="Picture 7" descr="http://www.worldbiz123.com/tradeimage/1002/4957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3225" y="4492625"/>
            <a:ext cx="2390775" cy="2081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xfrm>
            <a:off x="615950" y="839103"/>
            <a:ext cx="8229600" cy="4525963"/>
          </a:xfrm>
        </p:spPr>
        <p:txBody>
          <a:bodyPr/>
          <a:lstStyle/>
          <a:p>
            <a:r>
              <a:rPr lang="en-US" altLang="zh-CN" sz="2800" dirty="0"/>
              <a:t>AUDIT</a:t>
            </a:r>
            <a:r>
              <a:rPr lang="zh-CN" altLang="en-US" sz="2800" dirty="0"/>
              <a:t>语句：设置审计功能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NOAUDIT</a:t>
            </a:r>
            <a:r>
              <a:rPr lang="zh-CN" altLang="en-US" sz="2800" dirty="0"/>
              <a:t>语句：取消审计功能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444" y="2414919"/>
            <a:ext cx="8372666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 indent="-90170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13]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对修改</a:t>
            </a:r>
            <a:r>
              <a:rPr 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SC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表结构或修改</a:t>
            </a:r>
            <a:r>
              <a:rPr 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SC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表数据的操作进行审计。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71705" y="3708723"/>
            <a:ext cx="6559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AUDIT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 ALTER</a:t>
            </a:r>
            <a:r>
              <a:rPr lang="zh-CN" altLang="en-US" sz="2400" dirty="0"/>
              <a:t>，</a:t>
            </a:r>
            <a:r>
              <a:rPr lang="en-US" altLang="zh-CN" sz="2400" dirty="0"/>
              <a:t>UPDATE 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ON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/>
              <a:t>SC</a:t>
            </a:r>
            <a:r>
              <a:rPr lang="zh-CN" altLang="en-US" sz="2400" dirty="0"/>
              <a:t>； </a:t>
            </a:r>
            <a:endParaRPr 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2377" y="4279900"/>
            <a:ext cx="7885113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901700" indent="-901700">
              <a:lnSpc>
                <a:spcPct val="120000"/>
              </a:lnSpc>
              <a:buFont typeface="Wingdings" pitchFamily="2" charset="2"/>
              <a:buNone/>
              <a:defRPr sz="280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 [</a:t>
            </a:r>
            <a:r>
              <a:rPr lang="zh-CN" altLang="en-US" dirty="0"/>
              <a:t>例</a:t>
            </a:r>
            <a:r>
              <a:rPr lang="en-US" altLang="zh-CN" dirty="0"/>
              <a:t>14] </a:t>
            </a:r>
            <a:r>
              <a:rPr lang="zh-CN" altLang="en-US" dirty="0"/>
              <a:t>取消对</a:t>
            </a:r>
            <a:r>
              <a:rPr lang="en-US" dirty="0"/>
              <a:t>SC</a:t>
            </a:r>
            <a:r>
              <a:rPr lang="zh-CN" altLang="en-US" dirty="0"/>
              <a:t>表的一切审计。</a:t>
            </a:r>
            <a:endParaRPr lang="en-US" altLang="zh-CN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71705" y="5301633"/>
            <a:ext cx="6559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NOAUDIT</a:t>
            </a:r>
            <a:r>
              <a:rPr lang="en-US" altLang="zh-CN" sz="2400" dirty="0"/>
              <a:t>  ALTER</a:t>
            </a:r>
            <a:r>
              <a:rPr lang="zh-CN" altLang="en-US" sz="2400" dirty="0"/>
              <a:t>，</a:t>
            </a:r>
            <a:r>
              <a:rPr lang="en-US" altLang="zh-CN" sz="2400" dirty="0"/>
              <a:t>UPDATE   </a:t>
            </a:r>
            <a:r>
              <a:rPr lang="en-US" altLang="zh-CN" sz="2400" b="1" dirty="0">
                <a:solidFill>
                  <a:srgbClr val="FF0000"/>
                </a:solidFill>
              </a:rPr>
              <a:t>ON</a:t>
            </a:r>
            <a:r>
              <a:rPr lang="en-US" altLang="zh-CN" sz="2400" dirty="0"/>
              <a:t>  SC</a:t>
            </a:r>
            <a:r>
              <a:rPr lang="zh-CN" altLang="en-US" sz="2400" dirty="0"/>
              <a:t>； </a:t>
            </a:r>
            <a:endParaRPr 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数据库安全性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5675" y="1600200"/>
            <a:ext cx="6461125" cy="4525963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第一节 计算机安全性概论</a:t>
            </a:r>
            <a:r>
              <a:rPr lang="en-US" altLang="zh-CN" sz="2800" dirty="0"/>
              <a:t>(</a:t>
            </a:r>
            <a:r>
              <a:rPr lang="zh-CN" altLang="en-US" sz="2800" dirty="0"/>
              <a:t>自学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第二节 数据库安全性控制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第三节 视图机制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第四节 审计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FF9905"/>
                </a:solidFill>
                <a:cs typeface="+mn-cs"/>
              </a:rPr>
              <a:t>第五节 数据加密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2800" dirty="0"/>
              <a:t>第六节 统计数据库安全性</a:t>
            </a:r>
            <a:r>
              <a:rPr lang="en-US" altLang="zh-CN" sz="2800" dirty="0"/>
              <a:t>(</a:t>
            </a:r>
            <a:r>
              <a:rPr lang="zh-CN" altLang="en-US" sz="2800" dirty="0"/>
              <a:t>了解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4852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77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数据加密</a:t>
            </a:r>
          </a:p>
        </p:txBody>
      </p:sp>
      <p:sp>
        <p:nvSpPr>
          <p:cNvPr id="82946" name="内容占位符 4"/>
          <p:cNvSpPr>
            <a:spLocks noGrp="1"/>
          </p:cNvSpPr>
          <p:nvPr>
            <p:ph idx="1"/>
          </p:nvPr>
        </p:nvSpPr>
        <p:spPr>
          <a:xfrm>
            <a:off x="457200" y="948175"/>
            <a:ext cx="8686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数据加密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防止数据库中数据在存储和传输中失密的有效手段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加密的基本思想 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根据一定的算法将原始数据（术语为明文，</a:t>
            </a:r>
            <a:r>
              <a:rPr lang="en-US" altLang="zh-CN" sz="2400" dirty="0">
                <a:ea typeface="宋体" charset="-122"/>
              </a:rPr>
              <a:t>Plain text</a:t>
            </a:r>
            <a:r>
              <a:rPr lang="zh-CN" altLang="en-US" sz="2400" dirty="0">
                <a:ea typeface="宋体" charset="-122"/>
              </a:rPr>
              <a:t>）变换为不可直接识别的格式（术语为密文，</a:t>
            </a:r>
            <a:r>
              <a:rPr lang="en-US" altLang="zh-CN" sz="2400" dirty="0">
                <a:ea typeface="宋体" charset="-122"/>
              </a:rPr>
              <a:t>Cipher text</a:t>
            </a:r>
            <a:r>
              <a:rPr lang="zh-CN" altLang="en-US" sz="2400" dirty="0">
                <a:ea typeface="宋体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加密方法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替换方法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置换方法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混合方法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DBMS</a:t>
            </a:r>
            <a:r>
              <a:rPr lang="zh-CN" altLang="en-US" sz="2800" dirty="0"/>
              <a:t>中的数据加密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pic>
        <p:nvPicPr>
          <p:cNvPr id="82947" name="Picture 2" descr="C:\Documents and Settings\Administrator\Local Settings\Temporary Internet Files\Content.IE5\0J8JIHM3\MCPE01962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4506913"/>
            <a:ext cx="21717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这次课我们学到了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用户的标识和鉴别，理解</a:t>
            </a:r>
            <a:r>
              <a:rPr lang="en-US" altLang="zh-CN" sz="2400" dirty="0">
                <a:latin typeface="+mn-ea"/>
                <a:ea typeface="+mn-ea"/>
              </a:rPr>
              <a:t>SQL SERVER</a:t>
            </a:r>
            <a:r>
              <a:rPr lang="zh-CN" altLang="en-US" sz="2400" dirty="0">
                <a:latin typeface="+mn-ea"/>
                <a:ea typeface="+mn-ea"/>
              </a:rPr>
              <a:t>的账户管理；</a:t>
            </a:r>
            <a:endParaRPr lang="en-US" altLang="zh-CN" sz="2400" dirty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授权与回收，掌握</a:t>
            </a:r>
            <a:r>
              <a:rPr lang="en-US" altLang="zh-CN" sz="2400" dirty="0">
                <a:latin typeface="+mn-ea"/>
                <a:ea typeface="+mn-ea"/>
              </a:rPr>
              <a:t>GRANT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en-US" altLang="zh-CN" sz="2400" dirty="0">
                <a:latin typeface="+mn-ea"/>
                <a:ea typeface="+mn-ea"/>
              </a:rPr>
              <a:t>REVOKE</a:t>
            </a:r>
            <a:r>
              <a:rPr lang="zh-CN" altLang="en-US" sz="2400" dirty="0">
                <a:latin typeface="+mn-ea"/>
                <a:ea typeface="+mn-ea"/>
              </a:rPr>
              <a:t>用法，能够使用</a:t>
            </a:r>
            <a:r>
              <a:rPr lang="en-US" altLang="zh-CN" sz="2400" dirty="0" err="1">
                <a:latin typeface="+mn-ea"/>
                <a:ea typeface="+mn-ea"/>
              </a:rPr>
              <a:t>sql</a:t>
            </a:r>
            <a:r>
              <a:rPr lang="zh-CN" altLang="en-US" sz="2400" dirty="0">
                <a:latin typeface="+mn-ea"/>
                <a:ea typeface="+mn-ea"/>
              </a:rPr>
              <a:t>语句完成</a:t>
            </a:r>
            <a:r>
              <a:rPr lang="en-US" altLang="zh-CN" sz="2400" dirty="0">
                <a:latin typeface="+mn-ea"/>
                <a:ea typeface="+mn-ea"/>
              </a:rPr>
              <a:t>SQL SERVER</a:t>
            </a:r>
            <a:r>
              <a:rPr lang="zh-CN" altLang="en-US" sz="2400" dirty="0">
                <a:latin typeface="+mn-ea"/>
                <a:ea typeface="+mn-ea"/>
              </a:rPr>
              <a:t>授权和回收</a:t>
            </a:r>
            <a:endParaRPr lang="en-US" altLang="zh-CN" sz="2400" dirty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掌握数据库角色的设置</a:t>
            </a:r>
            <a:endParaRPr lang="en-US" altLang="zh-CN" sz="2400" dirty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ea typeface="+mn-ea"/>
              </a:rPr>
              <a:t>理解视图机制和审计作用</a:t>
            </a:r>
            <a:endParaRPr lang="en-US" altLang="zh-CN" sz="2400" dirty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6792913" cy="446722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作业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5"/>
          <p:cNvSpPr txBox="1">
            <a:spLocks noChangeArrowheads="1"/>
          </p:cNvSpPr>
          <p:nvPr/>
        </p:nvSpPr>
        <p:spPr bwMode="auto">
          <a:xfrm>
            <a:off x="9144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3600">
                <a:ea typeface="隶书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数据库安全控制层次</a:t>
            </a:r>
          </a:p>
        </p:txBody>
      </p:sp>
      <p:sp>
        <p:nvSpPr>
          <p:cNvPr id="27651" name="AutoShape 24"/>
          <p:cNvSpPr>
            <a:spLocks noChangeArrowheads="1"/>
          </p:cNvSpPr>
          <p:nvPr/>
        </p:nvSpPr>
        <p:spPr bwMode="auto">
          <a:xfrm>
            <a:off x="6248400" y="3057525"/>
            <a:ext cx="685800" cy="9906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1" lang="zh-CN" altLang="zh-CN" sz="2800" b="1">
                <a:latin typeface="隶书" pitchFamily="49" charset="-122"/>
                <a:ea typeface="隶书" pitchFamily="49" charset="-122"/>
              </a:rPr>
              <a:t>DB</a:t>
            </a:r>
            <a:endParaRPr lang="zh-CN" altLang="zh-CN">
              <a:latin typeface="Arial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838200" y="2905548"/>
            <a:ext cx="762000" cy="1143000"/>
            <a:chOff x="288" y="2256"/>
            <a:chExt cx="480" cy="720"/>
          </a:xfrm>
          <a:solidFill>
            <a:schemeClr val="bg1"/>
          </a:solidFill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288" y="2256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288" y="2592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288" y="2976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676400" y="2524548"/>
            <a:ext cx="1143000" cy="2895600"/>
            <a:chOff x="768" y="1968"/>
            <a:chExt cx="720" cy="1824"/>
          </a:xfrm>
          <a:solidFill>
            <a:schemeClr val="bg1"/>
          </a:solidFill>
        </p:grpSpPr>
        <p:sp>
          <p:nvSpPr>
            <p:cNvPr id="11" name="Arc 18"/>
            <p:cNvSpPr>
              <a:spLocks/>
            </p:cNvSpPr>
            <p:nvPr/>
          </p:nvSpPr>
          <p:spPr bwMode="auto">
            <a:xfrm flipH="1">
              <a:off x="960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768" y="3360"/>
              <a:ext cx="720" cy="432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用户标识 </a:t>
              </a:r>
              <a:endParaRPr kumimoji="1" lang="zh-CN" altLang="en-US" sz="2400" dirty="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与鉴别</a:t>
              </a:r>
              <a:endParaRPr lang="zh-CN" altLang="en-US" dirty="0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429000" y="2524548"/>
            <a:ext cx="1295400" cy="2895600"/>
            <a:chOff x="1872" y="1968"/>
            <a:chExt cx="816" cy="1824"/>
          </a:xfrm>
          <a:solidFill>
            <a:schemeClr val="bg1"/>
          </a:solidFill>
        </p:grpSpPr>
        <p:sp>
          <p:nvSpPr>
            <p:cNvPr id="14" name="Arc 15"/>
            <p:cNvSpPr>
              <a:spLocks/>
            </p:cNvSpPr>
            <p:nvPr/>
          </p:nvSpPr>
          <p:spPr bwMode="auto">
            <a:xfrm flipH="1">
              <a:off x="2016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72" y="3408"/>
              <a:ext cx="816" cy="3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zh-CN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DBMS </a:t>
              </a:r>
              <a:endParaRPr kumimoji="1" lang="zh-CN" altLang="zh-CN" sz="2400" dirty="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存取控制</a:t>
              </a:r>
              <a:endParaRPr lang="zh-CN" altLang="en-US" dirty="0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5029200" y="2524548"/>
            <a:ext cx="914400" cy="2895600"/>
            <a:chOff x="2880" y="1968"/>
            <a:chExt cx="576" cy="1824"/>
          </a:xfrm>
          <a:solidFill>
            <a:schemeClr val="bg1"/>
          </a:solidFill>
        </p:grpSpPr>
        <p:sp>
          <p:nvSpPr>
            <p:cNvPr id="17" name="Arc 12"/>
            <p:cNvSpPr>
              <a:spLocks/>
            </p:cNvSpPr>
            <p:nvPr/>
          </p:nvSpPr>
          <p:spPr bwMode="auto">
            <a:xfrm flipH="1">
              <a:off x="3024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880" y="3360"/>
              <a:ext cx="528" cy="432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数据 </a:t>
              </a:r>
              <a:endParaRPr kumimoji="1" lang="zh-CN" altLang="en-US" sz="240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加密</a:t>
              </a:r>
              <a:endParaRPr lang="zh-CN" altLang="en-US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2514600" y="3057948"/>
            <a:ext cx="1066800" cy="838200"/>
            <a:chOff x="1296" y="2304"/>
            <a:chExt cx="672" cy="528"/>
          </a:xfrm>
          <a:solidFill>
            <a:schemeClr val="bg1"/>
          </a:solidFill>
        </p:grpSpPr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1296" y="2304"/>
              <a:ext cx="672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296" y="2832"/>
              <a:ext cx="672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4724400" y="2067348"/>
            <a:ext cx="533400" cy="990600"/>
            <a:chOff x="2688" y="1680"/>
            <a:chExt cx="336" cy="624"/>
          </a:xfrm>
          <a:solidFill>
            <a:schemeClr val="bg1"/>
          </a:solidFill>
        </p:grpSpPr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688" y="1680"/>
              <a:ext cx="0" cy="624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2688" y="2304"/>
              <a:ext cx="336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5" name="Group 1"/>
          <p:cNvGrpSpPr>
            <a:grpSpLocks/>
          </p:cNvGrpSpPr>
          <p:nvPr/>
        </p:nvGrpSpPr>
        <p:grpSpPr bwMode="auto">
          <a:xfrm>
            <a:off x="7239000" y="2448348"/>
            <a:ext cx="990600" cy="3210330"/>
            <a:chOff x="4272" y="1920"/>
            <a:chExt cx="624" cy="1872"/>
          </a:xfrm>
          <a:solidFill>
            <a:schemeClr val="bg1"/>
          </a:solidFill>
        </p:grpSpPr>
        <p:sp>
          <p:nvSpPr>
            <p:cNvPr id="28" name="Arc 3"/>
            <p:cNvSpPr>
              <a:spLocks/>
            </p:cNvSpPr>
            <p:nvPr/>
          </p:nvSpPr>
          <p:spPr bwMode="auto">
            <a:xfrm rot="10800000" flipH="1">
              <a:off x="4272" y="1920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itchFamily="2" charset="-122"/>
              </a:endParaRPr>
            </a:p>
          </p:txBody>
        </p:sp>
        <p:sp>
          <p:nvSpPr>
            <p:cNvPr id="29" name="Rectangle 2"/>
            <p:cNvSpPr>
              <a:spLocks noChangeArrowheads="1"/>
            </p:cNvSpPr>
            <p:nvPr/>
          </p:nvSpPr>
          <p:spPr bwMode="auto">
            <a:xfrm>
              <a:off x="4368" y="3360"/>
              <a:ext cx="528" cy="432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审计 </a:t>
              </a:r>
              <a:endParaRPr kumimoji="1" lang="zh-CN" altLang="en-US" sz="2400">
                <a:solidFill>
                  <a:srgbClr val="002060"/>
                </a:solidFill>
                <a:ea typeface="宋体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追踪</a:t>
              </a:r>
              <a:endParaRPr lang="zh-CN" altLang="en-US">
                <a:solidFill>
                  <a:srgbClr val="002060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659" name="TextBox 29"/>
          <p:cNvSpPr txBox="1">
            <a:spLocks noChangeArrowheads="1"/>
          </p:cNvSpPr>
          <p:nvPr/>
        </p:nvSpPr>
        <p:spPr bwMode="auto">
          <a:xfrm>
            <a:off x="1365250" y="1947863"/>
            <a:ext cx="1165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层层设防</a:t>
            </a:r>
          </a:p>
        </p:txBody>
      </p:sp>
      <p:sp>
        <p:nvSpPr>
          <p:cNvPr id="27660" name="TextBox 30"/>
          <p:cNvSpPr txBox="1">
            <a:spLocks noChangeArrowheads="1"/>
          </p:cNvSpPr>
          <p:nvPr/>
        </p:nvSpPr>
        <p:spPr bwMode="auto">
          <a:xfrm>
            <a:off x="496888" y="4194175"/>
            <a:ext cx="116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操作请求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3"/>
          <p:cNvSpPr>
            <a:spLocks noGrp="1"/>
          </p:cNvSpPr>
          <p:nvPr>
            <p:ph idx="1"/>
          </p:nvPr>
        </p:nvSpPr>
        <p:spPr>
          <a:xfrm>
            <a:off x="457200" y="90126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数据库安全性控制的常用方法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用户标识和鉴定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视图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审计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密码存储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数据库安全性控制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7714C1-F662-45AA-99CB-01507D75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0959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数据库安全性控制概述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用户标识与鉴别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存取控制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自主存取控制方法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授权与回收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ea typeface="宋体" charset="-122"/>
              </a:rPr>
              <a:t>数据库角色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强制存取控制方法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4095</TotalTime>
  <Words>3162</Words>
  <Application>Microsoft Office PowerPoint</Application>
  <PresentationFormat>全屏显示(4:3)</PresentationFormat>
  <Paragraphs>462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굴림</vt:lpstr>
      <vt:lpstr>华文行楷</vt:lpstr>
      <vt:lpstr>隶书</vt:lpstr>
      <vt:lpstr>宋体</vt:lpstr>
      <vt:lpstr>Arial</vt:lpstr>
      <vt:lpstr>Calibri</vt:lpstr>
      <vt:lpstr>Times New Roman</vt:lpstr>
      <vt:lpstr>Verdana</vt:lpstr>
      <vt:lpstr>Wingdings</vt:lpstr>
      <vt:lpstr>数据库系统概论课件模板</vt:lpstr>
      <vt:lpstr>自定义设计方案</vt:lpstr>
      <vt:lpstr>数据库系统概论</vt:lpstr>
      <vt:lpstr>第4章  数据库安全性</vt:lpstr>
      <vt:lpstr>教学目标</vt:lpstr>
      <vt:lpstr>本讲内容</vt:lpstr>
      <vt:lpstr>数据库安全性控制</vt:lpstr>
      <vt:lpstr>数据库安全性控制概述</vt:lpstr>
      <vt:lpstr>数据库安全控制层次</vt:lpstr>
      <vt:lpstr>PowerPoint 演示文稿</vt:lpstr>
      <vt:lpstr>数据库安全性控制</vt:lpstr>
      <vt:lpstr>用户标识与鉴别</vt:lpstr>
      <vt:lpstr>用户标识自己的名字或身份</vt:lpstr>
      <vt:lpstr>SQL Server 2008安全验证模式</vt:lpstr>
      <vt:lpstr>PowerPoint 演示文稿</vt:lpstr>
      <vt:lpstr>PowerPoint 演示文稿</vt:lpstr>
      <vt:lpstr>SQL Server 2008身份验证</vt:lpstr>
      <vt:lpstr>PowerPoint 演示文稿</vt:lpstr>
      <vt:lpstr>创建登录名</vt:lpstr>
      <vt:lpstr>PowerPoint 演示文稿</vt:lpstr>
      <vt:lpstr>PowerPoint 演示文稿</vt:lpstr>
      <vt:lpstr>创建SQL Server 2008数据库用户</vt:lpstr>
      <vt:lpstr>PowerPoint 演示文稿</vt:lpstr>
      <vt:lpstr>创建用户</vt:lpstr>
      <vt:lpstr>PowerPoint 演示文稿</vt:lpstr>
      <vt:lpstr>数据库安全性控制</vt:lpstr>
      <vt:lpstr>存取控制</vt:lpstr>
      <vt:lpstr>数据库安全性控制</vt:lpstr>
      <vt:lpstr>自主存取控制方法</vt:lpstr>
      <vt:lpstr>PowerPoint 演示文稿</vt:lpstr>
      <vt:lpstr>数据库安全性控制</vt:lpstr>
      <vt:lpstr>PowerPoint 演示文稿</vt:lpstr>
      <vt:lpstr>GRANT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REVOKE</vt:lpstr>
      <vt:lpstr>PowerPoint 演示文稿</vt:lpstr>
      <vt:lpstr>PowerPoint 演示文稿</vt:lpstr>
      <vt:lpstr>小结:SQL灵活的授权机制</vt:lpstr>
      <vt:lpstr>创建数据库模式的权限</vt:lpstr>
      <vt:lpstr>数据库安全性控制</vt:lpstr>
      <vt:lpstr>数据库角色</vt:lpstr>
      <vt:lpstr>PowerPoint 演示文稿</vt:lpstr>
      <vt:lpstr>PowerPoint 演示文稿</vt:lpstr>
      <vt:lpstr>PowerPoint 演示文稿</vt:lpstr>
      <vt:lpstr>PowerPoint 演示文稿</vt:lpstr>
      <vt:lpstr>数据库安全性控制</vt:lpstr>
      <vt:lpstr>自主存取控制缺点</vt:lpstr>
      <vt:lpstr>强制存取控制</vt:lpstr>
      <vt:lpstr>PowerPoint 演示文稿</vt:lpstr>
      <vt:lpstr>PowerPoint 演示文稿</vt:lpstr>
      <vt:lpstr>PowerPoint 演示文稿</vt:lpstr>
      <vt:lpstr>MAC与DAC </vt:lpstr>
      <vt:lpstr>第4章  数据库安全性</vt:lpstr>
      <vt:lpstr>视图机制</vt:lpstr>
      <vt:lpstr>PowerPoint 演示文稿</vt:lpstr>
      <vt:lpstr>PowerPoint 演示文稿</vt:lpstr>
      <vt:lpstr>第4章  数据库安全性</vt:lpstr>
      <vt:lpstr>审计</vt:lpstr>
      <vt:lpstr>PowerPoint 演示文稿</vt:lpstr>
      <vt:lpstr>第4章  数据库安全性</vt:lpstr>
      <vt:lpstr>数据加密</vt:lpstr>
      <vt:lpstr>这次课我们学到了…</vt:lpstr>
      <vt:lpstr>作业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dingleilei0801@163.com</cp:lastModifiedBy>
  <cp:revision>86</cp:revision>
  <dcterms:created xsi:type="dcterms:W3CDTF">2009-08-12T06:00:50Z</dcterms:created>
  <dcterms:modified xsi:type="dcterms:W3CDTF">2018-04-23T09:28:42Z</dcterms:modified>
</cp:coreProperties>
</file>