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sldIdLst>
    <p:sldId id="262" r:id="rId3"/>
    <p:sldId id="269" r:id="rId4"/>
    <p:sldId id="268" r:id="rId5"/>
    <p:sldId id="270" r:id="rId6"/>
    <p:sldId id="271" r:id="rId7"/>
    <p:sldId id="272" r:id="rId8"/>
    <p:sldId id="273" r:id="rId9"/>
    <p:sldId id="274" r:id="rId10"/>
    <p:sldId id="296" r:id="rId11"/>
    <p:sldId id="297" r:id="rId12"/>
    <p:sldId id="275" r:id="rId13"/>
    <p:sldId id="276" r:id="rId14"/>
    <p:sldId id="278" r:id="rId15"/>
    <p:sldId id="298" r:id="rId16"/>
    <p:sldId id="277" r:id="rId17"/>
    <p:sldId id="279" r:id="rId18"/>
    <p:sldId id="280" r:id="rId19"/>
    <p:sldId id="299" r:id="rId20"/>
    <p:sldId id="281" r:id="rId21"/>
    <p:sldId id="282" r:id="rId22"/>
    <p:sldId id="283" r:id="rId23"/>
    <p:sldId id="300" r:id="rId24"/>
    <p:sldId id="284" r:id="rId25"/>
    <p:sldId id="285" r:id="rId26"/>
    <p:sldId id="286" r:id="rId27"/>
    <p:sldId id="287" r:id="rId28"/>
    <p:sldId id="288" r:id="rId29"/>
    <p:sldId id="348" r:id="rId30"/>
    <p:sldId id="301" r:id="rId31"/>
    <p:sldId id="289" r:id="rId32"/>
    <p:sldId id="302" r:id="rId33"/>
    <p:sldId id="290" r:id="rId34"/>
    <p:sldId id="291" r:id="rId35"/>
    <p:sldId id="303" r:id="rId36"/>
    <p:sldId id="292" r:id="rId37"/>
    <p:sldId id="304" r:id="rId38"/>
    <p:sldId id="293" r:id="rId39"/>
    <p:sldId id="294" r:id="rId40"/>
    <p:sldId id="295" r:id="rId41"/>
    <p:sldId id="349" r:id="rId42"/>
    <p:sldId id="305" r:id="rId43"/>
    <p:sldId id="306" r:id="rId44"/>
    <p:sldId id="313" r:id="rId45"/>
    <p:sldId id="307" r:id="rId46"/>
    <p:sldId id="326" r:id="rId47"/>
    <p:sldId id="324" r:id="rId48"/>
    <p:sldId id="327" r:id="rId49"/>
    <p:sldId id="325" r:id="rId50"/>
    <p:sldId id="346" r:id="rId51"/>
    <p:sldId id="331" r:id="rId52"/>
    <p:sldId id="329" r:id="rId53"/>
    <p:sldId id="330" r:id="rId54"/>
    <p:sldId id="328" r:id="rId55"/>
    <p:sldId id="332" r:id="rId56"/>
    <p:sldId id="333" r:id="rId57"/>
    <p:sldId id="334" r:id="rId58"/>
    <p:sldId id="335" r:id="rId59"/>
    <p:sldId id="347" r:id="rId60"/>
    <p:sldId id="336" r:id="rId61"/>
    <p:sldId id="337" r:id="rId62"/>
    <p:sldId id="338" r:id="rId63"/>
    <p:sldId id="339" r:id="rId64"/>
    <p:sldId id="340" r:id="rId65"/>
    <p:sldId id="341" r:id="rId66"/>
    <p:sldId id="342" r:id="rId67"/>
    <p:sldId id="343" r:id="rId68"/>
    <p:sldId id="344" r:id="rId69"/>
    <p:sldId id="345" r:id="rId70"/>
    <p:sldId id="322" r:id="rId71"/>
    <p:sldId id="266" r:id="rId72"/>
    <p:sldId id="265" r:id="rId73"/>
    <p:sldId id="264" r:id="rId74"/>
    <p:sldId id="263" r:id="rId7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9656" autoAdjust="0"/>
  </p:normalViewPr>
  <p:slideViewPr>
    <p:cSldViewPr snapToGrid="0">
      <p:cViewPr varScale="1">
        <p:scale>
          <a:sx n="91" d="100"/>
          <a:sy n="91" d="100"/>
        </p:scale>
        <p:origin x="798" y="5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r>
              <a:rPr lang="en-US" altLang="zh-CN" dirty="0"/>
              <a:t>11</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2018/4/28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r>
              <a:rPr lang="en-US" altLang="zh-CN" dirty="0"/>
              <a:t>11</a:t>
            </a:r>
            <a:endParaRPr lang="zh-CN" altLang="en-US" dirty="0"/>
          </a:p>
          <a:p>
            <a:pPr lvl="1"/>
            <a:r>
              <a:rPr lang="zh-CN" altLang="en-US" dirty="0"/>
              <a:t>第二级</a:t>
            </a:r>
            <a:r>
              <a:rPr lang="en-US" altLang="zh-CN" dirty="0"/>
              <a:t>22</a:t>
            </a:r>
            <a:endParaRPr lang="zh-CN" altLang="en-US" dirty="0"/>
          </a:p>
          <a:p>
            <a:pPr lvl="2"/>
            <a:r>
              <a:rPr lang="zh-CN" altLang="en-US" dirty="0"/>
              <a:t>第三级</a:t>
            </a:r>
            <a:r>
              <a:rPr lang="en-US" altLang="zh-CN" dirty="0"/>
              <a:t>33</a:t>
            </a:r>
            <a:endParaRPr lang="zh-CN" altLang="en-US" dirty="0"/>
          </a:p>
          <a:p>
            <a:pPr lvl="3"/>
            <a:r>
              <a:rPr lang="zh-CN" altLang="en-US" dirty="0"/>
              <a:t>第四级</a:t>
            </a:r>
            <a:r>
              <a:rPr lang="en-US" altLang="zh-CN" dirty="0"/>
              <a:t>44</a:t>
            </a:r>
            <a:endParaRPr lang="zh-CN" altLang="en-US" dirty="0"/>
          </a:p>
          <a:p>
            <a:pPr lvl="4"/>
            <a:r>
              <a:rPr lang="zh-CN" altLang="en-US" dirty="0"/>
              <a:t>第五级</a:t>
            </a:r>
            <a:r>
              <a:rPr lang="en-US" altLang="zh-CN" dirty="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2018/4/28</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hyperlink" Target="http://msdn2.microsoft.com/zh-cn/library/ms188354(SQL.90).aspx"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599" y="3954117"/>
            <a:ext cx="7129670" cy="708025"/>
          </a:xfrm>
          <a:prstGeom prst="rect">
            <a:avLst/>
          </a:prstGeom>
          <a:noFill/>
          <a:ln>
            <a:miter lim="800000"/>
            <a:headEnd/>
            <a:tailEnd/>
          </a:ln>
        </p:spPr>
        <p:txBody>
          <a:bodyPr anchor="ctr"/>
          <a:lstStyle/>
          <a:p>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4687044" y="4823792"/>
            <a:ext cx="2621230" cy="400110"/>
          </a:xfrm>
          <a:prstGeom prst="rect">
            <a:avLst/>
          </a:prstGeom>
          <a:noFill/>
        </p:spPr>
        <p:txBody>
          <a:bodyPr wrap="none" rtlCol="0">
            <a:spAutoFit/>
          </a:bodyPr>
          <a:lstStyle/>
          <a:p>
            <a:r>
              <a:rPr lang="zh-CN" altLang="en-US" sz="2000" dirty="0">
                <a:solidFill>
                  <a:srgbClr val="000000"/>
                </a:solidFill>
              </a:rPr>
              <a:t>第五章 数据库完整性 </a:t>
            </a:r>
            <a:endParaRPr lang="zh-CN" altLang="en-US" sz="2000" baseline="-250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olidFill>
                  <a:srgbClr val="FF9905"/>
                </a:solidFill>
              </a:rPr>
              <a:t>第二节 实体完整性</a:t>
            </a:r>
            <a:endParaRPr lang="zh-CN" altLang="en-US" dirty="0"/>
          </a:p>
        </p:txBody>
      </p:sp>
      <p:sp>
        <p:nvSpPr>
          <p:cNvPr id="5" name="内容占位符 4"/>
          <p:cNvSpPr>
            <a:spLocks noGrp="1"/>
          </p:cNvSpPr>
          <p:nvPr>
            <p:ph idx="1"/>
          </p:nvPr>
        </p:nvSpPr>
        <p:spPr/>
        <p:txBody>
          <a:bodyPr/>
          <a:lstStyle/>
          <a:p>
            <a:r>
              <a:rPr lang="zh-CN" altLang="en-US" dirty="0"/>
              <a:t>实体完整性定义</a:t>
            </a:r>
            <a:endParaRPr lang="en-US" altLang="zh-CN" dirty="0"/>
          </a:p>
          <a:p>
            <a:pPr>
              <a:lnSpc>
                <a:spcPct val="200000"/>
              </a:lnSpc>
            </a:pPr>
            <a:r>
              <a:rPr lang="zh-CN" altLang="en-US" b="1" dirty="0">
                <a:solidFill>
                  <a:srgbClr val="0000FF"/>
                </a:solidFill>
              </a:rPr>
              <a:t>实体完整性检查和违约处理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实体完整性检查和违约处理</a:t>
            </a:r>
          </a:p>
        </p:txBody>
      </p:sp>
      <p:sp>
        <p:nvSpPr>
          <p:cNvPr id="3" name="内容占位符 2"/>
          <p:cNvSpPr>
            <a:spLocks noGrp="1"/>
          </p:cNvSpPr>
          <p:nvPr>
            <p:ph idx="1"/>
          </p:nvPr>
        </p:nvSpPr>
        <p:spPr>
          <a:xfrm>
            <a:off x="457200" y="1600200"/>
            <a:ext cx="8401050" cy="4525963"/>
          </a:xfrm>
        </p:spPr>
        <p:txBody>
          <a:bodyPr>
            <a:normAutofit/>
          </a:bodyPr>
          <a:lstStyle/>
          <a:p>
            <a:pPr>
              <a:lnSpc>
                <a:spcPct val="180000"/>
              </a:lnSpc>
            </a:pPr>
            <a:r>
              <a:rPr lang="zh-CN" altLang="en-US" sz="2800" dirty="0"/>
              <a:t>插入或对主码列进行更新操作时，</a:t>
            </a:r>
            <a:r>
              <a:rPr lang="en-US" altLang="zh-CN" sz="2800" dirty="0"/>
              <a:t>RDBMS</a:t>
            </a:r>
            <a:r>
              <a:rPr lang="zh-CN" altLang="en-US" sz="2800" dirty="0"/>
              <a:t>按照实体完整性规则自动进行检查。包括：</a:t>
            </a:r>
          </a:p>
          <a:p>
            <a:pPr lvl="1">
              <a:lnSpc>
                <a:spcPct val="180000"/>
              </a:lnSpc>
            </a:pPr>
            <a:r>
              <a:rPr lang="en-US" altLang="zh-CN" sz="2400" dirty="0"/>
              <a:t>1. </a:t>
            </a:r>
            <a:r>
              <a:rPr lang="zh-CN" altLang="en-US" sz="2400" dirty="0"/>
              <a:t>检查主码值是否唯一，如果不唯一则拒绝插入或修改</a:t>
            </a:r>
          </a:p>
          <a:p>
            <a:pPr lvl="1">
              <a:lnSpc>
                <a:spcPct val="180000"/>
              </a:lnSpc>
            </a:pPr>
            <a:r>
              <a:rPr lang="en-US" altLang="zh-CN" sz="2400" dirty="0"/>
              <a:t>2. </a:t>
            </a:r>
            <a:r>
              <a:rPr lang="zh-CN" altLang="en-US" sz="2400" dirty="0"/>
              <a:t>检查主码的各个属性是否为空，只要有一个为空就拒绝插入或修改</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56980" y="1572064"/>
            <a:ext cx="8229600" cy="4525963"/>
          </a:xfrm>
        </p:spPr>
        <p:txBody>
          <a:bodyPr>
            <a:normAutofit/>
          </a:bodyPr>
          <a:lstStyle/>
          <a:p>
            <a:r>
              <a:rPr lang="zh-CN" altLang="en-US" sz="2800" dirty="0"/>
              <a:t>检查记录中主码值是否唯一的一种方法是进行</a:t>
            </a:r>
            <a:r>
              <a:rPr lang="zh-CN" altLang="en-US" sz="2800" b="1" dirty="0">
                <a:solidFill>
                  <a:srgbClr val="FF0000"/>
                </a:solidFill>
              </a:rPr>
              <a:t>全表扫描</a:t>
            </a:r>
          </a:p>
          <a:p>
            <a:endParaRPr lang="zh-CN" altLang="en-US" sz="2800" dirty="0"/>
          </a:p>
        </p:txBody>
      </p:sp>
      <p:pic>
        <p:nvPicPr>
          <p:cNvPr id="5" name="Picture 4" descr="51"/>
          <p:cNvPicPr>
            <a:picLocks noChangeAspect="1" noChangeArrowheads="1"/>
          </p:cNvPicPr>
          <p:nvPr/>
        </p:nvPicPr>
        <p:blipFill>
          <a:blip r:embed="rId2"/>
          <a:srcRect/>
          <a:stretch>
            <a:fillRect/>
          </a:stretch>
        </p:blipFill>
        <p:spPr bwMode="auto">
          <a:xfrm>
            <a:off x="1273175" y="2794000"/>
            <a:ext cx="6480175" cy="31623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14268"/>
            <a:ext cx="8229600" cy="4525963"/>
          </a:xfrm>
        </p:spPr>
        <p:txBody>
          <a:bodyPr>
            <a:normAutofit/>
          </a:bodyPr>
          <a:lstStyle/>
          <a:p>
            <a:r>
              <a:rPr lang="zh-CN" altLang="en-US" sz="2800" dirty="0"/>
              <a:t>索引</a:t>
            </a:r>
            <a:endParaRPr lang="en-US" altLang="zh-CN" sz="2800" dirty="0"/>
          </a:p>
          <a:p>
            <a:pPr lvl="1"/>
            <a:r>
              <a:rPr lang="zh-CN" altLang="en-US" sz="2400" dirty="0"/>
              <a:t>为了避免全表扫描，一般会在主码上建立索引</a:t>
            </a:r>
          </a:p>
        </p:txBody>
      </p:sp>
      <p:pic>
        <p:nvPicPr>
          <p:cNvPr id="4" name="Picture 4" descr="52"/>
          <p:cNvPicPr>
            <a:picLocks noChangeAspect="1" noChangeArrowheads="1"/>
          </p:cNvPicPr>
          <p:nvPr/>
        </p:nvPicPr>
        <p:blipFill>
          <a:blip r:embed="rId2"/>
          <a:srcRect/>
          <a:stretch>
            <a:fillRect/>
          </a:stretch>
        </p:blipFill>
        <p:spPr bwMode="auto">
          <a:xfrm>
            <a:off x="1732031" y="3043445"/>
            <a:ext cx="5740941" cy="299954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p:sp>
        <p:nvSpPr>
          <p:cNvPr id="3" name="内容占位符 2"/>
          <p:cNvSpPr>
            <a:spLocks noGrp="1"/>
          </p:cNvSpPr>
          <p:nvPr>
            <p:ph idx="1"/>
          </p:nvPr>
        </p:nvSpPr>
        <p:spPr>
          <a:xfrm>
            <a:off x="2521130" y="1600200"/>
            <a:ext cx="6318070" cy="4525963"/>
          </a:xfrm>
        </p:spPr>
        <p:txBody>
          <a:bodyPr>
            <a:normAutofit/>
          </a:bodyPr>
          <a:lstStyle/>
          <a:p>
            <a:r>
              <a:rPr lang="zh-CN" altLang="en-US" dirty="0"/>
              <a:t>第一节 概述</a:t>
            </a:r>
            <a:endParaRPr lang="en-US" altLang="zh-CN" dirty="0"/>
          </a:p>
          <a:p>
            <a:r>
              <a:rPr lang="zh-CN" altLang="en-US" dirty="0"/>
              <a:t>第二节 实体完整性</a:t>
            </a:r>
          </a:p>
          <a:p>
            <a:pPr>
              <a:buBlip>
                <a:blip r:embed="rId2"/>
              </a:buBlip>
            </a:pPr>
            <a:r>
              <a:rPr lang="zh-CN" altLang="en-US" b="1" dirty="0">
                <a:solidFill>
                  <a:srgbClr val="FF9905"/>
                </a:solidFill>
              </a:rPr>
              <a:t>第三节 参照完整性</a:t>
            </a:r>
          </a:p>
          <a:p>
            <a:r>
              <a:rPr lang="zh-CN" altLang="en-US" dirty="0"/>
              <a:t>第四节 用户定义的完整性</a:t>
            </a:r>
          </a:p>
          <a:p>
            <a:r>
              <a:rPr lang="zh-CN" altLang="en-US" dirty="0"/>
              <a:t>第五节 完整性约束命名字句</a:t>
            </a:r>
          </a:p>
          <a:p>
            <a:r>
              <a:rPr lang="zh-CN" altLang="en-US" dirty="0"/>
              <a:t>第六节 域中的完整性限制</a:t>
            </a:r>
            <a:r>
              <a:rPr lang="en-US" altLang="zh-CN" dirty="0"/>
              <a:t>(</a:t>
            </a:r>
            <a:r>
              <a:rPr lang="zh-CN" altLang="en-US" dirty="0"/>
              <a:t>了解</a:t>
            </a:r>
            <a:r>
              <a:rPr lang="en-US" altLang="zh-CN" dirty="0"/>
              <a:t>)</a:t>
            </a:r>
            <a:endParaRPr lang="zh-CN" altLang="en-US" dirty="0"/>
          </a:p>
          <a:p>
            <a:r>
              <a:rPr lang="zh-CN" altLang="en-US" dirty="0"/>
              <a:t>第七节 触发器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9905"/>
                </a:solidFill>
              </a:rPr>
              <a:t>第三节 参照完整性</a:t>
            </a:r>
          </a:p>
        </p:txBody>
      </p:sp>
      <p:sp>
        <p:nvSpPr>
          <p:cNvPr id="3" name="内容占位符 2"/>
          <p:cNvSpPr>
            <a:spLocks noGrp="1"/>
          </p:cNvSpPr>
          <p:nvPr>
            <p:ph idx="1"/>
          </p:nvPr>
        </p:nvSpPr>
        <p:spPr/>
        <p:txBody>
          <a:bodyPr/>
          <a:lstStyle/>
          <a:p>
            <a:pPr>
              <a:lnSpc>
                <a:spcPct val="190000"/>
              </a:lnSpc>
            </a:pPr>
            <a:r>
              <a:rPr lang="zh-CN" altLang="en-US" b="1" dirty="0">
                <a:solidFill>
                  <a:srgbClr val="3333FF"/>
                </a:solidFill>
              </a:rPr>
              <a:t>参照完整性定义</a:t>
            </a:r>
          </a:p>
          <a:p>
            <a:pPr>
              <a:lnSpc>
                <a:spcPct val="190000"/>
              </a:lnSpc>
            </a:pPr>
            <a:r>
              <a:rPr lang="zh-CN" altLang="en-US" b="1" dirty="0"/>
              <a:t>参照完整性检查和违约处理</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参照完整性定义</a:t>
            </a:r>
          </a:p>
        </p:txBody>
      </p:sp>
      <p:sp>
        <p:nvSpPr>
          <p:cNvPr id="3" name="内容占位符 2"/>
          <p:cNvSpPr>
            <a:spLocks noGrp="1"/>
          </p:cNvSpPr>
          <p:nvPr>
            <p:ph idx="1"/>
          </p:nvPr>
        </p:nvSpPr>
        <p:spPr/>
        <p:txBody>
          <a:bodyPr/>
          <a:lstStyle/>
          <a:p>
            <a:pPr>
              <a:lnSpc>
                <a:spcPct val="180000"/>
              </a:lnSpc>
            </a:pPr>
            <a:r>
              <a:rPr lang="zh-CN" altLang="en-US" dirty="0"/>
              <a:t>关系模型的参照完整性定义</a:t>
            </a:r>
          </a:p>
          <a:p>
            <a:pPr lvl="1">
              <a:lnSpc>
                <a:spcPct val="180000"/>
              </a:lnSpc>
            </a:pPr>
            <a:r>
              <a:rPr lang="zh-CN" altLang="en-US" sz="2400" dirty="0"/>
              <a:t>在</a:t>
            </a:r>
            <a:r>
              <a:rPr lang="en-US" altLang="zh-CN" sz="2400" dirty="0"/>
              <a:t>CREATE  TABLE</a:t>
            </a:r>
            <a:r>
              <a:rPr lang="zh-CN" altLang="en-US" sz="2400" dirty="0"/>
              <a:t>中用</a:t>
            </a:r>
            <a:r>
              <a:rPr lang="en-US" altLang="zh-CN" sz="2400" dirty="0">
                <a:solidFill>
                  <a:srgbClr val="FF00FF"/>
                </a:solidFill>
              </a:rPr>
              <a:t>FOREIGN KEY</a:t>
            </a:r>
            <a:r>
              <a:rPr lang="zh-CN" altLang="en-US" sz="2400" dirty="0"/>
              <a:t>短语定义哪些列为外码</a:t>
            </a:r>
          </a:p>
          <a:p>
            <a:pPr lvl="1">
              <a:lnSpc>
                <a:spcPct val="180000"/>
              </a:lnSpc>
            </a:pPr>
            <a:r>
              <a:rPr lang="zh-CN" altLang="en-US" sz="2400" dirty="0"/>
              <a:t>用</a:t>
            </a:r>
            <a:r>
              <a:rPr lang="en-US" altLang="zh-CN" sz="2400" dirty="0">
                <a:solidFill>
                  <a:srgbClr val="FF00FF"/>
                </a:solidFill>
              </a:rPr>
              <a:t>REFERENCES</a:t>
            </a:r>
            <a:r>
              <a:rPr lang="zh-CN" altLang="en-US" sz="2400" dirty="0"/>
              <a:t>短语指明这些外码参照哪些表的主码 </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1196009"/>
          </a:xfrm>
        </p:spPr>
        <p:txBody>
          <a:bodyPr>
            <a:normAutofit/>
          </a:bodyPr>
          <a:lstStyle/>
          <a:p>
            <a:pPr marL="901700" lvl="1" indent="-809625">
              <a:buNone/>
            </a:pPr>
            <a:r>
              <a:rPr lang="zh-CN" altLang="en-US" sz="2400" dirty="0"/>
              <a:t>例如  关系</a:t>
            </a:r>
            <a:r>
              <a:rPr lang="en-US" altLang="zh-CN" sz="2400" dirty="0"/>
              <a:t>SC</a:t>
            </a:r>
            <a:r>
              <a:rPr lang="zh-CN" altLang="en-US" sz="2400" dirty="0"/>
              <a:t>中一个元组表示一个学生选修的某门课程的成绩，（</a:t>
            </a:r>
            <a:r>
              <a:rPr lang="en-US" altLang="zh-CN" sz="2400" dirty="0" err="1"/>
              <a:t>Sno</a:t>
            </a:r>
            <a:r>
              <a:rPr lang="zh-CN" altLang="en-US" sz="2400" dirty="0"/>
              <a:t>，</a:t>
            </a:r>
            <a:r>
              <a:rPr lang="en-US" altLang="zh-CN" sz="2400" dirty="0" err="1"/>
              <a:t>Cno</a:t>
            </a:r>
            <a:r>
              <a:rPr lang="zh-CN" altLang="en-US" sz="2400" dirty="0"/>
              <a:t>）是主码。</a:t>
            </a:r>
            <a:r>
              <a:rPr lang="en-US" altLang="zh-CN" sz="2400" dirty="0" err="1"/>
              <a:t>Sno</a:t>
            </a:r>
            <a:r>
              <a:rPr lang="zh-CN" altLang="en-US" sz="2400" dirty="0"/>
              <a:t>，</a:t>
            </a:r>
            <a:r>
              <a:rPr lang="en-US" altLang="zh-CN" sz="2400" dirty="0" err="1"/>
              <a:t>Cno</a:t>
            </a:r>
            <a:r>
              <a:rPr lang="zh-CN" altLang="en-US" sz="2400" dirty="0"/>
              <a:t>分别参照引用</a:t>
            </a:r>
            <a:r>
              <a:rPr lang="en-US" altLang="zh-CN" sz="2400" dirty="0"/>
              <a:t>Student</a:t>
            </a:r>
            <a:r>
              <a:rPr lang="zh-CN" altLang="en-US" sz="2400" dirty="0"/>
              <a:t>表的主码和</a:t>
            </a:r>
            <a:r>
              <a:rPr lang="en-US" altLang="zh-CN" sz="2400" dirty="0"/>
              <a:t>Course</a:t>
            </a:r>
            <a:r>
              <a:rPr lang="zh-CN" altLang="en-US" sz="2400" dirty="0"/>
              <a:t>表的主码 </a:t>
            </a:r>
          </a:p>
          <a:p>
            <a:endParaRPr lang="zh-CN" altLang="en-US" sz="2800" dirty="0"/>
          </a:p>
        </p:txBody>
      </p:sp>
      <p:sp>
        <p:nvSpPr>
          <p:cNvPr id="4" name="TextBox 3"/>
          <p:cNvSpPr txBox="1"/>
          <p:nvPr/>
        </p:nvSpPr>
        <p:spPr>
          <a:xfrm>
            <a:off x="755375" y="2902231"/>
            <a:ext cx="5671930" cy="535531"/>
          </a:xfrm>
          <a:prstGeom prst="rect">
            <a:avLst/>
          </a:prstGeom>
          <a:noFill/>
        </p:spPr>
        <p:txBody>
          <a:bodyPr wrap="square" rtlCol="0">
            <a:spAutoFit/>
          </a:bodyPr>
          <a:lstStyle/>
          <a:p>
            <a:pPr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3</a:t>
            </a:r>
            <a:r>
              <a:rPr lang="en-US" altLang="zh-CN" sz="2400" b="1" dirty="0"/>
              <a:t> ]  </a:t>
            </a:r>
            <a:r>
              <a:rPr lang="zh-CN" altLang="en-US" sz="2400" dirty="0"/>
              <a:t>定义</a:t>
            </a:r>
            <a:r>
              <a:rPr lang="en-US" altLang="zh-CN" sz="2400" dirty="0"/>
              <a:t>SC</a:t>
            </a:r>
            <a:r>
              <a:rPr lang="zh-CN" altLang="en-US" sz="2400" dirty="0"/>
              <a:t>中的参照完整性。</a:t>
            </a:r>
            <a:endParaRPr lang="en-US" altLang="zh-CN" sz="2400" dirty="0"/>
          </a:p>
        </p:txBody>
      </p:sp>
      <p:sp>
        <p:nvSpPr>
          <p:cNvPr id="5" name="矩形 4"/>
          <p:cNvSpPr/>
          <p:nvPr/>
        </p:nvSpPr>
        <p:spPr>
          <a:xfrm>
            <a:off x="1484244" y="3511676"/>
            <a:ext cx="6944139" cy="3046988"/>
          </a:xfrm>
          <a:prstGeom prst="rect">
            <a:avLst/>
          </a:prstGeom>
        </p:spPr>
        <p:txBody>
          <a:bodyPr wrap="square">
            <a:spAutoFit/>
          </a:bodyPr>
          <a:lstStyle/>
          <a:p>
            <a:pPr>
              <a:lnSpc>
                <a:spcPct val="120000"/>
              </a:lnSpc>
              <a:buFontTx/>
              <a:buNone/>
            </a:pPr>
            <a:r>
              <a:rPr lang="en-US" altLang="zh-CN" sz="2000" dirty="0"/>
              <a:t>CREATE TABLE SC</a:t>
            </a:r>
          </a:p>
          <a:p>
            <a:pPr>
              <a:lnSpc>
                <a:spcPct val="120000"/>
              </a:lnSpc>
              <a:buFontTx/>
              <a:buNone/>
            </a:pPr>
            <a:r>
              <a:rPr lang="en-US" altLang="zh-CN" sz="2000" dirty="0"/>
              <a:t>  ( </a:t>
            </a:r>
            <a:r>
              <a:rPr lang="en-US" altLang="zh-CN" sz="2000" dirty="0" err="1"/>
              <a:t>Sno</a:t>
            </a:r>
            <a:r>
              <a:rPr lang="en-US" altLang="zh-CN" sz="2000" dirty="0"/>
              <a:t>    CHAR(9)  NOT NULL</a:t>
            </a:r>
            <a:r>
              <a:rPr lang="zh-CN" altLang="en-US" sz="2000" dirty="0"/>
              <a:t>， </a:t>
            </a:r>
          </a:p>
          <a:p>
            <a:pPr>
              <a:lnSpc>
                <a:spcPct val="120000"/>
              </a:lnSpc>
              <a:buFontTx/>
              <a:buNone/>
            </a:pPr>
            <a:r>
              <a:rPr lang="zh-CN" altLang="en-US" sz="2000" dirty="0"/>
              <a:t>    </a:t>
            </a:r>
            <a:r>
              <a:rPr lang="en-US" altLang="zh-CN" sz="2000" dirty="0" err="1"/>
              <a:t>Cno</a:t>
            </a:r>
            <a:r>
              <a:rPr lang="en-US" altLang="zh-CN" sz="2000" dirty="0"/>
              <a:t>     CHAR(4)  NOT NULL</a:t>
            </a:r>
            <a:r>
              <a:rPr lang="zh-CN" altLang="en-US" sz="2000" dirty="0"/>
              <a:t>，  </a:t>
            </a:r>
          </a:p>
          <a:p>
            <a:pPr>
              <a:lnSpc>
                <a:spcPct val="120000"/>
              </a:lnSpc>
              <a:buFontTx/>
              <a:buNone/>
            </a:pPr>
            <a:r>
              <a:rPr lang="zh-CN" altLang="en-US" sz="2000" dirty="0"/>
              <a:t>    </a:t>
            </a:r>
            <a:r>
              <a:rPr lang="en-US" altLang="zh-CN" sz="2000" dirty="0"/>
              <a:t>Grade    SMALLINT</a:t>
            </a:r>
            <a:r>
              <a:rPr lang="zh-CN" altLang="en-US" sz="2000" dirty="0"/>
              <a:t>，</a:t>
            </a:r>
          </a:p>
          <a:p>
            <a:pPr>
              <a:lnSpc>
                <a:spcPct val="120000"/>
              </a:lnSpc>
              <a:buFontTx/>
              <a:buNone/>
            </a:pPr>
            <a:r>
              <a:rPr lang="zh-CN" altLang="en-US" sz="2000" dirty="0"/>
              <a:t>    </a:t>
            </a:r>
            <a:r>
              <a:rPr lang="en-US" altLang="zh-CN" sz="2000" dirty="0">
                <a:solidFill>
                  <a:srgbClr val="FF00FF"/>
                </a:solidFill>
              </a:rPr>
              <a:t>PRIMARY KEY (</a:t>
            </a:r>
            <a:r>
              <a:rPr lang="en-US" altLang="zh-CN" sz="2000" dirty="0" err="1">
                <a:solidFill>
                  <a:srgbClr val="FF00FF"/>
                </a:solidFill>
              </a:rPr>
              <a:t>Sno</a:t>
            </a:r>
            <a:r>
              <a:rPr lang="zh-CN" altLang="en-US" sz="2000" dirty="0">
                <a:solidFill>
                  <a:srgbClr val="FF00FF"/>
                </a:solidFill>
              </a:rPr>
              <a:t>， </a:t>
            </a:r>
            <a:r>
              <a:rPr lang="en-US" altLang="zh-CN" sz="2000" dirty="0" err="1">
                <a:solidFill>
                  <a:srgbClr val="FF00FF"/>
                </a:solidFill>
              </a:rPr>
              <a:t>Cno</a:t>
            </a:r>
            <a:r>
              <a:rPr lang="en-US" altLang="zh-CN" sz="2000" dirty="0">
                <a:solidFill>
                  <a:srgbClr val="FF00FF"/>
                </a:solidFill>
              </a:rPr>
              <a:t>)</a:t>
            </a:r>
            <a:r>
              <a:rPr lang="zh-CN" altLang="en-US" sz="2000" dirty="0"/>
              <a:t>， </a:t>
            </a:r>
            <a:r>
              <a:rPr lang="en-US" altLang="zh-CN" sz="2000" dirty="0">
                <a:solidFill>
                  <a:srgbClr val="FF00FF"/>
                </a:solidFill>
              </a:rPr>
              <a:t>/*</a:t>
            </a:r>
            <a:r>
              <a:rPr lang="zh-CN" altLang="en-US" sz="2000" dirty="0">
                <a:solidFill>
                  <a:srgbClr val="FF00FF"/>
                </a:solidFill>
              </a:rPr>
              <a:t>在表级定义实体完整性*</a:t>
            </a:r>
            <a:r>
              <a:rPr lang="en-US" altLang="zh-CN" sz="2000" dirty="0">
                <a:solidFill>
                  <a:srgbClr val="FF00FF"/>
                </a:solidFill>
              </a:rPr>
              <a:t>/</a:t>
            </a:r>
          </a:p>
          <a:p>
            <a:pPr>
              <a:lnSpc>
                <a:spcPct val="120000"/>
              </a:lnSpc>
              <a:buFontTx/>
              <a:buNone/>
            </a:pPr>
            <a:r>
              <a:rPr lang="en-US" altLang="zh-CN" sz="2000" dirty="0"/>
              <a:t>    </a:t>
            </a:r>
            <a:r>
              <a:rPr lang="en-US" altLang="zh-CN" sz="2000" b="1" dirty="0">
                <a:solidFill>
                  <a:srgbClr val="FF0000"/>
                </a:solidFill>
              </a:rPr>
              <a:t>FOREIGN KEY (</a:t>
            </a:r>
            <a:r>
              <a:rPr lang="en-US" altLang="zh-CN" sz="2000" b="1" dirty="0" err="1">
                <a:solidFill>
                  <a:srgbClr val="FF0000"/>
                </a:solidFill>
              </a:rPr>
              <a:t>Sno</a:t>
            </a:r>
            <a:r>
              <a:rPr lang="en-US" altLang="zh-CN" sz="2000" b="1" dirty="0">
                <a:solidFill>
                  <a:srgbClr val="FF0000"/>
                </a:solidFill>
              </a:rPr>
              <a:t>) REFERENCES  Student(</a:t>
            </a:r>
            <a:r>
              <a:rPr lang="en-US" altLang="zh-CN" sz="2000" b="1" dirty="0" err="1">
                <a:solidFill>
                  <a:srgbClr val="FF0000"/>
                </a:solidFill>
              </a:rPr>
              <a:t>Sno</a:t>
            </a:r>
            <a:r>
              <a:rPr lang="en-US" altLang="zh-CN" sz="2000" b="1" dirty="0">
                <a:solidFill>
                  <a:srgbClr val="FF0000"/>
                </a:solidFill>
              </a:rPr>
              <a:t>)</a:t>
            </a:r>
            <a:r>
              <a:rPr lang="zh-CN" altLang="en-US" sz="2000" b="1" dirty="0">
                <a:solidFill>
                  <a:srgbClr val="FF0000"/>
                </a:solidFill>
              </a:rPr>
              <a:t>，</a:t>
            </a:r>
          </a:p>
          <a:p>
            <a:pPr>
              <a:lnSpc>
                <a:spcPct val="120000"/>
              </a:lnSpc>
              <a:buFontTx/>
              <a:buNone/>
            </a:pPr>
            <a:r>
              <a:rPr lang="en-US" altLang="zh-CN" sz="2000" b="1" dirty="0">
                <a:solidFill>
                  <a:srgbClr val="FF0000"/>
                </a:solidFill>
              </a:rPr>
              <a:t>    FOREIGN KEY (</a:t>
            </a:r>
            <a:r>
              <a:rPr lang="en-US" altLang="zh-CN" sz="2000" b="1" dirty="0" err="1">
                <a:solidFill>
                  <a:srgbClr val="FF0000"/>
                </a:solidFill>
              </a:rPr>
              <a:t>Cno</a:t>
            </a:r>
            <a:r>
              <a:rPr lang="en-US" altLang="zh-CN" sz="2000" b="1" dirty="0">
                <a:solidFill>
                  <a:srgbClr val="FF0000"/>
                </a:solidFill>
              </a:rPr>
              <a:t>) REFERENCES  Course(</a:t>
            </a:r>
            <a:r>
              <a:rPr lang="en-US" altLang="zh-CN" sz="2000" b="1" dirty="0" err="1">
                <a:solidFill>
                  <a:srgbClr val="FF0000"/>
                </a:solidFill>
              </a:rPr>
              <a:t>Cno</a:t>
            </a:r>
            <a:r>
              <a:rPr lang="en-US" altLang="zh-CN" sz="2000" b="1" dirty="0">
                <a:solidFill>
                  <a:srgbClr val="FF0000"/>
                </a:solidFill>
              </a:rPr>
              <a:t>)</a:t>
            </a:r>
          </a:p>
          <a:p>
            <a:pPr>
              <a:lnSpc>
                <a:spcPct val="120000"/>
              </a:lnSpc>
              <a:buFontTx/>
              <a:buNone/>
            </a:pPr>
            <a:r>
              <a:rPr lang="en-US" altLang="zh-CN"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9905"/>
                </a:solidFill>
              </a:rPr>
              <a:t>第三节 参照完整性</a:t>
            </a:r>
          </a:p>
        </p:txBody>
      </p:sp>
      <p:sp>
        <p:nvSpPr>
          <p:cNvPr id="3" name="内容占位符 2"/>
          <p:cNvSpPr>
            <a:spLocks noGrp="1"/>
          </p:cNvSpPr>
          <p:nvPr>
            <p:ph idx="1"/>
          </p:nvPr>
        </p:nvSpPr>
        <p:spPr/>
        <p:txBody>
          <a:bodyPr/>
          <a:lstStyle/>
          <a:p>
            <a:pPr>
              <a:lnSpc>
                <a:spcPct val="190000"/>
              </a:lnSpc>
            </a:pPr>
            <a:r>
              <a:rPr lang="zh-CN" altLang="en-US" dirty="0"/>
              <a:t>参照完整性定义</a:t>
            </a:r>
          </a:p>
          <a:p>
            <a:pPr>
              <a:lnSpc>
                <a:spcPct val="190000"/>
              </a:lnSpc>
            </a:pPr>
            <a:r>
              <a:rPr lang="zh-CN" altLang="en-US" b="1" dirty="0">
                <a:solidFill>
                  <a:srgbClr val="3333FF"/>
                </a:solidFill>
              </a:rPr>
              <a:t>参照完整性检查和违约处理</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参照完整性检查和违约处理</a:t>
            </a:r>
          </a:p>
        </p:txBody>
      </p:sp>
      <p:sp>
        <p:nvSpPr>
          <p:cNvPr id="4" name="矩形 3"/>
          <p:cNvSpPr/>
          <p:nvPr/>
        </p:nvSpPr>
        <p:spPr>
          <a:xfrm>
            <a:off x="2411574" y="1402281"/>
            <a:ext cx="4544835" cy="400110"/>
          </a:xfrm>
          <a:prstGeom prst="rect">
            <a:avLst/>
          </a:prstGeom>
        </p:spPr>
        <p:txBody>
          <a:bodyPr wrap="none">
            <a:spAutoFit/>
          </a:bodyPr>
          <a:lstStyle/>
          <a:p>
            <a:pPr algn="ctr"/>
            <a:r>
              <a:rPr kumimoji="1" lang="zh-CN" altLang="en-US" sz="2000" dirty="0">
                <a:ea typeface="黑体" pitchFamily="2" charset="-122"/>
                <a:cs typeface="Times New Roman" pitchFamily="18" charset="0"/>
              </a:rPr>
              <a:t>可能破坏参照完整性的情况及违约处理</a:t>
            </a:r>
          </a:p>
        </p:txBody>
      </p:sp>
      <p:sp>
        <p:nvSpPr>
          <p:cNvPr id="5" name="Rectangle 12"/>
          <p:cNvSpPr>
            <a:spLocks noChangeArrowheads="1"/>
          </p:cNvSpPr>
          <p:nvPr/>
        </p:nvSpPr>
        <p:spPr bwMode="auto">
          <a:xfrm>
            <a:off x="1619250" y="2676525"/>
            <a:ext cx="1498600" cy="0"/>
          </a:xfrm>
          <a:prstGeom prst="rect">
            <a:avLst/>
          </a:prstGeom>
          <a:noFill/>
          <a:ln w="25400" algn="ctr">
            <a:noFill/>
            <a:miter lim="800000"/>
            <a:headEnd/>
            <a:tailEnd/>
          </a:ln>
          <a:effectLst/>
        </p:spPr>
        <p:txBody>
          <a:bodyPr wrap="none">
            <a:spAutoFit/>
          </a:bodyPr>
          <a:lstStyle/>
          <a:p>
            <a:endParaRPr lang="zh-CN" altLang="en-US"/>
          </a:p>
        </p:txBody>
      </p:sp>
      <p:sp>
        <p:nvSpPr>
          <p:cNvPr id="6" name="Rectangle 16"/>
          <p:cNvSpPr>
            <a:spLocks noChangeArrowheads="1"/>
          </p:cNvSpPr>
          <p:nvPr/>
        </p:nvSpPr>
        <p:spPr bwMode="auto">
          <a:xfrm>
            <a:off x="1619250" y="2676525"/>
            <a:ext cx="1498600" cy="0"/>
          </a:xfrm>
          <a:prstGeom prst="rect">
            <a:avLst/>
          </a:prstGeom>
          <a:noFill/>
          <a:ln w="25400" algn="ctr">
            <a:noFill/>
            <a:miter lim="800000"/>
            <a:headEnd/>
            <a:tailEnd/>
          </a:ln>
          <a:effectLst/>
        </p:spPr>
        <p:txBody>
          <a:bodyPr wrap="none">
            <a:spAutoFit/>
          </a:bodyPr>
          <a:lstStyle/>
          <a:p>
            <a:endParaRPr lang="zh-CN" altLang="en-US"/>
          </a:p>
        </p:txBody>
      </p:sp>
      <p:sp>
        <p:nvSpPr>
          <p:cNvPr id="7" name="Rectangle 20"/>
          <p:cNvSpPr>
            <a:spLocks noChangeArrowheads="1"/>
          </p:cNvSpPr>
          <p:nvPr/>
        </p:nvSpPr>
        <p:spPr bwMode="auto">
          <a:xfrm>
            <a:off x="1619250" y="2676525"/>
            <a:ext cx="1498600" cy="0"/>
          </a:xfrm>
          <a:prstGeom prst="rect">
            <a:avLst/>
          </a:prstGeom>
          <a:noFill/>
          <a:ln w="25400" algn="ctr">
            <a:noFill/>
            <a:miter lim="800000"/>
            <a:headEnd/>
            <a:tailEnd/>
          </a:ln>
          <a:effectLst/>
        </p:spPr>
        <p:txBody>
          <a:bodyPr wrap="none">
            <a:spAutoFit/>
          </a:bodyPr>
          <a:lstStyle/>
          <a:p>
            <a:endParaRPr lang="zh-CN" altLang="en-US"/>
          </a:p>
        </p:txBody>
      </p:sp>
      <p:sp>
        <p:nvSpPr>
          <p:cNvPr id="8" name="Rectangle 24"/>
          <p:cNvSpPr>
            <a:spLocks noChangeArrowheads="1"/>
          </p:cNvSpPr>
          <p:nvPr/>
        </p:nvSpPr>
        <p:spPr bwMode="auto">
          <a:xfrm>
            <a:off x="1619250" y="2676525"/>
            <a:ext cx="1498600" cy="0"/>
          </a:xfrm>
          <a:prstGeom prst="rect">
            <a:avLst/>
          </a:prstGeom>
          <a:noFill/>
          <a:ln w="25400" algn="ctr">
            <a:noFill/>
            <a:miter lim="800000"/>
            <a:headEnd/>
            <a:tailEnd/>
          </a:ln>
          <a:effectLst/>
        </p:spPr>
        <p:txBody>
          <a:bodyPr wrap="none">
            <a:spAutoFit/>
          </a:bodyPr>
          <a:lstStyle/>
          <a:p>
            <a:endParaRPr lang="zh-CN" altLang="en-US"/>
          </a:p>
        </p:txBody>
      </p:sp>
      <p:graphicFrame>
        <p:nvGraphicFramePr>
          <p:cNvPr id="9" name="Group 134"/>
          <p:cNvGraphicFramePr>
            <a:graphicFrameLocks noGrp="1"/>
          </p:cNvGraphicFramePr>
          <p:nvPr>
            <p:extLst>
              <p:ext uri="{D42A27DB-BD31-4B8C-83A1-F6EECF244321}">
                <p14:modId xmlns:p14="http://schemas.microsoft.com/office/powerpoint/2010/main" val="1275333992"/>
              </p:ext>
            </p:extLst>
          </p:nvPr>
        </p:nvGraphicFramePr>
        <p:xfrm>
          <a:off x="468313" y="2349500"/>
          <a:ext cx="8280400" cy="3600452"/>
        </p:xfrm>
        <a:graphic>
          <a:graphicData uri="http://schemas.openxmlformats.org/drawingml/2006/table">
            <a:tbl>
              <a:tblPr/>
              <a:tblGrid>
                <a:gridCol w="2784475">
                  <a:extLst>
                    <a:ext uri="{9D8B030D-6E8A-4147-A177-3AD203B41FA5}">
                      <a16:colId xmlns:a16="http://schemas.microsoft.com/office/drawing/2014/main" val="20000"/>
                    </a:ext>
                  </a:extLst>
                </a:gridCol>
                <a:gridCol w="2638425">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887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dirty="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被参照表（例如</a:t>
                      </a:r>
                      <a:r>
                        <a:rPr kumimoji="1" lang="en-US" altLang="zh-CN" sz="1800" b="0" i="0" u="none" strike="noStrike" cap="none" normalizeH="0" baseline="0" dirty="0">
                          <a:ln>
                            <a:noFill/>
                          </a:ln>
                          <a:solidFill>
                            <a:schemeClr val="tx1"/>
                          </a:solidFill>
                          <a:effectLst/>
                          <a:latin typeface="Times New Roman" pitchFamily="18" charset="0"/>
                          <a:ea typeface="宋体" charset="-122"/>
                        </a:rPr>
                        <a:t>Student</a:t>
                      </a:r>
                      <a:r>
                        <a:rPr kumimoji="1" lang="zh-CN" altLang="en-US" sz="1800" b="0" i="0" u="none" strike="noStrike" cap="none" normalizeH="0" baseline="0" dirty="0">
                          <a:ln>
                            <a:noFill/>
                          </a:ln>
                          <a:solidFill>
                            <a:schemeClr val="tx1"/>
                          </a:solidFill>
                          <a:effectLst/>
                          <a:latin typeface="Times New Roman" pitchFamily="18"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参照表（例如</a:t>
                      </a:r>
                      <a:r>
                        <a:rPr kumimoji="1" lang="en-US" altLang="zh-CN" sz="1800" b="0" i="0" u="none" strike="noStrike" cap="none" normalizeH="0" baseline="0">
                          <a:ln>
                            <a:noFill/>
                          </a:ln>
                          <a:solidFill>
                            <a:schemeClr val="tx1"/>
                          </a:solidFill>
                          <a:effectLst/>
                          <a:latin typeface="Times New Roman" pitchFamily="18" charset="0"/>
                          <a:ea typeface="宋体" charset="-122"/>
                        </a:rPr>
                        <a:t>SC</a:t>
                      </a:r>
                      <a:r>
                        <a:rPr kumimoji="1" lang="zh-CN" altLang="en-US" sz="1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违约处理</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    </a:t>
                      </a:r>
                      <a:r>
                        <a:rPr kumimoji="1" lang="zh-CN" altLang="en-US" sz="1800" b="0" i="0" u="none" strike="noStrike" cap="none" normalizeH="0" baseline="0" dirty="0">
                          <a:ln>
                            <a:noFill/>
                          </a:ln>
                          <a:solidFill>
                            <a:schemeClr val="tx1"/>
                          </a:solidFill>
                          <a:effectLst/>
                          <a:latin typeface="Times New Roman" pitchFamily="18" charset="0"/>
                          <a:ea typeface="宋体" charset="-122"/>
                        </a:rPr>
                        <a:t>插入元组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    </a:t>
                      </a:r>
                      <a:r>
                        <a:rPr kumimoji="1" lang="zh-CN" altLang="en-US" sz="1800" b="0" i="0" u="none" strike="noStrike" cap="none" normalizeH="0" baseline="0">
                          <a:ln>
                            <a:noFill/>
                          </a:ln>
                          <a:solidFill>
                            <a:schemeClr val="tx1"/>
                          </a:solidFill>
                          <a:effectLst/>
                          <a:latin typeface="Times New Roman" pitchFamily="18" charset="0"/>
                          <a:ea typeface="宋体" charset="-122"/>
                        </a:rPr>
                        <a:t>修改外码值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删除元组</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   </a:t>
                      </a:r>
                      <a:r>
                        <a:rPr kumimoji="1" lang="zh-CN" altLang="en-US" sz="1800" b="0" i="0" u="none" strike="noStrike" cap="none" normalizeH="0" baseline="0">
                          <a:ln>
                            <a:noFill/>
                          </a:ln>
                          <a:solidFill>
                            <a:schemeClr val="tx1"/>
                          </a:solidFill>
                          <a:effectLst/>
                          <a:latin typeface="Times New Roman" pitchFamily="18" charset="0"/>
                          <a:ea typeface="宋体" charset="-122"/>
                        </a:rPr>
                        <a:t>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拒绝</a:t>
                      </a:r>
                      <a:r>
                        <a:rPr kumimoji="1" lang="en-US" altLang="zh-CN" sz="1800" b="0" i="0" u="none" strike="noStrike" cap="none" normalizeH="0" baseline="0">
                          <a:ln>
                            <a:noFill/>
                          </a:ln>
                          <a:solidFill>
                            <a:schemeClr val="tx1"/>
                          </a:solidFill>
                          <a:effectLst/>
                          <a:latin typeface="Times New Roman" pitchFamily="18" charset="0"/>
                          <a:ea typeface="宋体" charset="-122"/>
                        </a:rPr>
                        <a:t>/</a:t>
                      </a:r>
                      <a:r>
                        <a:rPr kumimoji="1" lang="zh-CN" altLang="en-US" sz="1800" b="0" i="0" u="none" strike="noStrike" cap="none" normalizeH="0" baseline="0">
                          <a:ln>
                            <a:noFill/>
                          </a:ln>
                          <a:solidFill>
                            <a:schemeClr val="tx1"/>
                          </a:solidFill>
                          <a:effectLst/>
                          <a:latin typeface="Times New Roman" pitchFamily="18" charset="0"/>
                          <a:ea typeface="宋体" charset="-122"/>
                        </a:rPr>
                        <a:t>级连删除</a:t>
                      </a:r>
                      <a:r>
                        <a:rPr kumimoji="1" lang="en-US" altLang="zh-CN" sz="1800" b="0" i="0" u="none" strike="noStrike" cap="none" normalizeH="0" baseline="0">
                          <a:ln>
                            <a:noFill/>
                          </a:ln>
                          <a:solidFill>
                            <a:schemeClr val="tx1"/>
                          </a:solidFill>
                          <a:effectLst/>
                          <a:latin typeface="Times New Roman" pitchFamily="18" charset="0"/>
                          <a:ea typeface="宋体" charset="-122"/>
                        </a:rPr>
                        <a:t>/</a:t>
                      </a:r>
                      <a:r>
                        <a:rPr kumimoji="1" lang="zh-CN" altLang="en-US" sz="1800" b="0" i="0" u="none" strike="noStrike" cap="none" normalizeH="0" baseline="0">
                          <a:ln>
                            <a:noFill/>
                          </a:ln>
                          <a:solidFill>
                            <a:schemeClr val="tx1"/>
                          </a:solidFill>
                          <a:effectLst/>
                          <a:latin typeface="Times New Roman" pitchFamily="18" charset="0"/>
                          <a:ea typeface="宋体"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修改主码值</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    </a:t>
                      </a:r>
                      <a:r>
                        <a:rPr kumimoji="1" lang="zh-CN" altLang="en-US" sz="1800" b="0" i="0" u="none" strike="noStrike" cap="none" normalizeH="0" baseline="0">
                          <a:ln>
                            <a:noFill/>
                          </a:ln>
                          <a:solidFill>
                            <a:schemeClr val="tx1"/>
                          </a:solidFill>
                          <a:effectLst/>
                          <a:latin typeface="Times New Roman" pitchFamily="18" charset="0"/>
                          <a:ea typeface="宋体" charset="-122"/>
                        </a:rPr>
                        <a:t>可能破坏参照完整性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拒绝</a:t>
                      </a:r>
                      <a:r>
                        <a:rPr kumimoji="1" lang="en-US" altLang="zh-CN" sz="1800" b="0" i="0" u="none" strike="noStrike" cap="none" normalizeH="0" baseline="0" dirty="0">
                          <a:ln>
                            <a:noFill/>
                          </a:ln>
                          <a:solidFill>
                            <a:schemeClr val="tx1"/>
                          </a:solidFill>
                          <a:effectLst/>
                          <a:latin typeface="Times New Roman" pitchFamily="18" charset="0"/>
                          <a:ea typeface="宋体" charset="-122"/>
                        </a:rPr>
                        <a:t>/</a:t>
                      </a:r>
                      <a:r>
                        <a:rPr kumimoji="1" lang="zh-CN" altLang="en-US" sz="1800" b="0" i="0" u="none" strike="noStrike" cap="none" normalizeH="0" baseline="0" dirty="0">
                          <a:ln>
                            <a:noFill/>
                          </a:ln>
                          <a:solidFill>
                            <a:schemeClr val="tx1"/>
                          </a:solidFill>
                          <a:effectLst/>
                          <a:latin typeface="Times New Roman" pitchFamily="18" charset="0"/>
                          <a:ea typeface="宋体" charset="-122"/>
                        </a:rPr>
                        <a:t>级连修改</a:t>
                      </a:r>
                      <a:r>
                        <a:rPr kumimoji="1" lang="en-US" altLang="zh-CN" sz="1800" b="0" i="0" u="none" strike="noStrike" cap="none" normalizeH="0" baseline="0" dirty="0">
                          <a:ln>
                            <a:noFill/>
                          </a:ln>
                          <a:solidFill>
                            <a:schemeClr val="tx1"/>
                          </a:solidFill>
                          <a:effectLst/>
                          <a:latin typeface="Times New Roman" pitchFamily="18" charset="0"/>
                          <a:ea typeface="宋体" charset="-122"/>
                        </a:rPr>
                        <a:t>/</a:t>
                      </a:r>
                      <a:r>
                        <a:rPr kumimoji="1" lang="zh-CN" altLang="en-US" sz="1800" b="0" i="0" u="none" strike="noStrike" cap="none" normalizeH="0" baseline="0" dirty="0">
                          <a:ln>
                            <a:noFill/>
                          </a:ln>
                          <a:solidFill>
                            <a:schemeClr val="tx1"/>
                          </a:solidFill>
                          <a:effectLst/>
                          <a:latin typeface="Times New Roman" pitchFamily="18" charset="0"/>
                          <a:ea typeface="宋体" charset="-122"/>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Line 124"/>
          <p:cNvSpPr>
            <a:spLocks noChangeShapeType="1"/>
          </p:cNvSpPr>
          <p:nvPr/>
        </p:nvSpPr>
        <p:spPr bwMode="auto">
          <a:xfrm flipH="1">
            <a:off x="2843213" y="3429000"/>
            <a:ext cx="57626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 name="Line 125"/>
          <p:cNvSpPr>
            <a:spLocks noChangeShapeType="1"/>
          </p:cNvSpPr>
          <p:nvPr/>
        </p:nvSpPr>
        <p:spPr bwMode="auto">
          <a:xfrm flipH="1">
            <a:off x="2843213" y="4076700"/>
            <a:ext cx="649287"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2" name="Line 126"/>
          <p:cNvSpPr>
            <a:spLocks noChangeShapeType="1"/>
          </p:cNvSpPr>
          <p:nvPr/>
        </p:nvSpPr>
        <p:spPr bwMode="auto">
          <a:xfrm>
            <a:off x="2843213" y="4724400"/>
            <a:ext cx="649287"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3" name="Line 127"/>
          <p:cNvSpPr>
            <a:spLocks noChangeShapeType="1"/>
          </p:cNvSpPr>
          <p:nvPr/>
        </p:nvSpPr>
        <p:spPr bwMode="auto">
          <a:xfrm>
            <a:off x="2844800" y="5516563"/>
            <a:ext cx="647700" cy="0"/>
          </a:xfrm>
          <a:prstGeom prst="line">
            <a:avLst/>
          </a:prstGeom>
          <a:noFill/>
          <a:ln w="25400">
            <a:solidFill>
              <a:schemeClr val="tx1"/>
            </a:solidFill>
            <a:round/>
            <a:headEnd/>
            <a:tailEnd type="triangle" w="med" len="me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p:sp>
        <p:nvSpPr>
          <p:cNvPr id="3" name="内容占位符 2"/>
          <p:cNvSpPr>
            <a:spLocks noGrp="1"/>
          </p:cNvSpPr>
          <p:nvPr>
            <p:ph idx="1"/>
          </p:nvPr>
        </p:nvSpPr>
        <p:spPr>
          <a:xfrm>
            <a:off x="2521130" y="1600200"/>
            <a:ext cx="6318070" cy="4525963"/>
          </a:xfrm>
        </p:spPr>
        <p:txBody>
          <a:bodyPr>
            <a:normAutofit/>
          </a:bodyPr>
          <a:lstStyle/>
          <a:p>
            <a:pPr>
              <a:buBlip>
                <a:blip r:embed="rId2"/>
              </a:buBlip>
            </a:pPr>
            <a:r>
              <a:rPr lang="zh-CN" altLang="en-US" b="1" dirty="0">
                <a:solidFill>
                  <a:srgbClr val="FF9905"/>
                </a:solidFill>
              </a:rPr>
              <a:t>第一节 概述</a:t>
            </a:r>
            <a:endParaRPr lang="en-US" altLang="zh-CN" b="1" dirty="0">
              <a:solidFill>
                <a:srgbClr val="FF9905"/>
              </a:solidFill>
            </a:endParaRPr>
          </a:p>
          <a:p>
            <a:r>
              <a:rPr lang="zh-CN" altLang="en-US" dirty="0"/>
              <a:t>第二节 实体完整性</a:t>
            </a:r>
          </a:p>
          <a:p>
            <a:r>
              <a:rPr lang="zh-CN" altLang="en-US" dirty="0"/>
              <a:t>第三节 参照完整性</a:t>
            </a:r>
          </a:p>
          <a:p>
            <a:r>
              <a:rPr lang="zh-CN" altLang="en-US" dirty="0"/>
              <a:t>第四节 用户定义的完整性</a:t>
            </a:r>
          </a:p>
          <a:p>
            <a:r>
              <a:rPr lang="zh-CN" altLang="en-US" dirty="0"/>
              <a:t>第五节 完整性约束命名字句</a:t>
            </a:r>
          </a:p>
          <a:p>
            <a:r>
              <a:rPr lang="zh-CN" altLang="en-US" dirty="0"/>
              <a:t>第六节 域中的完整性限制</a:t>
            </a:r>
            <a:r>
              <a:rPr lang="en-US" altLang="zh-CN" dirty="0"/>
              <a:t>(</a:t>
            </a:r>
            <a:r>
              <a:rPr lang="zh-CN" altLang="en-US" dirty="0"/>
              <a:t>了解</a:t>
            </a:r>
            <a:r>
              <a:rPr lang="en-US" altLang="zh-CN" dirty="0"/>
              <a:t>)</a:t>
            </a:r>
            <a:endParaRPr lang="zh-CN" altLang="en-US" dirty="0"/>
          </a:p>
          <a:p>
            <a:r>
              <a:rPr lang="zh-CN" altLang="en-US" dirty="0"/>
              <a:t>第七节 触发器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违约处理</a:t>
            </a:r>
          </a:p>
        </p:txBody>
      </p:sp>
      <p:sp>
        <p:nvSpPr>
          <p:cNvPr id="3" name="内容占位符 2"/>
          <p:cNvSpPr>
            <a:spLocks noGrp="1"/>
          </p:cNvSpPr>
          <p:nvPr>
            <p:ph idx="1"/>
          </p:nvPr>
        </p:nvSpPr>
        <p:spPr/>
        <p:txBody>
          <a:bodyPr/>
          <a:lstStyle/>
          <a:p>
            <a:r>
              <a:rPr lang="zh-CN" altLang="en-US" sz="2800" dirty="0"/>
              <a:t>参照完整性违约处理</a:t>
            </a:r>
          </a:p>
          <a:p>
            <a:endParaRPr lang="zh-CN" altLang="en-US" sz="2800" dirty="0"/>
          </a:p>
          <a:p>
            <a:pPr lvl="1"/>
            <a:r>
              <a:rPr lang="en-US" altLang="zh-CN" sz="2000" dirty="0"/>
              <a:t>1. </a:t>
            </a:r>
            <a:r>
              <a:rPr lang="zh-CN" altLang="en-US" sz="2000" dirty="0"/>
              <a:t>拒绝</a:t>
            </a:r>
            <a:r>
              <a:rPr lang="en-US" altLang="zh-CN" sz="2000" dirty="0"/>
              <a:t>(NO ACTION)</a:t>
            </a:r>
            <a:r>
              <a:rPr lang="zh-CN" altLang="en-US" sz="2000" dirty="0"/>
              <a:t>执行</a:t>
            </a:r>
          </a:p>
          <a:p>
            <a:pPr lvl="2"/>
            <a:r>
              <a:rPr lang="zh-CN" altLang="en-US" sz="2000" dirty="0"/>
              <a:t>默认策略</a:t>
            </a:r>
          </a:p>
          <a:p>
            <a:pPr lvl="1"/>
            <a:endParaRPr lang="zh-CN" altLang="en-US" sz="2000" b="1" dirty="0"/>
          </a:p>
          <a:p>
            <a:pPr lvl="1"/>
            <a:r>
              <a:rPr lang="en-US" altLang="zh-CN" sz="2000" dirty="0"/>
              <a:t>2. </a:t>
            </a:r>
            <a:r>
              <a:rPr lang="zh-CN" altLang="en-US" sz="2000" dirty="0"/>
              <a:t>级联</a:t>
            </a:r>
            <a:r>
              <a:rPr lang="en-US" altLang="zh-CN" sz="2000" dirty="0"/>
              <a:t>(CASCADE)</a:t>
            </a:r>
            <a:r>
              <a:rPr lang="zh-CN" altLang="en-US" sz="2000" dirty="0"/>
              <a:t>操作</a:t>
            </a:r>
          </a:p>
          <a:p>
            <a:pPr lvl="1"/>
            <a:endParaRPr lang="zh-CN" altLang="en-US" sz="2000" dirty="0"/>
          </a:p>
          <a:p>
            <a:pPr lvl="1"/>
            <a:r>
              <a:rPr lang="en-US" altLang="zh-CN" sz="2000" dirty="0"/>
              <a:t>3. </a:t>
            </a:r>
            <a:r>
              <a:rPr lang="zh-CN" altLang="en-US" sz="2000" dirty="0"/>
              <a:t>设置为空值（</a:t>
            </a:r>
            <a:r>
              <a:rPr lang="en-US" altLang="zh-CN" sz="2000" dirty="0"/>
              <a:t>SET-NULL</a:t>
            </a:r>
            <a:r>
              <a:rPr lang="zh-CN" altLang="en-US" sz="2000" dirty="0"/>
              <a:t>）</a:t>
            </a:r>
          </a:p>
          <a:p>
            <a:pPr lvl="2"/>
            <a:r>
              <a:rPr lang="zh-CN" altLang="en-US" sz="2000" dirty="0"/>
              <a:t>对于参照完整性，除了应该定义外码，还应定义</a:t>
            </a:r>
            <a:r>
              <a:rPr lang="zh-CN" altLang="en-US" sz="2000" dirty="0">
                <a:solidFill>
                  <a:srgbClr val="FF00FF"/>
                </a:solidFill>
              </a:rPr>
              <a:t>外码列是否允许空值</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示例</a:t>
            </a:r>
          </a:p>
        </p:txBody>
      </p:sp>
      <p:sp>
        <p:nvSpPr>
          <p:cNvPr id="7" name="TextBox 6"/>
          <p:cNvSpPr txBox="1"/>
          <p:nvPr/>
        </p:nvSpPr>
        <p:spPr>
          <a:xfrm>
            <a:off x="636106" y="1677094"/>
            <a:ext cx="7407964" cy="535531"/>
          </a:xfrm>
          <a:prstGeom prst="rect">
            <a:avLst/>
          </a:prstGeom>
          <a:noFill/>
        </p:spPr>
        <p:txBody>
          <a:bodyPr wrap="square" rtlCol="0">
            <a:spAutoFit/>
          </a:bodyPr>
          <a:lstStyle/>
          <a:p>
            <a:pPr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4</a:t>
            </a:r>
            <a:r>
              <a:rPr lang="en-US" altLang="zh-CN" sz="2400" b="1" dirty="0"/>
              <a:t> ]   </a:t>
            </a:r>
            <a:r>
              <a:rPr lang="zh-CN" altLang="en-US" sz="2400" dirty="0"/>
              <a:t>显式说明参照完整性的违约处理示例。</a:t>
            </a:r>
            <a:endParaRPr lang="en-US" altLang="zh-CN" sz="2400" dirty="0"/>
          </a:p>
        </p:txBody>
      </p:sp>
      <p:sp>
        <p:nvSpPr>
          <p:cNvPr id="8" name="矩形 7"/>
          <p:cNvSpPr/>
          <p:nvPr/>
        </p:nvSpPr>
        <p:spPr>
          <a:xfrm>
            <a:off x="1113184" y="2279371"/>
            <a:ext cx="8030816" cy="4401205"/>
          </a:xfrm>
          <a:prstGeom prst="rect">
            <a:avLst/>
          </a:prstGeom>
        </p:spPr>
        <p:txBody>
          <a:bodyPr wrap="square">
            <a:spAutoFit/>
          </a:bodyPr>
          <a:lstStyle/>
          <a:p>
            <a:pPr>
              <a:buFontTx/>
              <a:buNone/>
            </a:pPr>
            <a:r>
              <a:rPr lang="en-US" altLang="zh-CN" sz="2000" dirty="0">
                <a:solidFill>
                  <a:srgbClr val="0000FF"/>
                </a:solidFill>
              </a:rPr>
              <a:t>CREATE TABLE  </a:t>
            </a:r>
            <a:r>
              <a:rPr lang="en-US" altLang="zh-CN" sz="2000" dirty="0"/>
              <a:t>SC</a:t>
            </a:r>
          </a:p>
          <a:p>
            <a:pPr>
              <a:buFontTx/>
              <a:buNone/>
            </a:pPr>
            <a:r>
              <a:rPr lang="en-US" altLang="zh-CN" sz="2000" dirty="0"/>
              <a:t>   (</a:t>
            </a:r>
            <a:r>
              <a:rPr lang="en-US" altLang="zh-CN" sz="2000" dirty="0" err="1"/>
              <a:t>Sno</a:t>
            </a:r>
            <a:r>
              <a:rPr lang="en-US" altLang="zh-CN" sz="2000" dirty="0"/>
              <a:t>   CHAR(9)  NOT NULL</a:t>
            </a:r>
            <a:r>
              <a:rPr lang="zh-CN" altLang="en-US" sz="2000" dirty="0"/>
              <a:t>，</a:t>
            </a:r>
          </a:p>
          <a:p>
            <a:pPr>
              <a:buFontTx/>
              <a:buNone/>
            </a:pPr>
            <a:r>
              <a:rPr lang="en-US" altLang="zh-CN" sz="2000" dirty="0"/>
              <a:t>    </a:t>
            </a:r>
            <a:r>
              <a:rPr lang="en-US" altLang="zh-CN" sz="2000" dirty="0" err="1"/>
              <a:t>Cno</a:t>
            </a:r>
            <a:r>
              <a:rPr lang="en-US" altLang="zh-CN" sz="2000" dirty="0"/>
              <a:t>   CHAR(4)  NOT NULL</a:t>
            </a:r>
            <a:r>
              <a:rPr lang="zh-CN" altLang="en-US" sz="2000" dirty="0"/>
              <a:t>，</a:t>
            </a:r>
          </a:p>
          <a:p>
            <a:pPr>
              <a:buFontTx/>
              <a:buNone/>
            </a:pPr>
            <a:r>
              <a:rPr lang="zh-CN" altLang="en-US" sz="2000" dirty="0"/>
              <a:t>    </a:t>
            </a:r>
            <a:r>
              <a:rPr lang="en-US" altLang="zh-CN" sz="2000" dirty="0"/>
              <a:t>Grade  SMALLINT</a:t>
            </a:r>
            <a:r>
              <a:rPr lang="zh-CN" altLang="en-US" sz="2000" dirty="0"/>
              <a:t>，</a:t>
            </a:r>
          </a:p>
          <a:p>
            <a:pPr>
              <a:buFontTx/>
              <a:buNone/>
            </a:pPr>
            <a:r>
              <a:rPr lang="zh-CN" altLang="en-US" sz="2000" dirty="0"/>
              <a:t>    </a:t>
            </a:r>
            <a:r>
              <a:rPr lang="en-US" altLang="zh-CN" sz="2000" dirty="0">
                <a:solidFill>
                  <a:srgbClr val="0000FF"/>
                </a:solidFill>
              </a:rPr>
              <a:t>PRIMARY KEY</a:t>
            </a:r>
            <a:r>
              <a:rPr lang="zh-CN" altLang="en-US" sz="2000" dirty="0"/>
              <a:t>（</a:t>
            </a:r>
            <a:r>
              <a:rPr lang="en-US" altLang="zh-CN" sz="2000" dirty="0" err="1"/>
              <a:t>Sno</a:t>
            </a:r>
            <a:r>
              <a:rPr lang="zh-CN" altLang="en-US" sz="2000" dirty="0"/>
              <a:t>，</a:t>
            </a:r>
            <a:r>
              <a:rPr lang="en-US" altLang="zh-CN" sz="2000" dirty="0" err="1"/>
              <a:t>Cno</a:t>
            </a:r>
            <a:r>
              <a:rPr lang="zh-CN" altLang="en-US" sz="2000" dirty="0"/>
              <a:t>）， 				</a:t>
            </a:r>
          </a:p>
          <a:p>
            <a:pPr>
              <a:buFontTx/>
              <a:buNone/>
            </a:pPr>
            <a:r>
              <a:rPr lang="zh-CN" altLang="en-US" sz="2000" dirty="0"/>
              <a:t>    </a:t>
            </a:r>
            <a:r>
              <a:rPr lang="en-US" altLang="zh-CN" sz="2000" dirty="0">
                <a:solidFill>
                  <a:srgbClr val="0000FF"/>
                </a:solidFill>
              </a:rPr>
              <a:t>FOREIGN KEY </a:t>
            </a:r>
            <a:r>
              <a:rPr lang="en-US" altLang="zh-CN" sz="2000" dirty="0"/>
              <a:t>(</a:t>
            </a:r>
            <a:r>
              <a:rPr lang="en-US" altLang="zh-CN" sz="2000" dirty="0" err="1"/>
              <a:t>Sno</a:t>
            </a:r>
            <a:r>
              <a:rPr lang="en-US" altLang="zh-CN" sz="2000" dirty="0"/>
              <a:t>)  </a:t>
            </a:r>
            <a:r>
              <a:rPr lang="en-US" altLang="zh-CN" sz="2000" dirty="0">
                <a:solidFill>
                  <a:srgbClr val="0000FF"/>
                </a:solidFill>
              </a:rPr>
              <a:t>REFERENCES</a:t>
            </a:r>
            <a:r>
              <a:rPr lang="en-US" altLang="zh-CN" sz="2000" dirty="0"/>
              <a:t>  Student(</a:t>
            </a:r>
            <a:r>
              <a:rPr lang="en-US" altLang="zh-CN" sz="2000" dirty="0" err="1"/>
              <a:t>Sno</a:t>
            </a:r>
            <a:r>
              <a:rPr lang="en-US" altLang="zh-CN" sz="2000" dirty="0"/>
              <a:t>) </a:t>
            </a:r>
          </a:p>
          <a:p>
            <a:pPr>
              <a:buFontTx/>
              <a:buNone/>
            </a:pPr>
            <a:r>
              <a:rPr lang="en-US" altLang="zh-CN" sz="2000" dirty="0">
                <a:solidFill>
                  <a:srgbClr val="0000FF"/>
                </a:solidFill>
              </a:rPr>
              <a:t>           ON DELETE CASCADE     </a:t>
            </a:r>
            <a:r>
              <a:rPr lang="en-US" altLang="zh-CN" sz="2000" dirty="0"/>
              <a:t>/*</a:t>
            </a:r>
            <a:r>
              <a:rPr lang="zh-CN" altLang="en-US" sz="2000" dirty="0">
                <a:solidFill>
                  <a:srgbClr val="FF00FF"/>
                </a:solidFill>
              </a:rPr>
              <a:t>级联删除</a:t>
            </a:r>
            <a:r>
              <a:rPr lang="en-US" altLang="zh-CN" sz="2000" dirty="0"/>
              <a:t>SC</a:t>
            </a:r>
            <a:r>
              <a:rPr lang="zh-CN" altLang="en-US" sz="2000" dirty="0"/>
              <a:t>表中相应的元组*</a:t>
            </a:r>
            <a:r>
              <a:rPr lang="en-US" altLang="zh-CN" sz="2000" dirty="0"/>
              <a:t>/</a:t>
            </a:r>
          </a:p>
          <a:p>
            <a:pPr>
              <a:buFontTx/>
              <a:buNone/>
            </a:pPr>
            <a:r>
              <a:rPr lang="en-US" altLang="zh-CN" sz="2000" dirty="0"/>
              <a:t>           </a:t>
            </a:r>
            <a:r>
              <a:rPr lang="en-US" altLang="zh-CN" sz="2000" dirty="0">
                <a:solidFill>
                  <a:srgbClr val="0000FF"/>
                </a:solidFill>
              </a:rPr>
              <a:t>ON UPDATE CASCADE</a:t>
            </a:r>
            <a:r>
              <a:rPr lang="zh-CN" altLang="en-US" sz="2000" dirty="0"/>
              <a:t>， </a:t>
            </a:r>
            <a:r>
              <a:rPr lang="en-US" altLang="zh-CN" sz="2000" dirty="0"/>
              <a:t>/*</a:t>
            </a:r>
            <a:r>
              <a:rPr lang="zh-CN" altLang="en-US" sz="2000" dirty="0">
                <a:solidFill>
                  <a:srgbClr val="FF00FF"/>
                </a:solidFill>
              </a:rPr>
              <a:t>级联更新</a:t>
            </a:r>
            <a:r>
              <a:rPr lang="en-US" altLang="zh-CN" sz="2000" dirty="0"/>
              <a:t>SC</a:t>
            </a:r>
            <a:r>
              <a:rPr lang="zh-CN" altLang="en-US" sz="2000" dirty="0"/>
              <a:t>表中相应的元组*</a:t>
            </a:r>
            <a:r>
              <a:rPr lang="en-US" altLang="zh-CN" sz="2000" dirty="0"/>
              <a:t>/</a:t>
            </a:r>
          </a:p>
          <a:p>
            <a:pPr>
              <a:buFontTx/>
              <a:buNone/>
            </a:pPr>
            <a:r>
              <a:rPr lang="en-US" altLang="zh-CN" sz="2000" dirty="0"/>
              <a:t>    </a:t>
            </a:r>
            <a:r>
              <a:rPr lang="en-US" altLang="zh-CN" sz="2000" dirty="0">
                <a:solidFill>
                  <a:srgbClr val="0000FF"/>
                </a:solidFill>
              </a:rPr>
              <a:t>FOREIGN KEY </a:t>
            </a:r>
            <a:r>
              <a:rPr lang="en-US" altLang="zh-CN" sz="2000" dirty="0"/>
              <a:t>(</a:t>
            </a:r>
            <a:r>
              <a:rPr lang="en-US" altLang="zh-CN" sz="2000" dirty="0" err="1"/>
              <a:t>Cno</a:t>
            </a:r>
            <a:r>
              <a:rPr lang="en-US" altLang="zh-CN" sz="2000" dirty="0"/>
              <a:t>)  </a:t>
            </a:r>
            <a:r>
              <a:rPr lang="en-US" altLang="zh-CN" sz="2000" dirty="0">
                <a:solidFill>
                  <a:srgbClr val="0000FF"/>
                </a:solidFill>
              </a:rPr>
              <a:t>REFERENCES</a:t>
            </a:r>
            <a:r>
              <a:rPr lang="en-US" altLang="zh-CN" sz="2000" dirty="0"/>
              <a:t>  Course(</a:t>
            </a:r>
            <a:r>
              <a:rPr lang="en-US" altLang="zh-CN" sz="2000" dirty="0" err="1"/>
              <a:t>Cno</a:t>
            </a:r>
            <a:r>
              <a:rPr lang="en-US" altLang="zh-CN" sz="2000" dirty="0"/>
              <a:t>) 	                    </a:t>
            </a:r>
          </a:p>
          <a:p>
            <a:pPr>
              <a:buFontTx/>
              <a:buNone/>
            </a:pPr>
            <a:r>
              <a:rPr lang="en-US" altLang="zh-CN" sz="2000" dirty="0"/>
              <a:t>           </a:t>
            </a:r>
            <a:r>
              <a:rPr lang="en-US" altLang="zh-CN" sz="2000" dirty="0">
                <a:solidFill>
                  <a:srgbClr val="0000FF"/>
                </a:solidFill>
              </a:rPr>
              <a:t>ON DELETE NO ACTION 	</a:t>
            </a:r>
          </a:p>
          <a:p>
            <a:pPr>
              <a:buFontTx/>
              <a:buNone/>
            </a:pPr>
            <a:r>
              <a:rPr lang="en-US" altLang="zh-CN" sz="2000" dirty="0"/>
              <a:t>               /*</a:t>
            </a:r>
            <a:r>
              <a:rPr lang="zh-CN" altLang="en-US" sz="2000" dirty="0"/>
              <a:t>当删除</a:t>
            </a:r>
            <a:r>
              <a:rPr lang="en-US" altLang="zh-CN" sz="2000" dirty="0"/>
              <a:t>course </a:t>
            </a:r>
            <a:r>
              <a:rPr lang="zh-CN" altLang="en-US" sz="2000" dirty="0"/>
              <a:t>表中的元组造成了与</a:t>
            </a:r>
            <a:r>
              <a:rPr lang="en-US" altLang="zh-CN" sz="2000" dirty="0"/>
              <a:t>SC</a:t>
            </a:r>
            <a:r>
              <a:rPr lang="zh-CN" altLang="en-US" sz="2000" dirty="0"/>
              <a:t>表不一致时</a:t>
            </a:r>
            <a:r>
              <a:rPr lang="zh-CN" altLang="en-US" sz="2000" dirty="0">
                <a:solidFill>
                  <a:srgbClr val="FF00FF"/>
                </a:solidFill>
              </a:rPr>
              <a:t>拒绝删除</a:t>
            </a:r>
            <a:r>
              <a:rPr lang="zh-CN" altLang="en-US" sz="2000" dirty="0"/>
              <a:t>*</a:t>
            </a:r>
            <a:r>
              <a:rPr lang="en-US" altLang="zh-CN" sz="2000" dirty="0"/>
              <a:t>/</a:t>
            </a:r>
          </a:p>
          <a:p>
            <a:pPr>
              <a:buFontTx/>
              <a:buNone/>
            </a:pPr>
            <a:r>
              <a:rPr lang="en-US" altLang="zh-CN" sz="2000" dirty="0">
                <a:solidFill>
                  <a:srgbClr val="0000FF"/>
                </a:solidFill>
              </a:rPr>
              <a:t>           ON UPDATE CASCADE   </a:t>
            </a:r>
          </a:p>
          <a:p>
            <a:pPr>
              <a:buFontTx/>
              <a:buNone/>
            </a:pPr>
            <a:r>
              <a:rPr lang="en-US" altLang="zh-CN" sz="2000" dirty="0"/>
              <a:t>      	/*</a:t>
            </a:r>
            <a:r>
              <a:rPr lang="zh-CN" altLang="en-US" sz="2000" dirty="0"/>
              <a:t>当更新</a:t>
            </a:r>
            <a:r>
              <a:rPr lang="en-US" altLang="zh-CN" sz="2000" dirty="0"/>
              <a:t>course</a:t>
            </a:r>
            <a:r>
              <a:rPr lang="zh-CN" altLang="en-US" sz="2000" dirty="0"/>
              <a:t>表中的</a:t>
            </a:r>
            <a:r>
              <a:rPr lang="en-US" altLang="zh-CN" sz="2000" dirty="0" err="1"/>
              <a:t>cno</a:t>
            </a:r>
            <a:r>
              <a:rPr lang="zh-CN" altLang="en-US" sz="2000" dirty="0"/>
              <a:t>时，</a:t>
            </a:r>
            <a:r>
              <a:rPr lang="zh-CN" altLang="en-US" sz="2000" dirty="0">
                <a:solidFill>
                  <a:srgbClr val="FF00FF"/>
                </a:solidFill>
              </a:rPr>
              <a:t>级联更新</a:t>
            </a:r>
            <a:r>
              <a:rPr lang="en-US" altLang="zh-CN" sz="2000" dirty="0"/>
              <a:t>SC</a:t>
            </a:r>
            <a:r>
              <a:rPr lang="zh-CN" altLang="en-US" sz="2000" dirty="0"/>
              <a:t>表中相应的元组*</a:t>
            </a:r>
            <a:r>
              <a:rPr lang="en-US" altLang="zh-CN" sz="2000" dirty="0"/>
              <a:t>/</a:t>
            </a:r>
          </a:p>
          <a:p>
            <a:pPr>
              <a:buFontTx/>
              <a:buNone/>
            </a:pPr>
            <a:r>
              <a:rPr lang="en-US" altLang="zh-CN" sz="2000" dirty="0"/>
              <a:t>        )</a:t>
            </a:r>
            <a:r>
              <a:rPr lang="zh-CN" altLang="en-US" sz="2000" dirty="0"/>
              <a:t>；</a:t>
            </a:r>
          </a:p>
        </p:txBody>
      </p:sp>
      <p:pic>
        <p:nvPicPr>
          <p:cNvPr id="9"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p:sp>
        <p:nvSpPr>
          <p:cNvPr id="3" name="内容占位符 2"/>
          <p:cNvSpPr>
            <a:spLocks noGrp="1"/>
          </p:cNvSpPr>
          <p:nvPr>
            <p:ph idx="1"/>
          </p:nvPr>
        </p:nvSpPr>
        <p:spPr>
          <a:xfrm>
            <a:off x="2521130" y="1600200"/>
            <a:ext cx="6318070" cy="4525963"/>
          </a:xfrm>
        </p:spPr>
        <p:txBody>
          <a:bodyPr>
            <a:normAutofit/>
          </a:bodyPr>
          <a:lstStyle/>
          <a:p>
            <a:r>
              <a:rPr lang="zh-CN" altLang="en-US" dirty="0"/>
              <a:t>第一节 概述</a:t>
            </a:r>
            <a:endParaRPr lang="en-US" altLang="zh-CN" dirty="0"/>
          </a:p>
          <a:p>
            <a:r>
              <a:rPr lang="zh-CN" altLang="en-US" dirty="0"/>
              <a:t>第二节 实体完整性</a:t>
            </a:r>
          </a:p>
          <a:p>
            <a:r>
              <a:rPr lang="zh-CN" altLang="en-US" dirty="0"/>
              <a:t>第三节 参照完整性</a:t>
            </a:r>
          </a:p>
          <a:p>
            <a:pPr>
              <a:buBlip>
                <a:blip r:embed="rId2"/>
              </a:buBlip>
            </a:pPr>
            <a:r>
              <a:rPr lang="zh-CN" altLang="en-US" b="1" dirty="0">
                <a:solidFill>
                  <a:srgbClr val="FF9905"/>
                </a:solidFill>
              </a:rPr>
              <a:t>第四节 用户定义的完整性</a:t>
            </a:r>
          </a:p>
          <a:p>
            <a:r>
              <a:rPr lang="zh-CN" altLang="en-US" dirty="0"/>
              <a:t>第五节 完整性约束命名字句</a:t>
            </a:r>
          </a:p>
          <a:p>
            <a:r>
              <a:rPr lang="zh-CN" altLang="en-US" dirty="0"/>
              <a:t>第六节 域中的完整性限制</a:t>
            </a:r>
            <a:r>
              <a:rPr lang="en-US" altLang="zh-CN" dirty="0"/>
              <a:t>(</a:t>
            </a:r>
            <a:r>
              <a:rPr lang="zh-CN" altLang="en-US" dirty="0"/>
              <a:t>了解</a:t>
            </a:r>
            <a:r>
              <a:rPr lang="en-US" altLang="zh-CN" dirty="0"/>
              <a:t>)</a:t>
            </a:r>
            <a:endParaRPr lang="zh-CN" altLang="en-US" dirty="0"/>
          </a:p>
          <a:p>
            <a:r>
              <a:rPr lang="zh-CN" altLang="en-US" dirty="0"/>
              <a:t>第七节 触发器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第四节 用户定义的完整性</a:t>
            </a:r>
            <a:endParaRPr lang="zh-CN" altLang="en-US" dirty="0"/>
          </a:p>
        </p:txBody>
      </p:sp>
      <p:sp>
        <p:nvSpPr>
          <p:cNvPr id="3" name="内容占位符 2"/>
          <p:cNvSpPr>
            <a:spLocks noGrp="1"/>
          </p:cNvSpPr>
          <p:nvPr>
            <p:ph idx="1"/>
          </p:nvPr>
        </p:nvSpPr>
        <p:spPr/>
        <p:txBody>
          <a:bodyPr/>
          <a:lstStyle/>
          <a:p>
            <a:pPr>
              <a:lnSpc>
                <a:spcPct val="190000"/>
              </a:lnSpc>
            </a:pPr>
            <a:r>
              <a:rPr lang="zh-CN" altLang="en-US" b="1" dirty="0">
                <a:solidFill>
                  <a:srgbClr val="3333FF"/>
                </a:solidFill>
              </a:rPr>
              <a:t>属性上的约束条件的定义</a:t>
            </a:r>
          </a:p>
          <a:p>
            <a:pPr>
              <a:lnSpc>
                <a:spcPct val="190000"/>
              </a:lnSpc>
            </a:pPr>
            <a:r>
              <a:rPr lang="zh-CN" altLang="en-US" dirty="0"/>
              <a:t>属性上的约束条件检查和违约处理 </a:t>
            </a:r>
          </a:p>
          <a:p>
            <a:pPr>
              <a:lnSpc>
                <a:spcPct val="190000"/>
              </a:lnSpc>
            </a:pPr>
            <a:r>
              <a:rPr lang="zh-CN" altLang="en-US" dirty="0"/>
              <a:t>元组上的约束条件的定义 </a:t>
            </a:r>
          </a:p>
          <a:p>
            <a:pPr>
              <a:lnSpc>
                <a:spcPct val="190000"/>
              </a:lnSpc>
            </a:pPr>
            <a:r>
              <a:rPr lang="zh-CN" altLang="en-US" dirty="0"/>
              <a:t>元组上的约束条件检查和违约处理</a:t>
            </a:r>
            <a:endParaRPr lang="zh-CN" altLang="en-US" dirty="0">
              <a:solidFill>
                <a:srgbClr val="3333FF"/>
              </a:solidFill>
            </a:endParaRPr>
          </a:p>
          <a:p>
            <a:endParaRPr lang="en-US" altLang="zh-CN" b="1"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属性上的约束条件的定义</a:t>
            </a:r>
          </a:p>
        </p:txBody>
      </p:sp>
      <p:sp>
        <p:nvSpPr>
          <p:cNvPr id="3" name="内容占位符 2"/>
          <p:cNvSpPr>
            <a:spLocks noGrp="1"/>
          </p:cNvSpPr>
          <p:nvPr>
            <p:ph idx="1"/>
          </p:nvPr>
        </p:nvSpPr>
        <p:spPr/>
        <p:txBody>
          <a:bodyPr/>
          <a:lstStyle/>
          <a:p>
            <a:pPr>
              <a:lnSpc>
                <a:spcPct val="150000"/>
              </a:lnSpc>
            </a:pPr>
            <a:r>
              <a:rPr lang="en-US" altLang="zh-CN" dirty="0"/>
              <a:t>CREATE TABLE</a:t>
            </a:r>
            <a:r>
              <a:rPr lang="zh-CN" altLang="en-US" dirty="0"/>
              <a:t>时定义</a:t>
            </a:r>
          </a:p>
          <a:p>
            <a:pPr lvl="1">
              <a:lnSpc>
                <a:spcPct val="150000"/>
              </a:lnSpc>
            </a:pPr>
            <a:r>
              <a:rPr lang="zh-CN" altLang="en-US" dirty="0"/>
              <a:t>列值非空（</a:t>
            </a:r>
            <a:r>
              <a:rPr lang="en-US" altLang="zh-CN" dirty="0"/>
              <a:t>NOT NULL</a:t>
            </a:r>
            <a:r>
              <a:rPr lang="zh-CN" altLang="en-US" dirty="0"/>
              <a:t>）</a:t>
            </a:r>
          </a:p>
          <a:p>
            <a:pPr lvl="1">
              <a:lnSpc>
                <a:spcPct val="150000"/>
              </a:lnSpc>
            </a:pPr>
            <a:r>
              <a:rPr lang="zh-CN" altLang="en-US" dirty="0"/>
              <a:t>列值唯一（</a:t>
            </a:r>
            <a:r>
              <a:rPr lang="en-US" altLang="zh-CN" dirty="0"/>
              <a:t>UNIQUE</a:t>
            </a:r>
            <a:r>
              <a:rPr lang="zh-CN" altLang="en-US" dirty="0"/>
              <a:t>）</a:t>
            </a:r>
          </a:p>
          <a:p>
            <a:pPr lvl="1">
              <a:lnSpc>
                <a:spcPct val="150000"/>
              </a:lnSpc>
            </a:pPr>
            <a:r>
              <a:rPr lang="zh-CN" altLang="en-US" dirty="0"/>
              <a:t>检查列值是否满足一个布尔表达式（</a:t>
            </a:r>
            <a:r>
              <a:rPr lang="en-US" altLang="zh-CN" dirty="0"/>
              <a:t>CHECK</a:t>
            </a:r>
            <a:r>
              <a:rPr lang="zh-CN" altLang="en-US" dirty="0"/>
              <a:t>）</a:t>
            </a:r>
          </a:p>
          <a:p>
            <a:endParaRPr lang="zh-CN" altLang="en-US" dirty="0"/>
          </a:p>
        </p:txBody>
      </p:sp>
      <p:pic>
        <p:nvPicPr>
          <p:cNvPr id="2050" name="Picture 2" descr="C:\Documents and Settings\Administrator\Local Settings\Temporary Internet Files\Content.IE5\SP670PQZ\MCj03570850000[1].wmf"/>
          <p:cNvPicPr>
            <a:picLocks noChangeAspect="1" noChangeArrowheads="1"/>
          </p:cNvPicPr>
          <p:nvPr/>
        </p:nvPicPr>
        <p:blipFill>
          <a:blip r:embed="rId2"/>
          <a:srcRect/>
          <a:stretch>
            <a:fillRect/>
          </a:stretch>
        </p:blipFill>
        <p:spPr bwMode="auto">
          <a:xfrm>
            <a:off x="7390671" y="4710346"/>
            <a:ext cx="1545336" cy="183703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1.</a:t>
            </a:r>
            <a:r>
              <a:rPr lang="zh-CN" altLang="en-US" dirty="0"/>
              <a:t>不允许取空值 </a:t>
            </a:r>
          </a:p>
          <a:p>
            <a:endParaRPr lang="zh-CN" altLang="en-US" dirty="0"/>
          </a:p>
        </p:txBody>
      </p:sp>
      <p:sp>
        <p:nvSpPr>
          <p:cNvPr id="4" name="TextBox 3"/>
          <p:cNvSpPr txBox="1"/>
          <p:nvPr/>
        </p:nvSpPr>
        <p:spPr>
          <a:xfrm>
            <a:off x="490332" y="2405963"/>
            <a:ext cx="8057320" cy="978729"/>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5</a:t>
            </a:r>
            <a:r>
              <a:rPr lang="en-US" altLang="zh-CN" sz="2400" b="1" dirty="0"/>
              <a:t> ]  </a:t>
            </a:r>
            <a:r>
              <a:rPr lang="zh-CN" altLang="en-US" sz="2400" dirty="0"/>
              <a:t>在定义</a:t>
            </a:r>
            <a:r>
              <a:rPr lang="en-US" altLang="zh-CN" sz="2400" dirty="0"/>
              <a:t>SC</a:t>
            </a:r>
            <a:r>
              <a:rPr lang="zh-CN" altLang="en-US" sz="2400" dirty="0"/>
              <a:t>表时，说明</a:t>
            </a:r>
            <a:r>
              <a:rPr lang="en-US" altLang="zh-CN" sz="2400" dirty="0" err="1"/>
              <a:t>Sno</a:t>
            </a:r>
            <a:r>
              <a:rPr lang="zh-CN" altLang="en-US" sz="2400" dirty="0"/>
              <a:t>、</a:t>
            </a:r>
            <a:r>
              <a:rPr lang="en-US" altLang="zh-CN" sz="2400" dirty="0" err="1"/>
              <a:t>Cno</a:t>
            </a:r>
            <a:r>
              <a:rPr lang="zh-CN" altLang="en-US" sz="2400" dirty="0"/>
              <a:t>、</a:t>
            </a:r>
            <a:r>
              <a:rPr lang="en-US" altLang="zh-CN" sz="2400" dirty="0"/>
              <a:t>Grade</a:t>
            </a:r>
            <a:r>
              <a:rPr lang="zh-CN" altLang="en-US" sz="2400" dirty="0"/>
              <a:t>属性不允许取空值。</a:t>
            </a:r>
            <a:endParaRPr lang="en-US" altLang="zh-CN" sz="2400" dirty="0"/>
          </a:p>
        </p:txBody>
      </p:sp>
      <p:sp>
        <p:nvSpPr>
          <p:cNvPr id="5" name="矩形 4"/>
          <p:cNvSpPr/>
          <p:nvPr/>
        </p:nvSpPr>
        <p:spPr>
          <a:xfrm>
            <a:off x="887897" y="3392552"/>
            <a:ext cx="8030816" cy="2862322"/>
          </a:xfrm>
          <a:prstGeom prst="rect">
            <a:avLst/>
          </a:prstGeom>
        </p:spPr>
        <p:txBody>
          <a:bodyPr wrap="square">
            <a:spAutoFit/>
          </a:bodyPr>
          <a:lstStyle/>
          <a:p>
            <a:pPr>
              <a:lnSpc>
                <a:spcPct val="150000"/>
              </a:lnSpc>
              <a:buFontTx/>
              <a:buNone/>
            </a:pPr>
            <a:r>
              <a:rPr lang="en-US" altLang="zh-CN" sz="2000" dirty="0">
                <a:solidFill>
                  <a:srgbClr val="0000FF"/>
                </a:solidFill>
              </a:rPr>
              <a:t>CREATE TABLE </a:t>
            </a:r>
            <a:r>
              <a:rPr lang="en-US" altLang="zh-CN" sz="2000" dirty="0"/>
              <a:t>SC</a:t>
            </a:r>
          </a:p>
          <a:p>
            <a:pPr>
              <a:lnSpc>
                <a:spcPct val="150000"/>
              </a:lnSpc>
              <a:buFontTx/>
              <a:buNone/>
            </a:pPr>
            <a:r>
              <a:rPr lang="en-US" altLang="zh-CN" sz="2000" dirty="0"/>
              <a:t>  </a:t>
            </a:r>
            <a:r>
              <a:rPr lang="zh-CN" altLang="en-US" sz="2000" dirty="0"/>
              <a:t>（</a:t>
            </a:r>
            <a:r>
              <a:rPr lang="en-US" altLang="zh-CN" sz="2000" dirty="0"/>
              <a:t> </a:t>
            </a:r>
            <a:r>
              <a:rPr lang="en-US" altLang="zh-CN" sz="2000" dirty="0" err="1"/>
              <a:t>Sno</a:t>
            </a:r>
            <a:r>
              <a:rPr lang="en-US" altLang="zh-CN" sz="2000" dirty="0"/>
              <a:t>  CHAR(9)  </a:t>
            </a:r>
            <a:r>
              <a:rPr lang="en-US" altLang="zh-CN" sz="2000" dirty="0">
                <a:solidFill>
                  <a:srgbClr val="FF00FF"/>
                </a:solidFill>
              </a:rPr>
              <a:t>NOT NULL</a:t>
            </a:r>
            <a:r>
              <a:rPr lang="zh-CN" altLang="en-US" sz="2000" dirty="0"/>
              <a:t>，	</a:t>
            </a:r>
          </a:p>
          <a:p>
            <a:pPr>
              <a:lnSpc>
                <a:spcPct val="150000"/>
              </a:lnSpc>
              <a:buFontTx/>
              <a:buNone/>
            </a:pPr>
            <a:r>
              <a:rPr lang="zh-CN" altLang="en-US" sz="2000" dirty="0"/>
              <a:t>   </a:t>
            </a:r>
            <a:r>
              <a:rPr lang="en-US" altLang="zh-CN" sz="2000" dirty="0" err="1"/>
              <a:t>Cno</a:t>
            </a:r>
            <a:r>
              <a:rPr lang="en-US" altLang="zh-CN" sz="2000" dirty="0"/>
              <a:t>  CHAR(4)  </a:t>
            </a:r>
            <a:r>
              <a:rPr lang="en-US" altLang="zh-CN" sz="2000" dirty="0">
                <a:solidFill>
                  <a:srgbClr val="FF00FF"/>
                </a:solidFill>
              </a:rPr>
              <a:t>NOT NULL</a:t>
            </a:r>
            <a:r>
              <a:rPr lang="zh-CN" altLang="en-US" sz="2000" dirty="0"/>
              <a:t>，	</a:t>
            </a:r>
          </a:p>
          <a:p>
            <a:pPr>
              <a:lnSpc>
                <a:spcPct val="150000"/>
              </a:lnSpc>
              <a:buFontTx/>
              <a:buNone/>
            </a:pPr>
            <a:r>
              <a:rPr lang="zh-CN" altLang="en-US" sz="2000" dirty="0"/>
              <a:t>   </a:t>
            </a:r>
            <a:r>
              <a:rPr lang="en-US" altLang="zh-CN" sz="2000" dirty="0"/>
              <a:t>Grade  SMALLINT </a:t>
            </a:r>
            <a:r>
              <a:rPr lang="en-US" altLang="zh-CN" sz="2000" dirty="0">
                <a:solidFill>
                  <a:srgbClr val="FF00FF"/>
                </a:solidFill>
              </a:rPr>
              <a:t>NOT NULL</a:t>
            </a:r>
            <a:r>
              <a:rPr lang="zh-CN" altLang="en-US" sz="2000" dirty="0"/>
              <a:t>，	</a:t>
            </a:r>
          </a:p>
          <a:p>
            <a:pPr>
              <a:lnSpc>
                <a:spcPct val="150000"/>
              </a:lnSpc>
              <a:buFontTx/>
              <a:buNone/>
            </a:pPr>
            <a:r>
              <a:rPr lang="zh-CN" altLang="en-US" sz="2000" dirty="0"/>
              <a:t>   </a:t>
            </a:r>
            <a:r>
              <a:rPr lang="en-US" altLang="zh-CN" sz="2000" dirty="0">
                <a:solidFill>
                  <a:srgbClr val="0000FF"/>
                </a:solidFill>
              </a:rPr>
              <a:t>PRIMARY KEY </a:t>
            </a:r>
            <a:r>
              <a:rPr lang="en-US" altLang="zh-CN" sz="2000" dirty="0"/>
              <a:t>(</a:t>
            </a:r>
            <a:r>
              <a:rPr lang="en-US" altLang="zh-CN" sz="2000" dirty="0" err="1"/>
              <a:t>Sno</a:t>
            </a:r>
            <a:r>
              <a:rPr lang="zh-CN" altLang="en-US" sz="2000" dirty="0"/>
              <a:t>， </a:t>
            </a:r>
            <a:r>
              <a:rPr lang="en-US" altLang="zh-CN" sz="2000" dirty="0" err="1"/>
              <a:t>Cno</a:t>
            </a:r>
            <a:r>
              <a:rPr lang="en-US" altLang="zh-CN" sz="2000" dirty="0"/>
              <a:t>)</a:t>
            </a:r>
            <a:r>
              <a:rPr lang="zh-CN" altLang="en-US" sz="2000" dirty="0"/>
              <a:t>，  </a:t>
            </a:r>
          </a:p>
          <a:p>
            <a:pPr>
              <a:lnSpc>
                <a:spcPct val="150000"/>
              </a:lnSpc>
              <a:buFontTx/>
              <a:buNone/>
            </a:pPr>
            <a:r>
              <a:rPr lang="zh-CN" altLang="en-US" sz="2000" dirty="0"/>
              <a:t>）</a:t>
            </a:r>
            <a:r>
              <a:rPr lang="zh-CN" altLang="en-US" sz="2000"/>
              <a:t>； </a:t>
            </a:r>
            <a:endParaRPr lang="zh-CN" altLang="en-US" sz="2000" dirty="0"/>
          </a:p>
        </p:txBody>
      </p:sp>
      <p:sp>
        <p:nvSpPr>
          <p:cNvPr id="6" name="矩形 5"/>
          <p:cNvSpPr/>
          <p:nvPr/>
        </p:nvSpPr>
        <p:spPr>
          <a:xfrm>
            <a:off x="4439480" y="5405735"/>
            <a:ext cx="4572000" cy="923330"/>
          </a:xfrm>
          <a:prstGeom prst="rect">
            <a:avLst/>
          </a:prstGeom>
        </p:spPr>
        <p:txBody>
          <a:bodyPr>
            <a:spAutoFit/>
          </a:bodyPr>
          <a:lstStyle/>
          <a:p>
            <a:r>
              <a:rPr lang="zh-CN" altLang="en-US" dirty="0"/>
              <a:t> </a:t>
            </a:r>
            <a:r>
              <a:rPr lang="en-US" altLang="zh-CN" dirty="0"/>
              <a:t>/* </a:t>
            </a:r>
            <a:r>
              <a:rPr lang="zh-CN" altLang="en-US" dirty="0"/>
              <a:t>如果在表级定义实体完整性，隐含了</a:t>
            </a:r>
            <a:r>
              <a:rPr lang="en-US" altLang="zh-CN" dirty="0" err="1"/>
              <a:t>Sno</a:t>
            </a:r>
            <a:r>
              <a:rPr lang="zh-CN" altLang="en-US" dirty="0"/>
              <a:t>，</a:t>
            </a:r>
            <a:r>
              <a:rPr lang="en-US" altLang="zh-CN" dirty="0" err="1"/>
              <a:t>Cno</a:t>
            </a:r>
            <a:r>
              <a:rPr lang="zh-CN" altLang="en-US" dirty="0"/>
              <a:t>不允许取空值，则在列级不允许取空值的定义就不必写了 * </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a:t>2.</a:t>
            </a:r>
            <a:r>
              <a:rPr lang="zh-CN" altLang="en-US" sz="2800" dirty="0"/>
              <a:t>列值唯一 </a:t>
            </a:r>
          </a:p>
          <a:p>
            <a:endParaRPr lang="zh-CN" altLang="en-US" sz="2800" dirty="0"/>
          </a:p>
        </p:txBody>
      </p:sp>
      <p:sp>
        <p:nvSpPr>
          <p:cNvPr id="4" name="TextBox 3"/>
          <p:cNvSpPr txBox="1"/>
          <p:nvPr/>
        </p:nvSpPr>
        <p:spPr>
          <a:xfrm>
            <a:off x="490332" y="2405963"/>
            <a:ext cx="8057320" cy="978729"/>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6</a:t>
            </a:r>
            <a:r>
              <a:rPr lang="en-US" altLang="zh-CN" sz="2400" b="1" dirty="0"/>
              <a:t> ]  </a:t>
            </a:r>
            <a:r>
              <a:rPr lang="zh-CN" altLang="en-US" sz="2400" dirty="0"/>
              <a:t>建立部门表</a:t>
            </a:r>
            <a:r>
              <a:rPr lang="en-US" altLang="zh-CN" sz="2400" dirty="0"/>
              <a:t>DEPT</a:t>
            </a:r>
            <a:r>
              <a:rPr lang="zh-CN" altLang="en-US" sz="2400" dirty="0"/>
              <a:t>，要求部门名称</a:t>
            </a:r>
            <a:r>
              <a:rPr lang="en-US" altLang="zh-CN" sz="2400" dirty="0" err="1"/>
              <a:t>Dname</a:t>
            </a:r>
            <a:r>
              <a:rPr lang="zh-CN" altLang="en-US" sz="2400" dirty="0"/>
              <a:t>列取值唯一，部门编号</a:t>
            </a:r>
            <a:r>
              <a:rPr lang="en-US" altLang="zh-CN" sz="2400" dirty="0" err="1"/>
              <a:t>Deptno</a:t>
            </a:r>
            <a:r>
              <a:rPr lang="zh-CN" altLang="en-US" sz="2400" dirty="0"/>
              <a:t>列为主码。</a:t>
            </a:r>
            <a:endParaRPr lang="en-US" altLang="zh-CN" sz="2400" dirty="0"/>
          </a:p>
        </p:txBody>
      </p:sp>
      <p:sp>
        <p:nvSpPr>
          <p:cNvPr id="5" name="矩形 4"/>
          <p:cNvSpPr/>
          <p:nvPr/>
        </p:nvSpPr>
        <p:spPr>
          <a:xfrm>
            <a:off x="887897" y="3392552"/>
            <a:ext cx="8030816" cy="2272995"/>
          </a:xfrm>
          <a:prstGeom prst="rect">
            <a:avLst/>
          </a:prstGeom>
        </p:spPr>
        <p:txBody>
          <a:bodyPr wrap="square">
            <a:spAutoFit/>
          </a:bodyPr>
          <a:lstStyle/>
          <a:p>
            <a:pPr>
              <a:lnSpc>
                <a:spcPct val="120000"/>
              </a:lnSpc>
              <a:buFontTx/>
              <a:buNone/>
            </a:pPr>
            <a:r>
              <a:rPr lang="en-US" altLang="zh-CN" sz="2000" dirty="0">
                <a:solidFill>
                  <a:srgbClr val="0000FF"/>
                </a:solidFill>
              </a:rPr>
              <a:t>CREATE TABLE  </a:t>
            </a:r>
            <a:r>
              <a:rPr lang="en-US" altLang="zh-CN" sz="2000" dirty="0"/>
              <a:t>DEPT</a:t>
            </a:r>
          </a:p>
          <a:p>
            <a:pPr>
              <a:lnSpc>
                <a:spcPct val="120000"/>
              </a:lnSpc>
              <a:buFontTx/>
              <a:buNone/>
            </a:pPr>
            <a:r>
              <a:rPr lang="en-US" altLang="zh-CN" sz="2000" dirty="0"/>
              <a:t>  (</a:t>
            </a:r>
            <a:r>
              <a:rPr lang="en-US" altLang="zh-CN" sz="2000" dirty="0" err="1"/>
              <a:t>Deptno</a:t>
            </a:r>
            <a:r>
              <a:rPr lang="en-US" altLang="zh-CN" sz="2000" dirty="0"/>
              <a:t>  NUMERIC(2)</a:t>
            </a:r>
            <a:r>
              <a:rPr lang="zh-CN" altLang="en-US" sz="2000" dirty="0"/>
              <a:t>，</a:t>
            </a:r>
          </a:p>
          <a:p>
            <a:pPr>
              <a:lnSpc>
                <a:spcPct val="120000"/>
              </a:lnSpc>
              <a:buFontTx/>
              <a:buNone/>
            </a:pPr>
            <a:r>
              <a:rPr lang="zh-CN" altLang="en-US" sz="2000" dirty="0"/>
              <a:t>   </a:t>
            </a:r>
            <a:r>
              <a:rPr lang="en-US" altLang="zh-CN" sz="2000" dirty="0" err="1"/>
              <a:t>Dname</a:t>
            </a:r>
            <a:r>
              <a:rPr lang="en-US" altLang="zh-CN" sz="2000" dirty="0"/>
              <a:t>  CHAR(9)  </a:t>
            </a:r>
            <a:r>
              <a:rPr lang="en-US" altLang="zh-CN" sz="2000" dirty="0">
                <a:solidFill>
                  <a:srgbClr val="FF00FF"/>
                </a:solidFill>
              </a:rPr>
              <a:t>UNIQUE</a:t>
            </a:r>
            <a:r>
              <a:rPr lang="zh-CN" altLang="en-US" sz="2000" dirty="0"/>
              <a:t>，</a:t>
            </a:r>
            <a:r>
              <a:rPr lang="en-US" altLang="zh-CN" sz="2000" dirty="0"/>
              <a:t>/*</a:t>
            </a:r>
            <a:r>
              <a:rPr lang="zh-CN" altLang="en-US" sz="2000" dirty="0"/>
              <a:t>要求</a:t>
            </a:r>
            <a:r>
              <a:rPr lang="en-US" altLang="zh-CN" sz="2000" dirty="0" err="1"/>
              <a:t>Dname</a:t>
            </a:r>
            <a:r>
              <a:rPr lang="zh-CN" altLang="en-US" sz="2000" dirty="0"/>
              <a:t>列值唯一*</a:t>
            </a:r>
            <a:r>
              <a:rPr lang="en-US" altLang="zh-CN" sz="2000" dirty="0"/>
              <a:t>/</a:t>
            </a:r>
          </a:p>
          <a:p>
            <a:pPr>
              <a:lnSpc>
                <a:spcPct val="120000"/>
              </a:lnSpc>
              <a:buFontTx/>
              <a:buNone/>
            </a:pPr>
            <a:r>
              <a:rPr lang="en-US" altLang="zh-CN" sz="2000" dirty="0"/>
              <a:t>   Location  CHAR(10)</a:t>
            </a:r>
            <a:r>
              <a:rPr lang="zh-CN" altLang="en-US" sz="2000" dirty="0"/>
              <a:t>，</a:t>
            </a:r>
          </a:p>
          <a:p>
            <a:pPr>
              <a:lnSpc>
                <a:spcPct val="120000"/>
              </a:lnSpc>
              <a:buFontTx/>
              <a:buNone/>
            </a:pPr>
            <a:r>
              <a:rPr lang="zh-CN" altLang="en-US" sz="2000" dirty="0"/>
              <a:t>   </a:t>
            </a:r>
            <a:r>
              <a:rPr lang="en-US" altLang="zh-CN" sz="2000" dirty="0">
                <a:solidFill>
                  <a:srgbClr val="0000FF"/>
                </a:solidFill>
              </a:rPr>
              <a:t>PRIMARY KEY </a:t>
            </a:r>
            <a:r>
              <a:rPr lang="en-US" altLang="zh-CN" sz="2000" dirty="0"/>
              <a:t>(</a:t>
            </a:r>
            <a:r>
              <a:rPr lang="en-US" altLang="zh-CN" sz="2000" dirty="0" err="1"/>
              <a:t>Deptno</a:t>
            </a:r>
            <a:r>
              <a:rPr lang="en-US" altLang="zh-CN" sz="2000" dirty="0"/>
              <a:t>)</a:t>
            </a:r>
          </a:p>
          <a:p>
            <a:pPr>
              <a:lnSpc>
                <a:spcPct val="120000"/>
              </a:lnSpc>
              <a:buFontTx/>
              <a:buNone/>
            </a:pPr>
            <a:r>
              <a:rPr lang="en-US" altLang="zh-CN" sz="2000" dirty="0"/>
              <a:t> )</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a:t>3. </a:t>
            </a:r>
            <a:r>
              <a:rPr lang="zh-CN" altLang="en-US" sz="2800" dirty="0"/>
              <a:t>用</a:t>
            </a:r>
            <a:r>
              <a:rPr lang="en-US" altLang="zh-CN" sz="2800" dirty="0"/>
              <a:t>CHECK</a:t>
            </a:r>
            <a:r>
              <a:rPr lang="zh-CN" altLang="en-US" sz="2800" dirty="0"/>
              <a:t>短语指定列值应该满足的条件</a:t>
            </a:r>
          </a:p>
          <a:p>
            <a:endParaRPr lang="zh-CN" altLang="en-US" sz="2800" dirty="0"/>
          </a:p>
        </p:txBody>
      </p:sp>
      <p:sp>
        <p:nvSpPr>
          <p:cNvPr id="4" name="TextBox 3"/>
          <p:cNvSpPr txBox="1"/>
          <p:nvPr/>
        </p:nvSpPr>
        <p:spPr>
          <a:xfrm>
            <a:off x="490332" y="2405963"/>
            <a:ext cx="8057320" cy="535531"/>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7</a:t>
            </a:r>
            <a:r>
              <a:rPr lang="en-US" altLang="zh-CN" sz="2400" b="1" dirty="0"/>
              <a:t> ]    </a:t>
            </a:r>
            <a:r>
              <a:rPr lang="en-US" altLang="zh-CN" sz="2400" dirty="0"/>
              <a:t>Student</a:t>
            </a:r>
            <a:r>
              <a:rPr lang="zh-CN" altLang="en-US" sz="2400" dirty="0"/>
              <a:t>表的</a:t>
            </a:r>
            <a:r>
              <a:rPr lang="en-US" altLang="zh-CN" sz="2400" dirty="0" err="1"/>
              <a:t>Ssex</a:t>
            </a:r>
            <a:r>
              <a:rPr lang="zh-CN" altLang="en-US" sz="2400" dirty="0"/>
              <a:t>只允许取</a:t>
            </a:r>
            <a:r>
              <a:rPr lang="zh-CN" altLang="en-US" sz="2400" dirty="0">
                <a:latin typeface="Arial"/>
              </a:rPr>
              <a:t>“</a:t>
            </a:r>
            <a:r>
              <a:rPr lang="zh-CN" altLang="en-US" sz="2400" dirty="0"/>
              <a:t>男</a:t>
            </a:r>
            <a:r>
              <a:rPr lang="zh-CN" altLang="en-US" sz="2400" dirty="0">
                <a:latin typeface="Arial"/>
              </a:rPr>
              <a:t>”</a:t>
            </a:r>
            <a:r>
              <a:rPr lang="zh-CN" altLang="en-US" sz="2400" dirty="0"/>
              <a:t>或</a:t>
            </a:r>
            <a:r>
              <a:rPr lang="zh-CN" altLang="en-US" sz="2400" dirty="0">
                <a:latin typeface="Arial"/>
              </a:rPr>
              <a:t>“</a:t>
            </a:r>
            <a:r>
              <a:rPr lang="zh-CN" altLang="en-US" sz="2400" dirty="0"/>
              <a:t>女</a:t>
            </a:r>
            <a:r>
              <a:rPr lang="zh-CN" altLang="en-US" sz="2400" dirty="0">
                <a:latin typeface="Arial"/>
              </a:rPr>
              <a:t>”</a:t>
            </a:r>
            <a:r>
              <a:rPr lang="zh-CN" altLang="en-US" sz="2400" dirty="0"/>
              <a:t>。 </a:t>
            </a:r>
            <a:endParaRPr lang="en-US" altLang="zh-CN" sz="2400" dirty="0"/>
          </a:p>
        </p:txBody>
      </p:sp>
      <p:sp>
        <p:nvSpPr>
          <p:cNvPr id="5" name="矩形 4"/>
          <p:cNvSpPr/>
          <p:nvPr/>
        </p:nvSpPr>
        <p:spPr>
          <a:xfrm>
            <a:off x="887897" y="3392552"/>
            <a:ext cx="8030816" cy="2677656"/>
          </a:xfrm>
          <a:prstGeom prst="rect">
            <a:avLst/>
          </a:prstGeom>
        </p:spPr>
        <p:txBody>
          <a:bodyPr wrap="square">
            <a:spAutoFit/>
          </a:bodyPr>
          <a:lstStyle/>
          <a:p>
            <a:pPr>
              <a:lnSpc>
                <a:spcPct val="120000"/>
              </a:lnSpc>
              <a:buFontTx/>
              <a:buNone/>
            </a:pPr>
            <a:r>
              <a:rPr lang="en-US" altLang="zh-CN" sz="2000" dirty="0"/>
              <a:t>CREATE TABLE Student</a:t>
            </a:r>
          </a:p>
          <a:p>
            <a:pPr>
              <a:lnSpc>
                <a:spcPct val="120000"/>
              </a:lnSpc>
              <a:buFontTx/>
              <a:buNone/>
            </a:pPr>
            <a:r>
              <a:rPr lang="en-US" altLang="zh-CN" sz="2000" dirty="0"/>
              <a:t>    (</a:t>
            </a:r>
            <a:r>
              <a:rPr lang="en-US" altLang="zh-CN" sz="2000" dirty="0" err="1"/>
              <a:t>Sno</a:t>
            </a:r>
            <a:r>
              <a:rPr lang="en-US" altLang="zh-CN" sz="2000" dirty="0"/>
              <a:t>  CHAR(9) PRIMARY KEY</a:t>
            </a:r>
            <a:r>
              <a:rPr lang="zh-CN" altLang="en-US" sz="2000" dirty="0"/>
              <a:t>，</a:t>
            </a:r>
          </a:p>
          <a:p>
            <a:pPr>
              <a:lnSpc>
                <a:spcPct val="120000"/>
              </a:lnSpc>
              <a:buFontTx/>
              <a:buNone/>
            </a:pPr>
            <a:r>
              <a:rPr lang="zh-CN" altLang="en-US" sz="2000" dirty="0"/>
              <a:t>     </a:t>
            </a:r>
            <a:r>
              <a:rPr lang="en-US" altLang="zh-CN" sz="2000" dirty="0" err="1"/>
              <a:t>Sname</a:t>
            </a:r>
            <a:r>
              <a:rPr lang="en-US" altLang="zh-CN" sz="2000" dirty="0"/>
              <a:t> CHAR(8) NOT NULL</a:t>
            </a:r>
            <a:r>
              <a:rPr lang="zh-CN" altLang="en-US" sz="2000" dirty="0"/>
              <a:t>，                     </a:t>
            </a:r>
          </a:p>
          <a:p>
            <a:pPr>
              <a:lnSpc>
                <a:spcPct val="120000"/>
              </a:lnSpc>
              <a:buFontTx/>
              <a:buNone/>
            </a:pPr>
            <a:r>
              <a:rPr lang="zh-CN" altLang="en-US" sz="2000" dirty="0"/>
              <a:t>     </a:t>
            </a:r>
            <a:r>
              <a:rPr lang="en-US" altLang="zh-CN" sz="2000" dirty="0" err="1"/>
              <a:t>Ssex</a:t>
            </a:r>
            <a:r>
              <a:rPr lang="en-US" altLang="zh-CN" sz="2000" dirty="0"/>
              <a:t>  CHAR(2)  </a:t>
            </a:r>
            <a:r>
              <a:rPr lang="en-US" altLang="zh-CN" sz="2000" dirty="0">
                <a:solidFill>
                  <a:srgbClr val="FF00FF"/>
                </a:solidFill>
              </a:rPr>
              <a:t>CHECK (</a:t>
            </a:r>
            <a:r>
              <a:rPr lang="en-US" altLang="zh-CN" sz="2000" dirty="0" err="1">
                <a:solidFill>
                  <a:srgbClr val="FF00FF"/>
                </a:solidFill>
              </a:rPr>
              <a:t>Ssex</a:t>
            </a:r>
            <a:r>
              <a:rPr lang="en-US" altLang="zh-CN" sz="2000" dirty="0">
                <a:solidFill>
                  <a:srgbClr val="FF00FF"/>
                </a:solidFill>
              </a:rPr>
              <a:t>  IN (</a:t>
            </a:r>
            <a:r>
              <a:rPr lang="en-US" altLang="zh-CN" sz="2000" dirty="0">
                <a:solidFill>
                  <a:srgbClr val="FF00FF"/>
                </a:solidFill>
                <a:latin typeface="Arial"/>
              </a:rPr>
              <a:t>'</a:t>
            </a:r>
            <a:r>
              <a:rPr lang="zh-CN" altLang="en-US" sz="2000" dirty="0">
                <a:solidFill>
                  <a:srgbClr val="FF00FF"/>
                </a:solidFill>
              </a:rPr>
              <a:t>男</a:t>
            </a:r>
            <a:r>
              <a:rPr lang="en-US" altLang="zh-CN" sz="2000" dirty="0">
                <a:solidFill>
                  <a:srgbClr val="FF00FF"/>
                </a:solidFill>
                <a:latin typeface="Arial"/>
              </a:rPr>
              <a:t>', '</a:t>
            </a:r>
            <a:r>
              <a:rPr lang="zh-CN" altLang="en-US" sz="2000" dirty="0">
                <a:solidFill>
                  <a:srgbClr val="FF00FF"/>
                </a:solidFill>
              </a:rPr>
              <a:t>女</a:t>
            </a:r>
            <a:r>
              <a:rPr lang="en-US" altLang="zh-CN" sz="2000" dirty="0">
                <a:solidFill>
                  <a:srgbClr val="FF00FF"/>
                </a:solidFill>
                <a:latin typeface="Arial"/>
              </a:rPr>
              <a:t>'</a:t>
            </a:r>
            <a:r>
              <a:rPr lang="en-US" altLang="zh-CN" sz="2000" dirty="0">
                <a:solidFill>
                  <a:srgbClr val="FF00FF"/>
                </a:solidFill>
              </a:rPr>
              <a:t>) )</a:t>
            </a:r>
            <a:r>
              <a:rPr lang="en-US" altLang="zh-CN" sz="2000" dirty="0"/>
              <a:t> ,</a:t>
            </a:r>
            <a:r>
              <a:rPr lang="zh-CN" altLang="en-US" sz="2000" dirty="0"/>
              <a:t>                </a:t>
            </a:r>
          </a:p>
          <a:p>
            <a:pPr>
              <a:lnSpc>
                <a:spcPct val="120000"/>
              </a:lnSpc>
              <a:buFontTx/>
              <a:buNone/>
            </a:pPr>
            <a:r>
              <a:rPr lang="zh-CN" altLang="en-US" sz="2000" dirty="0"/>
              <a:t>    </a:t>
            </a:r>
            <a:r>
              <a:rPr lang="en-US" altLang="zh-CN" sz="2000" dirty="0"/>
              <a:t> Sage  SMALLINT</a:t>
            </a:r>
            <a:r>
              <a:rPr lang="zh-CN" altLang="en-US" sz="2000" dirty="0"/>
              <a:t>，</a:t>
            </a:r>
          </a:p>
          <a:p>
            <a:pPr>
              <a:lnSpc>
                <a:spcPct val="120000"/>
              </a:lnSpc>
              <a:buFontTx/>
              <a:buNone/>
            </a:pPr>
            <a:r>
              <a:rPr lang="en-US" altLang="zh-CN" sz="2000" dirty="0"/>
              <a:t>     </a:t>
            </a:r>
            <a:r>
              <a:rPr lang="en-US" altLang="zh-CN" sz="2000" dirty="0" err="1"/>
              <a:t>Sdept</a:t>
            </a:r>
            <a:r>
              <a:rPr lang="en-US" altLang="zh-CN" sz="2000" dirty="0"/>
              <a:t>  CHAR(20)</a:t>
            </a:r>
          </a:p>
          <a:p>
            <a:pPr>
              <a:lnSpc>
                <a:spcPct val="120000"/>
              </a:lnSpc>
              <a:buFontTx/>
              <a:buNone/>
            </a:pPr>
            <a:r>
              <a:rPr lang="en-US" altLang="zh-CN" sz="2000" dirty="0"/>
              <a:t>  );</a:t>
            </a:r>
            <a:endParaRPr lang="zh-CN" altLang="en-US" sz="2000" dirty="0"/>
          </a:p>
        </p:txBody>
      </p:sp>
      <p:sp>
        <p:nvSpPr>
          <p:cNvPr id="6" name="矩形 5"/>
          <p:cNvSpPr/>
          <p:nvPr/>
        </p:nvSpPr>
        <p:spPr>
          <a:xfrm>
            <a:off x="6277970" y="4600011"/>
            <a:ext cx="2866030" cy="646331"/>
          </a:xfrm>
          <a:prstGeom prst="rect">
            <a:avLst/>
          </a:prstGeom>
        </p:spPr>
        <p:txBody>
          <a:bodyPr wrap="square">
            <a:spAutoFit/>
          </a:bodyPr>
          <a:lstStyle/>
          <a:p>
            <a:r>
              <a:rPr lang="en-US" altLang="zh-CN" dirty="0"/>
              <a:t>/*</a:t>
            </a:r>
            <a:r>
              <a:rPr lang="zh-CN" altLang="en-US" dirty="0"/>
              <a:t>性别属性</a:t>
            </a:r>
            <a:r>
              <a:rPr lang="en-US" altLang="zh-CN" dirty="0" err="1"/>
              <a:t>Ssex</a:t>
            </a:r>
            <a:r>
              <a:rPr lang="zh-CN" altLang="en-US" dirty="0"/>
              <a:t>只允许取</a:t>
            </a:r>
            <a:r>
              <a:rPr lang="en-US" altLang="zh-CN" dirty="0"/>
              <a:t>'</a:t>
            </a:r>
            <a:r>
              <a:rPr lang="zh-CN" altLang="en-US" dirty="0"/>
              <a:t>男</a:t>
            </a:r>
            <a:r>
              <a:rPr lang="en-US" altLang="zh-CN" dirty="0"/>
              <a:t>'</a:t>
            </a:r>
            <a:r>
              <a:rPr lang="zh-CN" altLang="en-US" dirty="0"/>
              <a:t>或</a:t>
            </a:r>
            <a:r>
              <a:rPr lang="en-US" altLang="zh-CN" dirty="0"/>
              <a:t>'</a:t>
            </a:r>
            <a:r>
              <a:rPr lang="zh-CN" altLang="en-US" dirty="0"/>
              <a:t>女</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6837" y="1981894"/>
            <a:ext cx="8057320" cy="535531"/>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8</a:t>
            </a:r>
            <a:r>
              <a:rPr lang="en-US" altLang="zh-CN" sz="2400" b="1" dirty="0"/>
              <a:t> ]    </a:t>
            </a:r>
            <a:r>
              <a:rPr lang="en-US" altLang="zh-CN" sz="2400" dirty="0"/>
              <a:t>SC</a:t>
            </a:r>
            <a:r>
              <a:rPr lang="zh-CN" altLang="en-US" sz="2400" dirty="0"/>
              <a:t>表的</a:t>
            </a:r>
            <a:r>
              <a:rPr lang="en-US" altLang="zh-CN" sz="2400" dirty="0"/>
              <a:t>Grade</a:t>
            </a:r>
            <a:r>
              <a:rPr lang="zh-CN" altLang="en-US" sz="2400" dirty="0"/>
              <a:t>的值应该在</a:t>
            </a:r>
            <a:r>
              <a:rPr lang="en-US" altLang="zh-CN" sz="2400" dirty="0"/>
              <a:t>0</a:t>
            </a:r>
            <a:r>
              <a:rPr lang="zh-CN" altLang="en-US" sz="2400" dirty="0"/>
              <a:t>和</a:t>
            </a:r>
            <a:r>
              <a:rPr lang="en-US" altLang="zh-CN" sz="2400" dirty="0"/>
              <a:t>100</a:t>
            </a:r>
            <a:r>
              <a:rPr lang="zh-CN" altLang="en-US" sz="2400" dirty="0"/>
              <a:t>之间 。</a:t>
            </a:r>
            <a:endParaRPr lang="en-US" altLang="zh-CN" sz="2400" dirty="0"/>
          </a:p>
        </p:txBody>
      </p:sp>
      <p:sp>
        <p:nvSpPr>
          <p:cNvPr id="5" name="矩形 4"/>
          <p:cNvSpPr/>
          <p:nvPr/>
        </p:nvSpPr>
        <p:spPr>
          <a:xfrm>
            <a:off x="887897" y="2703439"/>
            <a:ext cx="8030816" cy="3046988"/>
          </a:xfrm>
          <a:prstGeom prst="rect">
            <a:avLst/>
          </a:prstGeom>
        </p:spPr>
        <p:txBody>
          <a:bodyPr wrap="square">
            <a:spAutoFit/>
          </a:bodyPr>
          <a:lstStyle/>
          <a:p>
            <a:pPr>
              <a:lnSpc>
                <a:spcPct val="120000"/>
              </a:lnSpc>
              <a:buFontTx/>
              <a:buNone/>
            </a:pPr>
            <a:r>
              <a:rPr lang="en-US" altLang="zh-CN" sz="2000" dirty="0"/>
              <a:t>CREATE TABLE SC</a:t>
            </a:r>
          </a:p>
          <a:p>
            <a:pPr>
              <a:lnSpc>
                <a:spcPct val="120000"/>
              </a:lnSpc>
              <a:buFontTx/>
              <a:buNone/>
            </a:pPr>
            <a:r>
              <a:rPr lang="en-US" altLang="zh-CN" sz="2000" dirty="0"/>
              <a:t>    (</a:t>
            </a:r>
            <a:r>
              <a:rPr lang="en-US" altLang="zh-CN" sz="2000" dirty="0" err="1"/>
              <a:t>Sno</a:t>
            </a:r>
            <a:r>
              <a:rPr lang="en-US" altLang="zh-CN" sz="2000" dirty="0"/>
              <a:t>  CHAR(9)  NOT NULL</a:t>
            </a:r>
            <a:r>
              <a:rPr lang="zh-CN" altLang="en-US" sz="2000" dirty="0"/>
              <a:t>，</a:t>
            </a:r>
          </a:p>
          <a:p>
            <a:pPr>
              <a:lnSpc>
                <a:spcPct val="120000"/>
              </a:lnSpc>
              <a:buFontTx/>
              <a:buNone/>
            </a:pPr>
            <a:r>
              <a:rPr lang="zh-CN" altLang="en-US" sz="2000" dirty="0"/>
              <a:t>     </a:t>
            </a:r>
            <a:r>
              <a:rPr lang="en-US" altLang="zh-CN" sz="2000" dirty="0" err="1"/>
              <a:t>Cno</a:t>
            </a:r>
            <a:r>
              <a:rPr lang="en-US" altLang="zh-CN" sz="2000" dirty="0"/>
              <a:t> CHAR(4)  NOT NULL</a:t>
            </a:r>
            <a:r>
              <a:rPr lang="zh-CN" altLang="en-US" sz="2000" dirty="0"/>
              <a:t>，                     </a:t>
            </a:r>
          </a:p>
          <a:p>
            <a:pPr>
              <a:lnSpc>
                <a:spcPct val="120000"/>
              </a:lnSpc>
              <a:buFontTx/>
              <a:buNone/>
            </a:pPr>
            <a:r>
              <a:rPr lang="en-US" altLang="zh-CN" sz="2000" dirty="0"/>
              <a:t>     Grade  </a:t>
            </a:r>
            <a:r>
              <a:rPr lang="en-US" altLang="zh-CN" sz="2000" dirty="0" err="1"/>
              <a:t>SMALLINT</a:t>
            </a:r>
            <a:r>
              <a:rPr lang="en-US" altLang="zh-CN" sz="2000" dirty="0"/>
              <a:t> </a:t>
            </a:r>
            <a:r>
              <a:rPr lang="en-US" altLang="zh-CN" sz="2000" dirty="0">
                <a:solidFill>
                  <a:srgbClr val="0000FF"/>
                </a:solidFill>
              </a:rPr>
              <a:t>CHECK(Grade &gt;=0 AND Grade &lt;=100)</a:t>
            </a:r>
            <a:r>
              <a:rPr lang="zh-CN" altLang="en-US" sz="2000" dirty="0"/>
              <a:t>，</a:t>
            </a:r>
          </a:p>
          <a:p>
            <a:pPr>
              <a:lnSpc>
                <a:spcPct val="120000"/>
              </a:lnSpc>
              <a:buFontTx/>
              <a:buNone/>
            </a:pPr>
            <a:r>
              <a:rPr lang="en-US" altLang="zh-CN" sz="2000" dirty="0"/>
              <a:t>     PRIMARY KEY(</a:t>
            </a:r>
            <a:r>
              <a:rPr lang="en-US" altLang="zh-CN" sz="2000" dirty="0" err="1"/>
              <a:t>sno</a:t>
            </a:r>
            <a:r>
              <a:rPr lang="en-US" altLang="zh-CN" sz="2000" dirty="0"/>
              <a:t> , </a:t>
            </a:r>
            <a:r>
              <a:rPr lang="en-US" altLang="zh-CN" sz="2000" dirty="0" err="1"/>
              <a:t>cno</a:t>
            </a:r>
            <a:r>
              <a:rPr lang="en-US" altLang="zh-CN" sz="2000" dirty="0"/>
              <a:t>),</a:t>
            </a:r>
          </a:p>
          <a:p>
            <a:pPr>
              <a:lnSpc>
                <a:spcPct val="120000"/>
              </a:lnSpc>
              <a:buFontTx/>
              <a:buNone/>
            </a:pPr>
            <a:r>
              <a:rPr lang="en-US" altLang="zh-CN" sz="2000" dirty="0"/>
              <a:t>     FOREIGN (</a:t>
            </a:r>
            <a:r>
              <a:rPr lang="en-US" altLang="zh-CN" sz="2000" dirty="0" err="1"/>
              <a:t>Sno</a:t>
            </a:r>
            <a:r>
              <a:rPr lang="en-US" altLang="zh-CN" sz="2000" dirty="0"/>
              <a:t>) REFERENCES Student(</a:t>
            </a:r>
            <a:r>
              <a:rPr lang="en-US" altLang="zh-CN" sz="2000" dirty="0" err="1"/>
              <a:t>sno</a:t>
            </a:r>
            <a:r>
              <a:rPr lang="en-US" altLang="zh-CN" sz="2000" dirty="0"/>
              <a:t>),</a:t>
            </a:r>
          </a:p>
          <a:p>
            <a:pPr>
              <a:lnSpc>
                <a:spcPct val="120000"/>
              </a:lnSpc>
              <a:buFontTx/>
              <a:buNone/>
            </a:pPr>
            <a:r>
              <a:rPr lang="en-US" altLang="zh-CN" sz="2000" dirty="0"/>
              <a:t>     FOREIGN (</a:t>
            </a:r>
            <a:r>
              <a:rPr lang="en-US" altLang="zh-CN" sz="2000" dirty="0" err="1"/>
              <a:t>Cno</a:t>
            </a:r>
            <a:r>
              <a:rPr lang="en-US" altLang="zh-CN" sz="2000" dirty="0"/>
              <a:t>) REFERENCES Course(</a:t>
            </a:r>
            <a:r>
              <a:rPr lang="en-US" altLang="zh-CN" sz="2000" dirty="0" err="1"/>
              <a:t>cno</a:t>
            </a:r>
            <a:r>
              <a:rPr lang="en-US" altLang="zh-CN" sz="2000" dirty="0"/>
              <a:t>)</a:t>
            </a:r>
          </a:p>
          <a:p>
            <a:pPr>
              <a:lnSpc>
                <a:spcPct val="120000"/>
              </a:lnSpc>
              <a:buFontTx/>
              <a:buNone/>
            </a:pPr>
            <a:r>
              <a:rPr lang="en-US" altLang="zh-CN"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第四节 用户定义的完整性</a:t>
            </a:r>
            <a:endParaRPr lang="zh-CN" altLang="en-US" dirty="0"/>
          </a:p>
        </p:txBody>
      </p:sp>
      <p:sp>
        <p:nvSpPr>
          <p:cNvPr id="3" name="内容占位符 2"/>
          <p:cNvSpPr>
            <a:spLocks noGrp="1"/>
          </p:cNvSpPr>
          <p:nvPr>
            <p:ph idx="1"/>
          </p:nvPr>
        </p:nvSpPr>
        <p:spPr/>
        <p:txBody>
          <a:bodyPr/>
          <a:lstStyle/>
          <a:p>
            <a:pPr>
              <a:lnSpc>
                <a:spcPct val="190000"/>
              </a:lnSpc>
            </a:pPr>
            <a:r>
              <a:rPr lang="zh-CN" altLang="en-US" dirty="0"/>
              <a:t>属性上的约束条件的定义</a:t>
            </a:r>
          </a:p>
          <a:p>
            <a:pPr>
              <a:lnSpc>
                <a:spcPct val="190000"/>
              </a:lnSpc>
            </a:pPr>
            <a:r>
              <a:rPr lang="zh-CN" altLang="en-US" b="1" dirty="0">
                <a:solidFill>
                  <a:srgbClr val="0000FF"/>
                </a:solidFill>
              </a:rPr>
              <a:t>属性上的约束条件检查和违约处理 </a:t>
            </a:r>
          </a:p>
          <a:p>
            <a:pPr>
              <a:lnSpc>
                <a:spcPct val="190000"/>
              </a:lnSpc>
            </a:pPr>
            <a:r>
              <a:rPr lang="zh-CN" altLang="en-US" dirty="0"/>
              <a:t>元组上的约束条件的定义 </a:t>
            </a:r>
          </a:p>
          <a:p>
            <a:pPr>
              <a:lnSpc>
                <a:spcPct val="190000"/>
              </a:lnSpc>
            </a:pPr>
            <a:r>
              <a:rPr lang="zh-CN" altLang="en-US" dirty="0"/>
              <a:t>元组上的约束条件检查和违约处理</a:t>
            </a:r>
            <a:endParaRPr lang="zh-CN" altLang="en-US" dirty="0">
              <a:solidFill>
                <a:srgbClr val="3333FF"/>
              </a:solidFill>
            </a:endParaRPr>
          </a:p>
          <a:p>
            <a:endParaRPr lang="en-US" altLang="zh-CN" b="1"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第一节 概述</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数据库的完整性</a:t>
            </a:r>
          </a:p>
          <a:p>
            <a:pPr lvl="1">
              <a:lnSpc>
                <a:spcPct val="150000"/>
              </a:lnSpc>
            </a:pPr>
            <a:r>
              <a:rPr lang="zh-CN" altLang="en-US" sz="2000" dirty="0"/>
              <a:t>数据的</a:t>
            </a:r>
            <a:r>
              <a:rPr lang="zh-CN" altLang="en-US" sz="2000" dirty="0">
                <a:solidFill>
                  <a:srgbClr val="FF66FF"/>
                </a:solidFill>
              </a:rPr>
              <a:t>正确性</a:t>
            </a:r>
            <a:r>
              <a:rPr lang="zh-CN" altLang="en-US" sz="2000" dirty="0"/>
              <a:t>和</a:t>
            </a:r>
            <a:r>
              <a:rPr lang="zh-CN" altLang="en-US" sz="2000" dirty="0">
                <a:solidFill>
                  <a:srgbClr val="FF66FF"/>
                </a:solidFill>
              </a:rPr>
              <a:t>相容性</a:t>
            </a:r>
          </a:p>
          <a:p>
            <a:pPr>
              <a:lnSpc>
                <a:spcPct val="120000"/>
              </a:lnSpc>
            </a:pPr>
            <a:r>
              <a:rPr lang="zh-CN" altLang="en-US" sz="2800" dirty="0"/>
              <a:t>数据的完整性和安全性是两个不同概念</a:t>
            </a:r>
          </a:p>
          <a:p>
            <a:pPr lvl="1">
              <a:lnSpc>
                <a:spcPct val="120000"/>
              </a:lnSpc>
            </a:pPr>
            <a:r>
              <a:rPr lang="zh-CN" altLang="en-US" sz="2000" dirty="0"/>
              <a:t>数据的完整性</a:t>
            </a:r>
          </a:p>
          <a:p>
            <a:pPr lvl="2">
              <a:lnSpc>
                <a:spcPct val="120000"/>
              </a:lnSpc>
              <a:buFont typeface="Wingdings" pitchFamily="2" charset="2"/>
              <a:buChar char="Ø"/>
            </a:pPr>
            <a:r>
              <a:rPr lang="zh-CN" altLang="en-US" sz="1600" dirty="0"/>
              <a:t>防止数据库中存在不符合语义的数据，也就是防止数据库中存在不正确的数据</a:t>
            </a:r>
          </a:p>
          <a:p>
            <a:pPr lvl="2">
              <a:lnSpc>
                <a:spcPct val="120000"/>
              </a:lnSpc>
              <a:buFont typeface="Wingdings" pitchFamily="2" charset="2"/>
              <a:buChar char="Ø"/>
            </a:pPr>
            <a:r>
              <a:rPr lang="zh-CN" altLang="en-US" sz="1600" dirty="0"/>
              <a:t>防范对象：不合语义的、不正确的数据</a:t>
            </a:r>
          </a:p>
          <a:p>
            <a:pPr lvl="1">
              <a:lnSpc>
                <a:spcPct val="120000"/>
              </a:lnSpc>
            </a:pPr>
            <a:r>
              <a:rPr lang="zh-CN" altLang="en-US" sz="2000" dirty="0"/>
              <a:t>数据的安全性</a:t>
            </a:r>
          </a:p>
          <a:p>
            <a:pPr lvl="2">
              <a:lnSpc>
                <a:spcPct val="120000"/>
              </a:lnSpc>
              <a:buFont typeface="Wingdings" pitchFamily="2" charset="2"/>
              <a:buChar char="Ø"/>
            </a:pPr>
            <a:r>
              <a:rPr lang="zh-CN" altLang="en-US" sz="1600" dirty="0"/>
              <a:t>保护数据库防止恶意的破坏和非法的存取</a:t>
            </a:r>
          </a:p>
          <a:p>
            <a:pPr lvl="2">
              <a:lnSpc>
                <a:spcPct val="120000"/>
              </a:lnSpc>
              <a:buFont typeface="Wingdings" pitchFamily="2" charset="2"/>
              <a:buChar char="Ø"/>
            </a:pPr>
            <a:r>
              <a:rPr lang="zh-CN" altLang="en-US" sz="1600" dirty="0"/>
              <a:t>防范对象：非法用户和非法操作</a:t>
            </a:r>
            <a:endParaRPr lang="zh-CN" altLang="en-US" sz="1800" dirty="0">
              <a:solidFill>
                <a:srgbClr val="FF66FF"/>
              </a:solidFill>
            </a:endParaRPr>
          </a:p>
          <a:p>
            <a:endParaRPr lang="zh-CN" altLang="en-US" dirty="0"/>
          </a:p>
        </p:txBody>
      </p:sp>
      <p:pic>
        <p:nvPicPr>
          <p:cNvPr id="1028" name="Picture 4" descr="C:\Documents and Settings\Administrator\Local Settings\Temporary Internet Files\Content.IE5\WX6741MB\MCBD04916_0000[1].wmf"/>
          <p:cNvPicPr>
            <a:picLocks noChangeAspect="1" noChangeArrowheads="1"/>
          </p:cNvPicPr>
          <p:nvPr/>
        </p:nvPicPr>
        <p:blipFill>
          <a:blip r:embed="rId2"/>
          <a:srcRect/>
          <a:stretch>
            <a:fillRect/>
          </a:stretch>
        </p:blipFill>
        <p:spPr bwMode="auto">
          <a:xfrm>
            <a:off x="7092011" y="4533686"/>
            <a:ext cx="2051989" cy="209896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属性上的约束条件检查和违约处理</a:t>
            </a:r>
          </a:p>
        </p:txBody>
      </p:sp>
      <p:sp>
        <p:nvSpPr>
          <p:cNvPr id="3" name="内容占位符 2"/>
          <p:cNvSpPr>
            <a:spLocks noGrp="1"/>
          </p:cNvSpPr>
          <p:nvPr>
            <p:ph idx="1"/>
          </p:nvPr>
        </p:nvSpPr>
        <p:spPr/>
        <p:txBody>
          <a:bodyPr/>
          <a:lstStyle/>
          <a:p>
            <a:pPr>
              <a:lnSpc>
                <a:spcPct val="220000"/>
              </a:lnSpc>
            </a:pPr>
            <a:r>
              <a:rPr lang="zh-CN" altLang="en-US" dirty="0"/>
              <a:t>插入元组或修改属性的值时，</a:t>
            </a:r>
            <a:r>
              <a:rPr lang="en-US" altLang="zh-CN" dirty="0"/>
              <a:t>RDBMS</a:t>
            </a:r>
            <a:r>
              <a:rPr lang="zh-CN" altLang="en-US" dirty="0"/>
              <a:t>检查属性上的约束条件是否被满足</a:t>
            </a:r>
          </a:p>
          <a:p>
            <a:pPr>
              <a:lnSpc>
                <a:spcPct val="220000"/>
              </a:lnSpc>
            </a:pPr>
            <a:r>
              <a:rPr lang="zh-CN" altLang="en-US" dirty="0"/>
              <a:t>如果不满足则操作被拒绝执行 </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第四节 用户定义的完整性</a:t>
            </a:r>
            <a:endParaRPr lang="zh-CN" altLang="en-US" dirty="0"/>
          </a:p>
        </p:txBody>
      </p:sp>
      <p:sp>
        <p:nvSpPr>
          <p:cNvPr id="3" name="内容占位符 2"/>
          <p:cNvSpPr>
            <a:spLocks noGrp="1"/>
          </p:cNvSpPr>
          <p:nvPr>
            <p:ph idx="1"/>
          </p:nvPr>
        </p:nvSpPr>
        <p:spPr/>
        <p:txBody>
          <a:bodyPr/>
          <a:lstStyle/>
          <a:p>
            <a:pPr>
              <a:lnSpc>
                <a:spcPct val="190000"/>
              </a:lnSpc>
            </a:pPr>
            <a:r>
              <a:rPr lang="zh-CN" altLang="en-US" dirty="0"/>
              <a:t>属性上的约束条件的定义</a:t>
            </a:r>
          </a:p>
          <a:p>
            <a:pPr>
              <a:lnSpc>
                <a:spcPct val="190000"/>
              </a:lnSpc>
            </a:pPr>
            <a:r>
              <a:rPr lang="zh-CN" altLang="en-US" dirty="0"/>
              <a:t>属性上的约束条件检查和违约处理 </a:t>
            </a:r>
          </a:p>
          <a:p>
            <a:pPr>
              <a:lnSpc>
                <a:spcPct val="190000"/>
              </a:lnSpc>
            </a:pPr>
            <a:r>
              <a:rPr lang="zh-CN" altLang="en-US" b="1" dirty="0">
                <a:solidFill>
                  <a:srgbClr val="0000FF"/>
                </a:solidFill>
              </a:rPr>
              <a:t>元组上的约束条件的定义 </a:t>
            </a:r>
          </a:p>
          <a:p>
            <a:pPr>
              <a:lnSpc>
                <a:spcPct val="190000"/>
              </a:lnSpc>
            </a:pPr>
            <a:r>
              <a:rPr lang="zh-CN" altLang="en-US" dirty="0"/>
              <a:t>元组上的约束条件检查和违约处理</a:t>
            </a:r>
            <a:endParaRPr lang="zh-CN" altLang="en-US" dirty="0">
              <a:solidFill>
                <a:srgbClr val="3333FF"/>
              </a:solidFill>
            </a:endParaRPr>
          </a:p>
          <a:p>
            <a:endParaRPr lang="en-US" altLang="zh-CN" b="1"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元组上的约束条件的定义</a:t>
            </a:r>
          </a:p>
        </p:txBody>
      </p:sp>
      <p:sp>
        <p:nvSpPr>
          <p:cNvPr id="3" name="内容占位符 2"/>
          <p:cNvSpPr>
            <a:spLocks noGrp="1"/>
          </p:cNvSpPr>
          <p:nvPr>
            <p:ph idx="1"/>
          </p:nvPr>
        </p:nvSpPr>
        <p:spPr/>
        <p:txBody>
          <a:bodyPr/>
          <a:lstStyle/>
          <a:p>
            <a:pPr>
              <a:lnSpc>
                <a:spcPct val="170000"/>
              </a:lnSpc>
            </a:pPr>
            <a:r>
              <a:rPr lang="zh-CN" altLang="en-US" dirty="0"/>
              <a:t>在</a:t>
            </a:r>
            <a:r>
              <a:rPr lang="en-US" altLang="zh-CN" dirty="0"/>
              <a:t>CREATE TABLE</a:t>
            </a:r>
            <a:r>
              <a:rPr lang="zh-CN" altLang="en-US" dirty="0"/>
              <a:t>时可以用</a:t>
            </a:r>
            <a:r>
              <a:rPr lang="en-US" altLang="zh-CN" dirty="0">
                <a:solidFill>
                  <a:srgbClr val="FF00FF"/>
                </a:solidFill>
              </a:rPr>
              <a:t>CHECK</a:t>
            </a:r>
            <a:r>
              <a:rPr lang="zh-CN" altLang="en-US" dirty="0"/>
              <a:t>短语定义元组上的约束条件，即</a:t>
            </a:r>
            <a:r>
              <a:rPr lang="zh-CN" altLang="en-US" dirty="0">
                <a:solidFill>
                  <a:srgbClr val="FF00FF"/>
                </a:solidFill>
              </a:rPr>
              <a:t>元组级的限制</a:t>
            </a:r>
          </a:p>
          <a:p>
            <a:pPr>
              <a:lnSpc>
                <a:spcPct val="170000"/>
              </a:lnSpc>
            </a:pPr>
            <a:r>
              <a:rPr lang="zh-CN" altLang="en-US" dirty="0"/>
              <a:t>同属性值限制相比，元组级的限制可以设置不同属性之间的取值的相互约束条件 </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062" y="906020"/>
            <a:ext cx="8057320" cy="535531"/>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9</a:t>
            </a:r>
            <a:r>
              <a:rPr lang="en-US" altLang="zh-CN" sz="2400" b="1" dirty="0"/>
              <a:t> ]  </a:t>
            </a:r>
            <a:r>
              <a:rPr lang="zh-CN" altLang="en-US" sz="2400" dirty="0"/>
              <a:t>当学生的性别是男时，其名字不能以</a:t>
            </a:r>
            <a:r>
              <a:rPr lang="en-US" altLang="zh-CN" sz="2400" dirty="0"/>
              <a:t>Ms.</a:t>
            </a:r>
            <a:r>
              <a:rPr lang="zh-CN" altLang="en-US" sz="2400" dirty="0"/>
              <a:t>打头。</a:t>
            </a:r>
            <a:endParaRPr lang="en-US" altLang="zh-CN" sz="2400" dirty="0"/>
          </a:p>
        </p:txBody>
      </p:sp>
      <p:sp>
        <p:nvSpPr>
          <p:cNvPr id="6" name="矩形 5"/>
          <p:cNvSpPr/>
          <p:nvPr/>
        </p:nvSpPr>
        <p:spPr>
          <a:xfrm>
            <a:off x="1129086" y="1719313"/>
            <a:ext cx="7116416" cy="4049314"/>
          </a:xfrm>
          <a:prstGeom prst="rect">
            <a:avLst/>
          </a:prstGeom>
        </p:spPr>
        <p:txBody>
          <a:bodyPr wrap="square">
            <a:spAutoFit/>
          </a:bodyPr>
          <a:lstStyle/>
          <a:p>
            <a:pPr>
              <a:lnSpc>
                <a:spcPct val="120000"/>
              </a:lnSpc>
              <a:buFontTx/>
              <a:buNone/>
            </a:pPr>
            <a:r>
              <a:rPr lang="en-US" altLang="zh-CN" dirty="0"/>
              <a:t>       CREATE TABLE Student</a:t>
            </a:r>
          </a:p>
          <a:p>
            <a:pPr>
              <a:lnSpc>
                <a:spcPct val="120000"/>
              </a:lnSpc>
              <a:buFontTx/>
              <a:buNone/>
            </a:pPr>
            <a:r>
              <a:rPr lang="en-US" altLang="zh-CN" dirty="0"/>
              <a:t>         (</a:t>
            </a:r>
            <a:r>
              <a:rPr lang="en-US" altLang="zh-CN" dirty="0" err="1"/>
              <a:t>Sno</a:t>
            </a:r>
            <a:r>
              <a:rPr lang="en-US" altLang="zh-CN" dirty="0"/>
              <a:t>    CHAR(9)</a:t>
            </a:r>
            <a:r>
              <a:rPr lang="zh-CN" altLang="en-US" dirty="0"/>
              <a:t>， </a:t>
            </a:r>
          </a:p>
          <a:p>
            <a:pPr>
              <a:lnSpc>
                <a:spcPct val="120000"/>
              </a:lnSpc>
              <a:buFontTx/>
              <a:buNone/>
            </a:pPr>
            <a:r>
              <a:rPr lang="zh-CN" altLang="en-US" dirty="0"/>
              <a:t>          </a:t>
            </a:r>
            <a:r>
              <a:rPr lang="en-US" altLang="zh-CN" dirty="0" err="1"/>
              <a:t>Sname</a:t>
            </a:r>
            <a:r>
              <a:rPr lang="en-US" altLang="zh-CN" dirty="0"/>
              <a:t>  CHAR(8) NOT NULL</a:t>
            </a:r>
            <a:r>
              <a:rPr lang="zh-CN" altLang="en-US" dirty="0"/>
              <a:t>，</a:t>
            </a:r>
          </a:p>
          <a:p>
            <a:pPr>
              <a:lnSpc>
                <a:spcPct val="120000"/>
              </a:lnSpc>
              <a:buFontTx/>
              <a:buNone/>
            </a:pPr>
            <a:r>
              <a:rPr lang="zh-CN" altLang="en-US" dirty="0"/>
              <a:t>          </a:t>
            </a:r>
            <a:r>
              <a:rPr lang="en-US" altLang="zh-CN" dirty="0" err="1"/>
              <a:t>Ssex</a:t>
            </a:r>
            <a:r>
              <a:rPr lang="en-US" altLang="zh-CN" dirty="0"/>
              <a:t>    CHAR(2)</a:t>
            </a:r>
            <a:r>
              <a:rPr lang="zh-CN" altLang="en-US" dirty="0"/>
              <a:t>，</a:t>
            </a:r>
          </a:p>
          <a:p>
            <a:pPr>
              <a:lnSpc>
                <a:spcPct val="120000"/>
              </a:lnSpc>
              <a:buFontTx/>
              <a:buNone/>
            </a:pPr>
            <a:r>
              <a:rPr lang="zh-CN" altLang="en-US" dirty="0"/>
              <a:t>          </a:t>
            </a:r>
            <a:r>
              <a:rPr lang="en-US" altLang="zh-CN" dirty="0"/>
              <a:t>Sage   SMALLINT</a:t>
            </a:r>
            <a:r>
              <a:rPr lang="zh-CN" altLang="en-US" dirty="0"/>
              <a:t>，</a:t>
            </a:r>
          </a:p>
          <a:p>
            <a:pPr>
              <a:lnSpc>
                <a:spcPct val="120000"/>
              </a:lnSpc>
              <a:buFontTx/>
              <a:buNone/>
            </a:pPr>
            <a:r>
              <a:rPr lang="zh-CN" altLang="en-US" dirty="0"/>
              <a:t>          </a:t>
            </a:r>
            <a:r>
              <a:rPr lang="en-US" altLang="zh-CN" dirty="0" err="1"/>
              <a:t>Sdept</a:t>
            </a:r>
            <a:r>
              <a:rPr lang="en-US" altLang="zh-CN" dirty="0"/>
              <a:t>  CHAR(20)</a:t>
            </a:r>
            <a:r>
              <a:rPr lang="zh-CN" altLang="en-US" dirty="0"/>
              <a:t>，</a:t>
            </a:r>
          </a:p>
          <a:p>
            <a:pPr>
              <a:lnSpc>
                <a:spcPct val="120000"/>
              </a:lnSpc>
              <a:buFontTx/>
              <a:buNone/>
            </a:pPr>
            <a:r>
              <a:rPr lang="zh-CN" altLang="en-US" dirty="0"/>
              <a:t>          </a:t>
            </a:r>
            <a:r>
              <a:rPr lang="en-US" altLang="zh-CN" dirty="0"/>
              <a:t>PRIMARY KEY (</a:t>
            </a:r>
            <a:r>
              <a:rPr lang="en-US" altLang="zh-CN" dirty="0" err="1"/>
              <a:t>Sno</a:t>
            </a:r>
            <a:r>
              <a:rPr lang="en-US" altLang="zh-CN" dirty="0"/>
              <a:t>)</a:t>
            </a:r>
            <a:r>
              <a:rPr lang="zh-CN" altLang="en-US" dirty="0"/>
              <a:t>，</a:t>
            </a:r>
          </a:p>
          <a:p>
            <a:pPr>
              <a:lnSpc>
                <a:spcPct val="120000"/>
              </a:lnSpc>
              <a:buFontTx/>
              <a:buNone/>
            </a:pPr>
            <a:r>
              <a:rPr lang="zh-CN" altLang="en-US" dirty="0"/>
              <a:t>          </a:t>
            </a:r>
            <a:r>
              <a:rPr lang="en-US" altLang="zh-CN" b="1" dirty="0">
                <a:solidFill>
                  <a:srgbClr val="FF00FF"/>
                </a:solidFill>
              </a:rPr>
              <a:t>CHECK (</a:t>
            </a:r>
            <a:r>
              <a:rPr lang="en-US" altLang="zh-CN" b="1" dirty="0" err="1">
                <a:solidFill>
                  <a:srgbClr val="FF00FF"/>
                </a:solidFill>
              </a:rPr>
              <a:t>Ssex</a:t>
            </a:r>
            <a:r>
              <a:rPr lang="en-US" altLang="zh-CN" b="1" dirty="0">
                <a:solidFill>
                  <a:srgbClr val="FF00FF"/>
                </a:solidFill>
              </a:rPr>
              <a:t>='</a:t>
            </a:r>
            <a:r>
              <a:rPr lang="zh-CN" altLang="en-US" b="1" dirty="0">
                <a:solidFill>
                  <a:srgbClr val="FF00FF"/>
                </a:solidFill>
              </a:rPr>
              <a:t>女</a:t>
            </a:r>
            <a:r>
              <a:rPr lang="en-US" altLang="zh-CN" b="1" dirty="0">
                <a:solidFill>
                  <a:srgbClr val="FF00FF"/>
                </a:solidFill>
              </a:rPr>
              <a:t>' OR </a:t>
            </a:r>
            <a:r>
              <a:rPr lang="en-US" altLang="zh-CN" b="1" dirty="0" err="1">
                <a:solidFill>
                  <a:srgbClr val="FF00FF"/>
                </a:solidFill>
              </a:rPr>
              <a:t>Sname</a:t>
            </a:r>
            <a:r>
              <a:rPr lang="en-US" altLang="zh-CN" b="1" dirty="0">
                <a:solidFill>
                  <a:srgbClr val="FF00FF"/>
                </a:solidFill>
              </a:rPr>
              <a:t> NOT LIKE 'Ms.%')</a:t>
            </a:r>
          </a:p>
          <a:p>
            <a:pPr>
              <a:lnSpc>
                <a:spcPct val="120000"/>
              </a:lnSpc>
              <a:buFontTx/>
              <a:buNone/>
            </a:pPr>
            <a:r>
              <a:rPr lang="en-US" altLang="zh-CN" dirty="0"/>
              <a:t>          /*</a:t>
            </a:r>
            <a:r>
              <a:rPr lang="zh-CN" altLang="en-US" dirty="0"/>
              <a:t>定义了元组中</a:t>
            </a:r>
            <a:r>
              <a:rPr lang="en-US" altLang="zh-CN" dirty="0" err="1"/>
              <a:t>Sname</a:t>
            </a:r>
            <a:r>
              <a:rPr lang="zh-CN" altLang="en-US" dirty="0"/>
              <a:t>和 </a:t>
            </a:r>
            <a:r>
              <a:rPr lang="en-US" altLang="zh-CN" dirty="0" err="1"/>
              <a:t>Ssex</a:t>
            </a:r>
            <a:r>
              <a:rPr lang="zh-CN" altLang="en-US" dirty="0"/>
              <a:t>两个属性值之间的约束条件*</a:t>
            </a:r>
            <a:r>
              <a:rPr lang="en-US" altLang="zh-CN" dirty="0"/>
              <a:t>/</a:t>
            </a:r>
          </a:p>
          <a:p>
            <a:pPr>
              <a:lnSpc>
                <a:spcPct val="120000"/>
              </a:lnSpc>
              <a:buFontTx/>
              <a:buNone/>
            </a:pPr>
            <a:r>
              <a:rPr lang="en-US" altLang="zh-CN" dirty="0"/>
              <a:t>        )</a:t>
            </a:r>
            <a:r>
              <a:rPr lang="zh-CN" altLang="en-US" dirty="0"/>
              <a:t>；</a:t>
            </a:r>
          </a:p>
          <a:p>
            <a:pPr lvl="1">
              <a:lnSpc>
                <a:spcPct val="120000"/>
              </a:lnSpc>
              <a:buFont typeface="Wingdings" pitchFamily="2" charset="2"/>
              <a:buChar char="ü"/>
            </a:pPr>
            <a:r>
              <a:rPr lang="zh-CN" altLang="en-US" dirty="0"/>
              <a:t>性别是女性的元组都能通过该项检查，因为</a:t>
            </a:r>
            <a:r>
              <a:rPr lang="en-US" altLang="zh-CN" dirty="0" err="1"/>
              <a:t>Ssex</a:t>
            </a:r>
            <a:r>
              <a:rPr lang="en-US" altLang="zh-CN" dirty="0"/>
              <a:t>=</a:t>
            </a:r>
            <a:r>
              <a:rPr lang="en-US" altLang="zh-CN" dirty="0">
                <a:latin typeface="Arial"/>
              </a:rPr>
              <a:t>‘</a:t>
            </a:r>
            <a:r>
              <a:rPr lang="zh-CN" altLang="en-US" dirty="0"/>
              <a:t>女</a:t>
            </a:r>
            <a:r>
              <a:rPr lang="zh-CN" altLang="en-US" dirty="0">
                <a:latin typeface="Arial"/>
              </a:rPr>
              <a:t>’</a:t>
            </a:r>
            <a:r>
              <a:rPr lang="zh-CN" altLang="en-US" dirty="0"/>
              <a:t>成立；</a:t>
            </a:r>
          </a:p>
          <a:p>
            <a:pPr lvl="1">
              <a:lnSpc>
                <a:spcPct val="120000"/>
              </a:lnSpc>
              <a:buFont typeface="Wingdings" pitchFamily="2" charset="2"/>
              <a:buChar char="ü"/>
            </a:pPr>
            <a:r>
              <a:rPr lang="zh-CN" altLang="en-US" dirty="0"/>
              <a:t>当性别是男性时，要通过检查则名字一定不能以</a:t>
            </a:r>
            <a:r>
              <a:rPr lang="en-US" altLang="zh-CN" dirty="0"/>
              <a:t>Ms.</a:t>
            </a:r>
            <a:r>
              <a:rPr lang="zh-CN" altLang="en-US" dirty="0"/>
              <a:t>打头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第四节 用户定义的完整性</a:t>
            </a:r>
            <a:endParaRPr lang="zh-CN" altLang="en-US" dirty="0"/>
          </a:p>
        </p:txBody>
      </p:sp>
      <p:sp>
        <p:nvSpPr>
          <p:cNvPr id="3" name="内容占位符 2"/>
          <p:cNvSpPr>
            <a:spLocks noGrp="1"/>
          </p:cNvSpPr>
          <p:nvPr>
            <p:ph idx="1"/>
          </p:nvPr>
        </p:nvSpPr>
        <p:spPr/>
        <p:txBody>
          <a:bodyPr/>
          <a:lstStyle/>
          <a:p>
            <a:pPr>
              <a:lnSpc>
                <a:spcPct val="190000"/>
              </a:lnSpc>
            </a:pPr>
            <a:r>
              <a:rPr lang="zh-CN" altLang="en-US" dirty="0"/>
              <a:t>属性上的约束条件的定义</a:t>
            </a:r>
          </a:p>
          <a:p>
            <a:pPr>
              <a:lnSpc>
                <a:spcPct val="190000"/>
              </a:lnSpc>
            </a:pPr>
            <a:r>
              <a:rPr lang="zh-CN" altLang="en-US" dirty="0"/>
              <a:t>属性上的约束条件检查和违约处理 </a:t>
            </a:r>
          </a:p>
          <a:p>
            <a:pPr>
              <a:lnSpc>
                <a:spcPct val="190000"/>
              </a:lnSpc>
            </a:pPr>
            <a:r>
              <a:rPr lang="zh-CN" altLang="en-US" dirty="0"/>
              <a:t>元组上的约束条件的定义 </a:t>
            </a:r>
          </a:p>
          <a:p>
            <a:pPr>
              <a:lnSpc>
                <a:spcPct val="190000"/>
              </a:lnSpc>
            </a:pPr>
            <a:r>
              <a:rPr lang="zh-CN" altLang="en-US" b="1" dirty="0">
                <a:solidFill>
                  <a:srgbClr val="0000FF"/>
                </a:solidFill>
              </a:rPr>
              <a:t>元组上的约束条件检查和违约处理</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元组上的约束条件检查和违约处理</a:t>
            </a:r>
          </a:p>
        </p:txBody>
      </p:sp>
      <p:sp>
        <p:nvSpPr>
          <p:cNvPr id="3" name="内容占位符 2"/>
          <p:cNvSpPr>
            <a:spLocks noGrp="1"/>
          </p:cNvSpPr>
          <p:nvPr>
            <p:ph idx="1"/>
          </p:nvPr>
        </p:nvSpPr>
        <p:spPr/>
        <p:txBody>
          <a:bodyPr/>
          <a:lstStyle/>
          <a:p>
            <a:pPr>
              <a:lnSpc>
                <a:spcPct val="180000"/>
              </a:lnSpc>
            </a:pPr>
            <a:r>
              <a:rPr lang="zh-CN" altLang="en-US" dirty="0"/>
              <a:t>插入元组或修改属性的值时，</a:t>
            </a:r>
            <a:r>
              <a:rPr lang="en-US" altLang="zh-CN" dirty="0"/>
              <a:t>RDBMS</a:t>
            </a:r>
            <a:r>
              <a:rPr lang="zh-CN" altLang="en-US" dirty="0"/>
              <a:t>检查元组上的约束条件是否被满足</a:t>
            </a:r>
          </a:p>
          <a:p>
            <a:pPr>
              <a:lnSpc>
                <a:spcPct val="180000"/>
              </a:lnSpc>
            </a:pPr>
            <a:r>
              <a:rPr lang="zh-CN" altLang="en-US" dirty="0"/>
              <a:t>如果不满足则操作被拒绝执行 </a:t>
            </a:r>
          </a:p>
          <a:p>
            <a:endParaRPr lang="zh-CN" altLang="en-US" dirty="0"/>
          </a:p>
        </p:txBody>
      </p:sp>
      <p:pic>
        <p:nvPicPr>
          <p:cNvPr id="3076" name="Picture 4" descr="C:\Documents and Settings\Administrator\Local Settings\Temporary Internet Files\Content.IE5\OPIZ49QJ\MCj04325600000[1].png"/>
          <p:cNvPicPr>
            <a:picLocks noChangeAspect="1" noChangeArrowheads="1"/>
          </p:cNvPicPr>
          <p:nvPr/>
        </p:nvPicPr>
        <p:blipFill>
          <a:blip r:embed="rId2"/>
          <a:srcRect/>
          <a:stretch>
            <a:fillRect/>
          </a:stretch>
        </p:blipFill>
        <p:spPr bwMode="auto">
          <a:xfrm>
            <a:off x="7010667" y="4562194"/>
            <a:ext cx="2133333" cy="213333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p:sp>
        <p:nvSpPr>
          <p:cNvPr id="3" name="内容占位符 2"/>
          <p:cNvSpPr>
            <a:spLocks noGrp="1"/>
          </p:cNvSpPr>
          <p:nvPr>
            <p:ph idx="1"/>
          </p:nvPr>
        </p:nvSpPr>
        <p:spPr>
          <a:xfrm>
            <a:off x="2521130" y="1600200"/>
            <a:ext cx="6318070" cy="4525963"/>
          </a:xfrm>
        </p:spPr>
        <p:txBody>
          <a:bodyPr>
            <a:normAutofit/>
          </a:bodyPr>
          <a:lstStyle/>
          <a:p>
            <a:r>
              <a:rPr lang="zh-CN" altLang="en-US" dirty="0"/>
              <a:t>第一节 概述</a:t>
            </a:r>
            <a:endParaRPr lang="en-US" altLang="zh-CN" dirty="0"/>
          </a:p>
          <a:p>
            <a:r>
              <a:rPr lang="zh-CN" altLang="en-US" dirty="0"/>
              <a:t>第二节 实体完整性</a:t>
            </a:r>
          </a:p>
          <a:p>
            <a:r>
              <a:rPr lang="zh-CN" altLang="en-US" dirty="0"/>
              <a:t>第三节 参照完整性</a:t>
            </a:r>
          </a:p>
          <a:p>
            <a:r>
              <a:rPr lang="zh-CN" altLang="en-US" dirty="0"/>
              <a:t>第四节 用户定义的完整性</a:t>
            </a:r>
          </a:p>
          <a:p>
            <a:pPr>
              <a:buBlip>
                <a:blip r:embed="rId2"/>
              </a:buBlip>
            </a:pPr>
            <a:r>
              <a:rPr lang="zh-CN" altLang="en-US" b="1" dirty="0">
                <a:solidFill>
                  <a:srgbClr val="FF9905"/>
                </a:solidFill>
              </a:rPr>
              <a:t>第五节 完整性约束命名子句</a:t>
            </a:r>
          </a:p>
          <a:p>
            <a:r>
              <a:rPr lang="zh-CN" altLang="en-US" dirty="0"/>
              <a:t>第六节 域中的完整性限制</a:t>
            </a:r>
            <a:r>
              <a:rPr lang="en-US" altLang="zh-CN" dirty="0"/>
              <a:t>(</a:t>
            </a:r>
            <a:r>
              <a:rPr lang="zh-CN" altLang="en-US" dirty="0"/>
              <a:t>了解</a:t>
            </a:r>
            <a:r>
              <a:rPr lang="en-US" altLang="zh-CN" dirty="0"/>
              <a:t>)</a:t>
            </a:r>
            <a:endParaRPr lang="zh-CN" altLang="en-US" dirty="0"/>
          </a:p>
          <a:p>
            <a:r>
              <a:rPr lang="zh-CN" altLang="en-US" dirty="0"/>
              <a:t>第七节 触发器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第五节 完整性约束命名字句</a:t>
            </a:r>
            <a:endParaRPr lang="zh-CN" altLang="en-US" dirty="0"/>
          </a:p>
        </p:txBody>
      </p:sp>
      <p:sp>
        <p:nvSpPr>
          <p:cNvPr id="3" name="内容占位符 2"/>
          <p:cNvSpPr>
            <a:spLocks noGrp="1"/>
          </p:cNvSpPr>
          <p:nvPr>
            <p:ph idx="1"/>
          </p:nvPr>
        </p:nvSpPr>
        <p:spPr/>
        <p:txBody>
          <a:bodyPr/>
          <a:lstStyle/>
          <a:p>
            <a:r>
              <a:rPr lang="zh-CN" altLang="en-US" b="1" dirty="0">
                <a:solidFill>
                  <a:srgbClr val="0000FF"/>
                </a:solidFill>
              </a:rPr>
              <a:t>完整性约束命名子句</a:t>
            </a:r>
            <a:endParaRPr lang="en-US" altLang="zh-CN" b="1" dirty="0">
              <a:solidFill>
                <a:srgbClr val="0000FF"/>
              </a:solidFill>
            </a:endParaRPr>
          </a:p>
          <a:p>
            <a:endParaRPr lang="en-US" altLang="zh-CN" dirty="0"/>
          </a:p>
          <a:p>
            <a:r>
              <a:rPr lang="zh-CN" altLang="en-US" dirty="0"/>
              <a:t>修改表中的完整性限制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完整性约束命名子句</a:t>
            </a:r>
          </a:p>
        </p:txBody>
      </p:sp>
      <p:sp>
        <p:nvSpPr>
          <p:cNvPr id="3" name="内容占位符 2"/>
          <p:cNvSpPr>
            <a:spLocks noGrp="1"/>
          </p:cNvSpPr>
          <p:nvPr>
            <p:ph idx="1"/>
          </p:nvPr>
        </p:nvSpPr>
        <p:spPr/>
        <p:txBody>
          <a:bodyPr/>
          <a:lstStyle/>
          <a:p>
            <a:pPr>
              <a:lnSpc>
                <a:spcPct val="150000"/>
              </a:lnSpc>
            </a:pPr>
            <a:r>
              <a:rPr lang="en-US" altLang="zh-CN" dirty="0"/>
              <a:t>CONSTRAINT </a:t>
            </a:r>
            <a:r>
              <a:rPr lang="zh-CN" altLang="en-US" dirty="0"/>
              <a:t>约束</a:t>
            </a:r>
          </a:p>
          <a:p>
            <a:pPr lvl="1">
              <a:lnSpc>
                <a:spcPct val="150000"/>
              </a:lnSpc>
              <a:buFontTx/>
              <a:buNone/>
            </a:pPr>
            <a:endParaRPr lang="zh-CN" altLang="en-US" sz="1600" dirty="0"/>
          </a:p>
          <a:p>
            <a:pPr lvl="1">
              <a:lnSpc>
                <a:spcPct val="150000"/>
              </a:lnSpc>
              <a:buFontTx/>
              <a:buNone/>
            </a:pPr>
            <a:r>
              <a:rPr lang="en-US" altLang="zh-CN" sz="2400" dirty="0"/>
              <a:t>CONSTRAINT &lt;</a:t>
            </a:r>
            <a:r>
              <a:rPr lang="zh-CN" altLang="en-US" sz="2400" dirty="0"/>
              <a:t>完整性约束条件名</a:t>
            </a:r>
            <a:r>
              <a:rPr lang="en-US" altLang="zh-CN" sz="2400" dirty="0"/>
              <a:t>&gt;</a:t>
            </a:r>
          </a:p>
          <a:p>
            <a:pPr lvl="1">
              <a:lnSpc>
                <a:spcPct val="150000"/>
              </a:lnSpc>
              <a:buFontTx/>
              <a:buNone/>
            </a:pPr>
            <a:r>
              <a:rPr lang="zh-CN" altLang="en-US" sz="2400" dirty="0"/>
              <a:t>［</a:t>
            </a:r>
            <a:r>
              <a:rPr lang="en-US" altLang="zh-CN" sz="2400" dirty="0"/>
              <a:t>PRIMARY KEY</a:t>
            </a:r>
            <a:r>
              <a:rPr lang="zh-CN" altLang="en-US" sz="2400" dirty="0"/>
              <a:t>短语</a:t>
            </a:r>
          </a:p>
          <a:p>
            <a:pPr lvl="1">
              <a:lnSpc>
                <a:spcPct val="150000"/>
              </a:lnSpc>
              <a:buFontTx/>
              <a:buNone/>
            </a:pPr>
            <a:r>
              <a:rPr lang="zh-CN" altLang="en-US" sz="2400" dirty="0"/>
              <a:t>   </a:t>
            </a:r>
            <a:r>
              <a:rPr lang="en-US" altLang="zh-CN" sz="2400" dirty="0"/>
              <a:t>|FOREIGN KEY</a:t>
            </a:r>
            <a:r>
              <a:rPr lang="zh-CN" altLang="en-US" sz="2400" dirty="0"/>
              <a:t>短语</a:t>
            </a:r>
          </a:p>
          <a:p>
            <a:pPr lvl="1">
              <a:lnSpc>
                <a:spcPct val="150000"/>
              </a:lnSpc>
              <a:buFontTx/>
              <a:buNone/>
            </a:pPr>
            <a:r>
              <a:rPr lang="zh-CN" altLang="en-US" sz="2400" dirty="0"/>
              <a:t>   </a:t>
            </a:r>
            <a:r>
              <a:rPr lang="en-US" altLang="zh-CN" sz="2400" dirty="0"/>
              <a:t>|CHECK</a:t>
            </a:r>
            <a:r>
              <a:rPr lang="zh-CN" altLang="en-US" sz="2400" dirty="0"/>
              <a:t>短语］</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TextBox 4"/>
          <p:cNvSpPr txBox="1"/>
          <p:nvPr/>
        </p:nvSpPr>
        <p:spPr>
          <a:xfrm>
            <a:off x="371063" y="1571076"/>
            <a:ext cx="8057320" cy="795667"/>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例</a:t>
            </a:r>
            <a:r>
              <a:rPr lang="en-US" altLang="zh-CN" sz="2000" b="1" dirty="0">
                <a:effectLst>
                  <a:outerShdw blurRad="38100" dist="38100" dir="2700000" algn="tl">
                    <a:srgbClr val="000000">
                      <a:alpha val="43137"/>
                    </a:srgbClr>
                  </a:outerShdw>
                </a:effectLst>
              </a:rPr>
              <a:t>10</a:t>
            </a:r>
            <a:r>
              <a:rPr lang="en-US" altLang="zh-CN" sz="2000" b="1" dirty="0"/>
              <a:t> ]   </a:t>
            </a:r>
            <a:r>
              <a:rPr lang="zh-CN" altLang="en-US" sz="2000" dirty="0"/>
              <a:t>建立学生登记表</a:t>
            </a:r>
            <a:r>
              <a:rPr lang="en-US" altLang="zh-CN" sz="2000" dirty="0"/>
              <a:t>Student</a:t>
            </a:r>
            <a:r>
              <a:rPr lang="zh-CN" altLang="en-US" sz="2000" dirty="0"/>
              <a:t>，要求学号在</a:t>
            </a:r>
            <a:r>
              <a:rPr lang="en-US" altLang="zh-CN" sz="2000" dirty="0"/>
              <a:t>90000~99999</a:t>
            </a:r>
            <a:r>
              <a:rPr lang="zh-CN" altLang="en-US" sz="2000" dirty="0"/>
              <a:t>之间，姓名不能取空值，年龄小于</a:t>
            </a:r>
            <a:r>
              <a:rPr lang="en-US" altLang="zh-CN" sz="2000" dirty="0"/>
              <a:t>30</a:t>
            </a:r>
            <a:r>
              <a:rPr lang="zh-CN" altLang="en-US" sz="2000" dirty="0"/>
              <a:t>，性别只能是</a:t>
            </a:r>
            <a:r>
              <a:rPr lang="zh-CN" altLang="en-US" sz="2000" dirty="0">
                <a:latin typeface="Arial"/>
              </a:rPr>
              <a:t>“</a:t>
            </a:r>
            <a:r>
              <a:rPr lang="zh-CN" altLang="en-US" sz="2000" dirty="0"/>
              <a:t>男</a:t>
            </a:r>
            <a:r>
              <a:rPr lang="zh-CN" altLang="en-US" sz="2000" dirty="0">
                <a:latin typeface="Arial"/>
              </a:rPr>
              <a:t>”</a:t>
            </a:r>
            <a:r>
              <a:rPr lang="zh-CN" altLang="en-US" sz="2000" dirty="0"/>
              <a:t>或</a:t>
            </a:r>
            <a:r>
              <a:rPr lang="zh-CN" altLang="en-US" sz="2000" dirty="0">
                <a:latin typeface="Arial"/>
              </a:rPr>
              <a:t>“</a:t>
            </a:r>
            <a:r>
              <a:rPr lang="zh-CN" altLang="en-US" sz="2000" dirty="0"/>
              <a:t>女</a:t>
            </a:r>
            <a:r>
              <a:rPr lang="zh-CN" altLang="en-US" sz="2000" dirty="0">
                <a:latin typeface="Arial"/>
              </a:rPr>
              <a:t>” </a:t>
            </a:r>
            <a:r>
              <a:rPr lang="zh-CN" altLang="en-US" sz="2000" dirty="0"/>
              <a:t>。</a:t>
            </a:r>
            <a:endParaRPr lang="en-US" altLang="zh-CN" sz="2000" dirty="0"/>
          </a:p>
        </p:txBody>
      </p:sp>
      <p:sp>
        <p:nvSpPr>
          <p:cNvPr id="6" name="矩形 5"/>
          <p:cNvSpPr/>
          <p:nvPr/>
        </p:nvSpPr>
        <p:spPr>
          <a:xfrm>
            <a:off x="821635" y="2438397"/>
            <a:ext cx="8017565" cy="4053417"/>
          </a:xfrm>
          <a:prstGeom prst="rect">
            <a:avLst/>
          </a:prstGeom>
        </p:spPr>
        <p:txBody>
          <a:bodyPr wrap="square">
            <a:spAutoFit/>
          </a:bodyPr>
          <a:lstStyle/>
          <a:p>
            <a:pPr>
              <a:lnSpc>
                <a:spcPct val="110000"/>
              </a:lnSpc>
              <a:buFontTx/>
              <a:buNone/>
            </a:pPr>
            <a:r>
              <a:rPr lang="en-US" altLang="zh-CN" dirty="0"/>
              <a:t>      </a:t>
            </a:r>
            <a:r>
              <a:rPr lang="en-US" altLang="zh-CN" dirty="0">
                <a:solidFill>
                  <a:srgbClr val="0000FF"/>
                </a:solidFill>
              </a:rPr>
              <a:t>CREATE TABLE </a:t>
            </a:r>
            <a:r>
              <a:rPr lang="en-US" altLang="zh-CN" dirty="0"/>
              <a:t>Student</a:t>
            </a:r>
          </a:p>
          <a:p>
            <a:pPr>
              <a:lnSpc>
                <a:spcPct val="110000"/>
              </a:lnSpc>
              <a:buFontTx/>
              <a:buNone/>
            </a:pPr>
            <a:r>
              <a:rPr lang="en-US" altLang="zh-CN" dirty="0"/>
              <a:t>         (</a:t>
            </a:r>
            <a:r>
              <a:rPr lang="en-US" altLang="zh-CN" dirty="0" err="1"/>
              <a:t>Sno</a:t>
            </a:r>
            <a:r>
              <a:rPr lang="en-US" altLang="zh-CN" dirty="0"/>
              <a:t>  NUMERIC(6)</a:t>
            </a:r>
          </a:p>
          <a:p>
            <a:pPr>
              <a:lnSpc>
                <a:spcPct val="110000"/>
              </a:lnSpc>
              <a:buFontTx/>
              <a:buNone/>
            </a:pPr>
            <a:r>
              <a:rPr lang="en-US" altLang="zh-CN" b="1" dirty="0">
                <a:latin typeface="Arial" pitchFamily="34" charset="0"/>
                <a:cs typeface="Arial" pitchFamily="34" charset="0"/>
              </a:rPr>
              <a:t>          </a:t>
            </a:r>
            <a:r>
              <a:rPr lang="en-US" altLang="zh-CN" b="1" dirty="0">
                <a:solidFill>
                  <a:srgbClr val="FF0000"/>
                </a:solidFill>
                <a:latin typeface="Arial" pitchFamily="34" charset="0"/>
                <a:cs typeface="Arial" pitchFamily="34" charset="0"/>
              </a:rPr>
              <a:t>CONSTRAINT C1 CHECK (</a:t>
            </a:r>
            <a:r>
              <a:rPr lang="en-US" altLang="zh-CN" b="1" dirty="0" err="1">
                <a:solidFill>
                  <a:srgbClr val="FF0000"/>
                </a:solidFill>
                <a:latin typeface="Arial" pitchFamily="34" charset="0"/>
                <a:cs typeface="Arial" pitchFamily="34" charset="0"/>
              </a:rPr>
              <a:t>Sno</a:t>
            </a:r>
            <a:r>
              <a:rPr lang="en-US" altLang="zh-CN" b="1" dirty="0">
                <a:solidFill>
                  <a:srgbClr val="FF0000"/>
                </a:solidFill>
                <a:latin typeface="Arial" pitchFamily="34" charset="0"/>
                <a:cs typeface="Arial" pitchFamily="34" charset="0"/>
              </a:rPr>
              <a:t> BETWEEN 90000 AND 99999)</a:t>
            </a:r>
            <a:r>
              <a:rPr lang="zh-CN" altLang="en-US" b="1" dirty="0">
                <a:solidFill>
                  <a:srgbClr val="FF0000"/>
                </a:solidFill>
                <a:latin typeface="Arial" pitchFamily="34" charset="0"/>
                <a:cs typeface="Arial" pitchFamily="34" charset="0"/>
              </a:rPr>
              <a:t>，</a:t>
            </a:r>
          </a:p>
          <a:p>
            <a:pPr>
              <a:lnSpc>
                <a:spcPct val="110000"/>
              </a:lnSpc>
              <a:buFontTx/>
              <a:buNone/>
            </a:pPr>
            <a:r>
              <a:rPr lang="zh-CN" altLang="en-US" dirty="0"/>
              <a:t>          </a:t>
            </a:r>
            <a:r>
              <a:rPr lang="en-US" altLang="zh-CN" dirty="0" err="1"/>
              <a:t>Sname</a:t>
            </a:r>
            <a:r>
              <a:rPr lang="en-US" altLang="zh-CN" dirty="0"/>
              <a:t>  CHAR(20)  </a:t>
            </a:r>
          </a:p>
          <a:p>
            <a:pPr>
              <a:lnSpc>
                <a:spcPct val="110000"/>
              </a:lnSpc>
            </a:pPr>
            <a:r>
              <a:rPr lang="en-US" altLang="zh-CN" b="1" dirty="0">
                <a:solidFill>
                  <a:srgbClr val="FF0000"/>
                </a:solidFill>
                <a:latin typeface="Arial" pitchFamily="34" charset="0"/>
                <a:cs typeface="Arial" pitchFamily="34" charset="0"/>
              </a:rPr>
              <a:t>          CONSTRAINT C2 NOT NULL</a:t>
            </a:r>
            <a:r>
              <a:rPr lang="zh-CN" altLang="en-US" b="1" dirty="0">
                <a:solidFill>
                  <a:srgbClr val="FF0000"/>
                </a:solidFill>
                <a:latin typeface="Arial" pitchFamily="34" charset="0"/>
                <a:cs typeface="Arial" pitchFamily="34" charset="0"/>
              </a:rPr>
              <a:t>，</a:t>
            </a:r>
          </a:p>
          <a:p>
            <a:pPr>
              <a:lnSpc>
                <a:spcPct val="110000"/>
              </a:lnSpc>
              <a:buFontTx/>
              <a:buNone/>
            </a:pPr>
            <a:r>
              <a:rPr lang="zh-CN" altLang="en-US" dirty="0"/>
              <a:t>          </a:t>
            </a:r>
            <a:r>
              <a:rPr lang="en-US" altLang="zh-CN" dirty="0"/>
              <a:t>Sage  NUMERIC(3)</a:t>
            </a:r>
          </a:p>
          <a:p>
            <a:pPr>
              <a:lnSpc>
                <a:spcPct val="110000"/>
              </a:lnSpc>
              <a:buFontTx/>
              <a:buNone/>
            </a:pPr>
            <a:r>
              <a:rPr lang="en-US" altLang="zh-CN" b="1" dirty="0">
                <a:solidFill>
                  <a:srgbClr val="FF0000"/>
                </a:solidFill>
                <a:latin typeface="Arial" pitchFamily="34" charset="0"/>
                <a:cs typeface="Arial" pitchFamily="34" charset="0"/>
              </a:rPr>
              <a:t>          CONSTRAINT C3 CHECK (Sage &lt; 30)</a:t>
            </a:r>
            <a:r>
              <a:rPr lang="zh-CN" altLang="en-US" b="1" dirty="0">
                <a:solidFill>
                  <a:srgbClr val="FF0000"/>
                </a:solidFill>
                <a:latin typeface="Arial" pitchFamily="34" charset="0"/>
                <a:cs typeface="Arial" pitchFamily="34" charset="0"/>
              </a:rPr>
              <a:t>，</a:t>
            </a:r>
          </a:p>
          <a:p>
            <a:pPr>
              <a:lnSpc>
                <a:spcPct val="110000"/>
              </a:lnSpc>
              <a:buFontTx/>
              <a:buNone/>
            </a:pPr>
            <a:r>
              <a:rPr lang="zh-CN" altLang="en-US" dirty="0"/>
              <a:t>          </a:t>
            </a:r>
            <a:r>
              <a:rPr lang="en-US" altLang="zh-CN" dirty="0" err="1"/>
              <a:t>Ssex</a:t>
            </a:r>
            <a:r>
              <a:rPr lang="en-US" altLang="zh-CN" dirty="0"/>
              <a:t>  CHAR(2)</a:t>
            </a:r>
          </a:p>
          <a:p>
            <a:pPr>
              <a:lnSpc>
                <a:spcPct val="110000"/>
              </a:lnSpc>
              <a:buFontTx/>
              <a:buNone/>
            </a:pPr>
            <a:r>
              <a:rPr lang="en-US" altLang="zh-CN" b="1" dirty="0">
                <a:solidFill>
                  <a:srgbClr val="FF0000"/>
                </a:solidFill>
                <a:latin typeface="Arial" pitchFamily="34" charset="0"/>
                <a:cs typeface="Arial" pitchFamily="34" charset="0"/>
              </a:rPr>
              <a:t>          CONSTRAINT C4 CHECK (</a:t>
            </a:r>
            <a:r>
              <a:rPr lang="en-US" altLang="zh-CN" b="1" dirty="0" err="1">
                <a:solidFill>
                  <a:srgbClr val="FF0000"/>
                </a:solidFill>
                <a:latin typeface="Arial" pitchFamily="34" charset="0"/>
                <a:cs typeface="Arial" pitchFamily="34" charset="0"/>
              </a:rPr>
              <a:t>Ssex</a:t>
            </a:r>
            <a:r>
              <a:rPr lang="en-US" altLang="zh-CN" b="1" dirty="0">
                <a:solidFill>
                  <a:srgbClr val="FF0000"/>
                </a:solidFill>
                <a:latin typeface="Arial" pitchFamily="34" charset="0"/>
                <a:cs typeface="Arial" pitchFamily="34" charset="0"/>
              </a:rPr>
              <a:t> IN ( '</a:t>
            </a:r>
            <a:r>
              <a:rPr lang="zh-CN" altLang="en-US" b="1" dirty="0">
                <a:solidFill>
                  <a:srgbClr val="FF0000"/>
                </a:solidFill>
                <a:latin typeface="Arial" pitchFamily="34" charset="0"/>
                <a:cs typeface="Arial" pitchFamily="34" charset="0"/>
              </a:rPr>
              <a:t>男</a:t>
            </a:r>
            <a:r>
              <a:rPr lang="en-US" altLang="zh-CN" b="1" dirty="0">
                <a:solidFill>
                  <a:srgbClr val="FF0000"/>
                </a:solidFill>
                <a:latin typeface="Arial" pitchFamily="34" charset="0"/>
                <a:cs typeface="Arial" pitchFamily="34" charset="0"/>
              </a:rPr>
              <a:t>'</a:t>
            </a:r>
            <a:r>
              <a:rPr lang="zh-CN" altLang="en-US" b="1" dirty="0">
                <a:solidFill>
                  <a:srgbClr val="FF0000"/>
                </a:solidFill>
                <a:latin typeface="Arial" pitchFamily="34" charset="0"/>
                <a:cs typeface="Arial" pitchFamily="34" charset="0"/>
              </a:rPr>
              <a:t>，</a:t>
            </a:r>
            <a:r>
              <a:rPr lang="en-US" altLang="zh-CN" b="1" dirty="0">
                <a:solidFill>
                  <a:srgbClr val="FF0000"/>
                </a:solidFill>
                <a:latin typeface="Arial" pitchFamily="34" charset="0"/>
                <a:cs typeface="Arial" pitchFamily="34" charset="0"/>
              </a:rPr>
              <a:t>'</a:t>
            </a:r>
            <a:r>
              <a:rPr lang="zh-CN" altLang="en-US" b="1" dirty="0">
                <a:solidFill>
                  <a:srgbClr val="FF0000"/>
                </a:solidFill>
                <a:latin typeface="Arial" pitchFamily="34" charset="0"/>
                <a:cs typeface="Arial" pitchFamily="34" charset="0"/>
              </a:rPr>
              <a:t>女</a:t>
            </a:r>
            <a:r>
              <a:rPr lang="en-US" altLang="zh-CN" b="1" dirty="0">
                <a:solidFill>
                  <a:srgbClr val="FF0000"/>
                </a:solidFill>
                <a:latin typeface="Arial" pitchFamily="34" charset="0"/>
                <a:cs typeface="Arial" pitchFamily="34" charset="0"/>
              </a:rPr>
              <a:t>'))</a:t>
            </a:r>
            <a:r>
              <a:rPr lang="zh-CN" altLang="en-US" b="1" dirty="0">
                <a:solidFill>
                  <a:srgbClr val="FF0000"/>
                </a:solidFill>
                <a:latin typeface="Arial" pitchFamily="34" charset="0"/>
                <a:cs typeface="Arial" pitchFamily="34" charset="0"/>
              </a:rPr>
              <a:t>，</a:t>
            </a:r>
          </a:p>
          <a:p>
            <a:pPr>
              <a:lnSpc>
                <a:spcPct val="110000"/>
              </a:lnSpc>
              <a:buFontTx/>
              <a:buNone/>
            </a:pPr>
            <a:r>
              <a:rPr lang="zh-CN" altLang="en-US" b="1" dirty="0">
                <a:solidFill>
                  <a:srgbClr val="FF0000"/>
                </a:solidFill>
                <a:latin typeface="Arial" pitchFamily="34" charset="0"/>
                <a:cs typeface="Arial" pitchFamily="34" charset="0"/>
              </a:rPr>
              <a:t>          </a:t>
            </a:r>
            <a:r>
              <a:rPr lang="en-US" altLang="zh-CN" b="1" dirty="0">
                <a:solidFill>
                  <a:srgbClr val="FF0000"/>
                </a:solidFill>
                <a:latin typeface="Arial" pitchFamily="34" charset="0"/>
                <a:cs typeface="Arial" pitchFamily="34" charset="0"/>
              </a:rPr>
              <a:t>CONSTRAINT </a:t>
            </a:r>
            <a:r>
              <a:rPr lang="en-US" altLang="zh-CN" b="1" dirty="0" err="1">
                <a:solidFill>
                  <a:srgbClr val="FF0000"/>
                </a:solidFill>
                <a:latin typeface="Arial" pitchFamily="34" charset="0"/>
                <a:cs typeface="Arial" pitchFamily="34" charset="0"/>
              </a:rPr>
              <a:t>StudentKey</a:t>
            </a:r>
            <a:r>
              <a:rPr lang="en-US" altLang="zh-CN" b="1" dirty="0">
                <a:solidFill>
                  <a:srgbClr val="FF0000"/>
                </a:solidFill>
                <a:latin typeface="Arial" pitchFamily="34" charset="0"/>
                <a:cs typeface="Arial" pitchFamily="34" charset="0"/>
              </a:rPr>
              <a:t> PRIMARY KEY(</a:t>
            </a:r>
            <a:r>
              <a:rPr lang="en-US" altLang="zh-CN" b="1" dirty="0" err="1">
                <a:solidFill>
                  <a:srgbClr val="FF0000"/>
                </a:solidFill>
                <a:latin typeface="Arial" pitchFamily="34" charset="0"/>
                <a:cs typeface="Arial" pitchFamily="34" charset="0"/>
              </a:rPr>
              <a:t>Sno</a:t>
            </a:r>
            <a:r>
              <a:rPr lang="en-US" altLang="zh-CN" b="1" dirty="0">
                <a:solidFill>
                  <a:srgbClr val="FF0000"/>
                </a:solidFill>
                <a:latin typeface="Arial" pitchFamily="34" charset="0"/>
                <a:cs typeface="Arial" pitchFamily="34" charset="0"/>
              </a:rPr>
              <a:t>)</a:t>
            </a:r>
          </a:p>
          <a:p>
            <a:pPr>
              <a:lnSpc>
                <a:spcPct val="110000"/>
              </a:lnSpc>
              <a:buFontTx/>
              <a:buNone/>
            </a:pPr>
            <a:r>
              <a:rPr lang="en-US" altLang="zh-CN" dirty="0"/>
              <a:t>        )</a:t>
            </a:r>
            <a:r>
              <a:rPr lang="zh-CN" altLang="en-US" dirty="0"/>
              <a:t>；</a:t>
            </a:r>
          </a:p>
          <a:p>
            <a:pPr marL="808038" lvl="1" indent="-357188">
              <a:lnSpc>
                <a:spcPct val="110000"/>
              </a:lnSpc>
              <a:buFont typeface="Wingdings" pitchFamily="2" charset="2"/>
              <a:buChar char="ü"/>
            </a:pPr>
            <a:r>
              <a:rPr lang="zh-CN" altLang="en-US" dirty="0"/>
              <a:t>在</a:t>
            </a:r>
            <a:r>
              <a:rPr lang="en-US" altLang="zh-CN" dirty="0"/>
              <a:t>Student</a:t>
            </a:r>
            <a:r>
              <a:rPr lang="zh-CN" altLang="en-US" dirty="0"/>
              <a:t>表上建立了</a:t>
            </a:r>
            <a:r>
              <a:rPr lang="en-US" altLang="zh-CN" dirty="0"/>
              <a:t>5</a:t>
            </a:r>
            <a:r>
              <a:rPr lang="zh-CN" altLang="en-US" dirty="0"/>
              <a:t>个约束条件，包括主码约束（命名为</a:t>
            </a:r>
            <a:r>
              <a:rPr lang="en-US" altLang="zh-CN" dirty="0" err="1"/>
              <a:t>StudentKey</a:t>
            </a:r>
            <a:r>
              <a:rPr lang="zh-CN" altLang="en-US" dirty="0"/>
              <a:t>）以及</a:t>
            </a:r>
            <a:r>
              <a:rPr lang="en-US" altLang="zh-CN" dirty="0"/>
              <a:t>C1</a:t>
            </a:r>
            <a:r>
              <a:rPr lang="zh-CN" altLang="en-US" dirty="0"/>
              <a:t>、</a:t>
            </a:r>
            <a:r>
              <a:rPr lang="en-US" altLang="zh-CN" dirty="0"/>
              <a:t>C2</a:t>
            </a:r>
            <a:r>
              <a:rPr lang="zh-CN" altLang="en-US" dirty="0"/>
              <a:t>、</a:t>
            </a:r>
            <a:r>
              <a:rPr lang="en-US" altLang="zh-CN" dirty="0"/>
              <a:t>C3</a:t>
            </a:r>
            <a:r>
              <a:rPr lang="zh-CN" altLang="en-US" dirty="0"/>
              <a:t>、</a:t>
            </a:r>
            <a:r>
              <a:rPr lang="en-US" altLang="zh-CN" dirty="0"/>
              <a:t>C4</a:t>
            </a:r>
            <a:r>
              <a:rPr lang="zh-CN" altLang="en-US" dirty="0"/>
              <a:t>四个列级约束。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为维护数据库的完整性，</a:t>
            </a:r>
            <a:r>
              <a:rPr lang="en-US" dirty="0"/>
              <a:t>DBMS</a:t>
            </a:r>
            <a:r>
              <a:rPr lang="zh-CN" altLang="en-US" dirty="0"/>
              <a:t>必须：</a:t>
            </a:r>
            <a:endParaRPr lang="en-US" altLang="zh-CN" dirty="0"/>
          </a:p>
          <a:p>
            <a:pPr lvl="1">
              <a:lnSpc>
                <a:spcPct val="250000"/>
              </a:lnSpc>
            </a:pPr>
            <a:r>
              <a:rPr lang="zh-CN" altLang="en-US" dirty="0"/>
              <a:t>提供定义完整性约束条件的机制</a:t>
            </a:r>
          </a:p>
          <a:p>
            <a:pPr lvl="1">
              <a:lnSpc>
                <a:spcPct val="250000"/>
              </a:lnSpc>
            </a:pPr>
            <a:r>
              <a:rPr lang="zh-CN" altLang="en-US" dirty="0"/>
              <a:t>提供完整性检查的方法</a:t>
            </a:r>
          </a:p>
          <a:p>
            <a:pPr lvl="1">
              <a:lnSpc>
                <a:spcPct val="250000"/>
              </a:lnSpc>
            </a:pPr>
            <a:r>
              <a:rPr lang="zh-CN" altLang="en-US" dirty="0"/>
              <a:t>违约处理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130" y="881759"/>
            <a:ext cx="8057320" cy="830997"/>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例</a:t>
            </a:r>
            <a:r>
              <a:rPr lang="en-US" altLang="zh-CN" sz="2000" b="1" dirty="0">
                <a:effectLst>
                  <a:outerShdw blurRad="38100" dist="38100" dir="2700000" algn="tl">
                    <a:srgbClr val="000000">
                      <a:alpha val="43137"/>
                    </a:srgbClr>
                  </a:outerShdw>
                </a:effectLst>
              </a:rPr>
              <a:t>10</a:t>
            </a:r>
            <a:r>
              <a:rPr lang="en-US" altLang="zh-CN" sz="2000" b="1" dirty="0"/>
              <a:t> ]   </a:t>
            </a:r>
            <a:r>
              <a:rPr lang="zh-CN" altLang="en-US" sz="2000" dirty="0"/>
              <a:t>建立教师表</a:t>
            </a:r>
            <a:r>
              <a:rPr lang="en-US" altLang="zh-CN" sz="2000" dirty="0"/>
              <a:t>Teacher</a:t>
            </a:r>
            <a:r>
              <a:rPr lang="zh-CN" altLang="en-US" sz="2000" dirty="0"/>
              <a:t>，要求每个教师的应发工资不低于</a:t>
            </a:r>
            <a:r>
              <a:rPr lang="en-US" altLang="zh-CN" sz="2000" dirty="0"/>
              <a:t>3000</a:t>
            </a:r>
            <a:r>
              <a:rPr lang="zh-CN" altLang="en-US" sz="2000" dirty="0"/>
              <a:t>元。（应发工资等于实发工资</a:t>
            </a:r>
            <a:r>
              <a:rPr lang="en-US" altLang="zh-CN" sz="2000" dirty="0"/>
              <a:t>Sal</a:t>
            </a:r>
            <a:r>
              <a:rPr lang="zh-CN" altLang="en-US" sz="2000" dirty="0"/>
              <a:t>和扣除项</a:t>
            </a:r>
            <a:r>
              <a:rPr lang="en-US" altLang="zh-CN" sz="2000" dirty="0"/>
              <a:t>Deduct</a:t>
            </a:r>
            <a:r>
              <a:rPr lang="zh-CN" altLang="en-US" sz="2000" dirty="0"/>
              <a:t>之和）</a:t>
            </a:r>
            <a:endParaRPr lang="en-US" altLang="zh-CN" sz="2000" dirty="0"/>
          </a:p>
        </p:txBody>
      </p:sp>
      <p:sp>
        <p:nvSpPr>
          <p:cNvPr id="4" name="矩形 3"/>
          <p:cNvSpPr/>
          <p:nvPr/>
        </p:nvSpPr>
        <p:spPr>
          <a:xfrm>
            <a:off x="201231" y="1988231"/>
            <a:ext cx="8733182" cy="3376309"/>
          </a:xfrm>
          <a:prstGeom prst="rect">
            <a:avLst/>
          </a:prstGeom>
        </p:spPr>
        <p:txBody>
          <a:bodyPr wrap="square">
            <a:spAutoFit/>
          </a:bodyPr>
          <a:lstStyle/>
          <a:p>
            <a:pPr>
              <a:lnSpc>
                <a:spcPct val="110000"/>
              </a:lnSpc>
              <a:buFontTx/>
              <a:buNone/>
            </a:pPr>
            <a:r>
              <a:rPr lang="en-US" altLang="zh-CN" dirty="0"/>
              <a:t>      </a:t>
            </a:r>
            <a:r>
              <a:rPr lang="en-US" altLang="zh-CN" dirty="0">
                <a:solidFill>
                  <a:srgbClr val="0000FF"/>
                </a:solidFill>
              </a:rPr>
              <a:t>CREATE TABLE </a:t>
            </a:r>
            <a:r>
              <a:rPr lang="en-US" altLang="zh-CN" dirty="0"/>
              <a:t>TEACHER</a:t>
            </a:r>
          </a:p>
          <a:p>
            <a:pPr>
              <a:lnSpc>
                <a:spcPct val="110000"/>
              </a:lnSpc>
              <a:buFontTx/>
              <a:buNone/>
            </a:pPr>
            <a:r>
              <a:rPr lang="en-US" altLang="zh-CN" dirty="0"/>
              <a:t>         (</a:t>
            </a:r>
            <a:r>
              <a:rPr lang="en-US" altLang="zh-CN" dirty="0" err="1"/>
              <a:t>Eno</a:t>
            </a:r>
            <a:r>
              <a:rPr lang="en-US" altLang="zh-CN" dirty="0"/>
              <a:t>  NUMERIC(4) </a:t>
            </a:r>
            <a:r>
              <a:rPr lang="en-US" altLang="zh-CN" b="1" dirty="0">
                <a:latin typeface="Arial" pitchFamily="34" charset="0"/>
                <a:cs typeface="Arial" pitchFamily="34" charset="0"/>
              </a:rPr>
              <a:t>PRIMARY KEY,</a:t>
            </a:r>
            <a:endParaRPr lang="en-US" altLang="zh-CN" dirty="0"/>
          </a:p>
          <a:p>
            <a:pPr>
              <a:lnSpc>
                <a:spcPct val="110000"/>
              </a:lnSpc>
              <a:buFontTx/>
              <a:buNone/>
            </a:pPr>
            <a:r>
              <a:rPr lang="en-US" altLang="zh-CN" dirty="0"/>
              <a:t>          </a:t>
            </a:r>
            <a:r>
              <a:rPr lang="en-US" altLang="zh-CN" dirty="0" err="1"/>
              <a:t>Ename</a:t>
            </a:r>
            <a:r>
              <a:rPr lang="en-US" altLang="zh-CN" dirty="0"/>
              <a:t>  CHAR(10) </a:t>
            </a:r>
            <a:r>
              <a:rPr lang="en-US" altLang="zh-CN" b="1" dirty="0">
                <a:latin typeface="Arial" pitchFamily="34" charset="0"/>
                <a:cs typeface="Arial" pitchFamily="34" charset="0"/>
              </a:rPr>
              <a:t>,</a:t>
            </a:r>
            <a:r>
              <a:rPr lang="en-US" altLang="zh-CN" b="1" dirty="0">
                <a:solidFill>
                  <a:srgbClr val="FF0000"/>
                </a:solidFill>
                <a:latin typeface="Arial" pitchFamily="34" charset="0"/>
                <a:cs typeface="Arial" pitchFamily="34" charset="0"/>
              </a:rPr>
              <a:t>          </a:t>
            </a:r>
            <a:endParaRPr lang="zh-CN" altLang="en-US" b="1" dirty="0">
              <a:solidFill>
                <a:srgbClr val="FF0000"/>
              </a:solidFill>
              <a:latin typeface="Arial" pitchFamily="34" charset="0"/>
              <a:cs typeface="Arial" pitchFamily="34" charset="0"/>
            </a:endParaRPr>
          </a:p>
          <a:p>
            <a:pPr>
              <a:lnSpc>
                <a:spcPct val="110000"/>
              </a:lnSpc>
              <a:buFontTx/>
              <a:buNone/>
            </a:pPr>
            <a:r>
              <a:rPr lang="zh-CN" altLang="en-US" dirty="0"/>
              <a:t>          </a:t>
            </a:r>
            <a:r>
              <a:rPr lang="en-US" altLang="zh-CN" dirty="0"/>
              <a:t>Job  char(8),</a:t>
            </a:r>
            <a:endParaRPr lang="zh-CN" altLang="en-US" b="1" dirty="0">
              <a:solidFill>
                <a:srgbClr val="FF0000"/>
              </a:solidFill>
              <a:latin typeface="Arial" pitchFamily="34" charset="0"/>
              <a:cs typeface="Arial" pitchFamily="34" charset="0"/>
            </a:endParaRPr>
          </a:p>
          <a:p>
            <a:pPr>
              <a:lnSpc>
                <a:spcPct val="110000"/>
              </a:lnSpc>
              <a:buFontTx/>
              <a:buNone/>
            </a:pPr>
            <a:r>
              <a:rPr lang="zh-CN" altLang="en-US" dirty="0"/>
              <a:t>          </a:t>
            </a:r>
            <a:r>
              <a:rPr lang="en-US" altLang="zh-CN" dirty="0"/>
              <a:t>Sal NUMERIC(7,2),</a:t>
            </a:r>
          </a:p>
          <a:p>
            <a:pPr>
              <a:lnSpc>
                <a:spcPct val="110000"/>
              </a:lnSpc>
              <a:buFontTx/>
              <a:buNone/>
            </a:pPr>
            <a:r>
              <a:rPr lang="en-US" altLang="zh-CN" dirty="0"/>
              <a:t>          Deduct NUMERIC(7,2),</a:t>
            </a:r>
          </a:p>
          <a:p>
            <a:pPr>
              <a:lnSpc>
                <a:spcPct val="110000"/>
              </a:lnSpc>
              <a:buFontTx/>
              <a:buNone/>
            </a:pPr>
            <a:r>
              <a:rPr lang="en-US" altLang="zh-CN" dirty="0"/>
              <a:t>          </a:t>
            </a:r>
            <a:r>
              <a:rPr lang="en-US" altLang="zh-CN" dirty="0" err="1"/>
              <a:t>Deptno</a:t>
            </a:r>
            <a:r>
              <a:rPr lang="en-US" altLang="zh-CN" dirty="0"/>
              <a:t>  NUMERIC(7,2),</a:t>
            </a:r>
          </a:p>
          <a:p>
            <a:pPr>
              <a:lnSpc>
                <a:spcPct val="110000"/>
              </a:lnSpc>
              <a:buFontTx/>
              <a:buNone/>
            </a:pPr>
            <a:r>
              <a:rPr lang="en-US" altLang="zh-CN" sz="1600" b="1" dirty="0">
                <a:solidFill>
                  <a:srgbClr val="FF0000"/>
                </a:solidFill>
                <a:latin typeface="Arial" pitchFamily="34" charset="0"/>
                <a:cs typeface="Arial" pitchFamily="34" charset="0"/>
              </a:rPr>
              <a:t>          CONSTRAINT </a:t>
            </a:r>
            <a:r>
              <a:rPr lang="en-US" altLang="zh-CN" sz="1600" b="1" dirty="0" err="1">
                <a:solidFill>
                  <a:srgbClr val="FF0000"/>
                </a:solidFill>
                <a:latin typeface="Arial" pitchFamily="34" charset="0"/>
                <a:cs typeface="Arial" pitchFamily="34" charset="0"/>
              </a:rPr>
              <a:t>EMPFKEY</a:t>
            </a:r>
            <a:r>
              <a:rPr lang="en-US" altLang="zh-CN" sz="1600" b="1" dirty="0">
                <a:solidFill>
                  <a:srgbClr val="FF0000"/>
                </a:solidFill>
                <a:latin typeface="Arial" pitchFamily="34" charset="0"/>
                <a:cs typeface="Arial" pitchFamily="34" charset="0"/>
              </a:rPr>
              <a:t> </a:t>
            </a:r>
            <a:r>
              <a:rPr lang="en-US" altLang="zh-CN" sz="1600" b="1" dirty="0" err="1">
                <a:solidFill>
                  <a:srgbClr val="FF0000"/>
                </a:solidFill>
                <a:latin typeface="Arial" pitchFamily="34" charset="0"/>
                <a:cs typeface="Arial" pitchFamily="34" charset="0"/>
              </a:rPr>
              <a:t>FOREGIN</a:t>
            </a:r>
            <a:r>
              <a:rPr lang="en-US" altLang="zh-CN" sz="1600" b="1" dirty="0">
                <a:solidFill>
                  <a:srgbClr val="FF0000"/>
                </a:solidFill>
                <a:latin typeface="Arial" pitchFamily="34" charset="0"/>
                <a:cs typeface="Arial" pitchFamily="34" charset="0"/>
              </a:rPr>
              <a:t> KEY (</a:t>
            </a:r>
            <a:r>
              <a:rPr lang="en-US" altLang="zh-CN" sz="1600" b="1" dirty="0" err="1">
                <a:solidFill>
                  <a:srgbClr val="FF0000"/>
                </a:solidFill>
                <a:latin typeface="Arial" pitchFamily="34" charset="0"/>
                <a:cs typeface="Arial" pitchFamily="34" charset="0"/>
              </a:rPr>
              <a:t>Deptno</a:t>
            </a:r>
            <a:r>
              <a:rPr lang="en-US" altLang="zh-CN" sz="1600" b="1" dirty="0">
                <a:solidFill>
                  <a:srgbClr val="FF0000"/>
                </a:solidFill>
                <a:latin typeface="Arial" pitchFamily="34" charset="0"/>
                <a:cs typeface="Arial" pitchFamily="34" charset="0"/>
              </a:rPr>
              <a:t>) REFERENCES DEPT(</a:t>
            </a:r>
            <a:r>
              <a:rPr lang="en-US" altLang="zh-CN" sz="1600" b="1" dirty="0" err="1">
                <a:solidFill>
                  <a:srgbClr val="FF0000"/>
                </a:solidFill>
                <a:latin typeface="Arial" pitchFamily="34" charset="0"/>
                <a:cs typeface="Arial" pitchFamily="34" charset="0"/>
              </a:rPr>
              <a:t>Deptno</a:t>
            </a:r>
            <a:r>
              <a:rPr lang="en-US" altLang="zh-CN" sz="1600" b="1" dirty="0">
                <a:solidFill>
                  <a:srgbClr val="FF0000"/>
                </a:solidFill>
                <a:latin typeface="Arial" pitchFamily="34" charset="0"/>
                <a:cs typeface="Arial" pitchFamily="34" charset="0"/>
              </a:rPr>
              <a:t>)</a:t>
            </a:r>
            <a:r>
              <a:rPr lang="zh-CN" altLang="en-US" sz="1600" b="1" dirty="0">
                <a:solidFill>
                  <a:srgbClr val="FF0000"/>
                </a:solidFill>
                <a:latin typeface="Arial" pitchFamily="34" charset="0"/>
                <a:cs typeface="Arial" pitchFamily="34" charset="0"/>
              </a:rPr>
              <a:t>，</a:t>
            </a:r>
          </a:p>
          <a:p>
            <a:pPr>
              <a:lnSpc>
                <a:spcPct val="110000"/>
              </a:lnSpc>
              <a:buFontTx/>
              <a:buNone/>
            </a:pPr>
            <a:r>
              <a:rPr lang="zh-CN" altLang="en-US" sz="1600" b="1" dirty="0">
                <a:solidFill>
                  <a:srgbClr val="FF0000"/>
                </a:solidFill>
                <a:latin typeface="Arial" pitchFamily="34" charset="0"/>
                <a:cs typeface="Arial" pitchFamily="34" charset="0"/>
              </a:rPr>
              <a:t>          </a:t>
            </a:r>
            <a:r>
              <a:rPr lang="en-US" altLang="zh-CN" sz="1600" b="1" dirty="0">
                <a:solidFill>
                  <a:srgbClr val="FF0000"/>
                </a:solidFill>
                <a:latin typeface="Arial" pitchFamily="34" charset="0"/>
                <a:cs typeface="Arial" pitchFamily="34" charset="0"/>
              </a:rPr>
              <a:t>CONSTRAINT </a:t>
            </a:r>
            <a:r>
              <a:rPr lang="en-US" altLang="zh-CN" sz="1600" b="1" dirty="0" err="1">
                <a:solidFill>
                  <a:srgbClr val="FF0000"/>
                </a:solidFill>
                <a:latin typeface="Arial" pitchFamily="34" charset="0"/>
                <a:cs typeface="Arial" pitchFamily="34" charset="0"/>
              </a:rPr>
              <a:t>C1</a:t>
            </a:r>
            <a:r>
              <a:rPr lang="en-US" altLang="zh-CN" sz="1600" b="1" dirty="0">
                <a:solidFill>
                  <a:srgbClr val="FF0000"/>
                </a:solidFill>
                <a:latin typeface="Arial" pitchFamily="34" charset="0"/>
                <a:cs typeface="Arial" pitchFamily="34" charset="0"/>
              </a:rPr>
              <a:t> CHECK(Sal + Deduct &gt;= 3000)</a:t>
            </a:r>
          </a:p>
          <a:p>
            <a:pPr>
              <a:lnSpc>
                <a:spcPct val="110000"/>
              </a:lnSpc>
              <a:buFontTx/>
              <a:buNone/>
            </a:pPr>
            <a:r>
              <a:rPr lang="en-US" altLang="zh-CN" dirty="0"/>
              <a:t>        )</a:t>
            </a:r>
            <a:r>
              <a:rPr lang="zh-CN" altLang="en-US" dirty="0"/>
              <a:t>；</a:t>
            </a:r>
          </a:p>
          <a:p>
            <a:pPr marL="808038" lvl="1" indent="-357188">
              <a:lnSpc>
                <a:spcPct val="110000"/>
              </a:lnSpc>
              <a:buFont typeface="Wingdings" pitchFamily="2" charset="2"/>
              <a:buChar char="ü"/>
            </a:pPr>
            <a:r>
              <a:rPr lang="zh-CN" altLang="en-US" dirty="0"/>
              <a:t>在</a:t>
            </a:r>
            <a:r>
              <a:rPr lang="en-US" altLang="zh-CN" dirty="0"/>
              <a:t>Teacher</a:t>
            </a:r>
            <a:r>
              <a:rPr lang="zh-CN" altLang="en-US" dirty="0"/>
              <a:t>表上建立了外键约束。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第五节 完整性约束命名字句</a:t>
            </a:r>
            <a:endParaRPr lang="zh-CN" altLang="en-US" dirty="0"/>
          </a:p>
        </p:txBody>
      </p:sp>
      <p:sp>
        <p:nvSpPr>
          <p:cNvPr id="3" name="内容占位符 2"/>
          <p:cNvSpPr>
            <a:spLocks noGrp="1"/>
          </p:cNvSpPr>
          <p:nvPr>
            <p:ph idx="1"/>
          </p:nvPr>
        </p:nvSpPr>
        <p:spPr/>
        <p:txBody>
          <a:bodyPr/>
          <a:lstStyle/>
          <a:p>
            <a:r>
              <a:rPr lang="zh-CN" altLang="en-US" dirty="0"/>
              <a:t>完整性约束命名子句</a:t>
            </a:r>
            <a:endParaRPr lang="en-US" altLang="zh-CN" dirty="0"/>
          </a:p>
          <a:p>
            <a:endParaRPr lang="en-US" altLang="zh-CN" dirty="0"/>
          </a:p>
          <a:p>
            <a:r>
              <a:rPr lang="zh-CN" altLang="en-US" b="1" dirty="0">
                <a:solidFill>
                  <a:srgbClr val="0000FF"/>
                </a:solidFill>
              </a:rPr>
              <a:t>修改表中的完整性限制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修改表中的完整性限制</a:t>
            </a:r>
          </a:p>
        </p:txBody>
      </p:sp>
      <p:sp>
        <p:nvSpPr>
          <p:cNvPr id="5" name="内容占位符 4"/>
          <p:cNvSpPr>
            <a:spLocks noGrp="1"/>
          </p:cNvSpPr>
          <p:nvPr>
            <p:ph idx="1"/>
          </p:nvPr>
        </p:nvSpPr>
        <p:spPr/>
        <p:txBody>
          <a:bodyPr>
            <a:normAutofit/>
          </a:bodyPr>
          <a:lstStyle/>
          <a:p>
            <a:pPr marL="342900" lvl="1" indent="-342900">
              <a:buClr>
                <a:srgbClr val="2B166E"/>
              </a:buClr>
              <a:buSzTx/>
              <a:buFont typeface="Wingdings" pitchFamily="2" charset="2"/>
              <a:buChar char=""/>
            </a:pPr>
            <a:r>
              <a:rPr lang="zh-CN" altLang="en-US" dirty="0"/>
              <a:t>使用</a:t>
            </a:r>
            <a:r>
              <a:rPr lang="en-US" altLang="zh-CN" dirty="0"/>
              <a:t>ALTER TABLE</a:t>
            </a:r>
            <a:r>
              <a:rPr lang="zh-CN" altLang="en-US" dirty="0"/>
              <a:t>语句修改表中的完整性限制</a:t>
            </a:r>
          </a:p>
          <a:p>
            <a:endParaRPr lang="zh-CN" altLang="en-US" sz="2800" dirty="0"/>
          </a:p>
        </p:txBody>
      </p:sp>
      <p:sp>
        <p:nvSpPr>
          <p:cNvPr id="6" name="TextBox 5"/>
          <p:cNvSpPr txBox="1"/>
          <p:nvPr/>
        </p:nvSpPr>
        <p:spPr>
          <a:xfrm>
            <a:off x="410820" y="2352954"/>
            <a:ext cx="8057320" cy="1569660"/>
          </a:xfrm>
          <a:prstGeom prst="rect">
            <a:avLst/>
          </a:prstGeom>
          <a:noFill/>
        </p:spPr>
        <p:txBody>
          <a:bodyPr wrap="square" rtlCol="0">
            <a:spAutoFit/>
          </a:bodyPr>
          <a:lstStyle/>
          <a:p>
            <a:pPr marL="901700" indent="-901700" eaLnBrk="1" hangingPunct="1">
              <a:lnSpc>
                <a:spcPct val="120000"/>
              </a:lnSpc>
              <a:buFont typeface="Wingdings" pitchFamily="2" charset="2"/>
              <a:buNone/>
            </a:pP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例</a:t>
            </a:r>
            <a:r>
              <a:rPr lang="en-US" altLang="zh-CN" sz="2000" b="1" dirty="0">
                <a:effectLst>
                  <a:outerShdw blurRad="38100" dist="38100" dir="2700000" algn="tl">
                    <a:srgbClr val="000000">
                      <a:alpha val="43137"/>
                    </a:srgbClr>
                  </a:outerShdw>
                </a:effectLst>
              </a:rPr>
              <a:t>13</a:t>
            </a:r>
            <a:r>
              <a:rPr lang="en-US" altLang="zh-CN" sz="2000" b="1" dirty="0"/>
              <a:t>]    </a:t>
            </a:r>
            <a:r>
              <a:rPr lang="zh-CN" altLang="en-US" sz="2000" dirty="0"/>
              <a:t>修改表</a:t>
            </a:r>
            <a:r>
              <a:rPr lang="en-US" altLang="zh-CN" sz="2000" dirty="0"/>
              <a:t>Student</a:t>
            </a:r>
            <a:r>
              <a:rPr lang="zh-CN" altLang="en-US" sz="2000" dirty="0"/>
              <a:t>中的约束条件，要求学号改为在</a:t>
            </a:r>
            <a:r>
              <a:rPr lang="en-US" altLang="zh-CN" sz="2000" dirty="0"/>
              <a:t>900000~999999</a:t>
            </a:r>
            <a:r>
              <a:rPr lang="zh-CN" altLang="en-US" sz="2000" dirty="0"/>
              <a:t>之间，年龄由小于</a:t>
            </a:r>
            <a:r>
              <a:rPr lang="en-US" altLang="zh-CN" sz="2000" dirty="0"/>
              <a:t>30</a:t>
            </a:r>
            <a:r>
              <a:rPr lang="zh-CN" altLang="en-US" sz="2000" dirty="0"/>
              <a:t>改为小于</a:t>
            </a:r>
            <a:r>
              <a:rPr lang="en-US" altLang="zh-CN" sz="2000" dirty="0"/>
              <a:t>40 </a:t>
            </a:r>
            <a:r>
              <a:rPr lang="zh-CN" altLang="en-US" sz="2000" dirty="0"/>
              <a:t>。</a:t>
            </a:r>
            <a:endParaRPr lang="en-US" altLang="zh-CN" sz="2000" dirty="0"/>
          </a:p>
          <a:p>
            <a:pPr marL="1338263" lvl="2" indent="-423863" defTabSz="423863">
              <a:lnSpc>
                <a:spcPct val="120000"/>
              </a:lnSpc>
              <a:buClr>
                <a:srgbClr val="0000FF"/>
              </a:buClr>
              <a:buFont typeface="Wingdings" pitchFamily="2" charset="2"/>
              <a:buChar char="n"/>
            </a:pPr>
            <a:r>
              <a:rPr lang="zh-CN" altLang="en-US" sz="2000" dirty="0">
                <a:solidFill>
                  <a:srgbClr val="3333FF"/>
                </a:solidFill>
              </a:rPr>
              <a:t>可以先删除原来的约束条件，再增加新的约束条件</a:t>
            </a:r>
          </a:p>
          <a:p>
            <a:pPr marL="1816100" lvl="2" indent="-901700">
              <a:lnSpc>
                <a:spcPct val="120000"/>
              </a:lnSpc>
              <a:buClr>
                <a:srgbClr val="0000FF"/>
              </a:buClr>
              <a:buFont typeface="Wingdings" pitchFamily="2" charset="2"/>
              <a:buChar char="n"/>
            </a:pPr>
            <a:endParaRPr lang="en-US" altLang="zh-CN" sz="2000" dirty="0"/>
          </a:p>
        </p:txBody>
      </p:sp>
      <p:sp>
        <p:nvSpPr>
          <p:cNvPr id="7" name="矩形 6"/>
          <p:cNvSpPr/>
          <p:nvPr/>
        </p:nvSpPr>
        <p:spPr>
          <a:xfrm>
            <a:off x="1351722" y="3697352"/>
            <a:ext cx="7792278" cy="3043910"/>
          </a:xfrm>
          <a:prstGeom prst="rect">
            <a:avLst/>
          </a:prstGeom>
        </p:spPr>
        <p:txBody>
          <a:bodyPr wrap="square">
            <a:spAutoFit/>
          </a:bodyPr>
          <a:lstStyle/>
          <a:p>
            <a:pPr>
              <a:buFontTx/>
              <a:buNone/>
            </a:pPr>
            <a:r>
              <a:rPr lang="en-US" altLang="zh-CN" b="1" dirty="0"/>
              <a:t>        ALTER TABLE Student</a:t>
            </a:r>
          </a:p>
          <a:p>
            <a:pPr>
              <a:buFontTx/>
              <a:buNone/>
            </a:pPr>
            <a:r>
              <a:rPr lang="en-US" altLang="zh-CN" b="1" dirty="0"/>
              <a:t>        DROP CONSTRAINT C1;</a:t>
            </a:r>
          </a:p>
          <a:p>
            <a:pPr>
              <a:buFontTx/>
              <a:buNone/>
            </a:pPr>
            <a:endParaRPr lang="en-US" altLang="zh-CN" sz="900" dirty="0">
              <a:solidFill>
                <a:srgbClr val="72BE2C"/>
              </a:solidFill>
            </a:endParaRPr>
          </a:p>
          <a:p>
            <a:pPr>
              <a:buFontTx/>
              <a:buNone/>
            </a:pPr>
            <a:r>
              <a:rPr lang="en-US" altLang="zh-CN" dirty="0"/>
              <a:t>        </a:t>
            </a:r>
            <a:r>
              <a:rPr lang="en-US" altLang="zh-CN" dirty="0">
                <a:solidFill>
                  <a:srgbClr val="FF00FF"/>
                </a:solidFill>
              </a:rPr>
              <a:t>ALTER TABLE Student</a:t>
            </a:r>
          </a:p>
          <a:p>
            <a:pPr>
              <a:buFontTx/>
              <a:buNone/>
            </a:pPr>
            <a:r>
              <a:rPr lang="en-US" altLang="zh-CN" dirty="0">
                <a:solidFill>
                  <a:srgbClr val="FF00FF"/>
                </a:solidFill>
              </a:rPr>
              <a:t>        ADD CONSTRAINT C1 CHECK (</a:t>
            </a:r>
            <a:r>
              <a:rPr lang="en-US" altLang="zh-CN" dirty="0" err="1">
                <a:solidFill>
                  <a:srgbClr val="FF00FF"/>
                </a:solidFill>
              </a:rPr>
              <a:t>Sno</a:t>
            </a:r>
            <a:r>
              <a:rPr lang="en-US" altLang="zh-CN" dirty="0">
                <a:solidFill>
                  <a:srgbClr val="FF00FF"/>
                </a:solidFill>
              </a:rPr>
              <a:t> BETWEEN 900000 AND 999999)</a:t>
            </a:r>
            <a:r>
              <a:rPr lang="zh-CN" altLang="en-US" dirty="0">
                <a:solidFill>
                  <a:srgbClr val="FF00FF"/>
                </a:solidFill>
              </a:rPr>
              <a:t>，</a:t>
            </a:r>
          </a:p>
          <a:p>
            <a:pPr>
              <a:buFontTx/>
              <a:buNone/>
            </a:pPr>
            <a:r>
              <a:rPr lang="zh-CN" altLang="en-US" sz="300" dirty="0"/>
              <a:t>     </a:t>
            </a:r>
            <a:r>
              <a:rPr lang="zh-CN" altLang="en-US" sz="900" dirty="0"/>
              <a:t>   </a:t>
            </a:r>
            <a:endParaRPr lang="en-US" altLang="zh-CN" sz="900" dirty="0"/>
          </a:p>
          <a:p>
            <a:pPr>
              <a:buFontTx/>
              <a:buNone/>
            </a:pPr>
            <a:r>
              <a:rPr lang="en-US" altLang="zh-CN" b="1" dirty="0"/>
              <a:t>        ALTER TABLE Student</a:t>
            </a:r>
          </a:p>
          <a:p>
            <a:pPr>
              <a:buFontTx/>
              <a:buNone/>
            </a:pPr>
            <a:r>
              <a:rPr lang="en-US" altLang="zh-CN" b="1" dirty="0"/>
              <a:t>        DROP CONSTRAINT C3;</a:t>
            </a:r>
          </a:p>
          <a:p>
            <a:pPr>
              <a:buFontTx/>
              <a:buNone/>
            </a:pPr>
            <a:endParaRPr lang="en-US" altLang="zh-CN" sz="1000" dirty="0">
              <a:solidFill>
                <a:srgbClr val="72BE2C"/>
              </a:solidFill>
            </a:endParaRPr>
          </a:p>
          <a:p>
            <a:pPr>
              <a:buFontTx/>
              <a:buNone/>
            </a:pPr>
            <a:r>
              <a:rPr lang="en-US" altLang="zh-CN" dirty="0"/>
              <a:t>        </a:t>
            </a:r>
            <a:r>
              <a:rPr lang="en-US" altLang="zh-CN" dirty="0">
                <a:solidFill>
                  <a:srgbClr val="FF00FF"/>
                </a:solidFill>
              </a:rPr>
              <a:t>ALTER TABLE Student</a:t>
            </a:r>
          </a:p>
          <a:p>
            <a:pPr>
              <a:buFontTx/>
              <a:buNone/>
            </a:pPr>
            <a:r>
              <a:rPr lang="en-US" altLang="zh-CN" dirty="0">
                <a:solidFill>
                  <a:srgbClr val="FF00FF"/>
                </a:solidFill>
              </a:rPr>
              <a:t>        ADD CONSTRAINT C3 CHECK (Sage &lt; 40)</a:t>
            </a:r>
            <a:r>
              <a:rPr lang="zh-CN" altLang="en-US" dirty="0">
                <a:solidFill>
                  <a:srgbClr val="FF00FF"/>
                </a:solidFill>
              </a:rPr>
              <a:t>；</a:t>
            </a:r>
          </a:p>
          <a:p>
            <a:pPr marL="808038" lvl="1" indent="-357188">
              <a:lnSpc>
                <a:spcPct val="110000"/>
              </a:lnSpc>
              <a:buFont typeface="Wingdings" pitchFamily="2" charset="2"/>
              <a:buChar char="ü"/>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p:sp>
        <p:nvSpPr>
          <p:cNvPr id="3" name="内容占位符 2"/>
          <p:cNvSpPr>
            <a:spLocks noGrp="1"/>
          </p:cNvSpPr>
          <p:nvPr>
            <p:ph idx="1"/>
          </p:nvPr>
        </p:nvSpPr>
        <p:spPr>
          <a:xfrm>
            <a:off x="2521130" y="1600200"/>
            <a:ext cx="6318070" cy="4525963"/>
          </a:xfrm>
        </p:spPr>
        <p:txBody>
          <a:bodyPr>
            <a:normAutofit/>
          </a:bodyPr>
          <a:lstStyle/>
          <a:p>
            <a:r>
              <a:rPr lang="zh-CN" altLang="en-US" dirty="0"/>
              <a:t>第一节 概述</a:t>
            </a:r>
            <a:endParaRPr lang="en-US" altLang="zh-CN" dirty="0"/>
          </a:p>
          <a:p>
            <a:r>
              <a:rPr lang="zh-CN" altLang="en-US" dirty="0"/>
              <a:t>第二节 实体完整性</a:t>
            </a:r>
          </a:p>
          <a:p>
            <a:r>
              <a:rPr lang="zh-CN" altLang="en-US" dirty="0"/>
              <a:t>第三节 参照完整性</a:t>
            </a:r>
          </a:p>
          <a:p>
            <a:r>
              <a:rPr lang="zh-CN" altLang="en-US" dirty="0"/>
              <a:t>第四节 用户定义的完整性</a:t>
            </a:r>
          </a:p>
          <a:p>
            <a:r>
              <a:rPr lang="zh-CN" altLang="en-US" dirty="0"/>
              <a:t>第五节 </a:t>
            </a:r>
            <a:r>
              <a:rPr lang="zh-CN" altLang="en-US"/>
              <a:t>完整性约束命名子句</a:t>
            </a:r>
            <a:endParaRPr lang="zh-CN" altLang="en-US" dirty="0"/>
          </a:p>
          <a:p>
            <a:r>
              <a:rPr lang="zh-CN" altLang="en-US" dirty="0"/>
              <a:t>第六节 域中的完整性限制</a:t>
            </a:r>
            <a:r>
              <a:rPr lang="en-US" altLang="zh-CN" dirty="0"/>
              <a:t>(</a:t>
            </a:r>
            <a:r>
              <a:rPr lang="zh-CN" altLang="en-US" dirty="0"/>
              <a:t>了解</a:t>
            </a:r>
            <a:r>
              <a:rPr lang="en-US" altLang="zh-CN" dirty="0"/>
              <a:t>)</a:t>
            </a:r>
            <a:endParaRPr lang="zh-CN" altLang="en-US" dirty="0"/>
          </a:p>
          <a:p>
            <a:pPr>
              <a:buBlip>
                <a:blip r:embed="rId2"/>
              </a:buBlip>
            </a:pPr>
            <a:r>
              <a:rPr lang="zh-CN" altLang="en-US" b="1" dirty="0">
                <a:solidFill>
                  <a:srgbClr val="FF9905"/>
                </a:solidFill>
              </a:rPr>
              <a:t>第七节 触发器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9905"/>
                </a:solidFill>
              </a:rPr>
              <a:t>第七节 触发器</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FF"/>
                </a:solidFill>
              </a:rPr>
              <a:t>事件驱动</a:t>
            </a:r>
            <a:r>
              <a:rPr lang="zh-CN" altLang="en-US" dirty="0"/>
              <a:t>的特殊过程</a:t>
            </a:r>
          </a:p>
          <a:p>
            <a:pPr lvl="1">
              <a:lnSpc>
                <a:spcPct val="130000"/>
              </a:lnSpc>
            </a:pPr>
            <a:r>
              <a:rPr lang="zh-CN" altLang="en-US" dirty="0"/>
              <a:t>由服务器自动激活</a:t>
            </a:r>
          </a:p>
          <a:p>
            <a:pPr lvl="1">
              <a:lnSpc>
                <a:spcPct val="130000"/>
              </a:lnSpc>
            </a:pPr>
            <a:r>
              <a:rPr lang="zh-CN" altLang="en-US" dirty="0"/>
              <a:t>可以进行更为复杂的检查和操作，具有更精细和更强大的数据控制能力</a:t>
            </a:r>
            <a:r>
              <a:rPr lang="zh-CN" altLang="en-US" sz="3200" dirty="0"/>
              <a:t> </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第七节 触发器</a:t>
            </a:r>
          </a:p>
        </p:txBody>
      </p:sp>
      <p:sp>
        <p:nvSpPr>
          <p:cNvPr id="3" name="内容占位符 2"/>
          <p:cNvSpPr>
            <a:spLocks noGrp="1"/>
          </p:cNvSpPr>
          <p:nvPr>
            <p:ph idx="1"/>
          </p:nvPr>
        </p:nvSpPr>
        <p:spPr/>
        <p:txBody>
          <a:bodyPr/>
          <a:lstStyle/>
          <a:p>
            <a:pPr>
              <a:lnSpc>
                <a:spcPct val="190000"/>
              </a:lnSpc>
            </a:pPr>
            <a:r>
              <a:rPr lang="en-US" altLang="zh-CN" dirty="0">
                <a:solidFill>
                  <a:srgbClr val="0000FF"/>
                </a:solidFill>
              </a:rPr>
              <a:t>SQL SERVER2005</a:t>
            </a:r>
            <a:r>
              <a:rPr lang="zh-CN" altLang="en-US" dirty="0">
                <a:solidFill>
                  <a:srgbClr val="0000FF"/>
                </a:solidFill>
              </a:rPr>
              <a:t>触发器</a:t>
            </a:r>
            <a:endParaRPr lang="en-US" altLang="zh-CN" dirty="0">
              <a:solidFill>
                <a:srgbClr val="0000FF"/>
              </a:solidFill>
            </a:endParaRPr>
          </a:p>
          <a:p>
            <a:pPr>
              <a:lnSpc>
                <a:spcPct val="190000"/>
              </a:lnSpc>
            </a:pPr>
            <a:r>
              <a:rPr lang="en-US" altLang="zh-CN" dirty="0"/>
              <a:t>DML</a:t>
            </a:r>
            <a:r>
              <a:rPr lang="zh-CN" altLang="en-US" dirty="0"/>
              <a:t>触发器</a:t>
            </a:r>
          </a:p>
          <a:p>
            <a:pPr>
              <a:lnSpc>
                <a:spcPct val="190000"/>
              </a:lnSpc>
            </a:pPr>
            <a:r>
              <a:rPr lang="en-US" altLang="zh-CN" dirty="0"/>
              <a:t>DDL</a:t>
            </a:r>
            <a:r>
              <a:rPr lang="zh-CN" altLang="en-US" dirty="0"/>
              <a:t>触发器 </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 SERVER2005</a:t>
            </a:r>
            <a:r>
              <a:rPr lang="zh-CN" altLang="en-US" dirty="0"/>
              <a:t>触发器</a:t>
            </a:r>
          </a:p>
        </p:txBody>
      </p:sp>
      <p:sp>
        <p:nvSpPr>
          <p:cNvPr id="3" name="内容占位符 2"/>
          <p:cNvSpPr>
            <a:spLocks noGrp="1"/>
          </p:cNvSpPr>
          <p:nvPr>
            <p:ph idx="1"/>
          </p:nvPr>
        </p:nvSpPr>
        <p:spPr/>
        <p:txBody>
          <a:bodyPr>
            <a:normAutofit fontScale="92500"/>
          </a:bodyPr>
          <a:lstStyle/>
          <a:p>
            <a:r>
              <a:rPr lang="zh-CN" altLang="en-US" sz="2800" dirty="0"/>
              <a:t>触发器是一种特殊的存储过程，它在执行事件时自动生效。</a:t>
            </a:r>
            <a:r>
              <a:rPr lang="en-US" altLang="zh-CN" sz="2800" dirty="0"/>
              <a:t>SQL Server2005 </a:t>
            </a:r>
            <a:r>
              <a:rPr lang="zh-CN" altLang="en-US" sz="2800" dirty="0"/>
              <a:t>包括两大类触发器：</a:t>
            </a:r>
            <a:r>
              <a:rPr lang="en-US" altLang="zh-CN" sz="2800" dirty="0"/>
              <a:t>DML </a:t>
            </a:r>
            <a:r>
              <a:rPr lang="zh-CN" altLang="en-US" sz="2800" dirty="0"/>
              <a:t>触发器和 </a:t>
            </a:r>
            <a:r>
              <a:rPr lang="en-US" altLang="zh-CN" sz="2800" dirty="0"/>
              <a:t>DDL </a:t>
            </a:r>
            <a:r>
              <a:rPr lang="zh-CN" altLang="en-US" sz="2800" dirty="0"/>
              <a:t>触发器。</a:t>
            </a:r>
            <a:endParaRPr lang="en-US" altLang="zh-CN" sz="2800" dirty="0"/>
          </a:p>
          <a:p>
            <a:pPr lvl="1"/>
            <a:r>
              <a:rPr lang="en-US" altLang="zh-CN" sz="2400" dirty="0"/>
              <a:t>DML </a:t>
            </a:r>
            <a:r>
              <a:rPr lang="zh-CN" altLang="en-US" sz="2400" dirty="0"/>
              <a:t>触发器在数据库中发生数据操作语言 </a:t>
            </a:r>
            <a:r>
              <a:rPr lang="en-US" altLang="zh-CN" sz="2400" dirty="0"/>
              <a:t>(DML) </a:t>
            </a:r>
            <a:r>
              <a:rPr lang="zh-CN" altLang="en-US" sz="2400" dirty="0"/>
              <a:t>事件时将启用。</a:t>
            </a:r>
            <a:r>
              <a:rPr lang="en-US" altLang="zh-CN" sz="2400" dirty="0"/>
              <a:t>DML </a:t>
            </a:r>
            <a:r>
              <a:rPr lang="zh-CN" altLang="en-US" sz="2400" dirty="0"/>
              <a:t>事件包括在指定表或视图中修改数据的 </a:t>
            </a:r>
            <a:r>
              <a:rPr lang="en-US" altLang="zh-CN" sz="2400" dirty="0"/>
              <a:t>INSERT </a:t>
            </a:r>
            <a:r>
              <a:rPr lang="zh-CN" altLang="en-US" sz="2400" dirty="0"/>
              <a:t>语句、</a:t>
            </a:r>
            <a:r>
              <a:rPr lang="en-US" altLang="zh-CN" sz="2400" dirty="0"/>
              <a:t>UPDATE </a:t>
            </a:r>
            <a:r>
              <a:rPr lang="zh-CN" altLang="en-US" sz="2400" dirty="0"/>
              <a:t>语句或 </a:t>
            </a:r>
            <a:r>
              <a:rPr lang="en-US" altLang="zh-CN" sz="2400" dirty="0"/>
              <a:t>DELETE </a:t>
            </a:r>
            <a:r>
              <a:rPr lang="zh-CN" altLang="en-US" sz="2400" dirty="0"/>
              <a:t>语句。</a:t>
            </a:r>
            <a:r>
              <a:rPr lang="en-US" altLang="zh-CN" sz="2400" dirty="0"/>
              <a:t>DML </a:t>
            </a:r>
            <a:r>
              <a:rPr lang="zh-CN" altLang="en-US" sz="2400" dirty="0"/>
              <a:t>触发器可以查询其他表，还可以包含复杂的 </a:t>
            </a:r>
            <a:r>
              <a:rPr lang="en-US" altLang="zh-CN" sz="2400" dirty="0"/>
              <a:t>Transact-SQL </a:t>
            </a:r>
            <a:r>
              <a:rPr lang="zh-CN" altLang="en-US" sz="2400" dirty="0"/>
              <a:t>语句。将触发器和触发它的语句作为可在触发器内回滚的单个事务对待。如果检测到错误（例如，磁盘空间不足），则整个事务即自动回滚。</a:t>
            </a:r>
            <a:endParaRPr lang="en-US" altLang="zh-CN" sz="2400" dirty="0"/>
          </a:p>
          <a:p>
            <a:pPr lvl="1"/>
            <a:r>
              <a:rPr lang="en-US" altLang="zh-CN" sz="2400" dirty="0"/>
              <a:t>DDL </a:t>
            </a:r>
            <a:r>
              <a:rPr lang="zh-CN" altLang="en-US" sz="2400" dirty="0"/>
              <a:t>触发器是 </a:t>
            </a:r>
            <a:r>
              <a:rPr lang="en-US" altLang="zh-CN" sz="2400" dirty="0"/>
              <a:t>SQL Server 2005 </a:t>
            </a:r>
            <a:r>
              <a:rPr lang="zh-CN" altLang="en-US" sz="2400" dirty="0"/>
              <a:t>的新增功能。当服务器或数据库中发生数据定义语言 </a:t>
            </a:r>
            <a:r>
              <a:rPr lang="en-US" altLang="zh-CN" sz="2400" dirty="0"/>
              <a:t>(DDL) </a:t>
            </a:r>
            <a:r>
              <a:rPr lang="zh-CN" altLang="en-US" sz="2400" dirty="0"/>
              <a:t>事件时将调用这些触发器。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触发器的作用</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）触发器可以对数据库进行级联修改。</a:t>
            </a:r>
          </a:p>
          <a:p>
            <a:r>
              <a:rPr lang="zh-CN" altLang="en-US" dirty="0"/>
              <a:t>（</a:t>
            </a:r>
            <a:r>
              <a:rPr lang="en-US" altLang="zh-CN" dirty="0"/>
              <a:t>2</a:t>
            </a:r>
            <a:r>
              <a:rPr lang="zh-CN" altLang="en-US" dirty="0"/>
              <a:t>）实现比</a:t>
            </a:r>
            <a:r>
              <a:rPr lang="en-US" altLang="zh-CN" dirty="0"/>
              <a:t>CHECK</a:t>
            </a:r>
            <a:r>
              <a:rPr lang="zh-CN" altLang="en-US" dirty="0"/>
              <a:t>约束更为复杂的限制。</a:t>
            </a:r>
          </a:p>
          <a:p>
            <a:r>
              <a:rPr lang="zh-CN" altLang="en-US" dirty="0"/>
              <a:t>（</a:t>
            </a:r>
            <a:r>
              <a:rPr lang="en-US" altLang="zh-CN" dirty="0"/>
              <a:t>3</a:t>
            </a:r>
            <a:r>
              <a:rPr lang="zh-CN" altLang="en-US" dirty="0"/>
              <a:t>）比较数据修改前后的差别。</a:t>
            </a:r>
          </a:p>
          <a:p>
            <a:r>
              <a:rPr lang="zh-CN" altLang="en-US" dirty="0"/>
              <a:t>（</a:t>
            </a:r>
            <a:r>
              <a:rPr lang="en-US" altLang="zh-CN" dirty="0"/>
              <a:t>4</a:t>
            </a:r>
            <a:r>
              <a:rPr lang="zh-CN" altLang="en-US" dirty="0"/>
              <a:t>）强制表的修改要合乎业务规则。</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Inserted</a:t>
            </a:r>
            <a:r>
              <a:rPr lang="zh-CN" altLang="en-US" dirty="0"/>
              <a:t>表和</a:t>
            </a:r>
            <a:r>
              <a:rPr lang="en-US" altLang="zh-CN" dirty="0"/>
              <a:t>Deleted</a:t>
            </a:r>
            <a:r>
              <a:rPr lang="zh-CN" altLang="en-US" dirty="0"/>
              <a:t>表</a:t>
            </a:r>
          </a:p>
        </p:txBody>
      </p:sp>
      <p:sp>
        <p:nvSpPr>
          <p:cNvPr id="3" name="内容占位符 2"/>
          <p:cNvSpPr>
            <a:spLocks noGrp="1"/>
          </p:cNvSpPr>
          <p:nvPr>
            <p:ph idx="1"/>
          </p:nvPr>
        </p:nvSpPr>
        <p:spPr/>
        <p:txBody>
          <a:bodyPr>
            <a:normAutofit/>
          </a:bodyPr>
          <a:lstStyle/>
          <a:p>
            <a:r>
              <a:rPr lang="en-US" altLang="zh-CN" sz="2800" dirty="0"/>
              <a:t>SQL Server 2005</a:t>
            </a:r>
            <a:r>
              <a:rPr lang="zh-CN" altLang="en-US" sz="2800" dirty="0"/>
              <a:t>为每个触发器都创建了两个专用临时表：</a:t>
            </a:r>
            <a:r>
              <a:rPr lang="en-US" altLang="zh-CN" sz="2800" dirty="0"/>
              <a:t>Inserted</a:t>
            </a:r>
            <a:r>
              <a:rPr lang="zh-CN" altLang="en-US" sz="2800" dirty="0"/>
              <a:t>表和</a:t>
            </a:r>
            <a:r>
              <a:rPr lang="en-US" altLang="zh-CN" sz="2800" dirty="0"/>
              <a:t>Deleted</a:t>
            </a:r>
            <a:r>
              <a:rPr lang="zh-CN" altLang="en-US" sz="2800" dirty="0"/>
              <a:t>表。这两个表的结构总是与被该触发器作用的表的结构相同，触发器执行完成后，与该触发器相关的这两个表也会被删除。</a:t>
            </a:r>
            <a:endParaRPr lang="en-US" altLang="zh-CN" sz="2800" dirty="0"/>
          </a:p>
        </p:txBody>
      </p:sp>
      <p:graphicFrame>
        <p:nvGraphicFramePr>
          <p:cNvPr id="4" name="表格 3"/>
          <p:cNvGraphicFramePr>
            <a:graphicFrameLocks noGrp="1"/>
          </p:cNvGraphicFramePr>
          <p:nvPr/>
        </p:nvGraphicFramePr>
        <p:xfrm>
          <a:off x="1693989" y="3988243"/>
          <a:ext cx="6747645" cy="1874519"/>
        </p:xfrm>
        <a:graphic>
          <a:graphicData uri="http://schemas.openxmlformats.org/drawingml/2006/table">
            <a:tbl>
              <a:tblPr>
                <a:tableStyleId>{616DA210-FB5B-4158-B5E0-FEB733F419BA}</a:tableStyleId>
              </a:tblPr>
              <a:tblGrid>
                <a:gridCol w="2248687">
                  <a:extLst>
                    <a:ext uri="{9D8B030D-6E8A-4147-A177-3AD203B41FA5}">
                      <a16:colId xmlns:a16="http://schemas.microsoft.com/office/drawing/2014/main" val="20000"/>
                    </a:ext>
                  </a:extLst>
                </a:gridCol>
                <a:gridCol w="2249479">
                  <a:extLst>
                    <a:ext uri="{9D8B030D-6E8A-4147-A177-3AD203B41FA5}">
                      <a16:colId xmlns:a16="http://schemas.microsoft.com/office/drawing/2014/main" val="20001"/>
                    </a:ext>
                  </a:extLst>
                </a:gridCol>
                <a:gridCol w="2249479">
                  <a:extLst>
                    <a:ext uri="{9D8B030D-6E8A-4147-A177-3AD203B41FA5}">
                      <a16:colId xmlns:a16="http://schemas.microsoft.com/office/drawing/2014/main" val="20002"/>
                    </a:ext>
                  </a:extLst>
                </a:gridCol>
              </a:tblGrid>
              <a:tr h="0">
                <a:tc>
                  <a:txBody>
                    <a:bodyPr/>
                    <a:lstStyle/>
                    <a:p>
                      <a:pPr algn="ctr"/>
                      <a:r>
                        <a:rPr lang="zh-CN" dirty="0"/>
                        <a:t>激活触发器的动作</a:t>
                      </a:r>
                    </a:p>
                  </a:txBody>
                  <a:tcPr marL="68580" marR="68580" marT="0" marB="0">
                    <a:cell3D prstMaterial="dkEdge">
                      <a:bevel prst="coolSlant"/>
                      <a:lightRig rig="flood" dir="t"/>
                    </a:cell3D>
                  </a:tcPr>
                </a:tc>
                <a:tc>
                  <a:txBody>
                    <a:bodyPr/>
                    <a:lstStyle/>
                    <a:p>
                      <a:pPr algn="ctr"/>
                      <a:r>
                        <a:rPr lang="zh-CN"/>
                        <a:t>Inserted表</a:t>
                      </a:r>
                    </a:p>
                  </a:txBody>
                  <a:tcPr marL="68580" marR="68580" marT="0" marB="0">
                    <a:cell3D prstMaterial="dkEdge">
                      <a:bevel prst="coolSlant"/>
                      <a:lightRig rig="flood" dir="t"/>
                    </a:cell3D>
                  </a:tcPr>
                </a:tc>
                <a:tc>
                  <a:txBody>
                    <a:bodyPr/>
                    <a:lstStyle/>
                    <a:p>
                      <a:pPr algn="ctr"/>
                      <a:r>
                        <a:rPr lang="zh-CN"/>
                        <a:t>Deleted表</a:t>
                      </a:r>
                    </a:p>
                  </a:txBody>
                  <a:tcPr marL="68580" marR="68580" marT="0" marB="0">
                    <a:cell3D prstMaterial="dkEdge">
                      <a:bevel prst="coolSlant"/>
                      <a:lightRig rig="flood" dir="t"/>
                    </a:cell3D>
                  </a:tcPr>
                </a:tc>
                <a:extLst>
                  <a:ext uri="{0D108BD9-81ED-4DB2-BD59-A6C34878D82A}">
                    <a16:rowId xmlns:a16="http://schemas.microsoft.com/office/drawing/2014/main" val="10000"/>
                  </a:ext>
                </a:extLst>
              </a:tr>
              <a:tr h="0">
                <a:tc>
                  <a:txBody>
                    <a:bodyPr/>
                    <a:lstStyle/>
                    <a:p>
                      <a:pPr algn="ctr"/>
                      <a:r>
                        <a:rPr lang="zh-CN" dirty="0"/>
                        <a:t>Insert</a:t>
                      </a:r>
                    </a:p>
                  </a:txBody>
                  <a:tcPr marL="68580" marR="68580" marT="0" marB="0" anchor="ctr">
                    <a:cell3D prstMaterial="dkEdge">
                      <a:bevel prst="coolSlant"/>
                      <a:lightRig rig="flood" dir="t"/>
                    </a:cell3D>
                  </a:tcPr>
                </a:tc>
                <a:tc>
                  <a:txBody>
                    <a:bodyPr/>
                    <a:lstStyle/>
                    <a:p>
                      <a:pPr algn="ctr"/>
                      <a:r>
                        <a:rPr lang="zh-CN"/>
                        <a:t>存放要插入的记录</a:t>
                      </a:r>
                    </a:p>
                  </a:txBody>
                  <a:tcPr marL="68580" marR="68580" marT="0" marB="0" anchor="ctr">
                    <a:cell3D prstMaterial="dkEdge">
                      <a:bevel prst="coolSlant"/>
                      <a:lightRig rig="flood" dir="t"/>
                    </a:cell3D>
                  </a:tcPr>
                </a:tc>
                <a:tc>
                  <a:txBody>
                    <a:bodyPr/>
                    <a:lstStyle/>
                    <a:p>
                      <a:br>
                        <a:rPr lang="zh-CN"/>
                      </a:br>
                      <a:endParaRPr lang="zh-CN"/>
                    </a:p>
                  </a:txBody>
                  <a:tcPr marL="68580" marR="68580" marT="0" marB="0" anchor="ctr">
                    <a:cell3D prstMaterial="dkEdge">
                      <a:bevel prst="coolSlant"/>
                      <a:lightRig rig="flood" dir="t"/>
                    </a:cell3D>
                  </a:tcPr>
                </a:tc>
                <a:extLst>
                  <a:ext uri="{0D108BD9-81ED-4DB2-BD59-A6C34878D82A}">
                    <a16:rowId xmlns:a16="http://schemas.microsoft.com/office/drawing/2014/main" val="10001"/>
                  </a:ext>
                </a:extLst>
              </a:tr>
              <a:tr h="502919">
                <a:tc>
                  <a:txBody>
                    <a:bodyPr/>
                    <a:lstStyle/>
                    <a:p>
                      <a:pPr algn="ctr"/>
                      <a:r>
                        <a:rPr lang="zh-CN" dirty="0"/>
                        <a:t>Update</a:t>
                      </a:r>
                    </a:p>
                  </a:txBody>
                  <a:tcPr marL="68580" marR="68580" marT="0" marB="0" anchor="ctr">
                    <a:cell3D prstMaterial="dkEdge">
                      <a:bevel prst="coolSlant"/>
                      <a:lightRig rig="flood" dir="t"/>
                    </a:cell3D>
                  </a:tcPr>
                </a:tc>
                <a:tc>
                  <a:txBody>
                    <a:bodyPr/>
                    <a:lstStyle/>
                    <a:p>
                      <a:pPr algn="ctr"/>
                      <a:r>
                        <a:rPr lang="zh-CN" dirty="0"/>
                        <a:t>存放要更新的记录</a:t>
                      </a:r>
                    </a:p>
                  </a:txBody>
                  <a:tcPr marL="68580" marR="68580" marT="0" marB="0" anchor="ctr">
                    <a:cell3D prstMaterial="dkEdge">
                      <a:bevel prst="coolSlant"/>
                      <a:lightRig rig="flood" dir="t"/>
                    </a:cell3D>
                  </a:tcPr>
                </a:tc>
                <a:tc>
                  <a:txBody>
                    <a:bodyPr/>
                    <a:lstStyle/>
                    <a:p>
                      <a:pPr algn="ctr"/>
                      <a:r>
                        <a:rPr lang="zh-CN" dirty="0"/>
                        <a:t>存放更新前的旧记录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2"/>
                  </a:ext>
                </a:extLst>
              </a:tr>
              <a:tr h="0">
                <a:tc>
                  <a:txBody>
                    <a:bodyPr/>
                    <a:lstStyle/>
                    <a:p>
                      <a:pPr algn="ctr"/>
                      <a:r>
                        <a:rPr lang="zh-CN"/>
                        <a:t>Delete</a:t>
                      </a:r>
                    </a:p>
                  </a:txBody>
                  <a:tcPr marL="68580" marR="68580" marT="0" marB="0" anchor="ctr">
                    <a:cell3D prstMaterial="dkEdge">
                      <a:bevel prst="coolSlant"/>
                      <a:lightRig rig="flood" dir="t"/>
                    </a:cell3D>
                  </a:tcPr>
                </a:tc>
                <a:tc>
                  <a:txBody>
                    <a:bodyPr/>
                    <a:lstStyle/>
                    <a:p>
                      <a:br>
                        <a:rPr lang="zh-CN" dirty="0"/>
                      </a:br>
                      <a:endParaRPr lang="zh-CN" dirty="0"/>
                    </a:p>
                  </a:txBody>
                  <a:tcPr marL="68580" marR="68580" marT="0" marB="0" anchor="ctr">
                    <a:cell3D prstMaterial="dkEdge">
                      <a:bevel prst="coolSlant"/>
                      <a:lightRig rig="flood" dir="t"/>
                    </a:cell3D>
                  </a:tcPr>
                </a:tc>
                <a:tc>
                  <a:txBody>
                    <a:bodyPr/>
                    <a:lstStyle/>
                    <a:p>
                      <a:pPr algn="ctr"/>
                      <a:r>
                        <a:rPr lang="zh-CN" dirty="0"/>
                        <a:t>存放要除的旧记录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220982" y="546652"/>
            <a:ext cx="6000750" cy="5791200"/>
          </a:xfrm>
          <a:prstGeom prst="rect">
            <a:avLst/>
          </a:prstGeom>
          <a:noFill/>
          <a:ln w="9525">
            <a:noFill/>
            <a:miter lim="800000"/>
            <a:headEnd/>
            <a:tailEnd/>
          </a:ln>
          <a:effectLst/>
        </p:spPr>
      </p:pic>
      <p:sp>
        <p:nvSpPr>
          <p:cNvPr id="8" name="TextBox 7"/>
          <p:cNvSpPr txBox="1"/>
          <p:nvPr/>
        </p:nvSpPr>
        <p:spPr>
          <a:xfrm>
            <a:off x="543340" y="1550504"/>
            <a:ext cx="530086" cy="3539430"/>
          </a:xfrm>
          <a:prstGeom prst="rect">
            <a:avLst/>
          </a:prstGeom>
          <a:noFill/>
        </p:spPr>
        <p:txBody>
          <a:bodyPr wrap="square" rtlCol="0">
            <a:spAutoFit/>
          </a:bodyPr>
          <a:lstStyle/>
          <a:p>
            <a:r>
              <a:rPr lang="zh-CN" altLang="en-US" sz="3200" dirty="0"/>
              <a:t>触发器执行过程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本节内容</a:t>
            </a:r>
          </a:p>
        </p:txBody>
      </p:sp>
      <p:sp>
        <p:nvSpPr>
          <p:cNvPr id="3" name="内容占位符 2"/>
          <p:cNvSpPr>
            <a:spLocks noGrp="1"/>
          </p:cNvSpPr>
          <p:nvPr>
            <p:ph idx="1"/>
          </p:nvPr>
        </p:nvSpPr>
        <p:spPr>
          <a:xfrm>
            <a:off x="2521130" y="1600200"/>
            <a:ext cx="6318070" cy="4525963"/>
          </a:xfrm>
        </p:spPr>
        <p:txBody>
          <a:bodyPr>
            <a:normAutofit/>
          </a:bodyPr>
          <a:lstStyle/>
          <a:p>
            <a:r>
              <a:rPr lang="zh-CN" altLang="en-US" dirty="0"/>
              <a:t>第一节 概述</a:t>
            </a:r>
            <a:endParaRPr lang="en-US" altLang="zh-CN" dirty="0"/>
          </a:p>
          <a:p>
            <a:pPr>
              <a:buBlip>
                <a:blip r:embed="rId2"/>
              </a:buBlip>
            </a:pPr>
            <a:r>
              <a:rPr lang="zh-CN" altLang="en-US" b="1" dirty="0">
                <a:solidFill>
                  <a:srgbClr val="FF9905"/>
                </a:solidFill>
              </a:rPr>
              <a:t>第二节 实体完整性</a:t>
            </a:r>
          </a:p>
          <a:p>
            <a:r>
              <a:rPr lang="zh-CN" altLang="en-US" dirty="0"/>
              <a:t>第三节 参照完整性</a:t>
            </a:r>
          </a:p>
          <a:p>
            <a:r>
              <a:rPr lang="zh-CN" altLang="en-US" dirty="0"/>
              <a:t>第四节 用户定义的完整性</a:t>
            </a:r>
          </a:p>
          <a:p>
            <a:r>
              <a:rPr lang="zh-CN" altLang="en-US" dirty="0"/>
              <a:t>第五节 完整性约束命名字句</a:t>
            </a:r>
          </a:p>
          <a:p>
            <a:r>
              <a:rPr lang="zh-CN" altLang="en-US" dirty="0"/>
              <a:t>第六节 域中的完整性限制</a:t>
            </a:r>
            <a:r>
              <a:rPr lang="en-US" altLang="zh-CN" dirty="0"/>
              <a:t>(</a:t>
            </a:r>
            <a:r>
              <a:rPr lang="zh-CN" altLang="en-US" dirty="0"/>
              <a:t>了解</a:t>
            </a:r>
            <a:r>
              <a:rPr lang="en-US" altLang="zh-CN" dirty="0"/>
              <a:t>)</a:t>
            </a:r>
            <a:endParaRPr lang="zh-CN" altLang="en-US" dirty="0"/>
          </a:p>
          <a:p>
            <a:r>
              <a:rPr lang="zh-CN" altLang="en-US" dirty="0"/>
              <a:t>第七节 触发器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第八节 </a:t>
            </a:r>
            <a:r>
              <a:rPr lang="en-US" altLang="zh-CN" dirty="0"/>
              <a:t>SQL SERVER2008</a:t>
            </a:r>
            <a:r>
              <a:rPr lang="zh-CN" altLang="en-US" dirty="0"/>
              <a:t>触发器</a:t>
            </a:r>
          </a:p>
        </p:txBody>
      </p:sp>
      <p:sp>
        <p:nvSpPr>
          <p:cNvPr id="3" name="内容占位符 2"/>
          <p:cNvSpPr>
            <a:spLocks noGrp="1"/>
          </p:cNvSpPr>
          <p:nvPr>
            <p:ph idx="1"/>
          </p:nvPr>
        </p:nvSpPr>
        <p:spPr/>
        <p:txBody>
          <a:bodyPr/>
          <a:lstStyle/>
          <a:p>
            <a:pPr>
              <a:lnSpc>
                <a:spcPct val="190000"/>
              </a:lnSpc>
            </a:pPr>
            <a:r>
              <a:rPr lang="en-US" altLang="zh-CN" dirty="0"/>
              <a:t>SQL SERVER2008</a:t>
            </a:r>
            <a:r>
              <a:rPr lang="zh-CN" altLang="en-US" dirty="0"/>
              <a:t>触发器</a:t>
            </a:r>
            <a:endParaRPr lang="en-US" altLang="zh-CN" dirty="0"/>
          </a:p>
          <a:p>
            <a:pPr>
              <a:lnSpc>
                <a:spcPct val="190000"/>
              </a:lnSpc>
            </a:pPr>
            <a:r>
              <a:rPr lang="en-US" altLang="zh-CN" dirty="0">
                <a:solidFill>
                  <a:srgbClr val="0000FF"/>
                </a:solidFill>
              </a:rPr>
              <a:t>DML</a:t>
            </a:r>
            <a:r>
              <a:rPr lang="zh-CN" altLang="en-US" dirty="0">
                <a:solidFill>
                  <a:srgbClr val="0000FF"/>
                </a:solidFill>
              </a:rPr>
              <a:t>触发器</a:t>
            </a:r>
          </a:p>
          <a:p>
            <a:pPr>
              <a:lnSpc>
                <a:spcPct val="190000"/>
              </a:lnSpc>
            </a:pPr>
            <a:r>
              <a:rPr lang="en-US" altLang="zh-CN" dirty="0"/>
              <a:t>DDL</a:t>
            </a:r>
            <a:r>
              <a:rPr lang="zh-CN" altLang="en-US" dirty="0"/>
              <a:t>触发器 </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创建</a:t>
            </a:r>
            <a:r>
              <a:rPr lang="en-US" altLang="zh-CN" dirty="0"/>
              <a:t>DML</a:t>
            </a:r>
            <a:r>
              <a:rPr lang="zh-CN" altLang="en-US" dirty="0"/>
              <a:t>触发器</a:t>
            </a:r>
          </a:p>
        </p:txBody>
      </p:sp>
      <p:sp>
        <p:nvSpPr>
          <p:cNvPr id="3" name="内容占位符 2"/>
          <p:cNvSpPr>
            <a:spLocks noGrp="1"/>
          </p:cNvSpPr>
          <p:nvPr>
            <p:ph idx="1"/>
          </p:nvPr>
        </p:nvSpPr>
        <p:spPr/>
        <p:txBody>
          <a:bodyPr>
            <a:normAutofit fontScale="85000" lnSpcReduction="10000"/>
          </a:bodyPr>
          <a:lstStyle/>
          <a:p>
            <a:pPr>
              <a:lnSpc>
                <a:spcPct val="90000"/>
              </a:lnSpc>
            </a:pPr>
            <a:r>
              <a:rPr lang="en-US" altLang="zh-CN" dirty="0"/>
              <a:t> </a:t>
            </a:r>
            <a:r>
              <a:rPr lang="zh-CN" altLang="en-US" dirty="0"/>
              <a:t>创建</a:t>
            </a:r>
            <a:r>
              <a:rPr lang="en-US" altLang="zh-CN" dirty="0"/>
              <a:t>DML</a:t>
            </a:r>
            <a:r>
              <a:rPr lang="zh-CN" altLang="en-US" dirty="0"/>
              <a:t>触发器的语法格式为：</a:t>
            </a:r>
          </a:p>
          <a:p>
            <a:pPr>
              <a:lnSpc>
                <a:spcPct val="210000"/>
              </a:lnSpc>
              <a:buNone/>
            </a:pPr>
            <a:r>
              <a:rPr lang="en-US" altLang="zh-CN" dirty="0"/>
              <a:t>CREATE TRIGGER [ </a:t>
            </a:r>
            <a:r>
              <a:rPr lang="en-US" altLang="zh-CN" dirty="0" err="1"/>
              <a:t>schema_name</a:t>
            </a:r>
            <a:r>
              <a:rPr lang="en-US" altLang="zh-CN" dirty="0"/>
              <a:t> . ]</a:t>
            </a:r>
            <a:r>
              <a:rPr lang="en-US" altLang="zh-CN" dirty="0" err="1"/>
              <a:t>trigger_name</a:t>
            </a:r>
            <a:endParaRPr lang="en-US" altLang="zh-CN" dirty="0"/>
          </a:p>
          <a:p>
            <a:pPr>
              <a:lnSpc>
                <a:spcPct val="90000"/>
              </a:lnSpc>
              <a:buNone/>
            </a:pPr>
            <a:r>
              <a:rPr lang="en-US" altLang="zh-CN" dirty="0"/>
              <a:t>ON { table | view }</a:t>
            </a:r>
          </a:p>
          <a:p>
            <a:pPr>
              <a:lnSpc>
                <a:spcPct val="90000"/>
              </a:lnSpc>
              <a:buNone/>
            </a:pPr>
            <a:r>
              <a:rPr lang="en-US" altLang="zh-CN" dirty="0"/>
              <a:t>[ WITH ENCRYPTION ]</a:t>
            </a:r>
          </a:p>
          <a:p>
            <a:pPr>
              <a:lnSpc>
                <a:spcPct val="90000"/>
              </a:lnSpc>
              <a:buNone/>
            </a:pPr>
            <a:r>
              <a:rPr lang="en-US" altLang="zh-CN" dirty="0"/>
              <a:t>{ FOR | AFTER | INSTEAD OF }</a:t>
            </a:r>
          </a:p>
          <a:p>
            <a:pPr>
              <a:lnSpc>
                <a:spcPct val="90000"/>
              </a:lnSpc>
              <a:buNone/>
            </a:pPr>
            <a:r>
              <a:rPr lang="en-US" altLang="zh-CN" dirty="0"/>
              <a:t>{ [ INSERT ] [ , ] [ UPDATE ] [ , ] [ DELETE ] }</a:t>
            </a:r>
          </a:p>
          <a:p>
            <a:pPr>
              <a:lnSpc>
                <a:spcPct val="90000"/>
              </a:lnSpc>
              <a:buNone/>
            </a:pPr>
            <a:r>
              <a:rPr lang="en-US" altLang="zh-CN" dirty="0"/>
              <a:t>[ NOT FOR REPLICATION ]</a:t>
            </a:r>
          </a:p>
          <a:p>
            <a:pPr>
              <a:lnSpc>
                <a:spcPct val="90000"/>
              </a:lnSpc>
              <a:buNone/>
            </a:pPr>
            <a:r>
              <a:rPr lang="en-US" altLang="zh-CN" dirty="0"/>
              <a:t>AS </a:t>
            </a:r>
          </a:p>
          <a:p>
            <a:pPr>
              <a:lnSpc>
                <a:spcPct val="90000"/>
              </a:lnSpc>
              <a:buNone/>
            </a:pPr>
            <a:r>
              <a:rPr lang="en-US" altLang="zh-CN" dirty="0"/>
              <a:t>begin  </a:t>
            </a:r>
            <a:r>
              <a:rPr lang="en-US" altLang="zh-CN" dirty="0" err="1"/>
              <a:t>sql_statement</a:t>
            </a:r>
            <a:r>
              <a:rPr lang="en-US" altLang="zh-CN" dirty="0"/>
              <a:t>  [ ; ] end</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DML</a:t>
            </a:r>
            <a:r>
              <a:rPr lang="zh-CN" altLang="en-US" dirty="0"/>
              <a:t>触发器示例</a:t>
            </a:r>
          </a:p>
        </p:txBody>
      </p:sp>
      <p:sp>
        <p:nvSpPr>
          <p:cNvPr id="3" name="内容占位符 2"/>
          <p:cNvSpPr>
            <a:spLocks noGrp="1"/>
          </p:cNvSpPr>
          <p:nvPr>
            <p:ph idx="1"/>
          </p:nvPr>
        </p:nvSpPr>
        <p:spPr>
          <a:xfrm>
            <a:off x="457199" y="1600200"/>
            <a:ext cx="4485862" cy="4525963"/>
          </a:xfrm>
        </p:spPr>
        <p:txBody>
          <a:bodyPr>
            <a:normAutofit/>
          </a:bodyPr>
          <a:lstStyle/>
          <a:p>
            <a:r>
              <a:rPr lang="zh-CN" altLang="en-US" sz="2400" dirty="0"/>
              <a:t>例</a:t>
            </a:r>
            <a:r>
              <a:rPr lang="en-US" altLang="zh-CN" sz="2400" dirty="0"/>
              <a:t>1</a:t>
            </a:r>
            <a:r>
              <a:rPr lang="zh-CN" altLang="en-US" sz="2400" dirty="0"/>
              <a:t>：在</a:t>
            </a:r>
            <a:r>
              <a:rPr lang="en-US" altLang="zh-CN" sz="2400" dirty="0"/>
              <a:t>sc</a:t>
            </a:r>
            <a:r>
              <a:rPr lang="zh-CN" altLang="en-US" sz="2400" dirty="0"/>
              <a:t>表上创建一个触发器，当插入、删除记录时给出提示信息</a:t>
            </a:r>
          </a:p>
        </p:txBody>
      </p:sp>
      <p:sp>
        <p:nvSpPr>
          <p:cNvPr id="4" name="矩形 3"/>
          <p:cNvSpPr/>
          <p:nvPr/>
        </p:nvSpPr>
        <p:spPr>
          <a:xfrm>
            <a:off x="669235" y="3117000"/>
            <a:ext cx="3478695" cy="3139321"/>
          </a:xfrm>
          <a:prstGeom prst="rect">
            <a:avLst/>
          </a:prstGeom>
        </p:spPr>
        <p:txBody>
          <a:bodyPr wrap="square">
            <a:spAutoFit/>
          </a:bodyPr>
          <a:lstStyle/>
          <a:p>
            <a:r>
              <a:rPr lang="en-US" altLang="zh-CN" dirty="0"/>
              <a:t>CREATE TRIGGER </a:t>
            </a:r>
            <a:r>
              <a:rPr lang="en-US" altLang="zh-CN" dirty="0" err="1"/>
              <a:t>tr_sc</a:t>
            </a:r>
            <a:endParaRPr lang="en-US" altLang="zh-CN" dirty="0"/>
          </a:p>
          <a:p>
            <a:r>
              <a:rPr lang="en-US" altLang="zh-CN" dirty="0"/>
              <a:t>ON sc</a:t>
            </a:r>
          </a:p>
          <a:p>
            <a:r>
              <a:rPr lang="en-US" altLang="zh-CN" dirty="0"/>
              <a:t>FOR INSERT, DELETE </a:t>
            </a:r>
          </a:p>
          <a:p>
            <a:r>
              <a:rPr lang="en-US" altLang="zh-CN" dirty="0"/>
              <a:t>AS </a:t>
            </a:r>
          </a:p>
          <a:p>
            <a:r>
              <a:rPr lang="en-US" altLang="zh-CN" dirty="0"/>
              <a:t>begin</a:t>
            </a:r>
          </a:p>
          <a:p>
            <a:r>
              <a:rPr lang="en-US" altLang="zh-CN" dirty="0"/>
              <a:t>PRINT ‘inserted</a:t>
            </a:r>
            <a:r>
              <a:rPr lang="zh-CN" altLang="en-US" dirty="0"/>
              <a:t>表：’</a:t>
            </a:r>
          </a:p>
          <a:p>
            <a:r>
              <a:rPr lang="en-US" altLang="zh-CN" dirty="0"/>
              <a:t>Select  *  from inserted</a:t>
            </a:r>
          </a:p>
          <a:p>
            <a:r>
              <a:rPr lang="en-US" altLang="zh-CN" dirty="0"/>
              <a:t>PRINT  ‘deleted</a:t>
            </a:r>
            <a:r>
              <a:rPr lang="zh-CN" altLang="en-US" dirty="0"/>
              <a:t>表：’</a:t>
            </a:r>
          </a:p>
          <a:p>
            <a:r>
              <a:rPr lang="en-US" altLang="zh-CN" dirty="0"/>
              <a:t>Select  *  from deleted</a:t>
            </a:r>
          </a:p>
          <a:p>
            <a:r>
              <a:rPr lang="en-US" altLang="zh-CN" dirty="0"/>
              <a:t>end</a:t>
            </a:r>
          </a:p>
          <a:p>
            <a:r>
              <a:rPr lang="en-US" altLang="zh-CN" dirty="0"/>
              <a:t>Go</a:t>
            </a:r>
          </a:p>
        </p:txBody>
      </p:sp>
      <p:pic>
        <p:nvPicPr>
          <p:cNvPr id="1027" name="Picture 3"/>
          <p:cNvPicPr>
            <a:picLocks noChangeAspect="1" noChangeArrowheads="1"/>
          </p:cNvPicPr>
          <p:nvPr/>
        </p:nvPicPr>
        <p:blipFill>
          <a:blip r:embed="rId2"/>
          <a:srcRect/>
          <a:stretch>
            <a:fillRect/>
          </a:stretch>
        </p:blipFill>
        <p:spPr bwMode="auto">
          <a:xfrm>
            <a:off x="5564256" y="1470991"/>
            <a:ext cx="2971800" cy="50292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a:t>
            </a:r>
            <a:r>
              <a:rPr lang="en-US" altLang="zh-CN" dirty="0"/>
              <a:t>INSERT</a:t>
            </a:r>
            <a:r>
              <a:rPr lang="zh-CN" altLang="en-US" dirty="0"/>
              <a:t>触发器</a:t>
            </a:r>
          </a:p>
        </p:txBody>
      </p:sp>
      <p:sp>
        <p:nvSpPr>
          <p:cNvPr id="3" name="内容占位符 2"/>
          <p:cNvSpPr>
            <a:spLocks noGrp="1"/>
          </p:cNvSpPr>
          <p:nvPr>
            <p:ph idx="1"/>
          </p:nvPr>
        </p:nvSpPr>
        <p:spPr>
          <a:xfrm>
            <a:off x="457200" y="1454426"/>
            <a:ext cx="8229600" cy="4525963"/>
          </a:xfrm>
        </p:spPr>
        <p:txBody>
          <a:bodyPr>
            <a:normAutofit/>
          </a:bodyPr>
          <a:lstStyle/>
          <a:p>
            <a:r>
              <a:rPr lang="en-US" altLang="zh-CN" sz="2800" dirty="0"/>
              <a:t>INSERT</a:t>
            </a:r>
            <a:r>
              <a:rPr lang="zh-CN" altLang="en-US" sz="2800" dirty="0"/>
              <a:t>触发器通常被用来更新时间标记字段，或者验证被触发器监控的字段中数据满足要求的标准，以确保数据的完整性</a:t>
            </a:r>
            <a:endParaRPr lang="en-US" altLang="zh-CN" sz="2800" dirty="0"/>
          </a:p>
          <a:p>
            <a:pPr lvl="1"/>
            <a:r>
              <a:rPr lang="zh-CN" altLang="en-US" sz="2400" dirty="0"/>
              <a:t>例：建立一个触发器，当向</a:t>
            </a:r>
            <a:r>
              <a:rPr lang="en-US" altLang="zh-CN" sz="2400" dirty="0"/>
              <a:t>sc</a:t>
            </a:r>
            <a:r>
              <a:rPr lang="zh-CN" altLang="en-US" sz="2400" dirty="0"/>
              <a:t>表中添加数据时，如果添加的数据与</a:t>
            </a:r>
            <a:r>
              <a:rPr lang="en-US" altLang="zh-CN" sz="2400" dirty="0"/>
              <a:t>student</a:t>
            </a:r>
            <a:r>
              <a:rPr lang="zh-CN" altLang="en-US" sz="2400" dirty="0"/>
              <a:t>表中的数据不匹配（没有对应的学号），则将此数据删除。</a:t>
            </a:r>
          </a:p>
        </p:txBody>
      </p:sp>
      <p:sp>
        <p:nvSpPr>
          <p:cNvPr id="4" name="矩形 3"/>
          <p:cNvSpPr/>
          <p:nvPr/>
        </p:nvSpPr>
        <p:spPr>
          <a:xfrm>
            <a:off x="1855304" y="4008930"/>
            <a:ext cx="7288695" cy="2585323"/>
          </a:xfrm>
          <a:prstGeom prst="rect">
            <a:avLst/>
          </a:prstGeom>
        </p:spPr>
        <p:txBody>
          <a:bodyPr wrap="square">
            <a:spAutoFit/>
          </a:bodyPr>
          <a:lstStyle/>
          <a:p>
            <a:r>
              <a:rPr lang="en-US" altLang="zh-CN" dirty="0"/>
              <a:t>CREATE TRIGGER </a:t>
            </a:r>
            <a:r>
              <a:rPr lang="en-US" altLang="zh-CN" dirty="0" err="1"/>
              <a:t>tr_sc_insert</a:t>
            </a:r>
            <a:r>
              <a:rPr lang="en-US" altLang="zh-CN" dirty="0"/>
              <a:t>    ON students.sc </a:t>
            </a:r>
          </a:p>
          <a:p>
            <a:r>
              <a:rPr lang="en-US" altLang="zh-CN" dirty="0"/>
              <a:t>FOR INSERT </a:t>
            </a:r>
          </a:p>
          <a:p>
            <a:r>
              <a:rPr lang="en-US" altLang="zh-CN" dirty="0"/>
              <a:t>AS</a:t>
            </a:r>
          </a:p>
          <a:p>
            <a:r>
              <a:rPr lang="en-US" altLang="zh-CN" dirty="0"/>
              <a:t>BEGIN</a:t>
            </a:r>
          </a:p>
          <a:p>
            <a:pPr marL="265113" indent="92075"/>
            <a:r>
              <a:rPr lang="en-US" altLang="zh-CN" dirty="0"/>
              <a:t>DECLARE @</a:t>
            </a:r>
            <a:r>
              <a:rPr lang="en-US" altLang="zh-CN" dirty="0" err="1"/>
              <a:t>bh</a:t>
            </a:r>
            <a:r>
              <a:rPr lang="en-US" altLang="zh-CN" dirty="0"/>
              <a:t> char(10)</a:t>
            </a:r>
          </a:p>
          <a:p>
            <a:pPr marL="265113" indent="92075"/>
            <a:r>
              <a:rPr lang="en-US" altLang="zh-CN" dirty="0"/>
              <a:t>Select @</a:t>
            </a:r>
            <a:r>
              <a:rPr lang="en-US" altLang="zh-CN" dirty="0" err="1"/>
              <a:t>bh</a:t>
            </a:r>
            <a:r>
              <a:rPr lang="en-US" altLang="zh-CN" dirty="0"/>
              <a:t>=Inserted.sno from Inserted</a:t>
            </a:r>
          </a:p>
          <a:p>
            <a:pPr marL="265113" indent="92075"/>
            <a:r>
              <a:rPr lang="en-US" altLang="zh-CN" dirty="0"/>
              <a:t>If not exists(select </a:t>
            </a:r>
            <a:r>
              <a:rPr lang="en-US" altLang="zh-CN" dirty="0" err="1"/>
              <a:t>sno</a:t>
            </a:r>
            <a:r>
              <a:rPr lang="en-US" altLang="zh-CN" dirty="0"/>
              <a:t> from </a:t>
            </a:r>
            <a:r>
              <a:rPr lang="en-US" altLang="zh-CN" dirty="0" err="1"/>
              <a:t>students.student</a:t>
            </a:r>
            <a:r>
              <a:rPr lang="en-US" altLang="zh-CN" dirty="0"/>
              <a:t> where student.sno=@</a:t>
            </a:r>
            <a:r>
              <a:rPr lang="en-US" altLang="zh-CN" dirty="0" err="1"/>
              <a:t>bh</a:t>
            </a:r>
            <a:r>
              <a:rPr lang="en-US" altLang="zh-CN" dirty="0"/>
              <a:t>)</a:t>
            </a:r>
          </a:p>
          <a:p>
            <a:pPr marL="265113" indent="92075"/>
            <a:r>
              <a:rPr lang="en-US" altLang="zh-CN" dirty="0"/>
              <a:t>     Delete students.sc where </a:t>
            </a:r>
            <a:r>
              <a:rPr lang="en-US" altLang="zh-CN" dirty="0" err="1"/>
              <a:t>sno</a:t>
            </a:r>
            <a:r>
              <a:rPr lang="en-US" altLang="zh-CN" dirty="0"/>
              <a:t>=@</a:t>
            </a:r>
            <a:r>
              <a:rPr lang="en-US" altLang="zh-CN" dirty="0" err="1"/>
              <a:t>bh</a:t>
            </a:r>
            <a:endParaRPr lang="en-US" altLang="zh-CN" dirty="0"/>
          </a:p>
          <a:p>
            <a:r>
              <a:rPr lang="en-US" altLang="zh-CN" dirty="0"/>
              <a:t>END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8174" y="606287"/>
            <a:ext cx="8229600" cy="4525963"/>
          </a:xfrm>
        </p:spPr>
        <p:txBody>
          <a:bodyPr>
            <a:normAutofit/>
          </a:bodyPr>
          <a:lstStyle/>
          <a:p>
            <a:r>
              <a:rPr lang="zh-CN" altLang="en-US" sz="2800" dirty="0"/>
              <a:t>例：创建一个触发器，当插入或更新成绩列时，该触发器检查插入的数据是否处于设定的范围内。</a:t>
            </a:r>
          </a:p>
        </p:txBody>
      </p:sp>
      <p:sp>
        <p:nvSpPr>
          <p:cNvPr id="4" name="矩形 3"/>
          <p:cNvSpPr/>
          <p:nvPr/>
        </p:nvSpPr>
        <p:spPr>
          <a:xfrm>
            <a:off x="609603" y="1680292"/>
            <a:ext cx="8176590" cy="4801314"/>
          </a:xfrm>
          <a:prstGeom prst="rect">
            <a:avLst/>
          </a:prstGeom>
        </p:spPr>
        <p:txBody>
          <a:bodyPr wrap="square">
            <a:spAutoFit/>
          </a:bodyPr>
          <a:lstStyle/>
          <a:p>
            <a:r>
              <a:rPr lang="en-US" altLang="zh-CN" dirty="0"/>
              <a:t>CREATE TRIGGER </a:t>
            </a:r>
            <a:r>
              <a:rPr lang="en-US" altLang="zh-CN" dirty="0" err="1"/>
              <a:t>students.tr_sc_grade</a:t>
            </a:r>
            <a:endParaRPr lang="en-US" altLang="zh-CN" dirty="0"/>
          </a:p>
          <a:p>
            <a:r>
              <a:rPr lang="en-US" altLang="zh-CN" dirty="0"/>
              <a:t>   ON  students.sc </a:t>
            </a:r>
          </a:p>
          <a:p>
            <a:r>
              <a:rPr lang="en-US" altLang="zh-CN" dirty="0"/>
              <a:t>   AFTER INSERT,UPDATE</a:t>
            </a:r>
          </a:p>
          <a:p>
            <a:r>
              <a:rPr lang="en-US" altLang="zh-CN" dirty="0"/>
              <a:t>AS </a:t>
            </a:r>
          </a:p>
          <a:p>
            <a:r>
              <a:rPr lang="en-US" altLang="zh-CN" dirty="0"/>
              <a:t>BEGIN</a:t>
            </a:r>
          </a:p>
          <a:p>
            <a:r>
              <a:rPr lang="en-US" altLang="zh-CN" dirty="0"/>
              <a:t>	-- SET NOCOUNT ON added to prevent extra result sets from</a:t>
            </a:r>
          </a:p>
          <a:p>
            <a:r>
              <a:rPr lang="en-US" altLang="zh-CN" dirty="0"/>
              <a:t>	-- interfering with SELECT statements.</a:t>
            </a:r>
          </a:p>
          <a:p>
            <a:r>
              <a:rPr lang="en-US" altLang="zh-CN" dirty="0"/>
              <a:t>	SET NOCOUNT ON;</a:t>
            </a:r>
          </a:p>
          <a:p>
            <a:endParaRPr lang="en-US" altLang="zh-CN" dirty="0"/>
          </a:p>
          <a:p>
            <a:r>
              <a:rPr lang="en-US" altLang="zh-CN" dirty="0"/>
              <a:t>                DECLARE @score </a:t>
            </a:r>
            <a:r>
              <a:rPr lang="en-US" altLang="zh-CN" dirty="0" err="1"/>
              <a:t>int</a:t>
            </a:r>
            <a:r>
              <a:rPr lang="en-US" altLang="zh-CN" dirty="0"/>
              <a:t>;</a:t>
            </a:r>
          </a:p>
          <a:p>
            <a:r>
              <a:rPr lang="en-US" altLang="zh-CN" dirty="0"/>
              <a:t>	SELECT @score=</a:t>
            </a:r>
            <a:r>
              <a:rPr lang="en-US" altLang="zh-CN" dirty="0" err="1"/>
              <a:t>inserted.grade</a:t>
            </a:r>
            <a:r>
              <a:rPr lang="en-US" altLang="zh-CN" dirty="0"/>
              <a:t> from inserted</a:t>
            </a:r>
          </a:p>
          <a:p>
            <a:r>
              <a:rPr lang="en-US" altLang="zh-CN" dirty="0"/>
              <a:t>	IF (@score&lt;0 or @score &gt; 100) </a:t>
            </a:r>
          </a:p>
          <a:p>
            <a:r>
              <a:rPr lang="en-US" altLang="zh-CN" dirty="0"/>
              <a:t>	BEGIN</a:t>
            </a:r>
          </a:p>
          <a:p>
            <a:r>
              <a:rPr lang="en-US" altLang="zh-CN" dirty="0"/>
              <a:t>	   RAISERROR ('</a:t>
            </a:r>
            <a:r>
              <a:rPr lang="zh-CN" altLang="en-US" dirty="0"/>
              <a:t>成绩的取值必须在</a:t>
            </a:r>
            <a:r>
              <a:rPr lang="en-US" altLang="zh-CN" dirty="0"/>
              <a:t>0</a:t>
            </a:r>
            <a:r>
              <a:rPr lang="zh-CN" altLang="en-US" dirty="0"/>
              <a:t>到</a:t>
            </a:r>
            <a:r>
              <a:rPr lang="en-US" altLang="zh-CN" dirty="0"/>
              <a:t>100</a:t>
            </a:r>
            <a:r>
              <a:rPr lang="zh-CN" altLang="en-US" dirty="0"/>
              <a:t>之间</a:t>
            </a:r>
            <a:r>
              <a:rPr lang="en-US" altLang="zh-CN" dirty="0"/>
              <a:t>', 16, 1)</a:t>
            </a:r>
          </a:p>
          <a:p>
            <a:r>
              <a:rPr lang="en-US" altLang="zh-CN" dirty="0"/>
              <a:t>	   ROLLBACK TRANSACTION</a:t>
            </a:r>
          </a:p>
          <a:p>
            <a:r>
              <a:rPr lang="en-US" altLang="zh-CN" dirty="0"/>
              <a:t>	END </a:t>
            </a:r>
          </a:p>
          <a:p>
            <a:r>
              <a:rPr lang="en-US" altLang="zh-CN" dirty="0"/>
              <a:t>END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UPDATE</a:t>
            </a:r>
            <a:r>
              <a:rPr lang="zh-CN" altLang="en-US" dirty="0"/>
              <a:t>触发器</a:t>
            </a:r>
          </a:p>
        </p:txBody>
      </p:sp>
      <p:sp>
        <p:nvSpPr>
          <p:cNvPr id="3" name="内容占位符 2"/>
          <p:cNvSpPr>
            <a:spLocks noGrp="1"/>
          </p:cNvSpPr>
          <p:nvPr>
            <p:ph idx="1"/>
          </p:nvPr>
        </p:nvSpPr>
        <p:spPr>
          <a:xfrm>
            <a:off x="457199" y="1600200"/>
            <a:ext cx="8421757" cy="4525963"/>
          </a:xfrm>
        </p:spPr>
        <p:txBody>
          <a:bodyPr>
            <a:normAutofit/>
          </a:bodyPr>
          <a:lstStyle/>
          <a:p>
            <a:r>
              <a:rPr lang="zh-CN" altLang="en-US" sz="2400" dirty="0"/>
              <a:t>当在一个有</a:t>
            </a:r>
            <a:r>
              <a:rPr lang="en-US" altLang="zh-CN" sz="2400" dirty="0"/>
              <a:t>UPDATE</a:t>
            </a:r>
            <a:r>
              <a:rPr lang="zh-CN" altLang="en-US" sz="2400" dirty="0"/>
              <a:t>触发器的表中修改记录时，表中原来的记录被移动到删除表中，修改过的记录插入到了插入表中，触发器可以参考删除表和插入表以及被修改的表，以确定如何完成数据库操作。</a:t>
            </a:r>
            <a:endParaRPr lang="en-US" altLang="zh-CN" sz="2400" dirty="0"/>
          </a:p>
          <a:p>
            <a:pPr lvl="1"/>
            <a:r>
              <a:rPr lang="zh-CN" altLang="en-US" sz="2000" dirty="0"/>
              <a:t>创建一个修改触发器，该触发器防止用户修改表</a:t>
            </a:r>
            <a:r>
              <a:rPr lang="en-US" altLang="zh-CN" sz="2000" dirty="0"/>
              <a:t>student</a:t>
            </a:r>
            <a:r>
              <a:rPr lang="zh-CN" altLang="en-US" sz="2000"/>
              <a:t>的学号。</a:t>
            </a:r>
            <a:endParaRPr lang="zh-CN" altLang="en-US" sz="2000" dirty="0"/>
          </a:p>
          <a:p>
            <a:endParaRPr lang="zh-CN" altLang="en-US" sz="2400" dirty="0"/>
          </a:p>
        </p:txBody>
      </p:sp>
      <p:sp>
        <p:nvSpPr>
          <p:cNvPr id="4" name="矩形 3"/>
          <p:cNvSpPr/>
          <p:nvPr/>
        </p:nvSpPr>
        <p:spPr>
          <a:xfrm>
            <a:off x="1808920" y="3534444"/>
            <a:ext cx="7003776" cy="3139321"/>
          </a:xfrm>
          <a:prstGeom prst="rect">
            <a:avLst/>
          </a:prstGeom>
        </p:spPr>
        <p:txBody>
          <a:bodyPr wrap="square">
            <a:spAutoFit/>
          </a:bodyPr>
          <a:lstStyle/>
          <a:p>
            <a:r>
              <a:rPr lang="en-US" altLang="zh-CN" dirty="0"/>
              <a:t>CREATE TRIGGER </a:t>
            </a:r>
            <a:r>
              <a:rPr lang="en-US" altLang="zh-CN" dirty="0" err="1"/>
              <a:t>students.tr_student_sno</a:t>
            </a:r>
            <a:r>
              <a:rPr lang="en-US" altLang="zh-CN" dirty="0"/>
              <a:t>    ON  </a:t>
            </a:r>
            <a:r>
              <a:rPr lang="en-US" altLang="zh-CN" dirty="0" err="1"/>
              <a:t>students.student</a:t>
            </a:r>
            <a:r>
              <a:rPr lang="en-US" altLang="zh-CN" dirty="0"/>
              <a:t> </a:t>
            </a:r>
          </a:p>
          <a:p>
            <a:r>
              <a:rPr lang="en-US" altLang="zh-CN" dirty="0"/>
              <a:t>AFTER UPDATE</a:t>
            </a:r>
          </a:p>
          <a:p>
            <a:r>
              <a:rPr lang="en-US" altLang="zh-CN" dirty="0"/>
              <a:t>AS </a:t>
            </a:r>
          </a:p>
          <a:p>
            <a:r>
              <a:rPr lang="en-US" altLang="zh-CN" dirty="0"/>
              <a:t>BEGIN</a:t>
            </a:r>
          </a:p>
          <a:p>
            <a:r>
              <a:rPr lang="en-US" altLang="zh-CN" dirty="0"/>
              <a:t>    SET NOCOUNT ON;</a:t>
            </a:r>
          </a:p>
          <a:p>
            <a:r>
              <a:rPr lang="en-US" altLang="zh-CN" dirty="0"/>
              <a:t>    if update(</a:t>
            </a:r>
            <a:r>
              <a:rPr lang="en-US" altLang="zh-CN" dirty="0" err="1"/>
              <a:t>sno</a:t>
            </a:r>
            <a:r>
              <a:rPr lang="en-US" altLang="zh-CN" dirty="0"/>
              <a:t>)</a:t>
            </a:r>
          </a:p>
          <a:p>
            <a:r>
              <a:rPr lang="en-US" altLang="zh-CN" dirty="0"/>
              <a:t>    begin</a:t>
            </a:r>
          </a:p>
          <a:p>
            <a:r>
              <a:rPr lang="en-US" altLang="zh-CN" dirty="0"/>
              <a:t>	 </a:t>
            </a:r>
            <a:r>
              <a:rPr lang="en-US" altLang="zh-CN" dirty="0" err="1"/>
              <a:t>raiserror</a:t>
            </a:r>
            <a:r>
              <a:rPr lang="en-US" altLang="zh-CN" dirty="0"/>
              <a:t>('</a:t>
            </a:r>
            <a:r>
              <a:rPr lang="zh-CN" altLang="en-US" dirty="0"/>
              <a:t>不能修改学号</a:t>
            </a:r>
            <a:r>
              <a:rPr lang="en-US" altLang="zh-CN" dirty="0"/>
              <a:t>',16,10)</a:t>
            </a:r>
          </a:p>
          <a:p>
            <a:r>
              <a:rPr lang="en-US" altLang="zh-CN" dirty="0"/>
              <a:t>	 rollback transaction</a:t>
            </a:r>
          </a:p>
          <a:p>
            <a:r>
              <a:rPr lang="en-US" altLang="zh-CN" dirty="0"/>
              <a:t>    end </a:t>
            </a:r>
          </a:p>
          <a:p>
            <a:r>
              <a:rPr lang="en-US" altLang="zh-CN" dirty="0"/>
              <a:t>END</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DELETE</a:t>
            </a:r>
            <a:r>
              <a:rPr lang="zh-CN" altLang="en-US" dirty="0"/>
              <a:t>触发器</a:t>
            </a:r>
          </a:p>
        </p:txBody>
      </p:sp>
      <p:sp>
        <p:nvSpPr>
          <p:cNvPr id="3" name="内容占位符 2"/>
          <p:cNvSpPr>
            <a:spLocks noGrp="1"/>
          </p:cNvSpPr>
          <p:nvPr>
            <p:ph idx="1"/>
          </p:nvPr>
        </p:nvSpPr>
        <p:spPr/>
        <p:txBody>
          <a:bodyPr>
            <a:normAutofit/>
          </a:bodyPr>
          <a:lstStyle/>
          <a:p>
            <a:r>
              <a:rPr lang="en-US" altLang="zh-CN" sz="2400" dirty="0"/>
              <a:t>DELETE</a:t>
            </a:r>
            <a:r>
              <a:rPr lang="zh-CN" altLang="en-US" sz="2400" dirty="0"/>
              <a:t>触发器通常用于两种情况，第一种情况是为了防止那些确实需要删除但会引起数据一致性问题的记录的删除，第二种情况是执行可删除主记录的子记录的级联删除操作。</a:t>
            </a:r>
          </a:p>
          <a:p>
            <a:pPr lvl="1"/>
            <a:r>
              <a:rPr lang="zh-CN" altLang="en-US" sz="2000" dirty="0"/>
              <a:t>例  建立一个与</a:t>
            </a:r>
            <a:r>
              <a:rPr lang="en-US" altLang="zh-CN" sz="2000" dirty="0"/>
              <a:t>student</a:t>
            </a:r>
            <a:r>
              <a:rPr lang="zh-CN" altLang="en-US" sz="2000" dirty="0"/>
              <a:t>表结构一样的表</a:t>
            </a:r>
            <a:r>
              <a:rPr lang="en-US" altLang="zh-CN" sz="2000" dirty="0"/>
              <a:t>s1</a:t>
            </a:r>
            <a:r>
              <a:rPr lang="zh-CN" altLang="en-US" sz="2000" dirty="0"/>
              <a:t>，当删除表</a:t>
            </a:r>
            <a:r>
              <a:rPr lang="en-US" altLang="zh-CN" sz="2000" dirty="0"/>
              <a:t>student</a:t>
            </a:r>
            <a:r>
              <a:rPr lang="zh-CN" altLang="en-US" sz="2000" dirty="0"/>
              <a:t>中的记录时，自动将删除掉的记录存放到</a:t>
            </a:r>
            <a:r>
              <a:rPr lang="en-US" altLang="zh-CN" sz="2000" dirty="0"/>
              <a:t>s1</a:t>
            </a:r>
            <a:r>
              <a:rPr lang="zh-CN" altLang="en-US" sz="2000" dirty="0"/>
              <a:t>表中。</a:t>
            </a:r>
          </a:p>
        </p:txBody>
      </p:sp>
      <p:sp>
        <p:nvSpPr>
          <p:cNvPr id="4" name="矩形 3"/>
          <p:cNvSpPr/>
          <p:nvPr/>
        </p:nvSpPr>
        <p:spPr>
          <a:xfrm>
            <a:off x="1689651" y="4071157"/>
            <a:ext cx="6765236" cy="2308324"/>
          </a:xfrm>
          <a:prstGeom prst="rect">
            <a:avLst/>
          </a:prstGeom>
        </p:spPr>
        <p:txBody>
          <a:bodyPr wrap="square">
            <a:spAutoFit/>
          </a:bodyPr>
          <a:lstStyle/>
          <a:p>
            <a:r>
              <a:rPr lang="en-US" altLang="zh-CN" dirty="0"/>
              <a:t>CREATE TRIGGER [students].[</a:t>
            </a:r>
            <a:r>
              <a:rPr lang="en-US" altLang="zh-CN" dirty="0" err="1"/>
              <a:t>tr_student_delete</a:t>
            </a:r>
            <a:r>
              <a:rPr lang="en-US" altLang="zh-CN" dirty="0"/>
              <a:t>]</a:t>
            </a:r>
          </a:p>
          <a:p>
            <a:r>
              <a:rPr lang="en-US" altLang="zh-CN" dirty="0"/>
              <a:t>   ON  [students].[student] </a:t>
            </a:r>
          </a:p>
          <a:p>
            <a:r>
              <a:rPr lang="en-US" altLang="zh-CN" dirty="0"/>
              <a:t>   AFTER DELETE</a:t>
            </a:r>
          </a:p>
          <a:p>
            <a:r>
              <a:rPr lang="en-US" altLang="zh-CN" dirty="0"/>
              <a:t>AS </a:t>
            </a:r>
          </a:p>
          <a:p>
            <a:r>
              <a:rPr lang="en-US" altLang="zh-CN" dirty="0"/>
              <a:t>BEGIN</a:t>
            </a:r>
          </a:p>
          <a:p>
            <a:r>
              <a:rPr lang="en-US" altLang="zh-CN" dirty="0"/>
              <a:t>    SET NOCOUNT ON;</a:t>
            </a:r>
          </a:p>
          <a:p>
            <a:r>
              <a:rPr lang="en-US" altLang="zh-CN" dirty="0"/>
              <a:t>    insert into students.s1 select * from deleted </a:t>
            </a:r>
          </a:p>
          <a:p>
            <a:r>
              <a:rPr lang="en-US" altLang="zh-CN" dirty="0"/>
              <a:t>END</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267" y="1369163"/>
            <a:ext cx="8461513" cy="4525963"/>
          </a:xfrm>
        </p:spPr>
        <p:txBody>
          <a:bodyPr>
            <a:normAutofit/>
          </a:bodyPr>
          <a:lstStyle/>
          <a:p>
            <a:r>
              <a:rPr lang="zh-CN" altLang="en-US" sz="2400" dirty="0"/>
              <a:t>例 当删除表</a:t>
            </a:r>
            <a:r>
              <a:rPr lang="en-US" altLang="zh-CN" sz="2400" dirty="0"/>
              <a:t>student</a:t>
            </a:r>
            <a:r>
              <a:rPr lang="zh-CN" altLang="en-US" sz="2400" dirty="0"/>
              <a:t>中的记录时，自动删除表</a:t>
            </a:r>
            <a:r>
              <a:rPr lang="en-US" altLang="zh-CN" sz="2400" dirty="0"/>
              <a:t>sc</a:t>
            </a:r>
            <a:r>
              <a:rPr lang="zh-CN" altLang="en-US" sz="2400" dirty="0"/>
              <a:t>中对应学号的记录。</a:t>
            </a:r>
          </a:p>
        </p:txBody>
      </p:sp>
      <p:sp>
        <p:nvSpPr>
          <p:cNvPr id="4" name="矩形 3"/>
          <p:cNvSpPr/>
          <p:nvPr/>
        </p:nvSpPr>
        <p:spPr>
          <a:xfrm>
            <a:off x="1410541" y="2324062"/>
            <a:ext cx="7056782" cy="3416320"/>
          </a:xfrm>
          <a:prstGeom prst="rect">
            <a:avLst/>
          </a:prstGeom>
        </p:spPr>
        <p:txBody>
          <a:bodyPr wrap="square">
            <a:spAutoFit/>
          </a:bodyPr>
          <a:lstStyle/>
          <a:p>
            <a:r>
              <a:rPr lang="en-US" altLang="zh-CN" dirty="0"/>
              <a:t>CREATE TRIGGER </a:t>
            </a:r>
            <a:r>
              <a:rPr lang="en-US" altLang="zh-CN" dirty="0" err="1"/>
              <a:t>students.tr_student_sc_delete</a:t>
            </a:r>
            <a:endParaRPr lang="en-US" altLang="zh-CN" dirty="0"/>
          </a:p>
          <a:p>
            <a:r>
              <a:rPr lang="en-US" altLang="zh-CN" dirty="0"/>
              <a:t>   ON  </a:t>
            </a:r>
            <a:r>
              <a:rPr lang="en-US" altLang="zh-CN" dirty="0" err="1"/>
              <a:t>students.student</a:t>
            </a:r>
            <a:endParaRPr lang="en-US" altLang="zh-CN" dirty="0"/>
          </a:p>
          <a:p>
            <a:r>
              <a:rPr lang="en-US" altLang="zh-CN" dirty="0"/>
              <a:t>   AFTER DELETE</a:t>
            </a:r>
          </a:p>
          <a:p>
            <a:r>
              <a:rPr lang="en-US" altLang="zh-CN" dirty="0"/>
              <a:t>AS </a:t>
            </a:r>
          </a:p>
          <a:p>
            <a:r>
              <a:rPr lang="en-US" altLang="zh-CN" dirty="0"/>
              <a:t>BEGIN</a:t>
            </a:r>
          </a:p>
          <a:p>
            <a:r>
              <a:rPr lang="en-US" altLang="zh-CN" dirty="0"/>
              <a:t>	-- SET NOCOUNT ON added to prevent extra result sets from</a:t>
            </a:r>
          </a:p>
          <a:p>
            <a:r>
              <a:rPr lang="en-US" altLang="zh-CN" dirty="0"/>
              <a:t>	-- interfering with SELECT statements.</a:t>
            </a:r>
          </a:p>
          <a:p>
            <a:r>
              <a:rPr lang="en-US" altLang="zh-CN" dirty="0"/>
              <a:t>	SET NOCOUNT ON;</a:t>
            </a:r>
          </a:p>
          <a:p>
            <a:r>
              <a:rPr lang="en-US" altLang="zh-CN" dirty="0"/>
              <a:t>	DECLARE @</a:t>
            </a:r>
            <a:r>
              <a:rPr lang="en-US" altLang="zh-CN" dirty="0" err="1"/>
              <a:t>sno</a:t>
            </a:r>
            <a:r>
              <a:rPr lang="en-US" altLang="zh-CN" dirty="0"/>
              <a:t> char(10)</a:t>
            </a:r>
          </a:p>
          <a:p>
            <a:r>
              <a:rPr lang="en-US" altLang="zh-CN" dirty="0"/>
              <a:t>	Select @</a:t>
            </a:r>
            <a:r>
              <a:rPr lang="en-US" altLang="zh-CN" dirty="0" err="1"/>
              <a:t>sno</a:t>
            </a:r>
            <a:r>
              <a:rPr lang="en-US" altLang="zh-CN" dirty="0"/>
              <a:t>=deleted.sno from deleted</a:t>
            </a:r>
          </a:p>
          <a:p>
            <a:r>
              <a:rPr lang="en-US" altLang="zh-CN" dirty="0"/>
              <a:t>	Delete students.sc where </a:t>
            </a:r>
            <a:r>
              <a:rPr lang="en-US" altLang="zh-CN" dirty="0" err="1"/>
              <a:t>sno</a:t>
            </a:r>
            <a:r>
              <a:rPr lang="en-US" altLang="zh-CN" dirty="0"/>
              <a:t>=@</a:t>
            </a:r>
            <a:r>
              <a:rPr lang="en-US" altLang="zh-CN" dirty="0" err="1"/>
              <a:t>sno</a:t>
            </a:r>
            <a:endParaRPr lang="en-US" altLang="zh-CN" dirty="0"/>
          </a:p>
          <a:p>
            <a:r>
              <a:rPr lang="en-US" altLang="zh-CN" dirty="0"/>
              <a:t>END</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INSTEAD OF</a:t>
            </a:r>
            <a:r>
              <a:rPr lang="zh-CN" altLang="en-US" dirty="0"/>
              <a:t>触发器实例</a:t>
            </a:r>
          </a:p>
        </p:txBody>
      </p:sp>
      <p:sp>
        <p:nvSpPr>
          <p:cNvPr id="3" name="内容占位符 2"/>
          <p:cNvSpPr>
            <a:spLocks noGrp="1"/>
          </p:cNvSpPr>
          <p:nvPr>
            <p:ph idx="1"/>
          </p:nvPr>
        </p:nvSpPr>
        <p:spPr/>
        <p:txBody>
          <a:bodyPr/>
          <a:lstStyle/>
          <a:p>
            <a:r>
              <a:rPr lang="zh-CN" altLang="en-US" dirty="0"/>
              <a:t>在</a:t>
            </a:r>
            <a:r>
              <a:rPr lang="en-US" altLang="zh-CN" dirty="0"/>
              <a:t>student</a:t>
            </a:r>
            <a:r>
              <a:rPr lang="zh-CN" altLang="en-US" dirty="0"/>
              <a:t>表删除学生记录的同时删除学生的选课记录</a:t>
            </a:r>
          </a:p>
        </p:txBody>
      </p:sp>
      <p:sp>
        <p:nvSpPr>
          <p:cNvPr id="4" name="矩形 3"/>
          <p:cNvSpPr/>
          <p:nvPr/>
        </p:nvSpPr>
        <p:spPr>
          <a:xfrm>
            <a:off x="834888" y="2728510"/>
            <a:ext cx="6970642" cy="3693319"/>
          </a:xfrm>
          <a:prstGeom prst="rect">
            <a:avLst/>
          </a:prstGeom>
        </p:spPr>
        <p:txBody>
          <a:bodyPr wrap="square">
            <a:spAutoFit/>
          </a:bodyPr>
          <a:lstStyle/>
          <a:p>
            <a:r>
              <a:rPr lang="en-US" altLang="zh-CN" dirty="0"/>
              <a:t>ALTER TRIGGER [students].[</a:t>
            </a:r>
            <a:r>
              <a:rPr lang="en-US" altLang="zh-CN" dirty="0" err="1"/>
              <a:t>tr_student_instead</a:t>
            </a:r>
            <a:r>
              <a:rPr lang="en-US" altLang="zh-CN" dirty="0"/>
              <a:t>] </a:t>
            </a:r>
          </a:p>
          <a:p>
            <a:r>
              <a:rPr lang="en-US" altLang="zh-CN" dirty="0"/>
              <a:t>   ON  [students].[student] </a:t>
            </a:r>
          </a:p>
          <a:p>
            <a:r>
              <a:rPr lang="en-US" altLang="zh-CN" dirty="0"/>
              <a:t>   instead of DELETE</a:t>
            </a:r>
          </a:p>
          <a:p>
            <a:r>
              <a:rPr lang="en-US" altLang="zh-CN" dirty="0"/>
              <a:t>AS </a:t>
            </a:r>
          </a:p>
          <a:p>
            <a:r>
              <a:rPr lang="en-US" altLang="zh-CN" dirty="0"/>
              <a:t>BEGIN</a:t>
            </a:r>
          </a:p>
          <a:p>
            <a:r>
              <a:rPr lang="en-US" altLang="zh-CN" dirty="0"/>
              <a:t>    SET NOCOUNT ON;</a:t>
            </a:r>
          </a:p>
          <a:p>
            <a:r>
              <a:rPr lang="en-US" altLang="zh-CN" dirty="0"/>
              <a:t>    delete students.sc</a:t>
            </a:r>
          </a:p>
          <a:p>
            <a:r>
              <a:rPr lang="en-US" altLang="zh-CN" dirty="0"/>
              <a:t>    where </a:t>
            </a:r>
            <a:r>
              <a:rPr lang="en-US" altLang="zh-CN" dirty="0" err="1"/>
              <a:t>sno</a:t>
            </a:r>
            <a:r>
              <a:rPr lang="en-US" altLang="zh-CN" dirty="0"/>
              <a:t> in (    select deleted.sno      from </a:t>
            </a:r>
            <a:r>
              <a:rPr lang="en-US" altLang="zh-CN"/>
              <a:t>deleted   )</a:t>
            </a:r>
          </a:p>
          <a:p>
            <a:endParaRPr lang="en-US" altLang="zh-CN" dirty="0"/>
          </a:p>
          <a:p>
            <a:r>
              <a:rPr lang="en-US" altLang="zh-CN" dirty="0"/>
              <a:t>    delete </a:t>
            </a:r>
            <a:r>
              <a:rPr lang="en-US" altLang="zh-CN" dirty="0" err="1"/>
              <a:t>students.student</a:t>
            </a:r>
            <a:endParaRPr lang="en-US" altLang="zh-CN" dirty="0"/>
          </a:p>
          <a:p>
            <a:r>
              <a:rPr lang="en-US" altLang="zh-CN" dirty="0"/>
              <a:t>    where </a:t>
            </a:r>
            <a:r>
              <a:rPr lang="en-US" altLang="zh-CN" dirty="0" err="1"/>
              <a:t>sno</a:t>
            </a:r>
            <a:r>
              <a:rPr lang="en-US" altLang="zh-CN" dirty="0"/>
              <a:t> in (      select deleted.sno      from deleted    )</a:t>
            </a:r>
          </a:p>
          <a:p>
            <a:endParaRPr lang="en-US" altLang="zh-CN" dirty="0"/>
          </a:p>
          <a:p>
            <a:r>
              <a:rPr lang="en-US" altLang="zh-CN" dirty="0"/>
              <a:t>END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第八节 </a:t>
            </a:r>
            <a:r>
              <a:rPr lang="en-US" altLang="zh-CN" dirty="0"/>
              <a:t>SQL SERVER2008</a:t>
            </a:r>
            <a:r>
              <a:rPr lang="zh-CN" altLang="en-US" dirty="0"/>
              <a:t>触发器</a:t>
            </a:r>
          </a:p>
        </p:txBody>
      </p:sp>
      <p:sp>
        <p:nvSpPr>
          <p:cNvPr id="3" name="内容占位符 2"/>
          <p:cNvSpPr>
            <a:spLocks noGrp="1"/>
          </p:cNvSpPr>
          <p:nvPr>
            <p:ph idx="1"/>
          </p:nvPr>
        </p:nvSpPr>
        <p:spPr/>
        <p:txBody>
          <a:bodyPr/>
          <a:lstStyle/>
          <a:p>
            <a:pPr>
              <a:lnSpc>
                <a:spcPct val="190000"/>
              </a:lnSpc>
            </a:pPr>
            <a:r>
              <a:rPr lang="en-US" altLang="zh-CN" dirty="0"/>
              <a:t>SQL SERVER2008</a:t>
            </a:r>
            <a:r>
              <a:rPr lang="zh-CN" altLang="en-US" dirty="0"/>
              <a:t>触发器</a:t>
            </a:r>
            <a:endParaRPr lang="en-US" altLang="zh-CN" dirty="0"/>
          </a:p>
          <a:p>
            <a:pPr>
              <a:lnSpc>
                <a:spcPct val="190000"/>
              </a:lnSpc>
            </a:pPr>
            <a:r>
              <a:rPr lang="en-US" altLang="zh-CN" dirty="0"/>
              <a:t>DML</a:t>
            </a:r>
            <a:r>
              <a:rPr lang="zh-CN" altLang="en-US" dirty="0"/>
              <a:t>触发器</a:t>
            </a:r>
          </a:p>
          <a:p>
            <a:pPr>
              <a:lnSpc>
                <a:spcPct val="190000"/>
              </a:lnSpc>
            </a:pPr>
            <a:r>
              <a:rPr lang="en-US" altLang="zh-CN" dirty="0">
                <a:solidFill>
                  <a:srgbClr val="0000FF"/>
                </a:solidFill>
              </a:rPr>
              <a:t>DDL</a:t>
            </a:r>
            <a:r>
              <a:rPr lang="zh-CN" altLang="en-US" dirty="0">
                <a:solidFill>
                  <a:srgbClr val="0000FF"/>
                </a:solidFill>
              </a:rPr>
              <a:t>触发器 </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olidFill>
                  <a:srgbClr val="FF9905"/>
                </a:solidFill>
              </a:rPr>
              <a:t>第二节 实体完整性</a:t>
            </a:r>
            <a:endParaRPr lang="zh-CN" altLang="en-US" dirty="0"/>
          </a:p>
        </p:txBody>
      </p:sp>
      <p:sp>
        <p:nvSpPr>
          <p:cNvPr id="5" name="内容占位符 4"/>
          <p:cNvSpPr>
            <a:spLocks noGrp="1"/>
          </p:cNvSpPr>
          <p:nvPr>
            <p:ph idx="1"/>
          </p:nvPr>
        </p:nvSpPr>
        <p:spPr/>
        <p:txBody>
          <a:bodyPr/>
          <a:lstStyle/>
          <a:p>
            <a:r>
              <a:rPr lang="zh-CN" altLang="en-US" b="1" dirty="0">
                <a:solidFill>
                  <a:srgbClr val="0000FF"/>
                </a:solidFill>
              </a:rPr>
              <a:t>实体完整性定义</a:t>
            </a:r>
            <a:endParaRPr lang="en-US" altLang="zh-CN" b="1" dirty="0">
              <a:solidFill>
                <a:srgbClr val="0000FF"/>
              </a:solidFill>
            </a:endParaRPr>
          </a:p>
          <a:p>
            <a:pPr>
              <a:lnSpc>
                <a:spcPct val="200000"/>
              </a:lnSpc>
            </a:pPr>
            <a:r>
              <a:rPr lang="zh-CN" altLang="en-US" dirty="0"/>
              <a:t>实体完整性检查和违约处理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r>
              <a:rPr lang="zh-CN" altLang="en-US" dirty="0"/>
              <a:t>触发器</a:t>
            </a:r>
          </a:p>
        </p:txBody>
      </p:sp>
      <p:sp>
        <p:nvSpPr>
          <p:cNvPr id="3" name="内容占位符 2"/>
          <p:cNvSpPr>
            <a:spLocks noGrp="1"/>
          </p:cNvSpPr>
          <p:nvPr>
            <p:ph idx="1"/>
          </p:nvPr>
        </p:nvSpPr>
        <p:spPr>
          <a:xfrm>
            <a:off x="457199" y="1600200"/>
            <a:ext cx="8448261" cy="4525963"/>
          </a:xfrm>
        </p:spPr>
        <p:txBody>
          <a:bodyPr>
            <a:noAutofit/>
          </a:bodyPr>
          <a:lstStyle/>
          <a:p>
            <a:pPr>
              <a:lnSpc>
                <a:spcPts val="2900"/>
              </a:lnSpc>
            </a:pPr>
            <a:r>
              <a:rPr lang="en-US" altLang="zh-CN" sz="2400" dirty="0"/>
              <a:t>DDL </a:t>
            </a:r>
            <a:r>
              <a:rPr lang="zh-CN" altLang="en-US" sz="2400" dirty="0"/>
              <a:t>触发器会为响应多种数据定义语言 </a:t>
            </a:r>
            <a:r>
              <a:rPr lang="en-US" altLang="zh-CN" sz="2400" dirty="0"/>
              <a:t>(DDL) </a:t>
            </a:r>
            <a:r>
              <a:rPr lang="zh-CN" altLang="en-US" sz="2400" dirty="0"/>
              <a:t>语句而激发。这些语句主要是以 </a:t>
            </a:r>
            <a:r>
              <a:rPr lang="en-US" altLang="zh-CN" sz="2400" dirty="0"/>
              <a:t>CREATE</a:t>
            </a:r>
            <a:r>
              <a:rPr lang="zh-CN" altLang="en-US" sz="2400" dirty="0"/>
              <a:t>、</a:t>
            </a:r>
            <a:r>
              <a:rPr lang="en-US" altLang="zh-CN" sz="2400" dirty="0"/>
              <a:t>ALTER </a:t>
            </a:r>
            <a:r>
              <a:rPr lang="zh-CN" altLang="en-US" sz="2400" dirty="0"/>
              <a:t>和 </a:t>
            </a:r>
            <a:r>
              <a:rPr lang="en-US" altLang="zh-CN" sz="2400" dirty="0"/>
              <a:t>DROP </a:t>
            </a:r>
            <a:r>
              <a:rPr lang="zh-CN" altLang="en-US" sz="2400" dirty="0"/>
              <a:t>开头的语句。</a:t>
            </a:r>
            <a:r>
              <a:rPr lang="en-US" altLang="zh-CN" sz="2400" dirty="0"/>
              <a:t>DDL </a:t>
            </a:r>
            <a:r>
              <a:rPr lang="zh-CN" altLang="en-US" sz="2400" dirty="0"/>
              <a:t>触发器可用于管理任务，例如审核和控制数据库操作。</a:t>
            </a:r>
          </a:p>
          <a:p>
            <a:pPr>
              <a:lnSpc>
                <a:spcPts val="2900"/>
              </a:lnSpc>
            </a:pPr>
            <a:r>
              <a:rPr lang="en-US" altLang="zh-CN" sz="2400" dirty="0"/>
              <a:t>DDL </a:t>
            </a:r>
            <a:r>
              <a:rPr lang="zh-CN" altLang="en-US" sz="2400" dirty="0"/>
              <a:t>触发器一般用于以下目的： </a:t>
            </a:r>
          </a:p>
          <a:p>
            <a:pPr lvl="1">
              <a:lnSpc>
                <a:spcPts val="2900"/>
              </a:lnSpc>
            </a:pPr>
            <a:r>
              <a:rPr lang="zh-CN" altLang="en-US" sz="2000" dirty="0"/>
              <a:t>（</a:t>
            </a:r>
            <a:r>
              <a:rPr lang="en-US" altLang="zh-CN" sz="2000" dirty="0"/>
              <a:t>1</a:t>
            </a:r>
            <a:r>
              <a:rPr lang="zh-CN" altLang="en-US" sz="2000" dirty="0"/>
              <a:t>）防止对数据库架构进行某些更改；</a:t>
            </a:r>
          </a:p>
          <a:p>
            <a:pPr lvl="1">
              <a:lnSpc>
                <a:spcPts val="2900"/>
              </a:lnSpc>
            </a:pPr>
            <a:r>
              <a:rPr lang="zh-CN" altLang="en-US" sz="2000" dirty="0"/>
              <a:t>（</a:t>
            </a:r>
            <a:r>
              <a:rPr lang="en-US" altLang="zh-CN" sz="2000" dirty="0"/>
              <a:t>2</a:t>
            </a:r>
            <a:r>
              <a:rPr lang="zh-CN" altLang="en-US" sz="2000" dirty="0"/>
              <a:t>）希望数据库中发生某种情况以响应数据库架构中的更改； </a:t>
            </a:r>
          </a:p>
          <a:p>
            <a:pPr lvl="1">
              <a:lnSpc>
                <a:spcPts val="2900"/>
              </a:lnSpc>
            </a:pPr>
            <a:r>
              <a:rPr lang="zh-CN" altLang="en-US" sz="2000" dirty="0"/>
              <a:t>（</a:t>
            </a:r>
            <a:r>
              <a:rPr lang="en-US" altLang="zh-CN" sz="2000" dirty="0"/>
              <a:t>3</a:t>
            </a:r>
            <a:r>
              <a:rPr lang="zh-CN" altLang="en-US" sz="2000" dirty="0"/>
              <a:t>）要记录数据库架构中的更改或事件。</a:t>
            </a:r>
          </a:p>
          <a:p>
            <a:pPr>
              <a:lnSpc>
                <a:spcPts val="2900"/>
              </a:lnSpc>
            </a:pPr>
            <a:r>
              <a:rPr lang="zh-CN" altLang="en-US" sz="2400" dirty="0"/>
              <a:t>仅在运行触发 </a:t>
            </a:r>
            <a:r>
              <a:rPr lang="en-US" altLang="zh-CN" sz="2400" dirty="0"/>
              <a:t>DDL </a:t>
            </a:r>
            <a:r>
              <a:rPr lang="zh-CN" altLang="en-US" sz="2400" dirty="0"/>
              <a:t>触发器的 </a:t>
            </a:r>
            <a:r>
              <a:rPr lang="en-US" altLang="zh-CN" sz="2400" dirty="0"/>
              <a:t>DDL </a:t>
            </a:r>
            <a:r>
              <a:rPr lang="zh-CN" altLang="en-US" sz="2400" dirty="0"/>
              <a:t>语句后，</a:t>
            </a:r>
            <a:r>
              <a:rPr lang="en-US" altLang="zh-CN" sz="2400" dirty="0"/>
              <a:t>DDL </a:t>
            </a:r>
            <a:r>
              <a:rPr lang="zh-CN" altLang="en-US" sz="2400" dirty="0"/>
              <a:t>触发器才会激发。</a:t>
            </a:r>
            <a:r>
              <a:rPr lang="en-US" altLang="zh-CN" sz="2400" dirty="0"/>
              <a:t>DDL </a:t>
            </a:r>
            <a:r>
              <a:rPr lang="zh-CN" altLang="en-US" sz="2400" dirty="0"/>
              <a:t>触发器无法作为 </a:t>
            </a:r>
            <a:r>
              <a:rPr lang="en-US" altLang="zh-CN" sz="2400" dirty="0"/>
              <a:t>INSTEAD OF </a:t>
            </a:r>
            <a:r>
              <a:rPr lang="zh-CN" altLang="en-US" sz="2400" dirty="0"/>
              <a:t>触发器使用。 </a:t>
            </a:r>
          </a:p>
          <a:p>
            <a:pPr>
              <a:lnSpc>
                <a:spcPts val="2600"/>
              </a:lnSpc>
            </a:pPr>
            <a:endParaRPr lang="zh-CN" altLang="en-US" sz="2400" dirty="0"/>
          </a:p>
          <a:p>
            <a:pPr>
              <a:lnSpc>
                <a:spcPts val="2600"/>
              </a:lnSpc>
            </a:pPr>
            <a:endParaRPr lang="zh-CN" altLang="en-US" sz="2400" dirty="0"/>
          </a:p>
          <a:p>
            <a:pPr>
              <a:lnSpc>
                <a:spcPts val="2600"/>
              </a:lnSpc>
            </a:pP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5516563"/>
          </a:xfrm>
        </p:spPr>
        <p:txBody>
          <a:bodyPr>
            <a:normAutofit/>
          </a:bodyPr>
          <a:lstStyle/>
          <a:p>
            <a:r>
              <a:rPr lang="zh-CN" altLang="en-US" sz="2800" dirty="0"/>
              <a:t>使用</a:t>
            </a:r>
            <a:r>
              <a:rPr lang="en-US" altLang="zh-CN" sz="2800" dirty="0"/>
              <a:t>CREATE TRIGGER</a:t>
            </a:r>
            <a:r>
              <a:rPr lang="zh-CN" altLang="en-US" sz="2800" dirty="0"/>
              <a:t>命令创建</a:t>
            </a:r>
            <a:r>
              <a:rPr lang="en-US" altLang="zh-CN" sz="2800" dirty="0"/>
              <a:t>DDL</a:t>
            </a:r>
            <a:r>
              <a:rPr lang="zh-CN" altLang="en-US" sz="2800" dirty="0"/>
              <a:t>触发器的语法形式如下</a:t>
            </a:r>
          </a:p>
        </p:txBody>
      </p:sp>
      <p:sp>
        <p:nvSpPr>
          <p:cNvPr id="4" name="矩形 3"/>
          <p:cNvSpPr/>
          <p:nvPr/>
        </p:nvSpPr>
        <p:spPr>
          <a:xfrm>
            <a:off x="1020417" y="1720840"/>
            <a:ext cx="7885044" cy="3323987"/>
          </a:xfrm>
          <a:prstGeom prst="rect">
            <a:avLst/>
          </a:prstGeom>
        </p:spPr>
        <p:txBody>
          <a:bodyPr wrap="square">
            <a:spAutoFit/>
          </a:bodyPr>
          <a:lstStyle/>
          <a:p>
            <a:pPr>
              <a:lnSpc>
                <a:spcPct val="150000"/>
              </a:lnSpc>
            </a:pPr>
            <a:r>
              <a:rPr lang="en-US" altLang="zh-CN" sz="2000" dirty="0"/>
              <a:t>CREATE TRIGGER </a:t>
            </a:r>
            <a:r>
              <a:rPr lang="en-US" altLang="zh-CN" sz="2000" dirty="0" err="1"/>
              <a:t>trigger_name</a:t>
            </a:r>
            <a:r>
              <a:rPr lang="en-US" altLang="zh-CN" sz="2000" dirty="0"/>
              <a:t> </a:t>
            </a:r>
          </a:p>
          <a:p>
            <a:pPr>
              <a:lnSpc>
                <a:spcPct val="150000"/>
              </a:lnSpc>
            </a:pPr>
            <a:r>
              <a:rPr lang="en-US" altLang="zh-CN" sz="2000" dirty="0"/>
              <a:t> ON {ALL SERVER|DATABASE}[WITH &lt;</a:t>
            </a:r>
            <a:r>
              <a:rPr lang="en-US" altLang="zh-CN" sz="2000" dirty="0" err="1"/>
              <a:t>ddl_trigger_option</a:t>
            </a:r>
            <a:r>
              <a:rPr lang="en-US" altLang="zh-CN" sz="2000" dirty="0"/>
              <a:t>&gt; [ ,...n ]]</a:t>
            </a:r>
          </a:p>
          <a:p>
            <a:pPr>
              <a:lnSpc>
                <a:spcPct val="150000"/>
              </a:lnSpc>
            </a:pPr>
            <a:r>
              <a:rPr lang="en-US" altLang="zh-CN" sz="2000" dirty="0"/>
              <a:t>  {FOR|AFTER} {</a:t>
            </a:r>
            <a:r>
              <a:rPr lang="en-US" altLang="zh-CN" sz="2000" dirty="0" err="1"/>
              <a:t>event_type|event_group</a:t>
            </a:r>
            <a:r>
              <a:rPr lang="en-US" altLang="zh-CN" sz="2000" dirty="0"/>
              <a:t>}[,...n]</a:t>
            </a:r>
          </a:p>
          <a:p>
            <a:pPr>
              <a:lnSpc>
                <a:spcPct val="150000"/>
              </a:lnSpc>
            </a:pPr>
            <a:r>
              <a:rPr lang="en-US" altLang="zh-CN" sz="2000" dirty="0"/>
              <a:t>  AS {</a:t>
            </a:r>
            <a:r>
              <a:rPr lang="en-US" altLang="zh-CN" sz="2000" dirty="0" err="1"/>
              <a:t>sql_statement</a:t>
            </a:r>
            <a:r>
              <a:rPr lang="en-US" altLang="zh-CN" sz="2000" dirty="0"/>
              <a:t>[;] [...n]|EXTERNAL NAME &lt;method </a:t>
            </a:r>
            <a:r>
              <a:rPr lang="en-US" altLang="zh-CN" sz="2000" dirty="0" err="1"/>
              <a:t>specifier</a:t>
            </a:r>
            <a:r>
              <a:rPr lang="en-US" altLang="zh-CN" sz="2000" dirty="0"/>
              <a:t>&gt;[;]} </a:t>
            </a:r>
          </a:p>
          <a:p>
            <a:pPr>
              <a:lnSpc>
                <a:spcPct val="150000"/>
              </a:lnSpc>
            </a:pPr>
            <a:r>
              <a:rPr lang="zh-CN" altLang="en-US" sz="2000" dirty="0"/>
              <a:t>其中：</a:t>
            </a:r>
          </a:p>
          <a:p>
            <a:pPr>
              <a:lnSpc>
                <a:spcPct val="150000"/>
              </a:lnSpc>
            </a:pPr>
            <a:r>
              <a:rPr lang="zh-CN" altLang="en-US" sz="2000" dirty="0"/>
              <a:t> </a:t>
            </a:r>
            <a:r>
              <a:rPr lang="en-US" altLang="zh-CN" sz="2000" dirty="0"/>
              <a:t>&lt;</a:t>
            </a:r>
            <a:r>
              <a:rPr lang="en-US" altLang="zh-CN" sz="2000" dirty="0" err="1"/>
              <a:t>ddl_trigger_option</a:t>
            </a:r>
            <a:r>
              <a:rPr lang="en-US" altLang="zh-CN" sz="2000" dirty="0"/>
              <a:t>&gt;::=[ENCRYPTION] EXECUTE AS Clause]</a:t>
            </a:r>
          </a:p>
          <a:p>
            <a:pPr>
              <a:lnSpc>
                <a:spcPct val="150000"/>
              </a:lnSpc>
            </a:pPr>
            <a:r>
              <a:rPr lang="en-US" altLang="zh-CN" sz="2000" dirty="0"/>
              <a:t>  &lt;</a:t>
            </a:r>
            <a:r>
              <a:rPr lang="en-US" altLang="zh-CN" sz="2000" dirty="0" err="1"/>
              <a:t>method_specifier</a:t>
            </a:r>
            <a:r>
              <a:rPr lang="en-US" altLang="zh-CN" sz="2000" dirty="0"/>
              <a:t>&gt; ::= </a:t>
            </a:r>
            <a:r>
              <a:rPr lang="en-US" altLang="zh-CN" sz="2000" dirty="0" err="1"/>
              <a:t>assembly_name.class_name.method_name</a:t>
            </a:r>
            <a:r>
              <a:rPr lang="en-US" altLang="zh-CN" sz="2000"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a:t>例</a:t>
            </a:r>
            <a:r>
              <a:rPr lang="en-US" altLang="zh-CN" sz="3200" dirty="0"/>
              <a:t> </a:t>
            </a:r>
            <a:r>
              <a:rPr lang="zh-CN" altLang="en-US" sz="3200" dirty="0"/>
              <a:t>使用 </a:t>
            </a:r>
            <a:r>
              <a:rPr lang="en-US" altLang="zh-CN" sz="3200" dirty="0"/>
              <a:t>DDL </a:t>
            </a:r>
            <a:r>
              <a:rPr lang="zh-CN" altLang="en-US" sz="3200" dirty="0"/>
              <a:t>触发器来防止数据库中的任一表被修改或删除。</a:t>
            </a:r>
          </a:p>
        </p:txBody>
      </p:sp>
      <p:sp>
        <p:nvSpPr>
          <p:cNvPr id="3" name="内容占位符 2"/>
          <p:cNvSpPr>
            <a:spLocks noGrp="1"/>
          </p:cNvSpPr>
          <p:nvPr>
            <p:ph idx="1"/>
          </p:nvPr>
        </p:nvSpPr>
        <p:spPr>
          <a:xfrm>
            <a:off x="457200" y="1785729"/>
            <a:ext cx="8229600" cy="3886200"/>
          </a:xfrm>
        </p:spPr>
        <p:txBody>
          <a:bodyPr>
            <a:noAutofit/>
          </a:bodyPr>
          <a:lstStyle/>
          <a:p>
            <a:pPr>
              <a:buNone/>
            </a:pPr>
            <a:r>
              <a:rPr lang="en-US" altLang="zh-CN" sz="2400" dirty="0"/>
              <a:t>CREATE TRIGGER </a:t>
            </a:r>
            <a:r>
              <a:rPr lang="en-US" altLang="zh-CN" sz="2400" dirty="0" err="1"/>
              <a:t>tr_edu_safety</a:t>
            </a:r>
            <a:endParaRPr lang="en-US" altLang="zh-CN" sz="2400" dirty="0"/>
          </a:p>
          <a:p>
            <a:pPr>
              <a:buNone/>
            </a:pPr>
            <a:r>
              <a:rPr lang="en-US" altLang="zh-CN" sz="2400" dirty="0"/>
              <a:t> ON DATABASE </a:t>
            </a:r>
          </a:p>
          <a:p>
            <a:pPr>
              <a:buNone/>
            </a:pPr>
            <a:r>
              <a:rPr lang="en-US" altLang="zh-CN" sz="2400" dirty="0"/>
              <a:t> FOR DROP_TABLE, ALTER_TABLE</a:t>
            </a:r>
          </a:p>
          <a:p>
            <a:pPr>
              <a:buNone/>
            </a:pPr>
            <a:r>
              <a:rPr lang="en-US" altLang="zh-CN" sz="2400" dirty="0"/>
              <a:t> AS</a:t>
            </a:r>
          </a:p>
          <a:p>
            <a:pPr>
              <a:buNone/>
            </a:pPr>
            <a:r>
              <a:rPr lang="en-US" altLang="zh-CN" sz="2400" dirty="0"/>
              <a:t> begin</a:t>
            </a:r>
          </a:p>
          <a:p>
            <a:pPr>
              <a:buNone/>
            </a:pPr>
            <a:r>
              <a:rPr lang="en-US" altLang="zh-CN" sz="2400" dirty="0"/>
              <a:t>	  PRINT 'You must disable Trigger "safety" to drop or alter tables!'</a:t>
            </a:r>
          </a:p>
          <a:p>
            <a:pPr>
              <a:buNone/>
            </a:pPr>
            <a:r>
              <a:rPr lang="en-US" altLang="zh-CN" sz="2400" dirty="0"/>
              <a:t>	  ROLLBACK </a:t>
            </a:r>
          </a:p>
          <a:p>
            <a:pPr>
              <a:buNone/>
            </a:pPr>
            <a:r>
              <a:rPr lang="en-US" altLang="zh-CN" sz="2400" dirty="0"/>
              <a:t> end</a:t>
            </a:r>
          </a:p>
          <a:p>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a:t>
            </a:r>
            <a:r>
              <a:rPr lang="en-US" altLang="zh-CN" dirty="0"/>
              <a:t>SQL SERVER2008</a:t>
            </a:r>
            <a:r>
              <a:rPr lang="zh-CN" altLang="en-US" dirty="0"/>
              <a:t>触发器</a:t>
            </a:r>
          </a:p>
        </p:txBody>
      </p:sp>
      <p:sp>
        <p:nvSpPr>
          <p:cNvPr id="3" name="内容占位符 2"/>
          <p:cNvSpPr>
            <a:spLocks noGrp="1"/>
          </p:cNvSpPr>
          <p:nvPr>
            <p:ph idx="1"/>
          </p:nvPr>
        </p:nvSpPr>
        <p:spPr/>
        <p:txBody>
          <a:bodyPr/>
          <a:lstStyle/>
          <a:p>
            <a:r>
              <a:rPr lang="zh-CN" altLang="en-US" dirty="0"/>
              <a:t>查看触发器 </a:t>
            </a:r>
          </a:p>
          <a:p>
            <a:r>
              <a:rPr lang="zh-CN" altLang="en-US" dirty="0"/>
              <a:t>修改触发器 </a:t>
            </a:r>
          </a:p>
          <a:p>
            <a:r>
              <a:rPr lang="zh-CN" altLang="en-US" dirty="0"/>
              <a:t>删除触发器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查看触发器</a:t>
            </a:r>
          </a:p>
        </p:txBody>
      </p:sp>
      <p:sp>
        <p:nvSpPr>
          <p:cNvPr id="3" name="内容占位符 2"/>
          <p:cNvSpPr>
            <a:spLocks noGrp="1"/>
          </p:cNvSpPr>
          <p:nvPr>
            <p:ph idx="1"/>
          </p:nvPr>
        </p:nvSpPr>
        <p:spPr/>
        <p:txBody>
          <a:bodyPr>
            <a:normAutofit/>
          </a:bodyPr>
          <a:lstStyle/>
          <a:p>
            <a:r>
              <a:rPr lang="zh-CN" altLang="en-US" sz="2400" dirty="0"/>
              <a:t>如果要显示作用于表上的触发器究竟对表有哪些操作，必须查看触发器信息。在</a:t>
            </a:r>
            <a:r>
              <a:rPr lang="en-US" altLang="zh-CN" sz="2400" dirty="0"/>
              <a:t>SQL Server</a:t>
            </a:r>
            <a:r>
              <a:rPr lang="zh-CN" altLang="en-US" sz="2400" dirty="0"/>
              <a:t>中，有多种方法可以查看触发器信息，其中最常用的有如下两种：</a:t>
            </a:r>
          </a:p>
          <a:p>
            <a:pPr lvl="1"/>
            <a:r>
              <a:rPr lang="zh-CN" altLang="en-US" sz="2000" dirty="0"/>
              <a:t>（</a:t>
            </a:r>
            <a:r>
              <a:rPr lang="en-US" altLang="zh-CN" sz="2000" dirty="0"/>
              <a:t>1</a:t>
            </a:r>
            <a:r>
              <a:rPr lang="zh-CN" altLang="en-US" sz="2000" dirty="0"/>
              <a:t>）使用</a:t>
            </a:r>
            <a:r>
              <a:rPr lang="en-US" altLang="zh-CN" sz="2000" dirty="0"/>
              <a:t>SQL Server</a:t>
            </a:r>
            <a:r>
              <a:rPr lang="zh-CN" altLang="en-US" sz="2000" dirty="0"/>
              <a:t>管理平台查看触发器信息； </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zh-CN" altLang="en-US" sz="2000" dirty="0"/>
          </a:p>
          <a:p>
            <a:endParaRPr lang="zh-CN" altLang="en-US" sz="2400" dirty="0"/>
          </a:p>
        </p:txBody>
      </p:sp>
      <p:pic>
        <p:nvPicPr>
          <p:cNvPr id="4" name="Picture 4" descr="1"/>
          <p:cNvPicPr>
            <a:picLocks noChangeAspect="1" noChangeArrowheads="1"/>
          </p:cNvPicPr>
          <p:nvPr/>
        </p:nvPicPr>
        <p:blipFill>
          <a:blip r:embed="rId2"/>
          <a:srcRect/>
          <a:stretch>
            <a:fillRect/>
          </a:stretch>
        </p:blipFill>
        <p:spPr bwMode="auto">
          <a:xfrm>
            <a:off x="4368869" y="3359082"/>
            <a:ext cx="4176712" cy="3027362"/>
          </a:xfrm>
          <a:prstGeom prst="rect">
            <a:avLst/>
          </a:prstGeom>
          <a:noFill/>
        </p:spPr>
      </p:pic>
      <p:sp>
        <p:nvSpPr>
          <p:cNvPr id="5" name="矩形 4"/>
          <p:cNvSpPr/>
          <p:nvPr/>
        </p:nvSpPr>
        <p:spPr>
          <a:xfrm>
            <a:off x="1027042" y="3439732"/>
            <a:ext cx="2975113" cy="2585323"/>
          </a:xfrm>
          <a:prstGeom prst="rect">
            <a:avLst/>
          </a:prstGeom>
        </p:spPr>
        <p:txBody>
          <a:bodyPr wrap="square">
            <a:spAutoFit/>
          </a:bodyPr>
          <a:lstStyle/>
          <a:p>
            <a:r>
              <a:rPr lang="zh-CN" altLang="en-US" dirty="0"/>
              <a:t>在</a:t>
            </a:r>
            <a:r>
              <a:rPr lang="en-US" altLang="zh-CN" dirty="0"/>
              <a:t>SQL Server</a:t>
            </a:r>
            <a:r>
              <a:rPr lang="zh-CN" altLang="en-US" dirty="0"/>
              <a:t>管理平台中，展开服务器和数据库，选择并展开表，然后展开触发器选项，右击需要查看的触发器名称，如右图所示，从弹出的快捷菜单中，选择“编写触发器脚本为→</a:t>
            </a:r>
            <a:r>
              <a:rPr lang="en-US" altLang="zh-CN" dirty="0"/>
              <a:t>create</a:t>
            </a:r>
            <a:r>
              <a:rPr lang="zh-CN" altLang="en-US" dirty="0"/>
              <a:t>到→新查询编辑器窗口”，则可以看到触发器的源代码。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使用系统存储过程查看触发器</a:t>
            </a:r>
          </a:p>
        </p:txBody>
      </p:sp>
      <p:sp>
        <p:nvSpPr>
          <p:cNvPr id="3" name="内容占位符 2"/>
          <p:cNvSpPr>
            <a:spLocks noGrp="1"/>
          </p:cNvSpPr>
          <p:nvPr>
            <p:ph idx="1"/>
          </p:nvPr>
        </p:nvSpPr>
        <p:spPr/>
        <p:txBody>
          <a:bodyPr>
            <a:normAutofit/>
          </a:bodyPr>
          <a:lstStyle/>
          <a:p>
            <a:pPr marL="0" indent="0">
              <a:lnSpc>
                <a:spcPct val="90000"/>
              </a:lnSpc>
            </a:pPr>
            <a:r>
              <a:rPr lang="zh-CN" altLang="en-US" sz="2800" dirty="0"/>
              <a:t>系统存储过程</a:t>
            </a:r>
            <a:r>
              <a:rPr lang="en-US" altLang="zh-CN" sz="2800" dirty="0" err="1"/>
              <a:t>sp_help</a:t>
            </a:r>
            <a:r>
              <a:rPr lang="zh-CN" altLang="en-US" sz="2800" dirty="0"/>
              <a:t>、</a:t>
            </a:r>
            <a:r>
              <a:rPr lang="en-US" altLang="zh-CN" sz="2800" dirty="0" err="1"/>
              <a:t>sp_helptext</a:t>
            </a:r>
            <a:r>
              <a:rPr lang="zh-CN" altLang="en-US" sz="2800" dirty="0"/>
              <a:t>和</a:t>
            </a:r>
            <a:r>
              <a:rPr lang="en-US" altLang="zh-CN" sz="2800" dirty="0" err="1"/>
              <a:t>sp_depends</a:t>
            </a:r>
            <a:r>
              <a:rPr lang="zh-CN" altLang="en-US" sz="2800" dirty="0"/>
              <a:t>分别提供有关触发器的不同信息。其具体用途和语法形式如下。</a:t>
            </a:r>
          </a:p>
          <a:p>
            <a:pPr marL="800100" lvl="2" indent="0">
              <a:lnSpc>
                <a:spcPct val="90000"/>
              </a:lnSpc>
            </a:pPr>
            <a:r>
              <a:rPr lang="en-US" altLang="zh-CN" sz="2000" dirty="0" err="1"/>
              <a:t>sp_help</a:t>
            </a:r>
            <a:r>
              <a:rPr lang="zh-CN" altLang="en-US" sz="2000" dirty="0"/>
              <a:t>：用于查看触发器的一般信息，如触发器的名称、属性、类型和创建时间。</a:t>
            </a:r>
          </a:p>
          <a:p>
            <a:pPr marL="800100" lvl="2" indent="0">
              <a:lnSpc>
                <a:spcPct val="90000"/>
              </a:lnSpc>
              <a:buFontTx/>
              <a:buNone/>
            </a:pPr>
            <a:r>
              <a:rPr lang="zh-CN" altLang="en-US" sz="2000" dirty="0"/>
              <a:t>　　</a:t>
            </a:r>
            <a:r>
              <a:rPr lang="en-US" altLang="zh-CN" sz="2000" dirty="0" err="1"/>
              <a:t>sp_help</a:t>
            </a:r>
            <a:r>
              <a:rPr lang="en-US" altLang="zh-CN" sz="2000" dirty="0"/>
              <a:t>  ‘</a:t>
            </a:r>
            <a:r>
              <a:rPr lang="zh-CN" altLang="en-US" sz="2000" dirty="0"/>
              <a:t>触发器名称’</a:t>
            </a:r>
          </a:p>
          <a:p>
            <a:pPr marL="800100" lvl="2" indent="0">
              <a:lnSpc>
                <a:spcPct val="90000"/>
              </a:lnSpc>
            </a:pPr>
            <a:r>
              <a:rPr lang="en-US" altLang="zh-CN" sz="2000" dirty="0" err="1"/>
              <a:t>sp_helptext</a:t>
            </a:r>
            <a:r>
              <a:rPr lang="zh-CN" altLang="en-US" sz="2000" dirty="0"/>
              <a:t>：用于查看触发器的正文信息。</a:t>
            </a:r>
          </a:p>
          <a:p>
            <a:pPr marL="800100" lvl="2" indent="0">
              <a:lnSpc>
                <a:spcPct val="90000"/>
              </a:lnSpc>
              <a:buFontTx/>
              <a:buNone/>
            </a:pPr>
            <a:r>
              <a:rPr lang="zh-CN" altLang="en-US" sz="2000" dirty="0"/>
              <a:t>　　</a:t>
            </a:r>
            <a:r>
              <a:rPr lang="en-US" altLang="zh-CN" sz="2000" dirty="0" err="1"/>
              <a:t>sp_helptext</a:t>
            </a:r>
            <a:r>
              <a:rPr lang="en-US" altLang="zh-CN" sz="2000" dirty="0"/>
              <a:t>  ‘</a:t>
            </a:r>
            <a:r>
              <a:rPr lang="zh-CN" altLang="en-US" sz="2000" dirty="0"/>
              <a:t>触发器名称’</a:t>
            </a:r>
          </a:p>
          <a:p>
            <a:pPr marL="800100" lvl="2" indent="0">
              <a:lnSpc>
                <a:spcPct val="90000"/>
              </a:lnSpc>
            </a:pPr>
            <a:r>
              <a:rPr lang="en-US" altLang="zh-CN" sz="2000" dirty="0" err="1"/>
              <a:t>sp_depends</a:t>
            </a:r>
            <a:r>
              <a:rPr lang="zh-CN" altLang="en-US" sz="2000" dirty="0"/>
              <a:t>：用于查看指定触发器所引用的表或者指定的表涉及到的所有触发器。</a:t>
            </a:r>
          </a:p>
          <a:p>
            <a:pPr marL="800100" lvl="2" indent="0">
              <a:lnSpc>
                <a:spcPct val="90000"/>
              </a:lnSpc>
              <a:buFontTx/>
              <a:buNone/>
            </a:pPr>
            <a:r>
              <a:rPr lang="zh-CN" altLang="en-US" sz="2000" dirty="0"/>
              <a:t>　　</a:t>
            </a:r>
            <a:r>
              <a:rPr lang="en-US" altLang="zh-CN" sz="2000" dirty="0" err="1"/>
              <a:t>sp_depends</a:t>
            </a:r>
            <a:r>
              <a:rPr lang="en-US" altLang="zh-CN" sz="2000" dirty="0"/>
              <a:t>  ‘</a:t>
            </a:r>
            <a:r>
              <a:rPr lang="zh-CN" altLang="en-US" sz="2000" dirty="0"/>
              <a:t>触发器名称’</a:t>
            </a:r>
          </a:p>
          <a:p>
            <a:pPr marL="800100" lvl="2" indent="0">
              <a:lnSpc>
                <a:spcPct val="90000"/>
              </a:lnSpc>
              <a:buFontTx/>
              <a:buNone/>
            </a:pPr>
            <a:r>
              <a:rPr lang="zh-CN" altLang="en-US" sz="2000" dirty="0"/>
              <a:t>　　</a:t>
            </a:r>
            <a:r>
              <a:rPr lang="en-US" altLang="zh-CN" sz="2000" dirty="0" err="1"/>
              <a:t>sp_depends</a:t>
            </a:r>
            <a:r>
              <a:rPr lang="en-US" altLang="zh-CN" sz="2000" dirty="0"/>
              <a:t>  ‘</a:t>
            </a:r>
            <a:r>
              <a:rPr lang="zh-CN" altLang="en-US" sz="2000" dirty="0"/>
              <a:t>表名’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修改触发器</a:t>
            </a:r>
          </a:p>
        </p:txBody>
      </p:sp>
      <p:sp>
        <p:nvSpPr>
          <p:cNvPr id="3" name="内容占位符 2"/>
          <p:cNvSpPr>
            <a:spLocks noGrp="1"/>
          </p:cNvSpPr>
          <p:nvPr>
            <p:ph idx="1"/>
          </p:nvPr>
        </p:nvSpPr>
        <p:spPr/>
        <p:txBody>
          <a:bodyPr>
            <a:normAutofit/>
          </a:bodyPr>
          <a:lstStyle/>
          <a:p>
            <a:r>
              <a:rPr lang="zh-CN" altLang="en-US" sz="2400" dirty="0"/>
              <a:t>通过</a:t>
            </a:r>
            <a:r>
              <a:rPr lang="en-US" altLang="zh-CN" sz="2400" dirty="0"/>
              <a:t>SQL Server</a:t>
            </a:r>
            <a:r>
              <a:rPr lang="zh-CN" altLang="en-US" sz="2400" dirty="0"/>
              <a:t>管理平台、存储过程，可以修改触发器的正文和名称。</a:t>
            </a:r>
          </a:p>
          <a:p>
            <a:pPr lvl="1"/>
            <a:r>
              <a:rPr lang="en-US" altLang="zh-CN" sz="2000" dirty="0"/>
              <a:t>1</a:t>
            </a:r>
            <a:r>
              <a:rPr lang="zh-CN" altLang="en-US" sz="2000" dirty="0"/>
              <a:t>．使用</a:t>
            </a:r>
            <a:r>
              <a:rPr lang="en-US" altLang="zh-CN" sz="2000" dirty="0"/>
              <a:t>SQL Server</a:t>
            </a:r>
            <a:r>
              <a:rPr lang="zh-CN" altLang="en-US" sz="2000" dirty="0"/>
              <a:t>管理平台修改触发器正文。 </a:t>
            </a:r>
          </a:p>
          <a:p>
            <a:pPr lvl="1"/>
            <a:r>
              <a:rPr lang="zh-CN" altLang="en-US" sz="2000" dirty="0"/>
              <a:t>在管理平台中，展开指定的表，右击要修改的触发器，从弹出的快捷菜单中选择“修改”选项，则会出现触发器修改窗口，如下图所示。在文本框中修改触发器的</a:t>
            </a:r>
            <a:r>
              <a:rPr lang="en-US" altLang="zh-CN" sz="2000" dirty="0"/>
              <a:t>SQL</a:t>
            </a:r>
            <a:r>
              <a:rPr lang="zh-CN" altLang="en-US" sz="2000" dirty="0"/>
              <a:t>语句，单击“语法检查”按钮，可以检查语法是否正确，单击“执行”按钮，可以成功修改此触发器。</a:t>
            </a:r>
          </a:p>
        </p:txBody>
      </p:sp>
      <p:pic>
        <p:nvPicPr>
          <p:cNvPr id="4" name="Picture 4" descr="1"/>
          <p:cNvPicPr>
            <a:picLocks noChangeAspect="1" noChangeArrowheads="1"/>
          </p:cNvPicPr>
          <p:nvPr/>
        </p:nvPicPr>
        <p:blipFill>
          <a:blip r:embed="rId2"/>
          <a:srcRect/>
          <a:stretch>
            <a:fillRect/>
          </a:stretch>
        </p:blipFill>
        <p:spPr bwMode="auto">
          <a:xfrm>
            <a:off x="2782956" y="4209864"/>
            <a:ext cx="5980389" cy="2343336"/>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08384"/>
            <a:ext cx="8229600" cy="5317780"/>
          </a:xfrm>
        </p:spPr>
        <p:txBody>
          <a:bodyPr>
            <a:normAutofit fontScale="62500" lnSpcReduction="20000"/>
          </a:bodyPr>
          <a:lstStyle/>
          <a:p>
            <a:pPr marL="0" indent="0">
              <a:lnSpc>
                <a:spcPct val="90000"/>
              </a:lnSpc>
            </a:pPr>
            <a:r>
              <a:rPr lang="zh-CN" altLang="en-US" sz="3600" b="1" dirty="0"/>
              <a:t>修改</a:t>
            </a:r>
            <a:r>
              <a:rPr lang="en-US" altLang="zh-CN" sz="3600" b="1" dirty="0"/>
              <a:t>DML</a:t>
            </a:r>
            <a:r>
              <a:rPr lang="zh-CN" altLang="en-US" sz="3600" b="1" dirty="0"/>
              <a:t>触发器的语法形式如下：</a:t>
            </a:r>
          </a:p>
          <a:p>
            <a:pPr marL="0" indent="0">
              <a:lnSpc>
                <a:spcPct val="90000"/>
              </a:lnSpc>
              <a:buFontTx/>
              <a:buNone/>
            </a:pPr>
            <a:r>
              <a:rPr lang="zh-CN" altLang="en-US" dirty="0"/>
              <a:t> </a:t>
            </a:r>
            <a:r>
              <a:rPr lang="en-US" altLang="zh-CN" dirty="0"/>
              <a:t>ALTER TRIGGER </a:t>
            </a:r>
            <a:r>
              <a:rPr lang="en-US" altLang="zh-CN" dirty="0" err="1"/>
              <a:t>schema_name.trigger_name</a:t>
            </a:r>
            <a:endParaRPr lang="en-US" altLang="zh-CN" dirty="0"/>
          </a:p>
          <a:p>
            <a:pPr marL="0" indent="0">
              <a:lnSpc>
                <a:spcPct val="90000"/>
              </a:lnSpc>
              <a:buFontTx/>
              <a:buNone/>
            </a:pPr>
            <a:r>
              <a:rPr lang="en-US" altLang="zh-CN" dirty="0"/>
              <a:t>  ON (</a:t>
            </a:r>
            <a:r>
              <a:rPr lang="en-US" altLang="zh-CN" dirty="0" err="1"/>
              <a:t>table|view</a:t>
            </a:r>
            <a:r>
              <a:rPr lang="en-US" altLang="zh-CN" dirty="0"/>
              <a:t>) </a:t>
            </a:r>
          </a:p>
          <a:p>
            <a:pPr marL="0" indent="0">
              <a:lnSpc>
                <a:spcPct val="90000"/>
              </a:lnSpc>
              <a:buFontTx/>
              <a:buNone/>
            </a:pPr>
            <a:r>
              <a:rPr lang="en-US" altLang="zh-CN" dirty="0"/>
              <a:t> [WITH &lt;</a:t>
            </a:r>
            <a:r>
              <a:rPr lang="en-US" altLang="zh-CN" dirty="0" err="1"/>
              <a:t>dml_trigger_option</a:t>
            </a:r>
            <a:r>
              <a:rPr lang="en-US" altLang="zh-CN" dirty="0"/>
              <a:t>&gt;[,...n]]</a:t>
            </a:r>
          </a:p>
          <a:p>
            <a:pPr marL="0" indent="0">
              <a:lnSpc>
                <a:spcPct val="90000"/>
              </a:lnSpc>
              <a:buFontTx/>
              <a:buNone/>
            </a:pPr>
            <a:r>
              <a:rPr lang="en-US" altLang="zh-CN" dirty="0"/>
              <a:t>  (FOR|AFTER|INSTEAD OF)</a:t>
            </a:r>
          </a:p>
          <a:p>
            <a:pPr marL="0" indent="0">
              <a:lnSpc>
                <a:spcPct val="90000"/>
              </a:lnSpc>
              <a:buFontTx/>
              <a:buNone/>
            </a:pPr>
            <a:r>
              <a:rPr lang="en-US" altLang="zh-CN" dirty="0"/>
              <a:t>  {[DELETE][,][INSERT][,][UPDATE]} </a:t>
            </a:r>
          </a:p>
          <a:p>
            <a:pPr marL="0" indent="0">
              <a:lnSpc>
                <a:spcPct val="90000"/>
              </a:lnSpc>
              <a:buFontTx/>
              <a:buNone/>
            </a:pPr>
            <a:r>
              <a:rPr lang="en-US" altLang="zh-CN" dirty="0"/>
              <a:t> [NOT FOR REPLICATION]</a:t>
            </a:r>
          </a:p>
          <a:p>
            <a:pPr marL="0" indent="0">
              <a:lnSpc>
                <a:spcPct val="90000"/>
              </a:lnSpc>
              <a:buFontTx/>
              <a:buNone/>
            </a:pPr>
            <a:r>
              <a:rPr lang="en-US" altLang="zh-CN" dirty="0"/>
              <a:t>  AS {</a:t>
            </a:r>
            <a:r>
              <a:rPr lang="en-US" altLang="zh-CN" dirty="0" err="1"/>
              <a:t>sql_statement</a:t>
            </a:r>
            <a:r>
              <a:rPr lang="en-US" altLang="zh-CN" dirty="0"/>
              <a:t>[;][...n]|EXTERNAL NAME &lt;method </a:t>
            </a:r>
            <a:r>
              <a:rPr lang="en-US" altLang="zh-CN" dirty="0" err="1"/>
              <a:t>specifier</a:t>
            </a:r>
            <a:r>
              <a:rPr lang="en-US" altLang="zh-CN" dirty="0"/>
              <a:t>&gt;[;]}</a:t>
            </a:r>
          </a:p>
          <a:p>
            <a:pPr marL="0" indent="0">
              <a:lnSpc>
                <a:spcPct val="90000"/>
              </a:lnSpc>
              <a:buFontTx/>
              <a:buNone/>
            </a:pPr>
            <a:r>
              <a:rPr lang="en-US" altLang="zh-CN" dirty="0"/>
              <a:t>  &lt;</a:t>
            </a:r>
            <a:r>
              <a:rPr lang="en-US" altLang="zh-CN" dirty="0" err="1"/>
              <a:t>dml_trigger_option</a:t>
            </a:r>
            <a:r>
              <a:rPr lang="en-US" altLang="zh-CN" dirty="0"/>
              <a:t>&gt;::=[ENCRYPTION][&amp;</a:t>
            </a:r>
            <a:r>
              <a:rPr lang="en-US" altLang="zh-CN" dirty="0" err="1"/>
              <a:t>l</a:t>
            </a:r>
            <a:r>
              <a:rPr lang="en-US" altLang="zh-CN" dirty="0" err="1">
                <a:hlinkClick r:id="rId2"/>
              </a:rPr>
              <a:t>EXECUTE</a:t>
            </a:r>
            <a:r>
              <a:rPr lang="en-US" altLang="zh-CN" dirty="0">
                <a:hlinkClick r:id="rId2"/>
              </a:rPr>
              <a:t> AS Clause</a:t>
            </a:r>
            <a:r>
              <a:rPr lang="en-US" altLang="zh-CN" dirty="0"/>
              <a:t> &gt;]</a:t>
            </a:r>
          </a:p>
          <a:p>
            <a:pPr marL="0" indent="0">
              <a:lnSpc>
                <a:spcPct val="90000"/>
              </a:lnSpc>
              <a:buFontTx/>
              <a:buNone/>
            </a:pPr>
            <a:r>
              <a:rPr lang="en-US" altLang="zh-CN" dirty="0"/>
              <a:t>  &lt;</a:t>
            </a:r>
            <a:r>
              <a:rPr lang="en-US" altLang="zh-CN" dirty="0" err="1"/>
              <a:t>method_specifier</a:t>
            </a:r>
            <a:r>
              <a:rPr lang="en-US" altLang="zh-CN" dirty="0"/>
              <a:t>&gt; ::=</a:t>
            </a:r>
            <a:r>
              <a:rPr lang="en-US" altLang="zh-CN" dirty="0" err="1"/>
              <a:t>assembly_name.class_name.method_name</a:t>
            </a:r>
            <a:endParaRPr lang="en-US" altLang="zh-CN" dirty="0"/>
          </a:p>
          <a:p>
            <a:pPr marL="0" indent="0">
              <a:lnSpc>
                <a:spcPct val="220000"/>
              </a:lnSpc>
            </a:pPr>
            <a:r>
              <a:rPr lang="zh-CN" altLang="en-US" sz="3600" b="1" dirty="0"/>
              <a:t>修改</a:t>
            </a:r>
            <a:r>
              <a:rPr lang="en-US" altLang="zh-CN" sz="3600" b="1" dirty="0"/>
              <a:t>DDL</a:t>
            </a:r>
            <a:r>
              <a:rPr lang="zh-CN" altLang="en-US" sz="3600" b="1" dirty="0"/>
              <a:t>触发器的语法形式如下：</a:t>
            </a:r>
          </a:p>
          <a:p>
            <a:pPr marL="0" indent="0">
              <a:lnSpc>
                <a:spcPct val="90000"/>
              </a:lnSpc>
              <a:buFontTx/>
              <a:buNone/>
            </a:pPr>
            <a:r>
              <a:rPr lang="zh-CN" altLang="en-US" dirty="0"/>
              <a:t>  </a:t>
            </a:r>
            <a:r>
              <a:rPr lang="en-US" altLang="zh-CN" dirty="0"/>
              <a:t>ALTER TRIGGER </a:t>
            </a:r>
            <a:r>
              <a:rPr lang="en-US" altLang="zh-CN" dirty="0" err="1"/>
              <a:t>trigger_name</a:t>
            </a:r>
            <a:endParaRPr lang="en-US" altLang="zh-CN" dirty="0"/>
          </a:p>
          <a:p>
            <a:pPr marL="0" indent="0">
              <a:lnSpc>
                <a:spcPct val="90000"/>
              </a:lnSpc>
              <a:buFontTx/>
              <a:buNone/>
            </a:pPr>
            <a:r>
              <a:rPr lang="en-US" altLang="zh-CN" dirty="0"/>
              <a:t>  ON {DATABASE|ALL SERVER}[WITH &lt;</a:t>
            </a:r>
            <a:r>
              <a:rPr lang="en-US" altLang="zh-CN" dirty="0" err="1"/>
              <a:t>ddl_trigger_option</a:t>
            </a:r>
            <a:r>
              <a:rPr lang="en-US" altLang="zh-CN" dirty="0"/>
              <a:t>&gt; [,...n]]</a:t>
            </a:r>
          </a:p>
          <a:p>
            <a:pPr marL="0" indent="0">
              <a:lnSpc>
                <a:spcPct val="90000"/>
              </a:lnSpc>
              <a:buFontTx/>
              <a:buNone/>
            </a:pPr>
            <a:r>
              <a:rPr lang="en-US" altLang="zh-CN" dirty="0"/>
              <a:t>  {FOR|AFTER}{</a:t>
            </a:r>
            <a:r>
              <a:rPr lang="en-US" altLang="zh-CN" dirty="0" err="1"/>
              <a:t>event_type</a:t>
            </a:r>
            <a:r>
              <a:rPr lang="en-US" altLang="zh-CN" dirty="0"/>
              <a:t>[,...n]|</a:t>
            </a:r>
            <a:r>
              <a:rPr lang="en-US" altLang="zh-CN" dirty="0" err="1"/>
              <a:t>event_group</a:t>
            </a:r>
            <a:r>
              <a:rPr lang="en-US" altLang="zh-CN" dirty="0"/>
              <a:t>}</a:t>
            </a:r>
          </a:p>
          <a:p>
            <a:pPr marL="0" indent="0">
              <a:lnSpc>
                <a:spcPct val="90000"/>
              </a:lnSpc>
              <a:buFontTx/>
              <a:buNone/>
            </a:pPr>
            <a:r>
              <a:rPr lang="en-US" altLang="zh-CN" dirty="0"/>
              <a:t> AS {</a:t>
            </a:r>
            <a:r>
              <a:rPr lang="en-US" altLang="zh-CN" dirty="0" err="1"/>
              <a:t>sql_statement</a:t>
            </a:r>
            <a:r>
              <a:rPr lang="en-US" altLang="zh-CN" dirty="0"/>
              <a:t>[;]|EXTERNAL NAME &lt;method </a:t>
            </a:r>
            <a:r>
              <a:rPr lang="en-US" altLang="zh-CN" dirty="0" err="1"/>
              <a:t>specifier</a:t>
            </a:r>
            <a:r>
              <a:rPr lang="en-US" altLang="zh-CN" dirty="0"/>
              <a:t>&gt; [;]}</a:t>
            </a:r>
          </a:p>
          <a:p>
            <a:pPr marL="0" indent="0">
              <a:lnSpc>
                <a:spcPct val="90000"/>
              </a:lnSpc>
              <a:buFontTx/>
              <a:buNone/>
            </a:pPr>
            <a:r>
              <a:rPr lang="en-US" altLang="zh-CN" dirty="0"/>
              <a:t>  &lt;</a:t>
            </a:r>
            <a:r>
              <a:rPr lang="en-US" altLang="zh-CN" dirty="0" err="1"/>
              <a:t>ddl_trigger_option</a:t>
            </a:r>
            <a:r>
              <a:rPr lang="en-US" altLang="zh-CN" dirty="0"/>
              <a:t>&gt;::=[ENCRYPTION][&amp;</a:t>
            </a:r>
            <a:r>
              <a:rPr lang="en-US" altLang="zh-CN" dirty="0" err="1"/>
              <a:t>l</a:t>
            </a:r>
            <a:r>
              <a:rPr lang="en-US" altLang="zh-CN" dirty="0" err="1">
                <a:hlinkClick r:id="rId2"/>
              </a:rPr>
              <a:t>EXECUTE</a:t>
            </a:r>
            <a:r>
              <a:rPr lang="en-US" altLang="zh-CN" dirty="0">
                <a:hlinkClick r:id="rId2"/>
              </a:rPr>
              <a:t> AS Clause</a:t>
            </a:r>
            <a:r>
              <a:rPr lang="en-US" altLang="zh-CN" dirty="0"/>
              <a:t> &gt; ]</a:t>
            </a:r>
          </a:p>
          <a:p>
            <a:pPr marL="0" indent="0">
              <a:lnSpc>
                <a:spcPct val="90000"/>
              </a:lnSpc>
              <a:buFontTx/>
              <a:buNone/>
            </a:pPr>
            <a:r>
              <a:rPr lang="en-US" altLang="zh-CN" dirty="0"/>
              <a:t>  &lt;</a:t>
            </a:r>
            <a:r>
              <a:rPr lang="en-US" altLang="zh-CN" dirty="0" err="1"/>
              <a:t>method_specifier</a:t>
            </a:r>
            <a:r>
              <a:rPr lang="en-US" altLang="zh-CN" dirty="0"/>
              <a:t>&gt; ::=</a:t>
            </a:r>
            <a:r>
              <a:rPr lang="en-US" altLang="zh-CN" dirty="0" err="1"/>
              <a:t>assembly_name.class_name.method_name</a:t>
            </a:r>
            <a:r>
              <a:rPr lang="en-US" altLang="zh-CN" dirty="0"/>
              <a:t> </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2" charset="-122"/>
                <a:ea typeface="黑体" pitchFamily="2" charset="-122"/>
              </a:rPr>
              <a:t>删除触发器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由于某种原因，需要从表中删除触发器或者需要使用新的触发器，这就必须首先删除旧的触发器。只有触发器所有者才有权删除触发器。删除已创建的触发器有三种方法：</a:t>
            </a:r>
          </a:p>
          <a:p>
            <a:pPr lvl="1"/>
            <a:r>
              <a:rPr lang="zh-CN" altLang="en-US" dirty="0"/>
              <a:t> （</a:t>
            </a:r>
            <a:r>
              <a:rPr lang="en-US" altLang="zh-CN" dirty="0"/>
              <a:t>1</a:t>
            </a:r>
            <a:r>
              <a:rPr lang="zh-CN" altLang="en-US" dirty="0"/>
              <a:t>）使用系统命令</a:t>
            </a:r>
            <a:r>
              <a:rPr lang="en-US" altLang="zh-CN" dirty="0"/>
              <a:t>DROP TRIGGER</a:t>
            </a:r>
            <a:r>
              <a:rPr lang="zh-CN" altLang="en-US" dirty="0"/>
              <a:t>删除指定的触发器。其语法形式如下：</a:t>
            </a:r>
          </a:p>
          <a:p>
            <a:pPr lvl="1">
              <a:buNone/>
            </a:pPr>
            <a:r>
              <a:rPr lang="zh-CN" altLang="en-US" dirty="0"/>
              <a:t> 　　  </a:t>
            </a:r>
            <a:r>
              <a:rPr lang="en-US" altLang="zh-CN" dirty="0"/>
              <a:t>DROP TRIGGER { trigger } [ ,...n ]</a:t>
            </a:r>
          </a:p>
          <a:p>
            <a:pPr lvl="1"/>
            <a:r>
              <a:rPr lang="en-US" altLang="zh-CN" dirty="0"/>
              <a:t> </a:t>
            </a:r>
            <a:r>
              <a:rPr lang="zh-CN" altLang="en-US" dirty="0"/>
              <a:t>（</a:t>
            </a:r>
            <a:r>
              <a:rPr lang="en-US" altLang="zh-CN" dirty="0"/>
              <a:t>2</a:t>
            </a:r>
            <a:r>
              <a:rPr lang="zh-CN" altLang="en-US" dirty="0"/>
              <a:t>）删除触发器所在的表。删除表时，</a:t>
            </a:r>
            <a:r>
              <a:rPr lang="en-US" altLang="zh-CN" dirty="0"/>
              <a:t>SQL Server</a:t>
            </a:r>
            <a:r>
              <a:rPr lang="zh-CN" altLang="en-US" dirty="0"/>
              <a:t>将会自动删除与该表相关的触发器。</a:t>
            </a:r>
          </a:p>
          <a:p>
            <a:pPr lvl="1"/>
            <a:r>
              <a:rPr lang="zh-CN" altLang="en-US" dirty="0"/>
              <a:t> （</a:t>
            </a:r>
            <a:r>
              <a:rPr lang="en-US" altLang="zh-CN" dirty="0"/>
              <a:t>3</a:t>
            </a:r>
            <a:r>
              <a:rPr lang="zh-CN" altLang="en-US" dirty="0"/>
              <a:t>）在</a:t>
            </a:r>
            <a:r>
              <a:rPr lang="en-US" altLang="zh-CN" dirty="0"/>
              <a:t>SQL Server</a:t>
            </a:r>
            <a:r>
              <a:rPr lang="zh-CN" altLang="en-US" dirty="0"/>
              <a:t>管理平台中，展开指定的服务器和数据库，选择并展开指定的表，右击要删除的触发器，从弹出的快捷菜单中选择“删除”选项，即可删除该触发器。  </a:t>
            </a: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数据库的完整性是为了保证数据库中存储的数据是正确的</a:t>
            </a:r>
          </a:p>
          <a:p>
            <a:pPr>
              <a:buFontTx/>
              <a:buNone/>
            </a:pPr>
            <a:endParaRPr lang="zh-CN" altLang="en-US" dirty="0"/>
          </a:p>
          <a:p>
            <a:r>
              <a:rPr lang="en-US" altLang="zh-CN" dirty="0"/>
              <a:t>RDBMS</a:t>
            </a:r>
            <a:r>
              <a:rPr lang="zh-CN" altLang="en-US" dirty="0"/>
              <a:t>完整性实现的机制</a:t>
            </a:r>
          </a:p>
          <a:p>
            <a:pPr lvl="1"/>
            <a:r>
              <a:rPr lang="zh-CN" altLang="en-US" dirty="0"/>
              <a:t>完整性约束定义机制</a:t>
            </a:r>
          </a:p>
          <a:p>
            <a:pPr lvl="1"/>
            <a:r>
              <a:rPr lang="zh-CN" altLang="en-US" dirty="0"/>
              <a:t>完整性检查机制</a:t>
            </a:r>
          </a:p>
          <a:p>
            <a:pPr lvl="1"/>
            <a:r>
              <a:rPr lang="zh-CN" altLang="en-US" dirty="0"/>
              <a:t>违背完整性约束条件时</a:t>
            </a:r>
            <a:r>
              <a:rPr lang="en-US" altLang="zh-CN" dirty="0"/>
              <a:t>RDBMS</a:t>
            </a:r>
            <a:r>
              <a:rPr lang="zh-CN" altLang="en-US" dirty="0"/>
              <a:t>应采取的动作</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实体完整性定义</a:t>
            </a:r>
          </a:p>
        </p:txBody>
      </p:sp>
      <p:sp>
        <p:nvSpPr>
          <p:cNvPr id="3" name="内容占位符 2"/>
          <p:cNvSpPr>
            <a:spLocks noGrp="1"/>
          </p:cNvSpPr>
          <p:nvPr>
            <p:ph idx="1"/>
          </p:nvPr>
        </p:nvSpPr>
        <p:spPr/>
        <p:txBody>
          <a:bodyPr>
            <a:normAutofit/>
          </a:bodyPr>
          <a:lstStyle/>
          <a:p>
            <a:pPr>
              <a:lnSpc>
                <a:spcPct val="140000"/>
              </a:lnSpc>
            </a:pPr>
            <a:r>
              <a:rPr lang="zh-CN" altLang="en-US" sz="2400" dirty="0"/>
              <a:t>关系模型的实体完整性</a:t>
            </a:r>
          </a:p>
          <a:p>
            <a:pPr lvl="1">
              <a:lnSpc>
                <a:spcPct val="140000"/>
              </a:lnSpc>
            </a:pPr>
            <a:r>
              <a:rPr lang="en-US" altLang="zh-CN" sz="2400" dirty="0"/>
              <a:t>CREATE  TABLE</a:t>
            </a:r>
            <a:r>
              <a:rPr lang="zh-CN" altLang="en-US" sz="2400" dirty="0"/>
              <a:t>中用</a:t>
            </a:r>
            <a:r>
              <a:rPr lang="en-US" altLang="zh-CN" sz="2400" dirty="0"/>
              <a:t>PRIMARY KEY</a:t>
            </a:r>
            <a:r>
              <a:rPr lang="zh-CN" altLang="en-US" sz="2400" dirty="0"/>
              <a:t>定义</a:t>
            </a:r>
          </a:p>
          <a:p>
            <a:pPr>
              <a:lnSpc>
                <a:spcPct val="140000"/>
              </a:lnSpc>
            </a:pPr>
            <a:r>
              <a:rPr lang="zh-CN" altLang="en-US" sz="2400" dirty="0"/>
              <a:t>单属性构成的码有两种说明方法 </a:t>
            </a:r>
          </a:p>
          <a:p>
            <a:pPr lvl="1">
              <a:lnSpc>
                <a:spcPct val="140000"/>
              </a:lnSpc>
            </a:pPr>
            <a:r>
              <a:rPr lang="zh-CN" altLang="en-US" sz="2400" dirty="0"/>
              <a:t>定义为列级约束条件</a:t>
            </a:r>
          </a:p>
          <a:p>
            <a:pPr lvl="1">
              <a:lnSpc>
                <a:spcPct val="140000"/>
              </a:lnSpc>
            </a:pPr>
            <a:r>
              <a:rPr lang="zh-CN" altLang="en-US" sz="2400" dirty="0"/>
              <a:t>定义为表级约束条件</a:t>
            </a:r>
          </a:p>
          <a:p>
            <a:pPr>
              <a:lnSpc>
                <a:spcPct val="140000"/>
              </a:lnSpc>
            </a:pPr>
            <a:r>
              <a:rPr lang="zh-CN" altLang="en-US" sz="2400" dirty="0"/>
              <a:t>对多个属性构成的码只有一种说明方法</a:t>
            </a:r>
          </a:p>
          <a:p>
            <a:pPr lvl="1">
              <a:lnSpc>
                <a:spcPct val="140000"/>
              </a:lnSpc>
            </a:pPr>
            <a:r>
              <a:rPr lang="zh-CN" altLang="en-US" sz="2400" dirty="0"/>
              <a:t>定义为表级约束条件 </a:t>
            </a:r>
            <a:endParaRPr lang="zh-CN" altLang="en-US" sz="3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dirty="0"/>
              <a:t>约束和触发器各有什么优缺点？</a:t>
            </a:r>
          </a:p>
        </p:txBody>
      </p:sp>
      <p:sp>
        <p:nvSpPr>
          <p:cNvPr id="3" name="标题 2"/>
          <p:cNvSpPr>
            <a:spLocks noGrp="1"/>
          </p:cNvSpPr>
          <p:nvPr>
            <p:ph type="title" idx="12"/>
          </p:nvPr>
        </p:nvSpPr>
        <p:spPr/>
        <p:txBody>
          <a:bodyPr/>
          <a:lstStyle/>
          <a:p>
            <a:r>
              <a:rPr lang="en-US" altLang="zh-CN" dirty="0"/>
              <a:t>Q &amp; A</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这次课我们学到了</a:t>
            </a:r>
            <a:r>
              <a:rPr lang="en-US" altLang="zh-CN" dirty="0"/>
              <a:t>…</a:t>
            </a:r>
            <a:endParaRPr lang="zh-CN" altLang="en-US" dirty="0"/>
          </a:p>
        </p:txBody>
      </p:sp>
      <p:sp>
        <p:nvSpPr>
          <p:cNvPr id="3" name="内容占位符 2"/>
          <p:cNvSpPr>
            <a:spLocks noGrp="1"/>
          </p:cNvSpPr>
          <p:nvPr>
            <p:ph idx="1"/>
          </p:nvPr>
        </p:nvSpPr>
        <p:spPr/>
        <p:txBody>
          <a:bodyPr>
            <a:normAutofit/>
          </a:bodyPr>
          <a:lstStyle/>
          <a:p>
            <a:pPr lvl="1"/>
            <a:r>
              <a:rPr lang="zh-CN" altLang="en-US" sz="2400" dirty="0"/>
              <a:t>数据库实体完整性定义、违约处理</a:t>
            </a:r>
            <a:endParaRPr lang="en-US" altLang="zh-CN" sz="2400" dirty="0"/>
          </a:p>
          <a:p>
            <a:pPr lvl="1"/>
            <a:r>
              <a:rPr lang="zh-CN" altLang="en-US" sz="2400" dirty="0"/>
              <a:t>参照完整性定义、违约处理</a:t>
            </a:r>
            <a:endParaRPr lang="en-US" altLang="zh-CN" sz="2400" dirty="0"/>
          </a:p>
          <a:p>
            <a:pPr lvl="1"/>
            <a:r>
              <a:rPr lang="zh-CN" altLang="en-US" sz="2400" dirty="0"/>
              <a:t>用户自定义完整性</a:t>
            </a:r>
            <a:endParaRPr lang="en-US" altLang="zh-CN" sz="2400" dirty="0"/>
          </a:p>
          <a:p>
            <a:pPr lvl="2"/>
            <a:r>
              <a:rPr lang="zh-CN" altLang="en-US" sz="2000" dirty="0"/>
              <a:t>属性</a:t>
            </a:r>
            <a:endParaRPr lang="en-US" altLang="zh-CN" sz="2000" dirty="0"/>
          </a:p>
          <a:p>
            <a:pPr lvl="2"/>
            <a:r>
              <a:rPr lang="zh-CN" altLang="en-US" sz="2000" dirty="0"/>
              <a:t>元组</a:t>
            </a:r>
            <a:endParaRPr lang="en-US" altLang="zh-CN" sz="2000" dirty="0"/>
          </a:p>
          <a:p>
            <a:pPr lvl="1"/>
            <a:r>
              <a:rPr lang="zh-CN" altLang="en-US" sz="2400" dirty="0"/>
              <a:t>完整性命名子句</a:t>
            </a:r>
            <a:endParaRPr lang="en-US" altLang="zh-CN" sz="2400" dirty="0"/>
          </a:p>
          <a:p>
            <a:pPr lvl="1"/>
            <a:r>
              <a:rPr lang="zh-CN" altLang="en-US" sz="2400" dirty="0"/>
              <a:t>触发器</a:t>
            </a:r>
            <a:endParaRPr lang="en-US" altLang="zh-CN" sz="2400" dirty="0"/>
          </a:p>
          <a:p>
            <a:pPr lvl="2"/>
            <a:r>
              <a:rPr lang="zh-CN" altLang="en-US" sz="2000" dirty="0"/>
              <a:t>定义、激活、删除</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dirty="0"/>
              <a:t>本章实验</a:t>
            </a:r>
            <a:endParaRPr lang="en-US" altLang="zh-CN" dirty="0"/>
          </a:p>
          <a:p>
            <a:r>
              <a:rPr lang="zh-CN" altLang="en-US" dirty="0"/>
              <a:t>课后练习题 </a:t>
            </a:r>
            <a:r>
              <a:rPr lang="en-US" altLang="zh-CN" dirty="0"/>
              <a:t>6</a:t>
            </a:r>
            <a:endParaRPr lang="zh-CN" altLang="en-US" dirty="0"/>
          </a:p>
        </p:txBody>
      </p:sp>
      <p:sp>
        <p:nvSpPr>
          <p:cNvPr id="3" name="标题 2"/>
          <p:cNvSpPr>
            <a:spLocks noGrp="1"/>
          </p:cNvSpPr>
          <p:nvPr>
            <p:ph type="title" idx="12"/>
          </p:nvPr>
        </p:nvSpPr>
        <p:spPr/>
        <p:txBody>
          <a:bodyPr/>
          <a:lstStyle/>
          <a:p>
            <a:r>
              <a:rPr lang="zh-CN" altLang="en-US"/>
              <a:t>作业</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a:xfrm>
            <a:off x="5094514" y="1696278"/>
            <a:ext cx="3592286" cy="4429885"/>
          </a:xfrm>
        </p:spPr>
        <p:txBody>
          <a:bodyPr/>
          <a:lstStyle/>
          <a:p>
            <a:pPr>
              <a:lnSpc>
                <a:spcPct val="150000"/>
              </a:lnSpc>
            </a:pPr>
            <a:r>
              <a:rPr lang="zh-CN" altLang="en-US" dirty="0"/>
              <a:t>    吾日三省吾身。为人谋而不忠乎？与朋友交而不信乎？传不习乎？</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示例</a:t>
            </a:r>
          </a:p>
        </p:txBody>
      </p:sp>
      <p:sp>
        <p:nvSpPr>
          <p:cNvPr id="4" name="TextBox 3"/>
          <p:cNvSpPr txBox="1"/>
          <p:nvPr/>
        </p:nvSpPr>
        <p:spPr>
          <a:xfrm>
            <a:off x="490330" y="1616769"/>
            <a:ext cx="7885043" cy="493148"/>
          </a:xfrm>
          <a:prstGeom prst="rect">
            <a:avLst/>
          </a:prstGeom>
          <a:noFill/>
        </p:spPr>
        <p:txBody>
          <a:bodyPr wrap="square" rtlCol="0">
            <a:spAutoFit/>
          </a:bodyPr>
          <a:lstStyle/>
          <a:p>
            <a:pPr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1</a:t>
            </a:r>
            <a:r>
              <a:rPr lang="en-US" altLang="zh-CN" sz="2400" b="1" dirty="0"/>
              <a:t> ]  </a:t>
            </a:r>
            <a:r>
              <a:rPr lang="zh-CN" altLang="en-US" sz="2400" dirty="0"/>
              <a:t>将</a:t>
            </a:r>
            <a:r>
              <a:rPr lang="en-US" altLang="zh-CN" sz="2400" dirty="0"/>
              <a:t>Student</a:t>
            </a:r>
            <a:r>
              <a:rPr lang="zh-CN" altLang="en-US" sz="2400" dirty="0"/>
              <a:t>表中的</a:t>
            </a:r>
            <a:r>
              <a:rPr lang="en-US" altLang="zh-CN" sz="2400" dirty="0" err="1"/>
              <a:t>Sno</a:t>
            </a:r>
            <a:r>
              <a:rPr lang="zh-CN" altLang="en-US" sz="2400" dirty="0"/>
              <a:t>属性定义为码。</a:t>
            </a:r>
            <a:endParaRPr lang="en-US" altLang="zh-CN" sz="2400" dirty="0"/>
          </a:p>
        </p:txBody>
      </p:sp>
      <p:sp>
        <p:nvSpPr>
          <p:cNvPr id="5" name="矩形 4"/>
          <p:cNvSpPr/>
          <p:nvPr/>
        </p:nvSpPr>
        <p:spPr>
          <a:xfrm>
            <a:off x="907766" y="3257607"/>
            <a:ext cx="3836513" cy="2308324"/>
          </a:xfrm>
          <a:prstGeom prst="rect">
            <a:avLst/>
          </a:prstGeom>
        </p:spPr>
        <p:txBody>
          <a:bodyPr wrap="square">
            <a:spAutoFit/>
          </a:bodyPr>
          <a:lstStyle/>
          <a:p>
            <a:pPr>
              <a:lnSpc>
                <a:spcPct val="120000"/>
              </a:lnSpc>
              <a:buFontTx/>
              <a:buNone/>
            </a:pPr>
            <a:r>
              <a:rPr lang="en-US" altLang="zh-CN" sz="2000" dirty="0"/>
              <a:t>CREATE TABLE Student</a:t>
            </a:r>
          </a:p>
          <a:p>
            <a:pPr>
              <a:lnSpc>
                <a:spcPct val="120000"/>
              </a:lnSpc>
              <a:buFontTx/>
              <a:buNone/>
            </a:pPr>
            <a:r>
              <a:rPr lang="en-US" altLang="zh-CN" sz="2000" dirty="0"/>
              <a:t>(</a:t>
            </a:r>
            <a:r>
              <a:rPr lang="en-US" altLang="zh-CN" sz="2000" dirty="0" err="1">
                <a:solidFill>
                  <a:srgbClr val="FF00FF"/>
                </a:solidFill>
              </a:rPr>
              <a:t>Sno</a:t>
            </a:r>
            <a:r>
              <a:rPr lang="en-US" altLang="zh-CN" sz="2000" dirty="0">
                <a:solidFill>
                  <a:srgbClr val="FF00FF"/>
                </a:solidFill>
              </a:rPr>
              <a:t>  CHAR(9)  PRIMARY KEY</a:t>
            </a:r>
            <a:r>
              <a:rPr lang="zh-CN" altLang="en-US" sz="2000" dirty="0">
                <a:solidFill>
                  <a:srgbClr val="FF00FF"/>
                </a:solidFill>
              </a:rPr>
              <a:t>，</a:t>
            </a:r>
          </a:p>
          <a:p>
            <a:pPr>
              <a:lnSpc>
                <a:spcPct val="120000"/>
              </a:lnSpc>
              <a:buFontTx/>
              <a:buNone/>
            </a:pPr>
            <a:r>
              <a:rPr lang="en-US" altLang="zh-CN" sz="2000" dirty="0"/>
              <a:t> </a:t>
            </a:r>
            <a:r>
              <a:rPr lang="en-US" altLang="zh-CN" sz="2000" dirty="0" err="1"/>
              <a:t>Sname</a:t>
            </a:r>
            <a:r>
              <a:rPr lang="en-US" altLang="zh-CN" sz="2000" dirty="0"/>
              <a:t>  CHAR(20) NOT NULL</a:t>
            </a:r>
            <a:r>
              <a:rPr lang="zh-CN" altLang="en-US" sz="2000" dirty="0"/>
              <a:t>，     </a:t>
            </a:r>
          </a:p>
          <a:p>
            <a:pPr>
              <a:lnSpc>
                <a:spcPct val="120000"/>
              </a:lnSpc>
              <a:buFontTx/>
              <a:buNone/>
            </a:pPr>
            <a:r>
              <a:rPr lang="zh-CN" altLang="en-US" sz="2000" dirty="0"/>
              <a:t> </a:t>
            </a:r>
            <a:r>
              <a:rPr lang="en-US" altLang="zh-CN" sz="2000" dirty="0" err="1"/>
              <a:t>Ssex</a:t>
            </a:r>
            <a:r>
              <a:rPr lang="en-US" altLang="zh-CN" sz="2000" dirty="0"/>
              <a:t>  CHAR(2) </a:t>
            </a:r>
            <a:r>
              <a:rPr lang="zh-CN" altLang="en-US" sz="2000" dirty="0"/>
              <a:t>，</a:t>
            </a:r>
          </a:p>
          <a:p>
            <a:pPr>
              <a:lnSpc>
                <a:spcPct val="120000"/>
              </a:lnSpc>
              <a:buFontTx/>
              <a:buNone/>
            </a:pPr>
            <a:r>
              <a:rPr lang="zh-CN" altLang="en-US" sz="2000" dirty="0"/>
              <a:t> </a:t>
            </a:r>
            <a:r>
              <a:rPr lang="en-US" altLang="zh-CN" sz="2000" dirty="0"/>
              <a:t>Sage  SMALLINT</a:t>
            </a:r>
            <a:r>
              <a:rPr lang="zh-CN" altLang="en-US" sz="2000" dirty="0"/>
              <a:t>，</a:t>
            </a:r>
          </a:p>
          <a:p>
            <a:pPr>
              <a:lnSpc>
                <a:spcPct val="120000"/>
              </a:lnSpc>
              <a:buFontTx/>
              <a:buNone/>
            </a:pPr>
            <a:r>
              <a:rPr lang="zh-CN" altLang="en-US" sz="2000" dirty="0"/>
              <a:t>  </a:t>
            </a:r>
            <a:r>
              <a:rPr lang="en-US" altLang="zh-CN" sz="2000" dirty="0" err="1"/>
              <a:t>Sdept</a:t>
            </a:r>
            <a:r>
              <a:rPr lang="en-US" altLang="zh-CN" sz="2000" dirty="0"/>
              <a:t>  CHAR(20));</a:t>
            </a:r>
            <a:endParaRPr lang="zh-CN" altLang="en-US" sz="2000" dirty="0"/>
          </a:p>
        </p:txBody>
      </p:sp>
      <p:sp>
        <p:nvSpPr>
          <p:cNvPr id="7" name="矩形 6"/>
          <p:cNvSpPr/>
          <p:nvPr/>
        </p:nvSpPr>
        <p:spPr>
          <a:xfrm>
            <a:off x="763540" y="2284632"/>
            <a:ext cx="3344634" cy="830997"/>
          </a:xfrm>
          <a:prstGeom prst="rect">
            <a:avLst/>
          </a:prstGeom>
        </p:spPr>
        <p:txBody>
          <a:bodyPr wrap="square">
            <a:spAutoFit/>
          </a:bodyPr>
          <a:lstStyle/>
          <a:p>
            <a:pPr marL="457200" lvl="2" indent="-457200">
              <a:lnSpc>
                <a:spcPct val="200000"/>
              </a:lnSpc>
            </a:pPr>
            <a:r>
              <a:rPr lang="zh-CN" altLang="en-US" sz="2400" dirty="0"/>
              <a:t> </a:t>
            </a:r>
            <a:r>
              <a:rPr lang="en-US" altLang="zh-CN" sz="2400" dirty="0"/>
              <a:t>(1)</a:t>
            </a:r>
            <a:r>
              <a:rPr lang="zh-CN" altLang="en-US" sz="2400" b="1" dirty="0"/>
              <a:t>在列级定义主码</a:t>
            </a:r>
            <a:r>
              <a:rPr lang="zh-CN" altLang="en-US" sz="2000" dirty="0"/>
              <a:t> </a:t>
            </a:r>
            <a:endParaRPr lang="zh-CN" altLang="en-US" sz="2400" dirty="0"/>
          </a:p>
        </p:txBody>
      </p:sp>
      <p:sp>
        <p:nvSpPr>
          <p:cNvPr id="8" name="矩形 7"/>
          <p:cNvSpPr/>
          <p:nvPr/>
        </p:nvSpPr>
        <p:spPr>
          <a:xfrm>
            <a:off x="5116879" y="2284632"/>
            <a:ext cx="3344634" cy="830997"/>
          </a:xfrm>
          <a:prstGeom prst="rect">
            <a:avLst/>
          </a:prstGeom>
        </p:spPr>
        <p:txBody>
          <a:bodyPr wrap="square">
            <a:spAutoFit/>
          </a:bodyPr>
          <a:lstStyle/>
          <a:p>
            <a:pPr marL="457200" lvl="2" indent="-457200">
              <a:lnSpc>
                <a:spcPct val="200000"/>
              </a:lnSpc>
            </a:pPr>
            <a:r>
              <a:rPr lang="zh-CN" altLang="en-US" sz="2400" dirty="0"/>
              <a:t> </a:t>
            </a:r>
            <a:r>
              <a:rPr lang="en-US" altLang="zh-CN" sz="2400" dirty="0"/>
              <a:t>(2)</a:t>
            </a:r>
            <a:r>
              <a:rPr lang="zh-CN" altLang="en-US" sz="2400" b="1" dirty="0"/>
              <a:t>在表级定义主码</a:t>
            </a:r>
            <a:r>
              <a:rPr lang="zh-CN" altLang="en-US" sz="2000" dirty="0"/>
              <a:t> </a:t>
            </a:r>
            <a:endParaRPr lang="zh-CN" altLang="en-US" sz="2400" dirty="0"/>
          </a:p>
        </p:txBody>
      </p:sp>
      <p:sp>
        <p:nvSpPr>
          <p:cNvPr id="9" name="矩形 8"/>
          <p:cNvSpPr/>
          <p:nvPr/>
        </p:nvSpPr>
        <p:spPr>
          <a:xfrm>
            <a:off x="5088827" y="3257607"/>
            <a:ext cx="3836513" cy="2677656"/>
          </a:xfrm>
          <a:prstGeom prst="rect">
            <a:avLst/>
          </a:prstGeom>
        </p:spPr>
        <p:txBody>
          <a:bodyPr wrap="square">
            <a:spAutoFit/>
          </a:bodyPr>
          <a:lstStyle/>
          <a:p>
            <a:pPr>
              <a:lnSpc>
                <a:spcPct val="120000"/>
              </a:lnSpc>
              <a:buFontTx/>
              <a:buNone/>
            </a:pPr>
            <a:r>
              <a:rPr lang="en-US" altLang="zh-CN" sz="2000" dirty="0"/>
              <a:t>CREATE TABLE Student</a:t>
            </a:r>
          </a:p>
          <a:p>
            <a:pPr>
              <a:lnSpc>
                <a:spcPct val="120000"/>
              </a:lnSpc>
              <a:buFontTx/>
              <a:buNone/>
            </a:pPr>
            <a:r>
              <a:rPr lang="en-US" altLang="zh-CN" sz="2000" dirty="0"/>
              <a:t>(</a:t>
            </a:r>
            <a:r>
              <a:rPr lang="en-US" altLang="zh-CN" sz="2000" dirty="0" err="1"/>
              <a:t>Sno</a:t>
            </a:r>
            <a:r>
              <a:rPr lang="en-US" altLang="zh-CN" sz="2000" dirty="0"/>
              <a:t>  CHAR(9) </a:t>
            </a:r>
            <a:r>
              <a:rPr lang="zh-CN" altLang="en-US" sz="2000" dirty="0"/>
              <a:t>，</a:t>
            </a:r>
          </a:p>
          <a:p>
            <a:pPr>
              <a:lnSpc>
                <a:spcPct val="120000"/>
              </a:lnSpc>
              <a:buFontTx/>
              <a:buNone/>
            </a:pPr>
            <a:r>
              <a:rPr lang="en-US" altLang="zh-CN" sz="2000" dirty="0"/>
              <a:t> </a:t>
            </a:r>
            <a:r>
              <a:rPr lang="en-US" altLang="zh-CN" sz="2000" dirty="0" err="1"/>
              <a:t>Sname</a:t>
            </a:r>
            <a:r>
              <a:rPr lang="en-US" altLang="zh-CN" sz="2000" dirty="0"/>
              <a:t>  CHAR(20) NOT NULL</a:t>
            </a:r>
            <a:r>
              <a:rPr lang="zh-CN" altLang="en-US" sz="2000" dirty="0"/>
              <a:t>，     </a:t>
            </a:r>
          </a:p>
          <a:p>
            <a:pPr>
              <a:lnSpc>
                <a:spcPct val="120000"/>
              </a:lnSpc>
              <a:buFontTx/>
              <a:buNone/>
            </a:pPr>
            <a:r>
              <a:rPr lang="zh-CN" altLang="en-US" sz="2000" dirty="0"/>
              <a:t> </a:t>
            </a:r>
            <a:r>
              <a:rPr lang="en-US" altLang="zh-CN" sz="2000" dirty="0" err="1"/>
              <a:t>Ssex</a:t>
            </a:r>
            <a:r>
              <a:rPr lang="en-US" altLang="zh-CN" sz="2000" dirty="0"/>
              <a:t>  CHAR(2) </a:t>
            </a:r>
            <a:r>
              <a:rPr lang="zh-CN" altLang="en-US" sz="2000" dirty="0"/>
              <a:t>，</a:t>
            </a:r>
          </a:p>
          <a:p>
            <a:pPr>
              <a:lnSpc>
                <a:spcPct val="120000"/>
              </a:lnSpc>
              <a:buFontTx/>
              <a:buNone/>
            </a:pPr>
            <a:r>
              <a:rPr lang="zh-CN" altLang="en-US" sz="2000" dirty="0"/>
              <a:t> </a:t>
            </a:r>
            <a:r>
              <a:rPr lang="en-US" altLang="zh-CN" sz="2000" dirty="0"/>
              <a:t>Sage  SMALLINT</a:t>
            </a:r>
            <a:r>
              <a:rPr lang="zh-CN" altLang="en-US" sz="2000" dirty="0"/>
              <a:t>，</a:t>
            </a:r>
          </a:p>
          <a:p>
            <a:pPr>
              <a:lnSpc>
                <a:spcPct val="120000"/>
              </a:lnSpc>
              <a:buFontTx/>
              <a:buNone/>
            </a:pPr>
            <a:r>
              <a:rPr lang="zh-CN" altLang="en-US" sz="2000" dirty="0"/>
              <a:t>  </a:t>
            </a:r>
            <a:r>
              <a:rPr lang="en-US" altLang="zh-CN" sz="2000" dirty="0" err="1"/>
              <a:t>Sdept</a:t>
            </a:r>
            <a:r>
              <a:rPr lang="en-US" altLang="zh-CN" sz="2000" dirty="0"/>
              <a:t>  CHAR(20)</a:t>
            </a:r>
          </a:p>
          <a:p>
            <a:pPr>
              <a:lnSpc>
                <a:spcPct val="120000"/>
              </a:lnSpc>
              <a:buFontTx/>
              <a:buNone/>
            </a:pPr>
            <a:r>
              <a:rPr lang="en-US" altLang="zh-CN" sz="2000" dirty="0">
                <a:solidFill>
                  <a:srgbClr val="FF00FF"/>
                </a:solidFill>
              </a:rPr>
              <a:t>  PRIMARY KEY (</a:t>
            </a:r>
            <a:r>
              <a:rPr lang="en-US" altLang="zh-CN" sz="2000" dirty="0" err="1">
                <a:solidFill>
                  <a:srgbClr val="FF00FF"/>
                </a:solidFill>
              </a:rPr>
              <a:t>Sno</a:t>
            </a:r>
            <a:r>
              <a:rPr lang="en-US" altLang="zh-CN" sz="2000" dirty="0">
                <a:solidFill>
                  <a:srgbClr val="FF00FF"/>
                </a:solidFill>
              </a:rPr>
              <a:t>)</a:t>
            </a:r>
            <a:r>
              <a:rPr lang="en-US" altLang="zh-CN" sz="2000" dirty="0"/>
              <a:t>);</a:t>
            </a:r>
            <a:endParaRPr lang="zh-CN" altLang="en-US" sz="2000" dirty="0"/>
          </a:p>
        </p:txBody>
      </p:sp>
      <p:pic>
        <p:nvPicPr>
          <p:cNvPr id="10"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pic>
        <p:nvPicPr>
          <p:cNvPr id="3" name="Picture 2" descr="E:\数据库原理\ppt\picture\png-1469.png"/>
          <p:cNvPicPr>
            <a:picLocks noChangeAspect="1" noChangeArrowheads="1"/>
          </p:cNvPicPr>
          <p:nvPr/>
        </p:nvPicPr>
        <p:blipFill>
          <a:blip r:embed="rId2"/>
          <a:srcRect/>
          <a:stretch>
            <a:fillRect/>
          </a:stretch>
        </p:blipFill>
        <p:spPr bwMode="auto">
          <a:xfrm>
            <a:off x="3167269" y="540026"/>
            <a:ext cx="636103" cy="636103"/>
          </a:xfrm>
          <a:prstGeom prst="rect">
            <a:avLst/>
          </a:prstGeom>
          <a:noFill/>
        </p:spPr>
      </p:pic>
      <p:sp>
        <p:nvSpPr>
          <p:cNvPr id="4" name="TextBox 3"/>
          <p:cNvSpPr txBox="1"/>
          <p:nvPr/>
        </p:nvSpPr>
        <p:spPr>
          <a:xfrm>
            <a:off x="490330" y="1616769"/>
            <a:ext cx="7885043" cy="535531"/>
          </a:xfrm>
          <a:prstGeom prst="rect">
            <a:avLst/>
          </a:prstGeom>
          <a:noFill/>
        </p:spPr>
        <p:txBody>
          <a:bodyPr wrap="square" rtlCol="0">
            <a:spAutoFit/>
          </a:bodyPr>
          <a:lstStyle/>
          <a:p>
            <a:pPr eaLnBrk="1" hangingPunct="1">
              <a:lnSpc>
                <a:spcPct val="120000"/>
              </a:lnSpc>
              <a:buFont typeface="Wingdings" pitchFamily="2" charset="2"/>
              <a:buNone/>
            </a:pP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例</a:t>
            </a:r>
            <a:r>
              <a:rPr lang="en-US" altLang="zh-CN" sz="2400" b="1" dirty="0">
                <a:effectLst>
                  <a:outerShdw blurRad="38100" dist="38100" dir="2700000" algn="tl">
                    <a:srgbClr val="000000">
                      <a:alpha val="43137"/>
                    </a:srgbClr>
                  </a:outerShdw>
                </a:effectLst>
              </a:rPr>
              <a:t>2</a:t>
            </a:r>
            <a:r>
              <a:rPr lang="en-US" altLang="zh-CN" sz="2400" b="1" dirty="0"/>
              <a:t> ]   </a:t>
            </a:r>
            <a:r>
              <a:rPr lang="zh-CN" altLang="en-US" sz="2400" dirty="0"/>
              <a:t>将</a:t>
            </a:r>
            <a:r>
              <a:rPr lang="en-US" altLang="zh-CN" sz="2400" dirty="0"/>
              <a:t>SC</a:t>
            </a:r>
            <a:r>
              <a:rPr lang="zh-CN" altLang="en-US" sz="2400" dirty="0"/>
              <a:t>表中的</a:t>
            </a:r>
            <a:r>
              <a:rPr lang="en-US" altLang="zh-CN" sz="2400" dirty="0" err="1"/>
              <a:t>Sno</a:t>
            </a:r>
            <a:r>
              <a:rPr lang="zh-CN" altLang="en-US" sz="2400" dirty="0"/>
              <a:t>，</a:t>
            </a:r>
            <a:r>
              <a:rPr lang="en-US" altLang="zh-CN" sz="2400" dirty="0" err="1"/>
              <a:t>Cno</a:t>
            </a:r>
            <a:r>
              <a:rPr lang="zh-CN" altLang="en-US" sz="2400" dirty="0"/>
              <a:t>属性组定义为码。</a:t>
            </a:r>
            <a:endParaRPr lang="en-US" altLang="zh-CN" sz="2400" dirty="0"/>
          </a:p>
        </p:txBody>
      </p:sp>
      <p:sp>
        <p:nvSpPr>
          <p:cNvPr id="5" name="矩形 4"/>
          <p:cNvSpPr/>
          <p:nvPr/>
        </p:nvSpPr>
        <p:spPr>
          <a:xfrm>
            <a:off x="1264954" y="2557520"/>
            <a:ext cx="7664734" cy="2677656"/>
          </a:xfrm>
          <a:prstGeom prst="rect">
            <a:avLst/>
          </a:prstGeom>
        </p:spPr>
        <p:txBody>
          <a:bodyPr wrap="square">
            <a:spAutoFit/>
          </a:bodyPr>
          <a:lstStyle/>
          <a:p>
            <a:pPr>
              <a:lnSpc>
                <a:spcPct val="140000"/>
              </a:lnSpc>
              <a:buFontTx/>
              <a:buNone/>
            </a:pPr>
            <a:r>
              <a:rPr lang="en-US" altLang="zh-CN" sz="2000" dirty="0"/>
              <a:t>CREATE TABLE SC</a:t>
            </a:r>
          </a:p>
          <a:p>
            <a:pPr>
              <a:lnSpc>
                <a:spcPct val="140000"/>
              </a:lnSpc>
              <a:buFontTx/>
              <a:buNone/>
            </a:pPr>
            <a:r>
              <a:rPr lang="en-US" altLang="zh-CN" sz="2000" dirty="0"/>
              <a:t>     (</a:t>
            </a:r>
            <a:r>
              <a:rPr lang="en-US" altLang="zh-CN" sz="2000" dirty="0" err="1"/>
              <a:t>Sno</a:t>
            </a:r>
            <a:r>
              <a:rPr lang="en-US" altLang="zh-CN" sz="2000" dirty="0"/>
              <a:t>   CHAR(9)  NOT NULL</a:t>
            </a:r>
            <a:r>
              <a:rPr lang="zh-CN" altLang="en-US" sz="2000" dirty="0"/>
              <a:t>， </a:t>
            </a:r>
          </a:p>
          <a:p>
            <a:pPr>
              <a:lnSpc>
                <a:spcPct val="140000"/>
              </a:lnSpc>
              <a:buFontTx/>
              <a:buNone/>
            </a:pPr>
            <a:r>
              <a:rPr lang="en-US" altLang="zh-CN" sz="2000" dirty="0"/>
              <a:t>      </a:t>
            </a:r>
            <a:r>
              <a:rPr lang="en-US" altLang="zh-CN" sz="2000" dirty="0" err="1"/>
              <a:t>Cno</a:t>
            </a:r>
            <a:r>
              <a:rPr lang="en-US" altLang="zh-CN" sz="2000" dirty="0"/>
              <a:t>  CHAR(4)  NOT NULL</a:t>
            </a:r>
            <a:r>
              <a:rPr lang="zh-CN" altLang="en-US" sz="2000" dirty="0"/>
              <a:t>，  </a:t>
            </a:r>
          </a:p>
          <a:p>
            <a:pPr>
              <a:lnSpc>
                <a:spcPct val="140000"/>
              </a:lnSpc>
              <a:buFontTx/>
              <a:buNone/>
            </a:pPr>
            <a:r>
              <a:rPr lang="zh-CN" altLang="en-US" sz="2000" dirty="0"/>
              <a:t>      </a:t>
            </a:r>
            <a:r>
              <a:rPr lang="en-US" altLang="zh-CN" sz="2000" dirty="0"/>
              <a:t>Grade    SMALLINT</a:t>
            </a:r>
            <a:r>
              <a:rPr lang="zh-CN" altLang="en-US" sz="2000" dirty="0"/>
              <a:t>，</a:t>
            </a:r>
          </a:p>
          <a:p>
            <a:pPr>
              <a:lnSpc>
                <a:spcPct val="140000"/>
              </a:lnSpc>
              <a:buFontTx/>
              <a:buNone/>
            </a:pPr>
            <a:r>
              <a:rPr lang="zh-CN" altLang="en-US" sz="2000" dirty="0"/>
              <a:t>      </a:t>
            </a:r>
            <a:r>
              <a:rPr lang="en-US" altLang="zh-CN" sz="2000" dirty="0">
                <a:solidFill>
                  <a:srgbClr val="FF00FF"/>
                </a:solidFill>
              </a:rPr>
              <a:t>PRIMARY KEY (</a:t>
            </a:r>
            <a:r>
              <a:rPr lang="en-US" altLang="zh-CN" sz="2000" dirty="0" err="1">
                <a:solidFill>
                  <a:srgbClr val="FF00FF"/>
                </a:solidFill>
              </a:rPr>
              <a:t>Sno</a:t>
            </a:r>
            <a:r>
              <a:rPr lang="zh-CN" altLang="en-US" sz="2000" dirty="0">
                <a:solidFill>
                  <a:srgbClr val="FF00FF"/>
                </a:solidFill>
              </a:rPr>
              <a:t>，</a:t>
            </a:r>
            <a:r>
              <a:rPr lang="en-US" altLang="zh-CN" sz="2000" dirty="0" err="1">
                <a:solidFill>
                  <a:srgbClr val="FF00FF"/>
                </a:solidFill>
              </a:rPr>
              <a:t>Cno</a:t>
            </a:r>
            <a:r>
              <a:rPr lang="en-US" altLang="zh-CN" sz="2000" dirty="0">
                <a:solidFill>
                  <a:srgbClr val="FF00FF"/>
                </a:solidFill>
              </a:rPr>
              <a:t>)     /*</a:t>
            </a:r>
            <a:r>
              <a:rPr lang="zh-CN" altLang="en-US" sz="2000" dirty="0">
                <a:solidFill>
                  <a:srgbClr val="FF00FF"/>
                </a:solidFill>
              </a:rPr>
              <a:t>只能在表级定义主码*</a:t>
            </a:r>
            <a:r>
              <a:rPr lang="en-US" altLang="zh-CN" sz="2000" dirty="0">
                <a:solidFill>
                  <a:srgbClr val="FF00FF"/>
                </a:solidFill>
              </a:rPr>
              <a:t>/</a:t>
            </a:r>
          </a:p>
          <a:p>
            <a:pPr>
              <a:lnSpc>
                <a:spcPct val="140000"/>
              </a:lnSpc>
              <a:buFontTx/>
              <a:buNone/>
            </a:pPr>
            <a:r>
              <a:rPr lang="en-US" altLang="zh-CN"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4703</TotalTime>
  <Words>4006</Words>
  <Application>Microsoft Office PowerPoint</Application>
  <PresentationFormat>全屏显示(4:3)</PresentationFormat>
  <Paragraphs>556</Paragraphs>
  <Slides>73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73</vt:i4>
      </vt:variant>
    </vt:vector>
  </HeadingPairs>
  <TitlesOfParts>
    <vt:vector size="84" baseType="lpstr">
      <vt:lpstr>굴림</vt:lpstr>
      <vt:lpstr>黑体</vt:lpstr>
      <vt:lpstr>华文行楷</vt:lpstr>
      <vt:lpstr>隶书</vt:lpstr>
      <vt:lpstr>宋体</vt:lpstr>
      <vt:lpstr>Arial</vt:lpstr>
      <vt:lpstr>Times New Roman</vt:lpstr>
      <vt:lpstr>Verdana</vt:lpstr>
      <vt:lpstr>Wingdings</vt:lpstr>
      <vt:lpstr>数据库系统概论课件模板</vt:lpstr>
      <vt:lpstr>自定义设计方案</vt:lpstr>
      <vt:lpstr>数据库系统概论</vt:lpstr>
      <vt:lpstr>本节内容</vt:lpstr>
      <vt:lpstr>第一节 概述</vt:lpstr>
      <vt:lpstr>PowerPoint 演示文稿</vt:lpstr>
      <vt:lpstr>本节内容</vt:lpstr>
      <vt:lpstr>第二节 实体完整性</vt:lpstr>
      <vt:lpstr>实体完整性定义</vt:lpstr>
      <vt:lpstr>示例</vt:lpstr>
      <vt:lpstr>示例</vt:lpstr>
      <vt:lpstr>第二节 实体完整性</vt:lpstr>
      <vt:lpstr>实体完整性检查和违约处理</vt:lpstr>
      <vt:lpstr>PowerPoint 演示文稿</vt:lpstr>
      <vt:lpstr>PowerPoint 演示文稿</vt:lpstr>
      <vt:lpstr>本节内容</vt:lpstr>
      <vt:lpstr>第三节 参照完整性</vt:lpstr>
      <vt:lpstr>参照完整性定义</vt:lpstr>
      <vt:lpstr>PowerPoint 演示文稿</vt:lpstr>
      <vt:lpstr>第三节 参照完整性</vt:lpstr>
      <vt:lpstr>参照完整性检查和违约处理</vt:lpstr>
      <vt:lpstr>违约处理</vt:lpstr>
      <vt:lpstr>示例</vt:lpstr>
      <vt:lpstr>本节内容</vt:lpstr>
      <vt:lpstr>第四节 用户定义的完整性</vt:lpstr>
      <vt:lpstr>属性上的约束条件的定义</vt:lpstr>
      <vt:lpstr>PowerPoint 演示文稿</vt:lpstr>
      <vt:lpstr>PowerPoint 演示文稿</vt:lpstr>
      <vt:lpstr>PowerPoint 演示文稿</vt:lpstr>
      <vt:lpstr>PowerPoint 演示文稿</vt:lpstr>
      <vt:lpstr>第四节 用户定义的完整性</vt:lpstr>
      <vt:lpstr>属性上的约束条件检查和违约处理</vt:lpstr>
      <vt:lpstr>第四节 用户定义的完整性</vt:lpstr>
      <vt:lpstr>元组上的约束条件的定义</vt:lpstr>
      <vt:lpstr>PowerPoint 演示文稿</vt:lpstr>
      <vt:lpstr>第四节 用户定义的完整性</vt:lpstr>
      <vt:lpstr>元组上的约束条件检查和违约处理</vt:lpstr>
      <vt:lpstr>本节内容</vt:lpstr>
      <vt:lpstr>第五节 完整性约束命名字句</vt:lpstr>
      <vt:lpstr>完整性约束命名子句</vt:lpstr>
      <vt:lpstr>PowerPoint 演示文稿</vt:lpstr>
      <vt:lpstr>PowerPoint 演示文稿</vt:lpstr>
      <vt:lpstr>第五节 完整性约束命名字句</vt:lpstr>
      <vt:lpstr>修改表中的完整性限制</vt:lpstr>
      <vt:lpstr>本节内容</vt:lpstr>
      <vt:lpstr>第七节 触发器</vt:lpstr>
      <vt:lpstr>第七节 触发器</vt:lpstr>
      <vt:lpstr>SQL SERVER2005触发器</vt:lpstr>
      <vt:lpstr>触发器的作用</vt:lpstr>
      <vt:lpstr>Inserted表和Deleted表</vt:lpstr>
      <vt:lpstr>PowerPoint 演示文稿</vt:lpstr>
      <vt:lpstr>第八节 SQL SERVER2008触发器</vt:lpstr>
      <vt:lpstr>创建DML触发器</vt:lpstr>
      <vt:lpstr>DML触发器示例</vt:lpstr>
      <vt:lpstr>使用INSERT触发器</vt:lpstr>
      <vt:lpstr>PowerPoint 演示文稿</vt:lpstr>
      <vt:lpstr>使用UPDATE触发器</vt:lpstr>
      <vt:lpstr>使用DELETE触发器</vt:lpstr>
      <vt:lpstr>PowerPoint 演示文稿</vt:lpstr>
      <vt:lpstr>INSTEAD OF触发器实例</vt:lpstr>
      <vt:lpstr>第八节 SQL SERVER2008触发器</vt:lpstr>
      <vt:lpstr>DDL触发器</vt:lpstr>
      <vt:lpstr>PowerPoint 演示文稿</vt:lpstr>
      <vt:lpstr>例 使用 DDL 触发器来防止数据库中的任一表被修改或删除。</vt:lpstr>
      <vt:lpstr>管理SQL SERVER2008触发器</vt:lpstr>
      <vt:lpstr>查看触发器</vt:lpstr>
      <vt:lpstr>使用系统存储过程查看触发器</vt:lpstr>
      <vt:lpstr>修改触发器</vt:lpstr>
      <vt:lpstr>PowerPoint 演示文稿</vt:lpstr>
      <vt:lpstr>删除触发器</vt:lpstr>
      <vt:lpstr>小结</vt:lpstr>
      <vt:lpstr>Q &amp; A</vt:lpstr>
      <vt:lpstr>这次课我们学到了…</vt:lpstr>
      <vt:lpstr>作业</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dingleilei0801@163.com</cp:lastModifiedBy>
  <cp:revision>44</cp:revision>
  <dcterms:created xsi:type="dcterms:W3CDTF">2009-08-13T07:13:05Z</dcterms:created>
  <dcterms:modified xsi:type="dcterms:W3CDTF">2018-04-28T00:36:20Z</dcterms:modified>
</cp:coreProperties>
</file>