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77"/>
  </p:notesMasterIdLst>
  <p:sldIdLst>
    <p:sldId id="262" r:id="rId3"/>
    <p:sldId id="331" r:id="rId4"/>
    <p:sldId id="367" r:id="rId5"/>
    <p:sldId id="333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335" r:id="rId19"/>
    <p:sldId id="283" r:id="rId20"/>
    <p:sldId id="286" r:id="rId21"/>
    <p:sldId id="287" r:id="rId22"/>
    <p:sldId id="288" r:id="rId23"/>
    <p:sldId id="332" r:id="rId24"/>
    <p:sldId id="289" r:id="rId25"/>
    <p:sldId id="290" r:id="rId26"/>
    <p:sldId id="291" r:id="rId27"/>
    <p:sldId id="292" r:id="rId28"/>
    <p:sldId id="296" r:id="rId29"/>
    <p:sldId id="293" r:id="rId30"/>
    <p:sldId id="297" r:id="rId31"/>
    <p:sldId id="294" r:id="rId32"/>
    <p:sldId id="304" r:id="rId33"/>
    <p:sldId id="298" r:id="rId34"/>
    <p:sldId id="299" r:id="rId35"/>
    <p:sldId id="324" r:id="rId36"/>
    <p:sldId id="321" r:id="rId37"/>
    <p:sldId id="323" r:id="rId38"/>
    <p:sldId id="325" r:id="rId39"/>
    <p:sldId id="326" r:id="rId40"/>
    <p:sldId id="303" r:id="rId41"/>
    <p:sldId id="327" r:id="rId42"/>
    <p:sldId id="328" r:id="rId43"/>
    <p:sldId id="329" r:id="rId44"/>
    <p:sldId id="309" r:id="rId45"/>
    <p:sldId id="310" r:id="rId46"/>
    <p:sldId id="330" r:id="rId47"/>
    <p:sldId id="314" r:id="rId48"/>
    <p:sldId id="311" r:id="rId49"/>
    <p:sldId id="313" r:id="rId50"/>
    <p:sldId id="315" r:id="rId51"/>
    <p:sldId id="334" r:id="rId52"/>
    <p:sldId id="317" r:id="rId53"/>
    <p:sldId id="318" r:id="rId54"/>
    <p:sldId id="320" r:id="rId55"/>
    <p:sldId id="266" r:id="rId56"/>
    <p:sldId id="36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9" r:id="rId69"/>
    <p:sldId id="351" r:id="rId70"/>
    <p:sldId id="353" r:id="rId71"/>
    <p:sldId id="355" r:id="rId72"/>
    <p:sldId id="357" r:id="rId73"/>
    <p:sldId id="360" r:id="rId74"/>
    <p:sldId id="361" r:id="rId75"/>
    <p:sldId id="363" r:id="rId7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083" autoAdjust="0"/>
  </p:normalViewPr>
  <p:slideViewPr>
    <p:cSldViewPr snapToGrid="0">
      <p:cViewPr>
        <p:scale>
          <a:sx n="84" d="100"/>
          <a:sy n="84" d="100"/>
        </p:scale>
        <p:origin x="99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B946-23F4-4C3E-B799-794DABE0DA9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348-6180-4814-9269-23A7E192F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E2339-9EC9-4113-ADDE-79D8EB039695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FADCC-C342-481A-BE21-E3DB3354B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D4D8F-4186-4297-A33E-981BB066BC5B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96E32-2790-46FF-B454-8EC758B6F3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F3EC3-44CB-41FE-90D3-A84E41968A9C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141-5070-4DED-82BE-53ECF0CEA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EDC1-A484-45A6-88CB-89E9B73A4E4D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45FD-34DB-4D2B-ADF7-804114490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82E2-E0F6-40C1-BFBF-D2253988473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B1565-8444-4DF9-9B28-272EACB415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5132-6E88-4868-9E0F-C6B313537BA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458A2-B216-4F90-AFFD-A71A8C753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6D3EA-CB75-4186-9D64-CFE67B5E65B1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B9C1-3D8A-4316-9BB6-87D0F08AF8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FA089-BDF2-450A-B4FB-FC3B975EC2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D0667-3868-473C-B4EC-F99ED7FA0EF3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298A-B6C7-406D-9CE0-02F0166F4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DBBB-87F0-4950-95AE-B836194E582F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5FFDF-9A70-4B4A-B811-7D9851B4E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354B4-A6E3-4EAB-BB43-B4C64EF8CB90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07C77-4A05-401A-8451-0E045893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4B0-41BD-46FF-B0B4-4925FB77D326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2461-360F-4CAE-83BA-520942322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2132D-5D0C-4440-867F-17993C27D56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8FE3D-E14F-4FA6-8AF3-94AFF5435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9307-63B6-4042-B5AD-D5B7664C6054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8E5CE-72F5-455B-90F4-3DB3915EE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1662-0474-45A4-B1B7-056F2880CD78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B4511-CB69-40A8-9738-BB6395A5EF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72F33-6578-4EAA-8D89-48A57C725267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873F-7690-4FB3-B332-4A9456595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31A5A01C-270D-4443-9C7A-2D957849E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1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11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22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r>
              <a:rPr lang="en-US" altLang="zh-CN"/>
              <a:t>33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r>
              <a:rPr lang="en-US" altLang="zh-CN"/>
              <a:t>44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344DBC1-467E-49AF-A9F4-F51C3F44E039}" type="datetimeFigureOut">
              <a:rPr lang="zh-CN" altLang="en-US"/>
              <a:pPr>
                <a:defRPr/>
              </a:pPr>
              <a:t>2018/5/7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3FEBD21-A6CF-4703-9581-E6FA2C9B4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42925" y="3582988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5165834" y="4610347"/>
            <a:ext cx="3591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2020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2020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b="1" dirty="0">
                <a:solidFill>
                  <a:srgbClr val="02020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 关系数据库理论</a:t>
            </a:r>
            <a:endParaRPr lang="zh-CN" altLang="en-US" sz="2400" b="1" baseline="-25000" dirty="0">
              <a:solidFill>
                <a:srgbClr val="02020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关系模式的简化表示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/>
              <a:t>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D, DOM, F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50000"/>
              </a:lnSpc>
              <a:buSzPct val="75000"/>
              <a:buFont typeface="宋体" charset="-122"/>
              <a:buNone/>
            </a:pPr>
            <a:r>
              <a:rPr lang="zh-CN" altLang="en-US" dirty="0"/>
              <a:t>    </a:t>
            </a:r>
            <a:r>
              <a:rPr lang="zh-CN" altLang="en-US" sz="2800" dirty="0"/>
              <a:t>简化为一个三元组：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U, F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/>
              <a:t>当且仅当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上的一个关系</a:t>
            </a:r>
            <a:r>
              <a:rPr lang="en-US" altLang="zh-CN" sz="2800" dirty="0">
                <a:solidFill>
                  <a:srgbClr val="FF00FF"/>
                </a:solidFill>
              </a:rPr>
              <a:t>r</a:t>
            </a:r>
            <a:r>
              <a:rPr lang="zh-CN" altLang="en-US" sz="2800" dirty="0"/>
              <a:t>满足</a:t>
            </a:r>
            <a:r>
              <a:rPr lang="en-US" altLang="zh-CN" sz="2800" dirty="0"/>
              <a:t>F</a:t>
            </a:r>
            <a:r>
              <a:rPr lang="zh-CN" altLang="en-US" sz="2800" dirty="0"/>
              <a:t>时，</a:t>
            </a:r>
            <a:r>
              <a:rPr lang="en-US" altLang="zh-CN" sz="2800" dirty="0">
                <a:solidFill>
                  <a:srgbClr val="FF00FF"/>
                </a:solidFill>
              </a:rPr>
              <a:t>r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FF"/>
                </a:solidFill>
              </a:rPr>
              <a:t>关系模式 </a:t>
            </a:r>
            <a:r>
              <a:rPr lang="en-US" altLang="zh-CN" sz="2800" dirty="0">
                <a:solidFill>
                  <a:srgbClr val="FF00FF"/>
                </a:solidFill>
              </a:rPr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F</a:t>
            </a:r>
            <a:r>
              <a:rPr lang="zh-CN" altLang="en-US" sz="2800" dirty="0"/>
              <a:t>）的一个</a:t>
            </a:r>
            <a:r>
              <a:rPr lang="zh-CN" altLang="en-US" sz="2800" dirty="0">
                <a:solidFill>
                  <a:srgbClr val="FF00FF"/>
                </a:solidFill>
              </a:rPr>
              <a:t>关系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数据依赖对关系模式的影响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520687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/>
              <a:t>建立一个描述学校教务的数据库：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学生的学号（</a:t>
            </a:r>
            <a:r>
              <a:rPr lang="en-US" altLang="zh-CN" sz="2600" dirty="0" err="1">
                <a:ea typeface="宋体" charset="-122"/>
              </a:rPr>
              <a:t>Sno</a:t>
            </a:r>
            <a:r>
              <a:rPr lang="zh-CN" altLang="en-US" sz="2600" dirty="0">
                <a:ea typeface="宋体" charset="-122"/>
              </a:rPr>
              <a:t>）、所在系（</a:t>
            </a:r>
            <a:r>
              <a:rPr lang="en-US" altLang="zh-CN" sz="2600" dirty="0" err="1">
                <a:ea typeface="宋体" charset="-122"/>
              </a:rPr>
              <a:t>Sdept</a:t>
            </a:r>
            <a:r>
              <a:rPr lang="zh-CN" altLang="en-US" sz="2600" dirty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系主任姓名（</a:t>
            </a:r>
            <a:r>
              <a:rPr lang="en-US" altLang="zh-CN" sz="2600" dirty="0" err="1">
                <a:ea typeface="宋体" charset="-122"/>
              </a:rPr>
              <a:t>Mname</a:t>
            </a:r>
            <a:r>
              <a:rPr lang="zh-CN" altLang="en-US" sz="2600" dirty="0">
                <a:ea typeface="宋体" charset="-122"/>
              </a:rPr>
              <a:t>）、课程号（</a:t>
            </a:r>
            <a:r>
              <a:rPr lang="en-US" altLang="zh-CN" sz="2600" dirty="0" err="1">
                <a:ea typeface="宋体" charset="-122"/>
              </a:rPr>
              <a:t>Cno</a:t>
            </a:r>
            <a:r>
              <a:rPr lang="zh-CN" altLang="en-US" sz="2600" dirty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成绩（</a:t>
            </a:r>
            <a:r>
              <a:rPr lang="en-US" altLang="zh-CN" sz="2600" dirty="0">
                <a:ea typeface="宋体" charset="-122"/>
              </a:rPr>
              <a:t>Grade</a:t>
            </a:r>
            <a:r>
              <a:rPr lang="zh-CN" altLang="en-US" sz="2600" dirty="0"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ea typeface="宋体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单一</a:t>
            </a:r>
            <a:r>
              <a:rPr lang="zh-CN" altLang="en-US" dirty="0">
                <a:ea typeface="宋体" charset="-122"/>
              </a:rPr>
              <a:t>的关系模式 ：   </a:t>
            </a:r>
            <a:r>
              <a:rPr lang="en-US" altLang="zh-CN" dirty="0">
                <a:ea typeface="宋体" charset="-122"/>
              </a:rPr>
              <a:t>Student &lt;U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F&gt;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ea typeface="宋体" charset="-122"/>
              </a:rPr>
              <a:t>    </a:t>
            </a:r>
            <a:r>
              <a:rPr lang="en-US" altLang="zh-CN" sz="2400" dirty="0">
                <a:ea typeface="宋体" charset="-122"/>
              </a:rPr>
              <a:t>U </a:t>
            </a:r>
            <a:r>
              <a:rPr lang="zh-CN" altLang="en-US" sz="2400" dirty="0">
                <a:ea typeface="宋体" charset="-122"/>
              </a:rPr>
              <a:t>＝｛ 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err="1">
                <a:ea typeface="宋体" charset="-122"/>
              </a:rPr>
              <a:t>Sdept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err="1">
                <a:ea typeface="宋体" charset="-122"/>
              </a:rPr>
              <a:t>Mname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err="1">
                <a:ea typeface="宋体" charset="-122"/>
              </a:rPr>
              <a:t>Cno</a:t>
            </a:r>
            <a:r>
              <a:rPr lang="en-US" altLang="zh-CN" sz="2400" dirty="0">
                <a:ea typeface="宋体" charset="-122"/>
              </a:rPr>
              <a:t>, Grade </a:t>
            </a:r>
            <a:r>
              <a:rPr lang="zh-CN" altLang="en-US" sz="2400" dirty="0">
                <a:ea typeface="宋体" charset="-122"/>
              </a:rPr>
              <a:t>｝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347662" y="1166018"/>
            <a:ext cx="8448675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学校数据库的语义：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 一个系有若干学生， 一个学生只属于一个系；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一个系只有一名主任；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 一个学生可以选修多门课程， 每门课程有若干学生选修；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每个学生所学的每门课程都有一个成绩。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4959" y="597675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  属性组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</a:rPr>
              <a:t>U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上的一组函数依赖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F </a:t>
            </a:r>
            <a:r>
              <a:rPr lang="zh-CN" altLang="en-US" sz="2800" dirty="0"/>
              <a:t>＝｛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      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 → Grade </a:t>
            </a:r>
            <a:r>
              <a:rPr lang="zh-CN" altLang="en-US" sz="2800" dirty="0"/>
              <a:t>｝</a:t>
            </a:r>
          </a:p>
          <a:p>
            <a:pPr eaLnBrk="1" hangingPunct="1"/>
            <a:endParaRPr lang="zh-CN" altLang="en-US" sz="2800" dirty="0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1495220" y="3174677"/>
            <a:ext cx="5715000" cy="2667000"/>
            <a:chOff x="3000" y="4872"/>
            <a:chExt cx="5580" cy="20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/>
                <a:t> </a:t>
              </a:r>
              <a:r>
                <a:rPr lang="en-US" altLang="zh-CN" b="1"/>
                <a:t>Sno</a:t>
              </a:r>
              <a:endParaRPr lang="en-US" altLang="zh-CN"/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Cno</a:t>
              </a:r>
              <a:endParaRPr lang="en-US" altLang="zh-CN" sz="2000" b="1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Sdept</a:t>
              </a:r>
              <a:endParaRPr lang="en-US" altLang="zh-CN" sz="2000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M</a:t>
              </a:r>
              <a:r>
                <a:rPr lang="en-US" altLang="zh-CN" b="1"/>
                <a:t>nam</a:t>
              </a:r>
              <a:r>
                <a:rPr lang="en-US" altLang="zh-CN" sz="2000" b="1"/>
                <a:t>e</a:t>
              </a:r>
              <a:endParaRPr lang="en-US" altLang="zh-CN" sz="200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/>
                <a:t>Grade</a:t>
              </a:r>
              <a:endParaRPr lang="en-US" altLang="zh-CN" sz="2800" dirty="0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9443654"/>
              </p:ext>
            </p:extLst>
          </p:nvPr>
        </p:nvGraphicFramePr>
        <p:xfrm>
          <a:off x="893231" y="2147610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61" name="TextBox 4"/>
          <p:cNvSpPr txBox="1">
            <a:spLocks noChangeArrowheads="1"/>
          </p:cNvSpPr>
          <p:nvPr/>
        </p:nvSpPr>
        <p:spPr bwMode="auto">
          <a:xfrm>
            <a:off x="438150" y="714375"/>
            <a:ext cx="413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假设存在这样一个关系：</a:t>
            </a:r>
          </a:p>
        </p:txBody>
      </p:sp>
      <p:sp>
        <p:nvSpPr>
          <p:cNvPr id="34862" name="矩形 5"/>
          <p:cNvSpPr>
            <a:spLocks noChangeArrowheads="1"/>
          </p:cNvSpPr>
          <p:nvPr/>
        </p:nvSpPr>
        <p:spPr bwMode="auto">
          <a:xfrm>
            <a:off x="492125" y="1349697"/>
            <a:ext cx="6686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Student(</a:t>
            </a:r>
            <a:r>
              <a:rPr lang="en-US" altLang="zh-CN" sz="2800" b="1" u="sng">
                <a:solidFill>
                  <a:srgbClr val="FF0000"/>
                </a:solidFill>
              </a:rPr>
              <a:t>Sno</a:t>
            </a:r>
            <a:r>
              <a:rPr lang="en-US" altLang="zh-CN" sz="2800" b="1">
                <a:solidFill>
                  <a:srgbClr val="0000FF"/>
                </a:solidFill>
              </a:rPr>
              <a:t>, Sdept, Mname, </a:t>
            </a:r>
            <a:r>
              <a:rPr lang="en-US" altLang="zh-CN" sz="2800" b="1" u="sng">
                <a:solidFill>
                  <a:srgbClr val="FF0000"/>
                </a:solidFill>
              </a:rPr>
              <a:t>Cno</a:t>
            </a:r>
            <a:r>
              <a:rPr lang="en-US" altLang="zh-CN" sz="2800" b="1">
                <a:solidFill>
                  <a:srgbClr val="0000FF"/>
                </a:solidFill>
              </a:rPr>
              <a:t>, Grade 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36850" y="5559425"/>
            <a:ext cx="326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5254625"/>
            <a:ext cx="1165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227513"/>
            <a:ext cx="8229600" cy="23050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000" b="1">
                <a:ea typeface="宋体" charset="-122"/>
              </a:rPr>
              <a:t>系名、系主任名</a:t>
            </a:r>
            <a:r>
              <a:rPr lang="zh-CN" altLang="en-US" sz="2000">
                <a:ea typeface="宋体" charset="-122"/>
              </a:rPr>
              <a:t>重复出现</a:t>
            </a:r>
            <a:endParaRPr lang="en-US" altLang="zh-CN" sz="200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charset="-122"/>
              </a:rPr>
              <a:t>“张明”退休，李四接替</a:t>
            </a:r>
            <a:endParaRPr lang="en-US" altLang="zh-CN" sz="200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charset="-122"/>
              </a:rPr>
              <a:t>一个新系刚成立，尚无学生</a:t>
            </a:r>
            <a:endParaRPr lang="en-US" altLang="zh-CN" sz="200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charset="-122"/>
              </a:rPr>
              <a:t>一个系的学生全部毕业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1231900" y="889000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86013" y="1285875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65638" y="4227513"/>
            <a:ext cx="3916362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2386013" y="908050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10013" y="1325563"/>
            <a:ext cx="6461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10013" y="1689100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10013" y="2020888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0013" y="2365375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0013" y="2776538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3" name="矩形 12"/>
          <p:cNvSpPr/>
          <p:nvPr/>
        </p:nvSpPr>
        <p:spPr>
          <a:xfrm>
            <a:off x="1127125" y="1311275"/>
            <a:ext cx="6480175" cy="223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33133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结论：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en-US" altLang="zh-CN" sz="2400" dirty="0">
                <a:latin typeface="+mn-ea"/>
                <a:ea typeface="+mn-ea"/>
              </a:rPr>
              <a:t>Student</a:t>
            </a:r>
            <a:r>
              <a:rPr lang="zh-CN" altLang="en-US" sz="2400" dirty="0">
                <a:latin typeface="+mn-ea"/>
                <a:ea typeface="+mn-ea"/>
              </a:rPr>
              <a:t>关系模式不是一个好的关系模式。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zh-CN" altLang="en-US" sz="2400" dirty="0">
                <a:latin typeface="+mn-ea"/>
                <a:ea typeface="+mn-ea"/>
              </a:rPr>
              <a:t>“好”的关系模式：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不会发生插入异常、删除异常、更新异常，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数据冗余应尽可能少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原因：</a:t>
            </a:r>
            <a:r>
              <a:rPr lang="zh-CN" altLang="en-US" sz="2800" dirty="0"/>
              <a:t>由存在于关系模式中的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某些数据依赖</a:t>
            </a:r>
            <a:r>
              <a:rPr lang="zh-CN" altLang="en-US" sz="2800" dirty="0"/>
              <a:t>引起的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解决方法：</a:t>
            </a:r>
            <a:r>
              <a:rPr lang="zh-CN" altLang="en-US" sz="2800" dirty="0"/>
              <a:t>通过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</a:t>
            </a:r>
            <a:r>
              <a:rPr lang="zh-CN" altLang="en-US" sz="2800" dirty="0"/>
              <a:t>关系模式来消除其中不合适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第二节 规范化</a:t>
            </a:r>
            <a:endParaRPr lang="en-US" altLang="zh-CN" b="1" dirty="0">
              <a:solidFill>
                <a:srgbClr val="FF9905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48BED4-B0D5-42E2-8798-44398372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33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</p:spTree>
    <p:extLst>
      <p:ext uri="{BB962C8B-B14F-4D97-AF65-F5344CB8AC3E}">
        <p14:creationId xmlns:p14="http://schemas.microsoft.com/office/powerpoint/2010/main" val="324910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508316" y="1316225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366" y="1208314"/>
            <a:ext cx="8760634" cy="5538936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  定义</a:t>
            </a:r>
            <a:r>
              <a:rPr lang="en-US" altLang="zh-CN" sz="2800" dirty="0">
                <a:latin typeface="隶书" panose="02010509060101010101" pitchFamily="49" charset="-122"/>
              </a:rPr>
              <a:t>6.1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</a:rPr>
              <a:t>  </a:t>
            </a:r>
            <a:r>
              <a:rPr lang="zh-CN" altLang="en-US" sz="2800" dirty="0">
                <a:latin typeface="隶书" panose="02010509060101010101" pitchFamily="49" charset="-122"/>
              </a:rPr>
              <a:t>设</a:t>
            </a:r>
            <a:r>
              <a:rPr lang="en-US" altLang="zh-CN" sz="2800" dirty="0">
                <a:latin typeface="隶书" panose="02010509060101010101" pitchFamily="49" charset="-122"/>
              </a:rPr>
              <a:t>R(U)</a:t>
            </a:r>
            <a:r>
              <a:rPr lang="zh-CN" altLang="en-US" sz="2800" dirty="0">
                <a:latin typeface="隶书" panose="02010509060101010101" pitchFamily="49" charset="-122"/>
              </a:rPr>
              <a:t>是一个属性集</a:t>
            </a:r>
            <a:r>
              <a:rPr lang="en-US" altLang="zh-CN" sz="2800" dirty="0">
                <a:latin typeface="隶书" panose="02010509060101010101" pitchFamily="49" charset="-122"/>
              </a:rPr>
              <a:t>U</a:t>
            </a:r>
            <a:r>
              <a:rPr lang="zh-CN" altLang="en-US" sz="2800" dirty="0">
                <a:latin typeface="隶书" panose="02010509060101010101" pitchFamily="49" charset="-122"/>
              </a:rPr>
              <a:t>上的关系模式，</a:t>
            </a:r>
            <a:r>
              <a:rPr lang="en-US" altLang="zh-CN" sz="2800" dirty="0">
                <a:latin typeface="隶书" panose="02010509060101010101" pitchFamily="49" charset="-122"/>
              </a:rPr>
              <a:t>X</a:t>
            </a:r>
            <a:r>
              <a:rPr lang="zh-CN" altLang="en-US" sz="2800" dirty="0">
                <a:latin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</a:rPr>
              <a:t>Y</a:t>
            </a:r>
            <a:r>
              <a:rPr lang="zh-CN" altLang="en-US" sz="2800" dirty="0">
                <a:latin typeface="隶书" panose="02010509060101010101" pitchFamily="49" charset="-122"/>
              </a:rPr>
              <a:t>是</a:t>
            </a:r>
            <a:r>
              <a:rPr lang="en-US" altLang="zh-CN" sz="2800" dirty="0">
                <a:latin typeface="隶书" panose="02010509060101010101" pitchFamily="49" charset="-122"/>
              </a:rPr>
              <a:t>U</a:t>
            </a:r>
            <a:r>
              <a:rPr lang="zh-CN" altLang="en-US" sz="2800" dirty="0">
                <a:latin typeface="隶书" panose="02010509060101010101" pitchFamily="49" charset="-122"/>
              </a:rPr>
              <a:t>的子集</a:t>
            </a:r>
            <a:r>
              <a:rPr lang="zh-CN" altLang="en-US" sz="2400" dirty="0">
                <a:latin typeface="+mn-ea"/>
                <a:ea typeface="+mn-ea"/>
              </a:rPr>
              <a:t>若对于</a:t>
            </a:r>
            <a:r>
              <a:rPr lang="en-US" altLang="zh-CN" sz="2400" dirty="0">
                <a:latin typeface="+mn-ea"/>
                <a:ea typeface="+mn-ea"/>
              </a:rPr>
              <a:t>R(U)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任意</a:t>
            </a:r>
            <a:r>
              <a:rPr lang="zh-CN" altLang="en-US" sz="2400" dirty="0">
                <a:latin typeface="+mn-ea"/>
                <a:ea typeface="+mn-ea"/>
              </a:rPr>
              <a:t>一个可能的关系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中不可能存在两个元组在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上的属性值相等， 而在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上的属性值不等， 则称 </a:t>
            </a:r>
            <a:r>
              <a:rPr lang="zh-CN" altLang="en-US" sz="2400" b="1" dirty="0">
                <a:latin typeface="+mn-ea"/>
                <a:ea typeface="+mn-ea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函数确定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zh-CN" sz="2400" b="1" dirty="0">
                <a:latin typeface="+mn-ea"/>
                <a:ea typeface="+mn-ea"/>
              </a:rPr>
              <a:t>” </a:t>
            </a:r>
            <a:r>
              <a:rPr lang="zh-CN" altLang="en-US" sz="2400" b="1" dirty="0">
                <a:latin typeface="+mn-ea"/>
                <a:ea typeface="+mn-ea"/>
              </a:rPr>
              <a:t>或  “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函数依赖于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记作</a:t>
            </a:r>
            <a:r>
              <a:rPr lang="en-US" altLang="zh-CN" sz="2400" dirty="0">
                <a:latin typeface="+mn-ea"/>
                <a:ea typeface="+mn-ea"/>
              </a:rPr>
              <a:t>X→Y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   X</a:t>
            </a:r>
            <a:r>
              <a:rPr lang="zh-CN" altLang="en-US" sz="2400" dirty="0">
                <a:latin typeface="+mn-ea"/>
                <a:ea typeface="+mn-ea"/>
              </a:rPr>
              <a:t>称为这个函数依赖的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决定属性集</a:t>
            </a:r>
            <a:r>
              <a:rPr lang="en-US" altLang="zh-CN" sz="2400" b="1" dirty="0">
                <a:latin typeface="+mn-ea"/>
                <a:ea typeface="+mn-ea"/>
              </a:rPr>
              <a:t>(Determinant)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+mn-ea"/>
                <a:ea typeface="+mn-ea"/>
              </a:rPr>
              <a:t>Y=f(x)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内容回顾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219673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关系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笛卡尔积、关系、候选码、主码、主属性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关系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en-US" sz="2400" dirty="0">
                <a:latin typeface="+mn-ea"/>
                <a:ea typeface="+mn-ea"/>
              </a:rPr>
              <a:t>个性质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关系的完整性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实体完整性、参照完整性、自定义完整性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关系操作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并、交、差、笛卡尔积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选择、投影、连接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442" y="1231033"/>
            <a:ext cx="8493697" cy="5521896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1</a:t>
            </a:r>
            <a:r>
              <a:rPr lang="en-US" altLang="zh-CN" sz="2400" dirty="0"/>
              <a:t>. </a:t>
            </a:r>
            <a:r>
              <a:rPr lang="zh-CN" altLang="en-US" sz="2400" dirty="0"/>
              <a:t>函数依赖不是指关系模式</a:t>
            </a:r>
            <a:r>
              <a:rPr lang="en-US" altLang="zh-CN" sz="2400" dirty="0"/>
              <a:t>R</a:t>
            </a:r>
            <a:r>
              <a:rPr lang="zh-CN" altLang="en-US" sz="2400" dirty="0"/>
              <a:t>的某个或某些关系实例满足的约束条件，而是指</a:t>
            </a:r>
            <a:r>
              <a:rPr lang="en-US" altLang="zh-CN" sz="2400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所有关系实例</a:t>
            </a:r>
            <a:r>
              <a:rPr lang="zh-CN" altLang="en-US" sz="2400" dirty="0"/>
              <a:t>均要满足的约束条件。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2. </a:t>
            </a:r>
            <a:r>
              <a:rPr lang="zh-CN" altLang="en-US" sz="2400" dirty="0"/>
              <a:t>函数依赖是</a:t>
            </a:r>
            <a:r>
              <a:rPr lang="zh-CN" altLang="en-US" sz="2400" dirty="0">
                <a:solidFill>
                  <a:srgbClr val="FF0000"/>
                </a:solidFill>
              </a:rPr>
              <a:t>语义范畴</a:t>
            </a:r>
            <a:r>
              <a:rPr lang="zh-CN" altLang="en-US" sz="2400" dirty="0"/>
              <a:t>的概念。只能根据数据的语义来确定函数依赖。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  例如“姓名→年龄”这个函数依赖只有在不允许有同名人的条件下成立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3. </a:t>
            </a:r>
            <a:r>
              <a:rPr lang="zh-CN" altLang="en-US" sz="2400" dirty="0"/>
              <a:t>数据库设计者可以对现实世界作强制的规定。例如规定不允许同名人出现，函数依赖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zh-CN" altLang="en-US" sz="2400" dirty="0"/>
              <a:t>姓名→年龄</a:t>
            </a:r>
            <a:r>
              <a:rPr lang="zh-CN" altLang="en-US" sz="2400" dirty="0">
                <a:latin typeface="Times New Roman"/>
              </a:rPr>
              <a:t>”</a:t>
            </a:r>
            <a:r>
              <a:rPr lang="zh-CN" altLang="en-US" sz="2400" dirty="0"/>
              <a:t>成立。所插入的元组必须满足规定的函数依赖，若发现有同名人存在， 则拒绝装入该元组。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1" y="48208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: Student(</a:t>
            </a:r>
            <a:r>
              <a:rPr lang="en-US" altLang="zh-CN" sz="2800" b="1" dirty="0" err="1"/>
              <a:t>Sno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Sname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Ssex</a:t>
            </a:r>
            <a:r>
              <a:rPr lang="en-US" altLang="zh-CN" sz="2800" b="1" dirty="0"/>
              <a:t>, Sage, </a:t>
            </a:r>
            <a:r>
              <a:rPr lang="en-US" altLang="zh-CN" sz="2800" b="1" dirty="0" err="1"/>
              <a:t>Sdept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/>
              <a:t>    </a:t>
            </a:r>
            <a:r>
              <a:rPr lang="zh-CN" altLang="en-US" sz="2800" dirty="0"/>
              <a:t>假设不允许重名，则有</a:t>
            </a:r>
            <a:r>
              <a:rPr lang="en-US" altLang="zh-CN" sz="2800" dirty="0"/>
              <a:t>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err="1">
                <a:ea typeface="宋体" charset="-122"/>
              </a:rPr>
              <a:t>Sno</a:t>
            </a:r>
            <a:r>
              <a:rPr lang="en-US" altLang="zh-CN" b="1" dirty="0">
                <a:ea typeface="宋体" charset="-122"/>
              </a:rPr>
              <a:t> → </a:t>
            </a:r>
            <a:r>
              <a:rPr lang="en-US" altLang="zh-CN" b="1" dirty="0" err="1">
                <a:ea typeface="宋体" charset="-122"/>
              </a:rPr>
              <a:t>Ssex</a:t>
            </a:r>
            <a:r>
              <a:rPr lang="zh-CN" altLang="en-US" b="1" dirty="0">
                <a:ea typeface="宋体" charset="-122"/>
              </a:rPr>
              <a:t>，      </a:t>
            </a:r>
            <a:r>
              <a:rPr lang="en-US" altLang="zh-CN" b="1" dirty="0" err="1">
                <a:ea typeface="宋体" charset="-122"/>
              </a:rPr>
              <a:t>Sno</a:t>
            </a:r>
            <a:r>
              <a:rPr lang="en-US" altLang="zh-CN" b="1" dirty="0">
                <a:ea typeface="宋体" charset="-122"/>
              </a:rPr>
              <a:t> → Sage , </a:t>
            </a:r>
            <a:r>
              <a:rPr lang="en-US" altLang="zh-CN" b="1" dirty="0" err="1">
                <a:ea typeface="宋体" charset="-122"/>
              </a:rPr>
              <a:t>Sno</a:t>
            </a:r>
            <a:r>
              <a:rPr lang="en-US" altLang="zh-CN" b="1" dirty="0">
                <a:ea typeface="宋体" charset="-122"/>
              </a:rPr>
              <a:t> → </a:t>
            </a:r>
            <a:r>
              <a:rPr lang="en-US" altLang="zh-CN" b="1" dirty="0" err="1">
                <a:ea typeface="宋体" charset="-122"/>
              </a:rPr>
              <a:t>Sdept</a:t>
            </a:r>
            <a:r>
              <a:rPr lang="zh-CN" altLang="en-US" b="1" dirty="0">
                <a:ea typeface="宋体" charset="-122"/>
              </a:rPr>
              <a:t>，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←→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,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Sname</a:t>
            </a:r>
            <a:r>
              <a:rPr lang="en-US" altLang="zh-CN" b="1" dirty="0">
                <a:ea typeface="宋体" charset="-122"/>
              </a:rPr>
              <a:t> → </a:t>
            </a:r>
            <a:r>
              <a:rPr lang="en-US" altLang="zh-CN" b="1" dirty="0" err="1">
                <a:ea typeface="宋体" charset="-122"/>
              </a:rPr>
              <a:t>Ssex</a:t>
            </a:r>
            <a:r>
              <a:rPr lang="zh-CN" altLang="en-US" b="1" dirty="0">
                <a:ea typeface="宋体" charset="-122"/>
              </a:rPr>
              <a:t>， </a:t>
            </a:r>
            <a:r>
              <a:rPr lang="en-US" altLang="zh-CN" b="1" dirty="0" err="1">
                <a:ea typeface="宋体" charset="-122"/>
              </a:rPr>
              <a:t>Sname</a:t>
            </a:r>
            <a:r>
              <a:rPr lang="en-US" altLang="zh-CN" b="1" dirty="0">
                <a:ea typeface="宋体" charset="-122"/>
              </a:rPr>
              <a:t> → Sage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err="1">
                <a:ea typeface="宋体" charset="-122"/>
              </a:rPr>
              <a:t>Sname</a:t>
            </a:r>
            <a:r>
              <a:rPr lang="en-US" altLang="zh-CN" b="1" dirty="0">
                <a:ea typeface="宋体" charset="-122"/>
              </a:rPr>
              <a:t> → </a:t>
            </a:r>
            <a:r>
              <a:rPr lang="en-US" altLang="zh-CN" b="1" dirty="0" err="1">
                <a:ea typeface="宋体" charset="-122"/>
              </a:rPr>
              <a:t>Sdept</a:t>
            </a:r>
            <a:endParaRPr lang="en-US" altLang="zh-CN" b="1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但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→Sage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n-ea"/>
              </a:rPr>
              <a:t> 若</a:t>
            </a:r>
            <a:r>
              <a:rPr lang="en-US" altLang="zh-CN" sz="2400" dirty="0">
                <a:ea typeface="+mn-ea"/>
              </a:rPr>
              <a:t>X→Y</a:t>
            </a:r>
            <a:r>
              <a:rPr lang="zh-CN" altLang="en-US" sz="2400" dirty="0">
                <a:ea typeface="+mn-ea"/>
              </a:rPr>
              <a:t>，并且</a:t>
            </a:r>
            <a:r>
              <a:rPr lang="en-US" altLang="zh-CN" sz="2400" dirty="0">
                <a:ea typeface="+mn-ea"/>
              </a:rPr>
              <a:t>Y→X,  </a:t>
            </a:r>
            <a:r>
              <a:rPr lang="zh-CN" altLang="en-US" sz="2400" dirty="0">
                <a:ea typeface="+mn-ea"/>
              </a:rPr>
              <a:t>则记为</a:t>
            </a:r>
            <a:r>
              <a:rPr lang="en-US" altLang="zh-CN" sz="2400" dirty="0">
                <a:ea typeface="+mn-ea"/>
              </a:rPr>
              <a:t>X</a:t>
            </a:r>
            <a:r>
              <a:rPr lang="en-US" altLang="zh-CN" sz="2400" dirty="0">
                <a:solidFill>
                  <a:srgbClr val="6600FF"/>
                </a:solidFill>
                <a:ea typeface="+mn-ea"/>
              </a:rPr>
              <a:t>←→</a:t>
            </a:r>
            <a:r>
              <a:rPr lang="en-US" altLang="zh-CN" sz="2400" dirty="0">
                <a:ea typeface="+mn-ea"/>
              </a:rPr>
              <a:t>Y</a:t>
            </a:r>
            <a:r>
              <a:rPr lang="zh-CN" altLang="en-US" sz="2400" dirty="0">
                <a:ea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n-ea"/>
              </a:rPr>
              <a:t> 若</a:t>
            </a:r>
            <a:r>
              <a:rPr lang="en-US" altLang="zh-CN" sz="2400" dirty="0">
                <a:ea typeface="+mn-ea"/>
              </a:rPr>
              <a:t>Y</a:t>
            </a:r>
            <a:r>
              <a:rPr lang="zh-CN" altLang="en-US" sz="2400" dirty="0">
                <a:ea typeface="+mn-ea"/>
              </a:rPr>
              <a:t>不函数依赖于</a:t>
            </a:r>
            <a:r>
              <a:rPr lang="en-US" altLang="zh-CN" sz="2400" dirty="0">
                <a:ea typeface="+mn-ea"/>
              </a:rPr>
              <a:t>X,   </a:t>
            </a:r>
            <a:r>
              <a:rPr lang="zh-CN" altLang="en-US" sz="2400" dirty="0">
                <a:ea typeface="+mn-ea"/>
              </a:rPr>
              <a:t>则记为</a:t>
            </a:r>
            <a:r>
              <a:rPr lang="en-US" altLang="zh-CN" sz="2400" dirty="0">
                <a:ea typeface="+mn-ea"/>
              </a:rPr>
              <a:t>X→Y</a:t>
            </a:r>
            <a:r>
              <a:rPr lang="zh-CN" altLang="en-US" sz="2400" dirty="0">
                <a:ea typeface="+mn-ea"/>
              </a:rPr>
              <a:t>。</a:t>
            </a:r>
            <a:endParaRPr lang="zh-CN" altLang="en-US" dirty="0">
              <a:ea typeface="+mn-ea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071720" y="5066533"/>
            <a:ext cx="171450" cy="230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5382" y="6352583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800" dirty="0"/>
              <a:t>函数依赖可以从不同角度分为：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ea typeface="宋体" charset="-122"/>
              </a:rPr>
              <a:t>平凡函数依赖与非平凡函数依赖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ea typeface="宋体" charset="-122"/>
              </a:rPr>
              <a:t>完全函数依赖与部分函数依赖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ea typeface="宋体" charset="-122"/>
              </a:rPr>
              <a:t>传递函数依赖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27BC-F43F-4BEF-AA7F-8CD16C91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78" y="4208729"/>
            <a:ext cx="4548843" cy="22488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平凡函数依赖与非平凡函数依赖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674" y="1325562"/>
            <a:ext cx="8272196" cy="5257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在关系模式</a:t>
            </a:r>
            <a:r>
              <a:rPr lang="en-US" altLang="zh-CN" dirty="0"/>
              <a:t>R(U)</a:t>
            </a:r>
            <a:r>
              <a:rPr lang="zh-CN" altLang="en-US" dirty="0"/>
              <a:t>中，对于</a:t>
            </a:r>
            <a:r>
              <a:rPr lang="en-US" altLang="zh-CN" dirty="0"/>
              <a:t>U</a:t>
            </a:r>
            <a:r>
              <a:rPr lang="zh-CN" altLang="en-US" dirty="0"/>
              <a:t>的子集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X→Y</a:t>
            </a:r>
            <a:r>
              <a:rPr lang="zh-CN" altLang="en-US" dirty="0"/>
              <a:t>，但</a:t>
            </a:r>
            <a:r>
              <a:rPr lang="en-US" altLang="zh-CN" dirty="0"/>
              <a:t>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X</a:t>
            </a:r>
            <a:r>
              <a:rPr lang="zh-CN" altLang="en-US" dirty="0"/>
              <a:t>，则称</a:t>
            </a:r>
            <a:r>
              <a:rPr lang="en-US" altLang="zh-CN" dirty="0"/>
              <a:t>X→Y</a:t>
            </a:r>
            <a:r>
              <a:rPr lang="zh-CN" altLang="en-US" dirty="0">
                <a:solidFill>
                  <a:srgbClr val="FF0000"/>
                </a:solidFill>
              </a:rPr>
              <a:t>是非平凡的函数依赖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若</a:t>
            </a:r>
            <a:r>
              <a:rPr lang="en-US" altLang="zh-CN" dirty="0"/>
              <a:t>X→Y</a:t>
            </a:r>
            <a:r>
              <a:rPr lang="zh-CN" altLang="en-US" dirty="0"/>
              <a:t>，但</a:t>
            </a:r>
            <a:r>
              <a:rPr lang="en-US" altLang="zh-CN" dirty="0"/>
              <a:t>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X,   </a:t>
            </a:r>
            <a:r>
              <a:rPr lang="zh-CN" altLang="en-US" dirty="0"/>
              <a:t>则称</a:t>
            </a:r>
            <a:r>
              <a:rPr lang="en-US" altLang="zh-CN" dirty="0"/>
              <a:t>X→Y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例：在关系</a:t>
            </a:r>
            <a:r>
              <a:rPr lang="en-US" altLang="zh-CN" dirty="0"/>
              <a:t>SC(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Grade)</a:t>
            </a:r>
            <a:r>
              <a:rPr lang="zh-CN" altLang="en-US" dirty="0"/>
              <a:t>中，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        非平凡函数依赖：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/>
              <a:t>Grade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平凡函数依赖：    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                                       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 </a:t>
            </a:r>
            <a:r>
              <a:rPr lang="en-US" altLang="zh-CN" dirty="0" err="1"/>
              <a:t>Cno</a:t>
            </a:r>
            <a:endParaRPr lang="zh-CN" altLang="en-US" dirty="0"/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3138724" y="2316162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完全函数依赖与部分函数依赖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6.2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在关系模式</a:t>
            </a:r>
            <a:r>
              <a:rPr lang="en-US" altLang="zh-CN" sz="2800" dirty="0"/>
              <a:t>R(U)</a:t>
            </a:r>
            <a:r>
              <a:rPr lang="zh-CN" altLang="en-US" sz="2800" dirty="0"/>
              <a:t>中，如果</a:t>
            </a:r>
            <a:r>
              <a:rPr lang="en-US" altLang="zh-CN" sz="2800" dirty="0"/>
              <a:t>X→Y</a:t>
            </a:r>
            <a:r>
              <a:rPr lang="zh-CN" altLang="en-US" sz="2800" dirty="0"/>
              <a:t>，并且对于</a:t>
            </a:r>
            <a:r>
              <a:rPr lang="en-US" altLang="zh-CN" sz="2800" dirty="0"/>
              <a:t>X</a:t>
            </a:r>
            <a:r>
              <a:rPr lang="zh-CN" altLang="en-US" sz="2800" dirty="0"/>
              <a:t>的任何一个真子集</a:t>
            </a:r>
            <a:r>
              <a:rPr lang="en-US" altLang="zh-CN" sz="2800" dirty="0"/>
              <a:t>X ′ </a:t>
            </a:r>
            <a:r>
              <a:rPr lang="zh-CN" altLang="en-US" sz="2800" dirty="0"/>
              <a:t>，都有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X′ → Y, </a:t>
            </a:r>
            <a:r>
              <a:rPr lang="zh-CN" altLang="en-US" sz="2800" dirty="0"/>
              <a:t>则称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  <a:r>
              <a:rPr lang="zh-CN" altLang="en-US" sz="2800" dirty="0">
                <a:solidFill>
                  <a:srgbClr val="FF0000"/>
                </a:solidFill>
              </a:rPr>
              <a:t>完全函数依赖于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/>
              <a:t>，记作</a:t>
            </a:r>
            <a:r>
              <a:rPr lang="en-US" altLang="zh-CN" sz="2800" dirty="0"/>
              <a:t>X →</a:t>
            </a:r>
            <a:r>
              <a:rPr lang="zh-CN" altLang="en-US" sz="2800" dirty="0"/>
              <a:t> </a:t>
            </a:r>
            <a:r>
              <a:rPr lang="en-US" altLang="zh-CN" sz="2800" dirty="0"/>
              <a:t>Y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    若</a:t>
            </a:r>
            <a:r>
              <a:rPr lang="en-US" altLang="zh-CN" sz="2800" dirty="0"/>
              <a:t>X→Y</a:t>
            </a:r>
            <a:r>
              <a:rPr lang="zh-CN" altLang="en-US" sz="2800" dirty="0"/>
              <a:t>，但</a:t>
            </a:r>
            <a:r>
              <a:rPr lang="en-US" altLang="zh-CN" sz="2800" dirty="0"/>
              <a:t>Y</a:t>
            </a:r>
            <a:r>
              <a:rPr lang="zh-CN" altLang="en-US" sz="2800" dirty="0"/>
              <a:t>不完全函数依赖于</a:t>
            </a:r>
            <a:r>
              <a:rPr lang="en-US" altLang="zh-CN" sz="2800" dirty="0"/>
              <a:t>X</a:t>
            </a:r>
            <a:r>
              <a:rPr lang="zh-CN" altLang="en-US" sz="2800" dirty="0"/>
              <a:t>，则称</a:t>
            </a:r>
            <a:r>
              <a:rPr lang="en-US" altLang="zh-CN" sz="2800" dirty="0"/>
              <a:t>Y</a:t>
            </a:r>
            <a:r>
              <a:rPr lang="zh-CN" altLang="en-US" sz="2800" dirty="0">
                <a:solidFill>
                  <a:srgbClr val="FF0000"/>
                </a:solidFill>
              </a:rPr>
              <a:t>部分函数依赖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，记作</a:t>
            </a:r>
            <a:r>
              <a:rPr lang="en-US" altLang="zh-CN" sz="2800" dirty="0"/>
              <a:t>X → Y</a:t>
            </a:r>
            <a:r>
              <a:rPr lang="zh-CN" altLang="en-US" sz="2800" dirty="0"/>
              <a:t>。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277213" y="3384779"/>
            <a:ext cx="259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3995738" y="4637522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C54F3F2-BE44-46B9-B4E1-BD059CDB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643" y="3678433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隶书" panose="02010509060101010101" pitchFamily="49" charset="-122"/>
              </a:rPr>
              <a:t>例：在关系</a:t>
            </a:r>
            <a:r>
              <a:rPr lang="en-US" altLang="zh-CN" sz="2800" b="1" dirty="0">
                <a:latin typeface="隶书" panose="02010509060101010101" pitchFamily="49" charset="-122"/>
              </a:rPr>
              <a:t>SC(</a:t>
            </a:r>
            <a:r>
              <a:rPr lang="en-US" altLang="zh-CN" sz="2800" b="1" dirty="0" err="1">
                <a:latin typeface="隶书" panose="02010509060101010101" pitchFamily="49" charset="-122"/>
              </a:rPr>
              <a:t>Sno</a:t>
            </a:r>
            <a:r>
              <a:rPr lang="en-US" altLang="zh-CN" sz="2800" b="1" dirty="0">
                <a:latin typeface="隶书" panose="02010509060101010101" pitchFamily="49" charset="-122"/>
              </a:rPr>
              <a:t>, </a:t>
            </a:r>
            <a:r>
              <a:rPr lang="en-US" altLang="zh-CN" sz="2800" b="1" dirty="0" err="1">
                <a:latin typeface="隶书" panose="02010509060101010101" pitchFamily="49" charset="-122"/>
              </a:rPr>
              <a:t>Cno</a:t>
            </a:r>
            <a:r>
              <a:rPr lang="en-US" altLang="zh-CN" sz="2800" b="1" dirty="0">
                <a:latin typeface="隶书" panose="02010509060101010101" pitchFamily="49" charset="-122"/>
              </a:rPr>
              <a:t>, Grade)</a:t>
            </a:r>
            <a:r>
              <a:rPr lang="zh-CN" altLang="en-US" sz="2800" dirty="0">
                <a:latin typeface="隶书" panose="02010509060101010101" pitchFamily="49" charset="-122"/>
              </a:rPr>
              <a:t>中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由于：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en-US" altLang="zh-CN" sz="2400" dirty="0">
                <a:ea typeface="宋体" charset="-122"/>
              </a:rPr>
              <a:t> →Grade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 err="1">
                <a:ea typeface="宋体" charset="-122"/>
              </a:rPr>
              <a:t>Cno</a:t>
            </a:r>
            <a:r>
              <a:rPr lang="en-US" altLang="zh-CN" sz="2400" dirty="0">
                <a:ea typeface="宋体" charset="-122"/>
              </a:rPr>
              <a:t> → Grade</a:t>
            </a:r>
            <a:r>
              <a:rPr lang="zh-CN" altLang="en-US" sz="2400" dirty="0">
                <a:ea typeface="宋体" charset="-122"/>
              </a:rPr>
              <a:t>，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因此：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err="1">
                <a:ea typeface="宋体" charset="-122"/>
              </a:rPr>
              <a:t>Cno</a:t>
            </a:r>
            <a:r>
              <a:rPr lang="en-US" altLang="zh-CN" sz="2400" dirty="0">
                <a:ea typeface="宋体" charset="-122"/>
              </a:rPr>
              <a:t>) →</a:t>
            </a:r>
            <a:r>
              <a:rPr lang="zh-CN" altLang="en-US" sz="2400" baseline="46000" dirty="0">
                <a:ea typeface="宋体" charset="-122"/>
              </a:rPr>
              <a:t>   </a:t>
            </a:r>
            <a:r>
              <a:rPr lang="en-US" altLang="zh-CN" sz="2400" dirty="0">
                <a:ea typeface="宋体" charset="-122"/>
              </a:rPr>
              <a:t>Grade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352800" y="284117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155911" y="3594100"/>
            <a:ext cx="8363344" cy="177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在关系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Student(</a:t>
            </a:r>
            <a:r>
              <a:rPr lang="en-US" altLang="zh-CN" sz="2800" b="1" u="sng" dirty="0" err="1">
                <a:latin typeface="隶书" panose="02010509060101010101" pitchFamily="49" charset="-122"/>
                <a:ea typeface="隶书" panose="02010509060101010101" pitchFamily="49" charset="-122"/>
              </a:rPr>
              <a:t>Sno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8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Sdept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8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Mname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800" b="1" u="sng" dirty="0" err="1">
                <a:latin typeface="隶书" panose="02010509060101010101" pitchFamily="49" charset="-122"/>
                <a:ea typeface="隶书" panose="02010509060101010101" pitchFamily="49" charset="-122"/>
              </a:rPr>
              <a:t>Cno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, Grade)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</a:t>
            </a:r>
            <a:r>
              <a:rPr lang="zh-CN" altLang="en-US" sz="2400" dirty="0"/>
              <a:t>由于：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 → </a:t>
            </a:r>
            <a:r>
              <a:rPr lang="en-US" altLang="zh-CN" sz="2400" b="1" dirty="0" err="1"/>
              <a:t>Sdept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Sno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Cno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的真子集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   因此：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Cno</a:t>
            </a:r>
            <a:r>
              <a:rPr lang="en-US" altLang="zh-CN" sz="2400" b="1" dirty="0"/>
              <a:t>)</a:t>
            </a:r>
            <a:r>
              <a:rPr lang="en-US" altLang="zh-CN" b="1" dirty="0"/>
              <a:t> </a:t>
            </a:r>
            <a:r>
              <a:rPr lang="en-US" altLang="zh-CN" sz="2400" b="1" dirty="0"/>
              <a:t>→ </a:t>
            </a:r>
            <a:r>
              <a:rPr lang="en-US" altLang="zh-CN" sz="2400" b="1" dirty="0" err="1"/>
              <a:t>Sdept</a:t>
            </a:r>
            <a:endParaRPr lang="zh-CN" altLang="en-US" dirty="0"/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483748" y="4828542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500808" y="2603708"/>
            <a:ext cx="144462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4465638" y="2603718"/>
            <a:ext cx="144462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传递函数依赖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45269" y="1350302"/>
            <a:ext cx="8653462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6.3  </a:t>
            </a:r>
            <a:r>
              <a:rPr lang="zh-CN" altLang="en-US" sz="2800" dirty="0"/>
              <a:t>在关系模式</a:t>
            </a:r>
            <a:r>
              <a:rPr lang="en-US" altLang="zh-CN" sz="2800" dirty="0"/>
              <a:t>R(U)</a:t>
            </a:r>
            <a:r>
              <a:rPr lang="zh-CN" altLang="en-US" sz="2800" dirty="0"/>
              <a:t>中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dirty="0"/>
              <a:t>X→Y, (Y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sz="2800" dirty="0"/>
              <a:t>X), Y→X</a:t>
            </a:r>
            <a:r>
              <a:rPr lang="zh-CN" altLang="en-US" sz="2800" dirty="0"/>
              <a:t> 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，则称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传递函数依赖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，记为：</a:t>
            </a:r>
            <a:r>
              <a:rPr lang="en-US" altLang="zh-CN" sz="2800" dirty="0"/>
              <a:t>X  → Z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dirty="0"/>
              <a:t>如果</a:t>
            </a:r>
            <a:r>
              <a:rPr lang="en-US" altLang="zh-CN" sz="2800" dirty="0"/>
              <a:t>Y→X</a:t>
            </a:r>
            <a:r>
              <a:rPr lang="zh-CN" altLang="en-US" sz="2800" dirty="0"/>
              <a:t>， 即</a:t>
            </a:r>
            <a:r>
              <a:rPr lang="en-US" altLang="zh-CN" sz="2800" dirty="0"/>
              <a:t>X←→Y</a:t>
            </a:r>
            <a:r>
              <a:rPr lang="zh-CN" altLang="en-US" sz="2800" dirty="0"/>
              <a:t>，则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直接依赖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    </a:t>
            </a:r>
            <a:r>
              <a:rPr lang="zh-CN" altLang="en-US" sz="2800" dirty="0"/>
              <a:t>在关系</a:t>
            </a:r>
            <a:r>
              <a:rPr lang="en-US" altLang="zh-CN" sz="2800" dirty="0"/>
              <a:t>Std(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)</a:t>
            </a:r>
            <a:r>
              <a:rPr lang="zh-CN" altLang="en-US" sz="2800" dirty="0"/>
              <a:t>中，有：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	  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</a:t>
            </a:r>
            <a:r>
              <a:rPr lang="en-US" altLang="zh-CN" sz="2800" dirty="0" err="1"/>
              <a:t>Sno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传递函数依赖于</a:t>
            </a:r>
            <a:r>
              <a:rPr lang="en-US" altLang="zh-CN" sz="2800" dirty="0" err="1"/>
              <a:t>Sno</a:t>
            </a:r>
            <a:endParaRPr lang="zh-CN" altLang="en-US" sz="2800" dirty="0"/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6943725" y="1698693"/>
            <a:ext cx="2254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8090966" y="1690614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7243335" y="2476404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092950" y="4540813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525354" y="123671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034" y="1259430"/>
            <a:ext cx="7663912" cy="46815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/>
              <a:t>    定义</a:t>
            </a:r>
            <a:r>
              <a:rPr lang="en-US" altLang="zh-CN" sz="2800" b="1" dirty="0"/>
              <a:t>6.4</a:t>
            </a:r>
            <a:r>
              <a:rPr lang="en-US" altLang="zh-CN" sz="2800" dirty="0"/>
              <a:t>  </a:t>
            </a:r>
            <a:r>
              <a:rPr lang="zh-CN" altLang="en-US" sz="2800" dirty="0"/>
              <a:t>设</a:t>
            </a:r>
            <a:r>
              <a:rPr lang="en-US" altLang="zh-CN" sz="2800" dirty="0"/>
              <a:t>K</a:t>
            </a:r>
            <a:r>
              <a:rPr lang="zh-CN" altLang="en-US" sz="2800" dirty="0"/>
              <a:t>为</a:t>
            </a:r>
            <a:r>
              <a:rPr lang="en-US" altLang="zh-CN" sz="2800" dirty="0"/>
              <a:t>R&lt;U,F&gt;</a:t>
            </a:r>
            <a:r>
              <a:rPr lang="zh-CN" altLang="en-US" sz="2800" dirty="0"/>
              <a:t>中的属性或属性组合。若</a:t>
            </a:r>
            <a:r>
              <a:rPr lang="en-US" altLang="zh-CN" sz="2800" dirty="0"/>
              <a:t>K    </a:t>
            </a:r>
            <a:r>
              <a:rPr lang="en-US" altLang="zh-CN" sz="2800" baseline="46000" dirty="0"/>
              <a:t>  </a:t>
            </a:r>
            <a:r>
              <a:rPr lang="en-US" altLang="zh-CN" sz="2800" dirty="0"/>
              <a:t>U</a:t>
            </a:r>
            <a:r>
              <a:rPr lang="zh-CN" altLang="en-US" sz="2800" dirty="0"/>
              <a:t>，  则</a:t>
            </a:r>
            <a:r>
              <a:rPr lang="en-US" altLang="zh-CN" sz="2800" dirty="0"/>
              <a:t>K</a:t>
            </a:r>
            <a:r>
              <a:rPr lang="zh-CN" altLang="en-US" sz="2800" dirty="0"/>
              <a:t>称为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侯选码</a:t>
            </a:r>
            <a:r>
              <a:rPr lang="zh-CN" altLang="en-US" sz="2800" dirty="0"/>
              <a:t>（</a:t>
            </a:r>
            <a:r>
              <a:rPr lang="en-US" altLang="zh-CN" sz="2800" dirty="0"/>
              <a:t>Candidate Key</a:t>
            </a:r>
            <a:r>
              <a:rPr lang="zh-CN" altLang="en-US" sz="2800" dirty="0"/>
              <a:t>）。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dirty="0"/>
              <a:t>            若候选码多于一个，则选定其中的一个做为</a:t>
            </a:r>
            <a:r>
              <a:rPr lang="zh-CN" altLang="en-US" sz="2800" b="1" dirty="0">
                <a:solidFill>
                  <a:srgbClr val="0000FF"/>
                </a:solidFill>
              </a:rPr>
              <a:t>主码</a:t>
            </a:r>
            <a:r>
              <a:rPr lang="zh-CN" altLang="en-US" sz="2800" dirty="0"/>
              <a:t>（</a:t>
            </a:r>
            <a:r>
              <a:rPr lang="en-US" altLang="zh-CN" sz="2800" dirty="0"/>
              <a:t>Primary Key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主属性和非主属性</a:t>
            </a:r>
            <a:endParaRPr lang="en-US" altLang="zh-CN" sz="2400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全码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sz="2800" dirty="0"/>
          </a:p>
        </p:txBody>
      </p:sp>
      <p:grpSp>
        <p:nvGrpSpPr>
          <p:cNvPr id="49155" name="组合 5"/>
          <p:cNvGrpSpPr>
            <a:grpSpLocks/>
          </p:cNvGrpSpPr>
          <p:nvPr/>
        </p:nvGrpSpPr>
        <p:grpSpPr bwMode="auto">
          <a:xfrm>
            <a:off x="1558503" y="1941340"/>
            <a:ext cx="381000" cy="360362"/>
            <a:chOff x="2124075" y="2781300"/>
            <a:chExt cx="381000" cy="360363"/>
          </a:xfrm>
        </p:grpSpPr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2124075" y="314166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124075" y="2781300"/>
              <a:ext cx="296863" cy="3365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altLang="zh-CN" sz="1600"/>
                <a:t>F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4429"/>
            <a:ext cx="8229600" cy="47879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1]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S(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, Sage)</a:t>
            </a:r>
            <a:r>
              <a:rPr lang="zh-CN" altLang="en-US" sz="2400" dirty="0">
                <a:latin typeface="+mn-ea"/>
                <a:ea typeface="+mn-ea"/>
              </a:rPr>
              <a:t>，单个属性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是码，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</a:t>
            </a:r>
            <a:r>
              <a:rPr lang="en-US" altLang="zh-CN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zh-CN" altLang="en-US" sz="2400" u="sng" dirty="0">
                <a:latin typeface="+mn-ea"/>
                <a:ea typeface="+mn-ea"/>
              </a:rPr>
              <a:t>，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Grade</a:t>
            </a:r>
            <a:r>
              <a:rPr lang="zh-CN" altLang="en-US" sz="2400" dirty="0">
                <a:latin typeface="+mn-ea"/>
                <a:ea typeface="+mn-ea"/>
              </a:rPr>
              <a:t>）中，（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）是码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2]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/>
              <a:t>       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P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W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zh-CN" altLang="en-US" sz="2400" dirty="0">
                <a:latin typeface="+mn-ea"/>
                <a:ea typeface="+mn-ea"/>
              </a:rPr>
              <a:t>：演奏者     </a:t>
            </a:r>
            <a:r>
              <a:rPr lang="en-US" altLang="zh-CN" sz="2400" dirty="0">
                <a:latin typeface="+mn-ea"/>
                <a:ea typeface="+mn-ea"/>
              </a:rPr>
              <a:t>W</a:t>
            </a:r>
            <a:r>
              <a:rPr lang="zh-CN" altLang="en-US" sz="2400" dirty="0">
                <a:latin typeface="+mn-ea"/>
                <a:ea typeface="+mn-ea"/>
              </a:rPr>
              <a:t>：作品    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：听众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一个演奏者可以演奏多个作品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某一作品可被多个演奏者演奏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听众可以欣赏不同演奏者的不同作品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码为</a:t>
            </a:r>
            <a:r>
              <a:rPr lang="en-US" altLang="zh-CN" sz="2400" dirty="0">
                <a:latin typeface="+mn-ea"/>
                <a:ea typeface="+mn-ea"/>
              </a:rPr>
              <a:t>(P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W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A)</a:t>
            </a:r>
            <a:r>
              <a:rPr lang="zh-CN" altLang="en-US" sz="2400" dirty="0">
                <a:latin typeface="+mn-ea"/>
                <a:ea typeface="+mn-ea"/>
              </a:rPr>
              <a:t>，即</a:t>
            </a:r>
            <a:r>
              <a:rPr lang="en-US" altLang="zh-CN" sz="2400" dirty="0">
                <a:latin typeface="+mn-ea"/>
                <a:ea typeface="+mn-ea"/>
              </a:rPr>
              <a:t>All-Key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33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第</a:t>
            </a:r>
            <a:r>
              <a:rPr lang="en-US" altLang="zh-CN" sz="4400" dirty="0">
                <a:latin typeface="+mj-ea"/>
                <a:ea typeface="+mj-ea"/>
              </a:rPr>
              <a:t>6</a:t>
            </a:r>
            <a:r>
              <a:rPr lang="zh-CN" altLang="en-US" sz="4400" dirty="0">
                <a:latin typeface="+mj-ea"/>
                <a:ea typeface="+mj-ea"/>
              </a:rPr>
              <a:t>章  关系数据库理论</a:t>
            </a:r>
          </a:p>
        </p:txBody>
      </p:sp>
    </p:spTree>
    <p:extLst>
      <p:ext uri="{BB962C8B-B14F-4D97-AF65-F5344CB8AC3E}">
        <p14:creationId xmlns:p14="http://schemas.microsoft.com/office/powerpoint/2010/main" val="11804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外码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77876" cy="569198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6.5</a:t>
            </a:r>
            <a:r>
              <a:rPr lang="en-US" altLang="zh-CN" sz="2800" dirty="0"/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关系模式 </a:t>
            </a:r>
            <a:r>
              <a:rPr lang="en-US" altLang="zh-CN" sz="2800" i="1" dirty="0"/>
              <a:t>R </a:t>
            </a:r>
            <a:r>
              <a:rPr lang="zh-CN" altLang="en-US" sz="2800" dirty="0"/>
              <a:t>中属性或属性组</a:t>
            </a:r>
            <a:r>
              <a:rPr lang="en-US" altLang="zh-CN" sz="2800" i="1" dirty="0"/>
              <a:t>X </a:t>
            </a:r>
            <a:r>
              <a:rPr lang="zh-CN" altLang="en-US" sz="2800" dirty="0"/>
              <a:t>并非 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的码，但 </a:t>
            </a:r>
            <a:r>
              <a:rPr lang="en-US" altLang="zh-CN" sz="2800" i="1" dirty="0"/>
              <a:t>X </a:t>
            </a:r>
            <a:r>
              <a:rPr lang="zh-CN" altLang="en-US" sz="2800" dirty="0"/>
              <a:t>是另一个关系模式的码，则称 </a:t>
            </a:r>
            <a:r>
              <a:rPr lang="en-US" altLang="zh-CN" sz="2800" i="1" dirty="0"/>
              <a:t>X </a:t>
            </a:r>
            <a:r>
              <a:rPr lang="zh-CN" altLang="en-US" sz="2800" dirty="0"/>
              <a:t>是</a:t>
            </a:r>
            <a:r>
              <a:rPr lang="en-US" altLang="zh-CN" sz="2800" i="1" dirty="0"/>
              <a:t>R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FF"/>
                </a:solidFill>
              </a:rPr>
              <a:t>外部码（</a:t>
            </a:r>
            <a:r>
              <a:rPr lang="en-US" altLang="zh-CN" sz="2800" dirty="0">
                <a:solidFill>
                  <a:srgbClr val="FF00FF"/>
                </a:solidFill>
              </a:rPr>
              <a:t>Foreign key</a:t>
            </a:r>
            <a:r>
              <a:rPr lang="zh-CN" altLang="en-US" sz="2800" dirty="0">
                <a:solidFill>
                  <a:srgbClr val="FF00FF"/>
                </a:solidFill>
              </a:rPr>
              <a:t>）</a:t>
            </a:r>
            <a:r>
              <a:rPr lang="zh-CN" altLang="en-US" sz="2800" dirty="0"/>
              <a:t>也称外码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ea typeface="宋体" charset="-122"/>
              </a:rPr>
              <a:t>如在</a:t>
            </a:r>
            <a:r>
              <a:rPr lang="en-US" altLang="zh-CN" sz="2400" dirty="0">
                <a:ea typeface="宋体" charset="-122"/>
              </a:rPr>
              <a:t>SC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u="sng" dirty="0" err="1">
                <a:ea typeface="宋体" charset="-122"/>
              </a:rPr>
              <a:t>Sno</a:t>
            </a:r>
            <a:r>
              <a:rPr lang="zh-CN" altLang="en-US" sz="2400" u="sng" dirty="0">
                <a:ea typeface="宋体" charset="-122"/>
              </a:rPr>
              <a:t>，</a:t>
            </a:r>
            <a:r>
              <a:rPr lang="en-US" altLang="zh-CN" sz="2400" u="sng" dirty="0" err="1">
                <a:ea typeface="宋体" charset="-122"/>
              </a:rPr>
              <a:t>Cno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Grade</a:t>
            </a:r>
            <a:r>
              <a:rPr lang="zh-CN" altLang="en-US" sz="2400" dirty="0">
                <a:ea typeface="宋体" charset="-122"/>
              </a:rPr>
              <a:t>）中，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zh-CN" altLang="en-US" sz="2400" dirty="0">
                <a:ea typeface="宋体" charset="-122"/>
              </a:rPr>
              <a:t>不是码，但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zh-CN" altLang="en-US" sz="2400" dirty="0">
                <a:ea typeface="宋体" charset="-122"/>
              </a:rPr>
              <a:t>是关系模式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u="sng" dirty="0" err="1">
                <a:ea typeface="宋体" charset="-122"/>
              </a:rPr>
              <a:t>Sno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 err="1">
                <a:ea typeface="宋体" charset="-122"/>
              </a:rPr>
              <a:t>Sdept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Sage</a:t>
            </a:r>
            <a:r>
              <a:rPr lang="zh-CN" altLang="en-US" sz="2400" dirty="0">
                <a:ea typeface="宋体" charset="-122"/>
              </a:rPr>
              <a:t>）的码，则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zh-CN" altLang="en-US" sz="2400" dirty="0">
                <a:ea typeface="宋体" charset="-122"/>
              </a:rPr>
              <a:t>是关系模式</a:t>
            </a:r>
            <a:r>
              <a:rPr lang="en-US" altLang="zh-CN" sz="2400" dirty="0">
                <a:ea typeface="宋体" charset="-122"/>
              </a:rPr>
              <a:t>SC</a:t>
            </a:r>
            <a:r>
              <a:rPr lang="zh-CN" altLang="en-US" sz="2400" dirty="0">
                <a:ea typeface="宋体" charset="-122"/>
              </a:rPr>
              <a:t>的外部码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主码</a:t>
            </a:r>
            <a:r>
              <a:rPr lang="zh-CN" altLang="en-US" sz="2400" dirty="0">
                <a:ea typeface="宋体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外码</a:t>
            </a:r>
            <a:r>
              <a:rPr lang="zh-CN" altLang="en-US" sz="2400" dirty="0">
                <a:ea typeface="宋体" charset="-122"/>
              </a:rPr>
              <a:t>一起提供了表示关系间联系的手段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576469" y="1111763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13987"/>
            <a:ext cx="8283555" cy="5555981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/>
              <a:t>范式是符合某一种级别的关系模式的集合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/>
              <a:t>关系数据库中的关系必须满足一定的要求。满足不同程度要求的为不同范式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/>
              <a:t>范式的种类：	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第一范式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(1NF)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第二范式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(2NF)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第三范式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(3NF)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BC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(BCNF)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第四范式</a:t>
            </a:r>
            <a:r>
              <a:rPr lang="en-US" altLang="zh-CN" sz="2400" b="1" dirty="0">
                <a:latin typeface="+mn-ea"/>
                <a:ea typeface="+mn-ea"/>
              </a:rPr>
              <a:t>(4NF)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第五范式</a:t>
            </a:r>
            <a:r>
              <a:rPr lang="en-US" altLang="zh-CN" sz="2400" b="1" dirty="0">
                <a:latin typeface="+mn-ea"/>
                <a:ea typeface="+mn-ea"/>
              </a:rPr>
              <a:t>(5NF)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411525" y="4983399"/>
            <a:ext cx="2376488" cy="1587"/>
          </a:xfrm>
          <a:prstGeom prst="straightConnector1">
            <a:avLst/>
          </a:prstGeom>
          <a:ln w="38100">
            <a:solidFill>
              <a:srgbClr val="02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98974" y="4086140"/>
            <a:ext cx="6159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dirty="0"/>
              <a:t>问题越少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  <a:r>
              <a:rPr lang="en-US" altLang="zh-CN" dirty="0">
                <a:latin typeface="+mj-ea"/>
              </a:rPr>
              <a:t>(cont)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85" y="1181938"/>
            <a:ext cx="4353341" cy="567606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某一关系模式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为第</a:t>
            </a:r>
            <a:r>
              <a:rPr lang="en-US" altLang="zh-CN" sz="2800" dirty="0"/>
              <a:t>n</a:t>
            </a:r>
            <a:r>
              <a:rPr lang="zh-CN" altLang="en-US" sz="2800" dirty="0"/>
              <a:t>范式，可简记为</a:t>
            </a:r>
            <a:r>
              <a:rPr lang="en-US" altLang="zh-CN" sz="2800" dirty="0" err="1"/>
              <a:t>R∈nNF</a:t>
            </a:r>
            <a:r>
              <a:rPr lang="zh-CN" altLang="en-US" sz="2800" dirty="0"/>
              <a:t>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一个低一级范式的关系模式，通过</a:t>
            </a:r>
            <a:r>
              <a:rPr lang="zh-CN" altLang="en-US" sz="2800" b="1" dirty="0">
                <a:solidFill>
                  <a:srgbClr val="0000FF"/>
                </a:solidFill>
              </a:rPr>
              <a:t>模式分解</a:t>
            </a:r>
            <a:r>
              <a:rPr lang="zh-CN" altLang="en-US" sz="2800" dirty="0"/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00"/>
                </a:solidFill>
              </a:rPr>
              <a:t>规范化</a:t>
            </a:r>
            <a:r>
              <a:rPr lang="zh-CN" altLang="en-US" sz="2800" b="1" dirty="0"/>
              <a:t> 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475" y="2376488"/>
            <a:ext cx="3743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1NF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37" y="1417638"/>
            <a:ext cx="7680325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定义：</a:t>
            </a:r>
            <a:endParaRPr lang="en-US" altLang="zh-CN" sz="2400" dirty="0">
              <a:latin typeface="+mn-ea"/>
              <a:ea typeface="+mn-ea"/>
            </a:endParaRPr>
          </a:p>
          <a:p>
            <a:pPr marL="452438" lvl="1" indent="-1588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如果一个关系模式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的所有属性都是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不可分的基本数据项</a:t>
            </a:r>
            <a:r>
              <a:rPr lang="zh-CN" altLang="en-US" sz="2400" dirty="0">
                <a:latin typeface="+mn-ea"/>
                <a:ea typeface="+mn-ea"/>
              </a:rPr>
              <a:t>，则</a:t>
            </a:r>
            <a:r>
              <a:rPr lang="en-US" altLang="zh-CN" sz="2400" dirty="0">
                <a:latin typeface="+mn-ea"/>
                <a:ea typeface="+mn-ea"/>
              </a:rPr>
              <a:t>R∈1NF</a:t>
            </a:r>
            <a:r>
              <a:rPr lang="zh-CN" altLang="en-US" sz="2400" dirty="0">
                <a:latin typeface="+mn-ea"/>
                <a:ea typeface="+mn-ea"/>
              </a:rPr>
              <a:t>。简单一点来说，符合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范式的关系，就是不存在表中套表的情况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关系中不存在重复行、多值列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第一范式是对关系模式的最起码的要求。不满足第一范式的数据库模式不能称为关系数据库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满足第一范式的关系模式并不一定是一个好的关系模式。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56323" name="Picture 3" descr="C:\Documents and Settings\Administrator\Local Settings\Temporary Internet Files\Content.IE5\WX6741MB\MCj04338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64" y="1386026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:\Documents and Settings\Administrator\Local Settings\Temporary Internet Files\Content.IE5\4X2BGDMJ\MCj04242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12763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7"/>
          <p:cNvSpPr txBox="1">
            <a:spLocks noChangeArrowheads="1"/>
          </p:cNvSpPr>
          <p:nvPr/>
        </p:nvSpPr>
        <p:spPr bwMode="auto">
          <a:xfrm>
            <a:off x="1139825" y="715963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华文隶书"/>
              </a:rPr>
              <a:t>实例分析</a:t>
            </a:r>
          </a:p>
        </p:txBody>
      </p:sp>
      <p:sp>
        <p:nvSpPr>
          <p:cNvPr id="57347" name="TextBox 9"/>
          <p:cNvSpPr txBox="1">
            <a:spLocks noChangeArrowheads="1"/>
          </p:cNvSpPr>
          <p:nvPr/>
        </p:nvSpPr>
        <p:spPr bwMode="auto">
          <a:xfrm>
            <a:off x="795337" y="1373982"/>
            <a:ext cx="755332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下面表格是一个不规范化（</a:t>
            </a:r>
            <a:r>
              <a:rPr lang="en-US" altLang="zh-CN" sz="2400" dirty="0"/>
              <a:t>UNF</a:t>
            </a:r>
            <a:r>
              <a:rPr lang="zh-CN" altLang="en-US" sz="2400" dirty="0"/>
              <a:t>）学生选课系统的实例，我们将从这个实例开始，一步一步将其</a:t>
            </a:r>
            <a:r>
              <a:rPr lang="zh-CN" altLang="en-US" sz="2400" b="1" dirty="0"/>
              <a:t>规范化</a:t>
            </a:r>
          </a:p>
        </p:txBody>
      </p:sp>
      <p:sp>
        <p:nvSpPr>
          <p:cNvPr id="57348" name="矩形 10"/>
          <p:cNvSpPr>
            <a:spLocks noChangeArrowheads="1"/>
          </p:cNvSpPr>
          <p:nvPr/>
        </p:nvSpPr>
        <p:spPr bwMode="auto">
          <a:xfrm>
            <a:off x="636588" y="5915025"/>
            <a:ext cx="707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UNF  Un-</a:t>
            </a:r>
            <a:r>
              <a:rPr lang="en-US" altLang="zh-CN" b="1" dirty="0" err="1"/>
              <a:t>normalised</a:t>
            </a:r>
            <a:r>
              <a:rPr lang="en-US" altLang="zh-CN" b="1" dirty="0"/>
              <a:t> Form</a:t>
            </a:r>
            <a:r>
              <a:rPr lang="zh-CN" altLang="en-US" b="1" dirty="0"/>
              <a:t>（不符合</a:t>
            </a:r>
            <a:r>
              <a:rPr lang="en-US" altLang="zh-CN" b="1" dirty="0"/>
              <a:t>1NF</a:t>
            </a:r>
            <a:r>
              <a:rPr lang="zh-CN" altLang="en-US" b="1" dirty="0"/>
              <a:t>的形式、未规范化的形式）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7183438" y="1987550"/>
            <a:ext cx="1774825" cy="768350"/>
          </a:xfrm>
          <a:prstGeom prst="cloudCallout">
            <a:avLst>
              <a:gd name="adj1" fmla="val -47896"/>
              <a:gd name="adj2" fmla="val 1565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表中套表</a:t>
            </a:r>
          </a:p>
        </p:txBody>
      </p:sp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1006475" y="2676525"/>
          <a:ext cx="7288213" cy="3128964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Database Programming &amp; Web Development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Communication Technologies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M928273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PassFail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IS705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Business Systems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9"/>
          <p:cNvSpPr txBox="1">
            <a:spLocks noChangeArrowheads="1"/>
          </p:cNvSpPr>
          <p:nvPr/>
        </p:nvSpPr>
        <p:spPr bwMode="auto">
          <a:xfrm>
            <a:off x="822325" y="993775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第一步：</a:t>
            </a:r>
          </a:p>
        </p:txBody>
      </p:sp>
      <p:sp>
        <p:nvSpPr>
          <p:cNvPr id="58370" name="TextBox 10"/>
          <p:cNvSpPr txBox="1">
            <a:spLocks noChangeArrowheads="1"/>
          </p:cNvSpPr>
          <p:nvPr/>
        </p:nvSpPr>
        <p:spPr bwMode="auto">
          <a:xfrm>
            <a:off x="1020763" y="1536700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UNF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转换成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1NF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，方法是剔除表中所套的表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0225" y="2014538"/>
            <a:ext cx="588963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792163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22" name="Group 54"/>
          <p:cNvGraphicFramePr>
            <a:graphicFrameLocks noGrp="1"/>
          </p:cNvGraphicFramePr>
          <p:nvPr/>
        </p:nvGraphicFramePr>
        <p:xfrm>
          <a:off x="701675" y="3021013"/>
          <a:ext cx="4956175" cy="31702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175375" y="3000375"/>
          <a:ext cx="2597426" cy="321475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Cno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Cname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IS701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Database Programming &amp; Web Development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IS702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Communication Technologies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IS705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Business Systems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01838" y="2557463"/>
            <a:ext cx="93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SC</a:t>
            </a: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51638" y="2524125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Course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转换成</a:t>
            </a:r>
            <a:r>
              <a:rPr lang="en-US" altLang="zh-CN"/>
              <a:t>1NF</a:t>
            </a:r>
            <a:r>
              <a:rPr lang="zh-CN" altLang="en-US"/>
              <a:t>后，关系还存在：</a:t>
            </a:r>
            <a:endParaRPr lang="en-US" altLang="zh-CN"/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>
                <a:ea typeface="宋体" charset="-122"/>
              </a:rPr>
              <a:t>插入异常</a:t>
            </a:r>
            <a:endParaRPr lang="en-US" altLang="zh-CN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>
                <a:ea typeface="宋体" charset="-122"/>
              </a:rPr>
              <a:t>删除异常</a:t>
            </a:r>
            <a:endParaRPr lang="en-US" altLang="zh-CN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>
                <a:ea typeface="宋体" charset="-122"/>
              </a:rPr>
              <a:t>数据冗余度大</a:t>
            </a:r>
            <a:endParaRPr lang="en-US" altLang="zh-CN">
              <a:ea typeface="宋体" charset="-122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>
                <a:ea typeface="宋体" charset="-122"/>
              </a:rPr>
              <a:t>修改复杂</a:t>
            </a:r>
          </a:p>
        </p:txBody>
      </p:sp>
      <p:pic>
        <p:nvPicPr>
          <p:cNvPr id="59395" name="Picture 8" descr="C:\Documents and Settings\Administrator\Local Settings\Temporary Internet Files\Content.IE5\0J8JIHM3\MCj035539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5863" y="4721225"/>
            <a:ext cx="16081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792163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Box 4"/>
          <p:cNvSpPr txBox="1">
            <a:spLocks noChangeArrowheads="1"/>
          </p:cNvSpPr>
          <p:nvPr/>
        </p:nvSpPr>
        <p:spPr bwMode="auto">
          <a:xfrm>
            <a:off x="954088" y="1046163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第二步：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413" y="2530475"/>
            <a:ext cx="4452937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5938" y="3379788"/>
            <a:ext cx="8794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16150" y="504190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0422" name="TextBox 10"/>
          <p:cNvSpPr txBox="1">
            <a:spLocks noChangeArrowheads="1"/>
          </p:cNvSpPr>
          <p:nvPr/>
        </p:nvSpPr>
        <p:spPr bwMode="auto">
          <a:xfrm>
            <a:off x="808038" y="1576388"/>
            <a:ext cx="7553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将符合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1NF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的关系分解成符合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2NF</a:t>
            </a:r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的多个关系</a:t>
            </a:r>
            <a:endParaRPr lang="zh-CN" altLang="en-US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Picture 6" descr="C:\Documents and Settings\Administrator\Local Settings\Temporary Internet Files\Content.IE5\4XUVC5MF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4588" y="4586288"/>
            <a:ext cx="1454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云形标注 21"/>
          <p:cNvSpPr/>
          <p:nvPr/>
        </p:nvSpPr>
        <p:spPr>
          <a:xfrm>
            <a:off x="6586538" y="3800475"/>
            <a:ext cx="1485900" cy="971550"/>
          </a:xfrm>
          <a:prstGeom prst="cloudCallout">
            <a:avLst>
              <a:gd name="adj1" fmla="val 35689"/>
              <a:gd name="adj2" fmla="val 72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什么是</a:t>
            </a:r>
            <a:r>
              <a:rPr lang="en-US" altLang="zh-CN" sz="2000" b="1" dirty="0">
                <a:solidFill>
                  <a:srgbClr val="0000FF"/>
                </a:solidFill>
              </a:rPr>
              <a:t>2NF</a:t>
            </a:r>
            <a:r>
              <a:rPr lang="zh-CN" altLang="en-US" sz="2000" b="1" dirty="0">
                <a:solidFill>
                  <a:srgbClr val="0000FF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2NF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984"/>
            <a:ext cx="82296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	</a:t>
            </a:r>
            <a:r>
              <a:rPr lang="en-US" altLang="zh-CN" b="1" dirty="0"/>
              <a:t> </a:t>
            </a:r>
            <a:r>
              <a:rPr lang="en-US" altLang="zh-CN" dirty="0"/>
              <a:t>       </a:t>
            </a:r>
            <a:r>
              <a:rPr lang="zh-CN" altLang="en-US" sz="2800" dirty="0">
                <a:latin typeface="+mn-ea"/>
                <a:ea typeface="+mn-ea"/>
              </a:rPr>
              <a:t>若</a:t>
            </a:r>
            <a:r>
              <a:rPr lang="en-US" altLang="zh-CN" sz="2800" dirty="0">
                <a:latin typeface="+mn-ea"/>
                <a:ea typeface="+mn-ea"/>
              </a:rPr>
              <a:t>R∈1NF</a:t>
            </a:r>
            <a:r>
              <a:rPr lang="zh-CN" altLang="en-US" sz="2800" dirty="0">
                <a:latin typeface="+mn-ea"/>
                <a:ea typeface="+mn-ea"/>
              </a:rPr>
              <a:t>，且每一个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非主属性完全</a:t>
            </a:r>
            <a:r>
              <a:rPr lang="zh-CN" altLang="en-US" sz="2800" dirty="0">
                <a:latin typeface="+mn-ea"/>
                <a:ea typeface="+mn-ea"/>
              </a:rPr>
              <a:t>函数依赖于码，则</a:t>
            </a:r>
            <a:r>
              <a:rPr lang="en-US" altLang="zh-CN" sz="2800" dirty="0">
                <a:latin typeface="+mn-ea"/>
                <a:ea typeface="+mn-ea"/>
              </a:rPr>
              <a:t>R∈2NF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61443" name="组合 6"/>
          <p:cNvGrpSpPr>
            <a:grpSpLocks/>
          </p:cNvGrpSpPr>
          <p:nvPr/>
        </p:nvGrpSpPr>
        <p:grpSpPr bwMode="auto">
          <a:xfrm>
            <a:off x="507853" y="1023508"/>
            <a:ext cx="1266825" cy="1011237"/>
            <a:chOff x="331304" y="1414668"/>
            <a:chExt cx="1267385" cy="1010480"/>
          </a:xfrm>
        </p:grpSpPr>
        <p:pic>
          <p:nvPicPr>
            <p:cNvPr id="61457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8" name="矩形 5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0304" y="2622837"/>
            <a:ext cx="831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我们可以根据函数的依赖关系来分析</a:t>
            </a:r>
            <a:r>
              <a:rPr lang="en-US" altLang="zh-CN" sz="2400" dirty="0"/>
              <a:t>SC</a:t>
            </a:r>
            <a:r>
              <a:rPr lang="zh-CN" altLang="en-US" sz="2400" dirty="0"/>
              <a:t>和</a:t>
            </a:r>
            <a:r>
              <a:rPr lang="en-US" altLang="zh-CN" sz="2400" dirty="0"/>
              <a:t>Course</a:t>
            </a:r>
            <a:r>
              <a:rPr lang="zh-CN" altLang="en-US" sz="2400" dirty="0"/>
              <a:t>是不是</a:t>
            </a:r>
            <a:r>
              <a:rPr lang="en-US" altLang="zh-CN" sz="2400" dirty="0"/>
              <a:t>2NF</a:t>
            </a:r>
            <a:endParaRPr lang="en-US" altLang="zh-CN" sz="2000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885087" y="473107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885087" y="4851728"/>
            <a:ext cx="457200" cy="369888"/>
            <a:chOff x="8387176" y="2914650"/>
            <a:chExt cx="457200" cy="369332"/>
          </a:xfrm>
        </p:grpSpPr>
        <p:sp>
          <p:nvSpPr>
            <p:cNvPr id="61455" name="TextBox 11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6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885087" y="5289878"/>
            <a:ext cx="457200" cy="369888"/>
            <a:chOff x="8387176" y="2914650"/>
            <a:chExt cx="457200" cy="369332"/>
          </a:xfrm>
        </p:grpSpPr>
        <p:sp>
          <p:nvSpPr>
            <p:cNvPr id="61453" name="TextBox 16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4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175226" y="3179436"/>
            <a:ext cx="782678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SC(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 err="1">
                <a:cs typeface="Times New Roman" panose="02020603050405020304" pitchFamily="18" charset="0"/>
              </a:rPr>
              <a:t>,Sname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Birthdate,Grade,Result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    Grade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Birthdate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8637" y="5018416"/>
            <a:ext cx="134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75962" y="5037466"/>
            <a:ext cx="170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SC</a:t>
            </a:r>
            <a:r>
              <a:rPr lang="en-US" altLang="zh-CN" sz="2000" b="1">
                <a:solidFill>
                  <a:srgbClr val="FF0000"/>
                </a:solidFill>
              </a:rPr>
              <a:t>∈2NF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H="1">
            <a:off x="7497444" y="5173196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410"/>
            <a:ext cx="8590248" cy="5706481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掌握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函数四种依赖，重点掌握函数的部分依赖、传递依赖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规范化：</a:t>
            </a:r>
            <a:r>
              <a:rPr lang="en-US" altLang="zh-CN" dirty="0">
                <a:ea typeface="+mn-ea"/>
              </a:rPr>
              <a:t>2NF, 3NF, BCNF</a:t>
            </a:r>
            <a:r>
              <a:rPr lang="zh-CN" altLang="en-US" dirty="0">
                <a:ea typeface="+mn-ea"/>
              </a:rPr>
              <a:t>，能够利用投影法熟练对关系进行规范化</a:t>
            </a:r>
            <a:endParaRPr lang="en-US" altLang="zh-CN" dirty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了解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多值依赖，</a:t>
            </a:r>
            <a:r>
              <a:rPr lang="en-US" altLang="zh-CN" dirty="0">
                <a:ea typeface="+mn-ea"/>
              </a:rPr>
              <a:t>4NF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5NF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重点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规范化：</a:t>
            </a:r>
            <a:r>
              <a:rPr lang="en-US" altLang="zh-CN" dirty="0">
                <a:ea typeface="+mn-ea"/>
              </a:rPr>
              <a:t>2NF, 3NF, BCNF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难点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规范化：</a:t>
            </a:r>
            <a:r>
              <a:rPr lang="en-US" altLang="zh-CN" dirty="0">
                <a:ea typeface="+mn-ea"/>
              </a:rPr>
              <a:t>3NF, BCNF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8552" y="17144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8552" y="2666985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6088" y="1057275"/>
            <a:ext cx="2457450" cy="2900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48377" y="17097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8377" y="3038454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752" y="171924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5457825" y="2014538"/>
            <a:ext cx="59055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6384131" y="2680494"/>
            <a:ext cx="7143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6752" y="300036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1"/>
            <a:endCxn id="10" idx="3"/>
          </p:cNvCxnSpPr>
          <p:nvPr/>
        </p:nvCxnSpPr>
        <p:spPr>
          <a:xfrm rot="10800000" flipV="1">
            <a:off x="2052638" y="2020888"/>
            <a:ext cx="1585912" cy="47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1985963" y="2314575"/>
            <a:ext cx="1628775" cy="9858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1925638" y="3492500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 flipV="1">
            <a:off x="1963738" y="1787525"/>
            <a:ext cx="10080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Rectangle 3"/>
          <p:cNvSpPr txBox="1">
            <a:spLocks noChangeArrowheads="1"/>
          </p:cNvSpPr>
          <p:nvPr/>
        </p:nvSpPr>
        <p:spPr bwMode="auto">
          <a:xfrm>
            <a:off x="107911" y="2181225"/>
            <a:ext cx="8894101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SC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的码为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sz="2800" dirty="0" err="1">
                <a:ea typeface="隶书" pitchFamily="49" charset="-122"/>
                <a:cs typeface="Times New Roman" pitchFamily="18" charset="0"/>
              </a:rPr>
              <a:t>Cno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SC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满足第一范式。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非主属性</a:t>
            </a:r>
            <a:r>
              <a:rPr lang="en-US" altLang="zh-CN" sz="28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Birthdate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部分函数依赖于码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sz="2800" dirty="0" err="1">
                <a:ea typeface="隶书" pitchFamily="49" charset="-122"/>
                <a:cs typeface="Times New Roman" pitchFamily="18" charset="0"/>
              </a:rPr>
              <a:t>Cno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650" y="1444625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2293938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87525" y="509905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500063" y="2628966"/>
            <a:ext cx="2085975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</a:rPr>
              <a:t>部分依赖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5300663" y="2414654"/>
            <a:ext cx="3371850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方法：</a:t>
            </a:r>
            <a:r>
              <a:rPr lang="zh-CN" altLang="en-US" sz="2400" dirty="0"/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</a:rPr>
              <a:t>部分依赖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9001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</a:rPr>
              <a:t>分解为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285750" y="1537869"/>
            <a:ext cx="4095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Student(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Birthdate)</a:t>
            </a:r>
            <a:endParaRPr lang="zh-CN" altLang="en-US" sz="2400" dirty="0"/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5310188" y="1538288"/>
            <a:ext cx="42354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Sgrade(</a:t>
            </a:r>
            <a:r>
              <a:rPr lang="en-US" altLang="zh-CN" sz="2400" u="sng"/>
              <a:t>Sno</a:t>
            </a:r>
            <a:r>
              <a:rPr lang="en-US" altLang="zh-CN" sz="2400"/>
              <a:t>, </a:t>
            </a:r>
            <a:r>
              <a:rPr lang="en-US" altLang="zh-CN" sz="2400" u="sng"/>
              <a:t>Cno</a:t>
            </a:r>
            <a:r>
              <a:rPr lang="en-US" altLang="zh-CN" sz="2400"/>
              <a:t>, Grade, Result)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85750" y="3114675"/>
            <a:ext cx="1195388" cy="6143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8352" y="253363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1481138" y="2840038"/>
            <a:ext cx="557212" cy="581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38352" y="397191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1481138" y="3421063"/>
            <a:ext cx="557212" cy="8572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81589" y="275747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81589" y="3709973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2038" y="2157413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91414" y="275271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1414" y="408144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572250" y="3059113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 rot="5400000">
            <a:off x="7827169" y="3723482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8" name="TextBox 40"/>
          <p:cNvSpPr txBox="1">
            <a:spLocks noChangeArrowheads="1"/>
          </p:cNvSpPr>
          <p:nvPr/>
        </p:nvSpPr>
        <p:spPr bwMode="auto">
          <a:xfrm>
            <a:off x="1057275" y="4929188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Student</a:t>
            </a:r>
            <a:r>
              <a:rPr lang="zh-CN" altLang="en-US"/>
              <a:t>中函数依赖</a:t>
            </a:r>
          </a:p>
        </p:txBody>
      </p:sp>
      <p:sp>
        <p:nvSpPr>
          <p:cNvPr id="64529" name="TextBox 41"/>
          <p:cNvSpPr txBox="1">
            <a:spLocks noChangeArrowheads="1"/>
          </p:cNvSpPr>
          <p:nvPr/>
        </p:nvSpPr>
        <p:spPr bwMode="auto">
          <a:xfrm>
            <a:off x="5981700" y="5153025"/>
            <a:ext cx="197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Sgrade</a:t>
            </a:r>
            <a:r>
              <a:rPr lang="zh-CN" altLang="en-US"/>
              <a:t>中函数依赖</a:t>
            </a:r>
          </a:p>
        </p:txBody>
      </p:sp>
      <p:sp>
        <p:nvSpPr>
          <p:cNvPr id="64530" name="TextBox 43"/>
          <p:cNvSpPr txBox="1">
            <a:spLocks noChangeArrowheads="1"/>
          </p:cNvSpPr>
          <p:nvPr/>
        </p:nvSpPr>
        <p:spPr bwMode="auto">
          <a:xfrm>
            <a:off x="328701" y="5798492"/>
            <a:ext cx="8802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这样</a:t>
            </a:r>
            <a:r>
              <a:rPr lang="en-US" altLang="zh-CN" sz="2400" dirty="0">
                <a:latin typeface="+mn-ea"/>
                <a:ea typeface="+mn-ea"/>
              </a:rPr>
              <a:t>Student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Sgrade</a:t>
            </a:r>
            <a:r>
              <a:rPr lang="zh-CN" altLang="en-US" sz="2400" dirty="0">
                <a:latin typeface="+mn-ea"/>
                <a:ea typeface="+mn-ea"/>
              </a:rPr>
              <a:t>都不存在非主属性的部分依赖，都属于</a:t>
            </a:r>
            <a:r>
              <a:rPr lang="en-US" altLang="zh-CN" sz="2400" dirty="0">
                <a:latin typeface="+mn-ea"/>
                <a:ea typeface="+mn-ea"/>
              </a:rPr>
              <a:t>2NF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1538"/>
            <a:ext cx="8686800" cy="52546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     在</a:t>
            </a:r>
            <a:r>
              <a:rPr lang="en-US" altLang="zh-CN" sz="2400" dirty="0">
                <a:ea typeface="+mn-ea"/>
              </a:rPr>
              <a:t>2NF</a:t>
            </a:r>
            <a:r>
              <a:rPr lang="zh-CN" altLang="en-US" sz="2400" dirty="0">
                <a:ea typeface="+mn-ea"/>
              </a:rPr>
              <a:t>关系模式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 Grade, Result)</a:t>
            </a:r>
            <a:r>
              <a:rPr lang="zh-CN" altLang="en-US" sz="2400" dirty="0">
                <a:ea typeface="+mn-ea"/>
              </a:rPr>
              <a:t>中存在以下函数依赖：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          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)→Grade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		    Grade → 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          </a:t>
            </a:r>
            <a:r>
              <a:rPr lang="en-US" altLang="zh-CN" sz="2400" dirty="0" err="1">
                <a:ea typeface="+mn-ea"/>
              </a:rPr>
              <a:t>Grade→Result</a:t>
            </a:r>
            <a:endParaRPr lang="en-US" altLang="zh-CN" sz="2400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          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 → Result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</a:rPr>
              <a:t>	 Result</a:t>
            </a:r>
            <a:r>
              <a:rPr lang="zh-CN" altLang="en-US" sz="2400" dirty="0">
                <a:ea typeface="+mn-ea"/>
              </a:rPr>
              <a:t>传递函数依赖于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 </a:t>
            </a:r>
            <a:r>
              <a:rPr lang="zh-CN" altLang="en-US" sz="2400" dirty="0">
                <a:ea typeface="+mn-ea"/>
              </a:rPr>
              <a:t>，即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中存在非主属性 对码的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传递函数依赖</a:t>
            </a:r>
            <a:r>
              <a:rPr lang="zh-CN" altLang="en-US" sz="2400" dirty="0">
                <a:ea typeface="+mn-ea"/>
              </a:rPr>
              <a:t>。</a:t>
            </a:r>
            <a:endParaRPr lang="en-US" altLang="zh-CN" sz="2400" dirty="0">
              <a:ea typeface="+mn-ea"/>
            </a:endParaRPr>
          </a:p>
        </p:txBody>
      </p:sp>
      <p:sp>
        <p:nvSpPr>
          <p:cNvPr id="65538" name="TextBox 4"/>
          <p:cNvSpPr txBox="1">
            <a:spLocks noChangeArrowheads="1"/>
          </p:cNvSpPr>
          <p:nvPr/>
        </p:nvSpPr>
        <p:spPr bwMode="auto">
          <a:xfrm>
            <a:off x="3045228" y="3612320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D496C881-3531-4094-A4B1-0B48DDD18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41" y="2894671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 txBox="1">
            <a:spLocks noChangeArrowheads="1"/>
          </p:cNvSpPr>
          <p:nvPr/>
        </p:nvSpPr>
        <p:spPr bwMode="auto">
          <a:xfrm>
            <a:off x="557213" y="557213"/>
            <a:ext cx="8358187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3200">
                <a:ea typeface="隶书" pitchFamily="49" charset="-122"/>
                <a:cs typeface="Times New Roman" pitchFamily="18" charset="0"/>
              </a:rPr>
              <a:t>函数依赖图：</a:t>
            </a: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en-US" altLang="zh-CN" sz="3200">
              <a:ea typeface="隶书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</a:pPr>
            <a:endParaRPr lang="zh-CN" altLang="en-US" sz="280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6313" y="762000"/>
            <a:ext cx="4233862" cy="579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插入异常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如果没有学生得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则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无法插入到数据库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删除异常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2438" lvl="2" indent="-1588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如果学生只有一个学生得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，那么删除这个学生信息时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也丢失了。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数据冗余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57188" lvl="2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Grade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都对应一个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列重复存储。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742950" lvl="2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8164" y="261459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164" y="3567098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613" y="201453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7989" y="260983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7989" y="3938567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028825" y="2916238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rot="5400000">
            <a:off x="3283744" y="3580607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650" y="1444625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0175" y="2293938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87525" y="5099050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3NF</a:t>
            </a:r>
            <a:endParaRPr lang="zh-CN" altLang="en-US" sz="2800" dirty="0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500063" y="2687464"/>
            <a:ext cx="2085975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</a:rPr>
              <a:t>传递依赖</a:t>
            </a: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5300663" y="2473152"/>
            <a:ext cx="3371850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方法：</a:t>
            </a:r>
            <a:r>
              <a:rPr lang="zh-CN" altLang="en-US" sz="2400" dirty="0"/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</a:rPr>
              <a:t>传递依赖</a:t>
            </a:r>
            <a:endParaRPr lang="zh-CN" altLang="en-US" sz="2400" dirty="0"/>
          </a:p>
        </p:txBody>
      </p:sp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446088" y="574675"/>
            <a:ext cx="1620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3NF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关系模式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</a:t>
            </a:r>
            <a:r>
              <a:rPr lang="zh-CN" altLang="en-US" sz="2800" dirty="0">
                <a:solidFill>
                  <a:srgbClr val="FF0000"/>
                </a:solidFill>
              </a:rPr>
              <a:t>中若不存在这样的码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/>
              <a:t>、属性组</a:t>
            </a:r>
            <a:r>
              <a:rPr lang="en-US" altLang="zh-CN" sz="2800" dirty="0"/>
              <a:t>Y</a:t>
            </a:r>
            <a:r>
              <a:rPr lang="zh-CN" altLang="en-US" sz="2800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非主属性</a:t>
            </a:r>
            <a:r>
              <a:rPr lang="en-US" altLang="zh-CN" sz="2800" dirty="0"/>
              <a:t>Z</a:t>
            </a:r>
            <a:r>
              <a:rPr lang="zh-CN" altLang="en-US" sz="2800" dirty="0"/>
              <a:t>（</a:t>
            </a:r>
            <a:r>
              <a:rPr lang="en-US" altLang="zh-CN" sz="2800" dirty="0"/>
              <a:t>Z </a:t>
            </a:r>
            <a:r>
              <a:rPr lang="en-US" altLang="zh-CN" sz="2800" dirty="0">
                <a:sym typeface="Symbol" pitchFamily="18" charset="2"/>
              </a:rPr>
              <a:t></a:t>
            </a:r>
            <a:r>
              <a:rPr lang="en-US" altLang="zh-CN" sz="2800" dirty="0"/>
              <a:t> Y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dirty="0"/>
              <a:t>X→Y</a:t>
            </a:r>
            <a:r>
              <a:rPr lang="zh-CN" altLang="en-US" sz="2800" dirty="0"/>
              <a:t>，</a:t>
            </a:r>
            <a:r>
              <a:rPr lang="en-US" altLang="zh-CN" sz="2800" dirty="0"/>
              <a:t>Y → X</a:t>
            </a:r>
            <a:r>
              <a:rPr lang="zh-CN" altLang="en-US" sz="2800" dirty="0"/>
              <a:t>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，成立，则称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∈ 3NF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dirty="0"/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2NF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3NF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947738" y="2806700"/>
            <a:ext cx="15240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4912118" y="2309813"/>
            <a:ext cx="198437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6419673" y="5506607"/>
            <a:ext cx="19843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8614" name="组合 6"/>
          <p:cNvGrpSpPr>
            <a:grpSpLocks/>
          </p:cNvGrpSpPr>
          <p:nvPr/>
        </p:nvGrpSpPr>
        <p:grpSpPr bwMode="auto">
          <a:xfrm>
            <a:off x="331788" y="1414463"/>
            <a:ext cx="1266825" cy="1011237"/>
            <a:chOff x="331304" y="1414668"/>
            <a:chExt cx="1267385" cy="1010480"/>
          </a:xfrm>
        </p:grpSpPr>
        <p:pic>
          <p:nvPicPr>
            <p:cNvPr id="68618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9" name="矩形 8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grpSp>
        <p:nvGrpSpPr>
          <p:cNvPr id="68615" name="组合 11"/>
          <p:cNvGrpSpPr>
            <a:grpSpLocks/>
          </p:cNvGrpSpPr>
          <p:nvPr/>
        </p:nvGrpSpPr>
        <p:grpSpPr bwMode="auto">
          <a:xfrm>
            <a:off x="1384091" y="4341239"/>
            <a:ext cx="4090950" cy="784831"/>
            <a:chOff x="1785034" y="4193770"/>
            <a:chExt cx="4090728" cy="785094"/>
          </a:xfrm>
        </p:grpSpPr>
        <p:sp>
          <p:nvSpPr>
            <p:cNvPr id="68616" name="矩形 9"/>
            <p:cNvSpPr>
              <a:spLocks noChangeArrowheads="1"/>
            </p:cNvSpPr>
            <p:nvPr/>
          </p:nvSpPr>
          <p:spPr bwMode="auto">
            <a:xfrm>
              <a:off x="1785034" y="4455468"/>
              <a:ext cx="4090728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Sno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Cno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)  →  Result</a:t>
              </a:r>
              <a:endPara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3379016" y="4193770"/>
              <a:ext cx="902762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传递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667" y="994419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解决方法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        </a:t>
            </a:r>
            <a:r>
              <a:rPr lang="zh-CN" altLang="en-US" sz="2400" dirty="0">
                <a:ea typeface="+mn-ea"/>
              </a:rPr>
              <a:t>采用投影分解法，把</a:t>
            </a:r>
            <a:r>
              <a:rPr lang="en-US" altLang="zh-CN" sz="2400" dirty="0" err="1">
                <a:latin typeface="+mn-ea"/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分解为两个关  系模式，以消除传递函数依赖：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Result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Sno,Cno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4625" y="876300"/>
            <a:ext cx="8001000" cy="3733800"/>
          </a:xfrm>
          <a:prstGeom prst="rect">
            <a:avLst/>
          </a:prstGeom>
        </p:spPr>
        <p:txBody>
          <a:bodyPr/>
          <a:lstStyle/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函数依赖图</a:t>
            </a:r>
          </a:p>
        </p:txBody>
      </p:sp>
      <p:sp>
        <p:nvSpPr>
          <p:cNvPr id="14" name="矩形 13"/>
          <p:cNvSpPr/>
          <p:nvPr/>
        </p:nvSpPr>
        <p:spPr>
          <a:xfrm>
            <a:off x="1238252" y="278604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8252" y="3738548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8700" y="218598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8077" y="27812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0852" y="416717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28913" y="3087688"/>
            <a:ext cx="900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2"/>
            <a:endCxn id="18" idx="0"/>
          </p:cNvCxnSpPr>
          <p:nvPr/>
        </p:nvCxnSpPr>
        <p:spPr>
          <a:xfrm rot="5400000">
            <a:off x="7055644" y="3728244"/>
            <a:ext cx="8763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0852" y="26765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666" name="TextBox 23"/>
          <p:cNvSpPr txBox="1">
            <a:spLocks noChangeArrowheads="1"/>
          </p:cNvSpPr>
          <p:nvPr/>
        </p:nvSpPr>
        <p:spPr bwMode="auto">
          <a:xfrm>
            <a:off x="1485900" y="5329238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SG</a:t>
            </a:r>
            <a:endParaRPr lang="zh-CN" altLang="en-US"/>
          </a:p>
        </p:txBody>
      </p:sp>
      <p:sp>
        <p:nvSpPr>
          <p:cNvPr id="70667" name="TextBox 24"/>
          <p:cNvSpPr txBox="1">
            <a:spLocks noChangeArrowheads="1"/>
          </p:cNvSpPr>
          <p:nvPr/>
        </p:nvSpPr>
        <p:spPr bwMode="auto">
          <a:xfrm>
            <a:off x="7167563" y="53244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GR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57200" y="737781"/>
            <a:ext cx="8229600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800" dirty="0">
                <a:latin typeface="隶书" panose="02010509060101010101" pitchFamily="49" charset="-122"/>
              </a:rPr>
              <a:t>若</a:t>
            </a:r>
            <a:r>
              <a:rPr lang="en-US" altLang="zh-CN" sz="2800" dirty="0">
                <a:latin typeface="隶书" panose="02010509060101010101" pitchFamily="49" charset="-122"/>
              </a:rPr>
              <a:t>R∈3NF</a:t>
            </a:r>
            <a:r>
              <a:rPr lang="zh-CN" altLang="en-US" sz="2800" dirty="0">
                <a:latin typeface="隶书" panose="02010509060101010101" pitchFamily="49" charset="-122"/>
              </a:rPr>
              <a:t>，则</a:t>
            </a:r>
            <a:r>
              <a:rPr lang="en-US" altLang="zh-CN" sz="2800" dirty="0">
                <a:latin typeface="隶书" panose="02010509060101010101" pitchFamily="49" charset="-122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</a:rPr>
              <a:t>的每一个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非主属性</a:t>
            </a:r>
            <a:r>
              <a:rPr lang="zh-CN" altLang="en-US" sz="2800" dirty="0">
                <a:latin typeface="隶书" panose="02010509060101010101" pitchFamily="49" charset="-122"/>
              </a:rPr>
              <a:t>既不部分函数依赖于候选码也不传递函数依赖于候选码。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800" dirty="0">
                <a:latin typeface="隶书" panose="02010509060101010101" pitchFamily="49" charset="-122"/>
              </a:rPr>
              <a:t>如果</a:t>
            </a:r>
            <a:r>
              <a:rPr lang="en-US" altLang="zh-CN" sz="2800" dirty="0">
                <a:latin typeface="隶书" panose="02010509060101010101" pitchFamily="49" charset="-122"/>
              </a:rPr>
              <a:t>R∈3NF</a:t>
            </a:r>
            <a:r>
              <a:rPr lang="zh-CN" altLang="en-US" sz="2800" dirty="0">
                <a:latin typeface="隶书" panose="02010509060101010101" pitchFamily="49" charset="-122"/>
              </a:rPr>
              <a:t>，则</a:t>
            </a:r>
            <a:r>
              <a:rPr lang="en-US" altLang="zh-CN" sz="2800" dirty="0">
                <a:latin typeface="隶书" panose="02010509060101010101" pitchFamily="49" charset="-122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</a:rPr>
              <a:t>也是</a:t>
            </a:r>
            <a:r>
              <a:rPr lang="en-US" altLang="zh-CN" sz="2800" dirty="0">
                <a:latin typeface="隶书" panose="02010509060101010101" pitchFamily="49" charset="-122"/>
              </a:rPr>
              <a:t>2NF</a:t>
            </a:r>
            <a:r>
              <a:rPr lang="zh-CN" altLang="en-US" sz="2800" dirty="0">
                <a:latin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800" dirty="0">
                <a:latin typeface="隶书" panose="02010509060101010101" pitchFamily="49" charset="-122"/>
              </a:rPr>
              <a:t>采用投影分解法将一个</a:t>
            </a:r>
            <a:r>
              <a:rPr lang="en-US" altLang="zh-CN" sz="2800" dirty="0">
                <a:latin typeface="隶书" panose="02010509060101010101" pitchFamily="49" charset="-122"/>
              </a:rPr>
              <a:t>2NF</a:t>
            </a:r>
            <a:r>
              <a:rPr lang="zh-CN" altLang="en-US" sz="2800" dirty="0">
                <a:latin typeface="隶书" panose="02010509060101010101" pitchFamily="49" charset="-122"/>
              </a:rPr>
              <a:t>的关系分解为多个</a:t>
            </a:r>
            <a:r>
              <a:rPr lang="en-US" altLang="zh-CN" sz="2800" dirty="0">
                <a:latin typeface="隶书" panose="02010509060101010101" pitchFamily="49" charset="-122"/>
              </a:rPr>
              <a:t>3NF</a:t>
            </a:r>
            <a:r>
              <a:rPr lang="zh-CN" altLang="en-US" sz="2800" dirty="0">
                <a:latin typeface="隶书" panose="02010509060101010101" pitchFamily="49" charset="-122"/>
              </a:rPr>
              <a:t>的关系，可以在一定程度上解决原</a:t>
            </a:r>
            <a:r>
              <a:rPr lang="en-US" altLang="zh-CN" sz="2800" dirty="0">
                <a:latin typeface="隶书" panose="02010509060101010101" pitchFamily="49" charset="-122"/>
              </a:rPr>
              <a:t>2NF</a:t>
            </a:r>
            <a:r>
              <a:rPr lang="zh-CN" altLang="en-US" sz="2800" dirty="0">
                <a:latin typeface="隶书" panose="02010509060101010101" pitchFamily="49" charset="-122"/>
              </a:rPr>
              <a:t>关系中存在的插入异常、删除异常、数据冗余度大、修改复杂等问题。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 将一个</a:t>
            </a:r>
            <a:r>
              <a:rPr lang="en-US" altLang="zh-CN" sz="2800" dirty="0">
                <a:latin typeface="隶书" panose="02010509060101010101" pitchFamily="49" charset="-122"/>
              </a:rPr>
              <a:t>2NF</a:t>
            </a:r>
            <a:r>
              <a:rPr lang="zh-CN" altLang="en-US" sz="2800" dirty="0">
                <a:latin typeface="隶书" panose="02010509060101010101" pitchFamily="49" charset="-122"/>
              </a:rPr>
              <a:t>关系分解为多个</a:t>
            </a:r>
            <a:r>
              <a:rPr lang="en-US" altLang="zh-CN" sz="2800" dirty="0">
                <a:latin typeface="隶书" panose="02010509060101010101" pitchFamily="49" charset="-122"/>
              </a:rPr>
              <a:t>3NF</a:t>
            </a:r>
            <a:r>
              <a:rPr lang="zh-CN" altLang="en-US" sz="2800" dirty="0">
                <a:latin typeface="隶书" panose="02010509060101010101" pitchFamily="49" charset="-122"/>
              </a:rPr>
              <a:t>的关系后，并不能完全消除关系模式中的各种异常情况和数据冗余。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第一节 问题的提出</a:t>
            </a:r>
            <a:endParaRPr lang="en-US" altLang="zh-CN" b="1" dirty="0">
              <a:solidFill>
                <a:srgbClr val="FF9905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33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endParaRPr lang="zh-CN" altLang="en-US" dirty="0">
              <a:latin typeface="+mj-ea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228600" y="1232537"/>
            <a:ext cx="86868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anose="02010509060101010101" pitchFamily="49" charset="-122"/>
              </a:rPr>
              <a:t>定义</a:t>
            </a:r>
            <a:r>
              <a:rPr lang="en-US" altLang="zh-CN" sz="2800" b="1" dirty="0">
                <a:latin typeface="隶书" panose="02010509060101010101" pitchFamily="49" charset="-122"/>
              </a:rPr>
              <a:t>6.8</a:t>
            </a:r>
            <a:r>
              <a:rPr lang="en-US" altLang="zh-CN" sz="2800" dirty="0">
                <a:latin typeface="隶书" panose="02010509060101010101" pitchFamily="49" charset="-122"/>
              </a:rPr>
              <a:t>   </a:t>
            </a:r>
            <a:r>
              <a:rPr lang="zh-CN" altLang="en-US" sz="2800" dirty="0">
                <a:latin typeface="隶书" panose="02010509060101010101" pitchFamily="49" charset="-122"/>
              </a:rPr>
              <a:t>关系模式</a:t>
            </a:r>
            <a:r>
              <a:rPr lang="en-US" altLang="zh-CN" sz="2800" dirty="0">
                <a:latin typeface="隶书" panose="02010509060101010101" pitchFamily="49" charset="-122"/>
              </a:rPr>
              <a:t>R&lt;U</a:t>
            </a:r>
            <a:r>
              <a:rPr lang="zh-CN" altLang="en-US" sz="2800" dirty="0">
                <a:latin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</a:rPr>
              <a:t>F&gt;∈1NF</a:t>
            </a:r>
            <a:r>
              <a:rPr lang="zh-CN" altLang="en-US" sz="2800" dirty="0">
                <a:latin typeface="隶书" panose="02010509060101010101" pitchFamily="49" charset="-122"/>
              </a:rPr>
              <a:t>，若</a:t>
            </a:r>
            <a:r>
              <a:rPr lang="en-US" altLang="zh-CN" sz="2800" dirty="0">
                <a:latin typeface="隶书" panose="02010509060101010101" pitchFamily="49" charset="-122"/>
              </a:rPr>
              <a:t>X→Y</a:t>
            </a:r>
            <a:r>
              <a:rPr lang="zh-CN" altLang="en-US" sz="2800" dirty="0">
                <a:latin typeface="隶书" panose="02010509060101010101" pitchFamily="49" charset="-122"/>
              </a:rPr>
              <a:t>且</a:t>
            </a:r>
            <a:r>
              <a:rPr lang="en-US" altLang="zh-CN" sz="2800" dirty="0">
                <a:latin typeface="隶书" panose="02010509060101010101" pitchFamily="49" charset="-122"/>
              </a:rPr>
              <a:t>Y </a:t>
            </a:r>
            <a:r>
              <a:rPr lang="en-US" altLang="zh-CN" sz="2800" dirty="0">
                <a:latin typeface="隶书" panose="02010509060101010101" pitchFamily="49" charset="-122"/>
                <a:sym typeface="Symbol" pitchFamily="18" charset="2"/>
              </a:rPr>
              <a:t></a:t>
            </a:r>
            <a:r>
              <a:rPr lang="en-US" altLang="zh-CN" sz="2800" dirty="0">
                <a:latin typeface="隶书" panose="02010509060101010101" pitchFamily="49" charset="-122"/>
              </a:rPr>
              <a:t> X</a:t>
            </a:r>
            <a:r>
              <a:rPr lang="zh-CN" altLang="en-US" sz="2800" dirty="0">
                <a:latin typeface="隶书" panose="02010509060101010101" pitchFamily="49" charset="-122"/>
              </a:rPr>
              <a:t>时</a:t>
            </a:r>
            <a:r>
              <a:rPr lang="en-US" altLang="zh-CN" sz="2800" dirty="0">
                <a:latin typeface="隶书" panose="02010509060101010101" pitchFamily="49" charset="-122"/>
              </a:rPr>
              <a:t>X</a:t>
            </a:r>
            <a:r>
              <a:rPr lang="zh-CN" altLang="en-US" sz="2800" dirty="0">
                <a:latin typeface="隶书" panose="02010509060101010101" pitchFamily="49" charset="-122"/>
              </a:rPr>
              <a:t>必含有码，则</a:t>
            </a:r>
            <a:r>
              <a:rPr lang="en-US" altLang="zh-CN" sz="2800" dirty="0">
                <a:latin typeface="隶书" panose="02010509060101010101" pitchFamily="49" charset="-122"/>
              </a:rPr>
              <a:t>R&lt;U</a:t>
            </a:r>
            <a:r>
              <a:rPr lang="zh-CN" altLang="en-US" sz="2800" dirty="0">
                <a:latin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</a:rPr>
              <a:t>F&gt; ∈BCNF</a:t>
            </a:r>
            <a:r>
              <a:rPr lang="zh-CN" altLang="en-US" sz="2800" dirty="0">
                <a:latin typeface="隶书" panose="02010509060101010101" pitchFamily="49" charset="-122"/>
              </a:rPr>
              <a:t>。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R∈BCNF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所有非主属性对每一个码都是完全函数依赖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所有的主属性对每一个不包含它的码，也是完全函数依赖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没有任何属性完全函数依赖于非码的任何一组属性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>
                <a:ea typeface="宋体" charset="-122"/>
              </a:rPr>
              <a:t>R ∈BCNF                   R ∈3NF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52725" y="5197475"/>
            <a:ext cx="1262063" cy="712788"/>
            <a:chOff x="1655" y="3158"/>
            <a:chExt cx="907" cy="453"/>
          </a:xfrm>
        </p:grpSpPr>
        <p:sp>
          <p:nvSpPr>
            <p:cNvPr id="71685" name="Line 4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>
                  <a:latin typeface="Arial" charset="0"/>
                </a:rPr>
                <a:t>充分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>
                  <a:latin typeface="Arial" charset="0"/>
                </a:rPr>
                <a:t>不必要</a:t>
              </a:r>
            </a:p>
          </p:txBody>
        </p:sp>
      </p:grp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8166821" y="1560522"/>
            <a:ext cx="200025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386528" y="652746"/>
            <a:ext cx="8229600" cy="45259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dirty="0"/>
              <a:t>例：在关系模式</a:t>
            </a:r>
            <a:r>
              <a:rPr lang="en-US" altLang="zh-CN" sz="2800" dirty="0"/>
              <a:t>STJ</a:t>
            </a:r>
            <a:r>
              <a:rPr lang="zh-CN" altLang="en-US" sz="2800" dirty="0"/>
              <a:t>（</a:t>
            </a:r>
            <a:r>
              <a:rPr lang="en-US" altLang="zh-CN" sz="2800" dirty="0"/>
              <a:t>S</a:t>
            </a:r>
            <a:r>
              <a:rPr lang="zh-CN" altLang="en-US" sz="2800" dirty="0"/>
              <a:t>，</a:t>
            </a:r>
            <a:r>
              <a:rPr lang="en-US" altLang="zh-CN" sz="2800" dirty="0"/>
              <a:t>T</a:t>
            </a:r>
            <a:r>
              <a:rPr lang="zh-CN" altLang="en-US" sz="2800" dirty="0"/>
              <a:t>，</a:t>
            </a:r>
            <a:r>
              <a:rPr lang="en-US" altLang="zh-CN" sz="2800" dirty="0"/>
              <a:t>J</a:t>
            </a:r>
            <a:r>
              <a:rPr lang="zh-CN" altLang="en-US" sz="2800" dirty="0"/>
              <a:t>）中，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表示学生，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FF0000"/>
                </a:solidFill>
              </a:rPr>
              <a:t>表示教师，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en-US" sz="2800" dirty="0">
                <a:solidFill>
                  <a:srgbClr val="FF0000"/>
                </a:solidFill>
              </a:rPr>
              <a:t>表示课程</a:t>
            </a:r>
            <a:r>
              <a:rPr lang="zh-CN" altLang="en-US" sz="2800" dirty="0"/>
              <a:t>。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>
                <a:ea typeface="宋体" charset="-122"/>
              </a:rPr>
              <a:t>每一教师只教一门课。每门课由若干教师教，某一学生选定某门课，就确定了一个固定的教师。某个学生选修某个教师的课就确定了所选课的名称 ： </a:t>
            </a:r>
            <a:r>
              <a:rPr lang="en-US" altLang="zh-CN" sz="2400" dirty="0">
                <a:ea typeface="宋体" charset="-122"/>
              </a:rPr>
              <a:t>(S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J)→T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(S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T)→J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T→J</a:t>
            </a:r>
          </a:p>
          <a:p>
            <a:pPr eaLnBrk="1" hangingPunct="1"/>
            <a:endParaRPr lang="zh-CN" altLang="en-US" sz="2400" dirty="0"/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2899673" y="4569735"/>
            <a:ext cx="4149725" cy="1957388"/>
            <a:chOff x="1392" y="1632"/>
            <a:chExt cx="3072" cy="1872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3" name="Text Box 6"/>
            <p:cNvSpPr txBox="1">
              <a:spLocks noChangeArrowheads="1"/>
            </p:cNvSpPr>
            <p:nvPr/>
          </p:nvSpPr>
          <p:spPr bwMode="auto">
            <a:xfrm>
              <a:off x="1510" y="185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34" name="Text Box 7"/>
            <p:cNvSpPr txBox="1">
              <a:spLocks noChangeArrowheads="1"/>
            </p:cNvSpPr>
            <p:nvPr/>
          </p:nvSpPr>
          <p:spPr bwMode="auto">
            <a:xfrm>
              <a:off x="1510" y="2403"/>
              <a:ext cx="355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2219" y="207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983" y="2183"/>
              <a:ext cx="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 flipH="1">
              <a:off x="1865" y="2293"/>
              <a:ext cx="354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28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401" y="185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3401" y="2403"/>
              <a:ext cx="354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41" name="Text Box 14"/>
            <p:cNvSpPr txBox="1">
              <a:spLocks noChangeArrowheads="1"/>
            </p:cNvSpPr>
            <p:nvPr/>
          </p:nvSpPr>
          <p:spPr bwMode="auto">
            <a:xfrm>
              <a:off x="4110" y="207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>
              <a:off x="3873" y="2183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 flipH="1">
              <a:off x="3755" y="2293"/>
              <a:ext cx="355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2336" y="3174"/>
              <a:ext cx="1442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STJ</a:t>
              </a:r>
              <a:r>
                <a:rPr lang="zh-CN" altLang="en-US" sz="2000" b="1"/>
                <a:t>函数依赖</a:t>
              </a:r>
              <a:endParaRPr lang="en-US" altLang="zh-CN" sz="2000" b="1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513995" y="465166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dirty="0"/>
              <a:t>STJ∈3NF</a:t>
            </a:r>
            <a:r>
              <a:rPr lang="en-US" altLang="zh-CN" sz="2800" dirty="0">
                <a:latin typeface="Courier New" pitchFamily="49" charset="0"/>
              </a:rPr>
              <a:t> </a:t>
            </a:r>
            <a:endParaRPr lang="en-US" altLang="zh-CN" sz="28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没有任何非主属性对码传递依赖或部分依赖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 </a:t>
            </a:r>
            <a:endParaRPr lang="zh-CN" altLang="en-US" dirty="0">
              <a:ea typeface="宋体" charset="-122"/>
            </a:endParaRP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dirty="0"/>
              <a:t>STJ∈BCNF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是决定因素，</a:t>
            </a: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不包含码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解决方法：将</a:t>
            </a:r>
            <a:r>
              <a:rPr lang="en-US" altLang="zh-CN" sz="2800" dirty="0"/>
              <a:t>STJ</a:t>
            </a:r>
            <a:r>
              <a:rPr lang="zh-CN" altLang="en-US" sz="2800" dirty="0"/>
              <a:t>分解为二个关系模式：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SJ(S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 ∈ BCNF</a:t>
            </a:r>
            <a:r>
              <a:rPr lang="zh-CN" altLang="en-US" dirty="0">
                <a:ea typeface="宋体" charset="-122"/>
              </a:rPr>
              <a:t>， </a:t>
            </a:r>
            <a:r>
              <a:rPr lang="en-US" altLang="zh-CN" dirty="0">
                <a:ea typeface="宋体" charset="-122"/>
              </a:rPr>
              <a:t>TJ(T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J)∈ BCNF</a:t>
            </a: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544291" y="4908521"/>
            <a:ext cx="6224587" cy="1484313"/>
            <a:chOff x="1008" y="1728"/>
            <a:chExt cx="3984" cy="1259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723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ST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3428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T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565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TJ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1544291" y="2201194"/>
            <a:ext cx="276225" cy="27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r>
              <a:rPr lang="zh-CN" altLang="en-US" dirty="0">
                <a:latin typeface="+mj-ea"/>
              </a:rPr>
              <a:t>的关系模式所具有的性质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196948" y="1600200"/>
            <a:ext cx="8947052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非主属性</a:t>
            </a:r>
            <a:r>
              <a:rPr lang="zh-CN" altLang="en-US" sz="2800" dirty="0">
                <a:latin typeface="隶书" panose="02010509060101010101" pitchFamily="49" charset="-122"/>
              </a:rPr>
              <a:t>都完全函数依赖于每个候选码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所有主属性都完全函数依赖于每个不包含它的候选码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没有任何属性完全函数依赖于非码的任何一组属性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0F746-4DE1-4F42-81C1-3B8FE8D2B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0" y="4845734"/>
            <a:ext cx="1864464" cy="13946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973200" cy="487817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按照规范化理论设计的关系模式是最优的吗？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第三节</a:t>
            </a:r>
            <a:r>
              <a:rPr lang="en-US" altLang="zh-CN" b="1" dirty="0">
                <a:solidFill>
                  <a:srgbClr val="FF9905"/>
                </a:solidFill>
              </a:rPr>
              <a:t> </a:t>
            </a:r>
            <a:r>
              <a:rPr lang="zh-CN" altLang="en-US" b="1" dirty="0">
                <a:solidFill>
                  <a:srgbClr val="FF9905"/>
                </a:solidFill>
              </a:rPr>
              <a:t>数据依赖的公理系统</a:t>
            </a:r>
            <a:endParaRPr lang="en-US" altLang="zh-CN" b="1" dirty="0">
              <a:solidFill>
                <a:srgbClr val="FF9905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9FD29D-4024-4836-88B9-B0DAF3C4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33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</p:spTree>
    <p:extLst>
      <p:ext uri="{BB962C8B-B14F-4D97-AF65-F5344CB8AC3E}">
        <p14:creationId xmlns:p14="http://schemas.microsoft.com/office/powerpoint/2010/main" val="328240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9430"/>
            <a:ext cx="8334671" cy="554461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/>
              <a:t>掌握</a:t>
            </a:r>
            <a:endParaRPr lang="en-US" altLang="zh-CN" sz="33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求闭包</a:t>
            </a:r>
            <a:endParaRPr lang="en-US" altLang="zh-CN" dirty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/>
              <a:t>了解</a:t>
            </a:r>
            <a:endParaRPr lang="en-US" altLang="zh-CN" sz="33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模式分解</a:t>
            </a:r>
            <a:endParaRPr lang="en-US" altLang="zh-CN" dirty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/>
              <a:t>重点</a:t>
            </a:r>
            <a:endParaRPr lang="en-US" altLang="zh-CN" sz="33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求闭包</a:t>
            </a:r>
            <a:endParaRPr lang="en-US" altLang="zh-CN" dirty="0"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/>
              <a:t>难点</a:t>
            </a:r>
            <a:endParaRPr lang="en-US" altLang="zh-CN" sz="3300" dirty="0"/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求闭包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31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逻辑蕴含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对于满足一组函数依赖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的关系模式</a:t>
            </a:r>
            <a:r>
              <a:rPr lang="en-US" altLang="zh-CN" dirty="0">
                <a:ea typeface="宋体" charset="-122"/>
              </a:rPr>
              <a:t>R&lt;U, F&gt;</a:t>
            </a:r>
            <a:r>
              <a:rPr lang="zh-CN" altLang="en-US" dirty="0">
                <a:ea typeface="宋体" charset="-122"/>
              </a:rPr>
              <a:t>，其任何一个关系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，若函数依赖</a:t>
            </a:r>
            <a:r>
              <a:rPr lang="en-US" altLang="zh-CN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都成立，则称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例：</a:t>
            </a:r>
            <a:r>
              <a:rPr lang="zh-CN" altLang="en-US" sz="2400" dirty="0">
                <a:ea typeface="宋体" charset="-122"/>
              </a:rPr>
              <a:t>已知</a:t>
            </a:r>
            <a:r>
              <a:rPr lang="en-US" altLang="zh-CN" sz="2400" dirty="0">
                <a:ea typeface="宋体" charset="-122"/>
              </a:rPr>
              <a:t>R(X,Y,Z)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F={X→Y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Y→Z}, </a:t>
            </a:r>
            <a:r>
              <a:rPr lang="zh-CN" altLang="en-US" sz="2400" dirty="0">
                <a:ea typeface="宋体" charset="-122"/>
              </a:rPr>
              <a:t>则</a:t>
            </a:r>
            <a:r>
              <a:rPr lang="en-US" altLang="zh-CN" sz="2400" dirty="0">
                <a:ea typeface="宋体" charset="-122"/>
              </a:rPr>
              <a:t>X→Z</a:t>
            </a:r>
            <a:r>
              <a:rPr lang="zh-CN" altLang="en-US" sz="2400" dirty="0">
                <a:ea typeface="宋体" charset="-122"/>
              </a:rPr>
              <a:t>成立，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56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Armstrong</a:t>
            </a:r>
            <a:r>
              <a:rPr lang="zh-CN" altLang="en-US" dirty="0"/>
              <a:t>公理系统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一套推理规则，是模式分解算法的理论基础</a:t>
            </a:r>
            <a:endParaRPr lang="en-US" altLang="zh-CN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用途：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从一组函数依赖求得蕴含的函数依赖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求给定关系模式的码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697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Armstrong</a:t>
            </a:r>
            <a:r>
              <a:rPr lang="zh-CN" altLang="en-US" dirty="0">
                <a:latin typeface="+mj-ea"/>
              </a:rPr>
              <a:t>公理系统</a:t>
            </a:r>
          </a:p>
        </p:txBody>
      </p:sp>
      <p:sp>
        <p:nvSpPr>
          <p:cNvPr id="103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6902" cy="4983162"/>
          </a:xfrm>
        </p:spPr>
        <p:txBody>
          <a:bodyPr/>
          <a:lstStyle/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公理系统，关系模式</a:t>
            </a:r>
            <a:r>
              <a:rPr lang="en-US" altLang="zh-CN" dirty="0"/>
              <a:t>R &lt;U</a:t>
            </a:r>
            <a:r>
              <a:rPr lang="zh-CN" altLang="en-US" dirty="0"/>
              <a:t>，</a:t>
            </a:r>
            <a:r>
              <a:rPr lang="en-US" altLang="zh-CN" dirty="0"/>
              <a:t>F &gt;</a:t>
            </a:r>
            <a:r>
              <a:rPr lang="zh-CN" altLang="en-US" dirty="0"/>
              <a:t>有以下的推理规则</a:t>
            </a:r>
          </a:p>
          <a:p>
            <a:pPr lvl="1" eaLnBrk="1" hangingPunct="1"/>
            <a:r>
              <a:rPr lang="en-US" altLang="zh-CN" sz="2400" b="1" dirty="0">
                <a:ea typeface="宋体" charset="-122"/>
              </a:rPr>
              <a:t>A1</a:t>
            </a:r>
            <a:r>
              <a:rPr lang="zh-CN" altLang="en-US" sz="2400" b="1" dirty="0">
                <a:ea typeface="宋体" charset="-122"/>
              </a:rPr>
              <a:t>自反律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 dirty="0">
                <a:ea typeface="宋体" charset="-122"/>
              </a:rPr>
              <a:t>A2</a:t>
            </a:r>
            <a:r>
              <a:rPr lang="zh-CN" altLang="en-US" sz="2400" b="1" dirty="0">
                <a:ea typeface="宋体" charset="-122"/>
              </a:rPr>
              <a:t>增广律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400" b="1" dirty="0">
                <a:ea typeface="宋体" charset="-122"/>
              </a:rPr>
              <a:t>A3</a:t>
            </a:r>
            <a:r>
              <a:rPr lang="zh-CN" altLang="en-US" sz="2400" b="1" dirty="0">
                <a:ea typeface="宋体" charset="-122"/>
              </a:rPr>
              <a:t>传递律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公理系统的推理规则</a:t>
            </a:r>
          </a:p>
          <a:p>
            <a:pPr lvl="1" eaLnBrk="1" hangingPunct="1"/>
            <a:r>
              <a:rPr lang="zh-CN" altLang="en-US" sz="2400" b="1" dirty="0">
                <a:ea typeface="宋体" charset="-122"/>
              </a:rPr>
              <a:t>合并规则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 dirty="0">
                <a:ea typeface="宋体" charset="-122"/>
              </a:rPr>
              <a:t>伪传递规则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/>
            <a:r>
              <a:rPr lang="zh-CN" altLang="en-US" sz="2400" b="1" dirty="0">
                <a:ea typeface="宋体" charset="-122"/>
              </a:rPr>
              <a:t>分解规则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2738" y="268922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68922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22575" y="3135313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135313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67025" y="355282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55282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225800" y="4560888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60888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214688" y="5018088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018088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214688" y="547528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47528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540F2357-967A-47BB-B5EA-9697DAF42AEC}"/>
              </a:ext>
            </a:extLst>
          </p:cNvPr>
          <p:cNvSpPr/>
          <p:nvPr/>
        </p:nvSpPr>
        <p:spPr>
          <a:xfrm>
            <a:off x="7462867" y="2101416"/>
            <a:ext cx="1681133" cy="726977"/>
          </a:xfrm>
          <a:prstGeom prst="wedgeEllipseCallout">
            <a:avLst>
              <a:gd name="adj1" fmla="val -77263"/>
              <a:gd name="adj2" fmla="val 421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平凡函数依赖</a:t>
            </a:r>
          </a:p>
        </p:txBody>
      </p:sp>
    </p:spTree>
    <p:extLst>
      <p:ext uri="{BB962C8B-B14F-4D97-AF65-F5344CB8AC3E}">
        <p14:creationId xmlns:p14="http://schemas.microsoft.com/office/powerpoint/2010/main" val="7723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问题的提出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什么是数据依赖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关系模式的简化定义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数据依赖对关系模式影响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848" y="386882"/>
            <a:ext cx="8590248" cy="636036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600" dirty="0"/>
              <a:t>引理</a:t>
            </a:r>
            <a:r>
              <a:rPr lang="en-US" altLang="zh-CN" sz="3600" dirty="0"/>
              <a:t>6.1 (</a:t>
            </a:r>
            <a:r>
              <a:rPr lang="zh-CN" altLang="en-US" sz="3600" dirty="0"/>
              <a:t>由合并规则和分解规则可得</a:t>
            </a:r>
            <a:r>
              <a:rPr lang="en-US" altLang="zh-CN" sz="3600" dirty="0"/>
              <a:t>)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600" dirty="0"/>
              <a:t>闭包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在关系模式</a:t>
            </a:r>
            <a:r>
              <a:rPr lang="en-US" altLang="zh-CN" dirty="0">
                <a:ea typeface="+mn-ea"/>
              </a:rPr>
              <a:t>R&lt;U, F&gt;</a:t>
            </a:r>
            <a:r>
              <a:rPr lang="zh-CN" altLang="en-US" dirty="0">
                <a:ea typeface="+mn-ea"/>
              </a:rPr>
              <a:t>中为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所逻辑蕴含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或推导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>
                <a:ea typeface="+mn-ea"/>
              </a:rPr>
              <a:t>叫做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的闭包，记为</a:t>
            </a:r>
            <a:r>
              <a:rPr lang="en-US" altLang="zh-CN" b="1" dirty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3600" dirty="0"/>
              <a:t>Armstrong</a:t>
            </a:r>
            <a:r>
              <a:rPr lang="zh-CN" altLang="en-US" sz="3600" dirty="0"/>
              <a:t>公理系统是有效的、完备的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公理系统的有效性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公理导出的每一个函数依赖一定在</a:t>
            </a: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公理系统的完备性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中的每一个函数依赖，必定可以由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40186"/>
              </p:ext>
            </p:extLst>
          </p:nvPr>
        </p:nvGraphicFramePr>
        <p:xfrm>
          <a:off x="1032797" y="1032132"/>
          <a:ext cx="7826355" cy="39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3" imgW="4305240" imgH="228600" progId="Equation.3">
                  <p:embed/>
                </p:oleObj>
              </mc:Choice>
              <mc:Fallback>
                <p:oleObj name="公式" r:id="rId3" imgW="430524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797" y="1032132"/>
                        <a:ext cx="7826355" cy="396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43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02" y="1054968"/>
            <a:ext cx="8396288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定义</a:t>
            </a:r>
            <a:r>
              <a:rPr lang="en-US" altLang="zh-CN" sz="2800" dirty="0"/>
              <a:t>6.13 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为属性集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上的一组函数依赖，</a:t>
            </a:r>
            <a:r>
              <a:rPr lang="en-US" altLang="zh-CN" sz="2800" dirty="0"/>
              <a:t>X </a:t>
            </a:r>
            <a:r>
              <a:rPr lang="zh-CN" altLang="en-US" sz="2800" dirty="0"/>
              <a:t>⊆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={ </a:t>
            </a:r>
            <a:r>
              <a:rPr lang="en-US" altLang="zh-CN" sz="2800" dirty="0" err="1"/>
              <a:t>A|X→A</a:t>
            </a:r>
            <a:r>
              <a:rPr lang="zh-CN" altLang="en-US" sz="2800" dirty="0"/>
              <a:t>能由</a:t>
            </a:r>
            <a:r>
              <a:rPr lang="en-US" altLang="zh-CN" sz="2800" dirty="0"/>
              <a:t>F </a:t>
            </a:r>
            <a:r>
              <a:rPr lang="zh-CN" altLang="en-US" sz="2800" dirty="0"/>
              <a:t>根据</a:t>
            </a:r>
            <a:r>
              <a:rPr lang="en-US" altLang="zh-CN" sz="2800" dirty="0"/>
              <a:t>Armstrong</a:t>
            </a:r>
            <a:r>
              <a:rPr lang="zh-CN" altLang="en-US" sz="2800" dirty="0"/>
              <a:t>公理导出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称为属性集</a:t>
            </a:r>
            <a:r>
              <a:rPr lang="en-US" altLang="zh-CN" sz="2800" dirty="0"/>
              <a:t>X</a:t>
            </a:r>
            <a:r>
              <a:rPr lang="zh-CN" altLang="en-US" sz="2800" dirty="0"/>
              <a:t>关于函数依赖集</a:t>
            </a:r>
            <a:r>
              <a:rPr lang="en-US" altLang="zh-CN" sz="2800" dirty="0"/>
              <a:t>F </a:t>
            </a:r>
            <a:r>
              <a:rPr lang="zh-CN" altLang="en-US" sz="2800" dirty="0"/>
              <a:t>的闭包。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例：</a:t>
            </a:r>
            <a:r>
              <a:rPr lang="en-US" altLang="zh-CN" dirty="0">
                <a:ea typeface="+mn-ea"/>
              </a:rPr>
              <a:t>U={A, B, C, D}; F={A → B, BC → D};</a:t>
            </a:r>
            <a:r>
              <a:rPr lang="en-US" altLang="zh-CN" sz="3600" dirty="0">
                <a:ea typeface="+mn-ea"/>
              </a:rPr>
              <a:t>A</a:t>
            </a:r>
            <a:r>
              <a:rPr lang="en-US" altLang="zh-CN" baseline="-25000" dirty="0">
                <a:ea typeface="+mn-ea"/>
              </a:rPr>
              <a:t>F</a:t>
            </a:r>
            <a:r>
              <a:rPr lang="en-US" altLang="zh-CN" sz="2000" baseline="30000" dirty="0">
                <a:ea typeface="+mn-ea"/>
              </a:rPr>
              <a:t>+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= {A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B}</a:t>
            </a:r>
            <a:endParaRPr lang="en-US" altLang="zh-CN" sz="650" dirty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887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0" dirty="0">
                <a:latin typeface="+mj-ea"/>
              </a:rPr>
              <a:t>算法：求属性集</a:t>
            </a:r>
            <a:r>
              <a:rPr lang="en-US" altLang="zh-CN" sz="3200" b="0" dirty="0">
                <a:latin typeface="+mj-ea"/>
              </a:rPr>
              <a:t>X</a:t>
            </a:r>
            <a:r>
              <a:rPr lang="zh-CN" altLang="en-US" sz="3200" b="0" dirty="0">
                <a:latin typeface="+mj-ea"/>
              </a:rPr>
              <a:t>关于函数依赖集</a:t>
            </a:r>
            <a:r>
              <a:rPr lang="en-US" altLang="zh-CN" sz="3200" b="0" dirty="0">
                <a:latin typeface="+mj-ea"/>
              </a:rPr>
              <a:t>F</a:t>
            </a:r>
            <a:r>
              <a:rPr lang="zh-CN" altLang="en-US" sz="3200" b="0" dirty="0">
                <a:latin typeface="+mj-ea"/>
              </a:rPr>
              <a:t>的闭包</a:t>
            </a:r>
            <a:r>
              <a:rPr lang="en-US" altLang="zh-CN" sz="3200" b="0" dirty="0" err="1">
                <a:latin typeface="+mj-ea"/>
              </a:rPr>
              <a:t>X</a:t>
            </a:r>
            <a:r>
              <a:rPr lang="en-US" altLang="zh-CN" sz="3200" b="0" baseline="30000" dirty="0" err="1">
                <a:latin typeface="+mj-ea"/>
              </a:rPr>
              <a:t>+</a:t>
            </a:r>
            <a:r>
              <a:rPr lang="en-US" altLang="zh-CN" sz="2800" b="0" baseline="-25000" dirty="0" err="1">
                <a:latin typeface="+mj-ea"/>
              </a:rPr>
              <a:t>F</a:t>
            </a:r>
            <a:endParaRPr lang="zh-CN" altLang="en-US" sz="3200" b="0" dirty="0">
              <a:latin typeface="+mj-ea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76263" y="4749800"/>
          <a:ext cx="829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749800"/>
                        <a:ext cx="8291512" cy="965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52463" y="5791200"/>
          <a:ext cx="8143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791200"/>
                        <a:ext cx="8143875" cy="86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28688" y="1196975"/>
          <a:ext cx="71707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7" imgW="4089240" imgH="1955520" progId="">
                  <p:embed/>
                </p:oleObj>
              </mc:Choice>
              <mc:Fallback>
                <p:oleObj name="Equation" r:id="rId7" imgW="4089240" imgH="1955520" progId="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96975"/>
                        <a:ext cx="7170737" cy="342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507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-28575" y="779462"/>
            <a:ext cx="8229600" cy="52990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38288" y="906463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906463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942975" y="3211513"/>
          <a:ext cx="7896225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211513"/>
                        <a:ext cx="7896225" cy="2598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利用属性组的闭包求关系的候选码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484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已知：</a:t>
            </a:r>
            <a:r>
              <a:rPr lang="en-US" altLang="zh-CN" sz="2800" b="1" i="1" dirty="0"/>
              <a:t>R(X,Y,Z)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F={X→Y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Y→Z}</a:t>
            </a:r>
            <a:r>
              <a:rPr lang="zh-CN" altLang="en-US" sz="2800" b="1" i="1" dirty="0"/>
              <a:t>，</a:t>
            </a:r>
            <a:r>
              <a:rPr lang="zh-CN" altLang="en-US" sz="2800" dirty="0"/>
              <a:t>求关系的候选码。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首先，找出所有没有在任何一个函数依赖右侧出现的属性，把他们组成一个属性组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，候选码一定含有</a:t>
            </a:r>
            <a:r>
              <a:rPr lang="en-US" altLang="zh-CN" sz="2400" dirty="0">
                <a:ea typeface="宋体" charset="-122"/>
              </a:rPr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计算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baseline="-25000" dirty="0"/>
              <a:t> </a:t>
            </a:r>
            <a:r>
              <a:rPr lang="zh-CN" altLang="en-US" sz="2400" dirty="0">
                <a:ea typeface="宋体" charset="-122"/>
              </a:rPr>
              <a:t>，如果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en-US" altLang="zh-CN" sz="2400" baseline="-25000" dirty="0"/>
              <a:t> </a:t>
            </a:r>
            <a:r>
              <a:rPr lang="en-US" altLang="zh-CN" sz="2400" dirty="0">
                <a:ea typeface="宋体" charset="-122"/>
              </a:rPr>
              <a:t>=U</a:t>
            </a:r>
            <a:r>
              <a:rPr lang="zh-CN" altLang="en-US" sz="2400" dirty="0">
                <a:ea typeface="宋体" charset="-122"/>
              </a:rPr>
              <a:t>，则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为候选码，而且只有这一个</a:t>
            </a:r>
            <a:r>
              <a:rPr lang="en-US" altLang="zh-CN" sz="2400" dirty="0">
                <a:ea typeface="宋体" charset="-122"/>
              </a:rPr>
              <a:t>;</a:t>
            </a:r>
            <a:r>
              <a:rPr lang="zh-CN" altLang="en-US" sz="2400" dirty="0">
                <a:ea typeface="宋体" charset="-122"/>
              </a:rPr>
              <a:t>否则，基于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扩充属性，形成新的属性组（含有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/>
              <a:t>Key: {X}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30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练习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111763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R&lt;U</a:t>
            </a:r>
            <a:r>
              <a:rPr lang="zh-CN" altLang="en-US" dirty="0"/>
              <a:t>，</a:t>
            </a:r>
            <a:r>
              <a:rPr lang="en-US" altLang="zh-CN" dirty="0"/>
              <a:t>F&gt;</a:t>
            </a:r>
            <a:r>
              <a:rPr lang="zh-CN" altLang="en-US" dirty="0"/>
              <a:t>，其中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E}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F={AB→C</a:t>
            </a:r>
            <a:r>
              <a:rPr lang="zh-CN" altLang="en-US" dirty="0"/>
              <a:t>，</a:t>
            </a:r>
            <a:r>
              <a:rPr lang="en-US" altLang="zh-CN" dirty="0"/>
              <a:t>B→D</a:t>
            </a:r>
            <a:r>
              <a:rPr lang="zh-CN" altLang="en-US" dirty="0"/>
              <a:t>，</a:t>
            </a:r>
            <a:r>
              <a:rPr lang="en-US" altLang="zh-CN" dirty="0"/>
              <a:t>C→E</a:t>
            </a:r>
            <a:r>
              <a:rPr lang="zh-CN" altLang="en-US" dirty="0"/>
              <a:t>，</a:t>
            </a:r>
            <a:r>
              <a:rPr lang="en-US" altLang="zh-CN" dirty="0"/>
              <a:t>EC→B</a:t>
            </a:r>
            <a:r>
              <a:rPr lang="zh-CN" altLang="en-US" dirty="0"/>
              <a:t>，</a:t>
            </a:r>
            <a:r>
              <a:rPr lang="en-US" altLang="zh-CN" dirty="0"/>
              <a:t>AC→B}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求关系的候选码</a:t>
            </a:r>
            <a:r>
              <a:rPr lang="zh-CN" altLang="en-US" i="1" dirty="0">
                <a:ea typeface="宋体" charset="-122"/>
              </a:rPr>
              <a:t>。</a:t>
            </a:r>
            <a:endParaRPr lang="en-US" altLang="zh-CN" i="1" dirty="0">
              <a:ea typeface="宋体" charset="-122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U(A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G)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F={A-&gt;B, A-&gt;C, A-&gt;D, D-&gt;E, (A, F)-&gt; G}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求候选码。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360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7892" y="497500"/>
            <a:ext cx="8411748" cy="6306545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3"/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已知学生关系模式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Grade)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其中：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学号、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姓名、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系名、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系主       任名、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课程、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成绩。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8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006051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03313"/>
            <a:ext cx="7772400" cy="48402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4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设有如图所示的学生关系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试问</a:t>
            </a:r>
            <a:r>
              <a:rPr lang="en-US" altLang="zh-CN" sz="2400" dirty="0"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ea typeface="+mn-ea"/>
                <a:cs typeface="Times New Roman" pitchFamily="18" charset="0"/>
              </a:rPr>
              <a:t>是否属于</a:t>
            </a:r>
            <a:r>
              <a:rPr lang="en-US" altLang="zh-CN" sz="2400" dirty="0" err="1">
                <a:ea typeface="+mn-ea"/>
                <a:cs typeface="Times New Roman" pitchFamily="18" charset="0"/>
              </a:rPr>
              <a:t>3NF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ea typeface="+mn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ea typeface="+mn-ea"/>
                <a:cs typeface="Times New Roman" pitchFamily="18" charset="0"/>
              </a:rPr>
              <a:t>并将其规范化为</a:t>
            </a:r>
            <a:r>
              <a:rPr lang="en-US" altLang="zh-CN" sz="2400" dirty="0">
                <a:ea typeface="+mn-ea"/>
                <a:cs typeface="Times New Roman" pitchFamily="18" charset="0"/>
              </a:rPr>
              <a:t>3NF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/>
          <a:srcRect l="18994" t="45074" r="28964" b="26367"/>
          <a:stretch>
            <a:fillRect/>
          </a:stretch>
        </p:blipFill>
        <p:spPr bwMode="auto">
          <a:xfrm>
            <a:off x="637718" y="1656556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712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0142" y="451299"/>
            <a:ext cx="8933858" cy="5773658"/>
          </a:xfrm>
          <a:prstGeom prst="rect">
            <a:avLst/>
          </a:prstGeom>
        </p:spPr>
        <p:txBody>
          <a:bodyPr/>
          <a:lstStyle/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5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R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它为第几范式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是否存在删除操作异常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若存在，则说明是在什么情况下发生的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 l="17513" t="14561" r="51482" b="64757"/>
          <a:stretch>
            <a:fillRect/>
          </a:stretch>
        </p:blipFill>
        <p:spPr bwMode="auto">
          <a:xfrm>
            <a:off x="747556" y="1031982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864041" y="1031982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37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300" y="696913"/>
            <a:ext cx="8270875" cy="5856287"/>
          </a:xfrm>
          <a:prstGeom prst="rect">
            <a:avLst/>
          </a:prstGeom>
        </p:spPr>
        <p:txBody>
          <a:bodyPr/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6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设有如图所示的关系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R,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3NF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3NF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 l="18059" t="21008" r="35970" b="57878"/>
          <a:stretch>
            <a:fillRect/>
          </a:stretch>
        </p:blipFill>
        <p:spPr bwMode="auto">
          <a:xfrm>
            <a:off x="550863" y="2379663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9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什么是数据依赖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1336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完整性约束的表现形式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限定属性取值范围：例如成绩必须在</a:t>
            </a:r>
            <a:r>
              <a:rPr lang="en-US" altLang="zh-CN" sz="2400" dirty="0">
                <a:latin typeface="+mn-ea"/>
                <a:ea typeface="+mn-ea"/>
              </a:rPr>
              <a:t>0-100</a:t>
            </a:r>
            <a:r>
              <a:rPr lang="zh-CN" altLang="en-US" sz="2400" dirty="0">
                <a:latin typeface="+mn-ea"/>
                <a:ea typeface="+mn-ea"/>
              </a:rPr>
              <a:t>之间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定义属性</a:t>
            </a:r>
            <a:r>
              <a:rPr lang="zh-CN" altLang="en-US" sz="2400" dirty="0">
                <a:solidFill>
                  <a:srgbClr val="FF00FF"/>
                </a:solidFill>
                <a:latin typeface="+mn-ea"/>
                <a:ea typeface="+mn-ea"/>
              </a:rPr>
              <a:t>值</a:t>
            </a:r>
            <a:r>
              <a:rPr lang="zh-CN" altLang="en-US" sz="2400" dirty="0">
                <a:latin typeface="+mn-ea"/>
                <a:ea typeface="+mn-ea"/>
              </a:rPr>
              <a:t>间的相互关连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4898" y="481042"/>
            <a:ext cx="8830947" cy="411480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7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假设某企业集团数据库中有一关系模式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如下：</a:t>
            </a:r>
          </a:p>
          <a:p>
            <a:pPr marL="381000" indent="-3810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（商店编号，商品编号，商品库存数量，部门编号，负责人）如果规定：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每个商店的每种商品只在该商店的一个部门销售；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每个商店的每个部门只有一个负责人；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试分析：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根据上述规定，写出关系模式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的基本函数依赖；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的候选码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的范式级别，为什么？ 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若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不是</a:t>
            </a:r>
            <a:r>
              <a:rPr lang="en-US" altLang="zh-CN" sz="22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，将</a:t>
            </a:r>
            <a:r>
              <a:rPr lang="en-US" altLang="zh-CN" sz="2200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分解为</a:t>
            </a:r>
            <a:r>
              <a:rPr lang="en-US" altLang="zh-CN" sz="22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n-ea"/>
                <a:ea typeface="+mn-ea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8858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89694" y="413569"/>
            <a:ext cx="8964612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+mj-lt"/>
              <a:buAutoNum type="arabicPeriod" startAt="8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建立一个关于系、学生、班级、学会等诸信息的关系数据库。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班级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系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学会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：学会名、成立年份、办公地点、人数</a:t>
            </a:r>
            <a:r>
              <a:rPr lang="zh-CN" altLang="en-US" sz="2400" dirty="0">
                <a:latin typeface="宋体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cs typeface="Times New Roman" pitchFamily="18" charset="0"/>
              </a:rPr>
              <a:t>   语义如下：</a:t>
            </a:r>
            <a:endParaRPr lang="en-US" altLang="zh-CN" sz="2400" b="1" dirty="0">
              <a:latin typeface="宋体" charset="-122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200" dirty="0">
                <a:latin typeface="宋体" charset="-122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200" dirty="0">
              <a:latin typeface="宋体" charset="-122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200" dirty="0">
                <a:latin typeface="宋体" charset="-122"/>
                <a:cs typeface="Times New Roman" pitchFamily="18" charset="0"/>
              </a:rPr>
              <a:t>一个系的学生住在同一宿舍区。</a:t>
            </a:r>
            <a:endParaRPr lang="en-US" altLang="zh-CN" sz="2200" dirty="0">
              <a:latin typeface="宋体" charset="-122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200" dirty="0">
                <a:latin typeface="宋体" charset="-122"/>
                <a:cs typeface="Times New Roman" pitchFamily="18" charset="0"/>
              </a:rPr>
              <a:t>每个学生可参加若干学会，每个学会有若干学生。</a:t>
            </a:r>
            <a:endParaRPr lang="en-US" altLang="zh-CN" sz="2200" dirty="0">
              <a:latin typeface="宋体" charset="-122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200" dirty="0">
                <a:latin typeface="宋体" charset="-122"/>
                <a:cs typeface="Times New Roman" pitchFamily="18" charset="0"/>
              </a:rPr>
              <a:t>学生参加某学会有一个入会年份。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zh-CN" altLang="en-US" sz="2200" dirty="0">
                <a:latin typeface="宋体" charset="-122"/>
                <a:cs typeface="Times New Roman" pitchFamily="18" charset="0"/>
              </a:rPr>
              <a:t>     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200" dirty="0">
                <a:latin typeface="宋体" charset="-122"/>
                <a:cs typeface="Times New Roman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25369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3470" y="954848"/>
            <a:ext cx="8748713" cy="45354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9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下面的结论哪些是正确的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哪些是错误的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?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BCNF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267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9046" y="566531"/>
            <a:ext cx="8436902" cy="5624127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现有商品供应关系模式：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supply(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sno,pno,scity,status,qty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已知其上的函数依赖集合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F={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sno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-&gt;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scity,scity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-&gt;status,(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sno,pno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)-&gt;qty}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1)</a:t>
            </a:r>
            <a:r>
              <a:rPr lang="zh-CN" altLang="en-US" sz="2400" dirty="0">
                <a:latin typeface="+mn-ea"/>
                <a:ea typeface="+mn-ea"/>
              </a:rPr>
              <a:t>求该关系模式的候选码（要求：给出关键步骤）。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2)</a:t>
            </a:r>
            <a:r>
              <a:rPr lang="zh-CN" altLang="en-US" sz="2400" dirty="0">
                <a:latin typeface="+mn-ea"/>
                <a:ea typeface="+mn-ea"/>
              </a:rPr>
              <a:t>该关系模式最高满足几范式？给出理由。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请使用投影分解法将该关系模式转化为一组</a:t>
            </a:r>
            <a:r>
              <a:rPr lang="en-US" altLang="zh-CN" sz="2400" dirty="0" err="1">
                <a:latin typeface="+mn-ea"/>
                <a:ea typeface="+mn-ea"/>
              </a:rPr>
              <a:t>3NF</a:t>
            </a:r>
            <a:r>
              <a:rPr lang="zh-CN" altLang="en-US" sz="2400" dirty="0">
                <a:latin typeface="+mn-ea"/>
                <a:ea typeface="+mn-ea"/>
              </a:rPr>
              <a:t>关系模式。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2286000" y="185896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046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4"/>
          <p:cNvSpPr>
            <a:spLocks noGrp="1"/>
          </p:cNvSpPr>
          <p:nvPr>
            <p:ph idx="1"/>
          </p:nvPr>
        </p:nvSpPr>
        <p:spPr>
          <a:xfrm>
            <a:off x="457200" y="103225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b="1" dirty="0">
                <a:latin typeface="宋体" charset="-122"/>
                <a:ea typeface="宋体" charset="-122"/>
              </a:rPr>
              <a:t>已知关系模式</a:t>
            </a:r>
            <a:r>
              <a:rPr lang="en-US" altLang="zh-CN" b="1" dirty="0">
                <a:latin typeface="宋体" charset="-122"/>
                <a:ea typeface="宋体" charset="-122"/>
              </a:rPr>
              <a:t>R(A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B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C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D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E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F</a:t>
            </a:r>
            <a:r>
              <a:rPr lang="zh-CN" altLang="en-US" b="1" dirty="0">
                <a:latin typeface="宋体" charset="-122"/>
                <a:ea typeface="宋体" charset="-122"/>
              </a:rPr>
              <a:t>，</a:t>
            </a:r>
            <a:r>
              <a:rPr lang="en-US" altLang="zh-CN" b="1" dirty="0">
                <a:latin typeface="宋体" charset="-122"/>
                <a:ea typeface="宋体" charset="-122"/>
              </a:rPr>
              <a:t>G)</a:t>
            </a:r>
            <a:endParaRPr lang="zh-CN" altLang="en-US" b="1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ea typeface="宋体" charset="-122"/>
              </a:rPr>
              <a:t>F={A-&gt;B, A-&gt;C, A-&gt;D, D-&gt;E, (A, F)-&gt; D}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charset="-122"/>
                <a:ea typeface="宋体" charset="-122"/>
              </a:rPr>
              <a:t> </a:t>
            </a:r>
            <a:r>
              <a:rPr lang="en-US" altLang="zh-CN" dirty="0">
                <a:latin typeface="宋体" charset="-122"/>
                <a:ea typeface="宋体" charset="-122"/>
              </a:rPr>
              <a:t>(1)</a:t>
            </a:r>
            <a:r>
              <a:rPr lang="zh-CN" altLang="en-US" dirty="0">
                <a:latin typeface="宋体" charset="-122"/>
                <a:ea typeface="宋体" charset="-122"/>
              </a:rPr>
              <a:t>求候选码。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(2)</a:t>
            </a:r>
            <a:r>
              <a:rPr lang="zh-CN" altLang="en-US" dirty="0">
                <a:latin typeface="宋体" charset="-122"/>
                <a:ea typeface="宋体" charset="-122"/>
              </a:rPr>
              <a:t>该关系模式是否满足</a:t>
            </a:r>
            <a:r>
              <a:rPr lang="en-US" altLang="zh-CN" dirty="0">
                <a:latin typeface="宋体" charset="-122"/>
                <a:ea typeface="宋体" charset="-122"/>
              </a:rPr>
              <a:t>2NF?</a:t>
            </a:r>
            <a:r>
              <a:rPr lang="zh-CN" altLang="en-US" dirty="0">
                <a:latin typeface="宋体" charset="-122"/>
                <a:ea typeface="宋体" charset="-122"/>
              </a:rPr>
              <a:t>为什么</a:t>
            </a:r>
            <a:r>
              <a:rPr lang="en-US" altLang="zh-CN" dirty="0">
                <a:latin typeface="宋体" charset="-122"/>
                <a:ea typeface="宋体" charset="-122"/>
              </a:rPr>
              <a:t>?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宋体" charset="-122"/>
                <a:ea typeface="宋体" charset="-122"/>
              </a:rPr>
              <a:t> (3)</a:t>
            </a:r>
            <a:r>
              <a:rPr lang="zh-CN" altLang="en-US" dirty="0">
                <a:latin typeface="宋体" charset="-122"/>
                <a:ea typeface="宋体" charset="-122"/>
              </a:rPr>
              <a:t>使用投影分解法将关系模式</a:t>
            </a:r>
            <a:r>
              <a:rPr lang="en-US" altLang="zh-CN" dirty="0">
                <a:latin typeface="宋体" charset="-122"/>
                <a:ea typeface="宋体" charset="-122"/>
              </a:rPr>
              <a:t>R</a:t>
            </a:r>
            <a:r>
              <a:rPr lang="zh-CN" altLang="en-US" dirty="0">
                <a:latin typeface="宋体" charset="-122"/>
                <a:ea typeface="宋体" charset="-122"/>
              </a:rPr>
              <a:t>分解成一组</a:t>
            </a:r>
            <a:r>
              <a:rPr lang="en-US" altLang="zh-CN" dirty="0">
                <a:latin typeface="宋体" charset="-122"/>
                <a:ea typeface="宋体" charset="-122"/>
              </a:rPr>
              <a:t>3NF</a:t>
            </a:r>
            <a:r>
              <a:rPr lang="zh-CN" altLang="en-US" dirty="0">
                <a:latin typeface="宋体" charset="-122"/>
                <a:ea typeface="宋体" charset="-122"/>
              </a:rPr>
              <a:t>模式集。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eaLnBrk="1" hangingPunct="1"/>
            <a:endParaRPr lang="zh-CN" altLang="en-US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4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数据依赖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ea typeface="宋体" charset="-122"/>
              </a:rPr>
              <a:t>一个关系内部属性与属性之间的约束关系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ea typeface="宋体" charset="-122"/>
              </a:rPr>
              <a:t>现实世界属性间相互联系的抽象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ea typeface="宋体" charset="-122"/>
              </a:rPr>
              <a:t>数据内在的性质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语义</a:t>
            </a:r>
            <a:r>
              <a:rPr lang="zh-CN" altLang="en-US" sz="2400" dirty="0">
                <a:ea typeface="宋体" charset="-122"/>
              </a:rPr>
              <a:t>的体现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228600" y="141422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数据依赖的类型</a:t>
            </a:r>
            <a:endParaRPr lang="en-US" altLang="zh-CN" dirty="0"/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函数依赖（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Functional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FD)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多值依赖（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Multivalued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MVD)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  <a:ea typeface="+mn-ea"/>
              </a:rPr>
              <a:t>其他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3723</TotalTime>
  <Words>4130</Words>
  <Application>Microsoft Office PowerPoint</Application>
  <PresentationFormat>全屏显示(4:3)</PresentationFormat>
  <Paragraphs>649</Paragraphs>
  <Slides>74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굴림</vt:lpstr>
      <vt:lpstr>等线</vt:lpstr>
      <vt:lpstr>华文行楷</vt:lpstr>
      <vt:lpstr>华文隶书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数据库系统概论课件模板</vt:lpstr>
      <vt:lpstr>自定义设计方案</vt:lpstr>
      <vt:lpstr>公式</vt:lpstr>
      <vt:lpstr>Equation</vt:lpstr>
      <vt:lpstr>数据库系统概论</vt:lpstr>
      <vt:lpstr>内容回顾</vt:lpstr>
      <vt:lpstr>第6章  关系数据库理论</vt:lpstr>
      <vt:lpstr>教学目标</vt:lpstr>
      <vt:lpstr>关系数据库理论</vt:lpstr>
      <vt:lpstr>问题的提出</vt:lpstr>
      <vt:lpstr>什么是数据依赖</vt:lpstr>
      <vt:lpstr>PowerPoint 演示文稿</vt:lpstr>
      <vt:lpstr>PowerPoint 演示文稿</vt:lpstr>
      <vt:lpstr>关系模式的简化表示</vt:lpstr>
      <vt:lpstr>数据依赖对关系模式的影响</vt:lpstr>
      <vt:lpstr>PowerPoint 演示文稿</vt:lpstr>
      <vt:lpstr>PowerPoint 演示文稿</vt:lpstr>
      <vt:lpstr>PowerPoint 演示文稿</vt:lpstr>
      <vt:lpstr>PowerPoint 演示文稿</vt:lpstr>
      <vt:lpstr>小结</vt:lpstr>
      <vt:lpstr>关系数据库理论</vt:lpstr>
      <vt:lpstr>规范化</vt:lpstr>
      <vt:lpstr>函数依赖</vt:lpstr>
      <vt:lpstr>说明</vt:lpstr>
      <vt:lpstr>PowerPoint 演示文稿</vt:lpstr>
      <vt:lpstr>函数依赖</vt:lpstr>
      <vt:lpstr>平凡函数依赖与非平凡函数依赖</vt:lpstr>
      <vt:lpstr>完全函数依赖与部分函数依赖</vt:lpstr>
      <vt:lpstr>PowerPoint 演示文稿</vt:lpstr>
      <vt:lpstr>传递函数依赖</vt:lpstr>
      <vt:lpstr>规范化</vt:lpstr>
      <vt:lpstr>码</vt:lpstr>
      <vt:lpstr>PowerPoint 演示文稿</vt:lpstr>
      <vt:lpstr>外码</vt:lpstr>
      <vt:lpstr>规范化</vt:lpstr>
      <vt:lpstr>范式</vt:lpstr>
      <vt:lpstr>范式(cont)</vt:lpstr>
      <vt:lpstr>1NF</vt:lpstr>
      <vt:lpstr>PowerPoint 演示文稿</vt:lpstr>
      <vt:lpstr>PowerPoint 演示文稿</vt:lpstr>
      <vt:lpstr>PowerPoint 演示文稿</vt:lpstr>
      <vt:lpstr>PowerPoint 演示文稿</vt:lpstr>
      <vt:lpstr>2NF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3NF</vt:lpstr>
      <vt:lpstr>PowerPoint 演示文稿</vt:lpstr>
      <vt:lpstr>PowerPoint 演示文稿</vt:lpstr>
      <vt:lpstr>PowerPoint 演示文稿</vt:lpstr>
      <vt:lpstr>BCNF</vt:lpstr>
      <vt:lpstr>PowerPoint 演示文稿</vt:lpstr>
      <vt:lpstr>PowerPoint 演示文稿</vt:lpstr>
      <vt:lpstr>BCNF的关系模式所具有的性质</vt:lpstr>
      <vt:lpstr>Q &amp; A</vt:lpstr>
      <vt:lpstr>关系数据库理论</vt:lpstr>
      <vt:lpstr>教学目标</vt:lpstr>
      <vt:lpstr>数据依赖的公理系统</vt:lpstr>
      <vt:lpstr>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利用属性组的闭包求关系的候选码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dingleilei0801@163.com</cp:lastModifiedBy>
  <cp:revision>118</cp:revision>
  <dcterms:created xsi:type="dcterms:W3CDTF">2009-08-17T01:55:50Z</dcterms:created>
  <dcterms:modified xsi:type="dcterms:W3CDTF">2018-05-07T00:37:27Z</dcterms:modified>
</cp:coreProperties>
</file>