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115"/>
  </p:notesMasterIdLst>
  <p:handoutMasterIdLst>
    <p:handoutMasterId r:id="rId116"/>
  </p:handoutMasterIdLst>
  <p:sldIdLst>
    <p:sldId id="256" r:id="rId2"/>
    <p:sldId id="399" r:id="rId3"/>
    <p:sldId id="277" r:id="rId4"/>
    <p:sldId id="280" r:id="rId5"/>
    <p:sldId id="281" r:id="rId6"/>
    <p:sldId id="278" r:id="rId7"/>
    <p:sldId id="282" r:id="rId8"/>
    <p:sldId id="279" r:id="rId9"/>
    <p:sldId id="283" r:id="rId10"/>
    <p:sldId id="426" r:id="rId11"/>
    <p:sldId id="284" r:id="rId12"/>
    <p:sldId id="285" r:id="rId13"/>
    <p:sldId id="286" r:id="rId14"/>
    <p:sldId id="287" r:id="rId15"/>
    <p:sldId id="288" r:id="rId16"/>
    <p:sldId id="289" r:id="rId17"/>
    <p:sldId id="290" r:id="rId18"/>
    <p:sldId id="427" r:id="rId19"/>
    <p:sldId id="291" r:id="rId20"/>
    <p:sldId id="292" r:id="rId21"/>
    <p:sldId id="293" r:id="rId22"/>
    <p:sldId id="294" r:id="rId23"/>
    <p:sldId id="295" r:id="rId24"/>
    <p:sldId id="428" r:id="rId25"/>
    <p:sldId id="301" r:id="rId26"/>
    <p:sldId id="302" r:id="rId27"/>
    <p:sldId id="303" r:id="rId28"/>
    <p:sldId id="316" r:id="rId29"/>
    <p:sldId id="306" r:id="rId30"/>
    <p:sldId id="308" r:id="rId31"/>
    <p:sldId id="309" r:id="rId32"/>
    <p:sldId id="310" r:id="rId33"/>
    <p:sldId id="311" r:id="rId34"/>
    <p:sldId id="429" r:id="rId35"/>
    <p:sldId id="320" r:id="rId36"/>
    <p:sldId id="319" r:id="rId37"/>
    <p:sldId id="317" r:id="rId38"/>
    <p:sldId id="321" r:id="rId39"/>
    <p:sldId id="323" r:id="rId40"/>
    <p:sldId id="322" r:id="rId41"/>
    <p:sldId id="324" r:id="rId42"/>
    <p:sldId id="430" r:id="rId43"/>
    <p:sldId id="325" r:id="rId44"/>
    <p:sldId id="327" r:id="rId45"/>
    <p:sldId id="328" r:id="rId46"/>
    <p:sldId id="326" r:id="rId47"/>
    <p:sldId id="329" r:id="rId48"/>
    <p:sldId id="431" r:id="rId49"/>
    <p:sldId id="330" r:id="rId50"/>
    <p:sldId id="432" r:id="rId51"/>
    <p:sldId id="433" r:id="rId52"/>
    <p:sldId id="331" r:id="rId53"/>
    <p:sldId id="333" r:id="rId54"/>
    <p:sldId id="334" r:id="rId55"/>
    <p:sldId id="335" r:id="rId56"/>
    <p:sldId id="434" r:id="rId57"/>
    <p:sldId id="336" r:id="rId58"/>
    <p:sldId id="339" r:id="rId59"/>
    <p:sldId id="338" r:id="rId60"/>
    <p:sldId id="435" r:id="rId61"/>
    <p:sldId id="340" r:id="rId62"/>
    <p:sldId id="342" r:id="rId63"/>
    <p:sldId id="343" r:id="rId64"/>
    <p:sldId id="344" r:id="rId65"/>
    <p:sldId id="436" r:id="rId66"/>
    <p:sldId id="345" r:id="rId67"/>
    <p:sldId id="347" r:id="rId68"/>
    <p:sldId id="348" r:id="rId69"/>
    <p:sldId id="349" r:id="rId70"/>
    <p:sldId id="351" r:id="rId71"/>
    <p:sldId id="352" r:id="rId72"/>
    <p:sldId id="353" r:id="rId73"/>
    <p:sldId id="354" r:id="rId74"/>
    <p:sldId id="355" r:id="rId75"/>
    <p:sldId id="356" r:id="rId76"/>
    <p:sldId id="357" r:id="rId77"/>
    <p:sldId id="358" r:id="rId78"/>
    <p:sldId id="437" r:id="rId79"/>
    <p:sldId id="360" r:id="rId80"/>
    <p:sldId id="361" r:id="rId81"/>
    <p:sldId id="362" r:id="rId82"/>
    <p:sldId id="363" r:id="rId83"/>
    <p:sldId id="414" r:id="rId84"/>
    <p:sldId id="415" r:id="rId85"/>
    <p:sldId id="416" r:id="rId86"/>
    <p:sldId id="418" r:id="rId87"/>
    <p:sldId id="419" r:id="rId88"/>
    <p:sldId id="422" r:id="rId89"/>
    <p:sldId id="423" r:id="rId90"/>
    <p:sldId id="424" r:id="rId91"/>
    <p:sldId id="425" r:id="rId92"/>
    <p:sldId id="377" r:id="rId93"/>
    <p:sldId id="378" r:id="rId94"/>
    <p:sldId id="411" r:id="rId95"/>
    <p:sldId id="379" r:id="rId96"/>
    <p:sldId id="380" r:id="rId97"/>
    <p:sldId id="381" r:id="rId98"/>
    <p:sldId id="382" r:id="rId99"/>
    <p:sldId id="383" r:id="rId100"/>
    <p:sldId id="384" r:id="rId101"/>
    <p:sldId id="438" r:id="rId102"/>
    <p:sldId id="386" r:id="rId103"/>
    <p:sldId id="387" r:id="rId104"/>
    <p:sldId id="389" r:id="rId105"/>
    <p:sldId id="390" r:id="rId106"/>
    <p:sldId id="392" r:id="rId107"/>
    <p:sldId id="393" r:id="rId108"/>
    <p:sldId id="394" r:id="rId109"/>
    <p:sldId id="395" r:id="rId110"/>
    <p:sldId id="396" r:id="rId111"/>
    <p:sldId id="397" r:id="rId112"/>
    <p:sldId id="410" r:id="rId113"/>
    <p:sldId id="409" r:id="rId114"/>
  </p:sldIdLst>
  <p:sldSz cx="12190413" cy="6859588"/>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544251"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1088502"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632753"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2177004"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721254" algn="l" defTabSz="1088502" rtl="0" eaLnBrk="1" latinLnBrk="0" hangingPunct="1">
      <a:defRPr kern="1200">
        <a:solidFill>
          <a:schemeClr val="tx1"/>
        </a:solidFill>
        <a:latin typeface="Arial" charset="0"/>
        <a:ea typeface="宋体" pitchFamily="2" charset="-122"/>
        <a:cs typeface="+mn-cs"/>
      </a:defRPr>
    </a:lvl6pPr>
    <a:lvl7pPr marL="3265505" algn="l" defTabSz="1088502" rtl="0" eaLnBrk="1" latinLnBrk="0" hangingPunct="1">
      <a:defRPr kern="1200">
        <a:solidFill>
          <a:schemeClr val="tx1"/>
        </a:solidFill>
        <a:latin typeface="Arial" charset="0"/>
        <a:ea typeface="宋体" pitchFamily="2" charset="-122"/>
        <a:cs typeface="+mn-cs"/>
      </a:defRPr>
    </a:lvl7pPr>
    <a:lvl8pPr marL="3809756" algn="l" defTabSz="1088502" rtl="0" eaLnBrk="1" latinLnBrk="0" hangingPunct="1">
      <a:defRPr kern="1200">
        <a:solidFill>
          <a:schemeClr val="tx1"/>
        </a:solidFill>
        <a:latin typeface="Arial" charset="0"/>
        <a:ea typeface="宋体" pitchFamily="2" charset="-122"/>
        <a:cs typeface="+mn-cs"/>
      </a:defRPr>
    </a:lvl8pPr>
    <a:lvl9pPr marL="4354007" algn="l" defTabSz="1088502"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27">
          <p15:clr>
            <a:srgbClr val="A4A3A4"/>
          </p15:clr>
        </p15:guide>
        <p15:guide id="2" orient="horz" pos="164">
          <p15:clr>
            <a:srgbClr val="A4A3A4"/>
          </p15:clr>
        </p15:guide>
        <p15:guide id="3" orient="horz" pos="4111">
          <p15:clr>
            <a:srgbClr val="A4A3A4"/>
          </p15:clr>
        </p15:guide>
        <p15:guide id="4" orient="horz" pos="709">
          <p15:clr>
            <a:srgbClr val="A4A3A4"/>
          </p15:clr>
        </p15:guide>
        <p15:guide id="5" pos="393">
          <p15:clr>
            <a:srgbClr val="A4A3A4"/>
          </p15:clr>
        </p15:guide>
        <p15:guide id="6" pos="728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4D4D"/>
    <a:srgbClr val="FFFFFF"/>
    <a:srgbClr val="0000CC"/>
    <a:srgbClr val="111111"/>
    <a:srgbClr val="FFFF00"/>
    <a:srgbClr val="FF3300"/>
    <a:srgbClr val="99CCFF"/>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86" autoAdjust="0"/>
    <p:restoredTop sz="85026" autoAdjust="0"/>
  </p:normalViewPr>
  <p:slideViewPr>
    <p:cSldViewPr>
      <p:cViewPr varScale="1">
        <p:scale>
          <a:sx n="85" d="100"/>
          <a:sy n="85" d="100"/>
        </p:scale>
        <p:origin x="76" y="56"/>
      </p:cViewPr>
      <p:guideLst>
        <p:guide orient="horz" pos="227"/>
        <p:guide orient="horz" pos="164"/>
        <p:guide orient="horz" pos="4111"/>
        <p:guide orient="horz" pos="709"/>
        <p:guide pos="393"/>
        <p:guide pos="7286"/>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3" d="100"/>
          <a:sy n="63" d="100"/>
        </p:scale>
        <p:origin x="-193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6B071407-99AC-4D11-BBFA-FB676E92B81E}"/>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87043" name="Rectangle 3">
            <a:extLst>
              <a:ext uri="{FF2B5EF4-FFF2-40B4-BE49-F238E27FC236}">
                <a16:creationId xmlns:a16="http://schemas.microsoft.com/office/drawing/2014/main" id="{D52FFADA-488D-4685-B285-BEF833A80648}"/>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ltLang="zh-CN"/>
          </a:p>
        </p:txBody>
      </p:sp>
      <p:sp>
        <p:nvSpPr>
          <p:cNvPr id="87044" name="Rectangle 4">
            <a:extLst>
              <a:ext uri="{FF2B5EF4-FFF2-40B4-BE49-F238E27FC236}">
                <a16:creationId xmlns:a16="http://schemas.microsoft.com/office/drawing/2014/main" id="{358AF41A-BD1D-4580-A924-E73C81711966}"/>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87045" name="Rectangle 5">
            <a:extLst>
              <a:ext uri="{FF2B5EF4-FFF2-40B4-BE49-F238E27FC236}">
                <a16:creationId xmlns:a16="http://schemas.microsoft.com/office/drawing/2014/main" id="{89630452-8F29-4BDB-8E47-68738A414DB8}"/>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AB97BAE8-6DDF-4433-A2E1-7730C921EC29}" type="slidenum">
              <a:rPr lang="en-US" altLang="zh-CN"/>
              <a:pPr/>
              <a:t>‹#›</a:t>
            </a:fld>
            <a:endParaRPr lang="en-US" altLang="zh-CN"/>
          </a:p>
        </p:txBody>
      </p:sp>
    </p:spTree>
    <p:extLst>
      <p:ext uri="{BB962C8B-B14F-4D97-AF65-F5344CB8AC3E}">
        <p14:creationId xmlns:p14="http://schemas.microsoft.com/office/powerpoint/2010/main" val="35004784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20A215C3-91AB-43D8-AA90-906A0F3FAE6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pitchFamily="34" charset="0"/>
              </a:defRPr>
            </a:lvl1pPr>
          </a:lstStyle>
          <a:p>
            <a:pPr>
              <a:defRPr/>
            </a:pPr>
            <a:endParaRPr lang="zh-CN" altLang="en-US"/>
          </a:p>
        </p:txBody>
      </p:sp>
      <p:sp>
        <p:nvSpPr>
          <p:cNvPr id="112643" name="Rectangle 3">
            <a:extLst>
              <a:ext uri="{FF2B5EF4-FFF2-40B4-BE49-F238E27FC236}">
                <a16:creationId xmlns:a16="http://schemas.microsoft.com/office/drawing/2014/main" id="{306599D1-96CD-4BA8-BEA9-6E162343893E}"/>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pitchFamily="34" charset="0"/>
              </a:defRPr>
            </a:lvl1pPr>
          </a:lstStyle>
          <a:p>
            <a:pPr>
              <a:defRPr/>
            </a:pPr>
            <a:fld id="{E642722D-57A4-488E-9876-D9FC02535F53}" type="datetimeFigureOut">
              <a:rPr lang="zh-CN" altLang="en-US"/>
              <a:pPr>
                <a:defRPr/>
              </a:pPr>
              <a:t>2019/2/13</a:t>
            </a:fld>
            <a:endParaRPr lang="en-US" altLang="zh-CN"/>
          </a:p>
        </p:txBody>
      </p:sp>
      <p:sp>
        <p:nvSpPr>
          <p:cNvPr id="7172" name="Rectangle 4"/>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5" name="Rectangle 5">
            <a:extLst>
              <a:ext uri="{FF2B5EF4-FFF2-40B4-BE49-F238E27FC236}">
                <a16:creationId xmlns:a16="http://schemas.microsoft.com/office/drawing/2014/main" id="{5C66556A-3234-4C41-8341-5BFB539C36B6}"/>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2646" name="Rectangle 6">
            <a:extLst>
              <a:ext uri="{FF2B5EF4-FFF2-40B4-BE49-F238E27FC236}">
                <a16:creationId xmlns:a16="http://schemas.microsoft.com/office/drawing/2014/main" id="{27B17C16-BA03-4371-B4D3-5332AC789375}"/>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pitchFamily="34" charset="0"/>
              </a:defRPr>
            </a:lvl1pPr>
          </a:lstStyle>
          <a:p>
            <a:pPr>
              <a:defRPr/>
            </a:pPr>
            <a:endParaRPr lang="en-US" altLang="zh-CN"/>
          </a:p>
        </p:txBody>
      </p:sp>
      <p:sp>
        <p:nvSpPr>
          <p:cNvPr id="112647" name="Rectangle 7">
            <a:extLst>
              <a:ext uri="{FF2B5EF4-FFF2-40B4-BE49-F238E27FC236}">
                <a16:creationId xmlns:a16="http://schemas.microsoft.com/office/drawing/2014/main" id="{54CDF2AF-0F5B-420A-B02C-08171CBE1246}"/>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46BAE93-64F0-4E45-A498-00D0A3B96DDC}" type="slidenum">
              <a:rPr lang="zh-CN" altLang="en-US"/>
              <a:pPr/>
              <a:t>‹#›</a:t>
            </a:fld>
            <a:endParaRPr lang="en-US" altLang="zh-CN"/>
          </a:p>
        </p:txBody>
      </p:sp>
    </p:spTree>
    <p:extLst>
      <p:ext uri="{BB962C8B-B14F-4D97-AF65-F5344CB8AC3E}">
        <p14:creationId xmlns:p14="http://schemas.microsoft.com/office/powerpoint/2010/main" val="9165516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Calibri" pitchFamily="34" charset="0"/>
        <a:ea typeface="宋体" pitchFamily="2" charset="-122"/>
        <a:cs typeface="+mn-cs"/>
      </a:defRPr>
    </a:lvl1pPr>
    <a:lvl2pPr marL="544251" algn="l" rtl="0" eaLnBrk="0" fontAlgn="base" hangingPunct="0">
      <a:spcBef>
        <a:spcPct val="30000"/>
      </a:spcBef>
      <a:spcAft>
        <a:spcPct val="0"/>
      </a:spcAft>
      <a:defRPr sz="1400" kern="1200">
        <a:solidFill>
          <a:schemeClr val="tx1"/>
        </a:solidFill>
        <a:latin typeface="Calibri" pitchFamily="34" charset="0"/>
        <a:ea typeface="宋体" pitchFamily="2" charset="-122"/>
        <a:cs typeface="+mn-cs"/>
      </a:defRPr>
    </a:lvl2pPr>
    <a:lvl3pPr marL="1088502" algn="l" rtl="0" eaLnBrk="0" fontAlgn="base" hangingPunct="0">
      <a:spcBef>
        <a:spcPct val="30000"/>
      </a:spcBef>
      <a:spcAft>
        <a:spcPct val="0"/>
      </a:spcAft>
      <a:defRPr sz="1400" kern="1200">
        <a:solidFill>
          <a:schemeClr val="tx1"/>
        </a:solidFill>
        <a:latin typeface="Calibri" pitchFamily="34" charset="0"/>
        <a:ea typeface="宋体" pitchFamily="2" charset="-122"/>
        <a:cs typeface="+mn-cs"/>
      </a:defRPr>
    </a:lvl3pPr>
    <a:lvl4pPr marL="1632753" algn="l" rtl="0" eaLnBrk="0" fontAlgn="base" hangingPunct="0">
      <a:spcBef>
        <a:spcPct val="30000"/>
      </a:spcBef>
      <a:spcAft>
        <a:spcPct val="0"/>
      </a:spcAft>
      <a:defRPr sz="1400" kern="1200">
        <a:solidFill>
          <a:schemeClr val="tx1"/>
        </a:solidFill>
        <a:latin typeface="Calibri" pitchFamily="34" charset="0"/>
        <a:ea typeface="宋体" pitchFamily="2" charset="-122"/>
        <a:cs typeface="+mn-cs"/>
      </a:defRPr>
    </a:lvl4pPr>
    <a:lvl5pPr marL="2177004" algn="l" rtl="0" eaLnBrk="0" fontAlgn="base" hangingPunct="0">
      <a:spcBef>
        <a:spcPct val="30000"/>
      </a:spcBef>
      <a:spcAft>
        <a:spcPct val="0"/>
      </a:spcAft>
      <a:defRPr sz="1400" kern="1200">
        <a:solidFill>
          <a:schemeClr val="tx1"/>
        </a:solidFill>
        <a:latin typeface="Calibri" pitchFamily="34" charset="0"/>
        <a:ea typeface="宋体" pitchFamily="2" charset="-122"/>
        <a:cs typeface="+mn-cs"/>
      </a:defRPr>
    </a:lvl5pPr>
    <a:lvl6pPr marL="2721254" algn="l" defTabSz="1088502" rtl="0" eaLnBrk="1" latinLnBrk="0" hangingPunct="1">
      <a:defRPr sz="1400" kern="1200">
        <a:solidFill>
          <a:schemeClr val="tx1"/>
        </a:solidFill>
        <a:latin typeface="+mn-lt"/>
        <a:ea typeface="+mn-ea"/>
        <a:cs typeface="+mn-cs"/>
      </a:defRPr>
    </a:lvl6pPr>
    <a:lvl7pPr marL="3265505" algn="l" defTabSz="1088502" rtl="0" eaLnBrk="1" latinLnBrk="0" hangingPunct="1">
      <a:defRPr sz="1400" kern="1200">
        <a:solidFill>
          <a:schemeClr val="tx1"/>
        </a:solidFill>
        <a:latin typeface="+mn-lt"/>
        <a:ea typeface="+mn-ea"/>
        <a:cs typeface="+mn-cs"/>
      </a:defRPr>
    </a:lvl7pPr>
    <a:lvl8pPr marL="3809756" algn="l" defTabSz="1088502" rtl="0" eaLnBrk="1" latinLnBrk="0" hangingPunct="1">
      <a:defRPr sz="1400" kern="1200">
        <a:solidFill>
          <a:schemeClr val="tx1"/>
        </a:solidFill>
        <a:latin typeface="+mn-lt"/>
        <a:ea typeface="+mn-ea"/>
        <a:cs typeface="+mn-cs"/>
      </a:defRPr>
    </a:lvl8pPr>
    <a:lvl9pPr marL="4354007" algn="l" defTabSz="1088502"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382588" y="685800"/>
            <a:ext cx="6092825" cy="3429000"/>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382588" y="685800"/>
            <a:ext cx="6092825" cy="3429000"/>
          </a:xfrm>
          <a:ln/>
        </p:spPr>
      </p:sp>
      <p:sp>
        <p:nvSpPr>
          <p:cNvPr id="583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382588" y="685800"/>
            <a:ext cx="6092825" cy="3429000"/>
          </a:xfrm>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6BAE93-64F0-4E45-A498-00D0A3B96DDC}" type="slidenum">
              <a:rPr lang="zh-CN" altLang="en-US" smtClean="0"/>
              <a:pPr/>
              <a:t>49</a:t>
            </a:fld>
            <a:endParaRPr lang="en-US" altLang="zh-CN"/>
          </a:p>
        </p:txBody>
      </p:sp>
    </p:spTree>
    <p:extLst>
      <p:ext uri="{BB962C8B-B14F-4D97-AF65-F5344CB8AC3E}">
        <p14:creationId xmlns:p14="http://schemas.microsoft.com/office/powerpoint/2010/main" val="1586761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ChangeArrowheads="1" noTextEdit="1"/>
          </p:cNvSpPr>
          <p:nvPr>
            <p:ph type="sldImg"/>
          </p:nvPr>
        </p:nvSpPr>
        <p:spPr>
          <a:xfrm>
            <a:off x="382588" y="685800"/>
            <a:ext cx="6092825" cy="3429000"/>
          </a:xfrm>
          <a:ln/>
        </p:spPr>
      </p:sp>
      <p:sp>
        <p:nvSpPr>
          <p:cNvPr id="696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注意，有关曼彻斯特编码的标准在通信领域和网络领域有所差异，这里采用网络常用的标准，即低到高表示</a:t>
            </a:r>
            <a:r>
              <a:rPr lang="en-US" altLang="zh-CN"/>
              <a:t>1</a:t>
            </a:r>
            <a:r>
              <a:rPr lang="zh-CN" altLang="en-US"/>
              <a:t>，高到低的跳转表示</a:t>
            </a:r>
            <a:r>
              <a:rPr lang="en-US" altLang="zh-CN"/>
              <a:t>0</a:t>
            </a:r>
            <a:r>
              <a:rPr lang="zh-CN" altLang="en-US"/>
              <a:t>，而在第二章补充的通信知识采用的标准不一样。</a:t>
            </a:r>
          </a:p>
        </p:txBody>
      </p:sp>
      <p:sp>
        <p:nvSpPr>
          <p:cNvPr id="696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ea typeface="宋体" pitchFamily="2" charset="-122"/>
              </a:defRPr>
            </a:lvl1pPr>
            <a:lvl2pPr marL="742950" indent="-285750">
              <a:defRPr sz="1200">
                <a:solidFill>
                  <a:schemeClr val="tx1"/>
                </a:solidFill>
                <a:latin typeface="Calibri" pitchFamily="34" charset="0"/>
                <a:ea typeface="宋体" pitchFamily="2" charset="-122"/>
              </a:defRPr>
            </a:lvl2pPr>
            <a:lvl3pPr marL="1143000" indent="-228600">
              <a:defRPr sz="1200">
                <a:solidFill>
                  <a:schemeClr val="tx1"/>
                </a:solidFill>
                <a:latin typeface="Calibri" pitchFamily="34" charset="0"/>
                <a:ea typeface="宋体" pitchFamily="2" charset="-122"/>
              </a:defRPr>
            </a:lvl3pPr>
            <a:lvl4pPr marL="1600200" indent="-228600">
              <a:defRPr sz="1200">
                <a:solidFill>
                  <a:schemeClr val="tx1"/>
                </a:solidFill>
                <a:latin typeface="Calibri" pitchFamily="34" charset="0"/>
                <a:ea typeface="宋体" pitchFamily="2" charset="-122"/>
              </a:defRPr>
            </a:lvl4pPr>
            <a:lvl5pPr marL="2057400" indent="-228600">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fld id="{85BC65C1-95BF-4C3E-BB20-6CF1C565F78C}" type="slidenum">
              <a:rPr lang="zh-CN" altLang="en-US">
                <a:latin typeface="Arial" charset="0"/>
              </a:rPr>
              <a:pPr/>
              <a:t>55</a:t>
            </a:fld>
            <a:endParaRPr lang="en-US" altLang="zh-CN">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382588" y="685800"/>
            <a:ext cx="6092825" cy="3429000"/>
          </a:xfrm>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6BAE93-64F0-4E45-A498-00D0A3B96DDC}" type="slidenum">
              <a:rPr lang="zh-CN" altLang="en-US" smtClean="0"/>
              <a:pPr/>
              <a:t>62</a:t>
            </a:fld>
            <a:endParaRPr lang="en-US" altLang="zh-CN"/>
          </a:p>
        </p:txBody>
      </p:sp>
    </p:spTree>
    <p:extLst>
      <p:ext uri="{BB962C8B-B14F-4D97-AF65-F5344CB8AC3E}">
        <p14:creationId xmlns:p14="http://schemas.microsoft.com/office/powerpoint/2010/main" val="3135356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382588" y="685800"/>
            <a:ext cx="6092825" cy="3429000"/>
          </a:xfrm>
          <a:ln/>
        </p:spPr>
      </p:sp>
      <p:sp>
        <p:nvSpPr>
          <p:cNvPr id="870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382588" y="685800"/>
            <a:ext cx="6092825" cy="3429000"/>
          </a:xfrm>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382588" y="685800"/>
            <a:ext cx="6092825" cy="3429000"/>
          </a:xfrm>
          <a:ln/>
        </p:spPr>
      </p:sp>
      <p:sp>
        <p:nvSpPr>
          <p:cNvPr id="911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xfrm>
            <a:off x="382588" y="685800"/>
            <a:ext cx="6092825" cy="3429000"/>
          </a:xfrm>
          <a:ln/>
        </p:spPr>
      </p:sp>
      <p:sp>
        <p:nvSpPr>
          <p:cNvPr id="931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xfrm>
            <a:off x="382588" y="685800"/>
            <a:ext cx="6092825" cy="3429000"/>
          </a:xfrm>
          <a:ln/>
        </p:spPr>
      </p:sp>
      <p:sp>
        <p:nvSpPr>
          <p:cNvPr id="15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382588" y="685800"/>
            <a:ext cx="6092825" cy="3429000"/>
          </a:xfrm>
          <a:ln/>
        </p:spPr>
      </p:sp>
      <p:sp>
        <p:nvSpPr>
          <p:cNvPr id="952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382588" y="685800"/>
            <a:ext cx="6092825" cy="3429000"/>
          </a:xfrm>
          <a:ln/>
        </p:spPr>
      </p:sp>
      <p:sp>
        <p:nvSpPr>
          <p:cNvPr id="972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xfrm>
            <a:off x="382588" y="685800"/>
            <a:ext cx="6092825" cy="3429000"/>
          </a:xfrm>
          <a:ln/>
        </p:spPr>
      </p:sp>
      <p:sp>
        <p:nvSpPr>
          <p:cNvPr id="993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xfrm>
            <a:off x="382588" y="685800"/>
            <a:ext cx="6092825" cy="3429000"/>
          </a:xfrm>
          <a:ln/>
        </p:spPr>
      </p:sp>
      <p:sp>
        <p:nvSpPr>
          <p:cNvPr id="1013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12058801-6AA5-4604-9234-68DB7D70333A}" type="slidenum">
              <a:rPr lang="en-US" altLang="zh-CN"/>
              <a:pPr/>
              <a:t>83</a:t>
            </a:fld>
            <a:endParaRPr lang="en-US" altLang="zh-CN"/>
          </a:p>
        </p:txBody>
      </p:sp>
      <p:sp>
        <p:nvSpPr>
          <p:cNvPr id="108547" name="Rectangle 2"/>
          <p:cNvSpPr>
            <a:spLocks noGrp="1" noRot="1" noChangeAspect="1" noChangeArrowheads="1" noTextEdit="1"/>
          </p:cNvSpPr>
          <p:nvPr>
            <p:ph type="sldImg"/>
          </p:nvPr>
        </p:nvSpPr>
        <p:spPr>
          <a:xfrm>
            <a:off x="382588" y="685800"/>
            <a:ext cx="6092825" cy="3429000"/>
          </a:xfrm>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82FBE0A0-9C87-4E06-A510-1DC00963B1C9}" type="slidenum">
              <a:rPr lang="en-US" altLang="zh-CN"/>
              <a:pPr/>
              <a:t>90</a:t>
            </a:fld>
            <a:endParaRPr lang="en-US" altLang="zh-CN"/>
          </a:p>
        </p:txBody>
      </p:sp>
      <p:sp>
        <p:nvSpPr>
          <p:cNvPr id="116739" name="Rectangle 2"/>
          <p:cNvSpPr>
            <a:spLocks noGrp="1" noRot="1" noChangeAspect="1" noChangeArrowheads="1" noTextEdit="1"/>
          </p:cNvSpPr>
          <p:nvPr>
            <p:ph type="sldImg"/>
          </p:nvPr>
        </p:nvSpPr>
        <p:spPr>
          <a:xfrm>
            <a:off x="382588" y="685800"/>
            <a:ext cx="6092825" cy="3429000"/>
          </a:xfrm>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CFFE3A62-5986-4B29-AD45-7FCBD75EB0A5}" type="slidenum">
              <a:rPr lang="en-US" altLang="zh-CN"/>
              <a:pPr/>
              <a:t>91</a:t>
            </a:fld>
            <a:endParaRPr lang="en-US" altLang="zh-CN"/>
          </a:p>
        </p:txBody>
      </p:sp>
      <p:sp>
        <p:nvSpPr>
          <p:cNvPr id="118787" name="Rectangle 2"/>
          <p:cNvSpPr>
            <a:spLocks noGrp="1" noRot="1" noChangeAspect="1" noChangeArrowheads="1" noTextEdit="1"/>
          </p:cNvSpPr>
          <p:nvPr>
            <p:ph type="sldImg"/>
          </p:nvPr>
        </p:nvSpPr>
        <p:spPr>
          <a:xfrm>
            <a:off x="382588" y="685800"/>
            <a:ext cx="6092825" cy="3429000"/>
          </a:xfrm>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2588" y="685800"/>
            <a:ext cx="6092825" cy="3429000"/>
          </a:xfrm>
          <a:ln/>
        </p:spPr>
      </p:sp>
      <p:sp>
        <p:nvSpPr>
          <p:cNvPr id="1249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xfrm>
            <a:off x="382588" y="685800"/>
            <a:ext cx="6092825" cy="3429000"/>
          </a:xfrm>
          <a:ln/>
        </p:spPr>
      </p:sp>
      <p:sp>
        <p:nvSpPr>
          <p:cNvPr id="1269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xfrm>
            <a:off x="382588" y="685800"/>
            <a:ext cx="6092825" cy="3429000"/>
          </a:xfrm>
          <a:ln/>
        </p:spPr>
      </p:sp>
      <p:sp>
        <p:nvSpPr>
          <p:cNvPr id="1290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ChangeArrowheads="1" noTextEdit="1"/>
          </p:cNvSpPr>
          <p:nvPr>
            <p:ph type="sldImg"/>
          </p:nvPr>
        </p:nvSpPr>
        <p:spPr>
          <a:xfrm>
            <a:off x="382588" y="685800"/>
            <a:ext cx="6092825" cy="3429000"/>
          </a:xfrm>
          <a:ln/>
        </p:spPr>
      </p:sp>
      <p:sp>
        <p:nvSpPr>
          <p:cNvPr id="225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5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ea typeface="宋体" pitchFamily="2" charset="-122"/>
              </a:defRPr>
            </a:lvl1pPr>
            <a:lvl2pPr marL="742950" indent="-285750">
              <a:defRPr sz="1200">
                <a:solidFill>
                  <a:schemeClr val="tx1"/>
                </a:solidFill>
                <a:latin typeface="Calibri" pitchFamily="34" charset="0"/>
                <a:ea typeface="宋体" pitchFamily="2" charset="-122"/>
              </a:defRPr>
            </a:lvl2pPr>
            <a:lvl3pPr marL="1143000" indent="-228600">
              <a:defRPr sz="1200">
                <a:solidFill>
                  <a:schemeClr val="tx1"/>
                </a:solidFill>
                <a:latin typeface="Calibri" pitchFamily="34" charset="0"/>
                <a:ea typeface="宋体" pitchFamily="2" charset="-122"/>
              </a:defRPr>
            </a:lvl3pPr>
            <a:lvl4pPr marL="1600200" indent="-228600">
              <a:defRPr sz="1200">
                <a:solidFill>
                  <a:schemeClr val="tx1"/>
                </a:solidFill>
                <a:latin typeface="Calibri" pitchFamily="34" charset="0"/>
                <a:ea typeface="宋体" pitchFamily="2" charset="-122"/>
              </a:defRPr>
            </a:lvl4pPr>
            <a:lvl5pPr marL="2057400" indent="-228600">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fld id="{9A5C2C9B-6446-41E7-BA86-A03B8A54D788}" type="slidenum">
              <a:rPr lang="zh-CN" altLang="en-US">
                <a:latin typeface="Arial" charset="0"/>
              </a:rPr>
              <a:pPr/>
              <a:t>11</a:t>
            </a:fld>
            <a:endParaRPr lang="en-US" altLang="zh-CN">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xfrm>
            <a:off x="382588" y="685800"/>
            <a:ext cx="6092825" cy="3429000"/>
          </a:xfrm>
          <a:ln/>
        </p:spPr>
      </p:sp>
      <p:sp>
        <p:nvSpPr>
          <p:cNvPr id="1310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xfrm>
            <a:off x="382588" y="685800"/>
            <a:ext cx="6092825" cy="3429000"/>
          </a:xfrm>
          <a:ln/>
        </p:spPr>
      </p:sp>
      <p:sp>
        <p:nvSpPr>
          <p:cNvPr id="1351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xfrm>
            <a:off x="382588" y="685800"/>
            <a:ext cx="6092825" cy="3429000"/>
          </a:xfrm>
          <a:ln/>
        </p:spPr>
      </p:sp>
      <p:sp>
        <p:nvSpPr>
          <p:cNvPr id="137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xfrm>
            <a:off x="382588" y="685800"/>
            <a:ext cx="6092825" cy="3429000"/>
          </a:xfrm>
          <a:ln/>
        </p:spPr>
      </p:sp>
      <p:sp>
        <p:nvSpPr>
          <p:cNvPr id="139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xfrm>
            <a:off x="382588" y="685800"/>
            <a:ext cx="6092825" cy="3429000"/>
          </a:xfrm>
          <a:ln/>
        </p:spPr>
      </p:sp>
      <p:sp>
        <p:nvSpPr>
          <p:cNvPr id="141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xfrm>
            <a:off x="382588" y="685800"/>
            <a:ext cx="6092825" cy="3429000"/>
          </a:xfrm>
          <a:ln/>
        </p:spPr>
      </p:sp>
      <p:sp>
        <p:nvSpPr>
          <p:cNvPr id="143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382588" y="685800"/>
            <a:ext cx="6092825" cy="3429000"/>
          </a:xfrm>
          <a:ln/>
        </p:spPr>
      </p:sp>
      <p:sp>
        <p:nvSpPr>
          <p:cNvPr id="1454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ChangeArrowheads="1" noTextEdit="1"/>
          </p:cNvSpPr>
          <p:nvPr>
            <p:ph type="sldImg"/>
          </p:nvPr>
        </p:nvSpPr>
        <p:spPr>
          <a:xfrm>
            <a:off x="382588" y="685800"/>
            <a:ext cx="6092825" cy="3429000"/>
          </a:xfrm>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ChangeArrowheads="1" noTextEdit="1"/>
          </p:cNvSpPr>
          <p:nvPr>
            <p:ph type="sldImg"/>
          </p:nvPr>
        </p:nvSpPr>
        <p:spPr>
          <a:xfrm>
            <a:off x="382588" y="685800"/>
            <a:ext cx="6092825" cy="3429000"/>
          </a:xfrm>
          <a:ln/>
        </p:spPr>
      </p:sp>
      <p:sp>
        <p:nvSpPr>
          <p:cNvPr id="149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xfrm>
            <a:off x="382588" y="685800"/>
            <a:ext cx="6092825" cy="3429000"/>
          </a:xfrm>
          <a:ln/>
        </p:spPr>
      </p:sp>
      <p:sp>
        <p:nvSpPr>
          <p:cNvPr id="151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46BAE93-64F0-4E45-A498-00D0A3B96DDC}" type="slidenum">
              <a:rPr lang="zh-CN" altLang="en-US" smtClean="0"/>
              <a:pPr/>
              <a:t>28</a:t>
            </a:fld>
            <a:endParaRPr lang="en-US" altLang="zh-CN"/>
          </a:p>
        </p:txBody>
      </p:sp>
    </p:spTree>
    <p:extLst>
      <p:ext uri="{BB962C8B-B14F-4D97-AF65-F5344CB8AC3E}">
        <p14:creationId xmlns:p14="http://schemas.microsoft.com/office/powerpoint/2010/main" val="39623212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ea typeface="宋体" pitchFamily="2" charset="-122"/>
              </a:defRPr>
            </a:lvl1pPr>
            <a:lvl2pPr marL="742950" indent="-285750">
              <a:defRPr sz="1200">
                <a:solidFill>
                  <a:schemeClr val="tx1"/>
                </a:solidFill>
                <a:latin typeface="Calibri" pitchFamily="34" charset="0"/>
                <a:ea typeface="宋体" pitchFamily="2" charset="-122"/>
              </a:defRPr>
            </a:lvl2pPr>
            <a:lvl3pPr marL="1143000" indent="-228600">
              <a:defRPr sz="1200">
                <a:solidFill>
                  <a:schemeClr val="tx1"/>
                </a:solidFill>
                <a:latin typeface="Calibri" pitchFamily="34" charset="0"/>
                <a:ea typeface="宋体" pitchFamily="2" charset="-122"/>
              </a:defRPr>
            </a:lvl3pPr>
            <a:lvl4pPr marL="1600200" indent="-228600">
              <a:defRPr sz="1200">
                <a:solidFill>
                  <a:schemeClr val="tx1"/>
                </a:solidFill>
                <a:latin typeface="Calibri" pitchFamily="34" charset="0"/>
                <a:ea typeface="宋体" pitchFamily="2" charset="-122"/>
              </a:defRPr>
            </a:lvl4pPr>
            <a:lvl5pPr marL="2057400" indent="-228600">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fld id="{B7E0DEA8-282E-470A-B274-4AD11FD55CBE}" type="slidenum">
              <a:rPr lang="en-US" altLang="zh-CN">
                <a:latin typeface="Arial" charset="0"/>
              </a:rPr>
              <a:pPr/>
              <a:t>112</a:t>
            </a:fld>
            <a:endParaRPr lang="en-US" altLang="zh-CN">
              <a:latin typeface="Arial" charset="0"/>
            </a:endParaRPr>
          </a:p>
        </p:txBody>
      </p:sp>
      <p:sp>
        <p:nvSpPr>
          <p:cNvPr id="154627" name="Rectangle 2"/>
          <p:cNvSpPr>
            <a:spLocks noGrp="1" noRot="1" noChangeAspect="1" noChangeArrowheads="1" noTextEdit="1"/>
          </p:cNvSpPr>
          <p:nvPr>
            <p:ph type="sldImg"/>
          </p:nvPr>
        </p:nvSpPr>
        <p:spPr>
          <a:xfrm>
            <a:off x="382588" y="685800"/>
            <a:ext cx="6092825" cy="3429000"/>
          </a:xfrm>
          <a:ln/>
        </p:spPr>
      </p:sp>
      <p:sp>
        <p:nvSpPr>
          <p:cNvPr id="154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ChangeArrowheads="1" noTextEdit="1"/>
          </p:cNvSpPr>
          <p:nvPr>
            <p:ph type="sldImg"/>
          </p:nvPr>
        </p:nvSpPr>
        <p:spPr>
          <a:xfrm>
            <a:off x="382588" y="685800"/>
            <a:ext cx="6092825" cy="3429000"/>
          </a:xfrm>
          <a:ln/>
        </p:spPr>
      </p:sp>
      <p:sp>
        <p:nvSpPr>
          <p:cNvPr id="419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0x7E</a:t>
            </a:r>
            <a:r>
              <a:rPr lang="en-US" altLang="zh-CN" dirty="0">
                <a:sym typeface="Wingdings" pitchFamily="2" charset="2"/>
              </a:rPr>
              <a:t>0x7D  0x5E</a:t>
            </a:r>
          </a:p>
          <a:p>
            <a:r>
              <a:rPr lang="en-US" altLang="zh-CN" dirty="0">
                <a:sym typeface="Wingdings" pitchFamily="2" charset="2"/>
              </a:rPr>
              <a:t>0x7D0x7D  0x5D</a:t>
            </a:r>
          </a:p>
          <a:p>
            <a:r>
              <a:rPr lang="en-US" altLang="zh-CN" dirty="0">
                <a:sym typeface="Wingdings" pitchFamily="2" charset="2"/>
              </a:rPr>
              <a:t>0x030x7D  0x23</a:t>
            </a:r>
          </a:p>
          <a:p>
            <a:endParaRPr lang="en-US" altLang="zh-CN" dirty="0">
              <a:sym typeface="Wingdings" pitchFamily="2" charset="2"/>
            </a:endParaRPr>
          </a:p>
          <a:p>
            <a:r>
              <a:rPr lang="en-US" altLang="zh-CN" dirty="0">
                <a:sym typeface="Wingdings" pitchFamily="2" charset="2"/>
              </a:rPr>
              <a:t>0x7D 0x230x7D 0x5D 0x23</a:t>
            </a:r>
          </a:p>
          <a:p>
            <a:endParaRPr lang="en-US" altLang="zh-CN" dirty="0">
              <a:sym typeface="Wingdings" pitchFamily="2" charset="2"/>
            </a:endParaRPr>
          </a:p>
          <a:p>
            <a:r>
              <a:rPr lang="zh-CN" altLang="en-US" dirty="0">
                <a:sym typeface="Wingdings" pitchFamily="2" charset="2"/>
              </a:rPr>
              <a:t>这种情况是</a:t>
            </a:r>
            <a:r>
              <a:rPr lang="en-US" altLang="zh-CN" dirty="0">
                <a:sym typeface="Wingdings" pitchFamily="2" charset="2"/>
              </a:rPr>
              <a:t>PPP</a:t>
            </a:r>
            <a:r>
              <a:rPr lang="zh-CN" altLang="en-US" dirty="0">
                <a:sym typeface="Wingdings" pitchFamily="2" charset="2"/>
              </a:rPr>
              <a:t>异步传输的情况。异步传输是以字符为单位的。一个字节是</a:t>
            </a:r>
            <a:r>
              <a:rPr lang="en-US" altLang="zh-CN" dirty="0">
                <a:sym typeface="Wingdings" pitchFamily="2" charset="2"/>
              </a:rPr>
              <a:t>8</a:t>
            </a:r>
            <a:r>
              <a:rPr lang="zh-CN" altLang="en-US" dirty="0">
                <a:sym typeface="Wingdings" pitchFamily="2" charset="2"/>
              </a:rPr>
              <a:t>个二进制位，一个字符可能是一个字节，也可以是多个字节。如一个英文字母就是一个字节，而一个中文汉字就是两个字节。</a:t>
            </a:r>
            <a:endParaRPr lang="en-US" altLang="zh-CN" dirty="0">
              <a:sym typeface="Wingdings" pitchFamily="2" charset="2"/>
            </a:endParaRPr>
          </a:p>
          <a:p>
            <a:r>
              <a:rPr lang="zh-CN" altLang="en-US" dirty="0">
                <a:sym typeface="Wingdings" pitchFamily="2" charset="2"/>
              </a:rPr>
              <a:t>此时如果使用零比特填充的话，会出现识别错误。</a:t>
            </a:r>
            <a:endParaRPr lang="en-US" altLang="zh-CN" dirty="0">
              <a:sym typeface="Wingdings" pitchFamily="2" charset="2"/>
            </a:endParaRPr>
          </a:p>
          <a:p>
            <a:endParaRPr lang="en-US" altLang="zh-CN" dirty="0">
              <a:sym typeface="Wingdings" pitchFamily="2" charset="2"/>
            </a:endParaRPr>
          </a:p>
          <a:p>
            <a:endParaRPr lang="zh-CN" altLang="en-US" dirty="0"/>
          </a:p>
        </p:txBody>
      </p:sp>
      <p:sp>
        <p:nvSpPr>
          <p:cNvPr id="419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ea typeface="宋体" pitchFamily="2" charset="-122"/>
              </a:defRPr>
            </a:lvl1pPr>
            <a:lvl2pPr marL="742950" indent="-285750">
              <a:defRPr sz="1200">
                <a:solidFill>
                  <a:schemeClr val="tx1"/>
                </a:solidFill>
                <a:latin typeface="Calibri" pitchFamily="34" charset="0"/>
                <a:ea typeface="宋体" pitchFamily="2" charset="-122"/>
              </a:defRPr>
            </a:lvl2pPr>
            <a:lvl3pPr marL="1143000" indent="-228600">
              <a:defRPr sz="1200">
                <a:solidFill>
                  <a:schemeClr val="tx1"/>
                </a:solidFill>
                <a:latin typeface="Calibri" pitchFamily="34" charset="0"/>
                <a:ea typeface="宋体" pitchFamily="2" charset="-122"/>
              </a:defRPr>
            </a:lvl3pPr>
            <a:lvl4pPr marL="1600200" indent="-228600">
              <a:defRPr sz="1200">
                <a:solidFill>
                  <a:schemeClr val="tx1"/>
                </a:solidFill>
                <a:latin typeface="Calibri" pitchFamily="34" charset="0"/>
                <a:ea typeface="宋体" pitchFamily="2" charset="-122"/>
              </a:defRPr>
            </a:lvl4pPr>
            <a:lvl5pPr marL="2057400" indent="-228600">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fld id="{734FA70E-3073-4A0D-B5C8-69BDF50DDA41}" type="slidenum">
              <a:rPr lang="zh-CN" altLang="en-US">
                <a:latin typeface="Arial" charset="0"/>
              </a:rPr>
              <a:pPr/>
              <a:t>30</a:t>
            </a:fld>
            <a:endParaRPr lang="en-US" altLang="zh-CN">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ChangeArrowheads="1" noTextEdit="1"/>
          </p:cNvSpPr>
          <p:nvPr>
            <p:ph type="sldImg"/>
          </p:nvPr>
        </p:nvSpPr>
        <p:spPr>
          <a:xfrm>
            <a:off x="382588" y="685800"/>
            <a:ext cx="6092825" cy="3429000"/>
          </a:xfrm>
          <a:ln/>
        </p:spPr>
      </p:sp>
      <p:sp>
        <p:nvSpPr>
          <p:cNvPr id="440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在使用同步传输的时候，是以比特为单位来传输的。此时就可以使用零比特填充法。</a:t>
            </a:r>
          </a:p>
        </p:txBody>
      </p:sp>
      <p:sp>
        <p:nvSpPr>
          <p:cNvPr id="440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ea typeface="宋体" pitchFamily="2" charset="-122"/>
              </a:defRPr>
            </a:lvl1pPr>
            <a:lvl2pPr marL="742950" indent="-285750">
              <a:defRPr sz="1200">
                <a:solidFill>
                  <a:schemeClr val="tx1"/>
                </a:solidFill>
                <a:latin typeface="Calibri" pitchFamily="34" charset="0"/>
                <a:ea typeface="宋体" pitchFamily="2" charset="-122"/>
              </a:defRPr>
            </a:lvl2pPr>
            <a:lvl3pPr marL="1143000" indent="-228600">
              <a:defRPr sz="1200">
                <a:solidFill>
                  <a:schemeClr val="tx1"/>
                </a:solidFill>
                <a:latin typeface="Calibri" pitchFamily="34" charset="0"/>
                <a:ea typeface="宋体" pitchFamily="2" charset="-122"/>
              </a:defRPr>
            </a:lvl3pPr>
            <a:lvl4pPr marL="1600200" indent="-228600">
              <a:defRPr sz="1200">
                <a:solidFill>
                  <a:schemeClr val="tx1"/>
                </a:solidFill>
                <a:latin typeface="Calibri" pitchFamily="34" charset="0"/>
                <a:ea typeface="宋体" pitchFamily="2" charset="-122"/>
              </a:defRPr>
            </a:lvl4pPr>
            <a:lvl5pPr marL="2057400" indent="-228600">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fld id="{8CF59EF3-55F5-45AD-9603-5869DB7C06E9}" type="slidenum">
              <a:rPr lang="zh-CN" altLang="en-US">
                <a:latin typeface="Arial" charset="0"/>
              </a:rPr>
              <a:pPr/>
              <a:t>31</a:t>
            </a:fld>
            <a:endParaRPr lang="en-US" altLang="zh-CN">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382588" y="685800"/>
            <a:ext cx="6092825" cy="3429000"/>
          </a:xfrm>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6BAE93-64F0-4E45-A498-00D0A3B96DDC}" type="slidenum">
              <a:rPr lang="zh-CN" altLang="en-US" smtClean="0"/>
              <a:pPr/>
              <a:t>39</a:t>
            </a:fld>
            <a:endParaRPr lang="en-US" altLang="zh-CN"/>
          </a:p>
        </p:txBody>
      </p:sp>
    </p:spTree>
    <p:extLst>
      <p:ext uri="{BB962C8B-B14F-4D97-AF65-F5344CB8AC3E}">
        <p14:creationId xmlns:p14="http://schemas.microsoft.com/office/powerpoint/2010/main" val="4115734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6BAE93-64F0-4E45-A498-00D0A3B96DDC}" type="slidenum">
              <a:rPr lang="zh-CN" altLang="en-US" smtClean="0"/>
              <a:pPr/>
              <a:t>41</a:t>
            </a:fld>
            <a:endParaRPr lang="en-US" altLang="zh-CN"/>
          </a:p>
        </p:txBody>
      </p:sp>
    </p:spTree>
    <p:extLst>
      <p:ext uri="{BB962C8B-B14F-4D97-AF65-F5344CB8AC3E}">
        <p14:creationId xmlns:p14="http://schemas.microsoft.com/office/powerpoint/2010/main" val="40457700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lum/>
          </a:blip>
          <a:srcRect/>
          <a:stretch>
            <a:fillRect t="-17000" b="-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6170359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442800" y="1267199"/>
            <a:ext cx="11304000" cy="4896000"/>
          </a:xfrm>
          <a:prstGeom prst="rect">
            <a:avLst/>
          </a:prstGeom>
        </p:spPr>
        <p:txBody>
          <a:bodyPr/>
          <a:lstStyle>
            <a:lvl1pPr marL="342900" marR="0" indent="12700" algn="l" defTabSz="914400" rtl="0" eaLnBrk="0" fontAlgn="base" latinLnBrk="0" hangingPunct="0">
              <a:lnSpc>
                <a:spcPct val="150000"/>
              </a:lnSpc>
              <a:spcBef>
                <a:spcPct val="0"/>
              </a:spcBef>
              <a:spcAft>
                <a:spcPct val="0"/>
              </a:spcAft>
              <a:buClr>
                <a:srgbClr val="1C1C1C"/>
              </a:buClr>
              <a:buSzTx/>
              <a:buFont typeface="Wingdings" pitchFamily="2" charset="2"/>
              <a:buChar char="Ø"/>
              <a:tabLst/>
              <a:defRPr/>
            </a:lvl1pPr>
            <a:lvl2pPr marL="820738" marR="0" indent="-7938" algn="l" defTabSz="914400" rtl="0" eaLnBrk="0" fontAlgn="base" latinLnBrk="0" hangingPunct="0">
              <a:lnSpc>
                <a:spcPct val="150000"/>
              </a:lnSpc>
              <a:spcBef>
                <a:spcPct val="0"/>
              </a:spcBef>
              <a:spcAft>
                <a:spcPct val="0"/>
              </a:spcAft>
              <a:buClr>
                <a:srgbClr val="000066"/>
              </a:buClr>
              <a:buSzTx/>
              <a:buFont typeface="Wingdings" pitchFamily="2" charset="2"/>
              <a:buChar char="§"/>
              <a:tabLst/>
              <a:defRPr/>
            </a:lvl2pPr>
            <a:lvl3pPr marL="1257300" marR="0" indent="-342900" algn="l" defTabSz="914400" rtl="0" eaLnBrk="0" fontAlgn="base" latinLnBrk="0" hangingPunct="0">
              <a:lnSpc>
                <a:spcPct val="150000"/>
              </a:lnSpc>
              <a:spcBef>
                <a:spcPct val="0"/>
              </a:spcBef>
              <a:spcAft>
                <a:spcPct val="0"/>
              </a:spcAft>
              <a:buClr>
                <a:srgbClr val="666699"/>
              </a:buClr>
              <a:buSzTx/>
              <a:buFontTx/>
              <a:buChar char="•"/>
              <a:tabLst/>
              <a:defRPr/>
            </a:lvl3pPr>
            <a:lvl4pPr marL="1371600" marR="0" indent="0" algn="l" defTabSz="914400" rtl="0" eaLnBrk="0" fontAlgn="base" latinLnBrk="0" hangingPunct="0">
              <a:lnSpc>
                <a:spcPct val="150000"/>
              </a:lnSpc>
              <a:spcBef>
                <a:spcPct val="0"/>
              </a:spcBef>
              <a:spcAft>
                <a:spcPct val="0"/>
              </a:spcAft>
              <a:buClrTx/>
              <a:buSzTx/>
              <a:buFontTx/>
              <a:buNone/>
              <a:tabLst/>
              <a:defRPr/>
            </a:lvl4pPr>
            <a:lvl5pPr marL="1828800" marR="0" indent="0" algn="l" defTabSz="914400" rtl="0" eaLnBrk="0" fontAlgn="base" latinLnBrk="0" hangingPunct="0">
              <a:lnSpc>
                <a:spcPct val="150000"/>
              </a:lnSpc>
              <a:spcBef>
                <a:spcPct val="0"/>
              </a:spcBef>
              <a:spcAft>
                <a:spcPct val="0"/>
              </a:spcAft>
              <a:buClrTx/>
              <a:buSzTx/>
              <a:buFontTx/>
              <a:buNone/>
              <a:tabLst/>
              <a:defRPr/>
            </a:lvl5pPr>
          </a:lstStyle>
          <a:p>
            <a:pPr marL="342900" marR="0" lvl="0" indent="12700" algn="l" defTabSz="914400" rtl="0" eaLnBrk="0" fontAlgn="base" latinLnBrk="0" hangingPunct="0">
              <a:lnSpc>
                <a:spcPct val="150000"/>
              </a:lnSpc>
              <a:spcBef>
                <a:spcPct val="0"/>
              </a:spcBef>
              <a:spcAft>
                <a:spcPct val="0"/>
              </a:spcAft>
              <a:buClr>
                <a:srgbClr val="1C1C1C"/>
              </a:buClr>
              <a:buSzTx/>
              <a:buFont typeface="Wingdings" pitchFamily="2" charset="2"/>
              <a:buChar char="Ø"/>
              <a:tabLst/>
              <a:defRPr/>
            </a:pPr>
            <a:r>
              <a:rPr kumimoji="0" lang="zh-CN" altLang="en-US" sz="320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rPr>
              <a:t>单击此处编辑母版文本样式</a:t>
            </a:r>
            <a:r>
              <a:rPr kumimoji="0" lang="en-US" altLang="zh-CN" sz="320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rPr>
              <a:t>——32</a:t>
            </a:r>
            <a:r>
              <a:rPr kumimoji="0" lang="zh-CN" altLang="en-US" sz="320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rPr>
              <a:t>号，微软雅黑，深灰色</a:t>
            </a:r>
            <a:endParaRPr kumimoji="0" lang="en-US" altLang="zh-CN" sz="320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endParaRPr>
          </a:p>
          <a:p>
            <a:pPr marL="820738" marR="0" lvl="1" indent="-7938" algn="l" defTabSz="914400" rtl="0" eaLnBrk="0" fontAlgn="base" latinLnBrk="0" hangingPunct="0">
              <a:lnSpc>
                <a:spcPct val="150000"/>
              </a:lnSpc>
              <a:spcBef>
                <a:spcPct val="0"/>
              </a:spcBef>
              <a:spcAft>
                <a:spcPct val="0"/>
              </a:spcAft>
              <a:buClr>
                <a:srgbClr val="000066"/>
              </a:buClr>
              <a:buSzTx/>
              <a:buFont typeface="Wingdings" pitchFamily="2" charset="2"/>
              <a:buChar char="§"/>
              <a:tabLst/>
              <a:defRPr/>
            </a:pPr>
            <a:r>
              <a:rPr kumimoji="0" lang="zh-CN" altLang="en-US" sz="280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rPr>
              <a:t>第二级</a:t>
            </a:r>
            <a:r>
              <a:rPr kumimoji="0" lang="en-US" altLang="zh-CN" sz="280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rPr>
              <a:t>——28</a:t>
            </a:r>
            <a:r>
              <a:rPr kumimoji="0" lang="zh-CN" altLang="en-US" sz="280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rPr>
              <a:t>号，微软雅黑，深灰色</a:t>
            </a:r>
            <a:endParaRPr kumimoji="0" lang="en-US" altLang="zh-CN" sz="280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endParaRPr>
          </a:p>
          <a:p>
            <a:pPr marL="1257300" marR="0" lvl="2" indent="-342900" algn="l" defTabSz="914400" rtl="0" eaLnBrk="0" fontAlgn="base" latinLnBrk="0" hangingPunct="0">
              <a:lnSpc>
                <a:spcPct val="150000"/>
              </a:lnSpc>
              <a:spcBef>
                <a:spcPct val="0"/>
              </a:spcBef>
              <a:spcAft>
                <a:spcPct val="0"/>
              </a:spcAft>
              <a:buClr>
                <a:srgbClr val="666699"/>
              </a:buClr>
              <a:buSzTx/>
              <a:buFontTx/>
              <a:buChar char="•"/>
              <a:tabLst/>
              <a:defRPr/>
            </a:pPr>
            <a:r>
              <a:rPr kumimoji="0" lang="zh-CN" altLang="en-US" sz="240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rPr>
              <a:t>第三级</a:t>
            </a:r>
            <a:r>
              <a:rPr kumimoji="0" lang="en-US" altLang="zh-CN" sz="240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rPr>
              <a:t>——24</a:t>
            </a:r>
            <a:r>
              <a:rPr kumimoji="0" lang="zh-CN" altLang="en-US" sz="240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rPr>
              <a:t>号，微软雅黑，深灰色</a:t>
            </a:r>
          </a:p>
          <a:p>
            <a:pPr marL="1371600" marR="0" lvl="3" indent="0" algn="l" defTabSz="914400" rtl="0" eaLnBrk="0" fontAlgn="base" latinLnBrk="0" hangingPunct="0">
              <a:lnSpc>
                <a:spcPct val="150000"/>
              </a:lnSpc>
              <a:spcBef>
                <a:spcPct val="0"/>
              </a:spcBef>
              <a:spcAft>
                <a:spcPct val="0"/>
              </a:spcAft>
              <a:buClrTx/>
              <a:buSzTx/>
              <a:buFontTx/>
              <a:buNone/>
              <a:tabLst/>
              <a:defRPr/>
            </a:pPr>
            <a:r>
              <a:rPr kumimoji="0" lang="zh-CN" altLang="en-US" sz="200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rPr>
              <a:t>第四级</a:t>
            </a:r>
            <a:r>
              <a:rPr kumimoji="0" lang="en-US" altLang="zh-CN" sz="200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rPr>
              <a:t>——20</a:t>
            </a:r>
            <a:r>
              <a:rPr kumimoji="0" lang="zh-CN" altLang="en-US" sz="200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rPr>
              <a:t>号，微软雅黑，深灰色</a:t>
            </a:r>
          </a:p>
          <a:p>
            <a:pPr marL="1828800" marR="0" lvl="4" indent="0" algn="l" defTabSz="914400" rtl="0" eaLnBrk="0" fontAlgn="base" latinLnBrk="0" hangingPunct="0">
              <a:lnSpc>
                <a:spcPct val="15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rPr>
              <a:t>第五级</a:t>
            </a:r>
            <a:r>
              <a:rPr kumimoji="0" lang="en-US" altLang="zh-CN" sz="180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rPr>
              <a:t>——18</a:t>
            </a:r>
            <a:r>
              <a:rPr kumimoji="0" lang="zh-CN" altLang="en-US" sz="180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rPr>
              <a:t>号，微软雅黑，深灰色</a:t>
            </a:r>
          </a:p>
        </p:txBody>
      </p:sp>
      <p:sp>
        <p:nvSpPr>
          <p:cNvPr id="5" name="Rectangle 10"/>
          <p:cNvSpPr>
            <a:spLocks noGrp="1" noChangeArrowheads="1"/>
          </p:cNvSpPr>
          <p:nvPr>
            <p:ph type="title"/>
          </p:nvPr>
        </p:nvSpPr>
        <p:spPr bwMode="auto">
          <a:xfrm>
            <a:off x="609600" y="274638"/>
            <a:ext cx="10972800" cy="81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计算机网络</a:t>
            </a:r>
            <a:r>
              <a:rPr lang="en-US" altLang="zh-CN" dirty="0"/>
              <a:t>——40</a:t>
            </a:r>
            <a:r>
              <a:rPr lang="zh-CN" altLang="en-US" dirty="0"/>
              <a:t>号，黑体（标题）</a:t>
            </a:r>
          </a:p>
        </p:txBody>
      </p:sp>
    </p:spTree>
    <p:extLst>
      <p:ext uri="{BB962C8B-B14F-4D97-AF65-F5344CB8AC3E}">
        <p14:creationId xmlns:p14="http://schemas.microsoft.com/office/powerpoint/2010/main" val="27663479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指引">
    <p:spTree>
      <p:nvGrpSpPr>
        <p:cNvPr id="1" name=""/>
        <p:cNvGrpSpPr/>
        <p:nvPr/>
      </p:nvGrpSpPr>
      <p:grpSpPr>
        <a:xfrm>
          <a:off x="0" y="0"/>
          <a:ext cx="0" cy="0"/>
          <a:chOff x="0" y="0"/>
          <a:chExt cx="0" cy="0"/>
        </a:xfrm>
      </p:grpSpPr>
      <p:sp>
        <p:nvSpPr>
          <p:cNvPr id="3" name="标题 1"/>
          <p:cNvSpPr>
            <a:spLocks noGrp="1"/>
          </p:cNvSpPr>
          <p:nvPr>
            <p:ph type="title"/>
          </p:nvPr>
        </p:nvSpPr>
        <p:spPr>
          <a:xfrm>
            <a:off x="609600" y="274638"/>
            <a:ext cx="10972800" cy="817562"/>
          </a:xfrm>
        </p:spPr>
        <p:txBody>
          <a:bodyPr/>
          <a:lstStyle>
            <a:lvl1pPr algn="ctr">
              <a:defRPr/>
            </a:lvl1pPr>
          </a:lstStyle>
          <a:p>
            <a:r>
              <a:rPr lang="zh-CN" altLang="en-US" dirty="0"/>
              <a:t>单击此处编辑母版标题样式</a:t>
            </a:r>
          </a:p>
        </p:txBody>
      </p:sp>
      <p:sp>
        <p:nvSpPr>
          <p:cNvPr id="4" name="内容占位符 2"/>
          <p:cNvSpPr>
            <a:spLocks noGrp="1"/>
          </p:cNvSpPr>
          <p:nvPr>
            <p:ph idx="1"/>
          </p:nvPr>
        </p:nvSpPr>
        <p:spPr>
          <a:xfrm>
            <a:off x="2135560" y="1268760"/>
            <a:ext cx="8280920" cy="4896544"/>
          </a:xfrm>
        </p:spPr>
        <p:txBody>
          <a:bodyPr/>
          <a:lstStyle>
            <a:lvl1pPr marL="342900" indent="12700">
              <a:buFont typeface="Wingdings" panose="05000000000000000000" pitchFamily="2" charset="2"/>
              <a:buChar char="Ø"/>
              <a:defRPr b="0">
                <a:solidFill>
                  <a:srgbClr val="4D4D4D"/>
                </a:solidFill>
                <a:latin typeface="微软雅黑" panose="020B0503020204020204" pitchFamily="34" charset="-122"/>
                <a:ea typeface="微软雅黑" panose="020B0503020204020204" pitchFamily="34" charset="-122"/>
              </a:defRPr>
            </a:lvl1pPr>
            <a:lvl2pPr>
              <a:defRPr>
                <a:solidFill>
                  <a:srgbClr val="4D4D4D"/>
                </a:solidFill>
                <a:latin typeface="微软雅黑" panose="020B0503020204020204" pitchFamily="34" charset="-122"/>
                <a:ea typeface="微软雅黑" panose="020B0503020204020204" pitchFamily="34" charset="-122"/>
              </a:defRPr>
            </a:lvl2pPr>
            <a:lvl3pPr>
              <a:defRPr>
                <a:solidFill>
                  <a:srgbClr val="4D4D4D"/>
                </a:solidFill>
                <a:latin typeface="微软雅黑" panose="020B0503020204020204" pitchFamily="34" charset="-122"/>
                <a:ea typeface="微软雅黑" panose="020B0503020204020204" pitchFamily="34" charset="-122"/>
              </a:defRPr>
            </a:lvl3pPr>
            <a:lvl4pPr>
              <a:defRPr>
                <a:solidFill>
                  <a:srgbClr val="4D4D4D"/>
                </a:solidFill>
                <a:latin typeface="微软雅黑" panose="020B0503020204020204" pitchFamily="34" charset="-122"/>
                <a:ea typeface="微软雅黑" panose="020B0503020204020204" pitchFamily="34" charset="-122"/>
              </a:defRPr>
            </a:lvl4pPr>
            <a:lvl5pPr>
              <a:defRPr>
                <a:solidFill>
                  <a:srgbClr val="4D4D4D"/>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30193425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17504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a:lum/>
          </a:blip>
          <a:srcRect/>
          <a:stretch>
            <a:fillRect/>
          </a:stretch>
        </a:blipFill>
        <a:effectLst/>
      </p:bgPr>
    </p:bg>
    <p:spTree>
      <p:nvGrpSpPr>
        <p:cNvPr id="1" name=""/>
        <p:cNvGrpSpPr/>
        <p:nvPr/>
      </p:nvGrpSpPr>
      <p:grpSpPr>
        <a:xfrm>
          <a:off x="0" y="0"/>
          <a:ext cx="0" cy="0"/>
          <a:chOff x="0" y="0"/>
          <a:chExt cx="0" cy="0"/>
        </a:xfrm>
      </p:grpSpPr>
      <p:sp>
        <p:nvSpPr>
          <p:cNvPr id="4" name="Rectangle 10"/>
          <p:cNvSpPr>
            <a:spLocks noGrp="1" noChangeArrowheads="1"/>
          </p:cNvSpPr>
          <p:nvPr>
            <p:ph type="title"/>
          </p:nvPr>
        </p:nvSpPr>
        <p:spPr bwMode="auto">
          <a:xfrm>
            <a:off x="609600" y="274638"/>
            <a:ext cx="10972800" cy="81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计算机网络</a:t>
            </a:r>
            <a:r>
              <a:rPr lang="en-US" altLang="zh-CN" dirty="0"/>
              <a:t>——40</a:t>
            </a:r>
            <a:r>
              <a:rPr lang="zh-CN" altLang="en-US" dirty="0"/>
              <a:t>号，黑体（标题）</a:t>
            </a:r>
          </a:p>
        </p:txBody>
      </p:sp>
      <p:sp>
        <p:nvSpPr>
          <p:cNvPr id="5" name="Rectangle 12"/>
          <p:cNvSpPr>
            <a:spLocks noGrp="1" noChangeArrowheads="1"/>
          </p:cNvSpPr>
          <p:nvPr>
            <p:ph type="body" idx="1"/>
          </p:nvPr>
        </p:nvSpPr>
        <p:spPr bwMode="auto">
          <a:xfrm>
            <a:off x="442913" y="1268413"/>
            <a:ext cx="11304587"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r>
              <a:rPr lang="en-US" altLang="zh-CN" dirty="0"/>
              <a:t>——32</a:t>
            </a:r>
            <a:r>
              <a:rPr lang="zh-CN" altLang="en-US" dirty="0"/>
              <a:t>号，微软雅黑，深灰色</a:t>
            </a:r>
            <a:endParaRPr lang="en-US" altLang="zh-CN" dirty="0"/>
          </a:p>
          <a:p>
            <a:pPr lvl="1"/>
            <a:r>
              <a:rPr lang="zh-CN" altLang="en-US" dirty="0"/>
              <a:t>第二级</a:t>
            </a:r>
            <a:r>
              <a:rPr lang="en-US" altLang="zh-CN" dirty="0"/>
              <a:t>——28</a:t>
            </a:r>
            <a:r>
              <a:rPr lang="zh-CN" altLang="en-US" dirty="0"/>
              <a:t>号，微软雅黑，深灰色</a:t>
            </a:r>
            <a:endParaRPr lang="en-US" altLang="zh-CN" dirty="0"/>
          </a:p>
          <a:p>
            <a:pPr lvl="2"/>
            <a:r>
              <a:rPr lang="zh-CN" altLang="en-US" dirty="0"/>
              <a:t>第三级</a:t>
            </a:r>
            <a:r>
              <a:rPr lang="en-US" altLang="zh-CN" dirty="0"/>
              <a:t>——24</a:t>
            </a:r>
            <a:r>
              <a:rPr lang="zh-CN" altLang="en-US" dirty="0"/>
              <a:t>号，微软雅黑，深灰色</a:t>
            </a:r>
          </a:p>
          <a:p>
            <a:pPr lvl="3"/>
            <a:r>
              <a:rPr lang="zh-CN" altLang="en-US" dirty="0"/>
              <a:t>第四级</a:t>
            </a:r>
            <a:r>
              <a:rPr lang="en-US" altLang="zh-CN" dirty="0"/>
              <a:t>——20</a:t>
            </a:r>
            <a:r>
              <a:rPr lang="zh-CN" altLang="en-US" dirty="0"/>
              <a:t>号，微软雅黑，深灰色</a:t>
            </a:r>
          </a:p>
          <a:p>
            <a:pPr lvl="4"/>
            <a:r>
              <a:rPr lang="zh-CN" altLang="en-US" dirty="0"/>
              <a:t>第五级</a:t>
            </a:r>
            <a:r>
              <a:rPr lang="en-US" altLang="zh-CN" dirty="0"/>
              <a:t>——18</a:t>
            </a:r>
            <a:r>
              <a:rPr lang="zh-CN" altLang="en-US" dirty="0"/>
              <a:t>号，微软雅黑，深灰色</a:t>
            </a:r>
          </a:p>
        </p:txBody>
      </p:sp>
    </p:spTree>
  </p:cSld>
  <p:clrMap bg1="lt1" tx1="dk1" bg2="lt2" tx2="dk2" accent1="accent1" accent2="accent2" accent3="accent3" accent4="accent4" accent5="accent5" accent6="accent6" hlink="hlink" folHlink="folHlink"/>
  <p:sldLayoutIdLst>
    <p:sldLayoutId id="2147484717" r:id="rId1"/>
    <p:sldLayoutId id="2147484696" r:id="rId2"/>
    <p:sldLayoutId id="2147484700" r:id="rId3"/>
    <p:sldLayoutId id="2147484701" r:id="rId4"/>
  </p:sldLayoutIdLst>
  <p:transition>
    <p:fade/>
  </p:transition>
  <p:txStyles>
    <p:titleStyle>
      <a:lvl1pPr algn="l" rtl="0" eaLnBrk="0" fontAlgn="base" hangingPunct="0">
        <a:spcBef>
          <a:spcPct val="0"/>
        </a:spcBef>
        <a:spcAft>
          <a:spcPct val="0"/>
        </a:spcAft>
        <a:defRPr sz="4000">
          <a:solidFill>
            <a:srgbClr val="FFFFFF"/>
          </a:solidFill>
          <a:latin typeface="+mj-lt"/>
          <a:ea typeface="+mj-ea"/>
          <a:cs typeface="+mj-cs"/>
        </a:defRPr>
      </a:lvl1pPr>
      <a:lvl2pPr algn="l" rtl="0" eaLnBrk="0" fontAlgn="base" hangingPunct="0">
        <a:spcBef>
          <a:spcPct val="0"/>
        </a:spcBef>
        <a:spcAft>
          <a:spcPct val="0"/>
        </a:spcAft>
        <a:defRPr sz="2900">
          <a:solidFill>
            <a:srgbClr val="1C1C1C"/>
          </a:solidFill>
          <a:latin typeface="黑体" pitchFamily="2" charset="-122"/>
          <a:ea typeface="黑体" pitchFamily="2" charset="-122"/>
        </a:defRPr>
      </a:lvl2pPr>
      <a:lvl3pPr algn="l" rtl="0" eaLnBrk="0" fontAlgn="base" hangingPunct="0">
        <a:spcBef>
          <a:spcPct val="0"/>
        </a:spcBef>
        <a:spcAft>
          <a:spcPct val="0"/>
        </a:spcAft>
        <a:defRPr sz="2900">
          <a:solidFill>
            <a:srgbClr val="1C1C1C"/>
          </a:solidFill>
          <a:latin typeface="黑体" pitchFamily="2" charset="-122"/>
          <a:ea typeface="黑体" pitchFamily="2" charset="-122"/>
        </a:defRPr>
      </a:lvl3pPr>
      <a:lvl4pPr algn="l" rtl="0" eaLnBrk="0" fontAlgn="base" hangingPunct="0">
        <a:spcBef>
          <a:spcPct val="0"/>
        </a:spcBef>
        <a:spcAft>
          <a:spcPct val="0"/>
        </a:spcAft>
        <a:defRPr sz="2900">
          <a:solidFill>
            <a:srgbClr val="1C1C1C"/>
          </a:solidFill>
          <a:latin typeface="黑体" pitchFamily="2" charset="-122"/>
          <a:ea typeface="黑体" pitchFamily="2" charset="-122"/>
        </a:defRPr>
      </a:lvl4pPr>
      <a:lvl5pPr algn="l" rtl="0" eaLnBrk="0" fontAlgn="base" hangingPunct="0">
        <a:spcBef>
          <a:spcPct val="0"/>
        </a:spcBef>
        <a:spcAft>
          <a:spcPct val="0"/>
        </a:spcAft>
        <a:defRPr sz="2900">
          <a:solidFill>
            <a:srgbClr val="1C1C1C"/>
          </a:solidFill>
          <a:latin typeface="黑体" pitchFamily="2" charset="-122"/>
          <a:ea typeface="黑体" pitchFamily="2" charset="-122"/>
        </a:defRPr>
      </a:lvl5pPr>
      <a:lvl6pPr marL="544251" algn="l" rtl="0" eaLnBrk="1" fontAlgn="base" hangingPunct="1">
        <a:spcBef>
          <a:spcPct val="0"/>
        </a:spcBef>
        <a:spcAft>
          <a:spcPct val="0"/>
        </a:spcAft>
        <a:defRPr sz="2900">
          <a:solidFill>
            <a:srgbClr val="1C1C1C"/>
          </a:solidFill>
          <a:latin typeface="黑体" pitchFamily="2" charset="-122"/>
          <a:ea typeface="黑体" pitchFamily="2" charset="-122"/>
        </a:defRPr>
      </a:lvl6pPr>
      <a:lvl7pPr marL="1088502" algn="l" rtl="0" eaLnBrk="1" fontAlgn="base" hangingPunct="1">
        <a:spcBef>
          <a:spcPct val="0"/>
        </a:spcBef>
        <a:spcAft>
          <a:spcPct val="0"/>
        </a:spcAft>
        <a:defRPr sz="2900">
          <a:solidFill>
            <a:srgbClr val="1C1C1C"/>
          </a:solidFill>
          <a:latin typeface="黑体" pitchFamily="2" charset="-122"/>
          <a:ea typeface="黑体" pitchFamily="2" charset="-122"/>
        </a:defRPr>
      </a:lvl7pPr>
      <a:lvl8pPr marL="1632753" algn="l" rtl="0" eaLnBrk="1" fontAlgn="base" hangingPunct="1">
        <a:spcBef>
          <a:spcPct val="0"/>
        </a:spcBef>
        <a:spcAft>
          <a:spcPct val="0"/>
        </a:spcAft>
        <a:defRPr sz="2900">
          <a:solidFill>
            <a:srgbClr val="1C1C1C"/>
          </a:solidFill>
          <a:latin typeface="黑体" pitchFamily="2" charset="-122"/>
          <a:ea typeface="黑体" pitchFamily="2" charset="-122"/>
        </a:defRPr>
      </a:lvl8pPr>
      <a:lvl9pPr marL="2177004" algn="l" rtl="0" eaLnBrk="1" fontAlgn="base" hangingPunct="1">
        <a:spcBef>
          <a:spcPct val="0"/>
        </a:spcBef>
        <a:spcAft>
          <a:spcPct val="0"/>
        </a:spcAft>
        <a:defRPr sz="2900">
          <a:solidFill>
            <a:srgbClr val="1C1C1C"/>
          </a:solidFill>
          <a:latin typeface="黑体" pitchFamily="2" charset="-122"/>
          <a:ea typeface="黑体" pitchFamily="2" charset="-122"/>
        </a:defRPr>
      </a:lvl9pPr>
    </p:titleStyle>
    <p:bodyStyle>
      <a:lvl1pPr marL="342900" marR="0" indent="12700" algn="l" defTabSz="914400" rtl="0" eaLnBrk="0" fontAlgn="base" latinLnBrk="0" hangingPunct="0">
        <a:lnSpc>
          <a:spcPct val="150000"/>
        </a:lnSpc>
        <a:spcBef>
          <a:spcPct val="0"/>
        </a:spcBef>
        <a:spcAft>
          <a:spcPct val="0"/>
        </a:spcAft>
        <a:buClr>
          <a:srgbClr val="1C1C1C"/>
        </a:buClr>
        <a:buSzTx/>
        <a:buFont typeface="Wingdings" pitchFamily="2" charset="2"/>
        <a:buChar char="Ø"/>
        <a:tabLst/>
        <a:defRPr sz="3200" b="0">
          <a:solidFill>
            <a:srgbClr val="4D4D4D"/>
          </a:solidFill>
          <a:latin typeface="微软雅黑" panose="020B0503020204020204" pitchFamily="34" charset="-122"/>
          <a:ea typeface="微软雅黑" panose="020B0503020204020204" pitchFamily="34" charset="-122"/>
          <a:cs typeface="+mn-cs"/>
        </a:defRPr>
      </a:lvl1pPr>
      <a:lvl2pPr marL="820738" marR="0" indent="-7938" algn="l" defTabSz="914400" rtl="0" eaLnBrk="0" fontAlgn="base" latinLnBrk="0" hangingPunct="0">
        <a:lnSpc>
          <a:spcPct val="150000"/>
        </a:lnSpc>
        <a:spcBef>
          <a:spcPct val="0"/>
        </a:spcBef>
        <a:spcAft>
          <a:spcPct val="0"/>
        </a:spcAft>
        <a:buClr>
          <a:srgbClr val="000066"/>
        </a:buClr>
        <a:buSzTx/>
        <a:buFont typeface="Wingdings" pitchFamily="2" charset="2"/>
        <a:buChar char="§"/>
        <a:tabLst/>
        <a:defRPr sz="2800">
          <a:solidFill>
            <a:srgbClr val="4D4D4D"/>
          </a:solidFill>
          <a:latin typeface="微软雅黑" panose="020B0503020204020204" pitchFamily="34" charset="-122"/>
          <a:ea typeface="微软雅黑" panose="020B0503020204020204" pitchFamily="34" charset="-122"/>
        </a:defRPr>
      </a:lvl2pPr>
      <a:lvl3pPr marL="1257300" marR="0" indent="-342900" algn="l" defTabSz="914400" rtl="0" eaLnBrk="0" fontAlgn="base" latinLnBrk="0" hangingPunct="0">
        <a:lnSpc>
          <a:spcPct val="150000"/>
        </a:lnSpc>
        <a:spcBef>
          <a:spcPct val="0"/>
        </a:spcBef>
        <a:spcAft>
          <a:spcPct val="0"/>
        </a:spcAft>
        <a:buClr>
          <a:srgbClr val="666699"/>
        </a:buClr>
        <a:buSzTx/>
        <a:buFontTx/>
        <a:buChar char="•"/>
        <a:tabLst/>
        <a:defRPr sz="2400">
          <a:solidFill>
            <a:srgbClr val="4D4D4D"/>
          </a:solidFill>
          <a:latin typeface="微软雅黑" panose="020B0503020204020204" pitchFamily="34" charset="-122"/>
          <a:ea typeface="微软雅黑" panose="020B0503020204020204" pitchFamily="34" charset="-122"/>
        </a:defRPr>
      </a:lvl3pPr>
      <a:lvl4pPr marL="1371600" marR="0" indent="0" algn="l" defTabSz="914400" rtl="0" eaLnBrk="0" fontAlgn="base" latinLnBrk="0" hangingPunct="0">
        <a:lnSpc>
          <a:spcPct val="150000"/>
        </a:lnSpc>
        <a:spcBef>
          <a:spcPct val="0"/>
        </a:spcBef>
        <a:spcAft>
          <a:spcPct val="0"/>
        </a:spcAft>
        <a:buClrTx/>
        <a:buSzTx/>
        <a:buFontTx/>
        <a:buNone/>
        <a:tabLst/>
        <a:defRPr sz="2000">
          <a:solidFill>
            <a:srgbClr val="4D4D4D"/>
          </a:solidFill>
          <a:latin typeface="微软雅黑" panose="020B0503020204020204" pitchFamily="34" charset="-122"/>
          <a:ea typeface="微软雅黑" panose="020B0503020204020204" pitchFamily="34" charset="-122"/>
        </a:defRPr>
      </a:lvl4pPr>
      <a:lvl5pPr marL="1828800" marR="0" indent="0" algn="l" defTabSz="914400" rtl="0" eaLnBrk="0" fontAlgn="base" latinLnBrk="0" hangingPunct="0">
        <a:lnSpc>
          <a:spcPct val="150000"/>
        </a:lnSpc>
        <a:spcBef>
          <a:spcPct val="0"/>
        </a:spcBef>
        <a:spcAft>
          <a:spcPct val="0"/>
        </a:spcAft>
        <a:buClrTx/>
        <a:buSzTx/>
        <a:buFontTx/>
        <a:buNone/>
        <a:tabLst/>
        <a:defRPr sz="1800">
          <a:solidFill>
            <a:srgbClr val="4D4D4D"/>
          </a:solidFill>
          <a:latin typeface="微软雅黑" panose="020B0503020204020204" pitchFamily="34" charset="-122"/>
          <a:ea typeface="微软雅黑" panose="020B0503020204020204" pitchFamily="34" charset="-122"/>
        </a:defRPr>
      </a:lvl5pPr>
      <a:lvl6pPr marL="2887553" algn="l" rtl="0" eaLnBrk="1" fontAlgn="base" hangingPunct="1">
        <a:spcBef>
          <a:spcPct val="20000"/>
        </a:spcBef>
        <a:spcAft>
          <a:spcPct val="0"/>
        </a:spcAft>
        <a:buChar char="»"/>
        <a:defRPr sz="1900">
          <a:solidFill>
            <a:srgbClr val="1C1C1C"/>
          </a:solidFill>
          <a:latin typeface="+mn-lt"/>
          <a:ea typeface="+mn-ea"/>
        </a:defRPr>
      </a:lvl6pPr>
      <a:lvl7pPr marL="3431804" algn="l" rtl="0" eaLnBrk="1" fontAlgn="base" hangingPunct="1">
        <a:spcBef>
          <a:spcPct val="20000"/>
        </a:spcBef>
        <a:spcAft>
          <a:spcPct val="0"/>
        </a:spcAft>
        <a:buChar char="»"/>
        <a:defRPr sz="1900">
          <a:solidFill>
            <a:srgbClr val="1C1C1C"/>
          </a:solidFill>
          <a:latin typeface="+mn-lt"/>
          <a:ea typeface="+mn-ea"/>
        </a:defRPr>
      </a:lvl7pPr>
      <a:lvl8pPr marL="3976055" algn="l" rtl="0" eaLnBrk="1" fontAlgn="base" hangingPunct="1">
        <a:spcBef>
          <a:spcPct val="20000"/>
        </a:spcBef>
        <a:spcAft>
          <a:spcPct val="0"/>
        </a:spcAft>
        <a:buChar char="»"/>
        <a:defRPr sz="1900">
          <a:solidFill>
            <a:srgbClr val="1C1C1C"/>
          </a:solidFill>
          <a:latin typeface="+mn-lt"/>
          <a:ea typeface="+mn-ea"/>
        </a:defRPr>
      </a:lvl8pPr>
      <a:lvl9pPr marL="4520306" algn="l" rtl="0" eaLnBrk="1" fontAlgn="base" hangingPunct="1">
        <a:spcBef>
          <a:spcPct val="20000"/>
        </a:spcBef>
        <a:spcAft>
          <a:spcPct val="0"/>
        </a:spcAft>
        <a:buChar char="»"/>
        <a:defRPr sz="1900">
          <a:solidFill>
            <a:srgbClr val="1C1C1C"/>
          </a:solidFill>
          <a:latin typeface="+mn-lt"/>
          <a:ea typeface="+mn-ea"/>
        </a:defRPr>
      </a:lvl9pPr>
    </p:bodyStyle>
    <p:otherStyle>
      <a:defPPr>
        <a:defRPr lang="zh-CN"/>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1.wmf"/></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6.wmf"/><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4.wmf"/><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image" Target="../media/image10.wmf"/></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9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339B215-830A-4F02-B9AB-C9C566ECC05E}"/>
              </a:ext>
            </a:extLst>
          </p:cNvPr>
          <p:cNvSpPr txBox="1">
            <a:spLocks noChangeArrowheads="1"/>
          </p:cNvSpPr>
          <p:nvPr/>
        </p:nvSpPr>
        <p:spPr bwMode="auto">
          <a:xfrm>
            <a:off x="673886" y="2255399"/>
            <a:ext cx="9669792" cy="1462427"/>
          </a:xfrm>
          <a:prstGeom prst="rect">
            <a:avLst/>
          </a:prstGeom>
          <a:noFill/>
          <a:ln w="9525">
            <a:noFill/>
            <a:miter lim="800000"/>
            <a:headEnd/>
            <a:tailEnd/>
          </a:ln>
        </p:spPr>
        <p:txBody>
          <a:bodyPr lIns="108850" tIns="54425" rIns="108850" bIns="54425" anchor="ctr"/>
          <a:lstStyle/>
          <a:p>
            <a:pPr eaLnBrk="1" hangingPunct="1">
              <a:defRPr/>
            </a:pPr>
            <a:r>
              <a:rPr lang="zh-CN" altLang="en-US" sz="3800" dirty="0">
                <a:solidFill>
                  <a:schemeClr val="tx2"/>
                </a:solidFill>
                <a:ea typeface="+mj-ea"/>
              </a:rPr>
              <a:t>         </a:t>
            </a:r>
            <a:r>
              <a:rPr lang="zh-CN" altLang="en-US" sz="4800" dirty="0">
                <a:solidFill>
                  <a:schemeClr val="tx2"/>
                </a:solidFill>
                <a:latin typeface="+mj-lt"/>
                <a:ea typeface="+mj-ea"/>
              </a:rPr>
              <a:t>第</a:t>
            </a:r>
            <a:r>
              <a:rPr lang="en-US" altLang="zh-CN" sz="4800" dirty="0">
                <a:solidFill>
                  <a:schemeClr val="tx2"/>
                </a:solidFill>
                <a:latin typeface="+mj-lt"/>
                <a:ea typeface="+mj-ea"/>
              </a:rPr>
              <a:t>3</a:t>
            </a:r>
            <a:r>
              <a:rPr lang="zh-CN" altLang="en-US" sz="4800" dirty="0">
                <a:solidFill>
                  <a:schemeClr val="tx2"/>
                </a:solidFill>
                <a:latin typeface="+mj-lt"/>
                <a:ea typeface="+mj-ea"/>
              </a:rPr>
              <a:t>章</a:t>
            </a:r>
            <a:r>
              <a:rPr lang="zh-CN" altLang="en-US" sz="4800" dirty="0">
                <a:solidFill>
                  <a:schemeClr val="tx2"/>
                </a:solidFill>
                <a:ea typeface="+mj-ea"/>
              </a:rPr>
              <a:t> </a:t>
            </a:r>
            <a:r>
              <a:rPr lang="zh-CN" altLang="en-US" sz="4800" dirty="0">
                <a:solidFill>
                  <a:schemeClr val="tx2"/>
                </a:solidFill>
                <a:latin typeface="微软雅黑" panose="020B0503020204020204" pitchFamily="34" charset="-122"/>
                <a:ea typeface="微软雅黑" panose="020B0503020204020204" pitchFamily="34" charset="-122"/>
              </a:rPr>
              <a:t>数据链路层</a:t>
            </a:r>
          </a:p>
        </p:txBody>
      </p:sp>
      <p:pic>
        <p:nvPicPr>
          <p:cNvPr id="9219"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982" y="5878286"/>
            <a:ext cx="3841249" cy="543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z="4000" dirty="0">
                <a:solidFill>
                  <a:srgbClr val="FFFFFF"/>
                </a:solidFill>
              </a:rPr>
              <a:t>指引</a:t>
            </a:r>
            <a:endParaRPr lang="en-US" altLang="zh-CN" sz="4000" dirty="0">
              <a:solidFill>
                <a:srgbClr val="FFFFFF"/>
              </a:solidFill>
            </a:endParaRPr>
          </a:p>
        </p:txBody>
      </p:sp>
      <p:sp>
        <p:nvSpPr>
          <p:cNvPr id="11267" name="Rectangle 3"/>
          <p:cNvSpPr>
            <a:spLocks noGrp="1" noChangeArrowheads="1"/>
          </p:cNvSpPr>
          <p:nvPr>
            <p:ph idx="1"/>
          </p:nvPr>
        </p:nvSpPr>
        <p:spPr/>
        <p:txBody>
          <a:bodyPr/>
          <a:lstStyle/>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数据链路层基本概念及基本问题</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基本概念</a:t>
            </a:r>
          </a:p>
          <a:p>
            <a:pPr lvl="1">
              <a:lnSpc>
                <a:spcPts val="4000"/>
              </a:lnSpc>
              <a:defRPr/>
            </a:pPr>
            <a:r>
              <a:rPr lang="zh-CN" altLang="en-US" sz="2800" dirty="0">
                <a:solidFill>
                  <a:srgbClr val="C00000"/>
                </a:solidFill>
                <a:latin typeface="微软雅黑" panose="020B0503020204020204" pitchFamily="34" charset="-122"/>
                <a:ea typeface="微软雅黑" panose="020B0503020204020204" pitchFamily="34" charset="-122"/>
                <a:cs typeface="+mn-cs"/>
              </a:rPr>
              <a:t>三个基本问题</a:t>
            </a: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两种情况下的数据链路层</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使用点对点信道的数据链路层</a:t>
            </a:r>
            <a:endParaRPr lang="en-US" altLang="zh-CN" sz="2800" dirty="0">
              <a:solidFill>
                <a:srgbClr val="4D4D4D"/>
              </a:solidFill>
              <a:latin typeface="微软雅黑" panose="020B0503020204020204" pitchFamily="34" charset="-122"/>
              <a:ea typeface="微软雅黑" panose="020B0503020204020204" pitchFamily="34" charset="-122"/>
              <a:cs typeface="+mn-cs"/>
            </a:endParaRP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使用广播信道的数据链路层</a:t>
            </a: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以太局域网（以太网）</a:t>
            </a: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扩展以太网</a:t>
            </a: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高速以太网</a:t>
            </a:r>
          </a:p>
          <a:p>
            <a:endParaRPr lang="en-US" altLang="zh-CN" dirty="0"/>
          </a:p>
          <a:p>
            <a:endParaRPr lang="zh-CN" altLang="en-US" dirty="0"/>
          </a:p>
        </p:txBody>
      </p:sp>
      <p:grpSp>
        <p:nvGrpSpPr>
          <p:cNvPr id="23" name="Group 24"/>
          <p:cNvGrpSpPr>
            <a:grpSpLocks/>
          </p:cNvGrpSpPr>
          <p:nvPr/>
        </p:nvGrpSpPr>
        <p:grpSpPr bwMode="auto">
          <a:xfrm>
            <a:off x="8261126" y="1854200"/>
            <a:ext cx="2514600" cy="3600450"/>
            <a:chOff x="3379" y="1207"/>
            <a:chExt cx="1584" cy="2268"/>
          </a:xfrm>
        </p:grpSpPr>
        <p:sp>
          <p:nvSpPr>
            <p:cNvPr id="24" name="AutoShape 4">
              <a:extLst>
                <a:ext uri="{FF2B5EF4-FFF2-40B4-BE49-F238E27FC236}">
                  <a16:creationId xmlns:a16="http://schemas.microsoft.com/office/drawing/2014/main" id="{7C9C0B70-E63A-45F5-A696-FB5A132B8AC3}"/>
                </a:ext>
              </a:extLst>
            </p:cNvPr>
            <p:cNvSpPr>
              <a:spLocks noChangeArrowheads="1"/>
            </p:cNvSpPr>
            <p:nvPr/>
          </p:nvSpPr>
          <p:spPr bwMode="auto">
            <a:xfrm>
              <a:off x="3379" y="1207"/>
              <a:ext cx="1584" cy="2268"/>
            </a:xfrm>
            <a:prstGeom prst="cube">
              <a:avLst>
                <a:gd name="adj" fmla="val 12185"/>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25" name="Rectangle 6">
              <a:extLst>
                <a:ext uri="{FF2B5EF4-FFF2-40B4-BE49-F238E27FC236}">
                  <a16:creationId xmlns:a16="http://schemas.microsoft.com/office/drawing/2014/main" id="{A1DA3AA9-685E-4BE9-837C-C53A77DFC26E}"/>
                </a:ext>
              </a:extLst>
            </p:cNvPr>
            <p:cNvSpPr>
              <a:spLocks noChangeArrowheads="1"/>
            </p:cNvSpPr>
            <p:nvPr/>
          </p:nvSpPr>
          <p:spPr bwMode="auto">
            <a:xfrm>
              <a:off x="3379" y="1399"/>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应用层</a:t>
              </a:r>
            </a:p>
          </p:txBody>
        </p:sp>
        <p:sp>
          <p:nvSpPr>
            <p:cNvPr id="26" name="Line 8">
              <a:extLst>
                <a:ext uri="{FF2B5EF4-FFF2-40B4-BE49-F238E27FC236}">
                  <a16:creationId xmlns:a16="http://schemas.microsoft.com/office/drawing/2014/main" id="{730F0241-2088-4E72-BBBA-24604A49C32D}"/>
                </a:ext>
              </a:extLst>
            </p:cNvPr>
            <p:cNvSpPr>
              <a:spLocks noChangeShapeType="1"/>
            </p:cNvSpPr>
            <p:nvPr/>
          </p:nvSpPr>
          <p:spPr bwMode="auto">
            <a:xfrm>
              <a:off x="3379" y="1831"/>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7" name="Line 9">
              <a:extLst>
                <a:ext uri="{FF2B5EF4-FFF2-40B4-BE49-F238E27FC236}">
                  <a16:creationId xmlns:a16="http://schemas.microsoft.com/office/drawing/2014/main" id="{1A1F4C1E-05AA-4083-AACF-00A09371806D}"/>
                </a:ext>
              </a:extLst>
            </p:cNvPr>
            <p:cNvSpPr>
              <a:spLocks noChangeShapeType="1"/>
            </p:cNvSpPr>
            <p:nvPr/>
          </p:nvSpPr>
          <p:spPr bwMode="auto">
            <a:xfrm>
              <a:off x="3379"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8" name="Line 10">
              <a:extLst>
                <a:ext uri="{FF2B5EF4-FFF2-40B4-BE49-F238E27FC236}">
                  <a16:creationId xmlns:a16="http://schemas.microsoft.com/office/drawing/2014/main" id="{40C633C5-C14D-4155-943C-49061566B166}"/>
                </a:ext>
              </a:extLst>
            </p:cNvPr>
            <p:cNvSpPr>
              <a:spLocks noChangeShapeType="1"/>
            </p:cNvSpPr>
            <p:nvPr/>
          </p:nvSpPr>
          <p:spPr bwMode="auto">
            <a:xfrm>
              <a:off x="4771"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9" name="Rectangle 21">
              <a:extLst>
                <a:ext uri="{FF2B5EF4-FFF2-40B4-BE49-F238E27FC236}">
                  <a16:creationId xmlns:a16="http://schemas.microsoft.com/office/drawing/2014/main" id="{3593205F-DCC6-4BB9-872F-07DE1C151D65}"/>
                </a:ext>
              </a:extLst>
            </p:cNvPr>
            <p:cNvSpPr>
              <a:spLocks noChangeArrowheads="1"/>
            </p:cNvSpPr>
            <p:nvPr/>
          </p:nvSpPr>
          <p:spPr bwMode="auto">
            <a:xfrm>
              <a:off x="3379" y="1831"/>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运输层</a:t>
              </a:r>
            </a:p>
          </p:txBody>
        </p:sp>
        <p:sp>
          <p:nvSpPr>
            <p:cNvPr id="30" name="Line 23">
              <a:extLst>
                <a:ext uri="{FF2B5EF4-FFF2-40B4-BE49-F238E27FC236}">
                  <a16:creationId xmlns:a16="http://schemas.microsoft.com/office/drawing/2014/main" id="{F9F1686D-32E3-4665-A663-0A13577DF5F9}"/>
                </a:ext>
              </a:extLst>
            </p:cNvPr>
            <p:cNvSpPr>
              <a:spLocks noChangeShapeType="1"/>
            </p:cNvSpPr>
            <p:nvPr/>
          </p:nvSpPr>
          <p:spPr bwMode="auto">
            <a:xfrm>
              <a:off x="3379" y="2263"/>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1" name="Line 24">
              <a:extLst>
                <a:ext uri="{FF2B5EF4-FFF2-40B4-BE49-F238E27FC236}">
                  <a16:creationId xmlns:a16="http://schemas.microsoft.com/office/drawing/2014/main" id="{B2CD0843-0D9A-4DF6-9D35-EBC9663DEF15}"/>
                </a:ext>
              </a:extLst>
            </p:cNvPr>
            <p:cNvSpPr>
              <a:spLocks noChangeShapeType="1"/>
            </p:cNvSpPr>
            <p:nvPr/>
          </p:nvSpPr>
          <p:spPr bwMode="auto">
            <a:xfrm>
              <a:off x="3379"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2" name="Line 25">
              <a:extLst>
                <a:ext uri="{FF2B5EF4-FFF2-40B4-BE49-F238E27FC236}">
                  <a16:creationId xmlns:a16="http://schemas.microsoft.com/office/drawing/2014/main" id="{84637CA2-3EAA-4155-B964-B8BA80E7EB63}"/>
                </a:ext>
              </a:extLst>
            </p:cNvPr>
            <p:cNvSpPr>
              <a:spLocks noChangeShapeType="1"/>
            </p:cNvSpPr>
            <p:nvPr/>
          </p:nvSpPr>
          <p:spPr bwMode="auto">
            <a:xfrm>
              <a:off x="4771"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3" name="Rectangle 27">
              <a:extLst>
                <a:ext uri="{FF2B5EF4-FFF2-40B4-BE49-F238E27FC236}">
                  <a16:creationId xmlns:a16="http://schemas.microsoft.com/office/drawing/2014/main" id="{34D7D82A-D63D-4EB3-9C2A-247BEB3E7453}"/>
                </a:ext>
              </a:extLst>
            </p:cNvPr>
            <p:cNvSpPr>
              <a:spLocks noChangeArrowheads="1"/>
            </p:cNvSpPr>
            <p:nvPr/>
          </p:nvSpPr>
          <p:spPr bwMode="auto">
            <a:xfrm>
              <a:off x="3379" y="2695"/>
              <a:ext cx="1392" cy="37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20000"/>
                </a:lnSpc>
                <a:spcBef>
                  <a:spcPct val="20000"/>
                </a:spcBef>
                <a:buClr>
                  <a:schemeClr val="tx2"/>
                </a:buClr>
                <a:buSzPct val="90000"/>
                <a:buFont typeface="Symbol" pitchFamily="18" charset="2"/>
                <a:buNone/>
                <a:defRPr/>
              </a:pPr>
              <a:r>
                <a:rPr kumimoji="1" lang="zh-CN" altLang="en-US" sz="2800" dirty="0">
                  <a:solidFill>
                    <a:schemeClr val="tx2">
                      <a:lumMod val="60000"/>
                      <a:lumOff val="4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数据链路层</a:t>
              </a:r>
            </a:p>
          </p:txBody>
        </p:sp>
        <p:sp>
          <p:nvSpPr>
            <p:cNvPr id="34" name="Line 28">
              <a:extLst>
                <a:ext uri="{FF2B5EF4-FFF2-40B4-BE49-F238E27FC236}">
                  <a16:creationId xmlns:a16="http://schemas.microsoft.com/office/drawing/2014/main" id="{2C1DDB6D-F8B0-4394-99E8-03031BB915F8}"/>
                </a:ext>
              </a:extLst>
            </p:cNvPr>
            <p:cNvSpPr>
              <a:spLocks noChangeShapeType="1"/>
            </p:cNvSpPr>
            <p:nvPr/>
          </p:nvSpPr>
          <p:spPr bwMode="auto">
            <a:xfrm>
              <a:off x="3379" y="2695"/>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5" name="Line 29">
              <a:extLst>
                <a:ext uri="{FF2B5EF4-FFF2-40B4-BE49-F238E27FC236}">
                  <a16:creationId xmlns:a16="http://schemas.microsoft.com/office/drawing/2014/main" id="{9208C3F1-CC35-45A8-BE46-EFF19D248F46}"/>
                </a:ext>
              </a:extLst>
            </p:cNvPr>
            <p:cNvSpPr>
              <a:spLocks noChangeShapeType="1"/>
            </p:cNvSpPr>
            <p:nvPr/>
          </p:nvSpPr>
          <p:spPr bwMode="auto">
            <a:xfrm>
              <a:off x="3379" y="3366"/>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6" name="Line 30">
              <a:extLst>
                <a:ext uri="{FF2B5EF4-FFF2-40B4-BE49-F238E27FC236}">
                  <a16:creationId xmlns:a16="http://schemas.microsoft.com/office/drawing/2014/main" id="{6FF34FD8-821C-4702-AF18-8C4EF436C27D}"/>
                </a:ext>
              </a:extLst>
            </p:cNvPr>
            <p:cNvSpPr>
              <a:spLocks noChangeShapeType="1"/>
            </p:cNvSpPr>
            <p:nvPr/>
          </p:nvSpPr>
          <p:spPr bwMode="auto">
            <a:xfrm>
              <a:off x="3379"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7" name="Line 31">
              <a:extLst>
                <a:ext uri="{FF2B5EF4-FFF2-40B4-BE49-F238E27FC236}">
                  <a16:creationId xmlns:a16="http://schemas.microsoft.com/office/drawing/2014/main" id="{615E01B4-8D04-4069-8E42-620858CED9A7}"/>
                </a:ext>
              </a:extLst>
            </p:cNvPr>
            <p:cNvSpPr>
              <a:spLocks noChangeShapeType="1"/>
            </p:cNvSpPr>
            <p:nvPr/>
          </p:nvSpPr>
          <p:spPr bwMode="auto">
            <a:xfrm>
              <a:off x="4771"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8" name="Rectangle 33">
              <a:extLst>
                <a:ext uri="{FF2B5EF4-FFF2-40B4-BE49-F238E27FC236}">
                  <a16:creationId xmlns:a16="http://schemas.microsoft.com/office/drawing/2014/main" id="{6DF93113-9FEF-42A3-AF41-B27DD6E1C524}"/>
                </a:ext>
              </a:extLst>
            </p:cNvPr>
            <p:cNvSpPr>
              <a:spLocks noChangeArrowheads="1"/>
            </p:cNvSpPr>
            <p:nvPr/>
          </p:nvSpPr>
          <p:spPr bwMode="auto">
            <a:xfrm>
              <a:off x="3379" y="2263"/>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网络层</a:t>
              </a:r>
            </a:p>
          </p:txBody>
        </p:sp>
        <p:sp>
          <p:nvSpPr>
            <p:cNvPr id="39" name="Line 36">
              <a:extLst>
                <a:ext uri="{FF2B5EF4-FFF2-40B4-BE49-F238E27FC236}">
                  <a16:creationId xmlns:a16="http://schemas.microsoft.com/office/drawing/2014/main" id="{021EB0D5-3D3B-4EBB-A693-7D178CCE8352}"/>
                </a:ext>
              </a:extLst>
            </p:cNvPr>
            <p:cNvSpPr>
              <a:spLocks noChangeShapeType="1"/>
            </p:cNvSpPr>
            <p:nvPr/>
          </p:nvSpPr>
          <p:spPr bwMode="auto">
            <a:xfrm>
              <a:off x="3379"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0" name="Line 37">
              <a:extLst>
                <a:ext uri="{FF2B5EF4-FFF2-40B4-BE49-F238E27FC236}">
                  <a16:creationId xmlns:a16="http://schemas.microsoft.com/office/drawing/2014/main" id="{0360C763-F23D-4BC1-BCF4-C2E2C86F734E}"/>
                </a:ext>
              </a:extLst>
            </p:cNvPr>
            <p:cNvSpPr>
              <a:spLocks noChangeShapeType="1"/>
            </p:cNvSpPr>
            <p:nvPr/>
          </p:nvSpPr>
          <p:spPr bwMode="auto">
            <a:xfrm>
              <a:off x="4771"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1" name="Rectangle 39">
              <a:extLst>
                <a:ext uri="{FF2B5EF4-FFF2-40B4-BE49-F238E27FC236}">
                  <a16:creationId xmlns:a16="http://schemas.microsoft.com/office/drawing/2014/main" id="{3DF8ACD1-EC3E-4577-B3D4-5EB654CBFF4B}"/>
                </a:ext>
              </a:extLst>
            </p:cNvPr>
            <p:cNvSpPr>
              <a:spLocks noChangeArrowheads="1"/>
            </p:cNvSpPr>
            <p:nvPr/>
          </p:nvSpPr>
          <p:spPr bwMode="auto">
            <a:xfrm>
              <a:off x="3379" y="3067"/>
              <a:ext cx="1392" cy="408"/>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物理层</a:t>
              </a:r>
            </a:p>
          </p:txBody>
        </p:sp>
      </p:grpSp>
    </p:spTree>
    <p:extLst>
      <p:ext uri="{BB962C8B-B14F-4D97-AF65-F5344CB8AC3E}">
        <p14:creationId xmlns:p14="http://schemas.microsoft.com/office/powerpoint/2010/main" val="270872434"/>
      </p:ext>
    </p:extLst>
  </p:cSld>
  <p:clrMapOvr>
    <a:masterClrMapping/>
  </p:clrMapOvr>
  <p:transition>
    <p:fad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3"/>
          <p:cNvSpPr>
            <a:spLocks noGrp="1" noChangeArrowheads="1"/>
          </p:cNvSpPr>
          <p:nvPr>
            <p:ph idx="1"/>
          </p:nvPr>
        </p:nvSpPr>
        <p:spPr/>
        <p:txBody>
          <a:bodyPr/>
          <a:lstStyle/>
          <a:p>
            <a:pPr>
              <a:lnSpc>
                <a:spcPts val="3840"/>
              </a:lnSpc>
            </a:pPr>
            <a:r>
              <a:rPr lang="zh-CN" altLang="en-US" sz="3200" b="0" kern="1200" dirty="0">
                <a:solidFill>
                  <a:srgbClr val="4D4D4D"/>
                </a:solidFill>
                <a:latin typeface="微软雅黑" panose="020B0503020204020204" pitchFamily="34" charset="-122"/>
                <a:ea typeface="微软雅黑" panose="020B0503020204020204" pitchFamily="34" charset="-122"/>
              </a:rPr>
              <a:t>虚拟局域网协议允许在以太网的帧格式中插入一个 </a:t>
            </a:r>
            <a:r>
              <a:rPr lang="en-US" altLang="zh-CN" sz="3200" b="0" kern="1200" dirty="0">
                <a:solidFill>
                  <a:srgbClr val="4D4D4D"/>
                </a:solidFill>
                <a:latin typeface="微软雅黑" panose="020B0503020204020204" pitchFamily="34" charset="-122"/>
                <a:ea typeface="微软雅黑" panose="020B0503020204020204" pitchFamily="34" charset="-122"/>
              </a:rPr>
              <a:t>4 </a:t>
            </a:r>
            <a:r>
              <a:rPr lang="zh-CN" altLang="en-US" sz="3200" b="0" kern="1200" dirty="0">
                <a:solidFill>
                  <a:srgbClr val="4D4D4D"/>
                </a:solidFill>
                <a:latin typeface="微软雅黑" panose="020B0503020204020204" pitchFamily="34" charset="-122"/>
                <a:ea typeface="微软雅黑" panose="020B0503020204020204" pitchFamily="34" charset="-122"/>
              </a:rPr>
              <a:t>字节的标识符，称为 </a:t>
            </a:r>
            <a:r>
              <a:rPr lang="en-US" altLang="zh-CN" sz="3200" b="0" kern="1200" dirty="0">
                <a:solidFill>
                  <a:srgbClr val="4D4D4D"/>
                </a:solidFill>
                <a:latin typeface="微软雅黑" panose="020B0503020204020204" pitchFamily="34" charset="-122"/>
                <a:ea typeface="微软雅黑" panose="020B0503020204020204" pitchFamily="34" charset="-122"/>
              </a:rPr>
              <a:t>VLAN </a:t>
            </a:r>
            <a:r>
              <a:rPr lang="zh-CN" altLang="en-US" sz="3200" b="0" kern="1200" dirty="0">
                <a:solidFill>
                  <a:srgbClr val="4D4D4D"/>
                </a:solidFill>
                <a:latin typeface="微软雅黑" panose="020B0503020204020204" pitchFamily="34" charset="-122"/>
                <a:ea typeface="微软雅黑" panose="020B0503020204020204" pitchFamily="34" charset="-122"/>
              </a:rPr>
              <a:t>标记</a:t>
            </a:r>
            <a:r>
              <a:rPr lang="en-US" altLang="zh-CN" sz="3200" b="0" kern="1200" dirty="0">
                <a:solidFill>
                  <a:srgbClr val="4D4D4D"/>
                </a:solidFill>
                <a:latin typeface="微软雅黑" panose="020B0503020204020204" pitchFamily="34" charset="-122"/>
                <a:ea typeface="微软雅黑" panose="020B0503020204020204" pitchFamily="34" charset="-122"/>
              </a:rPr>
              <a:t>(tag)</a:t>
            </a:r>
            <a:r>
              <a:rPr lang="zh-CN" altLang="en-US" sz="3200" b="0" kern="1200" dirty="0">
                <a:solidFill>
                  <a:srgbClr val="4D4D4D"/>
                </a:solidFill>
                <a:latin typeface="微软雅黑" panose="020B0503020204020204" pitchFamily="34" charset="-122"/>
                <a:ea typeface="微软雅黑" panose="020B0503020204020204" pitchFamily="34" charset="-122"/>
              </a:rPr>
              <a:t>，用来指明发送该帧的工作站属于哪一个虚拟局域网。 </a:t>
            </a:r>
          </a:p>
          <a:p>
            <a:endParaRPr lang="zh-CN" altLang="en-US" dirty="0"/>
          </a:p>
        </p:txBody>
      </p:sp>
      <p:sp>
        <p:nvSpPr>
          <p:cNvPr id="132098" name="Rectangle 2"/>
          <p:cNvSpPr>
            <a:spLocks noGrp="1" noChangeArrowheads="1"/>
          </p:cNvSpPr>
          <p:nvPr>
            <p:ph type="title"/>
          </p:nvPr>
        </p:nvSpPr>
        <p:spPr/>
        <p:txBody>
          <a:bodyPr/>
          <a:lstStyle/>
          <a:p>
            <a:r>
              <a:rPr lang="zh-CN" altLang="en-US" sz="4000" dirty="0">
                <a:solidFill>
                  <a:srgbClr val="FFFFFF"/>
                </a:solidFill>
              </a:rPr>
              <a:t>虚拟局域网帧格式</a:t>
            </a:r>
          </a:p>
        </p:txBody>
      </p:sp>
      <p:sp>
        <p:nvSpPr>
          <p:cNvPr id="132100" name="Rectangle 5"/>
          <p:cNvSpPr>
            <a:spLocks noChangeArrowheads="1"/>
          </p:cNvSpPr>
          <p:nvPr/>
        </p:nvSpPr>
        <p:spPr bwMode="auto">
          <a:xfrm>
            <a:off x="2347079" y="4706922"/>
            <a:ext cx="7310015" cy="67008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lIns="108850" tIns="54425" rIns="108850" bIns="54425" anchor="ctr"/>
          <a:lstStyle/>
          <a:p>
            <a:pPr eaLnBrk="1" hangingPunct="1"/>
            <a:endParaRPr lang="zh-CN" altLang="en-US"/>
          </a:p>
        </p:txBody>
      </p:sp>
      <p:sp>
        <p:nvSpPr>
          <p:cNvPr id="132101" name="Rectangle 6"/>
          <p:cNvSpPr>
            <a:spLocks noChangeArrowheads="1"/>
          </p:cNvSpPr>
          <p:nvPr/>
        </p:nvSpPr>
        <p:spPr bwMode="auto">
          <a:xfrm>
            <a:off x="603173" y="3730383"/>
            <a:ext cx="1076747" cy="574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lnSpc>
                <a:spcPct val="80000"/>
              </a:lnSpc>
            </a:pPr>
            <a:r>
              <a:rPr kumimoji="1" lang="zh-CN" altLang="en-US" sz="1900">
                <a:solidFill>
                  <a:srgbClr val="333399"/>
                </a:solidFill>
                <a:latin typeface="Times New Roman" pitchFamily="18" charset="0"/>
                <a:ea typeface="黑体" pitchFamily="49" charset="-122"/>
              </a:rPr>
              <a:t>  </a:t>
            </a:r>
            <a:r>
              <a:rPr kumimoji="1" lang="en-US" altLang="zh-CN" sz="1900">
                <a:solidFill>
                  <a:srgbClr val="333399"/>
                </a:solidFill>
                <a:latin typeface="Times New Roman" pitchFamily="18" charset="0"/>
                <a:ea typeface="黑体" pitchFamily="49" charset="-122"/>
              </a:rPr>
              <a:t>802.3</a:t>
            </a:r>
          </a:p>
          <a:p>
            <a:pPr defTabSz="907085">
              <a:lnSpc>
                <a:spcPct val="80000"/>
              </a:lnSpc>
            </a:pPr>
            <a:r>
              <a:rPr kumimoji="1" lang="en-US" altLang="zh-CN" sz="1900">
                <a:solidFill>
                  <a:srgbClr val="333399"/>
                </a:solidFill>
                <a:latin typeface="Times New Roman" pitchFamily="18" charset="0"/>
                <a:ea typeface="黑体" pitchFamily="49" charset="-122"/>
              </a:rPr>
              <a:t>MAC </a:t>
            </a:r>
            <a:r>
              <a:rPr kumimoji="1" lang="zh-CN" altLang="en-US" sz="1900">
                <a:solidFill>
                  <a:srgbClr val="333399"/>
                </a:solidFill>
                <a:latin typeface="Times New Roman" pitchFamily="18" charset="0"/>
                <a:ea typeface="黑体" pitchFamily="49" charset="-122"/>
              </a:rPr>
              <a:t>帧</a:t>
            </a:r>
          </a:p>
        </p:txBody>
      </p:sp>
      <p:sp>
        <p:nvSpPr>
          <p:cNvPr id="132102" name="Rectangle 7"/>
          <p:cNvSpPr>
            <a:spLocks noChangeArrowheads="1"/>
          </p:cNvSpPr>
          <p:nvPr/>
        </p:nvSpPr>
        <p:spPr bwMode="auto">
          <a:xfrm>
            <a:off x="1210576" y="3468385"/>
            <a:ext cx="704851"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1900">
                <a:solidFill>
                  <a:srgbClr val="333399"/>
                </a:solidFill>
                <a:latin typeface="Times New Roman" pitchFamily="18" charset="0"/>
                <a:ea typeface="黑体" pitchFamily="49" charset="-122"/>
              </a:rPr>
              <a:t>字节</a:t>
            </a:r>
          </a:p>
        </p:txBody>
      </p:sp>
      <p:sp>
        <p:nvSpPr>
          <p:cNvPr id="132103" name="Rectangle 8"/>
          <p:cNvSpPr>
            <a:spLocks noChangeArrowheads="1"/>
          </p:cNvSpPr>
          <p:nvPr/>
        </p:nvSpPr>
        <p:spPr bwMode="auto">
          <a:xfrm>
            <a:off x="2334381" y="3452506"/>
            <a:ext cx="339366"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ea typeface="黑体" pitchFamily="49" charset="-122"/>
              </a:rPr>
              <a:t>6</a:t>
            </a:r>
          </a:p>
        </p:txBody>
      </p:sp>
      <p:sp>
        <p:nvSpPr>
          <p:cNvPr id="132104" name="Rectangle 9"/>
          <p:cNvSpPr>
            <a:spLocks noChangeArrowheads="1"/>
          </p:cNvSpPr>
          <p:nvPr/>
        </p:nvSpPr>
        <p:spPr bwMode="auto">
          <a:xfrm>
            <a:off x="3616914" y="3452506"/>
            <a:ext cx="339366"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ea typeface="黑体" pitchFamily="49" charset="-122"/>
              </a:rPr>
              <a:t>6</a:t>
            </a:r>
          </a:p>
        </p:txBody>
      </p:sp>
      <p:sp>
        <p:nvSpPr>
          <p:cNvPr id="132105" name="Rectangle 10"/>
          <p:cNvSpPr>
            <a:spLocks noChangeArrowheads="1"/>
          </p:cNvSpPr>
          <p:nvPr/>
        </p:nvSpPr>
        <p:spPr bwMode="auto">
          <a:xfrm>
            <a:off x="6243354" y="3452506"/>
            <a:ext cx="339366"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ea typeface="黑体" pitchFamily="49" charset="-122"/>
              </a:rPr>
              <a:t>2</a:t>
            </a:r>
          </a:p>
        </p:txBody>
      </p:sp>
      <p:sp>
        <p:nvSpPr>
          <p:cNvPr id="132106" name="Rectangle 11"/>
          <p:cNvSpPr>
            <a:spLocks noChangeArrowheads="1"/>
          </p:cNvSpPr>
          <p:nvPr/>
        </p:nvSpPr>
        <p:spPr bwMode="auto">
          <a:xfrm>
            <a:off x="7648639" y="3452506"/>
            <a:ext cx="1201782"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ea typeface="黑体" pitchFamily="49" charset="-122"/>
              </a:rPr>
              <a:t>46 ~ 1500</a:t>
            </a:r>
          </a:p>
        </p:txBody>
      </p:sp>
      <p:sp>
        <p:nvSpPr>
          <p:cNvPr id="132107" name="Rectangle 12"/>
          <p:cNvSpPr>
            <a:spLocks noChangeArrowheads="1"/>
          </p:cNvSpPr>
          <p:nvPr/>
        </p:nvSpPr>
        <p:spPr bwMode="auto">
          <a:xfrm>
            <a:off x="10074022" y="3452506"/>
            <a:ext cx="339366"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ea typeface="黑体" pitchFamily="49" charset="-122"/>
              </a:rPr>
              <a:t>4</a:t>
            </a:r>
          </a:p>
        </p:txBody>
      </p:sp>
      <p:sp>
        <p:nvSpPr>
          <p:cNvPr id="132108" name="Line 13"/>
          <p:cNvSpPr>
            <a:spLocks noChangeShapeType="1"/>
          </p:cNvSpPr>
          <p:nvPr/>
        </p:nvSpPr>
        <p:spPr bwMode="auto">
          <a:xfrm>
            <a:off x="1779886" y="4008260"/>
            <a:ext cx="7695198"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grpSp>
        <p:nvGrpSpPr>
          <p:cNvPr id="132109" name="Group 14"/>
          <p:cNvGrpSpPr>
            <a:grpSpLocks/>
          </p:cNvGrpSpPr>
          <p:nvPr/>
        </p:nvGrpSpPr>
        <p:grpSpPr bwMode="auto">
          <a:xfrm>
            <a:off x="6239122" y="3790720"/>
            <a:ext cx="1290999" cy="460051"/>
            <a:chOff x="2494" y="1932"/>
            <a:chExt cx="677" cy="330"/>
          </a:xfrm>
        </p:grpSpPr>
        <p:sp>
          <p:nvSpPr>
            <p:cNvPr id="132136" name="Rectangle 15"/>
            <p:cNvSpPr>
              <a:spLocks noChangeArrowheads="1"/>
            </p:cNvSpPr>
            <p:nvPr/>
          </p:nvSpPr>
          <p:spPr bwMode="auto">
            <a:xfrm>
              <a:off x="2513" y="1932"/>
              <a:ext cx="658" cy="28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1" hangingPunct="1"/>
              <a:endParaRPr lang="zh-CN" altLang="en-US"/>
            </a:p>
          </p:txBody>
        </p:sp>
        <p:sp>
          <p:nvSpPr>
            <p:cNvPr id="132137" name="Rectangle 16"/>
            <p:cNvSpPr>
              <a:spLocks noChangeArrowheads="1"/>
            </p:cNvSpPr>
            <p:nvPr/>
          </p:nvSpPr>
          <p:spPr bwMode="auto">
            <a:xfrm>
              <a:off x="2494" y="1988"/>
              <a:ext cx="546"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ea typeface="黑体" pitchFamily="49" charset="-122"/>
                </a:rPr>
                <a:t>MAC </a:t>
              </a:r>
              <a:r>
                <a:rPr kumimoji="1" lang="zh-CN" altLang="en-US" sz="1900">
                  <a:solidFill>
                    <a:srgbClr val="333399"/>
                  </a:solidFill>
                  <a:latin typeface="Times New Roman" pitchFamily="18" charset="0"/>
                  <a:ea typeface="黑体" pitchFamily="49" charset="-122"/>
                </a:rPr>
                <a:t>帧</a:t>
              </a:r>
            </a:p>
          </p:txBody>
        </p:sp>
      </p:grpSp>
      <p:sp>
        <p:nvSpPr>
          <p:cNvPr id="132110" name="Rectangle 17"/>
          <p:cNvSpPr>
            <a:spLocks noChangeArrowheads="1"/>
          </p:cNvSpPr>
          <p:nvPr/>
        </p:nvSpPr>
        <p:spPr bwMode="auto">
          <a:xfrm>
            <a:off x="1773537" y="3773256"/>
            <a:ext cx="8994662" cy="401730"/>
          </a:xfrm>
          <a:prstGeom prst="rect">
            <a:avLst/>
          </a:prstGeom>
          <a:solidFill>
            <a:schemeClr val="bg1"/>
          </a:solidFill>
          <a:ln w="12700">
            <a:solidFill>
              <a:schemeClr val="folHlink"/>
            </a:solidFill>
            <a:miter lim="800000"/>
            <a:headEnd/>
            <a:tailEnd/>
          </a:ln>
          <a:effectLst>
            <a:outerShdw dist="35921" dir="2700000" algn="ctr" rotWithShape="0">
              <a:schemeClr val="bg2"/>
            </a:outerShdw>
          </a:effectLst>
        </p:spPr>
        <p:txBody>
          <a:bodyPr wrap="none" lIns="108850" tIns="54425" rIns="108850" bIns="54425" anchor="ctr"/>
          <a:lstStyle/>
          <a:p>
            <a:pPr eaLnBrk="1" hangingPunct="1"/>
            <a:endParaRPr lang="zh-CN" altLang="en-US"/>
          </a:p>
        </p:txBody>
      </p:sp>
      <p:sp>
        <p:nvSpPr>
          <p:cNvPr id="132111" name="Freeform 18"/>
          <p:cNvSpPr>
            <a:spLocks/>
          </p:cNvSpPr>
          <p:nvPr/>
        </p:nvSpPr>
        <p:spPr bwMode="auto">
          <a:xfrm>
            <a:off x="2393640" y="4194040"/>
            <a:ext cx="7214777" cy="501766"/>
          </a:xfrm>
          <a:custGeom>
            <a:avLst/>
            <a:gdLst>
              <a:gd name="T0" fmla="*/ 2147483646 w 3784"/>
              <a:gd name="T1" fmla="*/ 2147483646 h 360"/>
              <a:gd name="T2" fmla="*/ 2147483646 w 3784"/>
              <a:gd name="T3" fmla="*/ 0 h 360"/>
              <a:gd name="T4" fmla="*/ 2147483646 w 3784"/>
              <a:gd name="T5" fmla="*/ 2147483646 h 360"/>
              <a:gd name="T6" fmla="*/ 0 w 3784"/>
              <a:gd name="T7" fmla="*/ 2147483646 h 360"/>
              <a:gd name="T8" fmla="*/ 2147483646 w 3784"/>
              <a:gd name="T9" fmla="*/ 2147483646 h 360"/>
              <a:gd name="T10" fmla="*/ 0 60000 65536"/>
              <a:gd name="T11" fmla="*/ 0 60000 65536"/>
              <a:gd name="T12" fmla="*/ 0 60000 65536"/>
              <a:gd name="T13" fmla="*/ 0 60000 65536"/>
              <a:gd name="T14" fmla="*/ 0 60000 65536"/>
              <a:gd name="T15" fmla="*/ 0 w 3784"/>
              <a:gd name="T16" fmla="*/ 0 h 360"/>
              <a:gd name="T17" fmla="*/ 3784 w 3784"/>
              <a:gd name="T18" fmla="*/ 360 h 360"/>
            </a:gdLst>
            <a:ahLst/>
            <a:cxnLst>
              <a:cxn ang="T10">
                <a:pos x="T0" y="T1"/>
              </a:cxn>
              <a:cxn ang="T11">
                <a:pos x="T2" y="T3"/>
              </a:cxn>
              <a:cxn ang="T12">
                <a:pos x="T4" y="T5"/>
              </a:cxn>
              <a:cxn ang="T13">
                <a:pos x="T6" y="T7"/>
              </a:cxn>
              <a:cxn ang="T14">
                <a:pos x="T8" y="T9"/>
              </a:cxn>
            </a:cxnLst>
            <a:rect l="T15" t="T16" r="T17" b="T18"/>
            <a:pathLst>
              <a:path w="3784" h="360">
                <a:moveTo>
                  <a:pt x="1100" y="4"/>
                </a:moveTo>
                <a:lnTo>
                  <a:pt x="1800" y="0"/>
                </a:lnTo>
                <a:lnTo>
                  <a:pt x="3784" y="360"/>
                </a:lnTo>
                <a:lnTo>
                  <a:pt x="0" y="360"/>
                </a:lnTo>
                <a:lnTo>
                  <a:pt x="1100" y="4"/>
                </a:lnTo>
                <a:close/>
              </a:path>
            </a:pathLst>
          </a:custGeom>
          <a:gradFill rotWithShape="1">
            <a:gsLst>
              <a:gs pos="0">
                <a:srgbClr val="5E6D76"/>
              </a:gs>
              <a:gs pos="100000">
                <a:srgbClr val="CCEC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lIns="108850" tIns="54425" rIns="108850" bIns="54425"/>
          <a:lstStyle/>
          <a:p>
            <a:endParaRPr lang="zh-CN" altLang="en-US"/>
          </a:p>
        </p:txBody>
      </p:sp>
      <p:sp>
        <p:nvSpPr>
          <p:cNvPr id="132112" name="Rectangle 19"/>
          <p:cNvSpPr>
            <a:spLocks noChangeArrowheads="1"/>
          </p:cNvSpPr>
          <p:nvPr/>
        </p:nvSpPr>
        <p:spPr bwMode="auto">
          <a:xfrm>
            <a:off x="4529077" y="3789135"/>
            <a:ext cx="1297348" cy="39061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132113" name="Line 20"/>
          <p:cNvSpPr>
            <a:spLocks noChangeShapeType="1"/>
          </p:cNvSpPr>
          <p:nvPr/>
        </p:nvSpPr>
        <p:spPr bwMode="auto">
          <a:xfrm>
            <a:off x="3147074" y="3773256"/>
            <a:ext cx="0" cy="4017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32114" name="Line 21"/>
          <p:cNvSpPr>
            <a:spLocks noChangeShapeType="1"/>
          </p:cNvSpPr>
          <p:nvPr/>
        </p:nvSpPr>
        <p:spPr bwMode="auto">
          <a:xfrm>
            <a:off x="4520611" y="3773256"/>
            <a:ext cx="0" cy="4017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32115" name="Line 22"/>
          <p:cNvSpPr>
            <a:spLocks noChangeShapeType="1"/>
          </p:cNvSpPr>
          <p:nvPr/>
        </p:nvSpPr>
        <p:spPr bwMode="auto">
          <a:xfrm>
            <a:off x="7157635" y="3773256"/>
            <a:ext cx="0" cy="4017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32116" name="Line 23"/>
          <p:cNvSpPr>
            <a:spLocks noChangeShapeType="1"/>
          </p:cNvSpPr>
          <p:nvPr/>
        </p:nvSpPr>
        <p:spPr bwMode="auto">
          <a:xfrm>
            <a:off x="9813706" y="3773256"/>
            <a:ext cx="0" cy="401730"/>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32117" name="Rectangle 24"/>
          <p:cNvSpPr>
            <a:spLocks noChangeArrowheads="1"/>
          </p:cNvSpPr>
          <p:nvPr/>
        </p:nvSpPr>
        <p:spPr bwMode="auto">
          <a:xfrm>
            <a:off x="1824330" y="3808189"/>
            <a:ext cx="1192164"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1900">
                <a:solidFill>
                  <a:srgbClr val="333399"/>
                </a:solidFill>
                <a:latin typeface="Times New Roman" pitchFamily="18" charset="0"/>
                <a:ea typeface="黑体" pitchFamily="49" charset="-122"/>
              </a:rPr>
              <a:t>目地地址</a:t>
            </a:r>
          </a:p>
        </p:txBody>
      </p:sp>
      <p:sp>
        <p:nvSpPr>
          <p:cNvPr id="132118" name="Rectangle 25"/>
          <p:cNvSpPr>
            <a:spLocks noChangeArrowheads="1"/>
          </p:cNvSpPr>
          <p:nvPr/>
        </p:nvSpPr>
        <p:spPr bwMode="auto">
          <a:xfrm>
            <a:off x="3307921" y="3820892"/>
            <a:ext cx="948507"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1900">
                <a:solidFill>
                  <a:srgbClr val="333399"/>
                </a:solidFill>
                <a:latin typeface="Times New Roman" pitchFamily="18" charset="0"/>
                <a:ea typeface="黑体" pitchFamily="49" charset="-122"/>
              </a:rPr>
              <a:t>源地址</a:t>
            </a:r>
          </a:p>
        </p:txBody>
      </p:sp>
      <p:sp>
        <p:nvSpPr>
          <p:cNvPr id="132119" name="Rectangle 26"/>
          <p:cNvSpPr>
            <a:spLocks noChangeArrowheads="1"/>
          </p:cNvSpPr>
          <p:nvPr/>
        </p:nvSpPr>
        <p:spPr bwMode="auto">
          <a:xfrm>
            <a:off x="5801029" y="3820892"/>
            <a:ext cx="1259490"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1900">
                <a:solidFill>
                  <a:srgbClr val="333399"/>
                </a:solidFill>
                <a:latin typeface="Times New Roman" pitchFamily="18" charset="0"/>
                <a:ea typeface="黑体" pitchFamily="49" charset="-122"/>
              </a:rPr>
              <a:t>长度</a:t>
            </a:r>
            <a:r>
              <a:rPr kumimoji="1" lang="en-US" altLang="zh-CN" sz="1900">
                <a:solidFill>
                  <a:srgbClr val="333399"/>
                </a:solidFill>
                <a:latin typeface="Times New Roman" pitchFamily="18" charset="0"/>
                <a:ea typeface="黑体" pitchFamily="49" charset="-122"/>
              </a:rPr>
              <a:t>/</a:t>
            </a:r>
            <a:r>
              <a:rPr kumimoji="1" lang="zh-CN" altLang="en-US" sz="1900">
                <a:solidFill>
                  <a:srgbClr val="333399"/>
                </a:solidFill>
                <a:latin typeface="Times New Roman" pitchFamily="18" charset="0"/>
                <a:ea typeface="黑体" pitchFamily="49" charset="-122"/>
              </a:rPr>
              <a:t>类型</a:t>
            </a:r>
          </a:p>
        </p:txBody>
      </p:sp>
      <p:sp>
        <p:nvSpPr>
          <p:cNvPr id="132120" name="Rectangle 27"/>
          <p:cNvSpPr>
            <a:spLocks noChangeArrowheads="1"/>
          </p:cNvSpPr>
          <p:nvPr/>
        </p:nvSpPr>
        <p:spPr bwMode="auto">
          <a:xfrm>
            <a:off x="7870860" y="3833595"/>
            <a:ext cx="1070335"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1900">
                <a:solidFill>
                  <a:srgbClr val="333399"/>
                </a:solidFill>
                <a:latin typeface="Times New Roman" pitchFamily="18" charset="0"/>
                <a:ea typeface="黑体" pitchFamily="49" charset="-122"/>
              </a:rPr>
              <a:t>数      据</a:t>
            </a:r>
          </a:p>
        </p:txBody>
      </p:sp>
      <p:sp>
        <p:nvSpPr>
          <p:cNvPr id="132121" name="Rectangle 28"/>
          <p:cNvSpPr>
            <a:spLocks noChangeArrowheads="1"/>
          </p:cNvSpPr>
          <p:nvPr/>
        </p:nvSpPr>
        <p:spPr bwMode="auto">
          <a:xfrm>
            <a:off x="9921642" y="3822479"/>
            <a:ext cx="651952"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ea typeface="黑体" pitchFamily="49" charset="-122"/>
              </a:rPr>
              <a:t>FCS</a:t>
            </a:r>
          </a:p>
        </p:txBody>
      </p:sp>
      <p:sp>
        <p:nvSpPr>
          <p:cNvPr id="132122" name="Line 29"/>
          <p:cNvSpPr>
            <a:spLocks noChangeShapeType="1"/>
          </p:cNvSpPr>
          <p:nvPr/>
        </p:nvSpPr>
        <p:spPr bwMode="auto">
          <a:xfrm>
            <a:off x="5826425" y="3768491"/>
            <a:ext cx="0" cy="40808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32123" name="Text Box 30"/>
          <p:cNvSpPr txBox="1">
            <a:spLocks noChangeArrowheads="1"/>
          </p:cNvSpPr>
          <p:nvPr/>
        </p:nvSpPr>
        <p:spPr bwMode="auto">
          <a:xfrm>
            <a:off x="2351311" y="4649759"/>
            <a:ext cx="5504414" cy="77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lnSpc>
                <a:spcPct val="135000"/>
              </a:lnSpc>
            </a:pPr>
            <a:r>
              <a:rPr kumimoji="1" lang="zh-CN" altLang="en-US" b="0">
                <a:solidFill>
                  <a:srgbClr val="333399"/>
                </a:solidFill>
                <a:latin typeface="Times New Roman" pitchFamily="18" charset="0"/>
              </a:rPr>
              <a:t>长度</a:t>
            </a:r>
            <a:r>
              <a:rPr kumimoji="1" lang="en-US" altLang="zh-CN" b="0">
                <a:solidFill>
                  <a:srgbClr val="333399"/>
                </a:solidFill>
                <a:latin typeface="Times New Roman" pitchFamily="18" charset="0"/>
              </a:rPr>
              <a:t>/</a:t>
            </a:r>
            <a:r>
              <a:rPr kumimoji="1" lang="zh-CN" altLang="en-US" b="0">
                <a:solidFill>
                  <a:srgbClr val="333399"/>
                </a:solidFill>
                <a:latin typeface="Times New Roman" pitchFamily="18" charset="0"/>
              </a:rPr>
              <a:t>类型 </a:t>
            </a:r>
            <a:r>
              <a:rPr kumimoji="1" lang="en-US" altLang="zh-CN" b="0">
                <a:solidFill>
                  <a:srgbClr val="333399"/>
                </a:solidFill>
                <a:latin typeface="Times New Roman" pitchFamily="18" charset="0"/>
              </a:rPr>
              <a:t>= 802.1Q </a:t>
            </a:r>
            <a:r>
              <a:rPr kumimoji="1" lang="zh-CN" altLang="en-US" b="0">
                <a:solidFill>
                  <a:srgbClr val="333399"/>
                </a:solidFill>
                <a:latin typeface="Times New Roman" pitchFamily="18" charset="0"/>
              </a:rPr>
              <a:t>标记类型               标记控制信息</a:t>
            </a:r>
          </a:p>
          <a:p>
            <a:pPr eaLnBrk="1" hangingPunct="1">
              <a:lnSpc>
                <a:spcPct val="135000"/>
              </a:lnSpc>
            </a:pPr>
            <a:r>
              <a:rPr kumimoji="1" lang="zh-CN" altLang="en-US" b="0">
                <a:solidFill>
                  <a:srgbClr val="333399"/>
                </a:solidFill>
                <a:latin typeface="Times New Roman" pitchFamily="18" charset="0"/>
              </a:rPr>
              <a:t> </a:t>
            </a:r>
            <a:r>
              <a:rPr kumimoji="1" lang="en-US" altLang="zh-CN" b="0">
                <a:solidFill>
                  <a:srgbClr val="333399"/>
                </a:solidFill>
                <a:latin typeface="Times New Roman" pitchFamily="18" charset="0"/>
              </a:rPr>
              <a:t>1 0 0 0 0 0 0 1  0 0 0 0 0 0 0 0                             VID                  </a:t>
            </a:r>
          </a:p>
        </p:txBody>
      </p:sp>
      <p:sp>
        <p:nvSpPr>
          <p:cNvPr id="132124" name="Line 31"/>
          <p:cNvSpPr>
            <a:spLocks noChangeShapeType="1"/>
          </p:cNvSpPr>
          <p:nvPr/>
        </p:nvSpPr>
        <p:spPr bwMode="auto">
          <a:xfrm>
            <a:off x="6008435" y="4706922"/>
            <a:ext cx="0" cy="6700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132125" name="Rectangle 32"/>
          <p:cNvSpPr>
            <a:spLocks noChangeArrowheads="1"/>
          </p:cNvSpPr>
          <p:nvPr/>
        </p:nvSpPr>
        <p:spPr bwMode="auto">
          <a:xfrm>
            <a:off x="3703685" y="5377002"/>
            <a:ext cx="887593"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ea typeface="黑体" pitchFamily="49" charset="-122"/>
              </a:rPr>
              <a:t>2 </a:t>
            </a:r>
            <a:r>
              <a:rPr kumimoji="1" lang="zh-CN" altLang="en-US" sz="1900">
                <a:solidFill>
                  <a:srgbClr val="333399"/>
                </a:solidFill>
                <a:latin typeface="Times New Roman" pitchFamily="18" charset="0"/>
                <a:ea typeface="黑体" pitchFamily="49" charset="-122"/>
              </a:rPr>
              <a:t>字节</a:t>
            </a:r>
          </a:p>
        </p:txBody>
      </p:sp>
      <p:sp>
        <p:nvSpPr>
          <p:cNvPr id="132126" name="Rectangle 33"/>
          <p:cNvSpPr>
            <a:spLocks noChangeArrowheads="1"/>
          </p:cNvSpPr>
          <p:nvPr/>
        </p:nvSpPr>
        <p:spPr bwMode="auto">
          <a:xfrm>
            <a:off x="7274038" y="5377002"/>
            <a:ext cx="887593"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ea typeface="黑体" pitchFamily="49" charset="-122"/>
              </a:rPr>
              <a:t>2 </a:t>
            </a:r>
            <a:r>
              <a:rPr kumimoji="1" lang="zh-CN" altLang="en-US" sz="1900">
                <a:solidFill>
                  <a:srgbClr val="333399"/>
                </a:solidFill>
                <a:latin typeface="Times New Roman" pitchFamily="18" charset="0"/>
                <a:ea typeface="黑体" pitchFamily="49" charset="-122"/>
              </a:rPr>
              <a:t>字节</a:t>
            </a:r>
          </a:p>
        </p:txBody>
      </p:sp>
      <p:sp>
        <p:nvSpPr>
          <p:cNvPr id="132127" name="AutoShape 34"/>
          <p:cNvSpPr>
            <a:spLocks noChangeArrowheads="1"/>
          </p:cNvSpPr>
          <p:nvPr/>
        </p:nvSpPr>
        <p:spPr bwMode="auto">
          <a:xfrm>
            <a:off x="1707929" y="2965030"/>
            <a:ext cx="3659240" cy="357271"/>
          </a:xfrm>
          <a:prstGeom prst="wedgeRoundRectCallout">
            <a:avLst>
              <a:gd name="adj1" fmla="val 41616"/>
              <a:gd name="adj2" fmla="val 203907"/>
              <a:gd name="adj3" fmla="val 16667"/>
            </a:avLst>
          </a:prstGeom>
          <a:solidFill>
            <a:schemeClr val="bg1"/>
          </a:solidFill>
          <a:ln w="9525">
            <a:solidFill>
              <a:schemeClr val="folHlink"/>
            </a:solidFill>
            <a:miter lim="800000"/>
            <a:headEnd/>
            <a:tailEnd/>
          </a:ln>
          <a:effectLst>
            <a:outerShdw dist="35921" dir="2700000" algn="ctr" rotWithShape="0">
              <a:schemeClr val="bg2"/>
            </a:outerShdw>
          </a:effectLst>
        </p:spPr>
        <p:txBody>
          <a:bodyPr lIns="108850" tIns="54425" rIns="108850" bIns="54425"/>
          <a:lstStyle/>
          <a:p>
            <a:pPr algn="ctr" eaLnBrk="1" hangingPunct="1"/>
            <a:r>
              <a:rPr kumimoji="1" lang="zh-CN" altLang="en-US" sz="1900">
                <a:solidFill>
                  <a:srgbClr val="333399"/>
                </a:solidFill>
                <a:latin typeface="Times New Roman" pitchFamily="18" charset="0"/>
                <a:ea typeface="黑体" pitchFamily="49" charset="-122"/>
              </a:rPr>
              <a:t>插入 </a:t>
            </a:r>
            <a:r>
              <a:rPr kumimoji="1" lang="en-US" altLang="zh-CN" sz="1900">
                <a:solidFill>
                  <a:srgbClr val="333399"/>
                </a:solidFill>
                <a:latin typeface="Times New Roman" pitchFamily="18" charset="0"/>
                <a:ea typeface="黑体" pitchFamily="49" charset="-122"/>
              </a:rPr>
              <a:t>4 </a:t>
            </a:r>
            <a:r>
              <a:rPr kumimoji="1" lang="zh-CN" altLang="en-US" sz="1900">
                <a:solidFill>
                  <a:srgbClr val="333399"/>
                </a:solidFill>
                <a:latin typeface="Times New Roman" pitchFamily="18" charset="0"/>
                <a:ea typeface="黑体" pitchFamily="49" charset="-122"/>
              </a:rPr>
              <a:t>字节的 </a:t>
            </a:r>
            <a:r>
              <a:rPr kumimoji="1" lang="en-US" altLang="zh-CN" sz="1900">
                <a:solidFill>
                  <a:srgbClr val="333399"/>
                </a:solidFill>
                <a:latin typeface="Times New Roman" pitchFamily="18" charset="0"/>
                <a:ea typeface="黑体" pitchFamily="49" charset="-122"/>
              </a:rPr>
              <a:t>VLAN </a:t>
            </a:r>
            <a:r>
              <a:rPr kumimoji="1" lang="zh-CN" altLang="en-US" sz="1900">
                <a:solidFill>
                  <a:srgbClr val="333399"/>
                </a:solidFill>
                <a:latin typeface="Times New Roman" pitchFamily="18" charset="0"/>
                <a:ea typeface="黑体" pitchFamily="49" charset="-122"/>
              </a:rPr>
              <a:t>标记</a:t>
            </a:r>
          </a:p>
        </p:txBody>
      </p:sp>
      <p:sp>
        <p:nvSpPr>
          <p:cNvPr id="132128" name="Rectangle 35"/>
          <p:cNvSpPr>
            <a:spLocks noChangeArrowheads="1"/>
          </p:cNvSpPr>
          <p:nvPr/>
        </p:nvSpPr>
        <p:spPr bwMode="auto">
          <a:xfrm>
            <a:off x="5003149" y="3449331"/>
            <a:ext cx="339366"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ea typeface="黑体" pitchFamily="49" charset="-122"/>
              </a:rPr>
              <a:t>4</a:t>
            </a:r>
          </a:p>
        </p:txBody>
      </p:sp>
      <p:sp>
        <p:nvSpPr>
          <p:cNvPr id="132129" name="Line 36"/>
          <p:cNvSpPr>
            <a:spLocks noChangeShapeType="1"/>
          </p:cNvSpPr>
          <p:nvPr/>
        </p:nvSpPr>
        <p:spPr bwMode="auto">
          <a:xfrm>
            <a:off x="2347079" y="5064191"/>
            <a:ext cx="7322713"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132130" name="Line 37"/>
          <p:cNvSpPr>
            <a:spLocks noChangeShapeType="1"/>
          </p:cNvSpPr>
          <p:nvPr/>
        </p:nvSpPr>
        <p:spPr bwMode="auto">
          <a:xfrm>
            <a:off x="6802081" y="5064191"/>
            <a:ext cx="0" cy="3350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132131" name="Line 38"/>
          <p:cNvSpPr>
            <a:spLocks noChangeShapeType="1"/>
          </p:cNvSpPr>
          <p:nvPr/>
        </p:nvSpPr>
        <p:spPr bwMode="auto">
          <a:xfrm>
            <a:off x="6620072" y="5064191"/>
            <a:ext cx="0" cy="3350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132132" name="Rectangle 39"/>
          <p:cNvSpPr>
            <a:spLocks noChangeArrowheads="1"/>
          </p:cNvSpPr>
          <p:nvPr/>
        </p:nvSpPr>
        <p:spPr bwMode="auto">
          <a:xfrm>
            <a:off x="4637014" y="5645351"/>
            <a:ext cx="1435820"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1900">
                <a:solidFill>
                  <a:srgbClr val="333399"/>
                </a:solidFill>
                <a:latin typeface="Times New Roman" pitchFamily="18" charset="0"/>
                <a:ea typeface="黑体" pitchFamily="49" charset="-122"/>
              </a:rPr>
              <a:t>用户优先级</a:t>
            </a:r>
          </a:p>
        </p:txBody>
      </p:sp>
      <p:sp>
        <p:nvSpPr>
          <p:cNvPr id="132133" name="Line 40"/>
          <p:cNvSpPr>
            <a:spLocks noChangeShapeType="1"/>
          </p:cNvSpPr>
          <p:nvPr/>
        </p:nvSpPr>
        <p:spPr bwMode="auto">
          <a:xfrm flipV="1">
            <a:off x="5642300" y="5243621"/>
            <a:ext cx="641267" cy="468420"/>
          </a:xfrm>
          <a:prstGeom prst="line">
            <a:avLst/>
          </a:prstGeom>
          <a:noFill/>
          <a:ln w="9525">
            <a:solidFill>
              <a:schemeClr val="folHlink"/>
            </a:solidFill>
            <a:round/>
            <a:headEn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132134" name="Line 41"/>
          <p:cNvSpPr>
            <a:spLocks noChangeShapeType="1"/>
          </p:cNvSpPr>
          <p:nvPr/>
        </p:nvSpPr>
        <p:spPr bwMode="auto">
          <a:xfrm flipV="1">
            <a:off x="6679330" y="5243620"/>
            <a:ext cx="61376" cy="412846"/>
          </a:xfrm>
          <a:prstGeom prst="line">
            <a:avLst/>
          </a:prstGeom>
          <a:noFill/>
          <a:ln w="9525">
            <a:solidFill>
              <a:schemeClr val="folHlink"/>
            </a:solidFill>
            <a:round/>
            <a:headEn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132135" name="Rectangle 42"/>
          <p:cNvSpPr>
            <a:spLocks noChangeArrowheads="1"/>
          </p:cNvSpPr>
          <p:nvPr/>
        </p:nvSpPr>
        <p:spPr bwMode="auto">
          <a:xfrm>
            <a:off x="6283566" y="5645351"/>
            <a:ext cx="2086639" cy="691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ea typeface="黑体" pitchFamily="49" charset="-122"/>
              </a:rPr>
              <a:t>CFI</a:t>
            </a:r>
          </a:p>
          <a:p>
            <a:pPr defTabSz="907085"/>
            <a:r>
              <a:rPr kumimoji="1" lang="en-US" altLang="zh-CN" sz="1900">
                <a:solidFill>
                  <a:srgbClr val="333399"/>
                </a:solidFill>
                <a:latin typeface="Times New Roman" pitchFamily="18" charset="0"/>
                <a:ea typeface="黑体" pitchFamily="49" charset="-122"/>
              </a:rPr>
              <a:t>(</a:t>
            </a:r>
            <a:r>
              <a:rPr kumimoji="1" lang="zh-CN" altLang="en-US" sz="1900">
                <a:solidFill>
                  <a:srgbClr val="333399"/>
                </a:solidFill>
                <a:latin typeface="Times New Roman" pitchFamily="18" charset="0"/>
                <a:ea typeface="黑体" pitchFamily="49" charset="-122"/>
              </a:rPr>
              <a:t>规范格式指示符</a:t>
            </a:r>
            <a:r>
              <a:rPr kumimoji="1" lang="en-US" altLang="zh-CN" sz="1900">
                <a:solidFill>
                  <a:srgbClr val="333399"/>
                </a:solidFill>
                <a:latin typeface="Times New Roman" pitchFamily="18" charset="0"/>
                <a:ea typeface="黑体" pitchFamily="49" charset="-122"/>
              </a:rPr>
              <a:t>)</a:t>
            </a:r>
          </a:p>
        </p:txBody>
      </p:sp>
    </p:spTree>
  </p:cSld>
  <p:clrMapOvr>
    <a:masterClrMapping/>
  </p:clrMapOvr>
  <p:transition>
    <p:fad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z="4000" dirty="0">
                <a:solidFill>
                  <a:srgbClr val="FFFFFF"/>
                </a:solidFill>
              </a:rPr>
              <a:t>指引</a:t>
            </a:r>
            <a:endParaRPr lang="en-US" altLang="zh-CN" sz="4000" dirty="0">
              <a:solidFill>
                <a:srgbClr val="FFFFFF"/>
              </a:solidFill>
            </a:endParaRPr>
          </a:p>
        </p:txBody>
      </p:sp>
      <p:sp>
        <p:nvSpPr>
          <p:cNvPr id="11267" name="Rectangle 3"/>
          <p:cNvSpPr>
            <a:spLocks noGrp="1" noChangeArrowheads="1"/>
          </p:cNvSpPr>
          <p:nvPr>
            <p:ph idx="1"/>
          </p:nvPr>
        </p:nvSpPr>
        <p:spPr/>
        <p:txBody>
          <a:bodyPr/>
          <a:lstStyle/>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数据链路层基本概念及基本问题</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基本概念</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三个基本问题</a:t>
            </a: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两种情况下的数据链路层</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使用点对点信道的数据链路层</a:t>
            </a:r>
            <a:endParaRPr lang="en-US" altLang="zh-CN" sz="2800" dirty="0">
              <a:solidFill>
                <a:srgbClr val="4D4D4D"/>
              </a:solidFill>
              <a:latin typeface="微软雅黑" panose="020B0503020204020204" pitchFamily="34" charset="-122"/>
              <a:ea typeface="微软雅黑" panose="020B0503020204020204" pitchFamily="34" charset="-122"/>
              <a:cs typeface="+mn-cs"/>
            </a:endParaRP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使用广播信道的数据链路层</a:t>
            </a: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以太局域网（以太网）</a:t>
            </a: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扩展以太网</a:t>
            </a:r>
          </a:p>
          <a:p>
            <a:pPr>
              <a:lnSpc>
                <a:spcPts val="4000"/>
              </a:lnSpc>
              <a:defRPr/>
            </a:pPr>
            <a:r>
              <a:rPr lang="zh-CN" altLang="en-US" sz="3200" b="0" dirty="0">
                <a:solidFill>
                  <a:srgbClr val="C00000"/>
                </a:solidFill>
                <a:latin typeface="微软雅黑" panose="020B0503020204020204" pitchFamily="34" charset="-122"/>
                <a:ea typeface="微软雅黑" panose="020B0503020204020204" pitchFamily="34" charset="-122"/>
              </a:rPr>
              <a:t>高速以太网</a:t>
            </a:r>
          </a:p>
          <a:p>
            <a:endParaRPr lang="en-US" altLang="zh-CN" dirty="0"/>
          </a:p>
          <a:p>
            <a:endParaRPr lang="zh-CN" altLang="en-US" dirty="0"/>
          </a:p>
        </p:txBody>
      </p:sp>
      <p:grpSp>
        <p:nvGrpSpPr>
          <p:cNvPr id="24" name="Group 24"/>
          <p:cNvGrpSpPr>
            <a:grpSpLocks/>
          </p:cNvGrpSpPr>
          <p:nvPr/>
        </p:nvGrpSpPr>
        <p:grpSpPr bwMode="auto">
          <a:xfrm>
            <a:off x="8261126" y="1854200"/>
            <a:ext cx="2514600" cy="3600450"/>
            <a:chOff x="3379" y="1207"/>
            <a:chExt cx="1584" cy="2268"/>
          </a:xfrm>
        </p:grpSpPr>
        <p:sp>
          <p:nvSpPr>
            <p:cNvPr id="25" name="AutoShape 4">
              <a:extLst>
                <a:ext uri="{FF2B5EF4-FFF2-40B4-BE49-F238E27FC236}">
                  <a16:creationId xmlns:a16="http://schemas.microsoft.com/office/drawing/2014/main" id="{7C9C0B70-E63A-45F5-A696-FB5A132B8AC3}"/>
                </a:ext>
              </a:extLst>
            </p:cNvPr>
            <p:cNvSpPr>
              <a:spLocks noChangeArrowheads="1"/>
            </p:cNvSpPr>
            <p:nvPr/>
          </p:nvSpPr>
          <p:spPr bwMode="auto">
            <a:xfrm>
              <a:off x="3379" y="1207"/>
              <a:ext cx="1584" cy="2268"/>
            </a:xfrm>
            <a:prstGeom prst="cube">
              <a:avLst>
                <a:gd name="adj" fmla="val 12185"/>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26" name="Rectangle 6">
              <a:extLst>
                <a:ext uri="{FF2B5EF4-FFF2-40B4-BE49-F238E27FC236}">
                  <a16:creationId xmlns:a16="http://schemas.microsoft.com/office/drawing/2014/main" id="{A1DA3AA9-685E-4BE9-837C-C53A77DFC26E}"/>
                </a:ext>
              </a:extLst>
            </p:cNvPr>
            <p:cNvSpPr>
              <a:spLocks noChangeArrowheads="1"/>
            </p:cNvSpPr>
            <p:nvPr/>
          </p:nvSpPr>
          <p:spPr bwMode="auto">
            <a:xfrm>
              <a:off x="3379" y="1399"/>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应用层</a:t>
              </a:r>
            </a:p>
          </p:txBody>
        </p:sp>
        <p:sp>
          <p:nvSpPr>
            <p:cNvPr id="27" name="Line 8">
              <a:extLst>
                <a:ext uri="{FF2B5EF4-FFF2-40B4-BE49-F238E27FC236}">
                  <a16:creationId xmlns:a16="http://schemas.microsoft.com/office/drawing/2014/main" id="{730F0241-2088-4E72-BBBA-24604A49C32D}"/>
                </a:ext>
              </a:extLst>
            </p:cNvPr>
            <p:cNvSpPr>
              <a:spLocks noChangeShapeType="1"/>
            </p:cNvSpPr>
            <p:nvPr/>
          </p:nvSpPr>
          <p:spPr bwMode="auto">
            <a:xfrm>
              <a:off x="3379" y="1831"/>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8" name="Line 9">
              <a:extLst>
                <a:ext uri="{FF2B5EF4-FFF2-40B4-BE49-F238E27FC236}">
                  <a16:creationId xmlns:a16="http://schemas.microsoft.com/office/drawing/2014/main" id="{1A1F4C1E-05AA-4083-AACF-00A09371806D}"/>
                </a:ext>
              </a:extLst>
            </p:cNvPr>
            <p:cNvSpPr>
              <a:spLocks noChangeShapeType="1"/>
            </p:cNvSpPr>
            <p:nvPr/>
          </p:nvSpPr>
          <p:spPr bwMode="auto">
            <a:xfrm>
              <a:off x="3379"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9" name="Line 10">
              <a:extLst>
                <a:ext uri="{FF2B5EF4-FFF2-40B4-BE49-F238E27FC236}">
                  <a16:creationId xmlns:a16="http://schemas.microsoft.com/office/drawing/2014/main" id="{40C633C5-C14D-4155-943C-49061566B166}"/>
                </a:ext>
              </a:extLst>
            </p:cNvPr>
            <p:cNvSpPr>
              <a:spLocks noChangeShapeType="1"/>
            </p:cNvSpPr>
            <p:nvPr/>
          </p:nvSpPr>
          <p:spPr bwMode="auto">
            <a:xfrm>
              <a:off x="4771"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0" name="Rectangle 21">
              <a:extLst>
                <a:ext uri="{FF2B5EF4-FFF2-40B4-BE49-F238E27FC236}">
                  <a16:creationId xmlns:a16="http://schemas.microsoft.com/office/drawing/2014/main" id="{3593205F-DCC6-4BB9-872F-07DE1C151D65}"/>
                </a:ext>
              </a:extLst>
            </p:cNvPr>
            <p:cNvSpPr>
              <a:spLocks noChangeArrowheads="1"/>
            </p:cNvSpPr>
            <p:nvPr/>
          </p:nvSpPr>
          <p:spPr bwMode="auto">
            <a:xfrm>
              <a:off x="3379" y="1831"/>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运输层</a:t>
              </a:r>
            </a:p>
          </p:txBody>
        </p:sp>
        <p:sp>
          <p:nvSpPr>
            <p:cNvPr id="31" name="Line 23">
              <a:extLst>
                <a:ext uri="{FF2B5EF4-FFF2-40B4-BE49-F238E27FC236}">
                  <a16:creationId xmlns:a16="http://schemas.microsoft.com/office/drawing/2014/main" id="{F9F1686D-32E3-4665-A663-0A13577DF5F9}"/>
                </a:ext>
              </a:extLst>
            </p:cNvPr>
            <p:cNvSpPr>
              <a:spLocks noChangeShapeType="1"/>
            </p:cNvSpPr>
            <p:nvPr/>
          </p:nvSpPr>
          <p:spPr bwMode="auto">
            <a:xfrm>
              <a:off x="3379" y="2263"/>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2" name="Line 24">
              <a:extLst>
                <a:ext uri="{FF2B5EF4-FFF2-40B4-BE49-F238E27FC236}">
                  <a16:creationId xmlns:a16="http://schemas.microsoft.com/office/drawing/2014/main" id="{B2CD0843-0D9A-4DF6-9D35-EBC9663DEF15}"/>
                </a:ext>
              </a:extLst>
            </p:cNvPr>
            <p:cNvSpPr>
              <a:spLocks noChangeShapeType="1"/>
            </p:cNvSpPr>
            <p:nvPr/>
          </p:nvSpPr>
          <p:spPr bwMode="auto">
            <a:xfrm>
              <a:off x="3379"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3" name="Line 25">
              <a:extLst>
                <a:ext uri="{FF2B5EF4-FFF2-40B4-BE49-F238E27FC236}">
                  <a16:creationId xmlns:a16="http://schemas.microsoft.com/office/drawing/2014/main" id="{84637CA2-3EAA-4155-B964-B8BA80E7EB63}"/>
                </a:ext>
              </a:extLst>
            </p:cNvPr>
            <p:cNvSpPr>
              <a:spLocks noChangeShapeType="1"/>
            </p:cNvSpPr>
            <p:nvPr/>
          </p:nvSpPr>
          <p:spPr bwMode="auto">
            <a:xfrm>
              <a:off x="4771"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4" name="Rectangle 27">
              <a:extLst>
                <a:ext uri="{FF2B5EF4-FFF2-40B4-BE49-F238E27FC236}">
                  <a16:creationId xmlns:a16="http://schemas.microsoft.com/office/drawing/2014/main" id="{34D7D82A-D63D-4EB3-9C2A-247BEB3E7453}"/>
                </a:ext>
              </a:extLst>
            </p:cNvPr>
            <p:cNvSpPr>
              <a:spLocks noChangeArrowheads="1"/>
            </p:cNvSpPr>
            <p:nvPr/>
          </p:nvSpPr>
          <p:spPr bwMode="auto">
            <a:xfrm>
              <a:off x="3379" y="2695"/>
              <a:ext cx="1392" cy="37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20000"/>
                </a:lnSpc>
                <a:spcBef>
                  <a:spcPct val="20000"/>
                </a:spcBef>
                <a:buClr>
                  <a:schemeClr val="tx2"/>
                </a:buClr>
                <a:buSzPct val="90000"/>
                <a:buFont typeface="Symbol" pitchFamily="18" charset="2"/>
                <a:buNone/>
                <a:defRPr/>
              </a:pPr>
              <a:r>
                <a:rPr kumimoji="1" lang="zh-CN" altLang="en-US" sz="2800" dirty="0">
                  <a:solidFill>
                    <a:schemeClr val="tx2">
                      <a:lumMod val="60000"/>
                      <a:lumOff val="4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数据链路层</a:t>
              </a:r>
            </a:p>
          </p:txBody>
        </p:sp>
        <p:sp>
          <p:nvSpPr>
            <p:cNvPr id="35" name="Line 28">
              <a:extLst>
                <a:ext uri="{FF2B5EF4-FFF2-40B4-BE49-F238E27FC236}">
                  <a16:creationId xmlns:a16="http://schemas.microsoft.com/office/drawing/2014/main" id="{2C1DDB6D-F8B0-4394-99E8-03031BB915F8}"/>
                </a:ext>
              </a:extLst>
            </p:cNvPr>
            <p:cNvSpPr>
              <a:spLocks noChangeShapeType="1"/>
            </p:cNvSpPr>
            <p:nvPr/>
          </p:nvSpPr>
          <p:spPr bwMode="auto">
            <a:xfrm>
              <a:off x="3379" y="2695"/>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6" name="Line 29">
              <a:extLst>
                <a:ext uri="{FF2B5EF4-FFF2-40B4-BE49-F238E27FC236}">
                  <a16:creationId xmlns:a16="http://schemas.microsoft.com/office/drawing/2014/main" id="{9208C3F1-CC35-45A8-BE46-EFF19D248F46}"/>
                </a:ext>
              </a:extLst>
            </p:cNvPr>
            <p:cNvSpPr>
              <a:spLocks noChangeShapeType="1"/>
            </p:cNvSpPr>
            <p:nvPr/>
          </p:nvSpPr>
          <p:spPr bwMode="auto">
            <a:xfrm>
              <a:off x="3379" y="3366"/>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7" name="Line 30">
              <a:extLst>
                <a:ext uri="{FF2B5EF4-FFF2-40B4-BE49-F238E27FC236}">
                  <a16:creationId xmlns:a16="http://schemas.microsoft.com/office/drawing/2014/main" id="{6FF34FD8-821C-4702-AF18-8C4EF436C27D}"/>
                </a:ext>
              </a:extLst>
            </p:cNvPr>
            <p:cNvSpPr>
              <a:spLocks noChangeShapeType="1"/>
            </p:cNvSpPr>
            <p:nvPr/>
          </p:nvSpPr>
          <p:spPr bwMode="auto">
            <a:xfrm>
              <a:off x="3379"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8" name="Line 31">
              <a:extLst>
                <a:ext uri="{FF2B5EF4-FFF2-40B4-BE49-F238E27FC236}">
                  <a16:creationId xmlns:a16="http://schemas.microsoft.com/office/drawing/2014/main" id="{615E01B4-8D04-4069-8E42-620858CED9A7}"/>
                </a:ext>
              </a:extLst>
            </p:cNvPr>
            <p:cNvSpPr>
              <a:spLocks noChangeShapeType="1"/>
            </p:cNvSpPr>
            <p:nvPr/>
          </p:nvSpPr>
          <p:spPr bwMode="auto">
            <a:xfrm>
              <a:off x="4771"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9" name="Rectangle 33">
              <a:extLst>
                <a:ext uri="{FF2B5EF4-FFF2-40B4-BE49-F238E27FC236}">
                  <a16:creationId xmlns:a16="http://schemas.microsoft.com/office/drawing/2014/main" id="{6DF93113-9FEF-42A3-AF41-B27DD6E1C524}"/>
                </a:ext>
              </a:extLst>
            </p:cNvPr>
            <p:cNvSpPr>
              <a:spLocks noChangeArrowheads="1"/>
            </p:cNvSpPr>
            <p:nvPr/>
          </p:nvSpPr>
          <p:spPr bwMode="auto">
            <a:xfrm>
              <a:off x="3379" y="2263"/>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网络层</a:t>
              </a:r>
            </a:p>
          </p:txBody>
        </p:sp>
        <p:sp>
          <p:nvSpPr>
            <p:cNvPr id="40" name="Line 36">
              <a:extLst>
                <a:ext uri="{FF2B5EF4-FFF2-40B4-BE49-F238E27FC236}">
                  <a16:creationId xmlns:a16="http://schemas.microsoft.com/office/drawing/2014/main" id="{021EB0D5-3D3B-4EBB-A693-7D178CCE8352}"/>
                </a:ext>
              </a:extLst>
            </p:cNvPr>
            <p:cNvSpPr>
              <a:spLocks noChangeShapeType="1"/>
            </p:cNvSpPr>
            <p:nvPr/>
          </p:nvSpPr>
          <p:spPr bwMode="auto">
            <a:xfrm>
              <a:off x="3379"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1" name="Line 37">
              <a:extLst>
                <a:ext uri="{FF2B5EF4-FFF2-40B4-BE49-F238E27FC236}">
                  <a16:creationId xmlns:a16="http://schemas.microsoft.com/office/drawing/2014/main" id="{0360C763-F23D-4BC1-BCF4-C2E2C86F734E}"/>
                </a:ext>
              </a:extLst>
            </p:cNvPr>
            <p:cNvSpPr>
              <a:spLocks noChangeShapeType="1"/>
            </p:cNvSpPr>
            <p:nvPr/>
          </p:nvSpPr>
          <p:spPr bwMode="auto">
            <a:xfrm>
              <a:off x="4771"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2" name="Rectangle 39">
              <a:extLst>
                <a:ext uri="{FF2B5EF4-FFF2-40B4-BE49-F238E27FC236}">
                  <a16:creationId xmlns:a16="http://schemas.microsoft.com/office/drawing/2014/main" id="{3DF8ACD1-EC3E-4577-B3D4-5EB654CBFF4B}"/>
                </a:ext>
              </a:extLst>
            </p:cNvPr>
            <p:cNvSpPr>
              <a:spLocks noChangeArrowheads="1"/>
            </p:cNvSpPr>
            <p:nvPr/>
          </p:nvSpPr>
          <p:spPr bwMode="auto">
            <a:xfrm>
              <a:off x="3379" y="3067"/>
              <a:ext cx="1392" cy="408"/>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物理层</a:t>
              </a:r>
            </a:p>
          </p:txBody>
        </p:sp>
      </p:grpSp>
    </p:spTree>
    <p:extLst>
      <p:ext uri="{BB962C8B-B14F-4D97-AF65-F5344CB8AC3E}">
        <p14:creationId xmlns:p14="http://schemas.microsoft.com/office/powerpoint/2010/main" val="4279698547"/>
      </p:ext>
    </p:extLst>
  </p:cSld>
  <p:clrMapOvr>
    <a:masterClrMapping/>
  </p:clrMapOvr>
  <p:transition>
    <p:fad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3" name="Rectangle 3"/>
          <p:cNvSpPr>
            <a:spLocks noGrp="1" noChangeArrowheads="1"/>
          </p:cNvSpPr>
          <p:nvPr>
            <p:ph idx="1"/>
          </p:nvPr>
        </p:nvSpPr>
        <p:spPr/>
        <p:txBody>
          <a:bodyPr/>
          <a:lstStyle/>
          <a:p>
            <a:r>
              <a:rPr lang="zh-CN" altLang="en-US" sz="3200" b="0" kern="1200" dirty="0">
                <a:solidFill>
                  <a:srgbClr val="4D4D4D"/>
                </a:solidFill>
                <a:latin typeface="微软雅黑" panose="020B0503020204020204" pitchFamily="34" charset="-122"/>
                <a:ea typeface="微软雅黑" panose="020B0503020204020204" pitchFamily="34" charset="-122"/>
              </a:rPr>
              <a:t>速率达到或超过 </a:t>
            </a:r>
            <a:r>
              <a:rPr lang="en-US" altLang="zh-CN" sz="3200" b="0" kern="1200" dirty="0">
                <a:solidFill>
                  <a:srgbClr val="4D4D4D"/>
                </a:solidFill>
                <a:latin typeface="微软雅黑" panose="020B0503020204020204" pitchFamily="34" charset="-122"/>
                <a:ea typeface="微软雅黑" panose="020B0503020204020204" pitchFamily="34" charset="-122"/>
              </a:rPr>
              <a:t>100 Mb/s </a:t>
            </a:r>
            <a:r>
              <a:rPr lang="zh-CN" altLang="en-US" sz="3200" b="0" kern="1200" dirty="0">
                <a:solidFill>
                  <a:srgbClr val="4D4D4D"/>
                </a:solidFill>
                <a:latin typeface="微软雅黑" panose="020B0503020204020204" pitchFamily="34" charset="-122"/>
                <a:ea typeface="微软雅黑" panose="020B0503020204020204" pitchFamily="34" charset="-122"/>
              </a:rPr>
              <a:t>的以太网称为高速以太网。</a:t>
            </a:r>
          </a:p>
          <a:p>
            <a:r>
              <a:rPr lang="zh-CN" altLang="en-US" sz="3200" b="0" kern="1200" dirty="0">
                <a:solidFill>
                  <a:srgbClr val="4D4D4D"/>
                </a:solidFill>
                <a:latin typeface="微软雅黑" panose="020B0503020204020204" pitchFamily="34" charset="-122"/>
                <a:ea typeface="微软雅黑" panose="020B0503020204020204" pitchFamily="34" charset="-122"/>
              </a:rPr>
              <a:t>在双绞线上传送 </a:t>
            </a:r>
            <a:r>
              <a:rPr lang="en-US" altLang="zh-CN" sz="3200" b="0" kern="1200" dirty="0">
                <a:solidFill>
                  <a:srgbClr val="4D4D4D"/>
                </a:solidFill>
                <a:latin typeface="微软雅黑" panose="020B0503020204020204" pitchFamily="34" charset="-122"/>
                <a:ea typeface="微软雅黑" panose="020B0503020204020204" pitchFamily="34" charset="-122"/>
              </a:rPr>
              <a:t>100 Mb/s </a:t>
            </a:r>
            <a:r>
              <a:rPr lang="zh-CN" altLang="en-US" sz="3200" b="0" kern="1200" dirty="0">
                <a:solidFill>
                  <a:srgbClr val="4D4D4D"/>
                </a:solidFill>
                <a:latin typeface="微软雅黑" panose="020B0503020204020204" pitchFamily="34" charset="-122"/>
                <a:ea typeface="微软雅黑" panose="020B0503020204020204" pitchFamily="34" charset="-122"/>
              </a:rPr>
              <a:t>基带信号的星型拓扑以太网，仍使用 </a:t>
            </a:r>
            <a:r>
              <a:rPr lang="en-US" altLang="zh-CN" sz="3200" b="0" kern="1200" dirty="0">
                <a:solidFill>
                  <a:srgbClr val="4D4D4D"/>
                </a:solidFill>
                <a:latin typeface="微软雅黑" panose="020B0503020204020204" pitchFamily="34" charset="-122"/>
                <a:ea typeface="微软雅黑" panose="020B0503020204020204" pitchFamily="34" charset="-122"/>
              </a:rPr>
              <a:t>IEEE 802.3 </a:t>
            </a:r>
            <a:r>
              <a:rPr lang="zh-CN" altLang="en-US" sz="3200" b="0" kern="1200" dirty="0">
                <a:solidFill>
                  <a:srgbClr val="4D4D4D"/>
                </a:solidFill>
                <a:latin typeface="微软雅黑" panose="020B0503020204020204" pitchFamily="34" charset="-122"/>
                <a:ea typeface="微软雅黑" panose="020B0503020204020204" pitchFamily="34" charset="-122"/>
              </a:rPr>
              <a:t>的</a:t>
            </a:r>
            <a:r>
              <a:rPr lang="en-US" altLang="zh-CN" sz="3200" b="0" kern="1200" dirty="0">
                <a:solidFill>
                  <a:srgbClr val="4D4D4D"/>
                </a:solidFill>
                <a:latin typeface="微软雅黑" panose="020B0503020204020204" pitchFamily="34" charset="-122"/>
                <a:ea typeface="微软雅黑" panose="020B0503020204020204" pitchFamily="34" charset="-122"/>
              </a:rPr>
              <a:t>CSMA/CD </a:t>
            </a:r>
            <a:r>
              <a:rPr lang="zh-CN" altLang="en-US" sz="3200" b="0" kern="1200" dirty="0">
                <a:solidFill>
                  <a:srgbClr val="4D4D4D"/>
                </a:solidFill>
                <a:latin typeface="微软雅黑" panose="020B0503020204020204" pitchFamily="34" charset="-122"/>
                <a:ea typeface="微软雅黑" panose="020B0503020204020204" pitchFamily="34" charset="-122"/>
              </a:rPr>
              <a:t>协议。</a:t>
            </a:r>
            <a:r>
              <a:rPr lang="en-US" altLang="zh-CN" sz="3200" b="0" kern="1200" dirty="0">
                <a:solidFill>
                  <a:srgbClr val="4D4D4D"/>
                </a:solidFill>
                <a:latin typeface="微软雅黑" panose="020B0503020204020204" pitchFamily="34" charset="-122"/>
                <a:ea typeface="微软雅黑" panose="020B0503020204020204" pitchFamily="34" charset="-122"/>
              </a:rPr>
              <a:t>100BASE-T </a:t>
            </a:r>
            <a:r>
              <a:rPr lang="zh-CN" altLang="en-US" sz="3200" b="0" kern="1200" dirty="0">
                <a:solidFill>
                  <a:srgbClr val="4D4D4D"/>
                </a:solidFill>
                <a:latin typeface="微软雅黑" panose="020B0503020204020204" pitchFamily="34" charset="-122"/>
                <a:ea typeface="微软雅黑" panose="020B0503020204020204" pitchFamily="34" charset="-122"/>
              </a:rPr>
              <a:t>以太网又称为快速以太网</a:t>
            </a:r>
            <a:r>
              <a:rPr lang="en-US" altLang="zh-CN" sz="3200" b="0" kern="1200" dirty="0">
                <a:solidFill>
                  <a:srgbClr val="4D4D4D"/>
                </a:solidFill>
                <a:latin typeface="微软雅黑" panose="020B0503020204020204" pitchFamily="34" charset="-122"/>
                <a:ea typeface="微软雅黑" panose="020B0503020204020204" pitchFamily="34" charset="-122"/>
              </a:rPr>
              <a:t>(Fast Ethernet)</a:t>
            </a:r>
            <a:r>
              <a:rPr lang="zh-CN" altLang="en-US" sz="3200" b="0" kern="1200" dirty="0">
                <a:solidFill>
                  <a:srgbClr val="4D4D4D"/>
                </a:solidFill>
                <a:latin typeface="微软雅黑" panose="020B0503020204020204" pitchFamily="34" charset="-122"/>
                <a:ea typeface="微软雅黑" panose="020B0503020204020204" pitchFamily="34" charset="-122"/>
              </a:rPr>
              <a:t>。 </a:t>
            </a:r>
            <a:endParaRPr lang="zh-CN" altLang="en-US" dirty="0"/>
          </a:p>
          <a:p>
            <a:r>
              <a:rPr lang="en-US" altLang="zh-CN" sz="3200" b="0" kern="1200" dirty="0">
                <a:solidFill>
                  <a:srgbClr val="4D4D4D"/>
                </a:solidFill>
                <a:latin typeface="微软雅黑" panose="020B0503020204020204" pitchFamily="34" charset="-122"/>
                <a:ea typeface="微软雅黑" panose="020B0503020204020204" pitchFamily="34" charset="-122"/>
              </a:rPr>
              <a:t>100Base-T</a:t>
            </a:r>
            <a:r>
              <a:rPr lang="zh-CN" altLang="en-US" sz="3200" b="0" kern="1200" dirty="0">
                <a:solidFill>
                  <a:srgbClr val="4D4D4D"/>
                </a:solidFill>
                <a:latin typeface="微软雅黑" panose="020B0503020204020204" pitchFamily="34" charset="-122"/>
                <a:ea typeface="微软雅黑" panose="020B0503020204020204" pitchFamily="34" charset="-122"/>
              </a:rPr>
              <a:t>以太网的物理层：</a:t>
            </a:r>
          </a:p>
          <a:p>
            <a:pPr lvl="1">
              <a:lnSpc>
                <a:spcPts val="4000"/>
              </a:lnSpc>
              <a:defRPr/>
            </a:pPr>
            <a:r>
              <a:rPr lang="en-US" altLang="zh-CN" sz="2800" dirty="0">
                <a:solidFill>
                  <a:srgbClr val="4D4D4D"/>
                </a:solidFill>
                <a:latin typeface="微软雅黑" panose="020B0503020204020204" pitchFamily="34" charset="-122"/>
                <a:ea typeface="微软雅黑" panose="020B0503020204020204" pitchFamily="34" charset="-122"/>
                <a:cs typeface="+mn-cs"/>
              </a:rPr>
              <a:t>100BASE-TX</a:t>
            </a:r>
            <a:r>
              <a:rPr lang="zh-CN" altLang="en-US" sz="2800" dirty="0">
                <a:solidFill>
                  <a:srgbClr val="4D4D4D"/>
                </a:solidFill>
                <a:latin typeface="微软雅黑" panose="020B0503020204020204" pitchFamily="34" charset="-122"/>
                <a:ea typeface="微软雅黑" panose="020B0503020204020204" pitchFamily="34" charset="-122"/>
                <a:cs typeface="+mn-cs"/>
              </a:rPr>
              <a:t>：使用 </a:t>
            </a:r>
            <a:r>
              <a:rPr lang="en-US" altLang="zh-CN" sz="2800" dirty="0">
                <a:solidFill>
                  <a:srgbClr val="4D4D4D"/>
                </a:solidFill>
                <a:latin typeface="微软雅黑" panose="020B0503020204020204" pitchFamily="34" charset="-122"/>
                <a:ea typeface="微软雅黑" panose="020B0503020204020204" pitchFamily="34" charset="-122"/>
                <a:cs typeface="+mn-cs"/>
              </a:rPr>
              <a:t>2 </a:t>
            </a:r>
            <a:r>
              <a:rPr lang="zh-CN" altLang="en-US" sz="2800" dirty="0">
                <a:solidFill>
                  <a:srgbClr val="4D4D4D"/>
                </a:solidFill>
                <a:latin typeface="微软雅黑" panose="020B0503020204020204" pitchFamily="34" charset="-122"/>
                <a:ea typeface="微软雅黑" panose="020B0503020204020204" pitchFamily="34" charset="-122"/>
                <a:cs typeface="+mn-cs"/>
              </a:rPr>
              <a:t>对 </a:t>
            </a:r>
            <a:r>
              <a:rPr lang="en-US" altLang="zh-CN" sz="2800" dirty="0">
                <a:solidFill>
                  <a:srgbClr val="4D4D4D"/>
                </a:solidFill>
                <a:latin typeface="微软雅黑" panose="020B0503020204020204" pitchFamily="34" charset="-122"/>
                <a:ea typeface="微软雅黑" panose="020B0503020204020204" pitchFamily="34" charset="-122"/>
                <a:cs typeface="+mn-cs"/>
              </a:rPr>
              <a:t>UTP 5 </a:t>
            </a:r>
            <a:r>
              <a:rPr lang="zh-CN" altLang="en-US" sz="2800" dirty="0">
                <a:solidFill>
                  <a:srgbClr val="4D4D4D"/>
                </a:solidFill>
                <a:latin typeface="微软雅黑" panose="020B0503020204020204" pitchFamily="34" charset="-122"/>
                <a:ea typeface="微软雅黑" panose="020B0503020204020204" pitchFamily="34" charset="-122"/>
                <a:cs typeface="+mn-cs"/>
              </a:rPr>
              <a:t>类线或屏蔽双绞线 </a:t>
            </a:r>
            <a:r>
              <a:rPr lang="en-US" altLang="zh-CN" sz="2800" dirty="0">
                <a:solidFill>
                  <a:srgbClr val="4D4D4D"/>
                </a:solidFill>
                <a:latin typeface="微软雅黑" panose="020B0503020204020204" pitchFamily="34" charset="-122"/>
                <a:ea typeface="微软雅黑" panose="020B0503020204020204" pitchFamily="34" charset="-122"/>
                <a:cs typeface="+mn-cs"/>
              </a:rPr>
              <a:t>STP</a:t>
            </a:r>
            <a:r>
              <a:rPr lang="zh-CN" altLang="en-US" sz="2800" dirty="0">
                <a:solidFill>
                  <a:srgbClr val="4D4D4D"/>
                </a:solidFill>
                <a:latin typeface="微软雅黑" panose="020B0503020204020204" pitchFamily="34" charset="-122"/>
                <a:ea typeface="微软雅黑" panose="020B0503020204020204" pitchFamily="34" charset="-122"/>
                <a:cs typeface="+mn-cs"/>
              </a:rPr>
              <a:t>。  </a:t>
            </a:r>
          </a:p>
          <a:p>
            <a:pPr lvl="1">
              <a:lnSpc>
                <a:spcPts val="4000"/>
              </a:lnSpc>
              <a:defRPr/>
            </a:pPr>
            <a:r>
              <a:rPr lang="en-US" altLang="zh-CN" sz="2800" dirty="0">
                <a:solidFill>
                  <a:srgbClr val="4D4D4D"/>
                </a:solidFill>
                <a:latin typeface="微软雅黑" panose="020B0503020204020204" pitchFamily="34" charset="-122"/>
                <a:ea typeface="微软雅黑" panose="020B0503020204020204" pitchFamily="34" charset="-122"/>
                <a:cs typeface="+mn-cs"/>
              </a:rPr>
              <a:t>100BASE-FX</a:t>
            </a:r>
            <a:r>
              <a:rPr lang="zh-CN" altLang="en-US" sz="2800" dirty="0">
                <a:solidFill>
                  <a:srgbClr val="4D4D4D"/>
                </a:solidFill>
                <a:latin typeface="微软雅黑" panose="020B0503020204020204" pitchFamily="34" charset="-122"/>
                <a:ea typeface="微软雅黑" panose="020B0503020204020204" pitchFamily="34" charset="-122"/>
                <a:cs typeface="+mn-cs"/>
              </a:rPr>
              <a:t>：使用 </a:t>
            </a:r>
            <a:r>
              <a:rPr lang="en-US" altLang="zh-CN" sz="2800" dirty="0">
                <a:solidFill>
                  <a:srgbClr val="4D4D4D"/>
                </a:solidFill>
                <a:latin typeface="微软雅黑" panose="020B0503020204020204" pitchFamily="34" charset="-122"/>
                <a:ea typeface="微软雅黑" panose="020B0503020204020204" pitchFamily="34" charset="-122"/>
                <a:cs typeface="+mn-cs"/>
              </a:rPr>
              <a:t>2 </a:t>
            </a:r>
            <a:r>
              <a:rPr lang="zh-CN" altLang="en-US" sz="2800" dirty="0">
                <a:solidFill>
                  <a:srgbClr val="4D4D4D"/>
                </a:solidFill>
                <a:latin typeface="微软雅黑" panose="020B0503020204020204" pitchFamily="34" charset="-122"/>
                <a:ea typeface="微软雅黑" panose="020B0503020204020204" pitchFamily="34" charset="-122"/>
                <a:cs typeface="+mn-cs"/>
              </a:rPr>
              <a:t>对光纤。 </a:t>
            </a:r>
          </a:p>
          <a:p>
            <a:pPr lvl="1">
              <a:lnSpc>
                <a:spcPts val="4000"/>
              </a:lnSpc>
              <a:defRPr/>
            </a:pPr>
            <a:r>
              <a:rPr lang="en-US" altLang="zh-CN" sz="2800" dirty="0">
                <a:solidFill>
                  <a:srgbClr val="4D4D4D"/>
                </a:solidFill>
                <a:latin typeface="微软雅黑" panose="020B0503020204020204" pitchFamily="34" charset="-122"/>
                <a:ea typeface="微软雅黑" panose="020B0503020204020204" pitchFamily="34" charset="-122"/>
                <a:cs typeface="+mn-cs"/>
              </a:rPr>
              <a:t>100BASE-T4</a:t>
            </a:r>
            <a:r>
              <a:rPr lang="zh-CN" altLang="en-US" sz="2800" dirty="0">
                <a:solidFill>
                  <a:srgbClr val="4D4D4D"/>
                </a:solidFill>
                <a:latin typeface="微软雅黑" panose="020B0503020204020204" pitchFamily="34" charset="-122"/>
                <a:ea typeface="微软雅黑" panose="020B0503020204020204" pitchFamily="34" charset="-122"/>
                <a:cs typeface="+mn-cs"/>
              </a:rPr>
              <a:t>：使用 </a:t>
            </a:r>
            <a:r>
              <a:rPr lang="en-US" altLang="zh-CN" sz="2800" dirty="0">
                <a:solidFill>
                  <a:srgbClr val="4D4D4D"/>
                </a:solidFill>
                <a:latin typeface="微软雅黑" panose="020B0503020204020204" pitchFamily="34" charset="-122"/>
                <a:ea typeface="微软雅黑" panose="020B0503020204020204" pitchFamily="34" charset="-122"/>
                <a:cs typeface="+mn-cs"/>
              </a:rPr>
              <a:t>4 </a:t>
            </a:r>
            <a:r>
              <a:rPr lang="zh-CN" altLang="en-US" sz="2800" dirty="0">
                <a:solidFill>
                  <a:srgbClr val="4D4D4D"/>
                </a:solidFill>
                <a:latin typeface="微软雅黑" panose="020B0503020204020204" pitchFamily="34" charset="-122"/>
                <a:ea typeface="微软雅黑" panose="020B0503020204020204" pitchFamily="34" charset="-122"/>
                <a:cs typeface="+mn-cs"/>
              </a:rPr>
              <a:t>对 </a:t>
            </a:r>
            <a:r>
              <a:rPr lang="en-US" altLang="zh-CN" sz="2800" dirty="0">
                <a:solidFill>
                  <a:srgbClr val="4D4D4D"/>
                </a:solidFill>
                <a:latin typeface="微软雅黑" panose="020B0503020204020204" pitchFamily="34" charset="-122"/>
                <a:ea typeface="微软雅黑" panose="020B0503020204020204" pitchFamily="34" charset="-122"/>
                <a:cs typeface="+mn-cs"/>
              </a:rPr>
              <a:t>UTP 3 </a:t>
            </a:r>
            <a:r>
              <a:rPr lang="zh-CN" altLang="en-US" sz="2800" dirty="0">
                <a:solidFill>
                  <a:srgbClr val="4D4D4D"/>
                </a:solidFill>
                <a:latin typeface="微软雅黑" panose="020B0503020204020204" pitchFamily="34" charset="-122"/>
                <a:ea typeface="微软雅黑" panose="020B0503020204020204" pitchFamily="34" charset="-122"/>
                <a:cs typeface="+mn-cs"/>
              </a:rPr>
              <a:t>类线或 </a:t>
            </a:r>
            <a:r>
              <a:rPr lang="en-US" altLang="zh-CN" sz="2800" dirty="0">
                <a:solidFill>
                  <a:srgbClr val="4D4D4D"/>
                </a:solidFill>
                <a:latin typeface="微软雅黑" panose="020B0503020204020204" pitchFamily="34" charset="-122"/>
                <a:ea typeface="微软雅黑" panose="020B0503020204020204" pitchFamily="34" charset="-122"/>
                <a:cs typeface="+mn-cs"/>
              </a:rPr>
              <a:t>5 </a:t>
            </a:r>
            <a:r>
              <a:rPr lang="zh-CN" altLang="en-US" sz="2800" dirty="0">
                <a:solidFill>
                  <a:srgbClr val="4D4D4D"/>
                </a:solidFill>
                <a:latin typeface="微软雅黑" panose="020B0503020204020204" pitchFamily="34" charset="-122"/>
                <a:ea typeface="微软雅黑" panose="020B0503020204020204" pitchFamily="34" charset="-122"/>
                <a:cs typeface="+mn-cs"/>
              </a:rPr>
              <a:t>类线。</a:t>
            </a:r>
          </a:p>
        </p:txBody>
      </p:sp>
      <p:sp>
        <p:nvSpPr>
          <p:cNvPr id="134146" name="Rectangle 2"/>
          <p:cNvSpPr>
            <a:spLocks noGrp="1" noChangeArrowheads="1"/>
          </p:cNvSpPr>
          <p:nvPr>
            <p:ph type="title"/>
          </p:nvPr>
        </p:nvSpPr>
        <p:spPr/>
        <p:txBody>
          <a:bodyPr/>
          <a:lstStyle/>
          <a:p>
            <a:r>
              <a:rPr lang="en-US" altLang="zh-CN" sz="4000" dirty="0">
                <a:solidFill>
                  <a:srgbClr val="FFFFFF"/>
                </a:solidFill>
              </a:rPr>
              <a:t>100BASE-T </a:t>
            </a:r>
            <a:r>
              <a:rPr lang="zh-CN" altLang="en-US" sz="4000" dirty="0">
                <a:solidFill>
                  <a:srgbClr val="FFFFFF"/>
                </a:solidFill>
              </a:rPr>
              <a:t>以太网</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352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6352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6352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6352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635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1" name="Rectangle 3"/>
          <p:cNvSpPr>
            <a:spLocks noGrp="1" noChangeArrowheads="1"/>
          </p:cNvSpPr>
          <p:nvPr>
            <p:ph idx="1"/>
          </p:nvPr>
        </p:nvSpPr>
        <p:spPr/>
        <p:txBody>
          <a:bodyPr/>
          <a:lstStyle/>
          <a:p>
            <a:r>
              <a:rPr lang="zh-CN" altLang="en-US" sz="3200" b="0" kern="1200" dirty="0">
                <a:solidFill>
                  <a:srgbClr val="4D4D4D"/>
                </a:solidFill>
                <a:latin typeface="微软雅黑" panose="020B0503020204020204" pitchFamily="34" charset="-122"/>
                <a:ea typeface="微软雅黑" panose="020B0503020204020204" pitchFamily="34" charset="-122"/>
              </a:rPr>
              <a:t>可在全双工方式下工作而无冲突发生。因此，不使用 </a:t>
            </a:r>
            <a:r>
              <a:rPr lang="en-US" altLang="zh-CN" sz="3200" b="0" kern="1200" dirty="0">
                <a:solidFill>
                  <a:srgbClr val="4D4D4D"/>
                </a:solidFill>
                <a:latin typeface="微软雅黑" panose="020B0503020204020204" pitchFamily="34" charset="-122"/>
                <a:ea typeface="微软雅黑" panose="020B0503020204020204" pitchFamily="34" charset="-122"/>
              </a:rPr>
              <a:t>CSMA/CD </a:t>
            </a:r>
            <a:r>
              <a:rPr lang="zh-CN" altLang="en-US" sz="3200" b="0" kern="1200" dirty="0">
                <a:solidFill>
                  <a:srgbClr val="4D4D4D"/>
                </a:solidFill>
                <a:latin typeface="微软雅黑" panose="020B0503020204020204" pitchFamily="34" charset="-122"/>
                <a:ea typeface="微软雅黑" panose="020B0503020204020204" pitchFamily="34" charset="-122"/>
              </a:rPr>
              <a:t>协议。</a:t>
            </a:r>
          </a:p>
          <a:p>
            <a:r>
              <a:rPr lang="en-US" altLang="zh-CN" sz="3200" b="0" kern="1200" dirty="0">
                <a:solidFill>
                  <a:srgbClr val="4D4D4D"/>
                </a:solidFill>
                <a:latin typeface="微软雅黑" panose="020B0503020204020204" pitchFamily="34" charset="-122"/>
                <a:ea typeface="微软雅黑" panose="020B0503020204020204" pitchFamily="34" charset="-122"/>
              </a:rPr>
              <a:t>MAC </a:t>
            </a:r>
            <a:r>
              <a:rPr lang="zh-CN" altLang="en-US" sz="3200" b="0" kern="1200" dirty="0">
                <a:solidFill>
                  <a:srgbClr val="4D4D4D"/>
                </a:solidFill>
                <a:latin typeface="微软雅黑" panose="020B0503020204020204" pitchFamily="34" charset="-122"/>
                <a:ea typeface="微软雅黑" panose="020B0503020204020204" pitchFamily="34" charset="-122"/>
              </a:rPr>
              <a:t>帧格式仍然是 </a:t>
            </a:r>
            <a:r>
              <a:rPr lang="en-US" altLang="zh-CN" sz="3200" b="0" kern="1200" dirty="0">
                <a:solidFill>
                  <a:srgbClr val="4D4D4D"/>
                </a:solidFill>
                <a:latin typeface="微软雅黑" panose="020B0503020204020204" pitchFamily="34" charset="-122"/>
                <a:ea typeface="微软雅黑" panose="020B0503020204020204" pitchFamily="34" charset="-122"/>
              </a:rPr>
              <a:t>802.3 </a:t>
            </a:r>
            <a:r>
              <a:rPr lang="zh-CN" altLang="en-US" sz="3200" b="0" kern="1200" dirty="0">
                <a:solidFill>
                  <a:srgbClr val="4D4D4D"/>
                </a:solidFill>
                <a:latin typeface="微软雅黑" panose="020B0503020204020204" pitchFamily="34" charset="-122"/>
                <a:ea typeface="微软雅黑" panose="020B0503020204020204" pitchFamily="34" charset="-122"/>
              </a:rPr>
              <a:t>标准规定的。</a:t>
            </a:r>
          </a:p>
          <a:p>
            <a:r>
              <a:rPr lang="zh-CN" altLang="en-US" sz="3200" b="0" kern="1200" dirty="0">
                <a:solidFill>
                  <a:srgbClr val="4D4D4D"/>
                </a:solidFill>
                <a:latin typeface="微软雅黑" panose="020B0503020204020204" pitchFamily="34" charset="-122"/>
                <a:ea typeface="微软雅黑" panose="020B0503020204020204" pitchFamily="34" charset="-122"/>
              </a:rPr>
              <a:t>保持最短帧长不变，但将一个网段的最大电缆长度减小到 </a:t>
            </a:r>
            <a:r>
              <a:rPr lang="en-US" altLang="zh-CN" sz="3200" b="0" kern="1200" dirty="0">
                <a:solidFill>
                  <a:srgbClr val="4D4D4D"/>
                </a:solidFill>
                <a:latin typeface="微软雅黑" panose="020B0503020204020204" pitchFamily="34" charset="-122"/>
                <a:ea typeface="微软雅黑" panose="020B0503020204020204" pitchFamily="34" charset="-122"/>
              </a:rPr>
              <a:t>100 m</a:t>
            </a:r>
            <a:r>
              <a:rPr lang="zh-CN" altLang="en-US" sz="3200" b="0" kern="1200" dirty="0">
                <a:solidFill>
                  <a:srgbClr val="4D4D4D"/>
                </a:solidFill>
                <a:latin typeface="微软雅黑" panose="020B0503020204020204" pitchFamily="34" charset="-122"/>
                <a:ea typeface="微软雅黑" panose="020B0503020204020204" pitchFamily="34" charset="-122"/>
              </a:rPr>
              <a:t>。</a:t>
            </a:r>
          </a:p>
          <a:p>
            <a:r>
              <a:rPr lang="zh-CN" altLang="en-US" sz="3200" b="0" kern="1200" dirty="0">
                <a:solidFill>
                  <a:srgbClr val="4D4D4D"/>
                </a:solidFill>
                <a:latin typeface="微软雅黑" panose="020B0503020204020204" pitchFamily="34" charset="-122"/>
                <a:ea typeface="微软雅黑" panose="020B0503020204020204" pitchFamily="34" charset="-122"/>
              </a:rPr>
              <a:t>帧间时间间隔从原来的 </a:t>
            </a:r>
            <a:r>
              <a:rPr lang="en-US" altLang="zh-CN" sz="3200" b="0" kern="1200" dirty="0">
                <a:solidFill>
                  <a:srgbClr val="4D4D4D"/>
                </a:solidFill>
                <a:latin typeface="微软雅黑" panose="020B0503020204020204" pitchFamily="34" charset="-122"/>
                <a:ea typeface="微软雅黑" panose="020B0503020204020204" pitchFamily="34" charset="-122"/>
              </a:rPr>
              <a:t>9.6 </a:t>
            </a:r>
            <a:r>
              <a:rPr lang="en-US" altLang="zh-CN" sz="3200" b="0" kern="1200" dirty="0">
                <a:solidFill>
                  <a:srgbClr val="4D4D4D"/>
                </a:solidFill>
                <a:latin typeface="微软雅黑" panose="020B0503020204020204" pitchFamily="34" charset="-122"/>
                <a:ea typeface="微软雅黑" panose="020B0503020204020204" pitchFamily="34" charset="-122"/>
                <a:sym typeface="Symbol" pitchFamily="18" charset="2"/>
              </a:rPr>
              <a:t></a:t>
            </a:r>
            <a:r>
              <a:rPr lang="en-US" altLang="zh-CN" sz="3200" b="0" kern="1200" dirty="0">
                <a:solidFill>
                  <a:srgbClr val="4D4D4D"/>
                </a:solidFill>
                <a:latin typeface="微软雅黑" panose="020B0503020204020204" pitchFamily="34" charset="-122"/>
                <a:ea typeface="微软雅黑" panose="020B0503020204020204" pitchFamily="34" charset="-122"/>
              </a:rPr>
              <a:t>s </a:t>
            </a:r>
            <a:r>
              <a:rPr lang="zh-CN" altLang="en-US" sz="3200" b="0" kern="1200" dirty="0">
                <a:solidFill>
                  <a:srgbClr val="4D4D4D"/>
                </a:solidFill>
                <a:latin typeface="微软雅黑" panose="020B0503020204020204" pitchFamily="34" charset="-122"/>
                <a:ea typeface="微软雅黑" panose="020B0503020204020204" pitchFamily="34" charset="-122"/>
              </a:rPr>
              <a:t>改为现在的 </a:t>
            </a:r>
            <a:r>
              <a:rPr lang="en-US" altLang="zh-CN" sz="3200" b="0" kern="1200" dirty="0">
                <a:solidFill>
                  <a:srgbClr val="4D4D4D"/>
                </a:solidFill>
                <a:latin typeface="微软雅黑" panose="020B0503020204020204" pitchFamily="34" charset="-122"/>
                <a:ea typeface="微软雅黑" panose="020B0503020204020204" pitchFamily="34" charset="-122"/>
              </a:rPr>
              <a:t>0.96 </a:t>
            </a:r>
            <a:r>
              <a:rPr lang="en-US" altLang="zh-CN" sz="3200" b="0" kern="1200" dirty="0">
                <a:solidFill>
                  <a:srgbClr val="4D4D4D"/>
                </a:solidFill>
                <a:latin typeface="微软雅黑" panose="020B0503020204020204" pitchFamily="34" charset="-122"/>
                <a:ea typeface="微软雅黑" panose="020B0503020204020204" pitchFamily="34" charset="-122"/>
                <a:sym typeface="Symbol" pitchFamily="18" charset="2"/>
              </a:rPr>
              <a:t></a:t>
            </a:r>
            <a:r>
              <a:rPr lang="en-US" altLang="zh-CN" sz="3200" b="0" kern="1200" dirty="0">
                <a:solidFill>
                  <a:srgbClr val="4D4D4D"/>
                </a:solidFill>
                <a:latin typeface="微软雅黑" panose="020B0503020204020204" pitchFamily="34" charset="-122"/>
                <a:ea typeface="微软雅黑" panose="020B0503020204020204" pitchFamily="34" charset="-122"/>
              </a:rPr>
              <a:t>s</a:t>
            </a:r>
            <a:r>
              <a:rPr lang="zh-CN" altLang="en-US" sz="3200" b="0" kern="1200" dirty="0">
                <a:solidFill>
                  <a:srgbClr val="4D4D4D"/>
                </a:solidFill>
                <a:latin typeface="微软雅黑" panose="020B0503020204020204" pitchFamily="34" charset="-122"/>
                <a:ea typeface="微软雅黑" panose="020B0503020204020204" pitchFamily="34" charset="-122"/>
              </a:rPr>
              <a:t>。    </a:t>
            </a:r>
          </a:p>
        </p:txBody>
      </p:sp>
      <p:sp>
        <p:nvSpPr>
          <p:cNvPr id="136194" name="Rectangle 4"/>
          <p:cNvSpPr>
            <a:spLocks noGrp="1" noChangeArrowheads="1"/>
          </p:cNvSpPr>
          <p:nvPr>
            <p:ph type="title"/>
          </p:nvPr>
        </p:nvSpPr>
        <p:spPr/>
        <p:txBody>
          <a:bodyPr/>
          <a:lstStyle/>
          <a:p>
            <a:r>
              <a:rPr lang="en-US" altLang="zh-CN" sz="4000" dirty="0">
                <a:solidFill>
                  <a:srgbClr val="FFFFFF"/>
                </a:solidFill>
              </a:rPr>
              <a:t>100Base-T</a:t>
            </a:r>
            <a:r>
              <a:rPr lang="zh-CN" altLang="en-US" sz="4000" dirty="0">
                <a:solidFill>
                  <a:srgbClr val="FFFFFF"/>
                </a:solidFill>
              </a:rPr>
              <a:t>特点</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557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6557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655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7" name="Rectangle 3"/>
          <p:cNvSpPr>
            <a:spLocks noGrp="1" noChangeArrowheads="1"/>
          </p:cNvSpPr>
          <p:nvPr>
            <p:ph idx="1"/>
          </p:nvPr>
        </p:nvSpPr>
        <p:spPr/>
        <p:txBody>
          <a:bodyPr/>
          <a:lstStyle/>
          <a:p>
            <a:r>
              <a:rPr lang="zh-CN" altLang="en-US" sz="3200" b="0" kern="1200" dirty="0">
                <a:solidFill>
                  <a:srgbClr val="4D4D4D"/>
                </a:solidFill>
                <a:latin typeface="微软雅黑" panose="020B0503020204020204" pitchFamily="34" charset="-122"/>
                <a:ea typeface="微软雅黑" panose="020B0503020204020204" pitchFamily="34" charset="-122"/>
              </a:rPr>
              <a:t>允许在 </a:t>
            </a:r>
            <a:r>
              <a:rPr lang="en-US" altLang="zh-CN" sz="3200" b="0" kern="1200" dirty="0">
                <a:solidFill>
                  <a:srgbClr val="4D4D4D"/>
                </a:solidFill>
                <a:latin typeface="微软雅黑" panose="020B0503020204020204" pitchFamily="34" charset="-122"/>
                <a:ea typeface="微软雅黑" panose="020B0503020204020204" pitchFamily="34" charset="-122"/>
              </a:rPr>
              <a:t>1 Gb/s </a:t>
            </a:r>
            <a:r>
              <a:rPr lang="zh-CN" altLang="en-US" sz="3200" b="0" kern="1200" dirty="0">
                <a:solidFill>
                  <a:srgbClr val="4D4D4D"/>
                </a:solidFill>
                <a:latin typeface="微软雅黑" panose="020B0503020204020204" pitchFamily="34" charset="-122"/>
                <a:ea typeface="微软雅黑" panose="020B0503020204020204" pitchFamily="34" charset="-122"/>
              </a:rPr>
              <a:t>下全双工和半双工两种方式工作。</a:t>
            </a:r>
          </a:p>
          <a:p>
            <a:r>
              <a:rPr lang="zh-CN" altLang="en-US" sz="3200" b="0" kern="1200" dirty="0">
                <a:solidFill>
                  <a:srgbClr val="4D4D4D"/>
                </a:solidFill>
                <a:latin typeface="微软雅黑" panose="020B0503020204020204" pitchFamily="34" charset="-122"/>
                <a:ea typeface="微软雅黑" panose="020B0503020204020204" pitchFamily="34" charset="-122"/>
              </a:rPr>
              <a:t>使用 </a:t>
            </a:r>
            <a:r>
              <a:rPr lang="en-US" altLang="zh-CN" sz="3200" b="0" kern="1200" dirty="0">
                <a:solidFill>
                  <a:srgbClr val="4D4D4D"/>
                </a:solidFill>
                <a:latin typeface="微软雅黑" panose="020B0503020204020204" pitchFamily="34" charset="-122"/>
                <a:ea typeface="微软雅黑" panose="020B0503020204020204" pitchFamily="34" charset="-122"/>
              </a:rPr>
              <a:t>802.3 </a:t>
            </a:r>
            <a:r>
              <a:rPr lang="zh-CN" altLang="en-US" sz="3200" b="0" kern="1200" dirty="0">
                <a:solidFill>
                  <a:srgbClr val="4D4D4D"/>
                </a:solidFill>
                <a:latin typeface="微软雅黑" panose="020B0503020204020204" pitchFamily="34" charset="-122"/>
                <a:ea typeface="微软雅黑" panose="020B0503020204020204" pitchFamily="34" charset="-122"/>
              </a:rPr>
              <a:t>协议规定的帧格式。</a:t>
            </a:r>
          </a:p>
          <a:p>
            <a:r>
              <a:rPr lang="zh-CN" altLang="en-US" sz="3200" b="0" kern="1200" dirty="0">
                <a:solidFill>
                  <a:srgbClr val="4D4D4D"/>
                </a:solidFill>
                <a:latin typeface="微软雅黑" panose="020B0503020204020204" pitchFamily="34" charset="-122"/>
                <a:ea typeface="微软雅黑" panose="020B0503020204020204" pitchFamily="34" charset="-122"/>
              </a:rPr>
              <a:t>在半双工方式下使用 </a:t>
            </a:r>
            <a:r>
              <a:rPr lang="en-US" altLang="zh-CN" sz="3200" b="0" kern="1200" dirty="0">
                <a:solidFill>
                  <a:srgbClr val="4D4D4D"/>
                </a:solidFill>
                <a:latin typeface="微软雅黑" panose="020B0503020204020204" pitchFamily="34" charset="-122"/>
                <a:ea typeface="微软雅黑" panose="020B0503020204020204" pitchFamily="34" charset="-122"/>
              </a:rPr>
              <a:t>CSMA/CD </a:t>
            </a:r>
            <a:r>
              <a:rPr lang="zh-CN" altLang="en-US" sz="3200" b="0" kern="1200" dirty="0">
                <a:solidFill>
                  <a:srgbClr val="4D4D4D"/>
                </a:solidFill>
                <a:latin typeface="微软雅黑" panose="020B0503020204020204" pitchFamily="34" charset="-122"/>
                <a:ea typeface="微软雅黑" panose="020B0503020204020204" pitchFamily="34" charset="-122"/>
              </a:rPr>
              <a:t>协议（全双工方式不需要使用 </a:t>
            </a:r>
            <a:r>
              <a:rPr lang="en-US" altLang="zh-CN" sz="3200" b="0" kern="1200" dirty="0">
                <a:solidFill>
                  <a:srgbClr val="4D4D4D"/>
                </a:solidFill>
                <a:latin typeface="微软雅黑" panose="020B0503020204020204" pitchFamily="34" charset="-122"/>
                <a:ea typeface="微软雅黑" panose="020B0503020204020204" pitchFamily="34" charset="-122"/>
              </a:rPr>
              <a:t>CSMA/CD </a:t>
            </a:r>
            <a:r>
              <a:rPr lang="zh-CN" altLang="en-US" sz="3200" b="0" kern="1200" dirty="0">
                <a:solidFill>
                  <a:srgbClr val="4D4D4D"/>
                </a:solidFill>
                <a:latin typeface="微软雅黑" panose="020B0503020204020204" pitchFamily="34" charset="-122"/>
                <a:ea typeface="微软雅黑" panose="020B0503020204020204" pitchFamily="34" charset="-122"/>
              </a:rPr>
              <a:t>协议）。</a:t>
            </a:r>
          </a:p>
          <a:p>
            <a:r>
              <a:rPr lang="zh-CN" altLang="en-US" sz="3200" b="0" kern="1200" dirty="0">
                <a:solidFill>
                  <a:srgbClr val="4D4D4D"/>
                </a:solidFill>
                <a:latin typeface="微软雅黑" panose="020B0503020204020204" pitchFamily="34" charset="-122"/>
                <a:ea typeface="微软雅黑" panose="020B0503020204020204" pitchFamily="34" charset="-122"/>
              </a:rPr>
              <a:t>与 </a:t>
            </a:r>
            <a:r>
              <a:rPr lang="en-US" altLang="zh-CN" sz="3200" b="0" kern="1200" dirty="0">
                <a:solidFill>
                  <a:srgbClr val="4D4D4D"/>
                </a:solidFill>
                <a:latin typeface="微软雅黑" panose="020B0503020204020204" pitchFamily="34" charset="-122"/>
                <a:ea typeface="微软雅黑" panose="020B0503020204020204" pitchFamily="34" charset="-122"/>
              </a:rPr>
              <a:t>10BASE-T </a:t>
            </a:r>
            <a:r>
              <a:rPr lang="zh-CN" altLang="en-US" sz="3200" b="0" kern="1200" dirty="0">
                <a:solidFill>
                  <a:srgbClr val="4D4D4D"/>
                </a:solidFill>
                <a:latin typeface="微软雅黑" panose="020B0503020204020204" pitchFamily="34" charset="-122"/>
                <a:ea typeface="微软雅黑" panose="020B0503020204020204" pitchFamily="34" charset="-122"/>
              </a:rPr>
              <a:t>和 </a:t>
            </a:r>
            <a:r>
              <a:rPr lang="en-US" altLang="zh-CN" sz="3200" b="0" kern="1200" dirty="0">
                <a:solidFill>
                  <a:srgbClr val="4D4D4D"/>
                </a:solidFill>
                <a:latin typeface="微软雅黑" panose="020B0503020204020204" pitchFamily="34" charset="-122"/>
                <a:ea typeface="微软雅黑" panose="020B0503020204020204" pitchFamily="34" charset="-122"/>
              </a:rPr>
              <a:t>100BASE-T </a:t>
            </a:r>
            <a:r>
              <a:rPr lang="zh-CN" altLang="en-US" sz="3200" b="0" kern="1200" dirty="0">
                <a:solidFill>
                  <a:srgbClr val="4D4D4D"/>
                </a:solidFill>
                <a:latin typeface="微软雅黑" panose="020B0503020204020204" pitchFamily="34" charset="-122"/>
                <a:ea typeface="微软雅黑" panose="020B0503020204020204" pitchFamily="34" charset="-122"/>
              </a:rPr>
              <a:t>技术向后兼容。</a:t>
            </a:r>
          </a:p>
          <a:p>
            <a:r>
              <a:rPr lang="zh-CN" altLang="en-US" sz="3200" b="0" kern="1200" dirty="0">
                <a:solidFill>
                  <a:srgbClr val="4D4D4D"/>
                </a:solidFill>
                <a:latin typeface="微软雅黑" panose="020B0503020204020204" pitchFamily="34" charset="-122"/>
                <a:ea typeface="微软雅黑" panose="020B0503020204020204" pitchFamily="34" charset="-122"/>
              </a:rPr>
              <a:t>当吉比特以太网工作在全双工方式时（即通信双方可同时进行发送和接收数据），不使用载波延伸和分组突发。</a:t>
            </a:r>
          </a:p>
          <a:p>
            <a:endParaRPr lang="zh-CN" altLang="en-US" dirty="0"/>
          </a:p>
        </p:txBody>
      </p:sp>
      <p:sp>
        <p:nvSpPr>
          <p:cNvPr id="138242" name="Rectangle 4"/>
          <p:cNvSpPr>
            <a:spLocks noGrp="1" noChangeArrowheads="1"/>
          </p:cNvSpPr>
          <p:nvPr>
            <p:ph type="title"/>
          </p:nvPr>
        </p:nvSpPr>
        <p:spPr/>
        <p:txBody>
          <a:bodyPr/>
          <a:lstStyle/>
          <a:p>
            <a:r>
              <a:rPr lang="zh-CN" altLang="en-US" sz="4000" dirty="0">
                <a:solidFill>
                  <a:srgbClr val="FFFFFF"/>
                </a:solidFill>
              </a:rPr>
              <a:t>吉比特以太网</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96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6966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6966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696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3"/>
          <p:cNvSpPr>
            <a:spLocks noGrp="1" noChangeArrowheads="1"/>
          </p:cNvSpPr>
          <p:nvPr>
            <p:ph idx="1"/>
          </p:nvPr>
        </p:nvSpPr>
        <p:spPr/>
        <p:txBody>
          <a:bodyPr/>
          <a:lstStyle/>
          <a:p>
            <a:r>
              <a:rPr lang="en-US" altLang="zh-CN" sz="3200" b="0" kern="1200" dirty="0">
                <a:solidFill>
                  <a:srgbClr val="4D4D4D"/>
                </a:solidFill>
                <a:latin typeface="微软雅黑" panose="020B0503020204020204" pitchFamily="34" charset="-122"/>
                <a:ea typeface="微软雅黑" panose="020B0503020204020204" pitchFamily="34" charset="-122"/>
              </a:rPr>
              <a:t>1000BASE-X      </a:t>
            </a:r>
            <a:r>
              <a:rPr lang="zh-CN" altLang="en-US" sz="3200" b="0" kern="1200" dirty="0">
                <a:solidFill>
                  <a:srgbClr val="4D4D4D"/>
                </a:solidFill>
                <a:latin typeface="微软雅黑" panose="020B0503020204020204" pitchFamily="34" charset="-122"/>
                <a:ea typeface="微软雅黑" panose="020B0503020204020204" pitchFamily="34" charset="-122"/>
              </a:rPr>
              <a:t>基于光纤通道的物理层：</a:t>
            </a:r>
          </a:p>
          <a:p>
            <a:pPr lvl="1"/>
            <a:r>
              <a:rPr lang="en-US" altLang="zh-CN" sz="2800" dirty="0">
                <a:solidFill>
                  <a:srgbClr val="4D4D4D"/>
                </a:solidFill>
                <a:latin typeface="微软雅黑" panose="020B0503020204020204" pitchFamily="34" charset="-122"/>
                <a:ea typeface="微软雅黑" panose="020B0503020204020204" pitchFamily="34" charset="-122"/>
                <a:cs typeface="+mn-cs"/>
              </a:rPr>
              <a:t>1000BASE-SX   SX</a:t>
            </a:r>
            <a:r>
              <a:rPr lang="zh-CN" altLang="en-US" sz="2800" dirty="0">
                <a:solidFill>
                  <a:srgbClr val="4D4D4D"/>
                </a:solidFill>
                <a:latin typeface="微软雅黑" panose="020B0503020204020204" pitchFamily="34" charset="-122"/>
                <a:ea typeface="微软雅黑" panose="020B0503020204020204" pitchFamily="34" charset="-122"/>
                <a:cs typeface="+mn-cs"/>
              </a:rPr>
              <a:t>表示短波长</a:t>
            </a:r>
          </a:p>
          <a:p>
            <a:pPr lvl="1"/>
            <a:r>
              <a:rPr lang="en-US" altLang="zh-CN" sz="2800" dirty="0">
                <a:solidFill>
                  <a:srgbClr val="4D4D4D"/>
                </a:solidFill>
                <a:latin typeface="微软雅黑" panose="020B0503020204020204" pitchFamily="34" charset="-122"/>
                <a:ea typeface="微软雅黑" panose="020B0503020204020204" pitchFamily="34" charset="-122"/>
                <a:cs typeface="+mn-cs"/>
              </a:rPr>
              <a:t>1000BASE-LX   LX</a:t>
            </a:r>
            <a:r>
              <a:rPr lang="zh-CN" altLang="en-US" sz="2800" dirty="0">
                <a:solidFill>
                  <a:srgbClr val="4D4D4D"/>
                </a:solidFill>
                <a:latin typeface="微软雅黑" panose="020B0503020204020204" pitchFamily="34" charset="-122"/>
                <a:ea typeface="微软雅黑" panose="020B0503020204020204" pitchFamily="34" charset="-122"/>
                <a:cs typeface="+mn-cs"/>
              </a:rPr>
              <a:t>表示长波长</a:t>
            </a:r>
          </a:p>
          <a:p>
            <a:pPr lvl="1"/>
            <a:r>
              <a:rPr lang="en-US" altLang="zh-CN" sz="2800" dirty="0">
                <a:solidFill>
                  <a:srgbClr val="4D4D4D"/>
                </a:solidFill>
                <a:latin typeface="微软雅黑" panose="020B0503020204020204" pitchFamily="34" charset="-122"/>
                <a:ea typeface="微软雅黑" panose="020B0503020204020204" pitchFamily="34" charset="-122"/>
                <a:cs typeface="+mn-cs"/>
              </a:rPr>
              <a:t>1000BASE-CX   CX</a:t>
            </a:r>
            <a:r>
              <a:rPr lang="zh-CN" altLang="en-US" sz="2800" dirty="0">
                <a:solidFill>
                  <a:srgbClr val="4D4D4D"/>
                </a:solidFill>
                <a:latin typeface="微软雅黑" panose="020B0503020204020204" pitchFamily="34" charset="-122"/>
                <a:ea typeface="微软雅黑" panose="020B0503020204020204" pitchFamily="34" charset="-122"/>
                <a:cs typeface="+mn-cs"/>
              </a:rPr>
              <a:t>表示铜线</a:t>
            </a:r>
          </a:p>
          <a:p>
            <a:r>
              <a:rPr lang="en-US" altLang="zh-CN" sz="3200" b="0" kern="1200" dirty="0">
                <a:solidFill>
                  <a:srgbClr val="4D4D4D"/>
                </a:solidFill>
                <a:latin typeface="微软雅黑" panose="020B0503020204020204" pitchFamily="34" charset="-122"/>
                <a:ea typeface="微软雅黑" panose="020B0503020204020204" pitchFamily="34" charset="-122"/>
              </a:rPr>
              <a:t>1000BASE-T </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使用 </a:t>
            </a:r>
            <a:r>
              <a:rPr lang="en-US" altLang="zh-CN" sz="2800" dirty="0">
                <a:solidFill>
                  <a:srgbClr val="4D4D4D"/>
                </a:solidFill>
                <a:latin typeface="微软雅黑" panose="020B0503020204020204" pitchFamily="34" charset="-122"/>
                <a:ea typeface="微软雅黑" panose="020B0503020204020204" pitchFamily="34" charset="-122"/>
                <a:cs typeface="+mn-cs"/>
              </a:rPr>
              <a:t>4</a:t>
            </a:r>
            <a:r>
              <a:rPr lang="zh-CN" altLang="en-US" sz="2800" dirty="0">
                <a:solidFill>
                  <a:srgbClr val="4D4D4D"/>
                </a:solidFill>
                <a:latin typeface="微软雅黑" panose="020B0503020204020204" pitchFamily="34" charset="-122"/>
                <a:ea typeface="微软雅黑" panose="020B0503020204020204" pitchFamily="34" charset="-122"/>
                <a:cs typeface="+mn-cs"/>
              </a:rPr>
              <a:t>对 </a:t>
            </a:r>
            <a:r>
              <a:rPr lang="en-US" altLang="zh-CN" sz="2800" dirty="0">
                <a:solidFill>
                  <a:srgbClr val="4D4D4D"/>
                </a:solidFill>
                <a:latin typeface="微软雅黑" panose="020B0503020204020204" pitchFamily="34" charset="-122"/>
                <a:ea typeface="微软雅黑" panose="020B0503020204020204" pitchFamily="34" charset="-122"/>
                <a:cs typeface="+mn-cs"/>
              </a:rPr>
              <a:t>5 </a:t>
            </a:r>
            <a:r>
              <a:rPr lang="zh-CN" altLang="en-US" sz="2800" dirty="0">
                <a:solidFill>
                  <a:srgbClr val="4D4D4D"/>
                </a:solidFill>
                <a:latin typeface="微软雅黑" panose="020B0503020204020204" pitchFamily="34" charset="-122"/>
                <a:ea typeface="微软雅黑" panose="020B0503020204020204" pitchFamily="34" charset="-122"/>
                <a:cs typeface="+mn-cs"/>
              </a:rPr>
              <a:t>类线 </a:t>
            </a:r>
            <a:r>
              <a:rPr lang="en-US" altLang="zh-CN" sz="2800" dirty="0">
                <a:solidFill>
                  <a:srgbClr val="4D4D4D"/>
                </a:solidFill>
                <a:latin typeface="微软雅黑" panose="020B0503020204020204" pitchFamily="34" charset="-122"/>
                <a:ea typeface="微软雅黑" panose="020B0503020204020204" pitchFamily="34" charset="-122"/>
                <a:cs typeface="+mn-cs"/>
              </a:rPr>
              <a:t>UTP </a:t>
            </a:r>
          </a:p>
        </p:txBody>
      </p:sp>
      <p:sp>
        <p:nvSpPr>
          <p:cNvPr id="140290" name="Rectangle 2"/>
          <p:cNvSpPr>
            <a:spLocks noGrp="1" noChangeArrowheads="1"/>
          </p:cNvSpPr>
          <p:nvPr>
            <p:ph type="title"/>
          </p:nvPr>
        </p:nvSpPr>
        <p:spPr/>
        <p:txBody>
          <a:bodyPr/>
          <a:lstStyle/>
          <a:p>
            <a:r>
              <a:rPr lang="zh-CN" altLang="en-US" sz="4000" dirty="0">
                <a:solidFill>
                  <a:srgbClr val="FFFFFF"/>
                </a:solidFill>
              </a:rPr>
              <a:t>吉比特以太网的物理层 </a:t>
            </a:r>
          </a:p>
        </p:txBody>
      </p:sp>
    </p:spTree>
  </p:cSld>
  <p:clrMapOvr>
    <a:masterClrMapping/>
  </p:clrMapOvr>
  <p:transition>
    <p:fade/>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zh-CN" altLang="en-US" sz="4000" dirty="0">
                <a:solidFill>
                  <a:srgbClr val="FFFFFF"/>
                </a:solidFill>
              </a:rPr>
              <a:t>吉比特以太网的配置举例 </a:t>
            </a:r>
          </a:p>
        </p:txBody>
      </p:sp>
      <p:sp>
        <p:nvSpPr>
          <p:cNvPr id="142339" name="Line 3"/>
          <p:cNvSpPr>
            <a:spLocks noChangeShapeType="1"/>
          </p:cNvSpPr>
          <p:nvPr/>
        </p:nvSpPr>
        <p:spPr bwMode="auto">
          <a:xfrm flipH="1">
            <a:off x="2165069" y="4455264"/>
            <a:ext cx="1058196" cy="687546"/>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142340" name="Line 4"/>
          <p:cNvSpPr>
            <a:spLocks noChangeShapeType="1"/>
          </p:cNvSpPr>
          <p:nvPr/>
        </p:nvSpPr>
        <p:spPr bwMode="auto">
          <a:xfrm flipH="1">
            <a:off x="3011626" y="4455264"/>
            <a:ext cx="315342" cy="687546"/>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142341" name="Line 5"/>
          <p:cNvSpPr>
            <a:spLocks noChangeShapeType="1"/>
          </p:cNvSpPr>
          <p:nvPr/>
        </p:nvSpPr>
        <p:spPr bwMode="auto">
          <a:xfrm>
            <a:off x="3644426" y="4455264"/>
            <a:ext cx="315343" cy="687546"/>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142342" name="Line 6"/>
          <p:cNvSpPr>
            <a:spLocks noChangeShapeType="1"/>
          </p:cNvSpPr>
          <p:nvPr/>
        </p:nvSpPr>
        <p:spPr bwMode="auto">
          <a:xfrm>
            <a:off x="3959769" y="4455264"/>
            <a:ext cx="950259" cy="687546"/>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142343" name="Line 7"/>
          <p:cNvSpPr>
            <a:spLocks noChangeShapeType="1"/>
          </p:cNvSpPr>
          <p:nvPr/>
        </p:nvSpPr>
        <p:spPr bwMode="auto">
          <a:xfrm flipH="1">
            <a:off x="7189381" y="4455264"/>
            <a:ext cx="1056079" cy="687546"/>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142344" name="Line 8"/>
          <p:cNvSpPr>
            <a:spLocks noChangeShapeType="1"/>
          </p:cNvSpPr>
          <p:nvPr/>
        </p:nvSpPr>
        <p:spPr bwMode="auto">
          <a:xfrm flipH="1">
            <a:off x="8139640" y="4455264"/>
            <a:ext cx="315343" cy="687546"/>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142345" name="Line 9"/>
          <p:cNvSpPr>
            <a:spLocks noChangeShapeType="1"/>
          </p:cNvSpPr>
          <p:nvPr/>
        </p:nvSpPr>
        <p:spPr bwMode="auto">
          <a:xfrm>
            <a:off x="8772442" y="4455263"/>
            <a:ext cx="315342" cy="763764"/>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142346" name="Line 10"/>
          <p:cNvSpPr>
            <a:spLocks noChangeShapeType="1"/>
          </p:cNvSpPr>
          <p:nvPr/>
        </p:nvSpPr>
        <p:spPr bwMode="auto">
          <a:xfrm>
            <a:off x="8981964" y="4374282"/>
            <a:ext cx="1185179" cy="900321"/>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142347" name="Line 11"/>
          <p:cNvSpPr>
            <a:spLocks noChangeShapeType="1"/>
          </p:cNvSpPr>
          <p:nvPr/>
        </p:nvSpPr>
        <p:spPr bwMode="auto">
          <a:xfrm>
            <a:off x="6601025" y="2846753"/>
            <a:ext cx="1900519" cy="0"/>
          </a:xfrm>
          <a:prstGeom prst="line">
            <a:avLst/>
          </a:prstGeom>
          <a:noFill/>
          <a:ln w="76200">
            <a:solidFill>
              <a:srgbClr val="333399"/>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142348" name="Line 12"/>
          <p:cNvSpPr>
            <a:spLocks noChangeShapeType="1"/>
          </p:cNvSpPr>
          <p:nvPr/>
        </p:nvSpPr>
        <p:spPr bwMode="auto">
          <a:xfrm>
            <a:off x="6601024" y="2389447"/>
            <a:ext cx="1056079" cy="0"/>
          </a:xfrm>
          <a:prstGeom prst="line">
            <a:avLst/>
          </a:prstGeom>
          <a:noFill/>
          <a:ln w="76200">
            <a:solidFill>
              <a:srgbClr val="333399"/>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pic>
        <p:nvPicPr>
          <p:cNvPr id="142349"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41791" y="5065004"/>
            <a:ext cx="810577" cy="59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2350" name="Picture 1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9645" y="1700313"/>
            <a:ext cx="950260" cy="1116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351" name="Text Box 15"/>
          <p:cNvSpPr txBox="1">
            <a:spLocks noChangeArrowheads="1"/>
          </p:cNvSpPr>
          <p:nvPr/>
        </p:nvSpPr>
        <p:spPr bwMode="auto">
          <a:xfrm>
            <a:off x="2670886" y="2529180"/>
            <a:ext cx="1826035"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1 Gb/s </a:t>
            </a:r>
            <a:r>
              <a:rPr kumimoji="1" lang="zh-CN" altLang="en-US" sz="2400" b="0">
                <a:solidFill>
                  <a:srgbClr val="333399"/>
                </a:solidFill>
                <a:latin typeface="Arial" charset="0"/>
              </a:rPr>
              <a:t>链路</a:t>
            </a:r>
          </a:p>
        </p:txBody>
      </p:sp>
      <p:sp>
        <p:nvSpPr>
          <p:cNvPr id="142352" name="AutoShape 16"/>
          <p:cNvSpPr>
            <a:spLocks noChangeArrowheads="1"/>
          </p:cNvSpPr>
          <p:nvPr/>
        </p:nvSpPr>
        <p:spPr bwMode="auto">
          <a:xfrm>
            <a:off x="5083572" y="1887681"/>
            <a:ext cx="1623273" cy="1189313"/>
          </a:xfrm>
          <a:prstGeom prst="cube">
            <a:avLst>
              <a:gd name="adj" fmla="val 12981"/>
            </a:avLst>
          </a:prstGeom>
          <a:solidFill>
            <a:srgbClr val="CCECFF"/>
          </a:solidFill>
          <a:ln w="9525">
            <a:solidFill>
              <a:schemeClr val="tx1"/>
            </a:solidFill>
            <a:miter lim="800000"/>
            <a:headEnd/>
            <a:tailEnd/>
          </a:ln>
        </p:spPr>
        <p:txBody>
          <a:bodyPr wrap="none" lIns="108850" tIns="54425" rIns="108850" bIns="54425" anchor="ctr"/>
          <a:lstStyle/>
          <a:p>
            <a:pPr eaLnBrk="1" hangingPunct="1"/>
            <a:endParaRPr lang="zh-CN" altLang="en-US"/>
          </a:p>
        </p:txBody>
      </p:sp>
      <p:sp>
        <p:nvSpPr>
          <p:cNvPr id="142353" name="Text Box 17"/>
          <p:cNvSpPr txBox="1">
            <a:spLocks noChangeArrowheads="1"/>
          </p:cNvSpPr>
          <p:nvPr/>
        </p:nvSpPr>
        <p:spPr bwMode="auto">
          <a:xfrm>
            <a:off x="5204054" y="1917626"/>
            <a:ext cx="1143156" cy="1217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algn="ctr" eaLnBrk="1" hangingPunct="1"/>
            <a:r>
              <a:rPr kumimoji="1" lang="zh-CN" altLang="en-US" sz="2400" b="0" dirty="0">
                <a:solidFill>
                  <a:srgbClr val="333399"/>
                </a:solidFill>
                <a:latin typeface="Arial" charset="0"/>
              </a:rPr>
              <a:t>吉比特</a:t>
            </a:r>
          </a:p>
          <a:p>
            <a:pPr algn="ctr" eaLnBrk="1" hangingPunct="1"/>
            <a:r>
              <a:rPr kumimoji="1" lang="zh-CN" altLang="en-US" sz="2400" b="0" dirty="0">
                <a:solidFill>
                  <a:srgbClr val="333399"/>
                </a:solidFill>
                <a:latin typeface="Arial" charset="0"/>
              </a:rPr>
              <a:t>交换</a:t>
            </a:r>
          </a:p>
          <a:p>
            <a:pPr algn="ctr" eaLnBrk="1" hangingPunct="1"/>
            <a:r>
              <a:rPr kumimoji="1" lang="zh-CN" altLang="en-US" sz="2400" b="0" dirty="0">
                <a:solidFill>
                  <a:srgbClr val="333399"/>
                </a:solidFill>
                <a:latin typeface="Arial" charset="0"/>
              </a:rPr>
              <a:t>集线器</a:t>
            </a:r>
          </a:p>
        </p:txBody>
      </p:sp>
      <p:pic>
        <p:nvPicPr>
          <p:cNvPr id="142354" name="Picture 1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5725" y="2081400"/>
            <a:ext cx="952376" cy="1119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355" name="AutoShape 19"/>
          <p:cNvSpPr>
            <a:spLocks noChangeArrowheads="1"/>
          </p:cNvSpPr>
          <p:nvPr/>
        </p:nvSpPr>
        <p:spPr bwMode="auto">
          <a:xfrm>
            <a:off x="3011626" y="3775656"/>
            <a:ext cx="1053963" cy="765352"/>
          </a:xfrm>
          <a:prstGeom prst="cube">
            <a:avLst>
              <a:gd name="adj" fmla="val 12981"/>
            </a:avLst>
          </a:prstGeom>
          <a:solidFill>
            <a:srgbClr val="FFFF66"/>
          </a:solidFill>
          <a:ln w="9525">
            <a:solidFill>
              <a:schemeClr val="tx1"/>
            </a:solidFill>
            <a:miter lim="800000"/>
            <a:headEnd/>
            <a:tailEnd/>
          </a:ln>
        </p:spPr>
        <p:txBody>
          <a:bodyPr wrap="none" lIns="108850" tIns="54425" rIns="108850" bIns="54425" anchor="ctr"/>
          <a:lstStyle/>
          <a:p>
            <a:pPr eaLnBrk="1" hangingPunct="1"/>
            <a:endParaRPr lang="zh-CN" altLang="en-US"/>
          </a:p>
        </p:txBody>
      </p:sp>
      <p:sp>
        <p:nvSpPr>
          <p:cNvPr id="142356" name="AutoShape 20"/>
          <p:cNvSpPr>
            <a:spLocks noChangeArrowheads="1"/>
          </p:cNvSpPr>
          <p:nvPr/>
        </p:nvSpPr>
        <p:spPr bwMode="auto">
          <a:xfrm>
            <a:off x="8139641" y="3775656"/>
            <a:ext cx="1056080" cy="765352"/>
          </a:xfrm>
          <a:prstGeom prst="cube">
            <a:avLst>
              <a:gd name="adj" fmla="val 12981"/>
            </a:avLst>
          </a:prstGeom>
          <a:solidFill>
            <a:srgbClr val="FFFF66"/>
          </a:solidFill>
          <a:ln w="9525">
            <a:solidFill>
              <a:schemeClr val="tx1"/>
            </a:solidFill>
            <a:miter lim="800000"/>
            <a:headEnd/>
            <a:tailEnd/>
          </a:ln>
        </p:spPr>
        <p:txBody>
          <a:bodyPr wrap="none" lIns="108850" tIns="54425" rIns="108850" bIns="54425" anchor="ctr"/>
          <a:lstStyle/>
          <a:p>
            <a:pPr eaLnBrk="1" hangingPunct="1"/>
            <a:endParaRPr lang="zh-CN" altLang="en-US"/>
          </a:p>
        </p:txBody>
      </p:sp>
      <p:sp>
        <p:nvSpPr>
          <p:cNvPr id="142357" name="Text Box 21"/>
          <p:cNvSpPr txBox="1">
            <a:spLocks noChangeArrowheads="1"/>
          </p:cNvSpPr>
          <p:nvPr/>
        </p:nvSpPr>
        <p:spPr bwMode="auto">
          <a:xfrm>
            <a:off x="4137545" y="3851874"/>
            <a:ext cx="360536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百兆比特或吉比特集线器</a:t>
            </a:r>
          </a:p>
        </p:txBody>
      </p:sp>
      <p:sp>
        <p:nvSpPr>
          <p:cNvPr id="142358" name="Freeform 22"/>
          <p:cNvSpPr>
            <a:spLocks/>
          </p:cNvSpPr>
          <p:nvPr/>
        </p:nvSpPr>
        <p:spPr bwMode="auto">
          <a:xfrm>
            <a:off x="3538607" y="3076994"/>
            <a:ext cx="1900519" cy="765352"/>
          </a:xfrm>
          <a:custGeom>
            <a:avLst/>
            <a:gdLst>
              <a:gd name="T0" fmla="*/ 0 w 768"/>
              <a:gd name="T1" fmla="*/ 2147483646 h 480"/>
              <a:gd name="T2" fmla="*/ 0 w 768"/>
              <a:gd name="T3" fmla="*/ 2147483646 h 480"/>
              <a:gd name="T4" fmla="*/ 2147483646 w 768"/>
              <a:gd name="T5" fmla="*/ 2147483646 h 480"/>
              <a:gd name="T6" fmla="*/ 2147483646 w 768"/>
              <a:gd name="T7" fmla="*/ 0 h 480"/>
              <a:gd name="T8" fmla="*/ 0 60000 65536"/>
              <a:gd name="T9" fmla="*/ 0 60000 65536"/>
              <a:gd name="T10" fmla="*/ 0 60000 65536"/>
              <a:gd name="T11" fmla="*/ 0 60000 65536"/>
              <a:gd name="T12" fmla="*/ 0 w 768"/>
              <a:gd name="T13" fmla="*/ 0 h 480"/>
              <a:gd name="T14" fmla="*/ 768 w 768"/>
              <a:gd name="T15" fmla="*/ 480 h 480"/>
            </a:gdLst>
            <a:ahLst/>
            <a:cxnLst>
              <a:cxn ang="T8">
                <a:pos x="T0" y="T1"/>
              </a:cxn>
              <a:cxn ang="T9">
                <a:pos x="T2" y="T3"/>
              </a:cxn>
              <a:cxn ang="T10">
                <a:pos x="T4" y="T5"/>
              </a:cxn>
              <a:cxn ang="T11">
                <a:pos x="T6" y="T7"/>
              </a:cxn>
            </a:cxnLst>
            <a:rect l="T12" t="T13" r="T14" b="T15"/>
            <a:pathLst>
              <a:path w="768" h="480">
                <a:moveTo>
                  <a:pt x="0" y="480"/>
                </a:moveTo>
                <a:lnTo>
                  <a:pt x="0" y="240"/>
                </a:lnTo>
                <a:lnTo>
                  <a:pt x="768" y="240"/>
                </a:lnTo>
                <a:lnTo>
                  <a:pt x="768" y="0"/>
                </a:lnTo>
              </a:path>
            </a:pathLst>
          </a:custGeom>
          <a:noFill/>
          <a:ln w="76200">
            <a:solidFill>
              <a:srgbClr val="333399"/>
            </a:solidFill>
            <a:round/>
            <a:headEnd/>
            <a:tailEnd/>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a:p>
        </p:txBody>
      </p:sp>
      <p:sp>
        <p:nvSpPr>
          <p:cNvPr id="142359" name="Freeform 23"/>
          <p:cNvSpPr>
            <a:spLocks/>
          </p:cNvSpPr>
          <p:nvPr/>
        </p:nvSpPr>
        <p:spPr bwMode="auto">
          <a:xfrm flipH="1">
            <a:off x="6389386" y="3076994"/>
            <a:ext cx="2273004" cy="765352"/>
          </a:xfrm>
          <a:custGeom>
            <a:avLst/>
            <a:gdLst>
              <a:gd name="T0" fmla="*/ 0 w 768"/>
              <a:gd name="T1" fmla="*/ 2147483646 h 480"/>
              <a:gd name="T2" fmla="*/ 0 w 768"/>
              <a:gd name="T3" fmla="*/ 2147483646 h 480"/>
              <a:gd name="T4" fmla="*/ 2147483646 w 768"/>
              <a:gd name="T5" fmla="*/ 2147483646 h 480"/>
              <a:gd name="T6" fmla="*/ 2147483646 w 768"/>
              <a:gd name="T7" fmla="*/ 0 h 480"/>
              <a:gd name="T8" fmla="*/ 0 60000 65536"/>
              <a:gd name="T9" fmla="*/ 0 60000 65536"/>
              <a:gd name="T10" fmla="*/ 0 60000 65536"/>
              <a:gd name="T11" fmla="*/ 0 60000 65536"/>
              <a:gd name="T12" fmla="*/ 0 w 768"/>
              <a:gd name="T13" fmla="*/ 0 h 480"/>
              <a:gd name="T14" fmla="*/ 768 w 768"/>
              <a:gd name="T15" fmla="*/ 480 h 480"/>
            </a:gdLst>
            <a:ahLst/>
            <a:cxnLst>
              <a:cxn ang="T8">
                <a:pos x="T0" y="T1"/>
              </a:cxn>
              <a:cxn ang="T9">
                <a:pos x="T2" y="T3"/>
              </a:cxn>
              <a:cxn ang="T10">
                <a:pos x="T4" y="T5"/>
              </a:cxn>
              <a:cxn ang="T11">
                <a:pos x="T6" y="T7"/>
              </a:cxn>
            </a:cxnLst>
            <a:rect l="T12" t="T13" r="T14" b="T15"/>
            <a:pathLst>
              <a:path w="768" h="480">
                <a:moveTo>
                  <a:pt x="0" y="480"/>
                </a:moveTo>
                <a:lnTo>
                  <a:pt x="0" y="240"/>
                </a:lnTo>
                <a:lnTo>
                  <a:pt x="768" y="240"/>
                </a:lnTo>
                <a:lnTo>
                  <a:pt x="768" y="0"/>
                </a:lnTo>
              </a:path>
            </a:pathLst>
          </a:custGeom>
          <a:noFill/>
          <a:ln w="76200">
            <a:solidFill>
              <a:srgbClr val="333399"/>
            </a:solidFill>
            <a:round/>
            <a:headEnd/>
            <a:tailEnd/>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a:p>
        </p:txBody>
      </p:sp>
      <p:sp>
        <p:nvSpPr>
          <p:cNvPr id="142360" name="Line 24"/>
          <p:cNvSpPr>
            <a:spLocks noChangeShapeType="1"/>
          </p:cNvSpPr>
          <p:nvPr/>
        </p:nvSpPr>
        <p:spPr bwMode="auto">
          <a:xfrm>
            <a:off x="9087783" y="4147217"/>
            <a:ext cx="105819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142361" name="Line 25"/>
          <p:cNvSpPr>
            <a:spLocks noChangeShapeType="1"/>
          </p:cNvSpPr>
          <p:nvPr/>
        </p:nvSpPr>
        <p:spPr bwMode="auto">
          <a:xfrm>
            <a:off x="1953429" y="4147217"/>
            <a:ext cx="1058196" cy="0"/>
          </a:xfrm>
          <a:prstGeom prst="line">
            <a:avLst/>
          </a:prstGeom>
          <a:noFill/>
          <a:ln w="76200">
            <a:solidFill>
              <a:srgbClr val="333399"/>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pic>
        <p:nvPicPr>
          <p:cNvPr id="142362" name="Picture 2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0160" y="3459670"/>
            <a:ext cx="950260" cy="1116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2363" name="Picture 2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0628" y="3535887"/>
            <a:ext cx="950260" cy="1117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2364" name="Picture 2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8770" y="5065004"/>
            <a:ext cx="810577" cy="59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2365" name="Picture 2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95750" y="5065004"/>
            <a:ext cx="808461" cy="59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2366" name="Picture 3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22729" y="5065004"/>
            <a:ext cx="810577" cy="59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2367" name="Picture 3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02082" y="5065004"/>
            <a:ext cx="808461" cy="59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2368"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52342" y="5065004"/>
            <a:ext cx="810577" cy="59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2369"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0485" y="5065004"/>
            <a:ext cx="812694" cy="59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2370"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05242" y="5065004"/>
            <a:ext cx="808461" cy="59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371" name="Line 35"/>
          <p:cNvSpPr>
            <a:spLocks noChangeShapeType="1"/>
          </p:cNvSpPr>
          <p:nvPr/>
        </p:nvSpPr>
        <p:spPr bwMode="auto">
          <a:xfrm>
            <a:off x="1320628" y="2319581"/>
            <a:ext cx="1161899"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142372" name="Line 36"/>
          <p:cNvSpPr>
            <a:spLocks noChangeShapeType="1"/>
          </p:cNvSpPr>
          <p:nvPr/>
        </p:nvSpPr>
        <p:spPr bwMode="auto">
          <a:xfrm>
            <a:off x="1320628" y="2702257"/>
            <a:ext cx="1161899" cy="0"/>
          </a:xfrm>
          <a:prstGeom prst="line">
            <a:avLst/>
          </a:prstGeom>
          <a:noFill/>
          <a:ln w="76200">
            <a:solidFill>
              <a:srgbClr val="333399"/>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142373" name="Text Box 37"/>
          <p:cNvSpPr txBox="1">
            <a:spLocks noChangeArrowheads="1"/>
          </p:cNvSpPr>
          <p:nvPr/>
        </p:nvSpPr>
        <p:spPr bwMode="auto">
          <a:xfrm>
            <a:off x="2518506" y="2124274"/>
            <a:ext cx="2186711"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100 Mb/s </a:t>
            </a:r>
            <a:r>
              <a:rPr kumimoji="1" lang="zh-CN" altLang="en-US" sz="2400" b="0">
                <a:solidFill>
                  <a:srgbClr val="333399"/>
                </a:solidFill>
                <a:latin typeface="Arial" charset="0"/>
              </a:rPr>
              <a:t>链路</a:t>
            </a:r>
          </a:p>
        </p:txBody>
      </p:sp>
      <p:sp>
        <p:nvSpPr>
          <p:cNvPr id="142374" name="Text Box 38"/>
          <p:cNvSpPr txBox="1">
            <a:spLocks noChangeArrowheads="1"/>
          </p:cNvSpPr>
          <p:nvPr/>
        </p:nvSpPr>
        <p:spPr bwMode="auto">
          <a:xfrm>
            <a:off x="8207365" y="1701901"/>
            <a:ext cx="1758709"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中央服务器</a:t>
            </a:r>
          </a:p>
        </p:txBody>
      </p:sp>
    </p:spTree>
  </p:cSld>
  <p:clrMapOvr>
    <a:masterClrMapping/>
  </p:clrMapOvr>
  <p:transition>
    <p:fade/>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9" name="Rectangle 3"/>
          <p:cNvSpPr>
            <a:spLocks noGrp="1" noChangeArrowheads="1"/>
          </p:cNvSpPr>
          <p:nvPr>
            <p:ph idx="1"/>
          </p:nvPr>
        </p:nvSpPr>
        <p:spPr/>
        <p:txBody>
          <a:bodyPr/>
          <a:lstStyle/>
          <a:p>
            <a:pPr>
              <a:lnSpc>
                <a:spcPts val="4540"/>
              </a:lnSpc>
            </a:pPr>
            <a:r>
              <a:rPr lang="en-US" altLang="zh-CN" sz="3200" b="0" kern="1200" dirty="0">
                <a:solidFill>
                  <a:srgbClr val="4D4D4D"/>
                </a:solidFill>
                <a:latin typeface="微软雅黑" panose="020B0503020204020204" pitchFamily="34" charset="-122"/>
                <a:ea typeface="微软雅黑" panose="020B0503020204020204" pitchFamily="34" charset="-122"/>
              </a:rPr>
              <a:t>10 </a:t>
            </a:r>
            <a:r>
              <a:rPr lang="zh-CN" altLang="en-US" sz="3200" b="0" kern="1200" dirty="0">
                <a:solidFill>
                  <a:srgbClr val="4D4D4D"/>
                </a:solidFill>
                <a:latin typeface="微软雅黑" panose="020B0503020204020204" pitchFamily="34" charset="-122"/>
                <a:ea typeface="微软雅黑" panose="020B0503020204020204" pitchFamily="34" charset="-122"/>
              </a:rPr>
              <a:t>吉比特以太网与 </a:t>
            </a:r>
            <a:r>
              <a:rPr lang="en-US" altLang="zh-CN" sz="3200" b="0" kern="1200" dirty="0">
                <a:solidFill>
                  <a:srgbClr val="4D4D4D"/>
                </a:solidFill>
                <a:latin typeface="微软雅黑" panose="020B0503020204020204" pitchFamily="34" charset="-122"/>
                <a:ea typeface="微软雅黑" panose="020B0503020204020204" pitchFamily="34" charset="-122"/>
              </a:rPr>
              <a:t>10 Mb/s</a:t>
            </a:r>
            <a:r>
              <a:rPr lang="zh-CN" altLang="en-US" sz="3200" b="0" kern="1200" dirty="0">
                <a:solidFill>
                  <a:srgbClr val="4D4D4D"/>
                </a:solidFill>
                <a:latin typeface="微软雅黑" panose="020B0503020204020204" pitchFamily="34" charset="-122"/>
                <a:ea typeface="微软雅黑" panose="020B0503020204020204" pitchFamily="34" charset="-122"/>
              </a:rPr>
              <a:t>，</a:t>
            </a:r>
            <a:r>
              <a:rPr lang="en-US" altLang="zh-CN" sz="3200" b="0" kern="1200" dirty="0">
                <a:solidFill>
                  <a:srgbClr val="4D4D4D"/>
                </a:solidFill>
                <a:latin typeface="微软雅黑" panose="020B0503020204020204" pitchFamily="34" charset="-122"/>
                <a:ea typeface="微软雅黑" panose="020B0503020204020204" pitchFamily="34" charset="-122"/>
              </a:rPr>
              <a:t>100 Mb/s </a:t>
            </a:r>
            <a:r>
              <a:rPr lang="zh-CN" altLang="en-US" sz="3200" b="0" kern="1200" dirty="0">
                <a:solidFill>
                  <a:srgbClr val="4D4D4D"/>
                </a:solidFill>
                <a:latin typeface="微软雅黑" panose="020B0503020204020204" pitchFamily="34" charset="-122"/>
                <a:ea typeface="微软雅黑" panose="020B0503020204020204" pitchFamily="34" charset="-122"/>
              </a:rPr>
              <a:t>和 </a:t>
            </a:r>
            <a:r>
              <a:rPr lang="en-US" altLang="zh-CN" sz="3200" b="0" kern="1200" dirty="0">
                <a:solidFill>
                  <a:srgbClr val="4D4D4D"/>
                </a:solidFill>
                <a:latin typeface="微软雅黑" panose="020B0503020204020204" pitchFamily="34" charset="-122"/>
                <a:ea typeface="微软雅黑" panose="020B0503020204020204" pitchFamily="34" charset="-122"/>
              </a:rPr>
              <a:t>1 Gb/s </a:t>
            </a:r>
            <a:r>
              <a:rPr lang="zh-CN" altLang="en-US" sz="3200" b="0" kern="1200" dirty="0">
                <a:solidFill>
                  <a:srgbClr val="4D4D4D"/>
                </a:solidFill>
                <a:latin typeface="微软雅黑" panose="020B0503020204020204" pitchFamily="34" charset="-122"/>
                <a:ea typeface="微软雅黑" panose="020B0503020204020204" pitchFamily="34" charset="-122"/>
              </a:rPr>
              <a:t>以太网的帧格式完全相同。</a:t>
            </a:r>
          </a:p>
          <a:p>
            <a:pPr>
              <a:lnSpc>
                <a:spcPts val="4540"/>
              </a:lnSpc>
            </a:pPr>
            <a:r>
              <a:rPr lang="en-US" altLang="zh-CN" sz="3200" b="0" kern="1200" dirty="0">
                <a:solidFill>
                  <a:srgbClr val="4D4D4D"/>
                </a:solidFill>
                <a:latin typeface="微软雅黑" panose="020B0503020204020204" pitchFamily="34" charset="-122"/>
                <a:ea typeface="微软雅黑" panose="020B0503020204020204" pitchFamily="34" charset="-122"/>
              </a:rPr>
              <a:t>10 </a:t>
            </a:r>
            <a:r>
              <a:rPr lang="zh-CN" altLang="en-US" sz="3200" b="0" kern="1200" dirty="0">
                <a:solidFill>
                  <a:srgbClr val="4D4D4D"/>
                </a:solidFill>
                <a:latin typeface="微软雅黑" panose="020B0503020204020204" pitchFamily="34" charset="-122"/>
                <a:ea typeface="微软雅黑" panose="020B0503020204020204" pitchFamily="34" charset="-122"/>
              </a:rPr>
              <a:t>吉比特以太网还保留了 </a:t>
            </a:r>
            <a:r>
              <a:rPr lang="en-US" altLang="zh-CN" sz="3200" b="0" kern="1200" dirty="0">
                <a:solidFill>
                  <a:srgbClr val="4D4D4D"/>
                </a:solidFill>
                <a:latin typeface="微软雅黑" panose="020B0503020204020204" pitchFamily="34" charset="-122"/>
                <a:ea typeface="微软雅黑" panose="020B0503020204020204" pitchFamily="34" charset="-122"/>
              </a:rPr>
              <a:t>802.3 </a:t>
            </a:r>
            <a:r>
              <a:rPr lang="zh-CN" altLang="en-US" sz="3200" b="0" kern="1200" dirty="0">
                <a:solidFill>
                  <a:srgbClr val="4D4D4D"/>
                </a:solidFill>
                <a:latin typeface="微软雅黑" panose="020B0503020204020204" pitchFamily="34" charset="-122"/>
                <a:ea typeface="微软雅黑" panose="020B0503020204020204" pitchFamily="34" charset="-122"/>
              </a:rPr>
              <a:t>标准规定的以太网最小和最大帧长，便于升级。</a:t>
            </a:r>
          </a:p>
          <a:p>
            <a:pPr>
              <a:lnSpc>
                <a:spcPts val="4540"/>
              </a:lnSpc>
            </a:pPr>
            <a:r>
              <a:rPr lang="en-US" altLang="zh-CN" sz="3200" b="0" kern="1200" dirty="0">
                <a:solidFill>
                  <a:srgbClr val="4D4D4D"/>
                </a:solidFill>
                <a:latin typeface="微软雅黑" panose="020B0503020204020204" pitchFamily="34" charset="-122"/>
                <a:ea typeface="微软雅黑" panose="020B0503020204020204" pitchFamily="34" charset="-122"/>
              </a:rPr>
              <a:t>10 </a:t>
            </a:r>
            <a:r>
              <a:rPr lang="zh-CN" altLang="en-US" sz="3200" b="0" kern="1200" dirty="0">
                <a:solidFill>
                  <a:srgbClr val="4D4D4D"/>
                </a:solidFill>
                <a:latin typeface="微软雅黑" panose="020B0503020204020204" pitchFamily="34" charset="-122"/>
                <a:ea typeface="微软雅黑" panose="020B0503020204020204" pitchFamily="34" charset="-122"/>
              </a:rPr>
              <a:t>吉比特以太网不再使用铜线而只使用光纤作为传输媒体。</a:t>
            </a:r>
          </a:p>
          <a:p>
            <a:pPr>
              <a:lnSpc>
                <a:spcPts val="4540"/>
              </a:lnSpc>
            </a:pPr>
            <a:r>
              <a:rPr lang="en-US" altLang="zh-CN" sz="3200" b="0" kern="1200" dirty="0">
                <a:solidFill>
                  <a:srgbClr val="4D4D4D"/>
                </a:solidFill>
                <a:latin typeface="微软雅黑" panose="020B0503020204020204" pitchFamily="34" charset="-122"/>
                <a:ea typeface="微软雅黑" panose="020B0503020204020204" pitchFamily="34" charset="-122"/>
              </a:rPr>
              <a:t>10 </a:t>
            </a:r>
            <a:r>
              <a:rPr lang="zh-CN" altLang="en-US" sz="3200" b="0" kern="1200" dirty="0">
                <a:solidFill>
                  <a:srgbClr val="4D4D4D"/>
                </a:solidFill>
                <a:latin typeface="微软雅黑" panose="020B0503020204020204" pitchFamily="34" charset="-122"/>
                <a:ea typeface="微软雅黑" panose="020B0503020204020204" pitchFamily="34" charset="-122"/>
              </a:rPr>
              <a:t>吉比特以太网只工作在全双工方式，因此没有争用问题，也不使用 </a:t>
            </a:r>
            <a:r>
              <a:rPr lang="en-US" altLang="zh-CN" sz="3200" b="0" kern="1200" dirty="0">
                <a:solidFill>
                  <a:srgbClr val="4D4D4D"/>
                </a:solidFill>
                <a:latin typeface="微软雅黑" panose="020B0503020204020204" pitchFamily="34" charset="-122"/>
                <a:ea typeface="微软雅黑" panose="020B0503020204020204" pitchFamily="34" charset="-122"/>
              </a:rPr>
              <a:t>CSMA/CD </a:t>
            </a:r>
            <a:r>
              <a:rPr lang="zh-CN" altLang="en-US" sz="3200" b="0" kern="1200" dirty="0">
                <a:solidFill>
                  <a:srgbClr val="4D4D4D"/>
                </a:solidFill>
                <a:latin typeface="微软雅黑" panose="020B0503020204020204" pitchFamily="34" charset="-122"/>
                <a:ea typeface="微软雅黑" panose="020B0503020204020204" pitchFamily="34" charset="-122"/>
              </a:rPr>
              <a:t>协议。    </a:t>
            </a:r>
          </a:p>
        </p:txBody>
      </p:sp>
      <p:sp>
        <p:nvSpPr>
          <p:cNvPr id="144386" name="Rectangle 2"/>
          <p:cNvSpPr>
            <a:spLocks noGrp="1" noChangeArrowheads="1"/>
          </p:cNvSpPr>
          <p:nvPr>
            <p:ph type="title"/>
          </p:nvPr>
        </p:nvSpPr>
        <p:spPr/>
        <p:txBody>
          <a:bodyPr/>
          <a:lstStyle/>
          <a:p>
            <a:r>
              <a:rPr lang="en-US" altLang="zh-CN" sz="4000" dirty="0">
                <a:solidFill>
                  <a:srgbClr val="FFFFFF"/>
                </a:solidFill>
              </a:rPr>
              <a:t>10</a:t>
            </a:r>
            <a:r>
              <a:rPr lang="zh-CN" altLang="en-US" sz="4000" dirty="0">
                <a:solidFill>
                  <a:srgbClr val="FFFFFF"/>
                </a:solidFill>
              </a:rPr>
              <a:t>吉比特以太网</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785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7785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778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ChangeArrowheads="1"/>
          </p:cNvSpPr>
          <p:nvPr/>
        </p:nvSpPr>
        <p:spPr bwMode="auto">
          <a:xfrm>
            <a:off x="0" y="3045794"/>
            <a:ext cx="219891" cy="38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nchor="ctr">
            <a:spAutoFit/>
          </a:bodyPr>
          <a:lstStyle/>
          <a:p>
            <a:pPr eaLnBrk="1" hangingPunct="1"/>
            <a:endParaRPr lang="zh-CN" altLang="en-US"/>
          </a:p>
        </p:txBody>
      </p:sp>
      <p:sp>
        <p:nvSpPr>
          <p:cNvPr id="146435" name="Rectangle 3"/>
          <p:cNvSpPr>
            <a:spLocks noChangeArrowheads="1"/>
          </p:cNvSpPr>
          <p:nvPr/>
        </p:nvSpPr>
        <p:spPr bwMode="auto">
          <a:xfrm>
            <a:off x="0" y="3050558"/>
            <a:ext cx="219891" cy="38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nchor="ctr">
            <a:spAutoFit/>
          </a:bodyPr>
          <a:lstStyle/>
          <a:p>
            <a:pPr eaLnBrk="1" hangingPunct="1"/>
            <a:endParaRPr lang="zh-CN" altLang="en-US"/>
          </a:p>
        </p:txBody>
      </p:sp>
      <p:sp>
        <p:nvSpPr>
          <p:cNvPr id="379910" name="Rectangle 6"/>
          <p:cNvSpPr>
            <a:spLocks noGrp="1" noChangeArrowheads="1"/>
          </p:cNvSpPr>
          <p:nvPr>
            <p:ph idx="1"/>
          </p:nvPr>
        </p:nvSpPr>
        <p:spPr/>
        <p:txBody>
          <a:bodyPr/>
          <a:lstStyle/>
          <a:p>
            <a:r>
              <a:rPr lang="zh-CN" altLang="en-US" sz="3200" b="0" kern="1200" dirty="0">
                <a:solidFill>
                  <a:srgbClr val="4D4D4D"/>
                </a:solidFill>
                <a:latin typeface="微软雅黑" panose="020B0503020204020204" pitchFamily="34" charset="-122"/>
                <a:ea typeface="微软雅黑" panose="020B0503020204020204" pitchFamily="34" charset="-122"/>
              </a:rPr>
              <a:t>局域网物理层的数据率是 </a:t>
            </a:r>
            <a:r>
              <a:rPr lang="en-US" altLang="zh-CN" sz="3200" b="0" kern="1200" dirty="0">
                <a:solidFill>
                  <a:srgbClr val="4D4D4D"/>
                </a:solidFill>
                <a:latin typeface="微软雅黑" panose="020B0503020204020204" pitchFamily="34" charset="-122"/>
                <a:ea typeface="微软雅黑" panose="020B0503020204020204" pitchFamily="34" charset="-122"/>
              </a:rPr>
              <a:t>10.000 Gb/s</a:t>
            </a:r>
            <a:r>
              <a:rPr lang="zh-CN" altLang="en-US" sz="3200" b="0" kern="1200" dirty="0">
                <a:solidFill>
                  <a:srgbClr val="4D4D4D"/>
                </a:solidFill>
                <a:latin typeface="微软雅黑" panose="020B0503020204020204" pitchFamily="34" charset="-122"/>
                <a:ea typeface="微软雅黑" panose="020B0503020204020204" pitchFamily="34" charset="-122"/>
              </a:rPr>
              <a:t>。</a:t>
            </a:r>
          </a:p>
          <a:p>
            <a:r>
              <a:rPr lang="zh-CN" altLang="en-US" sz="3200" b="0" kern="1200" dirty="0">
                <a:solidFill>
                  <a:srgbClr val="4D4D4D"/>
                </a:solidFill>
                <a:latin typeface="微软雅黑" panose="020B0503020204020204" pitchFamily="34" charset="-122"/>
                <a:ea typeface="微软雅黑" panose="020B0503020204020204" pitchFamily="34" charset="-122"/>
              </a:rPr>
              <a:t>广域网物理层具有另一种数据率，这是为了和所谓的“</a:t>
            </a:r>
            <a:r>
              <a:rPr lang="en-US" altLang="zh-CN" sz="3200" b="0" kern="1200" dirty="0">
                <a:solidFill>
                  <a:srgbClr val="4D4D4D"/>
                </a:solidFill>
                <a:latin typeface="微软雅黑" panose="020B0503020204020204" pitchFamily="34" charset="-122"/>
                <a:ea typeface="微软雅黑" panose="020B0503020204020204" pitchFamily="34" charset="-122"/>
              </a:rPr>
              <a:t>Gb/s”</a:t>
            </a:r>
            <a:r>
              <a:rPr lang="zh-CN" altLang="en-US" sz="3200" b="0" kern="1200" dirty="0">
                <a:solidFill>
                  <a:srgbClr val="4D4D4D"/>
                </a:solidFill>
                <a:latin typeface="微软雅黑" panose="020B0503020204020204" pitchFamily="34" charset="-122"/>
                <a:ea typeface="微软雅黑" panose="020B0503020204020204" pitchFamily="34" charset="-122"/>
              </a:rPr>
              <a:t>的 </a:t>
            </a:r>
            <a:r>
              <a:rPr lang="en-US" altLang="zh-CN" sz="3200" b="0" kern="1200" dirty="0">
                <a:solidFill>
                  <a:srgbClr val="4D4D4D"/>
                </a:solidFill>
                <a:latin typeface="微软雅黑" panose="020B0503020204020204" pitchFamily="34" charset="-122"/>
                <a:ea typeface="微软雅黑" panose="020B0503020204020204" pitchFamily="34" charset="-122"/>
              </a:rPr>
              <a:t>SONET/SDH</a:t>
            </a:r>
            <a:r>
              <a:rPr lang="zh-CN" altLang="en-US" sz="3200" b="0" kern="1200" dirty="0">
                <a:solidFill>
                  <a:srgbClr val="4D4D4D"/>
                </a:solidFill>
                <a:latin typeface="微软雅黑" panose="020B0503020204020204" pitchFamily="34" charset="-122"/>
                <a:ea typeface="微软雅黑" panose="020B0503020204020204" pitchFamily="34" charset="-122"/>
              </a:rPr>
              <a:t>（即</a:t>
            </a:r>
            <a:r>
              <a:rPr lang="en-US" altLang="zh-CN" sz="3200" b="0" kern="1200" dirty="0">
                <a:solidFill>
                  <a:srgbClr val="4D4D4D"/>
                </a:solidFill>
                <a:latin typeface="微软雅黑" panose="020B0503020204020204" pitchFamily="34" charset="-122"/>
                <a:ea typeface="微软雅黑" panose="020B0503020204020204" pitchFamily="34" charset="-122"/>
              </a:rPr>
              <a:t>OC-192/STM-64</a:t>
            </a:r>
            <a:r>
              <a:rPr lang="zh-CN" altLang="en-US" sz="3200" b="0" kern="1200" dirty="0">
                <a:solidFill>
                  <a:srgbClr val="4D4D4D"/>
                </a:solidFill>
                <a:latin typeface="微软雅黑" panose="020B0503020204020204" pitchFamily="34" charset="-122"/>
                <a:ea typeface="微软雅黑" panose="020B0503020204020204" pitchFamily="34" charset="-122"/>
              </a:rPr>
              <a:t>）相连接。</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为了使 </a:t>
            </a:r>
            <a:r>
              <a:rPr lang="en-US" altLang="zh-CN" sz="2800" dirty="0">
                <a:solidFill>
                  <a:srgbClr val="4D4D4D"/>
                </a:solidFill>
                <a:latin typeface="微软雅黑" panose="020B0503020204020204" pitchFamily="34" charset="-122"/>
                <a:ea typeface="微软雅黑" panose="020B0503020204020204" pitchFamily="34" charset="-122"/>
                <a:cs typeface="+mn-cs"/>
              </a:rPr>
              <a:t>10 </a:t>
            </a:r>
            <a:r>
              <a:rPr lang="zh-CN" altLang="en-US" sz="2800" dirty="0">
                <a:solidFill>
                  <a:srgbClr val="4D4D4D"/>
                </a:solidFill>
                <a:latin typeface="微软雅黑" panose="020B0503020204020204" pitchFamily="34" charset="-122"/>
                <a:ea typeface="微软雅黑" panose="020B0503020204020204" pitchFamily="34" charset="-122"/>
                <a:cs typeface="+mn-cs"/>
              </a:rPr>
              <a:t>吉比特以太网的帧能够插入到 </a:t>
            </a:r>
            <a:r>
              <a:rPr lang="en-US" altLang="zh-CN" sz="2800" dirty="0">
                <a:solidFill>
                  <a:srgbClr val="4D4D4D"/>
                </a:solidFill>
                <a:latin typeface="微软雅黑" panose="020B0503020204020204" pitchFamily="34" charset="-122"/>
                <a:ea typeface="微软雅黑" panose="020B0503020204020204" pitchFamily="34" charset="-122"/>
                <a:cs typeface="+mn-cs"/>
              </a:rPr>
              <a:t>OC-192/STM-64 </a:t>
            </a:r>
            <a:r>
              <a:rPr lang="zh-CN" altLang="en-US" sz="2800" dirty="0">
                <a:solidFill>
                  <a:srgbClr val="4D4D4D"/>
                </a:solidFill>
                <a:latin typeface="微软雅黑" panose="020B0503020204020204" pitchFamily="34" charset="-122"/>
                <a:ea typeface="微软雅黑" panose="020B0503020204020204" pitchFamily="34" charset="-122"/>
                <a:cs typeface="+mn-cs"/>
              </a:rPr>
              <a:t>帧的有效载荷中，就要使用可选的广域网物理层，其数据率为 </a:t>
            </a:r>
            <a:r>
              <a:rPr lang="en-US" altLang="zh-CN" sz="2800" dirty="0">
                <a:solidFill>
                  <a:srgbClr val="4D4D4D"/>
                </a:solidFill>
                <a:latin typeface="微软雅黑" panose="020B0503020204020204" pitchFamily="34" charset="-122"/>
                <a:ea typeface="微软雅黑" panose="020B0503020204020204" pitchFamily="34" charset="-122"/>
                <a:cs typeface="+mn-cs"/>
              </a:rPr>
              <a:t>9.95328 Gb/s</a:t>
            </a:r>
            <a:r>
              <a:rPr lang="zh-CN" altLang="en-US" sz="2800" dirty="0">
                <a:solidFill>
                  <a:srgbClr val="4D4D4D"/>
                </a:solidFill>
                <a:latin typeface="微软雅黑" panose="020B0503020204020204" pitchFamily="34" charset="-122"/>
                <a:ea typeface="微软雅黑" panose="020B0503020204020204" pitchFamily="34" charset="-122"/>
                <a:cs typeface="+mn-cs"/>
              </a:rPr>
              <a:t>。   </a:t>
            </a:r>
          </a:p>
        </p:txBody>
      </p:sp>
      <p:sp>
        <p:nvSpPr>
          <p:cNvPr id="146436" name="Rectangle 4"/>
          <p:cNvSpPr>
            <a:spLocks noGrp="1" noChangeArrowheads="1"/>
          </p:cNvSpPr>
          <p:nvPr>
            <p:ph type="title"/>
          </p:nvPr>
        </p:nvSpPr>
        <p:spPr/>
        <p:txBody>
          <a:bodyPr/>
          <a:lstStyle/>
          <a:p>
            <a:r>
              <a:rPr lang="en-US" altLang="zh-CN" sz="4000" dirty="0">
                <a:solidFill>
                  <a:srgbClr val="FFFFFF"/>
                </a:solidFill>
              </a:rPr>
              <a:t>10</a:t>
            </a:r>
            <a:r>
              <a:rPr lang="zh-CN" altLang="en-US" sz="4000" dirty="0">
                <a:solidFill>
                  <a:srgbClr val="FFFFFF"/>
                </a:solidFill>
              </a:rPr>
              <a:t>吉比特以太网的物理层 </a:t>
            </a:r>
          </a:p>
        </p:txBody>
      </p:sp>
      <p:sp>
        <p:nvSpPr>
          <p:cNvPr id="146438" name="Rectangle 5"/>
          <p:cNvSpPr>
            <a:spLocks noChangeArrowheads="1"/>
          </p:cNvSpPr>
          <p:nvPr/>
        </p:nvSpPr>
        <p:spPr bwMode="auto">
          <a:xfrm>
            <a:off x="0" y="3069612"/>
            <a:ext cx="219891" cy="38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nchor="ctr">
            <a:spAutoFit/>
          </a:bodyPr>
          <a:lstStyle/>
          <a:p>
            <a:pPr eaLnBrk="1" hangingPunct="1"/>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991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799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5" name="Rectangle 3"/>
          <p:cNvSpPr>
            <a:spLocks noGrp="1" noChangeArrowheads="1"/>
          </p:cNvSpPr>
          <p:nvPr>
            <p:ph idx="1"/>
          </p:nvPr>
        </p:nvSpPr>
        <p:spPr/>
        <p:txBody>
          <a:bodyPr/>
          <a:lstStyle/>
          <a:p>
            <a:pPr>
              <a:lnSpc>
                <a:spcPts val="4540"/>
              </a:lnSpc>
            </a:pPr>
            <a:r>
              <a:rPr lang="en-US" altLang="zh-CN" sz="3200" b="0" kern="1200" dirty="0">
                <a:solidFill>
                  <a:srgbClr val="4D4D4D"/>
                </a:solidFill>
                <a:latin typeface="微软雅黑" panose="020B0503020204020204" pitchFamily="34" charset="-122"/>
                <a:ea typeface="微软雅黑" panose="020B0503020204020204" pitchFamily="34" charset="-122"/>
              </a:rPr>
              <a:t>10 </a:t>
            </a:r>
            <a:r>
              <a:rPr lang="zh-CN" altLang="en-US" sz="3200" b="0" kern="1200" dirty="0">
                <a:solidFill>
                  <a:srgbClr val="4D4D4D"/>
                </a:solidFill>
                <a:latin typeface="微软雅黑" panose="020B0503020204020204" pitchFamily="34" charset="-122"/>
                <a:ea typeface="微软雅黑" panose="020B0503020204020204" pitchFamily="34" charset="-122"/>
              </a:rPr>
              <a:t>吉比特以太网的出现，以太网的工作范围已经从局域网（校园网、企业网）扩大到城域网和广域网，从而实现了端到端的以太网传输。</a:t>
            </a:r>
          </a:p>
          <a:p>
            <a:pPr>
              <a:lnSpc>
                <a:spcPts val="4540"/>
              </a:lnSpc>
            </a:pPr>
            <a:r>
              <a:rPr lang="zh-CN" altLang="en-US" sz="3200" b="0" kern="1200" dirty="0">
                <a:solidFill>
                  <a:srgbClr val="4D4D4D"/>
                </a:solidFill>
                <a:latin typeface="微软雅黑" panose="020B0503020204020204" pitchFamily="34" charset="-122"/>
                <a:ea typeface="微软雅黑" panose="020B0503020204020204" pitchFamily="34" charset="-122"/>
              </a:rPr>
              <a:t>这种工作方式的好处是： </a:t>
            </a:r>
          </a:p>
          <a:p>
            <a:pPr lvl="1">
              <a:lnSpc>
                <a:spcPts val="4540"/>
              </a:lnSpc>
            </a:pPr>
            <a:r>
              <a:rPr lang="zh-CN" altLang="en-US" sz="2800" dirty="0">
                <a:solidFill>
                  <a:srgbClr val="4D4D4D"/>
                </a:solidFill>
                <a:latin typeface="微软雅黑" panose="020B0503020204020204" pitchFamily="34" charset="-122"/>
                <a:ea typeface="微软雅黑" panose="020B0503020204020204" pitchFamily="34" charset="-122"/>
                <a:cs typeface="+mn-cs"/>
              </a:rPr>
              <a:t>成熟的技术</a:t>
            </a:r>
          </a:p>
          <a:p>
            <a:pPr lvl="1">
              <a:lnSpc>
                <a:spcPts val="4540"/>
              </a:lnSpc>
            </a:pPr>
            <a:r>
              <a:rPr lang="zh-CN" altLang="en-US" sz="2800" dirty="0">
                <a:solidFill>
                  <a:srgbClr val="4D4D4D"/>
                </a:solidFill>
                <a:latin typeface="微软雅黑" panose="020B0503020204020204" pitchFamily="34" charset="-122"/>
                <a:ea typeface="微软雅黑" panose="020B0503020204020204" pitchFamily="34" charset="-122"/>
                <a:cs typeface="+mn-cs"/>
              </a:rPr>
              <a:t>互操作性很好</a:t>
            </a:r>
          </a:p>
          <a:p>
            <a:pPr lvl="1">
              <a:lnSpc>
                <a:spcPts val="4540"/>
              </a:lnSpc>
            </a:pPr>
            <a:r>
              <a:rPr lang="zh-CN" altLang="en-US" sz="2800" dirty="0">
                <a:solidFill>
                  <a:srgbClr val="4D4D4D"/>
                </a:solidFill>
                <a:latin typeface="微软雅黑" panose="020B0503020204020204" pitchFamily="34" charset="-122"/>
                <a:ea typeface="微软雅黑" panose="020B0503020204020204" pitchFamily="34" charset="-122"/>
                <a:cs typeface="+mn-cs"/>
              </a:rPr>
              <a:t>在广域网中使用以太网时价格便宜。</a:t>
            </a:r>
          </a:p>
          <a:p>
            <a:pPr lvl="1">
              <a:lnSpc>
                <a:spcPts val="4540"/>
              </a:lnSpc>
            </a:pPr>
            <a:r>
              <a:rPr lang="zh-CN" altLang="en-US" sz="2800" dirty="0">
                <a:solidFill>
                  <a:srgbClr val="4D4D4D"/>
                </a:solidFill>
                <a:latin typeface="微软雅黑" panose="020B0503020204020204" pitchFamily="34" charset="-122"/>
                <a:ea typeface="微软雅黑" panose="020B0503020204020204" pitchFamily="34" charset="-122"/>
                <a:cs typeface="+mn-cs"/>
              </a:rPr>
              <a:t>统一的帧格式简化了操作和管理。     </a:t>
            </a:r>
          </a:p>
        </p:txBody>
      </p:sp>
      <p:sp>
        <p:nvSpPr>
          <p:cNvPr id="148482" name="Rectangle 2"/>
          <p:cNvSpPr>
            <a:spLocks noGrp="1" noChangeArrowheads="1"/>
          </p:cNvSpPr>
          <p:nvPr>
            <p:ph type="title"/>
          </p:nvPr>
        </p:nvSpPr>
        <p:spPr/>
        <p:txBody>
          <a:bodyPr/>
          <a:lstStyle/>
          <a:p>
            <a:r>
              <a:rPr lang="zh-CN" altLang="en-US" sz="4000" dirty="0">
                <a:solidFill>
                  <a:srgbClr val="FFFFFF"/>
                </a:solidFill>
              </a:rPr>
              <a:t>端到端的以太网传输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195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195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8195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8195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819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p:txBody>
          <a:bodyPr/>
          <a:lstStyle/>
          <a:p>
            <a:r>
              <a:rPr lang="zh-CN" altLang="en-US" sz="3200" b="0" dirty="0">
                <a:solidFill>
                  <a:srgbClr val="4D4D4D"/>
                </a:solidFill>
                <a:latin typeface="微软雅黑" panose="020B0503020204020204" pitchFamily="34" charset="-122"/>
                <a:ea typeface="微软雅黑" panose="020B0503020204020204" pitchFamily="34" charset="-122"/>
              </a:rPr>
              <a:t>封装成帧</a:t>
            </a:r>
          </a:p>
          <a:p>
            <a:r>
              <a:rPr lang="zh-CN" altLang="en-US" sz="3200" b="0" dirty="0">
                <a:solidFill>
                  <a:srgbClr val="4D4D4D"/>
                </a:solidFill>
                <a:latin typeface="微软雅黑" panose="020B0503020204020204" pitchFamily="34" charset="-122"/>
                <a:ea typeface="微软雅黑" panose="020B0503020204020204" pitchFamily="34" charset="-122"/>
              </a:rPr>
              <a:t>透明传输</a:t>
            </a:r>
          </a:p>
          <a:p>
            <a:r>
              <a:rPr lang="zh-CN" altLang="en-US" sz="3200" b="0" dirty="0">
                <a:solidFill>
                  <a:srgbClr val="4D4D4D"/>
                </a:solidFill>
                <a:latin typeface="微软雅黑" panose="020B0503020204020204" pitchFamily="34" charset="-122"/>
                <a:ea typeface="微软雅黑" panose="020B0503020204020204" pitchFamily="34" charset="-122"/>
              </a:rPr>
              <a:t>差错检测 </a:t>
            </a:r>
          </a:p>
          <a:p>
            <a:endParaRPr lang="zh-CN" altLang="en-US" dirty="0"/>
          </a:p>
        </p:txBody>
      </p:sp>
      <p:sp>
        <p:nvSpPr>
          <p:cNvPr id="21506" name="Rectangle 2"/>
          <p:cNvSpPr>
            <a:spLocks noGrp="1" noChangeArrowheads="1"/>
          </p:cNvSpPr>
          <p:nvPr>
            <p:ph type="title"/>
          </p:nvPr>
        </p:nvSpPr>
        <p:spPr/>
        <p:txBody>
          <a:bodyPr/>
          <a:lstStyle/>
          <a:p>
            <a:r>
              <a:rPr lang="zh-CN" altLang="en-US" sz="4000" dirty="0">
                <a:solidFill>
                  <a:srgbClr val="FFFFFF"/>
                </a:solidFill>
              </a:rPr>
              <a:t>数据链路层的三个基本问题</a:t>
            </a:r>
          </a:p>
        </p:txBody>
      </p:sp>
    </p:spTree>
  </p:cSld>
  <p:clrMapOvr>
    <a:masterClrMapping/>
  </p:clrMapOvr>
  <p:transition>
    <p:fade/>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3" name="Rectangle 3"/>
          <p:cNvSpPr>
            <a:spLocks noGrp="1" noChangeArrowheads="1"/>
          </p:cNvSpPr>
          <p:nvPr>
            <p:ph idx="1"/>
          </p:nvPr>
        </p:nvSpPr>
        <p:spPr/>
        <p:txBody>
          <a:bodyPr/>
          <a:lstStyle/>
          <a:p>
            <a:r>
              <a:rPr lang="zh-CN" altLang="en-US" sz="3200" b="0" kern="1200" dirty="0">
                <a:solidFill>
                  <a:srgbClr val="4D4D4D"/>
                </a:solidFill>
                <a:latin typeface="微软雅黑" panose="020B0503020204020204" pitchFamily="34" charset="-122"/>
                <a:ea typeface="微软雅黑" panose="020B0503020204020204" pitchFamily="34" charset="-122"/>
              </a:rPr>
              <a:t>以太网从 </a:t>
            </a:r>
            <a:r>
              <a:rPr lang="en-US" altLang="zh-CN" sz="3200" b="0" kern="1200" dirty="0">
                <a:solidFill>
                  <a:srgbClr val="4D4D4D"/>
                </a:solidFill>
                <a:latin typeface="微软雅黑" panose="020B0503020204020204" pitchFamily="34" charset="-122"/>
                <a:ea typeface="微软雅黑" panose="020B0503020204020204" pitchFamily="34" charset="-122"/>
              </a:rPr>
              <a:t>10 Mb/s </a:t>
            </a:r>
            <a:r>
              <a:rPr lang="zh-CN" altLang="en-US" sz="3200" b="0" kern="1200" dirty="0">
                <a:solidFill>
                  <a:srgbClr val="4D4D4D"/>
                </a:solidFill>
                <a:latin typeface="微软雅黑" panose="020B0503020204020204" pitchFamily="34" charset="-122"/>
                <a:ea typeface="微软雅黑" panose="020B0503020204020204" pitchFamily="34" charset="-122"/>
              </a:rPr>
              <a:t>到 </a:t>
            </a:r>
            <a:r>
              <a:rPr lang="en-US" altLang="zh-CN" sz="3200" b="0" kern="1200" dirty="0">
                <a:solidFill>
                  <a:srgbClr val="4D4D4D"/>
                </a:solidFill>
                <a:latin typeface="微软雅黑" panose="020B0503020204020204" pitchFamily="34" charset="-122"/>
                <a:ea typeface="微软雅黑" panose="020B0503020204020204" pitchFamily="34" charset="-122"/>
              </a:rPr>
              <a:t>10 Gb/s </a:t>
            </a:r>
            <a:r>
              <a:rPr lang="zh-CN" altLang="en-US" sz="3200" b="0" kern="1200" dirty="0">
                <a:solidFill>
                  <a:srgbClr val="4D4D4D"/>
                </a:solidFill>
                <a:latin typeface="微软雅黑" panose="020B0503020204020204" pitchFamily="34" charset="-122"/>
                <a:ea typeface="微软雅黑" panose="020B0503020204020204" pitchFamily="34" charset="-122"/>
              </a:rPr>
              <a:t>的演进证明了以太网是：</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可扩展的（从 </a:t>
            </a:r>
            <a:r>
              <a:rPr lang="en-US" altLang="zh-CN" sz="2800" dirty="0">
                <a:solidFill>
                  <a:srgbClr val="4D4D4D"/>
                </a:solidFill>
                <a:latin typeface="微软雅黑" panose="020B0503020204020204" pitchFamily="34" charset="-122"/>
                <a:ea typeface="微软雅黑" panose="020B0503020204020204" pitchFamily="34" charset="-122"/>
                <a:cs typeface="+mn-cs"/>
              </a:rPr>
              <a:t>10 Mb/s </a:t>
            </a:r>
            <a:r>
              <a:rPr lang="zh-CN" altLang="en-US" sz="2800" dirty="0">
                <a:solidFill>
                  <a:srgbClr val="4D4D4D"/>
                </a:solidFill>
                <a:latin typeface="微软雅黑" panose="020B0503020204020204" pitchFamily="34" charset="-122"/>
                <a:ea typeface="微软雅黑" panose="020B0503020204020204" pitchFamily="34" charset="-122"/>
                <a:cs typeface="+mn-cs"/>
              </a:rPr>
              <a:t>到 </a:t>
            </a:r>
            <a:r>
              <a:rPr lang="en-US" altLang="zh-CN" sz="2800" dirty="0">
                <a:solidFill>
                  <a:srgbClr val="4D4D4D"/>
                </a:solidFill>
                <a:latin typeface="微软雅黑" panose="020B0503020204020204" pitchFamily="34" charset="-122"/>
                <a:ea typeface="微软雅黑" panose="020B0503020204020204" pitchFamily="34" charset="-122"/>
                <a:cs typeface="+mn-cs"/>
              </a:rPr>
              <a:t>10 Gb/s</a:t>
            </a:r>
            <a:r>
              <a:rPr lang="zh-CN" altLang="en-US" sz="2800" dirty="0">
                <a:solidFill>
                  <a:srgbClr val="4D4D4D"/>
                </a:solidFill>
                <a:latin typeface="微软雅黑" panose="020B0503020204020204" pitchFamily="34" charset="-122"/>
                <a:ea typeface="微软雅黑" panose="020B0503020204020204" pitchFamily="34" charset="-122"/>
                <a:cs typeface="+mn-cs"/>
              </a:rPr>
              <a:t>）。</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灵活的（多种传输媒体、全</a:t>
            </a:r>
            <a:r>
              <a:rPr lang="en-US" altLang="zh-CN" sz="2800" dirty="0">
                <a:solidFill>
                  <a:srgbClr val="4D4D4D"/>
                </a:solidFill>
                <a:latin typeface="微软雅黑" panose="020B0503020204020204" pitchFamily="34" charset="-122"/>
                <a:ea typeface="微软雅黑" panose="020B0503020204020204" pitchFamily="34" charset="-122"/>
                <a:cs typeface="+mn-cs"/>
              </a:rPr>
              <a:t>/</a:t>
            </a:r>
            <a:r>
              <a:rPr lang="zh-CN" altLang="en-US" sz="2800" dirty="0">
                <a:solidFill>
                  <a:srgbClr val="4D4D4D"/>
                </a:solidFill>
                <a:latin typeface="微软雅黑" panose="020B0503020204020204" pitchFamily="34" charset="-122"/>
                <a:ea typeface="微软雅黑" panose="020B0503020204020204" pitchFamily="34" charset="-122"/>
                <a:cs typeface="+mn-cs"/>
              </a:rPr>
              <a:t>半双工、共享</a:t>
            </a:r>
            <a:r>
              <a:rPr lang="en-US" altLang="zh-CN" sz="2800" dirty="0">
                <a:solidFill>
                  <a:srgbClr val="4D4D4D"/>
                </a:solidFill>
                <a:latin typeface="微软雅黑" panose="020B0503020204020204" pitchFamily="34" charset="-122"/>
                <a:ea typeface="微软雅黑" panose="020B0503020204020204" pitchFamily="34" charset="-122"/>
                <a:cs typeface="+mn-cs"/>
              </a:rPr>
              <a:t>/</a:t>
            </a:r>
            <a:r>
              <a:rPr lang="zh-CN" altLang="en-US" sz="2800" dirty="0">
                <a:solidFill>
                  <a:srgbClr val="4D4D4D"/>
                </a:solidFill>
                <a:latin typeface="微软雅黑" panose="020B0503020204020204" pitchFamily="34" charset="-122"/>
                <a:ea typeface="微软雅黑" panose="020B0503020204020204" pitchFamily="34" charset="-122"/>
                <a:cs typeface="+mn-cs"/>
              </a:rPr>
              <a:t>交换）。</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易于安装。</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稳健性好。 </a:t>
            </a:r>
          </a:p>
        </p:txBody>
      </p:sp>
      <p:sp>
        <p:nvSpPr>
          <p:cNvPr id="150530" name="Rectangle 2"/>
          <p:cNvSpPr>
            <a:spLocks noGrp="1" noChangeArrowheads="1"/>
          </p:cNvSpPr>
          <p:nvPr>
            <p:ph type="title"/>
          </p:nvPr>
        </p:nvSpPr>
        <p:spPr/>
        <p:txBody>
          <a:bodyPr/>
          <a:lstStyle/>
          <a:p>
            <a:r>
              <a:rPr lang="zh-CN" altLang="en-US" sz="4000" dirty="0">
                <a:solidFill>
                  <a:srgbClr val="FFFFFF"/>
                </a:solidFill>
              </a:rPr>
              <a:t>以太网从 </a:t>
            </a:r>
            <a:r>
              <a:rPr lang="en-US" altLang="zh-CN" sz="4000" dirty="0">
                <a:solidFill>
                  <a:srgbClr val="FFFFFF"/>
                </a:solidFill>
              </a:rPr>
              <a:t>10 Mb/s </a:t>
            </a:r>
            <a:r>
              <a:rPr lang="zh-CN" altLang="en-US" sz="4000" dirty="0">
                <a:solidFill>
                  <a:srgbClr val="FFFFFF"/>
                </a:solidFill>
              </a:rPr>
              <a:t>到</a:t>
            </a:r>
            <a:r>
              <a:rPr lang="en-US" altLang="zh-CN" sz="4000" dirty="0">
                <a:solidFill>
                  <a:srgbClr val="FFFFFF"/>
                </a:solidFill>
              </a:rPr>
              <a:t>10 Gb/s </a:t>
            </a:r>
            <a:r>
              <a:rPr lang="zh-CN" altLang="en-US" sz="4000" dirty="0">
                <a:solidFill>
                  <a:srgbClr val="FFFFFF"/>
                </a:solidFill>
              </a:rPr>
              <a:t>的演进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400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400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8400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840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1" name="Rectangle 3"/>
          <p:cNvSpPr>
            <a:spLocks noGrp="1" noChangeArrowheads="1"/>
          </p:cNvSpPr>
          <p:nvPr>
            <p:ph idx="1"/>
          </p:nvPr>
        </p:nvSpPr>
        <p:spPr/>
        <p:txBody>
          <a:bodyPr/>
          <a:lstStyle/>
          <a:p>
            <a:pPr>
              <a:lnSpc>
                <a:spcPts val="4540"/>
              </a:lnSpc>
            </a:pPr>
            <a:r>
              <a:rPr lang="zh-CN" altLang="en-US" sz="3200" b="0" kern="1200" dirty="0">
                <a:solidFill>
                  <a:srgbClr val="4D4D4D"/>
                </a:solidFill>
                <a:latin typeface="微软雅黑" panose="020B0503020204020204" pitchFamily="34" charset="-122"/>
                <a:ea typeface="微软雅黑" panose="020B0503020204020204" pitchFamily="34" charset="-122"/>
              </a:rPr>
              <a:t>以太网已成功地把速率提高到 </a:t>
            </a:r>
            <a:r>
              <a:rPr lang="en-US" altLang="zh-CN" sz="3200" b="0" kern="1200" dirty="0">
                <a:solidFill>
                  <a:srgbClr val="4D4D4D"/>
                </a:solidFill>
                <a:latin typeface="微软雅黑" panose="020B0503020204020204" pitchFamily="34" charset="-122"/>
                <a:ea typeface="微软雅黑" panose="020B0503020204020204" pitchFamily="34" charset="-122"/>
              </a:rPr>
              <a:t>1 ~ 10 Gb/s </a:t>
            </a:r>
            <a:r>
              <a:rPr lang="zh-CN" altLang="en-US" sz="3200" b="0" kern="1200" dirty="0">
                <a:solidFill>
                  <a:srgbClr val="4D4D4D"/>
                </a:solidFill>
                <a:latin typeface="微软雅黑" panose="020B0503020204020204" pitchFamily="34" charset="-122"/>
                <a:ea typeface="微软雅黑" panose="020B0503020204020204" pitchFamily="34" charset="-122"/>
              </a:rPr>
              <a:t>，所覆盖的地理范围也扩展到了城域网和广域网，因此现在人们正在尝试使用以太网进行宽带接入。</a:t>
            </a:r>
          </a:p>
          <a:p>
            <a:pPr>
              <a:lnSpc>
                <a:spcPts val="4540"/>
              </a:lnSpc>
            </a:pPr>
            <a:r>
              <a:rPr lang="zh-CN" altLang="en-US" sz="3200" b="0" kern="1200" dirty="0">
                <a:solidFill>
                  <a:srgbClr val="4D4D4D"/>
                </a:solidFill>
                <a:latin typeface="微软雅黑" panose="020B0503020204020204" pitchFamily="34" charset="-122"/>
                <a:ea typeface="微软雅黑" panose="020B0503020204020204" pitchFamily="34" charset="-122"/>
              </a:rPr>
              <a:t>以太网接入的重要特点是它可提供双向的宽带通信，并且可根据用户对带宽的需求灵活地进行带宽升级。</a:t>
            </a:r>
          </a:p>
          <a:p>
            <a:pPr>
              <a:lnSpc>
                <a:spcPts val="4540"/>
              </a:lnSpc>
            </a:pPr>
            <a:r>
              <a:rPr lang="zh-CN" altLang="en-US" sz="3200" b="0" kern="1200" dirty="0">
                <a:solidFill>
                  <a:srgbClr val="4D4D4D"/>
                </a:solidFill>
                <a:latin typeface="微软雅黑" panose="020B0503020204020204" pitchFamily="34" charset="-122"/>
                <a:ea typeface="微软雅黑" panose="020B0503020204020204" pitchFamily="34" charset="-122"/>
              </a:rPr>
              <a:t>采用以太网接入可实现端到端的以太网传输，中间不需要再进行帧格式的转换。这就提高了数据的传输效率和降低了传输的成本。  </a:t>
            </a:r>
          </a:p>
        </p:txBody>
      </p:sp>
      <p:sp>
        <p:nvSpPr>
          <p:cNvPr id="152578" name="Rectangle 2"/>
          <p:cNvSpPr>
            <a:spLocks noGrp="1" noChangeArrowheads="1"/>
          </p:cNvSpPr>
          <p:nvPr>
            <p:ph type="title"/>
          </p:nvPr>
        </p:nvSpPr>
        <p:spPr/>
        <p:txBody>
          <a:bodyPr/>
          <a:lstStyle/>
          <a:p>
            <a:r>
              <a:rPr lang="zh-CN" altLang="en-US" sz="4000" dirty="0">
                <a:solidFill>
                  <a:srgbClr val="FFFFFF"/>
                </a:solidFill>
              </a:rPr>
              <a:t>使用高速以太网进行宽带接入</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605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60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zh-CN" altLang="en-US" sz="4000" dirty="0">
                <a:solidFill>
                  <a:srgbClr val="FFFFFF"/>
                </a:solidFill>
              </a:rPr>
              <a:t>本章小结</a:t>
            </a:r>
          </a:p>
        </p:txBody>
      </p:sp>
      <p:sp>
        <p:nvSpPr>
          <p:cNvPr id="153603" name="Rectangle 3"/>
          <p:cNvSpPr>
            <a:spLocks noGrp="1" noChangeArrowheads="1"/>
          </p:cNvSpPr>
          <p:nvPr>
            <p:ph idx="1"/>
          </p:nvPr>
        </p:nvSpPr>
        <p:spPr/>
        <p:txBody>
          <a:bodyPr/>
          <a:lstStyle/>
          <a:p>
            <a:r>
              <a:rPr lang="zh-CN" altLang="en-US" sz="3200" b="0" kern="1200" dirty="0">
                <a:solidFill>
                  <a:srgbClr val="4D4D4D"/>
                </a:solidFill>
                <a:latin typeface="微软雅黑" panose="020B0503020204020204" pitchFamily="34" charset="-122"/>
                <a:ea typeface="微软雅黑" panose="020B0503020204020204" pitchFamily="34" charset="-122"/>
              </a:rPr>
              <a:t>数据链路层的基本概念</a:t>
            </a:r>
          </a:p>
          <a:p>
            <a:r>
              <a:rPr lang="zh-CN" altLang="en-US" sz="3200" b="0" kern="1200" dirty="0">
                <a:solidFill>
                  <a:srgbClr val="4D4D4D"/>
                </a:solidFill>
                <a:latin typeface="微软雅黑" panose="020B0503020204020204" pitchFamily="34" charset="-122"/>
                <a:ea typeface="微软雅黑" panose="020B0503020204020204" pitchFamily="34" charset="-122"/>
              </a:rPr>
              <a:t>三个基本问题</a:t>
            </a:r>
            <a:endParaRPr lang="en-US" altLang="zh-CN" sz="3200" b="0" kern="1200" dirty="0">
              <a:solidFill>
                <a:srgbClr val="4D4D4D"/>
              </a:solidFill>
              <a:latin typeface="微软雅黑" panose="020B0503020204020204" pitchFamily="34" charset="-122"/>
              <a:ea typeface="微软雅黑" panose="020B0503020204020204" pitchFamily="34" charset="-122"/>
            </a:endParaRPr>
          </a:p>
          <a:p>
            <a:r>
              <a:rPr lang="en-US" altLang="zh-CN" sz="3200" b="0" kern="1200" dirty="0">
                <a:solidFill>
                  <a:srgbClr val="4D4D4D"/>
                </a:solidFill>
                <a:latin typeface="微软雅黑" panose="020B0503020204020204" pitchFamily="34" charset="-122"/>
                <a:ea typeface="微软雅黑" panose="020B0503020204020204" pitchFamily="34" charset="-122"/>
              </a:rPr>
              <a:t>PPP</a:t>
            </a:r>
            <a:r>
              <a:rPr lang="zh-CN" altLang="en-US" sz="3200" b="0" kern="1200" dirty="0">
                <a:solidFill>
                  <a:srgbClr val="4D4D4D"/>
                </a:solidFill>
                <a:latin typeface="微软雅黑" panose="020B0503020204020204" pitchFamily="34" charset="-122"/>
                <a:ea typeface="微软雅黑" panose="020B0503020204020204" pitchFamily="34" charset="-122"/>
              </a:rPr>
              <a:t>协议</a:t>
            </a:r>
            <a:endParaRPr lang="en-US" altLang="zh-CN" sz="3200" b="0" kern="1200" dirty="0">
              <a:solidFill>
                <a:srgbClr val="4D4D4D"/>
              </a:solidFill>
              <a:latin typeface="微软雅黑" panose="020B0503020204020204" pitchFamily="34" charset="-122"/>
              <a:ea typeface="微软雅黑" panose="020B0503020204020204" pitchFamily="34" charset="-122"/>
            </a:endParaRPr>
          </a:p>
          <a:p>
            <a:r>
              <a:rPr lang="zh-CN" altLang="en-US" sz="3200" b="0" kern="1200" dirty="0">
                <a:solidFill>
                  <a:srgbClr val="4D4D4D"/>
                </a:solidFill>
                <a:latin typeface="微软雅黑" panose="020B0503020204020204" pitchFamily="34" charset="-122"/>
                <a:ea typeface="微软雅黑" panose="020B0503020204020204" pitchFamily="34" charset="-122"/>
              </a:rPr>
              <a:t>以太网</a:t>
            </a:r>
            <a:endParaRPr lang="en-US" altLang="zh-CN" sz="3200" b="0" kern="1200" dirty="0">
              <a:solidFill>
                <a:srgbClr val="4D4D4D"/>
              </a:solidFill>
              <a:latin typeface="微软雅黑" panose="020B0503020204020204" pitchFamily="34" charset="-122"/>
              <a:ea typeface="微软雅黑" panose="020B0503020204020204" pitchFamily="34" charset="-122"/>
            </a:endParaRPr>
          </a:p>
          <a:p>
            <a:r>
              <a:rPr lang="zh-CN" altLang="en-US" sz="3200" b="0" kern="1200" dirty="0">
                <a:solidFill>
                  <a:srgbClr val="4D4D4D"/>
                </a:solidFill>
                <a:latin typeface="微软雅黑" panose="020B0503020204020204" pitchFamily="34" charset="-122"/>
                <a:ea typeface="微软雅黑" panose="020B0503020204020204" pitchFamily="34" charset="-122"/>
              </a:rPr>
              <a:t>扩展以太网</a:t>
            </a:r>
            <a:endParaRPr lang="en-US" altLang="zh-CN" sz="3200" b="0" kern="1200" dirty="0">
              <a:solidFill>
                <a:srgbClr val="4D4D4D"/>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11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55650" name="Rectangle 7"/>
          <p:cNvSpPr>
            <a:spLocks noChangeArrowheads="1"/>
          </p:cNvSpPr>
          <p:nvPr/>
        </p:nvSpPr>
        <p:spPr bwMode="black">
          <a:xfrm>
            <a:off x="0" y="1845103"/>
            <a:ext cx="12190413" cy="792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nchor="ctr"/>
          <a:lstStyle/>
          <a:p>
            <a:pPr algn="ctr" eaLnBrk="1" hangingPunct="1"/>
            <a:r>
              <a:rPr lang="en-US" altLang="zh-CN" sz="3800">
                <a:solidFill>
                  <a:srgbClr val="000066"/>
                </a:solidFill>
                <a:ea typeface="黑体" pitchFamily="49" charset="-122"/>
              </a:rPr>
              <a:t>Thank You</a:t>
            </a:r>
            <a:r>
              <a:rPr lang="zh-CN" altLang="en-US" sz="3800">
                <a:solidFill>
                  <a:srgbClr val="000066"/>
                </a:solidFill>
                <a:ea typeface="黑体" pitchFamily="49" charset="-122"/>
              </a:rPr>
              <a:t>！</a:t>
            </a:r>
            <a:endParaRPr lang="en-US" altLang="zh-CN" sz="3800">
              <a:solidFill>
                <a:srgbClr val="000066"/>
              </a:solidFill>
              <a:ea typeface="黑体" pitchFamily="49" charset="-122"/>
            </a:endParaRPr>
          </a:p>
          <a:p>
            <a:pPr algn="ctr" eaLnBrk="1" hangingPunct="1"/>
            <a:r>
              <a:rPr lang="en-US" altLang="zh-CN" sz="3800">
                <a:solidFill>
                  <a:srgbClr val="000066"/>
                </a:solidFill>
                <a:ea typeface="黑体" pitchFamily="49" charset="-122"/>
              </a:rPr>
              <a:t>Any Questions</a:t>
            </a:r>
            <a:r>
              <a:rPr lang="zh-CN" altLang="en-US" sz="3800">
                <a:solidFill>
                  <a:srgbClr val="000066"/>
                </a:solidFill>
                <a:ea typeface="黑体" pitchFamily="49" charset="-122"/>
              </a:rPr>
              <a:t>？</a:t>
            </a: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封装成帧</a:t>
            </a:r>
            <a:r>
              <a:rPr lang="en-US" altLang="zh-CN" dirty="0"/>
              <a:t>(framing)</a:t>
            </a:r>
            <a:r>
              <a:rPr lang="zh-CN" altLang="en-US" dirty="0"/>
              <a:t>就是在一段数据的前后分别添加首部和尾部，然后就构成了一个帧，确定帧的界限。</a:t>
            </a:r>
          </a:p>
          <a:p>
            <a:r>
              <a:rPr lang="zh-CN" altLang="en-US" dirty="0"/>
              <a:t>首部和尾部的一个重要作用就是进行帧定界。</a:t>
            </a:r>
            <a:r>
              <a:rPr lang="zh-CN" altLang="en-US" sz="2400" dirty="0">
                <a:ea typeface="黑体" pitchFamily="49" charset="-122"/>
              </a:rPr>
              <a:t>  </a:t>
            </a:r>
          </a:p>
        </p:txBody>
      </p:sp>
      <p:sp>
        <p:nvSpPr>
          <p:cNvPr id="23554" name="Rectangle 2"/>
          <p:cNvSpPr>
            <a:spLocks noGrp="1" noChangeArrowheads="1"/>
          </p:cNvSpPr>
          <p:nvPr>
            <p:ph type="title"/>
          </p:nvPr>
        </p:nvSpPr>
        <p:spPr/>
        <p:txBody>
          <a:bodyPr/>
          <a:lstStyle/>
          <a:p>
            <a:r>
              <a:rPr lang="zh-CN" altLang="en-US" sz="4000" dirty="0">
                <a:solidFill>
                  <a:srgbClr val="FFFFFF"/>
                </a:solidFill>
              </a:rPr>
              <a:t>封装成帧</a:t>
            </a:r>
          </a:p>
        </p:txBody>
      </p:sp>
      <p:sp>
        <p:nvSpPr>
          <p:cNvPr id="23556" name="Text Box 5"/>
          <p:cNvSpPr txBox="1">
            <a:spLocks noChangeArrowheads="1"/>
          </p:cNvSpPr>
          <p:nvPr/>
        </p:nvSpPr>
        <p:spPr bwMode="auto">
          <a:xfrm>
            <a:off x="10101535" y="3643050"/>
            <a:ext cx="1335516" cy="5561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a:solidFill>
                  <a:srgbClr val="111111"/>
                </a:solidFill>
                <a:latin typeface="Arial" charset="0"/>
              </a:rPr>
              <a:t>帧结束</a:t>
            </a:r>
          </a:p>
        </p:txBody>
      </p:sp>
      <p:sp>
        <p:nvSpPr>
          <p:cNvPr id="23557" name="Rectangle 6"/>
          <p:cNvSpPr>
            <a:spLocks noChangeArrowheads="1"/>
          </p:cNvSpPr>
          <p:nvPr/>
        </p:nvSpPr>
        <p:spPr bwMode="auto">
          <a:xfrm>
            <a:off x="1940731" y="4592595"/>
            <a:ext cx="1591526" cy="59703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algn="ctr" eaLnBrk="1" hangingPunct="1"/>
            <a:r>
              <a:rPr kumimoji="1" lang="zh-CN" altLang="en-US" sz="2900">
                <a:solidFill>
                  <a:srgbClr val="111111"/>
                </a:solidFill>
                <a:ea typeface="黑体" pitchFamily="49" charset="-122"/>
              </a:rPr>
              <a:t>帧首部</a:t>
            </a:r>
          </a:p>
        </p:txBody>
      </p:sp>
      <p:sp>
        <p:nvSpPr>
          <p:cNvPr id="23558" name="Rectangle 7"/>
          <p:cNvSpPr>
            <a:spLocks noChangeArrowheads="1"/>
          </p:cNvSpPr>
          <p:nvPr/>
        </p:nvSpPr>
        <p:spPr bwMode="auto">
          <a:xfrm>
            <a:off x="3532258" y="3519196"/>
            <a:ext cx="5703673" cy="59703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algn="ctr" eaLnBrk="1" hangingPunct="1"/>
            <a:r>
              <a:rPr kumimoji="1" lang="en-US" altLang="zh-CN" sz="2900">
                <a:solidFill>
                  <a:srgbClr val="111111"/>
                </a:solidFill>
                <a:ea typeface="黑体" pitchFamily="49" charset="-122"/>
              </a:rPr>
              <a:t>IP </a:t>
            </a:r>
            <a:r>
              <a:rPr kumimoji="1" lang="zh-CN" altLang="en-US" sz="2900">
                <a:solidFill>
                  <a:srgbClr val="111111"/>
                </a:solidFill>
                <a:ea typeface="黑体" pitchFamily="49" charset="-122"/>
              </a:rPr>
              <a:t>数据报</a:t>
            </a:r>
          </a:p>
        </p:txBody>
      </p:sp>
      <p:sp>
        <p:nvSpPr>
          <p:cNvPr id="23559" name="Rectangle 8"/>
          <p:cNvSpPr>
            <a:spLocks noChangeArrowheads="1"/>
          </p:cNvSpPr>
          <p:nvPr/>
        </p:nvSpPr>
        <p:spPr bwMode="auto">
          <a:xfrm>
            <a:off x="3532258" y="4592595"/>
            <a:ext cx="5703673" cy="59703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algn="ctr" eaLnBrk="1" hangingPunct="1"/>
            <a:r>
              <a:rPr kumimoji="1" lang="zh-CN" altLang="en-US" sz="2900">
                <a:solidFill>
                  <a:srgbClr val="111111"/>
                </a:solidFill>
                <a:ea typeface="黑体" pitchFamily="49" charset="-122"/>
              </a:rPr>
              <a:t>帧的数据部分</a:t>
            </a:r>
          </a:p>
        </p:txBody>
      </p:sp>
      <p:sp>
        <p:nvSpPr>
          <p:cNvPr id="23560" name="Rectangle 9"/>
          <p:cNvSpPr>
            <a:spLocks noChangeArrowheads="1"/>
          </p:cNvSpPr>
          <p:nvPr/>
        </p:nvSpPr>
        <p:spPr bwMode="auto">
          <a:xfrm>
            <a:off x="9235931" y="4592595"/>
            <a:ext cx="1591526" cy="59703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algn="ctr" eaLnBrk="1" hangingPunct="1"/>
            <a:r>
              <a:rPr kumimoji="1" lang="zh-CN" altLang="en-US" sz="2900">
                <a:solidFill>
                  <a:srgbClr val="111111"/>
                </a:solidFill>
                <a:ea typeface="黑体" pitchFamily="49" charset="-122"/>
              </a:rPr>
              <a:t>帧尾部</a:t>
            </a:r>
          </a:p>
        </p:txBody>
      </p:sp>
      <p:sp>
        <p:nvSpPr>
          <p:cNvPr id="23561" name="Line 10"/>
          <p:cNvSpPr>
            <a:spLocks noChangeShapeType="1"/>
          </p:cNvSpPr>
          <p:nvPr/>
        </p:nvSpPr>
        <p:spPr bwMode="auto">
          <a:xfrm>
            <a:off x="3532258" y="5546903"/>
            <a:ext cx="5703673"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3562" name="Line 11"/>
          <p:cNvSpPr>
            <a:spLocks noChangeShapeType="1"/>
          </p:cNvSpPr>
          <p:nvPr/>
        </p:nvSpPr>
        <p:spPr bwMode="auto">
          <a:xfrm>
            <a:off x="1940731" y="6024851"/>
            <a:ext cx="8886726"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3563" name="Line 12"/>
          <p:cNvSpPr>
            <a:spLocks noChangeShapeType="1"/>
          </p:cNvSpPr>
          <p:nvPr/>
        </p:nvSpPr>
        <p:spPr bwMode="auto">
          <a:xfrm>
            <a:off x="1940731" y="5308724"/>
            <a:ext cx="0" cy="1073398"/>
          </a:xfrm>
          <a:prstGeom prst="line">
            <a:avLst/>
          </a:prstGeom>
          <a:noFill/>
          <a:ln w="57150">
            <a:solidFill>
              <a:schemeClr val="folHlink"/>
            </a:solidFill>
            <a:round/>
            <a:headEnd type="triangle" w="sm" len="me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3564" name="Line 13"/>
          <p:cNvSpPr>
            <a:spLocks noChangeShapeType="1"/>
          </p:cNvSpPr>
          <p:nvPr/>
        </p:nvSpPr>
        <p:spPr bwMode="auto">
          <a:xfrm>
            <a:off x="10827457" y="5308724"/>
            <a:ext cx="0" cy="107339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3565" name="Line 14"/>
          <p:cNvSpPr>
            <a:spLocks noChangeShapeType="1"/>
          </p:cNvSpPr>
          <p:nvPr/>
        </p:nvSpPr>
        <p:spPr bwMode="auto">
          <a:xfrm>
            <a:off x="3532257" y="5308724"/>
            <a:ext cx="0" cy="4779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3566" name="Line 15"/>
          <p:cNvSpPr>
            <a:spLocks noChangeShapeType="1"/>
          </p:cNvSpPr>
          <p:nvPr/>
        </p:nvSpPr>
        <p:spPr bwMode="auto">
          <a:xfrm>
            <a:off x="9235931" y="5308724"/>
            <a:ext cx="0" cy="4779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3567" name="Text Box 16"/>
          <p:cNvSpPr txBox="1">
            <a:spLocks noChangeArrowheads="1"/>
          </p:cNvSpPr>
          <p:nvPr/>
        </p:nvSpPr>
        <p:spPr bwMode="auto">
          <a:xfrm>
            <a:off x="5654998" y="5300783"/>
            <a:ext cx="1332310" cy="5561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a:solidFill>
                  <a:srgbClr val="111111"/>
                </a:solidFill>
                <a:latin typeface="Arial" charset="0"/>
                <a:sym typeface="Symbol" pitchFamily="18" charset="2"/>
              </a:rPr>
              <a:t> </a:t>
            </a:r>
            <a:r>
              <a:rPr kumimoji="1" lang="en-US" altLang="zh-CN" sz="2900" b="0">
                <a:solidFill>
                  <a:srgbClr val="111111"/>
                </a:solidFill>
                <a:latin typeface="Arial" charset="0"/>
              </a:rPr>
              <a:t>MTU</a:t>
            </a:r>
          </a:p>
        </p:txBody>
      </p:sp>
      <p:sp>
        <p:nvSpPr>
          <p:cNvPr id="23568" name="Text Box 17"/>
          <p:cNvSpPr txBox="1">
            <a:spLocks noChangeArrowheads="1"/>
          </p:cNvSpPr>
          <p:nvPr/>
        </p:nvSpPr>
        <p:spPr bwMode="auto">
          <a:xfrm>
            <a:off x="4808441" y="5804138"/>
            <a:ext cx="3194999" cy="5561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a:solidFill>
                  <a:srgbClr val="111111"/>
                </a:solidFill>
                <a:latin typeface="Arial" charset="0"/>
              </a:rPr>
              <a:t>数据链路层的帧长</a:t>
            </a:r>
          </a:p>
        </p:txBody>
      </p:sp>
      <p:sp>
        <p:nvSpPr>
          <p:cNvPr id="23569" name="AutoShape 18"/>
          <p:cNvSpPr>
            <a:spLocks noChangeArrowheads="1"/>
          </p:cNvSpPr>
          <p:nvPr/>
        </p:nvSpPr>
        <p:spPr bwMode="auto">
          <a:xfrm>
            <a:off x="5919547" y="4116235"/>
            <a:ext cx="929095" cy="595451"/>
          </a:xfrm>
          <a:prstGeom prst="downArrow">
            <a:avLst>
              <a:gd name="adj1" fmla="val 50000"/>
              <a:gd name="adj2" fmla="val 25000"/>
            </a:avLst>
          </a:prstGeom>
          <a:solidFill>
            <a:srgbClr val="66FF33"/>
          </a:solidFill>
          <a:ln w="9525">
            <a:solidFill>
              <a:schemeClr val="tx1"/>
            </a:solidFill>
            <a:miter lim="800000"/>
            <a:headEnd/>
            <a:tailEnd/>
          </a:ln>
          <a:effectLst>
            <a:outerShdw dist="35921" dir="2700000" algn="ctr" rotWithShape="0">
              <a:schemeClr val="bg2"/>
            </a:outerShdw>
          </a:effectLst>
        </p:spPr>
        <p:txBody>
          <a:bodyPr vert="eaVert" wrap="none" lIns="108850" tIns="54425" rIns="108850" bIns="54425" anchor="ctr"/>
          <a:lstStyle/>
          <a:p>
            <a:pPr eaLnBrk="1" hangingPunct="1"/>
            <a:endParaRPr lang="zh-CN" altLang="en-US">
              <a:solidFill>
                <a:srgbClr val="111111"/>
              </a:solidFill>
            </a:endParaRPr>
          </a:p>
        </p:txBody>
      </p:sp>
      <p:sp>
        <p:nvSpPr>
          <p:cNvPr id="23570" name="Text Box 19"/>
          <p:cNvSpPr txBox="1">
            <a:spLocks noChangeArrowheads="1"/>
          </p:cNvSpPr>
          <p:nvPr/>
        </p:nvSpPr>
        <p:spPr bwMode="auto">
          <a:xfrm>
            <a:off x="804229" y="4429045"/>
            <a:ext cx="963619" cy="10024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a:solidFill>
                  <a:srgbClr val="111111"/>
                </a:solidFill>
                <a:latin typeface="Arial" charset="0"/>
              </a:rPr>
              <a:t>开始</a:t>
            </a:r>
          </a:p>
          <a:p>
            <a:pPr eaLnBrk="1" hangingPunct="1"/>
            <a:r>
              <a:rPr kumimoji="1" lang="zh-CN" altLang="en-US" sz="2900" b="0">
                <a:solidFill>
                  <a:srgbClr val="111111"/>
                </a:solidFill>
                <a:latin typeface="Arial" charset="0"/>
              </a:rPr>
              <a:t>发送</a:t>
            </a:r>
          </a:p>
        </p:txBody>
      </p:sp>
      <p:sp>
        <p:nvSpPr>
          <p:cNvPr id="23571" name="Line 20"/>
          <p:cNvSpPr>
            <a:spLocks noChangeShapeType="1"/>
          </p:cNvSpPr>
          <p:nvPr/>
        </p:nvSpPr>
        <p:spPr bwMode="auto">
          <a:xfrm flipV="1">
            <a:off x="1951313" y="4135289"/>
            <a:ext cx="0" cy="396967"/>
          </a:xfrm>
          <a:prstGeom prst="line">
            <a:avLst/>
          </a:prstGeom>
          <a:noFill/>
          <a:ln w="38100">
            <a:solidFill>
              <a:schemeClr val="hlink"/>
            </a:solidFill>
            <a:round/>
            <a:headEnd type="triangle" w="med" len="lg"/>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3572" name="Line 21"/>
          <p:cNvSpPr>
            <a:spLocks noChangeShapeType="1"/>
          </p:cNvSpPr>
          <p:nvPr/>
        </p:nvSpPr>
        <p:spPr bwMode="auto">
          <a:xfrm flipV="1">
            <a:off x="10818992" y="4135289"/>
            <a:ext cx="0" cy="396967"/>
          </a:xfrm>
          <a:prstGeom prst="line">
            <a:avLst/>
          </a:prstGeom>
          <a:noFill/>
          <a:ln w="38100">
            <a:solidFill>
              <a:schemeClr val="hlink"/>
            </a:solidFill>
            <a:round/>
            <a:headEnd type="triangle" w="med" len="lg"/>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3573" name="Text Box 22"/>
          <p:cNvSpPr txBox="1">
            <a:spLocks noChangeArrowheads="1"/>
          </p:cNvSpPr>
          <p:nvPr/>
        </p:nvSpPr>
        <p:spPr bwMode="auto">
          <a:xfrm>
            <a:off x="1303697" y="3643050"/>
            <a:ext cx="1335516" cy="5561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a:solidFill>
                  <a:srgbClr val="111111"/>
                </a:solidFill>
                <a:latin typeface="Arial" charset="0"/>
              </a:rPr>
              <a:t>帧开始</a:t>
            </a: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a:xfrm>
            <a:off x="442800" y="1267199"/>
            <a:ext cx="11304000" cy="4896000"/>
          </a:xfrm>
        </p:spPr>
        <p:txBody>
          <a:bodyPr/>
          <a:lstStyle/>
          <a:p>
            <a:r>
              <a:rPr lang="zh-CN" altLang="en-US" sz="3200" b="0" kern="1200" dirty="0">
                <a:solidFill>
                  <a:srgbClr val="4D4D4D"/>
                </a:solidFill>
                <a:latin typeface="微软雅黑" panose="020B0503020204020204" pitchFamily="34" charset="-122"/>
                <a:ea typeface="微软雅黑" panose="020B0503020204020204" pitchFamily="34" charset="-122"/>
              </a:rPr>
              <a:t>试想：帧还未发送完，发送端出了问题，只能重发该帧。接收端却收到了前面的“半截帧”，它会抛弃吗？为什么？</a:t>
            </a:r>
            <a:endParaRPr lang="en-US" altLang="zh-CN" sz="3200" b="0" kern="1200" dirty="0">
              <a:solidFill>
                <a:srgbClr val="4D4D4D"/>
              </a:solidFill>
              <a:latin typeface="微软雅黑" panose="020B0503020204020204" pitchFamily="34" charset="-122"/>
              <a:ea typeface="微软雅黑" panose="020B0503020204020204" pitchFamily="34" charset="-122"/>
            </a:endParaRPr>
          </a:p>
        </p:txBody>
      </p:sp>
      <p:sp>
        <p:nvSpPr>
          <p:cNvPr id="24578" name="Rectangle 2"/>
          <p:cNvSpPr>
            <a:spLocks noGrp="1" noChangeArrowheads="1"/>
          </p:cNvSpPr>
          <p:nvPr>
            <p:ph type="title"/>
          </p:nvPr>
        </p:nvSpPr>
        <p:spPr/>
        <p:txBody>
          <a:bodyPr/>
          <a:lstStyle/>
          <a:p>
            <a:r>
              <a:rPr lang="zh-CN" altLang="en-US" sz="4000" dirty="0">
                <a:solidFill>
                  <a:srgbClr val="FFFFFF"/>
                </a:solidFill>
              </a:rPr>
              <a:t>用控制字符进行帧定界的方法举例</a:t>
            </a:r>
          </a:p>
        </p:txBody>
      </p:sp>
      <p:sp>
        <p:nvSpPr>
          <p:cNvPr id="24580" name="Rectangle 4"/>
          <p:cNvSpPr>
            <a:spLocks noChangeArrowheads="1"/>
          </p:cNvSpPr>
          <p:nvPr/>
        </p:nvSpPr>
        <p:spPr bwMode="auto">
          <a:xfrm>
            <a:off x="1353191" y="4293890"/>
            <a:ext cx="660314" cy="549402"/>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algn="ctr" eaLnBrk="1" hangingPunct="1"/>
            <a:r>
              <a:rPr kumimoji="1" lang="en-US" altLang="zh-CN" sz="1900">
                <a:solidFill>
                  <a:srgbClr val="111111"/>
                </a:solidFill>
                <a:ea typeface="黑体" pitchFamily="49" charset="-122"/>
              </a:rPr>
              <a:t>SOH</a:t>
            </a:r>
          </a:p>
        </p:txBody>
      </p:sp>
      <p:sp>
        <p:nvSpPr>
          <p:cNvPr id="24581" name="Rectangle 5"/>
          <p:cNvSpPr>
            <a:spLocks noChangeArrowheads="1"/>
          </p:cNvSpPr>
          <p:nvPr/>
        </p:nvSpPr>
        <p:spPr bwMode="auto">
          <a:xfrm>
            <a:off x="2013506" y="4293890"/>
            <a:ext cx="8702600" cy="549402"/>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algn="ctr" eaLnBrk="1" hangingPunct="1"/>
            <a:r>
              <a:rPr kumimoji="1" lang="zh-CN" altLang="en-US" sz="2900">
                <a:solidFill>
                  <a:srgbClr val="111111"/>
                </a:solidFill>
                <a:ea typeface="黑体" pitchFamily="49" charset="-122"/>
              </a:rPr>
              <a:t>装在帧中的数据部分</a:t>
            </a:r>
          </a:p>
        </p:txBody>
      </p:sp>
      <p:sp>
        <p:nvSpPr>
          <p:cNvPr id="24582" name="Line 6"/>
          <p:cNvSpPr>
            <a:spLocks noChangeShapeType="1"/>
          </p:cNvSpPr>
          <p:nvPr/>
        </p:nvSpPr>
        <p:spPr bwMode="auto">
          <a:xfrm>
            <a:off x="1353191" y="5210089"/>
            <a:ext cx="10025346"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4583" name="Text Box 7"/>
          <p:cNvSpPr txBox="1">
            <a:spLocks noChangeArrowheads="1"/>
          </p:cNvSpPr>
          <p:nvPr/>
        </p:nvSpPr>
        <p:spPr bwMode="auto">
          <a:xfrm>
            <a:off x="6089675" y="4975085"/>
            <a:ext cx="591723" cy="5561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a:solidFill>
                  <a:srgbClr val="111111"/>
                </a:solidFill>
                <a:latin typeface="Arial" charset="0"/>
              </a:rPr>
              <a:t>帧</a:t>
            </a:r>
          </a:p>
        </p:txBody>
      </p:sp>
      <p:sp>
        <p:nvSpPr>
          <p:cNvPr id="24584" name="Line 8"/>
          <p:cNvSpPr>
            <a:spLocks noChangeShapeType="1"/>
          </p:cNvSpPr>
          <p:nvPr/>
        </p:nvSpPr>
        <p:spPr bwMode="auto">
          <a:xfrm>
            <a:off x="1683348" y="3928680"/>
            <a:ext cx="0" cy="36521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4585" name="Text Box 9"/>
          <p:cNvSpPr txBox="1">
            <a:spLocks noChangeArrowheads="1"/>
          </p:cNvSpPr>
          <p:nvPr/>
        </p:nvSpPr>
        <p:spPr bwMode="auto">
          <a:xfrm>
            <a:off x="1018802" y="3457083"/>
            <a:ext cx="1707413"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a:solidFill>
                  <a:srgbClr val="111111"/>
                </a:solidFill>
                <a:latin typeface="Arial" charset="0"/>
              </a:rPr>
              <a:t>帧开始符</a:t>
            </a:r>
          </a:p>
        </p:txBody>
      </p:sp>
      <p:sp>
        <p:nvSpPr>
          <p:cNvPr id="24586" name="Text Box 10"/>
          <p:cNvSpPr txBox="1">
            <a:spLocks noChangeArrowheads="1"/>
          </p:cNvSpPr>
          <p:nvPr/>
        </p:nvSpPr>
        <p:spPr bwMode="auto">
          <a:xfrm>
            <a:off x="10301293" y="3457083"/>
            <a:ext cx="1707413"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a:solidFill>
                  <a:srgbClr val="111111"/>
                </a:solidFill>
                <a:latin typeface="Arial" charset="0"/>
              </a:rPr>
              <a:t>帧结束符</a:t>
            </a:r>
          </a:p>
        </p:txBody>
      </p:sp>
      <p:sp>
        <p:nvSpPr>
          <p:cNvPr id="24587" name="Line 11"/>
          <p:cNvSpPr>
            <a:spLocks noChangeShapeType="1"/>
          </p:cNvSpPr>
          <p:nvPr/>
        </p:nvSpPr>
        <p:spPr bwMode="auto">
          <a:xfrm>
            <a:off x="11048380" y="3928680"/>
            <a:ext cx="0" cy="36521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4588" name="Line 12"/>
          <p:cNvSpPr>
            <a:spLocks noChangeShapeType="1"/>
          </p:cNvSpPr>
          <p:nvPr/>
        </p:nvSpPr>
        <p:spPr bwMode="auto">
          <a:xfrm flipV="1">
            <a:off x="1353191" y="4843292"/>
            <a:ext cx="0" cy="549402"/>
          </a:xfrm>
          <a:prstGeom prst="line">
            <a:avLst/>
          </a:prstGeom>
          <a:noFill/>
          <a:ln w="38100">
            <a:solidFill>
              <a:srgbClr val="808080"/>
            </a:solidFill>
            <a:round/>
            <a:headEnd/>
            <a:tailEnd type="triangle" w="med" len="lg"/>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4589" name="Text Box 13"/>
          <p:cNvSpPr txBox="1">
            <a:spLocks noChangeArrowheads="1"/>
          </p:cNvSpPr>
          <p:nvPr/>
        </p:nvSpPr>
        <p:spPr bwMode="auto">
          <a:xfrm>
            <a:off x="413514" y="5335530"/>
            <a:ext cx="1707413"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a:solidFill>
                  <a:srgbClr val="111111"/>
                </a:solidFill>
                <a:latin typeface="Arial" charset="0"/>
              </a:rPr>
              <a:t>发送在前</a:t>
            </a:r>
          </a:p>
        </p:txBody>
      </p:sp>
      <p:sp>
        <p:nvSpPr>
          <p:cNvPr id="24590" name="Rectangle 14"/>
          <p:cNvSpPr>
            <a:spLocks noChangeArrowheads="1"/>
          </p:cNvSpPr>
          <p:nvPr/>
        </p:nvSpPr>
        <p:spPr bwMode="auto">
          <a:xfrm>
            <a:off x="10686476" y="4293890"/>
            <a:ext cx="662431" cy="549402"/>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algn="ctr" eaLnBrk="1" hangingPunct="1"/>
            <a:r>
              <a:rPr kumimoji="1" lang="en-US" altLang="zh-CN" sz="1900">
                <a:solidFill>
                  <a:srgbClr val="111111"/>
                </a:solidFill>
                <a:ea typeface="黑体" pitchFamily="49" charset="-122"/>
              </a:rPr>
              <a:t>EOT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 calcmode="lin" valueType="num">
                                      <p:cBhvr additive="base">
                                        <p:cTn id="7" dur="500" fill="hold"/>
                                        <p:tgtEl>
                                          <p:spTgt spid="245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7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p:txBody>
          <a:bodyPr/>
          <a:lstStyle/>
          <a:p>
            <a:pPr>
              <a:lnSpc>
                <a:spcPts val="3840"/>
              </a:lnSpc>
            </a:pPr>
            <a:r>
              <a:rPr lang="zh-CN" altLang="en-US" sz="3200" b="0" kern="1200" dirty="0">
                <a:solidFill>
                  <a:srgbClr val="4D4D4D"/>
                </a:solidFill>
                <a:latin typeface="微软雅黑" panose="020B0503020204020204" pitchFamily="34" charset="-122"/>
                <a:ea typeface="微软雅黑" panose="020B0503020204020204" pitchFamily="34" charset="-122"/>
              </a:rPr>
              <a:t>若传输的数据是</a:t>
            </a:r>
            <a:r>
              <a:rPr lang="en-US" altLang="zh-CN" sz="3200" b="0" kern="1200" dirty="0">
                <a:solidFill>
                  <a:srgbClr val="4D4D4D"/>
                </a:solidFill>
                <a:latin typeface="微软雅黑" panose="020B0503020204020204" pitchFamily="34" charset="-122"/>
                <a:ea typeface="微软雅黑" panose="020B0503020204020204" pitchFamily="34" charset="-122"/>
              </a:rPr>
              <a:t>ASCII</a:t>
            </a:r>
            <a:r>
              <a:rPr lang="zh-CN" altLang="en-US" sz="3200" b="0" kern="1200" dirty="0">
                <a:solidFill>
                  <a:srgbClr val="4D4D4D"/>
                </a:solidFill>
                <a:latin typeface="微软雅黑" panose="020B0503020204020204" pitchFamily="34" charset="-122"/>
                <a:ea typeface="微软雅黑" panose="020B0503020204020204" pitchFamily="34" charset="-122"/>
              </a:rPr>
              <a:t>码中“可打印字符</a:t>
            </a:r>
            <a:r>
              <a:rPr lang="en-US" altLang="zh-CN" sz="3200" b="0" kern="1200" dirty="0">
                <a:solidFill>
                  <a:srgbClr val="4D4D4D"/>
                </a:solidFill>
                <a:latin typeface="微软雅黑" panose="020B0503020204020204" pitchFamily="34" charset="-122"/>
                <a:ea typeface="微软雅黑" panose="020B0503020204020204" pitchFamily="34" charset="-122"/>
              </a:rPr>
              <a:t>(</a:t>
            </a:r>
            <a:r>
              <a:rPr lang="zh-CN" altLang="en-US" sz="3200" b="0" kern="1200" dirty="0">
                <a:solidFill>
                  <a:srgbClr val="4D4D4D"/>
                </a:solidFill>
                <a:latin typeface="微软雅黑" panose="020B0503020204020204" pitchFamily="34" charset="-122"/>
                <a:ea typeface="微软雅黑" panose="020B0503020204020204" pitchFamily="34" charset="-122"/>
              </a:rPr>
              <a:t>共</a:t>
            </a:r>
            <a:r>
              <a:rPr lang="en-US" altLang="zh-CN" sz="3200" b="0" kern="1200" dirty="0">
                <a:solidFill>
                  <a:srgbClr val="4D4D4D"/>
                </a:solidFill>
                <a:latin typeface="微软雅黑" panose="020B0503020204020204" pitchFamily="34" charset="-122"/>
                <a:ea typeface="微软雅黑" panose="020B0503020204020204" pitchFamily="34" charset="-122"/>
              </a:rPr>
              <a:t>95</a:t>
            </a:r>
            <a:r>
              <a:rPr lang="zh-CN" altLang="en-US" sz="3200" b="0" kern="1200" dirty="0">
                <a:solidFill>
                  <a:srgbClr val="4D4D4D"/>
                </a:solidFill>
                <a:latin typeface="微软雅黑" panose="020B0503020204020204" pitchFamily="34" charset="-122"/>
                <a:ea typeface="微软雅黑" panose="020B0503020204020204" pitchFamily="34" charset="-122"/>
              </a:rPr>
              <a:t>个</a:t>
            </a:r>
            <a:r>
              <a:rPr lang="en-US" altLang="zh-CN" sz="3200" b="0" kern="1200" dirty="0">
                <a:solidFill>
                  <a:srgbClr val="4D4D4D"/>
                </a:solidFill>
                <a:latin typeface="微软雅黑" panose="020B0503020204020204" pitchFamily="34" charset="-122"/>
                <a:ea typeface="微软雅黑" panose="020B0503020204020204" pitchFamily="34" charset="-122"/>
              </a:rPr>
              <a:t>)</a:t>
            </a:r>
            <a:r>
              <a:rPr lang="zh-CN" altLang="en-US" sz="3200" b="0" kern="1200" dirty="0">
                <a:solidFill>
                  <a:srgbClr val="4D4D4D"/>
                </a:solidFill>
                <a:latin typeface="微软雅黑" panose="020B0503020204020204" pitchFamily="34" charset="-122"/>
                <a:ea typeface="微软雅黑" panose="020B0503020204020204" pitchFamily="34" charset="-122"/>
              </a:rPr>
              <a:t>”集时，一切正常。</a:t>
            </a:r>
          </a:p>
          <a:p>
            <a:pPr>
              <a:lnSpc>
                <a:spcPts val="3840"/>
              </a:lnSpc>
            </a:pPr>
            <a:r>
              <a:rPr lang="zh-CN" altLang="en-US" sz="3200" b="0" kern="1200" dirty="0">
                <a:solidFill>
                  <a:srgbClr val="4D4D4D"/>
                </a:solidFill>
                <a:latin typeface="微软雅黑" panose="020B0503020204020204" pitchFamily="34" charset="-122"/>
                <a:ea typeface="微软雅黑" panose="020B0503020204020204" pitchFamily="34" charset="-122"/>
              </a:rPr>
              <a:t>若传输的数据不是仅由“可打印字符”组成时，就会出问题，如下图。</a:t>
            </a:r>
          </a:p>
        </p:txBody>
      </p:sp>
      <p:sp>
        <p:nvSpPr>
          <p:cNvPr id="25602" name="Rectangle 2"/>
          <p:cNvSpPr>
            <a:spLocks noGrp="1" noChangeArrowheads="1"/>
          </p:cNvSpPr>
          <p:nvPr>
            <p:ph type="title"/>
          </p:nvPr>
        </p:nvSpPr>
        <p:spPr/>
        <p:txBody>
          <a:bodyPr/>
          <a:lstStyle/>
          <a:p>
            <a:r>
              <a:rPr lang="zh-CN" altLang="en-US" sz="4000" dirty="0">
                <a:solidFill>
                  <a:srgbClr val="FFFFFF"/>
                </a:solidFill>
              </a:rPr>
              <a:t>透明传输</a:t>
            </a:r>
          </a:p>
        </p:txBody>
      </p:sp>
      <p:sp>
        <p:nvSpPr>
          <p:cNvPr id="25604" name="Line 4"/>
          <p:cNvSpPr>
            <a:spLocks noChangeShapeType="1"/>
          </p:cNvSpPr>
          <p:nvPr/>
        </p:nvSpPr>
        <p:spPr bwMode="auto">
          <a:xfrm rot="16200000" flipV="1">
            <a:off x="1103078" y="4359697"/>
            <a:ext cx="14291" cy="1420099"/>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5605" name="Rectangle 5"/>
          <p:cNvSpPr>
            <a:spLocks noChangeArrowheads="1"/>
          </p:cNvSpPr>
          <p:nvPr/>
        </p:nvSpPr>
        <p:spPr bwMode="auto">
          <a:xfrm>
            <a:off x="1432973" y="4741851"/>
            <a:ext cx="770366" cy="61133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algn="ctr" eaLnBrk="1" hangingPunct="1"/>
            <a:r>
              <a:rPr kumimoji="1" lang="en-US" altLang="zh-CN" sz="2400">
                <a:solidFill>
                  <a:srgbClr val="111111"/>
                </a:solidFill>
                <a:ea typeface="黑体" pitchFamily="49" charset="-122"/>
              </a:rPr>
              <a:t>SOH</a:t>
            </a:r>
          </a:p>
        </p:txBody>
      </p:sp>
      <p:sp>
        <p:nvSpPr>
          <p:cNvPr id="25606" name="Rectangle 6"/>
          <p:cNvSpPr>
            <a:spLocks noChangeArrowheads="1"/>
          </p:cNvSpPr>
          <p:nvPr/>
        </p:nvSpPr>
        <p:spPr bwMode="auto">
          <a:xfrm>
            <a:off x="2184293" y="4741851"/>
            <a:ext cx="9263443" cy="61133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eaLnBrk="1" hangingPunct="1"/>
            <a:endParaRPr lang="zh-CN" altLang="en-US">
              <a:solidFill>
                <a:srgbClr val="111111"/>
              </a:solidFill>
            </a:endParaRPr>
          </a:p>
        </p:txBody>
      </p:sp>
      <p:sp>
        <p:nvSpPr>
          <p:cNvPr id="25607" name="Rectangle 7"/>
          <p:cNvSpPr>
            <a:spLocks noChangeArrowheads="1"/>
          </p:cNvSpPr>
          <p:nvPr/>
        </p:nvSpPr>
        <p:spPr bwMode="auto">
          <a:xfrm>
            <a:off x="4366291" y="4741851"/>
            <a:ext cx="698409" cy="611330"/>
          </a:xfrm>
          <a:prstGeom prst="rect">
            <a:avLst/>
          </a:prstGeom>
          <a:solidFill>
            <a:srgbClr val="FFFF99"/>
          </a:solidFill>
          <a:ln w="9525">
            <a:solidFill>
              <a:schemeClr val="tx1"/>
            </a:solidFill>
            <a:miter lim="800000"/>
            <a:headEnd/>
            <a:tailEnd/>
          </a:ln>
        </p:spPr>
        <p:txBody>
          <a:bodyPr wrap="none" lIns="108850" tIns="54425" rIns="108850" bIns="54425" anchor="ctr"/>
          <a:lstStyle/>
          <a:p>
            <a:pPr algn="ctr" eaLnBrk="1" hangingPunct="1"/>
            <a:r>
              <a:rPr kumimoji="1" lang="en-US" altLang="zh-CN" sz="2400">
                <a:solidFill>
                  <a:srgbClr val="111111"/>
                </a:solidFill>
                <a:ea typeface="黑体" pitchFamily="49" charset="-122"/>
              </a:rPr>
              <a:t>EOT</a:t>
            </a:r>
          </a:p>
        </p:txBody>
      </p:sp>
      <p:sp>
        <p:nvSpPr>
          <p:cNvPr id="25608" name="Line 8"/>
          <p:cNvSpPr>
            <a:spLocks noChangeShapeType="1"/>
          </p:cNvSpPr>
          <p:nvPr/>
        </p:nvSpPr>
        <p:spPr bwMode="auto">
          <a:xfrm>
            <a:off x="4402270" y="3709738"/>
            <a:ext cx="313226" cy="1032114"/>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5609" name="Text Box 9"/>
          <p:cNvSpPr txBox="1">
            <a:spLocks noChangeArrowheads="1"/>
          </p:cNvSpPr>
          <p:nvPr/>
        </p:nvSpPr>
        <p:spPr bwMode="auto">
          <a:xfrm>
            <a:off x="3070670" y="3285778"/>
            <a:ext cx="2595476"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algn="ctr" eaLnBrk="1" hangingPunct="1"/>
            <a:r>
              <a:rPr kumimoji="1" lang="zh-CN" altLang="en-US" sz="2900" b="0">
                <a:solidFill>
                  <a:srgbClr val="111111"/>
                </a:solidFill>
                <a:latin typeface="Arial" charset="0"/>
              </a:rPr>
              <a:t>出现了“</a:t>
            </a:r>
            <a:r>
              <a:rPr kumimoji="1" lang="en-US" altLang="zh-CN" sz="2900" b="0">
                <a:solidFill>
                  <a:srgbClr val="111111"/>
                </a:solidFill>
                <a:latin typeface="Arial" charset="0"/>
              </a:rPr>
              <a:t>EOT”</a:t>
            </a:r>
          </a:p>
        </p:txBody>
      </p:sp>
      <p:sp>
        <p:nvSpPr>
          <p:cNvPr id="25610" name="AutoShape 10"/>
          <p:cNvSpPr>
            <a:spLocks/>
          </p:cNvSpPr>
          <p:nvPr/>
        </p:nvSpPr>
        <p:spPr bwMode="auto">
          <a:xfrm rot="-5400000">
            <a:off x="8384729" y="2149584"/>
            <a:ext cx="327101" cy="6899435"/>
          </a:xfrm>
          <a:prstGeom prst="leftBrace">
            <a:avLst>
              <a:gd name="adj1" fmla="val 13187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pPr eaLnBrk="1" hangingPunct="1"/>
            <a:endParaRPr lang="zh-CN" altLang="en-US"/>
          </a:p>
        </p:txBody>
      </p:sp>
      <p:sp>
        <p:nvSpPr>
          <p:cNvPr id="25611" name="Text Box 11"/>
          <p:cNvSpPr txBox="1">
            <a:spLocks noChangeArrowheads="1"/>
          </p:cNvSpPr>
          <p:nvPr/>
        </p:nvSpPr>
        <p:spPr bwMode="auto">
          <a:xfrm>
            <a:off x="6649313" y="5665991"/>
            <a:ext cx="4682586"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algn="just" eaLnBrk="1" hangingPunct="1"/>
            <a:r>
              <a:rPr kumimoji="1" lang="zh-CN" altLang="en-US" sz="2900" b="0" dirty="0">
                <a:solidFill>
                  <a:schemeClr val="tx2"/>
                </a:solidFill>
                <a:latin typeface="Arial" charset="0"/>
              </a:rPr>
              <a:t>被接收端当作无效帧而丢弃</a:t>
            </a:r>
          </a:p>
        </p:txBody>
      </p:sp>
      <p:sp>
        <p:nvSpPr>
          <p:cNvPr id="25612" name="AutoShape 12"/>
          <p:cNvSpPr>
            <a:spLocks/>
          </p:cNvSpPr>
          <p:nvPr/>
        </p:nvSpPr>
        <p:spPr bwMode="auto">
          <a:xfrm rot="-5400000">
            <a:off x="3093226" y="3777606"/>
            <a:ext cx="304871" cy="3583051"/>
          </a:xfrm>
          <a:prstGeom prst="leftBrace">
            <a:avLst>
              <a:gd name="adj1" fmla="val 7348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pPr eaLnBrk="1" hangingPunct="1"/>
            <a:endParaRPr lang="zh-CN" altLang="en-US"/>
          </a:p>
        </p:txBody>
      </p:sp>
      <p:sp>
        <p:nvSpPr>
          <p:cNvPr id="25613" name="Text Box 13"/>
          <p:cNvSpPr txBox="1">
            <a:spLocks noChangeArrowheads="1"/>
          </p:cNvSpPr>
          <p:nvPr/>
        </p:nvSpPr>
        <p:spPr bwMode="auto">
          <a:xfrm>
            <a:off x="1858449" y="5659640"/>
            <a:ext cx="2823103" cy="1002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algn="ctr" eaLnBrk="1" hangingPunct="1"/>
            <a:r>
              <a:rPr kumimoji="1" lang="zh-CN" altLang="en-US" sz="2900" b="0" dirty="0">
                <a:solidFill>
                  <a:schemeClr val="hlink"/>
                </a:solidFill>
                <a:latin typeface="Arial" charset="0"/>
              </a:rPr>
              <a:t>被接收端</a:t>
            </a:r>
          </a:p>
          <a:p>
            <a:pPr algn="ctr" eaLnBrk="1" hangingPunct="1"/>
            <a:r>
              <a:rPr kumimoji="1" lang="zh-CN" altLang="en-US" sz="2900" b="0" dirty="0">
                <a:solidFill>
                  <a:schemeClr val="hlink"/>
                </a:solidFill>
                <a:latin typeface="Arial" charset="0"/>
              </a:rPr>
              <a:t>误认为是一个帧</a:t>
            </a:r>
          </a:p>
        </p:txBody>
      </p:sp>
      <p:sp>
        <p:nvSpPr>
          <p:cNvPr id="25614" name="Line 14"/>
          <p:cNvSpPr>
            <a:spLocks noChangeShapeType="1"/>
          </p:cNvSpPr>
          <p:nvPr/>
        </p:nvSpPr>
        <p:spPr bwMode="auto">
          <a:xfrm>
            <a:off x="2203339" y="4479854"/>
            <a:ext cx="9026409"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5615" name="Text Box 15"/>
          <p:cNvSpPr txBox="1">
            <a:spLocks noChangeArrowheads="1"/>
          </p:cNvSpPr>
          <p:nvPr/>
        </p:nvSpPr>
        <p:spPr bwMode="auto">
          <a:xfrm>
            <a:off x="5890609" y="4172358"/>
            <a:ext cx="1707413" cy="5561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algn="ctr" eaLnBrk="1" hangingPunct="1"/>
            <a:r>
              <a:rPr kumimoji="1" lang="zh-CN" altLang="en-US" sz="2900" b="0" dirty="0">
                <a:solidFill>
                  <a:srgbClr val="111111"/>
                </a:solidFill>
                <a:latin typeface="Arial" charset="0"/>
              </a:rPr>
              <a:t>数据部分</a:t>
            </a:r>
          </a:p>
        </p:txBody>
      </p:sp>
      <p:sp>
        <p:nvSpPr>
          <p:cNvPr id="25616" name="Rectangle 16"/>
          <p:cNvSpPr>
            <a:spLocks noChangeArrowheads="1"/>
          </p:cNvSpPr>
          <p:nvPr/>
        </p:nvSpPr>
        <p:spPr bwMode="auto">
          <a:xfrm>
            <a:off x="11229748" y="4741851"/>
            <a:ext cx="768249" cy="61133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algn="ctr" eaLnBrk="1" hangingPunct="1"/>
            <a:r>
              <a:rPr kumimoji="1" lang="en-US" altLang="zh-CN" sz="2400">
                <a:solidFill>
                  <a:srgbClr val="111111"/>
                </a:solidFill>
                <a:ea typeface="黑体" pitchFamily="49" charset="-122"/>
              </a:rPr>
              <a:t>EOT</a:t>
            </a:r>
          </a:p>
        </p:txBody>
      </p:sp>
      <p:sp>
        <p:nvSpPr>
          <p:cNvPr id="25617" name="Line 17"/>
          <p:cNvSpPr>
            <a:spLocks noChangeShapeType="1"/>
          </p:cNvSpPr>
          <p:nvPr/>
        </p:nvSpPr>
        <p:spPr bwMode="auto">
          <a:xfrm>
            <a:off x="1432972" y="3997142"/>
            <a:ext cx="10565025"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5618" name="Text Box 18"/>
          <p:cNvSpPr txBox="1">
            <a:spLocks noChangeArrowheads="1"/>
          </p:cNvSpPr>
          <p:nvPr/>
        </p:nvSpPr>
        <p:spPr bwMode="auto">
          <a:xfrm>
            <a:off x="5414162" y="3719265"/>
            <a:ext cx="1707413" cy="5561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algn="ctr" eaLnBrk="1" hangingPunct="1"/>
            <a:r>
              <a:rPr kumimoji="1" lang="zh-CN" altLang="en-US" sz="2900" b="0" dirty="0">
                <a:solidFill>
                  <a:srgbClr val="111111"/>
                </a:solidFill>
                <a:latin typeface="Arial" charset="0"/>
              </a:rPr>
              <a:t>完整的帧</a:t>
            </a:r>
          </a:p>
        </p:txBody>
      </p:sp>
      <p:sp>
        <p:nvSpPr>
          <p:cNvPr id="25619" name="Line 19"/>
          <p:cNvSpPr>
            <a:spLocks noChangeShapeType="1"/>
          </p:cNvSpPr>
          <p:nvPr/>
        </p:nvSpPr>
        <p:spPr bwMode="auto">
          <a:xfrm>
            <a:off x="1432973" y="3900282"/>
            <a:ext cx="0" cy="7701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5620" name="Line 20"/>
          <p:cNvSpPr>
            <a:spLocks noChangeShapeType="1"/>
          </p:cNvSpPr>
          <p:nvPr/>
        </p:nvSpPr>
        <p:spPr bwMode="auto">
          <a:xfrm>
            <a:off x="11997997" y="3900282"/>
            <a:ext cx="0" cy="7701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5621" name="Line 21"/>
          <p:cNvSpPr>
            <a:spLocks noChangeShapeType="1"/>
          </p:cNvSpPr>
          <p:nvPr/>
        </p:nvSpPr>
        <p:spPr bwMode="auto">
          <a:xfrm>
            <a:off x="2203339" y="4286135"/>
            <a:ext cx="0" cy="3842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5622" name="Line 22"/>
          <p:cNvSpPr>
            <a:spLocks noChangeShapeType="1"/>
          </p:cNvSpPr>
          <p:nvPr/>
        </p:nvSpPr>
        <p:spPr bwMode="auto">
          <a:xfrm>
            <a:off x="11229748" y="4286135"/>
            <a:ext cx="0" cy="3842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5623" name="Text Box 23"/>
          <p:cNvSpPr txBox="1">
            <a:spLocks noChangeArrowheads="1"/>
          </p:cNvSpPr>
          <p:nvPr/>
        </p:nvSpPr>
        <p:spPr bwMode="auto">
          <a:xfrm>
            <a:off x="334566" y="4005858"/>
            <a:ext cx="963619" cy="1002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800" b="0" dirty="0">
                <a:solidFill>
                  <a:srgbClr val="111111"/>
                </a:solidFill>
                <a:latin typeface="Arial" charset="0"/>
              </a:rPr>
              <a:t>发送</a:t>
            </a:r>
          </a:p>
          <a:p>
            <a:pPr eaLnBrk="1" hangingPunct="1"/>
            <a:r>
              <a:rPr kumimoji="1" lang="zh-CN" altLang="en-US" sz="2800" b="0" dirty="0">
                <a:solidFill>
                  <a:srgbClr val="111111"/>
                </a:solidFill>
                <a:latin typeface="Arial" charset="0"/>
              </a:rPr>
              <a:t>在前</a:t>
            </a: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a:xfrm>
            <a:off x="442800" y="1197546"/>
            <a:ext cx="11304000" cy="4896000"/>
          </a:xfrm>
        </p:spPr>
        <p:txBody>
          <a:bodyPr/>
          <a:lstStyle/>
          <a:p>
            <a:r>
              <a:rPr lang="zh-CN" altLang="en-US" sz="1800" b="0" dirty="0">
                <a:solidFill>
                  <a:srgbClr val="4D4D4D"/>
                </a:solidFill>
                <a:latin typeface="微软雅黑" panose="020B0503020204020204" pitchFamily="34" charset="-122"/>
                <a:ea typeface="微软雅黑" panose="020B0503020204020204" pitchFamily="34" charset="-122"/>
              </a:rPr>
              <a:t>发送端的数据链路层在数据中出现控制字符“</a:t>
            </a:r>
            <a:r>
              <a:rPr lang="en-US" altLang="zh-CN" sz="1800" b="0" dirty="0">
                <a:solidFill>
                  <a:srgbClr val="4D4D4D"/>
                </a:solidFill>
                <a:latin typeface="微软雅黑" panose="020B0503020204020204" pitchFamily="34" charset="-122"/>
                <a:ea typeface="微软雅黑" panose="020B0503020204020204" pitchFamily="34" charset="-122"/>
              </a:rPr>
              <a:t>SOH”</a:t>
            </a:r>
            <a:r>
              <a:rPr lang="zh-CN" altLang="en-US" sz="1800" b="0" dirty="0">
                <a:solidFill>
                  <a:srgbClr val="4D4D4D"/>
                </a:solidFill>
                <a:latin typeface="微软雅黑" panose="020B0503020204020204" pitchFamily="34" charset="-122"/>
                <a:ea typeface="微软雅黑" panose="020B0503020204020204" pitchFamily="34" charset="-122"/>
              </a:rPr>
              <a:t>或“</a:t>
            </a:r>
            <a:r>
              <a:rPr lang="en-US" altLang="zh-CN" sz="1800" b="0" dirty="0">
                <a:solidFill>
                  <a:srgbClr val="4D4D4D"/>
                </a:solidFill>
                <a:latin typeface="微软雅黑" panose="020B0503020204020204" pitchFamily="34" charset="-122"/>
                <a:ea typeface="微软雅黑" panose="020B0503020204020204" pitchFamily="34" charset="-122"/>
              </a:rPr>
              <a:t>EOT”</a:t>
            </a:r>
            <a:r>
              <a:rPr lang="zh-CN" altLang="en-US" sz="1800" b="0" dirty="0">
                <a:solidFill>
                  <a:srgbClr val="4D4D4D"/>
                </a:solidFill>
                <a:latin typeface="微软雅黑" panose="020B0503020204020204" pitchFamily="34" charset="-122"/>
                <a:ea typeface="微软雅黑" panose="020B0503020204020204" pitchFamily="34" charset="-122"/>
              </a:rPr>
              <a:t>的前面插入一个转义字符“</a:t>
            </a:r>
            <a:r>
              <a:rPr lang="en-US" altLang="zh-CN" sz="1800" b="0" dirty="0">
                <a:solidFill>
                  <a:srgbClr val="4D4D4D"/>
                </a:solidFill>
                <a:latin typeface="微软雅黑" panose="020B0503020204020204" pitchFamily="34" charset="-122"/>
                <a:ea typeface="微软雅黑" panose="020B0503020204020204" pitchFamily="34" charset="-122"/>
              </a:rPr>
              <a:t>ESC”(</a:t>
            </a:r>
            <a:r>
              <a:rPr lang="zh-CN" altLang="en-US" sz="1800" b="0" dirty="0">
                <a:solidFill>
                  <a:srgbClr val="4D4D4D"/>
                </a:solidFill>
                <a:latin typeface="微软雅黑" panose="020B0503020204020204" pitchFamily="34" charset="-122"/>
                <a:ea typeface="微软雅黑" panose="020B0503020204020204" pitchFamily="34" charset="-122"/>
              </a:rPr>
              <a:t>其十六进制编码是 </a:t>
            </a:r>
            <a:r>
              <a:rPr lang="en-US" altLang="zh-CN" sz="1800" b="0" dirty="0">
                <a:solidFill>
                  <a:srgbClr val="4D4D4D"/>
                </a:solidFill>
                <a:latin typeface="微软雅黑" panose="020B0503020204020204" pitchFamily="34" charset="-122"/>
                <a:ea typeface="微软雅黑" panose="020B0503020204020204" pitchFamily="34" charset="-122"/>
              </a:rPr>
              <a:t>1B)</a:t>
            </a:r>
            <a:r>
              <a:rPr lang="zh-CN" altLang="en-US" sz="1800" b="0" dirty="0">
                <a:solidFill>
                  <a:srgbClr val="4D4D4D"/>
                </a:solidFill>
                <a:latin typeface="微软雅黑" panose="020B0503020204020204" pitchFamily="34" charset="-122"/>
                <a:ea typeface="微软雅黑" panose="020B0503020204020204" pitchFamily="34" charset="-122"/>
              </a:rPr>
              <a:t>。</a:t>
            </a:r>
          </a:p>
          <a:p>
            <a:r>
              <a:rPr lang="zh-CN" altLang="en-US" sz="1800" b="0" dirty="0">
                <a:solidFill>
                  <a:srgbClr val="4D4D4D"/>
                </a:solidFill>
                <a:latin typeface="微软雅黑" panose="020B0503020204020204" pitchFamily="34" charset="-122"/>
                <a:ea typeface="微软雅黑" panose="020B0503020204020204" pitchFamily="34" charset="-122"/>
              </a:rPr>
              <a:t>字节填充</a:t>
            </a:r>
            <a:r>
              <a:rPr lang="en-US" altLang="zh-CN" sz="1800" b="0" dirty="0">
                <a:solidFill>
                  <a:srgbClr val="4D4D4D"/>
                </a:solidFill>
                <a:latin typeface="微软雅黑" panose="020B0503020204020204" pitchFamily="34" charset="-122"/>
                <a:ea typeface="微软雅黑" panose="020B0503020204020204" pitchFamily="34" charset="-122"/>
              </a:rPr>
              <a:t>(byte stuffing)</a:t>
            </a:r>
            <a:r>
              <a:rPr lang="zh-CN" altLang="en-US" sz="1800" b="0" dirty="0">
                <a:solidFill>
                  <a:srgbClr val="4D4D4D"/>
                </a:solidFill>
                <a:latin typeface="微软雅黑" panose="020B0503020204020204" pitchFamily="34" charset="-122"/>
                <a:ea typeface="微软雅黑" panose="020B0503020204020204" pitchFamily="34" charset="-122"/>
              </a:rPr>
              <a:t>或字符填充</a:t>
            </a:r>
            <a:r>
              <a:rPr lang="en-US" altLang="zh-CN" sz="1800" b="0" dirty="0">
                <a:solidFill>
                  <a:srgbClr val="4D4D4D"/>
                </a:solidFill>
                <a:latin typeface="微软雅黑" panose="020B0503020204020204" pitchFamily="34" charset="-122"/>
                <a:ea typeface="微软雅黑" panose="020B0503020204020204" pitchFamily="34" charset="-122"/>
              </a:rPr>
              <a:t>(character stuffing)——</a:t>
            </a:r>
            <a:r>
              <a:rPr lang="zh-CN" altLang="en-US" sz="1800" b="0" dirty="0">
                <a:solidFill>
                  <a:srgbClr val="4D4D4D"/>
                </a:solidFill>
                <a:latin typeface="微软雅黑" panose="020B0503020204020204" pitchFamily="34" charset="-122"/>
                <a:ea typeface="微软雅黑" panose="020B0503020204020204" pitchFamily="34" charset="-122"/>
              </a:rPr>
              <a:t>接收端的数据链路层在将数据送往网络层之前删除插入的转义字符。</a:t>
            </a:r>
          </a:p>
          <a:p>
            <a:r>
              <a:rPr lang="zh-CN" altLang="en-US" sz="1800" b="0" dirty="0">
                <a:solidFill>
                  <a:srgbClr val="4D4D4D"/>
                </a:solidFill>
                <a:latin typeface="微软雅黑" panose="020B0503020204020204" pitchFamily="34" charset="-122"/>
                <a:ea typeface="微软雅黑" panose="020B0503020204020204" pitchFamily="34" charset="-122"/>
              </a:rPr>
              <a:t>如果转义字符也出现数据当中，那么应在转义字符前插入一个转义字符。当接收端收到连续的两个转义字符时，就删除其中前面的一个。</a:t>
            </a:r>
          </a:p>
        </p:txBody>
      </p:sp>
      <p:sp>
        <p:nvSpPr>
          <p:cNvPr id="26626" name="Rectangle 2"/>
          <p:cNvSpPr>
            <a:spLocks noGrp="1" noChangeArrowheads="1"/>
          </p:cNvSpPr>
          <p:nvPr>
            <p:ph type="title"/>
          </p:nvPr>
        </p:nvSpPr>
        <p:spPr/>
        <p:txBody>
          <a:bodyPr/>
          <a:lstStyle/>
          <a:p>
            <a:r>
              <a:rPr lang="zh-CN" altLang="en-US" sz="4000" dirty="0">
                <a:solidFill>
                  <a:srgbClr val="FFFFFF"/>
                </a:solidFill>
              </a:rPr>
              <a:t>用字节填充法解决透明传输的问题</a:t>
            </a:r>
          </a:p>
        </p:txBody>
      </p:sp>
      <p:sp>
        <p:nvSpPr>
          <p:cNvPr id="26628" name="Rectangle 4"/>
          <p:cNvSpPr>
            <a:spLocks noChangeArrowheads="1"/>
          </p:cNvSpPr>
          <p:nvPr/>
        </p:nvSpPr>
        <p:spPr bwMode="auto">
          <a:xfrm>
            <a:off x="364019" y="5809340"/>
            <a:ext cx="609521" cy="457306"/>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algn="ctr" eaLnBrk="1" hangingPunct="1"/>
            <a:r>
              <a:rPr kumimoji="1" lang="en-US" altLang="zh-CN" sz="1900">
                <a:solidFill>
                  <a:srgbClr val="111111"/>
                </a:solidFill>
                <a:ea typeface="黑体" pitchFamily="49" charset="-122"/>
              </a:rPr>
              <a:t>SOH</a:t>
            </a:r>
          </a:p>
        </p:txBody>
      </p:sp>
      <p:sp>
        <p:nvSpPr>
          <p:cNvPr id="26629" name="Freeform 5"/>
          <p:cNvSpPr>
            <a:spLocks/>
          </p:cNvSpPr>
          <p:nvPr/>
        </p:nvSpPr>
        <p:spPr bwMode="auto">
          <a:xfrm>
            <a:off x="8490961" y="4818511"/>
            <a:ext cx="2031736" cy="990829"/>
          </a:xfrm>
          <a:custGeom>
            <a:avLst/>
            <a:gdLst>
              <a:gd name="T0" fmla="*/ 2147483646 w 960"/>
              <a:gd name="T1" fmla="*/ 2147483646 h 624"/>
              <a:gd name="T2" fmla="*/ 2147483646 w 960"/>
              <a:gd name="T3" fmla="*/ 2147483646 h 624"/>
              <a:gd name="T4" fmla="*/ 2147483646 w 960"/>
              <a:gd name="T5" fmla="*/ 0 h 624"/>
              <a:gd name="T6" fmla="*/ 0 w 960"/>
              <a:gd name="T7" fmla="*/ 0 h 624"/>
              <a:gd name="T8" fmla="*/ 0 60000 65536"/>
              <a:gd name="T9" fmla="*/ 0 60000 65536"/>
              <a:gd name="T10" fmla="*/ 0 60000 65536"/>
              <a:gd name="T11" fmla="*/ 0 60000 65536"/>
              <a:gd name="T12" fmla="*/ 0 w 960"/>
              <a:gd name="T13" fmla="*/ 0 h 624"/>
              <a:gd name="T14" fmla="*/ 960 w 960"/>
              <a:gd name="T15" fmla="*/ 624 h 624"/>
            </a:gdLst>
            <a:ahLst/>
            <a:cxnLst>
              <a:cxn ang="T8">
                <a:pos x="T0" y="T1"/>
              </a:cxn>
              <a:cxn ang="T9">
                <a:pos x="T2" y="T3"/>
              </a:cxn>
              <a:cxn ang="T10">
                <a:pos x="T4" y="T5"/>
              </a:cxn>
              <a:cxn ang="T11">
                <a:pos x="T6" y="T7"/>
              </a:cxn>
            </a:cxnLst>
            <a:rect l="T12" t="T13" r="T14" b="T15"/>
            <a:pathLst>
              <a:path w="960" h="624">
                <a:moveTo>
                  <a:pt x="671" y="624"/>
                </a:moveTo>
                <a:lnTo>
                  <a:pt x="960" y="624"/>
                </a:lnTo>
                <a:lnTo>
                  <a:pt x="288" y="0"/>
                </a:lnTo>
                <a:lnTo>
                  <a:pt x="0" y="0"/>
                </a:lnTo>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lIns="108850" tIns="54425" rIns="108850" bIns="54425"/>
          <a:lstStyle/>
          <a:p>
            <a:endParaRPr lang="zh-CN" altLang="en-US"/>
          </a:p>
        </p:txBody>
      </p:sp>
      <p:sp>
        <p:nvSpPr>
          <p:cNvPr id="26630" name="Freeform 6"/>
          <p:cNvSpPr>
            <a:spLocks/>
          </p:cNvSpPr>
          <p:nvPr/>
        </p:nvSpPr>
        <p:spPr bwMode="auto">
          <a:xfrm>
            <a:off x="6751289" y="4818511"/>
            <a:ext cx="1434913" cy="1000357"/>
          </a:xfrm>
          <a:custGeom>
            <a:avLst/>
            <a:gdLst>
              <a:gd name="T0" fmla="*/ 2147483646 w 678"/>
              <a:gd name="T1" fmla="*/ 2147483646 h 630"/>
              <a:gd name="T2" fmla="*/ 2147483646 w 678"/>
              <a:gd name="T3" fmla="*/ 2147483646 h 630"/>
              <a:gd name="T4" fmla="*/ 2147483646 w 678"/>
              <a:gd name="T5" fmla="*/ 0 h 630"/>
              <a:gd name="T6" fmla="*/ 0 w 678"/>
              <a:gd name="T7" fmla="*/ 0 h 630"/>
              <a:gd name="T8" fmla="*/ 0 60000 65536"/>
              <a:gd name="T9" fmla="*/ 0 60000 65536"/>
              <a:gd name="T10" fmla="*/ 0 60000 65536"/>
              <a:gd name="T11" fmla="*/ 0 60000 65536"/>
              <a:gd name="T12" fmla="*/ 0 w 678"/>
              <a:gd name="T13" fmla="*/ 0 h 630"/>
              <a:gd name="T14" fmla="*/ 678 w 678"/>
              <a:gd name="T15" fmla="*/ 630 h 630"/>
            </a:gdLst>
            <a:ahLst/>
            <a:cxnLst>
              <a:cxn ang="T8">
                <a:pos x="T0" y="T1"/>
              </a:cxn>
              <a:cxn ang="T9">
                <a:pos x="T2" y="T3"/>
              </a:cxn>
              <a:cxn ang="T10">
                <a:pos x="T4" y="T5"/>
              </a:cxn>
              <a:cxn ang="T11">
                <a:pos x="T6" y="T7"/>
              </a:cxn>
            </a:cxnLst>
            <a:rect l="T12" t="T13" r="T14" b="T15"/>
            <a:pathLst>
              <a:path w="678" h="630">
                <a:moveTo>
                  <a:pt x="386" y="621"/>
                </a:moveTo>
                <a:lnTo>
                  <a:pt x="678" y="630"/>
                </a:lnTo>
                <a:lnTo>
                  <a:pt x="288" y="0"/>
                </a:lnTo>
                <a:lnTo>
                  <a:pt x="0" y="0"/>
                </a:lnTo>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lIns="108850" tIns="54425" rIns="108850" bIns="54425"/>
          <a:lstStyle/>
          <a:p>
            <a:endParaRPr lang="zh-CN" altLang="en-US"/>
          </a:p>
        </p:txBody>
      </p:sp>
      <p:sp>
        <p:nvSpPr>
          <p:cNvPr id="26631" name="Freeform 7"/>
          <p:cNvSpPr>
            <a:spLocks/>
          </p:cNvSpPr>
          <p:nvPr/>
        </p:nvSpPr>
        <p:spPr bwMode="auto">
          <a:xfrm>
            <a:off x="4732251" y="4818511"/>
            <a:ext cx="799996" cy="990829"/>
          </a:xfrm>
          <a:custGeom>
            <a:avLst/>
            <a:gdLst>
              <a:gd name="T0" fmla="*/ 2147483646 w 378"/>
              <a:gd name="T1" fmla="*/ 2147483646 h 624"/>
              <a:gd name="T2" fmla="*/ 2147483646 w 378"/>
              <a:gd name="T3" fmla="*/ 2147483646 h 624"/>
              <a:gd name="T4" fmla="*/ 2147483646 w 378"/>
              <a:gd name="T5" fmla="*/ 0 h 624"/>
              <a:gd name="T6" fmla="*/ 0 w 378"/>
              <a:gd name="T7" fmla="*/ 0 h 624"/>
              <a:gd name="T8" fmla="*/ 0 60000 65536"/>
              <a:gd name="T9" fmla="*/ 0 60000 65536"/>
              <a:gd name="T10" fmla="*/ 0 60000 65536"/>
              <a:gd name="T11" fmla="*/ 0 60000 65536"/>
              <a:gd name="T12" fmla="*/ 0 w 378"/>
              <a:gd name="T13" fmla="*/ 0 h 624"/>
              <a:gd name="T14" fmla="*/ 378 w 378"/>
              <a:gd name="T15" fmla="*/ 624 h 624"/>
            </a:gdLst>
            <a:ahLst/>
            <a:cxnLst>
              <a:cxn ang="T8">
                <a:pos x="T0" y="T1"/>
              </a:cxn>
              <a:cxn ang="T9">
                <a:pos x="T2" y="T3"/>
              </a:cxn>
              <a:cxn ang="T10">
                <a:pos x="T4" y="T5"/>
              </a:cxn>
              <a:cxn ang="T11">
                <a:pos x="T6" y="T7"/>
              </a:cxn>
            </a:cxnLst>
            <a:rect l="T12" t="T13" r="T14" b="T15"/>
            <a:pathLst>
              <a:path w="378" h="624">
                <a:moveTo>
                  <a:pt x="92" y="624"/>
                </a:moveTo>
                <a:lnTo>
                  <a:pt x="378" y="624"/>
                </a:lnTo>
                <a:lnTo>
                  <a:pt x="288" y="0"/>
                </a:lnTo>
                <a:lnTo>
                  <a:pt x="0" y="0"/>
                </a:lnTo>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lIns="108850" tIns="54425" rIns="108850" bIns="54425"/>
          <a:lstStyle/>
          <a:p>
            <a:endParaRPr lang="zh-CN" altLang="en-US"/>
          </a:p>
        </p:txBody>
      </p:sp>
      <p:sp>
        <p:nvSpPr>
          <p:cNvPr id="26632" name="Freeform 8"/>
          <p:cNvSpPr>
            <a:spLocks/>
          </p:cNvSpPr>
          <p:nvPr/>
        </p:nvSpPr>
        <p:spPr bwMode="auto">
          <a:xfrm>
            <a:off x="2495227" y="4818511"/>
            <a:ext cx="1017983" cy="990829"/>
          </a:xfrm>
          <a:custGeom>
            <a:avLst/>
            <a:gdLst>
              <a:gd name="T0" fmla="*/ 0 w 481"/>
              <a:gd name="T1" fmla="*/ 2147483646 h 624"/>
              <a:gd name="T2" fmla="*/ 2147483646 w 481"/>
              <a:gd name="T3" fmla="*/ 2147483646 h 624"/>
              <a:gd name="T4" fmla="*/ 2147483646 w 481"/>
              <a:gd name="T5" fmla="*/ 0 h 624"/>
              <a:gd name="T6" fmla="*/ 2147483646 w 481"/>
              <a:gd name="T7" fmla="*/ 0 h 624"/>
              <a:gd name="T8" fmla="*/ 0 60000 65536"/>
              <a:gd name="T9" fmla="*/ 0 60000 65536"/>
              <a:gd name="T10" fmla="*/ 0 60000 65536"/>
              <a:gd name="T11" fmla="*/ 0 60000 65536"/>
              <a:gd name="T12" fmla="*/ 0 w 481"/>
              <a:gd name="T13" fmla="*/ 0 h 624"/>
              <a:gd name="T14" fmla="*/ 481 w 481"/>
              <a:gd name="T15" fmla="*/ 624 h 624"/>
            </a:gdLst>
            <a:ahLst/>
            <a:cxnLst>
              <a:cxn ang="T8">
                <a:pos x="T0" y="T1"/>
              </a:cxn>
              <a:cxn ang="T9">
                <a:pos x="T2" y="T3"/>
              </a:cxn>
              <a:cxn ang="T10">
                <a:pos x="T4" y="T5"/>
              </a:cxn>
              <a:cxn ang="T11">
                <a:pos x="T6" y="T7"/>
              </a:cxn>
            </a:cxnLst>
            <a:rect l="T12" t="T13" r="T14" b="T15"/>
            <a:pathLst>
              <a:path w="481" h="624">
                <a:moveTo>
                  <a:pt x="0" y="621"/>
                </a:moveTo>
                <a:lnTo>
                  <a:pt x="289" y="624"/>
                </a:lnTo>
                <a:lnTo>
                  <a:pt x="481" y="0"/>
                </a:lnTo>
                <a:lnTo>
                  <a:pt x="193" y="0"/>
                </a:lnTo>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lIns="108850" tIns="54425" rIns="108850" bIns="54425"/>
          <a:lstStyle/>
          <a:p>
            <a:endParaRPr lang="zh-CN" altLang="en-US"/>
          </a:p>
        </p:txBody>
      </p:sp>
      <p:sp>
        <p:nvSpPr>
          <p:cNvPr id="26633" name="Rectangle 9"/>
          <p:cNvSpPr>
            <a:spLocks noChangeArrowheads="1"/>
          </p:cNvSpPr>
          <p:nvPr/>
        </p:nvSpPr>
        <p:spPr bwMode="auto">
          <a:xfrm>
            <a:off x="1379887" y="4361205"/>
            <a:ext cx="609521" cy="457306"/>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algn="ctr" eaLnBrk="1" hangingPunct="1"/>
            <a:r>
              <a:rPr kumimoji="1" lang="en-US" altLang="zh-CN" sz="1900">
                <a:solidFill>
                  <a:srgbClr val="111111"/>
                </a:solidFill>
                <a:ea typeface="黑体" pitchFamily="49" charset="-122"/>
              </a:rPr>
              <a:t>SOH</a:t>
            </a:r>
          </a:p>
        </p:txBody>
      </p:sp>
      <p:sp>
        <p:nvSpPr>
          <p:cNvPr id="26634" name="Rectangle 10"/>
          <p:cNvSpPr>
            <a:spLocks noChangeArrowheads="1"/>
          </p:cNvSpPr>
          <p:nvPr/>
        </p:nvSpPr>
        <p:spPr bwMode="auto">
          <a:xfrm>
            <a:off x="1989408" y="4361205"/>
            <a:ext cx="8025355" cy="457306"/>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eaLnBrk="1" hangingPunct="1"/>
            <a:endParaRPr lang="zh-CN" altLang="en-US">
              <a:solidFill>
                <a:srgbClr val="111111"/>
              </a:solidFill>
            </a:endParaRPr>
          </a:p>
        </p:txBody>
      </p:sp>
      <p:sp>
        <p:nvSpPr>
          <p:cNvPr id="26635" name="Rectangle 11"/>
          <p:cNvSpPr>
            <a:spLocks noChangeArrowheads="1"/>
          </p:cNvSpPr>
          <p:nvPr/>
        </p:nvSpPr>
        <p:spPr bwMode="auto">
          <a:xfrm>
            <a:off x="2903688" y="4361205"/>
            <a:ext cx="609521" cy="457306"/>
          </a:xfrm>
          <a:prstGeom prst="rect">
            <a:avLst/>
          </a:prstGeom>
          <a:solidFill>
            <a:srgbClr val="99FF66"/>
          </a:solidFill>
          <a:ln w="9525">
            <a:solidFill>
              <a:schemeClr val="tx1"/>
            </a:solidFill>
            <a:miter lim="800000"/>
            <a:headEnd/>
            <a:tailEnd/>
          </a:ln>
        </p:spPr>
        <p:txBody>
          <a:bodyPr wrap="none" lIns="108850" tIns="54425" rIns="108850" bIns="54425" anchor="ctr"/>
          <a:lstStyle/>
          <a:p>
            <a:pPr algn="ctr" eaLnBrk="1" hangingPunct="1"/>
            <a:r>
              <a:rPr kumimoji="1" lang="en-US" altLang="zh-CN" sz="1900">
                <a:solidFill>
                  <a:srgbClr val="111111"/>
                </a:solidFill>
                <a:ea typeface="黑体" pitchFamily="49" charset="-122"/>
              </a:rPr>
              <a:t>EOT</a:t>
            </a:r>
          </a:p>
        </p:txBody>
      </p:sp>
      <p:sp>
        <p:nvSpPr>
          <p:cNvPr id="26636" name="Rectangle 12"/>
          <p:cNvSpPr>
            <a:spLocks noChangeArrowheads="1"/>
          </p:cNvSpPr>
          <p:nvPr/>
        </p:nvSpPr>
        <p:spPr bwMode="auto">
          <a:xfrm>
            <a:off x="8490961" y="4361205"/>
            <a:ext cx="609521" cy="457306"/>
          </a:xfrm>
          <a:prstGeom prst="rect">
            <a:avLst/>
          </a:prstGeom>
          <a:solidFill>
            <a:srgbClr val="FFCCFF"/>
          </a:solidFill>
          <a:ln w="9525" algn="ctr">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algn="ctr" eaLnBrk="1" hangingPunct="1"/>
            <a:r>
              <a:rPr kumimoji="1" lang="en-US" altLang="zh-CN" sz="1900">
                <a:solidFill>
                  <a:srgbClr val="111111"/>
                </a:solidFill>
                <a:ea typeface="黑体" pitchFamily="49" charset="-122"/>
              </a:rPr>
              <a:t>SOH</a:t>
            </a:r>
          </a:p>
        </p:txBody>
      </p:sp>
      <p:sp>
        <p:nvSpPr>
          <p:cNvPr id="26637" name="Rectangle 13"/>
          <p:cNvSpPr>
            <a:spLocks noChangeArrowheads="1"/>
          </p:cNvSpPr>
          <p:nvPr/>
        </p:nvSpPr>
        <p:spPr bwMode="auto">
          <a:xfrm>
            <a:off x="6763986" y="4361205"/>
            <a:ext cx="609521" cy="457306"/>
          </a:xfrm>
          <a:prstGeom prst="rect">
            <a:avLst/>
          </a:prstGeom>
          <a:solidFill>
            <a:srgbClr val="33CCFF"/>
          </a:solidFill>
          <a:ln w="9525" algn="ctr">
            <a:solidFill>
              <a:schemeClr val="tx1"/>
            </a:solidFill>
            <a:miter lim="800000"/>
            <a:headEnd/>
            <a:tailEnd/>
          </a:ln>
        </p:spPr>
        <p:txBody>
          <a:bodyPr wrap="none" lIns="108850" tIns="54425" rIns="108850" bIns="54425" anchor="ctr"/>
          <a:lstStyle/>
          <a:p>
            <a:pPr algn="ctr" eaLnBrk="1" hangingPunct="1"/>
            <a:r>
              <a:rPr kumimoji="1" lang="en-US" altLang="zh-CN" sz="1900">
                <a:solidFill>
                  <a:srgbClr val="111111"/>
                </a:solidFill>
                <a:ea typeface="黑体" pitchFamily="49" charset="-122"/>
              </a:rPr>
              <a:t>ESC</a:t>
            </a:r>
          </a:p>
        </p:txBody>
      </p:sp>
      <p:sp>
        <p:nvSpPr>
          <p:cNvPr id="26638" name="Rectangle 14"/>
          <p:cNvSpPr>
            <a:spLocks noChangeArrowheads="1"/>
          </p:cNvSpPr>
          <p:nvPr/>
        </p:nvSpPr>
        <p:spPr bwMode="auto">
          <a:xfrm>
            <a:off x="973540" y="5809340"/>
            <a:ext cx="10463438" cy="457306"/>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eaLnBrk="1" hangingPunct="1"/>
            <a:endParaRPr lang="zh-CN" altLang="en-US">
              <a:solidFill>
                <a:srgbClr val="111111"/>
              </a:solidFill>
            </a:endParaRPr>
          </a:p>
        </p:txBody>
      </p:sp>
      <p:sp>
        <p:nvSpPr>
          <p:cNvPr id="26639" name="Rectangle 15"/>
          <p:cNvSpPr>
            <a:spLocks noChangeArrowheads="1"/>
          </p:cNvSpPr>
          <p:nvPr/>
        </p:nvSpPr>
        <p:spPr bwMode="auto">
          <a:xfrm>
            <a:off x="1887821" y="5809340"/>
            <a:ext cx="609521" cy="457306"/>
          </a:xfrm>
          <a:prstGeom prst="rect">
            <a:avLst/>
          </a:prstGeom>
          <a:solidFill>
            <a:srgbClr val="33CCFF"/>
          </a:solidFill>
          <a:ln w="9525" algn="ctr">
            <a:solidFill>
              <a:schemeClr val="tx1"/>
            </a:solidFill>
            <a:miter lim="800000"/>
            <a:headEnd/>
            <a:tailEnd/>
          </a:ln>
        </p:spPr>
        <p:txBody>
          <a:bodyPr wrap="none" lIns="108850" tIns="54425" rIns="108850" bIns="54425" anchor="ctr"/>
          <a:lstStyle/>
          <a:p>
            <a:pPr algn="ctr" eaLnBrk="1" hangingPunct="1"/>
            <a:r>
              <a:rPr kumimoji="1" lang="en-US" altLang="zh-CN" sz="1900">
                <a:solidFill>
                  <a:srgbClr val="111111"/>
                </a:solidFill>
                <a:ea typeface="黑体" pitchFamily="49" charset="-122"/>
              </a:rPr>
              <a:t>ESC</a:t>
            </a:r>
          </a:p>
        </p:txBody>
      </p:sp>
      <p:sp>
        <p:nvSpPr>
          <p:cNvPr id="26640" name="Rectangle 16"/>
          <p:cNvSpPr>
            <a:spLocks noChangeArrowheads="1"/>
          </p:cNvSpPr>
          <p:nvPr/>
        </p:nvSpPr>
        <p:spPr bwMode="auto">
          <a:xfrm>
            <a:off x="2497341" y="5809340"/>
            <a:ext cx="609521" cy="457306"/>
          </a:xfrm>
          <a:prstGeom prst="rect">
            <a:avLst/>
          </a:prstGeom>
          <a:solidFill>
            <a:srgbClr val="99FF66"/>
          </a:solidFill>
          <a:ln w="9525" algn="ctr">
            <a:solidFill>
              <a:schemeClr val="tx1"/>
            </a:solidFill>
            <a:miter lim="800000"/>
            <a:headEnd/>
            <a:tailEnd/>
          </a:ln>
        </p:spPr>
        <p:txBody>
          <a:bodyPr wrap="none" lIns="108850" tIns="54425" rIns="108850" bIns="54425" anchor="ctr"/>
          <a:lstStyle/>
          <a:p>
            <a:pPr algn="ctr" eaLnBrk="1" hangingPunct="1"/>
            <a:r>
              <a:rPr kumimoji="1" lang="en-US" altLang="zh-CN" sz="1900">
                <a:solidFill>
                  <a:srgbClr val="111111"/>
                </a:solidFill>
                <a:ea typeface="黑体" pitchFamily="49" charset="-122"/>
              </a:rPr>
              <a:t>EOT</a:t>
            </a:r>
          </a:p>
        </p:txBody>
      </p:sp>
      <p:sp>
        <p:nvSpPr>
          <p:cNvPr id="26641" name="Rectangle 17"/>
          <p:cNvSpPr>
            <a:spLocks noChangeArrowheads="1"/>
          </p:cNvSpPr>
          <p:nvPr/>
        </p:nvSpPr>
        <p:spPr bwMode="auto">
          <a:xfrm>
            <a:off x="4325903" y="5809340"/>
            <a:ext cx="609521" cy="457306"/>
          </a:xfrm>
          <a:prstGeom prst="rect">
            <a:avLst/>
          </a:prstGeom>
          <a:solidFill>
            <a:srgbClr val="33CCFF"/>
          </a:solidFill>
          <a:ln w="9525" algn="ctr">
            <a:solidFill>
              <a:schemeClr val="tx1"/>
            </a:solidFill>
            <a:miter lim="800000"/>
            <a:headEnd/>
            <a:tailEnd/>
          </a:ln>
        </p:spPr>
        <p:txBody>
          <a:bodyPr wrap="none" lIns="108850" tIns="54425" rIns="108850" bIns="54425" anchor="ctr"/>
          <a:lstStyle/>
          <a:p>
            <a:pPr algn="ctr" eaLnBrk="1" hangingPunct="1"/>
            <a:r>
              <a:rPr kumimoji="1" lang="en-US" altLang="zh-CN" sz="1900">
                <a:solidFill>
                  <a:srgbClr val="111111"/>
                </a:solidFill>
                <a:ea typeface="黑体" pitchFamily="49" charset="-122"/>
              </a:rPr>
              <a:t>ESC</a:t>
            </a:r>
          </a:p>
        </p:txBody>
      </p:sp>
      <p:sp>
        <p:nvSpPr>
          <p:cNvPr id="26642" name="Rectangle 18"/>
          <p:cNvSpPr>
            <a:spLocks noChangeArrowheads="1"/>
          </p:cNvSpPr>
          <p:nvPr/>
        </p:nvSpPr>
        <p:spPr bwMode="auto">
          <a:xfrm>
            <a:off x="4935424" y="5809340"/>
            <a:ext cx="609521" cy="457306"/>
          </a:xfrm>
          <a:prstGeom prst="rect">
            <a:avLst/>
          </a:prstGeom>
          <a:solidFill>
            <a:srgbClr val="CCFFFF"/>
          </a:solidFill>
          <a:ln w="9525" algn="ctr">
            <a:solidFill>
              <a:schemeClr val="tx1"/>
            </a:solidFill>
            <a:miter lim="800000"/>
            <a:headEnd/>
            <a:tailEnd/>
          </a:ln>
        </p:spPr>
        <p:txBody>
          <a:bodyPr wrap="none" lIns="108850" tIns="54425" rIns="108850" bIns="54425" anchor="ctr"/>
          <a:lstStyle/>
          <a:p>
            <a:pPr algn="ctr" eaLnBrk="1" hangingPunct="1"/>
            <a:r>
              <a:rPr kumimoji="1" lang="en-US" altLang="zh-CN" sz="1900">
                <a:solidFill>
                  <a:srgbClr val="111111"/>
                </a:solidFill>
                <a:ea typeface="黑体" pitchFamily="49" charset="-122"/>
              </a:rPr>
              <a:t>SOH</a:t>
            </a:r>
          </a:p>
        </p:txBody>
      </p:sp>
      <p:sp>
        <p:nvSpPr>
          <p:cNvPr id="26643" name="Rectangle 19"/>
          <p:cNvSpPr>
            <a:spLocks noChangeArrowheads="1"/>
          </p:cNvSpPr>
          <p:nvPr/>
        </p:nvSpPr>
        <p:spPr bwMode="auto">
          <a:xfrm>
            <a:off x="6967159" y="5809340"/>
            <a:ext cx="609521" cy="457306"/>
          </a:xfrm>
          <a:prstGeom prst="rect">
            <a:avLst/>
          </a:prstGeom>
          <a:solidFill>
            <a:srgbClr val="33CCFF"/>
          </a:solidFill>
          <a:ln w="9525" algn="ctr">
            <a:solidFill>
              <a:schemeClr val="tx1"/>
            </a:solidFill>
            <a:miter lim="800000"/>
            <a:headEnd/>
            <a:tailEnd/>
          </a:ln>
        </p:spPr>
        <p:txBody>
          <a:bodyPr wrap="none" lIns="108850" tIns="54425" rIns="108850" bIns="54425" anchor="ctr"/>
          <a:lstStyle/>
          <a:p>
            <a:pPr algn="ctr" eaLnBrk="1" hangingPunct="1"/>
            <a:r>
              <a:rPr kumimoji="1" lang="en-US" altLang="zh-CN" sz="1900">
                <a:solidFill>
                  <a:srgbClr val="111111"/>
                </a:solidFill>
                <a:ea typeface="黑体" pitchFamily="49" charset="-122"/>
              </a:rPr>
              <a:t>ESC</a:t>
            </a:r>
          </a:p>
        </p:txBody>
      </p:sp>
      <p:sp>
        <p:nvSpPr>
          <p:cNvPr id="26644" name="Rectangle 20"/>
          <p:cNvSpPr>
            <a:spLocks noChangeArrowheads="1"/>
          </p:cNvSpPr>
          <p:nvPr/>
        </p:nvSpPr>
        <p:spPr bwMode="auto">
          <a:xfrm>
            <a:off x="7576680" y="5809340"/>
            <a:ext cx="609521" cy="457306"/>
          </a:xfrm>
          <a:prstGeom prst="rect">
            <a:avLst/>
          </a:prstGeom>
          <a:solidFill>
            <a:srgbClr val="33CCFF"/>
          </a:solidFill>
          <a:ln w="9525" algn="ctr">
            <a:solidFill>
              <a:schemeClr val="tx1"/>
            </a:solidFill>
            <a:miter lim="800000"/>
            <a:headEnd/>
            <a:tailEnd/>
          </a:ln>
        </p:spPr>
        <p:txBody>
          <a:bodyPr wrap="none" lIns="108850" tIns="54425" rIns="108850" bIns="54425" anchor="ctr"/>
          <a:lstStyle/>
          <a:p>
            <a:pPr algn="ctr" eaLnBrk="1" hangingPunct="1"/>
            <a:r>
              <a:rPr kumimoji="1" lang="en-US" altLang="zh-CN" sz="1900">
                <a:solidFill>
                  <a:srgbClr val="111111"/>
                </a:solidFill>
                <a:ea typeface="黑体" pitchFamily="49" charset="-122"/>
              </a:rPr>
              <a:t>ESC</a:t>
            </a:r>
          </a:p>
        </p:txBody>
      </p:sp>
      <p:sp>
        <p:nvSpPr>
          <p:cNvPr id="26645" name="Rectangle 21"/>
          <p:cNvSpPr>
            <a:spLocks noChangeArrowheads="1"/>
          </p:cNvSpPr>
          <p:nvPr/>
        </p:nvSpPr>
        <p:spPr bwMode="auto">
          <a:xfrm>
            <a:off x="9303655" y="5809340"/>
            <a:ext cx="609521" cy="457306"/>
          </a:xfrm>
          <a:prstGeom prst="rect">
            <a:avLst/>
          </a:prstGeom>
          <a:solidFill>
            <a:srgbClr val="33CCFF"/>
          </a:solidFill>
          <a:ln w="9525" algn="ctr">
            <a:solidFill>
              <a:schemeClr val="tx1"/>
            </a:solidFill>
            <a:miter lim="800000"/>
            <a:headEnd/>
            <a:tailEnd/>
          </a:ln>
        </p:spPr>
        <p:txBody>
          <a:bodyPr wrap="none" lIns="108850" tIns="54425" rIns="108850" bIns="54425" anchor="ctr"/>
          <a:lstStyle/>
          <a:p>
            <a:pPr algn="ctr" eaLnBrk="1" hangingPunct="1"/>
            <a:r>
              <a:rPr kumimoji="1" lang="en-US" altLang="zh-CN" sz="1900">
                <a:solidFill>
                  <a:srgbClr val="111111"/>
                </a:solidFill>
                <a:ea typeface="黑体" pitchFamily="49" charset="-122"/>
              </a:rPr>
              <a:t>ESC</a:t>
            </a:r>
          </a:p>
        </p:txBody>
      </p:sp>
      <p:sp>
        <p:nvSpPr>
          <p:cNvPr id="26646" name="Rectangle 22"/>
          <p:cNvSpPr>
            <a:spLocks noChangeArrowheads="1"/>
          </p:cNvSpPr>
          <p:nvPr/>
        </p:nvSpPr>
        <p:spPr bwMode="auto">
          <a:xfrm>
            <a:off x="9913176" y="5809340"/>
            <a:ext cx="609521" cy="457306"/>
          </a:xfrm>
          <a:prstGeom prst="rect">
            <a:avLst/>
          </a:prstGeom>
          <a:solidFill>
            <a:srgbClr val="FFCCFF"/>
          </a:solidFill>
          <a:ln w="9525" algn="ctr">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algn="ctr" eaLnBrk="1" hangingPunct="1"/>
            <a:r>
              <a:rPr kumimoji="1" lang="en-US" altLang="zh-CN" sz="1900">
                <a:solidFill>
                  <a:srgbClr val="111111"/>
                </a:solidFill>
                <a:ea typeface="黑体" pitchFamily="49" charset="-122"/>
              </a:rPr>
              <a:t>SOH</a:t>
            </a:r>
          </a:p>
        </p:txBody>
      </p:sp>
      <p:sp>
        <p:nvSpPr>
          <p:cNvPr id="26647" name="Freeform 23"/>
          <p:cNvSpPr>
            <a:spLocks/>
          </p:cNvSpPr>
          <p:nvPr/>
        </p:nvSpPr>
        <p:spPr bwMode="auto">
          <a:xfrm>
            <a:off x="2495226" y="4818511"/>
            <a:ext cx="408463" cy="995592"/>
          </a:xfrm>
          <a:custGeom>
            <a:avLst/>
            <a:gdLst>
              <a:gd name="T0" fmla="*/ 2147483646 w 193"/>
              <a:gd name="T1" fmla="*/ 0 h 627"/>
              <a:gd name="T2" fmla="*/ 0 w 193"/>
              <a:gd name="T3" fmla="*/ 2147483646 h 627"/>
              <a:gd name="T4" fmla="*/ 0 60000 65536"/>
              <a:gd name="T5" fmla="*/ 0 60000 65536"/>
              <a:gd name="T6" fmla="*/ 0 w 193"/>
              <a:gd name="T7" fmla="*/ 0 h 627"/>
              <a:gd name="T8" fmla="*/ 193 w 193"/>
              <a:gd name="T9" fmla="*/ 627 h 627"/>
            </a:gdLst>
            <a:ahLst/>
            <a:cxnLst>
              <a:cxn ang="T4">
                <a:pos x="T0" y="T1"/>
              </a:cxn>
              <a:cxn ang="T5">
                <a:pos x="T2" y="T3"/>
              </a:cxn>
            </a:cxnLst>
            <a:rect l="T6" t="T7" r="T8" b="T9"/>
            <a:pathLst>
              <a:path w="193" h="627">
                <a:moveTo>
                  <a:pt x="193" y="0"/>
                </a:moveTo>
                <a:lnTo>
                  <a:pt x="0" y="627"/>
                </a:lnTo>
              </a:path>
            </a:pathLst>
          </a:cu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a:p>
        </p:txBody>
      </p:sp>
      <p:sp>
        <p:nvSpPr>
          <p:cNvPr id="26648" name="Line 24"/>
          <p:cNvSpPr>
            <a:spLocks noChangeShapeType="1"/>
          </p:cNvSpPr>
          <p:nvPr/>
        </p:nvSpPr>
        <p:spPr bwMode="auto">
          <a:xfrm flipH="1">
            <a:off x="3106862" y="4818511"/>
            <a:ext cx="406347" cy="990829"/>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6649" name="Line 25"/>
          <p:cNvSpPr>
            <a:spLocks noChangeShapeType="1"/>
          </p:cNvSpPr>
          <p:nvPr/>
        </p:nvSpPr>
        <p:spPr bwMode="auto">
          <a:xfrm>
            <a:off x="4732251" y="4818511"/>
            <a:ext cx="190475" cy="990829"/>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6650" name="Line 26"/>
          <p:cNvSpPr>
            <a:spLocks noChangeShapeType="1"/>
          </p:cNvSpPr>
          <p:nvPr/>
        </p:nvSpPr>
        <p:spPr bwMode="auto">
          <a:xfrm>
            <a:off x="5341771" y="4818511"/>
            <a:ext cx="203174" cy="990829"/>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6651" name="Freeform 27"/>
          <p:cNvSpPr>
            <a:spLocks/>
          </p:cNvSpPr>
          <p:nvPr/>
        </p:nvSpPr>
        <p:spPr bwMode="auto">
          <a:xfrm>
            <a:off x="6763986" y="4818511"/>
            <a:ext cx="804229" cy="995592"/>
          </a:xfrm>
          <a:custGeom>
            <a:avLst/>
            <a:gdLst>
              <a:gd name="T0" fmla="*/ 0 w 380"/>
              <a:gd name="T1" fmla="*/ 0 h 627"/>
              <a:gd name="T2" fmla="*/ 2147483646 w 380"/>
              <a:gd name="T3" fmla="*/ 2147483646 h 627"/>
              <a:gd name="T4" fmla="*/ 0 60000 65536"/>
              <a:gd name="T5" fmla="*/ 0 60000 65536"/>
              <a:gd name="T6" fmla="*/ 0 w 380"/>
              <a:gd name="T7" fmla="*/ 0 h 627"/>
              <a:gd name="T8" fmla="*/ 380 w 380"/>
              <a:gd name="T9" fmla="*/ 627 h 627"/>
            </a:gdLst>
            <a:ahLst/>
            <a:cxnLst>
              <a:cxn ang="T4">
                <a:pos x="T0" y="T1"/>
              </a:cxn>
              <a:cxn ang="T5">
                <a:pos x="T2" y="T3"/>
              </a:cxn>
            </a:cxnLst>
            <a:rect l="T6" t="T7" r="T8" b="T9"/>
            <a:pathLst>
              <a:path w="380" h="627">
                <a:moveTo>
                  <a:pt x="0" y="0"/>
                </a:moveTo>
                <a:lnTo>
                  <a:pt x="380" y="627"/>
                </a:lnTo>
              </a:path>
            </a:pathLst>
          </a:cu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a:p>
        </p:txBody>
      </p:sp>
      <p:sp>
        <p:nvSpPr>
          <p:cNvPr id="26652" name="Line 28"/>
          <p:cNvSpPr>
            <a:spLocks noChangeShapeType="1"/>
          </p:cNvSpPr>
          <p:nvPr/>
        </p:nvSpPr>
        <p:spPr bwMode="auto">
          <a:xfrm>
            <a:off x="7373507" y="4818511"/>
            <a:ext cx="812694" cy="990829"/>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6653" name="Freeform 29"/>
          <p:cNvSpPr>
            <a:spLocks/>
          </p:cNvSpPr>
          <p:nvPr/>
        </p:nvSpPr>
        <p:spPr bwMode="auto">
          <a:xfrm>
            <a:off x="8490961" y="4818512"/>
            <a:ext cx="1413749" cy="986065"/>
          </a:xfrm>
          <a:custGeom>
            <a:avLst/>
            <a:gdLst>
              <a:gd name="T0" fmla="*/ 0 w 668"/>
              <a:gd name="T1" fmla="*/ 0 h 621"/>
              <a:gd name="T2" fmla="*/ 2147483646 w 668"/>
              <a:gd name="T3" fmla="*/ 2147483646 h 621"/>
              <a:gd name="T4" fmla="*/ 0 60000 65536"/>
              <a:gd name="T5" fmla="*/ 0 60000 65536"/>
              <a:gd name="T6" fmla="*/ 0 w 668"/>
              <a:gd name="T7" fmla="*/ 0 h 621"/>
              <a:gd name="T8" fmla="*/ 668 w 668"/>
              <a:gd name="T9" fmla="*/ 621 h 621"/>
            </a:gdLst>
            <a:ahLst/>
            <a:cxnLst>
              <a:cxn ang="T4">
                <a:pos x="T0" y="T1"/>
              </a:cxn>
              <a:cxn ang="T5">
                <a:pos x="T2" y="T3"/>
              </a:cxn>
            </a:cxnLst>
            <a:rect l="T6" t="T7" r="T8" b="T9"/>
            <a:pathLst>
              <a:path w="668" h="621">
                <a:moveTo>
                  <a:pt x="0" y="0"/>
                </a:moveTo>
                <a:lnTo>
                  <a:pt x="668" y="621"/>
                </a:lnTo>
              </a:path>
            </a:pathLst>
          </a:cu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a:p>
        </p:txBody>
      </p:sp>
      <p:sp>
        <p:nvSpPr>
          <p:cNvPr id="26654" name="Line 30"/>
          <p:cNvSpPr>
            <a:spLocks noChangeShapeType="1"/>
          </p:cNvSpPr>
          <p:nvPr/>
        </p:nvSpPr>
        <p:spPr bwMode="auto">
          <a:xfrm>
            <a:off x="9100482" y="4818511"/>
            <a:ext cx="1422215" cy="990829"/>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6655" name="Line 31"/>
          <p:cNvSpPr>
            <a:spLocks noChangeShapeType="1"/>
          </p:cNvSpPr>
          <p:nvPr/>
        </p:nvSpPr>
        <p:spPr bwMode="auto">
          <a:xfrm>
            <a:off x="1989408" y="4132552"/>
            <a:ext cx="8025355"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6656" name="Text Box 32"/>
          <p:cNvSpPr txBox="1">
            <a:spLocks noChangeArrowheads="1"/>
          </p:cNvSpPr>
          <p:nvPr/>
        </p:nvSpPr>
        <p:spPr bwMode="auto">
          <a:xfrm>
            <a:off x="5144115" y="3829287"/>
            <a:ext cx="1450932" cy="47924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dirty="0">
                <a:solidFill>
                  <a:srgbClr val="111111"/>
                </a:solidFill>
                <a:latin typeface="Arial" charset="0"/>
              </a:rPr>
              <a:t>原始数据</a:t>
            </a:r>
          </a:p>
        </p:txBody>
      </p:sp>
      <p:sp>
        <p:nvSpPr>
          <p:cNvPr id="26657" name="Line 33"/>
          <p:cNvSpPr>
            <a:spLocks noChangeShapeType="1"/>
          </p:cNvSpPr>
          <p:nvPr/>
        </p:nvSpPr>
        <p:spPr bwMode="auto">
          <a:xfrm>
            <a:off x="973540" y="6571517"/>
            <a:ext cx="10463438"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6658" name="Rectangle 34"/>
          <p:cNvSpPr>
            <a:spLocks noChangeArrowheads="1"/>
          </p:cNvSpPr>
          <p:nvPr/>
        </p:nvSpPr>
        <p:spPr bwMode="auto">
          <a:xfrm>
            <a:off x="11436978" y="5809340"/>
            <a:ext cx="609521" cy="457306"/>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algn="ctr" eaLnBrk="1" hangingPunct="1"/>
            <a:r>
              <a:rPr kumimoji="1" lang="en-US" altLang="zh-CN" sz="1900">
                <a:solidFill>
                  <a:srgbClr val="111111"/>
                </a:solidFill>
                <a:ea typeface="黑体" pitchFamily="49" charset="-122"/>
              </a:rPr>
              <a:t>EOT</a:t>
            </a:r>
          </a:p>
        </p:txBody>
      </p:sp>
      <p:sp>
        <p:nvSpPr>
          <p:cNvPr id="26659" name="Rectangle 35"/>
          <p:cNvSpPr>
            <a:spLocks noChangeArrowheads="1"/>
          </p:cNvSpPr>
          <p:nvPr/>
        </p:nvSpPr>
        <p:spPr bwMode="auto">
          <a:xfrm>
            <a:off x="10014763" y="4361205"/>
            <a:ext cx="609521" cy="457306"/>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algn="ctr" eaLnBrk="1" hangingPunct="1"/>
            <a:r>
              <a:rPr kumimoji="1" lang="en-US" altLang="zh-CN" sz="1900">
                <a:solidFill>
                  <a:srgbClr val="111111"/>
                </a:solidFill>
                <a:ea typeface="黑体" pitchFamily="49" charset="-122"/>
              </a:rPr>
              <a:t>EOT</a:t>
            </a:r>
          </a:p>
        </p:txBody>
      </p:sp>
      <p:sp>
        <p:nvSpPr>
          <p:cNvPr id="26660" name="Text Box 36"/>
          <p:cNvSpPr txBox="1">
            <a:spLocks noChangeArrowheads="1"/>
          </p:cNvSpPr>
          <p:nvPr/>
        </p:nvSpPr>
        <p:spPr bwMode="auto">
          <a:xfrm>
            <a:off x="4431723" y="6334925"/>
            <a:ext cx="3913145" cy="47924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111111"/>
                </a:solidFill>
                <a:latin typeface="Arial" charset="0"/>
              </a:rPr>
              <a:t>经过字节填充后发送的数据</a:t>
            </a:r>
          </a:p>
        </p:txBody>
      </p:sp>
      <p:sp>
        <p:nvSpPr>
          <p:cNvPr id="26661" name="Text Box 37"/>
          <p:cNvSpPr txBox="1">
            <a:spLocks noChangeArrowheads="1"/>
          </p:cNvSpPr>
          <p:nvPr/>
        </p:nvSpPr>
        <p:spPr bwMode="auto">
          <a:xfrm>
            <a:off x="8990429" y="5075746"/>
            <a:ext cx="1450932"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111111"/>
                </a:solidFill>
                <a:latin typeface="Arial" charset="0"/>
              </a:rPr>
              <a:t>字节填充</a:t>
            </a:r>
          </a:p>
        </p:txBody>
      </p:sp>
      <p:sp>
        <p:nvSpPr>
          <p:cNvPr id="26662" name="Text Box 38"/>
          <p:cNvSpPr txBox="1">
            <a:spLocks noChangeArrowheads="1"/>
          </p:cNvSpPr>
          <p:nvPr/>
        </p:nvSpPr>
        <p:spPr bwMode="auto">
          <a:xfrm>
            <a:off x="6478274" y="5075746"/>
            <a:ext cx="1450932"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111111"/>
                </a:solidFill>
                <a:latin typeface="Arial" charset="0"/>
              </a:rPr>
              <a:t>字节填充</a:t>
            </a:r>
          </a:p>
        </p:txBody>
      </p:sp>
      <p:sp>
        <p:nvSpPr>
          <p:cNvPr id="26663" name="Text Box 39"/>
          <p:cNvSpPr txBox="1">
            <a:spLocks noChangeArrowheads="1"/>
          </p:cNvSpPr>
          <p:nvPr/>
        </p:nvSpPr>
        <p:spPr bwMode="auto">
          <a:xfrm>
            <a:off x="3887811" y="5075746"/>
            <a:ext cx="1450932"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111111"/>
                </a:solidFill>
                <a:latin typeface="Arial" charset="0"/>
              </a:rPr>
              <a:t>字节填充</a:t>
            </a:r>
          </a:p>
        </p:txBody>
      </p:sp>
      <p:sp>
        <p:nvSpPr>
          <p:cNvPr id="26664" name="Text Box 40"/>
          <p:cNvSpPr txBox="1">
            <a:spLocks noChangeArrowheads="1"/>
          </p:cNvSpPr>
          <p:nvPr/>
        </p:nvSpPr>
        <p:spPr bwMode="auto">
          <a:xfrm>
            <a:off x="1583060" y="5075746"/>
            <a:ext cx="1450932"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111111"/>
                </a:solidFill>
                <a:latin typeface="Arial" charset="0"/>
              </a:rPr>
              <a:t>字节填充</a:t>
            </a:r>
          </a:p>
        </p:txBody>
      </p:sp>
      <p:sp>
        <p:nvSpPr>
          <p:cNvPr id="26665" name="Line 41"/>
          <p:cNvSpPr>
            <a:spLocks noChangeShapeType="1"/>
          </p:cNvSpPr>
          <p:nvPr/>
        </p:nvSpPr>
        <p:spPr bwMode="auto">
          <a:xfrm flipV="1">
            <a:off x="389416" y="5487003"/>
            <a:ext cx="0" cy="355682"/>
          </a:xfrm>
          <a:prstGeom prst="line">
            <a:avLst/>
          </a:prstGeom>
          <a:noFill/>
          <a:ln w="38100">
            <a:solidFill>
              <a:srgbClr val="808080"/>
            </a:solidFill>
            <a:round/>
            <a:headEnd/>
            <a:tailEnd type="triangle" w="med" len="lg"/>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6666" name="Text Box 42"/>
          <p:cNvSpPr txBox="1">
            <a:spLocks noChangeArrowheads="1"/>
          </p:cNvSpPr>
          <p:nvPr/>
        </p:nvSpPr>
        <p:spPr bwMode="auto">
          <a:xfrm>
            <a:off x="0" y="4837566"/>
            <a:ext cx="835379" cy="848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chemeClr val="folHlink"/>
                </a:solidFill>
                <a:latin typeface="Arial" charset="0"/>
              </a:rPr>
              <a:t>发送</a:t>
            </a:r>
          </a:p>
          <a:p>
            <a:pPr eaLnBrk="1" hangingPunct="1"/>
            <a:r>
              <a:rPr kumimoji="1" lang="zh-CN" altLang="en-US" sz="2400" b="0">
                <a:solidFill>
                  <a:schemeClr val="folHlink"/>
                </a:solidFill>
                <a:latin typeface="Arial" charset="0"/>
              </a:rPr>
              <a:t>在前</a:t>
            </a:r>
          </a:p>
        </p:txBody>
      </p:sp>
      <p:sp>
        <p:nvSpPr>
          <p:cNvPr id="26667" name="Line 43"/>
          <p:cNvSpPr>
            <a:spLocks noChangeShapeType="1"/>
          </p:cNvSpPr>
          <p:nvPr/>
        </p:nvSpPr>
        <p:spPr bwMode="auto">
          <a:xfrm>
            <a:off x="1714277" y="4030929"/>
            <a:ext cx="0" cy="304871"/>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6668" name="Text Box 44"/>
          <p:cNvSpPr txBox="1">
            <a:spLocks noChangeArrowheads="1"/>
          </p:cNvSpPr>
          <p:nvPr/>
        </p:nvSpPr>
        <p:spPr bwMode="auto">
          <a:xfrm>
            <a:off x="1102640" y="3673658"/>
            <a:ext cx="1450932"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111111"/>
                </a:solidFill>
                <a:latin typeface="Arial" charset="0"/>
              </a:rPr>
              <a:t>帧开始符</a:t>
            </a:r>
          </a:p>
        </p:txBody>
      </p:sp>
      <p:sp>
        <p:nvSpPr>
          <p:cNvPr id="26669" name="Text Box 45"/>
          <p:cNvSpPr txBox="1">
            <a:spLocks noChangeArrowheads="1"/>
          </p:cNvSpPr>
          <p:nvPr/>
        </p:nvSpPr>
        <p:spPr bwMode="auto">
          <a:xfrm>
            <a:off x="9661326" y="3673658"/>
            <a:ext cx="1450932"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111111"/>
                </a:solidFill>
                <a:latin typeface="Arial" charset="0"/>
              </a:rPr>
              <a:t>帧结束符</a:t>
            </a:r>
          </a:p>
        </p:txBody>
      </p:sp>
      <p:sp>
        <p:nvSpPr>
          <p:cNvPr id="26670" name="Line 46"/>
          <p:cNvSpPr>
            <a:spLocks noChangeShapeType="1"/>
          </p:cNvSpPr>
          <p:nvPr/>
        </p:nvSpPr>
        <p:spPr bwMode="auto">
          <a:xfrm>
            <a:off x="10349153" y="4030929"/>
            <a:ext cx="0" cy="304871"/>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6671" name="AutoShape 47"/>
          <p:cNvSpPr>
            <a:spLocks noChangeArrowheads="1"/>
          </p:cNvSpPr>
          <p:nvPr/>
        </p:nvSpPr>
        <p:spPr bwMode="auto">
          <a:xfrm>
            <a:off x="2063482" y="5487003"/>
            <a:ext cx="300528" cy="431900"/>
          </a:xfrm>
          <a:prstGeom prst="downArrow">
            <a:avLst>
              <a:gd name="adj1" fmla="val 39435"/>
              <a:gd name="adj2" fmla="val 90143"/>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nchor="ctr"/>
          <a:lstStyle/>
          <a:p>
            <a:pPr eaLnBrk="1" hangingPunct="1"/>
            <a:endParaRPr lang="zh-CN" altLang="en-US">
              <a:solidFill>
                <a:srgbClr val="111111"/>
              </a:solidFill>
            </a:endParaRPr>
          </a:p>
        </p:txBody>
      </p:sp>
      <p:sp>
        <p:nvSpPr>
          <p:cNvPr id="26672" name="AutoShape 48"/>
          <p:cNvSpPr>
            <a:spLocks noChangeArrowheads="1"/>
          </p:cNvSpPr>
          <p:nvPr/>
        </p:nvSpPr>
        <p:spPr bwMode="auto">
          <a:xfrm>
            <a:off x="4450772" y="5487003"/>
            <a:ext cx="300528" cy="431900"/>
          </a:xfrm>
          <a:prstGeom prst="downArrow">
            <a:avLst>
              <a:gd name="adj1" fmla="val 39435"/>
              <a:gd name="adj2" fmla="val 90143"/>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nchor="ctr"/>
          <a:lstStyle/>
          <a:p>
            <a:pPr eaLnBrk="1" hangingPunct="1"/>
            <a:endParaRPr lang="zh-CN" altLang="en-US">
              <a:solidFill>
                <a:srgbClr val="111111"/>
              </a:solidFill>
            </a:endParaRPr>
          </a:p>
        </p:txBody>
      </p:sp>
      <p:sp>
        <p:nvSpPr>
          <p:cNvPr id="26673" name="AutoShape 49"/>
          <p:cNvSpPr>
            <a:spLocks noChangeArrowheads="1"/>
          </p:cNvSpPr>
          <p:nvPr/>
        </p:nvSpPr>
        <p:spPr bwMode="auto">
          <a:xfrm>
            <a:off x="7138588" y="5487003"/>
            <a:ext cx="300528" cy="431900"/>
          </a:xfrm>
          <a:prstGeom prst="downArrow">
            <a:avLst>
              <a:gd name="adj1" fmla="val 39435"/>
              <a:gd name="adj2" fmla="val 90143"/>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nchor="ctr"/>
          <a:lstStyle/>
          <a:p>
            <a:pPr eaLnBrk="1" hangingPunct="1"/>
            <a:endParaRPr lang="zh-CN" altLang="en-US">
              <a:solidFill>
                <a:srgbClr val="111111"/>
              </a:solidFill>
            </a:endParaRPr>
          </a:p>
        </p:txBody>
      </p:sp>
      <p:sp>
        <p:nvSpPr>
          <p:cNvPr id="26674" name="AutoShape 50"/>
          <p:cNvSpPr>
            <a:spLocks noChangeArrowheads="1"/>
          </p:cNvSpPr>
          <p:nvPr/>
        </p:nvSpPr>
        <p:spPr bwMode="auto">
          <a:xfrm>
            <a:off x="9456036" y="5487003"/>
            <a:ext cx="300528" cy="431900"/>
          </a:xfrm>
          <a:prstGeom prst="downArrow">
            <a:avLst>
              <a:gd name="adj1" fmla="val 39435"/>
              <a:gd name="adj2" fmla="val 90143"/>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nchor="ctr"/>
          <a:lstStyle/>
          <a:p>
            <a:pPr eaLnBrk="1" hangingPunct="1"/>
            <a:endParaRPr lang="zh-CN" altLang="en-US">
              <a:solidFill>
                <a:srgbClr val="111111"/>
              </a:solidFill>
            </a:endParaRPr>
          </a:p>
        </p:txBody>
      </p:sp>
      <p:sp>
        <p:nvSpPr>
          <p:cNvPr id="26675" name="Rectangle 51"/>
          <p:cNvSpPr>
            <a:spLocks noChangeArrowheads="1"/>
          </p:cNvSpPr>
          <p:nvPr/>
        </p:nvSpPr>
        <p:spPr bwMode="auto">
          <a:xfrm>
            <a:off x="4732250" y="4361205"/>
            <a:ext cx="609521" cy="457306"/>
          </a:xfrm>
          <a:prstGeom prst="rect">
            <a:avLst/>
          </a:prstGeom>
          <a:solidFill>
            <a:srgbClr val="CCFFFF"/>
          </a:solidFill>
          <a:ln w="9525">
            <a:solidFill>
              <a:schemeClr val="tx1"/>
            </a:solidFill>
            <a:miter lim="800000"/>
            <a:headEnd/>
            <a:tailEnd/>
          </a:ln>
        </p:spPr>
        <p:txBody>
          <a:bodyPr wrap="none" lIns="108850" tIns="54425" rIns="108850" bIns="54425" anchor="ctr"/>
          <a:lstStyle/>
          <a:p>
            <a:pPr algn="ctr" eaLnBrk="1" hangingPunct="1"/>
            <a:r>
              <a:rPr kumimoji="1" lang="en-US" altLang="zh-CN" sz="1900">
                <a:solidFill>
                  <a:srgbClr val="111111"/>
                </a:solidFill>
                <a:ea typeface="黑体" pitchFamily="49" charset="-122"/>
              </a:rPr>
              <a:t>SOH</a:t>
            </a:r>
          </a:p>
        </p:txBody>
      </p:sp>
      <p:sp>
        <p:nvSpPr>
          <p:cNvPr id="26676" name="Line 52"/>
          <p:cNvSpPr>
            <a:spLocks noChangeShapeType="1"/>
          </p:cNvSpPr>
          <p:nvPr/>
        </p:nvSpPr>
        <p:spPr bwMode="auto">
          <a:xfrm>
            <a:off x="0" y="3686361"/>
            <a:ext cx="12190413" cy="0"/>
          </a:xfrm>
          <a:prstGeom prst="line">
            <a:avLst/>
          </a:prstGeom>
          <a:noFill/>
          <a:ln w="19050">
            <a:solidFill>
              <a:srgbClr val="FF0000"/>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p:txBody>
          <a:bodyPr/>
          <a:lstStyle/>
          <a:p>
            <a:r>
              <a:rPr lang="zh-CN" altLang="en-US" sz="3200" b="0" dirty="0">
                <a:solidFill>
                  <a:srgbClr val="4D4D4D"/>
                </a:solidFill>
                <a:latin typeface="微软雅黑" panose="020B0503020204020204" pitchFamily="34" charset="-122"/>
                <a:ea typeface="微软雅黑" panose="020B0503020204020204" pitchFamily="34" charset="-122"/>
              </a:rPr>
              <a:t>传输过程中可能会产生比特差错：</a:t>
            </a:r>
            <a:r>
              <a:rPr lang="en-US" altLang="zh-CN" sz="3200" b="0" dirty="0">
                <a:solidFill>
                  <a:srgbClr val="4D4D4D"/>
                </a:solidFill>
                <a:latin typeface="微软雅黑" panose="020B0503020204020204" pitchFamily="34" charset="-122"/>
                <a:ea typeface="微软雅黑" panose="020B0503020204020204" pitchFamily="34" charset="-122"/>
              </a:rPr>
              <a:t>1 </a:t>
            </a:r>
            <a:r>
              <a:rPr lang="zh-CN" altLang="en-US" sz="3200" b="0" dirty="0">
                <a:solidFill>
                  <a:srgbClr val="4D4D4D"/>
                </a:solidFill>
                <a:latin typeface="微软雅黑" panose="020B0503020204020204" pitchFamily="34" charset="-122"/>
                <a:ea typeface="微软雅黑" panose="020B0503020204020204" pitchFamily="34" charset="-122"/>
              </a:rPr>
              <a:t>可能会变成 </a:t>
            </a:r>
            <a:r>
              <a:rPr lang="en-US" altLang="zh-CN" sz="3200" b="0" dirty="0">
                <a:solidFill>
                  <a:srgbClr val="4D4D4D"/>
                </a:solidFill>
                <a:latin typeface="微软雅黑" panose="020B0503020204020204" pitchFamily="34" charset="-122"/>
                <a:ea typeface="微软雅黑" panose="020B0503020204020204" pitchFamily="34" charset="-122"/>
              </a:rPr>
              <a:t>0 </a:t>
            </a:r>
            <a:r>
              <a:rPr lang="zh-CN" altLang="en-US" sz="3200" b="0" dirty="0">
                <a:solidFill>
                  <a:srgbClr val="4D4D4D"/>
                </a:solidFill>
                <a:latin typeface="微软雅黑" panose="020B0503020204020204" pitchFamily="34" charset="-122"/>
                <a:ea typeface="微软雅黑" panose="020B0503020204020204" pitchFamily="34" charset="-122"/>
              </a:rPr>
              <a:t>而 </a:t>
            </a:r>
            <a:r>
              <a:rPr lang="en-US" altLang="zh-CN" sz="3200" b="0" dirty="0">
                <a:solidFill>
                  <a:srgbClr val="4D4D4D"/>
                </a:solidFill>
                <a:latin typeface="微软雅黑" panose="020B0503020204020204" pitchFamily="34" charset="-122"/>
                <a:ea typeface="微软雅黑" panose="020B0503020204020204" pitchFamily="34" charset="-122"/>
              </a:rPr>
              <a:t>0 </a:t>
            </a:r>
            <a:r>
              <a:rPr lang="zh-CN" altLang="en-US" sz="3200" b="0" dirty="0">
                <a:solidFill>
                  <a:srgbClr val="4D4D4D"/>
                </a:solidFill>
                <a:latin typeface="微软雅黑" panose="020B0503020204020204" pitchFamily="34" charset="-122"/>
                <a:ea typeface="微软雅黑" panose="020B0503020204020204" pitchFamily="34" charset="-122"/>
              </a:rPr>
              <a:t>也可能变成 </a:t>
            </a:r>
            <a:r>
              <a:rPr lang="en-US" altLang="zh-CN" sz="3200" b="0" dirty="0">
                <a:solidFill>
                  <a:srgbClr val="4D4D4D"/>
                </a:solidFill>
                <a:latin typeface="微软雅黑" panose="020B0503020204020204" pitchFamily="34" charset="-122"/>
                <a:ea typeface="微软雅黑" panose="020B0503020204020204" pitchFamily="34" charset="-122"/>
              </a:rPr>
              <a:t>1</a:t>
            </a:r>
            <a:r>
              <a:rPr lang="zh-CN" altLang="en-US" sz="3200" b="0" dirty="0">
                <a:solidFill>
                  <a:srgbClr val="4D4D4D"/>
                </a:solidFill>
                <a:latin typeface="微软雅黑" panose="020B0503020204020204" pitchFamily="34" charset="-122"/>
                <a:ea typeface="微软雅黑" panose="020B0503020204020204" pitchFamily="34" charset="-122"/>
              </a:rPr>
              <a:t>。</a:t>
            </a:r>
          </a:p>
          <a:p>
            <a:r>
              <a:rPr lang="zh-CN" altLang="en-US" sz="3200" b="0" dirty="0">
                <a:solidFill>
                  <a:srgbClr val="4D4D4D"/>
                </a:solidFill>
                <a:latin typeface="微软雅黑" panose="020B0503020204020204" pitchFamily="34" charset="-122"/>
                <a:ea typeface="微软雅黑" panose="020B0503020204020204" pitchFamily="34" charset="-122"/>
              </a:rPr>
              <a:t>在一段时间内，传输错误的比特占所传输比特总数的比率称为误码率 </a:t>
            </a:r>
            <a:r>
              <a:rPr lang="en-US" altLang="zh-CN" sz="3200" b="0" dirty="0">
                <a:solidFill>
                  <a:srgbClr val="4D4D4D"/>
                </a:solidFill>
                <a:latin typeface="微软雅黑" panose="020B0503020204020204" pitchFamily="34" charset="-122"/>
                <a:ea typeface="微软雅黑" panose="020B0503020204020204" pitchFamily="34" charset="-122"/>
              </a:rPr>
              <a:t>BER (Bit Error Rate)</a:t>
            </a:r>
            <a:r>
              <a:rPr lang="zh-CN" altLang="en-US" sz="3200" b="0" dirty="0">
                <a:solidFill>
                  <a:srgbClr val="4D4D4D"/>
                </a:solidFill>
                <a:latin typeface="微软雅黑" panose="020B0503020204020204" pitchFamily="34" charset="-122"/>
                <a:ea typeface="微软雅黑" panose="020B0503020204020204" pitchFamily="34" charset="-122"/>
              </a:rPr>
              <a:t>。</a:t>
            </a:r>
          </a:p>
          <a:p>
            <a:r>
              <a:rPr lang="zh-CN" altLang="en-US" sz="3200" b="0" dirty="0">
                <a:solidFill>
                  <a:srgbClr val="4D4D4D"/>
                </a:solidFill>
                <a:latin typeface="微软雅黑" panose="020B0503020204020204" pitchFamily="34" charset="-122"/>
                <a:ea typeface="微软雅黑" panose="020B0503020204020204" pitchFamily="34" charset="-122"/>
              </a:rPr>
              <a:t>误码率与信噪比有很大的关系。</a:t>
            </a:r>
          </a:p>
          <a:p>
            <a:r>
              <a:rPr lang="zh-CN" altLang="en-US" sz="3200" b="0" dirty="0">
                <a:solidFill>
                  <a:srgbClr val="4D4D4D"/>
                </a:solidFill>
                <a:latin typeface="微软雅黑" panose="020B0503020204020204" pitchFamily="34" charset="-122"/>
                <a:ea typeface="微软雅黑" panose="020B0503020204020204" pitchFamily="34" charset="-122"/>
              </a:rPr>
              <a:t>为了保证数据传输的可靠性，在计算机网络传输数据时，必须采用各种差错检测措施。</a:t>
            </a:r>
          </a:p>
        </p:txBody>
      </p:sp>
      <p:sp>
        <p:nvSpPr>
          <p:cNvPr id="27650" name="Rectangle 2"/>
          <p:cNvSpPr>
            <a:spLocks noGrp="1" noChangeArrowheads="1"/>
          </p:cNvSpPr>
          <p:nvPr>
            <p:ph type="title"/>
          </p:nvPr>
        </p:nvSpPr>
        <p:spPr/>
        <p:txBody>
          <a:bodyPr/>
          <a:lstStyle/>
          <a:p>
            <a:r>
              <a:rPr lang="zh-CN" altLang="en-US" sz="4000" dirty="0">
                <a:solidFill>
                  <a:srgbClr val="FFFFFF"/>
                </a:solidFill>
              </a:rPr>
              <a:t>差错控制</a:t>
            </a: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p:txBody>
          <a:bodyPr/>
          <a:lstStyle/>
          <a:p>
            <a:r>
              <a:rPr lang="zh-CN" altLang="en-US" sz="3200" b="0" dirty="0">
                <a:solidFill>
                  <a:srgbClr val="4D4D4D"/>
                </a:solidFill>
                <a:latin typeface="微软雅黑" panose="020B0503020204020204" pitchFamily="34" charset="-122"/>
                <a:ea typeface="微软雅黑" panose="020B0503020204020204" pitchFamily="34" charset="-122"/>
              </a:rPr>
              <a:t>在数据链路层传送的帧中，广泛使用了循环冗余检验 </a:t>
            </a:r>
            <a:r>
              <a:rPr lang="en-US" altLang="zh-CN" sz="3200" b="0" dirty="0">
                <a:solidFill>
                  <a:srgbClr val="4D4D4D"/>
                </a:solidFill>
                <a:latin typeface="微软雅黑" panose="020B0503020204020204" pitchFamily="34" charset="-122"/>
                <a:ea typeface="微软雅黑" panose="020B0503020204020204" pitchFamily="34" charset="-122"/>
              </a:rPr>
              <a:t>CRC </a:t>
            </a:r>
            <a:r>
              <a:rPr lang="zh-CN" altLang="en-US" sz="3200" b="0" dirty="0">
                <a:solidFill>
                  <a:srgbClr val="4D4D4D"/>
                </a:solidFill>
                <a:latin typeface="微软雅黑" panose="020B0503020204020204" pitchFamily="34" charset="-122"/>
                <a:ea typeface="微软雅黑" panose="020B0503020204020204" pitchFamily="34" charset="-122"/>
              </a:rPr>
              <a:t>的检错技术。</a:t>
            </a:r>
          </a:p>
          <a:p>
            <a:r>
              <a:rPr lang="zh-CN" altLang="en-US" sz="3200" b="0" dirty="0">
                <a:solidFill>
                  <a:srgbClr val="4D4D4D"/>
                </a:solidFill>
                <a:latin typeface="微软雅黑" panose="020B0503020204020204" pitchFamily="34" charset="-122"/>
                <a:ea typeface="微软雅黑" panose="020B0503020204020204" pitchFamily="34" charset="-122"/>
              </a:rPr>
              <a:t>在发送端，先把数据划分为组。假定每组 </a:t>
            </a:r>
            <a:r>
              <a:rPr lang="en-US" altLang="zh-CN" sz="3200" b="0" dirty="0">
                <a:solidFill>
                  <a:srgbClr val="4D4D4D"/>
                </a:solidFill>
                <a:latin typeface="微软雅黑" panose="020B0503020204020204" pitchFamily="34" charset="-122"/>
                <a:ea typeface="微软雅黑" panose="020B0503020204020204" pitchFamily="34" charset="-122"/>
              </a:rPr>
              <a:t>k </a:t>
            </a:r>
            <a:r>
              <a:rPr lang="zh-CN" altLang="en-US" sz="3200" b="0" dirty="0">
                <a:solidFill>
                  <a:srgbClr val="4D4D4D"/>
                </a:solidFill>
                <a:latin typeface="微软雅黑" panose="020B0503020204020204" pitchFamily="34" charset="-122"/>
                <a:ea typeface="微软雅黑" panose="020B0503020204020204" pitchFamily="34" charset="-122"/>
              </a:rPr>
              <a:t>个比特。 </a:t>
            </a:r>
          </a:p>
          <a:p>
            <a:r>
              <a:rPr lang="zh-CN" altLang="en-US" sz="3200" b="0" dirty="0">
                <a:solidFill>
                  <a:srgbClr val="4D4D4D"/>
                </a:solidFill>
                <a:latin typeface="微软雅黑" panose="020B0503020204020204" pitchFamily="34" charset="-122"/>
                <a:ea typeface="微软雅黑" panose="020B0503020204020204" pitchFamily="34" charset="-122"/>
              </a:rPr>
              <a:t>我们在 每组数据</a:t>
            </a:r>
            <a:r>
              <a:rPr lang="en-US" altLang="zh-CN" sz="3200" b="0" dirty="0">
                <a:solidFill>
                  <a:srgbClr val="4D4D4D"/>
                </a:solidFill>
                <a:latin typeface="微软雅黑" panose="020B0503020204020204" pitchFamily="34" charset="-122"/>
                <a:ea typeface="微软雅黑" panose="020B0503020204020204" pitchFamily="34" charset="-122"/>
              </a:rPr>
              <a:t> </a:t>
            </a:r>
            <a:r>
              <a:rPr lang="zh-CN" altLang="en-US" sz="3200" b="0" dirty="0">
                <a:solidFill>
                  <a:srgbClr val="4D4D4D"/>
                </a:solidFill>
                <a:latin typeface="微软雅黑" panose="020B0503020204020204" pitchFamily="34" charset="-122"/>
                <a:ea typeface="微软雅黑" panose="020B0503020204020204" pitchFamily="34" charset="-122"/>
              </a:rPr>
              <a:t>的后面再添加供差错检测用的 </a:t>
            </a:r>
            <a:r>
              <a:rPr lang="en-US" altLang="zh-CN" sz="3200" b="0" dirty="0">
                <a:solidFill>
                  <a:srgbClr val="4D4D4D"/>
                </a:solidFill>
                <a:latin typeface="微软雅黑" panose="020B0503020204020204" pitchFamily="34" charset="-122"/>
                <a:ea typeface="微软雅黑" panose="020B0503020204020204" pitchFamily="34" charset="-122"/>
              </a:rPr>
              <a:t>n </a:t>
            </a:r>
            <a:r>
              <a:rPr lang="zh-CN" altLang="en-US" sz="3200" b="0" dirty="0">
                <a:solidFill>
                  <a:srgbClr val="4D4D4D"/>
                </a:solidFill>
                <a:latin typeface="微软雅黑" panose="020B0503020204020204" pitchFamily="34" charset="-122"/>
                <a:ea typeface="微软雅黑" panose="020B0503020204020204" pitchFamily="34" charset="-122"/>
              </a:rPr>
              <a:t>位冗余码一起发送。</a:t>
            </a:r>
            <a:endParaRPr lang="zh-CN" altLang="en-US" dirty="0"/>
          </a:p>
        </p:txBody>
      </p:sp>
      <p:sp>
        <p:nvSpPr>
          <p:cNvPr id="28674" name="Rectangle 2"/>
          <p:cNvSpPr>
            <a:spLocks noGrp="1" noChangeArrowheads="1"/>
          </p:cNvSpPr>
          <p:nvPr>
            <p:ph type="title"/>
          </p:nvPr>
        </p:nvSpPr>
        <p:spPr/>
        <p:txBody>
          <a:bodyPr/>
          <a:lstStyle/>
          <a:p>
            <a:r>
              <a:rPr lang="zh-CN" altLang="en-US" sz="4000" dirty="0">
                <a:solidFill>
                  <a:srgbClr val="FFFFFF"/>
                </a:solidFill>
              </a:rPr>
              <a:t>循环冗余检验 </a:t>
            </a:r>
            <a:r>
              <a:rPr lang="en-US" altLang="zh-CN" sz="4000" dirty="0">
                <a:solidFill>
                  <a:srgbClr val="FFFFFF"/>
                </a:solidFill>
              </a:rPr>
              <a:t>CRC</a:t>
            </a:r>
            <a:endParaRPr lang="zh-CN" altLang="en-US" sz="4000" dirty="0">
              <a:solidFill>
                <a:srgbClr val="FFFFFF"/>
              </a:solidFill>
            </a:endParaRP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p:txBody>
          <a:bodyPr/>
          <a:lstStyle/>
          <a:p>
            <a:pPr>
              <a:defRPr/>
            </a:pPr>
            <a:r>
              <a:rPr lang="zh-CN" altLang="en-US" sz="3200" b="0" dirty="0">
                <a:solidFill>
                  <a:srgbClr val="4D4D4D"/>
                </a:solidFill>
                <a:latin typeface="微软雅黑" panose="020B0503020204020204" pitchFamily="34" charset="-122"/>
                <a:ea typeface="微软雅黑" panose="020B0503020204020204" pitchFamily="34" charset="-122"/>
              </a:rPr>
              <a:t>冗余码的计算</a:t>
            </a:r>
          </a:p>
          <a:p>
            <a:pPr lvl="1">
              <a:defRPr/>
            </a:pPr>
            <a:r>
              <a:rPr lang="zh-CN" altLang="en-US" sz="2800" dirty="0">
                <a:solidFill>
                  <a:srgbClr val="4D4D4D"/>
                </a:solidFill>
                <a:latin typeface="微软雅黑" panose="020B0503020204020204" pitchFamily="34" charset="-122"/>
                <a:ea typeface="微软雅黑" panose="020B0503020204020204" pitchFamily="34" charset="-122"/>
                <a:cs typeface="+mn-cs"/>
              </a:rPr>
              <a:t>用二进制的模 </a:t>
            </a:r>
            <a:r>
              <a:rPr lang="en-US" altLang="zh-CN" sz="2800" dirty="0">
                <a:solidFill>
                  <a:srgbClr val="4D4D4D"/>
                </a:solidFill>
                <a:latin typeface="微软雅黑" panose="020B0503020204020204" pitchFamily="34" charset="-122"/>
                <a:ea typeface="微软雅黑" panose="020B0503020204020204" pitchFamily="34" charset="-122"/>
                <a:cs typeface="+mn-cs"/>
              </a:rPr>
              <a:t>2 </a:t>
            </a:r>
            <a:r>
              <a:rPr lang="zh-CN" altLang="en-US" sz="2800" dirty="0">
                <a:solidFill>
                  <a:srgbClr val="4D4D4D"/>
                </a:solidFill>
                <a:latin typeface="微软雅黑" panose="020B0503020204020204" pitchFamily="34" charset="-122"/>
                <a:ea typeface="微软雅黑" panose="020B0503020204020204" pitchFamily="34" charset="-122"/>
                <a:cs typeface="+mn-cs"/>
              </a:rPr>
              <a:t>运算进行 </a:t>
            </a:r>
            <a:r>
              <a:rPr lang="en-US" altLang="zh-CN" sz="2800" dirty="0">
                <a:solidFill>
                  <a:srgbClr val="4D4D4D"/>
                </a:solidFill>
                <a:latin typeface="微软雅黑" panose="020B0503020204020204" pitchFamily="34" charset="-122"/>
                <a:ea typeface="微软雅黑" panose="020B0503020204020204" pitchFamily="34" charset="-122"/>
                <a:cs typeface="+mn-cs"/>
              </a:rPr>
              <a:t>2</a:t>
            </a:r>
            <a:r>
              <a:rPr lang="en-US" altLang="zh-CN" sz="3200" baseline="50000" dirty="0">
                <a:solidFill>
                  <a:srgbClr val="4D4D4D"/>
                </a:solidFill>
                <a:latin typeface="微软雅黑" panose="020B0503020204020204" pitchFamily="34" charset="-122"/>
                <a:ea typeface="微软雅黑" panose="020B0503020204020204" pitchFamily="34" charset="-122"/>
                <a:cs typeface="+mn-cs"/>
              </a:rPr>
              <a:t>n</a:t>
            </a:r>
            <a:r>
              <a:rPr lang="en-US" altLang="zh-CN" sz="2800" dirty="0">
                <a:solidFill>
                  <a:srgbClr val="4D4D4D"/>
                </a:solidFill>
                <a:latin typeface="微软雅黑" panose="020B0503020204020204" pitchFamily="34" charset="-122"/>
                <a:ea typeface="微软雅黑" panose="020B0503020204020204" pitchFamily="34" charset="-122"/>
                <a:cs typeface="+mn-cs"/>
              </a:rPr>
              <a:t> </a:t>
            </a:r>
            <a:r>
              <a:rPr lang="zh-CN" altLang="en-US" sz="2800" dirty="0">
                <a:solidFill>
                  <a:srgbClr val="4D4D4D"/>
                </a:solidFill>
                <a:latin typeface="微软雅黑" panose="020B0503020204020204" pitchFamily="34" charset="-122"/>
                <a:ea typeface="微软雅黑" panose="020B0503020204020204" pitchFamily="34" charset="-122"/>
                <a:cs typeface="+mn-cs"/>
              </a:rPr>
              <a:t>乘 </a:t>
            </a:r>
            <a:r>
              <a:rPr lang="en-US" altLang="zh-CN" sz="2800" dirty="0">
                <a:solidFill>
                  <a:srgbClr val="4D4D4D"/>
                </a:solidFill>
                <a:latin typeface="微软雅黑" panose="020B0503020204020204" pitchFamily="34" charset="-122"/>
                <a:ea typeface="微软雅黑" panose="020B0503020204020204" pitchFamily="34" charset="-122"/>
                <a:cs typeface="+mn-cs"/>
              </a:rPr>
              <a:t>M </a:t>
            </a:r>
            <a:r>
              <a:rPr lang="zh-CN" altLang="en-US" sz="2800" dirty="0">
                <a:solidFill>
                  <a:srgbClr val="4D4D4D"/>
                </a:solidFill>
                <a:latin typeface="微软雅黑" panose="020B0503020204020204" pitchFamily="34" charset="-122"/>
                <a:ea typeface="微软雅黑" panose="020B0503020204020204" pitchFamily="34" charset="-122"/>
                <a:cs typeface="+mn-cs"/>
              </a:rPr>
              <a:t>的运算，这相当于在 </a:t>
            </a:r>
            <a:r>
              <a:rPr lang="en-US" altLang="zh-CN" sz="2800" dirty="0">
                <a:solidFill>
                  <a:srgbClr val="4D4D4D"/>
                </a:solidFill>
                <a:latin typeface="微软雅黑" panose="020B0503020204020204" pitchFamily="34" charset="-122"/>
                <a:ea typeface="微软雅黑" panose="020B0503020204020204" pitchFamily="34" charset="-122"/>
                <a:cs typeface="+mn-cs"/>
              </a:rPr>
              <a:t>M </a:t>
            </a:r>
            <a:r>
              <a:rPr lang="zh-CN" altLang="en-US" sz="2800" dirty="0">
                <a:solidFill>
                  <a:srgbClr val="4D4D4D"/>
                </a:solidFill>
                <a:latin typeface="微软雅黑" panose="020B0503020204020204" pitchFamily="34" charset="-122"/>
                <a:ea typeface="微软雅黑" panose="020B0503020204020204" pitchFamily="34" charset="-122"/>
                <a:cs typeface="+mn-cs"/>
              </a:rPr>
              <a:t>后面添加 </a:t>
            </a:r>
            <a:r>
              <a:rPr lang="en-US" altLang="zh-CN" sz="2800" dirty="0">
                <a:solidFill>
                  <a:srgbClr val="4D4D4D"/>
                </a:solidFill>
                <a:latin typeface="微软雅黑" panose="020B0503020204020204" pitchFamily="34" charset="-122"/>
                <a:ea typeface="微软雅黑" panose="020B0503020204020204" pitchFamily="34" charset="-122"/>
                <a:cs typeface="+mn-cs"/>
              </a:rPr>
              <a:t>n </a:t>
            </a:r>
            <a:r>
              <a:rPr lang="zh-CN" altLang="en-US" sz="2800" dirty="0">
                <a:solidFill>
                  <a:srgbClr val="4D4D4D"/>
                </a:solidFill>
                <a:latin typeface="微软雅黑" panose="020B0503020204020204" pitchFamily="34" charset="-122"/>
                <a:ea typeface="微软雅黑" panose="020B0503020204020204" pitchFamily="34" charset="-122"/>
                <a:cs typeface="+mn-cs"/>
              </a:rPr>
              <a:t>个 </a:t>
            </a:r>
            <a:r>
              <a:rPr lang="en-US" altLang="zh-CN" sz="2800" dirty="0">
                <a:solidFill>
                  <a:srgbClr val="4D4D4D"/>
                </a:solidFill>
                <a:latin typeface="微软雅黑" panose="020B0503020204020204" pitchFamily="34" charset="-122"/>
                <a:ea typeface="微软雅黑" panose="020B0503020204020204" pitchFamily="34" charset="-122"/>
                <a:cs typeface="+mn-cs"/>
              </a:rPr>
              <a:t>0</a:t>
            </a:r>
            <a:r>
              <a:rPr lang="zh-CN" altLang="en-US" sz="2800" dirty="0">
                <a:solidFill>
                  <a:srgbClr val="4D4D4D"/>
                </a:solidFill>
                <a:latin typeface="微软雅黑" panose="020B0503020204020204" pitchFamily="34" charset="-122"/>
                <a:ea typeface="微软雅黑" panose="020B0503020204020204" pitchFamily="34" charset="-122"/>
                <a:cs typeface="+mn-cs"/>
              </a:rPr>
              <a:t>。</a:t>
            </a:r>
          </a:p>
          <a:p>
            <a:pPr lvl="1">
              <a:defRPr/>
            </a:pPr>
            <a:r>
              <a:rPr lang="zh-CN" altLang="en-US" sz="2800" dirty="0">
                <a:solidFill>
                  <a:srgbClr val="4D4D4D"/>
                </a:solidFill>
                <a:latin typeface="微软雅黑" panose="020B0503020204020204" pitchFamily="34" charset="-122"/>
                <a:ea typeface="微软雅黑" panose="020B0503020204020204" pitchFamily="34" charset="-122"/>
                <a:cs typeface="+mn-cs"/>
              </a:rPr>
              <a:t>得到的 </a:t>
            </a:r>
            <a:r>
              <a:rPr lang="en-US" altLang="zh-CN" sz="2800" dirty="0">
                <a:solidFill>
                  <a:srgbClr val="4D4D4D"/>
                </a:solidFill>
                <a:latin typeface="微软雅黑" panose="020B0503020204020204" pitchFamily="34" charset="-122"/>
                <a:ea typeface="微软雅黑" panose="020B0503020204020204" pitchFamily="34" charset="-122"/>
                <a:cs typeface="+mn-cs"/>
              </a:rPr>
              <a:t>(k + n) </a:t>
            </a:r>
            <a:r>
              <a:rPr lang="zh-CN" altLang="en-US" sz="2800" dirty="0">
                <a:solidFill>
                  <a:srgbClr val="4D4D4D"/>
                </a:solidFill>
                <a:latin typeface="微软雅黑" panose="020B0503020204020204" pitchFamily="34" charset="-122"/>
                <a:ea typeface="微软雅黑" panose="020B0503020204020204" pitchFamily="34" charset="-122"/>
                <a:cs typeface="+mn-cs"/>
              </a:rPr>
              <a:t>位的数除以事先选定好的长度为 </a:t>
            </a:r>
            <a:r>
              <a:rPr lang="en-US" altLang="zh-CN" sz="2800" dirty="0">
                <a:solidFill>
                  <a:srgbClr val="4D4D4D"/>
                </a:solidFill>
                <a:latin typeface="微软雅黑" panose="020B0503020204020204" pitchFamily="34" charset="-122"/>
                <a:ea typeface="微软雅黑" panose="020B0503020204020204" pitchFamily="34" charset="-122"/>
                <a:cs typeface="+mn-cs"/>
              </a:rPr>
              <a:t>(n + 1) </a:t>
            </a:r>
            <a:r>
              <a:rPr lang="zh-CN" altLang="en-US" sz="2800" dirty="0">
                <a:solidFill>
                  <a:srgbClr val="4D4D4D"/>
                </a:solidFill>
                <a:latin typeface="微软雅黑" panose="020B0503020204020204" pitchFamily="34" charset="-122"/>
                <a:ea typeface="微软雅黑" panose="020B0503020204020204" pitchFamily="34" charset="-122"/>
                <a:cs typeface="+mn-cs"/>
              </a:rPr>
              <a:t>位的除数 </a:t>
            </a:r>
            <a:r>
              <a:rPr lang="en-US" altLang="zh-CN" sz="2800" dirty="0">
                <a:solidFill>
                  <a:srgbClr val="4D4D4D"/>
                </a:solidFill>
                <a:latin typeface="微软雅黑" panose="020B0503020204020204" pitchFamily="34" charset="-122"/>
                <a:ea typeface="微软雅黑" panose="020B0503020204020204" pitchFamily="34" charset="-122"/>
                <a:cs typeface="+mn-cs"/>
              </a:rPr>
              <a:t>P</a:t>
            </a:r>
            <a:r>
              <a:rPr lang="zh-CN" altLang="en-US" sz="2800" dirty="0">
                <a:solidFill>
                  <a:srgbClr val="4D4D4D"/>
                </a:solidFill>
                <a:latin typeface="微软雅黑" panose="020B0503020204020204" pitchFamily="34" charset="-122"/>
                <a:ea typeface="微软雅黑" panose="020B0503020204020204" pitchFamily="34" charset="-122"/>
                <a:cs typeface="+mn-cs"/>
              </a:rPr>
              <a:t>，得出商是 </a:t>
            </a:r>
            <a:r>
              <a:rPr lang="en-US" altLang="zh-CN" sz="2800" dirty="0">
                <a:solidFill>
                  <a:srgbClr val="4D4D4D"/>
                </a:solidFill>
                <a:latin typeface="微软雅黑" panose="020B0503020204020204" pitchFamily="34" charset="-122"/>
                <a:ea typeface="微软雅黑" panose="020B0503020204020204" pitchFamily="34" charset="-122"/>
                <a:cs typeface="+mn-cs"/>
              </a:rPr>
              <a:t>Q </a:t>
            </a:r>
            <a:r>
              <a:rPr lang="zh-CN" altLang="en-US" sz="2800" dirty="0">
                <a:solidFill>
                  <a:srgbClr val="4D4D4D"/>
                </a:solidFill>
                <a:latin typeface="微软雅黑" panose="020B0503020204020204" pitchFamily="34" charset="-122"/>
                <a:ea typeface="微软雅黑" panose="020B0503020204020204" pitchFamily="34" charset="-122"/>
                <a:cs typeface="+mn-cs"/>
              </a:rPr>
              <a:t>而余数是 </a:t>
            </a:r>
            <a:r>
              <a:rPr lang="en-US" altLang="zh-CN" sz="2800" dirty="0">
                <a:solidFill>
                  <a:srgbClr val="4D4D4D"/>
                </a:solidFill>
                <a:latin typeface="微软雅黑" panose="020B0503020204020204" pitchFamily="34" charset="-122"/>
                <a:ea typeface="微软雅黑" panose="020B0503020204020204" pitchFamily="34" charset="-122"/>
                <a:cs typeface="+mn-cs"/>
              </a:rPr>
              <a:t>R</a:t>
            </a:r>
            <a:r>
              <a:rPr lang="zh-CN" altLang="en-US" sz="2800" dirty="0">
                <a:solidFill>
                  <a:srgbClr val="4D4D4D"/>
                </a:solidFill>
                <a:latin typeface="微软雅黑" panose="020B0503020204020204" pitchFamily="34" charset="-122"/>
                <a:ea typeface="微软雅黑" panose="020B0503020204020204" pitchFamily="34" charset="-122"/>
                <a:cs typeface="+mn-cs"/>
              </a:rPr>
              <a:t>，余数 </a:t>
            </a:r>
            <a:r>
              <a:rPr lang="en-US" altLang="zh-CN" sz="2800" dirty="0">
                <a:solidFill>
                  <a:srgbClr val="4D4D4D"/>
                </a:solidFill>
                <a:latin typeface="微软雅黑" panose="020B0503020204020204" pitchFamily="34" charset="-122"/>
                <a:ea typeface="微软雅黑" panose="020B0503020204020204" pitchFamily="34" charset="-122"/>
                <a:cs typeface="+mn-cs"/>
              </a:rPr>
              <a:t>R </a:t>
            </a:r>
            <a:r>
              <a:rPr lang="zh-CN" altLang="en-US" sz="2800" dirty="0">
                <a:solidFill>
                  <a:srgbClr val="4D4D4D"/>
                </a:solidFill>
                <a:latin typeface="微软雅黑" panose="020B0503020204020204" pitchFamily="34" charset="-122"/>
                <a:ea typeface="微软雅黑" panose="020B0503020204020204" pitchFamily="34" charset="-122"/>
                <a:cs typeface="+mn-cs"/>
              </a:rPr>
              <a:t>比除数 </a:t>
            </a:r>
            <a:r>
              <a:rPr lang="en-US" altLang="zh-CN" sz="2800" dirty="0">
                <a:solidFill>
                  <a:srgbClr val="4D4D4D"/>
                </a:solidFill>
                <a:latin typeface="微软雅黑" panose="020B0503020204020204" pitchFamily="34" charset="-122"/>
                <a:ea typeface="微软雅黑" panose="020B0503020204020204" pitchFamily="34" charset="-122"/>
                <a:cs typeface="+mn-cs"/>
              </a:rPr>
              <a:t>P </a:t>
            </a:r>
            <a:r>
              <a:rPr lang="zh-CN" altLang="en-US" sz="2800" dirty="0">
                <a:solidFill>
                  <a:srgbClr val="4D4D4D"/>
                </a:solidFill>
                <a:latin typeface="微软雅黑" panose="020B0503020204020204" pitchFamily="34" charset="-122"/>
                <a:ea typeface="微软雅黑" panose="020B0503020204020204" pitchFamily="34" charset="-122"/>
                <a:cs typeface="+mn-cs"/>
              </a:rPr>
              <a:t>少</a:t>
            </a:r>
            <a:r>
              <a:rPr lang="en-US" altLang="zh-CN" sz="2800" dirty="0">
                <a:solidFill>
                  <a:srgbClr val="4D4D4D"/>
                </a:solidFill>
                <a:latin typeface="微软雅黑" panose="020B0503020204020204" pitchFamily="34" charset="-122"/>
                <a:ea typeface="微软雅黑" panose="020B0503020204020204" pitchFamily="34" charset="-122"/>
                <a:cs typeface="+mn-cs"/>
              </a:rPr>
              <a:t>1 </a:t>
            </a:r>
            <a:r>
              <a:rPr lang="zh-CN" altLang="en-US" sz="2800" dirty="0">
                <a:solidFill>
                  <a:srgbClr val="4D4D4D"/>
                </a:solidFill>
                <a:latin typeface="微软雅黑" panose="020B0503020204020204" pitchFamily="34" charset="-122"/>
                <a:ea typeface="微软雅黑" panose="020B0503020204020204" pitchFamily="34" charset="-122"/>
                <a:cs typeface="+mn-cs"/>
              </a:rPr>
              <a:t>位，即 </a:t>
            </a:r>
            <a:r>
              <a:rPr lang="en-US" altLang="zh-CN" sz="2800" dirty="0">
                <a:solidFill>
                  <a:srgbClr val="4D4D4D"/>
                </a:solidFill>
                <a:latin typeface="微软雅黑" panose="020B0503020204020204" pitchFamily="34" charset="-122"/>
                <a:ea typeface="微软雅黑" panose="020B0503020204020204" pitchFamily="34" charset="-122"/>
                <a:cs typeface="+mn-cs"/>
              </a:rPr>
              <a:t>R </a:t>
            </a:r>
            <a:r>
              <a:rPr lang="zh-CN" altLang="en-US" sz="2800" dirty="0">
                <a:solidFill>
                  <a:srgbClr val="4D4D4D"/>
                </a:solidFill>
                <a:latin typeface="微软雅黑" panose="020B0503020204020204" pitchFamily="34" charset="-122"/>
                <a:ea typeface="微软雅黑" panose="020B0503020204020204" pitchFamily="34" charset="-122"/>
                <a:cs typeface="+mn-cs"/>
              </a:rPr>
              <a:t>是 </a:t>
            </a:r>
            <a:r>
              <a:rPr lang="en-US" altLang="zh-CN" sz="2800" dirty="0">
                <a:solidFill>
                  <a:srgbClr val="4D4D4D"/>
                </a:solidFill>
                <a:latin typeface="微软雅黑" panose="020B0503020204020204" pitchFamily="34" charset="-122"/>
                <a:ea typeface="微软雅黑" panose="020B0503020204020204" pitchFamily="34" charset="-122"/>
                <a:cs typeface="+mn-cs"/>
              </a:rPr>
              <a:t>n </a:t>
            </a:r>
            <a:r>
              <a:rPr lang="zh-CN" altLang="en-US" sz="2800" dirty="0">
                <a:solidFill>
                  <a:srgbClr val="4D4D4D"/>
                </a:solidFill>
                <a:latin typeface="微软雅黑" panose="020B0503020204020204" pitchFamily="34" charset="-122"/>
                <a:ea typeface="微软雅黑" panose="020B0503020204020204" pitchFamily="34" charset="-122"/>
                <a:cs typeface="+mn-cs"/>
              </a:rPr>
              <a:t>位。</a:t>
            </a:r>
          </a:p>
        </p:txBody>
      </p:sp>
      <p:sp>
        <p:nvSpPr>
          <p:cNvPr id="28674" name="Rectangle 2"/>
          <p:cNvSpPr>
            <a:spLocks noGrp="1" noChangeArrowheads="1"/>
          </p:cNvSpPr>
          <p:nvPr>
            <p:ph type="title"/>
          </p:nvPr>
        </p:nvSpPr>
        <p:spPr/>
        <p:txBody>
          <a:bodyPr/>
          <a:lstStyle/>
          <a:p>
            <a:r>
              <a:rPr lang="zh-CN" altLang="en-US" sz="4000" dirty="0">
                <a:solidFill>
                  <a:srgbClr val="FFFFFF"/>
                </a:solidFill>
              </a:rPr>
              <a:t>循环冗余检验 </a:t>
            </a:r>
            <a:r>
              <a:rPr lang="en-US" altLang="zh-CN" sz="4000" dirty="0">
                <a:solidFill>
                  <a:srgbClr val="FFFFFF"/>
                </a:solidFill>
              </a:rPr>
              <a:t>CRC</a:t>
            </a:r>
            <a:endParaRPr lang="zh-CN" altLang="en-US" sz="4000" dirty="0">
              <a:solidFill>
                <a:srgbClr val="FFFFFF"/>
              </a:solidFill>
            </a:endParaRPr>
          </a:p>
        </p:txBody>
      </p:sp>
    </p:spTree>
    <p:extLst>
      <p:ext uri="{BB962C8B-B14F-4D97-AF65-F5344CB8AC3E}">
        <p14:creationId xmlns:p14="http://schemas.microsoft.com/office/powerpoint/2010/main" val="326197945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p:txBody>
          <a:bodyPr/>
          <a:lstStyle/>
          <a:p>
            <a:pPr>
              <a:defRPr/>
            </a:pPr>
            <a:r>
              <a:rPr lang="en-US" altLang="zh-CN" sz="3200" b="0" dirty="0">
                <a:solidFill>
                  <a:srgbClr val="4D4D4D"/>
                </a:solidFill>
                <a:latin typeface="微软雅黑" panose="020B0503020204020204" pitchFamily="34" charset="-122"/>
                <a:ea typeface="微软雅黑" panose="020B0503020204020204" pitchFamily="34" charset="-122"/>
              </a:rPr>
              <a:t>M = 101001</a:t>
            </a:r>
            <a:r>
              <a:rPr lang="zh-CN" altLang="en-US" sz="3200" b="0" dirty="0">
                <a:solidFill>
                  <a:srgbClr val="4D4D4D"/>
                </a:solidFill>
                <a:latin typeface="微软雅黑" panose="020B0503020204020204" pitchFamily="34" charset="-122"/>
                <a:ea typeface="微软雅黑" panose="020B0503020204020204" pitchFamily="34" charset="-122"/>
              </a:rPr>
              <a:t>（</a:t>
            </a:r>
            <a:r>
              <a:rPr lang="en-US" altLang="zh-CN" sz="3200" b="0" dirty="0">
                <a:solidFill>
                  <a:srgbClr val="4D4D4D"/>
                </a:solidFill>
                <a:latin typeface="微软雅黑" panose="020B0503020204020204" pitchFamily="34" charset="-122"/>
                <a:ea typeface="微软雅黑" panose="020B0503020204020204" pitchFamily="34" charset="-122"/>
              </a:rPr>
              <a:t>k = 6</a:t>
            </a:r>
            <a:r>
              <a:rPr lang="zh-CN" altLang="en-US" sz="3200" b="0" dirty="0">
                <a:solidFill>
                  <a:srgbClr val="4D4D4D"/>
                </a:solidFill>
                <a:latin typeface="微软雅黑" panose="020B0503020204020204" pitchFamily="34" charset="-122"/>
                <a:ea typeface="微软雅黑" panose="020B0503020204020204" pitchFamily="34" charset="-122"/>
              </a:rPr>
              <a:t>），除数 </a:t>
            </a:r>
            <a:r>
              <a:rPr lang="en-US" altLang="zh-CN" sz="3200" b="0" dirty="0">
                <a:solidFill>
                  <a:srgbClr val="4D4D4D"/>
                </a:solidFill>
                <a:latin typeface="微软雅黑" panose="020B0503020204020204" pitchFamily="34" charset="-122"/>
                <a:ea typeface="微软雅黑" panose="020B0503020204020204" pitchFamily="34" charset="-122"/>
              </a:rPr>
              <a:t>P = 1101</a:t>
            </a:r>
            <a:r>
              <a:rPr lang="zh-CN" altLang="en-US" sz="3200" b="0" dirty="0">
                <a:solidFill>
                  <a:srgbClr val="4D4D4D"/>
                </a:solidFill>
                <a:latin typeface="微软雅黑" panose="020B0503020204020204" pitchFamily="34" charset="-122"/>
                <a:ea typeface="微软雅黑" panose="020B0503020204020204" pitchFamily="34" charset="-122"/>
              </a:rPr>
              <a:t>（</a:t>
            </a:r>
            <a:r>
              <a:rPr lang="en-US" altLang="zh-CN" sz="3200" b="0" dirty="0">
                <a:solidFill>
                  <a:srgbClr val="4D4D4D"/>
                </a:solidFill>
                <a:latin typeface="微软雅黑" panose="020B0503020204020204" pitchFamily="34" charset="-122"/>
                <a:ea typeface="微软雅黑" panose="020B0503020204020204" pitchFamily="34" charset="-122"/>
              </a:rPr>
              <a:t> n = 3 </a:t>
            </a:r>
            <a:r>
              <a:rPr lang="zh-CN" altLang="en-US" sz="3200" b="0" dirty="0">
                <a:solidFill>
                  <a:srgbClr val="4D4D4D"/>
                </a:solidFill>
                <a:latin typeface="微软雅黑" panose="020B0503020204020204" pitchFamily="34" charset="-122"/>
                <a:ea typeface="微软雅黑" panose="020B0503020204020204" pitchFamily="34" charset="-122"/>
              </a:rPr>
              <a:t>）</a:t>
            </a:r>
          </a:p>
          <a:p>
            <a:pPr>
              <a:defRPr/>
            </a:pPr>
            <a:r>
              <a:rPr lang="zh-CN" altLang="en-US" sz="3200" b="0" dirty="0">
                <a:solidFill>
                  <a:srgbClr val="4D4D4D"/>
                </a:solidFill>
                <a:latin typeface="微软雅黑" panose="020B0503020204020204" pitchFamily="34" charset="-122"/>
                <a:ea typeface="微软雅黑" panose="020B0503020204020204" pitchFamily="34" charset="-122"/>
              </a:rPr>
              <a:t>被除数是 </a:t>
            </a:r>
            <a:r>
              <a:rPr lang="en-US" altLang="zh-CN" sz="3200" b="0" dirty="0">
                <a:solidFill>
                  <a:srgbClr val="4D4D4D"/>
                </a:solidFill>
                <a:latin typeface="微软雅黑" panose="020B0503020204020204" pitchFamily="34" charset="-122"/>
                <a:ea typeface="微软雅黑" panose="020B0503020204020204" pitchFamily="34" charset="-122"/>
              </a:rPr>
              <a:t>2</a:t>
            </a:r>
            <a:r>
              <a:rPr lang="en-US" altLang="zh-CN" sz="3200" b="0" baseline="50000" dirty="0">
                <a:solidFill>
                  <a:srgbClr val="4D4D4D"/>
                </a:solidFill>
                <a:latin typeface="微软雅黑" panose="020B0503020204020204" pitchFamily="34" charset="-122"/>
                <a:ea typeface="微软雅黑" panose="020B0503020204020204" pitchFamily="34" charset="-122"/>
              </a:rPr>
              <a:t>n</a:t>
            </a:r>
            <a:r>
              <a:rPr lang="en-US" altLang="zh-CN" sz="3200" b="0" dirty="0">
                <a:solidFill>
                  <a:srgbClr val="4D4D4D"/>
                </a:solidFill>
                <a:latin typeface="微软雅黑" panose="020B0503020204020204" pitchFamily="34" charset="-122"/>
                <a:ea typeface="微软雅黑" panose="020B0503020204020204" pitchFamily="34" charset="-122"/>
              </a:rPr>
              <a:t>M = 101001000</a:t>
            </a:r>
            <a:r>
              <a:rPr lang="zh-CN" altLang="en-US" sz="3200" b="0" dirty="0">
                <a:solidFill>
                  <a:srgbClr val="4D4D4D"/>
                </a:solidFill>
                <a:latin typeface="微软雅黑" panose="020B0503020204020204" pitchFamily="34" charset="-122"/>
                <a:ea typeface="微软雅黑" panose="020B0503020204020204" pitchFamily="34" charset="-122"/>
              </a:rPr>
              <a:t>。 </a:t>
            </a:r>
          </a:p>
          <a:p>
            <a:pPr>
              <a:defRPr/>
            </a:pPr>
            <a:r>
              <a:rPr lang="zh-CN" altLang="en-US" sz="3200" b="0" dirty="0">
                <a:solidFill>
                  <a:srgbClr val="4D4D4D"/>
                </a:solidFill>
                <a:latin typeface="微软雅黑" panose="020B0503020204020204" pitchFamily="34" charset="-122"/>
                <a:ea typeface="微软雅黑" panose="020B0503020204020204" pitchFamily="34" charset="-122"/>
              </a:rPr>
              <a:t>模 </a:t>
            </a:r>
            <a:r>
              <a:rPr lang="en-US" altLang="zh-CN" sz="3200" b="0" dirty="0">
                <a:solidFill>
                  <a:srgbClr val="4D4D4D"/>
                </a:solidFill>
                <a:latin typeface="微软雅黑" panose="020B0503020204020204" pitchFamily="34" charset="-122"/>
                <a:ea typeface="微软雅黑" panose="020B0503020204020204" pitchFamily="34" charset="-122"/>
              </a:rPr>
              <a:t>2 </a:t>
            </a:r>
            <a:r>
              <a:rPr lang="zh-CN" altLang="en-US" sz="3200" b="0" dirty="0">
                <a:solidFill>
                  <a:srgbClr val="4D4D4D"/>
                </a:solidFill>
                <a:latin typeface="微软雅黑" panose="020B0503020204020204" pitchFamily="34" charset="-122"/>
                <a:ea typeface="微软雅黑" panose="020B0503020204020204" pitchFamily="34" charset="-122"/>
              </a:rPr>
              <a:t>运算的结果是：商 </a:t>
            </a:r>
            <a:r>
              <a:rPr lang="en-US" altLang="zh-CN" sz="3200" b="0" dirty="0">
                <a:solidFill>
                  <a:srgbClr val="4D4D4D"/>
                </a:solidFill>
                <a:latin typeface="微软雅黑" panose="020B0503020204020204" pitchFamily="34" charset="-122"/>
                <a:ea typeface="微软雅黑" panose="020B0503020204020204" pitchFamily="34" charset="-122"/>
              </a:rPr>
              <a:t>Q = 110101</a:t>
            </a:r>
            <a:r>
              <a:rPr lang="zh-CN" altLang="en-US" sz="3200" b="0" dirty="0">
                <a:solidFill>
                  <a:srgbClr val="4D4D4D"/>
                </a:solidFill>
                <a:latin typeface="微软雅黑" panose="020B0503020204020204" pitchFamily="34" charset="-122"/>
                <a:ea typeface="微软雅黑" panose="020B0503020204020204" pitchFamily="34" charset="-122"/>
              </a:rPr>
              <a:t>，余数 </a:t>
            </a:r>
            <a:r>
              <a:rPr lang="en-US" altLang="zh-CN" sz="3200" b="0" dirty="0">
                <a:solidFill>
                  <a:srgbClr val="4D4D4D"/>
                </a:solidFill>
                <a:latin typeface="微软雅黑" panose="020B0503020204020204" pitchFamily="34" charset="-122"/>
                <a:ea typeface="微软雅黑" panose="020B0503020204020204" pitchFamily="34" charset="-122"/>
              </a:rPr>
              <a:t>R = 001</a:t>
            </a:r>
            <a:r>
              <a:rPr lang="zh-CN" altLang="en-US" sz="3200" b="0" dirty="0">
                <a:solidFill>
                  <a:srgbClr val="4D4D4D"/>
                </a:solidFill>
                <a:latin typeface="微软雅黑" panose="020B0503020204020204" pitchFamily="34" charset="-122"/>
                <a:ea typeface="微软雅黑" panose="020B0503020204020204" pitchFamily="34" charset="-122"/>
              </a:rPr>
              <a:t>。</a:t>
            </a:r>
          </a:p>
          <a:p>
            <a:pPr>
              <a:defRPr/>
            </a:pPr>
            <a:r>
              <a:rPr lang="zh-CN" altLang="en-US" sz="3200" b="0" dirty="0">
                <a:solidFill>
                  <a:srgbClr val="4D4D4D"/>
                </a:solidFill>
                <a:latin typeface="微软雅黑" panose="020B0503020204020204" pitchFamily="34" charset="-122"/>
                <a:ea typeface="微软雅黑" panose="020B0503020204020204" pitchFamily="34" charset="-122"/>
              </a:rPr>
              <a:t>把余数 </a:t>
            </a:r>
            <a:r>
              <a:rPr lang="en-US" altLang="zh-CN" sz="3200" b="0" dirty="0">
                <a:solidFill>
                  <a:srgbClr val="4D4D4D"/>
                </a:solidFill>
                <a:latin typeface="微软雅黑" panose="020B0503020204020204" pitchFamily="34" charset="-122"/>
                <a:ea typeface="微软雅黑" panose="020B0503020204020204" pitchFamily="34" charset="-122"/>
              </a:rPr>
              <a:t>R </a:t>
            </a:r>
            <a:r>
              <a:rPr lang="zh-CN" altLang="en-US" sz="3200" b="0" dirty="0">
                <a:solidFill>
                  <a:srgbClr val="4D4D4D"/>
                </a:solidFill>
                <a:latin typeface="微软雅黑" panose="020B0503020204020204" pitchFamily="34" charset="-122"/>
                <a:ea typeface="微软雅黑" panose="020B0503020204020204" pitchFamily="34" charset="-122"/>
              </a:rPr>
              <a:t>作为冗余码添加在数据 </a:t>
            </a:r>
            <a:r>
              <a:rPr lang="en-US" altLang="zh-CN" sz="3200" b="0" dirty="0">
                <a:solidFill>
                  <a:srgbClr val="4D4D4D"/>
                </a:solidFill>
                <a:latin typeface="微软雅黑" panose="020B0503020204020204" pitchFamily="34" charset="-122"/>
                <a:ea typeface="微软雅黑" panose="020B0503020204020204" pitchFamily="34" charset="-122"/>
              </a:rPr>
              <a:t>M </a:t>
            </a:r>
            <a:r>
              <a:rPr lang="zh-CN" altLang="en-US" sz="3200" b="0" dirty="0">
                <a:solidFill>
                  <a:srgbClr val="4D4D4D"/>
                </a:solidFill>
                <a:latin typeface="微软雅黑" panose="020B0503020204020204" pitchFamily="34" charset="-122"/>
                <a:ea typeface="微软雅黑" panose="020B0503020204020204" pitchFamily="34" charset="-122"/>
              </a:rPr>
              <a:t>的后面发送出去。发送的数据是：</a:t>
            </a:r>
            <a:r>
              <a:rPr lang="en-US" altLang="zh-CN" sz="3200" b="0" dirty="0">
                <a:solidFill>
                  <a:srgbClr val="4D4D4D"/>
                </a:solidFill>
                <a:latin typeface="微软雅黑" panose="020B0503020204020204" pitchFamily="34" charset="-122"/>
                <a:ea typeface="微软雅黑" panose="020B0503020204020204" pitchFamily="34" charset="-122"/>
              </a:rPr>
              <a:t>2</a:t>
            </a:r>
            <a:r>
              <a:rPr lang="en-US" altLang="zh-CN" sz="3200" b="0" baseline="50000" dirty="0">
                <a:solidFill>
                  <a:srgbClr val="4D4D4D"/>
                </a:solidFill>
                <a:latin typeface="微软雅黑" panose="020B0503020204020204" pitchFamily="34" charset="-122"/>
                <a:ea typeface="微软雅黑" panose="020B0503020204020204" pitchFamily="34" charset="-122"/>
              </a:rPr>
              <a:t>n</a:t>
            </a:r>
            <a:r>
              <a:rPr lang="en-US" altLang="zh-CN" sz="3200" b="0" dirty="0">
                <a:solidFill>
                  <a:srgbClr val="4D4D4D"/>
                </a:solidFill>
                <a:latin typeface="微软雅黑" panose="020B0503020204020204" pitchFamily="34" charset="-122"/>
                <a:ea typeface="微软雅黑" panose="020B0503020204020204" pitchFamily="34" charset="-122"/>
              </a:rPr>
              <a:t>M + R</a:t>
            </a:r>
            <a:r>
              <a:rPr lang="zh-CN" altLang="en-US" sz="3200" b="0" dirty="0">
                <a:solidFill>
                  <a:srgbClr val="4D4D4D"/>
                </a:solidFill>
                <a:latin typeface="微软雅黑" panose="020B0503020204020204" pitchFamily="34" charset="-122"/>
                <a:ea typeface="微软雅黑" panose="020B0503020204020204" pitchFamily="34" charset="-122"/>
              </a:rPr>
              <a:t>，即：</a:t>
            </a:r>
            <a:r>
              <a:rPr lang="en-US" altLang="zh-CN" sz="3200" b="0" dirty="0">
                <a:solidFill>
                  <a:srgbClr val="4D4D4D"/>
                </a:solidFill>
                <a:latin typeface="微软雅黑" panose="020B0503020204020204" pitchFamily="34" charset="-122"/>
                <a:ea typeface="微软雅黑" panose="020B0503020204020204" pitchFamily="34" charset="-122"/>
              </a:rPr>
              <a:t>101001001</a:t>
            </a:r>
            <a:r>
              <a:rPr lang="zh-CN" altLang="en-US" sz="3200" b="0" dirty="0">
                <a:solidFill>
                  <a:srgbClr val="4D4D4D"/>
                </a:solidFill>
                <a:latin typeface="微软雅黑" panose="020B0503020204020204" pitchFamily="34" charset="-122"/>
                <a:ea typeface="微软雅黑" panose="020B0503020204020204" pitchFamily="34" charset="-122"/>
              </a:rPr>
              <a:t>，共 </a:t>
            </a:r>
            <a:r>
              <a:rPr lang="en-US" altLang="zh-CN" sz="3200" b="0" dirty="0">
                <a:solidFill>
                  <a:srgbClr val="4D4D4D"/>
                </a:solidFill>
                <a:latin typeface="微软雅黑" panose="020B0503020204020204" pitchFamily="34" charset="-122"/>
                <a:ea typeface="微软雅黑" panose="020B0503020204020204" pitchFamily="34" charset="-122"/>
              </a:rPr>
              <a:t>(k + n) </a:t>
            </a:r>
            <a:r>
              <a:rPr lang="zh-CN" altLang="en-US" sz="3200" b="0" dirty="0">
                <a:solidFill>
                  <a:srgbClr val="4D4D4D"/>
                </a:solidFill>
                <a:latin typeface="微软雅黑" panose="020B0503020204020204" pitchFamily="34" charset="-122"/>
                <a:ea typeface="微软雅黑" panose="020B0503020204020204" pitchFamily="34" charset="-122"/>
              </a:rPr>
              <a:t>位。</a:t>
            </a:r>
            <a:endParaRPr lang="en-US" altLang="zh-CN" sz="3200" b="0" dirty="0">
              <a:solidFill>
                <a:srgbClr val="4D4D4D"/>
              </a:solidFill>
              <a:latin typeface="微软雅黑" panose="020B0503020204020204" pitchFamily="34" charset="-122"/>
              <a:ea typeface="微软雅黑" panose="020B0503020204020204" pitchFamily="34" charset="-122"/>
            </a:endParaRPr>
          </a:p>
          <a:p>
            <a:endParaRPr lang="en-US" altLang="zh-CN" dirty="0"/>
          </a:p>
          <a:p>
            <a:r>
              <a:rPr lang="zh-CN" altLang="en-US" sz="2000" dirty="0"/>
              <a:t>注：可以用生成多项式来表示循环冗余的除数，例</a:t>
            </a:r>
            <a:r>
              <a:rPr lang="en-US" altLang="zh-CN" sz="2000" dirty="0"/>
              <a:t>P(X)=X</a:t>
            </a:r>
            <a:r>
              <a:rPr lang="en-US" altLang="zh-CN" sz="2000" baseline="30000" dirty="0"/>
              <a:t>3</a:t>
            </a:r>
            <a:r>
              <a:rPr lang="en-US" altLang="zh-CN" sz="2000" dirty="0"/>
              <a:t>+X</a:t>
            </a:r>
            <a:r>
              <a:rPr lang="en-US" altLang="zh-CN" sz="2000" baseline="30000" dirty="0"/>
              <a:t>2</a:t>
            </a:r>
            <a:r>
              <a:rPr lang="en-US" altLang="zh-CN" sz="2000" dirty="0"/>
              <a:t>+1</a:t>
            </a:r>
            <a:r>
              <a:rPr lang="zh-CN" altLang="en-US" sz="2000" dirty="0"/>
              <a:t>可以表示</a:t>
            </a:r>
            <a:r>
              <a:rPr lang="en-US" altLang="zh-CN" sz="2000" dirty="0"/>
              <a:t>1101</a:t>
            </a:r>
            <a:r>
              <a:rPr lang="zh-CN" altLang="en-US" sz="2000" dirty="0"/>
              <a:t>这个除数。</a:t>
            </a:r>
            <a:endParaRPr lang="en-US" altLang="zh-CN" sz="2000" dirty="0"/>
          </a:p>
          <a:p>
            <a:r>
              <a:rPr lang="zh-CN" altLang="en-US" sz="2000" dirty="0"/>
              <a:t>练：</a:t>
            </a:r>
            <a:r>
              <a:rPr lang="en-US" altLang="zh-CN" sz="2000" dirty="0"/>
              <a:t>101101</a:t>
            </a:r>
            <a:r>
              <a:rPr lang="zh-CN" altLang="en-US" sz="2000" dirty="0"/>
              <a:t>的生成多项式</a:t>
            </a:r>
            <a:r>
              <a:rPr lang="en-US" altLang="zh-CN" sz="2000" dirty="0"/>
              <a:t>P(X)=</a:t>
            </a:r>
            <a:r>
              <a:rPr lang="zh-CN" altLang="en-US" sz="2000" dirty="0"/>
              <a:t>？</a:t>
            </a:r>
          </a:p>
          <a:p>
            <a:endParaRPr lang="zh-CN" altLang="en-US" dirty="0"/>
          </a:p>
        </p:txBody>
      </p:sp>
      <p:sp>
        <p:nvSpPr>
          <p:cNvPr id="29698" name="Rectangle 2"/>
          <p:cNvSpPr>
            <a:spLocks noGrp="1" noChangeArrowheads="1"/>
          </p:cNvSpPr>
          <p:nvPr>
            <p:ph type="title"/>
          </p:nvPr>
        </p:nvSpPr>
        <p:spPr/>
        <p:txBody>
          <a:bodyPr/>
          <a:lstStyle/>
          <a:p>
            <a:r>
              <a:rPr lang="zh-CN" altLang="en-US" sz="4000" dirty="0">
                <a:solidFill>
                  <a:srgbClr val="FFFFFF"/>
                </a:solidFill>
              </a:rPr>
              <a:t>冗余码的计算举例</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7651">
                                            <p:txEl>
                                              <p:pRg st="5" end="5"/>
                                            </p:txEl>
                                          </p:spTgt>
                                        </p:tgtEl>
                                        <p:attrNameLst>
                                          <p:attrName>style.visibility</p:attrName>
                                        </p:attrNameLst>
                                      </p:cBhvr>
                                      <p:to>
                                        <p:strVal val="visible"/>
                                      </p:to>
                                    </p:set>
                                    <p:anim calcmode="lin" valueType="num">
                                      <p:cBhvr additive="base">
                                        <p:cTn id="7" dur="500" fill="hold"/>
                                        <p:tgtEl>
                                          <p:spTgt spid="27651">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1">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7651">
                                            <p:txEl>
                                              <p:pRg st="6" end="6"/>
                                            </p:txEl>
                                          </p:spTgt>
                                        </p:tgtEl>
                                        <p:attrNameLst>
                                          <p:attrName>style.visibility</p:attrName>
                                        </p:attrNameLst>
                                      </p:cBhvr>
                                      <p:to>
                                        <p:strVal val="visible"/>
                                      </p:to>
                                    </p:set>
                                    <p:anim calcmode="lin" valueType="num">
                                      <p:cBhvr additive="base">
                                        <p:cTn id="11" dur="500" fill="hold"/>
                                        <p:tgtEl>
                                          <p:spTgt spid="27651">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765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noChangeArrowheads="1"/>
          </p:cNvSpPr>
          <p:nvPr>
            <p:ph type="title"/>
          </p:nvPr>
        </p:nvSpPr>
        <p:spPr/>
        <p:txBody>
          <a:bodyPr/>
          <a:lstStyle/>
          <a:p>
            <a:r>
              <a:rPr lang="zh-CN" altLang="en-US" sz="4000" dirty="0">
                <a:solidFill>
                  <a:srgbClr val="FFFFFF"/>
                </a:solidFill>
              </a:rPr>
              <a:t>回顾</a:t>
            </a:r>
          </a:p>
        </p:txBody>
      </p:sp>
      <p:sp>
        <p:nvSpPr>
          <p:cNvPr id="10243" name="内容占位符 2"/>
          <p:cNvSpPr>
            <a:spLocks noGrp="1" noChangeArrowheads="1"/>
          </p:cNvSpPr>
          <p:nvPr>
            <p:ph idx="1"/>
          </p:nvPr>
        </p:nvSpPr>
        <p:spPr>
          <a:xfrm>
            <a:off x="1918742" y="1268760"/>
            <a:ext cx="8497738" cy="4896544"/>
          </a:xfrm>
        </p:spPr>
        <p:txBody>
          <a:bodyPr/>
          <a:lstStyle/>
          <a:p>
            <a:pPr>
              <a:defRPr/>
            </a:pPr>
            <a:r>
              <a:rPr lang="zh-CN" altLang="en-US" sz="3200" b="0" dirty="0">
                <a:solidFill>
                  <a:srgbClr val="4D4D4D"/>
                </a:solidFill>
                <a:latin typeface="微软雅黑" panose="020B0503020204020204" pitchFamily="34" charset="-122"/>
                <a:ea typeface="微软雅黑" panose="020B0503020204020204" pitchFamily="34" charset="-122"/>
              </a:rPr>
              <a:t>数据  信号  模拟信号  模拟数据  基带信号</a:t>
            </a:r>
            <a:endParaRPr lang="en-US" altLang="zh-CN" sz="3200" b="0" dirty="0">
              <a:solidFill>
                <a:srgbClr val="4D4D4D"/>
              </a:solidFill>
              <a:latin typeface="微软雅黑" panose="020B0503020204020204" pitchFamily="34" charset="-122"/>
              <a:ea typeface="微软雅黑" panose="020B0503020204020204" pitchFamily="34" charset="-122"/>
            </a:endParaRPr>
          </a:p>
          <a:p>
            <a:pPr>
              <a:defRPr/>
            </a:pPr>
            <a:r>
              <a:rPr lang="zh-CN" altLang="en-US" sz="3200" b="0" dirty="0">
                <a:solidFill>
                  <a:srgbClr val="4D4D4D"/>
                </a:solidFill>
                <a:latin typeface="微软雅黑" panose="020B0503020204020204" pitchFamily="34" charset="-122"/>
                <a:ea typeface="微软雅黑" panose="020B0503020204020204" pitchFamily="34" charset="-122"/>
              </a:rPr>
              <a:t>带通信号  数字信号  数字数据  码元  信道</a:t>
            </a:r>
            <a:endParaRPr lang="en-US" altLang="zh-CN" sz="3200" b="0" dirty="0">
              <a:solidFill>
                <a:srgbClr val="4D4D4D"/>
              </a:solidFill>
              <a:latin typeface="微软雅黑" panose="020B0503020204020204" pitchFamily="34" charset="-122"/>
              <a:ea typeface="微软雅黑" panose="020B0503020204020204" pitchFamily="34" charset="-122"/>
            </a:endParaRPr>
          </a:p>
          <a:p>
            <a:pPr>
              <a:defRPr/>
            </a:pPr>
            <a:r>
              <a:rPr lang="zh-CN" altLang="en-US" sz="3200" b="0" dirty="0">
                <a:solidFill>
                  <a:srgbClr val="4D4D4D"/>
                </a:solidFill>
                <a:latin typeface="微软雅黑" panose="020B0503020204020204" pitchFamily="34" charset="-122"/>
                <a:ea typeface="微软雅黑" panose="020B0503020204020204" pitchFamily="34" charset="-122"/>
              </a:rPr>
              <a:t>单工通信  半双工通信  全双工通信  </a:t>
            </a:r>
            <a:endParaRPr lang="en-US" altLang="zh-CN" sz="3200" b="0" dirty="0">
              <a:solidFill>
                <a:srgbClr val="4D4D4D"/>
              </a:solidFill>
              <a:latin typeface="微软雅黑" panose="020B0503020204020204" pitchFamily="34" charset="-122"/>
              <a:ea typeface="微软雅黑" panose="020B0503020204020204" pitchFamily="34" charset="-122"/>
            </a:endParaRPr>
          </a:p>
          <a:p>
            <a:pPr>
              <a:defRPr/>
            </a:pPr>
            <a:r>
              <a:rPr lang="zh-CN" altLang="en-US" sz="3200" b="0" dirty="0">
                <a:solidFill>
                  <a:srgbClr val="4D4D4D"/>
                </a:solidFill>
                <a:latin typeface="微软雅黑" panose="020B0503020204020204" pitchFamily="34" charset="-122"/>
                <a:ea typeface="微软雅黑" panose="020B0503020204020204" pitchFamily="34" charset="-122"/>
              </a:rPr>
              <a:t>奈奎斯特</a:t>
            </a:r>
            <a:r>
              <a:rPr lang="en-US" altLang="zh-CN" sz="3200" b="0" dirty="0">
                <a:solidFill>
                  <a:srgbClr val="4D4D4D"/>
                </a:solidFill>
                <a:latin typeface="微软雅黑" panose="020B0503020204020204" pitchFamily="34" charset="-122"/>
                <a:ea typeface="微软雅黑" panose="020B0503020204020204" pitchFamily="34" charset="-122"/>
              </a:rPr>
              <a:t>Nyquist</a:t>
            </a:r>
            <a:r>
              <a:rPr lang="zh-CN" altLang="en-US" sz="3200" b="0" dirty="0">
                <a:solidFill>
                  <a:srgbClr val="4D4D4D"/>
                </a:solidFill>
                <a:latin typeface="微软雅黑" panose="020B0503020204020204" pitchFamily="34" charset="-122"/>
                <a:ea typeface="微软雅黑" panose="020B0503020204020204" pitchFamily="34" charset="-122"/>
              </a:rPr>
              <a:t>定理</a:t>
            </a:r>
            <a:r>
              <a:rPr lang="en-US" altLang="zh-CN" sz="3200" b="0" dirty="0">
                <a:solidFill>
                  <a:srgbClr val="4D4D4D"/>
                </a:solidFill>
                <a:latin typeface="微软雅黑" panose="020B0503020204020204" pitchFamily="34" charset="-122"/>
                <a:ea typeface="微软雅黑" panose="020B0503020204020204" pitchFamily="34" charset="-122"/>
              </a:rPr>
              <a:t>  </a:t>
            </a:r>
            <a:r>
              <a:rPr lang="zh-CN" altLang="en-US" sz="3200" b="0" dirty="0">
                <a:solidFill>
                  <a:srgbClr val="4D4D4D"/>
                </a:solidFill>
                <a:latin typeface="微软雅黑" panose="020B0503020204020204" pitchFamily="34" charset="-122"/>
                <a:ea typeface="微软雅黑" panose="020B0503020204020204" pitchFamily="34" charset="-122"/>
              </a:rPr>
              <a:t>香农</a:t>
            </a:r>
            <a:r>
              <a:rPr lang="en-US" altLang="zh-CN" sz="3200" b="0" dirty="0">
                <a:solidFill>
                  <a:srgbClr val="4D4D4D"/>
                </a:solidFill>
                <a:latin typeface="微软雅黑" panose="020B0503020204020204" pitchFamily="34" charset="-122"/>
                <a:ea typeface="微软雅黑" panose="020B0503020204020204" pitchFamily="34" charset="-122"/>
              </a:rPr>
              <a:t>Shannon</a:t>
            </a:r>
            <a:r>
              <a:rPr lang="zh-CN" altLang="en-US" sz="3200" b="0" dirty="0">
                <a:solidFill>
                  <a:srgbClr val="4D4D4D"/>
                </a:solidFill>
                <a:latin typeface="微软雅黑" panose="020B0503020204020204" pitchFamily="34" charset="-122"/>
                <a:ea typeface="微软雅黑" panose="020B0503020204020204" pitchFamily="34" charset="-122"/>
              </a:rPr>
              <a:t>公式</a:t>
            </a:r>
            <a:endParaRPr lang="en-US" altLang="zh-CN" sz="3200" b="0" dirty="0">
              <a:solidFill>
                <a:srgbClr val="4D4D4D"/>
              </a:solidFill>
              <a:latin typeface="微软雅黑" panose="020B0503020204020204" pitchFamily="34" charset="-122"/>
              <a:ea typeface="微软雅黑" panose="020B0503020204020204" pitchFamily="34" charset="-122"/>
            </a:endParaRPr>
          </a:p>
          <a:p>
            <a:pPr>
              <a:defRPr/>
            </a:pPr>
            <a:r>
              <a:rPr lang="zh-CN" altLang="en-US" sz="3200" b="0" dirty="0">
                <a:solidFill>
                  <a:srgbClr val="4D4D4D"/>
                </a:solidFill>
                <a:latin typeface="微软雅黑" panose="020B0503020204020204" pitchFamily="34" charset="-122"/>
                <a:ea typeface="微软雅黑" panose="020B0503020204020204" pitchFamily="34" charset="-122"/>
              </a:rPr>
              <a:t>频分复用  时分复用  波分复用 </a:t>
            </a:r>
            <a:r>
              <a:rPr lang="en-US" altLang="zh-CN" sz="3200" b="0" dirty="0">
                <a:solidFill>
                  <a:srgbClr val="4D4D4D"/>
                </a:solidFill>
                <a:latin typeface="微软雅黑" panose="020B0503020204020204" pitchFamily="34" charset="-122"/>
                <a:ea typeface="微软雅黑" panose="020B0503020204020204" pitchFamily="34" charset="-122"/>
              </a:rPr>
              <a:t>CDMA</a:t>
            </a:r>
          </a:p>
          <a:p>
            <a:pPr>
              <a:defRPr/>
            </a:pPr>
            <a:r>
              <a:rPr lang="en-US" altLang="zh-CN" sz="3200" b="0" dirty="0">
                <a:solidFill>
                  <a:srgbClr val="4D4D4D"/>
                </a:solidFill>
                <a:latin typeface="微软雅黑" panose="020B0503020204020204" pitchFamily="34" charset="-122"/>
                <a:ea typeface="微软雅黑" panose="020B0503020204020204" pitchFamily="34" charset="-122"/>
              </a:rPr>
              <a:t>CDMA</a:t>
            </a:r>
            <a:r>
              <a:rPr lang="zh-CN" altLang="en-US" sz="3200" b="0" dirty="0">
                <a:solidFill>
                  <a:srgbClr val="4D4D4D"/>
                </a:solidFill>
                <a:latin typeface="微软雅黑" panose="020B0503020204020204" pitchFamily="34" charset="-122"/>
                <a:ea typeface="微软雅黑" panose="020B0503020204020204" pitchFamily="34" charset="-122"/>
              </a:rPr>
              <a:t>计算</a:t>
            </a:r>
            <a:endParaRPr lang="en-US" altLang="zh-CN" sz="3200" b="0" dirty="0">
              <a:solidFill>
                <a:srgbClr val="4D4D4D"/>
              </a:solidFill>
              <a:latin typeface="微软雅黑" panose="020B0503020204020204" pitchFamily="34" charset="-122"/>
              <a:ea typeface="微软雅黑" panose="020B0503020204020204" pitchFamily="34" charset="-122"/>
            </a:endParaRPr>
          </a:p>
          <a:p>
            <a:endParaRPr lang="zh-CN" altLang="en-US" dirty="0"/>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ltLang="en-US" sz="4000" dirty="0">
                <a:solidFill>
                  <a:srgbClr val="FFFFFF"/>
                </a:solidFill>
              </a:rPr>
              <a:t>循环冗余检验的计算过程</a:t>
            </a:r>
          </a:p>
        </p:txBody>
      </p:sp>
      <p:sp>
        <p:nvSpPr>
          <p:cNvPr id="30723" name="Text Box 5"/>
          <p:cNvSpPr txBox="1">
            <a:spLocks noChangeArrowheads="1"/>
          </p:cNvSpPr>
          <p:nvPr/>
        </p:nvSpPr>
        <p:spPr bwMode="auto">
          <a:xfrm>
            <a:off x="1523802" y="1268707"/>
            <a:ext cx="9550907" cy="528055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dirty="0">
                <a:solidFill>
                  <a:schemeClr val="folHlink"/>
                </a:solidFill>
                <a:latin typeface="Arial" charset="0"/>
              </a:rPr>
              <a:t>                               </a:t>
            </a:r>
            <a:r>
              <a:rPr kumimoji="1" lang="en-US" altLang="zh-CN" sz="2400" b="0" dirty="0">
                <a:solidFill>
                  <a:schemeClr val="folHlink"/>
                </a:solidFill>
                <a:latin typeface="Arial" charset="0"/>
              </a:rPr>
              <a:t>110101</a:t>
            </a:r>
            <a:r>
              <a:rPr kumimoji="1" lang="en-US" altLang="zh-CN" sz="1200" b="0" dirty="0">
                <a:solidFill>
                  <a:schemeClr val="folHlink"/>
                </a:solidFill>
                <a:latin typeface="Arial" charset="0"/>
              </a:rPr>
              <a:t> </a:t>
            </a:r>
            <a:r>
              <a:rPr kumimoji="1" lang="en-US" altLang="zh-CN" sz="2400" b="0" dirty="0">
                <a:solidFill>
                  <a:schemeClr val="folHlink"/>
                </a:solidFill>
                <a:latin typeface="Arial" charset="0"/>
              </a:rPr>
              <a:t>←</a:t>
            </a:r>
            <a:r>
              <a:rPr kumimoji="1" lang="en-US" altLang="zh-CN" sz="1200" b="0" dirty="0">
                <a:solidFill>
                  <a:schemeClr val="folHlink"/>
                </a:solidFill>
                <a:latin typeface="Arial" charset="0"/>
              </a:rPr>
              <a:t> </a:t>
            </a:r>
            <a:r>
              <a:rPr kumimoji="1" lang="en-US" altLang="zh-CN" sz="2400" b="0" i="1" dirty="0">
                <a:solidFill>
                  <a:schemeClr val="folHlink"/>
                </a:solidFill>
                <a:latin typeface="Arial" charset="0"/>
              </a:rPr>
              <a:t>Q</a:t>
            </a:r>
            <a:r>
              <a:rPr kumimoji="1" lang="en-US" altLang="zh-CN" sz="2400" dirty="0">
                <a:solidFill>
                  <a:schemeClr val="folHlink"/>
                </a:solidFill>
                <a:latin typeface="Arial" charset="0"/>
              </a:rPr>
              <a:t> </a:t>
            </a:r>
            <a:r>
              <a:rPr kumimoji="1" lang="en-US" altLang="zh-CN" sz="2400" b="0" dirty="0">
                <a:solidFill>
                  <a:schemeClr val="folHlink"/>
                </a:solidFill>
                <a:latin typeface="Arial" charset="0"/>
              </a:rPr>
              <a:t>(</a:t>
            </a:r>
            <a:r>
              <a:rPr kumimoji="1" lang="zh-CN" altLang="en-US" sz="2400" b="0" dirty="0">
                <a:solidFill>
                  <a:schemeClr val="folHlink"/>
                </a:solidFill>
                <a:latin typeface="Arial" charset="0"/>
              </a:rPr>
              <a:t>商</a:t>
            </a:r>
            <a:r>
              <a:rPr kumimoji="1" lang="en-US" altLang="zh-CN" sz="2400" b="0" dirty="0">
                <a:solidFill>
                  <a:schemeClr val="folHlink"/>
                </a:solidFill>
                <a:latin typeface="Arial" charset="0"/>
              </a:rPr>
              <a:t>)</a:t>
            </a:r>
            <a:endParaRPr kumimoji="1" lang="en-US" altLang="zh-CN" sz="2400" dirty="0">
              <a:solidFill>
                <a:schemeClr val="folHlink"/>
              </a:solidFill>
              <a:latin typeface="Arial" charset="0"/>
            </a:endParaRPr>
          </a:p>
          <a:p>
            <a:pPr eaLnBrk="1" hangingPunct="1"/>
            <a:r>
              <a:rPr kumimoji="1" lang="en-US" altLang="zh-CN" sz="2400" b="0" i="1" dirty="0">
                <a:solidFill>
                  <a:schemeClr val="folHlink"/>
                </a:solidFill>
                <a:latin typeface="Arial" charset="0"/>
              </a:rPr>
              <a:t>    P </a:t>
            </a:r>
            <a:r>
              <a:rPr kumimoji="1" lang="en-US" altLang="zh-CN" sz="2400" b="0" dirty="0">
                <a:solidFill>
                  <a:schemeClr val="folHlink"/>
                </a:solidFill>
                <a:latin typeface="Arial" charset="0"/>
              </a:rPr>
              <a:t>(</a:t>
            </a:r>
            <a:r>
              <a:rPr kumimoji="1" lang="zh-CN" altLang="zh-CN" sz="2400" b="0" dirty="0">
                <a:solidFill>
                  <a:schemeClr val="folHlink"/>
                </a:solidFill>
                <a:latin typeface="Arial" charset="0"/>
              </a:rPr>
              <a:t>除数</a:t>
            </a:r>
            <a:r>
              <a:rPr kumimoji="1" lang="en-US" altLang="zh-CN" sz="2400" b="0" dirty="0">
                <a:solidFill>
                  <a:schemeClr val="folHlink"/>
                </a:solidFill>
                <a:latin typeface="Arial" charset="0"/>
              </a:rPr>
              <a:t>) </a:t>
            </a:r>
            <a:r>
              <a:rPr kumimoji="1" lang="en-US" altLang="zh-CN" sz="2400" dirty="0">
                <a:solidFill>
                  <a:schemeClr val="folHlink"/>
                </a:solidFill>
                <a:latin typeface="Arial" charset="0"/>
              </a:rPr>
              <a:t>→</a:t>
            </a:r>
            <a:r>
              <a:rPr kumimoji="1" lang="en-US" altLang="zh-CN" sz="1200" dirty="0">
                <a:solidFill>
                  <a:schemeClr val="folHlink"/>
                </a:solidFill>
                <a:latin typeface="Arial" charset="0"/>
              </a:rPr>
              <a:t> </a:t>
            </a:r>
            <a:r>
              <a:rPr kumimoji="1" lang="en-US" altLang="zh-CN" sz="2400" b="0" dirty="0">
                <a:solidFill>
                  <a:schemeClr val="folHlink"/>
                </a:solidFill>
                <a:latin typeface="Arial" charset="0"/>
              </a:rPr>
              <a:t>1101 101001000</a:t>
            </a:r>
            <a:r>
              <a:rPr kumimoji="1" lang="en-US" altLang="zh-CN" sz="1200" b="0" dirty="0">
                <a:solidFill>
                  <a:schemeClr val="folHlink"/>
                </a:solidFill>
                <a:latin typeface="Arial" charset="0"/>
              </a:rPr>
              <a:t> </a:t>
            </a:r>
            <a:r>
              <a:rPr kumimoji="1" lang="en-US" altLang="zh-CN" sz="2400" b="0" dirty="0">
                <a:solidFill>
                  <a:schemeClr val="folHlink"/>
                </a:solidFill>
                <a:latin typeface="Arial" charset="0"/>
              </a:rPr>
              <a:t>←</a:t>
            </a:r>
            <a:r>
              <a:rPr kumimoji="1" lang="en-US" altLang="zh-CN" sz="1200" b="0" dirty="0">
                <a:solidFill>
                  <a:schemeClr val="folHlink"/>
                </a:solidFill>
                <a:latin typeface="Arial" charset="0"/>
              </a:rPr>
              <a:t> </a:t>
            </a:r>
            <a:r>
              <a:rPr kumimoji="1" lang="en-US" altLang="zh-CN" sz="2400" b="0" dirty="0">
                <a:solidFill>
                  <a:schemeClr val="folHlink"/>
                </a:solidFill>
                <a:latin typeface="Arial" charset="0"/>
              </a:rPr>
              <a:t>2</a:t>
            </a:r>
            <a:r>
              <a:rPr kumimoji="1" lang="en-US" altLang="zh-CN" sz="2400" b="0" i="1" baseline="30000" dirty="0">
                <a:solidFill>
                  <a:schemeClr val="folHlink"/>
                </a:solidFill>
                <a:latin typeface="Arial" charset="0"/>
              </a:rPr>
              <a:t>n</a:t>
            </a:r>
            <a:r>
              <a:rPr kumimoji="1" lang="en-US" altLang="zh-CN" sz="2400" b="0" i="1" dirty="0">
                <a:solidFill>
                  <a:schemeClr val="folHlink"/>
                </a:solidFill>
                <a:latin typeface="Arial" charset="0"/>
              </a:rPr>
              <a:t>M </a:t>
            </a:r>
            <a:r>
              <a:rPr kumimoji="1" lang="en-US" altLang="zh-CN" sz="2400" b="0" dirty="0">
                <a:solidFill>
                  <a:schemeClr val="folHlink"/>
                </a:solidFill>
                <a:latin typeface="Arial" charset="0"/>
              </a:rPr>
              <a:t>(</a:t>
            </a:r>
            <a:r>
              <a:rPr kumimoji="1" lang="zh-CN" altLang="en-US" sz="2400" b="0" dirty="0">
                <a:solidFill>
                  <a:schemeClr val="folHlink"/>
                </a:solidFill>
                <a:latin typeface="Arial" charset="0"/>
              </a:rPr>
              <a:t>被除数</a:t>
            </a:r>
            <a:r>
              <a:rPr kumimoji="1" lang="en-US" altLang="zh-CN" sz="2400" b="0" dirty="0">
                <a:solidFill>
                  <a:schemeClr val="folHlink"/>
                </a:solidFill>
                <a:latin typeface="Arial" charset="0"/>
              </a:rPr>
              <a:t>)</a:t>
            </a:r>
            <a:endParaRPr kumimoji="1" lang="en-US" altLang="zh-CN" sz="2400" dirty="0">
              <a:solidFill>
                <a:schemeClr val="folHlink"/>
              </a:solidFill>
              <a:latin typeface="Arial" charset="0"/>
            </a:endParaRPr>
          </a:p>
          <a:p>
            <a:pPr eaLnBrk="1" hangingPunct="1"/>
            <a:r>
              <a:rPr kumimoji="1" lang="en-US" altLang="zh-CN" sz="1200" dirty="0">
                <a:solidFill>
                  <a:schemeClr val="folHlink"/>
                </a:solidFill>
                <a:latin typeface="Arial" charset="0"/>
              </a:rPr>
              <a:t>                             </a:t>
            </a:r>
            <a:r>
              <a:rPr kumimoji="1" lang="en-US" altLang="zh-CN" sz="2400" dirty="0">
                <a:solidFill>
                  <a:schemeClr val="folHlink"/>
                </a:solidFill>
                <a:latin typeface="Arial" charset="0"/>
              </a:rPr>
              <a:t>                </a:t>
            </a:r>
            <a:r>
              <a:rPr kumimoji="1" lang="en-US" altLang="zh-CN" sz="2400" b="0" dirty="0">
                <a:solidFill>
                  <a:schemeClr val="folHlink"/>
                </a:solidFill>
                <a:latin typeface="Arial" charset="0"/>
              </a:rPr>
              <a:t>1101</a:t>
            </a:r>
          </a:p>
          <a:p>
            <a:pPr eaLnBrk="1" hangingPunct="1"/>
            <a:r>
              <a:rPr kumimoji="1" lang="en-US" altLang="zh-CN" sz="1200" b="0" dirty="0">
                <a:solidFill>
                  <a:schemeClr val="folHlink"/>
                </a:solidFill>
                <a:latin typeface="Arial" charset="0"/>
              </a:rPr>
              <a:t>                                     </a:t>
            </a:r>
            <a:r>
              <a:rPr kumimoji="1" lang="en-US" altLang="zh-CN" sz="2400" b="0" dirty="0">
                <a:solidFill>
                  <a:schemeClr val="folHlink"/>
                </a:solidFill>
                <a:latin typeface="Arial" charset="0"/>
              </a:rPr>
              <a:t>              1110</a:t>
            </a:r>
            <a:r>
              <a:rPr kumimoji="1" lang="en-US" altLang="zh-CN" sz="1200" b="0" dirty="0">
                <a:solidFill>
                  <a:schemeClr val="folHlink"/>
                </a:solidFill>
                <a:latin typeface="Arial" charset="0"/>
              </a:rPr>
              <a:t> </a:t>
            </a:r>
            <a:endParaRPr kumimoji="1" lang="en-US" altLang="zh-CN" sz="2400" b="0" dirty="0">
              <a:solidFill>
                <a:schemeClr val="folHlink"/>
              </a:solidFill>
              <a:latin typeface="Arial" charset="0"/>
            </a:endParaRPr>
          </a:p>
          <a:p>
            <a:pPr eaLnBrk="1" hangingPunct="1"/>
            <a:r>
              <a:rPr kumimoji="1" lang="en-US" altLang="zh-CN" sz="1200" b="0" dirty="0">
                <a:solidFill>
                  <a:schemeClr val="folHlink"/>
                </a:solidFill>
                <a:latin typeface="Arial" charset="0"/>
              </a:rPr>
              <a:t>                                     </a:t>
            </a:r>
            <a:r>
              <a:rPr kumimoji="1" lang="en-US" altLang="zh-CN" sz="2400" b="0" dirty="0">
                <a:solidFill>
                  <a:schemeClr val="folHlink"/>
                </a:solidFill>
                <a:latin typeface="Arial" charset="0"/>
              </a:rPr>
              <a:t>              1101</a:t>
            </a:r>
          </a:p>
          <a:p>
            <a:pPr eaLnBrk="1" hangingPunct="1"/>
            <a:r>
              <a:rPr kumimoji="1" lang="en-US" altLang="zh-CN" sz="1000" b="0" dirty="0">
                <a:solidFill>
                  <a:schemeClr val="folHlink"/>
                </a:solidFill>
                <a:latin typeface="Arial" charset="0"/>
              </a:rPr>
              <a:t>                                             </a:t>
            </a:r>
            <a:r>
              <a:rPr kumimoji="1" lang="en-US" altLang="zh-CN" sz="2400" b="0" dirty="0">
                <a:solidFill>
                  <a:schemeClr val="folHlink"/>
                </a:solidFill>
                <a:latin typeface="Arial" charset="0"/>
              </a:rPr>
              <a:t>                0111</a:t>
            </a:r>
          </a:p>
          <a:p>
            <a:pPr eaLnBrk="1" hangingPunct="1"/>
            <a:r>
              <a:rPr kumimoji="1" lang="en-US" altLang="zh-CN" sz="1000" b="0" dirty="0">
                <a:solidFill>
                  <a:schemeClr val="folHlink"/>
                </a:solidFill>
                <a:latin typeface="Arial" charset="0"/>
              </a:rPr>
              <a:t>                                             </a:t>
            </a:r>
            <a:r>
              <a:rPr kumimoji="1" lang="en-US" altLang="zh-CN" sz="2400" b="0" dirty="0">
                <a:solidFill>
                  <a:schemeClr val="folHlink"/>
                </a:solidFill>
                <a:latin typeface="Arial" charset="0"/>
              </a:rPr>
              <a:t>                0000</a:t>
            </a:r>
          </a:p>
          <a:p>
            <a:pPr eaLnBrk="1" hangingPunct="1"/>
            <a:r>
              <a:rPr kumimoji="1" lang="en-US" altLang="zh-CN" sz="1200" b="0" dirty="0">
                <a:solidFill>
                  <a:schemeClr val="folHlink"/>
                </a:solidFill>
                <a:latin typeface="Arial" charset="0"/>
              </a:rPr>
              <a:t>                                         </a:t>
            </a:r>
            <a:r>
              <a:rPr kumimoji="1" lang="en-US" altLang="zh-CN" sz="2400" b="0" dirty="0">
                <a:solidFill>
                  <a:schemeClr val="folHlink"/>
                </a:solidFill>
                <a:latin typeface="Arial" charset="0"/>
              </a:rPr>
              <a:t>                1110</a:t>
            </a:r>
          </a:p>
          <a:p>
            <a:pPr eaLnBrk="1" hangingPunct="1"/>
            <a:r>
              <a:rPr kumimoji="1" lang="en-US" altLang="zh-CN" sz="1200" b="0" dirty="0">
                <a:solidFill>
                  <a:schemeClr val="folHlink"/>
                </a:solidFill>
                <a:latin typeface="Arial" charset="0"/>
              </a:rPr>
              <a:t>                                         </a:t>
            </a:r>
            <a:r>
              <a:rPr kumimoji="1" lang="en-US" altLang="zh-CN" sz="2400" b="0" dirty="0">
                <a:solidFill>
                  <a:schemeClr val="folHlink"/>
                </a:solidFill>
                <a:latin typeface="Arial" charset="0"/>
              </a:rPr>
              <a:t>                1101</a:t>
            </a:r>
          </a:p>
          <a:p>
            <a:pPr eaLnBrk="1" hangingPunct="1"/>
            <a:r>
              <a:rPr kumimoji="1" lang="en-US" altLang="zh-CN" sz="1000" b="0" dirty="0">
                <a:solidFill>
                  <a:schemeClr val="folHlink"/>
                </a:solidFill>
                <a:latin typeface="Arial" charset="0"/>
              </a:rPr>
              <a:t>                                                  </a:t>
            </a:r>
            <a:r>
              <a:rPr kumimoji="1" lang="en-US" altLang="zh-CN" sz="2400" b="0" dirty="0">
                <a:solidFill>
                  <a:schemeClr val="folHlink"/>
                </a:solidFill>
                <a:latin typeface="Arial" charset="0"/>
              </a:rPr>
              <a:t>                  0110</a:t>
            </a:r>
          </a:p>
          <a:p>
            <a:pPr eaLnBrk="1" hangingPunct="1"/>
            <a:r>
              <a:rPr kumimoji="1" lang="en-US" altLang="zh-CN" sz="1000" b="0" dirty="0">
                <a:solidFill>
                  <a:schemeClr val="folHlink"/>
                </a:solidFill>
                <a:latin typeface="Arial" charset="0"/>
              </a:rPr>
              <a:t>                                                  </a:t>
            </a:r>
            <a:r>
              <a:rPr kumimoji="1" lang="en-US" altLang="zh-CN" sz="2400" b="0" dirty="0">
                <a:solidFill>
                  <a:schemeClr val="folHlink"/>
                </a:solidFill>
                <a:latin typeface="Arial" charset="0"/>
              </a:rPr>
              <a:t>                  0000</a:t>
            </a:r>
          </a:p>
          <a:p>
            <a:pPr eaLnBrk="1" hangingPunct="1"/>
            <a:r>
              <a:rPr kumimoji="1" lang="en-US" altLang="zh-CN" sz="1000" b="0" dirty="0">
                <a:solidFill>
                  <a:schemeClr val="folHlink"/>
                </a:solidFill>
                <a:latin typeface="Arial" charset="0"/>
              </a:rPr>
              <a:t>                                                     </a:t>
            </a:r>
            <a:r>
              <a:rPr kumimoji="1" lang="en-US" altLang="zh-CN" sz="1200" b="0" dirty="0">
                <a:solidFill>
                  <a:schemeClr val="folHlink"/>
                </a:solidFill>
                <a:latin typeface="Arial" charset="0"/>
              </a:rPr>
              <a:t>  </a:t>
            </a:r>
            <a:r>
              <a:rPr kumimoji="1" lang="en-US" altLang="zh-CN" sz="2400" b="0" dirty="0">
                <a:solidFill>
                  <a:schemeClr val="folHlink"/>
                </a:solidFill>
                <a:latin typeface="Arial" charset="0"/>
              </a:rPr>
              <a:t>                  1100</a:t>
            </a:r>
          </a:p>
          <a:p>
            <a:pPr eaLnBrk="1" hangingPunct="1"/>
            <a:r>
              <a:rPr kumimoji="1" lang="en-US" altLang="zh-CN" sz="1000" b="0" dirty="0">
                <a:solidFill>
                  <a:schemeClr val="folHlink"/>
                </a:solidFill>
                <a:latin typeface="Arial" charset="0"/>
              </a:rPr>
              <a:t>                                                     </a:t>
            </a:r>
            <a:r>
              <a:rPr kumimoji="1" lang="en-US" altLang="zh-CN" sz="1200" b="0" dirty="0">
                <a:solidFill>
                  <a:schemeClr val="folHlink"/>
                </a:solidFill>
                <a:latin typeface="Arial" charset="0"/>
              </a:rPr>
              <a:t>  </a:t>
            </a:r>
            <a:r>
              <a:rPr kumimoji="1" lang="en-US" altLang="zh-CN" sz="2400" b="0" dirty="0">
                <a:solidFill>
                  <a:schemeClr val="folHlink"/>
                </a:solidFill>
                <a:latin typeface="Arial" charset="0"/>
              </a:rPr>
              <a:t>                  1101</a:t>
            </a:r>
          </a:p>
          <a:p>
            <a:pPr eaLnBrk="1" hangingPunct="1"/>
            <a:r>
              <a:rPr kumimoji="1" lang="en-US" altLang="zh-CN" sz="1000" b="0" dirty="0">
                <a:solidFill>
                  <a:schemeClr val="folHlink"/>
                </a:solidFill>
                <a:latin typeface="Arial" charset="0"/>
              </a:rPr>
              <a:t>                                                        </a:t>
            </a:r>
            <a:r>
              <a:rPr kumimoji="1" lang="en-US" altLang="zh-CN" sz="2400" b="0" dirty="0">
                <a:solidFill>
                  <a:schemeClr val="folHlink"/>
                </a:solidFill>
                <a:latin typeface="Arial" charset="0"/>
              </a:rPr>
              <a:t>                    001 ← </a:t>
            </a:r>
            <a:r>
              <a:rPr kumimoji="1" lang="en-US" altLang="zh-CN" sz="2400" b="0" i="1" dirty="0">
                <a:solidFill>
                  <a:schemeClr val="folHlink"/>
                </a:solidFill>
                <a:latin typeface="Arial" charset="0"/>
              </a:rPr>
              <a:t>R</a:t>
            </a:r>
            <a:r>
              <a:rPr kumimoji="1" lang="en-US" altLang="zh-CN" sz="2400" b="0" dirty="0">
                <a:solidFill>
                  <a:schemeClr val="folHlink"/>
                </a:solidFill>
                <a:latin typeface="Arial" charset="0"/>
              </a:rPr>
              <a:t> (</a:t>
            </a:r>
            <a:r>
              <a:rPr kumimoji="1" lang="zh-CN" altLang="en-US" sz="2400" b="0" dirty="0">
                <a:solidFill>
                  <a:schemeClr val="folHlink"/>
                </a:solidFill>
                <a:latin typeface="Arial" charset="0"/>
              </a:rPr>
              <a:t>余数</a:t>
            </a:r>
            <a:r>
              <a:rPr kumimoji="1" lang="en-US" altLang="zh-CN" sz="2400" b="0" dirty="0">
                <a:solidFill>
                  <a:schemeClr val="folHlink"/>
                </a:solidFill>
                <a:latin typeface="Arial" charset="0"/>
              </a:rPr>
              <a:t>)</a:t>
            </a:r>
            <a:r>
              <a:rPr kumimoji="1" lang="zh-CN" altLang="en-US" sz="2400" b="0" dirty="0">
                <a:solidFill>
                  <a:schemeClr val="folHlink"/>
                </a:solidFill>
                <a:latin typeface="Arial" charset="0"/>
              </a:rPr>
              <a:t>，作为 </a:t>
            </a:r>
            <a:r>
              <a:rPr kumimoji="1" lang="en-US" altLang="zh-CN" sz="2400" b="0" dirty="0">
                <a:solidFill>
                  <a:schemeClr val="folHlink"/>
                </a:solidFill>
                <a:latin typeface="Arial" charset="0"/>
              </a:rPr>
              <a:t>FCS</a:t>
            </a:r>
            <a:r>
              <a:rPr kumimoji="1" lang="en-US" altLang="zh-CN" sz="1200" dirty="0">
                <a:solidFill>
                  <a:schemeClr val="folHlink"/>
                </a:solidFill>
                <a:latin typeface="Arial" charset="0"/>
              </a:rPr>
              <a:t> </a:t>
            </a:r>
            <a:r>
              <a:rPr kumimoji="1" lang="en-US" altLang="zh-CN" sz="2400" dirty="0">
                <a:solidFill>
                  <a:schemeClr val="folHlink"/>
                </a:solidFill>
                <a:latin typeface="Arial" charset="0"/>
              </a:rPr>
              <a:t>                     </a:t>
            </a:r>
          </a:p>
        </p:txBody>
      </p:sp>
      <p:sp>
        <p:nvSpPr>
          <p:cNvPr id="30724" name="Freeform 6"/>
          <p:cNvSpPr>
            <a:spLocks/>
          </p:cNvSpPr>
          <p:nvPr/>
        </p:nvSpPr>
        <p:spPr bwMode="auto">
          <a:xfrm>
            <a:off x="4169290" y="1701602"/>
            <a:ext cx="3318501" cy="266762"/>
          </a:xfrm>
          <a:custGeom>
            <a:avLst/>
            <a:gdLst>
              <a:gd name="T0" fmla="*/ 0 w 1332"/>
              <a:gd name="T1" fmla="*/ 2147483646 h 156"/>
              <a:gd name="T2" fmla="*/ 0 w 1332"/>
              <a:gd name="T3" fmla="*/ 0 h 156"/>
              <a:gd name="T4" fmla="*/ 2147483646 w 1332"/>
              <a:gd name="T5" fmla="*/ 2147483646 h 156"/>
              <a:gd name="T6" fmla="*/ 0 60000 65536"/>
              <a:gd name="T7" fmla="*/ 0 60000 65536"/>
              <a:gd name="T8" fmla="*/ 0 60000 65536"/>
              <a:gd name="T9" fmla="*/ 0 w 1332"/>
              <a:gd name="T10" fmla="*/ 0 h 156"/>
              <a:gd name="T11" fmla="*/ 1332 w 1332"/>
              <a:gd name="T12" fmla="*/ 156 h 156"/>
            </a:gdLst>
            <a:ahLst/>
            <a:cxnLst>
              <a:cxn ang="T6">
                <a:pos x="T0" y="T1"/>
              </a:cxn>
              <a:cxn ang="T7">
                <a:pos x="T2" y="T3"/>
              </a:cxn>
              <a:cxn ang="T8">
                <a:pos x="T4" y="T5"/>
              </a:cxn>
            </a:cxnLst>
            <a:rect l="T9" t="T10" r="T11" b="T12"/>
            <a:pathLst>
              <a:path w="1332" h="156">
                <a:moveTo>
                  <a:pt x="0" y="156"/>
                </a:moveTo>
                <a:lnTo>
                  <a:pt x="0" y="0"/>
                </a:lnTo>
                <a:lnTo>
                  <a:pt x="1332" y="1"/>
                </a:lnTo>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endParaRPr lang="zh-CN" altLang="en-US"/>
          </a:p>
        </p:txBody>
      </p:sp>
      <p:sp>
        <p:nvSpPr>
          <p:cNvPr id="30730" name="Line 12"/>
          <p:cNvSpPr>
            <a:spLocks noChangeShapeType="1"/>
          </p:cNvSpPr>
          <p:nvPr/>
        </p:nvSpPr>
        <p:spPr bwMode="auto">
          <a:xfrm flipV="1">
            <a:off x="5087094" y="6092502"/>
            <a:ext cx="664547" cy="1588"/>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30731" name="Line 13"/>
          <p:cNvSpPr>
            <a:spLocks noChangeShapeType="1"/>
          </p:cNvSpPr>
          <p:nvPr/>
        </p:nvSpPr>
        <p:spPr bwMode="auto">
          <a:xfrm flipV="1">
            <a:off x="4943078" y="5372422"/>
            <a:ext cx="649731" cy="1588"/>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30732" name="Line 14"/>
          <p:cNvSpPr>
            <a:spLocks noChangeShapeType="1"/>
          </p:cNvSpPr>
          <p:nvPr/>
        </p:nvSpPr>
        <p:spPr bwMode="auto">
          <a:xfrm>
            <a:off x="4727054" y="4580335"/>
            <a:ext cx="683595" cy="1587"/>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30733" name="Line 15"/>
          <p:cNvSpPr>
            <a:spLocks noChangeShapeType="1"/>
          </p:cNvSpPr>
          <p:nvPr/>
        </p:nvSpPr>
        <p:spPr bwMode="auto">
          <a:xfrm>
            <a:off x="4583038" y="3861842"/>
            <a:ext cx="649733" cy="0"/>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30734" name="Line 16"/>
          <p:cNvSpPr>
            <a:spLocks noChangeShapeType="1"/>
          </p:cNvSpPr>
          <p:nvPr/>
        </p:nvSpPr>
        <p:spPr bwMode="auto">
          <a:xfrm>
            <a:off x="4367014" y="3141762"/>
            <a:ext cx="734387" cy="0"/>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30735" name="Line 17"/>
          <p:cNvSpPr>
            <a:spLocks noChangeShapeType="1"/>
          </p:cNvSpPr>
          <p:nvPr/>
        </p:nvSpPr>
        <p:spPr bwMode="auto">
          <a:xfrm>
            <a:off x="4266106" y="2421682"/>
            <a:ext cx="704759" cy="0"/>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cxnSp>
        <p:nvCxnSpPr>
          <p:cNvPr id="8" name="直接箭头连接符 7"/>
          <p:cNvCxnSpPr/>
          <p:nvPr/>
        </p:nvCxnSpPr>
        <p:spPr>
          <a:xfrm>
            <a:off x="4943078" y="1968364"/>
            <a:ext cx="0" cy="525326"/>
          </a:xfrm>
          <a:prstGeom prst="straightConnector1">
            <a:avLst/>
          </a:prstGeom>
          <a:ln w="3810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a:off x="5087095" y="1968364"/>
            <a:ext cx="14306" cy="1245406"/>
          </a:xfrm>
          <a:prstGeom prst="straightConnector1">
            <a:avLst/>
          </a:prstGeom>
          <a:ln w="3810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303118" y="1968364"/>
            <a:ext cx="0" cy="1940622"/>
          </a:xfrm>
          <a:prstGeom prst="straightConnector1">
            <a:avLst/>
          </a:prstGeom>
          <a:ln w="3810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5447134" y="1968364"/>
            <a:ext cx="0" cy="2757574"/>
          </a:xfrm>
          <a:prstGeom prst="straightConnector1">
            <a:avLst/>
          </a:prstGeom>
          <a:ln w="3810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5663158" y="1968364"/>
            <a:ext cx="0" cy="3405646"/>
          </a:xfrm>
          <a:prstGeom prst="straightConnector1">
            <a:avLst/>
          </a:prstGeom>
          <a:ln w="3810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p:txBody>
          <a:bodyPr/>
          <a:lstStyle/>
          <a:p>
            <a:r>
              <a:rPr lang="zh-CN" altLang="en-US" sz="3200" b="0" dirty="0">
                <a:solidFill>
                  <a:srgbClr val="4D4D4D"/>
                </a:solidFill>
                <a:latin typeface="微软雅黑" panose="020B0503020204020204" pitchFamily="34" charset="-122"/>
                <a:ea typeface="微软雅黑" panose="020B0503020204020204" pitchFamily="34" charset="-122"/>
              </a:rPr>
              <a:t>在数据后面添加上的冗余码称为帧检验序列 </a:t>
            </a:r>
            <a:r>
              <a:rPr lang="en-US" altLang="zh-CN" sz="3200" b="0" dirty="0">
                <a:solidFill>
                  <a:srgbClr val="4D4D4D"/>
                </a:solidFill>
                <a:latin typeface="微软雅黑" panose="020B0503020204020204" pitchFamily="34" charset="-122"/>
                <a:ea typeface="微软雅黑" panose="020B0503020204020204" pitchFamily="34" charset="-122"/>
              </a:rPr>
              <a:t>FCS (Frame Check Sequence)</a:t>
            </a:r>
            <a:r>
              <a:rPr lang="zh-CN" altLang="en-US" sz="3200" b="0" dirty="0">
                <a:solidFill>
                  <a:srgbClr val="4D4D4D"/>
                </a:solidFill>
                <a:latin typeface="微软雅黑" panose="020B0503020204020204" pitchFamily="34" charset="-122"/>
                <a:ea typeface="微软雅黑" panose="020B0503020204020204" pitchFamily="34" charset="-122"/>
              </a:rPr>
              <a:t>。</a:t>
            </a:r>
          </a:p>
          <a:p>
            <a:r>
              <a:rPr lang="zh-CN" altLang="en-US" sz="3200" b="0" dirty="0">
                <a:solidFill>
                  <a:srgbClr val="4D4D4D"/>
                </a:solidFill>
                <a:latin typeface="微软雅黑" panose="020B0503020204020204" pitchFamily="34" charset="-122"/>
                <a:ea typeface="微软雅黑" panose="020B0503020204020204" pitchFamily="34" charset="-122"/>
              </a:rPr>
              <a:t>循环冗余检验 </a:t>
            </a:r>
            <a:r>
              <a:rPr lang="en-US" altLang="zh-CN" sz="3200" b="0" dirty="0">
                <a:solidFill>
                  <a:srgbClr val="4D4D4D"/>
                </a:solidFill>
                <a:latin typeface="微软雅黑" panose="020B0503020204020204" pitchFamily="34" charset="-122"/>
                <a:ea typeface="微软雅黑" panose="020B0503020204020204" pitchFamily="34" charset="-122"/>
              </a:rPr>
              <a:t>CRC </a:t>
            </a:r>
            <a:r>
              <a:rPr lang="zh-CN" altLang="en-US" sz="3200" b="0" dirty="0">
                <a:solidFill>
                  <a:srgbClr val="4D4D4D"/>
                </a:solidFill>
                <a:latin typeface="微软雅黑" panose="020B0503020204020204" pitchFamily="34" charset="-122"/>
                <a:ea typeface="微软雅黑" panose="020B0503020204020204" pitchFamily="34" charset="-122"/>
              </a:rPr>
              <a:t>和帧检验序列 </a:t>
            </a:r>
            <a:r>
              <a:rPr lang="en-US" altLang="zh-CN" sz="3200" b="0" dirty="0">
                <a:solidFill>
                  <a:srgbClr val="4D4D4D"/>
                </a:solidFill>
                <a:latin typeface="微软雅黑" panose="020B0503020204020204" pitchFamily="34" charset="-122"/>
                <a:ea typeface="微软雅黑" panose="020B0503020204020204" pitchFamily="34" charset="-122"/>
              </a:rPr>
              <a:t>FCS</a:t>
            </a:r>
            <a:r>
              <a:rPr lang="zh-CN" altLang="en-US" sz="3200" b="0" dirty="0">
                <a:solidFill>
                  <a:srgbClr val="4D4D4D"/>
                </a:solidFill>
                <a:latin typeface="微软雅黑" panose="020B0503020204020204" pitchFamily="34" charset="-122"/>
                <a:ea typeface="微软雅黑" panose="020B0503020204020204" pitchFamily="34" charset="-122"/>
              </a:rPr>
              <a:t>并不等同。</a:t>
            </a:r>
          </a:p>
          <a:p>
            <a:pPr lvl="1"/>
            <a:r>
              <a:rPr lang="en-US" altLang="zh-CN" sz="2800" dirty="0">
                <a:solidFill>
                  <a:srgbClr val="4D4D4D"/>
                </a:solidFill>
                <a:latin typeface="微软雅黑" panose="020B0503020204020204" pitchFamily="34" charset="-122"/>
                <a:ea typeface="微软雅黑" panose="020B0503020204020204" pitchFamily="34" charset="-122"/>
                <a:cs typeface="+mn-cs"/>
              </a:rPr>
              <a:t>CRC </a:t>
            </a:r>
            <a:r>
              <a:rPr lang="zh-CN" altLang="en-US" sz="2800" dirty="0">
                <a:solidFill>
                  <a:srgbClr val="4D4D4D"/>
                </a:solidFill>
                <a:latin typeface="微软雅黑" panose="020B0503020204020204" pitchFamily="34" charset="-122"/>
                <a:ea typeface="微软雅黑" panose="020B0503020204020204" pitchFamily="34" charset="-122"/>
                <a:cs typeface="+mn-cs"/>
              </a:rPr>
              <a:t>是一种常用的检错方法，而 </a:t>
            </a:r>
            <a:r>
              <a:rPr lang="en-US" altLang="zh-CN" sz="2800" dirty="0">
                <a:solidFill>
                  <a:srgbClr val="4D4D4D"/>
                </a:solidFill>
                <a:latin typeface="微软雅黑" panose="020B0503020204020204" pitchFamily="34" charset="-122"/>
                <a:ea typeface="微软雅黑" panose="020B0503020204020204" pitchFamily="34" charset="-122"/>
                <a:cs typeface="+mn-cs"/>
              </a:rPr>
              <a:t>FCS </a:t>
            </a:r>
            <a:r>
              <a:rPr lang="zh-CN" altLang="en-US" sz="2800" dirty="0">
                <a:solidFill>
                  <a:srgbClr val="4D4D4D"/>
                </a:solidFill>
                <a:latin typeface="微软雅黑" panose="020B0503020204020204" pitchFamily="34" charset="-122"/>
                <a:ea typeface="微软雅黑" panose="020B0503020204020204" pitchFamily="34" charset="-122"/>
                <a:cs typeface="+mn-cs"/>
              </a:rPr>
              <a:t>是添加在数据后面的冗余码。</a:t>
            </a:r>
          </a:p>
          <a:p>
            <a:pPr lvl="1"/>
            <a:r>
              <a:rPr lang="en-US" altLang="zh-CN" sz="2800" dirty="0">
                <a:solidFill>
                  <a:srgbClr val="4D4D4D"/>
                </a:solidFill>
                <a:latin typeface="微软雅黑" panose="020B0503020204020204" pitchFamily="34" charset="-122"/>
                <a:ea typeface="微软雅黑" panose="020B0503020204020204" pitchFamily="34" charset="-122"/>
                <a:cs typeface="+mn-cs"/>
              </a:rPr>
              <a:t>FCS </a:t>
            </a:r>
            <a:r>
              <a:rPr lang="zh-CN" altLang="en-US" sz="2800" dirty="0">
                <a:solidFill>
                  <a:srgbClr val="4D4D4D"/>
                </a:solidFill>
                <a:latin typeface="微软雅黑" panose="020B0503020204020204" pitchFamily="34" charset="-122"/>
                <a:ea typeface="微软雅黑" panose="020B0503020204020204" pitchFamily="34" charset="-122"/>
                <a:cs typeface="+mn-cs"/>
              </a:rPr>
              <a:t>可以用 </a:t>
            </a:r>
            <a:r>
              <a:rPr lang="en-US" altLang="zh-CN" sz="2800" dirty="0">
                <a:solidFill>
                  <a:srgbClr val="4D4D4D"/>
                </a:solidFill>
                <a:latin typeface="微软雅黑" panose="020B0503020204020204" pitchFamily="34" charset="-122"/>
                <a:ea typeface="微软雅黑" panose="020B0503020204020204" pitchFamily="34" charset="-122"/>
                <a:cs typeface="+mn-cs"/>
              </a:rPr>
              <a:t>CRC </a:t>
            </a:r>
            <a:r>
              <a:rPr lang="zh-CN" altLang="en-US" sz="2800" dirty="0">
                <a:solidFill>
                  <a:srgbClr val="4D4D4D"/>
                </a:solidFill>
                <a:latin typeface="微软雅黑" panose="020B0503020204020204" pitchFamily="34" charset="-122"/>
                <a:ea typeface="微软雅黑" panose="020B0503020204020204" pitchFamily="34" charset="-122"/>
                <a:cs typeface="+mn-cs"/>
              </a:rPr>
              <a:t>这种方法得出，但 </a:t>
            </a:r>
            <a:r>
              <a:rPr lang="en-US" altLang="zh-CN" sz="2800" dirty="0">
                <a:solidFill>
                  <a:srgbClr val="4D4D4D"/>
                </a:solidFill>
                <a:latin typeface="微软雅黑" panose="020B0503020204020204" pitchFamily="34" charset="-122"/>
                <a:ea typeface="微软雅黑" panose="020B0503020204020204" pitchFamily="34" charset="-122"/>
                <a:cs typeface="+mn-cs"/>
              </a:rPr>
              <a:t>CRC </a:t>
            </a:r>
            <a:r>
              <a:rPr lang="zh-CN" altLang="en-US" sz="2800" dirty="0">
                <a:solidFill>
                  <a:srgbClr val="4D4D4D"/>
                </a:solidFill>
                <a:latin typeface="微软雅黑" panose="020B0503020204020204" pitchFamily="34" charset="-122"/>
                <a:ea typeface="微软雅黑" panose="020B0503020204020204" pitchFamily="34" charset="-122"/>
                <a:cs typeface="+mn-cs"/>
              </a:rPr>
              <a:t>并非用来获得 </a:t>
            </a:r>
            <a:r>
              <a:rPr lang="en-US" altLang="zh-CN" sz="2800" dirty="0">
                <a:solidFill>
                  <a:srgbClr val="4D4D4D"/>
                </a:solidFill>
                <a:latin typeface="微软雅黑" panose="020B0503020204020204" pitchFamily="34" charset="-122"/>
                <a:ea typeface="微软雅黑" panose="020B0503020204020204" pitchFamily="34" charset="-122"/>
                <a:cs typeface="+mn-cs"/>
              </a:rPr>
              <a:t>FCS </a:t>
            </a:r>
            <a:r>
              <a:rPr lang="zh-CN" altLang="en-US" sz="2800" dirty="0">
                <a:solidFill>
                  <a:srgbClr val="4D4D4D"/>
                </a:solidFill>
                <a:latin typeface="微软雅黑" panose="020B0503020204020204" pitchFamily="34" charset="-122"/>
                <a:ea typeface="微软雅黑" panose="020B0503020204020204" pitchFamily="34" charset="-122"/>
                <a:cs typeface="+mn-cs"/>
              </a:rPr>
              <a:t>的唯一方法。</a:t>
            </a:r>
          </a:p>
          <a:p>
            <a:pPr lvl="1"/>
            <a:endParaRPr lang="zh-CN" altLang="en-US" dirty="0"/>
          </a:p>
          <a:p>
            <a:endParaRPr lang="zh-CN" altLang="en-US" dirty="0"/>
          </a:p>
        </p:txBody>
      </p:sp>
      <p:sp>
        <p:nvSpPr>
          <p:cNvPr id="31746" name="Rectangle 2"/>
          <p:cNvSpPr>
            <a:spLocks noGrp="1" noChangeArrowheads="1"/>
          </p:cNvSpPr>
          <p:nvPr>
            <p:ph type="title"/>
          </p:nvPr>
        </p:nvSpPr>
        <p:spPr/>
        <p:txBody>
          <a:bodyPr/>
          <a:lstStyle/>
          <a:p>
            <a:r>
              <a:rPr lang="zh-CN" altLang="en-US" sz="4000" dirty="0">
                <a:solidFill>
                  <a:srgbClr val="FFFFFF"/>
                </a:solidFill>
              </a:rPr>
              <a:t>帧检验序列 </a:t>
            </a:r>
            <a:r>
              <a:rPr lang="en-US" altLang="zh-CN" sz="4000" dirty="0">
                <a:solidFill>
                  <a:srgbClr val="FFFFFF"/>
                </a:solidFill>
              </a:rPr>
              <a:t>FCS</a:t>
            </a:r>
            <a:endParaRPr lang="zh-CN" altLang="en-US" sz="4000" dirty="0">
              <a:solidFill>
                <a:srgbClr val="FFFFFF"/>
              </a:solidFill>
            </a:endParaRP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a:xfrm>
            <a:off x="442800" y="1267199"/>
            <a:ext cx="11413046" cy="4896000"/>
          </a:xfrm>
        </p:spPr>
        <p:txBody>
          <a:bodyPr/>
          <a:lstStyle/>
          <a:p>
            <a:pPr>
              <a:lnSpc>
                <a:spcPts val="4040"/>
              </a:lnSpc>
            </a:pPr>
            <a:r>
              <a:rPr lang="zh-CN" altLang="en-US" sz="3200" b="0" dirty="0">
                <a:solidFill>
                  <a:srgbClr val="4D4D4D"/>
                </a:solidFill>
                <a:latin typeface="微软雅黑" panose="020B0503020204020204" pitchFamily="34" charset="-122"/>
                <a:ea typeface="微软雅黑" panose="020B0503020204020204" pitchFamily="34" charset="-122"/>
              </a:rPr>
              <a:t>检验：</a:t>
            </a:r>
          </a:p>
          <a:p>
            <a:pPr lvl="1">
              <a:lnSpc>
                <a:spcPts val="4040"/>
              </a:lnSpc>
            </a:pPr>
            <a:r>
              <a:rPr lang="zh-CN" altLang="en-US" sz="2800" dirty="0">
                <a:solidFill>
                  <a:srgbClr val="4D4D4D"/>
                </a:solidFill>
                <a:latin typeface="微软雅黑" panose="020B0503020204020204" pitchFamily="34" charset="-122"/>
                <a:ea typeface="微软雅黑" panose="020B0503020204020204" pitchFamily="34" charset="-122"/>
                <a:cs typeface="+mn-cs"/>
              </a:rPr>
              <a:t>若得出的余数 </a:t>
            </a:r>
            <a:r>
              <a:rPr lang="en-US" altLang="zh-CN" sz="2800" dirty="0">
                <a:solidFill>
                  <a:srgbClr val="4D4D4D"/>
                </a:solidFill>
                <a:latin typeface="微软雅黑" panose="020B0503020204020204" pitchFamily="34" charset="-122"/>
                <a:ea typeface="微软雅黑" panose="020B0503020204020204" pitchFamily="34" charset="-122"/>
                <a:cs typeface="+mn-cs"/>
              </a:rPr>
              <a:t>R = 0</a:t>
            </a:r>
            <a:r>
              <a:rPr lang="zh-CN" altLang="en-US" sz="2800" dirty="0">
                <a:solidFill>
                  <a:srgbClr val="4D4D4D"/>
                </a:solidFill>
                <a:latin typeface="微软雅黑" panose="020B0503020204020204" pitchFamily="34" charset="-122"/>
                <a:ea typeface="微软雅黑" panose="020B0503020204020204" pitchFamily="34" charset="-122"/>
                <a:cs typeface="+mn-cs"/>
              </a:rPr>
              <a:t>，则判定这个帧没有差错，就接受</a:t>
            </a:r>
            <a:r>
              <a:rPr lang="en-US" altLang="zh-CN" sz="2800" dirty="0">
                <a:solidFill>
                  <a:srgbClr val="4D4D4D"/>
                </a:solidFill>
                <a:latin typeface="微软雅黑" panose="020B0503020204020204" pitchFamily="34" charset="-122"/>
                <a:ea typeface="微软雅黑" panose="020B0503020204020204" pitchFamily="34" charset="-122"/>
                <a:cs typeface="+mn-cs"/>
              </a:rPr>
              <a:t>(accept)</a:t>
            </a:r>
            <a:r>
              <a:rPr lang="zh-CN" altLang="en-US" sz="2800" dirty="0">
                <a:solidFill>
                  <a:srgbClr val="4D4D4D"/>
                </a:solidFill>
                <a:latin typeface="微软雅黑" panose="020B0503020204020204" pitchFamily="34" charset="-122"/>
                <a:ea typeface="微软雅黑" panose="020B0503020204020204" pitchFamily="34" charset="-122"/>
                <a:cs typeface="+mn-cs"/>
              </a:rPr>
              <a:t>。</a:t>
            </a:r>
          </a:p>
          <a:p>
            <a:pPr lvl="1">
              <a:lnSpc>
                <a:spcPts val="4040"/>
              </a:lnSpc>
            </a:pPr>
            <a:r>
              <a:rPr lang="zh-CN" altLang="en-US" sz="2800" dirty="0">
                <a:solidFill>
                  <a:srgbClr val="4D4D4D"/>
                </a:solidFill>
                <a:latin typeface="微软雅黑" panose="020B0503020204020204" pitchFamily="34" charset="-122"/>
                <a:ea typeface="微软雅黑" panose="020B0503020204020204" pitchFamily="34" charset="-122"/>
                <a:cs typeface="+mn-cs"/>
              </a:rPr>
              <a:t>若余数 </a:t>
            </a:r>
            <a:r>
              <a:rPr lang="en-US" altLang="zh-CN" sz="2800" dirty="0">
                <a:solidFill>
                  <a:srgbClr val="4D4D4D"/>
                </a:solidFill>
                <a:latin typeface="微软雅黑" panose="020B0503020204020204" pitchFamily="34" charset="-122"/>
                <a:ea typeface="微软雅黑" panose="020B0503020204020204" pitchFamily="34" charset="-122"/>
                <a:cs typeface="+mn-cs"/>
              </a:rPr>
              <a:t>R </a:t>
            </a:r>
            <a:r>
              <a:rPr lang="en-US" altLang="zh-CN" sz="2800" dirty="0">
                <a:solidFill>
                  <a:srgbClr val="4D4D4D"/>
                </a:solidFill>
                <a:latin typeface="微软雅黑" panose="020B0503020204020204" pitchFamily="34" charset="-122"/>
                <a:ea typeface="微软雅黑" panose="020B0503020204020204" pitchFamily="34" charset="-122"/>
                <a:cs typeface="+mn-cs"/>
                <a:sym typeface="Symbol" pitchFamily="18" charset="2"/>
              </a:rPr>
              <a:t></a:t>
            </a:r>
            <a:r>
              <a:rPr lang="en-US" altLang="zh-CN" sz="2800" dirty="0">
                <a:solidFill>
                  <a:srgbClr val="4D4D4D"/>
                </a:solidFill>
                <a:latin typeface="微软雅黑" panose="020B0503020204020204" pitchFamily="34" charset="-122"/>
                <a:ea typeface="微软雅黑" panose="020B0503020204020204" pitchFamily="34" charset="-122"/>
                <a:cs typeface="+mn-cs"/>
              </a:rPr>
              <a:t> 0</a:t>
            </a:r>
            <a:r>
              <a:rPr lang="zh-CN" altLang="en-US" sz="2800" dirty="0">
                <a:solidFill>
                  <a:srgbClr val="4D4D4D"/>
                </a:solidFill>
                <a:latin typeface="微软雅黑" panose="020B0503020204020204" pitchFamily="34" charset="-122"/>
                <a:ea typeface="微软雅黑" panose="020B0503020204020204" pitchFamily="34" charset="-122"/>
                <a:cs typeface="+mn-cs"/>
              </a:rPr>
              <a:t>，则判定这个帧有差错，就丢弃。</a:t>
            </a:r>
            <a:endParaRPr lang="zh-CN" altLang="en-US" dirty="0"/>
          </a:p>
          <a:p>
            <a:pPr>
              <a:lnSpc>
                <a:spcPts val="4040"/>
              </a:lnSpc>
            </a:pPr>
            <a:r>
              <a:rPr lang="zh-CN" altLang="en-US" sz="3200" b="0" dirty="0">
                <a:solidFill>
                  <a:srgbClr val="4D4D4D"/>
                </a:solidFill>
                <a:latin typeface="微软雅黑" panose="020B0503020204020204" pitchFamily="34" charset="-122"/>
                <a:ea typeface="微软雅黑" panose="020B0503020204020204" pitchFamily="34" charset="-122"/>
              </a:rPr>
              <a:t>特点：</a:t>
            </a:r>
          </a:p>
          <a:p>
            <a:pPr lvl="1">
              <a:lnSpc>
                <a:spcPts val="4040"/>
              </a:lnSpc>
            </a:pPr>
            <a:r>
              <a:rPr lang="zh-CN" altLang="en-US" sz="2800" dirty="0">
                <a:solidFill>
                  <a:srgbClr val="4D4D4D"/>
                </a:solidFill>
                <a:latin typeface="微软雅黑" panose="020B0503020204020204" pitchFamily="34" charset="-122"/>
                <a:ea typeface="微软雅黑" panose="020B0503020204020204" pitchFamily="34" charset="-122"/>
                <a:cs typeface="+mn-cs"/>
              </a:rPr>
              <a:t>但这种检测方法并不能确定究竟是哪一个或哪几个比特出现了差错。</a:t>
            </a:r>
          </a:p>
          <a:p>
            <a:pPr lvl="1">
              <a:lnSpc>
                <a:spcPts val="4040"/>
              </a:lnSpc>
            </a:pPr>
            <a:r>
              <a:rPr lang="zh-CN" altLang="en-US" sz="2800" dirty="0">
                <a:solidFill>
                  <a:srgbClr val="4D4D4D"/>
                </a:solidFill>
                <a:latin typeface="微软雅黑" panose="020B0503020204020204" pitchFamily="34" charset="-122"/>
                <a:ea typeface="微软雅黑" panose="020B0503020204020204" pitchFamily="34" charset="-122"/>
                <a:cs typeface="+mn-cs"/>
              </a:rPr>
              <a:t>只要经过严格的挑选，并使用位数足够多的除数 </a:t>
            </a:r>
            <a:r>
              <a:rPr lang="en-US" altLang="zh-CN" sz="2800" dirty="0">
                <a:solidFill>
                  <a:srgbClr val="4D4D4D"/>
                </a:solidFill>
                <a:latin typeface="微软雅黑" panose="020B0503020204020204" pitchFamily="34" charset="-122"/>
                <a:ea typeface="微软雅黑" panose="020B0503020204020204" pitchFamily="34" charset="-122"/>
                <a:cs typeface="+mn-cs"/>
              </a:rPr>
              <a:t>P</a:t>
            </a:r>
            <a:r>
              <a:rPr lang="zh-CN" altLang="en-US" sz="2800" dirty="0">
                <a:solidFill>
                  <a:srgbClr val="4D4D4D"/>
                </a:solidFill>
                <a:latin typeface="微软雅黑" panose="020B0503020204020204" pitchFamily="34" charset="-122"/>
                <a:ea typeface="微软雅黑" panose="020B0503020204020204" pitchFamily="34" charset="-122"/>
                <a:cs typeface="+mn-cs"/>
              </a:rPr>
              <a:t>，那么出现检测不到的差错的概率就很小很小。</a:t>
            </a:r>
          </a:p>
        </p:txBody>
      </p:sp>
      <p:sp>
        <p:nvSpPr>
          <p:cNvPr id="32770" name="Rectangle 2"/>
          <p:cNvSpPr>
            <a:spLocks noGrp="1" noChangeArrowheads="1"/>
          </p:cNvSpPr>
          <p:nvPr>
            <p:ph type="title"/>
          </p:nvPr>
        </p:nvSpPr>
        <p:spPr/>
        <p:txBody>
          <a:bodyPr/>
          <a:lstStyle/>
          <a:p>
            <a:r>
              <a:rPr lang="zh-CN" altLang="en-US" sz="4000" dirty="0">
                <a:solidFill>
                  <a:srgbClr val="FFFFFF"/>
                </a:solidFill>
              </a:rPr>
              <a:t>接收端对收到的每一帧进行</a:t>
            </a:r>
            <a:r>
              <a:rPr lang="en-US" altLang="zh-CN" sz="4000" dirty="0">
                <a:solidFill>
                  <a:srgbClr val="FFFFFF"/>
                </a:solidFill>
              </a:rPr>
              <a:t>CRC</a:t>
            </a:r>
            <a:r>
              <a:rPr lang="zh-CN" altLang="en-US" sz="4000" dirty="0">
                <a:solidFill>
                  <a:srgbClr val="FFFFFF"/>
                </a:solidFill>
              </a:rPr>
              <a:t>检验</a:t>
            </a: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xfrm>
            <a:off x="442800" y="1267199"/>
            <a:ext cx="11485054" cy="4896000"/>
          </a:xfrm>
        </p:spPr>
        <p:txBody>
          <a:bodyPr/>
          <a:lstStyle/>
          <a:p>
            <a:r>
              <a:rPr lang="zh-CN" altLang="en-US" sz="2400" dirty="0">
                <a:latin typeface="微软雅黑" panose="020B0503020204020204" pitchFamily="34" charset="-122"/>
                <a:ea typeface="微软雅黑" panose="020B0503020204020204" pitchFamily="34" charset="-122"/>
              </a:rPr>
              <a:t>仅用循环冗余检验 </a:t>
            </a:r>
            <a:r>
              <a:rPr lang="en-US" altLang="zh-CN" sz="2400" dirty="0">
                <a:latin typeface="微软雅黑" panose="020B0503020204020204" pitchFamily="34" charset="-122"/>
                <a:ea typeface="微软雅黑" panose="020B0503020204020204" pitchFamily="34" charset="-122"/>
              </a:rPr>
              <a:t>CRC </a:t>
            </a:r>
            <a:r>
              <a:rPr lang="zh-CN" altLang="en-US" sz="2400" dirty="0">
                <a:latin typeface="微软雅黑" panose="020B0503020204020204" pitchFamily="34" charset="-122"/>
                <a:ea typeface="微软雅黑" panose="020B0503020204020204" pitchFamily="34" charset="-122"/>
              </a:rPr>
              <a:t>差错检测技术只能做到无差错接受</a:t>
            </a:r>
            <a:r>
              <a:rPr lang="en-US" altLang="zh-CN" sz="2400" dirty="0">
                <a:latin typeface="微软雅黑" panose="020B0503020204020204" pitchFamily="34" charset="-122"/>
                <a:ea typeface="微软雅黑" panose="020B0503020204020204" pitchFamily="34" charset="-122"/>
              </a:rPr>
              <a:t>(accept)</a:t>
            </a:r>
            <a:r>
              <a:rPr lang="zh-CN" altLang="en-US" sz="2400" dirty="0">
                <a:latin typeface="微软雅黑" panose="020B0503020204020204" pitchFamily="34" charset="-122"/>
                <a:ea typeface="微软雅黑" panose="020B0503020204020204" pitchFamily="34" charset="-122"/>
              </a:rPr>
              <a:t>。</a:t>
            </a:r>
          </a:p>
          <a:p>
            <a:pPr lvl="1"/>
            <a:r>
              <a:rPr lang="zh-CN" altLang="en-US" sz="2000" dirty="0">
                <a:latin typeface="微软雅黑" panose="020B0503020204020204" pitchFamily="34" charset="-122"/>
                <a:ea typeface="微软雅黑" panose="020B0503020204020204" pitchFamily="34" charset="-122"/>
              </a:rPr>
              <a:t>“无差错接受”是指：“凡是接受的帧（即不包括丢弃的帧），我们都能以非常接近于 </a:t>
            </a:r>
            <a:r>
              <a:rPr lang="en-US" altLang="zh-CN" sz="2000" dirty="0">
                <a:latin typeface="微软雅黑" panose="020B0503020204020204" pitchFamily="34" charset="-122"/>
                <a:ea typeface="微软雅黑" panose="020B0503020204020204" pitchFamily="34" charset="-122"/>
              </a:rPr>
              <a:t>1 </a:t>
            </a:r>
            <a:r>
              <a:rPr lang="zh-CN" altLang="en-US" sz="2000" dirty="0">
                <a:latin typeface="微软雅黑" panose="020B0503020204020204" pitchFamily="34" charset="-122"/>
                <a:ea typeface="微软雅黑" panose="020B0503020204020204" pitchFamily="34" charset="-122"/>
              </a:rPr>
              <a:t>的概率认为这些帧在传输过程中没有产生差错”。也就是说：“凡是接收端数据链路层接受的帧都没有传输差错”（有差错的帧就丢弃而不接受）。</a:t>
            </a:r>
          </a:p>
          <a:p>
            <a:r>
              <a:rPr lang="zh-CN" altLang="en-US" sz="2400" dirty="0">
                <a:latin typeface="微软雅黑" panose="020B0503020204020204" pitchFamily="34" charset="-122"/>
                <a:ea typeface="微软雅黑" panose="020B0503020204020204" pitchFamily="34" charset="-122"/>
              </a:rPr>
              <a:t>要做到“可靠传输”（即发送什么就收到什么）就必须再加上确认和重传机制。</a:t>
            </a:r>
          </a:p>
          <a:p>
            <a:pPr lvl="1"/>
            <a:r>
              <a:rPr lang="zh-CN" altLang="en-US" sz="2000" dirty="0"/>
              <a:t>考虑：帧重复、帧丢失、帧乱序的情况</a:t>
            </a:r>
            <a:endParaRPr lang="en-US" altLang="zh-CN" sz="2000" dirty="0"/>
          </a:p>
          <a:p>
            <a:r>
              <a:rPr lang="zh-CN" altLang="en-US" sz="2400" dirty="0">
                <a:latin typeface="微软雅黑" panose="020B0503020204020204" pitchFamily="34" charset="-122"/>
                <a:ea typeface="微软雅黑" panose="020B0503020204020204" pitchFamily="34" charset="-122"/>
              </a:rPr>
              <a:t>可以说“</a:t>
            </a:r>
            <a:r>
              <a:rPr lang="en-US" altLang="zh-CN" sz="2400" dirty="0">
                <a:latin typeface="微软雅黑" panose="020B0503020204020204" pitchFamily="34" charset="-122"/>
                <a:ea typeface="微软雅黑" panose="020B0503020204020204" pitchFamily="34" charset="-122"/>
              </a:rPr>
              <a:t>CRC</a:t>
            </a:r>
            <a:r>
              <a:rPr lang="zh-CN" altLang="en-US" sz="2400" dirty="0">
                <a:latin typeface="微软雅黑" panose="020B0503020204020204" pitchFamily="34" charset="-122"/>
                <a:ea typeface="微软雅黑" panose="020B0503020204020204" pitchFamily="34" charset="-122"/>
              </a:rPr>
              <a:t>是一种无比特差错，而不是无传输差错的检测机制”。</a:t>
            </a:r>
          </a:p>
          <a:p>
            <a:pPr lvl="1"/>
            <a:r>
              <a:rPr lang="en-US" altLang="zh-CN" sz="2000" dirty="0">
                <a:latin typeface="微软雅黑" panose="020B0503020204020204" pitchFamily="34" charset="-122"/>
                <a:ea typeface="微软雅黑" panose="020B0503020204020204" pitchFamily="34" charset="-122"/>
              </a:rPr>
              <a:t>OSI/RM</a:t>
            </a:r>
            <a:r>
              <a:rPr lang="zh-CN" altLang="en-US" sz="2000" dirty="0">
                <a:latin typeface="微软雅黑" panose="020B0503020204020204" pitchFamily="34" charset="-122"/>
                <a:ea typeface="微软雅黑" panose="020B0503020204020204" pitchFamily="34" charset="-122"/>
              </a:rPr>
              <a:t>模型的观点：数据链路层要做成无传输差错的！但这种理念目前不被接受！</a:t>
            </a:r>
            <a:endParaRPr lang="en-US" altLang="zh-CN" sz="2000" dirty="0">
              <a:latin typeface="微软雅黑" panose="020B0503020204020204" pitchFamily="34" charset="-122"/>
              <a:ea typeface="微软雅黑" panose="020B0503020204020204" pitchFamily="34" charset="-122"/>
            </a:endParaRPr>
          </a:p>
        </p:txBody>
      </p:sp>
      <p:sp>
        <p:nvSpPr>
          <p:cNvPr id="33794" name="Rectangle 2"/>
          <p:cNvSpPr>
            <a:spLocks noGrp="1" noChangeArrowheads="1"/>
          </p:cNvSpPr>
          <p:nvPr>
            <p:ph type="title"/>
          </p:nvPr>
        </p:nvSpPr>
        <p:spPr/>
        <p:txBody>
          <a:bodyPr/>
          <a:lstStyle/>
          <a:p>
            <a:r>
              <a:rPr lang="zh-CN" altLang="en-US" sz="4000" dirty="0">
                <a:solidFill>
                  <a:srgbClr val="FFFFFF"/>
                </a:solidFill>
              </a:rPr>
              <a:t>小结：</a:t>
            </a:r>
            <a:r>
              <a:rPr lang="en-US" altLang="zh-CN" sz="4000" dirty="0">
                <a:solidFill>
                  <a:srgbClr val="FFFFFF"/>
                </a:solidFill>
              </a:rPr>
              <a:t>CRC</a:t>
            </a:r>
            <a:r>
              <a:rPr lang="zh-CN" altLang="en-US" sz="4000" dirty="0">
                <a:solidFill>
                  <a:srgbClr val="FFFFFF"/>
                </a:solidFill>
              </a:rPr>
              <a:t>差错检测技术</a:t>
            </a: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z="4000" dirty="0">
                <a:solidFill>
                  <a:srgbClr val="FFFFFF"/>
                </a:solidFill>
              </a:rPr>
              <a:t>指引</a:t>
            </a:r>
            <a:endParaRPr lang="en-US" altLang="zh-CN" sz="4000" dirty="0">
              <a:solidFill>
                <a:srgbClr val="FFFFFF"/>
              </a:solidFill>
            </a:endParaRPr>
          </a:p>
        </p:txBody>
      </p:sp>
      <p:sp>
        <p:nvSpPr>
          <p:cNvPr id="11267" name="Rectangle 3"/>
          <p:cNvSpPr>
            <a:spLocks noGrp="1" noChangeArrowheads="1"/>
          </p:cNvSpPr>
          <p:nvPr>
            <p:ph idx="1"/>
          </p:nvPr>
        </p:nvSpPr>
        <p:spPr/>
        <p:txBody>
          <a:bodyPr/>
          <a:lstStyle/>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数据链路层基本概念及基本问题</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基本概念</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三个基本问题</a:t>
            </a: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两种情况下的数据链路层</a:t>
            </a:r>
          </a:p>
          <a:p>
            <a:pPr lvl="1">
              <a:lnSpc>
                <a:spcPts val="4000"/>
              </a:lnSpc>
              <a:defRPr/>
            </a:pPr>
            <a:r>
              <a:rPr lang="zh-CN" altLang="en-US" sz="2800" dirty="0">
                <a:solidFill>
                  <a:srgbClr val="C00000"/>
                </a:solidFill>
                <a:latin typeface="微软雅黑" panose="020B0503020204020204" pitchFamily="34" charset="-122"/>
                <a:ea typeface="微软雅黑" panose="020B0503020204020204" pitchFamily="34" charset="-122"/>
                <a:cs typeface="+mn-cs"/>
              </a:rPr>
              <a:t>使用点对点信道的数据链路层</a:t>
            </a:r>
            <a:endParaRPr lang="en-US" altLang="zh-CN" sz="2800" dirty="0">
              <a:solidFill>
                <a:srgbClr val="C00000"/>
              </a:solidFill>
              <a:latin typeface="微软雅黑" panose="020B0503020204020204" pitchFamily="34" charset="-122"/>
              <a:ea typeface="微软雅黑" panose="020B0503020204020204" pitchFamily="34" charset="-122"/>
              <a:cs typeface="+mn-cs"/>
            </a:endParaRP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使用广播信道的数据链路层</a:t>
            </a: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以太局域网（以太网）</a:t>
            </a: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扩展以太网</a:t>
            </a: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高速以太网</a:t>
            </a:r>
          </a:p>
          <a:p>
            <a:endParaRPr lang="en-US" altLang="zh-CN" dirty="0"/>
          </a:p>
          <a:p>
            <a:endParaRPr lang="zh-CN" altLang="en-US" dirty="0"/>
          </a:p>
        </p:txBody>
      </p:sp>
      <p:grpSp>
        <p:nvGrpSpPr>
          <p:cNvPr id="23" name="Group 24"/>
          <p:cNvGrpSpPr>
            <a:grpSpLocks/>
          </p:cNvGrpSpPr>
          <p:nvPr/>
        </p:nvGrpSpPr>
        <p:grpSpPr bwMode="auto">
          <a:xfrm>
            <a:off x="8261126" y="1854200"/>
            <a:ext cx="2514600" cy="3600450"/>
            <a:chOff x="3379" y="1207"/>
            <a:chExt cx="1584" cy="2268"/>
          </a:xfrm>
        </p:grpSpPr>
        <p:sp>
          <p:nvSpPr>
            <p:cNvPr id="24" name="AutoShape 4">
              <a:extLst>
                <a:ext uri="{FF2B5EF4-FFF2-40B4-BE49-F238E27FC236}">
                  <a16:creationId xmlns:a16="http://schemas.microsoft.com/office/drawing/2014/main" id="{7C9C0B70-E63A-45F5-A696-FB5A132B8AC3}"/>
                </a:ext>
              </a:extLst>
            </p:cNvPr>
            <p:cNvSpPr>
              <a:spLocks noChangeArrowheads="1"/>
            </p:cNvSpPr>
            <p:nvPr/>
          </p:nvSpPr>
          <p:spPr bwMode="auto">
            <a:xfrm>
              <a:off x="3379" y="1207"/>
              <a:ext cx="1584" cy="2268"/>
            </a:xfrm>
            <a:prstGeom prst="cube">
              <a:avLst>
                <a:gd name="adj" fmla="val 12185"/>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25" name="Rectangle 6">
              <a:extLst>
                <a:ext uri="{FF2B5EF4-FFF2-40B4-BE49-F238E27FC236}">
                  <a16:creationId xmlns:a16="http://schemas.microsoft.com/office/drawing/2014/main" id="{A1DA3AA9-685E-4BE9-837C-C53A77DFC26E}"/>
                </a:ext>
              </a:extLst>
            </p:cNvPr>
            <p:cNvSpPr>
              <a:spLocks noChangeArrowheads="1"/>
            </p:cNvSpPr>
            <p:nvPr/>
          </p:nvSpPr>
          <p:spPr bwMode="auto">
            <a:xfrm>
              <a:off x="3379" y="1399"/>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应用层</a:t>
              </a:r>
            </a:p>
          </p:txBody>
        </p:sp>
        <p:sp>
          <p:nvSpPr>
            <p:cNvPr id="26" name="Line 8">
              <a:extLst>
                <a:ext uri="{FF2B5EF4-FFF2-40B4-BE49-F238E27FC236}">
                  <a16:creationId xmlns:a16="http://schemas.microsoft.com/office/drawing/2014/main" id="{730F0241-2088-4E72-BBBA-24604A49C32D}"/>
                </a:ext>
              </a:extLst>
            </p:cNvPr>
            <p:cNvSpPr>
              <a:spLocks noChangeShapeType="1"/>
            </p:cNvSpPr>
            <p:nvPr/>
          </p:nvSpPr>
          <p:spPr bwMode="auto">
            <a:xfrm>
              <a:off x="3379" y="1831"/>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7" name="Line 9">
              <a:extLst>
                <a:ext uri="{FF2B5EF4-FFF2-40B4-BE49-F238E27FC236}">
                  <a16:creationId xmlns:a16="http://schemas.microsoft.com/office/drawing/2014/main" id="{1A1F4C1E-05AA-4083-AACF-00A09371806D}"/>
                </a:ext>
              </a:extLst>
            </p:cNvPr>
            <p:cNvSpPr>
              <a:spLocks noChangeShapeType="1"/>
            </p:cNvSpPr>
            <p:nvPr/>
          </p:nvSpPr>
          <p:spPr bwMode="auto">
            <a:xfrm>
              <a:off x="3379"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8" name="Line 10">
              <a:extLst>
                <a:ext uri="{FF2B5EF4-FFF2-40B4-BE49-F238E27FC236}">
                  <a16:creationId xmlns:a16="http://schemas.microsoft.com/office/drawing/2014/main" id="{40C633C5-C14D-4155-943C-49061566B166}"/>
                </a:ext>
              </a:extLst>
            </p:cNvPr>
            <p:cNvSpPr>
              <a:spLocks noChangeShapeType="1"/>
            </p:cNvSpPr>
            <p:nvPr/>
          </p:nvSpPr>
          <p:spPr bwMode="auto">
            <a:xfrm>
              <a:off x="4771"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9" name="Rectangle 21">
              <a:extLst>
                <a:ext uri="{FF2B5EF4-FFF2-40B4-BE49-F238E27FC236}">
                  <a16:creationId xmlns:a16="http://schemas.microsoft.com/office/drawing/2014/main" id="{3593205F-DCC6-4BB9-872F-07DE1C151D65}"/>
                </a:ext>
              </a:extLst>
            </p:cNvPr>
            <p:cNvSpPr>
              <a:spLocks noChangeArrowheads="1"/>
            </p:cNvSpPr>
            <p:nvPr/>
          </p:nvSpPr>
          <p:spPr bwMode="auto">
            <a:xfrm>
              <a:off x="3379" y="1831"/>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运输层</a:t>
              </a:r>
            </a:p>
          </p:txBody>
        </p:sp>
        <p:sp>
          <p:nvSpPr>
            <p:cNvPr id="30" name="Line 23">
              <a:extLst>
                <a:ext uri="{FF2B5EF4-FFF2-40B4-BE49-F238E27FC236}">
                  <a16:creationId xmlns:a16="http://schemas.microsoft.com/office/drawing/2014/main" id="{F9F1686D-32E3-4665-A663-0A13577DF5F9}"/>
                </a:ext>
              </a:extLst>
            </p:cNvPr>
            <p:cNvSpPr>
              <a:spLocks noChangeShapeType="1"/>
            </p:cNvSpPr>
            <p:nvPr/>
          </p:nvSpPr>
          <p:spPr bwMode="auto">
            <a:xfrm>
              <a:off x="3379" y="2263"/>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1" name="Line 24">
              <a:extLst>
                <a:ext uri="{FF2B5EF4-FFF2-40B4-BE49-F238E27FC236}">
                  <a16:creationId xmlns:a16="http://schemas.microsoft.com/office/drawing/2014/main" id="{B2CD0843-0D9A-4DF6-9D35-EBC9663DEF15}"/>
                </a:ext>
              </a:extLst>
            </p:cNvPr>
            <p:cNvSpPr>
              <a:spLocks noChangeShapeType="1"/>
            </p:cNvSpPr>
            <p:nvPr/>
          </p:nvSpPr>
          <p:spPr bwMode="auto">
            <a:xfrm>
              <a:off x="3379"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2" name="Line 25">
              <a:extLst>
                <a:ext uri="{FF2B5EF4-FFF2-40B4-BE49-F238E27FC236}">
                  <a16:creationId xmlns:a16="http://schemas.microsoft.com/office/drawing/2014/main" id="{84637CA2-3EAA-4155-B964-B8BA80E7EB63}"/>
                </a:ext>
              </a:extLst>
            </p:cNvPr>
            <p:cNvSpPr>
              <a:spLocks noChangeShapeType="1"/>
            </p:cNvSpPr>
            <p:nvPr/>
          </p:nvSpPr>
          <p:spPr bwMode="auto">
            <a:xfrm>
              <a:off x="4771"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3" name="Rectangle 27">
              <a:extLst>
                <a:ext uri="{FF2B5EF4-FFF2-40B4-BE49-F238E27FC236}">
                  <a16:creationId xmlns:a16="http://schemas.microsoft.com/office/drawing/2014/main" id="{34D7D82A-D63D-4EB3-9C2A-247BEB3E7453}"/>
                </a:ext>
              </a:extLst>
            </p:cNvPr>
            <p:cNvSpPr>
              <a:spLocks noChangeArrowheads="1"/>
            </p:cNvSpPr>
            <p:nvPr/>
          </p:nvSpPr>
          <p:spPr bwMode="auto">
            <a:xfrm>
              <a:off x="3379" y="2695"/>
              <a:ext cx="1392" cy="37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20000"/>
                </a:lnSpc>
                <a:spcBef>
                  <a:spcPct val="20000"/>
                </a:spcBef>
                <a:buClr>
                  <a:schemeClr val="tx2"/>
                </a:buClr>
                <a:buSzPct val="90000"/>
                <a:buFont typeface="Symbol" pitchFamily="18" charset="2"/>
                <a:buNone/>
                <a:defRPr/>
              </a:pPr>
              <a:r>
                <a:rPr kumimoji="1" lang="zh-CN" altLang="en-US" sz="2800" dirty="0">
                  <a:solidFill>
                    <a:schemeClr val="tx2">
                      <a:lumMod val="60000"/>
                      <a:lumOff val="4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数据链路层</a:t>
              </a:r>
            </a:p>
          </p:txBody>
        </p:sp>
        <p:sp>
          <p:nvSpPr>
            <p:cNvPr id="34" name="Line 28">
              <a:extLst>
                <a:ext uri="{FF2B5EF4-FFF2-40B4-BE49-F238E27FC236}">
                  <a16:creationId xmlns:a16="http://schemas.microsoft.com/office/drawing/2014/main" id="{2C1DDB6D-F8B0-4394-99E8-03031BB915F8}"/>
                </a:ext>
              </a:extLst>
            </p:cNvPr>
            <p:cNvSpPr>
              <a:spLocks noChangeShapeType="1"/>
            </p:cNvSpPr>
            <p:nvPr/>
          </p:nvSpPr>
          <p:spPr bwMode="auto">
            <a:xfrm>
              <a:off x="3379" y="2695"/>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5" name="Line 29">
              <a:extLst>
                <a:ext uri="{FF2B5EF4-FFF2-40B4-BE49-F238E27FC236}">
                  <a16:creationId xmlns:a16="http://schemas.microsoft.com/office/drawing/2014/main" id="{9208C3F1-CC35-45A8-BE46-EFF19D248F46}"/>
                </a:ext>
              </a:extLst>
            </p:cNvPr>
            <p:cNvSpPr>
              <a:spLocks noChangeShapeType="1"/>
            </p:cNvSpPr>
            <p:nvPr/>
          </p:nvSpPr>
          <p:spPr bwMode="auto">
            <a:xfrm>
              <a:off x="3379" y="3366"/>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6" name="Line 30">
              <a:extLst>
                <a:ext uri="{FF2B5EF4-FFF2-40B4-BE49-F238E27FC236}">
                  <a16:creationId xmlns:a16="http://schemas.microsoft.com/office/drawing/2014/main" id="{6FF34FD8-821C-4702-AF18-8C4EF436C27D}"/>
                </a:ext>
              </a:extLst>
            </p:cNvPr>
            <p:cNvSpPr>
              <a:spLocks noChangeShapeType="1"/>
            </p:cNvSpPr>
            <p:nvPr/>
          </p:nvSpPr>
          <p:spPr bwMode="auto">
            <a:xfrm>
              <a:off x="3379"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7" name="Line 31">
              <a:extLst>
                <a:ext uri="{FF2B5EF4-FFF2-40B4-BE49-F238E27FC236}">
                  <a16:creationId xmlns:a16="http://schemas.microsoft.com/office/drawing/2014/main" id="{615E01B4-8D04-4069-8E42-620858CED9A7}"/>
                </a:ext>
              </a:extLst>
            </p:cNvPr>
            <p:cNvSpPr>
              <a:spLocks noChangeShapeType="1"/>
            </p:cNvSpPr>
            <p:nvPr/>
          </p:nvSpPr>
          <p:spPr bwMode="auto">
            <a:xfrm>
              <a:off x="4771"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8" name="Rectangle 33">
              <a:extLst>
                <a:ext uri="{FF2B5EF4-FFF2-40B4-BE49-F238E27FC236}">
                  <a16:creationId xmlns:a16="http://schemas.microsoft.com/office/drawing/2014/main" id="{6DF93113-9FEF-42A3-AF41-B27DD6E1C524}"/>
                </a:ext>
              </a:extLst>
            </p:cNvPr>
            <p:cNvSpPr>
              <a:spLocks noChangeArrowheads="1"/>
            </p:cNvSpPr>
            <p:nvPr/>
          </p:nvSpPr>
          <p:spPr bwMode="auto">
            <a:xfrm>
              <a:off x="3379" y="2263"/>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网络层</a:t>
              </a:r>
            </a:p>
          </p:txBody>
        </p:sp>
        <p:sp>
          <p:nvSpPr>
            <p:cNvPr id="39" name="Line 36">
              <a:extLst>
                <a:ext uri="{FF2B5EF4-FFF2-40B4-BE49-F238E27FC236}">
                  <a16:creationId xmlns:a16="http://schemas.microsoft.com/office/drawing/2014/main" id="{021EB0D5-3D3B-4EBB-A693-7D178CCE8352}"/>
                </a:ext>
              </a:extLst>
            </p:cNvPr>
            <p:cNvSpPr>
              <a:spLocks noChangeShapeType="1"/>
            </p:cNvSpPr>
            <p:nvPr/>
          </p:nvSpPr>
          <p:spPr bwMode="auto">
            <a:xfrm>
              <a:off x="3379"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0" name="Line 37">
              <a:extLst>
                <a:ext uri="{FF2B5EF4-FFF2-40B4-BE49-F238E27FC236}">
                  <a16:creationId xmlns:a16="http://schemas.microsoft.com/office/drawing/2014/main" id="{0360C763-F23D-4BC1-BCF4-C2E2C86F734E}"/>
                </a:ext>
              </a:extLst>
            </p:cNvPr>
            <p:cNvSpPr>
              <a:spLocks noChangeShapeType="1"/>
            </p:cNvSpPr>
            <p:nvPr/>
          </p:nvSpPr>
          <p:spPr bwMode="auto">
            <a:xfrm>
              <a:off x="4771"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1" name="Rectangle 39">
              <a:extLst>
                <a:ext uri="{FF2B5EF4-FFF2-40B4-BE49-F238E27FC236}">
                  <a16:creationId xmlns:a16="http://schemas.microsoft.com/office/drawing/2014/main" id="{3DF8ACD1-EC3E-4577-B3D4-5EB654CBFF4B}"/>
                </a:ext>
              </a:extLst>
            </p:cNvPr>
            <p:cNvSpPr>
              <a:spLocks noChangeArrowheads="1"/>
            </p:cNvSpPr>
            <p:nvPr/>
          </p:nvSpPr>
          <p:spPr bwMode="auto">
            <a:xfrm>
              <a:off x="3379" y="3067"/>
              <a:ext cx="1392" cy="408"/>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物理层</a:t>
              </a:r>
            </a:p>
          </p:txBody>
        </p:sp>
      </p:grpSp>
    </p:spTree>
    <p:extLst>
      <p:ext uri="{BB962C8B-B14F-4D97-AF65-F5344CB8AC3E}">
        <p14:creationId xmlns:p14="http://schemas.microsoft.com/office/powerpoint/2010/main" val="36173386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zh-CN" sz="4000" dirty="0">
                <a:solidFill>
                  <a:srgbClr val="FFFFFF"/>
                </a:solidFill>
              </a:rPr>
              <a:t>PPP</a:t>
            </a:r>
            <a:r>
              <a:rPr lang="zh-CN" altLang="en-US" sz="4000" dirty="0">
                <a:solidFill>
                  <a:srgbClr val="FFFFFF"/>
                </a:solidFill>
              </a:rPr>
              <a:t>协议使用场合</a:t>
            </a:r>
          </a:p>
        </p:txBody>
      </p:sp>
      <p:sp>
        <p:nvSpPr>
          <p:cNvPr id="35843" name="Line 4"/>
          <p:cNvSpPr>
            <a:spLocks noChangeShapeType="1"/>
          </p:cNvSpPr>
          <p:nvPr/>
        </p:nvSpPr>
        <p:spPr bwMode="auto">
          <a:xfrm>
            <a:off x="1295231" y="4857735"/>
            <a:ext cx="5375634" cy="0"/>
          </a:xfrm>
          <a:prstGeom prst="line">
            <a:avLst/>
          </a:prstGeom>
          <a:noFill/>
          <a:ln w="9525">
            <a:solidFill>
              <a:schemeClr val="folHlink"/>
            </a:solidFill>
            <a:round/>
            <a:headEnd type="triangle" w="med" len="med"/>
            <a:tailEnd type="triangle" w="med" len="me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35844" name="Oval 5"/>
          <p:cNvSpPr>
            <a:spLocks noChangeArrowheads="1"/>
          </p:cNvSpPr>
          <p:nvPr/>
        </p:nvSpPr>
        <p:spPr bwMode="auto">
          <a:xfrm>
            <a:off x="3312153" y="2048797"/>
            <a:ext cx="1248671" cy="2521534"/>
          </a:xfrm>
          <a:prstGeom prst="ellipse">
            <a:avLst/>
          </a:prstGeom>
          <a:solidFill>
            <a:srgbClr val="CCFFFF">
              <a:alpha val="50195"/>
            </a:srgbClr>
          </a:solidFill>
          <a:ln w="9525">
            <a:solidFill>
              <a:schemeClr val="tx1"/>
            </a:solidFill>
            <a:round/>
            <a:headEnd/>
            <a:tailEnd/>
          </a:ln>
        </p:spPr>
        <p:txBody>
          <a:bodyPr wrap="none" lIns="108850" tIns="54425" rIns="108850" bIns="54425" anchor="ctr"/>
          <a:lstStyle/>
          <a:p>
            <a:pPr eaLnBrk="1" hangingPunct="1"/>
            <a:endParaRPr lang="zh-CN" altLang="en-US"/>
          </a:p>
        </p:txBody>
      </p:sp>
      <p:sp>
        <p:nvSpPr>
          <p:cNvPr id="35845" name="Text Box 6"/>
          <p:cNvSpPr txBox="1">
            <a:spLocks noChangeArrowheads="1"/>
          </p:cNvSpPr>
          <p:nvPr/>
        </p:nvSpPr>
        <p:spPr bwMode="auto">
          <a:xfrm>
            <a:off x="239153" y="2925301"/>
            <a:ext cx="489130" cy="1079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chemeClr val="folHlink"/>
                </a:solidFill>
                <a:latin typeface="Arial" charset="0"/>
              </a:rPr>
              <a:t>用</a:t>
            </a:r>
          </a:p>
          <a:p>
            <a:pPr eaLnBrk="1" hangingPunct="1"/>
            <a:endParaRPr kumimoji="1" lang="zh-CN" altLang="en-US" sz="2100" b="0">
              <a:solidFill>
                <a:schemeClr val="folHlink"/>
              </a:solidFill>
              <a:latin typeface="Arial" charset="0"/>
            </a:endParaRPr>
          </a:p>
          <a:p>
            <a:pPr eaLnBrk="1" hangingPunct="1"/>
            <a:r>
              <a:rPr kumimoji="1" lang="zh-CN" altLang="en-US" sz="2100" b="0">
                <a:solidFill>
                  <a:schemeClr val="folHlink"/>
                </a:solidFill>
                <a:latin typeface="Arial" charset="0"/>
              </a:rPr>
              <a:t>户</a:t>
            </a:r>
          </a:p>
        </p:txBody>
      </p:sp>
      <p:sp>
        <p:nvSpPr>
          <p:cNvPr id="35846" name="Text Box 7"/>
          <p:cNvSpPr txBox="1">
            <a:spLocks noChangeArrowheads="1"/>
          </p:cNvSpPr>
          <p:nvPr/>
        </p:nvSpPr>
        <p:spPr bwMode="auto">
          <a:xfrm>
            <a:off x="10334338" y="3030100"/>
            <a:ext cx="1297044"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chemeClr val="folHlink"/>
                </a:solidFill>
                <a:latin typeface="Arial" charset="0"/>
              </a:rPr>
              <a:t>至因特网</a:t>
            </a:r>
          </a:p>
        </p:txBody>
      </p:sp>
      <p:pic>
        <p:nvPicPr>
          <p:cNvPr id="35847" name="Picture 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2166" y="2193293"/>
            <a:ext cx="501584" cy="40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8" name="Rectangle 9"/>
          <p:cNvSpPr>
            <a:spLocks noChangeArrowheads="1"/>
          </p:cNvSpPr>
          <p:nvPr/>
        </p:nvSpPr>
        <p:spPr bwMode="auto">
          <a:xfrm>
            <a:off x="6711077" y="2266335"/>
            <a:ext cx="2935434" cy="2232542"/>
          </a:xfrm>
          <a:prstGeom prst="rect">
            <a:avLst/>
          </a:prstGeom>
          <a:solidFill>
            <a:srgbClr val="FFCCFF"/>
          </a:solidFill>
          <a:ln w="19050">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eaLnBrk="1" hangingPunct="1"/>
            <a:endParaRPr lang="zh-CN" altLang="en-US"/>
          </a:p>
        </p:txBody>
      </p:sp>
      <p:sp>
        <p:nvSpPr>
          <p:cNvPr id="35849" name="Text Box 10"/>
          <p:cNvSpPr txBox="1">
            <a:spLocks noChangeArrowheads="1"/>
          </p:cNvSpPr>
          <p:nvPr/>
        </p:nvSpPr>
        <p:spPr bwMode="auto">
          <a:xfrm>
            <a:off x="6887699" y="2306032"/>
            <a:ext cx="2643566" cy="756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algn="ctr" eaLnBrk="1" hangingPunct="1"/>
            <a:r>
              <a:rPr kumimoji="1" lang="zh-CN" altLang="en-US" sz="2100" b="0">
                <a:solidFill>
                  <a:schemeClr val="folHlink"/>
                </a:solidFill>
                <a:latin typeface="Arial" charset="0"/>
              </a:rPr>
              <a:t>已向因特网管理机构</a:t>
            </a:r>
          </a:p>
          <a:p>
            <a:pPr algn="ctr" eaLnBrk="1" hangingPunct="1"/>
            <a:r>
              <a:rPr kumimoji="1" lang="zh-CN" altLang="en-US" sz="2100" b="0">
                <a:solidFill>
                  <a:schemeClr val="folHlink"/>
                </a:solidFill>
                <a:latin typeface="Arial" charset="0"/>
              </a:rPr>
              <a:t>申请到一批</a:t>
            </a:r>
            <a:r>
              <a:rPr kumimoji="1" lang="zh-CN" altLang="en-US" sz="2100">
                <a:solidFill>
                  <a:schemeClr val="folHlink"/>
                </a:solidFill>
                <a:latin typeface="Arial" charset="0"/>
              </a:rPr>
              <a:t> </a:t>
            </a:r>
            <a:r>
              <a:rPr kumimoji="1" lang="en-US" altLang="zh-CN" sz="2100">
                <a:solidFill>
                  <a:schemeClr val="folHlink"/>
                </a:solidFill>
                <a:latin typeface="Arial" charset="0"/>
              </a:rPr>
              <a:t>IP </a:t>
            </a:r>
            <a:r>
              <a:rPr kumimoji="1" lang="zh-CN" altLang="en-US" sz="2100" b="0">
                <a:solidFill>
                  <a:schemeClr val="folHlink"/>
                </a:solidFill>
                <a:latin typeface="Arial" charset="0"/>
              </a:rPr>
              <a:t>地址</a:t>
            </a:r>
          </a:p>
        </p:txBody>
      </p:sp>
      <p:sp>
        <p:nvSpPr>
          <p:cNvPr id="35850" name="Text Box 11"/>
          <p:cNvSpPr txBox="1">
            <a:spLocks noChangeArrowheads="1"/>
          </p:cNvSpPr>
          <p:nvPr/>
        </p:nvSpPr>
        <p:spPr bwMode="auto">
          <a:xfrm>
            <a:off x="7860277" y="3188886"/>
            <a:ext cx="654240"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100">
                <a:solidFill>
                  <a:schemeClr val="folHlink"/>
                </a:solidFill>
                <a:latin typeface="Arial" charset="0"/>
              </a:rPr>
              <a:t>ISP</a:t>
            </a:r>
          </a:p>
        </p:txBody>
      </p:sp>
      <p:sp>
        <p:nvSpPr>
          <p:cNvPr id="35851" name="Freeform 12"/>
          <p:cNvSpPr>
            <a:spLocks/>
          </p:cNvSpPr>
          <p:nvPr/>
        </p:nvSpPr>
        <p:spPr bwMode="auto">
          <a:xfrm>
            <a:off x="9654976" y="3417540"/>
            <a:ext cx="2008456" cy="114326"/>
          </a:xfrm>
          <a:custGeom>
            <a:avLst/>
            <a:gdLst>
              <a:gd name="T0" fmla="*/ 0 w 949"/>
              <a:gd name="T1" fmla="*/ 0 h 72"/>
              <a:gd name="T2" fmla="*/ 2147483646 w 949"/>
              <a:gd name="T3" fmla="*/ 0 h 72"/>
              <a:gd name="T4" fmla="*/ 2147483646 w 949"/>
              <a:gd name="T5" fmla="*/ 2147483646 h 72"/>
              <a:gd name="T6" fmla="*/ 2147483646 w 949"/>
              <a:gd name="T7" fmla="*/ 2147483646 h 72"/>
              <a:gd name="T8" fmla="*/ 0 60000 65536"/>
              <a:gd name="T9" fmla="*/ 0 60000 65536"/>
              <a:gd name="T10" fmla="*/ 0 60000 65536"/>
              <a:gd name="T11" fmla="*/ 0 60000 65536"/>
              <a:gd name="T12" fmla="*/ 0 w 949"/>
              <a:gd name="T13" fmla="*/ 0 h 72"/>
              <a:gd name="T14" fmla="*/ 949 w 949"/>
              <a:gd name="T15" fmla="*/ 72 h 72"/>
            </a:gdLst>
            <a:ahLst/>
            <a:cxnLst>
              <a:cxn ang="T8">
                <a:pos x="T0" y="T1"/>
              </a:cxn>
              <a:cxn ang="T9">
                <a:pos x="T2" y="T3"/>
              </a:cxn>
              <a:cxn ang="T10">
                <a:pos x="T4" y="T5"/>
              </a:cxn>
              <a:cxn ang="T11">
                <a:pos x="T6" y="T7"/>
              </a:cxn>
            </a:cxnLst>
            <a:rect l="T12" t="T13" r="T14" b="T15"/>
            <a:pathLst>
              <a:path w="949" h="72">
                <a:moveTo>
                  <a:pt x="0" y="0"/>
                </a:moveTo>
                <a:lnTo>
                  <a:pt x="379" y="0"/>
                </a:lnTo>
                <a:lnTo>
                  <a:pt x="297" y="72"/>
                </a:lnTo>
                <a:lnTo>
                  <a:pt x="949" y="62"/>
                </a:lnTo>
              </a:path>
            </a:pathLst>
          </a:custGeom>
          <a:noFill/>
          <a:ln w="5715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endParaRPr lang="zh-CN" altLang="en-US"/>
          </a:p>
        </p:txBody>
      </p:sp>
      <p:pic>
        <p:nvPicPr>
          <p:cNvPr id="35852" name="Picture 1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2166" y="2668066"/>
            <a:ext cx="501584" cy="401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3" name="Picture 1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2166" y="3144427"/>
            <a:ext cx="501584" cy="401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4" name="Picture 1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2166" y="3620787"/>
            <a:ext cx="501584" cy="401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5" name="Picture 1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2166" y="4097147"/>
            <a:ext cx="501584" cy="401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56" name="Line 17"/>
          <p:cNvSpPr>
            <a:spLocks noChangeShapeType="1"/>
          </p:cNvSpPr>
          <p:nvPr/>
        </p:nvSpPr>
        <p:spPr bwMode="auto">
          <a:xfrm>
            <a:off x="1295231" y="2409244"/>
            <a:ext cx="5375634" cy="288992"/>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35857" name="Text Box 18"/>
          <p:cNvSpPr txBox="1">
            <a:spLocks noChangeArrowheads="1"/>
          </p:cNvSpPr>
          <p:nvPr/>
        </p:nvSpPr>
        <p:spPr bwMode="auto">
          <a:xfrm>
            <a:off x="3407390" y="3030100"/>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chemeClr val="folHlink"/>
                </a:solidFill>
                <a:latin typeface="Arial" charset="0"/>
              </a:rPr>
              <a:t>接入网</a:t>
            </a:r>
          </a:p>
        </p:txBody>
      </p:sp>
      <p:sp>
        <p:nvSpPr>
          <p:cNvPr id="35858" name="Line 19"/>
          <p:cNvSpPr>
            <a:spLocks noChangeShapeType="1"/>
          </p:cNvSpPr>
          <p:nvPr/>
        </p:nvSpPr>
        <p:spPr bwMode="auto">
          <a:xfrm>
            <a:off x="1295231" y="2914185"/>
            <a:ext cx="5375634" cy="14290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35859" name="Line 20"/>
          <p:cNvSpPr>
            <a:spLocks noChangeShapeType="1"/>
          </p:cNvSpPr>
          <p:nvPr/>
        </p:nvSpPr>
        <p:spPr bwMode="auto">
          <a:xfrm>
            <a:off x="1295231" y="3417539"/>
            <a:ext cx="5375634"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35860" name="Line 21"/>
          <p:cNvSpPr>
            <a:spLocks noChangeShapeType="1"/>
          </p:cNvSpPr>
          <p:nvPr/>
        </p:nvSpPr>
        <p:spPr bwMode="auto">
          <a:xfrm flipV="1">
            <a:off x="1295232" y="3709707"/>
            <a:ext cx="5398914" cy="139732"/>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35861" name="Line 22"/>
          <p:cNvSpPr>
            <a:spLocks noChangeShapeType="1"/>
          </p:cNvSpPr>
          <p:nvPr/>
        </p:nvSpPr>
        <p:spPr bwMode="auto">
          <a:xfrm flipV="1">
            <a:off x="1295231" y="4065390"/>
            <a:ext cx="5375634" cy="288992"/>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35862" name="Text Box 23"/>
          <p:cNvSpPr txBox="1">
            <a:spLocks noChangeArrowheads="1"/>
          </p:cNvSpPr>
          <p:nvPr/>
        </p:nvSpPr>
        <p:spPr bwMode="auto">
          <a:xfrm>
            <a:off x="3312153" y="4652900"/>
            <a:ext cx="1372386" cy="43307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100">
                <a:solidFill>
                  <a:schemeClr val="folHlink"/>
                </a:solidFill>
                <a:latin typeface="Arial" charset="0"/>
              </a:rPr>
              <a:t>PPP</a:t>
            </a:r>
            <a:r>
              <a:rPr kumimoji="1" lang="en-US" altLang="zh-CN" sz="2100" b="0">
                <a:solidFill>
                  <a:schemeClr val="folHlink"/>
                </a:solidFill>
                <a:latin typeface="Arial" charset="0"/>
              </a:rPr>
              <a:t> </a:t>
            </a:r>
            <a:r>
              <a:rPr kumimoji="1" lang="zh-CN" altLang="en-US" sz="2100" b="0">
                <a:solidFill>
                  <a:schemeClr val="folHlink"/>
                </a:solidFill>
                <a:latin typeface="Arial" charset="0"/>
              </a:rPr>
              <a:t>协议</a:t>
            </a: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p:txBody>
          <a:bodyPr/>
          <a:lstStyle/>
          <a:p>
            <a:r>
              <a:rPr lang="zh-CN" altLang="en-US" sz="3200" b="0" dirty="0">
                <a:solidFill>
                  <a:srgbClr val="4D4D4D"/>
                </a:solidFill>
                <a:latin typeface="微软雅黑" panose="020B0503020204020204" pitchFamily="34" charset="-122"/>
                <a:ea typeface="微软雅黑" panose="020B0503020204020204" pitchFamily="34" charset="-122"/>
              </a:rPr>
              <a:t>现在全世界使用得最多的数据链路层协议是点对点协议 </a:t>
            </a:r>
            <a:r>
              <a:rPr lang="en-US" altLang="zh-CN" sz="3200" b="0" dirty="0">
                <a:solidFill>
                  <a:srgbClr val="4D4D4D"/>
                </a:solidFill>
                <a:latin typeface="微软雅黑" panose="020B0503020204020204" pitchFamily="34" charset="-122"/>
                <a:ea typeface="微软雅黑" panose="020B0503020204020204" pitchFamily="34" charset="-122"/>
              </a:rPr>
              <a:t>PPP (Point-to-Point Protocol)</a:t>
            </a:r>
            <a:r>
              <a:rPr lang="zh-CN" altLang="en-US" sz="3200" b="0" dirty="0">
                <a:solidFill>
                  <a:srgbClr val="4D4D4D"/>
                </a:solidFill>
                <a:latin typeface="微软雅黑" panose="020B0503020204020204" pitchFamily="34" charset="-122"/>
                <a:ea typeface="微软雅黑" panose="020B0503020204020204" pitchFamily="34" charset="-122"/>
              </a:rPr>
              <a:t>。</a:t>
            </a:r>
          </a:p>
          <a:p>
            <a:r>
              <a:rPr lang="zh-CN" altLang="en-US" sz="3200" b="0" dirty="0">
                <a:solidFill>
                  <a:srgbClr val="4D4D4D"/>
                </a:solidFill>
                <a:latin typeface="微软雅黑" panose="020B0503020204020204" pitchFamily="34" charset="-122"/>
                <a:ea typeface="微软雅黑" panose="020B0503020204020204" pitchFamily="34" charset="-122"/>
              </a:rPr>
              <a:t>用户使用拨号电话线接入因特网时，一般都是使用 </a:t>
            </a:r>
            <a:r>
              <a:rPr lang="en-US" altLang="zh-CN" sz="3200" b="0" dirty="0">
                <a:solidFill>
                  <a:srgbClr val="4D4D4D"/>
                </a:solidFill>
                <a:latin typeface="微软雅黑" panose="020B0503020204020204" pitchFamily="34" charset="-122"/>
                <a:ea typeface="微软雅黑" panose="020B0503020204020204" pitchFamily="34" charset="-122"/>
              </a:rPr>
              <a:t>PPP </a:t>
            </a:r>
            <a:r>
              <a:rPr lang="zh-CN" altLang="en-US" sz="3200" b="0" dirty="0">
                <a:solidFill>
                  <a:srgbClr val="4D4D4D"/>
                </a:solidFill>
                <a:latin typeface="微软雅黑" panose="020B0503020204020204" pitchFamily="34" charset="-122"/>
                <a:ea typeface="微软雅黑" panose="020B0503020204020204" pitchFamily="34" charset="-122"/>
              </a:rPr>
              <a:t>协议。</a:t>
            </a:r>
          </a:p>
        </p:txBody>
      </p:sp>
      <p:sp>
        <p:nvSpPr>
          <p:cNvPr id="36866" name="Rectangle 2"/>
          <p:cNvSpPr>
            <a:spLocks noGrp="1" noChangeArrowheads="1"/>
          </p:cNvSpPr>
          <p:nvPr>
            <p:ph type="title"/>
          </p:nvPr>
        </p:nvSpPr>
        <p:spPr/>
        <p:txBody>
          <a:bodyPr/>
          <a:lstStyle/>
          <a:p>
            <a:r>
              <a:rPr lang="en-US" altLang="zh-CN" sz="4000" dirty="0">
                <a:solidFill>
                  <a:srgbClr val="FFFFFF"/>
                </a:solidFill>
              </a:rPr>
              <a:t>PPP</a:t>
            </a:r>
            <a:r>
              <a:rPr lang="zh-CN" altLang="en-US" sz="4000" dirty="0">
                <a:solidFill>
                  <a:srgbClr val="FFFFFF"/>
                </a:solidFill>
              </a:rPr>
              <a:t>协议</a:t>
            </a: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p:txBody>
          <a:bodyPr/>
          <a:lstStyle/>
          <a:p>
            <a:r>
              <a:rPr lang="en-US" altLang="zh-CN" sz="3200" b="0" dirty="0">
                <a:solidFill>
                  <a:srgbClr val="4D4D4D"/>
                </a:solidFill>
                <a:latin typeface="微软雅黑" panose="020B0503020204020204" pitchFamily="34" charset="-122"/>
                <a:ea typeface="微软雅黑" panose="020B0503020204020204" pitchFamily="34" charset="-122"/>
              </a:rPr>
              <a:t>PPP</a:t>
            </a:r>
            <a:r>
              <a:rPr lang="zh-CN" altLang="en-US" sz="3200" b="0" dirty="0">
                <a:solidFill>
                  <a:srgbClr val="4D4D4D"/>
                </a:solidFill>
                <a:latin typeface="微软雅黑" panose="020B0503020204020204" pitchFamily="34" charset="-122"/>
                <a:ea typeface="微软雅黑" panose="020B0503020204020204" pitchFamily="34" charset="-122"/>
              </a:rPr>
              <a:t>协议应该满足的要求：</a:t>
            </a:r>
          </a:p>
          <a:p>
            <a:pPr lvl="1">
              <a:lnSpc>
                <a:spcPts val="3460"/>
              </a:lnSpc>
            </a:pPr>
            <a:r>
              <a:rPr lang="zh-CN" altLang="en-US" sz="2800" dirty="0">
                <a:solidFill>
                  <a:srgbClr val="4D4D4D"/>
                </a:solidFill>
                <a:latin typeface="微软雅黑" panose="020B0503020204020204" pitchFamily="34" charset="-122"/>
                <a:ea typeface="微软雅黑" panose="020B0503020204020204" pitchFamily="34" charset="-122"/>
                <a:cs typeface="+mn-cs"/>
              </a:rPr>
              <a:t>简单</a:t>
            </a:r>
            <a:r>
              <a:rPr lang="en-US" altLang="zh-CN" sz="2800" dirty="0">
                <a:solidFill>
                  <a:srgbClr val="4D4D4D"/>
                </a:solidFill>
                <a:latin typeface="微软雅黑" panose="020B0503020204020204" pitchFamily="34" charset="-122"/>
                <a:ea typeface="微软雅黑" panose="020B0503020204020204" pitchFamily="34" charset="-122"/>
                <a:cs typeface="+mn-cs"/>
              </a:rPr>
              <a:t>——</a:t>
            </a:r>
            <a:r>
              <a:rPr lang="zh-CN" altLang="en-US" sz="2800" dirty="0">
                <a:solidFill>
                  <a:srgbClr val="4D4D4D"/>
                </a:solidFill>
                <a:latin typeface="微软雅黑" panose="020B0503020204020204" pitchFamily="34" charset="-122"/>
                <a:ea typeface="微软雅黑" panose="020B0503020204020204" pitchFamily="34" charset="-122"/>
                <a:cs typeface="+mn-cs"/>
              </a:rPr>
              <a:t>这是首要的要求</a:t>
            </a:r>
          </a:p>
          <a:p>
            <a:pPr lvl="1">
              <a:lnSpc>
                <a:spcPts val="3460"/>
              </a:lnSpc>
            </a:pPr>
            <a:r>
              <a:rPr lang="zh-CN" altLang="en-US" sz="2800" dirty="0">
                <a:solidFill>
                  <a:srgbClr val="4D4D4D"/>
                </a:solidFill>
                <a:latin typeface="微软雅黑" panose="020B0503020204020204" pitchFamily="34" charset="-122"/>
                <a:ea typeface="微软雅黑" panose="020B0503020204020204" pitchFamily="34" charset="-122"/>
                <a:cs typeface="+mn-cs"/>
              </a:rPr>
              <a:t>封装成帧 </a:t>
            </a:r>
          </a:p>
          <a:p>
            <a:pPr lvl="1">
              <a:lnSpc>
                <a:spcPts val="3460"/>
              </a:lnSpc>
            </a:pPr>
            <a:r>
              <a:rPr lang="zh-CN" altLang="en-US" sz="2800" dirty="0">
                <a:solidFill>
                  <a:srgbClr val="4D4D4D"/>
                </a:solidFill>
                <a:latin typeface="微软雅黑" panose="020B0503020204020204" pitchFamily="34" charset="-122"/>
                <a:ea typeface="微软雅黑" panose="020B0503020204020204" pitchFamily="34" charset="-122"/>
                <a:cs typeface="+mn-cs"/>
              </a:rPr>
              <a:t>透明性 </a:t>
            </a:r>
          </a:p>
          <a:p>
            <a:pPr lvl="1">
              <a:lnSpc>
                <a:spcPts val="3460"/>
              </a:lnSpc>
            </a:pPr>
            <a:r>
              <a:rPr lang="zh-CN" altLang="en-US" sz="2800" dirty="0">
                <a:solidFill>
                  <a:srgbClr val="4D4D4D"/>
                </a:solidFill>
                <a:latin typeface="微软雅黑" panose="020B0503020204020204" pitchFamily="34" charset="-122"/>
                <a:ea typeface="微软雅黑" panose="020B0503020204020204" pitchFamily="34" charset="-122"/>
                <a:cs typeface="+mn-cs"/>
              </a:rPr>
              <a:t>多种网络层协议 </a:t>
            </a:r>
          </a:p>
          <a:p>
            <a:pPr lvl="1">
              <a:lnSpc>
                <a:spcPts val="3460"/>
              </a:lnSpc>
            </a:pPr>
            <a:r>
              <a:rPr lang="zh-CN" altLang="en-US" sz="2800" dirty="0">
                <a:solidFill>
                  <a:srgbClr val="4D4D4D"/>
                </a:solidFill>
                <a:latin typeface="微软雅黑" panose="020B0503020204020204" pitchFamily="34" charset="-122"/>
                <a:ea typeface="微软雅黑" panose="020B0503020204020204" pitchFamily="34" charset="-122"/>
                <a:cs typeface="+mn-cs"/>
              </a:rPr>
              <a:t>多种类型链路 </a:t>
            </a:r>
          </a:p>
          <a:p>
            <a:pPr lvl="1">
              <a:lnSpc>
                <a:spcPts val="3460"/>
              </a:lnSpc>
            </a:pPr>
            <a:r>
              <a:rPr lang="zh-CN" altLang="en-US" sz="2800" dirty="0">
                <a:solidFill>
                  <a:srgbClr val="4D4D4D"/>
                </a:solidFill>
                <a:latin typeface="微软雅黑" panose="020B0503020204020204" pitchFamily="34" charset="-122"/>
                <a:ea typeface="微软雅黑" panose="020B0503020204020204" pitchFamily="34" charset="-122"/>
                <a:cs typeface="+mn-cs"/>
              </a:rPr>
              <a:t>差错检测 </a:t>
            </a:r>
          </a:p>
          <a:p>
            <a:pPr lvl="1">
              <a:lnSpc>
                <a:spcPts val="3460"/>
              </a:lnSpc>
            </a:pPr>
            <a:r>
              <a:rPr lang="zh-CN" altLang="en-US" sz="2800" dirty="0">
                <a:solidFill>
                  <a:srgbClr val="4D4D4D"/>
                </a:solidFill>
                <a:latin typeface="微软雅黑" panose="020B0503020204020204" pitchFamily="34" charset="-122"/>
                <a:ea typeface="微软雅黑" panose="020B0503020204020204" pitchFamily="34" charset="-122"/>
                <a:cs typeface="+mn-cs"/>
              </a:rPr>
              <a:t>检测连接状态 </a:t>
            </a:r>
          </a:p>
          <a:p>
            <a:pPr lvl="1">
              <a:lnSpc>
                <a:spcPts val="3460"/>
              </a:lnSpc>
            </a:pPr>
            <a:r>
              <a:rPr lang="zh-CN" altLang="en-US" sz="2800" dirty="0">
                <a:solidFill>
                  <a:srgbClr val="4D4D4D"/>
                </a:solidFill>
                <a:latin typeface="微软雅黑" panose="020B0503020204020204" pitchFamily="34" charset="-122"/>
                <a:ea typeface="微软雅黑" panose="020B0503020204020204" pitchFamily="34" charset="-122"/>
                <a:cs typeface="+mn-cs"/>
              </a:rPr>
              <a:t>最大传送单元 </a:t>
            </a:r>
          </a:p>
          <a:p>
            <a:pPr lvl="1">
              <a:lnSpc>
                <a:spcPts val="3460"/>
              </a:lnSpc>
            </a:pPr>
            <a:r>
              <a:rPr lang="zh-CN" altLang="en-US" sz="2800" dirty="0">
                <a:solidFill>
                  <a:srgbClr val="4D4D4D"/>
                </a:solidFill>
                <a:latin typeface="微软雅黑" panose="020B0503020204020204" pitchFamily="34" charset="-122"/>
                <a:ea typeface="微软雅黑" panose="020B0503020204020204" pitchFamily="34" charset="-122"/>
                <a:cs typeface="+mn-cs"/>
              </a:rPr>
              <a:t>网络层地址协商 </a:t>
            </a:r>
          </a:p>
          <a:p>
            <a:pPr lvl="1">
              <a:lnSpc>
                <a:spcPts val="3460"/>
              </a:lnSpc>
            </a:pPr>
            <a:r>
              <a:rPr lang="zh-CN" altLang="en-US" sz="2800" dirty="0">
                <a:solidFill>
                  <a:srgbClr val="4D4D4D"/>
                </a:solidFill>
                <a:latin typeface="微软雅黑" panose="020B0503020204020204" pitchFamily="34" charset="-122"/>
                <a:ea typeface="微软雅黑" panose="020B0503020204020204" pitchFamily="34" charset="-122"/>
                <a:cs typeface="+mn-cs"/>
              </a:rPr>
              <a:t>数据压缩协商  </a:t>
            </a:r>
          </a:p>
          <a:p>
            <a:endParaRPr lang="zh-CN" altLang="en-US" dirty="0"/>
          </a:p>
        </p:txBody>
      </p:sp>
      <p:sp>
        <p:nvSpPr>
          <p:cNvPr id="37890" name="Rectangle 2"/>
          <p:cNvSpPr>
            <a:spLocks noGrp="1" noChangeArrowheads="1"/>
          </p:cNvSpPr>
          <p:nvPr>
            <p:ph type="title"/>
          </p:nvPr>
        </p:nvSpPr>
        <p:spPr/>
        <p:txBody>
          <a:bodyPr/>
          <a:lstStyle/>
          <a:p>
            <a:r>
              <a:rPr lang="en-US" altLang="zh-CN" sz="4000" dirty="0">
                <a:solidFill>
                  <a:srgbClr val="FFFFFF"/>
                </a:solidFill>
              </a:rPr>
              <a:t>PPP</a:t>
            </a:r>
            <a:r>
              <a:rPr lang="zh-CN" altLang="en-US" sz="4000" dirty="0">
                <a:solidFill>
                  <a:srgbClr val="FFFFFF"/>
                </a:solidFill>
              </a:rPr>
              <a:t>协议</a:t>
            </a:r>
            <a:endParaRPr lang="en-US" altLang="zh-CN" sz="4000" dirty="0">
              <a:solidFill>
                <a:srgbClr val="FFFFFF"/>
              </a:solidFill>
            </a:endParaRPr>
          </a:p>
        </p:txBody>
      </p:sp>
      <p:sp>
        <p:nvSpPr>
          <p:cNvPr id="37892" name="Rectangle 4"/>
          <p:cNvSpPr>
            <a:spLocks noChangeArrowheads="1"/>
          </p:cNvSpPr>
          <p:nvPr/>
        </p:nvSpPr>
        <p:spPr bwMode="auto">
          <a:xfrm>
            <a:off x="6311230" y="1413570"/>
            <a:ext cx="5293094" cy="46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lstStyle/>
          <a:p>
            <a:pPr marL="408188" indent="-408188">
              <a:spcBef>
                <a:spcPct val="20000"/>
              </a:spcBef>
              <a:buFontTx/>
              <a:buChar char="•"/>
            </a:pPr>
            <a:r>
              <a:rPr lang="en-US" altLang="zh-CN" sz="3200" dirty="0">
                <a:ea typeface="黑体" pitchFamily="49" charset="-122"/>
              </a:rPr>
              <a:t>PPP</a:t>
            </a:r>
            <a:r>
              <a:rPr lang="zh-CN" altLang="en-US" sz="3200" dirty="0">
                <a:ea typeface="黑体" pitchFamily="49" charset="-122"/>
              </a:rPr>
              <a:t>协议不需要满足的要求：</a:t>
            </a:r>
          </a:p>
          <a:p>
            <a:pPr marL="884408" lvl="1" indent="-340157">
              <a:spcBef>
                <a:spcPct val="20000"/>
              </a:spcBef>
              <a:buFontTx/>
              <a:buChar char="–"/>
            </a:pPr>
            <a:r>
              <a:rPr lang="zh-CN" altLang="en-US" sz="2800" dirty="0">
                <a:ea typeface="黑体" pitchFamily="49" charset="-122"/>
              </a:rPr>
              <a:t>纠错 </a:t>
            </a:r>
          </a:p>
          <a:p>
            <a:pPr marL="884408" lvl="1" indent="-340157">
              <a:spcBef>
                <a:spcPct val="20000"/>
              </a:spcBef>
              <a:buFontTx/>
              <a:buChar char="–"/>
            </a:pPr>
            <a:r>
              <a:rPr lang="zh-CN" altLang="en-US" sz="2800" dirty="0">
                <a:ea typeface="黑体" pitchFamily="49" charset="-122"/>
              </a:rPr>
              <a:t>流量控制 </a:t>
            </a:r>
          </a:p>
          <a:p>
            <a:pPr marL="884408" lvl="1" indent="-340157">
              <a:spcBef>
                <a:spcPct val="20000"/>
              </a:spcBef>
              <a:buFontTx/>
              <a:buChar char="–"/>
            </a:pPr>
            <a:r>
              <a:rPr lang="zh-CN" altLang="en-US" sz="2800" dirty="0">
                <a:ea typeface="黑体" pitchFamily="49" charset="-122"/>
              </a:rPr>
              <a:t>序号 </a:t>
            </a:r>
          </a:p>
          <a:p>
            <a:pPr marL="884408" lvl="1" indent="-340157">
              <a:spcBef>
                <a:spcPct val="20000"/>
              </a:spcBef>
              <a:buFontTx/>
              <a:buChar char="–"/>
            </a:pPr>
            <a:r>
              <a:rPr lang="zh-CN" altLang="en-US" sz="2800" dirty="0">
                <a:ea typeface="黑体" pitchFamily="49" charset="-122"/>
              </a:rPr>
              <a:t>多点线路 </a:t>
            </a:r>
          </a:p>
          <a:p>
            <a:pPr marL="884408" lvl="1" indent="-340157">
              <a:spcBef>
                <a:spcPct val="20000"/>
              </a:spcBef>
              <a:buFontTx/>
              <a:buChar char="–"/>
            </a:pPr>
            <a:r>
              <a:rPr lang="zh-CN" altLang="en-US" sz="2800" dirty="0">
                <a:ea typeface="黑体" pitchFamily="49" charset="-122"/>
              </a:rPr>
              <a:t>半双工或单工链路 </a:t>
            </a:r>
          </a:p>
          <a:p>
            <a:pPr marL="408188" indent="-408188">
              <a:spcBef>
                <a:spcPct val="20000"/>
              </a:spcBef>
              <a:buFontTx/>
              <a:buChar char="•"/>
            </a:pPr>
            <a:endParaRPr lang="zh-CN" altLang="en-US" sz="2400" dirty="0">
              <a:ea typeface="黑体" pitchFamily="49" charset="-122"/>
            </a:endParaRPr>
          </a:p>
          <a:p>
            <a:pPr marL="408188" indent="-408188">
              <a:spcBef>
                <a:spcPct val="20000"/>
              </a:spcBef>
              <a:buFontTx/>
              <a:buChar char="•"/>
            </a:pPr>
            <a:endParaRPr lang="zh-CN" altLang="en-US" sz="2400" dirty="0">
              <a:ea typeface="黑体" pitchFamily="49" charset="-122"/>
            </a:endParaRP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PPP</a:t>
            </a:r>
            <a:r>
              <a:rPr lang="zh-CN" altLang="en-US" dirty="0">
                <a:latin typeface="+mj-ea"/>
              </a:rPr>
              <a:t>协议帧格式</a:t>
            </a:r>
            <a:endParaRPr lang="zh-CN" altLang="en-US" dirty="0"/>
          </a:p>
        </p:txBody>
      </p:sp>
      <p:sp>
        <p:nvSpPr>
          <p:cNvPr id="4" name="Rectangle 3"/>
          <p:cNvSpPr txBox="1">
            <a:spLocks noChangeArrowheads="1"/>
          </p:cNvSpPr>
          <p:nvPr/>
        </p:nvSpPr>
        <p:spPr bwMode="auto">
          <a:xfrm>
            <a:off x="2590463" y="3795634"/>
            <a:ext cx="7775621" cy="2874520"/>
          </a:xfrm>
          <a:prstGeom prst="rect">
            <a:avLst/>
          </a:prstGeom>
          <a:noFill/>
          <a:ln w="952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108850" tIns="54425" rIns="108850" bIns="54425"/>
          <a:lstStyle>
            <a:lvl1pPr marL="365125" indent="-255588">
              <a:defRPr sz="1600" b="1">
                <a:solidFill>
                  <a:srgbClr val="1C1C1C"/>
                </a:solidFill>
                <a:latin typeface="黑体" pitchFamily="49" charset="-122"/>
                <a:ea typeface="黑体" pitchFamily="49" charset="-122"/>
              </a:defRPr>
            </a:lvl1pPr>
            <a:lvl2pPr marL="620713" indent="-22860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spcBef>
                <a:spcPts val="476"/>
              </a:spcBef>
              <a:buClr>
                <a:schemeClr val="accent1"/>
              </a:buClr>
              <a:buSzPct val="68000"/>
              <a:buFont typeface="Wingdings 3" pitchFamily="18" charset="2"/>
              <a:buChar char=""/>
            </a:pPr>
            <a:r>
              <a:rPr lang="en-US" altLang="zh-CN" sz="3300" b="0" dirty="0">
                <a:solidFill>
                  <a:schemeClr val="tx1"/>
                </a:solidFill>
                <a:latin typeface="Franklin Gothic Book" pitchFamily="34" charset="0"/>
              </a:rPr>
              <a:t>PPP </a:t>
            </a:r>
            <a:r>
              <a:rPr lang="zh-CN" altLang="en-US" sz="3300" b="0" dirty="0">
                <a:solidFill>
                  <a:schemeClr val="tx1"/>
                </a:solidFill>
                <a:latin typeface="Franklin Gothic Book" pitchFamily="34" charset="0"/>
              </a:rPr>
              <a:t>有一个 </a:t>
            </a:r>
            <a:r>
              <a:rPr lang="en-US" altLang="zh-CN" sz="3300" b="0" dirty="0">
                <a:solidFill>
                  <a:schemeClr val="tx1"/>
                </a:solidFill>
                <a:latin typeface="Franklin Gothic Book" pitchFamily="34" charset="0"/>
              </a:rPr>
              <a:t>2 </a:t>
            </a:r>
            <a:r>
              <a:rPr lang="zh-CN" altLang="en-US" sz="3300" b="0" dirty="0">
                <a:solidFill>
                  <a:schemeClr val="tx1"/>
                </a:solidFill>
                <a:latin typeface="Franklin Gothic Book" pitchFamily="34" charset="0"/>
              </a:rPr>
              <a:t>个字节的协议字段。</a:t>
            </a:r>
          </a:p>
          <a:p>
            <a:pPr lvl="1" eaLnBrk="1" hangingPunct="1">
              <a:spcBef>
                <a:spcPts val="387"/>
              </a:spcBef>
              <a:buClr>
                <a:schemeClr val="accent1"/>
              </a:buClr>
              <a:buFont typeface="Verdana" pitchFamily="34" charset="0"/>
              <a:buChar char="◦"/>
            </a:pPr>
            <a:r>
              <a:rPr lang="en-US" altLang="zh-CN" sz="2100" dirty="0">
                <a:solidFill>
                  <a:schemeClr val="tx1"/>
                </a:solidFill>
                <a:latin typeface="Times New Roman" pitchFamily="18" charset="0"/>
                <a:ea typeface="宋体" pitchFamily="2" charset="-122"/>
              </a:rPr>
              <a:t>0x0021 —</a:t>
            </a:r>
            <a:r>
              <a:rPr lang="zh-CN" altLang="en-US" sz="2100" dirty="0">
                <a:solidFill>
                  <a:schemeClr val="tx1"/>
                </a:solidFill>
                <a:latin typeface="Times New Roman" pitchFamily="18" charset="0"/>
                <a:ea typeface="宋体" pitchFamily="2" charset="-122"/>
              </a:rPr>
              <a:t> </a:t>
            </a:r>
            <a:r>
              <a:rPr lang="en-US" altLang="zh-CN" sz="2100" dirty="0">
                <a:solidFill>
                  <a:schemeClr val="tx1"/>
                </a:solidFill>
                <a:latin typeface="Times New Roman" pitchFamily="18" charset="0"/>
                <a:ea typeface="宋体" pitchFamily="2" charset="-122"/>
              </a:rPr>
              <a:t>PPP </a:t>
            </a:r>
            <a:r>
              <a:rPr lang="zh-CN" altLang="en-US" sz="2100" dirty="0">
                <a:solidFill>
                  <a:schemeClr val="tx1"/>
                </a:solidFill>
                <a:latin typeface="Times New Roman" pitchFamily="18" charset="0"/>
                <a:ea typeface="宋体" pitchFamily="2" charset="-122"/>
              </a:rPr>
              <a:t>帧的信息字段就是</a:t>
            </a:r>
            <a:r>
              <a:rPr lang="en-US" altLang="zh-CN" sz="2100" dirty="0">
                <a:solidFill>
                  <a:schemeClr val="tx1"/>
                </a:solidFill>
                <a:latin typeface="Times New Roman" pitchFamily="18" charset="0"/>
                <a:ea typeface="宋体" pitchFamily="2" charset="-122"/>
              </a:rPr>
              <a:t>IP </a:t>
            </a:r>
            <a:r>
              <a:rPr lang="zh-CN" altLang="en-US" sz="2100" dirty="0">
                <a:solidFill>
                  <a:schemeClr val="tx1"/>
                </a:solidFill>
                <a:latin typeface="Times New Roman" pitchFamily="18" charset="0"/>
                <a:ea typeface="宋体" pitchFamily="2" charset="-122"/>
              </a:rPr>
              <a:t>数据报。</a:t>
            </a:r>
          </a:p>
          <a:p>
            <a:pPr lvl="1" eaLnBrk="1" hangingPunct="1">
              <a:spcBef>
                <a:spcPts val="387"/>
              </a:spcBef>
              <a:buClr>
                <a:schemeClr val="accent1"/>
              </a:buClr>
              <a:buFont typeface="Verdana" pitchFamily="34" charset="0"/>
              <a:buChar char="◦"/>
            </a:pPr>
            <a:r>
              <a:rPr lang="en-US" altLang="zh-CN" sz="2100" dirty="0">
                <a:solidFill>
                  <a:schemeClr val="tx1"/>
                </a:solidFill>
                <a:latin typeface="Times New Roman" pitchFamily="18" charset="0"/>
                <a:ea typeface="宋体" pitchFamily="2" charset="-122"/>
              </a:rPr>
              <a:t>0xC021 — </a:t>
            </a:r>
            <a:r>
              <a:rPr lang="zh-CN" altLang="en-US" sz="2100" dirty="0">
                <a:solidFill>
                  <a:schemeClr val="tx1"/>
                </a:solidFill>
                <a:latin typeface="Times New Roman" pitchFamily="18" charset="0"/>
                <a:ea typeface="宋体" pitchFamily="2" charset="-122"/>
              </a:rPr>
              <a:t>信息字段是 </a:t>
            </a:r>
            <a:r>
              <a:rPr lang="en-US" altLang="zh-CN" sz="2100" dirty="0">
                <a:solidFill>
                  <a:schemeClr val="tx1"/>
                </a:solidFill>
                <a:latin typeface="Times New Roman" pitchFamily="18" charset="0"/>
                <a:ea typeface="宋体" pitchFamily="2" charset="-122"/>
              </a:rPr>
              <a:t>PPP </a:t>
            </a:r>
            <a:r>
              <a:rPr lang="zh-CN" altLang="en-US" sz="2100" dirty="0">
                <a:solidFill>
                  <a:schemeClr val="tx1"/>
                </a:solidFill>
                <a:latin typeface="Times New Roman" pitchFamily="18" charset="0"/>
                <a:ea typeface="宋体" pitchFamily="2" charset="-122"/>
              </a:rPr>
              <a:t>链路控制数据。</a:t>
            </a:r>
          </a:p>
          <a:p>
            <a:pPr lvl="1" eaLnBrk="1" hangingPunct="1">
              <a:spcBef>
                <a:spcPts val="387"/>
              </a:spcBef>
              <a:buClr>
                <a:schemeClr val="accent1"/>
              </a:buClr>
              <a:buFont typeface="Verdana" pitchFamily="34" charset="0"/>
              <a:buChar char="◦"/>
            </a:pPr>
            <a:r>
              <a:rPr lang="en-US" altLang="zh-CN" sz="2100" dirty="0">
                <a:solidFill>
                  <a:schemeClr val="tx1"/>
                </a:solidFill>
                <a:latin typeface="Times New Roman" pitchFamily="18" charset="0"/>
                <a:ea typeface="宋体" pitchFamily="2" charset="-122"/>
              </a:rPr>
              <a:t>0x8021 — </a:t>
            </a:r>
            <a:r>
              <a:rPr lang="zh-CN" altLang="en-US" sz="2100" dirty="0">
                <a:solidFill>
                  <a:schemeClr val="tx1"/>
                </a:solidFill>
                <a:latin typeface="Times New Roman" pitchFamily="18" charset="0"/>
                <a:ea typeface="宋体" pitchFamily="2" charset="-122"/>
              </a:rPr>
              <a:t>表示这是网络控制数据。</a:t>
            </a:r>
          </a:p>
          <a:p>
            <a:pPr lvl="1" eaLnBrk="1" hangingPunct="1">
              <a:spcBef>
                <a:spcPts val="387"/>
              </a:spcBef>
              <a:buClr>
                <a:schemeClr val="accent1"/>
              </a:buClr>
              <a:buFont typeface="Verdana" pitchFamily="34" charset="0"/>
              <a:buChar char="◦"/>
            </a:pPr>
            <a:r>
              <a:rPr lang="en-US" altLang="zh-CN" sz="2100" dirty="0">
                <a:solidFill>
                  <a:schemeClr val="tx1"/>
                </a:solidFill>
                <a:latin typeface="Times New Roman" pitchFamily="18" charset="0"/>
                <a:ea typeface="宋体" pitchFamily="2" charset="-122"/>
              </a:rPr>
              <a:t>0xC023 — </a:t>
            </a:r>
            <a:r>
              <a:rPr lang="zh-CN" altLang="en-US" sz="2100" dirty="0">
                <a:solidFill>
                  <a:schemeClr val="tx1"/>
                </a:solidFill>
                <a:latin typeface="Times New Roman" pitchFamily="18" charset="0"/>
                <a:ea typeface="宋体" pitchFamily="2" charset="-122"/>
              </a:rPr>
              <a:t>信息字段是安全性认证</a:t>
            </a:r>
            <a:r>
              <a:rPr lang="en-US" altLang="zh-CN" sz="2100" dirty="0">
                <a:solidFill>
                  <a:schemeClr val="tx1"/>
                </a:solidFill>
                <a:latin typeface="Times New Roman" pitchFamily="18" charset="0"/>
                <a:ea typeface="宋体" pitchFamily="2" charset="-122"/>
              </a:rPr>
              <a:t>PAP</a:t>
            </a:r>
            <a:r>
              <a:rPr lang="zh-CN" altLang="en-US" sz="2100" dirty="0">
                <a:solidFill>
                  <a:schemeClr val="tx1"/>
                </a:solidFill>
                <a:latin typeface="Times New Roman" pitchFamily="18" charset="0"/>
                <a:ea typeface="宋体" pitchFamily="2" charset="-122"/>
              </a:rPr>
              <a:t>。</a:t>
            </a:r>
          </a:p>
          <a:p>
            <a:pPr lvl="1" eaLnBrk="1" hangingPunct="1">
              <a:spcBef>
                <a:spcPts val="387"/>
              </a:spcBef>
              <a:buClr>
                <a:schemeClr val="accent1"/>
              </a:buClr>
              <a:buFont typeface="Verdana" pitchFamily="34" charset="0"/>
              <a:buChar char="◦"/>
            </a:pPr>
            <a:r>
              <a:rPr lang="en-US" altLang="zh-CN" sz="2100" dirty="0">
                <a:solidFill>
                  <a:schemeClr val="tx1"/>
                </a:solidFill>
                <a:latin typeface="Times New Roman" pitchFamily="18" charset="0"/>
                <a:ea typeface="宋体" pitchFamily="2" charset="-122"/>
              </a:rPr>
              <a:t>0xC025 — </a:t>
            </a:r>
            <a:r>
              <a:rPr lang="zh-CN" altLang="en-US" sz="2100" dirty="0">
                <a:solidFill>
                  <a:schemeClr val="tx1"/>
                </a:solidFill>
                <a:latin typeface="Times New Roman" pitchFamily="18" charset="0"/>
                <a:ea typeface="宋体" pitchFamily="2" charset="-122"/>
              </a:rPr>
              <a:t>信息字段是</a:t>
            </a:r>
            <a:r>
              <a:rPr lang="en-US" altLang="zh-CN" sz="2100" dirty="0">
                <a:solidFill>
                  <a:schemeClr val="tx1"/>
                </a:solidFill>
                <a:latin typeface="Times New Roman" pitchFamily="18" charset="0"/>
                <a:ea typeface="宋体" pitchFamily="2" charset="-122"/>
              </a:rPr>
              <a:t>LQR</a:t>
            </a:r>
            <a:r>
              <a:rPr lang="zh-CN" altLang="en-US" sz="2100" dirty="0">
                <a:solidFill>
                  <a:schemeClr val="tx1"/>
                </a:solidFill>
                <a:latin typeface="Times New Roman" pitchFamily="18" charset="0"/>
                <a:ea typeface="宋体" pitchFamily="2" charset="-122"/>
              </a:rPr>
              <a:t>。</a:t>
            </a:r>
          </a:p>
          <a:p>
            <a:pPr lvl="1" eaLnBrk="1" hangingPunct="1">
              <a:spcBef>
                <a:spcPts val="387"/>
              </a:spcBef>
              <a:buClr>
                <a:schemeClr val="accent1"/>
              </a:buClr>
              <a:buFont typeface="Verdana" pitchFamily="34" charset="0"/>
              <a:buChar char="◦"/>
            </a:pPr>
            <a:r>
              <a:rPr lang="en-US" altLang="zh-CN" sz="2100" dirty="0">
                <a:solidFill>
                  <a:schemeClr val="tx1"/>
                </a:solidFill>
                <a:latin typeface="Times New Roman" pitchFamily="18" charset="0"/>
                <a:ea typeface="宋体" pitchFamily="2" charset="-122"/>
              </a:rPr>
              <a:t>0xC223 — </a:t>
            </a:r>
            <a:r>
              <a:rPr lang="zh-CN" altLang="en-US" sz="2100" dirty="0">
                <a:solidFill>
                  <a:schemeClr val="tx1"/>
                </a:solidFill>
                <a:latin typeface="Times New Roman" pitchFamily="18" charset="0"/>
                <a:ea typeface="宋体" pitchFamily="2" charset="-122"/>
              </a:rPr>
              <a:t>信息字段是安全性认证</a:t>
            </a:r>
            <a:r>
              <a:rPr lang="en-US" altLang="zh-CN" sz="2100" dirty="0">
                <a:solidFill>
                  <a:schemeClr val="tx1"/>
                </a:solidFill>
                <a:latin typeface="Times New Roman" pitchFamily="18" charset="0"/>
                <a:ea typeface="宋体" pitchFamily="2" charset="-122"/>
              </a:rPr>
              <a:t>CHAP</a:t>
            </a:r>
            <a:r>
              <a:rPr lang="zh-CN" altLang="en-US" sz="2100" dirty="0">
                <a:solidFill>
                  <a:schemeClr val="tx1"/>
                </a:solidFill>
                <a:latin typeface="Times New Roman" pitchFamily="18" charset="0"/>
                <a:ea typeface="宋体" pitchFamily="2" charset="-122"/>
              </a:rPr>
              <a:t>。  </a:t>
            </a:r>
          </a:p>
        </p:txBody>
      </p:sp>
      <p:sp>
        <p:nvSpPr>
          <p:cNvPr id="5" name="Rectangle 4">
            <a:extLst>
              <a:ext uri="{FF2B5EF4-FFF2-40B4-BE49-F238E27FC236}">
                <a16:creationId xmlns:a16="http://schemas.microsoft.com/office/drawing/2014/main" id="{7129732B-40EA-42FC-987F-DFC5511454BD}"/>
              </a:ext>
            </a:extLst>
          </p:cNvPr>
          <p:cNvSpPr>
            <a:spLocks noChangeArrowheads="1"/>
          </p:cNvSpPr>
          <p:nvPr/>
        </p:nvSpPr>
        <p:spPr bwMode="auto">
          <a:xfrm>
            <a:off x="5532247" y="1359771"/>
            <a:ext cx="3864530" cy="465245"/>
          </a:xfrm>
          <a:prstGeom prst="rect">
            <a:avLst/>
          </a:prstGeom>
          <a:solidFill>
            <a:srgbClr val="FFCCFF"/>
          </a:solidFill>
          <a:ln w="9525">
            <a:solidFill>
              <a:schemeClr val="folHlink"/>
            </a:solidFill>
            <a:miter lim="800000"/>
            <a:headEnd/>
            <a:tailEnd/>
          </a:ln>
          <a:effectLst>
            <a:outerShdw dist="35921" dir="2700000" algn="ctr" rotWithShape="0">
              <a:schemeClr val="bg2"/>
            </a:outerShdw>
          </a:effectLst>
        </p:spPr>
        <p:txBody>
          <a:bodyPr wrap="none" lIns="108850" tIns="54425" rIns="108850" bIns="54425" anchor="ctr"/>
          <a:lstStyle/>
          <a:p>
            <a:pPr algn="ctr" eaLnBrk="1" hangingPunct="1">
              <a:defRPr/>
            </a:pPr>
            <a:r>
              <a:rPr kumimoji="1" lang="en-US" altLang="zh-CN" sz="2900">
                <a:solidFill>
                  <a:srgbClr val="333399"/>
                </a:solidFill>
                <a:effectLst>
                  <a:outerShdw blurRad="38100" dist="38100" dir="2700000" algn="tl">
                    <a:srgbClr val="000000">
                      <a:alpha val="43137"/>
                    </a:srgbClr>
                  </a:outerShdw>
                </a:effectLst>
                <a:ea typeface="黑体" pitchFamily="2" charset="-122"/>
              </a:rPr>
              <a:t>IP </a:t>
            </a:r>
            <a:r>
              <a:rPr kumimoji="1" lang="zh-CN" altLang="en-US" sz="2900">
                <a:solidFill>
                  <a:srgbClr val="333399"/>
                </a:solidFill>
                <a:effectLst>
                  <a:outerShdw blurRad="38100" dist="38100" dir="2700000" algn="tl">
                    <a:srgbClr val="000000">
                      <a:alpha val="43137"/>
                    </a:srgbClr>
                  </a:outerShdw>
                </a:effectLst>
                <a:ea typeface="黑体" pitchFamily="2" charset="-122"/>
              </a:rPr>
              <a:t>数据报</a:t>
            </a:r>
          </a:p>
        </p:txBody>
      </p:sp>
      <p:sp>
        <p:nvSpPr>
          <p:cNvPr id="6" name="Text Box 9">
            <a:extLst>
              <a:ext uri="{FF2B5EF4-FFF2-40B4-BE49-F238E27FC236}">
                <a16:creationId xmlns:a16="http://schemas.microsoft.com/office/drawing/2014/main" id="{44E3B202-230D-414E-9870-6286636A5CBC}"/>
              </a:ext>
            </a:extLst>
          </p:cNvPr>
          <p:cNvSpPr txBox="1">
            <a:spLocks noChangeArrowheads="1"/>
          </p:cNvSpPr>
          <p:nvPr/>
        </p:nvSpPr>
        <p:spPr bwMode="auto">
          <a:xfrm>
            <a:off x="2029620" y="2795203"/>
            <a:ext cx="426614" cy="556189"/>
          </a:xfrm>
          <a:prstGeom prst="rect">
            <a:avLst/>
          </a:prstGeom>
          <a:noFill/>
          <a:ln w="9525">
            <a:noFill/>
            <a:miter lim="800000"/>
            <a:headEnd/>
            <a:tailEnd/>
          </a:ln>
          <a:effectLst/>
        </p:spPr>
        <p:txBody>
          <a:bodyPr wrap="none" lIns="108850" tIns="54425" rIns="108850" bIns="54425">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kumimoji="1" lang="en-US" altLang="zh-CN" sz="2900">
                <a:solidFill>
                  <a:srgbClr val="333399"/>
                </a:solidFill>
                <a:effectLst>
                  <a:outerShdw blurRad="38100" dist="38100" dir="2700000" algn="tl">
                    <a:srgbClr val="C0C0C0"/>
                  </a:outerShdw>
                </a:effectLst>
                <a:ea typeface="黑体" pitchFamily="2" charset="-122"/>
              </a:rPr>
              <a:t>1</a:t>
            </a:r>
          </a:p>
        </p:txBody>
      </p:sp>
      <p:sp>
        <p:nvSpPr>
          <p:cNvPr id="7" name="Text Box 10">
            <a:extLst>
              <a:ext uri="{FF2B5EF4-FFF2-40B4-BE49-F238E27FC236}">
                <a16:creationId xmlns:a16="http://schemas.microsoft.com/office/drawing/2014/main" id="{32BA1757-E2E0-4C17-98F0-184583F6BBD1}"/>
              </a:ext>
            </a:extLst>
          </p:cNvPr>
          <p:cNvSpPr txBox="1">
            <a:spLocks noChangeArrowheads="1"/>
          </p:cNvSpPr>
          <p:nvPr/>
        </p:nvSpPr>
        <p:spPr bwMode="auto">
          <a:xfrm>
            <a:off x="4687807" y="2795203"/>
            <a:ext cx="426614" cy="556189"/>
          </a:xfrm>
          <a:prstGeom prst="rect">
            <a:avLst/>
          </a:prstGeom>
          <a:noFill/>
          <a:ln w="9525">
            <a:noFill/>
            <a:miter lim="800000"/>
            <a:headEnd/>
            <a:tailEnd/>
          </a:ln>
          <a:effectLst/>
        </p:spPr>
        <p:txBody>
          <a:bodyPr wrap="none" lIns="108850" tIns="54425" rIns="108850" bIns="54425">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kumimoji="1" lang="en-US" altLang="zh-CN" sz="2900">
                <a:solidFill>
                  <a:srgbClr val="333399"/>
                </a:solidFill>
                <a:effectLst>
                  <a:outerShdw blurRad="38100" dist="38100" dir="2700000" algn="tl">
                    <a:srgbClr val="C0C0C0"/>
                  </a:outerShdw>
                </a:effectLst>
                <a:ea typeface="黑体" pitchFamily="2" charset="-122"/>
              </a:rPr>
              <a:t>2</a:t>
            </a:r>
          </a:p>
        </p:txBody>
      </p:sp>
      <p:sp>
        <p:nvSpPr>
          <p:cNvPr id="8" name="Text Box 11">
            <a:extLst>
              <a:ext uri="{FF2B5EF4-FFF2-40B4-BE49-F238E27FC236}">
                <a16:creationId xmlns:a16="http://schemas.microsoft.com/office/drawing/2014/main" id="{F93FC488-6B42-41AB-BC26-C1C75FE66B14}"/>
              </a:ext>
            </a:extLst>
          </p:cNvPr>
          <p:cNvSpPr txBox="1">
            <a:spLocks noChangeArrowheads="1"/>
          </p:cNvSpPr>
          <p:nvPr/>
        </p:nvSpPr>
        <p:spPr bwMode="auto">
          <a:xfrm>
            <a:off x="2755542" y="2795203"/>
            <a:ext cx="426614" cy="556189"/>
          </a:xfrm>
          <a:prstGeom prst="rect">
            <a:avLst/>
          </a:prstGeom>
          <a:noFill/>
          <a:ln w="9525">
            <a:noFill/>
            <a:miter lim="800000"/>
            <a:headEnd/>
            <a:tailEnd/>
          </a:ln>
          <a:effectLst/>
        </p:spPr>
        <p:txBody>
          <a:bodyPr wrap="none" lIns="108850" tIns="54425" rIns="108850" bIns="54425">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kumimoji="1" lang="en-US" altLang="zh-CN" sz="2900">
                <a:solidFill>
                  <a:srgbClr val="333399"/>
                </a:solidFill>
                <a:effectLst>
                  <a:outerShdw blurRad="38100" dist="38100" dir="2700000" algn="tl">
                    <a:srgbClr val="C0C0C0"/>
                  </a:outerShdw>
                </a:effectLst>
                <a:ea typeface="黑体" pitchFamily="2" charset="-122"/>
              </a:rPr>
              <a:t>1</a:t>
            </a:r>
          </a:p>
        </p:txBody>
      </p:sp>
      <p:sp>
        <p:nvSpPr>
          <p:cNvPr id="9" name="Text Box 12">
            <a:extLst>
              <a:ext uri="{FF2B5EF4-FFF2-40B4-BE49-F238E27FC236}">
                <a16:creationId xmlns:a16="http://schemas.microsoft.com/office/drawing/2014/main" id="{571C7F68-3E68-4439-90F7-23EEA147286D}"/>
              </a:ext>
            </a:extLst>
          </p:cNvPr>
          <p:cNvSpPr txBox="1">
            <a:spLocks noChangeArrowheads="1"/>
          </p:cNvSpPr>
          <p:nvPr/>
        </p:nvSpPr>
        <p:spPr bwMode="auto">
          <a:xfrm>
            <a:off x="11085657" y="2795203"/>
            <a:ext cx="426614" cy="556189"/>
          </a:xfrm>
          <a:prstGeom prst="rect">
            <a:avLst/>
          </a:prstGeom>
          <a:noFill/>
          <a:ln w="9525">
            <a:noFill/>
            <a:miter lim="800000"/>
            <a:headEnd/>
            <a:tailEnd/>
          </a:ln>
          <a:effectLst/>
        </p:spPr>
        <p:txBody>
          <a:bodyPr wrap="none" lIns="108850" tIns="54425" rIns="108850" bIns="54425">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kumimoji="1" lang="en-US" altLang="zh-CN" sz="2900">
                <a:solidFill>
                  <a:srgbClr val="333399"/>
                </a:solidFill>
                <a:effectLst>
                  <a:outerShdw blurRad="38100" dist="38100" dir="2700000" algn="tl">
                    <a:srgbClr val="C0C0C0"/>
                  </a:outerShdw>
                </a:effectLst>
                <a:ea typeface="黑体" pitchFamily="2" charset="-122"/>
              </a:rPr>
              <a:t>1</a:t>
            </a:r>
          </a:p>
        </p:txBody>
      </p:sp>
      <p:sp>
        <p:nvSpPr>
          <p:cNvPr id="10" name="Text Box 13">
            <a:extLst>
              <a:ext uri="{FF2B5EF4-FFF2-40B4-BE49-F238E27FC236}">
                <a16:creationId xmlns:a16="http://schemas.microsoft.com/office/drawing/2014/main" id="{8BFEBAF6-7669-4773-ACA5-BD3004C1D071}"/>
              </a:ext>
            </a:extLst>
          </p:cNvPr>
          <p:cNvSpPr txBox="1">
            <a:spLocks noChangeArrowheads="1"/>
          </p:cNvSpPr>
          <p:nvPr/>
        </p:nvSpPr>
        <p:spPr bwMode="auto">
          <a:xfrm>
            <a:off x="943910" y="2795203"/>
            <a:ext cx="963619" cy="556189"/>
          </a:xfrm>
          <a:prstGeom prst="rect">
            <a:avLst/>
          </a:prstGeom>
          <a:noFill/>
          <a:ln w="9525">
            <a:noFill/>
            <a:miter lim="800000"/>
            <a:headEnd/>
            <a:tailEnd/>
          </a:ln>
          <a:effectLst/>
        </p:spPr>
        <p:txBody>
          <a:bodyPr wrap="none" lIns="108850" tIns="54425" rIns="108850" bIns="54425">
            <a:spAutoFit/>
          </a:bodyPr>
          <a:lstStyle/>
          <a:p>
            <a:pPr eaLnBrk="1" hangingPunct="1">
              <a:defRPr/>
            </a:pPr>
            <a:r>
              <a:rPr kumimoji="1" lang="zh-CN" altLang="en-US" sz="2900">
                <a:solidFill>
                  <a:srgbClr val="333399"/>
                </a:solidFill>
                <a:effectLst>
                  <a:outerShdw blurRad="38100" dist="38100" dir="2700000" algn="tl">
                    <a:srgbClr val="000000">
                      <a:alpha val="43137"/>
                    </a:srgbClr>
                  </a:outerShdw>
                </a:effectLst>
                <a:ea typeface="黑体" pitchFamily="2" charset="-122"/>
              </a:rPr>
              <a:t>字节</a:t>
            </a:r>
          </a:p>
        </p:txBody>
      </p:sp>
      <p:sp>
        <p:nvSpPr>
          <p:cNvPr id="11" name="Text Box 18">
            <a:extLst>
              <a:ext uri="{FF2B5EF4-FFF2-40B4-BE49-F238E27FC236}">
                <a16:creationId xmlns:a16="http://schemas.microsoft.com/office/drawing/2014/main" id="{EADBF807-4809-4F6E-AC08-2C3498392D80}"/>
              </a:ext>
            </a:extLst>
          </p:cNvPr>
          <p:cNvSpPr txBox="1">
            <a:spLocks noChangeArrowheads="1"/>
          </p:cNvSpPr>
          <p:nvPr/>
        </p:nvSpPr>
        <p:spPr bwMode="auto">
          <a:xfrm>
            <a:off x="3479348" y="2795203"/>
            <a:ext cx="426614" cy="556189"/>
          </a:xfrm>
          <a:prstGeom prst="rect">
            <a:avLst/>
          </a:prstGeom>
          <a:noFill/>
          <a:ln w="9525">
            <a:noFill/>
            <a:miter lim="800000"/>
            <a:headEnd/>
            <a:tailEnd/>
          </a:ln>
          <a:effectLst/>
        </p:spPr>
        <p:txBody>
          <a:bodyPr wrap="none" lIns="108850" tIns="54425" rIns="108850" bIns="54425">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kumimoji="1" lang="en-US" altLang="zh-CN" sz="2900">
                <a:solidFill>
                  <a:srgbClr val="333399"/>
                </a:solidFill>
                <a:effectLst>
                  <a:outerShdw blurRad="38100" dist="38100" dir="2700000" algn="tl">
                    <a:srgbClr val="C0C0C0"/>
                  </a:outerShdw>
                </a:effectLst>
                <a:ea typeface="黑体" pitchFamily="2" charset="-122"/>
              </a:rPr>
              <a:t>1</a:t>
            </a:r>
          </a:p>
        </p:txBody>
      </p:sp>
      <p:sp>
        <p:nvSpPr>
          <p:cNvPr id="12" name="Text Box 23">
            <a:extLst>
              <a:ext uri="{FF2B5EF4-FFF2-40B4-BE49-F238E27FC236}">
                <a16:creationId xmlns:a16="http://schemas.microsoft.com/office/drawing/2014/main" id="{F2D3C52B-B17D-49FF-A3F1-DD14EC44AB01}"/>
              </a:ext>
            </a:extLst>
          </p:cNvPr>
          <p:cNvSpPr txBox="1">
            <a:spLocks noChangeArrowheads="1"/>
          </p:cNvSpPr>
          <p:nvPr/>
        </p:nvSpPr>
        <p:spPr bwMode="auto">
          <a:xfrm>
            <a:off x="9879314" y="2795203"/>
            <a:ext cx="426614" cy="556189"/>
          </a:xfrm>
          <a:prstGeom prst="rect">
            <a:avLst/>
          </a:prstGeom>
          <a:noFill/>
          <a:ln w="9525">
            <a:noFill/>
            <a:miter lim="800000"/>
            <a:headEnd/>
            <a:tailEnd/>
          </a:ln>
          <a:effectLst/>
        </p:spPr>
        <p:txBody>
          <a:bodyPr wrap="none" lIns="108850" tIns="54425" rIns="108850" bIns="54425">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kumimoji="1" lang="en-US" altLang="zh-CN" sz="2900">
                <a:solidFill>
                  <a:srgbClr val="333399"/>
                </a:solidFill>
                <a:effectLst>
                  <a:outerShdw blurRad="38100" dist="38100" dir="2700000" algn="tl">
                    <a:srgbClr val="C0C0C0"/>
                  </a:outerShdw>
                </a:effectLst>
                <a:ea typeface="黑体" pitchFamily="2" charset="-122"/>
              </a:rPr>
              <a:t>2</a:t>
            </a:r>
          </a:p>
        </p:txBody>
      </p:sp>
      <p:sp>
        <p:nvSpPr>
          <p:cNvPr id="13" name="Line 26">
            <a:extLst>
              <a:ext uri="{FF2B5EF4-FFF2-40B4-BE49-F238E27FC236}">
                <a16:creationId xmlns:a16="http://schemas.microsoft.com/office/drawing/2014/main" id="{DC86F81D-84A2-4773-903D-F3F05C518265}"/>
              </a:ext>
            </a:extLst>
          </p:cNvPr>
          <p:cNvSpPr>
            <a:spLocks noChangeShapeType="1"/>
          </p:cNvSpPr>
          <p:nvPr/>
        </p:nvSpPr>
        <p:spPr bwMode="auto">
          <a:xfrm flipH="1">
            <a:off x="5532246" y="1347069"/>
            <a:ext cx="1" cy="924139"/>
          </a:xfrm>
          <a:prstGeom prst="line">
            <a:avLst/>
          </a:prstGeom>
          <a:noFill/>
          <a:ln w="9525">
            <a:solidFill>
              <a:schemeClr val="tx1"/>
            </a:solidFill>
            <a:prstDash val="dash"/>
            <a:round/>
            <a:headEnd/>
            <a:tailEnd/>
          </a:ln>
          <a:effectLst/>
        </p:spPr>
        <p:txBody>
          <a:bodyPr wrap="none" lIns="108850" tIns="54425" rIns="108850" bIns="54425" anchor="ctr"/>
          <a:lstStyle/>
          <a:p>
            <a:pPr eaLnBrk="1" hangingPunct="1">
              <a:defRPr/>
            </a:pPr>
            <a:endParaRPr kumimoji="1" lang="zh-CN" altLang="en-US" sz="2900">
              <a:effectLst>
                <a:outerShdw blurRad="38100" dist="38100" dir="2700000" algn="tl">
                  <a:srgbClr val="000000">
                    <a:alpha val="43137"/>
                  </a:srgbClr>
                </a:outerShdw>
              </a:effectLst>
              <a:latin typeface="Times New Roman" pitchFamily="18" charset="0"/>
            </a:endParaRPr>
          </a:p>
        </p:txBody>
      </p:sp>
      <p:sp>
        <p:nvSpPr>
          <p:cNvPr id="14" name="Line 27">
            <a:extLst>
              <a:ext uri="{FF2B5EF4-FFF2-40B4-BE49-F238E27FC236}">
                <a16:creationId xmlns:a16="http://schemas.microsoft.com/office/drawing/2014/main" id="{67DEE902-55C4-46D4-9F79-39281F01B683}"/>
              </a:ext>
            </a:extLst>
          </p:cNvPr>
          <p:cNvSpPr>
            <a:spLocks noChangeShapeType="1"/>
          </p:cNvSpPr>
          <p:nvPr/>
        </p:nvSpPr>
        <p:spPr bwMode="auto">
          <a:xfrm>
            <a:off x="9396777" y="1347068"/>
            <a:ext cx="0" cy="889206"/>
          </a:xfrm>
          <a:prstGeom prst="line">
            <a:avLst/>
          </a:prstGeom>
          <a:noFill/>
          <a:ln w="9525">
            <a:solidFill>
              <a:schemeClr val="tx1"/>
            </a:solidFill>
            <a:prstDash val="dash"/>
            <a:round/>
            <a:headEnd/>
            <a:tailEnd/>
          </a:ln>
          <a:effectLst/>
        </p:spPr>
        <p:txBody>
          <a:bodyPr wrap="none" lIns="108850" tIns="54425" rIns="108850" bIns="54425" anchor="ctr"/>
          <a:lstStyle/>
          <a:p>
            <a:pPr eaLnBrk="1" hangingPunct="1">
              <a:defRPr/>
            </a:pPr>
            <a:endParaRPr kumimoji="1" lang="zh-CN" altLang="en-US" sz="2900">
              <a:effectLst>
                <a:outerShdw blurRad="38100" dist="38100" dir="2700000" algn="tl">
                  <a:srgbClr val="000000">
                    <a:alpha val="43137"/>
                  </a:srgbClr>
                </a:outerShdw>
              </a:effectLst>
              <a:latin typeface="Times New Roman" pitchFamily="18" charset="0"/>
            </a:endParaRPr>
          </a:p>
        </p:txBody>
      </p:sp>
      <p:sp>
        <p:nvSpPr>
          <p:cNvPr id="15" name="Text Box 31">
            <a:extLst>
              <a:ext uri="{FF2B5EF4-FFF2-40B4-BE49-F238E27FC236}">
                <a16:creationId xmlns:a16="http://schemas.microsoft.com/office/drawing/2014/main" id="{0CD1F0A8-7F1B-4E61-847B-EC7672A0C3B3}"/>
              </a:ext>
            </a:extLst>
          </p:cNvPr>
          <p:cNvSpPr txBox="1">
            <a:spLocks noChangeArrowheads="1"/>
          </p:cNvSpPr>
          <p:nvPr/>
        </p:nvSpPr>
        <p:spPr bwMode="auto">
          <a:xfrm>
            <a:off x="6014784" y="2795203"/>
            <a:ext cx="2614712" cy="479245"/>
          </a:xfrm>
          <a:prstGeom prst="rect">
            <a:avLst/>
          </a:prstGeom>
          <a:noFill/>
          <a:ln w="9525">
            <a:noFill/>
            <a:miter lim="800000"/>
            <a:headEnd/>
            <a:tailEnd/>
          </a:ln>
          <a:effectLst/>
        </p:spPr>
        <p:txBody>
          <a:bodyPr wrap="none" lIns="108850" tIns="54425" rIns="108850" bIns="54425">
            <a:spAutoFit/>
          </a:bodyPr>
          <a:lstStyle/>
          <a:p>
            <a:pPr eaLnBrk="1" hangingPunct="1">
              <a:defRPr/>
            </a:pPr>
            <a:r>
              <a:rPr kumimoji="1" lang="zh-CN" altLang="en-US" sz="2400" dirty="0">
                <a:solidFill>
                  <a:srgbClr val="333399"/>
                </a:solidFill>
                <a:effectLst>
                  <a:outerShdw blurRad="38100" dist="38100" dir="2700000" algn="tl">
                    <a:srgbClr val="000000">
                      <a:alpha val="43137"/>
                    </a:srgbClr>
                  </a:outerShdw>
                </a:effectLst>
                <a:ea typeface="黑体" pitchFamily="2" charset="-122"/>
              </a:rPr>
              <a:t>不超过 </a:t>
            </a:r>
            <a:r>
              <a:rPr kumimoji="1" lang="en-US" altLang="zh-CN" sz="2400" dirty="0">
                <a:solidFill>
                  <a:srgbClr val="333399"/>
                </a:solidFill>
                <a:effectLst>
                  <a:outerShdw blurRad="38100" dist="38100" dir="2700000" algn="tl">
                    <a:srgbClr val="000000">
                      <a:alpha val="43137"/>
                    </a:srgbClr>
                  </a:outerShdw>
                </a:effectLst>
                <a:ea typeface="黑体" pitchFamily="2" charset="-122"/>
              </a:rPr>
              <a:t>1500 </a:t>
            </a:r>
            <a:r>
              <a:rPr kumimoji="1" lang="zh-CN" altLang="en-US" sz="2400" dirty="0">
                <a:solidFill>
                  <a:srgbClr val="333399"/>
                </a:solidFill>
                <a:effectLst>
                  <a:outerShdw blurRad="38100" dist="38100" dir="2700000" algn="tl">
                    <a:srgbClr val="000000">
                      <a:alpha val="43137"/>
                    </a:srgbClr>
                  </a:outerShdw>
                </a:effectLst>
                <a:ea typeface="黑体" pitchFamily="2" charset="-122"/>
              </a:rPr>
              <a:t>字节</a:t>
            </a:r>
          </a:p>
        </p:txBody>
      </p:sp>
      <p:sp>
        <p:nvSpPr>
          <p:cNvPr id="16" name="Line 32">
            <a:extLst>
              <a:ext uri="{FF2B5EF4-FFF2-40B4-BE49-F238E27FC236}">
                <a16:creationId xmlns:a16="http://schemas.microsoft.com/office/drawing/2014/main" id="{5E294841-EF63-461D-AC3D-9062DCAF5D23}"/>
              </a:ext>
            </a:extLst>
          </p:cNvPr>
          <p:cNvSpPr>
            <a:spLocks noChangeShapeType="1"/>
          </p:cNvSpPr>
          <p:nvPr/>
        </p:nvSpPr>
        <p:spPr bwMode="auto">
          <a:xfrm>
            <a:off x="1930149" y="3527955"/>
            <a:ext cx="9779844" cy="0"/>
          </a:xfrm>
          <a:prstGeom prst="line">
            <a:avLst/>
          </a:prstGeom>
          <a:noFill/>
          <a:ln w="28575">
            <a:solidFill>
              <a:srgbClr val="333399"/>
            </a:solidFill>
            <a:round/>
            <a:headEnd type="triangle" w="med" len="lg"/>
            <a:tailEnd type="triangle" w="med" len="lg"/>
          </a:ln>
          <a:effectLst/>
        </p:spPr>
        <p:txBody>
          <a:bodyPr lIns="108850" tIns="54425" rIns="108850" bIns="54425"/>
          <a:lstStyle/>
          <a:p>
            <a:pPr eaLnBrk="1" hangingPunct="1">
              <a:defRPr/>
            </a:pPr>
            <a:endParaRPr kumimoji="1" lang="zh-CN" altLang="en-US" sz="2900">
              <a:effectLst>
                <a:outerShdw blurRad="38100" dist="38100" dir="2700000" algn="tl">
                  <a:srgbClr val="000000">
                    <a:alpha val="43137"/>
                  </a:srgbClr>
                </a:outerShdw>
              </a:effectLst>
              <a:latin typeface="Times New Roman" pitchFamily="18" charset="0"/>
            </a:endParaRPr>
          </a:p>
        </p:txBody>
      </p:sp>
      <p:sp>
        <p:nvSpPr>
          <p:cNvPr id="17" name="Text Box 33">
            <a:extLst>
              <a:ext uri="{FF2B5EF4-FFF2-40B4-BE49-F238E27FC236}">
                <a16:creationId xmlns:a16="http://schemas.microsoft.com/office/drawing/2014/main" id="{FAB66977-49A6-496E-951C-23019E2AB9B9}"/>
              </a:ext>
            </a:extLst>
          </p:cNvPr>
          <p:cNvSpPr txBox="1">
            <a:spLocks noChangeArrowheads="1"/>
          </p:cNvSpPr>
          <p:nvPr/>
        </p:nvSpPr>
        <p:spPr bwMode="auto">
          <a:xfrm>
            <a:off x="5963990" y="3233645"/>
            <a:ext cx="1432979" cy="556189"/>
          </a:xfrm>
          <a:prstGeom prst="rect">
            <a:avLst/>
          </a:prstGeom>
          <a:solidFill>
            <a:schemeClr val="bg1"/>
          </a:solidFill>
          <a:ln w="9525">
            <a:noFill/>
            <a:miter lim="800000"/>
            <a:headEnd/>
            <a:tailEnd/>
          </a:ln>
          <a:effectLst/>
        </p:spPr>
        <p:txBody>
          <a:bodyPr wrap="none" lIns="108850" tIns="54425" rIns="108850" bIns="54425">
            <a:spAutoFit/>
          </a:bodyPr>
          <a:lstStyle/>
          <a:p>
            <a:pPr eaLnBrk="1" hangingPunct="1">
              <a:defRPr/>
            </a:pPr>
            <a:r>
              <a:rPr kumimoji="1" lang="en-US" altLang="zh-CN" sz="2900" dirty="0">
                <a:solidFill>
                  <a:srgbClr val="333399"/>
                </a:solidFill>
                <a:effectLst>
                  <a:outerShdw blurRad="38100" dist="38100" dir="2700000" algn="tl">
                    <a:srgbClr val="000000">
                      <a:alpha val="43137"/>
                    </a:srgbClr>
                  </a:outerShdw>
                </a:effectLst>
                <a:ea typeface="黑体" pitchFamily="2" charset="-122"/>
              </a:rPr>
              <a:t>PPP </a:t>
            </a:r>
            <a:r>
              <a:rPr kumimoji="1" lang="zh-CN" altLang="en-US" sz="2900" dirty="0">
                <a:solidFill>
                  <a:srgbClr val="333399"/>
                </a:solidFill>
                <a:effectLst>
                  <a:outerShdw blurRad="38100" dist="38100" dir="2700000" algn="tl">
                    <a:srgbClr val="000000">
                      <a:alpha val="43137"/>
                    </a:srgbClr>
                  </a:outerShdw>
                </a:effectLst>
                <a:ea typeface="黑体" pitchFamily="2" charset="-122"/>
              </a:rPr>
              <a:t>帧</a:t>
            </a:r>
          </a:p>
        </p:txBody>
      </p:sp>
      <p:sp>
        <p:nvSpPr>
          <p:cNvPr id="18" name="Text Box 39">
            <a:extLst>
              <a:ext uri="{FF2B5EF4-FFF2-40B4-BE49-F238E27FC236}">
                <a16:creationId xmlns:a16="http://schemas.microsoft.com/office/drawing/2014/main" id="{BB488FC3-B19F-4446-859A-73545884F858}"/>
              </a:ext>
            </a:extLst>
          </p:cNvPr>
          <p:cNvSpPr txBox="1">
            <a:spLocks noChangeArrowheads="1"/>
          </p:cNvSpPr>
          <p:nvPr/>
        </p:nvSpPr>
        <p:spPr bwMode="auto">
          <a:xfrm>
            <a:off x="501585" y="1609066"/>
            <a:ext cx="1335516" cy="556189"/>
          </a:xfrm>
          <a:prstGeom prst="rect">
            <a:avLst/>
          </a:prstGeom>
          <a:noFill/>
          <a:ln w="9525">
            <a:noFill/>
            <a:miter lim="800000"/>
            <a:headEnd/>
            <a:tailEnd/>
          </a:ln>
          <a:effectLst/>
        </p:spPr>
        <p:txBody>
          <a:bodyPr wrap="none" lIns="108850" tIns="54425" rIns="108850" bIns="54425">
            <a:spAutoFit/>
          </a:bodyPr>
          <a:lstStyle/>
          <a:p>
            <a:pPr eaLnBrk="1" hangingPunct="1">
              <a:defRPr/>
            </a:pPr>
            <a:r>
              <a:rPr kumimoji="1" lang="zh-CN" altLang="en-US" sz="2900" dirty="0">
                <a:solidFill>
                  <a:srgbClr val="333399"/>
                </a:solidFill>
                <a:effectLst>
                  <a:outerShdw blurRad="38100" dist="38100" dir="2700000" algn="tl">
                    <a:srgbClr val="000000">
                      <a:alpha val="43137"/>
                    </a:srgbClr>
                  </a:outerShdw>
                </a:effectLst>
                <a:ea typeface="黑体" pitchFamily="2" charset="-122"/>
              </a:rPr>
              <a:t>先发送</a:t>
            </a:r>
          </a:p>
        </p:txBody>
      </p:sp>
      <p:sp>
        <p:nvSpPr>
          <p:cNvPr id="19" name="Rectangle 5">
            <a:extLst>
              <a:ext uri="{FF2B5EF4-FFF2-40B4-BE49-F238E27FC236}">
                <a16:creationId xmlns:a16="http://schemas.microsoft.com/office/drawing/2014/main" id="{A32CB5C9-6ED9-44AB-A0E1-F477BEB55A7E}"/>
              </a:ext>
            </a:extLst>
          </p:cNvPr>
          <p:cNvSpPr>
            <a:spLocks noChangeArrowheads="1"/>
          </p:cNvSpPr>
          <p:nvPr/>
        </p:nvSpPr>
        <p:spPr bwMode="auto">
          <a:xfrm>
            <a:off x="1908985" y="2194990"/>
            <a:ext cx="9779844" cy="566868"/>
          </a:xfrm>
          <a:prstGeom prst="rect">
            <a:avLst/>
          </a:prstGeom>
          <a:solidFill>
            <a:srgbClr val="FFFFCC"/>
          </a:solidFill>
          <a:ln w="9525">
            <a:solidFill>
              <a:schemeClr val="folHlink"/>
            </a:solidFill>
            <a:miter lim="800000"/>
            <a:headEnd/>
            <a:tailEnd/>
          </a:ln>
          <a:effectLst>
            <a:outerShdw dist="35921" dir="2700000" algn="ctr" rotWithShape="0">
              <a:schemeClr val="bg2"/>
            </a:outerShdw>
          </a:effectLst>
        </p:spPr>
        <p:txBody>
          <a:bodyPr wrap="none" lIns="108850" tIns="54425" rIns="108850" bIns="54425" anchor="ctr"/>
          <a:lstStyle/>
          <a:p>
            <a:pPr algn="ctr" eaLnBrk="1" hangingPunct="1">
              <a:defRPr/>
            </a:pPr>
            <a:endParaRPr kumimoji="1" lang="zh-CN" altLang="zh-CN" sz="2900">
              <a:solidFill>
                <a:srgbClr val="333399"/>
              </a:solidFill>
              <a:effectLst>
                <a:outerShdw blurRad="38100" dist="38100" dir="2700000" algn="tl">
                  <a:srgbClr val="000000">
                    <a:alpha val="43137"/>
                  </a:srgbClr>
                </a:outerShdw>
              </a:effectLst>
              <a:ea typeface="黑体" pitchFamily="2" charset="-122"/>
            </a:endParaRPr>
          </a:p>
        </p:txBody>
      </p:sp>
      <p:sp>
        <p:nvSpPr>
          <p:cNvPr id="20" name="Line 6">
            <a:extLst>
              <a:ext uri="{FF2B5EF4-FFF2-40B4-BE49-F238E27FC236}">
                <a16:creationId xmlns:a16="http://schemas.microsoft.com/office/drawing/2014/main" id="{C959ABBB-1077-4324-9486-B32905E179EF}"/>
              </a:ext>
            </a:extLst>
          </p:cNvPr>
          <p:cNvSpPr>
            <a:spLocks noChangeShapeType="1"/>
          </p:cNvSpPr>
          <p:nvPr/>
        </p:nvSpPr>
        <p:spPr bwMode="auto">
          <a:xfrm>
            <a:off x="2634908" y="2194990"/>
            <a:ext cx="0" cy="566868"/>
          </a:xfrm>
          <a:prstGeom prst="line">
            <a:avLst/>
          </a:prstGeom>
          <a:noFill/>
          <a:ln w="9525">
            <a:solidFill>
              <a:schemeClr val="tx1"/>
            </a:solidFill>
            <a:round/>
            <a:headEnd/>
            <a:tailEnd/>
          </a:ln>
          <a:effectLst/>
        </p:spPr>
        <p:txBody>
          <a:bodyPr wrap="none" lIns="108850" tIns="54425" rIns="108850" bIns="54425" anchor="ctr"/>
          <a:lstStyle/>
          <a:p>
            <a:pPr eaLnBrk="1" hangingPunct="1">
              <a:defRPr/>
            </a:pPr>
            <a:endParaRPr kumimoji="1" lang="zh-CN" altLang="en-US" sz="2900">
              <a:effectLst>
                <a:outerShdw blurRad="38100" dist="38100" dir="2700000" algn="tl">
                  <a:srgbClr val="000000">
                    <a:alpha val="43137"/>
                  </a:srgbClr>
                </a:outerShdw>
              </a:effectLst>
              <a:latin typeface="Times New Roman" pitchFamily="18" charset="0"/>
            </a:endParaRPr>
          </a:p>
        </p:txBody>
      </p:sp>
      <p:sp>
        <p:nvSpPr>
          <p:cNvPr id="21" name="Line 7">
            <a:extLst>
              <a:ext uri="{FF2B5EF4-FFF2-40B4-BE49-F238E27FC236}">
                <a16:creationId xmlns:a16="http://schemas.microsoft.com/office/drawing/2014/main" id="{0BA25828-B256-48DC-B245-C80300D65272}"/>
              </a:ext>
            </a:extLst>
          </p:cNvPr>
          <p:cNvSpPr>
            <a:spLocks noChangeShapeType="1"/>
          </p:cNvSpPr>
          <p:nvPr/>
        </p:nvSpPr>
        <p:spPr bwMode="auto">
          <a:xfrm>
            <a:off x="10844388" y="2206104"/>
            <a:ext cx="0" cy="555754"/>
          </a:xfrm>
          <a:prstGeom prst="line">
            <a:avLst/>
          </a:prstGeom>
          <a:noFill/>
          <a:ln w="9525">
            <a:solidFill>
              <a:schemeClr val="tx1"/>
            </a:solidFill>
            <a:round/>
            <a:headEnd/>
            <a:tailEnd/>
          </a:ln>
          <a:effectLst/>
        </p:spPr>
        <p:txBody>
          <a:bodyPr wrap="none" lIns="108850" tIns="54425" rIns="108850" bIns="54425" anchor="ctr"/>
          <a:lstStyle/>
          <a:p>
            <a:pPr eaLnBrk="1" hangingPunct="1">
              <a:defRPr/>
            </a:pPr>
            <a:endParaRPr kumimoji="1" lang="zh-CN" altLang="en-US" sz="2900">
              <a:effectLst>
                <a:outerShdw blurRad="38100" dist="38100" dir="2700000" algn="tl">
                  <a:srgbClr val="000000">
                    <a:alpha val="43137"/>
                  </a:srgbClr>
                </a:outerShdw>
              </a:effectLst>
              <a:latin typeface="Times New Roman" pitchFamily="18" charset="0"/>
            </a:endParaRPr>
          </a:p>
        </p:txBody>
      </p:sp>
      <p:sp>
        <p:nvSpPr>
          <p:cNvPr id="22" name="Text Box 8">
            <a:extLst>
              <a:ext uri="{FF2B5EF4-FFF2-40B4-BE49-F238E27FC236}">
                <a16:creationId xmlns:a16="http://schemas.microsoft.com/office/drawing/2014/main" id="{E8FA93BB-428A-4F9C-A7CC-1C40C7726E9D}"/>
              </a:ext>
            </a:extLst>
          </p:cNvPr>
          <p:cNvSpPr txBox="1">
            <a:spLocks noChangeArrowheads="1"/>
          </p:cNvSpPr>
          <p:nvPr/>
        </p:nvSpPr>
        <p:spPr bwMode="auto">
          <a:xfrm>
            <a:off x="1958568" y="2459110"/>
            <a:ext cx="534015" cy="417690"/>
          </a:xfrm>
          <a:prstGeom prst="rect">
            <a:avLst/>
          </a:prstGeom>
          <a:noFill/>
          <a:ln w="9525">
            <a:noFill/>
            <a:miter lim="800000"/>
            <a:headEnd/>
            <a:tailEnd/>
          </a:ln>
          <a:effectLst/>
        </p:spPr>
        <p:txBody>
          <a:bodyPr wrap="none" lIns="108850" tIns="54425" rIns="108850" bIns="54425">
            <a:spAutoFit/>
          </a:bodyPr>
          <a:lstStyle/>
          <a:p>
            <a:pPr eaLnBrk="1" hangingPunct="1">
              <a:defRPr/>
            </a:pPr>
            <a:r>
              <a:rPr kumimoji="1" lang="en-US" altLang="zh-CN" sz="2000" b="1">
                <a:solidFill>
                  <a:schemeClr val="accent2"/>
                </a:solidFill>
                <a:effectLst>
                  <a:outerShdw blurRad="38100" dist="38100" dir="2700000" algn="tl">
                    <a:srgbClr val="C0C0C0"/>
                  </a:outerShdw>
                </a:effectLst>
                <a:ea typeface="黑体" pitchFamily="2" charset="-122"/>
              </a:rPr>
              <a:t>7E</a:t>
            </a:r>
          </a:p>
        </p:txBody>
      </p:sp>
      <p:sp>
        <p:nvSpPr>
          <p:cNvPr id="23" name="Line 14">
            <a:extLst>
              <a:ext uri="{FF2B5EF4-FFF2-40B4-BE49-F238E27FC236}">
                <a16:creationId xmlns:a16="http://schemas.microsoft.com/office/drawing/2014/main" id="{212340EE-5599-4118-8250-AC22CE961CEE}"/>
              </a:ext>
            </a:extLst>
          </p:cNvPr>
          <p:cNvSpPr>
            <a:spLocks noChangeShapeType="1"/>
          </p:cNvSpPr>
          <p:nvPr/>
        </p:nvSpPr>
        <p:spPr bwMode="auto">
          <a:xfrm>
            <a:off x="3358713" y="2206104"/>
            <a:ext cx="0" cy="555754"/>
          </a:xfrm>
          <a:prstGeom prst="line">
            <a:avLst/>
          </a:prstGeom>
          <a:noFill/>
          <a:ln w="9525">
            <a:solidFill>
              <a:schemeClr val="tx1"/>
            </a:solidFill>
            <a:round/>
            <a:headEnd/>
            <a:tailEnd/>
          </a:ln>
          <a:effectLst/>
        </p:spPr>
        <p:txBody>
          <a:bodyPr wrap="none" lIns="108850" tIns="54425" rIns="108850" bIns="54425" anchor="ctr"/>
          <a:lstStyle/>
          <a:p>
            <a:pPr eaLnBrk="1" hangingPunct="1">
              <a:defRPr/>
            </a:pPr>
            <a:endParaRPr kumimoji="1" lang="zh-CN" altLang="en-US" sz="2900">
              <a:effectLst>
                <a:outerShdw blurRad="38100" dist="38100" dir="2700000" algn="tl">
                  <a:srgbClr val="000000">
                    <a:alpha val="43137"/>
                  </a:srgbClr>
                </a:outerShdw>
              </a:effectLst>
              <a:latin typeface="Times New Roman" pitchFamily="18" charset="0"/>
            </a:endParaRPr>
          </a:p>
        </p:txBody>
      </p:sp>
      <p:sp>
        <p:nvSpPr>
          <p:cNvPr id="24" name="Line 15">
            <a:extLst>
              <a:ext uri="{FF2B5EF4-FFF2-40B4-BE49-F238E27FC236}">
                <a16:creationId xmlns:a16="http://schemas.microsoft.com/office/drawing/2014/main" id="{01BCC6C9-D921-411F-A0A4-920FFD77417B}"/>
              </a:ext>
            </a:extLst>
          </p:cNvPr>
          <p:cNvSpPr>
            <a:spLocks noChangeShapeType="1"/>
          </p:cNvSpPr>
          <p:nvPr/>
        </p:nvSpPr>
        <p:spPr bwMode="auto">
          <a:xfrm>
            <a:off x="4082519" y="2194990"/>
            <a:ext cx="0" cy="566868"/>
          </a:xfrm>
          <a:prstGeom prst="line">
            <a:avLst/>
          </a:prstGeom>
          <a:noFill/>
          <a:ln w="9525">
            <a:solidFill>
              <a:schemeClr val="tx1"/>
            </a:solidFill>
            <a:round/>
            <a:headEnd/>
            <a:tailEnd/>
          </a:ln>
          <a:effectLst/>
        </p:spPr>
        <p:txBody>
          <a:bodyPr wrap="none" lIns="108850" tIns="54425" rIns="108850" bIns="54425" anchor="ctr"/>
          <a:lstStyle/>
          <a:p>
            <a:pPr eaLnBrk="1" hangingPunct="1">
              <a:defRPr/>
            </a:pPr>
            <a:endParaRPr kumimoji="1" lang="zh-CN" altLang="en-US" sz="2900">
              <a:effectLst>
                <a:outerShdw blurRad="38100" dist="38100" dir="2700000" algn="tl">
                  <a:srgbClr val="000000">
                    <a:alpha val="43137"/>
                  </a:srgbClr>
                </a:outerShdw>
              </a:effectLst>
              <a:latin typeface="Times New Roman" pitchFamily="18" charset="0"/>
            </a:endParaRPr>
          </a:p>
        </p:txBody>
      </p:sp>
      <p:sp>
        <p:nvSpPr>
          <p:cNvPr id="25" name="Text Box 16">
            <a:extLst>
              <a:ext uri="{FF2B5EF4-FFF2-40B4-BE49-F238E27FC236}">
                <a16:creationId xmlns:a16="http://schemas.microsoft.com/office/drawing/2014/main" id="{85AFC74C-CEF5-4DEF-92BE-E939E22D1CCF}"/>
              </a:ext>
            </a:extLst>
          </p:cNvPr>
          <p:cNvSpPr txBox="1">
            <a:spLocks noChangeArrowheads="1"/>
          </p:cNvSpPr>
          <p:nvPr/>
        </p:nvSpPr>
        <p:spPr bwMode="auto">
          <a:xfrm>
            <a:off x="2682373" y="2459110"/>
            <a:ext cx="534015" cy="417690"/>
          </a:xfrm>
          <a:prstGeom prst="rect">
            <a:avLst/>
          </a:prstGeom>
          <a:noFill/>
          <a:ln w="9525">
            <a:noFill/>
            <a:miter lim="800000"/>
            <a:headEnd/>
            <a:tailEnd/>
          </a:ln>
          <a:effectLst/>
        </p:spPr>
        <p:txBody>
          <a:bodyPr wrap="none" lIns="108850" tIns="54425" rIns="108850" bIns="54425">
            <a:spAutoFit/>
          </a:bodyPr>
          <a:lstStyle/>
          <a:p>
            <a:pPr eaLnBrk="1" hangingPunct="1">
              <a:defRPr/>
            </a:pPr>
            <a:r>
              <a:rPr kumimoji="1" lang="en-US" altLang="zh-CN" sz="2000" b="1">
                <a:solidFill>
                  <a:srgbClr val="333399"/>
                </a:solidFill>
                <a:effectLst>
                  <a:outerShdw blurRad="38100" dist="38100" dir="2700000" algn="tl">
                    <a:srgbClr val="000000">
                      <a:alpha val="43137"/>
                    </a:srgbClr>
                  </a:outerShdw>
                </a:effectLst>
                <a:ea typeface="黑体" pitchFamily="2" charset="-122"/>
              </a:rPr>
              <a:t>FF</a:t>
            </a:r>
          </a:p>
        </p:txBody>
      </p:sp>
      <p:sp>
        <p:nvSpPr>
          <p:cNvPr id="26" name="Text Box 17">
            <a:extLst>
              <a:ext uri="{FF2B5EF4-FFF2-40B4-BE49-F238E27FC236}">
                <a16:creationId xmlns:a16="http://schemas.microsoft.com/office/drawing/2014/main" id="{D37348A7-8DDE-4B14-B22E-9449526659D3}"/>
              </a:ext>
            </a:extLst>
          </p:cNvPr>
          <p:cNvSpPr txBox="1">
            <a:spLocks noChangeArrowheads="1"/>
          </p:cNvSpPr>
          <p:nvPr/>
        </p:nvSpPr>
        <p:spPr bwMode="auto">
          <a:xfrm>
            <a:off x="3397714" y="2459110"/>
            <a:ext cx="505160" cy="417690"/>
          </a:xfrm>
          <a:prstGeom prst="rect">
            <a:avLst/>
          </a:prstGeom>
          <a:noFill/>
          <a:ln w="9525">
            <a:noFill/>
            <a:miter lim="800000"/>
            <a:headEnd/>
            <a:tailEnd/>
          </a:ln>
          <a:effectLst/>
        </p:spPr>
        <p:txBody>
          <a:bodyPr wrap="none" lIns="108850" tIns="54425" rIns="108850" bIns="54425">
            <a:spAutoFit/>
          </a:bodyPr>
          <a:lstStyle/>
          <a:p>
            <a:pPr eaLnBrk="1" hangingPunct="1">
              <a:defRPr/>
            </a:pPr>
            <a:r>
              <a:rPr kumimoji="1" lang="en-US" altLang="zh-CN" sz="2000" b="1">
                <a:solidFill>
                  <a:srgbClr val="333399"/>
                </a:solidFill>
                <a:effectLst>
                  <a:outerShdw blurRad="38100" dist="38100" dir="2700000" algn="tl">
                    <a:srgbClr val="000000">
                      <a:alpha val="43137"/>
                    </a:srgbClr>
                  </a:outerShdw>
                </a:effectLst>
                <a:ea typeface="黑体" pitchFamily="2" charset="-122"/>
              </a:rPr>
              <a:t>03</a:t>
            </a:r>
          </a:p>
        </p:txBody>
      </p:sp>
      <p:sp>
        <p:nvSpPr>
          <p:cNvPr id="27" name="Text Box 19">
            <a:extLst>
              <a:ext uri="{FF2B5EF4-FFF2-40B4-BE49-F238E27FC236}">
                <a16:creationId xmlns:a16="http://schemas.microsoft.com/office/drawing/2014/main" id="{DF63B6DB-3751-4FAB-B304-93A731381B5D}"/>
              </a:ext>
            </a:extLst>
          </p:cNvPr>
          <p:cNvSpPr txBox="1">
            <a:spLocks noChangeArrowheads="1"/>
          </p:cNvSpPr>
          <p:nvPr/>
        </p:nvSpPr>
        <p:spPr bwMode="auto">
          <a:xfrm>
            <a:off x="2006339" y="2161644"/>
            <a:ext cx="447452" cy="556189"/>
          </a:xfrm>
          <a:prstGeom prst="rect">
            <a:avLst/>
          </a:prstGeom>
          <a:noFill/>
          <a:ln w="9525">
            <a:noFill/>
            <a:miter lim="800000"/>
            <a:headEnd/>
            <a:tailEnd/>
          </a:ln>
          <a:effectLst/>
        </p:spPr>
        <p:txBody>
          <a:bodyPr wrap="none" lIns="108850" tIns="54425" rIns="108850" bIns="54425">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kumimoji="1" lang="en-US" altLang="zh-CN" sz="2900">
                <a:solidFill>
                  <a:srgbClr val="333399"/>
                </a:solidFill>
                <a:effectLst>
                  <a:outerShdw blurRad="38100" dist="38100" dir="2700000" algn="tl">
                    <a:srgbClr val="C0C0C0"/>
                  </a:outerShdw>
                </a:effectLst>
                <a:ea typeface="黑体" pitchFamily="2" charset="-122"/>
              </a:rPr>
              <a:t>F</a:t>
            </a:r>
          </a:p>
        </p:txBody>
      </p:sp>
      <p:sp>
        <p:nvSpPr>
          <p:cNvPr id="28" name="Text Box 20">
            <a:extLst>
              <a:ext uri="{FF2B5EF4-FFF2-40B4-BE49-F238E27FC236}">
                <a16:creationId xmlns:a16="http://schemas.microsoft.com/office/drawing/2014/main" id="{FFA1BB0B-AD44-4892-8952-9CD5C6C1CE93}"/>
              </a:ext>
            </a:extLst>
          </p:cNvPr>
          <p:cNvSpPr txBox="1">
            <a:spLocks noChangeArrowheads="1"/>
          </p:cNvSpPr>
          <p:nvPr/>
        </p:nvSpPr>
        <p:spPr bwMode="auto">
          <a:xfrm>
            <a:off x="2683584" y="2160056"/>
            <a:ext cx="468292" cy="556189"/>
          </a:xfrm>
          <a:prstGeom prst="rect">
            <a:avLst/>
          </a:prstGeom>
          <a:noFill/>
          <a:ln w="9525">
            <a:noFill/>
            <a:miter lim="800000"/>
            <a:headEnd/>
            <a:tailEnd/>
          </a:ln>
          <a:effectLst/>
        </p:spPr>
        <p:txBody>
          <a:bodyPr wrap="none" lIns="108850" tIns="54425" rIns="108850" bIns="54425">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kumimoji="1" lang="en-US" altLang="zh-CN" sz="2900">
                <a:solidFill>
                  <a:srgbClr val="333399"/>
                </a:solidFill>
                <a:effectLst>
                  <a:outerShdw blurRad="38100" dist="38100" dir="2700000" algn="tl">
                    <a:srgbClr val="C0C0C0"/>
                  </a:outerShdw>
                </a:effectLst>
                <a:ea typeface="黑体" pitchFamily="2" charset="-122"/>
              </a:rPr>
              <a:t>A</a:t>
            </a:r>
          </a:p>
        </p:txBody>
      </p:sp>
      <p:sp>
        <p:nvSpPr>
          <p:cNvPr id="29" name="Text Box 21">
            <a:extLst>
              <a:ext uri="{FF2B5EF4-FFF2-40B4-BE49-F238E27FC236}">
                <a16:creationId xmlns:a16="http://schemas.microsoft.com/office/drawing/2014/main" id="{2FACCD12-0F70-49FF-B44D-55854F3C75F6}"/>
              </a:ext>
            </a:extLst>
          </p:cNvPr>
          <p:cNvSpPr txBox="1">
            <a:spLocks noChangeArrowheads="1"/>
          </p:cNvSpPr>
          <p:nvPr/>
        </p:nvSpPr>
        <p:spPr bwMode="auto">
          <a:xfrm>
            <a:off x="3362946" y="2161644"/>
            <a:ext cx="489130" cy="556189"/>
          </a:xfrm>
          <a:prstGeom prst="rect">
            <a:avLst/>
          </a:prstGeom>
          <a:noFill/>
          <a:ln w="9525">
            <a:noFill/>
            <a:miter lim="800000"/>
            <a:headEnd/>
            <a:tailEnd/>
          </a:ln>
          <a:effectLst/>
        </p:spPr>
        <p:txBody>
          <a:bodyPr wrap="none" lIns="108850" tIns="54425" rIns="108850" bIns="54425">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kumimoji="1" lang="en-US" altLang="zh-CN" sz="2900">
                <a:solidFill>
                  <a:srgbClr val="333399"/>
                </a:solidFill>
                <a:effectLst>
                  <a:outerShdw blurRad="38100" dist="38100" dir="2700000" algn="tl">
                    <a:srgbClr val="C0C0C0"/>
                  </a:outerShdw>
                </a:effectLst>
                <a:ea typeface="黑体" pitchFamily="2" charset="-122"/>
              </a:rPr>
              <a:t>C</a:t>
            </a:r>
          </a:p>
        </p:txBody>
      </p:sp>
      <p:sp>
        <p:nvSpPr>
          <p:cNvPr id="30" name="Text Box 22">
            <a:extLst>
              <a:ext uri="{FF2B5EF4-FFF2-40B4-BE49-F238E27FC236}">
                <a16:creationId xmlns:a16="http://schemas.microsoft.com/office/drawing/2014/main" id="{91EFDE19-422A-4F53-A8F1-DF6F2A3F7E5E}"/>
              </a:ext>
            </a:extLst>
          </p:cNvPr>
          <p:cNvSpPr txBox="1">
            <a:spLocks noChangeArrowheads="1"/>
          </p:cNvSpPr>
          <p:nvPr/>
        </p:nvSpPr>
        <p:spPr bwMode="auto">
          <a:xfrm>
            <a:off x="9663442" y="2260091"/>
            <a:ext cx="965223" cy="556189"/>
          </a:xfrm>
          <a:prstGeom prst="rect">
            <a:avLst/>
          </a:prstGeom>
          <a:noFill/>
          <a:ln w="9525">
            <a:noFill/>
            <a:miter lim="800000"/>
            <a:headEnd/>
            <a:tailEnd/>
          </a:ln>
          <a:effectLst/>
        </p:spPr>
        <p:txBody>
          <a:bodyPr wrap="none" lIns="108850" tIns="54425" rIns="108850" bIns="54425">
            <a:spAutoFit/>
          </a:bodyPr>
          <a:lstStyle/>
          <a:p>
            <a:pPr eaLnBrk="1" hangingPunct="1">
              <a:defRPr/>
            </a:pPr>
            <a:r>
              <a:rPr kumimoji="1" lang="en-US" altLang="zh-CN" sz="2900">
                <a:solidFill>
                  <a:srgbClr val="333399"/>
                </a:solidFill>
                <a:effectLst>
                  <a:outerShdw blurRad="38100" dist="38100" dir="2700000" algn="tl">
                    <a:srgbClr val="000000">
                      <a:alpha val="43137"/>
                    </a:srgbClr>
                  </a:outerShdw>
                </a:effectLst>
                <a:ea typeface="黑体" pitchFamily="2" charset="-122"/>
              </a:rPr>
              <a:t>FCS</a:t>
            </a:r>
          </a:p>
        </p:txBody>
      </p:sp>
      <p:sp>
        <p:nvSpPr>
          <p:cNvPr id="31" name="Text Box 24">
            <a:extLst>
              <a:ext uri="{FF2B5EF4-FFF2-40B4-BE49-F238E27FC236}">
                <a16:creationId xmlns:a16="http://schemas.microsoft.com/office/drawing/2014/main" id="{90E0508B-940A-481F-AC6F-715C7AD01E0C}"/>
              </a:ext>
            </a:extLst>
          </p:cNvPr>
          <p:cNvSpPr txBox="1">
            <a:spLocks noChangeArrowheads="1"/>
          </p:cNvSpPr>
          <p:nvPr/>
        </p:nvSpPr>
        <p:spPr bwMode="auto">
          <a:xfrm>
            <a:off x="11001001" y="2182286"/>
            <a:ext cx="447452" cy="556189"/>
          </a:xfrm>
          <a:prstGeom prst="rect">
            <a:avLst/>
          </a:prstGeom>
          <a:noFill/>
          <a:ln w="9525">
            <a:noFill/>
            <a:miter lim="800000"/>
            <a:headEnd/>
            <a:tailEnd/>
          </a:ln>
          <a:effectLst/>
        </p:spPr>
        <p:txBody>
          <a:bodyPr wrap="none" lIns="108850" tIns="54425" rIns="108850" bIns="54425">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kumimoji="1" lang="en-US" altLang="zh-CN" sz="2900">
                <a:solidFill>
                  <a:srgbClr val="333399"/>
                </a:solidFill>
                <a:effectLst>
                  <a:outerShdw blurRad="38100" dist="38100" dir="2700000" algn="tl">
                    <a:srgbClr val="C0C0C0"/>
                  </a:outerShdw>
                </a:effectLst>
                <a:ea typeface="黑体" pitchFamily="2" charset="-122"/>
              </a:rPr>
              <a:t>F</a:t>
            </a:r>
          </a:p>
        </p:txBody>
      </p:sp>
      <p:sp>
        <p:nvSpPr>
          <p:cNvPr id="32" name="Text Box 25">
            <a:extLst>
              <a:ext uri="{FF2B5EF4-FFF2-40B4-BE49-F238E27FC236}">
                <a16:creationId xmlns:a16="http://schemas.microsoft.com/office/drawing/2014/main" id="{D0D5628C-F475-4B01-A613-FDF258E3A75C}"/>
              </a:ext>
            </a:extLst>
          </p:cNvPr>
          <p:cNvSpPr txBox="1">
            <a:spLocks noChangeArrowheads="1"/>
          </p:cNvSpPr>
          <p:nvPr/>
        </p:nvSpPr>
        <p:spPr bwMode="auto">
          <a:xfrm>
            <a:off x="10974394" y="2459110"/>
            <a:ext cx="534015" cy="417690"/>
          </a:xfrm>
          <a:prstGeom prst="rect">
            <a:avLst/>
          </a:prstGeom>
          <a:noFill/>
          <a:ln w="9525">
            <a:noFill/>
            <a:miter lim="800000"/>
            <a:headEnd/>
            <a:tailEnd/>
          </a:ln>
          <a:effectLst/>
        </p:spPr>
        <p:txBody>
          <a:bodyPr wrap="none" lIns="108850" tIns="54425" rIns="108850" bIns="54425">
            <a:spAutoFit/>
          </a:bodyPr>
          <a:lstStyle/>
          <a:p>
            <a:pPr eaLnBrk="1" hangingPunct="1">
              <a:defRPr/>
            </a:pPr>
            <a:r>
              <a:rPr kumimoji="1" lang="en-US" altLang="zh-CN" sz="2000" b="1">
                <a:solidFill>
                  <a:srgbClr val="333399"/>
                </a:solidFill>
                <a:effectLst>
                  <a:outerShdw blurRad="38100" dist="38100" dir="2700000" algn="tl">
                    <a:srgbClr val="000000">
                      <a:alpha val="43137"/>
                    </a:srgbClr>
                  </a:outerShdw>
                </a:effectLst>
                <a:ea typeface="黑体" pitchFamily="2" charset="-122"/>
              </a:rPr>
              <a:t>7E</a:t>
            </a:r>
          </a:p>
        </p:txBody>
      </p:sp>
      <p:sp>
        <p:nvSpPr>
          <p:cNvPr id="33" name="Rectangle 28">
            <a:extLst>
              <a:ext uri="{FF2B5EF4-FFF2-40B4-BE49-F238E27FC236}">
                <a16:creationId xmlns:a16="http://schemas.microsoft.com/office/drawing/2014/main" id="{13A80D1E-08EC-4C53-99C7-038DC18811D7}"/>
              </a:ext>
            </a:extLst>
          </p:cNvPr>
          <p:cNvSpPr>
            <a:spLocks noChangeArrowheads="1"/>
          </p:cNvSpPr>
          <p:nvPr/>
        </p:nvSpPr>
        <p:spPr bwMode="auto">
          <a:xfrm>
            <a:off x="5532247" y="2221983"/>
            <a:ext cx="3864530" cy="519233"/>
          </a:xfrm>
          <a:prstGeom prst="rect">
            <a:avLst/>
          </a:prstGeom>
          <a:solidFill>
            <a:srgbClr val="FFCCFF"/>
          </a:solidFill>
          <a:ln w="9525">
            <a:noFill/>
            <a:miter lim="800000"/>
            <a:headEnd/>
            <a:tailEnd/>
          </a:ln>
          <a:effectLst/>
        </p:spPr>
        <p:txBody>
          <a:bodyPr wrap="none" lIns="108850" tIns="54425" rIns="108850" bIns="54425" anchor="ctr"/>
          <a:lstStyle/>
          <a:p>
            <a:pPr eaLnBrk="1" hangingPunct="1">
              <a:defRPr/>
            </a:pPr>
            <a:endParaRPr kumimoji="1" lang="zh-CN" altLang="en-US" sz="2900">
              <a:effectLst>
                <a:outerShdw blurRad="38100" dist="38100" dir="2700000" algn="tl">
                  <a:srgbClr val="000000">
                    <a:alpha val="43137"/>
                  </a:srgbClr>
                </a:outerShdw>
              </a:effectLst>
              <a:latin typeface="Times New Roman" pitchFamily="18" charset="0"/>
            </a:endParaRPr>
          </a:p>
        </p:txBody>
      </p:sp>
      <p:sp>
        <p:nvSpPr>
          <p:cNvPr id="34" name="Text Box 29">
            <a:extLst>
              <a:ext uri="{FF2B5EF4-FFF2-40B4-BE49-F238E27FC236}">
                <a16:creationId xmlns:a16="http://schemas.microsoft.com/office/drawing/2014/main" id="{6F3EF97C-E49F-48BB-B3C0-1665880B56E8}"/>
              </a:ext>
            </a:extLst>
          </p:cNvPr>
          <p:cNvSpPr txBox="1">
            <a:spLocks noChangeArrowheads="1"/>
          </p:cNvSpPr>
          <p:nvPr/>
        </p:nvSpPr>
        <p:spPr bwMode="auto">
          <a:xfrm>
            <a:off x="4279344" y="2244213"/>
            <a:ext cx="966825" cy="556189"/>
          </a:xfrm>
          <a:prstGeom prst="rect">
            <a:avLst/>
          </a:prstGeom>
          <a:noFill/>
          <a:ln w="9525">
            <a:noFill/>
            <a:miter lim="800000"/>
            <a:headEnd/>
            <a:tailEnd/>
          </a:ln>
          <a:effectLst/>
        </p:spPr>
        <p:txBody>
          <a:bodyPr wrap="none" lIns="108850" tIns="54425" rIns="108850" bIns="54425">
            <a:spAutoFit/>
          </a:bodyPr>
          <a:lstStyle/>
          <a:p>
            <a:pPr eaLnBrk="1" hangingPunct="1">
              <a:defRPr/>
            </a:pPr>
            <a:r>
              <a:rPr kumimoji="1" lang="zh-CN" altLang="en-US" sz="2900" b="1">
                <a:solidFill>
                  <a:schemeClr val="accent2"/>
                </a:solidFill>
                <a:effectLst>
                  <a:outerShdw blurRad="38100" dist="38100" dir="2700000" algn="tl">
                    <a:srgbClr val="C0C0C0"/>
                  </a:outerShdw>
                </a:effectLst>
                <a:ea typeface="黑体" pitchFamily="2" charset="-122"/>
              </a:rPr>
              <a:t>协议</a:t>
            </a:r>
          </a:p>
        </p:txBody>
      </p:sp>
      <p:sp>
        <p:nvSpPr>
          <p:cNvPr id="35" name="Text Box 30">
            <a:extLst>
              <a:ext uri="{FF2B5EF4-FFF2-40B4-BE49-F238E27FC236}">
                <a16:creationId xmlns:a16="http://schemas.microsoft.com/office/drawing/2014/main" id="{B6073703-9981-4339-936B-E1A80EC93681}"/>
              </a:ext>
            </a:extLst>
          </p:cNvPr>
          <p:cNvSpPr txBox="1">
            <a:spLocks noChangeArrowheads="1"/>
          </p:cNvSpPr>
          <p:nvPr/>
        </p:nvSpPr>
        <p:spPr bwMode="auto">
          <a:xfrm>
            <a:off x="6014783" y="2268031"/>
            <a:ext cx="2938519" cy="556189"/>
          </a:xfrm>
          <a:prstGeom prst="rect">
            <a:avLst/>
          </a:prstGeom>
          <a:noFill/>
          <a:ln w="9525">
            <a:noFill/>
            <a:miter lim="800000"/>
            <a:headEnd/>
            <a:tailEnd/>
          </a:ln>
          <a:effectLst/>
        </p:spPr>
        <p:txBody>
          <a:bodyPr wrap="none" lIns="108850" tIns="54425" rIns="108850" bIns="54425">
            <a:spAutoFit/>
          </a:bodyPr>
          <a:lstStyle/>
          <a:p>
            <a:pPr eaLnBrk="1" hangingPunct="1">
              <a:defRPr/>
            </a:pPr>
            <a:r>
              <a:rPr kumimoji="1" lang="zh-CN" altLang="en-US" sz="2900" dirty="0">
                <a:solidFill>
                  <a:srgbClr val="333399"/>
                </a:solidFill>
                <a:effectLst>
                  <a:outerShdw blurRad="38100" dist="38100" dir="2700000" algn="tl">
                    <a:srgbClr val="000000">
                      <a:alpha val="43137"/>
                    </a:srgbClr>
                  </a:outerShdw>
                </a:effectLst>
                <a:ea typeface="黑体" pitchFamily="2" charset="-122"/>
              </a:rPr>
              <a:t>信    息    部    分</a:t>
            </a:r>
          </a:p>
        </p:txBody>
      </p:sp>
      <p:sp>
        <p:nvSpPr>
          <p:cNvPr id="36" name="AutoShape 34">
            <a:extLst>
              <a:ext uri="{FF2B5EF4-FFF2-40B4-BE49-F238E27FC236}">
                <a16:creationId xmlns:a16="http://schemas.microsoft.com/office/drawing/2014/main" id="{7DB7022E-2B93-4B56-AC39-4BBB4B36EFCA}"/>
              </a:ext>
            </a:extLst>
          </p:cNvPr>
          <p:cNvSpPr>
            <a:spLocks/>
          </p:cNvSpPr>
          <p:nvPr/>
        </p:nvSpPr>
        <p:spPr bwMode="auto">
          <a:xfrm rot="5400000">
            <a:off x="3632489" y="295232"/>
            <a:ext cx="176254" cy="3623262"/>
          </a:xfrm>
          <a:prstGeom prst="leftBrace">
            <a:avLst>
              <a:gd name="adj1" fmla="val 128528"/>
              <a:gd name="adj2" fmla="val 50069"/>
            </a:avLst>
          </a:prstGeom>
          <a:noFill/>
          <a:ln w="9525">
            <a:solidFill>
              <a:schemeClr val="folHlink"/>
            </a:solidFill>
            <a:round/>
            <a:headEnd/>
            <a:tailEnd/>
          </a:ln>
        </p:spPr>
        <p:txBody>
          <a:bodyPr rot="10800000" vert="eaVert" wrap="none" lIns="108850" tIns="54425" rIns="108850" bIns="54425" anchor="ctr"/>
          <a:lstStyle/>
          <a:p>
            <a:pPr eaLnBrk="1" hangingPunct="1">
              <a:defRPr/>
            </a:pPr>
            <a:endParaRPr kumimoji="1" lang="zh-CN" altLang="en-US" sz="2900">
              <a:effectLst>
                <a:outerShdw blurRad="38100" dist="38100" dir="2700000" algn="tl">
                  <a:srgbClr val="000000">
                    <a:alpha val="43137"/>
                  </a:srgbClr>
                </a:outerShdw>
              </a:effectLst>
              <a:latin typeface="Times New Roman" pitchFamily="18" charset="0"/>
            </a:endParaRPr>
          </a:p>
        </p:txBody>
      </p:sp>
      <p:sp>
        <p:nvSpPr>
          <p:cNvPr id="37" name="AutoShape 35">
            <a:extLst>
              <a:ext uri="{FF2B5EF4-FFF2-40B4-BE49-F238E27FC236}">
                <a16:creationId xmlns:a16="http://schemas.microsoft.com/office/drawing/2014/main" id="{78000972-D083-467C-B719-D5EC3BFBCA49}"/>
              </a:ext>
            </a:extLst>
          </p:cNvPr>
          <p:cNvSpPr>
            <a:spLocks/>
          </p:cNvSpPr>
          <p:nvPr/>
        </p:nvSpPr>
        <p:spPr bwMode="auto">
          <a:xfrm rot="5400000">
            <a:off x="10461822" y="967983"/>
            <a:ext cx="161962" cy="2292052"/>
          </a:xfrm>
          <a:prstGeom prst="leftBrace">
            <a:avLst>
              <a:gd name="adj1" fmla="val 88480"/>
              <a:gd name="adj2" fmla="val 50000"/>
            </a:avLst>
          </a:prstGeom>
          <a:noFill/>
          <a:ln w="9525">
            <a:solidFill>
              <a:schemeClr val="tx1"/>
            </a:solidFill>
            <a:round/>
            <a:headEnd/>
            <a:tailEnd/>
          </a:ln>
        </p:spPr>
        <p:txBody>
          <a:bodyPr rot="10800000" vert="eaVert" wrap="none" lIns="108850" tIns="54425" rIns="108850" bIns="54425" anchor="ctr"/>
          <a:lstStyle/>
          <a:p>
            <a:pPr eaLnBrk="1" hangingPunct="1">
              <a:defRPr/>
            </a:pPr>
            <a:endParaRPr kumimoji="1" lang="zh-CN" altLang="en-US" sz="2900">
              <a:effectLst>
                <a:outerShdw blurRad="38100" dist="38100" dir="2700000" algn="tl">
                  <a:srgbClr val="000000">
                    <a:alpha val="43137"/>
                  </a:srgbClr>
                </a:outerShdw>
              </a:effectLst>
              <a:latin typeface="Times New Roman" pitchFamily="18" charset="0"/>
            </a:endParaRPr>
          </a:p>
        </p:txBody>
      </p:sp>
      <p:sp>
        <p:nvSpPr>
          <p:cNvPr id="38" name="Text Box 36">
            <a:extLst>
              <a:ext uri="{FF2B5EF4-FFF2-40B4-BE49-F238E27FC236}">
                <a16:creationId xmlns:a16="http://schemas.microsoft.com/office/drawing/2014/main" id="{ACB18EE8-DE32-44CF-B8F9-A8B59079A482}"/>
              </a:ext>
            </a:extLst>
          </p:cNvPr>
          <p:cNvSpPr txBox="1">
            <a:spLocks noChangeArrowheads="1"/>
          </p:cNvSpPr>
          <p:nvPr/>
        </p:nvSpPr>
        <p:spPr bwMode="auto">
          <a:xfrm>
            <a:off x="3242518" y="1485772"/>
            <a:ext cx="963619" cy="556189"/>
          </a:xfrm>
          <a:prstGeom prst="rect">
            <a:avLst/>
          </a:prstGeom>
          <a:noFill/>
          <a:ln w="9525">
            <a:noFill/>
            <a:miter lim="800000"/>
            <a:headEnd/>
            <a:tailEnd/>
          </a:ln>
          <a:effectLst/>
        </p:spPr>
        <p:txBody>
          <a:bodyPr wrap="none" lIns="108850" tIns="54425" rIns="108850" bIns="54425">
            <a:spAutoFit/>
          </a:bodyPr>
          <a:lstStyle/>
          <a:p>
            <a:pPr eaLnBrk="1" hangingPunct="1">
              <a:defRPr/>
            </a:pPr>
            <a:r>
              <a:rPr kumimoji="1" lang="zh-CN" altLang="en-US" sz="2900" dirty="0">
                <a:solidFill>
                  <a:srgbClr val="333399"/>
                </a:solidFill>
                <a:effectLst>
                  <a:outerShdw blurRad="38100" dist="38100" dir="2700000" algn="tl">
                    <a:srgbClr val="000000">
                      <a:alpha val="43137"/>
                    </a:srgbClr>
                  </a:outerShdw>
                </a:effectLst>
                <a:ea typeface="黑体" pitchFamily="2" charset="-122"/>
              </a:rPr>
              <a:t>首部</a:t>
            </a:r>
          </a:p>
        </p:txBody>
      </p:sp>
      <p:sp>
        <p:nvSpPr>
          <p:cNvPr id="39" name="Text Box 37">
            <a:extLst>
              <a:ext uri="{FF2B5EF4-FFF2-40B4-BE49-F238E27FC236}">
                <a16:creationId xmlns:a16="http://schemas.microsoft.com/office/drawing/2014/main" id="{C622C9B6-8EC0-4959-AB57-05C19CE4DA97}"/>
              </a:ext>
            </a:extLst>
          </p:cNvPr>
          <p:cNvSpPr txBox="1">
            <a:spLocks noChangeArrowheads="1"/>
          </p:cNvSpPr>
          <p:nvPr/>
        </p:nvSpPr>
        <p:spPr bwMode="auto">
          <a:xfrm>
            <a:off x="10060993" y="1511155"/>
            <a:ext cx="963619" cy="556189"/>
          </a:xfrm>
          <a:prstGeom prst="rect">
            <a:avLst/>
          </a:prstGeom>
          <a:noFill/>
          <a:ln w="9525">
            <a:noFill/>
            <a:miter lim="800000"/>
            <a:headEnd/>
            <a:tailEnd/>
          </a:ln>
          <a:effectLst/>
        </p:spPr>
        <p:txBody>
          <a:bodyPr wrap="none" lIns="108850" tIns="54425" rIns="108850" bIns="54425">
            <a:spAutoFit/>
          </a:bodyPr>
          <a:lstStyle/>
          <a:p>
            <a:pPr eaLnBrk="1" hangingPunct="1">
              <a:defRPr/>
            </a:pPr>
            <a:r>
              <a:rPr kumimoji="1" lang="zh-CN" altLang="en-US" sz="2900" dirty="0">
                <a:solidFill>
                  <a:srgbClr val="333399"/>
                </a:solidFill>
                <a:effectLst>
                  <a:outerShdw blurRad="38100" dist="38100" dir="2700000" algn="tl">
                    <a:srgbClr val="000000">
                      <a:alpha val="43137"/>
                    </a:srgbClr>
                  </a:outerShdw>
                </a:effectLst>
                <a:ea typeface="黑体" pitchFamily="2" charset="-122"/>
              </a:rPr>
              <a:t>尾部</a:t>
            </a:r>
          </a:p>
        </p:txBody>
      </p:sp>
      <p:sp>
        <p:nvSpPr>
          <p:cNvPr id="40" name="Line 38">
            <a:extLst>
              <a:ext uri="{FF2B5EF4-FFF2-40B4-BE49-F238E27FC236}">
                <a16:creationId xmlns:a16="http://schemas.microsoft.com/office/drawing/2014/main" id="{081E6471-4C36-4761-9BA1-A4C518F3D2A3}"/>
              </a:ext>
            </a:extLst>
          </p:cNvPr>
          <p:cNvSpPr>
            <a:spLocks noChangeShapeType="1"/>
          </p:cNvSpPr>
          <p:nvPr/>
        </p:nvSpPr>
        <p:spPr bwMode="auto">
          <a:xfrm>
            <a:off x="1908985" y="1626534"/>
            <a:ext cx="0" cy="485887"/>
          </a:xfrm>
          <a:prstGeom prst="line">
            <a:avLst/>
          </a:prstGeom>
          <a:noFill/>
          <a:ln w="28575">
            <a:solidFill>
              <a:srgbClr val="333399"/>
            </a:solidFill>
            <a:round/>
            <a:headEnd/>
            <a:tailEnd type="triangle" w="med" len="lg"/>
          </a:ln>
          <a:effectLst/>
        </p:spPr>
        <p:txBody>
          <a:bodyPr lIns="108850" tIns="54425" rIns="108850" bIns="54425"/>
          <a:lstStyle/>
          <a:p>
            <a:pPr eaLnBrk="1" hangingPunct="1">
              <a:defRPr/>
            </a:pPr>
            <a:endParaRPr kumimoji="1" lang="zh-CN" altLang="en-US" sz="2900">
              <a:effectLst>
                <a:outerShdw blurRad="38100" dist="38100" dir="2700000" algn="tl">
                  <a:srgbClr val="000000">
                    <a:alpha val="43137"/>
                  </a:srgbClr>
                </a:outerShdw>
              </a:effectLst>
              <a:latin typeface="Times New Roman" pitchFamily="18" charset="0"/>
            </a:endParaRPr>
          </a:p>
        </p:txBody>
      </p:sp>
      <p:sp>
        <p:nvSpPr>
          <p:cNvPr id="41" name="Line 40">
            <a:extLst>
              <a:ext uri="{FF2B5EF4-FFF2-40B4-BE49-F238E27FC236}">
                <a16:creationId xmlns:a16="http://schemas.microsoft.com/office/drawing/2014/main" id="{DD39E14B-BC63-49AC-95A7-B403ACA8C347}"/>
              </a:ext>
            </a:extLst>
          </p:cNvPr>
          <p:cNvSpPr>
            <a:spLocks noChangeShapeType="1"/>
          </p:cNvSpPr>
          <p:nvPr/>
        </p:nvSpPr>
        <p:spPr bwMode="auto">
          <a:xfrm>
            <a:off x="9396777" y="2166408"/>
            <a:ext cx="0" cy="595450"/>
          </a:xfrm>
          <a:prstGeom prst="line">
            <a:avLst/>
          </a:prstGeom>
          <a:noFill/>
          <a:ln w="9525">
            <a:solidFill>
              <a:schemeClr val="tx1"/>
            </a:solidFill>
            <a:round/>
            <a:headEnd/>
            <a:tailEnd/>
          </a:ln>
          <a:effectLst/>
        </p:spPr>
        <p:txBody>
          <a:bodyPr wrap="none" lIns="108850" tIns="54425" rIns="108850" bIns="54425" anchor="ctr"/>
          <a:lstStyle/>
          <a:p>
            <a:pPr eaLnBrk="1" hangingPunct="1">
              <a:defRPr/>
            </a:pPr>
            <a:endParaRPr kumimoji="1" lang="zh-CN" altLang="en-US" sz="2900">
              <a:effectLst>
                <a:outerShdw blurRad="38100" dist="38100" dir="2700000" algn="tl">
                  <a:srgbClr val="000000">
                    <a:alpha val="43137"/>
                  </a:srgbClr>
                </a:outerShdw>
              </a:effectLst>
              <a:latin typeface="Times New Roman" pitchFamily="18" charset="0"/>
            </a:endParaRPr>
          </a:p>
        </p:txBody>
      </p:sp>
      <p:sp>
        <p:nvSpPr>
          <p:cNvPr id="42" name="Line 41">
            <a:extLst>
              <a:ext uri="{FF2B5EF4-FFF2-40B4-BE49-F238E27FC236}">
                <a16:creationId xmlns:a16="http://schemas.microsoft.com/office/drawing/2014/main" id="{736D9F1B-1DEC-4B7F-91CD-2E1B41079FAA}"/>
              </a:ext>
            </a:extLst>
          </p:cNvPr>
          <p:cNvSpPr>
            <a:spLocks noChangeShapeType="1"/>
          </p:cNvSpPr>
          <p:nvPr/>
        </p:nvSpPr>
        <p:spPr bwMode="auto">
          <a:xfrm>
            <a:off x="5532246" y="2206104"/>
            <a:ext cx="0" cy="555754"/>
          </a:xfrm>
          <a:prstGeom prst="line">
            <a:avLst/>
          </a:prstGeom>
          <a:noFill/>
          <a:ln w="9525">
            <a:solidFill>
              <a:schemeClr val="tx1"/>
            </a:solidFill>
            <a:round/>
            <a:headEnd/>
            <a:tailEnd/>
          </a:ln>
          <a:effectLst/>
        </p:spPr>
        <p:txBody>
          <a:bodyPr wrap="none" lIns="108850" tIns="54425" rIns="108850" bIns="54425" anchor="ctr"/>
          <a:lstStyle/>
          <a:p>
            <a:pPr eaLnBrk="1" hangingPunct="1">
              <a:defRPr/>
            </a:pPr>
            <a:endParaRPr kumimoji="1" lang="zh-CN" altLang="en-US" sz="2900">
              <a:effectLst>
                <a:outerShdw blurRad="38100" dist="38100" dir="2700000" algn="tl">
                  <a:srgbClr val="000000">
                    <a:alpha val="43137"/>
                  </a:srgbClr>
                </a:outerShdw>
              </a:effectLst>
              <a:latin typeface="Times New Roman" pitchFamily="18" charset="0"/>
            </a:endParaRPr>
          </a:p>
        </p:txBody>
      </p:sp>
      <p:sp>
        <p:nvSpPr>
          <p:cNvPr id="43" name="AutoShape 42">
            <a:extLst>
              <a:ext uri="{FF2B5EF4-FFF2-40B4-BE49-F238E27FC236}">
                <a16:creationId xmlns:a16="http://schemas.microsoft.com/office/drawing/2014/main" id="{A4A7DC4B-F4EE-4D49-BD4E-762B4A220CC0}"/>
              </a:ext>
            </a:extLst>
          </p:cNvPr>
          <p:cNvSpPr>
            <a:spLocks noChangeArrowheads="1"/>
          </p:cNvSpPr>
          <p:nvPr/>
        </p:nvSpPr>
        <p:spPr bwMode="auto">
          <a:xfrm>
            <a:off x="7223244" y="1763090"/>
            <a:ext cx="361902" cy="566868"/>
          </a:xfrm>
          <a:prstGeom prst="downArrow">
            <a:avLst>
              <a:gd name="adj1" fmla="val 50000"/>
              <a:gd name="adj2" fmla="val 78290"/>
            </a:avLst>
          </a:prstGeom>
          <a:solidFill>
            <a:schemeClr val="accent1"/>
          </a:solidFill>
          <a:ln w="19050">
            <a:solidFill>
              <a:schemeClr val="tx1"/>
            </a:solidFill>
            <a:miter lim="800000"/>
            <a:headEnd/>
            <a:tailEnd/>
          </a:ln>
          <a:effectLst/>
        </p:spPr>
        <p:txBody>
          <a:bodyPr vert="eaVert" wrap="none" lIns="108850" tIns="54425" rIns="108850" bIns="54425" anchor="ctr"/>
          <a:lstStyle/>
          <a:p>
            <a:pPr eaLnBrk="1" hangingPunct="1">
              <a:defRPr/>
            </a:pPr>
            <a:endParaRPr kumimoji="1" lang="zh-CN" altLang="en-US" sz="2900">
              <a:effectLst>
                <a:outerShdw blurRad="38100" dist="38100" dir="2700000" algn="tl">
                  <a:srgbClr val="000000">
                    <a:alpha val="43137"/>
                  </a:srgbClr>
                </a:outerShdw>
              </a:effectLst>
              <a:latin typeface="Times New Roman" pitchFamily="18" charset="0"/>
            </a:endParaRPr>
          </a:p>
        </p:txBody>
      </p:sp>
      <p:sp>
        <p:nvSpPr>
          <p:cNvPr id="38954" name="AutoShape 43"/>
          <p:cNvSpPr>
            <a:spLocks noChangeArrowheads="1"/>
          </p:cNvSpPr>
          <p:nvPr/>
        </p:nvSpPr>
        <p:spPr bwMode="auto">
          <a:xfrm>
            <a:off x="334390" y="4082964"/>
            <a:ext cx="2063482" cy="1008296"/>
          </a:xfrm>
          <a:prstGeom prst="wedgeEllipseCallout">
            <a:avLst>
              <a:gd name="adj1" fmla="val 73181"/>
              <a:gd name="adj2" fmla="val -18512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08850" tIns="54425" rIns="108850" bIns="54425"/>
          <a:lstStyle/>
          <a:p>
            <a:pPr algn="ctr" eaLnBrk="1" hangingPunct="1"/>
            <a:r>
              <a:rPr kumimoji="1" lang="en-US" altLang="zh-CN">
                <a:latin typeface="Times New Roman" pitchFamily="18" charset="0"/>
              </a:rPr>
              <a:t>FF</a:t>
            </a:r>
            <a:r>
              <a:rPr kumimoji="1" lang="zh-CN" altLang="en-US">
                <a:latin typeface="Times New Roman" pitchFamily="18" charset="0"/>
              </a:rPr>
              <a:t>、</a:t>
            </a:r>
            <a:r>
              <a:rPr kumimoji="1" lang="en-US" altLang="zh-CN">
                <a:latin typeface="Times New Roman" pitchFamily="18" charset="0"/>
              </a:rPr>
              <a:t>03</a:t>
            </a:r>
            <a:r>
              <a:rPr kumimoji="1" lang="zh-CN" altLang="en-US">
                <a:latin typeface="Times New Roman" pitchFamily="18" charset="0"/>
              </a:rPr>
              <a:t>是固定的</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a:xfrm>
            <a:off x="442799" y="1267199"/>
            <a:ext cx="11413223" cy="4896000"/>
          </a:xfrm>
        </p:spPr>
        <p:txBody>
          <a:bodyPr/>
          <a:lstStyle/>
          <a:p>
            <a:pPr>
              <a:lnSpc>
                <a:spcPts val="3840"/>
              </a:lnSpc>
            </a:pPr>
            <a:r>
              <a:rPr lang="zh-CN" altLang="en-US" sz="3200" b="0" dirty="0">
                <a:solidFill>
                  <a:srgbClr val="4D4D4D"/>
                </a:solidFill>
                <a:latin typeface="微软雅黑" panose="020B0503020204020204" pitchFamily="34" charset="-122"/>
                <a:ea typeface="微软雅黑" panose="020B0503020204020204" pitchFamily="34" charset="-122"/>
              </a:rPr>
              <a:t>标志字段 </a:t>
            </a:r>
            <a:r>
              <a:rPr lang="en-US" altLang="zh-CN" sz="3200" b="0" dirty="0">
                <a:solidFill>
                  <a:srgbClr val="4D4D4D"/>
                </a:solidFill>
                <a:latin typeface="微软雅黑" panose="020B0503020204020204" pitchFamily="34" charset="-122"/>
                <a:ea typeface="微软雅黑" panose="020B0503020204020204" pitchFamily="34" charset="-122"/>
              </a:rPr>
              <a:t>F = 0x7E </a:t>
            </a:r>
            <a:r>
              <a:rPr lang="zh-CN" altLang="en-US" sz="3200" b="0" dirty="0">
                <a:solidFill>
                  <a:srgbClr val="4D4D4D"/>
                </a:solidFill>
                <a:latin typeface="微软雅黑" panose="020B0503020204020204" pitchFamily="34" charset="-122"/>
                <a:ea typeface="微软雅黑" panose="020B0503020204020204" pitchFamily="34" charset="-122"/>
              </a:rPr>
              <a:t>（符号“</a:t>
            </a:r>
            <a:r>
              <a:rPr lang="en-US" altLang="zh-CN" sz="3200" b="0" dirty="0">
                <a:solidFill>
                  <a:srgbClr val="4D4D4D"/>
                </a:solidFill>
                <a:latin typeface="微软雅黑" panose="020B0503020204020204" pitchFamily="34" charset="-122"/>
                <a:ea typeface="微软雅黑" panose="020B0503020204020204" pitchFamily="34" charset="-122"/>
              </a:rPr>
              <a:t>0x”</a:t>
            </a:r>
            <a:r>
              <a:rPr lang="zh-CN" altLang="en-US" sz="3200" b="0" dirty="0">
                <a:solidFill>
                  <a:srgbClr val="4D4D4D"/>
                </a:solidFill>
                <a:latin typeface="微软雅黑" panose="020B0503020204020204" pitchFamily="34" charset="-122"/>
                <a:ea typeface="微软雅黑" panose="020B0503020204020204" pitchFamily="34" charset="-122"/>
              </a:rPr>
              <a:t>表示后面的字符是用十六进制表示。十六进制的 </a:t>
            </a:r>
            <a:r>
              <a:rPr lang="en-US" altLang="zh-CN" sz="3200" b="0" dirty="0">
                <a:solidFill>
                  <a:srgbClr val="4D4D4D"/>
                </a:solidFill>
                <a:latin typeface="微软雅黑" panose="020B0503020204020204" pitchFamily="34" charset="-122"/>
                <a:ea typeface="微软雅黑" panose="020B0503020204020204" pitchFamily="34" charset="-122"/>
              </a:rPr>
              <a:t>7E </a:t>
            </a:r>
            <a:r>
              <a:rPr lang="zh-CN" altLang="en-US" sz="3200" b="0" dirty="0">
                <a:solidFill>
                  <a:srgbClr val="4D4D4D"/>
                </a:solidFill>
                <a:latin typeface="微软雅黑" panose="020B0503020204020204" pitchFamily="34" charset="-122"/>
                <a:ea typeface="微软雅黑" panose="020B0503020204020204" pitchFamily="34" charset="-122"/>
              </a:rPr>
              <a:t>的二进制表示是 </a:t>
            </a:r>
            <a:r>
              <a:rPr lang="en-US" altLang="zh-CN" sz="3200" b="0" dirty="0">
                <a:solidFill>
                  <a:srgbClr val="4D4D4D"/>
                </a:solidFill>
                <a:latin typeface="微软雅黑" panose="020B0503020204020204" pitchFamily="34" charset="-122"/>
                <a:ea typeface="微软雅黑" panose="020B0503020204020204" pitchFamily="34" charset="-122"/>
              </a:rPr>
              <a:t>01111110</a:t>
            </a:r>
            <a:r>
              <a:rPr lang="zh-CN" altLang="en-US" sz="3200" b="0" dirty="0">
                <a:solidFill>
                  <a:srgbClr val="4D4D4D"/>
                </a:solidFill>
                <a:latin typeface="微软雅黑" panose="020B0503020204020204" pitchFamily="34" charset="-122"/>
                <a:ea typeface="微软雅黑" panose="020B0503020204020204" pitchFamily="34" charset="-122"/>
              </a:rPr>
              <a:t>）。</a:t>
            </a:r>
          </a:p>
          <a:p>
            <a:pPr>
              <a:lnSpc>
                <a:spcPts val="3840"/>
              </a:lnSpc>
            </a:pPr>
            <a:r>
              <a:rPr lang="zh-CN" altLang="en-US" sz="3200" b="0" dirty="0">
                <a:solidFill>
                  <a:srgbClr val="4D4D4D"/>
                </a:solidFill>
                <a:latin typeface="微软雅黑" panose="020B0503020204020204" pitchFamily="34" charset="-122"/>
                <a:ea typeface="微软雅黑" panose="020B0503020204020204" pitchFamily="34" charset="-122"/>
              </a:rPr>
              <a:t>地址字段 </a:t>
            </a:r>
            <a:r>
              <a:rPr lang="en-US" altLang="zh-CN" sz="3200" b="0" dirty="0">
                <a:solidFill>
                  <a:srgbClr val="4D4D4D"/>
                </a:solidFill>
                <a:latin typeface="微软雅黑" panose="020B0503020204020204" pitchFamily="34" charset="-122"/>
                <a:ea typeface="微软雅黑" panose="020B0503020204020204" pitchFamily="34" charset="-122"/>
              </a:rPr>
              <a:t>A </a:t>
            </a:r>
            <a:r>
              <a:rPr lang="zh-CN" altLang="en-US" sz="3200" b="0" dirty="0">
                <a:solidFill>
                  <a:srgbClr val="4D4D4D"/>
                </a:solidFill>
                <a:latin typeface="微软雅黑" panose="020B0503020204020204" pitchFamily="34" charset="-122"/>
                <a:ea typeface="微软雅黑" panose="020B0503020204020204" pitchFamily="34" charset="-122"/>
              </a:rPr>
              <a:t>只置为 </a:t>
            </a:r>
            <a:r>
              <a:rPr lang="en-US" altLang="zh-CN" sz="3200" b="0" dirty="0">
                <a:solidFill>
                  <a:srgbClr val="4D4D4D"/>
                </a:solidFill>
                <a:latin typeface="微软雅黑" panose="020B0503020204020204" pitchFamily="34" charset="-122"/>
                <a:ea typeface="微软雅黑" panose="020B0503020204020204" pitchFamily="34" charset="-122"/>
              </a:rPr>
              <a:t>0xFF</a:t>
            </a:r>
            <a:r>
              <a:rPr lang="zh-CN" altLang="en-US" sz="3200" b="0" dirty="0">
                <a:solidFill>
                  <a:srgbClr val="4D4D4D"/>
                </a:solidFill>
                <a:latin typeface="微软雅黑" panose="020B0503020204020204" pitchFamily="34" charset="-122"/>
                <a:ea typeface="微软雅黑" panose="020B0503020204020204" pitchFamily="34" charset="-122"/>
              </a:rPr>
              <a:t>。地址字段实际上并不起作用。</a:t>
            </a:r>
          </a:p>
          <a:p>
            <a:pPr>
              <a:lnSpc>
                <a:spcPts val="3840"/>
              </a:lnSpc>
            </a:pPr>
            <a:r>
              <a:rPr lang="zh-CN" altLang="en-US" sz="3200" b="0" dirty="0">
                <a:solidFill>
                  <a:srgbClr val="4D4D4D"/>
                </a:solidFill>
                <a:latin typeface="微软雅黑" panose="020B0503020204020204" pitchFamily="34" charset="-122"/>
                <a:ea typeface="微软雅黑" panose="020B0503020204020204" pitchFamily="34" charset="-122"/>
              </a:rPr>
              <a:t>控制字段 </a:t>
            </a:r>
            <a:r>
              <a:rPr lang="en-US" altLang="zh-CN" sz="3200" b="0" dirty="0">
                <a:solidFill>
                  <a:srgbClr val="4D4D4D"/>
                </a:solidFill>
                <a:latin typeface="微软雅黑" panose="020B0503020204020204" pitchFamily="34" charset="-122"/>
                <a:ea typeface="微软雅黑" panose="020B0503020204020204" pitchFamily="34" charset="-122"/>
              </a:rPr>
              <a:t>C </a:t>
            </a:r>
            <a:r>
              <a:rPr lang="zh-CN" altLang="en-US" sz="3200" b="0" dirty="0">
                <a:solidFill>
                  <a:srgbClr val="4D4D4D"/>
                </a:solidFill>
                <a:latin typeface="微软雅黑" panose="020B0503020204020204" pitchFamily="34" charset="-122"/>
                <a:ea typeface="微软雅黑" panose="020B0503020204020204" pitchFamily="34" charset="-122"/>
              </a:rPr>
              <a:t>通常置为 </a:t>
            </a:r>
            <a:r>
              <a:rPr lang="en-US" altLang="zh-CN" sz="3200" b="0" dirty="0">
                <a:solidFill>
                  <a:srgbClr val="4D4D4D"/>
                </a:solidFill>
                <a:latin typeface="微软雅黑" panose="020B0503020204020204" pitchFamily="34" charset="-122"/>
                <a:ea typeface="微软雅黑" panose="020B0503020204020204" pitchFamily="34" charset="-122"/>
              </a:rPr>
              <a:t>0x03</a:t>
            </a:r>
            <a:r>
              <a:rPr lang="zh-CN" altLang="en-US" sz="3200" b="0" dirty="0">
                <a:solidFill>
                  <a:srgbClr val="4D4D4D"/>
                </a:solidFill>
                <a:latin typeface="微软雅黑" panose="020B0503020204020204" pitchFamily="34" charset="-122"/>
                <a:ea typeface="微软雅黑" panose="020B0503020204020204" pitchFamily="34" charset="-122"/>
              </a:rPr>
              <a:t>。</a:t>
            </a:r>
          </a:p>
          <a:p>
            <a:pPr>
              <a:lnSpc>
                <a:spcPts val="3840"/>
              </a:lnSpc>
            </a:pPr>
            <a:r>
              <a:rPr lang="en-US" altLang="zh-CN" sz="3200" b="0" dirty="0">
                <a:solidFill>
                  <a:srgbClr val="4D4D4D"/>
                </a:solidFill>
                <a:latin typeface="微软雅黑" panose="020B0503020204020204" pitchFamily="34" charset="-122"/>
                <a:ea typeface="微软雅黑" panose="020B0503020204020204" pitchFamily="34" charset="-122"/>
              </a:rPr>
              <a:t>PPP </a:t>
            </a:r>
            <a:r>
              <a:rPr lang="zh-CN" altLang="en-US" sz="3200" b="0" dirty="0">
                <a:solidFill>
                  <a:srgbClr val="4D4D4D"/>
                </a:solidFill>
                <a:latin typeface="微软雅黑" panose="020B0503020204020204" pitchFamily="34" charset="-122"/>
                <a:ea typeface="微软雅黑" panose="020B0503020204020204" pitchFamily="34" charset="-122"/>
              </a:rPr>
              <a:t>是面向字节的，所有的 </a:t>
            </a:r>
            <a:r>
              <a:rPr lang="en-US" altLang="zh-CN" sz="3200" b="0" dirty="0">
                <a:solidFill>
                  <a:srgbClr val="4D4D4D"/>
                </a:solidFill>
                <a:latin typeface="微软雅黑" panose="020B0503020204020204" pitchFamily="34" charset="-122"/>
                <a:ea typeface="微软雅黑" panose="020B0503020204020204" pitchFamily="34" charset="-122"/>
              </a:rPr>
              <a:t>PPP </a:t>
            </a:r>
            <a:r>
              <a:rPr lang="zh-CN" altLang="en-US" sz="3200" b="0" dirty="0">
                <a:solidFill>
                  <a:srgbClr val="4D4D4D"/>
                </a:solidFill>
                <a:latin typeface="微软雅黑" panose="020B0503020204020204" pitchFamily="34" charset="-122"/>
                <a:ea typeface="微软雅黑" panose="020B0503020204020204" pitchFamily="34" charset="-122"/>
              </a:rPr>
              <a:t>帧的长度都是整数字节。</a:t>
            </a:r>
          </a:p>
        </p:txBody>
      </p:sp>
      <p:sp>
        <p:nvSpPr>
          <p:cNvPr id="39938" name="Rectangle 2"/>
          <p:cNvSpPr>
            <a:spLocks noGrp="1" noChangeArrowheads="1"/>
          </p:cNvSpPr>
          <p:nvPr>
            <p:ph type="title"/>
          </p:nvPr>
        </p:nvSpPr>
        <p:spPr/>
        <p:txBody>
          <a:bodyPr/>
          <a:lstStyle/>
          <a:p>
            <a:r>
              <a:rPr lang="en-US" altLang="zh-CN" sz="4000" dirty="0">
                <a:solidFill>
                  <a:srgbClr val="FFFFFF"/>
                </a:solidFill>
              </a:rPr>
              <a:t>PPP</a:t>
            </a:r>
            <a:r>
              <a:rPr lang="zh-CN" altLang="en-US" sz="4000" dirty="0">
                <a:solidFill>
                  <a:srgbClr val="FFFFFF"/>
                </a:solidFill>
              </a:rPr>
              <a:t>协议帧格式</a:t>
            </a:r>
            <a:endParaRPr lang="en-US" altLang="zh-CN" sz="4000" dirty="0">
              <a:solidFill>
                <a:srgbClr val="FFFFFF"/>
              </a:solidFill>
            </a:endParaRPr>
          </a:p>
        </p:txBody>
      </p:sp>
      <p:sp>
        <p:nvSpPr>
          <p:cNvPr id="39940" name="Rectangle 4"/>
          <p:cNvSpPr>
            <a:spLocks noChangeArrowheads="1"/>
          </p:cNvSpPr>
          <p:nvPr/>
        </p:nvSpPr>
        <p:spPr bwMode="auto">
          <a:xfrm>
            <a:off x="5197857" y="4683468"/>
            <a:ext cx="3864530" cy="465246"/>
          </a:xfrm>
          <a:prstGeom prst="rect">
            <a:avLst/>
          </a:prstGeom>
          <a:solidFill>
            <a:srgbClr val="FFCCFF"/>
          </a:solidFill>
          <a:ln w="9525">
            <a:solidFill>
              <a:schemeClr val="folHlink"/>
            </a:solidFill>
            <a:miter lim="800000"/>
            <a:headEnd/>
            <a:tailEnd/>
          </a:ln>
          <a:effectLst>
            <a:outerShdw dist="35921" dir="2700000" algn="ctr" rotWithShape="0">
              <a:schemeClr val="bg2"/>
            </a:outerShdw>
          </a:effectLst>
        </p:spPr>
        <p:txBody>
          <a:bodyPr wrap="none" lIns="108850" tIns="54425" rIns="108850" bIns="54425" anchor="ctr"/>
          <a:lstStyle/>
          <a:p>
            <a:pPr algn="ctr" eaLnBrk="1" hangingPunct="1"/>
            <a:r>
              <a:rPr kumimoji="1" lang="en-US" altLang="zh-CN" sz="2400">
                <a:solidFill>
                  <a:srgbClr val="333399"/>
                </a:solidFill>
                <a:ea typeface="黑体" pitchFamily="49" charset="-122"/>
              </a:rPr>
              <a:t>IP </a:t>
            </a:r>
            <a:r>
              <a:rPr kumimoji="1" lang="zh-CN" altLang="en-US" sz="2400">
                <a:solidFill>
                  <a:srgbClr val="333399"/>
                </a:solidFill>
                <a:ea typeface="黑体" pitchFamily="49" charset="-122"/>
              </a:rPr>
              <a:t>数据报</a:t>
            </a:r>
          </a:p>
        </p:txBody>
      </p:sp>
      <p:sp>
        <p:nvSpPr>
          <p:cNvPr id="39941" name="Text Box 5"/>
          <p:cNvSpPr txBox="1">
            <a:spLocks noChangeArrowheads="1"/>
          </p:cNvSpPr>
          <p:nvPr/>
        </p:nvSpPr>
        <p:spPr bwMode="auto">
          <a:xfrm>
            <a:off x="1695230" y="6118901"/>
            <a:ext cx="39134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1</a:t>
            </a:r>
          </a:p>
        </p:txBody>
      </p:sp>
      <p:sp>
        <p:nvSpPr>
          <p:cNvPr id="39942" name="Text Box 6"/>
          <p:cNvSpPr txBox="1">
            <a:spLocks noChangeArrowheads="1"/>
          </p:cNvSpPr>
          <p:nvPr/>
        </p:nvSpPr>
        <p:spPr bwMode="auto">
          <a:xfrm>
            <a:off x="4353418" y="6118901"/>
            <a:ext cx="39134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2</a:t>
            </a:r>
          </a:p>
        </p:txBody>
      </p:sp>
      <p:sp>
        <p:nvSpPr>
          <p:cNvPr id="39943" name="Text Box 7"/>
          <p:cNvSpPr txBox="1">
            <a:spLocks noChangeArrowheads="1"/>
          </p:cNvSpPr>
          <p:nvPr/>
        </p:nvSpPr>
        <p:spPr bwMode="auto">
          <a:xfrm>
            <a:off x="2421151" y="6118901"/>
            <a:ext cx="39134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1</a:t>
            </a:r>
          </a:p>
        </p:txBody>
      </p:sp>
      <p:sp>
        <p:nvSpPr>
          <p:cNvPr id="39944" name="Text Box 8"/>
          <p:cNvSpPr txBox="1">
            <a:spLocks noChangeArrowheads="1"/>
          </p:cNvSpPr>
          <p:nvPr/>
        </p:nvSpPr>
        <p:spPr bwMode="auto">
          <a:xfrm>
            <a:off x="10751267" y="6118901"/>
            <a:ext cx="39134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1</a:t>
            </a:r>
          </a:p>
        </p:txBody>
      </p:sp>
      <p:sp>
        <p:nvSpPr>
          <p:cNvPr id="39945" name="Text Box 9"/>
          <p:cNvSpPr txBox="1">
            <a:spLocks noChangeArrowheads="1"/>
          </p:cNvSpPr>
          <p:nvPr/>
        </p:nvSpPr>
        <p:spPr bwMode="auto">
          <a:xfrm>
            <a:off x="609520" y="6118901"/>
            <a:ext cx="835379"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字节</a:t>
            </a:r>
          </a:p>
        </p:txBody>
      </p:sp>
      <p:sp>
        <p:nvSpPr>
          <p:cNvPr id="39946" name="Text Box 10"/>
          <p:cNvSpPr txBox="1">
            <a:spLocks noChangeArrowheads="1"/>
          </p:cNvSpPr>
          <p:nvPr/>
        </p:nvSpPr>
        <p:spPr bwMode="auto">
          <a:xfrm>
            <a:off x="3144957" y="6118901"/>
            <a:ext cx="39134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1</a:t>
            </a:r>
          </a:p>
        </p:txBody>
      </p:sp>
      <p:sp>
        <p:nvSpPr>
          <p:cNvPr id="39947" name="Text Box 11"/>
          <p:cNvSpPr txBox="1">
            <a:spLocks noChangeArrowheads="1"/>
          </p:cNvSpPr>
          <p:nvPr/>
        </p:nvSpPr>
        <p:spPr bwMode="auto">
          <a:xfrm>
            <a:off x="9544924" y="6118901"/>
            <a:ext cx="39134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2</a:t>
            </a:r>
          </a:p>
        </p:txBody>
      </p:sp>
      <p:sp>
        <p:nvSpPr>
          <p:cNvPr id="39948" name="Line 12"/>
          <p:cNvSpPr>
            <a:spLocks noChangeShapeType="1"/>
          </p:cNvSpPr>
          <p:nvPr/>
        </p:nvSpPr>
        <p:spPr bwMode="auto">
          <a:xfrm>
            <a:off x="5197858" y="4670766"/>
            <a:ext cx="0" cy="89714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39949" name="Line 13"/>
          <p:cNvSpPr>
            <a:spLocks noChangeShapeType="1"/>
          </p:cNvSpPr>
          <p:nvPr/>
        </p:nvSpPr>
        <p:spPr bwMode="auto">
          <a:xfrm>
            <a:off x="9062387" y="4670765"/>
            <a:ext cx="0" cy="88920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39950" name="Text Box 14"/>
          <p:cNvSpPr txBox="1">
            <a:spLocks noChangeArrowheads="1"/>
          </p:cNvSpPr>
          <p:nvPr/>
        </p:nvSpPr>
        <p:spPr bwMode="auto">
          <a:xfrm>
            <a:off x="5680394" y="6118901"/>
            <a:ext cx="2614712"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不超过 </a:t>
            </a:r>
            <a:r>
              <a:rPr kumimoji="1" lang="en-US" altLang="zh-CN" sz="2400" b="0">
                <a:solidFill>
                  <a:srgbClr val="333399"/>
                </a:solidFill>
                <a:latin typeface="Arial" charset="0"/>
              </a:rPr>
              <a:t>1500 </a:t>
            </a:r>
            <a:r>
              <a:rPr kumimoji="1" lang="zh-CN" altLang="en-US" sz="2400" b="0">
                <a:solidFill>
                  <a:srgbClr val="333399"/>
                </a:solidFill>
                <a:latin typeface="Arial" charset="0"/>
              </a:rPr>
              <a:t>字节</a:t>
            </a:r>
          </a:p>
        </p:txBody>
      </p:sp>
      <p:sp>
        <p:nvSpPr>
          <p:cNvPr id="39951" name="Text Box 15"/>
          <p:cNvSpPr txBox="1">
            <a:spLocks noChangeArrowheads="1"/>
          </p:cNvSpPr>
          <p:nvPr/>
        </p:nvSpPr>
        <p:spPr bwMode="auto">
          <a:xfrm>
            <a:off x="334390" y="4932764"/>
            <a:ext cx="1143156"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先发送</a:t>
            </a:r>
          </a:p>
        </p:txBody>
      </p:sp>
      <p:sp>
        <p:nvSpPr>
          <p:cNvPr id="39952" name="Rectangle 16"/>
          <p:cNvSpPr>
            <a:spLocks noChangeArrowheads="1"/>
          </p:cNvSpPr>
          <p:nvPr/>
        </p:nvSpPr>
        <p:spPr bwMode="auto">
          <a:xfrm>
            <a:off x="1574595" y="5518686"/>
            <a:ext cx="9779844" cy="566869"/>
          </a:xfrm>
          <a:prstGeom prst="rect">
            <a:avLst/>
          </a:prstGeom>
          <a:solidFill>
            <a:srgbClr val="FFFFCC"/>
          </a:solidFill>
          <a:ln w="9525">
            <a:solidFill>
              <a:schemeClr val="folHlink"/>
            </a:solidFill>
            <a:miter lim="800000"/>
            <a:headEnd/>
            <a:tailEnd/>
          </a:ln>
          <a:effectLst>
            <a:outerShdw dist="35921" dir="2700000" algn="ctr" rotWithShape="0">
              <a:schemeClr val="bg2"/>
            </a:outerShdw>
          </a:effectLst>
        </p:spPr>
        <p:txBody>
          <a:bodyPr wrap="none" lIns="108850" tIns="54425" rIns="108850" bIns="54425" anchor="ctr"/>
          <a:lstStyle/>
          <a:p>
            <a:pPr algn="ctr" eaLnBrk="1" hangingPunct="1"/>
            <a:endParaRPr kumimoji="1" lang="zh-CN" altLang="en-US" sz="2400">
              <a:solidFill>
                <a:srgbClr val="333399"/>
              </a:solidFill>
              <a:ea typeface="黑体" pitchFamily="49" charset="-122"/>
            </a:endParaRPr>
          </a:p>
        </p:txBody>
      </p:sp>
      <p:sp>
        <p:nvSpPr>
          <p:cNvPr id="39953" name="Line 17"/>
          <p:cNvSpPr>
            <a:spLocks noChangeShapeType="1"/>
          </p:cNvSpPr>
          <p:nvPr/>
        </p:nvSpPr>
        <p:spPr bwMode="auto">
          <a:xfrm>
            <a:off x="2300518" y="5518686"/>
            <a:ext cx="0" cy="5668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39954" name="Line 18"/>
          <p:cNvSpPr>
            <a:spLocks noChangeShapeType="1"/>
          </p:cNvSpPr>
          <p:nvPr/>
        </p:nvSpPr>
        <p:spPr bwMode="auto">
          <a:xfrm>
            <a:off x="10509998" y="5529802"/>
            <a:ext cx="0" cy="5557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39955" name="Text Box 19"/>
          <p:cNvSpPr txBox="1">
            <a:spLocks noChangeArrowheads="1"/>
          </p:cNvSpPr>
          <p:nvPr/>
        </p:nvSpPr>
        <p:spPr bwMode="auto">
          <a:xfrm>
            <a:off x="1570362" y="5721934"/>
            <a:ext cx="596532"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a:solidFill>
                  <a:srgbClr val="333399"/>
                </a:solidFill>
                <a:latin typeface="Arial" charset="0"/>
              </a:rPr>
              <a:t>7E</a:t>
            </a:r>
          </a:p>
        </p:txBody>
      </p:sp>
      <p:sp>
        <p:nvSpPr>
          <p:cNvPr id="39956" name="Line 20"/>
          <p:cNvSpPr>
            <a:spLocks noChangeShapeType="1"/>
          </p:cNvSpPr>
          <p:nvPr/>
        </p:nvSpPr>
        <p:spPr bwMode="auto">
          <a:xfrm>
            <a:off x="3024324" y="5529802"/>
            <a:ext cx="0" cy="5557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39957" name="Line 21"/>
          <p:cNvSpPr>
            <a:spLocks noChangeShapeType="1"/>
          </p:cNvSpPr>
          <p:nvPr/>
        </p:nvSpPr>
        <p:spPr bwMode="auto">
          <a:xfrm>
            <a:off x="3748129" y="5518686"/>
            <a:ext cx="0" cy="5668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39958" name="Text Box 22"/>
          <p:cNvSpPr txBox="1">
            <a:spLocks noChangeArrowheads="1"/>
          </p:cNvSpPr>
          <p:nvPr/>
        </p:nvSpPr>
        <p:spPr bwMode="auto">
          <a:xfrm>
            <a:off x="2294168" y="5721934"/>
            <a:ext cx="594929"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a:solidFill>
                  <a:srgbClr val="333399"/>
                </a:solidFill>
                <a:latin typeface="Arial" charset="0"/>
              </a:rPr>
              <a:t>FF</a:t>
            </a:r>
          </a:p>
        </p:txBody>
      </p:sp>
      <p:sp>
        <p:nvSpPr>
          <p:cNvPr id="39959" name="Text Box 23"/>
          <p:cNvSpPr txBox="1">
            <a:spLocks noChangeArrowheads="1"/>
          </p:cNvSpPr>
          <p:nvPr/>
        </p:nvSpPr>
        <p:spPr bwMode="auto">
          <a:xfrm>
            <a:off x="3009509" y="5721934"/>
            <a:ext cx="562869"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a:solidFill>
                  <a:srgbClr val="333399"/>
                </a:solidFill>
                <a:latin typeface="Arial" charset="0"/>
              </a:rPr>
              <a:t>03</a:t>
            </a:r>
          </a:p>
        </p:txBody>
      </p:sp>
      <p:sp>
        <p:nvSpPr>
          <p:cNvPr id="39960" name="Text Box 24"/>
          <p:cNvSpPr txBox="1">
            <a:spLocks noChangeArrowheads="1"/>
          </p:cNvSpPr>
          <p:nvPr/>
        </p:nvSpPr>
        <p:spPr bwMode="auto">
          <a:xfrm>
            <a:off x="1671950" y="5485342"/>
            <a:ext cx="40737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F</a:t>
            </a:r>
          </a:p>
        </p:txBody>
      </p:sp>
      <p:sp>
        <p:nvSpPr>
          <p:cNvPr id="39961" name="Text Box 25"/>
          <p:cNvSpPr txBox="1">
            <a:spLocks noChangeArrowheads="1"/>
          </p:cNvSpPr>
          <p:nvPr/>
        </p:nvSpPr>
        <p:spPr bwMode="auto">
          <a:xfrm>
            <a:off x="2349195" y="5483754"/>
            <a:ext cx="425010"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A</a:t>
            </a:r>
          </a:p>
        </p:txBody>
      </p:sp>
      <p:sp>
        <p:nvSpPr>
          <p:cNvPr id="39962" name="Text Box 26"/>
          <p:cNvSpPr txBox="1">
            <a:spLocks noChangeArrowheads="1"/>
          </p:cNvSpPr>
          <p:nvPr/>
        </p:nvSpPr>
        <p:spPr bwMode="auto">
          <a:xfrm>
            <a:off x="3028556" y="5485342"/>
            <a:ext cx="44264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C</a:t>
            </a:r>
          </a:p>
        </p:txBody>
      </p:sp>
      <p:sp>
        <p:nvSpPr>
          <p:cNvPr id="39963" name="Text Box 27"/>
          <p:cNvSpPr txBox="1">
            <a:spLocks noChangeArrowheads="1"/>
          </p:cNvSpPr>
          <p:nvPr/>
        </p:nvSpPr>
        <p:spPr bwMode="auto">
          <a:xfrm>
            <a:off x="9329052" y="5583790"/>
            <a:ext cx="835379"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FCS</a:t>
            </a:r>
          </a:p>
        </p:txBody>
      </p:sp>
      <p:sp>
        <p:nvSpPr>
          <p:cNvPr id="39964" name="Text Box 28"/>
          <p:cNvSpPr txBox="1">
            <a:spLocks noChangeArrowheads="1"/>
          </p:cNvSpPr>
          <p:nvPr/>
        </p:nvSpPr>
        <p:spPr bwMode="auto">
          <a:xfrm>
            <a:off x="10666612" y="5505984"/>
            <a:ext cx="40737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F</a:t>
            </a:r>
          </a:p>
        </p:txBody>
      </p:sp>
      <p:sp>
        <p:nvSpPr>
          <p:cNvPr id="39965" name="Text Box 29"/>
          <p:cNvSpPr txBox="1">
            <a:spLocks noChangeArrowheads="1"/>
          </p:cNvSpPr>
          <p:nvPr/>
        </p:nvSpPr>
        <p:spPr bwMode="auto">
          <a:xfrm>
            <a:off x="10586189" y="5721934"/>
            <a:ext cx="596532"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a:solidFill>
                  <a:srgbClr val="333399"/>
                </a:solidFill>
                <a:latin typeface="Arial" charset="0"/>
              </a:rPr>
              <a:t>7E</a:t>
            </a:r>
          </a:p>
        </p:txBody>
      </p:sp>
      <p:sp>
        <p:nvSpPr>
          <p:cNvPr id="39966" name="Rectangle 30"/>
          <p:cNvSpPr>
            <a:spLocks noChangeArrowheads="1"/>
          </p:cNvSpPr>
          <p:nvPr/>
        </p:nvSpPr>
        <p:spPr bwMode="auto">
          <a:xfrm>
            <a:off x="5197857" y="5545681"/>
            <a:ext cx="3864530" cy="51923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39967" name="Text Box 31"/>
          <p:cNvSpPr txBox="1">
            <a:spLocks noChangeArrowheads="1"/>
          </p:cNvSpPr>
          <p:nvPr/>
        </p:nvSpPr>
        <p:spPr bwMode="auto">
          <a:xfrm>
            <a:off x="3944953" y="5567911"/>
            <a:ext cx="835379"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协议</a:t>
            </a:r>
          </a:p>
        </p:txBody>
      </p:sp>
      <p:sp>
        <p:nvSpPr>
          <p:cNvPr id="39968" name="Text Box 32"/>
          <p:cNvSpPr txBox="1">
            <a:spLocks noChangeArrowheads="1"/>
          </p:cNvSpPr>
          <p:nvPr/>
        </p:nvSpPr>
        <p:spPr bwMode="auto">
          <a:xfrm>
            <a:off x="5680394" y="5591729"/>
            <a:ext cx="2470442"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信    息    部    分</a:t>
            </a:r>
          </a:p>
        </p:txBody>
      </p:sp>
      <p:sp>
        <p:nvSpPr>
          <p:cNvPr id="39969" name="AutoShape 33"/>
          <p:cNvSpPr>
            <a:spLocks/>
          </p:cNvSpPr>
          <p:nvPr/>
        </p:nvSpPr>
        <p:spPr bwMode="auto">
          <a:xfrm rot="5400000">
            <a:off x="3298099" y="3618929"/>
            <a:ext cx="176253" cy="3623262"/>
          </a:xfrm>
          <a:prstGeom prst="leftBrace">
            <a:avLst>
              <a:gd name="adj1" fmla="val 128529"/>
              <a:gd name="adj2" fmla="val 50069"/>
            </a:avLst>
          </a:prstGeom>
          <a:noFill/>
          <a:ln w="952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pPr eaLnBrk="1" hangingPunct="1"/>
            <a:endParaRPr lang="zh-CN" altLang="en-US"/>
          </a:p>
        </p:txBody>
      </p:sp>
      <p:sp>
        <p:nvSpPr>
          <p:cNvPr id="39970" name="AutoShape 34"/>
          <p:cNvSpPr>
            <a:spLocks/>
          </p:cNvSpPr>
          <p:nvPr/>
        </p:nvSpPr>
        <p:spPr bwMode="auto">
          <a:xfrm rot="5400000">
            <a:off x="10127433" y="4291679"/>
            <a:ext cx="161962" cy="2292052"/>
          </a:xfrm>
          <a:prstGeom prst="leftBrace">
            <a:avLst>
              <a:gd name="adj1" fmla="val 8848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pPr eaLnBrk="1" hangingPunct="1"/>
            <a:endParaRPr lang="zh-CN" altLang="en-US"/>
          </a:p>
        </p:txBody>
      </p:sp>
      <p:sp>
        <p:nvSpPr>
          <p:cNvPr id="39971" name="Text Box 35"/>
          <p:cNvSpPr txBox="1">
            <a:spLocks noChangeArrowheads="1"/>
          </p:cNvSpPr>
          <p:nvPr/>
        </p:nvSpPr>
        <p:spPr bwMode="auto">
          <a:xfrm>
            <a:off x="2903688" y="5013745"/>
            <a:ext cx="835379"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首部</a:t>
            </a:r>
          </a:p>
        </p:txBody>
      </p:sp>
      <p:sp>
        <p:nvSpPr>
          <p:cNvPr id="39972" name="Text Box 36"/>
          <p:cNvSpPr txBox="1">
            <a:spLocks noChangeArrowheads="1"/>
          </p:cNvSpPr>
          <p:nvPr/>
        </p:nvSpPr>
        <p:spPr bwMode="auto">
          <a:xfrm>
            <a:off x="9735399" y="5013745"/>
            <a:ext cx="835379"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尾部</a:t>
            </a:r>
          </a:p>
        </p:txBody>
      </p:sp>
      <p:sp>
        <p:nvSpPr>
          <p:cNvPr id="39973" name="Line 37"/>
          <p:cNvSpPr>
            <a:spLocks noChangeShapeType="1"/>
          </p:cNvSpPr>
          <p:nvPr/>
        </p:nvSpPr>
        <p:spPr bwMode="auto">
          <a:xfrm>
            <a:off x="1574595" y="4950230"/>
            <a:ext cx="0" cy="485887"/>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39974" name="Line 38"/>
          <p:cNvSpPr>
            <a:spLocks noChangeShapeType="1"/>
          </p:cNvSpPr>
          <p:nvPr/>
        </p:nvSpPr>
        <p:spPr bwMode="auto">
          <a:xfrm>
            <a:off x="9062387" y="5490105"/>
            <a:ext cx="0" cy="59545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39975" name="Line 39"/>
          <p:cNvSpPr>
            <a:spLocks noChangeShapeType="1"/>
          </p:cNvSpPr>
          <p:nvPr/>
        </p:nvSpPr>
        <p:spPr bwMode="auto">
          <a:xfrm>
            <a:off x="5197857" y="5529802"/>
            <a:ext cx="0" cy="5557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39976" name="AutoShape 40"/>
          <p:cNvSpPr>
            <a:spLocks noChangeArrowheads="1"/>
          </p:cNvSpPr>
          <p:nvPr/>
        </p:nvSpPr>
        <p:spPr bwMode="auto">
          <a:xfrm>
            <a:off x="6888854" y="5086786"/>
            <a:ext cx="361902" cy="566869"/>
          </a:xfrm>
          <a:prstGeom prst="downArrow">
            <a:avLst>
              <a:gd name="adj1" fmla="val 50000"/>
              <a:gd name="adj2" fmla="val 78290"/>
            </a:avLst>
          </a:prstGeom>
          <a:solidFill>
            <a:schemeClr val="accent1"/>
          </a:solidFill>
          <a:ln w="19050">
            <a:solidFill>
              <a:schemeClr val="tx1"/>
            </a:solidFill>
            <a:miter lim="800000"/>
            <a:headEnd/>
            <a:tailEnd/>
          </a:ln>
        </p:spPr>
        <p:txBody>
          <a:bodyPr vert="eaVert" wrap="none" lIns="108850" tIns="54425" rIns="108850" bIns="54425" anchor="ctr"/>
          <a:lstStyle/>
          <a:p>
            <a:pPr eaLnBrk="1" hangingPunct="1"/>
            <a:endParaRPr lang="zh-CN" altLang="en-US"/>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z="4000" dirty="0">
                <a:solidFill>
                  <a:srgbClr val="FFFFFF"/>
                </a:solidFill>
              </a:rPr>
              <a:t>指引</a:t>
            </a:r>
            <a:endParaRPr lang="en-US" altLang="zh-CN" sz="4000" dirty="0">
              <a:solidFill>
                <a:srgbClr val="FFFFFF"/>
              </a:solidFill>
            </a:endParaRPr>
          </a:p>
        </p:txBody>
      </p:sp>
      <p:sp>
        <p:nvSpPr>
          <p:cNvPr id="11267" name="Rectangle 3"/>
          <p:cNvSpPr>
            <a:spLocks noGrp="1" noChangeArrowheads="1"/>
          </p:cNvSpPr>
          <p:nvPr>
            <p:ph idx="1"/>
          </p:nvPr>
        </p:nvSpPr>
        <p:spPr/>
        <p:txBody>
          <a:bodyPr/>
          <a:lstStyle/>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数据链路层基本概念及基本问题</a:t>
            </a:r>
          </a:p>
          <a:p>
            <a:pPr lvl="1">
              <a:lnSpc>
                <a:spcPts val="4000"/>
              </a:lnSpc>
              <a:defRPr/>
            </a:pPr>
            <a:r>
              <a:rPr lang="zh-CN" altLang="en-US" sz="2800" dirty="0">
                <a:solidFill>
                  <a:srgbClr val="C00000"/>
                </a:solidFill>
                <a:latin typeface="微软雅黑" panose="020B0503020204020204" pitchFamily="34" charset="-122"/>
                <a:ea typeface="微软雅黑" panose="020B0503020204020204" pitchFamily="34" charset="-122"/>
                <a:cs typeface="+mn-cs"/>
              </a:rPr>
              <a:t>基本概念</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三个基本问题</a:t>
            </a: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两种情况下的数据链路层</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使用点对点信道的数据链路层</a:t>
            </a:r>
            <a:endParaRPr lang="en-US" altLang="zh-CN" sz="2800" dirty="0">
              <a:solidFill>
                <a:srgbClr val="4D4D4D"/>
              </a:solidFill>
              <a:latin typeface="微软雅黑" panose="020B0503020204020204" pitchFamily="34" charset="-122"/>
              <a:ea typeface="微软雅黑" panose="020B0503020204020204" pitchFamily="34" charset="-122"/>
              <a:cs typeface="+mn-cs"/>
            </a:endParaRP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使用广播信道的数据链路层</a:t>
            </a: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以太局域网（以太网）</a:t>
            </a: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扩展以太网</a:t>
            </a: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高速以太网</a:t>
            </a:r>
          </a:p>
          <a:p>
            <a:endParaRPr lang="en-US" altLang="zh-CN" dirty="0"/>
          </a:p>
          <a:p>
            <a:endParaRPr lang="zh-CN" altLang="en-US" dirty="0"/>
          </a:p>
        </p:txBody>
      </p:sp>
      <p:grpSp>
        <p:nvGrpSpPr>
          <p:cNvPr id="23" name="Group 24"/>
          <p:cNvGrpSpPr>
            <a:grpSpLocks/>
          </p:cNvGrpSpPr>
          <p:nvPr/>
        </p:nvGrpSpPr>
        <p:grpSpPr bwMode="auto">
          <a:xfrm>
            <a:off x="8261126" y="1854200"/>
            <a:ext cx="2514600" cy="3600450"/>
            <a:chOff x="3379" y="1207"/>
            <a:chExt cx="1584" cy="2268"/>
          </a:xfrm>
        </p:grpSpPr>
        <p:sp>
          <p:nvSpPr>
            <p:cNvPr id="24" name="AutoShape 4">
              <a:extLst>
                <a:ext uri="{FF2B5EF4-FFF2-40B4-BE49-F238E27FC236}">
                  <a16:creationId xmlns:a16="http://schemas.microsoft.com/office/drawing/2014/main" id="{7C9C0B70-E63A-45F5-A696-FB5A132B8AC3}"/>
                </a:ext>
              </a:extLst>
            </p:cNvPr>
            <p:cNvSpPr>
              <a:spLocks noChangeArrowheads="1"/>
            </p:cNvSpPr>
            <p:nvPr/>
          </p:nvSpPr>
          <p:spPr bwMode="auto">
            <a:xfrm>
              <a:off x="3379" y="1207"/>
              <a:ext cx="1584" cy="2268"/>
            </a:xfrm>
            <a:prstGeom prst="cube">
              <a:avLst>
                <a:gd name="adj" fmla="val 12185"/>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25" name="Rectangle 6">
              <a:extLst>
                <a:ext uri="{FF2B5EF4-FFF2-40B4-BE49-F238E27FC236}">
                  <a16:creationId xmlns:a16="http://schemas.microsoft.com/office/drawing/2014/main" id="{A1DA3AA9-685E-4BE9-837C-C53A77DFC26E}"/>
                </a:ext>
              </a:extLst>
            </p:cNvPr>
            <p:cNvSpPr>
              <a:spLocks noChangeArrowheads="1"/>
            </p:cNvSpPr>
            <p:nvPr/>
          </p:nvSpPr>
          <p:spPr bwMode="auto">
            <a:xfrm>
              <a:off x="3379" y="1399"/>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应用层</a:t>
              </a:r>
            </a:p>
          </p:txBody>
        </p:sp>
        <p:sp>
          <p:nvSpPr>
            <p:cNvPr id="26" name="Line 8">
              <a:extLst>
                <a:ext uri="{FF2B5EF4-FFF2-40B4-BE49-F238E27FC236}">
                  <a16:creationId xmlns:a16="http://schemas.microsoft.com/office/drawing/2014/main" id="{730F0241-2088-4E72-BBBA-24604A49C32D}"/>
                </a:ext>
              </a:extLst>
            </p:cNvPr>
            <p:cNvSpPr>
              <a:spLocks noChangeShapeType="1"/>
            </p:cNvSpPr>
            <p:nvPr/>
          </p:nvSpPr>
          <p:spPr bwMode="auto">
            <a:xfrm>
              <a:off x="3379" y="1831"/>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7" name="Line 9">
              <a:extLst>
                <a:ext uri="{FF2B5EF4-FFF2-40B4-BE49-F238E27FC236}">
                  <a16:creationId xmlns:a16="http://schemas.microsoft.com/office/drawing/2014/main" id="{1A1F4C1E-05AA-4083-AACF-00A09371806D}"/>
                </a:ext>
              </a:extLst>
            </p:cNvPr>
            <p:cNvSpPr>
              <a:spLocks noChangeShapeType="1"/>
            </p:cNvSpPr>
            <p:nvPr/>
          </p:nvSpPr>
          <p:spPr bwMode="auto">
            <a:xfrm>
              <a:off x="3379"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8" name="Line 10">
              <a:extLst>
                <a:ext uri="{FF2B5EF4-FFF2-40B4-BE49-F238E27FC236}">
                  <a16:creationId xmlns:a16="http://schemas.microsoft.com/office/drawing/2014/main" id="{40C633C5-C14D-4155-943C-49061566B166}"/>
                </a:ext>
              </a:extLst>
            </p:cNvPr>
            <p:cNvSpPr>
              <a:spLocks noChangeShapeType="1"/>
            </p:cNvSpPr>
            <p:nvPr/>
          </p:nvSpPr>
          <p:spPr bwMode="auto">
            <a:xfrm>
              <a:off x="4771"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9" name="Rectangle 21">
              <a:extLst>
                <a:ext uri="{FF2B5EF4-FFF2-40B4-BE49-F238E27FC236}">
                  <a16:creationId xmlns:a16="http://schemas.microsoft.com/office/drawing/2014/main" id="{3593205F-DCC6-4BB9-872F-07DE1C151D65}"/>
                </a:ext>
              </a:extLst>
            </p:cNvPr>
            <p:cNvSpPr>
              <a:spLocks noChangeArrowheads="1"/>
            </p:cNvSpPr>
            <p:nvPr/>
          </p:nvSpPr>
          <p:spPr bwMode="auto">
            <a:xfrm>
              <a:off x="3379" y="1831"/>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运输层</a:t>
              </a:r>
            </a:p>
          </p:txBody>
        </p:sp>
        <p:sp>
          <p:nvSpPr>
            <p:cNvPr id="30" name="Line 23">
              <a:extLst>
                <a:ext uri="{FF2B5EF4-FFF2-40B4-BE49-F238E27FC236}">
                  <a16:creationId xmlns:a16="http://schemas.microsoft.com/office/drawing/2014/main" id="{F9F1686D-32E3-4665-A663-0A13577DF5F9}"/>
                </a:ext>
              </a:extLst>
            </p:cNvPr>
            <p:cNvSpPr>
              <a:spLocks noChangeShapeType="1"/>
            </p:cNvSpPr>
            <p:nvPr/>
          </p:nvSpPr>
          <p:spPr bwMode="auto">
            <a:xfrm>
              <a:off x="3379" y="2263"/>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1" name="Line 24">
              <a:extLst>
                <a:ext uri="{FF2B5EF4-FFF2-40B4-BE49-F238E27FC236}">
                  <a16:creationId xmlns:a16="http://schemas.microsoft.com/office/drawing/2014/main" id="{B2CD0843-0D9A-4DF6-9D35-EBC9663DEF15}"/>
                </a:ext>
              </a:extLst>
            </p:cNvPr>
            <p:cNvSpPr>
              <a:spLocks noChangeShapeType="1"/>
            </p:cNvSpPr>
            <p:nvPr/>
          </p:nvSpPr>
          <p:spPr bwMode="auto">
            <a:xfrm>
              <a:off x="3379"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2" name="Line 25">
              <a:extLst>
                <a:ext uri="{FF2B5EF4-FFF2-40B4-BE49-F238E27FC236}">
                  <a16:creationId xmlns:a16="http://schemas.microsoft.com/office/drawing/2014/main" id="{84637CA2-3EAA-4155-B964-B8BA80E7EB63}"/>
                </a:ext>
              </a:extLst>
            </p:cNvPr>
            <p:cNvSpPr>
              <a:spLocks noChangeShapeType="1"/>
            </p:cNvSpPr>
            <p:nvPr/>
          </p:nvSpPr>
          <p:spPr bwMode="auto">
            <a:xfrm>
              <a:off x="4771"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3" name="Rectangle 27">
              <a:extLst>
                <a:ext uri="{FF2B5EF4-FFF2-40B4-BE49-F238E27FC236}">
                  <a16:creationId xmlns:a16="http://schemas.microsoft.com/office/drawing/2014/main" id="{34D7D82A-D63D-4EB3-9C2A-247BEB3E7453}"/>
                </a:ext>
              </a:extLst>
            </p:cNvPr>
            <p:cNvSpPr>
              <a:spLocks noChangeArrowheads="1"/>
            </p:cNvSpPr>
            <p:nvPr/>
          </p:nvSpPr>
          <p:spPr bwMode="auto">
            <a:xfrm>
              <a:off x="3379" y="2695"/>
              <a:ext cx="1392" cy="37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20000"/>
                </a:lnSpc>
                <a:spcBef>
                  <a:spcPct val="20000"/>
                </a:spcBef>
                <a:buClr>
                  <a:schemeClr val="tx2"/>
                </a:buClr>
                <a:buSzPct val="90000"/>
                <a:buFont typeface="Symbol" pitchFamily="18" charset="2"/>
                <a:buNone/>
                <a:defRPr/>
              </a:pPr>
              <a:r>
                <a:rPr kumimoji="1" lang="zh-CN" altLang="en-US" sz="2800" dirty="0">
                  <a:solidFill>
                    <a:schemeClr val="tx2">
                      <a:lumMod val="60000"/>
                      <a:lumOff val="4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数据链路层</a:t>
              </a:r>
            </a:p>
          </p:txBody>
        </p:sp>
        <p:sp>
          <p:nvSpPr>
            <p:cNvPr id="34" name="Line 28">
              <a:extLst>
                <a:ext uri="{FF2B5EF4-FFF2-40B4-BE49-F238E27FC236}">
                  <a16:creationId xmlns:a16="http://schemas.microsoft.com/office/drawing/2014/main" id="{2C1DDB6D-F8B0-4394-99E8-03031BB915F8}"/>
                </a:ext>
              </a:extLst>
            </p:cNvPr>
            <p:cNvSpPr>
              <a:spLocks noChangeShapeType="1"/>
            </p:cNvSpPr>
            <p:nvPr/>
          </p:nvSpPr>
          <p:spPr bwMode="auto">
            <a:xfrm>
              <a:off x="3379" y="2695"/>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5" name="Line 29">
              <a:extLst>
                <a:ext uri="{FF2B5EF4-FFF2-40B4-BE49-F238E27FC236}">
                  <a16:creationId xmlns:a16="http://schemas.microsoft.com/office/drawing/2014/main" id="{9208C3F1-CC35-45A8-BE46-EFF19D248F46}"/>
                </a:ext>
              </a:extLst>
            </p:cNvPr>
            <p:cNvSpPr>
              <a:spLocks noChangeShapeType="1"/>
            </p:cNvSpPr>
            <p:nvPr/>
          </p:nvSpPr>
          <p:spPr bwMode="auto">
            <a:xfrm>
              <a:off x="3379" y="3366"/>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6" name="Line 30">
              <a:extLst>
                <a:ext uri="{FF2B5EF4-FFF2-40B4-BE49-F238E27FC236}">
                  <a16:creationId xmlns:a16="http://schemas.microsoft.com/office/drawing/2014/main" id="{6FF34FD8-821C-4702-AF18-8C4EF436C27D}"/>
                </a:ext>
              </a:extLst>
            </p:cNvPr>
            <p:cNvSpPr>
              <a:spLocks noChangeShapeType="1"/>
            </p:cNvSpPr>
            <p:nvPr/>
          </p:nvSpPr>
          <p:spPr bwMode="auto">
            <a:xfrm>
              <a:off x="3379"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7" name="Line 31">
              <a:extLst>
                <a:ext uri="{FF2B5EF4-FFF2-40B4-BE49-F238E27FC236}">
                  <a16:creationId xmlns:a16="http://schemas.microsoft.com/office/drawing/2014/main" id="{615E01B4-8D04-4069-8E42-620858CED9A7}"/>
                </a:ext>
              </a:extLst>
            </p:cNvPr>
            <p:cNvSpPr>
              <a:spLocks noChangeShapeType="1"/>
            </p:cNvSpPr>
            <p:nvPr/>
          </p:nvSpPr>
          <p:spPr bwMode="auto">
            <a:xfrm>
              <a:off x="4771"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8" name="Rectangle 33">
              <a:extLst>
                <a:ext uri="{FF2B5EF4-FFF2-40B4-BE49-F238E27FC236}">
                  <a16:creationId xmlns:a16="http://schemas.microsoft.com/office/drawing/2014/main" id="{6DF93113-9FEF-42A3-AF41-B27DD6E1C524}"/>
                </a:ext>
              </a:extLst>
            </p:cNvPr>
            <p:cNvSpPr>
              <a:spLocks noChangeArrowheads="1"/>
            </p:cNvSpPr>
            <p:nvPr/>
          </p:nvSpPr>
          <p:spPr bwMode="auto">
            <a:xfrm>
              <a:off x="3379" y="2263"/>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网络层</a:t>
              </a:r>
            </a:p>
          </p:txBody>
        </p:sp>
        <p:sp>
          <p:nvSpPr>
            <p:cNvPr id="39" name="Line 36">
              <a:extLst>
                <a:ext uri="{FF2B5EF4-FFF2-40B4-BE49-F238E27FC236}">
                  <a16:creationId xmlns:a16="http://schemas.microsoft.com/office/drawing/2014/main" id="{021EB0D5-3D3B-4EBB-A693-7D178CCE8352}"/>
                </a:ext>
              </a:extLst>
            </p:cNvPr>
            <p:cNvSpPr>
              <a:spLocks noChangeShapeType="1"/>
            </p:cNvSpPr>
            <p:nvPr/>
          </p:nvSpPr>
          <p:spPr bwMode="auto">
            <a:xfrm>
              <a:off x="3379"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0" name="Line 37">
              <a:extLst>
                <a:ext uri="{FF2B5EF4-FFF2-40B4-BE49-F238E27FC236}">
                  <a16:creationId xmlns:a16="http://schemas.microsoft.com/office/drawing/2014/main" id="{0360C763-F23D-4BC1-BCF4-C2E2C86F734E}"/>
                </a:ext>
              </a:extLst>
            </p:cNvPr>
            <p:cNvSpPr>
              <a:spLocks noChangeShapeType="1"/>
            </p:cNvSpPr>
            <p:nvPr/>
          </p:nvSpPr>
          <p:spPr bwMode="auto">
            <a:xfrm>
              <a:off x="4771"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1" name="Rectangle 39">
              <a:extLst>
                <a:ext uri="{FF2B5EF4-FFF2-40B4-BE49-F238E27FC236}">
                  <a16:creationId xmlns:a16="http://schemas.microsoft.com/office/drawing/2014/main" id="{3DF8ACD1-EC3E-4577-B3D4-5EB654CBFF4B}"/>
                </a:ext>
              </a:extLst>
            </p:cNvPr>
            <p:cNvSpPr>
              <a:spLocks noChangeArrowheads="1"/>
            </p:cNvSpPr>
            <p:nvPr/>
          </p:nvSpPr>
          <p:spPr bwMode="auto">
            <a:xfrm>
              <a:off x="3379" y="3067"/>
              <a:ext cx="1392" cy="408"/>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物理层</a:t>
              </a:r>
            </a:p>
          </p:txBody>
        </p:sp>
      </p:gr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p:txBody>
          <a:bodyPr/>
          <a:lstStyle/>
          <a:p>
            <a:pPr>
              <a:lnSpc>
                <a:spcPct val="100000"/>
              </a:lnSpc>
            </a:pPr>
            <a:r>
              <a:rPr lang="zh-CN" altLang="en-US" dirty="0">
                <a:latin typeface="微软雅黑" panose="020B0503020204020204" pitchFamily="34" charset="-122"/>
                <a:ea typeface="微软雅黑" panose="020B0503020204020204" pitchFamily="34" charset="-122"/>
              </a:rPr>
              <a:t>问题：信息字段中出现了标志字段的值，可能会被误认为是“标志”，怎么办？</a:t>
            </a:r>
          </a:p>
          <a:p>
            <a:pPr lvl="1">
              <a:lnSpc>
                <a:spcPct val="100000"/>
              </a:lnSpc>
            </a:pPr>
            <a:r>
              <a:rPr lang="zh-CN" altLang="en-US" dirty="0">
                <a:latin typeface="微软雅黑" panose="020B0503020204020204" pitchFamily="34" charset="-122"/>
                <a:ea typeface="微软雅黑" panose="020B0503020204020204" pitchFamily="34" charset="-122"/>
              </a:rPr>
              <a:t>将信息字段中出现的每个 </a:t>
            </a:r>
            <a:r>
              <a:rPr lang="en-US" altLang="zh-CN" dirty="0">
                <a:latin typeface="微软雅黑" panose="020B0503020204020204" pitchFamily="34" charset="-122"/>
                <a:ea typeface="微软雅黑" panose="020B0503020204020204" pitchFamily="34" charset="-122"/>
              </a:rPr>
              <a:t>0x7E </a:t>
            </a:r>
            <a:r>
              <a:rPr lang="zh-CN" altLang="en-US" dirty="0">
                <a:latin typeface="微软雅黑" panose="020B0503020204020204" pitchFamily="34" charset="-122"/>
                <a:ea typeface="微软雅黑" panose="020B0503020204020204" pitchFamily="34" charset="-122"/>
              </a:rPr>
              <a:t>字节转变成为 </a:t>
            </a: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字节序列</a:t>
            </a:r>
            <a:r>
              <a:rPr lang="en-US" altLang="zh-CN" dirty="0">
                <a:latin typeface="微软雅黑" panose="020B0503020204020204" pitchFamily="34" charset="-122"/>
                <a:ea typeface="微软雅黑" panose="020B0503020204020204" pitchFamily="34" charset="-122"/>
              </a:rPr>
              <a:t>(0x7D, 0x5E)</a:t>
            </a:r>
            <a:r>
              <a:rPr lang="zh-CN" altLang="en-US" dirty="0">
                <a:latin typeface="微软雅黑" panose="020B0503020204020204" pitchFamily="34" charset="-122"/>
                <a:ea typeface="微软雅黑" panose="020B0503020204020204" pitchFamily="34" charset="-122"/>
              </a:rPr>
              <a:t>。 </a:t>
            </a:r>
          </a:p>
          <a:p>
            <a:pPr lvl="1">
              <a:lnSpc>
                <a:spcPct val="100000"/>
              </a:lnSpc>
            </a:pPr>
            <a:r>
              <a:rPr lang="zh-CN" altLang="en-US" dirty="0">
                <a:latin typeface="微软雅黑" panose="020B0503020204020204" pitchFamily="34" charset="-122"/>
                <a:ea typeface="微软雅黑" panose="020B0503020204020204" pitchFamily="34" charset="-122"/>
              </a:rPr>
              <a:t>若信息字段中出现一个 </a:t>
            </a:r>
            <a:r>
              <a:rPr lang="en-US" altLang="zh-CN" dirty="0">
                <a:latin typeface="微软雅黑" panose="020B0503020204020204" pitchFamily="34" charset="-122"/>
                <a:ea typeface="微软雅黑" panose="020B0503020204020204" pitchFamily="34" charset="-122"/>
              </a:rPr>
              <a:t>0x7D </a:t>
            </a:r>
            <a:r>
              <a:rPr lang="zh-CN" altLang="en-US" dirty="0">
                <a:latin typeface="微软雅黑" panose="020B0503020204020204" pitchFamily="34" charset="-122"/>
                <a:ea typeface="微软雅黑" panose="020B0503020204020204" pitchFamily="34" charset="-122"/>
              </a:rPr>
              <a:t>的字节</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则将其转变成为 </a:t>
            </a: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字节序列</a:t>
            </a:r>
            <a:r>
              <a:rPr lang="en-US" altLang="zh-CN" dirty="0">
                <a:latin typeface="微软雅黑" panose="020B0503020204020204" pitchFamily="34" charset="-122"/>
                <a:ea typeface="微软雅黑" panose="020B0503020204020204" pitchFamily="34" charset="-122"/>
              </a:rPr>
              <a:t>(0x7D, 0x5D)</a:t>
            </a:r>
            <a:r>
              <a:rPr lang="zh-CN" altLang="en-US" dirty="0">
                <a:latin typeface="微软雅黑" panose="020B0503020204020204" pitchFamily="34" charset="-122"/>
                <a:ea typeface="微软雅黑" panose="020B0503020204020204" pitchFamily="34" charset="-122"/>
              </a:rPr>
              <a:t>。</a:t>
            </a:r>
          </a:p>
          <a:p>
            <a:pPr lvl="1">
              <a:lnSpc>
                <a:spcPct val="100000"/>
              </a:lnSpc>
            </a:pPr>
            <a:r>
              <a:rPr lang="zh-CN" altLang="en-US" dirty="0">
                <a:latin typeface="微软雅黑" panose="020B0503020204020204" pitchFamily="34" charset="-122"/>
                <a:ea typeface="微软雅黑" panose="020B0503020204020204" pitchFamily="34" charset="-122"/>
              </a:rPr>
              <a:t>若信息字段中出现 </a:t>
            </a:r>
            <a:r>
              <a:rPr lang="en-US" altLang="zh-CN" dirty="0">
                <a:latin typeface="微软雅黑" panose="020B0503020204020204" pitchFamily="34" charset="-122"/>
                <a:ea typeface="微软雅黑" panose="020B0503020204020204" pitchFamily="34" charset="-122"/>
              </a:rPr>
              <a:t>ASCII </a:t>
            </a:r>
            <a:r>
              <a:rPr lang="zh-CN" altLang="en-US" dirty="0">
                <a:latin typeface="微软雅黑" panose="020B0503020204020204" pitchFamily="34" charset="-122"/>
                <a:ea typeface="微软雅黑" panose="020B0503020204020204" pitchFamily="34" charset="-122"/>
              </a:rPr>
              <a:t>码的控制字符（即数值小于 </a:t>
            </a:r>
            <a:r>
              <a:rPr lang="en-US" altLang="zh-CN" dirty="0">
                <a:latin typeface="微软雅黑" panose="020B0503020204020204" pitchFamily="34" charset="-122"/>
                <a:ea typeface="微软雅黑" panose="020B0503020204020204" pitchFamily="34" charset="-122"/>
              </a:rPr>
              <a:t>0x20 </a:t>
            </a:r>
            <a:r>
              <a:rPr lang="zh-CN" altLang="en-US" dirty="0">
                <a:latin typeface="微软雅黑" panose="020B0503020204020204" pitchFamily="34" charset="-122"/>
                <a:ea typeface="微软雅黑" panose="020B0503020204020204" pitchFamily="34" charset="-122"/>
              </a:rPr>
              <a:t>的字符），则在该字符前面要加入一个 </a:t>
            </a:r>
            <a:r>
              <a:rPr lang="en-US" altLang="zh-CN" dirty="0">
                <a:latin typeface="微软雅黑" panose="020B0503020204020204" pitchFamily="34" charset="-122"/>
                <a:ea typeface="微软雅黑" panose="020B0503020204020204" pitchFamily="34" charset="-122"/>
              </a:rPr>
              <a:t>0x7D </a:t>
            </a:r>
            <a:r>
              <a:rPr lang="zh-CN" altLang="en-US" dirty="0">
                <a:latin typeface="微软雅黑" panose="020B0503020204020204" pitchFamily="34" charset="-122"/>
                <a:ea typeface="微软雅黑" panose="020B0503020204020204" pitchFamily="34" charset="-122"/>
              </a:rPr>
              <a:t>字节，同时将该字符的编码加以改变。</a:t>
            </a:r>
          </a:p>
        </p:txBody>
      </p:sp>
      <p:sp>
        <p:nvSpPr>
          <p:cNvPr id="40962" name="Rectangle 2"/>
          <p:cNvSpPr>
            <a:spLocks noGrp="1" noChangeArrowheads="1"/>
          </p:cNvSpPr>
          <p:nvPr>
            <p:ph type="title"/>
          </p:nvPr>
        </p:nvSpPr>
        <p:spPr/>
        <p:txBody>
          <a:bodyPr/>
          <a:lstStyle/>
          <a:p>
            <a:r>
              <a:rPr lang="zh-CN" altLang="en-US" sz="4000" dirty="0">
                <a:solidFill>
                  <a:srgbClr val="FFFFFF"/>
                </a:solidFill>
              </a:rPr>
              <a:t>字节填充</a:t>
            </a:r>
          </a:p>
        </p:txBody>
      </p:sp>
      <p:sp>
        <p:nvSpPr>
          <p:cNvPr id="40964" name="Rectangle 4"/>
          <p:cNvSpPr>
            <a:spLocks noChangeArrowheads="1"/>
          </p:cNvSpPr>
          <p:nvPr/>
        </p:nvSpPr>
        <p:spPr bwMode="auto">
          <a:xfrm>
            <a:off x="5197857" y="4899493"/>
            <a:ext cx="3864530" cy="465245"/>
          </a:xfrm>
          <a:prstGeom prst="rect">
            <a:avLst/>
          </a:prstGeom>
          <a:solidFill>
            <a:srgbClr val="FFCCFF"/>
          </a:solidFill>
          <a:ln w="9525">
            <a:solidFill>
              <a:schemeClr val="folHlink"/>
            </a:solidFill>
            <a:miter lim="800000"/>
            <a:headEnd/>
            <a:tailEnd/>
          </a:ln>
          <a:effectLst>
            <a:outerShdw dist="35921" dir="2700000" algn="ctr" rotWithShape="0">
              <a:schemeClr val="bg2"/>
            </a:outerShdw>
          </a:effectLst>
        </p:spPr>
        <p:txBody>
          <a:bodyPr wrap="none" lIns="108850" tIns="54425" rIns="108850" bIns="54425" anchor="ctr"/>
          <a:lstStyle/>
          <a:p>
            <a:pPr algn="ctr" eaLnBrk="1" hangingPunct="1"/>
            <a:r>
              <a:rPr kumimoji="1" lang="en-US" altLang="zh-CN" sz="2400">
                <a:solidFill>
                  <a:srgbClr val="333399"/>
                </a:solidFill>
                <a:ea typeface="黑体" pitchFamily="49" charset="-122"/>
              </a:rPr>
              <a:t>IP </a:t>
            </a:r>
            <a:r>
              <a:rPr kumimoji="1" lang="zh-CN" altLang="en-US" sz="2400">
                <a:solidFill>
                  <a:srgbClr val="333399"/>
                </a:solidFill>
                <a:ea typeface="黑体" pitchFamily="49" charset="-122"/>
              </a:rPr>
              <a:t>数据报</a:t>
            </a:r>
          </a:p>
        </p:txBody>
      </p:sp>
      <p:sp>
        <p:nvSpPr>
          <p:cNvPr id="40965" name="Text Box 5"/>
          <p:cNvSpPr txBox="1">
            <a:spLocks noChangeArrowheads="1"/>
          </p:cNvSpPr>
          <p:nvPr/>
        </p:nvSpPr>
        <p:spPr bwMode="auto">
          <a:xfrm>
            <a:off x="1695230" y="6334925"/>
            <a:ext cx="39134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1</a:t>
            </a:r>
          </a:p>
        </p:txBody>
      </p:sp>
      <p:sp>
        <p:nvSpPr>
          <p:cNvPr id="40966" name="Text Box 6"/>
          <p:cNvSpPr txBox="1">
            <a:spLocks noChangeArrowheads="1"/>
          </p:cNvSpPr>
          <p:nvPr/>
        </p:nvSpPr>
        <p:spPr bwMode="auto">
          <a:xfrm>
            <a:off x="4353418" y="6334925"/>
            <a:ext cx="39134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2</a:t>
            </a:r>
          </a:p>
        </p:txBody>
      </p:sp>
      <p:sp>
        <p:nvSpPr>
          <p:cNvPr id="40967" name="Text Box 7"/>
          <p:cNvSpPr txBox="1">
            <a:spLocks noChangeArrowheads="1"/>
          </p:cNvSpPr>
          <p:nvPr/>
        </p:nvSpPr>
        <p:spPr bwMode="auto">
          <a:xfrm>
            <a:off x="2421151" y="6334925"/>
            <a:ext cx="39134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1</a:t>
            </a:r>
          </a:p>
        </p:txBody>
      </p:sp>
      <p:sp>
        <p:nvSpPr>
          <p:cNvPr id="40968" name="Text Box 8"/>
          <p:cNvSpPr txBox="1">
            <a:spLocks noChangeArrowheads="1"/>
          </p:cNvSpPr>
          <p:nvPr/>
        </p:nvSpPr>
        <p:spPr bwMode="auto">
          <a:xfrm>
            <a:off x="10751267" y="6334925"/>
            <a:ext cx="39134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1</a:t>
            </a:r>
          </a:p>
        </p:txBody>
      </p:sp>
      <p:sp>
        <p:nvSpPr>
          <p:cNvPr id="40969" name="Text Box 9"/>
          <p:cNvSpPr txBox="1">
            <a:spLocks noChangeArrowheads="1"/>
          </p:cNvSpPr>
          <p:nvPr/>
        </p:nvSpPr>
        <p:spPr bwMode="auto">
          <a:xfrm>
            <a:off x="609520" y="6334925"/>
            <a:ext cx="835379"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字节</a:t>
            </a:r>
          </a:p>
        </p:txBody>
      </p:sp>
      <p:sp>
        <p:nvSpPr>
          <p:cNvPr id="40970" name="Text Box 10"/>
          <p:cNvSpPr txBox="1">
            <a:spLocks noChangeArrowheads="1"/>
          </p:cNvSpPr>
          <p:nvPr/>
        </p:nvSpPr>
        <p:spPr bwMode="auto">
          <a:xfrm>
            <a:off x="3144957" y="6334925"/>
            <a:ext cx="39134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1</a:t>
            </a:r>
          </a:p>
        </p:txBody>
      </p:sp>
      <p:sp>
        <p:nvSpPr>
          <p:cNvPr id="40971" name="Text Box 11"/>
          <p:cNvSpPr txBox="1">
            <a:spLocks noChangeArrowheads="1"/>
          </p:cNvSpPr>
          <p:nvPr/>
        </p:nvSpPr>
        <p:spPr bwMode="auto">
          <a:xfrm>
            <a:off x="9544924" y="6334925"/>
            <a:ext cx="39134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2</a:t>
            </a:r>
          </a:p>
        </p:txBody>
      </p:sp>
      <p:sp>
        <p:nvSpPr>
          <p:cNvPr id="40972" name="Line 12"/>
          <p:cNvSpPr>
            <a:spLocks noChangeShapeType="1"/>
          </p:cNvSpPr>
          <p:nvPr/>
        </p:nvSpPr>
        <p:spPr bwMode="auto">
          <a:xfrm>
            <a:off x="5197858" y="4886790"/>
            <a:ext cx="0" cy="924139"/>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0973" name="Line 13"/>
          <p:cNvSpPr>
            <a:spLocks noChangeShapeType="1"/>
          </p:cNvSpPr>
          <p:nvPr/>
        </p:nvSpPr>
        <p:spPr bwMode="auto">
          <a:xfrm>
            <a:off x="9062387" y="4886789"/>
            <a:ext cx="0" cy="88920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0974" name="Text Box 14"/>
          <p:cNvSpPr txBox="1">
            <a:spLocks noChangeArrowheads="1"/>
          </p:cNvSpPr>
          <p:nvPr/>
        </p:nvSpPr>
        <p:spPr bwMode="auto">
          <a:xfrm>
            <a:off x="5680394" y="6334925"/>
            <a:ext cx="2614712"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不超过 </a:t>
            </a:r>
            <a:r>
              <a:rPr kumimoji="1" lang="en-US" altLang="zh-CN" sz="2400" b="0">
                <a:solidFill>
                  <a:srgbClr val="333399"/>
                </a:solidFill>
                <a:latin typeface="Arial" charset="0"/>
              </a:rPr>
              <a:t>1500 </a:t>
            </a:r>
            <a:r>
              <a:rPr kumimoji="1" lang="zh-CN" altLang="en-US" sz="2400" b="0">
                <a:solidFill>
                  <a:srgbClr val="333399"/>
                </a:solidFill>
                <a:latin typeface="Arial" charset="0"/>
              </a:rPr>
              <a:t>字节</a:t>
            </a:r>
          </a:p>
        </p:txBody>
      </p:sp>
      <p:sp>
        <p:nvSpPr>
          <p:cNvPr id="40975" name="Text Box 15"/>
          <p:cNvSpPr txBox="1">
            <a:spLocks noChangeArrowheads="1"/>
          </p:cNvSpPr>
          <p:nvPr/>
        </p:nvSpPr>
        <p:spPr bwMode="auto">
          <a:xfrm>
            <a:off x="334390" y="5148788"/>
            <a:ext cx="1143156"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先发送</a:t>
            </a:r>
          </a:p>
        </p:txBody>
      </p:sp>
      <p:sp>
        <p:nvSpPr>
          <p:cNvPr id="40976" name="Rectangle 16"/>
          <p:cNvSpPr>
            <a:spLocks noChangeArrowheads="1"/>
          </p:cNvSpPr>
          <p:nvPr/>
        </p:nvSpPr>
        <p:spPr bwMode="auto">
          <a:xfrm>
            <a:off x="1574595" y="5734711"/>
            <a:ext cx="9779844" cy="566868"/>
          </a:xfrm>
          <a:prstGeom prst="rect">
            <a:avLst/>
          </a:prstGeom>
          <a:solidFill>
            <a:srgbClr val="FFFFCC"/>
          </a:solidFill>
          <a:ln w="9525">
            <a:solidFill>
              <a:schemeClr val="folHlink"/>
            </a:solidFill>
            <a:miter lim="800000"/>
            <a:headEnd/>
            <a:tailEnd/>
          </a:ln>
          <a:effectLst>
            <a:outerShdw dist="35921" dir="2700000" algn="ctr" rotWithShape="0">
              <a:schemeClr val="bg2"/>
            </a:outerShdw>
          </a:effectLst>
        </p:spPr>
        <p:txBody>
          <a:bodyPr wrap="none" lIns="108850" tIns="54425" rIns="108850" bIns="54425" anchor="ctr"/>
          <a:lstStyle/>
          <a:p>
            <a:pPr algn="ctr" eaLnBrk="1" hangingPunct="1"/>
            <a:endParaRPr kumimoji="1" lang="zh-CN" altLang="en-US" sz="2400">
              <a:solidFill>
                <a:srgbClr val="333399"/>
              </a:solidFill>
              <a:ea typeface="黑体" pitchFamily="49" charset="-122"/>
            </a:endParaRPr>
          </a:p>
        </p:txBody>
      </p:sp>
      <p:sp>
        <p:nvSpPr>
          <p:cNvPr id="40977" name="Line 17"/>
          <p:cNvSpPr>
            <a:spLocks noChangeShapeType="1"/>
          </p:cNvSpPr>
          <p:nvPr/>
        </p:nvSpPr>
        <p:spPr bwMode="auto">
          <a:xfrm>
            <a:off x="2300518" y="5734711"/>
            <a:ext cx="0" cy="5668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0978" name="Line 18"/>
          <p:cNvSpPr>
            <a:spLocks noChangeShapeType="1"/>
          </p:cNvSpPr>
          <p:nvPr/>
        </p:nvSpPr>
        <p:spPr bwMode="auto">
          <a:xfrm>
            <a:off x="10509998" y="5745826"/>
            <a:ext cx="0" cy="5557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0979" name="Text Box 19"/>
          <p:cNvSpPr txBox="1">
            <a:spLocks noChangeArrowheads="1"/>
          </p:cNvSpPr>
          <p:nvPr/>
        </p:nvSpPr>
        <p:spPr bwMode="auto">
          <a:xfrm>
            <a:off x="1570362" y="5937958"/>
            <a:ext cx="596532"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a:solidFill>
                  <a:srgbClr val="333399"/>
                </a:solidFill>
                <a:latin typeface="Arial" charset="0"/>
              </a:rPr>
              <a:t>7E</a:t>
            </a:r>
          </a:p>
        </p:txBody>
      </p:sp>
      <p:sp>
        <p:nvSpPr>
          <p:cNvPr id="40980" name="Line 20"/>
          <p:cNvSpPr>
            <a:spLocks noChangeShapeType="1"/>
          </p:cNvSpPr>
          <p:nvPr/>
        </p:nvSpPr>
        <p:spPr bwMode="auto">
          <a:xfrm>
            <a:off x="3024324" y="5745826"/>
            <a:ext cx="0" cy="5557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0981" name="Line 21"/>
          <p:cNvSpPr>
            <a:spLocks noChangeShapeType="1"/>
          </p:cNvSpPr>
          <p:nvPr/>
        </p:nvSpPr>
        <p:spPr bwMode="auto">
          <a:xfrm>
            <a:off x="3748129" y="5734711"/>
            <a:ext cx="0" cy="5668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0982" name="Text Box 22"/>
          <p:cNvSpPr txBox="1">
            <a:spLocks noChangeArrowheads="1"/>
          </p:cNvSpPr>
          <p:nvPr/>
        </p:nvSpPr>
        <p:spPr bwMode="auto">
          <a:xfrm>
            <a:off x="2294168" y="5937958"/>
            <a:ext cx="594929"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a:solidFill>
                  <a:srgbClr val="333399"/>
                </a:solidFill>
                <a:latin typeface="Arial" charset="0"/>
              </a:rPr>
              <a:t>FF</a:t>
            </a:r>
          </a:p>
        </p:txBody>
      </p:sp>
      <p:sp>
        <p:nvSpPr>
          <p:cNvPr id="40983" name="Text Box 23"/>
          <p:cNvSpPr txBox="1">
            <a:spLocks noChangeArrowheads="1"/>
          </p:cNvSpPr>
          <p:nvPr/>
        </p:nvSpPr>
        <p:spPr bwMode="auto">
          <a:xfrm>
            <a:off x="3009509" y="5937958"/>
            <a:ext cx="562869"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a:solidFill>
                  <a:srgbClr val="333399"/>
                </a:solidFill>
                <a:latin typeface="Arial" charset="0"/>
              </a:rPr>
              <a:t>03</a:t>
            </a:r>
          </a:p>
        </p:txBody>
      </p:sp>
      <p:sp>
        <p:nvSpPr>
          <p:cNvPr id="40984" name="Text Box 24"/>
          <p:cNvSpPr txBox="1">
            <a:spLocks noChangeArrowheads="1"/>
          </p:cNvSpPr>
          <p:nvPr/>
        </p:nvSpPr>
        <p:spPr bwMode="auto">
          <a:xfrm>
            <a:off x="1671950" y="5701365"/>
            <a:ext cx="40737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F</a:t>
            </a:r>
          </a:p>
        </p:txBody>
      </p:sp>
      <p:sp>
        <p:nvSpPr>
          <p:cNvPr id="40985" name="Text Box 25"/>
          <p:cNvSpPr txBox="1">
            <a:spLocks noChangeArrowheads="1"/>
          </p:cNvSpPr>
          <p:nvPr/>
        </p:nvSpPr>
        <p:spPr bwMode="auto">
          <a:xfrm>
            <a:off x="2349195" y="5699778"/>
            <a:ext cx="425010"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A</a:t>
            </a:r>
          </a:p>
        </p:txBody>
      </p:sp>
      <p:sp>
        <p:nvSpPr>
          <p:cNvPr id="40986" name="Text Box 26"/>
          <p:cNvSpPr txBox="1">
            <a:spLocks noChangeArrowheads="1"/>
          </p:cNvSpPr>
          <p:nvPr/>
        </p:nvSpPr>
        <p:spPr bwMode="auto">
          <a:xfrm>
            <a:off x="3028556" y="5701365"/>
            <a:ext cx="44264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C</a:t>
            </a:r>
          </a:p>
        </p:txBody>
      </p:sp>
      <p:sp>
        <p:nvSpPr>
          <p:cNvPr id="40987" name="Text Box 27"/>
          <p:cNvSpPr txBox="1">
            <a:spLocks noChangeArrowheads="1"/>
          </p:cNvSpPr>
          <p:nvPr/>
        </p:nvSpPr>
        <p:spPr bwMode="auto">
          <a:xfrm>
            <a:off x="9329052" y="5799813"/>
            <a:ext cx="835379"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FCS</a:t>
            </a:r>
          </a:p>
        </p:txBody>
      </p:sp>
      <p:sp>
        <p:nvSpPr>
          <p:cNvPr id="40988" name="Text Box 28"/>
          <p:cNvSpPr txBox="1">
            <a:spLocks noChangeArrowheads="1"/>
          </p:cNvSpPr>
          <p:nvPr/>
        </p:nvSpPr>
        <p:spPr bwMode="auto">
          <a:xfrm>
            <a:off x="10666612" y="5722008"/>
            <a:ext cx="40737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F</a:t>
            </a:r>
          </a:p>
        </p:txBody>
      </p:sp>
      <p:sp>
        <p:nvSpPr>
          <p:cNvPr id="40989" name="Text Box 29"/>
          <p:cNvSpPr txBox="1">
            <a:spLocks noChangeArrowheads="1"/>
          </p:cNvSpPr>
          <p:nvPr/>
        </p:nvSpPr>
        <p:spPr bwMode="auto">
          <a:xfrm>
            <a:off x="10586189" y="5937958"/>
            <a:ext cx="596532"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a:solidFill>
                  <a:srgbClr val="333399"/>
                </a:solidFill>
                <a:latin typeface="Arial" charset="0"/>
              </a:rPr>
              <a:t>7E</a:t>
            </a:r>
          </a:p>
        </p:txBody>
      </p:sp>
      <p:sp>
        <p:nvSpPr>
          <p:cNvPr id="40990" name="Rectangle 30"/>
          <p:cNvSpPr>
            <a:spLocks noChangeArrowheads="1"/>
          </p:cNvSpPr>
          <p:nvPr/>
        </p:nvSpPr>
        <p:spPr bwMode="auto">
          <a:xfrm>
            <a:off x="5197857" y="5761705"/>
            <a:ext cx="3864530" cy="519233"/>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40991" name="Text Box 31"/>
          <p:cNvSpPr txBox="1">
            <a:spLocks noChangeArrowheads="1"/>
          </p:cNvSpPr>
          <p:nvPr/>
        </p:nvSpPr>
        <p:spPr bwMode="auto">
          <a:xfrm>
            <a:off x="3944953" y="5783935"/>
            <a:ext cx="835379"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dirty="0">
                <a:solidFill>
                  <a:srgbClr val="333399"/>
                </a:solidFill>
                <a:latin typeface="Arial" charset="0"/>
              </a:rPr>
              <a:t>协议</a:t>
            </a:r>
          </a:p>
        </p:txBody>
      </p:sp>
      <p:sp>
        <p:nvSpPr>
          <p:cNvPr id="40992" name="Text Box 32"/>
          <p:cNvSpPr txBox="1">
            <a:spLocks noChangeArrowheads="1"/>
          </p:cNvSpPr>
          <p:nvPr/>
        </p:nvSpPr>
        <p:spPr bwMode="auto">
          <a:xfrm>
            <a:off x="5680394" y="5807753"/>
            <a:ext cx="2470442"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信    息    部    分</a:t>
            </a:r>
          </a:p>
        </p:txBody>
      </p:sp>
      <p:sp>
        <p:nvSpPr>
          <p:cNvPr id="40993" name="AutoShape 33"/>
          <p:cNvSpPr>
            <a:spLocks/>
          </p:cNvSpPr>
          <p:nvPr/>
        </p:nvSpPr>
        <p:spPr bwMode="auto">
          <a:xfrm rot="5400000">
            <a:off x="3298099" y="3834953"/>
            <a:ext cx="176254" cy="3623262"/>
          </a:xfrm>
          <a:prstGeom prst="leftBrace">
            <a:avLst>
              <a:gd name="adj1" fmla="val 128528"/>
              <a:gd name="adj2" fmla="val 50069"/>
            </a:avLst>
          </a:prstGeom>
          <a:noFill/>
          <a:ln w="952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pPr eaLnBrk="1" hangingPunct="1"/>
            <a:endParaRPr lang="zh-CN" altLang="en-US"/>
          </a:p>
        </p:txBody>
      </p:sp>
      <p:sp>
        <p:nvSpPr>
          <p:cNvPr id="40994" name="AutoShape 34"/>
          <p:cNvSpPr>
            <a:spLocks/>
          </p:cNvSpPr>
          <p:nvPr/>
        </p:nvSpPr>
        <p:spPr bwMode="auto">
          <a:xfrm rot="5400000">
            <a:off x="10127433" y="4507704"/>
            <a:ext cx="161962" cy="2292052"/>
          </a:xfrm>
          <a:prstGeom prst="leftBrace">
            <a:avLst>
              <a:gd name="adj1" fmla="val 8848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pPr eaLnBrk="1" hangingPunct="1"/>
            <a:endParaRPr lang="zh-CN" altLang="en-US"/>
          </a:p>
        </p:txBody>
      </p:sp>
      <p:sp>
        <p:nvSpPr>
          <p:cNvPr id="40995" name="Text Box 35"/>
          <p:cNvSpPr txBox="1">
            <a:spLocks noChangeArrowheads="1"/>
          </p:cNvSpPr>
          <p:nvPr/>
        </p:nvSpPr>
        <p:spPr bwMode="auto">
          <a:xfrm>
            <a:off x="2903688" y="5229769"/>
            <a:ext cx="835379"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首部</a:t>
            </a:r>
          </a:p>
        </p:txBody>
      </p:sp>
      <p:sp>
        <p:nvSpPr>
          <p:cNvPr id="40996" name="Text Box 36"/>
          <p:cNvSpPr txBox="1">
            <a:spLocks noChangeArrowheads="1"/>
          </p:cNvSpPr>
          <p:nvPr/>
        </p:nvSpPr>
        <p:spPr bwMode="auto">
          <a:xfrm>
            <a:off x="9735399" y="5229769"/>
            <a:ext cx="835379"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尾部</a:t>
            </a:r>
          </a:p>
        </p:txBody>
      </p:sp>
      <p:sp>
        <p:nvSpPr>
          <p:cNvPr id="40997" name="Line 37"/>
          <p:cNvSpPr>
            <a:spLocks noChangeShapeType="1"/>
          </p:cNvSpPr>
          <p:nvPr/>
        </p:nvSpPr>
        <p:spPr bwMode="auto">
          <a:xfrm>
            <a:off x="1574595" y="5166255"/>
            <a:ext cx="0" cy="485887"/>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40998" name="Line 38"/>
          <p:cNvSpPr>
            <a:spLocks noChangeShapeType="1"/>
          </p:cNvSpPr>
          <p:nvPr/>
        </p:nvSpPr>
        <p:spPr bwMode="auto">
          <a:xfrm>
            <a:off x="9062387" y="5706129"/>
            <a:ext cx="0" cy="5954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0999" name="Line 39"/>
          <p:cNvSpPr>
            <a:spLocks noChangeShapeType="1"/>
          </p:cNvSpPr>
          <p:nvPr/>
        </p:nvSpPr>
        <p:spPr bwMode="auto">
          <a:xfrm>
            <a:off x="5197857" y="5745826"/>
            <a:ext cx="0" cy="5557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1000" name="AutoShape 40"/>
          <p:cNvSpPr>
            <a:spLocks noChangeArrowheads="1"/>
          </p:cNvSpPr>
          <p:nvPr/>
        </p:nvSpPr>
        <p:spPr bwMode="auto">
          <a:xfrm>
            <a:off x="6888854" y="5302811"/>
            <a:ext cx="361902" cy="566868"/>
          </a:xfrm>
          <a:prstGeom prst="downArrow">
            <a:avLst>
              <a:gd name="adj1" fmla="val 50000"/>
              <a:gd name="adj2" fmla="val 78290"/>
            </a:avLst>
          </a:prstGeom>
          <a:solidFill>
            <a:schemeClr val="accent1"/>
          </a:solidFill>
          <a:ln w="19050">
            <a:solidFill>
              <a:schemeClr val="tx1"/>
            </a:solidFill>
            <a:miter lim="800000"/>
            <a:headEnd/>
            <a:tailEnd/>
          </a:ln>
        </p:spPr>
        <p:txBody>
          <a:bodyPr vert="eaVert" wrap="none" lIns="108850" tIns="54425" rIns="108850" bIns="54425" anchor="ctr"/>
          <a:lstStyle/>
          <a:p>
            <a:pPr eaLnBrk="1" hangingPunct="1"/>
            <a:endParaRPr lang="zh-CN" altLang="en-US"/>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p:txBody>
          <a:bodyPr/>
          <a:lstStyle/>
          <a:p>
            <a:pPr>
              <a:lnSpc>
                <a:spcPts val="3840"/>
              </a:lnSpc>
            </a:pPr>
            <a:r>
              <a:rPr lang="en-US" altLang="zh-CN" sz="3200" b="0" dirty="0">
                <a:solidFill>
                  <a:srgbClr val="4D4D4D"/>
                </a:solidFill>
                <a:latin typeface="微软雅黑" panose="020B0503020204020204" pitchFamily="34" charset="-122"/>
                <a:ea typeface="微软雅黑" panose="020B0503020204020204" pitchFamily="34" charset="-122"/>
              </a:rPr>
              <a:t>PPP </a:t>
            </a:r>
            <a:r>
              <a:rPr lang="zh-CN" altLang="en-US" sz="3200" b="0" dirty="0">
                <a:solidFill>
                  <a:srgbClr val="4D4D4D"/>
                </a:solidFill>
                <a:latin typeface="微软雅黑" panose="020B0503020204020204" pitchFamily="34" charset="-122"/>
                <a:ea typeface="微软雅黑" panose="020B0503020204020204" pitchFamily="34" charset="-122"/>
              </a:rPr>
              <a:t>协议用在 </a:t>
            </a:r>
            <a:r>
              <a:rPr lang="en-US" altLang="zh-CN" sz="3200" b="0" dirty="0">
                <a:solidFill>
                  <a:srgbClr val="4D4D4D"/>
                </a:solidFill>
                <a:latin typeface="微软雅黑" panose="020B0503020204020204" pitchFamily="34" charset="-122"/>
                <a:ea typeface="微软雅黑" panose="020B0503020204020204" pitchFamily="34" charset="-122"/>
              </a:rPr>
              <a:t>SONET/SDH </a:t>
            </a:r>
            <a:r>
              <a:rPr lang="zh-CN" altLang="en-US" sz="3200" b="0" dirty="0">
                <a:solidFill>
                  <a:srgbClr val="4D4D4D"/>
                </a:solidFill>
                <a:latin typeface="微软雅黑" panose="020B0503020204020204" pitchFamily="34" charset="-122"/>
                <a:ea typeface="微软雅黑" panose="020B0503020204020204" pitchFamily="34" charset="-122"/>
              </a:rPr>
              <a:t>链路时，是使用同步传输（一连串的比特连续传送）。这时 </a:t>
            </a:r>
            <a:r>
              <a:rPr lang="en-US" altLang="zh-CN" sz="3200" b="0" dirty="0">
                <a:solidFill>
                  <a:srgbClr val="4D4D4D"/>
                </a:solidFill>
                <a:latin typeface="微软雅黑" panose="020B0503020204020204" pitchFamily="34" charset="-122"/>
                <a:ea typeface="微软雅黑" panose="020B0503020204020204" pitchFamily="34" charset="-122"/>
              </a:rPr>
              <a:t>PPP </a:t>
            </a:r>
            <a:r>
              <a:rPr lang="zh-CN" altLang="en-US" sz="3200" b="0" dirty="0">
                <a:solidFill>
                  <a:srgbClr val="4D4D4D"/>
                </a:solidFill>
                <a:latin typeface="微软雅黑" panose="020B0503020204020204" pitchFamily="34" charset="-122"/>
                <a:ea typeface="微软雅黑" panose="020B0503020204020204" pitchFamily="34" charset="-122"/>
              </a:rPr>
              <a:t>协议采用零比特填充方法来实现透明传输。</a:t>
            </a:r>
          </a:p>
          <a:p>
            <a:pPr>
              <a:lnSpc>
                <a:spcPts val="3840"/>
              </a:lnSpc>
            </a:pPr>
            <a:r>
              <a:rPr lang="zh-CN" altLang="en-US" sz="3200" b="0" dirty="0">
                <a:solidFill>
                  <a:srgbClr val="4D4D4D"/>
                </a:solidFill>
                <a:latin typeface="微软雅黑" panose="020B0503020204020204" pitchFamily="34" charset="-122"/>
                <a:ea typeface="微软雅黑" panose="020B0503020204020204" pitchFamily="34" charset="-122"/>
              </a:rPr>
              <a:t>在发送端，只要发现有 </a:t>
            </a:r>
            <a:r>
              <a:rPr lang="en-US" altLang="zh-CN" sz="3200" b="0" dirty="0">
                <a:solidFill>
                  <a:srgbClr val="4D4D4D"/>
                </a:solidFill>
                <a:latin typeface="微软雅黑" panose="020B0503020204020204" pitchFamily="34" charset="-122"/>
                <a:ea typeface="微软雅黑" panose="020B0503020204020204" pitchFamily="34" charset="-122"/>
              </a:rPr>
              <a:t>5 </a:t>
            </a:r>
            <a:r>
              <a:rPr lang="zh-CN" altLang="en-US" sz="3200" b="0" dirty="0">
                <a:solidFill>
                  <a:srgbClr val="4D4D4D"/>
                </a:solidFill>
                <a:latin typeface="微软雅黑" panose="020B0503020204020204" pitchFamily="34" charset="-122"/>
                <a:ea typeface="微软雅黑" panose="020B0503020204020204" pitchFamily="34" charset="-122"/>
              </a:rPr>
              <a:t>个连续 </a:t>
            </a:r>
            <a:r>
              <a:rPr lang="en-US" altLang="zh-CN" sz="3200" b="0" dirty="0">
                <a:solidFill>
                  <a:srgbClr val="4D4D4D"/>
                </a:solidFill>
                <a:latin typeface="微软雅黑" panose="020B0503020204020204" pitchFamily="34" charset="-122"/>
                <a:ea typeface="微软雅黑" panose="020B0503020204020204" pitchFamily="34" charset="-122"/>
              </a:rPr>
              <a:t>1</a:t>
            </a:r>
            <a:r>
              <a:rPr lang="zh-CN" altLang="en-US" sz="3200" b="0" dirty="0">
                <a:solidFill>
                  <a:srgbClr val="4D4D4D"/>
                </a:solidFill>
                <a:latin typeface="微软雅黑" panose="020B0503020204020204" pitchFamily="34" charset="-122"/>
                <a:ea typeface="微软雅黑" panose="020B0503020204020204" pitchFamily="34" charset="-122"/>
              </a:rPr>
              <a:t>，则立即填入一个 </a:t>
            </a:r>
            <a:r>
              <a:rPr lang="en-US" altLang="zh-CN" sz="3200" b="0" dirty="0">
                <a:solidFill>
                  <a:srgbClr val="4D4D4D"/>
                </a:solidFill>
                <a:latin typeface="微软雅黑" panose="020B0503020204020204" pitchFamily="34" charset="-122"/>
                <a:ea typeface="微软雅黑" panose="020B0503020204020204" pitchFamily="34" charset="-122"/>
              </a:rPr>
              <a:t>0</a:t>
            </a:r>
            <a:r>
              <a:rPr lang="zh-CN" altLang="en-US" sz="3200" b="0" dirty="0">
                <a:solidFill>
                  <a:srgbClr val="4D4D4D"/>
                </a:solidFill>
                <a:latin typeface="微软雅黑" panose="020B0503020204020204" pitchFamily="34" charset="-122"/>
                <a:ea typeface="微软雅黑" panose="020B0503020204020204" pitchFamily="34" charset="-122"/>
              </a:rPr>
              <a:t>。接收端对帧中的比特流进行扫描。每当发现 </a:t>
            </a:r>
            <a:r>
              <a:rPr lang="en-US" altLang="zh-CN" sz="3200" b="0" dirty="0">
                <a:solidFill>
                  <a:srgbClr val="4D4D4D"/>
                </a:solidFill>
                <a:latin typeface="微软雅黑" panose="020B0503020204020204" pitchFamily="34" charset="-122"/>
                <a:ea typeface="微软雅黑" panose="020B0503020204020204" pitchFamily="34" charset="-122"/>
              </a:rPr>
              <a:t>5 </a:t>
            </a:r>
            <a:r>
              <a:rPr lang="zh-CN" altLang="en-US" sz="3200" b="0" dirty="0">
                <a:solidFill>
                  <a:srgbClr val="4D4D4D"/>
                </a:solidFill>
                <a:latin typeface="微软雅黑" panose="020B0503020204020204" pitchFamily="34" charset="-122"/>
                <a:ea typeface="微软雅黑" panose="020B0503020204020204" pitchFamily="34" charset="-122"/>
              </a:rPr>
              <a:t>个连续</a:t>
            </a:r>
            <a:r>
              <a:rPr lang="en-US" altLang="zh-CN" sz="3200" b="0" dirty="0">
                <a:solidFill>
                  <a:srgbClr val="4D4D4D"/>
                </a:solidFill>
                <a:latin typeface="微软雅黑" panose="020B0503020204020204" pitchFamily="34" charset="-122"/>
                <a:ea typeface="微软雅黑" panose="020B0503020204020204" pitchFamily="34" charset="-122"/>
              </a:rPr>
              <a:t>1</a:t>
            </a:r>
            <a:r>
              <a:rPr lang="zh-CN" altLang="en-US" sz="3200" b="0" dirty="0">
                <a:solidFill>
                  <a:srgbClr val="4D4D4D"/>
                </a:solidFill>
                <a:latin typeface="微软雅黑" panose="020B0503020204020204" pitchFamily="34" charset="-122"/>
                <a:ea typeface="微软雅黑" panose="020B0503020204020204" pitchFamily="34" charset="-122"/>
              </a:rPr>
              <a:t>时，就把这 </a:t>
            </a:r>
            <a:r>
              <a:rPr lang="en-US" altLang="zh-CN" sz="3200" b="0" dirty="0">
                <a:solidFill>
                  <a:srgbClr val="4D4D4D"/>
                </a:solidFill>
                <a:latin typeface="微软雅黑" panose="020B0503020204020204" pitchFamily="34" charset="-122"/>
                <a:ea typeface="微软雅黑" panose="020B0503020204020204" pitchFamily="34" charset="-122"/>
              </a:rPr>
              <a:t>5 </a:t>
            </a:r>
            <a:r>
              <a:rPr lang="zh-CN" altLang="en-US" sz="3200" b="0" dirty="0">
                <a:solidFill>
                  <a:srgbClr val="4D4D4D"/>
                </a:solidFill>
                <a:latin typeface="微软雅黑" panose="020B0503020204020204" pitchFamily="34" charset="-122"/>
                <a:ea typeface="微软雅黑" panose="020B0503020204020204" pitchFamily="34" charset="-122"/>
              </a:rPr>
              <a:t>个连续 </a:t>
            </a:r>
            <a:r>
              <a:rPr lang="en-US" altLang="zh-CN" sz="3200" b="0" dirty="0">
                <a:solidFill>
                  <a:srgbClr val="4D4D4D"/>
                </a:solidFill>
                <a:latin typeface="微软雅黑" panose="020B0503020204020204" pitchFamily="34" charset="-122"/>
                <a:ea typeface="微软雅黑" panose="020B0503020204020204" pitchFamily="34" charset="-122"/>
              </a:rPr>
              <a:t>1 </a:t>
            </a:r>
            <a:r>
              <a:rPr lang="zh-CN" altLang="en-US" sz="3200" b="0" dirty="0">
                <a:solidFill>
                  <a:srgbClr val="4D4D4D"/>
                </a:solidFill>
                <a:latin typeface="微软雅黑" panose="020B0503020204020204" pitchFamily="34" charset="-122"/>
                <a:ea typeface="微软雅黑" panose="020B0503020204020204" pitchFamily="34" charset="-122"/>
              </a:rPr>
              <a:t>后的一个 </a:t>
            </a:r>
            <a:r>
              <a:rPr lang="en-US" altLang="zh-CN" sz="3200" b="0" dirty="0">
                <a:solidFill>
                  <a:srgbClr val="4D4D4D"/>
                </a:solidFill>
                <a:latin typeface="微软雅黑" panose="020B0503020204020204" pitchFamily="34" charset="-122"/>
                <a:ea typeface="微软雅黑" panose="020B0503020204020204" pitchFamily="34" charset="-122"/>
              </a:rPr>
              <a:t>0 </a:t>
            </a:r>
            <a:r>
              <a:rPr lang="zh-CN" altLang="en-US" sz="3200" b="0" dirty="0">
                <a:solidFill>
                  <a:srgbClr val="4D4D4D"/>
                </a:solidFill>
                <a:latin typeface="微软雅黑" panose="020B0503020204020204" pitchFamily="34" charset="-122"/>
                <a:ea typeface="微软雅黑" panose="020B0503020204020204" pitchFamily="34" charset="-122"/>
              </a:rPr>
              <a:t>删除。</a:t>
            </a:r>
          </a:p>
        </p:txBody>
      </p:sp>
      <p:sp>
        <p:nvSpPr>
          <p:cNvPr id="43010" name="Rectangle 2"/>
          <p:cNvSpPr>
            <a:spLocks noGrp="1" noChangeArrowheads="1"/>
          </p:cNvSpPr>
          <p:nvPr>
            <p:ph type="title"/>
          </p:nvPr>
        </p:nvSpPr>
        <p:spPr/>
        <p:txBody>
          <a:bodyPr/>
          <a:lstStyle/>
          <a:p>
            <a:r>
              <a:rPr lang="zh-CN" altLang="en-US" sz="4000" dirty="0">
                <a:solidFill>
                  <a:srgbClr val="FFFFFF"/>
                </a:solidFill>
              </a:rPr>
              <a:t>零比特填充方法</a:t>
            </a:r>
          </a:p>
        </p:txBody>
      </p:sp>
      <p:sp>
        <p:nvSpPr>
          <p:cNvPr id="43012" name="Rectangle 21"/>
          <p:cNvSpPr>
            <a:spLocks noChangeArrowheads="1"/>
          </p:cNvSpPr>
          <p:nvPr/>
        </p:nvSpPr>
        <p:spPr bwMode="auto">
          <a:xfrm>
            <a:off x="5231720" y="4395437"/>
            <a:ext cx="3864530" cy="465245"/>
          </a:xfrm>
          <a:prstGeom prst="rect">
            <a:avLst/>
          </a:prstGeom>
          <a:solidFill>
            <a:srgbClr val="FFCCFF"/>
          </a:solidFill>
          <a:ln w="9525">
            <a:solidFill>
              <a:schemeClr val="folHlink"/>
            </a:solidFill>
            <a:miter lim="800000"/>
            <a:headEnd/>
            <a:tailEnd/>
          </a:ln>
          <a:effectLst>
            <a:outerShdw dist="35921" dir="2700000" algn="ctr" rotWithShape="0">
              <a:schemeClr val="bg2"/>
            </a:outerShdw>
          </a:effectLst>
        </p:spPr>
        <p:txBody>
          <a:bodyPr wrap="none" lIns="108850" tIns="54425" rIns="108850" bIns="54425" anchor="ctr"/>
          <a:lstStyle/>
          <a:p>
            <a:pPr algn="ctr" eaLnBrk="1" hangingPunct="1"/>
            <a:r>
              <a:rPr kumimoji="1" lang="en-US" altLang="zh-CN" sz="2400">
                <a:solidFill>
                  <a:srgbClr val="333399"/>
                </a:solidFill>
                <a:ea typeface="黑体" pitchFamily="49" charset="-122"/>
              </a:rPr>
              <a:t>IP </a:t>
            </a:r>
            <a:r>
              <a:rPr kumimoji="1" lang="zh-CN" altLang="en-US" sz="2400">
                <a:solidFill>
                  <a:srgbClr val="333399"/>
                </a:solidFill>
                <a:ea typeface="黑体" pitchFamily="49" charset="-122"/>
              </a:rPr>
              <a:t>数据报</a:t>
            </a:r>
          </a:p>
        </p:txBody>
      </p:sp>
      <p:sp>
        <p:nvSpPr>
          <p:cNvPr id="43013" name="Text Box 22"/>
          <p:cNvSpPr txBox="1">
            <a:spLocks noChangeArrowheads="1"/>
          </p:cNvSpPr>
          <p:nvPr/>
        </p:nvSpPr>
        <p:spPr bwMode="auto">
          <a:xfrm>
            <a:off x="1729093" y="5830869"/>
            <a:ext cx="39134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1</a:t>
            </a:r>
          </a:p>
        </p:txBody>
      </p:sp>
      <p:sp>
        <p:nvSpPr>
          <p:cNvPr id="43014" name="Text Box 23"/>
          <p:cNvSpPr txBox="1">
            <a:spLocks noChangeArrowheads="1"/>
          </p:cNvSpPr>
          <p:nvPr/>
        </p:nvSpPr>
        <p:spPr bwMode="auto">
          <a:xfrm>
            <a:off x="4387280" y="5830869"/>
            <a:ext cx="39134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2</a:t>
            </a:r>
          </a:p>
        </p:txBody>
      </p:sp>
      <p:sp>
        <p:nvSpPr>
          <p:cNvPr id="43015" name="Text Box 24"/>
          <p:cNvSpPr txBox="1">
            <a:spLocks noChangeArrowheads="1"/>
          </p:cNvSpPr>
          <p:nvPr/>
        </p:nvSpPr>
        <p:spPr bwMode="auto">
          <a:xfrm>
            <a:off x="2455014" y="5830869"/>
            <a:ext cx="39134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1</a:t>
            </a:r>
          </a:p>
        </p:txBody>
      </p:sp>
      <p:sp>
        <p:nvSpPr>
          <p:cNvPr id="43016" name="Text Box 25"/>
          <p:cNvSpPr txBox="1">
            <a:spLocks noChangeArrowheads="1"/>
          </p:cNvSpPr>
          <p:nvPr/>
        </p:nvSpPr>
        <p:spPr bwMode="auto">
          <a:xfrm>
            <a:off x="10785129" y="5830869"/>
            <a:ext cx="39134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1</a:t>
            </a:r>
          </a:p>
        </p:txBody>
      </p:sp>
      <p:sp>
        <p:nvSpPr>
          <p:cNvPr id="43017" name="Text Box 26"/>
          <p:cNvSpPr txBox="1">
            <a:spLocks noChangeArrowheads="1"/>
          </p:cNvSpPr>
          <p:nvPr/>
        </p:nvSpPr>
        <p:spPr bwMode="auto">
          <a:xfrm>
            <a:off x="643383" y="5830869"/>
            <a:ext cx="835379"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字节</a:t>
            </a:r>
          </a:p>
        </p:txBody>
      </p:sp>
      <p:sp>
        <p:nvSpPr>
          <p:cNvPr id="43018" name="Text Box 27"/>
          <p:cNvSpPr txBox="1">
            <a:spLocks noChangeArrowheads="1"/>
          </p:cNvSpPr>
          <p:nvPr/>
        </p:nvSpPr>
        <p:spPr bwMode="auto">
          <a:xfrm>
            <a:off x="3178819" y="5830869"/>
            <a:ext cx="39134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1</a:t>
            </a:r>
          </a:p>
        </p:txBody>
      </p:sp>
      <p:sp>
        <p:nvSpPr>
          <p:cNvPr id="43019" name="Text Box 28"/>
          <p:cNvSpPr txBox="1">
            <a:spLocks noChangeArrowheads="1"/>
          </p:cNvSpPr>
          <p:nvPr/>
        </p:nvSpPr>
        <p:spPr bwMode="auto">
          <a:xfrm>
            <a:off x="9578786" y="5830869"/>
            <a:ext cx="39134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2</a:t>
            </a:r>
          </a:p>
        </p:txBody>
      </p:sp>
      <p:sp>
        <p:nvSpPr>
          <p:cNvPr id="43020" name="Line 29"/>
          <p:cNvSpPr>
            <a:spLocks noChangeShapeType="1"/>
          </p:cNvSpPr>
          <p:nvPr/>
        </p:nvSpPr>
        <p:spPr bwMode="auto">
          <a:xfrm flipH="1">
            <a:off x="5231719" y="4382734"/>
            <a:ext cx="1" cy="924139"/>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3021" name="Line 30"/>
          <p:cNvSpPr>
            <a:spLocks noChangeShapeType="1"/>
          </p:cNvSpPr>
          <p:nvPr/>
        </p:nvSpPr>
        <p:spPr bwMode="auto">
          <a:xfrm>
            <a:off x="9096249" y="4382734"/>
            <a:ext cx="0" cy="88920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3022" name="Text Box 31"/>
          <p:cNvSpPr txBox="1">
            <a:spLocks noChangeArrowheads="1"/>
          </p:cNvSpPr>
          <p:nvPr/>
        </p:nvSpPr>
        <p:spPr bwMode="auto">
          <a:xfrm>
            <a:off x="5714256" y="5830869"/>
            <a:ext cx="2614712"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不超过 </a:t>
            </a:r>
            <a:r>
              <a:rPr kumimoji="1" lang="en-US" altLang="zh-CN" sz="2400" b="0">
                <a:solidFill>
                  <a:srgbClr val="333399"/>
                </a:solidFill>
                <a:latin typeface="Arial" charset="0"/>
              </a:rPr>
              <a:t>1500 </a:t>
            </a:r>
            <a:r>
              <a:rPr kumimoji="1" lang="zh-CN" altLang="en-US" sz="2400" b="0">
                <a:solidFill>
                  <a:srgbClr val="333399"/>
                </a:solidFill>
                <a:latin typeface="Arial" charset="0"/>
              </a:rPr>
              <a:t>字节</a:t>
            </a:r>
          </a:p>
        </p:txBody>
      </p:sp>
      <p:sp>
        <p:nvSpPr>
          <p:cNvPr id="43023" name="Text Box 32"/>
          <p:cNvSpPr txBox="1">
            <a:spLocks noChangeArrowheads="1"/>
          </p:cNvSpPr>
          <p:nvPr/>
        </p:nvSpPr>
        <p:spPr bwMode="auto">
          <a:xfrm>
            <a:off x="368252" y="4644732"/>
            <a:ext cx="1143156"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先发送</a:t>
            </a:r>
          </a:p>
        </p:txBody>
      </p:sp>
      <p:sp>
        <p:nvSpPr>
          <p:cNvPr id="43024" name="Rectangle 33"/>
          <p:cNvSpPr>
            <a:spLocks noChangeArrowheads="1"/>
          </p:cNvSpPr>
          <p:nvPr/>
        </p:nvSpPr>
        <p:spPr bwMode="auto">
          <a:xfrm>
            <a:off x="1608457" y="5230656"/>
            <a:ext cx="9779844" cy="566868"/>
          </a:xfrm>
          <a:prstGeom prst="rect">
            <a:avLst/>
          </a:prstGeom>
          <a:solidFill>
            <a:srgbClr val="FFFFCC"/>
          </a:solidFill>
          <a:ln w="9525">
            <a:solidFill>
              <a:schemeClr val="folHlink"/>
            </a:solidFill>
            <a:miter lim="800000"/>
            <a:headEnd/>
            <a:tailEnd/>
          </a:ln>
          <a:effectLst>
            <a:outerShdw dist="35921" dir="2700000" algn="ctr" rotWithShape="0">
              <a:schemeClr val="bg2"/>
            </a:outerShdw>
          </a:effectLst>
        </p:spPr>
        <p:txBody>
          <a:bodyPr wrap="none" lIns="108850" tIns="54425" rIns="108850" bIns="54425" anchor="ctr"/>
          <a:lstStyle/>
          <a:p>
            <a:pPr algn="ctr" eaLnBrk="1" hangingPunct="1"/>
            <a:endParaRPr kumimoji="1" lang="zh-CN" altLang="en-US" sz="2400">
              <a:solidFill>
                <a:srgbClr val="333399"/>
              </a:solidFill>
              <a:ea typeface="黑体" pitchFamily="49" charset="-122"/>
            </a:endParaRPr>
          </a:p>
        </p:txBody>
      </p:sp>
      <p:sp>
        <p:nvSpPr>
          <p:cNvPr id="43025" name="Line 34"/>
          <p:cNvSpPr>
            <a:spLocks noChangeShapeType="1"/>
          </p:cNvSpPr>
          <p:nvPr/>
        </p:nvSpPr>
        <p:spPr bwMode="auto">
          <a:xfrm>
            <a:off x="2334380" y="5230656"/>
            <a:ext cx="0" cy="5668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3026" name="Line 35"/>
          <p:cNvSpPr>
            <a:spLocks noChangeShapeType="1"/>
          </p:cNvSpPr>
          <p:nvPr/>
        </p:nvSpPr>
        <p:spPr bwMode="auto">
          <a:xfrm>
            <a:off x="10543861" y="5241770"/>
            <a:ext cx="0" cy="5557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3027" name="Text Box 36"/>
          <p:cNvSpPr txBox="1">
            <a:spLocks noChangeArrowheads="1"/>
          </p:cNvSpPr>
          <p:nvPr/>
        </p:nvSpPr>
        <p:spPr bwMode="auto">
          <a:xfrm>
            <a:off x="1604225" y="5433903"/>
            <a:ext cx="596532"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a:solidFill>
                  <a:srgbClr val="333399"/>
                </a:solidFill>
                <a:latin typeface="Arial" charset="0"/>
              </a:rPr>
              <a:t>7E</a:t>
            </a:r>
          </a:p>
        </p:txBody>
      </p:sp>
      <p:sp>
        <p:nvSpPr>
          <p:cNvPr id="43028" name="Line 37"/>
          <p:cNvSpPr>
            <a:spLocks noChangeShapeType="1"/>
          </p:cNvSpPr>
          <p:nvPr/>
        </p:nvSpPr>
        <p:spPr bwMode="auto">
          <a:xfrm>
            <a:off x="3058186" y="5241770"/>
            <a:ext cx="0" cy="5557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3029" name="Line 38"/>
          <p:cNvSpPr>
            <a:spLocks noChangeShapeType="1"/>
          </p:cNvSpPr>
          <p:nvPr/>
        </p:nvSpPr>
        <p:spPr bwMode="auto">
          <a:xfrm>
            <a:off x="3781992" y="5230656"/>
            <a:ext cx="0" cy="5668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3030" name="Text Box 39"/>
          <p:cNvSpPr txBox="1">
            <a:spLocks noChangeArrowheads="1"/>
          </p:cNvSpPr>
          <p:nvPr/>
        </p:nvSpPr>
        <p:spPr bwMode="auto">
          <a:xfrm>
            <a:off x="2328030" y="5433903"/>
            <a:ext cx="594929"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a:solidFill>
                  <a:srgbClr val="333399"/>
                </a:solidFill>
                <a:latin typeface="Arial" charset="0"/>
              </a:rPr>
              <a:t>FF</a:t>
            </a:r>
          </a:p>
        </p:txBody>
      </p:sp>
      <p:sp>
        <p:nvSpPr>
          <p:cNvPr id="43031" name="Text Box 40"/>
          <p:cNvSpPr txBox="1">
            <a:spLocks noChangeArrowheads="1"/>
          </p:cNvSpPr>
          <p:nvPr/>
        </p:nvSpPr>
        <p:spPr bwMode="auto">
          <a:xfrm>
            <a:off x="3043371" y="5433903"/>
            <a:ext cx="562869"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a:solidFill>
                  <a:srgbClr val="333399"/>
                </a:solidFill>
                <a:latin typeface="Arial" charset="0"/>
              </a:rPr>
              <a:t>03</a:t>
            </a:r>
          </a:p>
        </p:txBody>
      </p:sp>
      <p:sp>
        <p:nvSpPr>
          <p:cNvPr id="43032" name="Text Box 41"/>
          <p:cNvSpPr txBox="1">
            <a:spLocks noChangeArrowheads="1"/>
          </p:cNvSpPr>
          <p:nvPr/>
        </p:nvSpPr>
        <p:spPr bwMode="auto">
          <a:xfrm>
            <a:off x="1705812" y="5197310"/>
            <a:ext cx="40737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F</a:t>
            </a:r>
          </a:p>
        </p:txBody>
      </p:sp>
      <p:sp>
        <p:nvSpPr>
          <p:cNvPr id="43033" name="Text Box 42"/>
          <p:cNvSpPr txBox="1">
            <a:spLocks noChangeArrowheads="1"/>
          </p:cNvSpPr>
          <p:nvPr/>
        </p:nvSpPr>
        <p:spPr bwMode="auto">
          <a:xfrm>
            <a:off x="2383057" y="5195723"/>
            <a:ext cx="425010"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A</a:t>
            </a:r>
          </a:p>
        </p:txBody>
      </p:sp>
      <p:sp>
        <p:nvSpPr>
          <p:cNvPr id="43034" name="Text Box 43"/>
          <p:cNvSpPr txBox="1">
            <a:spLocks noChangeArrowheads="1"/>
          </p:cNvSpPr>
          <p:nvPr/>
        </p:nvSpPr>
        <p:spPr bwMode="auto">
          <a:xfrm>
            <a:off x="3062419" y="5197310"/>
            <a:ext cx="44264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C</a:t>
            </a:r>
          </a:p>
        </p:txBody>
      </p:sp>
      <p:sp>
        <p:nvSpPr>
          <p:cNvPr id="43035" name="Text Box 44"/>
          <p:cNvSpPr txBox="1">
            <a:spLocks noChangeArrowheads="1"/>
          </p:cNvSpPr>
          <p:nvPr/>
        </p:nvSpPr>
        <p:spPr bwMode="auto">
          <a:xfrm>
            <a:off x="9362914" y="5295758"/>
            <a:ext cx="835379"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FCS</a:t>
            </a:r>
          </a:p>
        </p:txBody>
      </p:sp>
      <p:sp>
        <p:nvSpPr>
          <p:cNvPr id="43036" name="Text Box 45"/>
          <p:cNvSpPr txBox="1">
            <a:spLocks noChangeArrowheads="1"/>
          </p:cNvSpPr>
          <p:nvPr/>
        </p:nvSpPr>
        <p:spPr bwMode="auto">
          <a:xfrm>
            <a:off x="10700474" y="5217953"/>
            <a:ext cx="40737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F</a:t>
            </a:r>
          </a:p>
        </p:txBody>
      </p:sp>
      <p:sp>
        <p:nvSpPr>
          <p:cNvPr id="43037" name="Text Box 46"/>
          <p:cNvSpPr txBox="1">
            <a:spLocks noChangeArrowheads="1"/>
          </p:cNvSpPr>
          <p:nvPr/>
        </p:nvSpPr>
        <p:spPr bwMode="auto">
          <a:xfrm>
            <a:off x="10620051" y="5433903"/>
            <a:ext cx="596532"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a:solidFill>
                  <a:srgbClr val="333399"/>
                </a:solidFill>
                <a:latin typeface="Arial" charset="0"/>
              </a:rPr>
              <a:t>7E</a:t>
            </a:r>
          </a:p>
        </p:txBody>
      </p:sp>
      <p:sp>
        <p:nvSpPr>
          <p:cNvPr id="43038" name="Rectangle 47"/>
          <p:cNvSpPr>
            <a:spLocks noChangeArrowheads="1"/>
          </p:cNvSpPr>
          <p:nvPr/>
        </p:nvSpPr>
        <p:spPr bwMode="auto">
          <a:xfrm>
            <a:off x="5231720" y="5257649"/>
            <a:ext cx="3864530" cy="519233"/>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43039" name="Text Box 48"/>
          <p:cNvSpPr txBox="1">
            <a:spLocks noChangeArrowheads="1"/>
          </p:cNvSpPr>
          <p:nvPr/>
        </p:nvSpPr>
        <p:spPr bwMode="auto">
          <a:xfrm>
            <a:off x="3978815" y="5279879"/>
            <a:ext cx="835379"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协议</a:t>
            </a:r>
          </a:p>
        </p:txBody>
      </p:sp>
      <p:sp>
        <p:nvSpPr>
          <p:cNvPr id="43040" name="Text Box 49"/>
          <p:cNvSpPr txBox="1">
            <a:spLocks noChangeArrowheads="1"/>
          </p:cNvSpPr>
          <p:nvPr/>
        </p:nvSpPr>
        <p:spPr bwMode="auto">
          <a:xfrm>
            <a:off x="5714256" y="5303698"/>
            <a:ext cx="2470442"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信    息    部    分</a:t>
            </a:r>
          </a:p>
        </p:txBody>
      </p:sp>
      <p:sp>
        <p:nvSpPr>
          <p:cNvPr id="43041" name="AutoShape 50"/>
          <p:cNvSpPr>
            <a:spLocks/>
          </p:cNvSpPr>
          <p:nvPr/>
        </p:nvSpPr>
        <p:spPr bwMode="auto">
          <a:xfrm rot="5400000">
            <a:off x="3331961" y="3330898"/>
            <a:ext cx="176254" cy="3623262"/>
          </a:xfrm>
          <a:prstGeom prst="leftBrace">
            <a:avLst>
              <a:gd name="adj1" fmla="val 128528"/>
              <a:gd name="adj2" fmla="val 50069"/>
            </a:avLst>
          </a:prstGeom>
          <a:noFill/>
          <a:ln w="952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pPr eaLnBrk="1" hangingPunct="1"/>
            <a:endParaRPr lang="zh-CN" altLang="en-US"/>
          </a:p>
        </p:txBody>
      </p:sp>
      <p:sp>
        <p:nvSpPr>
          <p:cNvPr id="43042" name="AutoShape 51"/>
          <p:cNvSpPr>
            <a:spLocks/>
          </p:cNvSpPr>
          <p:nvPr/>
        </p:nvSpPr>
        <p:spPr bwMode="auto">
          <a:xfrm rot="5400000">
            <a:off x="10161295" y="4003649"/>
            <a:ext cx="161962" cy="2292052"/>
          </a:xfrm>
          <a:prstGeom prst="leftBrace">
            <a:avLst>
              <a:gd name="adj1" fmla="val 8848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pPr eaLnBrk="1" hangingPunct="1"/>
            <a:endParaRPr lang="zh-CN" altLang="en-US"/>
          </a:p>
        </p:txBody>
      </p:sp>
      <p:sp>
        <p:nvSpPr>
          <p:cNvPr id="43043" name="Text Box 52"/>
          <p:cNvSpPr txBox="1">
            <a:spLocks noChangeArrowheads="1"/>
          </p:cNvSpPr>
          <p:nvPr/>
        </p:nvSpPr>
        <p:spPr bwMode="auto">
          <a:xfrm>
            <a:off x="2937551" y="4725714"/>
            <a:ext cx="835379"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首部</a:t>
            </a:r>
          </a:p>
        </p:txBody>
      </p:sp>
      <p:sp>
        <p:nvSpPr>
          <p:cNvPr id="43044" name="Text Box 53"/>
          <p:cNvSpPr txBox="1">
            <a:spLocks noChangeArrowheads="1"/>
          </p:cNvSpPr>
          <p:nvPr/>
        </p:nvSpPr>
        <p:spPr bwMode="auto">
          <a:xfrm>
            <a:off x="9769261" y="4725714"/>
            <a:ext cx="835379"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尾部</a:t>
            </a:r>
          </a:p>
        </p:txBody>
      </p:sp>
      <p:sp>
        <p:nvSpPr>
          <p:cNvPr id="43045" name="Line 54"/>
          <p:cNvSpPr>
            <a:spLocks noChangeShapeType="1"/>
          </p:cNvSpPr>
          <p:nvPr/>
        </p:nvSpPr>
        <p:spPr bwMode="auto">
          <a:xfrm>
            <a:off x="1608457" y="4662199"/>
            <a:ext cx="0" cy="485887"/>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43046" name="Line 55"/>
          <p:cNvSpPr>
            <a:spLocks noChangeShapeType="1"/>
          </p:cNvSpPr>
          <p:nvPr/>
        </p:nvSpPr>
        <p:spPr bwMode="auto">
          <a:xfrm>
            <a:off x="9096249" y="5202074"/>
            <a:ext cx="0" cy="5954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3047" name="Line 56"/>
          <p:cNvSpPr>
            <a:spLocks noChangeShapeType="1"/>
          </p:cNvSpPr>
          <p:nvPr/>
        </p:nvSpPr>
        <p:spPr bwMode="auto">
          <a:xfrm>
            <a:off x="5231719" y="5241770"/>
            <a:ext cx="0" cy="5557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3048" name="AutoShape 57"/>
          <p:cNvSpPr>
            <a:spLocks noChangeArrowheads="1"/>
          </p:cNvSpPr>
          <p:nvPr/>
        </p:nvSpPr>
        <p:spPr bwMode="auto">
          <a:xfrm>
            <a:off x="6922716" y="4798756"/>
            <a:ext cx="361902" cy="566868"/>
          </a:xfrm>
          <a:prstGeom prst="downArrow">
            <a:avLst>
              <a:gd name="adj1" fmla="val 50000"/>
              <a:gd name="adj2" fmla="val 78290"/>
            </a:avLst>
          </a:prstGeom>
          <a:solidFill>
            <a:schemeClr val="accent1"/>
          </a:solidFill>
          <a:ln w="19050">
            <a:solidFill>
              <a:schemeClr val="tx1"/>
            </a:solidFill>
            <a:miter lim="800000"/>
            <a:headEnd/>
            <a:tailEnd/>
          </a:ln>
        </p:spPr>
        <p:txBody>
          <a:bodyPr vert="eaVert" wrap="none" lIns="108850" tIns="54425" rIns="108850" bIns="54425" anchor="ctr"/>
          <a:lstStyle/>
          <a:p>
            <a:pPr eaLnBrk="1" hangingPunct="1"/>
            <a:endParaRPr lang="zh-CN" altLang="en-US"/>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sz="4000" dirty="0">
                <a:solidFill>
                  <a:srgbClr val="FFFFFF"/>
                </a:solidFill>
              </a:rPr>
              <a:t>零比特填充法</a:t>
            </a:r>
          </a:p>
        </p:txBody>
      </p:sp>
      <p:sp>
        <p:nvSpPr>
          <p:cNvPr id="45059" name="AutoShape 4"/>
          <p:cNvSpPr>
            <a:spLocks noChangeArrowheads="1"/>
          </p:cNvSpPr>
          <p:nvPr/>
        </p:nvSpPr>
        <p:spPr bwMode="auto">
          <a:xfrm>
            <a:off x="6562930" y="4804184"/>
            <a:ext cx="3073000" cy="431900"/>
          </a:xfrm>
          <a:prstGeom prst="roundRect">
            <a:avLst>
              <a:gd name="adj" fmla="val 16667"/>
            </a:avLst>
          </a:prstGeom>
          <a:solidFill>
            <a:srgbClr val="CCFFFF"/>
          </a:solidFill>
          <a:ln>
            <a:noFill/>
          </a:ln>
          <a:extLst>
            <a:ext uri="{91240B29-F687-4F45-9708-019B960494DF}">
              <a14:hiddenLine xmlns:a14="http://schemas.microsoft.com/office/drawing/2010/main" w="12700">
                <a:solidFill>
                  <a:srgbClr val="000000"/>
                </a:solidFill>
                <a:prstDash val="dash"/>
                <a:round/>
                <a:headEnd/>
                <a:tailEnd/>
              </a14:hiddenLine>
            </a:ext>
          </a:extLst>
        </p:spPr>
        <p:txBody>
          <a:bodyPr wrap="none" lIns="108850" tIns="54425" rIns="108850" bIns="54425" anchor="ctr"/>
          <a:lstStyle/>
          <a:p>
            <a:pPr eaLnBrk="1" hangingPunct="1"/>
            <a:endParaRPr lang="zh-CN" altLang="en-US"/>
          </a:p>
        </p:txBody>
      </p:sp>
      <p:sp>
        <p:nvSpPr>
          <p:cNvPr id="45060" name="AutoShape 5"/>
          <p:cNvSpPr>
            <a:spLocks noChangeArrowheads="1"/>
          </p:cNvSpPr>
          <p:nvPr/>
        </p:nvSpPr>
        <p:spPr bwMode="auto">
          <a:xfrm>
            <a:off x="8610683" y="4842352"/>
            <a:ext cx="323809" cy="350919"/>
          </a:xfrm>
          <a:prstGeom prst="roundRect">
            <a:avLst>
              <a:gd name="adj" fmla="val 16667"/>
            </a:avLst>
          </a:prstGeom>
          <a:solidFill>
            <a:schemeClr val="accent2">
              <a:lumMod val="40000"/>
              <a:lumOff val="60000"/>
            </a:schemeClr>
          </a:solidFill>
          <a:ln>
            <a:noFill/>
          </a:ln>
          <a:extLst/>
        </p:spPr>
        <p:txBody>
          <a:bodyPr wrap="none" lIns="108850" tIns="54425" rIns="108850" bIns="54425" anchor="ctr"/>
          <a:lstStyle/>
          <a:p>
            <a:pPr eaLnBrk="1" hangingPunct="1"/>
            <a:endParaRPr lang="zh-CN" altLang="en-US"/>
          </a:p>
        </p:txBody>
      </p:sp>
      <p:sp>
        <p:nvSpPr>
          <p:cNvPr id="45061" name="Rectangle 6"/>
          <p:cNvSpPr>
            <a:spLocks noChangeArrowheads="1"/>
          </p:cNvSpPr>
          <p:nvPr/>
        </p:nvSpPr>
        <p:spPr bwMode="auto">
          <a:xfrm>
            <a:off x="5796039" y="4736534"/>
            <a:ext cx="5683778" cy="5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2900" dirty="0">
                <a:solidFill>
                  <a:srgbClr val="4D4D4D"/>
                </a:solidFill>
                <a:ea typeface="黑体" pitchFamily="49" charset="-122"/>
              </a:rPr>
              <a:t>0 1 0 0 1 1 1 1 1 0 1 0 0 0 1 0 1 0</a:t>
            </a:r>
          </a:p>
        </p:txBody>
      </p:sp>
      <p:sp>
        <p:nvSpPr>
          <p:cNvPr id="45062" name="AutoShape 7"/>
          <p:cNvSpPr>
            <a:spLocks noChangeArrowheads="1"/>
          </p:cNvSpPr>
          <p:nvPr/>
        </p:nvSpPr>
        <p:spPr bwMode="auto">
          <a:xfrm>
            <a:off x="6780917" y="3186146"/>
            <a:ext cx="3073000" cy="431900"/>
          </a:xfrm>
          <a:prstGeom prst="roundRect">
            <a:avLst>
              <a:gd name="adj" fmla="val 16667"/>
            </a:avLst>
          </a:prstGeom>
          <a:solidFill>
            <a:srgbClr val="CCFFFF"/>
          </a:solidFill>
          <a:ln>
            <a:noFill/>
          </a:ln>
          <a:extLst>
            <a:ext uri="{91240B29-F687-4F45-9708-019B960494DF}">
              <a14:hiddenLine xmlns:a14="http://schemas.microsoft.com/office/drawing/2010/main" w="12700">
                <a:solidFill>
                  <a:srgbClr val="000000"/>
                </a:solidFill>
                <a:prstDash val="dash"/>
                <a:round/>
                <a:headEnd/>
                <a:tailEnd/>
              </a14:hiddenLine>
            </a:ext>
          </a:extLst>
        </p:spPr>
        <p:txBody>
          <a:bodyPr wrap="none" lIns="108850" tIns="54425" rIns="108850" bIns="54425" anchor="ctr"/>
          <a:lstStyle/>
          <a:p>
            <a:pPr eaLnBrk="1" hangingPunct="1"/>
            <a:endParaRPr lang="zh-CN" altLang="en-US"/>
          </a:p>
        </p:txBody>
      </p:sp>
      <p:sp>
        <p:nvSpPr>
          <p:cNvPr id="45063" name="AutoShape 8"/>
          <p:cNvSpPr>
            <a:spLocks noChangeArrowheads="1"/>
          </p:cNvSpPr>
          <p:nvPr/>
        </p:nvSpPr>
        <p:spPr bwMode="auto">
          <a:xfrm>
            <a:off x="6744939" y="1530001"/>
            <a:ext cx="2723795" cy="431900"/>
          </a:xfrm>
          <a:prstGeom prst="roundRect">
            <a:avLst>
              <a:gd name="adj" fmla="val 16667"/>
            </a:avLst>
          </a:prstGeom>
          <a:solidFill>
            <a:srgbClr val="CCFFFF"/>
          </a:solidFill>
          <a:ln>
            <a:noFill/>
          </a:ln>
          <a:extLst>
            <a:ext uri="{91240B29-F687-4F45-9708-019B960494DF}">
              <a14:hiddenLine xmlns:a14="http://schemas.microsoft.com/office/drawing/2010/main" w="12700">
                <a:solidFill>
                  <a:srgbClr val="000000"/>
                </a:solidFill>
                <a:prstDash val="dash"/>
                <a:round/>
                <a:headEnd/>
                <a:tailEnd/>
              </a14:hiddenLine>
            </a:ext>
          </a:extLst>
        </p:spPr>
        <p:txBody>
          <a:bodyPr wrap="none" lIns="108850" tIns="54425" rIns="108850" bIns="54425" anchor="ctr"/>
          <a:lstStyle/>
          <a:p>
            <a:pPr eaLnBrk="1" hangingPunct="1"/>
            <a:endParaRPr lang="zh-CN" altLang="en-US"/>
          </a:p>
        </p:txBody>
      </p:sp>
      <p:sp>
        <p:nvSpPr>
          <p:cNvPr id="45064" name="Rectangle 9"/>
          <p:cNvSpPr>
            <a:spLocks noChangeArrowheads="1"/>
          </p:cNvSpPr>
          <p:nvPr/>
        </p:nvSpPr>
        <p:spPr bwMode="auto">
          <a:xfrm>
            <a:off x="5746423" y="1485034"/>
            <a:ext cx="5374399" cy="5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2900" dirty="0">
                <a:solidFill>
                  <a:srgbClr val="4D4D4D"/>
                </a:solidFill>
                <a:ea typeface="黑体" pitchFamily="49" charset="-122"/>
              </a:rPr>
              <a:t>0 1 0 0 1 1 1 1 1 1 0 0 0 1 0 1 0</a:t>
            </a:r>
          </a:p>
        </p:txBody>
      </p:sp>
      <p:sp>
        <p:nvSpPr>
          <p:cNvPr id="45065" name="AutoShape 10"/>
          <p:cNvSpPr>
            <a:spLocks noChangeArrowheads="1"/>
          </p:cNvSpPr>
          <p:nvPr/>
        </p:nvSpPr>
        <p:spPr bwMode="auto">
          <a:xfrm>
            <a:off x="8558332" y="3216315"/>
            <a:ext cx="323807" cy="371561"/>
          </a:xfrm>
          <a:prstGeom prst="roundRect">
            <a:avLst>
              <a:gd name="adj" fmla="val 16667"/>
            </a:avLst>
          </a:prstGeom>
          <a:solidFill>
            <a:schemeClr val="accent2">
              <a:lumMod val="40000"/>
              <a:lumOff val="60000"/>
            </a:schemeClr>
          </a:solidFill>
          <a:ln>
            <a:noFill/>
          </a:ln>
          <a:extLst/>
        </p:spPr>
        <p:txBody>
          <a:bodyPr wrap="none" lIns="108850" tIns="54425" rIns="108850" bIns="54425" anchor="ctr"/>
          <a:lstStyle/>
          <a:p>
            <a:pPr eaLnBrk="1" hangingPunct="1"/>
            <a:endParaRPr lang="zh-CN" altLang="en-US"/>
          </a:p>
        </p:txBody>
      </p:sp>
      <p:sp>
        <p:nvSpPr>
          <p:cNvPr id="45066" name="Rectangle 11"/>
          <p:cNvSpPr>
            <a:spLocks noChangeArrowheads="1"/>
          </p:cNvSpPr>
          <p:nvPr/>
        </p:nvSpPr>
        <p:spPr bwMode="auto">
          <a:xfrm>
            <a:off x="5746423" y="3125527"/>
            <a:ext cx="5683778" cy="5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2900" dirty="0">
                <a:solidFill>
                  <a:srgbClr val="4D4D4D"/>
                </a:solidFill>
                <a:ea typeface="黑体" pitchFamily="49" charset="-122"/>
              </a:rPr>
              <a:t>0 1 0 0 1 1 1 1 1 0 1 0 0 0 1 0 1 0</a:t>
            </a:r>
          </a:p>
        </p:txBody>
      </p:sp>
      <p:sp>
        <p:nvSpPr>
          <p:cNvPr id="45067" name="Rectangle 12"/>
          <p:cNvSpPr>
            <a:spLocks noChangeArrowheads="1"/>
          </p:cNvSpPr>
          <p:nvPr/>
        </p:nvSpPr>
        <p:spPr bwMode="auto">
          <a:xfrm>
            <a:off x="791458" y="1495068"/>
            <a:ext cx="3625522" cy="144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algn="ctr" defTabSz="907085"/>
            <a:r>
              <a:rPr kumimoji="1" lang="zh-CN" altLang="en-US" sz="2900" dirty="0">
                <a:solidFill>
                  <a:srgbClr val="4D4D4D"/>
                </a:solidFill>
                <a:ea typeface="黑体" pitchFamily="49" charset="-122"/>
              </a:rPr>
              <a:t>信息字段中出现了和</a:t>
            </a:r>
          </a:p>
          <a:p>
            <a:pPr algn="ctr" defTabSz="907085"/>
            <a:r>
              <a:rPr kumimoji="1" lang="zh-CN" altLang="en-US" sz="2900" dirty="0">
                <a:solidFill>
                  <a:srgbClr val="4D4D4D"/>
                </a:solidFill>
                <a:ea typeface="黑体" pitchFamily="49" charset="-122"/>
              </a:rPr>
              <a:t>标志字段 </a:t>
            </a:r>
            <a:r>
              <a:rPr kumimoji="1" lang="en-US" altLang="zh-CN" sz="2900" dirty="0">
                <a:solidFill>
                  <a:srgbClr val="4D4D4D"/>
                </a:solidFill>
                <a:ea typeface="黑体" pitchFamily="49" charset="-122"/>
              </a:rPr>
              <a:t>F </a:t>
            </a:r>
            <a:r>
              <a:rPr kumimoji="1" lang="zh-CN" altLang="en-US" sz="2900" dirty="0">
                <a:solidFill>
                  <a:srgbClr val="4D4D4D"/>
                </a:solidFill>
                <a:ea typeface="黑体" pitchFamily="49" charset="-122"/>
              </a:rPr>
              <a:t>完全一样</a:t>
            </a:r>
          </a:p>
          <a:p>
            <a:pPr algn="ctr" defTabSz="907085"/>
            <a:r>
              <a:rPr kumimoji="1" lang="zh-CN" altLang="en-US" sz="2900" dirty="0">
                <a:solidFill>
                  <a:srgbClr val="4D4D4D"/>
                </a:solidFill>
                <a:ea typeface="黑体" pitchFamily="49" charset="-122"/>
              </a:rPr>
              <a:t>的 </a:t>
            </a:r>
            <a:r>
              <a:rPr kumimoji="1" lang="en-US" altLang="zh-CN" sz="2900" dirty="0">
                <a:solidFill>
                  <a:srgbClr val="4D4D4D"/>
                </a:solidFill>
                <a:ea typeface="黑体" pitchFamily="49" charset="-122"/>
              </a:rPr>
              <a:t>8 </a:t>
            </a:r>
            <a:r>
              <a:rPr kumimoji="1" lang="zh-CN" altLang="en-US" sz="2900" dirty="0">
                <a:solidFill>
                  <a:srgbClr val="4D4D4D"/>
                </a:solidFill>
                <a:ea typeface="黑体" pitchFamily="49" charset="-122"/>
              </a:rPr>
              <a:t>比特组合</a:t>
            </a:r>
          </a:p>
        </p:txBody>
      </p:sp>
      <p:sp>
        <p:nvSpPr>
          <p:cNvPr id="45068" name="Rectangle 13"/>
          <p:cNvSpPr>
            <a:spLocks noChangeArrowheads="1"/>
          </p:cNvSpPr>
          <p:nvPr/>
        </p:nvSpPr>
        <p:spPr bwMode="auto">
          <a:xfrm>
            <a:off x="349205" y="3333818"/>
            <a:ext cx="4016655" cy="999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2900" dirty="0">
                <a:solidFill>
                  <a:srgbClr val="4D4D4D"/>
                </a:solidFill>
                <a:ea typeface="黑体" pitchFamily="49" charset="-122"/>
              </a:rPr>
              <a:t>发送端在 </a:t>
            </a:r>
            <a:r>
              <a:rPr kumimoji="1" lang="en-US" altLang="zh-CN" sz="2900" dirty="0">
                <a:solidFill>
                  <a:srgbClr val="4D4D4D"/>
                </a:solidFill>
                <a:ea typeface="黑体" pitchFamily="49" charset="-122"/>
              </a:rPr>
              <a:t>5 </a:t>
            </a:r>
            <a:r>
              <a:rPr kumimoji="1" lang="zh-CN" altLang="en-US" sz="2900" dirty="0">
                <a:solidFill>
                  <a:srgbClr val="4D4D4D"/>
                </a:solidFill>
                <a:ea typeface="黑体" pitchFamily="49" charset="-122"/>
              </a:rPr>
              <a:t>个连 </a:t>
            </a:r>
            <a:r>
              <a:rPr kumimoji="1" lang="en-US" altLang="zh-CN" sz="2900" dirty="0">
                <a:solidFill>
                  <a:srgbClr val="4D4D4D"/>
                </a:solidFill>
                <a:ea typeface="黑体" pitchFamily="49" charset="-122"/>
              </a:rPr>
              <a:t>1 </a:t>
            </a:r>
            <a:r>
              <a:rPr kumimoji="1" lang="zh-CN" altLang="en-US" sz="2900" dirty="0">
                <a:solidFill>
                  <a:srgbClr val="4D4D4D"/>
                </a:solidFill>
                <a:ea typeface="黑体" pitchFamily="49" charset="-122"/>
              </a:rPr>
              <a:t>之后</a:t>
            </a:r>
          </a:p>
          <a:p>
            <a:pPr defTabSz="907085"/>
            <a:r>
              <a:rPr kumimoji="1" lang="zh-CN" altLang="en-US" sz="2900" dirty="0">
                <a:solidFill>
                  <a:srgbClr val="4D4D4D"/>
                </a:solidFill>
                <a:ea typeface="黑体" pitchFamily="49" charset="-122"/>
              </a:rPr>
              <a:t>填入 </a:t>
            </a:r>
            <a:r>
              <a:rPr kumimoji="1" lang="en-US" altLang="zh-CN" sz="2900" dirty="0">
                <a:solidFill>
                  <a:srgbClr val="4D4D4D"/>
                </a:solidFill>
                <a:ea typeface="黑体" pitchFamily="49" charset="-122"/>
              </a:rPr>
              <a:t>0 </a:t>
            </a:r>
            <a:r>
              <a:rPr kumimoji="1" lang="zh-CN" altLang="en-US" sz="2900" dirty="0">
                <a:solidFill>
                  <a:srgbClr val="4D4D4D"/>
                </a:solidFill>
                <a:ea typeface="黑体" pitchFamily="49" charset="-122"/>
              </a:rPr>
              <a:t>比特再发送出去</a:t>
            </a:r>
          </a:p>
        </p:txBody>
      </p:sp>
      <p:sp>
        <p:nvSpPr>
          <p:cNvPr id="45069" name="Rectangle 14"/>
          <p:cNvSpPr>
            <a:spLocks noChangeArrowheads="1"/>
          </p:cNvSpPr>
          <p:nvPr/>
        </p:nvSpPr>
        <p:spPr bwMode="auto">
          <a:xfrm>
            <a:off x="828904" y="4916922"/>
            <a:ext cx="3542166" cy="999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algn="ctr" defTabSz="907085"/>
            <a:r>
              <a:rPr kumimoji="1" lang="zh-CN" altLang="en-US" sz="2900" dirty="0">
                <a:solidFill>
                  <a:srgbClr val="4D4D4D"/>
                </a:solidFill>
                <a:ea typeface="黑体" pitchFamily="49" charset="-122"/>
              </a:rPr>
              <a:t>在接收端把 </a:t>
            </a:r>
            <a:r>
              <a:rPr kumimoji="1" lang="en-US" altLang="zh-CN" sz="2900" dirty="0">
                <a:solidFill>
                  <a:srgbClr val="4D4D4D"/>
                </a:solidFill>
                <a:ea typeface="黑体" pitchFamily="49" charset="-122"/>
              </a:rPr>
              <a:t>5 </a:t>
            </a:r>
            <a:r>
              <a:rPr kumimoji="1" lang="zh-CN" altLang="en-US" sz="2900" dirty="0">
                <a:solidFill>
                  <a:srgbClr val="4D4D4D"/>
                </a:solidFill>
                <a:ea typeface="黑体" pitchFamily="49" charset="-122"/>
              </a:rPr>
              <a:t>个连 </a:t>
            </a:r>
            <a:r>
              <a:rPr kumimoji="1" lang="en-US" altLang="zh-CN" sz="2900" dirty="0">
                <a:solidFill>
                  <a:srgbClr val="4D4D4D"/>
                </a:solidFill>
                <a:ea typeface="黑体" pitchFamily="49" charset="-122"/>
              </a:rPr>
              <a:t>1</a:t>
            </a:r>
          </a:p>
          <a:p>
            <a:pPr algn="ctr" defTabSz="907085"/>
            <a:r>
              <a:rPr kumimoji="1" lang="zh-CN" altLang="en-US" sz="2900" dirty="0">
                <a:solidFill>
                  <a:srgbClr val="4D4D4D"/>
                </a:solidFill>
                <a:ea typeface="黑体" pitchFamily="49" charset="-122"/>
              </a:rPr>
              <a:t>之后的 </a:t>
            </a:r>
            <a:r>
              <a:rPr kumimoji="1" lang="en-US" altLang="zh-CN" sz="2900" dirty="0">
                <a:solidFill>
                  <a:srgbClr val="4D4D4D"/>
                </a:solidFill>
                <a:ea typeface="黑体" pitchFamily="49" charset="-122"/>
              </a:rPr>
              <a:t>0 </a:t>
            </a:r>
            <a:r>
              <a:rPr kumimoji="1" lang="zh-CN" altLang="en-US" sz="2900" dirty="0">
                <a:solidFill>
                  <a:srgbClr val="4D4D4D"/>
                </a:solidFill>
                <a:ea typeface="黑体" pitchFamily="49" charset="-122"/>
              </a:rPr>
              <a:t>比特删除</a:t>
            </a:r>
          </a:p>
        </p:txBody>
      </p:sp>
      <p:sp>
        <p:nvSpPr>
          <p:cNvPr id="45070" name="Rectangle 15"/>
          <p:cNvSpPr>
            <a:spLocks noChangeArrowheads="1"/>
          </p:cNvSpPr>
          <p:nvPr/>
        </p:nvSpPr>
        <p:spPr bwMode="auto">
          <a:xfrm>
            <a:off x="6035948" y="2300117"/>
            <a:ext cx="4369315" cy="5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2900" dirty="0">
                <a:solidFill>
                  <a:srgbClr val="4D4D4D"/>
                </a:solidFill>
                <a:ea typeface="黑体" pitchFamily="49" charset="-122"/>
              </a:rPr>
              <a:t>会被误认为是标志字段 </a:t>
            </a:r>
            <a:r>
              <a:rPr kumimoji="1" lang="en-US" altLang="zh-CN" sz="2900" dirty="0">
                <a:solidFill>
                  <a:srgbClr val="4D4D4D"/>
                </a:solidFill>
                <a:ea typeface="黑体" pitchFamily="49" charset="-122"/>
              </a:rPr>
              <a:t>F </a:t>
            </a:r>
          </a:p>
        </p:txBody>
      </p:sp>
      <p:sp>
        <p:nvSpPr>
          <p:cNvPr id="45071" name="AutoShape 16"/>
          <p:cNvSpPr>
            <a:spLocks noChangeArrowheads="1"/>
          </p:cNvSpPr>
          <p:nvPr/>
        </p:nvSpPr>
        <p:spPr bwMode="auto">
          <a:xfrm rot="-5400000">
            <a:off x="8556686" y="3721389"/>
            <a:ext cx="327101" cy="207406"/>
          </a:xfrm>
          <a:prstGeom prst="rightArrow">
            <a:avLst>
              <a:gd name="adj1" fmla="val 50000"/>
              <a:gd name="adj2" fmla="val 105112"/>
            </a:avLst>
          </a:prstGeom>
          <a:solidFill>
            <a:schemeClr val="hlink"/>
          </a:solidFill>
          <a:ln w="12700">
            <a:solidFill>
              <a:schemeClr val="hlink"/>
            </a:solidFill>
            <a:miter lim="800000"/>
            <a:headEnd/>
            <a:tailEnd/>
          </a:ln>
        </p:spPr>
        <p:txBody>
          <a:bodyPr wrap="none" lIns="108850" tIns="54425" rIns="108850" bIns="54425" anchor="ctr"/>
          <a:lstStyle/>
          <a:p>
            <a:pPr eaLnBrk="1" hangingPunct="1"/>
            <a:endParaRPr lang="zh-CN" altLang="en-US"/>
          </a:p>
        </p:txBody>
      </p:sp>
      <p:sp>
        <p:nvSpPr>
          <p:cNvPr id="45072" name="Rectangle 17"/>
          <p:cNvSpPr>
            <a:spLocks noChangeArrowheads="1"/>
          </p:cNvSpPr>
          <p:nvPr/>
        </p:nvSpPr>
        <p:spPr bwMode="auto">
          <a:xfrm>
            <a:off x="6562930" y="3950937"/>
            <a:ext cx="3232787" cy="5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2900" dirty="0">
                <a:solidFill>
                  <a:srgbClr val="4D4D4D"/>
                </a:solidFill>
                <a:ea typeface="黑体" pitchFamily="49" charset="-122"/>
              </a:rPr>
              <a:t>发送端填入 </a:t>
            </a:r>
            <a:r>
              <a:rPr kumimoji="1" lang="en-US" altLang="zh-CN" sz="2900" dirty="0">
                <a:solidFill>
                  <a:srgbClr val="4D4D4D"/>
                </a:solidFill>
                <a:ea typeface="黑体" pitchFamily="49" charset="-122"/>
              </a:rPr>
              <a:t>0 </a:t>
            </a:r>
            <a:r>
              <a:rPr kumimoji="1" lang="zh-CN" altLang="en-US" sz="2900" dirty="0">
                <a:solidFill>
                  <a:srgbClr val="4D4D4D"/>
                </a:solidFill>
                <a:ea typeface="黑体" pitchFamily="49" charset="-122"/>
              </a:rPr>
              <a:t>比特</a:t>
            </a:r>
          </a:p>
        </p:txBody>
      </p:sp>
      <p:sp>
        <p:nvSpPr>
          <p:cNvPr id="45073" name="AutoShape 18"/>
          <p:cNvSpPr>
            <a:spLocks noChangeArrowheads="1"/>
          </p:cNvSpPr>
          <p:nvPr/>
        </p:nvSpPr>
        <p:spPr bwMode="auto">
          <a:xfrm rot="5400000" flipV="1">
            <a:off x="8589983" y="5328762"/>
            <a:ext cx="365210" cy="207406"/>
          </a:xfrm>
          <a:prstGeom prst="rightArrow">
            <a:avLst>
              <a:gd name="adj1" fmla="val 50000"/>
              <a:gd name="adj2" fmla="val 117358"/>
            </a:avLst>
          </a:prstGeom>
          <a:solidFill>
            <a:schemeClr val="hlink"/>
          </a:solidFill>
          <a:ln w="12700">
            <a:solidFill>
              <a:schemeClr val="hlink"/>
            </a:solidFill>
            <a:miter lim="800000"/>
            <a:headEnd/>
            <a:tailEnd/>
          </a:ln>
        </p:spPr>
        <p:txBody>
          <a:bodyPr wrap="none" lIns="108850" tIns="54425" rIns="108850" bIns="54425" anchor="ctr"/>
          <a:lstStyle/>
          <a:p>
            <a:pPr eaLnBrk="1" hangingPunct="1"/>
            <a:endParaRPr lang="zh-CN" altLang="en-US"/>
          </a:p>
        </p:txBody>
      </p:sp>
      <p:sp>
        <p:nvSpPr>
          <p:cNvPr id="45074" name="Rectangle 19"/>
          <p:cNvSpPr>
            <a:spLocks noChangeArrowheads="1"/>
          </p:cNvSpPr>
          <p:nvPr/>
        </p:nvSpPr>
        <p:spPr bwMode="auto">
          <a:xfrm>
            <a:off x="6494646" y="5628846"/>
            <a:ext cx="4348477" cy="5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2900" dirty="0">
                <a:solidFill>
                  <a:srgbClr val="4D4D4D"/>
                </a:solidFill>
                <a:ea typeface="黑体" pitchFamily="49" charset="-122"/>
              </a:rPr>
              <a:t>接收端删除填入的 </a:t>
            </a:r>
            <a:r>
              <a:rPr kumimoji="1" lang="en-US" altLang="zh-CN" sz="2900" dirty="0">
                <a:solidFill>
                  <a:srgbClr val="4D4D4D"/>
                </a:solidFill>
                <a:ea typeface="黑体" pitchFamily="49" charset="-122"/>
              </a:rPr>
              <a:t>0 </a:t>
            </a:r>
            <a:r>
              <a:rPr kumimoji="1" lang="zh-CN" altLang="en-US" sz="2900" dirty="0">
                <a:solidFill>
                  <a:srgbClr val="4D4D4D"/>
                </a:solidFill>
                <a:ea typeface="黑体" pitchFamily="49" charset="-122"/>
              </a:rPr>
              <a:t>比特</a:t>
            </a:r>
          </a:p>
        </p:txBody>
      </p:sp>
      <p:sp>
        <p:nvSpPr>
          <p:cNvPr id="45075" name="AutoShape 20"/>
          <p:cNvSpPr>
            <a:spLocks/>
          </p:cNvSpPr>
          <p:nvPr/>
        </p:nvSpPr>
        <p:spPr bwMode="auto">
          <a:xfrm rot="-5400000">
            <a:off x="7928742" y="804549"/>
            <a:ext cx="296931" cy="2592580"/>
          </a:xfrm>
          <a:prstGeom prst="leftBrace">
            <a:avLst>
              <a:gd name="adj1" fmla="val 54590"/>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pPr eaLnBrk="1" hangingPunct="1"/>
            <a:endParaRPr lang="zh-CN" altLang="en-US"/>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a:xfrm>
            <a:off x="442800" y="1267199"/>
            <a:ext cx="11485054" cy="4896000"/>
          </a:xfrm>
        </p:spPr>
        <p:txBody>
          <a:bodyPr/>
          <a:lstStyle/>
          <a:p>
            <a:r>
              <a:rPr lang="en-US" altLang="zh-CN" sz="3200" b="0" dirty="0">
                <a:solidFill>
                  <a:srgbClr val="4D4D4D"/>
                </a:solidFill>
                <a:latin typeface="微软雅黑" panose="020B0503020204020204" pitchFamily="34" charset="-122"/>
                <a:ea typeface="微软雅黑" panose="020B0503020204020204" pitchFamily="34" charset="-122"/>
              </a:rPr>
              <a:t>PPP </a:t>
            </a:r>
            <a:r>
              <a:rPr lang="zh-CN" altLang="en-US" sz="3200" b="0" dirty="0">
                <a:solidFill>
                  <a:srgbClr val="4D4D4D"/>
                </a:solidFill>
                <a:latin typeface="微软雅黑" panose="020B0503020204020204" pitchFamily="34" charset="-122"/>
                <a:ea typeface="微软雅黑" panose="020B0503020204020204" pitchFamily="34" charset="-122"/>
              </a:rPr>
              <a:t>协议之所以不使用序号和确认机制是出于以下的考虑：</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在数据链路层出现差错的概率不大时，使用比较简单的 </a:t>
            </a:r>
            <a:r>
              <a:rPr lang="en-US" altLang="zh-CN" sz="2800" dirty="0">
                <a:solidFill>
                  <a:srgbClr val="4D4D4D"/>
                </a:solidFill>
                <a:latin typeface="微软雅黑" panose="020B0503020204020204" pitchFamily="34" charset="-122"/>
                <a:ea typeface="微软雅黑" panose="020B0503020204020204" pitchFamily="34" charset="-122"/>
                <a:cs typeface="+mn-cs"/>
              </a:rPr>
              <a:t>PPP </a:t>
            </a:r>
            <a:r>
              <a:rPr lang="zh-CN" altLang="en-US" sz="2800" dirty="0">
                <a:solidFill>
                  <a:srgbClr val="4D4D4D"/>
                </a:solidFill>
                <a:latin typeface="微软雅黑" panose="020B0503020204020204" pitchFamily="34" charset="-122"/>
                <a:ea typeface="微软雅黑" panose="020B0503020204020204" pitchFamily="34" charset="-122"/>
                <a:cs typeface="+mn-cs"/>
              </a:rPr>
              <a:t>协议较为合理。</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在因特网环境下，</a:t>
            </a:r>
            <a:r>
              <a:rPr lang="en-US" altLang="zh-CN" sz="2800" dirty="0">
                <a:solidFill>
                  <a:srgbClr val="4D4D4D"/>
                </a:solidFill>
                <a:latin typeface="微软雅黑" panose="020B0503020204020204" pitchFamily="34" charset="-122"/>
                <a:ea typeface="微软雅黑" panose="020B0503020204020204" pitchFamily="34" charset="-122"/>
                <a:cs typeface="+mn-cs"/>
              </a:rPr>
              <a:t>PPP </a:t>
            </a:r>
            <a:r>
              <a:rPr lang="zh-CN" altLang="en-US" sz="2800" dirty="0">
                <a:solidFill>
                  <a:srgbClr val="4D4D4D"/>
                </a:solidFill>
                <a:latin typeface="微软雅黑" panose="020B0503020204020204" pitchFamily="34" charset="-122"/>
                <a:ea typeface="微软雅黑" panose="020B0503020204020204" pitchFamily="34" charset="-122"/>
                <a:cs typeface="+mn-cs"/>
              </a:rPr>
              <a:t>的信息字段放入的数据是 </a:t>
            </a:r>
            <a:r>
              <a:rPr lang="en-US" altLang="zh-CN" sz="2800" dirty="0">
                <a:solidFill>
                  <a:srgbClr val="4D4D4D"/>
                </a:solidFill>
                <a:latin typeface="微软雅黑" panose="020B0503020204020204" pitchFamily="34" charset="-122"/>
                <a:ea typeface="微软雅黑" panose="020B0503020204020204" pitchFamily="34" charset="-122"/>
                <a:cs typeface="+mn-cs"/>
              </a:rPr>
              <a:t>IP </a:t>
            </a:r>
            <a:r>
              <a:rPr lang="zh-CN" altLang="en-US" sz="2800" dirty="0">
                <a:solidFill>
                  <a:srgbClr val="4D4D4D"/>
                </a:solidFill>
                <a:latin typeface="微软雅黑" panose="020B0503020204020204" pitchFamily="34" charset="-122"/>
                <a:ea typeface="微软雅黑" panose="020B0503020204020204" pitchFamily="34" charset="-122"/>
                <a:cs typeface="+mn-cs"/>
              </a:rPr>
              <a:t>数据报。数据链路层的可靠传输并不能够保证网络层的传输也是可靠的。</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帧检验序列 </a:t>
            </a:r>
            <a:r>
              <a:rPr lang="en-US" altLang="zh-CN" sz="2800" dirty="0">
                <a:solidFill>
                  <a:srgbClr val="4D4D4D"/>
                </a:solidFill>
                <a:latin typeface="微软雅黑" panose="020B0503020204020204" pitchFamily="34" charset="-122"/>
                <a:ea typeface="微软雅黑" panose="020B0503020204020204" pitchFamily="34" charset="-122"/>
                <a:cs typeface="+mn-cs"/>
              </a:rPr>
              <a:t>FCS </a:t>
            </a:r>
            <a:r>
              <a:rPr lang="zh-CN" altLang="en-US" sz="2800" dirty="0">
                <a:solidFill>
                  <a:srgbClr val="4D4D4D"/>
                </a:solidFill>
                <a:latin typeface="微软雅黑" panose="020B0503020204020204" pitchFamily="34" charset="-122"/>
                <a:ea typeface="微软雅黑" panose="020B0503020204020204" pitchFamily="34" charset="-122"/>
                <a:cs typeface="+mn-cs"/>
              </a:rPr>
              <a:t>字段可保证无差错接受。</a:t>
            </a:r>
          </a:p>
        </p:txBody>
      </p:sp>
      <p:sp>
        <p:nvSpPr>
          <p:cNvPr id="46082" name="Rectangle 2"/>
          <p:cNvSpPr>
            <a:spLocks noGrp="1" noChangeArrowheads="1"/>
          </p:cNvSpPr>
          <p:nvPr>
            <p:ph type="title"/>
          </p:nvPr>
        </p:nvSpPr>
        <p:spPr/>
        <p:txBody>
          <a:bodyPr/>
          <a:lstStyle/>
          <a:p>
            <a:r>
              <a:rPr lang="zh-CN" altLang="en-US" sz="4000" dirty="0">
                <a:solidFill>
                  <a:srgbClr val="FFFFFF"/>
                </a:solidFill>
              </a:rPr>
              <a:t>不使用序号和确认机制</a:t>
            </a:r>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z="4000" dirty="0">
                <a:solidFill>
                  <a:srgbClr val="FFFFFF"/>
                </a:solidFill>
              </a:rPr>
              <a:t>指引</a:t>
            </a:r>
            <a:endParaRPr lang="en-US" altLang="zh-CN" sz="4000" dirty="0">
              <a:solidFill>
                <a:srgbClr val="FFFFFF"/>
              </a:solidFill>
            </a:endParaRPr>
          </a:p>
        </p:txBody>
      </p:sp>
      <p:sp>
        <p:nvSpPr>
          <p:cNvPr id="11267" name="Rectangle 3"/>
          <p:cNvSpPr>
            <a:spLocks noGrp="1" noChangeArrowheads="1"/>
          </p:cNvSpPr>
          <p:nvPr>
            <p:ph idx="1"/>
          </p:nvPr>
        </p:nvSpPr>
        <p:spPr/>
        <p:txBody>
          <a:bodyPr/>
          <a:lstStyle/>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数据链路层基本概念及基本问题</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基本概念</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三个基本问题</a:t>
            </a: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两种情况下的数据链路层</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使用点对点信道的数据链路层</a:t>
            </a:r>
            <a:endParaRPr lang="en-US" altLang="zh-CN" sz="2800" dirty="0">
              <a:solidFill>
                <a:srgbClr val="4D4D4D"/>
              </a:solidFill>
              <a:latin typeface="微软雅黑" panose="020B0503020204020204" pitchFamily="34" charset="-122"/>
              <a:ea typeface="微软雅黑" panose="020B0503020204020204" pitchFamily="34" charset="-122"/>
              <a:cs typeface="+mn-cs"/>
            </a:endParaRPr>
          </a:p>
          <a:p>
            <a:pPr lvl="1">
              <a:lnSpc>
                <a:spcPts val="4000"/>
              </a:lnSpc>
              <a:defRPr/>
            </a:pPr>
            <a:r>
              <a:rPr lang="zh-CN" altLang="en-US" sz="2800" dirty="0">
                <a:solidFill>
                  <a:srgbClr val="C00000"/>
                </a:solidFill>
                <a:latin typeface="微软雅黑" panose="020B0503020204020204" pitchFamily="34" charset="-122"/>
                <a:ea typeface="微软雅黑" panose="020B0503020204020204" pitchFamily="34" charset="-122"/>
                <a:cs typeface="+mn-cs"/>
              </a:rPr>
              <a:t>使用广播信道的数据链路层</a:t>
            </a: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以太局域网（以太网）</a:t>
            </a: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扩展以太网</a:t>
            </a: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高速以太网</a:t>
            </a:r>
          </a:p>
          <a:p>
            <a:endParaRPr lang="en-US" altLang="zh-CN" dirty="0"/>
          </a:p>
          <a:p>
            <a:endParaRPr lang="zh-CN" altLang="en-US" dirty="0"/>
          </a:p>
        </p:txBody>
      </p:sp>
      <p:grpSp>
        <p:nvGrpSpPr>
          <p:cNvPr id="23" name="Group 24"/>
          <p:cNvGrpSpPr>
            <a:grpSpLocks/>
          </p:cNvGrpSpPr>
          <p:nvPr/>
        </p:nvGrpSpPr>
        <p:grpSpPr bwMode="auto">
          <a:xfrm>
            <a:off x="8261126" y="1854200"/>
            <a:ext cx="2514600" cy="3600450"/>
            <a:chOff x="3379" y="1207"/>
            <a:chExt cx="1584" cy="2268"/>
          </a:xfrm>
        </p:grpSpPr>
        <p:sp>
          <p:nvSpPr>
            <p:cNvPr id="24" name="AutoShape 4">
              <a:extLst>
                <a:ext uri="{FF2B5EF4-FFF2-40B4-BE49-F238E27FC236}">
                  <a16:creationId xmlns:a16="http://schemas.microsoft.com/office/drawing/2014/main" id="{7C9C0B70-E63A-45F5-A696-FB5A132B8AC3}"/>
                </a:ext>
              </a:extLst>
            </p:cNvPr>
            <p:cNvSpPr>
              <a:spLocks noChangeArrowheads="1"/>
            </p:cNvSpPr>
            <p:nvPr/>
          </p:nvSpPr>
          <p:spPr bwMode="auto">
            <a:xfrm>
              <a:off x="3379" y="1207"/>
              <a:ext cx="1584" cy="2268"/>
            </a:xfrm>
            <a:prstGeom prst="cube">
              <a:avLst>
                <a:gd name="adj" fmla="val 12185"/>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25" name="Rectangle 6">
              <a:extLst>
                <a:ext uri="{FF2B5EF4-FFF2-40B4-BE49-F238E27FC236}">
                  <a16:creationId xmlns:a16="http://schemas.microsoft.com/office/drawing/2014/main" id="{A1DA3AA9-685E-4BE9-837C-C53A77DFC26E}"/>
                </a:ext>
              </a:extLst>
            </p:cNvPr>
            <p:cNvSpPr>
              <a:spLocks noChangeArrowheads="1"/>
            </p:cNvSpPr>
            <p:nvPr/>
          </p:nvSpPr>
          <p:spPr bwMode="auto">
            <a:xfrm>
              <a:off x="3379" y="1399"/>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应用层</a:t>
              </a:r>
            </a:p>
          </p:txBody>
        </p:sp>
        <p:sp>
          <p:nvSpPr>
            <p:cNvPr id="26" name="Line 8">
              <a:extLst>
                <a:ext uri="{FF2B5EF4-FFF2-40B4-BE49-F238E27FC236}">
                  <a16:creationId xmlns:a16="http://schemas.microsoft.com/office/drawing/2014/main" id="{730F0241-2088-4E72-BBBA-24604A49C32D}"/>
                </a:ext>
              </a:extLst>
            </p:cNvPr>
            <p:cNvSpPr>
              <a:spLocks noChangeShapeType="1"/>
            </p:cNvSpPr>
            <p:nvPr/>
          </p:nvSpPr>
          <p:spPr bwMode="auto">
            <a:xfrm>
              <a:off x="3379" y="1831"/>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7" name="Line 9">
              <a:extLst>
                <a:ext uri="{FF2B5EF4-FFF2-40B4-BE49-F238E27FC236}">
                  <a16:creationId xmlns:a16="http://schemas.microsoft.com/office/drawing/2014/main" id="{1A1F4C1E-05AA-4083-AACF-00A09371806D}"/>
                </a:ext>
              </a:extLst>
            </p:cNvPr>
            <p:cNvSpPr>
              <a:spLocks noChangeShapeType="1"/>
            </p:cNvSpPr>
            <p:nvPr/>
          </p:nvSpPr>
          <p:spPr bwMode="auto">
            <a:xfrm>
              <a:off x="3379"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8" name="Line 10">
              <a:extLst>
                <a:ext uri="{FF2B5EF4-FFF2-40B4-BE49-F238E27FC236}">
                  <a16:creationId xmlns:a16="http://schemas.microsoft.com/office/drawing/2014/main" id="{40C633C5-C14D-4155-943C-49061566B166}"/>
                </a:ext>
              </a:extLst>
            </p:cNvPr>
            <p:cNvSpPr>
              <a:spLocks noChangeShapeType="1"/>
            </p:cNvSpPr>
            <p:nvPr/>
          </p:nvSpPr>
          <p:spPr bwMode="auto">
            <a:xfrm>
              <a:off x="4771"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9" name="Rectangle 21">
              <a:extLst>
                <a:ext uri="{FF2B5EF4-FFF2-40B4-BE49-F238E27FC236}">
                  <a16:creationId xmlns:a16="http://schemas.microsoft.com/office/drawing/2014/main" id="{3593205F-DCC6-4BB9-872F-07DE1C151D65}"/>
                </a:ext>
              </a:extLst>
            </p:cNvPr>
            <p:cNvSpPr>
              <a:spLocks noChangeArrowheads="1"/>
            </p:cNvSpPr>
            <p:nvPr/>
          </p:nvSpPr>
          <p:spPr bwMode="auto">
            <a:xfrm>
              <a:off x="3379" y="1831"/>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运输层</a:t>
              </a:r>
            </a:p>
          </p:txBody>
        </p:sp>
        <p:sp>
          <p:nvSpPr>
            <p:cNvPr id="30" name="Line 23">
              <a:extLst>
                <a:ext uri="{FF2B5EF4-FFF2-40B4-BE49-F238E27FC236}">
                  <a16:creationId xmlns:a16="http://schemas.microsoft.com/office/drawing/2014/main" id="{F9F1686D-32E3-4665-A663-0A13577DF5F9}"/>
                </a:ext>
              </a:extLst>
            </p:cNvPr>
            <p:cNvSpPr>
              <a:spLocks noChangeShapeType="1"/>
            </p:cNvSpPr>
            <p:nvPr/>
          </p:nvSpPr>
          <p:spPr bwMode="auto">
            <a:xfrm>
              <a:off x="3379" y="2263"/>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1" name="Line 24">
              <a:extLst>
                <a:ext uri="{FF2B5EF4-FFF2-40B4-BE49-F238E27FC236}">
                  <a16:creationId xmlns:a16="http://schemas.microsoft.com/office/drawing/2014/main" id="{B2CD0843-0D9A-4DF6-9D35-EBC9663DEF15}"/>
                </a:ext>
              </a:extLst>
            </p:cNvPr>
            <p:cNvSpPr>
              <a:spLocks noChangeShapeType="1"/>
            </p:cNvSpPr>
            <p:nvPr/>
          </p:nvSpPr>
          <p:spPr bwMode="auto">
            <a:xfrm>
              <a:off x="3379"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2" name="Line 25">
              <a:extLst>
                <a:ext uri="{FF2B5EF4-FFF2-40B4-BE49-F238E27FC236}">
                  <a16:creationId xmlns:a16="http://schemas.microsoft.com/office/drawing/2014/main" id="{84637CA2-3EAA-4155-B964-B8BA80E7EB63}"/>
                </a:ext>
              </a:extLst>
            </p:cNvPr>
            <p:cNvSpPr>
              <a:spLocks noChangeShapeType="1"/>
            </p:cNvSpPr>
            <p:nvPr/>
          </p:nvSpPr>
          <p:spPr bwMode="auto">
            <a:xfrm>
              <a:off x="4771"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3" name="Rectangle 27">
              <a:extLst>
                <a:ext uri="{FF2B5EF4-FFF2-40B4-BE49-F238E27FC236}">
                  <a16:creationId xmlns:a16="http://schemas.microsoft.com/office/drawing/2014/main" id="{34D7D82A-D63D-4EB3-9C2A-247BEB3E7453}"/>
                </a:ext>
              </a:extLst>
            </p:cNvPr>
            <p:cNvSpPr>
              <a:spLocks noChangeArrowheads="1"/>
            </p:cNvSpPr>
            <p:nvPr/>
          </p:nvSpPr>
          <p:spPr bwMode="auto">
            <a:xfrm>
              <a:off x="3379" y="2695"/>
              <a:ext cx="1392" cy="37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20000"/>
                </a:lnSpc>
                <a:spcBef>
                  <a:spcPct val="20000"/>
                </a:spcBef>
                <a:buClr>
                  <a:schemeClr val="tx2"/>
                </a:buClr>
                <a:buSzPct val="90000"/>
                <a:buFont typeface="Symbol" pitchFamily="18" charset="2"/>
                <a:buNone/>
                <a:defRPr/>
              </a:pPr>
              <a:r>
                <a:rPr kumimoji="1" lang="zh-CN" altLang="en-US" sz="2800" dirty="0">
                  <a:solidFill>
                    <a:schemeClr val="tx2">
                      <a:lumMod val="60000"/>
                      <a:lumOff val="4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数据链路层</a:t>
              </a:r>
            </a:p>
          </p:txBody>
        </p:sp>
        <p:sp>
          <p:nvSpPr>
            <p:cNvPr id="34" name="Line 28">
              <a:extLst>
                <a:ext uri="{FF2B5EF4-FFF2-40B4-BE49-F238E27FC236}">
                  <a16:creationId xmlns:a16="http://schemas.microsoft.com/office/drawing/2014/main" id="{2C1DDB6D-F8B0-4394-99E8-03031BB915F8}"/>
                </a:ext>
              </a:extLst>
            </p:cNvPr>
            <p:cNvSpPr>
              <a:spLocks noChangeShapeType="1"/>
            </p:cNvSpPr>
            <p:nvPr/>
          </p:nvSpPr>
          <p:spPr bwMode="auto">
            <a:xfrm>
              <a:off x="3379" y="2695"/>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5" name="Line 29">
              <a:extLst>
                <a:ext uri="{FF2B5EF4-FFF2-40B4-BE49-F238E27FC236}">
                  <a16:creationId xmlns:a16="http://schemas.microsoft.com/office/drawing/2014/main" id="{9208C3F1-CC35-45A8-BE46-EFF19D248F46}"/>
                </a:ext>
              </a:extLst>
            </p:cNvPr>
            <p:cNvSpPr>
              <a:spLocks noChangeShapeType="1"/>
            </p:cNvSpPr>
            <p:nvPr/>
          </p:nvSpPr>
          <p:spPr bwMode="auto">
            <a:xfrm>
              <a:off x="3379" y="3366"/>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6" name="Line 30">
              <a:extLst>
                <a:ext uri="{FF2B5EF4-FFF2-40B4-BE49-F238E27FC236}">
                  <a16:creationId xmlns:a16="http://schemas.microsoft.com/office/drawing/2014/main" id="{6FF34FD8-821C-4702-AF18-8C4EF436C27D}"/>
                </a:ext>
              </a:extLst>
            </p:cNvPr>
            <p:cNvSpPr>
              <a:spLocks noChangeShapeType="1"/>
            </p:cNvSpPr>
            <p:nvPr/>
          </p:nvSpPr>
          <p:spPr bwMode="auto">
            <a:xfrm>
              <a:off x="3379"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7" name="Line 31">
              <a:extLst>
                <a:ext uri="{FF2B5EF4-FFF2-40B4-BE49-F238E27FC236}">
                  <a16:creationId xmlns:a16="http://schemas.microsoft.com/office/drawing/2014/main" id="{615E01B4-8D04-4069-8E42-620858CED9A7}"/>
                </a:ext>
              </a:extLst>
            </p:cNvPr>
            <p:cNvSpPr>
              <a:spLocks noChangeShapeType="1"/>
            </p:cNvSpPr>
            <p:nvPr/>
          </p:nvSpPr>
          <p:spPr bwMode="auto">
            <a:xfrm>
              <a:off x="4771"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8" name="Rectangle 33">
              <a:extLst>
                <a:ext uri="{FF2B5EF4-FFF2-40B4-BE49-F238E27FC236}">
                  <a16:creationId xmlns:a16="http://schemas.microsoft.com/office/drawing/2014/main" id="{6DF93113-9FEF-42A3-AF41-B27DD6E1C524}"/>
                </a:ext>
              </a:extLst>
            </p:cNvPr>
            <p:cNvSpPr>
              <a:spLocks noChangeArrowheads="1"/>
            </p:cNvSpPr>
            <p:nvPr/>
          </p:nvSpPr>
          <p:spPr bwMode="auto">
            <a:xfrm>
              <a:off x="3379" y="2263"/>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网络层</a:t>
              </a:r>
            </a:p>
          </p:txBody>
        </p:sp>
        <p:sp>
          <p:nvSpPr>
            <p:cNvPr id="39" name="Line 36">
              <a:extLst>
                <a:ext uri="{FF2B5EF4-FFF2-40B4-BE49-F238E27FC236}">
                  <a16:creationId xmlns:a16="http://schemas.microsoft.com/office/drawing/2014/main" id="{021EB0D5-3D3B-4EBB-A693-7D178CCE8352}"/>
                </a:ext>
              </a:extLst>
            </p:cNvPr>
            <p:cNvSpPr>
              <a:spLocks noChangeShapeType="1"/>
            </p:cNvSpPr>
            <p:nvPr/>
          </p:nvSpPr>
          <p:spPr bwMode="auto">
            <a:xfrm>
              <a:off x="3379"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0" name="Line 37">
              <a:extLst>
                <a:ext uri="{FF2B5EF4-FFF2-40B4-BE49-F238E27FC236}">
                  <a16:creationId xmlns:a16="http://schemas.microsoft.com/office/drawing/2014/main" id="{0360C763-F23D-4BC1-BCF4-C2E2C86F734E}"/>
                </a:ext>
              </a:extLst>
            </p:cNvPr>
            <p:cNvSpPr>
              <a:spLocks noChangeShapeType="1"/>
            </p:cNvSpPr>
            <p:nvPr/>
          </p:nvSpPr>
          <p:spPr bwMode="auto">
            <a:xfrm>
              <a:off x="4771"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1" name="Rectangle 39">
              <a:extLst>
                <a:ext uri="{FF2B5EF4-FFF2-40B4-BE49-F238E27FC236}">
                  <a16:creationId xmlns:a16="http://schemas.microsoft.com/office/drawing/2014/main" id="{3DF8ACD1-EC3E-4577-B3D4-5EB654CBFF4B}"/>
                </a:ext>
              </a:extLst>
            </p:cNvPr>
            <p:cNvSpPr>
              <a:spLocks noChangeArrowheads="1"/>
            </p:cNvSpPr>
            <p:nvPr/>
          </p:nvSpPr>
          <p:spPr bwMode="auto">
            <a:xfrm>
              <a:off x="3379" y="3067"/>
              <a:ext cx="1392" cy="408"/>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物理层</a:t>
              </a:r>
            </a:p>
          </p:txBody>
        </p:sp>
      </p:grpSp>
    </p:spTree>
    <p:extLst>
      <p:ext uri="{BB962C8B-B14F-4D97-AF65-F5344CB8AC3E}">
        <p14:creationId xmlns:p14="http://schemas.microsoft.com/office/powerpoint/2010/main" val="321188586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Line 3"/>
          <p:cNvSpPr>
            <a:spLocks noChangeShapeType="1"/>
          </p:cNvSpPr>
          <p:nvPr/>
        </p:nvSpPr>
        <p:spPr bwMode="auto">
          <a:xfrm flipH="1" flipV="1">
            <a:off x="1881473" y="1826649"/>
            <a:ext cx="711107" cy="457306"/>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31" name="Line 4"/>
          <p:cNvSpPr>
            <a:spLocks noChangeShapeType="1"/>
          </p:cNvSpPr>
          <p:nvPr/>
        </p:nvSpPr>
        <p:spPr bwMode="auto">
          <a:xfrm flipV="1">
            <a:off x="2795753" y="1750431"/>
            <a:ext cx="0" cy="533524"/>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32" name="Line 5"/>
          <p:cNvSpPr>
            <a:spLocks noChangeShapeType="1"/>
          </p:cNvSpPr>
          <p:nvPr/>
        </p:nvSpPr>
        <p:spPr bwMode="auto">
          <a:xfrm flipH="1">
            <a:off x="1983059" y="2512608"/>
            <a:ext cx="567193" cy="36521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33" name="Line 6"/>
          <p:cNvSpPr>
            <a:spLocks noChangeShapeType="1"/>
          </p:cNvSpPr>
          <p:nvPr/>
        </p:nvSpPr>
        <p:spPr bwMode="auto">
          <a:xfrm>
            <a:off x="2795753" y="2512608"/>
            <a:ext cx="897350" cy="506529"/>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34" name="Line 7"/>
          <p:cNvSpPr>
            <a:spLocks noChangeShapeType="1"/>
          </p:cNvSpPr>
          <p:nvPr/>
        </p:nvSpPr>
        <p:spPr bwMode="auto">
          <a:xfrm flipV="1">
            <a:off x="2897340" y="1979084"/>
            <a:ext cx="711107" cy="38108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35" name="Rectangle 8"/>
          <p:cNvSpPr>
            <a:spLocks noChangeArrowheads="1"/>
          </p:cNvSpPr>
          <p:nvPr/>
        </p:nvSpPr>
        <p:spPr bwMode="auto">
          <a:xfrm>
            <a:off x="2490993" y="2207737"/>
            <a:ext cx="491003" cy="368385"/>
          </a:xfrm>
          <a:prstGeom prst="rect">
            <a:avLst/>
          </a:prstGeom>
          <a:solidFill>
            <a:schemeClr val="bg1"/>
          </a:solidFill>
          <a:ln w="25400">
            <a:solidFill>
              <a:srgbClr val="333399"/>
            </a:solidFill>
            <a:miter lim="800000"/>
            <a:headEnd/>
            <a:tailEnd/>
          </a:ln>
          <a:effectLst>
            <a:outerShdw dist="35921" dir="2700000" algn="ctr" rotWithShape="0">
              <a:schemeClr val="bg2"/>
            </a:outerShdw>
          </a:effectLst>
        </p:spPr>
        <p:txBody>
          <a:bodyPr wrap="none" lIns="108850" tIns="54425" rIns="108850" bIns="54425" anchor="ctr"/>
          <a:lstStyle/>
          <a:p>
            <a:pPr eaLnBrk="1" hangingPunct="1"/>
            <a:endParaRPr lang="zh-CN" altLang="en-US"/>
          </a:p>
        </p:txBody>
      </p:sp>
      <p:sp>
        <p:nvSpPr>
          <p:cNvPr id="48136" name="Rectangle 9"/>
          <p:cNvSpPr>
            <a:spLocks noChangeArrowheads="1"/>
          </p:cNvSpPr>
          <p:nvPr/>
        </p:nvSpPr>
        <p:spPr bwMode="auto">
          <a:xfrm>
            <a:off x="9403127" y="5532732"/>
            <a:ext cx="135449" cy="101624"/>
          </a:xfrm>
          <a:prstGeom prst="rect">
            <a:avLst/>
          </a:prstGeom>
          <a:solidFill>
            <a:srgbClr val="333399"/>
          </a:solidFill>
          <a:ln w="12700">
            <a:solidFill>
              <a:schemeClr val="tx1"/>
            </a:solidFill>
            <a:miter lim="800000"/>
            <a:headEnd/>
            <a:tailEnd/>
          </a:ln>
        </p:spPr>
        <p:txBody>
          <a:bodyPr wrap="none" lIns="108850" tIns="54425" rIns="108850" bIns="54425" anchor="ctr"/>
          <a:lstStyle/>
          <a:p>
            <a:pPr eaLnBrk="1" hangingPunct="1"/>
            <a:endParaRPr lang="zh-CN" altLang="en-US"/>
          </a:p>
        </p:txBody>
      </p:sp>
      <p:sp>
        <p:nvSpPr>
          <p:cNvPr id="48137" name="Rectangle 10"/>
          <p:cNvSpPr>
            <a:spLocks noChangeArrowheads="1"/>
          </p:cNvSpPr>
          <p:nvPr/>
        </p:nvSpPr>
        <p:spPr bwMode="auto">
          <a:xfrm>
            <a:off x="9377730" y="4354534"/>
            <a:ext cx="135449" cy="101624"/>
          </a:xfrm>
          <a:prstGeom prst="rect">
            <a:avLst/>
          </a:prstGeom>
          <a:solidFill>
            <a:srgbClr val="333399"/>
          </a:solidFill>
          <a:ln w="12700">
            <a:solidFill>
              <a:schemeClr val="tx1"/>
            </a:solidFill>
            <a:miter lim="800000"/>
            <a:headEnd/>
            <a:tailEnd/>
          </a:ln>
        </p:spPr>
        <p:txBody>
          <a:bodyPr wrap="none" lIns="108850" tIns="54425" rIns="108850" bIns="54425" anchor="ctr"/>
          <a:lstStyle/>
          <a:p>
            <a:pPr eaLnBrk="1" hangingPunct="1"/>
            <a:endParaRPr lang="zh-CN" altLang="en-US"/>
          </a:p>
        </p:txBody>
      </p:sp>
      <p:sp>
        <p:nvSpPr>
          <p:cNvPr id="48138" name="Rectangle 11"/>
          <p:cNvSpPr>
            <a:spLocks noChangeArrowheads="1"/>
          </p:cNvSpPr>
          <p:nvPr/>
        </p:nvSpPr>
        <p:spPr bwMode="auto">
          <a:xfrm>
            <a:off x="9415825" y="4869003"/>
            <a:ext cx="135449" cy="101624"/>
          </a:xfrm>
          <a:prstGeom prst="rect">
            <a:avLst/>
          </a:prstGeom>
          <a:solidFill>
            <a:srgbClr val="333399"/>
          </a:solidFill>
          <a:ln w="12700">
            <a:solidFill>
              <a:schemeClr val="tx1"/>
            </a:solidFill>
            <a:miter lim="800000"/>
            <a:headEnd/>
            <a:tailEnd/>
          </a:ln>
        </p:spPr>
        <p:txBody>
          <a:bodyPr wrap="none" lIns="108850" tIns="54425" rIns="108850" bIns="54425" anchor="ctr"/>
          <a:lstStyle/>
          <a:p>
            <a:pPr eaLnBrk="1" hangingPunct="1"/>
            <a:endParaRPr lang="zh-CN" altLang="en-US"/>
          </a:p>
        </p:txBody>
      </p:sp>
      <p:sp>
        <p:nvSpPr>
          <p:cNvPr id="48139" name="Rectangle 12"/>
          <p:cNvSpPr>
            <a:spLocks noChangeArrowheads="1"/>
          </p:cNvSpPr>
          <p:nvPr/>
        </p:nvSpPr>
        <p:spPr bwMode="auto">
          <a:xfrm>
            <a:off x="6846526" y="4354534"/>
            <a:ext cx="135449" cy="101624"/>
          </a:xfrm>
          <a:prstGeom prst="rect">
            <a:avLst/>
          </a:prstGeom>
          <a:solidFill>
            <a:srgbClr val="333399"/>
          </a:solidFill>
          <a:ln w="12700">
            <a:solidFill>
              <a:schemeClr val="tx1"/>
            </a:solidFill>
            <a:miter lim="800000"/>
            <a:headEnd/>
            <a:tailEnd/>
          </a:ln>
        </p:spPr>
        <p:txBody>
          <a:bodyPr wrap="none" lIns="108850" tIns="54425" rIns="108850" bIns="54425" anchor="ctr"/>
          <a:lstStyle/>
          <a:p>
            <a:pPr eaLnBrk="1" hangingPunct="1"/>
            <a:endParaRPr lang="zh-CN" altLang="en-US"/>
          </a:p>
        </p:txBody>
      </p:sp>
      <p:sp>
        <p:nvSpPr>
          <p:cNvPr id="48140" name="Line 13"/>
          <p:cNvSpPr>
            <a:spLocks noChangeShapeType="1"/>
          </p:cNvSpPr>
          <p:nvPr/>
        </p:nvSpPr>
        <p:spPr bwMode="auto">
          <a:xfrm>
            <a:off x="7085678" y="2158513"/>
            <a:ext cx="2874059"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41" name="Rectangle 14"/>
          <p:cNvSpPr>
            <a:spLocks noChangeArrowheads="1"/>
          </p:cNvSpPr>
          <p:nvPr/>
        </p:nvSpPr>
        <p:spPr bwMode="auto">
          <a:xfrm>
            <a:off x="9896245" y="2107701"/>
            <a:ext cx="135449" cy="101624"/>
          </a:xfrm>
          <a:prstGeom prst="rect">
            <a:avLst/>
          </a:prstGeom>
          <a:solidFill>
            <a:schemeClr val="tx1"/>
          </a:solidFill>
          <a:ln w="12700">
            <a:solidFill>
              <a:srgbClr val="333399"/>
            </a:solidFill>
            <a:miter lim="800000"/>
            <a:headEnd/>
            <a:tailEnd/>
          </a:ln>
        </p:spPr>
        <p:txBody>
          <a:bodyPr wrap="none" lIns="108850" tIns="54425" rIns="108850" bIns="54425" anchor="ctr"/>
          <a:lstStyle/>
          <a:p>
            <a:pPr eaLnBrk="1" hangingPunct="1"/>
            <a:endParaRPr lang="zh-CN" altLang="en-US"/>
          </a:p>
        </p:txBody>
      </p:sp>
      <p:sp>
        <p:nvSpPr>
          <p:cNvPr id="48142" name="Rectangle 15"/>
          <p:cNvSpPr>
            <a:spLocks noChangeArrowheads="1"/>
          </p:cNvSpPr>
          <p:nvPr/>
        </p:nvSpPr>
        <p:spPr bwMode="auto">
          <a:xfrm>
            <a:off x="6937530" y="2107701"/>
            <a:ext cx="135449" cy="101624"/>
          </a:xfrm>
          <a:prstGeom prst="rect">
            <a:avLst/>
          </a:prstGeom>
          <a:solidFill>
            <a:schemeClr val="tx1"/>
          </a:solidFill>
          <a:ln w="12700">
            <a:solidFill>
              <a:srgbClr val="333399"/>
            </a:solidFill>
            <a:miter lim="800000"/>
            <a:headEnd/>
            <a:tailEnd/>
          </a:ln>
        </p:spPr>
        <p:txBody>
          <a:bodyPr wrap="none" lIns="108850" tIns="54425" rIns="108850" bIns="54425" anchor="ctr"/>
          <a:lstStyle/>
          <a:p>
            <a:pPr eaLnBrk="1" hangingPunct="1"/>
            <a:endParaRPr lang="zh-CN" altLang="en-US"/>
          </a:p>
        </p:txBody>
      </p:sp>
      <p:sp>
        <p:nvSpPr>
          <p:cNvPr id="48143" name="Line 16"/>
          <p:cNvSpPr>
            <a:spLocks noChangeShapeType="1"/>
          </p:cNvSpPr>
          <p:nvPr/>
        </p:nvSpPr>
        <p:spPr bwMode="auto">
          <a:xfrm flipV="1">
            <a:off x="7652870" y="1840940"/>
            <a:ext cx="0" cy="320749"/>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44" name="Line 17"/>
          <p:cNvSpPr>
            <a:spLocks noChangeShapeType="1"/>
          </p:cNvSpPr>
          <p:nvPr/>
        </p:nvSpPr>
        <p:spPr bwMode="auto">
          <a:xfrm>
            <a:off x="8160804" y="2171216"/>
            <a:ext cx="0" cy="34615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45" name="Line 18"/>
          <p:cNvSpPr>
            <a:spLocks noChangeShapeType="1"/>
          </p:cNvSpPr>
          <p:nvPr/>
        </p:nvSpPr>
        <p:spPr bwMode="auto">
          <a:xfrm flipV="1">
            <a:off x="8795722" y="1812358"/>
            <a:ext cx="0" cy="35885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46" name="Line 19"/>
          <p:cNvSpPr>
            <a:spLocks noChangeShapeType="1"/>
          </p:cNvSpPr>
          <p:nvPr/>
        </p:nvSpPr>
        <p:spPr bwMode="auto">
          <a:xfrm>
            <a:off x="9443337" y="2171216"/>
            <a:ext cx="0" cy="34615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47" name="Line 20"/>
          <p:cNvSpPr>
            <a:spLocks noChangeShapeType="1"/>
          </p:cNvSpPr>
          <p:nvPr/>
        </p:nvSpPr>
        <p:spPr bwMode="auto">
          <a:xfrm>
            <a:off x="7138589" y="4929342"/>
            <a:ext cx="2366125"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48" name="Line 21"/>
          <p:cNvSpPr>
            <a:spLocks noChangeShapeType="1"/>
          </p:cNvSpPr>
          <p:nvPr/>
        </p:nvSpPr>
        <p:spPr bwMode="auto">
          <a:xfrm flipV="1">
            <a:off x="7593611" y="4780082"/>
            <a:ext cx="0" cy="1460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49" name="Line 22"/>
          <p:cNvSpPr>
            <a:spLocks noChangeShapeType="1"/>
          </p:cNvSpPr>
          <p:nvPr/>
        </p:nvSpPr>
        <p:spPr bwMode="auto">
          <a:xfrm flipV="1">
            <a:off x="8505777" y="4795961"/>
            <a:ext cx="0" cy="1460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50" name="Line 23"/>
          <p:cNvSpPr>
            <a:spLocks noChangeShapeType="1"/>
          </p:cNvSpPr>
          <p:nvPr/>
        </p:nvSpPr>
        <p:spPr bwMode="auto">
          <a:xfrm>
            <a:off x="7769273" y="4256087"/>
            <a:ext cx="0" cy="13655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51" name="Line 24"/>
          <p:cNvSpPr>
            <a:spLocks noChangeShapeType="1"/>
          </p:cNvSpPr>
          <p:nvPr/>
        </p:nvSpPr>
        <p:spPr bwMode="auto">
          <a:xfrm>
            <a:off x="8912124" y="4265614"/>
            <a:ext cx="0" cy="13655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52" name="Line 25"/>
          <p:cNvSpPr>
            <a:spLocks noChangeShapeType="1"/>
          </p:cNvSpPr>
          <p:nvPr/>
        </p:nvSpPr>
        <p:spPr bwMode="auto">
          <a:xfrm flipV="1">
            <a:off x="8950219" y="5393000"/>
            <a:ext cx="0" cy="18736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53" name="Line 26"/>
          <p:cNvSpPr>
            <a:spLocks noChangeShapeType="1"/>
          </p:cNvSpPr>
          <p:nvPr/>
        </p:nvSpPr>
        <p:spPr bwMode="auto">
          <a:xfrm>
            <a:off x="6981975" y="4395819"/>
            <a:ext cx="2429617"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54" name="Freeform 27"/>
          <p:cNvSpPr>
            <a:spLocks/>
          </p:cNvSpPr>
          <p:nvPr/>
        </p:nvSpPr>
        <p:spPr bwMode="auto">
          <a:xfrm>
            <a:off x="7121657" y="4405346"/>
            <a:ext cx="2313215" cy="1182961"/>
          </a:xfrm>
          <a:custGeom>
            <a:avLst/>
            <a:gdLst>
              <a:gd name="T0" fmla="*/ 0 w 1093"/>
              <a:gd name="T1" fmla="*/ 0 h 745"/>
              <a:gd name="T2" fmla="*/ 0 w 1093"/>
              <a:gd name="T3" fmla="*/ 2147483646 h 745"/>
              <a:gd name="T4" fmla="*/ 2147483646 w 1093"/>
              <a:gd name="T5" fmla="*/ 2147483646 h 745"/>
              <a:gd name="T6" fmla="*/ 0 60000 65536"/>
              <a:gd name="T7" fmla="*/ 0 60000 65536"/>
              <a:gd name="T8" fmla="*/ 0 60000 65536"/>
              <a:gd name="T9" fmla="*/ 0 w 1093"/>
              <a:gd name="T10" fmla="*/ 0 h 745"/>
              <a:gd name="T11" fmla="*/ 1093 w 1093"/>
              <a:gd name="T12" fmla="*/ 745 h 745"/>
            </a:gdLst>
            <a:ahLst/>
            <a:cxnLst>
              <a:cxn ang="T6">
                <a:pos x="T0" y="T1"/>
              </a:cxn>
              <a:cxn ang="T7">
                <a:pos x="T2" y="T3"/>
              </a:cxn>
              <a:cxn ang="T8">
                <a:pos x="T4" y="T5"/>
              </a:cxn>
            </a:cxnLst>
            <a:rect l="T9" t="T10" r="T11" b="T12"/>
            <a:pathLst>
              <a:path w="1093" h="745">
                <a:moveTo>
                  <a:pt x="0" y="0"/>
                </a:moveTo>
                <a:lnTo>
                  <a:pt x="0" y="744"/>
                </a:lnTo>
                <a:lnTo>
                  <a:pt x="1092" y="744"/>
                </a:lnTo>
              </a:path>
            </a:pathLst>
          </a:custGeom>
          <a:noFill/>
          <a:ln w="28575" cap="rnd">
            <a:solidFill>
              <a:srgbClr val="333399"/>
            </a:solidFill>
            <a:round/>
            <a:headEnd/>
            <a:tailEnd/>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a:p>
        </p:txBody>
      </p:sp>
      <p:sp>
        <p:nvSpPr>
          <p:cNvPr id="48155" name="Rectangle 28"/>
          <p:cNvSpPr>
            <a:spLocks noChangeArrowheads="1"/>
          </p:cNvSpPr>
          <p:nvPr/>
        </p:nvSpPr>
        <p:spPr bwMode="auto">
          <a:xfrm>
            <a:off x="10222170" y="3185864"/>
            <a:ext cx="1448644"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2400">
                <a:solidFill>
                  <a:srgbClr val="333399"/>
                </a:solidFill>
                <a:latin typeface="Times New Roman" pitchFamily="18" charset="0"/>
                <a:ea typeface="黑体" pitchFamily="49" charset="-122"/>
              </a:rPr>
              <a:t>匹配电阻</a:t>
            </a:r>
          </a:p>
        </p:txBody>
      </p:sp>
      <p:sp>
        <p:nvSpPr>
          <p:cNvPr id="48156" name="Line 29"/>
          <p:cNvSpPr>
            <a:spLocks noChangeShapeType="1"/>
          </p:cNvSpPr>
          <p:nvPr/>
        </p:nvSpPr>
        <p:spPr bwMode="auto">
          <a:xfrm>
            <a:off x="10031695" y="2249022"/>
            <a:ext cx="480421" cy="936842"/>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57" name="Line 30"/>
          <p:cNvSpPr>
            <a:spLocks noChangeShapeType="1"/>
          </p:cNvSpPr>
          <p:nvPr/>
        </p:nvSpPr>
        <p:spPr bwMode="auto">
          <a:xfrm flipH="1">
            <a:off x="9475084" y="3617763"/>
            <a:ext cx="939678" cy="711365"/>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58" name="Rectangle 31"/>
          <p:cNvSpPr>
            <a:spLocks noChangeArrowheads="1"/>
          </p:cNvSpPr>
          <p:nvPr/>
        </p:nvSpPr>
        <p:spPr bwMode="auto">
          <a:xfrm>
            <a:off x="4173524" y="1939387"/>
            <a:ext cx="1140868"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2400">
                <a:solidFill>
                  <a:srgbClr val="333399"/>
                </a:solidFill>
                <a:latin typeface="Times New Roman" pitchFamily="18" charset="0"/>
                <a:ea typeface="黑体" pitchFamily="49" charset="-122"/>
              </a:rPr>
              <a:t>集线器</a:t>
            </a:r>
          </a:p>
        </p:txBody>
      </p:sp>
      <p:sp>
        <p:nvSpPr>
          <p:cNvPr id="48159" name="Line 32"/>
          <p:cNvSpPr>
            <a:spLocks noChangeShapeType="1"/>
          </p:cNvSpPr>
          <p:nvPr/>
        </p:nvSpPr>
        <p:spPr bwMode="auto">
          <a:xfrm flipV="1">
            <a:off x="8010541" y="5377121"/>
            <a:ext cx="0" cy="20642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60" name="Line 33"/>
          <p:cNvSpPr>
            <a:spLocks noChangeShapeType="1"/>
          </p:cNvSpPr>
          <p:nvPr/>
        </p:nvSpPr>
        <p:spPr bwMode="auto">
          <a:xfrm flipH="1" flipV="1">
            <a:off x="2317449" y="4372000"/>
            <a:ext cx="158729" cy="123854"/>
          </a:xfrm>
          <a:prstGeom prst="line">
            <a:avLst/>
          </a:prstGeom>
          <a:noFill/>
          <a:ln w="254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61" name="Rectangle 34"/>
          <p:cNvSpPr>
            <a:spLocks noChangeArrowheads="1"/>
          </p:cNvSpPr>
          <p:nvPr/>
        </p:nvSpPr>
        <p:spPr bwMode="auto">
          <a:xfrm>
            <a:off x="4270878" y="4699101"/>
            <a:ext cx="1756421"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2400">
                <a:solidFill>
                  <a:srgbClr val="333399"/>
                </a:solidFill>
                <a:latin typeface="Times New Roman" pitchFamily="18" charset="0"/>
                <a:ea typeface="黑体" pitchFamily="49" charset="-122"/>
              </a:rPr>
              <a:t>干线耦合器</a:t>
            </a:r>
          </a:p>
        </p:txBody>
      </p:sp>
      <p:sp>
        <p:nvSpPr>
          <p:cNvPr id="48162" name="Line 35"/>
          <p:cNvSpPr>
            <a:spLocks noChangeShapeType="1"/>
          </p:cNvSpPr>
          <p:nvPr/>
        </p:nvSpPr>
        <p:spPr bwMode="auto">
          <a:xfrm flipH="1">
            <a:off x="3648659" y="4373589"/>
            <a:ext cx="148147" cy="104799"/>
          </a:xfrm>
          <a:prstGeom prst="line">
            <a:avLst/>
          </a:prstGeom>
          <a:noFill/>
          <a:ln w="254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63" name="Line 36"/>
          <p:cNvSpPr>
            <a:spLocks noChangeShapeType="1"/>
          </p:cNvSpPr>
          <p:nvPr/>
        </p:nvSpPr>
        <p:spPr bwMode="auto">
          <a:xfrm flipH="1" flipV="1">
            <a:off x="3674056" y="5318369"/>
            <a:ext cx="175661" cy="13973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64" name="Line 37"/>
          <p:cNvSpPr>
            <a:spLocks noChangeShapeType="1"/>
          </p:cNvSpPr>
          <p:nvPr/>
        </p:nvSpPr>
        <p:spPr bwMode="auto">
          <a:xfrm flipH="1">
            <a:off x="2357661" y="5359654"/>
            <a:ext cx="131216" cy="12067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65" name="Oval 38"/>
          <p:cNvSpPr>
            <a:spLocks noChangeArrowheads="1"/>
          </p:cNvSpPr>
          <p:nvPr/>
        </p:nvSpPr>
        <p:spPr bwMode="auto">
          <a:xfrm rot="-2760000">
            <a:off x="2485335" y="4260313"/>
            <a:ext cx="1204963" cy="1237162"/>
          </a:xfrm>
          <a:prstGeom prst="ellipse">
            <a:avLst/>
          </a:prstGeom>
          <a:solidFill>
            <a:schemeClr val="bg1"/>
          </a:solidFill>
          <a:ln w="28575">
            <a:solidFill>
              <a:srgbClr val="333399"/>
            </a:solidFill>
            <a:round/>
            <a:headEnd/>
            <a:tailEnd/>
          </a:ln>
        </p:spPr>
        <p:txBody>
          <a:bodyPr wrap="none" lIns="108850" tIns="54425" rIns="108850" bIns="54425" anchor="ctr"/>
          <a:lstStyle/>
          <a:p>
            <a:pPr eaLnBrk="1" hangingPunct="1"/>
            <a:endParaRPr lang="zh-CN" altLang="en-US"/>
          </a:p>
        </p:txBody>
      </p:sp>
      <p:sp>
        <p:nvSpPr>
          <p:cNvPr id="48166" name="Rectangle 39"/>
          <p:cNvSpPr>
            <a:spLocks noChangeArrowheads="1"/>
          </p:cNvSpPr>
          <p:nvPr/>
        </p:nvSpPr>
        <p:spPr bwMode="auto">
          <a:xfrm rot="-2760000">
            <a:off x="2416365" y="4428656"/>
            <a:ext cx="136557" cy="118518"/>
          </a:xfrm>
          <a:prstGeom prst="rect">
            <a:avLst/>
          </a:prstGeom>
          <a:solidFill>
            <a:schemeClr val="bg1"/>
          </a:solidFill>
          <a:ln w="28575">
            <a:solidFill>
              <a:srgbClr val="333399"/>
            </a:solidFill>
            <a:miter lim="800000"/>
            <a:headEnd/>
            <a:tailEnd/>
          </a:ln>
        </p:spPr>
        <p:txBody>
          <a:bodyPr wrap="none" lIns="108850" tIns="54425" rIns="108850" bIns="54425" anchor="ctr"/>
          <a:lstStyle/>
          <a:p>
            <a:pPr eaLnBrk="1" hangingPunct="1"/>
            <a:endParaRPr lang="zh-CN" altLang="en-US"/>
          </a:p>
        </p:txBody>
      </p:sp>
      <p:sp>
        <p:nvSpPr>
          <p:cNvPr id="48167" name="Rectangle 40"/>
          <p:cNvSpPr>
            <a:spLocks noChangeArrowheads="1"/>
          </p:cNvSpPr>
          <p:nvPr/>
        </p:nvSpPr>
        <p:spPr bwMode="auto">
          <a:xfrm rot="-2760000">
            <a:off x="3595195" y="5255935"/>
            <a:ext cx="136557" cy="118518"/>
          </a:xfrm>
          <a:prstGeom prst="rect">
            <a:avLst/>
          </a:prstGeom>
          <a:solidFill>
            <a:schemeClr val="bg1"/>
          </a:solidFill>
          <a:ln w="25400">
            <a:solidFill>
              <a:srgbClr val="333399"/>
            </a:solidFill>
            <a:miter lim="800000"/>
            <a:headEnd/>
            <a:tailEnd/>
          </a:ln>
        </p:spPr>
        <p:txBody>
          <a:bodyPr wrap="none" lIns="108850" tIns="54425" rIns="108850" bIns="54425" anchor="ctr"/>
          <a:lstStyle/>
          <a:p>
            <a:pPr eaLnBrk="1" hangingPunct="1"/>
            <a:endParaRPr lang="zh-CN" altLang="en-US"/>
          </a:p>
        </p:txBody>
      </p:sp>
      <p:sp>
        <p:nvSpPr>
          <p:cNvPr id="48168" name="Rectangle 41"/>
          <p:cNvSpPr>
            <a:spLocks noChangeArrowheads="1"/>
          </p:cNvSpPr>
          <p:nvPr/>
        </p:nvSpPr>
        <p:spPr bwMode="auto">
          <a:xfrm rot="-2760000">
            <a:off x="3608432" y="4382619"/>
            <a:ext cx="88921" cy="182010"/>
          </a:xfrm>
          <a:prstGeom prst="rect">
            <a:avLst/>
          </a:prstGeom>
          <a:solidFill>
            <a:schemeClr val="bg1"/>
          </a:solidFill>
          <a:ln w="28575">
            <a:solidFill>
              <a:srgbClr val="333399"/>
            </a:solidFill>
            <a:miter lim="800000"/>
            <a:headEnd/>
            <a:tailEnd/>
          </a:ln>
        </p:spPr>
        <p:txBody>
          <a:bodyPr wrap="none" lIns="108850" tIns="54425" rIns="108850" bIns="54425" anchor="ctr"/>
          <a:lstStyle/>
          <a:p>
            <a:pPr eaLnBrk="1" hangingPunct="1"/>
            <a:endParaRPr lang="zh-CN" altLang="en-US"/>
          </a:p>
        </p:txBody>
      </p:sp>
      <p:sp>
        <p:nvSpPr>
          <p:cNvPr id="48169" name="Line 42"/>
          <p:cNvSpPr>
            <a:spLocks noChangeShapeType="1"/>
          </p:cNvSpPr>
          <p:nvPr/>
        </p:nvSpPr>
        <p:spPr bwMode="auto">
          <a:xfrm>
            <a:off x="3733314" y="4532375"/>
            <a:ext cx="634917" cy="382676"/>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70" name="Rectangle 43"/>
          <p:cNvSpPr>
            <a:spLocks noChangeArrowheads="1"/>
          </p:cNvSpPr>
          <p:nvPr/>
        </p:nvSpPr>
        <p:spPr bwMode="auto">
          <a:xfrm rot="-2760000">
            <a:off x="2493093" y="5224188"/>
            <a:ext cx="88921" cy="182010"/>
          </a:xfrm>
          <a:prstGeom prst="rect">
            <a:avLst/>
          </a:prstGeom>
          <a:solidFill>
            <a:schemeClr val="bg1"/>
          </a:solidFill>
          <a:ln w="25400">
            <a:solidFill>
              <a:srgbClr val="333399"/>
            </a:solidFill>
            <a:miter lim="800000"/>
            <a:headEnd/>
            <a:tailEnd/>
          </a:ln>
        </p:spPr>
        <p:txBody>
          <a:bodyPr wrap="none" lIns="108850" tIns="54425" rIns="108850" bIns="54425" anchor="ctr"/>
          <a:lstStyle/>
          <a:p>
            <a:pPr eaLnBrk="1" hangingPunct="1"/>
            <a:endParaRPr lang="zh-CN" altLang="en-US"/>
          </a:p>
        </p:txBody>
      </p:sp>
      <p:sp>
        <p:nvSpPr>
          <p:cNvPr id="48171" name="Arc 44"/>
          <p:cNvSpPr>
            <a:spLocks/>
          </p:cNvSpPr>
          <p:nvPr/>
        </p:nvSpPr>
        <p:spPr bwMode="auto">
          <a:xfrm flipV="1">
            <a:off x="2981996" y="4630751"/>
            <a:ext cx="574548" cy="728903"/>
          </a:xfrm>
          <a:custGeom>
            <a:avLst/>
            <a:gdLst>
              <a:gd name="T0" fmla="*/ 0 w 25403"/>
              <a:gd name="T1" fmla="*/ 2147483646 h 30101"/>
              <a:gd name="T2" fmla="*/ 2147483646 w 25403"/>
              <a:gd name="T3" fmla="*/ 2147483646 h 30101"/>
              <a:gd name="T4" fmla="*/ 2147483646 w 25403"/>
              <a:gd name="T5" fmla="*/ 2147483646 h 30101"/>
              <a:gd name="T6" fmla="*/ 0 60000 65536"/>
              <a:gd name="T7" fmla="*/ 0 60000 65536"/>
              <a:gd name="T8" fmla="*/ 0 60000 65536"/>
              <a:gd name="T9" fmla="*/ 0 w 25403"/>
              <a:gd name="T10" fmla="*/ 0 h 30101"/>
              <a:gd name="T11" fmla="*/ 25403 w 25403"/>
              <a:gd name="T12" fmla="*/ 30101 h 30101"/>
            </a:gdLst>
            <a:ahLst/>
            <a:cxnLst>
              <a:cxn ang="T6">
                <a:pos x="T0" y="T1"/>
              </a:cxn>
              <a:cxn ang="T7">
                <a:pos x="T2" y="T3"/>
              </a:cxn>
              <a:cxn ang="T8">
                <a:pos x="T4" y="T5"/>
              </a:cxn>
            </a:cxnLst>
            <a:rect l="T9" t="T10" r="T11" b="T12"/>
            <a:pathLst>
              <a:path w="25403" h="30101" fill="none" extrusionOk="0">
                <a:moveTo>
                  <a:pt x="0" y="337"/>
                </a:moveTo>
                <a:cubicBezTo>
                  <a:pt x="1255" y="112"/>
                  <a:pt x="2527" y="-1"/>
                  <a:pt x="3803" y="0"/>
                </a:cubicBezTo>
                <a:cubicBezTo>
                  <a:pt x="15732" y="0"/>
                  <a:pt x="25403" y="9670"/>
                  <a:pt x="25403" y="21600"/>
                </a:cubicBezTo>
                <a:cubicBezTo>
                  <a:pt x="25403" y="24522"/>
                  <a:pt x="24809" y="27414"/>
                  <a:pt x="23659" y="30100"/>
                </a:cubicBezTo>
              </a:path>
              <a:path w="25403" h="30101" stroke="0" extrusionOk="0">
                <a:moveTo>
                  <a:pt x="0" y="337"/>
                </a:moveTo>
                <a:cubicBezTo>
                  <a:pt x="1255" y="112"/>
                  <a:pt x="2527" y="-1"/>
                  <a:pt x="3803" y="0"/>
                </a:cubicBezTo>
                <a:cubicBezTo>
                  <a:pt x="15732" y="0"/>
                  <a:pt x="25403" y="9670"/>
                  <a:pt x="25403" y="21600"/>
                </a:cubicBezTo>
                <a:cubicBezTo>
                  <a:pt x="25403" y="24522"/>
                  <a:pt x="24809" y="27414"/>
                  <a:pt x="23659" y="30100"/>
                </a:cubicBezTo>
                <a:lnTo>
                  <a:pt x="3803" y="21600"/>
                </a:lnTo>
                <a:lnTo>
                  <a:pt x="0" y="337"/>
                </a:lnTo>
                <a:close/>
              </a:path>
            </a:pathLst>
          </a:custGeom>
          <a:noFill/>
          <a:ln w="28575">
            <a:solidFill>
              <a:srgbClr val="333399"/>
            </a:solidFill>
            <a:round/>
            <a:headEnd/>
            <a:tailEnd type="triangle" w="sm" len="me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endParaRPr lang="zh-CN" altLang="en-US"/>
          </a:p>
        </p:txBody>
      </p:sp>
      <p:pic>
        <p:nvPicPr>
          <p:cNvPr id="48172"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7634" y="3995676"/>
            <a:ext cx="427511" cy="3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73" name="Picture 4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86227" y="3952571"/>
            <a:ext cx="546029" cy="412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74" name="Picture 4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71813" y="3962360"/>
            <a:ext cx="546029" cy="412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75" name="Picture 4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60158" y="5264849"/>
            <a:ext cx="546029" cy="412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76" name="Picture 4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4451" y="5269146"/>
            <a:ext cx="546029" cy="412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77" name="Picture 5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23265" y="2658691"/>
            <a:ext cx="546029" cy="412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78" name="Picture 5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79886" y="2665043"/>
            <a:ext cx="546029" cy="412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79" name="Picture 5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8299" y="1674213"/>
            <a:ext cx="546029" cy="412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80" name="Picture 5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05275" y="1750431"/>
            <a:ext cx="546029" cy="412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81" name="Picture 5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4856" y="1420155"/>
            <a:ext cx="546029" cy="412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82" name="Picture 5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63974" y="2326826"/>
            <a:ext cx="546029" cy="412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83" name="Picture 5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11071" y="2339529"/>
            <a:ext cx="546029" cy="412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84" name="Picture 5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20591" y="1577353"/>
            <a:ext cx="546029" cy="412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85" name="Picture 5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69275" y="1564650"/>
            <a:ext cx="546029" cy="412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86" name="Picture 5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42813" y="5151644"/>
            <a:ext cx="427511" cy="3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87" name="Picture 6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77739" y="5164346"/>
            <a:ext cx="427511" cy="3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88" name="Picture 6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2604" y="4529199"/>
            <a:ext cx="427511" cy="3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89" name="Picture 6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54461" y="4541902"/>
            <a:ext cx="427511" cy="3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90" name="Picture 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75089" y="3995676"/>
            <a:ext cx="427511" cy="3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91" name="Line 64"/>
          <p:cNvSpPr>
            <a:spLocks noChangeShapeType="1"/>
          </p:cNvSpPr>
          <p:nvPr/>
        </p:nvSpPr>
        <p:spPr bwMode="auto">
          <a:xfrm flipV="1">
            <a:off x="2897341" y="2226791"/>
            <a:ext cx="1373537" cy="209599"/>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92" name="Text Box 65"/>
          <p:cNvSpPr txBox="1">
            <a:spLocks noChangeArrowheads="1"/>
          </p:cNvSpPr>
          <p:nvPr/>
        </p:nvSpPr>
        <p:spPr bwMode="auto">
          <a:xfrm>
            <a:off x="7726945" y="2825417"/>
            <a:ext cx="1335516"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lang="zh-CN" altLang="en-US" sz="2900" b="0">
                <a:solidFill>
                  <a:srgbClr val="333399"/>
                </a:solidFill>
              </a:rPr>
              <a:t>总线网</a:t>
            </a:r>
          </a:p>
        </p:txBody>
      </p:sp>
      <p:sp>
        <p:nvSpPr>
          <p:cNvPr id="48193" name="Text Box 66"/>
          <p:cNvSpPr txBox="1">
            <a:spLocks noChangeArrowheads="1"/>
          </p:cNvSpPr>
          <p:nvPr/>
        </p:nvSpPr>
        <p:spPr bwMode="auto">
          <a:xfrm>
            <a:off x="1853958" y="3163633"/>
            <a:ext cx="1335516"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lang="zh-CN" altLang="en-US" sz="2900" b="0">
                <a:solidFill>
                  <a:srgbClr val="333399"/>
                </a:solidFill>
              </a:rPr>
              <a:t>星形网</a:t>
            </a:r>
          </a:p>
        </p:txBody>
      </p:sp>
      <p:sp>
        <p:nvSpPr>
          <p:cNvPr id="48194" name="Text Box 67"/>
          <p:cNvSpPr txBox="1">
            <a:spLocks noChangeArrowheads="1"/>
          </p:cNvSpPr>
          <p:nvPr/>
        </p:nvSpPr>
        <p:spPr bwMode="auto">
          <a:xfrm>
            <a:off x="7534353" y="5896353"/>
            <a:ext cx="1521464"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lang="zh-CN" altLang="en-US" sz="2900" b="0">
                <a:solidFill>
                  <a:srgbClr val="333399"/>
                </a:solidFill>
              </a:rPr>
              <a:t>树形网 </a:t>
            </a:r>
          </a:p>
        </p:txBody>
      </p:sp>
      <p:sp>
        <p:nvSpPr>
          <p:cNvPr id="48195" name="Text Box 68"/>
          <p:cNvSpPr txBox="1">
            <a:spLocks noChangeArrowheads="1"/>
          </p:cNvSpPr>
          <p:nvPr/>
        </p:nvSpPr>
        <p:spPr bwMode="auto">
          <a:xfrm>
            <a:off x="2351311" y="5897941"/>
            <a:ext cx="1335516"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lang="zh-CN" altLang="en-US" sz="2900" b="0">
                <a:solidFill>
                  <a:srgbClr val="333399"/>
                </a:solidFill>
              </a:rPr>
              <a:t>环形网</a:t>
            </a:r>
          </a:p>
        </p:txBody>
      </p:sp>
      <p:sp>
        <p:nvSpPr>
          <p:cNvPr id="48196" name="标题 68"/>
          <p:cNvSpPr>
            <a:spLocks noGrp="1" noChangeArrowheads="1"/>
          </p:cNvSpPr>
          <p:nvPr>
            <p:ph type="title"/>
          </p:nvPr>
        </p:nvSpPr>
        <p:spPr/>
        <p:txBody>
          <a:bodyPr/>
          <a:lstStyle/>
          <a:p>
            <a:r>
              <a:rPr lang="zh-CN" altLang="en-US" sz="4000" dirty="0">
                <a:solidFill>
                  <a:srgbClr val="FFFFFF"/>
                </a:solidFill>
              </a:rPr>
              <a:t>局域网的拓扑</a:t>
            </a:r>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a:xfrm>
            <a:off x="442800" y="1267199"/>
            <a:ext cx="11485054" cy="4896000"/>
          </a:xfrm>
        </p:spPr>
        <p:txBody>
          <a:bodyPr/>
          <a:lstStyle/>
          <a:p>
            <a:r>
              <a:rPr lang="zh-CN" altLang="en-US" sz="3200" b="0" dirty="0">
                <a:solidFill>
                  <a:srgbClr val="4D4D4D"/>
                </a:solidFill>
                <a:latin typeface="微软雅黑" panose="020B0503020204020204" pitchFamily="34" charset="-122"/>
                <a:ea typeface="微软雅黑" panose="020B0503020204020204" pitchFamily="34" charset="-122"/>
              </a:rPr>
              <a:t>局域网最主要的特点是：网络为一个单位所拥有，且地理范围和站点数目均有限。 </a:t>
            </a:r>
          </a:p>
          <a:p>
            <a:r>
              <a:rPr lang="zh-CN" altLang="en-US" sz="3200" b="0" dirty="0">
                <a:solidFill>
                  <a:srgbClr val="4D4D4D"/>
                </a:solidFill>
                <a:latin typeface="微软雅黑" panose="020B0503020204020204" pitchFamily="34" charset="-122"/>
                <a:ea typeface="微软雅黑" panose="020B0503020204020204" pitchFamily="34" charset="-122"/>
              </a:rPr>
              <a:t>局域网具有如下的一些主要优点：</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具有广播功能，从一个站点可很方便地访问全网。局域网上的主机可共享连接在局域网上的各种硬件和软件资源。 </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便于系统的扩展和逐渐地演变，各设备的位置可灵活调整和改变。</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提高了系统的可靠性、可用性和生存性。</a:t>
            </a:r>
          </a:p>
        </p:txBody>
      </p:sp>
      <p:sp>
        <p:nvSpPr>
          <p:cNvPr id="50178" name="Rectangle 2"/>
          <p:cNvSpPr>
            <a:spLocks noGrp="1" noChangeArrowheads="1"/>
          </p:cNvSpPr>
          <p:nvPr>
            <p:ph type="title"/>
          </p:nvPr>
        </p:nvSpPr>
        <p:spPr/>
        <p:txBody>
          <a:bodyPr/>
          <a:lstStyle/>
          <a:p>
            <a:r>
              <a:rPr lang="zh-CN" altLang="en-US" sz="4000" dirty="0">
                <a:solidFill>
                  <a:srgbClr val="FFFFFF"/>
                </a:solidFill>
              </a:rPr>
              <a:t>局域网的特点与优点</a:t>
            </a:r>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idx="1"/>
          </p:nvPr>
        </p:nvSpPr>
        <p:spPr/>
        <p:txBody>
          <a:bodyPr/>
          <a:lstStyle/>
          <a:p>
            <a:r>
              <a:rPr lang="zh-CN" altLang="en-US" sz="2400" dirty="0">
                <a:latin typeface="微软雅黑" panose="020B0503020204020204" pitchFamily="34" charset="-122"/>
                <a:ea typeface="微软雅黑" panose="020B0503020204020204" pitchFamily="34" charset="-122"/>
              </a:rPr>
              <a:t>静态划分信道</a:t>
            </a:r>
          </a:p>
          <a:p>
            <a:pPr lvl="1"/>
            <a:r>
              <a:rPr lang="zh-CN" altLang="en-US" sz="2000" dirty="0">
                <a:latin typeface="微软雅黑" panose="020B0503020204020204" pitchFamily="34" charset="-122"/>
                <a:ea typeface="微软雅黑" panose="020B0503020204020204" pitchFamily="34" charset="-122"/>
              </a:rPr>
              <a:t>频分复用</a:t>
            </a:r>
          </a:p>
          <a:p>
            <a:pPr lvl="1"/>
            <a:r>
              <a:rPr lang="zh-CN" altLang="en-US" sz="2000" dirty="0">
                <a:latin typeface="微软雅黑" panose="020B0503020204020204" pitchFamily="34" charset="-122"/>
                <a:ea typeface="微软雅黑" panose="020B0503020204020204" pitchFamily="34" charset="-122"/>
              </a:rPr>
              <a:t>时分复用</a:t>
            </a:r>
          </a:p>
          <a:p>
            <a:pPr lvl="1"/>
            <a:r>
              <a:rPr lang="zh-CN" altLang="en-US" sz="2000" dirty="0">
                <a:latin typeface="微软雅黑" panose="020B0503020204020204" pitchFamily="34" charset="-122"/>
                <a:ea typeface="微软雅黑" panose="020B0503020204020204" pitchFamily="34" charset="-122"/>
              </a:rPr>
              <a:t>波分复用</a:t>
            </a:r>
          </a:p>
          <a:p>
            <a:pPr lvl="1"/>
            <a:r>
              <a:rPr lang="zh-CN" altLang="en-US" sz="2000" dirty="0">
                <a:latin typeface="微软雅黑" panose="020B0503020204020204" pitchFamily="34" charset="-122"/>
                <a:ea typeface="微软雅黑" panose="020B0503020204020204" pitchFamily="34" charset="-122"/>
              </a:rPr>
              <a:t>码分复用</a:t>
            </a:r>
            <a:r>
              <a:rPr lang="zh-CN" altLang="en-US" dirty="0"/>
              <a:t> </a:t>
            </a:r>
          </a:p>
          <a:p>
            <a:r>
              <a:rPr lang="zh-CN" altLang="en-US" sz="2400" dirty="0">
                <a:latin typeface="微软雅黑" panose="020B0503020204020204" pitchFamily="34" charset="-122"/>
                <a:ea typeface="微软雅黑" panose="020B0503020204020204" pitchFamily="34" charset="-122"/>
              </a:rPr>
              <a:t>动态媒体接入控制（多点接入）</a:t>
            </a:r>
          </a:p>
          <a:p>
            <a:pPr lvl="1"/>
            <a:r>
              <a:rPr lang="zh-CN" altLang="en-US" sz="2000" dirty="0">
                <a:latin typeface="微软雅黑" panose="020B0503020204020204" pitchFamily="34" charset="-122"/>
                <a:ea typeface="微软雅黑" panose="020B0503020204020204" pitchFamily="34" charset="-122"/>
              </a:rPr>
              <a:t>随机接入（主要被以太网采用！）</a:t>
            </a:r>
          </a:p>
          <a:p>
            <a:pPr lvl="1"/>
            <a:r>
              <a:rPr lang="zh-CN" altLang="en-US" sz="2000" dirty="0">
                <a:latin typeface="微软雅黑" panose="020B0503020204020204" pitchFamily="34" charset="-122"/>
                <a:ea typeface="微软雅黑" panose="020B0503020204020204" pitchFamily="34" charset="-122"/>
              </a:rPr>
              <a:t>受控接入 ，如多点线路探询</a:t>
            </a:r>
            <a:r>
              <a:rPr lang="en-US" altLang="zh-CN" sz="2000" dirty="0">
                <a:latin typeface="微软雅黑" panose="020B0503020204020204" pitchFamily="34" charset="-122"/>
                <a:ea typeface="微软雅黑" panose="020B0503020204020204" pitchFamily="34" charset="-122"/>
              </a:rPr>
              <a:t>(polling)</a:t>
            </a:r>
            <a:r>
              <a:rPr lang="zh-CN" altLang="en-US" sz="2000" dirty="0">
                <a:latin typeface="微软雅黑" panose="020B0503020204020204" pitchFamily="34" charset="-122"/>
                <a:ea typeface="微软雅黑" panose="020B0503020204020204" pitchFamily="34" charset="-122"/>
              </a:rPr>
              <a:t>，或轮询。（目前已不被采用）</a:t>
            </a:r>
          </a:p>
        </p:txBody>
      </p:sp>
      <p:sp>
        <p:nvSpPr>
          <p:cNvPr id="51202" name="Rectangle 2"/>
          <p:cNvSpPr>
            <a:spLocks noGrp="1" noChangeArrowheads="1"/>
          </p:cNvSpPr>
          <p:nvPr>
            <p:ph type="title"/>
          </p:nvPr>
        </p:nvSpPr>
        <p:spPr/>
        <p:txBody>
          <a:bodyPr/>
          <a:lstStyle/>
          <a:p>
            <a:r>
              <a:rPr lang="zh-CN" altLang="en-US" sz="4000" dirty="0">
                <a:solidFill>
                  <a:srgbClr val="FFFFFF"/>
                </a:solidFill>
              </a:rPr>
              <a:t>共享通信媒体</a:t>
            </a:r>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altLang="en-US" sz="4000" dirty="0">
                <a:solidFill>
                  <a:srgbClr val="FFFFFF"/>
                </a:solidFill>
              </a:rPr>
              <a:t>认识以太网</a:t>
            </a:r>
          </a:p>
        </p:txBody>
      </p:sp>
      <p:sp>
        <p:nvSpPr>
          <p:cNvPr id="278532" name="Rectangle 4"/>
          <p:cNvSpPr>
            <a:spLocks noChangeArrowheads="1"/>
          </p:cNvSpPr>
          <p:nvPr/>
        </p:nvSpPr>
        <p:spPr bwMode="auto">
          <a:xfrm>
            <a:off x="624336" y="1340530"/>
            <a:ext cx="10361851" cy="3169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lstStyle/>
          <a:p>
            <a:pPr marL="342900" indent="12700">
              <a:lnSpc>
                <a:spcPct val="150000"/>
              </a:lnSpc>
              <a:buClr>
                <a:srgbClr val="1C1C1C"/>
              </a:buClr>
              <a:buFont typeface="Wingdings" pitchFamily="2" charset="2"/>
              <a:buChar char="Ø"/>
            </a:pPr>
            <a:r>
              <a:rPr lang="zh-CN" altLang="en-US" sz="3200" dirty="0">
                <a:solidFill>
                  <a:srgbClr val="4D4D4D"/>
                </a:solidFill>
                <a:latin typeface="微软雅黑" panose="020B0503020204020204" pitchFamily="34" charset="-122"/>
                <a:ea typeface="微软雅黑" panose="020B0503020204020204" pitchFamily="34" charset="-122"/>
              </a:rPr>
              <a:t>最初的以太网是将许多计算机都连接到一根总线上。当初认为这样的连接方法既简单又可靠，因为总线上没有有源器件。 </a:t>
            </a:r>
          </a:p>
        </p:txBody>
      </p:sp>
      <p:grpSp>
        <p:nvGrpSpPr>
          <p:cNvPr id="52228" name="Group 5"/>
          <p:cNvGrpSpPr>
            <a:grpSpLocks/>
          </p:cNvGrpSpPr>
          <p:nvPr/>
        </p:nvGrpSpPr>
        <p:grpSpPr bwMode="auto">
          <a:xfrm>
            <a:off x="5781981" y="4189902"/>
            <a:ext cx="628569" cy="1406851"/>
            <a:chOff x="1177" y="1994"/>
            <a:chExt cx="258" cy="714"/>
          </a:xfrm>
        </p:grpSpPr>
        <p:sp>
          <p:nvSpPr>
            <p:cNvPr id="52272" name="Line 6"/>
            <p:cNvSpPr>
              <a:spLocks noChangeShapeType="1"/>
            </p:cNvSpPr>
            <p:nvPr/>
          </p:nvSpPr>
          <p:spPr bwMode="auto">
            <a:xfrm rot="16200000" flipV="1">
              <a:off x="1043" y="2261"/>
              <a:ext cx="537" cy="4"/>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52273" name="Picture 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2229" name="Line 8"/>
          <p:cNvSpPr>
            <a:spLocks noChangeShapeType="1"/>
          </p:cNvSpPr>
          <p:nvPr/>
        </p:nvSpPr>
        <p:spPr bwMode="auto">
          <a:xfrm flipV="1">
            <a:off x="857139" y="4178787"/>
            <a:ext cx="10421110"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52230" name="Rectangle 9"/>
          <p:cNvSpPr>
            <a:spLocks noChangeArrowheads="1"/>
          </p:cNvSpPr>
          <p:nvPr/>
        </p:nvSpPr>
        <p:spPr bwMode="auto">
          <a:xfrm>
            <a:off x="11121637" y="4112097"/>
            <a:ext cx="156613" cy="125441"/>
          </a:xfrm>
          <a:prstGeom prst="rect">
            <a:avLst/>
          </a:prstGeom>
          <a:solidFill>
            <a:srgbClr val="333399"/>
          </a:solidFill>
          <a:ln w="12700">
            <a:solidFill>
              <a:srgbClr val="333399"/>
            </a:solidFill>
            <a:miter lim="800000"/>
            <a:headEnd/>
            <a:tailEnd/>
          </a:ln>
        </p:spPr>
        <p:txBody>
          <a:bodyPr wrap="none" lIns="108850" tIns="54425" rIns="108850" bIns="54425" anchor="ctr"/>
          <a:lstStyle/>
          <a:p>
            <a:pPr eaLnBrk="1" hangingPunct="1"/>
            <a:endParaRPr lang="zh-CN" altLang="en-US"/>
          </a:p>
        </p:txBody>
      </p:sp>
      <p:sp>
        <p:nvSpPr>
          <p:cNvPr id="52231" name="Rectangle 10"/>
          <p:cNvSpPr>
            <a:spLocks noChangeArrowheads="1"/>
          </p:cNvSpPr>
          <p:nvPr/>
        </p:nvSpPr>
        <p:spPr bwMode="auto">
          <a:xfrm>
            <a:off x="719574" y="4112097"/>
            <a:ext cx="156613" cy="125441"/>
          </a:xfrm>
          <a:prstGeom prst="rect">
            <a:avLst/>
          </a:prstGeom>
          <a:solidFill>
            <a:srgbClr val="333399"/>
          </a:solidFill>
          <a:ln w="12700">
            <a:solidFill>
              <a:srgbClr val="333399"/>
            </a:solidFill>
            <a:miter lim="800000"/>
            <a:headEnd/>
            <a:tailEnd/>
          </a:ln>
        </p:spPr>
        <p:txBody>
          <a:bodyPr wrap="none" lIns="108850" tIns="54425" rIns="108850" bIns="54425" anchor="ctr"/>
          <a:lstStyle/>
          <a:p>
            <a:pPr eaLnBrk="1" hangingPunct="1"/>
            <a:endParaRPr lang="zh-CN" altLang="en-US"/>
          </a:p>
        </p:txBody>
      </p:sp>
      <p:sp>
        <p:nvSpPr>
          <p:cNvPr id="52232" name="Line 11"/>
          <p:cNvSpPr>
            <a:spLocks noChangeShapeType="1"/>
          </p:cNvSpPr>
          <p:nvPr/>
        </p:nvSpPr>
        <p:spPr bwMode="auto">
          <a:xfrm>
            <a:off x="10512115" y="3970776"/>
            <a:ext cx="658197" cy="23976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grpSp>
        <p:nvGrpSpPr>
          <p:cNvPr id="52233" name="Group 12"/>
          <p:cNvGrpSpPr>
            <a:grpSpLocks/>
          </p:cNvGrpSpPr>
          <p:nvPr/>
        </p:nvGrpSpPr>
        <p:grpSpPr bwMode="auto">
          <a:xfrm>
            <a:off x="1853959" y="4189902"/>
            <a:ext cx="628569" cy="1406851"/>
            <a:chOff x="1177" y="1994"/>
            <a:chExt cx="258" cy="714"/>
          </a:xfrm>
        </p:grpSpPr>
        <p:sp>
          <p:nvSpPr>
            <p:cNvPr id="52270" name="Line 13"/>
            <p:cNvSpPr>
              <a:spLocks noChangeShapeType="1"/>
            </p:cNvSpPr>
            <p:nvPr/>
          </p:nvSpPr>
          <p:spPr bwMode="auto">
            <a:xfrm rot="16200000" flipV="1">
              <a:off x="1043" y="2261"/>
              <a:ext cx="537" cy="4"/>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52271" name="Picture 1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2234" name="Freeform 15"/>
          <p:cNvSpPr>
            <a:spLocks/>
          </p:cNvSpPr>
          <p:nvPr/>
        </p:nvSpPr>
        <p:spPr bwMode="auto">
          <a:xfrm>
            <a:off x="4135429" y="4191490"/>
            <a:ext cx="4233" cy="1027350"/>
          </a:xfrm>
          <a:custGeom>
            <a:avLst/>
            <a:gdLst>
              <a:gd name="T0" fmla="*/ 0 w 2"/>
              <a:gd name="T1" fmla="*/ 2147483646 h 521"/>
              <a:gd name="T2" fmla="*/ 2147483646 w 2"/>
              <a:gd name="T3" fmla="*/ 0 h 521"/>
              <a:gd name="T4" fmla="*/ 0 60000 65536"/>
              <a:gd name="T5" fmla="*/ 0 60000 65536"/>
              <a:gd name="T6" fmla="*/ 0 w 2"/>
              <a:gd name="T7" fmla="*/ 0 h 521"/>
              <a:gd name="T8" fmla="*/ 2 w 2"/>
              <a:gd name="T9" fmla="*/ 521 h 521"/>
            </a:gdLst>
            <a:ahLst/>
            <a:cxnLst>
              <a:cxn ang="T4">
                <a:pos x="T0" y="T1"/>
              </a:cxn>
              <a:cxn ang="T5">
                <a:pos x="T2" y="T3"/>
              </a:cxn>
            </a:cxnLst>
            <a:rect l="T6" t="T7" r="T8" b="T9"/>
            <a:pathLst>
              <a:path w="2" h="521">
                <a:moveTo>
                  <a:pt x="0" y="521"/>
                </a:moveTo>
                <a:lnTo>
                  <a:pt x="2" y="0"/>
                </a:lnTo>
              </a:path>
            </a:pathLst>
          </a:custGeom>
          <a:solidFill>
            <a:srgbClr val="333399"/>
          </a:solidFill>
          <a:ln w="38100">
            <a:solidFill>
              <a:srgbClr val="333399"/>
            </a:solidFill>
            <a:round/>
            <a:headEnd/>
            <a:tailEnd/>
          </a:ln>
        </p:spPr>
        <p:txBody>
          <a:bodyPr wrap="none" lIns="108850" tIns="54425" rIns="108850" bIns="54425" anchor="ctr"/>
          <a:lstStyle/>
          <a:p>
            <a:endParaRPr lang="zh-CN" altLang="en-US"/>
          </a:p>
        </p:txBody>
      </p:sp>
      <p:pic>
        <p:nvPicPr>
          <p:cNvPr id="52235" name="Picture 1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7970" y="5083872"/>
            <a:ext cx="628569" cy="51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2236" name="Group 17"/>
          <p:cNvGrpSpPr>
            <a:grpSpLocks/>
          </p:cNvGrpSpPr>
          <p:nvPr/>
        </p:nvGrpSpPr>
        <p:grpSpPr bwMode="auto">
          <a:xfrm>
            <a:off x="7745992" y="4189902"/>
            <a:ext cx="628569" cy="1406851"/>
            <a:chOff x="1177" y="1994"/>
            <a:chExt cx="258" cy="714"/>
          </a:xfrm>
        </p:grpSpPr>
        <p:sp>
          <p:nvSpPr>
            <p:cNvPr id="52268" name="Line 18"/>
            <p:cNvSpPr>
              <a:spLocks noChangeShapeType="1"/>
            </p:cNvSpPr>
            <p:nvPr/>
          </p:nvSpPr>
          <p:spPr bwMode="auto">
            <a:xfrm rot="16200000" flipV="1">
              <a:off x="1043" y="2261"/>
              <a:ext cx="537" cy="4"/>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52269"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2237" name="Freeform 20"/>
          <p:cNvSpPr>
            <a:spLocks/>
          </p:cNvSpPr>
          <p:nvPr/>
        </p:nvSpPr>
        <p:spPr bwMode="auto">
          <a:xfrm>
            <a:off x="10029579" y="4191490"/>
            <a:ext cx="4233" cy="1043229"/>
          </a:xfrm>
          <a:custGeom>
            <a:avLst/>
            <a:gdLst>
              <a:gd name="T0" fmla="*/ 0 w 2"/>
              <a:gd name="T1" fmla="*/ 2147483646 h 529"/>
              <a:gd name="T2" fmla="*/ 2147483646 w 2"/>
              <a:gd name="T3" fmla="*/ 0 h 529"/>
              <a:gd name="T4" fmla="*/ 0 60000 65536"/>
              <a:gd name="T5" fmla="*/ 0 60000 65536"/>
              <a:gd name="T6" fmla="*/ 0 w 2"/>
              <a:gd name="T7" fmla="*/ 0 h 529"/>
              <a:gd name="T8" fmla="*/ 2 w 2"/>
              <a:gd name="T9" fmla="*/ 529 h 529"/>
            </a:gdLst>
            <a:ahLst/>
            <a:cxnLst>
              <a:cxn ang="T4">
                <a:pos x="T0" y="T1"/>
              </a:cxn>
              <a:cxn ang="T5">
                <a:pos x="T2" y="T3"/>
              </a:cxn>
            </a:cxnLst>
            <a:rect l="T6" t="T7" r="T8" b="T9"/>
            <a:pathLst>
              <a:path w="2" h="529">
                <a:moveTo>
                  <a:pt x="0" y="529"/>
                </a:moveTo>
                <a:lnTo>
                  <a:pt x="2" y="0"/>
                </a:lnTo>
              </a:path>
            </a:pathLst>
          </a:custGeom>
          <a:solidFill>
            <a:srgbClr val="333399"/>
          </a:solidFill>
          <a:ln w="38100">
            <a:solidFill>
              <a:srgbClr val="333399"/>
            </a:solidFill>
            <a:round/>
            <a:headEnd/>
            <a:tailEnd/>
          </a:ln>
        </p:spPr>
        <p:txBody>
          <a:bodyPr wrap="none" lIns="108850" tIns="54425" rIns="108850" bIns="54425" anchor="ctr"/>
          <a:lstStyle/>
          <a:p>
            <a:endParaRPr lang="zh-CN" altLang="en-US"/>
          </a:p>
        </p:txBody>
      </p:sp>
      <p:pic>
        <p:nvPicPr>
          <p:cNvPr id="52238" name="Picture 2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2120" y="5083872"/>
            <a:ext cx="628568" cy="51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8550" name="Text Box 22"/>
          <p:cNvSpPr txBox="1">
            <a:spLocks noChangeArrowheads="1"/>
          </p:cNvSpPr>
          <p:nvPr/>
        </p:nvSpPr>
        <p:spPr bwMode="auto">
          <a:xfrm>
            <a:off x="3418428" y="5915915"/>
            <a:ext cx="1450932" cy="848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algn="ctr" eaLnBrk="1" hangingPunct="1"/>
            <a:r>
              <a:rPr kumimoji="1" lang="en-US" altLang="zh-CN" sz="2400" b="0">
                <a:solidFill>
                  <a:srgbClr val="333399"/>
                </a:solidFill>
                <a:latin typeface="Arial" charset="0"/>
              </a:rPr>
              <a:t>B</a:t>
            </a:r>
            <a:r>
              <a:rPr kumimoji="1" lang="zh-CN" altLang="en-US" sz="2400" b="0">
                <a:solidFill>
                  <a:srgbClr val="333399"/>
                </a:solidFill>
                <a:latin typeface="Arial" charset="0"/>
              </a:rPr>
              <a:t>向</a:t>
            </a:r>
            <a:r>
              <a:rPr kumimoji="1" lang="zh-CN" altLang="en-US" sz="1400" b="0">
                <a:solidFill>
                  <a:srgbClr val="333399"/>
                </a:solidFill>
                <a:latin typeface="Arial" charset="0"/>
              </a:rPr>
              <a:t> </a:t>
            </a:r>
            <a:r>
              <a:rPr kumimoji="1" lang="en-US" altLang="zh-CN" sz="2400" b="0">
                <a:solidFill>
                  <a:srgbClr val="333399"/>
                </a:solidFill>
                <a:latin typeface="Arial" charset="0"/>
              </a:rPr>
              <a:t>D</a:t>
            </a:r>
          </a:p>
          <a:p>
            <a:pPr algn="ctr" eaLnBrk="1" hangingPunct="1"/>
            <a:r>
              <a:rPr kumimoji="1" lang="zh-CN" altLang="en-US" sz="2400" b="0">
                <a:solidFill>
                  <a:srgbClr val="333399"/>
                </a:solidFill>
                <a:latin typeface="Arial" charset="0"/>
              </a:rPr>
              <a:t>发送数据</a:t>
            </a:r>
          </a:p>
        </p:txBody>
      </p:sp>
      <p:sp>
        <p:nvSpPr>
          <p:cNvPr id="52240" name="Text Box 23"/>
          <p:cNvSpPr txBox="1">
            <a:spLocks noChangeArrowheads="1"/>
          </p:cNvSpPr>
          <p:nvPr/>
        </p:nvSpPr>
        <p:spPr bwMode="auto">
          <a:xfrm>
            <a:off x="5500501" y="5590401"/>
            <a:ext cx="782481"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    </a:t>
            </a:r>
            <a:r>
              <a:rPr kumimoji="1" lang="en-US" altLang="zh-CN" sz="2400" b="0">
                <a:solidFill>
                  <a:srgbClr val="333399"/>
                </a:solidFill>
                <a:latin typeface="Arial" charset="0"/>
              </a:rPr>
              <a:t>C</a:t>
            </a:r>
          </a:p>
        </p:txBody>
      </p:sp>
      <p:sp>
        <p:nvSpPr>
          <p:cNvPr id="52241" name="Text Box 24"/>
          <p:cNvSpPr txBox="1">
            <a:spLocks noChangeArrowheads="1"/>
          </p:cNvSpPr>
          <p:nvPr/>
        </p:nvSpPr>
        <p:spPr bwMode="auto">
          <a:xfrm>
            <a:off x="7555517" y="5576111"/>
            <a:ext cx="697521"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   </a:t>
            </a:r>
            <a:r>
              <a:rPr kumimoji="1" lang="en-US" altLang="zh-CN" sz="2400" b="0">
                <a:solidFill>
                  <a:srgbClr val="333399"/>
                </a:solidFill>
                <a:latin typeface="Arial" charset="0"/>
              </a:rPr>
              <a:t>D</a:t>
            </a:r>
          </a:p>
        </p:txBody>
      </p:sp>
      <p:sp>
        <p:nvSpPr>
          <p:cNvPr id="52242" name="Text Box 25"/>
          <p:cNvSpPr txBox="1">
            <a:spLocks noChangeArrowheads="1"/>
          </p:cNvSpPr>
          <p:nvPr/>
        </p:nvSpPr>
        <p:spPr bwMode="auto">
          <a:xfrm>
            <a:off x="1583061" y="5576111"/>
            <a:ext cx="747856"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    </a:t>
            </a:r>
            <a:r>
              <a:rPr kumimoji="1" lang="en-US" altLang="zh-CN" sz="2400" b="0">
                <a:solidFill>
                  <a:srgbClr val="333399"/>
                </a:solidFill>
                <a:latin typeface="Arial" charset="0"/>
              </a:rPr>
              <a:t>A</a:t>
            </a:r>
          </a:p>
        </p:txBody>
      </p:sp>
      <p:sp>
        <p:nvSpPr>
          <p:cNvPr id="52243" name="Text Box 26"/>
          <p:cNvSpPr txBox="1">
            <a:spLocks noChangeArrowheads="1"/>
          </p:cNvSpPr>
          <p:nvPr/>
        </p:nvSpPr>
        <p:spPr bwMode="auto">
          <a:xfrm>
            <a:off x="9394661" y="5572935"/>
            <a:ext cx="764847"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    </a:t>
            </a:r>
            <a:r>
              <a:rPr kumimoji="1" lang="en-US" altLang="zh-CN" sz="2400" b="0">
                <a:solidFill>
                  <a:srgbClr val="333399"/>
                </a:solidFill>
                <a:latin typeface="Arial" charset="0"/>
              </a:rPr>
              <a:t>E</a:t>
            </a:r>
          </a:p>
        </p:txBody>
      </p:sp>
      <p:sp>
        <p:nvSpPr>
          <p:cNvPr id="52244" name="Line 27"/>
          <p:cNvSpPr>
            <a:spLocks noChangeShapeType="1"/>
          </p:cNvSpPr>
          <p:nvPr/>
        </p:nvSpPr>
        <p:spPr bwMode="auto">
          <a:xfrm flipH="1">
            <a:off x="857139" y="3897734"/>
            <a:ext cx="725921" cy="28105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52245" name="Text Box 28"/>
          <p:cNvSpPr txBox="1">
            <a:spLocks noChangeArrowheads="1"/>
          </p:cNvSpPr>
          <p:nvPr/>
        </p:nvSpPr>
        <p:spPr bwMode="auto">
          <a:xfrm>
            <a:off x="1403168" y="3573810"/>
            <a:ext cx="575980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匹配电阻（用来吸收总线上传播的信号）</a:t>
            </a:r>
          </a:p>
        </p:txBody>
      </p:sp>
      <p:sp>
        <p:nvSpPr>
          <p:cNvPr id="52246" name="Text Box 29"/>
          <p:cNvSpPr txBox="1">
            <a:spLocks noChangeArrowheads="1"/>
          </p:cNvSpPr>
          <p:nvPr/>
        </p:nvSpPr>
        <p:spPr bwMode="auto">
          <a:xfrm>
            <a:off x="9121646" y="3573810"/>
            <a:ext cx="1450932"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匹配电阻</a:t>
            </a:r>
          </a:p>
        </p:txBody>
      </p:sp>
      <p:sp>
        <p:nvSpPr>
          <p:cNvPr id="278558" name="Freeform 30"/>
          <p:cNvSpPr>
            <a:spLocks/>
          </p:cNvSpPr>
          <p:nvPr/>
        </p:nvSpPr>
        <p:spPr bwMode="auto">
          <a:xfrm>
            <a:off x="4021143" y="4278822"/>
            <a:ext cx="2110043" cy="916200"/>
          </a:xfrm>
          <a:custGeom>
            <a:avLst/>
            <a:gdLst>
              <a:gd name="T0" fmla="*/ 2147483646 w 997"/>
              <a:gd name="T1" fmla="*/ 2147483646 h 577"/>
              <a:gd name="T2" fmla="*/ 2147483646 w 997"/>
              <a:gd name="T3" fmla="*/ 2147483646 h 577"/>
              <a:gd name="T4" fmla="*/ 2147483646 w 997"/>
              <a:gd name="T5" fmla="*/ 2147483646 h 577"/>
              <a:gd name="T6" fmla="*/ 2147483646 w 997"/>
              <a:gd name="T7" fmla="*/ 2147483646 h 577"/>
              <a:gd name="T8" fmla="*/ 0 60000 65536"/>
              <a:gd name="T9" fmla="*/ 0 60000 65536"/>
              <a:gd name="T10" fmla="*/ 0 60000 65536"/>
              <a:gd name="T11" fmla="*/ 0 60000 65536"/>
              <a:gd name="T12" fmla="*/ 0 w 997"/>
              <a:gd name="T13" fmla="*/ 0 h 577"/>
              <a:gd name="T14" fmla="*/ 997 w 997"/>
              <a:gd name="T15" fmla="*/ 577 h 577"/>
            </a:gdLst>
            <a:ahLst/>
            <a:cxnLst>
              <a:cxn ang="T8">
                <a:pos x="T0" y="T1"/>
              </a:cxn>
              <a:cxn ang="T9">
                <a:pos x="T2" y="T3"/>
              </a:cxn>
              <a:cxn ang="T10">
                <a:pos x="T4" y="T5"/>
              </a:cxn>
              <a:cxn ang="T11">
                <a:pos x="T6" y="T7"/>
              </a:cxn>
            </a:cxnLst>
            <a:rect l="T12" t="T13" r="T14" b="T15"/>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a:solidFill>
              <a:schemeClr val="hlink"/>
            </a:solidFill>
            <a:round/>
            <a:headEnd/>
            <a:tailEnd type="triangle" w="med" len="lg"/>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a:p>
        </p:txBody>
      </p:sp>
      <p:sp>
        <p:nvSpPr>
          <p:cNvPr id="278559" name="Freeform 31"/>
          <p:cNvSpPr>
            <a:spLocks/>
          </p:cNvSpPr>
          <p:nvPr/>
        </p:nvSpPr>
        <p:spPr bwMode="auto">
          <a:xfrm>
            <a:off x="4078287" y="4291525"/>
            <a:ext cx="4110032" cy="998769"/>
          </a:xfrm>
          <a:custGeom>
            <a:avLst/>
            <a:gdLst>
              <a:gd name="T0" fmla="*/ 2147483646 w 1895"/>
              <a:gd name="T1" fmla="*/ 2147483646 h 629"/>
              <a:gd name="T2" fmla="*/ 2147483646 w 1895"/>
              <a:gd name="T3" fmla="*/ 2147483646 h 629"/>
              <a:gd name="T4" fmla="*/ 2147483646 w 1895"/>
              <a:gd name="T5" fmla="*/ 2147483646 h 629"/>
              <a:gd name="T6" fmla="*/ 2147483646 w 1895"/>
              <a:gd name="T7" fmla="*/ 2147483646 h 629"/>
              <a:gd name="T8" fmla="*/ 2147483646 w 1895"/>
              <a:gd name="T9" fmla="*/ 2147483646 h 629"/>
              <a:gd name="T10" fmla="*/ 0 60000 65536"/>
              <a:gd name="T11" fmla="*/ 0 60000 65536"/>
              <a:gd name="T12" fmla="*/ 0 60000 65536"/>
              <a:gd name="T13" fmla="*/ 0 60000 65536"/>
              <a:gd name="T14" fmla="*/ 0 60000 65536"/>
              <a:gd name="T15" fmla="*/ 0 w 1895"/>
              <a:gd name="T16" fmla="*/ 0 h 629"/>
              <a:gd name="T17" fmla="*/ 1895 w 1895"/>
              <a:gd name="T18" fmla="*/ 629 h 629"/>
            </a:gdLst>
            <a:ahLst/>
            <a:cxnLst>
              <a:cxn ang="T10">
                <a:pos x="T0" y="T1"/>
              </a:cxn>
              <a:cxn ang="T11">
                <a:pos x="T2" y="T3"/>
              </a:cxn>
              <a:cxn ang="T12">
                <a:pos x="T4" y="T5"/>
              </a:cxn>
              <a:cxn ang="T13">
                <a:pos x="T6" y="T7"/>
              </a:cxn>
              <a:cxn ang="T14">
                <a:pos x="T8" y="T9"/>
              </a:cxn>
            </a:cxnLst>
            <a:rect l="T15" t="T16" r="T17" b="T18"/>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76200">
            <a:solidFill>
              <a:schemeClr val="hlink"/>
            </a:solidFill>
            <a:round/>
            <a:headEnd/>
            <a:tailEnd type="triangle" w="med" len="lg"/>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a:p>
        </p:txBody>
      </p:sp>
      <p:sp>
        <p:nvSpPr>
          <p:cNvPr id="278560" name="Freeform 32"/>
          <p:cNvSpPr>
            <a:spLocks/>
          </p:cNvSpPr>
          <p:nvPr/>
        </p:nvSpPr>
        <p:spPr bwMode="auto">
          <a:xfrm>
            <a:off x="4078286" y="4294701"/>
            <a:ext cx="5908964" cy="962248"/>
          </a:xfrm>
          <a:custGeom>
            <a:avLst/>
            <a:gdLst>
              <a:gd name="T0" fmla="*/ 2147483646 w 2601"/>
              <a:gd name="T1" fmla="*/ 2147483646 h 606"/>
              <a:gd name="T2" fmla="*/ 2147483646 w 2601"/>
              <a:gd name="T3" fmla="*/ 2147483646 h 606"/>
              <a:gd name="T4" fmla="*/ 2147483646 w 2601"/>
              <a:gd name="T5" fmla="*/ 2147483646 h 606"/>
              <a:gd name="T6" fmla="*/ 2147483646 w 2601"/>
              <a:gd name="T7" fmla="*/ 2147483646 h 606"/>
              <a:gd name="T8" fmla="*/ 2147483646 w 2601"/>
              <a:gd name="T9" fmla="*/ 2147483646 h 606"/>
              <a:gd name="T10" fmla="*/ 0 60000 65536"/>
              <a:gd name="T11" fmla="*/ 0 60000 65536"/>
              <a:gd name="T12" fmla="*/ 0 60000 65536"/>
              <a:gd name="T13" fmla="*/ 0 60000 65536"/>
              <a:gd name="T14" fmla="*/ 0 60000 65536"/>
              <a:gd name="T15" fmla="*/ 0 w 2601"/>
              <a:gd name="T16" fmla="*/ 0 h 606"/>
              <a:gd name="T17" fmla="*/ 2601 w 2601"/>
              <a:gd name="T18" fmla="*/ 606 h 606"/>
            </a:gdLst>
            <a:ahLst/>
            <a:cxnLst>
              <a:cxn ang="T10">
                <a:pos x="T0" y="T1"/>
              </a:cxn>
              <a:cxn ang="T11">
                <a:pos x="T2" y="T3"/>
              </a:cxn>
              <a:cxn ang="T12">
                <a:pos x="T4" y="T5"/>
              </a:cxn>
              <a:cxn ang="T13">
                <a:pos x="T6" y="T7"/>
              </a:cxn>
              <a:cxn ang="T14">
                <a:pos x="T8" y="T9"/>
              </a:cxn>
            </a:cxnLst>
            <a:rect l="T15" t="T16" r="T17" b="T18"/>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76200">
            <a:solidFill>
              <a:schemeClr val="hlink"/>
            </a:solidFill>
            <a:round/>
            <a:headEnd/>
            <a:tailEnd type="triangle" w="med" len="lg"/>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a:p>
        </p:txBody>
      </p:sp>
      <p:sp>
        <p:nvSpPr>
          <p:cNvPr id="278561" name="Freeform 33"/>
          <p:cNvSpPr>
            <a:spLocks/>
          </p:cNvSpPr>
          <p:nvPr/>
        </p:nvSpPr>
        <p:spPr bwMode="auto">
          <a:xfrm>
            <a:off x="4078287" y="4258181"/>
            <a:ext cx="6876154" cy="846333"/>
          </a:xfrm>
          <a:custGeom>
            <a:avLst/>
            <a:gdLst>
              <a:gd name="T0" fmla="*/ 2147483646 w 3249"/>
              <a:gd name="T1" fmla="*/ 2147483646 h 533"/>
              <a:gd name="T2" fmla="*/ 2147483646 w 3249"/>
              <a:gd name="T3" fmla="*/ 2147483646 h 533"/>
              <a:gd name="T4" fmla="*/ 2147483646 w 3249"/>
              <a:gd name="T5" fmla="*/ 2147483646 h 533"/>
              <a:gd name="T6" fmla="*/ 2147483646 w 3249"/>
              <a:gd name="T7" fmla="*/ 2147483646 h 533"/>
              <a:gd name="T8" fmla="*/ 2147483646 w 3249"/>
              <a:gd name="T9" fmla="*/ 2147483646 h 533"/>
              <a:gd name="T10" fmla="*/ 0 60000 65536"/>
              <a:gd name="T11" fmla="*/ 0 60000 65536"/>
              <a:gd name="T12" fmla="*/ 0 60000 65536"/>
              <a:gd name="T13" fmla="*/ 0 60000 65536"/>
              <a:gd name="T14" fmla="*/ 0 60000 65536"/>
              <a:gd name="T15" fmla="*/ 0 w 3249"/>
              <a:gd name="T16" fmla="*/ 0 h 533"/>
              <a:gd name="T17" fmla="*/ 3249 w 3249"/>
              <a:gd name="T18" fmla="*/ 533 h 533"/>
            </a:gdLst>
            <a:ahLst/>
            <a:cxnLst>
              <a:cxn ang="T10">
                <a:pos x="T0" y="T1"/>
              </a:cxn>
              <a:cxn ang="T11">
                <a:pos x="T2" y="T3"/>
              </a:cxn>
              <a:cxn ang="T12">
                <a:pos x="T4" y="T5"/>
              </a:cxn>
              <a:cxn ang="T13">
                <a:pos x="T6" y="T7"/>
              </a:cxn>
              <a:cxn ang="T14">
                <a:pos x="T8" y="T9"/>
              </a:cxn>
            </a:cxnLst>
            <a:rect l="T15" t="T16" r="T17" b="T18"/>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76200">
            <a:solidFill>
              <a:schemeClr val="hlink"/>
            </a:solidFill>
            <a:round/>
            <a:headEnd/>
            <a:tailEnd type="triangle" w="med" len="lg"/>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a:p>
        </p:txBody>
      </p:sp>
      <p:sp>
        <p:nvSpPr>
          <p:cNvPr id="278562" name="Freeform 34"/>
          <p:cNvSpPr>
            <a:spLocks/>
          </p:cNvSpPr>
          <p:nvPr/>
        </p:nvSpPr>
        <p:spPr bwMode="auto">
          <a:xfrm>
            <a:off x="719573" y="4258181"/>
            <a:ext cx="3479347" cy="846333"/>
          </a:xfrm>
          <a:custGeom>
            <a:avLst/>
            <a:gdLst>
              <a:gd name="T0" fmla="*/ 2147483646 w 1644"/>
              <a:gd name="T1" fmla="*/ 2147483646 h 533"/>
              <a:gd name="T2" fmla="*/ 2147483646 w 1644"/>
              <a:gd name="T3" fmla="*/ 2147483646 h 533"/>
              <a:gd name="T4" fmla="*/ 2147483646 w 1644"/>
              <a:gd name="T5" fmla="*/ 2147483646 h 533"/>
              <a:gd name="T6" fmla="*/ 2147483646 w 1644"/>
              <a:gd name="T7" fmla="*/ 2147483646 h 533"/>
              <a:gd name="T8" fmla="*/ 0 w 1644"/>
              <a:gd name="T9" fmla="*/ 2147483646 h 533"/>
              <a:gd name="T10" fmla="*/ 0 60000 65536"/>
              <a:gd name="T11" fmla="*/ 0 60000 65536"/>
              <a:gd name="T12" fmla="*/ 0 60000 65536"/>
              <a:gd name="T13" fmla="*/ 0 60000 65536"/>
              <a:gd name="T14" fmla="*/ 0 60000 65536"/>
              <a:gd name="T15" fmla="*/ 0 w 1644"/>
              <a:gd name="T16" fmla="*/ 0 h 533"/>
              <a:gd name="T17" fmla="*/ 1644 w 1644"/>
              <a:gd name="T18" fmla="*/ 533 h 533"/>
            </a:gdLst>
            <a:ahLst/>
            <a:cxnLst>
              <a:cxn ang="T10">
                <a:pos x="T0" y="T1"/>
              </a:cxn>
              <a:cxn ang="T11">
                <a:pos x="T2" y="T3"/>
              </a:cxn>
              <a:cxn ang="T12">
                <a:pos x="T4" y="T5"/>
              </a:cxn>
              <a:cxn ang="T13">
                <a:pos x="T6" y="T7"/>
              </a:cxn>
              <a:cxn ang="T14">
                <a:pos x="T8" y="T9"/>
              </a:cxn>
            </a:cxnLst>
            <a:rect l="T15" t="T16" r="T17" b="T18"/>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76200">
            <a:solidFill>
              <a:schemeClr val="hlink"/>
            </a:solidFill>
            <a:round/>
            <a:headEnd/>
            <a:tailEnd type="triangle" w="med" len="lg"/>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a:p>
        </p:txBody>
      </p:sp>
      <p:sp>
        <p:nvSpPr>
          <p:cNvPr id="278563" name="Freeform 35"/>
          <p:cNvSpPr>
            <a:spLocks/>
          </p:cNvSpPr>
          <p:nvPr/>
        </p:nvSpPr>
        <p:spPr bwMode="auto">
          <a:xfrm flipH="1">
            <a:off x="1968244" y="4258181"/>
            <a:ext cx="2110043" cy="916199"/>
          </a:xfrm>
          <a:custGeom>
            <a:avLst/>
            <a:gdLst>
              <a:gd name="T0" fmla="*/ 2147483646 w 997"/>
              <a:gd name="T1" fmla="*/ 2147483646 h 577"/>
              <a:gd name="T2" fmla="*/ 2147483646 w 997"/>
              <a:gd name="T3" fmla="*/ 2147483646 h 577"/>
              <a:gd name="T4" fmla="*/ 2147483646 w 997"/>
              <a:gd name="T5" fmla="*/ 2147483646 h 577"/>
              <a:gd name="T6" fmla="*/ 2147483646 w 997"/>
              <a:gd name="T7" fmla="*/ 2147483646 h 577"/>
              <a:gd name="T8" fmla="*/ 0 60000 65536"/>
              <a:gd name="T9" fmla="*/ 0 60000 65536"/>
              <a:gd name="T10" fmla="*/ 0 60000 65536"/>
              <a:gd name="T11" fmla="*/ 0 60000 65536"/>
              <a:gd name="T12" fmla="*/ 0 w 997"/>
              <a:gd name="T13" fmla="*/ 0 h 577"/>
              <a:gd name="T14" fmla="*/ 997 w 997"/>
              <a:gd name="T15" fmla="*/ 577 h 577"/>
            </a:gdLst>
            <a:ahLst/>
            <a:cxnLst>
              <a:cxn ang="T8">
                <a:pos x="T0" y="T1"/>
              </a:cxn>
              <a:cxn ang="T9">
                <a:pos x="T2" y="T3"/>
              </a:cxn>
              <a:cxn ang="T10">
                <a:pos x="T4" y="T5"/>
              </a:cxn>
              <a:cxn ang="T11">
                <a:pos x="T6" y="T7"/>
              </a:cxn>
            </a:cxnLst>
            <a:rect l="T12" t="T13" r="T14" b="T15"/>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a:solidFill>
              <a:schemeClr val="hlink"/>
            </a:solidFill>
            <a:round/>
            <a:headEnd/>
            <a:tailEnd type="triangle" w="med" len="lg"/>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a:p>
        </p:txBody>
      </p:sp>
      <p:grpSp>
        <p:nvGrpSpPr>
          <p:cNvPr id="5" name="Group 36"/>
          <p:cNvGrpSpPr>
            <a:grpSpLocks/>
          </p:cNvGrpSpPr>
          <p:nvPr/>
        </p:nvGrpSpPr>
        <p:grpSpPr bwMode="auto">
          <a:xfrm>
            <a:off x="9680373" y="5199786"/>
            <a:ext cx="332274" cy="268350"/>
            <a:chOff x="1474" y="3430"/>
            <a:chExt cx="136" cy="136"/>
          </a:xfrm>
        </p:grpSpPr>
        <p:sp>
          <p:nvSpPr>
            <p:cNvPr id="52266" name="Line 37"/>
            <p:cNvSpPr>
              <a:spLocks noChangeShapeType="1"/>
            </p:cNvSpPr>
            <p:nvPr/>
          </p:nvSpPr>
          <p:spPr bwMode="auto">
            <a:xfrm>
              <a:off x="1474" y="3430"/>
              <a:ext cx="136" cy="136"/>
            </a:xfrm>
            <a:prstGeom prst="line">
              <a:avLst/>
            </a:prstGeom>
            <a:noFill/>
            <a:ln w="762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67" name="Line 38"/>
            <p:cNvSpPr>
              <a:spLocks noChangeShapeType="1"/>
            </p:cNvSpPr>
            <p:nvPr/>
          </p:nvSpPr>
          <p:spPr bwMode="auto">
            <a:xfrm flipH="1">
              <a:off x="1474" y="3430"/>
              <a:ext cx="136" cy="136"/>
            </a:xfrm>
            <a:prstGeom prst="line">
              <a:avLst/>
            </a:prstGeom>
            <a:noFill/>
            <a:ln w="762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78567" name="AutoShape 39"/>
          <p:cNvSpPr>
            <a:spLocks noChangeArrowheads="1"/>
          </p:cNvSpPr>
          <p:nvPr/>
        </p:nvSpPr>
        <p:spPr bwMode="auto">
          <a:xfrm>
            <a:off x="9436989" y="5969903"/>
            <a:ext cx="1170364" cy="377912"/>
          </a:xfrm>
          <a:prstGeom prst="roundRect">
            <a:avLst>
              <a:gd name="adj" fmla="val 16667"/>
            </a:avLst>
          </a:prstGeom>
          <a:solidFill>
            <a:srgbClr val="FFFF66"/>
          </a:solidFill>
          <a:ln w="9525">
            <a:solidFill>
              <a:schemeClr val="tx1"/>
            </a:solidFill>
            <a:round/>
            <a:headEnd/>
            <a:tailEnd/>
          </a:ln>
        </p:spPr>
        <p:txBody>
          <a:bodyPr wrap="none" lIns="108850" tIns="54425" rIns="108850" bIns="54425" anchor="ctr"/>
          <a:lstStyle/>
          <a:p>
            <a:pPr algn="ctr" eaLnBrk="1" hangingPunct="1"/>
            <a:r>
              <a:rPr lang="zh-CN" altLang="en-US" sz="2400">
                <a:solidFill>
                  <a:srgbClr val="333399"/>
                </a:solidFill>
                <a:latin typeface="Tahoma" pitchFamily="34" charset="0"/>
                <a:ea typeface="黑体" pitchFamily="49" charset="-122"/>
              </a:rPr>
              <a:t>不接受</a:t>
            </a:r>
          </a:p>
        </p:txBody>
      </p:sp>
      <p:grpSp>
        <p:nvGrpSpPr>
          <p:cNvPr id="6" name="Group 40"/>
          <p:cNvGrpSpPr>
            <a:grpSpLocks/>
          </p:cNvGrpSpPr>
          <p:nvPr/>
        </p:nvGrpSpPr>
        <p:grpSpPr bwMode="auto">
          <a:xfrm>
            <a:off x="5762934" y="5199786"/>
            <a:ext cx="332273" cy="268350"/>
            <a:chOff x="1474" y="3430"/>
            <a:chExt cx="136" cy="136"/>
          </a:xfrm>
        </p:grpSpPr>
        <p:sp>
          <p:nvSpPr>
            <p:cNvPr id="52264" name="Line 41"/>
            <p:cNvSpPr>
              <a:spLocks noChangeShapeType="1"/>
            </p:cNvSpPr>
            <p:nvPr/>
          </p:nvSpPr>
          <p:spPr bwMode="auto">
            <a:xfrm>
              <a:off x="1474" y="3430"/>
              <a:ext cx="136" cy="136"/>
            </a:xfrm>
            <a:prstGeom prst="line">
              <a:avLst/>
            </a:prstGeom>
            <a:noFill/>
            <a:ln w="762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65" name="Line 42"/>
            <p:cNvSpPr>
              <a:spLocks noChangeShapeType="1"/>
            </p:cNvSpPr>
            <p:nvPr/>
          </p:nvSpPr>
          <p:spPr bwMode="auto">
            <a:xfrm flipH="1">
              <a:off x="1474" y="3430"/>
              <a:ext cx="136" cy="136"/>
            </a:xfrm>
            <a:prstGeom prst="line">
              <a:avLst/>
            </a:prstGeom>
            <a:noFill/>
            <a:ln w="762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78571" name="AutoShape 43"/>
          <p:cNvSpPr>
            <a:spLocks noChangeArrowheads="1"/>
          </p:cNvSpPr>
          <p:nvPr/>
        </p:nvSpPr>
        <p:spPr bwMode="auto">
          <a:xfrm>
            <a:off x="5519548" y="5969903"/>
            <a:ext cx="1170365" cy="377912"/>
          </a:xfrm>
          <a:prstGeom prst="roundRect">
            <a:avLst>
              <a:gd name="adj" fmla="val 16667"/>
            </a:avLst>
          </a:prstGeom>
          <a:solidFill>
            <a:srgbClr val="FFFF66"/>
          </a:solidFill>
          <a:ln w="9525">
            <a:solidFill>
              <a:schemeClr val="tx1"/>
            </a:solidFill>
            <a:round/>
            <a:headEnd/>
            <a:tailEnd/>
          </a:ln>
        </p:spPr>
        <p:txBody>
          <a:bodyPr wrap="none" lIns="108850" tIns="54425" rIns="108850" bIns="54425" anchor="ctr"/>
          <a:lstStyle/>
          <a:p>
            <a:pPr algn="ctr" eaLnBrk="1" hangingPunct="1"/>
            <a:r>
              <a:rPr lang="zh-CN" altLang="en-US" sz="2400">
                <a:solidFill>
                  <a:srgbClr val="333399"/>
                </a:solidFill>
                <a:latin typeface="Tahoma" pitchFamily="34" charset="0"/>
                <a:ea typeface="黑体" pitchFamily="49" charset="-122"/>
              </a:rPr>
              <a:t>不接受</a:t>
            </a:r>
          </a:p>
        </p:txBody>
      </p:sp>
      <p:grpSp>
        <p:nvGrpSpPr>
          <p:cNvPr id="7" name="Group 44"/>
          <p:cNvGrpSpPr>
            <a:grpSpLocks/>
          </p:cNvGrpSpPr>
          <p:nvPr/>
        </p:nvGrpSpPr>
        <p:grpSpPr bwMode="auto">
          <a:xfrm>
            <a:off x="1826447" y="5199786"/>
            <a:ext cx="332273" cy="268350"/>
            <a:chOff x="1474" y="3430"/>
            <a:chExt cx="136" cy="136"/>
          </a:xfrm>
        </p:grpSpPr>
        <p:sp>
          <p:nvSpPr>
            <p:cNvPr id="52262" name="Line 45"/>
            <p:cNvSpPr>
              <a:spLocks noChangeShapeType="1"/>
            </p:cNvSpPr>
            <p:nvPr/>
          </p:nvSpPr>
          <p:spPr bwMode="auto">
            <a:xfrm>
              <a:off x="1474" y="3430"/>
              <a:ext cx="136" cy="136"/>
            </a:xfrm>
            <a:prstGeom prst="line">
              <a:avLst/>
            </a:prstGeom>
            <a:noFill/>
            <a:ln w="762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63" name="Line 46"/>
            <p:cNvSpPr>
              <a:spLocks noChangeShapeType="1"/>
            </p:cNvSpPr>
            <p:nvPr/>
          </p:nvSpPr>
          <p:spPr bwMode="auto">
            <a:xfrm flipH="1">
              <a:off x="1474" y="3430"/>
              <a:ext cx="136" cy="136"/>
            </a:xfrm>
            <a:prstGeom prst="line">
              <a:avLst/>
            </a:prstGeom>
            <a:noFill/>
            <a:ln w="762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78575" name="AutoShape 47"/>
          <p:cNvSpPr>
            <a:spLocks noChangeArrowheads="1"/>
          </p:cNvSpPr>
          <p:nvPr/>
        </p:nvSpPr>
        <p:spPr bwMode="auto">
          <a:xfrm>
            <a:off x="1583061" y="5969903"/>
            <a:ext cx="1170365" cy="377912"/>
          </a:xfrm>
          <a:prstGeom prst="roundRect">
            <a:avLst>
              <a:gd name="adj" fmla="val 16667"/>
            </a:avLst>
          </a:prstGeom>
          <a:solidFill>
            <a:srgbClr val="FFFF66"/>
          </a:solidFill>
          <a:ln w="9525">
            <a:solidFill>
              <a:schemeClr val="tx1"/>
            </a:solidFill>
            <a:round/>
            <a:headEnd/>
            <a:tailEnd/>
          </a:ln>
        </p:spPr>
        <p:txBody>
          <a:bodyPr wrap="none" lIns="108850" tIns="54425" rIns="108850" bIns="54425" anchor="ctr"/>
          <a:lstStyle/>
          <a:p>
            <a:pPr algn="ctr" eaLnBrk="1" hangingPunct="1"/>
            <a:r>
              <a:rPr lang="zh-CN" altLang="en-US" sz="2400">
                <a:solidFill>
                  <a:srgbClr val="333399"/>
                </a:solidFill>
                <a:latin typeface="Tahoma" pitchFamily="34" charset="0"/>
                <a:ea typeface="黑体" pitchFamily="49" charset="-122"/>
              </a:rPr>
              <a:t>不接受</a:t>
            </a:r>
          </a:p>
        </p:txBody>
      </p:sp>
      <p:sp>
        <p:nvSpPr>
          <p:cNvPr id="278576" name="Text Box 48"/>
          <p:cNvSpPr txBox="1">
            <a:spLocks noChangeArrowheads="1"/>
          </p:cNvSpPr>
          <p:nvPr/>
        </p:nvSpPr>
        <p:spPr bwMode="auto">
          <a:xfrm>
            <a:off x="7631707" y="5987368"/>
            <a:ext cx="835379" cy="479245"/>
          </a:xfrm>
          <a:prstGeom prst="rect">
            <a:avLst/>
          </a:prstGeom>
          <a:solidFill>
            <a:srgbClr val="FFCCFF"/>
          </a:solidFill>
          <a:ln w="9525">
            <a:solidFill>
              <a:schemeClr val="tx2"/>
            </a:solidFill>
            <a:miter lim="800000"/>
            <a:headEnd/>
            <a:tailEnd/>
          </a:ln>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接受</a:t>
            </a:r>
          </a:p>
        </p:txBody>
      </p:sp>
      <p:sp>
        <p:nvSpPr>
          <p:cNvPr id="52260" name="Text Box 49"/>
          <p:cNvSpPr txBox="1">
            <a:spLocks noChangeArrowheads="1"/>
          </p:cNvSpPr>
          <p:nvPr/>
        </p:nvSpPr>
        <p:spPr bwMode="auto">
          <a:xfrm>
            <a:off x="3896277" y="5576111"/>
            <a:ext cx="425010"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B</a:t>
            </a:r>
          </a:p>
        </p:txBody>
      </p:sp>
      <p:sp>
        <p:nvSpPr>
          <p:cNvPr id="278578" name="Text Box 50"/>
          <p:cNvSpPr txBox="1">
            <a:spLocks noChangeArrowheads="1"/>
          </p:cNvSpPr>
          <p:nvPr/>
        </p:nvSpPr>
        <p:spPr bwMode="auto">
          <a:xfrm>
            <a:off x="5143795" y="4547172"/>
            <a:ext cx="2048853" cy="848577"/>
          </a:xfrm>
          <a:prstGeom prst="rect">
            <a:avLst/>
          </a:prstGeom>
          <a:solidFill>
            <a:srgbClr val="FFFF99"/>
          </a:solidFill>
          <a:ln w="9525">
            <a:solidFill>
              <a:srgbClr val="333399"/>
            </a:solidFill>
            <a:miter lim="800000"/>
            <a:headEnd/>
            <a:tailEnd/>
          </a:ln>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algn="ctr" eaLnBrk="1" hangingPunct="1"/>
            <a:r>
              <a:rPr lang="zh-CN" altLang="en-US" sz="2400" b="0">
                <a:solidFill>
                  <a:srgbClr val="333399"/>
                </a:solidFill>
                <a:latin typeface="Arial" charset="0"/>
              </a:rPr>
              <a:t>只有 </a:t>
            </a:r>
            <a:r>
              <a:rPr lang="en-US" altLang="zh-CN" sz="2400" b="0">
                <a:solidFill>
                  <a:srgbClr val="333399"/>
                </a:solidFill>
                <a:latin typeface="Arial" charset="0"/>
              </a:rPr>
              <a:t>D </a:t>
            </a:r>
            <a:r>
              <a:rPr lang="zh-CN" altLang="en-US" sz="2400" b="0">
                <a:solidFill>
                  <a:srgbClr val="333399"/>
                </a:solidFill>
                <a:latin typeface="Arial" charset="0"/>
              </a:rPr>
              <a:t>接受</a:t>
            </a:r>
          </a:p>
          <a:p>
            <a:pPr algn="ctr" eaLnBrk="1" hangingPunct="1"/>
            <a:r>
              <a:rPr lang="en-US" altLang="zh-CN" sz="2400" b="0">
                <a:solidFill>
                  <a:srgbClr val="333399"/>
                </a:solidFill>
                <a:latin typeface="Arial" charset="0"/>
              </a:rPr>
              <a:t>B </a:t>
            </a:r>
            <a:r>
              <a:rPr lang="zh-CN" altLang="en-US" sz="2400" b="0">
                <a:solidFill>
                  <a:srgbClr val="333399"/>
                </a:solidFill>
                <a:latin typeface="Arial" charset="0"/>
              </a:rPr>
              <a:t>发送的数据</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853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8550"/>
                                        </p:tgtEl>
                                        <p:attrNameLst>
                                          <p:attrName>style.visibility</p:attrName>
                                        </p:attrNameLst>
                                      </p:cBhvr>
                                      <p:to>
                                        <p:strVal val="visible"/>
                                      </p:to>
                                    </p:set>
                                  </p:childTnLst>
                                </p:cTn>
                              </p:par>
                            </p:childTnLst>
                          </p:cTn>
                        </p:par>
                        <p:par>
                          <p:cTn id="11" fill="hold" nodeType="afterGroup">
                            <p:stCondLst>
                              <p:cond delay="0"/>
                            </p:stCondLst>
                            <p:childTnLst>
                              <p:par>
                                <p:cTn id="12" presetID="35" presetClass="emph" presetSubtype="0" repeatCount="4000" fill="hold" grpId="1" nodeType="afterEffect">
                                  <p:stCondLst>
                                    <p:cond delay="0"/>
                                  </p:stCondLst>
                                  <p:childTnLst>
                                    <p:anim calcmode="discrete" valueType="str">
                                      <p:cBhvr>
                                        <p:cTn id="13" dur="500" fill="hold"/>
                                        <p:tgtEl>
                                          <p:spTgt spid="278550"/>
                                        </p:tgtEl>
                                        <p:attrNameLst>
                                          <p:attrName>style.visibility</p:attrName>
                                        </p:attrNameLst>
                                      </p:cBhvr>
                                      <p:tavLst>
                                        <p:tav tm="0">
                                          <p:val>
                                            <p:strVal val="hidden"/>
                                          </p:val>
                                        </p:tav>
                                        <p:tav tm="50000">
                                          <p:val>
                                            <p:strVal val="visible"/>
                                          </p:val>
                                        </p:tav>
                                      </p:tavLst>
                                    </p:anim>
                                  </p:childTnLst>
                                </p:cTn>
                              </p:par>
                            </p:childTnLst>
                          </p:cTn>
                        </p:par>
                        <p:par>
                          <p:cTn id="14" fill="hold" nodeType="afterGroup">
                            <p:stCondLst>
                              <p:cond delay="2000"/>
                            </p:stCondLst>
                            <p:childTnLst>
                              <p:par>
                                <p:cTn id="15" presetID="22" presetClass="entr" presetSubtype="2" fill="hold" grpId="0" nodeType="afterEffect">
                                  <p:stCondLst>
                                    <p:cond delay="0"/>
                                  </p:stCondLst>
                                  <p:childTnLst>
                                    <p:set>
                                      <p:cBhvr>
                                        <p:cTn id="16" dur="1" fill="hold">
                                          <p:stCondLst>
                                            <p:cond delay="0"/>
                                          </p:stCondLst>
                                        </p:cTn>
                                        <p:tgtEl>
                                          <p:spTgt spid="278562"/>
                                        </p:tgtEl>
                                        <p:attrNameLst>
                                          <p:attrName>style.visibility</p:attrName>
                                        </p:attrNameLst>
                                      </p:cBhvr>
                                      <p:to>
                                        <p:strVal val="visible"/>
                                      </p:to>
                                    </p:set>
                                    <p:animEffect transition="in" filter="wipe(right)">
                                      <p:cBhvr>
                                        <p:cTn id="17" dur="2000"/>
                                        <p:tgtEl>
                                          <p:spTgt spid="278562"/>
                                        </p:tgtEl>
                                      </p:cBhvr>
                                    </p:animEffect>
                                  </p:childTnLst>
                                </p:cTn>
                              </p:par>
                              <p:par>
                                <p:cTn id="18" presetID="22" presetClass="entr" presetSubtype="2" fill="hold" grpId="0" nodeType="withEffect">
                                  <p:stCondLst>
                                    <p:cond delay="0"/>
                                  </p:stCondLst>
                                  <p:childTnLst>
                                    <p:set>
                                      <p:cBhvr>
                                        <p:cTn id="19" dur="1" fill="hold">
                                          <p:stCondLst>
                                            <p:cond delay="0"/>
                                          </p:stCondLst>
                                        </p:cTn>
                                        <p:tgtEl>
                                          <p:spTgt spid="278563"/>
                                        </p:tgtEl>
                                        <p:attrNameLst>
                                          <p:attrName>style.visibility</p:attrName>
                                        </p:attrNameLst>
                                      </p:cBhvr>
                                      <p:to>
                                        <p:strVal val="visible"/>
                                      </p:to>
                                    </p:set>
                                    <p:animEffect transition="in" filter="wipe(right)">
                                      <p:cBhvr>
                                        <p:cTn id="20" dur="2000"/>
                                        <p:tgtEl>
                                          <p:spTgt spid="278563"/>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78561"/>
                                        </p:tgtEl>
                                        <p:attrNameLst>
                                          <p:attrName>style.visibility</p:attrName>
                                        </p:attrNameLst>
                                      </p:cBhvr>
                                      <p:to>
                                        <p:strVal val="visible"/>
                                      </p:to>
                                    </p:set>
                                    <p:animEffect transition="in" filter="wipe(left)">
                                      <p:cBhvr>
                                        <p:cTn id="23" dur="2000"/>
                                        <p:tgtEl>
                                          <p:spTgt spid="278561"/>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78560"/>
                                        </p:tgtEl>
                                        <p:attrNameLst>
                                          <p:attrName>style.visibility</p:attrName>
                                        </p:attrNameLst>
                                      </p:cBhvr>
                                      <p:to>
                                        <p:strVal val="visible"/>
                                      </p:to>
                                    </p:set>
                                    <p:animEffect transition="in" filter="wipe(left)">
                                      <p:cBhvr>
                                        <p:cTn id="26" dur="2000"/>
                                        <p:tgtEl>
                                          <p:spTgt spid="278560"/>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78559"/>
                                        </p:tgtEl>
                                        <p:attrNameLst>
                                          <p:attrName>style.visibility</p:attrName>
                                        </p:attrNameLst>
                                      </p:cBhvr>
                                      <p:to>
                                        <p:strVal val="visible"/>
                                      </p:to>
                                    </p:set>
                                    <p:animEffect transition="in" filter="wipe(left)">
                                      <p:cBhvr>
                                        <p:cTn id="29" dur="2000"/>
                                        <p:tgtEl>
                                          <p:spTgt spid="278559"/>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78558"/>
                                        </p:tgtEl>
                                        <p:attrNameLst>
                                          <p:attrName>style.visibility</p:attrName>
                                        </p:attrNameLst>
                                      </p:cBhvr>
                                      <p:to>
                                        <p:strVal val="visible"/>
                                      </p:to>
                                    </p:set>
                                    <p:animEffect transition="in" filter="wipe(left)">
                                      <p:cBhvr>
                                        <p:cTn id="32" dur="2000"/>
                                        <p:tgtEl>
                                          <p:spTgt spid="278558"/>
                                        </p:tgtEl>
                                      </p:cBhvr>
                                    </p:animEffect>
                                  </p:childTnLst>
                                </p:cTn>
                              </p:par>
                            </p:childTnLst>
                          </p:cTn>
                        </p:par>
                        <p:par>
                          <p:cTn id="33" fill="hold" nodeType="afterGroup">
                            <p:stCondLst>
                              <p:cond delay="4000"/>
                            </p:stCondLst>
                            <p:childTnLst>
                              <p:par>
                                <p:cTn id="34" presetID="1" presetClass="entr" presetSubtype="0" fill="hold" grpId="0" nodeType="afterEffect">
                                  <p:stCondLst>
                                    <p:cond delay="0"/>
                                  </p:stCondLst>
                                  <p:childTnLst>
                                    <p:set>
                                      <p:cBhvr>
                                        <p:cTn id="35" dur="1" fill="hold">
                                          <p:stCondLst>
                                            <p:cond delay="0"/>
                                          </p:stCondLst>
                                        </p:cTn>
                                        <p:tgtEl>
                                          <p:spTgt spid="278575"/>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78571"/>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78576"/>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78567"/>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5"/>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6"/>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7"/>
                                        </p:tgtEl>
                                        <p:attrNameLst>
                                          <p:attrName>style.visibility</p:attrName>
                                        </p:attrNameLst>
                                      </p:cBhvr>
                                      <p:to>
                                        <p:strVal val="visible"/>
                                      </p:to>
                                    </p:set>
                                  </p:childTnLst>
                                </p:cTn>
                              </p:par>
                            </p:childTnLst>
                          </p:cTn>
                        </p:par>
                        <p:par>
                          <p:cTn id="48" fill="hold" nodeType="afterGroup">
                            <p:stCondLst>
                              <p:cond delay="4000"/>
                            </p:stCondLst>
                            <p:childTnLst>
                              <p:par>
                                <p:cTn id="49" presetID="35" presetClass="emph" presetSubtype="0" repeatCount="5000" fill="hold" grpId="1" nodeType="afterEffect">
                                  <p:stCondLst>
                                    <p:cond delay="0"/>
                                  </p:stCondLst>
                                  <p:childTnLst>
                                    <p:anim calcmode="discrete" valueType="str">
                                      <p:cBhvr>
                                        <p:cTn id="50" dur="500" fill="hold"/>
                                        <p:tgtEl>
                                          <p:spTgt spid="278575"/>
                                        </p:tgtEl>
                                        <p:attrNameLst>
                                          <p:attrName>style.visibility</p:attrName>
                                        </p:attrNameLst>
                                      </p:cBhvr>
                                      <p:tavLst>
                                        <p:tav tm="0">
                                          <p:val>
                                            <p:strVal val="hidden"/>
                                          </p:val>
                                        </p:tav>
                                        <p:tav tm="50000">
                                          <p:val>
                                            <p:strVal val="visible"/>
                                          </p:val>
                                        </p:tav>
                                      </p:tavLst>
                                    </p:anim>
                                  </p:childTnLst>
                                </p:cTn>
                              </p:par>
                              <p:par>
                                <p:cTn id="51" presetID="35" presetClass="emph" presetSubtype="0" repeatCount="5000" fill="hold" grpId="1" nodeType="withEffect">
                                  <p:stCondLst>
                                    <p:cond delay="0"/>
                                  </p:stCondLst>
                                  <p:childTnLst>
                                    <p:anim calcmode="discrete" valueType="str">
                                      <p:cBhvr>
                                        <p:cTn id="52" dur="500" fill="hold"/>
                                        <p:tgtEl>
                                          <p:spTgt spid="278571"/>
                                        </p:tgtEl>
                                        <p:attrNameLst>
                                          <p:attrName>style.visibility</p:attrName>
                                        </p:attrNameLst>
                                      </p:cBhvr>
                                      <p:tavLst>
                                        <p:tav tm="0">
                                          <p:val>
                                            <p:strVal val="hidden"/>
                                          </p:val>
                                        </p:tav>
                                        <p:tav tm="50000">
                                          <p:val>
                                            <p:strVal val="visible"/>
                                          </p:val>
                                        </p:tav>
                                      </p:tavLst>
                                    </p:anim>
                                  </p:childTnLst>
                                </p:cTn>
                              </p:par>
                              <p:par>
                                <p:cTn id="53" presetID="35" presetClass="emph" presetSubtype="0" repeatCount="5000" fill="hold" grpId="1" nodeType="withEffect">
                                  <p:stCondLst>
                                    <p:cond delay="0"/>
                                  </p:stCondLst>
                                  <p:childTnLst>
                                    <p:anim calcmode="discrete" valueType="str">
                                      <p:cBhvr>
                                        <p:cTn id="54" dur="500" fill="hold"/>
                                        <p:tgtEl>
                                          <p:spTgt spid="278576"/>
                                        </p:tgtEl>
                                        <p:attrNameLst>
                                          <p:attrName>style.visibility</p:attrName>
                                        </p:attrNameLst>
                                      </p:cBhvr>
                                      <p:tavLst>
                                        <p:tav tm="0">
                                          <p:val>
                                            <p:strVal val="hidden"/>
                                          </p:val>
                                        </p:tav>
                                        <p:tav tm="50000">
                                          <p:val>
                                            <p:strVal val="visible"/>
                                          </p:val>
                                        </p:tav>
                                      </p:tavLst>
                                    </p:anim>
                                  </p:childTnLst>
                                </p:cTn>
                              </p:par>
                              <p:par>
                                <p:cTn id="55" presetID="35" presetClass="emph" presetSubtype="0" repeatCount="5000" fill="hold" grpId="1" nodeType="withEffect">
                                  <p:stCondLst>
                                    <p:cond delay="0"/>
                                  </p:stCondLst>
                                  <p:childTnLst>
                                    <p:anim calcmode="discrete" valueType="str">
                                      <p:cBhvr>
                                        <p:cTn id="56" dur="500" fill="hold"/>
                                        <p:tgtEl>
                                          <p:spTgt spid="278567"/>
                                        </p:tgtEl>
                                        <p:attrNameLst>
                                          <p:attrName>style.visibility</p:attrName>
                                        </p:attrNameLst>
                                      </p:cBhvr>
                                      <p:tavLst>
                                        <p:tav tm="0">
                                          <p:val>
                                            <p:strVal val="hidden"/>
                                          </p:val>
                                        </p:tav>
                                        <p:tav tm="50000">
                                          <p:val>
                                            <p:strVal val="visible"/>
                                          </p:val>
                                        </p:tav>
                                      </p:tavLst>
                                    </p:anim>
                                  </p:childTnLst>
                                </p:cTn>
                              </p:par>
                              <p:par>
                                <p:cTn id="57" presetID="35" presetClass="emph" presetSubtype="0" repeatCount="5000" fill="hold" nodeType="withEffect">
                                  <p:stCondLst>
                                    <p:cond delay="0"/>
                                  </p:stCondLst>
                                  <p:childTnLst>
                                    <p:anim calcmode="discrete" valueType="str">
                                      <p:cBhvr>
                                        <p:cTn id="58" dur="500" fill="hold"/>
                                        <p:tgtEl>
                                          <p:spTgt spid="5"/>
                                        </p:tgtEl>
                                        <p:attrNameLst>
                                          <p:attrName>style.visibility</p:attrName>
                                        </p:attrNameLst>
                                      </p:cBhvr>
                                      <p:tavLst>
                                        <p:tav tm="0">
                                          <p:val>
                                            <p:strVal val="hidden"/>
                                          </p:val>
                                        </p:tav>
                                        <p:tav tm="50000">
                                          <p:val>
                                            <p:strVal val="visible"/>
                                          </p:val>
                                        </p:tav>
                                      </p:tavLst>
                                    </p:anim>
                                  </p:childTnLst>
                                </p:cTn>
                              </p:par>
                              <p:par>
                                <p:cTn id="59" presetID="35" presetClass="emph" presetSubtype="0" repeatCount="5000" fill="hold" nodeType="withEffect">
                                  <p:stCondLst>
                                    <p:cond delay="0"/>
                                  </p:stCondLst>
                                  <p:childTnLst>
                                    <p:anim calcmode="discrete" valueType="str">
                                      <p:cBhvr>
                                        <p:cTn id="60" dur="500" fill="hold"/>
                                        <p:tgtEl>
                                          <p:spTgt spid="6"/>
                                        </p:tgtEl>
                                        <p:attrNameLst>
                                          <p:attrName>style.visibility</p:attrName>
                                        </p:attrNameLst>
                                      </p:cBhvr>
                                      <p:tavLst>
                                        <p:tav tm="0">
                                          <p:val>
                                            <p:strVal val="hidden"/>
                                          </p:val>
                                        </p:tav>
                                        <p:tav tm="50000">
                                          <p:val>
                                            <p:strVal val="visible"/>
                                          </p:val>
                                        </p:tav>
                                      </p:tavLst>
                                    </p:anim>
                                  </p:childTnLst>
                                </p:cTn>
                              </p:par>
                              <p:par>
                                <p:cTn id="61" presetID="35" presetClass="emph" presetSubtype="0" repeatCount="5000" fill="hold" nodeType="withEffect">
                                  <p:stCondLst>
                                    <p:cond delay="0"/>
                                  </p:stCondLst>
                                  <p:childTnLst>
                                    <p:anim calcmode="discrete" valueType="str">
                                      <p:cBhvr>
                                        <p:cTn id="62" dur="500" fill="hold"/>
                                        <p:tgtEl>
                                          <p:spTgt spid="7"/>
                                        </p:tgtEl>
                                        <p:attrNameLst>
                                          <p:attrName>style.visibility</p:attrName>
                                        </p:attrNameLst>
                                      </p:cBhvr>
                                      <p:tavLst>
                                        <p:tav tm="0">
                                          <p:val>
                                            <p:strVal val="hidden"/>
                                          </p:val>
                                        </p:tav>
                                        <p:tav tm="50000">
                                          <p:val>
                                            <p:strVal val="visible"/>
                                          </p:val>
                                        </p:tav>
                                      </p:tavLst>
                                    </p:anim>
                                  </p:childTnLst>
                                </p:cTn>
                              </p:par>
                            </p:childTnLst>
                          </p:cTn>
                        </p:par>
                        <p:par>
                          <p:cTn id="63" fill="hold" nodeType="afterGroup">
                            <p:stCondLst>
                              <p:cond delay="6500"/>
                            </p:stCondLst>
                            <p:childTnLst>
                              <p:par>
                                <p:cTn id="64" presetID="10" presetClass="exit" presetSubtype="0" fill="hold" grpId="1" nodeType="afterEffect">
                                  <p:stCondLst>
                                    <p:cond delay="0"/>
                                  </p:stCondLst>
                                  <p:childTnLst>
                                    <p:animEffect transition="out" filter="fade">
                                      <p:cBhvr>
                                        <p:cTn id="65" dur="2000"/>
                                        <p:tgtEl>
                                          <p:spTgt spid="278558"/>
                                        </p:tgtEl>
                                      </p:cBhvr>
                                    </p:animEffect>
                                    <p:set>
                                      <p:cBhvr>
                                        <p:cTn id="66" dur="1" fill="hold">
                                          <p:stCondLst>
                                            <p:cond delay="1999"/>
                                          </p:stCondLst>
                                        </p:cTn>
                                        <p:tgtEl>
                                          <p:spTgt spid="278558"/>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2000"/>
                                        <p:tgtEl>
                                          <p:spTgt spid="278560"/>
                                        </p:tgtEl>
                                      </p:cBhvr>
                                    </p:animEffect>
                                    <p:set>
                                      <p:cBhvr>
                                        <p:cTn id="69" dur="1" fill="hold">
                                          <p:stCondLst>
                                            <p:cond delay="1999"/>
                                          </p:stCondLst>
                                        </p:cTn>
                                        <p:tgtEl>
                                          <p:spTgt spid="278560"/>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2000"/>
                                        <p:tgtEl>
                                          <p:spTgt spid="278561"/>
                                        </p:tgtEl>
                                      </p:cBhvr>
                                    </p:animEffect>
                                    <p:set>
                                      <p:cBhvr>
                                        <p:cTn id="72" dur="1" fill="hold">
                                          <p:stCondLst>
                                            <p:cond delay="1999"/>
                                          </p:stCondLst>
                                        </p:cTn>
                                        <p:tgtEl>
                                          <p:spTgt spid="278561"/>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2000"/>
                                        <p:tgtEl>
                                          <p:spTgt spid="278563"/>
                                        </p:tgtEl>
                                      </p:cBhvr>
                                    </p:animEffect>
                                    <p:set>
                                      <p:cBhvr>
                                        <p:cTn id="75" dur="1" fill="hold">
                                          <p:stCondLst>
                                            <p:cond delay="1999"/>
                                          </p:stCondLst>
                                        </p:cTn>
                                        <p:tgtEl>
                                          <p:spTgt spid="278563"/>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2000"/>
                                        <p:tgtEl>
                                          <p:spTgt spid="278562"/>
                                        </p:tgtEl>
                                      </p:cBhvr>
                                    </p:animEffect>
                                    <p:set>
                                      <p:cBhvr>
                                        <p:cTn id="78" dur="1" fill="hold">
                                          <p:stCondLst>
                                            <p:cond delay="1999"/>
                                          </p:stCondLst>
                                        </p:cTn>
                                        <p:tgtEl>
                                          <p:spTgt spid="278562"/>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2000"/>
                                        <p:tgtEl>
                                          <p:spTgt spid="7"/>
                                        </p:tgtEl>
                                      </p:cBhvr>
                                    </p:animEffect>
                                    <p:set>
                                      <p:cBhvr>
                                        <p:cTn id="81" dur="1" fill="hold">
                                          <p:stCondLst>
                                            <p:cond delay="1999"/>
                                          </p:stCondLst>
                                        </p:cTn>
                                        <p:tgtEl>
                                          <p:spTgt spid="7"/>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2000"/>
                                        <p:tgtEl>
                                          <p:spTgt spid="6"/>
                                        </p:tgtEl>
                                      </p:cBhvr>
                                    </p:animEffect>
                                    <p:set>
                                      <p:cBhvr>
                                        <p:cTn id="84" dur="1" fill="hold">
                                          <p:stCondLst>
                                            <p:cond delay="1999"/>
                                          </p:stCondLst>
                                        </p:cTn>
                                        <p:tgtEl>
                                          <p:spTgt spid="6"/>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2000"/>
                                        <p:tgtEl>
                                          <p:spTgt spid="5"/>
                                        </p:tgtEl>
                                      </p:cBhvr>
                                    </p:animEffect>
                                    <p:set>
                                      <p:cBhvr>
                                        <p:cTn id="87" dur="1" fill="hold">
                                          <p:stCondLst>
                                            <p:cond delay="1999"/>
                                          </p:stCondLst>
                                        </p:cTn>
                                        <p:tgtEl>
                                          <p:spTgt spid="5"/>
                                        </p:tgtEl>
                                        <p:attrNameLst>
                                          <p:attrName>style.visibility</p:attrName>
                                        </p:attrNameLst>
                                      </p:cBhvr>
                                      <p:to>
                                        <p:strVal val="hidden"/>
                                      </p:to>
                                    </p:set>
                                  </p:childTnLst>
                                </p:cTn>
                              </p:par>
                            </p:childTnLst>
                          </p:cTn>
                        </p:par>
                        <p:par>
                          <p:cTn id="88" fill="hold" nodeType="afterGroup">
                            <p:stCondLst>
                              <p:cond delay="8500"/>
                            </p:stCondLst>
                            <p:childTnLst>
                              <p:par>
                                <p:cTn id="89" presetID="1" presetClass="entr" presetSubtype="0" fill="hold" grpId="1" nodeType="afterEffect">
                                  <p:stCondLst>
                                    <p:cond delay="0"/>
                                  </p:stCondLst>
                                  <p:childTnLst>
                                    <p:set>
                                      <p:cBhvr>
                                        <p:cTn id="90" dur="1" fill="hold">
                                          <p:stCondLst>
                                            <p:cond delay="0"/>
                                          </p:stCondLst>
                                        </p:cTn>
                                        <p:tgtEl>
                                          <p:spTgt spid="278578"/>
                                        </p:tgtEl>
                                        <p:attrNameLst>
                                          <p:attrName>style.visibility</p:attrName>
                                        </p:attrNameLst>
                                      </p:cBhvr>
                                      <p:to>
                                        <p:strVal val="visible"/>
                                      </p:to>
                                    </p:set>
                                  </p:childTnLst>
                                </p:cTn>
                              </p:par>
                            </p:childTnLst>
                          </p:cTn>
                        </p:par>
                        <p:par>
                          <p:cTn id="91" fill="hold" nodeType="afterGroup">
                            <p:stCondLst>
                              <p:cond delay="8500"/>
                            </p:stCondLst>
                            <p:childTnLst>
                              <p:par>
                                <p:cTn id="92" presetID="35" presetClass="emph" presetSubtype="0" repeatCount="3000" fill="hold" grpId="0" nodeType="afterEffect">
                                  <p:stCondLst>
                                    <p:cond delay="0"/>
                                  </p:stCondLst>
                                  <p:childTnLst>
                                    <p:anim calcmode="discrete" valueType="str">
                                      <p:cBhvr>
                                        <p:cTn id="93" dur="1000" fill="hold"/>
                                        <p:tgtEl>
                                          <p:spTgt spid="27857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2" grpId="0" build="p"/>
      <p:bldP spid="278550" grpId="0"/>
      <p:bldP spid="278550" grpId="1"/>
      <p:bldP spid="278558" grpId="0" animBg="1"/>
      <p:bldP spid="278558" grpId="1" animBg="1"/>
      <p:bldP spid="278559" grpId="0" animBg="1"/>
      <p:bldP spid="278560" grpId="0" animBg="1"/>
      <p:bldP spid="278560" grpId="1" animBg="1"/>
      <p:bldP spid="278561" grpId="0" animBg="1"/>
      <p:bldP spid="278561" grpId="1" animBg="1"/>
      <p:bldP spid="278562" grpId="0" animBg="1"/>
      <p:bldP spid="278562" grpId="1" animBg="1"/>
      <p:bldP spid="278563" grpId="0" animBg="1"/>
      <p:bldP spid="278563" grpId="1" animBg="1"/>
      <p:bldP spid="278567" grpId="0" animBg="1"/>
      <p:bldP spid="278567" grpId="1" animBg="1"/>
      <p:bldP spid="278571" grpId="0" animBg="1"/>
      <p:bldP spid="278571" grpId="1" animBg="1"/>
      <p:bldP spid="278575" grpId="0" animBg="1"/>
      <p:bldP spid="278575" grpId="1" animBg="1"/>
      <p:bldP spid="278576" grpId="0" animBg="1"/>
      <p:bldP spid="278576" grpId="1" animBg="1"/>
      <p:bldP spid="278578" grpId="0" animBg="1"/>
      <p:bldP spid="278578"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idx="1"/>
          </p:nvPr>
        </p:nvSpPr>
        <p:spPr/>
        <p:txBody>
          <a:bodyPr/>
          <a:lstStyle/>
          <a:p>
            <a:r>
              <a:rPr lang="zh-CN" altLang="en-US" sz="3200" b="0" kern="1200" dirty="0">
                <a:solidFill>
                  <a:srgbClr val="4D4D4D"/>
                </a:solidFill>
                <a:latin typeface="微软雅黑" panose="020B0503020204020204" pitchFamily="34" charset="-122"/>
                <a:ea typeface="微软雅黑" panose="020B0503020204020204" pitchFamily="34" charset="-122"/>
              </a:rPr>
              <a:t>总线上的每一个工作的计算机都能检测到 </a:t>
            </a:r>
            <a:r>
              <a:rPr lang="en-US" altLang="zh-CN" sz="3200" b="0" kern="1200" dirty="0">
                <a:solidFill>
                  <a:srgbClr val="4D4D4D"/>
                </a:solidFill>
                <a:latin typeface="微软雅黑" panose="020B0503020204020204" pitchFamily="34" charset="-122"/>
                <a:ea typeface="微软雅黑" panose="020B0503020204020204" pitchFamily="34" charset="-122"/>
              </a:rPr>
              <a:t>B </a:t>
            </a:r>
            <a:r>
              <a:rPr lang="zh-CN" altLang="en-US" sz="3200" b="0" kern="1200" dirty="0">
                <a:solidFill>
                  <a:srgbClr val="4D4D4D"/>
                </a:solidFill>
                <a:latin typeface="微软雅黑" panose="020B0503020204020204" pitchFamily="34" charset="-122"/>
                <a:ea typeface="微软雅黑" panose="020B0503020204020204" pitchFamily="34" charset="-122"/>
              </a:rPr>
              <a:t>发送的数据信号。 </a:t>
            </a:r>
          </a:p>
          <a:p>
            <a:r>
              <a:rPr lang="zh-CN" altLang="en-US" sz="3200" b="0" kern="1200" dirty="0">
                <a:solidFill>
                  <a:srgbClr val="4D4D4D"/>
                </a:solidFill>
                <a:latin typeface="微软雅黑" panose="020B0503020204020204" pitchFamily="34" charset="-122"/>
                <a:ea typeface="微软雅黑" panose="020B0503020204020204" pitchFamily="34" charset="-122"/>
              </a:rPr>
              <a:t>由于只有计算机 </a:t>
            </a:r>
            <a:r>
              <a:rPr lang="en-US" altLang="zh-CN" sz="3200" b="0" kern="1200" dirty="0">
                <a:solidFill>
                  <a:srgbClr val="4D4D4D"/>
                </a:solidFill>
                <a:latin typeface="微软雅黑" panose="020B0503020204020204" pitchFamily="34" charset="-122"/>
                <a:ea typeface="微软雅黑" panose="020B0503020204020204" pitchFamily="34" charset="-122"/>
              </a:rPr>
              <a:t>D </a:t>
            </a:r>
            <a:r>
              <a:rPr lang="zh-CN" altLang="en-US" sz="3200" b="0" kern="1200" dirty="0">
                <a:solidFill>
                  <a:srgbClr val="4D4D4D"/>
                </a:solidFill>
                <a:latin typeface="微软雅黑" panose="020B0503020204020204" pitchFamily="34" charset="-122"/>
                <a:ea typeface="微软雅黑" panose="020B0503020204020204" pitchFamily="34" charset="-122"/>
              </a:rPr>
              <a:t>的地址与数据帧首部写入的地址一致，因此只有 </a:t>
            </a:r>
            <a:r>
              <a:rPr lang="en-US" altLang="zh-CN" sz="3200" b="0" kern="1200" dirty="0">
                <a:solidFill>
                  <a:srgbClr val="4D4D4D"/>
                </a:solidFill>
                <a:latin typeface="微软雅黑" panose="020B0503020204020204" pitchFamily="34" charset="-122"/>
                <a:ea typeface="微软雅黑" panose="020B0503020204020204" pitchFamily="34" charset="-122"/>
              </a:rPr>
              <a:t>D </a:t>
            </a:r>
            <a:r>
              <a:rPr lang="zh-CN" altLang="en-US" sz="3200" b="0" kern="1200" dirty="0">
                <a:solidFill>
                  <a:srgbClr val="4D4D4D"/>
                </a:solidFill>
                <a:latin typeface="微软雅黑" panose="020B0503020204020204" pitchFamily="34" charset="-122"/>
                <a:ea typeface="微软雅黑" panose="020B0503020204020204" pitchFamily="34" charset="-122"/>
              </a:rPr>
              <a:t>才接收这个数据帧。 </a:t>
            </a:r>
          </a:p>
          <a:p>
            <a:r>
              <a:rPr lang="zh-CN" altLang="en-US" sz="3200" b="0" kern="1200" dirty="0">
                <a:solidFill>
                  <a:srgbClr val="4D4D4D"/>
                </a:solidFill>
                <a:latin typeface="微软雅黑" panose="020B0503020204020204" pitchFamily="34" charset="-122"/>
                <a:ea typeface="微软雅黑" panose="020B0503020204020204" pitchFamily="34" charset="-122"/>
              </a:rPr>
              <a:t>其他所有的计算机（</a:t>
            </a:r>
            <a:r>
              <a:rPr lang="en-US" altLang="zh-CN" sz="3200" b="0" kern="1200" dirty="0">
                <a:solidFill>
                  <a:srgbClr val="4D4D4D"/>
                </a:solidFill>
                <a:latin typeface="微软雅黑" panose="020B0503020204020204" pitchFamily="34" charset="-122"/>
                <a:ea typeface="微软雅黑" panose="020B0503020204020204" pitchFamily="34" charset="-122"/>
              </a:rPr>
              <a:t>A, C </a:t>
            </a:r>
            <a:r>
              <a:rPr lang="zh-CN" altLang="en-US" sz="3200" b="0" kern="1200" dirty="0">
                <a:solidFill>
                  <a:srgbClr val="4D4D4D"/>
                </a:solidFill>
                <a:latin typeface="微软雅黑" panose="020B0503020204020204" pitchFamily="34" charset="-122"/>
                <a:ea typeface="微软雅黑" panose="020B0503020204020204" pitchFamily="34" charset="-122"/>
              </a:rPr>
              <a:t>和 </a:t>
            </a:r>
            <a:r>
              <a:rPr lang="en-US" altLang="zh-CN" sz="3200" b="0" kern="1200" dirty="0">
                <a:solidFill>
                  <a:srgbClr val="4D4D4D"/>
                </a:solidFill>
                <a:latin typeface="微软雅黑" panose="020B0503020204020204" pitchFamily="34" charset="-122"/>
                <a:ea typeface="微软雅黑" panose="020B0503020204020204" pitchFamily="34" charset="-122"/>
              </a:rPr>
              <a:t>E</a:t>
            </a:r>
            <a:r>
              <a:rPr lang="zh-CN" altLang="en-US" sz="3200" b="0" kern="1200" dirty="0">
                <a:solidFill>
                  <a:srgbClr val="4D4D4D"/>
                </a:solidFill>
                <a:latin typeface="微软雅黑" panose="020B0503020204020204" pitchFamily="34" charset="-122"/>
                <a:ea typeface="微软雅黑" panose="020B0503020204020204" pitchFamily="34" charset="-122"/>
              </a:rPr>
              <a:t>）都检测到不是发送给它们的数据帧，因此就丢弃这个数据帧而不能够收下来。</a:t>
            </a:r>
          </a:p>
          <a:p>
            <a:r>
              <a:rPr lang="zh-CN" altLang="en-US" sz="3200" b="0" kern="1200" dirty="0">
                <a:solidFill>
                  <a:srgbClr val="4D4D4D"/>
                </a:solidFill>
                <a:latin typeface="微软雅黑" panose="020B0503020204020204" pitchFamily="34" charset="-122"/>
                <a:ea typeface="微软雅黑" panose="020B0503020204020204" pitchFamily="34" charset="-122"/>
              </a:rPr>
              <a:t>具有广播特性的总线上实现了一对一的通信。</a:t>
            </a:r>
          </a:p>
        </p:txBody>
      </p:sp>
      <p:sp>
        <p:nvSpPr>
          <p:cNvPr id="53250" name="Rectangle 2"/>
          <p:cNvSpPr>
            <a:spLocks noGrp="1" noChangeArrowheads="1"/>
          </p:cNvSpPr>
          <p:nvPr>
            <p:ph type="title"/>
          </p:nvPr>
        </p:nvSpPr>
        <p:spPr/>
        <p:txBody>
          <a:bodyPr/>
          <a:lstStyle/>
          <a:p>
            <a:r>
              <a:rPr lang="zh-CN" altLang="en-US" sz="4000" dirty="0">
                <a:solidFill>
                  <a:srgbClr val="FFFFFF"/>
                </a:solidFill>
              </a:rPr>
              <a:t>认识以太网</a:t>
            </a:r>
            <a:endParaRPr lang="en-US" altLang="zh-CN" sz="4000" dirty="0">
              <a:solidFill>
                <a:srgbClr val="FFFFFF"/>
              </a:solidFill>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Line 3"/>
          <p:cNvSpPr>
            <a:spLocks noChangeShapeType="1"/>
          </p:cNvSpPr>
          <p:nvPr/>
        </p:nvSpPr>
        <p:spPr bwMode="auto">
          <a:xfrm flipH="1" flipV="1">
            <a:off x="10446507" y="3441425"/>
            <a:ext cx="897350" cy="6351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291" name="Line 4"/>
          <p:cNvSpPr>
            <a:spLocks noChangeShapeType="1"/>
          </p:cNvSpPr>
          <p:nvPr/>
        </p:nvSpPr>
        <p:spPr bwMode="auto">
          <a:xfrm flipH="1" flipV="1">
            <a:off x="8990430" y="3136555"/>
            <a:ext cx="846556" cy="21595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292" name="Line 5"/>
          <p:cNvSpPr>
            <a:spLocks noChangeShapeType="1"/>
          </p:cNvSpPr>
          <p:nvPr/>
        </p:nvSpPr>
        <p:spPr bwMode="auto">
          <a:xfrm flipV="1">
            <a:off x="7805250" y="3123852"/>
            <a:ext cx="1015868" cy="15243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293" name="Line 6"/>
          <p:cNvSpPr>
            <a:spLocks noChangeShapeType="1"/>
          </p:cNvSpPr>
          <p:nvPr/>
        </p:nvSpPr>
        <p:spPr bwMode="auto">
          <a:xfrm flipV="1">
            <a:off x="6383036" y="3200070"/>
            <a:ext cx="1219041" cy="7621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294" name="Line 7"/>
          <p:cNvSpPr>
            <a:spLocks noChangeShapeType="1"/>
          </p:cNvSpPr>
          <p:nvPr/>
        </p:nvSpPr>
        <p:spPr bwMode="auto">
          <a:xfrm>
            <a:off x="4960821" y="3276287"/>
            <a:ext cx="1219041"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295" name="Line 8"/>
          <p:cNvSpPr>
            <a:spLocks noChangeShapeType="1"/>
          </p:cNvSpPr>
          <p:nvPr/>
        </p:nvSpPr>
        <p:spPr bwMode="auto">
          <a:xfrm>
            <a:off x="3437019" y="3047634"/>
            <a:ext cx="1219041" cy="22865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296" name="Freeform 9"/>
          <p:cNvSpPr>
            <a:spLocks/>
          </p:cNvSpPr>
          <p:nvPr/>
        </p:nvSpPr>
        <p:spPr bwMode="auto">
          <a:xfrm>
            <a:off x="1032799" y="3085743"/>
            <a:ext cx="2336496" cy="508118"/>
          </a:xfrm>
          <a:custGeom>
            <a:avLst/>
            <a:gdLst>
              <a:gd name="T0" fmla="*/ 0 w 1104"/>
              <a:gd name="T1" fmla="*/ 2147483646 h 320"/>
              <a:gd name="T2" fmla="*/ 2147483646 w 1104"/>
              <a:gd name="T3" fmla="*/ 2147483646 h 320"/>
              <a:gd name="T4" fmla="*/ 2147483646 w 1104"/>
              <a:gd name="T5" fmla="*/ 0 h 320"/>
              <a:gd name="T6" fmla="*/ 0 60000 65536"/>
              <a:gd name="T7" fmla="*/ 0 60000 65536"/>
              <a:gd name="T8" fmla="*/ 0 60000 65536"/>
              <a:gd name="T9" fmla="*/ 0 w 1104"/>
              <a:gd name="T10" fmla="*/ 0 h 320"/>
              <a:gd name="T11" fmla="*/ 1104 w 1104"/>
              <a:gd name="T12" fmla="*/ 320 h 320"/>
            </a:gdLst>
            <a:ahLst/>
            <a:cxnLst>
              <a:cxn ang="T6">
                <a:pos x="T0" y="T1"/>
              </a:cxn>
              <a:cxn ang="T7">
                <a:pos x="T2" y="T3"/>
              </a:cxn>
              <a:cxn ang="T8">
                <a:pos x="T4" y="T5"/>
              </a:cxn>
            </a:cxnLst>
            <a:rect l="T9" t="T10" r="T11" b="T12"/>
            <a:pathLst>
              <a:path w="1104" h="320">
                <a:moveTo>
                  <a:pt x="0" y="320"/>
                </a:moveTo>
                <a:lnTo>
                  <a:pt x="568" y="200"/>
                </a:lnTo>
                <a:lnTo>
                  <a:pt x="1104" y="0"/>
                </a:lnTo>
              </a:path>
            </a:pathLst>
          </a:cu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endParaRPr lang="zh-CN" altLang="en-US"/>
          </a:p>
        </p:txBody>
      </p:sp>
      <p:grpSp>
        <p:nvGrpSpPr>
          <p:cNvPr id="12297" name="Group 10"/>
          <p:cNvGrpSpPr>
            <a:grpSpLocks/>
          </p:cNvGrpSpPr>
          <p:nvPr/>
        </p:nvGrpSpPr>
        <p:grpSpPr bwMode="auto">
          <a:xfrm>
            <a:off x="1506871" y="2895199"/>
            <a:ext cx="1504755" cy="781231"/>
            <a:chOff x="1680" y="240"/>
            <a:chExt cx="2529" cy="1270"/>
          </a:xfrm>
        </p:grpSpPr>
        <p:sp>
          <p:nvSpPr>
            <p:cNvPr id="12856" name="Oval 11"/>
            <p:cNvSpPr>
              <a:spLocks noChangeArrowheads="1"/>
            </p:cNvSpPr>
            <p:nvPr/>
          </p:nvSpPr>
          <p:spPr bwMode="auto">
            <a:xfrm>
              <a:off x="2554" y="240"/>
              <a:ext cx="1088"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857" name="Oval 12"/>
            <p:cNvSpPr>
              <a:spLocks noChangeArrowheads="1"/>
            </p:cNvSpPr>
            <p:nvPr/>
          </p:nvSpPr>
          <p:spPr bwMode="auto">
            <a:xfrm>
              <a:off x="1941" y="381"/>
              <a:ext cx="827"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858" name="Oval 13"/>
            <p:cNvSpPr>
              <a:spLocks noChangeArrowheads="1"/>
            </p:cNvSpPr>
            <p:nvPr/>
          </p:nvSpPr>
          <p:spPr bwMode="auto">
            <a:xfrm>
              <a:off x="1680" y="702"/>
              <a:ext cx="552" cy="411"/>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859" name="Oval 14"/>
            <p:cNvSpPr>
              <a:spLocks noChangeArrowheads="1"/>
            </p:cNvSpPr>
            <p:nvPr/>
          </p:nvSpPr>
          <p:spPr bwMode="auto">
            <a:xfrm>
              <a:off x="1849" y="894"/>
              <a:ext cx="842" cy="450"/>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860" name="Oval 15"/>
            <p:cNvSpPr>
              <a:spLocks noChangeArrowheads="1"/>
            </p:cNvSpPr>
            <p:nvPr/>
          </p:nvSpPr>
          <p:spPr bwMode="auto">
            <a:xfrm>
              <a:off x="2462" y="971"/>
              <a:ext cx="1272" cy="539"/>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861" name="Oval 16"/>
            <p:cNvSpPr>
              <a:spLocks noChangeArrowheads="1"/>
            </p:cNvSpPr>
            <p:nvPr/>
          </p:nvSpPr>
          <p:spPr bwMode="auto">
            <a:xfrm>
              <a:off x="3289" y="394"/>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862" name="Oval 17"/>
            <p:cNvSpPr>
              <a:spLocks noChangeArrowheads="1"/>
            </p:cNvSpPr>
            <p:nvPr/>
          </p:nvSpPr>
          <p:spPr bwMode="auto">
            <a:xfrm>
              <a:off x="3412" y="663"/>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863" name="Oval 18"/>
            <p:cNvSpPr>
              <a:spLocks noChangeArrowheads="1"/>
            </p:cNvSpPr>
            <p:nvPr/>
          </p:nvSpPr>
          <p:spPr bwMode="auto">
            <a:xfrm>
              <a:off x="3335" y="753"/>
              <a:ext cx="797" cy="66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864" name="Oval 19"/>
            <p:cNvSpPr>
              <a:spLocks noChangeArrowheads="1"/>
            </p:cNvSpPr>
            <p:nvPr/>
          </p:nvSpPr>
          <p:spPr bwMode="auto">
            <a:xfrm>
              <a:off x="2140" y="548"/>
              <a:ext cx="1640" cy="667"/>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grpSp>
      <p:grpSp>
        <p:nvGrpSpPr>
          <p:cNvPr id="12298" name="Group 20"/>
          <p:cNvGrpSpPr>
            <a:grpSpLocks/>
          </p:cNvGrpSpPr>
          <p:nvPr/>
        </p:nvGrpSpPr>
        <p:grpSpPr bwMode="auto">
          <a:xfrm>
            <a:off x="4046540" y="2895199"/>
            <a:ext cx="1504755" cy="781231"/>
            <a:chOff x="1680" y="240"/>
            <a:chExt cx="2529" cy="1270"/>
          </a:xfrm>
        </p:grpSpPr>
        <p:sp>
          <p:nvSpPr>
            <p:cNvPr id="12847" name="Oval 21"/>
            <p:cNvSpPr>
              <a:spLocks noChangeArrowheads="1"/>
            </p:cNvSpPr>
            <p:nvPr/>
          </p:nvSpPr>
          <p:spPr bwMode="auto">
            <a:xfrm>
              <a:off x="2554" y="240"/>
              <a:ext cx="1088"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848" name="Oval 22"/>
            <p:cNvSpPr>
              <a:spLocks noChangeArrowheads="1"/>
            </p:cNvSpPr>
            <p:nvPr/>
          </p:nvSpPr>
          <p:spPr bwMode="auto">
            <a:xfrm>
              <a:off x="1941" y="381"/>
              <a:ext cx="827"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849" name="Oval 23"/>
            <p:cNvSpPr>
              <a:spLocks noChangeArrowheads="1"/>
            </p:cNvSpPr>
            <p:nvPr/>
          </p:nvSpPr>
          <p:spPr bwMode="auto">
            <a:xfrm>
              <a:off x="1680" y="702"/>
              <a:ext cx="552" cy="411"/>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850" name="Oval 24"/>
            <p:cNvSpPr>
              <a:spLocks noChangeArrowheads="1"/>
            </p:cNvSpPr>
            <p:nvPr/>
          </p:nvSpPr>
          <p:spPr bwMode="auto">
            <a:xfrm>
              <a:off x="1849" y="894"/>
              <a:ext cx="842" cy="450"/>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851" name="Oval 25"/>
            <p:cNvSpPr>
              <a:spLocks noChangeArrowheads="1"/>
            </p:cNvSpPr>
            <p:nvPr/>
          </p:nvSpPr>
          <p:spPr bwMode="auto">
            <a:xfrm>
              <a:off x="2462" y="971"/>
              <a:ext cx="1272" cy="539"/>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852" name="Oval 26"/>
            <p:cNvSpPr>
              <a:spLocks noChangeArrowheads="1"/>
            </p:cNvSpPr>
            <p:nvPr/>
          </p:nvSpPr>
          <p:spPr bwMode="auto">
            <a:xfrm>
              <a:off x="3289" y="394"/>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853" name="Oval 27"/>
            <p:cNvSpPr>
              <a:spLocks noChangeArrowheads="1"/>
            </p:cNvSpPr>
            <p:nvPr/>
          </p:nvSpPr>
          <p:spPr bwMode="auto">
            <a:xfrm>
              <a:off x="3412" y="663"/>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854" name="Oval 28"/>
            <p:cNvSpPr>
              <a:spLocks noChangeArrowheads="1"/>
            </p:cNvSpPr>
            <p:nvPr/>
          </p:nvSpPr>
          <p:spPr bwMode="auto">
            <a:xfrm>
              <a:off x="3335" y="753"/>
              <a:ext cx="797" cy="66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855" name="Oval 29"/>
            <p:cNvSpPr>
              <a:spLocks noChangeArrowheads="1"/>
            </p:cNvSpPr>
            <p:nvPr/>
          </p:nvSpPr>
          <p:spPr bwMode="auto">
            <a:xfrm>
              <a:off x="2140" y="548"/>
              <a:ext cx="1640" cy="667"/>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grpSp>
      <p:sp>
        <p:nvSpPr>
          <p:cNvPr id="12299" name="Text Box 30"/>
          <p:cNvSpPr txBox="1">
            <a:spLocks noChangeArrowheads="1"/>
          </p:cNvSpPr>
          <p:nvPr/>
        </p:nvSpPr>
        <p:spPr bwMode="auto">
          <a:xfrm>
            <a:off x="4300507" y="3084155"/>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局域网</a:t>
            </a:r>
          </a:p>
        </p:txBody>
      </p:sp>
      <p:pic>
        <p:nvPicPr>
          <p:cNvPr id="12300" name="Picture 3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70354" y="2926957"/>
            <a:ext cx="588357" cy="301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301"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76689" y="3123853"/>
            <a:ext cx="588357" cy="301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302" name="Picture 3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54441" y="3187367"/>
            <a:ext cx="711107" cy="470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3"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17945" y="2974593"/>
            <a:ext cx="588357" cy="301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12304" name="Group 35"/>
          <p:cNvGrpSpPr>
            <a:grpSpLocks/>
          </p:cNvGrpSpPr>
          <p:nvPr/>
        </p:nvGrpSpPr>
        <p:grpSpPr bwMode="auto">
          <a:xfrm>
            <a:off x="6890970" y="2895199"/>
            <a:ext cx="1504755" cy="781231"/>
            <a:chOff x="1680" y="240"/>
            <a:chExt cx="2529" cy="1270"/>
          </a:xfrm>
        </p:grpSpPr>
        <p:sp>
          <p:nvSpPr>
            <p:cNvPr id="12838" name="Oval 36"/>
            <p:cNvSpPr>
              <a:spLocks noChangeArrowheads="1"/>
            </p:cNvSpPr>
            <p:nvPr/>
          </p:nvSpPr>
          <p:spPr bwMode="auto">
            <a:xfrm>
              <a:off x="2554" y="240"/>
              <a:ext cx="1088"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839" name="Oval 37"/>
            <p:cNvSpPr>
              <a:spLocks noChangeArrowheads="1"/>
            </p:cNvSpPr>
            <p:nvPr/>
          </p:nvSpPr>
          <p:spPr bwMode="auto">
            <a:xfrm>
              <a:off x="1941" y="381"/>
              <a:ext cx="827"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840" name="Oval 38"/>
            <p:cNvSpPr>
              <a:spLocks noChangeArrowheads="1"/>
            </p:cNvSpPr>
            <p:nvPr/>
          </p:nvSpPr>
          <p:spPr bwMode="auto">
            <a:xfrm>
              <a:off x="1680" y="702"/>
              <a:ext cx="552" cy="411"/>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841" name="Oval 39"/>
            <p:cNvSpPr>
              <a:spLocks noChangeArrowheads="1"/>
            </p:cNvSpPr>
            <p:nvPr/>
          </p:nvSpPr>
          <p:spPr bwMode="auto">
            <a:xfrm>
              <a:off x="1849" y="894"/>
              <a:ext cx="842" cy="450"/>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842" name="Oval 40"/>
            <p:cNvSpPr>
              <a:spLocks noChangeArrowheads="1"/>
            </p:cNvSpPr>
            <p:nvPr/>
          </p:nvSpPr>
          <p:spPr bwMode="auto">
            <a:xfrm>
              <a:off x="2462" y="971"/>
              <a:ext cx="1272" cy="539"/>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843" name="Oval 41"/>
            <p:cNvSpPr>
              <a:spLocks noChangeArrowheads="1"/>
            </p:cNvSpPr>
            <p:nvPr/>
          </p:nvSpPr>
          <p:spPr bwMode="auto">
            <a:xfrm>
              <a:off x="3289" y="394"/>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844" name="Oval 42"/>
            <p:cNvSpPr>
              <a:spLocks noChangeArrowheads="1"/>
            </p:cNvSpPr>
            <p:nvPr/>
          </p:nvSpPr>
          <p:spPr bwMode="auto">
            <a:xfrm>
              <a:off x="3412" y="663"/>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845" name="Oval 43"/>
            <p:cNvSpPr>
              <a:spLocks noChangeArrowheads="1"/>
            </p:cNvSpPr>
            <p:nvPr/>
          </p:nvSpPr>
          <p:spPr bwMode="auto">
            <a:xfrm>
              <a:off x="3335" y="753"/>
              <a:ext cx="797" cy="66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846" name="Oval 44"/>
            <p:cNvSpPr>
              <a:spLocks noChangeArrowheads="1"/>
            </p:cNvSpPr>
            <p:nvPr/>
          </p:nvSpPr>
          <p:spPr bwMode="auto">
            <a:xfrm>
              <a:off x="2140" y="548"/>
              <a:ext cx="1640" cy="667"/>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grpSp>
      <p:sp>
        <p:nvSpPr>
          <p:cNvPr id="12305" name="Text Box 45"/>
          <p:cNvSpPr txBox="1">
            <a:spLocks noChangeArrowheads="1"/>
          </p:cNvSpPr>
          <p:nvPr/>
        </p:nvSpPr>
        <p:spPr bwMode="auto">
          <a:xfrm>
            <a:off x="7111074" y="3084155"/>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广域网</a:t>
            </a:r>
          </a:p>
        </p:txBody>
      </p:sp>
      <p:sp>
        <p:nvSpPr>
          <p:cNvPr id="12306" name="Text Box 46"/>
          <p:cNvSpPr txBox="1">
            <a:spLocks noChangeArrowheads="1"/>
          </p:cNvSpPr>
          <p:nvPr/>
        </p:nvSpPr>
        <p:spPr bwMode="auto">
          <a:xfrm>
            <a:off x="425395" y="2749115"/>
            <a:ext cx="111269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latin typeface="Arial" charset="0"/>
              </a:rPr>
              <a:t>主机</a:t>
            </a:r>
            <a:r>
              <a:rPr kumimoji="1" lang="zh-CN" altLang="en-US" sz="1700" b="0">
                <a:solidFill>
                  <a:srgbClr val="333399"/>
                </a:solidFill>
                <a:latin typeface="Arial" charset="0"/>
              </a:rPr>
              <a:t> </a:t>
            </a:r>
            <a:r>
              <a:rPr kumimoji="1" lang="en-US" altLang="zh-CN" sz="2100">
                <a:solidFill>
                  <a:srgbClr val="333399"/>
                </a:solidFill>
                <a:latin typeface="Arial" charset="0"/>
              </a:rPr>
              <a:t>H</a:t>
            </a:r>
            <a:r>
              <a:rPr kumimoji="1" lang="en-US" altLang="zh-CN" sz="2100" baseline="-25000">
                <a:solidFill>
                  <a:srgbClr val="333399"/>
                </a:solidFill>
                <a:latin typeface="Arial" charset="0"/>
              </a:rPr>
              <a:t>1</a:t>
            </a:r>
          </a:p>
        </p:txBody>
      </p:sp>
      <p:sp>
        <p:nvSpPr>
          <p:cNvPr id="12307" name="Text Box 47"/>
          <p:cNvSpPr txBox="1">
            <a:spLocks noChangeArrowheads="1"/>
          </p:cNvSpPr>
          <p:nvPr/>
        </p:nvSpPr>
        <p:spPr bwMode="auto">
          <a:xfrm>
            <a:off x="10698358" y="2868205"/>
            <a:ext cx="111269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latin typeface="Arial" charset="0"/>
              </a:rPr>
              <a:t>主机</a:t>
            </a:r>
            <a:r>
              <a:rPr kumimoji="1" lang="zh-CN" altLang="en-US" sz="1700">
                <a:solidFill>
                  <a:srgbClr val="333399"/>
                </a:solidFill>
                <a:latin typeface="Arial" charset="0"/>
              </a:rPr>
              <a:t> </a:t>
            </a:r>
            <a:r>
              <a:rPr kumimoji="1" lang="en-US" altLang="zh-CN" sz="2100">
                <a:solidFill>
                  <a:srgbClr val="333399"/>
                </a:solidFill>
                <a:latin typeface="Arial" charset="0"/>
              </a:rPr>
              <a:t>H</a:t>
            </a:r>
            <a:r>
              <a:rPr kumimoji="1" lang="en-US" altLang="zh-CN" sz="2100" baseline="-25000">
                <a:solidFill>
                  <a:srgbClr val="333399"/>
                </a:solidFill>
                <a:latin typeface="Arial" charset="0"/>
              </a:rPr>
              <a:t>2</a:t>
            </a:r>
          </a:p>
        </p:txBody>
      </p:sp>
      <p:sp>
        <p:nvSpPr>
          <p:cNvPr id="12308" name="Text Box 48"/>
          <p:cNvSpPr txBox="1">
            <a:spLocks noChangeArrowheads="1"/>
          </p:cNvSpPr>
          <p:nvPr/>
        </p:nvSpPr>
        <p:spPr bwMode="auto">
          <a:xfrm>
            <a:off x="2730145" y="2564923"/>
            <a:ext cx="1359562"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latin typeface="Arial" charset="0"/>
              </a:rPr>
              <a:t>路由器</a:t>
            </a:r>
            <a:r>
              <a:rPr kumimoji="1" lang="zh-CN" altLang="en-US" sz="1100" b="0">
                <a:solidFill>
                  <a:srgbClr val="333399"/>
                </a:solidFill>
                <a:latin typeface="Arial" charset="0"/>
              </a:rPr>
              <a:t> </a:t>
            </a:r>
            <a:r>
              <a:rPr kumimoji="1" lang="en-US" altLang="zh-CN" sz="2100">
                <a:solidFill>
                  <a:srgbClr val="333399"/>
                </a:solidFill>
                <a:latin typeface="Arial" charset="0"/>
              </a:rPr>
              <a:t>R</a:t>
            </a:r>
            <a:r>
              <a:rPr kumimoji="1" lang="en-US" altLang="zh-CN" sz="2100" baseline="-25000">
                <a:solidFill>
                  <a:srgbClr val="333399"/>
                </a:solidFill>
                <a:latin typeface="Arial" charset="0"/>
              </a:rPr>
              <a:t>1</a:t>
            </a:r>
          </a:p>
        </p:txBody>
      </p:sp>
      <p:sp>
        <p:nvSpPr>
          <p:cNvPr id="12309" name="Text Box 49"/>
          <p:cNvSpPr txBox="1">
            <a:spLocks noChangeArrowheads="1"/>
          </p:cNvSpPr>
          <p:nvPr/>
        </p:nvSpPr>
        <p:spPr bwMode="auto">
          <a:xfrm>
            <a:off x="5608437" y="2761818"/>
            <a:ext cx="1359562"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latin typeface="Arial" charset="0"/>
              </a:rPr>
              <a:t>路由器</a:t>
            </a:r>
            <a:r>
              <a:rPr kumimoji="1" lang="zh-CN" altLang="en-US" sz="1100">
                <a:solidFill>
                  <a:srgbClr val="333399"/>
                </a:solidFill>
                <a:latin typeface="Arial" charset="0"/>
              </a:rPr>
              <a:t> </a:t>
            </a:r>
            <a:r>
              <a:rPr kumimoji="1" lang="en-US" altLang="zh-CN" sz="2100">
                <a:solidFill>
                  <a:srgbClr val="333399"/>
                </a:solidFill>
                <a:latin typeface="Arial" charset="0"/>
              </a:rPr>
              <a:t>R</a:t>
            </a:r>
            <a:r>
              <a:rPr kumimoji="1" lang="en-US" altLang="zh-CN" sz="2100" baseline="-25000">
                <a:solidFill>
                  <a:srgbClr val="333399"/>
                </a:solidFill>
                <a:latin typeface="Arial" charset="0"/>
              </a:rPr>
              <a:t>2</a:t>
            </a:r>
          </a:p>
        </p:txBody>
      </p:sp>
      <p:sp>
        <p:nvSpPr>
          <p:cNvPr id="12310" name="Text Box 50"/>
          <p:cNvSpPr txBox="1">
            <a:spLocks noChangeArrowheads="1"/>
          </p:cNvSpPr>
          <p:nvPr/>
        </p:nvSpPr>
        <p:spPr bwMode="auto">
          <a:xfrm>
            <a:off x="8201017" y="2622086"/>
            <a:ext cx="1359562"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latin typeface="Arial" charset="0"/>
              </a:rPr>
              <a:t>路由器</a:t>
            </a:r>
            <a:r>
              <a:rPr kumimoji="1" lang="zh-CN" altLang="en-US" sz="1100">
                <a:solidFill>
                  <a:srgbClr val="333399"/>
                </a:solidFill>
                <a:latin typeface="Arial" charset="0"/>
              </a:rPr>
              <a:t> </a:t>
            </a:r>
            <a:r>
              <a:rPr kumimoji="1" lang="en-US" altLang="zh-CN" sz="2100">
                <a:solidFill>
                  <a:srgbClr val="333399"/>
                </a:solidFill>
                <a:latin typeface="Arial" charset="0"/>
              </a:rPr>
              <a:t>R</a:t>
            </a:r>
            <a:r>
              <a:rPr kumimoji="1" lang="en-US" altLang="zh-CN" sz="2100" baseline="-25000">
                <a:solidFill>
                  <a:srgbClr val="333399"/>
                </a:solidFill>
                <a:latin typeface="Arial" charset="0"/>
              </a:rPr>
              <a:t>3</a:t>
            </a:r>
          </a:p>
        </p:txBody>
      </p:sp>
      <p:sp>
        <p:nvSpPr>
          <p:cNvPr id="12311" name="Text Box 51"/>
          <p:cNvSpPr txBox="1">
            <a:spLocks noChangeArrowheads="1"/>
          </p:cNvSpPr>
          <p:nvPr/>
        </p:nvSpPr>
        <p:spPr bwMode="auto">
          <a:xfrm>
            <a:off x="1710044" y="3096858"/>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电话网</a:t>
            </a:r>
          </a:p>
        </p:txBody>
      </p:sp>
      <p:grpSp>
        <p:nvGrpSpPr>
          <p:cNvPr id="12312" name="Group 52"/>
          <p:cNvGrpSpPr>
            <a:grpSpLocks/>
          </p:cNvGrpSpPr>
          <p:nvPr/>
        </p:nvGrpSpPr>
        <p:grpSpPr bwMode="auto">
          <a:xfrm>
            <a:off x="491003" y="3123852"/>
            <a:ext cx="886769" cy="546226"/>
            <a:chOff x="624" y="2968"/>
            <a:chExt cx="1331" cy="920"/>
          </a:xfrm>
        </p:grpSpPr>
        <p:sp>
          <p:nvSpPr>
            <p:cNvPr id="12386" name="Freeform 53"/>
            <p:cNvSpPr>
              <a:spLocks/>
            </p:cNvSpPr>
            <p:nvPr/>
          </p:nvSpPr>
          <p:spPr bwMode="auto">
            <a:xfrm>
              <a:off x="1238" y="2968"/>
              <a:ext cx="713" cy="770"/>
            </a:xfrm>
            <a:custGeom>
              <a:avLst/>
              <a:gdLst>
                <a:gd name="T0" fmla="*/ 1 w 1426"/>
                <a:gd name="T1" fmla="*/ 0 h 2309"/>
                <a:gd name="T2" fmla="*/ 1 w 1426"/>
                <a:gd name="T3" fmla="*/ 0 h 2309"/>
                <a:gd name="T4" fmla="*/ 0 w 1426"/>
                <a:gd name="T5" fmla="*/ 0 h 2309"/>
                <a:gd name="T6" fmla="*/ 1 w 1426"/>
                <a:gd name="T7" fmla="*/ 0 h 2309"/>
                <a:gd name="T8" fmla="*/ 1 w 1426"/>
                <a:gd name="T9" fmla="*/ 0 h 2309"/>
                <a:gd name="T10" fmla="*/ 1 w 1426"/>
                <a:gd name="T11" fmla="*/ 0 h 2309"/>
                <a:gd name="T12" fmla="*/ 1 w 1426"/>
                <a:gd name="T13" fmla="*/ 0 h 2309"/>
                <a:gd name="T14" fmla="*/ 1 w 1426"/>
                <a:gd name="T15" fmla="*/ 0 h 2309"/>
                <a:gd name="T16" fmla="*/ 1 w 1426"/>
                <a:gd name="T17" fmla="*/ 0 h 2309"/>
                <a:gd name="T18" fmla="*/ 1 w 1426"/>
                <a:gd name="T19" fmla="*/ 0 h 2309"/>
                <a:gd name="T20" fmla="*/ 1 w 1426"/>
                <a:gd name="T21" fmla="*/ 0 h 2309"/>
                <a:gd name="T22" fmla="*/ 1 w 1426"/>
                <a:gd name="T23" fmla="*/ 0 h 2309"/>
                <a:gd name="T24" fmla="*/ 1 w 1426"/>
                <a:gd name="T25" fmla="*/ 0 h 23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2309"/>
                <a:gd name="T41" fmla="*/ 1426 w 1426"/>
                <a:gd name="T42" fmla="*/ 2309 h 23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87" name="Freeform 54"/>
            <p:cNvSpPr>
              <a:spLocks/>
            </p:cNvSpPr>
            <p:nvPr/>
          </p:nvSpPr>
          <p:spPr bwMode="auto">
            <a:xfrm>
              <a:off x="1668" y="3087"/>
              <a:ext cx="286" cy="660"/>
            </a:xfrm>
            <a:custGeom>
              <a:avLst/>
              <a:gdLst>
                <a:gd name="T0" fmla="*/ 0 w 573"/>
                <a:gd name="T1" fmla="*/ 0 h 1980"/>
                <a:gd name="T2" fmla="*/ 0 w 573"/>
                <a:gd name="T3" fmla="*/ 0 h 1980"/>
                <a:gd name="T4" fmla="*/ 0 w 573"/>
                <a:gd name="T5" fmla="*/ 0 h 1980"/>
                <a:gd name="T6" fmla="*/ 0 w 573"/>
                <a:gd name="T7" fmla="*/ 0 h 1980"/>
                <a:gd name="T8" fmla="*/ 0 w 573"/>
                <a:gd name="T9" fmla="*/ 0 h 1980"/>
                <a:gd name="T10" fmla="*/ 0 w 573"/>
                <a:gd name="T11" fmla="*/ 0 h 1980"/>
                <a:gd name="T12" fmla="*/ 0 w 573"/>
                <a:gd name="T13" fmla="*/ 0 h 1980"/>
                <a:gd name="T14" fmla="*/ 0 w 573"/>
                <a:gd name="T15" fmla="*/ 0 h 1980"/>
                <a:gd name="T16" fmla="*/ 0 w 573"/>
                <a:gd name="T17" fmla="*/ 0 h 1980"/>
                <a:gd name="T18" fmla="*/ 0 w 573"/>
                <a:gd name="T19" fmla="*/ 0 h 1980"/>
                <a:gd name="T20" fmla="*/ 0 w 573"/>
                <a:gd name="T21" fmla="*/ 0 h 1980"/>
                <a:gd name="T22" fmla="*/ 0 w 573"/>
                <a:gd name="T23" fmla="*/ 0 h 1980"/>
                <a:gd name="T24" fmla="*/ 0 w 573"/>
                <a:gd name="T25" fmla="*/ 0 h 1980"/>
                <a:gd name="T26" fmla="*/ 0 w 573"/>
                <a:gd name="T27" fmla="*/ 0 h 1980"/>
                <a:gd name="T28" fmla="*/ 0 w 573"/>
                <a:gd name="T29" fmla="*/ 0 h 1980"/>
                <a:gd name="T30" fmla="*/ 0 w 573"/>
                <a:gd name="T31" fmla="*/ 0 h 19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73"/>
                <a:gd name="T49" fmla="*/ 0 h 1980"/>
                <a:gd name="T50" fmla="*/ 573 w 573"/>
                <a:gd name="T51" fmla="*/ 1980 h 198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round/>
              <a:headEnd/>
              <a:tailEnd/>
            </a:ln>
          </p:spPr>
          <p:txBody>
            <a:bodyPr/>
            <a:lstStyle/>
            <a:p>
              <a:endParaRPr lang="zh-CN" altLang="en-US"/>
            </a:p>
          </p:txBody>
        </p:sp>
        <p:sp>
          <p:nvSpPr>
            <p:cNvPr id="12388" name="Freeform 55"/>
            <p:cNvSpPr>
              <a:spLocks/>
            </p:cNvSpPr>
            <p:nvPr/>
          </p:nvSpPr>
          <p:spPr bwMode="auto">
            <a:xfrm>
              <a:off x="1432" y="2970"/>
              <a:ext cx="523" cy="147"/>
            </a:xfrm>
            <a:custGeom>
              <a:avLst/>
              <a:gdLst>
                <a:gd name="T0" fmla="*/ 0 w 1045"/>
                <a:gd name="T1" fmla="*/ 0 h 441"/>
                <a:gd name="T2" fmla="*/ 1 w 1045"/>
                <a:gd name="T3" fmla="*/ 0 h 441"/>
                <a:gd name="T4" fmla="*/ 1 w 1045"/>
                <a:gd name="T5" fmla="*/ 0 h 441"/>
                <a:gd name="T6" fmla="*/ 1 w 1045"/>
                <a:gd name="T7" fmla="*/ 0 h 441"/>
                <a:gd name="T8" fmla="*/ 1 w 1045"/>
                <a:gd name="T9" fmla="*/ 0 h 441"/>
                <a:gd name="T10" fmla="*/ 1 w 1045"/>
                <a:gd name="T11" fmla="*/ 0 h 441"/>
                <a:gd name="T12" fmla="*/ 0 w 1045"/>
                <a:gd name="T13" fmla="*/ 0 h 441"/>
                <a:gd name="T14" fmla="*/ 0 60000 65536"/>
                <a:gd name="T15" fmla="*/ 0 60000 65536"/>
                <a:gd name="T16" fmla="*/ 0 60000 65536"/>
                <a:gd name="T17" fmla="*/ 0 60000 65536"/>
                <a:gd name="T18" fmla="*/ 0 60000 65536"/>
                <a:gd name="T19" fmla="*/ 0 60000 65536"/>
                <a:gd name="T20" fmla="*/ 0 60000 65536"/>
                <a:gd name="T21" fmla="*/ 0 w 1045"/>
                <a:gd name="T22" fmla="*/ 0 h 441"/>
                <a:gd name="T23" fmla="*/ 1045 w 1045"/>
                <a:gd name="T24" fmla="*/ 441 h 4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round/>
              <a:headEnd/>
              <a:tailEnd/>
            </a:ln>
          </p:spPr>
          <p:txBody>
            <a:bodyPr/>
            <a:lstStyle/>
            <a:p>
              <a:endParaRPr lang="zh-CN" altLang="en-US"/>
            </a:p>
          </p:txBody>
        </p:sp>
        <p:sp>
          <p:nvSpPr>
            <p:cNvPr id="12389" name="Freeform 56"/>
            <p:cNvSpPr>
              <a:spLocks/>
            </p:cNvSpPr>
            <p:nvPr/>
          </p:nvSpPr>
          <p:spPr bwMode="auto">
            <a:xfrm>
              <a:off x="1315" y="3056"/>
              <a:ext cx="478" cy="573"/>
            </a:xfrm>
            <a:custGeom>
              <a:avLst/>
              <a:gdLst>
                <a:gd name="T0" fmla="*/ 1 w 955"/>
                <a:gd name="T1" fmla="*/ 0 h 1719"/>
                <a:gd name="T2" fmla="*/ 0 w 955"/>
                <a:gd name="T3" fmla="*/ 0 h 1719"/>
                <a:gd name="T4" fmla="*/ 1 w 955"/>
                <a:gd name="T5" fmla="*/ 0 h 1719"/>
                <a:gd name="T6" fmla="*/ 1 w 955"/>
                <a:gd name="T7" fmla="*/ 0 h 1719"/>
                <a:gd name="T8" fmla="*/ 1 w 955"/>
                <a:gd name="T9" fmla="*/ 0 h 1719"/>
                <a:gd name="T10" fmla="*/ 0 60000 65536"/>
                <a:gd name="T11" fmla="*/ 0 60000 65536"/>
                <a:gd name="T12" fmla="*/ 0 60000 65536"/>
                <a:gd name="T13" fmla="*/ 0 60000 65536"/>
                <a:gd name="T14" fmla="*/ 0 60000 65536"/>
                <a:gd name="T15" fmla="*/ 0 w 955"/>
                <a:gd name="T16" fmla="*/ 0 h 1719"/>
                <a:gd name="T17" fmla="*/ 955 w 955"/>
                <a:gd name="T18" fmla="*/ 1719 h 1719"/>
              </a:gdLst>
              <a:ahLst/>
              <a:cxnLst>
                <a:cxn ang="T10">
                  <a:pos x="T0" y="T1"/>
                </a:cxn>
                <a:cxn ang="T11">
                  <a:pos x="T2" y="T3"/>
                </a:cxn>
                <a:cxn ang="T12">
                  <a:pos x="T4" y="T5"/>
                </a:cxn>
                <a:cxn ang="T13">
                  <a:pos x="T6" y="T7"/>
                </a:cxn>
                <a:cxn ang="T14">
                  <a:pos x="T8" y="T9"/>
                </a:cxn>
              </a:cxnLst>
              <a:rect l="T15" t="T16" r="T17" b="T18"/>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round/>
              <a:headEnd/>
              <a:tailEnd/>
            </a:ln>
          </p:spPr>
          <p:txBody>
            <a:bodyPr/>
            <a:lstStyle/>
            <a:p>
              <a:endParaRPr lang="zh-CN" altLang="en-US"/>
            </a:p>
          </p:txBody>
        </p:sp>
        <p:sp>
          <p:nvSpPr>
            <p:cNvPr id="12390" name="Freeform 57"/>
            <p:cNvSpPr>
              <a:spLocks/>
            </p:cNvSpPr>
            <p:nvPr/>
          </p:nvSpPr>
          <p:spPr bwMode="auto">
            <a:xfrm>
              <a:off x="1337" y="3076"/>
              <a:ext cx="431" cy="529"/>
            </a:xfrm>
            <a:custGeom>
              <a:avLst/>
              <a:gdLst>
                <a:gd name="T0" fmla="*/ 1 w 862"/>
                <a:gd name="T1" fmla="*/ 0 h 1587"/>
                <a:gd name="T2" fmla="*/ 0 w 862"/>
                <a:gd name="T3" fmla="*/ 0 h 1587"/>
                <a:gd name="T4" fmla="*/ 1 w 862"/>
                <a:gd name="T5" fmla="*/ 0 h 1587"/>
                <a:gd name="T6" fmla="*/ 1 w 862"/>
                <a:gd name="T7" fmla="*/ 0 h 1587"/>
                <a:gd name="T8" fmla="*/ 1 w 862"/>
                <a:gd name="T9" fmla="*/ 0 h 1587"/>
                <a:gd name="T10" fmla="*/ 0 60000 65536"/>
                <a:gd name="T11" fmla="*/ 0 60000 65536"/>
                <a:gd name="T12" fmla="*/ 0 60000 65536"/>
                <a:gd name="T13" fmla="*/ 0 60000 65536"/>
                <a:gd name="T14" fmla="*/ 0 60000 65536"/>
                <a:gd name="T15" fmla="*/ 0 w 862"/>
                <a:gd name="T16" fmla="*/ 0 h 1587"/>
                <a:gd name="T17" fmla="*/ 862 w 862"/>
                <a:gd name="T18" fmla="*/ 1587 h 1587"/>
              </a:gdLst>
              <a:ahLst/>
              <a:cxnLst>
                <a:cxn ang="T10">
                  <a:pos x="T0" y="T1"/>
                </a:cxn>
                <a:cxn ang="T11">
                  <a:pos x="T2" y="T3"/>
                </a:cxn>
                <a:cxn ang="T12">
                  <a:pos x="T4" y="T5"/>
                </a:cxn>
                <a:cxn ang="T13">
                  <a:pos x="T6" y="T7"/>
                </a:cxn>
                <a:cxn ang="T14">
                  <a:pos x="T8" y="T9"/>
                </a:cxn>
              </a:cxnLst>
              <a:rect l="T15" t="T16" r="T17" b="T18"/>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round/>
              <a:headEnd/>
              <a:tailEnd/>
            </a:ln>
          </p:spPr>
          <p:txBody>
            <a:bodyPr/>
            <a:lstStyle/>
            <a:p>
              <a:endParaRPr lang="zh-CN" altLang="en-US"/>
            </a:p>
          </p:txBody>
        </p:sp>
        <p:sp>
          <p:nvSpPr>
            <p:cNvPr id="12391" name="Freeform 58"/>
            <p:cNvSpPr>
              <a:spLocks/>
            </p:cNvSpPr>
            <p:nvPr/>
          </p:nvSpPr>
          <p:spPr bwMode="auto">
            <a:xfrm>
              <a:off x="1233" y="2968"/>
              <a:ext cx="203" cy="494"/>
            </a:xfrm>
            <a:custGeom>
              <a:avLst/>
              <a:gdLst>
                <a:gd name="T0" fmla="*/ 0 w 408"/>
                <a:gd name="T1" fmla="*/ 0 h 1480"/>
                <a:gd name="T2" fmla="*/ 0 w 408"/>
                <a:gd name="T3" fmla="*/ 0 h 1480"/>
                <a:gd name="T4" fmla="*/ 0 w 408"/>
                <a:gd name="T5" fmla="*/ 0 h 1480"/>
                <a:gd name="T6" fmla="*/ 0 w 408"/>
                <a:gd name="T7" fmla="*/ 0 h 1480"/>
                <a:gd name="T8" fmla="*/ 0 w 408"/>
                <a:gd name="T9" fmla="*/ 0 h 1480"/>
                <a:gd name="T10" fmla="*/ 0 w 408"/>
                <a:gd name="T11" fmla="*/ 0 h 1480"/>
                <a:gd name="T12" fmla="*/ 0 w 408"/>
                <a:gd name="T13" fmla="*/ 0 h 1480"/>
                <a:gd name="T14" fmla="*/ 0 w 408"/>
                <a:gd name="T15" fmla="*/ 0 h 1480"/>
                <a:gd name="T16" fmla="*/ 0 w 408"/>
                <a:gd name="T17" fmla="*/ 0 h 1480"/>
                <a:gd name="T18" fmla="*/ 0 w 408"/>
                <a:gd name="T19" fmla="*/ 0 h 1480"/>
                <a:gd name="T20" fmla="*/ 0 w 408"/>
                <a:gd name="T21" fmla="*/ 0 h 1480"/>
                <a:gd name="T22" fmla="*/ 0 w 408"/>
                <a:gd name="T23" fmla="*/ 0 h 1480"/>
                <a:gd name="T24" fmla="*/ 0 w 408"/>
                <a:gd name="T25" fmla="*/ 0 h 1480"/>
                <a:gd name="T26" fmla="*/ 0 w 408"/>
                <a:gd name="T27" fmla="*/ 0 h 1480"/>
                <a:gd name="T28" fmla="*/ 0 w 408"/>
                <a:gd name="T29" fmla="*/ 0 h 1480"/>
                <a:gd name="T30" fmla="*/ 0 w 408"/>
                <a:gd name="T31" fmla="*/ 0 h 14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08"/>
                <a:gd name="T49" fmla="*/ 0 h 1480"/>
                <a:gd name="T50" fmla="*/ 408 w 408"/>
                <a:gd name="T51" fmla="*/ 1480 h 148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92" name="Freeform 59"/>
            <p:cNvSpPr>
              <a:spLocks/>
            </p:cNvSpPr>
            <p:nvPr/>
          </p:nvSpPr>
          <p:spPr bwMode="auto">
            <a:xfrm>
              <a:off x="1204" y="3479"/>
              <a:ext cx="532" cy="321"/>
            </a:xfrm>
            <a:custGeom>
              <a:avLst/>
              <a:gdLst>
                <a:gd name="T0" fmla="*/ 0 w 1065"/>
                <a:gd name="T1" fmla="*/ 0 h 963"/>
                <a:gd name="T2" fmla="*/ 0 w 1065"/>
                <a:gd name="T3" fmla="*/ 0 h 963"/>
                <a:gd name="T4" fmla="*/ 0 w 1065"/>
                <a:gd name="T5" fmla="*/ 0 h 963"/>
                <a:gd name="T6" fmla="*/ 0 w 1065"/>
                <a:gd name="T7" fmla="*/ 0 h 963"/>
                <a:gd name="T8" fmla="*/ 0 w 1065"/>
                <a:gd name="T9" fmla="*/ 0 h 963"/>
                <a:gd name="T10" fmla="*/ 0 w 1065"/>
                <a:gd name="T11" fmla="*/ 0 h 963"/>
                <a:gd name="T12" fmla="*/ 0 w 1065"/>
                <a:gd name="T13" fmla="*/ 0 h 963"/>
                <a:gd name="T14" fmla="*/ 0 w 1065"/>
                <a:gd name="T15" fmla="*/ 0 h 963"/>
                <a:gd name="T16" fmla="*/ 0 w 1065"/>
                <a:gd name="T17" fmla="*/ 0 h 963"/>
                <a:gd name="T18" fmla="*/ 0 w 1065"/>
                <a:gd name="T19" fmla="*/ 0 h 9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65"/>
                <a:gd name="T31" fmla="*/ 0 h 963"/>
                <a:gd name="T32" fmla="*/ 1065 w 1065"/>
                <a:gd name="T33" fmla="*/ 963 h 9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93" name="Freeform 60"/>
            <p:cNvSpPr>
              <a:spLocks/>
            </p:cNvSpPr>
            <p:nvPr/>
          </p:nvSpPr>
          <p:spPr bwMode="auto">
            <a:xfrm>
              <a:off x="642" y="3519"/>
              <a:ext cx="985" cy="288"/>
            </a:xfrm>
            <a:custGeom>
              <a:avLst/>
              <a:gdLst>
                <a:gd name="T0" fmla="*/ 0 w 1969"/>
                <a:gd name="T1" fmla="*/ 0 h 862"/>
                <a:gd name="T2" fmla="*/ 1 w 1969"/>
                <a:gd name="T3" fmla="*/ 0 h 862"/>
                <a:gd name="T4" fmla="*/ 1 w 1969"/>
                <a:gd name="T5" fmla="*/ 0 h 862"/>
                <a:gd name="T6" fmla="*/ 1 w 1969"/>
                <a:gd name="T7" fmla="*/ 0 h 862"/>
                <a:gd name="T8" fmla="*/ 0 w 1969"/>
                <a:gd name="T9" fmla="*/ 0 h 862"/>
                <a:gd name="T10" fmla="*/ 0 60000 65536"/>
                <a:gd name="T11" fmla="*/ 0 60000 65536"/>
                <a:gd name="T12" fmla="*/ 0 60000 65536"/>
                <a:gd name="T13" fmla="*/ 0 60000 65536"/>
                <a:gd name="T14" fmla="*/ 0 60000 65536"/>
                <a:gd name="T15" fmla="*/ 0 w 1969"/>
                <a:gd name="T16" fmla="*/ 0 h 862"/>
                <a:gd name="T17" fmla="*/ 1969 w 1969"/>
                <a:gd name="T18" fmla="*/ 862 h 862"/>
              </a:gdLst>
              <a:ahLst/>
              <a:cxnLst>
                <a:cxn ang="T10">
                  <a:pos x="T0" y="T1"/>
                </a:cxn>
                <a:cxn ang="T11">
                  <a:pos x="T2" y="T3"/>
                </a:cxn>
                <a:cxn ang="T12">
                  <a:pos x="T4" y="T5"/>
                </a:cxn>
                <a:cxn ang="T13">
                  <a:pos x="T6" y="T7"/>
                </a:cxn>
                <a:cxn ang="T14">
                  <a:pos x="T8" y="T9"/>
                </a:cxn>
              </a:cxnLst>
              <a:rect l="T15" t="T16" r="T17" b="T18"/>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94" name="Freeform 61"/>
            <p:cNvSpPr>
              <a:spLocks/>
            </p:cNvSpPr>
            <p:nvPr/>
          </p:nvSpPr>
          <p:spPr bwMode="auto">
            <a:xfrm>
              <a:off x="852" y="3789"/>
              <a:ext cx="889" cy="99"/>
            </a:xfrm>
            <a:custGeom>
              <a:avLst/>
              <a:gdLst>
                <a:gd name="T0" fmla="*/ 1 w 1777"/>
                <a:gd name="T1" fmla="*/ 0 h 297"/>
                <a:gd name="T2" fmla="*/ 0 w 1777"/>
                <a:gd name="T3" fmla="*/ 0 h 297"/>
                <a:gd name="T4" fmla="*/ 1 w 1777"/>
                <a:gd name="T5" fmla="*/ 0 h 297"/>
                <a:gd name="T6" fmla="*/ 1 w 1777"/>
                <a:gd name="T7" fmla="*/ 0 h 297"/>
                <a:gd name="T8" fmla="*/ 1 w 1777"/>
                <a:gd name="T9" fmla="*/ 0 h 297"/>
                <a:gd name="T10" fmla="*/ 1 w 1777"/>
                <a:gd name="T11" fmla="*/ 0 h 297"/>
                <a:gd name="T12" fmla="*/ 1 w 1777"/>
                <a:gd name="T13" fmla="*/ 0 h 297"/>
                <a:gd name="T14" fmla="*/ 0 60000 65536"/>
                <a:gd name="T15" fmla="*/ 0 60000 65536"/>
                <a:gd name="T16" fmla="*/ 0 60000 65536"/>
                <a:gd name="T17" fmla="*/ 0 60000 65536"/>
                <a:gd name="T18" fmla="*/ 0 60000 65536"/>
                <a:gd name="T19" fmla="*/ 0 60000 65536"/>
                <a:gd name="T20" fmla="*/ 0 60000 65536"/>
                <a:gd name="T21" fmla="*/ 0 w 1777"/>
                <a:gd name="T22" fmla="*/ 0 h 297"/>
                <a:gd name="T23" fmla="*/ 1777 w 1777"/>
                <a:gd name="T24" fmla="*/ 297 h 2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95" name="Freeform 62"/>
            <p:cNvSpPr>
              <a:spLocks/>
            </p:cNvSpPr>
            <p:nvPr/>
          </p:nvSpPr>
          <p:spPr bwMode="auto">
            <a:xfrm>
              <a:off x="624" y="3519"/>
              <a:ext cx="256" cy="369"/>
            </a:xfrm>
            <a:custGeom>
              <a:avLst/>
              <a:gdLst>
                <a:gd name="T0" fmla="*/ 0 w 513"/>
                <a:gd name="T1" fmla="*/ 0 h 1106"/>
                <a:gd name="T2" fmla="*/ 0 w 513"/>
                <a:gd name="T3" fmla="*/ 0 h 1106"/>
                <a:gd name="T4" fmla="*/ 0 w 513"/>
                <a:gd name="T5" fmla="*/ 0 h 1106"/>
                <a:gd name="T6" fmla="*/ 0 w 513"/>
                <a:gd name="T7" fmla="*/ 0 h 1106"/>
                <a:gd name="T8" fmla="*/ 0 w 513"/>
                <a:gd name="T9" fmla="*/ 0 h 1106"/>
                <a:gd name="T10" fmla="*/ 0 60000 65536"/>
                <a:gd name="T11" fmla="*/ 0 60000 65536"/>
                <a:gd name="T12" fmla="*/ 0 60000 65536"/>
                <a:gd name="T13" fmla="*/ 0 60000 65536"/>
                <a:gd name="T14" fmla="*/ 0 60000 65536"/>
                <a:gd name="T15" fmla="*/ 0 w 513"/>
                <a:gd name="T16" fmla="*/ 0 h 1106"/>
                <a:gd name="T17" fmla="*/ 513 w 513"/>
                <a:gd name="T18" fmla="*/ 1106 h 1106"/>
              </a:gdLst>
              <a:ahLst/>
              <a:cxnLst>
                <a:cxn ang="T10">
                  <a:pos x="T0" y="T1"/>
                </a:cxn>
                <a:cxn ang="T11">
                  <a:pos x="T2" y="T3"/>
                </a:cxn>
                <a:cxn ang="T12">
                  <a:pos x="T4" y="T5"/>
                </a:cxn>
                <a:cxn ang="T13">
                  <a:pos x="T6" y="T7"/>
                </a:cxn>
                <a:cxn ang="T14">
                  <a:pos x="T8" y="T9"/>
                </a:cxn>
              </a:cxnLst>
              <a:rect l="T15" t="T16" r="T17" b="T18"/>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96" name="Freeform 63"/>
            <p:cNvSpPr>
              <a:spLocks/>
            </p:cNvSpPr>
            <p:nvPr/>
          </p:nvSpPr>
          <p:spPr bwMode="auto">
            <a:xfrm>
              <a:off x="1206" y="3791"/>
              <a:ext cx="132" cy="8"/>
            </a:xfrm>
            <a:custGeom>
              <a:avLst/>
              <a:gdLst>
                <a:gd name="T0" fmla="*/ 1 w 262"/>
                <a:gd name="T1" fmla="*/ 0 h 25"/>
                <a:gd name="T2" fmla="*/ 0 w 262"/>
                <a:gd name="T3" fmla="*/ 0 h 25"/>
                <a:gd name="T4" fmla="*/ 1 w 262"/>
                <a:gd name="T5" fmla="*/ 0 h 25"/>
                <a:gd name="T6" fmla="*/ 1 w 262"/>
                <a:gd name="T7" fmla="*/ 0 h 25"/>
                <a:gd name="T8" fmla="*/ 1 w 262"/>
                <a:gd name="T9" fmla="*/ 0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97" name="Freeform 64"/>
            <p:cNvSpPr>
              <a:spLocks/>
            </p:cNvSpPr>
            <p:nvPr/>
          </p:nvSpPr>
          <p:spPr bwMode="auto">
            <a:xfrm>
              <a:off x="927" y="3521"/>
              <a:ext cx="281" cy="279"/>
            </a:xfrm>
            <a:custGeom>
              <a:avLst/>
              <a:gdLst>
                <a:gd name="T0" fmla="*/ 1 w 561"/>
                <a:gd name="T1" fmla="*/ 0 h 836"/>
                <a:gd name="T2" fmla="*/ 0 w 561"/>
                <a:gd name="T3" fmla="*/ 0 h 836"/>
                <a:gd name="T4" fmla="*/ 1 w 561"/>
                <a:gd name="T5" fmla="*/ 0 h 836"/>
                <a:gd name="T6" fmla="*/ 1 w 561"/>
                <a:gd name="T7" fmla="*/ 0 h 836"/>
                <a:gd name="T8" fmla="*/ 0 60000 65536"/>
                <a:gd name="T9" fmla="*/ 0 60000 65536"/>
                <a:gd name="T10" fmla="*/ 0 60000 65536"/>
                <a:gd name="T11" fmla="*/ 0 60000 65536"/>
                <a:gd name="T12" fmla="*/ 0 w 561"/>
                <a:gd name="T13" fmla="*/ 0 h 836"/>
                <a:gd name="T14" fmla="*/ 561 w 561"/>
                <a:gd name="T15" fmla="*/ 836 h 836"/>
              </a:gdLst>
              <a:ahLst/>
              <a:cxnLst>
                <a:cxn ang="T8">
                  <a:pos x="T0" y="T1"/>
                </a:cxn>
                <a:cxn ang="T9">
                  <a:pos x="T2" y="T3"/>
                </a:cxn>
                <a:cxn ang="T10">
                  <a:pos x="T4" y="T5"/>
                </a:cxn>
                <a:cxn ang="T11">
                  <a:pos x="T6" y="T7"/>
                </a:cxn>
              </a:cxnLst>
              <a:rect l="T12" t="T13" r="T14" b="T15"/>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2398" name="Group 65"/>
            <p:cNvGrpSpPr>
              <a:grpSpLocks/>
            </p:cNvGrpSpPr>
            <p:nvPr/>
          </p:nvGrpSpPr>
          <p:grpSpPr bwMode="auto">
            <a:xfrm>
              <a:off x="700" y="3526"/>
              <a:ext cx="515" cy="270"/>
              <a:chOff x="700" y="3526"/>
              <a:chExt cx="515" cy="270"/>
            </a:xfrm>
          </p:grpSpPr>
          <p:grpSp>
            <p:nvGrpSpPr>
              <p:cNvPr id="12424" name="Group 66"/>
              <p:cNvGrpSpPr>
                <a:grpSpLocks/>
              </p:cNvGrpSpPr>
              <p:nvPr/>
            </p:nvGrpSpPr>
            <p:grpSpPr bwMode="auto">
              <a:xfrm>
                <a:off x="737" y="3534"/>
                <a:ext cx="49" cy="23"/>
                <a:chOff x="737" y="3534"/>
                <a:chExt cx="49" cy="23"/>
              </a:xfrm>
            </p:grpSpPr>
            <p:sp>
              <p:nvSpPr>
                <p:cNvPr id="12835" name="Freeform 67"/>
                <p:cNvSpPr>
                  <a:spLocks/>
                </p:cNvSpPr>
                <p:nvPr/>
              </p:nvSpPr>
              <p:spPr bwMode="auto">
                <a:xfrm>
                  <a:off x="737" y="3534"/>
                  <a:ext cx="11" cy="23"/>
                </a:xfrm>
                <a:custGeom>
                  <a:avLst/>
                  <a:gdLst>
                    <a:gd name="T0" fmla="*/ 1 w 22"/>
                    <a:gd name="T1" fmla="*/ 0 h 67"/>
                    <a:gd name="T2" fmla="*/ 0 w 22"/>
                    <a:gd name="T3" fmla="*/ 0 h 67"/>
                    <a:gd name="T4" fmla="*/ 1 w 22"/>
                    <a:gd name="T5" fmla="*/ 0 h 67"/>
                    <a:gd name="T6" fmla="*/ 1 w 22"/>
                    <a:gd name="T7" fmla="*/ 0 h 67"/>
                    <a:gd name="T8" fmla="*/ 1 w 22"/>
                    <a:gd name="T9" fmla="*/ 0 h 67"/>
                    <a:gd name="T10" fmla="*/ 0 60000 65536"/>
                    <a:gd name="T11" fmla="*/ 0 60000 65536"/>
                    <a:gd name="T12" fmla="*/ 0 60000 65536"/>
                    <a:gd name="T13" fmla="*/ 0 60000 65536"/>
                    <a:gd name="T14" fmla="*/ 0 60000 65536"/>
                    <a:gd name="T15" fmla="*/ 0 w 22"/>
                    <a:gd name="T16" fmla="*/ 0 h 67"/>
                    <a:gd name="T17" fmla="*/ 22 w 22"/>
                    <a:gd name="T18" fmla="*/ 67 h 67"/>
                  </a:gdLst>
                  <a:ahLst/>
                  <a:cxnLst>
                    <a:cxn ang="T10">
                      <a:pos x="T0" y="T1"/>
                    </a:cxn>
                    <a:cxn ang="T11">
                      <a:pos x="T2" y="T3"/>
                    </a:cxn>
                    <a:cxn ang="T12">
                      <a:pos x="T4" y="T5"/>
                    </a:cxn>
                    <a:cxn ang="T13">
                      <a:pos x="T6" y="T7"/>
                    </a:cxn>
                    <a:cxn ang="T14">
                      <a:pos x="T8" y="T9"/>
                    </a:cxn>
                  </a:cxnLst>
                  <a:rect l="T15" t="T16" r="T17" b="T18"/>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36" name="Freeform 68"/>
                <p:cNvSpPr>
                  <a:spLocks/>
                </p:cNvSpPr>
                <p:nvPr/>
              </p:nvSpPr>
              <p:spPr bwMode="auto">
                <a:xfrm>
                  <a:off x="742" y="3535"/>
                  <a:ext cx="36" cy="9"/>
                </a:xfrm>
                <a:custGeom>
                  <a:avLst/>
                  <a:gdLst>
                    <a:gd name="T0" fmla="*/ 0 w 73"/>
                    <a:gd name="T1" fmla="*/ 0 h 29"/>
                    <a:gd name="T2" fmla="*/ 0 w 73"/>
                    <a:gd name="T3" fmla="*/ 0 h 29"/>
                    <a:gd name="T4" fmla="*/ 0 w 73"/>
                    <a:gd name="T5" fmla="*/ 0 h 29"/>
                    <a:gd name="T6" fmla="*/ 0 w 73"/>
                    <a:gd name="T7" fmla="*/ 0 h 29"/>
                    <a:gd name="T8" fmla="*/ 0 w 73"/>
                    <a:gd name="T9" fmla="*/ 0 h 29"/>
                    <a:gd name="T10" fmla="*/ 0 w 73"/>
                    <a:gd name="T11" fmla="*/ 0 h 29"/>
                    <a:gd name="T12" fmla="*/ 0 w 73"/>
                    <a:gd name="T13" fmla="*/ 0 h 29"/>
                    <a:gd name="T14" fmla="*/ 0 w 73"/>
                    <a:gd name="T15" fmla="*/ 0 h 29"/>
                    <a:gd name="T16" fmla="*/ 0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37" name="Freeform 69"/>
                <p:cNvSpPr>
                  <a:spLocks/>
                </p:cNvSpPr>
                <p:nvPr/>
              </p:nvSpPr>
              <p:spPr bwMode="auto">
                <a:xfrm>
                  <a:off x="744" y="3545"/>
                  <a:ext cx="42" cy="12"/>
                </a:xfrm>
                <a:custGeom>
                  <a:avLst/>
                  <a:gdLst>
                    <a:gd name="T0" fmla="*/ 0 w 82"/>
                    <a:gd name="T1" fmla="*/ 0 h 35"/>
                    <a:gd name="T2" fmla="*/ 1 w 82"/>
                    <a:gd name="T3" fmla="*/ 0 h 35"/>
                    <a:gd name="T4" fmla="*/ 1 w 82"/>
                    <a:gd name="T5" fmla="*/ 0 h 35"/>
                    <a:gd name="T6" fmla="*/ 1 w 82"/>
                    <a:gd name="T7" fmla="*/ 0 h 35"/>
                    <a:gd name="T8" fmla="*/ 1 w 82"/>
                    <a:gd name="T9" fmla="*/ 0 h 35"/>
                    <a:gd name="T10" fmla="*/ 1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25" name="Group 70"/>
              <p:cNvGrpSpPr>
                <a:grpSpLocks/>
              </p:cNvGrpSpPr>
              <p:nvPr/>
            </p:nvGrpSpPr>
            <p:grpSpPr bwMode="auto">
              <a:xfrm>
                <a:off x="748" y="3547"/>
                <a:ext cx="50" cy="23"/>
                <a:chOff x="748" y="3547"/>
                <a:chExt cx="50" cy="23"/>
              </a:xfrm>
            </p:grpSpPr>
            <p:sp>
              <p:nvSpPr>
                <p:cNvPr id="12832" name="Freeform 71"/>
                <p:cNvSpPr>
                  <a:spLocks/>
                </p:cNvSpPr>
                <p:nvPr/>
              </p:nvSpPr>
              <p:spPr bwMode="auto">
                <a:xfrm>
                  <a:off x="748" y="3547"/>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33" name="Freeform 72"/>
                <p:cNvSpPr>
                  <a:spLocks/>
                </p:cNvSpPr>
                <p:nvPr/>
              </p:nvSpPr>
              <p:spPr bwMode="auto">
                <a:xfrm>
                  <a:off x="753" y="3548"/>
                  <a:ext cx="37" cy="10"/>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34" name="Freeform 73"/>
                <p:cNvSpPr>
                  <a:spLocks/>
                </p:cNvSpPr>
                <p:nvPr/>
              </p:nvSpPr>
              <p:spPr bwMode="auto">
                <a:xfrm>
                  <a:off x="757" y="3558"/>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2426" name="Freeform 74"/>
              <p:cNvSpPr>
                <a:spLocks/>
              </p:cNvSpPr>
              <p:nvPr/>
            </p:nvSpPr>
            <p:spPr bwMode="auto">
              <a:xfrm>
                <a:off x="952" y="3538"/>
                <a:ext cx="39" cy="12"/>
              </a:xfrm>
              <a:custGeom>
                <a:avLst/>
                <a:gdLst>
                  <a:gd name="T0" fmla="*/ 0 w 79"/>
                  <a:gd name="T1" fmla="*/ 0 h 36"/>
                  <a:gd name="T2" fmla="*/ 0 w 79"/>
                  <a:gd name="T3" fmla="*/ 0 h 36"/>
                  <a:gd name="T4" fmla="*/ 0 w 79"/>
                  <a:gd name="T5" fmla="*/ 0 h 36"/>
                  <a:gd name="T6" fmla="*/ 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27" name="Freeform 75"/>
              <p:cNvSpPr>
                <a:spLocks/>
              </p:cNvSpPr>
              <p:nvPr/>
            </p:nvSpPr>
            <p:spPr bwMode="auto">
              <a:xfrm>
                <a:off x="861" y="3535"/>
                <a:ext cx="11" cy="22"/>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28" name="Freeform 76"/>
              <p:cNvSpPr>
                <a:spLocks/>
              </p:cNvSpPr>
              <p:nvPr/>
            </p:nvSpPr>
            <p:spPr bwMode="auto">
              <a:xfrm>
                <a:off x="867" y="3535"/>
                <a:ext cx="34" cy="10"/>
              </a:xfrm>
              <a:custGeom>
                <a:avLst/>
                <a:gdLst>
                  <a:gd name="T0" fmla="*/ 0 w 70"/>
                  <a:gd name="T1" fmla="*/ 0 h 30"/>
                  <a:gd name="T2" fmla="*/ 0 w 70"/>
                  <a:gd name="T3" fmla="*/ 0 h 30"/>
                  <a:gd name="T4" fmla="*/ 0 w 70"/>
                  <a:gd name="T5" fmla="*/ 0 h 30"/>
                  <a:gd name="T6" fmla="*/ 0 w 70"/>
                  <a:gd name="T7" fmla="*/ 0 h 30"/>
                  <a:gd name="T8" fmla="*/ 0 w 70"/>
                  <a:gd name="T9" fmla="*/ 0 h 30"/>
                  <a:gd name="T10" fmla="*/ 0 w 70"/>
                  <a:gd name="T11" fmla="*/ 0 h 30"/>
                  <a:gd name="T12" fmla="*/ 0 w 70"/>
                  <a:gd name="T13" fmla="*/ 0 h 30"/>
                  <a:gd name="T14" fmla="*/ 0 w 70"/>
                  <a:gd name="T15" fmla="*/ 0 h 30"/>
                  <a:gd name="T16" fmla="*/ 0 w 70"/>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0"/>
                  <a:gd name="T28" fmla="*/ 0 h 30"/>
                  <a:gd name="T29" fmla="*/ 70 w 70"/>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29" name="Freeform 77"/>
              <p:cNvSpPr>
                <a:spLocks/>
              </p:cNvSpPr>
              <p:nvPr/>
            </p:nvSpPr>
            <p:spPr bwMode="auto">
              <a:xfrm>
                <a:off x="868" y="3545"/>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2430" name="Group 78"/>
              <p:cNvGrpSpPr>
                <a:grpSpLocks/>
              </p:cNvGrpSpPr>
              <p:nvPr/>
            </p:nvGrpSpPr>
            <p:grpSpPr bwMode="auto">
              <a:xfrm>
                <a:off x="872" y="3547"/>
                <a:ext cx="50" cy="23"/>
                <a:chOff x="872" y="3547"/>
                <a:chExt cx="50" cy="23"/>
              </a:xfrm>
            </p:grpSpPr>
            <p:sp>
              <p:nvSpPr>
                <p:cNvPr id="12829" name="Freeform 79"/>
                <p:cNvSpPr>
                  <a:spLocks/>
                </p:cNvSpPr>
                <p:nvPr/>
              </p:nvSpPr>
              <p:spPr bwMode="auto">
                <a:xfrm>
                  <a:off x="872" y="3547"/>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30" name="Freeform 80"/>
                <p:cNvSpPr>
                  <a:spLocks/>
                </p:cNvSpPr>
                <p:nvPr/>
              </p:nvSpPr>
              <p:spPr bwMode="auto">
                <a:xfrm>
                  <a:off x="878" y="3547"/>
                  <a:ext cx="36" cy="10"/>
                </a:xfrm>
                <a:custGeom>
                  <a:avLst/>
                  <a:gdLst>
                    <a:gd name="T0" fmla="*/ 0 w 73"/>
                    <a:gd name="T1" fmla="*/ 0 h 30"/>
                    <a:gd name="T2" fmla="*/ 0 w 73"/>
                    <a:gd name="T3" fmla="*/ 0 h 30"/>
                    <a:gd name="T4" fmla="*/ 0 w 73"/>
                    <a:gd name="T5" fmla="*/ 0 h 30"/>
                    <a:gd name="T6" fmla="*/ 0 w 73"/>
                    <a:gd name="T7" fmla="*/ 0 h 30"/>
                    <a:gd name="T8" fmla="*/ 0 w 73"/>
                    <a:gd name="T9" fmla="*/ 0 h 30"/>
                    <a:gd name="T10" fmla="*/ 0 w 73"/>
                    <a:gd name="T11" fmla="*/ 0 h 30"/>
                    <a:gd name="T12" fmla="*/ 0 w 73"/>
                    <a:gd name="T13" fmla="*/ 0 h 30"/>
                    <a:gd name="T14" fmla="*/ 0 w 73"/>
                    <a:gd name="T15" fmla="*/ 0 h 30"/>
                    <a:gd name="T16" fmla="*/ 0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31" name="Freeform 81"/>
                <p:cNvSpPr>
                  <a:spLocks/>
                </p:cNvSpPr>
                <p:nvPr/>
              </p:nvSpPr>
              <p:spPr bwMode="auto">
                <a:xfrm>
                  <a:off x="880" y="3558"/>
                  <a:ext cx="42"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31" name="Group 82"/>
              <p:cNvGrpSpPr>
                <a:grpSpLocks/>
              </p:cNvGrpSpPr>
              <p:nvPr/>
            </p:nvGrpSpPr>
            <p:grpSpPr bwMode="auto">
              <a:xfrm>
                <a:off x="885" y="3559"/>
                <a:ext cx="50" cy="23"/>
                <a:chOff x="885" y="3559"/>
                <a:chExt cx="50" cy="23"/>
              </a:xfrm>
            </p:grpSpPr>
            <p:sp>
              <p:nvSpPr>
                <p:cNvPr id="12826" name="Freeform 83"/>
                <p:cNvSpPr>
                  <a:spLocks/>
                </p:cNvSpPr>
                <p:nvPr/>
              </p:nvSpPr>
              <p:spPr bwMode="auto">
                <a:xfrm>
                  <a:off x="885" y="3559"/>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27" name="Freeform 84"/>
                <p:cNvSpPr>
                  <a:spLocks/>
                </p:cNvSpPr>
                <p:nvPr/>
              </p:nvSpPr>
              <p:spPr bwMode="auto">
                <a:xfrm>
                  <a:off x="890" y="3560"/>
                  <a:ext cx="37" cy="10"/>
                </a:xfrm>
                <a:custGeom>
                  <a:avLst/>
                  <a:gdLst>
                    <a:gd name="T0" fmla="*/ 1 w 74"/>
                    <a:gd name="T1" fmla="*/ 0 h 30"/>
                    <a:gd name="T2" fmla="*/ 1 w 74"/>
                    <a:gd name="T3" fmla="*/ 0 h 30"/>
                    <a:gd name="T4" fmla="*/ 1 w 74"/>
                    <a:gd name="T5" fmla="*/ 0 h 30"/>
                    <a:gd name="T6" fmla="*/ 1 w 74"/>
                    <a:gd name="T7" fmla="*/ 0 h 30"/>
                    <a:gd name="T8" fmla="*/ 1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28" name="Freeform 85"/>
                <p:cNvSpPr>
                  <a:spLocks/>
                </p:cNvSpPr>
                <p:nvPr/>
              </p:nvSpPr>
              <p:spPr bwMode="auto">
                <a:xfrm>
                  <a:off x="893" y="3570"/>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32" name="Group 86"/>
              <p:cNvGrpSpPr>
                <a:grpSpLocks/>
              </p:cNvGrpSpPr>
              <p:nvPr/>
            </p:nvGrpSpPr>
            <p:grpSpPr bwMode="auto">
              <a:xfrm>
                <a:off x="898" y="3571"/>
                <a:ext cx="49" cy="23"/>
                <a:chOff x="898" y="3571"/>
                <a:chExt cx="49" cy="23"/>
              </a:xfrm>
            </p:grpSpPr>
            <p:sp>
              <p:nvSpPr>
                <p:cNvPr id="12823" name="Freeform 87"/>
                <p:cNvSpPr>
                  <a:spLocks/>
                </p:cNvSpPr>
                <p:nvPr/>
              </p:nvSpPr>
              <p:spPr bwMode="auto">
                <a:xfrm>
                  <a:off x="898" y="3571"/>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24" name="Freeform 88"/>
                <p:cNvSpPr>
                  <a:spLocks/>
                </p:cNvSpPr>
                <p:nvPr/>
              </p:nvSpPr>
              <p:spPr bwMode="auto">
                <a:xfrm>
                  <a:off x="903" y="3572"/>
                  <a:ext cx="37" cy="10"/>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25" name="Freeform 89"/>
                <p:cNvSpPr>
                  <a:spLocks/>
                </p:cNvSpPr>
                <p:nvPr/>
              </p:nvSpPr>
              <p:spPr bwMode="auto">
                <a:xfrm>
                  <a:off x="907" y="3582"/>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33" name="Group 90"/>
              <p:cNvGrpSpPr>
                <a:grpSpLocks/>
              </p:cNvGrpSpPr>
              <p:nvPr/>
            </p:nvGrpSpPr>
            <p:grpSpPr bwMode="auto">
              <a:xfrm>
                <a:off x="911" y="3585"/>
                <a:ext cx="49" cy="23"/>
                <a:chOff x="911" y="3585"/>
                <a:chExt cx="49" cy="23"/>
              </a:xfrm>
            </p:grpSpPr>
            <p:sp>
              <p:nvSpPr>
                <p:cNvPr id="12820" name="Freeform 91"/>
                <p:cNvSpPr>
                  <a:spLocks/>
                </p:cNvSpPr>
                <p:nvPr/>
              </p:nvSpPr>
              <p:spPr bwMode="auto">
                <a:xfrm>
                  <a:off x="911" y="3585"/>
                  <a:ext cx="12" cy="23"/>
                </a:xfrm>
                <a:custGeom>
                  <a:avLst/>
                  <a:gdLst>
                    <a:gd name="T0" fmla="*/ 1 w 24"/>
                    <a:gd name="T1" fmla="*/ 0 h 69"/>
                    <a:gd name="T2" fmla="*/ 0 w 24"/>
                    <a:gd name="T3" fmla="*/ 0 h 69"/>
                    <a:gd name="T4" fmla="*/ 1 w 24"/>
                    <a:gd name="T5" fmla="*/ 0 h 69"/>
                    <a:gd name="T6" fmla="*/ 1 w 24"/>
                    <a:gd name="T7" fmla="*/ 0 h 69"/>
                    <a:gd name="T8" fmla="*/ 1 w 24"/>
                    <a:gd name="T9" fmla="*/ 0 h 69"/>
                    <a:gd name="T10" fmla="*/ 0 60000 65536"/>
                    <a:gd name="T11" fmla="*/ 0 60000 65536"/>
                    <a:gd name="T12" fmla="*/ 0 60000 65536"/>
                    <a:gd name="T13" fmla="*/ 0 60000 65536"/>
                    <a:gd name="T14" fmla="*/ 0 60000 65536"/>
                    <a:gd name="T15" fmla="*/ 0 w 24"/>
                    <a:gd name="T16" fmla="*/ 0 h 69"/>
                    <a:gd name="T17" fmla="*/ 24 w 24"/>
                    <a:gd name="T18" fmla="*/ 69 h 69"/>
                  </a:gdLst>
                  <a:ahLst/>
                  <a:cxnLst>
                    <a:cxn ang="T10">
                      <a:pos x="T0" y="T1"/>
                    </a:cxn>
                    <a:cxn ang="T11">
                      <a:pos x="T2" y="T3"/>
                    </a:cxn>
                    <a:cxn ang="T12">
                      <a:pos x="T4" y="T5"/>
                    </a:cxn>
                    <a:cxn ang="T13">
                      <a:pos x="T6" y="T7"/>
                    </a:cxn>
                    <a:cxn ang="T14">
                      <a:pos x="T8" y="T9"/>
                    </a:cxn>
                  </a:cxnLst>
                  <a:rect l="T15" t="T16" r="T17" b="T18"/>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21" name="Freeform 92"/>
                <p:cNvSpPr>
                  <a:spLocks/>
                </p:cNvSpPr>
                <p:nvPr/>
              </p:nvSpPr>
              <p:spPr bwMode="auto">
                <a:xfrm>
                  <a:off x="915" y="3585"/>
                  <a:ext cx="38" cy="10"/>
                </a:xfrm>
                <a:custGeom>
                  <a:avLst/>
                  <a:gdLst>
                    <a:gd name="T0" fmla="*/ 1 w 75"/>
                    <a:gd name="T1" fmla="*/ 0 h 30"/>
                    <a:gd name="T2" fmla="*/ 1 w 75"/>
                    <a:gd name="T3" fmla="*/ 0 h 30"/>
                    <a:gd name="T4" fmla="*/ 1 w 75"/>
                    <a:gd name="T5" fmla="*/ 0 h 30"/>
                    <a:gd name="T6" fmla="*/ 1 w 75"/>
                    <a:gd name="T7" fmla="*/ 0 h 30"/>
                    <a:gd name="T8" fmla="*/ 1 w 75"/>
                    <a:gd name="T9" fmla="*/ 0 h 30"/>
                    <a:gd name="T10" fmla="*/ 1 w 75"/>
                    <a:gd name="T11" fmla="*/ 0 h 30"/>
                    <a:gd name="T12" fmla="*/ 1 w 75"/>
                    <a:gd name="T13" fmla="*/ 0 h 30"/>
                    <a:gd name="T14" fmla="*/ 0 w 75"/>
                    <a:gd name="T15" fmla="*/ 0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22" name="Freeform 93"/>
                <p:cNvSpPr>
                  <a:spLocks/>
                </p:cNvSpPr>
                <p:nvPr/>
              </p:nvSpPr>
              <p:spPr bwMode="auto">
                <a:xfrm>
                  <a:off x="919" y="3596"/>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34" name="Group 94"/>
              <p:cNvGrpSpPr>
                <a:grpSpLocks/>
              </p:cNvGrpSpPr>
              <p:nvPr/>
            </p:nvGrpSpPr>
            <p:grpSpPr bwMode="auto">
              <a:xfrm>
                <a:off x="923" y="3600"/>
                <a:ext cx="99" cy="73"/>
                <a:chOff x="923" y="3600"/>
                <a:chExt cx="99" cy="73"/>
              </a:xfrm>
            </p:grpSpPr>
            <p:grpSp>
              <p:nvGrpSpPr>
                <p:cNvPr id="12800" name="Group 95"/>
                <p:cNvGrpSpPr>
                  <a:grpSpLocks/>
                </p:cNvGrpSpPr>
                <p:nvPr/>
              </p:nvGrpSpPr>
              <p:grpSpPr bwMode="auto">
                <a:xfrm>
                  <a:off x="923" y="3600"/>
                  <a:ext cx="49" cy="23"/>
                  <a:chOff x="923" y="3600"/>
                  <a:chExt cx="49" cy="23"/>
                </a:xfrm>
              </p:grpSpPr>
              <p:sp>
                <p:nvSpPr>
                  <p:cNvPr id="12817" name="Freeform 96"/>
                  <p:cNvSpPr>
                    <a:spLocks/>
                  </p:cNvSpPr>
                  <p:nvPr/>
                </p:nvSpPr>
                <p:spPr bwMode="auto">
                  <a:xfrm>
                    <a:off x="923" y="3600"/>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18" name="Freeform 97"/>
                  <p:cNvSpPr>
                    <a:spLocks/>
                  </p:cNvSpPr>
                  <p:nvPr/>
                </p:nvSpPr>
                <p:spPr bwMode="auto">
                  <a:xfrm>
                    <a:off x="928" y="3600"/>
                    <a:ext cx="37" cy="10"/>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19" name="Freeform 98"/>
                  <p:cNvSpPr>
                    <a:spLocks/>
                  </p:cNvSpPr>
                  <p:nvPr/>
                </p:nvSpPr>
                <p:spPr bwMode="auto">
                  <a:xfrm>
                    <a:off x="930" y="3610"/>
                    <a:ext cx="42" cy="13"/>
                  </a:xfrm>
                  <a:custGeom>
                    <a:avLst/>
                    <a:gdLst>
                      <a:gd name="T0" fmla="*/ 0 w 82"/>
                      <a:gd name="T1" fmla="*/ 0 h 37"/>
                      <a:gd name="T2" fmla="*/ 1 w 82"/>
                      <a:gd name="T3" fmla="*/ 0 h 37"/>
                      <a:gd name="T4" fmla="*/ 1 w 82"/>
                      <a:gd name="T5" fmla="*/ 0 h 37"/>
                      <a:gd name="T6" fmla="*/ 1 w 82"/>
                      <a:gd name="T7" fmla="*/ 0 h 37"/>
                      <a:gd name="T8" fmla="*/ 1 w 82"/>
                      <a:gd name="T9" fmla="*/ 0 h 37"/>
                      <a:gd name="T10" fmla="*/ 1 w 82"/>
                      <a:gd name="T11" fmla="*/ 0 h 37"/>
                      <a:gd name="T12" fmla="*/ 0 w 82"/>
                      <a:gd name="T13" fmla="*/ 0 h 37"/>
                      <a:gd name="T14" fmla="*/ 0 60000 65536"/>
                      <a:gd name="T15" fmla="*/ 0 60000 65536"/>
                      <a:gd name="T16" fmla="*/ 0 60000 65536"/>
                      <a:gd name="T17" fmla="*/ 0 60000 65536"/>
                      <a:gd name="T18" fmla="*/ 0 60000 65536"/>
                      <a:gd name="T19" fmla="*/ 0 60000 65536"/>
                      <a:gd name="T20" fmla="*/ 0 60000 65536"/>
                      <a:gd name="T21" fmla="*/ 0 w 82"/>
                      <a:gd name="T22" fmla="*/ 0 h 37"/>
                      <a:gd name="T23" fmla="*/ 82 w 82"/>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801" name="Group 99"/>
                <p:cNvGrpSpPr>
                  <a:grpSpLocks/>
                </p:cNvGrpSpPr>
                <p:nvPr/>
              </p:nvGrpSpPr>
              <p:grpSpPr bwMode="auto">
                <a:xfrm>
                  <a:off x="935" y="3612"/>
                  <a:ext cx="48" cy="23"/>
                  <a:chOff x="935" y="3612"/>
                  <a:chExt cx="48" cy="23"/>
                </a:xfrm>
              </p:grpSpPr>
              <p:sp>
                <p:nvSpPr>
                  <p:cNvPr id="12814" name="Freeform 100"/>
                  <p:cNvSpPr>
                    <a:spLocks/>
                  </p:cNvSpPr>
                  <p:nvPr/>
                </p:nvSpPr>
                <p:spPr bwMode="auto">
                  <a:xfrm>
                    <a:off x="935" y="3612"/>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15" name="Freeform 101"/>
                  <p:cNvSpPr>
                    <a:spLocks/>
                  </p:cNvSpPr>
                  <p:nvPr/>
                </p:nvSpPr>
                <p:spPr bwMode="auto">
                  <a:xfrm>
                    <a:off x="939" y="3612"/>
                    <a:ext cx="38" cy="11"/>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16" name="Freeform 102"/>
                  <p:cNvSpPr>
                    <a:spLocks/>
                  </p:cNvSpPr>
                  <p:nvPr/>
                </p:nvSpPr>
                <p:spPr bwMode="auto">
                  <a:xfrm>
                    <a:off x="943" y="3623"/>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802" name="Group 103"/>
                <p:cNvGrpSpPr>
                  <a:grpSpLocks/>
                </p:cNvGrpSpPr>
                <p:nvPr/>
              </p:nvGrpSpPr>
              <p:grpSpPr bwMode="auto">
                <a:xfrm>
                  <a:off x="947" y="3625"/>
                  <a:ext cx="50" cy="22"/>
                  <a:chOff x="947" y="3625"/>
                  <a:chExt cx="50" cy="22"/>
                </a:xfrm>
              </p:grpSpPr>
              <p:sp>
                <p:nvSpPr>
                  <p:cNvPr id="12811" name="Freeform 104"/>
                  <p:cNvSpPr>
                    <a:spLocks/>
                  </p:cNvSpPr>
                  <p:nvPr/>
                </p:nvSpPr>
                <p:spPr bwMode="auto">
                  <a:xfrm>
                    <a:off x="947" y="3625"/>
                    <a:ext cx="13" cy="22"/>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12" name="Freeform 105"/>
                  <p:cNvSpPr>
                    <a:spLocks/>
                  </p:cNvSpPr>
                  <p:nvPr/>
                </p:nvSpPr>
                <p:spPr bwMode="auto">
                  <a:xfrm>
                    <a:off x="953" y="3625"/>
                    <a:ext cx="36" cy="10"/>
                  </a:xfrm>
                  <a:custGeom>
                    <a:avLst/>
                    <a:gdLst>
                      <a:gd name="T0" fmla="*/ 0 w 73"/>
                      <a:gd name="T1" fmla="*/ 0 h 29"/>
                      <a:gd name="T2" fmla="*/ 0 w 73"/>
                      <a:gd name="T3" fmla="*/ 0 h 29"/>
                      <a:gd name="T4" fmla="*/ 0 w 73"/>
                      <a:gd name="T5" fmla="*/ 0 h 29"/>
                      <a:gd name="T6" fmla="*/ 0 w 73"/>
                      <a:gd name="T7" fmla="*/ 0 h 29"/>
                      <a:gd name="T8" fmla="*/ 0 w 73"/>
                      <a:gd name="T9" fmla="*/ 0 h 29"/>
                      <a:gd name="T10" fmla="*/ 0 w 73"/>
                      <a:gd name="T11" fmla="*/ 0 h 29"/>
                      <a:gd name="T12" fmla="*/ 0 w 73"/>
                      <a:gd name="T13" fmla="*/ 0 h 29"/>
                      <a:gd name="T14" fmla="*/ 0 w 73"/>
                      <a:gd name="T15" fmla="*/ 0 h 29"/>
                      <a:gd name="T16" fmla="*/ 0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13" name="Freeform 106"/>
                  <p:cNvSpPr>
                    <a:spLocks/>
                  </p:cNvSpPr>
                  <p:nvPr/>
                </p:nvSpPr>
                <p:spPr bwMode="auto">
                  <a:xfrm>
                    <a:off x="955" y="3635"/>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803" name="Group 107"/>
                <p:cNvGrpSpPr>
                  <a:grpSpLocks/>
                </p:cNvGrpSpPr>
                <p:nvPr/>
              </p:nvGrpSpPr>
              <p:grpSpPr bwMode="auto">
                <a:xfrm>
                  <a:off x="960" y="3637"/>
                  <a:ext cx="50" cy="23"/>
                  <a:chOff x="960" y="3637"/>
                  <a:chExt cx="50" cy="23"/>
                </a:xfrm>
              </p:grpSpPr>
              <p:sp>
                <p:nvSpPr>
                  <p:cNvPr id="12808" name="Freeform 108"/>
                  <p:cNvSpPr>
                    <a:spLocks/>
                  </p:cNvSpPr>
                  <p:nvPr/>
                </p:nvSpPr>
                <p:spPr bwMode="auto">
                  <a:xfrm>
                    <a:off x="960" y="3637"/>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09" name="Freeform 109"/>
                  <p:cNvSpPr>
                    <a:spLocks/>
                  </p:cNvSpPr>
                  <p:nvPr/>
                </p:nvSpPr>
                <p:spPr bwMode="auto">
                  <a:xfrm>
                    <a:off x="965" y="3638"/>
                    <a:ext cx="37" cy="9"/>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10" name="Freeform 110"/>
                  <p:cNvSpPr>
                    <a:spLocks/>
                  </p:cNvSpPr>
                  <p:nvPr/>
                </p:nvSpPr>
                <p:spPr bwMode="auto">
                  <a:xfrm>
                    <a:off x="968" y="3648"/>
                    <a:ext cx="42" cy="12"/>
                  </a:xfrm>
                  <a:custGeom>
                    <a:avLst/>
                    <a:gdLst>
                      <a:gd name="T0" fmla="*/ 0 w 83"/>
                      <a:gd name="T1" fmla="*/ 0 h 35"/>
                      <a:gd name="T2" fmla="*/ 1 w 83"/>
                      <a:gd name="T3" fmla="*/ 0 h 35"/>
                      <a:gd name="T4" fmla="*/ 1 w 83"/>
                      <a:gd name="T5" fmla="*/ 0 h 35"/>
                      <a:gd name="T6" fmla="*/ 1 w 83"/>
                      <a:gd name="T7" fmla="*/ 0 h 35"/>
                      <a:gd name="T8" fmla="*/ 1 w 83"/>
                      <a:gd name="T9" fmla="*/ 0 h 35"/>
                      <a:gd name="T10" fmla="*/ 1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804" name="Group 111"/>
                <p:cNvGrpSpPr>
                  <a:grpSpLocks/>
                </p:cNvGrpSpPr>
                <p:nvPr/>
              </p:nvGrpSpPr>
              <p:grpSpPr bwMode="auto">
                <a:xfrm>
                  <a:off x="973" y="3650"/>
                  <a:ext cx="49" cy="23"/>
                  <a:chOff x="973" y="3650"/>
                  <a:chExt cx="49" cy="23"/>
                </a:xfrm>
              </p:grpSpPr>
              <p:sp>
                <p:nvSpPr>
                  <p:cNvPr id="12805" name="Freeform 112"/>
                  <p:cNvSpPr>
                    <a:spLocks/>
                  </p:cNvSpPr>
                  <p:nvPr/>
                </p:nvSpPr>
                <p:spPr bwMode="auto">
                  <a:xfrm>
                    <a:off x="973" y="3650"/>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06" name="Freeform 113"/>
                  <p:cNvSpPr>
                    <a:spLocks/>
                  </p:cNvSpPr>
                  <p:nvPr/>
                </p:nvSpPr>
                <p:spPr bwMode="auto">
                  <a:xfrm>
                    <a:off x="978" y="3651"/>
                    <a:ext cx="37" cy="10"/>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07" name="Freeform 114"/>
                  <p:cNvSpPr>
                    <a:spLocks/>
                  </p:cNvSpPr>
                  <p:nvPr/>
                </p:nvSpPr>
                <p:spPr bwMode="auto">
                  <a:xfrm>
                    <a:off x="982" y="3661"/>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2435" name="Group 115"/>
              <p:cNvGrpSpPr>
                <a:grpSpLocks/>
              </p:cNvGrpSpPr>
              <p:nvPr/>
            </p:nvGrpSpPr>
            <p:grpSpPr bwMode="auto">
              <a:xfrm>
                <a:off x="985" y="3665"/>
                <a:ext cx="100" cy="73"/>
                <a:chOff x="985" y="3665"/>
                <a:chExt cx="100" cy="73"/>
              </a:xfrm>
            </p:grpSpPr>
            <p:grpSp>
              <p:nvGrpSpPr>
                <p:cNvPr id="12780" name="Group 116"/>
                <p:cNvGrpSpPr>
                  <a:grpSpLocks/>
                </p:cNvGrpSpPr>
                <p:nvPr/>
              </p:nvGrpSpPr>
              <p:grpSpPr bwMode="auto">
                <a:xfrm>
                  <a:off x="985" y="3665"/>
                  <a:ext cx="50" cy="23"/>
                  <a:chOff x="985" y="3665"/>
                  <a:chExt cx="50" cy="23"/>
                </a:xfrm>
              </p:grpSpPr>
              <p:sp>
                <p:nvSpPr>
                  <p:cNvPr id="12797" name="Freeform 117"/>
                  <p:cNvSpPr>
                    <a:spLocks/>
                  </p:cNvSpPr>
                  <p:nvPr/>
                </p:nvSpPr>
                <p:spPr bwMode="auto">
                  <a:xfrm>
                    <a:off x="985" y="3665"/>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98" name="Freeform 118"/>
                  <p:cNvSpPr>
                    <a:spLocks/>
                  </p:cNvSpPr>
                  <p:nvPr/>
                </p:nvSpPr>
                <p:spPr bwMode="auto">
                  <a:xfrm>
                    <a:off x="989" y="3665"/>
                    <a:ext cx="38" cy="11"/>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99" name="Freeform 119"/>
                  <p:cNvSpPr>
                    <a:spLocks/>
                  </p:cNvSpPr>
                  <p:nvPr/>
                </p:nvSpPr>
                <p:spPr bwMode="auto">
                  <a:xfrm>
                    <a:off x="993" y="3676"/>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781" name="Group 120"/>
                <p:cNvGrpSpPr>
                  <a:grpSpLocks/>
                </p:cNvGrpSpPr>
                <p:nvPr/>
              </p:nvGrpSpPr>
              <p:grpSpPr bwMode="auto">
                <a:xfrm>
                  <a:off x="997" y="3677"/>
                  <a:ext cx="49" cy="23"/>
                  <a:chOff x="997" y="3677"/>
                  <a:chExt cx="49" cy="23"/>
                </a:xfrm>
              </p:grpSpPr>
              <p:sp>
                <p:nvSpPr>
                  <p:cNvPr id="12794" name="Freeform 121"/>
                  <p:cNvSpPr>
                    <a:spLocks/>
                  </p:cNvSpPr>
                  <p:nvPr/>
                </p:nvSpPr>
                <p:spPr bwMode="auto">
                  <a:xfrm>
                    <a:off x="997" y="3677"/>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95" name="Freeform 122"/>
                  <p:cNvSpPr>
                    <a:spLocks/>
                  </p:cNvSpPr>
                  <p:nvPr/>
                </p:nvSpPr>
                <p:spPr bwMode="auto">
                  <a:xfrm>
                    <a:off x="1002" y="3678"/>
                    <a:ext cx="37" cy="10"/>
                  </a:xfrm>
                  <a:custGeom>
                    <a:avLst/>
                    <a:gdLst>
                      <a:gd name="T0" fmla="*/ 1 w 73"/>
                      <a:gd name="T1" fmla="*/ 0 h 30"/>
                      <a:gd name="T2" fmla="*/ 1 w 73"/>
                      <a:gd name="T3" fmla="*/ 0 h 30"/>
                      <a:gd name="T4" fmla="*/ 1 w 73"/>
                      <a:gd name="T5" fmla="*/ 0 h 30"/>
                      <a:gd name="T6" fmla="*/ 1 w 73"/>
                      <a:gd name="T7" fmla="*/ 0 h 30"/>
                      <a:gd name="T8" fmla="*/ 1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96" name="Freeform 123"/>
                  <p:cNvSpPr>
                    <a:spLocks/>
                  </p:cNvSpPr>
                  <p:nvPr/>
                </p:nvSpPr>
                <p:spPr bwMode="auto">
                  <a:xfrm>
                    <a:off x="1005" y="3688"/>
                    <a:ext cx="41" cy="12"/>
                  </a:xfrm>
                  <a:custGeom>
                    <a:avLst/>
                    <a:gdLst>
                      <a:gd name="T0" fmla="*/ 0 w 83"/>
                      <a:gd name="T1" fmla="*/ 0 h 37"/>
                      <a:gd name="T2" fmla="*/ 0 w 83"/>
                      <a:gd name="T3" fmla="*/ 0 h 37"/>
                      <a:gd name="T4" fmla="*/ 0 w 83"/>
                      <a:gd name="T5" fmla="*/ 0 h 37"/>
                      <a:gd name="T6" fmla="*/ 0 w 83"/>
                      <a:gd name="T7" fmla="*/ 0 h 37"/>
                      <a:gd name="T8" fmla="*/ 0 w 83"/>
                      <a:gd name="T9" fmla="*/ 0 h 37"/>
                      <a:gd name="T10" fmla="*/ 0 w 83"/>
                      <a:gd name="T11" fmla="*/ 0 h 37"/>
                      <a:gd name="T12" fmla="*/ 0 w 83"/>
                      <a:gd name="T13" fmla="*/ 0 h 37"/>
                      <a:gd name="T14" fmla="*/ 0 60000 65536"/>
                      <a:gd name="T15" fmla="*/ 0 60000 65536"/>
                      <a:gd name="T16" fmla="*/ 0 60000 65536"/>
                      <a:gd name="T17" fmla="*/ 0 60000 65536"/>
                      <a:gd name="T18" fmla="*/ 0 60000 65536"/>
                      <a:gd name="T19" fmla="*/ 0 60000 65536"/>
                      <a:gd name="T20" fmla="*/ 0 60000 65536"/>
                      <a:gd name="T21" fmla="*/ 0 w 83"/>
                      <a:gd name="T22" fmla="*/ 0 h 37"/>
                      <a:gd name="T23" fmla="*/ 83 w 83"/>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782" name="Group 124"/>
                <p:cNvGrpSpPr>
                  <a:grpSpLocks/>
                </p:cNvGrpSpPr>
                <p:nvPr/>
              </p:nvGrpSpPr>
              <p:grpSpPr bwMode="auto">
                <a:xfrm>
                  <a:off x="1010" y="3690"/>
                  <a:ext cx="48" cy="23"/>
                  <a:chOff x="1010" y="3690"/>
                  <a:chExt cx="48" cy="23"/>
                </a:xfrm>
              </p:grpSpPr>
              <p:sp>
                <p:nvSpPr>
                  <p:cNvPr id="12791" name="Freeform 125"/>
                  <p:cNvSpPr>
                    <a:spLocks/>
                  </p:cNvSpPr>
                  <p:nvPr/>
                </p:nvSpPr>
                <p:spPr bwMode="auto">
                  <a:xfrm>
                    <a:off x="1010" y="3690"/>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92" name="Freeform 126"/>
                  <p:cNvSpPr>
                    <a:spLocks/>
                  </p:cNvSpPr>
                  <p:nvPr/>
                </p:nvSpPr>
                <p:spPr bwMode="auto">
                  <a:xfrm>
                    <a:off x="1014" y="3690"/>
                    <a:ext cx="38" cy="10"/>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93" name="Freeform 127"/>
                  <p:cNvSpPr>
                    <a:spLocks/>
                  </p:cNvSpPr>
                  <p:nvPr/>
                </p:nvSpPr>
                <p:spPr bwMode="auto">
                  <a:xfrm>
                    <a:off x="1018" y="3701"/>
                    <a:ext cx="40" cy="12"/>
                  </a:xfrm>
                  <a:custGeom>
                    <a:avLst/>
                    <a:gdLst>
                      <a:gd name="T0" fmla="*/ 0 w 82"/>
                      <a:gd name="T1" fmla="*/ 0 h 35"/>
                      <a:gd name="T2" fmla="*/ 0 w 82"/>
                      <a:gd name="T3" fmla="*/ 0 h 35"/>
                      <a:gd name="T4" fmla="*/ 0 w 82"/>
                      <a:gd name="T5" fmla="*/ 0 h 35"/>
                      <a:gd name="T6" fmla="*/ 0 w 82"/>
                      <a:gd name="T7" fmla="*/ 0 h 35"/>
                      <a:gd name="T8" fmla="*/ 0 w 82"/>
                      <a:gd name="T9" fmla="*/ 0 h 35"/>
                      <a:gd name="T10" fmla="*/ 0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783" name="Group 128"/>
                <p:cNvGrpSpPr>
                  <a:grpSpLocks/>
                </p:cNvGrpSpPr>
                <p:nvPr/>
              </p:nvGrpSpPr>
              <p:grpSpPr bwMode="auto">
                <a:xfrm>
                  <a:off x="1023" y="3703"/>
                  <a:ext cx="49" cy="22"/>
                  <a:chOff x="1023" y="3703"/>
                  <a:chExt cx="49" cy="22"/>
                </a:xfrm>
              </p:grpSpPr>
              <p:sp>
                <p:nvSpPr>
                  <p:cNvPr id="12788" name="Freeform 129"/>
                  <p:cNvSpPr>
                    <a:spLocks/>
                  </p:cNvSpPr>
                  <p:nvPr/>
                </p:nvSpPr>
                <p:spPr bwMode="auto">
                  <a:xfrm>
                    <a:off x="1023" y="3703"/>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89" name="Freeform 130"/>
                  <p:cNvSpPr>
                    <a:spLocks/>
                  </p:cNvSpPr>
                  <p:nvPr/>
                </p:nvSpPr>
                <p:spPr bwMode="auto">
                  <a:xfrm>
                    <a:off x="1028" y="3703"/>
                    <a:ext cx="37" cy="10"/>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90" name="Freeform 131"/>
                  <p:cNvSpPr>
                    <a:spLocks/>
                  </p:cNvSpPr>
                  <p:nvPr/>
                </p:nvSpPr>
                <p:spPr bwMode="auto">
                  <a:xfrm>
                    <a:off x="1030" y="3713"/>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784" name="Group 132"/>
                <p:cNvGrpSpPr>
                  <a:grpSpLocks/>
                </p:cNvGrpSpPr>
                <p:nvPr/>
              </p:nvGrpSpPr>
              <p:grpSpPr bwMode="auto">
                <a:xfrm>
                  <a:off x="1036" y="3716"/>
                  <a:ext cx="49" cy="22"/>
                  <a:chOff x="1036" y="3716"/>
                  <a:chExt cx="49" cy="22"/>
                </a:xfrm>
              </p:grpSpPr>
              <p:sp>
                <p:nvSpPr>
                  <p:cNvPr id="12785" name="Freeform 133"/>
                  <p:cNvSpPr>
                    <a:spLocks/>
                  </p:cNvSpPr>
                  <p:nvPr/>
                </p:nvSpPr>
                <p:spPr bwMode="auto">
                  <a:xfrm>
                    <a:off x="1036" y="3716"/>
                    <a:ext cx="11" cy="22"/>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86" name="Freeform 134"/>
                  <p:cNvSpPr>
                    <a:spLocks/>
                  </p:cNvSpPr>
                  <p:nvPr/>
                </p:nvSpPr>
                <p:spPr bwMode="auto">
                  <a:xfrm>
                    <a:off x="1040" y="3716"/>
                    <a:ext cx="37" cy="10"/>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87" name="Freeform 135"/>
                  <p:cNvSpPr>
                    <a:spLocks/>
                  </p:cNvSpPr>
                  <p:nvPr/>
                </p:nvSpPr>
                <p:spPr bwMode="auto">
                  <a:xfrm>
                    <a:off x="1043" y="3726"/>
                    <a:ext cx="42"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2436" name="Group 136"/>
              <p:cNvGrpSpPr>
                <a:grpSpLocks/>
              </p:cNvGrpSpPr>
              <p:nvPr/>
            </p:nvGrpSpPr>
            <p:grpSpPr bwMode="auto">
              <a:xfrm>
                <a:off x="1046" y="3727"/>
                <a:ext cx="49" cy="23"/>
                <a:chOff x="1046" y="3727"/>
                <a:chExt cx="49" cy="23"/>
              </a:xfrm>
            </p:grpSpPr>
            <p:sp>
              <p:nvSpPr>
                <p:cNvPr id="12777" name="Freeform 137"/>
                <p:cNvSpPr>
                  <a:spLocks/>
                </p:cNvSpPr>
                <p:nvPr/>
              </p:nvSpPr>
              <p:spPr bwMode="auto">
                <a:xfrm>
                  <a:off x="1046" y="3727"/>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78" name="Freeform 138"/>
                <p:cNvSpPr>
                  <a:spLocks/>
                </p:cNvSpPr>
                <p:nvPr/>
              </p:nvSpPr>
              <p:spPr bwMode="auto">
                <a:xfrm>
                  <a:off x="1051" y="3727"/>
                  <a:ext cx="36" cy="11"/>
                </a:xfrm>
                <a:custGeom>
                  <a:avLst/>
                  <a:gdLst>
                    <a:gd name="T0" fmla="*/ 0 w 73"/>
                    <a:gd name="T1" fmla="*/ 0 h 31"/>
                    <a:gd name="T2" fmla="*/ 0 w 73"/>
                    <a:gd name="T3" fmla="*/ 0 h 31"/>
                    <a:gd name="T4" fmla="*/ 0 w 73"/>
                    <a:gd name="T5" fmla="*/ 0 h 31"/>
                    <a:gd name="T6" fmla="*/ 0 w 73"/>
                    <a:gd name="T7" fmla="*/ 0 h 31"/>
                    <a:gd name="T8" fmla="*/ 0 w 73"/>
                    <a:gd name="T9" fmla="*/ 0 h 31"/>
                    <a:gd name="T10" fmla="*/ 0 w 73"/>
                    <a:gd name="T11" fmla="*/ 0 h 31"/>
                    <a:gd name="T12" fmla="*/ 0 w 73"/>
                    <a:gd name="T13" fmla="*/ 0 h 31"/>
                    <a:gd name="T14" fmla="*/ 0 w 73"/>
                    <a:gd name="T15" fmla="*/ 0 h 31"/>
                    <a:gd name="T16" fmla="*/ 0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79" name="Freeform 139"/>
                <p:cNvSpPr>
                  <a:spLocks/>
                </p:cNvSpPr>
                <p:nvPr/>
              </p:nvSpPr>
              <p:spPr bwMode="auto">
                <a:xfrm>
                  <a:off x="1054" y="3738"/>
                  <a:ext cx="41" cy="12"/>
                </a:xfrm>
                <a:custGeom>
                  <a:avLst/>
                  <a:gdLst>
                    <a:gd name="T0" fmla="*/ 0 w 82"/>
                    <a:gd name="T1" fmla="*/ 0 h 35"/>
                    <a:gd name="T2" fmla="*/ 1 w 82"/>
                    <a:gd name="T3" fmla="*/ 0 h 35"/>
                    <a:gd name="T4" fmla="*/ 1 w 82"/>
                    <a:gd name="T5" fmla="*/ 0 h 35"/>
                    <a:gd name="T6" fmla="*/ 1 w 82"/>
                    <a:gd name="T7" fmla="*/ 0 h 35"/>
                    <a:gd name="T8" fmla="*/ 1 w 82"/>
                    <a:gd name="T9" fmla="*/ 0 h 35"/>
                    <a:gd name="T10" fmla="*/ 1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37" name="Group 140"/>
              <p:cNvGrpSpPr>
                <a:grpSpLocks/>
              </p:cNvGrpSpPr>
              <p:nvPr/>
            </p:nvGrpSpPr>
            <p:grpSpPr bwMode="auto">
              <a:xfrm>
                <a:off x="1058" y="3739"/>
                <a:ext cx="50" cy="23"/>
                <a:chOff x="1058" y="3739"/>
                <a:chExt cx="50" cy="23"/>
              </a:xfrm>
            </p:grpSpPr>
            <p:sp>
              <p:nvSpPr>
                <p:cNvPr id="12774" name="Freeform 141"/>
                <p:cNvSpPr>
                  <a:spLocks/>
                </p:cNvSpPr>
                <p:nvPr/>
              </p:nvSpPr>
              <p:spPr bwMode="auto">
                <a:xfrm>
                  <a:off x="1058" y="3739"/>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75" name="Freeform 142"/>
                <p:cNvSpPr>
                  <a:spLocks/>
                </p:cNvSpPr>
                <p:nvPr/>
              </p:nvSpPr>
              <p:spPr bwMode="auto">
                <a:xfrm>
                  <a:off x="1063" y="3740"/>
                  <a:ext cx="37" cy="10"/>
                </a:xfrm>
                <a:custGeom>
                  <a:avLst/>
                  <a:gdLst>
                    <a:gd name="T0" fmla="*/ 0 w 75"/>
                    <a:gd name="T1" fmla="*/ 0 h 30"/>
                    <a:gd name="T2" fmla="*/ 0 w 75"/>
                    <a:gd name="T3" fmla="*/ 0 h 30"/>
                    <a:gd name="T4" fmla="*/ 0 w 75"/>
                    <a:gd name="T5" fmla="*/ 0 h 30"/>
                    <a:gd name="T6" fmla="*/ 0 w 75"/>
                    <a:gd name="T7" fmla="*/ 0 h 30"/>
                    <a:gd name="T8" fmla="*/ 0 w 75"/>
                    <a:gd name="T9" fmla="*/ 0 h 30"/>
                    <a:gd name="T10" fmla="*/ 0 w 75"/>
                    <a:gd name="T11" fmla="*/ 0 h 30"/>
                    <a:gd name="T12" fmla="*/ 0 w 75"/>
                    <a:gd name="T13" fmla="*/ 0 h 30"/>
                    <a:gd name="T14" fmla="*/ 0 w 75"/>
                    <a:gd name="T15" fmla="*/ 0 h 30"/>
                    <a:gd name="T16" fmla="*/ 0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76" name="Freeform 143"/>
                <p:cNvSpPr>
                  <a:spLocks/>
                </p:cNvSpPr>
                <p:nvPr/>
              </p:nvSpPr>
              <p:spPr bwMode="auto">
                <a:xfrm>
                  <a:off x="1067" y="3750"/>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38" name="Group 144"/>
              <p:cNvGrpSpPr>
                <a:grpSpLocks/>
              </p:cNvGrpSpPr>
              <p:nvPr/>
            </p:nvGrpSpPr>
            <p:grpSpPr bwMode="auto">
              <a:xfrm>
                <a:off x="1072" y="3753"/>
                <a:ext cx="48" cy="22"/>
                <a:chOff x="1072" y="3753"/>
                <a:chExt cx="48" cy="22"/>
              </a:xfrm>
            </p:grpSpPr>
            <p:sp>
              <p:nvSpPr>
                <p:cNvPr id="12771" name="Freeform 145"/>
                <p:cNvSpPr>
                  <a:spLocks/>
                </p:cNvSpPr>
                <p:nvPr/>
              </p:nvSpPr>
              <p:spPr bwMode="auto">
                <a:xfrm>
                  <a:off x="1072" y="3753"/>
                  <a:ext cx="11" cy="22"/>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72" name="Freeform 146"/>
                <p:cNvSpPr>
                  <a:spLocks/>
                </p:cNvSpPr>
                <p:nvPr/>
              </p:nvSpPr>
              <p:spPr bwMode="auto">
                <a:xfrm>
                  <a:off x="1076" y="3753"/>
                  <a:ext cx="37" cy="10"/>
                </a:xfrm>
                <a:custGeom>
                  <a:avLst/>
                  <a:gdLst>
                    <a:gd name="T0" fmla="*/ 1 w 74"/>
                    <a:gd name="T1" fmla="*/ 0 h 31"/>
                    <a:gd name="T2" fmla="*/ 1 w 74"/>
                    <a:gd name="T3" fmla="*/ 0 h 31"/>
                    <a:gd name="T4" fmla="*/ 1 w 74"/>
                    <a:gd name="T5" fmla="*/ 0 h 31"/>
                    <a:gd name="T6" fmla="*/ 1 w 74"/>
                    <a:gd name="T7" fmla="*/ 0 h 31"/>
                    <a:gd name="T8" fmla="*/ 1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73" name="Freeform 147"/>
                <p:cNvSpPr>
                  <a:spLocks/>
                </p:cNvSpPr>
                <p:nvPr/>
              </p:nvSpPr>
              <p:spPr bwMode="auto">
                <a:xfrm>
                  <a:off x="1079" y="3763"/>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2439" name="Freeform 148"/>
              <p:cNvSpPr>
                <a:spLocks/>
              </p:cNvSpPr>
              <p:nvPr/>
            </p:nvSpPr>
            <p:spPr bwMode="auto">
              <a:xfrm>
                <a:off x="820" y="3535"/>
                <a:ext cx="12" cy="23"/>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40" name="Freeform 149"/>
              <p:cNvSpPr>
                <a:spLocks/>
              </p:cNvSpPr>
              <p:nvPr/>
            </p:nvSpPr>
            <p:spPr bwMode="auto">
              <a:xfrm>
                <a:off x="825" y="3535"/>
                <a:ext cx="36" cy="9"/>
              </a:xfrm>
              <a:custGeom>
                <a:avLst/>
                <a:gdLst>
                  <a:gd name="T0" fmla="*/ 0 w 71"/>
                  <a:gd name="T1" fmla="*/ 0 h 27"/>
                  <a:gd name="T2" fmla="*/ 1 w 71"/>
                  <a:gd name="T3" fmla="*/ 0 h 27"/>
                  <a:gd name="T4" fmla="*/ 1 w 71"/>
                  <a:gd name="T5" fmla="*/ 0 h 27"/>
                  <a:gd name="T6" fmla="*/ 1 w 71"/>
                  <a:gd name="T7" fmla="*/ 0 h 27"/>
                  <a:gd name="T8" fmla="*/ 1 w 71"/>
                  <a:gd name="T9" fmla="*/ 0 h 27"/>
                  <a:gd name="T10" fmla="*/ 1 w 71"/>
                  <a:gd name="T11" fmla="*/ 0 h 27"/>
                  <a:gd name="T12" fmla="*/ 1 w 71"/>
                  <a:gd name="T13" fmla="*/ 0 h 27"/>
                  <a:gd name="T14" fmla="*/ 0 w 71"/>
                  <a:gd name="T15" fmla="*/ 0 h 27"/>
                  <a:gd name="T16" fmla="*/ 0 w 71"/>
                  <a:gd name="T17" fmla="*/ 0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1"/>
                  <a:gd name="T28" fmla="*/ 0 h 27"/>
                  <a:gd name="T29" fmla="*/ 71 w 71"/>
                  <a:gd name="T30" fmla="*/ 27 h 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41" name="Freeform 150"/>
              <p:cNvSpPr>
                <a:spLocks/>
              </p:cNvSpPr>
              <p:nvPr/>
            </p:nvSpPr>
            <p:spPr bwMode="auto">
              <a:xfrm>
                <a:off x="828" y="3546"/>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2442" name="Group 151"/>
              <p:cNvGrpSpPr>
                <a:grpSpLocks/>
              </p:cNvGrpSpPr>
              <p:nvPr/>
            </p:nvGrpSpPr>
            <p:grpSpPr bwMode="auto">
              <a:xfrm>
                <a:off x="832" y="3547"/>
                <a:ext cx="49" cy="23"/>
                <a:chOff x="832" y="3547"/>
                <a:chExt cx="49" cy="23"/>
              </a:xfrm>
            </p:grpSpPr>
            <p:sp>
              <p:nvSpPr>
                <p:cNvPr id="12768" name="Freeform 152"/>
                <p:cNvSpPr>
                  <a:spLocks/>
                </p:cNvSpPr>
                <p:nvPr/>
              </p:nvSpPr>
              <p:spPr bwMode="auto">
                <a:xfrm>
                  <a:off x="832" y="3547"/>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69" name="Freeform 153"/>
                <p:cNvSpPr>
                  <a:spLocks/>
                </p:cNvSpPr>
                <p:nvPr/>
              </p:nvSpPr>
              <p:spPr bwMode="auto">
                <a:xfrm>
                  <a:off x="837" y="3548"/>
                  <a:ext cx="36" cy="10"/>
                </a:xfrm>
                <a:custGeom>
                  <a:avLst/>
                  <a:gdLst>
                    <a:gd name="T0" fmla="*/ 1 w 72"/>
                    <a:gd name="T1" fmla="*/ 0 h 29"/>
                    <a:gd name="T2" fmla="*/ 1 w 72"/>
                    <a:gd name="T3" fmla="*/ 0 h 29"/>
                    <a:gd name="T4" fmla="*/ 1 w 72"/>
                    <a:gd name="T5" fmla="*/ 0 h 29"/>
                    <a:gd name="T6" fmla="*/ 1 w 72"/>
                    <a:gd name="T7" fmla="*/ 0 h 29"/>
                    <a:gd name="T8" fmla="*/ 1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70" name="Freeform 154"/>
                <p:cNvSpPr>
                  <a:spLocks/>
                </p:cNvSpPr>
                <p:nvPr/>
              </p:nvSpPr>
              <p:spPr bwMode="auto">
                <a:xfrm>
                  <a:off x="840" y="3558"/>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43" name="Group 155"/>
              <p:cNvGrpSpPr>
                <a:grpSpLocks/>
              </p:cNvGrpSpPr>
              <p:nvPr/>
            </p:nvGrpSpPr>
            <p:grpSpPr bwMode="auto">
              <a:xfrm>
                <a:off x="844" y="3560"/>
                <a:ext cx="49" cy="22"/>
                <a:chOff x="844" y="3560"/>
                <a:chExt cx="49" cy="22"/>
              </a:xfrm>
            </p:grpSpPr>
            <p:sp>
              <p:nvSpPr>
                <p:cNvPr id="12765" name="Freeform 156"/>
                <p:cNvSpPr>
                  <a:spLocks/>
                </p:cNvSpPr>
                <p:nvPr/>
              </p:nvSpPr>
              <p:spPr bwMode="auto">
                <a:xfrm>
                  <a:off x="844" y="3560"/>
                  <a:ext cx="13" cy="22"/>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66" name="Freeform 157"/>
                <p:cNvSpPr>
                  <a:spLocks/>
                </p:cNvSpPr>
                <p:nvPr/>
              </p:nvSpPr>
              <p:spPr bwMode="auto">
                <a:xfrm>
                  <a:off x="849" y="3560"/>
                  <a:ext cx="37" cy="10"/>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67" name="Freeform 158"/>
                <p:cNvSpPr>
                  <a:spLocks/>
                </p:cNvSpPr>
                <p:nvPr/>
              </p:nvSpPr>
              <p:spPr bwMode="auto">
                <a:xfrm>
                  <a:off x="853" y="3571"/>
                  <a:ext cx="40" cy="11"/>
                </a:xfrm>
                <a:custGeom>
                  <a:avLst/>
                  <a:gdLst>
                    <a:gd name="T0" fmla="*/ 0 w 82"/>
                    <a:gd name="T1" fmla="*/ 0 h 35"/>
                    <a:gd name="T2" fmla="*/ 0 w 82"/>
                    <a:gd name="T3" fmla="*/ 0 h 35"/>
                    <a:gd name="T4" fmla="*/ 0 w 82"/>
                    <a:gd name="T5" fmla="*/ 0 h 35"/>
                    <a:gd name="T6" fmla="*/ 0 w 82"/>
                    <a:gd name="T7" fmla="*/ 0 h 35"/>
                    <a:gd name="T8" fmla="*/ 0 w 82"/>
                    <a:gd name="T9" fmla="*/ 0 h 35"/>
                    <a:gd name="T10" fmla="*/ 0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44" name="Group 159"/>
              <p:cNvGrpSpPr>
                <a:grpSpLocks/>
              </p:cNvGrpSpPr>
              <p:nvPr/>
            </p:nvGrpSpPr>
            <p:grpSpPr bwMode="auto">
              <a:xfrm>
                <a:off x="857" y="3572"/>
                <a:ext cx="50" cy="23"/>
                <a:chOff x="857" y="3572"/>
                <a:chExt cx="50" cy="23"/>
              </a:xfrm>
            </p:grpSpPr>
            <p:sp>
              <p:nvSpPr>
                <p:cNvPr id="12762" name="Freeform 160"/>
                <p:cNvSpPr>
                  <a:spLocks/>
                </p:cNvSpPr>
                <p:nvPr/>
              </p:nvSpPr>
              <p:spPr bwMode="auto">
                <a:xfrm>
                  <a:off x="857" y="3572"/>
                  <a:ext cx="12" cy="23"/>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63" name="Freeform 161"/>
                <p:cNvSpPr>
                  <a:spLocks/>
                </p:cNvSpPr>
                <p:nvPr/>
              </p:nvSpPr>
              <p:spPr bwMode="auto">
                <a:xfrm>
                  <a:off x="862" y="3573"/>
                  <a:ext cx="37" cy="9"/>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64" name="Freeform 162"/>
                <p:cNvSpPr>
                  <a:spLocks/>
                </p:cNvSpPr>
                <p:nvPr/>
              </p:nvSpPr>
              <p:spPr bwMode="auto">
                <a:xfrm>
                  <a:off x="865" y="3583"/>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45" name="Group 163"/>
              <p:cNvGrpSpPr>
                <a:grpSpLocks/>
              </p:cNvGrpSpPr>
              <p:nvPr/>
            </p:nvGrpSpPr>
            <p:grpSpPr bwMode="auto">
              <a:xfrm>
                <a:off x="870" y="3585"/>
                <a:ext cx="48" cy="23"/>
                <a:chOff x="870" y="3585"/>
                <a:chExt cx="48" cy="23"/>
              </a:xfrm>
            </p:grpSpPr>
            <p:sp>
              <p:nvSpPr>
                <p:cNvPr id="12759" name="Freeform 164"/>
                <p:cNvSpPr>
                  <a:spLocks/>
                </p:cNvSpPr>
                <p:nvPr/>
              </p:nvSpPr>
              <p:spPr bwMode="auto">
                <a:xfrm>
                  <a:off x="870" y="3585"/>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60" name="Freeform 165"/>
                <p:cNvSpPr>
                  <a:spLocks/>
                </p:cNvSpPr>
                <p:nvPr/>
              </p:nvSpPr>
              <p:spPr bwMode="auto">
                <a:xfrm>
                  <a:off x="874" y="3586"/>
                  <a:ext cx="38" cy="10"/>
                </a:xfrm>
                <a:custGeom>
                  <a:avLst/>
                  <a:gdLst>
                    <a:gd name="T0" fmla="*/ 1 w 75"/>
                    <a:gd name="T1" fmla="*/ 0 h 29"/>
                    <a:gd name="T2" fmla="*/ 1 w 75"/>
                    <a:gd name="T3" fmla="*/ 0 h 29"/>
                    <a:gd name="T4" fmla="*/ 1 w 75"/>
                    <a:gd name="T5" fmla="*/ 0 h 29"/>
                    <a:gd name="T6" fmla="*/ 1 w 75"/>
                    <a:gd name="T7" fmla="*/ 0 h 29"/>
                    <a:gd name="T8" fmla="*/ 1 w 75"/>
                    <a:gd name="T9" fmla="*/ 0 h 29"/>
                    <a:gd name="T10" fmla="*/ 1 w 75"/>
                    <a:gd name="T11" fmla="*/ 0 h 29"/>
                    <a:gd name="T12" fmla="*/ 1 w 75"/>
                    <a:gd name="T13" fmla="*/ 0 h 29"/>
                    <a:gd name="T14" fmla="*/ 0 w 75"/>
                    <a:gd name="T15" fmla="*/ 0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61" name="Freeform 166"/>
                <p:cNvSpPr>
                  <a:spLocks/>
                </p:cNvSpPr>
                <p:nvPr/>
              </p:nvSpPr>
              <p:spPr bwMode="auto">
                <a:xfrm>
                  <a:off x="878" y="3596"/>
                  <a:ext cx="40" cy="12"/>
                </a:xfrm>
                <a:custGeom>
                  <a:avLst/>
                  <a:gdLst>
                    <a:gd name="T0" fmla="*/ 0 w 80"/>
                    <a:gd name="T1" fmla="*/ 0 h 36"/>
                    <a:gd name="T2" fmla="*/ 1 w 80"/>
                    <a:gd name="T3" fmla="*/ 0 h 36"/>
                    <a:gd name="T4" fmla="*/ 1 w 80"/>
                    <a:gd name="T5" fmla="*/ 0 h 36"/>
                    <a:gd name="T6" fmla="*/ 1 w 80"/>
                    <a:gd name="T7" fmla="*/ 0 h 36"/>
                    <a:gd name="T8" fmla="*/ 1 w 80"/>
                    <a:gd name="T9" fmla="*/ 0 h 36"/>
                    <a:gd name="T10" fmla="*/ 1 w 80"/>
                    <a:gd name="T11" fmla="*/ 0 h 36"/>
                    <a:gd name="T12" fmla="*/ 0 w 80"/>
                    <a:gd name="T13" fmla="*/ 0 h 36"/>
                    <a:gd name="T14" fmla="*/ 0 60000 65536"/>
                    <a:gd name="T15" fmla="*/ 0 60000 65536"/>
                    <a:gd name="T16" fmla="*/ 0 60000 65536"/>
                    <a:gd name="T17" fmla="*/ 0 60000 65536"/>
                    <a:gd name="T18" fmla="*/ 0 60000 65536"/>
                    <a:gd name="T19" fmla="*/ 0 60000 65536"/>
                    <a:gd name="T20" fmla="*/ 0 60000 65536"/>
                    <a:gd name="T21" fmla="*/ 0 w 80"/>
                    <a:gd name="T22" fmla="*/ 0 h 36"/>
                    <a:gd name="T23" fmla="*/ 80 w 80"/>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46" name="Group 167"/>
              <p:cNvGrpSpPr>
                <a:grpSpLocks/>
              </p:cNvGrpSpPr>
              <p:nvPr/>
            </p:nvGrpSpPr>
            <p:grpSpPr bwMode="auto">
              <a:xfrm>
                <a:off x="882" y="3600"/>
                <a:ext cx="100" cy="73"/>
                <a:chOff x="882" y="3600"/>
                <a:chExt cx="100" cy="73"/>
              </a:xfrm>
            </p:grpSpPr>
            <p:grpSp>
              <p:nvGrpSpPr>
                <p:cNvPr id="12739" name="Group 168"/>
                <p:cNvGrpSpPr>
                  <a:grpSpLocks/>
                </p:cNvGrpSpPr>
                <p:nvPr/>
              </p:nvGrpSpPr>
              <p:grpSpPr bwMode="auto">
                <a:xfrm>
                  <a:off x="882" y="3600"/>
                  <a:ext cx="49" cy="23"/>
                  <a:chOff x="882" y="3600"/>
                  <a:chExt cx="49" cy="23"/>
                </a:xfrm>
              </p:grpSpPr>
              <p:sp>
                <p:nvSpPr>
                  <p:cNvPr id="12756" name="Freeform 169"/>
                  <p:cNvSpPr>
                    <a:spLocks/>
                  </p:cNvSpPr>
                  <p:nvPr/>
                </p:nvSpPr>
                <p:spPr bwMode="auto">
                  <a:xfrm>
                    <a:off x="882" y="3600"/>
                    <a:ext cx="12" cy="23"/>
                  </a:xfrm>
                  <a:custGeom>
                    <a:avLst/>
                    <a:gdLst>
                      <a:gd name="T0" fmla="*/ 1 w 23"/>
                      <a:gd name="T1" fmla="*/ 0 h 70"/>
                      <a:gd name="T2" fmla="*/ 0 w 23"/>
                      <a:gd name="T3" fmla="*/ 0 h 70"/>
                      <a:gd name="T4" fmla="*/ 1 w 23"/>
                      <a:gd name="T5" fmla="*/ 0 h 70"/>
                      <a:gd name="T6" fmla="*/ 1 w 23"/>
                      <a:gd name="T7" fmla="*/ 0 h 70"/>
                      <a:gd name="T8" fmla="*/ 1 w 23"/>
                      <a:gd name="T9" fmla="*/ 0 h 70"/>
                      <a:gd name="T10" fmla="*/ 0 60000 65536"/>
                      <a:gd name="T11" fmla="*/ 0 60000 65536"/>
                      <a:gd name="T12" fmla="*/ 0 60000 65536"/>
                      <a:gd name="T13" fmla="*/ 0 60000 65536"/>
                      <a:gd name="T14" fmla="*/ 0 60000 65536"/>
                      <a:gd name="T15" fmla="*/ 0 w 23"/>
                      <a:gd name="T16" fmla="*/ 0 h 70"/>
                      <a:gd name="T17" fmla="*/ 23 w 23"/>
                      <a:gd name="T18" fmla="*/ 70 h 70"/>
                    </a:gdLst>
                    <a:ahLst/>
                    <a:cxnLst>
                      <a:cxn ang="T10">
                        <a:pos x="T0" y="T1"/>
                      </a:cxn>
                      <a:cxn ang="T11">
                        <a:pos x="T2" y="T3"/>
                      </a:cxn>
                      <a:cxn ang="T12">
                        <a:pos x="T4" y="T5"/>
                      </a:cxn>
                      <a:cxn ang="T13">
                        <a:pos x="T6" y="T7"/>
                      </a:cxn>
                      <a:cxn ang="T14">
                        <a:pos x="T8" y="T9"/>
                      </a:cxn>
                    </a:cxnLst>
                    <a:rect l="T15" t="T16" r="T17" b="T18"/>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57" name="Freeform 170"/>
                  <p:cNvSpPr>
                    <a:spLocks/>
                  </p:cNvSpPr>
                  <p:nvPr/>
                </p:nvSpPr>
                <p:spPr bwMode="auto">
                  <a:xfrm>
                    <a:off x="887" y="3600"/>
                    <a:ext cx="37" cy="11"/>
                  </a:xfrm>
                  <a:custGeom>
                    <a:avLst/>
                    <a:gdLst>
                      <a:gd name="T0" fmla="*/ 1 w 73"/>
                      <a:gd name="T1" fmla="*/ 0 h 31"/>
                      <a:gd name="T2" fmla="*/ 1 w 73"/>
                      <a:gd name="T3" fmla="*/ 0 h 31"/>
                      <a:gd name="T4" fmla="*/ 1 w 73"/>
                      <a:gd name="T5" fmla="*/ 0 h 31"/>
                      <a:gd name="T6" fmla="*/ 1 w 73"/>
                      <a:gd name="T7" fmla="*/ 0 h 31"/>
                      <a:gd name="T8" fmla="*/ 1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58" name="Freeform 171"/>
                  <p:cNvSpPr>
                    <a:spLocks/>
                  </p:cNvSpPr>
                  <p:nvPr/>
                </p:nvSpPr>
                <p:spPr bwMode="auto">
                  <a:xfrm>
                    <a:off x="890" y="3611"/>
                    <a:ext cx="41" cy="12"/>
                  </a:xfrm>
                  <a:custGeom>
                    <a:avLst/>
                    <a:gdLst>
                      <a:gd name="T0" fmla="*/ 0 w 83"/>
                      <a:gd name="T1" fmla="*/ 0 h 38"/>
                      <a:gd name="T2" fmla="*/ 0 w 83"/>
                      <a:gd name="T3" fmla="*/ 0 h 38"/>
                      <a:gd name="T4" fmla="*/ 0 w 83"/>
                      <a:gd name="T5" fmla="*/ 0 h 38"/>
                      <a:gd name="T6" fmla="*/ 0 w 83"/>
                      <a:gd name="T7" fmla="*/ 0 h 38"/>
                      <a:gd name="T8" fmla="*/ 0 w 83"/>
                      <a:gd name="T9" fmla="*/ 0 h 38"/>
                      <a:gd name="T10" fmla="*/ 0 w 83"/>
                      <a:gd name="T11" fmla="*/ 0 h 38"/>
                      <a:gd name="T12" fmla="*/ 0 w 83"/>
                      <a:gd name="T13" fmla="*/ 0 h 38"/>
                      <a:gd name="T14" fmla="*/ 0 60000 65536"/>
                      <a:gd name="T15" fmla="*/ 0 60000 65536"/>
                      <a:gd name="T16" fmla="*/ 0 60000 65536"/>
                      <a:gd name="T17" fmla="*/ 0 60000 65536"/>
                      <a:gd name="T18" fmla="*/ 0 60000 65536"/>
                      <a:gd name="T19" fmla="*/ 0 60000 65536"/>
                      <a:gd name="T20" fmla="*/ 0 60000 65536"/>
                      <a:gd name="T21" fmla="*/ 0 w 83"/>
                      <a:gd name="T22" fmla="*/ 0 h 38"/>
                      <a:gd name="T23" fmla="*/ 83 w 83"/>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740" name="Group 172"/>
                <p:cNvGrpSpPr>
                  <a:grpSpLocks/>
                </p:cNvGrpSpPr>
                <p:nvPr/>
              </p:nvGrpSpPr>
              <p:grpSpPr bwMode="auto">
                <a:xfrm>
                  <a:off x="894" y="3612"/>
                  <a:ext cx="49" cy="23"/>
                  <a:chOff x="894" y="3612"/>
                  <a:chExt cx="49" cy="23"/>
                </a:xfrm>
              </p:grpSpPr>
              <p:sp>
                <p:nvSpPr>
                  <p:cNvPr id="12753" name="Freeform 173"/>
                  <p:cNvSpPr>
                    <a:spLocks/>
                  </p:cNvSpPr>
                  <p:nvPr/>
                </p:nvSpPr>
                <p:spPr bwMode="auto">
                  <a:xfrm>
                    <a:off x="894" y="3612"/>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54" name="Freeform 174"/>
                  <p:cNvSpPr>
                    <a:spLocks/>
                  </p:cNvSpPr>
                  <p:nvPr/>
                </p:nvSpPr>
                <p:spPr bwMode="auto">
                  <a:xfrm>
                    <a:off x="899" y="3613"/>
                    <a:ext cx="37" cy="10"/>
                  </a:xfrm>
                  <a:custGeom>
                    <a:avLst/>
                    <a:gdLst>
                      <a:gd name="T0" fmla="*/ 0 w 75"/>
                      <a:gd name="T1" fmla="*/ 0 h 32"/>
                      <a:gd name="T2" fmla="*/ 0 w 75"/>
                      <a:gd name="T3" fmla="*/ 0 h 32"/>
                      <a:gd name="T4" fmla="*/ 0 w 75"/>
                      <a:gd name="T5" fmla="*/ 0 h 32"/>
                      <a:gd name="T6" fmla="*/ 0 w 75"/>
                      <a:gd name="T7" fmla="*/ 0 h 32"/>
                      <a:gd name="T8" fmla="*/ 0 w 75"/>
                      <a:gd name="T9" fmla="*/ 0 h 32"/>
                      <a:gd name="T10" fmla="*/ 0 w 75"/>
                      <a:gd name="T11" fmla="*/ 0 h 32"/>
                      <a:gd name="T12" fmla="*/ 0 w 75"/>
                      <a:gd name="T13" fmla="*/ 0 h 32"/>
                      <a:gd name="T14" fmla="*/ 0 w 75"/>
                      <a:gd name="T15" fmla="*/ 0 h 32"/>
                      <a:gd name="T16" fmla="*/ 0 w 75"/>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2"/>
                      <a:gd name="T29" fmla="*/ 75 w 75"/>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55" name="Freeform 175"/>
                  <p:cNvSpPr>
                    <a:spLocks/>
                  </p:cNvSpPr>
                  <p:nvPr/>
                </p:nvSpPr>
                <p:spPr bwMode="auto">
                  <a:xfrm>
                    <a:off x="902" y="3623"/>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741" name="Group 176"/>
                <p:cNvGrpSpPr>
                  <a:grpSpLocks/>
                </p:cNvGrpSpPr>
                <p:nvPr/>
              </p:nvGrpSpPr>
              <p:grpSpPr bwMode="auto">
                <a:xfrm>
                  <a:off x="907" y="3625"/>
                  <a:ext cx="49" cy="23"/>
                  <a:chOff x="907" y="3625"/>
                  <a:chExt cx="49" cy="23"/>
                </a:xfrm>
              </p:grpSpPr>
              <p:sp>
                <p:nvSpPr>
                  <p:cNvPr id="12750" name="Freeform 177"/>
                  <p:cNvSpPr>
                    <a:spLocks/>
                  </p:cNvSpPr>
                  <p:nvPr/>
                </p:nvSpPr>
                <p:spPr bwMode="auto">
                  <a:xfrm>
                    <a:off x="907" y="3625"/>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51" name="Freeform 178"/>
                  <p:cNvSpPr>
                    <a:spLocks/>
                  </p:cNvSpPr>
                  <p:nvPr/>
                </p:nvSpPr>
                <p:spPr bwMode="auto">
                  <a:xfrm>
                    <a:off x="912" y="3626"/>
                    <a:ext cx="36" cy="9"/>
                  </a:xfrm>
                  <a:custGeom>
                    <a:avLst/>
                    <a:gdLst>
                      <a:gd name="T0" fmla="*/ 1 w 72"/>
                      <a:gd name="T1" fmla="*/ 0 h 29"/>
                      <a:gd name="T2" fmla="*/ 1 w 72"/>
                      <a:gd name="T3" fmla="*/ 0 h 29"/>
                      <a:gd name="T4" fmla="*/ 1 w 72"/>
                      <a:gd name="T5" fmla="*/ 0 h 29"/>
                      <a:gd name="T6" fmla="*/ 1 w 72"/>
                      <a:gd name="T7" fmla="*/ 0 h 29"/>
                      <a:gd name="T8" fmla="*/ 1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52" name="Freeform 179"/>
                  <p:cNvSpPr>
                    <a:spLocks/>
                  </p:cNvSpPr>
                  <p:nvPr/>
                </p:nvSpPr>
                <p:spPr bwMode="auto">
                  <a:xfrm>
                    <a:off x="914" y="3636"/>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742" name="Group 180"/>
                <p:cNvGrpSpPr>
                  <a:grpSpLocks/>
                </p:cNvGrpSpPr>
                <p:nvPr/>
              </p:nvGrpSpPr>
              <p:grpSpPr bwMode="auto">
                <a:xfrm>
                  <a:off x="919" y="3638"/>
                  <a:ext cx="49" cy="22"/>
                  <a:chOff x="919" y="3638"/>
                  <a:chExt cx="49" cy="22"/>
                </a:xfrm>
              </p:grpSpPr>
              <p:sp>
                <p:nvSpPr>
                  <p:cNvPr id="12747" name="Freeform 181"/>
                  <p:cNvSpPr>
                    <a:spLocks/>
                  </p:cNvSpPr>
                  <p:nvPr/>
                </p:nvSpPr>
                <p:spPr bwMode="auto">
                  <a:xfrm>
                    <a:off x="919" y="3638"/>
                    <a:ext cx="13" cy="22"/>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48" name="Freeform 182"/>
                  <p:cNvSpPr>
                    <a:spLocks/>
                  </p:cNvSpPr>
                  <p:nvPr/>
                </p:nvSpPr>
                <p:spPr bwMode="auto">
                  <a:xfrm>
                    <a:off x="924" y="3638"/>
                    <a:ext cx="37" cy="10"/>
                  </a:xfrm>
                  <a:custGeom>
                    <a:avLst/>
                    <a:gdLst>
                      <a:gd name="T0" fmla="*/ 1 w 73"/>
                      <a:gd name="T1" fmla="*/ 0 h 30"/>
                      <a:gd name="T2" fmla="*/ 1 w 73"/>
                      <a:gd name="T3" fmla="*/ 0 h 30"/>
                      <a:gd name="T4" fmla="*/ 1 w 73"/>
                      <a:gd name="T5" fmla="*/ 0 h 30"/>
                      <a:gd name="T6" fmla="*/ 1 w 73"/>
                      <a:gd name="T7" fmla="*/ 0 h 30"/>
                      <a:gd name="T8" fmla="*/ 1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49" name="Freeform 183"/>
                  <p:cNvSpPr>
                    <a:spLocks/>
                  </p:cNvSpPr>
                  <p:nvPr/>
                </p:nvSpPr>
                <p:spPr bwMode="auto">
                  <a:xfrm>
                    <a:off x="928" y="3648"/>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743" name="Group 184"/>
                <p:cNvGrpSpPr>
                  <a:grpSpLocks/>
                </p:cNvGrpSpPr>
                <p:nvPr/>
              </p:nvGrpSpPr>
              <p:grpSpPr bwMode="auto">
                <a:xfrm>
                  <a:off x="932" y="3651"/>
                  <a:ext cx="50" cy="22"/>
                  <a:chOff x="932" y="3651"/>
                  <a:chExt cx="50" cy="22"/>
                </a:xfrm>
              </p:grpSpPr>
              <p:sp>
                <p:nvSpPr>
                  <p:cNvPr id="12744" name="Freeform 185"/>
                  <p:cNvSpPr>
                    <a:spLocks/>
                  </p:cNvSpPr>
                  <p:nvPr/>
                </p:nvSpPr>
                <p:spPr bwMode="auto">
                  <a:xfrm>
                    <a:off x="932" y="3651"/>
                    <a:ext cx="12" cy="22"/>
                  </a:xfrm>
                  <a:custGeom>
                    <a:avLst/>
                    <a:gdLst>
                      <a:gd name="T0" fmla="*/ 1 w 24"/>
                      <a:gd name="T1" fmla="*/ 0 h 67"/>
                      <a:gd name="T2" fmla="*/ 0 w 24"/>
                      <a:gd name="T3" fmla="*/ 0 h 67"/>
                      <a:gd name="T4" fmla="*/ 1 w 24"/>
                      <a:gd name="T5" fmla="*/ 0 h 67"/>
                      <a:gd name="T6" fmla="*/ 1 w 24"/>
                      <a:gd name="T7" fmla="*/ 0 h 67"/>
                      <a:gd name="T8" fmla="*/ 1 w 24"/>
                      <a:gd name="T9" fmla="*/ 0 h 67"/>
                      <a:gd name="T10" fmla="*/ 0 60000 65536"/>
                      <a:gd name="T11" fmla="*/ 0 60000 65536"/>
                      <a:gd name="T12" fmla="*/ 0 60000 65536"/>
                      <a:gd name="T13" fmla="*/ 0 60000 65536"/>
                      <a:gd name="T14" fmla="*/ 0 60000 65536"/>
                      <a:gd name="T15" fmla="*/ 0 w 24"/>
                      <a:gd name="T16" fmla="*/ 0 h 67"/>
                      <a:gd name="T17" fmla="*/ 24 w 24"/>
                      <a:gd name="T18" fmla="*/ 67 h 67"/>
                    </a:gdLst>
                    <a:ahLst/>
                    <a:cxnLst>
                      <a:cxn ang="T10">
                        <a:pos x="T0" y="T1"/>
                      </a:cxn>
                      <a:cxn ang="T11">
                        <a:pos x="T2" y="T3"/>
                      </a:cxn>
                      <a:cxn ang="T12">
                        <a:pos x="T4" y="T5"/>
                      </a:cxn>
                      <a:cxn ang="T13">
                        <a:pos x="T6" y="T7"/>
                      </a:cxn>
                      <a:cxn ang="T14">
                        <a:pos x="T8" y="T9"/>
                      </a:cxn>
                    </a:cxnLst>
                    <a:rect l="T15" t="T16" r="T17" b="T18"/>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45" name="Freeform 186"/>
                  <p:cNvSpPr>
                    <a:spLocks/>
                  </p:cNvSpPr>
                  <p:nvPr/>
                </p:nvSpPr>
                <p:spPr bwMode="auto">
                  <a:xfrm>
                    <a:off x="937" y="3651"/>
                    <a:ext cx="37" cy="10"/>
                  </a:xfrm>
                  <a:custGeom>
                    <a:avLst/>
                    <a:gdLst>
                      <a:gd name="T0" fmla="*/ 1 w 72"/>
                      <a:gd name="T1" fmla="*/ 0 h 29"/>
                      <a:gd name="T2" fmla="*/ 1 w 72"/>
                      <a:gd name="T3" fmla="*/ 0 h 29"/>
                      <a:gd name="T4" fmla="*/ 1 w 72"/>
                      <a:gd name="T5" fmla="*/ 0 h 29"/>
                      <a:gd name="T6" fmla="*/ 1 w 72"/>
                      <a:gd name="T7" fmla="*/ 0 h 29"/>
                      <a:gd name="T8" fmla="*/ 1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46" name="Freeform 187"/>
                  <p:cNvSpPr>
                    <a:spLocks/>
                  </p:cNvSpPr>
                  <p:nvPr/>
                </p:nvSpPr>
                <p:spPr bwMode="auto">
                  <a:xfrm>
                    <a:off x="940" y="3662"/>
                    <a:ext cx="42" cy="11"/>
                  </a:xfrm>
                  <a:custGeom>
                    <a:avLst/>
                    <a:gdLst>
                      <a:gd name="T0" fmla="*/ 0 w 83"/>
                      <a:gd name="T1" fmla="*/ 0 h 35"/>
                      <a:gd name="T2" fmla="*/ 1 w 83"/>
                      <a:gd name="T3" fmla="*/ 0 h 35"/>
                      <a:gd name="T4" fmla="*/ 1 w 83"/>
                      <a:gd name="T5" fmla="*/ 0 h 35"/>
                      <a:gd name="T6" fmla="*/ 1 w 83"/>
                      <a:gd name="T7" fmla="*/ 0 h 35"/>
                      <a:gd name="T8" fmla="*/ 1 w 83"/>
                      <a:gd name="T9" fmla="*/ 0 h 35"/>
                      <a:gd name="T10" fmla="*/ 1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2447" name="Group 188"/>
              <p:cNvGrpSpPr>
                <a:grpSpLocks/>
              </p:cNvGrpSpPr>
              <p:nvPr/>
            </p:nvGrpSpPr>
            <p:grpSpPr bwMode="auto">
              <a:xfrm>
                <a:off x="944" y="3665"/>
                <a:ext cx="99" cy="74"/>
                <a:chOff x="944" y="3665"/>
                <a:chExt cx="99" cy="74"/>
              </a:xfrm>
            </p:grpSpPr>
            <p:grpSp>
              <p:nvGrpSpPr>
                <p:cNvPr id="12719" name="Group 189"/>
                <p:cNvGrpSpPr>
                  <a:grpSpLocks/>
                </p:cNvGrpSpPr>
                <p:nvPr/>
              </p:nvGrpSpPr>
              <p:grpSpPr bwMode="auto">
                <a:xfrm>
                  <a:off x="944" y="3665"/>
                  <a:ext cx="49" cy="23"/>
                  <a:chOff x="944" y="3665"/>
                  <a:chExt cx="49" cy="23"/>
                </a:xfrm>
              </p:grpSpPr>
              <p:sp>
                <p:nvSpPr>
                  <p:cNvPr id="12736" name="Freeform 190"/>
                  <p:cNvSpPr>
                    <a:spLocks/>
                  </p:cNvSpPr>
                  <p:nvPr/>
                </p:nvSpPr>
                <p:spPr bwMode="auto">
                  <a:xfrm>
                    <a:off x="944" y="3665"/>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37" name="Freeform 191"/>
                  <p:cNvSpPr>
                    <a:spLocks/>
                  </p:cNvSpPr>
                  <p:nvPr/>
                </p:nvSpPr>
                <p:spPr bwMode="auto">
                  <a:xfrm>
                    <a:off x="949" y="3666"/>
                    <a:ext cx="37" cy="10"/>
                  </a:xfrm>
                  <a:custGeom>
                    <a:avLst/>
                    <a:gdLst>
                      <a:gd name="T0" fmla="*/ 0 w 75"/>
                      <a:gd name="T1" fmla="*/ 0 h 31"/>
                      <a:gd name="T2" fmla="*/ 0 w 75"/>
                      <a:gd name="T3" fmla="*/ 0 h 31"/>
                      <a:gd name="T4" fmla="*/ 0 w 75"/>
                      <a:gd name="T5" fmla="*/ 0 h 31"/>
                      <a:gd name="T6" fmla="*/ 0 w 75"/>
                      <a:gd name="T7" fmla="*/ 0 h 31"/>
                      <a:gd name="T8" fmla="*/ 0 w 75"/>
                      <a:gd name="T9" fmla="*/ 0 h 31"/>
                      <a:gd name="T10" fmla="*/ 0 w 75"/>
                      <a:gd name="T11" fmla="*/ 0 h 31"/>
                      <a:gd name="T12" fmla="*/ 0 w 75"/>
                      <a:gd name="T13" fmla="*/ 0 h 31"/>
                      <a:gd name="T14" fmla="*/ 0 w 75"/>
                      <a:gd name="T15" fmla="*/ 0 h 31"/>
                      <a:gd name="T16" fmla="*/ 0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38" name="Freeform 192"/>
                  <p:cNvSpPr>
                    <a:spLocks/>
                  </p:cNvSpPr>
                  <p:nvPr/>
                </p:nvSpPr>
                <p:spPr bwMode="auto">
                  <a:xfrm>
                    <a:off x="953" y="3676"/>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720" name="Group 193"/>
                <p:cNvGrpSpPr>
                  <a:grpSpLocks/>
                </p:cNvGrpSpPr>
                <p:nvPr/>
              </p:nvGrpSpPr>
              <p:grpSpPr bwMode="auto">
                <a:xfrm>
                  <a:off x="957" y="3678"/>
                  <a:ext cx="48" cy="23"/>
                  <a:chOff x="957" y="3678"/>
                  <a:chExt cx="48" cy="23"/>
                </a:xfrm>
              </p:grpSpPr>
              <p:sp>
                <p:nvSpPr>
                  <p:cNvPr id="12733" name="Freeform 194"/>
                  <p:cNvSpPr>
                    <a:spLocks/>
                  </p:cNvSpPr>
                  <p:nvPr/>
                </p:nvSpPr>
                <p:spPr bwMode="auto">
                  <a:xfrm>
                    <a:off x="957" y="3678"/>
                    <a:ext cx="11" cy="23"/>
                  </a:xfrm>
                  <a:custGeom>
                    <a:avLst/>
                    <a:gdLst>
                      <a:gd name="T0" fmla="*/ 0 w 24"/>
                      <a:gd name="T1" fmla="*/ 0 h 70"/>
                      <a:gd name="T2" fmla="*/ 0 w 24"/>
                      <a:gd name="T3" fmla="*/ 0 h 70"/>
                      <a:gd name="T4" fmla="*/ 0 w 24"/>
                      <a:gd name="T5" fmla="*/ 0 h 70"/>
                      <a:gd name="T6" fmla="*/ 0 w 24"/>
                      <a:gd name="T7" fmla="*/ 0 h 70"/>
                      <a:gd name="T8" fmla="*/ 0 w 24"/>
                      <a:gd name="T9" fmla="*/ 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34" name="Freeform 195"/>
                  <p:cNvSpPr>
                    <a:spLocks/>
                  </p:cNvSpPr>
                  <p:nvPr/>
                </p:nvSpPr>
                <p:spPr bwMode="auto">
                  <a:xfrm>
                    <a:off x="961" y="3678"/>
                    <a:ext cx="37" cy="10"/>
                  </a:xfrm>
                  <a:custGeom>
                    <a:avLst/>
                    <a:gdLst>
                      <a:gd name="T0" fmla="*/ 1 w 74"/>
                      <a:gd name="T1" fmla="*/ 0 h 30"/>
                      <a:gd name="T2" fmla="*/ 1 w 74"/>
                      <a:gd name="T3" fmla="*/ 0 h 30"/>
                      <a:gd name="T4" fmla="*/ 1 w 74"/>
                      <a:gd name="T5" fmla="*/ 0 h 30"/>
                      <a:gd name="T6" fmla="*/ 1 w 74"/>
                      <a:gd name="T7" fmla="*/ 0 h 30"/>
                      <a:gd name="T8" fmla="*/ 1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35" name="Freeform 196"/>
                  <p:cNvSpPr>
                    <a:spLocks/>
                  </p:cNvSpPr>
                  <p:nvPr/>
                </p:nvSpPr>
                <p:spPr bwMode="auto">
                  <a:xfrm>
                    <a:off x="964" y="3688"/>
                    <a:ext cx="41" cy="13"/>
                  </a:xfrm>
                  <a:custGeom>
                    <a:avLst/>
                    <a:gdLst>
                      <a:gd name="T0" fmla="*/ 0 w 82"/>
                      <a:gd name="T1" fmla="*/ 0 h 38"/>
                      <a:gd name="T2" fmla="*/ 1 w 82"/>
                      <a:gd name="T3" fmla="*/ 0 h 38"/>
                      <a:gd name="T4" fmla="*/ 1 w 82"/>
                      <a:gd name="T5" fmla="*/ 0 h 38"/>
                      <a:gd name="T6" fmla="*/ 1 w 82"/>
                      <a:gd name="T7" fmla="*/ 0 h 38"/>
                      <a:gd name="T8" fmla="*/ 1 w 82"/>
                      <a:gd name="T9" fmla="*/ 0 h 38"/>
                      <a:gd name="T10" fmla="*/ 1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721" name="Group 197"/>
                <p:cNvGrpSpPr>
                  <a:grpSpLocks/>
                </p:cNvGrpSpPr>
                <p:nvPr/>
              </p:nvGrpSpPr>
              <p:grpSpPr bwMode="auto">
                <a:xfrm>
                  <a:off x="969" y="3690"/>
                  <a:ext cx="49" cy="23"/>
                  <a:chOff x="969" y="3690"/>
                  <a:chExt cx="49" cy="23"/>
                </a:xfrm>
              </p:grpSpPr>
              <p:sp>
                <p:nvSpPr>
                  <p:cNvPr id="12730" name="Freeform 198"/>
                  <p:cNvSpPr>
                    <a:spLocks/>
                  </p:cNvSpPr>
                  <p:nvPr/>
                </p:nvSpPr>
                <p:spPr bwMode="auto">
                  <a:xfrm>
                    <a:off x="969" y="3690"/>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31" name="Freeform 199"/>
                  <p:cNvSpPr>
                    <a:spLocks/>
                  </p:cNvSpPr>
                  <p:nvPr/>
                </p:nvSpPr>
                <p:spPr bwMode="auto">
                  <a:xfrm>
                    <a:off x="974" y="3691"/>
                    <a:ext cx="37" cy="10"/>
                  </a:xfrm>
                  <a:custGeom>
                    <a:avLst/>
                    <a:gdLst>
                      <a:gd name="T0" fmla="*/ 0 w 75"/>
                      <a:gd name="T1" fmla="*/ 0 h 31"/>
                      <a:gd name="T2" fmla="*/ 0 w 75"/>
                      <a:gd name="T3" fmla="*/ 0 h 31"/>
                      <a:gd name="T4" fmla="*/ 0 w 75"/>
                      <a:gd name="T5" fmla="*/ 0 h 31"/>
                      <a:gd name="T6" fmla="*/ 0 w 75"/>
                      <a:gd name="T7" fmla="*/ 0 h 31"/>
                      <a:gd name="T8" fmla="*/ 0 w 75"/>
                      <a:gd name="T9" fmla="*/ 0 h 31"/>
                      <a:gd name="T10" fmla="*/ 0 w 75"/>
                      <a:gd name="T11" fmla="*/ 0 h 31"/>
                      <a:gd name="T12" fmla="*/ 0 w 75"/>
                      <a:gd name="T13" fmla="*/ 0 h 31"/>
                      <a:gd name="T14" fmla="*/ 0 w 75"/>
                      <a:gd name="T15" fmla="*/ 0 h 31"/>
                      <a:gd name="T16" fmla="*/ 0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32" name="Freeform 200"/>
                  <p:cNvSpPr>
                    <a:spLocks/>
                  </p:cNvSpPr>
                  <p:nvPr/>
                </p:nvSpPr>
                <p:spPr bwMode="auto">
                  <a:xfrm>
                    <a:off x="977" y="3701"/>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722" name="Group 201"/>
                <p:cNvGrpSpPr>
                  <a:grpSpLocks/>
                </p:cNvGrpSpPr>
                <p:nvPr/>
              </p:nvGrpSpPr>
              <p:grpSpPr bwMode="auto">
                <a:xfrm>
                  <a:off x="982" y="3703"/>
                  <a:ext cx="49" cy="23"/>
                  <a:chOff x="982" y="3703"/>
                  <a:chExt cx="49" cy="23"/>
                </a:xfrm>
              </p:grpSpPr>
              <p:sp>
                <p:nvSpPr>
                  <p:cNvPr id="12727" name="Freeform 202"/>
                  <p:cNvSpPr>
                    <a:spLocks/>
                  </p:cNvSpPr>
                  <p:nvPr/>
                </p:nvSpPr>
                <p:spPr bwMode="auto">
                  <a:xfrm>
                    <a:off x="982" y="3703"/>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28" name="Freeform 203"/>
                  <p:cNvSpPr>
                    <a:spLocks/>
                  </p:cNvSpPr>
                  <p:nvPr/>
                </p:nvSpPr>
                <p:spPr bwMode="auto">
                  <a:xfrm>
                    <a:off x="987" y="3703"/>
                    <a:ext cx="37" cy="10"/>
                  </a:xfrm>
                  <a:custGeom>
                    <a:avLst/>
                    <a:gdLst>
                      <a:gd name="T0" fmla="*/ 1 w 73"/>
                      <a:gd name="T1" fmla="*/ 0 h 30"/>
                      <a:gd name="T2" fmla="*/ 1 w 73"/>
                      <a:gd name="T3" fmla="*/ 0 h 30"/>
                      <a:gd name="T4" fmla="*/ 1 w 73"/>
                      <a:gd name="T5" fmla="*/ 0 h 30"/>
                      <a:gd name="T6" fmla="*/ 1 w 73"/>
                      <a:gd name="T7" fmla="*/ 0 h 30"/>
                      <a:gd name="T8" fmla="*/ 1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29" name="Freeform 204"/>
                  <p:cNvSpPr>
                    <a:spLocks/>
                  </p:cNvSpPr>
                  <p:nvPr/>
                </p:nvSpPr>
                <p:spPr bwMode="auto">
                  <a:xfrm>
                    <a:off x="989" y="3714"/>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723" name="Group 205"/>
                <p:cNvGrpSpPr>
                  <a:grpSpLocks/>
                </p:cNvGrpSpPr>
                <p:nvPr/>
              </p:nvGrpSpPr>
              <p:grpSpPr bwMode="auto">
                <a:xfrm>
                  <a:off x="995" y="3716"/>
                  <a:ext cx="48" cy="23"/>
                  <a:chOff x="995" y="3716"/>
                  <a:chExt cx="48" cy="23"/>
                </a:xfrm>
              </p:grpSpPr>
              <p:sp>
                <p:nvSpPr>
                  <p:cNvPr id="12724" name="Freeform 206"/>
                  <p:cNvSpPr>
                    <a:spLocks/>
                  </p:cNvSpPr>
                  <p:nvPr/>
                </p:nvSpPr>
                <p:spPr bwMode="auto">
                  <a:xfrm>
                    <a:off x="995" y="3716"/>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25" name="Freeform 207"/>
                  <p:cNvSpPr>
                    <a:spLocks/>
                  </p:cNvSpPr>
                  <p:nvPr/>
                </p:nvSpPr>
                <p:spPr bwMode="auto">
                  <a:xfrm>
                    <a:off x="999" y="3717"/>
                    <a:ext cx="38" cy="9"/>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26" name="Freeform 208"/>
                  <p:cNvSpPr>
                    <a:spLocks/>
                  </p:cNvSpPr>
                  <p:nvPr/>
                </p:nvSpPr>
                <p:spPr bwMode="auto">
                  <a:xfrm>
                    <a:off x="1003" y="3727"/>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2448" name="Group 209"/>
              <p:cNvGrpSpPr>
                <a:grpSpLocks/>
              </p:cNvGrpSpPr>
              <p:nvPr/>
            </p:nvGrpSpPr>
            <p:grpSpPr bwMode="auto">
              <a:xfrm>
                <a:off x="1005" y="3727"/>
                <a:ext cx="49" cy="23"/>
                <a:chOff x="1005" y="3727"/>
                <a:chExt cx="49" cy="23"/>
              </a:xfrm>
            </p:grpSpPr>
            <p:sp>
              <p:nvSpPr>
                <p:cNvPr id="12716" name="Freeform 210"/>
                <p:cNvSpPr>
                  <a:spLocks/>
                </p:cNvSpPr>
                <p:nvPr/>
              </p:nvSpPr>
              <p:spPr bwMode="auto">
                <a:xfrm>
                  <a:off x="1005" y="3727"/>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17" name="Freeform 211"/>
                <p:cNvSpPr>
                  <a:spLocks/>
                </p:cNvSpPr>
                <p:nvPr/>
              </p:nvSpPr>
              <p:spPr bwMode="auto">
                <a:xfrm>
                  <a:off x="1010" y="3728"/>
                  <a:ext cx="37" cy="10"/>
                </a:xfrm>
                <a:custGeom>
                  <a:avLst/>
                  <a:gdLst>
                    <a:gd name="T0" fmla="*/ 1 w 73"/>
                    <a:gd name="T1" fmla="*/ 0 h 31"/>
                    <a:gd name="T2" fmla="*/ 1 w 73"/>
                    <a:gd name="T3" fmla="*/ 0 h 31"/>
                    <a:gd name="T4" fmla="*/ 1 w 73"/>
                    <a:gd name="T5" fmla="*/ 0 h 31"/>
                    <a:gd name="T6" fmla="*/ 1 w 73"/>
                    <a:gd name="T7" fmla="*/ 0 h 31"/>
                    <a:gd name="T8" fmla="*/ 1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18" name="Freeform 212"/>
                <p:cNvSpPr>
                  <a:spLocks/>
                </p:cNvSpPr>
                <p:nvPr/>
              </p:nvSpPr>
              <p:spPr bwMode="auto">
                <a:xfrm>
                  <a:off x="1013" y="3738"/>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49" name="Group 213"/>
              <p:cNvGrpSpPr>
                <a:grpSpLocks/>
              </p:cNvGrpSpPr>
              <p:nvPr/>
            </p:nvGrpSpPr>
            <p:grpSpPr bwMode="auto">
              <a:xfrm>
                <a:off x="1018" y="3740"/>
                <a:ext cx="49" cy="22"/>
                <a:chOff x="1018" y="3740"/>
                <a:chExt cx="49" cy="22"/>
              </a:xfrm>
            </p:grpSpPr>
            <p:sp>
              <p:nvSpPr>
                <p:cNvPr id="12713" name="Freeform 214"/>
                <p:cNvSpPr>
                  <a:spLocks/>
                </p:cNvSpPr>
                <p:nvPr/>
              </p:nvSpPr>
              <p:spPr bwMode="auto">
                <a:xfrm>
                  <a:off x="1018" y="3740"/>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14" name="Freeform 215"/>
                <p:cNvSpPr>
                  <a:spLocks/>
                </p:cNvSpPr>
                <p:nvPr/>
              </p:nvSpPr>
              <p:spPr bwMode="auto">
                <a:xfrm>
                  <a:off x="1022" y="3740"/>
                  <a:ext cx="38" cy="10"/>
                </a:xfrm>
                <a:custGeom>
                  <a:avLst/>
                  <a:gdLst>
                    <a:gd name="T0" fmla="*/ 1 w 74"/>
                    <a:gd name="T1" fmla="*/ 0 h 31"/>
                    <a:gd name="T2" fmla="*/ 1 w 74"/>
                    <a:gd name="T3" fmla="*/ 0 h 31"/>
                    <a:gd name="T4" fmla="*/ 1 w 74"/>
                    <a:gd name="T5" fmla="*/ 0 h 31"/>
                    <a:gd name="T6" fmla="*/ 1 w 74"/>
                    <a:gd name="T7" fmla="*/ 0 h 31"/>
                    <a:gd name="T8" fmla="*/ 1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15" name="Freeform 216"/>
                <p:cNvSpPr>
                  <a:spLocks/>
                </p:cNvSpPr>
                <p:nvPr/>
              </p:nvSpPr>
              <p:spPr bwMode="auto">
                <a:xfrm>
                  <a:off x="1026" y="3750"/>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50" name="Group 217"/>
              <p:cNvGrpSpPr>
                <a:grpSpLocks/>
              </p:cNvGrpSpPr>
              <p:nvPr/>
            </p:nvGrpSpPr>
            <p:grpSpPr bwMode="auto">
              <a:xfrm>
                <a:off x="1030" y="3753"/>
                <a:ext cx="49" cy="23"/>
                <a:chOff x="1030" y="3753"/>
                <a:chExt cx="49" cy="23"/>
              </a:xfrm>
            </p:grpSpPr>
            <p:sp>
              <p:nvSpPr>
                <p:cNvPr id="12710" name="Freeform 218"/>
                <p:cNvSpPr>
                  <a:spLocks/>
                </p:cNvSpPr>
                <p:nvPr/>
              </p:nvSpPr>
              <p:spPr bwMode="auto">
                <a:xfrm>
                  <a:off x="1030" y="3753"/>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11" name="Freeform 219"/>
                <p:cNvSpPr>
                  <a:spLocks/>
                </p:cNvSpPr>
                <p:nvPr/>
              </p:nvSpPr>
              <p:spPr bwMode="auto">
                <a:xfrm>
                  <a:off x="1035" y="3753"/>
                  <a:ext cx="37" cy="11"/>
                </a:xfrm>
                <a:custGeom>
                  <a:avLst/>
                  <a:gdLst>
                    <a:gd name="T0" fmla="*/ 1 w 74"/>
                    <a:gd name="T1" fmla="*/ 0 h 31"/>
                    <a:gd name="T2" fmla="*/ 1 w 74"/>
                    <a:gd name="T3" fmla="*/ 0 h 31"/>
                    <a:gd name="T4" fmla="*/ 1 w 74"/>
                    <a:gd name="T5" fmla="*/ 0 h 31"/>
                    <a:gd name="T6" fmla="*/ 1 w 74"/>
                    <a:gd name="T7" fmla="*/ 0 h 31"/>
                    <a:gd name="T8" fmla="*/ 1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12" name="Freeform 220"/>
                <p:cNvSpPr>
                  <a:spLocks/>
                </p:cNvSpPr>
                <p:nvPr/>
              </p:nvSpPr>
              <p:spPr bwMode="auto">
                <a:xfrm>
                  <a:off x="1039" y="3764"/>
                  <a:ext cx="40" cy="12"/>
                </a:xfrm>
                <a:custGeom>
                  <a:avLst/>
                  <a:gdLst>
                    <a:gd name="T0" fmla="*/ 0 w 82"/>
                    <a:gd name="T1" fmla="*/ 0 h 35"/>
                    <a:gd name="T2" fmla="*/ 0 w 82"/>
                    <a:gd name="T3" fmla="*/ 0 h 35"/>
                    <a:gd name="T4" fmla="*/ 0 w 82"/>
                    <a:gd name="T5" fmla="*/ 0 h 35"/>
                    <a:gd name="T6" fmla="*/ 0 w 82"/>
                    <a:gd name="T7" fmla="*/ 0 h 35"/>
                    <a:gd name="T8" fmla="*/ 0 w 82"/>
                    <a:gd name="T9" fmla="*/ 0 h 35"/>
                    <a:gd name="T10" fmla="*/ 0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2451" name="Freeform 221"/>
              <p:cNvSpPr>
                <a:spLocks/>
              </p:cNvSpPr>
              <p:nvPr/>
            </p:nvSpPr>
            <p:spPr bwMode="auto">
              <a:xfrm>
                <a:off x="778" y="3535"/>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52" name="Freeform 222"/>
              <p:cNvSpPr>
                <a:spLocks/>
              </p:cNvSpPr>
              <p:nvPr/>
            </p:nvSpPr>
            <p:spPr bwMode="auto">
              <a:xfrm>
                <a:off x="783" y="3535"/>
                <a:ext cx="36" cy="11"/>
              </a:xfrm>
              <a:custGeom>
                <a:avLst/>
                <a:gdLst>
                  <a:gd name="T0" fmla="*/ 1 w 72"/>
                  <a:gd name="T1" fmla="*/ 0 h 31"/>
                  <a:gd name="T2" fmla="*/ 1 w 72"/>
                  <a:gd name="T3" fmla="*/ 0 h 31"/>
                  <a:gd name="T4" fmla="*/ 1 w 72"/>
                  <a:gd name="T5" fmla="*/ 0 h 31"/>
                  <a:gd name="T6" fmla="*/ 1 w 72"/>
                  <a:gd name="T7" fmla="*/ 0 h 31"/>
                  <a:gd name="T8" fmla="*/ 1 w 72"/>
                  <a:gd name="T9" fmla="*/ 0 h 31"/>
                  <a:gd name="T10" fmla="*/ 1 w 72"/>
                  <a:gd name="T11" fmla="*/ 0 h 31"/>
                  <a:gd name="T12" fmla="*/ 1 w 72"/>
                  <a:gd name="T13" fmla="*/ 0 h 31"/>
                  <a:gd name="T14" fmla="*/ 0 w 72"/>
                  <a:gd name="T15" fmla="*/ 0 h 31"/>
                  <a:gd name="T16" fmla="*/ 1 w 72"/>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1"/>
                  <a:gd name="T29" fmla="*/ 72 w 72"/>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53" name="Freeform 223"/>
              <p:cNvSpPr>
                <a:spLocks/>
              </p:cNvSpPr>
              <p:nvPr/>
            </p:nvSpPr>
            <p:spPr bwMode="auto">
              <a:xfrm>
                <a:off x="786" y="3546"/>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2454" name="Group 224"/>
              <p:cNvGrpSpPr>
                <a:grpSpLocks/>
              </p:cNvGrpSpPr>
              <p:nvPr/>
            </p:nvGrpSpPr>
            <p:grpSpPr bwMode="auto">
              <a:xfrm>
                <a:off x="790" y="3547"/>
                <a:ext cx="49" cy="23"/>
                <a:chOff x="790" y="3547"/>
                <a:chExt cx="49" cy="23"/>
              </a:xfrm>
            </p:grpSpPr>
            <p:sp>
              <p:nvSpPr>
                <p:cNvPr id="12707" name="Freeform 225"/>
                <p:cNvSpPr>
                  <a:spLocks/>
                </p:cNvSpPr>
                <p:nvPr/>
              </p:nvSpPr>
              <p:spPr bwMode="auto">
                <a:xfrm>
                  <a:off x="790" y="3547"/>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08" name="Freeform 226"/>
                <p:cNvSpPr>
                  <a:spLocks/>
                </p:cNvSpPr>
                <p:nvPr/>
              </p:nvSpPr>
              <p:spPr bwMode="auto">
                <a:xfrm>
                  <a:off x="795" y="3548"/>
                  <a:ext cx="37" cy="10"/>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09" name="Freeform 227"/>
                <p:cNvSpPr>
                  <a:spLocks/>
                </p:cNvSpPr>
                <p:nvPr/>
              </p:nvSpPr>
              <p:spPr bwMode="auto">
                <a:xfrm>
                  <a:off x="798" y="3558"/>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55" name="Group 228"/>
              <p:cNvGrpSpPr>
                <a:grpSpLocks/>
              </p:cNvGrpSpPr>
              <p:nvPr/>
            </p:nvGrpSpPr>
            <p:grpSpPr bwMode="auto">
              <a:xfrm>
                <a:off x="803" y="3560"/>
                <a:ext cx="49" cy="22"/>
                <a:chOff x="803" y="3560"/>
                <a:chExt cx="49" cy="22"/>
              </a:xfrm>
            </p:grpSpPr>
            <p:sp>
              <p:nvSpPr>
                <p:cNvPr id="12704" name="Freeform 229"/>
                <p:cNvSpPr>
                  <a:spLocks/>
                </p:cNvSpPr>
                <p:nvPr/>
              </p:nvSpPr>
              <p:spPr bwMode="auto">
                <a:xfrm>
                  <a:off x="803" y="3560"/>
                  <a:ext cx="12" cy="22"/>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05" name="Freeform 230"/>
                <p:cNvSpPr>
                  <a:spLocks/>
                </p:cNvSpPr>
                <p:nvPr/>
              </p:nvSpPr>
              <p:spPr bwMode="auto">
                <a:xfrm>
                  <a:off x="808" y="3560"/>
                  <a:ext cx="36" cy="10"/>
                </a:xfrm>
                <a:custGeom>
                  <a:avLst/>
                  <a:gdLst>
                    <a:gd name="T0" fmla="*/ 1 w 72"/>
                    <a:gd name="T1" fmla="*/ 0 h 29"/>
                    <a:gd name="T2" fmla="*/ 1 w 72"/>
                    <a:gd name="T3" fmla="*/ 0 h 29"/>
                    <a:gd name="T4" fmla="*/ 1 w 72"/>
                    <a:gd name="T5" fmla="*/ 0 h 29"/>
                    <a:gd name="T6" fmla="*/ 1 w 72"/>
                    <a:gd name="T7" fmla="*/ 0 h 29"/>
                    <a:gd name="T8" fmla="*/ 1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06" name="Freeform 231"/>
                <p:cNvSpPr>
                  <a:spLocks/>
                </p:cNvSpPr>
                <p:nvPr/>
              </p:nvSpPr>
              <p:spPr bwMode="auto">
                <a:xfrm>
                  <a:off x="811" y="3571"/>
                  <a:ext cx="41" cy="11"/>
                </a:xfrm>
                <a:custGeom>
                  <a:avLst/>
                  <a:gdLst>
                    <a:gd name="T0" fmla="*/ 0 w 83"/>
                    <a:gd name="T1" fmla="*/ 0 h 35"/>
                    <a:gd name="T2" fmla="*/ 0 w 83"/>
                    <a:gd name="T3" fmla="*/ 0 h 35"/>
                    <a:gd name="T4" fmla="*/ 0 w 83"/>
                    <a:gd name="T5" fmla="*/ 0 h 35"/>
                    <a:gd name="T6" fmla="*/ 0 w 83"/>
                    <a:gd name="T7" fmla="*/ 0 h 35"/>
                    <a:gd name="T8" fmla="*/ 0 w 83"/>
                    <a:gd name="T9" fmla="*/ 0 h 35"/>
                    <a:gd name="T10" fmla="*/ 0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56" name="Group 232"/>
              <p:cNvGrpSpPr>
                <a:grpSpLocks/>
              </p:cNvGrpSpPr>
              <p:nvPr/>
            </p:nvGrpSpPr>
            <p:grpSpPr bwMode="auto">
              <a:xfrm>
                <a:off x="815" y="3572"/>
                <a:ext cx="50" cy="23"/>
                <a:chOff x="815" y="3572"/>
                <a:chExt cx="50" cy="23"/>
              </a:xfrm>
            </p:grpSpPr>
            <p:sp>
              <p:nvSpPr>
                <p:cNvPr id="12701" name="Freeform 233"/>
                <p:cNvSpPr>
                  <a:spLocks/>
                </p:cNvSpPr>
                <p:nvPr/>
              </p:nvSpPr>
              <p:spPr bwMode="auto">
                <a:xfrm>
                  <a:off x="815" y="3572"/>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02" name="Freeform 234"/>
                <p:cNvSpPr>
                  <a:spLocks/>
                </p:cNvSpPr>
                <p:nvPr/>
              </p:nvSpPr>
              <p:spPr bwMode="auto">
                <a:xfrm>
                  <a:off x="820" y="3573"/>
                  <a:ext cx="37" cy="9"/>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03" name="Freeform 235"/>
                <p:cNvSpPr>
                  <a:spLocks/>
                </p:cNvSpPr>
                <p:nvPr/>
              </p:nvSpPr>
              <p:spPr bwMode="auto">
                <a:xfrm>
                  <a:off x="824" y="3583"/>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57" name="Group 236"/>
              <p:cNvGrpSpPr>
                <a:grpSpLocks/>
              </p:cNvGrpSpPr>
              <p:nvPr/>
            </p:nvGrpSpPr>
            <p:grpSpPr bwMode="auto">
              <a:xfrm>
                <a:off x="828" y="3585"/>
                <a:ext cx="49" cy="23"/>
                <a:chOff x="828" y="3585"/>
                <a:chExt cx="49" cy="23"/>
              </a:xfrm>
            </p:grpSpPr>
            <p:sp>
              <p:nvSpPr>
                <p:cNvPr id="12698" name="Freeform 237"/>
                <p:cNvSpPr>
                  <a:spLocks/>
                </p:cNvSpPr>
                <p:nvPr/>
              </p:nvSpPr>
              <p:spPr bwMode="auto">
                <a:xfrm>
                  <a:off x="828" y="3585"/>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99" name="Freeform 238"/>
                <p:cNvSpPr>
                  <a:spLocks/>
                </p:cNvSpPr>
                <p:nvPr/>
              </p:nvSpPr>
              <p:spPr bwMode="auto">
                <a:xfrm>
                  <a:off x="833" y="3586"/>
                  <a:ext cx="37" cy="10"/>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00" name="Freeform 239"/>
                <p:cNvSpPr>
                  <a:spLocks/>
                </p:cNvSpPr>
                <p:nvPr/>
              </p:nvSpPr>
              <p:spPr bwMode="auto">
                <a:xfrm>
                  <a:off x="837" y="3596"/>
                  <a:ext cx="40" cy="12"/>
                </a:xfrm>
                <a:custGeom>
                  <a:avLst/>
                  <a:gdLst>
                    <a:gd name="T0" fmla="*/ 0 w 80"/>
                    <a:gd name="T1" fmla="*/ 0 h 36"/>
                    <a:gd name="T2" fmla="*/ 1 w 80"/>
                    <a:gd name="T3" fmla="*/ 0 h 36"/>
                    <a:gd name="T4" fmla="*/ 1 w 80"/>
                    <a:gd name="T5" fmla="*/ 0 h 36"/>
                    <a:gd name="T6" fmla="*/ 1 w 80"/>
                    <a:gd name="T7" fmla="*/ 0 h 36"/>
                    <a:gd name="T8" fmla="*/ 1 w 80"/>
                    <a:gd name="T9" fmla="*/ 0 h 36"/>
                    <a:gd name="T10" fmla="*/ 1 w 80"/>
                    <a:gd name="T11" fmla="*/ 0 h 36"/>
                    <a:gd name="T12" fmla="*/ 0 w 80"/>
                    <a:gd name="T13" fmla="*/ 0 h 36"/>
                    <a:gd name="T14" fmla="*/ 0 60000 65536"/>
                    <a:gd name="T15" fmla="*/ 0 60000 65536"/>
                    <a:gd name="T16" fmla="*/ 0 60000 65536"/>
                    <a:gd name="T17" fmla="*/ 0 60000 65536"/>
                    <a:gd name="T18" fmla="*/ 0 60000 65536"/>
                    <a:gd name="T19" fmla="*/ 0 60000 65536"/>
                    <a:gd name="T20" fmla="*/ 0 60000 65536"/>
                    <a:gd name="T21" fmla="*/ 0 w 80"/>
                    <a:gd name="T22" fmla="*/ 0 h 36"/>
                    <a:gd name="T23" fmla="*/ 80 w 80"/>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58" name="Group 240"/>
              <p:cNvGrpSpPr>
                <a:grpSpLocks/>
              </p:cNvGrpSpPr>
              <p:nvPr/>
            </p:nvGrpSpPr>
            <p:grpSpPr bwMode="auto">
              <a:xfrm>
                <a:off x="840" y="3600"/>
                <a:ext cx="100" cy="73"/>
                <a:chOff x="840" y="3600"/>
                <a:chExt cx="100" cy="73"/>
              </a:xfrm>
            </p:grpSpPr>
            <p:grpSp>
              <p:nvGrpSpPr>
                <p:cNvPr id="12678" name="Group 241"/>
                <p:cNvGrpSpPr>
                  <a:grpSpLocks/>
                </p:cNvGrpSpPr>
                <p:nvPr/>
              </p:nvGrpSpPr>
              <p:grpSpPr bwMode="auto">
                <a:xfrm>
                  <a:off x="840" y="3600"/>
                  <a:ext cx="49" cy="23"/>
                  <a:chOff x="840" y="3600"/>
                  <a:chExt cx="49" cy="23"/>
                </a:xfrm>
              </p:grpSpPr>
              <p:sp>
                <p:nvSpPr>
                  <p:cNvPr id="12695" name="Freeform 242"/>
                  <p:cNvSpPr>
                    <a:spLocks/>
                  </p:cNvSpPr>
                  <p:nvPr/>
                </p:nvSpPr>
                <p:spPr bwMode="auto">
                  <a:xfrm>
                    <a:off x="840" y="3600"/>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96" name="Freeform 243"/>
                  <p:cNvSpPr>
                    <a:spLocks/>
                  </p:cNvSpPr>
                  <p:nvPr/>
                </p:nvSpPr>
                <p:spPr bwMode="auto">
                  <a:xfrm>
                    <a:off x="845" y="3600"/>
                    <a:ext cx="37" cy="11"/>
                  </a:xfrm>
                  <a:custGeom>
                    <a:avLst/>
                    <a:gdLst>
                      <a:gd name="T0" fmla="*/ 0 w 75"/>
                      <a:gd name="T1" fmla="*/ 0 h 31"/>
                      <a:gd name="T2" fmla="*/ 0 w 75"/>
                      <a:gd name="T3" fmla="*/ 0 h 31"/>
                      <a:gd name="T4" fmla="*/ 0 w 75"/>
                      <a:gd name="T5" fmla="*/ 0 h 31"/>
                      <a:gd name="T6" fmla="*/ 0 w 75"/>
                      <a:gd name="T7" fmla="*/ 0 h 31"/>
                      <a:gd name="T8" fmla="*/ 0 w 75"/>
                      <a:gd name="T9" fmla="*/ 0 h 31"/>
                      <a:gd name="T10" fmla="*/ 0 w 75"/>
                      <a:gd name="T11" fmla="*/ 0 h 31"/>
                      <a:gd name="T12" fmla="*/ 0 w 75"/>
                      <a:gd name="T13" fmla="*/ 0 h 31"/>
                      <a:gd name="T14" fmla="*/ 0 w 75"/>
                      <a:gd name="T15" fmla="*/ 0 h 31"/>
                      <a:gd name="T16" fmla="*/ 0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97" name="Freeform 244"/>
                  <p:cNvSpPr>
                    <a:spLocks/>
                  </p:cNvSpPr>
                  <p:nvPr/>
                </p:nvSpPr>
                <p:spPr bwMode="auto">
                  <a:xfrm>
                    <a:off x="848" y="3611"/>
                    <a:ext cx="41" cy="12"/>
                  </a:xfrm>
                  <a:custGeom>
                    <a:avLst/>
                    <a:gdLst>
                      <a:gd name="T0" fmla="*/ 0 w 82"/>
                      <a:gd name="T1" fmla="*/ 0 h 38"/>
                      <a:gd name="T2" fmla="*/ 1 w 82"/>
                      <a:gd name="T3" fmla="*/ 0 h 38"/>
                      <a:gd name="T4" fmla="*/ 1 w 82"/>
                      <a:gd name="T5" fmla="*/ 0 h 38"/>
                      <a:gd name="T6" fmla="*/ 1 w 82"/>
                      <a:gd name="T7" fmla="*/ 0 h 38"/>
                      <a:gd name="T8" fmla="*/ 1 w 82"/>
                      <a:gd name="T9" fmla="*/ 0 h 38"/>
                      <a:gd name="T10" fmla="*/ 1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679" name="Group 245"/>
                <p:cNvGrpSpPr>
                  <a:grpSpLocks/>
                </p:cNvGrpSpPr>
                <p:nvPr/>
              </p:nvGrpSpPr>
              <p:grpSpPr bwMode="auto">
                <a:xfrm>
                  <a:off x="853" y="3612"/>
                  <a:ext cx="48" cy="23"/>
                  <a:chOff x="853" y="3612"/>
                  <a:chExt cx="48" cy="23"/>
                </a:xfrm>
              </p:grpSpPr>
              <p:sp>
                <p:nvSpPr>
                  <p:cNvPr id="12692" name="Freeform 246"/>
                  <p:cNvSpPr>
                    <a:spLocks/>
                  </p:cNvSpPr>
                  <p:nvPr/>
                </p:nvSpPr>
                <p:spPr bwMode="auto">
                  <a:xfrm>
                    <a:off x="853" y="3612"/>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93" name="Freeform 247"/>
                  <p:cNvSpPr>
                    <a:spLocks/>
                  </p:cNvSpPr>
                  <p:nvPr/>
                </p:nvSpPr>
                <p:spPr bwMode="auto">
                  <a:xfrm>
                    <a:off x="857" y="3613"/>
                    <a:ext cx="37" cy="10"/>
                  </a:xfrm>
                  <a:custGeom>
                    <a:avLst/>
                    <a:gdLst>
                      <a:gd name="T0" fmla="*/ 1 w 73"/>
                      <a:gd name="T1" fmla="*/ 0 h 32"/>
                      <a:gd name="T2" fmla="*/ 1 w 73"/>
                      <a:gd name="T3" fmla="*/ 0 h 32"/>
                      <a:gd name="T4" fmla="*/ 1 w 73"/>
                      <a:gd name="T5" fmla="*/ 0 h 32"/>
                      <a:gd name="T6" fmla="*/ 1 w 73"/>
                      <a:gd name="T7" fmla="*/ 0 h 32"/>
                      <a:gd name="T8" fmla="*/ 1 w 73"/>
                      <a:gd name="T9" fmla="*/ 0 h 32"/>
                      <a:gd name="T10" fmla="*/ 1 w 73"/>
                      <a:gd name="T11" fmla="*/ 0 h 32"/>
                      <a:gd name="T12" fmla="*/ 1 w 73"/>
                      <a:gd name="T13" fmla="*/ 0 h 32"/>
                      <a:gd name="T14" fmla="*/ 0 w 73"/>
                      <a:gd name="T15" fmla="*/ 0 h 32"/>
                      <a:gd name="T16" fmla="*/ 1 w 73"/>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2"/>
                      <a:gd name="T29" fmla="*/ 73 w 73"/>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94" name="Freeform 248"/>
                  <p:cNvSpPr>
                    <a:spLocks/>
                  </p:cNvSpPr>
                  <p:nvPr/>
                </p:nvSpPr>
                <p:spPr bwMode="auto">
                  <a:xfrm>
                    <a:off x="860" y="3623"/>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680" name="Group 249"/>
                <p:cNvGrpSpPr>
                  <a:grpSpLocks/>
                </p:cNvGrpSpPr>
                <p:nvPr/>
              </p:nvGrpSpPr>
              <p:grpSpPr bwMode="auto">
                <a:xfrm>
                  <a:off x="865" y="3625"/>
                  <a:ext cx="49" cy="23"/>
                  <a:chOff x="865" y="3625"/>
                  <a:chExt cx="49" cy="23"/>
                </a:xfrm>
              </p:grpSpPr>
              <p:sp>
                <p:nvSpPr>
                  <p:cNvPr id="12689" name="Freeform 250"/>
                  <p:cNvSpPr>
                    <a:spLocks/>
                  </p:cNvSpPr>
                  <p:nvPr/>
                </p:nvSpPr>
                <p:spPr bwMode="auto">
                  <a:xfrm>
                    <a:off x="865" y="3625"/>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90" name="Freeform 251"/>
                  <p:cNvSpPr>
                    <a:spLocks/>
                  </p:cNvSpPr>
                  <p:nvPr/>
                </p:nvSpPr>
                <p:spPr bwMode="auto">
                  <a:xfrm>
                    <a:off x="870" y="3626"/>
                    <a:ext cx="37" cy="9"/>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91" name="Freeform 252"/>
                  <p:cNvSpPr>
                    <a:spLocks/>
                  </p:cNvSpPr>
                  <p:nvPr/>
                </p:nvSpPr>
                <p:spPr bwMode="auto">
                  <a:xfrm>
                    <a:off x="873" y="3636"/>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681" name="Group 253"/>
                <p:cNvGrpSpPr>
                  <a:grpSpLocks/>
                </p:cNvGrpSpPr>
                <p:nvPr/>
              </p:nvGrpSpPr>
              <p:grpSpPr bwMode="auto">
                <a:xfrm>
                  <a:off x="878" y="3638"/>
                  <a:ext cx="49" cy="22"/>
                  <a:chOff x="878" y="3638"/>
                  <a:chExt cx="49" cy="22"/>
                </a:xfrm>
              </p:grpSpPr>
              <p:sp>
                <p:nvSpPr>
                  <p:cNvPr id="12686" name="Freeform 254"/>
                  <p:cNvSpPr>
                    <a:spLocks/>
                  </p:cNvSpPr>
                  <p:nvPr/>
                </p:nvSpPr>
                <p:spPr bwMode="auto">
                  <a:xfrm>
                    <a:off x="878" y="3638"/>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87" name="Freeform 255"/>
                  <p:cNvSpPr>
                    <a:spLocks/>
                  </p:cNvSpPr>
                  <p:nvPr/>
                </p:nvSpPr>
                <p:spPr bwMode="auto">
                  <a:xfrm>
                    <a:off x="883" y="3638"/>
                    <a:ext cx="36" cy="10"/>
                  </a:xfrm>
                  <a:custGeom>
                    <a:avLst/>
                    <a:gdLst>
                      <a:gd name="T0" fmla="*/ 1 w 72"/>
                      <a:gd name="T1" fmla="*/ 0 h 30"/>
                      <a:gd name="T2" fmla="*/ 1 w 72"/>
                      <a:gd name="T3" fmla="*/ 0 h 30"/>
                      <a:gd name="T4" fmla="*/ 1 w 72"/>
                      <a:gd name="T5" fmla="*/ 0 h 30"/>
                      <a:gd name="T6" fmla="*/ 1 w 72"/>
                      <a:gd name="T7" fmla="*/ 0 h 30"/>
                      <a:gd name="T8" fmla="*/ 1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88" name="Freeform 256"/>
                  <p:cNvSpPr>
                    <a:spLocks/>
                  </p:cNvSpPr>
                  <p:nvPr/>
                </p:nvSpPr>
                <p:spPr bwMode="auto">
                  <a:xfrm>
                    <a:off x="886" y="3648"/>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682" name="Group 257"/>
                <p:cNvGrpSpPr>
                  <a:grpSpLocks/>
                </p:cNvGrpSpPr>
                <p:nvPr/>
              </p:nvGrpSpPr>
              <p:grpSpPr bwMode="auto">
                <a:xfrm>
                  <a:off x="890" y="3651"/>
                  <a:ext cx="50" cy="22"/>
                  <a:chOff x="890" y="3651"/>
                  <a:chExt cx="50" cy="22"/>
                </a:xfrm>
              </p:grpSpPr>
              <p:sp>
                <p:nvSpPr>
                  <p:cNvPr id="12683" name="Freeform 258"/>
                  <p:cNvSpPr>
                    <a:spLocks/>
                  </p:cNvSpPr>
                  <p:nvPr/>
                </p:nvSpPr>
                <p:spPr bwMode="auto">
                  <a:xfrm>
                    <a:off x="890" y="3651"/>
                    <a:ext cx="13" cy="22"/>
                  </a:xfrm>
                  <a:custGeom>
                    <a:avLst/>
                    <a:gdLst>
                      <a:gd name="T0" fmla="*/ 1 w 25"/>
                      <a:gd name="T1" fmla="*/ 0 h 67"/>
                      <a:gd name="T2" fmla="*/ 0 w 25"/>
                      <a:gd name="T3" fmla="*/ 0 h 67"/>
                      <a:gd name="T4" fmla="*/ 1 w 25"/>
                      <a:gd name="T5" fmla="*/ 0 h 67"/>
                      <a:gd name="T6" fmla="*/ 1 w 25"/>
                      <a:gd name="T7" fmla="*/ 0 h 67"/>
                      <a:gd name="T8" fmla="*/ 1 w 25"/>
                      <a:gd name="T9" fmla="*/ 0 h 67"/>
                      <a:gd name="T10" fmla="*/ 0 60000 65536"/>
                      <a:gd name="T11" fmla="*/ 0 60000 65536"/>
                      <a:gd name="T12" fmla="*/ 0 60000 65536"/>
                      <a:gd name="T13" fmla="*/ 0 60000 65536"/>
                      <a:gd name="T14" fmla="*/ 0 60000 65536"/>
                      <a:gd name="T15" fmla="*/ 0 w 25"/>
                      <a:gd name="T16" fmla="*/ 0 h 67"/>
                      <a:gd name="T17" fmla="*/ 25 w 25"/>
                      <a:gd name="T18" fmla="*/ 67 h 67"/>
                    </a:gdLst>
                    <a:ahLst/>
                    <a:cxnLst>
                      <a:cxn ang="T10">
                        <a:pos x="T0" y="T1"/>
                      </a:cxn>
                      <a:cxn ang="T11">
                        <a:pos x="T2" y="T3"/>
                      </a:cxn>
                      <a:cxn ang="T12">
                        <a:pos x="T4" y="T5"/>
                      </a:cxn>
                      <a:cxn ang="T13">
                        <a:pos x="T6" y="T7"/>
                      </a:cxn>
                      <a:cxn ang="T14">
                        <a:pos x="T8" y="T9"/>
                      </a:cxn>
                    </a:cxnLst>
                    <a:rect l="T15" t="T16" r="T17" b="T18"/>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84" name="Freeform 259"/>
                  <p:cNvSpPr>
                    <a:spLocks/>
                  </p:cNvSpPr>
                  <p:nvPr/>
                </p:nvSpPr>
                <p:spPr bwMode="auto">
                  <a:xfrm>
                    <a:off x="895" y="3651"/>
                    <a:ext cx="37" cy="10"/>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85" name="Freeform 260"/>
                  <p:cNvSpPr>
                    <a:spLocks/>
                  </p:cNvSpPr>
                  <p:nvPr/>
                </p:nvSpPr>
                <p:spPr bwMode="auto">
                  <a:xfrm>
                    <a:off x="899" y="3662"/>
                    <a:ext cx="41" cy="11"/>
                  </a:xfrm>
                  <a:custGeom>
                    <a:avLst/>
                    <a:gdLst>
                      <a:gd name="T0" fmla="*/ 0 w 83"/>
                      <a:gd name="T1" fmla="*/ 0 h 35"/>
                      <a:gd name="T2" fmla="*/ 0 w 83"/>
                      <a:gd name="T3" fmla="*/ 0 h 35"/>
                      <a:gd name="T4" fmla="*/ 0 w 83"/>
                      <a:gd name="T5" fmla="*/ 0 h 35"/>
                      <a:gd name="T6" fmla="*/ 0 w 83"/>
                      <a:gd name="T7" fmla="*/ 0 h 35"/>
                      <a:gd name="T8" fmla="*/ 0 w 83"/>
                      <a:gd name="T9" fmla="*/ 0 h 35"/>
                      <a:gd name="T10" fmla="*/ 0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2459" name="Group 261"/>
              <p:cNvGrpSpPr>
                <a:grpSpLocks/>
              </p:cNvGrpSpPr>
              <p:nvPr/>
            </p:nvGrpSpPr>
            <p:grpSpPr bwMode="auto">
              <a:xfrm>
                <a:off x="903" y="3665"/>
                <a:ext cx="99" cy="74"/>
                <a:chOff x="903" y="3665"/>
                <a:chExt cx="99" cy="74"/>
              </a:xfrm>
            </p:grpSpPr>
            <p:grpSp>
              <p:nvGrpSpPr>
                <p:cNvPr id="12658" name="Group 262"/>
                <p:cNvGrpSpPr>
                  <a:grpSpLocks/>
                </p:cNvGrpSpPr>
                <p:nvPr/>
              </p:nvGrpSpPr>
              <p:grpSpPr bwMode="auto">
                <a:xfrm>
                  <a:off x="903" y="3665"/>
                  <a:ext cx="49" cy="23"/>
                  <a:chOff x="903" y="3665"/>
                  <a:chExt cx="49" cy="23"/>
                </a:xfrm>
              </p:grpSpPr>
              <p:sp>
                <p:nvSpPr>
                  <p:cNvPr id="12675" name="Freeform 263"/>
                  <p:cNvSpPr>
                    <a:spLocks/>
                  </p:cNvSpPr>
                  <p:nvPr/>
                </p:nvSpPr>
                <p:spPr bwMode="auto">
                  <a:xfrm>
                    <a:off x="903" y="3665"/>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76" name="Freeform 264"/>
                  <p:cNvSpPr>
                    <a:spLocks/>
                  </p:cNvSpPr>
                  <p:nvPr/>
                </p:nvSpPr>
                <p:spPr bwMode="auto">
                  <a:xfrm>
                    <a:off x="907" y="3666"/>
                    <a:ext cx="37" cy="10"/>
                  </a:xfrm>
                  <a:custGeom>
                    <a:avLst/>
                    <a:gdLst>
                      <a:gd name="T0" fmla="*/ 1 w 73"/>
                      <a:gd name="T1" fmla="*/ 0 h 31"/>
                      <a:gd name="T2" fmla="*/ 1 w 73"/>
                      <a:gd name="T3" fmla="*/ 0 h 31"/>
                      <a:gd name="T4" fmla="*/ 1 w 73"/>
                      <a:gd name="T5" fmla="*/ 0 h 31"/>
                      <a:gd name="T6" fmla="*/ 1 w 73"/>
                      <a:gd name="T7" fmla="*/ 0 h 31"/>
                      <a:gd name="T8" fmla="*/ 1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77" name="Freeform 265"/>
                  <p:cNvSpPr>
                    <a:spLocks/>
                  </p:cNvSpPr>
                  <p:nvPr/>
                </p:nvSpPr>
                <p:spPr bwMode="auto">
                  <a:xfrm>
                    <a:off x="911" y="3676"/>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659" name="Group 266"/>
                <p:cNvGrpSpPr>
                  <a:grpSpLocks/>
                </p:cNvGrpSpPr>
                <p:nvPr/>
              </p:nvGrpSpPr>
              <p:grpSpPr bwMode="auto">
                <a:xfrm>
                  <a:off x="914" y="3678"/>
                  <a:ext cx="49" cy="23"/>
                  <a:chOff x="914" y="3678"/>
                  <a:chExt cx="49" cy="23"/>
                </a:xfrm>
              </p:grpSpPr>
              <p:sp>
                <p:nvSpPr>
                  <p:cNvPr id="12672" name="Freeform 267"/>
                  <p:cNvSpPr>
                    <a:spLocks/>
                  </p:cNvSpPr>
                  <p:nvPr/>
                </p:nvSpPr>
                <p:spPr bwMode="auto">
                  <a:xfrm>
                    <a:off x="914" y="3678"/>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73" name="Freeform 268"/>
                  <p:cNvSpPr>
                    <a:spLocks/>
                  </p:cNvSpPr>
                  <p:nvPr/>
                </p:nvSpPr>
                <p:spPr bwMode="auto">
                  <a:xfrm>
                    <a:off x="919" y="3678"/>
                    <a:ext cx="38" cy="10"/>
                  </a:xfrm>
                  <a:custGeom>
                    <a:avLst/>
                    <a:gdLst>
                      <a:gd name="T0" fmla="*/ 1 w 75"/>
                      <a:gd name="T1" fmla="*/ 0 h 30"/>
                      <a:gd name="T2" fmla="*/ 1 w 75"/>
                      <a:gd name="T3" fmla="*/ 0 h 30"/>
                      <a:gd name="T4" fmla="*/ 1 w 75"/>
                      <a:gd name="T5" fmla="*/ 0 h 30"/>
                      <a:gd name="T6" fmla="*/ 1 w 75"/>
                      <a:gd name="T7" fmla="*/ 0 h 30"/>
                      <a:gd name="T8" fmla="*/ 1 w 75"/>
                      <a:gd name="T9" fmla="*/ 0 h 30"/>
                      <a:gd name="T10" fmla="*/ 1 w 75"/>
                      <a:gd name="T11" fmla="*/ 0 h 30"/>
                      <a:gd name="T12" fmla="*/ 1 w 75"/>
                      <a:gd name="T13" fmla="*/ 0 h 30"/>
                      <a:gd name="T14" fmla="*/ 0 w 75"/>
                      <a:gd name="T15" fmla="*/ 0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74" name="Freeform 269"/>
                  <p:cNvSpPr>
                    <a:spLocks/>
                  </p:cNvSpPr>
                  <p:nvPr/>
                </p:nvSpPr>
                <p:spPr bwMode="auto">
                  <a:xfrm>
                    <a:off x="922" y="3688"/>
                    <a:ext cx="41" cy="13"/>
                  </a:xfrm>
                  <a:custGeom>
                    <a:avLst/>
                    <a:gdLst>
                      <a:gd name="T0" fmla="*/ 0 w 81"/>
                      <a:gd name="T1" fmla="*/ 0 h 38"/>
                      <a:gd name="T2" fmla="*/ 1 w 81"/>
                      <a:gd name="T3" fmla="*/ 0 h 38"/>
                      <a:gd name="T4" fmla="*/ 1 w 81"/>
                      <a:gd name="T5" fmla="*/ 0 h 38"/>
                      <a:gd name="T6" fmla="*/ 1 w 81"/>
                      <a:gd name="T7" fmla="*/ 0 h 38"/>
                      <a:gd name="T8" fmla="*/ 1 w 81"/>
                      <a:gd name="T9" fmla="*/ 0 h 38"/>
                      <a:gd name="T10" fmla="*/ 1 w 81"/>
                      <a:gd name="T11" fmla="*/ 0 h 38"/>
                      <a:gd name="T12" fmla="*/ 0 w 81"/>
                      <a:gd name="T13" fmla="*/ 0 h 38"/>
                      <a:gd name="T14" fmla="*/ 0 60000 65536"/>
                      <a:gd name="T15" fmla="*/ 0 60000 65536"/>
                      <a:gd name="T16" fmla="*/ 0 60000 65536"/>
                      <a:gd name="T17" fmla="*/ 0 60000 65536"/>
                      <a:gd name="T18" fmla="*/ 0 60000 65536"/>
                      <a:gd name="T19" fmla="*/ 0 60000 65536"/>
                      <a:gd name="T20" fmla="*/ 0 60000 65536"/>
                      <a:gd name="T21" fmla="*/ 0 w 81"/>
                      <a:gd name="T22" fmla="*/ 0 h 38"/>
                      <a:gd name="T23" fmla="*/ 81 w 81"/>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660" name="Group 270"/>
                <p:cNvGrpSpPr>
                  <a:grpSpLocks/>
                </p:cNvGrpSpPr>
                <p:nvPr/>
              </p:nvGrpSpPr>
              <p:grpSpPr bwMode="auto">
                <a:xfrm>
                  <a:off x="928" y="3690"/>
                  <a:ext cx="48" cy="23"/>
                  <a:chOff x="928" y="3690"/>
                  <a:chExt cx="48" cy="23"/>
                </a:xfrm>
              </p:grpSpPr>
              <p:sp>
                <p:nvSpPr>
                  <p:cNvPr id="12669" name="Freeform 271"/>
                  <p:cNvSpPr>
                    <a:spLocks/>
                  </p:cNvSpPr>
                  <p:nvPr/>
                </p:nvSpPr>
                <p:spPr bwMode="auto">
                  <a:xfrm>
                    <a:off x="928" y="3690"/>
                    <a:ext cx="12" cy="23"/>
                  </a:xfrm>
                  <a:custGeom>
                    <a:avLst/>
                    <a:gdLst>
                      <a:gd name="T0" fmla="*/ 0 w 25"/>
                      <a:gd name="T1" fmla="*/ 0 h 70"/>
                      <a:gd name="T2" fmla="*/ 0 w 25"/>
                      <a:gd name="T3" fmla="*/ 0 h 70"/>
                      <a:gd name="T4" fmla="*/ 0 w 25"/>
                      <a:gd name="T5" fmla="*/ 0 h 70"/>
                      <a:gd name="T6" fmla="*/ 0 w 25"/>
                      <a:gd name="T7" fmla="*/ 0 h 70"/>
                      <a:gd name="T8" fmla="*/ 0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70" name="Freeform 272"/>
                  <p:cNvSpPr>
                    <a:spLocks/>
                  </p:cNvSpPr>
                  <p:nvPr/>
                </p:nvSpPr>
                <p:spPr bwMode="auto">
                  <a:xfrm>
                    <a:off x="932" y="3691"/>
                    <a:ext cx="38" cy="10"/>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71" name="Freeform 273"/>
                  <p:cNvSpPr>
                    <a:spLocks/>
                  </p:cNvSpPr>
                  <p:nvPr/>
                </p:nvSpPr>
                <p:spPr bwMode="auto">
                  <a:xfrm>
                    <a:off x="935" y="3701"/>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661" name="Group 274"/>
                <p:cNvGrpSpPr>
                  <a:grpSpLocks/>
                </p:cNvGrpSpPr>
                <p:nvPr/>
              </p:nvGrpSpPr>
              <p:grpSpPr bwMode="auto">
                <a:xfrm>
                  <a:off x="940" y="3703"/>
                  <a:ext cx="49" cy="23"/>
                  <a:chOff x="940" y="3703"/>
                  <a:chExt cx="49" cy="23"/>
                </a:xfrm>
              </p:grpSpPr>
              <p:sp>
                <p:nvSpPr>
                  <p:cNvPr id="12666" name="Freeform 275"/>
                  <p:cNvSpPr>
                    <a:spLocks/>
                  </p:cNvSpPr>
                  <p:nvPr/>
                </p:nvSpPr>
                <p:spPr bwMode="auto">
                  <a:xfrm>
                    <a:off x="940" y="3703"/>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67" name="Freeform 276"/>
                  <p:cNvSpPr>
                    <a:spLocks/>
                  </p:cNvSpPr>
                  <p:nvPr/>
                </p:nvSpPr>
                <p:spPr bwMode="auto">
                  <a:xfrm>
                    <a:off x="945" y="3703"/>
                    <a:ext cx="37" cy="10"/>
                  </a:xfrm>
                  <a:custGeom>
                    <a:avLst/>
                    <a:gdLst>
                      <a:gd name="T0" fmla="*/ 0 w 75"/>
                      <a:gd name="T1" fmla="*/ 0 h 30"/>
                      <a:gd name="T2" fmla="*/ 0 w 75"/>
                      <a:gd name="T3" fmla="*/ 0 h 30"/>
                      <a:gd name="T4" fmla="*/ 0 w 75"/>
                      <a:gd name="T5" fmla="*/ 0 h 30"/>
                      <a:gd name="T6" fmla="*/ 0 w 75"/>
                      <a:gd name="T7" fmla="*/ 0 h 30"/>
                      <a:gd name="T8" fmla="*/ 0 w 75"/>
                      <a:gd name="T9" fmla="*/ 0 h 30"/>
                      <a:gd name="T10" fmla="*/ 0 w 75"/>
                      <a:gd name="T11" fmla="*/ 0 h 30"/>
                      <a:gd name="T12" fmla="*/ 0 w 75"/>
                      <a:gd name="T13" fmla="*/ 0 h 30"/>
                      <a:gd name="T14" fmla="*/ 0 w 75"/>
                      <a:gd name="T15" fmla="*/ 0 h 30"/>
                      <a:gd name="T16" fmla="*/ 0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68" name="Freeform 277"/>
                  <p:cNvSpPr>
                    <a:spLocks/>
                  </p:cNvSpPr>
                  <p:nvPr/>
                </p:nvSpPr>
                <p:spPr bwMode="auto">
                  <a:xfrm>
                    <a:off x="948" y="3714"/>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662" name="Group 278"/>
                <p:cNvGrpSpPr>
                  <a:grpSpLocks/>
                </p:cNvGrpSpPr>
                <p:nvPr/>
              </p:nvGrpSpPr>
              <p:grpSpPr bwMode="auto">
                <a:xfrm>
                  <a:off x="953" y="3716"/>
                  <a:ext cx="49" cy="23"/>
                  <a:chOff x="953" y="3716"/>
                  <a:chExt cx="49" cy="23"/>
                </a:xfrm>
              </p:grpSpPr>
              <p:sp>
                <p:nvSpPr>
                  <p:cNvPr id="12663" name="Freeform 279"/>
                  <p:cNvSpPr>
                    <a:spLocks/>
                  </p:cNvSpPr>
                  <p:nvPr/>
                </p:nvSpPr>
                <p:spPr bwMode="auto">
                  <a:xfrm>
                    <a:off x="953" y="3716"/>
                    <a:ext cx="12" cy="23"/>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64" name="Freeform 280"/>
                  <p:cNvSpPr>
                    <a:spLocks/>
                  </p:cNvSpPr>
                  <p:nvPr/>
                </p:nvSpPr>
                <p:spPr bwMode="auto">
                  <a:xfrm>
                    <a:off x="958" y="3717"/>
                    <a:ext cx="37" cy="9"/>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65" name="Freeform 281"/>
                  <p:cNvSpPr>
                    <a:spLocks/>
                  </p:cNvSpPr>
                  <p:nvPr/>
                </p:nvSpPr>
                <p:spPr bwMode="auto">
                  <a:xfrm>
                    <a:off x="961" y="3727"/>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2460" name="Group 282"/>
              <p:cNvGrpSpPr>
                <a:grpSpLocks/>
              </p:cNvGrpSpPr>
              <p:nvPr/>
            </p:nvGrpSpPr>
            <p:grpSpPr bwMode="auto">
              <a:xfrm>
                <a:off x="963" y="3727"/>
                <a:ext cx="49" cy="23"/>
                <a:chOff x="963" y="3727"/>
                <a:chExt cx="49" cy="23"/>
              </a:xfrm>
            </p:grpSpPr>
            <p:sp>
              <p:nvSpPr>
                <p:cNvPr id="12655" name="Freeform 283"/>
                <p:cNvSpPr>
                  <a:spLocks/>
                </p:cNvSpPr>
                <p:nvPr/>
              </p:nvSpPr>
              <p:spPr bwMode="auto">
                <a:xfrm>
                  <a:off x="963" y="3727"/>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56" name="Freeform 284"/>
                <p:cNvSpPr>
                  <a:spLocks/>
                </p:cNvSpPr>
                <p:nvPr/>
              </p:nvSpPr>
              <p:spPr bwMode="auto">
                <a:xfrm>
                  <a:off x="968" y="3728"/>
                  <a:ext cx="37" cy="10"/>
                </a:xfrm>
                <a:custGeom>
                  <a:avLst/>
                  <a:gdLst>
                    <a:gd name="T0" fmla="*/ 1 w 73"/>
                    <a:gd name="T1" fmla="*/ 0 h 31"/>
                    <a:gd name="T2" fmla="*/ 1 w 73"/>
                    <a:gd name="T3" fmla="*/ 0 h 31"/>
                    <a:gd name="T4" fmla="*/ 1 w 73"/>
                    <a:gd name="T5" fmla="*/ 0 h 31"/>
                    <a:gd name="T6" fmla="*/ 1 w 73"/>
                    <a:gd name="T7" fmla="*/ 0 h 31"/>
                    <a:gd name="T8" fmla="*/ 1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57" name="Freeform 285"/>
                <p:cNvSpPr>
                  <a:spLocks/>
                </p:cNvSpPr>
                <p:nvPr/>
              </p:nvSpPr>
              <p:spPr bwMode="auto">
                <a:xfrm>
                  <a:off x="972" y="3738"/>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61" name="Group 286"/>
              <p:cNvGrpSpPr>
                <a:grpSpLocks/>
              </p:cNvGrpSpPr>
              <p:nvPr/>
            </p:nvGrpSpPr>
            <p:grpSpPr bwMode="auto">
              <a:xfrm>
                <a:off x="976" y="3740"/>
                <a:ext cx="50" cy="22"/>
                <a:chOff x="976" y="3740"/>
                <a:chExt cx="50" cy="22"/>
              </a:xfrm>
            </p:grpSpPr>
            <p:sp>
              <p:nvSpPr>
                <p:cNvPr id="12652" name="Freeform 287"/>
                <p:cNvSpPr>
                  <a:spLocks/>
                </p:cNvSpPr>
                <p:nvPr/>
              </p:nvSpPr>
              <p:spPr bwMode="auto">
                <a:xfrm>
                  <a:off x="976" y="3740"/>
                  <a:ext cx="12" cy="22"/>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53" name="Freeform 288"/>
                <p:cNvSpPr>
                  <a:spLocks/>
                </p:cNvSpPr>
                <p:nvPr/>
              </p:nvSpPr>
              <p:spPr bwMode="auto">
                <a:xfrm>
                  <a:off x="980" y="3740"/>
                  <a:ext cx="38" cy="10"/>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54" name="Freeform 289"/>
                <p:cNvSpPr>
                  <a:spLocks/>
                </p:cNvSpPr>
                <p:nvPr/>
              </p:nvSpPr>
              <p:spPr bwMode="auto">
                <a:xfrm>
                  <a:off x="984" y="3750"/>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62" name="Group 290"/>
              <p:cNvGrpSpPr>
                <a:grpSpLocks/>
              </p:cNvGrpSpPr>
              <p:nvPr/>
            </p:nvGrpSpPr>
            <p:grpSpPr bwMode="auto">
              <a:xfrm>
                <a:off x="761" y="3560"/>
                <a:ext cx="50" cy="22"/>
                <a:chOff x="761" y="3560"/>
                <a:chExt cx="50" cy="22"/>
              </a:xfrm>
            </p:grpSpPr>
            <p:sp>
              <p:nvSpPr>
                <p:cNvPr id="12649" name="Freeform 291"/>
                <p:cNvSpPr>
                  <a:spLocks/>
                </p:cNvSpPr>
                <p:nvPr/>
              </p:nvSpPr>
              <p:spPr bwMode="auto">
                <a:xfrm>
                  <a:off x="761" y="3560"/>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50" name="Freeform 292"/>
                <p:cNvSpPr>
                  <a:spLocks/>
                </p:cNvSpPr>
                <p:nvPr/>
              </p:nvSpPr>
              <p:spPr bwMode="auto">
                <a:xfrm>
                  <a:off x="767" y="3560"/>
                  <a:ext cx="36" cy="10"/>
                </a:xfrm>
                <a:custGeom>
                  <a:avLst/>
                  <a:gdLst>
                    <a:gd name="T0" fmla="*/ 0 w 73"/>
                    <a:gd name="T1" fmla="*/ 0 h 29"/>
                    <a:gd name="T2" fmla="*/ 0 w 73"/>
                    <a:gd name="T3" fmla="*/ 0 h 29"/>
                    <a:gd name="T4" fmla="*/ 0 w 73"/>
                    <a:gd name="T5" fmla="*/ 0 h 29"/>
                    <a:gd name="T6" fmla="*/ 0 w 73"/>
                    <a:gd name="T7" fmla="*/ 0 h 29"/>
                    <a:gd name="T8" fmla="*/ 0 w 73"/>
                    <a:gd name="T9" fmla="*/ 0 h 29"/>
                    <a:gd name="T10" fmla="*/ 0 w 73"/>
                    <a:gd name="T11" fmla="*/ 0 h 29"/>
                    <a:gd name="T12" fmla="*/ 0 w 73"/>
                    <a:gd name="T13" fmla="*/ 0 h 29"/>
                    <a:gd name="T14" fmla="*/ 0 w 73"/>
                    <a:gd name="T15" fmla="*/ 0 h 29"/>
                    <a:gd name="T16" fmla="*/ 0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51" name="Freeform 293"/>
                <p:cNvSpPr>
                  <a:spLocks/>
                </p:cNvSpPr>
                <p:nvPr/>
              </p:nvSpPr>
              <p:spPr bwMode="auto">
                <a:xfrm>
                  <a:off x="769" y="3571"/>
                  <a:ext cx="42" cy="11"/>
                </a:xfrm>
                <a:custGeom>
                  <a:avLst/>
                  <a:gdLst>
                    <a:gd name="T0" fmla="*/ 0 w 83"/>
                    <a:gd name="T1" fmla="*/ 0 h 35"/>
                    <a:gd name="T2" fmla="*/ 1 w 83"/>
                    <a:gd name="T3" fmla="*/ 0 h 35"/>
                    <a:gd name="T4" fmla="*/ 1 w 83"/>
                    <a:gd name="T5" fmla="*/ 0 h 35"/>
                    <a:gd name="T6" fmla="*/ 1 w 83"/>
                    <a:gd name="T7" fmla="*/ 0 h 35"/>
                    <a:gd name="T8" fmla="*/ 1 w 83"/>
                    <a:gd name="T9" fmla="*/ 0 h 35"/>
                    <a:gd name="T10" fmla="*/ 1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63" name="Group 294"/>
              <p:cNvGrpSpPr>
                <a:grpSpLocks/>
              </p:cNvGrpSpPr>
              <p:nvPr/>
            </p:nvGrpSpPr>
            <p:grpSpPr bwMode="auto">
              <a:xfrm>
                <a:off x="774" y="3572"/>
                <a:ext cx="49" cy="23"/>
                <a:chOff x="774" y="3572"/>
                <a:chExt cx="49" cy="23"/>
              </a:xfrm>
            </p:grpSpPr>
            <p:sp>
              <p:nvSpPr>
                <p:cNvPr id="12646" name="Freeform 295"/>
                <p:cNvSpPr>
                  <a:spLocks/>
                </p:cNvSpPr>
                <p:nvPr/>
              </p:nvSpPr>
              <p:spPr bwMode="auto">
                <a:xfrm>
                  <a:off x="774" y="3572"/>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47" name="Freeform 296"/>
                <p:cNvSpPr>
                  <a:spLocks/>
                </p:cNvSpPr>
                <p:nvPr/>
              </p:nvSpPr>
              <p:spPr bwMode="auto">
                <a:xfrm>
                  <a:off x="778" y="3573"/>
                  <a:ext cx="38" cy="9"/>
                </a:xfrm>
                <a:custGeom>
                  <a:avLst/>
                  <a:gdLst>
                    <a:gd name="T0" fmla="*/ 1 w 75"/>
                    <a:gd name="T1" fmla="*/ 0 h 29"/>
                    <a:gd name="T2" fmla="*/ 1 w 75"/>
                    <a:gd name="T3" fmla="*/ 0 h 29"/>
                    <a:gd name="T4" fmla="*/ 1 w 75"/>
                    <a:gd name="T5" fmla="*/ 0 h 29"/>
                    <a:gd name="T6" fmla="*/ 1 w 75"/>
                    <a:gd name="T7" fmla="*/ 0 h 29"/>
                    <a:gd name="T8" fmla="*/ 1 w 75"/>
                    <a:gd name="T9" fmla="*/ 0 h 29"/>
                    <a:gd name="T10" fmla="*/ 1 w 75"/>
                    <a:gd name="T11" fmla="*/ 0 h 29"/>
                    <a:gd name="T12" fmla="*/ 1 w 75"/>
                    <a:gd name="T13" fmla="*/ 0 h 29"/>
                    <a:gd name="T14" fmla="*/ 0 w 75"/>
                    <a:gd name="T15" fmla="*/ 0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48" name="Freeform 297"/>
                <p:cNvSpPr>
                  <a:spLocks/>
                </p:cNvSpPr>
                <p:nvPr/>
              </p:nvSpPr>
              <p:spPr bwMode="auto">
                <a:xfrm>
                  <a:off x="782" y="3583"/>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64" name="Group 298"/>
              <p:cNvGrpSpPr>
                <a:grpSpLocks/>
              </p:cNvGrpSpPr>
              <p:nvPr/>
            </p:nvGrpSpPr>
            <p:grpSpPr bwMode="auto">
              <a:xfrm>
                <a:off x="787" y="3585"/>
                <a:ext cx="49" cy="23"/>
                <a:chOff x="787" y="3585"/>
                <a:chExt cx="49" cy="23"/>
              </a:xfrm>
            </p:grpSpPr>
            <p:sp>
              <p:nvSpPr>
                <p:cNvPr id="12643" name="Freeform 299"/>
                <p:cNvSpPr>
                  <a:spLocks/>
                </p:cNvSpPr>
                <p:nvPr/>
              </p:nvSpPr>
              <p:spPr bwMode="auto">
                <a:xfrm>
                  <a:off x="787" y="3585"/>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44" name="Freeform 300"/>
                <p:cNvSpPr>
                  <a:spLocks/>
                </p:cNvSpPr>
                <p:nvPr/>
              </p:nvSpPr>
              <p:spPr bwMode="auto">
                <a:xfrm>
                  <a:off x="792" y="3586"/>
                  <a:ext cx="36" cy="10"/>
                </a:xfrm>
                <a:custGeom>
                  <a:avLst/>
                  <a:gdLst>
                    <a:gd name="T0" fmla="*/ 0 w 74"/>
                    <a:gd name="T1" fmla="*/ 0 h 29"/>
                    <a:gd name="T2" fmla="*/ 0 w 74"/>
                    <a:gd name="T3" fmla="*/ 0 h 29"/>
                    <a:gd name="T4" fmla="*/ 0 w 74"/>
                    <a:gd name="T5" fmla="*/ 0 h 29"/>
                    <a:gd name="T6" fmla="*/ 0 w 74"/>
                    <a:gd name="T7" fmla="*/ 0 h 29"/>
                    <a:gd name="T8" fmla="*/ 0 w 74"/>
                    <a:gd name="T9" fmla="*/ 0 h 29"/>
                    <a:gd name="T10" fmla="*/ 0 w 74"/>
                    <a:gd name="T11" fmla="*/ 0 h 29"/>
                    <a:gd name="T12" fmla="*/ 0 w 74"/>
                    <a:gd name="T13" fmla="*/ 0 h 29"/>
                    <a:gd name="T14" fmla="*/ 0 w 74"/>
                    <a:gd name="T15" fmla="*/ 0 h 29"/>
                    <a:gd name="T16" fmla="*/ 0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45" name="Freeform 301"/>
                <p:cNvSpPr>
                  <a:spLocks/>
                </p:cNvSpPr>
                <p:nvPr/>
              </p:nvSpPr>
              <p:spPr bwMode="auto">
                <a:xfrm>
                  <a:off x="795" y="3596"/>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65" name="Group 302"/>
              <p:cNvGrpSpPr>
                <a:grpSpLocks/>
              </p:cNvGrpSpPr>
              <p:nvPr/>
            </p:nvGrpSpPr>
            <p:grpSpPr bwMode="auto">
              <a:xfrm>
                <a:off x="799" y="3600"/>
                <a:ext cx="99" cy="73"/>
                <a:chOff x="799" y="3600"/>
                <a:chExt cx="99" cy="73"/>
              </a:xfrm>
            </p:grpSpPr>
            <p:grpSp>
              <p:nvGrpSpPr>
                <p:cNvPr id="12623" name="Group 303"/>
                <p:cNvGrpSpPr>
                  <a:grpSpLocks/>
                </p:cNvGrpSpPr>
                <p:nvPr/>
              </p:nvGrpSpPr>
              <p:grpSpPr bwMode="auto">
                <a:xfrm>
                  <a:off x="799" y="3600"/>
                  <a:ext cx="48" cy="23"/>
                  <a:chOff x="799" y="3600"/>
                  <a:chExt cx="48" cy="23"/>
                </a:xfrm>
              </p:grpSpPr>
              <p:sp>
                <p:nvSpPr>
                  <p:cNvPr id="12640" name="Freeform 304"/>
                  <p:cNvSpPr>
                    <a:spLocks/>
                  </p:cNvSpPr>
                  <p:nvPr/>
                </p:nvSpPr>
                <p:spPr bwMode="auto">
                  <a:xfrm>
                    <a:off x="799" y="3600"/>
                    <a:ext cx="12" cy="23"/>
                  </a:xfrm>
                  <a:custGeom>
                    <a:avLst/>
                    <a:gdLst>
                      <a:gd name="T0" fmla="*/ 0 w 25"/>
                      <a:gd name="T1" fmla="*/ 0 h 70"/>
                      <a:gd name="T2" fmla="*/ 0 w 25"/>
                      <a:gd name="T3" fmla="*/ 0 h 70"/>
                      <a:gd name="T4" fmla="*/ 0 w 25"/>
                      <a:gd name="T5" fmla="*/ 0 h 70"/>
                      <a:gd name="T6" fmla="*/ 0 w 25"/>
                      <a:gd name="T7" fmla="*/ 0 h 70"/>
                      <a:gd name="T8" fmla="*/ 0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41" name="Freeform 305"/>
                  <p:cNvSpPr>
                    <a:spLocks/>
                  </p:cNvSpPr>
                  <p:nvPr/>
                </p:nvSpPr>
                <p:spPr bwMode="auto">
                  <a:xfrm>
                    <a:off x="803" y="3600"/>
                    <a:ext cx="38" cy="11"/>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42" name="Freeform 306"/>
                  <p:cNvSpPr>
                    <a:spLocks/>
                  </p:cNvSpPr>
                  <p:nvPr/>
                </p:nvSpPr>
                <p:spPr bwMode="auto">
                  <a:xfrm>
                    <a:off x="807" y="3611"/>
                    <a:ext cx="40" cy="12"/>
                  </a:xfrm>
                  <a:custGeom>
                    <a:avLst/>
                    <a:gdLst>
                      <a:gd name="T0" fmla="*/ 0 w 82"/>
                      <a:gd name="T1" fmla="*/ 0 h 38"/>
                      <a:gd name="T2" fmla="*/ 0 w 82"/>
                      <a:gd name="T3" fmla="*/ 0 h 38"/>
                      <a:gd name="T4" fmla="*/ 0 w 82"/>
                      <a:gd name="T5" fmla="*/ 0 h 38"/>
                      <a:gd name="T6" fmla="*/ 0 w 82"/>
                      <a:gd name="T7" fmla="*/ 0 h 38"/>
                      <a:gd name="T8" fmla="*/ 0 w 82"/>
                      <a:gd name="T9" fmla="*/ 0 h 38"/>
                      <a:gd name="T10" fmla="*/ 0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624" name="Group 307"/>
                <p:cNvGrpSpPr>
                  <a:grpSpLocks/>
                </p:cNvGrpSpPr>
                <p:nvPr/>
              </p:nvGrpSpPr>
              <p:grpSpPr bwMode="auto">
                <a:xfrm>
                  <a:off x="811" y="3612"/>
                  <a:ext cx="48" cy="23"/>
                  <a:chOff x="811" y="3612"/>
                  <a:chExt cx="48" cy="23"/>
                </a:xfrm>
              </p:grpSpPr>
              <p:sp>
                <p:nvSpPr>
                  <p:cNvPr id="12637" name="Freeform 308"/>
                  <p:cNvSpPr>
                    <a:spLocks/>
                  </p:cNvSpPr>
                  <p:nvPr/>
                </p:nvSpPr>
                <p:spPr bwMode="auto">
                  <a:xfrm>
                    <a:off x="811" y="3612"/>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38" name="Freeform 309"/>
                  <p:cNvSpPr>
                    <a:spLocks/>
                  </p:cNvSpPr>
                  <p:nvPr/>
                </p:nvSpPr>
                <p:spPr bwMode="auto">
                  <a:xfrm>
                    <a:off x="815" y="3613"/>
                    <a:ext cx="38" cy="10"/>
                  </a:xfrm>
                  <a:custGeom>
                    <a:avLst/>
                    <a:gdLst>
                      <a:gd name="T0" fmla="*/ 1 w 75"/>
                      <a:gd name="T1" fmla="*/ 0 h 32"/>
                      <a:gd name="T2" fmla="*/ 1 w 75"/>
                      <a:gd name="T3" fmla="*/ 0 h 32"/>
                      <a:gd name="T4" fmla="*/ 1 w 75"/>
                      <a:gd name="T5" fmla="*/ 0 h 32"/>
                      <a:gd name="T6" fmla="*/ 1 w 75"/>
                      <a:gd name="T7" fmla="*/ 0 h 32"/>
                      <a:gd name="T8" fmla="*/ 1 w 75"/>
                      <a:gd name="T9" fmla="*/ 0 h 32"/>
                      <a:gd name="T10" fmla="*/ 1 w 75"/>
                      <a:gd name="T11" fmla="*/ 0 h 32"/>
                      <a:gd name="T12" fmla="*/ 1 w 75"/>
                      <a:gd name="T13" fmla="*/ 0 h 32"/>
                      <a:gd name="T14" fmla="*/ 0 w 75"/>
                      <a:gd name="T15" fmla="*/ 0 h 32"/>
                      <a:gd name="T16" fmla="*/ 1 w 75"/>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2"/>
                      <a:gd name="T29" fmla="*/ 75 w 75"/>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39" name="Freeform 310"/>
                  <p:cNvSpPr>
                    <a:spLocks/>
                  </p:cNvSpPr>
                  <p:nvPr/>
                </p:nvSpPr>
                <p:spPr bwMode="auto">
                  <a:xfrm>
                    <a:off x="819" y="3623"/>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625" name="Group 311"/>
                <p:cNvGrpSpPr>
                  <a:grpSpLocks/>
                </p:cNvGrpSpPr>
                <p:nvPr/>
              </p:nvGrpSpPr>
              <p:grpSpPr bwMode="auto">
                <a:xfrm>
                  <a:off x="823" y="3625"/>
                  <a:ext cx="49" cy="23"/>
                  <a:chOff x="823" y="3625"/>
                  <a:chExt cx="49" cy="23"/>
                </a:xfrm>
              </p:grpSpPr>
              <p:sp>
                <p:nvSpPr>
                  <p:cNvPr id="12634" name="Freeform 312"/>
                  <p:cNvSpPr>
                    <a:spLocks/>
                  </p:cNvSpPr>
                  <p:nvPr/>
                </p:nvSpPr>
                <p:spPr bwMode="auto">
                  <a:xfrm>
                    <a:off x="823" y="3625"/>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35" name="Freeform 313"/>
                  <p:cNvSpPr>
                    <a:spLocks/>
                  </p:cNvSpPr>
                  <p:nvPr/>
                </p:nvSpPr>
                <p:spPr bwMode="auto">
                  <a:xfrm>
                    <a:off x="828" y="3626"/>
                    <a:ext cx="37" cy="9"/>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36" name="Freeform 314"/>
                  <p:cNvSpPr>
                    <a:spLocks/>
                  </p:cNvSpPr>
                  <p:nvPr/>
                </p:nvSpPr>
                <p:spPr bwMode="auto">
                  <a:xfrm>
                    <a:off x="832" y="3636"/>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626" name="Group 315"/>
                <p:cNvGrpSpPr>
                  <a:grpSpLocks/>
                </p:cNvGrpSpPr>
                <p:nvPr/>
              </p:nvGrpSpPr>
              <p:grpSpPr bwMode="auto">
                <a:xfrm>
                  <a:off x="836" y="3638"/>
                  <a:ext cx="50" cy="22"/>
                  <a:chOff x="836" y="3638"/>
                  <a:chExt cx="50" cy="22"/>
                </a:xfrm>
              </p:grpSpPr>
              <p:sp>
                <p:nvSpPr>
                  <p:cNvPr id="12631" name="Freeform 316"/>
                  <p:cNvSpPr>
                    <a:spLocks/>
                  </p:cNvSpPr>
                  <p:nvPr/>
                </p:nvSpPr>
                <p:spPr bwMode="auto">
                  <a:xfrm>
                    <a:off x="836" y="3638"/>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32" name="Freeform 317"/>
                  <p:cNvSpPr>
                    <a:spLocks/>
                  </p:cNvSpPr>
                  <p:nvPr/>
                </p:nvSpPr>
                <p:spPr bwMode="auto">
                  <a:xfrm>
                    <a:off x="842" y="3638"/>
                    <a:ext cx="36" cy="10"/>
                  </a:xfrm>
                  <a:custGeom>
                    <a:avLst/>
                    <a:gdLst>
                      <a:gd name="T0" fmla="*/ 1 w 72"/>
                      <a:gd name="T1" fmla="*/ 0 h 30"/>
                      <a:gd name="T2" fmla="*/ 1 w 72"/>
                      <a:gd name="T3" fmla="*/ 0 h 30"/>
                      <a:gd name="T4" fmla="*/ 1 w 72"/>
                      <a:gd name="T5" fmla="*/ 0 h 30"/>
                      <a:gd name="T6" fmla="*/ 1 w 72"/>
                      <a:gd name="T7" fmla="*/ 0 h 30"/>
                      <a:gd name="T8" fmla="*/ 1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33" name="Freeform 318"/>
                  <p:cNvSpPr>
                    <a:spLocks/>
                  </p:cNvSpPr>
                  <p:nvPr/>
                </p:nvSpPr>
                <p:spPr bwMode="auto">
                  <a:xfrm>
                    <a:off x="844" y="3648"/>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627" name="Group 319"/>
                <p:cNvGrpSpPr>
                  <a:grpSpLocks/>
                </p:cNvGrpSpPr>
                <p:nvPr/>
              </p:nvGrpSpPr>
              <p:grpSpPr bwMode="auto">
                <a:xfrm>
                  <a:off x="849" y="3651"/>
                  <a:ext cx="49" cy="22"/>
                  <a:chOff x="849" y="3651"/>
                  <a:chExt cx="49" cy="22"/>
                </a:xfrm>
              </p:grpSpPr>
              <p:sp>
                <p:nvSpPr>
                  <p:cNvPr id="12628" name="Freeform 320"/>
                  <p:cNvSpPr>
                    <a:spLocks/>
                  </p:cNvSpPr>
                  <p:nvPr/>
                </p:nvSpPr>
                <p:spPr bwMode="auto">
                  <a:xfrm>
                    <a:off x="849" y="3651"/>
                    <a:ext cx="12" cy="22"/>
                  </a:xfrm>
                  <a:custGeom>
                    <a:avLst/>
                    <a:gdLst>
                      <a:gd name="T0" fmla="*/ 0 w 25"/>
                      <a:gd name="T1" fmla="*/ 0 h 67"/>
                      <a:gd name="T2" fmla="*/ 0 w 25"/>
                      <a:gd name="T3" fmla="*/ 0 h 67"/>
                      <a:gd name="T4" fmla="*/ 0 w 25"/>
                      <a:gd name="T5" fmla="*/ 0 h 67"/>
                      <a:gd name="T6" fmla="*/ 0 w 25"/>
                      <a:gd name="T7" fmla="*/ 0 h 67"/>
                      <a:gd name="T8" fmla="*/ 0 w 25"/>
                      <a:gd name="T9" fmla="*/ 0 h 67"/>
                      <a:gd name="T10" fmla="*/ 0 60000 65536"/>
                      <a:gd name="T11" fmla="*/ 0 60000 65536"/>
                      <a:gd name="T12" fmla="*/ 0 60000 65536"/>
                      <a:gd name="T13" fmla="*/ 0 60000 65536"/>
                      <a:gd name="T14" fmla="*/ 0 60000 65536"/>
                      <a:gd name="T15" fmla="*/ 0 w 25"/>
                      <a:gd name="T16" fmla="*/ 0 h 67"/>
                      <a:gd name="T17" fmla="*/ 25 w 25"/>
                      <a:gd name="T18" fmla="*/ 67 h 67"/>
                    </a:gdLst>
                    <a:ahLst/>
                    <a:cxnLst>
                      <a:cxn ang="T10">
                        <a:pos x="T0" y="T1"/>
                      </a:cxn>
                      <a:cxn ang="T11">
                        <a:pos x="T2" y="T3"/>
                      </a:cxn>
                      <a:cxn ang="T12">
                        <a:pos x="T4" y="T5"/>
                      </a:cxn>
                      <a:cxn ang="T13">
                        <a:pos x="T6" y="T7"/>
                      </a:cxn>
                      <a:cxn ang="T14">
                        <a:pos x="T8" y="T9"/>
                      </a:cxn>
                    </a:cxnLst>
                    <a:rect l="T15" t="T16" r="T17" b="T18"/>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29" name="Freeform 321"/>
                  <p:cNvSpPr>
                    <a:spLocks/>
                  </p:cNvSpPr>
                  <p:nvPr/>
                </p:nvSpPr>
                <p:spPr bwMode="auto">
                  <a:xfrm>
                    <a:off x="854" y="3651"/>
                    <a:ext cx="37" cy="10"/>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30" name="Freeform 322"/>
                  <p:cNvSpPr>
                    <a:spLocks/>
                  </p:cNvSpPr>
                  <p:nvPr/>
                </p:nvSpPr>
                <p:spPr bwMode="auto">
                  <a:xfrm>
                    <a:off x="857" y="3662"/>
                    <a:ext cx="41" cy="11"/>
                  </a:xfrm>
                  <a:custGeom>
                    <a:avLst/>
                    <a:gdLst>
                      <a:gd name="T0" fmla="*/ 0 w 81"/>
                      <a:gd name="T1" fmla="*/ 0 h 35"/>
                      <a:gd name="T2" fmla="*/ 1 w 81"/>
                      <a:gd name="T3" fmla="*/ 0 h 35"/>
                      <a:gd name="T4" fmla="*/ 1 w 81"/>
                      <a:gd name="T5" fmla="*/ 0 h 35"/>
                      <a:gd name="T6" fmla="*/ 1 w 81"/>
                      <a:gd name="T7" fmla="*/ 0 h 35"/>
                      <a:gd name="T8" fmla="*/ 1 w 81"/>
                      <a:gd name="T9" fmla="*/ 0 h 35"/>
                      <a:gd name="T10" fmla="*/ 1 w 81"/>
                      <a:gd name="T11" fmla="*/ 0 h 35"/>
                      <a:gd name="T12" fmla="*/ 0 w 81"/>
                      <a:gd name="T13" fmla="*/ 0 h 35"/>
                      <a:gd name="T14" fmla="*/ 0 60000 65536"/>
                      <a:gd name="T15" fmla="*/ 0 60000 65536"/>
                      <a:gd name="T16" fmla="*/ 0 60000 65536"/>
                      <a:gd name="T17" fmla="*/ 0 60000 65536"/>
                      <a:gd name="T18" fmla="*/ 0 60000 65536"/>
                      <a:gd name="T19" fmla="*/ 0 60000 65536"/>
                      <a:gd name="T20" fmla="*/ 0 60000 65536"/>
                      <a:gd name="T21" fmla="*/ 0 w 81"/>
                      <a:gd name="T22" fmla="*/ 0 h 35"/>
                      <a:gd name="T23" fmla="*/ 81 w 81"/>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2466" name="Group 323"/>
              <p:cNvGrpSpPr>
                <a:grpSpLocks/>
              </p:cNvGrpSpPr>
              <p:nvPr/>
            </p:nvGrpSpPr>
            <p:grpSpPr bwMode="auto">
              <a:xfrm>
                <a:off x="861" y="3665"/>
                <a:ext cx="99" cy="74"/>
                <a:chOff x="861" y="3665"/>
                <a:chExt cx="99" cy="74"/>
              </a:xfrm>
            </p:grpSpPr>
            <p:grpSp>
              <p:nvGrpSpPr>
                <p:cNvPr id="12603" name="Group 324"/>
                <p:cNvGrpSpPr>
                  <a:grpSpLocks/>
                </p:cNvGrpSpPr>
                <p:nvPr/>
              </p:nvGrpSpPr>
              <p:grpSpPr bwMode="auto">
                <a:xfrm>
                  <a:off x="861" y="3665"/>
                  <a:ext cx="50" cy="23"/>
                  <a:chOff x="861" y="3665"/>
                  <a:chExt cx="50" cy="23"/>
                </a:xfrm>
              </p:grpSpPr>
              <p:sp>
                <p:nvSpPr>
                  <p:cNvPr id="12620" name="Freeform 325"/>
                  <p:cNvSpPr>
                    <a:spLocks/>
                  </p:cNvSpPr>
                  <p:nvPr/>
                </p:nvSpPr>
                <p:spPr bwMode="auto">
                  <a:xfrm>
                    <a:off x="861" y="3665"/>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21" name="Freeform 326"/>
                  <p:cNvSpPr>
                    <a:spLocks/>
                  </p:cNvSpPr>
                  <p:nvPr/>
                </p:nvSpPr>
                <p:spPr bwMode="auto">
                  <a:xfrm>
                    <a:off x="865" y="3666"/>
                    <a:ext cx="38" cy="10"/>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22" name="Freeform 327"/>
                  <p:cNvSpPr>
                    <a:spLocks/>
                  </p:cNvSpPr>
                  <p:nvPr/>
                </p:nvSpPr>
                <p:spPr bwMode="auto">
                  <a:xfrm>
                    <a:off x="869" y="3676"/>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604" name="Group 328"/>
                <p:cNvGrpSpPr>
                  <a:grpSpLocks/>
                </p:cNvGrpSpPr>
                <p:nvPr/>
              </p:nvGrpSpPr>
              <p:grpSpPr bwMode="auto">
                <a:xfrm>
                  <a:off x="873" y="3678"/>
                  <a:ext cx="49" cy="23"/>
                  <a:chOff x="873" y="3678"/>
                  <a:chExt cx="49" cy="23"/>
                </a:xfrm>
              </p:grpSpPr>
              <p:sp>
                <p:nvSpPr>
                  <p:cNvPr id="12617" name="Freeform 329"/>
                  <p:cNvSpPr>
                    <a:spLocks/>
                  </p:cNvSpPr>
                  <p:nvPr/>
                </p:nvSpPr>
                <p:spPr bwMode="auto">
                  <a:xfrm>
                    <a:off x="873" y="3678"/>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18" name="Freeform 330"/>
                  <p:cNvSpPr>
                    <a:spLocks/>
                  </p:cNvSpPr>
                  <p:nvPr/>
                </p:nvSpPr>
                <p:spPr bwMode="auto">
                  <a:xfrm>
                    <a:off x="878" y="3678"/>
                    <a:ext cx="37" cy="10"/>
                  </a:xfrm>
                  <a:custGeom>
                    <a:avLst/>
                    <a:gdLst>
                      <a:gd name="T0" fmla="*/ 0 w 75"/>
                      <a:gd name="T1" fmla="*/ 0 h 30"/>
                      <a:gd name="T2" fmla="*/ 0 w 75"/>
                      <a:gd name="T3" fmla="*/ 0 h 30"/>
                      <a:gd name="T4" fmla="*/ 0 w 75"/>
                      <a:gd name="T5" fmla="*/ 0 h 30"/>
                      <a:gd name="T6" fmla="*/ 0 w 75"/>
                      <a:gd name="T7" fmla="*/ 0 h 30"/>
                      <a:gd name="T8" fmla="*/ 0 w 75"/>
                      <a:gd name="T9" fmla="*/ 0 h 30"/>
                      <a:gd name="T10" fmla="*/ 0 w 75"/>
                      <a:gd name="T11" fmla="*/ 0 h 30"/>
                      <a:gd name="T12" fmla="*/ 0 w 75"/>
                      <a:gd name="T13" fmla="*/ 0 h 30"/>
                      <a:gd name="T14" fmla="*/ 0 w 75"/>
                      <a:gd name="T15" fmla="*/ 0 h 30"/>
                      <a:gd name="T16" fmla="*/ 0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19" name="Freeform 331"/>
                  <p:cNvSpPr>
                    <a:spLocks/>
                  </p:cNvSpPr>
                  <p:nvPr/>
                </p:nvSpPr>
                <p:spPr bwMode="auto">
                  <a:xfrm>
                    <a:off x="880" y="3688"/>
                    <a:ext cx="42" cy="13"/>
                  </a:xfrm>
                  <a:custGeom>
                    <a:avLst/>
                    <a:gdLst>
                      <a:gd name="T0" fmla="*/ 0 w 82"/>
                      <a:gd name="T1" fmla="*/ 0 h 38"/>
                      <a:gd name="T2" fmla="*/ 1 w 82"/>
                      <a:gd name="T3" fmla="*/ 0 h 38"/>
                      <a:gd name="T4" fmla="*/ 1 w 82"/>
                      <a:gd name="T5" fmla="*/ 0 h 38"/>
                      <a:gd name="T6" fmla="*/ 1 w 82"/>
                      <a:gd name="T7" fmla="*/ 0 h 38"/>
                      <a:gd name="T8" fmla="*/ 1 w 82"/>
                      <a:gd name="T9" fmla="*/ 0 h 38"/>
                      <a:gd name="T10" fmla="*/ 1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605" name="Group 332"/>
                <p:cNvGrpSpPr>
                  <a:grpSpLocks/>
                </p:cNvGrpSpPr>
                <p:nvPr/>
              </p:nvGrpSpPr>
              <p:grpSpPr bwMode="auto">
                <a:xfrm>
                  <a:off x="886" y="3690"/>
                  <a:ext cx="49" cy="23"/>
                  <a:chOff x="886" y="3690"/>
                  <a:chExt cx="49" cy="23"/>
                </a:xfrm>
              </p:grpSpPr>
              <p:sp>
                <p:nvSpPr>
                  <p:cNvPr id="12614" name="Freeform 333"/>
                  <p:cNvSpPr>
                    <a:spLocks/>
                  </p:cNvSpPr>
                  <p:nvPr/>
                </p:nvSpPr>
                <p:spPr bwMode="auto">
                  <a:xfrm>
                    <a:off x="886" y="3690"/>
                    <a:ext cx="12" cy="23"/>
                  </a:xfrm>
                  <a:custGeom>
                    <a:avLst/>
                    <a:gdLst>
                      <a:gd name="T0" fmla="*/ 1 w 24"/>
                      <a:gd name="T1" fmla="*/ 0 h 70"/>
                      <a:gd name="T2" fmla="*/ 0 w 24"/>
                      <a:gd name="T3" fmla="*/ 0 h 70"/>
                      <a:gd name="T4" fmla="*/ 1 w 24"/>
                      <a:gd name="T5" fmla="*/ 0 h 70"/>
                      <a:gd name="T6" fmla="*/ 1 w 24"/>
                      <a:gd name="T7" fmla="*/ 0 h 70"/>
                      <a:gd name="T8" fmla="*/ 1 w 24"/>
                      <a:gd name="T9" fmla="*/ 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15" name="Freeform 334"/>
                  <p:cNvSpPr>
                    <a:spLocks/>
                  </p:cNvSpPr>
                  <p:nvPr/>
                </p:nvSpPr>
                <p:spPr bwMode="auto">
                  <a:xfrm>
                    <a:off x="890" y="3691"/>
                    <a:ext cx="38" cy="10"/>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16" name="Freeform 335"/>
                  <p:cNvSpPr>
                    <a:spLocks/>
                  </p:cNvSpPr>
                  <p:nvPr/>
                </p:nvSpPr>
                <p:spPr bwMode="auto">
                  <a:xfrm>
                    <a:off x="893" y="3701"/>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606" name="Group 336"/>
                <p:cNvGrpSpPr>
                  <a:grpSpLocks/>
                </p:cNvGrpSpPr>
                <p:nvPr/>
              </p:nvGrpSpPr>
              <p:grpSpPr bwMode="auto">
                <a:xfrm>
                  <a:off x="899" y="3703"/>
                  <a:ext cx="48" cy="23"/>
                  <a:chOff x="899" y="3703"/>
                  <a:chExt cx="48" cy="23"/>
                </a:xfrm>
              </p:grpSpPr>
              <p:sp>
                <p:nvSpPr>
                  <p:cNvPr id="12611" name="Freeform 337"/>
                  <p:cNvSpPr>
                    <a:spLocks/>
                  </p:cNvSpPr>
                  <p:nvPr/>
                </p:nvSpPr>
                <p:spPr bwMode="auto">
                  <a:xfrm>
                    <a:off x="899" y="3703"/>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12" name="Freeform 338"/>
                  <p:cNvSpPr>
                    <a:spLocks/>
                  </p:cNvSpPr>
                  <p:nvPr/>
                </p:nvSpPr>
                <p:spPr bwMode="auto">
                  <a:xfrm>
                    <a:off x="903" y="3703"/>
                    <a:ext cx="38" cy="10"/>
                  </a:xfrm>
                  <a:custGeom>
                    <a:avLst/>
                    <a:gdLst>
                      <a:gd name="T0" fmla="*/ 1 w 75"/>
                      <a:gd name="T1" fmla="*/ 0 h 30"/>
                      <a:gd name="T2" fmla="*/ 1 w 75"/>
                      <a:gd name="T3" fmla="*/ 0 h 30"/>
                      <a:gd name="T4" fmla="*/ 1 w 75"/>
                      <a:gd name="T5" fmla="*/ 0 h 30"/>
                      <a:gd name="T6" fmla="*/ 1 w 75"/>
                      <a:gd name="T7" fmla="*/ 0 h 30"/>
                      <a:gd name="T8" fmla="*/ 1 w 75"/>
                      <a:gd name="T9" fmla="*/ 0 h 30"/>
                      <a:gd name="T10" fmla="*/ 1 w 75"/>
                      <a:gd name="T11" fmla="*/ 0 h 30"/>
                      <a:gd name="T12" fmla="*/ 1 w 75"/>
                      <a:gd name="T13" fmla="*/ 0 h 30"/>
                      <a:gd name="T14" fmla="*/ 0 w 75"/>
                      <a:gd name="T15" fmla="*/ 0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13" name="Freeform 339"/>
                  <p:cNvSpPr>
                    <a:spLocks/>
                  </p:cNvSpPr>
                  <p:nvPr/>
                </p:nvSpPr>
                <p:spPr bwMode="auto">
                  <a:xfrm>
                    <a:off x="907" y="3714"/>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607" name="Group 340"/>
                <p:cNvGrpSpPr>
                  <a:grpSpLocks/>
                </p:cNvGrpSpPr>
                <p:nvPr/>
              </p:nvGrpSpPr>
              <p:grpSpPr bwMode="auto">
                <a:xfrm>
                  <a:off x="912" y="3716"/>
                  <a:ext cx="48" cy="23"/>
                  <a:chOff x="912" y="3716"/>
                  <a:chExt cx="48" cy="23"/>
                </a:xfrm>
              </p:grpSpPr>
              <p:sp>
                <p:nvSpPr>
                  <p:cNvPr id="12608" name="Freeform 341"/>
                  <p:cNvSpPr>
                    <a:spLocks/>
                  </p:cNvSpPr>
                  <p:nvPr/>
                </p:nvSpPr>
                <p:spPr bwMode="auto">
                  <a:xfrm>
                    <a:off x="912" y="3716"/>
                    <a:ext cx="11" cy="23"/>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09" name="Freeform 342"/>
                  <p:cNvSpPr>
                    <a:spLocks/>
                  </p:cNvSpPr>
                  <p:nvPr/>
                </p:nvSpPr>
                <p:spPr bwMode="auto">
                  <a:xfrm>
                    <a:off x="916" y="3717"/>
                    <a:ext cx="37" cy="9"/>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10" name="Freeform 343"/>
                  <p:cNvSpPr>
                    <a:spLocks/>
                  </p:cNvSpPr>
                  <p:nvPr/>
                </p:nvSpPr>
                <p:spPr bwMode="auto">
                  <a:xfrm>
                    <a:off x="919" y="3727"/>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2467" name="Group 344"/>
              <p:cNvGrpSpPr>
                <a:grpSpLocks/>
              </p:cNvGrpSpPr>
              <p:nvPr/>
            </p:nvGrpSpPr>
            <p:grpSpPr bwMode="auto">
              <a:xfrm>
                <a:off x="922" y="3727"/>
                <a:ext cx="49" cy="23"/>
                <a:chOff x="922" y="3727"/>
                <a:chExt cx="49" cy="23"/>
              </a:xfrm>
            </p:grpSpPr>
            <p:sp>
              <p:nvSpPr>
                <p:cNvPr id="12600" name="Freeform 345"/>
                <p:cNvSpPr>
                  <a:spLocks/>
                </p:cNvSpPr>
                <p:nvPr/>
              </p:nvSpPr>
              <p:spPr bwMode="auto">
                <a:xfrm>
                  <a:off x="922" y="3727"/>
                  <a:ext cx="12" cy="23"/>
                </a:xfrm>
                <a:custGeom>
                  <a:avLst/>
                  <a:gdLst>
                    <a:gd name="T0" fmla="*/ 1 w 24"/>
                    <a:gd name="T1" fmla="*/ 0 h 69"/>
                    <a:gd name="T2" fmla="*/ 0 w 24"/>
                    <a:gd name="T3" fmla="*/ 0 h 69"/>
                    <a:gd name="T4" fmla="*/ 1 w 24"/>
                    <a:gd name="T5" fmla="*/ 0 h 69"/>
                    <a:gd name="T6" fmla="*/ 1 w 24"/>
                    <a:gd name="T7" fmla="*/ 0 h 69"/>
                    <a:gd name="T8" fmla="*/ 1 w 24"/>
                    <a:gd name="T9" fmla="*/ 0 h 69"/>
                    <a:gd name="T10" fmla="*/ 0 60000 65536"/>
                    <a:gd name="T11" fmla="*/ 0 60000 65536"/>
                    <a:gd name="T12" fmla="*/ 0 60000 65536"/>
                    <a:gd name="T13" fmla="*/ 0 60000 65536"/>
                    <a:gd name="T14" fmla="*/ 0 60000 65536"/>
                    <a:gd name="T15" fmla="*/ 0 w 24"/>
                    <a:gd name="T16" fmla="*/ 0 h 69"/>
                    <a:gd name="T17" fmla="*/ 24 w 24"/>
                    <a:gd name="T18" fmla="*/ 69 h 69"/>
                  </a:gdLst>
                  <a:ahLst/>
                  <a:cxnLst>
                    <a:cxn ang="T10">
                      <a:pos x="T0" y="T1"/>
                    </a:cxn>
                    <a:cxn ang="T11">
                      <a:pos x="T2" y="T3"/>
                    </a:cxn>
                    <a:cxn ang="T12">
                      <a:pos x="T4" y="T5"/>
                    </a:cxn>
                    <a:cxn ang="T13">
                      <a:pos x="T6" y="T7"/>
                    </a:cxn>
                    <a:cxn ang="T14">
                      <a:pos x="T8" y="T9"/>
                    </a:cxn>
                  </a:cxnLst>
                  <a:rect l="T15" t="T16" r="T17" b="T18"/>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01" name="Freeform 346"/>
                <p:cNvSpPr>
                  <a:spLocks/>
                </p:cNvSpPr>
                <p:nvPr/>
              </p:nvSpPr>
              <p:spPr bwMode="auto">
                <a:xfrm>
                  <a:off x="927" y="3728"/>
                  <a:ext cx="36" cy="10"/>
                </a:xfrm>
                <a:custGeom>
                  <a:avLst/>
                  <a:gdLst>
                    <a:gd name="T0" fmla="*/ 1 w 72"/>
                    <a:gd name="T1" fmla="*/ 0 h 31"/>
                    <a:gd name="T2" fmla="*/ 1 w 72"/>
                    <a:gd name="T3" fmla="*/ 0 h 31"/>
                    <a:gd name="T4" fmla="*/ 1 w 72"/>
                    <a:gd name="T5" fmla="*/ 0 h 31"/>
                    <a:gd name="T6" fmla="*/ 1 w 72"/>
                    <a:gd name="T7" fmla="*/ 0 h 31"/>
                    <a:gd name="T8" fmla="*/ 1 w 72"/>
                    <a:gd name="T9" fmla="*/ 0 h 31"/>
                    <a:gd name="T10" fmla="*/ 1 w 72"/>
                    <a:gd name="T11" fmla="*/ 0 h 31"/>
                    <a:gd name="T12" fmla="*/ 1 w 72"/>
                    <a:gd name="T13" fmla="*/ 0 h 31"/>
                    <a:gd name="T14" fmla="*/ 0 w 72"/>
                    <a:gd name="T15" fmla="*/ 0 h 31"/>
                    <a:gd name="T16" fmla="*/ 1 w 72"/>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1"/>
                    <a:gd name="T29" fmla="*/ 72 w 72"/>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02" name="Freeform 347"/>
                <p:cNvSpPr>
                  <a:spLocks/>
                </p:cNvSpPr>
                <p:nvPr/>
              </p:nvSpPr>
              <p:spPr bwMode="auto">
                <a:xfrm>
                  <a:off x="930" y="3738"/>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68" name="Group 348"/>
              <p:cNvGrpSpPr>
                <a:grpSpLocks/>
              </p:cNvGrpSpPr>
              <p:nvPr/>
            </p:nvGrpSpPr>
            <p:grpSpPr bwMode="auto">
              <a:xfrm>
                <a:off x="895" y="3526"/>
                <a:ext cx="44" cy="23"/>
                <a:chOff x="895" y="3526"/>
                <a:chExt cx="44" cy="23"/>
              </a:xfrm>
            </p:grpSpPr>
            <p:sp>
              <p:nvSpPr>
                <p:cNvPr id="12597" name="Freeform 349"/>
                <p:cNvSpPr>
                  <a:spLocks/>
                </p:cNvSpPr>
                <p:nvPr/>
              </p:nvSpPr>
              <p:spPr bwMode="auto">
                <a:xfrm>
                  <a:off x="895" y="3526"/>
                  <a:ext cx="19" cy="23"/>
                </a:xfrm>
                <a:custGeom>
                  <a:avLst/>
                  <a:gdLst>
                    <a:gd name="T0" fmla="*/ 1 w 38"/>
                    <a:gd name="T1" fmla="*/ 0 h 69"/>
                    <a:gd name="T2" fmla="*/ 0 w 38"/>
                    <a:gd name="T3" fmla="*/ 0 h 69"/>
                    <a:gd name="T4" fmla="*/ 1 w 38"/>
                    <a:gd name="T5" fmla="*/ 0 h 69"/>
                    <a:gd name="T6" fmla="*/ 1 w 38"/>
                    <a:gd name="T7" fmla="*/ 0 h 69"/>
                    <a:gd name="T8" fmla="*/ 1 w 38"/>
                    <a:gd name="T9" fmla="*/ 0 h 69"/>
                    <a:gd name="T10" fmla="*/ 0 60000 65536"/>
                    <a:gd name="T11" fmla="*/ 0 60000 65536"/>
                    <a:gd name="T12" fmla="*/ 0 60000 65536"/>
                    <a:gd name="T13" fmla="*/ 0 60000 65536"/>
                    <a:gd name="T14" fmla="*/ 0 60000 65536"/>
                    <a:gd name="T15" fmla="*/ 0 w 38"/>
                    <a:gd name="T16" fmla="*/ 0 h 69"/>
                    <a:gd name="T17" fmla="*/ 38 w 38"/>
                    <a:gd name="T18" fmla="*/ 69 h 69"/>
                  </a:gdLst>
                  <a:ahLst/>
                  <a:cxnLst>
                    <a:cxn ang="T10">
                      <a:pos x="T0" y="T1"/>
                    </a:cxn>
                    <a:cxn ang="T11">
                      <a:pos x="T2" y="T3"/>
                    </a:cxn>
                    <a:cxn ang="T12">
                      <a:pos x="T4" y="T5"/>
                    </a:cxn>
                    <a:cxn ang="T13">
                      <a:pos x="T6" y="T7"/>
                    </a:cxn>
                    <a:cxn ang="T14">
                      <a:pos x="T8" y="T9"/>
                    </a:cxn>
                  </a:cxnLst>
                  <a:rect l="T15" t="T16" r="T17" b="T18"/>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98" name="Freeform 350"/>
                <p:cNvSpPr>
                  <a:spLocks/>
                </p:cNvSpPr>
                <p:nvPr/>
              </p:nvSpPr>
              <p:spPr bwMode="auto">
                <a:xfrm>
                  <a:off x="901" y="3526"/>
                  <a:ext cx="33" cy="12"/>
                </a:xfrm>
                <a:custGeom>
                  <a:avLst/>
                  <a:gdLst>
                    <a:gd name="T0" fmla="*/ 0 w 64"/>
                    <a:gd name="T1" fmla="*/ 0 h 35"/>
                    <a:gd name="T2" fmla="*/ 1 w 64"/>
                    <a:gd name="T3" fmla="*/ 0 h 35"/>
                    <a:gd name="T4" fmla="*/ 1 w 64"/>
                    <a:gd name="T5" fmla="*/ 0 h 35"/>
                    <a:gd name="T6" fmla="*/ 1 w 64"/>
                    <a:gd name="T7" fmla="*/ 0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99" name="Freeform 351"/>
                <p:cNvSpPr>
                  <a:spLocks/>
                </p:cNvSpPr>
                <p:nvPr/>
              </p:nvSpPr>
              <p:spPr bwMode="auto">
                <a:xfrm>
                  <a:off x="907" y="3538"/>
                  <a:ext cx="32" cy="11"/>
                </a:xfrm>
                <a:custGeom>
                  <a:avLst/>
                  <a:gdLst>
                    <a:gd name="T0" fmla="*/ 0 w 65"/>
                    <a:gd name="T1" fmla="*/ 0 h 31"/>
                    <a:gd name="T2" fmla="*/ 0 w 65"/>
                    <a:gd name="T3" fmla="*/ 0 h 31"/>
                    <a:gd name="T4" fmla="*/ 0 w 65"/>
                    <a:gd name="T5" fmla="*/ 0 h 31"/>
                    <a:gd name="T6" fmla="*/ 0 w 65"/>
                    <a:gd name="T7" fmla="*/ 0 h 31"/>
                    <a:gd name="T8" fmla="*/ 0 w 65"/>
                    <a:gd name="T9" fmla="*/ 0 h 31"/>
                    <a:gd name="T10" fmla="*/ 0 60000 65536"/>
                    <a:gd name="T11" fmla="*/ 0 60000 65536"/>
                    <a:gd name="T12" fmla="*/ 0 60000 65536"/>
                    <a:gd name="T13" fmla="*/ 0 60000 65536"/>
                    <a:gd name="T14" fmla="*/ 0 60000 65536"/>
                    <a:gd name="T15" fmla="*/ 0 w 65"/>
                    <a:gd name="T16" fmla="*/ 0 h 31"/>
                    <a:gd name="T17" fmla="*/ 65 w 65"/>
                    <a:gd name="T18" fmla="*/ 31 h 31"/>
                  </a:gdLst>
                  <a:ahLst/>
                  <a:cxnLst>
                    <a:cxn ang="T10">
                      <a:pos x="T0" y="T1"/>
                    </a:cxn>
                    <a:cxn ang="T11">
                      <a:pos x="T2" y="T3"/>
                    </a:cxn>
                    <a:cxn ang="T12">
                      <a:pos x="T4" y="T5"/>
                    </a:cxn>
                    <a:cxn ang="T13">
                      <a:pos x="T6" y="T7"/>
                    </a:cxn>
                    <a:cxn ang="T14">
                      <a:pos x="T8" y="T9"/>
                    </a:cxn>
                  </a:cxnLst>
                  <a:rect l="T15" t="T16" r="T17" b="T18"/>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69" name="Group 352"/>
              <p:cNvGrpSpPr>
                <a:grpSpLocks/>
              </p:cNvGrpSpPr>
              <p:nvPr/>
            </p:nvGrpSpPr>
            <p:grpSpPr bwMode="auto">
              <a:xfrm>
                <a:off x="907" y="3540"/>
                <a:ext cx="45" cy="22"/>
                <a:chOff x="907" y="3540"/>
                <a:chExt cx="45" cy="22"/>
              </a:xfrm>
            </p:grpSpPr>
            <p:sp>
              <p:nvSpPr>
                <p:cNvPr id="12594" name="Freeform 353"/>
                <p:cNvSpPr>
                  <a:spLocks/>
                </p:cNvSpPr>
                <p:nvPr/>
              </p:nvSpPr>
              <p:spPr bwMode="auto">
                <a:xfrm>
                  <a:off x="907" y="3540"/>
                  <a:ext cx="20" cy="22"/>
                </a:xfrm>
                <a:custGeom>
                  <a:avLst/>
                  <a:gdLst>
                    <a:gd name="T0" fmla="*/ 1 w 39"/>
                    <a:gd name="T1" fmla="*/ 0 h 68"/>
                    <a:gd name="T2" fmla="*/ 0 w 39"/>
                    <a:gd name="T3" fmla="*/ 0 h 68"/>
                    <a:gd name="T4" fmla="*/ 1 w 39"/>
                    <a:gd name="T5" fmla="*/ 0 h 68"/>
                    <a:gd name="T6" fmla="*/ 1 w 39"/>
                    <a:gd name="T7" fmla="*/ 0 h 68"/>
                    <a:gd name="T8" fmla="*/ 1 w 39"/>
                    <a:gd name="T9" fmla="*/ 0 h 68"/>
                    <a:gd name="T10" fmla="*/ 0 60000 65536"/>
                    <a:gd name="T11" fmla="*/ 0 60000 65536"/>
                    <a:gd name="T12" fmla="*/ 0 60000 65536"/>
                    <a:gd name="T13" fmla="*/ 0 60000 65536"/>
                    <a:gd name="T14" fmla="*/ 0 60000 65536"/>
                    <a:gd name="T15" fmla="*/ 0 w 39"/>
                    <a:gd name="T16" fmla="*/ 0 h 68"/>
                    <a:gd name="T17" fmla="*/ 39 w 39"/>
                    <a:gd name="T18" fmla="*/ 68 h 68"/>
                  </a:gdLst>
                  <a:ahLst/>
                  <a:cxnLst>
                    <a:cxn ang="T10">
                      <a:pos x="T0" y="T1"/>
                    </a:cxn>
                    <a:cxn ang="T11">
                      <a:pos x="T2" y="T3"/>
                    </a:cxn>
                    <a:cxn ang="T12">
                      <a:pos x="T4" y="T5"/>
                    </a:cxn>
                    <a:cxn ang="T13">
                      <a:pos x="T6" y="T7"/>
                    </a:cxn>
                    <a:cxn ang="T14">
                      <a:pos x="T8" y="T9"/>
                    </a:cxn>
                  </a:cxnLst>
                  <a:rect l="T15" t="T16" r="T17" b="T18"/>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95" name="Freeform 354"/>
                <p:cNvSpPr>
                  <a:spLocks/>
                </p:cNvSpPr>
                <p:nvPr/>
              </p:nvSpPr>
              <p:spPr bwMode="auto">
                <a:xfrm>
                  <a:off x="914" y="3540"/>
                  <a:ext cx="32" cy="11"/>
                </a:xfrm>
                <a:custGeom>
                  <a:avLst/>
                  <a:gdLst>
                    <a:gd name="T0" fmla="*/ 0 w 64"/>
                    <a:gd name="T1" fmla="*/ 0 h 34"/>
                    <a:gd name="T2" fmla="*/ 1 w 64"/>
                    <a:gd name="T3" fmla="*/ 0 h 34"/>
                    <a:gd name="T4" fmla="*/ 1 w 64"/>
                    <a:gd name="T5" fmla="*/ 0 h 34"/>
                    <a:gd name="T6" fmla="*/ 1 w 64"/>
                    <a:gd name="T7" fmla="*/ 0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96" name="Freeform 355"/>
                <p:cNvSpPr>
                  <a:spLocks/>
                </p:cNvSpPr>
                <p:nvPr/>
              </p:nvSpPr>
              <p:spPr bwMode="auto">
                <a:xfrm>
                  <a:off x="919" y="3552"/>
                  <a:ext cx="33" cy="10"/>
                </a:xfrm>
                <a:custGeom>
                  <a:avLst/>
                  <a:gdLst>
                    <a:gd name="T0" fmla="*/ 0 w 66"/>
                    <a:gd name="T1" fmla="*/ 0 h 30"/>
                    <a:gd name="T2" fmla="*/ 1 w 66"/>
                    <a:gd name="T3" fmla="*/ 0 h 30"/>
                    <a:gd name="T4" fmla="*/ 1 w 66"/>
                    <a:gd name="T5" fmla="*/ 0 h 30"/>
                    <a:gd name="T6" fmla="*/ 1 w 66"/>
                    <a:gd name="T7" fmla="*/ 0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70" name="Group 356"/>
              <p:cNvGrpSpPr>
                <a:grpSpLocks/>
              </p:cNvGrpSpPr>
              <p:nvPr/>
            </p:nvGrpSpPr>
            <p:grpSpPr bwMode="auto">
              <a:xfrm>
                <a:off x="920" y="3553"/>
                <a:ext cx="45" cy="23"/>
                <a:chOff x="920" y="3553"/>
                <a:chExt cx="45" cy="23"/>
              </a:xfrm>
            </p:grpSpPr>
            <p:sp>
              <p:nvSpPr>
                <p:cNvPr id="12591" name="Freeform 357"/>
                <p:cNvSpPr>
                  <a:spLocks/>
                </p:cNvSpPr>
                <p:nvPr/>
              </p:nvSpPr>
              <p:spPr bwMode="auto">
                <a:xfrm>
                  <a:off x="920" y="3553"/>
                  <a:ext cx="20" cy="23"/>
                </a:xfrm>
                <a:custGeom>
                  <a:avLst/>
                  <a:gdLst>
                    <a:gd name="T0" fmla="*/ 0 w 41"/>
                    <a:gd name="T1" fmla="*/ 0 h 68"/>
                    <a:gd name="T2" fmla="*/ 0 w 41"/>
                    <a:gd name="T3" fmla="*/ 0 h 68"/>
                    <a:gd name="T4" fmla="*/ 0 w 41"/>
                    <a:gd name="T5" fmla="*/ 0 h 68"/>
                    <a:gd name="T6" fmla="*/ 0 w 41"/>
                    <a:gd name="T7" fmla="*/ 0 h 68"/>
                    <a:gd name="T8" fmla="*/ 0 w 41"/>
                    <a:gd name="T9" fmla="*/ 0 h 68"/>
                    <a:gd name="T10" fmla="*/ 0 60000 65536"/>
                    <a:gd name="T11" fmla="*/ 0 60000 65536"/>
                    <a:gd name="T12" fmla="*/ 0 60000 65536"/>
                    <a:gd name="T13" fmla="*/ 0 60000 65536"/>
                    <a:gd name="T14" fmla="*/ 0 60000 65536"/>
                    <a:gd name="T15" fmla="*/ 0 w 41"/>
                    <a:gd name="T16" fmla="*/ 0 h 68"/>
                    <a:gd name="T17" fmla="*/ 41 w 41"/>
                    <a:gd name="T18" fmla="*/ 68 h 68"/>
                  </a:gdLst>
                  <a:ahLst/>
                  <a:cxnLst>
                    <a:cxn ang="T10">
                      <a:pos x="T0" y="T1"/>
                    </a:cxn>
                    <a:cxn ang="T11">
                      <a:pos x="T2" y="T3"/>
                    </a:cxn>
                    <a:cxn ang="T12">
                      <a:pos x="T4" y="T5"/>
                    </a:cxn>
                    <a:cxn ang="T13">
                      <a:pos x="T6" y="T7"/>
                    </a:cxn>
                    <a:cxn ang="T14">
                      <a:pos x="T8" y="T9"/>
                    </a:cxn>
                  </a:cxnLst>
                  <a:rect l="T15" t="T16" r="T17" b="T18"/>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92" name="Freeform 358"/>
                <p:cNvSpPr>
                  <a:spLocks/>
                </p:cNvSpPr>
                <p:nvPr/>
              </p:nvSpPr>
              <p:spPr bwMode="auto">
                <a:xfrm>
                  <a:off x="927" y="3554"/>
                  <a:ext cx="32" cy="11"/>
                </a:xfrm>
                <a:custGeom>
                  <a:avLst/>
                  <a:gdLst>
                    <a:gd name="T0" fmla="*/ 0 w 63"/>
                    <a:gd name="T1" fmla="*/ 0 h 33"/>
                    <a:gd name="T2" fmla="*/ 1 w 63"/>
                    <a:gd name="T3" fmla="*/ 0 h 33"/>
                    <a:gd name="T4" fmla="*/ 1 w 63"/>
                    <a:gd name="T5" fmla="*/ 0 h 33"/>
                    <a:gd name="T6" fmla="*/ 1 w 63"/>
                    <a:gd name="T7" fmla="*/ 0 h 33"/>
                    <a:gd name="T8" fmla="*/ 0 w 63"/>
                    <a:gd name="T9" fmla="*/ 0 h 33"/>
                    <a:gd name="T10" fmla="*/ 0 60000 65536"/>
                    <a:gd name="T11" fmla="*/ 0 60000 65536"/>
                    <a:gd name="T12" fmla="*/ 0 60000 65536"/>
                    <a:gd name="T13" fmla="*/ 0 60000 65536"/>
                    <a:gd name="T14" fmla="*/ 0 60000 65536"/>
                    <a:gd name="T15" fmla="*/ 0 w 63"/>
                    <a:gd name="T16" fmla="*/ 0 h 33"/>
                    <a:gd name="T17" fmla="*/ 63 w 63"/>
                    <a:gd name="T18" fmla="*/ 33 h 33"/>
                  </a:gdLst>
                  <a:ahLst/>
                  <a:cxnLst>
                    <a:cxn ang="T10">
                      <a:pos x="T0" y="T1"/>
                    </a:cxn>
                    <a:cxn ang="T11">
                      <a:pos x="T2" y="T3"/>
                    </a:cxn>
                    <a:cxn ang="T12">
                      <a:pos x="T4" y="T5"/>
                    </a:cxn>
                    <a:cxn ang="T13">
                      <a:pos x="T6" y="T7"/>
                    </a:cxn>
                    <a:cxn ang="T14">
                      <a:pos x="T8" y="T9"/>
                    </a:cxn>
                  </a:cxnLst>
                  <a:rect l="T15" t="T16" r="T17" b="T18"/>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93" name="Freeform 359"/>
                <p:cNvSpPr>
                  <a:spLocks/>
                </p:cNvSpPr>
                <p:nvPr/>
              </p:nvSpPr>
              <p:spPr bwMode="auto">
                <a:xfrm>
                  <a:off x="932" y="3566"/>
                  <a:ext cx="33" cy="10"/>
                </a:xfrm>
                <a:custGeom>
                  <a:avLst/>
                  <a:gdLst>
                    <a:gd name="T0" fmla="*/ 0 w 66"/>
                    <a:gd name="T1" fmla="*/ 0 h 30"/>
                    <a:gd name="T2" fmla="*/ 1 w 66"/>
                    <a:gd name="T3" fmla="*/ 0 h 30"/>
                    <a:gd name="T4" fmla="*/ 1 w 66"/>
                    <a:gd name="T5" fmla="*/ 0 h 30"/>
                    <a:gd name="T6" fmla="*/ 1 w 66"/>
                    <a:gd name="T7" fmla="*/ 0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71" name="Group 360"/>
              <p:cNvGrpSpPr>
                <a:grpSpLocks/>
              </p:cNvGrpSpPr>
              <p:nvPr/>
            </p:nvGrpSpPr>
            <p:grpSpPr bwMode="auto">
              <a:xfrm>
                <a:off x="934" y="3566"/>
                <a:ext cx="44" cy="23"/>
                <a:chOff x="934" y="3566"/>
                <a:chExt cx="44" cy="23"/>
              </a:xfrm>
            </p:grpSpPr>
            <p:sp>
              <p:nvSpPr>
                <p:cNvPr id="12588" name="Freeform 361"/>
                <p:cNvSpPr>
                  <a:spLocks/>
                </p:cNvSpPr>
                <p:nvPr/>
              </p:nvSpPr>
              <p:spPr bwMode="auto">
                <a:xfrm>
                  <a:off x="934" y="3566"/>
                  <a:ext cx="19" cy="23"/>
                </a:xfrm>
                <a:custGeom>
                  <a:avLst/>
                  <a:gdLst>
                    <a:gd name="T0" fmla="*/ 0 w 40"/>
                    <a:gd name="T1" fmla="*/ 0 h 68"/>
                    <a:gd name="T2" fmla="*/ 0 w 40"/>
                    <a:gd name="T3" fmla="*/ 0 h 68"/>
                    <a:gd name="T4" fmla="*/ 0 w 40"/>
                    <a:gd name="T5" fmla="*/ 0 h 68"/>
                    <a:gd name="T6" fmla="*/ 0 w 40"/>
                    <a:gd name="T7" fmla="*/ 0 h 68"/>
                    <a:gd name="T8" fmla="*/ 0 w 40"/>
                    <a:gd name="T9" fmla="*/ 0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89" name="Freeform 362"/>
                <p:cNvSpPr>
                  <a:spLocks/>
                </p:cNvSpPr>
                <p:nvPr/>
              </p:nvSpPr>
              <p:spPr bwMode="auto">
                <a:xfrm>
                  <a:off x="940" y="3567"/>
                  <a:ext cx="32" cy="11"/>
                </a:xfrm>
                <a:custGeom>
                  <a:avLst/>
                  <a:gdLst>
                    <a:gd name="T0" fmla="*/ 0 w 65"/>
                    <a:gd name="T1" fmla="*/ 0 h 35"/>
                    <a:gd name="T2" fmla="*/ 0 w 65"/>
                    <a:gd name="T3" fmla="*/ 0 h 35"/>
                    <a:gd name="T4" fmla="*/ 0 w 65"/>
                    <a:gd name="T5" fmla="*/ 0 h 35"/>
                    <a:gd name="T6" fmla="*/ 0 w 65"/>
                    <a:gd name="T7" fmla="*/ 0 h 35"/>
                    <a:gd name="T8" fmla="*/ 0 w 65"/>
                    <a:gd name="T9" fmla="*/ 0 h 35"/>
                    <a:gd name="T10" fmla="*/ 0 60000 65536"/>
                    <a:gd name="T11" fmla="*/ 0 60000 65536"/>
                    <a:gd name="T12" fmla="*/ 0 60000 65536"/>
                    <a:gd name="T13" fmla="*/ 0 60000 65536"/>
                    <a:gd name="T14" fmla="*/ 0 60000 65536"/>
                    <a:gd name="T15" fmla="*/ 0 w 65"/>
                    <a:gd name="T16" fmla="*/ 0 h 35"/>
                    <a:gd name="T17" fmla="*/ 65 w 65"/>
                    <a:gd name="T18" fmla="*/ 35 h 35"/>
                  </a:gdLst>
                  <a:ahLst/>
                  <a:cxnLst>
                    <a:cxn ang="T10">
                      <a:pos x="T0" y="T1"/>
                    </a:cxn>
                    <a:cxn ang="T11">
                      <a:pos x="T2" y="T3"/>
                    </a:cxn>
                    <a:cxn ang="T12">
                      <a:pos x="T4" y="T5"/>
                    </a:cxn>
                    <a:cxn ang="T13">
                      <a:pos x="T6" y="T7"/>
                    </a:cxn>
                    <a:cxn ang="T14">
                      <a:pos x="T8" y="T9"/>
                    </a:cxn>
                  </a:cxnLst>
                  <a:rect l="T15" t="T16" r="T17" b="T18"/>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90" name="Freeform 363"/>
                <p:cNvSpPr>
                  <a:spLocks/>
                </p:cNvSpPr>
                <p:nvPr/>
              </p:nvSpPr>
              <p:spPr bwMode="auto">
                <a:xfrm>
                  <a:off x="945" y="3579"/>
                  <a:ext cx="33" cy="9"/>
                </a:xfrm>
                <a:custGeom>
                  <a:avLst/>
                  <a:gdLst>
                    <a:gd name="T0" fmla="*/ 0 w 65"/>
                    <a:gd name="T1" fmla="*/ 0 h 28"/>
                    <a:gd name="T2" fmla="*/ 1 w 65"/>
                    <a:gd name="T3" fmla="*/ 0 h 28"/>
                    <a:gd name="T4" fmla="*/ 1 w 65"/>
                    <a:gd name="T5" fmla="*/ 0 h 28"/>
                    <a:gd name="T6" fmla="*/ 1 w 65"/>
                    <a:gd name="T7" fmla="*/ 0 h 28"/>
                    <a:gd name="T8" fmla="*/ 0 w 65"/>
                    <a:gd name="T9" fmla="*/ 0 h 28"/>
                    <a:gd name="T10" fmla="*/ 0 60000 65536"/>
                    <a:gd name="T11" fmla="*/ 0 60000 65536"/>
                    <a:gd name="T12" fmla="*/ 0 60000 65536"/>
                    <a:gd name="T13" fmla="*/ 0 60000 65536"/>
                    <a:gd name="T14" fmla="*/ 0 60000 65536"/>
                    <a:gd name="T15" fmla="*/ 0 w 65"/>
                    <a:gd name="T16" fmla="*/ 0 h 28"/>
                    <a:gd name="T17" fmla="*/ 65 w 65"/>
                    <a:gd name="T18" fmla="*/ 28 h 28"/>
                  </a:gdLst>
                  <a:ahLst/>
                  <a:cxnLst>
                    <a:cxn ang="T10">
                      <a:pos x="T0" y="T1"/>
                    </a:cxn>
                    <a:cxn ang="T11">
                      <a:pos x="T2" y="T3"/>
                    </a:cxn>
                    <a:cxn ang="T12">
                      <a:pos x="T4" y="T5"/>
                    </a:cxn>
                    <a:cxn ang="T13">
                      <a:pos x="T6" y="T7"/>
                    </a:cxn>
                    <a:cxn ang="T14">
                      <a:pos x="T8" y="T9"/>
                    </a:cxn>
                  </a:cxnLst>
                  <a:rect l="T15" t="T16" r="T17" b="T18"/>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72" name="Group 364"/>
              <p:cNvGrpSpPr>
                <a:grpSpLocks/>
              </p:cNvGrpSpPr>
              <p:nvPr/>
            </p:nvGrpSpPr>
            <p:grpSpPr bwMode="auto">
              <a:xfrm>
                <a:off x="949" y="3579"/>
                <a:ext cx="83" cy="63"/>
                <a:chOff x="949" y="3579"/>
                <a:chExt cx="83" cy="63"/>
              </a:xfrm>
            </p:grpSpPr>
            <p:grpSp>
              <p:nvGrpSpPr>
                <p:cNvPr id="12572" name="Group 365"/>
                <p:cNvGrpSpPr>
                  <a:grpSpLocks/>
                </p:cNvGrpSpPr>
                <p:nvPr/>
              </p:nvGrpSpPr>
              <p:grpSpPr bwMode="auto">
                <a:xfrm>
                  <a:off x="949" y="3579"/>
                  <a:ext cx="44" cy="23"/>
                  <a:chOff x="949" y="3579"/>
                  <a:chExt cx="44" cy="23"/>
                </a:xfrm>
              </p:grpSpPr>
              <p:sp>
                <p:nvSpPr>
                  <p:cNvPr id="12585" name="Freeform 366"/>
                  <p:cNvSpPr>
                    <a:spLocks/>
                  </p:cNvSpPr>
                  <p:nvPr/>
                </p:nvSpPr>
                <p:spPr bwMode="auto">
                  <a:xfrm>
                    <a:off x="949" y="3579"/>
                    <a:ext cx="19" cy="23"/>
                  </a:xfrm>
                  <a:custGeom>
                    <a:avLst/>
                    <a:gdLst>
                      <a:gd name="T0" fmla="*/ 1 w 38"/>
                      <a:gd name="T1" fmla="*/ 0 h 68"/>
                      <a:gd name="T2" fmla="*/ 0 w 38"/>
                      <a:gd name="T3" fmla="*/ 0 h 68"/>
                      <a:gd name="T4" fmla="*/ 1 w 38"/>
                      <a:gd name="T5" fmla="*/ 0 h 68"/>
                      <a:gd name="T6" fmla="*/ 1 w 38"/>
                      <a:gd name="T7" fmla="*/ 0 h 68"/>
                      <a:gd name="T8" fmla="*/ 1 w 38"/>
                      <a:gd name="T9" fmla="*/ 0 h 68"/>
                      <a:gd name="T10" fmla="*/ 0 60000 65536"/>
                      <a:gd name="T11" fmla="*/ 0 60000 65536"/>
                      <a:gd name="T12" fmla="*/ 0 60000 65536"/>
                      <a:gd name="T13" fmla="*/ 0 60000 65536"/>
                      <a:gd name="T14" fmla="*/ 0 60000 65536"/>
                      <a:gd name="T15" fmla="*/ 0 w 38"/>
                      <a:gd name="T16" fmla="*/ 0 h 68"/>
                      <a:gd name="T17" fmla="*/ 38 w 38"/>
                      <a:gd name="T18" fmla="*/ 68 h 68"/>
                    </a:gdLst>
                    <a:ahLst/>
                    <a:cxnLst>
                      <a:cxn ang="T10">
                        <a:pos x="T0" y="T1"/>
                      </a:cxn>
                      <a:cxn ang="T11">
                        <a:pos x="T2" y="T3"/>
                      </a:cxn>
                      <a:cxn ang="T12">
                        <a:pos x="T4" y="T5"/>
                      </a:cxn>
                      <a:cxn ang="T13">
                        <a:pos x="T6" y="T7"/>
                      </a:cxn>
                      <a:cxn ang="T14">
                        <a:pos x="T8" y="T9"/>
                      </a:cxn>
                    </a:cxnLst>
                    <a:rect l="T15" t="T16" r="T17" b="T18"/>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86" name="Freeform 367"/>
                  <p:cNvSpPr>
                    <a:spLocks/>
                  </p:cNvSpPr>
                  <p:nvPr/>
                </p:nvSpPr>
                <p:spPr bwMode="auto">
                  <a:xfrm>
                    <a:off x="955" y="3579"/>
                    <a:ext cx="32" cy="11"/>
                  </a:xfrm>
                  <a:custGeom>
                    <a:avLst/>
                    <a:gdLst>
                      <a:gd name="T0" fmla="*/ 0 w 66"/>
                      <a:gd name="T1" fmla="*/ 0 h 32"/>
                      <a:gd name="T2" fmla="*/ 0 w 66"/>
                      <a:gd name="T3" fmla="*/ 0 h 32"/>
                      <a:gd name="T4" fmla="*/ 0 w 66"/>
                      <a:gd name="T5" fmla="*/ 0 h 32"/>
                      <a:gd name="T6" fmla="*/ 0 w 66"/>
                      <a:gd name="T7" fmla="*/ 0 h 32"/>
                      <a:gd name="T8" fmla="*/ 0 w 66"/>
                      <a:gd name="T9" fmla="*/ 0 h 32"/>
                      <a:gd name="T10" fmla="*/ 0 60000 65536"/>
                      <a:gd name="T11" fmla="*/ 0 60000 65536"/>
                      <a:gd name="T12" fmla="*/ 0 60000 65536"/>
                      <a:gd name="T13" fmla="*/ 0 60000 65536"/>
                      <a:gd name="T14" fmla="*/ 0 60000 65536"/>
                      <a:gd name="T15" fmla="*/ 0 w 66"/>
                      <a:gd name="T16" fmla="*/ 0 h 32"/>
                      <a:gd name="T17" fmla="*/ 66 w 66"/>
                      <a:gd name="T18" fmla="*/ 32 h 32"/>
                    </a:gdLst>
                    <a:ahLst/>
                    <a:cxnLst>
                      <a:cxn ang="T10">
                        <a:pos x="T0" y="T1"/>
                      </a:cxn>
                      <a:cxn ang="T11">
                        <a:pos x="T2" y="T3"/>
                      </a:cxn>
                      <a:cxn ang="T12">
                        <a:pos x="T4" y="T5"/>
                      </a:cxn>
                      <a:cxn ang="T13">
                        <a:pos x="T6" y="T7"/>
                      </a:cxn>
                      <a:cxn ang="T14">
                        <a:pos x="T8" y="T9"/>
                      </a:cxn>
                    </a:cxnLst>
                    <a:rect l="T15" t="T16" r="T17" b="T18"/>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87" name="Freeform 368"/>
                  <p:cNvSpPr>
                    <a:spLocks/>
                  </p:cNvSpPr>
                  <p:nvPr/>
                </p:nvSpPr>
                <p:spPr bwMode="auto">
                  <a:xfrm>
                    <a:off x="960" y="3591"/>
                    <a:ext cx="33" cy="10"/>
                  </a:xfrm>
                  <a:custGeom>
                    <a:avLst/>
                    <a:gdLst>
                      <a:gd name="T0" fmla="*/ 0 w 65"/>
                      <a:gd name="T1" fmla="*/ 0 h 31"/>
                      <a:gd name="T2" fmla="*/ 1 w 65"/>
                      <a:gd name="T3" fmla="*/ 0 h 31"/>
                      <a:gd name="T4" fmla="*/ 1 w 65"/>
                      <a:gd name="T5" fmla="*/ 0 h 31"/>
                      <a:gd name="T6" fmla="*/ 1 w 65"/>
                      <a:gd name="T7" fmla="*/ 0 h 31"/>
                      <a:gd name="T8" fmla="*/ 0 w 65"/>
                      <a:gd name="T9" fmla="*/ 0 h 31"/>
                      <a:gd name="T10" fmla="*/ 0 60000 65536"/>
                      <a:gd name="T11" fmla="*/ 0 60000 65536"/>
                      <a:gd name="T12" fmla="*/ 0 60000 65536"/>
                      <a:gd name="T13" fmla="*/ 0 60000 65536"/>
                      <a:gd name="T14" fmla="*/ 0 60000 65536"/>
                      <a:gd name="T15" fmla="*/ 0 w 65"/>
                      <a:gd name="T16" fmla="*/ 0 h 31"/>
                      <a:gd name="T17" fmla="*/ 65 w 65"/>
                      <a:gd name="T18" fmla="*/ 31 h 31"/>
                    </a:gdLst>
                    <a:ahLst/>
                    <a:cxnLst>
                      <a:cxn ang="T10">
                        <a:pos x="T0" y="T1"/>
                      </a:cxn>
                      <a:cxn ang="T11">
                        <a:pos x="T2" y="T3"/>
                      </a:cxn>
                      <a:cxn ang="T12">
                        <a:pos x="T4" y="T5"/>
                      </a:cxn>
                      <a:cxn ang="T13">
                        <a:pos x="T6" y="T7"/>
                      </a:cxn>
                      <a:cxn ang="T14">
                        <a:pos x="T8" y="T9"/>
                      </a:cxn>
                    </a:cxnLst>
                    <a:rect l="T15" t="T16" r="T17" b="T18"/>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573" name="Group 369"/>
                <p:cNvGrpSpPr>
                  <a:grpSpLocks/>
                </p:cNvGrpSpPr>
                <p:nvPr/>
              </p:nvGrpSpPr>
              <p:grpSpPr bwMode="auto">
                <a:xfrm>
                  <a:off x="961" y="3592"/>
                  <a:ext cx="45" cy="23"/>
                  <a:chOff x="961" y="3592"/>
                  <a:chExt cx="45" cy="23"/>
                </a:xfrm>
              </p:grpSpPr>
              <p:sp>
                <p:nvSpPr>
                  <p:cNvPr id="12582" name="Freeform 370"/>
                  <p:cNvSpPr>
                    <a:spLocks/>
                  </p:cNvSpPr>
                  <p:nvPr/>
                </p:nvSpPr>
                <p:spPr bwMode="auto">
                  <a:xfrm>
                    <a:off x="961" y="3592"/>
                    <a:ext cx="20" cy="23"/>
                  </a:xfrm>
                  <a:custGeom>
                    <a:avLst/>
                    <a:gdLst>
                      <a:gd name="T0" fmla="*/ 1 w 40"/>
                      <a:gd name="T1" fmla="*/ 0 h 69"/>
                      <a:gd name="T2" fmla="*/ 0 w 40"/>
                      <a:gd name="T3" fmla="*/ 0 h 69"/>
                      <a:gd name="T4" fmla="*/ 1 w 40"/>
                      <a:gd name="T5" fmla="*/ 0 h 69"/>
                      <a:gd name="T6" fmla="*/ 1 w 40"/>
                      <a:gd name="T7" fmla="*/ 0 h 69"/>
                      <a:gd name="T8" fmla="*/ 1 w 40"/>
                      <a:gd name="T9" fmla="*/ 0 h 69"/>
                      <a:gd name="T10" fmla="*/ 0 60000 65536"/>
                      <a:gd name="T11" fmla="*/ 0 60000 65536"/>
                      <a:gd name="T12" fmla="*/ 0 60000 65536"/>
                      <a:gd name="T13" fmla="*/ 0 60000 65536"/>
                      <a:gd name="T14" fmla="*/ 0 60000 65536"/>
                      <a:gd name="T15" fmla="*/ 0 w 40"/>
                      <a:gd name="T16" fmla="*/ 0 h 69"/>
                      <a:gd name="T17" fmla="*/ 40 w 40"/>
                      <a:gd name="T18" fmla="*/ 69 h 69"/>
                    </a:gdLst>
                    <a:ahLst/>
                    <a:cxnLst>
                      <a:cxn ang="T10">
                        <a:pos x="T0" y="T1"/>
                      </a:cxn>
                      <a:cxn ang="T11">
                        <a:pos x="T2" y="T3"/>
                      </a:cxn>
                      <a:cxn ang="T12">
                        <a:pos x="T4" y="T5"/>
                      </a:cxn>
                      <a:cxn ang="T13">
                        <a:pos x="T6" y="T7"/>
                      </a:cxn>
                      <a:cxn ang="T14">
                        <a:pos x="T8" y="T9"/>
                      </a:cxn>
                    </a:cxnLst>
                    <a:rect l="T15" t="T16" r="T17" b="T18"/>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83" name="Freeform 371"/>
                  <p:cNvSpPr>
                    <a:spLocks/>
                  </p:cNvSpPr>
                  <p:nvPr/>
                </p:nvSpPr>
                <p:spPr bwMode="auto">
                  <a:xfrm>
                    <a:off x="968" y="3593"/>
                    <a:ext cx="33" cy="11"/>
                  </a:xfrm>
                  <a:custGeom>
                    <a:avLst/>
                    <a:gdLst>
                      <a:gd name="T0" fmla="*/ 0 w 66"/>
                      <a:gd name="T1" fmla="*/ 0 h 35"/>
                      <a:gd name="T2" fmla="*/ 1 w 66"/>
                      <a:gd name="T3" fmla="*/ 0 h 35"/>
                      <a:gd name="T4" fmla="*/ 1 w 66"/>
                      <a:gd name="T5" fmla="*/ 0 h 35"/>
                      <a:gd name="T6" fmla="*/ 1 w 66"/>
                      <a:gd name="T7" fmla="*/ 0 h 35"/>
                      <a:gd name="T8" fmla="*/ 0 w 66"/>
                      <a:gd name="T9" fmla="*/ 0 h 35"/>
                      <a:gd name="T10" fmla="*/ 0 60000 65536"/>
                      <a:gd name="T11" fmla="*/ 0 60000 65536"/>
                      <a:gd name="T12" fmla="*/ 0 60000 65536"/>
                      <a:gd name="T13" fmla="*/ 0 60000 65536"/>
                      <a:gd name="T14" fmla="*/ 0 60000 65536"/>
                      <a:gd name="T15" fmla="*/ 0 w 66"/>
                      <a:gd name="T16" fmla="*/ 0 h 35"/>
                      <a:gd name="T17" fmla="*/ 66 w 66"/>
                      <a:gd name="T18" fmla="*/ 35 h 35"/>
                    </a:gdLst>
                    <a:ahLst/>
                    <a:cxnLst>
                      <a:cxn ang="T10">
                        <a:pos x="T0" y="T1"/>
                      </a:cxn>
                      <a:cxn ang="T11">
                        <a:pos x="T2" y="T3"/>
                      </a:cxn>
                      <a:cxn ang="T12">
                        <a:pos x="T4" y="T5"/>
                      </a:cxn>
                      <a:cxn ang="T13">
                        <a:pos x="T6" y="T7"/>
                      </a:cxn>
                      <a:cxn ang="T14">
                        <a:pos x="T8" y="T9"/>
                      </a:cxn>
                    </a:cxnLst>
                    <a:rect l="T15" t="T16" r="T17" b="T18"/>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84" name="Freeform 372"/>
                  <p:cNvSpPr>
                    <a:spLocks/>
                  </p:cNvSpPr>
                  <p:nvPr/>
                </p:nvSpPr>
                <p:spPr bwMode="auto">
                  <a:xfrm>
                    <a:off x="973" y="3605"/>
                    <a:ext cx="33" cy="10"/>
                  </a:xfrm>
                  <a:custGeom>
                    <a:avLst/>
                    <a:gdLst>
                      <a:gd name="T0" fmla="*/ 0 w 66"/>
                      <a:gd name="T1" fmla="*/ 0 h 30"/>
                      <a:gd name="T2" fmla="*/ 1 w 66"/>
                      <a:gd name="T3" fmla="*/ 0 h 30"/>
                      <a:gd name="T4" fmla="*/ 1 w 66"/>
                      <a:gd name="T5" fmla="*/ 0 h 30"/>
                      <a:gd name="T6" fmla="*/ 1 w 66"/>
                      <a:gd name="T7" fmla="*/ 0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574" name="Group 373"/>
                <p:cNvGrpSpPr>
                  <a:grpSpLocks/>
                </p:cNvGrpSpPr>
                <p:nvPr/>
              </p:nvGrpSpPr>
              <p:grpSpPr bwMode="auto">
                <a:xfrm>
                  <a:off x="974" y="3606"/>
                  <a:ext cx="44" cy="23"/>
                  <a:chOff x="974" y="3606"/>
                  <a:chExt cx="44" cy="23"/>
                </a:xfrm>
              </p:grpSpPr>
              <p:sp>
                <p:nvSpPr>
                  <p:cNvPr id="12579" name="Freeform 374"/>
                  <p:cNvSpPr>
                    <a:spLocks/>
                  </p:cNvSpPr>
                  <p:nvPr/>
                </p:nvSpPr>
                <p:spPr bwMode="auto">
                  <a:xfrm>
                    <a:off x="974" y="3606"/>
                    <a:ext cx="19" cy="23"/>
                  </a:xfrm>
                  <a:custGeom>
                    <a:avLst/>
                    <a:gdLst>
                      <a:gd name="T0" fmla="*/ 0 w 40"/>
                      <a:gd name="T1" fmla="*/ 0 h 68"/>
                      <a:gd name="T2" fmla="*/ 0 w 40"/>
                      <a:gd name="T3" fmla="*/ 0 h 68"/>
                      <a:gd name="T4" fmla="*/ 0 w 40"/>
                      <a:gd name="T5" fmla="*/ 0 h 68"/>
                      <a:gd name="T6" fmla="*/ 0 w 40"/>
                      <a:gd name="T7" fmla="*/ 0 h 68"/>
                      <a:gd name="T8" fmla="*/ 0 w 40"/>
                      <a:gd name="T9" fmla="*/ 0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80" name="Freeform 375"/>
                  <p:cNvSpPr>
                    <a:spLocks/>
                  </p:cNvSpPr>
                  <p:nvPr/>
                </p:nvSpPr>
                <p:spPr bwMode="auto">
                  <a:xfrm>
                    <a:off x="980" y="3606"/>
                    <a:ext cx="32" cy="12"/>
                  </a:xfrm>
                  <a:custGeom>
                    <a:avLst/>
                    <a:gdLst>
                      <a:gd name="T0" fmla="*/ 0 w 65"/>
                      <a:gd name="T1" fmla="*/ 0 h 35"/>
                      <a:gd name="T2" fmla="*/ 0 w 65"/>
                      <a:gd name="T3" fmla="*/ 0 h 35"/>
                      <a:gd name="T4" fmla="*/ 0 w 65"/>
                      <a:gd name="T5" fmla="*/ 0 h 35"/>
                      <a:gd name="T6" fmla="*/ 0 w 65"/>
                      <a:gd name="T7" fmla="*/ 0 h 35"/>
                      <a:gd name="T8" fmla="*/ 0 w 65"/>
                      <a:gd name="T9" fmla="*/ 0 h 35"/>
                      <a:gd name="T10" fmla="*/ 0 60000 65536"/>
                      <a:gd name="T11" fmla="*/ 0 60000 65536"/>
                      <a:gd name="T12" fmla="*/ 0 60000 65536"/>
                      <a:gd name="T13" fmla="*/ 0 60000 65536"/>
                      <a:gd name="T14" fmla="*/ 0 60000 65536"/>
                      <a:gd name="T15" fmla="*/ 0 w 65"/>
                      <a:gd name="T16" fmla="*/ 0 h 35"/>
                      <a:gd name="T17" fmla="*/ 65 w 65"/>
                      <a:gd name="T18" fmla="*/ 35 h 35"/>
                    </a:gdLst>
                    <a:ahLst/>
                    <a:cxnLst>
                      <a:cxn ang="T10">
                        <a:pos x="T0" y="T1"/>
                      </a:cxn>
                      <a:cxn ang="T11">
                        <a:pos x="T2" y="T3"/>
                      </a:cxn>
                      <a:cxn ang="T12">
                        <a:pos x="T4" y="T5"/>
                      </a:cxn>
                      <a:cxn ang="T13">
                        <a:pos x="T6" y="T7"/>
                      </a:cxn>
                      <a:cxn ang="T14">
                        <a:pos x="T8" y="T9"/>
                      </a:cxn>
                    </a:cxnLst>
                    <a:rect l="T15" t="T16" r="T17" b="T18"/>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81" name="Freeform 376"/>
                  <p:cNvSpPr>
                    <a:spLocks/>
                  </p:cNvSpPr>
                  <p:nvPr/>
                </p:nvSpPr>
                <p:spPr bwMode="auto">
                  <a:xfrm>
                    <a:off x="986" y="3619"/>
                    <a:ext cx="32" cy="9"/>
                  </a:xfrm>
                  <a:custGeom>
                    <a:avLst/>
                    <a:gdLst>
                      <a:gd name="T0" fmla="*/ 0 w 65"/>
                      <a:gd name="T1" fmla="*/ 0 h 29"/>
                      <a:gd name="T2" fmla="*/ 0 w 65"/>
                      <a:gd name="T3" fmla="*/ 0 h 29"/>
                      <a:gd name="T4" fmla="*/ 0 w 65"/>
                      <a:gd name="T5" fmla="*/ 0 h 29"/>
                      <a:gd name="T6" fmla="*/ 0 w 65"/>
                      <a:gd name="T7" fmla="*/ 0 h 29"/>
                      <a:gd name="T8" fmla="*/ 0 w 65"/>
                      <a:gd name="T9" fmla="*/ 0 h 29"/>
                      <a:gd name="T10" fmla="*/ 0 60000 65536"/>
                      <a:gd name="T11" fmla="*/ 0 60000 65536"/>
                      <a:gd name="T12" fmla="*/ 0 60000 65536"/>
                      <a:gd name="T13" fmla="*/ 0 60000 65536"/>
                      <a:gd name="T14" fmla="*/ 0 60000 65536"/>
                      <a:gd name="T15" fmla="*/ 0 w 65"/>
                      <a:gd name="T16" fmla="*/ 0 h 29"/>
                      <a:gd name="T17" fmla="*/ 65 w 65"/>
                      <a:gd name="T18" fmla="*/ 29 h 29"/>
                    </a:gdLst>
                    <a:ahLst/>
                    <a:cxnLst>
                      <a:cxn ang="T10">
                        <a:pos x="T0" y="T1"/>
                      </a:cxn>
                      <a:cxn ang="T11">
                        <a:pos x="T2" y="T3"/>
                      </a:cxn>
                      <a:cxn ang="T12">
                        <a:pos x="T4" y="T5"/>
                      </a:cxn>
                      <a:cxn ang="T13">
                        <a:pos x="T6" y="T7"/>
                      </a:cxn>
                      <a:cxn ang="T14">
                        <a:pos x="T8" y="T9"/>
                      </a:cxn>
                    </a:cxnLst>
                    <a:rect l="T15" t="T16" r="T17" b="T18"/>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575" name="Group 377"/>
                <p:cNvGrpSpPr>
                  <a:grpSpLocks/>
                </p:cNvGrpSpPr>
                <p:nvPr/>
              </p:nvGrpSpPr>
              <p:grpSpPr bwMode="auto">
                <a:xfrm>
                  <a:off x="987" y="3619"/>
                  <a:ext cx="45" cy="23"/>
                  <a:chOff x="987" y="3619"/>
                  <a:chExt cx="45" cy="23"/>
                </a:xfrm>
              </p:grpSpPr>
              <p:sp>
                <p:nvSpPr>
                  <p:cNvPr id="12576" name="Freeform 378"/>
                  <p:cNvSpPr>
                    <a:spLocks/>
                  </p:cNvSpPr>
                  <p:nvPr/>
                </p:nvSpPr>
                <p:spPr bwMode="auto">
                  <a:xfrm>
                    <a:off x="987" y="3619"/>
                    <a:ext cx="20" cy="23"/>
                  </a:xfrm>
                  <a:custGeom>
                    <a:avLst/>
                    <a:gdLst>
                      <a:gd name="T0" fmla="*/ 1 w 39"/>
                      <a:gd name="T1" fmla="*/ 0 h 68"/>
                      <a:gd name="T2" fmla="*/ 0 w 39"/>
                      <a:gd name="T3" fmla="*/ 0 h 68"/>
                      <a:gd name="T4" fmla="*/ 1 w 39"/>
                      <a:gd name="T5" fmla="*/ 0 h 68"/>
                      <a:gd name="T6" fmla="*/ 1 w 39"/>
                      <a:gd name="T7" fmla="*/ 0 h 68"/>
                      <a:gd name="T8" fmla="*/ 1 w 39"/>
                      <a:gd name="T9" fmla="*/ 0 h 68"/>
                      <a:gd name="T10" fmla="*/ 0 60000 65536"/>
                      <a:gd name="T11" fmla="*/ 0 60000 65536"/>
                      <a:gd name="T12" fmla="*/ 0 60000 65536"/>
                      <a:gd name="T13" fmla="*/ 0 60000 65536"/>
                      <a:gd name="T14" fmla="*/ 0 60000 65536"/>
                      <a:gd name="T15" fmla="*/ 0 w 39"/>
                      <a:gd name="T16" fmla="*/ 0 h 68"/>
                      <a:gd name="T17" fmla="*/ 39 w 39"/>
                      <a:gd name="T18" fmla="*/ 68 h 68"/>
                    </a:gdLst>
                    <a:ahLst/>
                    <a:cxnLst>
                      <a:cxn ang="T10">
                        <a:pos x="T0" y="T1"/>
                      </a:cxn>
                      <a:cxn ang="T11">
                        <a:pos x="T2" y="T3"/>
                      </a:cxn>
                      <a:cxn ang="T12">
                        <a:pos x="T4" y="T5"/>
                      </a:cxn>
                      <a:cxn ang="T13">
                        <a:pos x="T6" y="T7"/>
                      </a:cxn>
                      <a:cxn ang="T14">
                        <a:pos x="T8" y="T9"/>
                      </a:cxn>
                    </a:cxnLst>
                    <a:rect l="T15" t="T16" r="T17" b="T18"/>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77" name="Freeform 379"/>
                  <p:cNvSpPr>
                    <a:spLocks/>
                  </p:cNvSpPr>
                  <p:nvPr/>
                </p:nvSpPr>
                <p:spPr bwMode="auto">
                  <a:xfrm>
                    <a:off x="994" y="3620"/>
                    <a:ext cx="32" cy="11"/>
                  </a:xfrm>
                  <a:custGeom>
                    <a:avLst/>
                    <a:gdLst>
                      <a:gd name="T0" fmla="*/ 0 w 64"/>
                      <a:gd name="T1" fmla="*/ 0 h 33"/>
                      <a:gd name="T2" fmla="*/ 1 w 64"/>
                      <a:gd name="T3" fmla="*/ 0 h 33"/>
                      <a:gd name="T4" fmla="*/ 1 w 64"/>
                      <a:gd name="T5" fmla="*/ 0 h 33"/>
                      <a:gd name="T6" fmla="*/ 1 w 64"/>
                      <a:gd name="T7" fmla="*/ 0 h 33"/>
                      <a:gd name="T8" fmla="*/ 0 w 64"/>
                      <a:gd name="T9" fmla="*/ 0 h 33"/>
                      <a:gd name="T10" fmla="*/ 0 60000 65536"/>
                      <a:gd name="T11" fmla="*/ 0 60000 65536"/>
                      <a:gd name="T12" fmla="*/ 0 60000 65536"/>
                      <a:gd name="T13" fmla="*/ 0 60000 65536"/>
                      <a:gd name="T14" fmla="*/ 0 60000 65536"/>
                      <a:gd name="T15" fmla="*/ 0 w 64"/>
                      <a:gd name="T16" fmla="*/ 0 h 33"/>
                      <a:gd name="T17" fmla="*/ 64 w 64"/>
                      <a:gd name="T18" fmla="*/ 33 h 33"/>
                    </a:gdLst>
                    <a:ahLst/>
                    <a:cxnLst>
                      <a:cxn ang="T10">
                        <a:pos x="T0" y="T1"/>
                      </a:cxn>
                      <a:cxn ang="T11">
                        <a:pos x="T2" y="T3"/>
                      </a:cxn>
                      <a:cxn ang="T12">
                        <a:pos x="T4" y="T5"/>
                      </a:cxn>
                      <a:cxn ang="T13">
                        <a:pos x="T6" y="T7"/>
                      </a:cxn>
                      <a:cxn ang="T14">
                        <a:pos x="T8" y="T9"/>
                      </a:cxn>
                    </a:cxnLst>
                    <a:rect l="T15" t="T16" r="T17" b="T18"/>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78" name="Freeform 380"/>
                  <p:cNvSpPr>
                    <a:spLocks/>
                  </p:cNvSpPr>
                  <p:nvPr/>
                </p:nvSpPr>
                <p:spPr bwMode="auto">
                  <a:xfrm>
                    <a:off x="999" y="3632"/>
                    <a:ext cx="33" cy="9"/>
                  </a:xfrm>
                  <a:custGeom>
                    <a:avLst/>
                    <a:gdLst>
                      <a:gd name="T0" fmla="*/ 0 w 65"/>
                      <a:gd name="T1" fmla="*/ 0 h 29"/>
                      <a:gd name="T2" fmla="*/ 1 w 65"/>
                      <a:gd name="T3" fmla="*/ 0 h 29"/>
                      <a:gd name="T4" fmla="*/ 1 w 65"/>
                      <a:gd name="T5" fmla="*/ 0 h 29"/>
                      <a:gd name="T6" fmla="*/ 1 w 65"/>
                      <a:gd name="T7" fmla="*/ 0 h 29"/>
                      <a:gd name="T8" fmla="*/ 0 w 65"/>
                      <a:gd name="T9" fmla="*/ 0 h 29"/>
                      <a:gd name="T10" fmla="*/ 0 60000 65536"/>
                      <a:gd name="T11" fmla="*/ 0 60000 65536"/>
                      <a:gd name="T12" fmla="*/ 0 60000 65536"/>
                      <a:gd name="T13" fmla="*/ 0 60000 65536"/>
                      <a:gd name="T14" fmla="*/ 0 60000 65536"/>
                      <a:gd name="T15" fmla="*/ 0 w 65"/>
                      <a:gd name="T16" fmla="*/ 0 h 29"/>
                      <a:gd name="T17" fmla="*/ 65 w 65"/>
                      <a:gd name="T18" fmla="*/ 29 h 29"/>
                    </a:gdLst>
                    <a:ahLst/>
                    <a:cxnLst>
                      <a:cxn ang="T10">
                        <a:pos x="T0" y="T1"/>
                      </a:cxn>
                      <a:cxn ang="T11">
                        <a:pos x="T2" y="T3"/>
                      </a:cxn>
                      <a:cxn ang="T12">
                        <a:pos x="T4" y="T5"/>
                      </a:cxn>
                      <a:cxn ang="T13">
                        <a:pos x="T6" y="T7"/>
                      </a:cxn>
                      <a:cxn ang="T14">
                        <a:pos x="T8" y="T9"/>
                      </a:cxn>
                    </a:cxnLst>
                    <a:rect l="T15" t="T16" r="T17" b="T18"/>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2473" name="Group 381"/>
              <p:cNvGrpSpPr>
                <a:grpSpLocks/>
              </p:cNvGrpSpPr>
              <p:nvPr/>
            </p:nvGrpSpPr>
            <p:grpSpPr bwMode="auto">
              <a:xfrm>
                <a:off x="1002" y="3632"/>
                <a:ext cx="83" cy="63"/>
                <a:chOff x="1002" y="3632"/>
                <a:chExt cx="83" cy="63"/>
              </a:xfrm>
            </p:grpSpPr>
            <p:grpSp>
              <p:nvGrpSpPr>
                <p:cNvPr id="12556" name="Group 382"/>
                <p:cNvGrpSpPr>
                  <a:grpSpLocks/>
                </p:cNvGrpSpPr>
                <p:nvPr/>
              </p:nvGrpSpPr>
              <p:grpSpPr bwMode="auto">
                <a:xfrm>
                  <a:off x="1002" y="3632"/>
                  <a:ext cx="44" cy="22"/>
                  <a:chOff x="1002" y="3632"/>
                  <a:chExt cx="44" cy="22"/>
                </a:xfrm>
              </p:grpSpPr>
              <p:sp>
                <p:nvSpPr>
                  <p:cNvPr id="12569" name="Freeform 383"/>
                  <p:cNvSpPr>
                    <a:spLocks/>
                  </p:cNvSpPr>
                  <p:nvPr/>
                </p:nvSpPr>
                <p:spPr bwMode="auto">
                  <a:xfrm>
                    <a:off x="1002" y="3632"/>
                    <a:ext cx="19" cy="22"/>
                  </a:xfrm>
                  <a:custGeom>
                    <a:avLst/>
                    <a:gdLst>
                      <a:gd name="T0" fmla="*/ 1 w 38"/>
                      <a:gd name="T1" fmla="*/ 0 h 68"/>
                      <a:gd name="T2" fmla="*/ 0 w 38"/>
                      <a:gd name="T3" fmla="*/ 0 h 68"/>
                      <a:gd name="T4" fmla="*/ 1 w 38"/>
                      <a:gd name="T5" fmla="*/ 0 h 68"/>
                      <a:gd name="T6" fmla="*/ 1 w 38"/>
                      <a:gd name="T7" fmla="*/ 0 h 68"/>
                      <a:gd name="T8" fmla="*/ 1 w 38"/>
                      <a:gd name="T9" fmla="*/ 0 h 68"/>
                      <a:gd name="T10" fmla="*/ 0 60000 65536"/>
                      <a:gd name="T11" fmla="*/ 0 60000 65536"/>
                      <a:gd name="T12" fmla="*/ 0 60000 65536"/>
                      <a:gd name="T13" fmla="*/ 0 60000 65536"/>
                      <a:gd name="T14" fmla="*/ 0 60000 65536"/>
                      <a:gd name="T15" fmla="*/ 0 w 38"/>
                      <a:gd name="T16" fmla="*/ 0 h 68"/>
                      <a:gd name="T17" fmla="*/ 38 w 38"/>
                      <a:gd name="T18" fmla="*/ 68 h 68"/>
                    </a:gdLst>
                    <a:ahLst/>
                    <a:cxnLst>
                      <a:cxn ang="T10">
                        <a:pos x="T0" y="T1"/>
                      </a:cxn>
                      <a:cxn ang="T11">
                        <a:pos x="T2" y="T3"/>
                      </a:cxn>
                      <a:cxn ang="T12">
                        <a:pos x="T4" y="T5"/>
                      </a:cxn>
                      <a:cxn ang="T13">
                        <a:pos x="T6" y="T7"/>
                      </a:cxn>
                      <a:cxn ang="T14">
                        <a:pos x="T8" y="T9"/>
                      </a:cxn>
                    </a:cxnLst>
                    <a:rect l="T15" t="T16" r="T17" b="T18"/>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70" name="Freeform 384"/>
                  <p:cNvSpPr>
                    <a:spLocks/>
                  </p:cNvSpPr>
                  <p:nvPr/>
                </p:nvSpPr>
                <p:spPr bwMode="auto">
                  <a:xfrm>
                    <a:off x="1008" y="3632"/>
                    <a:ext cx="33" cy="12"/>
                  </a:xfrm>
                  <a:custGeom>
                    <a:avLst/>
                    <a:gdLst>
                      <a:gd name="T0" fmla="*/ 0 w 65"/>
                      <a:gd name="T1" fmla="*/ 0 h 35"/>
                      <a:gd name="T2" fmla="*/ 1 w 65"/>
                      <a:gd name="T3" fmla="*/ 0 h 35"/>
                      <a:gd name="T4" fmla="*/ 1 w 65"/>
                      <a:gd name="T5" fmla="*/ 0 h 35"/>
                      <a:gd name="T6" fmla="*/ 1 w 65"/>
                      <a:gd name="T7" fmla="*/ 0 h 35"/>
                      <a:gd name="T8" fmla="*/ 0 w 65"/>
                      <a:gd name="T9" fmla="*/ 0 h 35"/>
                      <a:gd name="T10" fmla="*/ 0 60000 65536"/>
                      <a:gd name="T11" fmla="*/ 0 60000 65536"/>
                      <a:gd name="T12" fmla="*/ 0 60000 65536"/>
                      <a:gd name="T13" fmla="*/ 0 60000 65536"/>
                      <a:gd name="T14" fmla="*/ 0 60000 65536"/>
                      <a:gd name="T15" fmla="*/ 0 w 65"/>
                      <a:gd name="T16" fmla="*/ 0 h 35"/>
                      <a:gd name="T17" fmla="*/ 65 w 65"/>
                      <a:gd name="T18" fmla="*/ 35 h 35"/>
                    </a:gdLst>
                    <a:ahLst/>
                    <a:cxnLst>
                      <a:cxn ang="T10">
                        <a:pos x="T0" y="T1"/>
                      </a:cxn>
                      <a:cxn ang="T11">
                        <a:pos x="T2" y="T3"/>
                      </a:cxn>
                      <a:cxn ang="T12">
                        <a:pos x="T4" y="T5"/>
                      </a:cxn>
                      <a:cxn ang="T13">
                        <a:pos x="T6" y="T7"/>
                      </a:cxn>
                      <a:cxn ang="T14">
                        <a:pos x="T8" y="T9"/>
                      </a:cxn>
                    </a:cxnLst>
                    <a:rect l="T15" t="T16" r="T17" b="T18"/>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71" name="Freeform 385"/>
                  <p:cNvSpPr>
                    <a:spLocks/>
                  </p:cNvSpPr>
                  <p:nvPr/>
                </p:nvSpPr>
                <p:spPr bwMode="auto">
                  <a:xfrm>
                    <a:off x="1013" y="3644"/>
                    <a:ext cx="33" cy="10"/>
                  </a:xfrm>
                  <a:custGeom>
                    <a:avLst/>
                    <a:gdLst>
                      <a:gd name="T0" fmla="*/ 0 w 66"/>
                      <a:gd name="T1" fmla="*/ 0 h 28"/>
                      <a:gd name="T2" fmla="*/ 1 w 66"/>
                      <a:gd name="T3" fmla="*/ 0 h 28"/>
                      <a:gd name="T4" fmla="*/ 1 w 66"/>
                      <a:gd name="T5" fmla="*/ 0 h 28"/>
                      <a:gd name="T6" fmla="*/ 1 w 66"/>
                      <a:gd name="T7" fmla="*/ 0 h 28"/>
                      <a:gd name="T8" fmla="*/ 0 w 66"/>
                      <a:gd name="T9" fmla="*/ 0 h 28"/>
                      <a:gd name="T10" fmla="*/ 0 60000 65536"/>
                      <a:gd name="T11" fmla="*/ 0 60000 65536"/>
                      <a:gd name="T12" fmla="*/ 0 60000 65536"/>
                      <a:gd name="T13" fmla="*/ 0 60000 65536"/>
                      <a:gd name="T14" fmla="*/ 0 60000 65536"/>
                      <a:gd name="T15" fmla="*/ 0 w 66"/>
                      <a:gd name="T16" fmla="*/ 0 h 28"/>
                      <a:gd name="T17" fmla="*/ 66 w 66"/>
                      <a:gd name="T18" fmla="*/ 28 h 28"/>
                    </a:gdLst>
                    <a:ahLst/>
                    <a:cxnLst>
                      <a:cxn ang="T10">
                        <a:pos x="T0" y="T1"/>
                      </a:cxn>
                      <a:cxn ang="T11">
                        <a:pos x="T2" y="T3"/>
                      </a:cxn>
                      <a:cxn ang="T12">
                        <a:pos x="T4" y="T5"/>
                      </a:cxn>
                      <a:cxn ang="T13">
                        <a:pos x="T6" y="T7"/>
                      </a:cxn>
                      <a:cxn ang="T14">
                        <a:pos x="T8" y="T9"/>
                      </a:cxn>
                    </a:cxnLst>
                    <a:rect l="T15" t="T16" r="T17" b="T18"/>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557" name="Group 386"/>
                <p:cNvGrpSpPr>
                  <a:grpSpLocks/>
                </p:cNvGrpSpPr>
                <p:nvPr/>
              </p:nvGrpSpPr>
              <p:grpSpPr bwMode="auto">
                <a:xfrm>
                  <a:off x="1014" y="3645"/>
                  <a:ext cx="44" cy="23"/>
                  <a:chOff x="1014" y="3645"/>
                  <a:chExt cx="44" cy="23"/>
                </a:xfrm>
              </p:grpSpPr>
              <p:sp>
                <p:nvSpPr>
                  <p:cNvPr id="12566" name="Freeform 387"/>
                  <p:cNvSpPr>
                    <a:spLocks/>
                  </p:cNvSpPr>
                  <p:nvPr/>
                </p:nvSpPr>
                <p:spPr bwMode="auto">
                  <a:xfrm>
                    <a:off x="1014" y="3645"/>
                    <a:ext cx="19" cy="23"/>
                  </a:xfrm>
                  <a:custGeom>
                    <a:avLst/>
                    <a:gdLst>
                      <a:gd name="T0" fmla="*/ 0 w 40"/>
                      <a:gd name="T1" fmla="*/ 0 h 68"/>
                      <a:gd name="T2" fmla="*/ 0 w 40"/>
                      <a:gd name="T3" fmla="*/ 0 h 68"/>
                      <a:gd name="T4" fmla="*/ 0 w 40"/>
                      <a:gd name="T5" fmla="*/ 0 h 68"/>
                      <a:gd name="T6" fmla="*/ 0 w 40"/>
                      <a:gd name="T7" fmla="*/ 0 h 68"/>
                      <a:gd name="T8" fmla="*/ 0 w 40"/>
                      <a:gd name="T9" fmla="*/ 0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67" name="Freeform 388"/>
                  <p:cNvSpPr>
                    <a:spLocks/>
                  </p:cNvSpPr>
                  <p:nvPr/>
                </p:nvSpPr>
                <p:spPr bwMode="auto">
                  <a:xfrm>
                    <a:off x="1021" y="3646"/>
                    <a:ext cx="32" cy="11"/>
                  </a:xfrm>
                  <a:custGeom>
                    <a:avLst/>
                    <a:gdLst>
                      <a:gd name="T0" fmla="*/ 0 w 63"/>
                      <a:gd name="T1" fmla="*/ 0 h 33"/>
                      <a:gd name="T2" fmla="*/ 1 w 63"/>
                      <a:gd name="T3" fmla="*/ 0 h 33"/>
                      <a:gd name="T4" fmla="*/ 1 w 63"/>
                      <a:gd name="T5" fmla="*/ 0 h 33"/>
                      <a:gd name="T6" fmla="*/ 1 w 63"/>
                      <a:gd name="T7" fmla="*/ 0 h 33"/>
                      <a:gd name="T8" fmla="*/ 0 w 63"/>
                      <a:gd name="T9" fmla="*/ 0 h 33"/>
                      <a:gd name="T10" fmla="*/ 0 60000 65536"/>
                      <a:gd name="T11" fmla="*/ 0 60000 65536"/>
                      <a:gd name="T12" fmla="*/ 0 60000 65536"/>
                      <a:gd name="T13" fmla="*/ 0 60000 65536"/>
                      <a:gd name="T14" fmla="*/ 0 60000 65536"/>
                      <a:gd name="T15" fmla="*/ 0 w 63"/>
                      <a:gd name="T16" fmla="*/ 0 h 33"/>
                      <a:gd name="T17" fmla="*/ 63 w 63"/>
                      <a:gd name="T18" fmla="*/ 33 h 33"/>
                    </a:gdLst>
                    <a:ahLst/>
                    <a:cxnLst>
                      <a:cxn ang="T10">
                        <a:pos x="T0" y="T1"/>
                      </a:cxn>
                      <a:cxn ang="T11">
                        <a:pos x="T2" y="T3"/>
                      </a:cxn>
                      <a:cxn ang="T12">
                        <a:pos x="T4" y="T5"/>
                      </a:cxn>
                      <a:cxn ang="T13">
                        <a:pos x="T6" y="T7"/>
                      </a:cxn>
                      <a:cxn ang="T14">
                        <a:pos x="T8" y="T9"/>
                      </a:cxn>
                    </a:cxnLst>
                    <a:rect l="T15" t="T16" r="T17" b="T18"/>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68" name="Freeform 389"/>
                  <p:cNvSpPr>
                    <a:spLocks/>
                  </p:cNvSpPr>
                  <p:nvPr/>
                </p:nvSpPr>
                <p:spPr bwMode="auto">
                  <a:xfrm>
                    <a:off x="1026" y="3658"/>
                    <a:ext cx="32" cy="10"/>
                  </a:xfrm>
                  <a:custGeom>
                    <a:avLst/>
                    <a:gdLst>
                      <a:gd name="T0" fmla="*/ 0 w 65"/>
                      <a:gd name="T1" fmla="*/ 0 h 30"/>
                      <a:gd name="T2" fmla="*/ 0 w 65"/>
                      <a:gd name="T3" fmla="*/ 0 h 30"/>
                      <a:gd name="T4" fmla="*/ 0 w 65"/>
                      <a:gd name="T5" fmla="*/ 0 h 30"/>
                      <a:gd name="T6" fmla="*/ 0 w 65"/>
                      <a:gd name="T7" fmla="*/ 0 h 30"/>
                      <a:gd name="T8" fmla="*/ 0 w 65"/>
                      <a:gd name="T9" fmla="*/ 0 h 30"/>
                      <a:gd name="T10" fmla="*/ 0 60000 65536"/>
                      <a:gd name="T11" fmla="*/ 0 60000 65536"/>
                      <a:gd name="T12" fmla="*/ 0 60000 65536"/>
                      <a:gd name="T13" fmla="*/ 0 60000 65536"/>
                      <a:gd name="T14" fmla="*/ 0 60000 65536"/>
                      <a:gd name="T15" fmla="*/ 0 w 65"/>
                      <a:gd name="T16" fmla="*/ 0 h 30"/>
                      <a:gd name="T17" fmla="*/ 65 w 65"/>
                      <a:gd name="T18" fmla="*/ 30 h 30"/>
                    </a:gdLst>
                    <a:ahLst/>
                    <a:cxnLst>
                      <a:cxn ang="T10">
                        <a:pos x="T0" y="T1"/>
                      </a:cxn>
                      <a:cxn ang="T11">
                        <a:pos x="T2" y="T3"/>
                      </a:cxn>
                      <a:cxn ang="T12">
                        <a:pos x="T4" y="T5"/>
                      </a:cxn>
                      <a:cxn ang="T13">
                        <a:pos x="T6" y="T7"/>
                      </a:cxn>
                      <a:cxn ang="T14">
                        <a:pos x="T8" y="T9"/>
                      </a:cxn>
                    </a:cxnLst>
                    <a:rect l="T15" t="T16" r="T17" b="T18"/>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558" name="Group 390"/>
                <p:cNvGrpSpPr>
                  <a:grpSpLocks/>
                </p:cNvGrpSpPr>
                <p:nvPr/>
              </p:nvGrpSpPr>
              <p:grpSpPr bwMode="auto">
                <a:xfrm>
                  <a:off x="1027" y="3659"/>
                  <a:ext cx="45" cy="23"/>
                  <a:chOff x="1027" y="3659"/>
                  <a:chExt cx="45" cy="23"/>
                </a:xfrm>
              </p:grpSpPr>
              <p:sp>
                <p:nvSpPr>
                  <p:cNvPr id="12563" name="Freeform 391"/>
                  <p:cNvSpPr>
                    <a:spLocks/>
                  </p:cNvSpPr>
                  <p:nvPr/>
                </p:nvSpPr>
                <p:spPr bwMode="auto">
                  <a:xfrm>
                    <a:off x="1027" y="3659"/>
                    <a:ext cx="20" cy="23"/>
                  </a:xfrm>
                  <a:custGeom>
                    <a:avLst/>
                    <a:gdLst>
                      <a:gd name="T0" fmla="*/ 1 w 39"/>
                      <a:gd name="T1" fmla="*/ 0 h 70"/>
                      <a:gd name="T2" fmla="*/ 0 w 39"/>
                      <a:gd name="T3" fmla="*/ 0 h 70"/>
                      <a:gd name="T4" fmla="*/ 1 w 39"/>
                      <a:gd name="T5" fmla="*/ 0 h 70"/>
                      <a:gd name="T6" fmla="*/ 1 w 39"/>
                      <a:gd name="T7" fmla="*/ 0 h 70"/>
                      <a:gd name="T8" fmla="*/ 1 w 39"/>
                      <a:gd name="T9" fmla="*/ 0 h 70"/>
                      <a:gd name="T10" fmla="*/ 0 60000 65536"/>
                      <a:gd name="T11" fmla="*/ 0 60000 65536"/>
                      <a:gd name="T12" fmla="*/ 0 60000 65536"/>
                      <a:gd name="T13" fmla="*/ 0 60000 65536"/>
                      <a:gd name="T14" fmla="*/ 0 60000 65536"/>
                      <a:gd name="T15" fmla="*/ 0 w 39"/>
                      <a:gd name="T16" fmla="*/ 0 h 70"/>
                      <a:gd name="T17" fmla="*/ 39 w 39"/>
                      <a:gd name="T18" fmla="*/ 70 h 70"/>
                    </a:gdLst>
                    <a:ahLst/>
                    <a:cxnLst>
                      <a:cxn ang="T10">
                        <a:pos x="T0" y="T1"/>
                      </a:cxn>
                      <a:cxn ang="T11">
                        <a:pos x="T2" y="T3"/>
                      </a:cxn>
                      <a:cxn ang="T12">
                        <a:pos x="T4" y="T5"/>
                      </a:cxn>
                      <a:cxn ang="T13">
                        <a:pos x="T6" y="T7"/>
                      </a:cxn>
                      <a:cxn ang="T14">
                        <a:pos x="T8" y="T9"/>
                      </a:cxn>
                    </a:cxnLst>
                    <a:rect l="T15" t="T16" r="T17" b="T18"/>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64" name="Freeform 392"/>
                  <p:cNvSpPr>
                    <a:spLocks/>
                  </p:cNvSpPr>
                  <p:nvPr/>
                </p:nvSpPr>
                <p:spPr bwMode="auto">
                  <a:xfrm>
                    <a:off x="1033" y="3659"/>
                    <a:ext cx="33" cy="11"/>
                  </a:xfrm>
                  <a:custGeom>
                    <a:avLst/>
                    <a:gdLst>
                      <a:gd name="T0" fmla="*/ 0 w 64"/>
                      <a:gd name="T1" fmla="*/ 0 h 34"/>
                      <a:gd name="T2" fmla="*/ 1 w 64"/>
                      <a:gd name="T3" fmla="*/ 0 h 34"/>
                      <a:gd name="T4" fmla="*/ 1 w 64"/>
                      <a:gd name="T5" fmla="*/ 0 h 34"/>
                      <a:gd name="T6" fmla="*/ 1 w 64"/>
                      <a:gd name="T7" fmla="*/ 0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65" name="Freeform 393"/>
                  <p:cNvSpPr>
                    <a:spLocks/>
                  </p:cNvSpPr>
                  <p:nvPr/>
                </p:nvSpPr>
                <p:spPr bwMode="auto">
                  <a:xfrm>
                    <a:off x="1039" y="3671"/>
                    <a:ext cx="33" cy="10"/>
                  </a:xfrm>
                  <a:custGeom>
                    <a:avLst/>
                    <a:gdLst>
                      <a:gd name="T0" fmla="*/ 0 w 66"/>
                      <a:gd name="T1" fmla="*/ 0 h 30"/>
                      <a:gd name="T2" fmla="*/ 1 w 66"/>
                      <a:gd name="T3" fmla="*/ 0 h 30"/>
                      <a:gd name="T4" fmla="*/ 1 w 66"/>
                      <a:gd name="T5" fmla="*/ 0 h 30"/>
                      <a:gd name="T6" fmla="*/ 1 w 66"/>
                      <a:gd name="T7" fmla="*/ 0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559" name="Group 394"/>
                <p:cNvGrpSpPr>
                  <a:grpSpLocks/>
                </p:cNvGrpSpPr>
                <p:nvPr/>
              </p:nvGrpSpPr>
              <p:grpSpPr bwMode="auto">
                <a:xfrm>
                  <a:off x="1040" y="3672"/>
                  <a:ext cx="45" cy="23"/>
                  <a:chOff x="1040" y="3672"/>
                  <a:chExt cx="45" cy="23"/>
                </a:xfrm>
              </p:grpSpPr>
              <p:sp>
                <p:nvSpPr>
                  <p:cNvPr id="12560" name="Freeform 395"/>
                  <p:cNvSpPr>
                    <a:spLocks/>
                  </p:cNvSpPr>
                  <p:nvPr/>
                </p:nvSpPr>
                <p:spPr bwMode="auto">
                  <a:xfrm>
                    <a:off x="1040" y="3672"/>
                    <a:ext cx="20" cy="23"/>
                  </a:xfrm>
                  <a:custGeom>
                    <a:avLst/>
                    <a:gdLst>
                      <a:gd name="T0" fmla="*/ 0 w 41"/>
                      <a:gd name="T1" fmla="*/ 0 h 70"/>
                      <a:gd name="T2" fmla="*/ 0 w 41"/>
                      <a:gd name="T3" fmla="*/ 0 h 70"/>
                      <a:gd name="T4" fmla="*/ 0 w 41"/>
                      <a:gd name="T5" fmla="*/ 0 h 70"/>
                      <a:gd name="T6" fmla="*/ 0 w 41"/>
                      <a:gd name="T7" fmla="*/ 0 h 70"/>
                      <a:gd name="T8" fmla="*/ 0 w 41"/>
                      <a:gd name="T9" fmla="*/ 0 h 70"/>
                      <a:gd name="T10" fmla="*/ 0 60000 65536"/>
                      <a:gd name="T11" fmla="*/ 0 60000 65536"/>
                      <a:gd name="T12" fmla="*/ 0 60000 65536"/>
                      <a:gd name="T13" fmla="*/ 0 60000 65536"/>
                      <a:gd name="T14" fmla="*/ 0 60000 65536"/>
                      <a:gd name="T15" fmla="*/ 0 w 41"/>
                      <a:gd name="T16" fmla="*/ 0 h 70"/>
                      <a:gd name="T17" fmla="*/ 41 w 41"/>
                      <a:gd name="T18" fmla="*/ 70 h 70"/>
                    </a:gdLst>
                    <a:ahLst/>
                    <a:cxnLst>
                      <a:cxn ang="T10">
                        <a:pos x="T0" y="T1"/>
                      </a:cxn>
                      <a:cxn ang="T11">
                        <a:pos x="T2" y="T3"/>
                      </a:cxn>
                      <a:cxn ang="T12">
                        <a:pos x="T4" y="T5"/>
                      </a:cxn>
                      <a:cxn ang="T13">
                        <a:pos x="T6" y="T7"/>
                      </a:cxn>
                      <a:cxn ang="T14">
                        <a:pos x="T8" y="T9"/>
                      </a:cxn>
                    </a:cxnLst>
                    <a:rect l="T15" t="T16" r="T17" b="T18"/>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61" name="Freeform 396"/>
                  <p:cNvSpPr>
                    <a:spLocks/>
                  </p:cNvSpPr>
                  <p:nvPr/>
                </p:nvSpPr>
                <p:spPr bwMode="auto">
                  <a:xfrm>
                    <a:off x="1047" y="3672"/>
                    <a:ext cx="32" cy="12"/>
                  </a:xfrm>
                  <a:custGeom>
                    <a:avLst/>
                    <a:gdLst>
                      <a:gd name="T0" fmla="*/ 0 w 65"/>
                      <a:gd name="T1" fmla="*/ 0 h 34"/>
                      <a:gd name="T2" fmla="*/ 0 w 65"/>
                      <a:gd name="T3" fmla="*/ 0 h 34"/>
                      <a:gd name="T4" fmla="*/ 0 w 65"/>
                      <a:gd name="T5" fmla="*/ 0 h 34"/>
                      <a:gd name="T6" fmla="*/ 0 w 65"/>
                      <a:gd name="T7" fmla="*/ 0 h 34"/>
                      <a:gd name="T8" fmla="*/ 0 w 65"/>
                      <a:gd name="T9" fmla="*/ 0 h 34"/>
                      <a:gd name="T10" fmla="*/ 0 60000 65536"/>
                      <a:gd name="T11" fmla="*/ 0 60000 65536"/>
                      <a:gd name="T12" fmla="*/ 0 60000 65536"/>
                      <a:gd name="T13" fmla="*/ 0 60000 65536"/>
                      <a:gd name="T14" fmla="*/ 0 60000 65536"/>
                      <a:gd name="T15" fmla="*/ 0 w 65"/>
                      <a:gd name="T16" fmla="*/ 0 h 34"/>
                      <a:gd name="T17" fmla="*/ 65 w 65"/>
                      <a:gd name="T18" fmla="*/ 34 h 34"/>
                    </a:gdLst>
                    <a:ahLst/>
                    <a:cxnLst>
                      <a:cxn ang="T10">
                        <a:pos x="T0" y="T1"/>
                      </a:cxn>
                      <a:cxn ang="T11">
                        <a:pos x="T2" y="T3"/>
                      </a:cxn>
                      <a:cxn ang="T12">
                        <a:pos x="T4" y="T5"/>
                      </a:cxn>
                      <a:cxn ang="T13">
                        <a:pos x="T6" y="T7"/>
                      </a:cxn>
                      <a:cxn ang="T14">
                        <a:pos x="T8" y="T9"/>
                      </a:cxn>
                    </a:cxnLst>
                    <a:rect l="T15" t="T16" r="T17" b="T18"/>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62" name="Freeform 397"/>
                  <p:cNvSpPr>
                    <a:spLocks/>
                  </p:cNvSpPr>
                  <p:nvPr/>
                </p:nvSpPr>
                <p:spPr bwMode="auto">
                  <a:xfrm>
                    <a:off x="1053" y="3685"/>
                    <a:ext cx="32" cy="9"/>
                  </a:xfrm>
                  <a:custGeom>
                    <a:avLst/>
                    <a:gdLst>
                      <a:gd name="T0" fmla="*/ 0 w 66"/>
                      <a:gd name="T1" fmla="*/ 0 h 28"/>
                      <a:gd name="T2" fmla="*/ 0 w 66"/>
                      <a:gd name="T3" fmla="*/ 0 h 28"/>
                      <a:gd name="T4" fmla="*/ 0 w 66"/>
                      <a:gd name="T5" fmla="*/ 0 h 28"/>
                      <a:gd name="T6" fmla="*/ 0 w 66"/>
                      <a:gd name="T7" fmla="*/ 0 h 28"/>
                      <a:gd name="T8" fmla="*/ 0 w 66"/>
                      <a:gd name="T9" fmla="*/ 0 h 28"/>
                      <a:gd name="T10" fmla="*/ 0 60000 65536"/>
                      <a:gd name="T11" fmla="*/ 0 60000 65536"/>
                      <a:gd name="T12" fmla="*/ 0 60000 65536"/>
                      <a:gd name="T13" fmla="*/ 0 60000 65536"/>
                      <a:gd name="T14" fmla="*/ 0 60000 65536"/>
                      <a:gd name="T15" fmla="*/ 0 w 66"/>
                      <a:gd name="T16" fmla="*/ 0 h 28"/>
                      <a:gd name="T17" fmla="*/ 66 w 66"/>
                      <a:gd name="T18" fmla="*/ 28 h 28"/>
                    </a:gdLst>
                    <a:ahLst/>
                    <a:cxnLst>
                      <a:cxn ang="T10">
                        <a:pos x="T0" y="T1"/>
                      </a:cxn>
                      <a:cxn ang="T11">
                        <a:pos x="T2" y="T3"/>
                      </a:cxn>
                      <a:cxn ang="T12">
                        <a:pos x="T4" y="T5"/>
                      </a:cxn>
                      <a:cxn ang="T13">
                        <a:pos x="T6" y="T7"/>
                      </a:cxn>
                      <a:cxn ang="T14">
                        <a:pos x="T8" y="T9"/>
                      </a:cxn>
                    </a:cxnLst>
                    <a:rect l="T15" t="T16" r="T17" b="T18"/>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2474" name="Group 398"/>
              <p:cNvGrpSpPr>
                <a:grpSpLocks/>
              </p:cNvGrpSpPr>
              <p:nvPr/>
            </p:nvGrpSpPr>
            <p:grpSpPr bwMode="auto">
              <a:xfrm>
                <a:off x="1054" y="3685"/>
                <a:ext cx="45" cy="23"/>
                <a:chOff x="1054" y="3685"/>
                <a:chExt cx="45" cy="23"/>
              </a:xfrm>
            </p:grpSpPr>
            <p:sp>
              <p:nvSpPr>
                <p:cNvPr id="12553" name="Freeform 399"/>
                <p:cNvSpPr>
                  <a:spLocks/>
                </p:cNvSpPr>
                <p:nvPr/>
              </p:nvSpPr>
              <p:spPr bwMode="auto">
                <a:xfrm>
                  <a:off x="1054" y="3685"/>
                  <a:ext cx="20" cy="23"/>
                </a:xfrm>
                <a:custGeom>
                  <a:avLst/>
                  <a:gdLst>
                    <a:gd name="T0" fmla="*/ 1 w 39"/>
                    <a:gd name="T1" fmla="*/ 0 h 70"/>
                    <a:gd name="T2" fmla="*/ 0 w 39"/>
                    <a:gd name="T3" fmla="*/ 0 h 70"/>
                    <a:gd name="T4" fmla="*/ 1 w 39"/>
                    <a:gd name="T5" fmla="*/ 0 h 70"/>
                    <a:gd name="T6" fmla="*/ 1 w 39"/>
                    <a:gd name="T7" fmla="*/ 0 h 70"/>
                    <a:gd name="T8" fmla="*/ 1 w 39"/>
                    <a:gd name="T9" fmla="*/ 0 h 70"/>
                    <a:gd name="T10" fmla="*/ 0 60000 65536"/>
                    <a:gd name="T11" fmla="*/ 0 60000 65536"/>
                    <a:gd name="T12" fmla="*/ 0 60000 65536"/>
                    <a:gd name="T13" fmla="*/ 0 60000 65536"/>
                    <a:gd name="T14" fmla="*/ 0 60000 65536"/>
                    <a:gd name="T15" fmla="*/ 0 w 39"/>
                    <a:gd name="T16" fmla="*/ 0 h 70"/>
                    <a:gd name="T17" fmla="*/ 39 w 39"/>
                    <a:gd name="T18" fmla="*/ 70 h 70"/>
                  </a:gdLst>
                  <a:ahLst/>
                  <a:cxnLst>
                    <a:cxn ang="T10">
                      <a:pos x="T0" y="T1"/>
                    </a:cxn>
                    <a:cxn ang="T11">
                      <a:pos x="T2" y="T3"/>
                    </a:cxn>
                    <a:cxn ang="T12">
                      <a:pos x="T4" y="T5"/>
                    </a:cxn>
                    <a:cxn ang="T13">
                      <a:pos x="T6" y="T7"/>
                    </a:cxn>
                    <a:cxn ang="T14">
                      <a:pos x="T8" y="T9"/>
                    </a:cxn>
                  </a:cxnLst>
                  <a:rect l="T15" t="T16" r="T17" b="T18"/>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54" name="Freeform 400"/>
                <p:cNvSpPr>
                  <a:spLocks/>
                </p:cNvSpPr>
                <p:nvPr/>
              </p:nvSpPr>
              <p:spPr bwMode="auto">
                <a:xfrm>
                  <a:off x="1061" y="3685"/>
                  <a:ext cx="32" cy="12"/>
                </a:xfrm>
                <a:custGeom>
                  <a:avLst/>
                  <a:gdLst>
                    <a:gd name="T0" fmla="*/ 0 w 63"/>
                    <a:gd name="T1" fmla="*/ 0 h 35"/>
                    <a:gd name="T2" fmla="*/ 1 w 63"/>
                    <a:gd name="T3" fmla="*/ 0 h 35"/>
                    <a:gd name="T4" fmla="*/ 1 w 63"/>
                    <a:gd name="T5" fmla="*/ 0 h 35"/>
                    <a:gd name="T6" fmla="*/ 1 w 63"/>
                    <a:gd name="T7" fmla="*/ 0 h 35"/>
                    <a:gd name="T8" fmla="*/ 0 w 63"/>
                    <a:gd name="T9" fmla="*/ 0 h 35"/>
                    <a:gd name="T10" fmla="*/ 0 60000 65536"/>
                    <a:gd name="T11" fmla="*/ 0 60000 65536"/>
                    <a:gd name="T12" fmla="*/ 0 60000 65536"/>
                    <a:gd name="T13" fmla="*/ 0 60000 65536"/>
                    <a:gd name="T14" fmla="*/ 0 60000 65536"/>
                    <a:gd name="T15" fmla="*/ 0 w 63"/>
                    <a:gd name="T16" fmla="*/ 0 h 35"/>
                    <a:gd name="T17" fmla="*/ 63 w 63"/>
                    <a:gd name="T18" fmla="*/ 35 h 35"/>
                  </a:gdLst>
                  <a:ahLst/>
                  <a:cxnLst>
                    <a:cxn ang="T10">
                      <a:pos x="T0" y="T1"/>
                    </a:cxn>
                    <a:cxn ang="T11">
                      <a:pos x="T2" y="T3"/>
                    </a:cxn>
                    <a:cxn ang="T12">
                      <a:pos x="T4" y="T5"/>
                    </a:cxn>
                    <a:cxn ang="T13">
                      <a:pos x="T6" y="T7"/>
                    </a:cxn>
                    <a:cxn ang="T14">
                      <a:pos x="T8" y="T9"/>
                    </a:cxn>
                  </a:cxnLst>
                  <a:rect l="T15" t="T16" r="T17" b="T18"/>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55" name="Freeform 401"/>
                <p:cNvSpPr>
                  <a:spLocks/>
                </p:cNvSpPr>
                <p:nvPr/>
              </p:nvSpPr>
              <p:spPr bwMode="auto">
                <a:xfrm>
                  <a:off x="1066" y="3697"/>
                  <a:ext cx="33" cy="10"/>
                </a:xfrm>
                <a:custGeom>
                  <a:avLst/>
                  <a:gdLst>
                    <a:gd name="T0" fmla="*/ 0 w 64"/>
                    <a:gd name="T1" fmla="*/ 0 h 30"/>
                    <a:gd name="T2" fmla="*/ 1 w 64"/>
                    <a:gd name="T3" fmla="*/ 0 h 30"/>
                    <a:gd name="T4" fmla="*/ 1 w 64"/>
                    <a:gd name="T5" fmla="*/ 0 h 30"/>
                    <a:gd name="T6" fmla="*/ 1 w 64"/>
                    <a:gd name="T7" fmla="*/ 0 h 30"/>
                    <a:gd name="T8" fmla="*/ 0 w 64"/>
                    <a:gd name="T9" fmla="*/ 0 h 30"/>
                    <a:gd name="T10" fmla="*/ 0 60000 65536"/>
                    <a:gd name="T11" fmla="*/ 0 60000 65536"/>
                    <a:gd name="T12" fmla="*/ 0 60000 65536"/>
                    <a:gd name="T13" fmla="*/ 0 60000 65536"/>
                    <a:gd name="T14" fmla="*/ 0 60000 65536"/>
                    <a:gd name="T15" fmla="*/ 0 w 64"/>
                    <a:gd name="T16" fmla="*/ 0 h 30"/>
                    <a:gd name="T17" fmla="*/ 64 w 64"/>
                    <a:gd name="T18" fmla="*/ 30 h 30"/>
                  </a:gdLst>
                  <a:ahLst/>
                  <a:cxnLst>
                    <a:cxn ang="T10">
                      <a:pos x="T0" y="T1"/>
                    </a:cxn>
                    <a:cxn ang="T11">
                      <a:pos x="T2" y="T3"/>
                    </a:cxn>
                    <a:cxn ang="T12">
                      <a:pos x="T4" y="T5"/>
                    </a:cxn>
                    <a:cxn ang="T13">
                      <a:pos x="T6" y="T7"/>
                    </a:cxn>
                    <a:cxn ang="T14">
                      <a:pos x="T8" y="T9"/>
                    </a:cxn>
                  </a:cxnLst>
                  <a:rect l="T15" t="T16" r="T17" b="T18"/>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75" name="Group 402"/>
              <p:cNvGrpSpPr>
                <a:grpSpLocks/>
              </p:cNvGrpSpPr>
              <p:nvPr/>
            </p:nvGrpSpPr>
            <p:grpSpPr bwMode="auto">
              <a:xfrm>
                <a:off x="1067" y="3698"/>
                <a:ext cx="45" cy="23"/>
                <a:chOff x="1067" y="3698"/>
                <a:chExt cx="45" cy="23"/>
              </a:xfrm>
            </p:grpSpPr>
            <p:sp>
              <p:nvSpPr>
                <p:cNvPr id="12550" name="Freeform 403"/>
                <p:cNvSpPr>
                  <a:spLocks/>
                </p:cNvSpPr>
                <p:nvPr/>
              </p:nvSpPr>
              <p:spPr bwMode="auto">
                <a:xfrm>
                  <a:off x="1067" y="3698"/>
                  <a:ext cx="20" cy="23"/>
                </a:xfrm>
                <a:custGeom>
                  <a:avLst/>
                  <a:gdLst>
                    <a:gd name="T0" fmla="*/ 1 w 39"/>
                    <a:gd name="T1" fmla="*/ 0 h 69"/>
                    <a:gd name="T2" fmla="*/ 0 w 39"/>
                    <a:gd name="T3" fmla="*/ 0 h 69"/>
                    <a:gd name="T4" fmla="*/ 1 w 39"/>
                    <a:gd name="T5" fmla="*/ 0 h 69"/>
                    <a:gd name="T6" fmla="*/ 1 w 39"/>
                    <a:gd name="T7" fmla="*/ 0 h 69"/>
                    <a:gd name="T8" fmla="*/ 1 w 39"/>
                    <a:gd name="T9" fmla="*/ 0 h 69"/>
                    <a:gd name="T10" fmla="*/ 0 60000 65536"/>
                    <a:gd name="T11" fmla="*/ 0 60000 65536"/>
                    <a:gd name="T12" fmla="*/ 0 60000 65536"/>
                    <a:gd name="T13" fmla="*/ 0 60000 65536"/>
                    <a:gd name="T14" fmla="*/ 0 60000 65536"/>
                    <a:gd name="T15" fmla="*/ 0 w 39"/>
                    <a:gd name="T16" fmla="*/ 0 h 69"/>
                    <a:gd name="T17" fmla="*/ 39 w 39"/>
                    <a:gd name="T18" fmla="*/ 69 h 69"/>
                  </a:gdLst>
                  <a:ahLst/>
                  <a:cxnLst>
                    <a:cxn ang="T10">
                      <a:pos x="T0" y="T1"/>
                    </a:cxn>
                    <a:cxn ang="T11">
                      <a:pos x="T2" y="T3"/>
                    </a:cxn>
                    <a:cxn ang="T12">
                      <a:pos x="T4" y="T5"/>
                    </a:cxn>
                    <a:cxn ang="T13">
                      <a:pos x="T6" y="T7"/>
                    </a:cxn>
                    <a:cxn ang="T14">
                      <a:pos x="T8" y="T9"/>
                    </a:cxn>
                  </a:cxnLst>
                  <a:rect l="T15" t="T16" r="T17" b="T18"/>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51" name="Freeform 404"/>
                <p:cNvSpPr>
                  <a:spLocks/>
                </p:cNvSpPr>
                <p:nvPr/>
              </p:nvSpPr>
              <p:spPr bwMode="auto">
                <a:xfrm>
                  <a:off x="1074" y="3699"/>
                  <a:ext cx="32" cy="11"/>
                </a:xfrm>
                <a:custGeom>
                  <a:avLst/>
                  <a:gdLst>
                    <a:gd name="T0" fmla="*/ 0 w 64"/>
                    <a:gd name="T1" fmla="*/ 0 h 34"/>
                    <a:gd name="T2" fmla="*/ 1 w 64"/>
                    <a:gd name="T3" fmla="*/ 0 h 34"/>
                    <a:gd name="T4" fmla="*/ 1 w 64"/>
                    <a:gd name="T5" fmla="*/ 0 h 34"/>
                    <a:gd name="T6" fmla="*/ 1 w 64"/>
                    <a:gd name="T7" fmla="*/ 0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52" name="Freeform 405"/>
                <p:cNvSpPr>
                  <a:spLocks/>
                </p:cNvSpPr>
                <p:nvPr/>
              </p:nvSpPr>
              <p:spPr bwMode="auto">
                <a:xfrm>
                  <a:off x="1079" y="3711"/>
                  <a:ext cx="33" cy="10"/>
                </a:xfrm>
                <a:custGeom>
                  <a:avLst/>
                  <a:gdLst>
                    <a:gd name="T0" fmla="*/ 0 w 65"/>
                    <a:gd name="T1" fmla="*/ 0 h 30"/>
                    <a:gd name="T2" fmla="*/ 1 w 65"/>
                    <a:gd name="T3" fmla="*/ 0 h 30"/>
                    <a:gd name="T4" fmla="*/ 1 w 65"/>
                    <a:gd name="T5" fmla="*/ 0 h 30"/>
                    <a:gd name="T6" fmla="*/ 1 w 65"/>
                    <a:gd name="T7" fmla="*/ 0 h 30"/>
                    <a:gd name="T8" fmla="*/ 0 w 65"/>
                    <a:gd name="T9" fmla="*/ 0 h 30"/>
                    <a:gd name="T10" fmla="*/ 0 60000 65536"/>
                    <a:gd name="T11" fmla="*/ 0 60000 65536"/>
                    <a:gd name="T12" fmla="*/ 0 60000 65536"/>
                    <a:gd name="T13" fmla="*/ 0 60000 65536"/>
                    <a:gd name="T14" fmla="*/ 0 60000 65536"/>
                    <a:gd name="T15" fmla="*/ 0 w 65"/>
                    <a:gd name="T16" fmla="*/ 0 h 30"/>
                    <a:gd name="T17" fmla="*/ 65 w 65"/>
                    <a:gd name="T18" fmla="*/ 30 h 30"/>
                  </a:gdLst>
                  <a:ahLst/>
                  <a:cxnLst>
                    <a:cxn ang="T10">
                      <a:pos x="T0" y="T1"/>
                    </a:cxn>
                    <a:cxn ang="T11">
                      <a:pos x="T2" y="T3"/>
                    </a:cxn>
                    <a:cxn ang="T12">
                      <a:pos x="T4" y="T5"/>
                    </a:cxn>
                    <a:cxn ang="T13">
                      <a:pos x="T6" y="T7"/>
                    </a:cxn>
                    <a:cxn ang="T14">
                      <a:pos x="T8" y="T9"/>
                    </a:cxn>
                  </a:cxnLst>
                  <a:rect l="T15" t="T16" r="T17" b="T18"/>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76" name="Group 406"/>
              <p:cNvGrpSpPr>
                <a:grpSpLocks/>
              </p:cNvGrpSpPr>
              <p:nvPr/>
            </p:nvGrpSpPr>
            <p:grpSpPr bwMode="auto">
              <a:xfrm>
                <a:off x="1079" y="3712"/>
                <a:ext cx="44" cy="23"/>
                <a:chOff x="1079" y="3712"/>
                <a:chExt cx="44" cy="23"/>
              </a:xfrm>
            </p:grpSpPr>
            <p:sp>
              <p:nvSpPr>
                <p:cNvPr id="12547" name="Freeform 407"/>
                <p:cNvSpPr>
                  <a:spLocks/>
                </p:cNvSpPr>
                <p:nvPr/>
              </p:nvSpPr>
              <p:spPr bwMode="auto">
                <a:xfrm>
                  <a:off x="1079" y="3712"/>
                  <a:ext cx="21" cy="23"/>
                </a:xfrm>
                <a:custGeom>
                  <a:avLst/>
                  <a:gdLst>
                    <a:gd name="T0" fmla="*/ 1 w 41"/>
                    <a:gd name="T1" fmla="*/ 0 h 68"/>
                    <a:gd name="T2" fmla="*/ 0 w 41"/>
                    <a:gd name="T3" fmla="*/ 0 h 68"/>
                    <a:gd name="T4" fmla="*/ 1 w 41"/>
                    <a:gd name="T5" fmla="*/ 0 h 68"/>
                    <a:gd name="T6" fmla="*/ 1 w 41"/>
                    <a:gd name="T7" fmla="*/ 0 h 68"/>
                    <a:gd name="T8" fmla="*/ 1 w 41"/>
                    <a:gd name="T9" fmla="*/ 0 h 68"/>
                    <a:gd name="T10" fmla="*/ 0 60000 65536"/>
                    <a:gd name="T11" fmla="*/ 0 60000 65536"/>
                    <a:gd name="T12" fmla="*/ 0 60000 65536"/>
                    <a:gd name="T13" fmla="*/ 0 60000 65536"/>
                    <a:gd name="T14" fmla="*/ 0 60000 65536"/>
                    <a:gd name="T15" fmla="*/ 0 w 41"/>
                    <a:gd name="T16" fmla="*/ 0 h 68"/>
                    <a:gd name="T17" fmla="*/ 41 w 41"/>
                    <a:gd name="T18" fmla="*/ 68 h 68"/>
                  </a:gdLst>
                  <a:ahLst/>
                  <a:cxnLst>
                    <a:cxn ang="T10">
                      <a:pos x="T0" y="T1"/>
                    </a:cxn>
                    <a:cxn ang="T11">
                      <a:pos x="T2" y="T3"/>
                    </a:cxn>
                    <a:cxn ang="T12">
                      <a:pos x="T4" y="T5"/>
                    </a:cxn>
                    <a:cxn ang="T13">
                      <a:pos x="T6" y="T7"/>
                    </a:cxn>
                    <a:cxn ang="T14">
                      <a:pos x="T8" y="T9"/>
                    </a:cxn>
                  </a:cxnLst>
                  <a:rect l="T15" t="T16" r="T17" b="T18"/>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48" name="Freeform 408"/>
                <p:cNvSpPr>
                  <a:spLocks/>
                </p:cNvSpPr>
                <p:nvPr/>
              </p:nvSpPr>
              <p:spPr bwMode="auto">
                <a:xfrm>
                  <a:off x="1087" y="3713"/>
                  <a:ext cx="31" cy="10"/>
                </a:xfrm>
                <a:custGeom>
                  <a:avLst/>
                  <a:gdLst>
                    <a:gd name="T0" fmla="*/ 0 w 63"/>
                    <a:gd name="T1" fmla="*/ 0 h 32"/>
                    <a:gd name="T2" fmla="*/ 0 w 63"/>
                    <a:gd name="T3" fmla="*/ 0 h 32"/>
                    <a:gd name="T4" fmla="*/ 0 w 63"/>
                    <a:gd name="T5" fmla="*/ 0 h 32"/>
                    <a:gd name="T6" fmla="*/ 0 w 63"/>
                    <a:gd name="T7" fmla="*/ 0 h 32"/>
                    <a:gd name="T8" fmla="*/ 0 w 63"/>
                    <a:gd name="T9" fmla="*/ 0 h 32"/>
                    <a:gd name="T10" fmla="*/ 0 60000 65536"/>
                    <a:gd name="T11" fmla="*/ 0 60000 65536"/>
                    <a:gd name="T12" fmla="*/ 0 60000 65536"/>
                    <a:gd name="T13" fmla="*/ 0 60000 65536"/>
                    <a:gd name="T14" fmla="*/ 0 60000 65536"/>
                    <a:gd name="T15" fmla="*/ 0 w 63"/>
                    <a:gd name="T16" fmla="*/ 0 h 32"/>
                    <a:gd name="T17" fmla="*/ 63 w 63"/>
                    <a:gd name="T18" fmla="*/ 32 h 32"/>
                  </a:gdLst>
                  <a:ahLst/>
                  <a:cxnLst>
                    <a:cxn ang="T10">
                      <a:pos x="T0" y="T1"/>
                    </a:cxn>
                    <a:cxn ang="T11">
                      <a:pos x="T2" y="T3"/>
                    </a:cxn>
                    <a:cxn ang="T12">
                      <a:pos x="T4" y="T5"/>
                    </a:cxn>
                    <a:cxn ang="T13">
                      <a:pos x="T6" y="T7"/>
                    </a:cxn>
                    <a:cxn ang="T14">
                      <a:pos x="T8" y="T9"/>
                    </a:cxn>
                  </a:cxnLst>
                  <a:rect l="T15" t="T16" r="T17" b="T18"/>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49" name="Freeform 409"/>
                <p:cNvSpPr>
                  <a:spLocks/>
                </p:cNvSpPr>
                <p:nvPr/>
              </p:nvSpPr>
              <p:spPr bwMode="auto">
                <a:xfrm>
                  <a:off x="1092" y="3724"/>
                  <a:ext cx="31" cy="11"/>
                </a:xfrm>
                <a:custGeom>
                  <a:avLst/>
                  <a:gdLst>
                    <a:gd name="T0" fmla="*/ 0 w 63"/>
                    <a:gd name="T1" fmla="*/ 0 h 31"/>
                    <a:gd name="T2" fmla="*/ 0 w 63"/>
                    <a:gd name="T3" fmla="*/ 0 h 31"/>
                    <a:gd name="T4" fmla="*/ 0 w 63"/>
                    <a:gd name="T5" fmla="*/ 0 h 31"/>
                    <a:gd name="T6" fmla="*/ 0 w 63"/>
                    <a:gd name="T7" fmla="*/ 0 h 31"/>
                    <a:gd name="T8" fmla="*/ 0 w 63"/>
                    <a:gd name="T9" fmla="*/ 0 h 31"/>
                    <a:gd name="T10" fmla="*/ 0 60000 65536"/>
                    <a:gd name="T11" fmla="*/ 0 60000 65536"/>
                    <a:gd name="T12" fmla="*/ 0 60000 65536"/>
                    <a:gd name="T13" fmla="*/ 0 60000 65536"/>
                    <a:gd name="T14" fmla="*/ 0 60000 65536"/>
                    <a:gd name="T15" fmla="*/ 0 w 63"/>
                    <a:gd name="T16" fmla="*/ 0 h 31"/>
                    <a:gd name="T17" fmla="*/ 63 w 63"/>
                    <a:gd name="T18" fmla="*/ 31 h 31"/>
                  </a:gdLst>
                  <a:ahLst/>
                  <a:cxnLst>
                    <a:cxn ang="T10">
                      <a:pos x="T0" y="T1"/>
                    </a:cxn>
                    <a:cxn ang="T11">
                      <a:pos x="T2" y="T3"/>
                    </a:cxn>
                    <a:cxn ang="T12">
                      <a:pos x="T4" y="T5"/>
                    </a:cxn>
                    <a:cxn ang="T13">
                      <a:pos x="T6" y="T7"/>
                    </a:cxn>
                    <a:cxn ang="T14">
                      <a:pos x="T8" y="T9"/>
                    </a:cxn>
                  </a:cxnLst>
                  <a:rect l="T15" t="T16" r="T17" b="T18"/>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77" name="Group 410"/>
              <p:cNvGrpSpPr>
                <a:grpSpLocks/>
              </p:cNvGrpSpPr>
              <p:nvPr/>
            </p:nvGrpSpPr>
            <p:grpSpPr bwMode="auto">
              <a:xfrm>
                <a:off x="1093" y="3725"/>
                <a:ext cx="45" cy="23"/>
                <a:chOff x="1093" y="3725"/>
                <a:chExt cx="45" cy="23"/>
              </a:xfrm>
            </p:grpSpPr>
            <p:sp>
              <p:nvSpPr>
                <p:cNvPr id="12544" name="Freeform 411"/>
                <p:cNvSpPr>
                  <a:spLocks/>
                </p:cNvSpPr>
                <p:nvPr/>
              </p:nvSpPr>
              <p:spPr bwMode="auto">
                <a:xfrm>
                  <a:off x="1093" y="3725"/>
                  <a:ext cx="20" cy="23"/>
                </a:xfrm>
                <a:custGeom>
                  <a:avLst/>
                  <a:gdLst>
                    <a:gd name="T0" fmla="*/ 1 w 40"/>
                    <a:gd name="T1" fmla="*/ 0 h 68"/>
                    <a:gd name="T2" fmla="*/ 0 w 40"/>
                    <a:gd name="T3" fmla="*/ 0 h 68"/>
                    <a:gd name="T4" fmla="*/ 1 w 40"/>
                    <a:gd name="T5" fmla="*/ 0 h 68"/>
                    <a:gd name="T6" fmla="*/ 1 w 40"/>
                    <a:gd name="T7" fmla="*/ 0 h 68"/>
                    <a:gd name="T8" fmla="*/ 1 w 40"/>
                    <a:gd name="T9" fmla="*/ 0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45" name="Freeform 412"/>
                <p:cNvSpPr>
                  <a:spLocks/>
                </p:cNvSpPr>
                <p:nvPr/>
              </p:nvSpPr>
              <p:spPr bwMode="auto">
                <a:xfrm>
                  <a:off x="1100" y="3726"/>
                  <a:ext cx="32" cy="11"/>
                </a:xfrm>
                <a:custGeom>
                  <a:avLst/>
                  <a:gdLst>
                    <a:gd name="T0" fmla="*/ 0 w 64"/>
                    <a:gd name="T1" fmla="*/ 0 h 34"/>
                    <a:gd name="T2" fmla="*/ 1 w 64"/>
                    <a:gd name="T3" fmla="*/ 0 h 34"/>
                    <a:gd name="T4" fmla="*/ 1 w 64"/>
                    <a:gd name="T5" fmla="*/ 0 h 34"/>
                    <a:gd name="T6" fmla="*/ 1 w 64"/>
                    <a:gd name="T7" fmla="*/ 0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46" name="Freeform 413"/>
                <p:cNvSpPr>
                  <a:spLocks/>
                </p:cNvSpPr>
                <p:nvPr/>
              </p:nvSpPr>
              <p:spPr bwMode="auto">
                <a:xfrm>
                  <a:off x="1106" y="3738"/>
                  <a:ext cx="32" cy="9"/>
                </a:xfrm>
                <a:custGeom>
                  <a:avLst/>
                  <a:gdLst>
                    <a:gd name="T0" fmla="*/ 0 w 65"/>
                    <a:gd name="T1" fmla="*/ 0 h 28"/>
                    <a:gd name="T2" fmla="*/ 0 w 65"/>
                    <a:gd name="T3" fmla="*/ 0 h 28"/>
                    <a:gd name="T4" fmla="*/ 0 w 65"/>
                    <a:gd name="T5" fmla="*/ 0 h 28"/>
                    <a:gd name="T6" fmla="*/ 0 w 65"/>
                    <a:gd name="T7" fmla="*/ 0 h 28"/>
                    <a:gd name="T8" fmla="*/ 0 w 65"/>
                    <a:gd name="T9" fmla="*/ 0 h 28"/>
                    <a:gd name="T10" fmla="*/ 0 60000 65536"/>
                    <a:gd name="T11" fmla="*/ 0 60000 65536"/>
                    <a:gd name="T12" fmla="*/ 0 60000 65536"/>
                    <a:gd name="T13" fmla="*/ 0 60000 65536"/>
                    <a:gd name="T14" fmla="*/ 0 60000 65536"/>
                    <a:gd name="T15" fmla="*/ 0 w 65"/>
                    <a:gd name="T16" fmla="*/ 0 h 28"/>
                    <a:gd name="T17" fmla="*/ 65 w 65"/>
                    <a:gd name="T18" fmla="*/ 28 h 28"/>
                  </a:gdLst>
                  <a:ahLst/>
                  <a:cxnLst>
                    <a:cxn ang="T10">
                      <a:pos x="T0" y="T1"/>
                    </a:cxn>
                    <a:cxn ang="T11">
                      <a:pos x="T2" y="T3"/>
                    </a:cxn>
                    <a:cxn ang="T12">
                      <a:pos x="T4" y="T5"/>
                    </a:cxn>
                    <a:cxn ang="T13">
                      <a:pos x="T6" y="T7"/>
                    </a:cxn>
                    <a:cxn ang="T14">
                      <a:pos x="T8" y="T9"/>
                    </a:cxn>
                  </a:cxnLst>
                  <a:rect l="T15" t="T16" r="T17" b="T18"/>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78" name="Group 414"/>
              <p:cNvGrpSpPr>
                <a:grpSpLocks/>
              </p:cNvGrpSpPr>
              <p:nvPr/>
            </p:nvGrpSpPr>
            <p:grpSpPr bwMode="auto">
              <a:xfrm>
                <a:off x="1108" y="3739"/>
                <a:ext cx="44" cy="23"/>
                <a:chOff x="1108" y="3739"/>
                <a:chExt cx="44" cy="23"/>
              </a:xfrm>
            </p:grpSpPr>
            <p:sp>
              <p:nvSpPr>
                <p:cNvPr id="12541" name="Freeform 415"/>
                <p:cNvSpPr>
                  <a:spLocks/>
                </p:cNvSpPr>
                <p:nvPr/>
              </p:nvSpPr>
              <p:spPr bwMode="auto">
                <a:xfrm>
                  <a:off x="1108" y="3739"/>
                  <a:ext cx="19" cy="23"/>
                </a:xfrm>
                <a:custGeom>
                  <a:avLst/>
                  <a:gdLst>
                    <a:gd name="T0" fmla="*/ 0 w 40"/>
                    <a:gd name="T1" fmla="*/ 0 h 69"/>
                    <a:gd name="T2" fmla="*/ 0 w 40"/>
                    <a:gd name="T3" fmla="*/ 0 h 69"/>
                    <a:gd name="T4" fmla="*/ 0 w 40"/>
                    <a:gd name="T5" fmla="*/ 0 h 69"/>
                    <a:gd name="T6" fmla="*/ 0 w 40"/>
                    <a:gd name="T7" fmla="*/ 0 h 69"/>
                    <a:gd name="T8" fmla="*/ 0 w 40"/>
                    <a:gd name="T9" fmla="*/ 0 h 69"/>
                    <a:gd name="T10" fmla="*/ 0 60000 65536"/>
                    <a:gd name="T11" fmla="*/ 0 60000 65536"/>
                    <a:gd name="T12" fmla="*/ 0 60000 65536"/>
                    <a:gd name="T13" fmla="*/ 0 60000 65536"/>
                    <a:gd name="T14" fmla="*/ 0 60000 65536"/>
                    <a:gd name="T15" fmla="*/ 0 w 40"/>
                    <a:gd name="T16" fmla="*/ 0 h 69"/>
                    <a:gd name="T17" fmla="*/ 40 w 40"/>
                    <a:gd name="T18" fmla="*/ 69 h 69"/>
                  </a:gdLst>
                  <a:ahLst/>
                  <a:cxnLst>
                    <a:cxn ang="T10">
                      <a:pos x="T0" y="T1"/>
                    </a:cxn>
                    <a:cxn ang="T11">
                      <a:pos x="T2" y="T3"/>
                    </a:cxn>
                    <a:cxn ang="T12">
                      <a:pos x="T4" y="T5"/>
                    </a:cxn>
                    <a:cxn ang="T13">
                      <a:pos x="T6" y="T7"/>
                    </a:cxn>
                    <a:cxn ang="T14">
                      <a:pos x="T8" y="T9"/>
                    </a:cxn>
                  </a:cxnLst>
                  <a:rect l="T15" t="T16" r="T17" b="T18"/>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42" name="Freeform 416"/>
                <p:cNvSpPr>
                  <a:spLocks/>
                </p:cNvSpPr>
                <p:nvPr/>
              </p:nvSpPr>
              <p:spPr bwMode="auto">
                <a:xfrm>
                  <a:off x="1114" y="3740"/>
                  <a:ext cx="32" cy="11"/>
                </a:xfrm>
                <a:custGeom>
                  <a:avLst/>
                  <a:gdLst>
                    <a:gd name="T0" fmla="*/ 0 w 64"/>
                    <a:gd name="T1" fmla="*/ 0 h 35"/>
                    <a:gd name="T2" fmla="*/ 1 w 64"/>
                    <a:gd name="T3" fmla="*/ 0 h 35"/>
                    <a:gd name="T4" fmla="*/ 1 w 64"/>
                    <a:gd name="T5" fmla="*/ 0 h 35"/>
                    <a:gd name="T6" fmla="*/ 1 w 64"/>
                    <a:gd name="T7" fmla="*/ 0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43" name="Freeform 417"/>
                <p:cNvSpPr>
                  <a:spLocks/>
                </p:cNvSpPr>
                <p:nvPr/>
              </p:nvSpPr>
              <p:spPr bwMode="auto">
                <a:xfrm>
                  <a:off x="1120" y="3752"/>
                  <a:ext cx="32" cy="10"/>
                </a:xfrm>
                <a:custGeom>
                  <a:avLst/>
                  <a:gdLst>
                    <a:gd name="T0" fmla="*/ 0 w 66"/>
                    <a:gd name="T1" fmla="*/ 0 h 30"/>
                    <a:gd name="T2" fmla="*/ 0 w 66"/>
                    <a:gd name="T3" fmla="*/ 0 h 30"/>
                    <a:gd name="T4" fmla="*/ 0 w 66"/>
                    <a:gd name="T5" fmla="*/ 0 h 30"/>
                    <a:gd name="T6" fmla="*/ 0 w 66"/>
                    <a:gd name="T7" fmla="*/ 0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79" name="Group 418"/>
              <p:cNvGrpSpPr>
                <a:grpSpLocks/>
              </p:cNvGrpSpPr>
              <p:nvPr/>
            </p:nvGrpSpPr>
            <p:grpSpPr bwMode="auto">
              <a:xfrm>
                <a:off x="1121" y="3753"/>
                <a:ext cx="45" cy="23"/>
                <a:chOff x="1121" y="3753"/>
                <a:chExt cx="45" cy="23"/>
              </a:xfrm>
            </p:grpSpPr>
            <p:sp>
              <p:nvSpPr>
                <p:cNvPr id="12538" name="Freeform 419"/>
                <p:cNvSpPr>
                  <a:spLocks/>
                </p:cNvSpPr>
                <p:nvPr/>
              </p:nvSpPr>
              <p:spPr bwMode="auto">
                <a:xfrm>
                  <a:off x="1121" y="3753"/>
                  <a:ext cx="20" cy="23"/>
                </a:xfrm>
                <a:custGeom>
                  <a:avLst/>
                  <a:gdLst>
                    <a:gd name="T0" fmla="*/ 1 w 39"/>
                    <a:gd name="T1" fmla="*/ 0 h 68"/>
                    <a:gd name="T2" fmla="*/ 0 w 39"/>
                    <a:gd name="T3" fmla="*/ 0 h 68"/>
                    <a:gd name="T4" fmla="*/ 1 w 39"/>
                    <a:gd name="T5" fmla="*/ 0 h 68"/>
                    <a:gd name="T6" fmla="*/ 1 w 39"/>
                    <a:gd name="T7" fmla="*/ 0 h 68"/>
                    <a:gd name="T8" fmla="*/ 1 w 39"/>
                    <a:gd name="T9" fmla="*/ 0 h 68"/>
                    <a:gd name="T10" fmla="*/ 0 60000 65536"/>
                    <a:gd name="T11" fmla="*/ 0 60000 65536"/>
                    <a:gd name="T12" fmla="*/ 0 60000 65536"/>
                    <a:gd name="T13" fmla="*/ 0 60000 65536"/>
                    <a:gd name="T14" fmla="*/ 0 60000 65536"/>
                    <a:gd name="T15" fmla="*/ 0 w 39"/>
                    <a:gd name="T16" fmla="*/ 0 h 68"/>
                    <a:gd name="T17" fmla="*/ 39 w 39"/>
                    <a:gd name="T18" fmla="*/ 68 h 68"/>
                  </a:gdLst>
                  <a:ahLst/>
                  <a:cxnLst>
                    <a:cxn ang="T10">
                      <a:pos x="T0" y="T1"/>
                    </a:cxn>
                    <a:cxn ang="T11">
                      <a:pos x="T2" y="T3"/>
                    </a:cxn>
                    <a:cxn ang="T12">
                      <a:pos x="T4" y="T5"/>
                    </a:cxn>
                    <a:cxn ang="T13">
                      <a:pos x="T6" y="T7"/>
                    </a:cxn>
                    <a:cxn ang="T14">
                      <a:pos x="T8" y="T9"/>
                    </a:cxn>
                  </a:cxnLst>
                  <a:rect l="T15" t="T16" r="T17" b="T18"/>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39" name="Freeform 420"/>
                <p:cNvSpPr>
                  <a:spLocks/>
                </p:cNvSpPr>
                <p:nvPr/>
              </p:nvSpPr>
              <p:spPr bwMode="auto">
                <a:xfrm>
                  <a:off x="1127" y="3753"/>
                  <a:ext cx="33" cy="12"/>
                </a:xfrm>
                <a:custGeom>
                  <a:avLst/>
                  <a:gdLst>
                    <a:gd name="T0" fmla="*/ 0 w 64"/>
                    <a:gd name="T1" fmla="*/ 0 h 35"/>
                    <a:gd name="T2" fmla="*/ 1 w 64"/>
                    <a:gd name="T3" fmla="*/ 0 h 35"/>
                    <a:gd name="T4" fmla="*/ 1 w 64"/>
                    <a:gd name="T5" fmla="*/ 0 h 35"/>
                    <a:gd name="T6" fmla="*/ 1 w 64"/>
                    <a:gd name="T7" fmla="*/ 0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40" name="Freeform 421"/>
                <p:cNvSpPr>
                  <a:spLocks/>
                </p:cNvSpPr>
                <p:nvPr/>
              </p:nvSpPr>
              <p:spPr bwMode="auto">
                <a:xfrm>
                  <a:off x="1133" y="3766"/>
                  <a:ext cx="33" cy="9"/>
                </a:xfrm>
                <a:custGeom>
                  <a:avLst/>
                  <a:gdLst>
                    <a:gd name="T0" fmla="*/ 0 w 66"/>
                    <a:gd name="T1" fmla="*/ 0 h 29"/>
                    <a:gd name="T2" fmla="*/ 1 w 66"/>
                    <a:gd name="T3" fmla="*/ 0 h 29"/>
                    <a:gd name="T4" fmla="*/ 1 w 66"/>
                    <a:gd name="T5" fmla="*/ 0 h 29"/>
                    <a:gd name="T6" fmla="*/ 1 w 66"/>
                    <a:gd name="T7" fmla="*/ 0 h 29"/>
                    <a:gd name="T8" fmla="*/ 0 w 66"/>
                    <a:gd name="T9" fmla="*/ 0 h 29"/>
                    <a:gd name="T10" fmla="*/ 0 60000 65536"/>
                    <a:gd name="T11" fmla="*/ 0 60000 65536"/>
                    <a:gd name="T12" fmla="*/ 0 60000 65536"/>
                    <a:gd name="T13" fmla="*/ 0 60000 65536"/>
                    <a:gd name="T14" fmla="*/ 0 60000 65536"/>
                    <a:gd name="T15" fmla="*/ 0 w 66"/>
                    <a:gd name="T16" fmla="*/ 0 h 29"/>
                    <a:gd name="T17" fmla="*/ 66 w 66"/>
                    <a:gd name="T18" fmla="*/ 29 h 29"/>
                  </a:gdLst>
                  <a:ahLst/>
                  <a:cxnLst>
                    <a:cxn ang="T10">
                      <a:pos x="T0" y="T1"/>
                    </a:cxn>
                    <a:cxn ang="T11">
                      <a:pos x="T2" y="T3"/>
                    </a:cxn>
                    <a:cxn ang="T12">
                      <a:pos x="T4" y="T5"/>
                    </a:cxn>
                    <a:cxn ang="T13">
                      <a:pos x="T6" y="T7"/>
                    </a:cxn>
                    <a:cxn ang="T14">
                      <a:pos x="T8" y="T9"/>
                    </a:cxn>
                  </a:cxnLst>
                  <a:rect l="T15" t="T16" r="T17" b="T18"/>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80" name="Group 422"/>
              <p:cNvGrpSpPr>
                <a:grpSpLocks/>
              </p:cNvGrpSpPr>
              <p:nvPr/>
            </p:nvGrpSpPr>
            <p:grpSpPr bwMode="auto">
              <a:xfrm>
                <a:off x="1133" y="3767"/>
                <a:ext cx="44" cy="23"/>
                <a:chOff x="1133" y="3767"/>
                <a:chExt cx="44" cy="23"/>
              </a:xfrm>
            </p:grpSpPr>
            <p:sp>
              <p:nvSpPr>
                <p:cNvPr id="12535" name="Freeform 423"/>
                <p:cNvSpPr>
                  <a:spLocks/>
                </p:cNvSpPr>
                <p:nvPr/>
              </p:nvSpPr>
              <p:spPr bwMode="auto">
                <a:xfrm>
                  <a:off x="1133" y="3767"/>
                  <a:ext cx="20" cy="23"/>
                </a:xfrm>
                <a:custGeom>
                  <a:avLst/>
                  <a:gdLst>
                    <a:gd name="T0" fmla="*/ 1 w 39"/>
                    <a:gd name="T1" fmla="*/ 0 h 69"/>
                    <a:gd name="T2" fmla="*/ 0 w 39"/>
                    <a:gd name="T3" fmla="*/ 0 h 69"/>
                    <a:gd name="T4" fmla="*/ 1 w 39"/>
                    <a:gd name="T5" fmla="*/ 0 h 69"/>
                    <a:gd name="T6" fmla="*/ 1 w 39"/>
                    <a:gd name="T7" fmla="*/ 0 h 69"/>
                    <a:gd name="T8" fmla="*/ 1 w 39"/>
                    <a:gd name="T9" fmla="*/ 0 h 69"/>
                    <a:gd name="T10" fmla="*/ 0 60000 65536"/>
                    <a:gd name="T11" fmla="*/ 0 60000 65536"/>
                    <a:gd name="T12" fmla="*/ 0 60000 65536"/>
                    <a:gd name="T13" fmla="*/ 0 60000 65536"/>
                    <a:gd name="T14" fmla="*/ 0 60000 65536"/>
                    <a:gd name="T15" fmla="*/ 0 w 39"/>
                    <a:gd name="T16" fmla="*/ 0 h 69"/>
                    <a:gd name="T17" fmla="*/ 39 w 39"/>
                    <a:gd name="T18" fmla="*/ 69 h 69"/>
                  </a:gdLst>
                  <a:ahLst/>
                  <a:cxnLst>
                    <a:cxn ang="T10">
                      <a:pos x="T0" y="T1"/>
                    </a:cxn>
                    <a:cxn ang="T11">
                      <a:pos x="T2" y="T3"/>
                    </a:cxn>
                    <a:cxn ang="T12">
                      <a:pos x="T4" y="T5"/>
                    </a:cxn>
                    <a:cxn ang="T13">
                      <a:pos x="T6" y="T7"/>
                    </a:cxn>
                    <a:cxn ang="T14">
                      <a:pos x="T8" y="T9"/>
                    </a:cxn>
                  </a:cxnLst>
                  <a:rect l="T15" t="T16" r="T17" b="T18"/>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36" name="Freeform 424"/>
                <p:cNvSpPr>
                  <a:spLocks/>
                </p:cNvSpPr>
                <p:nvPr/>
              </p:nvSpPr>
              <p:spPr bwMode="auto">
                <a:xfrm>
                  <a:off x="1140" y="3767"/>
                  <a:ext cx="32" cy="11"/>
                </a:xfrm>
                <a:custGeom>
                  <a:avLst/>
                  <a:gdLst>
                    <a:gd name="T0" fmla="*/ 0 w 64"/>
                    <a:gd name="T1" fmla="*/ 0 h 33"/>
                    <a:gd name="T2" fmla="*/ 1 w 64"/>
                    <a:gd name="T3" fmla="*/ 0 h 33"/>
                    <a:gd name="T4" fmla="*/ 1 w 64"/>
                    <a:gd name="T5" fmla="*/ 0 h 33"/>
                    <a:gd name="T6" fmla="*/ 1 w 64"/>
                    <a:gd name="T7" fmla="*/ 0 h 33"/>
                    <a:gd name="T8" fmla="*/ 0 w 64"/>
                    <a:gd name="T9" fmla="*/ 0 h 33"/>
                    <a:gd name="T10" fmla="*/ 0 60000 65536"/>
                    <a:gd name="T11" fmla="*/ 0 60000 65536"/>
                    <a:gd name="T12" fmla="*/ 0 60000 65536"/>
                    <a:gd name="T13" fmla="*/ 0 60000 65536"/>
                    <a:gd name="T14" fmla="*/ 0 60000 65536"/>
                    <a:gd name="T15" fmla="*/ 0 w 64"/>
                    <a:gd name="T16" fmla="*/ 0 h 33"/>
                    <a:gd name="T17" fmla="*/ 64 w 64"/>
                    <a:gd name="T18" fmla="*/ 33 h 33"/>
                  </a:gdLst>
                  <a:ahLst/>
                  <a:cxnLst>
                    <a:cxn ang="T10">
                      <a:pos x="T0" y="T1"/>
                    </a:cxn>
                    <a:cxn ang="T11">
                      <a:pos x="T2" y="T3"/>
                    </a:cxn>
                    <a:cxn ang="T12">
                      <a:pos x="T4" y="T5"/>
                    </a:cxn>
                    <a:cxn ang="T13">
                      <a:pos x="T6" y="T7"/>
                    </a:cxn>
                    <a:cxn ang="T14">
                      <a:pos x="T8" y="T9"/>
                    </a:cxn>
                  </a:cxnLst>
                  <a:rect l="T15" t="T16" r="T17" b="T18"/>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37" name="Freeform 425"/>
                <p:cNvSpPr>
                  <a:spLocks/>
                </p:cNvSpPr>
                <p:nvPr/>
              </p:nvSpPr>
              <p:spPr bwMode="auto">
                <a:xfrm>
                  <a:off x="1146" y="3779"/>
                  <a:ext cx="31" cy="10"/>
                </a:xfrm>
                <a:custGeom>
                  <a:avLst/>
                  <a:gdLst>
                    <a:gd name="T0" fmla="*/ 0 w 63"/>
                    <a:gd name="T1" fmla="*/ 0 h 31"/>
                    <a:gd name="T2" fmla="*/ 0 w 63"/>
                    <a:gd name="T3" fmla="*/ 0 h 31"/>
                    <a:gd name="T4" fmla="*/ 0 w 63"/>
                    <a:gd name="T5" fmla="*/ 0 h 31"/>
                    <a:gd name="T6" fmla="*/ 0 w 63"/>
                    <a:gd name="T7" fmla="*/ 0 h 31"/>
                    <a:gd name="T8" fmla="*/ 0 w 63"/>
                    <a:gd name="T9" fmla="*/ 0 h 31"/>
                    <a:gd name="T10" fmla="*/ 0 60000 65536"/>
                    <a:gd name="T11" fmla="*/ 0 60000 65536"/>
                    <a:gd name="T12" fmla="*/ 0 60000 65536"/>
                    <a:gd name="T13" fmla="*/ 0 60000 65536"/>
                    <a:gd name="T14" fmla="*/ 0 60000 65536"/>
                    <a:gd name="T15" fmla="*/ 0 w 63"/>
                    <a:gd name="T16" fmla="*/ 0 h 31"/>
                    <a:gd name="T17" fmla="*/ 63 w 63"/>
                    <a:gd name="T18" fmla="*/ 31 h 31"/>
                  </a:gdLst>
                  <a:ahLst/>
                  <a:cxnLst>
                    <a:cxn ang="T10">
                      <a:pos x="T0" y="T1"/>
                    </a:cxn>
                    <a:cxn ang="T11">
                      <a:pos x="T2" y="T3"/>
                    </a:cxn>
                    <a:cxn ang="T12">
                      <a:pos x="T4" y="T5"/>
                    </a:cxn>
                    <a:cxn ang="T13">
                      <a:pos x="T6" y="T7"/>
                    </a:cxn>
                    <a:cxn ang="T14">
                      <a:pos x="T8" y="T9"/>
                    </a:cxn>
                  </a:cxnLst>
                  <a:rect l="T15" t="T16" r="T17" b="T18"/>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2481" name="Freeform 426"/>
              <p:cNvSpPr>
                <a:spLocks/>
              </p:cNvSpPr>
              <p:nvPr/>
            </p:nvSpPr>
            <p:spPr bwMode="auto">
              <a:xfrm>
                <a:off x="972" y="3556"/>
                <a:ext cx="40" cy="12"/>
              </a:xfrm>
              <a:custGeom>
                <a:avLst/>
                <a:gdLst>
                  <a:gd name="T0" fmla="*/ 0 w 79"/>
                  <a:gd name="T1" fmla="*/ 0 h 36"/>
                  <a:gd name="T2" fmla="*/ 1 w 79"/>
                  <a:gd name="T3" fmla="*/ 0 h 36"/>
                  <a:gd name="T4" fmla="*/ 1 w 79"/>
                  <a:gd name="T5" fmla="*/ 0 h 36"/>
                  <a:gd name="T6" fmla="*/ 1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82" name="Freeform 427"/>
              <p:cNvSpPr>
                <a:spLocks/>
              </p:cNvSpPr>
              <p:nvPr/>
            </p:nvSpPr>
            <p:spPr bwMode="auto">
              <a:xfrm>
                <a:off x="993" y="3576"/>
                <a:ext cx="39" cy="12"/>
              </a:xfrm>
              <a:custGeom>
                <a:avLst/>
                <a:gdLst>
                  <a:gd name="T0" fmla="*/ 0 w 79"/>
                  <a:gd name="T1" fmla="*/ 0 h 36"/>
                  <a:gd name="T2" fmla="*/ 0 w 79"/>
                  <a:gd name="T3" fmla="*/ 0 h 36"/>
                  <a:gd name="T4" fmla="*/ 0 w 79"/>
                  <a:gd name="T5" fmla="*/ 0 h 36"/>
                  <a:gd name="T6" fmla="*/ 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83" name="Freeform 428"/>
              <p:cNvSpPr>
                <a:spLocks/>
              </p:cNvSpPr>
              <p:nvPr/>
            </p:nvSpPr>
            <p:spPr bwMode="auto">
              <a:xfrm>
                <a:off x="1012" y="3594"/>
                <a:ext cx="39" cy="12"/>
              </a:xfrm>
              <a:custGeom>
                <a:avLst/>
                <a:gdLst>
                  <a:gd name="T0" fmla="*/ 0 w 78"/>
                  <a:gd name="T1" fmla="*/ 0 h 36"/>
                  <a:gd name="T2" fmla="*/ 1 w 78"/>
                  <a:gd name="T3" fmla="*/ 0 h 36"/>
                  <a:gd name="T4" fmla="*/ 1 w 78"/>
                  <a:gd name="T5" fmla="*/ 0 h 36"/>
                  <a:gd name="T6" fmla="*/ 1 w 78"/>
                  <a:gd name="T7" fmla="*/ 0 h 36"/>
                  <a:gd name="T8" fmla="*/ 0 w 78"/>
                  <a:gd name="T9" fmla="*/ 0 h 36"/>
                  <a:gd name="T10" fmla="*/ 0 60000 65536"/>
                  <a:gd name="T11" fmla="*/ 0 60000 65536"/>
                  <a:gd name="T12" fmla="*/ 0 60000 65536"/>
                  <a:gd name="T13" fmla="*/ 0 60000 65536"/>
                  <a:gd name="T14" fmla="*/ 0 60000 65536"/>
                  <a:gd name="T15" fmla="*/ 0 w 78"/>
                  <a:gd name="T16" fmla="*/ 0 h 36"/>
                  <a:gd name="T17" fmla="*/ 78 w 78"/>
                  <a:gd name="T18" fmla="*/ 36 h 36"/>
                </a:gdLst>
                <a:ahLst/>
                <a:cxnLst>
                  <a:cxn ang="T10">
                    <a:pos x="T0" y="T1"/>
                  </a:cxn>
                  <a:cxn ang="T11">
                    <a:pos x="T2" y="T3"/>
                  </a:cxn>
                  <a:cxn ang="T12">
                    <a:pos x="T4" y="T5"/>
                  </a:cxn>
                  <a:cxn ang="T13">
                    <a:pos x="T6" y="T7"/>
                  </a:cxn>
                  <a:cxn ang="T14">
                    <a:pos x="T8" y="T9"/>
                  </a:cxn>
                </a:cxnLst>
                <a:rect l="T15" t="T16" r="T17" b="T18"/>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84" name="Freeform 429"/>
              <p:cNvSpPr>
                <a:spLocks/>
              </p:cNvSpPr>
              <p:nvPr/>
            </p:nvSpPr>
            <p:spPr bwMode="auto">
              <a:xfrm>
                <a:off x="1032" y="3613"/>
                <a:ext cx="40" cy="12"/>
              </a:xfrm>
              <a:custGeom>
                <a:avLst/>
                <a:gdLst>
                  <a:gd name="T0" fmla="*/ 0 w 79"/>
                  <a:gd name="T1" fmla="*/ 0 h 36"/>
                  <a:gd name="T2" fmla="*/ 1 w 79"/>
                  <a:gd name="T3" fmla="*/ 0 h 36"/>
                  <a:gd name="T4" fmla="*/ 1 w 79"/>
                  <a:gd name="T5" fmla="*/ 0 h 36"/>
                  <a:gd name="T6" fmla="*/ 1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85" name="Freeform 430"/>
              <p:cNvSpPr>
                <a:spLocks/>
              </p:cNvSpPr>
              <p:nvPr/>
            </p:nvSpPr>
            <p:spPr bwMode="auto">
              <a:xfrm>
                <a:off x="1053" y="3632"/>
                <a:ext cx="39" cy="12"/>
              </a:xfrm>
              <a:custGeom>
                <a:avLst/>
                <a:gdLst>
                  <a:gd name="T0" fmla="*/ 0 w 79"/>
                  <a:gd name="T1" fmla="*/ 0 h 36"/>
                  <a:gd name="T2" fmla="*/ 0 w 79"/>
                  <a:gd name="T3" fmla="*/ 0 h 36"/>
                  <a:gd name="T4" fmla="*/ 0 w 79"/>
                  <a:gd name="T5" fmla="*/ 0 h 36"/>
                  <a:gd name="T6" fmla="*/ 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86" name="Freeform 431"/>
              <p:cNvSpPr>
                <a:spLocks/>
              </p:cNvSpPr>
              <p:nvPr/>
            </p:nvSpPr>
            <p:spPr bwMode="auto">
              <a:xfrm>
                <a:off x="1074" y="3651"/>
                <a:ext cx="40" cy="12"/>
              </a:xfrm>
              <a:custGeom>
                <a:avLst/>
                <a:gdLst>
                  <a:gd name="T0" fmla="*/ 0 w 79"/>
                  <a:gd name="T1" fmla="*/ 0 h 35"/>
                  <a:gd name="T2" fmla="*/ 1 w 79"/>
                  <a:gd name="T3" fmla="*/ 0 h 35"/>
                  <a:gd name="T4" fmla="*/ 1 w 79"/>
                  <a:gd name="T5" fmla="*/ 0 h 35"/>
                  <a:gd name="T6" fmla="*/ 1 w 79"/>
                  <a:gd name="T7" fmla="*/ 0 h 35"/>
                  <a:gd name="T8" fmla="*/ 0 w 79"/>
                  <a:gd name="T9" fmla="*/ 0 h 35"/>
                  <a:gd name="T10" fmla="*/ 0 60000 65536"/>
                  <a:gd name="T11" fmla="*/ 0 60000 65536"/>
                  <a:gd name="T12" fmla="*/ 0 60000 65536"/>
                  <a:gd name="T13" fmla="*/ 0 60000 65536"/>
                  <a:gd name="T14" fmla="*/ 0 60000 65536"/>
                  <a:gd name="T15" fmla="*/ 0 w 79"/>
                  <a:gd name="T16" fmla="*/ 0 h 35"/>
                  <a:gd name="T17" fmla="*/ 79 w 79"/>
                  <a:gd name="T18" fmla="*/ 35 h 35"/>
                </a:gdLst>
                <a:ahLst/>
                <a:cxnLst>
                  <a:cxn ang="T10">
                    <a:pos x="T0" y="T1"/>
                  </a:cxn>
                  <a:cxn ang="T11">
                    <a:pos x="T2" y="T3"/>
                  </a:cxn>
                  <a:cxn ang="T12">
                    <a:pos x="T4" y="T5"/>
                  </a:cxn>
                  <a:cxn ang="T13">
                    <a:pos x="T6" y="T7"/>
                  </a:cxn>
                  <a:cxn ang="T14">
                    <a:pos x="T8" y="T9"/>
                  </a:cxn>
                </a:cxnLst>
                <a:rect l="T15" t="T16" r="T17" b="T18"/>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87" name="Freeform 432"/>
              <p:cNvSpPr>
                <a:spLocks/>
              </p:cNvSpPr>
              <p:nvPr/>
            </p:nvSpPr>
            <p:spPr bwMode="auto">
              <a:xfrm>
                <a:off x="1095" y="3669"/>
                <a:ext cx="40" cy="12"/>
              </a:xfrm>
              <a:custGeom>
                <a:avLst/>
                <a:gdLst>
                  <a:gd name="T0" fmla="*/ 0 w 80"/>
                  <a:gd name="T1" fmla="*/ 0 h 36"/>
                  <a:gd name="T2" fmla="*/ 1 w 80"/>
                  <a:gd name="T3" fmla="*/ 0 h 36"/>
                  <a:gd name="T4" fmla="*/ 1 w 80"/>
                  <a:gd name="T5" fmla="*/ 0 h 36"/>
                  <a:gd name="T6" fmla="*/ 1 w 80"/>
                  <a:gd name="T7" fmla="*/ 0 h 36"/>
                  <a:gd name="T8" fmla="*/ 0 w 80"/>
                  <a:gd name="T9" fmla="*/ 0 h 36"/>
                  <a:gd name="T10" fmla="*/ 0 60000 65536"/>
                  <a:gd name="T11" fmla="*/ 0 60000 65536"/>
                  <a:gd name="T12" fmla="*/ 0 60000 65536"/>
                  <a:gd name="T13" fmla="*/ 0 60000 65536"/>
                  <a:gd name="T14" fmla="*/ 0 60000 65536"/>
                  <a:gd name="T15" fmla="*/ 0 w 80"/>
                  <a:gd name="T16" fmla="*/ 0 h 36"/>
                  <a:gd name="T17" fmla="*/ 80 w 80"/>
                  <a:gd name="T18" fmla="*/ 36 h 36"/>
                </a:gdLst>
                <a:ahLst/>
                <a:cxnLst>
                  <a:cxn ang="T10">
                    <a:pos x="T0" y="T1"/>
                  </a:cxn>
                  <a:cxn ang="T11">
                    <a:pos x="T2" y="T3"/>
                  </a:cxn>
                  <a:cxn ang="T12">
                    <a:pos x="T4" y="T5"/>
                  </a:cxn>
                  <a:cxn ang="T13">
                    <a:pos x="T6" y="T7"/>
                  </a:cxn>
                  <a:cxn ang="T14">
                    <a:pos x="T8" y="T9"/>
                  </a:cxn>
                </a:cxnLst>
                <a:rect l="T15" t="T16" r="T17" b="T18"/>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88" name="Freeform 433"/>
              <p:cNvSpPr>
                <a:spLocks/>
              </p:cNvSpPr>
              <p:nvPr/>
            </p:nvSpPr>
            <p:spPr bwMode="auto">
              <a:xfrm>
                <a:off x="1115" y="3688"/>
                <a:ext cx="40" cy="12"/>
              </a:xfrm>
              <a:custGeom>
                <a:avLst/>
                <a:gdLst>
                  <a:gd name="T0" fmla="*/ 0 w 80"/>
                  <a:gd name="T1" fmla="*/ 0 h 36"/>
                  <a:gd name="T2" fmla="*/ 1 w 80"/>
                  <a:gd name="T3" fmla="*/ 0 h 36"/>
                  <a:gd name="T4" fmla="*/ 1 w 80"/>
                  <a:gd name="T5" fmla="*/ 0 h 36"/>
                  <a:gd name="T6" fmla="*/ 1 w 80"/>
                  <a:gd name="T7" fmla="*/ 0 h 36"/>
                  <a:gd name="T8" fmla="*/ 0 w 80"/>
                  <a:gd name="T9" fmla="*/ 0 h 36"/>
                  <a:gd name="T10" fmla="*/ 0 60000 65536"/>
                  <a:gd name="T11" fmla="*/ 0 60000 65536"/>
                  <a:gd name="T12" fmla="*/ 0 60000 65536"/>
                  <a:gd name="T13" fmla="*/ 0 60000 65536"/>
                  <a:gd name="T14" fmla="*/ 0 60000 65536"/>
                  <a:gd name="T15" fmla="*/ 0 w 80"/>
                  <a:gd name="T16" fmla="*/ 0 h 36"/>
                  <a:gd name="T17" fmla="*/ 80 w 80"/>
                  <a:gd name="T18" fmla="*/ 36 h 36"/>
                </a:gdLst>
                <a:ahLst/>
                <a:cxnLst>
                  <a:cxn ang="T10">
                    <a:pos x="T0" y="T1"/>
                  </a:cxn>
                  <a:cxn ang="T11">
                    <a:pos x="T2" y="T3"/>
                  </a:cxn>
                  <a:cxn ang="T12">
                    <a:pos x="T4" y="T5"/>
                  </a:cxn>
                  <a:cxn ang="T13">
                    <a:pos x="T6" y="T7"/>
                  </a:cxn>
                  <a:cxn ang="T14">
                    <a:pos x="T8" y="T9"/>
                  </a:cxn>
                </a:cxnLst>
                <a:rect l="T15" t="T16" r="T17" b="T18"/>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89" name="Freeform 434"/>
              <p:cNvSpPr>
                <a:spLocks/>
              </p:cNvSpPr>
              <p:nvPr/>
            </p:nvSpPr>
            <p:spPr bwMode="auto">
              <a:xfrm>
                <a:off x="1134" y="3707"/>
                <a:ext cx="39" cy="12"/>
              </a:xfrm>
              <a:custGeom>
                <a:avLst/>
                <a:gdLst>
                  <a:gd name="T0" fmla="*/ 0 w 79"/>
                  <a:gd name="T1" fmla="*/ 0 h 36"/>
                  <a:gd name="T2" fmla="*/ 0 w 79"/>
                  <a:gd name="T3" fmla="*/ 0 h 36"/>
                  <a:gd name="T4" fmla="*/ 0 w 79"/>
                  <a:gd name="T5" fmla="*/ 0 h 36"/>
                  <a:gd name="T6" fmla="*/ 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90" name="Freeform 435"/>
              <p:cNvSpPr>
                <a:spLocks/>
              </p:cNvSpPr>
              <p:nvPr/>
            </p:nvSpPr>
            <p:spPr bwMode="auto">
              <a:xfrm>
                <a:off x="1154" y="3726"/>
                <a:ext cx="40" cy="12"/>
              </a:xfrm>
              <a:custGeom>
                <a:avLst/>
                <a:gdLst>
                  <a:gd name="T0" fmla="*/ 0 w 80"/>
                  <a:gd name="T1" fmla="*/ 0 h 36"/>
                  <a:gd name="T2" fmla="*/ 1 w 80"/>
                  <a:gd name="T3" fmla="*/ 0 h 36"/>
                  <a:gd name="T4" fmla="*/ 1 w 80"/>
                  <a:gd name="T5" fmla="*/ 0 h 36"/>
                  <a:gd name="T6" fmla="*/ 1 w 80"/>
                  <a:gd name="T7" fmla="*/ 0 h 36"/>
                  <a:gd name="T8" fmla="*/ 0 w 80"/>
                  <a:gd name="T9" fmla="*/ 0 h 36"/>
                  <a:gd name="T10" fmla="*/ 0 60000 65536"/>
                  <a:gd name="T11" fmla="*/ 0 60000 65536"/>
                  <a:gd name="T12" fmla="*/ 0 60000 65536"/>
                  <a:gd name="T13" fmla="*/ 0 60000 65536"/>
                  <a:gd name="T14" fmla="*/ 0 60000 65536"/>
                  <a:gd name="T15" fmla="*/ 0 w 80"/>
                  <a:gd name="T16" fmla="*/ 0 h 36"/>
                  <a:gd name="T17" fmla="*/ 80 w 80"/>
                  <a:gd name="T18" fmla="*/ 36 h 36"/>
                </a:gdLst>
                <a:ahLst/>
                <a:cxnLst>
                  <a:cxn ang="T10">
                    <a:pos x="T0" y="T1"/>
                  </a:cxn>
                  <a:cxn ang="T11">
                    <a:pos x="T2" y="T3"/>
                  </a:cxn>
                  <a:cxn ang="T12">
                    <a:pos x="T4" y="T5"/>
                  </a:cxn>
                  <a:cxn ang="T13">
                    <a:pos x="T6" y="T7"/>
                  </a:cxn>
                  <a:cxn ang="T14">
                    <a:pos x="T8" y="T9"/>
                  </a:cxn>
                </a:cxnLst>
                <a:rect l="T15" t="T16" r="T17" b="T18"/>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91" name="Freeform 436"/>
              <p:cNvSpPr>
                <a:spLocks/>
              </p:cNvSpPr>
              <p:nvPr/>
            </p:nvSpPr>
            <p:spPr bwMode="auto">
              <a:xfrm>
                <a:off x="1175" y="3745"/>
                <a:ext cx="40" cy="12"/>
              </a:xfrm>
              <a:custGeom>
                <a:avLst/>
                <a:gdLst>
                  <a:gd name="T0" fmla="*/ 0 w 81"/>
                  <a:gd name="T1" fmla="*/ 0 h 36"/>
                  <a:gd name="T2" fmla="*/ 0 w 81"/>
                  <a:gd name="T3" fmla="*/ 0 h 36"/>
                  <a:gd name="T4" fmla="*/ 0 w 81"/>
                  <a:gd name="T5" fmla="*/ 0 h 36"/>
                  <a:gd name="T6" fmla="*/ 0 w 81"/>
                  <a:gd name="T7" fmla="*/ 0 h 36"/>
                  <a:gd name="T8" fmla="*/ 0 w 81"/>
                  <a:gd name="T9" fmla="*/ 0 h 36"/>
                  <a:gd name="T10" fmla="*/ 0 60000 65536"/>
                  <a:gd name="T11" fmla="*/ 0 60000 65536"/>
                  <a:gd name="T12" fmla="*/ 0 60000 65536"/>
                  <a:gd name="T13" fmla="*/ 0 60000 65536"/>
                  <a:gd name="T14" fmla="*/ 0 60000 65536"/>
                  <a:gd name="T15" fmla="*/ 0 w 81"/>
                  <a:gd name="T16" fmla="*/ 0 h 36"/>
                  <a:gd name="T17" fmla="*/ 81 w 81"/>
                  <a:gd name="T18" fmla="*/ 36 h 36"/>
                </a:gdLst>
                <a:ahLst/>
                <a:cxnLst>
                  <a:cxn ang="T10">
                    <a:pos x="T0" y="T1"/>
                  </a:cxn>
                  <a:cxn ang="T11">
                    <a:pos x="T2" y="T3"/>
                  </a:cxn>
                  <a:cxn ang="T12">
                    <a:pos x="T4" y="T5"/>
                  </a:cxn>
                  <a:cxn ang="T13">
                    <a:pos x="T6" y="T7"/>
                  </a:cxn>
                  <a:cxn ang="T14">
                    <a:pos x="T8" y="T9"/>
                  </a:cxn>
                </a:cxnLst>
                <a:rect l="T15" t="T16" r="T17" b="T18"/>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2492" name="Group 437"/>
              <p:cNvGrpSpPr>
                <a:grpSpLocks/>
              </p:cNvGrpSpPr>
              <p:nvPr/>
            </p:nvGrpSpPr>
            <p:grpSpPr bwMode="auto">
              <a:xfrm>
                <a:off x="700" y="3535"/>
                <a:ext cx="49" cy="24"/>
                <a:chOff x="700" y="3535"/>
                <a:chExt cx="49" cy="24"/>
              </a:xfrm>
            </p:grpSpPr>
            <p:sp>
              <p:nvSpPr>
                <p:cNvPr id="12532" name="Freeform 438"/>
                <p:cNvSpPr>
                  <a:spLocks/>
                </p:cNvSpPr>
                <p:nvPr/>
              </p:nvSpPr>
              <p:spPr bwMode="auto">
                <a:xfrm>
                  <a:off x="700" y="3535"/>
                  <a:ext cx="12" cy="24"/>
                </a:xfrm>
                <a:custGeom>
                  <a:avLst/>
                  <a:gdLst>
                    <a:gd name="T0" fmla="*/ 1 w 24"/>
                    <a:gd name="T1" fmla="*/ 0 h 70"/>
                    <a:gd name="T2" fmla="*/ 0 w 24"/>
                    <a:gd name="T3" fmla="*/ 0 h 70"/>
                    <a:gd name="T4" fmla="*/ 1 w 24"/>
                    <a:gd name="T5" fmla="*/ 0 h 70"/>
                    <a:gd name="T6" fmla="*/ 1 w 24"/>
                    <a:gd name="T7" fmla="*/ 0 h 70"/>
                    <a:gd name="T8" fmla="*/ 1 w 24"/>
                    <a:gd name="T9" fmla="*/ 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33" name="Freeform 439"/>
                <p:cNvSpPr>
                  <a:spLocks/>
                </p:cNvSpPr>
                <p:nvPr/>
              </p:nvSpPr>
              <p:spPr bwMode="auto">
                <a:xfrm>
                  <a:off x="705" y="3536"/>
                  <a:ext cx="37" cy="10"/>
                </a:xfrm>
                <a:custGeom>
                  <a:avLst/>
                  <a:gdLst>
                    <a:gd name="T0" fmla="*/ 1 w 73"/>
                    <a:gd name="T1" fmla="*/ 0 h 30"/>
                    <a:gd name="T2" fmla="*/ 1 w 73"/>
                    <a:gd name="T3" fmla="*/ 0 h 30"/>
                    <a:gd name="T4" fmla="*/ 1 w 73"/>
                    <a:gd name="T5" fmla="*/ 0 h 30"/>
                    <a:gd name="T6" fmla="*/ 1 w 73"/>
                    <a:gd name="T7" fmla="*/ 0 h 30"/>
                    <a:gd name="T8" fmla="*/ 1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34" name="Freeform 440"/>
                <p:cNvSpPr>
                  <a:spLocks/>
                </p:cNvSpPr>
                <p:nvPr/>
              </p:nvSpPr>
              <p:spPr bwMode="auto">
                <a:xfrm>
                  <a:off x="708" y="3547"/>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93" name="Group 441"/>
              <p:cNvGrpSpPr>
                <a:grpSpLocks/>
              </p:cNvGrpSpPr>
              <p:nvPr/>
            </p:nvGrpSpPr>
            <p:grpSpPr bwMode="auto">
              <a:xfrm>
                <a:off x="714" y="3551"/>
                <a:ext cx="49" cy="22"/>
                <a:chOff x="714" y="3551"/>
                <a:chExt cx="49" cy="22"/>
              </a:xfrm>
            </p:grpSpPr>
            <p:sp>
              <p:nvSpPr>
                <p:cNvPr id="12529" name="Freeform 442"/>
                <p:cNvSpPr>
                  <a:spLocks/>
                </p:cNvSpPr>
                <p:nvPr/>
              </p:nvSpPr>
              <p:spPr bwMode="auto">
                <a:xfrm>
                  <a:off x="714" y="3551"/>
                  <a:ext cx="12" cy="22"/>
                </a:xfrm>
                <a:custGeom>
                  <a:avLst/>
                  <a:gdLst>
                    <a:gd name="T0" fmla="*/ 1 w 24"/>
                    <a:gd name="T1" fmla="*/ 0 h 67"/>
                    <a:gd name="T2" fmla="*/ 0 w 24"/>
                    <a:gd name="T3" fmla="*/ 0 h 67"/>
                    <a:gd name="T4" fmla="*/ 1 w 24"/>
                    <a:gd name="T5" fmla="*/ 0 h 67"/>
                    <a:gd name="T6" fmla="*/ 1 w 24"/>
                    <a:gd name="T7" fmla="*/ 0 h 67"/>
                    <a:gd name="T8" fmla="*/ 1 w 24"/>
                    <a:gd name="T9" fmla="*/ 0 h 67"/>
                    <a:gd name="T10" fmla="*/ 0 60000 65536"/>
                    <a:gd name="T11" fmla="*/ 0 60000 65536"/>
                    <a:gd name="T12" fmla="*/ 0 60000 65536"/>
                    <a:gd name="T13" fmla="*/ 0 60000 65536"/>
                    <a:gd name="T14" fmla="*/ 0 60000 65536"/>
                    <a:gd name="T15" fmla="*/ 0 w 24"/>
                    <a:gd name="T16" fmla="*/ 0 h 67"/>
                    <a:gd name="T17" fmla="*/ 24 w 24"/>
                    <a:gd name="T18" fmla="*/ 67 h 67"/>
                  </a:gdLst>
                  <a:ahLst/>
                  <a:cxnLst>
                    <a:cxn ang="T10">
                      <a:pos x="T0" y="T1"/>
                    </a:cxn>
                    <a:cxn ang="T11">
                      <a:pos x="T2" y="T3"/>
                    </a:cxn>
                    <a:cxn ang="T12">
                      <a:pos x="T4" y="T5"/>
                    </a:cxn>
                    <a:cxn ang="T13">
                      <a:pos x="T6" y="T7"/>
                    </a:cxn>
                    <a:cxn ang="T14">
                      <a:pos x="T8" y="T9"/>
                    </a:cxn>
                  </a:cxnLst>
                  <a:rect l="T15" t="T16" r="T17" b="T18"/>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30" name="Freeform 443"/>
                <p:cNvSpPr>
                  <a:spLocks/>
                </p:cNvSpPr>
                <p:nvPr/>
              </p:nvSpPr>
              <p:spPr bwMode="auto">
                <a:xfrm>
                  <a:off x="719" y="3551"/>
                  <a:ext cx="36" cy="10"/>
                </a:xfrm>
                <a:custGeom>
                  <a:avLst/>
                  <a:gdLst>
                    <a:gd name="T0" fmla="*/ 0 w 74"/>
                    <a:gd name="T1" fmla="*/ 0 h 29"/>
                    <a:gd name="T2" fmla="*/ 0 w 74"/>
                    <a:gd name="T3" fmla="*/ 0 h 29"/>
                    <a:gd name="T4" fmla="*/ 0 w 74"/>
                    <a:gd name="T5" fmla="*/ 0 h 29"/>
                    <a:gd name="T6" fmla="*/ 0 w 74"/>
                    <a:gd name="T7" fmla="*/ 0 h 29"/>
                    <a:gd name="T8" fmla="*/ 0 w 74"/>
                    <a:gd name="T9" fmla="*/ 0 h 29"/>
                    <a:gd name="T10" fmla="*/ 0 w 74"/>
                    <a:gd name="T11" fmla="*/ 0 h 29"/>
                    <a:gd name="T12" fmla="*/ 0 w 74"/>
                    <a:gd name="T13" fmla="*/ 0 h 29"/>
                    <a:gd name="T14" fmla="*/ 0 w 74"/>
                    <a:gd name="T15" fmla="*/ 0 h 29"/>
                    <a:gd name="T16" fmla="*/ 0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31" name="Freeform 444"/>
                <p:cNvSpPr>
                  <a:spLocks/>
                </p:cNvSpPr>
                <p:nvPr/>
              </p:nvSpPr>
              <p:spPr bwMode="auto">
                <a:xfrm>
                  <a:off x="722" y="3562"/>
                  <a:ext cx="41" cy="11"/>
                </a:xfrm>
                <a:custGeom>
                  <a:avLst/>
                  <a:gdLst>
                    <a:gd name="T0" fmla="*/ 0 w 81"/>
                    <a:gd name="T1" fmla="*/ 0 h 35"/>
                    <a:gd name="T2" fmla="*/ 1 w 81"/>
                    <a:gd name="T3" fmla="*/ 0 h 35"/>
                    <a:gd name="T4" fmla="*/ 1 w 81"/>
                    <a:gd name="T5" fmla="*/ 0 h 35"/>
                    <a:gd name="T6" fmla="*/ 1 w 81"/>
                    <a:gd name="T7" fmla="*/ 0 h 35"/>
                    <a:gd name="T8" fmla="*/ 1 w 81"/>
                    <a:gd name="T9" fmla="*/ 0 h 35"/>
                    <a:gd name="T10" fmla="*/ 1 w 81"/>
                    <a:gd name="T11" fmla="*/ 0 h 35"/>
                    <a:gd name="T12" fmla="*/ 0 w 81"/>
                    <a:gd name="T13" fmla="*/ 0 h 35"/>
                    <a:gd name="T14" fmla="*/ 0 60000 65536"/>
                    <a:gd name="T15" fmla="*/ 0 60000 65536"/>
                    <a:gd name="T16" fmla="*/ 0 60000 65536"/>
                    <a:gd name="T17" fmla="*/ 0 60000 65536"/>
                    <a:gd name="T18" fmla="*/ 0 60000 65536"/>
                    <a:gd name="T19" fmla="*/ 0 60000 65536"/>
                    <a:gd name="T20" fmla="*/ 0 60000 65536"/>
                    <a:gd name="T21" fmla="*/ 0 w 81"/>
                    <a:gd name="T22" fmla="*/ 0 h 35"/>
                    <a:gd name="T23" fmla="*/ 81 w 81"/>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94" name="Group 445"/>
              <p:cNvGrpSpPr>
                <a:grpSpLocks/>
              </p:cNvGrpSpPr>
              <p:nvPr/>
            </p:nvGrpSpPr>
            <p:grpSpPr bwMode="auto">
              <a:xfrm>
                <a:off x="728" y="3564"/>
                <a:ext cx="48" cy="23"/>
                <a:chOff x="728" y="3564"/>
                <a:chExt cx="48" cy="23"/>
              </a:xfrm>
            </p:grpSpPr>
            <p:sp>
              <p:nvSpPr>
                <p:cNvPr id="12526" name="Freeform 446"/>
                <p:cNvSpPr>
                  <a:spLocks/>
                </p:cNvSpPr>
                <p:nvPr/>
              </p:nvSpPr>
              <p:spPr bwMode="auto">
                <a:xfrm>
                  <a:off x="728" y="3564"/>
                  <a:ext cx="11" cy="23"/>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27" name="Freeform 447"/>
                <p:cNvSpPr>
                  <a:spLocks/>
                </p:cNvSpPr>
                <p:nvPr/>
              </p:nvSpPr>
              <p:spPr bwMode="auto">
                <a:xfrm>
                  <a:off x="732" y="3565"/>
                  <a:ext cx="37" cy="10"/>
                </a:xfrm>
                <a:custGeom>
                  <a:avLst/>
                  <a:gdLst>
                    <a:gd name="T0" fmla="*/ 1 w 72"/>
                    <a:gd name="T1" fmla="*/ 0 h 30"/>
                    <a:gd name="T2" fmla="*/ 1 w 72"/>
                    <a:gd name="T3" fmla="*/ 0 h 30"/>
                    <a:gd name="T4" fmla="*/ 1 w 72"/>
                    <a:gd name="T5" fmla="*/ 0 h 30"/>
                    <a:gd name="T6" fmla="*/ 1 w 72"/>
                    <a:gd name="T7" fmla="*/ 0 h 30"/>
                    <a:gd name="T8" fmla="*/ 1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28" name="Freeform 448"/>
                <p:cNvSpPr>
                  <a:spLocks/>
                </p:cNvSpPr>
                <p:nvPr/>
              </p:nvSpPr>
              <p:spPr bwMode="auto">
                <a:xfrm>
                  <a:off x="735" y="3575"/>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95" name="Group 449"/>
              <p:cNvGrpSpPr>
                <a:grpSpLocks/>
              </p:cNvGrpSpPr>
              <p:nvPr/>
            </p:nvGrpSpPr>
            <p:grpSpPr bwMode="auto">
              <a:xfrm>
                <a:off x="742" y="3582"/>
                <a:ext cx="49" cy="23"/>
                <a:chOff x="742" y="3582"/>
                <a:chExt cx="49" cy="23"/>
              </a:xfrm>
            </p:grpSpPr>
            <p:sp>
              <p:nvSpPr>
                <p:cNvPr id="12523" name="Freeform 450"/>
                <p:cNvSpPr>
                  <a:spLocks/>
                </p:cNvSpPr>
                <p:nvPr/>
              </p:nvSpPr>
              <p:spPr bwMode="auto">
                <a:xfrm>
                  <a:off x="742" y="3582"/>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24" name="Freeform 451"/>
                <p:cNvSpPr>
                  <a:spLocks/>
                </p:cNvSpPr>
                <p:nvPr/>
              </p:nvSpPr>
              <p:spPr bwMode="auto">
                <a:xfrm>
                  <a:off x="747" y="3582"/>
                  <a:ext cx="36" cy="10"/>
                </a:xfrm>
                <a:custGeom>
                  <a:avLst/>
                  <a:gdLst>
                    <a:gd name="T0" fmla="*/ 1 w 72"/>
                    <a:gd name="T1" fmla="*/ 0 h 30"/>
                    <a:gd name="T2" fmla="*/ 1 w 72"/>
                    <a:gd name="T3" fmla="*/ 0 h 30"/>
                    <a:gd name="T4" fmla="*/ 1 w 72"/>
                    <a:gd name="T5" fmla="*/ 0 h 30"/>
                    <a:gd name="T6" fmla="*/ 1 w 72"/>
                    <a:gd name="T7" fmla="*/ 0 h 30"/>
                    <a:gd name="T8" fmla="*/ 1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25" name="Freeform 452"/>
                <p:cNvSpPr>
                  <a:spLocks/>
                </p:cNvSpPr>
                <p:nvPr/>
              </p:nvSpPr>
              <p:spPr bwMode="auto">
                <a:xfrm>
                  <a:off x="750" y="3593"/>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96" name="Group 453"/>
              <p:cNvGrpSpPr>
                <a:grpSpLocks/>
              </p:cNvGrpSpPr>
              <p:nvPr/>
            </p:nvGrpSpPr>
            <p:grpSpPr bwMode="auto">
              <a:xfrm>
                <a:off x="752" y="3597"/>
                <a:ext cx="133" cy="106"/>
                <a:chOff x="752" y="3597"/>
                <a:chExt cx="133" cy="106"/>
              </a:xfrm>
            </p:grpSpPr>
            <p:sp>
              <p:nvSpPr>
                <p:cNvPr id="12520" name="Freeform 454"/>
                <p:cNvSpPr>
                  <a:spLocks/>
                </p:cNvSpPr>
                <p:nvPr/>
              </p:nvSpPr>
              <p:spPr bwMode="auto">
                <a:xfrm>
                  <a:off x="752" y="3598"/>
                  <a:ext cx="91" cy="105"/>
                </a:xfrm>
                <a:custGeom>
                  <a:avLst/>
                  <a:gdLst>
                    <a:gd name="T0" fmla="*/ 1 w 182"/>
                    <a:gd name="T1" fmla="*/ 0 h 314"/>
                    <a:gd name="T2" fmla="*/ 0 w 182"/>
                    <a:gd name="T3" fmla="*/ 0 h 314"/>
                    <a:gd name="T4" fmla="*/ 1 w 182"/>
                    <a:gd name="T5" fmla="*/ 0 h 314"/>
                    <a:gd name="T6" fmla="*/ 1 w 182"/>
                    <a:gd name="T7" fmla="*/ 0 h 314"/>
                    <a:gd name="T8" fmla="*/ 1 w 182"/>
                    <a:gd name="T9" fmla="*/ 0 h 314"/>
                    <a:gd name="T10" fmla="*/ 0 60000 65536"/>
                    <a:gd name="T11" fmla="*/ 0 60000 65536"/>
                    <a:gd name="T12" fmla="*/ 0 60000 65536"/>
                    <a:gd name="T13" fmla="*/ 0 60000 65536"/>
                    <a:gd name="T14" fmla="*/ 0 60000 65536"/>
                    <a:gd name="T15" fmla="*/ 0 w 182"/>
                    <a:gd name="T16" fmla="*/ 0 h 314"/>
                    <a:gd name="T17" fmla="*/ 182 w 182"/>
                    <a:gd name="T18" fmla="*/ 314 h 314"/>
                  </a:gdLst>
                  <a:ahLst/>
                  <a:cxnLst>
                    <a:cxn ang="T10">
                      <a:pos x="T0" y="T1"/>
                    </a:cxn>
                    <a:cxn ang="T11">
                      <a:pos x="T2" y="T3"/>
                    </a:cxn>
                    <a:cxn ang="T12">
                      <a:pos x="T4" y="T5"/>
                    </a:cxn>
                    <a:cxn ang="T13">
                      <a:pos x="T6" y="T7"/>
                    </a:cxn>
                    <a:cxn ang="T14">
                      <a:pos x="T8" y="T9"/>
                    </a:cxn>
                  </a:cxnLst>
                  <a:rect l="T15" t="T16" r="T17" b="T18"/>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21" name="Freeform 455"/>
                <p:cNvSpPr>
                  <a:spLocks/>
                </p:cNvSpPr>
                <p:nvPr/>
              </p:nvSpPr>
              <p:spPr bwMode="auto">
                <a:xfrm>
                  <a:off x="759" y="3597"/>
                  <a:ext cx="118" cy="94"/>
                </a:xfrm>
                <a:custGeom>
                  <a:avLst/>
                  <a:gdLst>
                    <a:gd name="T0" fmla="*/ 1 w 235"/>
                    <a:gd name="T1" fmla="*/ 0 h 281"/>
                    <a:gd name="T2" fmla="*/ 1 w 235"/>
                    <a:gd name="T3" fmla="*/ 0 h 281"/>
                    <a:gd name="T4" fmla="*/ 1 w 235"/>
                    <a:gd name="T5" fmla="*/ 0 h 281"/>
                    <a:gd name="T6" fmla="*/ 1 w 235"/>
                    <a:gd name="T7" fmla="*/ 0 h 281"/>
                    <a:gd name="T8" fmla="*/ 1 w 235"/>
                    <a:gd name="T9" fmla="*/ 0 h 281"/>
                    <a:gd name="T10" fmla="*/ 1 w 235"/>
                    <a:gd name="T11" fmla="*/ 0 h 281"/>
                    <a:gd name="T12" fmla="*/ 1 w 235"/>
                    <a:gd name="T13" fmla="*/ 0 h 281"/>
                    <a:gd name="T14" fmla="*/ 0 w 235"/>
                    <a:gd name="T15" fmla="*/ 0 h 281"/>
                    <a:gd name="T16" fmla="*/ 1 w 235"/>
                    <a:gd name="T17" fmla="*/ 0 h 28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5"/>
                    <a:gd name="T28" fmla="*/ 0 h 281"/>
                    <a:gd name="T29" fmla="*/ 235 w 235"/>
                    <a:gd name="T30" fmla="*/ 281 h 28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22" name="Freeform 456"/>
                <p:cNvSpPr>
                  <a:spLocks/>
                </p:cNvSpPr>
                <p:nvPr/>
              </p:nvSpPr>
              <p:spPr bwMode="auto">
                <a:xfrm>
                  <a:off x="838" y="3691"/>
                  <a:ext cx="47" cy="12"/>
                </a:xfrm>
                <a:custGeom>
                  <a:avLst/>
                  <a:gdLst>
                    <a:gd name="T0" fmla="*/ 0 w 95"/>
                    <a:gd name="T1" fmla="*/ 0 h 36"/>
                    <a:gd name="T2" fmla="*/ 0 w 95"/>
                    <a:gd name="T3" fmla="*/ 0 h 36"/>
                    <a:gd name="T4" fmla="*/ 0 w 95"/>
                    <a:gd name="T5" fmla="*/ 0 h 36"/>
                    <a:gd name="T6" fmla="*/ 0 w 95"/>
                    <a:gd name="T7" fmla="*/ 0 h 36"/>
                    <a:gd name="T8" fmla="*/ 0 w 95"/>
                    <a:gd name="T9" fmla="*/ 0 h 36"/>
                    <a:gd name="T10" fmla="*/ 0 w 95"/>
                    <a:gd name="T11" fmla="*/ 0 h 36"/>
                    <a:gd name="T12" fmla="*/ 0 w 95"/>
                    <a:gd name="T13" fmla="*/ 0 h 36"/>
                    <a:gd name="T14" fmla="*/ 0 60000 65536"/>
                    <a:gd name="T15" fmla="*/ 0 60000 65536"/>
                    <a:gd name="T16" fmla="*/ 0 60000 65536"/>
                    <a:gd name="T17" fmla="*/ 0 60000 65536"/>
                    <a:gd name="T18" fmla="*/ 0 60000 65536"/>
                    <a:gd name="T19" fmla="*/ 0 60000 65536"/>
                    <a:gd name="T20" fmla="*/ 0 60000 65536"/>
                    <a:gd name="T21" fmla="*/ 0 w 95"/>
                    <a:gd name="T22" fmla="*/ 0 h 36"/>
                    <a:gd name="T23" fmla="*/ 95 w 95"/>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97" name="Group 457"/>
              <p:cNvGrpSpPr>
                <a:grpSpLocks/>
              </p:cNvGrpSpPr>
              <p:nvPr/>
            </p:nvGrpSpPr>
            <p:grpSpPr bwMode="auto">
              <a:xfrm>
                <a:off x="844" y="3694"/>
                <a:ext cx="48" cy="23"/>
                <a:chOff x="844" y="3694"/>
                <a:chExt cx="48" cy="23"/>
              </a:xfrm>
            </p:grpSpPr>
            <p:sp>
              <p:nvSpPr>
                <p:cNvPr id="12517" name="Freeform 458"/>
                <p:cNvSpPr>
                  <a:spLocks/>
                </p:cNvSpPr>
                <p:nvPr/>
              </p:nvSpPr>
              <p:spPr bwMode="auto">
                <a:xfrm>
                  <a:off x="844" y="3694"/>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18" name="Freeform 459"/>
                <p:cNvSpPr>
                  <a:spLocks/>
                </p:cNvSpPr>
                <p:nvPr/>
              </p:nvSpPr>
              <p:spPr bwMode="auto">
                <a:xfrm>
                  <a:off x="848" y="3695"/>
                  <a:ext cx="37" cy="10"/>
                </a:xfrm>
                <a:custGeom>
                  <a:avLst/>
                  <a:gdLst>
                    <a:gd name="T0" fmla="*/ 1 w 74"/>
                    <a:gd name="T1" fmla="*/ 0 h 30"/>
                    <a:gd name="T2" fmla="*/ 1 w 74"/>
                    <a:gd name="T3" fmla="*/ 0 h 30"/>
                    <a:gd name="T4" fmla="*/ 1 w 74"/>
                    <a:gd name="T5" fmla="*/ 0 h 30"/>
                    <a:gd name="T6" fmla="*/ 1 w 74"/>
                    <a:gd name="T7" fmla="*/ 0 h 30"/>
                    <a:gd name="T8" fmla="*/ 1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19" name="Freeform 460"/>
                <p:cNvSpPr>
                  <a:spLocks/>
                </p:cNvSpPr>
                <p:nvPr/>
              </p:nvSpPr>
              <p:spPr bwMode="auto">
                <a:xfrm>
                  <a:off x="851" y="3706"/>
                  <a:ext cx="41" cy="11"/>
                </a:xfrm>
                <a:custGeom>
                  <a:avLst/>
                  <a:gdLst>
                    <a:gd name="T0" fmla="*/ 0 w 81"/>
                    <a:gd name="T1" fmla="*/ 0 h 34"/>
                    <a:gd name="T2" fmla="*/ 1 w 81"/>
                    <a:gd name="T3" fmla="*/ 0 h 34"/>
                    <a:gd name="T4" fmla="*/ 1 w 81"/>
                    <a:gd name="T5" fmla="*/ 0 h 34"/>
                    <a:gd name="T6" fmla="*/ 1 w 81"/>
                    <a:gd name="T7" fmla="*/ 0 h 34"/>
                    <a:gd name="T8" fmla="*/ 1 w 81"/>
                    <a:gd name="T9" fmla="*/ 0 h 34"/>
                    <a:gd name="T10" fmla="*/ 1 w 81"/>
                    <a:gd name="T11" fmla="*/ 0 h 34"/>
                    <a:gd name="T12" fmla="*/ 0 w 81"/>
                    <a:gd name="T13" fmla="*/ 0 h 34"/>
                    <a:gd name="T14" fmla="*/ 0 60000 65536"/>
                    <a:gd name="T15" fmla="*/ 0 60000 65536"/>
                    <a:gd name="T16" fmla="*/ 0 60000 65536"/>
                    <a:gd name="T17" fmla="*/ 0 60000 65536"/>
                    <a:gd name="T18" fmla="*/ 0 60000 65536"/>
                    <a:gd name="T19" fmla="*/ 0 60000 65536"/>
                    <a:gd name="T20" fmla="*/ 0 60000 65536"/>
                    <a:gd name="T21" fmla="*/ 0 w 81"/>
                    <a:gd name="T22" fmla="*/ 0 h 34"/>
                    <a:gd name="T23" fmla="*/ 81 w 81"/>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98" name="Group 461"/>
              <p:cNvGrpSpPr>
                <a:grpSpLocks/>
              </p:cNvGrpSpPr>
              <p:nvPr/>
            </p:nvGrpSpPr>
            <p:grpSpPr bwMode="auto">
              <a:xfrm>
                <a:off x="857" y="3710"/>
                <a:ext cx="49" cy="22"/>
                <a:chOff x="857" y="3710"/>
                <a:chExt cx="49" cy="22"/>
              </a:xfrm>
            </p:grpSpPr>
            <p:sp>
              <p:nvSpPr>
                <p:cNvPr id="12514" name="Freeform 462"/>
                <p:cNvSpPr>
                  <a:spLocks/>
                </p:cNvSpPr>
                <p:nvPr/>
              </p:nvSpPr>
              <p:spPr bwMode="auto">
                <a:xfrm>
                  <a:off x="857" y="3710"/>
                  <a:ext cx="11" cy="22"/>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15" name="Freeform 463"/>
                <p:cNvSpPr>
                  <a:spLocks/>
                </p:cNvSpPr>
                <p:nvPr/>
              </p:nvSpPr>
              <p:spPr bwMode="auto">
                <a:xfrm>
                  <a:off x="862" y="3710"/>
                  <a:ext cx="36" cy="10"/>
                </a:xfrm>
                <a:custGeom>
                  <a:avLst/>
                  <a:gdLst>
                    <a:gd name="T0" fmla="*/ 1 w 72"/>
                    <a:gd name="T1" fmla="*/ 0 h 29"/>
                    <a:gd name="T2" fmla="*/ 1 w 72"/>
                    <a:gd name="T3" fmla="*/ 0 h 29"/>
                    <a:gd name="T4" fmla="*/ 1 w 72"/>
                    <a:gd name="T5" fmla="*/ 0 h 29"/>
                    <a:gd name="T6" fmla="*/ 1 w 72"/>
                    <a:gd name="T7" fmla="*/ 0 h 29"/>
                    <a:gd name="T8" fmla="*/ 1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16" name="Freeform 464"/>
                <p:cNvSpPr>
                  <a:spLocks/>
                </p:cNvSpPr>
                <p:nvPr/>
              </p:nvSpPr>
              <p:spPr bwMode="auto">
                <a:xfrm>
                  <a:off x="865" y="3720"/>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99" name="Group 465"/>
              <p:cNvGrpSpPr>
                <a:grpSpLocks/>
              </p:cNvGrpSpPr>
              <p:nvPr/>
            </p:nvGrpSpPr>
            <p:grpSpPr bwMode="auto">
              <a:xfrm>
                <a:off x="1086" y="3766"/>
                <a:ext cx="49" cy="23"/>
                <a:chOff x="1086" y="3766"/>
                <a:chExt cx="49" cy="23"/>
              </a:xfrm>
            </p:grpSpPr>
            <p:sp>
              <p:nvSpPr>
                <p:cNvPr id="12511" name="Freeform 466"/>
                <p:cNvSpPr>
                  <a:spLocks/>
                </p:cNvSpPr>
                <p:nvPr/>
              </p:nvSpPr>
              <p:spPr bwMode="auto">
                <a:xfrm>
                  <a:off x="1086" y="3766"/>
                  <a:ext cx="11" cy="23"/>
                </a:xfrm>
                <a:custGeom>
                  <a:avLst/>
                  <a:gdLst>
                    <a:gd name="T0" fmla="*/ 1 w 22"/>
                    <a:gd name="T1" fmla="*/ 0 h 69"/>
                    <a:gd name="T2" fmla="*/ 0 w 22"/>
                    <a:gd name="T3" fmla="*/ 0 h 69"/>
                    <a:gd name="T4" fmla="*/ 1 w 22"/>
                    <a:gd name="T5" fmla="*/ 0 h 69"/>
                    <a:gd name="T6" fmla="*/ 1 w 22"/>
                    <a:gd name="T7" fmla="*/ 0 h 69"/>
                    <a:gd name="T8" fmla="*/ 1 w 22"/>
                    <a:gd name="T9" fmla="*/ 0 h 69"/>
                    <a:gd name="T10" fmla="*/ 0 60000 65536"/>
                    <a:gd name="T11" fmla="*/ 0 60000 65536"/>
                    <a:gd name="T12" fmla="*/ 0 60000 65536"/>
                    <a:gd name="T13" fmla="*/ 0 60000 65536"/>
                    <a:gd name="T14" fmla="*/ 0 60000 65536"/>
                    <a:gd name="T15" fmla="*/ 0 w 22"/>
                    <a:gd name="T16" fmla="*/ 0 h 69"/>
                    <a:gd name="T17" fmla="*/ 22 w 22"/>
                    <a:gd name="T18" fmla="*/ 69 h 69"/>
                  </a:gdLst>
                  <a:ahLst/>
                  <a:cxnLst>
                    <a:cxn ang="T10">
                      <a:pos x="T0" y="T1"/>
                    </a:cxn>
                    <a:cxn ang="T11">
                      <a:pos x="T2" y="T3"/>
                    </a:cxn>
                    <a:cxn ang="T12">
                      <a:pos x="T4" y="T5"/>
                    </a:cxn>
                    <a:cxn ang="T13">
                      <a:pos x="T6" y="T7"/>
                    </a:cxn>
                    <a:cxn ang="T14">
                      <a:pos x="T8" y="T9"/>
                    </a:cxn>
                  </a:cxnLst>
                  <a:rect l="T15" t="T16" r="T17" b="T18"/>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12" name="Freeform 467"/>
                <p:cNvSpPr>
                  <a:spLocks/>
                </p:cNvSpPr>
                <p:nvPr/>
              </p:nvSpPr>
              <p:spPr bwMode="auto">
                <a:xfrm>
                  <a:off x="1090" y="3767"/>
                  <a:ext cx="37" cy="10"/>
                </a:xfrm>
                <a:custGeom>
                  <a:avLst/>
                  <a:gdLst>
                    <a:gd name="T0" fmla="*/ 1 w 74"/>
                    <a:gd name="T1" fmla="*/ 0 h 31"/>
                    <a:gd name="T2" fmla="*/ 1 w 74"/>
                    <a:gd name="T3" fmla="*/ 0 h 31"/>
                    <a:gd name="T4" fmla="*/ 1 w 74"/>
                    <a:gd name="T5" fmla="*/ 0 h 31"/>
                    <a:gd name="T6" fmla="*/ 1 w 74"/>
                    <a:gd name="T7" fmla="*/ 0 h 31"/>
                    <a:gd name="T8" fmla="*/ 1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13" name="Freeform 468"/>
                <p:cNvSpPr>
                  <a:spLocks/>
                </p:cNvSpPr>
                <p:nvPr/>
              </p:nvSpPr>
              <p:spPr bwMode="auto">
                <a:xfrm>
                  <a:off x="1093" y="3777"/>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500" name="Group 469"/>
              <p:cNvGrpSpPr>
                <a:grpSpLocks/>
              </p:cNvGrpSpPr>
              <p:nvPr/>
            </p:nvGrpSpPr>
            <p:grpSpPr bwMode="auto">
              <a:xfrm>
                <a:off x="934" y="3740"/>
                <a:ext cx="48" cy="23"/>
                <a:chOff x="934" y="3740"/>
                <a:chExt cx="48" cy="23"/>
              </a:xfrm>
            </p:grpSpPr>
            <p:sp>
              <p:nvSpPr>
                <p:cNvPr id="12508" name="Freeform 470"/>
                <p:cNvSpPr>
                  <a:spLocks/>
                </p:cNvSpPr>
                <p:nvPr/>
              </p:nvSpPr>
              <p:spPr bwMode="auto">
                <a:xfrm>
                  <a:off x="934" y="3740"/>
                  <a:ext cx="11" cy="23"/>
                </a:xfrm>
                <a:custGeom>
                  <a:avLst/>
                  <a:gdLst>
                    <a:gd name="T0" fmla="*/ 0 w 24"/>
                    <a:gd name="T1" fmla="*/ 0 h 70"/>
                    <a:gd name="T2" fmla="*/ 0 w 24"/>
                    <a:gd name="T3" fmla="*/ 0 h 70"/>
                    <a:gd name="T4" fmla="*/ 0 w 24"/>
                    <a:gd name="T5" fmla="*/ 0 h 70"/>
                    <a:gd name="T6" fmla="*/ 0 w 24"/>
                    <a:gd name="T7" fmla="*/ 0 h 70"/>
                    <a:gd name="T8" fmla="*/ 0 w 24"/>
                    <a:gd name="T9" fmla="*/ 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09" name="Freeform 471"/>
                <p:cNvSpPr>
                  <a:spLocks/>
                </p:cNvSpPr>
                <p:nvPr/>
              </p:nvSpPr>
              <p:spPr bwMode="auto">
                <a:xfrm>
                  <a:off x="938" y="3741"/>
                  <a:ext cx="37" cy="10"/>
                </a:xfrm>
                <a:custGeom>
                  <a:avLst/>
                  <a:gdLst>
                    <a:gd name="T0" fmla="*/ 1 w 74"/>
                    <a:gd name="T1" fmla="*/ 0 h 30"/>
                    <a:gd name="T2" fmla="*/ 1 w 74"/>
                    <a:gd name="T3" fmla="*/ 0 h 30"/>
                    <a:gd name="T4" fmla="*/ 1 w 74"/>
                    <a:gd name="T5" fmla="*/ 0 h 30"/>
                    <a:gd name="T6" fmla="*/ 1 w 74"/>
                    <a:gd name="T7" fmla="*/ 0 h 30"/>
                    <a:gd name="T8" fmla="*/ 1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10" name="Freeform 472"/>
                <p:cNvSpPr>
                  <a:spLocks/>
                </p:cNvSpPr>
                <p:nvPr/>
              </p:nvSpPr>
              <p:spPr bwMode="auto">
                <a:xfrm>
                  <a:off x="941" y="3751"/>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501" name="Group 473"/>
              <p:cNvGrpSpPr>
                <a:grpSpLocks/>
              </p:cNvGrpSpPr>
              <p:nvPr/>
            </p:nvGrpSpPr>
            <p:grpSpPr bwMode="auto">
              <a:xfrm>
                <a:off x="943" y="3754"/>
                <a:ext cx="49" cy="23"/>
                <a:chOff x="943" y="3754"/>
                <a:chExt cx="49" cy="23"/>
              </a:xfrm>
            </p:grpSpPr>
            <p:sp>
              <p:nvSpPr>
                <p:cNvPr id="12505" name="Freeform 474"/>
                <p:cNvSpPr>
                  <a:spLocks/>
                </p:cNvSpPr>
                <p:nvPr/>
              </p:nvSpPr>
              <p:spPr bwMode="auto">
                <a:xfrm>
                  <a:off x="943" y="3754"/>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06" name="Freeform 475"/>
                <p:cNvSpPr>
                  <a:spLocks/>
                </p:cNvSpPr>
                <p:nvPr/>
              </p:nvSpPr>
              <p:spPr bwMode="auto">
                <a:xfrm>
                  <a:off x="948" y="3755"/>
                  <a:ext cx="37" cy="10"/>
                </a:xfrm>
                <a:custGeom>
                  <a:avLst/>
                  <a:gdLst>
                    <a:gd name="T0" fmla="*/ 1 w 74"/>
                    <a:gd name="T1" fmla="*/ 0 h 30"/>
                    <a:gd name="T2" fmla="*/ 1 w 74"/>
                    <a:gd name="T3" fmla="*/ 0 h 30"/>
                    <a:gd name="T4" fmla="*/ 1 w 74"/>
                    <a:gd name="T5" fmla="*/ 0 h 30"/>
                    <a:gd name="T6" fmla="*/ 1 w 74"/>
                    <a:gd name="T7" fmla="*/ 0 h 30"/>
                    <a:gd name="T8" fmla="*/ 1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07" name="Freeform 476"/>
                <p:cNvSpPr>
                  <a:spLocks/>
                </p:cNvSpPr>
                <p:nvPr/>
              </p:nvSpPr>
              <p:spPr bwMode="auto">
                <a:xfrm>
                  <a:off x="951" y="3765"/>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2502" name="Freeform 477"/>
              <p:cNvSpPr>
                <a:spLocks/>
              </p:cNvSpPr>
              <p:nvPr/>
            </p:nvSpPr>
            <p:spPr bwMode="auto">
              <a:xfrm>
                <a:off x="987" y="3753"/>
                <a:ext cx="25" cy="43"/>
              </a:xfrm>
              <a:custGeom>
                <a:avLst/>
                <a:gdLst>
                  <a:gd name="T0" fmla="*/ 0 w 51"/>
                  <a:gd name="T1" fmla="*/ 0 h 128"/>
                  <a:gd name="T2" fmla="*/ 0 w 51"/>
                  <a:gd name="T3" fmla="*/ 0 h 128"/>
                  <a:gd name="T4" fmla="*/ 0 w 51"/>
                  <a:gd name="T5" fmla="*/ 0 h 128"/>
                  <a:gd name="T6" fmla="*/ 0 w 51"/>
                  <a:gd name="T7" fmla="*/ 0 h 128"/>
                  <a:gd name="T8" fmla="*/ 0 w 51"/>
                  <a:gd name="T9" fmla="*/ 0 h 128"/>
                  <a:gd name="T10" fmla="*/ 0 w 51"/>
                  <a:gd name="T11" fmla="*/ 0 h 128"/>
                  <a:gd name="T12" fmla="*/ 0 w 51"/>
                  <a:gd name="T13" fmla="*/ 0 h 128"/>
                  <a:gd name="T14" fmla="*/ 0 60000 65536"/>
                  <a:gd name="T15" fmla="*/ 0 60000 65536"/>
                  <a:gd name="T16" fmla="*/ 0 60000 65536"/>
                  <a:gd name="T17" fmla="*/ 0 60000 65536"/>
                  <a:gd name="T18" fmla="*/ 0 60000 65536"/>
                  <a:gd name="T19" fmla="*/ 0 60000 65536"/>
                  <a:gd name="T20" fmla="*/ 0 60000 65536"/>
                  <a:gd name="T21" fmla="*/ 0 w 51"/>
                  <a:gd name="T22" fmla="*/ 0 h 128"/>
                  <a:gd name="T23" fmla="*/ 51 w 51"/>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03" name="Freeform 478"/>
              <p:cNvSpPr>
                <a:spLocks/>
              </p:cNvSpPr>
              <p:nvPr/>
            </p:nvSpPr>
            <p:spPr bwMode="auto">
              <a:xfrm>
                <a:off x="992" y="3753"/>
                <a:ext cx="91" cy="29"/>
              </a:xfrm>
              <a:custGeom>
                <a:avLst/>
                <a:gdLst>
                  <a:gd name="T0" fmla="*/ 0 w 183"/>
                  <a:gd name="T1" fmla="*/ 0 h 85"/>
                  <a:gd name="T2" fmla="*/ 0 w 183"/>
                  <a:gd name="T3" fmla="*/ 0 h 85"/>
                  <a:gd name="T4" fmla="*/ 0 w 183"/>
                  <a:gd name="T5" fmla="*/ 0 h 85"/>
                  <a:gd name="T6" fmla="*/ 0 w 183"/>
                  <a:gd name="T7" fmla="*/ 0 h 85"/>
                  <a:gd name="T8" fmla="*/ 0 w 183"/>
                  <a:gd name="T9" fmla="*/ 0 h 85"/>
                  <a:gd name="T10" fmla="*/ 0 w 183"/>
                  <a:gd name="T11" fmla="*/ 0 h 85"/>
                  <a:gd name="T12" fmla="*/ 0 w 183"/>
                  <a:gd name="T13" fmla="*/ 0 h 85"/>
                  <a:gd name="T14" fmla="*/ 0 w 183"/>
                  <a:gd name="T15" fmla="*/ 0 h 85"/>
                  <a:gd name="T16" fmla="*/ 0 w 183"/>
                  <a:gd name="T17" fmla="*/ 0 h 85"/>
                  <a:gd name="T18" fmla="*/ 0 w 183"/>
                  <a:gd name="T19" fmla="*/ 0 h 85"/>
                  <a:gd name="T20" fmla="*/ 0 w 183"/>
                  <a:gd name="T21" fmla="*/ 0 h 85"/>
                  <a:gd name="T22" fmla="*/ 0 w 183"/>
                  <a:gd name="T23" fmla="*/ 0 h 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3"/>
                  <a:gd name="T37" fmla="*/ 0 h 85"/>
                  <a:gd name="T38" fmla="*/ 183 w 183"/>
                  <a:gd name="T39" fmla="*/ 85 h 8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04" name="Freeform 479"/>
              <p:cNvSpPr>
                <a:spLocks/>
              </p:cNvSpPr>
              <p:nvPr/>
            </p:nvSpPr>
            <p:spPr bwMode="auto">
              <a:xfrm>
                <a:off x="1008" y="3782"/>
                <a:ext cx="81" cy="12"/>
              </a:xfrm>
              <a:custGeom>
                <a:avLst/>
                <a:gdLst>
                  <a:gd name="T0" fmla="*/ 0 w 160"/>
                  <a:gd name="T1" fmla="*/ 0 h 36"/>
                  <a:gd name="T2" fmla="*/ 1 w 160"/>
                  <a:gd name="T3" fmla="*/ 0 h 36"/>
                  <a:gd name="T4" fmla="*/ 1 w 160"/>
                  <a:gd name="T5" fmla="*/ 0 h 36"/>
                  <a:gd name="T6" fmla="*/ 1 w 160"/>
                  <a:gd name="T7" fmla="*/ 0 h 36"/>
                  <a:gd name="T8" fmla="*/ 1 w 160"/>
                  <a:gd name="T9" fmla="*/ 0 h 36"/>
                  <a:gd name="T10" fmla="*/ 1 w 160"/>
                  <a:gd name="T11" fmla="*/ 0 h 36"/>
                  <a:gd name="T12" fmla="*/ 0 w 160"/>
                  <a:gd name="T13" fmla="*/ 0 h 36"/>
                  <a:gd name="T14" fmla="*/ 0 60000 65536"/>
                  <a:gd name="T15" fmla="*/ 0 60000 65536"/>
                  <a:gd name="T16" fmla="*/ 0 60000 65536"/>
                  <a:gd name="T17" fmla="*/ 0 60000 65536"/>
                  <a:gd name="T18" fmla="*/ 0 60000 65536"/>
                  <a:gd name="T19" fmla="*/ 0 60000 65536"/>
                  <a:gd name="T20" fmla="*/ 0 60000 65536"/>
                  <a:gd name="T21" fmla="*/ 0 w 160"/>
                  <a:gd name="T22" fmla="*/ 0 h 36"/>
                  <a:gd name="T23" fmla="*/ 160 w 160"/>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399" name="Group 480"/>
            <p:cNvGrpSpPr>
              <a:grpSpLocks/>
            </p:cNvGrpSpPr>
            <p:nvPr/>
          </p:nvGrpSpPr>
          <p:grpSpPr bwMode="auto">
            <a:xfrm>
              <a:off x="920" y="3821"/>
              <a:ext cx="413" cy="50"/>
              <a:chOff x="920" y="3821"/>
              <a:chExt cx="413" cy="50"/>
            </a:xfrm>
          </p:grpSpPr>
          <p:sp>
            <p:nvSpPr>
              <p:cNvPr id="12420" name="Freeform 481"/>
              <p:cNvSpPr>
                <a:spLocks/>
              </p:cNvSpPr>
              <p:nvPr/>
            </p:nvSpPr>
            <p:spPr bwMode="auto">
              <a:xfrm>
                <a:off x="920" y="3821"/>
                <a:ext cx="413" cy="50"/>
              </a:xfrm>
              <a:custGeom>
                <a:avLst/>
                <a:gdLst>
                  <a:gd name="T0" fmla="*/ 1 w 825"/>
                  <a:gd name="T1" fmla="*/ 0 h 151"/>
                  <a:gd name="T2" fmla="*/ 1 w 825"/>
                  <a:gd name="T3" fmla="*/ 0 h 151"/>
                  <a:gd name="T4" fmla="*/ 1 w 825"/>
                  <a:gd name="T5" fmla="*/ 0 h 151"/>
                  <a:gd name="T6" fmla="*/ 0 w 825"/>
                  <a:gd name="T7" fmla="*/ 0 h 151"/>
                  <a:gd name="T8" fmla="*/ 1 w 825"/>
                  <a:gd name="T9" fmla="*/ 0 h 151"/>
                  <a:gd name="T10" fmla="*/ 1 w 825"/>
                  <a:gd name="T11" fmla="*/ 0 h 151"/>
                  <a:gd name="T12" fmla="*/ 1 w 825"/>
                  <a:gd name="T13" fmla="*/ 0 h 151"/>
                  <a:gd name="T14" fmla="*/ 1 w 825"/>
                  <a:gd name="T15" fmla="*/ 0 h 151"/>
                  <a:gd name="T16" fmla="*/ 1 w 825"/>
                  <a:gd name="T17" fmla="*/ 0 h 151"/>
                  <a:gd name="T18" fmla="*/ 1 w 825"/>
                  <a:gd name="T19" fmla="*/ 0 h 151"/>
                  <a:gd name="T20" fmla="*/ 1 w 825"/>
                  <a:gd name="T21" fmla="*/ 0 h 151"/>
                  <a:gd name="T22" fmla="*/ 1 w 825"/>
                  <a:gd name="T23" fmla="*/ 0 h 151"/>
                  <a:gd name="T24" fmla="*/ 1 w 825"/>
                  <a:gd name="T25" fmla="*/ 0 h 151"/>
                  <a:gd name="T26" fmla="*/ 1 w 825"/>
                  <a:gd name="T27" fmla="*/ 0 h 151"/>
                  <a:gd name="T28" fmla="*/ 1 w 825"/>
                  <a:gd name="T29" fmla="*/ 0 h 15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25"/>
                  <a:gd name="T46" fmla="*/ 0 h 151"/>
                  <a:gd name="T47" fmla="*/ 825 w 825"/>
                  <a:gd name="T48" fmla="*/ 151 h 15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round/>
                <a:headEnd/>
                <a:tailEnd/>
              </a:ln>
            </p:spPr>
            <p:txBody>
              <a:bodyPr/>
              <a:lstStyle/>
              <a:p>
                <a:endParaRPr lang="zh-CN" altLang="en-US"/>
              </a:p>
            </p:txBody>
          </p:sp>
          <p:sp>
            <p:nvSpPr>
              <p:cNvPr id="12421" name="Freeform 482"/>
              <p:cNvSpPr>
                <a:spLocks/>
              </p:cNvSpPr>
              <p:nvPr/>
            </p:nvSpPr>
            <p:spPr bwMode="auto">
              <a:xfrm>
                <a:off x="972" y="3833"/>
                <a:ext cx="330" cy="27"/>
              </a:xfrm>
              <a:custGeom>
                <a:avLst/>
                <a:gdLst>
                  <a:gd name="T0" fmla="*/ 1 w 658"/>
                  <a:gd name="T1" fmla="*/ 0 h 79"/>
                  <a:gd name="T2" fmla="*/ 0 w 658"/>
                  <a:gd name="T3" fmla="*/ 0 h 79"/>
                  <a:gd name="T4" fmla="*/ 1 w 658"/>
                  <a:gd name="T5" fmla="*/ 0 h 79"/>
                  <a:gd name="T6" fmla="*/ 1 w 658"/>
                  <a:gd name="T7" fmla="*/ 0 h 79"/>
                  <a:gd name="T8" fmla="*/ 1 w 658"/>
                  <a:gd name="T9" fmla="*/ 0 h 79"/>
                  <a:gd name="T10" fmla="*/ 1 w 658"/>
                  <a:gd name="T11" fmla="*/ 0 h 79"/>
                  <a:gd name="T12" fmla="*/ 1 w 658"/>
                  <a:gd name="T13" fmla="*/ 0 h 79"/>
                  <a:gd name="T14" fmla="*/ 1 w 658"/>
                  <a:gd name="T15" fmla="*/ 0 h 79"/>
                  <a:gd name="T16" fmla="*/ 1 w 658"/>
                  <a:gd name="T17" fmla="*/ 0 h 79"/>
                  <a:gd name="T18" fmla="*/ 1 w 658"/>
                  <a:gd name="T19" fmla="*/ 0 h 79"/>
                  <a:gd name="T20" fmla="*/ 1 w 658"/>
                  <a:gd name="T21" fmla="*/ 0 h 79"/>
                  <a:gd name="T22" fmla="*/ 1 w 658"/>
                  <a:gd name="T23" fmla="*/ 0 h 79"/>
                  <a:gd name="T24" fmla="*/ 1 w 658"/>
                  <a:gd name="T25" fmla="*/ 0 h 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58"/>
                  <a:gd name="T40" fmla="*/ 0 h 79"/>
                  <a:gd name="T41" fmla="*/ 658 w 658"/>
                  <a:gd name="T42" fmla="*/ 79 h 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22" name="Rectangle 483"/>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12423" name="Rectangle 484"/>
              <p:cNvSpPr>
                <a:spLocks noChangeArrowheads="1"/>
              </p:cNvSpPr>
              <p:nvPr/>
            </p:nvSpPr>
            <p:spPr bwMode="auto">
              <a:xfrm>
                <a:off x="1237" y="3855"/>
                <a:ext cx="53" cy="6"/>
              </a:xfrm>
              <a:prstGeom prst="rect">
                <a:avLst/>
              </a:prstGeom>
              <a:solidFill>
                <a:srgbClr val="202020"/>
              </a:solidFill>
              <a:ln w="7938">
                <a:solidFill>
                  <a:srgbClr val="000000"/>
                </a:solidFill>
                <a:miter lim="800000"/>
                <a:headEnd/>
                <a:tailEnd/>
              </a:ln>
            </p:spPr>
            <p:txBody>
              <a:bodyPr/>
              <a:lstStyle/>
              <a:p>
                <a:pPr eaLnBrk="1" hangingPunct="1"/>
                <a:endParaRPr lang="zh-CN" altLang="en-US"/>
              </a:p>
            </p:txBody>
          </p:sp>
        </p:grpSp>
        <p:grpSp>
          <p:nvGrpSpPr>
            <p:cNvPr id="12400" name="Group 485"/>
            <p:cNvGrpSpPr>
              <a:grpSpLocks/>
            </p:cNvGrpSpPr>
            <p:nvPr/>
          </p:nvGrpSpPr>
          <p:grpSpPr bwMode="auto">
            <a:xfrm>
              <a:off x="1227" y="3477"/>
              <a:ext cx="508" cy="321"/>
              <a:chOff x="1227" y="3477"/>
              <a:chExt cx="508" cy="321"/>
            </a:xfrm>
          </p:grpSpPr>
          <p:sp>
            <p:nvSpPr>
              <p:cNvPr id="12401" name="Freeform 486"/>
              <p:cNvSpPr>
                <a:spLocks/>
              </p:cNvSpPr>
              <p:nvPr/>
            </p:nvSpPr>
            <p:spPr bwMode="auto">
              <a:xfrm>
                <a:off x="1640" y="3731"/>
                <a:ext cx="95" cy="66"/>
              </a:xfrm>
              <a:custGeom>
                <a:avLst/>
                <a:gdLst>
                  <a:gd name="T0" fmla="*/ 0 w 191"/>
                  <a:gd name="T1" fmla="*/ 0 h 200"/>
                  <a:gd name="T2" fmla="*/ 0 w 191"/>
                  <a:gd name="T3" fmla="*/ 0 h 200"/>
                  <a:gd name="T4" fmla="*/ 0 w 191"/>
                  <a:gd name="T5" fmla="*/ 0 h 200"/>
                  <a:gd name="T6" fmla="*/ 0 w 191"/>
                  <a:gd name="T7" fmla="*/ 0 h 200"/>
                  <a:gd name="T8" fmla="*/ 0 w 191"/>
                  <a:gd name="T9" fmla="*/ 0 h 200"/>
                  <a:gd name="T10" fmla="*/ 0 w 191"/>
                  <a:gd name="T11" fmla="*/ 0 h 200"/>
                  <a:gd name="T12" fmla="*/ 0 w 191"/>
                  <a:gd name="T13" fmla="*/ 0 h 200"/>
                  <a:gd name="T14" fmla="*/ 0 w 191"/>
                  <a:gd name="T15" fmla="*/ 0 h 200"/>
                  <a:gd name="T16" fmla="*/ 0 w 191"/>
                  <a:gd name="T17" fmla="*/ 0 h 200"/>
                  <a:gd name="T18" fmla="*/ 0 w 191"/>
                  <a:gd name="T19" fmla="*/ 0 h 200"/>
                  <a:gd name="T20" fmla="*/ 0 w 191"/>
                  <a:gd name="T21" fmla="*/ 0 h 200"/>
                  <a:gd name="T22" fmla="*/ 0 w 191"/>
                  <a:gd name="T23" fmla="*/ 0 h 2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1"/>
                  <a:gd name="T37" fmla="*/ 0 h 200"/>
                  <a:gd name="T38" fmla="*/ 191 w 191"/>
                  <a:gd name="T39" fmla="*/ 200 h 2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round/>
                <a:headEnd/>
                <a:tailEnd/>
              </a:ln>
            </p:spPr>
            <p:txBody>
              <a:bodyPr/>
              <a:lstStyle/>
              <a:p>
                <a:endParaRPr lang="zh-CN" altLang="en-US"/>
              </a:p>
            </p:txBody>
          </p:sp>
          <p:sp>
            <p:nvSpPr>
              <p:cNvPr id="12402" name="Freeform 487"/>
              <p:cNvSpPr>
                <a:spLocks/>
              </p:cNvSpPr>
              <p:nvPr/>
            </p:nvSpPr>
            <p:spPr bwMode="auto">
              <a:xfrm>
                <a:off x="1227" y="3477"/>
                <a:ext cx="429" cy="264"/>
              </a:xfrm>
              <a:custGeom>
                <a:avLst/>
                <a:gdLst>
                  <a:gd name="T0" fmla="*/ 0 w 860"/>
                  <a:gd name="T1" fmla="*/ 0 h 791"/>
                  <a:gd name="T2" fmla="*/ 0 w 860"/>
                  <a:gd name="T3" fmla="*/ 0 h 791"/>
                  <a:gd name="T4" fmla="*/ 0 w 860"/>
                  <a:gd name="T5" fmla="*/ 0 h 791"/>
                  <a:gd name="T6" fmla="*/ 0 w 860"/>
                  <a:gd name="T7" fmla="*/ 0 h 791"/>
                  <a:gd name="T8" fmla="*/ 0 w 860"/>
                  <a:gd name="T9" fmla="*/ 0 h 791"/>
                  <a:gd name="T10" fmla="*/ 0 60000 65536"/>
                  <a:gd name="T11" fmla="*/ 0 60000 65536"/>
                  <a:gd name="T12" fmla="*/ 0 60000 65536"/>
                  <a:gd name="T13" fmla="*/ 0 60000 65536"/>
                  <a:gd name="T14" fmla="*/ 0 60000 65536"/>
                  <a:gd name="T15" fmla="*/ 0 w 860"/>
                  <a:gd name="T16" fmla="*/ 0 h 791"/>
                  <a:gd name="T17" fmla="*/ 860 w 860"/>
                  <a:gd name="T18" fmla="*/ 791 h 791"/>
                </a:gdLst>
                <a:ahLst/>
                <a:cxnLst>
                  <a:cxn ang="T10">
                    <a:pos x="T0" y="T1"/>
                  </a:cxn>
                  <a:cxn ang="T11">
                    <a:pos x="T2" y="T3"/>
                  </a:cxn>
                  <a:cxn ang="T12">
                    <a:pos x="T4" y="T5"/>
                  </a:cxn>
                  <a:cxn ang="T13">
                    <a:pos x="T6" y="T7"/>
                  </a:cxn>
                  <a:cxn ang="T14">
                    <a:pos x="T8" y="T9"/>
                  </a:cxn>
                </a:cxnLst>
                <a:rect l="T15" t="T16" r="T17" b="T18"/>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03" name="Freeform 488"/>
              <p:cNvSpPr>
                <a:spLocks/>
              </p:cNvSpPr>
              <p:nvPr/>
            </p:nvSpPr>
            <p:spPr bwMode="auto">
              <a:xfrm>
                <a:off x="1521" y="3650"/>
                <a:ext cx="141" cy="122"/>
              </a:xfrm>
              <a:custGeom>
                <a:avLst/>
                <a:gdLst>
                  <a:gd name="T0" fmla="*/ 1 w 281"/>
                  <a:gd name="T1" fmla="*/ 0 h 366"/>
                  <a:gd name="T2" fmla="*/ 1 w 281"/>
                  <a:gd name="T3" fmla="*/ 0 h 366"/>
                  <a:gd name="T4" fmla="*/ 1 w 281"/>
                  <a:gd name="T5" fmla="*/ 0 h 366"/>
                  <a:gd name="T6" fmla="*/ 1 w 281"/>
                  <a:gd name="T7" fmla="*/ 0 h 366"/>
                  <a:gd name="T8" fmla="*/ 1 w 281"/>
                  <a:gd name="T9" fmla="*/ 0 h 366"/>
                  <a:gd name="T10" fmla="*/ 1 w 281"/>
                  <a:gd name="T11" fmla="*/ 0 h 366"/>
                  <a:gd name="T12" fmla="*/ 1 w 281"/>
                  <a:gd name="T13" fmla="*/ 0 h 366"/>
                  <a:gd name="T14" fmla="*/ 1 w 281"/>
                  <a:gd name="T15" fmla="*/ 0 h 366"/>
                  <a:gd name="T16" fmla="*/ 1 w 281"/>
                  <a:gd name="T17" fmla="*/ 0 h 366"/>
                  <a:gd name="T18" fmla="*/ 1 w 281"/>
                  <a:gd name="T19" fmla="*/ 0 h 366"/>
                  <a:gd name="T20" fmla="*/ 1 w 281"/>
                  <a:gd name="T21" fmla="*/ 0 h 366"/>
                  <a:gd name="T22" fmla="*/ 1 w 281"/>
                  <a:gd name="T23" fmla="*/ 0 h 366"/>
                  <a:gd name="T24" fmla="*/ 1 w 281"/>
                  <a:gd name="T25" fmla="*/ 0 h 366"/>
                  <a:gd name="T26" fmla="*/ 1 w 281"/>
                  <a:gd name="T27" fmla="*/ 0 h 366"/>
                  <a:gd name="T28" fmla="*/ 1 w 281"/>
                  <a:gd name="T29" fmla="*/ 0 h 366"/>
                  <a:gd name="T30" fmla="*/ 0 w 281"/>
                  <a:gd name="T31" fmla="*/ 0 h 366"/>
                  <a:gd name="T32" fmla="*/ 0 w 281"/>
                  <a:gd name="T33" fmla="*/ 0 h 366"/>
                  <a:gd name="T34" fmla="*/ 1 w 281"/>
                  <a:gd name="T35" fmla="*/ 0 h 36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1"/>
                  <a:gd name="T55" fmla="*/ 0 h 366"/>
                  <a:gd name="T56" fmla="*/ 281 w 281"/>
                  <a:gd name="T57" fmla="*/ 366 h 36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round/>
                <a:headEnd/>
                <a:tailEnd/>
              </a:ln>
            </p:spPr>
            <p:txBody>
              <a:bodyPr/>
              <a:lstStyle/>
              <a:p>
                <a:endParaRPr lang="zh-CN" altLang="en-US"/>
              </a:p>
            </p:txBody>
          </p:sp>
          <p:sp>
            <p:nvSpPr>
              <p:cNvPr id="12404" name="Line 489"/>
              <p:cNvSpPr>
                <a:spLocks noChangeShapeType="1"/>
              </p:cNvSpPr>
              <p:nvPr/>
            </p:nvSpPr>
            <p:spPr bwMode="auto">
              <a:xfrm>
                <a:off x="1586" y="3665"/>
                <a:ext cx="76" cy="4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05" name="Freeform 490"/>
              <p:cNvSpPr>
                <a:spLocks/>
              </p:cNvSpPr>
              <p:nvPr/>
            </p:nvSpPr>
            <p:spPr bwMode="auto">
              <a:xfrm>
                <a:off x="1242" y="3486"/>
                <a:ext cx="111" cy="96"/>
              </a:xfrm>
              <a:custGeom>
                <a:avLst/>
                <a:gdLst>
                  <a:gd name="T0" fmla="*/ 1 w 222"/>
                  <a:gd name="T1" fmla="*/ 0 h 289"/>
                  <a:gd name="T2" fmla="*/ 1 w 222"/>
                  <a:gd name="T3" fmla="*/ 0 h 289"/>
                  <a:gd name="T4" fmla="*/ 1 w 222"/>
                  <a:gd name="T5" fmla="*/ 0 h 289"/>
                  <a:gd name="T6" fmla="*/ 1 w 222"/>
                  <a:gd name="T7" fmla="*/ 0 h 289"/>
                  <a:gd name="T8" fmla="*/ 1 w 222"/>
                  <a:gd name="T9" fmla="*/ 0 h 289"/>
                  <a:gd name="T10" fmla="*/ 1 w 222"/>
                  <a:gd name="T11" fmla="*/ 0 h 289"/>
                  <a:gd name="T12" fmla="*/ 1 w 222"/>
                  <a:gd name="T13" fmla="*/ 0 h 289"/>
                  <a:gd name="T14" fmla="*/ 1 w 222"/>
                  <a:gd name="T15" fmla="*/ 0 h 289"/>
                  <a:gd name="T16" fmla="*/ 1 w 222"/>
                  <a:gd name="T17" fmla="*/ 0 h 289"/>
                  <a:gd name="T18" fmla="*/ 1 w 222"/>
                  <a:gd name="T19" fmla="*/ 0 h 289"/>
                  <a:gd name="T20" fmla="*/ 1 w 222"/>
                  <a:gd name="T21" fmla="*/ 0 h 289"/>
                  <a:gd name="T22" fmla="*/ 1 w 222"/>
                  <a:gd name="T23" fmla="*/ 0 h 289"/>
                  <a:gd name="T24" fmla="*/ 1 w 222"/>
                  <a:gd name="T25" fmla="*/ 0 h 289"/>
                  <a:gd name="T26" fmla="*/ 1 w 222"/>
                  <a:gd name="T27" fmla="*/ 0 h 289"/>
                  <a:gd name="T28" fmla="*/ 1 w 222"/>
                  <a:gd name="T29" fmla="*/ 0 h 289"/>
                  <a:gd name="T30" fmla="*/ 0 w 222"/>
                  <a:gd name="T31" fmla="*/ 0 h 289"/>
                  <a:gd name="T32" fmla="*/ 1 w 222"/>
                  <a:gd name="T33" fmla="*/ 0 h 289"/>
                  <a:gd name="T34" fmla="*/ 1 w 222"/>
                  <a:gd name="T35" fmla="*/ 0 h 2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22"/>
                  <a:gd name="T55" fmla="*/ 0 h 289"/>
                  <a:gd name="T56" fmla="*/ 222 w 222"/>
                  <a:gd name="T57" fmla="*/ 289 h 28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round/>
                <a:headEnd/>
                <a:tailEnd/>
              </a:ln>
            </p:spPr>
            <p:txBody>
              <a:bodyPr/>
              <a:lstStyle/>
              <a:p>
                <a:endParaRPr lang="zh-CN" altLang="en-US"/>
              </a:p>
            </p:txBody>
          </p:sp>
          <p:sp>
            <p:nvSpPr>
              <p:cNvPr id="12406" name="Freeform 491"/>
              <p:cNvSpPr>
                <a:spLocks/>
              </p:cNvSpPr>
              <p:nvPr/>
            </p:nvSpPr>
            <p:spPr bwMode="auto">
              <a:xfrm>
                <a:off x="1456" y="3626"/>
                <a:ext cx="64" cy="62"/>
              </a:xfrm>
              <a:custGeom>
                <a:avLst/>
                <a:gdLst>
                  <a:gd name="T0" fmla="*/ 1 w 128"/>
                  <a:gd name="T1" fmla="*/ 0 h 186"/>
                  <a:gd name="T2" fmla="*/ 1 w 128"/>
                  <a:gd name="T3" fmla="*/ 0 h 186"/>
                  <a:gd name="T4" fmla="*/ 1 w 128"/>
                  <a:gd name="T5" fmla="*/ 0 h 186"/>
                  <a:gd name="T6" fmla="*/ 1 w 128"/>
                  <a:gd name="T7" fmla="*/ 0 h 186"/>
                  <a:gd name="T8" fmla="*/ 0 w 128"/>
                  <a:gd name="T9" fmla="*/ 0 h 186"/>
                  <a:gd name="T10" fmla="*/ 0 w 128"/>
                  <a:gd name="T11" fmla="*/ 0 h 186"/>
                  <a:gd name="T12" fmla="*/ 0 w 128"/>
                  <a:gd name="T13" fmla="*/ 0 h 186"/>
                  <a:gd name="T14" fmla="*/ 0 60000 65536"/>
                  <a:gd name="T15" fmla="*/ 0 60000 65536"/>
                  <a:gd name="T16" fmla="*/ 0 60000 65536"/>
                  <a:gd name="T17" fmla="*/ 0 60000 65536"/>
                  <a:gd name="T18" fmla="*/ 0 60000 65536"/>
                  <a:gd name="T19" fmla="*/ 0 60000 65536"/>
                  <a:gd name="T20" fmla="*/ 0 60000 65536"/>
                  <a:gd name="T21" fmla="*/ 0 w 128"/>
                  <a:gd name="T22" fmla="*/ 0 h 186"/>
                  <a:gd name="T23" fmla="*/ 128 w 128"/>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round/>
                <a:headEnd/>
                <a:tailEnd/>
              </a:ln>
            </p:spPr>
            <p:txBody>
              <a:bodyPr/>
              <a:lstStyle/>
              <a:p>
                <a:endParaRPr lang="zh-CN" altLang="en-US"/>
              </a:p>
            </p:txBody>
          </p:sp>
          <p:sp>
            <p:nvSpPr>
              <p:cNvPr id="12407" name="Freeform 492"/>
              <p:cNvSpPr>
                <a:spLocks/>
              </p:cNvSpPr>
              <p:nvPr/>
            </p:nvSpPr>
            <p:spPr bwMode="auto">
              <a:xfrm>
                <a:off x="1440" y="3615"/>
                <a:ext cx="63" cy="61"/>
              </a:xfrm>
              <a:custGeom>
                <a:avLst/>
                <a:gdLst>
                  <a:gd name="T0" fmla="*/ 1 w 126"/>
                  <a:gd name="T1" fmla="*/ 0 h 185"/>
                  <a:gd name="T2" fmla="*/ 1 w 126"/>
                  <a:gd name="T3" fmla="*/ 0 h 185"/>
                  <a:gd name="T4" fmla="*/ 1 w 126"/>
                  <a:gd name="T5" fmla="*/ 0 h 185"/>
                  <a:gd name="T6" fmla="*/ 1 w 126"/>
                  <a:gd name="T7" fmla="*/ 0 h 185"/>
                  <a:gd name="T8" fmla="*/ 0 w 126"/>
                  <a:gd name="T9" fmla="*/ 0 h 185"/>
                  <a:gd name="T10" fmla="*/ 0 w 126"/>
                  <a:gd name="T11" fmla="*/ 0 h 185"/>
                  <a:gd name="T12" fmla="*/ 0 w 126"/>
                  <a:gd name="T13" fmla="*/ 0 h 185"/>
                  <a:gd name="T14" fmla="*/ 0 60000 65536"/>
                  <a:gd name="T15" fmla="*/ 0 60000 65536"/>
                  <a:gd name="T16" fmla="*/ 0 60000 65536"/>
                  <a:gd name="T17" fmla="*/ 0 60000 65536"/>
                  <a:gd name="T18" fmla="*/ 0 60000 65536"/>
                  <a:gd name="T19" fmla="*/ 0 60000 65536"/>
                  <a:gd name="T20" fmla="*/ 0 60000 65536"/>
                  <a:gd name="T21" fmla="*/ 0 w 126"/>
                  <a:gd name="T22" fmla="*/ 0 h 185"/>
                  <a:gd name="T23" fmla="*/ 126 w 126"/>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round/>
                <a:headEnd/>
                <a:tailEnd/>
              </a:ln>
            </p:spPr>
            <p:txBody>
              <a:bodyPr/>
              <a:lstStyle/>
              <a:p>
                <a:endParaRPr lang="zh-CN" altLang="en-US"/>
              </a:p>
            </p:txBody>
          </p:sp>
          <p:sp>
            <p:nvSpPr>
              <p:cNvPr id="12408" name="Freeform 493"/>
              <p:cNvSpPr>
                <a:spLocks/>
              </p:cNvSpPr>
              <p:nvPr/>
            </p:nvSpPr>
            <p:spPr bwMode="auto">
              <a:xfrm>
                <a:off x="1422" y="3604"/>
                <a:ext cx="64" cy="62"/>
              </a:xfrm>
              <a:custGeom>
                <a:avLst/>
                <a:gdLst>
                  <a:gd name="T0" fmla="*/ 1 w 127"/>
                  <a:gd name="T1" fmla="*/ 0 h 185"/>
                  <a:gd name="T2" fmla="*/ 1 w 127"/>
                  <a:gd name="T3" fmla="*/ 0 h 185"/>
                  <a:gd name="T4" fmla="*/ 1 w 127"/>
                  <a:gd name="T5" fmla="*/ 0 h 185"/>
                  <a:gd name="T6" fmla="*/ 1 w 127"/>
                  <a:gd name="T7" fmla="*/ 0 h 185"/>
                  <a:gd name="T8" fmla="*/ 0 w 127"/>
                  <a:gd name="T9" fmla="*/ 0 h 185"/>
                  <a:gd name="T10" fmla="*/ 0 w 127"/>
                  <a:gd name="T11" fmla="*/ 0 h 185"/>
                  <a:gd name="T12" fmla="*/ 0 w 127"/>
                  <a:gd name="T13" fmla="*/ 0 h 185"/>
                  <a:gd name="T14" fmla="*/ 0 60000 65536"/>
                  <a:gd name="T15" fmla="*/ 0 60000 65536"/>
                  <a:gd name="T16" fmla="*/ 0 60000 65536"/>
                  <a:gd name="T17" fmla="*/ 0 60000 65536"/>
                  <a:gd name="T18" fmla="*/ 0 60000 65536"/>
                  <a:gd name="T19" fmla="*/ 0 60000 65536"/>
                  <a:gd name="T20" fmla="*/ 0 60000 65536"/>
                  <a:gd name="T21" fmla="*/ 0 w 127"/>
                  <a:gd name="T22" fmla="*/ 0 h 185"/>
                  <a:gd name="T23" fmla="*/ 127 w 127"/>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round/>
                <a:headEnd/>
                <a:tailEnd/>
              </a:ln>
            </p:spPr>
            <p:txBody>
              <a:bodyPr/>
              <a:lstStyle/>
              <a:p>
                <a:endParaRPr lang="zh-CN" altLang="en-US"/>
              </a:p>
            </p:txBody>
          </p:sp>
          <p:sp>
            <p:nvSpPr>
              <p:cNvPr id="12409" name="Freeform 494"/>
              <p:cNvSpPr>
                <a:spLocks/>
              </p:cNvSpPr>
              <p:nvPr/>
            </p:nvSpPr>
            <p:spPr bwMode="auto">
              <a:xfrm>
                <a:off x="1401" y="3594"/>
                <a:ext cx="64" cy="62"/>
              </a:xfrm>
              <a:custGeom>
                <a:avLst/>
                <a:gdLst>
                  <a:gd name="T0" fmla="*/ 1 w 127"/>
                  <a:gd name="T1" fmla="*/ 0 h 186"/>
                  <a:gd name="T2" fmla="*/ 1 w 127"/>
                  <a:gd name="T3" fmla="*/ 0 h 186"/>
                  <a:gd name="T4" fmla="*/ 1 w 127"/>
                  <a:gd name="T5" fmla="*/ 0 h 186"/>
                  <a:gd name="T6" fmla="*/ 1 w 127"/>
                  <a:gd name="T7" fmla="*/ 0 h 186"/>
                  <a:gd name="T8" fmla="*/ 0 w 127"/>
                  <a:gd name="T9" fmla="*/ 0 h 186"/>
                  <a:gd name="T10" fmla="*/ 0 w 127"/>
                  <a:gd name="T11" fmla="*/ 0 h 186"/>
                  <a:gd name="T12" fmla="*/ 0 w 127"/>
                  <a:gd name="T13" fmla="*/ 0 h 186"/>
                  <a:gd name="T14" fmla="*/ 0 60000 65536"/>
                  <a:gd name="T15" fmla="*/ 0 60000 65536"/>
                  <a:gd name="T16" fmla="*/ 0 60000 65536"/>
                  <a:gd name="T17" fmla="*/ 0 60000 65536"/>
                  <a:gd name="T18" fmla="*/ 0 60000 65536"/>
                  <a:gd name="T19" fmla="*/ 0 60000 65536"/>
                  <a:gd name="T20" fmla="*/ 0 60000 65536"/>
                  <a:gd name="T21" fmla="*/ 0 w 127"/>
                  <a:gd name="T22" fmla="*/ 0 h 186"/>
                  <a:gd name="T23" fmla="*/ 127 w 127"/>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round/>
                <a:headEnd/>
                <a:tailEnd/>
              </a:ln>
            </p:spPr>
            <p:txBody>
              <a:bodyPr/>
              <a:lstStyle/>
              <a:p>
                <a:endParaRPr lang="zh-CN" altLang="en-US"/>
              </a:p>
            </p:txBody>
          </p:sp>
          <p:sp>
            <p:nvSpPr>
              <p:cNvPr id="12410" name="Freeform 495"/>
              <p:cNvSpPr>
                <a:spLocks/>
              </p:cNvSpPr>
              <p:nvPr/>
            </p:nvSpPr>
            <p:spPr bwMode="auto">
              <a:xfrm>
                <a:off x="1383" y="3583"/>
                <a:ext cx="64" cy="62"/>
              </a:xfrm>
              <a:custGeom>
                <a:avLst/>
                <a:gdLst>
                  <a:gd name="T0" fmla="*/ 1 w 128"/>
                  <a:gd name="T1" fmla="*/ 0 h 186"/>
                  <a:gd name="T2" fmla="*/ 1 w 128"/>
                  <a:gd name="T3" fmla="*/ 0 h 186"/>
                  <a:gd name="T4" fmla="*/ 1 w 128"/>
                  <a:gd name="T5" fmla="*/ 0 h 186"/>
                  <a:gd name="T6" fmla="*/ 1 w 128"/>
                  <a:gd name="T7" fmla="*/ 0 h 186"/>
                  <a:gd name="T8" fmla="*/ 0 w 128"/>
                  <a:gd name="T9" fmla="*/ 0 h 186"/>
                  <a:gd name="T10" fmla="*/ 0 w 128"/>
                  <a:gd name="T11" fmla="*/ 0 h 186"/>
                  <a:gd name="T12" fmla="*/ 0 w 128"/>
                  <a:gd name="T13" fmla="*/ 0 h 186"/>
                  <a:gd name="T14" fmla="*/ 0 60000 65536"/>
                  <a:gd name="T15" fmla="*/ 0 60000 65536"/>
                  <a:gd name="T16" fmla="*/ 0 60000 65536"/>
                  <a:gd name="T17" fmla="*/ 0 60000 65536"/>
                  <a:gd name="T18" fmla="*/ 0 60000 65536"/>
                  <a:gd name="T19" fmla="*/ 0 60000 65536"/>
                  <a:gd name="T20" fmla="*/ 0 60000 65536"/>
                  <a:gd name="T21" fmla="*/ 0 w 128"/>
                  <a:gd name="T22" fmla="*/ 0 h 186"/>
                  <a:gd name="T23" fmla="*/ 128 w 128"/>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round/>
                <a:headEnd/>
                <a:tailEnd/>
              </a:ln>
            </p:spPr>
            <p:txBody>
              <a:bodyPr/>
              <a:lstStyle/>
              <a:p>
                <a:endParaRPr lang="zh-CN" altLang="en-US"/>
              </a:p>
            </p:txBody>
          </p:sp>
          <p:sp>
            <p:nvSpPr>
              <p:cNvPr id="12411" name="Freeform 496"/>
              <p:cNvSpPr>
                <a:spLocks/>
              </p:cNvSpPr>
              <p:nvPr/>
            </p:nvSpPr>
            <p:spPr bwMode="auto">
              <a:xfrm>
                <a:off x="1365" y="3570"/>
                <a:ext cx="63" cy="62"/>
              </a:xfrm>
              <a:custGeom>
                <a:avLst/>
                <a:gdLst>
                  <a:gd name="T0" fmla="*/ 1 w 126"/>
                  <a:gd name="T1" fmla="*/ 0 h 186"/>
                  <a:gd name="T2" fmla="*/ 1 w 126"/>
                  <a:gd name="T3" fmla="*/ 0 h 186"/>
                  <a:gd name="T4" fmla="*/ 1 w 126"/>
                  <a:gd name="T5" fmla="*/ 0 h 186"/>
                  <a:gd name="T6" fmla="*/ 1 w 126"/>
                  <a:gd name="T7" fmla="*/ 0 h 186"/>
                  <a:gd name="T8" fmla="*/ 0 w 126"/>
                  <a:gd name="T9" fmla="*/ 0 h 186"/>
                  <a:gd name="T10" fmla="*/ 0 w 126"/>
                  <a:gd name="T11" fmla="*/ 0 h 186"/>
                  <a:gd name="T12" fmla="*/ 0 w 126"/>
                  <a:gd name="T13" fmla="*/ 0 h 186"/>
                  <a:gd name="T14" fmla="*/ 0 60000 65536"/>
                  <a:gd name="T15" fmla="*/ 0 60000 65536"/>
                  <a:gd name="T16" fmla="*/ 0 60000 65536"/>
                  <a:gd name="T17" fmla="*/ 0 60000 65536"/>
                  <a:gd name="T18" fmla="*/ 0 60000 65536"/>
                  <a:gd name="T19" fmla="*/ 0 60000 65536"/>
                  <a:gd name="T20" fmla="*/ 0 60000 65536"/>
                  <a:gd name="T21" fmla="*/ 0 w 126"/>
                  <a:gd name="T22" fmla="*/ 0 h 186"/>
                  <a:gd name="T23" fmla="*/ 126 w 126"/>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round/>
                <a:headEnd/>
                <a:tailEnd/>
              </a:ln>
            </p:spPr>
            <p:txBody>
              <a:bodyPr/>
              <a:lstStyle/>
              <a:p>
                <a:endParaRPr lang="zh-CN" altLang="en-US"/>
              </a:p>
            </p:txBody>
          </p:sp>
          <p:sp>
            <p:nvSpPr>
              <p:cNvPr id="12412" name="Freeform 497"/>
              <p:cNvSpPr>
                <a:spLocks/>
              </p:cNvSpPr>
              <p:nvPr/>
            </p:nvSpPr>
            <p:spPr bwMode="auto">
              <a:xfrm>
                <a:off x="1349" y="3558"/>
                <a:ext cx="64" cy="62"/>
              </a:xfrm>
              <a:custGeom>
                <a:avLst/>
                <a:gdLst>
                  <a:gd name="T0" fmla="*/ 1 w 127"/>
                  <a:gd name="T1" fmla="*/ 0 h 186"/>
                  <a:gd name="T2" fmla="*/ 1 w 127"/>
                  <a:gd name="T3" fmla="*/ 0 h 186"/>
                  <a:gd name="T4" fmla="*/ 1 w 127"/>
                  <a:gd name="T5" fmla="*/ 0 h 186"/>
                  <a:gd name="T6" fmla="*/ 1 w 127"/>
                  <a:gd name="T7" fmla="*/ 0 h 186"/>
                  <a:gd name="T8" fmla="*/ 0 w 127"/>
                  <a:gd name="T9" fmla="*/ 0 h 186"/>
                  <a:gd name="T10" fmla="*/ 0 w 127"/>
                  <a:gd name="T11" fmla="*/ 0 h 186"/>
                  <a:gd name="T12" fmla="*/ 0 w 127"/>
                  <a:gd name="T13" fmla="*/ 0 h 186"/>
                  <a:gd name="T14" fmla="*/ 0 60000 65536"/>
                  <a:gd name="T15" fmla="*/ 0 60000 65536"/>
                  <a:gd name="T16" fmla="*/ 0 60000 65536"/>
                  <a:gd name="T17" fmla="*/ 0 60000 65536"/>
                  <a:gd name="T18" fmla="*/ 0 60000 65536"/>
                  <a:gd name="T19" fmla="*/ 0 60000 65536"/>
                  <a:gd name="T20" fmla="*/ 0 60000 65536"/>
                  <a:gd name="T21" fmla="*/ 0 w 127"/>
                  <a:gd name="T22" fmla="*/ 0 h 186"/>
                  <a:gd name="T23" fmla="*/ 127 w 127"/>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round/>
                <a:headEnd/>
                <a:tailEnd/>
              </a:ln>
            </p:spPr>
            <p:txBody>
              <a:bodyPr/>
              <a:lstStyle/>
              <a:p>
                <a:endParaRPr lang="zh-CN" altLang="en-US"/>
              </a:p>
            </p:txBody>
          </p:sp>
          <p:sp>
            <p:nvSpPr>
              <p:cNvPr id="12413" name="Freeform 498"/>
              <p:cNvSpPr>
                <a:spLocks/>
              </p:cNvSpPr>
              <p:nvPr/>
            </p:nvSpPr>
            <p:spPr bwMode="auto">
              <a:xfrm>
                <a:off x="1331" y="3550"/>
                <a:ext cx="63" cy="62"/>
              </a:xfrm>
              <a:custGeom>
                <a:avLst/>
                <a:gdLst>
                  <a:gd name="T0" fmla="*/ 0 w 127"/>
                  <a:gd name="T1" fmla="*/ 0 h 186"/>
                  <a:gd name="T2" fmla="*/ 0 w 127"/>
                  <a:gd name="T3" fmla="*/ 0 h 186"/>
                  <a:gd name="T4" fmla="*/ 0 w 127"/>
                  <a:gd name="T5" fmla="*/ 0 h 186"/>
                  <a:gd name="T6" fmla="*/ 0 w 127"/>
                  <a:gd name="T7" fmla="*/ 0 h 186"/>
                  <a:gd name="T8" fmla="*/ 0 w 127"/>
                  <a:gd name="T9" fmla="*/ 0 h 186"/>
                  <a:gd name="T10" fmla="*/ 0 w 127"/>
                  <a:gd name="T11" fmla="*/ 0 h 186"/>
                  <a:gd name="T12" fmla="*/ 0 w 127"/>
                  <a:gd name="T13" fmla="*/ 0 h 186"/>
                  <a:gd name="T14" fmla="*/ 0 60000 65536"/>
                  <a:gd name="T15" fmla="*/ 0 60000 65536"/>
                  <a:gd name="T16" fmla="*/ 0 60000 65536"/>
                  <a:gd name="T17" fmla="*/ 0 60000 65536"/>
                  <a:gd name="T18" fmla="*/ 0 60000 65536"/>
                  <a:gd name="T19" fmla="*/ 0 60000 65536"/>
                  <a:gd name="T20" fmla="*/ 0 60000 65536"/>
                  <a:gd name="T21" fmla="*/ 0 w 127"/>
                  <a:gd name="T22" fmla="*/ 0 h 186"/>
                  <a:gd name="T23" fmla="*/ 127 w 127"/>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round/>
                <a:headEnd/>
                <a:tailEnd/>
              </a:ln>
            </p:spPr>
            <p:txBody>
              <a:bodyPr/>
              <a:lstStyle/>
              <a:p>
                <a:endParaRPr lang="zh-CN" altLang="en-US"/>
              </a:p>
            </p:txBody>
          </p:sp>
          <p:sp>
            <p:nvSpPr>
              <p:cNvPr id="12414" name="Freeform 499"/>
              <p:cNvSpPr>
                <a:spLocks/>
              </p:cNvSpPr>
              <p:nvPr/>
            </p:nvSpPr>
            <p:spPr bwMode="auto">
              <a:xfrm>
                <a:off x="1308" y="3501"/>
                <a:ext cx="47" cy="25"/>
              </a:xfrm>
              <a:custGeom>
                <a:avLst/>
                <a:gdLst>
                  <a:gd name="T0" fmla="*/ 0 w 96"/>
                  <a:gd name="T1" fmla="*/ 0 h 74"/>
                  <a:gd name="T2" fmla="*/ 0 w 96"/>
                  <a:gd name="T3" fmla="*/ 0 h 74"/>
                  <a:gd name="T4" fmla="*/ 0 w 96"/>
                  <a:gd name="T5" fmla="*/ 0 h 74"/>
                  <a:gd name="T6" fmla="*/ 0 w 96"/>
                  <a:gd name="T7" fmla="*/ 0 h 74"/>
                  <a:gd name="T8" fmla="*/ 0 60000 65536"/>
                  <a:gd name="T9" fmla="*/ 0 60000 65536"/>
                  <a:gd name="T10" fmla="*/ 0 60000 65536"/>
                  <a:gd name="T11" fmla="*/ 0 60000 65536"/>
                  <a:gd name="T12" fmla="*/ 0 w 96"/>
                  <a:gd name="T13" fmla="*/ 0 h 74"/>
                  <a:gd name="T14" fmla="*/ 96 w 96"/>
                  <a:gd name="T15" fmla="*/ 74 h 74"/>
                </a:gdLst>
                <a:ahLst/>
                <a:cxnLst>
                  <a:cxn ang="T8">
                    <a:pos x="T0" y="T1"/>
                  </a:cxn>
                  <a:cxn ang="T9">
                    <a:pos x="T2" y="T3"/>
                  </a:cxn>
                  <a:cxn ang="T10">
                    <a:pos x="T4" y="T5"/>
                  </a:cxn>
                  <a:cxn ang="T11">
                    <a:pos x="T6" y="T7"/>
                  </a:cxn>
                </a:cxnLst>
                <a:rect l="T12" t="T13" r="T14" b="T15"/>
                <a:pathLst>
                  <a:path w="96" h="74">
                    <a:moveTo>
                      <a:pt x="0" y="0"/>
                    </a:moveTo>
                    <a:lnTo>
                      <a:pt x="89" y="74"/>
                    </a:lnTo>
                    <a:lnTo>
                      <a:pt x="96" y="74"/>
                    </a:lnTo>
                    <a:lnTo>
                      <a:pt x="93" y="74"/>
                    </a:lnTo>
                  </a:path>
                </a:pathLst>
              </a:custGeom>
              <a:solidFill>
                <a:schemeClr val="bg2"/>
              </a:solidFill>
              <a:ln w="7938">
                <a:solidFill>
                  <a:srgbClr val="000000"/>
                </a:solidFill>
                <a:round/>
                <a:headEnd/>
                <a:tailEnd/>
              </a:ln>
            </p:spPr>
            <p:txBody>
              <a:bodyPr/>
              <a:lstStyle/>
              <a:p>
                <a:endParaRPr lang="zh-CN" altLang="en-US"/>
              </a:p>
            </p:txBody>
          </p:sp>
          <p:sp>
            <p:nvSpPr>
              <p:cNvPr id="12415" name="Oval 500"/>
              <p:cNvSpPr>
                <a:spLocks noChangeArrowheads="1"/>
              </p:cNvSpPr>
              <p:nvPr/>
            </p:nvSpPr>
            <p:spPr bwMode="auto">
              <a:xfrm>
                <a:off x="1339" y="3772"/>
                <a:ext cx="78" cy="26"/>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416" name="Oval 501"/>
              <p:cNvSpPr>
                <a:spLocks noChangeArrowheads="1"/>
              </p:cNvSpPr>
              <p:nvPr/>
            </p:nvSpPr>
            <p:spPr bwMode="auto">
              <a:xfrm>
                <a:off x="1432" y="3771"/>
                <a:ext cx="78"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417" name="Freeform 502"/>
              <p:cNvSpPr>
                <a:spLocks/>
              </p:cNvSpPr>
              <p:nvPr/>
            </p:nvSpPr>
            <p:spPr bwMode="auto">
              <a:xfrm>
                <a:off x="1511" y="3785"/>
                <a:ext cx="94" cy="8"/>
              </a:xfrm>
              <a:custGeom>
                <a:avLst/>
                <a:gdLst>
                  <a:gd name="T0" fmla="*/ 0 w 188"/>
                  <a:gd name="T1" fmla="*/ 0 h 25"/>
                  <a:gd name="T2" fmla="*/ 1 w 188"/>
                  <a:gd name="T3" fmla="*/ 0 h 25"/>
                  <a:gd name="T4" fmla="*/ 1 w 188"/>
                  <a:gd name="T5" fmla="*/ 0 h 25"/>
                  <a:gd name="T6" fmla="*/ 1 w 188"/>
                  <a:gd name="T7" fmla="*/ 0 h 25"/>
                  <a:gd name="T8" fmla="*/ 0 w 188"/>
                  <a:gd name="T9" fmla="*/ 0 h 25"/>
                  <a:gd name="T10" fmla="*/ 0 60000 65536"/>
                  <a:gd name="T11" fmla="*/ 0 60000 65536"/>
                  <a:gd name="T12" fmla="*/ 0 60000 65536"/>
                  <a:gd name="T13" fmla="*/ 0 60000 65536"/>
                  <a:gd name="T14" fmla="*/ 0 60000 65536"/>
                  <a:gd name="T15" fmla="*/ 0 w 188"/>
                  <a:gd name="T16" fmla="*/ 0 h 25"/>
                  <a:gd name="T17" fmla="*/ 188 w 188"/>
                  <a:gd name="T18" fmla="*/ 25 h 25"/>
                </a:gdLst>
                <a:ahLst/>
                <a:cxnLst>
                  <a:cxn ang="T10">
                    <a:pos x="T0" y="T1"/>
                  </a:cxn>
                  <a:cxn ang="T11">
                    <a:pos x="T2" y="T3"/>
                  </a:cxn>
                  <a:cxn ang="T12">
                    <a:pos x="T4" y="T5"/>
                  </a:cxn>
                  <a:cxn ang="T13">
                    <a:pos x="T6" y="T7"/>
                  </a:cxn>
                  <a:cxn ang="T14">
                    <a:pos x="T8" y="T9"/>
                  </a:cxn>
                </a:cxnLst>
                <a:rect l="T15" t="T16" r="T17" b="T18"/>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18" name="Oval 503"/>
              <p:cNvSpPr>
                <a:spLocks noChangeArrowheads="1"/>
              </p:cNvSpPr>
              <p:nvPr/>
            </p:nvSpPr>
            <p:spPr bwMode="auto">
              <a:xfrm>
                <a:off x="1338" y="3767"/>
                <a:ext cx="78" cy="27"/>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419" name="Oval 504"/>
              <p:cNvSpPr>
                <a:spLocks noChangeArrowheads="1"/>
              </p:cNvSpPr>
              <p:nvPr/>
            </p:nvSpPr>
            <p:spPr bwMode="auto">
              <a:xfrm>
                <a:off x="1431" y="3766"/>
                <a:ext cx="77"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grpSp>
      </p:grpSp>
      <p:grpSp>
        <p:nvGrpSpPr>
          <p:cNvPr id="12313" name="Group 505"/>
          <p:cNvGrpSpPr>
            <a:grpSpLocks/>
          </p:cNvGrpSpPr>
          <p:nvPr/>
        </p:nvGrpSpPr>
        <p:grpSpPr bwMode="auto">
          <a:xfrm>
            <a:off x="9329053" y="2971417"/>
            <a:ext cx="1504755" cy="781231"/>
            <a:chOff x="1680" y="240"/>
            <a:chExt cx="2529" cy="1270"/>
          </a:xfrm>
        </p:grpSpPr>
        <p:sp>
          <p:nvSpPr>
            <p:cNvPr id="12377" name="Oval 506"/>
            <p:cNvSpPr>
              <a:spLocks noChangeArrowheads="1"/>
            </p:cNvSpPr>
            <p:nvPr/>
          </p:nvSpPr>
          <p:spPr bwMode="auto">
            <a:xfrm>
              <a:off x="2554" y="240"/>
              <a:ext cx="1088"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378" name="Oval 507"/>
            <p:cNvSpPr>
              <a:spLocks noChangeArrowheads="1"/>
            </p:cNvSpPr>
            <p:nvPr/>
          </p:nvSpPr>
          <p:spPr bwMode="auto">
            <a:xfrm>
              <a:off x="1941" y="381"/>
              <a:ext cx="827"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379" name="Oval 508"/>
            <p:cNvSpPr>
              <a:spLocks noChangeArrowheads="1"/>
            </p:cNvSpPr>
            <p:nvPr/>
          </p:nvSpPr>
          <p:spPr bwMode="auto">
            <a:xfrm>
              <a:off x="1680" y="702"/>
              <a:ext cx="552" cy="411"/>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380" name="Oval 509"/>
            <p:cNvSpPr>
              <a:spLocks noChangeArrowheads="1"/>
            </p:cNvSpPr>
            <p:nvPr/>
          </p:nvSpPr>
          <p:spPr bwMode="auto">
            <a:xfrm>
              <a:off x="1849" y="894"/>
              <a:ext cx="842" cy="450"/>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381" name="Oval 510"/>
            <p:cNvSpPr>
              <a:spLocks noChangeArrowheads="1"/>
            </p:cNvSpPr>
            <p:nvPr/>
          </p:nvSpPr>
          <p:spPr bwMode="auto">
            <a:xfrm>
              <a:off x="2462" y="971"/>
              <a:ext cx="1272" cy="539"/>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382" name="Oval 511"/>
            <p:cNvSpPr>
              <a:spLocks noChangeArrowheads="1"/>
            </p:cNvSpPr>
            <p:nvPr/>
          </p:nvSpPr>
          <p:spPr bwMode="auto">
            <a:xfrm>
              <a:off x="3289" y="394"/>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383" name="Oval 512"/>
            <p:cNvSpPr>
              <a:spLocks noChangeArrowheads="1"/>
            </p:cNvSpPr>
            <p:nvPr/>
          </p:nvSpPr>
          <p:spPr bwMode="auto">
            <a:xfrm>
              <a:off x="3412" y="663"/>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384" name="Oval 513"/>
            <p:cNvSpPr>
              <a:spLocks noChangeArrowheads="1"/>
            </p:cNvSpPr>
            <p:nvPr/>
          </p:nvSpPr>
          <p:spPr bwMode="auto">
            <a:xfrm>
              <a:off x="3335" y="753"/>
              <a:ext cx="797" cy="66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385" name="Oval 514"/>
            <p:cNvSpPr>
              <a:spLocks noChangeArrowheads="1"/>
            </p:cNvSpPr>
            <p:nvPr/>
          </p:nvSpPr>
          <p:spPr bwMode="auto">
            <a:xfrm>
              <a:off x="2140" y="548"/>
              <a:ext cx="1640" cy="667"/>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grpSp>
      <p:sp>
        <p:nvSpPr>
          <p:cNvPr id="12314" name="Text Box 515"/>
          <p:cNvSpPr txBox="1">
            <a:spLocks noChangeArrowheads="1"/>
          </p:cNvSpPr>
          <p:nvPr/>
        </p:nvSpPr>
        <p:spPr bwMode="auto">
          <a:xfrm>
            <a:off x="9633813" y="3160373"/>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局域网</a:t>
            </a:r>
          </a:p>
        </p:txBody>
      </p:sp>
      <p:sp>
        <p:nvSpPr>
          <p:cNvPr id="230916" name="Line 516"/>
          <p:cNvSpPr>
            <a:spLocks noChangeShapeType="1"/>
          </p:cNvSpPr>
          <p:nvPr/>
        </p:nvSpPr>
        <p:spPr bwMode="auto">
          <a:xfrm flipV="1">
            <a:off x="1386237" y="3038107"/>
            <a:ext cx="1631737" cy="360445"/>
          </a:xfrm>
          <a:prstGeom prst="line">
            <a:avLst/>
          </a:prstGeom>
          <a:noFill/>
          <a:ln w="57150">
            <a:solidFill>
              <a:schemeClr val="hlink"/>
            </a:solidFill>
            <a:round/>
            <a:headEnd/>
            <a:tailEnd type="triangle" w="med" len="lg"/>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30917" name="Line 517"/>
          <p:cNvSpPr>
            <a:spLocks noChangeShapeType="1"/>
          </p:cNvSpPr>
          <p:nvPr/>
        </p:nvSpPr>
        <p:spPr bwMode="auto">
          <a:xfrm flipV="1">
            <a:off x="6626422" y="3050811"/>
            <a:ext cx="1875123" cy="115914"/>
          </a:xfrm>
          <a:prstGeom prst="line">
            <a:avLst/>
          </a:prstGeom>
          <a:noFill/>
          <a:ln w="57150">
            <a:solidFill>
              <a:schemeClr val="hlink"/>
            </a:solidFill>
            <a:round/>
            <a:headEnd/>
            <a:tailEnd type="triangle" w="med" len="lg"/>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30918" name="Line 518"/>
          <p:cNvSpPr>
            <a:spLocks noChangeShapeType="1"/>
          </p:cNvSpPr>
          <p:nvPr/>
        </p:nvSpPr>
        <p:spPr bwMode="auto">
          <a:xfrm>
            <a:off x="9301540" y="3096858"/>
            <a:ext cx="2116391" cy="261999"/>
          </a:xfrm>
          <a:prstGeom prst="line">
            <a:avLst/>
          </a:prstGeom>
          <a:noFill/>
          <a:ln w="57150">
            <a:solidFill>
              <a:schemeClr val="hlink"/>
            </a:solidFill>
            <a:round/>
            <a:headEnd/>
            <a:tailEnd type="triangle" w="med" len="lg"/>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30919" name="Line 519"/>
          <p:cNvSpPr>
            <a:spLocks noChangeShapeType="1"/>
          </p:cNvSpPr>
          <p:nvPr/>
        </p:nvSpPr>
        <p:spPr bwMode="auto">
          <a:xfrm>
            <a:off x="3875113" y="3007938"/>
            <a:ext cx="2057132" cy="142908"/>
          </a:xfrm>
          <a:prstGeom prst="line">
            <a:avLst/>
          </a:prstGeom>
          <a:noFill/>
          <a:ln w="57150">
            <a:solidFill>
              <a:schemeClr val="hlink"/>
            </a:solidFill>
            <a:round/>
            <a:headEnd/>
            <a:tailEnd type="triangle" w="med" len="lg"/>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30920" name="Text Box 520"/>
          <p:cNvSpPr txBox="1">
            <a:spLocks noChangeArrowheads="1"/>
          </p:cNvSpPr>
          <p:nvPr/>
        </p:nvSpPr>
        <p:spPr bwMode="auto">
          <a:xfrm>
            <a:off x="3312153" y="1845618"/>
            <a:ext cx="4999981" cy="69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3800" b="0" dirty="0">
                <a:solidFill>
                  <a:srgbClr val="333399"/>
                </a:solidFill>
                <a:latin typeface="Arial" charset="0"/>
              </a:rPr>
              <a:t>主机</a:t>
            </a:r>
            <a:r>
              <a:rPr kumimoji="1" lang="zh-CN" altLang="en-US" sz="2100" b="0" dirty="0">
                <a:solidFill>
                  <a:srgbClr val="333399"/>
                </a:solidFill>
                <a:latin typeface="Arial" charset="0"/>
              </a:rPr>
              <a:t> </a:t>
            </a:r>
            <a:r>
              <a:rPr kumimoji="1" lang="en-US" altLang="zh-CN" sz="3800" b="0" dirty="0">
                <a:solidFill>
                  <a:srgbClr val="333399"/>
                </a:solidFill>
                <a:latin typeface="Arial" charset="0"/>
              </a:rPr>
              <a:t>H</a:t>
            </a:r>
            <a:r>
              <a:rPr kumimoji="1" lang="en-US" altLang="zh-CN" sz="3800" b="0" baseline="-25000" dirty="0">
                <a:solidFill>
                  <a:srgbClr val="333399"/>
                </a:solidFill>
                <a:latin typeface="Arial" charset="0"/>
              </a:rPr>
              <a:t>1</a:t>
            </a:r>
            <a:r>
              <a:rPr kumimoji="1" lang="en-US" altLang="zh-CN" sz="2100" b="0" dirty="0">
                <a:solidFill>
                  <a:srgbClr val="333399"/>
                </a:solidFill>
                <a:latin typeface="Arial" charset="0"/>
              </a:rPr>
              <a:t> </a:t>
            </a:r>
            <a:r>
              <a:rPr kumimoji="1" lang="zh-CN" altLang="en-US" sz="3800" b="0" dirty="0">
                <a:solidFill>
                  <a:srgbClr val="333399"/>
                </a:solidFill>
                <a:latin typeface="Arial" charset="0"/>
              </a:rPr>
              <a:t>向</a:t>
            </a:r>
            <a:r>
              <a:rPr kumimoji="1" lang="zh-CN" altLang="en-US" sz="2100" b="0" dirty="0">
                <a:solidFill>
                  <a:srgbClr val="333399"/>
                </a:solidFill>
                <a:latin typeface="Arial" charset="0"/>
              </a:rPr>
              <a:t> </a:t>
            </a:r>
            <a:r>
              <a:rPr kumimoji="1" lang="en-US" altLang="zh-CN" sz="3800" b="0" dirty="0">
                <a:solidFill>
                  <a:srgbClr val="333399"/>
                </a:solidFill>
                <a:latin typeface="Arial" charset="0"/>
              </a:rPr>
              <a:t>H</a:t>
            </a:r>
            <a:r>
              <a:rPr kumimoji="1" lang="en-US" altLang="zh-CN" sz="3800" b="0" baseline="-25000" dirty="0">
                <a:solidFill>
                  <a:srgbClr val="333399"/>
                </a:solidFill>
                <a:latin typeface="Arial" charset="0"/>
              </a:rPr>
              <a:t>2</a:t>
            </a:r>
            <a:r>
              <a:rPr kumimoji="1" lang="en-US" altLang="zh-CN" sz="2100" b="0" dirty="0">
                <a:solidFill>
                  <a:srgbClr val="333399"/>
                </a:solidFill>
                <a:latin typeface="Arial" charset="0"/>
              </a:rPr>
              <a:t> </a:t>
            </a:r>
            <a:r>
              <a:rPr kumimoji="1" lang="zh-CN" altLang="en-US" sz="3800" b="0" dirty="0">
                <a:solidFill>
                  <a:srgbClr val="333399"/>
                </a:solidFill>
                <a:latin typeface="Arial" charset="0"/>
              </a:rPr>
              <a:t>发送数据</a:t>
            </a:r>
            <a:endParaRPr kumimoji="1" lang="zh-CN" altLang="en-US" sz="3800" b="0" baseline="-25000" dirty="0">
              <a:solidFill>
                <a:srgbClr val="333399"/>
              </a:solidFill>
              <a:latin typeface="Arial" charset="0"/>
            </a:endParaRPr>
          </a:p>
        </p:txBody>
      </p:sp>
      <p:grpSp>
        <p:nvGrpSpPr>
          <p:cNvPr id="2" name="Group 521"/>
          <p:cNvGrpSpPr>
            <a:grpSpLocks/>
          </p:cNvGrpSpPr>
          <p:nvPr/>
        </p:nvGrpSpPr>
        <p:grpSpPr bwMode="auto">
          <a:xfrm>
            <a:off x="334390" y="3781229"/>
            <a:ext cx="11635919" cy="2419910"/>
            <a:chOff x="158" y="2405"/>
            <a:chExt cx="5498" cy="1524"/>
          </a:xfrm>
        </p:grpSpPr>
        <p:sp>
          <p:nvSpPr>
            <p:cNvPr id="12325" name="AutoShape 522"/>
            <p:cNvSpPr>
              <a:spLocks noChangeArrowheads="1"/>
            </p:cNvSpPr>
            <p:nvPr/>
          </p:nvSpPr>
          <p:spPr bwMode="auto">
            <a:xfrm>
              <a:off x="158" y="2633"/>
              <a:ext cx="564" cy="1144"/>
            </a:xfrm>
            <a:prstGeom prst="cube">
              <a:avLst>
                <a:gd name="adj" fmla="val 9250"/>
              </a:avLst>
            </a:prstGeom>
            <a:solidFill>
              <a:srgbClr val="FFFF66"/>
            </a:solidFill>
            <a:ln w="19050">
              <a:solidFill>
                <a:schemeClr val="tx1"/>
              </a:solidFill>
              <a:miter lim="800000"/>
              <a:headEnd/>
              <a:tailEnd/>
            </a:ln>
          </p:spPr>
          <p:txBody>
            <a:bodyPr wrap="none" anchor="ctr"/>
            <a:lstStyle/>
            <a:p>
              <a:pPr eaLnBrk="1" hangingPunct="1"/>
              <a:endParaRPr lang="zh-CN" altLang="en-US"/>
            </a:p>
          </p:txBody>
        </p:sp>
        <p:sp>
          <p:nvSpPr>
            <p:cNvPr id="12326" name="Freeform 523"/>
            <p:cNvSpPr>
              <a:spLocks/>
            </p:cNvSpPr>
            <p:nvPr/>
          </p:nvSpPr>
          <p:spPr bwMode="auto">
            <a:xfrm>
              <a:off x="158" y="3491"/>
              <a:ext cx="564" cy="75"/>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27" name="Freeform 524"/>
            <p:cNvSpPr>
              <a:spLocks/>
            </p:cNvSpPr>
            <p:nvPr/>
          </p:nvSpPr>
          <p:spPr bwMode="auto">
            <a:xfrm>
              <a:off x="158" y="2844"/>
              <a:ext cx="564" cy="75"/>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28" name="Freeform 525"/>
            <p:cNvSpPr>
              <a:spLocks/>
            </p:cNvSpPr>
            <p:nvPr/>
          </p:nvSpPr>
          <p:spPr bwMode="auto">
            <a:xfrm>
              <a:off x="158" y="3273"/>
              <a:ext cx="564" cy="75"/>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29" name="Freeform 526"/>
            <p:cNvSpPr>
              <a:spLocks/>
            </p:cNvSpPr>
            <p:nvPr/>
          </p:nvSpPr>
          <p:spPr bwMode="auto">
            <a:xfrm>
              <a:off x="158" y="3058"/>
              <a:ext cx="564" cy="76"/>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30" name="Rectangle 527"/>
            <p:cNvSpPr>
              <a:spLocks noChangeArrowheads="1"/>
            </p:cNvSpPr>
            <p:nvPr/>
          </p:nvSpPr>
          <p:spPr bwMode="auto">
            <a:xfrm>
              <a:off x="170" y="3363"/>
              <a:ext cx="48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zh-CN" altLang="en-US"/>
            </a:p>
          </p:txBody>
        </p:sp>
        <p:sp>
          <p:nvSpPr>
            <p:cNvPr id="12331" name="Text Box 528"/>
            <p:cNvSpPr txBox="1">
              <a:spLocks noChangeArrowheads="1"/>
            </p:cNvSpPr>
            <p:nvPr/>
          </p:nvSpPr>
          <p:spPr bwMode="auto">
            <a:xfrm>
              <a:off x="158" y="3330"/>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链路层</a:t>
              </a:r>
            </a:p>
          </p:txBody>
        </p:sp>
        <p:sp>
          <p:nvSpPr>
            <p:cNvPr id="12332" name="Text Box 529"/>
            <p:cNvSpPr txBox="1">
              <a:spLocks noChangeArrowheads="1"/>
            </p:cNvSpPr>
            <p:nvPr/>
          </p:nvSpPr>
          <p:spPr bwMode="auto">
            <a:xfrm>
              <a:off x="160" y="2677"/>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应用层</a:t>
              </a:r>
            </a:p>
          </p:txBody>
        </p:sp>
        <p:sp>
          <p:nvSpPr>
            <p:cNvPr id="12333" name="Text Box 530"/>
            <p:cNvSpPr txBox="1">
              <a:spLocks noChangeArrowheads="1"/>
            </p:cNvSpPr>
            <p:nvPr/>
          </p:nvSpPr>
          <p:spPr bwMode="auto">
            <a:xfrm>
              <a:off x="158" y="2894"/>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运输层</a:t>
              </a:r>
            </a:p>
          </p:txBody>
        </p:sp>
        <p:sp>
          <p:nvSpPr>
            <p:cNvPr id="12334" name="Text Box 531"/>
            <p:cNvSpPr txBox="1">
              <a:spLocks noChangeArrowheads="1"/>
            </p:cNvSpPr>
            <p:nvPr/>
          </p:nvSpPr>
          <p:spPr bwMode="auto">
            <a:xfrm>
              <a:off x="158" y="3112"/>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网络层</a:t>
              </a:r>
            </a:p>
          </p:txBody>
        </p:sp>
        <p:sp>
          <p:nvSpPr>
            <p:cNvPr id="12335" name="Text Box 532"/>
            <p:cNvSpPr txBox="1">
              <a:spLocks noChangeArrowheads="1"/>
            </p:cNvSpPr>
            <p:nvPr/>
          </p:nvSpPr>
          <p:spPr bwMode="auto">
            <a:xfrm>
              <a:off x="158" y="3548"/>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物理层</a:t>
              </a:r>
            </a:p>
          </p:txBody>
        </p:sp>
        <p:sp>
          <p:nvSpPr>
            <p:cNvPr id="12336" name="AutoShape 533"/>
            <p:cNvSpPr>
              <a:spLocks noChangeArrowheads="1"/>
            </p:cNvSpPr>
            <p:nvPr/>
          </p:nvSpPr>
          <p:spPr bwMode="auto">
            <a:xfrm>
              <a:off x="5092" y="2633"/>
              <a:ext cx="564" cy="1144"/>
            </a:xfrm>
            <a:prstGeom prst="cube">
              <a:avLst>
                <a:gd name="adj" fmla="val 9250"/>
              </a:avLst>
            </a:prstGeom>
            <a:solidFill>
              <a:srgbClr val="FFFF66"/>
            </a:solidFill>
            <a:ln w="19050">
              <a:solidFill>
                <a:schemeClr val="tx1"/>
              </a:solidFill>
              <a:miter lim="800000"/>
              <a:headEnd/>
              <a:tailEnd/>
            </a:ln>
          </p:spPr>
          <p:txBody>
            <a:bodyPr wrap="none" anchor="ctr"/>
            <a:lstStyle/>
            <a:p>
              <a:pPr eaLnBrk="1" hangingPunct="1"/>
              <a:endParaRPr lang="zh-CN" altLang="en-US"/>
            </a:p>
          </p:txBody>
        </p:sp>
        <p:sp>
          <p:nvSpPr>
            <p:cNvPr id="12337" name="Freeform 534"/>
            <p:cNvSpPr>
              <a:spLocks/>
            </p:cNvSpPr>
            <p:nvPr/>
          </p:nvSpPr>
          <p:spPr bwMode="auto">
            <a:xfrm>
              <a:off x="5092" y="3491"/>
              <a:ext cx="564" cy="75"/>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38" name="Freeform 535"/>
            <p:cNvSpPr>
              <a:spLocks/>
            </p:cNvSpPr>
            <p:nvPr/>
          </p:nvSpPr>
          <p:spPr bwMode="auto">
            <a:xfrm>
              <a:off x="5092" y="3273"/>
              <a:ext cx="564" cy="75"/>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39" name="Freeform 536"/>
            <p:cNvSpPr>
              <a:spLocks/>
            </p:cNvSpPr>
            <p:nvPr/>
          </p:nvSpPr>
          <p:spPr bwMode="auto">
            <a:xfrm>
              <a:off x="5092" y="3058"/>
              <a:ext cx="564" cy="76"/>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40" name="Freeform 537"/>
            <p:cNvSpPr>
              <a:spLocks/>
            </p:cNvSpPr>
            <p:nvPr/>
          </p:nvSpPr>
          <p:spPr bwMode="auto">
            <a:xfrm>
              <a:off x="5092" y="2844"/>
              <a:ext cx="564" cy="75"/>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41" name="Rectangle 538"/>
            <p:cNvSpPr>
              <a:spLocks noChangeArrowheads="1"/>
            </p:cNvSpPr>
            <p:nvPr/>
          </p:nvSpPr>
          <p:spPr bwMode="auto">
            <a:xfrm>
              <a:off x="5104" y="3362"/>
              <a:ext cx="486"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zh-CN" altLang="en-US"/>
            </a:p>
          </p:txBody>
        </p:sp>
        <p:sp>
          <p:nvSpPr>
            <p:cNvPr id="12342" name="Text Box 539"/>
            <p:cNvSpPr txBox="1">
              <a:spLocks noChangeArrowheads="1"/>
            </p:cNvSpPr>
            <p:nvPr/>
          </p:nvSpPr>
          <p:spPr bwMode="auto">
            <a:xfrm>
              <a:off x="5057" y="3339"/>
              <a:ext cx="548"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链路层</a:t>
              </a:r>
            </a:p>
          </p:txBody>
        </p:sp>
        <p:sp>
          <p:nvSpPr>
            <p:cNvPr id="12343" name="Text Box 540"/>
            <p:cNvSpPr txBox="1">
              <a:spLocks noChangeArrowheads="1"/>
            </p:cNvSpPr>
            <p:nvPr/>
          </p:nvSpPr>
          <p:spPr bwMode="auto">
            <a:xfrm>
              <a:off x="5059" y="2677"/>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应用层</a:t>
              </a:r>
            </a:p>
          </p:txBody>
        </p:sp>
        <p:sp>
          <p:nvSpPr>
            <p:cNvPr id="12344" name="Text Box 541"/>
            <p:cNvSpPr txBox="1">
              <a:spLocks noChangeArrowheads="1"/>
            </p:cNvSpPr>
            <p:nvPr/>
          </p:nvSpPr>
          <p:spPr bwMode="auto">
            <a:xfrm>
              <a:off x="5057" y="2894"/>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运输层</a:t>
              </a:r>
            </a:p>
          </p:txBody>
        </p:sp>
        <p:sp>
          <p:nvSpPr>
            <p:cNvPr id="12345" name="Text Box 542"/>
            <p:cNvSpPr txBox="1">
              <a:spLocks noChangeArrowheads="1"/>
            </p:cNvSpPr>
            <p:nvPr/>
          </p:nvSpPr>
          <p:spPr bwMode="auto">
            <a:xfrm>
              <a:off x="5057" y="3112"/>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网络层</a:t>
              </a:r>
            </a:p>
          </p:txBody>
        </p:sp>
        <p:sp>
          <p:nvSpPr>
            <p:cNvPr id="12346" name="Text Box 543"/>
            <p:cNvSpPr txBox="1">
              <a:spLocks noChangeArrowheads="1"/>
            </p:cNvSpPr>
            <p:nvPr/>
          </p:nvSpPr>
          <p:spPr bwMode="auto">
            <a:xfrm>
              <a:off x="5057" y="3548"/>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物理层</a:t>
              </a:r>
            </a:p>
          </p:txBody>
        </p:sp>
        <p:sp>
          <p:nvSpPr>
            <p:cNvPr id="12347" name="AutoShape 544"/>
            <p:cNvSpPr>
              <a:spLocks noChangeArrowheads="1"/>
            </p:cNvSpPr>
            <p:nvPr/>
          </p:nvSpPr>
          <p:spPr bwMode="auto">
            <a:xfrm>
              <a:off x="1383" y="3081"/>
              <a:ext cx="564" cy="696"/>
            </a:xfrm>
            <a:prstGeom prst="cube">
              <a:avLst>
                <a:gd name="adj" fmla="val 9250"/>
              </a:avLst>
            </a:prstGeom>
            <a:solidFill>
              <a:srgbClr val="CCECFF"/>
            </a:solidFill>
            <a:ln w="19050">
              <a:solidFill>
                <a:schemeClr val="tx1"/>
              </a:solidFill>
              <a:miter lim="800000"/>
              <a:headEnd/>
              <a:tailEnd/>
            </a:ln>
          </p:spPr>
          <p:txBody>
            <a:bodyPr wrap="none" anchor="ctr"/>
            <a:lstStyle/>
            <a:p>
              <a:pPr eaLnBrk="1" hangingPunct="1"/>
              <a:endParaRPr lang="zh-CN" altLang="en-US"/>
            </a:p>
          </p:txBody>
        </p:sp>
        <p:sp>
          <p:nvSpPr>
            <p:cNvPr id="12348" name="Freeform 545"/>
            <p:cNvSpPr>
              <a:spLocks/>
            </p:cNvSpPr>
            <p:nvPr/>
          </p:nvSpPr>
          <p:spPr bwMode="auto">
            <a:xfrm>
              <a:off x="1383" y="3491"/>
              <a:ext cx="564" cy="75"/>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49" name="Rectangle 546"/>
            <p:cNvSpPr>
              <a:spLocks noChangeArrowheads="1"/>
            </p:cNvSpPr>
            <p:nvPr/>
          </p:nvSpPr>
          <p:spPr bwMode="auto">
            <a:xfrm>
              <a:off x="1408" y="3353"/>
              <a:ext cx="476"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zh-CN" altLang="en-US"/>
            </a:p>
          </p:txBody>
        </p:sp>
        <p:sp>
          <p:nvSpPr>
            <p:cNvPr id="12350" name="Freeform 547"/>
            <p:cNvSpPr>
              <a:spLocks/>
            </p:cNvSpPr>
            <p:nvPr/>
          </p:nvSpPr>
          <p:spPr bwMode="auto">
            <a:xfrm>
              <a:off x="1383" y="3273"/>
              <a:ext cx="564" cy="75"/>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51" name="Text Box 548"/>
            <p:cNvSpPr txBox="1">
              <a:spLocks noChangeArrowheads="1"/>
            </p:cNvSpPr>
            <p:nvPr/>
          </p:nvSpPr>
          <p:spPr bwMode="auto">
            <a:xfrm>
              <a:off x="1379" y="3330"/>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链路层</a:t>
              </a:r>
            </a:p>
          </p:txBody>
        </p:sp>
        <p:sp>
          <p:nvSpPr>
            <p:cNvPr id="12352" name="Text Box 549"/>
            <p:cNvSpPr txBox="1">
              <a:spLocks noChangeArrowheads="1"/>
            </p:cNvSpPr>
            <p:nvPr/>
          </p:nvSpPr>
          <p:spPr bwMode="auto">
            <a:xfrm>
              <a:off x="1379" y="3112"/>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网络层</a:t>
              </a:r>
            </a:p>
          </p:txBody>
        </p:sp>
        <p:sp>
          <p:nvSpPr>
            <p:cNvPr id="12353" name="Text Box 550"/>
            <p:cNvSpPr txBox="1">
              <a:spLocks noChangeArrowheads="1"/>
            </p:cNvSpPr>
            <p:nvPr/>
          </p:nvSpPr>
          <p:spPr bwMode="auto">
            <a:xfrm>
              <a:off x="1379" y="3548"/>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物理层</a:t>
              </a:r>
            </a:p>
          </p:txBody>
        </p:sp>
        <p:sp>
          <p:nvSpPr>
            <p:cNvPr id="12354" name="AutoShape 551"/>
            <p:cNvSpPr>
              <a:spLocks noChangeArrowheads="1"/>
            </p:cNvSpPr>
            <p:nvPr/>
          </p:nvSpPr>
          <p:spPr bwMode="auto">
            <a:xfrm>
              <a:off x="2710" y="3081"/>
              <a:ext cx="564" cy="696"/>
            </a:xfrm>
            <a:prstGeom prst="cube">
              <a:avLst>
                <a:gd name="adj" fmla="val 9250"/>
              </a:avLst>
            </a:prstGeom>
            <a:solidFill>
              <a:srgbClr val="CCECFF"/>
            </a:solidFill>
            <a:ln w="19050">
              <a:solidFill>
                <a:schemeClr val="tx1"/>
              </a:solidFill>
              <a:miter lim="800000"/>
              <a:headEnd/>
              <a:tailEnd/>
            </a:ln>
          </p:spPr>
          <p:txBody>
            <a:bodyPr wrap="none" anchor="ctr"/>
            <a:lstStyle/>
            <a:p>
              <a:pPr eaLnBrk="1" hangingPunct="1"/>
              <a:endParaRPr lang="zh-CN" altLang="en-US"/>
            </a:p>
          </p:txBody>
        </p:sp>
        <p:sp>
          <p:nvSpPr>
            <p:cNvPr id="12355" name="Freeform 552"/>
            <p:cNvSpPr>
              <a:spLocks/>
            </p:cNvSpPr>
            <p:nvPr/>
          </p:nvSpPr>
          <p:spPr bwMode="auto">
            <a:xfrm>
              <a:off x="2710" y="3491"/>
              <a:ext cx="564" cy="75"/>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56" name="Rectangle 553"/>
            <p:cNvSpPr>
              <a:spLocks noChangeArrowheads="1"/>
            </p:cNvSpPr>
            <p:nvPr/>
          </p:nvSpPr>
          <p:spPr bwMode="auto">
            <a:xfrm>
              <a:off x="2722" y="3353"/>
              <a:ext cx="492"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zh-CN" altLang="en-US"/>
            </a:p>
          </p:txBody>
        </p:sp>
        <p:sp>
          <p:nvSpPr>
            <p:cNvPr id="12357" name="Freeform 554"/>
            <p:cNvSpPr>
              <a:spLocks/>
            </p:cNvSpPr>
            <p:nvPr/>
          </p:nvSpPr>
          <p:spPr bwMode="auto">
            <a:xfrm>
              <a:off x="2710" y="3273"/>
              <a:ext cx="564" cy="75"/>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58" name="Text Box 555"/>
            <p:cNvSpPr txBox="1">
              <a:spLocks noChangeArrowheads="1"/>
            </p:cNvSpPr>
            <p:nvPr/>
          </p:nvSpPr>
          <p:spPr bwMode="auto">
            <a:xfrm>
              <a:off x="2699" y="3330"/>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链路层</a:t>
              </a:r>
            </a:p>
          </p:txBody>
        </p:sp>
        <p:sp>
          <p:nvSpPr>
            <p:cNvPr id="12359" name="Text Box 556"/>
            <p:cNvSpPr txBox="1">
              <a:spLocks noChangeArrowheads="1"/>
            </p:cNvSpPr>
            <p:nvPr/>
          </p:nvSpPr>
          <p:spPr bwMode="auto">
            <a:xfrm>
              <a:off x="2699" y="3112"/>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网络层</a:t>
              </a:r>
            </a:p>
          </p:txBody>
        </p:sp>
        <p:sp>
          <p:nvSpPr>
            <p:cNvPr id="12360" name="Text Box 557"/>
            <p:cNvSpPr txBox="1">
              <a:spLocks noChangeArrowheads="1"/>
            </p:cNvSpPr>
            <p:nvPr/>
          </p:nvSpPr>
          <p:spPr bwMode="auto">
            <a:xfrm>
              <a:off x="2699" y="3548"/>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物理层</a:t>
              </a:r>
            </a:p>
          </p:txBody>
        </p:sp>
        <p:sp>
          <p:nvSpPr>
            <p:cNvPr id="12361" name="AutoShape 558"/>
            <p:cNvSpPr>
              <a:spLocks noChangeArrowheads="1"/>
            </p:cNvSpPr>
            <p:nvPr/>
          </p:nvSpPr>
          <p:spPr bwMode="auto">
            <a:xfrm>
              <a:off x="3901" y="3081"/>
              <a:ext cx="564" cy="696"/>
            </a:xfrm>
            <a:prstGeom prst="cube">
              <a:avLst>
                <a:gd name="adj" fmla="val 9250"/>
              </a:avLst>
            </a:prstGeom>
            <a:solidFill>
              <a:srgbClr val="CCECFF"/>
            </a:solidFill>
            <a:ln w="19050">
              <a:solidFill>
                <a:schemeClr val="tx1"/>
              </a:solidFill>
              <a:miter lim="800000"/>
              <a:headEnd/>
              <a:tailEnd/>
            </a:ln>
          </p:spPr>
          <p:txBody>
            <a:bodyPr wrap="none" anchor="ctr"/>
            <a:lstStyle/>
            <a:p>
              <a:pPr eaLnBrk="1" hangingPunct="1"/>
              <a:endParaRPr lang="zh-CN" altLang="en-US"/>
            </a:p>
          </p:txBody>
        </p:sp>
        <p:sp>
          <p:nvSpPr>
            <p:cNvPr id="12362" name="Freeform 559"/>
            <p:cNvSpPr>
              <a:spLocks/>
            </p:cNvSpPr>
            <p:nvPr/>
          </p:nvSpPr>
          <p:spPr bwMode="auto">
            <a:xfrm>
              <a:off x="3901" y="3491"/>
              <a:ext cx="564" cy="75"/>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63" name="Rectangle 560"/>
            <p:cNvSpPr>
              <a:spLocks noChangeArrowheads="1"/>
            </p:cNvSpPr>
            <p:nvPr/>
          </p:nvSpPr>
          <p:spPr bwMode="auto">
            <a:xfrm>
              <a:off x="3910" y="3353"/>
              <a:ext cx="498"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zh-CN" altLang="en-US"/>
            </a:p>
          </p:txBody>
        </p:sp>
        <p:sp>
          <p:nvSpPr>
            <p:cNvPr id="12364" name="Freeform 561"/>
            <p:cNvSpPr>
              <a:spLocks/>
            </p:cNvSpPr>
            <p:nvPr/>
          </p:nvSpPr>
          <p:spPr bwMode="auto">
            <a:xfrm>
              <a:off x="3901" y="3273"/>
              <a:ext cx="564" cy="75"/>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65" name="Text Box 562"/>
            <p:cNvSpPr txBox="1">
              <a:spLocks noChangeArrowheads="1"/>
            </p:cNvSpPr>
            <p:nvPr/>
          </p:nvSpPr>
          <p:spPr bwMode="auto">
            <a:xfrm>
              <a:off x="3878" y="3330"/>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链路层</a:t>
              </a:r>
            </a:p>
          </p:txBody>
        </p:sp>
        <p:sp>
          <p:nvSpPr>
            <p:cNvPr id="12366" name="Text Box 563"/>
            <p:cNvSpPr txBox="1">
              <a:spLocks noChangeArrowheads="1"/>
            </p:cNvSpPr>
            <p:nvPr/>
          </p:nvSpPr>
          <p:spPr bwMode="auto">
            <a:xfrm>
              <a:off x="3878" y="3112"/>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网络层</a:t>
              </a:r>
            </a:p>
          </p:txBody>
        </p:sp>
        <p:sp>
          <p:nvSpPr>
            <p:cNvPr id="12367" name="Text Box 564"/>
            <p:cNvSpPr txBox="1">
              <a:spLocks noChangeArrowheads="1"/>
            </p:cNvSpPr>
            <p:nvPr/>
          </p:nvSpPr>
          <p:spPr bwMode="auto">
            <a:xfrm>
              <a:off x="3878" y="3548"/>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物理层</a:t>
              </a:r>
            </a:p>
          </p:txBody>
        </p:sp>
        <p:sp>
          <p:nvSpPr>
            <p:cNvPr id="12368" name="Freeform 565"/>
            <p:cNvSpPr>
              <a:spLocks/>
            </p:cNvSpPr>
            <p:nvPr/>
          </p:nvSpPr>
          <p:spPr bwMode="auto">
            <a:xfrm>
              <a:off x="568" y="3777"/>
              <a:ext cx="1072" cy="152"/>
            </a:xfrm>
            <a:custGeom>
              <a:avLst/>
              <a:gdLst>
                <a:gd name="T0" fmla="*/ 0 w 1072"/>
                <a:gd name="T1" fmla="*/ 0 h 152"/>
                <a:gd name="T2" fmla="*/ 0 w 1072"/>
                <a:gd name="T3" fmla="*/ 152 h 152"/>
                <a:gd name="T4" fmla="*/ 1072 w 1072"/>
                <a:gd name="T5" fmla="*/ 152 h 152"/>
                <a:gd name="T6" fmla="*/ 1072 w 1072"/>
                <a:gd name="T7" fmla="*/ 8 h 152"/>
                <a:gd name="T8" fmla="*/ 0 60000 65536"/>
                <a:gd name="T9" fmla="*/ 0 60000 65536"/>
                <a:gd name="T10" fmla="*/ 0 60000 65536"/>
                <a:gd name="T11" fmla="*/ 0 60000 65536"/>
                <a:gd name="T12" fmla="*/ 0 w 1072"/>
                <a:gd name="T13" fmla="*/ 0 h 152"/>
                <a:gd name="T14" fmla="*/ 1072 w 1072"/>
                <a:gd name="T15" fmla="*/ 152 h 152"/>
              </a:gdLst>
              <a:ahLst/>
              <a:cxnLst>
                <a:cxn ang="T8">
                  <a:pos x="T0" y="T1"/>
                </a:cxn>
                <a:cxn ang="T9">
                  <a:pos x="T2" y="T3"/>
                </a:cxn>
                <a:cxn ang="T10">
                  <a:pos x="T4" y="T5"/>
                </a:cxn>
                <a:cxn ang="T11">
                  <a:pos x="T6" y="T7"/>
                </a:cxn>
              </a:cxnLst>
              <a:rect l="T12" t="T13" r="T14" b="T15"/>
              <a:pathLst>
                <a:path w="1072" h="152">
                  <a:moveTo>
                    <a:pt x="0" y="0"/>
                  </a:moveTo>
                  <a:lnTo>
                    <a:pt x="0" y="152"/>
                  </a:lnTo>
                  <a:lnTo>
                    <a:pt x="1072" y="152"/>
                  </a:lnTo>
                  <a:lnTo>
                    <a:pt x="1072" y="8"/>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69" name="Freeform 566"/>
            <p:cNvSpPr>
              <a:spLocks/>
            </p:cNvSpPr>
            <p:nvPr/>
          </p:nvSpPr>
          <p:spPr bwMode="auto">
            <a:xfrm>
              <a:off x="4264" y="3777"/>
              <a:ext cx="1072" cy="152"/>
            </a:xfrm>
            <a:custGeom>
              <a:avLst/>
              <a:gdLst>
                <a:gd name="T0" fmla="*/ 0 w 1072"/>
                <a:gd name="T1" fmla="*/ 0 h 152"/>
                <a:gd name="T2" fmla="*/ 0 w 1072"/>
                <a:gd name="T3" fmla="*/ 152 h 152"/>
                <a:gd name="T4" fmla="*/ 1072 w 1072"/>
                <a:gd name="T5" fmla="*/ 152 h 152"/>
                <a:gd name="T6" fmla="*/ 1072 w 1072"/>
                <a:gd name="T7" fmla="*/ 8 h 152"/>
                <a:gd name="T8" fmla="*/ 0 60000 65536"/>
                <a:gd name="T9" fmla="*/ 0 60000 65536"/>
                <a:gd name="T10" fmla="*/ 0 60000 65536"/>
                <a:gd name="T11" fmla="*/ 0 60000 65536"/>
                <a:gd name="T12" fmla="*/ 0 w 1072"/>
                <a:gd name="T13" fmla="*/ 0 h 152"/>
                <a:gd name="T14" fmla="*/ 1072 w 1072"/>
                <a:gd name="T15" fmla="*/ 152 h 152"/>
              </a:gdLst>
              <a:ahLst/>
              <a:cxnLst>
                <a:cxn ang="T8">
                  <a:pos x="T0" y="T1"/>
                </a:cxn>
                <a:cxn ang="T9">
                  <a:pos x="T2" y="T3"/>
                </a:cxn>
                <a:cxn ang="T10">
                  <a:pos x="T4" y="T5"/>
                </a:cxn>
                <a:cxn ang="T11">
                  <a:pos x="T6" y="T7"/>
                </a:cxn>
              </a:cxnLst>
              <a:rect l="T12" t="T13" r="T14" b="T15"/>
              <a:pathLst>
                <a:path w="1072" h="152">
                  <a:moveTo>
                    <a:pt x="0" y="0"/>
                  </a:moveTo>
                  <a:lnTo>
                    <a:pt x="0" y="152"/>
                  </a:lnTo>
                  <a:lnTo>
                    <a:pt x="1072" y="152"/>
                  </a:lnTo>
                  <a:lnTo>
                    <a:pt x="1072" y="8"/>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70" name="Freeform 567"/>
            <p:cNvSpPr>
              <a:spLocks/>
            </p:cNvSpPr>
            <p:nvPr/>
          </p:nvSpPr>
          <p:spPr bwMode="auto">
            <a:xfrm>
              <a:off x="1896" y="3769"/>
              <a:ext cx="920" cy="160"/>
            </a:xfrm>
            <a:custGeom>
              <a:avLst/>
              <a:gdLst>
                <a:gd name="T0" fmla="*/ 0 w 1072"/>
                <a:gd name="T1" fmla="*/ 0 h 152"/>
                <a:gd name="T2" fmla="*/ 0 w 1072"/>
                <a:gd name="T3" fmla="*/ 636 h 152"/>
                <a:gd name="T4" fmla="*/ 15 w 1072"/>
                <a:gd name="T5" fmla="*/ 636 h 152"/>
                <a:gd name="T6" fmla="*/ 15 w 1072"/>
                <a:gd name="T7" fmla="*/ 8 h 152"/>
                <a:gd name="T8" fmla="*/ 0 60000 65536"/>
                <a:gd name="T9" fmla="*/ 0 60000 65536"/>
                <a:gd name="T10" fmla="*/ 0 60000 65536"/>
                <a:gd name="T11" fmla="*/ 0 60000 65536"/>
                <a:gd name="T12" fmla="*/ 0 w 1072"/>
                <a:gd name="T13" fmla="*/ 0 h 152"/>
                <a:gd name="T14" fmla="*/ 1072 w 1072"/>
                <a:gd name="T15" fmla="*/ 152 h 152"/>
              </a:gdLst>
              <a:ahLst/>
              <a:cxnLst>
                <a:cxn ang="T8">
                  <a:pos x="T0" y="T1"/>
                </a:cxn>
                <a:cxn ang="T9">
                  <a:pos x="T2" y="T3"/>
                </a:cxn>
                <a:cxn ang="T10">
                  <a:pos x="T4" y="T5"/>
                </a:cxn>
                <a:cxn ang="T11">
                  <a:pos x="T6" y="T7"/>
                </a:cxn>
              </a:cxnLst>
              <a:rect l="T12" t="T13" r="T14" b="T15"/>
              <a:pathLst>
                <a:path w="1072" h="152">
                  <a:moveTo>
                    <a:pt x="0" y="0"/>
                  </a:moveTo>
                  <a:lnTo>
                    <a:pt x="0" y="152"/>
                  </a:lnTo>
                  <a:lnTo>
                    <a:pt x="1072" y="152"/>
                  </a:lnTo>
                  <a:lnTo>
                    <a:pt x="1072" y="8"/>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71" name="Freeform 568"/>
            <p:cNvSpPr>
              <a:spLocks/>
            </p:cNvSpPr>
            <p:nvPr/>
          </p:nvSpPr>
          <p:spPr bwMode="auto">
            <a:xfrm>
              <a:off x="3112" y="3777"/>
              <a:ext cx="928" cy="152"/>
            </a:xfrm>
            <a:custGeom>
              <a:avLst/>
              <a:gdLst>
                <a:gd name="T0" fmla="*/ 0 w 1072"/>
                <a:gd name="T1" fmla="*/ 0 h 152"/>
                <a:gd name="T2" fmla="*/ 0 w 1072"/>
                <a:gd name="T3" fmla="*/ 152 h 152"/>
                <a:gd name="T4" fmla="*/ 19 w 1072"/>
                <a:gd name="T5" fmla="*/ 152 h 152"/>
                <a:gd name="T6" fmla="*/ 19 w 1072"/>
                <a:gd name="T7" fmla="*/ 8 h 152"/>
                <a:gd name="T8" fmla="*/ 0 60000 65536"/>
                <a:gd name="T9" fmla="*/ 0 60000 65536"/>
                <a:gd name="T10" fmla="*/ 0 60000 65536"/>
                <a:gd name="T11" fmla="*/ 0 60000 65536"/>
                <a:gd name="T12" fmla="*/ 0 w 1072"/>
                <a:gd name="T13" fmla="*/ 0 h 152"/>
                <a:gd name="T14" fmla="*/ 1072 w 1072"/>
                <a:gd name="T15" fmla="*/ 152 h 152"/>
              </a:gdLst>
              <a:ahLst/>
              <a:cxnLst>
                <a:cxn ang="T8">
                  <a:pos x="T0" y="T1"/>
                </a:cxn>
                <a:cxn ang="T9">
                  <a:pos x="T2" y="T3"/>
                </a:cxn>
                <a:cxn ang="T10">
                  <a:pos x="T4" y="T5"/>
                </a:cxn>
                <a:cxn ang="T11">
                  <a:pos x="T6" y="T7"/>
                </a:cxn>
              </a:cxnLst>
              <a:rect l="T12" t="T13" r="T14" b="T15"/>
              <a:pathLst>
                <a:path w="1072" h="152">
                  <a:moveTo>
                    <a:pt x="0" y="0"/>
                  </a:moveTo>
                  <a:lnTo>
                    <a:pt x="0" y="152"/>
                  </a:lnTo>
                  <a:lnTo>
                    <a:pt x="1072" y="152"/>
                  </a:lnTo>
                  <a:lnTo>
                    <a:pt x="1072" y="8"/>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72" name="Text Box 569"/>
            <p:cNvSpPr txBox="1">
              <a:spLocks noChangeArrowheads="1"/>
            </p:cNvSpPr>
            <p:nvPr/>
          </p:nvSpPr>
          <p:spPr bwMode="auto">
            <a:xfrm>
              <a:off x="1531" y="2837"/>
              <a:ext cx="22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100">
                  <a:solidFill>
                    <a:srgbClr val="333399"/>
                  </a:solidFill>
                  <a:latin typeface="Arial" charset="0"/>
                </a:rPr>
                <a:t>R</a:t>
              </a:r>
              <a:r>
                <a:rPr kumimoji="1" lang="en-US" altLang="zh-CN" sz="2100" baseline="-25000">
                  <a:solidFill>
                    <a:srgbClr val="333399"/>
                  </a:solidFill>
                  <a:latin typeface="Arial" charset="0"/>
                </a:rPr>
                <a:t>1</a:t>
              </a:r>
            </a:p>
          </p:txBody>
        </p:sp>
        <p:sp>
          <p:nvSpPr>
            <p:cNvPr id="12373" name="Text Box 570"/>
            <p:cNvSpPr txBox="1">
              <a:spLocks noChangeArrowheads="1"/>
            </p:cNvSpPr>
            <p:nvPr/>
          </p:nvSpPr>
          <p:spPr bwMode="auto">
            <a:xfrm>
              <a:off x="2872" y="2837"/>
              <a:ext cx="22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100">
                  <a:solidFill>
                    <a:srgbClr val="333399"/>
                  </a:solidFill>
                  <a:latin typeface="Arial" charset="0"/>
                </a:rPr>
                <a:t>R</a:t>
              </a:r>
              <a:r>
                <a:rPr kumimoji="1" lang="en-US" altLang="zh-CN" sz="2100" baseline="-25000">
                  <a:solidFill>
                    <a:srgbClr val="333399"/>
                  </a:solidFill>
                  <a:latin typeface="Arial" charset="0"/>
                </a:rPr>
                <a:t>2</a:t>
              </a:r>
            </a:p>
          </p:txBody>
        </p:sp>
        <p:sp>
          <p:nvSpPr>
            <p:cNvPr id="12374" name="Text Box 571"/>
            <p:cNvSpPr txBox="1">
              <a:spLocks noChangeArrowheads="1"/>
            </p:cNvSpPr>
            <p:nvPr/>
          </p:nvSpPr>
          <p:spPr bwMode="auto">
            <a:xfrm>
              <a:off x="4067" y="2837"/>
              <a:ext cx="22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100">
                  <a:solidFill>
                    <a:srgbClr val="333399"/>
                  </a:solidFill>
                  <a:latin typeface="Arial" charset="0"/>
                </a:rPr>
                <a:t>R</a:t>
              </a:r>
              <a:r>
                <a:rPr kumimoji="1" lang="en-US" altLang="zh-CN" sz="2100" baseline="-25000">
                  <a:solidFill>
                    <a:srgbClr val="333399"/>
                  </a:solidFill>
                  <a:latin typeface="Arial" charset="0"/>
                </a:rPr>
                <a:t>3</a:t>
              </a:r>
            </a:p>
          </p:txBody>
        </p:sp>
        <p:sp>
          <p:nvSpPr>
            <p:cNvPr id="12375" name="Text Box 572"/>
            <p:cNvSpPr txBox="1">
              <a:spLocks noChangeArrowheads="1"/>
            </p:cNvSpPr>
            <p:nvPr/>
          </p:nvSpPr>
          <p:spPr bwMode="auto">
            <a:xfrm>
              <a:off x="326" y="2405"/>
              <a:ext cx="22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100">
                  <a:solidFill>
                    <a:srgbClr val="333399"/>
                  </a:solidFill>
                  <a:latin typeface="Arial" charset="0"/>
                </a:rPr>
                <a:t>H</a:t>
              </a:r>
              <a:r>
                <a:rPr kumimoji="1" lang="en-US" altLang="zh-CN" sz="2100" baseline="-25000">
                  <a:solidFill>
                    <a:srgbClr val="333399"/>
                  </a:solidFill>
                  <a:latin typeface="Arial" charset="0"/>
                </a:rPr>
                <a:t>1</a:t>
              </a:r>
            </a:p>
          </p:txBody>
        </p:sp>
        <p:sp>
          <p:nvSpPr>
            <p:cNvPr id="12376" name="Text Box 573"/>
            <p:cNvSpPr txBox="1">
              <a:spLocks noChangeArrowheads="1"/>
            </p:cNvSpPr>
            <p:nvPr/>
          </p:nvSpPr>
          <p:spPr bwMode="auto">
            <a:xfrm>
              <a:off x="5272" y="2405"/>
              <a:ext cx="22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100">
                  <a:solidFill>
                    <a:srgbClr val="333399"/>
                  </a:solidFill>
                  <a:latin typeface="Arial" charset="0"/>
                </a:rPr>
                <a:t>H</a:t>
              </a:r>
              <a:r>
                <a:rPr kumimoji="1" lang="en-US" altLang="zh-CN" sz="2100" baseline="-25000">
                  <a:solidFill>
                    <a:srgbClr val="333399"/>
                  </a:solidFill>
                  <a:latin typeface="Arial" charset="0"/>
                </a:rPr>
                <a:t>2</a:t>
              </a:r>
            </a:p>
          </p:txBody>
        </p:sp>
      </p:grpSp>
      <p:sp>
        <p:nvSpPr>
          <p:cNvPr id="230974" name="Text Box 574"/>
          <p:cNvSpPr txBox="1">
            <a:spLocks noChangeArrowheads="1"/>
          </p:cNvSpPr>
          <p:nvPr/>
        </p:nvSpPr>
        <p:spPr bwMode="auto">
          <a:xfrm>
            <a:off x="3312153" y="3827278"/>
            <a:ext cx="4874946" cy="61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lang="zh-CN" altLang="en-US" sz="3300" b="0" dirty="0">
                <a:solidFill>
                  <a:srgbClr val="333399"/>
                </a:solidFill>
                <a:latin typeface="Tahoma" pitchFamily="34" charset="0"/>
              </a:rPr>
              <a:t>从层次上来看数据的流动</a:t>
            </a:r>
          </a:p>
        </p:txBody>
      </p:sp>
      <p:sp>
        <p:nvSpPr>
          <p:cNvPr id="230975" name="Freeform 575"/>
          <p:cNvSpPr>
            <a:spLocks/>
          </p:cNvSpPr>
          <p:nvPr/>
        </p:nvSpPr>
        <p:spPr bwMode="auto">
          <a:xfrm>
            <a:off x="1633854" y="4292523"/>
            <a:ext cx="9303655" cy="1872095"/>
          </a:xfrm>
          <a:custGeom>
            <a:avLst/>
            <a:gdLst>
              <a:gd name="T0" fmla="*/ 2147483646 w 4396"/>
              <a:gd name="T1" fmla="*/ 2147483646 h 1179"/>
              <a:gd name="T2" fmla="*/ 2147483646 w 4396"/>
              <a:gd name="T3" fmla="*/ 2147483646 h 1179"/>
              <a:gd name="T4" fmla="*/ 2147483646 w 4396"/>
              <a:gd name="T5" fmla="*/ 2147483646 h 1179"/>
              <a:gd name="T6" fmla="*/ 2147483646 w 4396"/>
              <a:gd name="T7" fmla="*/ 2147483646 h 1179"/>
              <a:gd name="T8" fmla="*/ 2147483646 w 4396"/>
              <a:gd name="T9" fmla="*/ 2147483646 h 1179"/>
              <a:gd name="T10" fmla="*/ 2147483646 w 4396"/>
              <a:gd name="T11" fmla="*/ 2147483646 h 1179"/>
              <a:gd name="T12" fmla="*/ 2147483646 w 4396"/>
              <a:gd name="T13" fmla="*/ 2147483646 h 1179"/>
              <a:gd name="T14" fmla="*/ 2147483646 w 4396"/>
              <a:gd name="T15" fmla="*/ 2147483646 h 1179"/>
              <a:gd name="T16" fmla="*/ 2147483646 w 4396"/>
              <a:gd name="T17" fmla="*/ 2147483646 h 1179"/>
              <a:gd name="T18" fmla="*/ 2147483646 w 4396"/>
              <a:gd name="T19" fmla="*/ 2147483646 h 1179"/>
              <a:gd name="T20" fmla="*/ 2147483646 w 4396"/>
              <a:gd name="T21" fmla="*/ 2147483646 h 1179"/>
              <a:gd name="T22" fmla="*/ 2147483646 w 4396"/>
              <a:gd name="T23" fmla="*/ 2147483646 h 1179"/>
              <a:gd name="T24" fmla="*/ 2147483646 w 4396"/>
              <a:gd name="T25" fmla="*/ 2147483646 h 1179"/>
              <a:gd name="T26" fmla="*/ 2147483646 w 4396"/>
              <a:gd name="T27" fmla="*/ 2147483646 h 1179"/>
              <a:gd name="T28" fmla="*/ 2147483646 w 4396"/>
              <a:gd name="T29" fmla="*/ 2147483646 h 1179"/>
              <a:gd name="T30" fmla="*/ 2147483646 w 4396"/>
              <a:gd name="T31" fmla="*/ 2147483646 h 1179"/>
              <a:gd name="T32" fmla="*/ 2147483646 w 4396"/>
              <a:gd name="T33" fmla="*/ 2147483646 h 1179"/>
              <a:gd name="T34" fmla="*/ 2147483646 w 4396"/>
              <a:gd name="T35" fmla="*/ 2147483646 h 1179"/>
              <a:gd name="T36" fmla="*/ 2147483646 w 4396"/>
              <a:gd name="T37" fmla="*/ 2147483646 h 1179"/>
              <a:gd name="T38" fmla="*/ 2147483646 w 4396"/>
              <a:gd name="T39" fmla="*/ 2147483646 h 1179"/>
              <a:gd name="T40" fmla="*/ 2147483646 w 4396"/>
              <a:gd name="T41" fmla="*/ 2147483646 h 1179"/>
              <a:gd name="T42" fmla="*/ 2147483646 w 4396"/>
              <a:gd name="T43" fmla="*/ 2147483646 h 1179"/>
              <a:gd name="T44" fmla="*/ 2147483646 w 4396"/>
              <a:gd name="T45" fmla="*/ 2147483646 h 1179"/>
              <a:gd name="T46" fmla="*/ 2147483646 w 4396"/>
              <a:gd name="T47" fmla="*/ 2147483646 h 1179"/>
              <a:gd name="T48" fmla="*/ 2147483646 w 4396"/>
              <a:gd name="T49" fmla="*/ 2147483646 h 1179"/>
              <a:gd name="T50" fmla="*/ 2147483646 w 4396"/>
              <a:gd name="T51" fmla="*/ 2147483646 h 1179"/>
              <a:gd name="T52" fmla="*/ 2147483646 w 4396"/>
              <a:gd name="T53" fmla="*/ 2147483646 h 1179"/>
              <a:gd name="T54" fmla="*/ 2147483646 w 4396"/>
              <a:gd name="T55" fmla="*/ 2147483646 h 1179"/>
              <a:gd name="T56" fmla="*/ 2147483646 w 4396"/>
              <a:gd name="T57" fmla="*/ 2147483646 h 1179"/>
              <a:gd name="T58" fmla="*/ 2147483646 w 4396"/>
              <a:gd name="T59" fmla="*/ 2147483646 h 1179"/>
              <a:gd name="T60" fmla="*/ 2147483646 w 4396"/>
              <a:gd name="T61" fmla="*/ 2147483646 h 1179"/>
              <a:gd name="T62" fmla="*/ 2147483646 w 4396"/>
              <a:gd name="T63" fmla="*/ 2147483646 h 1179"/>
              <a:gd name="T64" fmla="*/ 2147483646 w 4396"/>
              <a:gd name="T65" fmla="*/ 2147483646 h 1179"/>
              <a:gd name="T66" fmla="*/ 2147483646 w 4396"/>
              <a:gd name="T67" fmla="*/ 2147483646 h 1179"/>
              <a:gd name="T68" fmla="*/ 2147483646 w 4396"/>
              <a:gd name="T69" fmla="*/ 2147483646 h 1179"/>
              <a:gd name="T70" fmla="*/ 2147483646 w 4396"/>
              <a:gd name="T71" fmla="*/ 0 h 117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396"/>
              <a:gd name="T109" fmla="*/ 0 h 1179"/>
              <a:gd name="T110" fmla="*/ 4396 w 4396"/>
              <a:gd name="T111" fmla="*/ 1179 h 117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76200">
            <a:solidFill>
              <a:srgbClr val="FF0000"/>
            </a:solidFill>
            <a:round/>
            <a:headEnd type="none" w="med" len="lg"/>
            <a:tailEnd type="triangle" w="med" len="med"/>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a:p>
        </p:txBody>
      </p:sp>
      <p:sp>
        <p:nvSpPr>
          <p:cNvPr id="5" name="标题 4"/>
          <p:cNvSpPr>
            <a:spLocks noGrp="1"/>
          </p:cNvSpPr>
          <p:nvPr>
            <p:ph type="title"/>
          </p:nvPr>
        </p:nvSpPr>
        <p:spPr/>
        <p:txBody>
          <a:bodyPr/>
          <a:lstStyle/>
          <a:p>
            <a:r>
              <a:rPr lang="zh-CN" altLang="en-US" dirty="0">
                <a:solidFill>
                  <a:schemeClr val="bg1"/>
                </a:solidFill>
                <a:ea typeface="黑体" pitchFamily="49" charset="-122"/>
              </a:rPr>
              <a:t>数据链路层的简单模型</a:t>
            </a:r>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0920"/>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8" fill="hold" grpId="0" nodeType="afterEffect">
                                  <p:stCondLst>
                                    <p:cond delay="500"/>
                                  </p:stCondLst>
                                  <p:childTnLst>
                                    <p:set>
                                      <p:cBhvr>
                                        <p:cTn id="9" dur="1" fill="hold">
                                          <p:stCondLst>
                                            <p:cond delay="0"/>
                                          </p:stCondLst>
                                        </p:cTn>
                                        <p:tgtEl>
                                          <p:spTgt spid="230916"/>
                                        </p:tgtEl>
                                        <p:attrNameLst>
                                          <p:attrName>style.visibility</p:attrName>
                                        </p:attrNameLst>
                                      </p:cBhvr>
                                      <p:to>
                                        <p:strVal val="visible"/>
                                      </p:to>
                                    </p:set>
                                    <p:animEffect transition="in" filter="wipe(left)">
                                      <p:cBhvr>
                                        <p:cTn id="10" dur="500"/>
                                        <p:tgtEl>
                                          <p:spTgt spid="230916"/>
                                        </p:tgtEl>
                                      </p:cBhvr>
                                    </p:animEffect>
                                  </p:childTnLst>
                                </p:cTn>
                              </p:par>
                            </p:childTnLst>
                          </p:cTn>
                        </p:par>
                        <p:par>
                          <p:cTn id="11" fill="hold" nodeType="afterGroup">
                            <p:stCondLst>
                              <p:cond delay="1000"/>
                            </p:stCondLst>
                            <p:childTnLst>
                              <p:par>
                                <p:cTn id="12" presetID="22" presetClass="entr" presetSubtype="8" fill="hold" grpId="0" nodeType="afterEffect">
                                  <p:stCondLst>
                                    <p:cond delay="500"/>
                                  </p:stCondLst>
                                  <p:childTnLst>
                                    <p:set>
                                      <p:cBhvr>
                                        <p:cTn id="13" dur="1" fill="hold">
                                          <p:stCondLst>
                                            <p:cond delay="0"/>
                                          </p:stCondLst>
                                        </p:cTn>
                                        <p:tgtEl>
                                          <p:spTgt spid="230919"/>
                                        </p:tgtEl>
                                        <p:attrNameLst>
                                          <p:attrName>style.visibility</p:attrName>
                                        </p:attrNameLst>
                                      </p:cBhvr>
                                      <p:to>
                                        <p:strVal val="visible"/>
                                      </p:to>
                                    </p:set>
                                    <p:animEffect transition="in" filter="wipe(left)">
                                      <p:cBhvr>
                                        <p:cTn id="14" dur="500"/>
                                        <p:tgtEl>
                                          <p:spTgt spid="230919"/>
                                        </p:tgtEl>
                                      </p:cBhvr>
                                    </p:animEffect>
                                  </p:childTnLst>
                                </p:cTn>
                              </p:par>
                            </p:childTnLst>
                          </p:cTn>
                        </p:par>
                        <p:par>
                          <p:cTn id="15" fill="hold" nodeType="afterGroup">
                            <p:stCondLst>
                              <p:cond delay="2000"/>
                            </p:stCondLst>
                            <p:childTnLst>
                              <p:par>
                                <p:cTn id="16" presetID="22" presetClass="entr" presetSubtype="8" fill="hold" grpId="0" nodeType="afterEffect">
                                  <p:stCondLst>
                                    <p:cond delay="500"/>
                                  </p:stCondLst>
                                  <p:childTnLst>
                                    <p:set>
                                      <p:cBhvr>
                                        <p:cTn id="17" dur="1" fill="hold">
                                          <p:stCondLst>
                                            <p:cond delay="0"/>
                                          </p:stCondLst>
                                        </p:cTn>
                                        <p:tgtEl>
                                          <p:spTgt spid="230917"/>
                                        </p:tgtEl>
                                        <p:attrNameLst>
                                          <p:attrName>style.visibility</p:attrName>
                                        </p:attrNameLst>
                                      </p:cBhvr>
                                      <p:to>
                                        <p:strVal val="visible"/>
                                      </p:to>
                                    </p:set>
                                    <p:animEffect transition="in" filter="wipe(left)">
                                      <p:cBhvr>
                                        <p:cTn id="18" dur="500"/>
                                        <p:tgtEl>
                                          <p:spTgt spid="230917"/>
                                        </p:tgtEl>
                                      </p:cBhvr>
                                    </p:animEffect>
                                  </p:childTnLst>
                                </p:cTn>
                              </p:par>
                            </p:childTnLst>
                          </p:cTn>
                        </p:par>
                        <p:par>
                          <p:cTn id="19" fill="hold" nodeType="afterGroup">
                            <p:stCondLst>
                              <p:cond delay="3000"/>
                            </p:stCondLst>
                            <p:childTnLst>
                              <p:par>
                                <p:cTn id="20" presetID="22" presetClass="entr" presetSubtype="8" fill="hold" grpId="0" nodeType="afterEffect">
                                  <p:stCondLst>
                                    <p:cond delay="500"/>
                                  </p:stCondLst>
                                  <p:childTnLst>
                                    <p:set>
                                      <p:cBhvr>
                                        <p:cTn id="21" dur="1" fill="hold">
                                          <p:stCondLst>
                                            <p:cond delay="0"/>
                                          </p:stCondLst>
                                        </p:cTn>
                                        <p:tgtEl>
                                          <p:spTgt spid="230918"/>
                                        </p:tgtEl>
                                        <p:attrNameLst>
                                          <p:attrName>style.visibility</p:attrName>
                                        </p:attrNameLst>
                                      </p:cBhvr>
                                      <p:to>
                                        <p:strVal val="visible"/>
                                      </p:to>
                                    </p:set>
                                    <p:animEffect transition="in" filter="wipe(left)">
                                      <p:cBhvr>
                                        <p:cTn id="22" dur="500"/>
                                        <p:tgtEl>
                                          <p:spTgt spid="23091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0974"/>
                                        </p:tgtEl>
                                        <p:attrNameLst>
                                          <p:attrName>style.visibility</p:attrName>
                                        </p:attrNameLst>
                                      </p:cBhvr>
                                      <p:to>
                                        <p:strVal val="visible"/>
                                      </p:to>
                                    </p:set>
                                  </p:childTnLst>
                                </p:cTn>
                              </p:par>
                            </p:childTnLst>
                          </p:cTn>
                        </p:par>
                        <p:par>
                          <p:cTn id="27" fill="hold" nodeType="afterGroup">
                            <p:stCondLst>
                              <p:cond delay="0"/>
                            </p:stCondLst>
                            <p:childTnLst>
                              <p:par>
                                <p:cTn id="28" presetID="1" presetClass="entr" presetSubtype="0" fill="hold" nodeType="afterEffect">
                                  <p:stCondLst>
                                    <p:cond delay="0"/>
                                  </p:stCondLst>
                                  <p:childTnLst>
                                    <p:set>
                                      <p:cBhvr>
                                        <p:cTn id="29" dur="1" fill="hold">
                                          <p:stCondLst>
                                            <p:cond delay="0"/>
                                          </p:stCondLst>
                                        </p:cTn>
                                        <p:tgtEl>
                                          <p:spTgt spid="2"/>
                                        </p:tgtEl>
                                        <p:attrNameLst>
                                          <p:attrName>style.visibility</p:attrName>
                                        </p:attrNameLst>
                                      </p:cBhvr>
                                      <p:to>
                                        <p:strVal val="visible"/>
                                      </p:to>
                                    </p:set>
                                  </p:childTnLst>
                                </p:cTn>
                              </p:par>
                            </p:childTnLst>
                          </p:cTn>
                        </p:par>
                        <p:par>
                          <p:cTn id="30" fill="hold" nodeType="afterGroup">
                            <p:stCondLst>
                              <p:cond delay="0"/>
                            </p:stCondLst>
                            <p:childTnLst>
                              <p:par>
                                <p:cTn id="31" presetID="22" presetClass="entr" presetSubtype="8" fill="hold" grpId="0" nodeType="afterEffect">
                                  <p:stCondLst>
                                    <p:cond delay="500"/>
                                  </p:stCondLst>
                                  <p:childTnLst>
                                    <p:set>
                                      <p:cBhvr>
                                        <p:cTn id="32" dur="1" fill="hold">
                                          <p:stCondLst>
                                            <p:cond delay="0"/>
                                          </p:stCondLst>
                                        </p:cTn>
                                        <p:tgtEl>
                                          <p:spTgt spid="230975"/>
                                        </p:tgtEl>
                                        <p:attrNameLst>
                                          <p:attrName>style.visibility</p:attrName>
                                        </p:attrNameLst>
                                      </p:cBhvr>
                                      <p:to>
                                        <p:strVal val="visible"/>
                                      </p:to>
                                    </p:set>
                                    <p:animEffect transition="in" filter="wipe(left)">
                                      <p:cBhvr>
                                        <p:cTn id="33" dur="2000"/>
                                        <p:tgtEl>
                                          <p:spTgt spid="2309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916" grpId="0" animBg="1"/>
      <p:bldP spid="230917" grpId="0" animBg="1"/>
      <p:bldP spid="230918" grpId="0" animBg="1"/>
      <p:bldP spid="230919" grpId="0" animBg="1"/>
      <p:bldP spid="230920" grpId="0"/>
      <p:bldP spid="230974" grpId="0"/>
      <p:bldP spid="23097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idx="1"/>
          </p:nvPr>
        </p:nvSpPr>
        <p:spPr/>
        <p:txBody>
          <a:bodyPr/>
          <a:lstStyle/>
          <a:p>
            <a:pPr>
              <a:lnSpc>
                <a:spcPts val="4040"/>
              </a:lnSpc>
            </a:pPr>
            <a:r>
              <a:rPr lang="en-US" altLang="zh-CN" sz="3200" b="0" kern="1200" dirty="0">
                <a:solidFill>
                  <a:srgbClr val="4D4D4D"/>
                </a:solidFill>
                <a:latin typeface="微软雅黑" panose="020B0503020204020204" pitchFamily="34" charset="-122"/>
                <a:ea typeface="微软雅黑" panose="020B0503020204020204" pitchFamily="34" charset="-122"/>
              </a:rPr>
              <a:t>CSMA/CD </a:t>
            </a:r>
            <a:r>
              <a:rPr lang="zh-CN" altLang="en-US" sz="3200" b="0" kern="1200" dirty="0">
                <a:solidFill>
                  <a:srgbClr val="4D4D4D"/>
                </a:solidFill>
                <a:latin typeface="微软雅黑" panose="020B0503020204020204" pitchFamily="34" charset="-122"/>
                <a:ea typeface="微软雅黑" panose="020B0503020204020204" pitchFamily="34" charset="-122"/>
              </a:rPr>
              <a:t>表示 </a:t>
            </a:r>
            <a:r>
              <a:rPr lang="en-US" altLang="zh-CN" sz="3200" b="0" kern="1200" dirty="0">
                <a:solidFill>
                  <a:srgbClr val="4D4D4D"/>
                </a:solidFill>
                <a:latin typeface="微软雅黑" panose="020B0503020204020204" pitchFamily="34" charset="-122"/>
                <a:ea typeface="微软雅黑" panose="020B0503020204020204" pitchFamily="34" charset="-122"/>
              </a:rPr>
              <a:t>Carrier Sense Multiple Access with Collision Detection</a:t>
            </a:r>
            <a:r>
              <a:rPr lang="zh-CN" altLang="en-US" sz="3200" b="0" kern="1200" dirty="0">
                <a:solidFill>
                  <a:srgbClr val="4D4D4D"/>
                </a:solidFill>
                <a:latin typeface="微软雅黑" panose="020B0503020204020204" pitchFamily="34" charset="-122"/>
                <a:ea typeface="微软雅黑" panose="020B0503020204020204" pitchFamily="34" charset="-122"/>
              </a:rPr>
              <a:t>。</a:t>
            </a:r>
          </a:p>
          <a:p>
            <a:pPr>
              <a:lnSpc>
                <a:spcPts val="4040"/>
              </a:lnSpc>
            </a:pPr>
            <a:r>
              <a:rPr lang="zh-CN" altLang="en-US" sz="3200" b="0" kern="1200" dirty="0">
                <a:solidFill>
                  <a:srgbClr val="4D4D4D"/>
                </a:solidFill>
                <a:latin typeface="微软雅黑" panose="020B0503020204020204" pitchFamily="34" charset="-122"/>
                <a:ea typeface="微软雅黑" panose="020B0503020204020204" pitchFamily="34" charset="-122"/>
              </a:rPr>
              <a:t>“多点接入”表示许多计算机以多点接入的方式连接在一根总线上。</a:t>
            </a:r>
          </a:p>
          <a:p>
            <a:pPr>
              <a:lnSpc>
                <a:spcPts val="4040"/>
              </a:lnSpc>
            </a:pPr>
            <a:r>
              <a:rPr lang="zh-CN" altLang="en-US" sz="3200" b="0" kern="1200" dirty="0">
                <a:solidFill>
                  <a:srgbClr val="4D4D4D"/>
                </a:solidFill>
                <a:latin typeface="微软雅黑" panose="020B0503020204020204" pitchFamily="34" charset="-122"/>
                <a:ea typeface="微软雅黑" panose="020B0503020204020204" pitchFamily="34" charset="-122"/>
              </a:rPr>
              <a:t>“载波监听”是指每一个站在发送数据之前先要检测一下总线上是否有其他计算机在发送数据，如果有，则暂时不要发送数据，以免发生碰撞。 </a:t>
            </a:r>
          </a:p>
          <a:p>
            <a:pPr>
              <a:lnSpc>
                <a:spcPts val="4040"/>
              </a:lnSpc>
            </a:pPr>
            <a:r>
              <a:rPr lang="zh-CN" altLang="en-US" sz="3200" b="0" kern="1200" dirty="0">
                <a:solidFill>
                  <a:srgbClr val="4D4D4D"/>
                </a:solidFill>
                <a:latin typeface="微软雅黑" panose="020B0503020204020204" pitchFamily="34" charset="-122"/>
                <a:ea typeface="微软雅黑" panose="020B0503020204020204" pitchFamily="34" charset="-122"/>
              </a:rPr>
              <a:t>“载波监听”就是用电子技术检测总线上有没有其他计算机发送的数据信号。</a:t>
            </a:r>
          </a:p>
        </p:txBody>
      </p:sp>
      <p:sp>
        <p:nvSpPr>
          <p:cNvPr id="54274" name="Rectangle 2"/>
          <p:cNvSpPr>
            <a:spLocks noGrp="1" noChangeArrowheads="1"/>
          </p:cNvSpPr>
          <p:nvPr>
            <p:ph type="title"/>
          </p:nvPr>
        </p:nvSpPr>
        <p:spPr/>
        <p:txBody>
          <a:bodyPr/>
          <a:lstStyle/>
          <a:p>
            <a:r>
              <a:rPr lang="zh-CN" altLang="en-US" sz="4000" dirty="0">
                <a:solidFill>
                  <a:srgbClr val="FFFFFF"/>
                </a:solidFill>
              </a:rPr>
              <a:t>载波监听多点接入</a:t>
            </a:r>
            <a:r>
              <a:rPr lang="en-US" altLang="zh-CN" sz="4000" dirty="0">
                <a:solidFill>
                  <a:srgbClr val="FFFFFF"/>
                </a:solidFill>
              </a:rPr>
              <a:t>/</a:t>
            </a:r>
            <a:r>
              <a:rPr lang="zh-CN" altLang="en-US" sz="4000" dirty="0">
                <a:solidFill>
                  <a:srgbClr val="FFFFFF"/>
                </a:solidFill>
              </a:rPr>
              <a:t>碰撞检测  </a:t>
            </a:r>
            <a:r>
              <a:rPr lang="en-US" altLang="zh-CN" sz="4000" dirty="0">
                <a:solidFill>
                  <a:srgbClr val="FFFFFF"/>
                </a:solidFill>
              </a:rPr>
              <a:t>CSMA/CD</a:t>
            </a:r>
            <a:endParaRPr lang="zh-CN" altLang="en-US" sz="4000" dirty="0">
              <a:solidFill>
                <a:srgbClr val="FFFFFF"/>
              </a:solidFill>
            </a:endParaRPr>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idx="1"/>
          </p:nvPr>
        </p:nvSpPr>
        <p:spPr/>
        <p:txBody>
          <a:bodyPr/>
          <a:lstStyle/>
          <a:p>
            <a:r>
              <a:rPr lang="zh-CN" altLang="en-US" sz="3200" b="0" kern="1200" dirty="0">
                <a:solidFill>
                  <a:srgbClr val="4D4D4D"/>
                </a:solidFill>
                <a:latin typeface="微软雅黑" panose="020B0503020204020204" pitchFamily="34" charset="-122"/>
                <a:ea typeface="微软雅黑" panose="020B0503020204020204" pitchFamily="34" charset="-122"/>
              </a:rPr>
              <a:t>“碰撞检测”就是计算机边发送数据边检测信道上的信号电压大小。</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当几个站同时在总线上发送数据时，总线上的信号电压摆动值将会增大（互相叠加）。</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当一个站检测到的信号电压摆动值超过一定的门限值时，就认为总线上至少有两个站同时在发送数据，表明产生了碰撞。</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所谓“碰撞”就是发生了冲突。因此“碰撞检测”也称为“冲突检测”。</a:t>
            </a:r>
          </a:p>
        </p:txBody>
      </p:sp>
      <p:sp>
        <p:nvSpPr>
          <p:cNvPr id="55298" name="Rectangle 2"/>
          <p:cNvSpPr>
            <a:spLocks noGrp="1" noChangeArrowheads="1"/>
          </p:cNvSpPr>
          <p:nvPr>
            <p:ph type="title"/>
          </p:nvPr>
        </p:nvSpPr>
        <p:spPr/>
        <p:txBody>
          <a:bodyPr/>
          <a:lstStyle/>
          <a:p>
            <a:r>
              <a:rPr lang="zh-CN" altLang="en-US" sz="4000" dirty="0">
                <a:solidFill>
                  <a:srgbClr val="FFFFFF"/>
                </a:solidFill>
              </a:rPr>
              <a:t>碰撞检测</a:t>
            </a:r>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idx="1"/>
          </p:nvPr>
        </p:nvSpPr>
        <p:spPr/>
        <p:txBody>
          <a:bodyPr/>
          <a:lstStyle/>
          <a:p>
            <a:r>
              <a:rPr lang="zh-CN" altLang="en-US" sz="3200" b="0" kern="1200" dirty="0">
                <a:solidFill>
                  <a:srgbClr val="4D4D4D"/>
                </a:solidFill>
                <a:latin typeface="微软雅黑" panose="020B0503020204020204" pitchFamily="34" charset="-122"/>
                <a:ea typeface="微软雅黑" panose="020B0503020204020204" pitchFamily="34" charset="-122"/>
              </a:rPr>
              <a:t>检测到碰撞后</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在发生碰撞时，总线上传输的信号产生了严重的失真，无法从中恢复出有用的信息来。</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每一个正在发送数据的站，一旦发现总线上出现了碰撞，就要立即停止发送，免得继续浪费网络资源，然后等待一段随机时间后再次发送。</a:t>
            </a:r>
          </a:p>
        </p:txBody>
      </p:sp>
      <p:sp>
        <p:nvSpPr>
          <p:cNvPr id="55298" name="Rectangle 2"/>
          <p:cNvSpPr>
            <a:spLocks noGrp="1" noChangeArrowheads="1"/>
          </p:cNvSpPr>
          <p:nvPr>
            <p:ph type="title"/>
          </p:nvPr>
        </p:nvSpPr>
        <p:spPr/>
        <p:txBody>
          <a:bodyPr/>
          <a:lstStyle/>
          <a:p>
            <a:r>
              <a:rPr lang="zh-CN" altLang="en-US" sz="4000" dirty="0">
                <a:solidFill>
                  <a:srgbClr val="FFFFFF"/>
                </a:solidFill>
              </a:rPr>
              <a:t>碰撞检测</a:t>
            </a:r>
          </a:p>
        </p:txBody>
      </p:sp>
    </p:spTree>
    <p:extLst>
      <p:ext uri="{BB962C8B-B14F-4D97-AF65-F5344CB8AC3E}">
        <p14:creationId xmlns:p14="http://schemas.microsoft.com/office/powerpoint/2010/main" val="1561401304"/>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idx="1"/>
          </p:nvPr>
        </p:nvSpPr>
        <p:spPr/>
        <p:txBody>
          <a:bodyPr/>
          <a:lstStyle/>
          <a:p>
            <a:r>
              <a:rPr lang="zh-CN" altLang="en-US" sz="3200" b="0" kern="1200" dirty="0">
                <a:solidFill>
                  <a:srgbClr val="4D4D4D"/>
                </a:solidFill>
                <a:latin typeface="微软雅黑" panose="020B0503020204020204" pitchFamily="34" charset="-122"/>
                <a:ea typeface="微软雅黑" panose="020B0503020204020204" pitchFamily="34" charset="-122"/>
              </a:rPr>
              <a:t>当某个站监听到总线是空闲时，也可能总线并非真正是空闲的。 </a:t>
            </a:r>
          </a:p>
          <a:p>
            <a:r>
              <a:rPr lang="en-US" altLang="zh-CN" sz="3200" b="0" kern="1200" dirty="0">
                <a:solidFill>
                  <a:srgbClr val="4D4D4D"/>
                </a:solidFill>
                <a:latin typeface="微软雅黑" panose="020B0503020204020204" pitchFamily="34" charset="-122"/>
                <a:ea typeface="微软雅黑" panose="020B0503020204020204" pitchFamily="34" charset="-122"/>
              </a:rPr>
              <a:t>A </a:t>
            </a:r>
            <a:r>
              <a:rPr lang="zh-CN" altLang="en-US" sz="3200" b="0" kern="1200" dirty="0">
                <a:solidFill>
                  <a:srgbClr val="4D4D4D"/>
                </a:solidFill>
                <a:latin typeface="微软雅黑" panose="020B0503020204020204" pitchFamily="34" charset="-122"/>
                <a:ea typeface="微软雅黑" panose="020B0503020204020204" pitchFamily="34" charset="-122"/>
              </a:rPr>
              <a:t>向 </a:t>
            </a:r>
            <a:r>
              <a:rPr lang="en-US" altLang="zh-CN" sz="3200" b="0" kern="1200" dirty="0">
                <a:solidFill>
                  <a:srgbClr val="4D4D4D"/>
                </a:solidFill>
                <a:latin typeface="微软雅黑" panose="020B0503020204020204" pitchFamily="34" charset="-122"/>
                <a:ea typeface="微软雅黑" panose="020B0503020204020204" pitchFamily="34" charset="-122"/>
              </a:rPr>
              <a:t>B </a:t>
            </a:r>
            <a:r>
              <a:rPr lang="zh-CN" altLang="en-US" sz="3200" b="0" kern="1200" dirty="0">
                <a:solidFill>
                  <a:srgbClr val="4D4D4D"/>
                </a:solidFill>
                <a:latin typeface="微软雅黑" panose="020B0503020204020204" pitchFamily="34" charset="-122"/>
                <a:ea typeface="微软雅黑" panose="020B0503020204020204" pitchFamily="34" charset="-122"/>
              </a:rPr>
              <a:t>发出的信息，要经过一定的时间后才能传送到 </a:t>
            </a:r>
            <a:r>
              <a:rPr lang="en-US" altLang="zh-CN" sz="3200" b="0" kern="1200" dirty="0">
                <a:solidFill>
                  <a:srgbClr val="4D4D4D"/>
                </a:solidFill>
                <a:latin typeface="微软雅黑" panose="020B0503020204020204" pitchFamily="34" charset="-122"/>
                <a:ea typeface="微软雅黑" panose="020B0503020204020204" pitchFamily="34" charset="-122"/>
              </a:rPr>
              <a:t>B</a:t>
            </a:r>
            <a:r>
              <a:rPr lang="zh-CN" altLang="en-US" sz="3200" b="0" kern="1200" dirty="0">
                <a:solidFill>
                  <a:srgbClr val="4D4D4D"/>
                </a:solidFill>
                <a:latin typeface="微软雅黑" panose="020B0503020204020204" pitchFamily="34" charset="-122"/>
                <a:ea typeface="微软雅黑" panose="020B0503020204020204" pitchFamily="34" charset="-122"/>
              </a:rPr>
              <a:t>。</a:t>
            </a:r>
          </a:p>
          <a:p>
            <a:r>
              <a:rPr lang="en-US" altLang="zh-CN" sz="3200" b="0" kern="1200" dirty="0">
                <a:solidFill>
                  <a:srgbClr val="4D4D4D"/>
                </a:solidFill>
                <a:latin typeface="微软雅黑" panose="020B0503020204020204" pitchFamily="34" charset="-122"/>
                <a:ea typeface="微软雅黑" panose="020B0503020204020204" pitchFamily="34" charset="-122"/>
              </a:rPr>
              <a:t>B </a:t>
            </a:r>
            <a:r>
              <a:rPr lang="zh-CN" altLang="en-US" sz="3200" b="0" kern="1200" dirty="0">
                <a:solidFill>
                  <a:srgbClr val="4D4D4D"/>
                </a:solidFill>
                <a:latin typeface="微软雅黑" panose="020B0503020204020204" pitchFamily="34" charset="-122"/>
                <a:ea typeface="微软雅黑" panose="020B0503020204020204" pitchFamily="34" charset="-122"/>
              </a:rPr>
              <a:t>若在 </a:t>
            </a:r>
            <a:r>
              <a:rPr lang="en-US" altLang="zh-CN" sz="3200" b="0" kern="1200" dirty="0">
                <a:solidFill>
                  <a:srgbClr val="4D4D4D"/>
                </a:solidFill>
                <a:latin typeface="微软雅黑" panose="020B0503020204020204" pitchFamily="34" charset="-122"/>
                <a:ea typeface="微软雅黑" panose="020B0503020204020204" pitchFamily="34" charset="-122"/>
              </a:rPr>
              <a:t>A </a:t>
            </a:r>
            <a:r>
              <a:rPr lang="zh-CN" altLang="en-US" sz="3200" b="0" kern="1200" dirty="0">
                <a:solidFill>
                  <a:srgbClr val="4D4D4D"/>
                </a:solidFill>
                <a:latin typeface="微软雅黑" panose="020B0503020204020204" pitchFamily="34" charset="-122"/>
                <a:ea typeface="微软雅黑" panose="020B0503020204020204" pitchFamily="34" charset="-122"/>
              </a:rPr>
              <a:t>发送的信息到达 </a:t>
            </a:r>
            <a:r>
              <a:rPr lang="en-US" altLang="zh-CN" sz="3200" b="0" kern="1200" dirty="0">
                <a:solidFill>
                  <a:srgbClr val="4D4D4D"/>
                </a:solidFill>
                <a:latin typeface="微软雅黑" panose="020B0503020204020204" pitchFamily="34" charset="-122"/>
                <a:ea typeface="微软雅黑" panose="020B0503020204020204" pitchFamily="34" charset="-122"/>
              </a:rPr>
              <a:t>B </a:t>
            </a:r>
            <a:r>
              <a:rPr lang="zh-CN" altLang="en-US" sz="3200" b="0" kern="1200" dirty="0">
                <a:solidFill>
                  <a:srgbClr val="4D4D4D"/>
                </a:solidFill>
                <a:latin typeface="微软雅黑" panose="020B0503020204020204" pitchFamily="34" charset="-122"/>
                <a:ea typeface="微软雅黑" panose="020B0503020204020204" pitchFamily="34" charset="-122"/>
              </a:rPr>
              <a:t>之前发送自己的帧</a:t>
            </a:r>
            <a:r>
              <a:rPr lang="en-US" altLang="zh-CN" sz="3200" b="0" kern="1200" dirty="0">
                <a:solidFill>
                  <a:srgbClr val="4D4D4D"/>
                </a:solidFill>
                <a:latin typeface="微软雅黑" panose="020B0503020204020204" pitchFamily="34" charset="-122"/>
                <a:ea typeface="微软雅黑" panose="020B0503020204020204" pitchFamily="34" charset="-122"/>
              </a:rPr>
              <a:t>(</a:t>
            </a:r>
            <a:r>
              <a:rPr lang="zh-CN" altLang="en-US" sz="3200" b="0" kern="1200" dirty="0">
                <a:solidFill>
                  <a:srgbClr val="4D4D4D"/>
                </a:solidFill>
                <a:latin typeface="微软雅黑" panose="020B0503020204020204" pitchFamily="34" charset="-122"/>
                <a:ea typeface="微软雅黑" panose="020B0503020204020204" pitchFamily="34" charset="-122"/>
              </a:rPr>
              <a:t>因为这时 </a:t>
            </a:r>
            <a:r>
              <a:rPr lang="en-US" altLang="zh-CN" sz="3200" b="0" kern="1200" dirty="0">
                <a:solidFill>
                  <a:srgbClr val="4D4D4D"/>
                </a:solidFill>
                <a:latin typeface="微软雅黑" panose="020B0503020204020204" pitchFamily="34" charset="-122"/>
                <a:ea typeface="微软雅黑" panose="020B0503020204020204" pitchFamily="34" charset="-122"/>
              </a:rPr>
              <a:t>B </a:t>
            </a:r>
            <a:r>
              <a:rPr lang="zh-CN" altLang="en-US" sz="3200" b="0" kern="1200" dirty="0">
                <a:solidFill>
                  <a:srgbClr val="4D4D4D"/>
                </a:solidFill>
                <a:latin typeface="微软雅黑" panose="020B0503020204020204" pitchFamily="34" charset="-122"/>
                <a:ea typeface="微软雅黑" panose="020B0503020204020204" pitchFamily="34" charset="-122"/>
              </a:rPr>
              <a:t>的载波监听检测不到 </a:t>
            </a:r>
            <a:r>
              <a:rPr lang="en-US" altLang="zh-CN" sz="3200" b="0" kern="1200" dirty="0">
                <a:solidFill>
                  <a:srgbClr val="4D4D4D"/>
                </a:solidFill>
                <a:latin typeface="微软雅黑" panose="020B0503020204020204" pitchFamily="34" charset="-122"/>
                <a:ea typeface="微软雅黑" panose="020B0503020204020204" pitchFamily="34" charset="-122"/>
              </a:rPr>
              <a:t>A </a:t>
            </a:r>
            <a:r>
              <a:rPr lang="zh-CN" altLang="en-US" sz="3200" b="0" kern="1200" dirty="0">
                <a:solidFill>
                  <a:srgbClr val="4D4D4D"/>
                </a:solidFill>
                <a:latin typeface="微软雅黑" panose="020B0503020204020204" pitchFamily="34" charset="-122"/>
                <a:ea typeface="微软雅黑" panose="020B0503020204020204" pitchFamily="34" charset="-122"/>
              </a:rPr>
              <a:t>所发送的信息</a:t>
            </a:r>
            <a:r>
              <a:rPr lang="en-US" altLang="zh-CN" sz="3200" b="0" kern="1200" dirty="0">
                <a:solidFill>
                  <a:srgbClr val="4D4D4D"/>
                </a:solidFill>
                <a:latin typeface="微软雅黑" panose="020B0503020204020204" pitchFamily="34" charset="-122"/>
                <a:ea typeface="微软雅黑" panose="020B0503020204020204" pitchFamily="34" charset="-122"/>
              </a:rPr>
              <a:t>)</a:t>
            </a:r>
            <a:r>
              <a:rPr lang="zh-CN" altLang="en-US" sz="3200" b="0" kern="1200" dirty="0">
                <a:solidFill>
                  <a:srgbClr val="4D4D4D"/>
                </a:solidFill>
                <a:latin typeface="微软雅黑" panose="020B0503020204020204" pitchFamily="34" charset="-122"/>
                <a:ea typeface="微软雅黑" panose="020B0503020204020204" pitchFamily="34" charset="-122"/>
              </a:rPr>
              <a:t>，则必然要在某个时间和 </a:t>
            </a:r>
            <a:r>
              <a:rPr lang="en-US" altLang="zh-CN" sz="3200" b="0" kern="1200" dirty="0">
                <a:solidFill>
                  <a:srgbClr val="4D4D4D"/>
                </a:solidFill>
                <a:latin typeface="微软雅黑" panose="020B0503020204020204" pitchFamily="34" charset="-122"/>
                <a:ea typeface="微软雅黑" panose="020B0503020204020204" pitchFamily="34" charset="-122"/>
              </a:rPr>
              <a:t>A </a:t>
            </a:r>
            <a:r>
              <a:rPr lang="zh-CN" altLang="en-US" sz="3200" b="0" kern="1200" dirty="0">
                <a:solidFill>
                  <a:srgbClr val="4D4D4D"/>
                </a:solidFill>
                <a:latin typeface="微软雅黑" panose="020B0503020204020204" pitchFamily="34" charset="-122"/>
                <a:ea typeface="微软雅黑" panose="020B0503020204020204" pitchFamily="34" charset="-122"/>
              </a:rPr>
              <a:t>发送的帧发生碰撞。</a:t>
            </a:r>
          </a:p>
          <a:p>
            <a:r>
              <a:rPr lang="zh-CN" altLang="en-US" sz="3200" b="0" kern="1200" dirty="0">
                <a:solidFill>
                  <a:srgbClr val="4D4D4D"/>
                </a:solidFill>
                <a:latin typeface="微软雅黑" panose="020B0503020204020204" pitchFamily="34" charset="-122"/>
                <a:ea typeface="微软雅黑" panose="020B0503020204020204" pitchFamily="34" charset="-122"/>
              </a:rPr>
              <a:t>碰撞的结果是两个帧都变得无用。</a:t>
            </a:r>
          </a:p>
        </p:txBody>
      </p:sp>
      <p:sp>
        <p:nvSpPr>
          <p:cNvPr id="56322" name="Rectangle 2"/>
          <p:cNvSpPr>
            <a:spLocks noGrp="1" noChangeArrowheads="1"/>
          </p:cNvSpPr>
          <p:nvPr>
            <p:ph type="title"/>
          </p:nvPr>
        </p:nvSpPr>
        <p:spPr/>
        <p:txBody>
          <a:bodyPr/>
          <a:lstStyle/>
          <a:p>
            <a:r>
              <a:rPr lang="zh-CN" altLang="en-US" sz="4000" dirty="0">
                <a:solidFill>
                  <a:srgbClr val="FFFFFF"/>
                </a:solidFill>
              </a:rPr>
              <a:t>电磁波在总线上的有限传播速率的影响</a:t>
            </a:r>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solidFill>
                  <a:schemeClr val="bg1"/>
                </a:solidFill>
                <a:latin typeface="Arial" charset="0"/>
              </a:rPr>
              <a:t>传播时延对载波监听的影响</a:t>
            </a:r>
            <a:r>
              <a:rPr lang="zh-CN" altLang="en-US" sz="4400" dirty="0">
                <a:solidFill>
                  <a:schemeClr val="folHlink"/>
                </a:solidFill>
              </a:rPr>
              <a:t> </a:t>
            </a:r>
            <a:endParaRPr lang="zh-CN" altLang="en-US" dirty="0"/>
          </a:p>
        </p:txBody>
      </p:sp>
      <p:sp>
        <p:nvSpPr>
          <p:cNvPr id="57346" name="Line 2"/>
          <p:cNvSpPr>
            <a:spLocks noChangeShapeType="1"/>
          </p:cNvSpPr>
          <p:nvPr/>
        </p:nvSpPr>
        <p:spPr bwMode="auto">
          <a:xfrm>
            <a:off x="2543902" y="2882530"/>
            <a:ext cx="6213724" cy="0"/>
          </a:xfrm>
          <a:prstGeom prst="line">
            <a:avLst/>
          </a:prstGeom>
          <a:noFill/>
          <a:ln w="38100" cmpd="dbl">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57347" name="Line 3"/>
          <p:cNvSpPr>
            <a:spLocks noChangeShapeType="1"/>
          </p:cNvSpPr>
          <p:nvPr/>
        </p:nvSpPr>
        <p:spPr bwMode="auto">
          <a:xfrm>
            <a:off x="2535436" y="2593538"/>
            <a:ext cx="6230656" cy="0"/>
          </a:xfrm>
          <a:prstGeom prst="line">
            <a:avLst/>
          </a:prstGeom>
          <a:noFill/>
          <a:ln w="19050">
            <a:solidFill>
              <a:srgbClr val="333399"/>
            </a:solidFill>
            <a:round/>
            <a:headEnd type="triangle" w="med" len="me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57348" name="Rectangle 4"/>
          <p:cNvSpPr>
            <a:spLocks noChangeArrowheads="1"/>
          </p:cNvSpPr>
          <p:nvPr/>
        </p:nvSpPr>
        <p:spPr bwMode="auto">
          <a:xfrm>
            <a:off x="5026430" y="2383939"/>
            <a:ext cx="884387" cy="47619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2400">
                <a:solidFill>
                  <a:srgbClr val="333399"/>
                </a:solidFill>
                <a:ea typeface="黑体" pitchFamily="49" charset="-122"/>
              </a:rPr>
              <a:t>1 km</a:t>
            </a:r>
          </a:p>
        </p:txBody>
      </p:sp>
      <p:sp>
        <p:nvSpPr>
          <p:cNvPr id="57349" name="Line 5"/>
          <p:cNvSpPr>
            <a:spLocks noChangeShapeType="1"/>
          </p:cNvSpPr>
          <p:nvPr/>
        </p:nvSpPr>
        <p:spPr bwMode="auto">
          <a:xfrm>
            <a:off x="2529088" y="2887294"/>
            <a:ext cx="0" cy="180858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284678" name="Line 6"/>
          <p:cNvSpPr>
            <a:spLocks noChangeShapeType="1"/>
          </p:cNvSpPr>
          <p:nvPr/>
        </p:nvSpPr>
        <p:spPr bwMode="auto">
          <a:xfrm>
            <a:off x="2535437" y="2887294"/>
            <a:ext cx="6196793" cy="868563"/>
          </a:xfrm>
          <a:prstGeom prst="line">
            <a:avLst/>
          </a:prstGeom>
          <a:noFill/>
          <a:ln w="76200">
            <a:solidFill>
              <a:schemeClr val="accent1"/>
            </a:solidFill>
            <a:round/>
            <a:headEnd/>
            <a:tailEnd type="triangle" w="med" len="lg"/>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57351" name="Rectangle 7"/>
          <p:cNvSpPr>
            <a:spLocks noChangeArrowheads="1"/>
          </p:cNvSpPr>
          <p:nvPr/>
        </p:nvSpPr>
        <p:spPr bwMode="auto">
          <a:xfrm>
            <a:off x="2063482" y="2385528"/>
            <a:ext cx="499666" cy="614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3300">
                <a:solidFill>
                  <a:srgbClr val="333399"/>
                </a:solidFill>
                <a:ea typeface="黑体" pitchFamily="49" charset="-122"/>
              </a:rPr>
              <a:t>A</a:t>
            </a:r>
          </a:p>
        </p:txBody>
      </p:sp>
      <p:sp>
        <p:nvSpPr>
          <p:cNvPr id="57352" name="Rectangle 8"/>
          <p:cNvSpPr>
            <a:spLocks noChangeArrowheads="1"/>
          </p:cNvSpPr>
          <p:nvPr/>
        </p:nvSpPr>
        <p:spPr bwMode="auto">
          <a:xfrm>
            <a:off x="8706834" y="2385528"/>
            <a:ext cx="499666" cy="614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3300">
                <a:solidFill>
                  <a:srgbClr val="333399"/>
                </a:solidFill>
                <a:ea typeface="黑体" pitchFamily="49" charset="-122"/>
              </a:rPr>
              <a:t>B</a:t>
            </a:r>
          </a:p>
        </p:txBody>
      </p:sp>
      <p:sp>
        <p:nvSpPr>
          <p:cNvPr id="57353" name="Line 9"/>
          <p:cNvSpPr>
            <a:spLocks noChangeShapeType="1"/>
          </p:cNvSpPr>
          <p:nvPr/>
        </p:nvSpPr>
        <p:spPr bwMode="auto">
          <a:xfrm flipH="1">
            <a:off x="2372475" y="3230273"/>
            <a:ext cx="8466" cy="1090865"/>
          </a:xfrm>
          <a:prstGeom prst="line">
            <a:avLst/>
          </a:prstGeom>
          <a:noFill/>
          <a:ln w="12700">
            <a:solidFill>
              <a:srgbClr val="333399"/>
            </a:solidFill>
            <a:round/>
            <a:headEn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57354" name="Rectangle 10"/>
          <p:cNvSpPr>
            <a:spLocks noChangeArrowheads="1"/>
          </p:cNvSpPr>
          <p:nvPr/>
        </p:nvSpPr>
        <p:spPr bwMode="auto">
          <a:xfrm>
            <a:off x="2080414" y="3562137"/>
            <a:ext cx="302498"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2400" i="1">
                <a:solidFill>
                  <a:srgbClr val="333399"/>
                </a:solidFill>
                <a:ea typeface="黑体" pitchFamily="49" charset="-122"/>
              </a:rPr>
              <a:t>t</a:t>
            </a:r>
          </a:p>
        </p:txBody>
      </p:sp>
      <p:sp>
        <p:nvSpPr>
          <p:cNvPr id="57355" name="Line 11"/>
          <p:cNvSpPr>
            <a:spLocks noChangeShapeType="1"/>
          </p:cNvSpPr>
          <p:nvPr/>
        </p:nvSpPr>
        <p:spPr bwMode="auto">
          <a:xfrm>
            <a:off x="8757627" y="2876178"/>
            <a:ext cx="0" cy="1484657"/>
          </a:xfrm>
          <a:prstGeom prst="line">
            <a:avLst/>
          </a:prstGeom>
          <a:noFill/>
          <a:ln w="127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284684" name="Line 12"/>
          <p:cNvSpPr>
            <a:spLocks noChangeShapeType="1"/>
          </p:cNvSpPr>
          <p:nvPr/>
        </p:nvSpPr>
        <p:spPr bwMode="auto">
          <a:xfrm flipH="1">
            <a:off x="2529089" y="3590719"/>
            <a:ext cx="6226423" cy="879679"/>
          </a:xfrm>
          <a:prstGeom prst="line">
            <a:avLst/>
          </a:prstGeom>
          <a:noFill/>
          <a:ln w="76200">
            <a:solidFill>
              <a:srgbClr val="996600"/>
            </a:solidFill>
            <a:round/>
            <a:headEn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grpSp>
        <p:nvGrpSpPr>
          <p:cNvPr id="2" name="Group 13"/>
          <p:cNvGrpSpPr>
            <a:grpSpLocks/>
          </p:cNvGrpSpPr>
          <p:nvPr/>
        </p:nvGrpSpPr>
        <p:grpSpPr bwMode="auto">
          <a:xfrm>
            <a:off x="7119540" y="2882529"/>
            <a:ext cx="1286766" cy="793934"/>
            <a:chOff x="3364" y="411"/>
            <a:chExt cx="608" cy="500"/>
          </a:xfrm>
        </p:grpSpPr>
        <p:sp>
          <p:nvSpPr>
            <p:cNvPr id="57381" name="Line 14"/>
            <p:cNvSpPr>
              <a:spLocks noChangeShapeType="1"/>
            </p:cNvSpPr>
            <p:nvPr/>
          </p:nvSpPr>
          <p:spPr bwMode="auto">
            <a:xfrm>
              <a:off x="3755" y="728"/>
              <a:ext cx="112" cy="183"/>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82" name="AutoShape 15"/>
            <p:cNvSpPr>
              <a:spLocks noChangeArrowheads="1"/>
            </p:cNvSpPr>
            <p:nvPr/>
          </p:nvSpPr>
          <p:spPr bwMode="auto">
            <a:xfrm>
              <a:off x="3364" y="411"/>
              <a:ext cx="608" cy="454"/>
            </a:xfrm>
            <a:prstGeom prst="irregularSeal1">
              <a:avLst/>
            </a:prstGeom>
            <a:solidFill>
              <a:srgbClr val="FFCCFF"/>
            </a:solidFill>
            <a:ln w="12700">
              <a:solidFill>
                <a:srgbClr val="FFCCFF"/>
              </a:solidFill>
              <a:miter lim="800000"/>
              <a:headEnd/>
              <a:tailEnd/>
            </a:ln>
            <a:effectLst>
              <a:outerShdw dist="35921" dir="2700000" algn="ctr" rotWithShape="0">
                <a:schemeClr val="bg2"/>
              </a:outerShdw>
            </a:effectLst>
          </p:spPr>
          <p:txBody>
            <a:bodyPr wrap="none" anchor="ctr"/>
            <a:lstStyle/>
            <a:p>
              <a:pPr algn="ctr" defTabSz="907085"/>
              <a:r>
                <a:rPr kumimoji="1" lang="zh-CN" altLang="en-US" sz="2400">
                  <a:solidFill>
                    <a:srgbClr val="333399"/>
                  </a:solidFill>
                  <a:ea typeface="黑体" pitchFamily="49" charset="-122"/>
                </a:rPr>
                <a:t>碰撞</a:t>
              </a:r>
            </a:p>
          </p:txBody>
        </p:sp>
      </p:grpSp>
      <p:grpSp>
        <p:nvGrpSpPr>
          <p:cNvPr id="3" name="Group 16"/>
          <p:cNvGrpSpPr>
            <a:grpSpLocks/>
          </p:cNvGrpSpPr>
          <p:nvPr/>
        </p:nvGrpSpPr>
        <p:grpSpPr bwMode="auto">
          <a:xfrm>
            <a:off x="334390" y="3427169"/>
            <a:ext cx="5280397" cy="1279821"/>
            <a:chOff x="158" y="754"/>
            <a:chExt cx="2495" cy="806"/>
          </a:xfrm>
        </p:grpSpPr>
        <p:sp>
          <p:nvSpPr>
            <p:cNvPr id="57376" name="Text Box 17"/>
            <p:cNvSpPr txBox="1">
              <a:spLocks noChangeArrowheads="1"/>
            </p:cNvSpPr>
            <p:nvPr/>
          </p:nvSpPr>
          <p:spPr bwMode="auto">
            <a:xfrm>
              <a:off x="158" y="1269"/>
              <a:ext cx="66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r>
                <a:rPr kumimoji="1" lang="en-US" altLang="zh-CN" sz="2400" b="0" i="1">
                  <a:solidFill>
                    <a:srgbClr val="333399"/>
                  </a:solidFill>
                  <a:latin typeface="Arial" charset="0"/>
                </a:rPr>
                <a:t>t</a:t>
              </a:r>
              <a:r>
                <a:rPr kumimoji="1" lang="en-US" altLang="zh-CN" sz="2400" b="0">
                  <a:solidFill>
                    <a:srgbClr val="333399"/>
                  </a:solidFill>
                  <a:latin typeface="Arial" charset="0"/>
                </a:rPr>
                <a:t> = 2</a:t>
              </a:r>
              <a:r>
                <a:rPr kumimoji="1" lang="en-US" altLang="zh-CN" sz="2400" b="0">
                  <a:solidFill>
                    <a:srgbClr val="333399"/>
                  </a:solidFill>
                  <a:latin typeface="Arial" charset="0"/>
                  <a:sym typeface="Symbol" pitchFamily="18" charset="2"/>
                </a:rPr>
                <a:t></a:t>
              </a:r>
              <a:r>
                <a:rPr kumimoji="1" lang="en-US" altLang="zh-CN" sz="2400" b="0">
                  <a:solidFill>
                    <a:srgbClr val="333399"/>
                  </a:solidFill>
                  <a:latin typeface="Arial" charset="0"/>
                </a:rPr>
                <a:t> </a:t>
              </a:r>
              <a:r>
                <a:rPr kumimoji="1" lang="en-US" altLang="zh-CN" sz="2400" b="0">
                  <a:solidFill>
                    <a:srgbClr val="333399"/>
                  </a:solidFill>
                  <a:latin typeface="Arial" charset="0"/>
                  <a:sym typeface="Symbol" pitchFamily="18" charset="2"/>
                </a:rPr>
                <a:t> </a:t>
              </a:r>
            </a:p>
          </p:txBody>
        </p:sp>
        <p:sp>
          <p:nvSpPr>
            <p:cNvPr id="57377" name="Line 18"/>
            <p:cNvSpPr>
              <a:spLocks noChangeShapeType="1"/>
            </p:cNvSpPr>
            <p:nvPr/>
          </p:nvSpPr>
          <p:spPr bwMode="auto">
            <a:xfrm>
              <a:off x="913" y="1417"/>
              <a:ext cx="260"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57378" name="Group 19"/>
            <p:cNvGrpSpPr>
              <a:grpSpLocks/>
            </p:cNvGrpSpPr>
            <p:nvPr/>
          </p:nvGrpSpPr>
          <p:grpSpPr bwMode="auto">
            <a:xfrm>
              <a:off x="1247" y="754"/>
              <a:ext cx="1406" cy="291"/>
              <a:chOff x="1247" y="754"/>
              <a:chExt cx="1406" cy="291"/>
            </a:xfrm>
          </p:grpSpPr>
          <p:sp>
            <p:nvSpPr>
              <p:cNvPr id="57379" name="AutoShape 20"/>
              <p:cNvSpPr>
                <a:spLocks noChangeArrowheads="1"/>
              </p:cNvSpPr>
              <p:nvPr/>
            </p:nvSpPr>
            <p:spPr bwMode="auto">
              <a:xfrm>
                <a:off x="1247" y="754"/>
                <a:ext cx="1406" cy="272"/>
              </a:xfrm>
              <a:prstGeom prst="wedgeRoundRectCallout">
                <a:avLst>
                  <a:gd name="adj1" fmla="val -52986"/>
                  <a:gd name="adj2" fmla="val 182352"/>
                  <a:gd name="adj3" fmla="val 16667"/>
                </a:avLst>
              </a:prstGeom>
              <a:solidFill>
                <a:srgbClr val="FFFF99"/>
              </a:solidFill>
              <a:ln w="12700">
                <a:solidFill>
                  <a:schemeClr val="tx1"/>
                </a:solidFill>
                <a:miter lim="800000"/>
                <a:headEnd/>
                <a:tailEnd/>
              </a:ln>
            </p:spPr>
            <p:txBody>
              <a:bodyPr/>
              <a:lstStyle/>
              <a:p>
                <a:pPr algn="ctr" defTabSz="907085"/>
                <a:endParaRPr kumimoji="1" lang="zh-CN" altLang="en-US" sz="2400">
                  <a:solidFill>
                    <a:srgbClr val="333399"/>
                  </a:solidFill>
                  <a:ea typeface="黑体" pitchFamily="49" charset="-122"/>
                </a:endParaRPr>
              </a:p>
            </p:txBody>
          </p:sp>
          <p:sp>
            <p:nvSpPr>
              <p:cNvPr id="57380" name="Text Box 21"/>
              <p:cNvSpPr txBox="1">
                <a:spLocks noChangeArrowheads="1"/>
              </p:cNvSpPr>
              <p:nvPr/>
            </p:nvSpPr>
            <p:spPr bwMode="auto">
              <a:xfrm>
                <a:off x="1247" y="754"/>
                <a:ext cx="138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r>
                  <a:rPr kumimoji="1" lang="en-US" altLang="zh-CN" sz="2400" b="0">
                    <a:solidFill>
                      <a:srgbClr val="333399"/>
                    </a:solidFill>
                    <a:latin typeface="Arial" charset="0"/>
                  </a:rPr>
                  <a:t>A </a:t>
                </a:r>
                <a:r>
                  <a:rPr kumimoji="1" lang="zh-CN" altLang="en-US" sz="2400" b="0">
                    <a:solidFill>
                      <a:srgbClr val="333399"/>
                    </a:solidFill>
                    <a:latin typeface="Arial" charset="0"/>
                  </a:rPr>
                  <a:t>检测到发生碰撞</a:t>
                </a:r>
              </a:p>
            </p:txBody>
          </p:sp>
        </p:grpSp>
      </p:grpSp>
      <p:grpSp>
        <p:nvGrpSpPr>
          <p:cNvPr id="5" name="Group 22"/>
          <p:cNvGrpSpPr>
            <a:grpSpLocks/>
          </p:cNvGrpSpPr>
          <p:nvPr/>
        </p:nvGrpSpPr>
        <p:grpSpPr bwMode="auto">
          <a:xfrm>
            <a:off x="8819003" y="2763440"/>
            <a:ext cx="2459247" cy="1035290"/>
            <a:chOff x="4167" y="336"/>
            <a:chExt cx="1162" cy="652"/>
          </a:xfrm>
        </p:grpSpPr>
        <p:grpSp>
          <p:nvGrpSpPr>
            <p:cNvPr id="57370" name="Group 23"/>
            <p:cNvGrpSpPr>
              <a:grpSpLocks/>
            </p:cNvGrpSpPr>
            <p:nvPr/>
          </p:nvGrpSpPr>
          <p:grpSpPr bwMode="auto">
            <a:xfrm>
              <a:off x="4167" y="697"/>
              <a:ext cx="939" cy="291"/>
              <a:chOff x="4167" y="697"/>
              <a:chExt cx="939" cy="291"/>
            </a:xfrm>
          </p:grpSpPr>
          <p:sp>
            <p:nvSpPr>
              <p:cNvPr id="57374" name="Line 24"/>
              <p:cNvSpPr>
                <a:spLocks noChangeShapeType="1"/>
              </p:cNvSpPr>
              <p:nvPr/>
            </p:nvSpPr>
            <p:spPr bwMode="auto">
              <a:xfrm flipH="1">
                <a:off x="4167" y="847"/>
                <a:ext cx="261"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75" name="Text Box 25"/>
              <p:cNvSpPr txBox="1">
                <a:spLocks noChangeArrowheads="1"/>
              </p:cNvSpPr>
              <p:nvPr/>
            </p:nvSpPr>
            <p:spPr bwMode="auto">
              <a:xfrm>
                <a:off x="4411" y="697"/>
                <a:ext cx="69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r>
                  <a:rPr kumimoji="1" lang="zh-CN" altLang="en-US" sz="2400" b="0" i="1">
                    <a:solidFill>
                      <a:srgbClr val="333399"/>
                    </a:solidFill>
                    <a:latin typeface="Arial" charset="0"/>
                  </a:rPr>
                  <a:t>  </a:t>
                </a:r>
                <a:r>
                  <a:rPr kumimoji="1" lang="en-US" altLang="zh-CN" sz="2400" b="0" i="1">
                    <a:solidFill>
                      <a:srgbClr val="333399"/>
                    </a:solidFill>
                    <a:latin typeface="Arial" charset="0"/>
                  </a:rPr>
                  <a:t>t</a:t>
                </a:r>
                <a:r>
                  <a:rPr kumimoji="1" lang="en-US" altLang="zh-CN" sz="2400" b="0">
                    <a:solidFill>
                      <a:srgbClr val="333399"/>
                    </a:solidFill>
                    <a:latin typeface="Arial" charset="0"/>
                  </a:rPr>
                  <a:t> = </a:t>
                </a:r>
                <a:r>
                  <a:rPr kumimoji="1" lang="en-US" altLang="zh-CN" sz="2400" b="0">
                    <a:solidFill>
                      <a:srgbClr val="333399"/>
                    </a:solidFill>
                    <a:latin typeface="Tahoma" pitchFamily="34" charset="0"/>
                    <a:ea typeface="宋体" pitchFamily="2" charset="-122"/>
                    <a:sym typeface="Symbol" pitchFamily="18" charset="2"/>
                  </a:rPr>
                  <a:t></a:t>
                </a:r>
                <a:r>
                  <a:rPr kumimoji="1" lang="en-US" altLang="zh-CN" sz="2400" b="0">
                    <a:solidFill>
                      <a:srgbClr val="333399"/>
                    </a:solidFill>
                    <a:latin typeface="Arial" charset="0"/>
                  </a:rPr>
                  <a:t> </a:t>
                </a:r>
                <a:r>
                  <a:rPr kumimoji="1" lang="en-US" altLang="zh-CN" sz="2400" b="0">
                    <a:solidFill>
                      <a:srgbClr val="333399"/>
                    </a:solidFill>
                    <a:latin typeface="Arial" charset="0"/>
                    <a:sym typeface="Symbol" pitchFamily="18" charset="2"/>
                  </a:rPr>
                  <a:t> </a:t>
                </a:r>
                <a:r>
                  <a:rPr kumimoji="1" lang="en-US" altLang="zh-CN" sz="2400" b="0" baseline="30000">
                    <a:solidFill>
                      <a:srgbClr val="333399"/>
                    </a:solidFill>
                    <a:latin typeface="Arial" charset="0"/>
                  </a:rPr>
                  <a:t> </a:t>
                </a:r>
              </a:p>
            </p:txBody>
          </p:sp>
        </p:grpSp>
        <p:grpSp>
          <p:nvGrpSpPr>
            <p:cNvPr id="57371" name="Group 26"/>
            <p:cNvGrpSpPr>
              <a:grpSpLocks/>
            </p:cNvGrpSpPr>
            <p:nvPr/>
          </p:nvGrpSpPr>
          <p:grpSpPr bwMode="auto">
            <a:xfrm>
              <a:off x="4286" y="336"/>
              <a:ext cx="1043" cy="291"/>
              <a:chOff x="4286" y="336"/>
              <a:chExt cx="1043" cy="291"/>
            </a:xfrm>
          </p:grpSpPr>
          <p:sp>
            <p:nvSpPr>
              <p:cNvPr id="57372" name="AutoShape 27"/>
              <p:cNvSpPr>
                <a:spLocks noChangeArrowheads="1"/>
              </p:cNvSpPr>
              <p:nvPr/>
            </p:nvSpPr>
            <p:spPr bwMode="auto">
              <a:xfrm>
                <a:off x="4341" y="346"/>
                <a:ext cx="988" cy="246"/>
              </a:xfrm>
              <a:prstGeom prst="wedgeRoundRectCallout">
                <a:avLst>
                  <a:gd name="adj1" fmla="val -70042"/>
                  <a:gd name="adj2" fmla="val 145528"/>
                  <a:gd name="adj3" fmla="val 16667"/>
                </a:avLst>
              </a:prstGeom>
              <a:solidFill>
                <a:srgbClr val="FFFF99"/>
              </a:solidFill>
              <a:ln w="12700">
                <a:solidFill>
                  <a:schemeClr val="tx1"/>
                </a:solidFill>
                <a:miter lim="800000"/>
                <a:headEnd/>
                <a:tailEnd/>
              </a:ln>
            </p:spPr>
            <p:txBody>
              <a:bodyPr/>
              <a:lstStyle/>
              <a:p>
                <a:pPr algn="ctr" defTabSz="907085"/>
                <a:endParaRPr kumimoji="1" lang="zh-CN" altLang="en-US" sz="2400">
                  <a:solidFill>
                    <a:srgbClr val="333399"/>
                  </a:solidFill>
                  <a:ea typeface="黑体" pitchFamily="49" charset="-122"/>
                </a:endParaRPr>
              </a:p>
            </p:txBody>
          </p:sp>
          <p:sp>
            <p:nvSpPr>
              <p:cNvPr id="57373" name="Text Box 28"/>
              <p:cNvSpPr txBox="1">
                <a:spLocks noChangeArrowheads="1"/>
              </p:cNvSpPr>
              <p:nvPr/>
            </p:nvSpPr>
            <p:spPr bwMode="auto">
              <a:xfrm>
                <a:off x="4286" y="336"/>
                <a:ext cx="88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r>
                  <a:rPr kumimoji="1" lang="zh-CN" altLang="en-US" sz="2400" b="0">
                    <a:solidFill>
                      <a:srgbClr val="333399"/>
                    </a:solidFill>
                    <a:latin typeface="Arial" charset="0"/>
                  </a:rPr>
                  <a:t>  </a:t>
                </a:r>
                <a:r>
                  <a:rPr kumimoji="1" lang="en-US" altLang="zh-CN" sz="2400" b="0">
                    <a:solidFill>
                      <a:srgbClr val="333399"/>
                    </a:solidFill>
                    <a:latin typeface="Arial" charset="0"/>
                  </a:rPr>
                  <a:t>B </a:t>
                </a:r>
                <a:r>
                  <a:rPr kumimoji="1" lang="zh-CN" altLang="en-US" sz="2400" b="0">
                    <a:solidFill>
                      <a:srgbClr val="333399"/>
                    </a:solidFill>
                    <a:latin typeface="Arial" charset="0"/>
                  </a:rPr>
                  <a:t>发送数据</a:t>
                </a:r>
              </a:p>
            </p:txBody>
          </p:sp>
        </p:grpSp>
      </p:grpSp>
      <p:grpSp>
        <p:nvGrpSpPr>
          <p:cNvPr id="8" name="Group 29"/>
          <p:cNvGrpSpPr>
            <a:grpSpLocks/>
          </p:cNvGrpSpPr>
          <p:nvPr/>
        </p:nvGrpSpPr>
        <p:grpSpPr bwMode="auto">
          <a:xfrm>
            <a:off x="5422195" y="3603422"/>
            <a:ext cx="4833838" cy="1057520"/>
            <a:chOff x="2562" y="865"/>
            <a:chExt cx="2284" cy="666"/>
          </a:xfrm>
        </p:grpSpPr>
        <p:grpSp>
          <p:nvGrpSpPr>
            <p:cNvPr id="57365" name="Group 30"/>
            <p:cNvGrpSpPr>
              <a:grpSpLocks/>
            </p:cNvGrpSpPr>
            <p:nvPr/>
          </p:nvGrpSpPr>
          <p:grpSpPr bwMode="auto">
            <a:xfrm>
              <a:off x="2562" y="1240"/>
              <a:ext cx="1546" cy="291"/>
              <a:chOff x="2562" y="1240"/>
              <a:chExt cx="1546" cy="291"/>
            </a:xfrm>
          </p:grpSpPr>
          <p:sp>
            <p:nvSpPr>
              <p:cNvPr id="57368" name="AutoShape 31"/>
              <p:cNvSpPr>
                <a:spLocks noChangeArrowheads="1"/>
              </p:cNvSpPr>
              <p:nvPr/>
            </p:nvSpPr>
            <p:spPr bwMode="auto">
              <a:xfrm>
                <a:off x="2562" y="1253"/>
                <a:ext cx="1407" cy="246"/>
              </a:xfrm>
              <a:prstGeom prst="wedgeRoundRectCallout">
                <a:avLst>
                  <a:gd name="adj1" fmla="val 61231"/>
                  <a:gd name="adj2" fmla="val -165449"/>
                  <a:gd name="adj3" fmla="val 16667"/>
                </a:avLst>
              </a:prstGeom>
              <a:solidFill>
                <a:srgbClr val="FFFF99"/>
              </a:solidFill>
              <a:ln w="12700">
                <a:solidFill>
                  <a:schemeClr val="tx1"/>
                </a:solidFill>
                <a:miter lim="800000"/>
                <a:headEnd/>
                <a:tailEnd/>
              </a:ln>
            </p:spPr>
            <p:txBody>
              <a:bodyPr/>
              <a:lstStyle/>
              <a:p>
                <a:pPr algn="ctr" defTabSz="907085"/>
                <a:endParaRPr kumimoji="1" lang="zh-CN" altLang="en-US" sz="2400">
                  <a:solidFill>
                    <a:srgbClr val="333399"/>
                  </a:solidFill>
                  <a:ea typeface="黑体" pitchFamily="49" charset="-122"/>
                </a:endParaRPr>
              </a:p>
            </p:txBody>
          </p:sp>
          <p:sp>
            <p:nvSpPr>
              <p:cNvPr id="57369" name="Text Box 32"/>
              <p:cNvSpPr txBox="1">
                <a:spLocks noChangeArrowheads="1"/>
              </p:cNvSpPr>
              <p:nvPr/>
            </p:nvSpPr>
            <p:spPr bwMode="auto">
              <a:xfrm>
                <a:off x="2562" y="1240"/>
                <a:ext cx="15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r>
                  <a:rPr kumimoji="1" lang="en-US" altLang="zh-CN" sz="2400" b="0">
                    <a:solidFill>
                      <a:srgbClr val="333399"/>
                    </a:solidFill>
                    <a:latin typeface="Arial" charset="0"/>
                  </a:rPr>
                  <a:t>B </a:t>
                </a:r>
                <a:r>
                  <a:rPr kumimoji="1" lang="zh-CN" altLang="en-US" sz="2400" b="0">
                    <a:solidFill>
                      <a:srgbClr val="333399"/>
                    </a:solidFill>
                    <a:latin typeface="Arial" charset="0"/>
                  </a:rPr>
                  <a:t>检测到发生碰撞</a:t>
                </a:r>
              </a:p>
            </p:txBody>
          </p:sp>
        </p:grpSp>
        <p:sp>
          <p:nvSpPr>
            <p:cNvPr id="57366" name="Line 33"/>
            <p:cNvSpPr>
              <a:spLocks noChangeShapeType="1"/>
            </p:cNvSpPr>
            <p:nvPr/>
          </p:nvSpPr>
          <p:spPr bwMode="auto">
            <a:xfrm flipH="1">
              <a:off x="4167" y="964"/>
              <a:ext cx="261"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67" name="Text Box 34"/>
            <p:cNvSpPr txBox="1">
              <a:spLocks noChangeArrowheads="1"/>
            </p:cNvSpPr>
            <p:nvPr/>
          </p:nvSpPr>
          <p:spPr bwMode="auto">
            <a:xfrm>
              <a:off x="4410" y="865"/>
              <a:ext cx="43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r>
                <a:rPr kumimoji="1" lang="zh-CN" altLang="en-US" sz="2400" b="0" i="1">
                  <a:solidFill>
                    <a:srgbClr val="333399"/>
                  </a:solidFill>
                  <a:latin typeface="Arial" charset="0"/>
                </a:rPr>
                <a:t>  </a:t>
              </a:r>
              <a:r>
                <a:rPr kumimoji="1" lang="en-US" altLang="zh-CN" sz="2400" b="0" i="1">
                  <a:solidFill>
                    <a:srgbClr val="333399"/>
                  </a:solidFill>
                  <a:latin typeface="Arial" charset="0"/>
                </a:rPr>
                <a:t>t</a:t>
              </a:r>
              <a:r>
                <a:rPr kumimoji="1" lang="en-US" altLang="zh-CN" sz="2400" b="0">
                  <a:solidFill>
                    <a:srgbClr val="333399"/>
                  </a:solidFill>
                  <a:latin typeface="Arial" charset="0"/>
                </a:rPr>
                <a:t> = </a:t>
              </a:r>
              <a:r>
                <a:rPr kumimoji="1" lang="en-US" altLang="zh-CN" sz="2400" b="0">
                  <a:solidFill>
                    <a:srgbClr val="333399"/>
                  </a:solidFill>
                  <a:latin typeface="Tahoma" pitchFamily="34" charset="0"/>
                  <a:ea typeface="宋体" pitchFamily="2" charset="-122"/>
                  <a:sym typeface="Symbol" pitchFamily="18" charset="2"/>
                </a:rPr>
                <a:t></a:t>
              </a:r>
            </a:p>
          </p:txBody>
        </p:sp>
      </p:grpSp>
      <p:sp>
        <p:nvSpPr>
          <p:cNvPr id="57361" name="Text Box 35"/>
          <p:cNvSpPr txBox="1">
            <a:spLocks noChangeArrowheads="1"/>
          </p:cNvSpPr>
          <p:nvPr/>
        </p:nvSpPr>
        <p:spPr bwMode="auto">
          <a:xfrm>
            <a:off x="1039149" y="2677696"/>
            <a:ext cx="825761"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r>
              <a:rPr kumimoji="1" lang="en-US" altLang="zh-CN" sz="2400" b="0" i="1">
                <a:solidFill>
                  <a:srgbClr val="333399"/>
                </a:solidFill>
                <a:latin typeface="Arial" charset="0"/>
              </a:rPr>
              <a:t>t</a:t>
            </a:r>
            <a:r>
              <a:rPr kumimoji="1" lang="en-US" altLang="zh-CN" sz="2400" b="0">
                <a:solidFill>
                  <a:srgbClr val="333399"/>
                </a:solidFill>
                <a:latin typeface="Arial" charset="0"/>
              </a:rPr>
              <a:t> = 0</a:t>
            </a:r>
            <a:endParaRPr kumimoji="1" lang="en-US" altLang="zh-CN" sz="2400" b="0" baseline="30000">
              <a:solidFill>
                <a:srgbClr val="333399"/>
              </a:solidFill>
              <a:latin typeface="Arial" charset="0"/>
            </a:endParaRPr>
          </a:p>
        </p:txBody>
      </p:sp>
      <p:sp>
        <p:nvSpPr>
          <p:cNvPr id="57362" name="Line 36"/>
          <p:cNvSpPr>
            <a:spLocks noChangeShapeType="1"/>
          </p:cNvSpPr>
          <p:nvPr/>
        </p:nvSpPr>
        <p:spPr bwMode="auto">
          <a:xfrm>
            <a:off x="1932266" y="2882530"/>
            <a:ext cx="550262"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57363" name="Text Box 37"/>
          <p:cNvSpPr txBox="1">
            <a:spLocks noChangeArrowheads="1"/>
          </p:cNvSpPr>
          <p:nvPr/>
        </p:nvSpPr>
        <p:spPr bwMode="auto">
          <a:xfrm>
            <a:off x="9010607" y="4011505"/>
            <a:ext cx="2717305" cy="1002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algn="ctr" eaLnBrk="1" hangingPunct="1"/>
            <a:r>
              <a:rPr lang="zh-CN" altLang="en-US" sz="2900" b="0">
                <a:solidFill>
                  <a:srgbClr val="333399"/>
                </a:solidFill>
                <a:latin typeface="Arial" charset="0"/>
              </a:rPr>
              <a:t>单程端到端</a:t>
            </a:r>
          </a:p>
          <a:p>
            <a:pPr algn="ctr" eaLnBrk="1" hangingPunct="1"/>
            <a:r>
              <a:rPr lang="zh-CN" altLang="en-US" sz="2900" b="0">
                <a:solidFill>
                  <a:srgbClr val="333399"/>
                </a:solidFill>
                <a:latin typeface="Arial" charset="0"/>
              </a:rPr>
              <a:t>传播时延记为</a:t>
            </a:r>
            <a:r>
              <a:rPr lang="zh-CN" altLang="en-US" sz="2900" b="0" i="1">
                <a:solidFill>
                  <a:srgbClr val="333399"/>
                </a:solidFill>
                <a:latin typeface="Arial" charset="0"/>
                <a:sym typeface="Symbol" pitchFamily="18" charset="2"/>
              </a:rPr>
              <a:t></a:t>
            </a:r>
            <a:r>
              <a:rPr lang="zh-CN" altLang="en-US" sz="2900" b="0">
                <a:solidFill>
                  <a:srgbClr val="333399"/>
                </a:solidFill>
                <a:latin typeface="Arial" charset="0"/>
              </a:rPr>
              <a:t>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84678"/>
                                        </p:tgtEl>
                                        <p:attrNameLst>
                                          <p:attrName>style.visibility</p:attrName>
                                        </p:attrNameLst>
                                      </p:cBhvr>
                                      <p:to>
                                        <p:strVal val="visible"/>
                                      </p:to>
                                    </p:set>
                                    <p:animEffect transition="in" filter="wipe(left)">
                                      <p:cBhvr>
                                        <p:cTn id="7" dur="5000"/>
                                        <p:tgtEl>
                                          <p:spTgt spid="284678"/>
                                        </p:tgtEl>
                                      </p:cBhvr>
                                    </p:animEffect>
                                  </p:childTnLst>
                                </p:cTn>
                              </p:par>
                              <p:par>
                                <p:cTn id="8" presetID="22" presetClass="entr" presetSubtype="2" fill="hold" grpId="0" nodeType="withEffect">
                                  <p:stCondLst>
                                    <p:cond delay="4000"/>
                                  </p:stCondLst>
                                  <p:childTnLst>
                                    <p:set>
                                      <p:cBhvr>
                                        <p:cTn id="9" dur="1" fill="hold">
                                          <p:stCondLst>
                                            <p:cond delay="0"/>
                                          </p:stCondLst>
                                        </p:cTn>
                                        <p:tgtEl>
                                          <p:spTgt spid="284684"/>
                                        </p:tgtEl>
                                        <p:attrNameLst>
                                          <p:attrName>style.visibility</p:attrName>
                                        </p:attrNameLst>
                                      </p:cBhvr>
                                      <p:to>
                                        <p:strVal val="visible"/>
                                      </p:to>
                                    </p:set>
                                    <p:animEffect transition="in" filter="wipe(right)">
                                      <p:cBhvr>
                                        <p:cTn id="10" dur="5000"/>
                                        <p:tgtEl>
                                          <p:spTgt spid="284684"/>
                                        </p:tgtEl>
                                      </p:cBhvr>
                                    </p:animEffect>
                                  </p:childTnLst>
                                </p:cTn>
                              </p:par>
                              <p:par>
                                <p:cTn id="11" presetID="1" presetClass="entr" presetSubtype="0" fill="hold" nodeType="withEffect">
                                  <p:stCondLst>
                                    <p:cond delay="400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450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500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900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8" grpId="0" animBg="1"/>
      <p:bldP spid="28468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22" name="Rectangle 2"/>
          <p:cNvSpPr>
            <a:spLocks noChangeArrowheads="1"/>
          </p:cNvSpPr>
          <p:nvPr/>
        </p:nvSpPr>
        <p:spPr bwMode="auto">
          <a:xfrm>
            <a:off x="7068746" y="5430508"/>
            <a:ext cx="1525919" cy="142908"/>
          </a:xfrm>
          <a:prstGeom prst="rect">
            <a:avLst/>
          </a:prstGeom>
          <a:solidFill>
            <a:srgbClr val="996600"/>
          </a:solidFill>
          <a:ln w="12700">
            <a:solidFill>
              <a:schemeClr val="tx1"/>
            </a:solidFill>
            <a:miter lim="800000"/>
            <a:headEnd/>
            <a:tailEnd/>
          </a:ln>
        </p:spPr>
        <p:txBody>
          <a:bodyPr wrap="none" lIns="108850" tIns="54425" rIns="108850" bIns="54425" anchor="ctr"/>
          <a:lstStyle/>
          <a:p>
            <a:pPr eaLnBrk="1" hangingPunct="1"/>
            <a:endParaRPr lang="zh-CN" altLang="en-US"/>
          </a:p>
        </p:txBody>
      </p:sp>
      <p:sp>
        <p:nvSpPr>
          <p:cNvPr id="286723" name="Rectangle 3"/>
          <p:cNvSpPr>
            <a:spLocks noChangeArrowheads="1"/>
          </p:cNvSpPr>
          <p:nvPr/>
        </p:nvSpPr>
        <p:spPr bwMode="auto">
          <a:xfrm>
            <a:off x="2747077" y="5214558"/>
            <a:ext cx="5847589" cy="142908"/>
          </a:xfrm>
          <a:prstGeom prst="rect">
            <a:avLst/>
          </a:prstGeom>
          <a:solidFill>
            <a:schemeClr val="accent1"/>
          </a:solidFill>
          <a:ln w="12700">
            <a:solidFill>
              <a:schemeClr val="tx1"/>
            </a:solidFill>
            <a:miter lim="800000"/>
            <a:headEnd/>
            <a:tailEnd/>
          </a:ln>
        </p:spPr>
        <p:txBody>
          <a:bodyPr wrap="none" lIns="108850" tIns="54425" rIns="108850" bIns="54425" anchor="ctr"/>
          <a:lstStyle/>
          <a:p>
            <a:pPr eaLnBrk="1" hangingPunct="1"/>
            <a:endParaRPr lang="zh-CN" altLang="en-US"/>
          </a:p>
        </p:txBody>
      </p:sp>
      <p:sp>
        <p:nvSpPr>
          <p:cNvPr id="59396" name="Line 4"/>
          <p:cNvSpPr>
            <a:spLocks noChangeShapeType="1"/>
          </p:cNvSpPr>
          <p:nvPr/>
        </p:nvSpPr>
        <p:spPr bwMode="auto">
          <a:xfrm>
            <a:off x="2543902" y="652614"/>
            <a:ext cx="6213724" cy="0"/>
          </a:xfrm>
          <a:prstGeom prst="line">
            <a:avLst/>
          </a:prstGeom>
          <a:noFill/>
          <a:ln w="38100" cmpd="dbl">
            <a:solidFill>
              <a:srgbClr val="FFFF00"/>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59397" name="Line 5"/>
          <p:cNvSpPr>
            <a:spLocks noChangeShapeType="1"/>
          </p:cNvSpPr>
          <p:nvPr/>
        </p:nvSpPr>
        <p:spPr bwMode="auto">
          <a:xfrm>
            <a:off x="2543902" y="333452"/>
            <a:ext cx="6230656" cy="0"/>
          </a:xfrm>
          <a:prstGeom prst="line">
            <a:avLst/>
          </a:prstGeom>
          <a:noFill/>
          <a:ln w="19050">
            <a:solidFill>
              <a:srgbClr val="FFCC00"/>
            </a:solidFill>
            <a:round/>
            <a:headEnd type="triangle" w="med" len="me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59398" name="Rectangle 6"/>
          <p:cNvSpPr>
            <a:spLocks noChangeArrowheads="1"/>
          </p:cNvSpPr>
          <p:nvPr/>
        </p:nvSpPr>
        <p:spPr bwMode="auto">
          <a:xfrm>
            <a:off x="5026430" y="154024"/>
            <a:ext cx="884387" cy="47619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2400">
                <a:solidFill>
                  <a:srgbClr val="333399"/>
                </a:solidFill>
                <a:ea typeface="黑体" pitchFamily="49" charset="-122"/>
              </a:rPr>
              <a:t>1 km</a:t>
            </a:r>
          </a:p>
        </p:txBody>
      </p:sp>
      <p:sp>
        <p:nvSpPr>
          <p:cNvPr id="59399" name="Line 7"/>
          <p:cNvSpPr>
            <a:spLocks noChangeShapeType="1"/>
          </p:cNvSpPr>
          <p:nvPr/>
        </p:nvSpPr>
        <p:spPr bwMode="auto">
          <a:xfrm>
            <a:off x="2529088" y="657378"/>
            <a:ext cx="0" cy="180858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59400" name="Line 8"/>
          <p:cNvSpPr>
            <a:spLocks noChangeShapeType="1"/>
          </p:cNvSpPr>
          <p:nvPr/>
        </p:nvSpPr>
        <p:spPr bwMode="auto">
          <a:xfrm>
            <a:off x="2535437" y="657378"/>
            <a:ext cx="6196793" cy="868564"/>
          </a:xfrm>
          <a:prstGeom prst="line">
            <a:avLst/>
          </a:prstGeom>
          <a:noFill/>
          <a:ln w="76200">
            <a:solidFill>
              <a:srgbClr val="FF0000"/>
            </a:solidFill>
            <a:round/>
            <a:headEnd/>
            <a:tailEnd type="triangle" w="med" len="lg"/>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59401" name="Rectangle 9"/>
          <p:cNvSpPr>
            <a:spLocks noChangeArrowheads="1"/>
          </p:cNvSpPr>
          <p:nvPr/>
        </p:nvSpPr>
        <p:spPr bwMode="auto">
          <a:xfrm>
            <a:off x="2188348" y="308047"/>
            <a:ext cx="440356"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2400" b="1">
                <a:solidFill>
                  <a:srgbClr val="111111"/>
                </a:solidFill>
                <a:ea typeface="黑体" pitchFamily="49" charset="-122"/>
              </a:rPr>
              <a:t>A</a:t>
            </a:r>
          </a:p>
        </p:txBody>
      </p:sp>
      <p:sp>
        <p:nvSpPr>
          <p:cNvPr id="59402" name="Rectangle 10"/>
          <p:cNvSpPr>
            <a:spLocks noChangeArrowheads="1"/>
          </p:cNvSpPr>
          <p:nvPr/>
        </p:nvSpPr>
        <p:spPr bwMode="auto">
          <a:xfrm>
            <a:off x="8617945" y="308047"/>
            <a:ext cx="440356"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2400" b="1">
                <a:solidFill>
                  <a:srgbClr val="111111"/>
                </a:solidFill>
                <a:ea typeface="黑体" pitchFamily="49" charset="-122"/>
              </a:rPr>
              <a:t>B</a:t>
            </a:r>
          </a:p>
        </p:txBody>
      </p:sp>
      <p:sp>
        <p:nvSpPr>
          <p:cNvPr id="59403" name="Line 11"/>
          <p:cNvSpPr>
            <a:spLocks noChangeShapeType="1"/>
          </p:cNvSpPr>
          <p:nvPr/>
        </p:nvSpPr>
        <p:spPr bwMode="auto">
          <a:xfrm flipH="1">
            <a:off x="2372475" y="1000357"/>
            <a:ext cx="8466" cy="1090866"/>
          </a:xfrm>
          <a:prstGeom prst="line">
            <a:avLst/>
          </a:prstGeom>
          <a:noFill/>
          <a:ln w="12700">
            <a:solidFill>
              <a:srgbClr val="333399"/>
            </a:solidFill>
            <a:round/>
            <a:headEn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59404" name="Rectangle 12"/>
          <p:cNvSpPr>
            <a:spLocks noChangeArrowheads="1"/>
          </p:cNvSpPr>
          <p:nvPr/>
        </p:nvSpPr>
        <p:spPr bwMode="auto">
          <a:xfrm>
            <a:off x="2080413" y="1332221"/>
            <a:ext cx="320130"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2400" b="1" i="1">
                <a:solidFill>
                  <a:srgbClr val="FF3300"/>
                </a:solidFill>
                <a:ea typeface="黑体" pitchFamily="49" charset="-122"/>
              </a:rPr>
              <a:t>t</a:t>
            </a:r>
          </a:p>
        </p:txBody>
      </p:sp>
      <p:sp>
        <p:nvSpPr>
          <p:cNvPr id="59405" name="Line 13"/>
          <p:cNvSpPr>
            <a:spLocks noChangeShapeType="1"/>
          </p:cNvSpPr>
          <p:nvPr/>
        </p:nvSpPr>
        <p:spPr bwMode="auto">
          <a:xfrm>
            <a:off x="8757627" y="646262"/>
            <a:ext cx="0" cy="1484656"/>
          </a:xfrm>
          <a:prstGeom prst="line">
            <a:avLst/>
          </a:prstGeom>
          <a:noFill/>
          <a:ln w="127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59406" name="Line 14"/>
          <p:cNvSpPr>
            <a:spLocks noChangeShapeType="1"/>
          </p:cNvSpPr>
          <p:nvPr/>
        </p:nvSpPr>
        <p:spPr bwMode="auto">
          <a:xfrm flipH="1">
            <a:off x="2529089" y="1360803"/>
            <a:ext cx="6226423" cy="879679"/>
          </a:xfrm>
          <a:prstGeom prst="line">
            <a:avLst/>
          </a:prstGeom>
          <a:noFill/>
          <a:ln w="76200">
            <a:solidFill>
              <a:srgbClr val="996600"/>
            </a:solidFill>
            <a:round/>
            <a:headEn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grpSp>
        <p:nvGrpSpPr>
          <p:cNvPr id="59407" name="Group 15"/>
          <p:cNvGrpSpPr>
            <a:grpSpLocks/>
          </p:cNvGrpSpPr>
          <p:nvPr/>
        </p:nvGrpSpPr>
        <p:grpSpPr bwMode="auto">
          <a:xfrm>
            <a:off x="7119540" y="652614"/>
            <a:ext cx="1286766" cy="793934"/>
            <a:chOff x="3364" y="411"/>
            <a:chExt cx="608" cy="500"/>
          </a:xfrm>
        </p:grpSpPr>
        <p:sp>
          <p:nvSpPr>
            <p:cNvPr id="59467" name="Line 16"/>
            <p:cNvSpPr>
              <a:spLocks noChangeShapeType="1"/>
            </p:cNvSpPr>
            <p:nvPr/>
          </p:nvSpPr>
          <p:spPr bwMode="auto">
            <a:xfrm>
              <a:off x="3755" y="728"/>
              <a:ext cx="112" cy="183"/>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68" name="AutoShape 17"/>
            <p:cNvSpPr>
              <a:spLocks noChangeArrowheads="1"/>
            </p:cNvSpPr>
            <p:nvPr/>
          </p:nvSpPr>
          <p:spPr bwMode="auto">
            <a:xfrm>
              <a:off x="3364" y="411"/>
              <a:ext cx="608" cy="454"/>
            </a:xfrm>
            <a:prstGeom prst="irregularSeal1">
              <a:avLst/>
            </a:prstGeom>
            <a:solidFill>
              <a:srgbClr val="FFCCFF"/>
            </a:solidFill>
            <a:ln w="12700">
              <a:solidFill>
                <a:srgbClr val="FFCCFF"/>
              </a:solidFill>
              <a:miter lim="800000"/>
              <a:headEnd/>
              <a:tailEnd/>
            </a:ln>
            <a:effectLst>
              <a:outerShdw dist="35921" dir="2700000" algn="ctr" rotWithShape="0">
                <a:schemeClr val="bg2"/>
              </a:outerShdw>
            </a:effectLst>
          </p:spPr>
          <p:txBody>
            <a:bodyPr wrap="none" anchor="ctr"/>
            <a:lstStyle/>
            <a:p>
              <a:pPr algn="ctr" defTabSz="907085"/>
              <a:r>
                <a:rPr kumimoji="1" lang="zh-CN" altLang="en-US" sz="2400">
                  <a:solidFill>
                    <a:srgbClr val="333399"/>
                  </a:solidFill>
                  <a:ea typeface="黑体" pitchFamily="49" charset="-122"/>
                </a:rPr>
                <a:t>碰撞</a:t>
              </a:r>
            </a:p>
          </p:txBody>
        </p:sp>
      </p:grpSp>
      <p:sp>
        <p:nvSpPr>
          <p:cNvPr id="286738" name="Text Box 18"/>
          <p:cNvSpPr txBox="1">
            <a:spLocks noChangeArrowheads="1"/>
          </p:cNvSpPr>
          <p:nvPr/>
        </p:nvSpPr>
        <p:spPr bwMode="auto">
          <a:xfrm>
            <a:off x="9168207" y="3275772"/>
            <a:ext cx="2664406" cy="1107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pPr>
              <a:lnSpc>
                <a:spcPct val="90000"/>
              </a:lnSpc>
            </a:pPr>
            <a:r>
              <a:rPr kumimoji="1" lang="en-US" altLang="zh-CN" sz="2400" b="0" i="1">
                <a:solidFill>
                  <a:srgbClr val="333399"/>
                </a:solidFill>
                <a:latin typeface="Arial" charset="0"/>
              </a:rPr>
              <a:t>t</a:t>
            </a:r>
            <a:r>
              <a:rPr kumimoji="1" lang="en-US" altLang="zh-CN" sz="2400" b="0">
                <a:solidFill>
                  <a:srgbClr val="333399"/>
                </a:solidFill>
                <a:latin typeface="Arial" charset="0"/>
              </a:rPr>
              <a:t> = </a:t>
            </a:r>
            <a:r>
              <a:rPr kumimoji="1" lang="en-US" altLang="zh-CN" sz="2400" b="0">
                <a:solidFill>
                  <a:srgbClr val="333399"/>
                </a:solidFill>
                <a:latin typeface="Tahoma" pitchFamily="34" charset="0"/>
                <a:ea typeface="宋体" pitchFamily="2" charset="-122"/>
                <a:sym typeface="Symbol" pitchFamily="18" charset="2"/>
              </a:rPr>
              <a:t></a:t>
            </a:r>
            <a:r>
              <a:rPr kumimoji="1" lang="en-US" altLang="zh-CN" sz="2400" b="0">
                <a:solidFill>
                  <a:srgbClr val="333399"/>
                </a:solidFill>
                <a:latin typeface="Arial" charset="0"/>
              </a:rPr>
              <a:t> </a:t>
            </a:r>
            <a:r>
              <a:rPr kumimoji="1" lang="en-US" altLang="zh-CN" sz="2400" b="0">
                <a:solidFill>
                  <a:srgbClr val="333399"/>
                </a:solidFill>
                <a:latin typeface="Arial" charset="0"/>
                <a:sym typeface="Symbol" pitchFamily="18" charset="2"/>
              </a:rPr>
              <a:t> </a:t>
            </a:r>
            <a:endParaRPr kumimoji="1" lang="en-US" altLang="zh-CN" sz="2400" b="0">
              <a:solidFill>
                <a:srgbClr val="333399"/>
              </a:solidFill>
              <a:latin typeface="Arial" charset="0"/>
            </a:endParaRPr>
          </a:p>
          <a:p>
            <a:pPr>
              <a:lnSpc>
                <a:spcPct val="90000"/>
              </a:lnSpc>
            </a:pPr>
            <a:r>
              <a:rPr kumimoji="1" lang="en-US" altLang="zh-CN" sz="2400" b="0">
                <a:solidFill>
                  <a:srgbClr val="333399"/>
                </a:solidFill>
                <a:latin typeface="Arial" charset="0"/>
              </a:rPr>
              <a:t>B </a:t>
            </a:r>
            <a:r>
              <a:rPr kumimoji="1" lang="zh-CN" altLang="en-US" sz="2400" b="0">
                <a:solidFill>
                  <a:srgbClr val="333399"/>
                </a:solidFill>
                <a:latin typeface="Arial" charset="0"/>
              </a:rPr>
              <a:t>检测到</a:t>
            </a:r>
            <a:r>
              <a:rPr kumimoji="1" lang="zh-CN" altLang="en-US" sz="2400" b="0">
                <a:solidFill>
                  <a:schemeClr val="hlink"/>
                </a:solidFill>
                <a:latin typeface="Arial" charset="0"/>
              </a:rPr>
              <a:t>信道空闲</a:t>
            </a:r>
          </a:p>
          <a:p>
            <a:pPr>
              <a:lnSpc>
                <a:spcPct val="90000"/>
              </a:lnSpc>
            </a:pPr>
            <a:r>
              <a:rPr kumimoji="1" lang="zh-CN" altLang="en-US" sz="2400" b="0">
                <a:solidFill>
                  <a:srgbClr val="333399"/>
                </a:solidFill>
                <a:latin typeface="Arial" charset="0"/>
              </a:rPr>
              <a:t>发送数据</a:t>
            </a:r>
          </a:p>
        </p:txBody>
      </p:sp>
      <p:sp>
        <p:nvSpPr>
          <p:cNvPr id="286739" name="Text Box 19"/>
          <p:cNvSpPr txBox="1">
            <a:spLocks noChangeArrowheads="1"/>
          </p:cNvSpPr>
          <p:nvPr/>
        </p:nvSpPr>
        <p:spPr bwMode="auto">
          <a:xfrm>
            <a:off x="9168206" y="4247546"/>
            <a:ext cx="1717031" cy="77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pPr>
              <a:lnSpc>
                <a:spcPct val="90000"/>
              </a:lnSpc>
            </a:pPr>
            <a:r>
              <a:rPr kumimoji="1" lang="en-US" altLang="zh-CN" sz="2400" b="0" i="1">
                <a:solidFill>
                  <a:srgbClr val="333399"/>
                </a:solidFill>
                <a:latin typeface="Arial" charset="0"/>
              </a:rPr>
              <a:t>t</a:t>
            </a:r>
            <a:r>
              <a:rPr kumimoji="1" lang="en-US" altLang="zh-CN" sz="2400" b="0">
                <a:solidFill>
                  <a:srgbClr val="333399"/>
                </a:solidFill>
                <a:latin typeface="Arial" charset="0"/>
              </a:rPr>
              <a:t> = </a:t>
            </a:r>
            <a:r>
              <a:rPr kumimoji="1" lang="en-US" altLang="zh-CN" sz="2400" b="0">
                <a:solidFill>
                  <a:srgbClr val="333399"/>
                </a:solidFill>
                <a:latin typeface="Tahoma" pitchFamily="34" charset="0"/>
                <a:ea typeface="宋体" pitchFamily="2" charset="-122"/>
                <a:sym typeface="Symbol" pitchFamily="18" charset="2"/>
              </a:rPr>
              <a:t></a:t>
            </a:r>
            <a:r>
              <a:rPr kumimoji="1" lang="en-US" altLang="zh-CN" sz="2400" b="0">
                <a:solidFill>
                  <a:schemeClr val="tx1"/>
                </a:solidFill>
                <a:latin typeface="Tahoma" pitchFamily="34" charset="0"/>
                <a:ea typeface="宋体" pitchFamily="2" charset="-122"/>
              </a:rPr>
              <a:t> </a:t>
            </a:r>
            <a:r>
              <a:rPr kumimoji="1" lang="en-US" altLang="zh-CN" sz="2400" b="0">
                <a:solidFill>
                  <a:srgbClr val="333399"/>
                </a:solidFill>
                <a:latin typeface="Arial" charset="0"/>
                <a:sym typeface="Symbol" pitchFamily="18" charset="2"/>
              </a:rPr>
              <a:t>  / 2</a:t>
            </a:r>
            <a:endParaRPr kumimoji="1" lang="en-US" altLang="zh-CN" sz="2400" b="0" baseline="30000">
              <a:solidFill>
                <a:srgbClr val="333399"/>
              </a:solidFill>
              <a:latin typeface="Arial" charset="0"/>
            </a:endParaRPr>
          </a:p>
          <a:p>
            <a:pPr>
              <a:lnSpc>
                <a:spcPct val="90000"/>
              </a:lnSpc>
            </a:pPr>
            <a:r>
              <a:rPr kumimoji="1" lang="zh-CN" altLang="en-US" sz="2400" b="0">
                <a:solidFill>
                  <a:srgbClr val="333399"/>
                </a:solidFill>
                <a:latin typeface="Arial" charset="0"/>
              </a:rPr>
              <a:t>发生碰撞</a:t>
            </a:r>
          </a:p>
        </p:txBody>
      </p:sp>
      <p:grpSp>
        <p:nvGrpSpPr>
          <p:cNvPr id="59410" name="Group 20"/>
          <p:cNvGrpSpPr>
            <a:grpSpLocks/>
          </p:cNvGrpSpPr>
          <p:nvPr/>
        </p:nvGrpSpPr>
        <p:grpSpPr bwMode="auto">
          <a:xfrm>
            <a:off x="334390" y="1197252"/>
            <a:ext cx="5280397" cy="1279822"/>
            <a:chOff x="158" y="754"/>
            <a:chExt cx="2495" cy="806"/>
          </a:xfrm>
        </p:grpSpPr>
        <p:sp>
          <p:nvSpPr>
            <p:cNvPr id="59462" name="Text Box 21"/>
            <p:cNvSpPr txBox="1">
              <a:spLocks noChangeArrowheads="1"/>
            </p:cNvSpPr>
            <p:nvPr/>
          </p:nvSpPr>
          <p:spPr bwMode="auto">
            <a:xfrm>
              <a:off x="158" y="1269"/>
              <a:ext cx="66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r>
                <a:rPr kumimoji="1" lang="en-US" altLang="zh-CN" sz="2400" b="0" i="1">
                  <a:solidFill>
                    <a:srgbClr val="333399"/>
                  </a:solidFill>
                  <a:latin typeface="Arial" charset="0"/>
                </a:rPr>
                <a:t>t</a:t>
              </a:r>
              <a:r>
                <a:rPr kumimoji="1" lang="en-US" altLang="zh-CN" sz="2400" b="0">
                  <a:solidFill>
                    <a:srgbClr val="333399"/>
                  </a:solidFill>
                  <a:latin typeface="Arial" charset="0"/>
                </a:rPr>
                <a:t> = 2</a:t>
              </a:r>
              <a:r>
                <a:rPr kumimoji="1" lang="en-US" altLang="zh-CN" sz="2400" b="0">
                  <a:solidFill>
                    <a:srgbClr val="333399"/>
                  </a:solidFill>
                  <a:latin typeface="Arial" charset="0"/>
                  <a:sym typeface="Symbol" pitchFamily="18" charset="2"/>
                </a:rPr>
                <a:t></a:t>
              </a:r>
              <a:r>
                <a:rPr kumimoji="1" lang="en-US" altLang="zh-CN" sz="2400" b="0">
                  <a:solidFill>
                    <a:srgbClr val="333399"/>
                  </a:solidFill>
                  <a:latin typeface="Arial" charset="0"/>
                </a:rPr>
                <a:t> </a:t>
              </a:r>
              <a:r>
                <a:rPr kumimoji="1" lang="en-US" altLang="zh-CN" sz="2400" b="0">
                  <a:solidFill>
                    <a:srgbClr val="333399"/>
                  </a:solidFill>
                  <a:latin typeface="Arial" charset="0"/>
                  <a:sym typeface="Symbol" pitchFamily="18" charset="2"/>
                </a:rPr>
                <a:t> </a:t>
              </a:r>
            </a:p>
          </p:txBody>
        </p:sp>
        <p:sp>
          <p:nvSpPr>
            <p:cNvPr id="59463" name="Line 22"/>
            <p:cNvSpPr>
              <a:spLocks noChangeShapeType="1"/>
            </p:cNvSpPr>
            <p:nvPr/>
          </p:nvSpPr>
          <p:spPr bwMode="auto">
            <a:xfrm>
              <a:off x="913" y="1417"/>
              <a:ext cx="260"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59464" name="Group 23"/>
            <p:cNvGrpSpPr>
              <a:grpSpLocks/>
            </p:cNvGrpSpPr>
            <p:nvPr/>
          </p:nvGrpSpPr>
          <p:grpSpPr bwMode="auto">
            <a:xfrm>
              <a:off x="1247" y="754"/>
              <a:ext cx="1406" cy="291"/>
              <a:chOff x="1247" y="754"/>
              <a:chExt cx="1406" cy="291"/>
            </a:xfrm>
          </p:grpSpPr>
          <p:sp>
            <p:nvSpPr>
              <p:cNvPr id="59465" name="AutoShape 24"/>
              <p:cNvSpPr>
                <a:spLocks noChangeArrowheads="1"/>
              </p:cNvSpPr>
              <p:nvPr/>
            </p:nvSpPr>
            <p:spPr bwMode="auto">
              <a:xfrm>
                <a:off x="1247" y="754"/>
                <a:ext cx="1406" cy="272"/>
              </a:xfrm>
              <a:prstGeom prst="wedgeRoundRectCallout">
                <a:avLst>
                  <a:gd name="adj1" fmla="val -52986"/>
                  <a:gd name="adj2" fmla="val 182352"/>
                  <a:gd name="adj3" fmla="val 16667"/>
                </a:avLst>
              </a:prstGeom>
              <a:solidFill>
                <a:srgbClr val="FFFF99"/>
              </a:solidFill>
              <a:ln w="12700">
                <a:solidFill>
                  <a:schemeClr val="tx1"/>
                </a:solidFill>
                <a:miter lim="800000"/>
                <a:headEnd/>
                <a:tailEnd/>
              </a:ln>
            </p:spPr>
            <p:txBody>
              <a:bodyPr/>
              <a:lstStyle/>
              <a:p>
                <a:pPr algn="ctr" defTabSz="907085"/>
                <a:endParaRPr kumimoji="1" lang="zh-CN" altLang="en-US" sz="2400">
                  <a:solidFill>
                    <a:srgbClr val="333399"/>
                  </a:solidFill>
                  <a:ea typeface="黑体" pitchFamily="49" charset="-122"/>
                </a:endParaRPr>
              </a:p>
            </p:txBody>
          </p:sp>
          <p:sp>
            <p:nvSpPr>
              <p:cNvPr id="59466" name="Text Box 25"/>
              <p:cNvSpPr txBox="1">
                <a:spLocks noChangeArrowheads="1"/>
              </p:cNvSpPr>
              <p:nvPr/>
            </p:nvSpPr>
            <p:spPr bwMode="auto">
              <a:xfrm>
                <a:off x="1247" y="754"/>
                <a:ext cx="138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r>
                  <a:rPr kumimoji="1" lang="en-US" altLang="zh-CN" sz="2400" b="0">
                    <a:solidFill>
                      <a:srgbClr val="333399"/>
                    </a:solidFill>
                    <a:latin typeface="Arial" charset="0"/>
                  </a:rPr>
                  <a:t>A </a:t>
                </a:r>
                <a:r>
                  <a:rPr kumimoji="1" lang="zh-CN" altLang="en-US" sz="2400" b="0">
                    <a:solidFill>
                      <a:srgbClr val="333399"/>
                    </a:solidFill>
                    <a:latin typeface="Arial" charset="0"/>
                  </a:rPr>
                  <a:t>检测到发生碰撞</a:t>
                </a:r>
              </a:p>
            </p:txBody>
          </p:sp>
        </p:grpSp>
      </p:grpSp>
      <p:grpSp>
        <p:nvGrpSpPr>
          <p:cNvPr id="59411" name="Group 26"/>
          <p:cNvGrpSpPr>
            <a:grpSpLocks/>
          </p:cNvGrpSpPr>
          <p:nvPr/>
        </p:nvGrpSpPr>
        <p:grpSpPr bwMode="auto">
          <a:xfrm>
            <a:off x="8819003" y="533524"/>
            <a:ext cx="2459247" cy="1035291"/>
            <a:chOff x="4167" y="336"/>
            <a:chExt cx="1162" cy="652"/>
          </a:xfrm>
        </p:grpSpPr>
        <p:grpSp>
          <p:nvGrpSpPr>
            <p:cNvPr id="59456" name="Group 27"/>
            <p:cNvGrpSpPr>
              <a:grpSpLocks/>
            </p:cNvGrpSpPr>
            <p:nvPr/>
          </p:nvGrpSpPr>
          <p:grpSpPr bwMode="auto">
            <a:xfrm>
              <a:off x="4167" y="697"/>
              <a:ext cx="939" cy="291"/>
              <a:chOff x="4167" y="697"/>
              <a:chExt cx="939" cy="291"/>
            </a:xfrm>
          </p:grpSpPr>
          <p:sp>
            <p:nvSpPr>
              <p:cNvPr id="59460" name="Line 28"/>
              <p:cNvSpPr>
                <a:spLocks noChangeShapeType="1"/>
              </p:cNvSpPr>
              <p:nvPr/>
            </p:nvSpPr>
            <p:spPr bwMode="auto">
              <a:xfrm flipH="1">
                <a:off x="4167" y="847"/>
                <a:ext cx="261"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9461" name="Text Box 29"/>
              <p:cNvSpPr txBox="1">
                <a:spLocks noChangeArrowheads="1"/>
              </p:cNvSpPr>
              <p:nvPr/>
            </p:nvSpPr>
            <p:spPr bwMode="auto">
              <a:xfrm>
                <a:off x="4411" y="697"/>
                <a:ext cx="69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r>
                  <a:rPr kumimoji="1" lang="zh-CN" altLang="en-US" sz="2400" b="0" i="1">
                    <a:solidFill>
                      <a:srgbClr val="333399"/>
                    </a:solidFill>
                    <a:latin typeface="Arial" charset="0"/>
                  </a:rPr>
                  <a:t>  </a:t>
                </a:r>
                <a:r>
                  <a:rPr kumimoji="1" lang="en-US" altLang="zh-CN" sz="2400" b="0" i="1">
                    <a:solidFill>
                      <a:srgbClr val="333399"/>
                    </a:solidFill>
                    <a:latin typeface="Arial" charset="0"/>
                  </a:rPr>
                  <a:t>t</a:t>
                </a:r>
                <a:r>
                  <a:rPr kumimoji="1" lang="en-US" altLang="zh-CN" sz="2400" b="0">
                    <a:solidFill>
                      <a:srgbClr val="333399"/>
                    </a:solidFill>
                    <a:latin typeface="Arial" charset="0"/>
                  </a:rPr>
                  <a:t> = </a:t>
                </a:r>
                <a:r>
                  <a:rPr kumimoji="1" lang="en-US" altLang="zh-CN" sz="2400" b="0">
                    <a:solidFill>
                      <a:srgbClr val="333399"/>
                    </a:solidFill>
                    <a:latin typeface="Tahoma" pitchFamily="34" charset="0"/>
                    <a:ea typeface="宋体" pitchFamily="2" charset="-122"/>
                    <a:sym typeface="Symbol" pitchFamily="18" charset="2"/>
                  </a:rPr>
                  <a:t></a:t>
                </a:r>
                <a:r>
                  <a:rPr kumimoji="1" lang="en-US" altLang="zh-CN" sz="2400" b="0">
                    <a:solidFill>
                      <a:srgbClr val="333399"/>
                    </a:solidFill>
                    <a:latin typeface="Arial" charset="0"/>
                  </a:rPr>
                  <a:t> </a:t>
                </a:r>
                <a:r>
                  <a:rPr kumimoji="1" lang="en-US" altLang="zh-CN" sz="2400" b="0">
                    <a:solidFill>
                      <a:srgbClr val="333399"/>
                    </a:solidFill>
                    <a:latin typeface="Arial" charset="0"/>
                    <a:sym typeface="Symbol" pitchFamily="18" charset="2"/>
                  </a:rPr>
                  <a:t> </a:t>
                </a:r>
                <a:r>
                  <a:rPr kumimoji="1" lang="en-US" altLang="zh-CN" sz="2400" b="0" baseline="30000">
                    <a:solidFill>
                      <a:srgbClr val="333399"/>
                    </a:solidFill>
                    <a:latin typeface="Arial" charset="0"/>
                  </a:rPr>
                  <a:t> </a:t>
                </a:r>
              </a:p>
            </p:txBody>
          </p:sp>
        </p:grpSp>
        <p:grpSp>
          <p:nvGrpSpPr>
            <p:cNvPr id="59457" name="Group 30"/>
            <p:cNvGrpSpPr>
              <a:grpSpLocks/>
            </p:cNvGrpSpPr>
            <p:nvPr/>
          </p:nvGrpSpPr>
          <p:grpSpPr bwMode="auto">
            <a:xfrm>
              <a:off x="4286" y="336"/>
              <a:ext cx="1043" cy="291"/>
              <a:chOff x="4286" y="336"/>
              <a:chExt cx="1043" cy="291"/>
            </a:xfrm>
          </p:grpSpPr>
          <p:sp>
            <p:nvSpPr>
              <p:cNvPr id="59458" name="AutoShape 31"/>
              <p:cNvSpPr>
                <a:spLocks noChangeArrowheads="1"/>
              </p:cNvSpPr>
              <p:nvPr/>
            </p:nvSpPr>
            <p:spPr bwMode="auto">
              <a:xfrm>
                <a:off x="4341" y="346"/>
                <a:ext cx="988" cy="246"/>
              </a:xfrm>
              <a:prstGeom prst="wedgeRoundRectCallout">
                <a:avLst>
                  <a:gd name="adj1" fmla="val -70042"/>
                  <a:gd name="adj2" fmla="val 145528"/>
                  <a:gd name="adj3" fmla="val 16667"/>
                </a:avLst>
              </a:prstGeom>
              <a:solidFill>
                <a:srgbClr val="FFFF99"/>
              </a:solidFill>
              <a:ln w="12700">
                <a:solidFill>
                  <a:schemeClr val="tx1"/>
                </a:solidFill>
                <a:miter lim="800000"/>
                <a:headEnd/>
                <a:tailEnd/>
              </a:ln>
            </p:spPr>
            <p:txBody>
              <a:bodyPr/>
              <a:lstStyle/>
              <a:p>
                <a:pPr algn="ctr" defTabSz="907085"/>
                <a:endParaRPr kumimoji="1" lang="zh-CN" altLang="en-US" sz="2400">
                  <a:solidFill>
                    <a:srgbClr val="333399"/>
                  </a:solidFill>
                  <a:ea typeface="黑体" pitchFamily="49" charset="-122"/>
                </a:endParaRPr>
              </a:p>
            </p:txBody>
          </p:sp>
          <p:sp>
            <p:nvSpPr>
              <p:cNvPr id="59459" name="Text Box 32"/>
              <p:cNvSpPr txBox="1">
                <a:spLocks noChangeArrowheads="1"/>
              </p:cNvSpPr>
              <p:nvPr/>
            </p:nvSpPr>
            <p:spPr bwMode="auto">
              <a:xfrm>
                <a:off x="4286" y="336"/>
                <a:ext cx="88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r>
                  <a:rPr kumimoji="1" lang="zh-CN" altLang="en-US" sz="2400" b="0">
                    <a:solidFill>
                      <a:srgbClr val="333399"/>
                    </a:solidFill>
                    <a:latin typeface="Arial" charset="0"/>
                  </a:rPr>
                  <a:t>  </a:t>
                </a:r>
                <a:r>
                  <a:rPr kumimoji="1" lang="en-US" altLang="zh-CN" sz="2400" b="0">
                    <a:solidFill>
                      <a:srgbClr val="333399"/>
                    </a:solidFill>
                    <a:latin typeface="Arial" charset="0"/>
                  </a:rPr>
                  <a:t>B </a:t>
                </a:r>
                <a:r>
                  <a:rPr kumimoji="1" lang="zh-CN" altLang="en-US" sz="2400" b="0">
                    <a:solidFill>
                      <a:srgbClr val="333399"/>
                    </a:solidFill>
                    <a:latin typeface="Arial" charset="0"/>
                  </a:rPr>
                  <a:t>发送数据</a:t>
                </a:r>
              </a:p>
            </p:txBody>
          </p:sp>
        </p:grpSp>
      </p:grpSp>
      <p:grpSp>
        <p:nvGrpSpPr>
          <p:cNvPr id="59412" name="Group 33"/>
          <p:cNvGrpSpPr>
            <a:grpSpLocks/>
          </p:cNvGrpSpPr>
          <p:nvPr/>
        </p:nvGrpSpPr>
        <p:grpSpPr bwMode="auto">
          <a:xfrm>
            <a:off x="5422195" y="1373506"/>
            <a:ext cx="4833838" cy="1057520"/>
            <a:chOff x="2562" y="865"/>
            <a:chExt cx="2284" cy="666"/>
          </a:xfrm>
        </p:grpSpPr>
        <p:grpSp>
          <p:nvGrpSpPr>
            <p:cNvPr id="59451" name="Group 34"/>
            <p:cNvGrpSpPr>
              <a:grpSpLocks/>
            </p:cNvGrpSpPr>
            <p:nvPr/>
          </p:nvGrpSpPr>
          <p:grpSpPr bwMode="auto">
            <a:xfrm>
              <a:off x="2562" y="1240"/>
              <a:ext cx="1546" cy="291"/>
              <a:chOff x="2562" y="1240"/>
              <a:chExt cx="1546" cy="291"/>
            </a:xfrm>
          </p:grpSpPr>
          <p:sp>
            <p:nvSpPr>
              <p:cNvPr id="59454" name="AutoShape 35"/>
              <p:cNvSpPr>
                <a:spLocks noChangeArrowheads="1"/>
              </p:cNvSpPr>
              <p:nvPr/>
            </p:nvSpPr>
            <p:spPr bwMode="auto">
              <a:xfrm>
                <a:off x="2562" y="1253"/>
                <a:ext cx="1407" cy="246"/>
              </a:xfrm>
              <a:prstGeom prst="wedgeRoundRectCallout">
                <a:avLst>
                  <a:gd name="adj1" fmla="val 61231"/>
                  <a:gd name="adj2" fmla="val -165449"/>
                  <a:gd name="adj3" fmla="val 16667"/>
                </a:avLst>
              </a:prstGeom>
              <a:solidFill>
                <a:srgbClr val="FFFF99"/>
              </a:solidFill>
              <a:ln w="12700">
                <a:solidFill>
                  <a:schemeClr val="tx1"/>
                </a:solidFill>
                <a:miter lim="800000"/>
                <a:headEnd/>
                <a:tailEnd/>
              </a:ln>
            </p:spPr>
            <p:txBody>
              <a:bodyPr/>
              <a:lstStyle/>
              <a:p>
                <a:pPr algn="ctr" defTabSz="907085"/>
                <a:endParaRPr kumimoji="1" lang="zh-CN" altLang="en-US" sz="2400">
                  <a:solidFill>
                    <a:srgbClr val="333399"/>
                  </a:solidFill>
                  <a:ea typeface="黑体" pitchFamily="49" charset="-122"/>
                </a:endParaRPr>
              </a:p>
            </p:txBody>
          </p:sp>
          <p:sp>
            <p:nvSpPr>
              <p:cNvPr id="59455" name="Text Box 36"/>
              <p:cNvSpPr txBox="1">
                <a:spLocks noChangeArrowheads="1"/>
              </p:cNvSpPr>
              <p:nvPr/>
            </p:nvSpPr>
            <p:spPr bwMode="auto">
              <a:xfrm>
                <a:off x="2562" y="1240"/>
                <a:ext cx="15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r>
                  <a:rPr kumimoji="1" lang="en-US" altLang="zh-CN" sz="2400" b="0">
                    <a:solidFill>
                      <a:srgbClr val="333399"/>
                    </a:solidFill>
                    <a:latin typeface="Arial" charset="0"/>
                  </a:rPr>
                  <a:t>B </a:t>
                </a:r>
                <a:r>
                  <a:rPr kumimoji="1" lang="zh-CN" altLang="en-US" sz="2400" b="0">
                    <a:solidFill>
                      <a:srgbClr val="333399"/>
                    </a:solidFill>
                    <a:latin typeface="Arial" charset="0"/>
                  </a:rPr>
                  <a:t>检测到发生碰撞</a:t>
                </a:r>
              </a:p>
            </p:txBody>
          </p:sp>
        </p:grpSp>
        <p:sp>
          <p:nvSpPr>
            <p:cNvPr id="59452" name="Line 37"/>
            <p:cNvSpPr>
              <a:spLocks noChangeShapeType="1"/>
            </p:cNvSpPr>
            <p:nvPr/>
          </p:nvSpPr>
          <p:spPr bwMode="auto">
            <a:xfrm flipH="1">
              <a:off x="4167" y="964"/>
              <a:ext cx="261"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9453" name="Text Box 38"/>
            <p:cNvSpPr txBox="1">
              <a:spLocks noChangeArrowheads="1"/>
            </p:cNvSpPr>
            <p:nvPr/>
          </p:nvSpPr>
          <p:spPr bwMode="auto">
            <a:xfrm>
              <a:off x="4410" y="865"/>
              <a:ext cx="43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r>
                <a:rPr kumimoji="1" lang="zh-CN" altLang="en-US" sz="2400" b="0" i="1">
                  <a:solidFill>
                    <a:srgbClr val="333399"/>
                  </a:solidFill>
                  <a:latin typeface="Arial" charset="0"/>
                </a:rPr>
                <a:t>  </a:t>
              </a:r>
              <a:r>
                <a:rPr kumimoji="1" lang="en-US" altLang="zh-CN" sz="2400" b="0" i="1">
                  <a:solidFill>
                    <a:srgbClr val="333399"/>
                  </a:solidFill>
                  <a:latin typeface="Arial" charset="0"/>
                </a:rPr>
                <a:t>t</a:t>
              </a:r>
              <a:r>
                <a:rPr kumimoji="1" lang="en-US" altLang="zh-CN" sz="2400" b="0">
                  <a:solidFill>
                    <a:srgbClr val="333399"/>
                  </a:solidFill>
                  <a:latin typeface="Arial" charset="0"/>
                </a:rPr>
                <a:t> = </a:t>
              </a:r>
              <a:r>
                <a:rPr kumimoji="1" lang="en-US" altLang="zh-CN" sz="2400" b="0">
                  <a:solidFill>
                    <a:srgbClr val="333399"/>
                  </a:solidFill>
                  <a:latin typeface="Tahoma" pitchFamily="34" charset="0"/>
                  <a:ea typeface="宋体" pitchFamily="2" charset="-122"/>
                  <a:sym typeface="Symbol" pitchFamily="18" charset="2"/>
                </a:rPr>
                <a:t></a:t>
              </a:r>
            </a:p>
          </p:txBody>
        </p:sp>
      </p:grpSp>
      <p:sp>
        <p:nvSpPr>
          <p:cNvPr id="286759" name="Rectangle 39"/>
          <p:cNvSpPr>
            <a:spLocks noChangeArrowheads="1"/>
          </p:cNvSpPr>
          <p:nvPr/>
        </p:nvSpPr>
        <p:spPr bwMode="auto">
          <a:xfrm>
            <a:off x="2256073" y="4365049"/>
            <a:ext cx="533331" cy="504942"/>
          </a:xfrm>
          <a:prstGeom prst="rect">
            <a:avLst/>
          </a:prstGeom>
          <a:solidFill>
            <a:srgbClr val="FFFF99"/>
          </a:solidFill>
          <a:ln w="12700">
            <a:solidFill>
              <a:schemeClr val="tx1"/>
            </a:solidFill>
            <a:miter lim="800000"/>
            <a:headEnd/>
            <a:tailEnd/>
          </a:ln>
        </p:spPr>
        <p:txBody>
          <a:bodyPr wrap="none" lIns="108850" tIns="54425" rIns="108850" bIns="54425" anchor="ctr"/>
          <a:lstStyle/>
          <a:p>
            <a:pPr algn="ctr" defTabSz="907085"/>
            <a:r>
              <a:rPr kumimoji="1" lang="en-US" altLang="zh-CN" sz="2400">
                <a:solidFill>
                  <a:srgbClr val="333399"/>
                </a:solidFill>
                <a:ea typeface="黑体" pitchFamily="49" charset="-122"/>
              </a:rPr>
              <a:t>A</a:t>
            </a:r>
          </a:p>
        </p:txBody>
      </p:sp>
      <p:sp>
        <p:nvSpPr>
          <p:cNvPr id="286760" name="Rectangle 40"/>
          <p:cNvSpPr>
            <a:spLocks noChangeArrowheads="1"/>
          </p:cNvSpPr>
          <p:nvPr/>
        </p:nvSpPr>
        <p:spPr bwMode="auto">
          <a:xfrm>
            <a:off x="8537522" y="5143104"/>
            <a:ext cx="533331" cy="501766"/>
          </a:xfrm>
          <a:prstGeom prst="rect">
            <a:avLst/>
          </a:prstGeom>
          <a:solidFill>
            <a:srgbClr val="FFFF99"/>
          </a:solidFill>
          <a:ln w="12700">
            <a:solidFill>
              <a:schemeClr val="tx1"/>
            </a:solidFill>
            <a:miter lim="800000"/>
            <a:headEnd/>
            <a:tailEnd/>
          </a:ln>
        </p:spPr>
        <p:txBody>
          <a:bodyPr wrap="none" lIns="108850" tIns="54425" rIns="108850" bIns="54425" anchor="ctr"/>
          <a:lstStyle/>
          <a:p>
            <a:pPr algn="ctr" defTabSz="907085"/>
            <a:r>
              <a:rPr kumimoji="1" lang="en-US" altLang="zh-CN" sz="2400">
                <a:solidFill>
                  <a:srgbClr val="333399"/>
                </a:solidFill>
                <a:ea typeface="黑体" pitchFamily="49" charset="-122"/>
              </a:rPr>
              <a:t>B</a:t>
            </a:r>
          </a:p>
        </p:txBody>
      </p:sp>
      <p:grpSp>
        <p:nvGrpSpPr>
          <p:cNvPr id="10" name="Group 41"/>
          <p:cNvGrpSpPr>
            <a:grpSpLocks/>
          </p:cNvGrpSpPr>
          <p:nvPr/>
        </p:nvGrpSpPr>
        <p:grpSpPr bwMode="auto">
          <a:xfrm>
            <a:off x="2789404" y="4438091"/>
            <a:ext cx="5466639" cy="142908"/>
            <a:chOff x="1318" y="2795"/>
            <a:chExt cx="2583" cy="90"/>
          </a:xfrm>
        </p:grpSpPr>
        <p:sp>
          <p:nvSpPr>
            <p:cNvPr id="59449" name="Rectangle 42"/>
            <p:cNvSpPr>
              <a:spLocks noChangeArrowheads="1"/>
            </p:cNvSpPr>
            <p:nvPr/>
          </p:nvSpPr>
          <p:spPr bwMode="auto">
            <a:xfrm>
              <a:off x="1318" y="2795"/>
              <a:ext cx="2462" cy="90"/>
            </a:xfrm>
            <a:prstGeom prst="rect">
              <a:avLst/>
            </a:prstGeom>
            <a:solidFill>
              <a:schemeClr val="accent1"/>
            </a:solidFill>
            <a:ln w="12700">
              <a:solidFill>
                <a:schemeClr val="tx1"/>
              </a:solidFill>
              <a:miter lim="800000"/>
              <a:headEnd/>
              <a:tailEnd/>
            </a:ln>
          </p:spPr>
          <p:txBody>
            <a:bodyPr wrap="none" anchor="ctr"/>
            <a:lstStyle/>
            <a:p>
              <a:pPr eaLnBrk="1" hangingPunct="1"/>
              <a:endParaRPr lang="zh-CN" altLang="en-US"/>
            </a:p>
          </p:txBody>
        </p:sp>
        <p:sp>
          <p:nvSpPr>
            <p:cNvPr id="59450" name="Line 43"/>
            <p:cNvSpPr>
              <a:spLocks noChangeShapeType="1"/>
            </p:cNvSpPr>
            <p:nvPr/>
          </p:nvSpPr>
          <p:spPr bwMode="auto">
            <a:xfrm>
              <a:off x="3780" y="2841"/>
              <a:ext cx="121" cy="0"/>
            </a:xfrm>
            <a:prstGeom prst="line">
              <a:avLst/>
            </a:prstGeom>
            <a:noFill/>
            <a:ln w="12700">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1" name="Group 44"/>
          <p:cNvGrpSpPr>
            <a:grpSpLocks/>
          </p:cNvGrpSpPr>
          <p:nvPr/>
        </p:nvGrpSpPr>
        <p:grpSpPr bwMode="auto">
          <a:xfrm>
            <a:off x="7745991" y="4652452"/>
            <a:ext cx="848674" cy="146084"/>
            <a:chOff x="3660" y="2930"/>
            <a:chExt cx="401" cy="92"/>
          </a:xfrm>
        </p:grpSpPr>
        <p:sp>
          <p:nvSpPr>
            <p:cNvPr id="59447" name="Rectangle 45"/>
            <p:cNvSpPr>
              <a:spLocks noChangeArrowheads="1"/>
            </p:cNvSpPr>
            <p:nvPr/>
          </p:nvSpPr>
          <p:spPr bwMode="auto">
            <a:xfrm>
              <a:off x="3780" y="2930"/>
              <a:ext cx="281" cy="92"/>
            </a:xfrm>
            <a:prstGeom prst="rect">
              <a:avLst/>
            </a:prstGeom>
            <a:solidFill>
              <a:srgbClr val="996600"/>
            </a:solidFill>
            <a:ln w="12700">
              <a:solidFill>
                <a:schemeClr val="tx1"/>
              </a:solidFill>
              <a:miter lim="800000"/>
              <a:headEnd/>
              <a:tailEnd/>
            </a:ln>
          </p:spPr>
          <p:txBody>
            <a:bodyPr wrap="none" anchor="ctr"/>
            <a:lstStyle/>
            <a:p>
              <a:pPr eaLnBrk="1" hangingPunct="1"/>
              <a:endParaRPr lang="zh-CN" altLang="en-US"/>
            </a:p>
          </p:txBody>
        </p:sp>
        <p:sp>
          <p:nvSpPr>
            <p:cNvPr id="59448" name="Line 46"/>
            <p:cNvSpPr>
              <a:spLocks noChangeShapeType="1"/>
            </p:cNvSpPr>
            <p:nvPr/>
          </p:nvSpPr>
          <p:spPr bwMode="auto">
            <a:xfrm flipH="1">
              <a:off x="3660" y="2976"/>
              <a:ext cx="120" cy="0"/>
            </a:xfrm>
            <a:prstGeom prst="line">
              <a:avLst/>
            </a:prstGeom>
            <a:noFill/>
            <a:ln w="12700">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286767" name="Line 47"/>
          <p:cNvSpPr>
            <a:spLocks noChangeShapeType="1"/>
          </p:cNvSpPr>
          <p:nvPr/>
        </p:nvSpPr>
        <p:spPr bwMode="auto">
          <a:xfrm>
            <a:off x="8459216" y="5286012"/>
            <a:ext cx="253967" cy="0"/>
          </a:xfrm>
          <a:prstGeom prst="line">
            <a:avLst/>
          </a:prstGeom>
          <a:noFill/>
          <a:ln w="12700">
            <a:solidFill>
              <a:srgbClr val="333399"/>
            </a:solidFill>
            <a:round/>
            <a:headEn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grpSp>
        <p:nvGrpSpPr>
          <p:cNvPr id="12" name="Group 48"/>
          <p:cNvGrpSpPr>
            <a:grpSpLocks/>
          </p:cNvGrpSpPr>
          <p:nvPr/>
        </p:nvGrpSpPr>
        <p:grpSpPr bwMode="auto">
          <a:xfrm>
            <a:off x="2256073" y="5905280"/>
            <a:ext cx="6814779" cy="503354"/>
            <a:chOff x="1066" y="3719"/>
            <a:chExt cx="3220" cy="317"/>
          </a:xfrm>
        </p:grpSpPr>
        <p:sp>
          <p:nvSpPr>
            <p:cNvPr id="59442" name="Rectangle 49"/>
            <p:cNvSpPr>
              <a:spLocks noChangeArrowheads="1"/>
            </p:cNvSpPr>
            <p:nvPr/>
          </p:nvSpPr>
          <p:spPr bwMode="auto">
            <a:xfrm>
              <a:off x="1298" y="3900"/>
              <a:ext cx="720" cy="92"/>
            </a:xfrm>
            <a:prstGeom prst="rect">
              <a:avLst/>
            </a:prstGeom>
            <a:solidFill>
              <a:srgbClr val="996600"/>
            </a:solidFill>
            <a:ln w="12700">
              <a:solidFill>
                <a:schemeClr val="tx1"/>
              </a:solidFill>
              <a:miter lim="800000"/>
              <a:headEnd/>
              <a:tailEnd/>
            </a:ln>
          </p:spPr>
          <p:txBody>
            <a:bodyPr wrap="none" anchor="ctr"/>
            <a:lstStyle/>
            <a:p>
              <a:pPr eaLnBrk="1" hangingPunct="1"/>
              <a:endParaRPr lang="zh-CN" altLang="en-US"/>
            </a:p>
          </p:txBody>
        </p:sp>
        <p:sp>
          <p:nvSpPr>
            <p:cNvPr id="59443" name="Rectangle 50"/>
            <p:cNvSpPr>
              <a:spLocks noChangeArrowheads="1"/>
            </p:cNvSpPr>
            <p:nvPr/>
          </p:nvSpPr>
          <p:spPr bwMode="auto">
            <a:xfrm>
              <a:off x="1298" y="3765"/>
              <a:ext cx="2763" cy="90"/>
            </a:xfrm>
            <a:prstGeom prst="rect">
              <a:avLst/>
            </a:prstGeom>
            <a:solidFill>
              <a:schemeClr val="accent1"/>
            </a:solidFill>
            <a:ln w="12700">
              <a:solidFill>
                <a:schemeClr val="tx1"/>
              </a:solidFill>
              <a:miter lim="800000"/>
              <a:headEnd/>
              <a:tailEnd/>
            </a:ln>
          </p:spPr>
          <p:txBody>
            <a:bodyPr wrap="none" anchor="ctr"/>
            <a:lstStyle/>
            <a:p>
              <a:pPr eaLnBrk="1" hangingPunct="1"/>
              <a:endParaRPr lang="zh-CN" altLang="en-US"/>
            </a:p>
          </p:txBody>
        </p:sp>
        <p:sp>
          <p:nvSpPr>
            <p:cNvPr id="59444" name="Rectangle 51"/>
            <p:cNvSpPr>
              <a:spLocks noChangeArrowheads="1"/>
            </p:cNvSpPr>
            <p:nvPr/>
          </p:nvSpPr>
          <p:spPr bwMode="auto">
            <a:xfrm>
              <a:off x="1066" y="3719"/>
              <a:ext cx="252" cy="317"/>
            </a:xfrm>
            <a:prstGeom prst="rect">
              <a:avLst/>
            </a:prstGeom>
            <a:solidFill>
              <a:srgbClr val="FFFF99"/>
            </a:solidFill>
            <a:ln w="12700">
              <a:solidFill>
                <a:schemeClr val="tx1"/>
              </a:solidFill>
              <a:miter lim="800000"/>
              <a:headEnd/>
              <a:tailEnd/>
            </a:ln>
          </p:spPr>
          <p:txBody>
            <a:bodyPr wrap="none" anchor="ctr"/>
            <a:lstStyle/>
            <a:p>
              <a:pPr algn="ctr" defTabSz="907085"/>
              <a:r>
                <a:rPr kumimoji="1" lang="en-US" altLang="zh-CN" sz="2400">
                  <a:solidFill>
                    <a:srgbClr val="333399"/>
                  </a:solidFill>
                  <a:ea typeface="黑体" pitchFamily="49" charset="-122"/>
                </a:rPr>
                <a:t>A</a:t>
              </a:r>
            </a:p>
          </p:txBody>
        </p:sp>
        <p:sp>
          <p:nvSpPr>
            <p:cNvPr id="59445" name="Rectangle 52"/>
            <p:cNvSpPr>
              <a:spLocks noChangeArrowheads="1"/>
            </p:cNvSpPr>
            <p:nvPr/>
          </p:nvSpPr>
          <p:spPr bwMode="auto">
            <a:xfrm>
              <a:off x="4034" y="3719"/>
              <a:ext cx="252" cy="317"/>
            </a:xfrm>
            <a:prstGeom prst="rect">
              <a:avLst/>
            </a:prstGeom>
            <a:solidFill>
              <a:srgbClr val="FFFF99"/>
            </a:solidFill>
            <a:ln w="12700">
              <a:solidFill>
                <a:schemeClr val="tx1"/>
              </a:solidFill>
              <a:miter lim="800000"/>
              <a:headEnd/>
              <a:tailEnd/>
            </a:ln>
          </p:spPr>
          <p:txBody>
            <a:bodyPr wrap="none" anchor="ctr"/>
            <a:lstStyle/>
            <a:p>
              <a:pPr algn="ctr" defTabSz="907085"/>
              <a:r>
                <a:rPr kumimoji="1" lang="en-US" altLang="zh-CN" sz="2400">
                  <a:solidFill>
                    <a:srgbClr val="333399"/>
                  </a:solidFill>
                  <a:ea typeface="黑体" pitchFamily="49" charset="-122"/>
                </a:rPr>
                <a:t>B</a:t>
              </a:r>
            </a:p>
          </p:txBody>
        </p:sp>
        <p:sp>
          <p:nvSpPr>
            <p:cNvPr id="59446" name="Line 53"/>
            <p:cNvSpPr>
              <a:spLocks noChangeShapeType="1"/>
            </p:cNvSpPr>
            <p:nvPr/>
          </p:nvSpPr>
          <p:spPr bwMode="auto">
            <a:xfrm flipH="1">
              <a:off x="1217" y="3946"/>
              <a:ext cx="120" cy="0"/>
            </a:xfrm>
            <a:prstGeom prst="line">
              <a:avLst/>
            </a:prstGeom>
            <a:noFill/>
            <a:ln w="12700">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286774" name="Rectangle 54"/>
          <p:cNvSpPr>
            <a:spLocks noChangeArrowheads="1"/>
          </p:cNvSpPr>
          <p:nvPr/>
        </p:nvSpPr>
        <p:spPr bwMode="auto">
          <a:xfrm>
            <a:off x="8425354" y="3818822"/>
            <a:ext cx="169311" cy="146084"/>
          </a:xfrm>
          <a:prstGeom prst="rect">
            <a:avLst/>
          </a:prstGeom>
          <a:solidFill>
            <a:srgbClr val="996600"/>
          </a:solidFill>
          <a:ln w="12700">
            <a:solidFill>
              <a:schemeClr val="tx1"/>
            </a:solidFill>
            <a:miter lim="800000"/>
            <a:headEnd/>
            <a:tailEnd/>
          </a:ln>
        </p:spPr>
        <p:txBody>
          <a:bodyPr wrap="none" lIns="108850" tIns="54425" rIns="108850" bIns="54425" anchor="ctr"/>
          <a:lstStyle/>
          <a:p>
            <a:pPr eaLnBrk="1" hangingPunct="1"/>
            <a:endParaRPr lang="zh-CN" altLang="en-US"/>
          </a:p>
        </p:txBody>
      </p:sp>
      <p:sp>
        <p:nvSpPr>
          <p:cNvPr id="286775" name="Rectangle 55"/>
          <p:cNvSpPr>
            <a:spLocks noChangeArrowheads="1"/>
          </p:cNvSpPr>
          <p:nvPr/>
        </p:nvSpPr>
        <p:spPr bwMode="auto">
          <a:xfrm>
            <a:off x="2789404" y="3602872"/>
            <a:ext cx="4533310" cy="144495"/>
          </a:xfrm>
          <a:prstGeom prst="rect">
            <a:avLst/>
          </a:prstGeom>
          <a:solidFill>
            <a:schemeClr val="accent1"/>
          </a:solidFill>
          <a:ln w="12700">
            <a:solidFill>
              <a:srgbClr val="333399"/>
            </a:solidFill>
            <a:miter lim="800000"/>
            <a:headEnd/>
            <a:tailEnd/>
          </a:ln>
        </p:spPr>
        <p:txBody>
          <a:bodyPr wrap="none" lIns="108850" tIns="54425" rIns="108850" bIns="54425" anchor="ctr"/>
          <a:lstStyle/>
          <a:p>
            <a:pPr eaLnBrk="1" hangingPunct="1"/>
            <a:endParaRPr lang="zh-CN" altLang="en-US"/>
          </a:p>
        </p:txBody>
      </p:sp>
      <p:sp>
        <p:nvSpPr>
          <p:cNvPr id="286776" name="Rectangle 56"/>
          <p:cNvSpPr>
            <a:spLocks noChangeArrowheads="1"/>
          </p:cNvSpPr>
          <p:nvPr/>
        </p:nvSpPr>
        <p:spPr bwMode="auto">
          <a:xfrm>
            <a:off x="2256073" y="3531418"/>
            <a:ext cx="533331" cy="504942"/>
          </a:xfrm>
          <a:prstGeom prst="rect">
            <a:avLst/>
          </a:prstGeom>
          <a:solidFill>
            <a:srgbClr val="FFFF99"/>
          </a:solidFill>
          <a:ln w="12700">
            <a:solidFill>
              <a:schemeClr val="tx1"/>
            </a:solidFill>
            <a:miter lim="800000"/>
            <a:headEnd/>
            <a:tailEnd/>
          </a:ln>
        </p:spPr>
        <p:txBody>
          <a:bodyPr wrap="none" lIns="108850" tIns="54425" rIns="108850" bIns="54425" anchor="ctr"/>
          <a:lstStyle/>
          <a:p>
            <a:pPr algn="ctr" defTabSz="907085"/>
            <a:r>
              <a:rPr kumimoji="1" lang="en-US" altLang="zh-CN" sz="2400">
                <a:solidFill>
                  <a:srgbClr val="333399"/>
                </a:solidFill>
                <a:ea typeface="黑体" pitchFamily="49" charset="-122"/>
              </a:rPr>
              <a:t>A</a:t>
            </a:r>
          </a:p>
        </p:txBody>
      </p:sp>
      <p:sp>
        <p:nvSpPr>
          <p:cNvPr id="286777" name="Rectangle 57"/>
          <p:cNvSpPr>
            <a:spLocks noChangeArrowheads="1"/>
          </p:cNvSpPr>
          <p:nvPr/>
        </p:nvSpPr>
        <p:spPr bwMode="auto">
          <a:xfrm>
            <a:off x="8537522" y="3531418"/>
            <a:ext cx="533331" cy="504942"/>
          </a:xfrm>
          <a:prstGeom prst="rect">
            <a:avLst/>
          </a:prstGeom>
          <a:solidFill>
            <a:srgbClr val="FFFF99"/>
          </a:solidFill>
          <a:ln w="12700">
            <a:solidFill>
              <a:schemeClr val="tx1"/>
            </a:solidFill>
            <a:miter lim="800000"/>
            <a:headEnd/>
            <a:tailEnd/>
          </a:ln>
        </p:spPr>
        <p:txBody>
          <a:bodyPr wrap="none" lIns="108850" tIns="54425" rIns="108850" bIns="54425" anchor="ctr"/>
          <a:lstStyle/>
          <a:p>
            <a:pPr algn="ctr" defTabSz="907085"/>
            <a:r>
              <a:rPr kumimoji="1" lang="en-US" altLang="zh-CN" sz="2400">
                <a:solidFill>
                  <a:srgbClr val="333399"/>
                </a:solidFill>
                <a:ea typeface="黑体" pitchFamily="49" charset="-122"/>
              </a:rPr>
              <a:t>B</a:t>
            </a:r>
          </a:p>
        </p:txBody>
      </p:sp>
      <p:sp>
        <p:nvSpPr>
          <p:cNvPr id="286778" name="Line 58"/>
          <p:cNvSpPr>
            <a:spLocks noChangeShapeType="1"/>
          </p:cNvSpPr>
          <p:nvPr/>
        </p:nvSpPr>
        <p:spPr bwMode="auto">
          <a:xfrm>
            <a:off x="7322713" y="3675914"/>
            <a:ext cx="253967" cy="0"/>
          </a:xfrm>
          <a:prstGeom prst="line">
            <a:avLst/>
          </a:prstGeom>
          <a:noFill/>
          <a:ln w="12700">
            <a:solidFill>
              <a:srgbClr val="333399"/>
            </a:solidFill>
            <a:round/>
            <a:headEn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86779" name="Line 59"/>
          <p:cNvSpPr>
            <a:spLocks noChangeShapeType="1"/>
          </p:cNvSpPr>
          <p:nvPr/>
        </p:nvSpPr>
        <p:spPr bwMode="auto">
          <a:xfrm flipH="1">
            <a:off x="8171387" y="3890276"/>
            <a:ext cx="253967" cy="0"/>
          </a:xfrm>
          <a:prstGeom prst="line">
            <a:avLst/>
          </a:prstGeom>
          <a:noFill/>
          <a:ln w="12700">
            <a:solidFill>
              <a:srgbClr val="333399"/>
            </a:solidFill>
            <a:round/>
            <a:headEn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86780" name="Text Box 60"/>
          <p:cNvSpPr txBox="1">
            <a:spLocks noChangeArrowheads="1"/>
          </p:cNvSpPr>
          <p:nvPr/>
        </p:nvSpPr>
        <p:spPr bwMode="auto">
          <a:xfrm>
            <a:off x="490509" y="2375450"/>
            <a:ext cx="1569233" cy="1494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pPr algn="ctr">
              <a:lnSpc>
                <a:spcPct val="90000"/>
              </a:lnSpc>
            </a:pPr>
            <a:r>
              <a:rPr kumimoji="1" lang="zh-CN" altLang="en-US" sz="2400" b="0" i="1">
                <a:solidFill>
                  <a:srgbClr val="333399"/>
                </a:solidFill>
                <a:latin typeface="Arial" charset="0"/>
              </a:rPr>
              <a:t> </a:t>
            </a:r>
            <a:r>
              <a:rPr kumimoji="1" lang="en-US" altLang="zh-CN" sz="2400" b="0" i="1">
                <a:solidFill>
                  <a:srgbClr val="333399"/>
                </a:solidFill>
                <a:latin typeface="Arial" charset="0"/>
              </a:rPr>
              <a:t>t</a:t>
            </a:r>
            <a:r>
              <a:rPr kumimoji="1" lang="en-US" altLang="zh-CN" sz="2400" b="0">
                <a:solidFill>
                  <a:srgbClr val="333399"/>
                </a:solidFill>
                <a:latin typeface="Arial" charset="0"/>
              </a:rPr>
              <a:t> = 0</a:t>
            </a:r>
            <a:endParaRPr kumimoji="1" lang="en-US" altLang="zh-CN" sz="2400" b="0" baseline="30000">
              <a:solidFill>
                <a:srgbClr val="333399"/>
              </a:solidFill>
              <a:latin typeface="Arial" charset="0"/>
            </a:endParaRPr>
          </a:p>
          <a:p>
            <a:pPr algn="ctr">
              <a:lnSpc>
                <a:spcPct val="95000"/>
              </a:lnSpc>
            </a:pPr>
            <a:r>
              <a:rPr kumimoji="1" lang="en-US" altLang="zh-CN" sz="2400" b="0">
                <a:solidFill>
                  <a:srgbClr val="333399"/>
                </a:solidFill>
                <a:latin typeface="Arial" charset="0"/>
              </a:rPr>
              <a:t>  A </a:t>
            </a:r>
            <a:r>
              <a:rPr kumimoji="1" lang="zh-CN" altLang="en-US" sz="2400" b="0">
                <a:solidFill>
                  <a:srgbClr val="333399"/>
                </a:solidFill>
                <a:latin typeface="Arial" charset="0"/>
              </a:rPr>
              <a:t>检测到</a:t>
            </a:r>
          </a:p>
          <a:p>
            <a:pPr algn="ctr">
              <a:lnSpc>
                <a:spcPct val="95000"/>
              </a:lnSpc>
            </a:pPr>
            <a:r>
              <a:rPr kumimoji="1" lang="zh-CN" altLang="en-US" sz="2400" b="0">
                <a:solidFill>
                  <a:srgbClr val="333399"/>
                </a:solidFill>
                <a:latin typeface="Arial" charset="0"/>
              </a:rPr>
              <a:t>信道空闲</a:t>
            </a:r>
          </a:p>
          <a:p>
            <a:pPr algn="ctr">
              <a:lnSpc>
                <a:spcPct val="95000"/>
              </a:lnSpc>
            </a:pPr>
            <a:r>
              <a:rPr kumimoji="1" lang="zh-CN" altLang="en-US" sz="2400" b="0">
                <a:solidFill>
                  <a:srgbClr val="333399"/>
                </a:solidFill>
                <a:latin typeface="Arial" charset="0"/>
              </a:rPr>
              <a:t>发送数据</a:t>
            </a:r>
          </a:p>
        </p:txBody>
      </p:sp>
      <p:grpSp>
        <p:nvGrpSpPr>
          <p:cNvPr id="13" name="Group 61"/>
          <p:cNvGrpSpPr>
            <a:grpSpLocks/>
          </p:cNvGrpSpPr>
          <p:nvPr/>
        </p:nvGrpSpPr>
        <p:grpSpPr bwMode="auto">
          <a:xfrm>
            <a:off x="2660305" y="2808939"/>
            <a:ext cx="594705" cy="142908"/>
            <a:chOff x="1176" y="1872"/>
            <a:chExt cx="336" cy="96"/>
          </a:xfrm>
        </p:grpSpPr>
        <p:sp>
          <p:nvSpPr>
            <p:cNvPr id="59440" name="Rectangle 62"/>
            <p:cNvSpPr>
              <a:spLocks noChangeArrowheads="1"/>
            </p:cNvSpPr>
            <p:nvPr/>
          </p:nvSpPr>
          <p:spPr bwMode="auto">
            <a:xfrm>
              <a:off x="1176" y="1872"/>
              <a:ext cx="192" cy="96"/>
            </a:xfrm>
            <a:prstGeom prst="rect">
              <a:avLst/>
            </a:prstGeom>
            <a:solidFill>
              <a:schemeClr val="accent1"/>
            </a:solidFill>
            <a:ln w="12700">
              <a:solidFill>
                <a:schemeClr val="tx1"/>
              </a:solidFill>
              <a:miter lim="800000"/>
              <a:headEnd/>
              <a:tailEnd/>
            </a:ln>
          </p:spPr>
          <p:txBody>
            <a:bodyPr wrap="none" anchor="ctr"/>
            <a:lstStyle/>
            <a:p>
              <a:pPr eaLnBrk="1" hangingPunct="1"/>
              <a:endParaRPr lang="zh-CN" altLang="en-US"/>
            </a:p>
          </p:txBody>
        </p:sp>
        <p:sp>
          <p:nvSpPr>
            <p:cNvPr id="59441" name="Line 63"/>
            <p:cNvSpPr>
              <a:spLocks noChangeShapeType="1"/>
            </p:cNvSpPr>
            <p:nvPr/>
          </p:nvSpPr>
          <p:spPr bwMode="auto">
            <a:xfrm>
              <a:off x="1368" y="1926"/>
              <a:ext cx="144" cy="0"/>
            </a:xfrm>
            <a:prstGeom prst="line">
              <a:avLst/>
            </a:prstGeom>
            <a:noFill/>
            <a:ln w="127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286784" name="Rectangle 64"/>
          <p:cNvSpPr>
            <a:spLocks noChangeArrowheads="1"/>
          </p:cNvSpPr>
          <p:nvPr/>
        </p:nvSpPr>
        <p:spPr bwMode="auto">
          <a:xfrm>
            <a:off x="2256073" y="2737483"/>
            <a:ext cx="533331" cy="503355"/>
          </a:xfrm>
          <a:prstGeom prst="rect">
            <a:avLst/>
          </a:prstGeom>
          <a:solidFill>
            <a:srgbClr val="FFFF99"/>
          </a:solidFill>
          <a:ln w="12700">
            <a:solidFill>
              <a:schemeClr val="tx1"/>
            </a:solidFill>
            <a:miter lim="800000"/>
            <a:headEnd/>
            <a:tailEnd/>
          </a:ln>
        </p:spPr>
        <p:txBody>
          <a:bodyPr wrap="none" lIns="108850" tIns="54425" rIns="108850" bIns="54425" anchor="ctr"/>
          <a:lstStyle/>
          <a:p>
            <a:pPr algn="ctr" defTabSz="907085"/>
            <a:r>
              <a:rPr kumimoji="1" lang="en-US" altLang="zh-CN" sz="2400">
                <a:solidFill>
                  <a:srgbClr val="333399"/>
                </a:solidFill>
                <a:ea typeface="黑体" pitchFamily="49" charset="-122"/>
              </a:rPr>
              <a:t>A</a:t>
            </a:r>
          </a:p>
        </p:txBody>
      </p:sp>
      <p:sp>
        <p:nvSpPr>
          <p:cNvPr id="286785" name="Rectangle 65"/>
          <p:cNvSpPr>
            <a:spLocks noChangeArrowheads="1"/>
          </p:cNvSpPr>
          <p:nvPr/>
        </p:nvSpPr>
        <p:spPr bwMode="auto">
          <a:xfrm>
            <a:off x="8537522" y="2737483"/>
            <a:ext cx="533331" cy="503355"/>
          </a:xfrm>
          <a:prstGeom prst="rect">
            <a:avLst/>
          </a:prstGeom>
          <a:solidFill>
            <a:srgbClr val="FFFF99"/>
          </a:solidFill>
          <a:ln w="12700">
            <a:solidFill>
              <a:schemeClr val="tx1"/>
            </a:solidFill>
            <a:miter lim="800000"/>
            <a:headEnd/>
            <a:tailEnd/>
          </a:ln>
        </p:spPr>
        <p:txBody>
          <a:bodyPr wrap="none" lIns="108850" tIns="54425" rIns="108850" bIns="54425" anchor="ctr"/>
          <a:lstStyle/>
          <a:p>
            <a:pPr algn="ctr" defTabSz="907085"/>
            <a:r>
              <a:rPr kumimoji="1" lang="en-US" altLang="zh-CN" sz="2400">
                <a:solidFill>
                  <a:srgbClr val="333399"/>
                </a:solidFill>
                <a:ea typeface="黑体" pitchFamily="49" charset="-122"/>
              </a:rPr>
              <a:t>B</a:t>
            </a:r>
          </a:p>
        </p:txBody>
      </p:sp>
      <p:sp>
        <p:nvSpPr>
          <p:cNvPr id="59429" name="Text Box 66"/>
          <p:cNvSpPr txBox="1">
            <a:spLocks noChangeArrowheads="1"/>
          </p:cNvSpPr>
          <p:nvPr/>
        </p:nvSpPr>
        <p:spPr bwMode="auto">
          <a:xfrm>
            <a:off x="1039149" y="447779"/>
            <a:ext cx="825761"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r>
              <a:rPr kumimoji="1" lang="en-US" altLang="zh-CN" sz="2400" b="0" i="1">
                <a:solidFill>
                  <a:srgbClr val="111111"/>
                </a:solidFill>
                <a:latin typeface="Arial" charset="0"/>
              </a:rPr>
              <a:t>t</a:t>
            </a:r>
            <a:r>
              <a:rPr kumimoji="1" lang="en-US" altLang="zh-CN" sz="2400" b="0">
                <a:solidFill>
                  <a:srgbClr val="111111"/>
                </a:solidFill>
                <a:latin typeface="Arial" charset="0"/>
              </a:rPr>
              <a:t> = 0</a:t>
            </a:r>
            <a:endParaRPr kumimoji="1" lang="en-US" altLang="zh-CN" sz="2400" b="0" baseline="30000">
              <a:solidFill>
                <a:srgbClr val="111111"/>
              </a:solidFill>
              <a:latin typeface="Arial" charset="0"/>
            </a:endParaRPr>
          </a:p>
        </p:txBody>
      </p:sp>
      <p:sp>
        <p:nvSpPr>
          <p:cNvPr id="59430" name="Line 67"/>
          <p:cNvSpPr>
            <a:spLocks noChangeShapeType="1"/>
          </p:cNvSpPr>
          <p:nvPr/>
        </p:nvSpPr>
        <p:spPr bwMode="auto">
          <a:xfrm>
            <a:off x="1932266" y="652614"/>
            <a:ext cx="550262"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grpSp>
        <p:nvGrpSpPr>
          <p:cNvPr id="14" name="Group 68"/>
          <p:cNvGrpSpPr>
            <a:grpSpLocks/>
          </p:cNvGrpSpPr>
          <p:nvPr/>
        </p:nvGrpSpPr>
        <p:grpSpPr bwMode="auto">
          <a:xfrm>
            <a:off x="5999970" y="4922392"/>
            <a:ext cx="5796795" cy="1089278"/>
            <a:chOff x="2835" y="3100"/>
            <a:chExt cx="2739" cy="686"/>
          </a:xfrm>
        </p:grpSpPr>
        <p:sp>
          <p:nvSpPr>
            <p:cNvPr id="59438" name="Text Box 69"/>
            <p:cNvSpPr txBox="1">
              <a:spLocks noChangeArrowheads="1"/>
            </p:cNvSpPr>
            <p:nvPr/>
          </p:nvSpPr>
          <p:spPr bwMode="auto">
            <a:xfrm>
              <a:off x="4332" y="3100"/>
              <a:ext cx="1242" cy="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pPr>
                <a:lnSpc>
                  <a:spcPct val="90000"/>
                </a:lnSpc>
              </a:pPr>
              <a:r>
                <a:rPr kumimoji="1" lang="en-US" altLang="zh-CN" sz="2400" b="0" i="1">
                  <a:solidFill>
                    <a:srgbClr val="333399"/>
                  </a:solidFill>
                  <a:latin typeface="Arial" charset="0"/>
                </a:rPr>
                <a:t>t</a:t>
              </a:r>
              <a:r>
                <a:rPr kumimoji="1" lang="en-US" altLang="zh-CN" sz="2400" b="0">
                  <a:solidFill>
                    <a:srgbClr val="333399"/>
                  </a:solidFill>
                  <a:latin typeface="Arial" charset="0"/>
                </a:rPr>
                <a:t> = </a:t>
              </a:r>
              <a:r>
                <a:rPr kumimoji="1" lang="en-US" altLang="zh-CN" sz="2400" b="0">
                  <a:solidFill>
                    <a:srgbClr val="333399"/>
                  </a:solidFill>
                  <a:latin typeface="Tahoma" pitchFamily="34" charset="0"/>
                  <a:ea typeface="宋体" pitchFamily="2" charset="-122"/>
                  <a:sym typeface="Symbol" pitchFamily="18" charset="2"/>
                </a:rPr>
                <a:t></a:t>
              </a:r>
              <a:endParaRPr kumimoji="1" lang="en-US" altLang="zh-CN" sz="2400" b="0" baseline="30000">
                <a:solidFill>
                  <a:srgbClr val="333399"/>
                </a:solidFill>
                <a:latin typeface="Arial" charset="0"/>
              </a:endParaRPr>
            </a:p>
            <a:p>
              <a:pPr>
                <a:lnSpc>
                  <a:spcPct val="90000"/>
                </a:lnSpc>
              </a:pPr>
              <a:r>
                <a:rPr kumimoji="1" lang="en-US" altLang="zh-CN" sz="2400" b="0">
                  <a:solidFill>
                    <a:srgbClr val="333399"/>
                  </a:solidFill>
                  <a:latin typeface="Arial" charset="0"/>
                </a:rPr>
                <a:t>B </a:t>
              </a:r>
              <a:r>
                <a:rPr kumimoji="1" lang="zh-CN" altLang="en-US" sz="2400" b="0">
                  <a:solidFill>
                    <a:srgbClr val="333399"/>
                  </a:solidFill>
                  <a:latin typeface="Arial" charset="0"/>
                </a:rPr>
                <a:t>检测到发生碰撞</a:t>
              </a:r>
            </a:p>
            <a:p>
              <a:pPr>
                <a:lnSpc>
                  <a:spcPct val="90000"/>
                </a:lnSpc>
              </a:pPr>
              <a:r>
                <a:rPr kumimoji="1" lang="zh-CN" altLang="en-US" sz="2400" b="0">
                  <a:solidFill>
                    <a:srgbClr val="333399"/>
                  </a:solidFill>
                  <a:latin typeface="Arial" charset="0"/>
                </a:rPr>
                <a:t>停止发送</a:t>
              </a:r>
            </a:p>
          </p:txBody>
        </p:sp>
        <p:sp>
          <p:nvSpPr>
            <p:cNvPr id="59439" name="Text Box 70"/>
            <p:cNvSpPr txBox="1">
              <a:spLocks noChangeArrowheads="1"/>
            </p:cNvSpPr>
            <p:nvPr/>
          </p:nvSpPr>
          <p:spPr bwMode="auto">
            <a:xfrm>
              <a:off x="2835" y="3339"/>
              <a:ext cx="47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lang="en-US" altLang="zh-CN" sz="2400">
                  <a:solidFill>
                    <a:schemeClr val="hlink"/>
                  </a:solidFill>
                  <a:latin typeface="Tahoma" pitchFamily="34" charset="0"/>
                  <a:ea typeface="宋体" pitchFamily="2" charset="-122"/>
                </a:rPr>
                <a:t>STOP</a:t>
              </a:r>
            </a:p>
          </p:txBody>
        </p:sp>
      </p:grpSp>
      <p:grpSp>
        <p:nvGrpSpPr>
          <p:cNvPr id="15" name="Group 71"/>
          <p:cNvGrpSpPr>
            <a:grpSpLocks/>
          </p:cNvGrpSpPr>
          <p:nvPr/>
        </p:nvGrpSpPr>
        <p:grpSpPr bwMode="auto">
          <a:xfrm>
            <a:off x="431744" y="5589296"/>
            <a:ext cx="3316385" cy="1186138"/>
            <a:chOff x="204" y="3520"/>
            <a:chExt cx="1567" cy="747"/>
          </a:xfrm>
        </p:grpSpPr>
        <p:sp>
          <p:nvSpPr>
            <p:cNvPr id="59436" name="Text Box 72"/>
            <p:cNvSpPr txBox="1">
              <a:spLocks noChangeArrowheads="1"/>
            </p:cNvSpPr>
            <p:nvPr/>
          </p:nvSpPr>
          <p:spPr bwMode="auto">
            <a:xfrm>
              <a:off x="204" y="3581"/>
              <a:ext cx="669" cy="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pPr>
                <a:lnSpc>
                  <a:spcPct val="90000"/>
                </a:lnSpc>
              </a:pPr>
              <a:r>
                <a:rPr kumimoji="1" lang="en-US" altLang="zh-CN" sz="2400" b="0" i="1">
                  <a:solidFill>
                    <a:srgbClr val="333399"/>
                  </a:solidFill>
                  <a:latin typeface="Arial" charset="0"/>
                </a:rPr>
                <a:t>t</a:t>
              </a:r>
              <a:r>
                <a:rPr kumimoji="1" lang="en-US" altLang="zh-CN" sz="2400" b="0">
                  <a:solidFill>
                    <a:srgbClr val="333399"/>
                  </a:solidFill>
                  <a:latin typeface="Arial" charset="0"/>
                </a:rPr>
                <a:t> = 2</a:t>
              </a:r>
              <a:r>
                <a:rPr kumimoji="1" lang="en-US" altLang="zh-CN" sz="2400" b="0">
                  <a:solidFill>
                    <a:srgbClr val="333399"/>
                  </a:solidFill>
                  <a:latin typeface="Tahoma" pitchFamily="34" charset="0"/>
                  <a:ea typeface="宋体" pitchFamily="2" charset="-122"/>
                  <a:sym typeface="Symbol" pitchFamily="18" charset="2"/>
                </a:rPr>
                <a:t></a:t>
              </a:r>
              <a:r>
                <a:rPr kumimoji="1" lang="en-US" altLang="zh-CN" sz="2400" b="0">
                  <a:solidFill>
                    <a:srgbClr val="333399"/>
                  </a:solidFill>
                  <a:latin typeface="Arial" charset="0"/>
                </a:rPr>
                <a:t> </a:t>
              </a:r>
              <a:r>
                <a:rPr kumimoji="1" lang="en-US" altLang="zh-CN" sz="2400" b="0">
                  <a:solidFill>
                    <a:srgbClr val="333399"/>
                  </a:solidFill>
                  <a:latin typeface="Arial" charset="0"/>
                  <a:sym typeface="Symbol" pitchFamily="18" charset="2"/>
                </a:rPr>
                <a:t> </a:t>
              </a:r>
              <a:endParaRPr kumimoji="1" lang="en-US" altLang="zh-CN" sz="2400" b="0" baseline="30000">
                <a:solidFill>
                  <a:srgbClr val="333399"/>
                </a:solidFill>
                <a:latin typeface="Arial" charset="0"/>
              </a:endParaRPr>
            </a:p>
            <a:p>
              <a:pPr>
                <a:lnSpc>
                  <a:spcPct val="90000"/>
                </a:lnSpc>
              </a:pPr>
              <a:r>
                <a:rPr kumimoji="1" lang="en-US" altLang="zh-CN" sz="2400" b="0">
                  <a:solidFill>
                    <a:srgbClr val="333399"/>
                  </a:solidFill>
                  <a:latin typeface="Arial" charset="0"/>
                </a:rPr>
                <a:t>A </a:t>
              </a:r>
              <a:r>
                <a:rPr kumimoji="1" lang="zh-CN" altLang="en-US" sz="2400" b="0">
                  <a:solidFill>
                    <a:srgbClr val="333399"/>
                  </a:solidFill>
                  <a:latin typeface="Arial" charset="0"/>
                </a:rPr>
                <a:t>检测到</a:t>
              </a:r>
            </a:p>
            <a:p>
              <a:pPr>
                <a:lnSpc>
                  <a:spcPct val="90000"/>
                </a:lnSpc>
              </a:pPr>
              <a:r>
                <a:rPr kumimoji="1" lang="zh-CN" altLang="en-US" sz="2400" b="0">
                  <a:solidFill>
                    <a:srgbClr val="333399"/>
                  </a:solidFill>
                  <a:latin typeface="Arial" charset="0"/>
                </a:rPr>
                <a:t>发生碰撞</a:t>
              </a:r>
            </a:p>
          </p:txBody>
        </p:sp>
        <p:sp>
          <p:nvSpPr>
            <p:cNvPr id="59437" name="Text Box 73"/>
            <p:cNvSpPr txBox="1">
              <a:spLocks noChangeArrowheads="1"/>
            </p:cNvSpPr>
            <p:nvPr/>
          </p:nvSpPr>
          <p:spPr bwMode="auto">
            <a:xfrm>
              <a:off x="1294" y="3520"/>
              <a:ext cx="47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lang="en-US" altLang="zh-CN" sz="2400" dirty="0">
                  <a:solidFill>
                    <a:schemeClr val="hlink"/>
                  </a:solidFill>
                  <a:latin typeface="Tahoma" pitchFamily="34" charset="0"/>
                  <a:ea typeface="宋体" pitchFamily="2" charset="-122"/>
                </a:rPr>
                <a:t>STOP</a:t>
              </a:r>
            </a:p>
          </p:txBody>
        </p:sp>
      </p:grpSp>
      <p:sp>
        <p:nvSpPr>
          <p:cNvPr id="286794" name="Rectangle 74"/>
          <p:cNvSpPr>
            <a:spLocks noChangeArrowheads="1"/>
          </p:cNvSpPr>
          <p:nvPr/>
        </p:nvSpPr>
        <p:spPr bwMode="auto">
          <a:xfrm>
            <a:off x="2256073" y="5143104"/>
            <a:ext cx="533331" cy="501766"/>
          </a:xfrm>
          <a:prstGeom prst="rect">
            <a:avLst/>
          </a:prstGeom>
          <a:solidFill>
            <a:srgbClr val="FFFF99"/>
          </a:solidFill>
          <a:ln w="12700">
            <a:solidFill>
              <a:schemeClr val="tx1"/>
            </a:solidFill>
            <a:miter lim="800000"/>
            <a:headEnd/>
            <a:tailEnd/>
          </a:ln>
        </p:spPr>
        <p:txBody>
          <a:bodyPr wrap="none" lIns="108850" tIns="54425" rIns="108850" bIns="54425" anchor="ctr"/>
          <a:lstStyle/>
          <a:p>
            <a:pPr algn="ctr" defTabSz="907085"/>
            <a:r>
              <a:rPr kumimoji="1" lang="en-US" altLang="zh-CN" sz="2400">
                <a:solidFill>
                  <a:srgbClr val="333399"/>
                </a:solidFill>
                <a:ea typeface="黑体" pitchFamily="49" charset="-122"/>
              </a:rPr>
              <a:t>A</a:t>
            </a:r>
          </a:p>
        </p:txBody>
      </p:sp>
      <p:sp>
        <p:nvSpPr>
          <p:cNvPr id="286795" name="Rectangle 75"/>
          <p:cNvSpPr>
            <a:spLocks noChangeArrowheads="1"/>
          </p:cNvSpPr>
          <p:nvPr/>
        </p:nvSpPr>
        <p:spPr bwMode="auto">
          <a:xfrm>
            <a:off x="8537522" y="4365049"/>
            <a:ext cx="533331" cy="504942"/>
          </a:xfrm>
          <a:prstGeom prst="rect">
            <a:avLst/>
          </a:prstGeom>
          <a:solidFill>
            <a:srgbClr val="FFFF99"/>
          </a:solidFill>
          <a:ln w="12700">
            <a:solidFill>
              <a:schemeClr val="tx1"/>
            </a:solidFill>
            <a:miter lim="800000"/>
            <a:headEnd/>
            <a:tailEnd/>
          </a:ln>
        </p:spPr>
        <p:txBody>
          <a:bodyPr wrap="none" lIns="108850" tIns="54425" rIns="108850" bIns="54425" anchor="ctr"/>
          <a:lstStyle/>
          <a:p>
            <a:pPr algn="ctr" defTabSz="907085"/>
            <a:r>
              <a:rPr kumimoji="1" lang="en-US" altLang="zh-CN" sz="2400">
                <a:solidFill>
                  <a:srgbClr val="333399"/>
                </a:solidFill>
                <a:ea typeface="黑体" pitchFamily="49" charset="-122"/>
              </a:rPr>
              <a:t>B</a:t>
            </a:r>
          </a:p>
        </p:txBody>
      </p:sp>
      <p:sp>
        <p:nvSpPr>
          <p:cNvPr id="59435" name="Text Box 76"/>
          <p:cNvSpPr txBox="1">
            <a:spLocks noChangeArrowheads="1"/>
          </p:cNvSpPr>
          <p:nvPr/>
        </p:nvSpPr>
        <p:spPr bwMode="auto">
          <a:xfrm>
            <a:off x="9010607" y="1781588"/>
            <a:ext cx="2717305" cy="1002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algn="ctr" eaLnBrk="1" hangingPunct="1"/>
            <a:r>
              <a:rPr lang="zh-CN" altLang="en-US" sz="2900" b="0">
                <a:solidFill>
                  <a:srgbClr val="333399"/>
                </a:solidFill>
                <a:latin typeface="Arial" charset="0"/>
              </a:rPr>
              <a:t>单程端到端</a:t>
            </a:r>
          </a:p>
          <a:p>
            <a:pPr algn="ctr" eaLnBrk="1" hangingPunct="1"/>
            <a:r>
              <a:rPr lang="zh-CN" altLang="en-US" sz="2900" b="0">
                <a:solidFill>
                  <a:srgbClr val="333399"/>
                </a:solidFill>
                <a:latin typeface="Arial" charset="0"/>
              </a:rPr>
              <a:t>传播时延记为</a:t>
            </a:r>
            <a:r>
              <a:rPr lang="zh-CN" altLang="en-US" sz="2900" b="0" i="1">
                <a:solidFill>
                  <a:srgbClr val="333399"/>
                </a:solidFill>
                <a:latin typeface="Arial" charset="0"/>
                <a:sym typeface="Symbol" pitchFamily="18" charset="2"/>
              </a:rPr>
              <a:t></a:t>
            </a:r>
            <a:r>
              <a:rPr lang="zh-CN" altLang="en-US" sz="2900" b="0">
                <a:solidFill>
                  <a:srgbClr val="333399"/>
                </a:solidFill>
                <a:latin typeface="Arial" charset="0"/>
              </a:rPr>
              <a:t>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867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678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785"/>
                                        </p:tgtEl>
                                        <p:attrNameLst>
                                          <p:attrName>style.visibility</p:attrName>
                                        </p:attrNameLst>
                                      </p:cBhvr>
                                      <p:to>
                                        <p:strVal val="visible"/>
                                      </p:to>
                                    </p:set>
                                  </p:childTnLst>
                                </p:cTn>
                              </p:par>
                              <p:par>
                                <p:cTn id="13" presetID="35" presetClass="emph" presetSubtype="0" repeatCount="3000" fill="hold" grpId="1" nodeType="withEffect">
                                  <p:stCondLst>
                                    <p:cond delay="500"/>
                                  </p:stCondLst>
                                  <p:childTnLst>
                                    <p:anim calcmode="discrete" valueType="str">
                                      <p:cBhvr>
                                        <p:cTn id="14" dur="1000" fill="hold"/>
                                        <p:tgtEl>
                                          <p:spTgt spid="286780"/>
                                        </p:tgtEl>
                                        <p:attrNameLst>
                                          <p:attrName>style.visibility</p:attrName>
                                        </p:attrNameLst>
                                      </p:cBhvr>
                                      <p:tavLst>
                                        <p:tav tm="0">
                                          <p:val>
                                            <p:strVal val="hidden"/>
                                          </p:val>
                                        </p:tav>
                                        <p:tav tm="50000">
                                          <p:val>
                                            <p:strVal val="visible"/>
                                          </p:val>
                                        </p:tav>
                                      </p:tavLst>
                                    </p:anim>
                                  </p:childTnLst>
                                </p:cTn>
                              </p:par>
                              <p:par>
                                <p:cTn id="15" presetID="35" presetClass="emph" presetSubtype="0" repeatCount="3000" fill="hold" nodeType="withEffect">
                                  <p:stCondLst>
                                    <p:cond delay="500"/>
                                  </p:stCondLst>
                                  <p:childTnLst>
                                    <p:anim calcmode="discrete" valueType="str">
                                      <p:cBhvr>
                                        <p:cTn id="16" dur="1000" fill="hold"/>
                                        <p:tgtEl>
                                          <p:spTgt spid="13"/>
                                        </p:tgtEl>
                                        <p:attrNameLst>
                                          <p:attrName>style.visibility</p:attrName>
                                        </p:attrNameLst>
                                      </p:cBhvr>
                                      <p:tavLst>
                                        <p:tav tm="0">
                                          <p:val>
                                            <p:strVal val="hidden"/>
                                          </p:val>
                                        </p:tav>
                                        <p:tav tm="50000">
                                          <p:val>
                                            <p:strVal val="visible"/>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8677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677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677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677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677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677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6738"/>
                                        </p:tgtEl>
                                        <p:attrNameLst>
                                          <p:attrName>style.visibility</p:attrName>
                                        </p:attrNameLst>
                                      </p:cBhvr>
                                      <p:to>
                                        <p:strVal val="visible"/>
                                      </p:to>
                                    </p:set>
                                  </p:childTnLst>
                                </p:cTn>
                              </p:par>
                              <p:par>
                                <p:cTn id="33" presetID="35" presetClass="emph" presetSubtype="0" repeatCount="3000" fill="hold" grpId="1" nodeType="withEffect">
                                  <p:stCondLst>
                                    <p:cond delay="500"/>
                                  </p:stCondLst>
                                  <p:childTnLst>
                                    <p:anim calcmode="discrete" valueType="str">
                                      <p:cBhvr>
                                        <p:cTn id="34" dur="1000" fill="hold"/>
                                        <p:tgtEl>
                                          <p:spTgt spid="286738"/>
                                        </p:tgtEl>
                                        <p:attrNameLst>
                                          <p:attrName>style.visibility</p:attrName>
                                        </p:attrNameLst>
                                      </p:cBhvr>
                                      <p:tavLst>
                                        <p:tav tm="0">
                                          <p:val>
                                            <p:strVal val="hidden"/>
                                          </p:val>
                                        </p:tav>
                                        <p:tav tm="50000">
                                          <p:val>
                                            <p:strVal val="visible"/>
                                          </p:val>
                                        </p:tav>
                                      </p:tavLst>
                                    </p:anim>
                                  </p:childTnLst>
                                </p:cTn>
                              </p:par>
                              <p:par>
                                <p:cTn id="35" presetID="35" presetClass="emph" presetSubtype="0" repeatCount="3000" fill="hold" grpId="1" nodeType="withEffect">
                                  <p:stCondLst>
                                    <p:cond delay="500"/>
                                  </p:stCondLst>
                                  <p:childTnLst>
                                    <p:anim calcmode="discrete" valueType="str">
                                      <p:cBhvr>
                                        <p:cTn id="36" dur="1000" fill="hold"/>
                                        <p:tgtEl>
                                          <p:spTgt spid="286774"/>
                                        </p:tgtEl>
                                        <p:attrNameLst>
                                          <p:attrName>style.visibility</p:attrName>
                                        </p:attrNameLst>
                                      </p:cBhvr>
                                      <p:tavLst>
                                        <p:tav tm="0">
                                          <p:val>
                                            <p:strVal val="hidden"/>
                                          </p:val>
                                        </p:tav>
                                        <p:tav tm="50000">
                                          <p:val>
                                            <p:strVal val="visible"/>
                                          </p:val>
                                        </p:tav>
                                      </p:tavLst>
                                    </p:anim>
                                  </p:childTnLst>
                                </p:cTn>
                              </p:par>
                              <p:par>
                                <p:cTn id="37" presetID="35" presetClass="emph" presetSubtype="0" repeatCount="3000" fill="hold" grpId="2" nodeType="withEffect">
                                  <p:stCondLst>
                                    <p:cond delay="500"/>
                                  </p:stCondLst>
                                  <p:childTnLst>
                                    <p:anim calcmode="discrete" valueType="str">
                                      <p:cBhvr>
                                        <p:cTn id="38" dur="1000" fill="hold"/>
                                        <p:tgtEl>
                                          <p:spTgt spid="286774"/>
                                        </p:tgtEl>
                                        <p:attrNameLst>
                                          <p:attrName>style.visibility</p:attrName>
                                        </p:attrNameLst>
                                      </p:cBhvr>
                                      <p:tavLst>
                                        <p:tav tm="0">
                                          <p:val>
                                            <p:strVal val="hidden"/>
                                          </p:val>
                                        </p:tav>
                                        <p:tav tm="50000">
                                          <p:val>
                                            <p:strVal val="visible"/>
                                          </p:val>
                                        </p:tav>
                                      </p:tavLst>
                                    </p:anim>
                                  </p:childTnLst>
                                </p:cTn>
                              </p:par>
                              <p:par>
                                <p:cTn id="39" presetID="35" presetClass="emph" presetSubtype="0" repeatCount="3000" fill="hold" grpId="1" nodeType="withEffect">
                                  <p:stCondLst>
                                    <p:cond delay="500"/>
                                  </p:stCondLst>
                                  <p:childTnLst>
                                    <p:anim calcmode="discrete" valueType="str">
                                      <p:cBhvr>
                                        <p:cTn id="40" dur="1000" fill="hold"/>
                                        <p:tgtEl>
                                          <p:spTgt spid="286779"/>
                                        </p:tgtEl>
                                        <p:attrNameLst>
                                          <p:attrName>style.visibility</p:attrName>
                                        </p:attrNameLst>
                                      </p:cBhvr>
                                      <p:tavLst>
                                        <p:tav tm="0">
                                          <p:val>
                                            <p:strVal val="hidden"/>
                                          </p:val>
                                        </p:tav>
                                        <p:tav tm="50000">
                                          <p:val>
                                            <p:strVal val="visible"/>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67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6795"/>
                                        </p:tgtEl>
                                        <p:attrNameLst>
                                          <p:attrName>style.visibility</p:attrName>
                                        </p:attrNameLst>
                                      </p:cBhvr>
                                      <p:to>
                                        <p:strVal val="visible"/>
                                      </p:to>
                                    </p:set>
                                  </p:childTnLst>
                                </p:cTn>
                              </p:par>
                            </p:childTnLst>
                          </p:cTn>
                        </p:par>
                        <p:par>
                          <p:cTn id="47" fill="hold" nodeType="afterGroup">
                            <p:stCondLst>
                              <p:cond delay="0"/>
                            </p:stCondLst>
                            <p:childTnLst>
                              <p:par>
                                <p:cTn id="48" presetID="22" presetClass="entr" presetSubtype="8" fill="hold" nodeType="after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wipe(left)">
                                      <p:cBhvr>
                                        <p:cTn id="50" dur="7000"/>
                                        <p:tgtEl>
                                          <p:spTgt spid="10"/>
                                        </p:tgtEl>
                                      </p:cBhvr>
                                    </p:animEffect>
                                  </p:childTnLst>
                                </p:cTn>
                              </p:par>
                              <p:par>
                                <p:cTn id="51" presetID="22" presetClass="entr" presetSubtype="2" fill="hold" nodeType="withEffect">
                                  <p:stCondLst>
                                    <p:cond delay="6000"/>
                                  </p:stCondLst>
                                  <p:childTnLst>
                                    <p:set>
                                      <p:cBhvr>
                                        <p:cTn id="52" dur="1" fill="hold">
                                          <p:stCondLst>
                                            <p:cond delay="0"/>
                                          </p:stCondLst>
                                        </p:cTn>
                                        <p:tgtEl>
                                          <p:spTgt spid="11"/>
                                        </p:tgtEl>
                                        <p:attrNameLst>
                                          <p:attrName>style.visibility</p:attrName>
                                        </p:attrNameLst>
                                      </p:cBhvr>
                                      <p:to>
                                        <p:strVal val="visible"/>
                                      </p:to>
                                    </p:set>
                                    <p:animEffect transition="in" filter="wipe(right)">
                                      <p:cBhvr>
                                        <p:cTn id="53" dur="1000"/>
                                        <p:tgtEl>
                                          <p:spTgt spid="11"/>
                                        </p:tgtEl>
                                      </p:cBhvr>
                                    </p:animEffect>
                                  </p:childTnLst>
                                </p:cTn>
                              </p:par>
                            </p:childTnLst>
                          </p:cTn>
                        </p:par>
                        <p:par>
                          <p:cTn id="54" fill="hold" nodeType="afterGroup">
                            <p:stCondLst>
                              <p:cond delay="7000"/>
                            </p:stCondLst>
                            <p:childTnLst>
                              <p:par>
                                <p:cTn id="55" presetID="1" presetClass="entr" presetSubtype="0" fill="hold" grpId="0" nodeType="afterEffect">
                                  <p:stCondLst>
                                    <p:cond delay="0"/>
                                  </p:stCondLst>
                                  <p:childTnLst>
                                    <p:set>
                                      <p:cBhvr>
                                        <p:cTn id="56" dur="1" fill="hold">
                                          <p:stCondLst>
                                            <p:cond delay="0"/>
                                          </p:stCondLst>
                                        </p:cTn>
                                        <p:tgtEl>
                                          <p:spTgt spid="286739"/>
                                        </p:tgtEl>
                                        <p:attrNameLst>
                                          <p:attrName>style.visibility</p:attrName>
                                        </p:attrNameLst>
                                      </p:cBhvr>
                                      <p:to>
                                        <p:strVal val="visible"/>
                                      </p:to>
                                    </p:set>
                                  </p:childTnLst>
                                </p:cTn>
                              </p:par>
                            </p:childTnLst>
                          </p:cTn>
                        </p:par>
                        <p:par>
                          <p:cTn id="57" fill="hold" nodeType="afterGroup">
                            <p:stCondLst>
                              <p:cond delay="7000"/>
                            </p:stCondLst>
                            <p:childTnLst>
                              <p:par>
                                <p:cTn id="58" presetID="35" presetClass="emph" presetSubtype="0" repeatCount="4000" fill="hold" grpId="1" nodeType="afterEffect">
                                  <p:stCondLst>
                                    <p:cond delay="0"/>
                                  </p:stCondLst>
                                  <p:childTnLst>
                                    <p:anim calcmode="discrete" valueType="str">
                                      <p:cBhvr>
                                        <p:cTn id="59" dur="1000" fill="hold"/>
                                        <p:tgtEl>
                                          <p:spTgt spid="286739"/>
                                        </p:tgtEl>
                                        <p:attrNameLst>
                                          <p:attrName>style.visibility</p:attrName>
                                        </p:attrNameLst>
                                      </p:cBhvr>
                                      <p:tavLst>
                                        <p:tav tm="0">
                                          <p:val>
                                            <p:strVal val="hidden"/>
                                          </p:val>
                                        </p:tav>
                                        <p:tav tm="50000">
                                          <p:val>
                                            <p:strVal val="visible"/>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286794"/>
                                        </p:tgtEl>
                                        <p:attrNameLst>
                                          <p:attrName>style.visibility</p:attrName>
                                        </p:attrNameLst>
                                      </p:cBhvr>
                                      <p:to>
                                        <p:strVal val="visible"/>
                                      </p:to>
                                    </p:set>
                                  </p:childTnLst>
                                </p:cTn>
                              </p:par>
                            </p:childTnLst>
                          </p:cTn>
                        </p:par>
                        <p:par>
                          <p:cTn id="64" fill="hold" nodeType="afterGroup">
                            <p:stCondLst>
                              <p:cond delay="0"/>
                            </p:stCondLst>
                            <p:childTnLst>
                              <p:par>
                                <p:cTn id="65" presetID="1" presetClass="entr" presetSubtype="0" fill="hold" grpId="0" nodeType="afterEffect">
                                  <p:stCondLst>
                                    <p:cond delay="0"/>
                                  </p:stCondLst>
                                  <p:childTnLst>
                                    <p:set>
                                      <p:cBhvr>
                                        <p:cTn id="66" dur="1" fill="hold">
                                          <p:stCondLst>
                                            <p:cond delay="0"/>
                                          </p:stCondLst>
                                        </p:cTn>
                                        <p:tgtEl>
                                          <p:spTgt spid="286760"/>
                                        </p:tgtEl>
                                        <p:attrNameLst>
                                          <p:attrName>style.visibility</p:attrName>
                                        </p:attrNameLst>
                                      </p:cBhvr>
                                      <p:to>
                                        <p:strVal val="visible"/>
                                      </p:to>
                                    </p:set>
                                  </p:childTnLst>
                                </p:cTn>
                              </p:par>
                            </p:childTnLst>
                          </p:cTn>
                        </p:par>
                        <p:par>
                          <p:cTn id="67" fill="hold" nodeType="afterGroup">
                            <p:stCondLst>
                              <p:cond delay="0"/>
                            </p:stCondLst>
                            <p:childTnLst>
                              <p:par>
                                <p:cTn id="68" presetID="1" presetClass="entr" presetSubtype="0" fill="hold" grpId="0" nodeType="afterEffect">
                                  <p:stCondLst>
                                    <p:cond delay="0"/>
                                  </p:stCondLst>
                                  <p:childTnLst>
                                    <p:set>
                                      <p:cBhvr>
                                        <p:cTn id="69" dur="1" fill="hold">
                                          <p:stCondLst>
                                            <p:cond delay="0"/>
                                          </p:stCondLst>
                                        </p:cTn>
                                        <p:tgtEl>
                                          <p:spTgt spid="286722"/>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286723"/>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286767"/>
                                        </p:tgtEl>
                                        <p:attrNameLst>
                                          <p:attrName>style.visibility</p:attrName>
                                        </p:attrNameLst>
                                      </p:cBhvr>
                                      <p:to>
                                        <p:strVal val="visible"/>
                                      </p:to>
                                    </p:set>
                                  </p:childTnLst>
                                </p:cTn>
                              </p:par>
                            </p:childTnLst>
                          </p:cTn>
                        </p:par>
                        <p:par>
                          <p:cTn id="74" fill="hold" nodeType="afterGroup">
                            <p:stCondLst>
                              <p:cond delay="0"/>
                            </p:stCondLst>
                            <p:childTnLst>
                              <p:par>
                                <p:cTn id="75" presetID="1" presetClass="entr" presetSubtype="0" fill="hold" nodeType="afterEffect">
                                  <p:stCondLst>
                                    <p:cond delay="0"/>
                                  </p:stCondLst>
                                  <p:childTnLst>
                                    <p:set>
                                      <p:cBhvr>
                                        <p:cTn id="76" dur="1" fill="hold">
                                          <p:stCondLst>
                                            <p:cond delay="0"/>
                                          </p:stCondLst>
                                        </p:cTn>
                                        <p:tgtEl>
                                          <p:spTgt spid="14"/>
                                        </p:tgtEl>
                                        <p:attrNameLst>
                                          <p:attrName>style.visibility</p:attrName>
                                        </p:attrNameLst>
                                      </p:cBhvr>
                                      <p:to>
                                        <p:strVal val="visible"/>
                                      </p:to>
                                    </p:set>
                                  </p:childTnLst>
                                </p:cTn>
                              </p:par>
                            </p:childTnLst>
                          </p:cTn>
                        </p:par>
                        <p:par>
                          <p:cTn id="77" fill="hold" nodeType="afterGroup">
                            <p:stCondLst>
                              <p:cond delay="0"/>
                            </p:stCondLst>
                            <p:childTnLst>
                              <p:par>
                                <p:cTn id="78" presetID="35" presetClass="emph" presetSubtype="0" repeatCount="3000" fill="hold" nodeType="afterEffect">
                                  <p:stCondLst>
                                    <p:cond delay="0"/>
                                  </p:stCondLst>
                                  <p:childTnLst>
                                    <p:anim calcmode="discrete" valueType="str">
                                      <p:cBhvr>
                                        <p:cTn id="79" dur="1000" fill="hold"/>
                                        <p:tgtEl>
                                          <p:spTgt spid="14"/>
                                        </p:tgtEl>
                                        <p:attrNameLst>
                                          <p:attrName>style.visibility</p:attrName>
                                        </p:attrNameLst>
                                      </p:cBhvr>
                                      <p:tavLst>
                                        <p:tav tm="0">
                                          <p:val>
                                            <p:strVal val="hidden"/>
                                          </p:val>
                                        </p:tav>
                                        <p:tav tm="50000">
                                          <p:val>
                                            <p:strVal val="visible"/>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nodeType="clickEffect">
                                  <p:stCondLst>
                                    <p:cond delay="0"/>
                                  </p:stCondLst>
                                  <p:childTnLst>
                                    <p:set>
                                      <p:cBhvr>
                                        <p:cTn id="83" dur="1" fill="hold">
                                          <p:stCondLst>
                                            <p:cond delay="0"/>
                                          </p:stCondLst>
                                        </p:cTn>
                                        <p:tgtEl>
                                          <p:spTgt spid="12"/>
                                        </p:tgtEl>
                                        <p:attrNameLst>
                                          <p:attrName>style.visibility</p:attrName>
                                        </p:attrNameLst>
                                      </p:cBhvr>
                                      <p:to>
                                        <p:strVal val="visible"/>
                                      </p:to>
                                    </p:set>
                                  </p:childTnLst>
                                </p:cTn>
                              </p:par>
                            </p:childTnLst>
                          </p:cTn>
                        </p:par>
                        <p:par>
                          <p:cTn id="84" fill="hold" nodeType="afterGroup">
                            <p:stCondLst>
                              <p:cond delay="0"/>
                            </p:stCondLst>
                            <p:childTnLst>
                              <p:par>
                                <p:cTn id="85" presetID="1" presetClass="entr" presetSubtype="0" fill="hold" nodeType="afterEffect">
                                  <p:stCondLst>
                                    <p:cond delay="0"/>
                                  </p:stCondLst>
                                  <p:childTnLst>
                                    <p:set>
                                      <p:cBhvr>
                                        <p:cTn id="86" dur="1" fill="hold">
                                          <p:stCondLst>
                                            <p:cond delay="0"/>
                                          </p:stCondLst>
                                        </p:cTn>
                                        <p:tgtEl>
                                          <p:spTgt spid="15"/>
                                        </p:tgtEl>
                                        <p:attrNameLst>
                                          <p:attrName>style.visibility</p:attrName>
                                        </p:attrNameLst>
                                      </p:cBhvr>
                                      <p:to>
                                        <p:strVal val="visible"/>
                                      </p:to>
                                    </p:set>
                                  </p:childTnLst>
                                </p:cTn>
                              </p:par>
                            </p:childTnLst>
                          </p:cTn>
                        </p:par>
                        <p:par>
                          <p:cTn id="87" fill="hold" nodeType="afterGroup">
                            <p:stCondLst>
                              <p:cond delay="0"/>
                            </p:stCondLst>
                            <p:childTnLst>
                              <p:par>
                                <p:cTn id="88" presetID="35" presetClass="emph" presetSubtype="0" repeatCount="3000" fill="hold" nodeType="afterEffect">
                                  <p:stCondLst>
                                    <p:cond delay="0"/>
                                  </p:stCondLst>
                                  <p:childTnLst>
                                    <p:anim calcmode="discrete" valueType="str">
                                      <p:cBhvr>
                                        <p:cTn id="89" dur="1000" fill="hold"/>
                                        <p:tgtEl>
                                          <p:spTgt spid="1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2" grpId="0" animBg="1"/>
      <p:bldP spid="286723" grpId="0" animBg="1"/>
      <p:bldP spid="286738" grpId="0"/>
      <p:bldP spid="286738" grpId="1"/>
      <p:bldP spid="286739" grpId="0"/>
      <p:bldP spid="286739" grpId="1"/>
      <p:bldP spid="286759" grpId="0" animBg="1"/>
      <p:bldP spid="286760" grpId="0" animBg="1"/>
      <p:bldP spid="286767" grpId="0" animBg="1"/>
      <p:bldP spid="286774" grpId="0" animBg="1"/>
      <p:bldP spid="286774" grpId="1" animBg="1"/>
      <p:bldP spid="286774" grpId="2" animBg="1"/>
      <p:bldP spid="286775" grpId="0" animBg="1"/>
      <p:bldP spid="286776" grpId="0" animBg="1"/>
      <p:bldP spid="286777" grpId="0" animBg="1"/>
      <p:bldP spid="286778" grpId="0" animBg="1"/>
      <p:bldP spid="286779" grpId="0" animBg="1"/>
      <p:bldP spid="286779" grpId="1" animBg="1"/>
      <p:bldP spid="286780" grpId="0"/>
      <p:bldP spid="286780" grpId="1"/>
      <p:bldP spid="286784" grpId="0" animBg="1"/>
      <p:bldP spid="286785" grpId="0" animBg="1"/>
      <p:bldP spid="286794" grpId="0" animBg="1"/>
      <p:bldP spid="28679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idx="1"/>
          </p:nvPr>
        </p:nvSpPr>
        <p:spPr/>
        <p:txBody>
          <a:bodyPr/>
          <a:lstStyle/>
          <a:p>
            <a:r>
              <a:rPr lang="zh-CN" altLang="en-US" sz="3200" b="0" kern="1200" dirty="0">
                <a:solidFill>
                  <a:srgbClr val="4D4D4D"/>
                </a:solidFill>
                <a:latin typeface="微软雅黑" panose="020B0503020204020204" pitchFamily="34" charset="-122"/>
                <a:ea typeface="微软雅黑" panose="020B0503020204020204" pitchFamily="34" charset="-122"/>
              </a:rPr>
              <a:t>使用 </a:t>
            </a:r>
            <a:r>
              <a:rPr lang="en-US" altLang="zh-CN" sz="3200" b="0" kern="1200" dirty="0">
                <a:solidFill>
                  <a:srgbClr val="4D4D4D"/>
                </a:solidFill>
                <a:latin typeface="微软雅黑" panose="020B0503020204020204" pitchFamily="34" charset="-122"/>
                <a:ea typeface="微软雅黑" panose="020B0503020204020204" pitchFamily="34" charset="-122"/>
              </a:rPr>
              <a:t>CSMA/CD </a:t>
            </a:r>
            <a:r>
              <a:rPr lang="zh-CN" altLang="en-US" sz="3200" b="0" kern="1200" dirty="0">
                <a:solidFill>
                  <a:srgbClr val="4D4D4D"/>
                </a:solidFill>
                <a:latin typeface="微软雅黑" panose="020B0503020204020204" pitchFamily="34" charset="-122"/>
                <a:ea typeface="微软雅黑" panose="020B0503020204020204" pitchFamily="34" charset="-122"/>
              </a:rPr>
              <a:t>协议的以太网不能进行全双工通信而只能进行双向交替通信（半双工通信）。</a:t>
            </a:r>
          </a:p>
          <a:p>
            <a:r>
              <a:rPr lang="zh-CN" altLang="en-US" sz="3200" b="0" kern="1200" dirty="0">
                <a:solidFill>
                  <a:srgbClr val="4D4D4D"/>
                </a:solidFill>
                <a:latin typeface="微软雅黑" panose="020B0503020204020204" pitchFamily="34" charset="-122"/>
                <a:ea typeface="微软雅黑" panose="020B0503020204020204" pitchFamily="34" charset="-122"/>
              </a:rPr>
              <a:t>每个站在发送数据之后的一小段时间内，存在着遭遇碰撞的可能性。 </a:t>
            </a:r>
          </a:p>
          <a:p>
            <a:r>
              <a:rPr lang="zh-CN" altLang="en-US" sz="3200" b="0" kern="1200" dirty="0">
                <a:solidFill>
                  <a:srgbClr val="4D4D4D"/>
                </a:solidFill>
                <a:latin typeface="微软雅黑" panose="020B0503020204020204" pitchFamily="34" charset="-122"/>
                <a:ea typeface="微软雅黑" panose="020B0503020204020204" pitchFamily="34" charset="-122"/>
              </a:rPr>
              <a:t>这种发送的不确定性使整个以太网的平均通信量远小于以太网的最高数据率。</a:t>
            </a:r>
          </a:p>
        </p:txBody>
      </p:sp>
      <p:sp>
        <p:nvSpPr>
          <p:cNvPr id="61442" name="Rectangle 2"/>
          <p:cNvSpPr>
            <a:spLocks noGrp="1" noChangeArrowheads="1"/>
          </p:cNvSpPr>
          <p:nvPr>
            <p:ph type="title"/>
          </p:nvPr>
        </p:nvSpPr>
        <p:spPr/>
        <p:txBody>
          <a:bodyPr/>
          <a:lstStyle/>
          <a:p>
            <a:r>
              <a:rPr lang="zh-CN" altLang="en-US" sz="4000" dirty="0">
                <a:solidFill>
                  <a:srgbClr val="FFFFFF"/>
                </a:solidFill>
              </a:rPr>
              <a:t>重要特性</a:t>
            </a:r>
          </a:p>
        </p:txBody>
      </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idx="1"/>
          </p:nvPr>
        </p:nvSpPr>
        <p:spPr>
          <a:xfrm>
            <a:off x="442800" y="1267199"/>
            <a:ext cx="11629070" cy="4896000"/>
          </a:xfrm>
        </p:spPr>
        <p:txBody>
          <a:bodyPr/>
          <a:lstStyle/>
          <a:p>
            <a:pPr>
              <a:lnSpc>
                <a:spcPts val="3900"/>
              </a:lnSpc>
            </a:pPr>
            <a:r>
              <a:rPr lang="zh-CN" altLang="en-US" sz="3200" b="0" kern="1200" dirty="0">
                <a:solidFill>
                  <a:srgbClr val="4D4D4D"/>
                </a:solidFill>
                <a:latin typeface="微软雅黑" panose="020B0503020204020204" pitchFamily="34" charset="-122"/>
                <a:ea typeface="微软雅黑" panose="020B0503020204020204" pitchFamily="34" charset="-122"/>
              </a:rPr>
              <a:t>最先发送数据帧的站，在发送数据帧后至多经过时间 </a:t>
            </a:r>
            <a:r>
              <a:rPr lang="en-US" altLang="zh-CN" sz="3200" b="0" kern="1200" dirty="0">
                <a:solidFill>
                  <a:srgbClr val="4D4D4D"/>
                </a:solidFill>
                <a:latin typeface="微软雅黑" panose="020B0503020204020204" pitchFamily="34" charset="-122"/>
                <a:ea typeface="微软雅黑" panose="020B0503020204020204" pitchFamily="34" charset="-122"/>
              </a:rPr>
              <a:t>2</a:t>
            </a:r>
            <a:r>
              <a:rPr lang="en-US" altLang="zh-CN" sz="3200" b="0" kern="1200" dirty="0">
                <a:solidFill>
                  <a:srgbClr val="4D4D4D"/>
                </a:solidFill>
                <a:latin typeface="微软雅黑" panose="020B0503020204020204" pitchFamily="34" charset="-122"/>
                <a:ea typeface="微软雅黑" panose="020B0503020204020204" pitchFamily="34" charset="-122"/>
                <a:sym typeface="Symbol" pitchFamily="18" charset="2"/>
              </a:rPr>
              <a:t> </a:t>
            </a:r>
            <a:r>
              <a:rPr lang="zh-CN" altLang="en-US" sz="3200" b="0" kern="1200" dirty="0">
                <a:solidFill>
                  <a:srgbClr val="4D4D4D"/>
                </a:solidFill>
                <a:latin typeface="微软雅黑" panose="020B0503020204020204" pitchFamily="34" charset="-122"/>
                <a:ea typeface="微软雅黑" panose="020B0503020204020204" pitchFamily="34" charset="-122"/>
                <a:sym typeface="Symbol" pitchFamily="18" charset="2"/>
              </a:rPr>
              <a:t>（两倍的端到端时延）</a:t>
            </a:r>
            <a:r>
              <a:rPr lang="zh-CN" altLang="en-US" sz="3200" b="0" kern="1200" dirty="0">
                <a:solidFill>
                  <a:srgbClr val="4D4D4D"/>
                </a:solidFill>
                <a:latin typeface="微软雅黑" panose="020B0503020204020204" pitchFamily="34" charset="-122"/>
                <a:ea typeface="微软雅黑" panose="020B0503020204020204" pitchFamily="34" charset="-122"/>
              </a:rPr>
              <a:t>就可知道发送的数据帧是否遭受了碰撞。</a:t>
            </a:r>
          </a:p>
          <a:p>
            <a:pPr>
              <a:lnSpc>
                <a:spcPts val="3900"/>
              </a:lnSpc>
            </a:pPr>
            <a:r>
              <a:rPr lang="zh-CN" altLang="en-US" sz="3200" b="0" kern="1200" dirty="0">
                <a:solidFill>
                  <a:srgbClr val="4D4D4D"/>
                </a:solidFill>
                <a:latin typeface="微软雅黑" panose="020B0503020204020204" pitchFamily="34" charset="-122"/>
                <a:ea typeface="微软雅黑" panose="020B0503020204020204" pitchFamily="34" charset="-122"/>
              </a:rPr>
              <a:t>经过争用期这段时间还没有检测到碰撞，才能肯定这次发送不会发生碰撞。</a:t>
            </a:r>
          </a:p>
          <a:p>
            <a:pPr>
              <a:lnSpc>
                <a:spcPts val="3900"/>
              </a:lnSpc>
            </a:pPr>
            <a:r>
              <a:rPr lang="zh-CN" altLang="en-US" sz="3200" b="0" kern="1200" dirty="0">
                <a:solidFill>
                  <a:srgbClr val="4D4D4D"/>
                </a:solidFill>
                <a:latin typeface="微软雅黑" panose="020B0503020204020204" pitchFamily="34" charset="-122"/>
                <a:ea typeface="微软雅黑" panose="020B0503020204020204" pitchFamily="34" charset="-122"/>
              </a:rPr>
              <a:t>以太网的争用期</a:t>
            </a:r>
          </a:p>
          <a:p>
            <a:pPr lvl="1">
              <a:lnSpc>
                <a:spcPts val="3900"/>
              </a:lnSpc>
            </a:pPr>
            <a:r>
              <a:rPr lang="zh-CN" altLang="en-US" sz="2800" dirty="0">
                <a:solidFill>
                  <a:srgbClr val="4D4D4D"/>
                </a:solidFill>
                <a:latin typeface="微软雅黑" panose="020B0503020204020204" pitchFamily="34" charset="-122"/>
                <a:ea typeface="微软雅黑" panose="020B0503020204020204" pitchFamily="34" charset="-122"/>
                <a:cs typeface="+mn-cs"/>
              </a:rPr>
              <a:t>以太网的端到端往返时延 </a:t>
            </a:r>
            <a:r>
              <a:rPr lang="en-US" altLang="zh-CN" sz="2800" dirty="0">
                <a:solidFill>
                  <a:srgbClr val="4D4D4D"/>
                </a:solidFill>
                <a:latin typeface="微软雅黑" panose="020B0503020204020204" pitchFamily="34" charset="-122"/>
                <a:ea typeface="微软雅黑" panose="020B0503020204020204" pitchFamily="34" charset="-122"/>
                <a:cs typeface="+mn-cs"/>
              </a:rPr>
              <a:t>2</a:t>
            </a:r>
            <a:r>
              <a:rPr lang="en-US" altLang="zh-CN" sz="2800" dirty="0">
                <a:solidFill>
                  <a:srgbClr val="4D4D4D"/>
                </a:solidFill>
                <a:latin typeface="微软雅黑" panose="020B0503020204020204" pitchFamily="34" charset="-122"/>
                <a:ea typeface="微软雅黑" panose="020B0503020204020204" pitchFamily="34" charset="-122"/>
                <a:cs typeface="+mn-cs"/>
                <a:sym typeface="Symbol" pitchFamily="18" charset="2"/>
              </a:rPr>
              <a:t> </a:t>
            </a:r>
            <a:r>
              <a:rPr lang="zh-CN" altLang="en-US" sz="2800" dirty="0">
                <a:solidFill>
                  <a:srgbClr val="4D4D4D"/>
                </a:solidFill>
                <a:latin typeface="微软雅黑" panose="020B0503020204020204" pitchFamily="34" charset="-122"/>
                <a:ea typeface="微软雅黑" panose="020B0503020204020204" pitchFamily="34" charset="-122"/>
                <a:cs typeface="+mn-cs"/>
              </a:rPr>
              <a:t>称为争用期，或碰撞窗口。通常，取 </a:t>
            </a:r>
            <a:r>
              <a:rPr lang="en-US" altLang="zh-CN" sz="2800" dirty="0">
                <a:solidFill>
                  <a:srgbClr val="4D4D4D"/>
                </a:solidFill>
                <a:latin typeface="微软雅黑" panose="020B0503020204020204" pitchFamily="34" charset="-122"/>
                <a:ea typeface="微软雅黑" panose="020B0503020204020204" pitchFamily="34" charset="-122"/>
                <a:cs typeface="+mn-cs"/>
              </a:rPr>
              <a:t>51.2 </a:t>
            </a:r>
            <a:r>
              <a:rPr lang="en-US" altLang="zh-CN" sz="2800" dirty="0">
                <a:solidFill>
                  <a:srgbClr val="4D4D4D"/>
                </a:solidFill>
                <a:latin typeface="微软雅黑" panose="020B0503020204020204" pitchFamily="34" charset="-122"/>
                <a:ea typeface="微软雅黑" panose="020B0503020204020204" pitchFamily="34" charset="-122"/>
                <a:cs typeface="+mn-cs"/>
                <a:sym typeface="Symbol" pitchFamily="18" charset="2"/>
              </a:rPr>
              <a:t></a:t>
            </a:r>
            <a:r>
              <a:rPr lang="en-US" altLang="zh-CN" sz="2800" dirty="0">
                <a:solidFill>
                  <a:srgbClr val="4D4D4D"/>
                </a:solidFill>
                <a:latin typeface="微软雅黑" panose="020B0503020204020204" pitchFamily="34" charset="-122"/>
                <a:ea typeface="微软雅黑" panose="020B0503020204020204" pitchFamily="34" charset="-122"/>
                <a:cs typeface="+mn-cs"/>
              </a:rPr>
              <a:t>s </a:t>
            </a:r>
            <a:r>
              <a:rPr lang="zh-CN" altLang="en-US" sz="2800" dirty="0">
                <a:solidFill>
                  <a:srgbClr val="4D4D4D"/>
                </a:solidFill>
                <a:latin typeface="微软雅黑" panose="020B0503020204020204" pitchFamily="34" charset="-122"/>
                <a:ea typeface="微软雅黑" panose="020B0503020204020204" pitchFamily="34" charset="-122"/>
                <a:cs typeface="+mn-cs"/>
              </a:rPr>
              <a:t>为争用期的长度。</a:t>
            </a:r>
          </a:p>
          <a:p>
            <a:pPr lvl="1">
              <a:lnSpc>
                <a:spcPts val="3900"/>
              </a:lnSpc>
            </a:pPr>
            <a:r>
              <a:rPr lang="zh-CN" altLang="en-US" sz="2800" dirty="0">
                <a:solidFill>
                  <a:srgbClr val="4D4D4D"/>
                </a:solidFill>
                <a:latin typeface="微软雅黑" panose="020B0503020204020204" pitchFamily="34" charset="-122"/>
                <a:ea typeface="微软雅黑" panose="020B0503020204020204" pitchFamily="34" charset="-122"/>
                <a:cs typeface="+mn-cs"/>
              </a:rPr>
              <a:t>对于 </a:t>
            </a:r>
            <a:r>
              <a:rPr lang="en-US" altLang="zh-CN" sz="2800" dirty="0">
                <a:solidFill>
                  <a:srgbClr val="4D4D4D"/>
                </a:solidFill>
                <a:latin typeface="微软雅黑" panose="020B0503020204020204" pitchFamily="34" charset="-122"/>
                <a:ea typeface="微软雅黑" panose="020B0503020204020204" pitchFamily="34" charset="-122"/>
                <a:cs typeface="+mn-cs"/>
              </a:rPr>
              <a:t>10 Mbit/s </a:t>
            </a:r>
            <a:r>
              <a:rPr lang="zh-CN" altLang="en-US" sz="2800" dirty="0">
                <a:solidFill>
                  <a:srgbClr val="4D4D4D"/>
                </a:solidFill>
                <a:latin typeface="微软雅黑" panose="020B0503020204020204" pitchFamily="34" charset="-122"/>
                <a:ea typeface="微软雅黑" panose="020B0503020204020204" pitchFamily="34" charset="-122"/>
                <a:cs typeface="+mn-cs"/>
              </a:rPr>
              <a:t>以太网，在争用期内可发送</a:t>
            </a:r>
            <a:r>
              <a:rPr lang="en-US" altLang="zh-CN" sz="2800" dirty="0">
                <a:solidFill>
                  <a:srgbClr val="4D4D4D"/>
                </a:solidFill>
                <a:latin typeface="微软雅黑" panose="020B0503020204020204" pitchFamily="34" charset="-122"/>
                <a:ea typeface="微软雅黑" panose="020B0503020204020204" pitchFamily="34" charset="-122"/>
                <a:cs typeface="+mn-cs"/>
              </a:rPr>
              <a:t>512 bit</a:t>
            </a:r>
            <a:r>
              <a:rPr lang="zh-CN" altLang="en-US" sz="2800" dirty="0">
                <a:solidFill>
                  <a:srgbClr val="4D4D4D"/>
                </a:solidFill>
                <a:latin typeface="微软雅黑" panose="020B0503020204020204" pitchFamily="34" charset="-122"/>
                <a:ea typeface="微软雅黑" panose="020B0503020204020204" pitchFamily="34" charset="-122"/>
                <a:cs typeface="+mn-cs"/>
              </a:rPr>
              <a:t>，即 </a:t>
            </a:r>
            <a:r>
              <a:rPr lang="en-US" altLang="zh-CN" sz="2800" dirty="0">
                <a:solidFill>
                  <a:srgbClr val="4D4D4D"/>
                </a:solidFill>
                <a:latin typeface="微软雅黑" panose="020B0503020204020204" pitchFamily="34" charset="-122"/>
                <a:ea typeface="微软雅黑" panose="020B0503020204020204" pitchFamily="34" charset="-122"/>
                <a:cs typeface="+mn-cs"/>
              </a:rPr>
              <a:t>64 </a:t>
            </a:r>
            <a:r>
              <a:rPr lang="zh-CN" altLang="en-US" sz="2800" dirty="0">
                <a:solidFill>
                  <a:srgbClr val="4D4D4D"/>
                </a:solidFill>
                <a:latin typeface="微软雅黑" panose="020B0503020204020204" pitchFamily="34" charset="-122"/>
                <a:ea typeface="微软雅黑" panose="020B0503020204020204" pitchFamily="34" charset="-122"/>
                <a:cs typeface="+mn-cs"/>
              </a:rPr>
              <a:t>字节。</a:t>
            </a:r>
          </a:p>
          <a:p>
            <a:pPr lvl="1">
              <a:lnSpc>
                <a:spcPts val="3900"/>
              </a:lnSpc>
            </a:pPr>
            <a:r>
              <a:rPr lang="zh-CN" altLang="en-US" sz="2800" dirty="0">
                <a:solidFill>
                  <a:srgbClr val="4D4D4D"/>
                </a:solidFill>
                <a:latin typeface="微软雅黑" panose="020B0503020204020204" pitchFamily="34" charset="-122"/>
                <a:ea typeface="微软雅黑" panose="020B0503020204020204" pitchFamily="34" charset="-122"/>
                <a:cs typeface="+mn-cs"/>
              </a:rPr>
              <a:t>以太网在发送数据时，若前 </a:t>
            </a:r>
            <a:r>
              <a:rPr lang="en-US" altLang="zh-CN" sz="2800" dirty="0">
                <a:solidFill>
                  <a:srgbClr val="4D4D4D"/>
                </a:solidFill>
                <a:latin typeface="微软雅黑" panose="020B0503020204020204" pitchFamily="34" charset="-122"/>
                <a:ea typeface="微软雅黑" panose="020B0503020204020204" pitchFamily="34" charset="-122"/>
                <a:cs typeface="+mn-cs"/>
              </a:rPr>
              <a:t>64 </a:t>
            </a:r>
            <a:r>
              <a:rPr lang="zh-CN" altLang="en-US" sz="2800" dirty="0">
                <a:solidFill>
                  <a:srgbClr val="4D4D4D"/>
                </a:solidFill>
                <a:latin typeface="微软雅黑" panose="020B0503020204020204" pitchFamily="34" charset="-122"/>
                <a:ea typeface="微软雅黑" panose="020B0503020204020204" pitchFamily="34" charset="-122"/>
                <a:cs typeface="+mn-cs"/>
              </a:rPr>
              <a:t>字节未发生冲突，则后续的数据就不会发生冲突。</a:t>
            </a:r>
          </a:p>
        </p:txBody>
      </p:sp>
      <p:sp>
        <p:nvSpPr>
          <p:cNvPr id="62466" name="Rectangle 2"/>
          <p:cNvSpPr>
            <a:spLocks noGrp="1" noChangeArrowheads="1"/>
          </p:cNvSpPr>
          <p:nvPr>
            <p:ph type="title"/>
          </p:nvPr>
        </p:nvSpPr>
        <p:spPr/>
        <p:txBody>
          <a:bodyPr/>
          <a:lstStyle/>
          <a:p>
            <a:r>
              <a:rPr lang="zh-CN" altLang="en-US" sz="4000" dirty="0">
                <a:solidFill>
                  <a:srgbClr val="FFFFFF"/>
                </a:solidFill>
              </a:rPr>
              <a:t>争用期</a:t>
            </a:r>
          </a:p>
        </p:txBody>
      </p:sp>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idx="1"/>
          </p:nvPr>
        </p:nvSpPr>
        <p:spPr/>
        <p:txBody>
          <a:bodyPr/>
          <a:lstStyle/>
          <a:p>
            <a:r>
              <a:rPr lang="zh-CN" altLang="en-US" sz="3200" b="0" kern="1200" dirty="0">
                <a:solidFill>
                  <a:srgbClr val="4D4D4D"/>
                </a:solidFill>
                <a:latin typeface="微软雅黑" panose="020B0503020204020204" pitchFamily="34" charset="-122"/>
                <a:ea typeface="微软雅黑" panose="020B0503020204020204" pitchFamily="34" charset="-122"/>
              </a:rPr>
              <a:t>最短有效帧长 </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如果发生冲突，就一定是在发送的前 </a:t>
            </a:r>
            <a:r>
              <a:rPr lang="en-US" altLang="zh-CN" sz="2800" dirty="0">
                <a:solidFill>
                  <a:srgbClr val="4D4D4D"/>
                </a:solidFill>
                <a:latin typeface="微软雅黑" panose="020B0503020204020204" pitchFamily="34" charset="-122"/>
                <a:ea typeface="微软雅黑" panose="020B0503020204020204" pitchFamily="34" charset="-122"/>
                <a:cs typeface="+mn-cs"/>
              </a:rPr>
              <a:t>64 </a:t>
            </a:r>
            <a:r>
              <a:rPr lang="zh-CN" altLang="en-US" sz="2800" dirty="0">
                <a:solidFill>
                  <a:srgbClr val="4D4D4D"/>
                </a:solidFill>
                <a:latin typeface="微软雅黑" panose="020B0503020204020204" pitchFamily="34" charset="-122"/>
                <a:ea typeface="微软雅黑" panose="020B0503020204020204" pitchFamily="34" charset="-122"/>
                <a:cs typeface="+mn-cs"/>
              </a:rPr>
              <a:t>字节之内。 </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由于一检测到冲突就立即中止发送，这时已经发送出去的数据一定小于 </a:t>
            </a:r>
            <a:r>
              <a:rPr lang="en-US" altLang="zh-CN" sz="2800" dirty="0">
                <a:solidFill>
                  <a:srgbClr val="4D4D4D"/>
                </a:solidFill>
                <a:latin typeface="微软雅黑" panose="020B0503020204020204" pitchFamily="34" charset="-122"/>
                <a:ea typeface="微软雅黑" panose="020B0503020204020204" pitchFamily="34" charset="-122"/>
                <a:cs typeface="+mn-cs"/>
              </a:rPr>
              <a:t>64 </a:t>
            </a:r>
            <a:r>
              <a:rPr lang="zh-CN" altLang="en-US" sz="2800" dirty="0">
                <a:solidFill>
                  <a:srgbClr val="4D4D4D"/>
                </a:solidFill>
                <a:latin typeface="微软雅黑" panose="020B0503020204020204" pitchFamily="34" charset="-122"/>
                <a:ea typeface="微软雅黑" panose="020B0503020204020204" pitchFamily="34" charset="-122"/>
                <a:cs typeface="+mn-cs"/>
              </a:rPr>
              <a:t>字节。 </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以太网规定了最短有效帧长为 </a:t>
            </a:r>
            <a:r>
              <a:rPr lang="en-US" altLang="zh-CN" sz="2800" dirty="0">
                <a:solidFill>
                  <a:srgbClr val="4D4D4D"/>
                </a:solidFill>
                <a:latin typeface="微软雅黑" panose="020B0503020204020204" pitchFamily="34" charset="-122"/>
                <a:ea typeface="微软雅黑" panose="020B0503020204020204" pitchFamily="34" charset="-122"/>
                <a:cs typeface="+mn-cs"/>
              </a:rPr>
              <a:t>64 </a:t>
            </a:r>
            <a:r>
              <a:rPr lang="zh-CN" altLang="en-US" sz="2800" dirty="0">
                <a:solidFill>
                  <a:srgbClr val="4D4D4D"/>
                </a:solidFill>
                <a:latin typeface="微软雅黑" panose="020B0503020204020204" pitchFamily="34" charset="-122"/>
                <a:ea typeface="微软雅黑" panose="020B0503020204020204" pitchFamily="34" charset="-122"/>
                <a:cs typeface="+mn-cs"/>
              </a:rPr>
              <a:t>字节，凡长度小于 </a:t>
            </a:r>
            <a:r>
              <a:rPr lang="en-US" altLang="zh-CN" sz="2800" dirty="0">
                <a:solidFill>
                  <a:srgbClr val="4D4D4D"/>
                </a:solidFill>
                <a:latin typeface="微软雅黑" panose="020B0503020204020204" pitchFamily="34" charset="-122"/>
                <a:ea typeface="微软雅黑" panose="020B0503020204020204" pitchFamily="34" charset="-122"/>
                <a:cs typeface="+mn-cs"/>
              </a:rPr>
              <a:t>64 </a:t>
            </a:r>
            <a:r>
              <a:rPr lang="zh-CN" altLang="en-US" sz="2800" dirty="0">
                <a:solidFill>
                  <a:srgbClr val="4D4D4D"/>
                </a:solidFill>
                <a:latin typeface="微软雅黑" panose="020B0503020204020204" pitchFamily="34" charset="-122"/>
                <a:ea typeface="微软雅黑" panose="020B0503020204020204" pitchFamily="34" charset="-122"/>
                <a:cs typeface="+mn-cs"/>
              </a:rPr>
              <a:t>字节的帧都是由于冲突而异常中止的无效帧。</a:t>
            </a:r>
          </a:p>
        </p:txBody>
      </p:sp>
      <p:sp>
        <p:nvSpPr>
          <p:cNvPr id="62466" name="Rectangle 2"/>
          <p:cNvSpPr>
            <a:spLocks noGrp="1" noChangeArrowheads="1"/>
          </p:cNvSpPr>
          <p:nvPr>
            <p:ph type="title"/>
          </p:nvPr>
        </p:nvSpPr>
        <p:spPr/>
        <p:txBody>
          <a:bodyPr/>
          <a:lstStyle/>
          <a:p>
            <a:r>
              <a:rPr lang="zh-CN" altLang="en-US" sz="4000" dirty="0">
                <a:solidFill>
                  <a:srgbClr val="FFFFFF"/>
                </a:solidFill>
              </a:rPr>
              <a:t>最短有效帧长</a:t>
            </a:r>
          </a:p>
        </p:txBody>
      </p:sp>
    </p:spTree>
    <p:extLst>
      <p:ext uri="{BB962C8B-B14F-4D97-AF65-F5344CB8AC3E}">
        <p14:creationId xmlns:p14="http://schemas.microsoft.com/office/powerpoint/2010/main" val="1931403140"/>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idx="1"/>
          </p:nvPr>
        </p:nvSpPr>
        <p:spPr/>
        <p:txBody>
          <a:bodyPr/>
          <a:lstStyle/>
          <a:p>
            <a:r>
              <a:rPr lang="zh-CN" altLang="en-US" sz="3200" b="0" kern="1200" dirty="0">
                <a:solidFill>
                  <a:srgbClr val="4D4D4D"/>
                </a:solidFill>
                <a:latin typeface="微软雅黑" panose="020B0503020204020204" pitchFamily="34" charset="-122"/>
                <a:ea typeface="微软雅黑" panose="020B0503020204020204" pitchFamily="34" charset="-122"/>
              </a:rPr>
              <a:t>发生碰撞的站在停止发送数据后，要推迟（退避）一个随机时间才能再发送数据。</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确定基本退避时间，一般是取为争用期 </a:t>
            </a:r>
            <a:r>
              <a:rPr lang="en-US" altLang="zh-CN" sz="2800" dirty="0">
                <a:solidFill>
                  <a:srgbClr val="4D4D4D"/>
                </a:solidFill>
                <a:latin typeface="微软雅黑" panose="020B0503020204020204" pitchFamily="34" charset="-122"/>
                <a:ea typeface="微软雅黑" panose="020B0503020204020204" pitchFamily="34" charset="-122"/>
                <a:cs typeface="+mn-cs"/>
              </a:rPr>
              <a:t>2</a:t>
            </a:r>
            <a:r>
              <a:rPr lang="en-US" altLang="zh-CN" sz="2800" dirty="0">
                <a:solidFill>
                  <a:srgbClr val="4D4D4D"/>
                </a:solidFill>
                <a:latin typeface="微软雅黑" panose="020B0503020204020204" pitchFamily="34" charset="-122"/>
                <a:ea typeface="微软雅黑" panose="020B0503020204020204" pitchFamily="34" charset="-122"/>
                <a:cs typeface="+mn-cs"/>
                <a:sym typeface="Symbol" pitchFamily="18" charset="2"/>
              </a:rPr>
              <a:t></a:t>
            </a:r>
            <a:r>
              <a:rPr lang="zh-CN" altLang="en-US" sz="2800" dirty="0">
                <a:solidFill>
                  <a:srgbClr val="4D4D4D"/>
                </a:solidFill>
                <a:latin typeface="微软雅黑" panose="020B0503020204020204" pitchFamily="34" charset="-122"/>
                <a:ea typeface="微软雅黑" panose="020B0503020204020204" pitchFamily="34" charset="-122"/>
                <a:cs typeface="+mn-cs"/>
              </a:rPr>
              <a:t>。</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定义参数 </a:t>
            </a:r>
            <a:r>
              <a:rPr lang="en-US" altLang="zh-CN" sz="2800" dirty="0">
                <a:solidFill>
                  <a:srgbClr val="4D4D4D"/>
                </a:solidFill>
                <a:latin typeface="微软雅黑" panose="020B0503020204020204" pitchFamily="34" charset="-122"/>
                <a:ea typeface="微软雅黑" panose="020B0503020204020204" pitchFamily="34" charset="-122"/>
                <a:cs typeface="+mn-cs"/>
              </a:rPr>
              <a:t>k </a:t>
            </a:r>
            <a:r>
              <a:rPr lang="zh-CN" altLang="en-US" sz="2800" dirty="0">
                <a:solidFill>
                  <a:srgbClr val="4D4D4D"/>
                </a:solidFill>
                <a:latin typeface="微软雅黑" panose="020B0503020204020204" pitchFamily="34" charset="-122"/>
                <a:ea typeface="微软雅黑" panose="020B0503020204020204" pitchFamily="34" charset="-122"/>
                <a:cs typeface="+mn-cs"/>
              </a:rPr>
              <a:t>，</a:t>
            </a:r>
            <a:r>
              <a:rPr lang="en-US" altLang="zh-CN" sz="2800" dirty="0">
                <a:solidFill>
                  <a:srgbClr val="4D4D4D"/>
                </a:solidFill>
                <a:latin typeface="微软雅黑" panose="020B0503020204020204" pitchFamily="34" charset="-122"/>
                <a:ea typeface="微软雅黑" panose="020B0503020204020204" pitchFamily="34" charset="-122"/>
                <a:cs typeface="+mn-cs"/>
              </a:rPr>
              <a:t>k = Min[</a:t>
            </a:r>
            <a:r>
              <a:rPr lang="zh-CN" altLang="en-US" sz="2800" dirty="0">
                <a:solidFill>
                  <a:srgbClr val="4D4D4D"/>
                </a:solidFill>
                <a:latin typeface="微软雅黑" panose="020B0503020204020204" pitchFamily="34" charset="-122"/>
                <a:ea typeface="微软雅黑" panose="020B0503020204020204" pitchFamily="34" charset="-122"/>
                <a:cs typeface="+mn-cs"/>
              </a:rPr>
              <a:t>重传次数</a:t>
            </a:r>
            <a:r>
              <a:rPr lang="en-US" altLang="zh-CN" sz="2800" dirty="0">
                <a:solidFill>
                  <a:srgbClr val="4D4D4D"/>
                </a:solidFill>
                <a:latin typeface="微软雅黑" panose="020B0503020204020204" pitchFamily="34" charset="-122"/>
                <a:ea typeface="微软雅黑" panose="020B0503020204020204" pitchFamily="34" charset="-122"/>
                <a:cs typeface="+mn-cs"/>
              </a:rPr>
              <a:t>, 10]</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从整数集合</a:t>
            </a:r>
            <a:r>
              <a:rPr lang="en-US" altLang="zh-CN" sz="2800" dirty="0">
                <a:solidFill>
                  <a:srgbClr val="4D4D4D"/>
                </a:solidFill>
                <a:latin typeface="微软雅黑" panose="020B0503020204020204" pitchFamily="34" charset="-122"/>
                <a:ea typeface="微软雅黑" panose="020B0503020204020204" pitchFamily="34" charset="-122"/>
                <a:cs typeface="+mn-cs"/>
              </a:rPr>
              <a:t>[0,1,…, (2</a:t>
            </a:r>
            <a:r>
              <a:rPr lang="en-US" altLang="zh-CN" sz="2800" baseline="50000" dirty="0">
                <a:solidFill>
                  <a:srgbClr val="4D4D4D"/>
                </a:solidFill>
                <a:latin typeface="微软雅黑" panose="020B0503020204020204" pitchFamily="34" charset="-122"/>
                <a:ea typeface="微软雅黑" panose="020B0503020204020204" pitchFamily="34" charset="-122"/>
                <a:cs typeface="+mn-cs"/>
              </a:rPr>
              <a:t>k</a:t>
            </a:r>
            <a:r>
              <a:rPr lang="en-US" altLang="zh-CN" sz="2800" dirty="0">
                <a:solidFill>
                  <a:srgbClr val="4D4D4D"/>
                </a:solidFill>
                <a:latin typeface="微软雅黑" panose="020B0503020204020204" pitchFamily="34" charset="-122"/>
                <a:ea typeface="微软雅黑" panose="020B0503020204020204" pitchFamily="34" charset="-122"/>
                <a:cs typeface="+mn-cs"/>
              </a:rPr>
              <a:t> </a:t>
            </a:r>
            <a:r>
              <a:rPr lang="en-US" altLang="zh-CN" sz="2800" dirty="0">
                <a:solidFill>
                  <a:srgbClr val="4D4D4D"/>
                </a:solidFill>
                <a:latin typeface="微软雅黑" panose="020B0503020204020204" pitchFamily="34" charset="-122"/>
                <a:ea typeface="微软雅黑" panose="020B0503020204020204" pitchFamily="34" charset="-122"/>
                <a:cs typeface="+mn-cs"/>
                <a:sym typeface="Symbol" pitchFamily="18" charset="2"/>
              </a:rPr>
              <a:t></a:t>
            </a:r>
            <a:r>
              <a:rPr lang="en-US" altLang="zh-CN" sz="2800" dirty="0">
                <a:solidFill>
                  <a:srgbClr val="4D4D4D"/>
                </a:solidFill>
                <a:latin typeface="微软雅黑" panose="020B0503020204020204" pitchFamily="34" charset="-122"/>
                <a:ea typeface="微软雅黑" panose="020B0503020204020204" pitchFamily="34" charset="-122"/>
                <a:cs typeface="+mn-cs"/>
              </a:rPr>
              <a:t>1)]</a:t>
            </a:r>
            <a:r>
              <a:rPr lang="zh-CN" altLang="en-US" sz="2800" dirty="0">
                <a:solidFill>
                  <a:srgbClr val="4D4D4D"/>
                </a:solidFill>
                <a:latin typeface="微软雅黑" panose="020B0503020204020204" pitchFamily="34" charset="-122"/>
                <a:ea typeface="微软雅黑" panose="020B0503020204020204" pitchFamily="34" charset="-122"/>
                <a:cs typeface="+mn-cs"/>
              </a:rPr>
              <a:t>中随机地取出一个数，记为 </a:t>
            </a:r>
            <a:r>
              <a:rPr lang="en-US" altLang="zh-CN" sz="2800" dirty="0">
                <a:solidFill>
                  <a:srgbClr val="4D4D4D"/>
                </a:solidFill>
                <a:latin typeface="微软雅黑" panose="020B0503020204020204" pitchFamily="34" charset="-122"/>
                <a:ea typeface="微软雅黑" panose="020B0503020204020204" pitchFamily="34" charset="-122"/>
                <a:cs typeface="+mn-cs"/>
              </a:rPr>
              <a:t>r</a:t>
            </a:r>
            <a:r>
              <a:rPr lang="zh-CN" altLang="en-US" sz="2800" dirty="0">
                <a:solidFill>
                  <a:srgbClr val="4D4D4D"/>
                </a:solidFill>
                <a:latin typeface="微软雅黑" panose="020B0503020204020204" pitchFamily="34" charset="-122"/>
                <a:ea typeface="微软雅黑" panose="020B0503020204020204" pitchFamily="34" charset="-122"/>
                <a:cs typeface="+mn-cs"/>
              </a:rPr>
              <a:t>。重传所需的时延就是 </a:t>
            </a:r>
            <a:r>
              <a:rPr lang="en-US" altLang="zh-CN" sz="2800" dirty="0">
                <a:solidFill>
                  <a:srgbClr val="4D4D4D"/>
                </a:solidFill>
                <a:latin typeface="微软雅黑" panose="020B0503020204020204" pitchFamily="34" charset="-122"/>
                <a:ea typeface="微软雅黑" panose="020B0503020204020204" pitchFamily="34" charset="-122"/>
                <a:cs typeface="+mn-cs"/>
              </a:rPr>
              <a:t>r </a:t>
            </a:r>
            <a:r>
              <a:rPr lang="zh-CN" altLang="en-US" sz="2800" dirty="0">
                <a:solidFill>
                  <a:srgbClr val="4D4D4D"/>
                </a:solidFill>
                <a:latin typeface="微软雅黑" panose="020B0503020204020204" pitchFamily="34" charset="-122"/>
                <a:ea typeface="微软雅黑" panose="020B0503020204020204" pitchFamily="34" charset="-122"/>
                <a:cs typeface="+mn-cs"/>
              </a:rPr>
              <a:t>倍的基本退避时间。</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当重传达 </a:t>
            </a:r>
            <a:r>
              <a:rPr lang="en-US" altLang="zh-CN" sz="2800" dirty="0">
                <a:solidFill>
                  <a:srgbClr val="4D4D4D"/>
                </a:solidFill>
                <a:latin typeface="微软雅黑" panose="020B0503020204020204" pitchFamily="34" charset="-122"/>
                <a:ea typeface="微软雅黑" panose="020B0503020204020204" pitchFamily="34" charset="-122"/>
                <a:cs typeface="+mn-cs"/>
              </a:rPr>
              <a:t>16 </a:t>
            </a:r>
            <a:r>
              <a:rPr lang="zh-CN" altLang="en-US" sz="2800" dirty="0">
                <a:solidFill>
                  <a:srgbClr val="4D4D4D"/>
                </a:solidFill>
                <a:latin typeface="微软雅黑" panose="020B0503020204020204" pitchFamily="34" charset="-122"/>
                <a:ea typeface="微软雅黑" panose="020B0503020204020204" pitchFamily="34" charset="-122"/>
                <a:cs typeface="+mn-cs"/>
              </a:rPr>
              <a:t>次仍不能成功时即丢弃该帧，并向高层报告。</a:t>
            </a:r>
            <a:endParaRPr lang="en-US" altLang="zh-CN" sz="2800" dirty="0">
              <a:solidFill>
                <a:srgbClr val="4D4D4D"/>
              </a:solidFill>
              <a:latin typeface="微软雅黑" panose="020B0503020204020204" pitchFamily="34" charset="-122"/>
              <a:ea typeface="微软雅黑" panose="020B0503020204020204" pitchFamily="34" charset="-122"/>
              <a:cs typeface="+mn-cs"/>
            </a:endParaRPr>
          </a:p>
          <a:p>
            <a:r>
              <a:rPr lang="en-US" altLang="zh-CN" dirty="0"/>
              <a:t>P88</a:t>
            </a:r>
            <a:r>
              <a:rPr lang="zh-CN" altLang="en-US" dirty="0"/>
              <a:t>例子 </a:t>
            </a:r>
          </a:p>
          <a:p>
            <a:endParaRPr lang="zh-CN" altLang="en-US" dirty="0"/>
          </a:p>
        </p:txBody>
      </p:sp>
      <p:sp>
        <p:nvSpPr>
          <p:cNvPr id="63490" name="Rectangle 2"/>
          <p:cNvSpPr>
            <a:spLocks noGrp="1" noChangeArrowheads="1"/>
          </p:cNvSpPr>
          <p:nvPr>
            <p:ph type="title"/>
          </p:nvPr>
        </p:nvSpPr>
        <p:spPr/>
        <p:txBody>
          <a:bodyPr/>
          <a:lstStyle/>
          <a:p>
            <a:r>
              <a:rPr lang="zh-CN" altLang="en-US" sz="4000" dirty="0">
                <a:solidFill>
                  <a:srgbClr val="FFFFFF"/>
                </a:solidFill>
              </a:rPr>
              <a:t>二进制指数类型退避算法</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Line 3"/>
          <p:cNvSpPr>
            <a:spLocks noChangeShapeType="1"/>
          </p:cNvSpPr>
          <p:nvPr/>
        </p:nvSpPr>
        <p:spPr bwMode="auto">
          <a:xfrm flipH="1" flipV="1">
            <a:off x="10446507" y="3261962"/>
            <a:ext cx="897350" cy="6351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4339" name="Line 4"/>
          <p:cNvSpPr>
            <a:spLocks noChangeShapeType="1"/>
          </p:cNvSpPr>
          <p:nvPr/>
        </p:nvSpPr>
        <p:spPr bwMode="auto">
          <a:xfrm flipH="1" flipV="1">
            <a:off x="8990430" y="2957092"/>
            <a:ext cx="846556" cy="21595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4340" name="Line 5"/>
          <p:cNvSpPr>
            <a:spLocks noChangeShapeType="1"/>
          </p:cNvSpPr>
          <p:nvPr/>
        </p:nvSpPr>
        <p:spPr bwMode="auto">
          <a:xfrm flipV="1">
            <a:off x="7805250" y="2944389"/>
            <a:ext cx="1015868" cy="15243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4341" name="Line 6"/>
          <p:cNvSpPr>
            <a:spLocks noChangeShapeType="1"/>
          </p:cNvSpPr>
          <p:nvPr/>
        </p:nvSpPr>
        <p:spPr bwMode="auto">
          <a:xfrm flipV="1">
            <a:off x="6383036" y="3020606"/>
            <a:ext cx="1219041" cy="7621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4342" name="Line 7"/>
          <p:cNvSpPr>
            <a:spLocks noChangeShapeType="1"/>
          </p:cNvSpPr>
          <p:nvPr/>
        </p:nvSpPr>
        <p:spPr bwMode="auto">
          <a:xfrm>
            <a:off x="4960821" y="3096824"/>
            <a:ext cx="1219041"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4343" name="Line 8"/>
          <p:cNvSpPr>
            <a:spLocks noChangeShapeType="1"/>
          </p:cNvSpPr>
          <p:nvPr/>
        </p:nvSpPr>
        <p:spPr bwMode="auto">
          <a:xfrm>
            <a:off x="3437019" y="2868171"/>
            <a:ext cx="1219041" cy="22865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4344" name="Freeform 9"/>
          <p:cNvSpPr>
            <a:spLocks/>
          </p:cNvSpPr>
          <p:nvPr/>
        </p:nvSpPr>
        <p:spPr bwMode="auto">
          <a:xfrm>
            <a:off x="1032799" y="2906280"/>
            <a:ext cx="2336496" cy="508118"/>
          </a:xfrm>
          <a:custGeom>
            <a:avLst/>
            <a:gdLst>
              <a:gd name="T0" fmla="*/ 0 w 1104"/>
              <a:gd name="T1" fmla="*/ 2147483646 h 320"/>
              <a:gd name="T2" fmla="*/ 2147483646 w 1104"/>
              <a:gd name="T3" fmla="*/ 2147483646 h 320"/>
              <a:gd name="T4" fmla="*/ 2147483646 w 1104"/>
              <a:gd name="T5" fmla="*/ 0 h 320"/>
              <a:gd name="T6" fmla="*/ 0 60000 65536"/>
              <a:gd name="T7" fmla="*/ 0 60000 65536"/>
              <a:gd name="T8" fmla="*/ 0 60000 65536"/>
              <a:gd name="T9" fmla="*/ 0 w 1104"/>
              <a:gd name="T10" fmla="*/ 0 h 320"/>
              <a:gd name="T11" fmla="*/ 1104 w 1104"/>
              <a:gd name="T12" fmla="*/ 320 h 320"/>
            </a:gdLst>
            <a:ahLst/>
            <a:cxnLst>
              <a:cxn ang="T6">
                <a:pos x="T0" y="T1"/>
              </a:cxn>
              <a:cxn ang="T7">
                <a:pos x="T2" y="T3"/>
              </a:cxn>
              <a:cxn ang="T8">
                <a:pos x="T4" y="T5"/>
              </a:cxn>
            </a:cxnLst>
            <a:rect l="T9" t="T10" r="T11" b="T12"/>
            <a:pathLst>
              <a:path w="1104" h="320">
                <a:moveTo>
                  <a:pt x="0" y="320"/>
                </a:moveTo>
                <a:lnTo>
                  <a:pt x="568" y="200"/>
                </a:lnTo>
                <a:lnTo>
                  <a:pt x="1104" y="0"/>
                </a:lnTo>
              </a:path>
            </a:pathLst>
          </a:cu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endParaRPr lang="zh-CN" altLang="en-US"/>
          </a:p>
        </p:txBody>
      </p:sp>
      <p:grpSp>
        <p:nvGrpSpPr>
          <p:cNvPr id="14345" name="Group 10"/>
          <p:cNvGrpSpPr>
            <a:grpSpLocks/>
          </p:cNvGrpSpPr>
          <p:nvPr/>
        </p:nvGrpSpPr>
        <p:grpSpPr bwMode="auto">
          <a:xfrm>
            <a:off x="1506871" y="2715736"/>
            <a:ext cx="1504755" cy="781231"/>
            <a:chOff x="1680" y="240"/>
            <a:chExt cx="2529" cy="1270"/>
          </a:xfrm>
        </p:grpSpPr>
        <p:sp>
          <p:nvSpPr>
            <p:cNvPr id="14910" name="Oval 11"/>
            <p:cNvSpPr>
              <a:spLocks noChangeArrowheads="1"/>
            </p:cNvSpPr>
            <p:nvPr/>
          </p:nvSpPr>
          <p:spPr bwMode="auto">
            <a:xfrm>
              <a:off x="2554" y="240"/>
              <a:ext cx="1088"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911" name="Oval 12"/>
            <p:cNvSpPr>
              <a:spLocks noChangeArrowheads="1"/>
            </p:cNvSpPr>
            <p:nvPr/>
          </p:nvSpPr>
          <p:spPr bwMode="auto">
            <a:xfrm>
              <a:off x="1941" y="381"/>
              <a:ext cx="827"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912" name="Oval 13"/>
            <p:cNvSpPr>
              <a:spLocks noChangeArrowheads="1"/>
            </p:cNvSpPr>
            <p:nvPr/>
          </p:nvSpPr>
          <p:spPr bwMode="auto">
            <a:xfrm>
              <a:off x="1680" y="702"/>
              <a:ext cx="552" cy="411"/>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913" name="Oval 14"/>
            <p:cNvSpPr>
              <a:spLocks noChangeArrowheads="1"/>
            </p:cNvSpPr>
            <p:nvPr/>
          </p:nvSpPr>
          <p:spPr bwMode="auto">
            <a:xfrm>
              <a:off x="1849" y="894"/>
              <a:ext cx="842" cy="450"/>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914" name="Oval 15"/>
            <p:cNvSpPr>
              <a:spLocks noChangeArrowheads="1"/>
            </p:cNvSpPr>
            <p:nvPr/>
          </p:nvSpPr>
          <p:spPr bwMode="auto">
            <a:xfrm>
              <a:off x="2462" y="971"/>
              <a:ext cx="1272" cy="539"/>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915" name="Oval 16"/>
            <p:cNvSpPr>
              <a:spLocks noChangeArrowheads="1"/>
            </p:cNvSpPr>
            <p:nvPr/>
          </p:nvSpPr>
          <p:spPr bwMode="auto">
            <a:xfrm>
              <a:off x="3289" y="394"/>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916" name="Oval 17"/>
            <p:cNvSpPr>
              <a:spLocks noChangeArrowheads="1"/>
            </p:cNvSpPr>
            <p:nvPr/>
          </p:nvSpPr>
          <p:spPr bwMode="auto">
            <a:xfrm>
              <a:off x="3412" y="663"/>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917" name="Oval 18"/>
            <p:cNvSpPr>
              <a:spLocks noChangeArrowheads="1"/>
            </p:cNvSpPr>
            <p:nvPr/>
          </p:nvSpPr>
          <p:spPr bwMode="auto">
            <a:xfrm>
              <a:off x="3335" y="753"/>
              <a:ext cx="797" cy="66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918" name="Oval 19"/>
            <p:cNvSpPr>
              <a:spLocks noChangeArrowheads="1"/>
            </p:cNvSpPr>
            <p:nvPr/>
          </p:nvSpPr>
          <p:spPr bwMode="auto">
            <a:xfrm>
              <a:off x="2140" y="548"/>
              <a:ext cx="1640" cy="667"/>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grpSp>
      <p:grpSp>
        <p:nvGrpSpPr>
          <p:cNvPr id="14346" name="Group 20"/>
          <p:cNvGrpSpPr>
            <a:grpSpLocks/>
          </p:cNvGrpSpPr>
          <p:nvPr/>
        </p:nvGrpSpPr>
        <p:grpSpPr bwMode="auto">
          <a:xfrm>
            <a:off x="4046540" y="2715736"/>
            <a:ext cx="1504755" cy="781231"/>
            <a:chOff x="1680" y="240"/>
            <a:chExt cx="2529" cy="1270"/>
          </a:xfrm>
        </p:grpSpPr>
        <p:sp>
          <p:nvSpPr>
            <p:cNvPr id="14901" name="Oval 21"/>
            <p:cNvSpPr>
              <a:spLocks noChangeArrowheads="1"/>
            </p:cNvSpPr>
            <p:nvPr/>
          </p:nvSpPr>
          <p:spPr bwMode="auto">
            <a:xfrm>
              <a:off x="2554" y="240"/>
              <a:ext cx="1088"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902" name="Oval 22"/>
            <p:cNvSpPr>
              <a:spLocks noChangeArrowheads="1"/>
            </p:cNvSpPr>
            <p:nvPr/>
          </p:nvSpPr>
          <p:spPr bwMode="auto">
            <a:xfrm>
              <a:off x="1941" y="381"/>
              <a:ext cx="827"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903" name="Oval 23"/>
            <p:cNvSpPr>
              <a:spLocks noChangeArrowheads="1"/>
            </p:cNvSpPr>
            <p:nvPr/>
          </p:nvSpPr>
          <p:spPr bwMode="auto">
            <a:xfrm>
              <a:off x="1680" y="702"/>
              <a:ext cx="552" cy="411"/>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904" name="Oval 24"/>
            <p:cNvSpPr>
              <a:spLocks noChangeArrowheads="1"/>
            </p:cNvSpPr>
            <p:nvPr/>
          </p:nvSpPr>
          <p:spPr bwMode="auto">
            <a:xfrm>
              <a:off x="1849" y="894"/>
              <a:ext cx="842" cy="450"/>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905" name="Oval 25"/>
            <p:cNvSpPr>
              <a:spLocks noChangeArrowheads="1"/>
            </p:cNvSpPr>
            <p:nvPr/>
          </p:nvSpPr>
          <p:spPr bwMode="auto">
            <a:xfrm>
              <a:off x="2462" y="971"/>
              <a:ext cx="1272" cy="539"/>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906" name="Oval 26"/>
            <p:cNvSpPr>
              <a:spLocks noChangeArrowheads="1"/>
            </p:cNvSpPr>
            <p:nvPr/>
          </p:nvSpPr>
          <p:spPr bwMode="auto">
            <a:xfrm>
              <a:off x="3289" y="394"/>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907" name="Oval 27"/>
            <p:cNvSpPr>
              <a:spLocks noChangeArrowheads="1"/>
            </p:cNvSpPr>
            <p:nvPr/>
          </p:nvSpPr>
          <p:spPr bwMode="auto">
            <a:xfrm>
              <a:off x="3412" y="663"/>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908" name="Oval 28"/>
            <p:cNvSpPr>
              <a:spLocks noChangeArrowheads="1"/>
            </p:cNvSpPr>
            <p:nvPr/>
          </p:nvSpPr>
          <p:spPr bwMode="auto">
            <a:xfrm>
              <a:off x="3335" y="753"/>
              <a:ext cx="797" cy="66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909" name="Oval 29"/>
            <p:cNvSpPr>
              <a:spLocks noChangeArrowheads="1"/>
            </p:cNvSpPr>
            <p:nvPr/>
          </p:nvSpPr>
          <p:spPr bwMode="auto">
            <a:xfrm>
              <a:off x="2140" y="548"/>
              <a:ext cx="1640" cy="667"/>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grpSp>
      <p:sp>
        <p:nvSpPr>
          <p:cNvPr id="14347" name="Text Box 30"/>
          <p:cNvSpPr txBox="1">
            <a:spLocks noChangeArrowheads="1"/>
          </p:cNvSpPr>
          <p:nvPr/>
        </p:nvSpPr>
        <p:spPr bwMode="auto">
          <a:xfrm>
            <a:off x="4300507" y="2904692"/>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局域网</a:t>
            </a:r>
          </a:p>
        </p:txBody>
      </p:sp>
      <p:pic>
        <p:nvPicPr>
          <p:cNvPr id="14348" name="Picture 3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70354" y="2747494"/>
            <a:ext cx="588357" cy="301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4349"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76689" y="2944389"/>
            <a:ext cx="588357" cy="301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4350" name="Picture 3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54441" y="3007904"/>
            <a:ext cx="711107" cy="470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1"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17945" y="2795130"/>
            <a:ext cx="588357" cy="301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14352" name="Group 35"/>
          <p:cNvGrpSpPr>
            <a:grpSpLocks/>
          </p:cNvGrpSpPr>
          <p:nvPr/>
        </p:nvGrpSpPr>
        <p:grpSpPr bwMode="auto">
          <a:xfrm>
            <a:off x="6890970" y="2715736"/>
            <a:ext cx="1504755" cy="781231"/>
            <a:chOff x="1680" y="240"/>
            <a:chExt cx="2529" cy="1270"/>
          </a:xfrm>
        </p:grpSpPr>
        <p:sp>
          <p:nvSpPr>
            <p:cNvPr id="14892" name="Oval 36"/>
            <p:cNvSpPr>
              <a:spLocks noChangeArrowheads="1"/>
            </p:cNvSpPr>
            <p:nvPr/>
          </p:nvSpPr>
          <p:spPr bwMode="auto">
            <a:xfrm>
              <a:off x="2554" y="240"/>
              <a:ext cx="1088"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893" name="Oval 37"/>
            <p:cNvSpPr>
              <a:spLocks noChangeArrowheads="1"/>
            </p:cNvSpPr>
            <p:nvPr/>
          </p:nvSpPr>
          <p:spPr bwMode="auto">
            <a:xfrm>
              <a:off x="1941" y="381"/>
              <a:ext cx="827"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894" name="Oval 38"/>
            <p:cNvSpPr>
              <a:spLocks noChangeArrowheads="1"/>
            </p:cNvSpPr>
            <p:nvPr/>
          </p:nvSpPr>
          <p:spPr bwMode="auto">
            <a:xfrm>
              <a:off x="1680" y="702"/>
              <a:ext cx="552" cy="411"/>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895" name="Oval 39"/>
            <p:cNvSpPr>
              <a:spLocks noChangeArrowheads="1"/>
            </p:cNvSpPr>
            <p:nvPr/>
          </p:nvSpPr>
          <p:spPr bwMode="auto">
            <a:xfrm>
              <a:off x="1849" y="894"/>
              <a:ext cx="842" cy="450"/>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896" name="Oval 40"/>
            <p:cNvSpPr>
              <a:spLocks noChangeArrowheads="1"/>
            </p:cNvSpPr>
            <p:nvPr/>
          </p:nvSpPr>
          <p:spPr bwMode="auto">
            <a:xfrm>
              <a:off x="2462" y="971"/>
              <a:ext cx="1272" cy="539"/>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897" name="Oval 41"/>
            <p:cNvSpPr>
              <a:spLocks noChangeArrowheads="1"/>
            </p:cNvSpPr>
            <p:nvPr/>
          </p:nvSpPr>
          <p:spPr bwMode="auto">
            <a:xfrm>
              <a:off x="3289" y="394"/>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898" name="Oval 42"/>
            <p:cNvSpPr>
              <a:spLocks noChangeArrowheads="1"/>
            </p:cNvSpPr>
            <p:nvPr/>
          </p:nvSpPr>
          <p:spPr bwMode="auto">
            <a:xfrm>
              <a:off x="3412" y="663"/>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899" name="Oval 43"/>
            <p:cNvSpPr>
              <a:spLocks noChangeArrowheads="1"/>
            </p:cNvSpPr>
            <p:nvPr/>
          </p:nvSpPr>
          <p:spPr bwMode="auto">
            <a:xfrm>
              <a:off x="3335" y="753"/>
              <a:ext cx="797" cy="66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900" name="Oval 44"/>
            <p:cNvSpPr>
              <a:spLocks noChangeArrowheads="1"/>
            </p:cNvSpPr>
            <p:nvPr/>
          </p:nvSpPr>
          <p:spPr bwMode="auto">
            <a:xfrm>
              <a:off x="2140" y="548"/>
              <a:ext cx="1640" cy="667"/>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grpSp>
      <p:sp>
        <p:nvSpPr>
          <p:cNvPr id="14353" name="Text Box 45"/>
          <p:cNvSpPr txBox="1">
            <a:spLocks noChangeArrowheads="1"/>
          </p:cNvSpPr>
          <p:nvPr/>
        </p:nvSpPr>
        <p:spPr bwMode="auto">
          <a:xfrm>
            <a:off x="7111074" y="2904692"/>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广域网</a:t>
            </a:r>
          </a:p>
        </p:txBody>
      </p:sp>
      <p:sp>
        <p:nvSpPr>
          <p:cNvPr id="14354" name="Text Box 46"/>
          <p:cNvSpPr txBox="1">
            <a:spLocks noChangeArrowheads="1"/>
          </p:cNvSpPr>
          <p:nvPr/>
        </p:nvSpPr>
        <p:spPr bwMode="auto">
          <a:xfrm>
            <a:off x="425395" y="2569652"/>
            <a:ext cx="111269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latin typeface="Arial" charset="0"/>
              </a:rPr>
              <a:t>主机</a:t>
            </a:r>
            <a:r>
              <a:rPr kumimoji="1" lang="zh-CN" altLang="en-US" sz="1700" b="0">
                <a:solidFill>
                  <a:srgbClr val="333399"/>
                </a:solidFill>
                <a:latin typeface="Arial" charset="0"/>
              </a:rPr>
              <a:t> </a:t>
            </a:r>
            <a:r>
              <a:rPr kumimoji="1" lang="en-US" altLang="zh-CN" sz="2100">
                <a:solidFill>
                  <a:srgbClr val="333399"/>
                </a:solidFill>
                <a:latin typeface="Arial" charset="0"/>
              </a:rPr>
              <a:t>H</a:t>
            </a:r>
            <a:r>
              <a:rPr kumimoji="1" lang="en-US" altLang="zh-CN" sz="2100" baseline="-25000">
                <a:solidFill>
                  <a:srgbClr val="333399"/>
                </a:solidFill>
                <a:latin typeface="Arial" charset="0"/>
              </a:rPr>
              <a:t>1</a:t>
            </a:r>
          </a:p>
        </p:txBody>
      </p:sp>
      <p:sp>
        <p:nvSpPr>
          <p:cNvPr id="14355" name="Text Box 47"/>
          <p:cNvSpPr txBox="1">
            <a:spLocks noChangeArrowheads="1"/>
          </p:cNvSpPr>
          <p:nvPr/>
        </p:nvSpPr>
        <p:spPr bwMode="auto">
          <a:xfrm>
            <a:off x="10698358" y="2688742"/>
            <a:ext cx="111269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latin typeface="Arial" charset="0"/>
              </a:rPr>
              <a:t>主机</a:t>
            </a:r>
            <a:r>
              <a:rPr kumimoji="1" lang="zh-CN" altLang="en-US" sz="1700" b="0">
                <a:solidFill>
                  <a:srgbClr val="333399"/>
                </a:solidFill>
                <a:latin typeface="Arial" charset="0"/>
              </a:rPr>
              <a:t> </a:t>
            </a:r>
            <a:r>
              <a:rPr kumimoji="1" lang="en-US" altLang="zh-CN" sz="2100">
                <a:solidFill>
                  <a:srgbClr val="333399"/>
                </a:solidFill>
                <a:latin typeface="Arial" charset="0"/>
              </a:rPr>
              <a:t>H</a:t>
            </a:r>
            <a:r>
              <a:rPr kumimoji="1" lang="en-US" altLang="zh-CN" sz="2100" baseline="-25000">
                <a:solidFill>
                  <a:srgbClr val="333399"/>
                </a:solidFill>
                <a:latin typeface="Arial" charset="0"/>
              </a:rPr>
              <a:t>2</a:t>
            </a:r>
          </a:p>
        </p:txBody>
      </p:sp>
      <p:sp>
        <p:nvSpPr>
          <p:cNvPr id="14356" name="Text Box 48"/>
          <p:cNvSpPr txBox="1">
            <a:spLocks noChangeArrowheads="1"/>
          </p:cNvSpPr>
          <p:nvPr/>
        </p:nvSpPr>
        <p:spPr bwMode="auto">
          <a:xfrm>
            <a:off x="2730145" y="2385460"/>
            <a:ext cx="1359562"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latin typeface="Arial" charset="0"/>
              </a:rPr>
              <a:t>路由器</a:t>
            </a:r>
            <a:r>
              <a:rPr kumimoji="1" lang="zh-CN" altLang="en-US" sz="1100" b="0">
                <a:solidFill>
                  <a:srgbClr val="333399"/>
                </a:solidFill>
                <a:latin typeface="Arial" charset="0"/>
              </a:rPr>
              <a:t> </a:t>
            </a:r>
            <a:r>
              <a:rPr kumimoji="1" lang="en-US" altLang="zh-CN" sz="2100">
                <a:solidFill>
                  <a:srgbClr val="333399"/>
                </a:solidFill>
                <a:latin typeface="Arial" charset="0"/>
              </a:rPr>
              <a:t>R</a:t>
            </a:r>
            <a:r>
              <a:rPr kumimoji="1" lang="en-US" altLang="zh-CN" sz="2100" baseline="-25000">
                <a:solidFill>
                  <a:srgbClr val="333399"/>
                </a:solidFill>
                <a:latin typeface="Arial" charset="0"/>
              </a:rPr>
              <a:t>1</a:t>
            </a:r>
          </a:p>
        </p:txBody>
      </p:sp>
      <p:sp>
        <p:nvSpPr>
          <p:cNvPr id="14357" name="Text Box 49"/>
          <p:cNvSpPr txBox="1">
            <a:spLocks noChangeArrowheads="1"/>
          </p:cNvSpPr>
          <p:nvPr/>
        </p:nvSpPr>
        <p:spPr bwMode="auto">
          <a:xfrm>
            <a:off x="5608437" y="2582355"/>
            <a:ext cx="1359562"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latin typeface="Arial" charset="0"/>
              </a:rPr>
              <a:t>路由器</a:t>
            </a:r>
            <a:r>
              <a:rPr kumimoji="1" lang="zh-CN" altLang="en-US" sz="1100" b="0">
                <a:solidFill>
                  <a:srgbClr val="333399"/>
                </a:solidFill>
                <a:latin typeface="Arial" charset="0"/>
              </a:rPr>
              <a:t> </a:t>
            </a:r>
            <a:r>
              <a:rPr kumimoji="1" lang="en-US" altLang="zh-CN" sz="2100">
                <a:solidFill>
                  <a:srgbClr val="333399"/>
                </a:solidFill>
                <a:latin typeface="Arial" charset="0"/>
              </a:rPr>
              <a:t>R</a:t>
            </a:r>
            <a:r>
              <a:rPr kumimoji="1" lang="en-US" altLang="zh-CN" sz="2100" baseline="-25000">
                <a:solidFill>
                  <a:srgbClr val="333399"/>
                </a:solidFill>
                <a:latin typeface="Arial" charset="0"/>
              </a:rPr>
              <a:t>2</a:t>
            </a:r>
          </a:p>
        </p:txBody>
      </p:sp>
      <p:sp>
        <p:nvSpPr>
          <p:cNvPr id="14358" name="Text Box 50"/>
          <p:cNvSpPr txBox="1">
            <a:spLocks noChangeArrowheads="1"/>
          </p:cNvSpPr>
          <p:nvPr/>
        </p:nvSpPr>
        <p:spPr bwMode="auto">
          <a:xfrm>
            <a:off x="8201017" y="2442623"/>
            <a:ext cx="1359562"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latin typeface="Arial" charset="0"/>
              </a:rPr>
              <a:t>路由器</a:t>
            </a:r>
            <a:r>
              <a:rPr kumimoji="1" lang="zh-CN" altLang="en-US" sz="1100">
                <a:solidFill>
                  <a:srgbClr val="333399"/>
                </a:solidFill>
                <a:latin typeface="Arial" charset="0"/>
              </a:rPr>
              <a:t> </a:t>
            </a:r>
            <a:r>
              <a:rPr kumimoji="1" lang="en-US" altLang="zh-CN" sz="2100">
                <a:solidFill>
                  <a:srgbClr val="333399"/>
                </a:solidFill>
                <a:latin typeface="Arial" charset="0"/>
              </a:rPr>
              <a:t>R</a:t>
            </a:r>
            <a:r>
              <a:rPr kumimoji="1" lang="en-US" altLang="zh-CN" sz="2100" baseline="-25000">
                <a:solidFill>
                  <a:srgbClr val="333399"/>
                </a:solidFill>
                <a:latin typeface="Arial" charset="0"/>
              </a:rPr>
              <a:t>3</a:t>
            </a:r>
          </a:p>
        </p:txBody>
      </p:sp>
      <p:sp>
        <p:nvSpPr>
          <p:cNvPr id="14359" name="Text Box 51"/>
          <p:cNvSpPr txBox="1">
            <a:spLocks noChangeArrowheads="1"/>
          </p:cNvSpPr>
          <p:nvPr/>
        </p:nvSpPr>
        <p:spPr bwMode="auto">
          <a:xfrm>
            <a:off x="1710044" y="2917395"/>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电话网</a:t>
            </a:r>
          </a:p>
        </p:txBody>
      </p:sp>
      <p:grpSp>
        <p:nvGrpSpPr>
          <p:cNvPr id="14360" name="Group 52"/>
          <p:cNvGrpSpPr>
            <a:grpSpLocks/>
          </p:cNvGrpSpPr>
          <p:nvPr/>
        </p:nvGrpSpPr>
        <p:grpSpPr bwMode="auto">
          <a:xfrm>
            <a:off x="491003" y="2944389"/>
            <a:ext cx="886769" cy="546226"/>
            <a:chOff x="624" y="2968"/>
            <a:chExt cx="1331" cy="920"/>
          </a:xfrm>
        </p:grpSpPr>
        <p:sp>
          <p:nvSpPr>
            <p:cNvPr id="14440" name="Freeform 53"/>
            <p:cNvSpPr>
              <a:spLocks/>
            </p:cNvSpPr>
            <p:nvPr/>
          </p:nvSpPr>
          <p:spPr bwMode="auto">
            <a:xfrm>
              <a:off x="1238" y="2968"/>
              <a:ext cx="713" cy="770"/>
            </a:xfrm>
            <a:custGeom>
              <a:avLst/>
              <a:gdLst>
                <a:gd name="T0" fmla="*/ 1 w 1426"/>
                <a:gd name="T1" fmla="*/ 0 h 2309"/>
                <a:gd name="T2" fmla="*/ 1 w 1426"/>
                <a:gd name="T3" fmla="*/ 0 h 2309"/>
                <a:gd name="T4" fmla="*/ 0 w 1426"/>
                <a:gd name="T5" fmla="*/ 0 h 2309"/>
                <a:gd name="T6" fmla="*/ 1 w 1426"/>
                <a:gd name="T7" fmla="*/ 0 h 2309"/>
                <a:gd name="T8" fmla="*/ 1 w 1426"/>
                <a:gd name="T9" fmla="*/ 0 h 2309"/>
                <a:gd name="T10" fmla="*/ 1 w 1426"/>
                <a:gd name="T11" fmla="*/ 0 h 2309"/>
                <a:gd name="T12" fmla="*/ 1 w 1426"/>
                <a:gd name="T13" fmla="*/ 0 h 2309"/>
                <a:gd name="T14" fmla="*/ 1 w 1426"/>
                <a:gd name="T15" fmla="*/ 0 h 2309"/>
                <a:gd name="T16" fmla="*/ 1 w 1426"/>
                <a:gd name="T17" fmla="*/ 0 h 2309"/>
                <a:gd name="T18" fmla="*/ 1 w 1426"/>
                <a:gd name="T19" fmla="*/ 0 h 2309"/>
                <a:gd name="T20" fmla="*/ 1 w 1426"/>
                <a:gd name="T21" fmla="*/ 0 h 2309"/>
                <a:gd name="T22" fmla="*/ 1 w 1426"/>
                <a:gd name="T23" fmla="*/ 0 h 2309"/>
                <a:gd name="T24" fmla="*/ 1 w 1426"/>
                <a:gd name="T25" fmla="*/ 0 h 23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2309"/>
                <a:gd name="T41" fmla="*/ 1426 w 1426"/>
                <a:gd name="T42" fmla="*/ 2309 h 23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41" name="Freeform 54"/>
            <p:cNvSpPr>
              <a:spLocks/>
            </p:cNvSpPr>
            <p:nvPr/>
          </p:nvSpPr>
          <p:spPr bwMode="auto">
            <a:xfrm>
              <a:off x="1668" y="3087"/>
              <a:ext cx="286" cy="660"/>
            </a:xfrm>
            <a:custGeom>
              <a:avLst/>
              <a:gdLst>
                <a:gd name="T0" fmla="*/ 0 w 573"/>
                <a:gd name="T1" fmla="*/ 0 h 1980"/>
                <a:gd name="T2" fmla="*/ 0 w 573"/>
                <a:gd name="T3" fmla="*/ 0 h 1980"/>
                <a:gd name="T4" fmla="*/ 0 w 573"/>
                <a:gd name="T5" fmla="*/ 0 h 1980"/>
                <a:gd name="T6" fmla="*/ 0 w 573"/>
                <a:gd name="T7" fmla="*/ 0 h 1980"/>
                <a:gd name="T8" fmla="*/ 0 w 573"/>
                <a:gd name="T9" fmla="*/ 0 h 1980"/>
                <a:gd name="T10" fmla="*/ 0 w 573"/>
                <a:gd name="T11" fmla="*/ 0 h 1980"/>
                <a:gd name="T12" fmla="*/ 0 w 573"/>
                <a:gd name="T13" fmla="*/ 0 h 1980"/>
                <a:gd name="T14" fmla="*/ 0 w 573"/>
                <a:gd name="T15" fmla="*/ 0 h 1980"/>
                <a:gd name="T16" fmla="*/ 0 w 573"/>
                <a:gd name="T17" fmla="*/ 0 h 1980"/>
                <a:gd name="T18" fmla="*/ 0 w 573"/>
                <a:gd name="T19" fmla="*/ 0 h 1980"/>
                <a:gd name="T20" fmla="*/ 0 w 573"/>
                <a:gd name="T21" fmla="*/ 0 h 1980"/>
                <a:gd name="T22" fmla="*/ 0 w 573"/>
                <a:gd name="T23" fmla="*/ 0 h 1980"/>
                <a:gd name="T24" fmla="*/ 0 w 573"/>
                <a:gd name="T25" fmla="*/ 0 h 1980"/>
                <a:gd name="T26" fmla="*/ 0 w 573"/>
                <a:gd name="T27" fmla="*/ 0 h 1980"/>
                <a:gd name="T28" fmla="*/ 0 w 573"/>
                <a:gd name="T29" fmla="*/ 0 h 1980"/>
                <a:gd name="T30" fmla="*/ 0 w 573"/>
                <a:gd name="T31" fmla="*/ 0 h 19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73"/>
                <a:gd name="T49" fmla="*/ 0 h 1980"/>
                <a:gd name="T50" fmla="*/ 573 w 573"/>
                <a:gd name="T51" fmla="*/ 1980 h 198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round/>
              <a:headEnd/>
              <a:tailEnd/>
            </a:ln>
          </p:spPr>
          <p:txBody>
            <a:bodyPr/>
            <a:lstStyle/>
            <a:p>
              <a:endParaRPr lang="zh-CN" altLang="en-US"/>
            </a:p>
          </p:txBody>
        </p:sp>
        <p:sp>
          <p:nvSpPr>
            <p:cNvPr id="14442" name="Freeform 55"/>
            <p:cNvSpPr>
              <a:spLocks/>
            </p:cNvSpPr>
            <p:nvPr/>
          </p:nvSpPr>
          <p:spPr bwMode="auto">
            <a:xfrm>
              <a:off x="1432" y="2970"/>
              <a:ext cx="523" cy="147"/>
            </a:xfrm>
            <a:custGeom>
              <a:avLst/>
              <a:gdLst>
                <a:gd name="T0" fmla="*/ 0 w 1045"/>
                <a:gd name="T1" fmla="*/ 0 h 441"/>
                <a:gd name="T2" fmla="*/ 1 w 1045"/>
                <a:gd name="T3" fmla="*/ 0 h 441"/>
                <a:gd name="T4" fmla="*/ 1 w 1045"/>
                <a:gd name="T5" fmla="*/ 0 h 441"/>
                <a:gd name="T6" fmla="*/ 1 w 1045"/>
                <a:gd name="T7" fmla="*/ 0 h 441"/>
                <a:gd name="T8" fmla="*/ 1 w 1045"/>
                <a:gd name="T9" fmla="*/ 0 h 441"/>
                <a:gd name="T10" fmla="*/ 1 w 1045"/>
                <a:gd name="T11" fmla="*/ 0 h 441"/>
                <a:gd name="T12" fmla="*/ 0 w 1045"/>
                <a:gd name="T13" fmla="*/ 0 h 441"/>
                <a:gd name="T14" fmla="*/ 0 60000 65536"/>
                <a:gd name="T15" fmla="*/ 0 60000 65536"/>
                <a:gd name="T16" fmla="*/ 0 60000 65536"/>
                <a:gd name="T17" fmla="*/ 0 60000 65536"/>
                <a:gd name="T18" fmla="*/ 0 60000 65536"/>
                <a:gd name="T19" fmla="*/ 0 60000 65536"/>
                <a:gd name="T20" fmla="*/ 0 60000 65536"/>
                <a:gd name="T21" fmla="*/ 0 w 1045"/>
                <a:gd name="T22" fmla="*/ 0 h 441"/>
                <a:gd name="T23" fmla="*/ 1045 w 1045"/>
                <a:gd name="T24" fmla="*/ 441 h 4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round/>
              <a:headEnd/>
              <a:tailEnd/>
            </a:ln>
          </p:spPr>
          <p:txBody>
            <a:bodyPr/>
            <a:lstStyle/>
            <a:p>
              <a:endParaRPr lang="zh-CN" altLang="en-US"/>
            </a:p>
          </p:txBody>
        </p:sp>
        <p:sp>
          <p:nvSpPr>
            <p:cNvPr id="14443" name="Freeform 56"/>
            <p:cNvSpPr>
              <a:spLocks/>
            </p:cNvSpPr>
            <p:nvPr/>
          </p:nvSpPr>
          <p:spPr bwMode="auto">
            <a:xfrm>
              <a:off x="1315" y="3056"/>
              <a:ext cx="478" cy="573"/>
            </a:xfrm>
            <a:custGeom>
              <a:avLst/>
              <a:gdLst>
                <a:gd name="T0" fmla="*/ 1 w 955"/>
                <a:gd name="T1" fmla="*/ 0 h 1719"/>
                <a:gd name="T2" fmla="*/ 0 w 955"/>
                <a:gd name="T3" fmla="*/ 0 h 1719"/>
                <a:gd name="T4" fmla="*/ 1 w 955"/>
                <a:gd name="T5" fmla="*/ 0 h 1719"/>
                <a:gd name="T6" fmla="*/ 1 w 955"/>
                <a:gd name="T7" fmla="*/ 0 h 1719"/>
                <a:gd name="T8" fmla="*/ 1 w 955"/>
                <a:gd name="T9" fmla="*/ 0 h 1719"/>
                <a:gd name="T10" fmla="*/ 0 60000 65536"/>
                <a:gd name="T11" fmla="*/ 0 60000 65536"/>
                <a:gd name="T12" fmla="*/ 0 60000 65536"/>
                <a:gd name="T13" fmla="*/ 0 60000 65536"/>
                <a:gd name="T14" fmla="*/ 0 60000 65536"/>
                <a:gd name="T15" fmla="*/ 0 w 955"/>
                <a:gd name="T16" fmla="*/ 0 h 1719"/>
                <a:gd name="T17" fmla="*/ 955 w 955"/>
                <a:gd name="T18" fmla="*/ 1719 h 1719"/>
              </a:gdLst>
              <a:ahLst/>
              <a:cxnLst>
                <a:cxn ang="T10">
                  <a:pos x="T0" y="T1"/>
                </a:cxn>
                <a:cxn ang="T11">
                  <a:pos x="T2" y="T3"/>
                </a:cxn>
                <a:cxn ang="T12">
                  <a:pos x="T4" y="T5"/>
                </a:cxn>
                <a:cxn ang="T13">
                  <a:pos x="T6" y="T7"/>
                </a:cxn>
                <a:cxn ang="T14">
                  <a:pos x="T8" y="T9"/>
                </a:cxn>
              </a:cxnLst>
              <a:rect l="T15" t="T16" r="T17" b="T18"/>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round/>
              <a:headEnd/>
              <a:tailEnd/>
            </a:ln>
          </p:spPr>
          <p:txBody>
            <a:bodyPr/>
            <a:lstStyle/>
            <a:p>
              <a:endParaRPr lang="zh-CN" altLang="en-US"/>
            </a:p>
          </p:txBody>
        </p:sp>
        <p:sp>
          <p:nvSpPr>
            <p:cNvPr id="14444" name="Freeform 57"/>
            <p:cNvSpPr>
              <a:spLocks/>
            </p:cNvSpPr>
            <p:nvPr/>
          </p:nvSpPr>
          <p:spPr bwMode="auto">
            <a:xfrm>
              <a:off x="1337" y="3076"/>
              <a:ext cx="431" cy="529"/>
            </a:xfrm>
            <a:custGeom>
              <a:avLst/>
              <a:gdLst>
                <a:gd name="T0" fmla="*/ 1 w 862"/>
                <a:gd name="T1" fmla="*/ 0 h 1587"/>
                <a:gd name="T2" fmla="*/ 0 w 862"/>
                <a:gd name="T3" fmla="*/ 0 h 1587"/>
                <a:gd name="T4" fmla="*/ 1 w 862"/>
                <a:gd name="T5" fmla="*/ 0 h 1587"/>
                <a:gd name="T6" fmla="*/ 1 w 862"/>
                <a:gd name="T7" fmla="*/ 0 h 1587"/>
                <a:gd name="T8" fmla="*/ 1 w 862"/>
                <a:gd name="T9" fmla="*/ 0 h 1587"/>
                <a:gd name="T10" fmla="*/ 0 60000 65536"/>
                <a:gd name="T11" fmla="*/ 0 60000 65536"/>
                <a:gd name="T12" fmla="*/ 0 60000 65536"/>
                <a:gd name="T13" fmla="*/ 0 60000 65536"/>
                <a:gd name="T14" fmla="*/ 0 60000 65536"/>
                <a:gd name="T15" fmla="*/ 0 w 862"/>
                <a:gd name="T16" fmla="*/ 0 h 1587"/>
                <a:gd name="T17" fmla="*/ 862 w 862"/>
                <a:gd name="T18" fmla="*/ 1587 h 1587"/>
              </a:gdLst>
              <a:ahLst/>
              <a:cxnLst>
                <a:cxn ang="T10">
                  <a:pos x="T0" y="T1"/>
                </a:cxn>
                <a:cxn ang="T11">
                  <a:pos x="T2" y="T3"/>
                </a:cxn>
                <a:cxn ang="T12">
                  <a:pos x="T4" y="T5"/>
                </a:cxn>
                <a:cxn ang="T13">
                  <a:pos x="T6" y="T7"/>
                </a:cxn>
                <a:cxn ang="T14">
                  <a:pos x="T8" y="T9"/>
                </a:cxn>
              </a:cxnLst>
              <a:rect l="T15" t="T16" r="T17" b="T18"/>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round/>
              <a:headEnd/>
              <a:tailEnd/>
            </a:ln>
          </p:spPr>
          <p:txBody>
            <a:bodyPr/>
            <a:lstStyle/>
            <a:p>
              <a:endParaRPr lang="zh-CN" altLang="en-US"/>
            </a:p>
          </p:txBody>
        </p:sp>
        <p:sp>
          <p:nvSpPr>
            <p:cNvPr id="14445" name="Freeform 58"/>
            <p:cNvSpPr>
              <a:spLocks/>
            </p:cNvSpPr>
            <p:nvPr/>
          </p:nvSpPr>
          <p:spPr bwMode="auto">
            <a:xfrm>
              <a:off x="1233" y="2968"/>
              <a:ext cx="203" cy="494"/>
            </a:xfrm>
            <a:custGeom>
              <a:avLst/>
              <a:gdLst>
                <a:gd name="T0" fmla="*/ 0 w 408"/>
                <a:gd name="T1" fmla="*/ 0 h 1480"/>
                <a:gd name="T2" fmla="*/ 0 w 408"/>
                <a:gd name="T3" fmla="*/ 0 h 1480"/>
                <a:gd name="T4" fmla="*/ 0 w 408"/>
                <a:gd name="T5" fmla="*/ 0 h 1480"/>
                <a:gd name="T6" fmla="*/ 0 w 408"/>
                <a:gd name="T7" fmla="*/ 0 h 1480"/>
                <a:gd name="T8" fmla="*/ 0 w 408"/>
                <a:gd name="T9" fmla="*/ 0 h 1480"/>
                <a:gd name="T10" fmla="*/ 0 w 408"/>
                <a:gd name="T11" fmla="*/ 0 h 1480"/>
                <a:gd name="T12" fmla="*/ 0 w 408"/>
                <a:gd name="T13" fmla="*/ 0 h 1480"/>
                <a:gd name="T14" fmla="*/ 0 w 408"/>
                <a:gd name="T15" fmla="*/ 0 h 1480"/>
                <a:gd name="T16" fmla="*/ 0 w 408"/>
                <a:gd name="T17" fmla="*/ 0 h 1480"/>
                <a:gd name="T18" fmla="*/ 0 w 408"/>
                <a:gd name="T19" fmla="*/ 0 h 1480"/>
                <a:gd name="T20" fmla="*/ 0 w 408"/>
                <a:gd name="T21" fmla="*/ 0 h 1480"/>
                <a:gd name="T22" fmla="*/ 0 w 408"/>
                <a:gd name="T23" fmla="*/ 0 h 1480"/>
                <a:gd name="T24" fmla="*/ 0 w 408"/>
                <a:gd name="T25" fmla="*/ 0 h 1480"/>
                <a:gd name="T26" fmla="*/ 0 w 408"/>
                <a:gd name="T27" fmla="*/ 0 h 1480"/>
                <a:gd name="T28" fmla="*/ 0 w 408"/>
                <a:gd name="T29" fmla="*/ 0 h 1480"/>
                <a:gd name="T30" fmla="*/ 0 w 408"/>
                <a:gd name="T31" fmla="*/ 0 h 14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08"/>
                <a:gd name="T49" fmla="*/ 0 h 1480"/>
                <a:gd name="T50" fmla="*/ 408 w 408"/>
                <a:gd name="T51" fmla="*/ 1480 h 148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46" name="Freeform 59"/>
            <p:cNvSpPr>
              <a:spLocks/>
            </p:cNvSpPr>
            <p:nvPr/>
          </p:nvSpPr>
          <p:spPr bwMode="auto">
            <a:xfrm>
              <a:off x="1204" y="3479"/>
              <a:ext cx="532" cy="321"/>
            </a:xfrm>
            <a:custGeom>
              <a:avLst/>
              <a:gdLst>
                <a:gd name="T0" fmla="*/ 0 w 1065"/>
                <a:gd name="T1" fmla="*/ 0 h 963"/>
                <a:gd name="T2" fmla="*/ 0 w 1065"/>
                <a:gd name="T3" fmla="*/ 0 h 963"/>
                <a:gd name="T4" fmla="*/ 0 w 1065"/>
                <a:gd name="T5" fmla="*/ 0 h 963"/>
                <a:gd name="T6" fmla="*/ 0 w 1065"/>
                <a:gd name="T7" fmla="*/ 0 h 963"/>
                <a:gd name="T8" fmla="*/ 0 w 1065"/>
                <a:gd name="T9" fmla="*/ 0 h 963"/>
                <a:gd name="T10" fmla="*/ 0 w 1065"/>
                <a:gd name="T11" fmla="*/ 0 h 963"/>
                <a:gd name="T12" fmla="*/ 0 w 1065"/>
                <a:gd name="T13" fmla="*/ 0 h 963"/>
                <a:gd name="T14" fmla="*/ 0 w 1065"/>
                <a:gd name="T15" fmla="*/ 0 h 963"/>
                <a:gd name="T16" fmla="*/ 0 w 1065"/>
                <a:gd name="T17" fmla="*/ 0 h 963"/>
                <a:gd name="T18" fmla="*/ 0 w 1065"/>
                <a:gd name="T19" fmla="*/ 0 h 9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65"/>
                <a:gd name="T31" fmla="*/ 0 h 963"/>
                <a:gd name="T32" fmla="*/ 1065 w 1065"/>
                <a:gd name="T33" fmla="*/ 963 h 9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47" name="Freeform 60"/>
            <p:cNvSpPr>
              <a:spLocks/>
            </p:cNvSpPr>
            <p:nvPr/>
          </p:nvSpPr>
          <p:spPr bwMode="auto">
            <a:xfrm>
              <a:off x="642" y="3519"/>
              <a:ext cx="985" cy="288"/>
            </a:xfrm>
            <a:custGeom>
              <a:avLst/>
              <a:gdLst>
                <a:gd name="T0" fmla="*/ 0 w 1969"/>
                <a:gd name="T1" fmla="*/ 0 h 862"/>
                <a:gd name="T2" fmla="*/ 1 w 1969"/>
                <a:gd name="T3" fmla="*/ 0 h 862"/>
                <a:gd name="T4" fmla="*/ 1 w 1969"/>
                <a:gd name="T5" fmla="*/ 0 h 862"/>
                <a:gd name="T6" fmla="*/ 1 w 1969"/>
                <a:gd name="T7" fmla="*/ 0 h 862"/>
                <a:gd name="T8" fmla="*/ 0 w 1969"/>
                <a:gd name="T9" fmla="*/ 0 h 862"/>
                <a:gd name="T10" fmla="*/ 0 60000 65536"/>
                <a:gd name="T11" fmla="*/ 0 60000 65536"/>
                <a:gd name="T12" fmla="*/ 0 60000 65536"/>
                <a:gd name="T13" fmla="*/ 0 60000 65536"/>
                <a:gd name="T14" fmla="*/ 0 60000 65536"/>
                <a:gd name="T15" fmla="*/ 0 w 1969"/>
                <a:gd name="T16" fmla="*/ 0 h 862"/>
                <a:gd name="T17" fmla="*/ 1969 w 1969"/>
                <a:gd name="T18" fmla="*/ 862 h 862"/>
              </a:gdLst>
              <a:ahLst/>
              <a:cxnLst>
                <a:cxn ang="T10">
                  <a:pos x="T0" y="T1"/>
                </a:cxn>
                <a:cxn ang="T11">
                  <a:pos x="T2" y="T3"/>
                </a:cxn>
                <a:cxn ang="T12">
                  <a:pos x="T4" y="T5"/>
                </a:cxn>
                <a:cxn ang="T13">
                  <a:pos x="T6" y="T7"/>
                </a:cxn>
                <a:cxn ang="T14">
                  <a:pos x="T8" y="T9"/>
                </a:cxn>
              </a:cxnLst>
              <a:rect l="T15" t="T16" r="T17" b="T18"/>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48" name="Freeform 61"/>
            <p:cNvSpPr>
              <a:spLocks/>
            </p:cNvSpPr>
            <p:nvPr/>
          </p:nvSpPr>
          <p:spPr bwMode="auto">
            <a:xfrm>
              <a:off x="852" y="3789"/>
              <a:ext cx="889" cy="99"/>
            </a:xfrm>
            <a:custGeom>
              <a:avLst/>
              <a:gdLst>
                <a:gd name="T0" fmla="*/ 1 w 1777"/>
                <a:gd name="T1" fmla="*/ 0 h 297"/>
                <a:gd name="T2" fmla="*/ 0 w 1777"/>
                <a:gd name="T3" fmla="*/ 0 h 297"/>
                <a:gd name="T4" fmla="*/ 1 w 1777"/>
                <a:gd name="T5" fmla="*/ 0 h 297"/>
                <a:gd name="T6" fmla="*/ 1 w 1777"/>
                <a:gd name="T7" fmla="*/ 0 h 297"/>
                <a:gd name="T8" fmla="*/ 1 w 1777"/>
                <a:gd name="T9" fmla="*/ 0 h 297"/>
                <a:gd name="T10" fmla="*/ 1 w 1777"/>
                <a:gd name="T11" fmla="*/ 0 h 297"/>
                <a:gd name="T12" fmla="*/ 1 w 1777"/>
                <a:gd name="T13" fmla="*/ 0 h 297"/>
                <a:gd name="T14" fmla="*/ 0 60000 65536"/>
                <a:gd name="T15" fmla="*/ 0 60000 65536"/>
                <a:gd name="T16" fmla="*/ 0 60000 65536"/>
                <a:gd name="T17" fmla="*/ 0 60000 65536"/>
                <a:gd name="T18" fmla="*/ 0 60000 65536"/>
                <a:gd name="T19" fmla="*/ 0 60000 65536"/>
                <a:gd name="T20" fmla="*/ 0 60000 65536"/>
                <a:gd name="T21" fmla="*/ 0 w 1777"/>
                <a:gd name="T22" fmla="*/ 0 h 297"/>
                <a:gd name="T23" fmla="*/ 1777 w 1777"/>
                <a:gd name="T24" fmla="*/ 297 h 2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49" name="Freeform 62"/>
            <p:cNvSpPr>
              <a:spLocks/>
            </p:cNvSpPr>
            <p:nvPr/>
          </p:nvSpPr>
          <p:spPr bwMode="auto">
            <a:xfrm>
              <a:off x="624" y="3519"/>
              <a:ext cx="256" cy="369"/>
            </a:xfrm>
            <a:custGeom>
              <a:avLst/>
              <a:gdLst>
                <a:gd name="T0" fmla="*/ 0 w 513"/>
                <a:gd name="T1" fmla="*/ 0 h 1106"/>
                <a:gd name="T2" fmla="*/ 0 w 513"/>
                <a:gd name="T3" fmla="*/ 0 h 1106"/>
                <a:gd name="T4" fmla="*/ 0 w 513"/>
                <a:gd name="T5" fmla="*/ 0 h 1106"/>
                <a:gd name="T6" fmla="*/ 0 w 513"/>
                <a:gd name="T7" fmla="*/ 0 h 1106"/>
                <a:gd name="T8" fmla="*/ 0 w 513"/>
                <a:gd name="T9" fmla="*/ 0 h 1106"/>
                <a:gd name="T10" fmla="*/ 0 60000 65536"/>
                <a:gd name="T11" fmla="*/ 0 60000 65536"/>
                <a:gd name="T12" fmla="*/ 0 60000 65536"/>
                <a:gd name="T13" fmla="*/ 0 60000 65536"/>
                <a:gd name="T14" fmla="*/ 0 60000 65536"/>
                <a:gd name="T15" fmla="*/ 0 w 513"/>
                <a:gd name="T16" fmla="*/ 0 h 1106"/>
                <a:gd name="T17" fmla="*/ 513 w 513"/>
                <a:gd name="T18" fmla="*/ 1106 h 1106"/>
              </a:gdLst>
              <a:ahLst/>
              <a:cxnLst>
                <a:cxn ang="T10">
                  <a:pos x="T0" y="T1"/>
                </a:cxn>
                <a:cxn ang="T11">
                  <a:pos x="T2" y="T3"/>
                </a:cxn>
                <a:cxn ang="T12">
                  <a:pos x="T4" y="T5"/>
                </a:cxn>
                <a:cxn ang="T13">
                  <a:pos x="T6" y="T7"/>
                </a:cxn>
                <a:cxn ang="T14">
                  <a:pos x="T8" y="T9"/>
                </a:cxn>
              </a:cxnLst>
              <a:rect l="T15" t="T16" r="T17" b="T18"/>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50" name="Freeform 63"/>
            <p:cNvSpPr>
              <a:spLocks/>
            </p:cNvSpPr>
            <p:nvPr/>
          </p:nvSpPr>
          <p:spPr bwMode="auto">
            <a:xfrm>
              <a:off x="1206" y="3791"/>
              <a:ext cx="132" cy="8"/>
            </a:xfrm>
            <a:custGeom>
              <a:avLst/>
              <a:gdLst>
                <a:gd name="T0" fmla="*/ 1 w 262"/>
                <a:gd name="T1" fmla="*/ 0 h 25"/>
                <a:gd name="T2" fmla="*/ 0 w 262"/>
                <a:gd name="T3" fmla="*/ 0 h 25"/>
                <a:gd name="T4" fmla="*/ 1 w 262"/>
                <a:gd name="T5" fmla="*/ 0 h 25"/>
                <a:gd name="T6" fmla="*/ 1 w 262"/>
                <a:gd name="T7" fmla="*/ 0 h 25"/>
                <a:gd name="T8" fmla="*/ 1 w 262"/>
                <a:gd name="T9" fmla="*/ 0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51" name="Freeform 64"/>
            <p:cNvSpPr>
              <a:spLocks/>
            </p:cNvSpPr>
            <p:nvPr/>
          </p:nvSpPr>
          <p:spPr bwMode="auto">
            <a:xfrm>
              <a:off x="927" y="3521"/>
              <a:ext cx="281" cy="279"/>
            </a:xfrm>
            <a:custGeom>
              <a:avLst/>
              <a:gdLst>
                <a:gd name="T0" fmla="*/ 1 w 561"/>
                <a:gd name="T1" fmla="*/ 0 h 836"/>
                <a:gd name="T2" fmla="*/ 0 w 561"/>
                <a:gd name="T3" fmla="*/ 0 h 836"/>
                <a:gd name="T4" fmla="*/ 1 w 561"/>
                <a:gd name="T5" fmla="*/ 0 h 836"/>
                <a:gd name="T6" fmla="*/ 1 w 561"/>
                <a:gd name="T7" fmla="*/ 0 h 836"/>
                <a:gd name="T8" fmla="*/ 0 60000 65536"/>
                <a:gd name="T9" fmla="*/ 0 60000 65536"/>
                <a:gd name="T10" fmla="*/ 0 60000 65536"/>
                <a:gd name="T11" fmla="*/ 0 60000 65536"/>
                <a:gd name="T12" fmla="*/ 0 w 561"/>
                <a:gd name="T13" fmla="*/ 0 h 836"/>
                <a:gd name="T14" fmla="*/ 561 w 561"/>
                <a:gd name="T15" fmla="*/ 836 h 836"/>
              </a:gdLst>
              <a:ahLst/>
              <a:cxnLst>
                <a:cxn ang="T8">
                  <a:pos x="T0" y="T1"/>
                </a:cxn>
                <a:cxn ang="T9">
                  <a:pos x="T2" y="T3"/>
                </a:cxn>
                <a:cxn ang="T10">
                  <a:pos x="T4" y="T5"/>
                </a:cxn>
                <a:cxn ang="T11">
                  <a:pos x="T6" y="T7"/>
                </a:cxn>
              </a:cxnLst>
              <a:rect l="T12" t="T13" r="T14" b="T15"/>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4452" name="Group 65"/>
            <p:cNvGrpSpPr>
              <a:grpSpLocks/>
            </p:cNvGrpSpPr>
            <p:nvPr/>
          </p:nvGrpSpPr>
          <p:grpSpPr bwMode="auto">
            <a:xfrm>
              <a:off x="700" y="3526"/>
              <a:ext cx="515" cy="270"/>
              <a:chOff x="700" y="3526"/>
              <a:chExt cx="515" cy="270"/>
            </a:xfrm>
          </p:grpSpPr>
          <p:grpSp>
            <p:nvGrpSpPr>
              <p:cNvPr id="14478" name="Group 66"/>
              <p:cNvGrpSpPr>
                <a:grpSpLocks/>
              </p:cNvGrpSpPr>
              <p:nvPr/>
            </p:nvGrpSpPr>
            <p:grpSpPr bwMode="auto">
              <a:xfrm>
                <a:off x="737" y="3534"/>
                <a:ext cx="49" cy="23"/>
                <a:chOff x="737" y="3534"/>
                <a:chExt cx="49" cy="23"/>
              </a:xfrm>
            </p:grpSpPr>
            <p:sp>
              <p:nvSpPr>
                <p:cNvPr id="14889" name="Freeform 67"/>
                <p:cNvSpPr>
                  <a:spLocks/>
                </p:cNvSpPr>
                <p:nvPr/>
              </p:nvSpPr>
              <p:spPr bwMode="auto">
                <a:xfrm>
                  <a:off x="737" y="3534"/>
                  <a:ext cx="11" cy="23"/>
                </a:xfrm>
                <a:custGeom>
                  <a:avLst/>
                  <a:gdLst>
                    <a:gd name="T0" fmla="*/ 1 w 22"/>
                    <a:gd name="T1" fmla="*/ 0 h 67"/>
                    <a:gd name="T2" fmla="*/ 0 w 22"/>
                    <a:gd name="T3" fmla="*/ 0 h 67"/>
                    <a:gd name="T4" fmla="*/ 1 w 22"/>
                    <a:gd name="T5" fmla="*/ 0 h 67"/>
                    <a:gd name="T6" fmla="*/ 1 w 22"/>
                    <a:gd name="T7" fmla="*/ 0 h 67"/>
                    <a:gd name="T8" fmla="*/ 1 w 22"/>
                    <a:gd name="T9" fmla="*/ 0 h 67"/>
                    <a:gd name="T10" fmla="*/ 0 60000 65536"/>
                    <a:gd name="T11" fmla="*/ 0 60000 65536"/>
                    <a:gd name="T12" fmla="*/ 0 60000 65536"/>
                    <a:gd name="T13" fmla="*/ 0 60000 65536"/>
                    <a:gd name="T14" fmla="*/ 0 60000 65536"/>
                    <a:gd name="T15" fmla="*/ 0 w 22"/>
                    <a:gd name="T16" fmla="*/ 0 h 67"/>
                    <a:gd name="T17" fmla="*/ 22 w 22"/>
                    <a:gd name="T18" fmla="*/ 67 h 67"/>
                  </a:gdLst>
                  <a:ahLst/>
                  <a:cxnLst>
                    <a:cxn ang="T10">
                      <a:pos x="T0" y="T1"/>
                    </a:cxn>
                    <a:cxn ang="T11">
                      <a:pos x="T2" y="T3"/>
                    </a:cxn>
                    <a:cxn ang="T12">
                      <a:pos x="T4" y="T5"/>
                    </a:cxn>
                    <a:cxn ang="T13">
                      <a:pos x="T6" y="T7"/>
                    </a:cxn>
                    <a:cxn ang="T14">
                      <a:pos x="T8" y="T9"/>
                    </a:cxn>
                  </a:cxnLst>
                  <a:rect l="T15" t="T16" r="T17" b="T18"/>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90" name="Freeform 68"/>
                <p:cNvSpPr>
                  <a:spLocks/>
                </p:cNvSpPr>
                <p:nvPr/>
              </p:nvSpPr>
              <p:spPr bwMode="auto">
                <a:xfrm>
                  <a:off x="742" y="3535"/>
                  <a:ext cx="36" cy="9"/>
                </a:xfrm>
                <a:custGeom>
                  <a:avLst/>
                  <a:gdLst>
                    <a:gd name="T0" fmla="*/ 0 w 73"/>
                    <a:gd name="T1" fmla="*/ 0 h 29"/>
                    <a:gd name="T2" fmla="*/ 0 w 73"/>
                    <a:gd name="T3" fmla="*/ 0 h 29"/>
                    <a:gd name="T4" fmla="*/ 0 w 73"/>
                    <a:gd name="T5" fmla="*/ 0 h 29"/>
                    <a:gd name="T6" fmla="*/ 0 w 73"/>
                    <a:gd name="T7" fmla="*/ 0 h 29"/>
                    <a:gd name="T8" fmla="*/ 0 w 73"/>
                    <a:gd name="T9" fmla="*/ 0 h 29"/>
                    <a:gd name="T10" fmla="*/ 0 w 73"/>
                    <a:gd name="T11" fmla="*/ 0 h 29"/>
                    <a:gd name="T12" fmla="*/ 0 w 73"/>
                    <a:gd name="T13" fmla="*/ 0 h 29"/>
                    <a:gd name="T14" fmla="*/ 0 w 73"/>
                    <a:gd name="T15" fmla="*/ 0 h 29"/>
                    <a:gd name="T16" fmla="*/ 0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91" name="Freeform 69"/>
                <p:cNvSpPr>
                  <a:spLocks/>
                </p:cNvSpPr>
                <p:nvPr/>
              </p:nvSpPr>
              <p:spPr bwMode="auto">
                <a:xfrm>
                  <a:off x="744" y="3545"/>
                  <a:ext cx="42" cy="12"/>
                </a:xfrm>
                <a:custGeom>
                  <a:avLst/>
                  <a:gdLst>
                    <a:gd name="T0" fmla="*/ 0 w 82"/>
                    <a:gd name="T1" fmla="*/ 0 h 35"/>
                    <a:gd name="T2" fmla="*/ 1 w 82"/>
                    <a:gd name="T3" fmla="*/ 0 h 35"/>
                    <a:gd name="T4" fmla="*/ 1 w 82"/>
                    <a:gd name="T5" fmla="*/ 0 h 35"/>
                    <a:gd name="T6" fmla="*/ 1 w 82"/>
                    <a:gd name="T7" fmla="*/ 0 h 35"/>
                    <a:gd name="T8" fmla="*/ 1 w 82"/>
                    <a:gd name="T9" fmla="*/ 0 h 35"/>
                    <a:gd name="T10" fmla="*/ 1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479" name="Group 70"/>
              <p:cNvGrpSpPr>
                <a:grpSpLocks/>
              </p:cNvGrpSpPr>
              <p:nvPr/>
            </p:nvGrpSpPr>
            <p:grpSpPr bwMode="auto">
              <a:xfrm>
                <a:off x="748" y="3547"/>
                <a:ext cx="50" cy="23"/>
                <a:chOff x="748" y="3547"/>
                <a:chExt cx="50" cy="23"/>
              </a:xfrm>
            </p:grpSpPr>
            <p:sp>
              <p:nvSpPr>
                <p:cNvPr id="14886" name="Freeform 71"/>
                <p:cNvSpPr>
                  <a:spLocks/>
                </p:cNvSpPr>
                <p:nvPr/>
              </p:nvSpPr>
              <p:spPr bwMode="auto">
                <a:xfrm>
                  <a:off x="748" y="3547"/>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87" name="Freeform 72"/>
                <p:cNvSpPr>
                  <a:spLocks/>
                </p:cNvSpPr>
                <p:nvPr/>
              </p:nvSpPr>
              <p:spPr bwMode="auto">
                <a:xfrm>
                  <a:off x="753" y="3548"/>
                  <a:ext cx="37" cy="10"/>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88" name="Freeform 73"/>
                <p:cNvSpPr>
                  <a:spLocks/>
                </p:cNvSpPr>
                <p:nvPr/>
              </p:nvSpPr>
              <p:spPr bwMode="auto">
                <a:xfrm>
                  <a:off x="757" y="3558"/>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4480" name="Freeform 74"/>
              <p:cNvSpPr>
                <a:spLocks/>
              </p:cNvSpPr>
              <p:nvPr/>
            </p:nvSpPr>
            <p:spPr bwMode="auto">
              <a:xfrm>
                <a:off x="952" y="3538"/>
                <a:ext cx="39" cy="12"/>
              </a:xfrm>
              <a:custGeom>
                <a:avLst/>
                <a:gdLst>
                  <a:gd name="T0" fmla="*/ 0 w 79"/>
                  <a:gd name="T1" fmla="*/ 0 h 36"/>
                  <a:gd name="T2" fmla="*/ 0 w 79"/>
                  <a:gd name="T3" fmla="*/ 0 h 36"/>
                  <a:gd name="T4" fmla="*/ 0 w 79"/>
                  <a:gd name="T5" fmla="*/ 0 h 36"/>
                  <a:gd name="T6" fmla="*/ 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81" name="Freeform 75"/>
              <p:cNvSpPr>
                <a:spLocks/>
              </p:cNvSpPr>
              <p:nvPr/>
            </p:nvSpPr>
            <p:spPr bwMode="auto">
              <a:xfrm>
                <a:off x="861" y="3535"/>
                <a:ext cx="11" cy="22"/>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82" name="Freeform 76"/>
              <p:cNvSpPr>
                <a:spLocks/>
              </p:cNvSpPr>
              <p:nvPr/>
            </p:nvSpPr>
            <p:spPr bwMode="auto">
              <a:xfrm>
                <a:off x="867" y="3535"/>
                <a:ext cx="34" cy="10"/>
              </a:xfrm>
              <a:custGeom>
                <a:avLst/>
                <a:gdLst>
                  <a:gd name="T0" fmla="*/ 0 w 70"/>
                  <a:gd name="T1" fmla="*/ 0 h 30"/>
                  <a:gd name="T2" fmla="*/ 0 w 70"/>
                  <a:gd name="T3" fmla="*/ 0 h 30"/>
                  <a:gd name="T4" fmla="*/ 0 w 70"/>
                  <a:gd name="T5" fmla="*/ 0 h 30"/>
                  <a:gd name="T6" fmla="*/ 0 w 70"/>
                  <a:gd name="T7" fmla="*/ 0 h 30"/>
                  <a:gd name="T8" fmla="*/ 0 w 70"/>
                  <a:gd name="T9" fmla="*/ 0 h 30"/>
                  <a:gd name="T10" fmla="*/ 0 w 70"/>
                  <a:gd name="T11" fmla="*/ 0 h 30"/>
                  <a:gd name="T12" fmla="*/ 0 w 70"/>
                  <a:gd name="T13" fmla="*/ 0 h 30"/>
                  <a:gd name="T14" fmla="*/ 0 w 70"/>
                  <a:gd name="T15" fmla="*/ 0 h 30"/>
                  <a:gd name="T16" fmla="*/ 0 w 70"/>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0"/>
                  <a:gd name="T28" fmla="*/ 0 h 30"/>
                  <a:gd name="T29" fmla="*/ 70 w 70"/>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83" name="Freeform 77"/>
              <p:cNvSpPr>
                <a:spLocks/>
              </p:cNvSpPr>
              <p:nvPr/>
            </p:nvSpPr>
            <p:spPr bwMode="auto">
              <a:xfrm>
                <a:off x="868" y="3545"/>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4484" name="Group 78"/>
              <p:cNvGrpSpPr>
                <a:grpSpLocks/>
              </p:cNvGrpSpPr>
              <p:nvPr/>
            </p:nvGrpSpPr>
            <p:grpSpPr bwMode="auto">
              <a:xfrm>
                <a:off x="872" y="3547"/>
                <a:ext cx="50" cy="23"/>
                <a:chOff x="872" y="3547"/>
                <a:chExt cx="50" cy="23"/>
              </a:xfrm>
            </p:grpSpPr>
            <p:sp>
              <p:nvSpPr>
                <p:cNvPr id="14883" name="Freeform 79"/>
                <p:cNvSpPr>
                  <a:spLocks/>
                </p:cNvSpPr>
                <p:nvPr/>
              </p:nvSpPr>
              <p:spPr bwMode="auto">
                <a:xfrm>
                  <a:off x="872" y="3547"/>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84" name="Freeform 80"/>
                <p:cNvSpPr>
                  <a:spLocks/>
                </p:cNvSpPr>
                <p:nvPr/>
              </p:nvSpPr>
              <p:spPr bwMode="auto">
                <a:xfrm>
                  <a:off x="878" y="3547"/>
                  <a:ext cx="36" cy="10"/>
                </a:xfrm>
                <a:custGeom>
                  <a:avLst/>
                  <a:gdLst>
                    <a:gd name="T0" fmla="*/ 0 w 73"/>
                    <a:gd name="T1" fmla="*/ 0 h 30"/>
                    <a:gd name="T2" fmla="*/ 0 w 73"/>
                    <a:gd name="T3" fmla="*/ 0 h 30"/>
                    <a:gd name="T4" fmla="*/ 0 w 73"/>
                    <a:gd name="T5" fmla="*/ 0 h 30"/>
                    <a:gd name="T6" fmla="*/ 0 w 73"/>
                    <a:gd name="T7" fmla="*/ 0 h 30"/>
                    <a:gd name="T8" fmla="*/ 0 w 73"/>
                    <a:gd name="T9" fmla="*/ 0 h 30"/>
                    <a:gd name="T10" fmla="*/ 0 w 73"/>
                    <a:gd name="T11" fmla="*/ 0 h 30"/>
                    <a:gd name="T12" fmla="*/ 0 w 73"/>
                    <a:gd name="T13" fmla="*/ 0 h 30"/>
                    <a:gd name="T14" fmla="*/ 0 w 73"/>
                    <a:gd name="T15" fmla="*/ 0 h 30"/>
                    <a:gd name="T16" fmla="*/ 0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85" name="Freeform 81"/>
                <p:cNvSpPr>
                  <a:spLocks/>
                </p:cNvSpPr>
                <p:nvPr/>
              </p:nvSpPr>
              <p:spPr bwMode="auto">
                <a:xfrm>
                  <a:off x="880" y="3558"/>
                  <a:ext cx="42"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485" name="Group 82"/>
              <p:cNvGrpSpPr>
                <a:grpSpLocks/>
              </p:cNvGrpSpPr>
              <p:nvPr/>
            </p:nvGrpSpPr>
            <p:grpSpPr bwMode="auto">
              <a:xfrm>
                <a:off x="885" y="3559"/>
                <a:ext cx="50" cy="23"/>
                <a:chOff x="885" y="3559"/>
                <a:chExt cx="50" cy="23"/>
              </a:xfrm>
            </p:grpSpPr>
            <p:sp>
              <p:nvSpPr>
                <p:cNvPr id="14880" name="Freeform 83"/>
                <p:cNvSpPr>
                  <a:spLocks/>
                </p:cNvSpPr>
                <p:nvPr/>
              </p:nvSpPr>
              <p:spPr bwMode="auto">
                <a:xfrm>
                  <a:off x="885" y="3559"/>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81" name="Freeform 84"/>
                <p:cNvSpPr>
                  <a:spLocks/>
                </p:cNvSpPr>
                <p:nvPr/>
              </p:nvSpPr>
              <p:spPr bwMode="auto">
                <a:xfrm>
                  <a:off x="890" y="3560"/>
                  <a:ext cx="37" cy="10"/>
                </a:xfrm>
                <a:custGeom>
                  <a:avLst/>
                  <a:gdLst>
                    <a:gd name="T0" fmla="*/ 1 w 74"/>
                    <a:gd name="T1" fmla="*/ 0 h 30"/>
                    <a:gd name="T2" fmla="*/ 1 w 74"/>
                    <a:gd name="T3" fmla="*/ 0 h 30"/>
                    <a:gd name="T4" fmla="*/ 1 w 74"/>
                    <a:gd name="T5" fmla="*/ 0 h 30"/>
                    <a:gd name="T6" fmla="*/ 1 w 74"/>
                    <a:gd name="T7" fmla="*/ 0 h 30"/>
                    <a:gd name="T8" fmla="*/ 1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82" name="Freeform 85"/>
                <p:cNvSpPr>
                  <a:spLocks/>
                </p:cNvSpPr>
                <p:nvPr/>
              </p:nvSpPr>
              <p:spPr bwMode="auto">
                <a:xfrm>
                  <a:off x="893" y="3570"/>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486" name="Group 86"/>
              <p:cNvGrpSpPr>
                <a:grpSpLocks/>
              </p:cNvGrpSpPr>
              <p:nvPr/>
            </p:nvGrpSpPr>
            <p:grpSpPr bwMode="auto">
              <a:xfrm>
                <a:off x="898" y="3571"/>
                <a:ext cx="49" cy="23"/>
                <a:chOff x="898" y="3571"/>
                <a:chExt cx="49" cy="23"/>
              </a:xfrm>
            </p:grpSpPr>
            <p:sp>
              <p:nvSpPr>
                <p:cNvPr id="14877" name="Freeform 87"/>
                <p:cNvSpPr>
                  <a:spLocks/>
                </p:cNvSpPr>
                <p:nvPr/>
              </p:nvSpPr>
              <p:spPr bwMode="auto">
                <a:xfrm>
                  <a:off x="898" y="3571"/>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78" name="Freeform 88"/>
                <p:cNvSpPr>
                  <a:spLocks/>
                </p:cNvSpPr>
                <p:nvPr/>
              </p:nvSpPr>
              <p:spPr bwMode="auto">
                <a:xfrm>
                  <a:off x="903" y="3572"/>
                  <a:ext cx="37" cy="10"/>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79" name="Freeform 89"/>
                <p:cNvSpPr>
                  <a:spLocks/>
                </p:cNvSpPr>
                <p:nvPr/>
              </p:nvSpPr>
              <p:spPr bwMode="auto">
                <a:xfrm>
                  <a:off x="907" y="3582"/>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487" name="Group 90"/>
              <p:cNvGrpSpPr>
                <a:grpSpLocks/>
              </p:cNvGrpSpPr>
              <p:nvPr/>
            </p:nvGrpSpPr>
            <p:grpSpPr bwMode="auto">
              <a:xfrm>
                <a:off x="911" y="3585"/>
                <a:ext cx="49" cy="23"/>
                <a:chOff x="911" y="3585"/>
                <a:chExt cx="49" cy="23"/>
              </a:xfrm>
            </p:grpSpPr>
            <p:sp>
              <p:nvSpPr>
                <p:cNvPr id="14874" name="Freeform 91"/>
                <p:cNvSpPr>
                  <a:spLocks/>
                </p:cNvSpPr>
                <p:nvPr/>
              </p:nvSpPr>
              <p:spPr bwMode="auto">
                <a:xfrm>
                  <a:off x="911" y="3585"/>
                  <a:ext cx="12" cy="23"/>
                </a:xfrm>
                <a:custGeom>
                  <a:avLst/>
                  <a:gdLst>
                    <a:gd name="T0" fmla="*/ 1 w 24"/>
                    <a:gd name="T1" fmla="*/ 0 h 69"/>
                    <a:gd name="T2" fmla="*/ 0 w 24"/>
                    <a:gd name="T3" fmla="*/ 0 h 69"/>
                    <a:gd name="T4" fmla="*/ 1 w 24"/>
                    <a:gd name="T5" fmla="*/ 0 h 69"/>
                    <a:gd name="T6" fmla="*/ 1 w 24"/>
                    <a:gd name="T7" fmla="*/ 0 h 69"/>
                    <a:gd name="T8" fmla="*/ 1 w 24"/>
                    <a:gd name="T9" fmla="*/ 0 h 69"/>
                    <a:gd name="T10" fmla="*/ 0 60000 65536"/>
                    <a:gd name="T11" fmla="*/ 0 60000 65536"/>
                    <a:gd name="T12" fmla="*/ 0 60000 65536"/>
                    <a:gd name="T13" fmla="*/ 0 60000 65536"/>
                    <a:gd name="T14" fmla="*/ 0 60000 65536"/>
                    <a:gd name="T15" fmla="*/ 0 w 24"/>
                    <a:gd name="T16" fmla="*/ 0 h 69"/>
                    <a:gd name="T17" fmla="*/ 24 w 24"/>
                    <a:gd name="T18" fmla="*/ 69 h 69"/>
                  </a:gdLst>
                  <a:ahLst/>
                  <a:cxnLst>
                    <a:cxn ang="T10">
                      <a:pos x="T0" y="T1"/>
                    </a:cxn>
                    <a:cxn ang="T11">
                      <a:pos x="T2" y="T3"/>
                    </a:cxn>
                    <a:cxn ang="T12">
                      <a:pos x="T4" y="T5"/>
                    </a:cxn>
                    <a:cxn ang="T13">
                      <a:pos x="T6" y="T7"/>
                    </a:cxn>
                    <a:cxn ang="T14">
                      <a:pos x="T8" y="T9"/>
                    </a:cxn>
                  </a:cxnLst>
                  <a:rect l="T15" t="T16" r="T17" b="T18"/>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75" name="Freeform 92"/>
                <p:cNvSpPr>
                  <a:spLocks/>
                </p:cNvSpPr>
                <p:nvPr/>
              </p:nvSpPr>
              <p:spPr bwMode="auto">
                <a:xfrm>
                  <a:off x="915" y="3585"/>
                  <a:ext cx="38" cy="10"/>
                </a:xfrm>
                <a:custGeom>
                  <a:avLst/>
                  <a:gdLst>
                    <a:gd name="T0" fmla="*/ 1 w 75"/>
                    <a:gd name="T1" fmla="*/ 0 h 30"/>
                    <a:gd name="T2" fmla="*/ 1 w 75"/>
                    <a:gd name="T3" fmla="*/ 0 h 30"/>
                    <a:gd name="T4" fmla="*/ 1 w 75"/>
                    <a:gd name="T5" fmla="*/ 0 h 30"/>
                    <a:gd name="T6" fmla="*/ 1 w 75"/>
                    <a:gd name="T7" fmla="*/ 0 h 30"/>
                    <a:gd name="T8" fmla="*/ 1 w 75"/>
                    <a:gd name="T9" fmla="*/ 0 h 30"/>
                    <a:gd name="T10" fmla="*/ 1 w 75"/>
                    <a:gd name="T11" fmla="*/ 0 h 30"/>
                    <a:gd name="T12" fmla="*/ 1 w 75"/>
                    <a:gd name="T13" fmla="*/ 0 h 30"/>
                    <a:gd name="T14" fmla="*/ 0 w 75"/>
                    <a:gd name="T15" fmla="*/ 0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76" name="Freeform 93"/>
                <p:cNvSpPr>
                  <a:spLocks/>
                </p:cNvSpPr>
                <p:nvPr/>
              </p:nvSpPr>
              <p:spPr bwMode="auto">
                <a:xfrm>
                  <a:off x="919" y="3596"/>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488" name="Group 94"/>
              <p:cNvGrpSpPr>
                <a:grpSpLocks/>
              </p:cNvGrpSpPr>
              <p:nvPr/>
            </p:nvGrpSpPr>
            <p:grpSpPr bwMode="auto">
              <a:xfrm>
                <a:off x="923" y="3600"/>
                <a:ext cx="99" cy="73"/>
                <a:chOff x="923" y="3600"/>
                <a:chExt cx="99" cy="73"/>
              </a:xfrm>
            </p:grpSpPr>
            <p:grpSp>
              <p:nvGrpSpPr>
                <p:cNvPr id="14854" name="Group 95"/>
                <p:cNvGrpSpPr>
                  <a:grpSpLocks/>
                </p:cNvGrpSpPr>
                <p:nvPr/>
              </p:nvGrpSpPr>
              <p:grpSpPr bwMode="auto">
                <a:xfrm>
                  <a:off x="923" y="3600"/>
                  <a:ext cx="49" cy="23"/>
                  <a:chOff x="923" y="3600"/>
                  <a:chExt cx="49" cy="23"/>
                </a:xfrm>
              </p:grpSpPr>
              <p:sp>
                <p:nvSpPr>
                  <p:cNvPr id="14871" name="Freeform 96"/>
                  <p:cNvSpPr>
                    <a:spLocks/>
                  </p:cNvSpPr>
                  <p:nvPr/>
                </p:nvSpPr>
                <p:spPr bwMode="auto">
                  <a:xfrm>
                    <a:off x="923" y="3600"/>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72" name="Freeform 97"/>
                  <p:cNvSpPr>
                    <a:spLocks/>
                  </p:cNvSpPr>
                  <p:nvPr/>
                </p:nvSpPr>
                <p:spPr bwMode="auto">
                  <a:xfrm>
                    <a:off x="928" y="3600"/>
                    <a:ext cx="37" cy="10"/>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73" name="Freeform 98"/>
                  <p:cNvSpPr>
                    <a:spLocks/>
                  </p:cNvSpPr>
                  <p:nvPr/>
                </p:nvSpPr>
                <p:spPr bwMode="auto">
                  <a:xfrm>
                    <a:off x="930" y="3610"/>
                    <a:ext cx="42" cy="13"/>
                  </a:xfrm>
                  <a:custGeom>
                    <a:avLst/>
                    <a:gdLst>
                      <a:gd name="T0" fmla="*/ 0 w 82"/>
                      <a:gd name="T1" fmla="*/ 0 h 37"/>
                      <a:gd name="T2" fmla="*/ 1 w 82"/>
                      <a:gd name="T3" fmla="*/ 0 h 37"/>
                      <a:gd name="T4" fmla="*/ 1 w 82"/>
                      <a:gd name="T5" fmla="*/ 0 h 37"/>
                      <a:gd name="T6" fmla="*/ 1 w 82"/>
                      <a:gd name="T7" fmla="*/ 0 h 37"/>
                      <a:gd name="T8" fmla="*/ 1 w 82"/>
                      <a:gd name="T9" fmla="*/ 0 h 37"/>
                      <a:gd name="T10" fmla="*/ 1 w 82"/>
                      <a:gd name="T11" fmla="*/ 0 h 37"/>
                      <a:gd name="T12" fmla="*/ 0 w 82"/>
                      <a:gd name="T13" fmla="*/ 0 h 37"/>
                      <a:gd name="T14" fmla="*/ 0 60000 65536"/>
                      <a:gd name="T15" fmla="*/ 0 60000 65536"/>
                      <a:gd name="T16" fmla="*/ 0 60000 65536"/>
                      <a:gd name="T17" fmla="*/ 0 60000 65536"/>
                      <a:gd name="T18" fmla="*/ 0 60000 65536"/>
                      <a:gd name="T19" fmla="*/ 0 60000 65536"/>
                      <a:gd name="T20" fmla="*/ 0 60000 65536"/>
                      <a:gd name="T21" fmla="*/ 0 w 82"/>
                      <a:gd name="T22" fmla="*/ 0 h 37"/>
                      <a:gd name="T23" fmla="*/ 82 w 82"/>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855" name="Group 99"/>
                <p:cNvGrpSpPr>
                  <a:grpSpLocks/>
                </p:cNvGrpSpPr>
                <p:nvPr/>
              </p:nvGrpSpPr>
              <p:grpSpPr bwMode="auto">
                <a:xfrm>
                  <a:off x="935" y="3612"/>
                  <a:ext cx="48" cy="23"/>
                  <a:chOff x="935" y="3612"/>
                  <a:chExt cx="48" cy="23"/>
                </a:xfrm>
              </p:grpSpPr>
              <p:sp>
                <p:nvSpPr>
                  <p:cNvPr id="14868" name="Freeform 100"/>
                  <p:cNvSpPr>
                    <a:spLocks/>
                  </p:cNvSpPr>
                  <p:nvPr/>
                </p:nvSpPr>
                <p:spPr bwMode="auto">
                  <a:xfrm>
                    <a:off x="935" y="3612"/>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69" name="Freeform 101"/>
                  <p:cNvSpPr>
                    <a:spLocks/>
                  </p:cNvSpPr>
                  <p:nvPr/>
                </p:nvSpPr>
                <p:spPr bwMode="auto">
                  <a:xfrm>
                    <a:off x="939" y="3612"/>
                    <a:ext cx="38" cy="11"/>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70" name="Freeform 102"/>
                  <p:cNvSpPr>
                    <a:spLocks/>
                  </p:cNvSpPr>
                  <p:nvPr/>
                </p:nvSpPr>
                <p:spPr bwMode="auto">
                  <a:xfrm>
                    <a:off x="943" y="3623"/>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856" name="Group 103"/>
                <p:cNvGrpSpPr>
                  <a:grpSpLocks/>
                </p:cNvGrpSpPr>
                <p:nvPr/>
              </p:nvGrpSpPr>
              <p:grpSpPr bwMode="auto">
                <a:xfrm>
                  <a:off x="947" y="3625"/>
                  <a:ext cx="50" cy="22"/>
                  <a:chOff x="947" y="3625"/>
                  <a:chExt cx="50" cy="22"/>
                </a:xfrm>
              </p:grpSpPr>
              <p:sp>
                <p:nvSpPr>
                  <p:cNvPr id="14865" name="Freeform 104"/>
                  <p:cNvSpPr>
                    <a:spLocks/>
                  </p:cNvSpPr>
                  <p:nvPr/>
                </p:nvSpPr>
                <p:spPr bwMode="auto">
                  <a:xfrm>
                    <a:off x="947" y="3625"/>
                    <a:ext cx="13" cy="22"/>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66" name="Freeform 105"/>
                  <p:cNvSpPr>
                    <a:spLocks/>
                  </p:cNvSpPr>
                  <p:nvPr/>
                </p:nvSpPr>
                <p:spPr bwMode="auto">
                  <a:xfrm>
                    <a:off x="953" y="3625"/>
                    <a:ext cx="36" cy="10"/>
                  </a:xfrm>
                  <a:custGeom>
                    <a:avLst/>
                    <a:gdLst>
                      <a:gd name="T0" fmla="*/ 0 w 73"/>
                      <a:gd name="T1" fmla="*/ 0 h 29"/>
                      <a:gd name="T2" fmla="*/ 0 w 73"/>
                      <a:gd name="T3" fmla="*/ 0 h 29"/>
                      <a:gd name="T4" fmla="*/ 0 w 73"/>
                      <a:gd name="T5" fmla="*/ 0 h 29"/>
                      <a:gd name="T6" fmla="*/ 0 w 73"/>
                      <a:gd name="T7" fmla="*/ 0 h 29"/>
                      <a:gd name="T8" fmla="*/ 0 w 73"/>
                      <a:gd name="T9" fmla="*/ 0 h 29"/>
                      <a:gd name="T10" fmla="*/ 0 w 73"/>
                      <a:gd name="T11" fmla="*/ 0 h 29"/>
                      <a:gd name="T12" fmla="*/ 0 w 73"/>
                      <a:gd name="T13" fmla="*/ 0 h 29"/>
                      <a:gd name="T14" fmla="*/ 0 w 73"/>
                      <a:gd name="T15" fmla="*/ 0 h 29"/>
                      <a:gd name="T16" fmla="*/ 0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67" name="Freeform 106"/>
                  <p:cNvSpPr>
                    <a:spLocks/>
                  </p:cNvSpPr>
                  <p:nvPr/>
                </p:nvSpPr>
                <p:spPr bwMode="auto">
                  <a:xfrm>
                    <a:off x="955" y="3635"/>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857" name="Group 107"/>
                <p:cNvGrpSpPr>
                  <a:grpSpLocks/>
                </p:cNvGrpSpPr>
                <p:nvPr/>
              </p:nvGrpSpPr>
              <p:grpSpPr bwMode="auto">
                <a:xfrm>
                  <a:off x="960" y="3637"/>
                  <a:ext cx="50" cy="23"/>
                  <a:chOff x="960" y="3637"/>
                  <a:chExt cx="50" cy="23"/>
                </a:xfrm>
              </p:grpSpPr>
              <p:sp>
                <p:nvSpPr>
                  <p:cNvPr id="14862" name="Freeform 108"/>
                  <p:cNvSpPr>
                    <a:spLocks/>
                  </p:cNvSpPr>
                  <p:nvPr/>
                </p:nvSpPr>
                <p:spPr bwMode="auto">
                  <a:xfrm>
                    <a:off x="960" y="3637"/>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63" name="Freeform 109"/>
                  <p:cNvSpPr>
                    <a:spLocks/>
                  </p:cNvSpPr>
                  <p:nvPr/>
                </p:nvSpPr>
                <p:spPr bwMode="auto">
                  <a:xfrm>
                    <a:off x="965" y="3638"/>
                    <a:ext cx="37" cy="9"/>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64" name="Freeform 110"/>
                  <p:cNvSpPr>
                    <a:spLocks/>
                  </p:cNvSpPr>
                  <p:nvPr/>
                </p:nvSpPr>
                <p:spPr bwMode="auto">
                  <a:xfrm>
                    <a:off x="968" y="3648"/>
                    <a:ext cx="42" cy="12"/>
                  </a:xfrm>
                  <a:custGeom>
                    <a:avLst/>
                    <a:gdLst>
                      <a:gd name="T0" fmla="*/ 0 w 83"/>
                      <a:gd name="T1" fmla="*/ 0 h 35"/>
                      <a:gd name="T2" fmla="*/ 1 w 83"/>
                      <a:gd name="T3" fmla="*/ 0 h 35"/>
                      <a:gd name="T4" fmla="*/ 1 w 83"/>
                      <a:gd name="T5" fmla="*/ 0 h 35"/>
                      <a:gd name="T6" fmla="*/ 1 w 83"/>
                      <a:gd name="T7" fmla="*/ 0 h 35"/>
                      <a:gd name="T8" fmla="*/ 1 w 83"/>
                      <a:gd name="T9" fmla="*/ 0 h 35"/>
                      <a:gd name="T10" fmla="*/ 1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858" name="Group 111"/>
                <p:cNvGrpSpPr>
                  <a:grpSpLocks/>
                </p:cNvGrpSpPr>
                <p:nvPr/>
              </p:nvGrpSpPr>
              <p:grpSpPr bwMode="auto">
                <a:xfrm>
                  <a:off x="973" y="3650"/>
                  <a:ext cx="49" cy="23"/>
                  <a:chOff x="973" y="3650"/>
                  <a:chExt cx="49" cy="23"/>
                </a:xfrm>
              </p:grpSpPr>
              <p:sp>
                <p:nvSpPr>
                  <p:cNvPr id="14859" name="Freeform 112"/>
                  <p:cNvSpPr>
                    <a:spLocks/>
                  </p:cNvSpPr>
                  <p:nvPr/>
                </p:nvSpPr>
                <p:spPr bwMode="auto">
                  <a:xfrm>
                    <a:off x="973" y="3650"/>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60" name="Freeform 113"/>
                  <p:cNvSpPr>
                    <a:spLocks/>
                  </p:cNvSpPr>
                  <p:nvPr/>
                </p:nvSpPr>
                <p:spPr bwMode="auto">
                  <a:xfrm>
                    <a:off x="978" y="3651"/>
                    <a:ext cx="37" cy="10"/>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61" name="Freeform 114"/>
                  <p:cNvSpPr>
                    <a:spLocks/>
                  </p:cNvSpPr>
                  <p:nvPr/>
                </p:nvSpPr>
                <p:spPr bwMode="auto">
                  <a:xfrm>
                    <a:off x="982" y="3661"/>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4489" name="Group 115"/>
              <p:cNvGrpSpPr>
                <a:grpSpLocks/>
              </p:cNvGrpSpPr>
              <p:nvPr/>
            </p:nvGrpSpPr>
            <p:grpSpPr bwMode="auto">
              <a:xfrm>
                <a:off x="985" y="3665"/>
                <a:ext cx="100" cy="73"/>
                <a:chOff x="985" y="3665"/>
                <a:chExt cx="100" cy="73"/>
              </a:xfrm>
            </p:grpSpPr>
            <p:grpSp>
              <p:nvGrpSpPr>
                <p:cNvPr id="14834" name="Group 116"/>
                <p:cNvGrpSpPr>
                  <a:grpSpLocks/>
                </p:cNvGrpSpPr>
                <p:nvPr/>
              </p:nvGrpSpPr>
              <p:grpSpPr bwMode="auto">
                <a:xfrm>
                  <a:off x="985" y="3665"/>
                  <a:ext cx="50" cy="23"/>
                  <a:chOff x="985" y="3665"/>
                  <a:chExt cx="50" cy="23"/>
                </a:xfrm>
              </p:grpSpPr>
              <p:sp>
                <p:nvSpPr>
                  <p:cNvPr id="14851" name="Freeform 117"/>
                  <p:cNvSpPr>
                    <a:spLocks/>
                  </p:cNvSpPr>
                  <p:nvPr/>
                </p:nvSpPr>
                <p:spPr bwMode="auto">
                  <a:xfrm>
                    <a:off x="985" y="3665"/>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2" name="Freeform 118"/>
                  <p:cNvSpPr>
                    <a:spLocks/>
                  </p:cNvSpPr>
                  <p:nvPr/>
                </p:nvSpPr>
                <p:spPr bwMode="auto">
                  <a:xfrm>
                    <a:off x="989" y="3665"/>
                    <a:ext cx="38" cy="11"/>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3" name="Freeform 119"/>
                  <p:cNvSpPr>
                    <a:spLocks/>
                  </p:cNvSpPr>
                  <p:nvPr/>
                </p:nvSpPr>
                <p:spPr bwMode="auto">
                  <a:xfrm>
                    <a:off x="993" y="3676"/>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835" name="Group 120"/>
                <p:cNvGrpSpPr>
                  <a:grpSpLocks/>
                </p:cNvGrpSpPr>
                <p:nvPr/>
              </p:nvGrpSpPr>
              <p:grpSpPr bwMode="auto">
                <a:xfrm>
                  <a:off x="997" y="3677"/>
                  <a:ext cx="49" cy="23"/>
                  <a:chOff x="997" y="3677"/>
                  <a:chExt cx="49" cy="23"/>
                </a:xfrm>
              </p:grpSpPr>
              <p:sp>
                <p:nvSpPr>
                  <p:cNvPr id="14848" name="Freeform 121"/>
                  <p:cNvSpPr>
                    <a:spLocks/>
                  </p:cNvSpPr>
                  <p:nvPr/>
                </p:nvSpPr>
                <p:spPr bwMode="auto">
                  <a:xfrm>
                    <a:off x="997" y="3677"/>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49" name="Freeform 122"/>
                  <p:cNvSpPr>
                    <a:spLocks/>
                  </p:cNvSpPr>
                  <p:nvPr/>
                </p:nvSpPr>
                <p:spPr bwMode="auto">
                  <a:xfrm>
                    <a:off x="1002" y="3678"/>
                    <a:ext cx="37" cy="10"/>
                  </a:xfrm>
                  <a:custGeom>
                    <a:avLst/>
                    <a:gdLst>
                      <a:gd name="T0" fmla="*/ 1 w 73"/>
                      <a:gd name="T1" fmla="*/ 0 h 30"/>
                      <a:gd name="T2" fmla="*/ 1 w 73"/>
                      <a:gd name="T3" fmla="*/ 0 h 30"/>
                      <a:gd name="T4" fmla="*/ 1 w 73"/>
                      <a:gd name="T5" fmla="*/ 0 h 30"/>
                      <a:gd name="T6" fmla="*/ 1 w 73"/>
                      <a:gd name="T7" fmla="*/ 0 h 30"/>
                      <a:gd name="T8" fmla="*/ 1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0" name="Freeform 123"/>
                  <p:cNvSpPr>
                    <a:spLocks/>
                  </p:cNvSpPr>
                  <p:nvPr/>
                </p:nvSpPr>
                <p:spPr bwMode="auto">
                  <a:xfrm>
                    <a:off x="1005" y="3688"/>
                    <a:ext cx="41" cy="12"/>
                  </a:xfrm>
                  <a:custGeom>
                    <a:avLst/>
                    <a:gdLst>
                      <a:gd name="T0" fmla="*/ 0 w 83"/>
                      <a:gd name="T1" fmla="*/ 0 h 37"/>
                      <a:gd name="T2" fmla="*/ 0 w 83"/>
                      <a:gd name="T3" fmla="*/ 0 h 37"/>
                      <a:gd name="T4" fmla="*/ 0 w 83"/>
                      <a:gd name="T5" fmla="*/ 0 h 37"/>
                      <a:gd name="T6" fmla="*/ 0 w 83"/>
                      <a:gd name="T7" fmla="*/ 0 h 37"/>
                      <a:gd name="T8" fmla="*/ 0 w 83"/>
                      <a:gd name="T9" fmla="*/ 0 h 37"/>
                      <a:gd name="T10" fmla="*/ 0 w 83"/>
                      <a:gd name="T11" fmla="*/ 0 h 37"/>
                      <a:gd name="T12" fmla="*/ 0 w 83"/>
                      <a:gd name="T13" fmla="*/ 0 h 37"/>
                      <a:gd name="T14" fmla="*/ 0 60000 65536"/>
                      <a:gd name="T15" fmla="*/ 0 60000 65536"/>
                      <a:gd name="T16" fmla="*/ 0 60000 65536"/>
                      <a:gd name="T17" fmla="*/ 0 60000 65536"/>
                      <a:gd name="T18" fmla="*/ 0 60000 65536"/>
                      <a:gd name="T19" fmla="*/ 0 60000 65536"/>
                      <a:gd name="T20" fmla="*/ 0 60000 65536"/>
                      <a:gd name="T21" fmla="*/ 0 w 83"/>
                      <a:gd name="T22" fmla="*/ 0 h 37"/>
                      <a:gd name="T23" fmla="*/ 83 w 83"/>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836" name="Group 124"/>
                <p:cNvGrpSpPr>
                  <a:grpSpLocks/>
                </p:cNvGrpSpPr>
                <p:nvPr/>
              </p:nvGrpSpPr>
              <p:grpSpPr bwMode="auto">
                <a:xfrm>
                  <a:off x="1010" y="3690"/>
                  <a:ext cx="48" cy="23"/>
                  <a:chOff x="1010" y="3690"/>
                  <a:chExt cx="48" cy="23"/>
                </a:xfrm>
              </p:grpSpPr>
              <p:sp>
                <p:nvSpPr>
                  <p:cNvPr id="14845" name="Freeform 125"/>
                  <p:cNvSpPr>
                    <a:spLocks/>
                  </p:cNvSpPr>
                  <p:nvPr/>
                </p:nvSpPr>
                <p:spPr bwMode="auto">
                  <a:xfrm>
                    <a:off x="1010" y="3690"/>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46" name="Freeform 126"/>
                  <p:cNvSpPr>
                    <a:spLocks/>
                  </p:cNvSpPr>
                  <p:nvPr/>
                </p:nvSpPr>
                <p:spPr bwMode="auto">
                  <a:xfrm>
                    <a:off x="1014" y="3690"/>
                    <a:ext cx="38" cy="10"/>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47" name="Freeform 127"/>
                  <p:cNvSpPr>
                    <a:spLocks/>
                  </p:cNvSpPr>
                  <p:nvPr/>
                </p:nvSpPr>
                <p:spPr bwMode="auto">
                  <a:xfrm>
                    <a:off x="1018" y="3701"/>
                    <a:ext cx="40" cy="12"/>
                  </a:xfrm>
                  <a:custGeom>
                    <a:avLst/>
                    <a:gdLst>
                      <a:gd name="T0" fmla="*/ 0 w 82"/>
                      <a:gd name="T1" fmla="*/ 0 h 35"/>
                      <a:gd name="T2" fmla="*/ 0 w 82"/>
                      <a:gd name="T3" fmla="*/ 0 h 35"/>
                      <a:gd name="T4" fmla="*/ 0 w 82"/>
                      <a:gd name="T5" fmla="*/ 0 h 35"/>
                      <a:gd name="T6" fmla="*/ 0 w 82"/>
                      <a:gd name="T7" fmla="*/ 0 h 35"/>
                      <a:gd name="T8" fmla="*/ 0 w 82"/>
                      <a:gd name="T9" fmla="*/ 0 h 35"/>
                      <a:gd name="T10" fmla="*/ 0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837" name="Group 128"/>
                <p:cNvGrpSpPr>
                  <a:grpSpLocks/>
                </p:cNvGrpSpPr>
                <p:nvPr/>
              </p:nvGrpSpPr>
              <p:grpSpPr bwMode="auto">
                <a:xfrm>
                  <a:off x="1023" y="3703"/>
                  <a:ext cx="49" cy="22"/>
                  <a:chOff x="1023" y="3703"/>
                  <a:chExt cx="49" cy="22"/>
                </a:xfrm>
              </p:grpSpPr>
              <p:sp>
                <p:nvSpPr>
                  <p:cNvPr id="14842" name="Freeform 129"/>
                  <p:cNvSpPr>
                    <a:spLocks/>
                  </p:cNvSpPr>
                  <p:nvPr/>
                </p:nvSpPr>
                <p:spPr bwMode="auto">
                  <a:xfrm>
                    <a:off x="1023" y="3703"/>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43" name="Freeform 130"/>
                  <p:cNvSpPr>
                    <a:spLocks/>
                  </p:cNvSpPr>
                  <p:nvPr/>
                </p:nvSpPr>
                <p:spPr bwMode="auto">
                  <a:xfrm>
                    <a:off x="1028" y="3703"/>
                    <a:ext cx="37" cy="10"/>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44" name="Freeform 131"/>
                  <p:cNvSpPr>
                    <a:spLocks/>
                  </p:cNvSpPr>
                  <p:nvPr/>
                </p:nvSpPr>
                <p:spPr bwMode="auto">
                  <a:xfrm>
                    <a:off x="1030" y="3713"/>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838" name="Group 132"/>
                <p:cNvGrpSpPr>
                  <a:grpSpLocks/>
                </p:cNvGrpSpPr>
                <p:nvPr/>
              </p:nvGrpSpPr>
              <p:grpSpPr bwMode="auto">
                <a:xfrm>
                  <a:off x="1036" y="3716"/>
                  <a:ext cx="49" cy="22"/>
                  <a:chOff x="1036" y="3716"/>
                  <a:chExt cx="49" cy="22"/>
                </a:xfrm>
              </p:grpSpPr>
              <p:sp>
                <p:nvSpPr>
                  <p:cNvPr id="14839" name="Freeform 133"/>
                  <p:cNvSpPr>
                    <a:spLocks/>
                  </p:cNvSpPr>
                  <p:nvPr/>
                </p:nvSpPr>
                <p:spPr bwMode="auto">
                  <a:xfrm>
                    <a:off x="1036" y="3716"/>
                    <a:ext cx="11" cy="22"/>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40" name="Freeform 134"/>
                  <p:cNvSpPr>
                    <a:spLocks/>
                  </p:cNvSpPr>
                  <p:nvPr/>
                </p:nvSpPr>
                <p:spPr bwMode="auto">
                  <a:xfrm>
                    <a:off x="1040" y="3716"/>
                    <a:ext cx="37" cy="10"/>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41" name="Freeform 135"/>
                  <p:cNvSpPr>
                    <a:spLocks/>
                  </p:cNvSpPr>
                  <p:nvPr/>
                </p:nvSpPr>
                <p:spPr bwMode="auto">
                  <a:xfrm>
                    <a:off x="1043" y="3726"/>
                    <a:ext cx="42"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4490" name="Group 136"/>
              <p:cNvGrpSpPr>
                <a:grpSpLocks/>
              </p:cNvGrpSpPr>
              <p:nvPr/>
            </p:nvGrpSpPr>
            <p:grpSpPr bwMode="auto">
              <a:xfrm>
                <a:off x="1046" y="3727"/>
                <a:ext cx="49" cy="23"/>
                <a:chOff x="1046" y="3727"/>
                <a:chExt cx="49" cy="23"/>
              </a:xfrm>
            </p:grpSpPr>
            <p:sp>
              <p:nvSpPr>
                <p:cNvPr id="14831" name="Freeform 137"/>
                <p:cNvSpPr>
                  <a:spLocks/>
                </p:cNvSpPr>
                <p:nvPr/>
              </p:nvSpPr>
              <p:spPr bwMode="auto">
                <a:xfrm>
                  <a:off x="1046" y="3727"/>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32" name="Freeform 138"/>
                <p:cNvSpPr>
                  <a:spLocks/>
                </p:cNvSpPr>
                <p:nvPr/>
              </p:nvSpPr>
              <p:spPr bwMode="auto">
                <a:xfrm>
                  <a:off x="1051" y="3727"/>
                  <a:ext cx="36" cy="11"/>
                </a:xfrm>
                <a:custGeom>
                  <a:avLst/>
                  <a:gdLst>
                    <a:gd name="T0" fmla="*/ 0 w 73"/>
                    <a:gd name="T1" fmla="*/ 0 h 31"/>
                    <a:gd name="T2" fmla="*/ 0 w 73"/>
                    <a:gd name="T3" fmla="*/ 0 h 31"/>
                    <a:gd name="T4" fmla="*/ 0 w 73"/>
                    <a:gd name="T5" fmla="*/ 0 h 31"/>
                    <a:gd name="T6" fmla="*/ 0 w 73"/>
                    <a:gd name="T7" fmla="*/ 0 h 31"/>
                    <a:gd name="T8" fmla="*/ 0 w 73"/>
                    <a:gd name="T9" fmla="*/ 0 h 31"/>
                    <a:gd name="T10" fmla="*/ 0 w 73"/>
                    <a:gd name="T11" fmla="*/ 0 h 31"/>
                    <a:gd name="T12" fmla="*/ 0 w 73"/>
                    <a:gd name="T13" fmla="*/ 0 h 31"/>
                    <a:gd name="T14" fmla="*/ 0 w 73"/>
                    <a:gd name="T15" fmla="*/ 0 h 31"/>
                    <a:gd name="T16" fmla="*/ 0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33" name="Freeform 139"/>
                <p:cNvSpPr>
                  <a:spLocks/>
                </p:cNvSpPr>
                <p:nvPr/>
              </p:nvSpPr>
              <p:spPr bwMode="auto">
                <a:xfrm>
                  <a:off x="1054" y="3738"/>
                  <a:ext cx="41" cy="12"/>
                </a:xfrm>
                <a:custGeom>
                  <a:avLst/>
                  <a:gdLst>
                    <a:gd name="T0" fmla="*/ 0 w 82"/>
                    <a:gd name="T1" fmla="*/ 0 h 35"/>
                    <a:gd name="T2" fmla="*/ 1 w 82"/>
                    <a:gd name="T3" fmla="*/ 0 h 35"/>
                    <a:gd name="T4" fmla="*/ 1 w 82"/>
                    <a:gd name="T5" fmla="*/ 0 h 35"/>
                    <a:gd name="T6" fmla="*/ 1 w 82"/>
                    <a:gd name="T7" fmla="*/ 0 h 35"/>
                    <a:gd name="T8" fmla="*/ 1 w 82"/>
                    <a:gd name="T9" fmla="*/ 0 h 35"/>
                    <a:gd name="T10" fmla="*/ 1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491" name="Group 140"/>
              <p:cNvGrpSpPr>
                <a:grpSpLocks/>
              </p:cNvGrpSpPr>
              <p:nvPr/>
            </p:nvGrpSpPr>
            <p:grpSpPr bwMode="auto">
              <a:xfrm>
                <a:off x="1058" y="3739"/>
                <a:ext cx="50" cy="23"/>
                <a:chOff x="1058" y="3739"/>
                <a:chExt cx="50" cy="23"/>
              </a:xfrm>
            </p:grpSpPr>
            <p:sp>
              <p:nvSpPr>
                <p:cNvPr id="14828" name="Freeform 141"/>
                <p:cNvSpPr>
                  <a:spLocks/>
                </p:cNvSpPr>
                <p:nvPr/>
              </p:nvSpPr>
              <p:spPr bwMode="auto">
                <a:xfrm>
                  <a:off x="1058" y="3739"/>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29" name="Freeform 142"/>
                <p:cNvSpPr>
                  <a:spLocks/>
                </p:cNvSpPr>
                <p:nvPr/>
              </p:nvSpPr>
              <p:spPr bwMode="auto">
                <a:xfrm>
                  <a:off x="1063" y="3740"/>
                  <a:ext cx="37" cy="10"/>
                </a:xfrm>
                <a:custGeom>
                  <a:avLst/>
                  <a:gdLst>
                    <a:gd name="T0" fmla="*/ 0 w 75"/>
                    <a:gd name="T1" fmla="*/ 0 h 30"/>
                    <a:gd name="T2" fmla="*/ 0 w 75"/>
                    <a:gd name="T3" fmla="*/ 0 h 30"/>
                    <a:gd name="T4" fmla="*/ 0 w 75"/>
                    <a:gd name="T5" fmla="*/ 0 h 30"/>
                    <a:gd name="T6" fmla="*/ 0 w 75"/>
                    <a:gd name="T7" fmla="*/ 0 h 30"/>
                    <a:gd name="T8" fmla="*/ 0 w 75"/>
                    <a:gd name="T9" fmla="*/ 0 h 30"/>
                    <a:gd name="T10" fmla="*/ 0 w 75"/>
                    <a:gd name="T11" fmla="*/ 0 h 30"/>
                    <a:gd name="T12" fmla="*/ 0 w 75"/>
                    <a:gd name="T13" fmla="*/ 0 h 30"/>
                    <a:gd name="T14" fmla="*/ 0 w 75"/>
                    <a:gd name="T15" fmla="*/ 0 h 30"/>
                    <a:gd name="T16" fmla="*/ 0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30" name="Freeform 143"/>
                <p:cNvSpPr>
                  <a:spLocks/>
                </p:cNvSpPr>
                <p:nvPr/>
              </p:nvSpPr>
              <p:spPr bwMode="auto">
                <a:xfrm>
                  <a:off x="1067" y="3750"/>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492" name="Group 144"/>
              <p:cNvGrpSpPr>
                <a:grpSpLocks/>
              </p:cNvGrpSpPr>
              <p:nvPr/>
            </p:nvGrpSpPr>
            <p:grpSpPr bwMode="auto">
              <a:xfrm>
                <a:off x="1072" y="3753"/>
                <a:ext cx="48" cy="22"/>
                <a:chOff x="1072" y="3753"/>
                <a:chExt cx="48" cy="22"/>
              </a:xfrm>
            </p:grpSpPr>
            <p:sp>
              <p:nvSpPr>
                <p:cNvPr id="14825" name="Freeform 145"/>
                <p:cNvSpPr>
                  <a:spLocks/>
                </p:cNvSpPr>
                <p:nvPr/>
              </p:nvSpPr>
              <p:spPr bwMode="auto">
                <a:xfrm>
                  <a:off x="1072" y="3753"/>
                  <a:ext cx="11" cy="22"/>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26" name="Freeform 146"/>
                <p:cNvSpPr>
                  <a:spLocks/>
                </p:cNvSpPr>
                <p:nvPr/>
              </p:nvSpPr>
              <p:spPr bwMode="auto">
                <a:xfrm>
                  <a:off x="1076" y="3753"/>
                  <a:ext cx="37" cy="10"/>
                </a:xfrm>
                <a:custGeom>
                  <a:avLst/>
                  <a:gdLst>
                    <a:gd name="T0" fmla="*/ 1 w 74"/>
                    <a:gd name="T1" fmla="*/ 0 h 31"/>
                    <a:gd name="T2" fmla="*/ 1 w 74"/>
                    <a:gd name="T3" fmla="*/ 0 h 31"/>
                    <a:gd name="T4" fmla="*/ 1 w 74"/>
                    <a:gd name="T5" fmla="*/ 0 h 31"/>
                    <a:gd name="T6" fmla="*/ 1 w 74"/>
                    <a:gd name="T7" fmla="*/ 0 h 31"/>
                    <a:gd name="T8" fmla="*/ 1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27" name="Freeform 147"/>
                <p:cNvSpPr>
                  <a:spLocks/>
                </p:cNvSpPr>
                <p:nvPr/>
              </p:nvSpPr>
              <p:spPr bwMode="auto">
                <a:xfrm>
                  <a:off x="1079" y="3763"/>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4493" name="Freeform 148"/>
              <p:cNvSpPr>
                <a:spLocks/>
              </p:cNvSpPr>
              <p:nvPr/>
            </p:nvSpPr>
            <p:spPr bwMode="auto">
              <a:xfrm>
                <a:off x="820" y="3535"/>
                <a:ext cx="12" cy="23"/>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94" name="Freeform 149"/>
              <p:cNvSpPr>
                <a:spLocks/>
              </p:cNvSpPr>
              <p:nvPr/>
            </p:nvSpPr>
            <p:spPr bwMode="auto">
              <a:xfrm>
                <a:off x="825" y="3535"/>
                <a:ext cx="36" cy="9"/>
              </a:xfrm>
              <a:custGeom>
                <a:avLst/>
                <a:gdLst>
                  <a:gd name="T0" fmla="*/ 0 w 71"/>
                  <a:gd name="T1" fmla="*/ 0 h 27"/>
                  <a:gd name="T2" fmla="*/ 1 w 71"/>
                  <a:gd name="T3" fmla="*/ 0 h 27"/>
                  <a:gd name="T4" fmla="*/ 1 w 71"/>
                  <a:gd name="T5" fmla="*/ 0 h 27"/>
                  <a:gd name="T6" fmla="*/ 1 w 71"/>
                  <a:gd name="T7" fmla="*/ 0 h 27"/>
                  <a:gd name="T8" fmla="*/ 1 w 71"/>
                  <a:gd name="T9" fmla="*/ 0 h 27"/>
                  <a:gd name="T10" fmla="*/ 1 w 71"/>
                  <a:gd name="T11" fmla="*/ 0 h 27"/>
                  <a:gd name="T12" fmla="*/ 1 w 71"/>
                  <a:gd name="T13" fmla="*/ 0 h 27"/>
                  <a:gd name="T14" fmla="*/ 0 w 71"/>
                  <a:gd name="T15" fmla="*/ 0 h 27"/>
                  <a:gd name="T16" fmla="*/ 0 w 71"/>
                  <a:gd name="T17" fmla="*/ 0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1"/>
                  <a:gd name="T28" fmla="*/ 0 h 27"/>
                  <a:gd name="T29" fmla="*/ 71 w 71"/>
                  <a:gd name="T30" fmla="*/ 27 h 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95" name="Freeform 150"/>
              <p:cNvSpPr>
                <a:spLocks/>
              </p:cNvSpPr>
              <p:nvPr/>
            </p:nvSpPr>
            <p:spPr bwMode="auto">
              <a:xfrm>
                <a:off x="828" y="3546"/>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4496" name="Group 151"/>
              <p:cNvGrpSpPr>
                <a:grpSpLocks/>
              </p:cNvGrpSpPr>
              <p:nvPr/>
            </p:nvGrpSpPr>
            <p:grpSpPr bwMode="auto">
              <a:xfrm>
                <a:off x="832" y="3547"/>
                <a:ext cx="49" cy="23"/>
                <a:chOff x="832" y="3547"/>
                <a:chExt cx="49" cy="23"/>
              </a:xfrm>
            </p:grpSpPr>
            <p:sp>
              <p:nvSpPr>
                <p:cNvPr id="14822" name="Freeform 152"/>
                <p:cNvSpPr>
                  <a:spLocks/>
                </p:cNvSpPr>
                <p:nvPr/>
              </p:nvSpPr>
              <p:spPr bwMode="auto">
                <a:xfrm>
                  <a:off x="832" y="3547"/>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23" name="Freeform 153"/>
                <p:cNvSpPr>
                  <a:spLocks/>
                </p:cNvSpPr>
                <p:nvPr/>
              </p:nvSpPr>
              <p:spPr bwMode="auto">
                <a:xfrm>
                  <a:off x="837" y="3548"/>
                  <a:ext cx="36" cy="10"/>
                </a:xfrm>
                <a:custGeom>
                  <a:avLst/>
                  <a:gdLst>
                    <a:gd name="T0" fmla="*/ 1 w 72"/>
                    <a:gd name="T1" fmla="*/ 0 h 29"/>
                    <a:gd name="T2" fmla="*/ 1 w 72"/>
                    <a:gd name="T3" fmla="*/ 0 h 29"/>
                    <a:gd name="T4" fmla="*/ 1 w 72"/>
                    <a:gd name="T5" fmla="*/ 0 h 29"/>
                    <a:gd name="T6" fmla="*/ 1 w 72"/>
                    <a:gd name="T7" fmla="*/ 0 h 29"/>
                    <a:gd name="T8" fmla="*/ 1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24" name="Freeform 154"/>
                <p:cNvSpPr>
                  <a:spLocks/>
                </p:cNvSpPr>
                <p:nvPr/>
              </p:nvSpPr>
              <p:spPr bwMode="auto">
                <a:xfrm>
                  <a:off x="840" y="3558"/>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497" name="Group 155"/>
              <p:cNvGrpSpPr>
                <a:grpSpLocks/>
              </p:cNvGrpSpPr>
              <p:nvPr/>
            </p:nvGrpSpPr>
            <p:grpSpPr bwMode="auto">
              <a:xfrm>
                <a:off x="844" y="3560"/>
                <a:ext cx="49" cy="22"/>
                <a:chOff x="844" y="3560"/>
                <a:chExt cx="49" cy="22"/>
              </a:xfrm>
            </p:grpSpPr>
            <p:sp>
              <p:nvSpPr>
                <p:cNvPr id="14819" name="Freeform 156"/>
                <p:cNvSpPr>
                  <a:spLocks/>
                </p:cNvSpPr>
                <p:nvPr/>
              </p:nvSpPr>
              <p:spPr bwMode="auto">
                <a:xfrm>
                  <a:off x="844" y="3560"/>
                  <a:ext cx="13" cy="22"/>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20" name="Freeform 157"/>
                <p:cNvSpPr>
                  <a:spLocks/>
                </p:cNvSpPr>
                <p:nvPr/>
              </p:nvSpPr>
              <p:spPr bwMode="auto">
                <a:xfrm>
                  <a:off x="849" y="3560"/>
                  <a:ext cx="37" cy="10"/>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21" name="Freeform 158"/>
                <p:cNvSpPr>
                  <a:spLocks/>
                </p:cNvSpPr>
                <p:nvPr/>
              </p:nvSpPr>
              <p:spPr bwMode="auto">
                <a:xfrm>
                  <a:off x="853" y="3571"/>
                  <a:ext cx="40" cy="11"/>
                </a:xfrm>
                <a:custGeom>
                  <a:avLst/>
                  <a:gdLst>
                    <a:gd name="T0" fmla="*/ 0 w 82"/>
                    <a:gd name="T1" fmla="*/ 0 h 35"/>
                    <a:gd name="T2" fmla="*/ 0 w 82"/>
                    <a:gd name="T3" fmla="*/ 0 h 35"/>
                    <a:gd name="T4" fmla="*/ 0 w 82"/>
                    <a:gd name="T5" fmla="*/ 0 h 35"/>
                    <a:gd name="T6" fmla="*/ 0 w 82"/>
                    <a:gd name="T7" fmla="*/ 0 h 35"/>
                    <a:gd name="T8" fmla="*/ 0 w 82"/>
                    <a:gd name="T9" fmla="*/ 0 h 35"/>
                    <a:gd name="T10" fmla="*/ 0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498" name="Group 159"/>
              <p:cNvGrpSpPr>
                <a:grpSpLocks/>
              </p:cNvGrpSpPr>
              <p:nvPr/>
            </p:nvGrpSpPr>
            <p:grpSpPr bwMode="auto">
              <a:xfrm>
                <a:off x="857" y="3572"/>
                <a:ext cx="50" cy="23"/>
                <a:chOff x="857" y="3572"/>
                <a:chExt cx="50" cy="23"/>
              </a:xfrm>
            </p:grpSpPr>
            <p:sp>
              <p:nvSpPr>
                <p:cNvPr id="14816" name="Freeform 160"/>
                <p:cNvSpPr>
                  <a:spLocks/>
                </p:cNvSpPr>
                <p:nvPr/>
              </p:nvSpPr>
              <p:spPr bwMode="auto">
                <a:xfrm>
                  <a:off x="857" y="3572"/>
                  <a:ext cx="12" cy="23"/>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17" name="Freeform 161"/>
                <p:cNvSpPr>
                  <a:spLocks/>
                </p:cNvSpPr>
                <p:nvPr/>
              </p:nvSpPr>
              <p:spPr bwMode="auto">
                <a:xfrm>
                  <a:off x="862" y="3573"/>
                  <a:ext cx="37" cy="9"/>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18" name="Freeform 162"/>
                <p:cNvSpPr>
                  <a:spLocks/>
                </p:cNvSpPr>
                <p:nvPr/>
              </p:nvSpPr>
              <p:spPr bwMode="auto">
                <a:xfrm>
                  <a:off x="865" y="3583"/>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499" name="Group 163"/>
              <p:cNvGrpSpPr>
                <a:grpSpLocks/>
              </p:cNvGrpSpPr>
              <p:nvPr/>
            </p:nvGrpSpPr>
            <p:grpSpPr bwMode="auto">
              <a:xfrm>
                <a:off x="870" y="3585"/>
                <a:ext cx="48" cy="23"/>
                <a:chOff x="870" y="3585"/>
                <a:chExt cx="48" cy="23"/>
              </a:xfrm>
            </p:grpSpPr>
            <p:sp>
              <p:nvSpPr>
                <p:cNvPr id="14813" name="Freeform 164"/>
                <p:cNvSpPr>
                  <a:spLocks/>
                </p:cNvSpPr>
                <p:nvPr/>
              </p:nvSpPr>
              <p:spPr bwMode="auto">
                <a:xfrm>
                  <a:off x="870" y="3585"/>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14" name="Freeform 165"/>
                <p:cNvSpPr>
                  <a:spLocks/>
                </p:cNvSpPr>
                <p:nvPr/>
              </p:nvSpPr>
              <p:spPr bwMode="auto">
                <a:xfrm>
                  <a:off x="874" y="3586"/>
                  <a:ext cx="38" cy="10"/>
                </a:xfrm>
                <a:custGeom>
                  <a:avLst/>
                  <a:gdLst>
                    <a:gd name="T0" fmla="*/ 1 w 75"/>
                    <a:gd name="T1" fmla="*/ 0 h 29"/>
                    <a:gd name="T2" fmla="*/ 1 w 75"/>
                    <a:gd name="T3" fmla="*/ 0 h 29"/>
                    <a:gd name="T4" fmla="*/ 1 w 75"/>
                    <a:gd name="T5" fmla="*/ 0 h 29"/>
                    <a:gd name="T6" fmla="*/ 1 w 75"/>
                    <a:gd name="T7" fmla="*/ 0 h 29"/>
                    <a:gd name="T8" fmla="*/ 1 w 75"/>
                    <a:gd name="T9" fmla="*/ 0 h 29"/>
                    <a:gd name="T10" fmla="*/ 1 w 75"/>
                    <a:gd name="T11" fmla="*/ 0 h 29"/>
                    <a:gd name="T12" fmla="*/ 1 w 75"/>
                    <a:gd name="T13" fmla="*/ 0 h 29"/>
                    <a:gd name="T14" fmla="*/ 0 w 75"/>
                    <a:gd name="T15" fmla="*/ 0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15" name="Freeform 166"/>
                <p:cNvSpPr>
                  <a:spLocks/>
                </p:cNvSpPr>
                <p:nvPr/>
              </p:nvSpPr>
              <p:spPr bwMode="auto">
                <a:xfrm>
                  <a:off x="878" y="3596"/>
                  <a:ext cx="40" cy="12"/>
                </a:xfrm>
                <a:custGeom>
                  <a:avLst/>
                  <a:gdLst>
                    <a:gd name="T0" fmla="*/ 0 w 80"/>
                    <a:gd name="T1" fmla="*/ 0 h 36"/>
                    <a:gd name="T2" fmla="*/ 1 w 80"/>
                    <a:gd name="T3" fmla="*/ 0 h 36"/>
                    <a:gd name="T4" fmla="*/ 1 w 80"/>
                    <a:gd name="T5" fmla="*/ 0 h 36"/>
                    <a:gd name="T6" fmla="*/ 1 w 80"/>
                    <a:gd name="T7" fmla="*/ 0 h 36"/>
                    <a:gd name="T8" fmla="*/ 1 w 80"/>
                    <a:gd name="T9" fmla="*/ 0 h 36"/>
                    <a:gd name="T10" fmla="*/ 1 w 80"/>
                    <a:gd name="T11" fmla="*/ 0 h 36"/>
                    <a:gd name="T12" fmla="*/ 0 w 80"/>
                    <a:gd name="T13" fmla="*/ 0 h 36"/>
                    <a:gd name="T14" fmla="*/ 0 60000 65536"/>
                    <a:gd name="T15" fmla="*/ 0 60000 65536"/>
                    <a:gd name="T16" fmla="*/ 0 60000 65536"/>
                    <a:gd name="T17" fmla="*/ 0 60000 65536"/>
                    <a:gd name="T18" fmla="*/ 0 60000 65536"/>
                    <a:gd name="T19" fmla="*/ 0 60000 65536"/>
                    <a:gd name="T20" fmla="*/ 0 60000 65536"/>
                    <a:gd name="T21" fmla="*/ 0 w 80"/>
                    <a:gd name="T22" fmla="*/ 0 h 36"/>
                    <a:gd name="T23" fmla="*/ 80 w 80"/>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00" name="Group 167"/>
              <p:cNvGrpSpPr>
                <a:grpSpLocks/>
              </p:cNvGrpSpPr>
              <p:nvPr/>
            </p:nvGrpSpPr>
            <p:grpSpPr bwMode="auto">
              <a:xfrm>
                <a:off x="882" y="3600"/>
                <a:ext cx="100" cy="73"/>
                <a:chOff x="882" y="3600"/>
                <a:chExt cx="100" cy="73"/>
              </a:xfrm>
            </p:grpSpPr>
            <p:grpSp>
              <p:nvGrpSpPr>
                <p:cNvPr id="14793" name="Group 168"/>
                <p:cNvGrpSpPr>
                  <a:grpSpLocks/>
                </p:cNvGrpSpPr>
                <p:nvPr/>
              </p:nvGrpSpPr>
              <p:grpSpPr bwMode="auto">
                <a:xfrm>
                  <a:off x="882" y="3600"/>
                  <a:ext cx="49" cy="23"/>
                  <a:chOff x="882" y="3600"/>
                  <a:chExt cx="49" cy="23"/>
                </a:xfrm>
              </p:grpSpPr>
              <p:sp>
                <p:nvSpPr>
                  <p:cNvPr id="14810" name="Freeform 169"/>
                  <p:cNvSpPr>
                    <a:spLocks/>
                  </p:cNvSpPr>
                  <p:nvPr/>
                </p:nvSpPr>
                <p:spPr bwMode="auto">
                  <a:xfrm>
                    <a:off x="882" y="3600"/>
                    <a:ext cx="12" cy="23"/>
                  </a:xfrm>
                  <a:custGeom>
                    <a:avLst/>
                    <a:gdLst>
                      <a:gd name="T0" fmla="*/ 1 w 23"/>
                      <a:gd name="T1" fmla="*/ 0 h 70"/>
                      <a:gd name="T2" fmla="*/ 0 w 23"/>
                      <a:gd name="T3" fmla="*/ 0 h 70"/>
                      <a:gd name="T4" fmla="*/ 1 w 23"/>
                      <a:gd name="T5" fmla="*/ 0 h 70"/>
                      <a:gd name="T6" fmla="*/ 1 w 23"/>
                      <a:gd name="T7" fmla="*/ 0 h 70"/>
                      <a:gd name="T8" fmla="*/ 1 w 23"/>
                      <a:gd name="T9" fmla="*/ 0 h 70"/>
                      <a:gd name="T10" fmla="*/ 0 60000 65536"/>
                      <a:gd name="T11" fmla="*/ 0 60000 65536"/>
                      <a:gd name="T12" fmla="*/ 0 60000 65536"/>
                      <a:gd name="T13" fmla="*/ 0 60000 65536"/>
                      <a:gd name="T14" fmla="*/ 0 60000 65536"/>
                      <a:gd name="T15" fmla="*/ 0 w 23"/>
                      <a:gd name="T16" fmla="*/ 0 h 70"/>
                      <a:gd name="T17" fmla="*/ 23 w 23"/>
                      <a:gd name="T18" fmla="*/ 70 h 70"/>
                    </a:gdLst>
                    <a:ahLst/>
                    <a:cxnLst>
                      <a:cxn ang="T10">
                        <a:pos x="T0" y="T1"/>
                      </a:cxn>
                      <a:cxn ang="T11">
                        <a:pos x="T2" y="T3"/>
                      </a:cxn>
                      <a:cxn ang="T12">
                        <a:pos x="T4" y="T5"/>
                      </a:cxn>
                      <a:cxn ang="T13">
                        <a:pos x="T6" y="T7"/>
                      </a:cxn>
                      <a:cxn ang="T14">
                        <a:pos x="T8" y="T9"/>
                      </a:cxn>
                    </a:cxnLst>
                    <a:rect l="T15" t="T16" r="T17" b="T18"/>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11" name="Freeform 170"/>
                  <p:cNvSpPr>
                    <a:spLocks/>
                  </p:cNvSpPr>
                  <p:nvPr/>
                </p:nvSpPr>
                <p:spPr bwMode="auto">
                  <a:xfrm>
                    <a:off x="887" y="3600"/>
                    <a:ext cx="37" cy="11"/>
                  </a:xfrm>
                  <a:custGeom>
                    <a:avLst/>
                    <a:gdLst>
                      <a:gd name="T0" fmla="*/ 1 w 73"/>
                      <a:gd name="T1" fmla="*/ 0 h 31"/>
                      <a:gd name="T2" fmla="*/ 1 w 73"/>
                      <a:gd name="T3" fmla="*/ 0 h 31"/>
                      <a:gd name="T4" fmla="*/ 1 w 73"/>
                      <a:gd name="T5" fmla="*/ 0 h 31"/>
                      <a:gd name="T6" fmla="*/ 1 w 73"/>
                      <a:gd name="T7" fmla="*/ 0 h 31"/>
                      <a:gd name="T8" fmla="*/ 1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12" name="Freeform 171"/>
                  <p:cNvSpPr>
                    <a:spLocks/>
                  </p:cNvSpPr>
                  <p:nvPr/>
                </p:nvSpPr>
                <p:spPr bwMode="auto">
                  <a:xfrm>
                    <a:off x="890" y="3611"/>
                    <a:ext cx="41" cy="12"/>
                  </a:xfrm>
                  <a:custGeom>
                    <a:avLst/>
                    <a:gdLst>
                      <a:gd name="T0" fmla="*/ 0 w 83"/>
                      <a:gd name="T1" fmla="*/ 0 h 38"/>
                      <a:gd name="T2" fmla="*/ 0 w 83"/>
                      <a:gd name="T3" fmla="*/ 0 h 38"/>
                      <a:gd name="T4" fmla="*/ 0 w 83"/>
                      <a:gd name="T5" fmla="*/ 0 h 38"/>
                      <a:gd name="T6" fmla="*/ 0 w 83"/>
                      <a:gd name="T7" fmla="*/ 0 h 38"/>
                      <a:gd name="T8" fmla="*/ 0 w 83"/>
                      <a:gd name="T9" fmla="*/ 0 h 38"/>
                      <a:gd name="T10" fmla="*/ 0 w 83"/>
                      <a:gd name="T11" fmla="*/ 0 h 38"/>
                      <a:gd name="T12" fmla="*/ 0 w 83"/>
                      <a:gd name="T13" fmla="*/ 0 h 38"/>
                      <a:gd name="T14" fmla="*/ 0 60000 65536"/>
                      <a:gd name="T15" fmla="*/ 0 60000 65536"/>
                      <a:gd name="T16" fmla="*/ 0 60000 65536"/>
                      <a:gd name="T17" fmla="*/ 0 60000 65536"/>
                      <a:gd name="T18" fmla="*/ 0 60000 65536"/>
                      <a:gd name="T19" fmla="*/ 0 60000 65536"/>
                      <a:gd name="T20" fmla="*/ 0 60000 65536"/>
                      <a:gd name="T21" fmla="*/ 0 w 83"/>
                      <a:gd name="T22" fmla="*/ 0 h 38"/>
                      <a:gd name="T23" fmla="*/ 83 w 83"/>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794" name="Group 172"/>
                <p:cNvGrpSpPr>
                  <a:grpSpLocks/>
                </p:cNvGrpSpPr>
                <p:nvPr/>
              </p:nvGrpSpPr>
              <p:grpSpPr bwMode="auto">
                <a:xfrm>
                  <a:off x="894" y="3612"/>
                  <a:ext cx="49" cy="23"/>
                  <a:chOff x="894" y="3612"/>
                  <a:chExt cx="49" cy="23"/>
                </a:xfrm>
              </p:grpSpPr>
              <p:sp>
                <p:nvSpPr>
                  <p:cNvPr id="14807" name="Freeform 173"/>
                  <p:cNvSpPr>
                    <a:spLocks/>
                  </p:cNvSpPr>
                  <p:nvPr/>
                </p:nvSpPr>
                <p:spPr bwMode="auto">
                  <a:xfrm>
                    <a:off x="894" y="3612"/>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08" name="Freeform 174"/>
                  <p:cNvSpPr>
                    <a:spLocks/>
                  </p:cNvSpPr>
                  <p:nvPr/>
                </p:nvSpPr>
                <p:spPr bwMode="auto">
                  <a:xfrm>
                    <a:off x="899" y="3613"/>
                    <a:ext cx="37" cy="10"/>
                  </a:xfrm>
                  <a:custGeom>
                    <a:avLst/>
                    <a:gdLst>
                      <a:gd name="T0" fmla="*/ 0 w 75"/>
                      <a:gd name="T1" fmla="*/ 0 h 32"/>
                      <a:gd name="T2" fmla="*/ 0 w 75"/>
                      <a:gd name="T3" fmla="*/ 0 h 32"/>
                      <a:gd name="T4" fmla="*/ 0 w 75"/>
                      <a:gd name="T5" fmla="*/ 0 h 32"/>
                      <a:gd name="T6" fmla="*/ 0 w 75"/>
                      <a:gd name="T7" fmla="*/ 0 h 32"/>
                      <a:gd name="T8" fmla="*/ 0 w 75"/>
                      <a:gd name="T9" fmla="*/ 0 h 32"/>
                      <a:gd name="T10" fmla="*/ 0 w 75"/>
                      <a:gd name="T11" fmla="*/ 0 h 32"/>
                      <a:gd name="T12" fmla="*/ 0 w 75"/>
                      <a:gd name="T13" fmla="*/ 0 h 32"/>
                      <a:gd name="T14" fmla="*/ 0 w 75"/>
                      <a:gd name="T15" fmla="*/ 0 h 32"/>
                      <a:gd name="T16" fmla="*/ 0 w 75"/>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2"/>
                      <a:gd name="T29" fmla="*/ 75 w 75"/>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09" name="Freeform 175"/>
                  <p:cNvSpPr>
                    <a:spLocks/>
                  </p:cNvSpPr>
                  <p:nvPr/>
                </p:nvSpPr>
                <p:spPr bwMode="auto">
                  <a:xfrm>
                    <a:off x="902" y="3623"/>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795" name="Group 176"/>
                <p:cNvGrpSpPr>
                  <a:grpSpLocks/>
                </p:cNvGrpSpPr>
                <p:nvPr/>
              </p:nvGrpSpPr>
              <p:grpSpPr bwMode="auto">
                <a:xfrm>
                  <a:off x="907" y="3625"/>
                  <a:ext cx="49" cy="23"/>
                  <a:chOff x="907" y="3625"/>
                  <a:chExt cx="49" cy="23"/>
                </a:xfrm>
              </p:grpSpPr>
              <p:sp>
                <p:nvSpPr>
                  <p:cNvPr id="14804" name="Freeform 177"/>
                  <p:cNvSpPr>
                    <a:spLocks/>
                  </p:cNvSpPr>
                  <p:nvPr/>
                </p:nvSpPr>
                <p:spPr bwMode="auto">
                  <a:xfrm>
                    <a:off x="907" y="3625"/>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05" name="Freeform 178"/>
                  <p:cNvSpPr>
                    <a:spLocks/>
                  </p:cNvSpPr>
                  <p:nvPr/>
                </p:nvSpPr>
                <p:spPr bwMode="auto">
                  <a:xfrm>
                    <a:off x="912" y="3626"/>
                    <a:ext cx="36" cy="9"/>
                  </a:xfrm>
                  <a:custGeom>
                    <a:avLst/>
                    <a:gdLst>
                      <a:gd name="T0" fmla="*/ 1 w 72"/>
                      <a:gd name="T1" fmla="*/ 0 h 29"/>
                      <a:gd name="T2" fmla="*/ 1 w 72"/>
                      <a:gd name="T3" fmla="*/ 0 h 29"/>
                      <a:gd name="T4" fmla="*/ 1 w 72"/>
                      <a:gd name="T5" fmla="*/ 0 h 29"/>
                      <a:gd name="T6" fmla="*/ 1 w 72"/>
                      <a:gd name="T7" fmla="*/ 0 h 29"/>
                      <a:gd name="T8" fmla="*/ 1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06" name="Freeform 179"/>
                  <p:cNvSpPr>
                    <a:spLocks/>
                  </p:cNvSpPr>
                  <p:nvPr/>
                </p:nvSpPr>
                <p:spPr bwMode="auto">
                  <a:xfrm>
                    <a:off x="914" y="3636"/>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796" name="Group 180"/>
                <p:cNvGrpSpPr>
                  <a:grpSpLocks/>
                </p:cNvGrpSpPr>
                <p:nvPr/>
              </p:nvGrpSpPr>
              <p:grpSpPr bwMode="auto">
                <a:xfrm>
                  <a:off x="919" y="3638"/>
                  <a:ext cx="49" cy="22"/>
                  <a:chOff x="919" y="3638"/>
                  <a:chExt cx="49" cy="22"/>
                </a:xfrm>
              </p:grpSpPr>
              <p:sp>
                <p:nvSpPr>
                  <p:cNvPr id="14801" name="Freeform 181"/>
                  <p:cNvSpPr>
                    <a:spLocks/>
                  </p:cNvSpPr>
                  <p:nvPr/>
                </p:nvSpPr>
                <p:spPr bwMode="auto">
                  <a:xfrm>
                    <a:off x="919" y="3638"/>
                    <a:ext cx="13" cy="22"/>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02" name="Freeform 182"/>
                  <p:cNvSpPr>
                    <a:spLocks/>
                  </p:cNvSpPr>
                  <p:nvPr/>
                </p:nvSpPr>
                <p:spPr bwMode="auto">
                  <a:xfrm>
                    <a:off x="924" y="3638"/>
                    <a:ext cx="37" cy="10"/>
                  </a:xfrm>
                  <a:custGeom>
                    <a:avLst/>
                    <a:gdLst>
                      <a:gd name="T0" fmla="*/ 1 w 73"/>
                      <a:gd name="T1" fmla="*/ 0 h 30"/>
                      <a:gd name="T2" fmla="*/ 1 w 73"/>
                      <a:gd name="T3" fmla="*/ 0 h 30"/>
                      <a:gd name="T4" fmla="*/ 1 w 73"/>
                      <a:gd name="T5" fmla="*/ 0 h 30"/>
                      <a:gd name="T6" fmla="*/ 1 w 73"/>
                      <a:gd name="T7" fmla="*/ 0 h 30"/>
                      <a:gd name="T8" fmla="*/ 1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03" name="Freeform 183"/>
                  <p:cNvSpPr>
                    <a:spLocks/>
                  </p:cNvSpPr>
                  <p:nvPr/>
                </p:nvSpPr>
                <p:spPr bwMode="auto">
                  <a:xfrm>
                    <a:off x="928" y="3648"/>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797" name="Group 184"/>
                <p:cNvGrpSpPr>
                  <a:grpSpLocks/>
                </p:cNvGrpSpPr>
                <p:nvPr/>
              </p:nvGrpSpPr>
              <p:grpSpPr bwMode="auto">
                <a:xfrm>
                  <a:off x="932" y="3651"/>
                  <a:ext cx="50" cy="22"/>
                  <a:chOff x="932" y="3651"/>
                  <a:chExt cx="50" cy="22"/>
                </a:xfrm>
              </p:grpSpPr>
              <p:sp>
                <p:nvSpPr>
                  <p:cNvPr id="14798" name="Freeform 185"/>
                  <p:cNvSpPr>
                    <a:spLocks/>
                  </p:cNvSpPr>
                  <p:nvPr/>
                </p:nvSpPr>
                <p:spPr bwMode="auto">
                  <a:xfrm>
                    <a:off x="932" y="3651"/>
                    <a:ext cx="12" cy="22"/>
                  </a:xfrm>
                  <a:custGeom>
                    <a:avLst/>
                    <a:gdLst>
                      <a:gd name="T0" fmla="*/ 1 w 24"/>
                      <a:gd name="T1" fmla="*/ 0 h 67"/>
                      <a:gd name="T2" fmla="*/ 0 w 24"/>
                      <a:gd name="T3" fmla="*/ 0 h 67"/>
                      <a:gd name="T4" fmla="*/ 1 w 24"/>
                      <a:gd name="T5" fmla="*/ 0 h 67"/>
                      <a:gd name="T6" fmla="*/ 1 w 24"/>
                      <a:gd name="T7" fmla="*/ 0 h 67"/>
                      <a:gd name="T8" fmla="*/ 1 w 24"/>
                      <a:gd name="T9" fmla="*/ 0 h 67"/>
                      <a:gd name="T10" fmla="*/ 0 60000 65536"/>
                      <a:gd name="T11" fmla="*/ 0 60000 65536"/>
                      <a:gd name="T12" fmla="*/ 0 60000 65536"/>
                      <a:gd name="T13" fmla="*/ 0 60000 65536"/>
                      <a:gd name="T14" fmla="*/ 0 60000 65536"/>
                      <a:gd name="T15" fmla="*/ 0 w 24"/>
                      <a:gd name="T16" fmla="*/ 0 h 67"/>
                      <a:gd name="T17" fmla="*/ 24 w 24"/>
                      <a:gd name="T18" fmla="*/ 67 h 67"/>
                    </a:gdLst>
                    <a:ahLst/>
                    <a:cxnLst>
                      <a:cxn ang="T10">
                        <a:pos x="T0" y="T1"/>
                      </a:cxn>
                      <a:cxn ang="T11">
                        <a:pos x="T2" y="T3"/>
                      </a:cxn>
                      <a:cxn ang="T12">
                        <a:pos x="T4" y="T5"/>
                      </a:cxn>
                      <a:cxn ang="T13">
                        <a:pos x="T6" y="T7"/>
                      </a:cxn>
                      <a:cxn ang="T14">
                        <a:pos x="T8" y="T9"/>
                      </a:cxn>
                    </a:cxnLst>
                    <a:rect l="T15" t="T16" r="T17" b="T18"/>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99" name="Freeform 186"/>
                  <p:cNvSpPr>
                    <a:spLocks/>
                  </p:cNvSpPr>
                  <p:nvPr/>
                </p:nvSpPr>
                <p:spPr bwMode="auto">
                  <a:xfrm>
                    <a:off x="937" y="3651"/>
                    <a:ext cx="37" cy="10"/>
                  </a:xfrm>
                  <a:custGeom>
                    <a:avLst/>
                    <a:gdLst>
                      <a:gd name="T0" fmla="*/ 1 w 72"/>
                      <a:gd name="T1" fmla="*/ 0 h 29"/>
                      <a:gd name="T2" fmla="*/ 1 w 72"/>
                      <a:gd name="T3" fmla="*/ 0 h 29"/>
                      <a:gd name="T4" fmla="*/ 1 w 72"/>
                      <a:gd name="T5" fmla="*/ 0 h 29"/>
                      <a:gd name="T6" fmla="*/ 1 w 72"/>
                      <a:gd name="T7" fmla="*/ 0 h 29"/>
                      <a:gd name="T8" fmla="*/ 1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00" name="Freeform 187"/>
                  <p:cNvSpPr>
                    <a:spLocks/>
                  </p:cNvSpPr>
                  <p:nvPr/>
                </p:nvSpPr>
                <p:spPr bwMode="auto">
                  <a:xfrm>
                    <a:off x="940" y="3662"/>
                    <a:ext cx="42" cy="11"/>
                  </a:xfrm>
                  <a:custGeom>
                    <a:avLst/>
                    <a:gdLst>
                      <a:gd name="T0" fmla="*/ 0 w 83"/>
                      <a:gd name="T1" fmla="*/ 0 h 35"/>
                      <a:gd name="T2" fmla="*/ 1 w 83"/>
                      <a:gd name="T3" fmla="*/ 0 h 35"/>
                      <a:gd name="T4" fmla="*/ 1 w 83"/>
                      <a:gd name="T5" fmla="*/ 0 h 35"/>
                      <a:gd name="T6" fmla="*/ 1 w 83"/>
                      <a:gd name="T7" fmla="*/ 0 h 35"/>
                      <a:gd name="T8" fmla="*/ 1 w 83"/>
                      <a:gd name="T9" fmla="*/ 0 h 35"/>
                      <a:gd name="T10" fmla="*/ 1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4501" name="Group 188"/>
              <p:cNvGrpSpPr>
                <a:grpSpLocks/>
              </p:cNvGrpSpPr>
              <p:nvPr/>
            </p:nvGrpSpPr>
            <p:grpSpPr bwMode="auto">
              <a:xfrm>
                <a:off x="944" y="3665"/>
                <a:ext cx="99" cy="74"/>
                <a:chOff x="944" y="3665"/>
                <a:chExt cx="99" cy="74"/>
              </a:xfrm>
            </p:grpSpPr>
            <p:grpSp>
              <p:nvGrpSpPr>
                <p:cNvPr id="14773" name="Group 189"/>
                <p:cNvGrpSpPr>
                  <a:grpSpLocks/>
                </p:cNvGrpSpPr>
                <p:nvPr/>
              </p:nvGrpSpPr>
              <p:grpSpPr bwMode="auto">
                <a:xfrm>
                  <a:off x="944" y="3665"/>
                  <a:ext cx="49" cy="23"/>
                  <a:chOff x="944" y="3665"/>
                  <a:chExt cx="49" cy="23"/>
                </a:xfrm>
              </p:grpSpPr>
              <p:sp>
                <p:nvSpPr>
                  <p:cNvPr id="14790" name="Freeform 190"/>
                  <p:cNvSpPr>
                    <a:spLocks/>
                  </p:cNvSpPr>
                  <p:nvPr/>
                </p:nvSpPr>
                <p:spPr bwMode="auto">
                  <a:xfrm>
                    <a:off x="944" y="3665"/>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91" name="Freeform 191"/>
                  <p:cNvSpPr>
                    <a:spLocks/>
                  </p:cNvSpPr>
                  <p:nvPr/>
                </p:nvSpPr>
                <p:spPr bwMode="auto">
                  <a:xfrm>
                    <a:off x="949" y="3666"/>
                    <a:ext cx="37" cy="10"/>
                  </a:xfrm>
                  <a:custGeom>
                    <a:avLst/>
                    <a:gdLst>
                      <a:gd name="T0" fmla="*/ 0 w 75"/>
                      <a:gd name="T1" fmla="*/ 0 h 31"/>
                      <a:gd name="T2" fmla="*/ 0 w 75"/>
                      <a:gd name="T3" fmla="*/ 0 h 31"/>
                      <a:gd name="T4" fmla="*/ 0 w 75"/>
                      <a:gd name="T5" fmla="*/ 0 h 31"/>
                      <a:gd name="T6" fmla="*/ 0 w 75"/>
                      <a:gd name="T7" fmla="*/ 0 h 31"/>
                      <a:gd name="T8" fmla="*/ 0 w 75"/>
                      <a:gd name="T9" fmla="*/ 0 h 31"/>
                      <a:gd name="T10" fmla="*/ 0 w 75"/>
                      <a:gd name="T11" fmla="*/ 0 h 31"/>
                      <a:gd name="T12" fmla="*/ 0 w 75"/>
                      <a:gd name="T13" fmla="*/ 0 h 31"/>
                      <a:gd name="T14" fmla="*/ 0 w 75"/>
                      <a:gd name="T15" fmla="*/ 0 h 31"/>
                      <a:gd name="T16" fmla="*/ 0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92" name="Freeform 192"/>
                  <p:cNvSpPr>
                    <a:spLocks/>
                  </p:cNvSpPr>
                  <p:nvPr/>
                </p:nvSpPr>
                <p:spPr bwMode="auto">
                  <a:xfrm>
                    <a:off x="953" y="3676"/>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774" name="Group 193"/>
                <p:cNvGrpSpPr>
                  <a:grpSpLocks/>
                </p:cNvGrpSpPr>
                <p:nvPr/>
              </p:nvGrpSpPr>
              <p:grpSpPr bwMode="auto">
                <a:xfrm>
                  <a:off x="957" y="3678"/>
                  <a:ext cx="48" cy="23"/>
                  <a:chOff x="957" y="3678"/>
                  <a:chExt cx="48" cy="23"/>
                </a:xfrm>
              </p:grpSpPr>
              <p:sp>
                <p:nvSpPr>
                  <p:cNvPr id="14787" name="Freeform 194"/>
                  <p:cNvSpPr>
                    <a:spLocks/>
                  </p:cNvSpPr>
                  <p:nvPr/>
                </p:nvSpPr>
                <p:spPr bwMode="auto">
                  <a:xfrm>
                    <a:off x="957" y="3678"/>
                    <a:ext cx="11" cy="23"/>
                  </a:xfrm>
                  <a:custGeom>
                    <a:avLst/>
                    <a:gdLst>
                      <a:gd name="T0" fmla="*/ 0 w 24"/>
                      <a:gd name="T1" fmla="*/ 0 h 70"/>
                      <a:gd name="T2" fmla="*/ 0 w 24"/>
                      <a:gd name="T3" fmla="*/ 0 h 70"/>
                      <a:gd name="T4" fmla="*/ 0 w 24"/>
                      <a:gd name="T5" fmla="*/ 0 h 70"/>
                      <a:gd name="T6" fmla="*/ 0 w 24"/>
                      <a:gd name="T7" fmla="*/ 0 h 70"/>
                      <a:gd name="T8" fmla="*/ 0 w 24"/>
                      <a:gd name="T9" fmla="*/ 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88" name="Freeform 195"/>
                  <p:cNvSpPr>
                    <a:spLocks/>
                  </p:cNvSpPr>
                  <p:nvPr/>
                </p:nvSpPr>
                <p:spPr bwMode="auto">
                  <a:xfrm>
                    <a:off x="961" y="3678"/>
                    <a:ext cx="37" cy="10"/>
                  </a:xfrm>
                  <a:custGeom>
                    <a:avLst/>
                    <a:gdLst>
                      <a:gd name="T0" fmla="*/ 1 w 74"/>
                      <a:gd name="T1" fmla="*/ 0 h 30"/>
                      <a:gd name="T2" fmla="*/ 1 w 74"/>
                      <a:gd name="T3" fmla="*/ 0 h 30"/>
                      <a:gd name="T4" fmla="*/ 1 w 74"/>
                      <a:gd name="T5" fmla="*/ 0 h 30"/>
                      <a:gd name="T6" fmla="*/ 1 w 74"/>
                      <a:gd name="T7" fmla="*/ 0 h 30"/>
                      <a:gd name="T8" fmla="*/ 1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89" name="Freeform 196"/>
                  <p:cNvSpPr>
                    <a:spLocks/>
                  </p:cNvSpPr>
                  <p:nvPr/>
                </p:nvSpPr>
                <p:spPr bwMode="auto">
                  <a:xfrm>
                    <a:off x="964" y="3688"/>
                    <a:ext cx="41" cy="13"/>
                  </a:xfrm>
                  <a:custGeom>
                    <a:avLst/>
                    <a:gdLst>
                      <a:gd name="T0" fmla="*/ 0 w 82"/>
                      <a:gd name="T1" fmla="*/ 0 h 38"/>
                      <a:gd name="T2" fmla="*/ 1 w 82"/>
                      <a:gd name="T3" fmla="*/ 0 h 38"/>
                      <a:gd name="T4" fmla="*/ 1 w 82"/>
                      <a:gd name="T5" fmla="*/ 0 h 38"/>
                      <a:gd name="T6" fmla="*/ 1 w 82"/>
                      <a:gd name="T7" fmla="*/ 0 h 38"/>
                      <a:gd name="T8" fmla="*/ 1 w 82"/>
                      <a:gd name="T9" fmla="*/ 0 h 38"/>
                      <a:gd name="T10" fmla="*/ 1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775" name="Group 197"/>
                <p:cNvGrpSpPr>
                  <a:grpSpLocks/>
                </p:cNvGrpSpPr>
                <p:nvPr/>
              </p:nvGrpSpPr>
              <p:grpSpPr bwMode="auto">
                <a:xfrm>
                  <a:off x="969" y="3690"/>
                  <a:ext cx="49" cy="23"/>
                  <a:chOff x="969" y="3690"/>
                  <a:chExt cx="49" cy="23"/>
                </a:xfrm>
              </p:grpSpPr>
              <p:sp>
                <p:nvSpPr>
                  <p:cNvPr id="14784" name="Freeform 198"/>
                  <p:cNvSpPr>
                    <a:spLocks/>
                  </p:cNvSpPr>
                  <p:nvPr/>
                </p:nvSpPr>
                <p:spPr bwMode="auto">
                  <a:xfrm>
                    <a:off x="969" y="3690"/>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85" name="Freeform 199"/>
                  <p:cNvSpPr>
                    <a:spLocks/>
                  </p:cNvSpPr>
                  <p:nvPr/>
                </p:nvSpPr>
                <p:spPr bwMode="auto">
                  <a:xfrm>
                    <a:off x="974" y="3691"/>
                    <a:ext cx="37" cy="10"/>
                  </a:xfrm>
                  <a:custGeom>
                    <a:avLst/>
                    <a:gdLst>
                      <a:gd name="T0" fmla="*/ 0 w 75"/>
                      <a:gd name="T1" fmla="*/ 0 h 31"/>
                      <a:gd name="T2" fmla="*/ 0 w 75"/>
                      <a:gd name="T3" fmla="*/ 0 h 31"/>
                      <a:gd name="T4" fmla="*/ 0 w 75"/>
                      <a:gd name="T5" fmla="*/ 0 h 31"/>
                      <a:gd name="T6" fmla="*/ 0 w 75"/>
                      <a:gd name="T7" fmla="*/ 0 h 31"/>
                      <a:gd name="T8" fmla="*/ 0 w 75"/>
                      <a:gd name="T9" fmla="*/ 0 h 31"/>
                      <a:gd name="T10" fmla="*/ 0 w 75"/>
                      <a:gd name="T11" fmla="*/ 0 h 31"/>
                      <a:gd name="T12" fmla="*/ 0 w 75"/>
                      <a:gd name="T13" fmla="*/ 0 h 31"/>
                      <a:gd name="T14" fmla="*/ 0 w 75"/>
                      <a:gd name="T15" fmla="*/ 0 h 31"/>
                      <a:gd name="T16" fmla="*/ 0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86" name="Freeform 200"/>
                  <p:cNvSpPr>
                    <a:spLocks/>
                  </p:cNvSpPr>
                  <p:nvPr/>
                </p:nvSpPr>
                <p:spPr bwMode="auto">
                  <a:xfrm>
                    <a:off x="977" y="3701"/>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776" name="Group 201"/>
                <p:cNvGrpSpPr>
                  <a:grpSpLocks/>
                </p:cNvGrpSpPr>
                <p:nvPr/>
              </p:nvGrpSpPr>
              <p:grpSpPr bwMode="auto">
                <a:xfrm>
                  <a:off x="982" y="3703"/>
                  <a:ext cx="49" cy="23"/>
                  <a:chOff x="982" y="3703"/>
                  <a:chExt cx="49" cy="23"/>
                </a:xfrm>
              </p:grpSpPr>
              <p:sp>
                <p:nvSpPr>
                  <p:cNvPr id="14781" name="Freeform 202"/>
                  <p:cNvSpPr>
                    <a:spLocks/>
                  </p:cNvSpPr>
                  <p:nvPr/>
                </p:nvSpPr>
                <p:spPr bwMode="auto">
                  <a:xfrm>
                    <a:off x="982" y="3703"/>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82" name="Freeform 203"/>
                  <p:cNvSpPr>
                    <a:spLocks/>
                  </p:cNvSpPr>
                  <p:nvPr/>
                </p:nvSpPr>
                <p:spPr bwMode="auto">
                  <a:xfrm>
                    <a:off x="987" y="3703"/>
                    <a:ext cx="37" cy="10"/>
                  </a:xfrm>
                  <a:custGeom>
                    <a:avLst/>
                    <a:gdLst>
                      <a:gd name="T0" fmla="*/ 1 w 73"/>
                      <a:gd name="T1" fmla="*/ 0 h 30"/>
                      <a:gd name="T2" fmla="*/ 1 w 73"/>
                      <a:gd name="T3" fmla="*/ 0 h 30"/>
                      <a:gd name="T4" fmla="*/ 1 w 73"/>
                      <a:gd name="T5" fmla="*/ 0 h 30"/>
                      <a:gd name="T6" fmla="*/ 1 w 73"/>
                      <a:gd name="T7" fmla="*/ 0 h 30"/>
                      <a:gd name="T8" fmla="*/ 1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83" name="Freeform 204"/>
                  <p:cNvSpPr>
                    <a:spLocks/>
                  </p:cNvSpPr>
                  <p:nvPr/>
                </p:nvSpPr>
                <p:spPr bwMode="auto">
                  <a:xfrm>
                    <a:off x="989" y="3714"/>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777" name="Group 205"/>
                <p:cNvGrpSpPr>
                  <a:grpSpLocks/>
                </p:cNvGrpSpPr>
                <p:nvPr/>
              </p:nvGrpSpPr>
              <p:grpSpPr bwMode="auto">
                <a:xfrm>
                  <a:off x="995" y="3716"/>
                  <a:ext cx="48" cy="23"/>
                  <a:chOff x="995" y="3716"/>
                  <a:chExt cx="48" cy="23"/>
                </a:xfrm>
              </p:grpSpPr>
              <p:sp>
                <p:nvSpPr>
                  <p:cNvPr id="14778" name="Freeform 206"/>
                  <p:cNvSpPr>
                    <a:spLocks/>
                  </p:cNvSpPr>
                  <p:nvPr/>
                </p:nvSpPr>
                <p:spPr bwMode="auto">
                  <a:xfrm>
                    <a:off x="995" y="3716"/>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79" name="Freeform 207"/>
                  <p:cNvSpPr>
                    <a:spLocks/>
                  </p:cNvSpPr>
                  <p:nvPr/>
                </p:nvSpPr>
                <p:spPr bwMode="auto">
                  <a:xfrm>
                    <a:off x="999" y="3717"/>
                    <a:ext cx="38" cy="9"/>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80" name="Freeform 208"/>
                  <p:cNvSpPr>
                    <a:spLocks/>
                  </p:cNvSpPr>
                  <p:nvPr/>
                </p:nvSpPr>
                <p:spPr bwMode="auto">
                  <a:xfrm>
                    <a:off x="1003" y="3727"/>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4502" name="Group 209"/>
              <p:cNvGrpSpPr>
                <a:grpSpLocks/>
              </p:cNvGrpSpPr>
              <p:nvPr/>
            </p:nvGrpSpPr>
            <p:grpSpPr bwMode="auto">
              <a:xfrm>
                <a:off x="1005" y="3727"/>
                <a:ext cx="49" cy="23"/>
                <a:chOff x="1005" y="3727"/>
                <a:chExt cx="49" cy="23"/>
              </a:xfrm>
            </p:grpSpPr>
            <p:sp>
              <p:nvSpPr>
                <p:cNvPr id="14770" name="Freeform 210"/>
                <p:cNvSpPr>
                  <a:spLocks/>
                </p:cNvSpPr>
                <p:nvPr/>
              </p:nvSpPr>
              <p:spPr bwMode="auto">
                <a:xfrm>
                  <a:off x="1005" y="3727"/>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71" name="Freeform 211"/>
                <p:cNvSpPr>
                  <a:spLocks/>
                </p:cNvSpPr>
                <p:nvPr/>
              </p:nvSpPr>
              <p:spPr bwMode="auto">
                <a:xfrm>
                  <a:off x="1010" y="3728"/>
                  <a:ext cx="37" cy="10"/>
                </a:xfrm>
                <a:custGeom>
                  <a:avLst/>
                  <a:gdLst>
                    <a:gd name="T0" fmla="*/ 1 w 73"/>
                    <a:gd name="T1" fmla="*/ 0 h 31"/>
                    <a:gd name="T2" fmla="*/ 1 w 73"/>
                    <a:gd name="T3" fmla="*/ 0 h 31"/>
                    <a:gd name="T4" fmla="*/ 1 w 73"/>
                    <a:gd name="T5" fmla="*/ 0 h 31"/>
                    <a:gd name="T6" fmla="*/ 1 w 73"/>
                    <a:gd name="T7" fmla="*/ 0 h 31"/>
                    <a:gd name="T8" fmla="*/ 1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72" name="Freeform 212"/>
                <p:cNvSpPr>
                  <a:spLocks/>
                </p:cNvSpPr>
                <p:nvPr/>
              </p:nvSpPr>
              <p:spPr bwMode="auto">
                <a:xfrm>
                  <a:off x="1013" y="3738"/>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03" name="Group 213"/>
              <p:cNvGrpSpPr>
                <a:grpSpLocks/>
              </p:cNvGrpSpPr>
              <p:nvPr/>
            </p:nvGrpSpPr>
            <p:grpSpPr bwMode="auto">
              <a:xfrm>
                <a:off x="1018" y="3740"/>
                <a:ext cx="49" cy="22"/>
                <a:chOff x="1018" y="3740"/>
                <a:chExt cx="49" cy="22"/>
              </a:xfrm>
            </p:grpSpPr>
            <p:sp>
              <p:nvSpPr>
                <p:cNvPr id="14767" name="Freeform 214"/>
                <p:cNvSpPr>
                  <a:spLocks/>
                </p:cNvSpPr>
                <p:nvPr/>
              </p:nvSpPr>
              <p:spPr bwMode="auto">
                <a:xfrm>
                  <a:off x="1018" y="3740"/>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68" name="Freeform 215"/>
                <p:cNvSpPr>
                  <a:spLocks/>
                </p:cNvSpPr>
                <p:nvPr/>
              </p:nvSpPr>
              <p:spPr bwMode="auto">
                <a:xfrm>
                  <a:off x="1022" y="3740"/>
                  <a:ext cx="38" cy="10"/>
                </a:xfrm>
                <a:custGeom>
                  <a:avLst/>
                  <a:gdLst>
                    <a:gd name="T0" fmla="*/ 1 w 74"/>
                    <a:gd name="T1" fmla="*/ 0 h 31"/>
                    <a:gd name="T2" fmla="*/ 1 w 74"/>
                    <a:gd name="T3" fmla="*/ 0 h 31"/>
                    <a:gd name="T4" fmla="*/ 1 w 74"/>
                    <a:gd name="T5" fmla="*/ 0 h 31"/>
                    <a:gd name="T6" fmla="*/ 1 w 74"/>
                    <a:gd name="T7" fmla="*/ 0 h 31"/>
                    <a:gd name="T8" fmla="*/ 1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69" name="Freeform 216"/>
                <p:cNvSpPr>
                  <a:spLocks/>
                </p:cNvSpPr>
                <p:nvPr/>
              </p:nvSpPr>
              <p:spPr bwMode="auto">
                <a:xfrm>
                  <a:off x="1026" y="3750"/>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04" name="Group 217"/>
              <p:cNvGrpSpPr>
                <a:grpSpLocks/>
              </p:cNvGrpSpPr>
              <p:nvPr/>
            </p:nvGrpSpPr>
            <p:grpSpPr bwMode="auto">
              <a:xfrm>
                <a:off x="1030" y="3753"/>
                <a:ext cx="49" cy="23"/>
                <a:chOff x="1030" y="3753"/>
                <a:chExt cx="49" cy="23"/>
              </a:xfrm>
            </p:grpSpPr>
            <p:sp>
              <p:nvSpPr>
                <p:cNvPr id="14764" name="Freeform 218"/>
                <p:cNvSpPr>
                  <a:spLocks/>
                </p:cNvSpPr>
                <p:nvPr/>
              </p:nvSpPr>
              <p:spPr bwMode="auto">
                <a:xfrm>
                  <a:off x="1030" y="3753"/>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65" name="Freeform 219"/>
                <p:cNvSpPr>
                  <a:spLocks/>
                </p:cNvSpPr>
                <p:nvPr/>
              </p:nvSpPr>
              <p:spPr bwMode="auto">
                <a:xfrm>
                  <a:off x="1035" y="3753"/>
                  <a:ext cx="37" cy="11"/>
                </a:xfrm>
                <a:custGeom>
                  <a:avLst/>
                  <a:gdLst>
                    <a:gd name="T0" fmla="*/ 1 w 74"/>
                    <a:gd name="T1" fmla="*/ 0 h 31"/>
                    <a:gd name="T2" fmla="*/ 1 w 74"/>
                    <a:gd name="T3" fmla="*/ 0 h 31"/>
                    <a:gd name="T4" fmla="*/ 1 w 74"/>
                    <a:gd name="T5" fmla="*/ 0 h 31"/>
                    <a:gd name="T6" fmla="*/ 1 w 74"/>
                    <a:gd name="T7" fmla="*/ 0 h 31"/>
                    <a:gd name="T8" fmla="*/ 1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66" name="Freeform 220"/>
                <p:cNvSpPr>
                  <a:spLocks/>
                </p:cNvSpPr>
                <p:nvPr/>
              </p:nvSpPr>
              <p:spPr bwMode="auto">
                <a:xfrm>
                  <a:off x="1039" y="3764"/>
                  <a:ext cx="40" cy="12"/>
                </a:xfrm>
                <a:custGeom>
                  <a:avLst/>
                  <a:gdLst>
                    <a:gd name="T0" fmla="*/ 0 w 82"/>
                    <a:gd name="T1" fmla="*/ 0 h 35"/>
                    <a:gd name="T2" fmla="*/ 0 w 82"/>
                    <a:gd name="T3" fmla="*/ 0 h 35"/>
                    <a:gd name="T4" fmla="*/ 0 w 82"/>
                    <a:gd name="T5" fmla="*/ 0 h 35"/>
                    <a:gd name="T6" fmla="*/ 0 w 82"/>
                    <a:gd name="T7" fmla="*/ 0 h 35"/>
                    <a:gd name="T8" fmla="*/ 0 w 82"/>
                    <a:gd name="T9" fmla="*/ 0 h 35"/>
                    <a:gd name="T10" fmla="*/ 0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4505" name="Freeform 221"/>
              <p:cNvSpPr>
                <a:spLocks/>
              </p:cNvSpPr>
              <p:nvPr/>
            </p:nvSpPr>
            <p:spPr bwMode="auto">
              <a:xfrm>
                <a:off x="778" y="3535"/>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06" name="Freeform 222"/>
              <p:cNvSpPr>
                <a:spLocks/>
              </p:cNvSpPr>
              <p:nvPr/>
            </p:nvSpPr>
            <p:spPr bwMode="auto">
              <a:xfrm>
                <a:off x="783" y="3535"/>
                <a:ext cx="36" cy="11"/>
              </a:xfrm>
              <a:custGeom>
                <a:avLst/>
                <a:gdLst>
                  <a:gd name="T0" fmla="*/ 1 w 72"/>
                  <a:gd name="T1" fmla="*/ 0 h 31"/>
                  <a:gd name="T2" fmla="*/ 1 w 72"/>
                  <a:gd name="T3" fmla="*/ 0 h 31"/>
                  <a:gd name="T4" fmla="*/ 1 w 72"/>
                  <a:gd name="T5" fmla="*/ 0 h 31"/>
                  <a:gd name="T6" fmla="*/ 1 w 72"/>
                  <a:gd name="T7" fmla="*/ 0 h 31"/>
                  <a:gd name="T8" fmla="*/ 1 w 72"/>
                  <a:gd name="T9" fmla="*/ 0 h 31"/>
                  <a:gd name="T10" fmla="*/ 1 w 72"/>
                  <a:gd name="T11" fmla="*/ 0 h 31"/>
                  <a:gd name="T12" fmla="*/ 1 w 72"/>
                  <a:gd name="T13" fmla="*/ 0 h 31"/>
                  <a:gd name="T14" fmla="*/ 0 w 72"/>
                  <a:gd name="T15" fmla="*/ 0 h 31"/>
                  <a:gd name="T16" fmla="*/ 1 w 72"/>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1"/>
                  <a:gd name="T29" fmla="*/ 72 w 72"/>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07" name="Freeform 223"/>
              <p:cNvSpPr>
                <a:spLocks/>
              </p:cNvSpPr>
              <p:nvPr/>
            </p:nvSpPr>
            <p:spPr bwMode="auto">
              <a:xfrm>
                <a:off x="786" y="3546"/>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4508" name="Group 224"/>
              <p:cNvGrpSpPr>
                <a:grpSpLocks/>
              </p:cNvGrpSpPr>
              <p:nvPr/>
            </p:nvGrpSpPr>
            <p:grpSpPr bwMode="auto">
              <a:xfrm>
                <a:off x="790" y="3547"/>
                <a:ext cx="49" cy="23"/>
                <a:chOff x="790" y="3547"/>
                <a:chExt cx="49" cy="23"/>
              </a:xfrm>
            </p:grpSpPr>
            <p:sp>
              <p:nvSpPr>
                <p:cNvPr id="14761" name="Freeform 225"/>
                <p:cNvSpPr>
                  <a:spLocks/>
                </p:cNvSpPr>
                <p:nvPr/>
              </p:nvSpPr>
              <p:spPr bwMode="auto">
                <a:xfrm>
                  <a:off x="790" y="3547"/>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62" name="Freeform 226"/>
                <p:cNvSpPr>
                  <a:spLocks/>
                </p:cNvSpPr>
                <p:nvPr/>
              </p:nvSpPr>
              <p:spPr bwMode="auto">
                <a:xfrm>
                  <a:off x="795" y="3548"/>
                  <a:ext cx="37" cy="10"/>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63" name="Freeform 227"/>
                <p:cNvSpPr>
                  <a:spLocks/>
                </p:cNvSpPr>
                <p:nvPr/>
              </p:nvSpPr>
              <p:spPr bwMode="auto">
                <a:xfrm>
                  <a:off x="798" y="3558"/>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09" name="Group 228"/>
              <p:cNvGrpSpPr>
                <a:grpSpLocks/>
              </p:cNvGrpSpPr>
              <p:nvPr/>
            </p:nvGrpSpPr>
            <p:grpSpPr bwMode="auto">
              <a:xfrm>
                <a:off x="803" y="3560"/>
                <a:ext cx="49" cy="22"/>
                <a:chOff x="803" y="3560"/>
                <a:chExt cx="49" cy="22"/>
              </a:xfrm>
            </p:grpSpPr>
            <p:sp>
              <p:nvSpPr>
                <p:cNvPr id="14758" name="Freeform 229"/>
                <p:cNvSpPr>
                  <a:spLocks/>
                </p:cNvSpPr>
                <p:nvPr/>
              </p:nvSpPr>
              <p:spPr bwMode="auto">
                <a:xfrm>
                  <a:off x="803" y="3560"/>
                  <a:ext cx="12" cy="22"/>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59" name="Freeform 230"/>
                <p:cNvSpPr>
                  <a:spLocks/>
                </p:cNvSpPr>
                <p:nvPr/>
              </p:nvSpPr>
              <p:spPr bwMode="auto">
                <a:xfrm>
                  <a:off x="808" y="3560"/>
                  <a:ext cx="36" cy="10"/>
                </a:xfrm>
                <a:custGeom>
                  <a:avLst/>
                  <a:gdLst>
                    <a:gd name="T0" fmla="*/ 1 w 72"/>
                    <a:gd name="T1" fmla="*/ 0 h 29"/>
                    <a:gd name="T2" fmla="*/ 1 w 72"/>
                    <a:gd name="T3" fmla="*/ 0 h 29"/>
                    <a:gd name="T4" fmla="*/ 1 w 72"/>
                    <a:gd name="T5" fmla="*/ 0 h 29"/>
                    <a:gd name="T6" fmla="*/ 1 w 72"/>
                    <a:gd name="T7" fmla="*/ 0 h 29"/>
                    <a:gd name="T8" fmla="*/ 1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60" name="Freeform 231"/>
                <p:cNvSpPr>
                  <a:spLocks/>
                </p:cNvSpPr>
                <p:nvPr/>
              </p:nvSpPr>
              <p:spPr bwMode="auto">
                <a:xfrm>
                  <a:off x="811" y="3571"/>
                  <a:ext cx="41" cy="11"/>
                </a:xfrm>
                <a:custGeom>
                  <a:avLst/>
                  <a:gdLst>
                    <a:gd name="T0" fmla="*/ 0 w 83"/>
                    <a:gd name="T1" fmla="*/ 0 h 35"/>
                    <a:gd name="T2" fmla="*/ 0 w 83"/>
                    <a:gd name="T3" fmla="*/ 0 h 35"/>
                    <a:gd name="T4" fmla="*/ 0 w 83"/>
                    <a:gd name="T5" fmla="*/ 0 h 35"/>
                    <a:gd name="T6" fmla="*/ 0 w 83"/>
                    <a:gd name="T7" fmla="*/ 0 h 35"/>
                    <a:gd name="T8" fmla="*/ 0 w 83"/>
                    <a:gd name="T9" fmla="*/ 0 h 35"/>
                    <a:gd name="T10" fmla="*/ 0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10" name="Group 232"/>
              <p:cNvGrpSpPr>
                <a:grpSpLocks/>
              </p:cNvGrpSpPr>
              <p:nvPr/>
            </p:nvGrpSpPr>
            <p:grpSpPr bwMode="auto">
              <a:xfrm>
                <a:off x="815" y="3572"/>
                <a:ext cx="50" cy="23"/>
                <a:chOff x="815" y="3572"/>
                <a:chExt cx="50" cy="23"/>
              </a:xfrm>
            </p:grpSpPr>
            <p:sp>
              <p:nvSpPr>
                <p:cNvPr id="14755" name="Freeform 233"/>
                <p:cNvSpPr>
                  <a:spLocks/>
                </p:cNvSpPr>
                <p:nvPr/>
              </p:nvSpPr>
              <p:spPr bwMode="auto">
                <a:xfrm>
                  <a:off x="815" y="3572"/>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56" name="Freeform 234"/>
                <p:cNvSpPr>
                  <a:spLocks/>
                </p:cNvSpPr>
                <p:nvPr/>
              </p:nvSpPr>
              <p:spPr bwMode="auto">
                <a:xfrm>
                  <a:off x="820" y="3573"/>
                  <a:ext cx="37" cy="9"/>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57" name="Freeform 235"/>
                <p:cNvSpPr>
                  <a:spLocks/>
                </p:cNvSpPr>
                <p:nvPr/>
              </p:nvSpPr>
              <p:spPr bwMode="auto">
                <a:xfrm>
                  <a:off x="824" y="3583"/>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11" name="Group 236"/>
              <p:cNvGrpSpPr>
                <a:grpSpLocks/>
              </p:cNvGrpSpPr>
              <p:nvPr/>
            </p:nvGrpSpPr>
            <p:grpSpPr bwMode="auto">
              <a:xfrm>
                <a:off x="828" y="3585"/>
                <a:ext cx="49" cy="23"/>
                <a:chOff x="828" y="3585"/>
                <a:chExt cx="49" cy="23"/>
              </a:xfrm>
            </p:grpSpPr>
            <p:sp>
              <p:nvSpPr>
                <p:cNvPr id="14752" name="Freeform 237"/>
                <p:cNvSpPr>
                  <a:spLocks/>
                </p:cNvSpPr>
                <p:nvPr/>
              </p:nvSpPr>
              <p:spPr bwMode="auto">
                <a:xfrm>
                  <a:off x="828" y="3585"/>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53" name="Freeform 238"/>
                <p:cNvSpPr>
                  <a:spLocks/>
                </p:cNvSpPr>
                <p:nvPr/>
              </p:nvSpPr>
              <p:spPr bwMode="auto">
                <a:xfrm>
                  <a:off x="833" y="3586"/>
                  <a:ext cx="37" cy="10"/>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54" name="Freeform 239"/>
                <p:cNvSpPr>
                  <a:spLocks/>
                </p:cNvSpPr>
                <p:nvPr/>
              </p:nvSpPr>
              <p:spPr bwMode="auto">
                <a:xfrm>
                  <a:off x="837" y="3596"/>
                  <a:ext cx="40" cy="12"/>
                </a:xfrm>
                <a:custGeom>
                  <a:avLst/>
                  <a:gdLst>
                    <a:gd name="T0" fmla="*/ 0 w 80"/>
                    <a:gd name="T1" fmla="*/ 0 h 36"/>
                    <a:gd name="T2" fmla="*/ 1 w 80"/>
                    <a:gd name="T3" fmla="*/ 0 h 36"/>
                    <a:gd name="T4" fmla="*/ 1 w 80"/>
                    <a:gd name="T5" fmla="*/ 0 h 36"/>
                    <a:gd name="T6" fmla="*/ 1 w 80"/>
                    <a:gd name="T7" fmla="*/ 0 h 36"/>
                    <a:gd name="T8" fmla="*/ 1 w 80"/>
                    <a:gd name="T9" fmla="*/ 0 h 36"/>
                    <a:gd name="T10" fmla="*/ 1 w 80"/>
                    <a:gd name="T11" fmla="*/ 0 h 36"/>
                    <a:gd name="T12" fmla="*/ 0 w 80"/>
                    <a:gd name="T13" fmla="*/ 0 h 36"/>
                    <a:gd name="T14" fmla="*/ 0 60000 65536"/>
                    <a:gd name="T15" fmla="*/ 0 60000 65536"/>
                    <a:gd name="T16" fmla="*/ 0 60000 65536"/>
                    <a:gd name="T17" fmla="*/ 0 60000 65536"/>
                    <a:gd name="T18" fmla="*/ 0 60000 65536"/>
                    <a:gd name="T19" fmla="*/ 0 60000 65536"/>
                    <a:gd name="T20" fmla="*/ 0 60000 65536"/>
                    <a:gd name="T21" fmla="*/ 0 w 80"/>
                    <a:gd name="T22" fmla="*/ 0 h 36"/>
                    <a:gd name="T23" fmla="*/ 80 w 80"/>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12" name="Group 240"/>
              <p:cNvGrpSpPr>
                <a:grpSpLocks/>
              </p:cNvGrpSpPr>
              <p:nvPr/>
            </p:nvGrpSpPr>
            <p:grpSpPr bwMode="auto">
              <a:xfrm>
                <a:off x="840" y="3600"/>
                <a:ext cx="100" cy="73"/>
                <a:chOff x="840" y="3600"/>
                <a:chExt cx="100" cy="73"/>
              </a:xfrm>
            </p:grpSpPr>
            <p:grpSp>
              <p:nvGrpSpPr>
                <p:cNvPr id="14732" name="Group 241"/>
                <p:cNvGrpSpPr>
                  <a:grpSpLocks/>
                </p:cNvGrpSpPr>
                <p:nvPr/>
              </p:nvGrpSpPr>
              <p:grpSpPr bwMode="auto">
                <a:xfrm>
                  <a:off x="840" y="3600"/>
                  <a:ext cx="49" cy="23"/>
                  <a:chOff x="840" y="3600"/>
                  <a:chExt cx="49" cy="23"/>
                </a:xfrm>
              </p:grpSpPr>
              <p:sp>
                <p:nvSpPr>
                  <p:cNvPr id="14749" name="Freeform 242"/>
                  <p:cNvSpPr>
                    <a:spLocks/>
                  </p:cNvSpPr>
                  <p:nvPr/>
                </p:nvSpPr>
                <p:spPr bwMode="auto">
                  <a:xfrm>
                    <a:off x="840" y="3600"/>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50" name="Freeform 243"/>
                  <p:cNvSpPr>
                    <a:spLocks/>
                  </p:cNvSpPr>
                  <p:nvPr/>
                </p:nvSpPr>
                <p:spPr bwMode="auto">
                  <a:xfrm>
                    <a:off x="845" y="3600"/>
                    <a:ext cx="37" cy="11"/>
                  </a:xfrm>
                  <a:custGeom>
                    <a:avLst/>
                    <a:gdLst>
                      <a:gd name="T0" fmla="*/ 0 w 75"/>
                      <a:gd name="T1" fmla="*/ 0 h 31"/>
                      <a:gd name="T2" fmla="*/ 0 w 75"/>
                      <a:gd name="T3" fmla="*/ 0 h 31"/>
                      <a:gd name="T4" fmla="*/ 0 w 75"/>
                      <a:gd name="T5" fmla="*/ 0 h 31"/>
                      <a:gd name="T6" fmla="*/ 0 w 75"/>
                      <a:gd name="T7" fmla="*/ 0 h 31"/>
                      <a:gd name="T8" fmla="*/ 0 w 75"/>
                      <a:gd name="T9" fmla="*/ 0 h 31"/>
                      <a:gd name="T10" fmla="*/ 0 w 75"/>
                      <a:gd name="T11" fmla="*/ 0 h 31"/>
                      <a:gd name="T12" fmla="*/ 0 w 75"/>
                      <a:gd name="T13" fmla="*/ 0 h 31"/>
                      <a:gd name="T14" fmla="*/ 0 w 75"/>
                      <a:gd name="T15" fmla="*/ 0 h 31"/>
                      <a:gd name="T16" fmla="*/ 0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51" name="Freeform 244"/>
                  <p:cNvSpPr>
                    <a:spLocks/>
                  </p:cNvSpPr>
                  <p:nvPr/>
                </p:nvSpPr>
                <p:spPr bwMode="auto">
                  <a:xfrm>
                    <a:off x="848" y="3611"/>
                    <a:ext cx="41" cy="12"/>
                  </a:xfrm>
                  <a:custGeom>
                    <a:avLst/>
                    <a:gdLst>
                      <a:gd name="T0" fmla="*/ 0 w 82"/>
                      <a:gd name="T1" fmla="*/ 0 h 38"/>
                      <a:gd name="T2" fmla="*/ 1 w 82"/>
                      <a:gd name="T3" fmla="*/ 0 h 38"/>
                      <a:gd name="T4" fmla="*/ 1 w 82"/>
                      <a:gd name="T5" fmla="*/ 0 h 38"/>
                      <a:gd name="T6" fmla="*/ 1 w 82"/>
                      <a:gd name="T7" fmla="*/ 0 h 38"/>
                      <a:gd name="T8" fmla="*/ 1 w 82"/>
                      <a:gd name="T9" fmla="*/ 0 h 38"/>
                      <a:gd name="T10" fmla="*/ 1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733" name="Group 245"/>
                <p:cNvGrpSpPr>
                  <a:grpSpLocks/>
                </p:cNvGrpSpPr>
                <p:nvPr/>
              </p:nvGrpSpPr>
              <p:grpSpPr bwMode="auto">
                <a:xfrm>
                  <a:off x="853" y="3612"/>
                  <a:ext cx="48" cy="23"/>
                  <a:chOff x="853" y="3612"/>
                  <a:chExt cx="48" cy="23"/>
                </a:xfrm>
              </p:grpSpPr>
              <p:sp>
                <p:nvSpPr>
                  <p:cNvPr id="14746" name="Freeform 246"/>
                  <p:cNvSpPr>
                    <a:spLocks/>
                  </p:cNvSpPr>
                  <p:nvPr/>
                </p:nvSpPr>
                <p:spPr bwMode="auto">
                  <a:xfrm>
                    <a:off x="853" y="3612"/>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47" name="Freeform 247"/>
                  <p:cNvSpPr>
                    <a:spLocks/>
                  </p:cNvSpPr>
                  <p:nvPr/>
                </p:nvSpPr>
                <p:spPr bwMode="auto">
                  <a:xfrm>
                    <a:off x="857" y="3613"/>
                    <a:ext cx="37" cy="10"/>
                  </a:xfrm>
                  <a:custGeom>
                    <a:avLst/>
                    <a:gdLst>
                      <a:gd name="T0" fmla="*/ 1 w 73"/>
                      <a:gd name="T1" fmla="*/ 0 h 32"/>
                      <a:gd name="T2" fmla="*/ 1 w 73"/>
                      <a:gd name="T3" fmla="*/ 0 h 32"/>
                      <a:gd name="T4" fmla="*/ 1 w 73"/>
                      <a:gd name="T5" fmla="*/ 0 h 32"/>
                      <a:gd name="T6" fmla="*/ 1 w 73"/>
                      <a:gd name="T7" fmla="*/ 0 h 32"/>
                      <a:gd name="T8" fmla="*/ 1 w 73"/>
                      <a:gd name="T9" fmla="*/ 0 h 32"/>
                      <a:gd name="T10" fmla="*/ 1 w 73"/>
                      <a:gd name="T11" fmla="*/ 0 h 32"/>
                      <a:gd name="T12" fmla="*/ 1 w 73"/>
                      <a:gd name="T13" fmla="*/ 0 h 32"/>
                      <a:gd name="T14" fmla="*/ 0 w 73"/>
                      <a:gd name="T15" fmla="*/ 0 h 32"/>
                      <a:gd name="T16" fmla="*/ 1 w 73"/>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2"/>
                      <a:gd name="T29" fmla="*/ 73 w 73"/>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48" name="Freeform 248"/>
                  <p:cNvSpPr>
                    <a:spLocks/>
                  </p:cNvSpPr>
                  <p:nvPr/>
                </p:nvSpPr>
                <p:spPr bwMode="auto">
                  <a:xfrm>
                    <a:off x="860" y="3623"/>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734" name="Group 249"/>
                <p:cNvGrpSpPr>
                  <a:grpSpLocks/>
                </p:cNvGrpSpPr>
                <p:nvPr/>
              </p:nvGrpSpPr>
              <p:grpSpPr bwMode="auto">
                <a:xfrm>
                  <a:off x="865" y="3625"/>
                  <a:ext cx="49" cy="23"/>
                  <a:chOff x="865" y="3625"/>
                  <a:chExt cx="49" cy="23"/>
                </a:xfrm>
              </p:grpSpPr>
              <p:sp>
                <p:nvSpPr>
                  <p:cNvPr id="14743" name="Freeform 250"/>
                  <p:cNvSpPr>
                    <a:spLocks/>
                  </p:cNvSpPr>
                  <p:nvPr/>
                </p:nvSpPr>
                <p:spPr bwMode="auto">
                  <a:xfrm>
                    <a:off x="865" y="3625"/>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44" name="Freeform 251"/>
                  <p:cNvSpPr>
                    <a:spLocks/>
                  </p:cNvSpPr>
                  <p:nvPr/>
                </p:nvSpPr>
                <p:spPr bwMode="auto">
                  <a:xfrm>
                    <a:off x="870" y="3626"/>
                    <a:ext cx="37" cy="9"/>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45" name="Freeform 252"/>
                  <p:cNvSpPr>
                    <a:spLocks/>
                  </p:cNvSpPr>
                  <p:nvPr/>
                </p:nvSpPr>
                <p:spPr bwMode="auto">
                  <a:xfrm>
                    <a:off x="873" y="3636"/>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735" name="Group 253"/>
                <p:cNvGrpSpPr>
                  <a:grpSpLocks/>
                </p:cNvGrpSpPr>
                <p:nvPr/>
              </p:nvGrpSpPr>
              <p:grpSpPr bwMode="auto">
                <a:xfrm>
                  <a:off x="878" y="3638"/>
                  <a:ext cx="49" cy="22"/>
                  <a:chOff x="878" y="3638"/>
                  <a:chExt cx="49" cy="22"/>
                </a:xfrm>
              </p:grpSpPr>
              <p:sp>
                <p:nvSpPr>
                  <p:cNvPr id="14740" name="Freeform 254"/>
                  <p:cNvSpPr>
                    <a:spLocks/>
                  </p:cNvSpPr>
                  <p:nvPr/>
                </p:nvSpPr>
                <p:spPr bwMode="auto">
                  <a:xfrm>
                    <a:off x="878" y="3638"/>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41" name="Freeform 255"/>
                  <p:cNvSpPr>
                    <a:spLocks/>
                  </p:cNvSpPr>
                  <p:nvPr/>
                </p:nvSpPr>
                <p:spPr bwMode="auto">
                  <a:xfrm>
                    <a:off x="883" y="3638"/>
                    <a:ext cx="36" cy="10"/>
                  </a:xfrm>
                  <a:custGeom>
                    <a:avLst/>
                    <a:gdLst>
                      <a:gd name="T0" fmla="*/ 1 w 72"/>
                      <a:gd name="T1" fmla="*/ 0 h 30"/>
                      <a:gd name="T2" fmla="*/ 1 w 72"/>
                      <a:gd name="T3" fmla="*/ 0 h 30"/>
                      <a:gd name="T4" fmla="*/ 1 w 72"/>
                      <a:gd name="T5" fmla="*/ 0 h 30"/>
                      <a:gd name="T6" fmla="*/ 1 w 72"/>
                      <a:gd name="T7" fmla="*/ 0 h 30"/>
                      <a:gd name="T8" fmla="*/ 1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42" name="Freeform 256"/>
                  <p:cNvSpPr>
                    <a:spLocks/>
                  </p:cNvSpPr>
                  <p:nvPr/>
                </p:nvSpPr>
                <p:spPr bwMode="auto">
                  <a:xfrm>
                    <a:off x="886" y="3648"/>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736" name="Group 257"/>
                <p:cNvGrpSpPr>
                  <a:grpSpLocks/>
                </p:cNvGrpSpPr>
                <p:nvPr/>
              </p:nvGrpSpPr>
              <p:grpSpPr bwMode="auto">
                <a:xfrm>
                  <a:off x="890" y="3651"/>
                  <a:ext cx="50" cy="22"/>
                  <a:chOff x="890" y="3651"/>
                  <a:chExt cx="50" cy="22"/>
                </a:xfrm>
              </p:grpSpPr>
              <p:sp>
                <p:nvSpPr>
                  <p:cNvPr id="14737" name="Freeform 258"/>
                  <p:cNvSpPr>
                    <a:spLocks/>
                  </p:cNvSpPr>
                  <p:nvPr/>
                </p:nvSpPr>
                <p:spPr bwMode="auto">
                  <a:xfrm>
                    <a:off x="890" y="3651"/>
                    <a:ext cx="13" cy="22"/>
                  </a:xfrm>
                  <a:custGeom>
                    <a:avLst/>
                    <a:gdLst>
                      <a:gd name="T0" fmla="*/ 1 w 25"/>
                      <a:gd name="T1" fmla="*/ 0 h 67"/>
                      <a:gd name="T2" fmla="*/ 0 w 25"/>
                      <a:gd name="T3" fmla="*/ 0 h 67"/>
                      <a:gd name="T4" fmla="*/ 1 w 25"/>
                      <a:gd name="T5" fmla="*/ 0 h 67"/>
                      <a:gd name="T6" fmla="*/ 1 w 25"/>
                      <a:gd name="T7" fmla="*/ 0 h 67"/>
                      <a:gd name="T8" fmla="*/ 1 w 25"/>
                      <a:gd name="T9" fmla="*/ 0 h 67"/>
                      <a:gd name="T10" fmla="*/ 0 60000 65536"/>
                      <a:gd name="T11" fmla="*/ 0 60000 65536"/>
                      <a:gd name="T12" fmla="*/ 0 60000 65536"/>
                      <a:gd name="T13" fmla="*/ 0 60000 65536"/>
                      <a:gd name="T14" fmla="*/ 0 60000 65536"/>
                      <a:gd name="T15" fmla="*/ 0 w 25"/>
                      <a:gd name="T16" fmla="*/ 0 h 67"/>
                      <a:gd name="T17" fmla="*/ 25 w 25"/>
                      <a:gd name="T18" fmla="*/ 67 h 67"/>
                    </a:gdLst>
                    <a:ahLst/>
                    <a:cxnLst>
                      <a:cxn ang="T10">
                        <a:pos x="T0" y="T1"/>
                      </a:cxn>
                      <a:cxn ang="T11">
                        <a:pos x="T2" y="T3"/>
                      </a:cxn>
                      <a:cxn ang="T12">
                        <a:pos x="T4" y="T5"/>
                      </a:cxn>
                      <a:cxn ang="T13">
                        <a:pos x="T6" y="T7"/>
                      </a:cxn>
                      <a:cxn ang="T14">
                        <a:pos x="T8" y="T9"/>
                      </a:cxn>
                    </a:cxnLst>
                    <a:rect l="T15" t="T16" r="T17" b="T18"/>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38" name="Freeform 259"/>
                  <p:cNvSpPr>
                    <a:spLocks/>
                  </p:cNvSpPr>
                  <p:nvPr/>
                </p:nvSpPr>
                <p:spPr bwMode="auto">
                  <a:xfrm>
                    <a:off x="895" y="3651"/>
                    <a:ext cx="37" cy="10"/>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39" name="Freeform 260"/>
                  <p:cNvSpPr>
                    <a:spLocks/>
                  </p:cNvSpPr>
                  <p:nvPr/>
                </p:nvSpPr>
                <p:spPr bwMode="auto">
                  <a:xfrm>
                    <a:off x="899" y="3662"/>
                    <a:ext cx="41" cy="11"/>
                  </a:xfrm>
                  <a:custGeom>
                    <a:avLst/>
                    <a:gdLst>
                      <a:gd name="T0" fmla="*/ 0 w 83"/>
                      <a:gd name="T1" fmla="*/ 0 h 35"/>
                      <a:gd name="T2" fmla="*/ 0 w 83"/>
                      <a:gd name="T3" fmla="*/ 0 h 35"/>
                      <a:gd name="T4" fmla="*/ 0 w 83"/>
                      <a:gd name="T5" fmla="*/ 0 h 35"/>
                      <a:gd name="T6" fmla="*/ 0 w 83"/>
                      <a:gd name="T7" fmla="*/ 0 h 35"/>
                      <a:gd name="T8" fmla="*/ 0 w 83"/>
                      <a:gd name="T9" fmla="*/ 0 h 35"/>
                      <a:gd name="T10" fmla="*/ 0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4513" name="Group 261"/>
              <p:cNvGrpSpPr>
                <a:grpSpLocks/>
              </p:cNvGrpSpPr>
              <p:nvPr/>
            </p:nvGrpSpPr>
            <p:grpSpPr bwMode="auto">
              <a:xfrm>
                <a:off x="903" y="3665"/>
                <a:ext cx="99" cy="74"/>
                <a:chOff x="903" y="3665"/>
                <a:chExt cx="99" cy="74"/>
              </a:xfrm>
            </p:grpSpPr>
            <p:grpSp>
              <p:nvGrpSpPr>
                <p:cNvPr id="14712" name="Group 262"/>
                <p:cNvGrpSpPr>
                  <a:grpSpLocks/>
                </p:cNvGrpSpPr>
                <p:nvPr/>
              </p:nvGrpSpPr>
              <p:grpSpPr bwMode="auto">
                <a:xfrm>
                  <a:off x="903" y="3665"/>
                  <a:ext cx="49" cy="23"/>
                  <a:chOff x="903" y="3665"/>
                  <a:chExt cx="49" cy="23"/>
                </a:xfrm>
              </p:grpSpPr>
              <p:sp>
                <p:nvSpPr>
                  <p:cNvPr id="14729" name="Freeform 263"/>
                  <p:cNvSpPr>
                    <a:spLocks/>
                  </p:cNvSpPr>
                  <p:nvPr/>
                </p:nvSpPr>
                <p:spPr bwMode="auto">
                  <a:xfrm>
                    <a:off x="903" y="3665"/>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30" name="Freeform 264"/>
                  <p:cNvSpPr>
                    <a:spLocks/>
                  </p:cNvSpPr>
                  <p:nvPr/>
                </p:nvSpPr>
                <p:spPr bwMode="auto">
                  <a:xfrm>
                    <a:off x="907" y="3666"/>
                    <a:ext cx="37" cy="10"/>
                  </a:xfrm>
                  <a:custGeom>
                    <a:avLst/>
                    <a:gdLst>
                      <a:gd name="T0" fmla="*/ 1 w 73"/>
                      <a:gd name="T1" fmla="*/ 0 h 31"/>
                      <a:gd name="T2" fmla="*/ 1 w 73"/>
                      <a:gd name="T3" fmla="*/ 0 h 31"/>
                      <a:gd name="T4" fmla="*/ 1 w 73"/>
                      <a:gd name="T5" fmla="*/ 0 h 31"/>
                      <a:gd name="T6" fmla="*/ 1 w 73"/>
                      <a:gd name="T7" fmla="*/ 0 h 31"/>
                      <a:gd name="T8" fmla="*/ 1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31" name="Freeform 265"/>
                  <p:cNvSpPr>
                    <a:spLocks/>
                  </p:cNvSpPr>
                  <p:nvPr/>
                </p:nvSpPr>
                <p:spPr bwMode="auto">
                  <a:xfrm>
                    <a:off x="911" y="3676"/>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713" name="Group 266"/>
                <p:cNvGrpSpPr>
                  <a:grpSpLocks/>
                </p:cNvGrpSpPr>
                <p:nvPr/>
              </p:nvGrpSpPr>
              <p:grpSpPr bwMode="auto">
                <a:xfrm>
                  <a:off x="914" y="3678"/>
                  <a:ext cx="49" cy="23"/>
                  <a:chOff x="914" y="3678"/>
                  <a:chExt cx="49" cy="23"/>
                </a:xfrm>
              </p:grpSpPr>
              <p:sp>
                <p:nvSpPr>
                  <p:cNvPr id="14726" name="Freeform 267"/>
                  <p:cNvSpPr>
                    <a:spLocks/>
                  </p:cNvSpPr>
                  <p:nvPr/>
                </p:nvSpPr>
                <p:spPr bwMode="auto">
                  <a:xfrm>
                    <a:off x="914" y="3678"/>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27" name="Freeform 268"/>
                  <p:cNvSpPr>
                    <a:spLocks/>
                  </p:cNvSpPr>
                  <p:nvPr/>
                </p:nvSpPr>
                <p:spPr bwMode="auto">
                  <a:xfrm>
                    <a:off x="919" y="3678"/>
                    <a:ext cx="38" cy="10"/>
                  </a:xfrm>
                  <a:custGeom>
                    <a:avLst/>
                    <a:gdLst>
                      <a:gd name="T0" fmla="*/ 1 w 75"/>
                      <a:gd name="T1" fmla="*/ 0 h 30"/>
                      <a:gd name="T2" fmla="*/ 1 w 75"/>
                      <a:gd name="T3" fmla="*/ 0 h 30"/>
                      <a:gd name="T4" fmla="*/ 1 w 75"/>
                      <a:gd name="T5" fmla="*/ 0 h 30"/>
                      <a:gd name="T6" fmla="*/ 1 w 75"/>
                      <a:gd name="T7" fmla="*/ 0 h 30"/>
                      <a:gd name="T8" fmla="*/ 1 w 75"/>
                      <a:gd name="T9" fmla="*/ 0 h 30"/>
                      <a:gd name="T10" fmla="*/ 1 w 75"/>
                      <a:gd name="T11" fmla="*/ 0 h 30"/>
                      <a:gd name="T12" fmla="*/ 1 w 75"/>
                      <a:gd name="T13" fmla="*/ 0 h 30"/>
                      <a:gd name="T14" fmla="*/ 0 w 75"/>
                      <a:gd name="T15" fmla="*/ 0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28" name="Freeform 269"/>
                  <p:cNvSpPr>
                    <a:spLocks/>
                  </p:cNvSpPr>
                  <p:nvPr/>
                </p:nvSpPr>
                <p:spPr bwMode="auto">
                  <a:xfrm>
                    <a:off x="922" y="3688"/>
                    <a:ext cx="41" cy="13"/>
                  </a:xfrm>
                  <a:custGeom>
                    <a:avLst/>
                    <a:gdLst>
                      <a:gd name="T0" fmla="*/ 0 w 81"/>
                      <a:gd name="T1" fmla="*/ 0 h 38"/>
                      <a:gd name="T2" fmla="*/ 1 w 81"/>
                      <a:gd name="T3" fmla="*/ 0 h 38"/>
                      <a:gd name="T4" fmla="*/ 1 w 81"/>
                      <a:gd name="T5" fmla="*/ 0 h 38"/>
                      <a:gd name="T6" fmla="*/ 1 w 81"/>
                      <a:gd name="T7" fmla="*/ 0 h 38"/>
                      <a:gd name="T8" fmla="*/ 1 w 81"/>
                      <a:gd name="T9" fmla="*/ 0 h 38"/>
                      <a:gd name="T10" fmla="*/ 1 w 81"/>
                      <a:gd name="T11" fmla="*/ 0 h 38"/>
                      <a:gd name="T12" fmla="*/ 0 w 81"/>
                      <a:gd name="T13" fmla="*/ 0 h 38"/>
                      <a:gd name="T14" fmla="*/ 0 60000 65536"/>
                      <a:gd name="T15" fmla="*/ 0 60000 65536"/>
                      <a:gd name="T16" fmla="*/ 0 60000 65536"/>
                      <a:gd name="T17" fmla="*/ 0 60000 65536"/>
                      <a:gd name="T18" fmla="*/ 0 60000 65536"/>
                      <a:gd name="T19" fmla="*/ 0 60000 65536"/>
                      <a:gd name="T20" fmla="*/ 0 60000 65536"/>
                      <a:gd name="T21" fmla="*/ 0 w 81"/>
                      <a:gd name="T22" fmla="*/ 0 h 38"/>
                      <a:gd name="T23" fmla="*/ 81 w 81"/>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714" name="Group 270"/>
                <p:cNvGrpSpPr>
                  <a:grpSpLocks/>
                </p:cNvGrpSpPr>
                <p:nvPr/>
              </p:nvGrpSpPr>
              <p:grpSpPr bwMode="auto">
                <a:xfrm>
                  <a:off x="928" y="3690"/>
                  <a:ext cx="48" cy="23"/>
                  <a:chOff x="928" y="3690"/>
                  <a:chExt cx="48" cy="23"/>
                </a:xfrm>
              </p:grpSpPr>
              <p:sp>
                <p:nvSpPr>
                  <p:cNvPr id="14723" name="Freeform 271"/>
                  <p:cNvSpPr>
                    <a:spLocks/>
                  </p:cNvSpPr>
                  <p:nvPr/>
                </p:nvSpPr>
                <p:spPr bwMode="auto">
                  <a:xfrm>
                    <a:off x="928" y="3690"/>
                    <a:ext cx="12" cy="23"/>
                  </a:xfrm>
                  <a:custGeom>
                    <a:avLst/>
                    <a:gdLst>
                      <a:gd name="T0" fmla="*/ 0 w 25"/>
                      <a:gd name="T1" fmla="*/ 0 h 70"/>
                      <a:gd name="T2" fmla="*/ 0 w 25"/>
                      <a:gd name="T3" fmla="*/ 0 h 70"/>
                      <a:gd name="T4" fmla="*/ 0 w 25"/>
                      <a:gd name="T5" fmla="*/ 0 h 70"/>
                      <a:gd name="T6" fmla="*/ 0 w 25"/>
                      <a:gd name="T7" fmla="*/ 0 h 70"/>
                      <a:gd name="T8" fmla="*/ 0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24" name="Freeform 272"/>
                  <p:cNvSpPr>
                    <a:spLocks/>
                  </p:cNvSpPr>
                  <p:nvPr/>
                </p:nvSpPr>
                <p:spPr bwMode="auto">
                  <a:xfrm>
                    <a:off x="932" y="3691"/>
                    <a:ext cx="38" cy="10"/>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25" name="Freeform 273"/>
                  <p:cNvSpPr>
                    <a:spLocks/>
                  </p:cNvSpPr>
                  <p:nvPr/>
                </p:nvSpPr>
                <p:spPr bwMode="auto">
                  <a:xfrm>
                    <a:off x="935" y="3701"/>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715" name="Group 274"/>
                <p:cNvGrpSpPr>
                  <a:grpSpLocks/>
                </p:cNvGrpSpPr>
                <p:nvPr/>
              </p:nvGrpSpPr>
              <p:grpSpPr bwMode="auto">
                <a:xfrm>
                  <a:off x="940" y="3703"/>
                  <a:ext cx="49" cy="23"/>
                  <a:chOff x="940" y="3703"/>
                  <a:chExt cx="49" cy="23"/>
                </a:xfrm>
              </p:grpSpPr>
              <p:sp>
                <p:nvSpPr>
                  <p:cNvPr id="14720" name="Freeform 275"/>
                  <p:cNvSpPr>
                    <a:spLocks/>
                  </p:cNvSpPr>
                  <p:nvPr/>
                </p:nvSpPr>
                <p:spPr bwMode="auto">
                  <a:xfrm>
                    <a:off x="940" y="3703"/>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21" name="Freeform 276"/>
                  <p:cNvSpPr>
                    <a:spLocks/>
                  </p:cNvSpPr>
                  <p:nvPr/>
                </p:nvSpPr>
                <p:spPr bwMode="auto">
                  <a:xfrm>
                    <a:off x="945" y="3703"/>
                    <a:ext cx="37" cy="10"/>
                  </a:xfrm>
                  <a:custGeom>
                    <a:avLst/>
                    <a:gdLst>
                      <a:gd name="T0" fmla="*/ 0 w 75"/>
                      <a:gd name="T1" fmla="*/ 0 h 30"/>
                      <a:gd name="T2" fmla="*/ 0 w 75"/>
                      <a:gd name="T3" fmla="*/ 0 h 30"/>
                      <a:gd name="T4" fmla="*/ 0 w 75"/>
                      <a:gd name="T5" fmla="*/ 0 h 30"/>
                      <a:gd name="T6" fmla="*/ 0 w 75"/>
                      <a:gd name="T7" fmla="*/ 0 h 30"/>
                      <a:gd name="T8" fmla="*/ 0 w 75"/>
                      <a:gd name="T9" fmla="*/ 0 h 30"/>
                      <a:gd name="T10" fmla="*/ 0 w 75"/>
                      <a:gd name="T11" fmla="*/ 0 h 30"/>
                      <a:gd name="T12" fmla="*/ 0 w 75"/>
                      <a:gd name="T13" fmla="*/ 0 h 30"/>
                      <a:gd name="T14" fmla="*/ 0 w 75"/>
                      <a:gd name="T15" fmla="*/ 0 h 30"/>
                      <a:gd name="T16" fmla="*/ 0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22" name="Freeform 277"/>
                  <p:cNvSpPr>
                    <a:spLocks/>
                  </p:cNvSpPr>
                  <p:nvPr/>
                </p:nvSpPr>
                <p:spPr bwMode="auto">
                  <a:xfrm>
                    <a:off x="948" y="3714"/>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716" name="Group 278"/>
                <p:cNvGrpSpPr>
                  <a:grpSpLocks/>
                </p:cNvGrpSpPr>
                <p:nvPr/>
              </p:nvGrpSpPr>
              <p:grpSpPr bwMode="auto">
                <a:xfrm>
                  <a:off x="953" y="3716"/>
                  <a:ext cx="49" cy="23"/>
                  <a:chOff x="953" y="3716"/>
                  <a:chExt cx="49" cy="23"/>
                </a:xfrm>
              </p:grpSpPr>
              <p:sp>
                <p:nvSpPr>
                  <p:cNvPr id="14717" name="Freeform 279"/>
                  <p:cNvSpPr>
                    <a:spLocks/>
                  </p:cNvSpPr>
                  <p:nvPr/>
                </p:nvSpPr>
                <p:spPr bwMode="auto">
                  <a:xfrm>
                    <a:off x="953" y="3716"/>
                    <a:ext cx="12" cy="23"/>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18" name="Freeform 280"/>
                  <p:cNvSpPr>
                    <a:spLocks/>
                  </p:cNvSpPr>
                  <p:nvPr/>
                </p:nvSpPr>
                <p:spPr bwMode="auto">
                  <a:xfrm>
                    <a:off x="958" y="3717"/>
                    <a:ext cx="37" cy="9"/>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19" name="Freeform 281"/>
                  <p:cNvSpPr>
                    <a:spLocks/>
                  </p:cNvSpPr>
                  <p:nvPr/>
                </p:nvSpPr>
                <p:spPr bwMode="auto">
                  <a:xfrm>
                    <a:off x="961" y="3727"/>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4514" name="Group 282"/>
              <p:cNvGrpSpPr>
                <a:grpSpLocks/>
              </p:cNvGrpSpPr>
              <p:nvPr/>
            </p:nvGrpSpPr>
            <p:grpSpPr bwMode="auto">
              <a:xfrm>
                <a:off x="963" y="3727"/>
                <a:ext cx="49" cy="23"/>
                <a:chOff x="963" y="3727"/>
                <a:chExt cx="49" cy="23"/>
              </a:xfrm>
            </p:grpSpPr>
            <p:sp>
              <p:nvSpPr>
                <p:cNvPr id="14709" name="Freeform 283"/>
                <p:cNvSpPr>
                  <a:spLocks/>
                </p:cNvSpPr>
                <p:nvPr/>
              </p:nvSpPr>
              <p:spPr bwMode="auto">
                <a:xfrm>
                  <a:off x="963" y="3727"/>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10" name="Freeform 284"/>
                <p:cNvSpPr>
                  <a:spLocks/>
                </p:cNvSpPr>
                <p:nvPr/>
              </p:nvSpPr>
              <p:spPr bwMode="auto">
                <a:xfrm>
                  <a:off x="968" y="3728"/>
                  <a:ext cx="37" cy="10"/>
                </a:xfrm>
                <a:custGeom>
                  <a:avLst/>
                  <a:gdLst>
                    <a:gd name="T0" fmla="*/ 1 w 73"/>
                    <a:gd name="T1" fmla="*/ 0 h 31"/>
                    <a:gd name="T2" fmla="*/ 1 w 73"/>
                    <a:gd name="T3" fmla="*/ 0 h 31"/>
                    <a:gd name="T4" fmla="*/ 1 w 73"/>
                    <a:gd name="T5" fmla="*/ 0 h 31"/>
                    <a:gd name="T6" fmla="*/ 1 w 73"/>
                    <a:gd name="T7" fmla="*/ 0 h 31"/>
                    <a:gd name="T8" fmla="*/ 1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11" name="Freeform 285"/>
                <p:cNvSpPr>
                  <a:spLocks/>
                </p:cNvSpPr>
                <p:nvPr/>
              </p:nvSpPr>
              <p:spPr bwMode="auto">
                <a:xfrm>
                  <a:off x="972" y="3738"/>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15" name="Group 286"/>
              <p:cNvGrpSpPr>
                <a:grpSpLocks/>
              </p:cNvGrpSpPr>
              <p:nvPr/>
            </p:nvGrpSpPr>
            <p:grpSpPr bwMode="auto">
              <a:xfrm>
                <a:off x="976" y="3740"/>
                <a:ext cx="50" cy="22"/>
                <a:chOff x="976" y="3740"/>
                <a:chExt cx="50" cy="22"/>
              </a:xfrm>
            </p:grpSpPr>
            <p:sp>
              <p:nvSpPr>
                <p:cNvPr id="14706" name="Freeform 287"/>
                <p:cNvSpPr>
                  <a:spLocks/>
                </p:cNvSpPr>
                <p:nvPr/>
              </p:nvSpPr>
              <p:spPr bwMode="auto">
                <a:xfrm>
                  <a:off x="976" y="3740"/>
                  <a:ext cx="12" cy="22"/>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07" name="Freeform 288"/>
                <p:cNvSpPr>
                  <a:spLocks/>
                </p:cNvSpPr>
                <p:nvPr/>
              </p:nvSpPr>
              <p:spPr bwMode="auto">
                <a:xfrm>
                  <a:off x="980" y="3740"/>
                  <a:ext cx="38" cy="10"/>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08" name="Freeform 289"/>
                <p:cNvSpPr>
                  <a:spLocks/>
                </p:cNvSpPr>
                <p:nvPr/>
              </p:nvSpPr>
              <p:spPr bwMode="auto">
                <a:xfrm>
                  <a:off x="984" y="3750"/>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16" name="Group 290"/>
              <p:cNvGrpSpPr>
                <a:grpSpLocks/>
              </p:cNvGrpSpPr>
              <p:nvPr/>
            </p:nvGrpSpPr>
            <p:grpSpPr bwMode="auto">
              <a:xfrm>
                <a:off x="761" y="3560"/>
                <a:ext cx="50" cy="22"/>
                <a:chOff x="761" y="3560"/>
                <a:chExt cx="50" cy="22"/>
              </a:xfrm>
            </p:grpSpPr>
            <p:sp>
              <p:nvSpPr>
                <p:cNvPr id="14703" name="Freeform 291"/>
                <p:cNvSpPr>
                  <a:spLocks/>
                </p:cNvSpPr>
                <p:nvPr/>
              </p:nvSpPr>
              <p:spPr bwMode="auto">
                <a:xfrm>
                  <a:off x="761" y="3560"/>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04" name="Freeform 292"/>
                <p:cNvSpPr>
                  <a:spLocks/>
                </p:cNvSpPr>
                <p:nvPr/>
              </p:nvSpPr>
              <p:spPr bwMode="auto">
                <a:xfrm>
                  <a:off x="767" y="3560"/>
                  <a:ext cx="36" cy="10"/>
                </a:xfrm>
                <a:custGeom>
                  <a:avLst/>
                  <a:gdLst>
                    <a:gd name="T0" fmla="*/ 0 w 73"/>
                    <a:gd name="T1" fmla="*/ 0 h 29"/>
                    <a:gd name="T2" fmla="*/ 0 w 73"/>
                    <a:gd name="T3" fmla="*/ 0 h 29"/>
                    <a:gd name="T4" fmla="*/ 0 w 73"/>
                    <a:gd name="T5" fmla="*/ 0 h 29"/>
                    <a:gd name="T6" fmla="*/ 0 w 73"/>
                    <a:gd name="T7" fmla="*/ 0 h 29"/>
                    <a:gd name="T8" fmla="*/ 0 w 73"/>
                    <a:gd name="T9" fmla="*/ 0 h 29"/>
                    <a:gd name="T10" fmla="*/ 0 w 73"/>
                    <a:gd name="T11" fmla="*/ 0 h 29"/>
                    <a:gd name="T12" fmla="*/ 0 w 73"/>
                    <a:gd name="T13" fmla="*/ 0 h 29"/>
                    <a:gd name="T14" fmla="*/ 0 w 73"/>
                    <a:gd name="T15" fmla="*/ 0 h 29"/>
                    <a:gd name="T16" fmla="*/ 0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05" name="Freeform 293"/>
                <p:cNvSpPr>
                  <a:spLocks/>
                </p:cNvSpPr>
                <p:nvPr/>
              </p:nvSpPr>
              <p:spPr bwMode="auto">
                <a:xfrm>
                  <a:off x="769" y="3571"/>
                  <a:ext cx="42" cy="11"/>
                </a:xfrm>
                <a:custGeom>
                  <a:avLst/>
                  <a:gdLst>
                    <a:gd name="T0" fmla="*/ 0 w 83"/>
                    <a:gd name="T1" fmla="*/ 0 h 35"/>
                    <a:gd name="T2" fmla="*/ 1 w 83"/>
                    <a:gd name="T3" fmla="*/ 0 h 35"/>
                    <a:gd name="T4" fmla="*/ 1 w 83"/>
                    <a:gd name="T5" fmla="*/ 0 h 35"/>
                    <a:gd name="T6" fmla="*/ 1 w 83"/>
                    <a:gd name="T7" fmla="*/ 0 h 35"/>
                    <a:gd name="T8" fmla="*/ 1 w 83"/>
                    <a:gd name="T9" fmla="*/ 0 h 35"/>
                    <a:gd name="T10" fmla="*/ 1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17" name="Group 294"/>
              <p:cNvGrpSpPr>
                <a:grpSpLocks/>
              </p:cNvGrpSpPr>
              <p:nvPr/>
            </p:nvGrpSpPr>
            <p:grpSpPr bwMode="auto">
              <a:xfrm>
                <a:off x="774" y="3572"/>
                <a:ext cx="49" cy="23"/>
                <a:chOff x="774" y="3572"/>
                <a:chExt cx="49" cy="23"/>
              </a:xfrm>
            </p:grpSpPr>
            <p:sp>
              <p:nvSpPr>
                <p:cNvPr id="14700" name="Freeform 295"/>
                <p:cNvSpPr>
                  <a:spLocks/>
                </p:cNvSpPr>
                <p:nvPr/>
              </p:nvSpPr>
              <p:spPr bwMode="auto">
                <a:xfrm>
                  <a:off x="774" y="3572"/>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01" name="Freeform 296"/>
                <p:cNvSpPr>
                  <a:spLocks/>
                </p:cNvSpPr>
                <p:nvPr/>
              </p:nvSpPr>
              <p:spPr bwMode="auto">
                <a:xfrm>
                  <a:off x="778" y="3573"/>
                  <a:ext cx="38" cy="9"/>
                </a:xfrm>
                <a:custGeom>
                  <a:avLst/>
                  <a:gdLst>
                    <a:gd name="T0" fmla="*/ 1 w 75"/>
                    <a:gd name="T1" fmla="*/ 0 h 29"/>
                    <a:gd name="T2" fmla="*/ 1 w 75"/>
                    <a:gd name="T3" fmla="*/ 0 h 29"/>
                    <a:gd name="T4" fmla="*/ 1 w 75"/>
                    <a:gd name="T5" fmla="*/ 0 h 29"/>
                    <a:gd name="T6" fmla="*/ 1 w 75"/>
                    <a:gd name="T7" fmla="*/ 0 h 29"/>
                    <a:gd name="T8" fmla="*/ 1 w 75"/>
                    <a:gd name="T9" fmla="*/ 0 h 29"/>
                    <a:gd name="T10" fmla="*/ 1 w 75"/>
                    <a:gd name="T11" fmla="*/ 0 h 29"/>
                    <a:gd name="T12" fmla="*/ 1 w 75"/>
                    <a:gd name="T13" fmla="*/ 0 h 29"/>
                    <a:gd name="T14" fmla="*/ 0 w 75"/>
                    <a:gd name="T15" fmla="*/ 0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02" name="Freeform 297"/>
                <p:cNvSpPr>
                  <a:spLocks/>
                </p:cNvSpPr>
                <p:nvPr/>
              </p:nvSpPr>
              <p:spPr bwMode="auto">
                <a:xfrm>
                  <a:off x="782" y="3583"/>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18" name="Group 298"/>
              <p:cNvGrpSpPr>
                <a:grpSpLocks/>
              </p:cNvGrpSpPr>
              <p:nvPr/>
            </p:nvGrpSpPr>
            <p:grpSpPr bwMode="auto">
              <a:xfrm>
                <a:off x="787" y="3585"/>
                <a:ext cx="49" cy="23"/>
                <a:chOff x="787" y="3585"/>
                <a:chExt cx="49" cy="23"/>
              </a:xfrm>
            </p:grpSpPr>
            <p:sp>
              <p:nvSpPr>
                <p:cNvPr id="14697" name="Freeform 299"/>
                <p:cNvSpPr>
                  <a:spLocks/>
                </p:cNvSpPr>
                <p:nvPr/>
              </p:nvSpPr>
              <p:spPr bwMode="auto">
                <a:xfrm>
                  <a:off x="787" y="3585"/>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98" name="Freeform 300"/>
                <p:cNvSpPr>
                  <a:spLocks/>
                </p:cNvSpPr>
                <p:nvPr/>
              </p:nvSpPr>
              <p:spPr bwMode="auto">
                <a:xfrm>
                  <a:off x="792" y="3586"/>
                  <a:ext cx="36" cy="10"/>
                </a:xfrm>
                <a:custGeom>
                  <a:avLst/>
                  <a:gdLst>
                    <a:gd name="T0" fmla="*/ 0 w 74"/>
                    <a:gd name="T1" fmla="*/ 0 h 29"/>
                    <a:gd name="T2" fmla="*/ 0 w 74"/>
                    <a:gd name="T3" fmla="*/ 0 h 29"/>
                    <a:gd name="T4" fmla="*/ 0 w 74"/>
                    <a:gd name="T5" fmla="*/ 0 h 29"/>
                    <a:gd name="T6" fmla="*/ 0 w 74"/>
                    <a:gd name="T7" fmla="*/ 0 h 29"/>
                    <a:gd name="T8" fmla="*/ 0 w 74"/>
                    <a:gd name="T9" fmla="*/ 0 h 29"/>
                    <a:gd name="T10" fmla="*/ 0 w 74"/>
                    <a:gd name="T11" fmla="*/ 0 h 29"/>
                    <a:gd name="T12" fmla="*/ 0 w 74"/>
                    <a:gd name="T13" fmla="*/ 0 h 29"/>
                    <a:gd name="T14" fmla="*/ 0 w 74"/>
                    <a:gd name="T15" fmla="*/ 0 h 29"/>
                    <a:gd name="T16" fmla="*/ 0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99" name="Freeform 301"/>
                <p:cNvSpPr>
                  <a:spLocks/>
                </p:cNvSpPr>
                <p:nvPr/>
              </p:nvSpPr>
              <p:spPr bwMode="auto">
                <a:xfrm>
                  <a:off x="795" y="3596"/>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19" name="Group 302"/>
              <p:cNvGrpSpPr>
                <a:grpSpLocks/>
              </p:cNvGrpSpPr>
              <p:nvPr/>
            </p:nvGrpSpPr>
            <p:grpSpPr bwMode="auto">
              <a:xfrm>
                <a:off x="799" y="3600"/>
                <a:ext cx="99" cy="73"/>
                <a:chOff x="799" y="3600"/>
                <a:chExt cx="99" cy="73"/>
              </a:xfrm>
            </p:grpSpPr>
            <p:grpSp>
              <p:nvGrpSpPr>
                <p:cNvPr id="14677" name="Group 303"/>
                <p:cNvGrpSpPr>
                  <a:grpSpLocks/>
                </p:cNvGrpSpPr>
                <p:nvPr/>
              </p:nvGrpSpPr>
              <p:grpSpPr bwMode="auto">
                <a:xfrm>
                  <a:off x="799" y="3600"/>
                  <a:ext cx="48" cy="23"/>
                  <a:chOff x="799" y="3600"/>
                  <a:chExt cx="48" cy="23"/>
                </a:xfrm>
              </p:grpSpPr>
              <p:sp>
                <p:nvSpPr>
                  <p:cNvPr id="14694" name="Freeform 304"/>
                  <p:cNvSpPr>
                    <a:spLocks/>
                  </p:cNvSpPr>
                  <p:nvPr/>
                </p:nvSpPr>
                <p:spPr bwMode="auto">
                  <a:xfrm>
                    <a:off x="799" y="3600"/>
                    <a:ext cx="12" cy="23"/>
                  </a:xfrm>
                  <a:custGeom>
                    <a:avLst/>
                    <a:gdLst>
                      <a:gd name="T0" fmla="*/ 0 w 25"/>
                      <a:gd name="T1" fmla="*/ 0 h 70"/>
                      <a:gd name="T2" fmla="*/ 0 w 25"/>
                      <a:gd name="T3" fmla="*/ 0 h 70"/>
                      <a:gd name="T4" fmla="*/ 0 w 25"/>
                      <a:gd name="T5" fmla="*/ 0 h 70"/>
                      <a:gd name="T6" fmla="*/ 0 w 25"/>
                      <a:gd name="T7" fmla="*/ 0 h 70"/>
                      <a:gd name="T8" fmla="*/ 0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95" name="Freeform 305"/>
                  <p:cNvSpPr>
                    <a:spLocks/>
                  </p:cNvSpPr>
                  <p:nvPr/>
                </p:nvSpPr>
                <p:spPr bwMode="auto">
                  <a:xfrm>
                    <a:off x="803" y="3600"/>
                    <a:ext cx="38" cy="11"/>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96" name="Freeform 306"/>
                  <p:cNvSpPr>
                    <a:spLocks/>
                  </p:cNvSpPr>
                  <p:nvPr/>
                </p:nvSpPr>
                <p:spPr bwMode="auto">
                  <a:xfrm>
                    <a:off x="807" y="3611"/>
                    <a:ext cx="40" cy="12"/>
                  </a:xfrm>
                  <a:custGeom>
                    <a:avLst/>
                    <a:gdLst>
                      <a:gd name="T0" fmla="*/ 0 w 82"/>
                      <a:gd name="T1" fmla="*/ 0 h 38"/>
                      <a:gd name="T2" fmla="*/ 0 w 82"/>
                      <a:gd name="T3" fmla="*/ 0 h 38"/>
                      <a:gd name="T4" fmla="*/ 0 w 82"/>
                      <a:gd name="T5" fmla="*/ 0 h 38"/>
                      <a:gd name="T6" fmla="*/ 0 w 82"/>
                      <a:gd name="T7" fmla="*/ 0 h 38"/>
                      <a:gd name="T8" fmla="*/ 0 w 82"/>
                      <a:gd name="T9" fmla="*/ 0 h 38"/>
                      <a:gd name="T10" fmla="*/ 0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678" name="Group 307"/>
                <p:cNvGrpSpPr>
                  <a:grpSpLocks/>
                </p:cNvGrpSpPr>
                <p:nvPr/>
              </p:nvGrpSpPr>
              <p:grpSpPr bwMode="auto">
                <a:xfrm>
                  <a:off x="811" y="3612"/>
                  <a:ext cx="48" cy="23"/>
                  <a:chOff x="811" y="3612"/>
                  <a:chExt cx="48" cy="23"/>
                </a:xfrm>
              </p:grpSpPr>
              <p:sp>
                <p:nvSpPr>
                  <p:cNvPr id="14691" name="Freeform 308"/>
                  <p:cNvSpPr>
                    <a:spLocks/>
                  </p:cNvSpPr>
                  <p:nvPr/>
                </p:nvSpPr>
                <p:spPr bwMode="auto">
                  <a:xfrm>
                    <a:off x="811" y="3612"/>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92" name="Freeform 309"/>
                  <p:cNvSpPr>
                    <a:spLocks/>
                  </p:cNvSpPr>
                  <p:nvPr/>
                </p:nvSpPr>
                <p:spPr bwMode="auto">
                  <a:xfrm>
                    <a:off x="815" y="3613"/>
                    <a:ext cx="38" cy="10"/>
                  </a:xfrm>
                  <a:custGeom>
                    <a:avLst/>
                    <a:gdLst>
                      <a:gd name="T0" fmla="*/ 1 w 75"/>
                      <a:gd name="T1" fmla="*/ 0 h 32"/>
                      <a:gd name="T2" fmla="*/ 1 w 75"/>
                      <a:gd name="T3" fmla="*/ 0 h 32"/>
                      <a:gd name="T4" fmla="*/ 1 w 75"/>
                      <a:gd name="T5" fmla="*/ 0 h 32"/>
                      <a:gd name="T6" fmla="*/ 1 w 75"/>
                      <a:gd name="T7" fmla="*/ 0 h 32"/>
                      <a:gd name="T8" fmla="*/ 1 w 75"/>
                      <a:gd name="T9" fmla="*/ 0 h 32"/>
                      <a:gd name="T10" fmla="*/ 1 w 75"/>
                      <a:gd name="T11" fmla="*/ 0 h 32"/>
                      <a:gd name="T12" fmla="*/ 1 w 75"/>
                      <a:gd name="T13" fmla="*/ 0 h 32"/>
                      <a:gd name="T14" fmla="*/ 0 w 75"/>
                      <a:gd name="T15" fmla="*/ 0 h 32"/>
                      <a:gd name="T16" fmla="*/ 1 w 75"/>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2"/>
                      <a:gd name="T29" fmla="*/ 75 w 75"/>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93" name="Freeform 310"/>
                  <p:cNvSpPr>
                    <a:spLocks/>
                  </p:cNvSpPr>
                  <p:nvPr/>
                </p:nvSpPr>
                <p:spPr bwMode="auto">
                  <a:xfrm>
                    <a:off x="819" y="3623"/>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679" name="Group 311"/>
                <p:cNvGrpSpPr>
                  <a:grpSpLocks/>
                </p:cNvGrpSpPr>
                <p:nvPr/>
              </p:nvGrpSpPr>
              <p:grpSpPr bwMode="auto">
                <a:xfrm>
                  <a:off x="823" y="3625"/>
                  <a:ext cx="49" cy="23"/>
                  <a:chOff x="823" y="3625"/>
                  <a:chExt cx="49" cy="23"/>
                </a:xfrm>
              </p:grpSpPr>
              <p:sp>
                <p:nvSpPr>
                  <p:cNvPr id="14688" name="Freeform 312"/>
                  <p:cNvSpPr>
                    <a:spLocks/>
                  </p:cNvSpPr>
                  <p:nvPr/>
                </p:nvSpPr>
                <p:spPr bwMode="auto">
                  <a:xfrm>
                    <a:off x="823" y="3625"/>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89" name="Freeform 313"/>
                  <p:cNvSpPr>
                    <a:spLocks/>
                  </p:cNvSpPr>
                  <p:nvPr/>
                </p:nvSpPr>
                <p:spPr bwMode="auto">
                  <a:xfrm>
                    <a:off x="828" y="3626"/>
                    <a:ext cx="37" cy="9"/>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90" name="Freeform 314"/>
                  <p:cNvSpPr>
                    <a:spLocks/>
                  </p:cNvSpPr>
                  <p:nvPr/>
                </p:nvSpPr>
                <p:spPr bwMode="auto">
                  <a:xfrm>
                    <a:off x="832" y="3636"/>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680" name="Group 315"/>
                <p:cNvGrpSpPr>
                  <a:grpSpLocks/>
                </p:cNvGrpSpPr>
                <p:nvPr/>
              </p:nvGrpSpPr>
              <p:grpSpPr bwMode="auto">
                <a:xfrm>
                  <a:off x="836" y="3638"/>
                  <a:ext cx="50" cy="22"/>
                  <a:chOff x="836" y="3638"/>
                  <a:chExt cx="50" cy="22"/>
                </a:xfrm>
              </p:grpSpPr>
              <p:sp>
                <p:nvSpPr>
                  <p:cNvPr id="14685" name="Freeform 316"/>
                  <p:cNvSpPr>
                    <a:spLocks/>
                  </p:cNvSpPr>
                  <p:nvPr/>
                </p:nvSpPr>
                <p:spPr bwMode="auto">
                  <a:xfrm>
                    <a:off x="836" y="3638"/>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86" name="Freeform 317"/>
                  <p:cNvSpPr>
                    <a:spLocks/>
                  </p:cNvSpPr>
                  <p:nvPr/>
                </p:nvSpPr>
                <p:spPr bwMode="auto">
                  <a:xfrm>
                    <a:off x="842" y="3638"/>
                    <a:ext cx="36" cy="10"/>
                  </a:xfrm>
                  <a:custGeom>
                    <a:avLst/>
                    <a:gdLst>
                      <a:gd name="T0" fmla="*/ 1 w 72"/>
                      <a:gd name="T1" fmla="*/ 0 h 30"/>
                      <a:gd name="T2" fmla="*/ 1 w 72"/>
                      <a:gd name="T3" fmla="*/ 0 h 30"/>
                      <a:gd name="T4" fmla="*/ 1 w 72"/>
                      <a:gd name="T5" fmla="*/ 0 h 30"/>
                      <a:gd name="T6" fmla="*/ 1 w 72"/>
                      <a:gd name="T7" fmla="*/ 0 h 30"/>
                      <a:gd name="T8" fmla="*/ 1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87" name="Freeform 318"/>
                  <p:cNvSpPr>
                    <a:spLocks/>
                  </p:cNvSpPr>
                  <p:nvPr/>
                </p:nvSpPr>
                <p:spPr bwMode="auto">
                  <a:xfrm>
                    <a:off x="844" y="3648"/>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681" name="Group 319"/>
                <p:cNvGrpSpPr>
                  <a:grpSpLocks/>
                </p:cNvGrpSpPr>
                <p:nvPr/>
              </p:nvGrpSpPr>
              <p:grpSpPr bwMode="auto">
                <a:xfrm>
                  <a:off x="849" y="3651"/>
                  <a:ext cx="49" cy="22"/>
                  <a:chOff x="849" y="3651"/>
                  <a:chExt cx="49" cy="22"/>
                </a:xfrm>
              </p:grpSpPr>
              <p:sp>
                <p:nvSpPr>
                  <p:cNvPr id="14682" name="Freeform 320"/>
                  <p:cNvSpPr>
                    <a:spLocks/>
                  </p:cNvSpPr>
                  <p:nvPr/>
                </p:nvSpPr>
                <p:spPr bwMode="auto">
                  <a:xfrm>
                    <a:off x="849" y="3651"/>
                    <a:ext cx="12" cy="22"/>
                  </a:xfrm>
                  <a:custGeom>
                    <a:avLst/>
                    <a:gdLst>
                      <a:gd name="T0" fmla="*/ 0 w 25"/>
                      <a:gd name="T1" fmla="*/ 0 h 67"/>
                      <a:gd name="T2" fmla="*/ 0 w 25"/>
                      <a:gd name="T3" fmla="*/ 0 h 67"/>
                      <a:gd name="T4" fmla="*/ 0 w 25"/>
                      <a:gd name="T5" fmla="*/ 0 h 67"/>
                      <a:gd name="T6" fmla="*/ 0 w 25"/>
                      <a:gd name="T7" fmla="*/ 0 h 67"/>
                      <a:gd name="T8" fmla="*/ 0 w 25"/>
                      <a:gd name="T9" fmla="*/ 0 h 67"/>
                      <a:gd name="T10" fmla="*/ 0 60000 65536"/>
                      <a:gd name="T11" fmla="*/ 0 60000 65536"/>
                      <a:gd name="T12" fmla="*/ 0 60000 65536"/>
                      <a:gd name="T13" fmla="*/ 0 60000 65536"/>
                      <a:gd name="T14" fmla="*/ 0 60000 65536"/>
                      <a:gd name="T15" fmla="*/ 0 w 25"/>
                      <a:gd name="T16" fmla="*/ 0 h 67"/>
                      <a:gd name="T17" fmla="*/ 25 w 25"/>
                      <a:gd name="T18" fmla="*/ 67 h 67"/>
                    </a:gdLst>
                    <a:ahLst/>
                    <a:cxnLst>
                      <a:cxn ang="T10">
                        <a:pos x="T0" y="T1"/>
                      </a:cxn>
                      <a:cxn ang="T11">
                        <a:pos x="T2" y="T3"/>
                      </a:cxn>
                      <a:cxn ang="T12">
                        <a:pos x="T4" y="T5"/>
                      </a:cxn>
                      <a:cxn ang="T13">
                        <a:pos x="T6" y="T7"/>
                      </a:cxn>
                      <a:cxn ang="T14">
                        <a:pos x="T8" y="T9"/>
                      </a:cxn>
                    </a:cxnLst>
                    <a:rect l="T15" t="T16" r="T17" b="T18"/>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83" name="Freeform 321"/>
                  <p:cNvSpPr>
                    <a:spLocks/>
                  </p:cNvSpPr>
                  <p:nvPr/>
                </p:nvSpPr>
                <p:spPr bwMode="auto">
                  <a:xfrm>
                    <a:off x="854" y="3651"/>
                    <a:ext cx="37" cy="10"/>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84" name="Freeform 322"/>
                  <p:cNvSpPr>
                    <a:spLocks/>
                  </p:cNvSpPr>
                  <p:nvPr/>
                </p:nvSpPr>
                <p:spPr bwMode="auto">
                  <a:xfrm>
                    <a:off x="857" y="3662"/>
                    <a:ext cx="41" cy="11"/>
                  </a:xfrm>
                  <a:custGeom>
                    <a:avLst/>
                    <a:gdLst>
                      <a:gd name="T0" fmla="*/ 0 w 81"/>
                      <a:gd name="T1" fmla="*/ 0 h 35"/>
                      <a:gd name="T2" fmla="*/ 1 w 81"/>
                      <a:gd name="T3" fmla="*/ 0 h 35"/>
                      <a:gd name="T4" fmla="*/ 1 w 81"/>
                      <a:gd name="T5" fmla="*/ 0 h 35"/>
                      <a:gd name="T6" fmla="*/ 1 w 81"/>
                      <a:gd name="T7" fmla="*/ 0 h 35"/>
                      <a:gd name="T8" fmla="*/ 1 w 81"/>
                      <a:gd name="T9" fmla="*/ 0 h 35"/>
                      <a:gd name="T10" fmla="*/ 1 w 81"/>
                      <a:gd name="T11" fmla="*/ 0 h 35"/>
                      <a:gd name="T12" fmla="*/ 0 w 81"/>
                      <a:gd name="T13" fmla="*/ 0 h 35"/>
                      <a:gd name="T14" fmla="*/ 0 60000 65536"/>
                      <a:gd name="T15" fmla="*/ 0 60000 65536"/>
                      <a:gd name="T16" fmla="*/ 0 60000 65536"/>
                      <a:gd name="T17" fmla="*/ 0 60000 65536"/>
                      <a:gd name="T18" fmla="*/ 0 60000 65536"/>
                      <a:gd name="T19" fmla="*/ 0 60000 65536"/>
                      <a:gd name="T20" fmla="*/ 0 60000 65536"/>
                      <a:gd name="T21" fmla="*/ 0 w 81"/>
                      <a:gd name="T22" fmla="*/ 0 h 35"/>
                      <a:gd name="T23" fmla="*/ 81 w 81"/>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4520" name="Group 323"/>
              <p:cNvGrpSpPr>
                <a:grpSpLocks/>
              </p:cNvGrpSpPr>
              <p:nvPr/>
            </p:nvGrpSpPr>
            <p:grpSpPr bwMode="auto">
              <a:xfrm>
                <a:off x="861" y="3665"/>
                <a:ext cx="99" cy="74"/>
                <a:chOff x="861" y="3665"/>
                <a:chExt cx="99" cy="74"/>
              </a:xfrm>
            </p:grpSpPr>
            <p:grpSp>
              <p:nvGrpSpPr>
                <p:cNvPr id="14657" name="Group 324"/>
                <p:cNvGrpSpPr>
                  <a:grpSpLocks/>
                </p:cNvGrpSpPr>
                <p:nvPr/>
              </p:nvGrpSpPr>
              <p:grpSpPr bwMode="auto">
                <a:xfrm>
                  <a:off x="861" y="3665"/>
                  <a:ext cx="50" cy="23"/>
                  <a:chOff x="861" y="3665"/>
                  <a:chExt cx="50" cy="23"/>
                </a:xfrm>
              </p:grpSpPr>
              <p:sp>
                <p:nvSpPr>
                  <p:cNvPr id="14674" name="Freeform 325"/>
                  <p:cNvSpPr>
                    <a:spLocks/>
                  </p:cNvSpPr>
                  <p:nvPr/>
                </p:nvSpPr>
                <p:spPr bwMode="auto">
                  <a:xfrm>
                    <a:off x="861" y="3665"/>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75" name="Freeform 326"/>
                  <p:cNvSpPr>
                    <a:spLocks/>
                  </p:cNvSpPr>
                  <p:nvPr/>
                </p:nvSpPr>
                <p:spPr bwMode="auto">
                  <a:xfrm>
                    <a:off x="865" y="3666"/>
                    <a:ext cx="38" cy="10"/>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76" name="Freeform 327"/>
                  <p:cNvSpPr>
                    <a:spLocks/>
                  </p:cNvSpPr>
                  <p:nvPr/>
                </p:nvSpPr>
                <p:spPr bwMode="auto">
                  <a:xfrm>
                    <a:off x="869" y="3676"/>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658" name="Group 328"/>
                <p:cNvGrpSpPr>
                  <a:grpSpLocks/>
                </p:cNvGrpSpPr>
                <p:nvPr/>
              </p:nvGrpSpPr>
              <p:grpSpPr bwMode="auto">
                <a:xfrm>
                  <a:off x="873" y="3678"/>
                  <a:ext cx="49" cy="23"/>
                  <a:chOff x="873" y="3678"/>
                  <a:chExt cx="49" cy="23"/>
                </a:xfrm>
              </p:grpSpPr>
              <p:sp>
                <p:nvSpPr>
                  <p:cNvPr id="14671" name="Freeform 329"/>
                  <p:cNvSpPr>
                    <a:spLocks/>
                  </p:cNvSpPr>
                  <p:nvPr/>
                </p:nvSpPr>
                <p:spPr bwMode="auto">
                  <a:xfrm>
                    <a:off x="873" y="3678"/>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72" name="Freeform 330"/>
                  <p:cNvSpPr>
                    <a:spLocks/>
                  </p:cNvSpPr>
                  <p:nvPr/>
                </p:nvSpPr>
                <p:spPr bwMode="auto">
                  <a:xfrm>
                    <a:off x="878" y="3678"/>
                    <a:ext cx="37" cy="10"/>
                  </a:xfrm>
                  <a:custGeom>
                    <a:avLst/>
                    <a:gdLst>
                      <a:gd name="T0" fmla="*/ 0 w 75"/>
                      <a:gd name="T1" fmla="*/ 0 h 30"/>
                      <a:gd name="T2" fmla="*/ 0 w 75"/>
                      <a:gd name="T3" fmla="*/ 0 h 30"/>
                      <a:gd name="T4" fmla="*/ 0 w 75"/>
                      <a:gd name="T5" fmla="*/ 0 h 30"/>
                      <a:gd name="T6" fmla="*/ 0 w 75"/>
                      <a:gd name="T7" fmla="*/ 0 h 30"/>
                      <a:gd name="T8" fmla="*/ 0 w 75"/>
                      <a:gd name="T9" fmla="*/ 0 h 30"/>
                      <a:gd name="T10" fmla="*/ 0 w 75"/>
                      <a:gd name="T11" fmla="*/ 0 h 30"/>
                      <a:gd name="T12" fmla="*/ 0 w 75"/>
                      <a:gd name="T13" fmla="*/ 0 h 30"/>
                      <a:gd name="T14" fmla="*/ 0 w 75"/>
                      <a:gd name="T15" fmla="*/ 0 h 30"/>
                      <a:gd name="T16" fmla="*/ 0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73" name="Freeform 331"/>
                  <p:cNvSpPr>
                    <a:spLocks/>
                  </p:cNvSpPr>
                  <p:nvPr/>
                </p:nvSpPr>
                <p:spPr bwMode="auto">
                  <a:xfrm>
                    <a:off x="880" y="3688"/>
                    <a:ext cx="42" cy="13"/>
                  </a:xfrm>
                  <a:custGeom>
                    <a:avLst/>
                    <a:gdLst>
                      <a:gd name="T0" fmla="*/ 0 w 82"/>
                      <a:gd name="T1" fmla="*/ 0 h 38"/>
                      <a:gd name="T2" fmla="*/ 1 w 82"/>
                      <a:gd name="T3" fmla="*/ 0 h 38"/>
                      <a:gd name="T4" fmla="*/ 1 w 82"/>
                      <a:gd name="T5" fmla="*/ 0 h 38"/>
                      <a:gd name="T6" fmla="*/ 1 w 82"/>
                      <a:gd name="T7" fmla="*/ 0 h 38"/>
                      <a:gd name="T8" fmla="*/ 1 w 82"/>
                      <a:gd name="T9" fmla="*/ 0 h 38"/>
                      <a:gd name="T10" fmla="*/ 1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659" name="Group 332"/>
                <p:cNvGrpSpPr>
                  <a:grpSpLocks/>
                </p:cNvGrpSpPr>
                <p:nvPr/>
              </p:nvGrpSpPr>
              <p:grpSpPr bwMode="auto">
                <a:xfrm>
                  <a:off x="886" y="3690"/>
                  <a:ext cx="49" cy="23"/>
                  <a:chOff x="886" y="3690"/>
                  <a:chExt cx="49" cy="23"/>
                </a:xfrm>
              </p:grpSpPr>
              <p:sp>
                <p:nvSpPr>
                  <p:cNvPr id="14668" name="Freeform 333"/>
                  <p:cNvSpPr>
                    <a:spLocks/>
                  </p:cNvSpPr>
                  <p:nvPr/>
                </p:nvSpPr>
                <p:spPr bwMode="auto">
                  <a:xfrm>
                    <a:off x="886" y="3690"/>
                    <a:ext cx="12" cy="23"/>
                  </a:xfrm>
                  <a:custGeom>
                    <a:avLst/>
                    <a:gdLst>
                      <a:gd name="T0" fmla="*/ 1 w 24"/>
                      <a:gd name="T1" fmla="*/ 0 h 70"/>
                      <a:gd name="T2" fmla="*/ 0 w 24"/>
                      <a:gd name="T3" fmla="*/ 0 h 70"/>
                      <a:gd name="T4" fmla="*/ 1 w 24"/>
                      <a:gd name="T5" fmla="*/ 0 h 70"/>
                      <a:gd name="T6" fmla="*/ 1 w 24"/>
                      <a:gd name="T7" fmla="*/ 0 h 70"/>
                      <a:gd name="T8" fmla="*/ 1 w 24"/>
                      <a:gd name="T9" fmla="*/ 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69" name="Freeform 334"/>
                  <p:cNvSpPr>
                    <a:spLocks/>
                  </p:cNvSpPr>
                  <p:nvPr/>
                </p:nvSpPr>
                <p:spPr bwMode="auto">
                  <a:xfrm>
                    <a:off x="890" y="3691"/>
                    <a:ext cx="38" cy="10"/>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70" name="Freeform 335"/>
                  <p:cNvSpPr>
                    <a:spLocks/>
                  </p:cNvSpPr>
                  <p:nvPr/>
                </p:nvSpPr>
                <p:spPr bwMode="auto">
                  <a:xfrm>
                    <a:off x="893" y="3701"/>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660" name="Group 336"/>
                <p:cNvGrpSpPr>
                  <a:grpSpLocks/>
                </p:cNvGrpSpPr>
                <p:nvPr/>
              </p:nvGrpSpPr>
              <p:grpSpPr bwMode="auto">
                <a:xfrm>
                  <a:off x="899" y="3703"/>
                  <a:ext cx="48" cy="23"/>
                  <a:chOff x="899" y="3703"/>
                  <a:chExt cx="48" cy="23"/>
                </a:xfrm>
              </p:grpSpPr>
              <p:sp>
                <p:nvSpPr>
                  <p:cNvPr id="14665" name="Freeform 337"/>
                  <p:cNvSpPr>
                    <a:spLocks/>
                  </p:cNvSpPr>
                  <p:nvPr/>
                </p:nvSpPr>
                <p:spPr bwMode="auto">
                  <a:xfrm>
                    <a:off x="899" y="3703"/>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66" name="Freeform 338"/>
                  <p:cNvSpPr>
                    <a:spLocks/>
                  </p:cNvSpPr>
                  <p:nvPr/>
                </p:nvSpPr>
                <p:spPr bwMode="auto">
                  <a:xfrm>
                    <a:off x="903" y="3703"/>
                    <a:ext cx="38" cy="10"/>
                  </a:xfrm>
                  <a:custGeom>
                    <a:avLst/>
                    <a:gdLst>
                      <a:gd name="T0" fmla="*/ 1 w 75"/>
                      <a:gd name="T1" fmla="*/ 0 h 30"/>
                      <a:gd name="T2" fmla="*/ 1 w 75"/>
                      <a:gd name="T3" fmla="*/ 0 h 30"/>
                      <a:gd name="T4" fmla="*/ 1 w 75"/>
                      <a:gd name="T5" fmla="*/ 0 h 30"/>
                      <a:gd name="T6" fmla="*/ 1 w 75"/>
                      <a:gd name="T7" fmla="*/ 0 h 30"/>
                      <a:gd name="T8" fmla="*/ 1 w 75"/>
                      <a:gd name="T9" fmla="*/ 0 h 30"/>
                      <a:gd name="T10" fmla="*/ 1 w 75"/>
                      <a:gd name="T11" fmla="*/ 0 h 30"/>
                      <a:gd name="T12" fmla="*/ 1 w 75"/>
                      <a:gd name="T13" fmla="*/ 0 h 30"/>
                      <a:gd name="T14" fmla="*/ 0 w 75"/>
                      <a:gd name="T15" fmla="*/ 0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67" name="Freeform 339"/>
                  <p:cNvSpPr>
                    <a:spLocks/>
                  </p:cNvSpPr>
                  <p:nvPr/>
                </p:nvSpPr>
                <p:spPr bwMode="auto">
                  <a:xfrm>
                    <a:off x="907" y="3714"/>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661" name="Group 340"/>
                <p:cNvGrpSpPr>
                  <a:grpSpLocks/>
                </p:cNvGrpSpPr>
                <p:nvPr/>
              </p:nvGrpSpPr>
              <p:grpSpPr bwMode="auto">
                <a:xfrm>
                  <a:off x="912" y="3716"/>
                  <a:ext cx="48" cy="23"/>
                  <a:chOff x="912" y="3716"/>
                  <a:chExt cx="48" cy="23"/>
                </a:xfrm>
              </p:grpSpPr>
              <p:sp>
                <p:nvSpPr>
                  <p:cNvPr id="14662" name="Freeform 341"/>
                  <p:cNvSpPr>
                    <a:spLocks/>
                  </p:cNvSpPr>
                  <p:nvPr/>
                </p:nvSpPr>
                <p:spPr bwMode="auto">
                  <a:xfrm>
                    <a:off x="912" y="3716"/>
                    <a:ext cx="11" cy="23"/>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63" name="Freeform 342"/>
                  <p:cNvSpPr>
                    <a:spLocks/>
                  </p:cNvSpPr>
                  <p:nvPr/>
                </p:nvSpPr>
                <p:spPr bwMode="auto">
                  <a:xfrm>
                    <a:off x="916" y="3717"/>
                    <a:ext cx="37" cy="9"/>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64" name="Freeform 343"/>
                  <p:cNvSpPr>
                    <a:spLocks/>
                  </p:cNvSpPr>
                  <p:nvPr/>
                </p:nvSpPr>
                <p:spPr bwMode="auto">
                  <a:xfrm>
                    <a:off x="919" y="3727"/>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4521" name="Group 344"/>
              <p:cNvGrpSpPr>
                <a:grpSpLocks/>
              </p:cNvGrpSpPr>
              <p:nvPr/>
            </p:nvGrpSpPr>
            <p:grpSpPr bwMode="auto">
              <a:xfrm>
                <a:off x="922" y="3727"/>
                <a:ext cx="49" cy="23"/>
                <a:chOff x="922" y="3727"/>
                <a:chExt cx="49" cy="23"/>
              </a:xfrm>
            </p:grpSpPr>
            <p:sp>
              <p:nvSpPr>
                <p:cNvPr id="14654" name="Freeform 345"/>
                <p:cNvSpPr>
                  <a:spLocks/>
                </p:cNvSpPr>
                <p:nvPr/>
              </p:nvSpPr>
              <p:spPr bwMode="auto">
                <a:xfrm>
                  <a:off x="922" y="3727"/>
                  <a:ext cx="12" cy="23"/>
                </a:xfrm>
                <a:custGeom>
                  <a:avLst/>
                  <a:gdLst>
                    <a:gd name="T0" fmla="*/ 1 w 24"/>
                    <a:gd name="T1" fmla="*/ 0 h 69"/>
                    <a:gd name="T2" fmla="*/ 0 w 24"/>
                    <a:gd name="T3" fmla="*/ 0 h 69"/>
                    <a:gd name="T4" fmla="*/ 1 w 24"/>
                    <a:gd name="T5" fmla="*/ 0 h 69"/>
                    <a:gd name="T6" fmla="*/ 1 w 24"/>
                    <a:gd name="T7" fmla="*/ 0 h 69"/>
                    <a:gd name="T8" fmla="*/ 1 w 24"/>
                    <a:gd name="T9" fmla="*/ 0 h 69"/>
                    <a:gd name="T10" fmla="*/ 0 60000 65536"/>
                    <a:gd name="T11" fmla="*/ 0 60000 65536"/>
                    <a:gd name="T12" fmla="*/ 0 60000 65536"/>
                    <a:gd name="T13" fmla="*/ 0 60000 65536"/>
                    <a:gd name="T14" fmla="*/ 0 60000 65536"/>
                    <a:gd name="T15" fmla="*/ 0 w 24"/>
                    <a:gd name="T16" fmla="*/ 0 h 69"/>
                    <a:gd name="T17" fmla="*/ 24 w 24"/>
                    <a:gd name="T18" fmla="*/ 69 h 69"/>
                  </a:gdLst>
                  <a:ahLst/>
                  <a:cxnLst>
                    <a:cxn ang="T10">
                      <a:pos x="T0" y="T1"/>
                    </a:cxn>
                    <a:cxn ang="T11">
                      <a:pos x="T2" y="T3"/>
                    </a:cxn>
                    <a:cxn ang="T12">
                      <a:pos x="T4" y="T5"/>
                    </a:cxn>
                    <a:cxn ang="T13">
                      <a:pos x="T6" y="T7"/>
                    </a:cxn>
                    <a:cxn ang="T14">
                      <a:pos x="T8" y="T9"/>
                    </a:cxn>
                  </a:cxnLst>
                  <a:rect l="T15" t="T16" r="T17" b="T18"/>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55" name="Freeform 346"/>
                <p:cNvSpPr>
                  <a:spLocks/>
                </p:cNvSpPr>
                <p:nvPr/>
              </p:nvSpPr>
              <p:spPr bwMode="auto">
                <a:xfrm>
                  <a:off x="927" y="3728"/>
                  <a:ext cx="36" cy="10"/>
                </a:xfrm>
                <a:custGeom>
                  <a:avLst/>
                  <a:gdLst>
                    <a:gd name="T0" fmla="*/ 1 w 72"/>
                    <a:gd name="T1" fmla="*/ 0 h 31"/>
                    <a:gd name="T2" fmla="*/ 1 w 72"/>
                    <a:gd name="T3" fmla="*/ 0 h 31"/>
                    <a:gd name="T4" fmla="*/ 1 w 72"/>
                    <a:gd name="T5" fmla="*/ 0 h 31"/>
                    <a:gd name="T6" fmla="*/ 1 w 72"/>
                    <a:gd name="T7" fmla="*/ 0 h 31"/>
                    <a:gd name="T8" fmla="*/ 1 w 72"/>
                    <a:gd name="T9" fmla="*/ 0 h 31"/>
                    <a:gd name="T10" fmla="*/ 1 w 72"/>
                    <a:gd name="T11" fmla="*/ 0 h 31"/>
                    <a:gd name="T12" fmla="*/ 1 w 72"/>
                    <a:gd name="T13" fmla="*/ 0 h 31"/>
                    <a:gd name="T14" fmla="*/ 0 w 72"/>
                    <a:gd name="T15" fmla="*/ 0 h 31"/>
                    <a:gd name="T16" fmla="*/ 1 w 72"/>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1"/>
                    <a:gd name="T29" fmla="*/ 72 w 72"/>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56" name="Freeform 347"/>
                <p:cNvSpPr>
                  <a:spLocks/>
                </p:cNvSpPr>
                <p:nvPr/>
              </p:nvSpPr>
              <p:spPr bwMode="auto">
                <a:xfrm>
                  <a:off x="930" y="3738"/>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22" name="Group 348"/>
              <p:cNvGrpSpPr>
                <a:grpSpLocks/>
              </p:cNvGrpSpPr>
              <p:nvPr/>
            </p:nvGrpSpPr>
            <p:grpSpPr bwMode="auto">
              <a:xfrm>
                <a:off x="895" y="3526"/>
                <a:ext cx="44" cy="23"/>
                <a:chOff x="895" y="3526"/>
                <a:chExt cx="44" cy="23"/>
              </a:xfrm>
            </p:grpSpPr>
            <p:sp>
              <p:nvSpPr>
                <p:cNvPr id="14651" name="Freeform 349"/>
                <p:cNvSpPr>
                  <a:spLocks/>
                </p:cNvSpPr>
                <p:nvPr/>
              </p:nvSpPr>
              <p:spPr bwMode="auto">
                <a:xfrm>
                  <a:off x="895" y="3526"/>
                  <a:ext cx="19" cy="23"/>
                </a:xfrm>
                <a:custGeom>
                  <a:avLst/>
                  <a:gdLst>
                    <a:gd name="T0" fmla="*/ 1 w 38"/>
                    <a:gd name="T1" fmla="*/ 0 h 69"/>
                    <a:gd name="T2" fmla="*/ 0 w 38"/>
                    <a:gd name="T3" fmla="*/ 0 h 69"/>
                    <a:gd name="T4" fmla="*/ 1 w 38"/>
                    <a:gd name="T5" fmla="*/ 0 h 69"/>
                    <a:gd name="T6" fmla="*/ 1 w 38"/>
                    <a:gd name="T7" fmla="*/ 0 h 69"/>
                    <a:gd name="T8" fmla="*/ 1 w 38"/>
                    <a:gd name="T9" fmla="*/ 0 h 69"/>
                    <a:gd name="T10" fmla="*/ 0 60000 65536"/>
                    <a:gd name="T11" fmla="*/ 0 60000 65536"/>
                    <a:gd name="T12" fmla="*/ 0 60000 65536"/>
                    <a:gd name="T13" fmla="*/ 0 60000 65536"/>
                    <a:gd name="T14" fmla="*/ 0 60000 65536"/>
                    <a:gd name="T15" fmla="*/ 0 w 38"/>
                    <a:gd name="T16" fmla="*/ 0 h 69"/>
                    <a:gd name="T17" fmla="*/ 38 w 38"/>
                    <a:gd name="T18" fmla="*/ 69 h 69"/>
                  </a:gdLst>
                  <a:ahLst/>
                  <a:cxnLst>
                    <a:cxn ang="T10">
                      <a:pos x="T0" y="T1"/>
                    </a:cxn>
                    <a:cxn ang="T11">
                      <a:pos x="T2" y="T3"/>
                    </a:cxn>
                    <a:cxn ang="T12">
                      <a:pos x="T4" y="T5"/>
                    </a:cxn>
                    <a:cxn ang="T13">
                      <a:pos x="T6" y="T7"/>
                    </a:cxn>
                    <a:cxn ang="T14">
                      <a:pos x="T8" y="T9"/>
                    </a:cxn>
                  </a:cxnLst>
                  <a:rect l="T15" t="T16" r="T17" b="T18"/>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52" name="Freeform 350"/>
                <p:cNvSpPr>
                  <a:spLocks/>
                </p:cNvSpPr>
                <p:nvPr/>
              </p:nvSpPr>
              <p:spPr bwMode="auto">
                <a:xfrm>
                  <a:off x="901" y="3526"/>
                  <a:ext cx="33" cy="12"/>
                </a:xfrm>
                <a:custGeom>
                  <a:avLst/>
                  <a:gdLst>
                    <a:gd name="T0" fmla="*/ 0 w 64"/>
                    <a:gd name="T1" fmla="*/ 0 h 35"/>
                    <a:gd name="T2" fmla="*/ 1 w 64"/>
                    <a:gd name="T3" fmla="*/ 0 h 35"/>
                    <a:gd name="T4" fmla="*/ 1 w 64"/>
                    <a:gd name="T5" fmla="*/ 0 h 35"/>
                    <a:gd name="T6" fmla="*/ 1 w 64"/>
                    <a:gd name="T7" fmla="*/ 0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53" name="Freeform 351"/>
                <p:cNvSpPr>
                  <a:spLocks/>
                </p:cNvSpPr>
                <p:nvPr/>
              </p:nvSpPr>
              <p:spPr bwMode="auto">
                <a:xfrm>
                  <a:off x="907" y="3538"/>
                  <a:ext cx="32" cy="11"/>
                </a:xfrm>
                <a:custGeom>
                  <a:avLst/>
                  <a:gdLst>
                    <a:gd name="T0" fmla="*/ 0 w 65"/>
                    <a:gd name="T1" fmla="*/ 0 h 31"/>
                    <a:gd name="T2" fmla="*/ 0 w 65"/>
                    <a:gd name="T3" fmla="*/ 0 h 31"/>
                    <a:gd name="T4" fmla="*/ 0 w 65"/>
                    <a:gd name="T5" fmla="*/ 0 h 31"/>
                    <a:gd name="T6" fmla="*/ 0 w 65"/>
                    <a:gd name="T7" fmla="*/ 0 h 31"/>
                    <a:gd name="T8" fmla="*/ 0 w 65"/>
                    <a:gd name="T9" fmla="*/ 0 h 31"/>
                    <a:gd name="T10" fmla="*/ 0 60000 65536"/>
                    <a:gd name="T11" fmla="*/ 0 60000 65536"/>
                    <a:gd name="T12" fmla="*/ 0 60000 65536"/>
                    <a:gd name="T13" fmla="*/ 0 60000 65536"/>
                    <a:gd name="T14" fmla="*/ 0 60000 65536"/>
                    <a:gd name="T15" fmla="*/ 0 w 65"/>
                    <a:gd name="T16" fmla="*/ 0 h 31"/>
                    <a:gd name="T17" fmla="*/ 65 w 65"/>
                    <a:gd name="T18" fmla="*/ 31 h 31"/>
                  </a:gdLst>
                  <a:ahLst/>
                  <a:cxnLst>
                    <a:cxn ang="T10">
                      <a:pos x="T0" y="T1"/>
                    </a:cxn>
                    <a:cxn ang="T11">
                      <a:pos x="T2" y="T3"/>
                    </a:cxn>
                    <a:cxn ang="T12">
                      <a:pos x="T4" y="T5"/>
                    </a:cxn>
                    <a:cxn ang="T13">
                      <a:pos x="T6" y="T7"/>
                    </a:cxn>
                    <a:cxn ang="T14">
                      <a:pos x="T8" y="T9"/>
                    </a:cxn>
                  </a:cxnLst>
                  <a:rect l="T15" t="T16" r="T17" b="T18"/>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23" name="Group 352"/>
              <p:cNvGrpSpPr>
                <a:grpSpLocks/>
              </p:cNvGrpSpPr>
              <p:nvPr/>
            </p:nvGrpSpPr>
            <p:grpSpPr bwMode="auto">
              <a:xfrm>
                <a:off x="907" y="3540"/>
                <a:ext cx="45" cy="22"/>
                <a:chOff x="907" y="3540"/>
                <a:chExt cx="45" cy="22"/>
              </a:xfrm>
            </p:grpSpPr>
            <p:sp>
              <p:nvSpPr>
                <p:cNvPr id="14648" name="Freeform 353"/>
                <p:cNvSpPr>
                  <a:spLocks/>
                </p:cNvSpPr>
                <p:nvPr/>
              </p:nvSpPr>
              <p:spPr bwMode="auto">
                <a:xfrm>
                  <a:off x="907" y="3540"/>
                  <a:ext cx="20" cy="22"/>
                </a:xfrm>
                <a:custGeom>
                  <a:avLst/>
                  <a:gdLst>
                    <a:gd name="T0" fmla="*/ 1 w 39"/>
                    <a:gd name="T1" fmla="*/ 0 h 68"/>
                    <a:gd name="T2" fmla="*/ 0 w 39"/>
                    <a:gd name="T3" fmla="*/ 0 h 68"/>
                    <a:gd name="T4" fmla="*/ 1 w 39"/>
                    <a:gd name="T5" fmla="*/ 0 h 68"/>
                    <a:gd name="T6" fmla="*/ 1 w 39"/>
                    <a:gd name="T7" fmla="*/ 0 h 68"/>
                    <a:gd name="T8" fmla="*/ 1 w 39"/>
                    <a:gd name="T9" fmla="*/ 0 h 68"/>
                    <a:gd name="T10" fmla="*/ 0 60000 65536"/>
                    <a:gd name="T11" fmla="*/ 0 60000 65536"/>
                    <a:gd name="T12" fmla="*/ 0 60000 65536"/>
                    <a:gd name="T13" fmla="*/ 0 60000 65536"/>
                    <a:gd name="T14" fmla="*/ 0 60000 65536"/>
                    <a:gd name="T15" fmla="*/ 0 w 39"/>
                    <a:gd name="T16" fmla="*/ 0 h 68"/>
                    <a:gd name="T17" fmla="*/ 39 w 39"/>
                    <a:gd name="T18" fmla="*/ 68 h 68"/>
                  </a:gdLst>
                  <a:ahLst/>
                  <a:cxnLst>
                    <a:cxn ang="T10">
                      <a:pos x="T0" y="T1"/>
                    </a:cxn>
                    <a:cxn ang="T11">
                      <a:pos x="T2" y="T3"/>
                    </a:cxn>
                    <a:cxn ang="T12">
                      <a:pos x="T4" y="T5"/>
                    </a:cxn>
                    <a:cxn ang="T13">
                      <a:pos x="T6" y="T7"/>
                    </a:cxn>
                    <a:cxn ang="T14">
                      <a:pos x="T8" y="T9"/>
                    </a:cxn>
                  </a:cxnLst>
                  <a:rect l="T15" t="T16" r="T17" b="T18"/>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49" name="Freeform 354"/>
                <p:cNvSpPr>
                  <a:spLocks/>
                </p:cNvSpPr>
                <p:nvPr/>
              </p:nvSpPr>
              <p:spPr bwMode="auto">
                <a:xfrm>
                  <a:off x="914" y="3540"/>
                  <a:ext cx="32" cy="11"/>
                </a:xfrm>
                <a:custGeom>
                  <a:avLst/>
                  <a:gdLst>
                    <a:gd name="T0" fmla="*/ 0 w 64"/>
                    <a:gd name="T1" fmla="*/ 0 h 34"/>
                    <a:gd name="T2" fmla="*/ 1 w 64"/>
                    <a:gd name="T3" fmla="*/ 0 h 34"/>
                    <a:gd name="T4" fmla="*/ 1 w 64"/>
                    <a:gd name="T5" fmla="*/ 0 h 34"/>
                    <a:gd name="T6" fmla="*/ 1 w 64"/>
                    <a:gd name="T7" fmla="*/ 0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50" name="Freeform 355"/>
                <p:cNvSpPr>
                  <a:spLocks/>
                </p:cNvSpPr>
                <p:nvPr/>
              </p:nvSpPr>
              <p:spPr bwMode="auto">
                <a:xfrm>
                  <a:off x="919" y="3552"/>
                  <a:ext cx="33" cy="10"/>
                </a:xfrm>
                <a:custGeom>
                  <a:avLst/>
                  <a:gdLst>
                    <a:gd name="T0" fmla="*/ 0 w 66"/>
                    <a:gd name="T1" fmla="*/ 0 h 30"/>
                    <a:gd name="T2" fmla="*/ 1 w 66"/>
                    <a:gd name="T3" fmla="*/ 0 h 30"/>
                    <a:gd name="T4" fmla="*/ 1 w 66"/>
                    <a:gd name="T5" fmla="*/ 0 h 30"/>
                    <a:gd name="T6" fmla="*/ 1 w 66"/>
                    <a:gd name="T7" fmla="*/ 0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24" name="Group 356"/>
              <p:cNvGrpSpPr>
                <a:grpSpLocks/>
              </p:cNvGrpSpPr>
              <p:nvPr/>
            </p:nvGrpSpPr>
            <p:grpSpPr bwMode="auto">
              <a:xfrm>
                <a:off x="920" y="3553"/>
                <a:ext cx="45" cy="23"/>
                <a:chOff x="920" y="3553"/>
                <a:chExt cx="45" cy="23"/>
              </a:xfrm>
            </p:grpSpPr>
            <p:sp>
              <p:nvSpPr>
                <p:cNvPr id="14645" name="Freeform 357"/>
                <p:cNvSpPr>
                  <a:spLocks/>
                </p:cNvSpPr>
                <p:nvPr/>
              </p:nvSpPr>
              <p:spPr bwMode="auto">
                <a:xfrm>
                  <a:off x="920" y="3553"/>
                  <a:ext cx="20" cy="23"/>
                </a:xfrm>
                <a:custGeom>
                  <a:avLst/>
                  <a:gdLst>
                    <a:gd name="T0" fmla="*/ 0 w 41"/>
                    <a:gd name="T1" fmla="*/ 0 h 68"/>
                    <a:gd name="T2" fmla="*/ 0 w 41"/>
                    <a:gd name="T3" fmla="*/ 0 h 68"/>
                    <a:gd name="T4" fmla="*/ 0 w 41"/>
                    <a:gd name="T5" fmla="*/ 0 h 68"/>
                    <a:gd name="T6" fmla="*/ 0 w 41"/>
                    <a:gd name="T7" fmla="*/ 0 h 68"/>
                    <a:gd name="T8" fmla="*/ 0 w 41"/>
                    <a:gd name="T9" fmla="*/ 0 h 68"/>
                    <a:gd name="T10" fmla="*/ 0 60000 65536"/>
                    <a:gd name="T11" fmla="*/ 0 60000 65536"/>
                    <a:gd name="T12" fmla="*/ 0 60000 65536"/>
                    <a:gd name="T13" fmla="*/ 0 60000 65536"/>
                    <a:gd name="T14" fmla="*/ 0 60000 65536"/>
                    <a:gd name="T15" fmla="*/ 0 w 41"/>
                    <a:gd name="T16" fmla="*/ 0 h 68"/>
                    <a:gd name="T17" fmla="*/ 41 w 41"/>
                    <a:gd name="T18" fmla="*/ 68 h 68"/>
                  </a:gdLst>
                  <a:ahLst/>
                  <a:cxnLst>
                    <a:cxn ang="T10">
                      <a:pos x="T0" y="T1"/>
                    </a:cxn>
                    <a:cxn ang="T11">
                      <a:pos x="T2" y="T3"/>
                    </a:cxn>
                    <a:cxn ang="T12">
                      <a:pos x="T4" y="T5"/>
                    </a:cxn>
                    <a:cxn ang="T13">
                      <a:pos x="T6" y="T7"/>
                    </a:cxn>
                    <a:cxn ang="T14">
                      <a:pos x="T8" y="T9"/>
                    </a:cxn>
                  </a:cxnLst>
                  <a:rect l="T15" t="T16" r="T17" b="T18"/>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46" name="Freeform 358"/>
                <p:cNvSpPr>
                  <a:spLocks/>
                </p:cNvSpPr>
                <p:nvPr/>
              </p:nvSpPr>
              <p:spPr bwMode="auto">
                <a:xfrm>
                  <a:off x="927" y="3554"/>
                  <a:ext cx="32" cy="11"/>
                </a:xfrm>
                <a:custGeom>
                  <a:avLst/>
                  <a:gdLst>
                    <a:gd name="T0" fmla="*/ 0 w 63"/>
                    <a:gd name="T1" fmla="*/ 0 h 33"/>
                    <a:gd name="T2" fmla="*/ 1 w 63"/>
                    <a:gd name="T3" fmla="*/ 0 h 33"/>
                    <a:gd name="T4" fmla="*/ 1 w 63"/>
                    <a:gd name="T5" fmla="*/ 0 h 33"/>
                    <a:gd name="T6" fmla="*/ 1 w 63"/>
                    <a:gd name="T7" fmla="*/ 0 h 33"/>
                    <a:gd name="T8" fmla="*/ 0 w 63"/>
                    <a:gd name="T9" fmla="*/ 0 h 33"/>
                    <a:gd name="T10" fmla="*/ 0 60000 65536"/>
                    <a:gd name="T11" fmla="*/ 0 60000 65536"/>
                    <a:gd name="T12" fmla="*/ 0 60000 65536"/>
                    <a:gd name="T13" fmla="*/ 0 60000 65536"/>
                    <a:gd name="T14" fmla="*/ 0 60000 65536"/>
                    <a:gd name="T15" fmla="*/ 0 w 63"/>
                    <a:gd name="T16" fmla="*/ 0 h 33"/>
                    <a:gd name="T17" fmla="*/ 63 w 63"/>
                    <a:gd name="T18" fmla="*/ 33 h 33"/>
                  </a:gdLst>
                  <a:ahLst/>
                  <a:cxnLst>
                    <a:cxn ang="T10">
                      <a:pos x="T0" y="T1"/>
                    </a:cxn>
                    <a:cxn ang="T11">
                      <a:pos x="T2" y="T3"/>
                    </a:cxn>
                    <a:cxn ang="T12">
                      <a:pos x="T4" y="T5"/>
                    </a:cxn>
                    <a:cxn ang="T13">
                      <a:pos x="T6" y="T7"/>
                    </a:cxn>
                    <a:cxn ang="T14">
                      <a:pos x="T8" y="T9"/>
                    </a:cxn>
                  </a:cxnLst>
                  <a:rect l="T15" t="T16" r="T17" b="T18"/>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47" name="Freeform 359"/>
                <p:cNvSpPr>
                  <a:spLocks/>
                </p:cNvSpPr>
                <p:nvPr/>
              </p:nvSpPr>
              <p:spPr bwMode="auto">
                <a:xfrm>
                  <a:off x="932" y="3566"/>
                  <a:ext cx="33" cy="10"/>
                </a:xfrm>
                <a:custGeom>
                  <a:avLst/>
                  <a:gdLst>
                    <a:gd name="T0" fmla="*/ 0 w 66"/>
                    <a:gd name="T1" fmla="*/ 0 h 30"/>
                    <a:gd name="T2" fmla="*/ 1 w 66"/>
                    <a:gd name="T3" fmla="*/ 0 h 30"/>
                    <a:gd name="T4" fmla="*/ 1 w 66"/>
                    <a:gd name="T5" fmla="*/ 0 h 30"/>
                    <a:gd name="T6" fmla="*/ 1 w 66"/>
                    <a:gd name="T7" fmla="*/ 0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25" name="Group 360"/>
              <p:cNvGrpSpPr>
                <a:grpSpLocks/>
              </p:cNvGrpSpPr>
              <p:nvPr/>
            </p:nvGrpSpPr>
            <p:grpSpPr bwMode="auto">
              <a:xfrm>
                <a:off x="934" y="3566"/>
                <a:ext cx="44" cy="23"/>
                <a:chOff x="934" y="3566"/>
                <a:chExt cx="44" cy="23"/>
              </a:xfrm>
            </p:grpSpPr>
            <p:sp>
              <p:nvSpPr>
                <p:cNvPr id="14642" name="Freeform 361"/>
                <p:cNvSpPr>
                  <a:spLocks/>
                </p:cNvSpPr>
                <p:nvPr/>
              </p:nvSpPr>
              <p:spPr bwMode="auto">
                <a:xfrm>
                  <a:off x="934" y="3566"/>
                  <a:ext cx="19" cy="23"/>
                </a:xfrm>
                <a:custGeom>
                  <a:avLst/>
                  <a:gdLst>
                    <a:gd name="T0" fmla="*/ 0 w 40"/>
                    <a:gd name="T1" fmla="*/ 0 h 68"/>
                    <a:gd name="T2" fmla="*/ 0 w 40"/>
                    <a:gd name="T3" fmla="*/ 0 h 68"/>
                    <a:gd name="T4" fmla="*/ 0 w 40"/>
                    <a:gd name="T5" fmla="*/ 0 h 68"/>
                    <a:gd name="T6" fmla="*/ 0 w 40"/>
                    <a:gd name="T7" fmla="*/ 0 h 68"/>
                    <a:gd name="T8" fmla="*/ 0 w 40"/>
                    <a:gd name="T9" fmla="*/ 0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43" name="Freeform 362"/>
                <p:cNvSpPr>
                  <a:spLocks/>
                </p:cNvSpPr>
                <p:nvPr/>
              </p:nvSpPr>
              <p:spPr bwMode="auto">
                <a:xfrm>
                  <a:off x="940" y="3567"/>
                  <a:ext cx="32" cy="11"/>
                </a:xfrm>
                <a:custGeom>
                  <a:avLst/>
                  <a:gdLst>
                    <a:gd name="T0" fmla="*/ 0 w 65"/>
                    <a:gd name="T1" fmla="*/ 0 h 35"/>
                    <a:gd name="T2" fmla="*/ 0 w 65"/>
                    <a:gd name="T3" fmla="*/ 0 h 35"/>
                    <a:gd name="T4" fmla="*/ 0 w 65"/>
                    <a:gd name="T5" fmla="*/ 0 h 35"/>
                    <a:gd name="T6" fmla="*/ 0 w 65"/>
                    <a:gd name="T7" fmla="*/ 0 h 35"/>
                    <a:gd name="T8" fmla="*/ 0 w 65"/>
                    <a:gd name="T9" fmla="*/ 0 h 35"/>
                    <a:gd name="T10" fmla="*/ 0 60000 65536"/>
                    <a:gd name="T11" fmla="*/ 0 60000 65536"/>
                    <a:gd name="T12" fmla="*/ 0 60000 65536"/>
                    <a:gd name="T13" fmla="*/ 0 60000 65536"/>
                    <a:gd name="T14" fmla="*/ 0 60000 65536"/>
                    <a:gd name="T15" fmla="*/ 0 w 65"/>
                    <a:gd name="T16" fmla="*/ 0 h 35"/>
                    <a:gd name="T17" fmla="*/ 65 w 65"/>
                    <a:gd name="T18" fmla="*/ 35 h 35"/>
                  </a:gdLst>
                  <a:ahLst/>
                  <a:cxnLst>
                    <a:cxn ang="T10">
                      <a:pos x="T0" y="T1"/>
                    </a:cxn>
                    <a:cxn ang="T11">
                      <a:pos x="T2" y="T3"/>
                    </a:cxn>
                    <a:cxn ang="T12">
                      <a:pos x="T4" y="T5"/>
                    </a:cxn>
                    <a:cxn ang="T13">
                      <a:pos x="T6" y="T7"/>
                    </a:cxn>
                    <a:cxn ang="T14">
                      <a:pos x="T8" y="T9"/>
                    </a:cxn>
                  </a:cxnLst>
                  <a:rect l="T15" t="T16" r="T17" b="T18"/>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44" name="Freeform 363"/>
                <p:cNvSpPr>
                  <a:spLocks/>
                </p:cNvSpPr>
                <p:nvPr/>
              </p:nvSpPr>
              <p:spPr bwMode="auto">
                <a:xfrm>
                  <a:off x="945" y="3579"/>
                  <a:ext cx="33" cy="9"/>
                </a:xfrm>
                <a:custGeom>
                  <a:avLst/>
                  <a:gdLst>
                    <a:gd name="T0" fmla="*/ 0 w 65"/>
                    <a:gd name="T1" fmla="*/ 0 h 28"/>
                    <a:gd name="T2" fmla="*/ 1 w 65"/>
                    <a:gd name="T3" fmla="*/ 0 h 28"/>
                    <a:gd name="T4" fmla="*/ 1 w 65"/>
                    <a:gd name="T5" fmla="*/ 0 h 28"/>
                    <a:gd name="T6" fmla="*/ 1 w 65"/>
                    <a:gd name="T7" fmla="*/ 0 h 28"/>
                    <a:gd name="T8" fmla="*/ 0 w 65"/>
                    <a:gd name="T9" fmla="*/ 0 h 28"/>
                    <a:gd name="T10" fmla="*/ 0 60000 65536"/>
                    <a:gd name="T11" fmla="*/ 0 60000 65536"/>
                    <a:gd name="T12" fmla="*/ 0 60000 65536"/>
                    <a:gd name="T13" fmla="*/ 0 60000 65536"/>
                    <a:gd name="T14" fmla="*/ 0 60000 65536"/>
                    <a:gd name="T15" fmla="*/ 0 w 65"/>
                    <a:gd name="T16" fmla="*/ 0 h 28"/>
                    <a:gd name="T17" fmla="*/ 65 w 65"/>
                    <a:gd name="T18" fmla="*/ 28 h 28"/>
                  </a:gdLst>
                  <a:ahLst/>
                  <a:cxnLst>
                    <a:cxn ang="T10">
                      <a:pos x="T0" y="T1"/>
                    </a:cxn>
                    <a:cxn ang="T11">
                      <a:pos x="T2" y="T3"/>
                    </a:cxn>
                    <a:cxn ang="T12">
                      <a:pos x="T4" y="T5"/>
                    </a:cxn>
                    <a:cxn ang="T13">
                      <a:pos x="T6" y="T7"/>
                    </a:cxn>
                    <a:cxn ang="T14">
                      <a:pos x="T8" y="T9"/>
                    </a:cxn>
                  </a:cxnLst>
                  <a:rect l="T15" t="T16" r="T17" b="T18"/>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26" name="Group 364"/>
              <p:cNvGrpSpPr>
                <a:grpSpLocks/>
              </p:cNvGrpSpPr>
              <p:nvPr/>
            </p:nvGrpSpPr>
            <p:grpSpPr bwMode="auto">
              <a:xfrm>
                <a:off x="949" y="3579"/>
                <a:ext cx="83" cy="63"/>
                <a:chOff x="949" y="3579"/>
                <a:chExt cx="83" cy="63"/>
              </a:xfrm>
            </p:grpSpPr>
            <p:grpSp>
              <p:nvGrpSpPr>
                <p:cNvPr id="14626" name="Group 365"/>
                <p:cNvGrpSpPr>
                  <a:grpSpLocks/>
                </p:cNvGrpSpPr>
                <p:nvPr/>
              </p:nvGrpSpPr>
              <p:grpSpPr bwMode="auto">
                <a:xfrm>
                  <a:off x="949" y="3579"/>
                  <a:ext cx="44" cy="23"/>
                  <a:chOff x="949" y="3579"/>
                  <a:chExt cx="44" cy="23"/>
                </a:xfrm>
              </p:grpSpPr>
              <p:sp>
                <p:nvSpPr>
                  <p:cNvPr id="14639" name="Freeform 366"/>
                  <p:cNvSpPr>
                    <a:spLocks/>
                  </p:cNvSpPr>
                  <p:nvPr/>
                </p:nvSpPr>
                <p:spPr bwMode="auto">
                  <a:xfrm>
                    <a:off x="949" y="3579"/>
                    <a:ext cx="19" cy="23"/>
                  </a:xfrm>
                  <a:custGeom>
                    <a:avLst/>
                    <a:gdLst>
                      <a:gd name="T0" fmla="*/ 1 w 38"/>
                      <a:gd name="T1" fmla="*/ 0 h 68"/>
                      <a:gd name="T2" fmla="*/ 0 w 38"/>
                      <a:gd name="T3" fmla="*/ 0 h 68"/>
                      <a:gd name="T4" fmla="*/ 1 w 38"/>
                      <a:gd name="T5" fmla="*/ 0 h 68"/>
                      <a:gd name="T6" fmla="*/ 1 w 38"/>
                      <a:gd name="T7" fmla="*/ 0 h 68"/>
                      <a:gd name="T8" fmla="*/ 1 w 38"/>
                      <a:gd name="T9" fmla="*/ 0 h 68"/>
                      <a:gd name="T10" fmla="*/ 0 60000 65536"/>
                      <a:gd name="T11" fmla="*/ 0 60000 65536"/>
                      <a:gd name="T12" fmla="*/ 0 60000 65536"/>
                      <a:gd name="T13" fmla="*/ 0 60000 65536"/>
                      <a:gd name="T14" fmla="*/ 0 60000 65536"/>
                      <a:gd name="T15" fmla="*/ 0 w 38"/>
                      <a:gd name="T16" fmla="*/ 0 h 68"/>
                      <a:gd name="T17" fmla="*/ 38 w 38"/>
                      <a:gd name="T18" fmla="*/ 68 h 68"/>
                    </a:gdLst>
                    <a:ahLst/>
                    <a:cxnLst>
                      <a:cxn ang="T10">
                        <a:pos x="T0" y="T1"/>
                      </a:cxn>
                      <a:cxn ang="T11">
                        <a:pos x="T2" y="T3"/>
                      </a:cxn>
                      <a:cxn ang="T12">
                        <a:pos x="T4" y="T5"/>
                      </a:cxn>
                      <a:cxn ang="T13">
                        <a:pos x="T6" y="T7"/>
                      </a:cxn>
                      <a:cxn ang="T14">
                        <a:pos x="T8" y="T9"/>
                      </a:cxn>
                    </a:cxnLst>
                    <a:rect l="T15" t="T16" r="T17" b="T18"/>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40" name="Freeform 367"/>
                  <p:cNvSpPr>
                    <a:spLocks/>
                  </p:cNvSpPr>
                  <p:nvPr/>
                </p:nvSpPr>
                <p:spPr bwMode="auto">
                  <a:xfrm>
                    <a:off x="955" y="3579"/>
                    <a:ext cx="32" cy="11"/>
                  </a:xfrm>
                  <a:custGeom>
                    <a:avLst/>
                    <a:gdLst>
                      <a:gd name="T0" fmla="*/ 0 w 66"/>
                      <a:gd name="T1" fmla="*/ 0 h 32"/>
                      <a:gd name="T2" fmla="*/ 0 w 66"/>
                      <a:gd name="T3" fmla="*/ 0 h 32"/>
                      <a:gd name="T4" fmla="*/ 0 w 66"/>
                      <a:gd name="T5" fmla="*/ 0 h 32"/>
                      <a:gd name="T6" fmla="*/ 0 w 66"/>
                      <a:gd name="T7" fmla="*/ 0 h 32"/>
                      <a:gd name="T8" fmla="*/ 0 w 66"/>
                      <a:gd name="T9" fmla="*/ 0 h 32"/>
                      <a:gd name="T10" fmla="*/ 0 60000 65536"/>
                      <a:gd name="T11" fmla="*/ 0 60000 65536"/>
                      <a:gd name="T12" fmla="*/ 0 60000 65536"/>
                      <a:gd name="T13" fmla="*/ 0 60000 65536"/>
                      <a:gd name="T14" fmla="*/ 0 60000 65536"/>
                      <a:gd name="T15" fmla="*/ 0 w 66"/>
                      <a:gd name="T16" fmla="*/ 0 h 32"/>
                      <a:gd name="T17" fmla="*/ 66 w 66"/>
                      <a:gd name="T18" fmla="*/ 32 h 32"/>
                    </a:gdLst>
                    <a:ahLst/>
                    <a:cxnLst>
                      <a:cxn ang="T10">
                        <a:pos x="T0" y="T1"/>
                      </a:cxn>
                      <a:cxn ang="T11">
                        <a:pos x="T2" y="T3"/>
                      </a:cxn>
                      <a:cxn ang="T12">
                        <a:pos x="T4" y="T5"/>
                      </a:cxn>
                      <a:cxn ang="T13">
                        <a:pos x="T6" y="T7"/>
                      </a:cxn>
                      <a:cxn ang="T14">
                        <a:pos x="T8" y="T9"/>
                      </a:cxn>
                    </a:cxnLst>
                    <a:rect l="T15" t="T16" r="T17" b="T18"/>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41" name="Freeform 368"/>
                  <p:cNvSpPr>
                    <a:spLocks/>
                  </p:cNvSpPr>
                  <p:nvPr/>
                </p:nvSpPr>
                <p:spPr bwMode="auto">
                  <a:xfrm>
                    <a:off x="960" y="3591"/>
                    <a:ext cx="33" cy="10"/>
                  </a:xfrm>
                  <a:custGeom>
                    <a:avLst/>
                    <a:gdLst>
                      <a:gd name="T0" fmla="*/ 0 w 65"/>
                      <a:gd name="T1" fmla="*/ 0 h 31"/>
                      <a:gd name="T2" fmla="*/ 1 w 65"/>
                      <a:gd name="T3" fmla="*/ 0 h 31"/>
                      <a:gd name="T4" fmla="*/ 1 w 65"/>
                      <a:gd name="T5" fmla="*/ 0 h 31"/>
                      <a:gd name="T6" fmla="*/ 1 w 65"/>
                      <a:gd name="T7" fmla="*/ 0 h 31"/>
                      <a:gd name="T8" fmla="*/ 0 w 65"/>
                      <a:gd name="T9" fmla="*/ 0 h 31"/>
                      <a:gd name="T10" fmla="*/ 0 60000 65536"/>
                      <a:gd name="T11" fmla="*/ 0 60000 65536"/>
                      <a:gd name="T12" fmla="*/ 0 60000 65536"/>
                      <a:gd name="T13" fmla="*/ 0 60000 65536"/>
                      <a:gd name="T14" fmla="*/ 0 60000 65536"/>
                      <a:gd name="T15" fmla="*/ 0 w 65"/>
                      <a:gd name="T16" fmla="*/ 0 h 31"/>
                      <a:gd name="T17" fmla="*/ 65 w 65"/>
                      <a:gd name="T18" fmla="*/ 31 h 31"/>
                    </a:gdLst>
                    <a:ahLst/>
                    <a:cxnLst>
                      <a:cxn ang="T10">
                        <a:pos x="T0" y="T1"/>
                      </a:cxn>
                      <a:cxn ang="T11">
                        <a:pos x="T2" y="T3"/>
                      </a:cxn>
                      <a:cxn ang="T12">
                        <a:pos x="T4" y="T5"/>
                      </a:cxn>
                      <a:cxn ang="T13">
                        <a:pos x="T6" y="T7"/>
                      </a:cxn>
                      <a:cxn ang="T14">
                        <a:pos x="T8" y="T9"/>
                      </a:cxn>
                    </a:cxnLst>
                    <a:rect l="T15" t="T16" r="T17" b="T18"/>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627" name="Group 369"/>
                <p:cNvGrpSpPr>
                  <a:grpSpLocks/>
                </p:cNvGrpSpPr>
                <p:nvPr/>
              </p:nvGrpSpPr>
              <p:grpSpPr bwMode="auto">
                <a:xfrm>
                  <a:off x="961" y="3592"/>
                  <a:ext cx="45" cy="23"/>
                  <a:chOff x="961" y="3592"/>
                  <a:chExt cx="45" cy="23"/>
                </a:xfrm>
              </p:grpSpPr>
              <p:sp>
                <p:nvSpPr>
                  <p:cNvPr id="14636" name="Freeform 370"/>
                  <p:cNvSpPr>
                    <a:spLocks/>
                  </p:cNvSpPr>
                  <p:nvPr/>
                </p:nvSpPr>
                <p:spPr bwMode="auto">
                  <a:xfrm>
                    <a:off x="961" y="3592"/>
                    <a:ext cx="20" cy="23"/>
                  </a:xfrm>
                  <a:custGeom>
                    <a:avLst/>
                    <a:gdLst>
                      <a:gd name="T0" fmla="*/ 1 w 40"/>
                      <a:gd name="T1" fmla="*/ 0 h 69"/>
                      <a:gd name="T2" fmla="*/ 0 w 40"/>
                      <a:gd name="T3" fmla="*/ 0 h 69"/>
                      <a:gd name="T4" fmla="*/ 1 w 40"/>
                      <a:gd name="T5" fmla="*/ 0 h 69"/>
                      <a:gd name="T6" fmla="*/ 1 w 40"/>
                      <a:gd name="T7" fmla="*/ 0 h 69"/>
                      <a:gd name="T8" fmla="*/ 1 w 40"/>
                      <a:gd name="T9" fmla="*/ 0 h 69"/>
                      <a:gd name="T10" fmla="*/ 0 60000 65536"/>
                      <a:gd name="T11" fmla="*/ 0 60000 65536"/>
                      <a:gd name="T12" fmla="*/ 0 60000 65536"/>
                      <a:gd name="T13" fmla="*/ 0 60000 65536"/>
                      <a:gd name="T14" fmla="*/ 0 60000 65536"/>
                      <a:gd name="T15" fmla="*/ 0 w 40"/>
                      <a:gd name="T16" fmla="*/ 0 h 69"/>
                      <a:gd name="T17" fmla="*/ 40 w 40"/>
                      <a:gd name="T18" fmla="*/ 69 h 69"/>
                    </a:gdLst>
                    <a:ahLst/>
                    <a:cxnLst>
                      <a:cxn ang="T10">
                        <a:pos x="T0" y="T1"/>
                      </a:cxn>
                      <a:cxn ang="T11">
                        <a:pos x="T2" y="T3"/>
                      </a:cxn>
                      <a:cxn ang="T12">
                        <a:pos x="T4" y="T5"/>
                      </a:cxn>
                      <a:cxn ang="T13">
                        <a:pos x="T6" y="T7"/>
                      </a:cxn>
                      <a:cxn ang="T14">
                        <a:pos x="T8" y="T9"/>
                      </a:cxn>
                    </a:cxnLst>
                    <a:rect l="T15" t="T16" r="T17" b="T18"/>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37" name="Freeform 371"/>
                  <p:cNvSpPr>
                    <a:spLocks/>
                  </p:cNvSpPr>
                  <p:nvPr/>
                </p:nvSpPr>
                <p:spPr bwMode="auto">
                  <a:xfrm>
                    <a:off x="968" y="3593"/>
                    <a:ext cx="33" cy="11"/>
                  </a:xfrm>
                  <a:custGeom>
                    <a:avLst/>
                    <a:gdLst>
                      <a:gd name="T0" fmla="*/ 0 w 66"/>
                      <a:gd name="T1" fmla="*/ 0 h 35"/>
                      <a:gd name="T2" fmla="*/ 1 w 66"/>
                      <a:gd name="T3" fmla="*/ 0 h 35"/>
                      <a:gd name="T4" fmla="*/ 1 w 66"/>
                      <a:gd name="T5" fmla="*/ 0 h 35"/>
                      <a:gd name="T6" fmla="*/ 1 w 66"/>
                      <a:gd name="T7" fmla="*/ 0 h 35"/>
                      <a:gd name="T8" fmla="*/ 0 w 66"/>
                      <a:gd name="T9" fmla="*/ 0 h 35"/>
                      <a:gd name="T10" fmla="*/ 0 60000 65536"/>
                      <a:gd name="T11" fmla="*/ 0 60000 65536"/>
                      <a:gd name="T12" fmla="*/ 0 60000 65536"/>
                      <a:gd name="T13" fmla="*/ 0 60000 65536"/>
                      <a:gd name="T14" fmla="*/ 0 60000 65536"/>
                      <a:gd name="T15" fmla="*/ 0 w 66"/>
                      <a:gd name="T16" fmla="*/ 0 h 35"/>
                      <a:gd name="T17" fmla="*/ 66 w 66"/>
                      <a:gd name="T18" fmla="*/ 35 h 35"/>
                    </a:gdLst>
                    <a:ahLst/>
                    <a:cxnLst>
                      <a:cxn ang="T10">
                        <a:pos x="T0" y="T1"/>
                      </a:cxn>
                      <a:cxn ang="T11">
                        <a:pos x="T2" y="T3"/>
                      </a:cxn>
                      <a:cxn ang="T12">
                        <a:pos x="T4" y="T5"/>
                      </a:cxn>
                      <a:cxn ang="T13">
                        <a:pos x="T6" y="T7"/>
                      </a:cxn>
                      <a:cxn ang="T14">
                        <a:pos x="T8" y="T9"/>
                      </a:cxn>
                    </a:cxnLst>
                    <a:rect l="T15" t="T16" r="T17" b="T18"/>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38" name="Freeform 372"/>
                  <p:cNvSpPr>
                    <a:spLocks/>
                  </p:cNvSpPr>
                  <p:nvPr/>
                </p:nvSpPr>
                <p:spPr bwMode="auto">
                  <a:xfrm>
                    <a:off x="973" y="3605"/>
                    <a:ext cx="33" cy="10"/>
                  </a:xfrm>
                  <a:custGeom>
                    <a:avLst/>
                    <a:gdLst>
                      <a:gd name="T0" fmla="*/ 0 w 66"/>
                      <a:gd name="T1" fmla="*/ 0 h 30"/>
                      <a:gd name="T2" fmla="*/ 1 w 66"/>
                      <a:gd name="T3" fmla="*/ 0 h 30"/>
                      <a:gd name="T4" fmla="*/ 1 w 66"/>
                      <a:gd name="T5" fmla="*/ 0 h 30"/>
                      <a:gd name="T6" fmla="*/ 1 w 66"/>
                      <a:gd name="T7" fmla="*/ 0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628" name="Group 373"/>
                <p:cNvGrpSpPr>
                  <a:grpSpLocks/>
                </p:cNvGrpSpPr>
                <p:nvPr/>
              </p:nvGrpSpPr>
              <p:grpSpPr bwMode="auto">
                <a:xfrm>
                  <a:off x="974" y="3606"/>
                  <a:ext cx="44" cy="23"/>
                  <a:chOff x="974" y="3606"/>
                  <a:chExt cx="44" cy="23"/>
                </a:xfrm>
              </p:grpSpPr>
              <p:sp>
                <p:nvSpPr>
                  <p:cNvPr id="14633" name="Freeform 374"/>
                  <p:cNvSpPr>
                    <a:spLocks/>
                  </p:cNvSpPr>
                  <p:nvPr/>
                </p:nvSpPr>
                <p:spPr bwMode="auto">
                  <a:xfrm>
                    <a:off x="974" y="3606"/>
                    <a:ext cx="19" cy="23"/>
                  </a:xfrm>
                  <a:custGeom>
                    <a:avLst/>
                    <a:gdLst>
                      <a:gd name="T0" fmla="*/ 0 w 40"/>
                      <a:gd name="T1" fmla="*/ 0 h 68"/>
                      <a:gd name="T2" fmla="*/ 0 w 40"/>
                      <a:gd name="T3" fmla="*/ 0 h 68"/>
                      <a:gd name="T4" fmla="*/ 0 w 40"/>
                      <a:gd name="T5" fmla="*/ 0 h 68"/>
                      <a:gd name="T6" fmla="*/ 0 w 40"/>
                      <a:gd name="T7" fmla="*/ 0 h 68"/>
                      <a:gd name="T8" fmla="*/ 0 w 40"/>
                      <a:gd name="T9" fmla="*/ 0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34" name="Freeform 375"/>
                  <p:cNvSpPr>
                    <a:spLocks/>
                  </p:cNvSpPr>
                  <p:nvPr/>
                </p:nvSpPr>
                <p:spPr bwMode="auto">
                  <a:xfrm>
                    <a:off x="980" y="3606"/>
                    <a:ext cx="32" cy="12"/>
                  </a:xfrm>
                  <a:custGeom>
                    <a:avLst/>
                    <a:gdLst>
                      <a:gd name="T0" fmla="*/ 0 w 65"/>
                      <a:gd name="T1" fmla="*/ 0 h 35"/>
                      <a:gd name="T2" fmla="*/ 0 w 65"/>
                      <a:gd name="T3" fmla="*/ 0 h 35"/>
                      <a:gd name="T4" fmla="*/ 0 w 65"/>
                      <a:gd name="T5" fmla="*/ 0 h 35"/>
                      <a:gd name="T6" fmla="*/ 0 w 65"/>
                      <a:gd name="T7" fmla="*/ 0 h 35"/>
                      <a:gd name="T8" fmla="*/ 0 w 65"/>
                      <a:gd name="T9" fmla="*/ 0 h 35"/>
                      <a:gd name="T10" fmla="*/ 0 60000 65536"/>
                      <a:gd name="T11" fmla="*/ 0 60000 65536"/>
                      <a:gd name="T12" fmla="*/ 0 60000 65536"/>
                      <a:gd name="T13" fmla="*/ 0 60000 65536"/>
                      <a:gd name="T14" fmla="*/ 0 60000 65536"/>
                      <a:gd name="T15" fmla="*/ 0 w 65"/>
                      <a:gd name="T16" fmla="*/ 0 h 35"/>
                      <a:gd name="T17" fmla="*/ 65 w 65"/>
                      <a:gd name="T18" fmla="*/ 35 h 35"/>
                    </a:gdLst>
                    <a:ahLst/>
                    <a:cxnLst>
                      <a:cxn ang="T10">
                        <a:pos x="T0" y="T1"/>
                      </a:cxn>
                      <a:cxn ang="T11">
                        <a:pos x="T2" y="T3"/>
                      </a:cxn>
                      <a:cxn ang="T12">
                        <a:pos x="T4" y="T5"/>
                      </a:cxn>
                      <a:cxn ang="T13">
                        <a:pos x="T6" y="T7"/>
                      </a:cxn>
                      <a:cxn ang="T14">
                        <a:pos x="T8" y="T9"/>
                      </a:cxn>
                    </a:cxnLst>
                    <a:rect l="T15" t="T16" r="T17" b="T18"/>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35" name="Freeform 376"/>
                  <p:cNvSpPr>
                    <a:spLocks/>
                  </p:cNvSpPr>
                  <p:nvPr/>
                </p:nvSpPr>
                <p:spPr bwMode="auto">
                  <a:xfrm>
                    <a:off x="986" y="3619"/>
                    <a:ext cx="32" cy="9"/>
                  </a:xfrm>
                  <a:custGeom>
                    <a:avLst/>
                    <a:gdLst>
                      <a:gd name="T0" fmla="*/ 0 w 65"/>
                      <a:gd name="T1" fmla="*/ 0 h 29"/>
                      <a:gd name="T2" fmla="*/ 0 w 65"/>
                      <a:gd name="T3" fmla="*/ 0 h 29"/>
                      <a:gd name="T4" fmla="*/ 0 w 65"/>
                      <a:gd name="T5" fmla="*/ 0 h 29"/>
                      <a:gd name="T6" fmla="*/ 0 w 65"/>
                      <a:gd name="T7" fmla="*/ 0 h 29"/>
                      <a:gd name="T8" fmla="*/ 0 w 65"/>
                      <a:gd name="T9" fmla="*/ 0 h 29"/>
                      <a:gd name="T10" fmla="*/ 0 60000 65536"/>
                      <a:gd name="T11" fmla="*/ 0 60000 65536"/>
                      <a:gd name="T12" fmla="*/ 0 60000 65536"/>
                      <a:gd name="T13" fmla="*/ 0 60000 65536"/>
                      <a:gd name="T14" fmla="*/ 0 60000 65536"/>
                      <a:gd name="T15" fmla="*/ 0 w 65"/>
                      <a:gd name="T16" fmla="*/ 0 h 29"/>
                      <a:gd name="T17" fmla="*/ 65 w 65"/>
                      <a:gd name="T18" fmla="*/ 29 h 29"/>
                    </a:gdLst>
                    <a:ahLst/>
                    <a:cxnLst>
                      <a:cxn ang="T10">
                        <a:pos x="T0" y="T1"/>
                      </a:cxn>
                      <a:cxn ang="T11">
                        <a:pos x="T2" y="T3"/>
                      </a:cxn>
                      <a:cxn ang="T12">
                        <a:pos x="T4" y="T5"/>
                      </a:cxn>
                      <a:cxn ang="T13">
                        <a:pos x="T6" y="T7"/>
                      </a:cxn>
                      <a:cxn ang="T14">
                        <a:pos x="T8" y="T9"/>
                      </a:cxn>
                    </a:cxnLst>
                    <a:rect l="T15" t="T16" r="T17" b="T18"/>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629" name="Group 377"/>
                <p:cNvGrpSpPr>
                  <a:grpSpLocks/>
                </p:cNvGrpSpPr>
                <p:nvPr/>
              </p:nvGrpSpPr>
              <p:grpSpPr bwMode="auto">
                <a:xfrm>
                  <a:off x="987" y="3619"/>
                  <a:ext cx="45" cy="23"/>
                  <a:chOff x="987" y="3619"/>
                  <a:chExt cx="45" cy="23"/>
                </a:xfrm>
              </p:grpSpPr>
              <p:sp>
                <p:nvSpPr>
                  <p:cNvPr id="14630" name="Freeform 378"/>
                  <p:cNvSpPr>
                    <a:spLocks/>
                  </p:cNvSpPr>
                  <p:nvPr/>
                </p:nvSpPr>
                <p:spPr bwMode="auto">
                  <a:xfrm>
                    <a:off x="987" y="3619"/>
                    <a:ext cx="20" cy="23"/>
                  </a:xfrm>
                  <a:custGeom>
                    <a:avLst/>
                    <a:gdLst>
                      <a:gd name="T0" fmla="*/ 1 w 39"/>
                      <a:gd name="T1" fmla="*/ 0 h 68"/>
                      <a:gd name="T2" fmla="*/ 0 w 39"/>
                      <a:gd name="T3" fmla="*/ 0 h 68"/>
                      <a:gd name="T4" fmla="*/ 1 w 39"/>
                      <a:gd name="T5" fmla="*/ 0 h 68"/>
                      <a:gd name="T6" fmla="*/ 1 w 39"/>
                      <a:gd name="T7" fmla="*/ 0 h 68"/>
                      <a:gd name="T8" fmla="*/ 1 w 39"/>
                      <a:gd name="T9" fmla="*/ 0 h 68"/>
                      <a:gd name="T10" fmla="*/ 0 60000 65536"/>
                      <a:gd name="T11" fmla="*/ 0 60000 65536"/>
                      <a:gd name="T12" fmla="*/ 0 60000 65536"/>
                      <a:gd name="T13" fmla="*/ 0 60000 65536"/>
                      <a:gd name="T14" fmla="*/ 0 60000 65536"/>
                      <a:gd name="T15" fmla="*/ 0 w 39"/>
                      <a:gd name="T16" fmla="*/ 0 h 68"/>
                      <a:gd name="T17" fmla="*/ 39 w 39"/>
                      <a:gd name="T18" fmla="*/ 68 h 68"/>
                    </a:gdLst>
                    <a:ahLst/>
                    <a:cxnLst>
                      <a:cxn ang="T10">
                        <a:pos x="T0" y="T1"/>
                      </a:cxn>
                      <a:cxn ang="T11">
                        <a:pos x="T2" y="T3"/>
                      </a:cxn>
                      <a:cxn ang="T12">
                        <a:pos x="T4" y="T5"/>
                      </a:cxn>
                      <a:cxn ang="T13">
                        <a:pos x="T6" y="T7"/>
                      </a:cxn>
                      <a:cxn ang="T14">
                        <a:pos x="T8" y="T9"/>
                      </a:cxn>
                    </a:cxnLst>
                    <a:rect l="T15" t="T16" r="T17" b="T18"/>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31" name="Freeform 379"/>
                  <p:cNvSpPr>
                    <a:spLocks/>
                  </p:cNvSpPr>
                  <p:nvPr/>
                </p:nvSpPr>
                <p:spPr bwMode="auto">
                  <a:xfrm>
                    <a:off x="994" y="3620"/>
                    <a:ext cx="32" cy="11"/>
                  </a:xfrm>
                  <a:custGeom>
                    <a:avLst/>
                    <a:gdLst>
                      <a:gd name="T0" fmla="*/ 0 w 64"/>
                      <a:gd name="T1" fmla="*/ 0 h 33"/>
                      <a:gd name="T2" fmla="*/ 1 w 64"/>
                      <a:gd name="T3" fmla="*/ 0 h 33"/>
                      <a:gd name="T4" fmla="*/ 1 w 64"/>
                      <a:gd name="T5" fmla="*/ 0 h 33"/>
                      <a:gd name="T6" fmla="*/ 1 w 64"/>
                      <a:gd name="T7" fmla="*/ 0 h 33"/>
                      <a:gd name="T8" fmla="*/ 0 w 64"/>
                      <a:gd name="T9" fmla="*/ 0 h 33"/>
                      <a:gd name="T10" fmla="*/ 0 60000 65536"/>
                      <a:gd name="T11" fmla="*/ 0 60000 65536"/>
                      <a:gd name="T12" fmla="*/ 0 60000 65536"/>
                      <a:gd name="T13" fmla="*/ 0 60000 65536"/>
                      <a:gd name="T14" fmla="*/ 0 60000 65536"/>
                      <a:gd name="T15" fmla="*/ 0 w 64"/>
                      <a:gd name="T16" fmla="*/ 0 h 33"/>
                      <a:gd name="T17" fmla="*/ 64 w 64"/>
                      <a:gd name="T18" fmla="*/ 33 h 33"/>
                    </a:gdLst>
                    <a:ahLst/>
                    <a:cxnLst>
                      <a:cxn ang="T10">
                        <a:pos x="T0" y="T1"/>
                      </a:cxn>
                      <a:cxn ang="T11">
                        <a:pos x="T2" y="T3"/>
                      </a:cxn>
                      <a:cxn ang="T12">
                        <a:pos x="T4" y="T5"/>
                      </a:cxn>
                      <a:cxn ang="T13">
                        <a:pos x="T6" y="T7"/>
                      </a:cxn>
                      <a:cxn ang="T14">
                        <a:pos x="T8" y="T9"/>
                      </a:cxn>
                    </a:cxnLst>
                    <a:rect l="T15" t="T16" r="T17" b="T18"/>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32" name="Freeform 380"/>
                  <p:cNvSpPr>
                    <a:spLocks/>
                  </p:cNvSpPr>
                  <p:nvPr/>
                </p:nvSpPr>
                <p:spPr bwMode="auto">
                  <a:xfrm>
                    <a:off x="999" y="3632"/>
                    <a:ext cx="33" cy="9"/>
                  </a:xfrm>
                  <a:custGeom>
                    <a:avLst/>
                    <a:gdLst>
                      <a:gd name="T0" fmla="*/ 0 w 65"/>
                      <a:gd name="T1" fmla="*/ 0 h 29"/>
                      <a:gd name="T2" fmla="*/ 1 w 65"/>
                      <a:gd name="T3" fmla="*/ 0 h 29"/>
                      <a:gd name="T4" fmla="*/ 1 w 65"/>
                      <a:gd name="T5" fmla="*/ 0 h 29"/>
                      <a:gd name="T6" fmla="*/ 1 w 65"/>
                      <a:gd name="T7" fmla="*/ 0 h 29"/>
                      <a:gd name="T8" fmla="*/ 0 w 65"/>
                      <a:gd name="T9" fmla="*/ 0 h 29"/>
                      <a:gd name="T10" fmla="*/ 0 60000 65536"/>
                      <a:gd name="T11" fmla="*/ 0 60000 65536"/>
                      <a:gd name="T12" fmla="*/ 0 60000 65536"/>
                      <a:gd name="T13" fmla="*/ 0 60000 65536"/>
                      <a:gd name="T14" fmla="*/ 0 60000 65536"/>
                      <a:gd name="T15" fmla="*/ 0 w 65"/>
                      <a:gd name="T16" fmla="*/ 0 h 29"/>
                      <a:gd name="T17" fmla="*/ 65 w 65"/>
                      <a:gd name="T18" fmla="*/ 29 h 29"/>
                    </a:gdLst>
                    <a:ahLst/>
                    <a:cxnLst>
                      <a:cxn ang="T10">
                        <a:pos x="T0" y="T1"/>
                      </a:cxn>
                      <a:cxn ang="T11">
                        <a:pos x="T2" y="T3"/>
                      </a:cxn>
                      <a:cxn ang="T12">
                        <a:pos x="T4" y="T5"/>
                      </a:cxn>
                      <a:cxn ang="T13">
                        <a:pos x="T6" y="T7"/>
                      </a:cxn>
                      <a:cxn ang="T14">
                        <a:pos x="T8" y="T9"/>
                      </a:cxn>
                    </a:cxnLst>
                    <a:rect l="T15" t="T16" r="T17" b="T18"/>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4527" name="Group 381"/>
              <p:cNvGrpSpPr>
                <a:grpSpLocks/>
              </p:cNvGrpSpPr>
              <p:nvPr/>
            </p:nvGrpSpPr>
            <p:grpSpPr bwMode="auto">
              <a:xfrm>
                <a:off x="1002" y="3632"/>
                <a:ext cx="83" cy="63"/>
                <a:chOff x="1002" y="3632"/>
                <a:chExt cx="83" cy="63"/>
              </a:xfrm>
            </p:grpSpPr>
            <p:grpSp>
              <p:nvGrpSpPr>
                <p:cNvPr id="14610" name="Group 382"/>
                <p:cNvGrpSpPr>
                  <a:grpSpLocks/>
                </p:cNvGrpSpPr>
                <p:nvPr/>
              </p:nvGrpSpPr>
              <p:grpSpPr bwMode="auto">
                <a:xfrm>
                  <a:off x="1002" y="3632"/>
                  <a:ext cx="44" cy="22"/>
                  <a:chOff x="1002" y="3632"/>
                  <a:chExt cx="44" cy="22"/>
                </a:xfrm>
              </p:grpSpPr>
              <p:sp>
                <p:nvSpPr>
                  <p:cNvPr id="14623" name="Freeform 383"/>
                  <p:cNvSpPr>
                    <a:spLocks/>
                  </p:cNvSpPr>
                  <p:nvPr/>
                </p:nvSpPr>
                <p:spPr bwMode="auto">
                  <a:xfrm>
                    <a:off x="1002" y="3632"/>
                    <a:ext cx="19" cy="22"/>
                  </a:xfrm>
                  <a:custGeom>
                    <a:avLst/>
                    <a:gdLst>
                      <a:gd name="T0" fmla="*/ 1 w 38"/>
                      <a:gd name="T1" fmla="*/ 0 h 68"/>
                      <a:gd name="T2" fmla="*/ 0 w 38"/>
                      <a:gd name="T3" fmla="*/ 0 h 68"/>
                      <a:gd name="T4" fmla="*/ 1 w 38"/>
                      <a:gd name="T5" fmla="*/ 0 h 68"/>
                      <a:gd name="T6" fmla="*/ 1 w 38"/>
                      <a:gd name="T7" fmla="*/ 0 h 68"/>
                      <a:gd name="T8" fmla="*/ 1 w 38"/>
                      <a:gd name="T9" fmla="*/ 0 h 68"/>
                      <a:gd name="T10" fmla="*/ 0 60000 65536"/>
                      <a:gd name="T11" fmla="*/ 0 60000 65536"/>
                      <a:gd name="T12" fmla="*/ 0 60000 65536"/>
                      <a:gd name="T13" fmla="*/ 0 60000 65536"/>
                      <a:gd name="T14" fmla="*/ 0 60000 65536"/>
                      <a:gd name="T15" fmla="*/ 0 w 38"/>
                      <a:gd name="T16" fmla="*/ 0 h 68"/>
                      <a:gd name="T17" fmla="*/ 38 w 38"/>
                      <a:gd name="T18" fmla="*/ 68 h 68"/>
                    </a:gdLst>
                    <a:ahLst/>
                    <a:cxnLst>
                      <a:cxn ang="T10">
                        <a:pos x="T0" y="T1"/>
                      </a:cxn>
                      <a:cxn ang="T11">
                        <a:pos x="T2" y="T3"/>
                      </a:cxn>
                      <a:cxn ang="T12">
                        <a:pos x="T4" y="T5"/>
                      </a:cxn>
                      <a:cxn ang="T13">
                        <a:pos x="T6" y="T7"/>
                      </a:cxn>
                      <a:cxn ang="T14">
                        <a:pos x="T8" y="T9"/>
                      </a:cxn>
                    </a:cxnLst>
                    <a:rect l="T15" t="T16" r="T17" b="T18"/>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24" name="Freeform 384"/>
                  <p:cNvSpPr>
                    <a:spLocks/>
                  </p:cNvSpPr>
                  <p:nvPr/>
                </p:nvSpPr>
                <p:spPr bwMode="auto">
                  <a:xfrm>
                    <a:off x="1008" y="3632"/>
                    <a:ext cx="33" cy="12"/>
                  </a:xfrm>
                  <a:custGeom>
                    <a:avLst/>
                    <a:gdLst>
                      <a:gd name="T0" fmla="*/ 0 w 65"/>
                      <a:gd name="T1" fmla="*/ 0 h 35"/>
                      <a:gd name="T2" fmla="*/ 1 w 65"/>
                      <a:gd name="T3" fmla="*/ 0 h 35"/>
                      <a:gd name="T4" fmla="*/ 1 w 65"/>
                      <a:gd name="T5" fmla="*/ 0 h 35"/>
                      <a:gd name="T6" fmla="*/ 1 w 65"/>
                      <a:gd name="T7" fmla="*/ 0 h 35"/>
                      <a:gd name="T8" fmla="*/ 0 w 65"/>
                      <a:gd name="T9" fmla="*/ 0 h 35"/>
                      <a:gd name="T10" fmla="*/ 0 60000 65536"/>
                      <a:gd name="T11" fmla="*/ 0 60000 65536"/>
                      <a:gd name="T12" fmla="*/ 0 60000 65536"/>
                      <a:gd name="T13" fmla="*/ 0 60000 65536"/>
                      <a:gd name="T14" fmla="*/ 0 60000 65536"/>
                      <a:gd name="T15" fmla="*/ 0 w 65"/>
                      <a:gd name="T16" fmla="*/ 0 h 35"/>
                      <a:gd name="T17" fmla="*/ 65 w 65"/>
                      <a:gd name="T18" fmla="*/ 35 h 35"/>
                    </a:gdLst>
                    <a:ahLst/>
                    <a:cxnLst>
                      <a:cxn ang="T10">
                        <a:pos x="T0" y="T1"/>
                      </a:cxn>
                      <a:cxn ang="T11">
                        <a:pos x="T2" y="T3"/>
                      </a:cxn>
                      <a:cxn ang="T12">
                        <a:pos x="T4" y="T5"/>
                      </a:cxn>
                      <a:cxn ang="T13">
                        <a:pos x="T6" y="T7"/>
                      </a:cxn>
                      <a:cxn ang="T14">
                        <a:pos x="T8" y="T9"/>
                      </a:cxn>
                    </a:cxnLst>
                    <a:rect l="T15" t="T16" r="T17" b="T18"/>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25" name="Freeform 385"/>
                  <p:cNvSpPr>
                    <a:spLocks/>
                  </p:cNvSpPr>
                  <p:nvPr/>
                </p:nvSpPr>
                <p:spPr bwMode="auto">
                  <a:xfrm>
                    <a:off x="1013" y="3644"/>
                    <a:ext cx="33" cy="10"/>
                  </a:xfrm>
                  <a:custGeom>
                    <a:avLst/>
                    <a:gdLst>
                      <a:gd name="T0" fmla="*/ 0 w 66"/>
                      <a:gd name="T1" fmla="*/ 0 h 28"/>
                      <a:gd name="T2" fmla="*/ 1 w 66"/>
                      <a:gd name="T3" fmla="*/ 0 h 28"/>
                      <a:gd name="T4" fmla="*/ 1 w 66"/>
                      <a:gd name="T5" fmla="*/ 0 h 28"/>
                      <a:gd name="T6" fmla="*/ 1 w 66"/>
                      <a:gd name="T7" fmla="*/ 0 h 28"/>
                      <a:gd name="T8" fmla="*/ 0 w 66"/>
                      <a:gd name="T9" fmla="*/ 0 h 28"/>
                      <a:gd name="T10" fmla="*/ 0 60000 65536"/>
                      <a:gd name="T11" fmla="*/ 0 60000 65536"/>
                      <a:gd name="T12" fmla="*/ 0 60000 65536"/>
                      <a:gd name="T13" fmla="*/ 0 60000 65536"/>
                      <a:gd name="T14" fmla="*/ 0 60000 65536"/>
                      <a:gd name="T15" fmla="*/ 0 w 66"/>
                      <a:gd name="T16" fmla="*/ 0 h 28"/>
                      <a:gd name="T17" fmla="*/ 66 w 66"/>
                      <a:gd name="T18" fmla="*/ 28 h 28"/>
                    </a:gdLst>
                    <a:ahLst/>
                    <a:cxnLst>
                      <a:cxn ang="T10">
                        <a:pos x="T0" y="T1"/>
                      </a:cxn>
                      <a:cxn ang="T11">
                        <a:pos x="T2" y="T3"/>
                      </a:cxn>
                      <a:cxn ang="T12">
                        <a:pos x="T4" y="T5"/>
                      </a:cxn>
                      <a:cxn ang="T13">
                        <a:pos x="T6" y="T7"/>
                      </a:cxn>
                      <a:cxn ang="T14">
                        <a:pos x="T8" y="T9"/>
                      </a:cxn>
                    </a:cxnLst>
                    <a:rect l="T15" t="T16" r="T17" b="T18"/>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611" name="Group 386"/>
                <p:cNvGrpSpPr>
                  <a:grpSpLocks/>
                </p:cNvGrpSpPr>
                <p:nvPr/>
              </p:nvGrpSpPr>
              <p:grpSpPr bwMode="auto">
                <a:xfrm>
                  <a:off x="1014" y="3645"/>
                  <a:ext cx="44" cy="23"/>
                  <a:chOff x="1014" y="3645"/>
                  <a:chExt cx="44" cy="23"/>
                </a:xfrm>
              </p:grpSpPr>
              <p:sp>
                <p:nvSpPr>
                  <p:cNvPr id="14620" name="Freeform 387"/>
                  <p:cNvSpPr>
                    <a:spLocks/>
                  </p:cNvSpPr>
                  <p:nvPr/>
                </p:nvSpPr>
                <p:spPr bwMode="auto">
                  <a:xfrm>
                    <a:off x="1014" y="3645"/>
                    <a:ext cx="19" cy="23"/>
                  </a:xfrm>
                  <a:custGeom>
                    <a:avLst/>
                    <a:gdLst>
                      <a:gd name="T0" fmla="*/ 0 w 40"/>
                      <a:gd name="T1" fmla="*/ 0 h 68"/>
                      <a:gd name="T2" fmla="*/ 0 w 40"/>
                      <a:gd name="T3" fmla="*/ 0 h 68"/>
                      <a:gd name="T4" fmla="*/ 0 w 40"/>
                      <a:gd name="T5" fmla="*/ 0 h 68"/>
                      <a:gd name="T6" fmla="*/ 0 w 40"/>
                      <a:gd name="T7" fmla="*/ 0 h 68"/>
                      <a:gd name="T8" fmla="*/ 0 w 40"/>
                      <a:gd name="T9" fmla="*/ 0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21" name="Freeform 388"/>
                  <p:cNvSpPr>
                    <a:spLocks/>
                  </p:cNvSpPr>
                  <p:nvPr/>
                </p:nvSpPr>
                <p:spPr bwMode="auto">
                  <a:xfrm>
                    <a:off x="1021" y="3646"/>
                    <a:ext cx="32" cy="11"/>
                  </a:xfrm>
                  <a:custGeom>
                    <a:avLst/>
                    <a:gdLst>
                      <a:gd name="T0" fmla="*/ 0 w 63"/>
                      <a:gd name="T1" fmla="*/ 0 h 33"/>
                      <a:gd name="T2" fmla="*/ 1 w 63"/>
                      <a:gd name="T3" fmla="*/ 0 h 33"/>
                      <a:gd name="T4" fmla="*/ 1 w 63"/>
                      <a:gd name="T5" fmla="*/ 0 h 33"/>
                      <a:gd name="T6" fmla="*/ 1 w 63"/>
                      <a:gd name="T7" fmla="*/ 0 h 33"/>
                      <a:gd name="T8" fmla="*/ 0 w 63"/>
                      <a:gd name="T9" fmla="*/ 0 h 33"/>
                      <a:gd name="T10" fmla="*/ 0 60000 65536"/>
                      <a:gd name="T11" fmla="*/ 0 60000 65536"/>
                      <a:gd name="T12" fmla="*/ 0 60000 65536"/>
                      <a:gd name="T13" fmla="*/ 0 60000 65536"/>
                      <a:gd name="T14" fmla="*/ 0 60000 65536"/>
                      <a:gd name="T15" fmla="*/ 0 w 63"/>
                      <a:gd name="T16" fmla="*/ 0 h 33"/>
                      <a:gd name="T17" fmla="*/ 63 w 63"/>
                      <a:gd name="T18" fmla="*/ 33 h 33"/>
                    </a:gdLst>
                    <a:ahLst/>
                    <a:cxnLst>
                      <a:cxn ang="T10">
                        <a:pos x="T0" y="T1"/>
                      </a:cxn>
                      <a:cxn ang="T11">
                        <a:pos x="T2" y="T3"/>
                      </a:cxn>
                      <a:cxn ang="T12">
                        <a:pos x="T4" y="T5"/>
                      </a:cxn>
                      <a:cxn ang="T13">
                        <a:pos x="T6" y="T7"/>
                      </a:cxn>
                      <a:cxn ang="T14">
                        <a:pos x="T8" y="T9"/>
                      </a:cxn>
                    </a:cxnLst>
                    <a:rect l="T15" t="T16" r="T17" b="T18"/>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22" name="Freeform 389"/>
                  <p:cNvSpPr>
                    <a:spLocks/>
                  </p:cNvSpPr>
                  <p:nvPr/>
                </p:nvSpPr>
                <p:spPr bwMode="auto">
                  <a:xfrm>
                    <a:off x="1026" y="3658"/>
                    <a:ext cx="32" cy="10"/>
                  </a:xfrm>
                  <a:custGeom>
                    <a:avLst/>
                    <a:gdLst>
                      <a:gd name="T0" fmla="*/ 0 w 65"/>
                      <a:gd name="T1" fmla="*/ 0 h 30"/>
                      <a:gd name="T2" fmla="*/ 0 w 65"/>
                      <a:gd name="T3" fmla="*/ 0 h 30"/>
                      <a:gd name="T4" fmla="*/ 0 w 65"/>
                      <a:gd name="T5" fmla="*/ 0 h 30"/>
                      <a:gd name="T6" fmla="*/ 0 w 65"/>
                      <a:gd name="T7" fmla="*/ 0 h 30"/>
                      <a:gd name="T8" fmla="*/ 0 w 65"/>
                      <a:gd name="T9" fmla="*/ 0 h 30"/>
                      <a:gd name="T10" fmla="*/ 0 60000 65536"/>
                      <a:gd name="T11" fmla="*/ 0 60000 65536"/>
                      <a:gd name="T12" fmla="*/ 0 60000 65536"/>
                      <a:gd name="T13" fmla="*/ 0 60000 65536"/>
                      <a:gd name="T14" fmla="*/ 0 60000 65536"/>
                      <a:gd name="T15" fmla="*/ 0 w 65"/>
                      <a:gd name="T16" fmla="*/ 0 h 30"/>
                      <a:gd name="T17" fmla="*/ 65 w 65"/>
                      <a:gd name="T18" fmla="*/ 30 h 30"/>
                    </a:gdLst>
                    <a:ahLst/>
                    <a:cxnLst>
                      <a:cxn ang="T10">
                        <a:pos x="T0" y="T1"/>
                      </a:cxn>
                      <a:cxn ang="T11">
                        <a:pos x="T2" y="T3"/>
                      </a:cxn>
                      <a:cxn ang="T12">
                        <a:pos x="T4" y="T5"/>
                      </a:cxn>
                      <a:cxn ang="T13">
                        <a:pos x="T6" y="T7"/>
                      </a:cxn>
                      <a:cxn ang="T14">
                        <a:pos x="T8" y="T9"/>
                      </a:cxn>
                    </a:cxnLst>
                    <a:rect l="T15" t="T16" r="T17" b="T18"/>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612" name="Group 390"/>
                <p:cNvGrpSpPr>
                  <a:grpSpLocks/>
                </p:cNvGrpSpPr>
                <p:nvPr/>
              </p:nvGrpSpPr>
              <p:grpSpPr bwMode="auto">
                <a:xfrm>
                  <a:off x="1027" y="3659"/>
                  <a:ext cx="45" cy="23"/>
                  <a:chOff x="1027" y="3659"/>
                  <a:chExt cx="45" cy="23"/>
                </a:xfrm>
              </p:grpSpPr>
              <p:sp>
                <p:nvSpPr>
                  <p:cNvPr id="14617" name="Freeform 391"/>
                  <p:cNvSpPr>
                    <a:spLocks/>
                  </p:cNvSpPr>
                  <p:nvPr/>
                </p:nvSpPr>
                <p:spPr bwMode="auto">
                  <a:xfrm>
                    <a:off x="1027" y="3659"/>
                    <a:ext cx="20" cy="23"/>
                  </a:xfrm>
                  <a:custGeom>
                    <a:avLst/>
                    <a:gdLst>
                      <a:gd name="T0" fmla="*/ 1 w 39"/>
                      <a:gd name="T1" fmla="*/ 0 h 70"/>
                      <a:gd name="T2" fmla="*/ 0 w 39"/>
                      <a:gd name="T3" fmla="*/ 0 h 70"/>
                      <a:gd name="T4" fmla="*/ 1 w 39"/>
                      <a:gd name="T5" fmla="*/ 0 h 70"/>
                      <a:gd name="T6" fmla="*/ 1 w 39"/>
                      <a:gd name="T7" fmla="*/ 0 h 70"/>
                      <a:gd name="T8" fmla="*/ 1 w 39"/>
                      <a:gd name="T9" fmla="*/ 0 h 70"/>
                      <a:gd name="T10" fmla="*/ 0 60000 65536"/>
                      <a:gd name="T11" fmla="*/ 0 60000 65536"/>
                      <a:gd name="T12" fmla="*/ 0 60000 65536"/>
                      <a:gd name="T13" fmla="*/ 0 60000 65536"/>
                      <a:gd name="T14" fmla="*/ 0 60000 65536"/>
                      <a:gd name="T15" fmla="*/ 0 w 39"/>
                      <a:gd name="T16" fmla="*/ 0 h 70"/>
                      <a:gd name="T17" fmla="*/ 39 w 39"/>
                      <a:gd name="T18" fmla="*/ 70 h 70"/>
                    </a:gdLst>
                    <a:ahLst/>
                    <a:cxnLst>
                      <a:cxn ang="T10">
                        <a:pos x="T0" y="T1"/>
                      </a:cxn>
                      <a:cxn ang="T11">
                        <a:pos x="T2" y="T3"/>
                      </a:cxn>
                      <a:cxn ang="T12">
                        <a:pos x="T4" y="T5"/>
                      </a:cxn>
                      <a:cxn ang="T13">
                        <a:pos x="T6" y="T7"/>
                      </a:cxn>
                      <a:cxn ang="T14">
                        <a:pos x="T8" y="T9"/>
                      </a:cxn>
                    </a:cxnLst>
                    <a:rect l="T15" t="T16" r="T17" b="T18"/>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18" name="Freeform 392"/>
                  <p:cNvSpPr>
                    <a:spLocks/>
                  </p:cNvSpPr>
                  <p:nvPr/>
                </p:nvSpPr>
                <p:spPr bwMode="auto">
                  <a:xfrm>
                    <a:off x="1033" y="3659"/>
                    <a:ext cx="33" cy="11"/>
                  </a:xfrm>
                  <a:custGeom>
                    <a:avLst/>
                    <a:gdLst>
                      <a:gd name="T0" fmla="*/ 0 w 64"/>
                      <a:gd name="T1" fmla="*/ 0 h 34"/>
                      <a:gd name="T2" fmla="*/ 1 w 64"/>
                      <a:gd name="T3" fmla="*/ 0 h 34"/>
                      <a:gd name="T4" fmla="*/ 1 w 64"/>
                      <a:gd name="T5" fmla="*/ 0 h 34"/>
                      <a:gd name="T6" fmla="*/ 1 w 64"/>
                      <a:gd name="T7" fmla="*/ 0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19" name="Freeform 393"/>
                  <p:cNvSpPr>
                    <a:spLocks/>
                  </p:cNvSpPr>
                  <p:nvPr/>
                </p:nvSpPr>
                <p:spPr bwMode="auto">
                  <a:xfrm>
                    <a:off x="1039" y="3671"/>
                    <a:ext cx="33" cy="10"/>
                  </a:xfrm>
                  <a:custGeom>
                    <a:avLst/>
                    <a:gdLst>
                      <a:gd name="T0" fmla="*/ 0 w 66"/>
                      <a:gd name="T1" fmla="*/ 0 h 30"/>
                      <a:gd name="T2" fmla="*/ 1 w 66"/>
                      <a:gd name="T3" fmla="*/ 0 h 30"/>
                      <a:gd name="T4" fmla="*/ 1 w 66"/>
                      <a:gd name="T5" fmla="*/ 0 h 30"/>
                      <a:gd name="T6" fmla="*/ 1 w 66"/>
                      <a:gd name="T7" fmla="*/ 0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613" name="Group 394"/>
                <p:cNvGrpSpPr>
                  <a:grpSpLocks/>
                </p:cNvGrpSpPr>
                <p:nvPr/>
              </p:nvGrpSpPr>
              <p:grpSpPr bwMode="auto">
                <a:xfrm>
                  <a:off x="1040" y="3672"/>
                  <a:ext cx="45" cy="23"/>
                  <a:chOff x="1040" y="3672"/>
                  <a:chExt cx="45" cy="23"/>
                </a:xfrm>
              </p:grpSpPr>
              <p:sp>
                <p:nvSpPr>
                  <p:cNvPr id="14614" name="Freeform 395"/>
                  <p:cNvSpPr>
                    <a:spLocks/>
                  </p:cNvSpPr>
                  <p:nvPr/>
                </p:nvSpPr>
                <p:spPr bwMode="auto">
                  <a:xfrm>
                    <a:off x="1040" y="3672"/>
                    <a:ext cx="20" cy="23"/>
                  </a:xfrm>
                  <a:custGeom>
                    <a:avLst/>
                    <a:gdLst>
                      <a:gd name="T0" fmla="*/ 0 w 41"/>
                      <a:gd name="T1" fmla="*/ 0 h 70"/>
                      <a:gd name="T2" fmla="*/ 0 w 41"/>
                      <a:gd name="T3" fmla="*/ 0 h 70"/>
                      <a:gd name="T4" fmla="*/ 0 w 41"/>
                      <a:gd name="T5" fmla="*/ 0 h 70"/>
                      <a:gd name="T6" fmla="*/ 0 w 41"/>
                      <a:gd name="T7" fmla="*/ 0 h 70"/>
                      <a:gd name="T8" fmla="*/ 0 w 41"/>
                      <a:gd name="T9" fmla="*/ 0 h 70"/>
                      <a:gd name="T10" fmla="*/ 0 60000 65536"/>
                      <a:gd name="T11" fmla="*/ 0 60000 65536"/>
                      <a:gd name="T12" fmla="*/ 0 60000 65536"/>
                      <a:gd name="T13" fmla="*/ 0 60000 65536"/>
                      <a:gd name="T14" fmla="*/ 0 60000 65536"/>
                      <a:gd name="T15" fmla="*/ 0 w 41"/>
                      <a:gd name="T16" fmla="*/ 0 h 70"/>
                      <a:gd name="T17" fmla="*/ 41 w 41"/>
                      <a:gd name="T18" fmla="*/ 70 h 70"/>
                    </a:gdLst>
                    <a:ahLst/>
                    <a:cxnLst>
                      <a:cxn ang="T10">
                        <a:pos x="T0" y="T1"/>
                      </a:cxn>
                      <a:cxn ang="T11">
                        <a:pos x="T2" y="T3"/>
                      </a:cxn>
                      <a:cxn ang="T12">
                        <a:pos x="T4" y="T5"/>
                      </a:cxn>
                      <a:cxn ang="T13">
                        <a:pos x="T6" y="T7"/>
                      </a:cxn>
                      <a:cxn ang="T14">
                        <a:pos x="T8" y="T9"/>
                      </a:cxn>
                    </a:cxnLst>
                    <a:rect l="T15" t="T16" r="T17" b="T18"/>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15" name="Freeform 396"/>
                  <p:cNvSpPr>
                    <a:spLocks/>
                  </p:cNvSpPr>
                  <p:nvPr/>
                </p:nvSpPr>
                <p:spPr bwMode="auto">
                  <a:xfrm>
                    <a:off x="1047" y="3672"/>
                    <a:ext cx="32" cy="12"/>
                  </a:xfrm>
                  <a:custGeom>
                    <a:avLst/>
                    <a:gdLst>
                      <a:gd name="T0" fmla="*/ 0 w 65"/>
                      <a:gd name="T1" fmla="*/ 0 h 34"/>
                      <a:gd name="T2" fmla="*/ 0 w 65"/>
                      <a:gd name="T3" fmla="*/ 0 h 34"/>
                      <a:gd name="T4" fmla="*/ 0 w 65"/>
                      <a:gd name="T5" fmla="*/ 0 h 34"/>
                      <a:gd name="T6" fmla="*/ 0 w 65"/>
                      <a:gd name="T7" fmla="*/ 0 h 34"/>
                      <a:gd name="T8" fmla="*/ 0 w 65"/>
                      <a:gd name="T9" fmla="*/ 0 h 34"/>
                      <a:gd name="T10" fmla="*/ 0 60000 65536"/>
                      <a:gd name="T11" fmla="*/ 0 60000 65536"/>
                      <a:gd name="T12" fmla="*/ 0 60000 65536"/>
                      <a:gd name="T13" fmla="*/ 0 60000 65536"/>
                      <a:gd name="T14" fmla="*/ 0 60000 65536"/>
                      <a:gd name="T15" fmla="*/ 0 w 65"/>
                      <a:gd name="T16" fmla="*/ 0 h 34"/>
                      <a:gd name="T17" fmla="*/ 65 w 65"/>
                      <a:gd name="T18" fmla="*/ 34 h 34"/>
                    </a:gdLst>
                    <a:ahLst/>
                    <a:cxnLst>
                      <a:cxn ang="T10">
                        <a:pos x="T0" y="T1"/>
                      </a:cxn>
                      <a:cxn ang="T11">
                        <a:pos x="T2" y="T3"/>
                      </a:cxn>
                      <a:cxn ang="T12">
                        <a:pos x="T4" y="T5"/>
                      </a:cxn>
                      <a:cxn ang="T13">
                        <a:pos x="T6" y="T7"/>
                      </a:cxn>
                      <a:cxn ang="T14">
                        <a:pos x="T8" y="T9"/>
                      </a:cxn>
                    </a:cxnLst>
                    <a:rect l="T15" t="T16" r="T17" b="T18"/>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16" name="Freeform 397"/>
                  <p:cNvSpPr>
                    <a:spLocks/>
                  </p:cNvSpPr>
                  <p:nvPr/>
                </p:nvSpPr>
                <p:spPr bwMode="auto">
                  <a:xfrm>
                    <a:off x="1053" y="3685"/>
                    <a:ext cx="32" cy="9"/>
                  </a:xfrm>
                  <a:custGeom>
                    <a:avLst/>
                    <a:gdLst>
                      <a:gd name="T0" fmla="*/ 0 w 66"/>
                      <a:gd name="T1" fmla="*/ 0 h 28"/>
                      <a:gd name="T2" fmla="*/ 0 w 66"/>
                      <a:gd name="T3" fmla="*/ 0 h 28"/>
                      <a:gd name="T4" fmla="*/ 0 w 66"/>
                      <a:gd name="T5" fmla="*/ 0 h 28"/>
                      <a:gd name="T6" fmla="*/ 0 w 66"/>
                      <a:gd name="T7" fmla="*/ 0 h 28"/>
                      <a:gd name="T8" fmla="*/ 0 w 66"/>
                      <a:gd name="T9" fmla="*/ 0 h 28"/>
                      <a:gd name="T10" fmla="*/ 0 60000 65536"/>
                      <a:gd name="T11" fmla="*/ 0 60000 65536"/>
                      <a:gd name="T12" fmla="*/ 0 60000 65536"/>
                      <a:gd name="T13" fmla="*/ 0 60000 65536"/>
                      <a:gd name="T14" fmla="*/ 0 60000 65536"/>
                      <a:gd name="T15" fmla="*/ 0 w 66"/>
                      <a:gd name="T16" fmla="*/ 0 h 28"/>
                      <a:gd name="T17" fmla="*/ 66 w 66"/>
                      <a:gd name="T18" fmla="*/ 28 h 28"/>
                    </a:gdLst>
                    <a:ahLst/>
                    <a:cxnLst>
                      <a:cxn ang="T10">
                        <a:pos x="T0" y="T1"/>
                      </a:cxn>
                      <a:cxn ang="T11">
                        <a:pos x="T2" y="T3"/>
                      </a:cxn>
                      <a:cxn ang="T12">
                        <a:pos x="T4" y="T5"/>
                      </a:cxn>
                      <a:cxn ang="T13">
                        <a:pos x="T6" y="T7"/>
                      </a:cxn>
                      <a:cxn ang="T14">
                        <a:pos x="T8" y="T9"/>
                      </a:cxn>
                    </a:cxnLst>
                    <a:rect l="T15" t="T16" r="T17" b="T18"/>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4528" name="Group 398"/>
              <p:cNvGrpSpPr>
                <a:grpSpLocks/>
              </p:cNvGrpSpPr>
              <p:nvPr/>
            </p:nvGrpSpPr>
            <p:grpSpPr bwMode="auto">
              <a:xfrm>
                <a:off x="1054" y="3685"/>
                <a:ext cx="45" cy="23"/>
                <a:chOff x="1054" y="3685"/>
                <a:chExt cx="45" cy="23"/>
              </a:xfrm>
            </p:grpSpPr>
            <p:sp>
              <p:nvSpPr>
                <p:cNvPr id="14607" name="Freeform 399"/>
                <p:cNvSpPr>
                  <a:spLocks/>
                </p:cNvSpPr>
                <p:nvPr/>
              </p:nvSpPr>
              <p:spPr bwMode="auto">
                <a:xfrm>
                  <a:off x="1054" y="3685"/>
                  <a:ext cx="20" cy="23"/>
                </a:xfrm>
                <a:custGeom>
                  <a:avLst/>
                  <a:gdLst>
                    <a:gd name="T0" fmla="*/ 1 w 39"/>
                    <a:gd name="T1" fmla="*/ 0 h 70"/>
                    <a:gd name="T2" fmla="*/ 0 w 39"/>
                    <a:gd name="T3" fmla="*/ 0 h 70"/>
                    <a:gd name="T4" fmla="*/ 1 w 39"/>
                    <a:gd name="T5" fmla="*/ 0 h 70"/>
                    <a:gd name="T6" fmla="*/ 1 w 39"/>
                    <a:gd name="T7" fmla="*/ 0 h 70"/>
                    <a:gd name="T8" fmla="*/ 1 w 39"/>
                    <a:gd name="T9" fmla="*/ 0 h 70"/>
                    <a:gd name="T10" fmla="*/ 0 60000 65536"/>
                    <a:gd name="T11" fmla="*/ 0 60000 65536"/>
                    <a:gd name="T12" fmla="*/ 0 60000 65536"/>
                    <a:gd name="T13" fmla="*/ 0 60000 65536"/>
                    <a:gd name="T14" fmla="*/ 0 60000 65536"/>
                    <a:gd name="T15" fmla="*/ 0 w 39"/>
                    <a:gd name="T16" fmla="*/ 0 h 70"/>
                    <a:gd name="T17" fmla="*/ 39 w 39"/>
                    <a:gd name="T18" fmla="*/ 70 h 70"/>
                  </a:gdLst>
                  <a:ahLst/>
                  <a:cxnLst>
                    <a:cxn ang="T10">
                      <a:pos x="T0" y="T1"/>
                    </a:cxn>
                    <a:cxn ang="T11">
                      <a:pos x="T2" y="T3"/>
                    </a:cxn>
                    <a:cxn ang="T12">
                      <a:pos x="T4" y="T5"/>
                    </a:cxn>
                    <a:cxn ang="T13">
                      <a:pos x="T6" y="T7"/>
                    </a:cxn>
                    <a:cxn ang="T14">
                      <a:pos x="T8" y="T9"/>
                    </a:cxn>
                  </a:cxnLst>
                  <a:rect l="T15" t="T16" r="T17" b="T18"/>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08" name="Freeform 400"/>
                <p:cNvSpPr>
                  <a:spLocks/>
                </p:cNvSpPr>
                <p:nvPr/>
              </p:nvSpPr>
              <p:spPr bwMode="auto">
                <a:xfrm>
                  <a:off x="1061" y="3685"/>
                  <a:ext cx="32" cy="12"/>
                </a:xfrm>
                <a:custGeom>
                  <a:avLst/>
                  <a:gdLst>
                    <a:gd name="T0" fmla="*/ 0 w 63"/>
                    <a:gd name="T1" fmla="*/ 0 h 35"/>
                    <a:gd name="T2" fmla="*/ 1 w 63"/>
                    <a:gd name="T3" fmla="*/ 0 h 35"/>
                    <a:gd name="T4" fmla="*/ 1 w 63"/>
                    <a:gd name="T5" fmla="*/ 0 h 35"/>
                    <a:gd name="T6" fmla="*/ 1 w 63"/>
                    <a:gd name="T7" fmla="*/ 0 h 35"/>
                    <a:gd name="T8" fmla="*/ 0 w 63"/>
                    <a:gd name="T9" fmla="*/ 0 h 35"/>
                    <a:gd name="T10" fmla="*/ 0 60000 65536"/>
                    <a:gd name="T11" fmla="*/ 0 60000 65536"/>
                    <a:gd name="T12" fmla="*/ 0 60000 65536"/>
                    <a:gd name="T13" fmla="*/ 0 60000 65536"/>
                    <a:gd name="T14" fmla="*/ 0 60000 65536"/>
                    <a:gd name="T15" fmla="*/ 0 w 63"/>
                    <a:gd name="T16" fmla="*/ 0 h 35"/>
                    <a:gd name="T17" fmla="*/ 63 w 63"/>
                    <a:gd name="T18" fmla="*/ 35 h 35"/>
                  </a:gdLst>
                  <a:ahLst/>
                  <a:cxnLst>
                    <a:cxn ang="T10">
                      <a:pos x="T0" y="T1"/>
                    </a:cxn>
                    <a:cxn ang="T11">
                      <a:pos x="T2" y="T3"/>
                    </a:cxn>
                    <a:cxn ang="T12">
                      <a:pos x="T4" y="T5"/>
                    </a:cxn>
                    <a:cxn ang="T13">
                      <a:pos x="T6" y="T7"/>
                    </a:cxn>
                    <a:cxn ang="T14">
                      <a:pos x="T8" y="T9"/>
                    </a:cxn>
                  </a:cxnLst>
                  <a:rect l="T15" t="T16" r="T17" b="T18"/>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09" name="Freeform 401"/>
                <p:cNvSpPr>
                  <a:spLocks/>
                </p:cNvSpPr>
                <p:nvPr/>
              </p:nvSpPr>
              <p:spPr bwMode="auto">
                <a:xfrm>
                  <a:off x="1066" y="3697"/>
                  <a:ext cx="33" cy="10"/>
                </a:xfrm>
                <a:custGeom>
                  <a:avLst/>
                  <a:gdLst>
                    <a:gd name="T0" fmla="*/ 0 w 64"/>
                    <a:gd name="T1" fmla="*/ 0 h 30"/>
                    <a:gd name="T2" fmla="*/ 1 w 64"/>
                    <a:gd name="T3" fmla="*/ 0 h 30"/>
                    <a:gd name="T4" fmla="*/ 1 w 64"/>
                    <a:gd name="T5" fmla="*/ 0 h 30"/>
                    <a:gd name="T6" fmla="*/ 1 w 64"/>
                    <a:gd name="T7" fmla="*/ 0 h 30"/>
                    <a:gd name="T8" fmla="*/ 0 w 64"/>
                    <a:gd name="T9" fmla="*/ 0 h 30"/>
                    <a:gd name="T10" fmla="*/ 0 60000 65536"/>
                    <a:gd name="T11" fmla="*/ 0 60000 65536"/>
                    <a:gd name="T12" fmla="*/ 0 60000 65536"/>
                    <a:gd name="T13" fmla="*/ 0 60000 65536"/>
                    <a:gd name="T14" fmla="*/ 0 60000 65536"/>
                    <a:gd name="T15" fmla="*/ 0 w 64"/>
                    <a:gd name="T16" fmla="*/ 0 h 30"/>
                    <a:gd name="T17" fmla="*/ 64 w 64"/>
                    <a:gd name="T18" fmla="*/ 30 h 30"/>
                  </a:gdLst>
                  <a:ahLst/>
                  <a:cxnLst>
                    <a:cxn ang="T10">
                      <a:pos x="T0" y="T1"/>
                    </a:cxn>
                    <a:cxn ang="T11">
                      <a:pos x="T2" y="T3"/>
                    </a:cxn>
                    <a:cxn ang="T12">
                      <a:pos x="T4" y="T5"/>
                    </a:cxn>
                    <a:cxn ang="T13">
                      <a:pos x="T6" y="T7"/>
                    </a:cxn>
                    <a:cxn ang="T14">
                      <a:pos x="T8" y="T9"/>
                    </a:cxn>
                  </a:cxnLst>
                  <a:rect l="T15" t="T16" r="T17" b="T18"/>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29" name="Group 402"/>
              <p:cNvGrpSpPr>
                <a:grpSpLocks/>
              </p:cNvGrpSpPr>
              <p:nvPr/>
            </p:nvGrpSpPr>
            <p:grpSpPr bwMode="auto">
              <a:xfrm>
                <a:off x="1067" y="3698"/>
                <a:ext cx="45" cy="23"/>
                <a:chOff x="1067" y="3698"/>
                <a:chExt cx="45" cy="23"/>
              </a:xfrm>
            </p:grpSpPr>
            <p:sp>
              <p:nvSpPr>
                <p:cNvPr id="14604" name="Freeform 403"/>
                <p:cNvSpPr>
                  <a:spLocks/>
                </p:cNvSpPr>
                <p:nvPr/>
              </p:nvSpPr>
              <p:spPr bwMode="auto">
                <a:xfrm>
                  <a:off x="1067" y="3698"/>
                  <a:ext cx="20" cy="23"/>
                </a:xfrm>
                <a:custGeom>
                  <a:avLst/>
                  <a:gdLst>
                    <a:gd name="T0" fmla="*/ 1 w 39"/>
                    <a:gd name="T1" fmla="*/ 0 h 69"/>
                    <a:gd name="T2" fmla="*/ 0 w 39"/>
                    <a:gd name="T3" fmla="*/ 0 h 69"/>
                    <a:gd name="T4" fmla="*/ 1 w 39"/>
                    <a:gd name="T5" fmla="*/ 0 h 69"/>
                    <a:gd name="T6" fmla="*/ 1 w 39"/>
                    <a:gd name="T7" fmla="*/ 0 h 69"/>
                    <a:gd name="T8" fmla="*/ 1 w 39"/>
                    <a:gd name="T9" fmla="*/ 0 h 69"/>
                    <a:gd name="T10" fmla="*/ 0 60000 65536"/>
                    <a:gd name="T11" fmla="*/ 0 60000 65536"/>
                    <a:gd name="T12" fmla="*/ 0 60000 65536"/>
                    <a:gd name="T13" fmla="*/ 0 60000 65536"/>
                    <a:gd name="T14" fmla="*/ 0 60000 65536"/>
                    <a:gd name="T15" fmla="*/ 0 w 39"/>
                    <a:gd name="T16" fmla="*/ 0 h 69"/>
                    <a:gd name="T17" fmla="*/ 39 w 39"/>
                    <a:gd name="T18" fmla="*/ 69 h 69"/>
                  </a:gdLst>
                  <a:ahLst/>
                  <a:cxnLst>
                    <a:cxn ang="T10">
                      <a:pos x="T0" y="T1"/>
                    </a:cxn>
                    <a:cxn ang="T11">
                      <a:pos x="T2" y="T3"/>
                    </a:cxn>
                    <a:cxn ang="T12">
                      <a:pos x="T4" y="T5"/>
                    </a:cxn>
                    <a:cxn ang="T13">
                      <a:pos x="T6" y="T7"/>
                    </a:cxn>
                    <a:cxn ang="T14">
                      <a:pos x="T8" y="T9"/>
                    </a:cxn>
                  </a:cxnLst>
                  <a:rect l="T15" t="T16" r="T17" b="T18"/>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05" name="Freeform 404"/>
                <p:cNvSpPr>
                  <a:spLocks/>
                </p:cNvSpPr>
                <p:nvPr/>
              </p:nvSpPr>
              <p:spPr bwMode="auto">
                <a:xfrm>
                  <a:off x="1074" y="3699"/>
                  <a:ext cx="32" cy="11"/>
                </a:xfrm>
                <a:custGeom>
                  <a:avLst/>
                  <a:gdLst>
                    <a:gd name="T0" fmla="*/ 0 w 64"/>
                    <a:gd name="T1" fmla="*/ 0 h 34"/>
                    <a:gd name="T2" fmla="*/ 1 w 64"/>
                    <a:gd name="T3" fmla="*/ 0 h 34"/>
                    <a:gd name="T4" fmla="*/ 1 w 64"/>
                    <a:gd name="T5" fmla="*/ 0 h 34"/>
                    <a:gd name="T6" fmla="*/ 1 w 64"/>
                    <a:gd name="T7" fmla="*/ 0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06" name="Freeform 405"/>
                <p:cNvSpPr>
                  <a:spLocks/>
                </p:cNvSpPr>
                <p:nvPr/>
              </p:nvSpPr>
              <p:spPr bwMode="auto">
                <a:xfrm>
                  <a:off x="1079" y="3711"/>
                  <a:ext cx="33" cy="10"/>
                </a:xfrm>
                <a:custGeom>
                  <a:avLst/>
                  <a:gdLst>
                    <a:gd name="T0" fmla="*/ 0 w 65"/>
                    <a:gd name="T1" fmla="*/ 0 h 30"/>
                    <a:gd name="T2" fmla="*/ 1 w 65"/>
                    <a:gd name="T3" fmla="*/ 0 h 30"/>
                    <a:gd name="T4" fmla="*/ 1 w 65"/>
                    <a:gd name="T5" fmla="*/ 0 h 30"/>
                    <a:gd name="T6" fmla="*/ 1 w 65"/>
                    <a:gd name="T7" fmla="*/ 0 h 30"/>
                    <a:gd name="T8" fmla="*/ 0 w 65"/>
                    <a:gd name="T9" fmla="*/ 0 h 30"/>
                    <a:gd name="T10" fmla="*/ 0 60000 65536"/>
                    <a:gd name="T11" fmla="*/ 0 60000 65536"/>
                    <a:gd name="T12" fmla="*/ 0 60000 65536"/>
                    <a:gd name="T13" fmla="*/ 0 60000 65536"/>
                    <a:gd name="T14" fmla="*/ 0 60000 65536"/>
                    <a:gd name="T15" fmla="*/ 0 w 65"/>
                    <a:gd name="T16" fmla="*/ 0 h 30"/>
                    <a:gd name="T17" fmla="*/ 65 w 65"/>
                    <a:gd name="T18" fmla="*/ 30 h 30"/>
                  </a:gdLst>
                  <a:ahLst/>
                  <a:cxnLst>
                    <a:cxn ang="T10">
                      <a:pos x="T0" y="T1"/>
                    </a:cxn>
                    <a:cxn ang="T11">
                      <a:pos x="T2" y="T3"/>
                    </a:cxn>
                    <a:cxn ang="T12">
                      <a:pos x="T4" y="T5"/>
                    </a:cxn>
                    <a:cxn ang="T13">
                      <a:pos x="T6" y="T7"/>
                    </a:cxn>
                    <a:cxn ang="T14">
                      <a:pos x="T8" y="T9"/>
                    </a:cxn>
                  </a:cxnLst>
                  <a:rect l="T15" t="T16" r="T17" b="T18"/>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30" name="Group 406"/>
              <p:cNvGrpSpPr>
                <a:grpSpLocks/>
              </p:cNvGrpSpPr>
              <p:nvPr/>
            </p:nvGrpSpPr>
            <p:grpSpPr bwMode="auto">
              <a:xfrm>
                <a:off x="1079" y="3712"/>
                <a:ext cx="44" cy="23"/>
                <a:chOff x="1079" y="3712"/>
                <a:chExt cx="44" cy="23"/>
              </a:xfrm>
            </p:grpSpPr>
            <p:sp>
              <p:nvSpPr>
                <p:cNvPr id="14601" name="Freeform 407"/>
                <p:cNvSpPr>
                  <a:spLocks/>
                </p:cNvSpPr>
                <p:nvPr/>
              </p:nvSpPr>
              <p:spPr bwMode="auto">
                <a:xfrm>
                  <a:off x="1079" y="3712"/>
                  <a:ext cx="21" cy="23"/>
                </a:xfrm>
                <a:custGeom>
                  <a:avLst/>
                  <a:gdLst>
                    <a:gd name="T0" fmla="*/ 1 w 41"/>
                    <a:gd name="T1" fmla="*/ 0 h 68"/>
                    <a:gd name="T2" fmla="*/ 0 w 41"/>
                    <a:gd name="T3" fmla="*/ 0 h 68"/>
                    <a:gd name="T4" fmla="*/ 1 w 41"/>
                    <a:gd name="T5" fmla="*/ 0 h 68"/>
                    <a:gd name="T6" fmla="*/ 1 w 41"/>
                    <a:gd name="T7" fmla="*/ 0 h 68"/>
                    <a:gd name="T8" fmla="*/ 1 w 41"/>
                    <a:gd name="T9" fmla="*/ 0 h 68"/>
                    <a:gd name="T10" fmla="*/ 0 60000 65536"/>
                    <a:gd name="T11" fmla="*/ 0 60000 65536"/>
                    <a:gd name="T12" fmla="*/ 0 60000 65536"/>
                    <a:gd name="T13" fmla="*/ 0 60000 65536"/>
                    <a:gd name="T14" fmla="*/ 0 60000 65536"/>
                    <a:gd name="T15" fmla="*/ 0 w 41"/>
                    <a:gd name="T16" fmla="*/ 0 h 68"/>
                    <a:gd name="T17" fmla="*/ 41 w 41"/>
                    <a:gd name="T18" fmla="*/ 68 h 68"/>
                  </a:gdLst>
                  <a:ahLst/>
                  <a:cxnLst>
                    <a:cxn ang="T10">
                      <a:pos x="T0" y="T1"/>
                    </a:cxn>
                    <a:cxn ang="T11">
                      <a:pos x="T2" y="T3"/>
                    </a:cxn>
                    <a:cxn ang="T12">
                      <a:pos x="T4" y="T5"/>
                    </a:cxn>
                    <a:cxn ang="T13">
                      <a:pos x="T6" y="T7"/>
                    </a:cxn>
                    <a:cxn ang="T14">
                      <a:pos x="T8" y="T9"/>
                    </a:cxn>
                  </a:cxnLst>
                  <a:rect l="T15" t="T16" r="T17" b="T18"/>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02" name="Freeform 408"/>
                <p:cNvSpPr>
                  <a:spLocks/>
                </p:cNvSpPr>
                <p:nvPr/>
              </p:nvSpPr>
              <p:spPr bwMode="auto">
                <a:xfrm>
                  <a:off x="1087" y="3713"/>
                  <a:ext cx="31" cy="10"/>
                </a:xfrm>
                <a:custGeom>
                  <a:avLst/>
                  <a:gdLst>
                    <a:gd name="T0" fmla="*/ 0 w 63"/>
                    <a:gd name="T1" fmla="*/ 0 h 32"/>
                    <a:gd name="T2" fmla="*/ 0 w 63"/>
                    <a:gd name="T3" fmla="*/ 0 h 32"/>
                    <a:gd name="T4" fmla="*/ 0 w 63"/>
                    <a:gd name="T5" fmla="*/ 0 h 32"/>
                    <a:gd name="T6" fmla="*/ 0 w 63"/>
                    <a:gd name="T7" fmla="*/ 0 h 32"/>
                    <a:gd name="T8" fmla="*/ 0 w 63"/>
                    <a:gd name="T9" fmla="*/ 0 h 32"/>
                    <a:gd name="T10" fmla="*/ 0 60000 65536"/>
                    <a:gd name="T11" fmla="*/ 0 60000 65536"/>
                    <a:gd name="T12" fmla="*/ 0 60000 65536"/>
                    <a:gd name="T13" fmla="*/ 0 60000 65536"/>
                    <a:gd name="T14" fmla="*/ 0 60000 65536"/>
                    <a:gd name="T15" fmla="*/ 0 w 63"/>
                    <a:gd name="T16" fmla="*/ 0 h 32"/>
                    <a:gd name="T17" fmla="*/ 63 w 63"/>
                    <a:gd name="T18" fmla="*/ 32 h 32"/>
                  </a:gdLst>
                  <a:ahLst/>
                  <a:cxnLst>
                    <a:cxn ang="T10">
                      <a:pos x="T0" y="T1"/>
                    </a:cxn>
                    <a:cxn ang="T11">
                      <a:pos x="T2" y="T3"/>
                    </a:cxn>
                    <a:cxn ang="T12">
                      <a:pos x="T4" y="T5"/>
                    </a:cxn>
                    <a:cxn ang="T13">
                      <a:pos x="T6" y="T7"/>
                    </a:cxn>
                    <a:cxn ang="T14">
                      <a:pos x="T8" y="T9"/>
                    </a:cxn>
                  </a:cxnLst>
                  <a:rect l="T15" t="T16" r="T17" b="T18"/>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03" name="Freeform 409"/>
                <p:cNvSpPr>
                  <a:spLocks/>
                </p:cNvSpPr>
                <p:nvPr/>
              </p:nvSpPr>
              <p:spPr bwMode="auto">
                <a:xfrm>
                  <a:off x="1092" y="3724"/>
                  <a:ext cx="31" cy="11"/>
                </a:xfrm>
                <a:custGeom>
                  <a:avLst/>
                  <a:gdLst>
                    <a:gd name="T0" fmla="*/ 0 w 63"/>
                    <a:gd name="T1" fmla="*/ 0 h 31"/>
                    <a:gd name="T2" fmla="*/ 0 w 63"/>
                    <a:gd name="T3" fmla="*/ 0 h 31"/>
                    <a:gd name="T4" fmla="*/ 0 w 63"/>
                    <a:gd name="T5" fmla="*/ 0 h 31"/>
                    <a:gd name="T6" fmla="*/ 0 w 63"/>
                    <a:gd name="T7" fmla="*/ 0 h 31"/>
                    <a:gd name="T8" fmla="*/ 0 w 63"/>
                    <a:gd name="T9" fmla="*/ 0 h 31"/>
                    <a:gd name="T10" fmla="*/ 0 60000 65536"/>
                    <a:gd name="T11" fmla="*/ 0 60000 65536"/>
                    <a:gd name="T12" fmla="*/ 0 60000 65536"/>
                    <a:gd name="T13" fmla="*/ 0 60000 65536"/>
                    <a:gd name="T14" fmla="*/ 0 60000 65536"/>
                    <a:gd name="T15" fmla="*/ 0 w 63"/>
                    <a:gd name="T16" fmla="*/ 0 h 31"/>
                    <a:gd name="T17" fmla="*/ 63 w 63"/>
                    <a:gd name="T18" fmla="*/ 31 h 31"/>
                  </a:gdLst>
                  <a:ahLst/>
                  <a:cxnLst>
                    <a:cxn ang="T10">
                      <a:pos x="T0" y="T1"/>
                    </a:cxn>
                    <a:cxn ang="T11">
                      <a:pos x="T2" y="T3"/>
                    </a:cxn>
                    <a:cxn ang="T12">
                      <a:pos x="T4" y="T5"/>
                    </a:cxn>
                    <a:cxn ang="T13">
                      <a:pos x="T6" y="T7"/>
                    </a:cxn>
                    <a:cxn ang="T14">
                      <a:pos x="T8" y="T9"/>
                    </a:cxn>
                  </a:cxnLst>
                  <a:rect l="T15" t="T16" r="T17" b="T18"/>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31" name="Group 410"/>
              <p:cNvGrpSpPr>
                <a:grpSpLocks/>
              </p:cNvGrpSpPr>
              <p:nvPr/>
            </p:nvGrpSpPr>
            <p:grpSpPr bwMode="auto">
              <a:xfrm>
                <a:off x="1093" y="3725"/>
                <a:ext cx="45" cy="23"/>
                <a:chOff x="1093" y="3725"/>
                <a:chExt cx="45" cy="23"/>
              </a:xfrm>
            </p:grpSpPr>
            <p:sp>
              <p:nvSpPr>
                <p:cNvPr id="14598" name="Freeform 411"/>
                <p:cNvSpPr>
                  <a:spLocks/>
                </p:cNvSpPr>
                <p:nvPr/>
              </p:nvSpPr>
              <p:spPr bwMode="auto">
                <a:xfrm>
                  <a:off x="1093" y="3725"/>
                  <a:ext cx="20" cy="23"/>
                </a:xfrm>
                <a:custGeom>
                  <a:avLst/>
                  <a:gdLst>
                    <a:gd name="T0" fmla="*/ 1 w 40"/>
                    <a:gd name="T1" fmla="*/ 0 h 68"/>
                    <a:gd name="T2" fmla="*/ 0 w 40"/>
                    <a:gd name="T3" fmla="*/ 0 h 68"/>
                    <a:gd name="T4" fmla="*/ 1 w 40"/>
                    <a:gd name="T5" fmla="*/ 0 h 68"/>
                    <a:gd name="T6" fmla="*/ 1 w 40"/>
                    <a:gd name="T7" fmla="*/ 0 h 68"/>
                    <a:gd name="T8" fmla="*/ 1 w 40"/>
                    <a:gd name="T9" fmla="*/ 0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99" name="Freeform 412"/>
                <p:cNvSpPr>
                  <a:spLocks/>
                </p:cNvSpPr>
                <p:nvPr/>
              </p:nvSpPr>
              <p:spPr bwMode="auto">
                <a:xfrm>
                  <a:off x="1100" y="3726"/>
                  <a:ext cx="32" cy="11"/>
                </a:xfrm>
                <a:custGeom>
                  <a:avLst/>
                  <a:gdLst>
                    <a:gd name="T0" fmla="*/ 0 w 64"/>
                    <a:gd name="T1" fmla="*/ 0 h 34"/>
                    <a:gd name="T2" fmla="*/ 1 w 64"/>
                    <a:gd name="T3" fmla="*/ 0 h 34"/>
                    <a:gd name="T4" fmla="*/ 1 w 64"/>
                    <a:gd name="T5" fmla="*/ 0 h 34"/>
                    <a:gd name="T6" fmla="*/ 1 w 64"/>
                    <a:gd name="T7" fmla="*/ 0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00" name="Freeform 413"/>
                <p:cNvSpPr>
                  <a:spLocks/>
                </p:cNvSpPr>
                <p:nvPr/>
              </p:nvSpPr>
              <p:spPr bwMode="auto">
                <a:xfrm>
                  <a:off x="1106" y="3738"/>
                  <a:ext cx="32" cy="9"/>
                </a:xfrm>
                <a:custGeom>
                  <a:avLst/>
                  <a:gdLst>
                    <a:gd name="T0" fmla="*/ 0 w 65"/>
                    <a:gd name="T1" fmla="*/ 0 h 28"/>
                    <a:gd name="T2" fmla="*/ 0 w 65"/>
                    <a:gd name="T3" fmla="*/ 0 h 28"/>
                    <a:gd name="T4" fmla="*/ 0 w 65"/>
                    <a:gd name="T5" fmla="*/ 0 h 28"/>
                    <a:gd name="T6" fmla="*/ 0 w 65"/>
                    <a:gd name="T7" fmla="*/ 0 h 28"/>
                    <a:gd name="T8" fmla="*/ 0 w 65"/>
                    <a:gd name="T9" fmla="*/ 0 h 28"/>
                    <a:gd name="T10" fmla="*/ 0 60000 65536"/>
                    <a:gd name="T11" fmla="*/ 0 60000 65536"/>
                    <a:gd name="T12" fmla="*/ 0 60000 65536"/>
                    <a:gd name="T13" fmla="*/ 0 60000 65536"/>
                    <a:gd name="T14" fmla="*/ 0 60000 65536"/>
                    <a:gd name="T15" fmla="*/ 0 w 65"/>
                    <a:gd name="T16" fmla="*/ 0 h 28"/>
                    <a:gd name="T17" fmla="*/ 65 w 65"/>
                    <a:gd name="T18" fmla="*/ 28 h 28"/>
                  </a:gdLst>
                  <a:ahLst/>
                  <a:cxnLst>
                    <a:cxn ang="T10">
                      <a:pos x="T0" y="T1"/>
                    </a:cxn>
                    <a:cxn ang="T11">
                      <a:pos x="T2" y="T3"/>
                    </a:cxn>
                    <a:cxn ang="T12">
                      <a:pos x="T4" y="T5"/>
                    </a:cxn>
                    <a:cxn ang="T13">
                      <a:pos x="T6" y="T7"/>
                    </a:cxn>
                    <a:cxn ang="T14">
                      <a:pos x="T8" y="T9"/>
                    </a:cxn>
                  </a:cxnLst>
                  <a:rect l="T15" t="T16" r="T17" b="T18"/>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32" name="Group 414"/>
              <p:cNvGrpSpPr>
                <a:grpSpLocks/>
              </p:cNvGrpSpPr>
              <p:nvPr/>
            </p:nvGrpSpPr>
            <p:grpSpPr bwMode="auto">
              <a:xfrm>
                <a:off x="1108" y="3739"/>
                <a:ext cx="44" cy="23"/>
                <a:chOff x="1108" y="3739"/>
                <a:chExt cx="44" cy="23"/>
              </a:xfrm>
            </p:grpSpPr>
            <p:sp>
              <p:nvSpPr>
                <p:cNvPr id="14595" name="Freeform 415"/>
                <p:cNvSpPr>
                  <a:spLocks/>
                </p:cNvSpPr>
                <p:nvPr/>
              </p:nvSpPr>
              <p:spPr bwMode="auto">
                <a:xfrm>
                  <a:off x="1108" y="3739"/>
                  <a:ext cx="19" cy="23"/>
                </a:xfrm>
                <a:custGeom>
                  <a:avLst/>
                  <a:gdLst>
                    <a:gd name="T0" fmla="*/ 0 w 40"/>
                    <a:gd name="T1" fmla="*/ 0 h 69"/>
                    <a:gd name="T2" fmla="*/ 0 w 40"/>
                    <a:gd name="T3" fmla="*/ 0 h 69"/>
                    <a:gd name="T4" fmla="*/ 0 w 40"/>
                    <a:gd name="T5" fmla="*/ 0 h 69"/>
                    <a:gd name="T6" fmla="*/ 0 w 40"/>
                    <a:gd name="T7" fmla="*/ 0 h 69"/>
                    <a:gd name="T8" fmla="*/ 0 w 40"/>
                    <a:gd name="T9" fmla="*/ 0 h 69"/>
                    <a:gd name="T10" fmla="*/ 0 60000 65536"/>
                    <a:gd name="T11" fmla="*/ 0 60000 65536"/>
                    <a:gd name="T12" fmla="*/ 0 60000 65536"/>
                    <a:gd name="T13" fmla="*/ 0 60000 65536"/>
                    <a:gd name="T14" fmla="*/ 0 60000 65536"/>
                    <a:gd name="T15" fmla="*/ 0 w 40"/>
                    <a:gd name="T16" fmla="*/ 0 h 69"/>
                    <a:gd name="T17" fmla="*/ 40 w 40"/>
                    <a:gd name="T18" fmla="*/ 69 h 69"/>
                  </a:gdLst>
                  <a:ahLst/>
                  <a:cxnLst>
                    <a:cxn ang="T10">
                      <a:pos x="T0" y="T1"/>
                    </a:cxn>
                    <a:cxn ang="T11">
                      <a:pos x="T2" y="T3"/>
                    </a:cxn>
                    <a:cxn ang="T12">
                      <a:pos x="T4" y="T5"/>
                    </a:cxn>
                    <a:cxn ang="T13">
                      <a:pos x="T6" y="T7"/>
                    </a:cxn>
                    <a:cxn ang="T14">
                      <a:pos x="T8" y="T9"/>
                    </a:cxn>
                  </a:cxnLst>
                  <a:rect l="T15" t="T16" r="T17" b="T18"/>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96" name="Freeform 416"/>
                <p:cNvSpPr>
                  <a:spLocks/>
                </p:cNvSpPr>
                <p:nvPr/>
              </p:nvSpPr>
              <p:spPr bwMode="auto">
                <a:xfrm>
                  <a:off x="1114" y="3740"/>
                  <a:ext cx="32" cy="11"/>
                </a:xfrm>
                <a:custGeom>
                  <a:avLst/>
                  <a:gdLst>
                    <a:gd name="T0" fmla="*/ 0 w 64"/>
                    <a:gd name="T1" fmla="*/ 0 h 35"/>
                    <a:gd name="T2" fmla="*/ 1 w 64"/>
                    <a:gd name="T3" fmla="*/ 0 h 35"/>
                    <a:gd name="T4" fmla="*/ 1 w 64"/>
                    <a:gd name="T5" fmla="*/ 0 h 35"/>
                    <a:gd name="T6" fmla="*/ 1 w 64"/>
                    <a:gd name="T7" fmla="*/ 0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97" name="Freeform 417"/>
                <p:cNvSpPr>
                  <a:spLocks/>
                </p:cNvSpPr>
                <p:nvPr/>
              </p:nvSpPr>
              <p:spPr bwMode="auto">
                <a:xfrm>
                  <a:off x="1120" y="3752"/>
                  <a:ext cx="32" cy="10"/>
                </a:xfrm>
                <a:custGeom>
                  <a:avLst/>
                  <a:gdLst>
                    <a:gd name="T0" fmla="*/ 0 w 66"/>
                    <a:gd name="T1" fmla="*/ 0 h 30"/>
                    <a:gd name="T2" fmla="*/ 0 w 66"/>
                    <a:gd name="T3" fmla="*/ 0 h 30"/>
                    <a:gd name="T4" fmla="*/ 0 w 66"/>
                    <a:gd name="T5" fmla="*/ 0 h 30"/>
                    <a:gd name="T6" fmla="*/ 0 w 66"/>
                    <a:gd name="T7" fmla="*/ 0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33" name="Group 418"/>
              <p:cNvGrpSpPr>
                <a:grpSpLocks/>
              </p:cNvGrpSpPr>
              <p:nvPr/>
            </p:nvGrpSpPr>
            <p:grpSpPr bwMode="auto">
              <a:xfrm>
                <a:off x="1121" y="3753"/>
                <a:ext cx="45" cy="23"/>
                <a:chOff x="1121" y="3753"/>
                <a:chExt cx="45" cy="23"/>
              </a:xfrm>
            </p:grpSpPr>
            <p:sp>
              <p:nvSpPr>
                <p:cNvPr id="14592" name="Freeform 419"/>
                <p:cNvSpPr>
                  <a:spLocks/>
                </p:cNvSpPr>
                <p:nvPr/>
              </p:nvSpPr>
              <p:spPr bwMode="auto">
                <a:xfrm>
                  <a:off x="1121" y="3753"/>
                  <a:ext cx="20" cy="23"/>
                </a:xfrm>
                <a:custGeom>
                  <a:avLst/>
                  <a:gdLst>
                    <a:gd name="T0" fmla="*/ 1 w 39"/>
                    <a:gd name="T1" fmla="*/ 0 h 68"/>
                    <a:gd name="T2" fmla="*/ 0 w 39"/>
                    <a:gd name="T3" fmla="*/ 0 h 68"/>
                    <a:gd name="T4" fmla="*/ 1 w 39"/>
                    <a:gd name="T5" fmla="*/ 0 h 68"/>
                    <a:gd name="T6" fmla="*/ 1 w 39"/>
                    <a:gd name="T7" fmla="*/ 0 h 68"/>
                    <a:gd name="T8" fmla="*/ 1 w 39"/>
                    <a:gd name="T9" fmla="*/ 0 h 68"/>
                    <a:gd name="T10" fmla="*/ 0 60000 65536"/>
                    <a:gd name="T11" fmla="*/ 0 60000 65536"/>
                    <a:gd name="T12" fmla="*/ 0 60000 65536"/>
                    <a:gd name="T13" fmla="*/ 0 60000 65536"/>
                    <a:gd name="T14" fmla="*/ 0 60000 65536"/>
                    <a:gd name="T15" fmla="*/ 0 w 39"/>
                    <a:gd name="T16" fmla="*/ 0 h 68"/>
                    <a:gd name="T17" fmla="*/ 39 w 39"/>
                    <a:gd name="T18" fmla="*/ 68 h 68"/>
                  </a:gdLst>
                  <a:ahLst/>
                  <a:cxnLst>
                    <a:cxn ang="T10">
                      <a:pos x="T0" y="T1"/>
                    </a:cxn>
                    <a:cxn ang="T11">
                      <a:pos x="T2" y="T3"/>
                    </a:cxn>
                    <a:cxn ang="T12">
                      <a:pos x="T4" y="T5"/>
                    </a:cxn>
                    <a:cxn ang="T13">
                      <a:pos x="T6" y="T7"/>
                    </a:cxn>
                    <a:cxn ang="T14">
                      <a:pos x="T8" y="T9"/>
                    </a:cxn>
                  </a:cxnLst>
                  <a:rect l="T15" t="T16" r="T17" b="T18"/>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93" name="Freeform 420"/>
                <p:cNvSpPr>
                  <a:spLocks/>
                </p:cNvSpPr>
                <p:nvPr/>
              </p:nvSpPr>
              <p:spPr bwMode="auto">
                <a:xfrm>
                  <a:off x="1127" y="3753"/>
                  <a:ext cx="33" cy="12"/>
                </a:xfrm>
                <a:custGeom>
                  <a:avLst/>
                  <a:gdLst>
                    <a:gd name="T0" fmla="*/ 0 w 64"/>
                    <a:gd name="T1" fmla="*/ 0 h 35"/>
                    <a:gd name="T2" fmla="*/ 1 w 64"/>
                    <a:gd name="T3" fmla="*/ 0 h 35"/>
                    <a:gd name="T4" fmla="*/ 1 w 64"/>
                    <a:gd name="T5" fmla="*/ 0 h 35"/>
                    <a:gd name="T6" fmla="*/ 1 w 64"/>
                    <a:gd name="T7" fmla="*/ 0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94" name="Freeform 421"/>
                <p:cNvSpPr>
                  <a:spLocks/>
                </p:cNvSpPr>
                <p:nvPr/>
              </p:nvSpPr>
              <p:spPr bwMode="auto">
                <a:xfrm>
                  <a:off x="1133" y="3766"/>
                  <a:ext cx="33" cy="9"/>
                </a:xfrm>
                <a:custGeom>
                  <a:avLst/>
                  <a:gdLst>
                    <a:gd name="T0" fmla="*/ 0 w 66"/>
                    <a:gd name="T1" fmla="*/ 0 h 29"/>
                    <a:gd name="T2" fmla="*/ 1 w 66"/>
                    <a:gd name="T3" fmla="*/ 0 h 29"/>
                    <a:gd name="T4" fmla="*/ 1 w 66"/>
                    <a:gd name="T5" fmla="*/ 0 h 29"/>
                    <a:gd name="T6" fmla="*/ 1 w 66"/>
                    <a:gd name="T7" fmla="*/ 0 h 29"/>
                    <a:gd name="T8" fmla="*/ 0 w 66"/>
                    <a:gd name="T9" fmla="*/ 0 h 29"/>
                    <a:gd name="T10" fmla="*/ 0 60000 65536"/>
                    <a:gd name="T11" fmla="*/ 0 60000 65536"/>
                    <a:gd name="T12" fmla="*/ 0 60000 65536"/>
                    <a:gd name="T13" fmla="*/ 0 60000 65536"/>
                    <a:gd name="T14" fmla="*/ 0 60000 65536"/>
                    <a:gd name="T15" fmla="*/ 0 w 66"/>
                    <a:gd name="T16" fmla="*/ 0 h 29"/>
                    <a:gd name="T17" fmla="*/ 66 w 66"/>
                    <a:gd name="T18" fmla="*/ 29 h 29"/>
                  </a:gdLst>
                  <a:ahLst/>
                  <a:cxnLst>
                    <a:cxn ang="T10">
                      <a:pos x="T0" y="T1"/>
                    </a:cxn>
                    <a:cxn ang="T11">
                      <a:pos x="T2" y="T3"/>
                    </a:cxn>
                    <a:cxn ang="T12">
                      <a:pos x="T4" y="T5"/>
                    </a:cxn>
                    <a:cxn ang="T13">
                      <a:pos x="T6" y="T7"/>
                    </a:cxn>
                    <a:cxn ang="T14">
                      <a:pos x="T8" y="T9"/>
                    </a:cxn>
                  </a:cxnLst>
                  <a:rect l="T15" t="T16" r="T17" b="T18"/>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34" name="Group 422"/>
              <p:cNvGrpSpPr>
                <a:grpSpLocks/>
              </p:cNvGrpSpPr>
              <p:nvPr/>
            </p:nvGrpSpPr>
            <p:grpSpPr bwMode="auto">
              <a:xfrm>
                <a:off x="1133" y="3767"/>
                <a:ext cx="44" cy="23"/>
                <a:chOff x="1133" y="3767"/>
                <a:chExt cx="44" cy="23"/>
              </a:xfrm>
            </p:grpSpPr>
            <p:sp>
              <p:nvSpPr>
                <p:cNvPr id="14589" name="Freeform 423"/>
                <p:cNvSpPr>
                  <a:spLocks/>
                </p:cNvSpPr>
                <p:nvPr/>
              </p:nvSpPr>
              <p:spPr bwMode="auto">
                <a:xfrm>
                  <a:off x="1133" y="3767"/>
                  <a:ext cx="20" cy="23"/>
                </a:xfrm>
                <a:custGeom>
                  <a:avLst/>
                  <a:gdLst>
                    <a:gd name="T0" fmla="*/ 1 w 39"/>
                    <a:gd name="T1" fmla="*/ 0 h 69"/>
                    <a:gd name="T2" fmla="*/ 0 w 39"/>
                    <a:gd name="T3" fmla="*/ 0 h 69"/>
                    <a:gd name="T4" fmla="*/ 1 w 39"/>
                    <a:gd name="T5" fmla="*/ 0 h 69"/>
                    <a:gd name="T6" fmla="*/ 1 w 39"/>
                    <a:gd name="T7" fmla="*/ 0 h 69"/>
                    <a:gd name="T8" fmla="*/ 1 w 39"/>
                    <a:gd name="T9" fmla="*/ 0 h 69"/>
                    <a:gd name="T10" fmla="*/ 0 60000 65536"/>
                    <a:gd name="T11" fmla="*/ 0 60000 65536"/>
                    <a:gd name="T12" fmla="*/ 0 60000 65536"/>
                    <a:gd name="T13" fmla="*/ 0 60000 65536"/>
                    <a:gd name="T14" fmla="*/ 0 60000 65536"/>
                    <a:gd name="T15" fmla="*/ 0 w 39"/>
                    <a:gd name="T16" fmla="*/ 0 h 69"/>
                    <a:gd name="T17" fmla="*/ 39 w 39"/>
                    <a:gd name="T18" fmla="*/ 69 h 69"/>
                  </a:gdLst>
                  <a:ahLst/>
                  <a:cxnLst>
                    <a:cxn ang="T10">
                      <a:pos x="T0" y="T1"/>
                    </a:cxn>
                    <a:cxn ang="T11">
                      <a:pos x="T2" y="T3"/>
                    </a:cxn>
                    <a:cxn ang="T12">
                      <a:pos x="T4" y="T5"/>
                    </a:cxn>
                    <a:cxn ang="T13">
                      <a:pos x="T6" y="T7"/>
                    </a:cxn>
                    <a:cxn ang="T14">
                      <a:pos x="T8" y="T9"/>
                    </a:cxn>
                  </a:cxnLst>
                  <a:rect l="T15" t="T16" r="T17" b="T18"/>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90" name="Freeform 424"/>
                <p:cNvSpPr>
                  <a:spLocks/>
                </p:cNvSpPr>
                <p:nvPr/>
              </p:nvSpPr>
              <p:spPr bwMode="auto">
                <a:xfrm>
                  <a:off x="1140" y="3767"/>
                  <a:ext cx="32" cy="11"/>
                </a:xfrm>
                <a:custGeom>
                  <a:avLst/>
                  <a:gdLst>
                    <a:gd name="T0" fmla="*/ 0 w 64"/>
                    <a:gd name="T1" fmla="*/ 0 h 33"/>
                    <a:gd name="T2" fmla="*/ 1 w 64"/>
                    <a:gd name="T3" fmla="*/ 0 h 33"/>
                    <a:gd name="T4" fmla="*/ 1 w 64"/>
                    <a:gd name="T5" fmla="*/ 0 h 33"/>
                    <a:gd name="T6" fmla="*/ 1 w 64"/>
                    <a:gd name="T7" fmla="*/ 0 h 33"/>
                    <a:gd name="T8" fmla="*/ 0 w 64"/>
                    <a:gd name="T9" fmla="*/ 0 h 33"/>
                    <a:gd name="T10" fmla="*/ 0 60000 65536"/>
                    <a:gd name="T11" fmla="*/ 0 60000 65536"/>
                    <a:gd name="T12" fmla="*/ 0 60000 65536"/>
                    <a:gd name="T13" fmla="*/ 0 60000 65536"/>
                    <a:gd name="T14" fmla="*/ 0 60000 65536"/>
                    <a:gd name="T15" fmla="*/ 0 w 64"/>
                    <a:gd name="T16" fmla="*/ 0 h 33"/>
                    <a:gd name="T17" fmla="*/ 64 w 64"/>
                    <a:gd name="T18" fmla="*/ 33 h 33"/>
                  </a:gdLst>
                  <a:ahLst/>
                  <a:cxnLst>
                    <a:cxn ang="T10">
                      <a:pos x="T0" y="T1"/>
                    </a:cxn>
                    <a:cxn ang="T11">
                      <a:pos x="T2" y="T3"/>
                    </a:cxn>
                    <a:cxn ang="T12">
                      <a:pos x="T4" y="T5"/>
                    </a:cxn>
                    <a:cxn ang="T13">
                      <a:pos x="T6" y="T7"/>
                    </a:cxn>
                    <a:cxn ang="T14">
                      <a:pos x="T8" y="T9"/>
                    </a:cxn>
                  </a:cxnLst>
                  <a:rect l="T15" t="T16" r="T17" b="T18"/>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91" name="Freeform 425"/>
                <p:cNvSpPr>
                  <a:spLocks/>
                </p:cNvSpPr>
                <p:nvPr/>
              </p:nvSpPr>
              <p:spPr bwMode="auto">
                <a:xfrm>
                  <a:off x="1146" y="3779"/>
                  <a:ext cx="31" cy="10"/>
                </a:xfrm>
                <a:custGeom>
                  <a:avLst/>
                  <a:gdLst>
                    <a:gd name="T0" fmla="*/ 0 w 63"/>
                    <a:gd name="T1" fmla="*/ 0 h 31"/>
                    <a:gd name="T2" fmla="*/ 0 w 63"/>
                    <a:gd name="T3" fmla="*/ 0 h 31"/>
                    <a:gd name="T4" fmla="*/ 0 w 63"/>
                    <a:gd name="T5" fmla="*/ 0 h 31"/>
                    <a:gd name="T6" fmla="*/ 0 w 63"/>
                    <a:gd name="T7" fmla="*/ 0 h 31"/>
                    <a:gd name="T8" fmla="*/ 0 w 63"/>
                    <a:gd name="T9" fmla="*/ 0 h 31"/>
                    <a:gd name="T10" fmla="*/ 0 60000 65536"/>
                    <a:gd name="T11" fmla="*/ 0 60000 65536"/>
                    <a:gd name="T12" fmla="*/ 0 60000 65536"/>
                    <a:gd name="T13" fmla="*/ 0 60000 65536"/>
                    <a:gd name="T14" fmla="*/ 0 60000 65536"/>
                    <a:gd name="T15" fmla="*/ 0 w 63"/>
                    <a:gd name="T16" fmla="*/ 0 h 31"/>
                    <a:gd name="T17" fmla="*/ 63 w 63"/>
                    <a:gd name="T18" fmla="*/ 31 h 31"/>
                  </a:gdLst>
                  <a:ahLst/>
                  <a:cxnLst>
                    <a:cxn ang="T10">
                      <a:pos x="T0" y="T1"/>
                    </a:cxn>
                    <a:cxn ang="T11">
                      <a:pos x="T2" y="T3"/>
                    </a:cxn>
                    <a:cxn ang="T12">
                      <a:pos x="T4" y="T5"/>
                    </a:cxn>
                    <a:cxn ang="T13">
                      <a:pos x="T6" y="T7"/>
                    </a:cxn>
                    <a:cxn ang="T14">
                      <a:pos x="T8" y="T9"/>
                    </a:cxn>
                  </a:cxnLst>
                  <a:rect l="T15" t="T16" r="T17" b="T18"/>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4535" name="Freeform 426"/>
              <p:cNvSpPr>
                <a:spLocks/>
              </p:cNvSpPr>
              <p:nvPr/>
            </p:nvSpPr>
            <p:spPr bwMode="auto">
              <a:xfrm>
                <a:off x="972" y="3556"/>
                <a:ext cx="40" cy="12"/>
              </a:xfrm>
              <a:custGeom>
                <a:avLst/>
                <a:gdLst>
                  <a:gd name="T0" fmla="*/ 0 w 79"/>
                  <a:gd name="T1" fmla="*/ 0 h 36"/>
                  <a:gd name="T2" fmla="*/ 1 w 79"/>
                  <a:gd name="T3" fmla="*/ 0 h 36"/>
                  <a:gd name="T4" fmla="*/ 1 w 79"/>
                  <a:gd name="T5" fmla="*/ 0 h 36"/>
                  <a:gd name="T6" fmla="*/ 1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36" name="Freeform 427"/>
              <p:cNvSpPr>
                <a:spLocks/>
              </p:cNvSpPr>
              <p:nvPr/>
            </p:nvSpPr>
            <p:spPr bwMode="auto">
              <a:xfrm>
                <a:off x="993" y="3576"/>
                <a:ext cx="39" cy="12"/>
              </a:xfrm>
              <a:custGeom>
                <a:avLst/>
                <a:gdLst>
                  <a:gd name="T0" fmla="*/ 0 w 79"/>
                  <a:gd name="T1" fmla="*/ 0 h 36"/>
                  <a:gd name="T2" fmla="*/ 0 w 79"/>
                  <a:gd name="T3" fmla="*/ 0 h 36"/>
                  <a:gd name="T4" fmla="*/ 0 w 79"/>
                  <a:gd name="T5" fmla="*/ 0 h 36"/>
                  <a:gd name="T6" fmla="*/ 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37" name="Freeform 428"/>
              <p:cNvSpPr>
                <a:spLocks/>
              </p:cNvSpPr>
              <p:nvPr/>
            </p:nvSpPr>
            <p:spPr bwMode="auto">
              <a:xfrm>
                <a:off x="1012" y="3594"/>
                <a:ext cx="39" cy="12"/>
              </a:xfrm>
              <a:custGeom>
                <a:avLst/>
                <a:gdLst>
                  <a:gd name="T0" fmla="*/ 0 w 78"/>
                  <a:gd name="T1" fmla="*/ 0 h 36"/>
                  <a:gd name="T2" fmla="*/ 1 w 78"/>
                  <a:gd name="T3" fmla="*/ 0 h 36"/>
                  <a:gd name="T4" fmla="*/ 1 w 78"/>
                  <a:gd name="T5" fmla="*/ 0 h 36"/>
                  <a:gd name="T6" fmla="*/ 1 w 78"/>
                  <a:gd name="T7" fmla="*/ 0 h 36"/>
                  <a:gd name="T8" fmla="*/ 0 w 78"/>
                  <a:gd name="T9" fmla="*/ 0 h 36"/>
                  <a:gd name="T10" fmla="*/ 0 60000 65536"/>
                  <a:gd name="T11" fmla="*/ 0 60000 65536"/>
                  <a:gd name="T12" fmla="*/ 0 60000 65536"/>
                  <a:gd name="T13" fmla="*/ 0 60000 65536"/>
                  <a:gd name="T14" fmla="*/ 0 60000 65536"/>
                  <a:gd name="T15" fmla="*/ 0 w 78"/>
                  <a:gd name="T16" fmla="*/ 0 h 36"/>
                  <a:gd name="T17" fmla="*/ 78 w 78"/>
                  <a:gd name="T18" fmla="*/ 36 h 36"/>
                </a:gdLst>
                <a:ahLst/>
                <a:cxnLst>
                  <a:cxn ang="T10">
                    <a:pos x="T0" y="T1"/>
                  </a:cxn>
                  <a:cxn ang="T11">
                    <a:pos x="T2" y="T3"/>
                  </a:cxn>
                  <a:cxn ang="T12">
                    <a:pos x="T4" y="T5"/>
                  </a:cxn>
                  <a:cxn ang="T13">
                    <a:pos x="T6" y="T7"/>
                  </a:cxn>
                  <a:cxn ang="T14">
                    <a:pos x="T8" y="T9"/>
                  </a:cxn>
                </a:cxnLst>
                <a:rect l="T15" t="T16" r="T17" b="T18"/>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38" name="Freeform 429"/>
              <p:cNvSpPr>
                <a:spLocks/>
              </p:cNvSpPr>
              <p:nvPr/>
            </p:nvSpPr>
            <p:spPr bwMode="auto">
              <a:xfrm>
                <a:off x="1032" y="3613"/>
                <a:ext cx="40" cy="12"/>
              </a:xfrm>
              <a:custGeom>
                <a:avLst/>
                <a:gdLst>
                  <a:gd name="T0" fmla="*/ 0 w 79"/>
                  <a:gd name="T1" fmla="*/ 0 h 36"/>
                  <a:gd name="T2" fmla="*/ 1 w 79"/>
                  <a:gd name="T3" fmla="*/ 0 h 36"/>
                  <a:gd name="T4" fmla="*/ 1 w 79"/>
                  <a:gd name="T5" fmla="*/ 0 h 36"/>
                  <a:gd name="T6" fmla="*/ 1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39" name="Freeform 430"/>
              <p:cNvSpPr>
                <a:spLocks/>
              </p:cNvSpPr>
              <p:nvPr/>
            </p:nvSpPr>
            <p:spPr bwMode="auto">
              <a:xfrm>
                <a:off x="1053" y="3632"/>
                <a:ext cx="39" cy="12"/>
              </a:xfrm>
              <a:custGeom>
                <a:avLst/>
                <a:gdLst>
                  <a:gd name="T0" fmla="*/ 0 w 79"/>
                  <a:gd name="T1" fmla="*/ 0 h 36"/>
                  <a:gd name="T2" fmla="*/ 0 w 79"/>
                  <a:gd name="T3" fmla="*/ 0 h 36"/>
                  <a:gd name="T4" fmla="*/ 0 w 79"/>
                  <a:gd name="T5" fmla="*/ 0 h 36"/>
                  <a:gd name="T6" fmla="*/ 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40" name="Freeform 431"/>
              <p:cNvSpPr>
                <a:spLocks/>
              </p:cNvSpPr>
              <p:nvPr/>
            </p:nvSpPr>
            <p:spPr bwMode="auto">
              <a:xfrm>
                <a:off x="1074" y="3651"/>
                <a:ext cx="40" cy="12"/>
              </a:xfrm>
              <a:custGeom>
                <a:avLst/>
                <a:gdLst>
                  <a:gd name="T0" fmla="*/ 0 w 79"/>
                  <a:gd name="T1" fmla="*/ 0 h 35"/>
                  <a:gd name="T2" fmla="*/ 1 w 79"/>
                  <a:gd name="T3" fmla="*/ 0 h 35"/>
                  <a:gd name="T4" fmla="*/ 1 w 79"/>
                  <a:gd name="T5" fmla="*/ 0 h 35"/>
                  <a:gd name="T6" fmla="*/ 1 w 79"/>
                  <a:gd name="T7" fmla="*/ 0 h 35"/>
                  <a:gd name="T8" fmla="*/ 0 w 79"/>
                  <a:gd name="T9" fmla="*/ 0 h 35"/>
                  <a:gd name="T10" fmla="*/ 0 60000 65536"/>
                  <a:gd name="T11" fmla="*/ 0 60000 65536"/>
                  <a:gd name="T12" fmla="*/ 0 60000 65536"/>
                  <a:gd name="T13" fmla="*/ 0 60000 65536"/>
                  <a:gd name="T14" fmla="*/ 0 60000 65536"/>
                  <a:gd name="T15" fmla="*/ 0 w 79"/>
                  <a:gd name="T16" fmla="*/ 0 h 35"/>
                  <a:gd name="T17" fmla="*/ 79 w 79"/>
                  <a:gd name="T18" fmla="*/ 35 h 35"/>
                </a:gdLst>
                <a:ahLst/>
                <a:cxnLst>
                  <a:cxn ang="T10">
                    <a:pos x="T0" y="T1"/>
                  </a:cxn>
                  <a:cxn ang="T11">
                    <a:pos x="T2" y="T3"/>
                  </a:cxn>
                  <a:cxn ang="T12">
                    <a:pos x="T4" y="T5"/>
                  </a:cxn>
                  <a:cxn ang="T13">
                    <a:pos x="T6" y="T7"/>
                  </a:cxn>
                  <a:cxn ang="T14">
                    <a:pos x="T8" y="T9"/>
                  </a:cxn>
                </a:cxnLst>
                <a:rect l="T15" t="T16" r="T17" b="T18"/>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41" name="Freeform 432"/>
              <p:cNvSpPr>
                <a:spLocks/>
              </p:cNvSpPr>
              <p:nvPr/>
            </p:nvSpPr>
            <p:spPr bwMode="auto">
              <a:xfrm>
                <a:off x="1095" y="3669"/>
                <a:ext cx="40" cy="12"/>
              </a:xfrm>
              <a:custGeom>
                <a:avLst/>
                <a:gdLst>
                  <a:gd name="T0" fmla="*/ 0 w 80"/>
                  <a:gd name="T1" fmla="*/ 0 h 36"/>
                  <a:gd name="T2" fmla="*/ 1 w 80"/>
                  <a:gd name="T3" fmla="*/ 0 h 36"/>
                  <a:gd name="T4" fmla="*/ 1 w 80"/>
                  <a:gd name="T5" fmla="*/ 0 h 36"/>
                  <a:gd name="T6" fmla="*/ 1 w 80"/>
                  <a:gd name="T7" fmla="*/ 0 h 36"/>
                  <a:gd name="T8" fmla="*/ 0 w 80"/>
                  <a:gd name="T9" fmla="*/ 0 h 36"/>
                  <a:gd name="T10" fmla="*/ 0 60000 65536"/>
                  <a:gd name="T11" fmla="*/ 0 60000 65536"/>
                  <a:gd name="T12" fmla="*/ 0 60000 65536"/>
                  <a:gd name="T13" fmla="*/ 0 60000 65536"/>
                  <a:gd name="T14" fmla="*/ 0 60000 65536"/>
                  <a:gd name="T15" fmla="*/ 0 w 80"/>
                  <a:gd name="T16" fmla="*/ 0 h 36"/>
                  <a:gd name="T17" fmla="*/ 80 w 80"/>
                  <a:gd name="T18" fmla="*/ 36 h 36"/>
                </a:gdLst>
                <a:ahLst/>
                <a:cxnLst>
                  <a:cxn ang="T10">
                    <a:pos x="T0" y="T1"/>
                  </a:cxn>
                  <a:cxn ang="T11">
                    <a:pos x="T2" y="T3"/>
                  </a:cxn>
                  <a:cxn ang="T12">
                    <a:pos x="T4" y="T5"/>
                  </a:cxn>
                  <a:cxn ang="T13">
                    <a:pos x="T6" y="T7"/>
                  </a:cxn>
                  <a:cxn ang="T14">
                    <a:pos x="T8" y="T9"/>
                  </a:cxn>
                </a:cxnLst>
                <a:rect l="T15" t="T16" r="T17" b="T18"/>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42" name="Freeform 433"/>
              <p:cNvSpPr>
                <a:spLocks/>
              </p:cNvSpPr>
              <p:nvPr/>
            </p:nvSpPr>
            <p:spPr bwMode="auto">
              <a:xfrm>
                <a:off x="1115" y="3688"/>
                <a:ext cx="40" cy="12"/>
              </a:xfrm>
              <a:custGeom>
                <a:avLst/>
                <a:gdLst>
                  <a:gd name="T0" fmla="*/ 0 w 80"/>
                  <a:gd name="T1" fmla="*/ 0 h 36"/>
                  <a:gd name="T2" fmla="*/ 1 w 80"/>
                  <a:gd name="T3" fmla="*/ 0 h 36"/>
                  <a:gd name="T4" fmla="*/ 1 w 80"/>
                  <a:gd name="T5" fmla="*/ 0 h 36"/>
                  <a:gd name="T6" fmla="*/ 1 w 80"/>
                  <a:gd name="T7" fmla="*/ 0 h 36"/>
                  <a:gd name="T8" fmla="*/ 0 w 80"/>
                  <a:gd name="T9" fmla="*/ 0 h 36"/>
                  <a:gd name="T10" fmla="*/ 0 60000 65536"/>
                  <a:gd name="T11" fmla="*/ 0 60000 65536"/>
                  <a:gd name="T12" fmla="*/ 0 60000 65536"/>
                  <a:gd name="T13" fmla="*/ 0 60000 65536"/>
                  <a:gd name="T14" fmla="*/ 0 60000 65536"/>
                  <a:gd name="T15" fmla="*/ 0 w 80"/>
                  <a:gd name="T16" fmla="*/ 0 h 36"/>
                  <a:gd name="T17" fmla="*/ 80 w 80"/>
                  <a:gd name="T18" fmla="*/ 36 h 36"/>
                </a:gdLst>
                <a:ahLst/>
                <a:cxnLst>
                  <a:cxn ang="T10">
                    <a:pos x="T0" y="T1"/>
                  </a:cxn>
                  <a:cxn ang="T11">
                    <a:pos x="T2" y="T3"/>
                  </a:cxn>
                  <a:cxn ang="T12">
                    <a:pos x="T4" y="T5"/>
                  </a:cxn>
                  <a:cxn ang="T13">
                    <a:pos x="T6" y="T7"/>
                  </a:cxn>
                  <a:cxn ang="T14">
                    <a:pos x="T8" y="T9"/>
                  </a:cxn>
                </a:cxnLst>
                <a:rect l="T15" t="T16" r="T17" b="T18"/>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43" name="Freeform 434"/>
              <p:cNvSpPr>
                <a:spLocks/>
              </p:cNvSpPr>
              <p:nvPr/>
            </p:nvSpPr>
            <p:spPr bwMode="auto">
              <a:xfrm>
                <a:off x="1134" y="3707"/>
                <a:ext cx="39" cy="12"/>
              </a:xfrm>
              <a:custGeom>
                <a:avLst/>
                <a:gdLst>
                  <a:gd name="T0" fmla="*/ 0 w 79"/>
                  <a:gd name="T1" fmla="*/ 0 h 36"/>
                  <a:gd name="T2" fmla="*/ 0 w 79"/>
                  <a:gd name="T3" fmla="*/ 0 h 36"/>
                  <a:gd name="T4" fmla="*/ 0 w 79"/>
                  <a:gd name="T5" fmla="*/ 0 h 36"/>
                  <a:gd name="T6" fmla="*/ 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44" name="Freeform 435"/>
              <p:cNvSpPr>
                <a:spLocks/>
              </p:cNvSpPr>
              <p:nvPr/>
            </p:nvSpPr>
            <p:spPr bwMode="auto">
              <a:xfrm>
                <a:off x="1154" y="3726"/>
                <a:ext cx="40" cy="12"/>
              </a:xfrm>
              <a:custGeom>
                <a:avLst/>
                <a:gdLst>
                  <a:gd name="T0" fmla="*/ 0 w 80"/>
                  <a:gd name="T1" fmla="*/ 0 h 36"/>
                  <a:gd name="T2" fmla="*/ 1 w 80"/>
                  <a:gd name="T3" fmla="*/ 0 h 36"/>
                  <a:gd name="T4" fmla="*/ 1 w 80"/>
                  <a:gd name="T5" fmla="*/ 0 h 36"/>
                  <a:gd name="T6" fmla="*/ 1 w 80"/>
                  <a:gd name="T7" fmla="*/ 0 h 36"/>
                  <a:gd name="T8" fmla="*/ 0 w 80"/>
                  <a:gd name="T9" fmla="*/ 0 h 36"/>
                  <a:gd name="T10" fmla="*/ 0 60000 65536"/>
                  <a:gd name="T11" fmla="*/ 0 60000 65536"/>
                  <a:gd name="T12" fmla="*/ 0 60000 65536"/>
                  <a:gd name="T13" fmla="*/ 0 60000 65536"/>
                  <a:gd name="T14" fmla="*/ 0 60000 65536"/>
                  <a:gd name="T15" fmla="*/ 0 w 80"/>
                  <a:gd name="T16" fmla="*/ 0 h 36"/>
                  <a:gd name="T17" fmla="*/ 80 w 80"/>
                  <a:gd name="T18" fmla="*/ 36 h 36"/>
                </a:gdLst>
                <a:ahLst/>
                <a:cxnLst>
                  <a:cxn ang="T10">
                    <a:pos x="T0" y="T1"/>
                  </a:cxn>
                  <a:cxn ang="T11">
                    <a:pos x="T2" y="T3"/>
                  </a:cxn>
                  <a:cxn ang="T12">
                    <a:pos x="T4" y="T5"/>
                  </a:cxn>
                  <a:cxn ang="T13">
                    <a:pos x="T6" y="T7"/>
                  </a:cxn>
                  <a:cxn ang="T14">
                    <a:pos x="T8" y="T9"/>
                  </a:cxn>
                </a:cxnLst>
                <a:rect l="T15" t="T16" r="T17" b="T18"/>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45" name="Freeform 436"/>
              <p:cNvSpPr>
                <a:spLocks/>
              </p:cNvSpPr>
              <p:nvPr/>
            </p:nvSpPr>
            <p:spPr bwMode="auto">
              <a:xfrm>
                <a:off x="1175" y="3745"/>
                <a:ext cx="40" cy="12"/>
              </a:xfrm>
              <a:custGeom>
                <a:avLst/>
                <a:gdLst>
                  <a:gd name="T0" fmla="*/ 0 w 81"/>
                  <a:gd name="T1" fmla="*/ 0 h 36"/>
                  <a:gd name="T2" fmla="*/ 0 w 81"/>
                  <a:gd name="T3" fmla="*/ 0 h 36"/>
                  <a:gd name="T4" fmla="*/ 0 w 81"/>
                  <a:gd name="T5" fmla="*/ 0 h 36"/>
                  <a:gd name="T6" fmla="*/ 0 w 81"/>
                  <a:gd name="T7" fmla="*/ 0 h 36"/>
                  <a:gd name="T8" fmla="*/ 0 w 81"/>
                  <a:gd name="T9" fmla="*/ 0 h 36"/>
                  <a:gd name="T10" fmla="*/ 0 60000 65536"/>
                  <a:gd name="T11" fmla="*/ 0 60000 65536"/>
                  <a:gd name="T12" fmla="*/ 0 60000 65536"/>
                  <a:gd name="T13" fmla="*/ 0 60000 65536"/>
                  <a:gd name="T14" fmla="*/ 0 60000 65536"/>
                  <a:gd name="T15" fmla="*/ 0 w 81"/>
                  <a:gd name="T16" fmla="*/ 0 h 36"/>
                  <a:gd name="T17" fmla="*/ 81 w 81"/>
                  <a:gd name="T18" fmla="*/ 36 h 36"/>
                </a:gdLst>
                <a:ahLst/>
                <a:cxnLst>
                  <a:cxn ang="T10">
                    <a:pos x="T0" y="T1"/>
                  </a:cxn>
                  <a:cxn ang="T11">
                    <a:pos x="T2" y="T3"/>
                  </a:cxn>
                  <a:cxn ang="T12">
                    <a:pos x="T4" y="T5"/>
                  </a:cxn>
                  <a:cxn ang="T13">
                    <a:pos x="T6" y="T7"/>
                  </a:cxn>
                  <a:cxn ang="T14">
                    <a:pos x="T8" y="T9"/>
                  </a:cxn>
                </a:cxnLst>
                <a:rect l="T15" t="T16" r="T17" b="T18"/>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4546" name="Group 437"/>
              <p:cNvGrpSpPr>
                <a:grpSpLocks/>
              </p:cNvGrpSpPr>
              <p:nvPr/>
            </p:nvGrpSpPr>
            <p:grpSpPr bwMode="auto">
              <a:xfrm>
                <a:off x="700" y="3535"/>
                <a:ext cx="49" cy="24"/>
                <a:chOff x="700" y="3535"/>
                <a:chExt cx="49" cy="24"/>
              </a:xfrm>
            </p:grpSpPr>
            <p:sp>
              <p:nvSpPr>
                <p:cNvPr id="14586" name="Freeform 438"/>
                <p:cNvSpPr>
                  <a:spLocks/>
                </p:cNvSpPr>
                <p:nvPr/>
              </p:nvSpPr>
              <p:spPr bwMode="auto">
                <a:xfrm>
                  <a:off x="700" y="3535"/>
                  <a:ext cx="12" cy="24"/>
                </a:xfrm>
                <a:custGeom>
                  <a:avLst/>
                  <a:gdLst>
                    <a:gd name="T0" fmla="*/ 1 w 24"/>
                    <a:gd name="T1" fmla="*/ 0 h 70"/>
                    <a:gd name="T2" fmla="*/ 0 w 24"/>
                    <a:gd name="T3" fmla="*/ 0 h 70"/>
                    <a:gd name="T4" fmla="*/ 1 w 24"/>
                    <a:gd name="T5" fmla="*/ 0 h 70"/>
                    <a:gd name="T6" fmla="*/ 1 w 24"/>
                    <a:gd name="T7" fmla="*/ 0 h 70"/>
                    <a:gd name="T8" fmla="*/ 1 w 24"/>
                    <a:gd name="T9" fmla="*/ 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87" name="Freeform 439"/>
                <p:cNvSpPr>
                  <a:spLocks/>
                </p:cNvSpPr>
                <p:nvPr/>
              </p:nvSpPr>
              <p:spPr bwMode="auto">
                <a:xfrm>
                  <a:off x="705" y="3536"/>
                  <a:ext cx="37" cy="10"/>
                </a:xfrm>
                <a:custGeom>
                  <a:avLst/>
                  <a:gdLst>
                    <a:gd name="T0" fmla="*/ 1 w 73"/>
                    <a:gd name="T1" fmla="*/ 0 h 30"/>
                    <a:gd name="T2" fmla="*/ 1 w 73"/>
                    <a:gd name="T3" fmla="*/ 0 h 30"/>
                    <a:gd name="T4" fmla="*/ 1 w 73"/>
                    <a:gd name="T5" fmla="*/ 0 h 30"/>
                    <a:gd name="T6" fmla="*/ 1 w 73"/>
                    <a:gd name="T7" fmla="*/ 0 h 30"/>
                    <a:gd name="T8" fmla="*/ 1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88" name="Freeform 440"/>
                <p:cNvSpPr>
                  <a:spLocks/>
                </p:cNvSpPr>
                <p:nvPr/>
              </p:nvSpPr>
              <p:spPr bwMode="auto">
                <a:xfrm>
                  <a:off x="708" y="3547"/>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47" name="Group 441"/>
              <p:cNvGrpSpPr>
                <a:grpSpLocks/>
              </p:cNvGrpSpPr>
              <p:nvPr/>
            </p:nvGrpSpPr>
            <p:grpSpPr bwMode="auto">
              <a:xfrm>
                <a:off x="714" y="3551"/>
                <a:ext cx="49" cy="22"/>
                <a:chOff x="714" y="3551"/>
                <a:chExt cx="49" cy="22"/>
              </a:xfrm>
            </p:grpSpPr>
            <p:sp>
              <p:nvSpPr>
                <p:cNvPr id="14583" name="Freeform 442"/>
                <p:cNvSpPr>
                  <a:spLocks/>
                </p:cNvSpPr>
                <p:nvPr/>
              </p:nvSpPr>
              <p:spPr bwMode="auto">
                <a:xfrm>
                  <a:off x="714" y="3551"/>
                  <a:ext cx="12" cy="22"/>
                </a:xfrm>
                <a:custGeom>
                  <a:avLst/>
                  <a:gdLst>
                    <a:gd name="T0" fmla="*/ 1 w 24"/>
                    <a:gd name="T1" fmla="*/ 0 h 67"/>
                    <a:gd name="T2" fmla="*/ 0 w 24"/>
                    <a:gd name="T3" fmla="*/ 0 h 67"/>
                    <a:gd name="T4" fmla="*/ 1 w 24"/>
                    <a:gd name="T5" fmla="*/ 0 h 67"/>
                    <a:gd name="T6" fmla="*/ 1 w 24"/>
                    <a:gd name="T7" fmla="*/ 0 h 67"/>
                    <a:gd name="T8" fmla="*/ 1 w 24"/>
                    <a:gd name="T9" fmla="*/ 0 h 67"/>
                    <a:gd name="T10" fmla="*/ 0 60000 65536"/>
                    <a:gd name="T11" fmla="*/ 0 60000 65536"/>
                    <a:gd name="T12" fmla="*/ 0 60000 65536"/>
                    <a:gd name="T13" fmla="*/ 0 60000 65536"/>
                    <a:gd name="T14" fmla="*/ 0 60000 65536"/>
                    <a:gd name="T15" fmla="*/ 0 w 24"/>
                    <a:gd name="T16" fmla="*/ 0 h 67"/>
                    <a:gd name="T17" fmla="*/ 24 w 24"/>
                    <a:gd name="T18" fmla="*/ 67 h 67"/>
                  </a:gdLst>
                  <a:ahLst/>
                  <a:cxnLst>
                    <a:cxn ang="T10">
                      <a:pos x="T0" y="T1"/>
                    </a:cxn>
                    <a:cxn ang="T11">
                      <a:pos x="T2" y="T3"/>
                    </a:cxn>
                    <a:cxn ang="T12">
                      <a:pos x="T4" y="T5"/>
                    </a:cxn>
                    <a:cxn ang="T13">
                      <a:pos x="T6" y="T7"/>
                    </a:cxn>
                    <a:cxn ang="T14">
                      <a:pos x="T8" y="T9"/>
                    </a:cxn>
                  </a:cxnLst>
                  <a:rect l="T15" t="T16" r="T17" b="T18"/>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84" name="Freeform 443"/>
                <p:cNvSpPr>
                  <a:spLocks/>
                </p:cNvSpPr>
                <p:nvPr/>
              </p:nvSpPr>
              <p:spPr bwMode="auto">
                <a:xfrm>
                  <a:off x="719" y="3551"/>
                  <a:ext cx="36" cy="10"/>
                </a:xfrm>
                <a:custGeom>
                  <a:avLst/>
                  <a:gdLst>
                    <a:gd name="T0" fmla="*/ 0 w 74"/>
                    <a:gd name="T1" fmla="*/ 0 h 29"/>
                    <a:gd name="T2" fmla="*/ 0 w 74"/>
                    <a:gd name="T3" fmla="*/ 0 h 29"/>
                    <a:gd name="T4" fmla="*/ 0 w 74"/>
                    <a:gd name="T5" fmla="*/ 0 h 29"/>
                    <a:gd name="T6" fmla="*/ 0 w 74"/>
                    <a:gd name="T7" fmla="*/ 0 h 29"/>
                    <a:gd name="T8" fmla="*/ 0 w 74"/>
                    <a:gd name="T9" fmla="*/ 0 h 29"/>
                    <a:gd name="T10" fmla="*/ 0 w 74"/>
                    <a:gd name="T11" fmla="*/ 0 h 29"/>
                    <a:gd name="T12" fmla="*/ 0 w 74"/>
                    <a:gd name="T13" fmla="*/ 0 h 29"/>
                    <a:gd name="T14" fmla="*/ 0 w 74"/>
                    <a:gd name="T15" fmla="*/ 0 h 29"/>
                    <a:gd name="T16" fmla="*/ 0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85" name="Freeform 444"/>
                <p:cNvSpPr>
                  <a:spLocks/>
                </p:cNvSpPr>
                <p:nvPr/>
              </p:nvSpPr>
              <p:spPr bwMode="auto">
                <a:xfrm>
                  <a:off x="722" y="3562"/>
                  <a:ext cx="41" cy="11"/>
                </a:xfrm>
                <a:custGeom>
                  <a:avLst/>
                  <a:gdLst>
                    <a:gd name="T0" fmla="*/ 0 w 81"/>
                    <a:gd name="T1" fmla="*/ 0 h 35"/>
                    <a:gd name="T2" fmla="*/ 1 w 81"/>
                    <a:gd name="T3" fmla="*/ 0 h 35"/>
                    <a:gd name="T4" fmla="*/ 1 w 81"/>
                    <a:gd name="T5" fmla="*/ 0 h 35"/>
                    <a:gd name="T6" fmla="*/ 1 w 81"/>
                    <a:gd name="T7" fmla="*/ 0 h 35"/>
                    <a:gd name="T8" fmla="*/ 1 w 81"/>
                    <a:gd name="T9" fmla="*/ 0 h 35"/>
                    <a:gd name="T10" fmla="*/ 1 w 81"/>
                    <a:gd name="T11" fmla="*/ 0 h 35"/>
                    <a:gd name="T12" fmla="*/ 0 w 81"/>
                    <a:gd name="T13" fmla="*/ 0 h 35"/>
                    <a:gd name="T14" fmla="*/ 0 60000 65536"/>
                    <a:gd name="T15" fmla="*/ 0 60000 65536"/>
                    <a:gd name="T16" fmla="*/ 0 60000 65536"/>
                    <a:gd name="T17" fmla="*/ 0 60000 65536"/>
                    <a:gd name="T18" fmla="*/ 0 60000 65536"/>
                    <a:gd name="T19" fmla="*/ 0 60000 65536"/>
                    <a:gd name="T20" fmla="*/ 0 60000 65536"/>
                    <a:gd name="T21" fmla="*/ 0 w 81"/>
                    <a:gd name="T22" fmla="*/ 0 h 35"/>
                    <a:gd name="T23" fmla="*/ 81 w 81"/>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48" name="Group 445"/>
              <p:cNvGrpSpPr>
                <a:grpSpLocks/>
              </p:cNvGrpSpPr>
              <p:nvPr/>
            </p:nvGrpSpPr>
            <p:grpSpPr bwMode="auto">
              <a:xfrm>
                <a:off x="728" y="3564"/>
                <a:ext cx="48" cy="23"/>
                <a:chOff x="728" y="3564"/>
                <a:chExt cx="48" cy="23"/>
              </a:xfrm>
            </p:grpSpPr>
            <p:sp>
              <p:nvSpPr>
                <p:cNvPr id="14580" name="Freeform 446"/>
                <p:cNvSpPr>
                  <a:spLocks/>
                </p:cNvSpPr>
                <p:nvPr/>
              </p:nvSpPr>
              <p:spPr bwMode="auto">
                <a:xfrm>
                  <a:off x="728" y="3564"/>
                  <a:ext cx="11" cy="23"/>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81" name="Freeform 447"/>
                <p:cNvSpPr>
                  <a:spLocks/>
                </p:cNvSpPr>
                <p:nvPr/>
              </p:nvSpPr>
              <p:spPr bwMode="auto">
                <a:xfrm>
                  <a:off x="732" y="3565"/>
                  <a:ext cx="37" cy="10"/>
                </a:xfrm>
                <a:custGeom>
                  <a:avLst/>
                  <a:gdLst>
                    <a:gd name="T0" fmla="*/ 1 w 72"/>
                    <a:gd name="T1" fmla="*/ 0 h 30"/>
                    <a:gd name="T2" fmla="*/ 1 w 72"/>
                    <a:gd name="T3" fmla="*/ 0 h 30"/>
                    <a:gd name="T4" fmla="*/ 1 w 72"/>
                    <a:gd name="T5" fmla="*/ 0 h 30"/>
                    <a:gd name="T6" fmla="*/ 1 w 72"/>
                    <a:gd name="T7" fmla="*/ 0 h 30"/>
                    <a:gd name="T8" fmla="*/ 1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82" name="Freeform 448"/>
                <p:cNvSpPr>
                  <a:spLocks/>
                </p:cNvSpPr>
                <p:nvPr/>
              </p:nvSpPr>
              <p:spPr bwMode="auto">
                <a:xfrm>
                  <a:off x="735" y="3575"/>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49" name="Group 449"/>
              <p:cNvGrpSpPr>
                <a:grpSpLocks/>
              </p:cNvGrpSpPr>
              <p:nvPr/>
            </p:nvGrpSpPr>
            <p:grpSpPr bwMode="auto">
              <a:xfrm>
                <a:off x="742" y="3582"/>
                <a:ext cx="49" cy="23"/>
                <a:chOff x="742" y="3582"/>
                <a:chExt cx="49" cy="23"/>
              </a:xfrm>
            </p:grpSpPr>
            <p:sp>
              <p:nvSpPr>
                <p:cNvPr id="14577" name="Freeform 450"/>
                <p:cNvSpPr>
                  <a:spLocks/>
                </p:cNvSpPr>
                <p:nvPr/>
              </p:nvSpPr>
              <p:spPr bwMode="auto">
                <a:xfrm>
                  <a:off x="742" y="3582"/>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78" name="Freeform 451"/>
                <p:cNvSpPr>
                  <a:spLocks/>
                </p:cNvSpPr>
                <p:nvPr/>
              </p:nvSpPr>
              <p:spPr bwMode="auto">
                <a:xfrm>
                  <a:off x="747" y="3582"/>
                  <a:ext cx="36" cy="10"/>
                </a:xfrm>
                <a:custGeom>
                  <a:avLst/>
                  <a:gdLst>
                    <a:gd name="T0" fmla="*/ 1 w 72"/>
                    <a:gd name="T1" fmla="*/ 0 h 30"/>
                    <a:gd name="T2" fmla="*/ 1 w 72"/>
                    <a:gd name="T3" fmla="*/ 0 h 30"/>
                    <a:gd name="T4" fmla="*/ 1 w 72"/>
                    <a:gd name="T5" fmla="*/ 0 h 30"/>
                    <a:gd name="T6" fmla="*/ 1 w 72"/>
                    <a:gd name="T7" fmla="*/ 0 h 30"/>
                    <a:gd name="T8" fmla="*/ 1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79" name="Freeform 452"/>
                <p:cNvSpPr>
                  <a:spLocks/>
                </p:cNvSpPr>
                <p:nvPr/>
              </p:nvSpPr>
              <p:spPr bwMode="auto">
                <a:xfrm>
                  <a:off x="750" y="3593"/>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50" name="Group 453"/>
              <p:cNvGrpSpPr>
                <a:grpSpLocks/>
              </p:cNvGrpSpPr>
              <p:nvPr/>
            </p:nvGrpSpPr>
            <p:grpSpPr bwMode="auto">
              <a:xfrm>
                <a:off x="752" y="3597"/>
                <a:ext cx="133" cy="106"/>
                <a:chOff x="752" y="3597"/>
                <a:chExt cx="133" cy="106"/>
              </a:xfrm>
            </p:grpSpPr>
            <p:sp>
              <p:nvSpPr>
                <p:cNvPr id="14574" name="Freeform 454"/>
                <p:cNvSpPr>
                  <a:spLocks/>
                </p:cNvSpPr>
                <p:nvPr/>
              </p:nvSpPr>
              <p:spPr bwMode="auto">
                <a:xfrm>
                  <a:off x="752" y="3598"/>
                  <a:ext cx="91" cy="105"/>
                </a:xfrm>
                <a:custGeom>
                  <a:avLst/>
                  <a:gdLst>
                    <a:gd name="T0" fmla="*/ 1 w 182"/>
                    <a:gd name="T1" fmla="*/ 0 h 314"/>
                    <a:gd name="T2" fmla="*/ 0 w 182"/>
                    <a:gd name="T3" fmla="*/ 0 h 314"/>
                    <a:gd name="T4" fmla="*/ 1 w 182"/>
                    <a:gd name="T5" fmla="*/ 0 h 314"/>
                    <a:gd name="T6" fmla="*/ 1 w 182"/>
                    <a:gd name="T7" fmla="*/ 0 h 314"/>
                    <a:gd name="T8" fmla="*/ 1 w 182"/>
                    <a:gd name="T9" fmla="*/ 0 h 314"/>
                    <a:gd name="T10" fmla="*/ 0 60000 65536"/>
                    <a:gd name="T11" fmla="*/ 0 60000 65536"/>
                    <a:gd name="T12" fmla="*/ 0 60000 65536"/>
                    <a:gd name="T13" fmla="*/ 0 60000 65536"/>
                    <a:gd name="T14" fmla="*/ 0 60000 65536"/>
                    <a:gd name="T15" fmla="*/ 0 w 182"/>
                    <a:gd name="T16" fmla="*/ 0 h 314"/>
                    <a:gd name="T17" fmla="*/ 182 w 182"/>
                    <a:gd name="T18" fmla="*/ 314 h 314"/>
                  </a:gdLst>
                  <a:ahLst/>
                  <a:cxnLst>
                    <a:cxn ang="T10">
                      <a:pos x="T0" y="T1"/>
                    </a:cxn>
                    <a:cxn ang="T11">
                      <a:pos x="T2" y="T3"/>
                    </a:cxn>
                    <a:cxn ang="T12">
                      <a:pos x="T4" y="T5"/>
                    </a:cxn>
                    <a:cxn ang="T13">
                      <a:pos x="T6" y="T7"/>
                    </a:cxn>
                    <a:cxn ang="T14">
                      <a:pos x="T8" y="T9"/>
                    </a:cxn>
                  </a:cxnLst>
                  <a:rect l="T15" t="T16" r="T17" b="T18"/>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75" name="Freeform 455"/>
                <p:cNvSpPr>
                  <a:spLocks/>
                </p:cNvSpPr>
                <p:nvPr/>
              </p:nvSpPr>
              <p:spPr bwMode="auto">
                <a:xfrm>
                  <a:off x="759" y="3597"/>
                  <a:ext cx="118" cy="94"/>
                </a:xfrm>
                <a:custGeom>
                  <a:avLst/>
                  <a:gdLst>
                    <a:gd name="T0" fmla="*/ 1 w 235"/>
                    <a:gd name="T1" fmla="*/ 0 h 281"/>
                    <a:gd name="T2" fmla="*/ 1 w 235"/>
                    <a:gd name="T3" fmla="*/ 0 h 281"/>
                    <a:gd name="T4" fmla="*/ 1 w 235"/>
                    <a:gd name="T5" fmla="*/ 0 h 281"/>
                    <a:gd name="T6" fmla="*/ 1 w 235"/>
                    <a:gd name="T7" fmla="*/ 0 h 281"/>
                    <a:gd name="T8" fmla="*/ 1 w 235"/>
                    <a:gd name="T9" fmla="*/ 0 h 281"/>
                    <a:gd name="T10" fmla="*/ 1 w 235"/>
                    <a:gd name="T11" fmla="*/ 0 h 281"/>
                    <a:gd name="T12" fmla="*/ 1 w 235"/>
                    <a:gd name="T13" fmla="*/ 0 h 281"/>
                    <a:gd name="T14" fmla="*/ 0 w 235"/>
                    <a:gd name="T15" fmla="*/ 0 h 281"/>
                    <a:gd name="T16" fmla="*/ 1 w 235"/>
                    <a:gd name="T17" fmla="*/ 0 h 28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5"/>
                    <a:gd name="T28" fmla="*/ 0 h 281"/>
                    <a:gd name="T29" fmla="*/ 235 w 235"/>
                    <a:gd name="T30" fmla="*/ 281 h 28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76" name="Freeform 456"/>
                <p:cNvSpPr>
                  <a:spLocks/>
                </p:cNvSpPr>
                <p:nvPr/>
              </p:nvSpPr>
              <p:spPr bwMode="auto">
                <a:xfrm>
                  <a:off x="838" y="3691"/>
                  <a:ext cx="47" cy="12"/>
                </a:xfrm>
                <a:custGeom>
                  <a:avLst/>
                  <a:gdLst>
                    <a:gd name="T0" fmla="*/ 0 w 95"/>
                    <a:gd name="T1" fmla="*/ 0 h 36"/>
                    <a:gd name="T2" fmla="*/ 0 w 95"/>
                    <a:gd name="T3" fmla="*/ 0 h 36"/>
                    <a:gd name="T4" fmla="*/ 0 w 95"/>
                    <a:gd name="T5" fmla="*/ 0 h 36"/>
                    <a:gd name="T6" fmla="*/ 0 w 95"/>
                    <a:gd name="T7" fmla="*/ 0 h 36"/>
                    <a:gd name="T8" fmla="*/ 0 w 95"/>
                    <a:gd name="T9" fmla="*/ 0 h 36"/>
                    <a:gd name="T10" fmla="*/ 0 w 95"/>
                    <a:gd name="T11" fmla="*/ 0 h 36"/>
                    <a:gd name="T12" fmla="*/ 0 w 95"/>
                    <a:gd name="T13" fmla="*/ 0 h 36"/>
                    <a:gd name="T14" fmla="*/ 0 60000 65536"/>
                    <a:gd name="T15" fmla="*/ 0 60000 65536"/>
                    <a:gd name="T16" fmla="*/ 0 60000 65536"/>
                    <a:gd name="T17" fmla="*/ 0 60000 65536"/>
                    <a:gd name="T18" fmla="*/ 0 60000 65536"/>
                    <a:gd name="T19" fmla="*/ 0 60000 65536"/>
                    <a:gd name="T20" fmla="*/ 0 60000 65536"/>
                    <a:gd name="T21" fmla="*/ 0 w 95"/>
                    <a:gd name="T22" fmla="*/ 0 h 36"/>
                    <a:gd name="T23" fmla="*/ 95 w 95"/>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51" name="Group 457"/>
              <p:cNvGrpSpPr>
                <a:grpSpLocks/>
              </p:cNvGrpSpPr>
              <p:nvPr/>
            </p:nvGrpSpPr>
            <p:grpSpPr bwMode="auto">
              <a:xfrm>
                <a:off x="844" y="3694"/>
                <a:ext cx="48" cy="23"/>
                <a:chOff x="844" y="3694"/>
                <a:chExt cx="48" cy="23"/>
              </a:xfrm>
            </p:grpSpPr>
            <p:sp>
              <p:nvSpPr>
                <p:cNvPr id="14571" name="Freeform 458"/>
                <p:cNvSpPr>
                  <a:spLocks/>
                </p:cNvSpPr>
                <p:nvPr/>
              </p:nvSpPr>
              <p:spPr bwMode="auto">
                <a:xfrm>
                  <a:off x="844" y="3694"/>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72" name="Freeform 459"/>
                <p:cNvSpPr>
                  <a:spLocks/>
                </p:cNvSpPr>
                <p:nvPr/>
              </p:nvSpPr>
              <p:spPr bwMode="auto">
                <a:xfrm>
                  <a:off x="848" y="3695"/>
                  <a:ext cx="37" cy="10"/>
                </a:xfrm>
                <a:custGeom>
                  <a:avLst/>
                  <a:gdLst>
                    <a:gd name="T0" fmla="*/ 1 w 74"/>
                    <a:gd name="T1" fmla="*/ 0 h 30"/>
                    <a:gd name="T2" fmla="*/ 1 w 74"/>
                    <a:gd name="T3" fmla="*/ 0 h 30"/>
                    <a:gd name="T4" fmla="*/ 1 w 74"/>
                    <a:gd name="T5" fmla="*/ 0 h 30"/>
                    <a:gd name="T6" fmla="*/ 1 w 74"/>
                    <a:gd name="T7" fmla="*/ 0 h 30"/>
                    <a:gd name="T8" fmla="*/ 1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73" name="Freeform 460"/>
                <p:cNvSpPr>
                  <a:spLocks/>
                </p:cNvSpPr>
                <p:nvPr/>
              </p:nvSpPr>
              <p:spPr bwMode="auto">
                <a:xfrm>
                  <a:off x="851" y="3706"/>
                  <a:ext cx="41" cy="11"/>
                </a:xfrm>
                <a:custGeom>
                  <a:avLst/>
                  <a:gdLst>
                    <a:gd name="T0" fmla="*/ 0 w 81"/>
                    <a:gd name="T1" fmla="*/ 0 h 34"/>
                    <a:gd name="T2" fmla="*/ 1 w 81"/>
                    <a:gd name="T3" fmla="*/ 0 h 34"/>
                    <a:gd name="T4" fmla="*/ 1 w 81"/>
                    <a:gd name="T5" fmla="*/ 0 h 34"/>
                    <a:gd name="T6" fmla="*/ 1 w 81"/>
                    <a:gd name="T7" fmla="*/ 0 h 34"/>
                    <a:gd name="T8" fmla="*/ 1 w 81"/>
                    <a:gd name="T9" fmla="*/ 0 h 34"/>
                    <a:gd name="T10" fmla="*/ 1 w 81"/>
                    <a:gd name="T11" fmla="*/ 0 h 34"/>
                    <a:gd name="T12" fmla="*/ 0 w 81"/>
                    <a:gd name="T13" fmla="*/ 0 h 34"/>
                    <a:gd name="T14" fmla="*/ 0 60000 65536"/>
                    <a:gd name="T15" fmla="*/ 0 60000 65536"/>
                    <a:gd name="T16" fmla="*/ 0 60000 65536"/>
                    <a:gd name="T17" fmla="*/ 0 60000 65536"/>
                    <a:gd name="T18" fmla="*/ 0 60000 65536"/>
                    <a:gd name="T19" fmla="*/ 0 60000 65536"/>
                    <a:gd name="T20" fmla="*/ 0 60000 65536"/>
                    <a:gd name="T21" fmla="*/ 0 w 81"/>
                    <a:gd name="T22" fmla="*/ 0 h 34"/>
                    <a:gd name="T23" fmla="*/ 81 w 81"/>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52" name="Group 461"/>
              <p:cNvGrpSpPr>
                <a:grpSpLocks/>
              </p:cNvGrpSpPr>
              <p:nvPr/>
            </p:nvGrpSpPr>
            <p:grpSpPr bwMode="auto">
              <a:xfrm>
                <a:off x="857" y="3710"/>
                <a:ext cx="49" cy="22"/>
                <a:chOff x="857" y="3710"/>
                <a:chExt cx="49" cy="22"/>
              </a:xfrm>
            </p:grpSpPr>
            <p:sp>
              <p:nvSpPr>
                <p:cNvPr id="14568" name="Freeform 462"/>
                <p:cNvSpPr>
                  <a:spLocks/>
                </p:cNvSpPr>
                <p:nvPr/>
              </p:nvSpPr>
              <p:spPr bwMode="auto">
                <a:xfrm>
                  <a:off x="857" y="3710"/>
                  <a:ext cx="11" cy="22"/>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9" name="Freeform 463"/>
                <p:cNvSpPr>
                  <a:spLocks/>
                </p:cNvSpPr>
                <p:nvPr/>
              </p:nvSpPr>
              <p:spPr bwMode="auto">
                <a:xfrm>
                  <a:off x="862" y="3710"/>
                  <a:ext cx="36" cy="10"/>
                </a:xfrm>
                <a:custGeom>
                  <a:avLst/>
                  <a:gdLst>
                    <a:gd name="T0" fmla="*/ 1 w 72"/>
                    <a:gd name="T1" fmla="*/ 0 h 29"/>
                    <a:gd name="T2" fmla="*/ 1 w 72"/>
                    <a:gd name="T3" fmla="*/ 0 h 29"/>
                    <a:gd name="T4" fmla="*/ 1 w 72"/>
                    <a:gd name="T5" fmla="*/ 0 h 29"/>
                    <a:gd name="T6" fmla="*/ 1 w 72"/>
                    <a:gd name="T7" fmla="*/ 0 h 29"/>
                    <a:gd name="T8" fmla="*/ 1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70" name="Freeform 464"/>
                <p:cNvSpPr>
                  <a:spLocks/>
                </p:cNvSpPr>
                <p:nvPr/>
              </p:nvSpPr>
              <p:spPr bwMode="auto">
                <a:xfrm>
                  <a:off x="865" y="3720"/>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53" name="Group 465"/>
              <p:cNvGrpSpPr>
                <a:grpSpLocks/>
              </p:cNvGrpSpPr>
              <p:nvPr/>
            </p:nvGrpSpPr>
            <p:grpSpPr bwMode="auto">
              <a:xfrm>
                <a:off x="1086" y="3766"/>
                <a:ext cx="49" cy="23"/>
                <a:chOff x="1086" y="3766"/>
                <a:chExt cx="49" cy="23"/>
              </a:xfrm>
            </p:grpSpPr>
            <p:sp>
              <p:nvSpPr>
                <p:cNvPr id="14565" name="Freeform 466"/>
                <p:cNvSpPr>
                  <a:spLocks/>
                </p:cNvSpPr>
                <p:nvPr/>
              </p:nvSpPr>
              <p:spPr bwMode="auto">
                <a:xfrm>
                  <a:off x="1086" y="3766"/>
                  <a:ext cx="11" cy="23"/>
                </a:xfrm>
                <a:custGeom>
                  <a:avLst/>
                  <a:gdLst>
                    <a:gd name="T0" fmla="*/ 1 w 22"/>
                    <a:gd name="T1" fmla="*/ 0 h 69"/>
                    <a:gd name="T2" fmla="*/ 0 w 22"/>
                    <a:gd name="T3" fmla="*/ 0 h 69"/>
                    <a:gd name="T4" fmla="*/ 1 w 22"/>
                    <a:gd name="T5" fmla="*/ 0 h 69"/>
                    <a:gd name="T6" fmla="*/ 1 w 22"/>
                    <a:gd name="T7" fmla="*/ 0 h 69"/>
                    <a:gd name="T8" fmla="*/ 1 w 22"/>
                    <a:gd name="T9" fmla="*/ 0 h 69"/>
                    <a:gd name="T10" fmla="*/ 0 60000 65536"/>
                    <a:gd name="T11" fmla="*/ 0 60000 65536"/>
                    <a:gd name="T12" fmla="*/ 0 60000 65536"/>
                    <a:gd name="T13" fmla="*/ 0 60000 65536"/>
                    <a:gd name="T14" fmla="*/ 0 60000 65536"/>
                    <a:gd name="T15" fmla="*/ 0 w 22"/>
                    <a:gd name="T16" fmla="*/ 0 h 69"/>
                    <a:gd name="T17" fmla="*/ 22 w 22"/>
                    <a:gd name="T18" fmla="*/ 69 h 69"/>
                  </a:gdLst>
                  <a:ahLst/>
                  <a:cxnLst>
                    <a:cxn ang="T10">
                      <a:pos x="T0" y="T1"/>
                    </a:cxn>
                    <a:cxn ang="T11">
                      <a:pos x="T2" y="T3"/>
                    </a:cxn>
                    <a:cxn ang="T12">
                      <a:pos x="T4" y="T5"/>
                    </a:cxn>
                    <a:cxn ang="T13">
                      <a:pos x="T6" y="T7"/>
                    </a:cxn>
                    <a:cxn ang="T14">
                      <a:pos x="T8" y="T9"/>
                    </a:cxn>
                  </a:cxnLst>
                  <a:rect l="T15" t="T16" r="T17" b="T18"/>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6" name="Freeform 467"/>
                <p:cNvSpPr>
                  <a:spLocks/>
                </p:cNvSpPr>
                <p:nvPr/>
              </p:nvSpPr>
              <p:spPr bwMode="auto">
                <a:xfrm>
                  <a:off x="1090" y="3767"/>
                  <a:ext cx="37" cy="10"/>
                </a:xfrm>
                <a:custGeom>
                  <a:avLst/>
                  <a:gdLst>
                    <a:gd name="T0" fmla="*/ 1 w 74"/>
                    <a:gd name="T1" fmla="*/ 0 h 31"/>
                    <a:gd name="T2" fmla="*/ 1 w 74"/>
                    <a:gd name="T3" fmla="*/ 0 h 31"/>
                    <a:gd name="T4" fmla="*/ 1 w 74"/>
                    <a:gd name="T5" fmla="*/ 0 h 31"/>
                    <a:gd name="T6" fmla="*/ 1 w 74"/>
                    <a:gd name="T7" fmla="*/ 0 h 31"/>
                    <a:gd name="T8" fmla="*/ 1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7" name="Freeform 468"/>
                <p:cNvSpPr>
                  <a:spLocks/>
                </p:cNvSpPr>
                <p:nvPr/>
              </p:nvSpPr>
              <p:spPr bwMode="auto">
                <a:xfrm>
                  <a:off x="1093" y="3777"/>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54" name="Group 469"/>
              <p:cNvGrpSpPr>
                <a:grpSpLocks/>
              </p:cNvGrpSpPr>
              <p:nvPr/>
            </p:nvGrpSpPr>
            <p:grpSpPr bwMode="auto">
              <a:xfrm>
                <a:off x="934" y="3740"/>
                <a:ext cx="48" cy="23"/>
                <a:chOff x="934" y="3740"/>
                <a:chExt cx="48" cy="23"/>
              </a:xfrm>
            </p:grpSpPr>
            <p:sp>
              <p:nvSpPr>
                <p:cNvPr id="14562" name="Freeform 470"/>
                <p:cNvSpPr>
                  <a:spLocks/>
                </p:cNvSpPr>
                <p:nvPr/>
              </p:nvSpPr>
              <p:spPr bwMode="auto">
                <a:xfrm>
                  <a:off x="934" y="3740"/>
                  <a:ext cx="11" cy="23"/>
                </a:xfrm>
                <a:custGeom>
                  <a:avLst/>
                  <a:gdLst>
                    <a:gd name="T0" fmla="*/ 0 w 24"/>
                    <a:gd name="T1" fmla="*/ 0 h 70"/>
                    <a:gd name="T2" fmla="*/ 0 w 24"/>
                    <a:gd name="T3" fmla="*/ 0 h 70"/>
                    <a:gd name="T4" fmla="*/ 0 w 24"/>
                    <a:gd name="T5" fmla="*/ 0 h 70"/>
                    <a:gd name="T6" fmla="*/ 0 w 24"/>
                    <a:gd name="T7" fmla="*/ 0 h 70"/>
                    <a:gd name="T8" fmla="*/ 0 w 24"/>
                    <a:gd name="T9" fmla="*/ 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3" name="Freeform 471"/>
                <p:cNvSpPr>
                  <a:spLocks/>
                </p:cNvSpPr>
                <p:nvPr/>
              </p:nvSpPr>
              <p:spPr bwMode="auto">
                <a:xfrm>
                  <a:off x="938" y="3741"/>
                  <a:ext cx="37" cy="10"/>
                </a:xfrm>
                <a:custGeom>
                  <a:avLst/>
                  <a:gdLst>
                    <a:gd name="T0" fmla="*/ 1 w 74"/>
                    <a:gd name="T1" fmla="*/ 0 h 30"/>
                    <a:gd name="T2" fmla="*/ 1 w 74"/>
                    <a:gd name="T3" fmla="*/ 0 h 30"/>
                    <a:gd name="T4" fmla="*/ 1 w 74"/>
                    <a:gd name="T5" fmla="*/ 0 h 30"/>
                    <a:gd name="T6" fmla="*/ 1 w 74"/>
                    <a:gd name="T7" fmla="*/ 0 h 30"/>
                    <a:gd name="T8" fmla="*/ 1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4" name="Freeform 472"/>
                <p:cNvSpPr>
                  <a:spLocks/>
                </p:cNvSpPr>
                <p:nvPr/>
              </p:nvSpPr>
              <p:spPr bwMode="auto">
                <a:xfrm>
                  <a:off x="941" y="3751"/>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55" name="Group 473"/>
              <p:cNvGrpSpPr>
                <a:grpSpLocks/>
              </p:cNvGrpSpPr>
              <p:nvPr/>
            </p:nvGrpSpPr>
            <p:grpSpPr bwMode="auto">
              <a:xfrm>
                <a:off x="943" y="3754"/>
                <a:ext cx="49" cy="23"/>
                <a:chOff x="943" y="3754"/>
                <a:chExt cx="49" cy="23"/>
              </a:xfrm>
            </p:grpSpPr>
            <p:sp>
              <p:nvSpPr>
                <p:cNvPr id="14559" name="Freeform 474"/>
                <p:cNvSpPr>
                  <a:spLocks/>
                </p:cNvSpPr>
                <p:nvPr/>
              </p:nvSpPr>
              <p:spPr bwMode="auto">
                <a:xfrm>
                  <a:off x="943" y="3754"/>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0" name="Freeform 475"/>
                <p:cNvSpPr>
                  <a:spLocks/>
                </p:cNvSpPr>
                <p:nvPr/>
              </p:nvSpPr>
              <p:spPr bwMode="auto">
                <a:xfrm>
                  <a:off x="948" y="3755"/>
                  <a:ext cx="37" cy="10"/>
                </a:xfrm>
                <a:custGeom>
                  <a:avLst/>
                  <a:gdLst>
                    <a:gd name="T0" fmla="*/ 1 w 74"/>
                    <a:gd name="T1" fmla="*/ 0 h 30"/>
                    <a:gd name="T2" fmla="*/ 1 w 74"/>
                    <a:gd name="T3" fmla="*/ 0 h 30"/>
                    <a:gd name="T4" fmla="*/ 1 w 74"/>
                    <a:gd name="T5" fmla="*/ 0 h 30"/>
                    <a:gd name="T6" fmla="*/ 1 w 74"/>
                    <a:gd name="T7" fmla="*/ 0 h 30"/>
                    <a:gd name="T8" fmla="*/ 1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1" name="Freeform 476"/>
                <p:cNvSpPr>
                  <a:spLocks/>
                </p:cNvSpPr>
                <p:nvPr/>
              </p:nvSpPr>
              <p:spPr bwMode="auto">
                <a:xfrm>
                  <a:off x="951" y="3765"/>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4556" name="Freeform 477"/>
              <p:cNvSpPr>
                <a:spLocks/>
              </p:cNvSpPr>
              <p:nvPr/>
            </p:nvSpPr>
            <p:spPr bwMode="auto">
              <a:xfrm>
                <a:off x="987" y="3753"/>
                <a:ext cx="25" cy="43"/>
              </a:xfrm>
              <a:custGeom>
                <a:avLst/>
                <a:gdLst>
                  <a:gd name="T0" fmla="*/ 0 w 51"/>
                  <a:gd name="T1" fmla="*/ 0 h 128"/>
                  <a:gd name="T2" fmla="*/ 0 w 51"/>
                  <a:gd name="T3" fmla="*/ 0 h 128"/>
                  <a:gd name="T4" fmla="*/ 0 w 51"/>
                  <a:gd name="T5" fmla="*/ 0 h 128"/>
                  <a:gd name="T6" fmla="*/ 0 w 51"/>
                  <a:gd name="T7" fmla="*/ 0 h 128"/>
                  <a:gd name="T8" fmla="*/ 0 w 51"/>
                  <a:gd name="T9" fmla="*/ 0 h 128"/>
                  <a:gd name="T10" fmla="*/ 0 w 51"/>
                  <a:gd name="T11" fmla="*/ 0 h 128"/>
                  <a:gd name="T12" fmla="*/ 0 w 51"/>
                  <a:gd name="T13" fmla="*/ 0 h 128"/>
                  <a:gd name="T14" fmla="*/ 0 60000 65536"/>
                  <a:gd name="T15" fmla="*/ 0 60000 65536"/>
                  <a:gd name="T16" fmla="*/ 0 60000 65536"/>
                  <a:gd name="T17" fmla="*/ 0 60000 65536"/>
                  <a:gd name="T18" fmla="*/ 0 60000 65536"/>
                  <a:gd name="T19" fmla="*/ 0 60000 65536"/>
                  <a:gd name="T20" fmla="*/ 0 60000 65536"/>
                  <a:gd name="T21" fmla="*/ 0 w 51"/>
                  <a:gd name="T22" fmla="*/ 0 h 128"/>
                  <a:gd name="T23" fmla="*/ 51 w 51"/>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57" name="Freeform 478"/>
              <p:cNvSpPr>
                <a:spLocks/>
              </p:cNvSpPr>
              <p:nvPr/>
            </p:nvSpPr>
            <p:spPr bwMode="auto">
              <a:xfrm>
                <a:off x="992" y="3753"/>
                <a:ext cx="91" cy="29"/>
              </a:xfrm>
              <a:custGeom>
                <a:avLst/>
                <a:gdLst>
                  <a:gd name="T0" fmla="*/ 0 w 183"/>
                  <a:gd name="T1" fmla="*/ 0 h 85"/>
                  <a:gd name="T2" fmla="*/ 0 w 183"/>
                  <a:gd name="T3" fmla="*/ 0 h 85"/>
                  <a:gd name="T4" fmla="*/ 0 w 183"/>
                  <a:gd name="T5" fmla="*/ 0 h 85"/>
                  <a:gd name="T6" fmla="*/ 0 w 183"/>
                  <a:gd name="T7" fmla="*/ 0 h 85"/>
                  <a:gd name="T8" fmla="*/ 0 w 183"/>
                  <a:gd name="T9" fmla="*/ 0 h 85"/>
                  <a:gd name="T10" fmla="*/ 0 w 183"/>
                  <a:gd name="T11" fmla="*/ 0 h 85"/>
                  <a:gd name="T12" fmla="*/ 0 w 183"/>
                  <a:gd name="T13" fmla="*/ 0 h 85"/>
                  <a:gd name="T14" fmla="*/ 0 w 183"/>
                  <a:gd name="T15" fmla="*/ 0 h 85"/>
                  <a:gd name="T16" fmla="*/ 0 w 183"/>
                  <a:gd name="T17" fmla="*/ 0 h 85"/>
                  <a:gd name="T18" fmla="*/ 0 w 183"/>
                  <a:gd name="T19" fmla="*/ 0 h 85"/>
                  <a:gd name="T20" fmla="*/ 0 w 183"/>
                  <a:gd name="T21" fmla="*/ 0 h 85"/>
                  <a:gd name="T22" fmla="*/ 0 w 183"/>
                  <a:gd name="T23" fmla="*/ 0 h 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3"/>
                  <a:gd name="T37" fmla="*/ 0 h 85"/>
                  <a:gd name="T38" fmla="*/ 183 w 183"/>
                  <a:gd name="T39" fmla="*/ 85 h 8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58" name="Freeform 479"/>
              <p:cNvSpPr>
                <a:spLocks/>
              </p:cNvSpPr>
              <p:nvPr/>
            </p:nvSpPr>
            <p:spPr bwMode="auto">
              <a:xfrm>
                <a:off x="1008" y="3782"/>
                <a:ext cx="81" cy="12"/>
              </a:xfrm>
              <a:custGeom>
                <a:avLst/>
                <a:gdLst>
                  <a:gd name="T0" fmla="*/ 0 w 160"/>
                  <a:gd name="T1" fmla="*/ 0 h 36"/>
                  <a:gd name="T2" fmla="*/ 1 w 160"/>
                  <a:gd name="T3" fmla="*/ 0 h 36"/>
                  <a:gd name="T4" fmla="*/ 1 w 160"/>
                  <a:gd name="T5" fmla="*/ 0 h 36"/>
                  <a:gd name="T6" fmla="*/ 1 w 160"/>
                  <a:gd name="T7" fmla="*/ 0 h 36"/>
                  <a:gd name="T8" fmla="*/ 1 w 160"/>
                  <a:gd name="T9" fmla="*/ 0 h 36"/>
                  <a:gd name="T10" fmla="*/ 1 w 160"/>
                  <a:gd name="T11" fmla="*/ 0 h 36"/>
                  <a:gd name="T12" fmla="*/ 0 w 160"/>
                  <a:gd name="T13" fmla="*/ 0 h 36"/>
                  <a:gd name="T14" fmla="*/ 0 60000 65536"/>
                  <a:gd name="T15" fmla="*/ 0 60000 65536"/>
                  <a:gd name="T16" fmla="*/ 0 60000 65536"/>
                  <a:gd name="T17" fmla="*/ 0 60000 65536"/>
                  <a:gd name="T18" fmla="*/ 0 60000 65536"/>
                  <a:gd name="T19" fmla="*/ 0 60000 65536"/>
                  <a:gd name="T20" fmla="*/ 0 60000 65536"/>
                  <a:gd name="T21" fmla="*/ 0 w 160"/>
                  <a:gd name="T22" fmla="*/ 0 h 36"/>
                  <a:gd name="T23" fmla="*/ 160 w 160"/>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453" name="Group 480"/>
            <p:cNvGrpSpPr>
              <a:grpSpLocks/>
            </p:cNvGrpSpPr>
            <p:nvPr/>
          </p:nvGrpSpPr>
          <p:grpSpPr bwMode="auto">
            <a:xfrm>
              <a:off x="920" y="3821"/>
              <a:ext cx="413" cy="50"/>
              <a:chOff x="920" y="3821"/>
              <a:chExt cx="413" cy="50"/>
            </a:xfrm>
          </p:grpSpPr>
          <p:sp>
            <p:nvSpPr>
              <p:cNvPr id="14474" name="Freeform 481"/>
              <p:cNvSpPr>
                <a:spLocks/>
              </p:cNvSpPr>
              <p:nvPr/>
            </p:nvSpPr>
            <p:spPr bwMode="auto">
              <a:xfrm>
                <a:off x="920" y="3821"/>
                <a:ext cx="413" cy="50"/>
              </a:xfrm>
              <a:custGeom>
                <a:avLst/>
                <a:gdLst>
                  <a:gd name="T0" fmla="*/ 1 w 825"/>
                  <a:gd name="T1" fmla="*/ 0 h 151"/>
                  <a:gd name="T2" fmla="*/ 1 w 825"/>
                  <a:gd name="T3" fmla="*/ 0 h 151"/>
                  <a:gd name="T4" fmla="*/ 1 w 825"/>
                  <a:gd name="T5" fmla="*/ 0 h 151"/>
                  <a:gd name="T6" fmla="*/ 0 w 825"/>
                  <a:gd name="T7" fmla="*/ 0 h 151"/>
                  <a:gd name="T8" fmla="*/ 1 w 825"/>
                  <a:gd name="T9" fmla="*/ 0 h 151"/>
                  <a:gd name="T10" fmla="*/ 1 w 825"/>
                  <a:gd name="T11" fmla="*/ 0 h 151"/>
                  <a:gd name="T12" fmla="*/ 1 w 825"/>
                  <a:gd name="T13" fmla="*/ 0 h 151"/>
                  <a:gd name="T14" fmla="*/ 1 w 825"/>
                  <a:gd name="T15" fmla="*/ 0 h 151"/>
                  <a:gd name="T16" fmla="*/ 1 w 825"/>
                  <a:gd name="T17" fmla="*/ 0 h 151"/>
                  <a:gd name="T18" fmla="*/ 1 w 825"/>
                  <a:gd name="T19" fmla="*/ 0 h 151"/>
                  <a:gd name="T20" fmla="*/ 1 w 825"/>
                  <a:gd name="T21" fmla="*/ 0 h 151"/>
                  <a:gd name="T22" fmla="*/ 1 w 825"/>
                  <a:gd name="T23" fmla="*/ 0 h 151"/>
                  <a:gd name="T24" fmla="*/ 1 w 825"/>
                  <a:gd name="T25" fmla="*/ 0 h 151"/>
                  <a:gd name="T26" fmla="*/ 1 w 825"/>
                  <a:gd name="T27" fmla="*/ 0 h 151"/>
                  <a:gd name="T28" fmla="*/ 1 w 825"/>
                  <a:gd name="T29" fmla="*/ 0 h 15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25"/>
                  <a:gd name="T46" fmla="*/ 0 h 151"/>
                  <a:gd name="T47" fmla="*/ 825 w 825"/>
                  <a:gd name="T48" fmla="*/ 151 h 15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round/>
                <a:headEnd/>
                <a:tailEnd/>
              </a:ln>
            </p:spPr>
            <p:txBody>
              <a:bodyPr/>
              <a:lstStyle/>
              <a:p>
                <a:endParaRPr lang="zh-CN" altLang="en-US"/>
              </a:p>
            </p:txBody>
          </p:sp>
          <p:sp>
            <p:nvSpPr>
              <p:cNvPr id="14475" name="Freeform 482"/>
              <p:cNvSpPr>
                <a:spLocks/>
              </p:cNvSpPr>
              <p:nvPr/>
            </p:nvSpPr>
            <p:spPr bwMode="auto">
              <a:xfrm>
                <a:off x="972" y="3833"/>
                <a:ext cx="330" cy="27"/>
              </a:xfrm>
              <a:custGeom>
                <a:avLst/>
                <a:gdLst>
                  <a:gd name="T0" fmla="*/ 1 w 658"/>
                  <a:gd name="T1" fmla="*/ 0 h 79"/>
                  <a:gd name="T2" fmla="*/ 0 w 658"/>
                  <a:gd name="T3" fmla="*/ 0 h 79"/>
                  <a:gd name="T4" fmla="*/ 1 w 658"/>
                  <a:gd name="T5" fmla="*/ 0 h 79"/>
                  <a:gd name="T6" fmla="*/ 1 w 658"/>
                  <a:gd name="T7" fmla="*/ 0 h 79"/>
                  <a:gd name="T8" fmla="*/ 1 w 658"/>
                  <a:gd name="T9" fmla="*/ 0 h 79"/>
                  <a:gd name="T10" fmla="*/ 1 w 658"/>
                  <a:gd name="T11" fmla="*/ 0 h 79"/>
                  <a:gd name="T12" fmla="*/ 1 w 658"/>
                  <a:gd name="T13" fmla="*/ 0 h 79"/>
                  <a:gd name="T14" fmla="*/ 1 w 658"/>
                  <a:gd name="T15" fmla="*/ 0 h 79"/>
                  <a:gd name="T16" fmla="*/ 1 w 658"/>
                  <a:gd name="T17" fmla="*/ 0 h 79"/>
                  <a:gd name="T18" fmla="*/ 1 w 658"/>
                  <a:gd name="T19" fmla="*/ 0 h 79"/>
                  <a:gd name="T20" fmla="*/ 1 w 658"/>
                  <a:gd name="T21" fmla="*/ 0 h 79"/>
                  <a:gd name="T22" fmla="*/ 1 w 658"/>
                  <a:gd name="T23" fmla="*/ 0 h 79"/>
                  <a:gd name="T24" fmla="*/ 1 w 658"/>
                  <a:gd name="T25" fmla="*/ 0 h 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58"/>
                  <a:gd name="T40" fmla="*/ 0 h 79"/>
                  <a:gd name="T41" fmla="*/ 658 w 658"/>
                  <a:gd name="T42" fmla="*/ 79 h 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76" name="Rectangle 483"/>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14477" name="Rectangle 484"/>
              <p:cNvSpPr>
                <a:spLocks noChangeArrowheads="1"/>
              </p:cNvSpPr>
              <p:nvPr/>
            </p:nvSpPr>
            <p:spPr bwMode="auto">
              <a:xfrm>
                <a:off x="1237" y="3855"/>
                <a:ext cx="53" cy="6"/>
              </a:xfrm>
              <a:prstGeom prst="rect">
                <a:avLst/>
              </a:prstGeom>
              <a:solidFill>
                <a:srgbClr val="202020"/>
              </a:solidFill>
              <a:ln w="7938">
                <a:solidFill>
                  <a:srgbClr val="000000"/>
                </a:solidFill>
                <a:miter lim="800000"/>
                <a:headEnd/>
                <a:tailEnd/>
              </a:ln>
            </p:spPr>
            <p:txBody>
              <a:bodyPr/>
              <a:lstStyle/>
              <a:p>
                <a:pPr eaLnBrk="1" hangingPunct="1"/>
                <a:endParaRPr lang="zh-CN" altLang="en-US"/>
              </a:p>
            </p:txBody>
          </p:sp>
        </p:grpSp>
        <p:grpSp>
          <p:nvGrpSpPr>
            <p:cNvPr id="14454" name="Group 485"/>
            <p:cNvGrpSpPr>
              <a:grpSpLocks/>
            </p:cNvGrpSpPr>
            <p:nvPr/>
          </p:nvGrpSpPr>
          <p:grpSpPr bwMode="auto">
            <a:xfrm>
              <a:off x="1227" y="3477"/>
              <a:ext cx="508" cy="321"/>
              <a:chOff x="1227" y="3477"/>
              <a:chExt cx="508" cy="321"/>
            </a:xfrm>
          </p:grpSpPr>
          <p:sp>
            <p:nvSpPr>
              <p:cNvPr id="14455" name="Freeform 486"/>
              <p:cNvSpPr>
                <a:spLocks/>
              </p:cNvSpPr>
              <p:nvPr/>
            </p:nvSpPr>
            <p:spPr bwMode="auto">
              <a:xfrm>
                <a:off x="1640" y="3731"/>
                <a:ext cx="95" cy="66"/>
              </a:xfrm>
              <a:custGeom>
                <a:avLst/>
                <a:gdLst>
                  <a:gd name="T0" fmla="*/ 0 w 191"/>
                  <a:gd name="T1" fmla="*/ 0 h 200"/>
                  <a:gd name="T2" fmla="*/ 0 w 191"/>
                  <a:gd name="T3" fmla="*/ 0 h 200"/>
                  <a:gd name="T4" fmla="*/ 0 w 191"/>
                  <a:gd name="T5" fmla="*/ 0 h 200"/>
                  <a:gd name="T6" fmla="*/ 0 w 191"/>
                  <a:gd name="T7" fmla="*/ 0 h 200"/>
                  <a:gd name="T8" fmla="*/ 0 w 191"/>
                  <a:gd name="T9" fmla="*/ 0 h 200"/>
                  <a:gd name="T10" fmla="*/ 0 w 191"/>
                  <a:gd name="T11" fmla="*/ 0 h 200"/>
                  <a:gd name="T12" fmla="*/ 0 w 191"/>
                  <a:gd name="T13" fmla="*/ 0 h 200"/>
                  <a:gd name="T14" fmla="*/ 0 w 191"/>
                  <a:gd name="T15" fmla="*/ 0 h 200"/>
                  <a:gd name="T16" fmla="*/ 0 w 191"/>
                  <a:gd name="T17" fmla="*/ 0 h 200"/>
                  <a:gd name="T18" fmla="*/ 0 w 191"/>
                  <a:gd name="T19" fmla="*/ 0 h 200"/>
                  <a:gd name="T20" fmla="*/ 0 w 191"/>
                  <a:gd name="T21" fmla="*/ 0 h 200"/>
                  <a:gd name="T22" fmla="*/ 0 w 191"/>
                  <a:gd name="T23" fmla="*/ 0 h 2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1"/>
                  <a:gd name="T37" fmla="*/ 0 h 200"/>
                  <a:gd name="T38" fmla="*/ 191 w 191"/>
                  <a:gd name="T39" fmla="*/ 200 h 2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round/>
                <a:headEnd/>
                <a:tailEnd/>
              </a:ln>
            </p:spPr>
            <p:txBody>
              <a:bodyPr/>
              <a:lstStyle/>
              <a:p>
                <a:endParaRPr lang="zh-CN" altLang="en-US"/>
              </a:p>
            </p:txBody>
          </p:sp>
          <p:sp>
            <p:nvSpPr>
              <p:cNvPr id="14456" name="Freeform 487"/>
              <p:cNvSpPr>
                <a:spLocks/>
              </p:cNvSpPr>
              <p:nvPr/>
            </p:nvSpPr>
            <p:spPr bwMode="auto">
              <a:xfrm>
                <a:off x="1227" y="3477"/>
                <a:ext cx="429" cy="264"/>
              </a:xfrm>
              <a:custGeom>
                <a:avLst/>
                <a:gdLst>
                  <a:gd name="T0" fmla="*/ 0 w 860"/>
                  <a:gd name="T1" fmla="*/ 0 h 791"/>
                  <a:gd name="T2" fmla="*/ 0 w 860"/>
                  <a:gd name="T3" fmla="*/ 0 h 791"/>
                  <a:gd name="T4" fmla="*/ 0 w 860"/>
                  <a:gd name="T5" fmla="*/ 0 h 791"/>
                  <a:gd name="T6" fmla="*/ 0 w 860"/>
                  <a:gd name="T7" fmla="*/ 0 h 791"/>
                  <a:gd name="T8" fmla="*/ 0 w 860"/>
                  <a:gd name="T9" fmla="*/ 0 h 791"/>
                  <a:gd name="T10" fmla="*/ 0 60000 65536"/>
                  <a:gd name="T11" fmla="*/ 0 60000 65536"/>
                  <a:gd name="T12" fmla="*/ 0 60000 65536"/>
                  <a:gd name="T13" fmla="*/ 0 60000 65536"/>
                  <a:gd name="T14" fmla="*/ 0 60000 65536"/>
                  <a:gd name="T15" fmla="*/ 0 w 860"/>
                  <a:gd name="T16" fmla="*/ 0 h 791"/>
                  <a:gd name="T17" fmla="*/ 860 w 860"/>
                  <a:gd name="T18" fmla="*/ 791 h 791"/>
                </a:gdLst>
                <a:ahLst/>
                <a:cxnLst>
                  <a:cxn ang="T10">
                    <a:pos x="T0" y="T1"/>
                  </a:cxn>
                  <a:cxn ang="T11">
                    <a:pos x="T2" y="T3"/>
                  </a:cxn>
                  <a:cxn ang="T12">
                    <a:pos x="T4" y="T5"/>
                  </a:cxn>
                  <a:cxn ang="T13">
                    <a:pos x="T6" y="T7"/>
                  </a:cxn>
                  <a:cxn ang="T14">
                    <a:pos x="T8" y="T9"/>
                  </a:cxn>
                </a:cxnLst>
                <a:rect l="T15" t="T16" r="T17" b="T18"/>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57" name="Freeform 488"/>
              <p:cNvSpPr>
                <a:spLocks/>
              </p:cNvSpPr>
              <p:nvPr/>
            </p:nvSpPr>
            <p:spPr bwMode="auto">
              <a:xfrm>
                <a:off x="1521" y="3650"/>
                <a:ext cx="141" cy="122"/>
              </a:xfrm>
              <a:custGeom>
                <a:avLst/>
                <a:gdLst>
                  <a:gd name="T0" fmla="*/ 1 w 281"/>
                  <a:gd name="T1" fmla="*/ 0 h 366"/>
                  <a:gd name="T2" fmla="*/ 1 w 281"/>
                  <a:gd name="T3" fmla="*/ 0 h 366"/>
                  <a:gd name="T4" fmla="*/ 1 w 281"/>
                  <a:gd name="T5" fmla="*/ 0 h 366"/>
                  <a:gd name="T6" fmla="*/ 1 w 281"/>
                  <a:gd name="T7" fmla="*/ 0 h 366"/>
                  <a:gd name="T8" fmla="*/ 1 w 281"/>
                  <a:gd name="T9" fmla="*/ 0 h 366"/>
                  <a:gd name="T10" fmla="*/ 1 w 281"/>
                  <a:gd name="T11" fmla="*/ 0 h 366"/>
                  <a:gd name="T12" fmla="*/ 1 w 281"/>
                  <a:gd name="T13" fmla="*/ 0 h 366"/>
                  <a:gd name="T14" fmla="*/ 1 w 281"/>
                  <a:gd name="T15" fmla="*/ 0 h 366"/>
                  <a:gd name="T16" fmla="*/ 1 w 281"/>
                  <a:gd name="T17" fmla="*/ 0 h 366"/>
                  <a:gd name="T18" fmla="*/ 1 w 281"/>
                  <a:gd name="T19" fmla="*/ 0 h 366"/>
                  <a:gd name="T20" fmla="*/ 1 w 281"/>
                  <a:gd name="T21" fmla="*/ 0 h 366"/>
                  <a:gd name="T22" fmla="*/ 1 w 281"/>
                  <a:gd name="T23" fmla="*/ 0 h 366"/>
                  <a:gd name="T24" fmla="*/ 1 w 281"/>
                  <a:gd name="T25" fmla="*/ 0 h 366"/>
                  <a:gd name="T26" fmla="*/ 1 w 281"/>
                  <a:gd name="T27" fmla="*/ 0 h 366"/>
                  <a:gd name="T28" fmla="*/ 1 w 281"/>
                  <a:gd name="T29" fmla="*/ 0 h 366"/>
                  <a:gd name="T30" fmla="*/ 0 w 281"/>
                  <a:gd name="T31" fmla="*/ 0 h 366"/>
                  <a:gd name="T32" fmla="*/ 0 w 281"/>
                  <a:gd name="T33" fmla="*/ 0 h 366"/>
                  <a:gd name="T34" fmla="*/ 1 w 281"/>
                  <a:gd name="T35" fmla="*/ 0 h 36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1"/>
                  <a:gd name="T55" fmla="*/ 0 h 366"/>
                  <a:gd name="T56" fmla="*/ 281 w 281"/>
                  <a:gd name="T57" fmla="*/ 366 h 36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round/>
                <a:headEnd/>
                <a:tailEnd/>
              </a:ln>
            </p:spPr>
            <p:txBody>
              <a:bodyPr/>
              <a:lstStyle/>
              <a:p>
                <a:endParaRPr lang="zh-CN" altLang="en-US"/>
              </a:p>
            </p:txBody>
          </p:sp>
          <p:sp>
            <p:nvSpPr>
              <p:cNvPr id="14458" name="Line 489"/>
              <p:cNvSpPr>
                <a:spLocks noChangeShapeType="1"/>
              </p:cNvSpPr>
              <p:nvPr/>
            </p:nvSpPr>
            <p:spPr bwMode="auto">
              <a:xfrm>
                <a:off x="1586" y="3665"/>
                <a:ext cx="76" cy="4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59" name="Freeform 490"/>
              <p:cNvSpPr>
                <a:spLocks/>
              </p:cNvSpPr>
              <p:nvPr/>
            </p:nvSpPr>
            <p:spPr bwMode="auto">
              <a:xfrm>
                <a:off x="1242" y="3486"/>
                <a:ext cx="111" cy="96"/>
              </a:xfrm>
              <a:custGeom>
                <a:avLst/>
                <a:gdLst>
                  <a:gd name="T0" fmla="*/ 1 w 222"/>
                  <a:gd name="T1" fmla="*/ 0 h 289"/>
                  <a:gd name="T2" fmla="*/ 1 w 222"/>
                  <a:gd name="T3" fmla="*/ 0 h 289"/>
                  <a:gd name="T4" fmla="*/ 1 w 222"/>
                  <a:gd name="T5" fmla="*/ 0 h 289"/>
                  <a:gd name="T6" fmla="*/ 1 w 222"/>
                  <a:gd name="T7" fmla="*/ 0 h 289"/>
                  <a:gd name="T8" fmla="*/ 1 w 222"/>
                  <a:gd name="T9" fmla="*/ 0 h 289"/>
                  <a:gd name="T10" fmla="*/ 1 w 222"/>
                  <a:gd name="T11" fmla="*/ 0 h 289"/>
                  <a:gd name="T12" fmla="*/ 1 w 222"/>
                  <a:gd name="T13" fmla="*/ 0 h 289"/>
                  <a:gd name="T14" fmla="*/ 1 w 222"/>
                  <a:gd name="T15" fmla="*/ 0 h 289"/>
                  <a:gd name="T16" fmla="*/ 1 w 222"/>
                  <a:gd name="T17" fmla="*/ 0 h 289"/>
                  <a:gd name="T18" fmla="*/ 1 w 222"/>
                  <a:gd name="T19" fmla="*/ 0 h 289"/>
                  <a:gd name="T20" fmla="*/ 1 w 222"/>
                  <a:gd name="T21" fmla="*/ 0 h 289"/>
                  <a:gd name="T22" fmla="*/ 1 w 222"/>
                  <a:gd name="T23" fmla="*/ 0 h 289"/>
                  <a:gd name="T24" fmla="*/ 1 w 222"/>
                  <a:gd name="T25" fmla="*/ 0 h 289"/>
                  <a:gd name="T26" fmla="*/ 1 w 222"/>
                  <a:gd name="T27" fmla="*/ 0 h 289"/>
                  <a:gd name="T28" fmla="*/ 1 w 222"/>
                  <a:gd name="T29" fmla="*/ 0 h 289"/>
                  <a:gd name="T30" fmla="*/ 0 w 222"/>
                  <a:gd name="T31" fmla="*/ 0 h 289"/>
                  <a:gd name="T32" fmla="*/ 1 w 222"/>
                  <a:gd name="T33" fmla="*/ 0 h 289"/>
                  <a:gd name="T34" fmla="*/ 1 w 222"/>
                  <a:gd name="T35" fmla="*/ 0 h 2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22"/>
                  <a:gd name="T55" fmla="*/ 0 h 289"/>
                  <a:gd name="T56" fmla="*/ 222 w 222"/>
                  <a:gd name="T57" fmla="*/ 289 h 28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round/>
                <a:headEnd/>
                <a:tailEnd/>
              </a:ln>
            </p:spPr>
            <p:txBody>
              <a:bodyPr/>
              <a:lstStyle/>
              <a:p>
                <a:endParaRPr lang="zh-CN" altLang="en-US"/>
              </a:p>
            </p:txBody>
          </p:sp>
          <p:sp>
            <p:nvSpPr>
              <p:cNvPr id="14460" name="Freeform 491"/>
              <p:cNvSpPr>
                <a:spLocks/>
              </p:cNvSpPr>
              <p:nvPr/>
            </p:nvSpPr>
            <p:spPr bwMode="auto">
              <a:xfrm>
                <a:off x="1456" y="3626"/>
                <a:ext cx="64" cy="62"/>
              </a:xfrm>
              <a:custGeom>
                <a:avLst/>
                <a:gdLst>
                  <a:gd name="T0" fmla="*/ 1 w 128"/>
                  <a:gd name="T1" fmla="*/ 0 h 186"/>
                  <a:gd name="T2" fmla="*/ 1 w 128"/>
                  <a:gd name="T3" fmla="*/ 0 h 186"/>
                  <a:gd name="T4" fmla="*/ 1 w 128"/>
                  <a:gd name="T5" fmla="*/ 0 h 186"/>
                  <a:gd name="T6" fmla="*/ 1 w 128"/>
                  <a:gd name="T7" fmla="*/ 0 h 186"/>
                  <a:gd name="T8" fmla="*/ 0 w 128"/>
                  <a:gd name="T9" fmla="*/ 0 h 186"/>
                  <a:gd name="T10" fmla="*/ 0 w 128"/>
                  <a:gd name="T11" fmla="*/ 0 h 186"/>
                  <a:gd name="T12" fmla="*/ 0 w 128"/>
                  <a:gd name="T13" fmla="*/ 0 h 186"/>
                  <a:gd name="T14" fmla="*/ 0 60000 65536"/>
                  <a:gd name="T15" fmla="*/ 0 60000 65536"/>
                  <a:gd name="T16" fmla="*/ 0 60000 65536"/>
                  <a:gd name="T17" fmla="*/ 0 60000 65536"/>
                  <a:gd name="T18" fmla="*/ 0 60000 65536"/>
                  <a:gd name="T19" fmla="*/ 0 60000 65536"/>
                  <a:gd name="T20" fmla="*/ 0 60000 65536"/>
                  <a:gd name="T21" fmla="*/ 0 w 128"/>
                  <a:gd name="T22" fmla="*/ 0 h 186"/>
                  <a:gd name="T23" fmla="*/ 128 w 128"/>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round/>
                <a:headEnd/>
                <a:tailEnd/>
              </a:ln>
            </p:spPr>
            <p:txBody>
              <a:bodyPr/>
              <a:lstStyle/>
              <a:p>
                <a:endParaRPr lang="zh-CN" altLang="en-US"/>
              </a:p>
            </p:txBody>
          </p:sp>
          <p:sp>
            <p:nvSpPr>
              <p:cNvPr id="14461" name="Freeform 492"/>
              <p:cNvSpPr>
                <a:spLocks/>
              </p:cNvSpPr>
              <p:nvPr/>
            </p:nvSpPr>
            <p:spPr bwMode="auto">
              <a:xfrm>
                <a:off x="1440" y="3615"/>
                <a:ext cx="63" cy="61"/>
              </a:xfrm>
              <a:custGeom>
                <a:avLst/>
                <a:gdLst>
                  <a:gd name="T0" fmla="*/ 1 w 126"/>
                  <a:gd name="T1" fmla="*/ 0 h 185"/>
                  <a:gd name="T2" fmla="*/ 1 w 126"/>
                  <a:gd name="T3" fmla="*/ 0 h 185"/>
                  <a:gd name="T4" fmla="*/ 1 w 126"/>
                  <a:gd name="T5" fmla="*/ 0 h 185"/>
                  <a:gd name="T6" fmla="*/ 1 w 126"/>
                  <a:gd name="T7" fmla="*/ 0 h 185"/>
                  <a:gd name="T8" fmla="*/ 0 w 126"/>
                  <a:gd name="T9" fmla="*/ 0 h 185"/>
                  <a:gd name="T10" fmla="*/ 0 w 126"/>
                  <a:gd name="T11" fmla="*/ 0 h 185"/>
                  <a:gd name="T12" fmla="*/ 0 w 126"/>
                  <a:gd name="T13" fmla="*/ 0 h 185"/>
                  <a:gd name="T14" fmla="*/ 0 60000 65536"/>
                  <a:gd name="T15" fmla="*/ 0 60000 65536"/>
                  <a:gd name="T16" fmla="*/ 0 60000 65536"/>
                  <a:gd name="T17" fmla="*/ 0 60000 65536"/>
                  <a:gd name="T18" fmla="*/ 0 60000 65536"/>
                  <a:gd name="T19" fmla="*/ 0 60000 65536"/>
                  <a:gd name="T20" fmla="*/ 0 60000 65536"/>
                  <a:gd name="T21" fmla="*/ 0 w 126"/>
                  <a:gd name="T22" fmla="*/ 0 h 185"/>
                  <a:gd name="T23" fmla="*/ 126 w 126"/>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round/>
                <a:headEnd/>
                <a:tailEnd/>
              </a:ln>
            </p:spPr>
            <p:txBody>
              <a:bodyPr/>
              <a:lstStyle/>
              <a:p>
                <a:endParaRPr lang="zh-CN" altLang="en-US"/>
              </a:p>
            </p:txBody>
          </p:sp>
          <p:sp>
            <p:nvSpPr>
              <p:cNvPr id="14462" name="Freeform 493"/>
              <p:cNvSpPr>
                <a:spLocks/>
              </p:cNvSpPr>
              <p:nvPr/>
            </p:nvSpPr>
            <p:spPr bwMode="auto">
              <a:xfrm>
                <a:off x="1422" y="3604"/>
                <a:ext cx="64" cy="62"/>
              </a:xfrm>
              <a:custGeom>
                <a:avLst/>
                <a:gdLst>
                  <a:gd name="T0" fmla="*/ 1 w 127"/>
                  <a:gd name="T1" fmla="*/ 0 h 185"/>
                  <a:gd name="T2" fmla="*/ 1 w 127"/>
                  <a:gd name="T3" fmla="*/ 0 h 185"/>
                  <a:gd name="T4" fmla="*/ 1 w 127"/>
                  <a:gd name="T5" fmla="*/ 0 h 185"/>
                  <a:gd name="T6" fmla="*/ 1 w 127"/>
                  <a:gd name="T7" fmla="*/ 0 h 185"/>
                  <a:gd name="T8" fmla="*/ 0 w 127"/>
                  <a:gd name="T9" fmla="*/ 0 h 185"/>
                  <a:gd name="T10" fmla="*/ 0 w 127"/>
                  <a:gd name="T11" fmla="*/ 0 h 185"/>
                  <a:gd name="T12" fmla="*/ 0 w 127"/>
                  <a:gd name="T13" fmla="*/ 0 h 185"/>
                  <a:gd name="T14" fmla="*/ 0 60000 65536"/>
                  <a:gd name="T15" fmla="*/ 0 60000 65536"/>
                  <a:gd name="T16" fmla="*/ 0 60000 65536"/>
                  <a:gd name="T17" fmla="*/ 0 60000 65536"/>
                  <a:gd name="T18" fmla="*/ 0 60000 65536"/>
                  <a:gd name="T19" fmla="*/ 0 60000 65536"/>
                  <a:gd name="T20" fmla="*/ 0 60000 65536"/>
                  <a:gd name="T21" fmla="*/ 0 w 127"/>
                  <a:gd name="T22" fmla="*/ 0 h 185"/>
                  <a:gd name="T23" fmla="*/ 127 w 127"/>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round/>
                <a:headEnd/>
                <a:tailEnd/>
              </a:ln>
            </p:spPr>
            <p:txBody>
              <a:bodyPr/>
              <a:lstStyle/>
              <a:p>
                <a:endParaRPr lang="zh-CN" altLang="en-US"/>
              </a:p>
            </p:txBody>
          </p:sp>
          <p:sp>
            <p:nvSpPr>
              <p:cNvPr id="14463" name="Freeform 494"/>
              <p:cNvSpPr>
                <a:spLocks/>
              </p:cNvSpPr>
              <p:nvPr/>
            </p:nvSpPr>
            <p:spPr bwMode="auto">
              <a:xfrm>
                <a:off x="1401" y="3594"/>
                <a:ext cx="64" cy="62"/>
              </a:xfrm>
              <a:custGeom>
                <a:avLst/>
                <a:gdLst>
                  <a:gd name="T0" fmla="*/ 1 w 127"/>
                  <a:gd name="T1" fmla="*/ 0 h 186"/>
                  <a:gd name="T2" fmla="*/ 1 w 127"/>
                  <a:gd name="T3" fmla="*/ 0 h 186"/>
                  <a:gd name="T4" fmla="*/ 1 w 127"/>
                  <a:gd name="T5" fmla="*/ 0 h 186"/>
                  <a:gd name="T6" fmla="*/ 1 w 127"/>
                  <a:gd name="T7" fmla="*/ 0 h 186"/>
                  <a:gd name="T8" fmla="*/ 0 w 127"/>
                  <a:gd name="T9" fmla="*/ 0 h 186"/>
                  <a:gd name="T10" fmla="*/ 0 w 127"/>
                  <a:gd name="T11" fmla="*/ 0 h 186"/>
                  <a:gd name="T12" fmla="*/ 0 w 127"/>
                  <a:gd name="T13" fmla="*/ 0 h 186"/>
                  <a:gd name="T14" fmla="*/ 0 60000 65536"/>
                  <a:gd name="T15" fmla="*/ 0 60000 65536"/>
                  <a:gd name="T16" fmla="*/ 0 60000 65536"/>
                  <a:gd name="T17" fmla="*/ 0 60000 65536"/>
                  <a:gd name="T18" fmla="*/ 0 60000 65536"/>
                  <a:gd name="T19" fmla="*/ 0 60000 65536"/>
                  <a:gd name="T20" fmla="*/ 0 60000 65536"/>
                  <a:gd name="T21" fmla="*/ 0 w 127"/>
                  <a:gd name="T22" fmla="*/ 0 h 186"/>
                  <a:gd name="T23" fmla="*/ 127 w 127"/>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round/>
                <a:headEnd/>
                <a:tailEnd/>
              </a:ln>
            </p:spPr>
            <p:txBody>
              <a:bodyPr/>
              <a:lstStyle/>
              <a:p>
                <a:endParaRPr lang="zh-CN" altLang="en-US"/>
              </a:p>
            </p:txBody>
          </p:sp>
          <p:sp>
            <p:nvSpPr>
              <p:cNvPr id="14464" name="Freeform 495"/>
              <p:cNvSpPr>
                <a:spLocks/>
              </p:cNvSpPr>
              <p:nvPr/>
            </p:nvSpPr>
            <p:spPr bwMode="auto">
              <a:xfrm>
                <a:off x="1383" y="3583"/>
                <a:ext cx="64" cy="62"/>
              </a:xfrm>
              <a:custGeom>
                <a:avLst/>
                <a:gdLst>
                  <a:gd name="T0" fmla="*/ 1 w 128"/>
                  <a:gd name="T1" fmla="*/ 0 h 186"/>
                  <a:gd name="T2" fmla="*/ 1 w 128"/>
                  <a:gd name="T3" fmla="*/ 0 h 186"/>
                  <a:gd name="T4" fmla="*/ 1 w 128"/>
                  <a:gd name="T5" fmla="*/ 0 h 186"/>
                  <a:gd name="T6" fmla="*/ 1 w 128"/>
                  <a:gd name="T7" fmla="*/ 0 h 186"/>
                  <a:gd name="T8" fmla="*/ 0 w 128"/>
                  <a:gd name="T9" fmla="*/ 0 h 186"/>
                  <a:gd name="T10" fmla="*/ 0 w 128"/>
                  <a:gd name="T11" fmla="*/ 0 h 186"/>
                  <a:gd name="T12" fmla="*/ 0 w 128"/>
                  <a:gd name="T13" fmla="*/ 0 h 186"/>
                  <a:gd name="T14" fmla="*/ 0 60000 65536"/>
                  <a:gd name="T15" fmla="*/ 0 60000 65536"/>
                  <a:gd name="T16" fmla="*/ 0 60000 65536"/>
                  <a:gd name="T17" fmla="*/ 0 60000 65536"/>
                  <a:gd name="T18" fmla="*/ 0 60000 65536"/>
                  <a:gd name="T19" fmla="*/ 0 60000 65536"/>
                  <a:gd name="T20" fmla="*/ 0 60000 65536"/>
                  <a:gd name="T21" fmla="*/ 0 w 128"/>
                  <a:gd name="T22" fmla="*/ 0 h 186"/>
                  <a:gd name="T23" fmla="*/ 128 w 128"/>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round/>
                <a:headEnd/>
                <a:tailEnd/>
              </a:ln>
            </p:spPr>
            <p:txBody>
              <a:bodyPr/>
              <a:lstStyle/>
              <a:p>
                <a:endParaRPr lang="zh-CN" altLang="en-US"/>
              </a:p>
            </p:txBody>
          </p:sp>
          <p:sp>
            <p:nvSpPr>
              <p:cNvPr id="14465" name="Freeform 496"/>
              <p:cNvSpPr>
                <a:spLocks/>
              </p:cNvSpPr>
              <p:nvPr/>
            </p:nvSpPr>
            <p:spPr bwMode="auto">
              <a:xfrm>
                <a:off x="1365" y="3570"/>
                <a:ext cx="63" cy="62"/>
              </a:xfrm>
              <a:custGeom>
                <a:avLst/>
                <a:gdLst>
                  <a:gd name="T0" fmla="*/ 1 w 126"/>
                  <a:gd name="T1" fmla="*/ 0 h 186"/>
                  <a:gd name="T2" fmla="*/ 1 w 126"/>
                  <a:gd name="T3" fmla="*/ 0 h 186"/>
                  <a:gd name="T4" fmla="*/ 1 w 126"/>
                  <a:gd name="T5" fmla="*/ 0 h 186"/>
                  <a:gd name="T6" fmla="*/ 1 w 126"/>
                  <a:gd name="T7" fmla="*/ 0 h 186"/>
                  <a:gd name="T8" fmla="*/ 0 w 126"/>
                  <a:gd name="T9" fmla="*/ 0 h 186"/>
                  <a:gd name="T10" fmla="*/ 0 w 126"/>
                  <a:gd name="T11" fmla="*/ 0 h 186"/>
                  <a:gd name="T12" fmla="*/ 0 w 126"/>
                  <a:gd name="T13" fmla="*/ 0 h 186"/>
                  <a:gd name="T14" fmla="*/ 0 60000 65536"/>
                  <a:gd name="T15" fmla="*/ 0 60000 65536"/>
                  <a:gd name="T16" fmla="*/ 0 60000 65536"/>
                  <a:gd name="T17" fmla="*/ 0 60000 65536"/>
                  <a:gd name="T18" fmla="*/ 0 60000 65536"/>
                  <a:gd name="T19" fmla="*/ 0 60000 65536"/>
                  <a:gd name="T20" fmla="*/ 0 60000 65536"/>
                  <a:gd name="T21" fmla="*/ 0 w 126"/>
                  <a:gd name="T22" fmla="*/ 0 h 186"/>
                  <a:gd name="T23" fmla="*/ 126 w 126"/>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round/>
                <a:headEnd/>
                <a:tailEnd/>
              </a:ln>
            </p:spPr>
            <p:txBody>
              <a:bodyPr/>
              <a:lstStyle/>
              <a:p>
                <a:endParaRPr lang="zh-CN" altLang="en-US"/>
              </a:p>
            </p:txBody>
          </p:sp>
          <p:sp>
            <p:nvSpPr>
              <p:cNvPr id="14466" name="Freeform 497"/>
              <p:cNvSpPr>
                <a:spLocks/>
              </p:cNvSpPr>
              <p:nvPr/>
            </p:nvSpPr>
            <p:spPr bwMode="auto">
              <a:xfrm>
                <a:off x="1349" y="3558"/>
                <a:ext cx="64" cy="62"/>
              </a:xfrm>
              <a:custGeom>
                <a:avLst/>
                <a:gdLst>
                  <a:gd name="T0" fmla="*/ 1 w 127"/>
                  <a:gd name="T1" fmla="*/ 0 h 186"/>
                  <a:gd name="T2" fmla="*/ 1 w 127"/>
                  <a:gd name="T3" fmla="*/ 0 h 186"/>
                  <a:gd name="T4" fmla="*/ 1 w 127"/>
                  <a:gd name="T5" fmla="*/ 0 h 186"/>
                  <a:gd name="T6" fmla="*/ 1 w 127"/>
                  <a:gd name="T7" fmla="*/ 0 h 186"/>
                  <a:gd name="T8" fmla="*/ 0 w 127"/>
                  <a:gd name="T9" fmla="*/ 0 h 186"/>
                  <a:gd name="T10" fmla="*/ 0 w 127"/>
                  <a:gd name="T11" fmla="*/ 0 h 186"/>
                  <a:gd name="T12" fmla="*/ 0 w 127"/>
                  <a:gd name="T13" fmla="*/ 0 h 186"/>
                  <a:gd name="T14" fmla="*/ 0 60000 65536"/>
                  <a:gd name="T15" fmla="*/ 0 60000 65536"/>
                  <a:gd name="T16" fmla="*/ 0 60000 65536"/>
                  <a:gd name="T17" fmla="*/ 0 60000 65536"/>
                  <a:gd name="T18" fmla="*/ 0 60000 65536"/>
                  <a:gd name="T19" fmla="*/ 0 60000 65536"/>
                  <a:gd name="T20" fmla="*/ 0 60000 65536"/>
                  <a:gd name="T21" fmla="*/ 0 w 127"/>
                  <a:gd name="T22" fmla="*/ 0 h 186"/>
                  <a:gd name="T23" fmla="*/ 127 w 127"/>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round/>
                <a:headEnd/>
                <a:tailEnd/>
              </a:ln>
            </p:spPr>
            <p:txBody>
              <a:bodyPr/>
              <a:lstStyle/>
              <a:p>
                <a:endParaRPr lang="zh-CN" altLang="en-US"/>
              </a:p>
            </p:txBody>
          </p:sp>
          <p:sp>
            <p:nvSpPr>
              <p:cNvPr id="14467" name="Freeform 498"/>
              <p:cNvSpPr>
                <a:spLocks/>
              </p:cNvSpPr>
              <p:nvPr/>
            </p:nvSpPr>
            <p:spPr bwMode="auto">
              <a:xfrm>
                <a:off x="1331" y="3550"/>
                <a:ext cx="63" cy="62"/>
              </a:xfrm>
              <a:custGeom>
                <a:avLst/>
                <a:gdLst>
                  <a:gd name="T0" fmla="*/ 0 w 127"/>
                  <a:gd name="T1" fmla="*/ 0 h 186"/>
                  <a:gd name="T2" fmla="*/ 0 w 127"/>
                  <a:gd name="T3" fmla="*/ 0 h 186"/>
                  <a:gd name="T4" fmla="*/ 0 w 127"/>
                  <a:gd name="T5" fmla="*/ 0 h 186"/>
                  <a:gd name="T6" fmla="*/ 0 w 127"/>
                  <a:gd name="T7" fmla="*/ 0 h 186"/>
                  <a:gd name="T8" fmla="*/ 0 w 127"/>
                  <a:gd name="T9" fmla="*/ 0 h 186"/>
                  <a:gd name="T10" fmla="*/ 0 w 127"/>
                  <a:gd name="T11" fmla="*/ 0 h 186"/>
                  <a:gd name="T12" fmla="*/ 0 w 127"/>
                  <a:gd name="T13" fmla="*/ 0 h 186"/>
                  <a:gd name="T14" fmla="*/ 0 60000 65536"/>
                  <a:gd name="T15" fmla="*/ 0 60000 65536"/>
                  <a:gd name="T16" fmla="*/ 0 60000 65536"/>
                  <a:gd name="T17" fmla="*/ 0 60000 65536"/>
                  <a:gd name="T18" fmla="*/ 0 60000 65536"/>
                  <a:gd name="T19" fmla="*/ 0 60000 65536"/>
                  <a:gd name="T20" fmla="*/ 0 60000 65536"/>
                  <a:gd name="T21" fmla="*/ 0 w 127"/>
                  <a:gd name="T22" fmla="*/ 0 h 186"/>
                  <a:gd name="T23" fmla="*/ 127 w 127"/>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round/>
                <a:headEnd/>
                <a:tailEnd/>
              </a:ln>
            </p:spPr>
            <p:txBody>
              <a:bodyPr/>
              <a:lstStyle/>
              <a:p>
                <a:endParaRPr lang="zh-CN" altLang="en-US"/>
              </a:p>
            </p:txBody>
          </p:sp>
          <p:sp>
            <p:nvSpPr>
              <p:cNvPr id="14468" name="Freeform 499"/>
              <p:cNvSpPr>
                <a:spLocks/>
              </p:cNvSpPr>
              <p:nvPr/>
            </p:nvSpPr>
            <p:spPr bwMode="auto">
              <a:xfrm>
                <a:off x="1308" y="3501"/>
                <a:ext cx="47" cy="25"/>
              </a:xfrm>
              <a:custGeom>
                <a:avLst/>
                <a:gdLst>
                  <a:gd name="T0" fmla="*/ 0 w 96"/>
                  <a:gd name="T1" fmla="*/ 0 h 74"/>
                  <a:gd name="T2" fmla="*/ 0 w 96"/>
                  <a:gd name="T3" fmla="*/ 0 h 74"/>
                  <a:gd name="T4" fmla="*/ 0 w 96"/>
                  <a:gd name="T5" fmla="*/ 0 h 74"/>
                  <a:gd name="T6" fmla="*/ 0 w 96"/>
                  <a:gd name="T7" fmla="*/ 0 h 74"/>
                  <a:gd name="T8" fmla="*/ 0 60000 65536"/>
                  <a:gd name="T9" fmla="*/ 0 60000 65536"/>
                  <a:gd name="T10" fmla="*/ 0 60000 65536"/>
                  <a:gd name="T11" fmla="*/ 0 60000 65536"/>
                  <a:gd name="T12" fmla="*/ 0 w 96"/>
                  <a:gd name="T13" fmla="*/ 0 h 74"/>
                  <a:gd name="T14" fmla="*/ 96 w 96"/>
                  <a:gd name="T15" fmla="*/ 74 h 74"/>
                </a:gdLst>
                <a:ahLst/>
                <a:cxnLst>
                  <a:cxn ang="T8">
                    <a:pos x="T0" y="T1"/>
                  </a:cxn>
                  <a:cxn ang="T9">
                    <a:pos x="T2" y="T3"/>
                  </a:cxn>
                  <a:cxn ang="T10">
                    <a:pos x="T4" y="T5"/>
                  </a:cxn>
                  <a:cxn ang="T11">
                    <a:pos x="T6" y="T7"/>
                  </a:cxn>
                </a:cxnLst>
                <a:rect l="T12" t="T13" r="T14" b="T15"/>
                <a:pathLst>
                  <a:path w="96" h="74">
                    <a:moveTo>
                      <a:pt x="0" y="0"/>
                    </a:moveTo>
                    <a:lnTo>
                      <a:pt x="89" y="74"/>
                    </a:lnTo>
                    <a:lnTo>
                      <a:pt x="96" y="74"/>
                    </a:lnTo>
                    <a:lnTo>
                      <a:pt x="93" y="74"/>
                    </a:lnTo>
                  </a:path>
                </a:pathLst>
              </a:custGeom>
              <a:solidFill>
                <a:schemeClr val="bg2"/>
              </a:solidFill>
              <a:ln w="7938">
                <a:solidFill>
                  <a:srgbClr val="000000"/>
                </a:solidFill>
                <a:round/>
                <a:headEnd/>
                <a:tailEnd/>
              </a:ln>
            </p:spPr>
            <p:txBody>
              <a:bodyPr/>
              <a:lstStyle/>
              <a:p>
                <a:endParaRPr lang="zh-CN" altLang="en-US"/>
              </a:p>
            </p:txBody>
          </p:sp>
          <p:sp>
            <p:nvSpPr>
              <p:cNvPr id="14469" name="Oval 500"/>
              <p:cNvSpPr>
                <a:spLocks noChangeArrowheads="1"/>
              </p:cNvSpPr>
              <p:nvPr/>
            </p:nvSpPr>
            <p:spPr bwMode="auto">
              <a:xfrm>
                <a:off x="1339" y="3772"/>
                <a:ext cx="78" cy="26"/>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470" name="Oval 501"/>
              <p:cNvSpPr>
                <a:spLocks noChangeArrowheads="1"/>
              </p:cNvSpPr>
              <p:nvPr/>
            </p:nvSpPr>
            <p:spPr bwMode="auto">
              <a:xfrm>
                <a:off x="1432" y="3771"/>
                <a:ext cx="78"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471" name="Freeform 502"/>
              <p:cNvSpPr>
                <a:spLocks/>
              </p:cNvSpPr>
              <p:nvPr/>
            </p:nvSpPr>
            <p:spPr bwMode="auto">
              <a:xfrm>
                <a:off x="1511" y="3785"/>
                <a:ext cx="94" cy="8"/>
              </a:xfrm>
              <a:custGeom>
                <a:avLst/>
                <a:gdLst>
                  <a:gd name="T0" fmla="*/ 0 w 188"/>
                  <a:gd name="T1" fmla="*/ 0 h 25"/>
                  <a:gd name="T2" fmla="*/ 1 w 188"/>
                  <a:gd name="T3" fmla="*/ 0 h 25"/>
                  <a:gd name="T4" fmla="*/ 1 w 188"/>
                  <a:gd name="T5" fmla="*/ 0 h 25"/>
                  <a:gd name="T6" fmla="*/ 1 w 188"/>
                  <a:gd name="T7" fmla="*/ 0 h 25"/>
                  <a:gd name="T8" fmla="*/ 0 w 188"/>
                  <a:gd name="T9" fmla="*/ 0 h 25"/>
                  <a:gd name="T10" fmla="*/ 0 60000 65536"/>
                  <a:gd name="T11" fmla="*/ 0 60000 65536"/>
                  <a:gd name="T12" fmla="*/ 0 60000 65536"/>
                  <a:gd name="T13" fmla="*/ 0 60000 65536"/>
                  <a:gd name="T14" fmla="*/ 0 60000 65536"/>
                  <a:gd name="T15" fmla="*/ 0 w 188"/>
                  <a:gd name="T16" fmla="*/ 0 h 25"/>
                  <a:gd name="T17" fmla="*/ 188 w 188"/>
                  <a:gd name="T18" fmla="*/ 25 h 25"/>
                </a:gdLst>
                <a:ahLst/>
                <a:cxnLst>
                  <a:cxn ang="T10">
                    <a:pos x="T0" y="T1"/>
                  </a:cxn>
                  <a:cxn ang="T11">
                    <a:pos x="T2" y="T3"/>
                  </a:cxn>
                  <a:cxn ang="T12">
                    <a:pos x="T4" y="T5"/>
                  </a:cxn>
                  <a:cxn ang="T13">
                    <a:pos x="T6" y="T7"/>
                  </a:cxn>
                  <a:cxn ang="T14">
                    <a:pos x="T8" y="T9"/>
                  </a:cxn>
                </a:cxnLst>
                <a:rect l="T15" t="T16" r="T17" b="T18"/>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72" name="Oval 503"/>
              <p:cNvSpPr>
                <a:spLocks noChangeArrowheads="1"/>
              </p:cNvSpPr>
              <p:nvPr/>
            </p:nvSpPr>
            <p:spPr bwMode="auto">
              <a:xfrm>
                <a:off x="1338" y="3767"/>
                <a:ext cx="78" cy="27"/>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473" name="Oval 504"/>
              <p:cNvSpPr>
                <a:spLocks noChangeArrowheads="1"/>
              </p:cNvSpPr>
              <p:nvPr/>
            </p:nvSpPr>
            <p:spPr bwMode="auto">
              <a:xfrm>
                <a:off x="1431" y="3766"/>
                <a:ext cx="77"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grpSp>
      </p:grpSp>
      <p:grpSp>
        <p:nvGrpSpPr>
          <p:cNvPr id="14361" name="Group 505"/>
          <p:cNvGrpSpPr>
            <a:grpSpLocks/>
          </p:cNvGrpSpPr>
          <p:nvPr/>
        </p:nvGrpSpPr>
        <p:grpSpPr bwMode="auto">
          <a:xfrm>
            <a:off x="9329053" y="2791954"/>
            <a:ext cx="1504755" cy="781231"/>
            <a:chOff x="1680" y="240"/>
            <a:chExt cx="2529" cy="1270"/>
          </a:xfrm>
        </p:grpSpPr>
        <p:sp>
          <p:nvSpPr>
            <p:cNvPr id="14431" name="Oval 506"/>
            <p:cNvSpPr>
              <a:spLocks noChangeArrowheads="1"/>
            </p:cNvSpPr>
            <p:nvPr/>
          </p:nvSpPr>
          <p:spPr bwMode="auto">
            <a:xfrm>
              <a:off x="2554" y="240"/>
              <a:ext cx="1088"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432" name="Oval 507"/>
            <p:cNvSpPr>
              <a:spLocks noChangeArrowheads="1"/>
            </p:cNvSpPr>
            <p:nvPr/>
          </p:nvSpPr>
          <p:spPr bwMode="auto">
            <a:xfrm>
              <a:off x="1941" y="381"/>
              <a:ext cx="827"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433" name="Oval 508"/>
            <p:cNvSpPr>
              <a:spLocks noChangeArrowheads="1"/>
            </p:cNvSpPr>
            <p:nvPr/>
          </p:nvSpPr>
          <p:spPr bwMode="auto">
            <a:xfrm>
              <a:off x="1680" y="702"/>
              <a:ext cx="552" cy="411"/>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434" name="Oval 509"/>
            <p:cNvSpPr>
              <a:spLocks noChangeArrowheads="1"/>
            </p:cNvSpPr>
            <p:nvPr/>
          </p:nvSpPr>
          <p:spPr bwMode="auto">
            <a:xfrm>
              <a:off x="1849" y="894"/>
              <a:ext cx="842" cy="450"/>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435" name="Oval 510"/>
            <p:cNvSpPr>
              <a:spLocks noChangeArrowheads="1"/>
            </p:cNvSpPr>
            <p:nvPr/>
          </p:nvSpPr>
          <p:spPr bwMode="auto">
            <a:xfrm>
              <a:off x="2462" y="971"/>
              <a:ext cx="1272" cy="539"/>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436" name="Oval 511"/>
            <p:cNvSpPr>
              <a:spLocks noChangeArrowheads="1"/>
            </p:cNvSpPr>
            <p:nvPr/>
          </p:nvSpPr>
          <p:spPr bwMode="auto">
            <a:xfrm>
              <a:off x="3289" y="394"/>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437" name="Oval 512"/>
            <p:cNvSpPr>
              <a:spLocks noChangeArrowheads="1"/>
            </p:cNvSpPr>
            <p:nvPr/>
          </p:nvSpPr>
          <p:spPr bwMode="auto">
            <a:xfrm>
              <a:off x="3412" y="663"/>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438" name="Oval 513"/>
            <p:cNvSpPr>
              <a:spLocks noChangeArrowheads="1"/>
            </p:cNvSpPr>
            <p:nvPr/>
          </p:nvSpPr>
          <p:spPr bwMode="auto">
            <a:xfrm>
              <a:off x="3335" y="753"/>
              <a:ext cx="797" cy="66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439" name="Oval 514"/>
            <p:cNvSpPr>
              <a:spLocks noChangeArrowheads="1"/>
            </p:cNvSpPr>
            <p:nvPr/>
          </p:nvSpPr>
          <p:spPr bwMode="auto">
            <a:xfrm>
              <a:off x="2140" y="548"/>
              <a:ext cx="1640" cy="667"/>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grpSp>
      <p:sp>
        <p:nvSpPr>
          <p:cNvPr id="14362" name="Text Box 515"/>
          <p:cNvSpPr txBox="1">
            <a:spLocks noChangeArrowheads="1"/>
          </p:cNvSpPr>
          <p:nvPr/>
        </p:nvSpPr>
        <p:spPr bwMode="auto">
          <a:xfrm>
            <a:off x="9633813" y="2980910"/>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局域网</a:t>
            </a:r>
          </a:p>
        </p:txBody>
      </p:sp>
      <p:sp>
        <p:nvSpPr>
          <p:cNvPr id="14363" name="Line 516"/>
          <p:cNvSpPr>
            <a:spLocks noChangeShapeType="1"/>
          </p:cNvSpPr>
          <p:nvPr/>
        </p:nvSpPr>
        <p:spPr bwMode="auto">
          <a:xfrm flipV="1">
            <a:off x="1386237" y="2858644"/>
            <a:ext cx="1631737" cy="360445"/>
          </a:xfrm>
          <a:prstGeom prst="line">
            <a:avLst/>
          </a:prstGeom>
          <a:noFill/>
          <a:ln w="57150">
            <a:solidFill>
              <a:schemeClr val="hlink"/>
            </a:solidFill>
            <a:round/>
            <a:headEnd/>
            <a:tailEnd type="triangle" w="med" len="lg"/>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14364" name="Line 517"/>
          <p:cNvSpPr>
            <a:spLocks noChangeShapeType="1"/>
          </p:cNvSpPr>
          <p:nvPr/>
        </p:nvSpPr>
        <p:spPr bwMode="auto">
          <a:xfrm flipV="1">
            <a:off x="6626422" y="2871348"/>
            <a:ext cx="1875123" cy="115914"/>
          </a:xfrm>
          <a:prstGeom prst="line">
            <a:avLst/>
          </a:prstGeom>
          <a:noFill/>
          <a:ln w="57150">
            <a:solidFill>
              <a:schemeClr val="hlink"/>
            </a:solidFill>
            <a:round/>
            <a:headEnd/>
            <a:tailEnd type="triangle" w="med" len="lg"/>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14365" name="Line 518"/>
          <p:cNvSpPr>
            <a:spLocks noChangeShapeType="1"/>
          </p:cNvSpPr>
          <p:nvPr/>
        </p:nvSpPr>
        <p:spPr bwMode="auto">
          <a:xfrm>
            <a:off x="9301540" y="2917395"/>
            <a:ext cx="2116391" cy="261999"/>
          </a:xfrm>
          <a:prstGeom prst="line">
            <a:avLst/>
          </a:prstGeom>
          <a:noFill/>
          <a:ln w="57150">
            <a:solidFill>
              <a:schemeClr val="hlink"/>
            </a:solidFill>
            <a:round/>
            <a:headEnd/>
            <a:tailEnd type="triangle" w="med" len="lg"/>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14366" name="Line 519"/>
          <p:cNvSpPr>
            <a:spLocks noChangeShapeType="1"/>
          </p:cNvSpPr>
          <p:nvPr/>
        </p:nvSpPr>
        <p:spPr bwMode="auto">
          <a:xfrm>
            <a:off x="3875113" y="2828475"/>
            <a:ext cx="2057132" cy="142908"/>
          </a:xfrm>
          <a:prstGeom prst="line">
            <a:avLst/>
          </a:prstGeom>
          <a:noFill/>
          <a:ln w="57150">
            <a:solidFill>
              <a:schemeClr val="hlink"/>
            </a:solidFill>
            <a:round/>
            <a:headEnd/>
            <a:tailEnd type="triangle" w="med" len="lg"/>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14367" name="Text Box 520"/>
          <p:cNvSpPr txBox="1">
            <a:spLocks noChangeArrowheads="1"/>
          </p:cNvSpPr>
          <p:nvPr/>
        </p:nvSpPr>
        <p:spPr bwMode="auto">
          <a:xfrm>
            <a:off x="3324851" y="1628046"/>
            <a:ext cx="4999981" cy="69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3800" b="0" dirty="0">
                <a:solidFill>
                  <a:srgbClr val="333399"/>
                </a:solidFill>
                <a:latin typeface="Arial" charset="0"/>
              </a:rPr>
              <a:t>主机</a:t>
            </a:r>
            <a:r>
              <a:rPr kumimoji="1" lang="zh-CN" altLang="en-US" sz="2100" b="0" dirty="0">
                <a:solidFill>
                  <a:srgbClr val="333399"/>
                </a:solidFill>
                <a:latin typeface="Arial" charset="0"/>
              </a:rPr>
              <a:t> </a:t>
            </a:r>
            <a:r>
              <a:rPr kumimoji="1" lang="en-US" altLang="zh-CN" sz="3800" b="0" dirty="0">
                <a:solidFill>
                  <a:srgbClr val="333399"/>
                </a:solidFill>
                <a:latin typeface="Arial" charset="0"/>
              </a:rPr>
              <a:t>H</a:t>
            </a:r>
            <a:r>
              <a:rPr kumimoji="1" lang="en-US" altLang="zh-CN" sz="3800" b="0" baseline="-25000" dirty="0">
                <a:solidFill>
                  <a:srgbClr val="333399"/>
                </a:solidFill>
                <a:latin typeface="Arial" charset="0"/>
              </a:rPr>
              <a:t>1</a:t>
            </a:r>
            <a:r>
              <a:rPr kumimoji="1" lang="en-US" altLang="zh-CN" sz="2100" b="0" dirty="0">
                <a:solidFill>
                  <a:srgbClr val="333399"/>
                </a:solidFill>
                <a:latin typeface="Arial" charset="0"/>
              </a:rPr>
              <a:t> </a:t>
            </a:r>
            <a:r>
              <a:rPr kumimoji="1" lang="zh-CN" altLang="en-US" sz="3800" b="0" dirty="0">
                <a:solidFill>
                  <a:srgbClr val="333399"/>
                </a:solidFill>
                <a:latin typeface="Arial" charset="0"/>
              </a:rPr>
              <a:t>向</a:t>
            </a:r>
            <a:r>
              <a:rPr kumimoji="1" lang="zh-CN" altLang="en-US" sz="2100" b="0" dirty="0">
                <a:solidFill>
                  <a:srgbClr val="333399"/>
                </a:solidFill>
                <a:latin typeface="Arial" charset="0"/>
              </a:rPr>
              <a:t> </a:t>
            </a:r>
            <a:r>
              <a:rPr kumimoji="1" lang="en-US" altLang="zh-CN" sz="3800" b="0" dirty="0">
                <a:solidFill>
                  <a:srgbClr val="333399"/>
                </a:solidFill>
                <a:latin typeface="Arial" charset="0"/>
              </a:rPr>
              <a:t>H</a:t>
            </a:r>
            <a:r>
              <a:rPr kumimoji="1" lang="en-US" altLang="zh-CN" sz="3800" b="0" baseline="-25000" dirty="0">
                <a:solidFill>
                  <a:srgbClr val="333399"/>
                </a:solidFill>
                <a:latin typeface="Arial" charset="0"/>
              </a:rPr>
              <a:t>2</a:t>
            </a:r>
            <a:r>
              <a:rPr kumimoji="1" lang="en-US" altLang="zh-CN" sz="2100" b="0" dirty="0">
                <a:solidFill>
                  <a:srgbClr val="333399"/>
                </a:solidFill>
                <a:latin typeface="Arial" charset="0"/>
              </a:rPr>
              <a:t> </a:t>
            </a:r>
            <a:r>
              <a:rPr kumimoji="1" lang="zh-CN" altLang="en-US" sz="3800" b="0" dirty="0">
                <a:solidFill>
                  <a:srgbClr val="333399"/>
                </a:solidFill>
                <a:latin typeface="Arial" charset="0"/>
              </a:rPr>
              <a:t>发送数据</a:t>
            </a:r>
            <a:endParaRPr kumimoji="1" lang="zh-CN" altLang="en-US" sz="3800" b="0" baseline="-25000" dirty="0">
              <a:solidFill>
                <a:srgbClr val="333399"/>
              </a:solidFill>
              <a:latin typeface="Arial" charset="0"/>
            </a:endParaRPr>
          </a:p>
        </p:txBody>
      </p:sp>
      <p:grpSp>
        <p:nvGrpSpPr>
          <p:cNvPr id="14368" name="Group 521"/>
          <p:cNvGrpSpPr>
            <a:grpSpLocks/>
          </p:cNvGrpSpPr>
          <p:nvPr/>
        </p:nvGrpSpPr>
        <p:grpSpPr bwMode="auto">
          <a:xfrm>
            <a:off x="334390" y="4324245"/>
            <a:ext cx="1193645" cy="1816521"/>
            <a:chOff x="292" y="2832"/>
            <a:chExt cx="620" cy="1200"/>
          </a:xfrm>
        </p:grpSpPr>
        <p:sp>
          <p:nvSpPr>
            <p:cNvPr id="14426" name="AutoShape 522"/>
            <p:cNvSpPr>
              <a:spLocks noChangeArrowheads="1"/>
            </p:cNvSpPr>
            <p:nvPr/>
          </p:nvSpPr>
          <p:spPr bwMode="auto">
            <a:xfrm>
              <a:off x="292" y="2832"/>
              <a:ext cx="620" cy="1200"/>
            </a:xfrm>
            <a:prstGeom prst="cube">
              <a:avLst>
                <a:gd name="adj" fmla="val 9250"/>
              </a:avLst>
            </a:prstGeom>
            <a:solidFill>
              <a:schemeClr val="bg1"/>
            </a:solidFill>
            <a:ln w="19050">
              <a:solidFill>
                <a:schemeClr val="tx1"/>
              </a:solidFill>
              <a:miter lim="800000"/>
              <a:headEnd/>
              <a:tailEnd/>
            </a:ln>
          </p:spPr>
          <p:txBody>
            <a:bodyPr wrap="none" anchor="ctr"/>
            <a:lstStyle/>
            <a:p>
              <a:pPr eaLnBrk="1" hangingPunct="1"/>
              <a:endParaRPr lang="zh-CN" altLang="en-US"/>
            </a:p>
          </p:txBody>
        </p:sp>
        <p:sp>
          <p:nvSpPr>
            <p:cNvPr id="14427" name="Freeform 523"/>
            <p:cNvSpPr>
              <a:spLocks/>
            </p:cNvSpPr>
            <p:nvPr/>
          </p:nvSpPr>
          <p:spPr bwMode="auto">
            <a:xfrm>
              <a:off x="292" y="3732"/>
              <a:ext cx="620" cy="79"/>
            </a:xfrm>
            <a:custGeom>
              <a:avLst/>
              <a:gdLst>
                <a:gd name="T0" fmla="*/ 0 w 1200"/>
                <a:gd name="T1" fmla="*/ 1 h 120"/>
                <a:gd name="T2" fmla="*/ 1 w 1200"/>
                <a:gd name="T3" fmla="*/ 1 h 120"/>
                <a:gd name="T4" fmla="*/ 1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428" name="Freeform 524"/>
            <p:cNvSpPr>
              <a:spLocks/>
            </p:cNvSpPr>
            <p:nvPr/>
          </p:nvSpPr>
          <p:spPr bwMode="auto">
            <a:xfrm>
              <a:off x="292" y="3503"/>
              <a:ext cx="620" cy="79"/>
            </a:xfrm>
            <a:custGeom>
              <a:avLst/>
              <a:gdLst>
                <a:gd name="T0" fmla="*/ 0 w 1200"/>
                <a:gd name="T1" fmla="*/ 1 h 120"/>
                <a:gd name="T2" fmla="*/ 1 w 1200"/>
                <a:gd name="T3" fmla="*/ 1 h 120"/>
                <a:gd name="T4" fmla="*/ 1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429" name="Freeform 525"/>
            <p:cNvSpPr>
              <a:spLocks/>
            </p:cNvSpPr>
            <p:nvPr/>
          </p:nvSpPr>
          <p:spPr bwMode="auto">
            <a:xfrm>
              <a:off x="292" y="3278"/>
              <a:ext cx="620" cy="79"/>
            </a:xfrm>
            <a:custGeom>
              <a:avLst/>
              <a:gdLst>
                <a:gd name="T0" fmla="*/ 0 w 1200"/>
                <a:gd name="T1" fmla="*/ 1 h 120"/>
                <a:gd name="T2" fmla="*/ 1 w 1200"/>
                <a:gd name="T3" fmla="*/ 1 h 120"/>
                <a:gd name="T4" fmla="*/ 1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430" name="Freeform 526"/>
            <p:cNvSpPr>
              <a:spLocks/>
            </p:cNvSpPr>
            <p:nvPr/>
          </p:nvSpPr>
          <p:spPr bwMode="auto">
            <a:xfrm>
              <a:off x="292" y="3053"/>
              <a:ext cx="620" cy="79"/>
            </a:xfrm>
            <a:custGeom>
              <a:avLst/>
              <a:gdLst>
                <a:gd name="T0" fmla="*/ 0 w 1200"/>
                <a:gd name="T1" fmla="*/ 1 h 120"/>
                <a:gd name="T2" fmla="*/ 1 w 1200"/>
                <a:gd name="T3" fmla="*/ 1 h 120"/>
                <a:gd name="T4" fmla="*/ 1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4369" name="Rectangle 527"/>
          <p:cNvSpPr>
            <a:spLocks noChangeArrowheads="1"/>
          </p:cNvSpPr>
          <p:nvPr/>
        </p:nvSpPr>
        <p:spPr bwMode="auto">
          <a:xfrm>
            <a:off x="359787" y="5467510"/>
            <a:ext cx="1028566" cy="323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14370" name="Text Box 528"/>
          <p:cNvSpPr txBox="1">
            <a:spLocks noChangeArrowheads="1"/>
          </p:cNvSpPr>
          <p:nvPr/>
        </p:nvSpPr>
        <p:spPr bwMode="auto">
          <a:xfrm>
            <a:off x="351321" y="5430990"/>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链路层</a:t>
            </a:r>
          </a:p>
        </p:txBody>
      </p:sp>
      <p:sp>
        <p:nvSpPr>
          <p:cNvPr id="14371" name="Text Box 529"/>
          <p:cNvSpPr txBox="1">
            <a:spLocks noChangeArrowheads="1"/>
          </p:cNvSpPr>
          <p:nvPr/>
        </p:nvSpPr>
        <p:spPr bwMode="auto">
          <a:xfrm>
            <a:off x="355554" y="4394112"/>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应用层</a:t>
            </a:r>
          </a:p>
        </p:txBody>
      </p:sp>
      <p:sp>
        <p:nvSpPr>
          <p:cNvPr id="14372" name="Text Box 530"/>
          <p:cNvSpPr txBox="1">
            <a:spLocks noChangeArrowheads="1"/>
          </p:cNvSpPr>
          <p:nvPr/>
        </p:nvSpPr>
        <p:spPr bwMode="auto">
          <a:xfrm>
            <a:off x="351321" y="4738679"/>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运输层</a:t>
            </a:r>
          </a:p>
        </p:txBody>
      </p:sp>
      <p:sp>
        <p:nvSpPr>
          <p:cNvPr id="14373" name="Text Box 531"/>
          <p:cNvSpPr txBox="1">
            <a:spLocks noChangeArrowheads="1"/>
          </p:cNvSpPr>
          <p:nvPr/>
        </p:nvSpPr>
        <p:spPr bwMode="auto">
          <a:xfrm>
            <a:off x="351321" y="5084834"/>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网络层</a:t>
            </a:r>
          </a:p>
        </p:txBody>
      </p:sp>
      <p:sp>
        <p:nvSpPr>
          <p:cNvPr id="14374" name="Text Box 532"/>
          <p:cNvSpPr txBox="1">
            <a:spLocks noChangeArrowheads="1"/>
          </p:cNvSpPr>
          <p:nvPr/>
        </p:nvSpPr>
        <p:spPr bwMode="auto">
          <a:xfrm>
            <a:off x="351321" y="5777145"/>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物理层</a:t>
            </a:r>
          </a:p>
        </p:txBody>
      </p:sp>
      <p:grpSp>
        <p:nvGrpSpPr>
          <p:cNvPr id="14375" name="Group 533"/>
          <p:cNvGrpSpPr>
            <a:grpSpLocks/>
          </p:cNvGrpSpPr>
          <p:nvPr/>
        </p:nvGrpSpPr>
        <p:grpSpPr bwMode="auto">
          <a:xfrm>
            <a:off x="10776664" y="4324245"/>
            <a:ext cx="1193645" cy="1816521"/>
            <a:chOff x="292" y="2832"/>
            <a:chExt cx="620" cy="1200"/>
          </a:xfrm>
        </p:grpSpPr>
        <p:sp>
          <p:nvSpPr>
            <p:cNvPr id="14421" name="AutoShape 534"/>
            <p:cNvSpPr>
              <a:spLocks noChangeArrowheads="1"/>
            </p:cNvSpPr>
            <p:nvPr/>
          </p:nvSpPr>
          <p:spPr bwMode="auto">
            <a:xfrm>
              <a:off x="292" y="2832"/>
              <a:ext cx="620" cy="1200"/>
            </a:xfrm>
            <a:prstGeom prst="cube">
              <a:avLst>
                <a:gd name="adj" fmla="val 9250"/>
              </a:avLst>
            </a:prstGeom>
            <a:solidFill>
              <a:schemeClr val="bg1"/>
            </a:solidFill>
            <a:ln w="19050">
              <a:solidFill>
                <a:schemeClr val="tx1"/>
              </a:solidFill>
              <a:miter lim="800000"/>
              <a:headEnd/>
              <a:tailEnd/>
            </a:ln>
          </p:spPr>
          <p:txBody>
            <a:bodyPr wrap="none" anchor="ctr"/>
            <a:lstStyle/>
            <a:p>
              <a:pPr eaLnBrk="1" hangingPunct="1"/>
              <a:endParaRPr lang="zh-CN" altLang="en-US"/>
            </a:p>
          </p:txBody>
        </p:sp>
        <p:sp>
          <p:nvSpPr>
            <p:cNvPr id="14422" name="Freeform 535"/>
            <p:cNvSpPr>
              <a:spLocks/>
            </p:cNvSpPr>
            <p:nvPr/>
          </p:nvSpPr>
          <p:spPr bwMode="auto">
            <a:xfrm>
              <a:off x="292" y="3732"/>
              <a:ext cx="620" cy="79"/>
            </a:xfrm>
            <a:custGeom>
              <a:avLst/>
              <a:gdLst>
                <a:gd name="T0" fmla="*/ 0 w 1200"/>
                <a:gd name="T1" fmla="*/ 1 h 120"/>
                <a:gd name="T2" fmla="*/ 1 w 1200"/>
                <a:gd name="T3" fmla="*/ 1 h 120"/>
                <a:gd name="T4" fmla="*/ 1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423" name="Freeform 536"/>
            <p:cNvSpPr>
              <a:spLocks/>
            </p:cNvSpPr>
            <p:nvPr/>
          </p:nvSpPr>
          <p:spPr bwMode="auto">
            <a:xfrm>
              <a:off x="292" y="3503"/>
              <a:ext cx="620" cy="79"/>
            </a:xfrm>
            <a:custGeom>
              <a:avLst/>
              <a:gdLst>
                <a:gd name="T0" fmla="*/ 0 w 1200"/>
                <a:gd name="T1" fmla="*/ 1 h 120"/>
                <a:gd name="T2" fmla="*/ 1 w 1200"/>
                <a:gd name="T3" fmla="*/ 1 h 120"/>
                <a:gd name="T4" fmla="*/ 1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424" name="Freeform 537"/>
            <p:cNvSpPr>
              <a:spLocks/>
            </p:cNvSpPr>
            <p:nvPr/>
          </p:nvSpPr>
          <p:spPr bwMode="auto">
            <a:xfrm>
              <a:off x="292" y="3278"/>
              <a:ext cx="620" cy="79"/>
            </a:xfrm>
            <a:custGeom>
              <a:avLst/>
              <a:gdLst>
                <a:gd name="T0" fmla="*/ 0 w 1200"/>
                <a:gd name="T1" fmla="*/ 1 h 120"/>
                <a:gd name="T2" fmla="*/ 1 w 1200"/>
                <a:gd name="T3" fmla="*/ 1 h 120"/>
                <a:gd name="T4" fmla="*/ 1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425" name="Freeform 538"/>
            <p:cNvSpPr>
              <a:spLocks/>
            </p:cNvSpPr>
            <p:nvPr/>
          </p:nvSpPr>
          <p:spPr bwMode="auto">
            <a:xfrm>
              <a:off x="292" y="3053"/>
              <a:ext cx="620" cy="79"/>
            </a:xfrm>
            <a:custGeom>
              <a:avLst/>
              <a:gdLst>
                <a:gd name="T0" fmla="*/ 0 w 1200"/>
                <a:gd name="T1" fmla="*/ 1 h 120"/>
                <a:gd name="T2" fmla="*/ 1 w 1200"/>
                <a:gd name="T3" fmla="*/ 1 h 120"/>
                <a:gd name="T4" fmla="*/ 1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4376" name="Rectangle 539"/>
          <p:cNvSpPr>
            <a:spLocks noChangeArrowheads="1"/>
          </p:cNvSpPr>
          <p:nvPr/>
        </p:nvSpPr>
        <p:spPr bwMode="auto">
          <a:xfrm>
            <a:off x="10802061" y="5467510"/>
            <a:ext cx="1028566" cy="323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14377" name="Text Box 540"/>
          <p:cNvSpPr txBox="1">
            <a:spLocks noChangeArrowheads="1"/>
          </p:cNvSpPr>
          <p:nvPr/>
        </p:nvSpPr>
        <p:spPr bwMode="auto">
          <a:xfrm>
            <a:off x="10793595" y="5430990"/>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链路层</a:t>
            </a:r>
          </a:p>
        </p:txBody>
      </p:sp>
      <p:sp>
        <p:nvSpPr>
          <p:cNvPr id="14378" name="Text Box 541"/>
          <p:cNvSpPr txBox="1">
            <a:spLocks noChangeArrowheads="1"/>
          </p:cNvSpPr>
          <p:nvPr/>
        </p:nvSpPr>
        <p:spPr bwMode="auto">
          <a:xfrm>
            <a:off x="10797828" y="4394112"/>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应用层</a:t>
            </a:r>
          </a:p>
        </p:txBody>
      </p:sp>
      <p:sp>
        <p:nvSpPr>
          <p:cNvPr id="14379" name="Text Box 542"/>
          <p:cNvSpPr txBox="1">
            <a:spLocks noChangeArrowheads="1"/>
          </p:cNvSpPr>
          <p:nvPr/>
        </p:nvSpPr>
        <p:spPr bwMode="auto">
          <a:xfrm>
            <a:off x="10793595" y="4738679"/>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运输层</a:t>
            </a:r>
          </a:p>
        </p:txBody>
      </p:sp>
      <p:sp>
        <p:nvSpPr>
          <p:cNvPr id="14380" name="Text Box 543"/>
          <p:cNvSpPr txBox="1">
            <a:spLocks noChangeArrowheads="1"/>
          </p:cNvSpPr>
          <p:nvPr/>
        </p:nvSpPr>
        <p:spPr bwMode="auto">
          <a:xfrm>
            <a:off x="10793595" y="5084834"/>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网络层</a:t>
            </a:r>
          </a:p>
        </p:txBody>
      </p:sp>
      <p:sp>
        <p:nvSpPr>
          <p:cNvPr id="14381" name="Text Box 544"/>
          <p:cNvSpPr txBox="1">
            <a:spLocks noChangeArrowheads="1"/>
          </p:cNvSpPr>
          <p:nvPr/>
        </p:nvSpPr>
        <p:spPr bwMode="auto">
          <a:xfrm>
            <a:off x="10793595" y="5777145"/>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物理层</a:t>
            </a:r>
          </a:p>
        </p:txBody>
      </p:sp>
      <p:sp>
        <p:nvSpPr>
          <p:cNvPr id="14382" name="AutoShape 545"/>
          <p:cNvSpPr>
            <a:spLocks noChangeArrowheads="1"/>
          </p:cNvSpPr>
          <p:nvPr/>
        </p:nvSpPr>
        <p:spPr bwMode="auto">
          <a:xfrm>
            <a:off x="2926969" y="5035610"/>
            <a:ext cx="1193645" cy="1105156"/>
          </a:xfrm>
          <a:prstGeom prst="cube">
            <a:avLst>
              <a:gd name="adj" fmla="val 9250"/>
            </a:avLst>
          </a:prstGeom>
          <a:solidFill>
            <a:schemeClr val="bg1"/>
          </a:solidFill>
          <a:ln w="19050">
            <a:solidFill>
              <a:schemeClr val="tx1"/>
            </a:solidFill>
            <a:miter lim="800000"/>
            <a:headEnd/>
            <a:tailEnd/>
          </a:ln>
        </p:spPr>
        <p:txBody>
          <a:bodyPr wrap="none" lIns="108850" tIns="54425" rIns="108850" bIns="54425" anchor="ctr"/>
          <a:lstStyle/>
          <a:p>
            <a:pPr eaLnBrk="1" hangingPunct="1"/>
            <a:endParaRPr lang="zh-CN" altLang="en-US"/>
          </a:p>
        </p:txBody>
      </p:sp>
      <p:sp>
        <p:nvSpPr>
          <p:cNvPr id="14383" name="Freeform 546"/>
          <p:cNvSpPr>
            <a:spLocks/>
          </p:cNvSpPr>
          <p:nvPr/>
        </p:nvSpPr>
        <p:spPr bwMode="auto">
          <a:xfrm>
            <a:off x="2926969" y="5686636"/>
            <a:ext cx="1193645" cy="119091"/>
          </a:xfrm>
          <a:custGeom>
            <a:avLst/>
            <a:gdLst>
              <a:gd name="T0" fmla="*/ 0 w 1200"/>
              <a:gd name="T1" fmla="*/ 2147483646 h 120"/>
              <a:gd name="T2" fmla="*/ 2147483646 w 1200"/>
              <a:gd name="T3" fmla="*/ 2147483646 h 120"/>
              <a:gd name="T4" fmla="*/ 2147483646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endParaRPr lang="zh-CN" altLang="en-US"/>
          </a:p>
        </p:txBody>
      </p:sp>
      <p:sp>
        <p:nvSpPr>
          <p:cNvPr id="14384" name="Rectangle 547"/>
          <p:cNvSpPr>
            <a:spLocks noChangeArrowheads="1"/>
          </p:cNvSpPr>
          <p:nvPr/>
        </p:nvSpPr>
        <p:spPr bwMode="auto">
          <a:xfrm>
            <a:off x="2933319" y="5467510"/>
            <a:ext cx="1053963" cy="323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14385" name="Freeform 548"/>
          <p:cNvSpPr>
            <a:spLocks/>
          </p:cNvSpPr>
          <p:nvPr/>
        </p:nvSpPr>
        <p:spPr bwMode="auto">
          <a:xfrm>
            <a:off x="2926969" y="5340481"/>
            <a:ext cx="1193645" cy="119091"/>
          </a:xfrm>
          <a:custGeom>
            <a:avLst/>
            <a:gdLst>
              <a:gd name="T0" fmla="*/ 0 w 1200"/>
              <a:gd name="T1" fmla="*/ 2147483646 h 120"/>
              <a:gd name="T2" fmla="*/ 2147483646 w 1200"/>
              <a:gd name="T3" fmla="*/ 2147483646 h 120"/>
              <a:gd name="T4" fmla="*/ 2147483646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endParaRPr lang="zh-CN" altLang="en-US"/>
          </a:p>
        </p:txBody>
      </p:sp>
      <p:sp>
        <p:nvSpPr>
          <p:cNvPr id="14386" name="Text Box 549"/>
          <p:cNvSpPr txBox="1">
            <a:spLocks noChangeArrowheads="1"/>
          </p:cNvSpPr>
          <p:nvPr/>
        </p:nvSpPr>
        <p:spPr bwMode="auto">
          <a:xfrm>
            <a:off x="2960832" y="5430990"/>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链路层</a:t>
            </a:r>
          </a:p>
        </p:txBody>
      </p:sp>
      <p:sp>
        <p:nvSpPr>
          <p:cNvPr id="14387" name="Text Box 550"/>
          <p:cNvSpPr txBox="1">
            <a:spLocks noChangeArrowheads="1"/>
          </p:cNvSpPr>
          <p:nvPr/>
        </p:nvSpPr>
        <p:spPr bwMode="auto">
          <a:xfrm>
            <a:off x="2960832" y="5084834"/>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网络层</a:t>
            </a:r>
          </a:p>
        </p:txBody>
      </p:sp>
      <p:sp>
        <p:nvSpPr>
          <p:cNvPr id="14388" name="Text Box 551"/>
          <p:cNvSpPr txBox="1">
            <a:spLocks noChangeArrowheads="1"/>
          </p:cNvSpPr>
          <p:nvPr/>
        </p:nvSpPr>
        <p:spPr bwMode="auto">
          <a:xfrm>
            <a:off x="2960832" y="5777145"/>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物理层</a:t>
            </a:r>
          </a:p>
        </p:txBody>
      </p:sp>
      <p:sp>
        <p:nvSpPr>
          <p:cNvPr id="14389" name="AutoShape 552"/>
          <p:cNvSpPr>
            <a:spLocks noChangeArrowheads="1"/>
          </p:cNvSpPr>
          <p:nvPr/>
        </p:nvSpPr>
        <p:spPr bwMode="auto">
          <a:xfrm>
            <a:off x="5735420" y="5035610"/>
            <a:ext cx="1193645" cy="1105156"/>
          </a:xfrm>
          <a:prstGeom prst="cube">
            <a:avLst>
              <a:gd name="adj" fmla="val 9250"/>
            </a:avLst>
          </a:prstGeom>
          <a:solidFill>
            <a:schemeClr val="bg1"/>
          </a:solidFill>
          <a:ln w="19050">
            <a:solidFill>
              <a:schemeClr val="tx1"/>
            </a:solidFill>
            <a:miter lim="800000"/>
            <a:headEnd/>
            <a:tailEnd/>
          </a:ln>
        </p:spPr>
        <p:txBody>
          <a:bodyPr wrap="none" lIns="108850" tIns="54425" rIns="108850" bIns="54425" anchor="ctr"/>
          <a:lstStyle/>
          <a:p>
            <a:pPr eaLnBrk="1" hangingPunct="1"/>
            <a:endParaRPr lang="zh-CN" altLang="en-US"/>
          </a:p>
        </p:txBody>
      </p:sp>
      <p:sp>
        <p:nvSpPr>
          <p:cNvPr id="14390" name="Freeform 553"/>
          <p:cNvSpPr>
            <a:spLocks/>
          </p:cNvSpPr>
          <p:nvPr/>
        </p:nvSpPr>
        <p:spPr bwMode="auto">
          <a:xfrm>
            <a:off x="5735420" y="5686636"/>
            <a:ext cx="1193645" cy="119091"/>
          </a:xfrm>
          <a:custGeom>
            <a:avLst/>
            <a:gdLst>
              <a:gd name="T0" fmla="*/ 0 w 1200"/>
              <a:gd name="T1" fmla="*/ 2147483646 h 120"/>
              <a:gd name="T2" fmla="*/ 2147483646 w 1200"/>
              <a:gd name="T3" fmla="*/ 2147483646 h 120"/>
              <a:gd name="T4" fmla="*/ 2147483646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endParaRPr lang="zh-CN" altLang="en-US"/>
          </a:p>
        </p:txBody>
      </p:sp>
      <p:sp>
        <p:nvSpPr>
          <p:cNvPr id="14391" name="Rectangle 554"/>
          <p:cNvSpPr>
            <a:spLocks noChangeArrowheads="1"/>
          </p:cNvSpPr>
          <p:nvPr/>
        </p:nvSpPr>
        <p:spPr bwMode="auto">
          <a:xfrm>
            <a:off x="5760817" y="5467510"/>
            <a:ext cx="1041264" cy="323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14392" name="Freeform 555"/>
          <p:cNvSpPr>
            <a:spLocks/>
          </p:cNvSpPr>
          <p:nvPr/>
        </p:nvSpPr>
        <p:spPr bwMode="auto">
          <a:xfrm>
            <a:off x="5735420" y="5340481"/>
            <a:ext cx="1193645" cy="119091"/>
          </a:xfrm>
          <a:custGeom>
            <a:avLst/>
            <a:gdLst>
              <a:gd name="T0" fmla="*/ 0 w 1200"/>
              <a:gd name="T1" fmla="*/ 2147483646 h 120"/>
              <a:gd name="T2" fmla="*/ 2147483646 w 1200"/>
              <a:gd name="T3" fmla="*/ 2147483646 h 120"/>
              <a:gd name="T4" fmla="*/ 2147483646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endParaRPr lang="zh-CN" altLang="en-US"/>
          </a:p>
        </p:txBody>
      </p:sp>
      <p:sp>
        <p:nvSpPr>
          <p:cNvPr id="14393" name="Text Box 556"/>
          <p:cNvSpPr txBox="1">
            <a:spLocks noChangeArrowheads="1"/>
          </p:cNvSpPr>
          <p:nvPr/>
        </p:nvSpPr>
        <p:spPr bwMode="auto">
          <a:xfrm>
            <a:off x="5769282" y="5430990"/>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链路层</a:t>
            </a:r>
          </a:p>
        </p:txBody>
      </p:sp>
      <p:sp>
        <p:nvSpPr>
          <p:cNvPr id="14394" name="Text Box 557"/>
          <p:cNvSpPr txBox="1">
            <a:spLocks noChangeArrowheads="1"/>
          </p:cNvSpPr>
          <p:nvPr/>
        </p:nvSpPr>
        <p:spPr bwMode="auto">
          <a:xfrm>
            <a:off x="5769282" y="5084834"/>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网络层</a:t>
            </a:r>
          </a:p>
        </p:txBody>
      </p:sp>
      <p:sp>
        <p:nvSpPr>
          <p:cNvPr id="14395" name="Text Box 558"/>
          <p:cNvSpPr txBox="1">
            <a:spLocks noChangeArrowheads="1"/>
          </p:cNvSpPr>
          <p:nvPr/>
        </p:nvSpPr>
        <p:spPr bwMode="auto">
          <a:xfrm>
            <a:off x="5769282" y="5777145"/>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物理层</a:t>
            </a:r>
          </a:p>
        </p:txBody>
      </p:sp>
      <p:sp>
        <p:nvSpPr>
          <p:cNvPr id="14396" name="AutoShape 559"/>
          <p:cNvSpPr>
            <a:spLocks noChangeArrowheads="1"/>
          </p:cNvSpPr>
          <p:nvPr/>
        </p:nvSpPr>
        <p:spPr bwMode="auto">
          <a:xfrm>
            <a:off x="8256042" y="5035610"/>
            <a:ext cx="1193645" cy="1105156"/>
          </a:xfrm>
          <a:prstGeom prst="cube">
            <a:avLst>
              <a:gd name="adj" fmla="val 9250"/>
            </a:avLst>
          </a:prstGeom>
          <a:solidFill>
            <a:schemeClr val="bg1"/>
          </a:solidFill>
          <a:ln w="19050">
            <a:solidFill>
              <a:schemeClr val="tx1"/>
            </a:solidFill>
            <a:miter lim="800000"/>
            <a:headEnd/>
            <a:tailEnd/>
          </a:ln>
        </p:spPr>
        <p:txBody>
          <a:bodyPr wrap="none" lIns="108850" tIns="54425" rIns="108850" bIns="54425" anchor="ctr"/>
          <a:lstStyle/>
          <a:p>
            <a:pPr eaLnBrk="1" hangingPunct="1"/>
            <a:endParaRPr lang="zh-CN" altLang="en-US"/>
          </a:p>
        </p:txBody>
      </p:sp>
      <p:sp>
        <p:nvSpPr>
          <p:cNvPr id="14397" name="Freeform 560"/>
          <p:cNvSpPr>
            <a:spLocks/>
          </p:cNvSpPr>
          <p:nvPr/>
        </p:nvSpPr>
        <p:spPr bwMode="auto">
          <a:xfrm>
            <a:off x="8256042" y="5686636"/>
            <a:ext cx="1193645" cy="119091"/>
          </a:xfrm>
          <a:custGeom>
            <a:avLst/>
            <a:gdLst>
              <a:gd name="T0" fmla="*/ 0 w 1200"/>
              <a:gd name="T1" fmla="*/ 2147483646 h 120"/>
              <a:gd name="T2" fmla="*/ 2147483646 w 1200"/>
              <a:gd name="T3" fmla="*/ 2147483646 h 120"/>
              <a:gd name="T4" fmla="*/ 2147483646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endParaRPr lang="zh-CN" altLang="en-US"/>
          </a:p>
        </p:txBody>
      </p:sp>
      <p:sp>
        <p:nvSpPr>
          <p:cNvPr id="14398" name="Rectangle 561"/>
          <p:cNvSpPr>
            <a:spLocks noChangeArrowheads="1"/>
          </p:cNvSpPr>
          <p:nvPr/>
        </p:nvSpPr>
        <p:spPr bwMode="auto">
          <a:xfrm>
            <a:off x="8275090" y="5467510"/>
            <a:ext cx="1053963" cy="323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14399" name="Freeform 562"/>
          <p:cNvSpPr>
            <a:spLocks/>
          </p:cNvSpPr>
          <p:nvPr/>
        </p:nvSpPr>
        <p:spPr bwMode="auto">
          <a:xfrm>
            <a:off x="8256042" y="5340481"/>
            <a:ext cx="1193645" cy="119091"/>
          </a:xfrm>
          <a:custGeom>
            <a:avLst/>
            <a:gdLst>
              <a:gd name="T0" fmla="*/ 0 w 1200"/>
              <a:gd name="T1" fmla="*/ 2147483646 h 120"/>
              <a:gd name="T2" fmla="*/ 2147483646 w 1200"/>
              <a:gd name="T3" fmla="*/ 2147483646 h 120"/>
              <a:gd name="T4" fmla="*/ 2147483646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endParaRPr lang="zh-CN" altLang="en-US"/>
          </a:p>
        </p:txBody>
      </p:sp>
      <p:sp>
        <p:nvSpPr>
          <p:cNvPr id="14400" name="Text Box 563"/>
          <p:cNvSpPr txBox="1">
            <a:spLocks noChangeArrowheads="1"/>
          </p:cNvSpPr>
          <p:nvPr/>
        </p:nvSpPr>
        <p:spPr bwMode="auto">
          <a:xfrm>
            <a:off x="8289905" y="5430990"/>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链路层</a:t>
            </a:r>
          </a:p>
        </p:txBody>
      </p:sp>
      <p:sp>
        <p:nvSpPr>
          <p:cNvPr id="14401" name="Text Box 564"/>
          <p:cNvSpPr txBox="1">
            <a:spLocks noChangeArrowheads="1"/>
          </p:cNvSpPr>
          <p:nvPr/>
        </p:nvSpPr>
        <p:spPr bwMode="auto">
          <a:xfrm>
            <a:off x="8289905" y="5084834"/>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网络层</a:t>
            </a:r>
          </a:p>
        </p:txBody>
      </p:sp>
      <p:sp>
        <p:nvSpPr>
          <p:cNvPr id="14402" name="Text Box 565"/>
          <p:cNvSpPr txBox="1">
            <a:spLocks noChangeArrowheads="1"/>
          </p:cNvSpPr>
          <p:nvPr/>
        </p:nvSpPr>
        <p:spPr bwMode="auto">
          <a:xfrm>
            <a:off x="8289905" y="5777145"/>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物理层</a:t>
            </a:r>
          </a:p>
        </p:txBody>
      </p:sp>
      <p:sp>
        <p:nvSpPr>
          <p:cNvPr id="233014" name="Line 566"/>
          <p:cNvSpPr>
            <a:spLocks noChangeShapeType="1"/>
          </p:cNvSpPr>
          <p:nvPr/>
        </p:nvSpPr>
        <p:spPr bwMode="auto">
          <a:xfrm>
            <a:off x="1659251" y="5658054"/>
            <a:ext cx="1625388" cy="0"/>
          </a:xfrm>
          <a:prstGeom prst="line">
            <a:avLst/>
          </a:prstGeom>
          <a:noFill/>
          <a:ln w="76200">
            <a:solidFill>
              <a:srgbClr val="00CC99"/>
            </a:solidFill>
            <a:round/>
            <a:headEnd/>
            <a:tailEnd type="triangle" w="med" len="lg"/>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33015" name="Line 567"/>
          <p:cNvSpPr>
            <a:spLocks noChangeShapeType="1"/>
          </p:cNvSpPr>
          <p:nvPr/>
        </p:nvSpPr>
        <p:spPr bwMode="auto">
          <a:xfrm>
            <a:off x="4249714" y="5658054"/>
            <a:ext cx="1625388" cy="0"/>
          </a:xfrm>
          <a:prstGeom prst="line">
            <a:avLst/>
          </a:prstGeom>
          <a:noFill/>
          <a:ln w="76200">
            <a:solidFill>
              <a:srgbClr val="00CC99"/>
            </a:solidFill>
            <a:round/>
            <a:headEnd/>
            <a:tailEnd type="triangle" w="med" len="lg"/>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33016" name="Line 568"/>
          <p:cNvSpPr>
            <a:spLocks noChangeShapeType="1"/>
          </p:cNvSpPr>
          <p:nvPr/>
        </p:nvSpPr>
        <p:spPr bwMode="auto">
          <a:xfrm>
            <a:off x="6789383" y="5658054"/>
            <a:ext cx="1625388" cy="0"/>
          </a:xfrm>
          <a:prstGeom prst="line">
            <a:avLst/>
          </a:prstGeom>
          <a:noFill/>
          <a:ln w="76200">
            <a:solidFill>
              <a:srgbClr val="00CC99"/>
            </a:solidFill>
            <a:round/>
            <a:headEnd/>
            <a:tailEnd type="triangle" w="med" len="lg"/>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33017" name="Line 569"/>
          <p:cNvSpPr>
            <a:spLocks noChangeShapeType="1"/>
          </p:cNvSpPr>
          <p:nvPr/>
        </p:nvSpPr>
        <p:spPr bwMode="auto">
          <a:xfrm>
            <a:off x="9329052" y="5658054"/>
            <a:ext cx="1625388" cy="0"/>
          </a:xfrm>
          <a:prstGeom prst="line">
            <a:avLst/>
          </a:prstGeom>
          <a:noFill/>
          <a:ln w="76200">
            <a:solidFill>
              <a:srgbClr val="00CC99"/>
            </a:solidFill>
            <a:round/>
            <a:headEnd/>
            <a:tailEnd type="triangle" w="med" len="lg"/>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14407" name="Freeform 570"/>
          <p:cNvSpPr>
            <a:spLocks/>
          </p:cNvSpPr>
          <p:nvPr/>
        </p:nvSpPr>
        <p:spPr bwMode="auto">
          <a:xfrm>
            <a:off x="1202110" y="6140766"/>
            <a:ext cx="2268771" cy="241356"/>
          </a:xfrm>
          <a:custGeom>
            <a:avLst/>
            <a:gdLst>
              <a:gd name="T0" fmla="*/ 0 w 1072"/>
              <a:gd name="T1" fmla="*/ 0 h 152"/>
              <a:gd name="T2" fmla="*/ 0 w 1072"/>
              <a:gd name="T3" fmla="*/ 2147483646 h 152"/>
              <a:gd name="T4" fmla="*/ 2147483646 w 1072"/>
              <a:gd name="T5" fmla="*/ 2147483646 h 152"/>
              <a:gd name="T6" fmla="*/ 2147483646 w 1072"/>
              <a:gd name="T7" fmla="*/ 2147483646 h 152"/>
              <a:gd name="T8" fmla="*/ 0 60000 65536"/>
              <a:gd name="T9" fmla="*/ 0 60000 65536"/>
              <a:gd name="T10" fmla="*/ 0 60000 65536"/>
              <a:gd name="T11" fmla="*/ 0 60000 65536"/>
              <a:gd name="T12" fmla="*/ 0 w 1072"/>
              <a:gd name="T13" fmla="*/ 0 h 152"/>
              <a:gd name="T14" fmla="*/ 1072 w 1072"/>
              <a:gd name="T15" fmla="*/ 152 h 152"/>
            </a:gdLst>
            <a:ahLst/>
            <a:cxnLst>
              <a:cxn ang="T8">
                <a:pos x="T0" y="T1"/>
              </a:cxn>
              <a:cxn ang="T9">
                <a:pos x="T2" y="T3"/>
              </a:cxn>
              <a:cxn ang="T10">
                <a:pos x="T4" y="T5"/>
              </a:cxn>
              <a:cxn ang="T11">
                <a:pos x="T6" y="T7"/>
              </a:cxn>
            </a:cxnLst>
            <a:rect l="T12" t="T13" r="T14" b="T15"/>
            <a:pathLst>
              <a:path w="1072" h="152">
                <a:moveTo>
                  <a:pt x="0" y="0"/>
                </a:moveTo>
                <a:lnTo>
                  <a:pt x="0" y="152"/>
                </a:lnTo>
                <a:lnTo>
                  <a:pt x="1072" y="152"/>
                </a:lnTo>
                <a:lnTo>
                  <a:pt x="1072" y="8"/>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a:p>
        </p:txBody>
      </p:sp>
      <p:sp>
        <p:nvSpPr>
          <p:cNvPr id="14408" name="Freeform 571"/>
          <p:cNvSpPr>
            <a:spLocks/>
          </p:cNvSpPr>
          <p:nvPr/>
        </p:nvSpPr>
        <p:spPr bwMode="auto">
          <a:xfrm>
            <a:off x="9024292" y="6140766"/>
            <a:ext cx="2268771" cy="241356"/>
          </a:xfrm>
          <a:custGeom>
            <a:avLst/>
            <a:gdLst>
              <a:gd name="T0" fmla="*/ 0 w 1072"/>
              <a:gd name="T1" fmla="*/ 0 h 152"/>
              <a:gd name="T2" fmla="*/ 0 w 1072"/>
              <a:gd name="T3" fmla="*/ 2147483646 h 152"/>
              <a:gd name="T4" fmla="*/ 2147483646 w 1072"/>
              <a:gd name="T5" fmla="*/ 2147483646 h 152"/>
              <a:gd name="T6" fmla="*/ 2147483646 w 1072"/>
              <a:gd name="T7" fmla="*/ 2147483646 h 152"/>
              <a:gd name="T8" fmla="*/ 0 60000 65536"/>
              <a:gd name="T9" fmla="*/ 0 60000 65536"/>
              <a:gd name="T10" fmla="*/ 0 60000 65536"/>
              <a:gd name="T11" fmla="*/ 0 60000 65536"/>
              <a:gd name="T12" fmla="*/ 0 w 1072"/>
              <a:gd name="T13" fmla="*/ 0 h 152"/>
              <a:gd name="T14" fmla="*/ 1072 w 1072"/>
              <a:gd name="T15" fmla="*/ 152 h 152"/>
            </a:gdLst>
            <a:ahLst/>
            <a:cxnLst>
              <a:cxn ang="T8">
                <a:pos x="T0" y="T1"/>
              </a:cxn>
              <a:cxn ang="T9">
                <a:pos x="T2" y="T3"/>
              </a:cxn>
              <a:cxn ang="T10">
                <a:pos x="T4" y="T5"/>
              </a:cxn>
              <a:cxn ang="T11">
                <a:pos x="T6" y="T7"/>
              </a:cxn>
            </a:cxnLst>
            <a:rect l="T12" t="T13" r="T14" b="T15"/>
            <a:pathLst>
              <a:path w="1072" h="152">
                <a:moveTo>
                  <a:pt x="0" y="0"/>
                </a:moveTo>
                <a:lnTo>
                  <a:pt x="0" y="152"/>
                </a:lnTo>
                <a:lnTo>
                  <a:pt x="1072" y="152"/>
                </a:lnTo>
                <a:lnTo>
                  <a:pt x="1072" y="8"/>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a:p>
        </p:txBody>
      </p:sp>
      <p:sp>
        <p:nvSpPr>
          <p:cNvPr id="14409" name="Freeform 572"/>
          <p:cNvSpPr>
            <a:spLocks/>
          </p:cNvSpPr>
          <p:nvPr/>
        </p:nvSpPr>
        <p:spPr bwMode="auto">
          <a:xfrm>
            <a:off x="4012678" y="6128063"/>
            <a:ext cx="1947080" cy="254059"/>
          </a:xfrm>
          <a:custGeom>
            <a:avLst/>
            <a:gdLst>
              <a:gd name="T0" fmla="*/ 0 w 1072"/>
              <a:gd name="T1" fmla="*/ 0 h 152"/>
              <a:gd name="T2" fmla="*/ 0 w 1072"/>
              <a:gd name="T3" fmla="*/ 2147483646 h 152"/>
              <a:gd name="T4" fmla="*/ 2147483646 w 1072"/>
              <a:gd name="T5" fmla="*/ 2147483646 h 152"/>
              <a:gd name="T6" fmla="*/ 2147483646 w 1072"/>
              <a:gd name="T7" fmla="*/ 2147483646 h 152"/>
              <a:gd name="T8" fmla="*/ 0 60000 65536"/>
              <a:gd name="T9" fmla="*/ 0 60000 65536"/>
              <a:gd name="T10" fmla="*/ 0 60000 65536"/>
              <a:gd name="T11" fmla="*/ 0 60000 65536"/>
              <a:gd name="T12" fmla="*/ 0 w 1072"/>
              <a:gd name="T13" fmla="*/ 0 h 152"/>
              <a:gd name="T14" fmla="*/ 1072 w 1072"/>
              <a:gd name="T15" fmla="*/ 152 h 152"/>
            </a:gdLst>
            <a:ahLst/>
            <a:cxnLst>
              <a:cxn ang="T8">
                <a:pos x="T0" y="T1"/>
              </a:cxn>
              <a:cxn ang="T9">
                <a:pos x="T2" y="T3"/>
              </a:cxn>
              <a:cxn ang="T10">
                <a:pos x="T4" y="T5"/>
              </a:cxn>
              <a:cxn ang="T11">
                <a:pos x="T6" y="T7"/>
              </a:cxn>
            </a:cxnLst>
            <a:rect l="T12" t="T13" r="T14" b="T15"/>
            <a:pathLst>
              <a:path w="1072" h="152">
                <a:moveTo>
                  <a:pt x="0" y="0"/>
                </a:moveTo>
                <a:lnTo>
                  <a:pt x="0" y="152"/>
                </a:lnTo>
                <a:lnTo>
                  <a:pt x="1072" y="152"/>
                </a:lnTo>
                <a:lnTo>
                  <a:pt x="1072" y="8"/>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a:p>
        </p:txBody>
      </p:sp>
      <p:sp>
        <p:nvSpPr>
          <p:cNvPr id="14410" name="Freeform 573"/>
          <p:cNvSpPr>
            <a:spLocks/>
          </p:cNvSpPr>
          <p:nvPr/>
        </p:nvSpPr>
        <p:spPr bwMode="auto">
          <a:xfrm>
            <a:off x="6586209" y="6140766"/>
            <a:ext cx="1964011" cy="241356"/>
          </a:xfrm>
          <a:custGeom>
            <a:avLst/>
            <a:gdLst>
              <a:gd name="T0" fmla="*/ 0 w 1072"/>
              <a:gd name="T1" fmla="*/ 0 h 152"/>
              <a:gd name="T2" fmla="*/ 0 w 1072"/>
              <a:gd name="T3" fmla="*/ 2147483646 h 152"/>
              <a:gd name="T4" fmla="*/ 2147483646 w 1072"/>
              <a:gd name="T5" fmla="*/ 2147483646 h 152"/>
              <a:gd name="T6" fmla="*/ 2147483646 w 1072"/>
              <a:gd name="T7" fmla="*/ 2147483646 h 152"/>
              <a:gd name="T8" fmla="*/ 0 60000 65536"/>
              <a:gd name="T9" fmla="*/ 0 60000 65536"/>
              <a:gd name="T10" fmla="*/ 0 60000 65536"/>
              <a:gd name="T11" fmla="*/ 0 60000 65536"/>
              <a:gd name="T12" fmla="*/ 0 w 1072"/>
              <a:gd name="T13" fmla="*/ 0 h 152"/>
              <a:gd name="T14" fmla="*/ 1072 w 1072"/>
              <a:gd name="T15" fmla="*/ 152 h 152"/>
            </a:gdLst>
            <a:ahLst/>
            <a:cxnLst>
              <a:cxn ang="T8">
                <a:pos x="T0" y="T1"/>
              </a:cxn>
              <a:cxn ang="T9">
                <a:pos x="T2" y="T3"/>
              </a:cxn>
              <a:cxn ang="T10">
                <a:pos x="T4" y="T5"/>
              </a:cxn>
              <a:cxn ang="T11">
                <a:pos x="T6" y="T7"/>
              </a:cxn>
            </a:cxnLst>
            <a:rect l="T12" t="T13" r="T14" b="T15"/>
            <a:pathLst>
              <a:path w="1072" h="152">
                <a:moveTo>
                  <a:pt x="0" y="0"/>
                </a:moveTo>
                <a:lnTo>
                  <a:pt x="0" y="152"/>
                </a:lnTo>
                <a:lnTo>
                  <a:pt x="1072" y="152"/>
                </a:lnTo>
                <a:lnTo>
                  <a:pt x="1072" y="8"/>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a:p>
        </p:txBody>
      </p:sp>
      <p:sp>
        <p:nvSpPr>
          <p:cNvPr id="14411" name="Text Box 574"/>
          <p:cNvSpPr txBox="1">
            <a:spLocks noChangeArrowheads="1"/>
          </p:cNvSpPr>
          <p:nvPr/>
        </p:nvSpPr>
        <p:spPr bwMode="auto">
          <a:xfrm>
            <a:off x="3240196" y="4648171"/>
            <a:ext cx="513176"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100">
                <a:solidFill>
                  <a:srgbClr val="333399"/>
                </a:solidFill>
                <a:latin typeface="Arial" charset="0"/>
              </a:rPr>
              <a:t>R</a:t>
            </a:r>
            <a:r>
              <a:rPr kumimoji="1" lang="en-US" altLang="zh-CN" sz="2100" baseline="-25000">
                <a:solidFill>
                  <a:srgbClr val="333399"/>
                </a:solidFill>
                <a:latin typeface="Arial" charset="0"/>
              </a:rPr>
              <a:t>1</a:t>
            </a:r>
          </a:p>
        </p:txBody>
      </p:sp>
      <p:sp>
        <p:nvSpPr>
          <p:cNvPr id="14412" name="Text Box 575"/>
          <p:cNvSpPr txBox="1">
            <a:spLocks noChangeArrowheads="1"/>
          </p:cNvSpPr>
          <p:nvPr/>
        </p:nvSpPr>
        <p:spPr bwMode="auto">
          <a:xfrm>
            <a:off x="6078276" y="4648171"/>
            <a:ext cx="513176"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100">
                <a:solidFill>
                  <a:srgbClr val="333399"/>
                </a:solidFill>
                <a:latin typeface="Arial" charset="0"/>
              </a:rPr>
              <a:t>R</a:t>
            </a:r>
            <a:r>
              <a:rPr kumimoji="1" lang="en-US" altLang="zh-CN" sz="2100" baseline="-25000">
                <a:solidFill>
                  <a:srgbClr val="333399"/>
                </a:solidFill>
                <a:latin typeface="Arial" charset="0"/>
              </a:rPr>
              <a:t>2</a:t>
            </a:r>
          </a:p>
        </p:txBody>
      </p:sp>
      <p:sp>
        <p:nvSpPr>
          <p:cNvPr id="14413" name="Text Box 576"/>
          <p:cNvSpPr txBox="1">
            <a:spLocks noChangeArrowheads="1"/>
          </p:cNvSpPr>
          <p:nvPr/>
        </p:nvSpPr>
        <p:spPr bwMode="auto">
          <a:xfrm>
            <a:off x="8607364" y="4648171"/>
            <a:ext cx="513176"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100">
                <a:solidFill>
                  <a:srgbClr val="333399"/>
                </a:solidFill>
                <a:latin typeface="Arial" charset="0"/>
              </a:rPr>
              <a:t>R</a:t>
            </a:r>
            <a:r>
              <a:rPr kumimoji="1" lang="en-US" altLang="zh-CN" sz="2100" baseline="-25000">
                <a:solidFill>
                  <a:srgbClr val="333399"/>
                </a:solidFill>
                <a:latin typeface="Arial" charset="0"/>
              </a:rPr>
              <a:t>3</a:t>
            </a:r>
          </a:p>
        </p:txBody>
      </p:sp>
      <p:sp>
        <p:nvSpPr>
          <p:cNvPr id="14414" name="Text Box 577"/>
          <p:cNvSpPr txBox="1">
            <a:spLocks noChangeArrowheads="1"/>
          </p:cNvSpPr>
          <p:nvPr/>
        </p:nvSpPr>
        <p:spPr bwMode="auto">
          <a:xfrm>
            <a:off x="689944" y="3962212"/>
            <a:ext cx="513176"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100">
                <a:solidFill>
                  <a:srgbClr val="333399"/>
                </a:solidFill>
                <a:latin typeface="Arial" charset="0"/>
              </a:rPr>
              <a:t>H</a:t>
            </a:r>
            <a:r>
              <a:rPr kumimoji="1" lang="en-US" altLang="zh-CN" sz="2100" baseline="-25000">
                <a:solidFill>
                  <a:srgbClr val="333399"/>
                </a:solidFill>
                <a:latin typeface="Arial" charset="0"/>
              </a:rPr>
              <a:t>1</a:t>
            </a:r>
          </a:p>
        </p:txBody>
      </p:sp>
      <p:sp>
        <p:nvSpPr>
          <p:cNvPr id="14415" name="Text Box 578"/>
          <p:cNvSpPr txBox="1">
            <a:spLocks noChangeArrowheads="1"/>
          </p:cNvSpPr>
          <p:nvPr/>
        </p:nvSpPr>
        <p:spPr bwMode="auto">
          <a:xfrm>
            <a:off x="11157614" y="3962212"/>
            <a:ext cx="513176"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100">
                <a:solidFill>
                  <a:srgbClr val="333399"/>
                </a:solidFill>
                <a:latin typeface="Arial" charset="0"/>
              </a:rPr>
              <a:t>H</a:t>
            </a:r>
            <a:r>
              <a:rPr kumimoji="1" lang="en-US" altLang="zh-CN" sz="2100" baseline="-25000">
                <a:solidFill>
                  <a:srgbClr val="333399"/>
                </a:solidFill>
                <a:latin typeface="Arial" charset="0"/>
              </a:rPr>
              <a:t>2</a:t>
            </a:r>
          </a:p>
        </p:txBody>
      </p:sp>
      <p:sp>
        <p:nvSpPr>
          <p:cNvPr id="233027" name="Text Box 579"/>
          <p:cNvSpPr txBox="1">
            <a:spLocks noChangeArrowheads="1"/>
          </p:cNvSpPr>
          <p:nvPr/>
        </p:nvSpPr>
        <p:spPr bwMode="auto">
          <a:xfrm>
            <a:off x="3024324" y="3900285"/>
            <a:ext cx="5721332" cy="61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lang="zh-CN" altLang="en-US" sz="3300" b="0">
                <a:solidFill>
                  <a:srgbClr val="333399"/>
                </a:solidFill>
                <a:latin typeface="Tahoma" pitchFamily="34" charset="0"/>
              </a:rPr>
              <a:t>仅从数据链路层观察帧的流动</a:t>
            </a:r>
          </a:p>
        </p:txBody>
      </p:sp>
      <p:sp>
        <p:nvSpPr>
          <p:cNvPr id="14417" name="Freeform 580"/>
          <p:cNvSpPr>
            <a:spLocks/>
          </p:cNvSpPr>
          <p:nvPr/>
        </p:nvSpPr>
        <p:spPr bwMode="auto">
          <a:xfrm>
            <a:off x="1633854" y="4473506"/>
            <a:ext cx="9303655" cy="1872096"/>
          </a:xfrm>
          <a:custGeom>
            <a:avLst/>
            <a:gdLst>
              <a:gd name="T0" fmla="*/ 2147483646 w 4396"/>
              <a:gd name="T1" fmla="*/ 2147483646 h 1179"/>
              <a:gd name="T2" fmla="*/ 2147483646 w 4396"/>
              <a:gd name="T3" fmla="*/ 2147483646 h 1179"/>
              <a:gd name="T4" fmla="*/ 2147483646 w 4396"/>
              <a:gd name="T5" fmla="*/ 2147483646 h 1179"/>
              <a:gd name="T6" fmla="*/ 2147483646 w 4396"/>
              <a:gd name="T7" fmla="*/ 2147483646 h 1179"/>
              <a:gd name="T8" fmla="*/ 2147483646 w 4396"/>
              <a:gd name="T9" fmla="*/ 2147483646 h 1179"/>
              <a:gd name="T10" fmla="*/ 2147483646 w 4396"/>
              <a:gd name="T11" fmla="*/ 2147483646 h 1179"/>
              <a:gd name="T12" fmla="*/ 2147483646 w 4396"/>
              <a:gd name="T13" fmla="*/ 2147483646 h 1179"/>
              <a:gd name="T14" fmla="*/ 2147483646 w 4396"/>
              <a:gd name="T15" fmla="*/ 2147483646 h 1179"/>
              <a:gd name="T16" fmla="*/ 2147483646 w 4396"/>
              <a:gd name="T17" fmla="*/ 2147483646 h 1179"/>
              <a:gd name="T18" fmla="*/ 2147483646 w 4396"/>
              <a:gd name="T19" fmla="*/ 2147483646 h 1179"/>
              <a:gd name="T20" fmla="*/ 2147483646 w 4396"/>
              <a:gd name="T21" fmla="*/ 2147483646 h 1179"/>
              <a:gd name="T22" fmla="*/ 2147483646 w 4396"/>
              <a:gd name="T23" fmla="*/ 2147483646 h 1179"/>
              <a:gd name="T24" fmla="*/ 2147483646 w 4396"/>
              <a:gd name="T25" fmla="*/ 2147483646 h 1179"/>
              <a:gd name="T26" fmla="*/ 2147483646 w 4396"/>
              <a:gd name="T27" fmla="*/ 2147483646 h 1179"/>
              <a:gd name="T28" fmla="*/ 2147483646 w 4396"/>
              <a:gd name="T29" fmla="*/ 2147483646 h 1179"/>
              <a:gd name="T30" fmla="*/ 2147483646 w 4396"/>
              <a:gd name="T31" fmla="*/ 2147483646 h 1179"/>
              <a:gd name="T32" fmla="*/ 2147483646 w 4396"/>
              <a:gd name="T33" fmla="*/ 2147483646 h 1179"/>
              <a:gd name="T34" fmla="*/ 2147483646 w 4396"/>
              <a:gd name="T35" fmla="*/ 2147483646 h 1179"/>
              <a:gd name="T36" fmla="*/ 2147483646 w 4396"/>
              <a:gd name="T37" fmla="*/ 2147483646 h 1179"/>
              <a:gd name="T38" fmla="*/ 2147483646 w 4396"/>
              <a:gd name="T39" fmla="*/ 2147483646 h 1179"/>
              <a:gd name="T40" fmla="*/ 2147483646 w 4396"/>
              <a:gd name="T41" fmla="*/ 2147483646 h 1179"/>
              <a:gd name="T42" fmla="*/ 2147483646 w 4396"/>
              <a:gd name="T43" fmla="*/ 2147483646 h 1179"/>
              <a:gd name="T44" fmla="*/ 2147483646 w 4396"/>
              <a:gd name="T45" fmla="*/ 2147483646 h 1179"/>
              <a:gd name="T46" fmla="*/ 2147483646 w 4396"/>
              <a:gd name="T47" fmla="*/ 2147483646 h 1179"/>
              <a:gd name="T48" fmla="*/ 2147483646 w 4396"/>
              <a:gd name="T49" fmla="*/ 2147483646 h 1179"/>
              <a:gd name="T50" fmla="*/ 2147483646 w 4396"/>
              <a:gd name="T51" fmla="*/ 2147483646 h 1179"/>
              <a:gd name="T52" fmla="*/ 2147483646 w 4396"/>
              <a:gd name="T53" fmla="*/ 2147483646 h 1179"/>
              <a:gd name="T54" fmla="*/ 2147483646 w 4396"/>
              <a:gd name="T55" fmla="*/ 2147483646 h 1179"/>
              <a:gd name="T56" fmla="*/ 2147483646 w 4396"/>
              <a:gd name="T57" fmla="*/ 2147483646 h 1179"/>
              <a:gd name="T58" fmla="*/ 2147483646 w 4396"/>
              <a:gd name="T59" fmla="*/ 2147483646 h 1179"/>
              <a:gd name="T60" fmla="*/ 2147483646 w 4396"/>
              <a:gd name="T61" fmla="*/ 2147483646 h 1179"/>
              <a:gd name="T62" fmla="*/ 2147483646 w 4396"/>
              <a:gd name="T63" fmla="*/ 2147483646 h 1179"/>
              <a:gd name="T64" fmla="*/ 2147483646 w 4396"/>
              <a:gd name="T65" fmla="*/ 2147483646 h 1179"/>
              <a:gd name="T66" fmla="*/ 2147483646 w 4396"/>
              <a:gd name="T67" fmla="*/ 2147483646 h 1179"/>
              <a:gd name="T68" fmla="*/ 2147483646 w 4396"/>
              <a:gd name="T69" fmla="*/ 2147483646 h 1179"/>
              <a:gd name="T70" fmla="*/ 2147483646 w 4396"/>
              <a:gd name="T71" fmla="*/ 0 h 117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396"/>
              <a:gd name="T109" fmla="*/ 0 h 1179"/>
              <a:gd name="T110" fmla="*/ 4396 w 4396"/>
              <a:gd name="T111" fmla="*/ 1179 h 117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76200">
            <a:solidFill>
              <a:srgbClr val="FF0000"/>
            </a:solidFill>
            <a:round/>
            <a:headEnd type="none" w="med" len="lg"/>
            <a:tailEnd type="triangle" w="med" len="med"/>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a:p>
        </p:txBody>
      </p:sp>
      <p:sp>
        <p:nvSpPr>
          <p:cNvPr id="233029" name="Rectangle 581"/>
          <p:cNvSpPr>
            <a:spLocks noChangeArrowheads="1"/>
          </p:cNvSpPr>
          <p:nvPr/>
        </p:nvSpPr>
        <p:spPr bwMode="auto">
          <a:xfrm>
            <a:off x="334390" y="5473862"/>
            <a:ext cx="11519518" cy="323925"/>
          </a:xfrm>
          <a:prstGeom prst="rect">
            <a:avLst/>
          </a:prstGeom>
          <a:solidFill>
            <a:srgbClr val="C0C0C0">
              <a:alpha val="39999"/>
            </a:srgbClr>
          </a:solidFill>
          <a:ln w="9525">
            <a:solidFill>
              <a:srgbClr val="5F5F5F"/>
            </a:solidFill>
            <a:prstDash val="dash"/>
            <a:miter lim="800000"/>
            <a:headEnd/>
            <a:tailEnd/>
          </a:ln>
        </p:spPr>
        <p:txBody>
          <a:bodyPr wrap="none" lIns="108850" tIns="54425" rIns="108850" bIns="54425" anchor="ctr"/>
          <a:lstStyle/>
          <a:p>
            <a:pPr eaLnBrk="1" hangingPunct="1"/>
            <a:endParaRPr lang="zh-CN" altLang="en-US"/>
          </a:p>
        </p:txBody>
      </p:sp>
      <p:sp>
        <p:nvSpPr>
          <p:cNvPr id="584" name="标题 4"/>
          <p:cNvSpPr>
            <a:spLocks noGrp="1"/>
          </p:cNvSpPr>
          <p:nvPr>
            <p:ph type="title"/>
          </p:nvPr>
        </p:nvSpPr>
        <p:spPr/>
        <p:txBody>
          <a:bodyPr/>
          <a:lstStyle/>
          <a:p>
            <a:r>
              <a:rPr lang="zh-CN" altLang="en-US" dirty="0">
                <a:solidFill>
                  <a:schemeClr val="bg1"/>
                </a:solidFill>
                <a:ea typeface="黑体" pitchFamily="49" charset="-122"/>
              </a:rPr>
              <a:t>数据链路层的简单模型</a:t>
            </a:r>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33027"/>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233029"/>
                                        </p:tgtEl>
                                        <p:attrNameLst>
                                          <p:attrName>style.visibility</p:attrName>
                                        </p:attrNameLst>
                                      </p:cBhvr>
                                      <p:to>
                                        <p:strVal val="visible"/>
                                      </p:to>
                                    </p:set>
                                  </p:childTnLst>
                                </p:cTn>
                              </p:par>
                            </p:childTnLst>
                          </p:cTn>
                        </p:par>
                        <p:par>
                          <p:cTn id="10" fill="hold" nodeType="afterGroup">
                            <p:stCondLst>
                              <p:cond delay="500"/>
                            </p:stCondLst>
                            <p:childTnLst>
                              <p:par>
                                <p:cTn id="11" presetID="22" presetClass="entr" presetSubtype="8" fill="hold" grpId="0" nodeType="afterEffect">
                                  <p:stCondLst>
                                    <p:cond delay="500"/>
                                  </p:stCondLst>
                                  <p:childTnLst>
                                    <p:set>
                                      <p:cBhvr>
                                        <p:cTn id="12" dur="1" fill="hold">
                                          <p:stCondLst>
                                            <p:cond delay="0"/>
                                          </p:stCondLst>
                                        </p:cTn>
                                        <p:tgtEl>
                                          <p:spTgt spid="233014"/>
                                        </p:tgtEl>
                                        <p:attrNameLst>
                                          <p:attrName>style.visibility</p:attrName>
                                        </p:attrNameLst>
                                      </p:cBhvr>
                                      <p:to>
                                        <p:strVal val="visible"/>
                                      </p:to>
                                    </p:set>
                                    <p:animEffect transition="in" filter="wipe(left)">
                                      <p:cBhvr>
                                        <p:cTn id="13" dur="500"/>
                                        <p:tgtEl>
                                          <p:spTgt spid="233014"/>
                                        </p:tgtEl>
                                      </p:cBhvr>
                                    </p:animEffect>
                                  </p:childTnLst>
                                </p:cTn>
                              </p:par>
                            </p:childTnLst>
                          </p:cTn>
                        </p:par>
                        <p:par>
                          <p:cTn id="14" fill="hold" nodeType="afterGroup">
                            <p:stCondLst>
                              <p:cond delay="1500"/>
                            </p:stCondLst>
                            <p:childTnLst>
                              <p:par>
                                <p:cTn id="15" presetID="22" presetClass="entr" presetSubtype="8" fill="hold" grpId="0" nodeType="afterEffect">
                                  <p:stCondLst>
                                    <p:cond delay="500"/>
                                  </p:stCondLst>
                                  <p:childTnLst>
                                    <p:set>
                                      <p:cBhvr>
                                        <p:cTn id="16" dur="1" fill="hold">
                                          <p:stCondLst>
                                            <p:cond delay="0"/>
                                          </p:stCondLst>
                                        </p:cTn>
                                        <p:tgtEl>
                                          <p:spTgt spid="233015"/>
                                        </p:tgtEl>
                                        <p:attrNameLst>
                                          <p:attrName>style.visibility</p:attrName>
                                        </p:attrNameLst>
                                      </p:cBhvr>
                                      <p:to>
                                        <p:strVal val="visible"/>
                                      </p:to>
                                    </p:set>
                                    <p:animEffect transition="in" filter="wipe(left)">
                                      <p:cBhvr>
                                        <p:cTn id="17" dur="500"/>
                                        <p:tgtEl>
                                          <p:spTgt spid="233015"/>
                                        </p:tgtEl>
                                      </p:cBhvr>
                                    </p:animEffect>
                                  </p:childTnLst>
                                </p:cTn>
                              </p:par>
                            </p:childTnLst>
                          </p:cTn>
                        </p:par>
                        <p:par>
                          <p:cTn id="18" fill="hold" nodeType="afterGroup">
                            <p:stCondLst>
                              <p:cond delay="2500"/>
                            </p:stCondLst>
                            <p:childTnLst>
                              <p:par>
                                <p:cTn id="19" presetID="22" presetClass="entr" presetSubtype="8" fill="hold" grpId="0" nodeType="afterEffect">
                                  <p:stCondLst>
                                    <p:cond delay="500"/>
                                  </p:stCondLst>
                                  <p:childTnLst>
                                    <p:set>
                                      <p:cBhvr>
                                        <p:cTn id="20" dur="1" fill="hold">
                                          <p:stCondLst>
                                            <p:cond delay="0"/>
                                          </p:stCondLst>
                                        </p:cTn>
                                        <p:tgtEl>
                                          <p:spTgt spid="233016"/>
                                        </p:tgtEl>
                                        <p:attrNameLst>
                                          <p:attrName>style.visibility</p:attrName>
                                        </p:attrNameLst>
                                      </p:cBhvr>
                                      <p:to>
                                        <p:strVal val="visible"/>
                                      </p:to>
                                    </p:set>
                                    <p:animEffect transition="in" filter="wipe(left)">
                                      <p:cBhvr>
                                        <p:cTn id="21" dur="500"/>
                                        <p:tgtEl>
                                          <p:spTgt spid="233016"/>
                                        </p:tgtEl>
                                      </p:cBhvr>
                                    </p:animEffect>
                                  </p:childTnLst>
                                </p:cTn>
                              </p:par>
                            </p:childTnLst>
                          </p:cTn>
                        </p:par>
                        <p:par>
                          <p:cTn id="22" fill="hold" nodeType="afterGroup">
                            <p:stCondLst>
                              <p:cond delay="3500"/>
                            </p:stCondLst>
                            <p:childTnLst>
                              <p:par>
                                <p:cTn id="23" presetID="22" presetClass="entr" presetSubtype="8" fill="hold" grpId="0" nodeType="afterEffect">
                                  <p:stCondLst>
                                    <p:cond delay="500"/>
                                  </p:stCondLst>
                                  <p:childTnLst>
                                    <p:set>
                                      <p:cBhvr>
                                        <p:cTn id="24" dur="1" fill="hold">
                                          <p:stCondLst>
                                            <p:cond delay="0"/>
                                          </p:stCondLst>
                                        </p:cTn>
                                        <p:tgtEl>
                                          <p:spTgt spid="233017"/>
                                        </p:tgtEl>
                                        <p:attrNameLst>
                                          <p:attrName>style.visibility</p:attrName>
                                        </p:attrNameLst>
                                      </p:cBhvr>
                                      <p:to>
                                        <p:strVal val="visible"/>
                                      </p:to>
                                    </p:set>
                                    <p:animEffect transition="in" filter="wipe(left)">
                                      <p:cBhvr>
                                        <p:cTn id="25" dur="500"/>
                                        <p:tgtEl>
                                          <p:spTgt spid="2330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014" grpId="0" animBg="1"/>
      <p:bldP spid="233015" grpId="0" animBg="1"/>
      <p:bldP spid="233016" grpId="0" animBg="1"/>
      <p:bldP spid="233017" grpId="0" animBg="1"/>
      <p:bldP spid="233027" grpId="0"/>
      <p:bldP spid="23302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z="4000" dirty="0">
                <a:solidFill>
                  <a:srgbClr val="FFFFFF"/>
                </a:solidFill>
              </a:rPr>
              <a:t>指引</a:t>
            </a:r>
            <a:endParaRPr lang="en-US" altLang="zh-CN" sz="4000" dirty="0">
              <a:solidFill>
                <a:srgbClr val="FFFFFF"/>
              </a:solidFill>
            </a:endParaRPr>
          </a:p>
        </p:txBody>
      </p:sp>
      <p:sp>
        <p:nvSpPr>
          <p:cNvPr id="11267" name="Rectangle 3"/>
          <p:cNvSpPr>
            <a:spLocks noGrp="1" noChangeArrowheads="1"/>
          </p:cNvSpPr>
          <p:nvPr>
            <p:ph idx="1"/>
          </p:nvPr>
        </p:nvSpPr>
        <p:spPr/>
        <p:txBody>
          <a:bodyPr/>
          <a:lstStyle/>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数据链路层基本概念及基本问题</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基本概念</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三个基本问题</a:t>
            </a: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两种情况下的数据链路层</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使用点对点信道的数据链路层</a:t>
            </a:r>
            <a:endParaRPr lang="en-US" altLang="zh-CN" sz="2800" dirty="0">
              <a:solidFill>
                <a:srgbClr val="4D4D4D"/>
              </a:solidFill>
              <a:latin typeface="微软雅黑" panose="020B0503020204020204" pitchFamily="34" charset="-122"/>
              <a:ea typeface="微软雅黑" panose="020B0503020204020204" pitchFamily="34" charset="-122"/>
              <a:cs typeface="+mn-cs"/>
            </a:endParaRP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使用广播信道的数据链路层</a:t>
            </a:r>
          </a:p>
          <a:p>
            <a:pPr>
              <a:lnSpc>
                <a:spcPts val="4000"/>
              </a:lnSpc>
              <a:defRPr/>
            </a:pPr>
            <a:r>
              <a:rPr lang="zh-CN" altLang="en-US" sz="3200" b="0" dirty="0">
                <a:solidFill>
                  <a:srgbClr val="C00000"/>
                </a:solidFill>
                <a:latin typeface="微软雅黑" panose="020B0503020204020204" pitchFamily="34" charset="-122"/>
                <a:ea typeface="微软雅黑" panose="020B0503020204020204" pitchFamily="34" charset="-122"/>
              </a:rPr>
              <a:t>以太局域网（以太网）</a:t>
            </a: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扩展以太网</a:t>
            </a: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高速以太网</a:t>
            </a:r>
          </a:p>
          <a:p>
            <a:endParaRPr lang="en-US" altLang="zh-CN" dirty="0"/>
          </a:p>
          <a:p>
            <a:endParaRPr lang="zh-CN" altLang="en-US" dirty="0"/>
          </a:p>
        </p:txBody>
      </p:sp>
      <p:grpSp>
        <p:nvGrpSpPr>
          <p:cNvPr id="23" name="Group 24"/>
          <p:cNvGrpSpPr>
            <a:grpSpLocks/>
          </p:cNvGrpSpPr>
          <p:nvPr/>
        </p:nvGrpSpPr>
        <p:grpSpPr bwMode="auto">
          <a:xfrm>
            <a:off x="8261126" y="1854200"/>
            <a:ext cx="2514600" cy="3600450"/>
            <a:chOff x="3379" y="1207"/>
            <a:chExt cx="1584" cy="2268"/>
          </a:xfrm>
        </p:grpSpPr>
        <p:sp>
          <p:nvSpPr>
            <p:cNvPr id="24" name="AutoShape 4">
              <a:extLst>
                <a:ext uri="{FF2B5EF4-FFF2-40B4-BE49-F238E27FC236}">
                  <a16:creationId xmlns:a16="http://schemas.microsoft.com/office/drawing/2014/main" id="{7C9C0B70-E63A-45F5-A696-FB5A132B8AC3}"/>
                </a:ext>
              </a:extLst>
            </p:cNvPr>
            <p:cNvSpPr>
              <a:spLocks noChangeArrowheads="1"/>
            </p:cNvSpPr>
            <p:nvPr/>
          </p:nvSpPr>
          <p:spPr bwMode="auto">
            <a:xfrm>
              <a:off x="3379" y="1207"/>
              <a:ext cx="1584" cy="2268"/>
            </a:xfrm>
            <a:prstGeom prst="cube">
              <a:avLst>
                <a:gd name="adj" fmla="val 12185"/>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25" name="Rectangle 6">
              <a:extLst>
                <a:ext uri="{FF2B5EF4-FFF2-40B4-BE49-F238E27FC236}">
                  <a16:creationId xmlns:a16="http://schemas.microsoft.com/office/drawing/2014/main" id="{A1DA3AA9-685E-4BE9-837C-C53A77DFC26E}"/>
                </a:ext>
              </a:extLst>
            </p:cNvPr>
            <p:cNvSpPr>
              <a:spLocks noChangeArrowheads="1"/>
            </p:cNvSpPr>
            <p:nvPr/>
          </p:nvSpPr>
          <p:spPr bwMode="auto">
            <a:xfrm>
              <a:off x="3379" y="1399"/>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应用层</a:t>
              </a:r>
            </a:p>
          </p:txBody>
        </p:sp>
        <p:sp>
          <p:nvSpPr>
            <p:cNvPr id="26" name="Line 8">
              <a:extLst>
                <a:ext uri="{FF2B5EF4-FFF2-40B4-BE49-F238E27FC236}">
                  <a16:creationId xmlns:a16="http://schemas.microsoft.com/office/drawing/2014/main" id="{730F0241-2088-4E72-BBBA-24604A49C32D}"/>
                </a:ext>
              </a:extLst>
            </p:cNvPr>
            <p:cNvSpPr>
              <a:spLocks noChangeShapeType="1"/>
            </p:cNvSpPr>
            <p:nvPr/>
          </p:nvSpPr>
          <p:spPr bwMode="auto">
            <a:xfrm>
              <a:off x="3379" y="1831"/>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7" name="Line 9">
              <a:extLst>
                <a:ext uri="{FF2B5EF4-FFF2-40B4-BE49-F238E27FC236}">
                  <a16:creationId xmlns:a16="http://schemas.microsoft.com/office/drawing/2014/main" id="{1A1F4C1E-05AA-4083-AACF-00A09371806D}"/>
                </a:ext>
              </a:extLst>
            </p:cNvPr>
            <p:cNvSpPr>
              <a:spLocks noChangeShapeType="1"/>
            </p:cNvSpPr>
            <p:nvPr/>
          </p:nvSpPr>
          <p:spPr bwMode="auto">
            <a:xfrm>
              <a:off x="3379"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8" name="Line 10">
              <a:extLst>
                <a:ext uri="{FF2B5EF4-FFF2-40B4-BE49-F238E27FC236}">
                  <a16:creationId xmlns:a16="http://schemas.microsoft.com/office/drawing/2014/main" id="{40C633C5-C14D-4155-943C-49061566B166}"/>
                </a:ext>
              </a:extLst>
            </p:cNvPr>
            <p:cNvSpPr>
              <a:spLocks noChangeShapeType="1"/>
            </p:cNvSpPr>
            <p:nvPr/>
          </p:nvSpPr>
          <p:spPr bwMode="auto">
            <a:xfrm>
              <a:off x="4771"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9" name="Rectangle 21">
              <a:extLst>
                <a:ext uri="{FF2B5EF4-FFF2-40B4-BE49-F238E27FC236}">
                  <a16:creationId xmlns:a16="http://schemas.microsoft.com/office/drawing/2014/main" id="{3593205F-DCC6-4BB9-872F-07DE1C151D65}"/>
                </a:ext>
              </a:extLst>
            </p:cNvPr>
            <p:cNvSpPr>
              <a:spLocks noChangeArrowheads="1"/>
            </p:cNvSpPr>
            <p:nvPr/>
          </p:nvSpPr>
          <p:spPr bwMode="auto">
            <a:xfrm>
              <a:off x="3379" y="1831"/>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运输层</a:t>
              </a:r>
            </a:p>
          </p:txBody>
        </p:sp>
        <p:sp>
          <p:nvSpPr>
            <p:cNvPr id="30" name="Line 23">
              <a:extLst>
                <a:ext uri="{FF2B5EF4-FFF2-40B4-BE49-F238E27FC236}">
                  <a16:creationId xmlns:a16="http://schemas.microsoft.com/office/drawing/2014/main" id="{F9F1686D-32E3-4665-A663-0A13577DF5F9}"/>
                </a:ext>
              </a:extLst>
            </p:cNvPr>
            <p:cNvSpPr>
              <a:spLocks noChangeShapeType="1"/>
            </p:cNvSpPr>
            <p:nvPr/>
          </p:nvSpPr>
          <p:spPr bwMode="auto">
            <a:xfrm>
              <a:off x="3379" y="2263"/>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1" name="Line 24">
              <a:extLst>
                <a:ext uri="{FF2B5EF4-FFF2-40B4-BE49-F238E27FC236}">
                  <a16:creationId xmlns:a16="http://schemas.microsoft.com/office/drawing/2014/main" id="{B2CD0843-0D9A-4DF6-9D35-EBC9663DEF15}"/>
                </a:ext>
              </a:extLst>
            </p:cNvPr>
            <p:cNvSpPr>
              <a:spLocks noChangeShapeType="1"/>
            </p:cNvSpPr>
            <p:nvPr/>
          </p:nvSpPr>
          <p:spPr bwMode="auto">
            <a:xfrm>
              <a:off x="3379"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2" name="Line 25">
              <a:extLst>
                <a:ext uri="{FF2B5EF4-FFF2-40B4-BE49-F238E27FC236}">
                  <a16:creationId xmlns:a16="http://schemas.microsoft.com/office/drawing/2014/main" id="{84637CA2-3EAA-4155-B964-B8BA80E7EB63}"/>
                </a:ext>
              </a:extLst>
            </p:cNvPr>
            <p:cNvSpPr>
              <a:spLocks noChangeShapeType="1"/>
            </p:cNvSpPr>
            <p:nvPr/>
          </p:nvSpPr>
          <p:spPr bwMode="auto">
            <a:xfrm>
              <a:off x="4771"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3" name="Rectangle 27">
              <a:extLst>
                <a:ext uri="{FF2B5EF4-FFF2-40B4-BE49-F238E27FC236}">
                  <a16:creationId xmlns:a16="http://schemas.microsoft.com/office/drawing/2014/main" id="{34D7D82A-D63D-4EB3-9C2A-247BEB3E7453}"/>
                </a:ext>
              </a:extLst>
            </p:cNvPr>
            <p:cNvSpPr>
              <a:spLocks noChangeArrowheads="1"/>
            </p:cNvSpPr>
            <p:nvPr/>
          </p:nvSpPr>
          <p:spPr bwMode="auto">
            <a:xfrm>
              <a:off x="3379" y="2695"/>
              <a:ext cx="1392" cy="37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20000"/>
                </a:lnSpc>
                <a:spcBef>
                  <a:spcPct val="20000"/>
                </a:spcBef>
                <a:buClr>
                  <a:schemeClr val="tx2"/>
                </a:buClr>
                <a:buSzPct val="90000"/>
                <a:buFont typeface="Symbol" pitchFamily="18" charset="2"/>
                <a:buNone/>
                <a:defRPr/>
              </a:pPr>
              <a:r>
                <a:rPr kumimoji="1" lang="zh-CN" altLang="en-US" sz="2800" dirty="0">
                  <a:solidFill>
                    <a:schemeClr val="tx2">
                      <a:lumMod val="60000"/>
                      <a:lumOff val="4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数据链路层</a:t>
              </a:r>
            </a:p>
          </p:txBody>
        </p:sp>
        <p:sp>
          <p:nvSpPr>
            <p:cNvPr id="34" name="Line 28">
              <a:extLst>
                <a:ext uri="{FF2B5EF4-FFF2-40B4-BE49-F238E27FC236}">
                  <a16:creationId xmlns:a16="http://schemas.microsoft.com/office/drawing/2014/main" id="{2C1DDB6D-F8B0-4394-99E8-03031BB915F8}"/>
                </a:ext>
              </a:extLst>
            </p:cNvPr>
            <p:cNvSpPr>
              <a:spLocks noChangeShapeType="1"/>
            </p:cNvSpPr>
            <p:nvPr/>
          </p:nvSpPr>
          <p:spPr bwMode="auto">
            <a:xfrm>
              <a:off x="3379" y="2695"/>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5" name="Line 29">
              <a:extLst>
                <a:ext uri="{FF2B5EF4-FFF2-40B4-BE49-F238E27FC236}">
                  <a16:creationId xmlns:a16="http://schemas.microsoft.com/office/drawing/2014/main" id="{9208C3F1-CC35-45A8-BE46-EFF19D248F46}"/>
                </a:ext>
              </a:extLst>
            </p:cNvPr>
            <p:cNvSpPr>
              <a:spLocks noChangeShapeType="1"/>
            </p:cNvSpPr>
            <p:nvPr/>
          </p:nvSpPr>
          <p:spPr bwMode="auto">
            <a:xfrm>
              <a:off x="3379" y="3366"/>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6" name="Line 30">
              <a:extLst>
                <a:ext uri="{FF2B5EF4-FFF2-40B4-BE49-F238E27FC236}">
                  <a16:creationId xmlns:a16="http://schemas.microsoft.com/office/drawing/2014/main" id="{6FF34FD8-821C-4702-AF18-8C4EF436C27D}"/>
                </a:ext>
              </a:extLst>
            </p:cNvPr>
            <p:cNvSpPr>
              <a:spLocks noChangeShapeType="1"/>
            </p:cNvSpPr>
            <p:nvPr/>
          </p:nvSpPr>
          <p:spPr bwMode="auto">
            <a:xfrm>
              <a:off x="3379"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7" name="Line 31">
              <a:extLst>
                <a:ext uri="{FF2B5EF4-FFF2-40B4-BE49-F238E27FC236}">
                  <a16:creationId xmlns:a16="http://schemas.microsoft.com/office/drawing/2014/main" id="{615E01B4-8D04-4069-8E42-620858CED9A7}"/>
                </a:ext>
              </a:extLst>
            </p:cNvPr>
            <p:cNvSpPr>
              <a:spLocks noChangeShapeType="1"/>
            </p:cNvSpPr>
            <p:nvPr/>
          </p:nvSpPr>
          <p:spPr bwMode="auto">
            <a:xfrm>
              <a:off x="4771"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8" name="Rectangle 33">
              <a:extLst>
                <a:ext uri="{FF2B5EF4-FFF2-40B4-BE49-F238E27FC236}">
                  <a16:creationId xmlns:a16="http://schemas.microsoft.com/office/drawing/2014/main" id="{6DF93113-9FEF-42A3-AF41-B27DD6E1C524}"/>
                </a:ext>
              </a:extLst>
            </p:cNvPr>
            <p:cNvSpPr>
              <a:spLocks noChangeArrowheads="1"/>
            </p:cNvSpPr>
            <p:nvPr/>
          </p:nvSpPr>
          <p:spPr bwMode="auto">
            <a:xfrm>
              <a:off x="3379" y="2263"/>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网络层</a:t>
              </a:r>
            </a:p>
          </p:txBody>
        </p:sp>
        <p:sp>
          <p:nvSpPr>
            <p:cNvPr id="39" name="Line 36">
              <a:extLst>
                <a:ext uri="{FF2B5EF4-FFF2-40B4-BE49-F238E27FC236}">
                  <a16:creationId xmlns:a16="http://schemas.microsoft.com/office/drawing/2014/main" id="{021EB0D5-3D3B-4EBB-A693-7D178CCE8352}"/>
                </a:ext>
              </a:extLst>
            </p:cNvPr>
            <p:cNvSpPr>
              <a:spLocks noChangeShapeType="1"/>
            </p:cNvSpPr>
            <p:nvPr/>
          </p:nvSpPr>
          <p:spPr bwMode="auto">
            <a:xfrm>
              <a:off x="3379"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0" name="Line 37">
              <a:extLst>
                <a:ext uri="{FF2B5EF4-FFF2-40B4-BE49-F238E27FC236}">
                  <a16:creationId xmlns:a16="http://schemas.microsoft.com/office/drawing/2014/main" id="{0360C763-F23D-4BC1-BCF4-C2E2C86F734E}"/>
                </a:ext>
              </a:extLst>
            </p:cNvPr>
            <p:cNvSpPr>
              <a:spLocks noChangeShapeType="1"/>
            </p:cNvSpPr>
            <p:nvPr/>
          </p:nvSpPr>
          <p:spPr bwMode="auto">
            <a:xfrm>
              <a:off x="4771"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1" name="Rectangle 39">
              <a:extLst>
                <a:ext uri="{FF2B5EF4-FFF2-40B4-BE49-F238E27FC236}">
                  <a16:creationId xmlns:a16="http://schemas.microsoft.com/office/drawing/2014/main" id="{3DF8ACD1-EC3E-4577-B3D4-5EB654CBFF4B}"/>
                </a:ext>
              </a:extLst>
            </p:cNvPr>
            <p:cNvSpPr>
              <a:spLocks noChangeArrowheads="1"/>
            </p:cNvSpPr>
            <p:nvPr/>
          </p:nvSpPr>
          <p:spPr bwMode="auto">
            <a:xfrm>
              <a:off x="3379" y="3067"/>
              <a:ext cx="1392" cy="408"/>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物理层</a:t>
              </a:r>
            </a:p>
          </p:txBody>
        </p:sp>
      </p:grpSp>
    </p:spTree>
    <p:extLst>
      <p:ext uri="{BB962C8B-B14F-4D97-AF65-F5344CB8AC3E}">
        <p14:creationId xmlns:p14="http://schemas.microsoft.com/office/powerpoint/2010/main" val="3019439271"/>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z="4000" dirty="0">
                <a:solidFill>
                  <a:srgbClr val="FFFFFF"/>
                </a:solidFill>
              </a:rPr>
              <a:t>指引</a:t>
            </a:r>
            <a:endParaRPr lang="en-US" altLang="zh-CN" sz="4000" dirty="0">
              <a:solidFill>
                <a:srgbClr val="FFFFFF"/>
              </a:solidFill>
            </a:endParaRPr>
          </a:p>
        </p:txBody>
      </p:sp>
      <p:sp>
        <p:nvSpPr>
          <p:cNvPr id="11267" name="Rectangle 3"/>
          <p:cNvSpPr>
            <a:spLocks noGrp="1" noChangeArrowheads="1"/>
          </p:cNvSpPr>
          <p:nvPr>
            <p:ph idx="1"/>
          </p:nvPr>
        </p:nvSpPr>
        <p:spPr/>
        <p:txBody>
          <a:bodyPr/>
          <a:lstStyle/>
          <a:p>
            <a:r>
              <a:rPr lang="zh-CN" altLang="en-US" sz="3200" b="0" dirty="0">
                <a:solidFill>
                  <a:srgbClr val="4D4D4D"/>
                </a:solidFill>
                <a:latin typeface="微软雅黑" panose="020B0503020204020204" pitchFamily="34" charset="-122"/>
                <a:ea typeface="微软雅黑" panose="020B0503020204020204" pitchFamily="34" charset="-122"/>
              </a:rPr>
              <a:t>以太局域网（以太网）</a:t>
            </a:r>
          </a:p>
          <a:p>
            <a:pPr lvl="1">
              <a:lnSpc>
                <a:spcPts val="4000"/>
              </a:lnSpc>
              <a:defRPr/>
            </a:pPr>
            <a:r>
              <a:rPr lang="zh-CN" altLang="en-US" sz="2800" dirty="0">
                <a:solidFill>
                  <a:srgbClr val="C00000"/>
                </a:solidFill>
                <a:latin typeface="微软雅黑" panose="020B0503020204020204" pitchFamily="34" charset="-122"/>
                <a:ea typeface="微软雅黑" panose="020B0503020204020204" pitchFamily="34" charset="-122"/>
                <a:cs typeface="+mn-cs"/>
              </a:rPr>
              <a:t>概述</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拓扑</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信道利用率</a:t>
            </a:r>
          </a:p>
          <a:p>
            <a:pPr lvl="1">
              <a:lnSpc>
                <a:spcPts val="4000"/>
              </a:lnSpc>
              <a:defRPr/>
            </a:pPr>
            <a:r>
              <a:rPr lang="en-US" altLang="zh-CN" sz="2800" dirty="0">
                <a:solidFill>
                  <a:srgbClr val="4D4D4D"/>
                </a:solidFill>
                <a:latin typeface="微软雅黑" panose="020B0503020204020204" pitchFamily="34" charset="-122"/>
                <a:ea typeface="微软雅黑" panose="020B0503020204020204" pitchFamily="34" charset="-122"/>
                <a:cs typeface="+mn-cs"/>
              </a:rPr>
              <a:t>MAC</a:t>
            </a:r>
            <a:r>
              <a:rPr lang="zh-CN" altLang="en-US" sz="2800" dirty="0">
                <a:solidFill>
                  <a:srgbClr val="4D4D4D"/>
                </a:solidFill>
                <a:latin typeface="微软雅黑" panose="020B0503020204020204" pitchFamily="34" charset="-122"/>
                <a:ea typeface="微软雅黑" panose="020B0503020204020204" pitchFamily="34" charset="-122"/>
                <a:cs typeface="+mn-cs"/>
              </a:rPr>
              <a:t>层</a:t>
            </a:r>
          </a:p>
          <a:p>
            <a:endParaRPr lang="en-US" altLang="zh-CN" dirty="0"/>
          </a:p>
          <a:p>
            <a:endParaRPr lang="zh-CN" altLang="en-US" dirty="0"/>
          </a:p>
        </p:txBody>
      </p:sp>
    </p:spTree>
    <p:extLst>
      <p:ext uri="{BB962C8B-B14F-4D97-AF65-F5344CB8AC3E}">
        <p14:creationId xmlns:p14="http://schemas.microsoft.com/office/powerpoint/2010/main" val="361733864"/>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idx="1"/>
          </p:nvPr>
        </p:nvSpPr>
        <p:spPr/>
        <p:txBody>
          <a:bodyPr/>
          <a:lstStyle/>
          <a:p>
            <a:r>
              <a:rPr lang="en-US" altLang="zh-CN" sz="3200" b="0" kern="1200" dirty="0">
                <a:solidFill>
                  <a:srgbClr val="4D4D4D"/>
                </a:solidFill>
                <a:latin typeface="微软雅黑" panose="020B0503020204020204" pitchFamily="34" charset="-122"/>
                <a:ea typeface="微软雅黑" panose="020B0503020204020204" pitchFamily="34" charset="-122"/>
              </a:rPr>
              <a:t>DIX Ethernet V2 </a:t>
            </a:r>
            <a:r>
              <a:rPr lang="zh-CN" altLang="en-US" sz="3200" b="0" kern="1200" dirty="0">
                <a:solidFill>
                  <a:srgbClr val="4D4D4D"/>
                </a:solidFill>
                <a:latin typeface="微软雅黑" panose="020B0503020204020204" pitchFamily="34" charset="-122"/>
                <a:ea typeface="微软雅黑" panose="020B0503020204020204" pitchFamily="34" charset="-122"/>
              </a:rPr>
              <a:t>是世界上第一个局域网产品（以太网）的规约。</a:t>
            </a:r>
          </a:p>
          <a:p>
            <a:r>
              <a:rPr lang="en-US" altLang="zh-CN" sz="3200" b="0" kern="1200" dirty="0">
                <a:solidFill>
                  <a:srgbClr val="4D4D4D"/>
                </a:solidFill>
                <a:latin typeface="微软雅黑" panose="020B0503020204020204" pitchFamily="34" charset="-122"/>
                <a:ea typeface="微软雅黑" panose="020B0503020204020204" pitchFamily="34" charset="-122"/>
              </a:rPr>
              <a:t>IEEE </a:t>
            </a:r>
            <a:r>
              <a:rPr lang="zh-CN" altLang="en-US" sz="3200" b="0" kern="1200" dirty="0">
                <a:solidFill>
                  <a:srgbClr val="4D4D4D"/>
                </a:solidFill>
                <a:latin typeface="微软雅黑" panose="020B0503020204020204" pitchFamily="34" charset="-122"/>
                <a:ea typeface="微软雅黑" panose="020B0503020204020204" pitchFamily="34" charset="-122"/>
              </a:rPr>
              <a:t>的 </a:t>
            </a:r>
            <a:r>
              <a:rPr lang="en-US" altLang="zh-CN" sz="3200" b="0" kern="1200" dirty="0">
                <a:solidFill>
                  <a:srgbClr val="4D4D4D"/>
                </a:solidFill>
                <a:latin typeface="微软雅黑" panose="020B0503020204020204" pitchFamily="34" charset="-122"/>
                <a:ea typeface="微软雅黑" panose="020B0503020204020204" pitchFamily="34" charset="-122"/>
              </a:rPr>
              <a:t>802.3 </a:t>
            </a:r>
            <a:r>
              <a:rPr lang="zh-CN" altLang="en-US" sz="3200" b="0" kern="1200" dirty="0">
                <a:solidFill>
                  <a:srgbClr val="4D4D4D"/>
                </a:solidFill>
                <a:latin typeface="微软雅黑" panose="020B0503020204020204" pitchFamily="34" charset="-122"/>
                <a:ea typeface="微软雅黑" panose="020B0503020204020204" pitchFamily="34" charset="-122"/>
              </a:rPr>
              <a:t>标准。</a:t>
            </a:r>
          </a:p>
          <a:p>
            <a:r>
              <a:rPr lang="en-US" altLang="zh-CN" sz="3200" b="0" kern="1200" dirty="0">
                <a:solidFill>
                  <a:srgbClr val="4D4D4D"/>
                </a:solidFill>
                <a:latin typeface="微软雅黑" panose="020B0503020204020204" pitchFamily="34" charset="-122"/>
                <a:ea typeface="微软雅黑" panose="020B0503020204020204" pitchFamily="34" charset="-122"/>
              </a:rPr>
              <a:t>DIX Ethernet V2 </a:t>
            </a:r>
            <a:r>
              <a:rPr lang="zh-CN" altLang="en-US" sz="3200" b="0" kern="1200" dirty="0">
                <a:solidFill>
                  <a:srgbClr val="4D4D4D"/>
                </a:solidFill>
                <a:latin typeface="微软雅黑" panose="020B0503020204020204" pitchFamily="34" charset="-122"/>
                <a:ea typeface="微软雅黑" panose="020B0503020204020204" pitchFamily="34" charset="-122"/>
              </a:rPr>
              <a:t>标准与 </a:t>
            </a:r>
            <a:r>
              <a:rPr lang="en-US" altLang="zh-CN" sz="3200" b="0" kern="1200" dirty="0">
                <a:solidFill>
                  <a:srgbClr val="4D4D4D"/>
                </a:solidFill>
                <a:latin typeface="微软雅黑" panose="020B0503020204020204" pitchFamily="34" charset="-122"/>
                <a:ea typeface="微软雅黑" panose="020B0503020204020204" pitchFamily="34" charset="-122"/>
              </a:rPr>
              <a:t>IEEE </a:t>
            </a:r>
            <a:r>
              <a:rPr lang="zh-CN" altLang="en-US" sz="3200" b="0" kern="1200" dirty="0">
                <a:solidFill>
                  <a:srgbClr val="4D4D4D"/>
                </a:solidFill>
                <a:latin typeface="微软雅黑" panose="020B0503020204020204" pitchFamily="34" charset="-122"/>
                <a:ea typeface="微软雅黑" panose="020B0503020204020204" pitchFamily="34" charset="-122"/>
              </a:rPr>
              <a:t>的 </a:t>
            </a:r>
            <a:r>
              <a:rPr lang="en-US" altLang="zh-CN" sz="3200" b="0" kern="1200" dirty="0">
                <a:solidFill>
                  <a:srgbClr val="4D4D4D"/>
                </a:solidFill>
                <a:latin typeface="微软雅黑" panose="020B0503020204020204" pitchFamily="34" charset="-122"/>
                <a:ea typeface="微软雅黑" panose="020B0503020204020204" pitchFamily="34" charset="-122"/>
              </a:rPr>
              <a:t>802.3 </a:t>
            </a:r>
            <a:r>
              <a:rPr lang="zh-CN" altLang="en-US" sz="3200" b="0" kern="1200" dirty="0">
                <a:solidFill>
                  <a:srgbClr val="4D4D4D"/>
                </a:solidFill>
                <a:latin typeface="微软雅黑" panose="020B0503020204020204" pitchFamily="34" charset="-122"/>
                <a:ea typeface="微软雅黑" panose="020B0503020204020204" pitchFamily="34" charset="-122"/>
              </a:rPr>
              <a:t>标准只有很小的差别，因此可以将 </a:t>
            </a:r>
            <a:r>
              <a:rPr lang="en-US" altLang="zh-CN" sz="3200" b="0" kern="1200" dirty="0">
                <a:solidFill>
                  <a:srgbClr val="4D4D4D"/>
                </a:solidFill>
                <a:latin typeface="微软雅黑" panose="020B0503020204020204" pitchFamily="34" charset="-122"/>
                <a:ea typeface="微软雅黑" panose="020B0503020204020204" pitchFamily="34" charset="-122"/>
              </a:rPr>
              <a:t>802.3 </a:t>
            </a:r>
            <a:r>
              <a:rPr lang="zh-CN" altLang="en-US" sz="3200" b="0" kern="1200" dirty="0">
                <a:solidFill>
                  <a:srgbClr val="4D4D4D"/>
                </a:solidFill>
                <a:latin typeface="微软雅黑" panose="020B0503020204020204" pitchFamily="34" charset="-122"/>
                <a:ea typeface="微软雅黑" panose="020B0503020204020204" pitchFamily="34" charset="-122"/>
              </a:rPr>
              <a:t>局域网简称为“以太网”。</a:t>
            </a:r>
          </a:p>
          <a:p>
            <a:r>
              <a:rPr lang="zh-CN" altLang="en-US" sz="3200" b="0" kern="1200" dirty="0">
                <a:solidFill>
                  <a:srgbClr val="4D4D4D"/>
                </a:solidFill>
                <a:latin typeface="微软雅黑" panose="020B0503020204020204" pitchFamily="34" charset="-122"/>
                <a:ea typeface="微软雅黑" panose="020B0503020204020204" pitchFamily="34" charset="-122"/>
              </a:rPr>
              <a:t>严格说来，“以太网”应当是指符合 </a:t>
            </a:r>
            <a:r>
              <a:rPr lang="en-US" altLang="zh-CN" sz="3200" b="0" kern="1200" dirty="0">
                <a:solidFill>
                  <a:srgbClr val="4D4D4D"/>
                </a:solidFill>
                <a:latin typeface="微软雅黑" panose="020B0503020204020204" pitchFamily="34" charset="-122"/>
                <a:ea typeface="微软雅黑" panose="020B0503020204020204" pitchFamily="34" charset="-122"/>
              </a:rPr>
              <a:t>DIX Ethernet V2 </a:t>
            </a:r>
            <a:r>
              <a:rPr lang="zh-CN" altLang="en-US" sz="3200" b="0" kern="1200" dirty="0">
                <a:solidFill>
                  <a:srgbClr val="4D4D4D"/>
                </a:solidFill>
                <a:latin typeface="微软雅黑" panose="020B0503020204020204" pitchFamily="34" charset="-122"/>
                <a:ea typeface="微软雅黑" panose="020B0503020204020204" pitchFamily="34" charset="-122"/>
              </a:rPr>
              <a:t>标准的局域网  </a:t>
            </a:r>
          </a:p>
          <a:p>
            <a:endParaRPr lang="zh-CN" altLang="en-US" dirty="0"/>
          </a:p>
        </p:txBody>
      </p:sp>
      <p:sp>
        <p:nvSpPr>
          <p:cNvPr id="65538" name="Rectangle 2"/>
          <p:cNvSpPr>
            <a:spLocks noGrp="1" noChangeArrowheads="1"/>
          </p:cNvSpPr>
          <p:nvPr>
            <p:ph type="title"/>
          </p:nvPr>
        </p:nvSpPr>
        <p:spPr/>
        <p:txBody>
          <a:bodyPr/>
          <a:lstStyle/>
          <a:p>
            <a:r>
              <a:rPr lang="zh-CN" altLang="en-US" sz="4000" dirty="0">
                <a:solidFill>
                  <a:srgbClr val="FFFFFF"/>
                </a:solidFill>
              </a:rPr>
              <a:t>以太网的两个标准</a:t>
            </a:r>
          </a:p>
        </p:txBody>
      </p:sp>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idx="1"/>
          </p:nvPr>
        </p:nvSpPr>
        <p:spPr/>
        <p:txBody>
          <a:bodyPr/>
          <a:lstStyle/>
          <a:p>
            <a:r>
              <a:rPr lang="zh-CN" altLang="en-US" sz="2400" b="0" dirty="0">
                <a:latin typeface="微软雅黑" panose="020B0503020204020204" pitchFamily="34" charset="-122"/>
                <a:ea typeface="微软雅黑" panose="020B0503020204020204" pitchFamily="34" charset="-122"/>
              </a:rPr>
              <a:t>为了使数据链路层能更好地适应多种局域网标准，</a:t>
            </a:r>
            <a:r>
              <a:rPr lang="en-US" altLang="zh-CN" sz="2400" b="0" dirty="0">
                <a:latin typeface="微软雅黑" panose="020B0503020204020204" pitchFamily="34" charset="-122"/>
                <a:ea typeface="微软雅黑" panose="020B0503020204020204" pitchFamily="34" charset="-122"/>
              </a:rPr>
              <a:t>802 </a:t>
            </a:r>
            <a:r>
              <a:rPr lang="zh-CN" altLang="en-US" sz="2400" b="0" dirty="0">
                <a:latin typeface="微软雅黑" panose="020B0503020204020204" pitchFamily="34" charset="-122"/>
                <a:ea typeface="微软雅黑" panose="020B0503020204020204" pitchFamily="34" charset="-122"/>
              </a:rPr>
              <a:t>委员会就将局域网的数据链路层拆成两个子层：</a:t>
            </a:r>
          </a:p>
          <a:p>
            <a:pPr lvl="1"/>
            <a:r>
              <a:rPr lang="zh-CN" altLang="en-US" sz="2000" dirty="0">
                <a:latin typeface="微软雅黑" panose="020B0503020204020204" pitchFamily="34" charset="-122"/>
                <a:ea typeface="微软雅黑" panose="020B0503020204020204" pitchFamily="34" charset="-122"/>
              </a:rPr>
              <a:t>逻辑链路控制 </a:t>
            </a:r>
            <a:r>
              <a:rPr lang="en-US" altLang="zh-CN" sz="2000" dirty="0">
                <a:latin typeface="微软雅黑" panose="020B0503020204020204" pitchFamily="34" charset="-122"/>
                <a:ea typeface="微软雅黑" panose="020B0503020204020204" pitchFamily="34" charset="-122"/>
              </a:rPr>
              <a:t>LLC (Logical Link Control)</a:t>
            </a:r>
            <a:r>
              <a:rPr lang="zh-CN" altLang="en-US" sz="2000" dirty="0">
                <a:latin typeface="微软雅黑" panose="020B0503020204020204" pitchFamily="34" charset="-122"/>
                <a:ea typeface="微软雅黑" panose="020B0503020204020204" pitchFamily="34" charset="-122"/>
              </a:rPr>
              <a:t>子层</a:t>
            </a:r>
          </a:p>
          <a:p>
            <a:pPr lvl="1"/>
            <a:r>
              <a:rPr lang="zh-CN" altLang="en-US" sz="2000" dirty="0">
                <a:latin typeface="微软雅黑" panose="020B0503020204020204" pitchFamily="34" charset="-122"/>
                <a:ea typeface="微软雅黑" panose="020B0503020204020204" pitchFamily="34" charset="-122"/>
              </a:rPr>
              <a:t>媒体接入控制 </a:t>
            </a:r>
            <a:r>
              <a:rPr lang="en-US" altLang="zh-CN" sz="2000" dirty="0">
                <a:latin typeface="微软雅黑" panose="020B0503020204020204" pitchFamily="34" charset="-122"/>
                <a:ea typeface="微软雅黑" panose="020B0503020204020204" pitchFamily="34" charset="-122"/>
              </a:rPr>
              <a:t>MAC (Medium Access Control)</a:t>
            </a:r>
            <a:r>
              <a:rPr lang="zh-CN" altLang="en-US" sz="2000" dirty="0">
                <a:latin typeface="微软雅黑" panose="020B0503020204020204" pitchFamily="34" charset="-122"/>
                <a:ea typeface="微软雅黑" panose="020B0503020204020204" pitchFamily="34" charset="-122"/>
              </a:rPr>
              <a:t>子层</a:t>
            </a:r>
          </a:p>
          <a:p>
            <a:r>
              <a:rPr lang="zh-CN" altLang="en-US" sz="2400" b="0" dirty="0">
                <a:latin typeface="微软雅黑" panose="020B0503020204020204" pitchFamily="34" charset="-122"/>
                <a:ea typeface="微软雅黑" panose="020B0503020204020204" pitchFamily="34" charset="-122"/>
              </a:rPr>
              <a:t>与接入到传输媒体有关的内容都放在 </a:t>
            </a:r>
            <a:r>
              <a:rPr lang="en-US" altLang="zh-CN" sz="2400" b="0" dirty="0">
                <a:latin typeface="微软雅黑" panose="020B0503020204020204" pitchFamily="34" charset="-122"/>
                <a:ea typeface="微软雅黑" panose="020B0503020204020204" pitchFamily="34" charset="-122"/>
              </a:rPr>
              <a:t>MAC</a:t>
            </a:r>
            <a:r>
              <a:rPr lang="zh-CN" altLang="en-US" sz="2400" b="0" dirty="0">
                <a:latin typeface="微软雅黑" panose="020B0503020204020204" pitchFamily="34" charset="-122"/>
                <a:ea typeface="微软雅黑" panose="020B0503020204020204" pitchFamily="34" charset="-122"/>
              </a:rPr>
              <a:t>子层，而 </a:t>
            </a:r>
            <a:r>
              <a:rPr lang="en-US" altLang="zh-CN" sz="2400" b="0" dirty="0">
                <a:latin typeface="微软雅黑" panose="020B0503020204020204" pitchFamily="34" charset="-122"/>
                <a:ea typeface="微软雅黑" panose="020B0503020204020204" pitchFamily="34" charset="-122"/>
              </a:rPr>
              <a:t>LLC </a:t>
            </a:r>
            <a:r>
              <a:rPr lang="zh-CN" altLang="en-US" sz="2400" b="0" dirty="0">
                <a:latin typeface="微软雅黑" panose="020B0503020204020204" pitchFamily="34" charset="-122"/>
                <a:ea typeface="微软雅黑" panose="020B0503020204020204" pitchFamily="34" charset="-122"/>
              </a:rPr>
              <a:t>子层则与传输媒体无关，不管采用何种协议的局域网对 </a:t>
            </a:r>
            <a:r>
              <a:rPr lang="en-US" altLang="zh-CN" sz="2400" b="0" dirty="0">
                <a:latin typeface="微软雅黑" panose="020B0503020204020204" pitchFamily="34" charset="-122"/>
                <a:ea typeface="微软雅黑" panose="020B0503020204020204" pitchFamily="34" charset="-122"/>
              </a:rPr>
              <a:t>LLC </a:t>
            </a:r>
            <a:r>
              <a:rPr lang="zh-CN" altLang="en-US" sz="2400" b="0" dirty="0">
                <a:latin typeface="微软雅黑" panose="020B0503020204020204" pitchFamily="34" charset="-122"/>
                <a:ea typeface="微软雅黑" panose="020B0503020204020204" pitchFamily="34" charset="-122"/>
              </a:rPr>
              <a:t>子层来说都是透明的 。</a:t>
            </a:r>
          </a:p>
          <a:p>
            <a:r>
              <a:rPr lang="zh-CN" altLang="en-US" sz="2400" b="0" dirty="0">
                <a:latin typeface="微软雅黑" panose="020B0503020204020204" pitchFamily="34" charset="-122"/>
                <a:ea typeface="微软雅黑" panose="020B0503020204020204" pitchFamily="34" charset="-122"/>
              </a:rPr>
              <a:t>由于 </a:t>
            </a:r>
            <a:r>
              <a:rPr lang="en-US" altLang="zh-CN" sz="2400" b="0" dirty="0">
                <a:latin typeface="微软雅黑" panose="020B0503020204020204" pitchFamily="34" charset="-122"/>
                <a:ea typeface="微软雅黑" panose="020B0503020204020204" pitchFamily="34" charset="-122"/>
              </a:rPr>
              <a:t>TCP/IP </a:t>
            </a:r>
            <a:r>
              <a:rPr lang="zh-CN" altLang="en-US" sz="2400" b="0" dirty="0">
                <a:latin typeface="微软雅黑" panose="020B0503020204020204" pitchFamily="34" charset="-122"/>
                <a:ea typeface="微软雅黑" panose="020B0503020204020204" pitchFamily="34" charset="-122"/>
              </a:rPr>
              <a:t>体系经常使用的局域网是 </a:t>
            </a:r>
            <a:r>
              <a:rPr lang="en-US" altLang="zh-CN" sz="2400" b="0" dirty="0">
                <a:latin typeface="微软雅黑" panose="020B0503020204020204" pitchFamily="34" charset="-122"/>
                <a:ea typeface="微软雅黑" panose="020B0503020204020204" pitchFamily="34" charset="-122"/>
              </a:rPr>
              <a:t>DIX Ethernet V2 </a:t>
            </a:r>
            <a:r>
              <a:rPr lang="zh-CN" altLang="en-US" sz="2400" b="0" dirty="0">
                <a:latin typeface="微软雅黑" panose="020B0503020204020204" pitchFamily="34" charset="-122"/>
                <a:ea typeface="微软雅黑" panose="020B0503020204020204" pitchFamily="34" charset="-122"/>
              </a:rPr>
              <a:t>而不是 </a:t>
            </a:r>
            <a:r>
              <a:rPr lang="en-US" altLang="zh-CN" sz="2400" b="0" dirty="0">
                <a:latin typeface="微软雅黑" panose="020B0503020204020204" pitchFamily="34" charset="-122"/>
                <a:ea typeface="微软雅黑" panose="020B0503020204020204" pitchFamily="34" charset="-122"/>
              </a:rPr>
              <a:t>802.3 </a:t>
            </a:r>
            <a:r>
              <a:rPr lang="zh-CN" altLang="en-US" sz="2400" b="0" dirty="0">
                <a:latin typeface="微软雅黑" panose="020B0503020204020204" pitchFamily="34" charset="-122"/>
                <a:ea typeface="微软雅黑" panose="020B0503020204020204" pitchFamily="34" charset="-122"/>
              </a:rPr>
              <a:t>标准中的几种局域网，因此现在 </a:t>
            </a:r>
            <a:r>
              <a:rPr lang="en-US" altLang="zh-CN" sz="2400" b="0" dirty="0">
                <a:latin typeface="微软雅黑" panose="020B0503020204020204" pitchFamily="34" charset="-122"/>
                <a:ea typeface="微软雅黑" panose="020B0503020204020204" pitchFamily="34" charset="-122"/>
              </a:rPr>
              <a:t>802 </a:t>
            </a:r>
            <a:r>
              <a:rPr lang="zh-CN" altLang="en-US" sz="2400" b="0" dirty="0">
                <a:latin typeface="微软雅黑" panose="020B0503020204020204" pitchFamily="34" charset="-122"/>
                <a:ea typeface="微软雅黑" panose="020B0503020204020204" pitchFamily="34" charset="-122"/>
              </a:rPr>
              <a:t>委员会制定的逻辑链路控制子层 </a:t>
            </a:r>
            <a:r>
              <a:rPr lang="en-US" altLang="zh-CN" sz="2400" b="0" dirty="0">
                <a:latin typeface="微软雅黑" panose="020B0503020204020204" pitchFamily="34" charset="-122"/>
                <a:ea typeface="微软雅黑" panose="020B0503020204020204" pitchFamily="34" charset="-122"/>
              </a:rPr>
              <a:t>LLC</a:t>
            </a:r>
            <a:r>
              <a:rPr lang="zh-CN" altLang="en-US" sz="2400" b="0" dirty="0">
                <a:latin typeface="微软雅黑" panose="020B0503020204020204" pitchFamily="34" charset="-122"/>
                <a:ea typeface="微软雅黑" panose="020B0503020204020204" pitchFamily="34" charset="-122"/>
              </a:rPr>
              <a:t>（即 </a:t>
            </a:r>
            <a:r>
              <a:rPr lang="en-US" altLang="zh-CN" sz="2400" b="0" dirty="0">
                <a:latin typeface="微软雅黑" panose="020B0503020204020204" pitchFamily="34" charset="-122"/>
                <a:ea typeface="微软雅黑" panose="020B0503020204020204" pitchFamily="34" charset="-122"/>
              </a:rPr>
              <a:t>802.2 </a:t>
            </a:r>
            <a:r>
              <a:rPr lang="zh-CN" altLang="en-US" sz="2400" b="0" dirty="0">
                <a:latin typeface="微软雅黑" panose="020B0503020204020204" pitchFamily="34" charset="-122"/>
                <a:ea typeface="微软雅黑" panose="020B0503020204020204" pitchFamily="34" charset="-122"/>
              </a:rPr>
              <a:t>标准）的作用已经不大了。</a:t>
            </a:r>
          </a:p>
          <a:p>
            <a:r>
              <a:rPr lang="zh-CN" altLang="en-US" sz="2400" b="0" dirty="0">
                <a:latin typeface="微软雅黑" panose="020B0503020204020204" pitchFamily="34" charset="-122"/>
                <a:ea typeface="微软雅黑" panose="020B0503020204020204" pitchFamily="34" charset="-122"/>
              </a:rPr>
              <a:t>很多厂商生产的适配器上就仅装有 </a:t>
            </a:r>
            <a:r>
              <a:rPr lang="en-US" altLang="zh-CN" sz="2400" b="0" dirty="0">
                <a:latin typeface="微软雅黑" panose="020B0503020204020204" pitchFamily="34" charset="-122"/>
                <a:ea typeface="微软雅黑" panose="020B0503020204020204" pitchFamily="34" charset="-122"/>
              </a:rPr>
              <a:t>MAC </a:t>
            </a:r>
            <a:r>
              <a:rPr lang="zh-CN" altLang="en-US" sz="2400" b="0" dirty="0">
                <a:latin typeface="微软雅黑" panose="020B0503020204020204" pitchFamily="34" charset="-122"/>
                <a:ea typeface="微软雅黑" panose="020B0503020204020204" pitchFamily="34" charset="-122"/>
              </a:rPr>
              <a:t>协议而没有 </a:t>
            </a:r>
            <a:r>
              <a:rPr lang="en-US" altLang="zh-CN" sz="2400" b="0" dirty="0">
                <a:latin typeface="微软雅黑" panose="020B0503020204020204" pitchFamily="34" charset="-122"/>
                <a:ea typeface="微软雅黑" panose="020B0503020204020204" pitchFamily="34" charset="-122"/>
              </a:rPr>
              <a:t>LLC </a:t>
            </a:r>
            <a:r>
              <a:rPr lang="zh-CN" altLang="en-US" sz="2400" b="0" dirty="0">
                <a:latin typeface="微软雅黑" panose="020B0503020204020204" pitchFamily="34" charset="-122"/>
                <a:ea typeface="微软雅黑" panose="020B0503020204020204" pitchFamily="34" charset="-122"/>
              </a:rPr>
              <a:t>协议。</a:t>
            </a:r>
          </a:p>
          <a:p>
            <a:endParaRPr lang="zh-CN" altLang="en-US" dirty="0"/>
          </a:p>
        </p:txBody>
      </p:sp>
      <p:sp>
        <p:nvSpPr>
          <p:cNvPr id="66562" name="Rectangle 2"/>
          <p:cNvSpPr>
            <a:spLocks noGrp="1" noChangeArrowheads="1"/>
          </p:cNvSpPr>
          <p:nvPr>
            <p:ph type="title"/>
          </p:nvPr>
        </p:nvSpPr>
        <p:spPr/>
        <p:txBody>
          <a:bodyPr/>
          <a:lstStyle/>
          <a:p>
            <a:r>
              <a:rPr lang="zh-CN" altLang="en-US" sz="4000" dirty="0">
                <a:solidFill>
                  <a:srgbClr val="FFFFFF"/>
                </a:solidFill>
              </a:rPr>
              <a:t>以太网与数据链路层的两个子层</a:t>
            </a:r>
          </a:p>
        </p:txBody>
      </p:sp>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idx="1"/>
          </p:nvPr>
        </p:nvSpPr>
        <p:spPr>
          <a:xfrm>
            <a:off x="442800" y="1267199"/>
            <a:ext cx="11485054" cy="4896000"/>
          </a:xfrm>
        </p:spPr>
        <p:txBody>
          <a:bodyPr/>
          <a:lstStyle/>
          <a:p>
            <a:r>
              <a:rPr lang="zh-CN" altLang="en-US" sz="3200" b="0" kern="1200" dirty="0">
                <a:solidFill>
                  <a:srgbClr val="4D4D4D"/>
                </a:solidFill>
                <a:latin typeface="微软雅黑" panose="020B0503020204020204" pitchFamily="34" charset="-122"/>
                <a:ea typeface="微软雅黑" panose="020B0503020204020204" pitchFamily="34" charset="-122"/>
              </a:rPr>
              <a:t>以太网提供的服务是不可靠的交付，即尽最大努力的交付。</a:t>
            </a:r>
          </a:p>
          <a:p>
            <a:r>
              <a:rPr lang="zh-CN" altLang="en-US" sz="3200" b="0" kern="1200" dirty="0">
                <a:solidFill>
                  <a:srgbClr val="4D4D4D"/>
                </a:solidFill>
                <a:latin typeface="微软雅黑" panose="020B0503020204020204" pitchFamily="34" charset="-122"/>
                <a:ea typeface="微软雅黑" panose="020B0503020204020204" pitchFamily="34" charset="-122"/>
              </a:rPr>
              <a:t>当目的站收到有差错的数据帧时就丢弃此帧，其他什么也不做。差错的纠正由高层来决定。</a:t>
            </a:r>
          </a:p>
          <a:p>
            <a:r>
              <a:rPr lang="zh-CN" altLang="en-US" sz="3200" b="0" kern="1200" dirty="0">
                <a:solidFill>
                  <a:srgbClr val="4D4D4D"/>
                </a:solidFill>
                <a:latin typeface="微软雅黑" panose="020B0503020204020204" pitchFamily="34" charset="-122"/>
                <a:ea typeface="微软雅黑" panose="020B0503020204020204" pitchFamily="34" charset="-122"/>
              </a:rPr>
              <a:t>如果高层发现丢失了一些数据而进行重传，但以太网并不知道这是一个重传的帧，而是当作一个新的数据帧来发送。</a:t>
            </a:r>
          </a:p>
        </p:txBody>
      </p:sp>
      <p:sp>
        <p:nvSpPr>
          <p:cNvPr id="67586" name="Rectangle 2"/>
          <p:cNvSpPr>
            <a:spLocks noGrp="1" noChangeArrowheads="1"/>
          </p:cNvSpPr>
          <p:nvPr>
            <p:ph type="title"/>
          </p:nvPr>
        </p:nvSpPr>
        <p:spPr/>
        <p:txBody>
          <a:bodyPr/>
          <a:lstStyle/>
          <a:p>
            <a:r>
              <a:rPr lang="zh-CN" altLang="en-US" sz="4000" dirty="0">
                <a:solidFill>
                  <a:srgbClr val="FFFFFF"/>
                </a:solidFill>
              </a:rPr>
              <a:t>以太网提供的服务</a:t>
            </a:r>
          </a:p>
        </p:txBody>
      </p:sp>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00000"/>
              </a:lnSpc>
            </a:pPr>
            <a:r>
              <a:rPr lang="zh-CN" altLang="en-US" dirty="0"/>
              <a:t>以太网发送的数据都使用曼彻斯特编码。为什么要编码？</a:t>
            </a:r>
            <a:br>
              <a:rPr lang="zh-CN" altLang="en-US" dirty="0"/>
            </a:br>
            <a:r>
              <a:rPr lang="zh-CN" altLang="en-US" dirty="0"/>
              <a:t>曼彻斯特编码：以半个符号宽的先负后正（</a:t>
            </a:r>
            <a:r>
              <a:rPr lang="en-US" altLang="zh-CN" dirty="0"/>
              <a:t>1</a:t>
            </a:r>
            <a:r>
              <a:rPr lang="zh-CN" altLang="en-US" dirty="0"/>
              <a:t>、</a:t>
            </a:r>
            <a:r>
              <a:rPr lang="en-US" altLang="zh-CN" dirty="0"/>
              <a:t>0</a:t>
            </a:r>
            <a:r>
              <a:rPr lang="zh-CN" altLang="en-US" dirty="0"/>
              <a:t>）的脉冲代表数字信号</a:t>
            </a:r>
            <a:r>
              <a:rPr lang="en-US" altLang="zh-CN" dirty="0"/>
              <a:t>1</a:t>
            </a:r>
            <a:r>
              <a:rPr lang="zh-CN" altLang="en-US" dirty="0"/>
              <a:t>，而以 半个符号的先正后负的脉冲（</a:t>
            </a:r>
            <a:r>
              <a:rPr lang="en-US" altLang="zh-CN" dirty="0"/>
              <a:t>0</a:t>
            </a:r>
            <a:r>
              <a:rPr lang="zh-CN" altLang="en-US" dirty="0"/>
              <a:t>、</a:t>
            </a:r>
            <a:r>
              <a:rPr lang="en-US" altLang="zh-CN" dirty="0"/>
              <a:t>1</a:t>
            </a:r>
            <a:r>
              <a:rPr lang="zh-CN" altLang="en-US" dirty="0"/>
              <a:t>）代表数字信号</a:t>
            </a:r>
            <a:r>
              <a:rPr lang="en-US" altLang="zh-CN" dirty="0"/>
              <a:t>0</a:t>
            </a:r>
            <a:r>
              <a:rPr lang="zh-CN" altLang="en-US" dirty="0"/>
              <a:t>。目前最广泛应用的以太局域网，在数据传输时就采用这种数字编码方式。</a:t>
            </a:r>
            <a:endParaRPr lang="en-US" altLang="zh-CN" dirty="0"/>
          </a:p>
          <a:p>
            <a:endParaRPr lang="zh-CN" altLang="en-US" dirty="0"/>
          </a:p>
        </p:txBody>
      </p:sp>
      <p:sp>
        <p:nvSpPr>
          <p:cNvPr id="68610" name="Rectangle 2"/>
          <p:cNvSpPr>
            <a:spLocks noGrp="1" noChangeArrowheads="1"/>
          </p:cNvSpPr>
          <p:nvPr>
            <p:ph type="title"/>
          </p:nvPr>
        </p:nvSpPr>
        <p:spPr/>
        <p:txBody>
          <a:bodyPr/>
          <a:lstStyle/>
          <a:p>
            <a:r>
              <a:rPr lang="zh-CN" altLang="en-US" sz="4000" dirty="0">
                <a:solidFill>
                  <a:srgbClr val="FFFFFF"/>
                </a:solidFill>
              </a:rPr>
              <a:t>曼彻斯特编码</a:t>
            </a:r>
            <a:endParaRPr lang="en-US" altLang="zh-CN" sz="4000" dirty="0">
              <a:solidFill>
                <a:srgbClr val="FFFFFF"/>
              </a:solidFill>
            </a:endParaRPr>
          </a:p>
        </p:txBody>
      </p:sp>
      <p:sp>
        <p:nvSpPr>
          <p:cNvPr id="68611" name="Rectangle 4"/>
          <p:cNvSpPr>
            <a:spLocks noChangeArrowheads="1"/>
          </p:cNvSpPr>
          <p:nvPr/>
        </p:nvSpPr>
        <p:spPr bwMode="auto">
          <a:xfrm>
            <a:off x="173545" y="5330089"/>
            <a:ext cx="2064197"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2400" dirty="0">
                <a:solidFill>
                  <a:srgbClr val="4D4D4D"/>
                </a:solidFill>
                <a:ea typeface="黑体" pitchFamily="49" charset="-122"/>
              </a:rPr>
              <a:t>曼彻斯特编码</a:t>
            </a:r>
          </a:p>
        </p:txBody>
      </p:sp>
      <p:sp>
        <p:nvSpPr>
          <p:cNvPr id="68612" name="Rectangle 5"/>
          <p:cNvSpPr>
            <a:spLocks noChangeArrowheads="1"/>
          </p:cNvSpPr>
          <p:nvPr/>
        </p:nvSpPr>
        <p:spPr bwMode="auto">
          <a:xfrm>
            <a:off x="764019" y="4139188"/>
            <a:ext cx="918051"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2400" dirty="0">
                <a:solidFill>
                  <a:schemeClr val="folHlink"/>
                </a:solidFill>
                <a:ea typeface="黑体" pitchFamily="49" charset="-122"/>
              </a:rPr>
              <a:t> </a:t>
            </a:r>
            <a:r>
              <a:rPr kumimoji="1" lang="zh-CN" altLang="en-US" sz="2400" dirty="0">
                <a:solidFill>
                  <a:srgbClr val="4D4D4D"/>
                </a:solidFill>
                <a:ea typeface="黑体" pitchFamily="49" charset="-122"/>
              </a:rPr>
              <a:t>码元</a:t>
            </a:r>
          </a:p>
        </p:txBody>
      </p:sp>
      <p:sp>
        <p:nvSpPr>
          <p:cNvPr id="68613" name="Rectangle 6"/>
          <p:cNvSpPr>
            <a:spLocks noChangeArrowheads="1"/>
          </p:cNvSpPr>
          <p:nvPr/>
        </p:nvSpPr>
        <p:spPr bwMode="auto">
          <a:xfrm>
            <a:off x="10215821" y="4072498"/>
            <a:ext cx="950259" cy="1718073"/>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68614" name="Rectangle 7"/>
          <p:cNvSpPr>
            <a:spLocks noChangeArrowheads="1"/>
          </p:cNvSpPr>
          <p:nvPr/>
        </p:nvSpPr>
        <p:spPr bwMode="auto">
          <a:xfrm>
            <a:off x="4533311" y="4072498"/>
            <a:ext cx="929096" cy="1718073"/>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68615" name="Rectangle 8"/>
          <p:cNvSpPr>
            <a:spLocks noChangeArrowheads="1"/>
          </p:cNvSpPr>
          <p:nvPr/>
        </p:nvSpPr>
        <p:spPr bwMode="auto">
          <a:xfrm>
            <a:off x="6446528" y="4066146"/>
            <a:ext cx="920631" cy="1718073"/>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68616" name="Rectangle 9"/>
          <p:cNvSpPr>
            <a:spLocks noChangeArrowheads="1"/>
          </p:cNvSpPr>
          <p:nvPr/>
        </p:nvSpPr>
        <p:spPr bwMode="auto">
          <a:xfrm>
            <a:off x="8344931" y="4066146"/>
            <a:ext cx="918514" cy="1718073"/>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68617" name="Rectangle 10"/>
          <p:cNvSpPr>
            <a:spLocks noChangeArrowheads="1"/>
          </p:cNvSpPr>
          <p:nvPr/>
        </p:nvSpPr>
        <p:spPr bwMode="auto">
          <a:xfrm>
            <a:off x="2662421" y="4066146"/>
            <a:ext cx="952376" cy="1718073"/>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68618" name="Rectangle 11"/>
          <p:cNvSpPr>
            <a:spLocks noChangeArrowheads="1"/>
          </p:cNvSpPr>
          <p:nvPr/>
        </p:nvSpPr>
        <p:spPr bwMode="auto">
          <a:xfrm>
            <a:off x="2901573" y="4143952"/>
            <a:ext cx="389060"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2400" b="1">
                <a:solidFill>
                  <a:schemeClr val="folHlink"/>
                </a:solidFill>
                <a:ea typeface="黑体" pitchFamily="49" charset="-122"/>
              </a:rPr>
              <a:t>1</a:t>
            </a:r>
          </a:p>
        </p:txBody>
      </p:sp>
      <p:sp>
        <p:nvSpPr>
          <p:cNvPr id="68619" name="Rectangle 12"/>
          <p:cNvSpPr>
            <a:spLocks noChangeArrowheads="1"/>
          </p:cNvSpPr>
          <p:nvPr/>
        </p:nvSpPr>
        <p:spPr bwMode="auto">
          <a:xfrm>
            <a:off x="11384069" y="4143952"/>
            <a:ext cx="389060"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2400" b="1">
                <a:solidFill>
                  <a:schemeClr val="folHlink"/>
                </a:solidFill>
                <a:ea typeface="黑体" pitchFamily="49" charset="-122"/>
              </a:rPr>
              <a:t>1</a:t>
            </a:r>
          </a:p>
        </p:txBody>
      </p:sp>
      <p:sp>
        <p:nvSpPr>
          <p:cNvPr id="68620" name="Rectangle 13"/>
          <p:cNvSpPr>
            <a:spLocks noChangeArrowheads="1"/>
          </p:cNvSpPr>
          <p:nvPr/>
        </p:nvSpPr>
        <p:spPr bwMode="auto">
          <a:xfrm>
            <a:off x="6696262" y="4143952"/>
            <a:ext cx="389060"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2400" b="1">
                <a:solidFill>
                  <a:schemeClr val="folHlink"/>
                </a:solidFill>
                <a:ea typeface="黑体" pitchFamily="49" charset="-122"/>
              </a:rPr>
              <a:t>1</a:t>
            </a:r>
          </a:p>
        </p:txBody>
      </p:sp>
      <p:sp>
        <p:nvSpPr>
          <p:cNvPr id="68621" name="Rectangle 14"/>
          <p:cNvSpPr>
            <a:spLocks noChangeArrowheads="1"/>
          </p:cNvSpPr>
          <p:nvPr/>
        </p:nvSpPr>
        <p:spPr bwMode="auto">
          <a:xfrm>
            <a:off x="10438041" y="4143952"/>
            <a:ext cx="397882"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07717" tIns="52913" rIns="107717" bIns="52913">
            <a:spAutoFit/>
          </a:bodyPr>
          <a:lstStyle/>
          <a:p>
            <a:pPr defTabSz="907085"/>
            <a:r>
              <a:rPr kumimoji="1" lang="en-US" altLang="zh-CN" sz="2400" b="1">
                <a:solidFill>
                  <a:schemeClr val="folHlink"/>
                </a:solidFill>
                <a:ea typeface="黑体" pitchFamily="49" charset="-122"/>
              </a:rPr>
              <a:t>1</a:t>
            </a:r>
          </a:p>
        </p:txBody>
      </p:sp>
      <p:sp>
        <p:nvSpPr>
          <p:cNvPr id="68622" name="Rectangle 15"/>
          <p:cNvSpPr>
            <a:spLocks noChangeArrowheads="1"/>
          </p:cNvSpPr>
          <p:nvPr/>
        </p:nvSpPr>
        <p:spPr bwMode="auto">
          <a:xfrm>
            <a:off x="9500480" y="4143952"/>
            <a:ext cx="389060"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2400" b="1">
                <a:solidFill>
                  <a:schemeClr val="folHlink"/>
                </a:solidFill>
                <a:ea typeface="黑体" pitchFamily="49" charset="-122"/>
              </a:rPr>
              <a:t>1</a:t>
            </a:r>
          </a:p>
        </p:txBody>
      </p:sp>
      <p:sp>
        <p:nvSpPr>
          <p:cNvPr id="68623" name="Rectangle 16"/>
          <p:cNvSpPr>
            <a:spLocks noChangeArrowheads="1"/>
          </p:cNvSpPr>
          <p:nvPr/>
        </p:nvSpPr>
        <p:spPr bwMode="auto">
          <a:xfrm>
            <a:off x="3866647" y="4143952"/>
            <a:ext cx="389060"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2400" b="1">
                <a:solidFill>
                  <a:schemeClr val="folHlink"/>
                </a:solidFill>
                <a:ea typeface="黑体" pitchFamily="49" charset="-122"/>
              </a:rPr>
              <a:t>0</a:t>
            </a:r>
          </a:p>
        </p:txBody>
      </p:sp>
      <p:sp>
        <p:nvSpPr>
          <p:cNvPr id="68624" name="Rectangle 17"/>
          <p:cNvSpPr>
            <a:spLocks noChangeArrowheads="1"/>
          </p:cNvSpPr>
          <p:nvPr/>
        </p:nvSpPr>
        <p:spPr bwMode="auto">
          <a:xfrm>
            <a:off x="4833838" y="4143952"/>
            <a:ext cx="389060"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2400" b="1">
                <a:solidFill>
                  <a:schemeClr val="folHlink"/>
                </a:solidFill>
                <a:ea typeface="黑体" pitchFamily="49" charset="-122"/>
              </a:rPr>
              <a:t>0</a:t>
            </a:r>
          </a:p>
        </p:txBody>
      </p:sp>
      <p:sp>
        <p:nvSpPr>
          <p:cNvPr id="68625" name="Rectangle 18"/>
          <p:cNvSpPr>
            <a:spLocks noChangeArrowheads="1"/>
          </p:cNvSpPr>
          <p:nvPr/>
        </p:nvSpPr>
        <p:spPr bwMode="auto">
          <a:xfrm>
            <a:off x="5756585" y="4143952"/>
            <a:ext cx="389060"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2400" b="1">
                <a:solidFill>
                  <a:schemeClr val="folHlink"/>
                </a:solidFill>
                <a:ea typeface="黑体" pitchFamily="49" charset="-122"/>
              </a:rPr>
              <a:t>0</a:t>
            </a:r>
          </a:p>
        </p:txBody>
      </p:sp>
      <p:sp>
        <p:nvSpPr>
          <p:cNvPr id="68626" name="Rectangle 19"/>
          <p:cNvSpPr>
            <a:spLocks noChangeArrowheads="1"/>
          </p:cNvSpPr>
          <p:nvPr/>
        </p:nvSpPr>
        <p:spPr bwMode="auto">
          <a:xfrm>
            <a:off x="7640173" y="4143952"/>
            <a:ext cx="389060"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2400" b="1">
                <a:solidFill>
                  <a:schemeClr val="folHlink"/>
                </a:solidFill>
                <a:ea typeface="黑体" pitchFamily="49" charset="-122"/>
              </a:rPr>
              <a:t>0</a:t>
            </a:r>
          </a:p>
        </p:txBody>
      </p:sp>
      <p:sp>
        <p:nvSpPr>
          <p:cNvPr id="68627" name="Rectangle 20"/>
          <p:cNvSpPr>
            <a:spLocks noChangeArrowheads="1"/>
          </p:cNvSpPr>
          <p:nvPr/>
        </p:nvSpPr>
        <p:spPr bwMode="auto">
          <a:xfrm>
            <a:off x="8560803" y="4143952"/>
            <a:ext cx="389060"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2400" b="1">
                <a:solidFill>
                  <a:schemeClr val="folHlink"/>
                </a:solidFill>
                <a:ea typeface="黑体" pitchFamily="49" charset="-122"/>
              </a:rPr>
              <a:t>0</a:t>
            </a:r>
          </a:p>
        </p:txBody>
      </p:sp>
      <p:grpSp>
        <p:nvGrpSpPr>
          <p:cNvPr id="68628" name="Group 21"/>
          <p:cNvGrpSpPr>
            <a:grpSpLocks/>
          </p:cNvGrpSpPr>
          <p:nvPr/>
        </p:nvGrpSpPr>
        <p:grpSpPr bwMode="auto">
          <a:xfrm>
            <a:off x="2626442" y="4782275"/>
            <a:ext cx="9337518" cy="315985"/>
            <a:chOff x="832" y="286"/>
            <a:chExt cx="4728" cy="965"/>
          </a:xfrm>
        </p:grpSpPr>
        <p:sp>
          <p:nvSpPr>
            <p:cNvPr id="68654" name="Freeform 22"/>
            <p:cNvSpPr>
              <a:spLocks/>
            </p:cNvSpPr>
            <p:nvPr/>
          </p:nvSpPr>
          <p:spPr bwMode="auto">
            <a:xfrm>
              <a:off x="832" y="298"/>
              <a:ext cx="4728" cy="953"/>
            </a:xfrm>
            <a:custGeom>
              <a:avLst/>
              <a:gdLst>
                <a:gd name="T0" fmla="*/ 0 w 4728"/>
                <a:gd name="T1" fmla="*/ 0 h 953"/>
                <a:gd name="T2" fmla="*/ 486 w 4728"/>
                <a:gd name="T3" fmla="*/ 0 h 953"/>
                <a:gd name="T4" fmla="*/ 486 w 4728"/>
                <a:gd name="T5" fmla="*/ 952 h 953"/>
                <a:gd name="T6" fmla="*/ 1924 w 4728"/>
                <a:gd name="T7" fmla="*/ 952 h 953"/>
                <a:gd name="T8" fmla="*/ 1924 w 4728"/>
                <a:gd name="T9" fmla="*/ 0 h 953"/>
                <a:gd name="T10" fmla="*/ 2410 w 4728"/>
                <a:gd name="T11" fmla="*/ 0 h 953"/>
                <a:gd name="T12" fmla="*/ 2410 w 4728"/>
                <a:gd name="T13" fmla="*/ 952 h 953"/>
                <a:gd name="T14" fmla="*/ 3372 w 4728"/>
                <a:gd name="T15" fmla="*/ 952 h 953"/>
                <a:gd name="T16" fmla="*/ 3372 w 4728"/>
                <a:gd name="T17" fmla="*/ 0 h 953"/>
                <a:gd name="T18" fmla="*/ 4727 w 4728"/>
                <a:gd name="T19" fmla="*/ 0 h 9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28"/>
                <a:gd name="T31" fmla="*/ 0 h 953"/>
                <a:gd name="T32" fmla="*/ 4728 w 4728"/>
                <a:gd name="T33" fmla="*/ 953 h 9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28" h="953">
                  <a:moveTo>
                    <a:pt x="0" y="0"/>
                  </a:moveTo>
                  <a:lnTo>
                    <a:pt x="486" y="0"/>
                  </a:lnTo>
                  <a:lnTo>
                    <a:pt x="486" y="952"/>
                  </a:lnTo>
                  <a:lnTo>
                    <a:pt x="1924" y="952"/>
                  </a:lnTo>
                  <a:lnTo>
                    <a:pt x="1924" y="0"/>
                  </a:lnTo>
                  <a:lnTo>
                    <a:pt x="2410" y="0"/>
                  </a:lnTo>
                  <a:lnTo>
                    <a:pt x="2410" y="952"/>
                  </a:lnTo>
                  <a:lnTo>
                    <a:pt x="3372" y="952"/>
                  </a:lnTo>
                  <a:lnTo>
                    <a:pt x="3372" y="0"/>
                  </a:lnTo>
                  <a:lnTo>
                    <a:pt x="4727" y="0"/>
                  </a:lnTo>
                </a:path>
              </a:pathLst>
            </a:custGeom>
            <a:noFill/>
            <a:ln w="38100" cap="rnd">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655" name="Line 23"/>
            <p:cNvSpPr>
              <a:spLocks noChangeShapeType="1"/>
            </p:cNvSpPr>
            <p:nvPr/>
          </p:nvSpPr>
          <p:spPr bwMode="auto">
            <a:xfrm flipV="1">
              <a:off x="3721" y="1152"/>
              <a:ext cx="0" cy="88"/>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56" name="Line 24"/>
            <p:cNvSpPr>
              <a:spLocks noChangeShapeType="1"/>
            </p:cNvSpPr>
            <p:nvPr/>
          </p:nvSpPr>
          <p:spPr bwMode="auto">
            <a:xfrm flipV="1">
              <a:off x="4676" y="286"/>
              <a:ext cx="0" cy="88"/>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57" name="Line 25"/>
            <p:cNvSpPr>
              <a:spLocks noChangeShapeType="1"/>
            </p:cNvSpPr>
            <p:nvPr/>
          </p:nvSpPr>
          <p:spPr bwMode="auto">
            <a:xfrm flipV="1">
              <a:off x="5155" y="299"/>
              <a:ext cx="0" cy="88"/>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58" name="Line 26"/>
            <p:cNvSpPr>
              <a:spLocks noChangeShapeType="1"/>
            </p:cNvSpPr>
            <p:nvPr/>
          </p:nvSpPr>
          <p:spPr bwMode="auto">
            <a:xfrm flipV="1">
              <a:off x="2282" y="1150"/>
              <a:ext cx="0" cy="88"/>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59" name="Line 27"/>
            <p:cNvSpPr>
              <a:spLocks noChangeShapeType="1"/>
            </p:cNvSpPr>
            <p:nvPr/>
          </p:nvSpPr>
          <p:spPr bwMode="auto">
            <a:xfrm flipV="1">
              <a:off x="1796" y="1151"/>
              <a:ext cx="0" cy="88"/>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8629" name="Freeform 28"/>
          <p:cNvSpPr>
            <a:spLocks/>
          </p:cNvSpPr>
          <p:nvPr/>
        </p:nvSpPr>
        <p:spPr bwMode="auto">
          <a:xfrm flipV="1">
            <a:off x="2626443" y="5476173"/>
            <a:ext cx="9314237" cy="308046"/>
          </a:xfrm>
          <a:custGeom>
            <a:avLst/>
            <a:gdLst>
              <a:gd name="T0" fmla="*/ 0 w 4401"/>
              <a:gd name="T1" fmla="*/ 0 h 245"/>
              <a:gd name="T2" fmla="*/ 2147483646 w 4401"/>
              <a:gd name="T3" fmla="*/ 0 h 245"/>
              <a:gd name="T4" fmla="*/ 2147483646 w 4401"/>
              <a:gd name="T5" fmla="*/ 2147483646 h 245"/>
              <a:gd name="T6" fmla="*/ 2147483646 w 4401"/>
              <a:gd name="T7" fmla="*/ 2147483646 h 245"/>
              <a:gd name="T8" fmla="*/ 2147483646 w 4401"/>
              <a:gd name="T9" fmla="*/ 0 h 245"/>
              <a:gd name="T10" fmla="*/ 2147483646 w 4401"/>
              <a:gd name="T11" fmla="*/ 0 h 245"/>
              <a:gd name="T12" fmla="*/ 2147483646 w 4401"/>
              <a:gd name="T13" fmla="*/ 2147483646 h 245"/>
              <a:gd name="T14" fmla="*/ 2147483646 w 4401"/>
              <a:gd name="T15" fmla="*/ 2147483646 h 245"/>
              <a:gd name="T16" fmla="*/ 2147483646 w 4401"/>
              <a:gd name="T17" fmla="*/ 0 h 245"/>
              <a:gd name="T18" fmla="*/ 2147483646 w 4401"/>
              <a:gd name="T19" fmla="*/ 0 h 245"/>
              <a:gd name="T20" fmla="*/ 2147483646 w 4401"/>
              <a:gd name="T21" fmla="*/ 2147483646 h 245"/>
              <a:gd name="T22" fmla="*/ 2147483646 w 4401"/>
              <a:gd name="T23" fmla="*/ 2147483646 h 245"/>
              <a:gd name="T24" fmla="*/ 2147483646 w 4401"/>
              <a:gd name="T25" fmla="*/ 0 h 245"/>
              <a:gd name="T26" fmla="*/ 2147483646 w 4401"/>
              <a:gd name="T27" fmla="*/ 0 h 245"/>
              <a:gd name="T28" fmla="*/ 2147483646 w 4401"/>
              <a:gd name="T29" fmla="*/ 2147483646 h 245"/>
              <a:gd name="T30" fmla="*/ 2147483646 w 4401"/>
              <a:gd name="T31" fmla="*/ 2147483646 h 245"/>
              <a:gd name="T32" fmla="*/ 2147483646 w 4401"/>
              <a:gd name="T33" fmla="*/ 2147483646 h 245"/>
              <a:gd name="T34" fmla="*/ 2147483646 w 4401"/>
              <a:gd name="T35" fmla="*/ 0 h 245"/>
              <a:gd name="T36" fmla="*/ 2147483646 w 4401"/>
              <a:gd name="T37" fmla="*/ 2147483646 h 245"/>
              <a:gd name="T38" fmla="*/ 2147483646 w 4401"/>
              <a:gd name="T39" fmla="*/ 2147483646 h 245"/>
              <a:gd name="T40" fmla="*/ 2147483646 w 4401"/>
              <a:gd name="T41" fmla="*/ 0 h 245"/>
              <a:gd name="T42" fmla="*/ 2147483646 w 4401"/>
              <a:gd name="T43" fmla="*/ 0 h 245"/>
              <a:gd name="T44" fmla="*/ 2147483646 w 4401"/>
              <a:gd name="T45" fmla="*/ 2147483646 h 245"/>
              <a:gd name="T46" fmla="*/ 2147483646 w 4401"/>
              <a:gd name="T47" fmla="*/ 2147483646 h 245"/>
              <a:gd name="T48" fmla="*/ 2147483646 w 4401"/>
              <a:gd name="T49" fmla="*/ 0 h 245"/>
              <a:gd name="T50" fmla="*/ 2147483646 w 4401"/>
              <a:gd name="T51" fmla="*/ 0 h 245"/>
              <a:gd name="T52" fmla="*/ 2147483646 w 4401"/>
              <a:gd name="T53" fmla="*/ 2147483646 h 245"/>
              <a:gd name="T54" fmla="*/ 2147483646 w 4401"/>
              <a:gd name="T55" fmla="*/ 2147483646 h 245"/>
              <a:gd name="T56" fmla="*/ 2147483646 w 4401"/>
              <a:gd name="T57" fmla="*/ 0 h 245"/>
              <a:gd name="T58" fmla="*/ 2147483646 w 4401"/>
              <a:gd name="T59" fmla="*/ 0 h 245"/>
              <a:gd name="T60" fmla="*/ 2147483646 w 4401"/>
              <a:gd name="T61" fmla="*/ 2147483646 h 245"/>
              <a:gd name="T62" fmla="*/ 2147483646 w 4401"/>
              <a:gd name="T63" fmla="*/ 2147483646 h 24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401"/>
              <a:gd name="T97" fmla="*/ 0 h 245"/>
              <a:gd name="T98" fmla="*/ 4401 w 4401"/>
              <a:gd name="T99" fmla="*/ 245 h 24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401" h="245">
                <a:moveTo>
                  <a:pt x="0" y="0"/>
                </a:moveTo>
                <a:lnTo>
                  <a:pt x="222" y="0"/>
                </a:lnTo>
                <a:lnTo>
                  <a:pt x="222" y="245"/>
                </a:lnTo>
                <a:lnTo>
                  <a:pt x="676" y="245"/>
                </a:lnTo>
                <a:lnTo>
                  <a:pt x="676" y="0"/>
                </a:lnTo>
                <a:lnTo>
                  <a:pt x="898" y="0"/>
                </a:lnTo>
                <a:lnTo>
                  <a:pt x="898" y="245"/>
                </a:lnTo>
                <a:lnTo>
                  <a:pt x="1129" y="245"/>
                </a:lnTo>
                <a:lnTo>
                  <a:pt x="1129" y="0"/>
                </a:lnTo>
                <a:lnTo>
                  <a:pt x="1351" y="0"/>
                </a:lnTo>
                <a:lnTo>
                  <a:pt x="1351" y="245"/>
                </a:lnTo>
                <a:lnTo>
                  <a:pt x="1573" y="245"/>
                </a:lnTo>
                <a:lnTo>
                  <a:pt x="1573" y="0"/>
                </a:lnTo>
                <a:lnTo>
                  <a:pt x="2027" y="0"/>
                </a:lnTo>
                <a:lnTo>
                  <a:pt x="2027" y="245"/>
                </a:lnTo>
                <a:lnTo>
                  <a:pt x="2471" y="245"/>
                </a:lnTo>
                <a:lnTo>
                  <a:pt x="2471" y="3"/>
                </a:lnTo>
                <a:lnTo>
                  <a:pt x="2693" y="0"/>
                </a:lnTo>
                <a:lnTo>
                  <a:pt x="2693" y="245"/>
                </a:lnTo>
                <a:lnTo>
                  <a:pt x="2915" y="245"/>
                </a:lnTo>
                <a:lnTo>
                  <a:pt x="2915" y="0"/>
                </a:lnTo>
                <a:lnTo>
                  <a:pt x="3368" y="0"/>
                </a:lnTo>
                <a:lnTo>
                  <a:pt x="3368" y="245"/>
                </a:lnTo>
                <a:lnTo>
                  <a:pt x="3590" y="245"/>
                </a:lnTo>
                <a:lnTo>
                  <a:pt x="3590" y="0"/>
                </a:lnTo>
                <a:lnTo>
                  <a:pt x="3812" y="0"/>
                </a:lnTo>
                <a:lnTo>
                  <a:pt x="3812" y="245"/>
                </a:lnTo>
                <a:lnTo>
                  <a:pt x="4034" y="245"/>
                </a:lnTo>
                <a:lnTo>
                  <a:pt x="4034" y="0"/>
                </a:lnTo>
                <a:lnTo>
                  <a:pt x="4256" y="0"/>
                </a:lnTo>
                <a:lnTo>
                  <a:pt x="4256" y="245"/>
                </a:lnTo>
                <a:lnTo>
                  <a:pt x="4401" y="245"/>
                </a:lnTo>
              </a:path>
            </a:pathLst>
          </a:custGeom>
          <a:noFill/>
          <a:ln w="38100" cap="rnd">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a:p>
        </p:txBody>
      </p:sp>
      <p:sp>
        <p:nvSpPr>
          <p:cNvPr id="68630" name="Rectangle 29"/>
          <p:cNvSpPr>
            <a:spLocks noChangeArrowheads="1"/>
          </p:cNvSpPr>
          <p:nvPr/>
        </p:nvSpPr>
        <p:spPr bwMode="auto">
          <a:xfrm>
            <a:off x="7769273" y="5093497"/>
            <a:ext cx="55026" cy="17466"/>
          </a:xfrm>
          <a:prstGeom prst="rect">
            <a:avLst/>
          </a:prstGeom>
          <a:solidFill>
            <a:schemeClr val="bg1"/>
          </a:solidFill>
          <a:ln w="9525">
            <a:solidFill>
              <a:schemeClr val="bg1"/>
            </a:solidFill>
            <a:miter lim="800000"/>
            <a:headEnd/>
            <a:tailEnd/>
          </a:ln>
        </p:spPr>
        <p:txBody>
          <a:bodyPr wrap="none" lIns="108850" tIns="54425" rIns="108850" bIns="54425" anchor="ctr"/>
          <a:lstStyle/>
          <a:p>
            <a:pPr eaLnBrk="1" hangingPunct="1"/>
            <a:endParaRPr lang="zh-CN" altLang="en-US"/>
          </a:p>
        </p:txBody>
      </p:sp>
      <p:sp>
        <p:nvSpPr>
          <p:cNvPr id="68631" name="Line 30"/>
          <p:cNvSpPr>
            <a:spLocks noChangeShapeType="1"/>
          </p:cNvSpPr>
          <p:nvPr/>
        </p:nvSpPr>
        <p:spPr bwMode="auto">
          <a:xfrm flipH="1" flipV="1">
            <a:off x="2649722" y="4113783"/>
            <a:ext cx="2117" cy="199912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68632" name="Line 31"/>
          <p:cNvSpPr>
            <a:spLocks noChangeShapeType="1"/>
          </p:cNvSpPr>
          <p:nvPr/>
        </p:nvSpPr>
        <p:spPr bwMode="auto">
          <a:xfrm flipV="1">
            <a:off x="3591516" y="4097903"/>
            <a:ext cx="0" cy="2032471"/>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68633" name="Line 32"/>
          <p:cNvSpPr>
            <a:spLocks noChangeShapeType="1"/>
          </p:cNvSpPr>
          <p:nvPr/>
        </p:nvSpPr>
        <p:spPr bwMode="auto">
          <a:xfrm flipV="1">
            <a:off x="4526961" y="4113783"/>
            <a:ext cx="0" cy="199912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68634" name="Line 33"/>
          <p:cNvSpPr>
            <a:spLocks noChangeShapeType="1"/>
          </p:cNvSpPr>
          <p:nvPr/>
        </p:nvSpPr>
        <p:spPr bwMode="auto">
          <a:xfrm flipV="1">
            <a:off x="5475105" y="4113782"/>
            <a:ext cx="12698" cy="200706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68635" name="Line 34"/>
          <p:cNvSpPr>
            <a:spLocks noChangeShapeType="1"/>
          </p:cNvSpPr>
          <p:nvPr/>
        </p:nvSpPr>
        <p:spPr bwMode="auto">
          <a:xfrm flipV="1">
            <a:off x="6427481" y="4113782"/>
            <a:ext cx="0" cy="201341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68636" name="Line 35"/>
          <p:cNvSpPr>
            <a:spLocks noChangeShapeType="1"/>
          </p:cNvSpPr>
          <p:nvPr/>
        </p:nvSpPr>
        <p:spPr bwMode="auto">
          <a:xfrm flipV="1">
            <a:off x="7391350" y="4113782"/>
            <a:ext cx="0" cy="201341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68637" name="Line 36"/>
          <p:cNvSpPr>
            <a:spLocks noChangeShapeType="1"/>
          </p:cNvSpPr>
          <p:nvPr/>
        </p:nvSpPr>
        <p:spPr bwMode="auto">
          <a:xfrm flipV="1">
            <a:off x="8330116" y="4113782"/>
            <a:ext cx="0" cy="201341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68638" name="Line 37"/>
          <p:cNvSpPr>
            <a:spLocks noChangeShapeType="1"/>
          </p:cNvSpPr>
          <p:nvPr/>
        </p:nvSpPr>
        <p:spPr bwMode="auto">
          <a:xfrm flipV="1">
            <a:off x="9278259" y="4113783"/>
            <a:ext cx="0" cy="199118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68639" name="Line 38"/>
          <p:cNvSpPr>
            <a:spLocks noChangeShapeType="1"/>
          </p:cNvSpPr>
          <p:nvPr/>
        </p:nvSpPr>
        <p:spPr bwMode="auto">
          <a:xfrm flipH="1" flipV="1">
            <a:off x="10220054" y="4113782"/>
            <a:ext cx="12698" cy="200706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68640" name="Line 39"/>
          <p:cNvSpPr>
            <a:spLocks noChangeShapeType="1"/>
          </p:cNvSpPr>
          <p:nvPr/>
        </p:nvSpPr>
        <p:spPr bwMode="auto">
          <a:xfrm flipV="1">
            <a:off x="11153382" y="4115371"/>
            <a:ext cx="12698" cy="200865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grpSp>
        <p:nvGrpSpPr>
          <p:cNvPr id="68641" name="Group 40"/>
          <p:cNvGrpSpPr>
            <a:grpSpLocks/>
          </p:cNvGrpSpPr>
          <p:nvPr/>
        </p:nvGrpSpPr>
        <p:grpSpPr bwMode="auto">
          <a:xfrm>
            <a:off x="3119560" y="5868376"/>
            <a:ext cx="8543872" cy="431900"/>
            <a:chOff x="1474" y="2588"/>
            <a:chExt cx="4037" cy="162"/>
          </a:xfrm>
        </p:grpSpPr>
        <p:sp>
          <p:nvSpPr>
            <p:cNvPr id="68644" name="Line 41"/>
            <p:cNvSpPr>
              <a:spLocks noChangeShapeType="1"/>
            </p:cNvSpPr>
            <p:nvPr/>
          </p:nvSpPr>
          <p:spPr bwMode="auto">
            <a:xfrm flipV="1">
              <a:off x="1474" y="2588"/>
              <a:ext cx="0" cy="162"/>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8645" name="Line 42"/>
            <p:cNvSpPr>
              <a:spLocks noChangeShapeType="1"/>
            </p:cNvSpPr>
            <p:nvPr/>
          </p:nvSpPr>
          <p:spPr bwMode="auto">
            <a:xfrm flipV="1">
              <a:off x="1922" y="2588"/>
              <a:ext cx="0" cy="162"/>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8646" name="Line 43"/>
            <p:cNvSpPr>
              <a:spLocks noChangeShapeType="1"/>
            </p:cNvSpPr>
            <p:nvPr/>
          </p:nvSpPr>
          <p:spPr bwMode="auto">
            <a:xfrm flipV="1">
              <a:off x="2371" y="2588"/>
              <a:ext cx="0" cy="162"/>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8647" name="Line 44"/>
            <p:cNvSpPr>
              <a:spLocks noChangeShapeType="1"/>
            </p:cNvSpPr>
            <p:nvPr/>
          </p:nvSpPr>
          <p:spPr bwMode="auto">
            <a:xfrm flipV="1">
              <a:off x="2819" y="2588"/>
              <a:ext cx="0" cy="162"/>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8648" name="Line 45"/>
            <p:cNvSpPr>
              <a:spLocks noChangeShapeType="1"/>
            </p:cNvSpPr>
            <p:nvPr/>
          </p:nvSpPr>
          <p:spPr bwMode="auto">
            <a:xfrm flipV="1">
              <a:off x="3268" y="2588"/>
              <a:ext cx="0" cy="162"/>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8649" name="Line 46"/>
            <p:cNvSpPr>
              <a:spLocks noChangeShapeType="1"/>
            </p:cNvSpPr>
            <p:nvPr/>
          </p:nvSpPr>
          <p:spPr bwMode="auto">
            <a:xfrm flipV="1">
              <a:off x="3716" y="2588"/>
              <a:ext cx="0" cy="162"/>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8650" name="Line 47"/>
            <p:cNvSpPr>
              <a:spLocks noChangeShapeType="1"/>
            </p:cNvSpPr>
            <p:nvPr/>
          </p:nvSpPr>
          <p:spPr bwMode="auto">
            <a:xfrm flipV="1">
              <a:off x="4165" y="2588"/>
              <a:ext cx="0" cy="162"/>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8651" name="Line 48"/>
            <p:cNvSpPr>
              <a:spLocks noChangeShapeType="1"/>
            </p:cNvSpPr>
            <p:nvPr/>
          </p:nvSpPr>
          <p:spPr bwMode="auto">
            <a:xfrm flipV="1">
              <a:off x="4613" y="2588"/>
              <a:ext cx="0" cy="162"/>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8652" name="Line 49"/>
            <p:cNvSpPr>
              <a:spLocks noChangeShapeType="1"/>
            </p:cNvSpPr>
            <p:nvPr/>
          </p:nvSpPr>
          <p:spPr bwMode="auto">
            <a:xfrm flipV="1">
              <a:off x="5062" y="2588"/>
              <a:ext cx="0" cy="162"/>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8653" name="Line 50"/>
            <p:cNvSpPr>
              <a:spLocks noChangeShapeType="1"/>
            </p:cNvSpPr>
            <p:nvPr/>
          </p:nvSpPr>
          <p:spPr bwMode="auto">
            <a:xfrm flipV="1">
              <a:off x="5511" y="2588"/>
              <a:ext cx="0" cy="162"/>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sp>
        <p:nvSpPr>
          <p:cNvPr id="68642" name="Rectangle 51"/>
          <p:cNvSpPr>
            <a:spLocks noChangeArrowheads="1"/>
          </p:cNvSpPr>
          <p:nvPr/>
        </p:nvSpPr>
        <p:spPr bwMode="auto">
          <a:xfrm>
            <a:off x="173545" y="5977939"/>
            <a:ext cx="2064197"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2400" dirty="0">
                <a:solidFill>
                  <a:srgbClr val="4D4D4D"/>
                </a:solidFill>
                <a:ea typeface="黑体" pitchFamily="49" charset="-122"/>
              </a:rPr>
              <a:t>出现电平转换</a:t>
            </a:r>
          </a:p>
        </p:txBody>
      </p:sp>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z="4000" dirty="0">
                <a:solidFill>
                  <a:srgbClr val="FFFFFF"/>
                </a:solidFill>
              </a:rPr>
              <a:t>指引</a:t>
            </a:r>
            <a:endParaRPr lang="en-US" altLang="zh-CN" sz="4000" dirty="0">
              <a:solidFill>
                <a:srgbClr val="FFFFFF"/>
              </a:solidFill>
            </a:endParaRPr>
          </a:p>
        </p:txBody>
      </p:sp>
      <p:sp>
        <p:nvSpPr>
          <p:cNvPr id="11267" name="Rectangle 3"/>
          <p:cNvSpPr>
            <a:spLocks noGrp="1" noChangeArrowheads="1"/>
          </p:cNvSpPr>
          <p:nvPr>
            <p:ph idx="1"/>
          </p:nvPr>
        </p:nvSpPr>
        <p:spPr/>
        <p:txBody>
          <a:bodyPr/>
          <a:lstStyle/>
          <a:p>
            <a:r>
              <a:rPr lang="zh-CN" altLang="en-US" sz="3200" b="0" dirty="0">
                <a:solidFill>
                  <a:srgbClr val="4D4D4D"/>
                </a:solidFill>
                <a:latin typeface="微软雅黑" panose="020B0503020204020204" pitchFamily="34" charset="-122"/>
                <a:ea typeface="微软雅黑" panose="020B0503020204020204" pitchFamily="34" charset="-122"/>
              </a:rPr>
              <a:t>以太局域网（以太网）</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概述</a:t>
            </a:r>
          </a:p>
          <a:p>
            <a:pPr lvl="1">
              <a:lnSpc>
                <a:spcPts val="4000"/>
              </a:lnSpc>
              <a:defRPr/>
            </a:pPr>
            <a:r>
              <a:rPr lang="zh-CN" altLang="en-US" sz="2800" dirty="0">
                <a:solidFill>
                  <a:srgbClr val="C00000"/>
                </a:solidFill>
                <a:latin typeface="微软雅黑" panose="020B0503020204020204" pitchFamily="34" charset="-122"/>
                <a:ea typeface="微软雅黑" panose="020B0503020204020204" pitchFamily="34" charset="-122"/>
                <a:cs typeface="+mn-cs"/>
              </a:rPr>
              <a:t>拓扑</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信道利用率</a:t>
            </a:r>
          </a:p>
          <a:p>
            <a:pPr lvl="1">
              <a:lnSpc>
                <a:spcPts val="4000"/>
              </a:lnSpc>
              <a:defRPr/>
            </a:pPr>
            <a:r>
              <a:rPr lang="en-US" altLang="zh-CN" sz="2800" dirty="0">
                <a:solidFill>
                  <a:srgbClr val="4D4D4D"/>
                </a:solidFill>
                <a:latin typeface="微软雅黑" panose="020B0503020204020204" pitchFamily="34" charset="-122"/>
                <a:ea typeface="微软雅黑" panose="020B0503020204020204" pitchFamily="34" charset="-122"/>
                <a:cs typeface="+mn-cs"/>
              </a:rPr>
              <a:t>MAC</a:t>
            </a:r>
            <a:r>
              <a:rPr lang="zh-CN" altLang="en-US" sz="2800" dirty="0">
                <a:solidFill>
                  <a:srgbClr val="4D4D4D"/>
                </a:solidFill>
                <a:latin typeface="微软雅黑" panose="020B0503020204020204" pitchFamily="34" charset="-122"/>
                <a:ea typeface="微软雅黑" panose="020B0503020204020204" pitchFamily="34" charset="-122"/>
                <a:cs typeface="+mn-cs"/>
              </a:rPr>
              <a:t>层</a:t>
            </a:r>
          </a:p>
          <a:p>
            <a:endParaRPr lang="en-US" altLang="zh-CN" dirty="0"/>
          </a:p>
          <a:p>
            <a:endParaRPr lang="zh-CN" altLang="en-US" dirty="0"/>
          </a:p>
        </p:txBody>
      </p:sp>
    </p:spTree>
    <p:extLst>
      <p:ext uri="{BB962C8B-B14F-4D97-AF65-F5344CB8AC3E}">
        <p14:creationId xmlns:p14="http://schemas.microsoft.com/office/powerpoint/2010/main" val="2427056187"/>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idx="1"/>
          </p:nvPr>
        </p:nvSpPr>
        <p:spPr/>
        <p:txBody>
          <a:bodyPr/>
          <a:lstStyle/>
          <a:p>
            <a:pPr>
              <a:lnSpc>
                <a:spcPts val="3840"/>
              </a:lnSpc>
            </a:pPr>
            <a:r>
              <a:rPr lang="zh-CN" altLang="en-US" sz="2400" b="0" kern="1200" dirty="0">
                <a:solidFill>
                  <a:srgbClr val="4D4D4D"/>
                </a:solidFill>
                <a:latin typeface="微软雅黑" panose="020B0503020204020204" pitchFamily="34" charset="-122"/>
                <a:ea typeface="微软雅黑" panose="020B0503020204020204" pitchFamily="34" charset="-122"/>
              </a:rPr>
              <a:t>传统以太网最初是使用粗同轴电缆，后来演进到使用比较便宜的细同轴电缆，最后发展为使用更便宜和更灵活的双绞线。不用电缆而使用无屏蔽双绞线。每个站需要用两对双绞线，分别用于发送和接收</a:t>
            </a:r>
          </a:p>
          <a:p>
            <a:pPr>
              <a:lnSpc>
                <a:spcPts val="3840"/>
              </a:lnSpc>
            </a:pPr>
            <a:r>
              <a:rPr lang="zh-CN" altLang="en-US" sz="2400" b="0" kern="1200" dirty="0">
                <a:solidFill>
                  <a:srgbClr val="4D4D4D"/>
                </a:solidFill>
                <a:latin typeface="微软雅黑" panose="020B0503020204020204" pitchFamily="34" charset="-122"/>
                <a:ea typeface="微软雅黑" panose="020B0503020204020204" pitchFamily="34" charset="-122"/>
              </a:rPr>
              <a:t>这种以太网采用星形拓扑，在星形的中心则增加了一种可靠性非常高的设备，叫做集线器</a:t>
            </a:r>
            <a:r>
              <a:rPr lang="en-US" altLang="zh-CN" sz="2400" b="0" kern="1200" dirty="0">
                <a:solidFill>
                  <a:srgbClr val="4D4D4D"/>
                </a:solidFill>
                <a:latin typeface="微软雅黑" panose="020B0503020204020204" pitchFamily="34" charset="-122"/>
                <a:ea typeface="微软雅黑" panose="020B0503020204020204" pitchFamily="34" charset="-122"/>
              </a:rPr>
              <a:t>(hub)  </a:t>
            </a:r>
            <a:r>
              <a:rPr lang="zh-CN" altLang="en-US" sz="2400" b="0" kern="1200" dirty="0">
                <a:solidFill>
                  <a:srgbClr val="4D4D4D"/>
                </a:solidFill>
                <a:latin typeface="微软雅黑" panose="020B0503020204020204" pitchFamily="34" charset="-122"/>
                <a:ea typeface="微软雅黑" panose="020B0503020204020204" pitchFamily="34" charset="-122"/>
              </a:rPr>
              <a:t>。</a:t>
            </a:r>
          </a:p>
        </p:txBody>
      </p:sp>
      <p:sp>
        <p:nvSpPr>
          <p:cNvPr id="71682" name="Rectangle 2"/>
          <p:cNvSpPr>
            <a:spLocks noGrp="1" noChangeArrowheads="1"/>
          </p:cNvSpPr>
          <p:nvPr>
            <p:ph type="title"/>
          </p:nvPr>
        </p:nvSpPr>
        <p:spPr/>
        <p:txBody>
          <a:bodyPr/>
          <a:lstStyle/>
          <a:p>
            <a:r>
              <a:rPr lang="zh-CN" altLang="en-US" sz="4000" dirty="0">
                <a:solidFill>
                  <a:srgbClr val="FFFFFF"/>
                </a:solidFill>
              </a:rPr>
              <a:t>星型拓扑</a:t>
            </a:r>
          </a:p>
        </p:txBody>
      </p:sp>
      <p:sp>
        <p:nvSpPr>
          <p:cNvPr id="71684" name="Text Box 4"/>
          <p:cNvSpPr txBox="1">
            <a:spLocks noChangeArrowheads="1"/>
          </p:cNvSpPr>
          <p:nvPr/>
        </p:nvSpPr>
        <p:spPr bwMode="auto">
          <a:xfrm>
            <a:off x="4751299" y="4316838"/>
            <a:ext cx="1335516"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lang="zh-CN" altLang="en-US" sz="2900" b="0" dirty="0">
                <a:solidFill>
                  <a:srgbClr val="4D4D4D"/>
                </a:solidFill>
                <a:latin typeface="Arial" charset="0"/>
              </a:rPr>
              <a:t>集线器</a:t>
            </a:r>
          </a:p>
        </p:txBody>
      </p:sp>
      <p:sp>
        <p:nvSpPr>
          <p:cNvPr id="71685" name="Line 5"/>
          <p:cNvSpPr>
            <a:spLocks noChangeShapeType="1"/>
          </p:cNvSpPr>
          <p:nvPr/>
        </p:nvSpPr>
        <p:spPr bwMode="auto">
          <a:xfrm flipV="1">
            <a:off x="3286894" y="5155232"/>
            <a:ext cx="1788212" cy="38744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71686" name="Line 6"/>
          <p:cNvSpPr>
            <a:spLocks noChangeShapeType="1"/>
          </p:cNvSpPr>
          <p:nvPr/>
        </p:nvSpPr>
        <p:spPr bwMode="auto">
          <a:xfrm>
            <a:off x="3934965" y="4594932"/>
            <a:ext cx="1313685" cy="433271"/>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71687" name="Line 7"/>
          <p:cNvSpPr>
            <a:spLocks noChangeShapeType="1"/>
          </p:cNvSpPr>
          <p:nvPr/>
        </p:nvSpPr>
        <p:spPr bwMode="auto">
          <a:xfrm flipV="1">
            <a:off x="5075107" y="5283849"/>
            <a:ext cx="520632" cy="1022587"/>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71688" name="Line 8"/>
          <p:cNvSpPr>
            <a:spLocks noChangeShapeType="1"/>
          </p:cNvSpPr>
          <p:nvPr/>
        </p:nvSpPr>
        <p:spPr bwMode="auto">
          <a:xfrm flipH="1">
            <a:off x="5767166" y="4316838"/>
            <a:ext cx="677245" cy="838394"/>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71689" name="Line 9"/>
          <p:cNvSpPr>
            <a:spLocks noChangeShapeType="1"/>
          </p:cNvSpPr>
          <p:nvPr/>
        </p:nvSpPr>
        <p:spPr bwMode="auto">
          <a:xfrm>
            <a:off x="5938594" y="5283851"/>
            <a:ext cx="1834108" cy="76046"/>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pic>
        <p:nvPicPr>
          <p:cNvPr id="71690"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92367" y="4888470"/>
            <a:ext cx="1486112" cy="654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71691" name="Picture 1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06720" y="4129999"/>
            <a:ext cx="680430" cy="584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96" name="Text Box 16"/>
          <p:cNvSpPr txBox="1">
            <a:spLocks noChangeArrowheads="1"/>
          </p:cNvSpPr>
          <p:nvPr/>
        </p:nvSpPr>
        <p:spPr bwMode="auto">
          <a:xfrm>
            <a:off x="6134336" y="6014424"/>
            <a:ext cx="2079309"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lang="zh-CN" altLang="en-US" sz="2900" b="0" dirty="0">
                <a:solidFill>
                  <a:srgbClr val="4D4D4D"/>
                </a:solidFill>
                <a:latin typeface="Arial" charset="0"/>
              </a:rPr>
              <a:t>两对双绞线</a:t>
            </a:r>
          </a:p>
        </p:txBody>
      </p:sp>
      <p:sp>
        <p:nvSpPr>
          <p:cNvPr id="71697" name="Line 17"/>
          <p:cNvSpPr>
            <a:spLocks noChangeShapeType="1"/>
          </p:cNvSpPr>
          <p:nvPr/>
        </p:nvSpPr>
        <p:spPr bwMode="auto">
          <a:xfrm flipH="1" flipV="1">
            <a:off x="6618655" y="5318870"/>
            <a:ext cx="454323" cy="695554"/>
          </a:xfrm>
          <a:prstGeom prst="line">
            <a:avLst/>
          </a:prstGeom>
          <a:noFill/>
          <a:ln w="19050">
            <a:solidFill>
              <a:schemeClr val="tx2"/>
            </a:solidFill>
            <a:round/>
            <a:headEn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71698" name="Text Box 18"/>
          <p:cNvSpPr txBox="1">
            <a:spLocks noChangeArrowheads="1"/>
          </p:cNvSpPr>
          <p:nvPr/>
        </p:nvSpPr>
        <p:spPr bwMode="auto">
          <a:xfrm>
            <a:off x="5114860" y="3573810"/>
            <a:ext cx="963619"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lang="zh-CN" altLang="en-US" sz="2900" b="0" dirty="0">
                <a:solidFill>
                  <a:srgbClr val="4D4D4D"/>
                </a:solidFill>
                <a:latin typeface="Arial" charset="0"/>
              </a:rPr>
              <a:t>站点</a:t>
            </a:r>
          </a:p>
        </p:txBody>
      </p:sp>
      <p:sp>
        <p:nvSpPr>
          <p:cNvPr id="71699" name="Text Box 19"/>
          <p:cNvSpPr txBox="1">
            <a:spLocks noChangeArrowheads="1"/>
          </p:cNvSpPr>
          <p:nvPr/>
        </p:nvSpPr>
        <p:spPr bwMode="auto">
          <a:xfrm>
            <a:off x="6487182" y="4316837"/>
            <a:ext cx="2058471"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lang="en-US" altLang="zh-CN" sz="2900" b="0" dirty="0">
                <a:solidFill>
                  <a:srgbClr val="4D4D4D"/>
                </a:solidFill>
                <a:latin typeface="Arial" charset="0"/>
              </a:rPr>
              <a:t>RJ-45 </a:t>
            </a:r>
            <a:r>
              <a:rPr lang="zh-CN" altLang="en-US" sz="2900" b="0" dirty="0">
                <a:solidFill>
                  <a:srgbClr val="4D4D4D"/>
                </a:solidFill>
                <a:latin typeface="Arial" charset="0"/>
              </a:rPr>
              <a:t>插头</a:t>
            </a:r>
          </a:p>
        </p:txBody>
      </p:sp>
      <p:sp>
        <p:nvSpPr>
          <p:cNvPr id="71700" name="Line 20"/>
          <p:cNvSpPr>
            <a:spLocks noChangeShapeType="1"/>
          </p:cNvSpPr>
          <p:nvPr/>
        </p:nvSpPr>
        <p:spPr bwMode="auto">
          <a:xfrm>
            <a:off x="7066558" y="4829549"/>
            <a:ext cx="738620" cy="530348"/>
          </a:xfrm>
          <a:prstGeom prst="line">
            <a:avLst/>
          </a:prstGeom>
          <a:noFill/>
          <a:ln w="19050">
            <a:solidFill>
              <a:schemeClr val="tx2"/>
            </a:solidFill>
            <a:round/>
            <a:headEn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71701" name="Line 21"/>
          <p:cNvSpPr>
            <a:spLocks noChangeShapeType="1"/>
          </p:cNvSpPr>
          <p:nvPr/>
        </p:nvSpPr>
        <p:spPr bwMode="auto">
          <a:xfrm flipH="1">
            <a:off x="6002085" y="4811567"/>
            <a:ext cx="884651" cy="464778"/>
          </a:xfrm>
          <a:prstGeom prst="line">
            <a:avLst/>
          </a:prstGeom>
          <a:noFill/>
          <a:ln w="19050">
            <a:solidFill>
              <a:schemeClr val="tx2"/>
            </a:solidFill>
            <a:round/>
            <a:headEn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pic>
        <p:nvPicPr>
          <p:cNvPr id="24" name="Picture 1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3197" y="3770689"/>
            <a:ext cx="680430" cy="584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78690" y="5283851"/>
            <a:ext cx="680430" cy="584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1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34891" y="6014424"/>
            <a:ext cx="680430" cy="584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71765" y="4983554"/>
            <a:ext cx="680430" cy="584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1" name="Rectangle 3"/>
          <p:cNvSpPr>
            <a:spLocks noGrp="1" noChangeArrowheads="1"/>
          </p:cNvSpPr>
          <p:nvPr>
            <p:ph idx="1"/>
          </p:nvPr>
        </p:nvSpPr>
        <p:spPr/>
        <p:txBody>
          <a:bodyPr/>
          <a:lstStyle/>
          <a:p>
            <a:r>
              <a:rPr lang="zh-CN" altLang="en-US" sz="2000" b="0" dirty="0">
                <a:latin typeface="微软雅黑" panose="020B0503020204020204" pitchFamily="34" charset="-122"/>
                <a:ea typeface="微软雅黑" panose="020B0503020204020204" pitchFamily="34" charset="-122"/>
              </a:rPr>
              <a:t>集线器是使用电子器件来模拟实际电缆线的工作，因此整个系统仍然像一个传统的以太网那样运行。集线器使用了大规模集成电路芯片，因此这样的硬件设备的可靠性已大大提高了。</a:t>
            </a:r>
          </a:p>
          <a:p>
            <a:r>
              <a:rPr lang="zh-CN" altLang="en-US" sz="2000" b="0" dirty="0">
                <a:latin typeface="微软雅黑" panose="020B0503020204020204" pitchFamily="34" charset="-122"/>
                <a:ea typeface="微软雅黑" panose="020B0503020204020204" pitchFamily="34" charset="-122"/>
              </a:rPr>
              <a:t>使用集线器的以太网在逻辑上仍是一个总线网，各工作站使用的还是 </a:t>
            </a:r>
            <a:r>
              <a:rPr lang="en-US" altLang="zh-CN" sz="2000" b="0" dirty="0">
                <a:latin typeface="微软雅黑" panose="020B0503020204020204" pitchFamily="34" charset="-122"/>
                <a:ea typeface="微软雅黑" panose="020B0503020204020204" pitchFamily="34" charset="-122"/>
              </a:rPr>
              <a:t>CSMA/CD </a:t>
            </a:r>
            <a:r>
              <a:rPr lang="zh-CN" altLang="en-US" sz="2000" b="0" dirty="0">
                <a:latin typeface="微软雅黑" panose="020B0503020204020204" pitchFamily="34" charset="-122"/>
                <a:ea typeface="微软雅黑" panose="020B0503020204020204" pitchFamily="34" charset="-122"/>
              </a:rPr>
              <a:t>协议，并共享逻辑上的总线。 </a:t>
            </a:r>
          </a:p>
          <a:p>
            <a:r>
              <a:rPr lang="zh-CN" altLang="en-US" sz="2000" b="0" dirty="0">
                <a:latin typeface="微软雅黑" panose="020B0503020204020204" pitchFamily="34" charset="-122"/>
                <a:ea typeface="微软雅黑" panose="020B0503020204020204" pitchFamily="34" charset="-122"/>
              </a:rPr>
              <a:t>集线器很像一个多接口的转发器，工作在物理层。 </a:t>
            </a:r>
          </a:p>
        </p:txBody>
      </p:sp>
      <p:sp>
        <p:nvSpPr>
          <p:cNvPr id="72706" name="Rectangle 2"/>
          <p:cNvSpPr>
            <a:spLocks noGrp="1" noChangeArrowheads="1"/>
          </p:cNvSpPr>
          <p:nvPr>
            <p:ph type="title"/>
          </p:nvPr>
        </p:nvSpPr>
        <p:spPr/>
        <p:txBody>
          <a:bodyPr/>
          <a:lstStyle/>
          <a:p>
            <a:r>
              <a:rPr lang="zh-CN" altLang="en-US" sz="4000" dirty="0">
                <a:solidFill>
                  <a:srgbClr val="FFFFFF"/>
                </a:solidFill>
              </a:rPr>
              <a:t>集线器的一些特点 </a:t>
            </a:r>
          </a:p>
        </p:txBody>
      </p:sp>
      <p:grpSp>
        <p:nvGrpSpPr>
          <p:cNvPr id="72708" name="Group 4"/>
          <p:cNvGrpSpPr>
            <a:grpSpLocks/>
          </p:cNvGrpSpPr>
          <p:nvPr/>
        </p:nvGrpSpPr>
        <p:grpSpPr bwMode="auto">
          <a:xfrm rot="-3098467">
            <a:off x="2618302" y="5234187"/>
            <a:ext cx="1127386" cy="120634"/>
            <a:chOff x="1548" y="1476"/>
            <a:chExt cx="1338" cy="120"/>
          </a:xfrm>
        </p:grpSpPr>
        <p:sp>
          <p:nvSpPr>
            <p:cNvPr id="72763" name="Freeform 5"/>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2764" name="Freeform 6"/>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72709" name="Group 7"/>
          <p:cNvGrpSpPr>
            <a:grpSpLocks/>
          </p:cNvGrpSpPr>
          <p:nvPr/>
        </p:nvGrpSpPr>
        <p:grpSpPr bwMode="auto">
          <a:xfrm rot="-3098467">
            <a:off x="3155865" y="5234187"/>
            <a:ext cx="1127386" cy="120634"/>
            <a:chOff x="1548" y="1476"/>
            <a:chExt cx="1338" cy="120"/>
          </a:xfrm>
        </p:grpSpPr>
        <p:sp>
          <p:nvSpPr>
            <p:cNvPr id="72761" name="Freeform 8"/>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2762" name="Freeform 9"/>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72710" name="Group 10"/>
          <p:cNvGrpSpPr>
            <a:grpSpLocks/>
          </p:cNvGrpSpPr>
          <p:nvPr/>
        </p:nvGrpSpPr>
        <p:grpSpPr bwMode="auto">
          <a:xfrm rot="3701259" flipH="1">
            <a:off x="7875704" y="5228100"/>
            <a:ext cx="1001945" cy="118518"/>
            <a:chOff x="1548" y="1476"/>
            <a:chExt cx="1338" cy="120"/>
          </a:xfrm>
        </p:grpSpPr>
        <p:sp>
          <p:nvSpPr>
            <p:cNvPr id="72759" name="Freeform 11"/>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2760" name="Freeform 12"/>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72711" name="Group 13"/>
          <p:cNvGrpSpPr>
            <a:grpSpLocks/>
          </p:cNvGrpSpPr>
          <p:nvPr/>
        </p:nvGrpSpPr>
        <p:grpSpPr bwMode="auto">
          <a:xfrm rot="3701259" flipH="1">
            <a:off x="8505332" y="5247684"/>
            <a:ext cx="1001944" cy="120634"/>
            <a:chOff x="1548" y="1476"/>
            <a:chExt cx="1338" cy="120"/>
          </a:xfrm>
        </p:grpSpPr>
        <p:sp>
          <p:nvSpPr>
            <p:cNvPr id="72757" name="Freeform 14"/>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2758" name="Freeform 15"/>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72712" name="Rectangle 16"/>
          <p:cNvSpPr>
            <a:spLocks noChangeArrowheads="1"/>
          </p:cNvSpPr>
          <p:nvPr/>
        </p:nvSpPr>
        <p:spPr bwMode="auto">
          <a:xfrm>
            <a:off x="2423269" y="3501802"/>
            <a:ext cx="7345993" cy="1344923"/>
          </a:xfrm>
          <a:prstGeom prst="rect">
            <a:avLst/>
          </a:prstGeom>
          <a:solidFill>
            <a:srgbClr val="FFCCFF"/>
          </a:solidFill>
          <a:ln w="25400">
            <a:solidFill>
              <a:schemeClr val="tx1"/>
            </a:solidFill>
            <a:miter lim="800000"/>
            <a:headEnd/>
            <a:tailEnd/>
          </a:ln>
          <a:effectLst>
            <a:outerShdw dist="28398" dir="3806097" algn="ctr" rotWithShape="0">
              <a:schemeClr val="bg2"/>
            </a:outerShdw>
          </a:effectLst>
        </p:spPr>
        <p:txBody>
          <a:bodyPr wrap="none" lIns="108850" tIns="54425" rIns="108850" bIns="54425" anchor="ctr"/>
          <a:lstStyle/>
          <a:p>
            <a:pPr eaLnBrk="1" hangingPunct="1"/>
            <a:endParaRPr lang="zh-CN" altLang="en-US"/>
          </a:p>
        </p:txBody>
      </p:sp>
      <p:sp>
        <p:nvSpPr>
          <p:cNvPr id="72713" name="AutoShape 17"/>
          <p:cNvSpPr>
            <a:spLocks noChangeArrowheads="1"/>
          </p:cNvSpPr>
          <p:nvPr/>
        </p:nvSpPr>
        <p:spPr bwMode="auto">
          <a:xfrm>
            <a:off x="3411623" y="4478340"/>
            <a:ext cx="590474" cy="350919"/>
          </a:xfrm>
          <a:prstGeom prst="triangle">
            <a:avLst>
              <a:gd name="adj" fmla="val 49995"/>
            </a:avLst>
          </a:prstGeom>
          <a:solidFill>
            <a:schemeClr val="bg1"/>
          </a:solidFill>
          <a:ln w="12700">
            <a:solidFill>
              <a:schemeClr val="tx1"/>
            </a:solidFill>
            <a:miter lim="800000"/>
            <a:headEnd/>
            <a:tailEnd/>
          </a:ln>
        </p:spPr>
        <p:txBody>
          <a:bodyPr wrap="none" lIns="108850" tIns="54425" rIns="108850" bIns="54425" anchor="ctr"/>
          <a:lstStyle/>
          <a:p>
            <a:pPr eaLnBrk="1" hangingPunct="1"/>
            <a:endParaRPr lang="zh-CN" altLang="en-US"/>
          </a:p>
        </p:txBody>
      </p:sp>
      <p:sp>
        <p:nvSpPr>
          <p:cNvPr id="72714" name="AutoShape 18"/>
          <p:cNvSpPr>
            <a:spLocks noChangeArrowheads="1"/>
          </p:cNvSpPr>
          <p:nvPr/>
        </p:nvSpPr>
        <p:spPr bwMode="auto">
          <a:xfrm>
            <a:off x="7646523" y="4481516"/>
            <a:ext cx="594705" cy="352507"/>
          </a:xfrm>
          <a:prstGeom prst="triangle">
            <a:avLst>
              <a:gd name="adj" fmla="val 49995"/>
            </a:avLst>
          </a:prstGeom>
          <a:solidFill>
            <a:schemeClr val="bg1"/>
          </a:solidFill>
          <a:ln w="12700">
            <a:solidFill>
              <a:schemeClr val="tx1"/>
            </a:solidFill>
            <a:miter lim="800000"/>
            <a:headEnd/>
            <a:tailEnd/>
          </a:ln>
        </p:spPr>
        <p:txBody>
          <a:bodyPr wrap="none" lIns="108850" tIns="54425" rIns="108850" bIns="54425" anchor="ctr"/>
          <a:lstStyle/>
          <a:p>
            <a:pPr eaLnBrk="1" hangingPunct="1"/>
            <a:endParaRPr lang="zh-CN" altLang="en-US"/>
          </a:p>
        </p:txBody>
      </p:sp>
      <p:sp>
        <p:nvSpPr>
          <p:cNvPr id="72715" name="AutoShape 19"/>
          <p:cNvSpPr>
            <a:spLocks noChangeArrowheads="1"/>
          </p:cNvSpPr>
          <p:nvPr/>
        </p:nvSpPr>
        <p:spPr bwMode="auto">
          <a:xfrm>
            <a:off x="5424312" y="4478340"/>
            <a:ext cx="594705" cy="350919"/>
          </a:xfrm>
          <a:prstGeom prst="triangle">
            <a:avLst>
              <a:gd name="adj" fmla="val 49995"/>
            </a:avLst>
          </a:prstGeom>
          <a:solidFill>
            <a:schemeClr val="bg1"/>
          </a:solidFill>
          <a:ln w="12700">
            <a:solidFill>
              <a:schemeClr val="tx1"/>
            </a:solidFill>
            <a:miter lim="800000"/>
            <a:headEnd/>
            <a:tailEnd/>
          </a:ln>
        </p:spPr>
        <p:txBody>
          <a:bodyPr wrap="none" lIns="108850" tIns="54425" rIns="108850" bIns="54425" anchor="ctr"/>
          <a:lstStyle/>
          <a:p>
            <a:pPr eaLnBrk="1" hangingPunct="1"/>
            <a:endParaRPr lang="zh-CN" altLang="en-US"/>
          </a:p>
        </p:txBody>
      </p:sp>
      <p:sp>
        <p:nvSpPr>
          <p:cNvPr id="72716" name="AutoShape 20"/>
          <p:cNvSpPr>
            <a:spLocks noChangeArrowheads="1"/>
          </p:cNvSpPr>
          <p:nvPr/>
        </p:nvSpPr>
        <p:spPr bwMode="auto">
          <a:xfrm rot="10800000" flipH="1">
            <a:off x="8247577" y="4481516"/>
            <a:ext cx="590472" cy="352507"/>
          </a:xfrm>
          <a:prstGeom prst="triangle">
            <a:avLst>
              <a:gd name="adj" fmla="val 49995"/>
            </a:avLst>
          </a:prstGeom>
          <a:solidFill>
            <a:schemeClr val="bg1"/>
          </a:solidFill>
          <a:ln w="12700">
            <a:solidFill>
              <a:schemeClr val="tx1"/>
            </a:solidFill>
            <a:miter lim="800000"/>
            <a:headEnd/>
            <a:tailEnd/>
          </a:ln>
        </p:spPr>
        <p:txBody>
          <a:bodyPr wrap="none" lIns="108850" tIns="54425" rIns="108850" bIns="54425" anchor="ctr"/>
          <a:lstStyle/>
          <a:p>
            <a:pPr eaLnBrk="1" hangingPunct="1"/>
            <a:endParaRPr lang="zh-CN" altLang="en-US"/>
          </a:p>
        </p:txBody>
      </p:sp>
      <p:sp>
        <p:nvSpPr>
          <p:cNvPr id="72717" name="AutoShape 21"/>
          <p:cNvSpPr>
            <a:spLocks noChangeArrowheads="1"/>
          </p:cNvSpPr>
          <p:nvPr/>
        </p:nvSpPr>
        <p:spPr bwMode="auto">
          <a:xfrm rot="10800000" flipH="1">
            <a:off x="3993631" y="4478340"/>
            <a:ext cx="592590" cy="350919"/>
          </a:xfrm>
          <a:prstGeom prst="triangle">
            <a:avLst>
              <a:gd name="adj" fmla="val 49995"/>
            </a:avLst>
          </a:prstGeom>
          <a:solidFill>
            <a:schemeClr val="bg1"/>
          </a:solidFill>
          <a:ln w="12700">
            <a:solidFill>
              <a:schemeClr val="tx1"/>
            </a:solidFill>
            <a:miter lim="800000"/>
            <a:headEnd/>
            <a:tailEnd/>
          </a:ln>
        </p:spPr>
        <p:txBody>
          <a:bodyPr wrap="none" lIns="108850" tIns="54425" rIns="108850" bIns="54425" anchor="ctr"/>
          <a:lstStyle/>
          <a:p>
            <a:pPr eaLnBrk="1" hangingPunct="1"/>
            <a:endParaRPr lang="zh-CN" altLang="en-US"/>
          </a:p>
        </p:txBody>
      </p:sp>
      <p:sp>
        <p:nvSpPr>
          <p:cNvPr id="72718" name="AutoShape 22"/>
          <p:cNvSpPr>
            <a:spLocks noChangeArrowheads="1"/>
          </p:cNvSpPr>
          <p:nvPr/>
        </p:nvSpPr>
        <p:spPr bwMode="auto">
          <a:xfrm rot="10800000" flipH="1">
            <a:off x="6033833" y="4495807"/>
            <a:ext cx="594705" cy="349331"/>
          </a:xfrm>
          <a:prstGeom prst="triangle">
            <a:avLst>
              <a:gd name="adj" fmla="val 49995"/>
            </a:avLst>
          </a:prstGeom>
          <a:solidFill>
            <a:schemeClr val="bg1"/>
          </a:solidFill>
          <a:ln w="12700">
            <a:solidFill>
              <a:schemeClr val="tx1"/>
            </a:solidFill>
            <a:miter lim="800000"/>
            <a:headEnd/>
            <a:tailEnd/>
          </a:ln>
        </p:spPr>
        <p:txBody>
          <a:bodyPr wrap="none" lIns="108850" tIns="54425" rIns="108850" bIns="54425" anchor="ctr"/>
          <a:lstStyle/>
          <a:p>
            <a:pPr eaLnBrk="1" hangingPunct="1"/>
            <a:endParaRPr lang="zh-CN" altLang="en-US"/>
          </a:p>
        </p:txBody>
      </p:sp>
      <p:sp>
        <p:nvSpPr>
          <p:cNvPr id="72719" name="Freeform 23"/>
          <p:cNvSpPr>
            <a:spLocks/>
          </p:cNvSpPr>
          <p:nvPr/>
        </p:nvSpPr>
        <p:spPr bwMode="auto">
          <a:xfrm>
            <a:off x="4442306" y="4152828"/>
            <a:ext cx="3513209" cy="325512"/>
          </a:xfrm>
          <a:custGeom>
            <a:avLst/>
            <a:gdLst>
              <a:gd name="T0" fmla="*/ 2147483646 w 1375"/>
              <a:gd name="T1" fmla="*/ 2147483646 h 187"/>
              <a:gd name="T2" fmla="*/ 2147483646 w 1375"/>
              <a:gd name="T3" fmla="*/ 0 h 187"/>
              <a:gd name="T4" fmla="*/ 0 w 1375"/>
              <a:gd name="T5" fmla="*/ 0 h 187"/>
              <a:gd name="T6" fmla="*/ 0 w 1375"/>
              <a:gd name="T7" fmla="*/ 2147483646 h 187"/>
              <a:gd name="T8" fmla="*/ 0 60000 65536"/>
              <a:gd name="T9" fmla="*/ 0 60000 65536"/>
              <a:gd name="T10" fmla="*/ 0 60000 65536"/>
              <a:gd name="T11" fmla="*/ 0 60000 65536"/>
              <a:gd name="T12" fmla="*/ 0 w 1375"/>
              <a:gd name="T13" fmla="*/ 0 h 187"/>
              <a:gd name="T14" fmla="*/ 1375 w 1375"/>
              <a:gd name="T15" fmla="*/ 187 h 187"/>
            </a:gdLst>
            <a:ahLst/>
            <a:cxnLst>
              <a:cxn ang="T8">
                <a:pos x="T0" y="T1"/>
              </a:cxn>
              <a:cxn ang="T9">
                <a:pos x="T2" y="T3"/>
              </a:cxn>
              <a:cxn ang="T10">
                <a:pos x="T4" y="T5"/>
              </a:cxn>
              <a:cxn ang="T11">
                <a:pos x="T6" y="T7"/>
              </a:cxn>
            </a:cxnLst>
            <a:rect l="T12" t="T13" r="T14" b="T15"/>
            <a:pathLst>
              <a:path w="1375" h="187">
                <a:moveTo>
                  <a:pt x="1374" y="186"/>
                </a:moveTo>
                <a:lnTo>
                  <a:pt x="1374" y="0"/>
                </a:lnTo>
                <a:lnTo>
                  <a:pt x="0" y="0"/>
                </a:lnTo>
                <a:lnTo>
                  <a:pt x="0" y="186"/>
                </a:lnTo>
              </a:path>
            </a:pathLst>
          </a:custGeom>
          <a:noFill/>
          <a:ln w="12700" cap="rnd">
            <a:solidFill>
              <a:schemeClr val="tx1"/>
            </a:solidFill>
            <a:round/>
            <a:headEnd type="none" w="sm" len="med"/>
            <a:tailEnd type="triangle" w="sm" len="med"/>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a:p>
        </p:txBody>
      </p:sp>
      <p:sp>
        <p:nvSpPr>
          <p:cNvPr id="72720" name="Freeform 24"/>
          <p:cNvSpPr>
            <a:spLocks/>
          </p:cNvSpPr>
          <p:nvPr/>
        </p:nvSpPr>
        <p:spPr bwMode="auto">
          <a:xfrm>
            <a:off x="5714257" y="3913058"/>
            <a:ext cx="2706865" cy="585924"/>
          </a:xfrm>
          <a:custGeom>
            <a:avLst/>
            <a:gdLst>
              <a:gd name="T0" fmla="*/ 0 w 1060"/>
              <a:gd name="T1" fmla="*/ 2147483646 h 337"/>
              <a:gd name="T2" fmla="*/ 0 w 1060"/>
              <a:gd name="T3" fmla="*/ 0 h 337"/>
              <a:gd name="T4" fmla="*/ 2147483646 w 1060"/>
              <a:gd name="T5" fmla="*/ 0 h 337"/>
              <a:gd name="T6" fmla="*/ 2147483646 w 1060"/>
              <a:gd name="T7" fmla="*/ 2147483646 h 337"/>
              <a:gd name="T8" fmla="*/ 0 60000 65536"/>
              <a:gd name="T9" fmla="*/ 0 60000 65536"/>
              <a:gd name="T10" fmla="*/ 0 60000 65536"/>
              <a:gd name="T11" fmla="*/ 0 60000 65536"/>
              <a:gd name="T12" fmla="*/ 0 w 1060"/>
              <a:gd name="T13" fmla="*/ 0 h 337"/>
              <a:gd name="T14" fmla="*/ 1060 w 1060"/>
              <a:gd name="T15" fmla="*/ 337 h 337"/>
            </a:gdLst>
            <a:ahLst/>
            <a:cxnLst>
              <a:cxn ang="T8">
                <a:pos x="T0" y="T1"/>
              </a:cxn>
              <a:cxn ang="T9">
                <a:pos x="T2" y="T3"/>
              </a:cxn>
              <a:cxn ang="T10">
                <a:pos x="T4" y="T5"/>
              </a:cxn>
              <a:cxn ang="T11">
                <a:pos x="T6" y="T7"/>
              </a:cxn>
            </a:cxnLst>
            <a:rect l="T12" t="T13" r="T14" b="T15"/>
            <a:pathLst>
              <a:path w="1060" h="337">
                <a:moveTo>
                  <a:pt x="0" y="336"/>
                </a:moveTo>
                <a:lnTo>
                  <a:pt x="0" y="0"/>
                </a:lnTo>
                <a:lnTo>
                  <a:pt x="1059" y="0"/>
                </a:lnTo>
                <a:lnTo>
                  <a:pt x="1059" y="330"/>
                </a:lnTo>
              </a:path>
            </a:pathLst>
          </a:custGeom>
          <a:noFill/>
          <a:ln w="12700" cap="rnd">
            <a:solidFill>
              <a:schemeClr val="tx1"/>
            </a:solidFill>
            <a:round/>
            <a:headEnd type="none" w="sm" len="med"/>
            <a:tailEnd type="triangle" w="sm" len="med"/>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a:p>
        </p:txBody>
      </p:sp>
      <p:sp>
        <p:nvSpPr>
          <p:cNvPr id="72721" name="Freeform 25"/>
          <p:cNvSpPr>
            <a:spLocks/>
          </p:cNvSpPr>
          <p:nvPr/>
        </p:nvSpPr>
        <p:spPr bwMode="auto">
          <a:xfrm>
            <a:off x="4198921" y="3913059"/>
            <a:ext cx="1519569" cy="576396"/>
          </a:xfrm>
          <a:custGeom>
            <a:avLst/>
            <a:gdLst>
              <a:gd name="T0" fmla="*/ 2147483646 w 595"/>
              <a:gd name="T1" fmla="*/ 0 h 331"/>
              <a:gd name="T2" fmla="*/ 0 w 595"/>
              <a:gd name="T3" fmla="*/ 0 h 331"/>
              <a:gd name="T4" fmla="*/ 0 w 595"/>
              <a:gd name="T5" fmla="*/ 2147483646 h 331"/>
              <a:gd name="T6" fmla="*/ 0 60000 65536"/>
              <a:gd name="T7" fmla="*/ 0 60000 65536"/>
              <a:gd name="T8" fmla="*/ 0 60000 65536"/>
              <a:gd name="T9" fmla="*/ 0 w 595"/>
              <a:gd name="T10" fmla="*/ 0 h 331"/>
              <a:gd name="T11" fmla="*/ 595 w 595"/>
              <a:gd name="T12" fmla="*/ 331 h 331"/>
            </a:gdLst>
            <a:ahLst/>
            <a:cxnLst>
              <a:cxn ang="T6">
                <a:pos x="T0" y="T1"/>
              </a:cxn>
              <a:cxn ang="T7">
                <a:pos x="T2" y="T3"/>
              </a:cxn>
              <a:cxn ang="T8">
                <a:pos x="T4" y="T5"/>
              </a:cxn>
            </a:cxnLst>
            <a:rect l="T9" t="T10" r="T11" b="T12"/>
            <a:pathLst>
              <a:path w="595" h="331">
                <a:moveTo>
                  <a:pt x="594" y="0"/>
                </a:moveTo>
                <a:lnTo>
                  <a:pt x="0" y="0"/>
                </a:lnTo>
                <a:lnTo>
                  <a:pt x="0" y="330"/>
                </a:lnTo>
              </a:path>
            </a:pathLst>
          </a:custGeom>
          <a:noFill/>
          <a:ln w="12700" cap="rnd">
            <a:solidFill>
              <a:schemeClr val="tx1"/>
            </a:solidFill>
            <a:round/>
            <a:headEnd type="none" w="sm" len="med"/>
            <a:tailEnd type="triangle" w="sm" len="med"/>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a:p>
        </p:txBody>
      </p:sp>
      <p:sp>
        <p:nvSpPr>
          <p:cNvPr id="72722" name="Freeform 26"/>
          <p:cNvSpPr>
            <a:spLocks/>
          </p:cNvSpPr>
          <p:nvPr/>
        </p:nvSpPr>
        <p:spPr bwMode="auto">
          <a:xfrm>
            <a:off x="3707918" y="3705048"/>
            <a:ext cx="4981985" cy="793934"/>
          </a:xfrm>
          <a:custGeom>
            <a:avLst/>
            <a:gdLst>
              <a:gd name="T0" fmla="*/ 0 w 1951"/>
              <a:gd name="T1" fmla="*/ 2147483646 h 457"/>
              <a:gd name="T2" fmla="*/ 0 w 1951"/>
              <a:gd name="T3" fmla="*/ 0 h 457"/>
              <a:gd name="T4" fmla="*/ 2147483646 w 1951"/>
              <a:gd name="T5" fmla="*/ 0 h 457"/>
              <a:gd name="T6" fmla="*/ 2147483646 w 1951"/>
              <a:gd name="T7" fmla="*/ 2147483646 h 457"/>
              <a:gd name="T8" fmla="*/ 2147483646 w 1951"/>
              <a:gd name="T9" fmla="*/ 2147483646 h 457"/>
              <a:gd name="T10" fmla="*/ 0 60000 65536"/>
              <a:gd name="T11" fmla="*/ 0 60000 65536"/>
              <a:gd name="T12" fmla="*/ 0 60000 65536"/>
              <a:gd name="T13" fmla="*/ 0 60000 65536"/>
              <a:gd name="T14" fmla="*/ 0 60000 65536"/>
              <a:gd name="T15" fmla="*/ 0 w 1951"/>
              <a:gd name="T16" fmla="*/ 0 h 457"/>
              <a:gd name="T17" fmla="*/ 1951 w 1951"/>
              <a:gd name="T18" fmla="*/ 457 h 457"/>
            </a:gdLst>
            <a:ahLst/>
            <a:cxnLst>
              <a:cxn ang="T10">
                <a:pos x="T0" y="T1"/>
              </a:cxn>
              <a:cxn ang="T11">
                <a:pos x="T2" y="T3"/>
              </a:cxn>
              <a:cxn ang="T12">
                <a:pos x="T4" y="T5"/>
              </a:cxn>
              <a:cxn ang="T13">
                <a:pos x="T6" y="T7"/>
              </a:cxn>
              <a:cxn ang="T14">
                <a:pos x="T8" y="T9"/>
              </a:cxn>
            </a:cxnLst>
            <a:rect l="T15" t="T16" r="T17" b="T18"/>
            <a:pathLst>
              <a:path w="1951" h="457">
                <a:moveTo>
                  <a:pt x="0" y="456"/>
                </a:moveTo>
                <a:lnTo>
                  <a:pt x="0" y="0"/>
                </a:lnTo>
                <a:lnTo>
                  <a:pt x="1950" y="0"/>
                </a:lnTo>
                <a:lnTo>
                  <a:pt x="1950" y="450"/>
                </a:lnTo>
              </a:path>
            </a:pathLst>
          </a:custGeom>
          <a:noFill/>
          <a:ln w="12700" cap="rnd">
            <a:solidFill>
              <a:schemeClr val="tx1"/>
            </a:solidFill>
            <a:round/>
            <a:headEnd type="none" w="sm" len="med"/>
            <a:tailEnd type="triangle" w="sm" len="med"/>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a:p>
        </p:txBody>
      </p:sp>
      <p:sp>
        <p:nvSpPr>
          <p:cNvPr id="72723" name="Line 27"/>
          <p:cNvSpPr>
            <a:spLocks noChangeShapeType="1"/>
          </p:cNvSpPr>
          <p:nvPr/>
        </p:nvSpPr>
        <p:spPr bwMode="auto">
          <a:xfrm>
            <a:off x="6435946" y="4159179"/>
            <a:ext cx="0" cy="341391"/>
          </a:xfrm>
          <a:prstGeom prst="line">
            <a:avLst/>
          </a:prstGeom>
          <a:noFill/>
          <a:ln w="12700">
            <a:solidFill>
              <a:schemeClr val="tx1"/>
            </a:solidFill>
            <a:round/>
            <a:headEnd type="none" w="sm" len="me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2724" name="Line 28"/>
          <p:cNvSpPr>
            <a:spLocks noChangeShapeType="1"/>
          </p:cNvSpPr>
          <p:nvPr/>
        </p:nvSpPr>
        <p:spPr bwMode="auto">
          <a:xfrm>
            <a:off x="6222190" y="3722515"/>
            <a:ext cx="0" cy="787582"/>
          </a:xfrm>
          <a:prstGeom prst="line">
            <a:avLst/>
          </a:prstGeom>
          <a:noFill/>
          <a:ln w="12700">
            <a:solidFill>
              <a:schemeClr val="tx1"/>
            </a:solidFill>
            <a:round/>
            <a:headEn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2725" name="Rectangle 29"/>
          <p:cNvSpPr>
            <a:spLocks noChangeArrowheads="1"/>
          </p:cNvSpPr>
          <p:nvPr/>
        </p:nvSpPr>
        <p:spPr bwMode="auto">
          <a:xfrm>
            <a:off x="1775653" y="3597074"/>
            <a:ext cx="589435" cy="1311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lnSpc>
                <a:spcPct val="90000"/>
              </a:lnSpc>
            </a:pPr>
            <a:r>
              <a:rPr kumimoji="1" lang="zh-CN" altLang="en-US" sz="2900">
                <a:solidFill>
                  <a:srgbClr val="333399"/>
                </a:solidFill>
                <a:latin typeface="Times New Roman" pitchFamily="18" charset="0"/>
                <a:ea typeface="黑体" pitchFamily="49" charset="-122"/>
              </a:rPr>
              <a:t>集</a:t>
            </a:r>
          </a:p>
          <a:p>
            <a:pPr defTabSz="907085">
              <a:lnSpc>
                <a:spcPct val="90000"/>
              </a:lnSpc>
            </a:pPr>
            <a:r>
              <a:rPr kumimoji="1" lang="zh-CN" altLang="en-US" sz="2900">
                <a:solidFill>
                  <a:srgbClr val="333399"/>
                </a:solidFill>
                <a:latin typeface="Times New Roman" pitchFamily="18" charset="0"/>
                <a:ea typeface="黑体" pitchFamily="49" charset="-122"/>
              </a:rPr>
              <a:t>线</a:t>
            </a:r>
          </a:p>
          <a:p>
            <a:pPr defTabSz="907085">
              <a:lnSpc>
                <a:spcPct val="90000"/>
              </a:lnSpc>
            </a:pPr>
            <a:r>
              <a:rPr kumimoji="1" lang="zh-CN" altLang="en-US" sz="2900">
                <a:solidFill>
                  <a:srgbClr val="333399"/>
                </a:solidFill>
                <a:latin typeface="Times New Roman" pitchFamily="18" charset="0"/>
                <a:ea typeface="黑体" pitchFamily="49" charset="-122"/>
              </a:rPr>
              <a:t>器</a:t>
            </a:r>
          </a:p>
        </p:txBody>
      </p:sp>
      <p:sp>
        <p:nvSpPr>
          <p:cNvPr id="72726" name="Rectangle 30"/>
          <p:cNvSpPr>
            <a:spLocks noChangeArrowheads="1"/>
          </p:cNvSpPr>
          <p:nvPr/>
        </p:nvSpPr>
        <p:spPr bwMode="auto">
          <a:xfrm>
            <a:off x="5001033" y="5816913"/>
            <a:ext cx="1978825" cy="846333"/>
          </a:xfrm>
          <a:prstGeom prst="rect">
            <a:avLst/>
          </a:prstGeom>
          <a:solidFill>
            <a:srgbClr val="FFFF66"/>
          </a:solidFill>
          <a:ln w="25400">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eaLnBrk="1" hangingPunct="1"/>
            <a:endParaRPr lang="zh-CN" altLang="en-US"/>
          </a:p>
        </p:txBody>
      </p:sp>
      <p:sp>
        <p:nvSpPr>
          <p:cNvPr id="72727" name="Rectangle 31"/>
          <p:cNvSpPr>
            <a:spLocks noChangeArrowheads="1"/>
          </p:cNvSpPr>
          <p:nvPr/>
        </p:nvSpPr>
        <p:spPr bwMode="auto">
          <a:xfrm>
            <a:off x="5384100" y="5818500"/>
            <a:ext cx="1265602" cy="398555"/>
          </a:xfrm>
          <a:prstGeom prst="rect">
            <a:avLst/>
          </a:prstGeom>
          <a:solidFill>
            <a:schemeClr val="bg1"/>
          </a:solidFill>
          <a:ln w="12700">
            <a:solidFill>
              <a:schemeClr val="tx1"/>
            </a:solidFill>
            <a:miter lim="800000"/>
            <a:headEnd/>
            <a:tailEnd/>
          </a:ln>
        </p:spPr>
        <p:txBody>
          <a:bodyPr wrap="none" lIns="108850" tIns="54425" rIns="108850" bIns="54425" anchor="ctr"/>
          <a:lstStyle/>
          <a:p>
            <a:pPr eaLnBrk="1" hangingPunct="1"/>
            <a:endParaRPr lang="zh-CN" altLang="en-US"/>
          </a:p>
        </p:txBody>
      </p:sp>
      <p:sp>
        <p:nvSpPr>
          <p:cNvPr id="72728" name="Rectangle 32"/>
          <p:cNvSpPr>
            <a:spLocks noChangeArrowheads="1"/>
          </p:cNvSpPr>
          <p:nvPr/>
        </p:nvSpPr>
        <p:spPr bwMode="auto">
          <a:xfrm>
            <a:off x="5472988" y="5740695"/>
            <a:ext cx="833091"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2400">
                <a:solidFill>
                  <a:srgbClr val="333399"/>
                </a:solidFill>
                <a:latin typeface="Times New Roman" pitchFamily="18" charset="0"/>
                <a:ea typeface="黑体" pitchFamily="49" charset="-122"/>
              </a:rPr>
              <a:t>网卡</a:t>
            </a:r>
          </a:p>
        </p:txBody>
      </p:sp>
      <p:sp>
        <p:nvSpPr>
          <p:cNvPr id="72729" name="Rectangle 33"/>
          <p:cNvSpPr>
            <a:spLocks noChangeArrowheads="1"/>
          </p:cNvSpPr>
          <p:nvPr/>
        </p:nvSpPr>
        <p:spPr bwMode="auto">
          <a:xfrm>
            <a:off x="5307910" y="6183710"/>
            <a:ext cx="1140868"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2400">
                <a:solidFill>
                  <a:srgbClr val="333399"/>
                </a:solidFill>
                <a:latin typeface="Times New Roman" pitchFamily="18" charset="0"/>
                <a:ea typeface="黑体" pitchFamily="49" charset="-122"/>
              </a:rPr>
              <a:t>工作站</a:t>
            </a:r>
          </a:p>
        </p:txBody>
      </p:sp>
      <p:sp>
        <p:nvSpPr>
          <p:cNvPr id="72730" name="Rectangle 34"/>
          <p:cNvSpPr>
            <a:spLocks noChangeArrowheads="1"/>
          </p:cNvSpPr>
          <p:nvPr/>
        </p:nvSpPr>
        <p:spPr bwMode="auto">
          <a:xfrm>
            <a:off x="5523781" y="5724816"/>
            <a:ext cx="962959" cy="82569"/>
          </a:xfrm>
          <a:prstGeom prst="rect">
            <a:avLst/>
          </a:prstGeom>
          <a:solidFill>
            <a:schemeClr val="bg1"/>
          </a:solidFill>
          <a:ln w="12700">
            <a:solidFill>
              <a:schemeClr val="tx1"/>
            </a:solidFill>
            <a:miter lim="800000"/>
            <a:headEnd/>
            <a:tailEnd/>
          </a:ln>
        </p:spPr>
        <p:txBody>
          <a:bodyPr wrap="none" lIns="108850" tIns="54425" rIns="108850" bIns="54425" anchor="ctr"/>
          <a:lstStyle/>
          <a:p>
            <a:pPr eaLnBrk="1" hangingPunct="1"/>
            <a:endParaRPr lang="zh-CN" altLang="en-US"/>
          </a:p>
        </p:txBody>
      </p:sp>
      <p:sp>
        <p:nvSpPr>
          <p:cNvPr id="72731" name="Rectangle 35"/>
          <p:cNvSpPr>
            <a:spLocks noChangeArrowheads="1"/>
          </p:cNvSpPr>
          <p:nvPr/>
        </p:nvSpPr>
        <p:spPr bwMode="auto">
          <a:xfrm>
            <a:off x="1934382" y="5816913"/>
            <a:ext cx="1983059" cy="846333"/>
          </a:xfrm>
          <a:prstGeom prst="rect">
            <a:avLst/>
          </a:prstGeom>
          <a:solidFill>
            <a:srgbClr val="FFFF66"/>
          </a:solidFill>
          <a:ln w="25400">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eaLnBrk="1" hangingPunct="1"/>
            <a:endParaRPr lang="zh-CN" altLang="en-US"/>
          </a:p>
        </p:txBody>
      </p:sp>
      <p:sp>
        <p:nvSpPr>
          <p:cNvPr id="72732" name="Rectangle 36"/>
          <p:cNvSpPr>
            <a:spLocks noChangeArrowheads="1"/>
          </p:cNvSpPr>
          <p:nvPr/>
        </p:nvSpPr>
        <p:spPr bwMode="auto">
          <a:xfrm>
            <a:off x="2256073" y="5805797"/>
            <a:ext cx="1269835" cy="398555"/>
          </a:xfrm>
          <a:prstGeom prst="rect">
            <a:avLst/>
          </a:prstGeom>
          <a:solidFill>
            <a:schemeClr val="bg1"/>
          </a:solidFill>
          <a:ln w="12700">
            <a:solidFill>
              <a:schemeClr val="tx1"/>
            </a:solidFill>
            <a:miter lim="800000"/>
            <a:headEnd/>
            <a:tailEnd/>
          </a:ln>
        </p:spPr>
        <p:txBody>
          <a:bodyPr wrap="none" lIns="108850" tIns="54425" rIns="108850" bIns="54425" anchor="ctr"/>
          <a:lstStyle/>
          <a:p>
            <a:pPr eaLnBrk="1" hangingPunct="1"/>
            <a:endParaRPr lang="zh-CN" altLang="en-US"/>
          </a:p>
        </p:txBody>
      </p:sp>
      <p:sp>
        <p:nvSpPr>
          <p:cNvPr id="72733" name="Rectangle 37"/>
          <p:cNvSpPr>
            <a:spLocks noChangeArrowheads="1"/>
          </p:cNvSpPr>
          <p:nvPr/>
        </p:nvSpPr>
        <p:spPr bwMode="auto">
          <a:xfrm>
            <a:off x="2429618" y="5762925"/>
            <a:ext cx="833091"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2400">
                <a:solidFill>
                  <a:srgbClr val="333399"/>
                </a:solidFill>
                <a:latin typeface="Times New Roman" pitchFamily="18" charset="0"/>
                <a:ea typeface="黑体" pitchFamily="49" charset="-122"/>
              </a:rPr>
              <a:t>网卡</a:t>
            </a:r>
          </a:p>
        </p:txBody>
      </p:sp>
      <p:sp>
        <p:nvSpPr>
          <p:cNvPr id="72734" name="Rectangle 38"/>
          <p:cNvSpPr>
            <a:spLocks noChangeArrowheads="1"/>
          </p:cNvSpPr>
          <p:nvPr/>
        </p:nvSpPr>
        <p:spPr bwMode="auto">
          <a:xfrm>
            <a:off x="2224329" y="6183710"/>
            <a:ext cx="1140868"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2400">
                <a:solidFill>
                  <a:srgbClr val="333399"/>
                </a:solidFill>
                <a:latin typeface="Times New Roman" pitchFamily="18" charset="0"/>
                <a:ea typeface="黑体" pitchFamily="49" charset="-122"/>
              </a:rPr>
              <a:t>工作站</a:t>
            </a:r>
          </a:p>
        </p:txBody>
      </p:sp>
      <p:sp>
        <p:nvSpPr>
          <p:cNvPr id="72735" name="Rectangle 39"/>
          <p:cNvSpPr>
            <a:spLocks noChangeArrowheads="1"/>
          </p:cNvSpPr>
          <p:nvPr/>
        </p:nvSpPr>
        <p:spPr bwMode="auto">
          <a:xfrm>
            <a:off x="2461364" y="5724816"/>
            <a:ext cx="958725" cy="82569"/>
          </a:xfrm>
          <a:prstGeom prst="rect">
            <a:avLst/>
          </a:prstGeom>
          <a:solidFill>
            <a:schemeClr val="bg1"/>
          </a:solidFill>
          <a:ln w="12700">
            <a:solidFill>
              <a:schemeClr val="tx1"/>
            </a:solidFill>
            <a:miter lim="800000"/>
            <a:headEnd/>
            <a:tailEnd/>
          </a:ln>
        </p:spPr>
        <p:txBody>
          <a:bodyPr wrap="none" lIns="108850" tIns="54425" rIns="108850" bIns="54425" anchor="ctr"/>
          <a:lstStyle/>
          <a:p>
            <a:pPr eaLnBrk="1" hangingPunct="1"/>
            <a:endParaRPr lang="zh-CN" altLang="en-US"/>
          </a:p>
        </p:txBody>
      </p:sp>
      <p:sp>
        <p:nvSpPr>
          <p:cNvPr id="72736" name="Rectangle 40"/>
          <p:cNvSpPr>
            <a:spLocks noChangeArrowheads="1"/>
          </p:cNvSpPr>
          <p:nvPr/>
        </p:nvSpPr>
        <p:spPr bwMode="auto">
          <a:xfrm>
            <a:off x="8048637" y="5816913"/>
            <a:ext cx="1983058" cy="846333"/>
          </a:xfrm>
          <a:prstGeom prst="rect">
            <a:avLst/>
          </a:prstGeom>
          <a:solidFill>
            <a:srgbClr val="FFFF66"/>
          </a:solidFill>
          <a:ln w="25400">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eaLnBrk="1" hangingPunct="1"/>
            <a:endParaRPr lang="zh-CN" altLang="en-US"/>
          </a:p>
        </p:txBody>
      </p:sp>
      <p:sp>
        <p:nvSpPr>
          <p:cNvPr id="72737" name="Rectangle 41"/>
          <p:cNvSpPr>
            <a:spLocks noChangeArrowheads="1"/>
          </p:cNvSpPr>
          <p:nvPr/>
        </p:nvSpPr>
        <p:spPr bwMode="auto">
          <a:xfrm>
            <a:off x="8421121" y="5818500"/>
            <a:ext cx="1267718" cy="398555"/>
          </a:xfrm>
          <a:prstGeom prst="rect">
            <a:avLst/>
          </a:prstGeom>
          <a:solidFill>
            <a:schemeClr val="bg1"/>
          </a:solidFill>
          <a:ln w="12700">
            <a:solidFill>
              <a:schemeClr val="tx1"/>
            </a:solidFill>
            <a:miter lim="800000"/>
            <a:headEnd/>
            <a:tailEnd/>
          </a:ln>
        </p:spPr>
        <p:txBody>
          <a:bodyPr wrap="none" lIns="108850" tIns="54425" rIns="108850" bIns="54425" anchor="ctr"/>
          <a:lstStyle/>
          <a:p>
            <a:pPr eaLnBrk="1" hangingPunct="1"/>
            <a:endParaRPr lang="zh-CN" altLang="en-US"/>
          </a:p>
        </p:txBody>
      </p:sp>
      <p:sp>
        <p:nvSpPr>
          <p:cNvPr id="72738" name="Rectangle 42"/>
          <p:cNvSpPr>
            <a:spLocks noChangeArrowheads="1"/>
          </p:cNvSpPr>
          <p:nvPr/>
        </p:nvSpPr>
        <p:spPr bwMode="auto">
          <a:xfrm>
            <a:off x="8518476" y="5767688"/>
            <a:ext cx="833091"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2400">
                <a:solidFill>
                  <a:srgbClr val="333399"/>
                </a:solidFill>
                <a:latin typeface="Times New Roman" pitchFamily="18" charset="0"/>
                <a:ea typeface="黑体" pitchFamily="49" charset="-122"/>
              </a:rPr>
              <a:t>网卡</a:t>
            </a:r>
          </a:p>
        </p:txBody>
      </p:sp>
      <p:sp>
        <p:nvSpPr>
          <p:cNvPr id="72739" name="Rectangle 43"/>
          <p:cNvSpPr>
            <a:spLocks noChangeArrowheads="1"/>
          </p:cNvSpPr>
          <p:nvPr/>
        </p:nvSpPr>
        <p:spPr bwMode="auto">
          <a:xfrm>
            <a:off x="8321651" y="6183710"/>
            <a:ext cx="1140868"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2400">
                <a:solidFill>
                  <a:srgbClr val="333399"/>
                </a:solidFill>
                <a:latin typeface="Times New Roman" pitchFamily="18" charset="0"/>
                <a:ea typeface="黑体" pitchFamily="49" charset="-122"/>
              </a:rPr>
              <a:t>工作站</a:t>
            </a:r>
          </a:p>
        </p:txBody>
      </p:sp>
      <p:sp>
        <p:nvSpPr>
          <p:cNvPr id="72740" name="Rectangle 44"/>
          <p:cNvSpPr>
            <a:spLocks noChangeArrowheads="1"/>
          </p:cNvSpPr>
          <p:nvPr/>
        </p:nvSpPr>
        <p:spPr bwMode="auto">
          <a:xfrm>
            <a:off x="8575617" y="5724816"/>
            <a:ext cx="960842" cy="82569"/>
          </a:xfrm>
          <a:prstGeom prst="rect">
            <a:avLst/>
          </a:prstGeom>
          <a:solidFill>
            <a:schemeClr val="bg1"/>
          </a:solidFill>
          <a:ln w="12700">
            <a:solidFill>
              <a:schemeClr val="tx1"/>
            </a:solidFill>
            <a:miter lim="800000"/>
            <a:headEnd/>
            <a:tailEnd/>
          </a:ln>
        </p:spPr>
        <p:txBody>
          <a:bodyPr wrap="none" lIns="108850" tIns="54425" rIns="108850" bIns="54425" anchor="ctr"/>
          <a:lstStyle/>
          <a:p>
            <a:pPr eaLnBrk="1" hangingPunct="1"/>
            <a:endParaRPr lang="zh-CN" altLang="en-US"/>
          </a:p>
        </p:txBody>
      </p:sp>
      <p:sp>
        <p:nvSpPr>
          <p:cNvPr id="72741" name="Oval 45"/>
          <p:cNvSpPr>
            <a:spLocks noChangeArrowheads="1"/>
          </p:cNvSpPr>
          <p:nvPr/>
        </p:nvSpPr>
        <p:spPr bwMode="auto">
          <a:xfrm>
            <a:off x="5648649" y="3868599"/>
            <a:ext cx="116401" cy="79393"/>
          </a:xfrm>
          <a:prstGeom prst="ellipse">
            <a:avLst/>
          </a:prstGeom>
          <a:solidFill>
            <a:schemeClr val="tx1"/>
          </a:solidFill>
          <a:ln w="12700">
            <a:solidFill>
              <a:schemeClr val="tx1"/>
            </a:solidFill>
            <a:round/>
            <a:headEnd/>
            <a:tailEnd/>
          </a:ln>
        </p:spPr>
        <p:txBody>
          <a:bodyPr wrap="none" lIns="108850" tIns="54425" rIns="108850" bIns="54425" anchor="ctr"/>
          <a:lstStyle/>
          <a:p>
            <a:pPr eaLnBrk="1" hangingPunct="1"/>
            <a:endParaRPr lang="zh-CN" altLang="en-US"/>
          </a:p>
        </p:txBody>
      </p:sp>
      <p:sp>
        <p:nvSpPr>
          <p:cNvPr id="72742" name="Oval 46"/>
          <p:cNvSpPr>
            <a:spLocks noChangeArrowheads="1"/>
          </p:cNvSpPr>
          <p:nvPr/>
        </p:nvSpPr>
        <p:spPr bwMode="auto">
          <a:xfrm>
            <a:off x="6169281" y="3670116"/>
            <a:ext cx="118518" cy="79393"/>
          </a:xfrm>
          <a:prstGeom prst="ellipse">
            <a:avLst/>
          </a:prstGeom>
          <a:solidFill>
            <a:schemeClr val="tx1"/>
          </a:solidFill>
          <a:ln w="12700">
            <a:solidFill>
              <a:schemeClr val="tx1"/>
            </a:solidFill>
            <a:round/>
            <a:headEnd/>
            <a:tailEnd/>
          </a:ln>
        </p:spPr>
        <p:txBody>
          <a:bodyPr wrap="none" lIns="108850" tIns="54425" rIns="108850" bIns="54425" anchor="ctr"/>
          <a:lstStyle/>
          <a:p>
            <a:pPr eaLnBrk="1" hangingPunct="1"/>
            <a:endParaRPr lang="zh-CN" altLang="en-US"/>
          </a:p>
        </p:txBody>
      </p:sp>
      <p:sp>
        <p:nvSpPr>
          <p:cNvPr id="72743" name="Oval 47"/>
          <p:cNvSpPr>
            <a:spLocks noChangeArrowheads="1"/>
          </p:cNvSpPr>
          <p:nvPr/>
        </p:nvSpPr>
        <p:spPr bwMode="auto">
          <a:xfrm>
            <a:off x="6383036" y="4108368"/>
            <a:ext cx="118518" cy="79393"/>
          </a:xfrm>
          <a:prstGeom prst="ellipse">
            <a:avLst/>
          </a:prstGeom>
          <a:solidFill>
            <a:schemeClr val="tx1"/>
          </a:solidFill>
          <a:ln w="12700">
            <a:solidFill>
              <a:schemeClr val="tx1"/>
            </a:solidFill>
            <a:round/>
            <a:headEnd/>
            <a:tailEnd/>
          </a:ln>
        </p:spPr>
        <p:txBody>
          <a:bodyPr wrap="none" lIns="108850" tIns="54425" rIns="108850" bIns="54425" anchor="ctr"/>
          <a:lstStyle/>
          <a:p>
            <a:pPr eaLnBrk="1" hangingPunct="1"/>
            <a:endParaRPr lang="zh-CN" altLang="en-US"/>
          </a:p>
        </p:txBody>
      </p:sp>
      <p:sp>
        <p:nvSpPr>
          <p:cNvPr id="72744" name="Line 48"/>
          <p:cNvSpPr>
            <a:spLocks noChangeShapeType="1"/>
          </p:cNvSpPr>
          <p:nvPr/>
        </p:nvSpPr>
        <p:spPr bwMode="auto">
          <a:xfrm flipV="1">
            <a:off x="5576691" y="4894361"/>
            <a:ext cx="0" cy="597038"/>
          </a:xfrm>
          <a:prstGeom prst="line">
            <a:avLst/>
          </a:prstGeom>
          <a:noFill/>
          <a:ln w="12700">
            <a:solidFill>
              <a:schemeClr val="tx1"/>
            </a:solidFill>
            <a:round/>
            <a:headEnd type="none" w="sm" len="me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2745" name="Line 49"/>
          <p:cNvSpPr>
            <a:spLocks noChangeShapeType="1"/>
          </p:cNvSpPr>
          <p:nvPr/>
        </p:nvSpPr>
        <p:spPr bwMode="auto">
          <a:xfrm>
            <a:off x="6175629" y="4905477"/>
            <a:ext cx="0" cy="592274"/>
          </a:xfrm>
          <a:prstGeom prst="line">
            <a:avLst/>
          </a:prstGeom>
          <a:noFill/>
          <a:ln w="12700">
            <a:solidFill>
              <a:schemeClr val="tx1"/>
            </a:solidFill>
            <a:round/>
            <a:headEnd type="none" w="sm" len="me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2746" name="Line 50"/>
          <p:cNvSpPr>
            <a:spLocks noChangeShapeType="1"/>
          </p:cNvSpPr>
          <p:nvPr/>
        </p:nvSpPr>
        <p:spPr bwMode="auto">
          <a:xfrm rot="236364" flipV="1">
            <a:off x="2803099" y="5022033"/>
            <a:ext cx="463380" cy="546380"/>
          </a:xfrm>
          <a:prstGeom prst="line">
            <a:avLst/>
          </a:prstGeom>
          <a:noFill/>
          <a:ln w="12700">
            <a:solidFill>
              <a:schemeClr val="tx1"/>
            </a:solidFill>
            <a:round/>
            <a:headEnd type="none" w="sm" len="me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2747" name="Line 51"/>
          <p:cNvSpPr>
            <a:spLocks noChangeShapeType="1"/>
          </p:cNvSpPr>
          <p:nvPr/>
        </p:nvSpPr>
        <p:spPr bwMode="auto">
          <a:xfrm flipH="1">
            <a:off x="3365195" y="5006761"/>
            <a:ext cx="503567" cy="511632"/>
          </a:xfrm>
          <a:prstGeom prst="line">
            <a:avLst/>
          </a:prstGeom>
          <a:noFill/>
          <a:ln w="12700">
            <a:solidFill>
              <a:schemeClr val="tx1"/>
            </a:solidFill>
            <a:round/>
            <a:headEnd type="none" w="sm" len="me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2748" name="Line 52"/>
          <p:cNvSpPr>
            <a:spLocks noChangeShapeType="1"/>
          </p:cNvSpPr>
          <p:nvPr/>
        </p:nvSpPr>
        <p:spPr bwMode="auto">
          <a:xfrm>
            <a:off x="7997843" y="4916590"/>
            <a:ext cx="423279" cy="667095"/>
          </a:xfrm>
          <a:prstGeom prst="line">
            <a:avLst/>
          </a:prstGeom>
          <a:noFill/>
          <a:ln w="12700">
            <a:solidFill>
              <a:schemeClr val="tx1"/>
            </a:solidFill>
            <a:round/>
            <a:headEnd type="triangle" w="sm" len="med"/>
            <a:tailEnd type="non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2749" name="Line 53"/>
          <p:cNvSpPr>
            <a:spLocks noChangeShapeType="1"/>
          </p:cNvSpPr>
          <p:nvPr/>
        </p:nvSpPr>
        <p:spPr bwMode="auto">
          <a:xfrm>
            <a:off x="8657005" y="4938821"/>
            <a:ext cx="344516" cy="644864"/>
          </a:xfrm>
          <a:prstGeom prst="line">
            <a:avLst/>
          </a:prstGeom>
          <a:noFill/>
          <a:ln w="12700">
            <a:solidFill>
              <a:schemeClr val="tx1"/>
            </a:solidFill>
            <a:round/>
            <a:headEnd type="none" w="sm" len="me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2750" name="Rectangle 54"/>
          <p:cNvSpPr>
            <a:spLocks noChangeArrowheads="1"/>
          </p:cNvSpPr>
          <p:nvPr/>
        </p:nvSpPr>
        <p:spPr bwMode="auto">
          <a:xfrm>
            <a:off x="6543882" y="5015039"/>
            <a:ext cx="1140868"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2400">
                <a:solidFill>
                  <a:srgbClr val="333399"/>
                </a:solidFill>
                <a:latin typeface="Times New Roman" pitchFamily="18" charset="0"/>
                <a:ea typeface="黑体" pitchFamily="49" charset="-122"/>
              </a:rPr>
              <a:t>双绞线</a:t>
            </a:r>
          </a:p>
        </p:txBody>
      </p:sp>
      <p:grpSp>
        <p:nvGrpSpPr>
          <p:cNvPr id="72751" name="Group 55"/>
          <p:cNvGrpSpPr>
            <a:grpSpLocks/>
          </p:cNvGrpSpPr>
          <p:nvPr/>
        </p:nvGrpSpPr>
        <p:grpSpPr bwMode="auto">
          <a:xfrm rot="5400000" flipH="1">
            <a:off x="5888701" y="5224659"/>
            <a:ext cx="876503" cy="120634"/>
            <a:chOff x="1548" y="1476"/>
            <a:chExt cx="1338" cy="120"/>
          </a:xfrm>
        </p:grpSpPr>
        <p:sp>
          <p:nvSpPr>
            <p:cNvPr id="72755" name="Freeform 56"/>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2756" name="Freeform 57"/>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72752" name="Group 58"/>
          <p:cNvGrpSpPr>
            <a:grpSpLocks/>
          </p:cNvGrpSpPr>
          <p:nvPr/>
        </p:nvGrpSpPr>
        <p:grpSpPr bwMode="auto">
          <a:xfrm rot="5400000" flipH="1">
            <a:off x="5277857" y="5236569"/>
            <a:ext cx="874916" cy="120635"/>
            <a:chOff x="1548" y="1476"/>
            <a:chExt cx="1338" cy="120"/>
          </a:xfrm>
        </p:grpSpPr>
        <p:sp>
          <p:nvSpPr>
            <p:cNvPr id="72753" name="Freeform 59"/>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2754" name="Freeform 60"/>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901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90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1"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idx="1"/>
          </p:nvPr>
        </p:nvSpPr>
        <p:spPr/>
        <p:txBody>
          <a:bodyPr/>
          <a:lstStyle/>
          <a:p>
            <a:pPr>
              <a:lnSpc>
                <a:spcPts val="3840"/>
              </a:lnSpc>
            </a:pPr>
            <a:r>
              <a:rPr lang="en-US" altLang="zh-CN" sz="3200" b="0" kern="1200" dirty="0">
                <a:solidFill>
                  <a:srgbClr val="4D4D4D"/>
                </a:solidFill>
                <a:latin typeface="微软雅黑" panose="020B0503020204020204" pitchFamily="34" charset="-122"/>
                <a:ea typeface="微软雅黑" panose="020B0503020204020204" pitchFamily="34" charset="-122"/>
              </a:rPr>
              <a:t>10BASE-T </a:t>
            </a:r>
            <a:r>
              <a:rPr lang="zh-CN" altLang="en-US" sz="3200" b="0" kern="1200" dirty="0">
                <a:solidFill>
                  <a:srgbClr val="4D4D4D"/>
                </a:solidFill>
                <a:latin typeface="微软雅黑" panose="020B0503020204020204" pitchFamily="34" charset="-122"/>
                <a:ea typeface="微软雅黑" panose="020B0503020204020204" pitchFamily="34" charset="-122"/>
              </a:rPr>
              <a:t>的通信距离稍短，每个站到集线器的距离不超过 </a:t>
            </a:r>
            <a:r>
              <a:rPr lang="en-US" altLang="zh-CN" sz="3200" b="0" kern="1200" dirty="0">
                <a:solidFill>
                  <a:srgbClr val="4D4D4D"/>
                </a:solidFill>
                <a:latin typeface="微软雅黑" panose="020B0503020204020204" pitchFamily="34" charset="-122"/>
                <a:ea typeface="微软雅黑" panose="020B0503020204020204" pitchFamily="34" charset="-122"/>
              </a:rPr>
              <a:t>100 m</a:t>
            </a:r>
            <a:r>
              <a:rPr lang="zh-CN" altLang="en-US" sz="3200" b="0" kern="1200" dirty="0">
                <a:solidFill>
                  <a:srgbClr val="4D4D4D"/>
                </a:solidFill>
                <a:latin typeface="微软雅黑" panose="020B0503020204020204" pitchFamily="34" charset="-122"/>
                <a:ea typeface="微软雅黑" panose="020B0503020204020204" pitchFamily="34" charset="-122"/>
              </a:rPr>
              <a:t>。</a:t>
            </a:r>
          </a:p>
          <a:p>
            <a:pPr>
              <a:lnSpc>
                <a:spcPts val="3840"/>
              </a:lnSpc>
            </a:pPr>
            <a:r>
              <a:rPr lang="zh-CN" altLang="en-US" sz="3200" b="0" kern="1200" dirty="0">
                <a:solidFill>
                  <a:srgbClr val="4D4D4D"/>
                </a:solidFill>
                <a:latin typeface="微软雅黑" panose="020B0503020204020204" pitchFamily="34" charset="-122"/>
                <a:ea typeface="微软雅黑" panose="020B0503020204020204" pitchFamily="34" charset="-122"/>
              </a:rPr>
              <a:t>这种 </a:t>
            </a:r>
            <a:r>
              <a:rPr lang="en-US" altLang="zh-CN" sz="3200" b="0" kern="1200" dirty="0">
                <a:solidFill>
                  <a:srgbClr val="4D4D4D"/>
                </a:solidFill>
                <a:latin typeface="微软雅黑" panose="020B0503020204020204" pitchFamily="34" charset="-122"/>
                <a:ea typeface="微软雅黑" panose="020B0503020204020204" pitchFamily="34" charset="-122"/>
              </a:rPr>
              <a:t>10 Mbit/s </a:t>
            </a:r>
            <a:r>
              <a:rPr lang="zh-CN" altLang="en-US" sz="3200" b="0" kern="1200" dirty="0">
                <a:solidFill>
                  <a:srgbClr val="4D4D4D"/>
                </a:solidFill>
                <a:latin typeface="微软雅黑" panose="020B0503020204020204" pitchFamily="34" charset="-122"/>
                <a:ea typeface="微软雅黑" panose="020B0503020204020204" pitchFamily="34" charset="-122"/>
              </a:rPr>
              <a:t>速率的无屏蔽双绞线星形网的出现，既降低了成本，又提高了可靠性。 </a:t>
            </a:r>
          </a:p>
          <a:p>
            <a:pPr>
              <a:lnSpc>
                <a:spcPts val="3840"/>
              </a:lnSpc>
            </a:pPr>
            <a:r>
              <a:rPr lang="en-US" altLang="zh-CN" sz="3200" b="0" kern="1200" dirty="0">
                <a:solidFill>
                  <a:srgbClr val="4D4D4D"/>
                </a:solidFill>
                <a:latin typeface="微软雅黑" panose="020B0503020204020204" pitchFamily="34" charset="-122"/>
                <a:ea typeface="微软雅黑" panose="020B0503020204020204" pitchFamily="34" charset="-122"/>
              </a:rPr>
              <a:t>10BASE-T </a:t>
            </a:r>
            <a:r>
              <a:rPr lang="zh-CN" altLang="en-US" sz="3200" b="0" kern="1200" dirty="0">
                <a:solidFill>
                  <a:srgbClr val="4D4D4D"/>
                </a:solidFill>
                <a:latin typeface="微软雅黑" panose="020B0503020204020204" pitchFamily="34" charset="-122"/>
                <a:ea typeface="微软雅黑" panose="020B0503020204020204" pitchFamily="34" charset="-122"/>
              </a:rPr>
              <a:t>双绞线以太网的出现，是局域网发展史上的一个非常重要的里程碑，它为以太网在局域网中的统治地位奠定了牢固的基础。</a:t>
            </a:r>
            <a:endParaRPr lang="zh-CN" altLang="en-US" dirty="0"/>
          </a:p>
          <a:p>
            <a:endParaRPr lang="zh-CN" altLang="en-US" dirty="0"/>
          </a:p>
          <a:p>
            <a:r>
              <a:rPr lang="zh-CN" altLang="en-US" sz="3200" b="0" kern="1200" dirty="0">
                <a:solidFill>
                  <a:srgbClr val="4D4D4D"/>
                </a:solidFill>
                <a:latin typeface="微软雅黑" panose="020B0503020204020204" pitchFamily="34" charset="-122"/>
                <a:ea typeface="微软雅黑" panose="020B0503020204020204" pitchFamily="34" charset="-122"/>
              </a:rPr>
              <a:t>其他：</a:t>
            </a:r>
            <a:r>
              <a:rPr lang="en-US" altLang="zh-CN" sz="3200" b="0" kern="1200" dirty="0">
                <a:solidFill>
                  <a:srgbClr val="4D4D4D"/>
                </a:solidFill>
                <a:latin typeface="微软雅黑" panose="020B0503020204020204" pitchFamily="34" charset="-122"/>
                <a:ea typeface="微软雅黑" panose="020B0503020204020204" pitchFamily="34" charset="-122"/>
              </a:rPr>
              <a:t>100Base-FX</a:t>
            </a:r>
            <a:r>
              <a:rPr lang="zh-CN" altLang="en-US" sz="3200" b="0" kern="1200" dirty="0">
                <a:solidFill>
                  <a:srgbClr val="4D4D4D"/>
                </a:solidFill>
                <a:latin typeface="微软雅黑" panose="020B0503020204020204" pitchFamily="34" charset="-122"/>
                <a:ea typeface="微软雅黑" panose="020B0503020204020204" pitchFamily="34" charset="-122"/>
              </a:rPr>
              <a:t>、</a:t>
            </a:r>
            <a:r>
              <a:rPr lang="en-US" altLang="zh-CN" sz="3200" b="0" kern="1200" dirty="0">
                <a:solidFill>
                  <a:srgbClr val="4D4D4D"/>
                </a:solidFill>
                <a:latin typeface="微软雅黑" panose="020B0503020204020204" pitchFamily="34" charset="-122"/>
                <a:ea typeface="微软雅黑" panose="020B0503020204020204" pitchFamily="34" charset="-122"/>
              </a:rPr>
              <a:t>100Base-T</a:t>
            </a:r>
            <a:r>
              <a:rPr lang="zh-CN" altLang="en-US" sz="3200" b="0" kern="1200" dirty="0">
                <a:solidFill>
                  <a:srgbClr val="4D4D4D"/>
                </a:solidFill>
                <a:latin typeface="微软雅黑" panose="020B0503020204020204" pitchFamily="34" charset="-122"/>
                <a:ea typeface="微软雅黑" panose="020B0503020204020204" pitchFamily="34" charset="-122"/>
              </a:rPr>
              <a:t>和</a:t>
            </a:r>
            <a:r>
              <a:rPr lang="en-US" altLang="zh-CN" sz="3200" b="0" kern="1200" dirty="0">
                <a:solidFill>
                  <a:srgbClr val="4D4D4D"/>
                </a:solidFill>
                <a:latin typeface="微软雅黑" panose="020B0503020204020204" pitchFamily="34" charset="-122"/>
                <a:ea typeface="微软雅黑" panose="020B0503020204020204" pitchFamily="34" charset="-122"/>
              </a:rPr>
              <a:t>100Base-T4….</a:t>
            </a:r>
            <a:endParaRPr lang="zh-CN" altLang="en-US" sz="3200" b="0" kern="1200" dirty="0">
              <a:solidFill>
                <a:srgbClr val="4D4D4D"/>
              </a:solidFill>
              <a:latin typeface="微软雅黑" panose="020B0503020204020204" pitchFamily="34" charset="-122"/>
              <a:ea typeface="微软雅黑" panose="020B0503020204020204" pitchFamily="34" charset="-122"/>
            </a:endParaRPr>
          </a:p>
        </p:txBody>
      </p:sp>
      <p:sp>
        <p:nvSpPr>
          <p:cNvPr id="74754" name="Rectangle 2"/>
          <p:cNvSpPr>
            <a:spLocks noGrp="1" noChangeArrowheads="1"/>
          </p:cNvSpPr>
          <p:nvPr>
            <p:ph type="title"/>
          </p:nvPr>
        </p:nvSpPr>
        <p:spPr/>
        <p:txBody>
          <a:bodyPr/>
          <a:lstStyle/>
          <a:p>
            <a:r>
              <a:rPr lang="en-US" altLang="zh-CN" sz="4000" dirty="0">
                <a:solidFill>
                  <a:srgbClr val="FFFFFF"/>
                </a:solidFill>
              </a:rPr>
              <a:t>10Base-T</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p:txBody>
          <a:bodyPr/>
          <a:lstStyle/>
          <a:p>
            <a:pPr>
              <a:defRPr/>
            </a:pPr>
            <a:r>
              <a:rPr lang="zh-CN" altLang="en-US" sz="3200" b="0" dirty="0">
                <a:solidFill>
                  <a:srgbClr val="4D4D4D"/>
                </a:solidFill>
                <a:latin typeface="微软雅黑" panose="020B0503020204020204" pitchFamily="34" charset="-122"/>
                <a:ea typeface="微软雅黑" panose="020B0503020204020204" pitchFamily="34" charset="-122"/>
              </a:rPr>
              <a:t>数据链路层使用的信道主要有以下两种类型：</a:t>
            </a:r>
          </a:p>
          <a:p>
            <a:pPr lvl="1">
              <a:defRPr/>
            </a:pPr>
            <a:r>
              <a:rPr lang="zh-CN" altLang="en-US" sz="2800" dirty="0">
                <a:solidFill>
                  <a:srgbClr val="4D4D4D"/>
                </a:solidFill>
                <a:latin typeface="微软雅黑" panose="020B0503020204020204" pitchFamily="34" charset="-122"/>
                <a:ea typeface="微软雅黑" panose="020B0503020204020204" pitchFamily="34" charset="-122"/>
                <a:cs typeface="+mn-cs"/>
              </a:rPr>
              <a:t>点对点信道：这种信道使用一对一的点对点通信方式。</a:t>
            </a:r>
          </a:p>
          <a:p>
            <a:pPr lvl="1">
              <a:defRPr/>
            </a:pPr>
            <a:r>
              <a:rPr lang="zh-CN" altLang="en-US" sz="2800" dirty="0">
                <a:solidFill>
                  <a:srgbClr val="4D4D4D"/>
                </a:solidFill>
                <a:latin typeface="微软雅黑" panose="020B0503020204020204" pitchFamily="34" charset="-122"/>
                <a:ea typeface="微软雅黑" panose="020B0503020204020204" pitchFamily="34" charset="-122"/>
                <a:cs typeface="+mn-cs"/>
              </a:rPr>
              <a:t>广播信道：这种信道使用一对多的广播通信方式，因此过程比较复杂。广播信道上连接的主机很多，因此必须使用专用的共享信道协议来协调这些主机的数据发送。</a:t>
            </a:r>
          </a:p>
        </p:txBody>
      </p:sp>
      <p:sp>
        <p:nvSpPr>
          <p:cNvPr id="16386" name="Rectangle 2"/>
          <p:cNvSpPr>
            <a:spLocks noGrp="1" noChangeArrowheads="1"/>
          </p:cNvSpPr>
          <p:nvPr>
            <p:ph type="title"/>
          </p:nvPr>
        </p:nvSpPr>
        <p:spPr/>
        <p:txBody>
          <a:bodyPr/>
          <a:lstStyle/>
          <a:p>
            <a:r>
              <a:rPr lang="zh-CN" altLang="en-US" sz="4000" dirty="0">
                <a:solidFill>
                  <a:srgbClr val="FFFFFF"/>
                </a:solidFill>
              </a:rPr>
              <a:t>数据链路层的信道类型</a:t>
            </a:r>
          </a:p>
        </p:txBody>
      </p:sp>
    </p:spTree>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z="4000" dirty="0">
                <a:solidFill>
                  <a:srgbClr val="FFFFFF"/>
                </a:solidFill>
              </a:rPr>
              <a:t>指引</a:t>
            </a:r>
            <a:endParaRPr lang="en-US" altLang="zh-CN" sz="4000" dirty="0">
              <a:solidFill>
                <a:srgbClr val="FFFFFF"/>
              </a:solidFill>
            </a:endParaRPr>
          </a:p>
        </p:txBody>
      </p:sp>
      <p:sp>
        <p:nvSpPr>
          <p:cNvPr id="11267" name="Rectangle 3"/>
          <p:cNvSpPr>
            <a:spLocks noGrp="1" noChangeArrowheads="1"/>
          </p:cNvSpPr>
          <p:nvPr>
            <p:ph idx="1"/>
          </p:nvPr>
        </p:nvSpPr>
        <p:spPr/>
        <p:txBody>
          <a:bodyPr/>
          <a:lstStyle/>
          <a:p>
            <a:r>
              <a:rPr lang="zh-CN" altLang="en-US" sz="3200" b="0" dirty="0">
                <a:solidFill>
                  <a:srgbClr val="4D4D4D"/>
                </a:solidFill>
                <a:latin typeface="微软雅黑" panose="020B0503020204020204" pitchFamily="34" charset="-122"/>
                <a:ea typeface="微软雅黑" panose="020B0503020204020204" pitchFamily="34" charset="-122"/>
              </a:rPr>
              <a:t>以太局域网（以太网）</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概述</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拓扑</a:t>
            </a:r>
          </a:p>
          <a:p>
            <a:pPr lvl="1">
              <a:lnSpc>
                <a:spcPts val="4000"/>
              </a:lnSpc>
              <a:defRPr/>
            </a:pPr>
            <a:r>
              <a:rPr lang="zh-CN" altLang="en-US" sz="2800" dirty="0">
                <a:solidFill>
                  <a:srgbClr val="C00000"/>
                </a:solidFill>
                <a:latin typeface="微软雅黑" panose="020B0503020204020204" pitchFamily="34" charset="-122"/>
                <a:ea typeface="微软雅黑" panose="020B0503020204020204" pitchFamily="34" charset="-122"/>
                <a:cs typeface="+mn-cs"/>
              </a:rPr>
              <a:t>信道利用率</a:t>
            </a:r>
          </a:p>
          <a:p>
            <a:pPr lvl="1">
              <a:lnSpc>
                <a:spcPts val="4000"/>
              </a:lnSpc>
              <a:defRPr/>
            </a:pPr>
            <a:r>
              <a:rPr lang="en-US" altLang="zh-CN" sz="2800" dirty="0">
                <a:solidFill>
                  <a:srgbClr val="4D4D4D"/>
                </a:solidFill>
                <a:latin typeface="微软雅黑" panose="020B0503020204020204" pitchFamily="34" charset="-122"/>
                <a:ea typeface="微软雅黑" panose="020B0503020204020204" pitchFamily="34" charset="-122"/>
                <a:cs typeface="+mn-cs"/>
              </a:rPr>
              <a:t>MAC</a:t>
            </a:r>
            <a:r>
              <a:rPr lang="zh-CN" altLang="en-US" sz="2800" dirty="0">
                <a:solidFill>
                  <a:srgbClr val="4D4D4D"/>
                </a:solidFill>
                <a:latin typeface="微软雅黑" panose="020B0503020204020204" pitchFamily="34" charset="-122"/>
                <a:ea typeface="微软雅黑" panose="020B0503020204020204" pitchFamily="34" charset="-122"/>
                <a:cs typeface="+mn-cs"/>
              </a:rPr>
              <a:t>层</a:t>
            </a:r>
          </a:p>
          <a:p>
            <a:endParaRPr lang="en-US" altLang="zh-CN" dirty="0"/>
          </a:p>
          <a:p>
            <a:endParaRPr lang="zh-CN" altLang="en-US" dirty="0"/>
          </a:p>
        </p:txBody>
      </p:sp>
    </p:spTree>
    <p:extLst>
      <p:ext uri="{BB962C8B-B14F-4D97-AF65-F5344CB8AC3E}">
        <p14:creationId xmlns:p14="http://schemas.microsoft.com/office/powerpoint/2010/main" val="1265166132"/>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ChangeArrowheads="1"/>
          </p:cNvSpPr>
          <p:nvPr>
            <p:ph idx="1"/>
          </p:nvPr>
        </p:nvSpPr>
        <p:spPr/>
        <p:txBody>
          <a:bodyPr/>
          <a:lstStyle/>
          <a:p>
            <a:r>
              <a:rPr lang="zh-CN" altLang="en-US" sz="3200" b="0" kern="1200" dirty="0">
                <a:solidFill>
                  <a:srgbClr val="4D4D4D"/>
                </a:solidFill>
                <a:latin typeface="微软雅黑" panose="020B0503020204020204" pitchFamily="34" charset="-122"/>
                <a:ea typeface="微软雅黑" panose="020B0503020204020204" pitchFamily="34" charset="-122"/>
              </a:rPr>
              <a:t>以太网的信道被占用的情况：</a:t>
            </a:r>
          </a:p>
          <a:p>
            <a:pPr lvl="1"/>
            <a:r>
              <a:rPr lang="zh-CN" altLang="en-US" sz="2800" b="0" kern="1200" dirty="0">
                <a:solidFill>
                  <a:srgbClr val="4D4D4D"/>
                </a:solidFill>
                <a:latin typeface="微软雅黑" panose="020B0503020204020204" pitchFamily="34" charset="-122"/>
                <a:ea typeface="微软雅黑" panose="020B0503020204020204" pitchFamily="34" charset="-122"/>
              </a:rPr>
              <a:t>争用期长度为 </a:t>
            </a:r>
            <a:r>
              <a:rPr lang="en-US" altLang="zh-CN" sz="2800" b="0" kern="1200" dirty="0">
                <a:solidFill>
                  <a:srgbClr val="4D4D4D"/>
                </a:solidFill>
                <a:latin typeface="微软雅黑" panose="020B0503020204020204" pitchFamily="34" charset="-122"/>
                <a:ea typeface="微软雅黑" panose="020B0503020204020204" pitchFamily="34" charset="-122"/>
              </a:rPr>
              <a:t>2</a:t>
            </a:r>
            <a:r>
              <a:rPr lang="en-US" altLang="zh-CN" sz="2800" b="0" kern="1200" dirty="0">
                <a:solidFill>
                  <a:srgbClr val="4D4D4D"/>
                </a:solidFill>
                <a:latin typeface="微软雅黑" panose="020B0503020204020204" pitchFamily="34" charset="-122"/>
                <a:ea typeface="微软雅黑" panose="020B0503020204020204" pitchFamily="34" charset="-122"/>
                <a:sym typeface="Symbol" pitchFamily="18" charset="2"/>
              </a:rPr>
              <a:t></a:t>
            </a:r>
            <a:r>
              <a:rPr lang="zh-CN" altLang="en-US" sz="2800" b="0" kern="1200" dirty="0">
                <a:solidFill>
                  <a:srgbClr val="4D4D4D"/>
                </a:solidFill>
                <a:latin typeface="微软雅黑" panose="020B0503020204020204" pitchFamily="34" charset="-122"/>
                <a:ea typeface="微软雅黑" panose="020B0503020204020204" pitchFamily="34" charset="-122"/>
              </a:rPr>
              <a:t>，即端到端传播时延的两倍。检测到碰撞后不发送干扰信号。</a:t>
            </a:r>
          </a:p>
          <a:p>
            <a:pPr lvl="1"/>
            <a:r>
              <a:rPr lang="zh-CN" altLang="en-US" sz="2800" b="0" kern="1200" dirty="0">
                <a:solidFill>
                  <a:srgbClr val="4D4D4D"/>
                </a:solidFill>
                <a:latin typeface="微软雅黑" panose="020B0503020204020204" pitchFamily="34" charset="-122"/>
                <a:ea typeface="微软雅黑" panose="020B0503020204020204" pitchFamily="34" charset="-122"/>
              </a:rPr>
              <a:t>帧长为 </a:t>
            </a:r>
            <a:r>
              <a:rPr lang="en-US" altLang="zh-CN" sz="2800" b="0" kern="1200" dirty="0">
                <a:solidFill>
                  <a:srgbClr val="4D4D4D"/>
                </a:solidFill>
                <a:latin typeface="微软雅黑" panose="020B0503020204020204" pitchFamily="34" charset="-122"/>
                <a:ea typeface="微软雅黑" panose="020B0503020204020204" pitchFamily="34" charset="-122"/>
              </a:rPr>
              <a:t>L (bit)</a:t>
            </a:r>
            <a:r>
              <a:rPr lang="zh-CN" altLang="en-US" sz="2800" b="0" kern="1200" dirty="0">
                <a:solidFill>
                  <a:srgbClr val="4D4D4D"/>
                </a:solidFill>
                <a:latin typeface="微软雅黑" panose="020B0503020204020204" pitchFamily="34" charset="-122"/>
                <a:ea typeface="微软雅黑" panose="020B0503020204020204" pitchFamily="34" charset="-122"/>
              </a:rPr>
              <a:t>，数据发送速率为 </a:t>
            </a:r>
            <a:r>
              <a:rPr lang="en-US" altLang="zh-CN" sz="2800" b="0" kern="1200" dirty="0">
                <a:solidFill>
                  <a:srgbClr val="4D4D4D"/>
                </a:solidFill>
                <a:latin typeface="微软雅黑" panose="020B0503020204020204" pitchFamily="34" charset="-122"/>
                <a:ea typeface="微软雅黑" panose="020B0503020204020204" pitchFamily="34" charset="-122"/>
              </a:rPr>
              <a:t>C (bit/s)</a:t>
            </a:r>
            <a:r>
              <a:rPr lang="zh-CN" altLang="en-US" sz="2800" b="0" kern="1200" dirty="0">
                <a:solidFill>
                  <a:srgbClr val="4D4D4D"/>
                </a:solidFill>
                <a:latin typeface="微软雅黑" panose="020B0503020204020204" pitchFamily="34" charset="-122"/>
                <a:ea typeface="微软雅黑" panose="020B0503020204020204" pitchFamily="34" charset="-122"/>
              </a:rPr>
              <a:t>，因而帧的发送时间为 </a:t>
            </a:r>
            <a:r>
              <a:rPr lang="en-US" altLang="zh-CN" sz="2800" b="0" kern="1200" dirty="0">
                <a:solidFill>
                  <a:srgbClr val="4D4D4D"/>
                </a:solidFill>
                <a:latin typeface="微软雅黑" panose="020B0503020204020204" pitchFamily="34" charset="-122"/>
                <a:ea typeface="微软雅黑" panose="020B0503020204020204" pitchFamily="34" charset="-122"/>
              </a:rPr>
              <a:t>L/C = T</a:t>
            </a:r>
            <a:r>
              <a:rPr lang="en-US" altLang="zh-CN" sz="2800" b="0" kern="1200" baseline="-25000" dirty="0">
                <a:solidFill>
                  <a:srgbClr val="4D4D4D"/>
                </a:solidFill>
                <a:latin typeface="微软雅黑" panose="020B0503020204020204" pitchFamily="34" charset="-122"/>
                <a:ea typeface="微软雅黑" panose="020B0503020204020204" pitchFamily="34" charset="-122"/>
              </a:rPr>
              <a:t>0</a:t>
            </a:r>
            <a:r>
              <a:rPr lang="en-US" altLang="zh-CN" sz="2800" b="0" kern="1200" dirty="0">
                <a:solidFill>
                  <a:srgbClr val="4D4D4D"/>
                </a:solidFill>
                <a:latin typeface="微软雅黑" panose="020B0503020204020204" pitchFamily="34" charset="-122"/>
                <a:ea typeface="微软雅黑" panose="020B0503020204020204" pitchFamily="34" charset="-122"/>
              </a:rPr>
              <a:t> (s)</a:t>
            </a:r>
            <a:r>
              <a:rPr lang="zh-CN" altLang="en-US" sz="2800" b="0" kern="1200" dirty="0">
                <a:solidFill>
                  <a:srgbClr val="4D4D4D"/>
                </a:solidFill>
                <a:latin typeface="微软雅黑" panose="020B0503020204020204" pitchFamily="34" charset="-122"/>
                <a:ea typeface="微软雅黑" panose="020B0503020204020204" pitchFamily="34" charset="-122"/>
              </a:rPr>
              <a:t>。</a:t>
            </a:r>
          </a:p>
        </p:txBody>
      </p:sp>
      <p:sp>
        <p:nvSpPr>
          <p:cNvPr id="76802" name="Rectangle 2"/>
          <p:cNvSpPr>
            <a:spLocks noGrp="1" noChangeArrowheads="1"/>
          </p:cNvSpPr>
          <p:nvPr>
            <p:ph type="title"/>
          </p:nvPr>
        </p:nvSpPr>
        <p:spPr/>
        <p:txBody>
          <a:bodyPr/>
          <a:lstStyle/>
          <a:p>
            <a:r>
              <a:rPr lang="zh-CN" altLang="en-US" sz="4000" dirty="0">
                <a:solidFill>
                  <a:srgbClr val="FFFFFF"/>
                </a:solidFill>
              </a:rPr>
              <a:t>以太网的信道利用率</a:t>
            </a:r>
          </a:p>
        </p:txBody>
      </p:sp>
    </p:spTree>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Line 12"/>
          <p:cNvSpPr>
            <a:spLocks noChangeShapeType="1"/>
          </p:cNvSpPr>
          <p:nvPr/>
        </p:nvSpPr>
        <p:spPr bwMode="auto">
          <a:xfrm>
            <a:off x="5132250" y="5321951"/>
            <a:ext cx="1350258" cy="0"/>
          </a:xfrm>
          <a:prstGeom prst="line">
            <a:avLst/>
          </a:prstGeom>
          <a:noFill/>
          <a:ln w="19050">
            <a:solidFill>
              <a:schemeClr val="tx2"/>
            </a:solidFill>
            <a:round/>
            <a:headEnd type="triangle" w="sm" len="me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7828" name="Rectangle 3"/>
          <p:cNvSpPr>
            <a:spLocks noGrp="1" noChangeArrowheads="1"/>
          </p:cNvSpPr>
          <p:nvPr>
            <p:ph idx="1"/>
          </p:nvPr>
        </p:nvSpPr>
        <p:spPr/>
        <p:txBody>
          <a:bodyPr/>
          <a:lstStyle/>
          <a:p>
            <a:r>
              <a:rPr lang="zh-CN" altLang="en-US" sz="3200" b="0" kern="1200" dirty="0">
                <a:solidFill>
                  <a:srgbClr val="4D4D4D"/>
                </a:solidFill>
                <a:latin typeface="微软雅黑" panose="020B0503020204020204" pitchFamily="34" charset="-122"/>
                <a:ea typeface="微软雅黑" panose="020B0503020204020204" pitchFamily="34" charset="-122"/>
              </a:rPr>
              <a:t>一个帧从开始发送，经可能发生的碰撞后，将再重传数次，到发送成功且信道转为空闲</a:t>
            </a:r>
            <a:r>
              <a:rPr lang="en-US" altLang="zh-CN" sz="3200" b="0" kern="1200" dirty="0">
                <a:solidFill>
                  <a:srgbClr val="4D4D4D"/>
                </a:solidFill>
                <a:latin typeface="微软雅黑" panose="020B0503020204020204" pitchFamily="34" charset="-122"/>
                <a:ea typeface="微软雅黑" panose="020B0503020204020204" pitchFamily="34" charset="-122"/>
              </a:rPr>
              <a:t>(</a:t>
            </a:r>
            <a:r>
              <a:rPr lang="zh-CN" altLang="en-US" sz="3200" b="0" kern="1200" dirty="0">
                <a:solidFill>
                  <a:srgbClr val="4D4D4D"/>
                </a:solidFill>
                <a:latin typeface="微软雅黑" panose="020B0503020204020204" pitchFamily="34" charset="-122"/>
                <a:ea typeface="微软雅黑" panose="020B0503020204020204" pitchFamily="34" charset="-122"/>
              </a:rPr>
              <a:t>即再经过时间 </a:t>
            </a:r>
            <a:r>
              <a:rPr lang="zh-CN" altLang="en-US" sz="3200" b="0" kern="1200" dirty="0">
                <a:solidFill>
                  <a:srgbClr val="4D4D4D"/>
                </a:solidFill>
                <a:latin typeface="微软雅黑" panose="020B0503020204020204" pitchFamily="34" charset="-122"/>
                <a:ea typeface="微软雅黑" panose="020B0503020204020204" pitchFamily="34" charset="-122"/>
                <a:sym typeface="Symbol" pitchFamily="18" charset="2"/>
              </a:rPr>
              <a:t>  </a:t>
            </a:r>
            <a:r>
              <a:rPr lang="zh-CN" altLang="en-US" sz="3200" b="0" kern="1200" dirty="0">
                <a:solidFill>
                  <a:srgbClr val="4D4D4D"/>
                </a:solidFill>
                <a:latin typeface="微软雅黑" panose="020B0503020204020204" pitchFamily="34" charset="-122"/>
                <a:ea typeface="微软雅黑" panose="020B0503020204020204" pitchFamily="34" charset="-122"/>
              </a:rPr>
              <a:t>使得信道上无信号在传播</a:t>
            </a:r>
            <a:r>
              <a:rPr lang="en-US" altLang="zh-CN" sz="3200" b="0" kern="1200" dirty="0">
                <a:solidFill>
                  <a:srgbClr val="4D4D4D"/>
                </a:solidFill>
                <a:latin typeface="微软雅黑" panose="020B0503020204020204" pitchFamily="34" charset="-122"/>
                <a:ea typeface="微软雅黑" panose="020B0503020204020204" pitchFamily="34" charset="-122"/>
              </a:rPr>
              <a:t>)</a:t>
            </a:r>
            <a:r>
              <a:rPr lang="zh-CN" altLang="en-US" sz="3200" b="0" kern="1200" dirty="0">
                <a:solidFill>
                  <a:srgbClr val="4D4D4D"/>
                </a:solidFill>
                <a:latin typeface="微软雅黑" panose="020B0503020204020204" pitchFamily="34" charset="-122"/>
                <a:ea typeface="微软雅黑" panose="020B0503020204020204" pitchFamily="34" charset="-122"/>
              </a:rPr>
              <a:t>时为止，是发送一帧所需的平均时间。 </a:t>
            </a:r>
          </a:p>
          <a:p>
            <a:endParaRPr lang="zh-CN" altLang="en-US" sz="3200" b="0" kern="1200" dirty="0">
              <a:solidFill>
                <a:srgbClr val="4D4D4D"/>
              </a:solidFill>
              <a:latin typeface="微软雅黑" panose="020B0503020204020204" pitchFamily="34" charset="-122"/>
              <a:ea typeface="微软雅黑" panose="020B0503020204020204" pitchFamily="34" charset="-122"/>
            </a:endParaRPr>
          </a:p>
        </p:txBody>
      </p:sp>
      <p:sp>
        <p:nvSpPr>
          <p:cNvPr id="77827" name="Rectangle 2"/>
          <p:cNvSpPr>
            <a:spLocks noGrp="1" noChangeArrowheads="1"/>
          </p:cNvSpPr>
          <p:nvPr>
            <p:ph type="title"/>
          </p:nvPr>
        </p:nvSpPr>
        <p:spPr/>
        <p:txBody>
          <a:bodyPr/>
          <a:lstStyle/>
          <a:p>
            <a:r>
              <a:rPr lang="zh-CN" altLang="en-US" sz="4000" dirty="0">
                <a:solidFill>
                  <a:srgbClr val="FFFFFF"/>
                </a:solidFill>
              </a:rPr>
              <a:t>以太网的信道利用率</a:t>
            </a:r>
            <a:endParaRPr lang="en-US" altLang="zh-CN" sz="4000" dirty="0">
              <a:solidFill>
                <a:srgbClr val="FFFFFF"/>
              </a:solidFill>
            </a:endParaRPr>
          </a:p>
        </p:txBody>
      </p:sp>
      <p:sp>
        <p:nvSpPr>
          <p:cNvPr id="77829" name="Rectangle 4"/>
          <p:cNvSpPr>
            <a:spLocks noChangeArrowheads="1"/>
          </p:cNvSpPr>
          <p:nvPr/>
        </p:nvSpPr>
        <p:spPr bwMode="auto">
          <a:xfrm>
            <a:off x="719574" y="3146573"/>
            <a:ext cx="10943859" cy="2303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lstStyle/>
          <a:p>
            <a:pPr marL="408188" indent="-408188">
              <a:spcBef>
                <a:spcPct val="20000"/>
              </a:spcBef>
              <a:buFontTx/>
              <a:buChar char="•"/>
            </a:pPr>
            <a:endParaRPr lang="zh-CN" altLang="en-US">
              <a:ea typeface="黑体" pitchFamily="49" charset="-122"/>
            </a:endParaRPr>
          </a:p>
        </p:txBody>
      </p:sp>
      <p:sp>
        <p:nvSpPr>
          <p:cNvPr id="77830" name="Line 5"/>
          <p:cNvSpPr>
            <a:spLocks noChangeShapeType="1"/>
          </p:cNvSpPr>
          <p:nvPr/>
        </p:nvSpPr>
        <p:spPr bwMode="auto">
          <a:xfrm>
            <a:off x="1081477" y="5803075"/>
            <a:ext cx="10129048" cy="0"/>
          </a:xfrm>
          <a:prstGeom prst="line">
            <a:avLst/>
          </a:prstGeom>
          <a:noFill/>
          <a:ln w="19050">
            <a:solidFill>
              <a:schemeClr val="tx2"/>
            </a:solidFill>
            <a:round/>
            <a:headEnd type="triangle" w="sm" len="me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7831" name="Rectangle 6"/>
          <p:cNvSpPr>
            <a:spLocks noChangeArrowheads="1"/>
          </p:cNvSpPr>
          <p:nvPr/>
        </p:nvSpPr>
        <p:spPr bwMode="auto">
          <a:xfrm>
            <a:off x="6148118" y="5644288"/>
            <a:ext cx="560843" cy="3985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77832" name="Line 7"/>
          <p:cNvSpPr>
            <a:spLocks noChangeShapeType="1"/>
          </p:cNvSpPr>
          <p:nvPr/>
        </p:nvSpPr>
        <p:spPr bwMode="auto">
          <a:xfrm>
            <a:off x="1081477" y="4040542"/>
            <a:ext cx="5401030" cy="0"/>
          </a:xfrm>
          <a:prstGeom prst="line">
            <a:avLst/>
          </a:prstGeom>
          <a:noFill/>
          <a:ln w="19050">
            <a:solidFill>
              <a:schemeClr val="tx2"/>
            </a:solidFill>
            <a:round/>
            <a:headEnd type="triangle" w="sm" len="me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7833" name="Line 8"/>
          <p:cNvSpPr>
            <a:spLocks noChangeShapeType="1"/>
          </p:cNvSpPr>
          <p:nvPr/>
        </p:nvSpPr>
        <p:spPr bwMode="auto">
          <a:xfrm>
            <a:off x="6482507" y="4040542"/>
            <a:ext cx="4728018" cy="0"/>
          </a:xfrm>
          <a:prstGeom prst="line">
            <a:avLst/>
          </a:prstGeom>
          <a:noFill/>
          <a:ln w="19050">
            <a:solidFill>
              <a:schemeClr val="tx2"/>
            </a:solidFill>
            <a:round/>
            <a:headEnd type="triangle" w="sm" len="me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7834" name="Line 9"/>
          <p:cNvSpPr>
            <a:spLocks noChangeShapeType="1"/>
          </p:cNvSpPr>
          <p:nvPr/>
        </p:nvSpPr>
        <p:spPr bwMode="auto">
          <a:xfrm>
            <a:off x="10535396" y="5321951"/>
            <a:ext cx="675129" cy="0"/>
          </a:xfrm>
          <a:prstGeom prst="line">
            <a:avLst/>
          </a:prstGeom>
          <a:noFill/>
          <a:ln w="1905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7835" name="Rectangle 10"/>
          <p:cNvSpPr>
            <a:spLocks noChangeArrowheads="1"/>
          </p:cNvSpPr>
          <p:nvPr/>
        </p:nvSpPr>
        <p:spPr bwMode="auto">
          <a:xfrm>
            <a:off x="10776664" y="5221915"/>
            <a:ext cx="222222" cy="2095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77836" name="Line 11"/>
          <p:cNvSpPr>
            <a:spLocks noChangeShapeType="1"/>
          </p:cNvSpPr>
          <p:nvPr/>
        </p:nvSpPr>
        <p:spPr bwMode="auto">
          <a:xfrm>
            <a:off x="6482507" y="5321951"/>
            <a:ext cx="4052888" cy="0"/>
          </a:xfrm>
          <a:prstGeom prst="line">
            <a:avLst/>
          </a:prstGeom>
          <a:noFill/>
          <a:ln w="19050">
            <a:solidFill>
              <a:schemeClr val="tx2"/>
            </a:solidFill>
            <a:round/>
            <a:headEnd type="triangle" w="sm" len="me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7838" name="Line 14"/>
          <p:cNvSpPr>
            <a:spLocks noChangeShapeType="1"/>
          </p:cNvSpPr>
          <p:nvPr/>
        </p:nvSpPr>
        <p:spPr bwMode="auto">
          <a:xfrm>
            <a:off x="2431734" y="5321951"/>
            <a:ext cx="1352373" cy="0"/>
          </a:xfrm>
          <a:prstGeom prst="line">
            <a:avLst/>
          </a:prstGeom>
          <a:noFill/>
          <a:ln w="19050">
            <a:solidFill>
              <a:schemeClr val="tx2"/>
            </a:solidFill>
            <a:round/>
            <a:headEnd type="triangle" w="sm" len="me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7840" name="Line 16"/>
          <p:cNvSpPr>
            <a:spLocks noChangeShapeType="1"/>
          </p:cNvSpPr>
          <p:nvPr/>
        </p:nvSpPr>
        <p:spPr bwMode="auto">
          <a:xfrm>
            <a:off x="1081477" y="5321951"/>
            <a:ext cx="1350258" cy="0"/>
          </a:xfrm>
          <a:prstGeom prst="line">
            <a:avLst/>
          </a:prstGeom>
          <a:noFill/>
          <a:ln w="19050">
            <a:solidFill>
              <a:schemeClr val="tx2"/>
            </a:solidFill>
            <a:round/>
            <a:headEnd type="triangle" w="sm" len="me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7841" name="Freeform 17"/>
          <p:cNvSpPr>
            <a:spLocks/>
          </p:cNvSpPr>
          <p:nvPr/>
        </p:nvSpPr>
        <p:spPr bwMode="auto">
          <a:xfrm>
            <a:off x="6482507" y="4361292"/>
            <a:ext cx="4052888" cy="720892"/>
          </a:xfrm>
          <a:custGeom>
            <a:avLst/>
            <a:gdLst>
              <a:gd name="T0" fmla="*/ 0 w 1728"/>
              <a:gd name="T1" fmla="*/ 2147483646 h 432"/>
              <a:gd name="T2" fmla="*/ 0 w 1728"/>
              <a:gd name="T3" fmla="*/ 0 h 432"/>
              <a:gd name="T4" fmla="*/ 2147483646 w 1728"/>
              <a:gd name="T5" fmla="*/ 0 h 432"/>
              <a:gd name="T6" fmla="*/ 2147483646 w 1728"/>
              <a:gd name="T7" fmla="*/ 2147483646 h 432"/>
              <a:gd name="T8" fmla="*/ 0 60000 65536"/>
              <a:gd name="T9" fmla="*/ 0 60000 65536"/>
              <a:gd name="T10" fmla="*/ 0 60000 65536"/>
              <a:gd name="T11" fmla="*/ 0 60000 65536"/>
              <a:gd name="T12" fmla="*/ 0 w 1728"/>
              <a:gd name="T13" fmla="*/ 0 h 432"/>
              <a:gd name="T14" fmla="*/ 1728 w 1728"/>
              <a:gd name="T15" fmla="*/ 432 h 432"/>
            </a:gdLst>
            <a:ahLst/>
            <a:cxnLst>
              <a:cxn ang="T8">
                <a:pos x="T0" y="T1"/>
              </a:cxn>
              <a:cxn ang="T9">
                <a:pos x="T2" y="T3"/>
              </a:cxn>
              <a:cxn ang="T10">
                <a:pos x="T4" y="T5"/>
              </a:cxn>
              <a:cxn ang="T11">
                <a:pos x="T6" y="T7"/>
              </a:cxn>
            </a:cxnLst>
            <a:rect l="T12" t="T13" r="T14" b="T15"/>
            <a:pathLst>
              <a:path w="1728" h="432">
                <a:moveTo>
                  <a:pt x="0" y="432"/>
                </a:moveTo>
                <a:lnTo>
                  <a:pt x="0" y="0"/>
                </a:lnTo>
                <a:lnTo>
                  <a:pt x="1728" y="0"/>
                </a:lnTo>
                <a:lnTo>
                  <a:pt x="1728" y="432"/>
                </a:lnTo>
              </a:path>
            </a:pathLst>
          </a:custGeom>
          <a:solidFill>
            <a:srgbClr val="FFCCFF"/>
          </a:solidFill>
          <a:ln w="28575">
            <a:solidFill>
              <a:schemeClr val="tx2"/>
            </a:solidFill>
            <a:round/>
            <a:headEnd/>
            <a:tailEnd/>
          </a:ln>
        </p:spPr>
        <p:txBody>
          <a:bodyPr wrap="none" lIns="108850" tIns="54425" rIns="108850" bIns="54425" anchor="ctr"/>
          <a:lstStyle/>
          <a:p>
            <a:endParaRPr lang="zh-CN" altLang="en-US"/>
          </a:p>
        </p:txBody>
      </p:sp>
      <p:sp>
        <p:nvSpPr>
          <p:cNvPr id="77842" name="Text Box 18"/>
          <p:cNvSpPr txBox="1">
            <a:spLocks noChangeArrowheads="1"/>
          </p:cNvSpPr>
          <p:nvPr/>
        </p:nvSpPr>
        <p:spPr bwMode="auto">
          <a:xfrm>
            <a:off x="7384089" y="4488321"/>
            <a:ext cx="2358232"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a:solidFill>
                  <a:srgbClr val="333399"/>
                </a:solidFill>
                <a:latin typeface="Times New Roman" pitchFamily="18" charset="0"/>
              </a:rPr>
              <a:t>发  送  成  功 </a:t>
            </a:r>
          </a:p>
        </p:txBody>
      </p:sp>
      <p:sp>
        <p:nvSpPr>
          <p:cNvPr id="77843" name="Text Box 19"/>
          <p:cNvSpPr txBox="1">
            <a:spLocks noChangeArrowheads="1"/>
          </p:cNvSpPr>
          <p:nvPr/>
        </p:nvSpPr>
        <p:spPr bwMode="auto">
          <a:xfrm>
            <a:off x="1007402" y="4464502"/>
            <a:ext cx="1428490"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a:solidFill>
                  <a:srgbClr val="333399"/>
                </a:solidFill>
                <a:latin typeface="Times New Roman" pitchFamily="18" charset="0"/>
              </a:rPr>
              <a:t>争用期 </a:t>
            </a:r>
          </a:p>
        </p:txBody>
      </p:sp>
      <p:sp>
        <p:nvSpPr>
          <p:cNvPr id="77844" name="Text Box 20"/>
          <p:cNvSpPr txBox="1">
            <a:spLocks noChangeArrowheads="1"/>
          </p:cNvSpPr>
          <p:nvPr/>
        </p:nvSpPr>
        <p:spPr bwMode="auto">
          <a:xfrm>
            <a:off x="2351311" y="4450212"/>
            <a:ext cx="1428490"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a:solidFill>
                  <a:srgbClr val="333399"/>
                </a:solidFill>
                <a:latin typeface="Times New Roman" pitchFamily="18" charset="0"/>
              </a:rPr>
              <a:t>争用期 </a:t>
            </a:r>
          </a:p>
        </p:txBody>
      </p:sp>
      <p:sp>
        <p:nvSpPr>
          <p:cNvPr id="77845" name="Text Box 21"/>
          <p:cNvSpPr txBox="1">
            <a:spLocks noChangeArrowheads="1"/>
          </p:cNvSpPr>
          <p:nvPr/>
        </p:nvSpPr>
        <p:spPr bwMode="auto">
          <a:xfrm>
            <a:off x="5104736" y="4464502"/>
            <a:ext cx="1428490"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a:solidFill>
                  <a:srgbClr val="333399"/>
                </a:solidFill>
                <a:latin typeface="Times New Roman" pitchFamily="18" charset="0"/>
              </a:rPr>
              <a:t>争用期 </a:t>
            </a:r>
          </a:p>
        </p:txBody>
      </p:sp>
      <p:sp>
        <p:nvSpPr>
          <p:cNvPr id="77846" name="Line 22"/>
          <p:cNvSpPr>
            <a:spLocks noChangeShapeType="1"/>
          </p:cNvSpPr>
          <p:nvPr/>
        </p:nvSpPr>
        <p:spPr bwMode="auto">
          <a:xfrm>
            <a:off x="5132249" y="4361292"/>
            <a:ext cx="0" cy="720892"/>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7847" name="Line 23"/>
          <p:cNvSpPr>
            <a:spLocks noChangeShapeType="1"/>
          </p:cNvSpPr>
          <p:nvPr/>
        </p:nvSpPr>
        <p:spPr bwMode="auto">
          <a:xfrm>
            <a:off x="3784107" y="4361292"/>
            <a:ext cx="0" cy="720892"/>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7848" name="Line 24"/>
          <p:cNvSpPr>
            <a:spLocks noChangeShapeType="1"/>
          </p:cNvSpPr>
          <p:nvPr/>
        </p:nvSpPr>
        <p:spPr bwMode="auto">
          <a:xfrm>
            <a:off x="2431734" y="4361292"/>
            <a:ext cx="0" cy="720892"/>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7849" name="Line 25"/>
          <p:cNvSpPr>
            <a:spLocks noChangeShapeType="1"/>
          </p:cNvSpPr>
          <p:nvPr/>
        </p:nvSpPr>
        <p:spPr bwMode="auto">
          <a:xfrm>
            <a:off x="1081477" y="4361292"/>
            <a:ext cx="0" cy="720892"/>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7850" name="Line 26"/>
          <p:cNvSpPr>
            <a:spLocks noChangeShapeType="1"/>
          </p:cNvSpPr>
          <p:nvPr/>
        </p:nvSpPr>
        <p:spPr bwMode="auto">
          <a:xfrm>
            <a:off x="1081477" y="5082184"/>
            <a:ext cx="0" cy="960659"/>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7851" name="Line 27"/>
          <p:cNvSpPr>
            <a:spLocks noChangeShapeType="1"/>
          </p:cNvSpPr>
          <p:nvPr/>
        </p:nvSpPr>
        <p:spPr bwMode="auto">
          <a:xfrm>
            <a:off x="3784107" y="5082184"/>
            <a:ext cx="0" cy="4017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7852" name="Line 28"/>
          <p:cNvSpPr>
            <a:spLocks noChangeShapeType="1"/>
          </p:cNvSpPr>
          <p:nvPr/>
        </p:nvSpPr>
        <p:spPr bwMode="auto">
          <a:xfrm>
            <a:off x="5132249" y="5082184"/>
            <a:ext cx="0" cy="4017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7853" name="Line 29"/>
          <p:cNvSpPr>
            <a:spLocks noChangeShapeType="1"/>
          </p:cNvSpPr>
          <p:nvPr/>
        </p:nvSpPr>
        <p:spPr bwMode="auto">
          <a:xfrm>
            <a:off x="6482507" y="5082184"/>
            <a:ext cx="0" cy="4017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7854" name="Line 30"/>
          <p:cNvSpPr>
            <a:spLocks noChangeShapeType="1"/>
          </p:cNvSpPr>
          <p:nvPr/>
        </p:nvSpPr>
        <p:spPr bwMode="auto">
          <a:xfrm>
            <a:off x="10535395" y="5082184"/>
            <a:ext cx="0" cy="4017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7855" name="Line 31"/>
          <p:cNvSpPr>
            <a:spLocks noChangeShapeType="1"/>
          </p:cNvSpPr>
          <p:nvPr/>
        </p:nvSpPr>
        <p:spPr bwMode="auto">
          <a:xfrm>
            <a:off x="11210525" y="5082183"/>
            <a:ext cx="0" cy="881266"/>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7856" name="Line 32"/>
          <p:cNvSpPr>
            <a:spLocks noChangeShapeType="1"/>
          </p:cNvSpPr>
          <p:nvPr/>
        </p:nvSpPr>
        <p:spPr bwMode="auto">
          <a:xfrm>
            <a:off x="2431734" y="5082184"/>
            <a:ext cx="0" cy="4017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7857" name="Rectangle 33"/>
          <p:cNvSpPr>
            <a:spLocks noChangeArrowheads="1"/>
          </p:cNvSpPr>
          <p:nvPr/>
        </p:nvSpPr>
        <p:spPr bwMode="auto">
          <a:xfrm>
            <a:off x="1489940" y="5090122"/>
            <a:ext cx="421163" cy="3302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77858" name="Text Box 34"/>
          <p:cNvSpPr txBox="1">
            <a:spLocks noChangeArrowheads="1"/>
          </p:cNvSpPr>
          <p:nvPr/>
        </p:nvSpPr>
        <p:spPr bwMode="auto">
          <a:xfrm>
            <a:off x="1405285" y="5106000"/>
            <a:ext cx="484322"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i="1">
                <a:solidFill>
                  <a:srgbClr val="333399"/>
                </a:solidFill>
                <a:latin typeface="Times New Roman" pitchFamily="18" charset="0"/>
              </a:rPr>
              <a:t>2τ</a:t>
            </a:r>
          </a:p>
        </p:txBody>
      </p:sp>
      <p:sp>
        <p:nvSpPr>
          <p:cNvPr id="77859" name="Text Box 36"/>
          <p:cNvSpPr txBox="1">
            <a:spLocks noChangeArrowheads="1"/>
          </p:cNvSpPr>
          <p:nvPr/>
        </p:nvSpPr>
        <p:spPr bwMode="auto">
          <a:xfrm>
            <a:off x="2751309" y="5106000"/>
            <a:ext cx="484322" cy="47924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i="1">
                <a:solidFill>
                  <a:srgbClr val="333399"/>
                </a:solidFill>
                <a:latin typeface="Times New Roman" pitchFamily="18" charset="0"/>
              </a:rPr>
              <a:t>2τ</a:t>
            </a:r>
          </a:p>
        </p:txBody>
      </p:sp>
      <p:sp>
        <p:nvSpPr>
          <p:cNvPr id="77860" name="Text Box 38"/>
          <p:cNvSpPr txBox="1">
            <a:spLocks noChangeArrowheads="1"/>
          </p:cNvSpPr>
          <p:nvPr/>
        </p:nvSpPr>
        <p:spPr bwMode="auto">
          <a:xfrm>
            <a:off x="5470872" y="5106000"/>
            <a:ext cx="484322" cy="479245"/>
          </a:xfrm>
          <a:prstGeom prst="rect">
            <a:avLst/>
          </a:prstGeom>
          <a:solidFill>
            <a:schemeClr val="bg1"/>
          </a:solidFill>
          <a:ln w="9525">
            <a:solidFill>
              <a:srgbClr val="FFFFFF"/>
            </a:solidFill>
            <a:miter lim="800000"/>
            <a:headEnd/>
            <a:tailEnd/>
          </a:ln>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i="1">
                <a:solidFill>
                  <a:srgbClr val="333399"/>
                </a:solidFill>
                <a:latin typeface="Times New Roman" pitchFamily="18" charset="0"/>
              </a:rPr>
              <a:t>2τ</a:t>
            </a:r>
          </a:p>
        </p:txBody>
      </p:sp>
      <p:sp>
        <p:nvSpPr>
          <p:cNvPr id="77861" name="Rectangle 40"/>
          <p:cNvSpPr>
            <a:spLocks noChangeArrowheads="1"/>
          </p:cNvSpPr>
          <p:nvPr/>
        </p:nvSpPr>
        <p:spPr bwMode="auto">
          <a:xfrm>
            <a:off x="8370327" y="5161576"/>
            <a:ext cx="336506" cy="3223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77862" name="Text Box 41"/>
          <p:cNvSpPr txBox="1">
            <a:spLocks noChangeArrowheads="1"/>
          </p:cNvSpPr>
          <p:nvPr/>
        </p:nvSpPr>
        <p:spPr bwMode="auto">
          <a:xfrm>
            <a:off x="8275089" y="5117117"/>
            <a:ext cx="493940"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i="1">
                <a:solidFill>
                  <a:srgbClr val="333399"/>
                </a:solidFill>
                <a:latin typeface="Times New Roman" pitchFamily="18" charset="0"/>
              </a:rPr>
              <a:t>T</a:t>
            </a:r>
            <a:r>
              <a:rPr kumimoji="1" lang="en-US" altLang="zh-CN" sz="2400" b="0" baseline="-25000">
                <a:solidFill>
                  <a:srgbClr val="333399"/>
                </a:solidFill>
                <a:latin typeface="Times New Roman" pitchFamily="18" charset="0"/>
              </a:rPr>
              <a:t>0</a:t>
            </a:r>
            <a:endParaRPr kumimoji="1" lang="en-US" altLang="zh-CN" sz="2400" b="0">
              <a:solidFill>
                <a:srgbClr val="333399"/>
              </a:solidFill>
              <a:latin typeface="Times New Roman" pitchFamily="18" charset="0"/>
            </a:endParaRPr>
          </a:p>
        </p:txBody>
      </p:sp>
      <p:sp>
        <p:nvSpPr>
          <p:cNvPr id="77863" name="Text Box 42"/>
          <p:cNvSpPr txBox="1">
            <a:spLocks noChangeArrowheads="1"/>
          </p:cNvSpPr>
          <p:nvPr/>
        </p:nvSpPr>
        <p:spPr bwMode="auto">
          <a:xfrm>
            <a:off x="10550211" y="5106000"/>
            <a:ext cx="484322"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i="1">
                <a:solidFill>
                  <a:schemeClr val="tx2"/>
                </a:solidFill>
                <a:latin typeface="Times New Roman" pitchFamily="18" charset="0"/>
              </a:rPr>
              <a:t>  τ</a:t>
            </a:r>
          </a:p>
        </p:txBody>
      </p:sp>
      <p:sp>
        <p:nvSpPr>
          <p:cNvPr id="77864" name="Text Box 43"/>
          <p:cNvSpPr txBox="1">
            <a:spLocks noChangeArrowheads="1"/>
          </p:cNvSpPr>
          <p:nvPr/>
        </p:nvSpPr>
        <p:spPr bwMode="auto">
          <a:xfrm>
            <a:off x="11492004" y="4709034"/>
            <a:ext cx="304786"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i="1">
                <a:solidFill>
                  <a:schemeClr val="tx2"/>
                </a:solidFill>
                <a:latin typeface="Times New Roman" pitchFamily="18" charset="0"/>
              </a:rPr>
              <a:t>t</a:t>
            </a:r>
          </a:p>
        </p:txBody>
      </p:sp>
      <p:sp>
        <p:nvSpPr>
          <p:cNvPr id="77865" name="Line 44"/>
          <p:cNvSpPr>
            <a:spLocks noChangeShapeType="1"/>
          </p:cNvSpPr>
          <p:nvPr/>
        </p:nvSpPr>
        <p:spPr bwMode="auto">
          <a:xfrm>
            <a:off x="6482507" y="3880167"/>
            <a:ext cx="0" cy="400143"/>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7866" name="Line 45"/>
          <p:cNvSpPr>
            <a:spLocks noChangeShapeType="1"/>
          </p:cNvSpPr>
          <p:nvPr/>
        </p:nvSpPr>
        <p:spPr bwMode="auto">
          <a:xfrm>
            <a:off x="11210525" y="3880167"/>
            <a:ext cx="0" cy="1202016"/>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7867" name="Text Box 46"/>
          <p:cNvSpPr txBox="1">
            <a:spLocks noChangeArrowheads="1"/>
          </p:cNvSpPr>
          <p:nvPr/>
        </p:nvSpPr>
        <p:spPr bwMode="auto">
          <a:xfrm>
            <a:off x="8059218" y="3794422"/>
            <a:ext cx="1428490" cy="5561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a:solidFill>
                  <a:srgbClr val="333399"/>
                </a:solidFill>
                <a:latin typeface="Times New Roman" pitchFamily="18" charset="0"/>
              </a:rPr>
              <a:t>占用期 </a:t>
            </a:r>
          </a:p>
        </p:txBody>
      </p:sp>
      <p:sp>
        <p:nvSpPr>
          <p:cNvPr id="77868" name="Text Box 47"/>
          <p:cNvSpPr txBox="1">
            <a:spLocks noChangeArrowheads="1"/>
          </p:cNvSpPr>
          <p:nvPr/>
        </p:nvSpPr>
        <p:spPr bwMode="auto">
          <a:xfrm>
            <a:off x="2874059" y="3794422"/>
            <a:ext cx="1800387" cy="5561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dirty="0">
                <a:solidFill>
                  <a:srgbClr val="333399"/>
                </a:solidFill>
                <a:latin typeface="Times New Roman" pitchFamily="18" charset="0"/>
              </a:rPr>
              <a:t>发生碰撞 </a:t>
            </a:r>
          </a:p>
        </p:txBody>
      </p:sp>
      <p:sp>
        <p:nvSpPr>
          <p:cNvPr id="77869" name="Line 48"/>
          <p:cNvSpPr>
            <a:spLocks noChangeShapeType="1"/>
          </p:cNvSpPr>
          <p:nvPr/>
        </p:nvSpPr>
        <p:spPr bwMode="auto">
          <a:xfrm>
            <a:off x="1081477" y="3880167"/>
            <a:ext cx="0" cy="381088"/>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7870" name="Text Box 49"/>
          <p:cNvSpPr txBox="1">
            <a:spLocks noChangeArrowheads="1"/>
          </p:cNvSpPr>
          <p:nvPr/>
        </p:nvSpPr>
        <p:spPr bwMode="auto">
          <a:xfrm>
            <a:off x="3983048" y="5537901"/>
            <a:ext cx="4310689" cy="5561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zh-CN" sz="2900" b="0">
                <a:solidFill>
                  <a:srgbClr val="333399"/>
                </a:solidFill>
                <a:latin typeface="Times New Roman" pitchFamily="18" charset="0"/>
              </a:rPr>
              <a:t>发送一帧所需的平均时间</a:t>
            </a:r>
            <a:endParaRPr kumimoji="1" lang="zh-CN" altLang="en-US" sz="2900" b="0">
              <a:solidFill>
                <a:srgbClr val="333399"/>
              </a:solidFill>
              <a:latin typeface="Times New Roman" pitchFamily="18" charset="0"/>
            </a:endParaRPr>
          </a:p>
        </p:txBody>
      </p:sp>
      <p:sp>
        <p:nvSpPr>
          <p:cNvPr id="77871" name="Text Box 50"/>
          <p:cNvSpPr txBox="1">
            <a:spLocks noChangeArrowheads="1"/>
          </p:cNvSpPr>
          <p:nvPr/>
        </p:nvSpPr>
        <p:spPr bwMode="auto">
          <a:xfrm>
            <a:off x="4222201" y="4469267"/>
            <a:ext cx="527603"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Times New Roman" pitchFamily="18" charset="0"/>
              </a:rPr>
              <a:t>…</a:t>
            </a:r>
          </a:p>
        </p:txBody>
      </p:sp>
      <p:sp>
        <p:nvSpPr>
          <p:cNvPr id="77872" name="Line 51"/>
          <p:cNvSpPr>
            <a:spLocks noChangeShapeType="1"/>
          </p:cNvSpPr>
          <p:nvPr/>
        </p:nvSpPr>
        <p:spPr bwMode="auto">
          <a:xfrm>
            <a:off x="406348" y="5082183"/>
            <a:ext cx="11254968" cy="0"/>
          </a:xfrm>
          <a:prstGeom prst="line">
            <a:avLst/>
          </a:prstGeom>
          <a:noFill/>
          <a:ln w="19050">
            <a:solidFill>
              <a:schemeClr val="tx2"/>
            </a:solidFill>
            <a:round/>
            <a:headEn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7873" name="Text Box 50"/>
          <p:cNvSpPr txBox="1">
            <a:spLocks noChangeArrowheads="1"/>
          </p:cNvSpPr>
          <p:nvPr/>
        </p:nvSpPr>
        <p:spPr bwMode="auto">
          <a:xfrm>
            <a:off x="4175640" y="5163164"/>
            <a:ext cx="527603"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Times New Roman" pitchFamily="18" charset="0"/>
              </a:rPr>
              <a:t>…</a:t>
            </a:r>
          </a:p>
        </p:txBody>
      </p:sp>
    </p:spTree>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800" dirty="0"/>
              <a:t>要提高以太网的信道利用率，就必须减小 </a:t>
            </a:r>
            <a:r>
              <a:rPr lang="zh-CN" altLang="en-US" sz="2800" dirty="0">
                <a:sym typeface="Symbol" pitchFamily="18" charset="2"/>
              </a:rPr>
              <a:t> </a:t>
            </a:r>
            <a:r>
              <a:rPr lang="zh-CN" altLang="en-US" sz="2800" dirty="0"/>
              <a:t>与 </a:t>
            </a:r>
            <a:r>
              <a:rPr lang="en-US" altLang="zh-CN" sz="2800" dirty="0"/>
              <a:t>T0 </a:t>
            </a:r>
            <a:r>
              <a:rPr lang="zh-CN" altLang="en-US" sz="2800" dirty="0"/>
              <a:t>之比。在以太网中定义了参数 </a:t>
            </a:r>
            <a:r>
              <a:rPr lang="en-US" altLang="zh-CN" sz="2800" dirty="0"/>
              <a:t>a</a:t>
            </a:r>
            <a:r>
              <a:rPr lang="zh-CN" altLang="en-US" sz="2800" dirty="0"/>
              <a:t>，它是以太网单程端到端时延 </a:t>
            </a:r>
            <a:r>
              <a:rPr lang="zh-CN" altLang="en-US" sz="2800" dirty="0">
                <a:sym typeface="Symbol" pitchFamily="18" charset="2"/>
              </a:rPr>
              <a:t> </a:t>
            </a:r>
            <a:r>
              <a:rPr lang="zh-CN" altLang="en-US" sz="2800" dirty="0"/>
              <a:t>与帧的发送时间 </a:t>
            </a:r>
            <a:r>
              <a:rPr lang="en-US" altLang="zh-CN" sz="2800" dirty="0"/>
              <a:t>T0 </a:t>
            </a:r>
            <a:r>
              <a:rPr lang="zh-CN" altLang="en-US" sz="2800" dirty="0"/>
              <a:t>之比： </a:t>
            </a:r>
          </a:p>
          <a:p>
            <a:endParaRPr lang="zh-CN" altLang="en-US" dirty="0"/>
          </a:p>
        </p:txBody>
      </p:sp>
      <p:sp>
        <p:nvSpPr>
          <p:cNvPr id="78850" name="Rectangle 2"/>
          <p:cNvSpPr>
            <a:spLocks noGrp="1" noChangeArrowheads="1"/>
          </p:cNvSpPr>
          <p:nvPr>
            <p:ph type="title"/>
          </p:nvPr>
        </p:nvSpPr>
        <p:spPr/>
        <p:txBody>
          <a:bodyPr/>
          <a:lstStyle/>
          <a:p>
            <a:r>
              <a:rPr lang="zh-CN" altLang="en-US" sz="4000" dirty="0">
                <a:solidFill>
                  <a:srgbClr val="FFFFFF"/>
                </a:solidFill>
              </a:rPr>
              <a:t>以太网的信道利用率</a:t>
            </a:r>
            <a:r>
              <a:rPr lang="en-US" altLang="zh-CN" sz="4000" dirty="0">
                <a:solidFill>
                  <a:srgbClr val="FFFFFF"/>
                </a:solidFill>
              </a:rPr>
              <a:t>:</a:t>
            </a:r>
            <a:r>
              <a:rPr lang="zh-CN" altLang="en-US" sz="4000" dirty="0">
                <a:solidFill>
                  <a:srgbClr val="FFFFFF"/>
                </a:solidFill>
              </a:rPr>
              <a:t>参数</a:t>
            </a:r>
            <a:r>
              <a:rPr lang="en-US" altLang="zh-CN" sz="4000" dirty="0">
                <a:solidFill>
                  <a:srgbClr val="FFFFFF"/>
                </a:solidFill>
              </a:rPr>
              <a:t>a</a:t>
            </a:r>
          </a:p>
        </p:txBody>
      </p:sp>
      <p:graphicFrame>
        <p:nvGraphicFramePr>
          <p:cNvPr id="78852" name="Object 6"/>
          <p:cNvGraphicFramePr>
            <a:graphicFrameLocks noChangeAspect="1"/>
          </p:cNvGraphicFramePr>
          <p:nvPr>
            <p:extLst>
              <p:ext uri="{D42A27DB-BD31-4B8C-83A1-F6EECF244321}">
                <p14:modId xmlns:p14="http://schemas.microsoft.com/office/powerpoint/2010/main" val="3519518800"/>
              </p:ext>
            </p:extLst>
          </p:nvPr>
        </p:nvGraphicFramePr>
        <p:xfrm>
          <a:off x="5231720" y="2421573"/>
          <a:ext cx="1631738" cy="1224245"/>
        </p:xfrm>
        <a:graphic>
          <a:graphicData uri="http://schemas.openxmlformats.org/presentationml/2006/ole">
            <mc:AlternateContent xmlns:mc="http://schemas.openxmlformats.org/markup-compatibility/2006">
              <mc:Choice xmlns:v="urn:schemas-microsoft-com:vml" Requires="v">
                <p:oleObj spid="_x0000_s79005" name="公式" r:id="rId3" imgW="431613" imgH="431613" progId="Equation.3">
                  <p:embed/>
                </p:oleObj>
              </mc:Choice>
              <mc:Fallback>
                <p:oleObj name="公式" r:id="rId3" imgW="431613" imgH="431613"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1720" y="2421573"/>
                        <a:ext cx="1631738" cy="1224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8853" name="Text Box 8"/>
          <p:cNvSpPr txBox="1">
            <a:spLocks noChangeArrowheads="1"/>
          </p:cNvSpPr>
          <p:nvPr/>
        </p:nvSpPr>
        <p:spPr bwMode="auto">
          <a:xfrm>
            <a:off x="526982" y="3506272"/>
            <a:ext cx="11231687" cy="2227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08850" tIns="54425" rIns="108850" bIns="54425"/>
          <a:lstStyle>
            <a:lvl1pPr indent="-342900">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marL="342900" indent="12700">
              <a:lnSpc>
                <a:spcPts val="3840"/>
              </a:lnSpc>
              <a:buClr>
                <a:srgbClr val="1C1C1C"/>
              </a:buClr>
              <a:buFont typeface="Wingdings" pitchFamily="2" charset="2"/>
              <a:buChar char="Ø"/>
            </a:pPr>
            <a:r>
              <a:rPr lang="en-US" altLang="zh-CN" sz="2800" b="0" dirty="0">
                <a:solidFill>
                  <a:srgbClr val="4D4D4D"/>
                </a:solidFill>
                <a:latin typeface="微软雅黑" panose="020B0503020204020204" pitchFamily="34" charset="-122"/>
                <a:ea typeface="微软雅黑" panose="020B0503020204020204" pitchFamily="34" charset="-122"/>
              </a:rPr>
              <a:t>a→0 </a:t>
            </a:r>
            <a:r>
              <a:rPr lang="zh-CN" altLang="en-US" sz="2800" b="0" dirty="0">
                <a:solidFill>
                  <a:srgbClr val="4D4D4D"/>
                </a:solidFill>
                <a:latin typeface="微软雅黑" panose="020B0503020204020204" pitchFamily="34" charset="-122"/>
                <a:ea typeface="微软雅黑" panose="020B0503020204020204" pitchFamily="34" charset="-122"/>
              </a:rPr>
              <a:t>表示一发生碰撞就立即可以检测出来，并立即停止发送，因而信道利用率很高。</a:t>
            </a:r>
            <a:endParaRPr lang="en-US" altLang="zh-CN" sz="2800" b="0" dirty="0">
              <a:solidFill>
                <a:srgbClr val="4D4D4D"/>
              </a:solidFill>
              <a:latin typeface="微软雅黑" panose="020B0503020204020204" pitchFamily="34" charset="-122"/>
              <a:ea typeface="微软雅黑" panose="020B0503020204020204" pitchFamily="34" charset="-122"/>
            </a:endParaRPr>
          </a:p>
          <a:p>
            <a:pPr marL="342900" indent="12700">
              <a:lnSpc>
                <a:spcPts val="3840"/>
              </a:lnSpc>
              <a:buClr>
                <a:srgbClr val="1C1C1C"/>
              </a:buClr>
              <a:buFont typeface="Wingdings" pitchFamily="2" charset="2"/>
              <a:buChar char="Ø"/>
            </a:pPr>
            <a:endParaRPr lang="zh-CN" altLang="en-US" sz="3200" b="0" dirty="0">
              <a:solidFill>
                <a:srgbClr val="4D4D4D"/>
              </a:solidFill>
              <a:latin typeface="微软雅黑" panose="020B0503020204020204" pitchFamily="34" charset="-122"/>
              <a:ea typeface="微软雅黑" panose="020B0503020204020204" pitchFamily="34" charset="-122"/>
            </a:endParaRPr>
          </a:p>
          <a:p>
            <a:pPr marL="342900" indent="12700">
              <a:lnSpc>
                <a:spcPts val="3840"/>
              </a:lnSpc>
              <a:buClr>
                <a:srgbClr val="1C1C1C"/>
              </a:buClr>
              <a:buFont typeface="Wingdings" pitchFamily="2" charset="2"/>
              <a:buChar char="Ø"/>
            </a:pPr>
            <a:r>
              <a:rPr lang="en-US" altLang="zh-CN" sz="2800" b="0" dirty="0">
                <a:solidFill>
                  <a:srgbClr val="4D4D4D"/>
                </a:solidFill>
                <a:latin typeface="微软雅黑" panose="020B0503020204020204" pitchFamily="34" charset="-122"/>
                <a:ea typeface="微软雅黑" panose="020B0503020204020204" pitchFamily="34" charset="-122"/>
              </a:rPr>
              <a:t>a </a:t>
            </a:r>
            <a:r>
              <a:rPr lang="zh-CN" altLang="en-US" sz="2800" b="0" dirty="0">
                <a:solidFill>
                  <a:srgbClr val="4D4D4D"/>
                </a:solidFill>
                <a:latin typeface="微软雅黑" panose="020B0503020204020204" pitchFamily="34" charset="-122"/>
                <a:ea typeface="微软雅黑" panose="020B0503020204020204" pitchFamily="34" charset="-122"/>
              </a:rPr>
              <a:t>越大，表明争用期所占的比例增大，每发生一次碰撞就浪费许多信道资源，使得信道利用率明显降低。 </a:t>
            </a:r>
          </a:p>
        </p:txBody>
      </p:sp>
    </p:spTree>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3"/>
          <p:cNvSpPr>
            <a:spLocks noGrp="1" noChangeArrowheads="1"/>
          </p:cNvSpPr>
          <p:nvPr>
            <p:ph idx="1"/>
          </p:nvPr>
        </p:nvSpPr>
        <p:spPr/>
        <p:txBody>
          <a:bodyPr/>
          <a:lstStyle/>
          <a:p>
            <a:r>
              <a:rPr lang="zh-CN" altLang="en-US" sz="2400" dirty="0">
                <a:latin typeface="微软雅黑" panose="020B0503020204020204" pitchFamily="34" charset="-122"/>
                <a:ea typeface="微软雅黑" panose="020B0503020204020204" pitchFamily="34" charset="-122"/>
              </a:rPr>
              <a:t>对以太网参数的要求</a:t>
            </a:r>
          </a:p>
          <a:p>
            <a:pPr lvl="1"/>
            <a:r>
              <a:rPr lang="zh-CN" altLang="en-US" sz="2000" dirty="0">
                <a:latin typeface="微软雅黑" panose="020B0503020204020204" pitchFamily="34" charset="-122"/>
                <a:ea typeface="微软雅黑" panose="020B0503020204020204" pitchFamily="34" charset="-122"/>
              </a:rPr>
              <a:t>当数据率一定时，以太网的连线的长度受到限制，否则 </a:t>
            </a:r>
            <a:r>
              <a:rPr lang="zh-CN" altLang="en-US" sz="2000" dirty="0">
                <a:latin typeface="微软雅黑" panose="020B0503020204020204" pitchFamily="34" charset="-122"/>
                <a:ea typeface="微软雅黑" panose="020B0503020204020204" pitchFamily="34" charset="-122"/>
                <a:sym typeface="Symbol" pitchFamily="18" charset="2"/>
              </a:rPr>
              <a:t> </a:t>
            </a:r>
            <a:r>
              <a:rPr lang="zh-CN" altLang="en-US" sz="2000" dirty="0">
                <a:latin typeface="微软雅黑" panose="020B0503020204020204" pitchFamily="34" charset="-122"/>
                <a:ea typeface="微软雅黑" panose="020B0503020204020204" pitchFamily="34" charset="-122"/>
              </a:rPr>
              <a:t>的数值会太大</a:t>
            </a:r>
          </a:p>
          <a:p>
            <a:pPr lvl="1"/>
            <a:r>
              <a:rPr lang="zh-CN" altLang="en-US" sz="2000" dirty="0">
                <a:latin typeface="微软雅黑" panose="020B0503020204020204" pitchFamily="34" charset="-122"/>
                <a:ea typeface="微软雅黑" panose="020B0503020204020204" pitchFamily="34" charset="-122"/>
              </a:rPr>
              <a:t>以太网的帧长不能太短，否则 </a:t>
            </a:r>
            <a:r>
              <a:rPr lang="en-US" altLang="zh-CN" sz="2000" dirty="0">
                <a:latin typeface="微软雅黑" panose="020B0503020204020204" pitchFamily="34" charset="-122"/>
                <a:ea typeface="微软雅黑" panose="020B0503020204020204" pitchFamily="34" charset="-122"/>
              </a:rPr>
              <a:t>T0 </a:t>
            </a:r>
            <a:r>
              <a:rPr lang="zh-CN" altLang="en-US" sz="2000" dirty="0">
                <a:latin typeface="微软雅黑" panose="020B0503020204020204" pitchFamily="34" charset="-122"/>
                <a:ea typeface="微软雅黑" panose="020B0503020204020204" pitchFamily="34" charset="-122"/>
              </a:rPr>
              <a:t>的值会太小，使 </a:t>
            </a:r>
            <a:r>
              <a:rPr lang="en-US" altLang="zh-CN" sz="2000" dirty="0">
                <a:latin typeface="微软雅黑" panose="020B0503020204020204" pitchFamily="34" charset="-122"/>
                <a:ea typeface="微软雅黑" panose="020B0503020204020204" pitchFamily="34" charset="-122"/>
              </a:rPr>
              <a:t>a </a:t>
            </a:r>
            <a:r>
              <a:rPr lang="zh-CN" altLang="en-US" sz="2000" dirty="0">
                <a:latin typeface="微软雅黑" panose="020B0503020204020204" pitchFamily="34" charset="-122"/>
                <a:ea typeface="微软雅黑" panose="020B0503020204020204" pitchFamily="34" charset="-122"/>
              </a:rPr>
              <a:t>值太大。</a:t>
            </a:r>
          </a:p>
          <a:p>
            <a:r>
              <a:rPr lang="zh-CN" altLang="en-US" sz="2400" dirty="0">
                <a:latin typeface="微软雅黑" panose="020B0503020204020204" pitchFamily="34" charset="-122"/>
                <a:ea typeface="微软雅黑" panose="020B0503020204020204" pitchFamily="34" charset="-122"/>
              </a:rPr>
              <a:t>信道利用率的最大值</a:t>
            </a:r>
          </a:p>
          <a:p>
            <a:pPr lvl="1"/>
            <a:r>
              <a:rPr lang="zh-CN" altLang="en-US" sz="2000" dirty="0">
                <a:latin typeface="微软雅黑" panose="020B0503020204020204" pitchFamily="34" charset="-122"/>
                <a:ea typeface="微软雅黑" panose="020B0503020204020204" pitchFamily="34" charset="-122"/>
              </a:rPr>
              <a:t>在理想化的情况下，以太网上的各站发送数据都不会产生碰撞（这显然已经不是 </a:t>
            </a:r>
            <a:r>
              <a:rPr lang="en-US" altLang="zh-CN" sz="2000" dirty="0">
                <a:latin typeface="微软雅黑" panose="020B0503020204020204" pitchFamily="34" charset="-122"/>
                <a:ea typeface="微软雅黑" panose="020B0503020204020204" pitchFamily="34" charset="-122"/>
              </a:rPr>
              <a:t>CSMA/CD</a:t>
            </a:r>
            <a:r>
              <a:rPr lang="zh-CN" altLang="en-US" sz="2000" dirty="0">
                <a:latin typeface="微软雅黑" panose="020B0503020204020204" pitchFamily="34" charset="-122"/>
                <a:ea typeface="微软雅黑" panose="020B0503020204020204" pitchFamily="34" charset="-122"/>
              </a:rPr>
              <a:t>，而是需要使用一种特殊的调度方法），即总线一旦空闲就有某一个站立即发送数据。</a:t>
            </a:r>
          </a:p>
          <a:p>
            <a:pPr lvl="1"/>
            <a:r>
              <a:rPr lang="zh-CN" altLang="en-US" sz="2000" dirty="0">
                <a:latin typeface="微软雅黑" panose="020B0503020204020204" pitchFamily="34" charset="-122"/>
                <a:ea typeface="微软雅黑" panose="020B0503020204020204" pitchFamily="34" charset="-122"/>
              </a:rPr>
              <a:t>发送一帧占用线路的时间是 </a:t>
            </a:r>
            <a:r>
              <a:rPr lang="en-US" altLang="zh-CN" sz="2000" dirty="0">
                <a:latin typeface="微软雅黑" panose="020B0503020204020204" pitchFamily="34" charset="-122"/>
                <a:ea typeface="微软雅黑" panose="020B0503020204020204" pitchFamily="34" charset="-122"/>
              </a:rPr>
              <a:t>T0 + </a:t>
            </a:r>
            <a:r>
              <a:rPr lang="en-US" altLang="zh-CN" sz="2000" dirty="0">
                <a:latin typeface="微软雅黑" panose="020B0503020204020204" pitchFamily="34" charset="-122"/>
                <a:ea typeface="微软雅黑" panose="020B0503020204020204" pitchFamily="34" charset="-122"/>
                <a:sym typeface="Symbol" pitchFamily="18" charset="2"/>
              </a:rPr>
              <a:t></a:t>
            </a:r>
            <a:r>
              <a:rPr lang="zh-CN" altLang="en-US" sz="2000" dirty="0">
                <a:latin typeface="微软雅黑" panose="020B0503020204020204" pitchFamily="34" charset="-122"/>
                <a:ea typeface="微软雅黑" panose="020B0503020204020204" pitchFamily="34" charset="-122"/>
              </a:rPr>
              <a:t>，而帧本身的发送时间是 </a:t>
            </a:r>
            <a:r>
              <a:rPr lang="en-US" altLang="zh-CN" sz="2000" dirty="0">
                <a:latin typeface="微软雅黑" panose="020B0503020204020204" pitchFamily="34" charset="-122"/>
                <a:ea typeface="微软雅黑" panose="020B0503020204020204" pitchFamily="34" charset="-122"/>
              </a:rPr>
              <a:t>T0</a:t>
            </a:r>
            <a:r>
              <a:rPr lang="zh-CN" altLang="en-US" sz="2000" dirty="0">
                <a:latin typeface="微软雅黑" panose="020B0503020204020204" pitchFamily="34" charset="-122"/>
                <a:ea typeface="微软雅黑" panose="020B0503020204020204" pitchFamily="34" charset="-122"/>
              </a:rPr>
              <a:t>。于是我们可计算出理想情况下的极限信道利用率 </a:t>
            </a:r>
            <a:r>
              <a:rPr lang="en-US" altLang="zh-CN" sz="2000" dirty="0" err="1">
                <a:latin typeface="微软雅黑" panose="020B0503020204020204" pitchFamily="34" charset="-122"/>
                <a:ea typeface="微软雅黑" panose="020B0503020204020204" pitchFamily="34" charset="-122"/>
              </a:rPr>
              <a:t>Smax</a:t>
            </a:r>
            <a:r>
              <a:rPr lang="zh-CN" altLang="en-US" sz="2000" dirty="0">
                <a:latin typeface="微软雅黑" panose="020B0503020204020204" pitchFamily="34" charset="-122"/>
                <a:ea typeface="微软雅黑" panose="020B0503020204020204" pitchFamily="34" charset="-122"/>
              </a:rPr>
              <a:t>为： </a:t>
            </a:r>
          </a:p>
          <a:p>
            <a:endParaRPr lang="zh-CN" altLang="en-US" dirty="0"/>
          </a:p>
        </p:txBody>
      </p:sp>
      <p:sp>
        <p:nvSpPr>
          <p:cNvPr id="79874" name="Rectangle 2"/>
          <p:cNvSpPr>
            <a:spLocks noGrp="1" noChangeArrowheads="1"/>
          </p:cNvSpPr>
          <p:nvPr>
            <p:ph type="title"/>
          </p:nvPr>
        </p:nvSpPr>
        <p:spPr/>
        <p:txBody>
          <a:bodyPr/>
          <a:lstStyle/>
          <a:p>
            <a:r>
              <a:rPr lang="zh-CN" altLang="en-US" sz="4000" dirty="0">
                <a:solidFill>
                  <a:srgbClr val="FFFFFF"/>
                </a:solidFill>
              </a:rPr>
              <a:t>以太网的信道利用率：最大值</a:t>
            </a:r>
          </a:p>
        </p:txBody>
      </p:sp>
      <p:graphicFrame>
        <p:nvGraphicFramePr>
          <p:cNvPr id="79876" name="Object 4"/>
          <p:cNvGraphicFramePr>
            <a:graphicFrameLocks noChangeAspect="1"/>
          </p:cNvGraphicFramePr>
          <p:nvPr>
            <p:extLst>
              <p:ext uri="{D42A27DB-BD31-4B8C-83A1-F6EECF244321}">
                <p14:modId xmlns:p14="http://schemas.microsoft.com/office/powerpoint/2010/main" val="1652403460"/>
              </p:ext>
            </p:extLst>
          </p:nvPr>
        </p:nvGraphicFramePr>
        <p:xfrm>
          <a:off x="3887316" y="5302002"/>
          <a:ext cx="4512146" cy="1119447"/>
        </p:xfrm>
        <a:graphic>
          <a:graphicData uri="http://schemas.openxmlformats.org/presentationml/2006/ole">
            <mc:AlternateContent xmlns:mc="http://schemas.openxmlformats.org/markup-compatibility/2006">
              <mc:Choice xmlns:v="urn:schemas-microsoft-com:vml" Requires="v">
                <p:oleObj spid="_x0000_s80028" name="公式" r:id="rId3" imgW="1282700" imgH="431800" progId="Equation.3">
                  <p:embed/>
                </p:oleObj>
              </mc:Choice>
              <mc:Fallback>
                <p:oleObj name="公式" r:id="rId3" imgW="1282700" imgH="431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7316" y="5302002"/>
                        <a:ext cx="4512146" cy="1119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z="4000" dirty="0">
                <a:solidFill>
                  <a:srgbClr val="FFFFFF"/>
                </a:solidFill>
              </a:rPr>
              <a:t>指引</a:t>
            </a:r>
            <a:endParaRPr lang="en-US" altLang="zh-CN" sz="4000" dirty="0">
              <a:solidFill>
                <a:srgbClr val="FFFFFF"/>
              </a:solidFill>
            </a:endParaRPr>
          </a:p>
        </p:txBody>
      </p:sp>
      <p:sp>
        <p:nvSpPr>
          <p:cNvPr id="11267" name="Rectangle 3"/>
          <p:cNvSpPr>
            <a:spLocks noGrp="1" noChangeArrowheads="1"/>
          </p:cNvSpPr>
          <p:nvPr>
            <p:ph idx="1"/>
          </p:nvPr>
        </p:nvSpPr>
        <p:spPr/>
        <p:txBody>
          <a:bodyPr/>
          <a:lstStyle/>
          <a:p>
            <a:r>
              <a:rPr lang="zh-CN" altLang="en-US" sz="3200" b="0" dirty="0">
                <a:solidFill>
                  <a:srgbClr val="4D4D4D"/>
                </a:solidFill>
                <a:latin typeface="微软雅黑" panose="020B0503020204020204" pitchFamily="34" charset="-122"/>
                <a:ea typeface="微软雅黑" panose="020B0503020204020204" pitchFamily="34" charset="-122"/>
              </a:rPr>
              <a:t>以太局域网（以太网）</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概述</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拓扑</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信道利用率</a:t>
            </a:r>
          </a:p>
          <a:p>
            <a:pPr lvl="1">
              <a:lnSpc>
                <a:spcPts val="4000"/>
              </a:lnSpc>
              <a:defRPr/>
            </a:pPr>
            <a:r>
              <a:rPr lang="en-US" altLang="zh-CN" sz="2800" dirty="0">
                <a:solidFill>
                  <a:srgbClr val="C00000"/>
                </a:solidFill>
                <a:latin typeface="微软雅黑" panose="020B0503020204020204" pitchFamily="34" charset="-122"/>
                <a:ea typeface="微软雅黑" panose="020B0503020204020204" pitchFamily="34" charset="-122"/>
                <a:cs typeface="+mn-cs"/>
              </a:rPr>
              <a:t>MAC</a:t>
            </a:r>
            <a:r>
              <a:rPr lang="zh-CN" altLang="en-US" sz="2800" dirty="0">
                <a:solidFill>
                  <a:srgbClr val="C00000"/>
                </a:solidFill>
                <a:latin typeface="微软雅黑" panose="020B0503020204020204" pitchFamily="34" charset="-122"/>
                <a:ea typeface="微软雅黑" panose="020B0503020204020204" pitchFamily="34" charset="-122"/>
                <a:cs typeface="+mn-cs"/>
              </a:rPr>
              <a:t>层</a:t>
            </a:r>
          </a:p>
          <a:p>
            <a:endParaRPr lang="en-US" altLang="zh-CN" dirty="0"/>
          </a:p>
          <a:p>
            <a:endParaRPr lang="zh-CN" altLang="en-US" dirty="0"/>
          </a:p>
        </p:txBody>
      </p:sp>
    </p:spTree>
    <p:extLst>
      <p:ext uri="{BB962C8B-B14F-4D97-AF65-F5344CB8AC3E}">
        <p14:creationId xmlns:p14="http://schemas.microsoft.com/office/powerpoint/2010/main" val="876177315"/>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ChangeArrowheads="1"/>
          </p:cNvSpPr>
          <p:nvPr>
            <p:ph idx="1"/>
          </p:nvPr>
        </p:nvSpPr>
        <p:spPr/>
        <p:txBody>
          <a:bodyPr/>
          <a:lstStyle/>
          <a:p>
            <a:r>
              <a:rPr lang="zh-CN" altLang="en-US" sz="2400" dirty="0">
                <a:latin typeface="微软雅黑" panose="020B0503020204020204" pitchFamily="34" charset="-122"/>
                <a:ea typeface="微软雅黑" panose="020B0503020204020204" pitchFamily="34" charset="-122"/>
              </a:rPr>
              <a:t>在局域网中，硬件地址又称为物理地址，或 </a:t>
            </a:r>
            <a:r>
              <a:rPr lang="en-US" altLang="zh-CN" sz="2400" dirty="0">
                <a:latin typeface="微软雅黑" panose="020B0503020204020204" pitchFamily="34" charset="-122"/>
                <a:ea typeface="微软雅黑" panose="020B0503020204020204" pitchFamily="34" charset="-122"/>
              </a:rPr>
              <a:t>MAC </a:t>
            </a:r>
            <a:r>
              <a:rPr lang="zh-CN" altLang="en-US" sz="2400" dirty="0">
                <a:latin typeface="微软雅黑" panose="020B0503020204020204" pitchFamily="34" charset="-122"/>
                <a:ea typeface="微软雅黑" panose="020B0503020204020204" pitchFamily="34" charset="-122"/>
              </a:rPr>
              <a:t>地址。 </a:t>
            </a:r>
          </a:p>
          <a:p>
            <a:r>
              <a:rPr lang="en-US" altLang="zh-CN" sz="2400" dirty="0">
                <a:latin typeface="微软雅黑" panose="020B0503020204020204" pitchFamily="34" charset="-122"/>
                <a:ea typeface="微软雅黑" panose="020B0503020204020204" pitchFamily="34" charset="-122"/>
              </a:rPr>
              <a:t>802 </a:t>
            </a:r>
            <a:r>
              <a:rPr lang="zh-CN" altLang="en-US" sz="2400" dirty="0">
                <a:latin typeface="微软雅黑" panose="020B0503020204020204" pitchFamily="34" charset="-122"/>
                <a:ea typeface="微软雅黑" panose="020B0503020204020204" pitchFamily="34" charset="-122"/>
              </a:rPr>
              <a:t>标准所说的“地址”严格地讲应当是每一个站的“名字”或标识符。 </a:t>
            </a:r>
          </a:p>
          <a:p>
            <a:r>
              <a:rPr lang="zh-CN" altLang="en-US" sz="2400" dirty="0">
                <a:latin typeface="微软雅黑" panose="020B0503020204020204" pitchFamily="34" charset="-122"/>
                <a:ea typeface="微软雅黑" panose="020B0503020204020204" pitchFamily="34" charset="-122"/>
              </a:rPr>
              <a:t>但鉴于大家都早已习惯了将这种 </a:t>
            </a:r>
            <a:r>
              <a:rPr lang="en-US" altLang="zh-CN" sz="2400" dirty="0">
                <a:latin typeface="微软雅黑" panose="020B0503020204020204" pitchFamily="34" charset="-122"/>
                <a:ea typeface="微软雅黑" panose="020B0503020204020204" pitchFamily="34" charset="-122"/>
              </a:rPr>
              <a:t>48 </a:t>
            </a:r>
            <a:r>
              <a:rPr lang="zh-CN" altLang="en-US" sz="2400" dirty="0">
                <a:latin typeface="微软雅黑" panose="020B0503020204020204" pitchFamily="34" charset="-122"/>
                <a:ea typeface="微软雅黑" panose="020B0503020204020204" pitchFamily="34" charset="-122"/>
              </a:rPr>
              <a:t>位的“名字”称为“地址”，所以本书也采用这种习惯用法，尽管这种说法并不太严格。</a:t>
            </a:r>
          </a:p>
          <a:p>
            <a:pPr lvl="1"/>
            <a:r>
              <a:rPr lang="en-US" altLang="zh-CN" sz="2000" dirty="0">
                <a:latin typeface="微软雅黑" panose="020B0503020204020204" pitchFamily="34" charset="-122"/>
                <a:ea typeface="微软雅黑" panose="020B0503020204020204" pitchFamily="34" charset="-122"/>
              </a:rPr>
              <a:t>IEEE </a:t>
            </a:r>
            <a:r>
              <a:rPr lang="zh-CN" altLang="en-US" sz="2000" dirty="0">
                <a:latin typeface="微软雅黑" panose="020B0503020204020204" pitchFamily="34" charset="-122"/>
                <a:ea typeface="微软雅黑" panose="020B0503020204020204" pitchFamily="34" charset="-122"/>
              </a:rPr>
              <a:t>的注册管理机构 </a:t>
            </a:r>
            <a:r>
              <a:rPr lang="en-US" altLang="zh-CN" sz="2000" dirty="0">
                <a:latin typeface="微软雅黑" panose="020B0503020204020204" pitchFamily="34" charset="-122"/>
                <a:ea typeface="微软雅黑" panose="020B0503020204020204" pitchFamily="34" charset="-122"/>
              </a:rPr>
              <a:t>RA </a:t>
            </a:r>
            <a:r>
              <a:rPr lang="zh-CN" altLang="en-US" sz="2000" dirty="0">
                <a:latin typeface="微软雅黑" panose="020B0503020204020204" pitchFamily="34" charset="-122"/>
                <a:ea typeface="微软雅黑" panose="020B0503020204020204" pitchFamily="34" charset="-122"/>
              </a:rPr>
              <a:t>负责向厂家分配地址字段的前三个字节</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即高位 </a:t>
            </a:r>
            <a:r>
              <a:rPr lang="en-US" altLang="zh-CN" sz="2000" dirty="0">
                <a:latin typeface="微软雅黑" panose="020B0503020204020204" pitchFamily="34" charset="-122"/>
                <a:ea typeface="微软雅黑" panose="020B0503020204020204" pitchFamily="34" charset="-122"/>
              </a:rPr>
              <a:t>24 </a:t>
            </a:r>
            <a:r>
              <a:rPr lang="zh-CN" altLang="en-US" sz="2000" dirty="0">
                <a:latin typeface="微软雅黑" panose="020B0503020204020204" pitchFamily="34" charset="-122"/>
                <a:ea typeface="微软雅黑" panose="020B0503020204020204" pitchFamily="34" charset="-122"/>
              </a:rPr>
              <a:t>位</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a:t>
            </a:r>
          </a:p>
          <a:p>
            <a:pPr lvl="1"/>
            <a:r>
              <a:rPr lang="zh-CN" altLang="en-US" sz="2000" dirty="0">
                <a:latin typeface="微软雅黑" panose="020B0503020204020204" pitchFamily="34" charset="-122"/>
                <a:ea typeface="微软雅黑" panose="020B0503020204020204" pitchFamily="34" charset="-122"/>
              </a:rPr>
              <a:t>地址字段中的后三个字节</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即低位 </a:t>
            </a:r>
            <a:r>
              <a:rPr lang="en-US" altLang="zh-CN" sz="2000" dirty="0">
                <a:latin typeface="微软雅黑" panose="020B0503020204020204" pitchFamily="34" charset="-122"/>
                <a:ea typeface="微软雅黑" panose="020B0503020204020204" pitchFamily="34" charset="-122"/>
              </a:rPr>
              <a:t>24 </a:t>
            </a:r>
            <a:r>
              <a:rPr lang="zh-CN" altLang="en-US" sz="2000" dirty="0">
                <a:latin typeface="微软雅黑" panose="020B0503020204020204" pitchFamily="34" charset="-122"/>
                <a:ea typeface="微软雅黑" panose="020B0503020204020204" pitchFamily="34" charset="-122"/>
              </a:rPr>
              <a:t>位</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由厂家自行指派，称为扩展标识符，必须保证生产出的适配器没有重复地址。</a:t>
            </a:r>
          </a:p>
          <a:p>
            <a:pPr lvl="1"/>
            <a:r>
              <a:rPr lang="zh-CN" altLang="en-US" sz="2000" dirty="0">
                <a:latin typeface="微软雅黑" panose="020B0503020204020204" pitchFamily="34" charset="-122"/>
                <a:ea typeface="微软雅黑" panose="020B0503020204020204" pitchFamily="34" charset="-122"/>
              </a:rPr>
              <a:t>一个地址块可以生成</a:t>
            </a:r>
            <a:r>
              <a:rPr lang="en-US" altLang="zh-CN" sz="2000" dirty="0">
                <a:latin typeface="微软雅黑" panose="020B0503020204020204" pitchFamily="34" charset="-122"/>
                <a:ea typeface="微软雅黑" panose="020B0503020204020204" pitchFamily="34" charset="-122"/>
              </a:rPr>
              <a:t>224</a:t>
            </a:r>
            <a:r>
              <a:rPr lang="zh-CN" altLang="en-US" sz="2000" dirty="0">
                <a:latin typeface="微软雅黑" panose="020B0503020204020204" pitchFamily="34" charset="-122"/>
                <a:ea typeface="微软雅黑" panose="020B0503020204020204" pitchFamily="34" charset="-122"/>
              </a:rPr>
              <a:t>个不同的地址。这种 </a:t>
            </a:r>
            <a:r>
              <a:rPr lang="en-US" altLang="zh-CN" sz="2000" dirty="0">
                <a:latin typeface="微软雅黑" panose="020B0503020204020204" pitchFamily="34" charset="-122"/>
                <a:ea typeface="微软雅黑" panose="020B0503020204020204" pitchFamily="34" charset="-122"/>
              </a:rPr>
              <a:t>48 </a:t>
            </a:r>
            <a:r>
              <a:rPr lang="zh-CN" altLang="en-US" sz="2000" dirty="0">
                <a:latin typeface="微软雅黑" panose="020B0503020204020204" pitchFamily="34" charset="-122"/>
                <a:ea typeface="微软雅黑" panose="020B0503020204020204" pitchFamily="34" charset="-122"/>
              </a:rPr>
              <a:t>位地址称为 </a:t>
            </a:r>
            <a:r>
              <a:rPr lang="en-US" altLang="zh-CN" sz="2000" dirty="0">
                <a:latin typeface="微软雅黑" panose="020B0503020204020204" pitchFamily="34" charset="-122"/>
                <a:ea typeface="微软雅黑" panose="020B0503020204020204" pitchFamily="34" charset="-122"/>
              </a:rPr>
              <a:t>MAC-48</a:t>
            </a:r>
            <a:r>
              <a:rPr lang="zh-CN" altLang="en-US" sz="2000" dirty="0">
                <a:latin typeface="微软雅黑" panose="020B0503020204020204" pitchFamily="34" charset="-122"/>
                <a:ea typeface="微软雅黑" panose="020B0503020204020204" pitchFamily="34" charset="-122"/>
              </a:rPr>
              <a:t>，它的通用名称是</a:t>
            </a:r>
            <a:r>
              <a:rPr lang="en-US" altLang="zh-CN" sz="2000" dirty="0">
                <a:latin typeface="微软雅黑" panose="020B0503020204020204" pitchFamily="34" charset="-122"/>
                <a:ea typeface="微软雅黑" panose="020B0503020204020204" pitchFamily="34" charset="-122"/>
              </a:rPr>
              <a:t>EUI-48</a:t>
            </a:r>
            <a:r>
              <a:rPr lang="zh-CN" altLang="en-US" sz="2000" dirty="0">
                <a:latin typeface="微软雅黑" panose="020B0503020204020204" pitchFamily="34" charset="-122"/>
                <a:ea typeface="微软雅黑" panose="020B0503020204020204" pitchFamily="34" charset="-122"/>
              </a:rPr>
              <a:t>。</a:t>
            </a:r>
          </a:p>
          <a:p>
            <a:pPr lvl="1"/>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MAC</a:t>
            </a:r>
            <a:r>
              <a:rPr lang="zh-CN" altLang="en-US" sz="2000" dirty="0">
                <a:latin typeface="微软雅黑" panose="020B0503020204020204" pitchFamily="34" charset="-122"/>
                <a:ea typeface="微软雅黑" panose="020B0503020204020204" pitchFamily="34" charset="-122"/>
              </a:rPr>
              <a:t>地址”实际上就是适配器地址或适配器标识符</a:t>
            </a:r>
            <a:r>
              <a:rPr lang="en-US" altLang="zh-CN" sz="2000" dirty="0">
                <a:latin typeface="微软雅黑" panose="020B0503020204020204" pitchFamily="34" charset="-122"/>
                <a:ea typeface="微软雅黑" panose="020B0503020204020204" pitchFamily="34" charset="-122"/>
              </a:rPr>
              <a:t>EUI-48</a:t>
            </a:r>
            <a:r>
              <a:rPr lang="zh-CN" altLang="en-US" sz="2000" dirty="0">
                <a:latin typeface="微软雅黑" panose="020B0503020204020204" pitchFamily="34" charset="-122"/>
                <a:ea typeface="微软雅黑" panose="020B0503020204020204" pitchFamily="34" charset="-122"/>
              </a:rPr>
              <a:t>。</a:t>
            </a:r>
          </a:p>
        </p:txBody>
      </p:sp>
      <p:sp>
        <p:nvSpPr>
          <p:cNvPr id="81922" name="Rectangle 2"/>
          <p:cNvSpPr>
            <a:spLocks noGrp="1" noChangeArrowheads="1"/>
          </p:cNvSpPr>
          <p:nvPr>
            <p:ph type="title"/>
          </p:nvPr>
        </p:nvSpPr>
        <p:spPr/>
        <p:txBody>
          <a:bodyPr/>
          <a:lstStyle/>
          <a:p>
            <a:r>
              <a:rPr lang="en-US" altLang="zh-CN" sz="4000" dirty="0">
                <a:solidFill>
                  <a:srgbClr val="FFFFFF"/>
                </a:solidFill>
              </a:rPr>
              <a:t>MAC</a:t>
            </a:r>
            <a:r>
              <a:rPr lang="zh-CN" altLang="en-US" sz="4000" dirty="0">
                <a:solidFill>
                  <a:srgbClr val="FFFFFF"/>
                </a:solidFill>
              </a:rPr>
              <a:t>层的硬件地址</a:t>
            </a:r>
            <a:r>
              <a:rPr lang="en-US" altLang="zh-CN" sz="4000" dirty="0">
                <a:solidFill>
                  <a:srgbClr val="FFFFFF"/>
                </a:solidFill>
              </a:rPr>
              <a:t>(MAC</a:t>
            </a:r>
            <a:r>
              <a:rPr lang="zh-CN" altLang="en-US" sz="4000" dirty="0">
                <a:solidFill>
                  <a:srgbClr val="FFFFFF"/>
                </a:solidFill>
              </a:rPr>
              <a:t>地址</a:t>
            </a:r>
            <a:r>
              <a:rPr lang="en-US" altLang="zh-CN" sz="4000" dirty="0">
                <a:solidFill>
                  <a:srgbClr val="FFFFFF"/>
                </a:solidFill>
              </a:rPr>
              <a:t>)</a:t>
            </a:r>
          </a:p>
        </p:txBody>
      </p:sp>
    </p:spTree>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3"/>
          <p:cNvSpPr>
            <a:spLocks noGrp="1" noChangeArrowheads="1"/>
          </p:cNvSpPr>
          <p:nvPr>
            <p:ph idx="1"/>
          </p:nvPr>
        </p:nvSpPr>
        <p:spPr/>
        <p:txBody>
          <a:bodyPr/>
          <a:lstStyle/>
          <a:p>
            <a:r>
              <a:rPr lang="zh-CN" altLang="en-US" sz="2400" dirty="0">
                <a:latin typeface="微软雅黑" panose="020B0503020204020204" pitchFamily="34" charset="-122"/>
                <a:ea typeface="微软雅黑" panose="020B0503020204020204" pitchFamily="34" charset="-122"/>
              </a:rPr>
              <a:t>适配器从网络上每收到一个 </a:t>
            </a:r>
            <a:r>
              <a:rPr lang="en-US" altLang="zh-CN" sz="2400" dirty="0">
                <a:latin typeface="微软雅黑" panose="020B0503020204020204" pitchFamily="34" charset="-122"/>
                <a:ea typeface="微软雅黑" panose="020B0503020204020204" pitchFamily="34" charset="-122"/>
              </a:rPr>
              <a:t>MAC </a:t>
            </a:r>
            <a:r>
              <a:rPr lang="zh-CN" altLang="en-US" sz="2400" dirty="0">
                <a:latin typeface="微软雅黑" panose="020B0503020204020204" pitchFamily="34" charset="-122"/>
                <a:ea typeface="微软雅黑" panose="020B0503020204020204" pitchFamily="34" charset="-122"/>
              </a:rPr>
              <a:t>帧就首先用硬件检查 </a:t>
            </a:r>
            <a:r>
              <a:rPr lang="en-US" altLang="zh-CN" sz="2400" dirty="0">
                <a:latin typeface="微软雅黑" panose="020B0503020204020204" pitchFamily="34" charset="-122"/>
                <a:ea typeface="微软雅黑" panose="020B0503020204020204" pitchFamily="34" charset="-122"/>
              </a:rPr>
              <a:t>MAC </a:t>
            </a:r>
            <a:r>
              <a:rPr lang="zh-CN" altLang="en-US" sz="2400" dirty="0">
                <a:latin typeface="微软雅黑" panose="020B0503020204020204" pitchFamily="34" charset="-122"/>
                <a:ea typeface="微软雅黑" panose="020B0503020204020204" pitchFamily="34" charset="-122"/>
              </a:rPr>
              <a:t>帧中的 </a:t>
            </a:r>
            <a:r>
              <a:rPr lang="en-US" altLang="zh-CN" sz="2400" dirty="0">
                <a:latin typeface="微软雅黑" panose="020B0503020204020204" pitchFamily="34" charset="-122"/>
                <a:ea typeface="微软雅黑" panose="020B0503020204020204" pitchFamily="34" charset="-122"/>
              </a:rPr>
              <a:t>MAC </a:t>
            </a:r>
            <a:r>
              <a:rPr lang="zh-CN" altLang="en-US" sz="2400" dirty="0">
                <a:latin typeface="微软雅黑" panose="020B0503020204020204" pitchFamily="34" charset="-122"/>
                <a:ea typeface="微软雅黑" panose="020B0503020204020204" pitchFamily="34" charset="-122"/>
              </a:rPr>
              <a:t>地址</a:t>
            </a:r>
            <a:r>
              <a:rPr lang="en-US" altLang="zh-CN" sz="2400" dirty="0">
                <a:latin typeface="微软雅黑" panose="020B0503020204020204" pitchFamily="34" charset="-122"/>
                <a:ea typeface="微软雅黑" panose="020B0503020204020204" pitchFamily="34" charset="-122"/>
              </a:rPr>
              <a:t>.</a:t>
            </a:r>
          </a:p>
          <a:p>
            <a:pPr lvl="1"/>
            <a:r>
              <a:rPr lang="zh-CN" altLang="en-US" sz="2000" dirty="0">
                <a:latin typeface="微软雅黑" panose="020B0503020204020204" pitchFamily="34" charset="-122"/>
                <a:ea typeface="微软雅黑" panose="020B0503020204020204" pitchFamily="34" charset="-122"/>
              </a:rPr>
              <a:t>如果是发往本站的帧则收下，然后再进行其他的处理。</a:t>
            </a:r>
          </a:p>
          <a:p>
            <a:pPr lvl="1"/>
            <a:r>
              <a:rPr lang="zh-CN" altLang="en-US" sz="2000" dirty="0">
                <a:latin typeface="微软雅黑" panose="020B0503020204020204" pitchFamily="34" charset="-122"/>
                <a:ea typeface="微软雅黑" panose="020B0503020204020204" pitchFamily="34" charset="-122"/>
              </a:rPr>
              <a:t>否则就将此帧丢弃，不再进行其他的处理。</a:t>
            </a:r>
          </a:p>
          <a:p>
            <a:r>
              <a:rPr lang="zh-CN" altLang="en-US" sz="2400" dirty="0">
                <a:latin typeface="微软雅黑" panose="020B0503020204020204" pitchFamily="34" charset="-122"/>
                <a:ea typeface="微软雅黑" panose="020B0503020204020204" pitchFamily="34" charset="-122"/>
              </a:rPr>
              <a:t>“发往本站的帧”包括以下三种帧： </a:t>
            </a:r>
          </a:p>
          <a:p>
            <a:pPr lvl="1"/>
            <a:r>
              <a:rPr lang="zh-CN" altLang="en-US" sz="2000" dirty="0">
                <a:latin typeface="微软雅黑" panose="020B0503020204020204" pitchFamily="34" charset="-122"/>
                <a:ea typeface="微软雅黑" panose="020B0503020204020204" pitchFamily="34" charset="-122"/>
              </a:rPr>
              <a:t>单播</a:t>
            </a:r>
            <a:r>
              <a:rPr lang="en-US" altLang="zh-CN" sz="2000" dirty="0">
                <a:latin typeface="微软雅黑" panose="020B0503020204020204" pitchFamily="34" charset="-122"/>
                <a:ea typeface="微软雅黑" panose="020B0503020204020204" pitchFamily="34" charset="-122"/>
              </a:rPr>
              <a:t>(unicast)</a:t>
            </a:r>
            <a:r>
              <a:rPr lang="zh-CN" altLang="en-US" sz="2000" dirty="0">
                <a:latin typeface="微软雅黑" panose="020B0503020204020204" pitchFamily="34" charset="-122"/>
                <a:ea typeface="微软雅黑" panose="020B0503020204020204" pitchFamily="34" charset="-122"/>
              </a:rPr>
              <a:t>帧（一对一）</a:t>
            </a:r>
          </a:p>
          <a:p>
            <a:pPr lvl="1"/>
            <a:r>
              <a:rPr lang="zh-CN" altLang="en-US" sz="2000" dirty="0">
                <a:latin typeface="微软雅黑" panose="020B0503020204020204" pitchFamily="34" charset="-122"/>
                <a:ea typeface="微软雅黑" panose="020B0503020204020204" pitchFamily="34" charset="-122"/>
              </a:rPr>
              <a:t>广播</a:t>
            </a:r>
            <a:r>
              <a:rPr lang="en-US" altLang="zh-CN" sz="2000" dirty="0">
                <a:latin typeface="微软雅黑" panose="020B0503020204020204" pitchFamily="34" charset="-122"/>
                <a:ea typeface="微软雅黑" panose="020B0503020204020204" pitchFamily="34" charset="-122"/>
              </a:rPr>
              <a:t>(broadcast)</a:t>
            </a:r>
            <a:r>
              <a:rPr lang="zh-CN" altLang="en-US" sz="2000" dirty="0">
                <a:latin typeface="微软雅黑" panose="020B0503020204020204" pitchFamily="34" charset="-122"/>
                <a:ea typeface="微软雅黑" panose="020B0503020204020204" pitchFamily="34" charset="-122"/>
              </a:rPr>
              <a:t>帧（一对全体）</a:t>
            </a:r>
          </a:p>
          <a:p>
            <a:pPr lvl="1"/>
            <a:r>
              <a:rPr lang="zh-CN" altLang="en-US" sz="2000" dirty="0">
                <a:latin typeface="微软雅黑" panose="020B0503020204020204" pitchFamily="34" charset="-122"/>
                <a:ea typeface="微软雅黑" panose="020B0503020204020204" pitchFamily="34" charset="-122"/>
              </a:rPr>
              <a:t>多播</a:t>
            </a:r>
            <a:r>
              <a:rPr lang="en-US" altLang="zh-CN" sz="2000" dirty="0">
                <a:latin typeface="微软雅黑" panose="020B0503020204020204" pitchFamily="34" charset="-122"/>
                <a:ea typeface="微软雅黑" panose="020B0503020204020204" pitchFamily="34" charset="-122"/>
              </a:rPr>
              <a:t>(multicast)</a:t>
            </a:r>
            <a:r>
              <a:rPr lang="zh-CN" altLang="en-US" sz="2000" dirty="0">
                <a:latin typeface="微软雅黑" panose="020B0503020204020204" pitchFamily="34" charset="-122"/>
                <a:ea typeface="微软雅黑" panose="020B0503020204020204" pitchFamily="34" charset="-122"/>
              </a:rPr>
              <a:t>帧（一对多）</a:t>
            </a:r>
          </a:p>
          <a:p>
            <a:endParaRPr lang="zh-CN" altLang="en-US" dirty="0"/>
          </a:p>
        </p:txBody>
      </p:sp>
      <p:sp>
        <p:nvSpPr>
          <p:cNvPr id="82946" name="Rectangle 2"/>
          <p:cNvSpPr>
            <a:spLocks noGrp="1" noChangeArrowheads="1"/>
          </p:cNvSpPr>
          <p:nvPr>
            <p:ph type="title"/>
          </p:nvPr>
        </p:nvSpPr>
        <p:spPr/>
        <p:txBody>
          <a:bodyPr/>
          <a:lstStyle/>
          <a:p>
            <a:r>
              <a:rPr lang="zh-CN" altLang="en-US" sz="4000" dirty="0">
                <a:solidFill>
                  <a:srgbClr val="FFFFFF"/>
                </a:solidFill>
              </a:rPr>
              <a:t>适配器检查 </a:t>
            </a:r>
            <a:r>
              <a:rPr lang="en-US" altLang="zh-CN" sz="4000" dirty="0">
                <a:solidFill>
                  <a:srgbClr val="FFFFFF"/>
                </a:solidFill>
              </a:rPr>
              <a:t>MAC </a:t>
            </a:r>
            <a:r>
              <a:rPr lang="zh-CN" altLang="en-US" sz="4000" dirty="0">
                <a:solidFill>
                  <a:srgbClr val="FFFFFF"/>
                </a:solidFill>
              </a:rPr>
              <a:t>地址</a:t>
            </a:r>
          </a:p>
        </p:txBody>
      </p:sp>
    </p:spTree>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idx="1"/>
          </p:nvPr>
        </p:nvSpPr>
        <p:spPr/>
        <p:txBody>
          <a:bodyPr/>
          <a:lstStyle/>
          <a:p>
            <a:r>
              <a:rPr lang="zh-CN" altLang="en-US" sz="3200" b="0" dirty="0">
                <a:solidFill>
                  <a:srgbClr val="4D4D4D"/>
                </a:solidFill>
                <a:latin typeface="微软雅黑" panose="020B0503020204020204" pitchFamily="34" charset="-122"/>
                <a:ea typeface="微软雅黑" panose="020B0503020204020204" pitchFamily="34" charset="-122"/>
              </a:rPr>
              <a:t>常用的以太网</a:t>
            </a:r>
            <a:r>
              <a:rPr lang="en-US" altLang="zh-CN" sz="3200" b="0" dirty="0">
                <a:solidFill>
                  <a:srgbClr val="4D4D4D"/>
                </a:solidFill>
                <a:latin typeface="微软雅黑" panose="020B0503020204020204" pitchFamily="34" charset="-122"/>
                <a:ea typeface="微软雅黑" panose="020B0503020204020204" pitchFamily="34" charset="-122"/>
              </a:rPr>
              <a:t>MAC</a:t>
            </a:r>
            <a:r>
              <a:rPr lang="zh-CN" altLang="en-US" sz="3200" b="0" dirty="0">
                <a:solidFill>
                  <a:srgbClr val="4D4D4D"/>
                </a:solidFill>
                <a:latin typeface="微软雅黑" panose="020B0503020204020204" pitchFamily="34" charset="-122"/>
                <a:ea typeface="微软雅黑" panose="020B0503020204020204" pitchFamily="34" charset="-122"/>
              </a:rPr>
              <a:t>帧格式有两种标准 ：</a:t>
            </a:r>
          </a:p>
          <a:p>
            <a:pPr lvl="1">
              <a:lnSpc>
                <a:spcPts val="4000"/>
              </a:lnSpc>
              <a:defRPr/>
            </a:pPr>
            <a:r>
              <a:rPr lang="en-US" altLang="zh-CN" sz="2800" dirty="0">
                <a:solidFill>
                  <a:srgbClr val="4D4D4D"/>
                </a:solidFill>
                <a:latin typeface="微软雅黑" panose="020B0503020204020204" pitchFamily="34" charset="-122"/>
                <a:ea typeface="微软雅黑" panose="020B0503020204020204" pitchFamily="34" charset="-122"/>
                <a:cs typeface="+mn-cs"/>
              </a:rPr>
              <a:t>DIX Ethernet V2 </a:t>
            </a:r>
            <a:r>
              <a:rPr lang="zh-CN" altLang="en-US" sz="2800" dirty="0">
                <a:solidFill>
                  <a:srgbClr val="4D4D4D"/>
                </a:solidFill>
                <a:latin typeface="微软雅黑" panose="020B0503020204020204" pitchFamily="34" charset="-122"/>
                <a:ea typeface="微软雅黑" panose="020B0503020204020204" pitchFamily="34" charset="-122"/>
                <a:cs typeface="+mn-cs"/>
              </a:rPr>
              <a:t>标准</a:t>
            </a:r>
          </a:p>
          <a:p>
            <a:pPr lvl="1">
              <a:lnSpc>
                <a:spcPts val="4000"/>
              </a:lnSpc>
              <a:defRPr/>
            </a:pPr>
            <a:r>
              <a:rPr lang="en-US" altLang="zh-CN" sz="2800" dirty="0">
                <a:solidFill>
                  <a:srgbClr val="4D4D4D"/>
                </a:solidFill>
                <a:latin typeface="微软雅黑" panose="020B0503020204020204" pitchFamily="34" charset="-122"/>
                <a:ea typeface="微软雅黑" panose="020B0503020204020204" pitchFamily="34" charset="-122"/>
                <a:cs typeface="+mn-cs"/>
              </a:rPr>
              <a:t>IEEE </a:t>
            </a:r>
            <a:r>
              <a:rPr lang="zh-CN" altLang="en-US" sz="2800" dirty="0">
                <a:solidFill>
                  <a:srgbClr val="4D4D4D"/>
                </a:solidFill>
                <a:latin typeface="微软雅黑" panose="020B0503020204020204" pitchFamily="34" charset="-122"/>
                <a:ea typeface="微软雅黑" panose="020B0503020204020204" pitchFamily="34" charset="-122"/>
                <a:cs typeface="+mn-cs"/>
              </a:rPr>
              <a:t>的 </a:t>
            </a:r>
            <a:r>
              <a:rPr lang="en-US" altLang="zh-CN" sz="2800" dirty="0">
                <a:solidFill>
                  <a:srgbClr val="4D4D4D"/>
                </a:solidFill>
                <a:latin typeface="微软雅黑" panose="020B0503020204020204" pitchFamily="34" charset="-122"/>
                <a:ea typeface="微软雅黑" panose="020B0503020204020204" pitchFamily="34" charset="-122"/>
                <a:cs typeface="+mn-cs"/>
              </a:rPr>
              <a:t>802.3 </a:t>
            </a:r>
            <a:r>
              <a:rPr lang="zh-CN" altLang="en-US" sz="2800" dirty="0">
                <a:solidFill>
                  <a:srgbClr val="4D4D4D"/>
                </a:solidFill>
                <a:latin typeface="微软雅黑" panose="020B0503020204020204" pitchFamily="34" charset="-122"/>
                <a:ea typeface="微软雅黑" panose="020B0503020204020204" pitchFamily="34" charset="-122"/>
                <a:cs typeface="+mn-cs"/>
              </a:rPr>
              <a:t>标准</a:t>
            </a:r>
          </a:p>
          <a:p>
            <a:r>
              <a:rPr lang="zh-CN" altLang="en-US" sz="3200" b="0" dirty="0">
                <a:solidFill>
                  <a:srgbClr val="4D4D4D"/>
                </a:solidFill>
                <a:latin typeface="微软雅黑" panose="020B0503020204020204" pitchFamily="34" charset="-122"/>
                <a:ea typeface="微软雅黑" panose="020B0503020204020204" pitchFamily="34" charset="-122"/>
              </a:rPr>
              <a:t>最常用的 </a:t>
            </a:r>
            <a:r>
              <a:rPr lang="en-US" altLang="zh-CN" sz="3200" b="0" dirty="0">
                <a:solidFill>
                  <a:srgbClr val="4D4D4D"/>
                </a:solidFill>
                <a:latin typeface="微软雅黑" panose="020B0503020204020204" pitchFamily="34" charset="-122"/>
                <a:ea typeface="微软雅黑" panose="020B0503020204020204" pitchFamily="34" charset="-122"/>
              </a:rPr>
              <a:t>MAC </a:t>
            </a:r>
            <a:r>
              <a:rPr lang="zh-CN" altLang="en-US" sz="3200" b="0" dirty="0">
                <a:solidFill>
                  <a:srgbClr val="4D4D4D"/>
                </a:solidFill>
                <a:latin typeface="微软雅黑" panose="020B0503020204020204" pitchFamily="34" charset="-122"/>
                <a:ea typeface="微软雅黑" panose="020B0503020204020204" pitchFamily="34" charset="-122"/>
              </a:rPr>
              <a:t>帧是以太网 </a:t>
            </a:r>
            <a:r>
              <a:rPr lang="en-US" altLang="zh-CN" sz="3200" b="0" dirty="0">
                <a:solidFill>
                  <a:srgbClr val="4D4D4D"/>
                </a:solidFill>
                <a:latin typeface="微软雅黑" panose="020B0503020204020204" pitchFamily="34" charset="-122"/>
                <a:ea typeface="微软雅黑" panose="020B0503020204020204" pitchFamily="34" charset="-122"/>
              </a:rPr>
              <a:t>V2 </a:t>
            </a:r>
            <a:r>
              <a:rPr lang="zh-CN" altLang="en-US" sz="3200" b="0" dirty="0">
                <a:solidFill>
                  <a:srgbClr val="4D4D4D"/>
                </a:solidFill>
                <a:latin typeface="微软雅黑" panose="020B0503020204020204" pitchFamily="34" charset="-122"/>
                <a:ea typeface="微软雅黑" panose="020B0503020204020204" pitchFamily="34" charset="-122"/>
              </a:rPr>
              <a:t>的格式。</a:t>
            </a:r>
          </a:p>
        </p:txBody>
      </p:sp>
      <p:sp>
        <p:nvSpPr>
          <p:cNvPr id="83970" name="Rectangle 2"/>
          <p:cNvSpPr>
            <a:spLocks noGrp="1" noChangeArrowheads="1"/>
          </p:cNvSpPr>
          <p:nvPr>
            <p:ph type="title"/>
          </p:nvPr>
        </p:nvSpPr>
        <p:spPr/>
        <p:txBody>
          <a:bodyPr/>
          <a:lstStyle/>
          <a:p>
            <a:r>
              <a:rPr lang="en-US" altLang="zh-CN" sz="4000" dirty="0">
                <a:solidFill>
                  <a:srgbClr val="FFFFFF"/>
                </a:solidFill>
              </a:rPr>
              <a:t>MAC</a:t>
            </a:r>
            <a:r>
              <a:rPr lang="zh-CN" altLang="en-US" sz="4000" dirty="0">
                <a:solidFill>
                  <a:srgbClr val="FFFFFF"/>
                </a:solidFill>
              </a:rPr>
              <a:t>帧格式</a:t>
            </a:r>
          </a:p>
        </p:txBody>
      </p:sp>
    </p:spTree>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zh-CN" sz="4000" dirty="0">
                <a:solidFill>
                  <a:srgbClr val="FFFFFF"/>
                </a:solidFill>
              </a:rPr>
              <a:t>MAC</a:t>
            </a:r>
            <a:r>
              <a:rPr lang="zh-CN" altLang="en-US" sz="4000" dirty="0">
                <a:solidFill>
                  <a:srgbClr val="FFFFFF"/>
                </a:solidFill>
              </a:rPr>
              <a:t>帧格式</a:t>
            </a:r>
          </a:p>
        </p:txBody>
      </p:sp>
      <p:sp>
        <p:nvSpPr>
          <p:cNvPr id="84995" name="Rectangle 4"/>
          <p:cNvSpPr>
            <a:spLocks noChangeArrowheads="1"/>
          </p:cNvSpPr>
          <p:nvPr/>
        </p:nvSpPr>
        <p:spPr bwMode="auto">
          <a:xfrm>
            <a:off x="2071948" y="3904738"/>
            <a:ext cx="8550220" cy="495415"/>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84996" name="Rectangle 5"/>
          <p:cNvSpPr>
            <a:spLocks noChangeArrowheads="1"/>
          </p:cNvSpPr>
          <p:nvPr/>
        </p:nvSpPr>
        <p:spPr bwMode="auto">
          <a:xfrm>
            <a:off x="2063482" y="3904739"/>
            <a:ext cx="8558686" cy="489063"/>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pPr eaLnBrk="1" hangingPunct="1"/>
            <a:endParaRPr lang="zh-CN" altLang="en-US"/>
          </a:p>
        </p:txBody>
      </p:sp>
      <p:sp>
        <p:nvSpPr>
          <p:cNvPr id="84997" name="Rectangle 6"/>
          <p:cNvSpPr>
            <a:spLocks noChangeArrowheads="1"/>
          </p:cNvSpPr>
          <p:nvPr/>
        </p:nvSpPr>
        <p:spPr bwMode="auto">
          <a:xfrm>
            <a:off x="5286746" y="3971429"/>
            <a:ext cx="2303045"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2400">
                <a:solidFill>
                  <a:srgbClr val="333399"/>
                </a:solidFill>
                <a:ea typeface="黑体" pitchFamily="49" charset="-122"/>
              </a:rPr>
              <a:t>以太网 </a:t>
            </a:r>
            <a:r>
              <a:rPr kumimoji="1" lang="en-US" altLang="zh-CN" sz="2400">
                <a:solidFill>
                  <a:srgbClr val="333399"/>
                </a:solidFill>
                <a:ea typeface="黑体" pitchFamily="49" charset="-122"/>
              </a:rPr>
              <a:t>MAC </a:t>
            </a:r>
            <a:r>
              <a:rPr kumimoji="1" lang="zh-CN" altLang="en-US" sz="2400">
                <a:solidFill>
                  <a:srgbClr val="333399"/>
                </a:solidFill>
                <a:ea typeface="黑体" pitchFamily="49" charset="-122"/>
              </a:rPr>
              <a:t>帧</a:t>
            </a:r>
          </a:p>
        </p:txBody>
      </p:sp>
      <p:sp>
        <p:nvSpPr>
          <p:cNvPr id="84998" name="Rectangle 7"/>
          <p:cNvSpPr>
            <a:spLocks noChangeArrowheads="1"/>
          </p:cNvSpPr>
          <p:nvPr/>
        </p:nvSpPr>
        <p:spPr bwMode="auto">
          <a:xfrm>
            <a:off x="10766083" y="3988896"/>
            <a:ext cx="1140868"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2400">
                <a:solidFill>
                  <a:srgbClr val="333399"/>
                </a:solidFill>
                <a:ea typeface="黑体" pitchFamily="49" charset="-122"/>
              </a:rPr>
              <a:t>物理层</a:t>
            </a:r>
          </a:p>
        </p:txBody>
      </p:sp>
      <p:sp>
        <p:nvSpPr>
          <p:cNvPr id="84999" name="Rectangle 8"/>
          <p:cNvSpPr>
            <a:spLocks noChangeArrowheads="1"/>
          </p:cNvSpPr>
          <p:nvPr/>
        </p:nvSpPr>
        <p:spPr bwMode="auto">
          <a:xfrm>
            <a:off x="10713173" y="3034587"/>
            <a:ext cx="1209797"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2400">
                <a:solidFill>
                  <a:srgbClr val="333399"/>
                </a:solidFill>
                <a:ea typeface="黑体" pitchFamily="49" charset="-122"/>
              </a:rPr>
              <a:t>MAC</a:t>
            </a:r>
            <a:r>
              <a:rPr kumimoji="1" lang="zh-CN" altLang="en-US" sz="2400">
                <a:solidFill>
                  <a:srgbClr val="333399"/>
                </a:solidFill>
                <a:ea typeface="黑体" pitchFamily="49" charset="-122"/>
              </a:rPr>
              <a:t>层</a:t>
            </a:r>
          </a:p>
        </p:txBody>
      </p:sp>
      <p:sp>
        <p:nvSpPr>
          <p:cNvPr id="85000" name="Line 9"/>
          <p:cNvSpPr>
            <a:spLocks noChangeShapeType="1"/>
          </p:cNvSpPr>
          <p:nvPr/>
        </p:nvSpPr>
        <p:spPr bwMode="auto">
          <a:xfrm flipH="1">
            <a:off x="2061365" y="3395034"/>
            <a:ext cx="2117" cy="514469"/>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85001" name="Line 10"/>
          <p:cNvSpPr>
            <a:spLocks noChangeShapeType="1"/>
          </p:cNvSpPr>
          <p:nvPr/>
        </p:nvSpPr>
        <p:spPr bwMode="auto">
          <a:xfrm>
            <a:off x="10607353" y="3466487"/>
            <a:ext cx="14815" cy="4319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85002" name="Rectangle 11"/>
          <p:cNvSpPr>
            <a:spLocks noChangeArrowheads="1"/>
          </p:cNvSpPr>
          <p:nvPr/>
        </p:nvSpPr>
        <p:spPr bwMode="auto">
          <a:xfrm>
            <a:off x="260317" y="4898744"/>
            <a:ext cx="5447591" cy="416021"/>
          </a:xfrm>
          <a:prstGeom prst="rect">
            <a:avLst/>
          </a:prstGeom>
          <a:solidFill>
            <a:srgbClr val="FFFF99"/>
          </a:solidFill>
          <a:ln w="9525">
            <a:solidFill>
              <a:schemeClr val="folHlink"/>
            </a:solidFill>
            <a:miter lim="800000"/>
            <a:headEnd/>
            <a:tailEnd/>
          </a:ln>
        </p:spPr>
        <p:txBody>
          <a:bodyPr wrap="none" lIns="108850" tIns="54425" rIns="108850" bIns="54425" anchor="ctr"/>
          <a:lstStyle/>
          <a:p>
            <a:pPr eaLnBrk="1" hangingPunct="1"/>
            <a:endParaRPr lang="zh-CN" altLang="en-US"/>
          </a:p>
        </p:txBody>
      </p:sp>
      <p:sp>
        <p:nvSpPr>
          <p:cNvPr id="85003" name="Rectangle 12"/>
          <p:cNvSpPr>
            <a:spLocks noChangeArrowheads="1"/>
          </p:cNvSpPr>
          <p:nvPr/>
        </p:nvSpPr>
        <p:spPr bwMode="auto">
          <a:xfrm>
            <a:off x="201059" y="4941616"/>
            <a:ext cx="5065019" cy="383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a:solidFill>
                  <a:srgbClr val="333399"/>
                </a:solidFill>
                <a:latin typeface="黑体" pitchFamily="49" charset="-122"/>
                <a:ea typeface="黑体" pitchFamily="49" charset="-122"/>
              </a:rPr>
              <a:t>10101010101010        10101010101010101011</a:t>
            </a:r>
          </a:p>
        </p:txBody>
      </p:sp>
      <p:sp>
        <p:nvSpPr>
          <p:cNvPr id="85004" name="Line 13"/>
          <p:cNvSpPr>
            <a:spLocks noChangeShapeType="1"/>
          </p:cNvSpPr>
          <p:nvPr/>
        </p:nvSpPr>
        <p:spPr bwMode="auto">
          <a:xfrm>
            <a:off x="4497332" y="4895568"/>
            <a:ext cx="0" cy="431900"/>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85005" name="Rectangle 14"/>
          <p:cNvSpPr>
            <a:spLocks noChangeArrowheads="1"/>
          </p:cNvSpPr>
          <p:nvPr/>
        </p:nvSpPr>
        <p:spPr bwMode="auto">
          <a:xfrm>
            <a:off x="1779886" y="5352874"/>
            <a:ext cx="1448644"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2400">
                <a:solidFill>
                  <a:srgbClr val="333399"/>
                </a:solidFill>
                <a:ea typeface="黑体" pitchFamily="49" charset="-122"/>
              </a:rPr>
              <a:t>前同步码</a:t>
            </a:r>
          </a:p>
        </p:txBody>
      </p:sp>
      <p:sp>
        <p:nvSpPr>
          <p:cNvPr id="85006" name="Rectangle 15"/>
          <p:cNvSpPr>
            <a:spLocks noChangeArrowheads="1"/>
          </p:cNvSpPr>
          <p:nvPr/>
        </p:nvSpPr>
        <p:spPr bwMode="auto">
          <a:xfrm>
            <a:off x="4463470" y="5324292"/>
            <a:ext cx="1140868" cy="697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lnSpc>
                <a:spcPct val="80000"/>
              </a:lnSpc>
            </a:pPr>
            <a:r>
              <a:rPr kumimoji="1" lang="zh-CN" altLang="en-US" sz="2400">
                <a:solidFill>
                  <a:srgbClr val="333399"/>
                </a:solidFill>
                <a:ea typeface="黑体" pitchFamily="49" charset="-122"/>
              </a:rPr>
              <a:t>帧开始</a:t>
            </a:r>
          </a:p>
          <a:p>
            <a:pPr defTabSz="907085">
              <a:lnSpc>
                <a:spcPct val="80000"/>
              </a:lnSpc>
            </a:pPr>
            <a:r>
              <a:rPr kumimoji="1" lang="zh-CN" altLang="en-US" sz="2400">
                <a:solidFill>
                  <a:srgbClr val="333399"/>
                </a:solidFill>
                <a:ea typeface="黑体" pitchFamily="49" charset="-122"/>
              </a:rPr>
              <a:t>定界符</a:t>
            </a:r>
          </a:p>
        </p:txBody>
      </p:sp>
      <p:sp>
        <p:nvSpPr>
          <p:cNvPr id="85007" name="Rectangle 16"/>
          <p:cNvSpPr>
            <a:spLocks noChangeArrowheads="1"/>
          </p:cNvSpPr>
          <p:nvPr/>
        </p:nvSpPr>
        <p:spPr bwMode="auto">
          <a:xfrm>
            <a:off x="1870890" y="4562116"/>
            <a:ext cx="908433"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ea typeface="黑体" pitchFamily="49" charset="-122"/>
              </a:rPr>
              <a:t>7 </a:t>
            </a:r>
            <a:r>
              <a:rPr kumimoji="1" lang="zh-CN" altLang="en-US" sz="1900">
                <a:solidFill>
                  <a:srgbClr val="333399"/>
                </a:solidFill>
                <a:ea typeface="黑体" pitchFamily="49" charset="-122"/>
              </a:rPr>
              <a:t>字节</a:t>
            </a:r>
          </a:p>
        </p:txBody>
      </p:sp>
      <p:sp>
        <p:nvSpPr>
          <p:cNvPr id="85008" name="Rectangle 17"/>
          <p:cNvSpPr>
            <a:spLocks noChangeArrowheads="1"/>
          </p:cNvSpPr>
          <p:nvPr/>
        </p:nvSpPr>
        <p:spPr bwMode="auto">
          <a:xfrm>
            <a:off x="4565057" y="4562116"/>
            <a:ext cx="908433"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ea typeface="黑体" pitchFamily="49" charset="-122"/>
              </a:rPr>
              <a:t>1 </a:t>
            </a:r>
            <a:r>
              <a:rPr kumimoji="1" lang="zh-CN" altLang="en-US" sz="1900">
                <a:solidFill>
                  <a:srgbClr val="333399"/>
                </a:solidFill>
                <a:ea typeface="黑体" pitchFamily="49" charset="-122"/>
              </a:rPr>
              <a:t>字节</a:t>
            </a:r>
          </a:p>
        </p:txBody>
      </p:sp>
      <p:sp>
        <p:nvSpPr>
          <p:cNvPr id="85009" name="Line 18"/>
          <p:cNvSpPr>
            <a:spLocks noChangeShapeType="1"/>
          </p:cNvSpPr>
          <p:nvPr/>
        </p:nvSpPr>
        <p:spPr bwMode="auto">
          <a:xfrm flipV="1">
            <a:off x="277248" y="4403329"/>
            <a:ext cx="389416" cy="492239"/>
          </a:xfrm>
          <a:prstGeom prst="line">
            <a:avLst/>
          </a:prstGeom>
          <a:noFill/>
          <a:ln w="12700">
            <a:solidFill>
              <a:schemeClr val="folHlink"/>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85010" name="Line 19"/>
          <p:cNvSpPr>
            <a:spLocks noChangeShapeType="1"/>
          </p:cNvSpPr>
          <p:nvPr/>
        </p:nvSpPr>
        <p:spPr bwMode="auto">
          <a:xfrm>
            <a:off x="2050784" y="4416032"/>
            <a:ext cx="3629610" cy="474773"/>
          </a:xfrm>
          <a:prstGeom prst="line">
            <a:avLst/>
          </a:prstGeom>
          <a:noFill/>
          <a:ln w="12700">
            <a:solidFill>
              <a:schemeClr val="folHlink"/>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85011" name="Text Box 20"/>
          <p:cNvSpPr txBox="1">
            <a:spLocks noChangeArrowheads="1"/>
          </p:cNvSpPr>
          <p:nvPr/>
        </p:nvSpPr>
        <p:spPr bwMode="auto">
          <a:xfrm>
            <a:off x="2328030" y="4906684"/>
            <a:ext cx="527603"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r>
              <a:rPr kumimoji="1" lang="en-US" altLang="zh-CN" sz="2400" b="0">
                <a:solidFill>
                  <a:srgbClr val="333399"/>
                </a:solidFill>
                <a:latin typeface="Arial" charset="0"/>
              </a:rPr>
              <a:t>…</a:t>
            </a:r>
          </a:p>
        </p:txBody>
      </p:sp>
      <p:sp>
        <p:nvSpPr>
          <p:cNvPr id="85012" name="Rectangle 21"/>
          <p:cNvSpPr>
            <a:spLocks noChangeArrowheads="1"/>
          </p:cNvSpPr>
          <p:nvPr/>
        </p:nvSpPr>
        <p:spPr bwMode="auto">
          <a:xfrm>
            <a:off x="704760" y="3898387"/>
            <a:ext cx="1358723" cy="489063"/>
          </a:xfrm>
          <a:prstGeom prst="rect">
            <a:avLst/>
          </a:prstGeom>
          <a:solidFill>
            <a:srgbClr val="FFFF99"/>
          </a:solidFill>
          <a:ln w="9525">
            <a:solidFill>
              <a:schemeClr val="tx2"/>
            </a:solidFill>
            <a:miter lim="800000"/>
            <a:headEnd/>
            <a:tailEnd/>
          </a:ln>
        </p:spPr>
        <p:txBody>
          <a:bodyPr wrap="none" lIns="108850" tIns="54425" rIns="108850" bIns="54425" anchor="ctr"/>
          <a:lstStyle/>
          <a:p>
            <a:pPr eaLnBrk="1" hangingPunct="1"/>
            <a:endParaRPr lang="zh-CN" altLang="en-US"/>
          </a:p>
        </p:txBody>
      </p:sp>
      <p:sp>
        <p:nvSpPr>
          <p:cNvPr id="85013" name="Rectangle 22"/>
          <p:cNvSpPr>
            <a:spLocks noChangeArrowheads="1"/>
          </p:cNvSpPr>
          <p:nvPr/>
        </p:nvSpPr>
        <p:spPr bwMode="auto">
          <a:xfrm>
            <a:off x="886769" y="3990484"/>
            <a:ext cx="908433"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ea typeface="黑体" pitchFamily="49" charset="-122"/>
              </a:rPr>
              <a:t>8 </a:t>
            </a:r>
            <a:r>
              <a:rPr kumimoji="1" lang="zh-CN" altLang="en-US" sz="1900">
                <a:solidFill>
                  <a:srgbClr val="333399"/>
                </a:solidFill>
                <a:ea typeface="黑体" pitchFamily="49" charset="-122"/>
              </a:rPr>
              <a:t>字节</a:t>
            </a:r>
          </a:p>
        </p:txBody>
      </p:sp>
      <p:sp>
        <p:nvSpPr>
          <p:cNvPr id="85014" name="AutoShape 23"/>
          <p:cNvSpPr>
            <a:spLocks noChangeArrowheads="1"/>
          </p:cNvSpPr>
          <p:nvPr/>
        </p:nvSpPr>
        <p:spPr bwMode="auto">
          <a:xfrm>
            <a:off x="201058" y="3523651"/>
            <a:ext cx="1191528" cy="335041"/>
          </a:xfrm>
          <a:prstGeom prst="wedgeRoundRectCallout">
            <a:avLst>
              <a:gd name="adj1" fmla="val 48000"/>
              <a:gd name="adj2" fmla="val 139880"/>
              <a:gd name="adj3" fmla="val 16667"/>
            </a:avLst>
          </a:prstGeom>
          <a:solidFill>
            <a:schemeClr val="bg1"/>
          </a:solidFill>
          <a:ln w="12700">
            <a:solidFill>
              <a:schemeClr val="tx1"/>
            </a:solidFill>
            <a:miter lim="800000"/>
            <a:headEnd/>
            <a:tailEnd/>
          </a:ln>
        </p:spPr>
        <p:txBody>
          <a:bodyPr lIns="108850" tIns="54425" rIns="108850" bIns="54425"/>
          <a:lstStyle/>
          <a:p>
            <a:pPr algn="ctr" defTabSz="907085"/>
            <a:endParaRPr kumimoji="1" lang="zh-CN" altLang="en-US" sz="1900">
              <a:solidFill>
                <a:srgbClr val="333399"/>
              </a:solidFill>
              <a:ea typeface="黑体" pitchFamily="49" charset="-122"/>
            </a:endParaRPr>
          </a:p>
        </p:txBody>
      </p:sp>
      <p:sp>
        <p:nvSpPr>
          <p:cNvPr id="85015" name="Rectangle 24"/>
          <p:cNvSpPr>
            <a:spLocks noChangeArrowheads="1"/>
          </p:cNvSpPr>
          <p:nvPr/>
        </p:nvSpPr>
        <p:spPr bwMode="auto">
          <a:xfrm>
            <a:off x="395766" y="3517299"/>
            <a:ext cx="990471"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07717" tIns="52913" rIns="107717" bIns="52913">
            <a:spAutoFit/>
          </a:bodyPr>
          <a:lstStyle/>
          <a:p>
            <a:pPr defTabSz="907085"/>
            <a:r>
              <a:rPr kumimoji="1" lang="zh-CN" altLang="en-US" sz="1900">
                <a:solidFill>
                  <a:srgbClr val="333399"/>
                </a:solidFill>
                <a:ea typeface="黑体" pitchFamily="49" charset="-122"/>
              </a:rPr>
              <a:t>插入</a:t>
            </a:r>
          </a:p>
        </p:txBody>
      </p:sp>
      <p:sp>
        <p:nvSpPr>
          <p:cNvPr id="85016" name="Rectangle 25"/>
          <p:cNvSpPr>
            <a:spLocks noChangeArrowheads="1"/>
          </p:cNvSpPr>
          <p:nvPr/>
        </p:nvSpPr>
        <p:spPr bwMode="auto">
          <a:xfrm>
            <a:off x="10905765" y="2145381"/>
            <a:ext cx="815458"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2400">
                <a:solidFill>
                  <a:srgbClr val="333399"/>
                </a:solidFill>
                <a:ea typeface="黑体" pitchFamily="49" charset="-122"/>
              </a:rPr>
              <a:t>IP</a:t>
            </a:r>
            <a:r>
              <a:rPr kumimoji="1" lang="zh-CN" altLang="en-US" sz="2400">
                <a:solidFill>
                  <a:srgbClr val="333399"/>
                </a:solidFill>
                <a:ea typeface="黑体" pitchFamily="49" charset="-122"/>
              </a:rPr>
              <a:t>层</a:t>
            </a:r>
          </a:p>
        </p:txBody>
      </p:sp>
      <p:sp>
        <p:nvSpPr>
          <p:cNvPr id="85017" name="Line 26"/>
          <p:cNvSpPr>
            <a:spLocks noChangeShapeType="1"/>
          </p:cNvSpPr>
          <p:nvPr/>
        </p:nvSpPr>
        <p:spPr bwMode="auto">
          <a:xfrm>
            <a:off x="10702591" y="2678905"/>
            <a:ext cx="1094174" cy="11116"/>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85018" name="AutoShape 27"/>
          <p:cNvSpPr>
            <a:spLocks noChangeArrowheads="1"/>
          </p:cNvSpPr>
          <p:nvPr/>
        </p:nvSpPr>
        <p:spPr bwMode="auto">
          <a:xfrm rot="16200000" flipH="1">
            <a:off x="6089806" y="3592514"/>
            <a:ext cx="609741" cy="306876"/>
          </a:xfrm>
          <a:prstGeom prst="rightArrow">
            <a:avLst>
              <a:gd name="adj1" fmla="val 50000"/>
              <a:gd name="adj2" fmla="val 132426"/>
            </a:avLst>
          </a:prstGeom>
          <a:solidFill>
            <a:schemeClr val="accent1"/>
          </a:solidFill>
          <a:ln w="12700">
            <a:solidFill>
              <a:schemeClr val="tx1"/>
            </a:solidFill>
            <a:miter lim="800000"/>
            <a:headEnd/>
            <a:tailEnd/>
          </a:ln>
        </p:spPr>
        <p:txBody>
          <a:bodyPr wrap="none" lIns="108850" tIns="54425" rIns="108850" bIns="54425" anchor="ctr"/>
          <a:lstStyle/>
          <a:p>
            <a:pPr eaLnBrk="1" hangingPunct="1"/>
            <a:endParaRPr lang="zh-CN" altLang="en-US"/>
          </a:p>
        </p:txBody>
      </p:sp>
      <p:sp>
        <p:nvSpPr>
          <p:cNvPr id="85019" name="Rectangle 28"/>
          <p:cNvSpPr>
            <a:spLocks noChangeArrowheads="1"/>
          </p:cNvSpPr>
          <p:nvPr/>
        </p:nvSpPr>
        <p:spPr bwMode="auto">
          <a:xfrm>
            <a:off x="2061365" y="2963133"/>
            <a:ext cx="8560803" cy="457306"/>
          </a:xfrm>
          <a:prstGeom prst="rect">
            <a:avLst/>
          </a:prstGeom>
          <a:solidFill>
            <a:srgbClr val="FFCCFF"/>
          </a:solidFill>
          <a:ln w="12700" algn="ctr">
            <a:solidFill>
              <a:schemeClr val="folHlink"/>
            </a:solidFill>
            <a:miter lim="800000"/>
            <a:headEnd/>
            <a:tailEnd/>
          </a:ln>
          <a:effectLst>
            <a:outerShdw dist="35921" dir="2700000" algn="ctr" rotWithShape="0">
              <a:schemeClr val="bg2"/>
            </a:outerShdw>
          </a:effectLst>
        </p:spPr>
        <p:txBody>
          <a:bodyPr wrap="none" lIns="108850" tIns="54425" rIns="108850" bIns="54425" anchor="ctr"/>
          <a:lstStyle/>
          <a:p>
            <a:pPr eaLnBrk="1" hangingPunct="1"/>
            <a:endParaRPr lang="zh-CN" altLang="en-US"/>
          </a:p>
        </p:txBody>
      </p:sp>
      <p:sp>
        <p:nvSpPr>
          <p:cNvPr id="85020" name="Line 29"/>
          <p:cNvSpPr>
            <a:spLocks noChangeShapeType="1"/>
          </p:cNvSpPr>
          <p:nvPr/>
        </p:nvSpPr>
        <p:spPr bwMode="auto">
          <a:xfrm>
            <a:off x="3307920" y="2963133"/>
            <a:ext cx="0" cy="45730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85021" name="Line 30"/>
          <p:cNvSpPr>
            <a:spLocks noChangeShapeType="1"/>
          </p:cNvSpPr>
          <p:nvPr/>
        </p:nvSpPr>
        <p:spPr bwMode="auto">
          <a:xfrm>
            <a:off x="4526961" y="2963133"/>
            <a:ext cx="0" cy="45730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85022" name="Line 31"/>
          <p:cNvSpPr>
            <a:spLocks noChangeShapeType="1"/>
          </p:cNvSpPr>
          <p:nvPr/>
        </p:nvSpPr>
        <p:spPr bwMode="auto">
          <a:xfrm>
            <a:off x="5746003" y="2963133"/>
            <a:ext cx="0" cy="45730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85023" name="Line 32"/>
          <p:cNvSpPr>
            <a:spLocks noChangeShapeType="1"/>
          </p:cNvSpPr>
          <p:nvPr/>
        </p:nvSpPr>
        <p:spPr bwMode="auto">
          <a:xfrm>
            <a:off x="9911060" y="2963133"/>
            <a:ext cx="0" cy="45730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85024" name="Rectangle 33"/>
          <p:cNvSpPr>
            <a:spLocks noChangeArrowheads="1"/>
          </p:cNvSpPr>
          <p:nvPr/>
        </p:nvSpPr>
        <p:spPr bwMode="auto">
          <a:xfrm>
            <a:off x="1968244" y="3009181"/>
            <a:ext cx="1140868" cy="383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a:solidFill>
                  <a:srgbClr val="333399"/>
                </a:solidFill>
                <a:ea typeface="黑体" pitchFamily="49" charset="-122"/>
              </a:rPr>
              <a:t>目的地址</a:t>
            </a:r>
          </a:p>
        </p:txBody>
      </p:sp>
      <p:sp>
        <p:nvSpPr>
          <p:cNvPr id="85025" name="Rectangle 34"/>
          <p:cNvSpPr>
            <a:spLocks noChangeArrowheads="1"/>
          </p:cNvSpPr>
          <p:nvPr/>
        </p:nvSpPr>
        <p:spPr bwMode="auto">
          <a:xfrm>
            <a:off x="3312153" y="3009181"/>
            <a:ext cx="910035" cy="383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a:solidFill>
                  <a:srgbClr val="333399"/>
                </a:solidFill>
                <a:ea typeface="黑体" pitchFamily="49" charset="-122"/>
              </a:rPr>
              <a:t>源地址</a:t>
            </a:r>
          </a:p>
        </p:txBody>
      </p:sp>
      <p:sp>
        <p:nvSpPr>
          <p:cNvPr id="85026" name="Rectangle 35"/>
          <p:cNvSpPr>
            <a:spLocks noChangeArrowheads="1"/>
          </p:cNvSpPr>
          <p:nvPr/>
        </p:nvSpPr>
        <p:spPr bwMode="auto">
          <a:xfrm>
            <a:off x="4742834" y="3009181"/>
            <a:ext cx="679203" cy="383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a:solidFill>
                  <a:srgbClr val="333399"/>
                </a:solidFill>
                <a:ea typeface="黑体" pitchFamily="49" charset="-122"/>
              </a:rPr>
              <a:t>类型</a:t>
            </a:r>
          </a:p>
        </p:txBody>
      </p:sp>
      <p:sp>
        <p:nvSpPr>
          <p:cNvPr id="85027" name="Rectangle 36"/>
          <p:cNvSpPr>
            <a:spLocks noChangeArrowheads="1"/>
          </p:cNvSpPr>
          <p:nvPr/>
        </p:nvSpPr>
        <p:spPr bwMode="auto">
          <a:xfrm>
            <a:off x="7208429" y="3009181"/>
            <a:ext cx="1192164" cy="383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a:solidFill>
                  <a:srgbClr val="333399"/>
                </a:solidFill>
                <a:ea typeface="黑体" pitchFamily="49" charset="-122"/>
              </a:rPr>
              <a:t>数        据</a:t>
            </a:r>
          </a:p>
        </p:txBody>
      </p:sp>
      <p:sp>
        <p:nvSpPr>
          <p:cNvPr id="85028" name="Rectangle 37"/>
          <p:cNvSpPr>
            <a:spLocks noChangeArrowheads="1"/>
          </p:cNvSpPr>
          <p:nvPr/>
        </p:nvSpPr>
        <p:spPr bwMode="auto">
          <a:xfrm>
            <a:off x="9839104" y="3009181"/>
            <a:ext cx="679203" cy="383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a:solidFill>
                  <a:srgbClr val="333399"/>
                </a:solidFill>
                <a:ea typeface="黑体" pitchFamily="49" charset="-122"/>
              </a:rPr>
              <a:t>FCS</a:t>
            </a:r>
          </a:p>
        </p:txBody>
      </p:sp>
      <p:sp>
        <p:nvSpPr>
          <p:cNvPr id="85029" name="Rectangle 38"/>
          <p:cNvSpPr>
            <a:spLocks noChangeArrowheads="1"/>
          </p:cNvSpPr>
          <p:nvPr/>
        </p:nvSpPr>
        <p:spPr bwMode="auto">
          <a:xfrm>
            <a:off x="2524856" y="2674142"/>
            <a:ext cx="353794"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ea typeface="黑体" pitchFamily="49" charset="-122"/>
              </a:rPr>
              <a:t>6</a:t>
            </a:r>
          </a:p>
        </p:txBody>
      </p:sp>
      <p:sp>
        <p:nvSpPr>
          <p:cNvPr id="85030" name="Rectangle 39"/>
          <p:cNvSpPr>
            <a:spLocks noChangeArrowheads="1"/>
          </p:cNvSpPr>
          <p:nvPr/>
        </p:nvSpPr>
        <p:spPr bwMode="auto">
          <a:xfrm>
            <a:off x="3830668" y="2674142"/>
            <a:ext cx="353794"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ea typeface="黑体" pitchFamily="49" charset="-122"/>
              </a:rPr>
              <a:t>6</a:t>
            </a:r>
          </a:p>
        </p:txBody>
      </p:sp>
      <p:sp>
        <p:nvSpPr>
          <p:cNvPr id="85031" name="Rectangle 40"/>
          <p:cNvSpPr>
            <a:spLocks noChangeArrowheads="1"/>
          </p:cNvSpPr>
          <p:nvPr/>
        </p:nvSpPr>
        <p:spPr bwMode="auto">
          <a:xfrm>
            <a:off x="5034896" y="2674142"/>
            <a:ext cx="353794"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ea typeface="黑体" pitchFamily="49" charset="-122"/>
              </a:rPr>
              <a:t>2</a:t>
            </a:r>
          </a:p>
        </p:txBody>
      </p:sp>
      <p:sp>
        <p:nvSpPr>
          <p:cNvPr id="85032" name="Rectangle 41"/>
          <p:cNvSpPr>
            <a:spLocks noChangeArrowheads="1"/>
          </p:cNvSpPr>
          <p:nvPr/>
        </p:nvSpPr>
        <p:spPr bwMode="auto">
          <a:xfrm>
            <a:off x="10129048" y="2674142"/>
            <a:ext cx="353794"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ea typeface="黑体" pitchFamily="49" charset="-122"/>
              </a:rPr>
              <a:t>4</a:t>
            </a:r>
          </a:p>
        </p:txBody>
      </p:sp>
      <p:sp>
        <p:nvSpPr>
          <p:cNvPr id="85033" name="Rectangle 42"/>
          <p:cNvSpPr>
            <a:spLocks noChangeArrowheads="1"/>
          </p:cNvSpPr>
          <p:nvPr/>
        </p:nvSpPr>
        <p:spPr bwMode="auto">
          <a:xfrm>
            <a:off x="1394703" y="2637621"/>
            <a:ext cx="704851"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1900">
                <a:solidFill>
                  <a:srgbClr val="333399"/>
                </a:solidFill>
                <a:ea typeface="黑体" pitchFamily="49" charset="-122"/>
              </a:rPr>
              <a:t>字节</a:t>
            </a:r>
          </a:p>
        </p:txBody>
      </p:sp>
      <p:sp>
        <p:nvSpPr>
          <p:cNvPr id="85034" name="Text Box 43"/>
          <p:cNvSpPr txBox="1">
            <a:spLocks noChangeArrowheads="1"/>
          </p:cNvSpPr>
          <p:nvPr/>
        </p:nvSpPr>
        <p:spPr bwMode="auto">
          <a:xfrm>
            <a:off x="7993611" y="2640796"/>
            <a:ext cx="1138347" cy="356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r>
              <a:rPr kumimoji="1" lang="en-US" altLang="zh-CN" b="0">
                <a:solidFill>
                  <a:srgbClr val="333399"/>
                </a:solidFill>
                <a:latin typeface="Arial" charset="0"/>
              </a:rPr>
              <a:t>46 ~ 1500</a:t>
            </a:r>
          </a:p>
        </p:txBody>
      </p:sp>
      <p:sp>
        <p:nvSpPr>
          <p:cNvPr id="312364" name="Line 44"/>
          <p:cNvSpPr>
            <a:spLocks noChangeShapeType="1"/>
          </p:cNvSpPr>
          <p:nvPr/>
        </p:nvSpPr>
        <p:spPr bwMode="auto">
          <a:xfrm flipH="1">
            <a:off x="2063482" y="1810342"/>
            <a:ext cx="0" cy="1162319"/>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312365" name="Line 45"/>
          <p:cNvSpPr>
            <a:spLocks noChangeShapeType="1"/>
          </p:cNvSpPr>
          <p:nvPr/>
        </p:nvSpPr>
        <p:spPr bwMode="auto">
          <a:xfrm>
            <a:off x="10607353" y="1810342"/>
            <a:ext cx="14815" cy="1152792"/>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grpSp>
        <p:nvGrpSpPr>
          <p:cNvPr id="2" name="Group 46"/>
          <p:cNvGrpSpPr>
            <a:grpSpLocks/>
          </p:cNvGrpSpPr>
          <p:nvPr/>
        </p:nvGrpSpPr>
        <p:grpSpPr bwMode="auto">
          <a:xfrm>
            <a:off x="5746003" y="2145381"/>
            <a:ext cx="4165058" cy="990829"/>
            <a:chOff x="2715" y="1872"/>
            <a:chExt cx="1968" cy="624"/>
          </a:xfrm>
        </p:grpSpPr>
        <p:sp>
          <p:nvSpPr>
            <p:cNvPr id="85039" name="AutoShape 47"/>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9525">
              <a:solidFill>
                <a:schemeClr val="folHlink"/>
              </a:solidFill>
              <a:miter lim="800000"/>
              <a:headEnd/>
              <a:tailEnd/>
            </a:ln>
          </p:spPr>
          <p:txBody>
            <a:bodyPr wrap="none" anchor="ctr"/>
            <a:lstStyle/>
            <a:p>
              <a:pPr eaLnBrk="1" hangingPunct="1"/>
              <a:endParaRPr lang="zh-CN" altLang="en-US"/>
            </a:p>
          </p:txBody>
        </p:sp>
        <p:sp>
          <p:nvSpPr>
            <p:cNvPr id="85040" name="Rectangle 48"/>
            <p:cNvSpPr>
              <a:spLocks noChangeArrowheads="1"/>
            </p:cNvSpPr>
            <p:nvPr/>
          </p:nvSpPr>
          <p:spPr bwMode="auto">
            <a:xfrm>
              <a:off x="2715" y="1872"/>
              <a:ext cx="1968" cy="240"/>
            </a:xfrm>
            <a:prstGeom prst="rect">
              <a:avLst/>
            </a:prstGeom>
            <a:solidFill>
              <a:srgbClr val="CCECFF"/>
            </a:solidFill>
            <a:ln w="9525">
              <a:solidFill>
                <a:schemeClr val="folHlink"/>
              </a:solidFill>
              <a:miter lim="800000"/>
              <a:headEnd/>
              <a:tailEnd/>
            </a:ln>
            <a:effectLst>
              <a:outerShdw dist="35921" dir="2700000" algn="ctr" rotWithShape="0">
                <a:schemeClr val="bg2"/>
              </a:outerShdw>
            </a:effectLst>
          </p:spPr>
          <p:txBody>
            <a:bodyPr wrap="none" anchor="ctr"/>
            <a:lstStyle/>
            <a:p>
              <a:pPr algn="ctr" defTabSz="907085"/>
              <a:r>
                <a:rPr kumimoji="1" lang="en-US" altLang="zh-CN" sz="2400">
                  <a:solidFill>
                    <a:srgbClr val="333399"/>
                  </a:solidFill>
                  <a:ea typeface="黑体" pitchFamily="49" charset="-122"/>
                </a:rPr>
                <a:t>IP </a:t>
              </a:r>
              <a:r>
                <a:rPr kumimoji="1" lang="zh-CN" altLang="en-US" sz="2400">
                  <a:solidFill>
                    <a:srgbClr val="333399"/>
                  </a:solidFill>
                  <a:ea typeface="黑体" pitchFamily="49" charset="-122"/>
                </a:rPr>
                <a:t>数据报</a:t>
              </a:r>
            </a:p>
          </p:txBody>
        </p:sp>
      </p:grpSp>
      <p:sp>
        <p:nvSpPr>
          <p:cNvPr id="312369" name="Rectangle 49">
            <a:extLst>
              <a:ext uri="{FF2B5EF4-FFF2-40B4-BE49-F238E27FC236}">
                <a16:creationId xmlns:a16="http://schemas.microsoft.com/office/drawing/2014/main" id="{7B87F825-9FF6-43F5-8F6C-333FF2F89691}"/>
              </a:ext>
            </a:extLst>
          </p:cNvPr>
          <p:cNvSpPr>
            <a:spLocks noChangeArrowheads="1"/>
          </p:cNvSpPr>
          <p:nvPr/>
        </p:nvSpPr>
        <p:spPr bwMode="auto">
          <a:xfrm>
            <a:off x="624337" y="3001242"/>
            <a:ext cx="1294756" cy="476191"/>
          </a:xfrm>
          <a:prstGeom prst="rect">
            <a:avLst/>
          </a:prstGeom>
          <a:noFill/>
          <a:ln w="12700">
            <a:noFill/>
            <a:miter lim="800000"/>
            <a:headEnd/>
            <a:tailEnd/>
          </a:ln>
          <a:effectLst/>
        </p:spPr>
        <p:txBody>
          <a:bodyPr wrap="none" lIns="107717" tIns="52913" rIns="107717" bIns="52913">
            <a:spAutoFit/>
          </a:bodyPr>
          <a:lstStyle/>
          <a:p>
            <a:pPr defTabSz="907085">
              <a:defRPr/>
            </a:pPr>
            <a:r>
              <a:rPr kumimoji="1" lang="en-US" altLang="zh-CN" sz="2400">
                <a:solidFill>
                  <a:schemeClr val="hlink"/>
                </a:solidFill>
                <a:effectLst>
                  <a:outerShdw blurRad="38100" dist="38100" dir="2700000" algn="tl">
                    <a:srgbClr val="C0C0C0"/>
                  </a:outerShdw>
                </a:effectLst>
                <a:latin typeface="Arial" panose="020B0604020202020204" pitchFamily="34" charset="0"/>
                <a:ea typeface="黑体" pitchFamily="2" charset="-122"/>
              </a:rPr>
              <a:t>MAC </a:t>
            </a:r>
            <a:r>
              <a:rPr kumimoji="1" lang="zh-CN" altLang="en-US" sz="2400">
                <a:solidFill>
                  <a:schemeClr val="hlink"/>
                </a:solidFill>
                <a:effectLst>
                  <a:outerShdw blurRad="38100" dist="38100" dir="2700000" algn="tl">
                    <a:srgbClr val="C0C0C0"/>
                  </a:outerShdw>
                </a:effectLst>
                <a:latin typeface="Arial" panose="020B0604020202020204" pitchFamily="34" charset="0"/>
                <a:ea typeface="黑体" pitchFamily="2" charset="-122"/>
              </a:rPr>
              <a:t>帧</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grpId="0" nodeType="withEffect">
                                  <p:stCondLst>
                                    <p:cond delay="0"/>
                                  </p:stCondLst>
                                  <p:childTnLst>
                                    <p:animEffect transition="out" filter="fade">
                                      <p:cBhvr>
                                        <p:cTn id="6" dur="2000"/>
                                        <p:tgtEl>
                                          <p:spTgt spid="312364"/>
                                        </p:tgtEl>
                                      </p:cBhvr>
                                    </p:animEffect>
                                    <p:set>
                                      <p:cBhvr>
                                        <p:cTn id="7" dur="1" fill="hold">
                                          <p:stCondLst>
                                            <p:cond delay="1999"/>
                                          </p:stCondLst>
                                        </p:cTn>
                                        <p:tgtEl>
                                          <p:spTgt spid="31236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312365"/>
                                        </p:tgtEl>
                                      </p:cBhvr>
                                    </p:animEffect>
                                    <p:set>
                                      <p:cBhvr>
                                        <p:cTn id="10" dur="1" fill="hold">
                                          <p:stCondLst>
                                            <p:cond delay="1999"/>
                                          </p:stCondLst>
                                        </p:cTn>
                                        <p:tgtEl>
                                          <p:spTgt spid="312365"/>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5" presetClass="emph" presetSubtype="0" repeatCount="4000" fill="hold" nodeType="clickEffect">
                                  <p:stCondLst>
                                    <p:cond delay="0"/>
                                  </p:stCondLst>
                                  <p:childTnLst>
                                    <p:anim calcmode="discrete" valueType="str">
                                      <p:cBhvr>
                                        <p:cTn id="14"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64" grpId="0" animBg="1"/>
      <p:bldP spid="31236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lstStyle/>
          <a:p>
            <a:pPr>
              <a:defRPr/>
            </a:pPr>
            <a:r>
              <a:rPr lang="zh-CN" altLang="en-US" sz="3200" b="0" dirty="0">
                <a:solidFill>
                  <a:srgbClr val="4D4D4D"/>
                </a:solidFill>
                <a:latin typeface="微软雅黑" panose="020B0503020204020204" pitchFamily="34" charset="-122"/>
                <a:ea typeface="微软雅黑" panose="020B0503020204020204" pitchFamily="34" charset="-122"/>
              </a:rPr>
              <a:t>链路</a:t>
            </a:r>
            <a:r>
              <a:rPr lang="en-US" altLang="zh-CN" sz="3200" b="0" dirty="0">
                <a:solidFill>
                  <a:srgbClr val="4D4D4D"/>
                </a:solidFill>
                <a:latin typeface="微软雅黑" panose="020B0503020204020204" pitchFamily="34" charset="-122"/>
                <a:ea typeface="微软雅黑" panose="020B0503020204020204" pitchFamily="34" charset="-122"/>
              </a:rPr>
              <a:t>(link)</a:t>
            </a:r>
          </a:p>
          <a:p>
            <a:pPr lvl="1">
              <a:defRPr/>
            </a:pPr>
            <a:r>
              <a:rPr lang="zh-CN" altLang="en-US" b="0" dirty="0">
                <a:solidFill>
                  <a:srgbClr val="4D4D4D"/>
                </a:solidFill>
                <a:latin typeface="微软雅黑" panose="020B0503020204020204" pitchFamily="34" charset="-122"/>
                <a:ea typeface="微软雅黑" panose="020B0503020204020204" pitchFamily="34" charset="-122"/>
              </a:rPr>
              <a:t>是一条点到点的物理线路段，中间没有任何其他的交换结点。</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一条链路只是一条通路的一个组成部分。</a:t>
            </a:r>
            <a:endParaRPr lang="zh-CN" altLang="en-US" sz="3200" b="0" dirty="0">
              <a:solidFill>
                <a:srgbClr val="4D4D4D"/>
              </a:solidFill>
              <a:latin typeface="微软雅黑" panose="020B0503020204020204" pitchFamily="34" charset="-122"/>
              <a:ea typeface="微软雅黑" panose="020B0503020204020204" pitchFamily="34" charset="-122"/>
            </a:endParaRP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数据链路</a:t>
            </a:r>
            <a:r>
              <a:rPr lang="en-US" altLang="zh-CN" sz="3200" b="0" dirty="0">
                <a:solidFill>
                  <a:srgbClr val="4D4D4D"/>
                </a:solidFill>
                <a:latin typeface="微软雅黑" panose="020B0503020204020204" pitchFamily="34" charset="-122"/>
                <a:ea typeface="微软雅黑" panose="020B0503020204020204" pitchFamily="34" charset="-122"/>
              </a:rPr>
              <a:t>(data link) </a:t>
            </a:r>
          </a:p>
          <a:p>
            <a:pPr lvl="1">
              <a:lnSpc>
                <a:spcPts val="4000"/>
              </a:lnSpc>
              <a:defRPr/>
            </a:pPr>
            <a:r>
              <a:rPr lang="zh-CN" altLang="en-US" b="0" dirty="0">
                <a:solidFill>
                  <a:srgbClr val="4D4D4D"/>
                </a:solidFill>
                <a:latin typeface="微软雅黑" panose="020B0503020204020204" pitchFamily="34" charset="-122"/>
                <a:ea typeface="微软雅黑" panose="020B0503020204020204" pitchFamily="34" charset="-122"/>
              </a:rPr>
              <a:t>除了物理线路外，还必须有通信协议来控制这些数据的传输。若把实现这些协议的硬件和软件加到链路上，就构成了数据链路。</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现最常用的方法是使用适配器</a:t>
            </a:r>
            <a:r>
              <a:rPr lang="en-US" altLang="zh-CN" sz="2800" dirty="0">
                <a:solidFill>
                  <a:srgbClr val="4D4D4D"/>
                </a:solidFill>
                <a:latin typeface="微软雅黑" panose="020B0503020204020204" pitchFamily="34" charset="-122"/>
                <a:ea typeface="微软雅黑" panose="020B0503020204020204" pitchFamily="34" charset="-122"/>
                <a:cs typeface="+mn-cs"/>
              </a:rPr>
              <a:t>(</a:t>
            </a:r>
            <a:r>
              <a:rPr lang="zh-CN" altLang="en-US" sz="2800" dirty="0">
                <a:solidFill>
                  <a:srgbClr val="4D4D4D"/>
                </a:solidFill>
                <a:latin typeface="微软雅黑" panose="020B0503020204020204" pitchFamily="34" charset="-122"/>
                <a:ea typeface="微软雅黑" panose="020B0503020204020204" pitchFamily="34" charset="-122"/>
                <a:cs typeface="+mn-cs"/>
              </a:rPr>
              <a:t>即网卡</a:t>
            </a:r>
            <a:r>
              <a:rPr lang="en-US" altLang="zh-CN" sz="2800" dirty="0">
                <a:solidFill>
                  <a:srgbClr val="4D4D4D"/>
                </a:solidFill>
                <a:latin typeface="微软雅黑" panose="020B0503020204020204" pitchFamily="34" charset="-122"/>
                <a:ea typeface="微软雅黑" panose="020B0503020204020204" pitchFamily="34" charset="-122"/>
                <a:cs typeface="+mn-cs"/>
              </a:rPr>
              <a:t>)</a:t>
            </a:r>
            <a:r>
              <a:rPr lang="zh-CN" altLang="en-US" sz="2800" dirty="0">
                <a:solidFill>
                  <a:srgbClr val="4D4D4D"/>
                </a:solidFill>
                <a:latin typeface="微软雅黑" panose="020B0503020204020204" pitchFamily="34" charset="-122"/>
                <a:ea typeface="微软雅黑" panose="020B0503020204020204" pitchFamily="34" charset="-122"/>
                <a:cs typeface="+mn-cs"/>
              </a:rPr>
              <a:t>来实现这些协议的硬件和软件。</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一般的适配器都包括了数据链路层和物理层这两层的功能。</a:t>
            </a:r>
          </a:p>
        </p:txBody>
      </p:sp>
      <p:sp>
        <p:nvSpPr>
          <p:cNvPr id="17410" name="Rectangle 2"/>
          <p:cNvSpPr>
            <a:spLocks noGrp="1" noChangeArrowheads="1"/>
          </p:cNvSpPr>
          <p:nvPr>
            <p:ph type="title"/>
          </p:nvPr>
        </p:nvSpPr>
        <p:spPr/>
        <p:txBody>
          <a:bodyPr/>
          <a:lstStyle/>
          <a:p>
            <a:r>
              <a:rPr lang="zh-CN" altLang="en-US" sz="4000" dirty="0">
                <a:solidFill>
                  <a:srgbClr val="FFFFFF"/>
                </a:solidFill>
              </a:rPr>
              <a:t>链路与数据链路</a:t>
            </a:r>
          </a:p>
        </p:txBody>
      </p:sp>
    </p:spTree>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Line 2"/>
          <p:cNvSpPr>
            <a:spLocks noChangeShapeType="1"/>
          </p:cNvSpPr>
          <p:nvPr/>
        </p:nvSpPr>
        <p:spPr bwMode="auto">
          <a:xfrm>
            <a:off x="186216" y="3848325"/>
            <a:ext cx="11885654" cy="0"/>
          </a:xfrm>
          <a:prstGeom prst="line">
            <a:avLst/>
          </a:prstGeom>
          <a:noFill/>
          <a:ln w="38100" cmpd="dbl">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86019" name="Rectangle 3"/>
          <p:cNvSpPr>
            <a:spLocks noChangeArrowheads="1"/>
          </p:cNvSpPr>
          <p:nvPr/>
        </p:nvSpPr>
        <p:spPr bwMode="auto">
          <a:xfrm>
            <a:off x="2054989" y="4083329"/>
            <a:ext cx="8550220" cy="495415"/>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86020" name="Rectangle 4"/>
          <p:cNvSpPr>
            <a:spLocks noChangeArrowheads="1"/>
          </p:cNvSpPr>
          <p:nvPr/>
        </p:nvSpPr>
        <p:spPr bwMode="auto">
          <a:xfrm>
            <a:off x="2046524" y="4083329"/>
            <a:ext cx="8558686" cy="489063"/>
          </a:xfrm>
          <a:prstGeom prst="rect">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pPr eaLnBrk="1" hangingPunct="1"/>
            <a:endParaRPr lang="zh-CN" altLang="en-US"/>
          </a:p>
        </p:txBody>
      </p:sp>
      <p:sp>
        <p:nvSpPr>
          <p:cNvPr id="86021" name="Rectangle 5"/>
          <p:cNvSpPr>
            <a:spLocks noChangeArrowheads="1"/>
          </p:cNvSpPr>
          <p:nvPr/>
        </p:nvSpPr>
        <p:spPr bwMode="auto">
          <a:xfrm>
            <a:off x="5657087" y="4188129"/>
            <a:ext cx="1076747"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rPr>
              <a:t>MAC </a:t>
            </a:r>
            <a:r>
              <a:rPr kumimoji="1" lang="zh-CN" altLang="en-US" sz="1900">
                <a:solidFill>
                  <a:srgbClr val="333399"/>
                </a:solidFill>
                <a:latin typeface="Times New Roman" pitchFamily="18" charset="0"/>
              </a:rPr>
              <a:t>帧</a:t>
            </a:r>
          </a:p>
        </p:txBody>
      </p:sp>
      <p:sp>
        <p:nvSpPr>
          <p:cNvPr id="86022" name="Rectangle 6"/>
          <p:cNvSpPr>
            <a:spLocks noChangeArrowheads="1"/>
          </p:cNvSpPr>
          <p:nvPr/>
        </p:nvSpPr>
        <p:spPr bwMode="auto">
          <a:xfrm>
            <a:off x="10973462" y="4167486"/>
            <a:ext cx="948507"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1900">
                <a:solidFill>
                  <a:srgbClr val="333399"/>
                </a:solidFill>
                <a:latin typeface="Times New Roman" pitchFamily="18" charset="0"/>
              </a:rPr>
              <a:t>物理层</a:t>
            </a:r>
          </a:p>
        </p:txBody>
      </p:sp>
      <p:sp>
        <p:nvSpPr>
          <p:cNvPr id="86023" name="Rectangle 7"/>
          <p:cNvSpPr>
            <a:spLocks noChangeArrowheads="1"/>
          </p:cNvSpPr>
          <p:nvPr/>
        </p:nvSpPr>
        <p:spPr bwMode="auto">
          <a:xfrm>
            <a:off x="10933252" y="3238584"/>
            <a:ext cx="1076747" cy="39924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rPr>
              <a:t>MAC </a:t>
            </a:r>
            <a:r>
              <a:rPr kumimoji="1" lang="zh-CN" altLang="en-US" sz="1900">
                <a:solidFill>
                  <a:srgbClr val="333399"/>
                </a:solidFill>
                <a:latin typeface="Times New Roman" pitchFamily="18" charset="0"/>
              </a:rPr>
              <a:t>层</a:t>
            </a:r>
          </a:p>
        </p:txBody>
      </p:sp>
      <p:sp>
        <p:nvSpPr>
          <p:cNvPr id="86024" name="Line 8"/>
          <p:cNvSpPr>
            <a:spLocks noChangeShapeType="1"/>
          </p:cNvSpPr>
          <p:nvPr/>
        </p:nvSpPr>
        <p:spPr bwMode="auto">
          <a:xfrm flipH="1">
            <a:off x="2044409" y="3573623"/>
            <a:ext cx="2116" cy="514469"/>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86025" name="Line 9"/>
          <p:cNvSpPr>
            <a:spLocks noChangeShapeType="1"/>
          </p:cNvSpPr>
          <p:nvPr/>
        </p:nvSpPr>
        <p:spPr bwMode="auto">
          <a:xfrm>
            <a:off x="10590396" y="3645078"/>
            <a:ext cx="14814" cy="4319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86026" name="Rectangle 10"/>
          <p:cNvSpPr>
            <a:spLocks noChangeArrowheads="1"/>
          </p:cNvSpPr>
          <p:nvPr/>
        </p:nvSpPr>
        <p:spPr bwMode="auto">
          <a:xfrm>
            <a:off x="11113143" y="2323972"/>
            <a:ext cx="731076"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rPr>
              <a:t>IP </a:t>
            </a:r>
            <a:r>
              <a:rPr kumimoji="1" lang="zh-CN" altLang="en-US" sz="1900">
                <a:solidFill>
                  <a:srgbClr val="333399"/>
                </a:solidFill>
                <a:latin typeface="Times New Roman" pitchFamily="18" charset="0"/>
              </a:rPr>
              <a:t>层</a:t>
            </a:r>
          </a:p>
        </p:txBody>
      </p:sp>
      <p:sp>
        <p:nvSpPr>
          <p:cNvPr id="86027" name="Line 11"/>
          <p:cNvSpPr>
            <a:spLocks noChangeShapeType="1"/>
          </p:cNvSpPr>
          <p:nvPr/>
        </p:nvSpPr>
        <p:spPr bwMode="auto">
          <a:xfrm>
            <a:off x="10909970" y="2857495"/>
            <a:ext cx="1094175" cy="11115"/>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grpSp>
        <p:nvGrpSpPr>
          <p:cNvPr id="86028" name="Group 12"/>
          <p:cNvGrpSpPr>
            <a:grpSpLocks/>
          </p:cNvGrpSpPr>
          <p:nvPr/>
        </p:nvGrpSpPr>
        <p:grpSpPr bwMode="auto">
          <a:xfrm>
            <a:off x="1377744" y="2816211"/>
            <a:ext cx="9227466" cy="1413202"/>
            <a:chOff x="659" y="2182"/>
            <a:chExt cx="4360" cy="890"/>
          </a:xfrm>
        </p:grpSpPr>
        <p:sp>
          <p:nvSpPr>
            <p:cNvPr id="86034" name="AutoShape 13"/>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p:spPr>
          <p:txBody>
            <a:bodyPr wrap="none" anchor="ctr"/>
            <a:lstStyle/>
            <a:p>
              <a:pPr eaLnBrk="1" hangingPunct="1"/>
              <a:endParaRPr lang="zh-CN" altLang="en-US"/>
            </a:p>
          </p:txBody>
        </p:sp>
        <p:grpSp>
          <p:nvGrpSpPr>
            <p:cNvPr id="86035" name="Group 14"/>
            <p:cNvGrpSpPr>
              <a:grpSpLocks/>
            </p:cNvGrpSpPr>
            <p:nvPr/>
          </p:nvGrpSpPr>
          <p:grpSpPr bwMode="auto">
            <a:xfrm>
              <a:off x="659" y="2182"/>
              <a:ext cx="4360" cy="506"/>
              <a:chOff x="659" y="2182"/>
              <a:chExt cx="4360" cy="506"/>
            </a:xfrm>
          </p:grpSpPr>
          <p:sp>
            <p:nvSpPr>
              <p:cNvPr id="86036" name="Rectangle 15"/>
              <p:cNvSpPr>
                <a:spLocks noChangeArrowheads="1"/>
              </p:cNvSpPr>
              <p:nvPr/>
            </p:nvSpPr>
            <p:spPr bwMode="auto">
              <a:xfrm>
                <a:off x="974" y="2400"/>
                <a:ext cx="4045" cy="288"/>
              </a:xfrm>
              <a:prstGeom prst="rect">
                <a:avLst/>
              </a:prstGeom>
              <a:solidFill>
                <a:srgbClr val="FFCCFF"/>
              </a:solidFill>
              <a:ln w="19050">
                <a:solidFill>
                  <a:schemeClr val="folHlink"/>
                </a:solidFill>
                <a:miter lim="800000"/>
                <a:headEnd/>
                <a:tailEnd/>
              </a:ln>
              <a:effectLst>
                <a:outerShdw dist="35921" dir="2700000" algn="ctr" rotWithShape="0">
                  <a:schemeClr val="bg2"/>
                </a:outerShdw>
              </a:effectLst>
            </p:spPr>
            <p:txBody>
              <a:bodyPr wrap="none" anchor="ctr"/>
              <a:lstStyle/>
              <a:p>
                <a:pPr eaLnBrk="1" hangingPunct="1"/>
                <a:endParaRPr lang="zh-CN" altLang="en-US"/>
              </a:p>
            </p:txBody>
          </p:sp>
          <p:sp>
            <p:nvSpPr>
              <p:cNvPr id="86037" name="Line 16"/>
              <p:cNvSpPr>
                <a:spLocks noChangeShapeType="1"/>
              </p:cNvSpPr>
              <p:nvPr/>
            </p:nvSpPr>
            <p:spPr bwMode="auto">
              <a:xfrm>
                <a:off x="1563" y="240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38" name="Line 17"/>
              <p:cNvSpPr>
                <a:spLocks noChangeShapeType="1"/>
              </p:cNvSpPr>
              <p:nvPr/>
            </p:nvSpPr>
            <p:spPr bwMode="auto">
              <a:xfrm>
                <a:off x="2139" y="240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39" name="Line 18"/>
              <p:cNvSpPr>
                <a:spLocks noChangeShapeType="1"/>
              </p:cNvSpPr>
              <p:nvPr/>
            </p:nvSpPr>
            <p:spPr bwMode="auto">
              <a:xfrm>
                <a:off x="2715" y="240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40" name="Line 19"/>
              <p:cNvSpPr>
                <a:spLocks noChangeShapeType="1"/>
              </p:cNvSpPr>
              <p:nvPr/>
            </p:nvSpPr>
            <p:spPr bwMode="auto">
              <a:xfrm>
                <a:off x="4683" y="240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41" name="Rectangle 20"/>
              <p:cNvSpPr>
                <a:spLocks noChangeArrowheads="1"/>
              </p:cNvSpPr>
              <p:nvPr/>
            </p:nvSpPr>
            <p:spPr bwMode="auto">
              <a:xfrm>
                <a:off x="963" y="2445"/>
                <a:ext cx="54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目的地址</a:t>
                </a:r>
              </a:p>
            </p:txBody>
          </p:sp>
          <p:sp>
            <p:nvSpPr>
              <p:cNvPr id="86042" name="Rectangle 21"/>
              <p:cNvSpPr>
                <a:spLocks noChangeArrowheads="1"/>
              </p:cNvSpPr>
              <p:nvPr/>
            </p:nvSpPr>
            <p:spPr bwMode="auto">
              <a:xfrm>
                <a:off x="1609" y="2445"/>
                <a:ext cx="432"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源地址</a:t>
                </a:r>
              </a:p>
            </p:txBody>
          </p:sp>
          <p:sp>
            <p:nvSpPr>
              <p:cNvPr id="86043" name="Rectangle 22"/>
              <p:cNvSpPr>
                <a:spLocks noChangeArrowheads="1"/>
              </p:cNvSpPr>
              <p:nvPr/>
            </p:nvSpPr>
            <p:spPr bwMode="auto">
              <a:xfrm>
                <a:off x="2241" y="2445"/>
                <a:ext cx="31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类型</a:t>
                </a:r>
              </a:p>
            </p:txBody>
          </p:sp>
          <p:sp>
            <p:nvSpPr>
              <p:cNvPr id="86044" name="Rectangle 23"/>
              <p:cNvSpPr>
                <a:spLocks noChangeArrowheads="1"/>
              </p:cNvSpPr>
              <p:nvPr/>
            </p:nvSpPr>
            <p:spPr bwMode="auto">
              <a:xfrm>
                <a:off x="3406" y="2445"/>
                <a:ext cx="54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数        据</a:t>
                </a:r>
              </a:p>
            </p:txBody>
          </p:sp>
          <p:sp>
            <p:nvSpPr>
              <p:cNvPr id="86045" name="Rectangle 24"/>
              <p:cNvSpPr>
                <a:spLocks noChangeArrowheads="1"/>
              </p:cNvSpPr>
              <p:nvPr/>
            </p:nvSpPr>
            <p:spPr bwMode="auto">
              <a:xfrm>
                <a:off x="4683" y="2445"/>
                <a:ext cx="292"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FCS</a:t>
                </a:r>
              </a:p>
            </p:txBody>
          </p:sp>
          <p:sp>
            <p:nvSpPr>
              <p:cNvPr id="86046" name="Rectangle 25"/>
              <p:cNvSpPr>
                <a:spLocks noChangeArrowheads="1"/>
              </p:cNvSpPr>
              <p:nvPr/>
            </p:nvSpPr>
            <p:spPr bwMode="auto">
              <a:xfrm>
                <a:off x="1193"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6</a:t>
                </a:r>
              </a:p>
            </p:txBody>
          </p:sp>
          <p:sp>
            <p:nvSpPr>
              <p:cNvPr id="86047" name="Rectangle 26"/>
              <p:cNvSpPr>
                <a:spLocks noChangeArrowheads="1"/>
              </p:cNvSpPr>
              <p:nvPr/>
            </p:nvSpPr>
            <p:spPr bwMode="auto">
              <a:xfrm>
                <a:off x="1810"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6</a:t>
                </a:r>
              </a:p>
            </p:txBody>
          </p:sp>
          <p:sp>
            <p:nvSpPr>
              <p:cNvPr id="86048" name="Rectangle 27"/>
              <p:cNvSpPr>
                <a:spLocks noChangeArrowheads="1"/>
              </p:cNvSpPr>
              <p:nvPr/>
            </p:nvSpPr>
            <p:spPr bwMode="auto">
              <a:xfrm>
                <a:off x="2379"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2</a:t>
                </a:r>
              </a:p>
            </p:txBody>
          </p:sp>
          <p:sp>
            <p:nvSpPr>
              <p:cNvPr id="86049" name="Rectangle 28"/>
              <p:cNvSpPr>
                <a:spLocks noChangeArrowheads="1"/>
              </p:cNvSpPr>
              <p:nvPr/>
            </p:nvSpPr>
            <p:spPr bwMode="auto">
              <a:xfrm>
                <a:off x="4786"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4</a:t>
                </a:r>
              </a:p>
            </p:txBody>
          </p:sp>
          <p:sp>
            <p:nvSpPr>
              <p:cNvPr id="86050" name="Rectangle 29"/>
              <p:cNvSpPr>
                <a:spLocks noChangeArrowheads="1"/>
              </p:cNvSpPr>
              <p:nvPr/>
            </p:nvSpPr>
            <p:spPr bwMode="auto">
              <a:xfrm>
                <a:off x="659" y="2182"/>
                <a:ext cx="31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字节</a:t>
                </a:r>
              </a:p>
            </p:txBody>
          </p:sp>
          <p:sp>
            <p:nvSpPr>
              <p:cNvPr id="86051" name="Text Box 30"/>
              <p:cNvSpPr txBox="1">
                <a:spLocks noChangeArrowheads="1"/>
              </p:cNvSpPr>
              <p:nvPr/>
            </p:nvSpPr>
            <p:spPr bwMode="auto">
              <a:xfrm>
                <a:off x="3777" y="2185"/>
                <a:ext cx="4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r>
                  <a:rPr kumimoji="1" lang="en-US" altLang="zh-CN" b="0">
                    <a:solidFill>
                      <a:srgbClr val="333399"/>
                    </a:solidFill>
                    <a:latin typeface="Times New Roman" pitchFamily="18" charset="0"/>
                    <a:ea typeface="宋体" pitchFamily="2" charset="-122"/>
                  </a:rPr>
                  <a:t>46 ~ 1500</a:t>
                </a:r>
              </a:p>
            </p:txBody>
          </p:sp>
        </p:grpSp>
      </p:grpSp>
      <p:grpSp>
        <p:nvGrpSpPr>
          <p:cNvPr id="86029" name="Group 31"/>
          <p:cNvGrpSpPr>
            <a:grpSpLocks/>
          </p:cNvGrpSpPr>
          <p:nvPr/>
        </p:nvGrpSpPr>
        <p:grpSpPr bwMode="auto">
          <a:xfrm>
            <a:off x="5729044" y="2323972"/>
            <a:ext cx="4165058" cy="990829"/>
            <a:chOff x="2715" y="1872"/>
            <a:chExt cx="1968" cy="624"/>
          </a:xfrm>
        </p:grpSpPr>
        <p:sp>
          <p:nvSpPr>
            <p:cNvPr id="86032" name="AutoShape 32"/>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p:spPr>
          <p:txBody>
            <a:bodyPr wrap="none" anchor="ctr"/>
            <a:lstStyle/>
            <a:p>
              <a:pPr eaLnBrk="1" hangingPunct="1"/>
              <a:endParaRPr lang="zh-CN" altLang="en-US"/>
            </a:p>
          </p:txBody>
        </p:sp>
        <p:sp>
          <p:nvSpPr>
            <p:cNvPr id="86033" name="Rectangle 33"/>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907085"/>
              <a:r>
                <a:rPr kumimoji="1" lang="en-US" altLang="zh-CN" sz="1900">
                  <a:solidFill>
                    <a:srgbClr val="333399"/>
                  </a:solidFill>
                  <a:latin typeface="Times New Roman" pitchFamily="18" charset="0"/>
                </a:rPr>
                <a:t>IP </a:t>
              </a:r>
              <a:r>
                <a:rPr kumimoji="1" lang="zh-CN" altLang="en-US" sz="1900">
                  <a:solidFill>
                    <a:srgbClr val="333399"/>
                  </a:solidFill>
                  <a:latin typeface="Times New Roman" pitchFamily="18" charset="0"/>
                </a:rPr>
                <a:t>数据报</a:t>
              </a:r>
            </a:p>
          </p:txBody>
        </p:sp>
      </p:grpSp>
      <p:sp>
        <p:nvSpPr>
          <p:cNvPr id="74766" name="Rectangle 34">
            <a:extLst>
              <a:ext uri="{FF2B5EF4-FFF2-40B4-BE49-F238E27FC236}">
                <a16:creationId xmlns:a16="http://schemas.microsoft.com/office/drawing/2014/main" id="{BAE0A207-EB98-4AE4-9D84-2FEB2734D4E3}"/>
              </a:ext>
            </a:extLst>
          </p:cNvPr>
          <p:cNvSpPr>
            <a:spLocks noGrp="1" noChangeArrowheads="1"/>
          </p:cNvSpPr>
          <p:nvPr>
            <p:ph type="title"/>
          </p:nvPr>
        </p:nvSpPr>
        <p:spPr>
          <a:xfrm>
            <a:off x="609521" y="274702"/>
            <a:ext cx="10971372" cy="562105"/>
          </a:xfrm>
        </p:spPr>
        <p:txBody>
          <a:bodyPr/>
          <a:lstStyle/>
          <a:p>
            <a:r>
              <a:rPr lang="zh-CN" altLang="en-US" sz="4000" dirty="0">
                <a:solidFill>
                  <a:srgbClr val="FFFFFF"/>
                </a:solidFill>
              </a:rPr>
              <a:t>以太网 </a:t>
            </a:r>
            <a:r>
              <a:rPr lang="en-US" altLang="zh-CN" sz="4000" dirty="0">
                <a:solidFill>
                  <a:srgbClr val="FFFFFF"/>
                </a:solidFill>
              </a:rPr>
              <a:t>V2 </a:t>
            </a:r>
            <a:r>
              <a:rPr lang="zh-CN" altLang="en-US" sz="4000" dirty="0">
                <a:solidFill>
                  <a:srgbClr val="FFFFFF"/>
                </a:solidFill>
              </a:rPr>
              <a:t>的 </a:t>
            </a:r>
            <a:r>
              <a:rPr lang="en-US" altLang="zh-CN" sz="4000" dirty="0">
                <a:solidFill>
                  <a:srgbClr val="FFFFFF"/>
                </a:solidFill>
              </a:rPr>
              <a:t>MAC </a:t>
            </a:r>
            <a:r>
              <a:rPr lang="zh-CN" altLang="en-US" sz="4000" dirty="0">
                <a:solidFill>
                  <a:srgbClr val="FFFFFF"/>
                </a:solidFill>
              </a:rPr>
              <a:t>帧格式</a:t>
            </a:r>
          </a:p>
        </p:txBody>
      </p:sp>
      <p:sp>
        <p:nvSpPr>
          <p:cNvPr id="86031" name="AutoShape 35"/>
          <p:cNvSpPr>
            <a:spLocks noChangeArrowheads="1"/>
          </p:cNvSpPr>
          <p:nvPr/>
        </p:nvSpPr>
        <p:spPr bwMode="auto">
          <a:xfrm>
            <a:off x="3773499" y="1485578"/>
            <a:ext cx="4512146" cy="504942"/>
          </a:xfrm>
          <a:prstGeom prst="wedgeRoundRectCallout">
            <a:avLst>
              <a:gd name="adj1" fmla="val -75375"/>
              <a:gd name="adj2" fmla="val 306917"/>
              <a:gd name="adj3" fmla="val 16667"/>
            </a:avLst>
          </a:prstGeom>
          <a:solidFill>
            <a:srgbClr val="FFFF99"/>
          </a:solidFill>
          <a:ln w="9525">
            <a:solidFill>
              <a:schemeClr val="tx1"/>
            </a:solidFill>
            <a:miter lim="800000"/>
            <a:headEnd/>
            <a:tailEnd/>
          </a:ln>
        </p:spPr>
        <p:txBody>
          <a:bodyPr lIns="108850" tIns="54425" rIns="108850" bIns="54425"/>
          <a:lstStyle/>
          <a:p>
            <a:pPr algn="ctr" eaLnBrk="1" hangingPunct="1"/>
            <a:r>
              <a:rPr lang="zh-CN" altLang="en-US" sz="2900">
                <a:solidFill>
                  <a:srgbClr val="333399"/>
                </a:solidFill>
                <a:ea typeface="黑体" pitchFamily="49" charset="-122"/>
              </a:rPr>
              <a:t>目的地址字段 </a:t>
            </a:r>
            <a:r>
              <a:rPr lang="en-US" altLang="zh-CN" sz="2900">
                <a:solidFill>
                  <a:srgbClr val="333399"/>
                </a:solidFill>
                <a:ea typeface="黑体" pitchFamily="49" charset="-122"/>
              </a:rPr>
              <a:t>6 </a:t>
            </a:r>
            <a:r>
              <a:rPr lang="zh-CN" altLang="en-US" sz="2900">
                <a:solidFill>
                  <a:srgbClr val="333399"/>
                </a:solidFill>
                <a:ea typeface="黑体" pitchFamily="49" charset="-122"/>
              </a:rPr>
              <a:t>字节</a:t>
            </a:r>
          </a:p>
        </p:txBody>
      </p:sp>
    </p:spTree>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Line 2"/>
          <p:cNvSpPr>
            <a:spLocks noChangeShapeType="1"/>
          </p:cNvSpPr>
          <p:nvPr/>
        </p:nvSpPr>
        <p:spPr bwMode="auto">
          <a:xfrm>
            <a:off x="190550" y="3847404"/>
            <a:ext cx="11885653" cy="0"/>
          </a:xfrm>
          <a:prstGeom prst="line">
            <a:avLst/>
          </a:prstGeom>
          <a:noFill/>
          <a:ln w="38100" cmpd="dbl">
            <a:solidFill>
              <a:schemeClr val="folHlink"/>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88067" name="Rectangle 3"/>
          <p:cNvSpPr>
            <a:spLocks noChangeArrowheads="1"/>
          </p:cNvSpPr>
          <p:nvPr/>
        </p:nvSpPr>
        <p:spPr bwMode="auto">
          <a:xfrm>
            <a:off x="2059325" y="4082408"/>
            <a:ext cx="8550220" cy="495415"/>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88068" name="Rectangle 4"/>
          <p:cNvSpPr>
            <a:spLocks noChangeArrowheads="1"/>
          </p:cNvSpPr>
          <p:nvPr/>
        </p:nvSpPr>
        <p:spPr bwMode="auto">
          <a:xfrm>
            <a:off x="2050859" y="4082408"/>
            <a:ext cx="8558686" cy="48906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pPr eaLnBrk="1" hangingPunct="1"/>
            <a:endParaRPr lang="zh-CN" altLang="en-US"/>
          </a:p>
        </p:txBody>
      </p:sp>
      <p:sp>
        <p:nvSpPr>
          <p:cNvPr id="88069" name="Rectangle 5"/>
          <p:cNvSpPr>
            <a:spLocks noChangeArrowheads="1"/>
          </p:cNvSpPr>
          <p:nvPr/>
        </p:nvSpPr>
        <p:spPr bwMode="auto">
          <a:xfrm>
            <a:off x="5661423" y="4187208"/>
            <a:ext cx="1076747"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rPr>
              <a:t>MAC </a:t>
            </a:r>
            <a:r>
              <a:rPr kumimoji="1" lang="zh-CN" altLang="en-US" sz="1900">
                <a:solidFill>
                  <a:srgbClr val="333399"/>
                </a:solidFill>
                <a:latin typeface="Times New Roman" pitchFamily="18" charset="0"/>
              </a:rPr>
              <a:t>帧</a:t>
            </a:r>
          </a:p>
        </p:txBody>
      </p:sp>
      <p:sp>
        <p:nvSpPr>
          <p:cNvPr id="88070" name="Rectangle 6"/>
          <p:cNvSpPr>
            <a:spLocks noChangeArrowheads="1"/>
          </p:cNvSpPr>
          <p:nvPr/>
        </p:nvSpPr>
        <p:spPr bwMode="auto">
          <a:xfrm>
            <a:off x="10977797" y="4166565"/>
            <a:ext cx="948507"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1900">
                <a:solidFill>
                  <a:srgbClr val="333399"/>
                </a:solidFill>
                <a:latin typeface="Times New Roman" pitchFamily="18" charset="0"/>
              </a:rPr>
              <a:t>物理层</a:t>
            </a:r>
          </a:p>
        </p:txBody>
      </p:sp>
      <p:sp>
        <p:nvSpPr>
          <p:cNvPr id="88071" name="Rectangle 7"/>
          <p:cNvSpPr>
            <a:spLocks noChangeArrowheads="1"/>
          </p:cNvSpPr>
          <p:nvPr/>
        </p:nvSpPr>
        <p:spPr bwMode="auto">
          <a:xfrm>
            <a:off x="10937585" y="3237663"/>
            <a:ext cx="1076747" cy="39924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rPr>
              <a:t>MAC </a:t>
            </a:r>
            <a:r>
              <a:rPr kumimoji="1" lang="zh-CN" altLang="en-US" sz="1900">
                <a:solidFill>
                  <a:srgbClr val="333399"/>
                </a:solidFill>
                <a:latin typeface="Times New Roman" pitchFamily="18" charset="0"/>
              </a:rPr>
              <a:t>层</a:t>
            </a:r>
          </a:p>
        </p:txBody>
      </p:sp>
      <p:sp>
        <p:nvSpPr>
          <p:cNvPr id="88072" name="Line 8"/>
          <p:cNvSpPr>
            <a:spLocks noChangeShapeType="1"/>
          </p:cNvSpPr>
          <p:nvPr/>
        </p:nvSpPr>
        <p:spPr bwMode="auto">
          <a:xfrm flipH="1">
            <a:off x="2048742" y="3572702"/>
            <a:ext cx="2117" cy="514469"/>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88073" name="Line 9"/>
          <p:cNvSpPr>
            <a:spLocks noChangeShapeType="1"/>
          </p:cNvSpPr>
          <p:nvPr/>
        </p:nvSpPr>
        <p:spPr bwMode="auto">
          <a:xfrm>
            <a:off x="10594730" y="3644157"/>
            <a:ext cx="14815" cy="4319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88074" name="Rectangle 10"/>
          <p:cNvSpPr>
            <a:spLocks noChangeArrowheads="1"/>
          </p:cNvSpPr>
          <p:nvPr/>
        </p:nvSpPr>
        <p:spPr bwMode="auto">
          <a:xfrm>
            <a:off x="11117479" y="2323051"/>
            <a:ext cx="731076"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rPr>
              <a:t>IP </a:t>
            </a:r>
            <a:r>
              <a:rPr kumimoji="1" lang="zh-CN" altLang="en-US" sz="1900">
                <a:solidFill>
                  <a:srgbClr val="333399"/>
                </a:solidFill>
                <a:latin typeface="Times New Roman" pitchFamily="18" charset="0"/>
              </a:rPr>
              <a:t>层</a:t>
            </a:r>
          </a:p>
        </p:txBody>
      </p:sp>
      <p:sp>
        <p:nvSpPr>
          <p:cNvPr id="88075" name="Line 11"/>
          <p:cNvSpPr>
            <a:spLocks noChangeShapeType="1"/>
          </p:cNvSpPr>
          <p:nvPr/>
        </p:nvSpPr>
        <p:spPr bwMode="auto">
          <a:xfrm>
            <a:off x="10914306" y="2856574"/>
            <a:ext cx="1094174" cy="11115"/>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grpSp>
        <p:nvGrpSpPr>
          <p:cNvPr id="88076" name="Group 12"/>
          <p:cNvGrpSpPr>
            <a:grpSpLocks/>
          </p:cNvGrpSpPr>
          <p:nvPr/>
        </p:nvGrpSpPr>
        <p:grpSpPr bwMode="auto">
          <a:xfrm>
            <a:off x="1382080" y="2815290"/>
            <a:ext cx="9227465" cy="1413202"/>
            <a:chOff x="659" y="2182"/>
            <a:chExt cx="4360" cy="890"/>
          </a:xfrm>
        </p:grpSpPr>
        <p:sp>
          <p:nvSpPr>
            <p:cNvPr id="88082" name="AutoShape 13"/>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p:spPr>
          <p:txBody>
            <a:bodyPr wrap="none" anchor="ctr"/>
            <a:lstStyle/>
            <a:p>
              <a:pPr eaLnBrk="1" hangingPunct="1"/>
              <a:endParaRPr lang="zh-CN" altLang="en-US"/>
            </a:p>
          </p:txBody>
        </p:sp>
        <p:grpSp>
          <p:nvGrpSpPr>
            <p:cNvPr id="88083" name="Group 14"/>
            <p:cNvGrpSpPr>
              <a:grpSpLocks/>
            </p:cNvGrpSpPr>
            <p:nvPr/>
          </p:nvGrpSpPr>
          <p:grpSpPr bwMode="auto">
            <a:xfrm>
              <a:off x="659" y="2182"/>
              <a:ext cx="4360" cy="506"/>
              <a:chOff x="659" y="2182"/>
              <a:chExt cx="4360" cy="506"/>
            </a:xfrm>
          </p:grpSpPr>
          <p:sp>
            <p:nvSpPr>
              <p:cNvPr id="88084" name="Rectangle 15"/>
              <p:cNvSpPr>
                <a:spLocks noChangeArrowheads="1"/>
              </p:cNvSpPr>
              <p:nvPr/>
            </p:nvSpPr>
            <p:spPr bwMode="auto">
              <a:xfrm>
                <a:off x="974" y="2400"/>
                <a:ext cx="4045" cy="288"/>
              </a:xfrm>
              <a:prstGeom prst="rect">
                <a:avLst/>
              </a:prstGeom>
              <a:solidFill>
                <a:srgbClr val="FFCCFF"/>
              </a:solidFill>
              <a:ln w="19050">
                <a:solidFill>
                  <a:schemeClr val="folHlink"/>
                </a:solidFill>
                <a:miter lim="800000"/>
                <a:headEnd/>
                <a:tailEnd/>
              </a:ln>
              <a:effectLst>
                <a:outerShdw dist="35921" dir="2700000" algn="ctr" rotWithShape="0">
                  <a:schemeClr val="bg2"/>
                </a:outerShdw>
              </a:effectLst>
            </p:spPr>
            <p:txBody>
              <a:bodyPr wrap="none" anchor="ctr"/>
              <a:lstStyle/>
              <a:p>
                <a:pPr eaLnBrk="1" hangingPunct="1"/>
                <a:endParaRPr lang="zh-CN" altLang="en-US"/>
              </a:p>
            </p:txBody>
          </p:sp>
          <p:sp>
            <p:nvSpPr>
              <p:cNvPr id="88085" name="Line 16"/>
              <p:cNvSpPr>
                <a:spLocks noChangeShapeType="1"/>
              </p:cNvSpPr>
              <p:nvPr/>
            </p:nvSpPr>
            <p:spPr bwMode="auto">
              <a:xfrm>
                <a:off x="1563" y="240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86" name="Line 17"/>
              <p:cNvSpPr>
                <a:spLocks noChangeShapeType="1"/>
              </p:cNvSpPr>
              <p:nvPr/>
            </p:nvSpPr>
            <p:spPr bwMode="auto">
              <a:xfrm>
                <a:off x="2139" y="240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87" name="Line 18"/>
              <p:cNvSpPr>
                <a:spLocks noChangeShapeType="1"/>
              </p:cNvSpPr>
              <p:nvPr/>
            </p:nvSpPr>
            <p:spPr bwMode="auto">
              <a:xfrm>
                <a:off x="2715" y="240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88" name="Line 19"/>
              <p:cNvSpPr>
                <a:spLocks noChangeShapeType="1"/>
              </p:cNvSpPr>
              <p:nvPr/>
            </p:nvSpPr>
            <p:spPr bwMode="auto">
              <a:xfrm>
                <a:off x="4683" y="240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89" name="Rectangle 20"/>
              <p:cNvSpPr>
                <a:spLocks noChangeArrowheads="1"/>
              </p:cNvSpPr>
              <p:nvPr/>
            </p:nvSpPr>
            <p:spPr bwMode="auto">
              <a:xfrm>
                <a:off x="963" y="2445"/>
                <a:ext cx="54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目的地址</a:t>
                </a:r>
              </a:p>
            </p:txBody>
          </p:sp>
          <p:sp>
            <p:nvSpPr>
              <p:cNvPr id="88090" name="Rectangle 21"/>
              <p:cNvSpPr>
                <a:spLocks noChangeArrowheads="1"/>
              </p:cNvSpPr>
              <p:nvPr/>
            </p:nvSpPr>
            <p:spPr bwMode="auto">
              <a:xfrm>
                <a:off x="1609" y="2445"/>
                <a:ext cx="432"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源地址</a:t>
                </a:r>
              </a:p>
            </p:txBody>
          </p:sp>
          <p:sp>
            <p:nvSpPr>
              <p:cNvPr id="88091" name="Rectangle 22"/>
              <p:cNvSpPr>
                <a:spLocks noChangeArrowheads="1"/>
              </p:cNvSpPr>
              <p:nvPr/>
            </p:nvSpPr>
            <p:spPr bwMode="auto">
              <a:xfrm>
                <a:off x="2241" y="2445"/>
                <a:ext cx="31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类型</a:t>
                </a:r>
              </a:p>
            </p:txBody>
          </p:sp>
          <p:sp>
            <p:nvSpPr>
              <p:cNvPr id="88092" name="Rectangle 23"/>
              <p:cNvSpPr>
                <a:spLocks noChangeArrowheads="1"/>
              </p:cNvSpPr>
              <p:nvPr/>
            </p:nvSpPr>
            <p:spPr bwMode="auto">
              <a:xfrm>
                <a:off x="3406" y="2445"/>
                <a:ext cx="54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数        据</a:t>
                </a:r>
              </a:p>
            </p:txBody>
          </p:sp>
          <p:sp>
            <p:nvSpPr>
              <p:cNvPr id="88093" name="Rectangle 24"/>
              <p:cNvSpPr>
                <a:spLocks noChangeArrowheads="1"/>
              </p:cNvSpPr>
              <p:nvPr/>
            </p:nvSpPr>
            <p:spPr bwMode="auto">
              <a:xfrm>
                <a:off x="4683" y="2445"/>
                <a:ext cx="292"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FCS</a:t>
                </a:r>
              </a:p>
            </p:txBody>
          </p:sp>
          <p:sp>
            <p:nvSpPr>
              <p:cNvPr id="88094" name="Rectangle 25"/>
              <p:cNvSpPr>
                <a:spLocks noChangeArrowheads="1"/>
              </p:cNvSpPr>
              <p:nvPr/>
            </p:nvSpPr>
            <p:spPr bwMode="auto">
              <a:xfrm>
                <a:off x="1193"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6</a:t>
                </a:r>
              </a:p>
            </p:txBody>
          </p:sp>
          <p:sp>
            <p:nvSpPr>
              <p:cNvPr id="88095" name="Rectangle 26"/>
              <p:cNvSpPr>
                <a:spLocks noChangeArrowheads="1"/>
              </p:cNvSpPr>
              <p:nvPr/>
            </p:nvSpPr>
            <p:spPr bwMode="auto">
              <a:xfrm>
                <a:off x="1810"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6</a:t>
                </a:r>
              </a:p>
            </p:txBody>
          </p:sp>
          <p:sp>
            <p:nvSpPr>
              <p:cNvPr id="88096" name="Rectangle 27"/>
              <p:cNvSpPr>
                <a:spLocks noChangeArrowheads="1"/>
              </p:cNvSpPr>
              <p:nvPr/>
            </p:nvSpPr>
            <p:spPr bwMode="auto">
              <a:xfrm>
                <a:off x="2379"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2</a:t>
                </a:r>
              </a:p>
            </p:txBody>
          </p:sp>
          <p:sp>
            <p:nvSpPr>
              <p:cNvPr id="88097" name="Rectangle 28"/>
              <p:cNvSpPr>
                <a:spLocks noChangeArrowheads="1"/>
              </p:cNvSpPr>
              <p:nvPr/>
            </p:nvSpPr>
            <p:spPr bwMode="auto">
              <a:xfrm>
                <a:off x="4786"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4</a:t>
                </a:r>
              </a:p>
            </p:txBody>
          </p:sp>
          <p:sp>
            <p:nvSpPr>
              <p:cNvPr id="88098" name="Rectangle 29"/>
              <p:cNvSpPr>
                <a:spLocks noChangeArrowheads="1"/>
              </p:cNvSpPr>
              <p:nvPr/>
            </p:nvSpPr>
            <p:spPr bwMode="auto">
              <a:xfrm>
                <a:off x="659" y="2182"/>
                <a:ext cx="31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字节</a:t>
                </a:r>
              </a:p>
            </p:txBody>
          </p:sp>
          <p:sp>
            <p:nvSpPr>
              <p:cNvPr id="88099" name="Text Box 30"/>
              <p:cNvSpPr txBox="1">
                <a:spLocks noChangeArrowheads="1"/>
              </p:cNvSpPr>
              <p:nvPr/>
            </p:nvSpPr>
            <p:spPr bwMode="auto">
              <a:xfrm>
                <a:off x="3777" y="2185"/>
                <a:ext cx="4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r>
                  <a:rPr kumimoji="1" lang="en-US" altLang="zh-CN" b="0">
                    <a:solidFill>
                      <a:srgbClr val="333399"/>
                    </a:solidFill>
                    <a:latin typeface="Times New Roman" pitchFamily="18" charset="0"/>
                    <a:ea typeface="宋体" pitchFamily="2" charset="-122"/>
                  </a:rPr>
                  <a:t>46 ~ 1500</a:t>
                </a:r>
              </a:p>
            </p:txBody>
          </p:sp>
        </p:grpSp>
      </p:grpSp>
      <p:grpSp>
        <p:nvGrpSpPr>
          <p:cNvPr id="88077" name="Group 31"/>
          <p:cNvGrpSpPr>
            <a:grpSpLocks/>
          </p:cNvGrpSpPr>
          <p:nvPr/>
        </p:nvGrpSpPr>
        <p:grpSpPr bwMode="auto">
          <a:xfrm>
            <a:off x="5733380" y="2323051"/>
            <a:ext cx="4165058" cy="990829"/>
            <a:chOff x="2715" y="1872"/>
            <a:chExt cx="1968" cy="624"/>
          </a:xfrm>
        </p:grpSpPr>
        <p:sp>
          <p:nvSpPr>
            <p:cNvPr id="88080" name="AutoShape 32"/>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tx1"/>
              </a:solidFill>
              <a:miter lim="800000"/>
              <a:headEnd/>
              <a:tailEnd/>
            </a:ln>
          </p:spPr>
          <p:txBody>
            <a:bodyPr wrap="none" anchor="ctr"/>
            <a:lstStyle/>
            <a:p>
              <a:pPr eaLnBrk="1" hangingPunct="1"/>
              <a:endParaRPr lang="zh-CN" altLang="en-US"/>
            </a:p>
          </p:txBody>
        </p:sp>
        <p:sp>
          <p:nvSpPr>
            <p:cNvPr id="88081" name="Rectangle 33"/>
            <p:cNvSpPr>
              <a:spLocks noChangeArrowheads="1"/>
            </p:cNvSpPr>
            <p:nvPr/>
          </p:nvSpPr>
          <p:spPr bwMode="auto">
            <a:xfrm>
              <a:off x="2715" y="1872"/>
              <a:ext cx="1968" cy="240"/>
            </a:xfrm>
            <a:prstGeom prst="rect">
              <a:avLst/>
            </a:prstGeom>
            <a:solidFill>
              <a:srgbClr val="CCECFF"/>
            </a:solidFill>
            <a:ln w="19050">
              <a:solidFill>
                <a:schemeClr val="tx1"/>
              </a:solidFill>
              <a:miter lim="800000"/>
              <a:headEnd/>
              <a:tailEnd/>
            </a:ln>
            <a:effectLst>
              <a:outerShdw dist="35921" dir="2700000" algn="ctr" rotWithShape="0">
                <a:schemeClr val="bg2"/>
              </a:outerShdw>
            </a:effectLst>
          </p:spPr>
          <p:txBody>
            <a:bodyPr wrap="none" anchor="ctr"/>
            <a:lstStyle/>
            <a:p>
              <a:pPr algn="ctr" defTabSz="907085"/>
              <a:r>
                <a:rPr kumimoji="1" lang="en-US" altLang="zh-CN" sz="1900">
                  <a:solidFill>
                    <a:srgbClr val="333399"/>
                  </a:solidFill>
                  <a:latin typeface="Times New Roman" pitchFamily="18" charset="0"/>
                </a:rPr>
                <a:t>IP </a:t>
              </a:r>
              <a:r>
                <a:rPr kumimoji="1" lang="zh-CN" altLang="en-US" sz="1900">
                  <a:solidFill>
                    <a:srgbClr val="333399"/>
                  </a:solidFill>
                  <a:latin typeface="Times New Roman" pitchFamily="18" charset="0"/>
                </a:rPr>
                <a:t>数据报</a:t>
              </a:r>
            </a:p>
          </p:txBody>
        </p:sp>
      </p:grpSp>
      <p:sp>
        <p:nvSpPr>
          <p:cNvPr id="88078" name="Rectangle 34"/>
          <p:cNvSpPr>
            <a:spLocks noGrp="1" noChangeArrowheads="1"/>
          </p:cNvSpPr>
          <p:nvPr>
            <p:ph type="title"/>
          </p:nvPr>
        </p:nvSpPr>
        <p:spPr/>
        <p:txBody>
          <a:bodyPr/>
          <a:lstStyle/>
          <a:p>
            <a:r>
              <a:rPr lang="zh-CN" altLang="en-US" sz="4000" dirty="0">
                <a:solidFill>
                  <a:srgbClr val="FFFFFF"/>
                </a:solidFill>
              </a:rPr>
              <a:t>以太网 </a:t>
            </a:r>
            <a:r>
              <a:rPr lang="en-US" altLang="zh-CN" sz="4000" dirty="0">
                <a:solidFill>
                  <a:srgbClr val="FFFFFF"/>
                </a:solidFill>
              </a:rPr>
              <a:t>V2 </a:t>
            </a:r>
            <a:r>
              <a:rPr lang="zh-CN" altLang="en-US" sz="4000" dirty="0">
                <a:solidFill>
                  <a:srgbClr val="FFFFFF"/>
                </a:solidFill>
              </a:rPr>
              <a:t>的 </a:t>
            </a:r>
            <a:r>
              <a:rPr lang="en-US" altLang="zh-CN" sz="4000" dirty="0">
                <a:solidFill>
                  <a:srgbClr val="FFFFFF"/>
                </a:solidFill>
              </a:rPr>
              <a:t>MAC </a:t>
            </a:r>
            <a:r>
              <a:rPr lang="zh-CN" altLang="en-US" sz="4000" dirty="0">
                <a:solidFill>
                  <a:srgbClr val="FFFFFF"/>
                </a:solidFill>
              </a:rPr>
              <a:t>帧格式</a:t>
            </a:r>
          </a:p>
        </p:txBody>
      </p:sp>
      <p:sp>
        <p:nvSpPr>
          <p:cNvPr id="88079" name="AutoShape 35"/>
          <p:cNvSpPr>
            <a:spLocks noChangeArrowheads="1"/>
          </p:cNvSpPr>
          <p:nvPr/>
        </p:nvSpPr>
        <p:spPr bwMode="auto">
          <a:xfrm>
            <a:off x="3777834" y="1484657"/>
            <a:ext cx="3936488" cy="504942"/>
          </a:xfrm>
          <a:prstGeom prst="wedgeRoundRectCallout">
            <a:avLst>
              <a:gd name="adj1" fmla="val -43278"/>
              <a:gd name="adj2" fmla="val 314153"/>
              <a:gd name="adj3" fmla="val 16667"/>
            </a:avLst>
          </a:prstGeom>
          <a:solidFill>
            <a:srgbClr val="FFFF99"/>
          </a:solidFill>
          <a:ln w="9525">
            <a:solidFill>
              <a:schemeClr val="tx1"/>
            </a:solidFill>
            <a:miter lim="800000"/>
            <a:headEnd/>
            <a:tailEnd/>
          </a:ln>
        </p:spPr>
        <p:txBody>
          <a:bodyPr lIns="108850" tIns="54425" rIns="108850" bIns="54425"/>
          <a:lstStyle/>
          <a:p>
            <a:pPr algn="ctr" eaLnBrk="1" hangingPunct="1"/>
            <a:r>
              <a:rPr lang="zh-CN" altLang="en-US" sz="2900">
                <a:solidFill>
                  <a:srgbClr val="333399"/>
                </a:solidFill>
                <a:ea typeface="黑体" pitchFamily="49" charset="-122"/>
              </a:rPr>
              <a:t>源地址字段 </a:t>
            </a:r>
            <a:r>
              <a:rPr lang="en-US" altLang="zh-CN" sz="2900">
                <a:solidFill>
                  <a:srgbClr val="333399"/>
                </a:solidFill>
                <a:ea typeface="黑体" pitchFamily="49" charset="-122"/>
              </a:rPr>
              <a:t>6 </a:t>
            </a:r>
            <a:r>
              <a:rPr lang="zh-CN" altLang="en-US" sz="2900">
                <a:solidFill>
                  <a:srgbClr val="333399"/>
                </a:solidFill>
                <a:ea typeface="黑体" pitchFamily="49" charset="-122"/>
              </a:rPr>
              <a:t>字节</a:t>
            </a:r>
          </a:p>
        </p:txBody>
      </p:sp>
    </p:spTree>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Line 2"/>
          <p:cNvSpPr>
            <a:spLocks noChangeShapeType="1"/>
          </p:cNvSpPr>
          <p:nvPr/>
        </p:nvSpPr>
        <p:spPr bwMode="auto">
          <a:xfrm>
            <a:off x="203173" y="4496841"/>
            <a:ext cx="11885653" cy="0"/>
          </a:xfrm>
          <a:prstGeom prst="line">
            <a:avLst/>
          </a:prstGeom>
          <a:noFill/>
          <a:ln w="38100" cmpd="dbl">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90115" name="Rectangle 3"/>
          <p:cNvSpPr>
            <a:spLocks noChangeArrowheads="1"/>
          </p:cNvSpPr>
          <p:nvPr/>
        </p:nvSpPr>
        <p:spPr bwMode="auto">
          <a:xfrm>
            <a:off x="2071948" y="4731845"/>
            <a:ext cx="8550220" cy="495415"/>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90116" name="Rectangle 4"/>
          <p:cNvSpPr>
            <a:spLocks noChangeArrowheads="1"/>
          </p:cNvSpPr>
          <p:nvPr/>
        </p:nvSpPr>
        <p:spPr bwMode="auto">
          <a:xfrm>
            <a:off x="2063482" y="4731846"/>
            <a:ext cx="8558686" cy="489063"/>
          </a:xfrm>
          <a:prstGeom prst="rect">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pPr eaLnBrk="1" hangingPunct="1"/>
            <a:endParaRPr lang="zh-CN" altLang="en-US"/>
          </a:p>
        </p:txBody>
      </p:sp>
      <p:sp>
        <p:nvSpPr>
          <p:cNvPr id="90117" name="Rectangle 5"/>
          <p:cNvSpPr>
            <a:spLocks noChangeArrowheads="1"/>
          </p:cNvSpPr>
          <p:nvPr/>
        </p:nvSpPr>
        <p:spPr bwMode="auto">
          <a:xfrm>
            <a:off x="5674046" y="4836645"/>
            <a:ext cx="1076747"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rPr>
              <a:t>MAC </a:t>
            </a:r>
            <a:r>
              <a:rPr kumimoji="1" lang="zh-CN" altLang="en-US" sz="1900">
                <a:solidFill>
                  <a:srgbClr val="333399"/>
                </a:solidFill>
                <a:latin typeface="Times New Roman" pitchFamily="18" charset="0"/>
              </a:rPr>
              <a:t>帧</a:t>
            </a:r>
          </a:p>
        </p:txBody>
      </p:sp>
      <p:sp>
        <p:nvSpPr>
          <p:cNvPr id="90118" name="Rectangle 6"/>
          <p:cNvSpPr>
            <a:spLocks noChangeArrowheads="1"/>
          </p:cNvSpPr>
          <p:nvPr/>
        </p:nvSpPr>
        <p:spPr bwMode="auto">
          <a:xfrm>
            <a:off x="10990420" y="4816004"/>
            <a:ext cx="948507"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1900">
                <a:solidFill>
                  <a:srgbClr val="333399"/>
                </a:solidFill>
                <a:latin typeface="Times New Roman" pitchFamily="18" charset="0"/>
              </a:rPr>
              <a:t>物理层</a:t>
            </a:r>
          </a:p>
        </p:txBody>
      </p:sp>
      <p:sp>
        <p:nvSpPr>
          <p:cNvPr id="90119" name="Rectangle 7"/>
          <p:cNvSpPr>
            <a:spLocks noChangeArrowheads="1"/>
          </p:cNvSpPr>
          <p:nvPr/>
        </p:nvSpPr>
        <p:spPr bwMode="auto">
          <a:xfrm>
            <a:off x="10950208" y="3887100"/>
            <a:ext cx="1076747" cy="39924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rPr>
              <a:t>MAC </a:t>
            </a:r>
            <a:r>
              <a:rPr kumimoji="1" lang="zh-CN" altLang="en-US" sz="1900">
                <a:solidFill>
                  <a:srgbClr val="333399"/>
                </a:solidFill>
                <a:latin typeface="Times New Roman" pitchFamily="18" charset="0"/>
              </a:rPr>
              <a:t>层</a:t>
            </a:r>
          </a:p>
        </p:txBody>
      </p:sp>
      <p:sp>
        <p:nvSpPr>
          <p:cNvPr id="90120" name="Line 8"/>
          <p:cNvSpPr>
            <a:spLocks noChangeShapeType="1"/>
          </p:cNvSpPr>
          <p:nvPr/>
        </p:nvSpPr>
        <p:spPr bwMode="auto">
          <a:xfrm flipH="1">
            <a:off x="2061365" y="4222140"/>
            <a:ext cx="2117" cy="514469"/>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90121" name="Line 9"/>
          <p:cNvSpPr>
            <a:spLocks noChangeShapeType="1"/>
          </p:cNvSpPr>
          <p:nvPr/>
        </p:nvSpPr>
        <p:spPr bwMode="auto">
          <a:xfrm>
            <a:off x="10607353" y="4293594"/>
            <a:ext cx="14815" cy="4319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90122" name="Rectangle 10"/>
          <p:cNvSpPr>
            <a:spLocks noChangeArrowheads="1"/>
          </p:cNvSpPr>
          <p:nvPr/>
        </p:nvSpPr>
        <p:spPr bwMode="auto">
          <a:xfrm>
            <a:off x="11130102" y="2972489"/>
            <a:ext cx="731076"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rPr>
              <a:t>IP </a:t>
            </a:r>
            <a:r>
              <a:rPr kumimoji="1" lang="zh-CN" altLang="en-US" sz="1900">
                <a:solidFill>
                  <a:srgbClr val="333399"/>
                </a:solidFill>
                <a:latin typeface="Times New Roman" pitchFamily="18" charset="0"/>
              </a:rPr>
              <a:t>层</a:t>
            </a:r>
          </a:p>
        </p:txBody>
      </p:sp>
      <p:sp>
        <p:nvSpPr>
          <p:cNvPr id="90123" name="Line 11"/>
          <p:cNvSpPr>
            <a:spLocks noChangeShapeType="1"/>
          </p:cNvSpPr>
          <p:nvPr/>
        </p:nvSpPr>
        <p:spPr bwMode="auto">
          <a:xfrm>
            <a:off x="10926929" y="3506012"/>
            <a:ext cx="1094174" cy="11116"/>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grpSp>
        <p:nvGrpSpPr>
          <p:cNvPr id="90124" name="Group 12"/>
          <p:cNvGrpSpPr>
            <a:grpSpLocks/>
          </p:cNvGrpSpPr>
          <p:nvPr/>
        </p:nvGrpSpPr>
        <p:grpSpPr bwMode="auto">
          <a:xfrm>
            <a:off x="1394703" y="3464728"/>
            <a:ext cx="9227465" cy="1413202"/>
            <a:chOff x="659" y="2182"/>
            <a:chExt cx="4360" cy="890"/>
          </a:xfrm>
        </p:grpSpPr>
        <p:sp>
          <p:nvSpPr>
            <p:cNvPr id="90131" name="AutoShape 13"/>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p:spPr>
          <p:txBody>
            <a:bodyPr wrap="none" anchor="ctr"/>
            <a:lstStyle/>
            <a:p>
              <a:pPr eaLnBrk="1" hangingPunct="1"/>
              <a:endParaRPr lang="zh-CN" altLang="en-US"/>
            </a:p>
          </p:txBody>
        </p:sp>
        <p:grpSp>
          <p:nvGrpSpPr>
            <p:cNvPr id="90132" name="Group 14"/>
            <p:cNvGrpSpPr>
              <a:grpSpLocks/>
            </p:cNvGrpSpPr>
            <p:nvPr/>
          </p:nvGrpSpPr>
          <p:grpSpPr bwMode="auto">
            <a:xfrm>
              <a:off x="659" y="2182"/>
              <a:ext cx="4360" cy="506"/>
              <a:chOff x="659" y="2182"/>
              <a:chExt cx="4360" cy="506"/>
            </a:xfrm>
          </p:grpSpPr>
          <p:sp>
            <p:nvSpPr>
              <p:cNvPr id="90133" name="Rectangle 15"/>
              <p:cNvSpPr>
                <a:spLocks noChangeArrowheads="1"/>
              </p:cNvSpPr>
              <p:nvPr/>
            </p:nvSpPr>
            <p:spPr bwMode="auto">
              <a:xfrm>
                <a:off x="974" y="2400"/>
                <a:ext cx="4045" cy="288"/>
              </a:xfrm>
              <a:prstGeom prst="rect">
                <a:avLst/>
              </a:prstGeom>
              <a:solidFill>
                <a:srgbClr val="FFCCFF"/>
              </a:solidFill>
              <a:ln w="19050">
                <a:solidFill>
                  <a:schemeClr val="folHlink"/>
                </a:solidFill>
                <a:miter lim="800000"/>
                <a:headEnd/>
                <a:tailEnd/>
              </a:ln>
              <a:effectLst>
                <a:outerShdw dist="35921" dir="2700000" algn="ctr" rotWithShape="0">
                  <a:schemeClr val="bg2"/>
                </a:outerShdw>
              </a:effectLst>
            </p:spPr>
            <p:txBody>
              <a:bodyPr wrap="none" anchor="ctr"/>
              <a:lstStyle/>
              <a:p>
                <a:pPr eaLnBrk="1" hangingPunct="1"/>
                <a:endParaRPr lang="zh-CN" altLang="en-US"/>
              </a:p>
            </p:txBody>
          </p:sp>
          <p:sp>
            <p:nvSpPr>
              <p:cNvPr id="90134" name="Line 16"/>
              <p:cNvSpPr>
                <a:spLocks noChangeShapeType="1"/>
              </p:cNvSpPr>
              <p:nvPr/>
            </p:nvSpPr>
            <p:spPr bwMode="auto">
              <a:xfrm>
                <a:off x="1563" y="240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35" name="Line 17"/>
              <p:cNvSpPr>
                <a:spLocks noChangeShapeType="1"/>
              </p:cNvSpPr>
              <p:nvPr/>
            </p:nvSpPr>
            <p:spPr bwMode="auto">
              <a:xfrm>
                <a:off x="2139" y="240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36" name="Line 18"/>
              <p:cNvSpPr>
                <a:spLocks noChangeShapeType="1"/>
              </p:cNvSpPr>
              <p:nvPr/>
            </p:nvSpPr>
            <p:spPr bwMode="auto">
              <a:xfrm>
                <a:off x="2715" y="240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37" name="Line 19"/>
              <p:cNvSpPr>
                <a:spLocks noChangeShapeType="1"/>
              </p:cNvSpPr>
              <p:nvPr/>
            </p:nvSpPr>
            <p:spPr bwMode="auto">
              <a:xfrm>
                <a:off x="4683" y="240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38" name="Rectangle 20"/>
              <p:cNvSpPr>
                <a:spLocks noChangeArrowheads="1"/>
              </p:cNvSpPr>
              <p:nvPr/>
            </p:nvSpPr>
            <p:spPr bwMode="auto">
              <a:xfrm>
                <a:off x="963" y="2445"/>
                <a:ext cx="54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目的地址</a:t>
                </a:r>
              </a:p>
            </p:txBody>
          </p:sp>
          <p:sp>
            <p:nvSpPr>
              <p:cNvPr id="90139" name="Rectangle 21"/>
              <p:cNvSpPr>
                <a:spLocks noChangeArrowheads="1"/>
              </p:cNvSpPr>
              <p:nvPr/>
            </p:nvSpPr>
            <p:spPr bwMode="auto">
              <a:xfrm>
                <a:off x="1609" y="2445"/>
                <a:ext cx="432"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源地址</a:t>
                </a:r>
              </a:p>
            </p:txBody>
          </p:sp>
          <p:sp>
            <p:nvSpPr>
              <p:cNvPr id="90140" name="Rectangle 22"/>
              <p:cNvSpPr>
                <a:spLocks noChangeArrowheads="1"/>
              </p:cNvSpPr>
              <p:nvPr/>
            </p:nvSpPr>
            <p:spPr bwMode="auto">
              <a:xfrm>
                <a:off x="2241" y="2445"/>
                <a:ext cx="31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类型</a:t>
                </a:r>
              </a:p>
            </p:txBody>
          </p:sp>
          <p:sp>
            <p:nvSpPr>
              <p:cNvPr id="90141" name="Rectangle 23"/>
              <p:cNvSpPr>
                <a:spLocks noChangeArrowheads="1"/>
              </p:cNvSpPr>
              <p:nvPr/>
            </p:nvSpPr>
            <p:spPr bwMode="auto">
              <a:xfrm>
                <a:off x="3406" y="2445"/>
                <a:ext cx="54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数        据</a:t>
                </a:r>
              </a:p>
            </p:txBody>
          </p:sp>
          <p:sp>
            <p:nvSpPr>
              <p:cNvPr id="90142" name="Rectangle 24"/>
              <p:cNvSpPr>
                <a:spLocks noChangeArrowheads="1"/>
              </p:cNvSpPr>
              <p:nvPr/>
            </p:nvSpPr>
            <p:spPr bwMode="auto">
              <a:xfrm>
                <a:off x="4683" y="2445"/>
                <a:ext cx="292"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FCS</a:t>
                </a:r>
              </a:p>
            </p:txBody>
          </p:sp>
          <p:sp>
            <p:nvSpPr>
              <p:cNvPr id="90143" name="Rectangle 25"/>
              <p:cNvSpPr>
                <a:spLocks noChangeArrowheads="1"/>
              </p:cNvSpPr>
              <p:nvPr/>
            </p:nvSpPr>
            <p:spPr bwMode="auto">
              <a:xfrm>
                <a:off x="1193"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6</a:t>
                </a:r>
              </a:p>
            </p:txBody>
          </p:sp>
          <p:sp>
            <p:nvSpPr>
              <p:cNvPr id="90144" name="Rectangle 26"/>
              <p:cNvSpPr>
                <a:spLocks noChangeArrowheads="1"/>
              </p:cNvSpPr>
              <p:nvPr/>
            </p:nvSpPr>
            <p:spPr bwMode="auto">
              <a:xfrm>
                <a:off x="1810"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6</a:t>
                </a:r>
              </a:p>
            </p:txBody>
          </p:sp>
          <p:sp>
            <p:nvSpPr>
              <p:cNvPr id="90145" name="Rectangle 27"/>
              <p:cNvSpPr>
                <a:spLocks noChangeArrowheads="1"/>
              </p:cNvSpPr>
              <p:nvPr/>
            </p:nvSpPr>
            <p:spPr bwMode="auto">
              <a:xfrm>
                <a:off x="2379"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2</a:t>
                </a:r>
              </a:p>
            </p:txBody>
          </p:sp>
          <p:sp>
            <p:nvSpPr>
              <p:cNvPr id="90146" name="Rectangle 28"/>
              <p:cNvSpPr>
                <a:spLocks noChangeArrowheads="1"/>
              </p:cNvSpPr>
              <p:nvPr/>
            </p:nvSpPr>
            <p:spPr bwMode="auto">
              <a:xfrm>
                <a:off x="4786"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4</a:t>
                </a:r>
              </a:p>
            </p:txBody>
          </p:sp>
          <p:sp>
            <p:nvSpPr>
              <p:cNvPr id="90147" name="Rectangle 29"/>
              <p:cNvSpPr>
                <a:spLocks noChangeArrowheads="1"/>
              </p:cNvSpPr>
              <p:nvPr/>
            </p:nvSpPr>
            <p:spPr bwMode="auto">
              <a:xfrm>
                <a:off x="659" y="2182"/>
                <a:ext cx="31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字节</a:t>
                </a:r>
              </a:p>
            </p:txBody>
          </p:sp>
          <p:sp>
            <p:nvSpPr>
              <p:cNvPr id="90148" name="Text Box 30"/>
              <p:cNvSpPr txBox="1">
                <a:spLocks noChangeArrowheads="1"/>
              </p:cNvSpPr>
              <p:nvPr/>
            </p:nvSpPr>
            <p:spPr bwMode="auto">
              <a:xfrm>
                <a:off x="3777" y="2185"/>
                <a:ext cx="4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r>
                  <a:rPr kumimoji="1" lang="en-US" altLang="zh-CN" b="0">
                    <a:solidFill>
                      <a:srgbClr val="333399"/>
                    </a:solidFill>
                    <a:latin typeface="Times New Roman" pitchFamily="18" charset="0"/>
                    <a:ea typeface="宋体" pitchFamily="2" charset="-122"/>
                  </a:rPr>
                  <a:t>46 ~ 1500</a:t>
                </a:r>
              </a:p>
            </p:txBody>
          </p:sp>
        </p:grpSp>
      </p:grpSp>
      <p:grpSp>
        <p:nvGrpSpPr>
          <p:cNvPr id="90125" name="Group 31"/>
          <p:cNvGrpSpPr>
            <a:grpSpLocks/>
          </p:cNvGrpSpPr>
          <p:nvPr/>
        </p:nvGrpSpPr>
        <p:grpSpPr bwMode="auto">
          <a:xfrm>
            <a:off x="5746003" y="2972488"/>
            <a:ext cx="4165058" cy="990829"/>
            <a:chOff x="2715" y="1872"/>
            <a:chExt cx="1968" cy="624"/>
          </a:xfrm>
        </p:grpSpPr>
        <p:sp>
          <p:nvSpPr>
            <p:cNvPr id="90129" name="AutoShape 32"/>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tx1"/>
              </a:solidFill>
              <a:miter lim="800000"/>
              <a:headEnd/>
              <a:tailEnd/>
            </a:ln>
          </p:spPr>
          <p:txBody>
            <a:bodyPr wrap="none" anchor="ctr"/>
            <a:lstStyle/>
            <a:p>
              <a:pPr eaLnBrk="1" hangingPunct="1"/>
              <a:endParaRPr lang="zh-CN" altLang="en-US"/>
            </a:p>
          </p:txBody>
        </p:sp>
        <p:sp>
          <p:nvSpPr>
            <p:cNvPr id="90130" name="Rectangle 33"/>
            <p:cNvSpPr>
              <a:spLocks noChangeArrowheads="1"/>
            </p:cNvSpPr>
            <p:nvPr/>
          </p:nvSpPr>
          <p:spPr bwMode="auto">
            <a:xfrm>
              <a:off x="2715" y="1872"/>
              <a:ext cx="1968" cy="240"/>
            </a:xfrm>
            <a:prstGeom prst="rect">
              <a:avLst/>
            </a:prstGeom>
            <a:solidFill>
              <a:srgbClr val="CCECFF"/>
            </a:solidFill>
            <a:ln w="19050">
              <a:solidFill>
                <a:schemeClr val="tx1"/>
              </a:solidFill>
              <a:miter lim="800000"/>
              <a:headEnd/>
              <a:tailEnd/>
            </a:ln>
            <a:effectLst>
              <a:outerShdw dist="35921" dir="2700000" algn="ctr" rotWithShape="0">
                <a:schemeClr val="bg2"/>
              </a:outerShdw>
            </a:effectLst>
          </p:spPr>
          <p:txBody>
            <a:bodyPr wrap="none" anchor="ctr"/>
            <a:lstStyle/>
            <a:p>
              <a:pPr algn="ctr" defTabSz="907085"/>
              <a:r>
                <a:rPr kumimoji="1" lang="en-US" altLang="zh-CN" sz="1900">
                  <a:solidFill>
                    <a:srgbClr val="333399"/>
                  </a:solidFill>
                  <a:latin typeface="Times New Roman" pitchFamily="18" charset="0"/>
                </a:rPr>
                <a:t>IP </a:t>
              </a:r>
              <a:r>
                <a:rPr kumimoji="1" lang="zh-CN" altLang="en-US" sz="1900">
                  <a:solidFill>
                    <a:srgbClr val="333399"/>
                  </a:solidFill>
                  <a:latin typeface="Times New Roman" pitchFamily="18" charset="0"/>
                </a:rPr>
                <a:t>数据报</a:t>
              </a:r>
            </a:p>
          </p:txBody>
        </p:sp>
      </p:grpSp>
      <p:sp>
        <p:nvSpPr>
          <p:cNvPr id="90126" name="Rectangle 34"/>
          <p:cNvSpPr>
            <a:spLocks noGrp="1" noChangeArrowheads="1"/>
          </p:cNvSpPr>
          <p:nvPr>
            <p:ph type="title"/>
          </p:nvPr>
        </p:nvSpPr>
        <p:spPr/>
        <p:txBody>
          <a:bodyPr/>
          <a:lstStyle/>
          <a:p>
            <a:r>
              <a:rPr lang="zh-CN" altLang="en-US" sz="4000" dirty="0">
                <a:solidFill>
                  <a:srgbClr val="FFFFFF"/>
                </a:solidFill>
              </a:rPr>
              <a:t>以太网 </a:t>
            </a:r>
            <a:r>
              <a:rPr lang="en-US" altLang="zh-CN" sz="4000" dirty="0">
                <a:solidFill>
                  <a:srgbClr val="FFFFFF"/>
                </a:solidFill>
              </a:rPr>
              <a:t>V2 </a:t>
            </a:r>
            <a:r>
              <a:rPr lang="zh-CN" altLang="en-US" sz="4000" dirty="0">
                <a:solidFill>
                  <a:srgbClr val="FFFFFF"/>
                </a:solidFill>
              </a:rPr>
              <a:t>的 </a:t>
            </a:r>
            <a:r>
              <a:rPr lang="en-US" altLang="zh-CN" sz="4000" dirty="0">
                <a:solidFill>
                  <a:srgbClr val="FFFFFF"/>
                </a:solidFill>
              </a:rPr>
              <a:t>MAC </a:t>
            </a:r>
            <a:r>
              <a:rPr lang="zh-CN" altLang="en-US" sz="4000" dirty="0">
                <a:solidFill>
                  <a:srgbClr val="FFFFFF"/>
                </a:solidFill>
              </a:rPr>
              <a:t>帧格式</a:t>
            </a:r>
          </a:p>
        </p:txBody>
      </p:sp>
      <p:sp>
        <p:nvSpPr>
          <p:cNvPr id="90127" name="AutoShape 35"/>
          <p:cNvSpPr>
            <a:spLocks noChangeArrowheads="1"/>
          </p:cNvSpPr>
          <p:nvPr/>
        </p:nvSpPr>
        <p:spPr bwMode="auto">
          <a:xfrm>
            <a:off x="3983049" y="2134094"/>
            <a:ext cx="3646543" cy="504942"/>
          </a:xfrm>
          <a:prstGeom prst="wedgeRoundRectCallout">
            <a:avLst>
              <a:gd name="adj1" fmla="val -23130"/>
              <a:gd name="adj2" fmla="val 310380"/>
              <a:gd name="adj3" fmla="val 16667"/>
            </a:avLst>
          </a:prstGeom>
          <a:solidFill>
            <a:srgbClr val="FFFF99"/>
          </a:solidFill>
          <a:ln w="9525">
            <a:solidFill>
              <a:schemeClr val="tx1"/>
            </a:solidFill>
            <a:miter lim="800000"/>
            <a:headEnd/>
            <a:tailEnd/>
          </a:ln>
        </p:spPr>
        <p:txBody>
          <a:bodyPr lIns="108850" tIns="54425" rIns="108850" bIns="54425"/>
          <a:lstStyle/>
          <a:p>
            <a:pPr algn="ctr" eaLnBrk="1" hangingPunct="1"/>
            <a:r>
              <a:rPr lang="zh-CN" altLang="en-US" sz="2900">
                <a:solidFill>
                  <a:srgbClr val="333399"/>
                </a:solidFill>
                <a:ea typeface="黑体" pitchFamily="49" charset="-122"/>
              </a:rPr>
              <a:t>类型字段 </a:t>
            </a:r>
            <a:r>
              <a:rPr lang="en-US" altLang="zh-CN" sz="2900">
                <a:solidFill>
                  <a:srgbClr val="333399"/>
                </a:solidFill>
                <a:ea typeface="黑体" pitchFamily="49" charset="-122"/>
              </a:rPr>
              <a:t>2 </a:t>
            </a:r>
            <a:r>
              <a:rPr lang="zh-CN" altLang="en-US" sz="2900">
                <a:solidFill>
                  <a:srgbClr val="333399"/>
                </a:solidFill>
                <a:ea typeface="黑体" pitchFamily="49" charset="-122"/>
              </a:rPr>
              <a:t>字节</a:t>
            </a:r>
          </a:p>
        </p:txBody>
      </p:sp>
      <p:sp>
        <p:nvSpPr>
          <p:cNvPr id="318500" name="Text Box 36"/>
          <p:cNvSpPr txBox="1">
            <a:spLocks noChangeArrowheads="1"/>
          </p:cNvSpPr>
          <p:nvPr/>
        </p:nvSpPr>
        <p:spPr bwMode="auto">
          <a:xfrm>
            <a:off x="1394692" y="1124210"/>
            <a:ext cx="9536479" cy="1002465"/>
          </a:xfrm>
          <a:prstGeom prst="rect">
            <a:avLst/>
          </a:prstGeom>
          <a:solidFill>
            <a:srgbClr val="CCECFF"/>
          </a:solidFill>
          <a:ln w="9525">
            <a:solidFill>
              <a:srgbClr val="333399"/>
            </a:solidFill>
            <a:miter lim="800000"/>
            <a:headEnd/>
            <a:tailEnd/>
          </a:ln>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algn="ctr" eaLnBrk="1" hangingPunct="1"/>
            <a:r>
              <a:rPr lang="zh-CN" altLang="en-US" sz="2900" b="0">
                <a:solidFill>
                  <a:srgbClr val="333399"/>
                </a:solidFill>
                <a:latin typeface="Arial" charset="0"/>
              </a:rPr>
              <a:t>类型字段用来标志</a:t>
            </a:r>
            <a:r>
              <a:rPr lang="zh-CN" altLang="en-US" sz="2900" b="0">
                <a:solidFill>
                  <a:schemeClr val="hlink"/>
                </a:solidFill>
                <a:latin typeface="Arial" charset="0"/>
              </a:rPr>
              <a:t>上一层</a:t>
            </a:r>
            <a:r>
              <a:rPr lang="zh-CN" altLang="en-US" sz="2900" b="0">
                <a:solidFill>
                  <a:srgbClr val="333399"/>
                </a:solidFill>
                <a:latin typeface="Arial" charset="0"/>
              </a:rPr>
              <a:t>使用的是什么协议，</a:t>
            </a:r>
          </a:p>
          <a:p>
            <a:pPr algn="ctr" eaLnBrk="1" hangingPunct="1"/>
            <a:r>
              <a:rPr lang="zh-CN" altLang="en-US" sz="2900" b="0">
                <a:solidFill>
                  <a:srgbClr val="333399"/>
                </a:solidFill>
                <a:latin typeface="Arial" charset="0"/>
              </a:rPr>
              <a:t>以便把收到的 </a:t>
            </a:r>
            <a:r>
              <a:rPr lang="en-US" altLang="zh-CN" sz="2900" b="0">
                <a:solidFill>
                  <a:srgbClr val="333399"/>
                </a:solidFill>
                <a:latin typeface="Arial" charset="0"/>
              </a:rPr>
              <a:t>MAC </a:t>
            </a:r>
            <a:r>
              <a:rPr lang="zh-CN" altLang="en-US" sz="2900" b="0">
                <a:solidFill>
                  <a:srgbClr val="333399"/>
                </a:solidFill>
                <a:latin typeface="Arial" charset="0"/>
              </a:rPr>
              <a:t>帧的数据上交给上一层的这个协议。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85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500"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Line 2"/>
          <p:cNvSpPr>
            <a:spLocks noChangeShapeType="1"/>
          </p:cNvSpPr>
          <p:nvPr/>
        </p:nvSpPr>
        <p:spPr bwMode="auto">
          <a:xfrm>
            <a:off x="203173" y="4496841"/>
            <a:ext cx="11885653" cy="0"/>
          </a:xfrm>
          <a:prstGeom prst="line">
            <a:avLst/>
          </a:prstGeom>
          <a:noFill/>
          <a:ln w="38100" cmpd="dbl">
            <a:solidFill>
              <a:schemeClr val="folHlink"/>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92163" name="Rectangle 3"/>
          <p:cNvSpPr>
            <a:spLocks noChangeArrowheads="1"/>
          </p:cNvSpPr>
          <p:nvPr/>
        </p:nvSpPr>
        <p:spPr bwMode="auto">
          <a:xfrm>
            <a:off x="2071948" y="4731845"/>
            <a:ext cx="8550220" cy="495415"/>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92164" name="Rectangle 4"/>
          <p:cNvSpPr>
            <a:spLocks noChangeArrowheads="1"/>
          </p:cNvSpPr>
          <p:nvPr/>
        </p:nvSpPr>
        <p:spPr bwMode="auto">
          <a:xfrm>
            <a:off x="2063482" y="4731846"/>
            <a:ext cx="8558686" cy="48906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pPr eaLnBrk="1" hangingPunct="1"/>
            <a:endParaRPr lang="zh-CN" altLang="en-US"/>
          </a:p>
        </p:txBody>
      </p:sp>
      <p:sp>
        <p:nvSpPr>
          <p:cNvPr id="92165" name="Rectangle 5"/>
          <p:cNvSpPr>
            <a:spLocks noChangeArrowheads="1"/>
          </p:cNvSpPr>
          <p:nvPr/>
        </p:nvSpPr>
        <p:spPr bwMode="auto">
          <a:xfrm>
            <a:off x="5674046" y="4836645"/>
            <a:ext cx="1076747"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rPr>
              <a:t>MAC </a:t>
            </a:r>
            <a:r>
              <a:rPr kumimoji="1" lang="zh-CN" altLang="en-US" sz="1900">
                <a:solidFill>
                  <a:srgbClr val="333399"/>
                </a:solidFill>
                <a:latin typeface="Times New Roman" pitchFamily="18" charset="0"/>
              </a:rPr>
              <a:t>帧</a:t>
            </a:r>
          </a:p>
        </p:txBody>
      </p:sp>
      <p:sp>
        <p:nvSpPr>
          <p:cNvPr id="92166" name="Rectangle 6"/>
          <p:cNvSpPr>
            <a:spLocks noChangeArrowheads="1"/>
          </p:cNvSpPr>
          <p:nvPr/>
        </p:nvSpPr>
        <p:spPr bwMode="auto">
          <a:xfrm>
            <a:off x="10990420" y="4816004"/>
            <a:ext cx="948507"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1900">
                <a:solidFill>
                  <a:srgbClr val="333399"/>
                </a:solidFill>
                <a:latin typeface="Times New Roman" pitchFamily="18" charset="0"/>
              </a:rPr>
              <a:t>物理层</a:t>
            </a:r>
          </a:p>
        </p:txBody>
      </p:sp>
      <p:sp>
        <p:nvSpPr>
          <p:cNvPr id="92167" name="Rectangle 7"/>
          <p:cNvSpPr>
            <a:spLocks noChangeArrowheads="1"/>
          </p:cNvSpPr>
          <p:nvPr/>
        </p:nvSpPr>
        <p:spPr bwMode="auto">
          <a:xfrm>
            <a:off x="10950208" y="3887100"/>
            <a:ext cx="1076747" cy="39924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rPr>
              <a:t>MAC </a:t>
            </a:r>
            <a:r>
              <a:rPr kumimoji="1" lang="zh-CN" altLang="en-US" sz="1900">
                <a:solidFill>
                  <a:srgbClr val="333399"/>
                </a:solidFill>
                <a:latin typeface="Times New Roman" pitchFamily="18" charset="0"/>
              </a:rPr>
              <a:t>层</a:t>
            </a:r>
          </a:p>
        </p:txBody>
      </p:sp>
      <p:sp>
        <p:nvSpPr>
          <p:cNvPr id="92168" name="Line 8"/>
          <p:cNvSpPr>
            <a:spLocks noChangeShapeType="1"/>
          </p:cNvSpPr>
          <p:nvPr/>
        </p:nvSpPr>
        <p:spPr bwMode="auto">
          <a:xfrm flipH="1">
            <a:off x="2061365" y="4222140"/>
            <a:ext cx="2117" cy="514469"/>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92169" name="Line 9"/>
          <p:cNvSpPr>
            <a:spLocks noChangeShapeType="1"/>
          </p:cNvSpPr>
          <p:nvPr/>
        </p:nvSpPr>
        <p:spPr bwMode="auto">
          <a:xfrm>
            <a:off x="10607353" y="4293594"/>
            <a:ext cx="14815" cy="4319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92170" name="Rectangle 10"/>
          <p:cNvSpPr>
            <a:spLocks noChangeArrowheads="1"/>
          </p:cNvSpPr>
          <p:nvPr/>
        </p:nvSpPr>
        <p:spPr bwMode="auto">
          <a:xfrm>
            <a:off x="11130102" y="2972489"/>
            <a:ext cx="731076"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rPr>
              <a:t>IP </a:t>
            </a:r>
            <a:r>
              <a:rPr kumimoji="1" lang="zh-CN" altLang="en-US" sz="1900">
                <a:solidFill>
                  <a:srgbClr val="333399"/>
                </a:solidFill>
                <a:latin typeface="Times New Roman" pitchFamily="18" charset="0"/>
              </a:rPr>
              <a:t>层</a:t>
            </a:r>
          </a:p>
        </p:txBody>
      </p:sp>
      <p:sp>
        <p:nvSpPr>
          <p:cNvPr id="92171" name="Line 11"/>
          <p:cNvSpPr>
            <a:spLocks noChangeShapeType="1"/>
          </p:cNvSpPr>
          <p:nvPr/>
        </p:nvSpPr>
        <p:spPr bwMode="auto">
          <a:xfrm>
            <a:off x="10926929" y="3506012"/>
            <a:ext cx="1094174" cy="11116"/>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grpSp>
        <p:nvGrpSpPr>
          <p:cNvPr id="92172" name="Group 12"/>
          <p:cNvGrpSpPr>
            <a:grpSpLocks/>
          </p:cNvGrpSpPr>
          <p:nvPr/>
        </p:nvGrpSpPr>
        <p:grpSpPr bwMode="auto">
          <a:xfrm>
            <a:off x="1394703" y="3464728"/>
            <a:ext cx="9227465" cy="1413202"/>
            <a:chOff x="659" y="2182"/>
            <a:chExt cx="4360" cy="890"/>
          </a:xfrm>
        </p:grpSpPr>
        <p:sp>
          <p:nvSpPr>
            <p:cNvPr id="92179" name="AutoShape 13"/>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p:spPr>
          <p:txBody>
            <a:bodyPr wrap="none" anchor="ctr"/>
            <a:lstStyle/>
            <a:p>
              <a:pPr eaLnBrk="1" hangingPunct="1"/>
              <a:endParaRPr lang="zh-CN" altLang="en-US"/>
            </a:p>
          </p:txBody>
        </p:sp>
        <p:grpSp>
          <p:nvGrpSpPr>
            <p:cNvPr id="92180" name="Group 14"/>
            <p:cNvGrpSpPr>
              <a:grpSpLocks/>
            </p:cNvGrpSpPr>
            <p:nvPr/>
          </p:nvGrpSpPr>
          <p:grpSpPr bwMode="auto">
            <a:xfrm>
              <a:off x="659" y="2182"/>
              <a:ext cx="4360" cy="506"/>
              <a:chOff x="659" y="2182"/>
              <a:chExt cx="4360" cy="506"/>
            </a:xfrm>
          </p:grpSpPr>
          <p:sp>
            <p:nvSpPr>
              <p:cNvPr id="92181" name="Rectangle 15"/>
              <p:cNvSpPr>
                <a:spLocks noChangeArrowheads="1"/>
              </p:cNvSpPr>
              <p:nvPr/>
            </p:nvSpPr>
            <p:spPr bwMode="auto">
              <a:xfrm>
                <a:off x="974" y="2400"/>
                <a:ext cx="4045" cy="288"/>
              </a:xfrm>
              <a:prstGeom prst="rect">
                <a:avLst/>
              </a:prstGeom>
              <a:solidFill>
                <a:srgbClr val="FFCCFF"/>
              </a:solidFill>
              <a:ln w="19050">
                <a:solidFill>
                  <a:schemeClr val="folHlink"/>
                </a:solidFill>
                <a:miter lim="800000"/>
                <a:headEnd/>
                <a:tailEnd/>
              </a:ln>
              <a:effectLst>
                <a:outerShdw dist="35921" dir="2700000" algn="ctr" rotWithShape="0">
                  <a:schemeClr val="bg2"/>
                </a:outerShdw>
              </a:effectLst>
            </p:spPr>
            <p:txBody>
              <a:bodyPr wrap="none" anchor="ctr"/>
              <a:lstStyle/>
              <a:p>
                <a:pPr eaLnBrk="1" hangingPunct="1"/>
                <a:endParaRPr lang="zh-CN" altLang="en-US"/>
              </a:p>
            </p:txBody>
          </p:sp>
          <p:sp>
            <p:nvSpPr>
              <p:cNvPr id="92182" name="Line 16"/>
              <p:cNvSpPr>
                <a:spLocks noChangeShapeType="1"/>
              </p:cNvSpPr>
              <p:nvPr/>
            </p:nvSpPr>
            <p:spPr bwMode="auto">
              <a:xfrm>
                <a:off x="1563" y="240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83" name="Line 17"/>
              <p:cNvSpPr>
                <a:spLocks noChangeShapeType="1"/>
              </p:cNvSpPr>
              <p:nvPr/>
            </p:nvSpPr>
            <p:spPr bwMode="auto">
              <a:xfrm>
                <a:off x="2139" y="240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84" name="Line 18"/>
              <p:cNvSpPr>
                <a:spLocks noChangeShapeType="1"/>
              </p:cNvSpPr>
              <p:nvPr/>
            </p:nvSpPr>
            <p:spPr bwMode="auto">
              <a:xfrm>
                <a:off x="2715" y="240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85" name="Line 19"/>
              <p:cNvSpPr>
                <a:spLocks noChangeShapeType="1"/>
              </p:cNvSpPr>
              <p:nvPr/>
            </p:nvSpPr>
            <p:spPr bwMode="auto">
              <a:xfrm>
                <a:off x="4683" y="240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86" name="Rectangle 20"/>
              <p:cNvSpPr>
                <a:spLocks noChangeArrowheads="1"/>
              </p:cNvSpPr>
              <p:nvPr/>
            </p:nvSpPr>
            <p:spPr bwMode="auto">
              <a:xfrm>
                <a:off x="963" y="2445"/>
                <a:ext cx="54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目的地址</a:t>
                </a:r>
              </a:p>
            </p:txBody>
          </p:sp>
          <p:sp>
            <p:nvSpPr>
              <p:cNvPr id="92187" name="Rectangle 21"/>
              <p:cNvSpPr>
                <a:spLocks noChangeArrowheads="1"/>
              </p:cNvSpPr>
              <p:nvPr/>
            </p:nvSpPr>
            <p:spPr bwMode="auto">
              <a:xfrm>
                <a:off x="1609" y="2445"/>
                <a:ext cx="432"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源地址</a:t>
                </a:r>
              </a:p>
            </p:txBody>
          </p:sp>
          <p:sp>
            <p:nvSpPr>
              <p:cNvPr id="92188" name="Rectangle 22"/>
              <p:cNvSpPr>
                <a:spLocks noChangeArrowheads="1"/>
              </p:cNvSpPr>
              <p:nvPr/>
            </p:nvSpPr>
            <p:spPr bwMode="auto">
              <a:xfrm>
                <a:off x="2241" y="2445"/>
                <a:ext cx="31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类型</a:t>
                </a:r>
              </a:p>
            </p:txBody>
          </p:sp>
          <p:sp>
            <p:nvSpPr>
              <p:cNvPr id="92189" name="Rectangle 23"/>
              <p:cNvSpPr>
                <a:spLocks noChangeArrowheads="1"/>
              </p:cNvSpPr>
              <p:nvPr/>
            </p:nvSpPr>
            <p:spPr bwMode="auto">
              <a:xfrm>
                <a:off x="3406" y="2445"/>
                <a:ext cx="54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数        据</a:t>
                </a:r>
              </a:p>
            </p:txBody>
          </p:sp>
          <p:sp>
            <p:nvSpPr>
              <p:cNvPr id="92190" name="Rectangle 24"/>
              <p:cNvSpPr>
                <a:spLocks noChangeArrowheads="1"/>
              </p:cNvSpPr>
              <p:nvPr/>
            </p:nvSpPr>
            <p:spPr bwMode="auto">
              <a:xfrm>
                <a:off x="4683" y="2445"/>
                <a:ext cx="292"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FCS</a:t>
                </a:r>
              </a:p>
            </p:txBody>
          </p:sp>
          <p:sp>
            <p:nvSpPr>
              <p:cNvPr id="92191" name="Rectangle 25"/>
              <p:cNvSpPr>
                <a:spLocks noChangeArrowheads="1"/>
              </p:cNvSpPr>
              <p:nvPr/>
            </p:nvSpPr>
            <p:spPr bwMode="auto">
              <a:xfrm>
                <a:off x="1193"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6</a:t>
                </a:r>
              </a:p>
            </p:txBody>
          </p:sp>
          <p:sp>
            <p:nvSpPr>
              <p:cNvPr id="92192" name="Rectangle 26"/>
              <p:cNvSpPr>
                <a:spLocks noChangeArrowheads="1"/>
              </p:cNvSpPr>
              <p:nvPr/>
            </p:nvSpPr>
            <p:spPr bwMode="auto">
              <a:xfrm>
                <a:off x="1810"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6</a:t>
                </a:r>
              </a:p>
            </p:txBody>
          </p:sp>
          <p:sp>
            <p:nvSpPr>
              <p:cNvPr id="92193" name="Rectangle 27"/>
              <p:cNvSpPr>
                <a:spLocks noChangeArrowheads="1"/>
              </p:cNvSpPr>
              <p:nvPr/>
            </p:nvSpPr>
            <p:spPr bwMode="auto">
              <a:xfrm>
                <a:off x="2379"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2</a:t>
                </a:r>
              </a:p>
            </p:txBody>
          </p:sp>
          <p:sp>
            <p:nvSpPr>
              <p:cNvPr id="92194" name="Rectangle 28"/>
              <p:cNvSpPr>
                <a:spLocks noChangeArrowheads="1"/>
              </p:cNvSpPr>
              <p:nvPr/>
            </p:nvSpPr>
            <p:spPr bwMode="auto">
              <a:xfrm>
                <a:off x="4786"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4</a:t>
                </a:r>
              </a:p>
            </p:txBody>
          </p:sp>
          <p:sp>
            <p:nvSpPr>
              <p:cNvPr id="92195" name="Rectangle 29"/>
              <p:cNvSpPr>
                <a:spLocks noChangeArrowheads="1"/>
              </p:cNvSpPr>
              <p:nvPr/>
            </p:nvSpPr>
            <p:spPr bwMode="auto">
              <a:xfrm>
                <a:off x="659" y="2182"/>
                <a:ext cx="31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字节</a:t>
                </a:r>
              </a:p>
            </p:txBody>
          </p:sp>
          <p:sp>
            <p:nvSpPr>
              <p:cNvPr id="92196" name="Text Box 30"/>
              <p:cNvSpPr txBox="1">
                <a:spLocks noChangeArrowheads="1"/>
              </p:cNvSpPr>
              <p:nvPr/>
            </p:nvSpPr>
            <p:spPr bwMode="auto">
              <a:xfrm>
                <a:off x="3777" y="2185"/>
                <a:ext cx="4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r>
                  <a:rPr kumimoji="1" lang="en-US" altLang="zh-CN" b="0">
                    <a:solidFill>
                      <a:srgbClr val="333399"/>
                    </a:solidFill>
                    <a:latin typeface="Times New Roman" pitchFamily="18" charset="0"/>
                    <a:ea typeface="宋体" pitchFamily="2" charset="-122"/>
                  </a:rPr>
                  <a:t>46 ~ 1500</a:t>
                </a:r>
              </a:p>
            </p:txBody>
          </p:sp>
        </p:grpSp>
      </p:grpSp>
      <p:grpSp>
        <p:nvGrpSpPr>
          <p:cNvPr id="92173" name="Group 31"/>
          <p:cNvGrpSpPr>
            <a:grpSpLocks/>
          </p:cNvGrpSpPr>
          <p:nvPr/>
        </p:nvGrpSpPr>
        <p:grpSpPr bwMode="auto">
          <a:xfrm>
            <a:off x="5746003" y="2972488"/>
            <a:ext cx="4165058" cy="990829"/>
            <a:chOff x="2715" y="1872"/>
            <a:chExt cx="1968" cy="624"/>
          </a:xfrm>
        </p:grpSpPr>
        <p:sp>
          <p:nvSpPr>
            <p:cNvPr id="92177" name="AutoShape 32"/>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tx1"/>
              </a:solidFill>
              <a:miter lim="800000"/>
              <a:headEnd/>
              <a:tailEnd/>
            </a:ln>
          </p:spPr>
          <p:txBody>
            <a:bodyPr wrap="none" anchor="ctr"/>
            <a:lstStyle/>
            <a:p>
              <a:pPr eaLnBrk="1" hangingPunct="1"/>
              <a:endParaRPr lang="zh-CN" altLang="en-US"/>
            </a:p>
          </p:txBody>
        </p:sp>
        <p:sp>
          <p:nvSpPr>
            <p:cNvPr id="92178" name="Rectangle 33"/>
            <p:cNvSpPr>
              <a:spLocks noChangeArrowheads="1"/>
            </p:cNvSpPr>
            <p:nvPr/>
          </p:nvSpPr>
          <p:spPr bwMode="auto">
            <a:xfrm>
              <a:off x="2715" y="1872"/>
              <a:ext cx="1968" cy="240"/>
            </a:xfrm>
            <a:prstGeom prst="rect">
              <a:avLst/>
            </a:prstGeom>
            <a:solidFill>
              <a:srgbClr val="CCECFF"/>
            </a:solidFill>
            <a:ln w="19050">
              <a:solidFill>
                <a:schemeClr val="tx1"/>
              </a:solidFill>
              <a:miter lim="800000"/>
              <a:headEnd/>
              <a:tailEnd/>
            </a:ln>
            <a:effectLst>
              <a:outerShdw dist="35921" dir="2700000" algn="ctr" rotWithShape="0">
                <a:schemeClr val="bg2"/>
              </a:outerShdw>
            </a:effectLst>
          </p:spPr>
          <p:txBody>
            <a:bodyPr wrap="none" anchor="ctr"/>
            <a:lstStyle/>
            <a:p>
              <a:pPr algn="ctr" defTabSz="907085"/>
              <a:r>
                <a:rPr kumimoji="1" lang="en-US" altLang="zh-CN" sz="1900">
                  <a:solidFill>
                    <a:srgbClr val="333399"/>
                  </a:solidFill>
                  <a:latin typeface="Times New Roman" pitchFamily="18" charset="0"/>
                </a:rPr>
                <a:t>IP </a:t>
              </a:r>
              <a:r>
                <a:rPr kumimoji="1" lang="zh-CN" altLang="en-US" sz="1900">
                  <a:solidFill>
                    <a:srgbClr val="333399"/>
                  </a:solidFill>
                  <a:latin typeface="Times New Roman" pitchFamily="18" charset="0"/>
                </a:rPr>
                <a:t>数据报</a:t>
              </a:r>
            </a:p>
          </p:txBody>
        </p:sp>
      </p:grpSp>
      <p:sp>
        <p:nvSpPr>
          <p:cNvPr id="2" name="内容占位符 1"/>
          <p:cNvSpPr>
            <a:spLocks noGrp="1"/>
          </p:cNvSpPr>
          <p:nvPr>
            <p:ph idx="1"/>
          </p:nvPr>
        </p:nvSpPr>
        <p:spPr/>
        <p:txBody>
          <a:bodyPr/>
          <a:lstStyle/>
          <a:p>
            <a:endParaRPr lang="zh-CN" altLang="en-US"/>
          </a:p>
        </p:txBody>
      </p:sp>
      <p:sp>
        <p:nvSpPr>
          <p:cNvPr id="92174" name="Rectangle 34"/>
          <p:cNvSpPr>
            <a:spLocks noGrp="1" noChangeArrowheads="1"/>
          </p:cNvSpPr>
          <p:nvPr>
            <p:ph type="title"/>
          </p:nvPr>
        </p:nvSpPr>
        <p:spPr/>
        <p:txBody>
          <a:bodyPr/>
          <a:lstStyle/>
          <a:p>
            <a:r>
              <a:rPr lang="zh-CN" altLang="en-US" sz="4000" dirty="0">
                <a:solidFill>
                  <a:srgbClr val="FFFFFF"/>
                </a:solidFill>
              </a:rPr>
              <a:t>以太网 </a:t>
            </a:r>
            <a:r>
              <a:rPr lang="en-US" altLang="zh-CN" sz="4000" dirty="0">
                <a:solidFill>
                  <a:srgbClr val="FFFFFF"/>
                </a:solidFill>
              </a:rPr>
              <a:t>V2 </a:t>
            </a:r>
            <a:r>
              <a:rPr lang="zh-CN" altLang="en-US" sz="4000" dirty="0">
                <a:solidFill>
                  <a:srgbClr val="FFFFFF"/>
                </a:solidFill>
              </a:rPr>
              <a:t>的 </a:t>
            </a:r>
            <a:r>
              <a:rPr lang="en-US" altLang="zh-CN" sz="4000" dirty="0">
                <a:solidFill>
                  <a:srgbClr val="FFFFFF"/>
                </a:solidFill>
              </a:rPr>
              <a:t>MAC </a:t>
            </a:r>
            <a:r>
              <a:rPr lang="zh-CN" altLang="en-US" sz="4000" dirty="0">
                <a:solidFill>
                  <a:srgbClr val="FFFFFF"/>
                </a:solidFill>
              </a:rPr>
              <a:t>帧格式</a:t>
            </a:r>
          </a:p>
        </p:txBody>
      </p:sp>
      <p:sp>
        <p:nvSpPr>
          <p:cNvPr id="92175" name="AutoShape 35"/>
          <p:cNvSpPr>
            <a:spLocks noChangeArrowheads="1"/>
          </p:cNvSpPr>
          <p:nvPr/>
        </p:nvSpPr>
        <p:spPr bwMode="auto">
          <a:xfrm>
            <a:off x="3407390" y="2134094"/>
            <a:ext cx="4895213" cy="504942"/>
          </a:xfrm>
          <a:prstGeom prst="wedgeRoundRectCallout">
            <a:avLst>
              <a:gd name="adj1" fmla="val 12042"/>
              <a:gd name="adj2" fmla="val 310380"/>
              <a:gd name="adj3" fmla="val 16667"/>
            </a:avLst>
          </a:prstGeom>
          <a:solidFill>
            <a:srgbClr val="FFFF99"/>
          </a:solidFill>
          <a:ln w="9525">
            <a:solidFill>
              <a:schemeClr val="tx1"/>
            </a:solidFill>
            <a:miter lim="800000"/>
            <a:headEnd/>
            <a:tailEnd/>
          </a:ln>
        </p:spPr>
        <p:txBody>
          <a:bodyPr lIns="108850" tIns="54425" rIns="108850" bIns="54425"/>
          <a:lstStyle/>
          <a:p>
            <a:pPr algn="ctr" eaLnBrk="1" hangingPunct="1"/>
            <a:r>
              <a:rPr lang="zh-CN" altLang="en-US" sz="2900">
                <a:solidFill>
                  <a:srgbClr val="333399"/>
                </a:solidFill>
                <a:ea typeface="黑体" pitchFamily="49" charset="-122"/>
              </a:rPr>
              <a:t>数据字段 </a:t>
            </a:r>
            <a:r>
              <a:rPr kumimoji="1" lang="en-US" altLang="zh-CN" sz="2400">
                <a:solidFill>
                  <a:srgbClr val="333399"/>
                </a:solidFill>
              </a:rPr>
              <a:t>46 ~ 1500</a:t>
            </a:r>
            <a:r>
              <a:rPr lang="en-US" altLang="zh-CN" sz="2900">
                <a:solidFill>
                  <a:srgbClr val="333399"/>
                </a:solidFill>
                <a:ea typeface="黑体" pitchFamily="49" charset="-122"/>
              </a:rPr>
              <a:t> </a:t>
            </a:r>
            <a:r>
              <a:rPr lang="zh-CN" altLang="en-US" sz="2900">
                <a:solidFill>
                  <a:srgbClr val="333399"/>
                </a:solidFill>
                <a:ea typeface="黑体" pitchFamily="49" charset="-122"/>
              </a:rPr>
              <a:t>字节</a:t>
            </a:r>
          </a:p>
        </p:txBody>
      </p:sp>
      <p:sp>
        <p:nvSpPr>
          <p:cNvPr id="320548" name="Text Box 36"/>
          <p:cNvSpPr txBox="1">
            <a:spLocks noChangeArrowheads="1"/>
          </p:cNvSpPr>
          <p:nvPr/>
        </p:nvSpPr>
        <p:spPr bwMode="auto">
          <a:xfrm>
            <a:off x="1541593" y="1136913"/>
            <a:ext cx="9251144" cy="1002465"/>
          </a:xfrm>
          <a:prstGeom prst="rect">
            <a:avLst/>
          </a:prstGeom>
          <a:solidFill>
            <a:srgbClr val="CCECFF"/>
          </a:solidFill>
          <a:ln w="9525">
            <a:solidFill>
              <a:srgbClr val="333399"/>
            </a:solidFill>
            <a:miter lim="800000"/>
            <a:headEnd/>
            <a:tailEnd/>
          </a:ln>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algn="ctr" eaLnBrk="1" hangingPunct="1"/>
            <a:r>
              <a:rPr lang="zh-CN" altLang="en-US" sz="2900" b="0">
                <a:solidFill>
                  <a:schemeClr val="tx1"/>
                </a:solidFill>
                <a:latin typeface="Tahoma" pitchFamily="34" charset="0"/>
                <a:ea typeface="宋体" pitchFamily="2" charset="-122"/>
              </a:rPr>
              <a:t>数据字段的正式名称是 </a:t>
            </a:r>
            <a:r>
              <a:rPr lang="en-US" altLang="zh-CN" sz="2900" b="0">
                <a:solidFill>
                  <a:schemeClr val="tx1"/>
                </a:solidFill>
                <a:latin typeface="Arial" charset="0"/>
                <a:ea typeface="宋体" pitchFamily="2" charset="-122"/>
              </a:rPr>
              <a:t>MAC</a:t>
            </a:r>
            <a:r>
              <a:rPr lang="en-US" altLang="zh-CN" sz="2900">
                <a:solidFill>
                  <a:schemeClr val="tx1"/>
                </a:solidFill>
                <a:latin typeface="Tahoma" pitchFamily="34" charset="0"/>
                <a:ea typeface="宋体" pitchFamily="2" charset="-122"/>
              </a:rPr>
              <a:t> </a:t>
            </a:r>
            <a:r>
              <a:rPr lang="zh-CN" altLang="en-US" sz="2900" b="0">
                <a:solidFill>
                  <a:schemeClr val="tx1"/>
                </a:solidFill>
                <a:latin typeface="Tahoma" pitchFamily="34" charset="0"/>
                <a:ea typeface="宋体" pitchFamily="2" charset="-122"/>
              </a:rPr>
              <a:t>客户数据字段</a:t>
            </a:r>
          </a:p>
          <a:p>
            <a:pPr algn="ctr" eaLnBrk="1" hangingPunct="1"/>
            <a:r>
              <a:rPr lang="zh-CN" altLang="en-US" sz="2400" b="0">
                <a:solidFill>
                  <a:schemeClr val="tx1"/>
                </a:solidFill>
                <a:latin typeface="Tahoma" pitchFamily="34" charset="0"/>
                <a:ea typeface="宋体" pitchFamily="2" charset="-122"/>
              </a:rPr>
              <a:t>最小长度 </a:t>
            </a:r>
            <a:r>
              <a:rPr lang="en-US" altLang="zh-CN" sz="2400" b="0">
                <a:solidFill>
                  <a:schemeClr val="tx1"/>
                </a:solidFill>
                <a:latin typeface="Tahoma" pitchFamily="34" charset="0"/>
                <a:ea typeface="宋体" pitchFamily="2" charset="-122"/>
              </a:rPr>
              <a:t>64 </a:t>
            </a:r>
            <a:r>
              <a:rPr lang="zh-CN" altLang="en-US" sz="2400" b="0">
                <a:solidFill>
                  <a:schemeClr val="tx1"/>
                </a:solidFill>
                <a:latin typeface="Tahoma" pitchFamily="34" charset="0"/>
                <a:ea typeface="宋体" pitchFamily="2" charset="-122"/>
              </a:rPr>
              <a:t>字节 </a:t>
            </a:r>
            <a:r>
              <a:rPr lang="zh-CN" altLang="en-US" sz="2400" b="0">
                <a:solidFill>
                  <a:schemeClr val="tx1"/>
                </a:solidFill>
                <a:latin typeface="Tahoma" pitchFamily="34" charset="0"/>
                <a:ea typeface="宋体" pitchFamily="2" charset="-122"/>
                <a:sym typeface="Symbol" pitchFamily="18" charset="2"/>
              </a:rPr>
              <a:t></a:t>
            </a:r>
            <a:r>
              <a:rPr lang="zh-CN" altLang="en-US" sz="2400" b="0">
                <a:solidFill>
                  <a:schemeClr val="tx1"/>
                </a:solidFill>
                <a:latin typeface="Tahoma" pitchFamily="34" charset="0"/>
                <a:ea typeface="宋体" pitchFamily="2" charset="-122"/>
              </a:rPr>
              <a:t> </a:t>
            </a:r>
            <a:r>
              <a:rPr lang="en-US" altLang="zh-CN" sz="2400" b="0">
                <a:solidFill>
                  <a:schemeClr val="tx1"/>
                </a:solidFill>
                <a:latin typeface="Tahoma" pitchFamily="34" charset="0"/>
                <a:ea typeface="宋体" pitchFamily="2" charset="-122"/>
              </a:rPr>
              <a:t>18 </a:t>
            </a:r>
            <a:r>
              <a:rPr lang="zh-CN" altLang="en-US" sz="2400" b="0">
                <a:solidFill>
                  <a:schemeClr val="tx1"/>
                </a:solidFill>
                <a:latin typeface="Tahoma" pitchFamily="34" charset="0"/>
                <a:ea typeface="宋体" pitchFamily="2" charset="-122"/>
              </a:rPr>
              <a:t>字节的首部和尾部 </a:t>
            </a:r>
            <a:r>
              <a:rPr lang="en-US" altLang="zh-CN" sz="2400" b="0">
                <a:solidFill>
                  <a:schemeClr val="tx1"/>
                </a:solidFill>
                <a:latin typeface="Tahoma" pitchFamily="34" charset="0"/>
                <a:ea typeface="宋体" pitchFamily="2" charset="-122"/>
              </a:rPr>
              <a:t>= </a:t>
            </a:r>
            <a:r>
              <a:rPr lang="zh-CN" altLang="en-US" sz="2400" b="0">
                <a:solidFill>
                  <a:schemeClr val="tx1"/>
                </a:solidFill>
                <a:latin typeface="Tahoma" pitchFamily="34" charset="0"/>
                <a:ea typeface="宋体" pitchFamily="2" charset="-122"/>
              </a:rPr>
              <a:t>数据字段的最小长度 </a:t>
            </a:r>
            <a:r>
              <a:rPr lang="zh-CN" altLang="en-US" sz="2900" b="0">
                <a:solidFill>
                  <a:schemeClr val="tx1"/>
                </a:solidFill>
                <a:latin typeface="Tahoma" pitchFamily="34" charset="0"/>
                <a:ea typeface="宋体" pitchFamily="2" charset="-122"/>
              </a:rPr>
              <a:t>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05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48"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Line 2"/>
          <p:cNvSpPr>
            <a:spLocks noChangeShapeType="1"/>
          </p:cNvSpPr>
          <p:nvPr/>
        </p:nvSpPr>
        <p:spPr bwMode="auto">
          <a:xfrm>
            <a:off x="203173" y="4496841"/>
            <a:ext cx="11885653" cy="0"/>
          </a:xfrm>
          <a:prstGeom prst="line">
            <a:avLst/>
          </a:prstGeom>
          <a:noFill/>
          <a:ln w="38100" cmpd="dbl">
            <a:solidFill>
              <a:schemeClr val="folHlink"/>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94211" name="Rectangle 3"/>
          <p:cNvSpPr>
            <a:spLocks noChangeArrowheads="1"/>
          </p:cNvSpPr>
          <p:nvPr/>
        </p:nvSpPr>
        <p:spPr bwMode="auto">
          <a:xfrm>
            <a:off x="2071948" y="4731845"/>
            <a:ext cx="8550220" cy="495415"/>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94212" name="Rectangle 4"/>
          <p:cNvSpPr>
            <a:spLocks noChangeArrowheads="1"/>
          </p:cNvSpPr>
          <p:nvPr/>
        </p:nvSpPr>
        <p:spPr bwMode="auto">
          <a:xfrm>
            <a:off x="2063482" y="4731846"/>
            <a:ext cx="8558686" cy="489063"/>
          </a:xfrm>
          <a:prstGeom prst="rect">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pPr eaLnBrk="1" hangingPunct="1"/>
            <a:endParaRPr lang="zh-CN" altLang="en-US"/>
          </a:p>
        </p:txBody>
      </p:sp>
      <p:sp>
        <p:nvSpPr>
          <p:cNvPr id="94213" name="Rectangle 5"/>
          <p:cNvSpPr>
            <a:spLocks noChangeArrowheads="1"/>
          </p:cNvSpPr>
          <p:nvPr/>
        </p:nvSpPr>
        <p:spPr bwMode="auto">
          <a:xfrm>
            <a:off x="5674046" y="4836645"/>
            <a:ext cx="1076747"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rPr>
              <a:t>MAC </a:t>
            </a:r>
            <a:r>
              <a:rPr kumimoji="1" lang="zh-CN" altLang="en-US" sz="1900">
                <a:solidFill>
                  <a:srgbClr val="333399"/>
                </a:solidFill>
                <a:latin typeface="Times New Roman" pitchFamily="18" charset="0"/>
              </a:rPr>
              <a:t>帧</a:t>
            </a:r>
          </a:p>
        </p:txBody>
      </p:sp>
      <p:sp>
        <p:nvSpPr>
          <p:cNvPr id="94214" name="Rectangle 6"/>
          <p:cNvSpPr>
            <a:spLocks noChangeArrowheads="1"/>
          </p:cNvSpPr>
          <p:nvPr/>
        </p:nvSpPr>
        <p:spPr bwMode="auto">
          <a:xfrm>
            <a:off x="10990420" y="4816004"/>
            <a:ext cx="948507"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1900">
                <a:solidFill>
                  <a:srgbClr val="333399"/>
                </a:solidFill>
                <a:latin typeface="Times New Roman" pitchFamily="18" charset="0"/>
              </a:rPr>
              <a:t>物理层</a:t>
            </a:r>
          </a:p>
        </p:txBody>
      </p:sp>
      <p:sp>
        <p:nvSpPr>
          <p:cNvPr id="94215" name="Rectangle 7"/>
          <p:cNvSpPr>
            <a:spLocks noChangeArrowheads="1"/>
          </p:cNvSpPr>
          <p:nvPr/>
        </p:nvSpPr>
        <p:spPr bwMode="auto">
          <a:xfrm>
            <a:off x="10950208" y="3887100"/>
            <a:ext cx="1076747" cy="39924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rPr>
              <a:t>MAC </a:t>
            </a:r>
            <a:r>
              <a:rPr kumimoji="1" lang="zh-CN" altLang="en-US" sz="1900">
                <a:solidFill>
                  <a:srgbClr val="333399"/>
                </a:solidFill>
                <a:latin typeface="Times New Roman" pitchFamily="18" charset="0"/>
              </a:rPr>
              <a:t>层</a:t>
            </a:r>
          </a:p>
        </p:txBody>
      </p:sp>
      <p:sp>
        <p:nvSpPr>
          <p:cNvPr id="94216" name="Line 8"/>
          <p:cNvSpPr>
            <a:spLocks noChangeShapeType="1"/>
          </p:cNvSpPr>
          <p:nvPr/>
        </p:nvSpPr>
        <p:spPr bwMode="auto">
          <a:xfrm flipH="1">
            <a:off x="2061365" y="4222140"/>
            <a:ext cx="2117" cy="514469"/>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94217" name="Line 9"/>
          <p:cNvSpPr>
            <a:spLocks noChangeShapeType="1"/>
          </p:cNvSpPr>
          <p:nvPr/>
        </p:nvSpPr>
        <p:spPr bwMode="auto">
          <a:xfrm>
            <a:off x="10607353" y="4293594"/>
            <a:ext cx="14815" cy="4319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94218" name="Rectangle 10"/>
          <p:cNvSpPr>
            <a:spLocks noChangeArrowheads="1"/>
          </p:cNvSpPr>
          <p:nvPr/>
        </p:nvSpPr>
        <p:spPr bwMode="auto">
          <a:xfrm>
            <a:off x="11130102" y="2972489"/>
            <a:ext cx="731076"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rPr>
              <a:t>IP </a:t>
            </a:r>
            <a:r>
              <a:rPr kumimoji="1" lang="zh-CN" altLang="en-US" sz="1900">
                <a:solidFill>
                  <a:srgbClr val="333399"/>
                </a:solidFill>
                <a:latin typeface="Times New Roman" pitchFamily="18" charset="0"/>
              </a:rPr>
              <a:t>层</a:t>
            </a:r>
          </a:p>
        </p:txBody>
      </p:sp>
      <p:sp>
        <p:nvSpPr>
          <p:cNvPr id="94219" name="Line 11"/>
          <p:cNvSpPr>
            <a:spLocks noChangeShapeType="1"/>
          </p:cNvSpPr>
          <p:nvPr/>
        </p:nvSpPr>
        <p:spPr bwMode="auto">
          <a:xfrm>
            <a:off x="10926929" y="3506012"/>
            <a:ext cx="1094174" cy="11116"/>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grpSp>
        <p:nvGrpSpPr>
          <p:cNvPr id="94220" name="Group 12"/>
          <p:cNvGrpSpPr>
            <a:grpSpLocks/>
          </p:cNvGrpSpPr>
          <p:nvPr/>
        </p:nvGrpSpPr>
        <p:grpSpPr bwMode="auto">
          <a:xfrm>
            <a:off x="1394703" y="3464728"/>
            <a:ext cx="9227465" cy="1413202"/>
            <a:chOff x="659" y="2182"/>
            <a:chExt cx="4360" cy="890"/>
          </a:xfrm>
        </p:grpSpPr>
        <p:sp>
          <p:nvSpPr>
            <p:cNvPr id="94228" name="AutoShape 13"/>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p:spPr>
          <p:txBody>
            <a:bodyPr wrap="none" anchor="ctr"/>
            <a:lstStyle/>
            <a:p>
              <a:pPr eaLnBrk="1" hangingPunct="1"/>
              <a:endParaRPr lang="zh-CN" altLang="en-US"/>
            </a:p>
          </p:txBody>
        </p:sp>
        <p:grpSp>
          <p:nvGrpSpPr>
            <p:cNvPr id="94229" name="Group 14"/>
            <p:cNvGrpSpPr>
              <a:grpSpLocks/>
            </p:cNvGrpSpPr>
            <p:nvPr/>
          </p:nvGrpSpPr>
          <p:grpSpPr bwMode="auto">
            <a:xfrm>
              <a:off x="659" y="2182"/>
              <a:ext cx="4360" cy="506"/>
              <a:chOff x="659" y="2182"/>
              <a:chExt cx="4360" cy="506"/>
            </a:xfrm>
          </p:grpSpPr>
          <p:sp>
            <p:nvSpPr>
              <p:cNvPr id="94230" name="Rectangle 15"/>
              <p:cNvSpPr>
                <a:spLocks noChangeArrowheads="1"/>
              </p:cNvSpPr>
              <p:nvPr/>
            </p:nvSpPr>
            <p:spPr bwMode="auto">
              <a:xfrm>
                <a:off x="974" y="2400"/>
                <a:ext cx="4045" cy="288"/>
              </a:xfrm>
              <a:prstGeom prst="rect">
                <a:avLst/>
              </a:prstGeom>
              <a:solidFill>
                <a:srgbClr val="FFCCFF"/>
              </a:solidFill>
              <a:ln w="19050">
                <a:solidFill>
                  <a:schemeClr val="tx1"/>
                </a:solidFill>
                <a:miter lim="800000"/>
                <a:headEnd/>
                <a:tailEnd/>
              </a:ln>
              <a:effectLst>
                <a:outerShdw dist="35921" dir="2700000" algn="ctr" rotWithShape="0">
                  <a:schemeClr val="bg2"/>
                </a:outerShdw>
              </a:effectLst>
            </p:spPr>
            <p:txBody>
              <a:bodyPr wrap="none" anchor="ctr"/>
              <a:lstStyle/>
              <a:p>
                <a:pPr eaLnBrk="1" hangingPunct="1"/>
                <a:endParaRPr lang="zh-CN" altLang="en-US"/>
              </a:p>
            </p:txBody>
          </p:sp>
          <p:sp>
            <p:nvSpPr>
              <p:cNvPr id="94231" name="Line 16"/>
              <p:cNvSpPr>
                <a:spLocks noChangeShapeType="1"/>
              </p:cNvSpPr>
              <p:nvPr/>
            </p:nvSpPr>
            <p:spPr bwMode="auto">
              <a:xfrm>
                <a:off x="1563" y="240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232" name="Line 17"/>
              <p:cNvSpPr>
                <a:spLocks noChangeShapeType="1"/>
              </p:cNvSpPr>
              <p:nvPr/>
            </p:nvSpPr>
            <p:spPr bwMode="auto">
              <a:xfrm>
                <a:off x="2139" y="240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233" name="Line 18"/>
              <p:cNvSpPr>
                <a:spLocks noChangeShapeType="1"/>
              </p:cNvSpPr>
              <p:nvPr/>
            </p:nvSpPr>
            <p:spPr bwMode="auto">
              <a:xfrm>
                <a:off x="2715" y="240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234" name="Line 19"/>
              <p:cNvSpPr>
                <a:spLocks noChangeShapeType="1"/>
              </p:cNvSpPr>
              <p:nvPr/>
            </p:nvSpPr>
            <p:spPr bwMode="auto">
              <a:xfrm>
                <a:off x="4683" y="240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235" name="Rectangle 20"/>
              <p:cNvSpPr>
                <a:spLocks noChangeArrowheads="1"/>
              </p:cNvSpPr>
              <p:nvPr/>
            </p:nvSpPr>
            <p:spPr bwMode="auto">
              <a:xfrm>
                <a:off x="963" y="2445"/>
                <a:ext cx="54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目的地址</a:t>
                </a:r>
              </a:p>
            </p:txBody>
          </p:sp>
          <p:sp>
            <p:nvSpPr>
              <p:cNvPr id="94236" name="Rectangle 21"/>
              <p:cNvSpPr>
                <a:spLocks noChangeArrowheads="1"/>
              </p:cNvSpPr>
              <p:nvPr/>
            </p:nvSpPr>
            <p:spPr bwMode="auto">
              <a:xfrm>
                <a:off x="1609" y="2445"/>
                <a:ext cx="432"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源地址</a:t>
                </a:r>
              </a:p>
            </p:txBody>
          </p:sp>
          <p:sp>
            <p:nvSpPr>
              <p:cNvPr id="94237" name="Rectangle 22"/>
              <p:cNvSpPr>
                <a:spLocks noChangeArrowheads="1"/>
              </p:cNvSpPr>
              <p:nvPr/>
            </p:nvSpPr>
            <p:spPr bwMode="auto">
              <a:xfrm>
                <a:off x="2241" y="2445"/>
                <a:ext cx="31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类型</a:t>
                </a:r>
              </a:p>
            </p:txBody>
          </p:sp>
          <p:sp>
            <p:nvSpPr>
              <p:cNvPr id="94238" name="Rectangle 23"/>
              <p:cNvSpPr>
                <a:spLocks noChangeArrowheads="1"/>
              </p:cNvSpPr>
              <p:nvPr/>
            </p:nvSpPr>
            <p:spPr bwMode="auto">
              <a:xfrm>
                <a:off x="3406" y="2445"/>
                <a:ext cx="54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数        据</a:t>
                </a:r>
              </a:p>
            </p:txBody>
          </p:sp>
          <p:sp>
            <p:nvSpPr>
              <p:cNvPr id="94239" name="Rectangle 24"/>
              <p:cNvSpPr>
                <a:spLocks noChangeArrowheads="1"/>
              </p:cNvSpPr>
              <p:nvPr/>
            </p:nvSpPr>
            <p:spPr bwMode="auto">
              <a:xfrm>
                <a:off x="4683" y="2445"/>
                <a:ext cx="292"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FCS</a:t>
                </a:r>
              </a:p>
            </p:txBody>
          </p:sp>
          <p:sp>
            <p:nvSpPr>
              <p:cNvPr id="94240" name="Rectangle 25"/>
              <p:cNvSpPr>
                <a:spLocks noChangeArrowheads="1"/>
              </p:cNvSpPr>
              <p:nvPr/>
            </p:nvSpPr>
            <p:spPr bwMode="auto">
              <a:xfrm>
                <a:off x="1193"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6</a:t>
                </a:r>
              </a:p>
            </p:txBody>
          </p:sp>
          <p:sp>
            <p:nvSpPr>
              <p:cNvPr id="94241" name="Rectangle 26"/>
              <p:cNvSpPr>
                <a:spLocks noChangeArrowheads="1"/>
              </p:cNvSpPr>
              <p:nvPr/>
            </p:nvSpPr>
            <p:spPr bwMode="auto">
              <a:xfrm>
                <a:off x="1810"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6</a:t>
                </a:r>
              </a:p>
            </p:txBody>
          </p:sp>
          <p:sp>
            <p:nvSpPr>
              <p:cNvPr id="94242" name="Rectangle 27"/>
              <p:cNvSpPr>
                <a:spLocks noChangeArrowheads="1"/>
              </p:cNvSpPr>
              <p:nvPr/>
            </p:nvSpPr>
            <p:spPr bwMode="auto">
              <a:xfrm>
                <a:off x="2379"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2</a:t>
                </a:r>
              </a:p>
            </p:txBody>
          </p:sp>
          <p:sp>
            <p:nvSpPr>
              <p:cNvPr id="94243" name="Rectangle 28"/>
              <p:cNvSpPr>
                <a:spLocks noChangeArrowheads="1"/>
              </p:cNvSpPr>
              <p:nvPr/>
            </p:nvSpPr>
            <p:spPr bwMode="auto">
              <a:xfrm>
                <a:off x="4786"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4</a:t>
                </a:r>
              </a:p>
            </p:txBody>
          </p:sp>
          <p:sp>
            <p:nvSpPr>
              <p:cNvPr id="94244" name="Rectangle 29"/>
              <p:cNvSpPr>
                <a:spLocks noChangeArrowheads="1"/>
              </p:cNvSpPr>
              <p:nvPr/>
            </p:nvSpPr>
            <p:spPr bwMode="auto">
              <a:xfrm>
                <a:off x="659" y="2182"/>
                <a:ext cx="31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字节</a:t>
                </a:r>
              </a:p>
            </p:txBody>
          </p:sp>
          <p:sp>
            <p:nvSpPr>
              <p:cNvPr id="94245" name="Text Box 30"/>
              <p:cNvSpPr txBox="1">
                <a:spLocks noChangeArrowheads="1"/>
              </p:cNvSpPr>
              <p:nvPr/>
            </p:nvSpPr>
            <p:spPr bwMode="auto">
              <a:xfrm>
                <a:off x="3777" y="2185"/>
                <a:ext cx="4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r>
                  <a:rPr kumimoji="1" lang="en-US" altLang="zh-CN" b="0">
                    <a:solidFill>
                      <a:srgbClr val="333399"/>
                    </a:solidFill>
                    <a:latin typeface="Times New Roman" pitchFamily="18" charset="0"/>
                    <a:ea typeface="宋体" pitchFamily="2" charset="-122"/>
                  </a:rPr>
                  <a:t>46 ~ 1500</a:t>
                </a:r>
              </a:p>
            </p:txBody>
          </p:sp>
        </p:grpSp>
      </p:grpSp>
      <p:grpSp>
        <p:nvGrpSpPr>
          <p:cNvPr id="94221" name="Group 31"/>
          <p:cNvGrpSpPr>
            <a:grpSpLocks/>
          </p:cNvGrpSpPr>
          <p:nvPr/>
        </p:nvGrpSpPr>
        <p:grpSpPr bwMode="auto">
          <a:xfrm>
            <a:off x="5746003" y="2972488"/>
            <a:ext cx="4165058" cy="990829"/>
            <a:chOff x="2715" y="1872"/>
            <a:chExt cx="1968" cy="624"/>
          </a:xfrm>
        </p:grpSpPr>
        <p:sp>
          <p:nvSpPr>
            <p:cNvPr id="94226" name="AutoShape 32"/>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tx1"/>
              </a:solidFill>
              <a:miter lim="800000"/>
              <a:headEnd/>
              <a:tailEnd/>
            </a:ln>
          </p:spPr>
          <p:txBody>
            <a:bodyPr wrap="none" anchor="ctr"/>
            <a:lstStyle/>
            <a:p>
              <a:pPr eaLnBrk="1" hangingPunct="1"/>
              <a:endParaRPr lang="zh-CN" altLang="en-US"/>
            </a:p>
          </p:txBody>
        </p:sp>
        <p:sp>
          <p:nvSpPr>
            <p:cNvPr id="94227" name="Rectangle 33"/>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907085"/>
              <a:r>
                <a:rPr kumimoji="1" lang="en-US" altLang="zh-CN" sz="1900">
                  <a:solidFill>
                    <a:srgbClr val="333399"/>
                  </a:solidFill>
                  <a:latin typeface="Times New Roman" pitchFamily="18" charset="0"/>
                </a:rPr>
                <a:t>IP </a:t>
              </a:r>
              <a:r>
                <a:rPr kumimoji="1" lang="zh-CN" altLang="en-US" sz="1900">
                  <a:solidFill>
                    <a:srgbClr val="333399"/>
                  </a:solidFill>
                  <a:latin typeface="Times New Roman" pitchFamily="18" charset="0"/>
                </a:rPr>
                <a:t>数据报</a:t>
              </a:r>
            </a:p>
          </p:txBody>
        </p:sp>
      </p:grpSp>
      <p:sp>
        <p:nvSpPr>
          <p:cNvPr id="2" name="内容占位符 1"/>
          <p:cNvSpPr>
            <a:spLocks noGrp="1"/>
          </p:cNvSpPr>
          <p:nvPr>
            <p:ph idx="1"/>
          </p:nvPr>
        </p:nvSpPr>
        <p:spPr/>
        <p:txBody>
          <a:bodyPr/>
          <a:lstStyle/>
          <a:p>
            <a:endParaRPr lang="zh-CN" altLang="en-US"/>
          </a:p>
        </p:txBody>
      </p:sp>
      <p:sp>
        <p:nvSpPr>
          <p:cNvPr id="94222" name="Rectangle 34"/>
          <p:cNvSpPr>
            <a:spLocks noGrp="1" noChangeArrowheads="1"/>
          </p:cNvSpPr>
          <p:nvPr>
            <p:ph type="title"/>
          </p:nvPr>
        </p:nvSpPr>
        <p:spPr/>
        <p:txBody>
          <a:bodyPr/>
          <a:lstStyle/>
          <a:p>
            <a:r>
              <a:rPr lang="zh-CN" altLang="en-US" dirty="0">
                <a:solidFill>
                  <a:srgbClr val="FFFFFF"/>
                </a:solidFill>
              </a:rPr>
              <a:t>以太网 </a:t>
            </a:r>
            <a:r>
              <a:rPr lang="en-US" altLang="zh-CN" dirty="0">
                <a:solidFill>
                  <a:srgbClr val="FFFFFF"/>
                </a:solidFill>
              </a:rPr>
              <a:t>V2 </a:t>
            </a:r>
            <a:r>
              <a:rPr lang="zh-CN" altLang="en-US" dirty="0">
                <a:solidFill>
                  <a:srgbClr val="FFFFFF"/>
                </a:solidFill>
              </a:rPr>
              <a:t>的 </a:t>
            </a:r>
            <a:r>
              <a:rPr lang="en-US" altLang="zh-CN" dirty="0">
                <a:solidFill>
                  <a:srgbClr val="FFFFFF"/>
                </a:solidFill>
              </a:rPr>
              <a:t>MAC </a:t>
            </a:r>
            <a:r>
              <a:rPr lang="zh-CN" altLang="en-US" dirty="0">
                <a:solidFill>
                  <a:srgbClr val="FFFFFF"/>
                </a:solidFill>
              </a:rPr>
              <a:t>帧格式</a:t>
            </a:r>
          </a:p>
        </p:txBody>
      </p:sp>
      <p:sp>
        <p:nvSpPr>
          <p:cNvPr id="94223" name="AutoShape 35"/>
          <p:cNvSpPr>
            <a:spLocks noChangeArrowheads="1"/>
          </p:cNvSpPr>
          <p:nvPr/>
        </p:nvSpPr>
        <p:spPr bwMode="auto">
          <a:xfrm>
            <a:off x="4175641" y="2134094"/>
            <a:ext cx="3646541" cy="504942"/>
          </a:xfrm>
          <a:prstGeom prst="wedgeRoundRectCallout">
            <a:avLst>
              <a:gd name="adj1" fmla="val 116454"/>
              <a:gd name="adj2" fmla="val 310380"/>
              <a:gd name="adj3" fmla="val 16667"/>
            </a:avLst>
          </a:prstGeom>
          <a:solidFill>
            <a:srgbClr val="FFFF99"/>
          </a:solidFill>
          <a:ln w="9525">
            <a:solidFill>
              <a:schemeClr val="tx1"/>
            </a:solidFill>
            <a:miter lim="800000"/>
            <a:headEnd/>
            <a:tailEnd/>
          </a:ln>
        </p:spPr>
        <p:txBody>
          <a:bodyPr lIns="108850" tIns="54425" rIns="108850" bIns="54425"/>
          <a:lstStyle/>
          <a:p>
            <a:pPr algn="ctr" eaLnBrk="1" hangingPunct="1"/>
            <a:r>
              <a:rPr lang="en-US" altLang="zh-CN" sz="2900">
                <a:solidFill>
                  <a:srgbClr val="333399"/>
                </a:solidFill>
                <a:ea typeface="黑体" pitchFamily="49" charset="-122"/>
              </a:rPr>
              <a:t>FCS </a:t>
            </a:r>
            <a:r>
              <a:rPr lang="zh-CN" altLang="en-US" sz="2900">
                <a:solidFill>
                  <a:srgbClr val="333399"/>
                </a:solidFill>
                <a:ea typeface="黑体" pitchFamily="49" charset="-122"/>
              </a:rPr>
              <a:t>字段 </a:t>
            </a:r>
            <a:r>
              <a:rPr kumimoji="1" lang="en-US" altLang="zh-CN" sz="2400">
                <a:solidFill>
                  <a:srgbClr val="333399"/>
                </a:solidFill>
              </a:rPr>
              <a:t>4</a:t>
            </a:r>
            <a:r>
              <a:rPr lang="en-US" altLang="zh-CN" sz="2900">
                <a:solidFill>
                  <a:srgbClr val="333399"/>
                </a:solidFill>
                <a:ea typeface="黑体" pitchFamily="49" charset="-122"/>
              </a:rPr>
              <a:t> </a:t>
            </a:r>
            <a:r>
              <a:rPr lang="zh-CN" altLang="en-US" sz="2900">
                <a:solidFill>
                  <a:srgbClr val="333399"/>
                </a:solidFill>
                <a:ea typeface="黑体" pitchFamily="49" charset="-122"/>
              </a:rPr>
              <a:t>字节</a:t>
            </a:r>
          </a:p>
        </p:txBody>
      </p:sp>
      <p:sp>
        <p:nvSpPr>
          <p:cNvPr id="322596" name="Text Box 36"/>
          <p:cNvSpPr txBox="1">
            <a:spLocks noChangeArrowheads="1"/>
          </p:cNvSpPr>
          <p:nvPr/>
        </p:nvSpPr>
        <p:spPr bwMode="auto">
          <a:xfrm>
            <a:off x="2270670" y="1138501"/>
            <a:ext cx="7797221" cy="1002465"/>
          </a:xfrm>
          <a:prstGeom prst="rect">
            <a:avLst/>
          </a:prstGeom>
          <a:solidFill>
            <a:srgbClr val="CCECFF"/>
          </a:solidFill>
          <a:ln w="9525">
            <a:solidFill>
              <a:srgbClr val="333399"/>
            </a:solidFill>
            <a:miter lim="800000"/>
            <a:headEnd/>
            <a:tailEnd/>
          </a:ln>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algn="ctr" eaLnBrk="1" hangingPunct="1"/>
            <a:r>
              <a:rPr lang="zh-CN" altLang="en-US" sz="2900" b="0">
                <a:solidFill>
                  <a:srgbClr val="333399"/>
                </a:solidFill>
                <a:latin typeface="Arial" charset="0"/>
              </a:rPr>
              <a:t>当传输媒体的误码率为 </a:t>
            </a:r>
            <a:r>
              <a:rPr lang="en-US" altLang="zh-CN" sz="2900" b="0">
                <a:solidFill>
                  <a:srgbClr val="333399"/>
                </a:solidFill>
                <a:latin typeface="Arial" charset="0"/>
              </a:rPr>
              <a:t>1</a:t>
            </a:r>
            <a:r>
              <a:rPr lang="en-US" altLang="zh-CN" sz="2900" b="0">
                <a:solidFill>
                  <a:srgbClr val="333399"/>
                </a:solidFill>
                <a:latin typeface="Arial" charset="0"/>
                <a:sym typeface="Symbol" pitchFamily="18" charset="2"/>
              </a:rPr>
              <a:t></a:t>
            </a:r>
            <a:r>
              <a:rPr lang="en-US" altLang="zh-CN" sz="2900" b="0">
                <a:solidFill>
                  <a:srgbClr val="333399"/>
                </a:solidFill>
                <a:latin typeface="Arial" charset="0"/>
              </a:rPr>
              <a:t>10</a:t>
            </a:r>
            <a:r>
              <a:rPr lang="en-US" altLang="zh-CN" sz="2900" b="0" baseline="30000">
                <a:solidFill>
                  <a:srgbClr val="333399"/>
                </a:solidFill>
                <a:latin typeface="Arial" charset="0"/>
                <a:sym typeface="Symbol" pitchFamily="18" charset="2"/>
              </a:rPr>
              <a:t></a:t>
            </a:r>
            <a:r>
              <a:rPr lang="en-US" altLang="zh-CN" sz="2900" b="0" baseline="30000">
                <a:solidFill>
                  <a:srgbClr val="333399"/>
                </a:solidFill>
                <a:latin typeface="Arial" charset="0"/>
              </a:rPr>
              <a:t>8</a:t>
            </a:r>
            <a:r>
              <a:rPr lang="en-US" altLang="zh-CN" sz="2900" b="0">
                <a:solidFill>
                  <a:srgbClr val="333399"/>
                </a:solidFill>
                <a:latin typeface="Arial" charset="0"/>
              </a:rPr>
              <a:t> </a:t>
            </a:r>
            <a:r>
              <a:rPr lang="zh-CN" altLang="en-US" sz="2900" b="0">
                <a:solidFill>
                  <a:srgbClr val="333399"/>
                </a:solidFill>
                <a:latin typeface="Arial" charset="0"/>
              </a:rPr>
              <a:t>时，</a:t>
            </a:r>
          </a:p>
          <a:p>
            <a:pPr algn="ctr" eaLnBrk="1" hangingPunct="1"/>
            <a:r>
              <a:rPr lang="en-US" altLang="zh-CN" sz="2900" b="0">
                <a:solidFill>
                  <a:srgbClr val="333399"/>
                </a:solidFill>
                <a:latin typeface="Arial" charset="0"/>
              </a:rPr>
              <a:t>MAC </a:t>
            </a:r>
            <a:r>
              <a:rPr lang="zh-CN" altLang="en-US" sz="2900" b="0">
                <a:solidFill>
                  <a:srgbClr val="333399"/>
                </a:solidFill>
                <a:latin typeface="Arial" charset="0"/>
              </a:rPr>
              <a:t>子层可使未检测到的差错小于 </a:t>
            </a:r>
            <a:r>
              <a:rPr lang="en-US" altLang="zh-CN" sz="2900" b="0">
                <a:solidFill>
                  <a:srgbClr val="333399"/>
                </a:solidFill>
                <a:latin typeface="Arial" charset="0"/>
              </a:rPr>
              <a:t>1</a:t>
            </a:r>
            <a:r>
              <a:rPr lang="en-US" altLang="zh-CN" sz="2900" b="0">
                <a:solidFill>
                  <a:srgbClr val="333399"/>
                </a:solidFill>
                <a:latin typeface="Arial" charset="0"/>
                <a:sym typeface="Symbol" pitchFamily="18" charset="2"/>
              </a:rPr>
              <a:t></a:t>
            </a:r>
            <a:r>
              <a:rPr lang="en-US" altLang="zh-CN" sz="2900" b="0">
                <a:solidFill>
                  <a:srgbClr val="333399"/>
                </a:solidFill>
                <a:latin typeface="Arial" charset="0"/>
              </a:rPr>
              <a:t>10</a:t>
            </a:r>
            <a:r>
              <a:rPr lang="en-US" altLang="zh-CN" sz="2900" b="0" baseline="30000">
                <a:solidFill>
                  <a:srgbClr val="333399"/>
                </a:solidFill>
                <a:latin typeface="Arial" charset="0"/>
                <a:sym typeface="Symbol" pitchFamily="18" charset="2"/>
              </a:rPr>
              <a:t></a:t>
            </a:r>
            <a:r>
              <a:rPr lang="en-US" altLang="zh-CN" sz="2900" b="0" baseline="30000">
                <a:solidFill>
                  <a:srgbClr val="333399"/>
                </a:solidFill>
                <a:latin typeface="Arial" charset="0"/>
              </a:rPr>
              <a:t>14</a:t>
            </a:r>
            <a:r>
              <a:rPr lang="zh-CN" altLang="en-US" sz="2900" b="0">
                <a:solidFill>
                  <a:srgbClr val="333399"/>
                </a:solidFill>
                <a:latin typeface="Arial" charset="0"/>
              </a:rPr>
              <a:t>。 </a:t>
            </a:r>
          </a:p>
        </p:txBody>
      </p:sp>
      <p:sp>
        <p:nvSpPr>
          <p:cNvPr id="322597" name="Text Box 37"/>
          <p:cNvSpPr txBox="1">
            <a:spLocks noChangeArrowheads="1"/>
          </p:cNvSpPr>
          <p:nvPr/>
        </p:nvSpPr>
        <p:spPr bwMode="auto">
          <a:xfrm>
            <a:off x="2349160" y="5393987"/>
            <a:ext cx="8029656" cy="1448741"/>
          </a:xfrm>
          <a:prstGeom prst="rect">
            <a:avLst/>
          </a:prstGeom>
          <a:solidFill>
            <a:srgbClr val="CCECFF"/>
          </a:solidFill>
          <a:ln w="9525">
            <a:solidFill>
              <a:srgbClr val="333399"/>
            </a:solidFill>
            <a:miter lim="800000"/>
            <a:headEnd/>
            <a:tailEnd/>
          </a:ln>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algn="ctr" eaLnBrk="1" hangingPunct="1"/>
            <a:r>
              <a:rPr lang="zh-CN" altLang="en-US" sz="2900" b="0">
                <a:solidFill>
                  <a:srgbClr val="333399"/>
                </a:solidFill>
                <a:latin typeface="Arial" charset="0"/>
              </a:rPr>
              <a:t>当数据字段的长度小于 </a:t>
            </a:r>
            <a:r>
              <a:rPr lang="en-US" altLang="zh-CN" sz="2900" b="0">
                <a:solidFill>
                  <a:srgbClr val="333399"/>
                </a:solidFill>
                <a:latin typeface="Arial" charset="0"/>
              </a:rPr>
              <a:t>46 </a:t>
            </a:r>
            <a:r>
              <a:rPr lang="zh-CN" altLang="en-US" sz="2900" b="0">
                <a:solidFill>
                  <a:srgbClr val="333399"/>
                </a:solidFill>
                <a:latin typeface="Arial" charset="0"/>
              </a:rPr>
              <a:t>字节时，</a:t>
            </a:r>
          </a:p>
          <a:p>
            <a:pPr algn="ctr" eaLnBrk="1" hangingPunct="1"/>
            <a:r>
              <a:rPr lang="zh-CN" altLang="en-US" sz="2900" b="0">
                <a:solidFill>
                  <a:srgbClr val="333399"/>
                </a:solidFill>
                <a:latin typeface="Arial" charset="0"/>
              </a:rPr>
              <a:t>应在数据字段的后面加入整数字节的填充字段，</a:t>
            </a:r>
          </a:p>
          <a:p>
            <a:pPr algn="ctr" eaLnBrk="1" hangingPunct="1"/>
            <a:r>
              <a:rPr lang="zh-CN" altLang="en-US" sz="2900" b="0">
                <a:solidFill>
                  <a:srgbClr val="333399"/>
                </a:solidFill>
                <a:latin typeface="Arial" charset="0"/>
              </a:rPr>
              <a:t>以保证以太网的 </a:t>
            </a:r>
            <a:r>
              <a:rPr lang="en-US" altLang="zh-CN" sz="2900" b="0">
                <a:solidFill>
                  <a:srgbClr val="333399"/>
                </a:solidFill>
                <a:latin typeface="Arial" charset="0"/>
              </a:rPr>
              <a:t>MAC </a:t>
            </a:r>
            <a:r>
              <a:rPr lang="zh-CN" altLang="en-US" sz="2900" b="0">
                <a:solidFill>
                  <a:srgbClr val="333399"/>
                </a:solidFill>
                <a:latin typeface="Arial" charset="0"/>
              </a:rPr>
              <a:t>帧长不小于 </a:t>
            </a:r>
            <a:r>
              <a:rPr lang="en-US" altLang="zh-CN" sz="2900" b="0">
                <a:solidFill>
                  <a:srgbClr val="333399"/>
                </a:solidFill>
                <a:latin typeface="Arial" charset="0"/>
              </a:rPr>
              <a:t>64 </a:t>
            </a:r>
            <a:r>
              <a:rPr lang="zh-CN" altLang="en-US" sz="2900" b="0">
                <a:solidFill>
                  <a:srgbClr val="333399"/>
                </a:solidFill>
                <a:latin typeface="Arial" charset="0"/>
              </a:rPr>
              <a:t>字节。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259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25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96" grpId="0" animBg="1"/>
      <p:bldP spid="322597"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96258" name="Line 2"/>
          <p:cNvSpPr>
            <a:spLocks noChangeShapeType="1"/>
          </p:cNvSpPr>
          <p:nvPr/>
        </p:nvSpPr>
        <p:spPr bwMode="auto">
          <a:xfrm>
            <a:off x="203173" y="4496841"/>
            <a:ext cx="11885653" cy="0"/>
          </a:xfrm>
          <a:prstGeom prst="line">
            <a:avLst/>
          </a:prstGeom>
          <a:noFill/>
          <a:ln w="38100" cmpd="dbl">
            <a:solidFill>
              <a:schemeClr val="folHlink"/>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96259" name="Rectangle 3"/>
          <p:cNvSpPr>
            <a:spLocks noChangeArrowheads="1"/>
          </p:cNvSpPr>
          <p:nvPr/>
        </p:nvSpPr>
        <p:spPr bwMode="auto">
          <a:xfrm>
            <a:off x="2071948" y="4731845"/>
            <a:ext cx="8550220" cy="495415"/>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96260" name="Rectangle 4"/>
          <p:cNvSpPr>
            <a:spLocks noChangeArrowheads="1"/>
          </p:cNvSpPr>
          <p:nvPr/>
        </p:nvSpPr>
        <p:spPr bwMode="auto">
          <a:xfrm>
            <a:off x="2063482" y="4731846"/>
            <a:ext cx="8558686" cy="489063"/>
          </a:xfrm>
          <a:prstGeom prst="rect">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pPr eaLnBrk="1" hangingPunct="1"/>
            <a:endParaRPr lang="zh-CN" altLang="en-US"/>
          </a:p>
        </p:txBody>
      </p:sp>
      <p:sp>
        <p:nvSpPr>
          <p:cNvPr id="96261" name="Rectangle 5"/>
          <p:cNvSpPr>
            <a:spLocks noChangeArrowheads="1"/>
          </p:cNvSpPr>
          <p:nvPr/>
        </p:nvSpPr>
        <p:spPr bwMode="auto">
          <a:xfrm>
            <a:off x="5674046" y="4836645"/>
            <a:ext cx="1076747"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rPr>
              <a:t>MAC </a:t>
            </a:r>
            <a:r>
              <a:rPr kumimoji="1" lang="zh-CN" altLang="en-US" sz="1900">
                <a:solidFill>
                  <a:srgbClr val="333399"/>
                </a:solidFill>
                <a:latin typeface="Times New Roman" pitchFamily="18" charset="0"/>
              </a:rPr>
              <a:t>帧</a:t>
            </a:r>
          </a:p>
        </p:txBody>
      </p:sp>
      <p:sp>
        <p:nvSpPr>
          <p:cNvPr id="96262" name="Rectangle 6"/>
          <p:cNvSpPr>
            <a:spLocks noChangeArrowheads="1"/>
          </p:cNvSpPr>
          <p:nvPr/>
        </p:nvSpPr>
        <p:spPr bwMode="auto">
          <a:xfrm>
            <a:off x="10990420" y="4816004"/>
            <a:ext cx="948507"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1900">
                <a:solidFill>
                  <a:srgbClr val="333399"/>
                </a:solidFill>
                <a:latin typeface="Times New Roman" pitchFamily="18" charset="0"/>
              </a:rPr>
              <a:t>物理层</a:t>
            </a:r>
          </a:p>
        </p:txBody>
      </p:sp>
      <p:sp>
        <p:nvSpPr>
          <p:cNvPr id="96263" name="Rectangle 7"/>
          <p:cNvSpPr>
            <a:spLocks noChangeArrowheads="1"/>
          </p:cNvSpPr>
          <p:nvPr/>
        </p:nvSpPr>
        <p:spPr bwMode="auto">
          <a:xfrm>
            <a:off x="10950208" y="3887100"/>
            <a:ext cx="1076747" cy="39924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rPr>
              <a:t>MAC </a:t>
            </a:r>
            <a:r>
              <a:rPr kumimoji="1" lang="zh-CN" altLang="en-US" sz="1900">
                <a:solidFill>
                  <a:srgbClr val="333399"/>
                </a:solidFill>
                <a:latin typeface="Times New Roman" pitchFamily="18" charset="0"/>
              </a:rPr>
              <a:t>层</a:t>
            </a:r>
          </a:p>
        </p:txBody>
      </p:sp>
      <p:sp>
        <p:nvSpPr>
          <p:cNvPr id="96264" name="Line 8"/>
          <p:cNvSpPr>
            <a:spLocks noChangeShapeType="1"/>
          </p:cNvSpPr>
          <p:nvPr/>
        </p:nvSpPr>
        <p:spPr bwMode="auto">
          <a:xfrm flipH="1">
            <a:off x="2061365" y="4222140"/>
            <a:ext cx="2117" cy="514469"/>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96265" name="Line 9"/>
          <p:cNvSpPr>
            <a:spLocks noChangeShapeType="1"/>
          </p:cNvSpPr>
          <p:nvPr/>
        </p:nvSpPr>
        <p:spPr bwMode="auto">
          <a:xfrm>
            <a:off x="10607353" y="4293594"/>
            <a:ext cx="14815" cy="4319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96266" name="Rectangle 10"/>
          <p:cNvSpPr>
            <a:spLocks noChangeArrowheads="1"/>
          </p:cNvSpPr>
          <p:nvPr/>
        </p:nvSpPr>
        <p:spPr bwMode="auto">
          <a:xfrm>
            <a:off x="11130102" y="2972489"/>
            <a:ext cx="731076"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rPr>
              <a:t>IP </a:t>
            </a:r>
            <a:r>
              <a:rPr kumimoji="1" lang="zh-CN" altLang="en-US" sz="1900">
                <a:solidFill>
                  <a:srgbClr val="333399"/>
                </a:solidFill>
                <a:latin typeface="Times New Roman" pitchFamily="18" charset="0"/>
              </a:rPr>
              <a:t>层</a:t>
            </a:r>
          </a:p>
        </p:txBody>
      </p:sp>
      <p:sp>
        <p:nvSpPr>
          <p:cNvPr id="96267" name="Line 11"/>
          <p:cNvSpPr>
            <a:spLocks noChangeShapeType="1"/>
          </p:cNvSpPr>
          <p:nvPr/>
        </p:nvSpPr>
        <p:spPr bwMode="auto">
          <a:xfrm>
            <a:off x="10926929" y="3506012"/>
            <a:ext cx="1094174" cy="11116"/>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grpSp>
        <p:nvGrpSpPr>
          <p:cNvPr id="96268" name="Group 12"/>
          <p:cNvGrpSpPr>
            <a:grpSpLocks/>
          </p:cNvGrpSpPr>
          <p:nvPr/>
        </p:nvGrpSpPr>
        <p:grpSpPr bwMode="auto">
          <a:xfrm>
            <a:off x="1394703" y="3464728"/>
            <a:ext cx="9227465" cy="1413202"/>
            <a:chOff x="659" y="2182"/>
            <a:chExt cx="4360" cy="890"/>
          </a:xfrm>
        </p:grpSpPr>
        <p:sp>
          <p:nvSpPr>
            <p:cNvPr id="96292" name="AutoShape 13"/>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p:spPr>
          <p:txBody>
            <a:bodyPr wrap="none" anchor="ctr"/>
            <a:lstStyle/>
            <a:p>
              <a:pPr eaLnBrk="1" hangingPunct="1"/>
              <a:endParaRPr lang="zh-CN" altLang="en-US"/>
            </a:p>
          </p:txBody>
        </p:sp>
        <p:grpSp>
          <p:nvGrpSpPr>
            <p:cNvPr id="96293" name="Group 14"/>
            <p:cNvGrpSpPr>
              <a:grpSpLocks/>
            </p:cNvGrpSpPr>
            <p:nvPr/>
          </p:nvGrpSpPr>
          <p:grpSpPr bwMode="auto">
            <a:xfrm>
              <a:off x="659" y="2182"/>
              <a:ext cx="4360" cy="506"/>
              <a:chOff x="659" y="2182"/>
              <a:chExt cx="4360" cy="506"/>
            </a:xfrm>
          </p:grpSpPr>
          <p:sp>
            <p:nvSpPr>
              <p:cNvPr id="96294" name="Rectangle 15"/>
              <p:cNvSpPr>
                <a:spLocks noChangeArrowheads="1"/>
              </p:cNvSpPr>
              <p:nvPr/>
            </p:nvSpPr>
            <p:spPr bwMode="auto">
              <a:xfrm>
                <a:off x="974" y="2400"/>
                <a:ext cx="4045" cy="288"/>
              </a:xfrm>
              <a:prstGeom prst="rect">
                <a:avLst/>
              </a:prstGeom>
              <a:solidFill>
                <a:srgbClr val="FFCCFF"/>
              </a:solidFill>
              <a:ln w="19050">
                <a:solidFill>
                  <a:schemeClr val="folHlink"/>
                </a:solidFill>
                <a:miter lim="800000"/>
                <a:headEnd/>
                <a:tailEnd/>
              </a:ln>
              <a:effectLst>
                <a:outerShdw dist="35921" dir="2700000" algn="ctr" rotWithShape="0">
                  <a:schemeClr val="bg2"/>
                </a:outerShdw>
              </a:effectLst>
            </p:spPr>
            <p:txBody>
              <a:bodyPr wrap="none" anchor="ctr"/>
              <a:lstStyle/>
              <a:p>
                <a:pPr eaLnBrk="1" hangingPunct="1"/>
                <a:endParaRPr lang="zh-CN" altLang="en-US"/>
              </a:p>
            </p:txBody>
          </p:sp>
          <p:sp>
            <p:nvSpPr>
              <p:cNvPr id="96295" name="Line 16"/>
              <p:cNvSpPr>
                <a:spLocks noChangeShapeType="1"/>
              </p:cNvSpPr>
              <p:nvPr/>
            </p:nvSpPr>
            <p:spPr bwMode="auto">
              <a:xfrm>
                <a:off x="1563" y="240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96" name="Line 17"/>
              <p:cNvSpPr>
                <a:spLocks noChangeShapeType="1"/>
              </p:cNvSpPr>
              <p:nvPr/>
            </p:nvSpPr>
            <p:spPr bwMode="auto">
              <a:xfrm>
                <a:off x="2139" y="240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97" name="Line 18"/>
              <p:cNvSpPr>
                <a:spLocks noChangeShapeType="1"/>
              </p:cNvSpPr>
              <p:nvPr/>
            </p:nvSpPr>
            <p:spPr bwMode="auto">
              <a:xfrm>
                <a:off x="2715" y="240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98" name="Line 19"/>
              <p:cNvSpPr>
                <a:spLocks noChangeShapeType="1"/>
              </p:cNvSpPr>
              <p:nvPr/>
            </p:nvSpPr>
            <p:spPr bwMode="auto">
              <a:xfrm>
                <a:off x="4683" y="240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99" name="Rectangle 20"/>
              <p:cNvSpPr>
                <a:spLocks noChangeArrowheads="1"/>
              </p:cNvSpPr>
              <p:nvPr/>
            </p:nvSpPr>
            <p:spPr bwMode="auto">
              <a:xfrm>
                <a:off x="963" y="2445"/>
                <a:ext cx="54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目的地址</a:t>
                </a:r>
              </a:p>
            </p:txBody>
          </p:sp>
          <p:sp>
            <p:nvSpPr>
              <p:cNvPr id="96300" name="Rectangle 21"/>
              <p:cNvSpPr>
                <a:spLocks noChangeArrowheads="1"/>
              </p:cNvSpPr>
              <p:nvPr/>
            </p:nvSpPr>
            <p:spPr bwMode="auto">
              <a:xfrm>
                <a:off x="1609" y="2445"/>
                <a:ext cx="432"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源地址</a:t>
                </a:r>
              </a:p>
            </p:txBody>
          </p:sp>
          <p:sp>
            <p:nvSpPr>
              <p:cNvPr id="96301" name="Rectangle 22"/>
              <p:cNvSpPr>
                <a:spLocks noChangeArrowheads="1"/>
              </p:cNvSpPr>
              <p:nvPr/>
            </p:nvSpPr>
            <p:spPr bwMode="auto">
              <a:xfrm>
                <a:off x="2241" y="2445"/>
                <a:ext cx="31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类型</a:t>
                </a:r>
              </a:p>
            </p:txBody>
          </p:sp>
          <p:sp>
            <p:nvSpPr>
              <p:cNvPr id="96302" name="Rectangle 23"/>
              <p:cNvSpPr>
                <a:spLocks noChangeArrowheads="1"/>
              </p:cNvSpPr>
              <p:nvPr/>
            </p:nvSpPr>
            <p:spPr bwMode="auto">
              <a:xfrm>
                <a:off x="3406" y="2445"/>
                <a:ext cx="54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数        据</a:t>
                </a:r>
              </a:p>
            </p:txBody>
          </p:sp>
          <p:sp>
            <p:nvSpPr>
              <p:cNvPr id="96303" name="Rectangle 24"/>
              <p:cNvSpPr>
                <a:spLocks noChangeArrowheads="1"/>
              </p:cNvSpPr>
              <p:nvPr/>
            </p:nvSpPr>
            <p:spPr bwMode="auto">
              <a:xfrm>
                <a:off x="4683" y="2445"/>
                <a:ext cx="292"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FCS</a:t>
                </a:r>
              </a:p>
            </p:txBody>
          </p:sp>
          <p:sp>
            <p:nvSpPr>
              <p:cNvPr id="96304" name="Rectangle 25"/>
              <p:cNvSpPr>
                <a:spLocks noChangeArrowheads="1"/>
              </p:cNvSpPr>
              <p:nvPr/>
            </p:nvSpPr>
            <p:spPr bwMode="auto">
              <a:xfrm>
                <a:off x="1193"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6</a:t>
                </a:r>
              </a:p>
            </p:txBody>
          </p:sp>
          <p:sp>
            <p:nvSpPr>
              <p:cNvPr id="96305" name="Rectangle 26"/>
              <p:cNvSpPr>
                <a:spLocks noChangeArrowheads="1"/>
              </p:cNvSpPr>
              <p:nvPr/>
            </p:nvSpPr>
            <p:spPr bwMode="auto">
              <a:xfrm>
                <a:off x="1810"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6</a:t>
                </a:r>
              </a:p>
            </p:txBody>
          </p:sp>
          <p:sp>
            <p:nvSpPr>
              <p:cNvPr id="96306" name="Rectangle 27"/>
              <p:cNvSpPr>
                <a:spLocks noChangeArrowheads="1"/>
              </p:cNvSpPr>
              <p:nvPr/>
            </p:nvSpPr>
            <p:spPr bwMode="auto">
              <a:xfrm>
                <a:off x="2379"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2</a:t>
                </a:r>
              </a:p>
            </p:txBody>
          </p:sp>
          <p:sp>
            <p:nvSpPr>
              <p:cNvPr id="96307" name="Rectangle 28"/>
              <p:cNvSpPr>
                <a:spLocks noChangeArrowheads="1"/>
              </p:cNvSpPr>
              <p:nvPr/>
            </p:nvSpPr>
            <p:spPr bwMode="auto">
              <a:xfrm>
                <a:off x="4786"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4</a:t>
                </a:r>
              </a:p>
            </p:txBody>
          </p:sp>
          <p:sp>
            <p:nvSpPr>
              <p:cNvPr id="96308" name="Rectangle 29"/>
              <p:cNvSpPr>
                <a:spLocks noChangeArrowheads="1"/>
              </p:cNvSpPr>
              <p:nvPr/>
            </p:nvSpPr>
            <p:spPr bwMode="auto">
              <a:xfrm>
                <a:off x="659" y="2182"/>
                <a:ext cx="31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字节</a:t>
                </a:r>
              </a:p>
            </p:txBody>
          </p:sp>
          <p:sp>
            <p:nvSpPr>
              <p:cNvPr id="96309" name="Text Box 30"/>
              <p:cNvSpPr txBox="1">
                <a:spLocks noChangeArrowheads="1"/>
              </p:cNvSpPr>
              <p:nvPr/>
            </p:nvSpPr>
            <p:spPr bwMode="auto">
              <a:xfrm>
                <a:off x="3777" y="2185"/>
                <a:ext cx="4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r>
                  <a:rPr kumimoji="1" lang="en-US" altLang="zh-CN" b="0">
                    <a:solidFill>
                      <a:srgbClr val="333399"/>
                    </a:solidFill>
                    <a:latin typeface="Times New Roman" pitchFamily="18" charset="0"/>
                    <a:ea typeface="宋体" pitchFamily="2" charset="-122"/>
                  </a:rPr>
                  <a:t>46 ~ 1500</a:t>
                </a:r>
              </a:p>
            </p:txBody>
          </p:sp>
        </p:grpSp>
      </p:grpSp>
      <p:grpSp>
        <p:nvGrpSpPr>
          <p:cNvPr id="96269" name="Group 31"/>
          <p:cNvGrpSpPr>
            <a:grpSpLocks/>
          </p:cNvGrpSpPr>
          <p:nvPr/>
        </p:nvGrpSpPr>
        <p:grpSpPr bwMode="auto">
          <a:xfrm>
            <a:off x="5746003" y="2972488"/>
            <a:ext cx="4165058" cy="990829"/>
            <a:chOff x="2715" y="1872"/>
            <a:chExt cx="1968" cy="624"/>
          </a:xfrm>
        </p:grpSpPr>
        <p:sp>
          <p:nvSpPr>
            <p:cNvPr id="96290" name="AutoShape 32"/>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p:spPr>
          <p:txBody>
            <a:bodyPr wrap="none" anchor="ctr"/>
            <a:lstStyle/>
            <a:p>
              <a:pPr eaLnBrk="1" hangingPunct="1"/>
              <a:endParaRPr lang="zh-CN" altLang="en-US"/>
            </a:p>
          </p:txBody>
        </p:sp>
        <p:sp>
          <p:nvSpPr>
            <p:cNvPr id="96291" name="Rectangle 33"/>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907085"/>
              <a:r>
                <a:rPr kumimoji="1" lang="en-US" altLang="zh-CN" sz="1900">
                  <a:solidFill>
                    <a:srgbClr val="333399"/>
                  </a:solidFill>
                  <a:latin typeface="Times New Roman" pitchFamily="18" charset="0"/>
                </a:rPr>
                <a:t>IP </a:t>
              </a:r>
              <a:r>
                <a:rPr kumimoji="1" lang="zh-CN" altLang="en-US" sz="1900">
                  <a:solidFill>
                    <a:srgbClr val="333399"/>
                  </a:solidFill>
                  <a:latin typeface="Times New Roman" pitchFamily="18" charset="0"/>
                </a:rPr>
                <a:t>数据报</a:t>
              </a:r>
            </a:p>
          </p:txBody>
        </p:sp>
      </p:grpSp>
      <p:sp>
        <p:nvSpPr>
          <p:cNvPr id="2" name="内容占位符 1"/>
          <p:cNvSpPr>
            <a:spLocks noGrp="1"/>
          </p:cNvSpPr>
          <p:nvPr>
            <p:ph idx="1"/>
          </p:nvPr>
        </p:nvSpPr>
        <p:spPr/>
        <p:txBody>
          <a:bodyPr/>
          <a:lstStyle/>
          <a:p>
            <a:endParaRPr lang="zh-CN" altLang="en-US"/>
          </a:p>
        </p:txBody>
      </p:sp>
      <p:sp>
        <p:nvSpPr>
          <p:cNvPr id="96270" name="Rectangle 34"/>
          <p:cNvSpPr>
            <a:spLocks noGrp="1" noChangeArrowheads="1"/>
          </p:cNvSpPr>
          <p:nvPr>
            <p:ph type="title"/>
          </p:nvPr>
        </p:nvSpPr>
        <p:spPr/>
        <p:txBody>
          <a:bodyPr/>
          <a:lstStyle/>
          <a:p>
            <a:r>
              <a:rPr lang="zh-CN" altLang="en-US" sz="4000" dirty="0">
                <a:solidFill>
                  <a:srgbClr val="FFFFFF"/>
                </a:solidFill>
              </a:rPr>
              <a:t>以太网 </a:t>
            </a:r>
            <a:r>
              <a:rPr lang="en-US" altLang="zh-CN" sz="4000" dirty="0">
                <a:solidFill>
                  <a:srgbClr val="FFFFFF"/>
                </a:solidFill>
              </a:rPr>
              <a:t>V2 </a:t>
            </a:r>
            <a:r>
              <a:rPr lang="zh-CN" altLang="en-US" sz="4000" dirty="0">
                <a:solidFill>
                  <a:srgbClr val="FFFFFF"/>
                </a:solidFill>
              </a:rPr>
              <a:t>的 </a:t>
            </a:r>
            <a:r>
              <a:rPr lang="en-US" altLang="zh-CN" sz="4000" dirty="0">
                <a:solidFill>
                  <a:srgbClr val="FFFFFF"/>
                </a:solidFill>
              </a:rPr>
              <a:t>MAC </a:t>
            </a:r>
            <a:r>
              <a:rPr lang="zh-CN" altLang="en-US" sz="4000" dirty="0">
                <a:solidFill>
                  <a:srgbClr val="FFFFFF"/>
                </a:solidFill>
              </a:rPr>
              <a:t>帧格式</a:t>
            </a:r>
          </a:p>
        </p:txBody>
      </p:sp>
      <p:grpSp>
        <p:nvGrpSpPr>
          <p:cNvPr id="5" name="Group 35"/>
          <p:cNvGrpSpPr>
            <a:grpSpLocks/>
          </p:cNvGrpSpPr>
          <p:nvPr/>
        </p:nvGrpSpPr>
        <p:grpSpPr bwMode="auto">
          <a:xfrm>
            <a:off x="234921" y="4303123"/>
            <a:ext cx="5371400" cy="2405620"/>
            <a:chOff x="111" y="2710"/>
            <a:chExt cx="2538" cy="1515"/>
          </a:xfrm>
        </p:grpSpPr>
        <p:sp>
          <p:nvSpPr>
            <p:cNvPr id="96274" name="Rectangle 36"/>
            <p:cNvSpPr>
              <a:spLocks noChangeArrowheads="1"/>
            </p:cNvSpPr>
            <p:nvPr/>
          </p:nvSpPr>
          <p:spPr bwMode="auto">
            <a:xfrm>
              <a:off x="123" y="3606"/>
              <a:ext cx="2526" cy="262"/>
            </a:xfrm>
            <a:prstGeom prst="rect">
              <a:avLst/>
            </a:prstGeom>
            <a:solidFill>
              <a:srgbClr val="FFFF99"/>
            </a:solidFill>
            <a:ln w="19050">
              <a:solidFill>
                <a:schemeClr val="tx1"/>
              </a:solidFill>
              <a:miter lim="800000"/>
              <a:headEnd/>
              <a:tailEnd/>
            </a:ln>
          </p:spPr>
          <p:txBody>
            <a:bodyPr wrap="none" anchor="ctr"/>
            <a:lstStyle/>
            <a:p>
              <a:pPr eaLnBrk="1" hangingPunct="1"/>
              <a:endParaRPr lang="zh-CN" altLang="en-US"/>
            </a:p>
          </p:txBody>
        </p:sp>
        <p:sp>
          <p:nvSpPr>
            <p:cNvPr id="96275" name="Rectangle 37"/>
            <p:cNvSpPr>
              <a:spLocks noChangeArrowheads="1"/>
            </p:cNvSpPr>
            <p:nvPr/>
          </p:nvSpPr>
          <p:spPr bwMode="auto">
            <a:xfrm>
              <a:off x="111" y="3633"/>
              <a:ext cx="2298"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10101010101010         10101010101010101011</a:t>
              </a:r>
            </a:p>
          </p:txBody>
        </p:sp>
        <p:sp>
          <p:nvSpPr>
            <p:cNvPr id="96276" name="Line 38"/>
            <p:cNvSpPr>
              <a:spLocks noChangeShapeType="1"/>
            </p:cNvSpPr>
            <p:nvPr/>
          </p:nvSpPr>
          <p:spPr bwMode="auto">
            <a:xfrm>
              <a:off x="2125" y="3604"/>
              <a:ext cx="0" cy="2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77" name="Rectangle 39"/>
            <p:cNvSpPr>
              <a:spLocks noChangeArrowheads="1"/>
            </p:cNvSpPr>
            <p:nvPr/>
          </p:nvSpPr>
          <p:spPr bwMode="auto">
            <a:xfrm>
              <a:off x="841" y="3892"/>
              <a:ext cx="54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前同步码</a:t>
              </a:r>
            </a:p>
          </p:txBody>
        </p:sp>
        <p:sp>
          <p:nvSpPr>
            <p:cNvPr id="96278" name="Rectangle 40"/>
            <p:cNvSpPr>
              <a:spLocks noChangeArrowheads="1"/>
            </p:cNvSpPr>
            <p:nvPr/>
          </p:nvSpPr>
          <p:spPr bwMode="auto">
            <a:xfrm>
              <a:off x="2169" y="3874"/>
              <a:ext cx="432"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lnSpc>
                  <a:spcPct val="80000"/>
                </a:lnSpc>
              </a:pPr>
              <a:r>
                <a:rPr kumimoji="1" lang="zh-CN" altLang="en-US" sz="1900">
                  <a:solidFill>
                    <a:srgbClr val="333399"/>
                  </a:solidFill>
                  <a:latin typeface="Times New Roman" pitchFamily="18" charset="0"/>
                </a:rPr>
                <a:t>帧开始</a:t>
              </a:r>
            </a:p>
            <a:p>
              <a:pPr defTabSz="907085">
                <a:lnSpc>
                  <a:spcPct val="80000"/>
                </a:lnSpc>
              </a:pPr>
              <a:r>
                <a:rPr kumimoji="1" lang="zh-CN" altLang="en-US" sz="1900">
                  <a:solidFill>
                    <a:srgbClr val="333399"/>
                  </a:solidFill>
                  <a:latin typeface="Times New Roman" pitchFamily="18" charset="0"/>
                </a:rPr>
                <a:t>定界符</a:t>
              </a:r>
            </a:p>
          </p:txBody>
        </p:sp>
        <p:sp>
          <p:nvSpPr>
            <p:cNvPr id="96279" name="Rectangle 41"/>
            <p:cNvSpPr>
              <a:spLocks noChangeArrowheads="1"/>
            </p:cNvSpPr>
            <p:nvPr/>
          </p:nvSpPr>
          <p:spPr bwMode="auto">
            <a:xfrm>
              <a:off x="884" y="3394"/>
              <a:ext cx="403"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7 </a:t>
              </a:r>
              <a:r>
                <a:rPr kumimoji="1" lang="zh-CN" altLang="en-US" sz="1900">
                  <a:solidFill>
                    <a:srgbClr val="333399"/>
                  </a:solidFill>
                  <a:latin typeface="Times New Roman" pitchFamily="18" charset="0"/>
                </a:rPr>
                <a:t>字节</a:t>
              </a:r>
            </a:p>
          </p:txBody>
        </p:sp>
        <p:sp>
          <p:nvSpPr>
            <p:cNvPr id="96280" name="Rectangle 42"/>
            <p:cNvSpPr>
              <a:spLocks noChangeArrowheads="1"/>
            </p:cNvSpPr>
            <p:nvPr/>
          </p:nvSpPr>
          <p:spPr bwMode="auto">
            <a:xfrm>
              <a:off x="2157" y="3394"/>
              <a:ext cx="403"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1 </a:t>
              </a:r>
              <a:r>
                <a:rPr kumimoji="1" lang="zh-CN" altLang="en-US" sz="1900">
                  <a:solidFill>
                    <a:srgbClr val="333399"/>
                  </a:solidFill>
                  <a:latin typeface="Times New Roman" pitchFamily="18" charset="0"/>
                </a:rPr>
                <a:t>字节</a:t>
              </a:r>
            </a:p>
          </p:txBody>
        </p:sp>
        <p:sp>
          <p:nvSpPr>
            <p:cNvPr id="96281" name="Line 43"/>
            <p:cNvSpPr>
              <a:spLocks noChangeShapeType="1"/>
            </p:cNvSpPr>
            <p:nvPr/>
          </p:nvSpPr>
          <p:spPr bwMode="auto">
            <a:xfrm flipV="1">
              <a:off x="131" y="3294"/>
              <a:ext cx="184" cy="31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82" name="Line 44"/>
            <p:cNvSpPr>
              <a:spLocks noChangeShapeType="1"/>
            </p:cNvSpPr>
            <p:nvPr/>
          </p:nvSpPr>
          <p:spPr bwMode="auto">
            <a:xfrm>
              <a:off x="969" y="3302"/>
              <a:ext cx="1680" cy="304"/>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83" name="Text Box 45"/>
            <p:cNvSpPr txBox="1">
              <a:spLocks noChangeArrowheads="1"/>
            </p:cNvSpPr>
            <p:nvPr/>
          </p:nvSpPr>
          <p:spPr bwMode="auto">
            <a:xfrm>
              <a:off x="1100" y="3613"/>
              <a:ext cx="23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r>
                <a:rPr kumimoji="1" lang="en-US" altLang="zh-CN" sz="2400" b="0">
                  <a:solidFill>
                    <a:srgbClr val="333399"/>
                  </a:solidFill>
                  <a:latin typeface="Times New Roman" pitchFamily="18" charset="0"/>
                  <a:ea typeface="宋体" pitchFamily="2" charset="-122"/>
                </a:rPr>
                <a:t>…</a:t>
              </a:r>
            </a:p>
          </p:txBody>
        </p:sp>
        <p:grpSp>
          <p:nvGrpSpPr>
            <p:cNvPr id="96284" name="Group 46"/>
            <p:cNvGrpSpPr>
              <a:grpSpLocks/>
            </p:cNvGrpSpPr>
            <p:nvPr/>
          </p:nvGrpSpPr>
          <p:grpSpPr bwMode="auto">
            <a:xfrm>
              <a:off x="148" y="2710"/>
              <a:ext cx="827" cy="574"/>
              <a:chOff x="148" y="2710"/>
              <a:chExt cx="827" cy="574"/>
            </a:xfrm>
          </p:grpSpPr>
          <p:grpSp>
            <p:nvGrpSpPr>
              <p:cNvPr id="96285" name="Group 47"/>
              <p:cNvGrpSpPr>
                <a:grpSpLocks/>
              </p:cNvGrpSpPr>
              <p:nvPr/>
            </p:nvGrpSpPr>
            <p:grpSpPr bwMode="auto">
              <a:xfrm>
                <a:off x="333" y="2976"/>
                <a:ext cx="642" cy="308"/>
                <a:chOff x="333" y="2976"/>
                <a:chExt cx="642" cy="308"/>
              </a:xfrm>
            </p:grpSpPr>
            <p:sp>
              <p:nvSpPr>
                <p:cNvPr id="96288" name="Rectangle 48"/>
                <p:cNvSpPr>
                  <a:spLocks noChangeArrowheads="1"/>
                </p:cNvSpPr>
                <p:nvPr/>
              </p:nvSpPr>
              <p:spPr bwMode="auto">
                <a:xfrm>
                  <a:off x="333" y="2976"/>
                  <a:ext cx="642" cy="308"/>
                </a:xfrm>
                <a:prstGeom prst="rect">
                  <a:avLst/>
                </a:prstGeom>
                <a:solidFill>
                  <a:srgbClr val="FFFF99"/>
                </a:solidFill>
                <a:ln w="28575">
                  <a:solidFill>
                    <a:schemeClr val="folHlink"/>
                  </a:solidFill>
                  <a:miter lim="800000"/>
                  <a:headEnd/>
                  <a:tailEnd/>
                </a:ln>
              </p:spPr>
              <p:txBody>
                <a:bodyPr wrap="none" anchor="ctr"/>
                <a:lstStyle/>
                <a:p>
                  <a:pPr eaLnBrk="1" hangingPunct="1"/>
                  <a:endParaRPr lang="zh-CN" altLang="en-US"/>
                </a:p>
              </p:txBody>
            </p:sp>
            <p:sp>
              <p:nvSpPr>
                <p:cNvPr id="96289" name="Rectangle 49"/>
                <p:cNvSpPr>
                  <a:spLocks noChangeArrowheads="1"/>
                </p:cNvSpPr>
                <p:nvPr/>
              </p:nvSpPr>
              <p:spPr bwMode="auto">
                <a:xfrm>
                  <a:off x="419" y="3034"/>
                  <a:ext cx="403"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8 </a:t>
                  </a:r>
                  <a:r>
                    <a:rPr kumimoji="1" lang="zh-CN" altLang="en-US" sz="1900">
                      <a:solidFill>
                        <a:srgbClr val="333399"/>
                      </a:solidFill>
                      <a:latin typeface="Times New Roman" pitchFamily="18" charset="0"/>
                    </a:rPr>
                    <a:t>字节</a:t>
                  </a:r>
                </a:p>
              </p:txBody>
            </p:sp>
          </p:grpSp>
          <p:sp>
            <p:nvSpPr>
              <p:cNvPr id="96286" name="AutoShape 50"/>
              <p:cNvSpPr>
                <a:spLocks noChangeArrowheads="1"/>
              </p:cNvSpPr>
              <p:nvPr/>
            </p:nvSpPr>
            <p:spPr bwMode="auto">
              <a:xfrm>
                <a:off x="171" y="2757"/>
                <a:ext cx="183" cy="289"/>
              </a:xfrm>
              <a:prstGeom prst="wedgeRoundRectCallout">
                <a:avLst>
                  <a:gd name="adj1" fmla="val 48000"/>
                  <a:gd name="adj2" fmla="val 139880"/>
                  <a:gd name="adj3" fmla="val 16667"/>
                </a:avLst>
              </a:prstGeom>
              <a:solidFill>
                <a:schemeClr val="bg1"/>
              </a:solidFill>
              <a:ln w="12700">
                <a:solidFill>
                  <a:schemeClr val="tx1"/>
                </a:solidFill>
                <a:miter lim="800000"/>
                <a:headEnd/>
                <a:tailEnd/>
              </a:ln>
            </p:spPr>
            <p:txBody>
              <a:bodyPr/>
              <a:lstStyle/>
              <a:p>
                <a:pPr algn="ctr" defTabSz="907085"/>
                <a:endParaRPr kumimoji="1" lang="zh-CN" altLang="en-US" sz="1900">
                  <a:solidFill>
                    <a:srgbClr val="333399"/>
                  </a:solidFill>
                  <a:latin typeface="Times New Roman" pitchFamily="18" charset="0"/>
                </a:endParaRPr>
              </a:p>
            </p:txBody>
          </p:sp>
          <p:sp>
            <p:nvSpPr>
              <p:cNvPr id="96287" name="Rectangle 51"/>
              <p:cNvSpPr>
                <a:spLocks noChangeArrowheads="1"/>
              </p:cNvSpPr>
              <p:nvPr/>
            </p:nvSpPr>
            <p:spPr bwMode="auto">
              <a:xfrm>
                <a:off x="148" y="2710"/>
                <a:ext cx="370"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907085"/>
                <a:r>
                  <a:rPr kumimoji="1" lang="zh-CN" altLang="en-US" sz="1900">
                    <a:solidFill>
                      <a:srgbClr val="333399"/>
                    </a:solidFill>
                    <a:latin typeface="Times New Roman" pitchFamily="18" charset="0"/>
                  </a:rPr>
                  <a:t>插入</a:t>
                </a:r>
              </a:p>
            </p:txBody>
          </p:sp>
        </p:grpSp>
      </p:grpSp>
      <p:sp>
        <p:nvSpPr>
          <p:cNvPr id="324660" name="Text Box 52"/>
          <p:cNvSpPr txBox="1">
            <a:spLocks noChangeArrowheads="1"/>
          </p:cNvSpPr>
          <p:nvPr/>
        </p:nvSpPr>
        <p:spPr bwMode="auto">
          <a:xfrm>
            <a:off x="789415" y="1000357"/>
            <a:ext cx="10177680" cy="1448741"/>
          </a:xfrm>
          <a:prstGeom prst="rect">
            <a:avLst/>
          </a:prstGeom>
          <a:solidFill>
            <a:srgbClr val="FFFF99"/>
          </a:solidFill>
          <a:ln w="9525">
            <a:solidFill>
              <a:srgbClr val="333399"/>
            </a:solidFill>
            <a:miter lim="800000"/>
            <a:headEnd/>
            <a:tailEnd/>
          </a:ln>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lang="zh-CN" altLang="en-US" sz="2900" b="0">
                <a:solidFill>
                  <a:srgbClr val="333399"/>
                </a:solidFill>
                <a:latin typeface="Arial" charset="0"/>
              </a:rPr>
              <a:t>在帧的前面插入的 </a:t>
            </a:r>
            <a:r>
              <a:rPr lang="en-US" altLang="zh-CN" sz="2900" b="0">
                <a:solidFill>
                  <a:srgbClr val="333399"/>
                </a:solidFill>
                <a:latin typeface="Arial" charset="0"/>
              </a:rPr>
              <a:t>8 </a:t>
            </a:r>
            <a:r>
              <a:rPr lang="zh-CN" altLang="en-US" sz="2900" b="0">
                <a:solidFill>
                  <a:srgbClr val="333399"/>
                </a:solidFill>
                <a:latin typeface="Arial" charset="0"/>
              </a:rPr>
              <a:t>字节中的第一个字段共 </a:t>
            </a:r>
            <a:r>
              <a:rPr lang="en-US" altLang="zh-CN" sz="2900" b="0">
                <a:solidFill>
                  <a:srgbClr val="333399"/>
                </a:solidFill>
                <a:latin typeface="Arial" charset="0"/>
              </a:rPr>
              <a:t>7 </a:t>
            </a:r>
            <a:r>
              <a:rPr lang="zh-CN" altLang="en-US" sz="2900" b="0">
                <a:solidFill>
                  <a:srgbClr val="333399"/>
                </a:solidFill>
                <a:latin typeface="Arial" charset="0"/>
              </a:rPr>
              <a:t>个字节，</a:t>
            </a:r>
          </a:p>
          <a:p>
            <a:pPr eaLnBrk="1" hangingPunct="1"/>
            <a:r>
              <a:rPr lang="zh-CN" altLang="en-US" sz="2900" b="0">
                <a:solidFill>
                  <a:srgbClr val="333399"/>
                </a:solidFill>
                <a:latin typeface="Arial" charset="0"/>
              </a:rPr>
              <a:t>是前同步码，用来迅速实现 </a:t>
            </a:r>
            <a:r>
              <a:rPr lang="en-US" altLang="zh-CN" sz="2900" b="0">
                <a:solidFill>
                  <a:srgbClr val="333399"/>
                </a:solidFill>
                <a:latin typeface="Arial" charset="0"/>
              </a:rPr>
              <a:t>MAC </a:t>
            </a:r>
            <a:r>
              <a:rPr lang="zh-CN" altLang="en-US" sz="2900" b="0">
                <a:solidFill>
                  <a:srgbClr val="333399"/>
                </a:solidFill>
                <a:latin typeface="Arial" charset="0"/>
              </a:rPr>
              <a:t>帧的比特同步。</a:t>
            </a:r>
          </a:p>
          <a:p>
            <a:pPr eaLnBrk="1" hangingPunct="1"/>
            <a:r>
              <a:rPr lang="zh-CN" altLang="en-US" sz="2900" b="0">
                <a:solidFill>
                  <a:srgbClr val="333399"/>
                </a:solidFill>
                <a:latin typeface="Arial" charset="0"/>
              </a:rPr>
              <a:t>第二个字段是帧开始定界符，表示后面的信息就是</a:t>
            </a:r>
            <a:r>
              <a:rPr lang="en-US" altLang="zh-CN" sz="2900" b="0">
                <a:solidFill>
                  <a:srgbClr val="333399"/>
                </a:solidFill>
                <a:latin typeface="Arial" charset="0"/>
              </a:rPr>
              <a:t>MAC </a:t>
            </a:r>
            <a:r>
              <a:rPr lang="zh-CN" altLang="en-US" sz="2900" b="0">
                <a:solidFill>
                  <a:srgbClr val="333399"/>
                </a:solidFill>
                <a:latin typeface="Arial" charset="0"/>
              </a:rPr>
              <a:t>帧。 </a:t>
            </a:r>
          </a:p>
        </p:txBody>
      </p:sp>
      <p:sp>
        <p:nvSpPr>
          <p:cNvPr id="324661" name="Text Box 53"/>
          <p:cNvSpPr txBox="1">
            <a:spLocks noChangeArrowheads="1"/>
          </p:cNvSpPr>
          <p:nvPr/>
        </p:nvSpPr>
        <p:spPr bwMode="auto">
          <a:xfrm>
            <a:off x="6873950" y="5446386"/>
            <a:ext cx="4639305" cy="1448741"/>
          </a:xfrm>
          <a:prstGeom prst="rect">
            <a:avLst/>
          </a:prstGeom>
          <a:solidFill>
            <a:srgbClr val="FFFF99"/>
          </a:solidFill>
          <a:ln w="9525">
            <a:solidFill>
              <a:srgbClr val="333399"/>
            </a:solidFill>
            <a:miter lim="800000"/>
            <a:headEnd/>
            <a:tailEnd/>
          </a:ln>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algn="ctr" eaLnBrk="1" hangingPunct="1"/>
            <a:r>
              <a:rPr lang="zh-CN" altLang="en-US" sz="2900" b="0">
                <a:solidFill>
                  <a:srgbClr val="333399"/>
                </a:solidFill>
                <a:latin typeface="Tahoma" pitchFamily="34" charset="0"/>
                <a:ea typeface="宋体" pitchFamily="2" charset="-122"/>
              </a:rPr>
              <a:t>为了达到比特同步，</a:t>
            </a:r>
          </a:p>
          <a:p>
            <a:pPr algn="ctr" eaLnBrk="1" hangingPunct="1"/>
            <a:r>
              <a:rPr lang="zh-CN" altLang="en-US" sz="2900" b="0">
                <a:solidFill>
                  <a:srgbClr val="333399"/>
                </a:solidFill>
                <a:latin typeface="Arial" charset="0"/>
              </a:rPr>
              <a:t>在传输媒体上实际传送的</a:t>
            </a:r>
          </a:p>
          <a:p>
            <a:pPr algn="ctr" eaLnBrk="1" hangingPunct="1"/>
            <a:r>
              <a:rPr lang="zh-CN" altLang="en-US" sz="2900" b="0">
                <a:solidFill>
                  <a:srgbClr val="333399"/>
                </a:solidFill>
                <a:latin typeface="Arial" charset="0"/>
              </a:rPr>
              <a:t>要比 </a:t>
            </a:r>
            <a:r>
              <a:rPr lang="en-US" altLang="zh-CN" sz="2900" b="0">
                <a:solidFill>
                  <a:srgbClr val="333399"/>
                </a:solidFill>
                <a:latin typeface="Arial" charset="0"/>
              </a:rPr>
              <a:t>MAC </a:t>
            </a:r>
            <a:r>
              <a:rPr lang="zh-CN" altLang="en-US" sz="2900" b="0">
                <a:solidFill>
                  <a:srgbClr val="333399"/>
                </a:solidFill>
                <a:latin typeface="Arial" charset="0"/>
              </a:rPr>
              <a:t>帧还多 </a:t>
            </a:r>
            <a:r>
              <a:rPr lang="en-US" altLang="zh-CN" sz="2900" b="0">
                <a:solidFill>
                  <a:srgbClr val="333399"/>
                </a:solidFill>
                <a:latin typeface="Arial" charset="0"/>
              </a:rPr>
              <a:t>8 </a:t>
            </a:r>
            <a:r>
              <a:rPr lang="zh-CN" altLang="en-US" sz="2900" b="0">
                <a:solidFill>
                  <a:srgbClr val="333399"/>
                </a:solidFill>
                <a:latin typeface="Arial" charset="0"/>
              </a:rPr>
              <a:t>个字节</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24661"/>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par>
                          <p:cTn id="10" fill="hold" nodeType="afterGroup">
                            <p:stCondLst>
                              <p:cond delay="0"/>
                            </p:stCondLst>
                            <p:childTnLst>
                              <p:par>
                                <p:cTn id="11" presetID="35" presetClass="emph" presetSubtype="0" repeatCount="3000" fill="hold" nodeType="afterEffect">
                                  <p:stCondLst>
                                    <p:cond delay="0"/>
                                  </p:stCondLst>
                                  <p:childTnLst>
                                    <p:anim calcmode="discrete" valueType="str">
                                      <p:cBhvr>
                                        <p:cTn id="12" dur="500" fill="hold"/>
                                        <p:tgtEl>
                                          <p:spTgt spid="5"/>
                                        </p:tgtEl>
                                        <p:attrNameLst>
                                          <p:attrName>style.visibility</p:attrName>
                                        </p:attrNameLst>
                                      </p:cBhvr>
                                      <p:tavLst>
                                        <p:tav tm="0">
                                          <p:val>
                                            <p:strVal val="hidden"/>
                                          </p:val>
                                        </p:tav>
                                        <p:tav tm="50000">
                                          <p:val>
                                            <p:strVal val="visible"/>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46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60" grpId="0" animBg="1"/>
      <p:bldP spid="324661"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2"/>
          <p:cNvSpPr>
            <a:spLocks noGrp="1" noChangeArrowheads="1"/>
          </p:cNvSpPr>
          <p:nvPr>
            <p:ph idx="1"/>
          </p:nvPr>
        </p:nvSpPr>
        <p:spPr/>
        <p:txBody>
          <a:bodyPr/>
          <a:lstStyle/>
          <a:p>
            <a:r>
              <a:rPr lang="zh-CN" altLang="en-US" sz="3200" b="0" kern="1200" dirty="0">
                <a:solidFill>
                  <a:srgbClr val="4D4D4D"/>
                </a:solidFill>
                <a:latin typeface="微软雅黑" panose="020B0503020204020204" pitchFamily="34" charset="-122"/>
                <a:ea typeface="微软雅黑" panose="020B0503020204020204" pitchFamily="34" charset="-122"/>
              </a:rPr>
              <a:t>帧的长度不是整数个字节；</a:t>
            </a:r>
          </a:p>
          <a:p>
            <a:r>
              <a:rPr lang="zh-CN" altLang="en-US" sz="3200" b="0" kern="1200" dirty="0">
                <a:solidFill>
                  <a:srgbClr val="4D4D4D"/>
                </a:solidFill>
                <a:latin typeface="微软雅黑" panose="020B0503020204020204" pitchFamily="34" charset="-122"/>
                <a:ea typeface="微软雅黑" panose="020B0503020204020204" pitchFamily="34" charset="-122"/>
              </a:rPr>
              <a:t>用收到的帧检验序列 </a:t>
            </a:r>
            <a:r>
              <a:rPr lang="en-US" altLang="zh-CN" sz="3200" b="0" kern="1200" dirty="0">
                <a:solidFill>
                  <a:srgbClr val="4D4D4D"/>
                </a:solidFill>
                <a:latin typeface="微软雅黑" panose="020B0503020204020204" pitchFamily="34" charset="-122"/>
                <a:ea typeface="微软雅黑" panose="020B0503020204020204" pitchFamily="34" charset="-122"/>
              </a:rPr>
              <a:t>FCS </a:t>
            </a:r>
            <a:r>
              <a:rPr lang="zh-CN" altLang="en-US" sz="3200" b="0" kern="1200" dirty="0">
                <a:solidFill>
                  <a:srgbClr val="4D4D4D"/>
                </a:solidFill>
                <a:latin typeface="微软雅黑" panose="020B0503020204020204" pitchFamily="34" charset="-122"/>
                <a:ea typeface="微软雅黑" panose="020B0503020204020204" pitchFamily="34" charset="-122"/>
              </a:rPr>
              <a:t>查出有差错；</a:t>
            </a:r>
          </a:p>
          <a:p>
            <a:r>
              <a:rPr lang="zh-CN" altLang="en-US" sz="3200" b="0" kern="1200" dirty="0">
                <a:solidFill>
                  <a:srgbClr val="4D4D4D"/>
                </a:solidFill>
                <a:latin typeface="微软雅黑" panose="020B0503020204020204" pitchFamily="34" charset="-122"/>
                <a:ea typeface="微软雅黑" panose="020B0503020204020204" pitchFamily="34" charset="-122"/>
              </a:rPr>
              <a:t>数据字段的长度不在 </a:t>
            </a:r>
            <a:r>
              <a:rPr lang="en-US" altLang="zh-CN" sz="3200" b="0" kern="1200" dirty="0">
                <a:solidFill>
                  <a:srgbClr val="4D4D4D"/>
                </a:solidFill>
                <a:latin typeface="微软雅黑" panose="020B0503020204020204" pitchFamily="34" charset="-122"/>
                <a:ea typeface="微软雅黑" panose="020B0503020204020204" pitchFamily="34" charset="-122"/>
              </a:rPr>
              <a:t>46 ~ 1500 </a:t>
            </a:r>
            <a:r>
              <a:rPr lang="zh-CN" altLang="en-US" sz="3200" b="0" kern="1200" dirty="0">
                <a:solidFill>
                  <a:srgbClr val="4D4D4D"/>
                </a:solidFill>
                <a:latin typeface="微软雅黑" panose="020B0503020204020204" pitchFamily="34" charset="-122"/>
                <a:ea typeface="微软雅黑" panose="020B0503020204020204" pitchFamily="34" charset="-122"/>
              </a:rPr>
              <a:t>字节之间。</a:t>
            </a:r>
          </a:p>
          <a:p>
            <a:r>
              <a:rPr lang="zh-CN" altLang="en-US" sz="3200" b="0" kern="1200" dirty="0">
                <a:solidFill>
                  <a:srgbClr val="4D4D4D"/>
                </a:solidFill>
                <a:latin typeface="微软雅黑" panose="020B0503020204020204" pitchFamily="34" charset="-122"/>
                <a:ea typeface="微软雅黑" panose="020B0503020204020204" pitchFamily="34" charset="-122"/>
              </a:rPr>
              <a:t>有效的 </a:t>
            </a:r>
            <a:r>
              <a:rPr lang="en-US" altLang="zh-CN" sz="3200" b="0" kern="1200" dirty="0">
                <a:solidFill>
                  <a:srgbClr val="4D4D4D"/>
                </a:solidFill>
                <a:latin typeface="微软雅黑" panose="020B0503020204020204" pitchFamily="34" charset="-122"/>
                <a:ea typeface="微软雅黑" panose="020B0503020204020204" pitchFamily="34" charset="-122"/>
              </a:rPr>
              <a:t>MAC </a:t>
            </a:r>
            <a:r>
              <a:rPr lang="zh-CN" altLang="en-US" sz="3200" b="0" kern="1200" dirty="0">
                <a:solidFill>
                  <a:srgbClr val="4D4D4D"/>
                </a:solidFill>
                <a:latin typeface="微软雅黑" panose="020B0503020204020204" pitchFamily="34" charset="-122"/>
                <a:ea typeface="微软雅黑" panose="020B0503020204020204" pitchFamily="34" charset="-122"/>
              </a:rPr>
              <a:t>帧长度为 </a:t>
            </a:r>
            <a:r>
              <a:rPr lang="en-US" altLang="zh-CN" sz="3200" b="0" kern="1200" dirty="0">
                <a:solidFill>
                  <a:srgbClr val="4D4D4D"/>
                </a:solidFill>
                <a:latin typeface="微软雅黑" panose="020B0503020204020204" pitchFamily="34" charset="-122"/>
                <a:ea typeface="微软雅黑" panose="020B0503020204020204" pitchFamily="34" charset="-122"/>
              </a:rPr>
              <a:t>64 ~ 1518 </a:t>
            </a:r>
            <a:r>
              <a:rPr lang="zh-CN" altLang="en-US" sz="3200" b="0" kern="1200" dirty="0">
                <a:solidFill>
                  <a:srgbClr val="4D4D4D"/>
                </a:solidFill>
                <a:latin typeface="微软雅黑" panose="020B0503020204020204" pitchFamily="34" charset="-122"/>
                <a:ea typeface="微软雅黑" panose="020B0503020204020204" pitchFamily="34" charset="-122"/>
              </a:rPr>
              <a:t>字节之间。</a:t>
            </a:r>
          </a:p>
          <a:p>
            <a:r>
              <a:rPr lang="zh-CN" altLang="en-US" sz="3200" b="0" kern="1200" dirty="0">
                <a:solidFill>
                  <a:srgbClr val="4D4D4D"/>
                </a:solidFill>
                <a:latin typeface="微软雅黑" panose="020B0503020204020204" pitchFamily="34" charset="-122"/>
                <a:ea typeface="微软雅黑" panose="020B0503020204020204" pitchFamily="34" charset="-122"/>
              </a:rPr>
              <a:t>对于检查出的无效 </a:t>
            </a:r>
            <a:r>
              <a:rPr lang="en-US" altLang="zh-CN" sz="3200" b="0" kern="1200" dirty="0">
                <a:solidFill>
                  <a:srgbClr val="4D4D4D"/>
                </a:solidFill>
                <a:latin typeface="微软雅黑" panose="020B0503020204020204" pitchFamily="34" charset="-122"/>
                <a:ea typeface="微软雅黑" panose="020B0503020204020204" pitchFamily="34" charset="-122"/>
              </a:rPr>
              <a:t>MAC </a:t>
            </a:r>
            <a:r>
              <a:rPr lang="zh-CN" altLang="en-US" sz="3200" b="0" kern="1200" dirty="0">
                <a:solidFill>
                  <a:srgbClr val="4D4D4D"/>
                </a:solidFill>
                <a:latin typeface="微软雅黑" panose="020B0503020204020204" pitchFamily="34" charset="-122"/>
                <a:ea typeface="微软雅黑" panose="020B0503020204020204" pitchFamily="34" charset="-122"/>
              </a:rPr>
              <a:t>帧就简单地丢弃。以太网不负责重传丢弃的帧。 </a:t>
            </a:r>
          </a:p>
        </p:txBody>
      </p:sp>
      <p:sp>
        <p:nvSpPr>
          <p:cNvPr id="98306" name="Rectangle 3"/>
          <p:cNvSpPr>
            <a:spLocks noGrp="1" noChangeArrowheads="1"/>
          </p:cNvSpPr>
          <p:nvPr>
            <p:ph type="title"/>
          </p:nvPr>
        </p:nvSpPr>
        <p:spPr/>
        <p:txBody>
          <a:bodyPr/>
          <a:lstStyle/>
          <a:p>
            <a:r>
              <a:rPr lang="zh-CN" altLang="en-US" sz="4000" dirty="0">
                <a:solidFill>
                  <a:srgbClr val="FFFFFF"/>
                </a:solidFill>
              </a:rPr>
              <a:t>无效的 </a:t>
            </a:r>
            <a:r>
              <a:rPr lang="en-US" altLang="zh-CN" sz="4000" dirty="0">
                <a:solidFill>
                  <a:srgbClr val="FFFFFF"/>
                </a:solidFill>
              </a:rPr>
              <a:t>MAC </a:t>
            </a:r>
            <a:r>
              <a:rPr lang="zh-CN" altLang="en-US" sz="4000" dirty="0">
                <a:solidFill>
                  <a:srgbClr val="FFFFFF"/>
                </a:solidFill>
              </a:rPr>
              <a:t>帧 </a:t>
            </a:r>
          </a:p>
        </p:txBody>
      </p:sp>
    </p:spTree>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2"/>
          <p:cNvSpPr>
            <a:spLocks noGrp="1" noChangeArrowheads="1"/>
          </p:cNvSpPr>
          <p:nvPr>
            <p:ph idx="1"/>
          </p:nvPr>
        </p:nvSpPr>
        <p:spPr/>
        <p:txBody>
          <a:bodyPr/>
          <a:lstStyle/>
          <a:p>
            <a:r>
              <a:rPr lang="zh-CN" altLang="en-US" sz="3200" b="0" kern="1200" dirty="0">
                <a:solidFill>
                  <a:srgbClr val="4D4D4D"/>
                </a:solidFill>
                <a:latin typeface="微软雅黑" panose="020B0503020204020204" pitchFamily="34" charset="-122"/>
                <a:ea typeface="微软雅黑" panose="020B0503020204020204" pitchFamily="34" charset="-122"/>
              </a:rPr>
              <a:t>帧间最小间隔为 </a:t>
            </a:r>
            <a:r>
              <a:rPr lang="en-US" altLang="zh-CN" sz="3200" b="0" kern="1200" dirty="0">
                <a:solidFill>
                  <a:srgbClr val="4D4D4D"/>
                </a:solidFill>
                <a:latin typeface="微软雅黑" panose="020B0503020204020204" pitchFamily="34" charset="-122"/>
                <a:ea typeface="微软雅黑" panose="020B0503020204020204" pitchFamily="34" charset="-122"/>
              </a:rPr>
              <a:t>9.6 </a:t>
            </a:r>
            <a:r>
              <a:rPr lang="en-US" altLang="zh-CN" sz="3200" b="0" kern="1200" dirty="0">
                <a:solidFill>
                  <a:srgbClr val="4D4D4D"/>
                </a:solidFill>
                <a:latin typeface="微软雅黑" panose="020B0503020204020204" pitchFamily="34" charset="-122"/>
                <a:ea typeface="微软雅黑" panose="020B0503020204020204" pitchFamily="34" charset="-122"/>
                <a:sym typeface="Symbol" pitchFamily="18" charset="2"/>
              </a:rPr>
              <a:t></a:t>
            </a:r>
            <a:r>
              <a:rPr lang="en-US" altLang="zh-CN" sz="3200" b="0" kern="1200" dirty="0">
                <a:solidFill>
                  <a:srgbClr val="4D4D4D"/>
                </a:solidFill>
                <a:latin typeface="微软雅黑" panose="020B0503020204020204" pitchFamily="34" charset="-122"/>
                <a:ea typeface="微软雅黑" panose="020B0503020204020204" pitchFamily="34" charset="-122"/>
              </a:rPr>
              <a:t>s</a:t>
            </a:r>
            <a:r>
              <a:rPr lang="zh-CN" altLang="en-US" sz="3200" b="0" kern="1200" dirty="0">
                <a:solidFill>
                  <a:srgbClr val="4D4D4D"/>
                </a:solidFill>
                <a:latin typeface="微软雅黑" panose="020B0503020204020204" pitchFamily="34" charset="-122"/>
                <a:ea typeface="微软雅黑" panose="020B0503020204020204" pitchFamily="34" charset="-122"/>
              </a:rPr>
              <a:t>，相当于 </a:t>
            </a:r>
            <a:r>
              <a:rPr lang="en-US" altLang="zh-CN" sz="3200" b="0" kern="1200" dirty="0">
                <a:solidFill>
                  <a:srgbClr val="4D4D4D"/>
                </a:solidFill>
                <a:latin typeface="微软雅黑" panose="020B0503020204020204" pitchFamily="34" charset="-122"/>
                <a:ea typeface="微软雅黑" panose="020B0503020204020204" pitchFamily="34" charset="-122"/>
              </a:rPr>
              <a:t>96 bit </a:t>
            </a:r>
            <a:r>
              <a:rPr lang="zh-CN" altLang="en-US" sz="3200" b="0" kern="1200" dirty="0">
                <a:solidFill>
                  <a:srgbClr val="4D4D4D"/>
                </a:solidFill>
                <a:latin typeface="微软雅黑" panose="020B0503020204020204" pitchFamily="34" charset="-122"/>
                <a:ea typeface="微软雅黑" panose="020B0503020204020204" pitchFamily="34" charset="-122"/>
              </a:rPr>
              <a:t>的发送时间。</a:t>
            </a:r>
          </a:p>
          <a:p>
            <a:r>
              <a:rPr lang="zh-CN" altLang="en-US" sz="3200" b="0" kern="1200" dirty="0">
                <a:solidFill>
                  <a:srgbClr val="4D4D4D"/>
                </a:solidFill>
                <a:latin typeface="微软雅黑" panose="020B0503020204020204" pitchFamily="34" charset="-122"/>
                <a:ea typeface="微软雅黑" panose="020B0503020204020204" pitchFamily="34" charset="-122"/>
              </a:rPr>
              <a:t>一个站在检测到总线开始空闲后，还要等待 </a:t>
            </a:r>
            <a:r>
              <a:rPr lang="en-US" altLang="zh-CN" sz="3200" b="0" kern="1200" dirty="0">
                <a:solidFill>
                  <a:srgbClr val="4D4D4D"/>
                </a:solidFill>
                <a:latin typeface="微软雅黑" panose="020B0503020204020204" pitchFamily="34" charset="-122"/>
                <a:ea typeface="微软雅黑" panose="020B0503020204020204" pitchFamily="34" charset="-122"/>
              </a:rPr>
              <a:t>9.6 </a:t>
            </a:r>
            <a:r>
              <a:rPr lang="en-US" altLang="zh-CN" sz="3200" b="0" kern="1200" dirty="0">
                <a:solidFill>
                  <a:srgbClr val="4D4D4D"/>
                </a:solidFill>
                <a:latin typeface="微软雅黑" panose="020B0503020204020204" pitchFamily="34" charset="-122"/>
                <a:ea typeface="微软雅黑" panose="020B0503020204020204" pitchFamily="34" charset="-122"/>
                <a:sym typeface="Symbol" pitchFamily="18" charset="2"/>
              </a:rPr>
              <a:t></a:t>
            </a:r>
            <a:r>
              <a:rPr lang="en-US" altLang="zh-CN" sz="3200" b="0" kern="1200" dirty="0">
                <a:solidFill>
                  <a:srgbClr val="4D4D4D"/>
                </a:solidFill>
                <a:latin typeface="微软雅黑" panose="020B0503020204020204" pitchFamily="34" charset="-122"/>
                <a:ea typeface="微软雅黑" panose="020B0503020204020204" pitchFamily="34" charset="-122"/>
              </a:rPr>
              <a:t>s </a:t>
            </a:r>
            <a:r>
              <a:rPr lang="zh-CN" altLang="en-US" sz="3200" b="0" kern="1200" dirty="0">
                <a:solidFill>
                  <a:srgbClr val="4D4D4D"/>
                </a:solidFill>
                <a:latin typeface="微软雅黑" panose="020B0503020204020204" pitchFamily="34" charset="-122"/>
                <a:ea typeface="微软雅黑" panose="020B0503020204020204" pitchFamily="34" charset="-122"/>
              </a:rPr>
              <a:t>才能再次发送数据。</a:t>
            </a:r>
          </a:p>
          <a:p>
            <a:r>
              <a:rPr lang="zh-CN" altLang="en-US" sz="3200" b="0" kern="1200" dirty="0">
                <a:solidFill>
                  <a:srgbClr val="4D4D4D"/>
                </a:solidFill>
                <a:latin typeface="微软雅黑" panose="020B0503020204020204" pitchFamily="34" charset="-122"/>
                <a:ea typeface="微软雅黑" panose="020B0503020204020204" pitchFamily="34" charset="-122"/>
              </a:rPr>
              <a:t>这样做是为了使刚刚收到数据帧的站的接收缓存来得及清理，做好接收下一帧的准备。 </a:t>
            </a:r>
          </a:p>
        </p:txBody>
      </p:sp>
      <p:sp>
        <p:nvSpPr>
          <p:cNvPr id="100354" name="Rectangle 3"/>
          <p:cNvSpPr>
            <a:spLocks noGrp="1" noChangeArrowheads="1"/>
          </p:cNvSpPr>
          <p:nvPr>
            <p:ph type="title"/>
          </p:nvPr>
        </p:nvSpPr>
        <p:spPr/>
        <p:txBody>
          <a:bodyPr/>
          <a:lstStyle/>
          <a:p>
            <a:r>
              <a:rPr lang="zh-CN" altLang="en-US" sz="4000" dirty="0">
                <a:solidFill>
                  <a:srgbClr val="FFFFFF"/>
                </a:solidFill>
              </a:rPr>
              <a:t>帧间最小间隔 </a:t>
            </a:r>
          </a:p>
        </p:txBody>
      </p:sp>
    </p:spTree>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z="4000" dirty="0">
                <a:solidFill>
                  <a:srgbClr val="FFFFFF"/>
                </a:solidFill>
              </a:rPr>
              <a:t>指引</a:t>
            </a:r>
            <a:endParaRPr lang="en-US" altLang="zh-CN" sz="4000" dirty="0">
              <a:solidFill>
                <a:srgbClr val="FFFFFF"/>
              </a:solidFill>
            </a:endParaRPr>
          </a:p>
        </p:txBody>
      </p:sp>
      <p:sp>
        <p:nvSpPr>
          <p:cNvPr id="11267" name="Rectangle 3"/>
          <p:cNvSpPr>
            <a:spLocks noGrp="1" noChangeArrowheads="1"/>
          </p:cNvSpPr>
          <p:nvPr>
            <p:ph idx="1"/>
          </p:nvPr>
        </p:nvSpPr>
        <p:spPr/>
        <p:txBody>
          <a:bodyPr/>
          <a:lstStyle/>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数据链路层基本概念及基本问题</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基本概念</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三个基本问题</a:t>
            </a: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两种情况下的数据链路层</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使用点对点信道的数据链路层</a:t>
            </a:r>
            <a:endParaRPr lang="en-US" altLang="zh-CN" sz="2800" dirty="0">
              <a:solidFill>
                <a:srgbClr val="4D4D4D"/>
              </a:solidFill>
              <a:latin typeface="微软雅黑" panose="020B0503020204020204" pitchFamily="34" charset="-122"/>
              <a:ea typeface="微软雅黑" panose="020B0503020204020204" pitchFamily="34" charset="-122"/>
              <a:cs typeface="+mn-cs"/>
            </a:endParaRP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使用广播信道的数据链路层</a:t>
            </a: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以太局域网（以太网）</a:t>
            </a:r>
          </a:p>
          <a:p>
            <a:pPr>
              <a:lnSpc>
                <a:spcPts val="4000"/>
              </a:lnSpc>
              <a:defRPr/>
            </a:pPr>
            <a:r>
              <a:rPr lang="zh-CN" altLang="en-US" sz="3200" b="0" dirty="0">
                <a:solidFill>
                  <a:srgbClr val="C00000"/>
                </a:solidFill>
                <a:latin typeface="微软雅黑" panose="020B0503020204020204" pitchFamily="34" charset="-122"/>
                <a:ea typeface="微软雅黑" panose="020B0503020204020204" pitchFamily="34" charset="-122"/>
              </a:rPr>
              <a:t>扩展以太网</a:t>
            </a: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高速以太网</a:t>
            </a:r>
          </a:p>
          <a:p>
            <a:endParaRPr lang="en-US" altLang="zh-CN" dirty="0"/>
          </a:p>
          <a:p>
            <a:endParaRPr lang="zh-CN" altLang="en-US" dirty="0"/>
          </a:p>
        </p:txBody>
      </p:sp>
      <p:grpSp>
        <p:nvGrpSpPr>
          <p:cNvPr id="23" name="Group 24"/>
          <p:cNvGrpSpPr>
            <a:grpSpLocks/>
          </p:cNvGrpSpPr>
          <p:nvPr/>
        </p:nvGrpSpPr>
        <p:grpSpPr bwMode="auto">
          <a:xfrm>
            <a:off x="8261126" y="1854200"/>
            <a:ext cx="2514600" cy="3600450"/>
            <a:chOff x="3379" y="1207"/>
            <a:chExt cx="1584" cy="2268"/>
          </a:xfrm>
        </p:grpSpPr>
        <p:sp>
          <p:nvSpPr>
            <p:cNvPr id="24" name="AutoShape 4">
              <a:extLst>
                <a:ext uri="{FF2B5EF4-FFF2-40B4-BE49-F238E27FC236}">
                  <a16:creationId xmlns:a16="http://schemas.microsoft.com/office/drawing/2014/main" id="{7C9C0B70-E63A-45F5-A696-FB5A132B8AC3}"/>
                </a:ext>
              </a:extLst>
            </p:cNvPr>
            <p:cNvSpPr>
              <a:spLocks noChangeArrowheads="1"/>
            </p:cNvSpPr>
            <p:nvPr/>
          </p:nvSpPr>
          <p:spPr bwMode="auto">
            <a:xfrm>
              <a:off x="3379" y="1207"/>
              <a:ext cx="1584" cy="2268"/>
            </a:xfrm>
            <a:prstGeom prst="cube">
              <a:avLst>
                <a:gd name="adj" fmla="val 12185"/>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25" name="Rectangle 6">
              <a:extLst>
                <a:ext uri="{FF2B5EF4-FFF2-40B4-BE49-F238E27FC236}">
                  <a16:creationId xmlns:a16="http://schemas.microsoft.com/office/drawing/2014/main" id="{A1DA3AA9-685E-4BE9-837C-C53A77DFC26E}"/>
                </a:ext>
              </a:extLst>
            </p:cNvPr>
            <p:cNvSpPr>
              <a:spLocks noChangeArrowheads="1"/>
            </p:cNvSpPr>
            <p:nvPr/>
          </p:nvSpPr>
          <p:spPr bwMode="auto">
            <a:xfrm>
              <a:off x="3379" y="1399"/>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应用层</a:t>
              </a:r>
            </a:p>
          </p:txBody>
        </p:sp>
        <p:sp>
          <p:nvSpPr>
            <p:cNvPr id="26" name="Line 8">
              <a:extLst>
                <a:ext uri="{FF2B5EF4-FFF2-40B4-BE49-F238E27FC236}">
                  <a16:creationId xmlns:a16="http://schemas.microsoft.com/office/drawing/2014/main" id="{730F0241-2088-4E72-BBBA-24604A49C32D}"/>
                </a:ext>
              </a:extLst>
            </p:cNvPr>
            <p:cNvSpPr>
              <a:spLocks noChangeShapeType="1"/>
            </p:cNvSpPr>
            <p:nvPr/>
          </p:nvSpPr>
          <p:spPr bwMode="auto">
            <a:xfrm>
              <a:off x="3379" y="1831"/>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7" name="Line 9">
              <a:extLst>
                <a:ext uri="{FF2B5EF4-FFF2-40B4-BE49-F238E27FC236}">
                  <a16:creationId xmlns:a16="http://schemas.microsoft.com/office/drawing/2014/main" id="{1A1F4C1E-05AA-4083-AACF-00A09371806D}"/>
                </a:ext>
              </a:extLst>
            </p:cNvPr>
            <p:cNvSpPr>
              <a:spLocks noChangeShapeType="1"/>
            </p:cNvSpPr>
            <p:nvPr/>
          </p:nvSpPr>
          <p:spPr bwMode="auto">
            <a:xfrm>
              <a:off x="3379"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8" name="Line 10">
              <a:extLst>
                <a:ext uri="{FF2B5EF4-FFF2-40B4-BE49-F238E27FC236}">
                  <a16:creationId xmlns:a16="http://schemas.microsoft.com/office/drawing/2014/main" id="{40C633C5-C14D-4155-943C-49061566B166}"/>
                </a:ext>
              </a:extLst>
            </p:cNvPr>
            <p:cNvSpPr>
              <a:spLocks noChangeShapeType="1"/>
            </p:cNvSpPr>
            <p:nvPr/>
          </p:nvSpPr>
          <p:spPr bwMode="auto">
            <a:xfrm>
              <a:off x="4771"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9" name="Rectangle 21">
              <a:extLst>
                <a:ext uri="{FF2B5EF4-FFF2-40B4-BE49-F238E27FC236}">
                  <a16:creationId xmlns:a16="http://schemas.microsoft.com/office/drawing/2014/main" id="{3593205F-DCC6-4BB9-872F-07DE1C151D65}"/>
                </a:ext>
              </a:extLst>
            </p:cNvPr>
            <p:cNvSpPr>
              <a:spLocks noChangeArrowheads="1"/>
            </p:cNvSpPr>
            <p:nvPr/>
          </p:nvSpPr>
          <p:spPr bwMode="auto">
            <a:xfrm>
              <a:off x="3379" y="1831"/>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运输层</a:t>
              </a:r>
            </a:p>
          </p:txBody>
        </p:sp>
        <p:sp>
          <p:nvSpPr>
            <p:cNvPr id="30" name="Line 23">
              <a:extLst>
                <a:ext uri="{FF2B5EF4-FFF2-40B4-BE49-F238E27FC236}">
                  <a16:creationId xmlns:a16="http://schemas.microsoft.com/office/drawing/2014/main" id="{F9F1686D-32E3-4665-A663-0A13577DF5F9}"/>
                </a:ext>
              </a:extLst>
            </p:cNvPr>
            <p:cNvSpPr>
              <a:spLocks noChangeShapeType="1"/>
            </p:cNvSpPr>
            <p:nvPr/>
          </p:nvSpPr>
          <p:spPr bwMode="auto">
            <a:xfrm>
              <a:off x="3379" y="2263"/>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1" name="Line 24">
              <a:extLst>
                <a:ext uri="{FF2B5EF4-FFF2-40B4-BE49-F238E27FC236}">
                  <a16:creationId xmlns:a16="http://schemas.microsoft.com/office/drawing/2014/main" id="{B2CD0843-0D9A-4DF6-9D35-EBC9663DEF15}"/>
                </a:ext>
              </a:extLst>
            </p:cNvPr>
            <p:cNvSpPr>
              <a:spLocks noChangeShapeType="1"/>
            </p:cNvSpPr>
            <p:nvPr/>
          </p:nvSpPr>
          <p:spPr bwMode="auto">
            <a:xfrm>
              <a:off x="3379"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2" name="Line 25">
              <a:extLst>
                <a:ext uri="{FF2B5EF4-FFF2-40B4-BE49-F238E27FC236}">
                  <a16:creationId xmlns:a16="http://schemas.microsoft.com/office/drawing/2014/main" id="{84637CA2-3EAA-4155-B964-B8BA80E7EB63}"/>
                </a:ext>
              </a:extLst>
            </p:cNvPr>
            <p:cNvSpPr>
              <a:spLocks noChangeShapeType="1"/>
            </p:cNvSpPr>
            <p:nvPr/>
          </p:nvSpPr>
          <p:spPr bwMode="auto">
            <a:xfrm>
              <a:off x="4771"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3" name="Rectangle 27">
              <a:extLst>
                <a:ext uri="{FF2B5EF4-FFF2-40B4-BE49-F238E27FC236}">
                  <a16:creationId xmlns:a16="http://schemas.microsoft.com/office/drawing/2014/main" id="{34D7D82A-D63D-4EB3-9C2A-247BEB3E7453}"/>
                </a:ext>
              </a:extLst>
            </p:cNvPr>
            <p:cNvSpPr>
              <a:spLocks noChangeArrowheads="1"/>
            </p:cNvSpPr>
            <p:nvPr/>
          </p:nvSpPr>
          <p:spPr bwMode="auto">
            <a:xfrm>
              <a:off x="3379" y="2695"/>
              <a:ext cx="1392" cy="37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20000"/>
                </a:lnSpc>
                <a:spcBef>
                  <a:spcPct val="20000"/>
                </a:spcBef>
                <a:buClr>
                  <a:schemeClr val="tx2"/>
                </a:buClr>
                <a:buSzPct val="90000"/>
                <a:buFont typeface="Symbol" pitchFamily="18" charset="2"/>
                <a:buNone/>
                <a:defRPr/>
              </a:pPr>
              <a:r>
                <a:rPr kumimoji="1" lang="zh-CN" altLang="en-US" sz="2800" dirty="0">
                  <a:solidFill>
                    <a:schemeClr val="tx2">
                      <a:lumMod val="60000"/>
                      <a:lumOff val="4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数据链路层</a:t>
              </a:r>
            </a:p>
          </p:txBody>
        </p:sp>
        <p:sp>
          <p:nvSpPr>
            <p:cNvPr id="34" name="Line 28">
              <a:extLst>
                <a:ext uri="{FF2B5EF4-FFF2-40B4-BE49-F238E27FC236}">
                  <a16:creationId xmlns:a16="http://schemas.microsoft.com/office/drawing/2014/main" id="{2C1DDB6D-F8B0-4394-99E8-03031BB915F8}"/>
                </a:ext>
              </a:extLst>
            </p:cNvPr>
            <p:cNvSpPr>
              <a:spLocks noChangeShapeType="1"/>
            </p:cNvSpPr>
            <p:nvPr/>
          </p:nvSpPr>
          <p:spPr bwMode="auto">
            <a:xfrm>
              <a:off x="3379" y="2695"/>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5" name="Line 29">
              <a:extLst>
                <a:ext uri="{FF2B5EF4-FFF2-40B4-BE49-F238E27FC236}">
                  <a16:creationId xmlns:a16="http://schemas.microsoft.com/office/drawing/2014/main" id="{9208C3F1-CC35-45A8-BE46-EFF19D248F46}"/>
                </a:ext>
              </a:extLst>
            </p:cNvPr>
            <p:cNvSpPr>
              <a:spLocks noChangeShapeType="1"/>
            </p:cNvSpPr>
            <p:nvPr/>
          </p:nvSpPr>
          <p:spPr bwMode="auto">
            <a:xfrm>
              <a:off x="3379" y="3366"/>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6" name="Line 30">
              <a:extLst>
                <a:ext uri="{FF2B5EF4-FFF2-40B4-BE49-F238E27FC236}">
                  <a16:creationId xmlns:a16="http://schemas.microsoft.com/office/drawing/2014/main" id="{6FF34FD8-821C-4702-AF18-8C4EF436C27D}"/>
                </a:ext>
              </a:extLst>
            </p:cNvPr>
            <p:cNvSpPr>
              <a:spLocks noChangeShapeType="1"/>
            </p:cNvSpPr>
            <p:nvPr/>
          </p:nvSpPr>
          <p:spPr bwMode="auto">
            <a:xfrm>
              <a:off x="3379"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7" name="Line 31">
              <a:extLst>
                <a:ext uri="{FF2B5EF4-FFF2-40B4-BE49-F238E27FC236}">
                  <a16:creationId xmlns:a16="http://schemas.microsoft.com/office/drawing/2014/main" id="{615E01B4-8D04-4069-8E42-620858CED9A7}"/>
                </a:ext>
              </a:extLst>
            </p:cNvPr>
            <p:cNvSpPr>
              <a:spLocks noChangeShapeType="1"/>
            </p:cNvSpPr>
            <p:nvPr/>
          </p:nvSpPr>
          <p:spPr bwMode="auto">
            <a:xfrm>
              <a:off x="4771"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8" name="Rectangle 33">
              <a:extLst>
                <a:ext uri="{FF2B5EF4-FFF2-40B4-BE49-F238E27FC236}">
                  <a16:creationId xmlns:a16="http://schemas.microsoft.com/office/drawing/2014/main" id="{6DF93113-9FEF-42A3-AF41-B27DD6E1C524}"/>
                </a:ext>
              </a:extLst>
            </p:cNvPr>
            <p:cNvSpPr>
              <a:spLocks noChangeArrowheads="1"/>
            </p:cNvSpPr>
            <p:nvPr/>
          </p:nvSpPr>
          <p:spPr bwMode="auto">
            <a:xfrm>
              <a:off x="3379" y="2263"/>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网络层</a:t>
              </a:r>
            </a:p>
          </p:txBody>
        </p:sp>
        <p:sp>
          <p:nvSpPr>
            <p:cNvPr id="39" name="Line 36">
              <a:extLst>
                <a:ext uri="{FF2B5EF4-FFF2-40B4-BE49-F238E27FC236}">
                  <a16:creationId xmlns:a16="http://schemas.microsoft.com/office/drawing/2014/main" id="{021EB0D5-3D3B-4EBB-A693-7D178CCE8352}"/>
                </a:ext>
              </a:extLst>
            </p:cNvPr>
            <p:cNvSpPr>
              <a:spLocks noChangeShapeType="1"/>
            </p:cNvSpPr>
            <p:nvPr/>
          </p:nvSpPr>
          <p:spPr bwMode="auto">
            <a:xfrm>
              <a:off x="3379"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0" name="Line 37">
              <a:extLst>
                <a:ext uri="{FF2B5EF4-FFF2-40B4-BE49-F238E27FC236}">
                  <a16:creationId xmlns:a16="http://schemas.microsoft.com/office/drawing/2014/main" id="{0360C763-F23D-4BC1-BCF4-C2E2C86F734E}"/>
                </a:ext>
              </a:extLst>
            </p:cNvPr>
            <p:cNvSpPr>
              <a:spLocks noChangeShapeType="1"/>
            </p:cNvSpPr>
            <p:nvPr/>
          </p:nvSpPr>
          <p:spPr bwMode="auto">
            <a:xfrm>
              <a:off x="4771"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1" name="Rectangle 39">
              <a:extLst>
                <a:ext uri="{FF2B5EF4-FFF2-40B4-BE49-F238E27FC236}">
                  <a16:creationId xmlns:a16="http://schemas.microsoft.com/office/drawing/2014/main" id="{3DF8ACD1-EC3E-4577-B3D4-5EB654CBFF4B}"/>
                </a:ext>
              </a:extLst>
            </p:cNvPr>
            <p:cNvSpPr>
              <a:spLocks noChangeArrowheads="1"/>
            </p:cNvSpPr>
            <p:nvPr/>
          </p:nvSpPr>
          <p:spPr bwMode="auto">
            <a:xfrm>
              <a:off x="3379" y="3067"/>
              <a:ext cx="1392" cy="408"/>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物理层</a:t>
              </a:r>
            </a:p>
          </p:txBody>
        </p:sp>
      </p:grpSp>
    </p:spTree>
    <p:extLst>
      <p:ext uri="{BB962C8B-B14F-4D97-AF65-F5344CB8AC3E}">
        <p14:creationId xmlns:p14="http://schemas.microsoft.com/office/powerpoint/2010/main" val="854680362"/>
      </p:ext>
    </p:extLst>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主机使用光纤和一对光纤调制解调器连接到集线器 </a:t>
            </a:r>
          </a:p>
        </p:txBody>
      </p:sp>
      <p:sp>
        <p:nvSpPr>
          <p:cNvPr id="103426" name="Rectangle 2"/>
          <p:cNvSpPr>
            <a:spLocks noGrp="1" noChangeArrowheads="1"/>
          </p:cNvSpPr>
          <p:nvPr>
            <p:ph type="title"/>
          </p:nvPr>
        </p:nvSpPr>
        <p:spPr/>
        <p:txBody>
          <a:bodyPr/>
          <a:lstStyle/>
          <a:p>
            <a:r>
              <a:rPr lang="zh-CN" altLang="en-US" sz="4000" dirty="0">
                <a:solidFill>
                  <a:srgbClr val="FFFFFF"/>
                </a:solidFill>
              </a:rPr>
              <a:t>在物理层考虑扩展</a:t>
            </a:r>
          </a:p>
        </p:txBody>
      </p:sp>
      <p:pic>
        <p:nvPicPr>
          <p:cNvPr id="103428"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448914">
            <a:off x="10069789" y="3053470"/>
            <a:ext cx="1593643" cy="733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3429" name="Text Box 6"/>
          <p:cNvSpPr txBox="1">
            <a:spLocks noChangeArrowheads="1"/>
          </p:cNvSpPr>
          <p:nvPr/>
        </p:nvSpPr>
        <p:spPr bwMode="auto">
          <a:xfrm>
            <a:off x="10031694" y="2421498"/>
            <a:ext cx="1335516" cy="913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lnSpc>
                <a:spcPct val="90000"/>
              </a:lnSpc>
            </a:pPr>
            <a:r>
              <a:rPr lang="zh-CN" altLang="en-US" sz="2900" b="0" dirty="0">
                <a:solidFill>
                  <a:srgbClr val="0000CC"/>
                </a:solidFill>
                <a:latin typeface="Arial" charset="0"/>
              </a:rPr>
              <a:t>以太网</a:t>
            </a:r>
          </a:p>
          <a:p>
            <a:pPr eaLnBrk="1" hangingPunct="1">
              <a:lnSpc>
                <a:spcPct val="90000"/>
              </a:lnSpc>
            </a:pPr>
            <a:r>
              <a:rPr lang="zh-CN" altLang="en-US" sz="2900" b="0" dirty="0">
                <a:solidFill>
                  <a:srgbClr val="0000CC"/>
                </a:solidFill>
                <a:latin typeface="Arial" charset="0"/>
              </a:rPr>
              <a:t>集线器</a:t>
            </a:r>
          </a:p>
        </p:txBody>
      </p:sp>
      <p:sp>
        <p:nvSpPr>
          <p:cNvPr id="103430" name="Line 7"/>
          <p:cNvSpPr>
            <a:spLocks noChangeShapeType="1"/>
          </p:cNvSpPr>
          <p:nvPr/>
        </p:nvSpPr>
        <p:spPr bwMode="auto">
          <a:xfrm>
            <a:off x="1053963" y="3528242"/>
            <a:ext cx="9415825" cy="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103431" name="Text Box 8"/>
          <p:cNvSpPr txBox="1">
            <a:spLocks noChangeArrowheads="1"/>
          </p:cNvSpPr>
          <p:nvPr/>
        </p:nvSpPr>
        <p:spPr bwMode="auto">
          <a:xfrm>
            <a:off x="5005266" y="2983604"/>
            <a:ext cx="1066212" cy="61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lang="zh-CN" altLang="en-US" sz="3300" b="0" dirty="0">
                <a:solidFill>
                  <a:srgbClr val="0000CC"/>
                </a:solidFill>
                <a:latin typeface="Arial" charset="0"/>
              </a:rPr>
              <a:t>光纤</a:t>
            </a:r>
          </a:p>
        </p:txBody>
      </p:sp>
      <p:sp>
        <p:nvSpPr>
          <p:cNvPr id="103432" name="Text Box 9"/>
          <p:cNvSpPr txBox="1">
            <a:spLocks noChangeArrowheads="1"/>
          </p:cNvSpPr>
          <p:nvPr/>
        </p:nvSpPr>
        <p:spPr bwMode="auto">
          <a:xfrm>
            <a:off x="8401567" y="3761659"/>
            <a:ext cx="2079309" cy="913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algn="ctr" eaLnBrk="1" hangingPunct="1">
              <a:lnSpc>
                <a:spcPct val="90000"/>
              </a:lnSpc>
            </a:pPr>
            <a:r>
              <a:rPr lang="zh-CN" altLang="en-US" sz="2900" b="0" dirty="0">
                <a:solidFill>
                  <a:srgbClr val="0000CC"/>
                </a:solidFill>
                <a:latin typeface="Arial" charset="0"/>
              </a:rPr>
              <a:t>光纤</a:t>
            </a:r>
          </a:p>
          <a:p>
            <a:pPr algn="ctr" eaLnBrk="1" hangingPunct="1">
              <a:lnSpc>
                <a:spcPct val="90000"/>
              </a:lnSpc>
            </a:pPr>
            <a:r>
              <a:rPr lang="zh-CN" altLang="en-US" sz="2900" b="0" dirty="0">
                <a:solidFill>
                  <a:srgbClr val="0000CC"/>
                </a:solidFill>
                <a:latin typeface="Arial" charset="0"/>
              </a:rPr>
              <a:t>调制解调器</a:t>
            </a:r>
          </a:p>
        </p:txBody>
      </p:sp>
      <p:pic>
        <p:nvPicPr>
          <p:cNvPr id="103433" name="Picture 1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1744" y="2956609"/>
            <a:ext cx="886769" cy="725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34" name="Picture 1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7401" y="3329759"/>
            <a:ext cx="802112" cy="422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3435"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0695" y="3329759"/>
            <a:ext cx="799996" cy="422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03436" name="Text Box 13"/>
          <p:cNvSpPr txBox="1">
            <a:spLocks noChangeArrowheads="1"/>
          </p:cNvSpPr>
          <p:nvPr/>
        </p:nvSpPr>
        <p:spPr bwMode="auto">
          <a:xfrm>
            <a:off x="723300" y="3718786"/>
            <a:ext cx="2079309" cy="913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algn="ctr" eaLnBrk="1" hangingPunct="1">
              <a:lnSpc>
                <a:spcPct val="90000"/>
              </a:lnSpc>
            </a:pPr>
            <a:r>
              <a:rPr lang="zh-CN" altLang="en-US" sz="2900" b="0" dirty="0">
                <a:solidFill>
                  <a:srgbClr val="0000CC"/>
                </a:solidFill>
                <a:latin typeface="Arial" charset="0"/>
              </a:rPr>
              <a:t>光纤</a:t>
            </a:r>
          </a:p>
          <a:p>
            <a:pPr algn="ctr" eaLnBrk="1" hangingPunct="1">
              <a:lnSpc>
                <a:spcPct val="90000"/>
              </a:lnSpc>
            </a:pPr>
            <a:r>
              <a:rPr lang="zh-CN" altLang="en-US" sz="2900" b="0" dirty="0">
                <a:solidFill>
                  <a:srgbClr val="0000CC"/>
                </a:solidFill>
                <a:latin typeface="Arial" charset="0"/>
              </a:rPr>
              <a:t>调制解调器</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r>
              <a:rPr lang="zh-CN" altLang="en-US" sz="3200" b="0" dirty="0">
                <a:solidFill>
                  <a:srgbClr val="4D4D4D"/>
                </a:solidFill>
                <a:latin typeface="微软雅黑" panose="020B0503020204020204" pitchFamily="34" charset="-122"/>
                <a:ea typeface="微软雅黑" panose="020B0503020204020204" pitchFamily="34" charset="-122"/>
              </a:rPr>
              <a:t>数据链路层传送的是帧</a:t>
            </a:r>
          </a:p>
        </p:txBody>
      </p:sp>
      <p:sp>
        <p:nvSpPr>
          <p:cNvPr id="18434" name="Rectangle 2"/>
          <p:cNvSpPr>
            <a:spLocks noGrp="1" noChangeArrowheads="1"/>
          </p:cNvSpPr>
          <p:nvPr>
            <p:ph type="title"/>
          </p:nvPr>
        </p:nvSpPr>
        <p:spPr/>
        <p:txBody>
          <a:bodyPr/>
          <a:lstStyle/>
          <a:p>
            <a:r>
              <a:rPr lang="zh-CN" altLang="en-US" sz="4000" dirty="0">
                <a:solidFill>
                  <a:srgbClr val="FFFFFF"/>
                </a:solidFill>
              </a:rPr>
              <a:t>帧</a:t>
            </a:r>
          </a:p>
        </p:txBody>
      </p:sp>
      <p:sp>
        <p:nvSpPr>
          <p:cNvPr id="18436" name="Rectangle 4"/>
          <p:cNvSpPr>
            <a:spLocks noChangeArrowheads="1"/>
          </p:cNvSpPr>
          <p:nvPr/>
        </p:nvSpPr>
        <p:spPr bwMode="auto">
          <a:xfrm>
            <a:off x="9305772" y="2449934"/>
            <a:ext cx="2681467" cy="1829223"/>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lIns="108850" tIns="54425" rIns="108850" bIns="54425" anchor="ctr"/>
          <a:lstStyle/>
          <a:p>
            <a:pPr eaLnBrk="1" hangingPunct="1"/>
            <a:endParaRPr lang="zh-CN" altLang="en-US">
              <a:solidFill>
                <a:srgbClr val="4D4D4D"/>
              </a:solidFill>
            </a:endParaRPr>
          </a:p>
        </p:txBody>
      </p:sp>
      <p:sp>
        <p:nvSpPr>
          <p:cNvPr id="18437" name="Rectangle 5"/>
          <p:cNvSpPr>
            <a:spLocks noChangeArrowheads="1"/>
          </p:cNvSpPr>
          <p:nvPr/>
        </p:nvSpPr>
        <p:spPr bwMode="auto">
          <a:xfrm>
            <a:off x="9331169" y="3059675"/>
            <a:ext cx="2641256" cy="609741"/>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solidFill>
                <a:srgbClr val="4D4D4D"/>
              </a:solidFill>
            </a:endParaRPr>
          </a:p>
        </p:txBody>
      </p:sp>
      <p:sp>
        <p:nvSpPr>
          <p:cNvPr id="18438" name="Line 6"/>
          <p:cNvSpPr>
            <a:spLocks noChangeShapeType="1"/>
          </p:cNvSpPr>
          <p:nvPr/>
        </p:nvSpPr>
        <p:spPr bwMode="auto">
          <a:xfrm>
            <a:off x="9305773" y="3058086"/>
            <a:ext cx="2677234"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solidFill>
                <a:srgbClr val="4D4D4D"/>
              </a:solidFill>
            </a:endParaRPr>
          </a:p>
        </p:txBody>
      </p:sp>
      <p:sp>
        <p:nvSpPr>
          <p:cNvPr id="18439" name="Rectangle 7"/>
          <p:cNvSpPr>
            <a:spLocks noChangeArrowheads="1"/>
          </p:cNvSpPr>
          <p:nvPr/>
        </p:nvSpPr>
        <p:spPr bwMode="auto">
          <a:xfrm>
            <a:off x="9714235" y="3212110"/>
            <a:ext cx="1853959" cy="304871"/>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algn="ctr" defTabSz="907085"/>
            <a:endParaRPr kumimoji="1" lang="zh-CN" altLang="en-US">
              <a:solidFill>
                <a:srgbClr val="4D4D4D"/>
              </a:solidFill>
              <a:ea typeface="黑体" pitchFamily="49" charset="-122"/>
            </a:endParaRPr>
          </a:p>
        </p:txBody>
      </p:sp>
      <p:sp>
        <p:nvSpPr>
          <p:cNvPr id="18440" name="Line 8"/>
          <p:cNvSpPr>
            <a:spLocks noChangeShapeType="1"/>
          </p:cNvSpPr>
          <p:nvPr/>
        </p:nvSpPr>
        <p:spPr bwMode="auto">
          <a:xfrm>
            <a:off x="9305773" y="3667828"/>
            <a:ext cx="2677234"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solidFill>
                <a:srgbClr val="4D4D4D"/>
              </a:solidFill>
            </a:endParaRPr>
          </a:p>
        </p:txBody>
      </p:sp>
      <p:sp>
        <p:nvSpPr>
          <p:cNvPr id="18441" name="Rectangle 9"/>
          <p:cNvSpPr>
            <a:spLocks noChangeArrowheads="1"/>
          </p:cNvSpPr>
          <p:nvPr/>
        </p:nvSpPr>
        <p:spPr bwMode="auto">
          <a:xfrm>
            <a:off x="9987251" y="2602369"/>
            <a:ext cx="1320628" cy="304871"/>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algn="ctr" defTabSz="907085"/>
            <a:r>
              <a:rPr kumimoji="1" lang="en-US" altLang="zh-CN">
                <a:solidFill>
                  <a:srgbClr val="4D4D4D"/>
                </a:solidFill>
                <a:ea typeface="黑体" pitchFamily="49" charset="-122"/>
              </a:rPr>
              <a:t>IP </a:t>
            </a:r>
            <a:r>
              <a:rPr kumimoji="1" lang="zh-CN" altLang="en-US">
                <a:solidFill>
                  <a:srgbClr val="4D4D4D"/>
                </a:solidFill>
                <a:ea typeface="黑体" pitchFamily="49" charset="-122"/>
              </a:rPr>
              <a:t>数据报</a:t>
            </a:r>
          </a:p>
        </p:txBody>
      </p:sp>
      <p:sp>
        <p:nvSpPr>
          <p:cNvPr id="18442" name="Rectangle 10"/>
          <p:cNvSpPr>
            <a:spLocks noChangeArrowheads="1"/>
          </p:cNvSpPr>
          <p:nvPr/>
        </p:nvSpPr>
        <p:spPr bwMode="auto">
          <a:xfrm>
            <a:off x="9705770" y="3821851"/>
            <a:ext cx="1870890" cy="304871"/>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algn="ctr" defTabSz="907085"/>
            <a:endParaRPr kumimoji="1" lang="zh-CN" altLang="en-US">
              <a:solidFill>
                <a:srgbClr val="4D4D4D"/>
              </a:solidFill>
              <a:ea typeface="黑体" pitchFamily="49" charset="-122"/>
            </a:endParaRPr>
          </a:p>
        </p:txBody>
      </p:sp>
      <p:sp>
        <p:nvSpPr>
          <p:cNvPr id="18443" name="Rectangle 11"/>
          <p:cNvSpPr>
            <a:spLocks noChangeArrowheads="1"/>
          </p:cNvSpPr>
          <p:nvPr/>
        </p:nvSpPr>
        <p:spPr bwMode="auto">
          <a:xfrm>
            <a:off x="9621115" y="3834554"/>
            <a:ext cx="1911463" cy="355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lnSpc>
                <a:spcPct val="85000"/>
              </a:lnSpc>
            </a:pPr>
            <a:r>
              <a:rPr kumimoji="1" lang="en-US" altLang="zh-CN" sz="1900">
                <a:solidFill>
                  <a:srgbClr val="4D4D4D"/>
                </a:solidFill>
                <a:ea typeface="黑体" pitchFamily="49" charset="-122"/>
              </a:rPr>
              <a:t>1010…  …0110</a:t>
            </a:r>
          </a:p>
        </p:txBody>
      </p:sp>
      <p:sp>
        <p:nvSpPr>
          <p:cNvPr id="18444" name="AutoShape 12"/>
          <p:cNvSpPr>
            <a:spLocks noChangeArrowheads="1"/>
          </p:cNvSpPr>
          <p:nvPr/>
        </p:nvSpPr>
        <p:spPr bwMode="auto">
          <a:xfrm flipV="1">
            <a:off x="10467671" y="3564616"/>
            <a:ext cx="406347" cy="335040"/>
          </a:xfrm>
          <a:prstGeom prst="downArrow">
            <a:avLst>
              <a:gd name="adj1" fmla="val 50000"/>
              <a:gd name="adj2" fmla="val 43231"/>
            </a:avLst>
          </a:prstGeom>
          <a:solidFill>
            <a:schemeClr val="bg1"/>
          </a:solidFill>
          <a:ln w="12700">
            <a:solidFill>
              <a:schemeClr val="tx1"/>
            </a:solidFill>
            <a:miter lim="800000"/>
            <a:headEnd/>
            <a:tailEnd/>
          </a:ln>
        </p:spPr>
        <p:txBody>
          <a:bodyPr vert="eaVert" wrap="none" lIns="108850" tIns="54425" rIns="108850" bIns="54425" anchor="ctr"/>
          <a:lstStyle/>
          <a:p>
            <a:pPr eaLnBrk="1" hangingPunct="1"/>
            <a:endParaRPr lang="zh-CN" altLang="en-US">
              <a:solidFill>
                <a:srgbClr val="4D4D4D"/>
              </a:solidFill>
            </a:endParaRPr>
          </a:p>
        </p:txBody>
      </p:sp>
      <p:sp>
        <p:nvSpPr>
          <p:cNvPr id="18445" name="Rectangle 13"/>
          <p:cNvSpPr>
            <a:spLocks noChangeArrowheads="1"/>
          </p:cNvSpPr>
          <p:nvPr/>
        </p:nvSpPr>
        <p:spPr bwMode="auto">
          <a:xfrm>
            <a:off x="9978785" y="3221638"/>
            <a:ext cx="1320628" cy="281052"/>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solidFill>
                <a:srgbClr val="4D4D4D"/>
              </a:solidFill>
            </a:endParaRPr>
          </a:p>
        </p:txBody>
      </p:sp>
      <p:sp>
        <p:nvSpPr>
          <p:cNvPr id="18446" name="AutoShape 14"/>
          <p:cNvSpPr>
            <a:spLocks noChangeArrowheads="1"/>
          </p:cNvSpPr>
          <p:nvPr/>
        </p:nvSpPr>
        <p:spPr bwMode="auto">
          <a:xfrm flipV="1">
            <a:off x="9974552" y="2853252"/>
            <a:ext cx="1320628" cy="369973"/>
          </a:xfrm>
          <a:prstGeom prst="downArrow">
            <a:avLst>
              <a:gd name="adj1" fmla="val 65389"/>
              <a:gd name="adj2" fmla="val 39394"/>
            </a:avLst>
          </a:prstGeom>
          <a:solidFill>
            <a:schemeClr val="accent2"/>
          </a:solidFill>
          <a:ln w="12700">
            <a:solidFill>
              <a:schemeClr val="tx1"/>
            </a:solidFill>
            <a:miter lim="800000"/>
            <a:headEnd/>
            <a:tailEnd/>
          </a:ln>
          <a:effectLst>
            <a:outerShdw dist="35921" dir="2700000" algn="ctr" rotWithShape="0">
              <a:schemeClr val="bg2"/>
            </a:outerShdw>
          </a:effectLst>
        </p:spPr>
        <p:txBody>
          <a:bodyPr vert="eaVert" wrap="none" lIns="108850" tIns="54425" rIns="108850" bIns="54425" anchor="ctr"/>
          <a:lstStyle/>
          <a:p>
            <a:pPr eaLnBrk="1" hangingPunct="1"/>
            <a:endParaRPr lang="zh-CN" altLang="en-US">
              <a:solidFill>
                <a:srgbClr val="4D4D4D"/>
              </a:solidFill>
            </a:endParaRPr>
          </a:p>
        </p:txBody>
      </p:sp>
      <p:sp>
        <p:nvSpPr>
          <p:cNvPr id="18447" name="Text Box 15"/>
          <p:cNvSpPr txBox="1">
            <a:spLocks noChangeArrowheads="1"/>
          </p:cNvSpPr>
          <p:nvPr/>
        </p:nvSpPr>
        <p:spPr bwMode="auto">
          <a:xfrm>
            <a:off x="9263445" y="3166062"/>
            <a:ext cx="489130"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r>
              <a:rPr kumimoji="1" lang="zh-CN" altLang="en-US" sz="2100" b="0">
                <a:solidFill>
                  <a:srgbClr val="4D4D4D"/>
                </a:solidFill>
                <a:latin typeface="Arial" charset="0"/>
              </a:rPr>
              <a:t>帧</a:t>
            </a:r>
          </a:p>
        </p:txBody>
      </p:sp>
      <p:sp>
        <p:nvSpPr>
          <p:cNvPr id="18448" name="Rectangle 16"/>
          <p:cNvSpPr>
            <a:spLocks noChangeArrowheads="1"/>
          </p:cNvSpPr>
          <p:nvPr/>
        </p:nvSpPr>
        <p:spPr bwMode="auto">
          <a:xfrm>
            <a:off x="10253917" y="2880245"/>
            <a:ext cx="679203" cy="383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dirty="0">
                <a:solidFill>
                  <a:srgbClr val="FFFFFF"/>
                </a:solidFill>
                <a:ea typeface="黑体" pitchFamily="49" charset="-122"/>
              </a:rPr>
              <a:t>取出</a:t>
            </a:r>
          </a:p>
        </p:txBody>
      </p:sp>
      <p:sp>
        <p:nvSpPr>
          <p:cNvPr id="18449" name="Line 17"/>
          <p:cNvSpPr>
            <a:spLocks noChangeShapeType="1"/>
          </p:cNvSpPr>
          <p:nvPr/>
        </p:nvSpPr>
        <p:spPr bwMode="auto">
          <a:xfrm>
            <a:off x="9972435" y="3216873"/>
            <a:ext cx="0" cy="285816"/>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solidFill>
                <a:srgbClr val="4D4D4D"/>
              </a:solidFill>
            </a:endParaRPr>
          </a:p>
        </p:txBody>
      </p:sp>
      <p:sp>
        <p:nvSpPr>
          <p:cNvPr id="18450" name="Line 18"/>
          <p:cNvSpPr>
            <a:spLocks noChangeShapeType="1"/>
          </p:cNvSpPr>
          <p:nvPr/>
        </p:nvSpPr>
        <p:spPr bwMode="auto">
          <a:xfrm>
            <a:off x="11293063" y="3218461"/>
            <a:ext cx="0" cy="285816"/>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solidFill>
                <a:srgbClr val="4D4D4D"/>
              </a:solidFill>
            </a:endParaRPr>
          </a:p>
        </p:txBody>
      </p:sp>
      <p:sp>
        <p:nvSpPr>
          <p:cNvPr id="18451" name="Freeform 21"/>
          <p:cNvSpPr>
            <a:spLocks/>
          </p:cNvSpPr>
          <p:nvPr/>
        </p:nvSpPr>
        <p:spPr bwMode="auto">
          <a:xfrm>
            <a:off x="2946016" y="4110843"/>
            <a:ext cx="7720595" cy="609741"/>
          </a:xfrm>
          <a:custGeom>
            <a:avLst/>
            <a:gdLst>
              <a:gd name="T0" fmla="*/ 0 w 2736"/>
              <a:gd name="T1" fmla="*/ 0 h 480"/>
              <a:gd name="T2" fmla="*/ 0 w 2736"/>
              <a:gd name="T3" fmla="*/ 2147483646 h 480"/>
              <a:gd name="T4" fmla="*/ 2147483646 w 2736"/>
              <a:gd name="T5" fmla="*/ 2147483646 h 480"/>
              <a:gd name="T6" fmla="*/ 2147483646 w 2736"/>
              <a:gd name="T7" fmla="*/ 0 h 480"/>
              <a:gd name="T8" fmla="*/ 0 60000 65536"/>
              <a:gd name="T9" fmla="*/ 0 60000 65536"/>
              <a:gd name="T10" fmla="*/ 0 60000 65536"/>
              <a:gd name="T11" fmla="*/ 0 60000 65536"/>
              <a:gd name="T12" fmla="*/ 0 w 2736"/>
              <a:gd name="T13" fmla="*/ 0 h 480"/>
              <a:gd name="T14" fmla="*/ 2736 w 2736"/>
              <a:gd name="T15" fmla="*/ 480 h 480"/>
            </a:gdLst>
            <a:ahLst/>
            <a:cxnLst>
              <a:cxn ang="T8">
                <a:pos x="T0" y="T1"/>
              </a:cxn>
              <a:cxn ang="T9">
                <a:pos x="T2" y="T3"/>
              </a:cxn>
              <a:cxn ang="T10">
                <a:pos x="T4" y="T5"/>
              </a:cxn>
              <a:cxn ang="T11">
                <a:pos x="T6" y="T7"/>
              </a:cxn>
            </a:cxnLst>
            <a:rect l="T12" t="T13" r="T14" b="T15"/>
            <a:pathLst>
              <a:path w="2736" h="480">
                <a:moveTo>
                  <a:pt x="0" y="0"/>
                </a:moveTo>
                <a:lnTo>
                  <a:pt x="0" y="480"/>
                </a:lnTo>
                <a:lnTo>
                  <a:pt x="2736" y="480"/>
                </a:lnTo>
                <a:lnTo>
                  <a:pt x="2736" y="0"/>
                </a:lnTo>
              </a:path>
            </a:pathLst>
          </a:custGeom>
          <a:noFill/>
          <a:ln w="28575">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endParaRPr lang="zh-CN" altLang="en-US"/>
          </a:p>
        </p:txBody>
      </p:sp>
      <p:sp>
        <p:nvSpPr>
          <p:cNvPr id="18452" name="Rectangle 22"/>
          <p:cNvSpPr>
            <a:spLocks noChangeArrowheads="1"/>
          </p:cNvSpPr>
          <p:nvPr/>
        </p:nvSpPr>
        <p:spPr bwMode="auto">
          <a:xfrm>
            <a:off x="-65515" y="3156866"/>
            <a:ext cx="1756421"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algn="ctr" defTabSz="907085"/>
            <a:r>
              <a:rPr kumimoji="1" lang="zh-CN" altLang="en-US" sz="2400" dirty="0">
                <a:solidFill>
                  <a:srgbClr val="FF3300"/>
                </a:solidFill>
                <a:ea typeface="黑体" pitchFamily="49" charset="-122"/>
              </a:rPr>
              <a:t>数据链路层</a:t>
            </a:r>
          </a:p>
        </p:txBody>
      </p:sp>
      <p:sp>
        <p:nvSpPr>
          <p:cNvPr id="18453" name="Rectangle 23"/>
          <p:cNvSpPr>
            <a:spLocks noChangeArrowheads="1"/>
          </p:cNvSpPr>
          <p:nvPr/>
        </p:nvSpPr>
        <p:spPr bwMode="auto">
          <a:xfrm>
            <a:off x="217989" y="2586490"/>
            <a:ext cx="1140868" cy="420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lnSpc>
                <a:spcPct val="85000"/>
              </a:lnSpc>
            </a:pPr>
            <a:r>
              <a:rPr kumimoji="1" lang="zh-CN" altLang="en-US" sz="2400" dirty="0">
                <a:solidFill>
                  <a:srgbClr val="4D4D4D"/>
                </a:solidFill>
                <a:ea typeface="黑体" pitchFamily="49" charset="-122"/>
              </a:rPr>
              <a:t>网络层</a:t>
            </a:r>
          </a:p>
        </p:txBody>
      </p:sp>
      <p:sp>
        <p:nvSpPr>
          <p:cNvPr id="18454" name="Rectangle 24"/>
          <p:cNvSpPr>
            <a:spLocks noChangeArrowheads="1"/>
          </p:cNvSpPr>
          <p:nvPr/>
        </p:nvSpPr>
        <p:spPr bwMode="auto">
          <a:xfrm>
            <a:off x="6298381" y="4720585"/>
            <a:ext cx="679203" cy="383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dirty="0">
                <a:solidFill>
                  <a:srgbClr val="4D4D4D"/>
                </a:solidFill>
                <a:ea typeface="黑体" pitchFamily="49" charset="-122"/>
              </a:rPr>
              <a:t>链路</a:t>
            </a:r>
          </a:p>
        </p:txBody>
      </p:sp>
      <p:sp>
        <p:nvSpPr>
          <p:cNvPr id="18455" name="Rectangle 25"/>
          <p:cNvSpPr>
            <a:spLocks noChangeArrowheads="1"/>
          </p:cNvSpPr>
          <p:nvPr/>
        </p:nvSpPr>
        <p:spPr bwMode="auto">
          <a:xfrm>
            <a:off x="2438083" y="2100603"/>
            <a:ext cx="884452" cy="383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a:solidFill>
                  <a:srgbClr val="4D4D4D"/>
                </a:solidFill>
                <a:ea typeface="黑体" pitchFamily="49" charset="-122"/>
              </a:rPr>
              <a:t>结点 </a:t>
            </a:r>
            <a:r>
              <a:rPr kumimoji="1" lang="en-US" altLang="zh-CN">
                <a:solidFill>
                  <a:srgbClr val="4D4D4D"/>
                </a:solidFill>
                <a:ea typeface="黑体" pitchFamily="49" charset="-122"/>
              </a:rPr>
              <a:t>A</a:t>
            </a:r>
          </a:p>
        </p:txBody>
      </p:sp>
      <p:sp>
        <p:nvSpPr>
          <p:cNvPr id="18456" name="Rectangle 26"/>
          <p:cNvSpPr>
            <a:spLocks noChangeArrowheads="1"/>
          </p:cNvSpPr>
          <p:nvPr/>
        </p:nvSpPr>
        <p:spPr bwMode="auto">
          <a:xfrm>
            <a:off x="10141747" y="2100603"/>
            <a:ext cx="897211" cy="383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a:solidFill>
                  <a:srgbClr val="4D4D4D"/>
                </a:solidFill>
                <a:ea typeface="黑体" pitchFamily="49" charset="-122"/>
              </a:rPr>
              <a:t>结点 </a:t>
            </a:r>
            <a:r>
              <a:rPr kumimoji="1" lang="en-US" altLang="zh-CN">
                <a:solidFill>
                  <a:srgbClr val="4D4D4D"/>
                </a:solidFill>
                <a:ea typeface="黑体" pitchFamily="49" charset="-122"/>
              </a:rPr>
              <a:t>B</a:t>
            </a:r>
          </a:p>
        </p:txBody>
      </p:sp>
      <p:sp>
        <p:nvSpPr>
          <p:cNvPr id="18457" name="Rectangle 27"/>
          <p:cNvSpPr>
            <a:spLocks noChangeArrowheads="1"/>
          </p:cNvSpPr>
          <p:nvPr/>
        </p:nvSpPr>
        <p:spPr bwMode="auto">
          <a:xfrm>
            <a:off x="217989" y="3805972"/>
            <a:ext cx="1140868" cy="420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lnSpc>
                <a:spcPct val="85000"/>
              </a:lnSpc>
            </a:pPr>
            <a:r>
              <a:rPr kumimoji="1" lang="zh-CN" altLang="en-US" sz="2400" dirty="0">
                <a:solidFill>
                  <a:srgbClr val="4D4D4D"/>
                </a:solidFill>
                <a:ea typeface="黑体" pitchFamily="49" charset="-122"/>
              </a:rPr>
              <a:t>物理层</a:t>
            </a:r>
          </a:p>
        </p:txBody>
      </p:sp>
      <p:sp>
        <p:nvSpPr>
          <p:cNvPr id="18458" name="Rectangle 28"/>
          <p:cNvSpPr>
            <a:spLocks noChangeArrowheads="1"/>
          </p:cNvSpPr>
          <p:nvPr/>
        </p:nvSpPr>
        <p:spPr bwMode="auto">
          <a:xfrm>
            <a:off x="3047603" y="4491931"/>
            <a:ext cx="101587" cy="152435"/>
          </a:xfrm>
          <a:prstGeom prst="rect">
            <a:avLst/>
          </a:prstGeom>
          <a:solidFill>
            <a:srgbClr val="777777"/>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solidFill>
                <a:srgbClr val="4D4D4D"/>
              </a:solidFill>
            </a:endParaRPr>
          </a:p>
        </p:txBody>
      </p:sp>
      <p:sp>
        <p:nvSpPr>
          <p:cNvPr id="18459" name="Rectangle 29"/>
          <p:cNvSpPr>
            <a:spLocks noChangeArrowheads="1"/>
          </p:cNvSpPr>
          <p:nvPr/>
        </p:nvSpPr>
        <p:spPr bwMode="auto">
          <a:xfrm>
            <a:off x="3250777" y="4491931"/>
            <a:ext cx="101587" cy="152435"/>
          </a:xfrm>
          <a:prstGeom prst="rect">
            <a:avLst/>
          </a:prstGeom>
          <a:solidFill>
            <a:srgbClr val="777777"/>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solidFill>
                <a:srgbClr val="4D4D4D"/>
              </a:solidFill>
            </a:endParaRPr>
          </a:p>
        </p:txBody>
      </p:sp>
      <p:sp>
        <p:nvSpPr>
          <p:cNvPr id="18460" name="Rectangle 30"/>
          <p:cNvSpPr>
            <a:spLocks noChangeArrowheads="1"/>
          </p:cNvSpPr>
          <p:nvPr/>
        </p:nvSpPr>
        <p:spPr bwMode="auto">
          <a:xfrm>
            <a:off x="5079339" y="4491931"/>
            <a:ext cx="101587" cy="152435"/>
          </a:xfrm>
          <a:prstGeom prst="rect">
            <a:avLst/>
          </a:prstGeom>
          <a:solidFill>
            <a:srgbClr val="777777"/>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18461" name="Rectangle 31"/>
          <p:cNvSpPr>
            <a:spLocks noChangeArrowheads="1"/>
          </p:cNvSpPr>
          <p:nvPr/>
        </p:nvSpPr>
        <p:spPr bwMode="auto">
          <a:xfrm>
            <a:off x="5282512" y="4491931"/>
            <a:ext cx="101587" cy="152435"/>
          </a:xfrm>
          <a:prstGeom prst="rect">
            <a:avLst/>
          </a:prstGeom>
          <a:solidFill>
            <a:srgbClr val="777777"/>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18462" name="Rectangle 32"/>
          <p:cNvSpPr>
            <a:spLocks noChangeArrowheads="1"/>
          </p:cNvSpPr>
          <p:nvPr/>
        </p:nvSpPr>
        <p:spPr bwMode="auto">
          <a:xfrm>
            <a:off x="7619008" y="4491931"/>
            <a:ext cx="101587" cy="152435"/>
          </a:xfrm>
          <a:prstGeom prst="rect">
            <a:avLst/>
          </a:prstGeom>
          <a:solidFill>
            <a:srgbClr val="777777"/>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18463" name="Rectangle 33"/>
          <p:cNvSpPr>
            <a:spLocks noChangeArrowheads="1"/>
          </p:cNvSpPr>
          <p:nvPr/>
        </p:nvSpPr>
        <p:spPr bwMode="auto">
          <a:xfrm>
            <a:off x="7822182" y="4491931"/>
            <a:ext cx="101587" cy="152435"/>
          </a:xfrm>
          <a:prstGeom prst="rect">
            <a:avLst/>
          </a:prstGeom>
          <a:solidFill>
            <a:srgbClr val="777777"/>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18464" name="Rectangle 34"/>
          <p:cNvSpPr>
            <a:spLocks noChangeArrowheads="1"/>
          </p:cNvSpPr>
          <p:nvPr/>
        </p:nvSpPr>
        <p:spPr bwMode="auto">
          <a:xfrm>
            <a:off x="9853917" y="4491931"/>
            <a:ext cx="101587" cy="152435"/>
          </a:xfrm>
          <a:prstGeom prst="rect">
            <a:avLst/>
          </a:prstGeom>
          <a:solidFill>
            <a:srgbClr val="777777"/>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solidFill>
                <a:srgbClr val="4D4D4D"/>
              </a:solidFill>
            </a:endParaRPr>
          </a:p>
        </p:txBody>
      </p:sp>
      <p:sp>
        <p:nvSpPr>
          <p:cNvPr id="18465" name="Rectangle 35"/>
          <p:cNvSpPr>
            <a:spLocks noChangeArrowheads="1"/>
          </p:cNvSpPr>
          <p:nvPr/>
        </p:nvSpPr>
        <p:spPr bwMode="auto">
          <a:xfrm>
            <a:off x="10057091" y="4491931"/>
            <a:ext cx="101587" cy="152435"/>
          </a:xfrm>
          <a:prstGeom prst="rect">
            <a:avLst/>
          </a:prstGeom>
          <a:solidFill>
            <a:srgbClr val="777777"/>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solidFill>
                <a:srgbClr val="4D4D4D"/>
              </a:solidFill>
            </a:endParaRPr>
          </a:p>
        </p:txBody>
      </p:sp>
      <p:sp>
        <p:nvSpPr>
          <p:cNvPr id="18466" name="Rectangle 36"/>
          <p:cNvSpPr>
            <a:spLocks noChangeArrowheads="1"/>
          </p:cNvSpPr>
          <p:nvPr/>
        </p:nvSpPr>
        <p:spPr bwMode="auto">
          <a:xfrm>
            <a:off x="10260264" y="4491931"/>
            <a:ext cx="101587" cy="152435"/>
          </a:xfrm>
          <a:prstGeom prst="rect">
            <a:avLst/>
          </a:prstGeom>
          <a:solidFill>
            <a:srgbClr val="777777"/>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solidFill>
                <a:srgbClr val="4D4D4D"/>
              </a:solidFill>
            </a:endParaRPr>
          </a:p>
        </p:txBody>
      </p:sp>
      <p:sp>
        <p:nvSpPr>
          <p:cNvPr id="18467" name="Rectangle 37"/>
          <p:cNvSpPr>
            <a:spLocks noChangeArrowheads="1"/>
          </p:cNvSpPr>
          <p:nvPr/>
        </p:nvSpPr>
        <p:spPr bwMode="auto">
          <a:xfrm>
            <a:off x="10463438" y="4491931"/>
            <a:ext cx="101587" cy="152435"/>
          </a:xfrm>
          <a:prstGeom prst="rect">
            <a:avLst/>
          </a:prstGeom>
          <a:solidFill>
            <a:srgbClr val="777777"/>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solidFill>
                <a:srgbClr val="4D4D4D"/>
              </a:solidFill>
            </a:endParaRPr>
          </a:p>
        </p:txBody>
      </p:sp>
      <p:sp>
        <p:nvSpPr>
          <p:cNvPr id="18468" name="Line 38"/>
          <p:cNvSpPr>
            <a:spLocks noChangeShapeType="1"/>
          </p:cNvSpPr>
          <p:nvPr/>
        </p:nvSpPr>
        <p:spPr bwMode="auto">
          <a:xfrm>
            <a:off x="5485686" y="4568149"/>
            <a:ext cx="406347" cy="0"/>
          </a:xfrm>
          <a:prstGeom prst="line">
            <a:avLst/>
          </a:prstGeom>
          <a:noFill/>
          <a:ln w="12700">
            <a:solidFill>
              <a:schemeClr val="tx1"/>
            </a:solidFill>
            <a:round/>
            <a:headEn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18469" name="Line 39"/>
          <p:cNvSpPr>
            <a:spLocks noChangeShapeType="1"/>
          </p:cNvSpPr>
          <p:nvPr/>
        </p:nvSpPr>
        <p:spPr bwMode="auto">
          <a:xfrm rot="5400000">
            <a:off x="2945961" y="4301387"/>
            <a:ext cx="304871" cy="0"/>
          </a:xfrm>
          <a:prstGeom prst="line">
            <a:avLst/>
          </a:prstGeom>
          <a:noFill/>
          <a:ln w="12700">
            <a:solidFill>
              <a:schemeClr val="tx1"/>
            </a:solidFill>
            <a:round/>
            <a:headEn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a:solidFill>
                <a:srgbClr val="4D4D4D"/>
              </a:solidFill>
            </a:endParaRPr>
          </a:p>
        </p:txBody>
      </p:sp>
      <p:sp>
        <p:nvSpPr>
          <p:cNvPr id="18470" name="Line 40"/>
          <p:cNvSpPr>
            <a:spLocks noChangeShapeType="1"/>
          </p:cNvSpPr>
          <p:nvPr/>
        </p:nvSpPr>
        <p:spPr bwMode="auto">
          <a:xfrm rot="16200000" flipV="1">
            <a:off x="10361796" y="4339496"/>
            <a:ext cx="304871" cy="0"/>
          </a:xfrm>
          <a:prstGeom prst="line">
            <a:avLst/>
          </a:prstGeom>
          <a:noFill/>
          <a:ln w="12700">
            <a:solidFill>
              <a:schemeClr val="tx1"/>
            </a:solidFill>
            <a:round/>
            <a:headEn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a:solidFill>
                <a:srgbClr val="4D4D4D"/>
              </a:solidFill>
            </a:endParaRPr>
          </a:p>
        </p:txBody>
      </p:sp>
      <p:grpSp>
        <p:nvGrpSpPr>
          <p:cNvPr id="18471" name="Group 41"/>
          <p:cNvGrpSpPr>
            <a:grpSpLocks/>
          </p:cNvGrpSpPr>
          <p:nvPr/>
        </p:nvGrpSpPr>
        <p:grpSpPr bwMode="auto">
          <a:xfrm>
            <a:off x="3453950" y="4491931"/>
            <a:ext cx="1422215" cy="152435"/>
            <a:chOff x="1344" y="912"/>
            <a:chExt cx="672" cy="96"/>
          </a:xfrm>
        </p:grpSpPr>
        <p:sp>
          <p:nvSpPr>
            <p:cNvPr id="18490" name="Line 42"/>
            <p:cNvSpPr>
              <a:spLocks noChangeShapeType="1"/>
            </p:cNvSpPr>
            <p:nvPr/>
          </p:nvSpPr>
          <p:spPr bwMode="auto">
            <a:xfrm>
              <a:off x="1344" y="960"/>
              <a:ext cx="672" cy="0"/>
            </a:xfrm>
            <a:prstGeom prst="line">
              <a:avLst/>
            </a:prstGeom>
            <a:noFill/>
            <a:ln w="12700">
              <a:solidFill>
                <a:schemeClr val="tx1"/>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18491" name="Freeform 43"/>
            <p:cNvSpPr>
              <a:spLocks/>
            </p:cNvSpPr>
            <p:nvPr/>
          </p:nvSpPr>
          <p:spPr bwMode="auto">
            <a:xfrm>
              <a:off x="1392" y="912"/>
              <a:ext cx="576" cy="96"/>
            </a:xfrm>
            <a:custGeom>
              <a:avLst/>
              <a:gdLst>
                <a:gd name="T0" fmla="*/ 0 w 576"/>
                <a:gd name="T1" fmla="*/ 1 h 192"/>
                <a:gd name="T2" fmla="*/ 0 w 576"/>
                <a:gd name="T3" fmla="*/ 0 h 192"/>
                <a:gd name="T4" fmla="*/ 192 w 576"/>
                <a:gd name="T5" fmla="*/ 0 h 192"/>
                <a:gd name="T6" fmla="*/ 192 w 576"/>
                <a:gd name="T7" fmla="*/ 1 h 192"/>
                <a:gd name="T8" fmla="*/ 288 w 576"/>
                <a:gd name="T9" fmla="*/ 1 h 192"/>
                <a:gd name="T10" fmla="*/ 288 w 576"/>
                <a:gd name="T11" fmla="*/ 0 h 192"/>
                <a:gd name="T12" fmla="*/ 336 w 576"/>
                <a:gd name="T13" fmla="*/ 0 h 192"/>
                <a:gd name="T14" fmla="*/ 336 w 576"/>
                <a:gd name="T15" fmla="*/ 1 h 192"/>
                <a:gd name="T16" fmla="*/ 480 w 576"/>
                <a:gd name="T17" fmla="*/ 1 h 192"/>
                <a:gd name="T18" fmla="*/ 480 w 576"/>
                <a:gd name="T19" fmla="*/ 0 h 192"/>
                <a:gd name="T20" fmla="*/ 576 w 576"/>
                <a:gd name="T21" fmla="*/ 0 h 192"/>
                <a:gd name="T22" fmla="*/ 576 w 576"/>
                <a:gd name="T23" fmla="*/ 1 h 192"/>
                <a:gd name="T24" fmla="*/ 0 w 576"/>
                <a:gd name="T25" fmla="*/ 1 h 19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6"/>
                <a:gd name="T40" fmla="*/ 0 h 192"/>
                <a:gd name="T41" fmla="*/ 576 w 576"/>
                <a:gd name="T42" fmla="*/ 192 h 19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solidFill>
              <a:srgbClr val="808080"/>
            </a:solidFill>
            <a:ln w="12700">
              <a:solidFill>
                <a:schemeClr val="tx1"/>
              </a:solidFill>
              <a:round/>
              <a:headEnd type="none" w="sm" len="lg"/>
              <a:tailEnd type="none" w="sm" len="lg"/>
            </a:ln>
          </p:spPr>
          <p:txBody>
            <a:bodyPr/>
            <a:lstStyle/>
            <a:p>
              <a:endParaRPr lang="zh-CN" altLang="en-US"/>
            </a:p>
          </p:txBody>
        </p:sp>
      </p:grpSp>
      <p:grpSp>
        <p:nvGrpSpPr>
          <p:cNvPr id="18472" name="Group 44"/>
          <p:cNvGrpSpPr>
            <a:grpSpLocks/>
          </p:cNvGrpSpPr>
          <p:nvPr/>
        </p:nvGrpSpPr>
        <p:grpSpPr bwMode="auto">
          <a:xfrm>
            <a:off x="8126942" y="4491931"/>
            <a:ext cx="1422215" cy="157198"/>
            <a:chOff x="4080" y="3676"/>
            <a:chExt cx="672" cy="99"/>
          </a:xfrm>
        </p:grpSpPr>
        <p:sp>
          <p:nvSpPr>
            <p:cNvPr id="18488" name="Line 45"/>
            <p:cNvSpPr>
              <a:spLocks noChangeShapeType="1"/>
            </p:cNvSpPr>
            <p:nvPr/>
          </p:nvSpPr>
          <p:spPr bwMode="auto">
            <a:xfrm>
              <a:off x="4080" y="3727"/>
              <a:ext cx="672" cy="0"/>
            </a:xfrm>
            <a:prstGeom prst="line">
              <a:avLst/>
            </a:prstGeom>
            <a:noFill/>
            <a:ln w="12700">
              <a:solidFill>
                <a:schemeClr val="tx1"/>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18489" name="Freeform 46"/>
            <p:cNvSpPr>
              <a:spLocks/>
            </p:cNvSpPr>
            <p:nvPr/>
          </p:nvSpPr>
          <p:spPr bwMode="auto">
            <a:xfrm>
              <a:off x="4128" y="3676"/>
              <a:ext cx="576" cy="99"/>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6"/>
                <a:gd name="T40" fmla="*/ 0 h 99"/>
                <a:gd name="T41" fmla="*/ 576 w 576"/>
                <a:gd name="T42" fmla="*/ 99 h 9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solidFill>
              <a:srgbClr val="808080"/>
            </a:solidFill>
            <a:ln w="12700">
              <a:solidFill>
                <a:schemeClr val="tx1"/>
              </a:solidFill>
              <a:round/>
              <a:headEnd type="none" w="sm" len="lg"/>
              <a:tailEnd type="none" w="sm" len="lg"/>
            </a:ln>
          </p:spPr>
          <p:txBody>
            <a:bodyPr/>
            <a:lstStyle/>
            <a:p>
              <a:endParaRPr lang="zh-CN" altLang="en-US"/>
            </a:p>
          </p:txBody>
        </p:sp>
      </p:grpSp>
      <p:sp>
        <p:nvSpPr>
          <p:cNvPr id="18473" name="Rectangle 66"/>
          <p:cNvSpPr>
            <a:spLocks noChangeArrowheads="1"/>
          </p:cNvSpPr>
          <p:nvPr/>
        </p:nvSpPr>
        <p:spPr bwMode="auto">
          <a:xfrm>
            <a:off x="1625389" y="2434055"/>
            <a:ext cx="2681468" cy="1829223"/>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lIns="108850" tIns="54425" rIns="108850" bIns="54425" anchor="ctr"/>
          <a:lstStyle/>
          <a:p>
            <a:pPr eaLnBrk="1" hangingPunct="1"/>
            <a:endParaRPr lang="zh-CN" altLang="en-US">
              <a:solidFill>
                <a:srgbClr val="4D4D4D"/>
              </a:solidFill>
            </a:endParaRPr>
          </a:p>
        </p:txBody>
      </p:sp>
      <p:sp>
        <p:nvSpPr>
          <p:cNvPr id="18474" name="Rectangle 67"/>
          <p:cNvSpPr>
            <a:spLocks noChangeArrowheads="1"/>
          </p:cNvSpPr>
          <p:nvPr/>
        </p:nvSpPr>
        <p:spPr bwMode="auto">
          <a:xfrm>
            <a:off x="1650785" y="3043796"/>
            <a:ext cx="2641256" cy="609741"/>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solidFill>
                <a:srgbClr val="4D4D4D"/>
              </a:solidFill>
            </a:endParaRPr>
          </a:p>
        </p:txBody>
      </p:sp>
      <p:sp>
        <p:nvSpPr>
          <p:cNvPr id="18475" name="Line 68"/>
          <p:cNvSpPr>
            <a:spLocks noChangeShapeType="1"/>
          </p:cNvSpPr>
          <p:nvPr/>
        </p:nvSpPr>
        <p:spPr bwMode="auto">
          <a:xfrm>
            <a:off x="1625389" y="3042208"/>
            <a:ext cx="2677235"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solidFill>
                <a:srgbClr val="4D4D4D"/>
              </a:solidFill>
            </a:endParaRPr>
          </a:p>
        </p:txBody>
      </p:sp>
      <p:sp>
        <p:nvSpPr>
          <p:cNvPr id="18476" name="Rectangle 69"/>
          <p:cNvSpPr>
            <a:spLocks noChangeArrowheads="1"/>
          </p:cNvSpPr>
          <p:nvPr/>
        </p:nvSpPr>
        <p:spPr bwMode="auto">
          <a:xfrm>
            <a:off x="2033852" y="3196231"/>
            <a:ext cx="1853959" cy="304871"/>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algn="ctr" defTabSz="907085"/>
            <a:endParaRPr kumimoji="1" lang="zh-CN" altLang="en-US">
              <a:solidFill>
                <a:srgbClr val="4D4D4D"/>
              </a:solidFill>
              <a:ea typeface="黑体" pitchFamily="49" charset="-122"/>
            </a:endParaRPr>
          </a:p>
        </p:txBody>
      </p:sp>
      <p:sp>
        <p:nvSpPr>
          <p:cNvPr id="18477" name="Line 70"/>
          <p:cNvSpPr>
            <a:spLocks noChangeShapeType="1"/>
          </p:cNvSpPr>
          <p:nvPr/>
        </p:nvSpPr>
        <p:spPr bwMode="auto">
          <a:xfrm>
            <a:off x="1625389" y="3651949"/>
            <a:ext cx="2677235"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solidFill>
                <a:srgbClr val="4D4D4D"/>
              </a:solidFill>
            </a:endParaRPr>
          </a:p>
        </p:txBody>
      </p:sp>
      <p:sp>
        <p:nvSpPr>
          <p:cNvPr id="18478" name="Rectangle 71"/>
          <p:cNvSpPr>
            <a:spLocks noChangeArrowheads="1"/>
          </p:cNvSpPr>
          <p:nvPr/>
        </p:nvSpPr>
        <p:spPr bwMode="auto">
          <a:xfrm>
            <a:off x="2306866" y="2586490"/>
            <a:ext cx="1320628" cy="304871"/>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algn="ctr" defTabSz="907085"/>
            <a:r>
              <a:rPr kumimoji="1" lang="en-US" altLang="zh-CN">
                <a:solidFill>
                  <a:srgbClr val="4D4D4D"/>
                </a:solidFill>
                <a:ea typeface="黑体" pitchFamily="49" charset="-122"/>
              </a:rPr>
              <a:t>IP </a:t>
            </a:r>
            <a:r>
              <a:rPr kumimoji="1" lang="zh-CN" altLang="en-US">
                <a:solidFill>
                  <a:srgbClr val="4D4D4D"/>
                </a:solidFill>
                <a:ea typeface="黑体" pitchFamily="49" charset="-122"/>
              </a:rPr>
              <a:t>数据报</a:t>
            </a:r>
          </a:p>
        </p:txBody>
      </p:sp>
      <p:sp>
        <p:nvSpPr>
          <p:cNvPr id="18479" name="Rectangle 72"/>
          <p:cNvSpPr>
            <a:spLocks noChangeArrowheads="1"/>
          </p:cNvSpPr>
          <p:nvPr/>
        </p:nvSpPr>
        <p:spPr bwMode="auto">
          <a:xfrm>
            <a:off x="2025387" y="3805972"/>
            <a:ext cx="1870890" cy="304871"/>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algn="ctr" defTabSz="907085"/>
            <a:endParaRPr kumimoji="1" lang="zh-CN" altLang="en-US">
              <a:solidFill>
                <a:srgbClr val="4D4D4D"/>
              </a:solidFill>
              <a:ea typeface="黑体" pitchFamily="49" charset="-122"/>
            </a:endParaRPr>
          </a:p>
        </p:txBody>
      </p:sp>
      <p:sp>
        <p:nvSpPr>
          <p:cNvPr id="18480" name="Rectangle 73"/>
          <p:cNvSpPr>
            <a:spLocks noChangeArrowheads="1"/>
          </p:cNvSpPr>
          <p:nvPr/>
        </p:nvSpPr>
        <p:spPr bwMode="auto">
          <a:xfrm>
            <a:off x="1940732" y="3818675"/>
            <a:ext cx="1911463" cy="355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lnSpc>
                <a:spcPct val="85000"/>
              </a:lnSpc>
            </a:pPr>
            <a:r>
              <a:rPr kumimoji="1" lang="en-US" altLang="zh-CN" sz="1900">
                <a:solidFill>
                  <a:srgbClr val="4D4D4D"/>
                </a:solidFill>
                <a:ea typeface="黑体" pitchFamily="49" charset="-122"/>
              </a:rPr>
              <a:t>1010…  …0110</a:t>
            </a:r>
          </a:p>
        </p:txBody>
      </p:sp>
      <p:sp>
        <p:nvSpPr>
          <p:cNvPr id="18481" name="AutoShape 74"/>
          <p:cNvSpPr>
            <a:spLocks noChangeArrowheads="1"/>
          </p:cNvSpPr>
          <p:nvPr/>
        </p:nvSpPr>
        <p:spPr bwMode="auto">
          <a:xfrm>
            <a:off x="2761891" y="3653537"/>
            <a:ext cx="406347" cy="335040"/>
          </a:xfrm>
          <a:prstGeom prst="downArrow">
            <a:avLst>
              <a:gd name="adj1" fmla="val 50000"/>
              <a:gd name="adj2" fmla="val 43231"/>
            </a:avLst>
          </a:prstGeom>
          <a:solidFill>
            <a:schemeClr val="bg1"/>
          </a:solidFill>
          <a:ln w="12700">
            <a:solidFill>
              <a:schemeClr val="tx1"/>
            </a:solidFill>
            <a:miter lim="800000"/>
            <a:headEnd/>
            <a:tailEnd/>
          </a:ln>
        </p:spPr>
        <p:txBody>
          <a:bodyPr vert="eaVert" wrap="none" lIns="108850" tIns="54425" rIns="108850" bIns="54425" anchor="ctr"/>
          <a:lstStyle/>
          <a:p>
            <a:pPr eaLnBrk="1" hangingPunct="1"/>
            <a:endParaRPr lang="zh-CN" altLang="en-US">
              <a:solidFill>
                <a:srgbClr val="4D4D4D"/>
              </a:solidFill>
            </a:endParaRPr>
          </a:p>
        </p:txBody>
      </p:sp>
      <p:sp>
        <p:nvSpPr>
          <p:cNvPr id="18482" name="Rectangle 75"/>
          <p:cNvSpPr>
            <a:spLocks noChangeArrowheads="1"/>
          </p:cNvSpPr>
          <p:nvPr/>
        </p:nvSpPr>
        <p:spPr bwMode="auto">
          <a:xfrm>
            <a:off x="2298401" y="3205759"/>
            <a:ext cx="1320628" cy="281052"/>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solidFill>
                <a:srgbClr val="4D4D4D"/>
              </a:solidFill>
            </a:endParaRPr>
          </a:p>
        </p:txBody>
      </p:sp>
      <p:sp>
        <p:nvSpPr>
          <p:cNvPr id="18483" name="AutoShape 76"/>
          <p:cNvSpPr>
            <a:spLocks noChangeArrowheads="1"/>
          </p:cNvSpPr>
          <p:nvPr/>
        </p:nvSpPr>
        <p:spPr bwMode="auto">
          <a:xfrm>
            <a:off x="2306866" y="2900888"/>
            <a:ext cx="1320628" cy="369973"/>
          </a:xfrm>
          <a:prstGeom prst="downArrow">
            <a:avLst>
              <a:gd name="adj1" fmla="val 65389"/>
              <a:gd name="adj2" fmla="val 39394"/>
            </a:avLst>
          </a:prstGeom>
          <a:solidFill>
            <a:schemeClr val="accent2"/>
          </a:solidFill>
          <a:ln w="12700">
            <a:solidFill>
              <a:schemeClr val="tx1"/>
            </a:solidFill>
            <a:miter lim="800000"/>
            <a:headEnd/>
            <a:tailEnd/>
          </a:ln>
          <a:effectLst>
            <a:outerShdw dist="35921" dir="2700000" algn="ctr" rotWithShape="0">
              <a:schemeClr val="bg2"/>
            </a:outerShdw>
          </a:effectLst>
        </p:spPr>
        <p:txBody>
          <a:bodyPr vert="eaVert" wrap="none" lIns="108850" tIns="54425" rIns="108850" bIns="54425" anchor="ctr"/>
          <a:lstStyle/>
          <a:p>
            <a:pPr eaLnBrk="1" hangingPunct="1"/>
            <a:endParaRPr lang="zh-CN" altLang="en-US">
              <a:solidFill>
                <a:srgbClr val="4D4D4D"/>
              </a:solidFill>
            </a:endParaRPr>
          </a:p>
        </p:txBody>
      </p:sp>
      <p:sp>
        <p:nvSpPr>
          <p:cNvPr id="18484" name="Text Box 77"/>
          <p:cNvSpPr txBox="1">
            <a:spLocks noChangeArrowheads="1"/>
          </p:cNvSpPr>
          <p:nvPr/>
        </p:nvSpPr>
        <p:spPr bwMode="auto">
          <a:xfrm>
            <a:off x="1583060" y="3150183"/>
            <a:ext cx="489130"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r>
              <a:rPr kumimoji="1" lang="zh-CN" altLang="en-US" sz="2100" b="0">
                <a:solidFill>
                  <a:srgbClr val="4D4D4D"/>
                </a:solidFill>
                <a:latin typeface="Arial" charset="0"/>
              </a:rPr>
              <a:t>帧</a:t>
            </a:r>
          </a:p>
        </p:txBody>
      </p:sp>
      <p:sp>
        <p:nvSpPr>
          <p:cNvPr id="18485" name="Rectangle 78"/>
          <p:cNvSpPr>
            <a:spLocks noChangeArrowheads="1"/>
          </p:cNvSpPr>
          <p:nvPr/>
        </p:nvSpPr>
        <p:spPr bwMode="auto">
          <a:xfrm>
            <a:off x="2573532" y="2864367"/>
            <a:ext cx="679203" cy="383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dirty="0">
                <a:solidFill>
                  <a:schemeClr val="bg1"/>
                </a:solidFill>
                <a:ea typeface="黑体" pitchFamily="49" charset="-122"/>
              </a:rPr>
              <a:t>装入</a:t>
            </a:r>
          </a:p>
        </p:txBody>
      </p:sp>
      <p:sp>
        <p:nvSpPr>
          <p:cNvPr id="18486" name="Line 79"/>
          <p:cNvSpPr>
            <a:spLocks noChangeShapeType="1"/>
          </p:cNvSpPr>
          <p:nvPr/>
        </p:nvSpPr>
        <p:spPr bwMode="auto">
          <a:xfrm>
            <a:off x="2292052" y="3200994"/>
            <a:ext cx="0" cy="285816"/>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solidFill>
                <a:srgbClr val="4D4D4D"/>
              </a:solidFill>
            </a:endParaRPr>
          </a:p>
        </p:txBody>
      </p:sp>
      <p:sp>
        <p:nvSpPr>
          <p:cNvPr id="18487" name="Line 80"/>
          <p:cNvSpPr>
            <a:spLocks noChangeShapeType="1"/>
          </p:cNvSpPr>
          <p:nvPr/>
        </p:nvSpPr>
        <p:spPr bwMode="auto">
          <a:xfrm>
            <a:off x="3612680" y="3202583"/>
            <a:ext cx="0" cy="285816"/>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solidFill>
                <a:srgbClr val="4D4D4D"/>
              </a:solidFill>
            </a:endParaRPr>
          </a:p>
        </p:txBody>
      </p:sp>
    </p:spTree>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Grp="1" noChangeArrowheads="1"/>
          </p:cNvSpPr>
          <p:nvPr>
            <p:ph idx="1"/>
          </p:nvPr>
        </p:nvSpPr>
        <p:spPr/>
        <p:txBody>
          <a:bodyPr/>
          <a:lstStyle/>
          <a:p>
            <a:r>
              <a:rPr lang="zh-CN" altLang="en-US" sz="3200" b="0" kern="1200" dirty="0">
                <a:solidFill>
                  <a:srgbClr val="4D4D4D"/>
                </a:solidFill>
                <a:latin typeface="微软雅黑" panose="020B0503020204020204" pitchFamily="34" charset="-122"/>
                <a:ea typeface="微软雅黑" panose="020B0503020204020204" pitchFamily="34" charset="-122"/>
              </a:rPr>
              <a:t>某大学有三个系，各自有一个局域网</a:t>
            </a:r>
          </a:p>
        </p:txBody>
      </p:sp>
      <p:sp>
        <p:nvSpPr>
          <p:cNvPr id="104450" name="Rectangle 2"/>
          <p:cNvSpPr>
            <a:spLocks noGrp="1" noChangeArrowheads="1"/>
          </p:cNvSpPr>
          <p:nvPr>
            <p:ph type="title"/>
          </p:nvPr>
        </p:nvSpPr>
        <p:spPr/>
        <p:txBody>
          <a:bodyPr/>
          <a:lstStyle/>
          <a:p>
            <a:r>
              <a:rPr lang="zh-CN" altLang="en-US" sz="4000" dirty="0">
                <a:solidFill>
                  <a:srgbClr val="FFFFFF"/>
                </a:solidFill>
              </a:rPr>
              <a:t>在物理层考虑扩展</a:t>
            </a:r>
            <a:endParaRPr lang="en-US" altLang="zh-CN" sz="4000" dirty="0">
              <a:solidFill>
                <a:srgbClr val="FFFFFF"/>
              </a:solidFill>
            </a:endParaRPr>
          </a:p>
        </p:txBody>
      </p:sp>
      <p:sp>
        <p:nvSpPr>
          <p:cNvPr id="104452" name="Rectangle 4"/>
          <p:cNvSpPr>
            <a:spLocks noChangeArrowheads="1"/>
          </p:cNvSpPr>
          <p:nvPr/>
        </p:nvSpPr>
        <p:spPr bwMode="auto">
          <a:xfrm>
            <a:off x="1390470" y="2825779"/>
            <a:ext cx="10465554" cy="657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lstStyle/>
          <a:p>
            <a:pPr marL="408188" indent="-408188">
              <a:spcBef>
                <a:spcPct val="20000"/>
              </a:spcBef>
              <a:buFontTx/>
              <a:buChar char="•"/>
            </a:pPr>
            <a:endParaRPr lang="zh-CN" altLang="en-US">
              <a:ea typeface="黑体" pitchFamily="49" charset="-122"/>
            </a:endParaRPr>
          </a:p>
        </p:txBody>
      </p:sp>
      <p:sp>
        <p:nvSpPr>
          <p:cNvPr id="104453" name="Text Box 5"/>
          <p:cNvSpPr txBox="1">
            <a:spLocks noChangeArrowheads="1"/>
          </p:cNvSpPr>
          <p:nvPr/>
        </p:nvSpPr>
        <p:spPr bwMode="auto">
          <a:xfrm>
            <a:off x="4232783" y="2466921"/>
            <a:ext cx="3194999"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a:solidFill>
                  <a:schemeClr val="tx2"/>
                </a:solidFill>
                <a:latin typeface="Times New Roman" pitchFamily="18" charset="0"/>
              </a:rPr>
              <a:t>三个独立的碰撞域</a:t>
            </a:r>
          </a:p>
        </p:txBody>
      </p:sp>
      <p:sp>
        <p:nvSpPr>
          <p:cNvPr id="104454" name="AutoShape 6"/>
          <p:cNvSpPr>
            <a:spLocks noChangeArrowheads="1"/>
          </p:cNvSpPr>
          <p:nvPr/>
        </p:nvSpPr>
        <p:spPr bwMode="auto">
          <a:xfrm>
            <a:off x="634917" y="3265618"/>
            <a:ext cx="3413740" cy="2972488"/>
          </a:xfrm>
          <a:prstGeom prst="roundRect">
            <a:avLst>
              <a:gd name="adj" fmla="val 16667"/>
            </a:avLst>
          </a:prstGeom>
          <a:solidFill>
            <a:srgbClr val="FFCC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108850" tIns="54425" rIns="108850" bIns="54425" anchor="ctr"/>
          <a:lstStyle/>
          <a:p>
            <a:pPr eaLnBrk="1" hangingPunct="1"/>
            <a:endParaRPr lang="zh-CN" altLang="en-US"/>
          </a:p>
        </p:txBody>
      </p:sp>
      <p:sp>
        <p:nvSpPr>
          <p:cNvPr id="104455" name="Line 7"/>
          <p:cNvSpPr>
            <a:spLocks noChangeShapeType="1"/>
          </p:cNvSpPr>
          <p:nvPr/>
        </p:nvSpPr>
        <p:spPr bwMode="auto">
          <a:xfrm flipH="1">
            <a:off x="1170365" y="4816964"/>
            <a:ext cx="852905" cy="73677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pic>
        <p:nvPicPr>
          <p:cNvPr id="104456" name="Picture 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5975" y="5364779"/>
            <a:ext cx="641266" cy="511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04457" name="Line 9"/>
          <p:cNvSpPr>
            <a:spLocks noChangeShapeType="1"/>
          </p:cNvSpPr>
          <p:nvPr/>
        </p:nvSpPr>
        <p:spPr bwMode="auto">
          <a:xfrm>
            <a:off x="2505807" y="4955109"/>
            <a:ext cx="237036" cy="57480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04458" name="Line 10"/>
          <p:cNvSpPr>
            <a:spLocks noChangeShapeType="1"/>
          </p:cNvSpPr>
          <p:nvPr/>
        </p:nvSpPr>
        <p:spPr bwMode="auto">
          <a:xfrm>
            <a:off x="2742843" y="4931292"/>
            <a:ext cx="840208" cy="57480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04459" name="Line 11"/>
          <p:cNvSpPr>
            <a:spLocks noChangeShapeType="1"/>
          </p:cNvSpPr>
          <p:nvPr/>
        </p:nvSpPr>
        <p:spPr bwMode="auto">
          <a:xfrm flipH="1">
            <a:off x="1966128" y="4828079"/>
            <a:ext cx="228570" cy="74312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pic>
        <p:nvPicPr>
          <p:cNvPr id="104460"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40205" y="5364779"/>
            <a:ext cx="639150" cy="511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4461" name="Picture 1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42316" y="5364779"/>
            <a:ext cx="639150" cy="511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4462" name="Picture 1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44428" y="5364779"/>
            <a:ext cx="641266" cy="511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04463" name="Text Box 15"/>
          <p:cNvSpPr txBox="1">
            <a:spLocks noChangeArrowheads="1"/>
          </p:cNvSpPr>
          <p:nvPr/>
        </p:nvSpPr>
        <p:spPr bwMode="auto">
          <a:xfrm>
            <a:off x="814811" y="4412058"/>
            <a:ext cx="963619"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a:solidFill>
                  <a:schemeClr val="tx2"/>
                </a:solidFill>
                <a:latin typeface="Times New Roman" pitchFamily="18" charset="0"/>
              </a:rPr>
              <a:t>一系</a:t>
            </a:r>
          </a:p>
        </p:txBody>
      </p:sp>
      <p:pic>
        <p:nvPicPr>
          <p:cNvPr id="104464" name="Picture 1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2812">
            <a:off x="1705812" y="4456519"/>
            <a:ext cx="1477241" cy="614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4465" name="AutoShape 17"/>
          <p:cNvSpPr>
            <a:spLocks noChangeArrowheads="1"/>
          </p:cNvSpPr>
          <p:nvPr/>
        </p:nvSpPr>
        <p:spPr bwMode="auto">
          <a:xfrm>
            <a:off x="4249713" y="3265618"/>
            <a:ext cx="3411623" cy="2972488"/>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wrap="none" lIns="108850" tIns="54425" rIns="108850" bIns="54425" anchor="ctr"/>
          <a:lstStyle/>
          <a:p>
            <a:pPr eaLnBrk="1" hangingPunct="1"/>
            <a:endParaRPr lang="zh-CN" altLang="en-US"/>
          </a:p>
        </p:txBody>
      </p:sp>
      <p:sp>
        <p:nvSpPr>
          <p:cNvPr id="104466" name="Line 18"/>
          <p:cNvSpPr>
            <a:spLocks noChangeShapeType="1"/>
          </p:cNvSpPr>
          <p:nvPr/>
        </p:nvSpPr>
        <p:spPr bwMode="auto">
          <a:xfrm flipH="1">
            <a:off x="4783044" y="4816964"/>
            <a:ext cx="855022" cy="73677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pic>
        <p:nvPicPr>
          <p:cNvPr id="104467"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48655" y="5364779"/>
            <a:ext cx="641267" cy="511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04468" name="Line 20"/>
          <p:cNvSpPr>
            <a:spLocks noChangeShapeType="1"/>
          </p:cNvSpPr>
          <p:nvPr/>
        </p:nvSpPr>
        <p:spPr bwMode="auto">
          <a:xfrm>
            <a:off x="6118487" y="4955109"/>
            <a:ext cx="237036" cy="57480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04469" name="Line 21"/>
          <p:cNvSpPr>
            <a:spLocks noChangeShapeType="1"/>
          </p:cNvSpPr>
          <p:nvPr/>
        </p:nvSpPr>
        <p:spPr bwMode="auto">
          <a:xfrm>
            <a:off x="6355524" y="4931292"/>
            <a:ext cx="842324" cy="57480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04470" name="Line 22"/>
          <p:cNvSpPr>
            <a:spLocks noChangeShapeType="1"/>
          </p:cNvSpPr>
          <p:nvPr/>
        </p:nvSpPr>
        <p:spPr bwMode="auto">
          <a:xfrm flipH="1">
            <a:off x="5578807" y="4828079"/>
            <a:ext cx="230687" cy="74312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pic>
        <p:nvPicPr>
          <p:cNvPr id="104471" name="Picture 2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52884" y="5364779"/>
            <a:ext cx="639150" cy="511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4472" name="Picture 2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54996" y="5364779"/>
            <a:ext cx="639150" cy="511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4473" name="Picture 2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7108" y="5364779"/>
            <a:ext cx="641267" cy="511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04474" name="Text Box 26"/>
          <p:cNvSpPr txBox="1">
            <a:spLocks noChangeArrowheads="1"/>
          </p:cNvSpPr>
          <p:nvPr/>
        </p:nvSpPr>
        <p:spPr bwMode="auto">
          <a:xfrm>
            <a:off x="4366115" y="4412058"/>
            <a:ext cx="963619"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a:solidFill>
                  <a:schemeClr val="tx2"/>
                </a:solidFill>
                <a:latin typeface="Times New Roman" pitchFamily="18" charset="0"/>
              </a:rPr>
              <a:t>二系</a:t>
            </a:r>
          </a:p>
        </p:txBody>
      </p:sp>
      <p:pic>
        <p:nvPicPr>
          <p:cNvPr id="104475" name="Picture 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2812">
            <a:off x="5318492" y="4456519"/>
            <a:ext cx="1477241" cy="614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4476" name="AutoShape 28"/>
          <p:cNvSpPr>
            <a:spLocks noChangeArrowheads="1"/>
          </p:cNvSpPr>
          <p:nvPr/>
        </p:nvSpPr>
        <p:spPr bwMode="auto">
          <a:xfrm>
            <a:off x="7866626" y="3265618"/>
            <a:ext cx="3411623" cy="2972488"/>
          </a:xfrm>
          <a:prstGeom prst="roundRect">
            <a:avLst>
              <a:gd name="adj" fmla="val 16667"/>
            </a:avLst>
          </a:pr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wrap="none" lIns="108850" tIns="54425" rIns="108850" bIns="54425" anchor="ctr"/>
          <a:lstStyle/>
          <a:p>
            <a:pPr eaLnBrk="1" hangingPunct="1"/>
            <a:endParaRPr lang="zh-CN" altLang="en-US"/>
          </a:p>
        </p:txBody>
      </p:sp>
      <p:sp>
        <p:nvSpPr>
          <p:cNvPr id="104477" name="Line 29"/>
          <p:cNvSpPr>
            <a:spLocks noChangeShapeType="1"/>
          </p:cNvSpPr>
          <p:nvPr/>
        </p:nvSpPr>
        <p:spPr bwMode="auto">
          <a:xfrm flipH="1">
            <a:off x="8402074" y="4816964"/>
            <a:ext cx="852906" cy="73677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pic>
        <p:nvPicPr>
          <p:cNvPr id="104478" name="Picture 3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67684" y="5364779"/>
            <a:ext cx="639150" cy="511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04479" name="Line 31"/>
          <p:cNvSpPr>
            <a:spLocks noChangeShapeType="1"/>
          </p:cNvSpPr>
          <p:nvPr/>
        </p:nvSpPr>
        <p:spPr bwMode="auto">
          <a:xfrm>
            <a:off x="9735399" y="4955109"/>
            <a:ext cx="239153" cy="57480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04480" name="Line 32"/>
          <p:cNvSpPr>
            <a:spLocks noChangeShapeType="1"/>
          </p:cNvSpPr>
          <p:nvPr/>
        </p:nvSpPr>
        <p:spPr bwMode="auto">
          <a:xfrm>
            <a:off x="9974553" y="4931292"/>
            <a:ext cx="840207" cy="57480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04481" name="Line 33"/>
          <p:cNvSpPr>
            <a:spLocks noChangeShapeType="1"/>
          </p:cNvSpPr>
          <p:nvPr/>
        </p:nvSpPr>
        <p:spPr bwMode="auto">
          <a:xfrm flipH="1">
            <a:off x="9195721" y="4828079"/>
            <a:ext cx="230686" cy="74312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pic>
        <p:nvPicPr>
          <p:cNvPr id="104482" name="Picture 3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69797" y="5364779"/>
            <a:ext cx="639150" cy="511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4483" name="Picture 3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71908" y="5364779"/>
            <a:ext cx="641267" cy="511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4484" name="Picture 3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76137" y="5364779"/>
            <a:ext cx="639150" cy="511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04485" name="Text Box 37"/>
          <p:cNvSpPr txBox="1">
            <a:spLocks noChangeArrowheads="1"/>
          </p:cNvSpPr>
          <p:nvPr/>
        </p:nvSpPr>
        <p:spPr bwMode="auto">
          <a:xfrm>
            <a:off x="7917420" y="4412058"/>
            <a:ext cx="963619"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a:solidFill>
                  <a:schemeClr val="tx2"/>
                </a:solidFill>
                <a:latin typeface="Times New Roman" pitchFamily="18" charset="0"/>
              </a:rPr>
              <a:t>三系</a:t>
            </a:r>
          </a:p>
        </p:txBody>
      </p:sp>
      <p:pic>
        <p:nvPicPr>
          <p:cNvPr id="104486" name="Picture 3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2812">
            <a:off x="8937521" y="4456519"/>
            <a:ext cx="1475124" cy="614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4487" name="AutoShape 39"/>
          <p:cNvSpPr>
            <a:spLocks/>
          </p:cNvSpPr>
          <p:nvPr/>
        </p:nvSpPr>
        <p:spPr bwMode="auto">
          <a:xfrm rot="5400000" flipV="1">
            <a:off x="5821589" y="-715911"/>
            <a:ext cx="416021" cy="7585146"/>
          </a:xfrm>
          <a:prstGeom prst="leftBrace">
            <a:avLst>
              <a:gd name="adj1" fmla="val 113995"/>
              <a:gd name="adj2" fmla="val 50000"/>
            </a:avLst>
          </a:prstGeom>
          <a:noFill/>
          <a:ln w="952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pPr eaLnBrk="1" hangingPunct="1"/>
            <a:endParaRPr lang="zh-CN" altLang="en-US"/>
          </a:p>
        </p:txBody>
      </p:sp>
      <p:sp>
        <p:nvSpPr>
          <p:cNvPr id="104488" name="Text Box 40"/>
          <p:cNvSpPr txBox="1">
            <a:spLocks noChangeArrowheads="1"/>
          </p:cNvSpPr>
          <p:nvPr/>
        </p:nvSpPr>
        <p:spPr bwMode="auto">
          <a:xfrm>
            <a:off x="1561897" y="3332308"/>
            <a:ext cx="1335516" cy="5561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a:solidFill>
                  <a:schemeClr val="tx2"/>
                </a:solidFill>
                <a:latin typeface="Times New Roman" pitchFamily="18" charset="0"/>
              </a:rPr>
              <a:t>碰撞域</a:t>
            </a:r>
          </a:p>
        </p:txBody>
      </p:sp>
      <p:sp>
        <p:nvSpPr>
          <p:cNvPr id="104489" name="Text Box 41"/>
          <p:cNvSpPr txBox="1">
            <a:spLocks noChangeArrowheads="1"/>
          </p:cNvSpPr>
          <p:nvPr/>
        </p:nvSpPr>
        <p:spPr bwMode="auto">
          <a:xfrm>
            <a:off x="5305793" y="3332308"/>
            <a:ext cx="1335516" cy="5561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a:solidFill>
                  <a:schemeClr val="tx2"/>
                </a:solidFill>
                <a:latin typeface="Times New Roman" pitchFamily="18" charset="0"/>
              </a:rPr>
              <a:t>碰撞域</a:t>
            </a:r>
          </a:p>
        </p:txBody>
      </p:sp>
      <p:sp>
        <p:nvSpPr>
          <p:cNvPr id="104490" name="Text Box 42"/>
          <p:cNvSpPr txBox="1">
            <a:spLocks noChangeArrowheads="1"/>
          </p:cNvSpPr>
          <p:nvPr/>
        </p:nvSpPr>
        <p:spPr bwMode="auto">
          <a:xfrm>
            <a:off x="8854980" y="3332308"/>
            <a:ext cx="1335516" cy="5561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a:solidFill>
                  <a:schemeClr val="tx2"/>
                </a:solidFill>
                <a:latin typeface="Times New Roman" pitchFamily="18" charset="0"/>
              </a:rPr>
              <a:t>碰撞域</a:t>
            </a:r>
          </a:p>
        </p:txBody>
      </p:sp>
    </p:spTree>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一个更大的碰撞域</a:t>
            </a:r>
          </a:p>
          <a:p>
            <a:endParaRPr lang="zh-CN" altLang="en-US" dirty="0"/>
          </a:p>
        </p:txBody>
      </p:sp>
      <p:sp>
        <p:nvSpPr>
          <p:cNvPr id="105474" name="Rectangle 2"/>
          <p:cNvSpPr>
            <a:spLocks noGrp="1" noChangeArrowheads="1"/>
          </p:cNvSpPr>
          <p:nvPr>
            <p:ph type="title"/>
          </p:nvPr>
        </p:nvSpPr>
        <p:spPr/>
        <p:txBody>
          <a:bodyPr/>
          <a:lstStyle/>
          <a:p>
            <a:r>
              <a:rPr lang="zh-CN" altLang="en-US" sz="4000" dirty="0">
                <a:solidFill>
                  <a:srgbClr val="FFFFFF"/>
                </a:solidFill>
              </a:rPr>
              <a:t>在物理层考虑扩展</a:t>
            </a:r>
          </a:p>
        </p:txBody>
      </p:sp>
      <p:sp>
        <p:nvSpPr>
          <p:cNvPr id="105475" name="AutoShape 4"/>
          <p:cNvSpPr>
            <a:spLocks noChangeArrowheads="1"/>
          </p:cNvSpPr>
          <p:nvPr/>
        </p:nvSpPr>
        <p:spPr bwMode="auto">
          <a:xfrm>
            <a:off x="65609" y="2439150"/>
            <a:ext cx="11885653" cy="3078876"/>
          </a:xfrm>
          <a:prstGeom prst="roundRect">
            <a:avLst>
              <a:gd name="adj" fmla="val 16667"/>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108850" tIns="54425" rIns="108850" bIns="54425" anchor="ctr"/>
          <a:lstStyle/>
          <a:p>
            <a:pPr eaLnBrk="1" hangingPunct="1"/>
            <a:endParaRPr lang="zh-CN" altLang="en-US"/>
          </a:p>
        </p:txBody>
      </p:sp>
      <p:sp>
        <p:nvSpPr>
          <p:cNvPr id="105476" name="Line 5"/>
          <p:cNvSpPr>
            <a:spLocks noChangeShapeType="1"/>
          </p:cNvSpPr>
          <p:nvPr/>
        </p:nvSpPr>
        <p:spPr bwMode="auto">
          <a:xfrm flipH="1">
            <a:off x="2628558" y="3080059"/>
            <a:ext cx="2863478" cy="9622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05477" name="Line 6"/>
          <p:cNvSpPr>
            <a:spLocks noChangeShapeType="1"/>
          </p:cNvSpPr>
          <p:nvPr/>
        </p:nvSpPr>
        <p:spPr bwMode="auto">
          <a:xfrm>
            <a:off x="6408433" y="3087998"/>
            <a:ext cx="3561887" cy="9193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05478" name="Line 7"/>
          <p:cNvSpPr>
            <a:spLocks noChangeShapeType="1"/>
          </p:cNvSpPr>
          <p:nvPr/>
        </p:nvSpPr>
        <p:spPr bwMode="auto">
          <a:xfrm>
            <a:off x="5938593" y="3135635"/>
            <a:ext cx="279364" cy="89238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05479" name="Text Box 8"/>
          <p:cNvSpPr txBox="1">
            <a:spLocks noChangeArrowheads="1"/>
          </p:cNvSpPr>
          <p:nvPr/>
        </p:nvSpPr>
        <p:spPr bwMode="auto">
          <a:xfrm>
            <a:off x="814811" y="3805715"/>
            <a:ext cx="963619"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dirty="0">
                <a:solidFill>
                  <a:srgbClr val="4D4D4D"/>
                </a:solidFill>
                <a:latin typeface="Times New Roman" pitchFamily="18" charset="0"/>
              </a:rPr>
              <a:t>一系</a:t>
            </a:r>
          </a:p>
        </p:txBody>
      </p:sp>
      <p:sp>
        <p:nvSpPr>
          <p:cNvPr id="105480" name="Text Box 9"/>
          <p:cNvSpPr txBox="1">
            <a:spLocks noChangeArrowheads="1"/>
          </p:cNvSpPr>
          <p:nvPr/>
        </p:nvSpPr>
        <p:spPr bwMode="auto">
          <a:xfrm>
            <a:off x="8395725" y="3805715"/>
            <a:ext cx="963619"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dirty="0">
                <a:solidFill>
                  <a:srgbClr val="4D4D4D"/>
                </a:solidFill>
                <a:latin typeface="Times New Roman" pitchFamily="18" charset="0"/>
              </a:rPr>
              <a:t>三系</a:t>
            </a:r>
          </a:p>
        </p:txBody>
      </p:sp>
      <p:sp>
        <p:nvSpPr>
          <p:cNvPr id="105481" name="Text Box 10"/>
          <p:cNvSpPr txBox="1">
            <a:spLocks noChangeArrowheads="1"/>
          </p:cNvSpPr>
          <p:nvPr/>
        </p:nvSpPr>
        <p:spPr bwMode="auto">
          <a:xfrm>
            <a:off x="4556591" y="3805715"/>
            <a:ext cx="963619"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dirty="0">
                <a:solidFill>
                  <a:srgbClr val="4D4D4D"/>
                </a:solidFill>
                <a:latin typeface="Times New Roman" pitchFamily="18" charset="0"/>
              </a:rPr>
              <a:t>二系</a:t>
            </a:r>
          </a:p>
        </p:txBody>
      </p:sp>
      <p:sp>
        <p:nvSpPr>
          <p:cNvPr id="105482" name="Text Box 11"/>
          <p:cNvSpPr txBox="1">
            <a:spLocks noChangeArrowheads="1"/>
          </p:cNvSpPr>
          <p:nvPr/>
        </p:nvSpPr>
        <p:spPr bwMode="auto">
          <a:xfrm>
            <a:off x="2954482" y="2583057"/>
            <a:ext cx="2079309"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dirty="0">
                <a:solidFill>
                  <a:srgbClr val="4D4D4D"/>
                </a:solidFill>
                <a:latin typeface="Times New Roman" pitchFamily="18" charset="0"/>
              </a:rPr>
              <a:t>主干集线器</a:t>
            </a:r>
          </a:p>
        </p:txBody>
      </p:sp>
      <p:sp>
        <p:nvSpPr>
          <p:cNvPr id="105484" name="Line 13"/>
          <p:cNvSpPr>
            <a:spLocks noChangeShapeType="1"/>
          </p:cNvSpPr>
          <p:nvPr/>
        </p:nvSpPr>
        <p:spPr bwMode="auto">
          <a:xfrm flipH="1">
            <a:off x="1164016" y="4175687"/>
            <a:ext cx="886769" cy="6811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pic>
        <p:nvPicPr>
          <p:cNvPr id="105485" name="Picture 1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6928" y="4682218"/>
            <a:ext cx="664547" cy="47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05486" name="Line 15"/>
          <p:cNvSpPr>
            <a:spLocks noChangeShapeType="1"/>
          </p:cNvSpPr>
          <p:nvPr/>
        </p:nvSpPr>
        <p:spPr bwMode="auto">
          <a:xfrm>
            <a:off x="2550253" y="4304305"/>
            <a:ext cx="247617" cy="5303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05487" name="Line 16"/>
          <p:cNvSpPr>
            <a:spLocks noChangeShapeType="1"/>
          </p:cNvSpPr>
          <p:nvPr/>
        </p:nvSpPr>
        <p:spPr bwMode="auto">
          <a:xfrm>
            <a:off x="2797869" y="4282075"/>
            <a:ext cx="874070" cy="5303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05488" name="Line 17"/>
          <p:cNvSpPr>
            <a:spLocks noChangeShapeType="1"/>
          </p:cNvSpPr>
          <p:nvPr/>
        </p:nvSpPr>
        <p:spPr bwMode="auto">
          <a:xfrm flipH="1">
            <a:off x="1989408" y="4186803"/>
            <a:ext cx="239153" cy="68595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pic>
        <p:nvPicPr>
          <p:cNvPr id="105489" name="Picture 1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50786" y="4682218"/>
            <a:ext cx="664547" cy="47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5490"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84644" y="4682218"/>
            <a:ext cx="664547" cy="47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5491" name="Picture 2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18502" y="4682218"/>
            <a:ext cx="664547" cy="47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5492" name="Picture 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2812">
            <a:off x="1720627" y="3843824"/>
            <a:ext cx="1534383" cy="566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5493" name="Line 22"/>
          <p:cNvSpPr>
            <a:spLocks noChangeShapeType="1"/>
          </p:cNvSpPr>
          <p:nvPr/>
        </p:nvSpPr>
        <p:spPr bwMode="auto">
          <a:xfrm flipH="1">
            <a:off x="4918493" y="4175687"/>
            <a:ext cx="886769" cy="6811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pic>
        <p:nvPicPr>
          <p:cNvPr id="105494" name="Picture 2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1405" y="4682218"/>
            <a:ext cx="664547" cy="47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05495" name="Line 24"/>
          <p:cNvSpPr>
            <a:spLocks noChangeShapeType="1"/>
          </p:cNvSpPr>
          <p:nvPr/>
        </p:nvSpPr>
        <p:spPr bwMode="auto">
          <a:xfrm>
            <a:off x="6304731" y="4304305"/>
            <a:ext cx="247617" cy="5303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05496" name="Line 25"/>
          <p:cNvSpPr>
            <a:spLocks noChangeShapeType="1"/>
          </p:cNvSpPr>
          <p:nvPr/>
        </p:nvSpPr>
        <p:spPr bwMode="auto">
          <a:xfrm>
            <a:off x="6552347" y="4282075"/>
            <a:ext cx="871953" cy="5303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05497" name="Line 26"/>
          <p:cNvSpPr>
            <a:spLocks noChangeShapeType="1"/>
          </p:cNvSpPr>
          <p:nvPr/>
        </p:nvSpPr>
        <p:spPr bwMode="auto">
          <a:xfrm flipH="1">
            <a:off x="5743886" y="4186803"/>
            <a:ext cx="239153" cy="68595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pic>
        <p:nvPicPr>
          <p:cNvPr id="105498" name="Picture 2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05264" y="4682218"/>
            <a:ext cx="664547" cy="47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5499" name="Picture 2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39122" y="4682218"/>
            <a:ext cx="664547" cy="47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5500" name="Picture 2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72980" y="4682218"/>
            <a:ext cx="664547" cy="47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5501" name="Picture 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2812">
            <a:off x="5475105" y="3843824"/>
            <a:ext cx="1532267" cy="566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5502" name="Line 31"/>
          <p:cNvSpPr>
            <a:spLocks noChangeShapeType="1"/>
          </p:cNvSpPr>
          <p:nvPr/>
        </p:nvSpPr>
        <p:spPr bwMode="auto">
          <a:xfrm flipH="1">
            <a:off x="8675088" y="4175687"/>
            <a:ext cx="886767" cy="6811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pic>
        <p:nvPicPr>
          <p:cNvPr id="105503" name="Picture 3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28000" y="4682218"/>
            <a:ext cx="664547" cy="47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05504" name="Line 33"/>
          <p:cNvSpPr>
            <a:spLocks noChangeShapeType="1"/>
          </p:cNvSpPr>
          <p:nvPr/>
        </p:nvSpPr>
        <p:spPr bwMode="auto">
          <a:xfrm>
            <a:off x="10061324" y="4304305"/>
            <a:ext cx="247618" cy="5303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05505" name="Line 34"/>
          <p:cNvSpPr>
            <a:spLocks noChangeShapeType="1"/>
          </p:cNvSpPr>
          <p:nvPr/>
        </p:nvSpPr>
        <p:spPr bwMode="auto">
          <a:xfrm>
            <a:off x="10308943" y="4282075"/>
            <a:ext cx="874069" cy="5303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05506" name="Line 35"/>
          <p:cNvSpPr>
            <a:spLocks noChangeShapeType="1"/>
          </p:cNvSpPr>
          <p:nvPr/>
        </p:nvSpPr>
        <p:spPr bwMode="auto">
          <a:xfrm flipH="1">
            <a:off x="9500481" y="4186803"/>
            <a:ext cx="239152" cy="68595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pic>
        <p:nvPicPr>
          <p:cNvPr id="105507" name="Picture 3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61859" y="4682218"/>
            <a:ext cx="664547" cy="47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5508" name="Picture 3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95717" y="4682218"/>
            <a:ext cx="664547" cy="47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5509" name="Picture 3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29575" y="4682218"/>
            <a:ext cx="664547" cy="47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5510" name="Picture 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2812">
            <a:off x="9231698" y="3843824"/>
            <a:ext cx="1534384" cy="566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5511" name="Picture 4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2812">
            <a:off x="5022198" y="2568765"/>
            <a:ext cx="2050782" cy="75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5512" name="Text Box 41"/>
          <p:cNvSpPr txBox="1">
            <a:spLocks noChangeArrowheads="1"/>
          </p:cNvSpPr>
          <p:nvPr/>
        </p:nvSpPr>
        <p:spPr bwMode="auto">
          <a:xfrm>
            <a:off x="9718468" y="2576705"/>
            <a:ext cx="1335516" cy="5561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dirty="0">
                <a:solidFill>
                  <a:srgbClr val="4D4D4D"/>
                </a:solidFill>
                <a:latin typeface="Times New Roman" pitchFamily="18" charset="0"/>
              </a:rPr>
              <a:t>碰撞域</a:t>
            </a:r>
          </a:p>
        </p:txBody>
      </p:sp>
    </p:spTree>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idx="1"/>
          </p:nvPr>
        </p:nvSpPr>
        <p:spPr/>
        <p:txBody>
          <a:bodyPr/>
          <a:lstStyle/>
          <a:p>
            <a:r>
              <a:rPr lang="zh-CN" altLang="en-US" sz="3200" b="0" kern="1200" dirty="0">
                <a:solidFill>
                  <a:srgbClr val="4D4D4D"/>
                </a:solidFill>
                <a:latin typeface="微软雅黑" panose="020B0503020204020204" pitchFamily="34" charset="-122"/>
                <a:ea typeface="微软雅黑" panose="020B0503020204020204" pitchFamily="34" charset="-122"/>
              </a:rPr>
              <a:t>用集线器扩展局域网优点</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使原来属于不同碰撞域的局域网上的计算机能够进行跨碰撞域的通信。</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扩大了局域网覆盖的地理范围。</a:t>
            </a:r>
          </a:p>
          <a:p>
            <a:r>
              <a:rPr lang="zh-CN" altLang="en-US" sz="3200" b="0" kern="1200" dirty="0">
                <a:solidFill>
                  <a:srgbClr val="4D4D4D"/>
                </a:solidFill>
                <a:latin typeface="微软雅黑" panose="020B0503020204020204" pitchFamily="34" charset="-122"/>
                <a:ea typeface="微软雅黑" panose="020B0503020204020204" pitchFamily="34" charset="-122"/>
              </a:rPr>
              <a:t>用集线器扩展局域网缺点</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碰撞域增大了，但总的吞吐量并未提高。</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如果不同的碰撞域使用不同的数据率，那么就不能用集线器将它们互连起来。</a:t>
            </a:r>
          </a:p>
        </p:txBody>
      </p:sp>
      <p:sp>
        <p:nvSpPr>
          <p:cNvPr id="106498" name="Rectangle 2"/>
          <p:cNvSpPr>
            <a:spLocks noGrp="1" noChangeArrowheads="1"/>
          </p:cNvSpPr>
          <p:nvPr>
            <p:ph type="title"/>
          </p:nvPr>
        </p:nvSpPr>
        <p:spPr/>
        <p:txBody>
          <a:bodyPr/>
          <a:lstStyle/>
          <a:p>
            <a:r>
              <a:rPr lang="zh-CN" altLang="en-US" sz="4000" dirty="0">
                <a:solidFill>
                  <a:srgbClr val="FFFFFF"/>
                </a:solidFill>
              </a:rPr>
              <a:t>在物理层考虑扩展</a:t>
            </a:r>
          </a:p>
        </p:txBody>
      </p:sp>
    </p:spTree>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2"/>
          <p:cNvSpPr>
            <a:spLocks noGrp="1" noChangeArrowheads="1"/>
          </p:cNvSpPr>
          <p:nvPr>
            <p:ph idx="1"/>
          </p:nvPr>
        </p:nvSpPr>
        <p:spPr/>
        <p:txBody>
          <a:bodyPr/>
          <a:lstStyle/>
          <a:p>
            <a:r>
              <a:rPr lang="zh-CN" altLang="zh-CN" sz="3200" b="0" kern="1200" dirty="0">
                <a:solidFill>
                  <a:srgbClr val="4D4D4D"/>
                </a:solidFill>
                <a:latin typeface="微软雅黑" panose="020B0503020204020204" pitchFamily="34" charset="-122"/>
                <a:ea typeface="微软雅黑" panose="020B0503020204020204" pitchFamily="34" charset="-122"/>
              </a:rPr>
              <a:t>扩展以太网更常用的方法是在数据链路层进行</a:t>
            </a:r>
            <a:r>
              <a:rPr lang="zh-CN" altLang="en-US" sz="3200" b="0" kern="1200" dirty="0">
                <a:solidFill>
                  <a:srgbClr val="4D4D4D"/>
                </a:solidFill>
                <a:latin typeface="微软雅黑" panose="020B0503020204020204" pitchFamily="34" charset="-122"/>
                <a:ea typeface="微软雅黑" panose="020B0503020204020204" pitchFamily="34" charset="-122"/>
              </a:rPr>
              <a:t>。</a:t>
            </a:r>
            <a:endParaRPr lang="en-US" altLang="zh-CN" sz="3200" b="0" kern="1200" dirty="0">
              <a:solidFill>
                <a:srgbClr val="4D4D4D"/>
              </a:solidFill>
              <a:latin typeface="微软雅黑" panose="020B0503020204020204" pitchFamily="34" charset="-122"/>
              <a:ea typeface="微软雅黑" panose="020B0503020204020204" pitchFamily="34" charset="-122"/>
            </a:endParaRPr>
          </a:p>
          <a:p>
            <a:r>
              <a:rPr lang="zh-CN" altLang="en-US" sz="3200" b="0" kern="1200" dirty="0">
                <a:solidFill>
                  <a:srgbClr val="4D4D4D"/>
                </a:solidFill>
                <a:latin typeface="微软雅黑" panose="020B0503020204020204" pitchFamily="34" charset="-122"/>
                <a:ea typeface="微软雅黑" panose="020B0503020204020204" pitchFamily="34" charset="-122"/>
              </a:rPr>
              <a:t>早期使用网桥，现在使用以太网交换机。</a:t>
            </a:r>
            <a:endParaRPr lang="en-US" altLang="zh-CN" sz="3200" b="0" kern="1200" dirty="0">
              <a:solidFill>
                <a:srgbClr val="4D4D4D"/>
              </a:solidFill>
              <a:latin typeface="微软雅黑" panose="020B0503020204020204" pitchFamily="34" charset="-122"/>
              <a:ea typeface="微软雅黑" panose="020B0503020204020204" pitchFamily="34" charset="-122"/>
            </a:endParaRPr>
          </a:p>
        </p:txBody>
      </p:sp>
      <p:sp>
        <p:nvSpPr>
          <p:cNvPr id="107522" name="Rectangle 3"/>
          <p:cNvSpPr>
            <a:spLocks noGrp="1" noChangeArrowheads="1"/>
          </p:cNvSpPr>
          <p:nvPr>
            <p:ph type="title"/>
          </p:nvPr>
        </p:nvSpPr>
        <p:spPr/>
        <p:txBody>
          <a:bodyPr/>
          <a:lstStyle/>
          <a:p>
            <a:r>
              <a:rPr lang="zh-CN" altLang="en-US" sz="4000" dirty="0">
                <a:solidFill>
                  <a:srgbClr val="FFFFFF"/>
                </a:solidFill>
              </a:rPr>
              <a:t>在数据链路层扩展以太网 </a:t>
            </a:r>
          </a:p>
        </p:txBody>
      </p:sp>
      <p:sp>
        <p:nvSpPr>
          <p:cNvPr id="2" name="矩形 1">
            <a:extLst>
              <a:ext uri="{FF2B5EF4-FFF2-40B4-BE49-F238E27FC236}">
                <a16:creationId xmlns:a16="http://schemas.microsoft.com/office/drawing/2014/main" id="{5FA72D7C-0664-4C82-8CA3-1750591B2186}"/>
              </a:ext>
            </a:extLst>
          </p:cNvPr>
          <p:cNvSpPr/>
          <p:nvPr/>
        </p:nvSpPr>
        <p:spPr>
          <a:xfrm>
            <a:off x="1043382" y="2733390"/>
            <a:ext cx="10634865" cy="2310515"/>
          </a:xfrm>
          <a:prstGeom prst="rect">
            <a:avLst/>
          </a:prstGeom>
          <a:solidFill>
            <a:srgbClr val="FFFF66"/>
          </a:solidFill>
          <a:ln>
            <a:solidFill>
              <a:srgbClr val="000066"/>
            </a:solidFill>
          </a:ln>
        </p:spPr>
        <p:txBody>
          <a:bodyPr lIns="108850" tIns="54425" rIns="108850" bIns="54425">
            <a:spAutoFit/>
          </a:bodyPr>
          <a:lstStyle/>
          <a:p>
            <a:pPr marL="395988" indent="-395988">
              <a:lnSpc>
                <a:spcPct val="110000"/>
              </a:lnSpc>
              <a:buSzPct val="80000"/>
              <a:buFont typeface="Wingdings" pitchFamily="2" charset="2"/>
              <a:buChar char="l"/>
              <a:defRPr/>
            </a:pPr>
            <a:r>
              <a:rPr lang="zh-CN" altLang="en-US" sz="2600" b="1" dirty="0">
                <a:solidFill>
                  <a:srgbClr val="C00000"/>
                </a:solidFill>
                <a:latin typeface="+mn-lt"/>
                <a:ea typeface="黑体" pitchFamily="2" charset="-122"/>
              </a:rPr>
              <a:t>网桥</a:t>
            </a:r>
            <a:r>
              <a:rPr lang="zh-CN" altLang="en-US" sz="2600" b="1" dirty="0">
                <a:solidFill>
                  <a:srgbClr val="000099"/>
                </a:solidFill>
                <a:latin typeface="+mn-lt"/>
                <a:ea typeface="黑体" pitchFamily="2" charset="-122"/>
              </a:rPr>
              <a:t>工作在数据链路层。</a:t>
            </a:r>
            <a:endParaRPr lang="en-US" altLang="zh-CN" sz="2600" b="1" dirty="0">
              <a:solidFill>
                <a:srgbClr val="000099"/>
              </a:solidFill>
              <a:latin typeface="+mn-lt"/>
              <a:ea typeface="黑体" pitchFamily="2" charset="-122"/>
            </a:endParaRPr>
          </a:p>
          <a:p>
            <a:pPr marL="395988" indent="-395988">
              <a:lnSpc>
                <a:spcPct val="110000"/>
              </a:lnSpc>
              <a:buSzPct val="80000"/>
              <a:buFont typeface="Wingdings" pitchFamily="2" charset="2"/>
              <a:buChar char="l"/>
              <a:defRPr/>
            </a:pPr>
            <a:r>
              <a:rPr lang="zh-CN" altLang="en-US" sz="2600" b="1" dirty="0">
                <a:solidFill>
                  <a:srgbClr val="C00000"/>
                </a:solidFill>
                <a:latin typeface="+mn-lt"/>
                <a:ea typeface="黑体" pitchFamily="2" charset="-122"/>
              </a:rPr>
              <a:t>它根据 </a:t>
            </a:r>
            <a:r>
              <a:rPr lang="en-US" altLang="zh-CN" sz="2600" b="1" dirty="0">
                <a:solidFill>
                  <a:srgbClr val="C00000"/>
                </a:solidFill>
                <a:latin typeface="+mn-lt"/>
                <a:ea typeface="黑体" pitchFamily="2" charset="-122"/>
              </a:rPr>
              <a:t>MAC </a:t>
            </a:r>
            <a:r>
              <a:rPr lang="zh-CN" altLang="en-US" sz="2600" b="1" dirty="0">
                <a:solidFill>
                  <a:srgbClr val="C00000"/>
                </a:solidFill>
                <a:latin typeface="+mn-lt"/>
                <a:ea typeface="黑体" pitchFamily="2" charset="-122"/>
              </a:rPr>
              <a:t>帧的目的地址对收到的帧进行</a:t>
            </a:r>
            <a:r>
              <a:rPr lang="zh-CN" altLang="zh-CN" sz="2600" b="1" dirty="0">
                <a:solidFill>
                  <a:srgbClr val="C00000"/>
                </a:solidFill>
                <a:latin typeface="+mn-lt"/>
                <a:ea typeface="黑体" pitchFamily="2" charset="-122"/>
              </a:rPr>
              <a:t>转发和过滤</a:t>
            </a:r>
            <a:r>
              <a:rPr lang="zh-CN" altLang="en-US" sz="2600" b="1" dirty="0">
                <a:solidFill>
                  <a:srgbClr val="C00000"/>
                </a:solidFill>
                <a:latin typeface="+mn-lt"/>
                <a:ea typeface="黑体" pitchFamily="2" charset="-122"/>
              </a:rPr>
              <a:t>。</a:t>
            </a:r>
          </a:p>
          <a:p>
            <a:pPr marL="395988" indent="-395988">
              <a:lnSpc>
                <a:spcPct val="110000"/>
              </a:lnSpc>
              <a:buSzPct val="80000"/>
              <a:buFont typeface="Wingdings" pitchFamily="2" charset="2"/>
              <a:buChar char="l"/>
              <a:defRPr/>
            </a:pPr>
            <a:r>
              <a:rPr lang="zh-CN" altLang="en-US" sz="2600" b="1" dirty="0">
                <a:solidFill>
                  <a:srgbClr val="000099"/>
                </a:solidFill>
                <a:latin typeface="+mn-lt"/>
                <a:ea typeface="黑体" pitchFamily="2" charset="-122"/>
              </a:rPr>
              <a:t>当网桥收到一个帧时，并不是向所有的接口转发此帧，而是先检查此帧的目的 </a:t>
            </a:r>
            <a:r>
              <a:rPr lang="en-US" altLang="zh-CN" sz="2600" b="1" dirty="0">
                <a:solidFill>
                  <a:srgbClr val="000099"/>
                </a:solidFill>
                <a:latin typeface="+mn-lt"/>
                <a:ea typeface="黑体" pitchFamily="2" charset="-122"/>
              </a:rPr>
              <a:t>MAC </a:t>
            </a:r>
            <a:r>
              <a:rPr lang="zh-CN" altLang="en-US" sz="2600" b="1" dirty="0">
                <a:solidFill>
                  <a:srgbClr val="000099"/>
                </a:solidFill>
                <a:latin typeface="+mn-lt"/>
                <a:ea typeface="黑体" pitchFamily="2" charset="-122"/>
              </a:rPr>
              <a:t>地址，然后再确定将该帧转发到哪一个接口，或</a:t>
            </a:r>
            <a:r>
              <a:rPr lang="zh-CN" altLang="zh-CN" sz="2600" b="1" dirty="0">
                <a:solidFill>
                  <a:srgbClr val="000099"/>
                </a:solidFill>
                <a:latin typeface="+mn-lt"/>
                <a:ea typeface="黑体" pitchFamily="2" charset="-122"/>
              </a:rPr>
              <a:t>把它</a:t>
            </a:r>
            <a:r>
              <a:rPr lang="zh-CN" altLang="en-US" sz="2600" b="1" dirty="0">
                <a:solidFill>
                  <a:srgbClr val="000099"/>
                </a:solidFill>
                <a:latin typeface="+mn-lt"/>
                <a:ea typeface="黑体" pitchFamily="2" charset="-122"/>
              </a:rPr>
              <a:t>丢弃。 </a:t>
            </a:r>
          </a:p>
        </p:txBody>
      </p:sp>
      <p:sp>
        <p:nvSpPr>
          <p:cNvPr id="3" name="矩形 2">
            <a:extLst>
              <a:ext uri="{FF2B5EF4-FFF2-40B4-BE49-F238E27FC236}">
                <a16:creationId xmlns:a16="http://schemas.microsoft.com/office/drawing/2014/main" id="{5AF4E327-53C1-407C-9300-61308AAB5123}"/>
              </a:ext>
            </a:extLst>
          </p:cNvPr>
          <p:cNvSpPr/>
          <p:nvPr/>
        </p:nvSpPr>
        <p:spPr>
          <a:xfrm>
            <a:off x="1043382" y="5013970"/>
            <a:ext cx="10634865" cy="1870395"/>
          </a:xfrm>
          <a:prstGeom prst="rect">
            <a:avLst/>
          </a:prstGeom>
          <a:solidFill>
            <a:srgbClr val="66FF66"/>
          </a:solidFill>
          <a:ln>
            <a:solidFill>
              <a:srgbClr val="000066"/>
            </a:solidFill>
          </a:ln>
        </p:spPr>
        <p:txBody>
          <a:bodyPr lIns="108850" tIns="54425" rIns="108850" bIns="54425">
            <a:spAutoFit/>
          </a:bodyPr>
          <a:lstStyle/>
          <a:p>
            <a:pPr marL="395988" indent="-395988">
              <a:lnSpc>
                <a:spcPct val="110000"/>
              </a:lnSpc>
              <a:buSzPct val="80000"/>
              <a:buFont typeface="Wingdings" pitchFamily="2" charset="2"/>
              <a:buChar char="l"/>
              <a:defRPr/>
            </a:pPr>
            <a:r>
              <a:rPr lang="en-US" altLang="zh-CN" sz="2600" b="1" dirty="0">
                <a:solidFill>
                  <a:srgbClr val="000099"/>
                </a:solidFill>
                <a:latin typeface="+mn-lt"/>
                <a:ea typeface="黑体" pitchFamily="2" charset="-122"/>
              </a:rPr>
              <a:t>1990 </a:t>
            </a:r>
            <a:r>
              <a:rPr lang="zh-CN" altLang="en-US" sz="2600" b="1" dirty="0">
                <a:solidFill>
                  <a:srgbClr val="000099"/>
                </a:solidFill>
                <a:latin typeface="+mn-lt"/>
                <a:ea typeface="黑体" pitchFamily="2" charset="-122"/>
              </a:rPr>
              <a:t>年问世的</a:t>
            </a:r>
            <a:r>
              <a:rPr lang="zh-CN" altLang="en-US" sz="2600" b="1" dirty="0">
                <a:solidFill>
                  <a:srgbClr val="C00000"/>
                </a:solidFill>
                <a:latin typeface="+mn-lt"/>
                <a:ea typeface="黑体" pitchFamily="2" charset="-122"/>
              </a:rPr>
              <a:t>交换式集线器 </a:t>
            </a:r>
            <a:r>
              <a:rPr lang="en-US" altLang="zh-CN" sz="2600" b="1" dirty="0">
                <a:solidFill>
                  <a:srgbClr val="000099"/>
                </a:solidFill>
                <a:latin typeface="+mn-lt"/>
                <a:ea typeface="黑体" pitchFamily="2" charset="-122"/>
              </a:rPr>
              <a:t>(switching hub) </a:t>
            </a:r>
            <a:r>
              <a:rPr lang="zh-CN" altLang="en-US" sz="2600" b="1" dirty="0">
                <a:solidFill>
                  <a:srgbClr val="000099"/>
                </a:solidFill>
                <a:latin typeface="+mn-lt"/>
                <a:ea typeface="黑体" pitchFamily="2" charset="-122"/>
              </a:rPr>
              <a:t>可明显地提高以太网的性能。</a:t>
            </a:r>
            <a:endParaRPr lang="en-US" altLang="zh-CN" sz="2600" b="1" dirty="0">
              <a:solidFill>
                <a:srgbClr val="000099"/>
              </a:solidFill>
              <a:latin typeface="+mn-lt"/>
              <a:ea typeface="黑体" pitchFamily="2" charset="-122"/>
            </a:endParaRPr>
          </a:p>
          <a:p>
            <a:pPr marL="395988" indent="-395988">
              <a:lnSpc>
                <a:spcPct val="110000"/>
              </a:lnSpc>
              <a:buSzPct val="80000"/>
              <a:buFont typeface="Wingdings" pitchFamily="2" charset="2"/>
              <a:buChar char="l"/>
              <a:defRPr/>
            </a:pPr>
            <a:r>
              <a:rPr lang="zh-CN" altLang="zh-CN" sz="2600" b="1" dirty="0">
                <a:solidFill>
                  <a:srgbClr val="C00000"/>
                </a:solidFill>
                <a:latin typeface="+mn-lt"/>
                <a:ea typeface="黑体" pitchFamily="2" charset="-122"/>
              </a:rPr>
              <a:t>交换式集线器</a:t>
            </a:r>
            <a:r>
              <a:rPr lang="zh-CN" altLang="zh-CN" sz="2600" b="1" dirty="0">
                <a:solidFill>
                  <a:srgbClr val="000099"/>
                </a:solidFill>
                <a:latin typeface="+mn-lt"/>
                <a:ea typeface="黑体" pitchFamily="2" charset="-122"/>
              </a:rPr>
              <a:t>常称为</a:t>
            </a:r>
            <a:r>
              <a:rPr lang="zh-CN" altLang="zh-CN" sz="2600" b="1" dirty="0">
                <a:solidFill>
                  <a:srgbClr val="C00000"/>
                </a:solidFill>
                <a:latin typeface="+mn-lt"/>
                <a:ea typeface="黑体" pitchFamily="2" charset="-122"/>
              </a:rPr>
              <a:t>以太网交换机</a:t>
            </a:r>
            <a:r>
              <a:rPr lang="en-US" altLang="zh-CN" sz="2600" b="1" dirty="0">
                <a:solidFill>
                  <a:srgbClr val="C00000"/>
                </a:solidFill>
                <a:latin typeface="+mn-lt"/>
                <a:ea typeface="黑体" pitchFamily="2" charset="-122"/>
              </a:rPr>
              <a:t> </a:t>
            </a:r>
            <a:r>
              <a:rPr lang="en-US" altLang="zh-CN" sz="2600" b="1" dirty="0">
                <a:solidFill>
                  <a:srgbClr val="000099"/>
                </a:solidFill>
                <a:latin typeface="+mn-lt"/>
                <a:ea typeface="黑体" pitchFamily="2" charset="-122"/>
              </a:rPr>
              <a:t>(switch) </a:t>
            </a:r>
            <a:r>
              <a:rPr lang="zh-CN" altLang="zh-CN" sz="2600" b="1" dirty="0">
                <a:solidFill>
                  <a:srgbClr val="000099"/>
                </a:solidFill>
                <a:latin typeface="+mn-lt"/>
                <a:ea typeface="黑体" pitchFamily="2" charset="-122"/>
              </a:rPr>
              <a:t>或</a:t>
            </a:r>
            <a:r>
              <a:rPr lang="zh-CN" altLang="zh-CN" sz="2600" b="1" dirty="0">
                <a:solidFill>
                  <a:srgbClr val="C00000"/>
                </a:solidFill>
                <a:latin typeface="+mn-lt"/>
                <a:ea typeface="黑体" pitchFamily="2" charset="-122"/>
              </a:rPr>
              <a:t>第二层交换机</a:t>
            </a:r>
            <a:r>
              <a:rPr lang="en-US" altLang="zh-CN" sz="2600" b="1" dirty="0">
                <a:solidFill>
                  <a:srgbClr val="C00000"/>
                </a:solidFill>
                <a:latin typeface="+mn-lt"/>
                <a:ea typeface="黑体" pitchFamily="2" charset="-122"/>
              </a:rPr>
              <a:t> </a:t>
            </a:r>
            <a:r>
              <a:rPr lang="en-US" altLang="zh-CN" sz="2600" b="1" dirty="0">
                <a:solidFill>
                  <a:srgbClr val="000099"/>
                </a:solidFill>
                <a:latin typeface="+mn-lt"/>
                <a:ea typeface="黑体" pitchFamily="2" charset="-122"/>
              </a:rPr>
              <a:t>(L2 switch)</a:t>
            </a:r>
            <a:r>
              <a:rPr lang="zh-CN" altLang="zh-CN" sz="2600" b="1" dirty="0">
                <a:solidFill>
                  <a:srgbClr val="000099"/>
                </a:solidFill>
                <a:latin typeface="+mn-lt"/>
                <a:ea typeface="黑体" pitchFamily="2" charset="-122"/>
              </a:rPr>
              <a:t>，强调这种交换机工作在数据链路层</a:t>
            </a:r>
            <a:r>
              <a:rPr lang="zh-CN" altLang="en-US" sz="2600" b="1" dirty="0">
                <a:solidFill>
                  <a:srgbClr val="000099"/>
                </a:solidFill>
                <a:latin typeface="+mn-lt"/>
                <a:ea typeface="黑体" pitchFamily="2" charset="-122"/>
              </a:rPr>
              <a:t>。</a:t>
            </a:r>
          </a:p>
        </p:txBody>
      </p:sp>
    </p:spTree>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B6656A4-ED6A-4630-A2FC-EB55A1909F4E}"/>
              </a:ext>
            </a:extLst>
          </p:cNvPr>
          <p:cNvSpPr>
            <a:spLocks noGrp="1"/>
          </p:cNvSpPr>
          <p:nvPr>
            <p:ph idx="1"/>
          </p:nvPr>
        </p:nvSpPr>
        <p:spPr/>
        <p:txBody>
          <a:bodyPr/>
          <a:lstStyle/>
          <a:p>
            <a:r>
              <a:rPr lang="zh-CN" altLang="zh-CN" sz="3200" b="0" kern="1200" dirty="0">
                <a:solidFill>
                  <a:srgbClr val="4D4D4D"/>
                </a:solidFill>
                <a:latin typeface="微软雅黑" panose="020B0503020204020204" pitchFamily="34" charset="-122"/>
                <a:ea typeface="微软雅黑" panose="020B0503020204020204" pitchFamily="34" charset="-122"/>
              </a:rPr>
              <a:t>以太网交换机实质上就是一个多接口的网桥</a:t>
            </a:r>
            <a:r>
              <a:rPr lang="zh-CN" altLang="en-US" sz="3200" b="0" kern="1200" dirty="0">
                <a:solidFill>
                  <a:srgbClr val="4D4D4D"/>
                </a:solidFill>
                <a:latin typeface="微软雅黑" panose="020B0503020204020204" pitchFamily="34" charset="-122"/>
                <a:ea typeface="微软雅黑" panose="020B0503020204020204" pitchFamily="34" charset="-122"/>
              </a:rPr>
              <a:t>。</a:t>
            </a:r>
            <a:endParaRPr lang="en-US" altLang="zh-CN" sz="3200" b="0" kern="1200" dirty="0">
              <a:solidFill>
                <a:srgbClr val="4D4D4D"/>
              </a:solidFill>
              <a:latin typeface="微软雅黑" panose="020B0503020204020204" pitchFamily="34" charset="-122"/>
              <a:ea typeface="微软雅黑" panose="020B0503020204020204" pitchFamily="34" charset="-122"/>
            </a:endParaRPr>
          </a:p>
          <a:p>
            <a:pPr lvl="1"/>
            <a:r>
              <a:rPr lang="zh-CN" altLang="zh-CN" sz="2800" dirty="0">
                <a:solidFill>
                  <a:srgbClr val="4D4D4D"/>
                </a:solidFill>
                <a:latin typeface="微软雅黑" panose="020B0503020204020204" pitchFamily="34" charset="-122"/>
                <a:ea typeface="微软雅黑" panose="020B0503020204020204" pitchFamily="34" charset="-122"/>
                <a:cs typeface="+mn-cs"/>
              </a:rPr>
              <a:t>通常都有十几个或更多的接口</a:t>
            </a:r>
            <a:r>
              <a:rPr lang="zh-CN" altLang="en-US" sz="2800" dirty="0">
                <a:solidFill>
                  <a:srgbClr val="4D4D4D"/>
                </a:solidFill>
                <a:latin typeface="微软雅黑" panose="020B0503020204020204" pitchFamily="34" charset="-122"/>
                <a:ea typeface="微软雅黑" panose="020B0503020204020204" pitchFamily="34" charset="-122"/>
                <a:cs typeface="+mn-cs"/>
              </a:rPr>
              <a:t>。</a:t>
            </a:r>
            <a:endParaRPr lang="en-US" altLang="zh-CN" sz="2800" dirty="0">
              <a:solidFill>
                <a:srgbClr val="4D4D4D"/>
              </a:solidFill>
              <a:latin typeface="微软雅黑" panose="020B0503020204020204" pitchFamily="34" charset="-122"/>
              <a:ea typeface="微软雅黑" panose="020B0503020204020204" pitchFamily="34" charset="-122"/>
              <a:cs typeface="+mn-cs"/>
            </a:endParaRPr>
          </a:p>
          <a:p>
            <a:r>
              <a:rPr lang="zh-CN" altLang="zh-CN" sz="3200" b="0" kern="1200" dirty="0">
                <a:solidFill>
                  <a:srgbClr val="4D4D4D"/>
                </a:solidFill>
                <a:latin typeface="微软雅黑" panose="020B0503020204020204" pitchFamily="34" charset="-122"/>
                <a:ea typeface="微软雅黑" panose="020B0503020204020204" pitchFamily="34" charset="-122"/>
              </a:rPr>
              <a:t>每个接口都直接与一个单台主机或另一个以太网交换机相连，并且一般都工作在全双工方式。</a:t>
            </a:r>
            <a:endParaRPr lang="en-US" altLang="zh-CN" sz="3200" b="0" kern="1200" dirty="0">
              <a:solidFill>
                <a:srgbClr val="4D4D4D"/>
              </a:solidFill>
              <a:latin typeface="微软雅黑" panose="020B0503020204020204" pitchFamily="34" charset="-122"/>
              <a:ea typeface="微软雅黑" panose="020B0503020204020204" pitchFamily="34" charset="-122"/>
            </a:endParaRPr>
          </a:p>
          <a:p>
            <a:r>
              <a:rPr lang="zh-CN" altLang="zh-CN" sz="3200" b="0" kern="1200" dirty="0">
                <a:solidFill>
                  <a:srgbClr val="4D4D4D"/>
                </a:solidFill>
                <a:latin typeface="微软雅黑" panose="020B0503020204020204" pitchFamily="34" charset="-122"/>
                <a:ea typeface="微软雅黑" panose="020B0503020204020204" pitchFamily="34" charset="-122"/>
              </a:rPr>
              <a:t>以太网交换机具有并行性</a:t>
            </a:r>
            <a:r>
              <a:rPr lang="zh-CN" altLang="en-US" sz="3200" b="0" kern="1200" dirty="0">
                <a:solidFill>
                  <a:srgbClr val="4D4D4D"/>
                </a:solidFill>
                <a:latin typeface="微软雅黑" panose="020B0503020204020204" pitchFamily="34" charset="-122"/>
                <a:ea typeface="微软雅黑" panose="020B0503020204020204" pitchFamily="34" charset="-122"/>
              </a:rPr>
              <a:t>。</a:t>
            </a:r>
            <a:endParaRPr lang="en-US" altLang="zh-CN" sz="3200" b="0" kern="1200" dirty="0">
              <a:solidFill>
                <a:srgbClr val="4D4D4D"/>
              </a:solidFill>
              <a:latin typeface="微软雅黑" panose="020B0503020204020204" pitchFamily="34" charset="-122"/>
              <a:ea typeface="微软雅黑" panose="020B0503020204020204" pitchFamily="34" charset="-122"/>
            </a:endParaRPr>
          </a:p>
          <a:p>
            <a:pPr lvl="1"/>
            <a:r>
              <a:rPr lang="zh-CN" altLang="zh-CN" sz="2800" dirty="0">
                <a:solidFill>
                  <a:srgbClr val="4D4D4D"/>
                </a:solidFill>
                <a:latin typeface="微软雅黑" panose="020B0503020204020204" pitchFamily="34" charset="-122"/>
                <a:ea typeface="微软雅黑" panose="020B0503020204020204" pitchFamily="34" charset="-122"/>
                <a:cs typeface="+mn-cs"/>
              </a:rPr>
              <a:t>能同时连通多对接口，使多对主机能同时通信</a:t>
            </a:r>
            <a:r>
              <a:rPr lang="zh-CN" altLang="en-US" sz="2800" dirty="0">
                <a:solidFill>
                  <a:srgbClr val="4D4D4D"/>
                </a:solidFill>
                <a:latin typeface="微软雅黑" panose="020B0503020204020204" pitchFamily="34" charset="-122"/>
                <a:ea typeface="微软雅黑" panose="020B0503020204020204" pitchFamily="34" charset="-122"/>
                <a:cs typeface="+mn-cs"/>
              </a:rPr>
              <a:t>。</a:t>
            </a:r>
            <a:endParaRPr lang="en-US" altLang="zh-CN" sz="2800" dirty="0">
              <a:solidFill>
                <a:srgbClr val="4D4D4D"/>
              </a:solidFill>
              <a:latin typeface="微软雅黑" panose="020B0503020204020204" pitchFamily="34" charset="-122"/>
              <a:ea typeface="微软雅黑" panose="020B0503020204020204" pitchFamily="34" charset="-122"/>
              <a:cs typeface="+mn-cs"/>
            </a:endParaRPr>
          </a:p>
          <a:p>
            <a:r>
              <a:rPr lang="zh-CN" altLang="zh-CN" sz="3200" b="0" kern="1200" dirty="0">
                <a:solidFill>
                  <a:srgbClr val="4D4D4D"/>
                </a:solidFill>
                <a:latin typeface="微软雅黑" panose="020B0503020204020204" pitchFamily="34" charset="-122"/>
                <a:ea typeface="微软雅黑" panose="020B0503020204020204" pitchFamily="34" charset="-122"/>
              </a:rPr>
              <a:t>相互通信的主机都是独占传输媒体，无碰撞地传输数据。</a:t>
            </a:r>
            <a:endParaRPr lang="en-US" altLang="zh-CN" sz="3200" b="0" kern="1200" dirty="0">
              <a:solidFill>
                <a:srgbClr val="4D4D4D"/>
              </a:solidFill>
              <a:latin typeface="微软雅黑" panose="020B0503020204020204" pitchFamily="34" charset="-122"/>
              <a:ea typeface="微软雅黑" panose="020B0503020204020204" pitchFamily="34" charset="-122"/>
            </a:endParaRPr>
          </a:p>
          <a:p>
            <a:endParaRPr lang="zh-CN" altLang="en-US" sz="3200" b="0" kern="1200" dirty="0">
              <a:solidFill>
                <a:srgbClr val="4D4D4D"/>
              </a:solidFill>
              <a:latin typeface="微软雅黑" panose="020B0503020204020204" pitchFamily="34" charset="-122"/>
              <a:ea typeface="微软雅黑" panose="020B0503020204020204" pitchFamily="34" charset="-122"/>
            </a:endParaRPr>
          </a:p>
        </p:txBody>
      </p:sp>
      <p:sp>
        <p:nvSpPr>
          <p:cNvPr id="109570" name="标题 1"/>
          <p:cNvSpPr>
            <a:spLocks noGrp="1" noChangeArrowheads="1"/>
          </p:cNvSpPr>
          <p:nvPr>
            <p:ph type="title"/>
          </p:nvPr>
        </p:nvSpPr>
        <p:spPr/>
        <p:txBody>
          <a:bodyPr/>
          <a:lstStyle/>
          <a:p>
            <a:r>
              <a:rPr lang="zh-CN" altLang="zh-CN" sz="4000" dirty="0">
                <a:solidFill>
                  <a:srgbClr val="FFFFFF"/>
                </a:solidFill>
              </a:rPr>
              <a:t>以太网交换机的特点</a:t>
            </a:r>
            <a:endParaRPr lang="zh-CN" altLang="en-US" sz="4000" dirty="0">
              <a:solidFill>
                <a:srgbClr val="FFFFFF"/>
              </a:solidFill>
            </a:endParaRPr>
          </a:p>
        </p:txBody>
      </p:sp>
    </p:spTree>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内容占位符 2"/>
          <p:cNvSpPr>
            <a:spLocks noGrp="1" noChangeArrowheads="1"/>
          </p:cNvSpPr>
          <p:nvPr>
            <p:ph idx="1"/>
          </p:nvPr>
        </p:nvSpPr>
        <p:spPr/>
        <p:txBody>
          <a:bodyPr/>
          <a:lstStyle/>
          <a:p>
            <a:r>
              <a:rPr lang="zh-CN" altLang="zh-CN" sz="3200" b="0" kern="1200" dirty="0">
                <a:solidFill>
                  <a:srgbClr val="4D4D4D"/>
                </a:solidFill>
                <a:latin typeface="微软雅黑" panose="020B0503020204020204" pitchFamily="34" charset="-122"/>
                <a:ea typeface="微软雅黑" panose="020B0503020204020204" pitchFamily="34" charset="-122"/>
              </a:rPr>
              <a:t>以太网交换机的接口有存储器，能在输出端口繁忙时把到来的帧进行缓存</a:t>
            </a:r>
            <a:r>
              <a:rPr lang="zh-CN" altLang="en-US" sz="3200" b="0" kern="1200" dirty="0">
                <a:solidFill>
                  <a:srgbClr val="4D4D4D"/>
                </a:solidFill>
                <a:latin typeface="微软雅黑" panose="020B0503020204020204" pitchFamily="34" charset="-122"/>
                <a:ea typeface="微软雅黑" panose="020B0503020204020204" pitchFamily="34" charset="-122"/>
              </a:rPr>
              <a:t>。</a:t>
            </a:r>
            <a:endParaRPr lang="en-US" altLang="zh-CN" sz="3200" b="0" kern="1200" dirty="0">
              <a:solidFill>
                <a:srgbClr val="4D4D4D"/>
              </a:solidFill>
              <a:latin typeface="微软雅黑" panose="020B0503020204020204" pitchFamily="34" charset="-122"/>
              <a:ea typeface="微软雅黑" panose="020B0503020204020204" pitchFamily="34" charset="-122"/>
            </a:endParaRPr>
          </a:p>
          <a:p>
            <a:r>
              <a:rPr lang="zh-CN" altLang="zh-CN" sz="3200" b="0" kern="1200" dirty="0">
                <a:solidFill>
                  <a:srgbClr val="4D4D4D"/>
                </a:solidFill>
                <a:latin typeface="微软雅黑" panose="020B0503020204020204" pitchFamily="34" charset="-122"/>
                <a:ea typeface="微软雅黑" panose="020B0503020204020204" pitchFamily="34" charset="-122"/>
              </a:rPr>
              <a:t>以太网交换机是一种即插即用设备，其内部的帧交换表（又称为地址表）是通过自学习算法自动地逐渐建立起来的。</a:t>
            </a:r>
            <a:endParaRPr lang="en-US" altLang="zh-CN" sz="3200" b="0" kern="1200" dirty="0">
              <a:solidFill>
                <a:srgbClr val="4D4D4D"/>
              </a:solidFill>
              <a:latin typeface="微软雅黑" panose="020B0503020204020204" pitchFamily="34" charset="-122"/>
              <a:ea typeface="微软雅黑" panose="020B0503020204020204" pitchFamily="34" charset="-122"/>
            </a:endParaRPr>
          </a:p>
          <a:p>
            <a:r>
              <a:rPr lang="zh-CN" altLang="zh-CN" sz="3200" b="0" kern="1200" dirty="0">
                <a:solidFill>
                  <a:srgbClr val="4D4D4D"/>
                </a:solidFill>
                <a:latin typeface="微软雅黑" panose="020B0503020204020204" pitchFamily="34" charset="-122"/>
                <a:ea typeface="微软雅黑" panose="020B0503020204020204" pitchFamily="34" charset="-122"/>
              </a:rPr>
              <a:t>以太网交换机使用了专用的交换结构芯片，用硬件转发，其转发速率要比使用软件转发的网桥快很多。</a:t>
            </a:r>
            <a:endParaRPr lang="en-US" altLang="zh-CN" sz="3200" b="0" kern="1200" dirty="0">
              <a:solidFill>
                <a:srgbClr val="4D4D4D"/>
              </a:solidFill>
              <a:latin typeface="微软雅黑" panose="020B0503020204020204" pitchFamily="34" charset="-122"/>
              <a:ea typeface="微软雅黑" panose="020B0503020204020204" pitchFamily="34" charset="-122"/>
            </a:endParaRPr>
          </a:p>
        </p:txBody>
      </p:sp>
      <p:sp>
        <p:nvSpPr>
          <p:cNvPr id="110594" name="标题 1"/>
          <p:cNvSpPr>
            <a:spLocks noGrp="1" noChangeArrowheads="1"/>
          </p:cNvSpPr>
          <p:nvPr>
            <p:ph type="title"/>
          </p:nvPr>
        </p:nvSpPr>
        <p:spPr/>
        <p:txBody>
          <a:bodyPr/>
          <a:lstStyle/>
          <a:p>
            <a:r>
              <a:rPr lang="zh-CN" altLang="zh-CN" sz="4000" dirty="0">
                <a:solidFill>
                  <a:srgbClr val="FFFFFF"/>
                </a:solidFill>
              </a:rPr>
              <a:t>以太网交换机的特点</a:t>
            </a:r>
            <a:endParaRPr lang="zh-CN" altLang="en-US" sz="4000" dirty="0">
              <a:solidFill>
                <a:srgbClr val="FFFFFF"/>
              </a:solidFill>
            </a:endParaRPr>
          </a:p>
        </p:txBody>
      </p:sp>
    </p:spTree>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内容占位符 2"/>
          <p:cNvSpPr>
            <a:spLocks noGrp="1" noChangeArrowheads="1"/>
          </p:cNvSpPr>
          <p:nvPr>
            <p:ph idx="1"/>
          </p:nvPr>
        </p:nvSpPr>
        <p:spPr/>
        <p:txBody>
          <a:bodyPr/>
          <a:lstStyle/>
          <a:p>
            <a:pPr>
              <a:lnSpc>
                <a:spcPts val="4240"/>
              </a:lnSpc>
            </a:pPr>
            <a:r>
              <a:rPr lang="zh-CN" altLang="zh-CN" sz="3200" b="0" kern="1200" dirty="0">
                <a:solidFill>
                  <a:srgbClr val="4D4D4D"/>
                </a:solidFill>
                <a:latin typeface="微软雅黑" panose="020B0503020204020204" pitchFamily="34" charset="-122"/>
                <a:ea typeface="微软雅黑" panose="020B0503020204020204" pitchFamily="34" charset="-122"/>
              </a:rPr>
              <a:t>存储转发方式</a:t>
            </a:r>
            <a:endParaRPr lang="en-US" altLang="zh-CN" sz="3200" b="0" kern="1200" dirty="0">
              <a:solidFill>
                <a:srgbClr val="4D4D4D"/>
              </a:solidFill>
              <a:latin typeface="微软雅黑" panose="020B0503020204020204" pitchFamily="34" charset="-122"/>
              <a:ea typeface="微软雅黑" panose="020B0503020204020204" pitchFamily="34" charset="-122"/>
            </a:endParaRPr>
          </a:p>
          <a:p>
            <a:pPr lvl="1">
              <a:lnSpc>
                <a:spcPts val="4240"/>
              </a:lnSpc>
            </a:pPr>
            <a:r>
              <a:rPr lang="zh-CN" altLang="zh-CN" sz="2800" dirty="0">
                <a:solidFill>
                  <a:srgbClr val="4D4D4D"/>
                </a:solidFill>
                <a:latin typeface="微软雅黑" panose="020B0503020204020204" pitchFamily="34" charset="-122"/>
                <a:ea typeface="微软雅黑" panose="020B0503020204020204" pitchFamily="34" charset="-122"/>
                <a:cs typeface="+mn-cs"/>
              </a:rPr>
              <a:t>把整个数据帧先缓存后再进行处理</a:t>
            </a:r>
            <a:r>
              <a:rPr lang="zh-CN" altLang="en-US" sz="2800" dirty="0">
                <a:solidFill>
                  <a:srgbClr val="4D4D4D"/>
                </a:solidFill>
                <a:latin typeface="微软雅黑" panose="020B0503020204020204" pitchFamily="34" charset="-122"/>
                <a:ea typeface="微软雅黑" panose="020B0503020204020204" pitchFamily="34" charset="-122"/>
                <a:cs typeface="+mn-cs"/>
              </a:rPr>
              <a:t>。</a:t>
            </a:r>
            <a:endParaRPr lang="en-US" altLang="zh-CN" sz="2800" dirty="0">
              <a:solidFill>
                <a:srgbClr val="4D4D4D"/>
              </a:solidFill>
              <a:latin typeface="微软雅黑" panose="020B0503020204020204" pitchFamily="34" charset="-122"/>
              <a:ea typeface="微软雅黑" panose="020B0503020204020204" pitchFamily="34" charset="-122"/>
              <a:cs typeface="+mn-cs"/>
            </a:endParaRPr>
          </a:p>
          <a:p>
            <a:pPr>
              <a:lnSpc>
                <a:spcPts val="4240"/>
              </a:lnSpc>
            </a:pPr>
            <a:r>
              <a:rPr lang="zh-CN" altLang="zh-CN" sz="3200" b="0" kern="1200" dirty="0">
                <a:solidFill>
                  <a:srgbClr val="4D4D4D"/>
                </a:solidFill>
                <a:latin typeface="微软雅黑" panose="020B0503020204020204" pitchFamily="34" charset="-122"/>
                <a:ea typeface="微软雅黑" panose="020B0503020204020204" pitchFamily="34" charset="-122"/>
              </a:rPr>
              <a:t>直通</a:t>
            </a:r>
            <a:r>
              <a:rPr lang="en-US" altLang="zh-CN" sz="3200" b="0" kern="1200" dirty="0">
                <a:solidFill>
                  <a:srgbClr val="4D4D4D"/>
                </a:solidFill>
                <a:latin typeface="微软雅黑" panose="020B0503020204020204" pitchFamily="34" charset="-122"/>
                <a:ea typeface="微软雅黑" panose="020B0503020204020204" pitchFamily="34" charset="-122"/>
              </a:rPr>
              <a:t> (cut-through) </a:t>
            </a:r>
            <a:r>
              <a:rPr lang="zh-CN" altLang="zh-CN" sz="3200" b="0" kern="1200" dirty="0">
                <a:solidFill>
                  <a:srgbClr val="4D4D4D"/>
                </a:solidFill>
                <a:latin typeface="微软雅黑" panose="020B0503020204020204" pitchFamily="34" charset="-122"/>
                <a:ea typeface="微软雅黑" panose="020B0503020204020204" pitchFamily="34" charset="-122"/>
              </a:rPr>
              <a:t>方式</a:t>
            </a:r>
            <a:endParaRPr lang="en-US" altLang="zh-CN" sz="3200" b="0" kern="1200" dirty="0">
              <a:solidFill>
                <a:srgbClr val="4D4D4D"/>
              </a:solidFill>
              <a:latin typeface="微软雅黑" panose="020B0503020204020204" pitchFamily="34" charset="-122"/>
              <a:ea typeface="微软雅黑" panose="020B0503020204020204" pitchFamily="34" charset="-122"/>
            </a:endParaRPr>
          </a:p>
          <a:p>
            <a:pPr lvl="1">
              <a:lnSpc>
                <a:spcPts val="4240"/>
              </a:lnSpc>
            </a:pPr>
            <a:r>
              <a:rPr lang="zh-CN" altLang="zh-CN" sz="2800" dirty="0">
                <a:solidFill>
                  <a:srgbClr val="4D4D4D"/>
                </a:solidFill>
                <a:latin typeface="微软雅黑" panose="020B0503020204020204" pitchFamily="34" charset="-122"/>
                <a:ea typeface="微软雅黑" panose="020B0503020204020204" pitchFamily="34" charset="-122"/>
                <a:cs typeface="+mn-cs"/>
              </a:rPr>
              <a:t>接收数据帧的同时就立即按数据帧的目的</a:t>
            </a:r>
            <a:r>
              <a:rPr lang="en-US" altLang="zh-CN" sz="2800" dirty="0">
                <a:solidFill>
                  <a:srgbClr val="4D4D4D"/>
                </a:solidFill>
                <a:latin typeface="微软雅黑" panose="020B0503020204020204" pitchFamily="34" charset="-122"/>
                <a:ea typeface="微软雅黑" panose="020B0503020204020204" pitchFamily="34" charset="-122"/>
                <a:cs typeface="+mn-cs"/>
              </a:rPr>
              <a:t> MAC </a:t>
            </a:r>
            <a:r>
              <a:rPr lang="zh-CN" altLang="zh-CN" sz="2800" dirty="0">
                <a:solidFill>
                  <a:srgbClr val="4D4D4D"/>
                </a:solidFill>
                <a:latin typeface="微软雅黑" panose="020B0503020204020204" pitchFamily="34" charset="-122"/>
                <a:ea typeface="微软雅黑" panose="020B0503020204020204" pitchFamily="34" charset="-122"/>
                <a:cs typeface="+mn-cs"/>
              </a:rPr>
              <a:t>地址决定该帧的转发接口，因而提高了帧的转发速度</a:t>
            </a:r>
            <a:r>
              <a:rPr lang="zh-CN" altLang="en-US" sz="2800" dirty="0">
                <a:solidFill>
                  <a:srgbClr val="4D4D4D"/>
                </a:solidFill>
                <a:latin typeface="微软雅黑" panose="020B0503020204020204" pitchFamily="34" charset="-122"/>
                <a:ea typeface="微软雅黑" panose="020B0503020204020204" pitchFamily="34" charset="-122"/>
                <a:cs typeface="+mn-cs"/>
              </a:rPr>
              <a:t>。</a:t>
            </a:r>
            <a:endParaRPr lang="en-US" altLang="zh-CN" sz="2800" dirty="0">
              <a:solidFill>
                <a:srgbClr val="4D4D4D"/>
              </a:solidFill>
              <a:latin typeface="微软雅黑" panose="020B0503020204020204" pitchFamily="34" charset="-122"/>
              <a:ea typeface="微软雅黑" panose="020B0503020204020204" pitchFamily="34" charset="-122"/>
              <a:cs typeface="+mn-cs"/>
            </a:endParaRPr>
          </a:p>
          <a:p>
            <a:pPr lvl="1">
              <a:lnSpc>
                <a:spcPts val="4240"/>
              </a:lnSpc>
            </a:pPr>
            <a:r>
              <a:rPr lang="zh-CN" altLang="zh-CN" sz="2800" dirty="0">
                <a:solidFill>
                  <a:srgbClr val="4D4D4D"/>
                </a:solidFill>
                <a:latin typeface="微软雅黑" panose="020B0503020204020204" pitchFamily="34" charset="-122"/>
                <a:ea typeface="微软雅黑" panose="020B0503020204020204" pitchFamily="34" charset="-122"/>
                <a:cs typeface="+mn-cs"/>
              </a:rPr>
              <a:t>缺点是它不检查差错就直接将帧转发出去，因此有可能也将一些无效帧转发给其他的站</a:t>
            </a:r>
            <a:r>
              <a:rPr lang="zh-CN" altLang="en-US" sz="2800" dirty="0">
                <a:solidFill>
                  <a:srgbClr val="4D4D4D"/>
                </a:solidFill>
                <a:latin typeface="微软雅黑" panose="020B0503020204020204" pitchFamily="34" charset="-122"/>
                <a:ea typeface="微软雅黑" panose="020B0503020204020204" pitchFamily="34" charset="-122"/>
                <a:cs typeface="+mn-cs"/>
              </a:rPr>
              <a:t>。</a:t>
            </a:r>
          </a:p>
        </p:txBody>
      </p:sp>
      <p:sp>
        <p:nvSpPr>
          <p:cNvPr id="111618" name="标题 1"/>
          <p:cNvSpPr>
            <a:spLocks noGrp="1" noChangeArrowheads="1"/>
          </p:cNvSpPr>
          <p:nvPr>
            <p:ph type="title"/>
          </p:nvPr>
        </p:nvSpPr>
        <p:spPr/>
        <p:txBody>
          <a:bodyPr/>
          <a:lstStyle/>
          <a:p>
            <a:r>
              <a:rPr lang="zh-CN" altLang="zh-CN" sz="4000" dirty="0">
                <a:solidFill>
                  <a:srgbClr val="FFFFFF"/>
                </a:solidFill>
              </a:rPr>
              <a:t>以太网交换机</a:t>
            </a:r>
            <a:r>
              <a:rPr lang="zh-CN" altLang="en-US" sz="4000" dirty="0">
                <a:solidFill>
                  <a:srgbClr val="FFFFFF"/>
                </a:solidFill>
              </a:rPr>
              <a:t>的交换方式</a:t>
            </a:r>
          </a:p>
        </p:txBody>
      </p:sp>
      <p:sp>
        <p:nvSpPr>
          <p:cNvPr id="4" name="矩形 3">
            <a:extLst>
              <a:ext uri="{FF2B5EF4-FFF2-40B4-BE49-F238E27FC236}">
                <a16:creationId xmlns:a16="http://schemas.microsoft.com/office/drawing/2014/main" id="{413526C5-41D3-4C2D-AD79-F4B2944C1958}"/>
              </a:ext>
            </a:extLst>
          </p:cNvPr>
          <p:cNvSpPr/>
          <p:nvPr/>
        </p:nvSpPr>
        <p:spPr>
          <a:xfrm>
            <a:off x="770366" y="5463976"/>
            <a:ext cx="10810526" cy="990154"/>
          </a:xfrm>
          <a:prstGeom prst="rect">
            <a:avLst/>
          </a:prstGeom>
          <a:solidFill>
            <a:srgbClr val="FFFF66"/>
          </a:solidFill>
          <a:ln>
            <a:solidFill>
              <a:schemeClr val="tx1"/>
            </a:solidFill>
          </a:ln>
        </p:spPr>
        <p:txBody>
          <a:bodyPr lIns="108850" tIns="54425" rIns="108850" bIns="54425">
            <a:spAutoFit/>
          </a:bodyPr>
          <a:lstStyle/>
          <a:p>
            <a:pPr>
              <a:lnSpc>
                <a:spcPct val="110000"/>
              </a:lnSpc>
              <a:buSzPct val="80000"/>
              <a:defRPr/>
            </a:pPr>
            <a:r>
              <a:rPr lang="zh-CN" altLang="zh-CN" sz="2600" b="1" dirty="0">
                <a:solidFill>
                  <a:srgbClr val="000066"/>
                </a:solidFill>
                <a:latin typeface="+mn-lt"/>
                <a:ea typeface="黑体" pitchFamily="2" charset="-122"/>
              </a:rPr>
              <a:t>在某些情况下，仍需要采用基于软件的存储转发方式进行交换，例如，当需要进行线路速率匹配、协议转换或差错检测时</a:t>
            </a:r>
            <a:r>
              <a:rPr lang="zh-CN" altLang="en-US" sz="2600" b="1" dirty="0">
                <a:solidFill>
                  <a:srgbClr val="000066"/>
                </a:solidFill>
                <a:latin typeface="+mn-lt"/>
                <a:ea typeface="黑体" pitchFamily="2" charset="-122"/>
              </a:rPr>
              <a:t>。</a:t>
            </a:r>
          </a:p>
        </p:txBody>
      </p:sp>
    </p:spTree>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内容占位符 2"/>
          <p:cNvSpPr>
            <a:spLocks noGrp="1" noChangeArrowheads="1"/>
          </p:cNvSpPr>
          <p:nvPr>
            <p:ph idx="1"/>
          </p:nvPr>
        </p:nvSpPr>
        <p:spPr/>
        <p:txBody>
          <a:bodyPr/>
          <a:lstStyle/>
          <a:p>
            <a:r>
              <a:rPr lang="zh-CN" altLang="zh-CN" sz="3200" b="0" kern="1200" dirty="0">
                <a:solidFill>
                  <a:srgbClr val="4D4D4D"/>
                </a:solidFill>
                <a:latin typeface="微软雅黑" panose="020B0503020204020204" pitchFamily="34" charset="-122"/>
                <a:ea typeface="微软雅黑" panose="020B0503020204020204" pitchFamily="34" charset="-122"/>
              </a:rPr>
              <a:t>以太网交换机</a:t>
            </a:r>
            <a:r>
              <a:rPr lang="zh-CN" altLang="en-US" sz="3200" b="0" kern="1200" dirty="0">
                <a:solidFill>
                  <a:srgbClr val="4D4D4D"/>
                </a:solidFill>
                <a:latin typeface="微软雅黑" panose="020B0503020204020204" pitchFamily="34" charset="-122"/>
                <a:ea typeface="微软雅黑" panose="020B0503020204020204" pitchFamily="34" charset="-122"/>
              </a:rPr>
              <a:t>运行自学习算法自动维护交换表。</a:t>
            </a:r>
            <a:endParaRPr lang="en-US" altLang="zh-CN" sz="3200" b="0" kern="1200" dirty="0">
              <a:solidFill>
                <a:srgbClr val="4D4D4D"/>
              </a:solidFill>
              <a:latin typeface="微软雅黑" panose="020B0503020204020204" pitchFamily="34" charset="-122"/>
              <a:ea typeface="微软雅黑" panose="020B0503020204020204" pitchFamily="34" charset="-122"/>
            </a:endParaRPr>
          </a:p>
          <a:p>
            <a:r>
              <a:rPr lang="zh-CN" altLang="zh-CN" sz="3200" b="0" kern="1200" dirty="0">
                <a:solidFill>
                  <a:srgbClr val="4D4D4D"/>
                </a:solidFill>
                <a:latin typeface="微软雅黑" panose="020B0503020204020204" pitchFamily="34" charset="-122"/>
                <a:ea typeface="微软雅黑" panose="020B0503020204020204" pitchFamily="34" charset="-122"/>
              </a:rPr>
              <a:t>开始</a:t>
            </a:r>
            <a:r>
              <a:rPr lang="zh-CN" altLang="en-US" sz="3200" b="0" kern="1200" dirty="0">
                <a:solidFill>
                  <a:srgbClr val="4D4D4D"/>
                </a:solidFill>
                <a:latin typeface="微软雅黑" panose="020B0503020204020204" pitchFamily="34" charset="-122"/>
                <a:ea typeface="微软雅黑" panose="020B0503020204020204" pitchFamily="34" charset="-122"/>
              </a:rPr>
              <a:t>时</a:t>
            </a:r>
            <a:r>
              <a:rPr lang="zh-CN" altLang="zh-CN" sz="3200" b="0" kern="1200" dirty="0">
                <a:solidFill>
                  <a:srgbClr val="4D4D4D"/>
                </a:solidFill>
                <a:latin typeface="微软雅黑" panose="020B0503020204020204" pitchFamily="34" charset="-122"/>
                <a:ea typeface="微软雅黑" panose="020B0503020204020204" pitchFamily="34" charset="-122"/>
              </a:rPr>
              <a:t>，以太网交换机里面的交换表是空的</a:t>
            </a:r>
            <a:r>
              <a:rPr lang="zh-CN" altLang="en-US" sz="3200" b="0" kern="1200" dirty="0">
                <a:solidFill>
                  <a:srgbClr val="4D4D4D"/>
                </a:solidFill>
                <a:latin typeface="微软雅黑" panose="020B0503020204020204" pitchFamily="34" charset="-122"/>
                <a:ea typeface="微软雅黑" panose="020B0503020204020204" pitchFamily="34" charset="-122"/>
              </a:rPr>
              <a:t>。</a:t>
            </a:r>
          </a:p>
        </p:txBody>
      </p:sp>
      <p:sp>
        <p:nvSpPr>
          <p:cNvPr id="112642" name="标题 1"/>
          <p:cNvSpPr>
            <a:spLocks noGrp="1" noChangeArrowheads="1"/>
          </p:cNvSpPr>
          <p:nvPr>
            <p:ph type="title"/>
          </p:nvPr>
        </p:nvSpPr>
        <p:spPr/>
        <p:txBody>
          <a:bodyPr/>
          <a:lstStyle/>
          <a:p>
            <a:r>
              <a:rPr lang="zh-CN" altLang="zh-CN" sz="4000" dirty="0">
                <a:solidFill>
                  <a:srgbClr val="FFFFFF"/>
                </a:solidFill>
              </a:rPr>
              <a:t>以太网交换机的自学习功能</a:t>
            </a:r>
            <a:endParaRPr lang="zh-CN" altLang="en-US" sz="4000" dirty="0">
              <a:solidFill>
                <a:srgbClr val="FFFFFF"/>
              </a:solidFill>
            </a:endParaRPr>
          </a:p>
        </p:txBody>
      </p:sp>
      <p:grpSp>
        <p:nvGrpSpPr>
          <p:cNvPr id="112644" name="组合 40"/>
          <p:cNvGrpSpPr>
            <a:grpSpLocks/>
          </p:cNvGrpSpPr>
          <p:nvPr/>
        </p:nvGrpSpPr>
        <p:grpSpPr bwMode="auto">
          <a:xfrm>
            <a:off x="2446549" y="2781722"/>
            <a:ext cx="5921656" cy="3528392"/>
            <a:chOff x="2390532" y="2516808"/>
            <a:chExt cx="4810607" cy="3821607"/>
          </a:xfrm>
        </p:grpSpPr>
        <p:sp>
          <p:nvSpPr>
            <p:cNvPr id="4" name="矩形 3">
              <a:extLst>
                <a:ext uri="{FF2B5EF4-FFF2-40B4-BE49-F238E27FC236}">
                  <a16:creationId xmlns:a16="http://schemas.microsoft.com/office/drawing/2014/main" id="{75376152-D5A3-4EA9-8E70-20D890AAAFDF}"/>
                </a:ext>
              </a:extLst>
            </p:cNvPr>
            <p:cNvSpPr/>
            <p:nvPr/>
          </p:nvSpPr>
          <p:spPr>
            <a:xfrm>
              <a:off x="3453062" y="2996579"/>
              <a:ext cx="2867799" cy="2664005"/>
            </a:xfrm>
            <a:prstGeom prst="rect">
              <a:avLst/>
            </a:prstGeom>
            <a:solidFill>
              <a:srgbClr val="FF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111111"/>
                  </a:solidFill>
                </a:rPr>
                <a:t> </a:t>
              </a:r>
              <a:endParaRPr lang="zh-CN" altLang="en-US" dirty="0">
                <a:solidFill>
                  <a:srgbClr val="111111"/>
                </a:solidFill>
              </a:endParaRPr>
            </a:p>
          </p:txBody>
        </p:sp>
        <p:sp>
          <p:nvSpPr>
            <p:cNvPr id="5" name="Rectangle 44">
              <a:extLst>
                <a:ext uri="{FF2B5EF4-FFF2-40B4-BE49-F238E27FC236}">
                  <a16:creationId xmlns:a16="http://schemas.microsoft.com/office/drawing/2014/main" id="{D30897C2-7A52-4126-A6D1-E6D5FEE27E88}"/>
                </a:ext>
              </a:extLst>
            </p:cNvPr>
            <p:cNvSpPr>
              <a:spLocks noChangeArrowheads="1"/>
            </p:cNvSpPr>
            <p:nvPr/>
          </p:nvSpPr>
          <p:spPr bwMode="auto">
            <a:xfrm>
              <a:off x="3575133" y="4150580"/>
              <a:ext cx="2601306" cy="1439491"/>
            </a:xfrm>
            <a:prstGeom prst="rect">
              <a:avLst/>
            </a:prstGeom>
            <a:solidFill>
              <a:schemeClr val="bg1"/>
            </a:solidFill>
            <a:ln w="9525">
              <a:solidFill>
                <a:schemeClr val="tx1"/>
              </a:solidFill>
              <a:miter lim="800000"/>
              <a:headEnd/>
              <a:tailEnd/>
            </a:ln>
          </p:spPr>
          <p:txBody>
            <a:bodyPr wrap="none" anchor="ctr"/>
            <a:lstStyle/>
            <a:p>
              <a:pPr>
                <a:defRPr/>
              </a:pPr>
              <a:endParaRPr lang="zh-CN" altLang="en-US" b="1">
                <a:solidFill>
                  <a:srgbClr val="111111"/>
                </a:solidFill>
                <a:latin typeface="+mn-lt"/>
                <a:ea typeface="黑体" pitchFamily="2" charset="-122"/>
              </a:endParaRPr>
            </a:p>
          </p:txBody>
        </p:sp>
        <p:cxnSp>
          <p:nvCxnSpPr>
            <p:cNvPr id="6" name="直接连接符 5">
              <a:extLst>
                <a:ext uri="{FF2B5EF4-FFF2-40B4-BE49-F238E27FC236}">
                  <a16:creationId xmlns:a16="http://schemas.microsoft.com/office/drawing/2014/main" id="{99336F5B-62DF-45C5-B25E-D597F9DBEB72}"/>
                </a:ext>
              </a:extLst>
            </p:cNvPr>
            <p:cNvCxnSpPr>
              <a:stCxn id="27" idx="3"/>
            </p:cNvCxnSpPr>
            <p:nvPr/>
          </p:nvCxnSpPr>
          <p:spPr>
            <a:xfrm>
              <a:off x="6265838" y="3650656"/>
              <a:ext cx="488288" cy="1387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D4EFC492-FFBA-48BA-8611-FDE069492EAD}"/>
                </a:ext>
              </a:extLst>
            </p:cNvPr>
            <p:cNvCxnSpPr>
              <a:endCxn id="24" idx="1"/>
            </p:cNvCxnSpPr>
            <p:nvPr/>
          </p:nvCxnSpPr>
          <p:spPr>
            <a:xfrm flipV="1">
              <a:off x="2947586" y="3650656"/>
              <a:ext cx="505480" cy="1387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20C38DFC-D269-4FE7-A6A4-A7C74EDB2A0D}"/>
                </a:ext>
              </a:extLst>
            </p:cNvPr>
            <p:cNvCxnSpPr>
              <a:stCxn id="30" idx="3"/>
            </p:cNvCxnSpPr>
            <p:nvPr/>
          </p:nvCxnSpPr>
          <p:spPr>
            <a:xfrm flipV="1">
              <a:off x="6265838" y="3141045"/>
              <a:ext cx="558780" cy="1226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E8BA9F5A-44A1-4BAC-BE3E-A7BA282DAAFD}"/>
                </a:ext>
              </a:extLst>
            </p:cNvPr>
            <p:cNvCxnSpPr>
              <a:endCxn id="21" idx="1"/>
            </p:cNvCxnSpPr>
            <p:nvPr/>
          </p:nvCxnSpPr>
          <p:spPr>
            <a:xfrm>
              <a:off x="3019797" y="3141044"/>
              <a:ext cx="433269" cy="1226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49">
              <a:extLst>
                <a:ext uri="{FF2B5EF4-FFF2-40B4-BE49-F238E27FC236}">
                  <a16:creationId xmlns:a16="http://schemas.microsoft.com/office/drawing/2014/main" id="{CFDC6F69-9D0B-4C99-9107-E5942DD24B84}"/>
                </a:ext>
              </a:extLst>
            </p:cNvPr>
            <p:cNvSpPr>
              <a:spLocks noChangeArrowheads="1"/>
            </p:cNvSpPr>
            <p:nvPr/>
          </p:nvSpPr>
          <p:spPr bwMode="auto">
            <a:xfrm>
              <a:off x="3523554" y="4147140"/>
              <a:ext cx="2652885" cy="741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3527" tIns="41031" rIns="83527" bIns="41031">
              <a:spAutoFit/>
            </a:bodyPr>
            <a:lstStyle/>
            <a:p>
              <a:pPr defTabSz="837330">
                <a:lnSpc>
                  <a:spcPct val="115000"/>
                </a:lnSpc>
                <a:defRPr/>
              </a:pPr>
              <a:r>
                <a:rPr kumimoji="1" lang="en-US" altLang="zh-CN" sz="1600" b="1" dirty="0">
                  <a:solidFill>
                    <a:srgbClr val="111111"/>
                  </a:solidFill>
                  <a:latin typeface="+mn-lt"/>
                  <a:ea typeface="黑体" pitchFamily="2" charset="-122"/>
                </a:rPr>
                <a:t>MAC</a:t>
              </a:r>
              <a:r>
                <a:rPr kumimoji="1" lang="zh-CN" altLang="en-US" sz="1600" b="1" dirty="0">
                  <a:solidFill>
                    <a:srgbClr val="111111"/>
                  </a:solidFill>
                  <a:latin typeface="+mn-lt"/>
                  <a:ea typeface="黑体" pitchFamily="2" charset="-122"/>
                </a:rPr>
                <a:t>地址     接口    有效时间</a:t>
              </a:r>
            </a:p>
            <a:p>
              <a:pPr defTabSz="837330">
                <a:lnSpc>
                  <a:spcPct val="115000"/>
                </a:lnSpc>
                <a:defRPr/>
              </a:pPr>
              <a:r>
                <a:rPr kumimoji="1" lang="zh-CN" altLang="en-US" b="1" dirty="0">
                  <a:solidFill>
                    <a:srgbClr val="111111"/>
                  </a:solidFill>
                  <a:latin typeface="+mn-lt"/>
                  <a:ea typeface="黑体" pitchFamily="2" charset="-122"/>
                </a:rPr>
                <a:t>   </a:t>
              </a:r>
              <a:endParaRPr kumimoji="1" lang="en-US" altLang="zh-CN" b="1" baseline="-25000" dirty="0">
                <a:solidFill>
                  <a:srgbClr val="111111"/>
                </a:solidFill>
                <a:latin typeface="+mn-lt"/>
                <a:ea typeface="黑体" pitchFamily="2" charset="-122"/>
              </a:endParaRPr>
            </a:p>
          </p:txBody>
        </p:sp>
        <p:sp>
          <p:nvSpPr>
            <p:cNvPr id="11" name="Rectangle 24">
              <a:extLst>
                <a:ext uri="{FF2B5EF4-FFF2-40B4-BE49-F238E27FC236}">
                  <a16:creationId xmlns:a16="http://schemas.microsoft.com/office/drawing/2014/main" id="{E05F90BB-4E7E-485A-AFA9-14BC8463F542}"/>
                </a:ext>
              </a:extLst>
            </p:cNvPr>
            <p:cNvSpPr>
              <a:spLocks noChangeArrowheads="1"/>
            </p:cNvSpPr>
            <p:nvPr/>
          </p:nvSpPr>
          <p:spPr bwMode="auto">
            <a:xfrm>
              <a:off x="3944783" y="2516808"/>
              <a:ext cx="1770045" cy="523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zh-CN" altLang="en-US" sz="2600" b="1" dirty="0">
                  <a:solidFill>
                    <a:srgbClr val="111111"/>
                  </a:solidFill>
                  <a:latin typeface="黑体" pitchFamily="2" charset="-122"/>
                  <a:ea typeface="黑体" pitchFamily="2" charset="-122"/>
                </a:rPr>
                <a:t>以太网交换机</a:t>
              </a:r>
              <a:endParaRPr kumimoji="1" lang="en-US" altLang="zh-CN" sz="2600" b="1" dirty="0">
                <a:solidFill>
                  <a:srgbClr val="111111"/>
                </a:solidFill>
                <a:latin typeface="黑体" pitchFamily="2" charset="-122"/>
                <a:ea typeface="黑体" pitchFamily="2" charset="-122"/>
              </a:endParaRPr>
            </a:p>
          </p:txBody>
        </p:sp>
        <p:pic>
          <p:nvPicPr>
            <p:cNvPr id="112653"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28529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34">
              <a:extLst>
                <a:ext uri="{FF2B5EF4-FFF2-40B4-BE49-F238E27FC236}">
                  <a16:creationId xmlns:a16="http://schemas.microsoft.com/office/drawing/2014/main" id="{C049225C-990A-4198-B6DA-872A0339C6C3}"/>
                </a:ext>
              </a:extLst>
            </p:cNvPr>
            <p:cNvSpPr>
              <a:spLocks noChangeArrowheads="1"/>
            </p:cNvSpPr>
            <p:nvPr/>
          </p:nvSpPr>
          <p:spPr bwMode="auto">
            <a:xfrm>
              <a:off x="2390532" y="2805679"/>
              <a:ext cx="232100" cy="389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b="1" dirty="0">
                  <a:solidFill>
                    <a:srgbClr val="111111"/>
                  </a:solidFill>
                  <a:latin typeface="+mn-lt"/>
                  <a:ea typeface="黑体" pitchFamily="2" charset="-122"/>
                </a:rPr>
                <a:t>A</a:t>
              </a:r>
              <a:endParaRPr kumimoji="1" lang="en-US" altLang="zh-CN" b="1" baseline="-25000" dirty="0">
                <a:solidFill>
                  <a:srgbClr val="111111"/>
                </a:solidFill>
                <a:latin typeface="+mn-lt"/>
                <a:ea typeface="黑体" pitchFamily="2" charset="-122"/>
              </a:endParaRPr>
            </a:p>
          </p:txBody>
        </p:sp>
        <p:sp>
          <p:nvSpPr>
            <p:cNvPr id="17" name="Line 50">
              <a:extLst>
                <a:ext uri="{FF2B5EF4-FFF2-40B4-BE49-F238E27FC236}">
                  <a16:creationId xmlns:a16="http://schemas.microsoft.com/office/drawing/2014/main" id="{B7B38B2C-0F71-428E-AE47-44AD78F3AB66}"/>
                </a:ext>
              </a:extLst>
            </p:cNvPr>
            <p:cNvSpPr>
              <a:spLocks noChangeShapeType="1"/>
            </p:cNvSpPr>
            <p:nvPr/>
          </p:nvSpPr>
          <p:spPr bwMode="auto">
            <a:xfrm>
              <a:off x="4510434" y="4150580"/>
              <a:ext cx="0" cy="1439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zh-CN" altLang="en-US" b="1">
                <a:solidFill>
                  <a:srgbClr val="111111"/>
                </a:solidFill>
                <a:latin typeface="+mn-lt"/>
                <a:ea typeface="黑体" pitchFamily="2" charset="-122"/>
              </a:endParaRPr>
            </a:p>
          </p:txBody>
        </p:sp>
        <p:grpSp>
          <p:nvGrpSpPr>
            <p:cNvPr id="112656" name="组合 36"/>
            <p:cNvGrpSpPr>
              <a:grpSpLocks/>
            </p:cNvGrpSpPr>
            <p:nvPr/>
          </p:nvGrpSpPr>
          <p:grpSpPr bwMode="auto">
            <a:xfrm>
              <a:off x="3575141" y="4437298"/>
              <a:ext cx="2601995" cy="863600"/>
              <a:chOff x="3575141" y="4437298"/>
              <a:chExt cx="1439863" cy="863600"/>
            </a:xfrm>
          </p:grpSpPr>
          <p:sp>
            <p:nvSpPr>
              <p:cNvPr id="14" name="Line 45">
                <a:extLst>
                  <a:ext uri="{FF2B5EF4-FFF2-40B4-BE49-F238E27FC236}">
                    <a16:creationId xmlns:a16="http://schemas.microsoft.com/office/drawing/2014/main" id="{E846830E-FF7B-4DEF-8E08-48A47E80FE54}"/>
                  </a:ext>
                </a:extLst>
              </p:cNvPr>
              <p:cNvSpPr>
                <a:spLocks noChangeShapeType="1"/>
              </p:cNvSpPr>
              <p:nvPr/>
            </p:nvSpPr>
            <p:spPr bwMode="auto">
              <a:xfrm>
                <a:off x="3575137" y="4437790"/>
                <a:ext cx="14394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zh-CN" altLang="en-US" b="1">
                  <a:solidFill>
                    <a:srgbClr val="111111"/>
                  </a:solidFill>
                  <a:latin typeface="+mn-lt"/>
                  <a:ea typeface="黑体" pitchFamily="2" charset="-122"/>
                </a:endParaRPr>
              </a:p>
            </p:txBody>
          </p:sp>
          <p:sp>
            <p:nvSpPr>
              <p:cNvPr id="15" name="Line 46">
                <a:extLst>
                  <a:ext uri="{FF2B5EF4-FFF2-40B4-BE49-F238E27FC236}">
                    <a16:creationId xmlns:a16="http://schemas.microsoft.com/office/drawing/2014/main" id="{CFFC83DE-97B7-40E1-B851-A43E2B077E04}"/>
                  </a:ext>
                </a:extLst>
              </p:cNvPr>
              <p:cNvSpPr>
                <a:spLocks noChangeShapeType="1"/>
              </p:cNvSpPr>
              <p:nvPr/>
            </p:nvSpPr>
            <p:spPr bwMode="auto">
              <a:xfrm>
                <a:off x="3575137" y="4725001"/>
                <a:ext cx="14394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zh-CN" altLang="en-US" b="1">
                  <a:solidFill>
                    <a:srgbClr val="111111"/>
                  </a:solidFill>
                  <a:latin typeface="+mn-lt"/>
                  <a:ea typeface="黑体" pitchFamily="2" charset="-122"/>
                </a:endParaRPr>
              </a:p>
            </p:txBody>
          </p:sp>
          <p:sp>
            <p:nvSpPr>
              <p:cNvPr id="16" name="Line 47">
                <a:extLst>
                  <a:ext uri="{FF2B5EF4-FFF2-40B4-BE49-F238E27FC236}">
                    <a16:creationId xmlns:a16="http://schemas.microsoft.com/office/drawing/2014/main" id="{C4034CFB-21FE-42DD-9A0D-70EF1BB9EDB8}"/>
                  </a:ext>
                </a:extLst>
              </p:cNvPr>
              <p:cNvSpPr>
                <a:spLocks noChangeShapeType="1"/>
              </p:cNvSpPr>
              <p:nvPr/>
            </p:nvSpPr>
            <p:spPr bwMode="auto">
              <a:xfrm>
                <a:off x="3575137" y="5012211"/>
                <a:ext cx="1439482" cy="1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zh-CN" altLang="en-US" b="1">
                  <a:solidFill>
                    <a:srgbClr val="111111"/>
                  </a:solidFill>
                  <a:latin typeface="+mn-lt"/>
                  <a:ea typeface="黑体" pitchFamily="2" charset="-122"/>
                </a:endParaRPr>
              </a:p>
            </p:txBody>
          </p:sp>
          <p:sp>
            <p:nvSpPr>
              <p:cNvPr id="18" name="Line 66">
                <a:extLst>
                  <a:ext uri="{FF2B5EF4-FFF2-40B4-BE49-F238E27FC236}">
                    <a16:creationId xmlns:a16="http://schemas.microsoft.com/office/drawing/2014/main" id="{593E88B8-B945-457C-8310-EC72F6DC55B5}"/>
                  </a:ext>
                </a:extLst>
              </p:cNvPr>
              <p:cNvSpPr>
                <a:spLocks noChangeShapeType="1"/>
              </p:cNvSpPr>
              <p:nvPr/>
            </p:nvSpPr>
            <p:spPr bwMode="auto">
              <a:xfrm>
                <a:off x="3575137" y="5299421"/>
                <a:ext cx="1439482" cy="17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zh-CN" altLang="en-US" b="1">
                  <a:solidFill>
                    <a:srgbClr val="111111"/>
                  </a:solidFill>
                  <a:latin typeface="+mn-lt"/>
                  <a:ea typeface="黑体" pitchFamily="2" charset="-122"/>
                </a:endParaRPr>
              </a:p>
            </p:txBody>
          </p:sp>
        </p:grpSp>
        <p:grpSp>
          <p:nvGrpSpPr>
            <p:cNvPr id="112657" name="组合 57"/>
            <p:cNvGrpSpPr>
              <a:grpSpLocks/>
            </p:cNvGrpSpPr>
            <p:nvPr/>
          </p:nvGrpSpPr>
          <p:grpSpPr bwMode="auto">
            <a:xfrm>
              <a:off x="3453066" y="3068811"/>
              <a:ext cx="287125" cy="389767"/>
              <a:chOff x="2267903" y="1268698"/>
              <a:chExt cx="287819" cy="389767"/>
            </a:xfrm>
          </p:grpSpPr>
          <p:sp>
            <p:nvSpPr>
              <p:cNvPr id="20" name="矩形 19">
                <a:extLst>
                  <a:ext uri="{FF2B5EF4-FFF2-40B4-BE49-F238E27FC236}">
                    <a16:creationId xmlns:a16="http://schemas.microsoft.com/office/drawing/2014/main" id="{E4491A80-9707-43D0-A50A-20EBD085BD03}"/>
                  </a:ext>
                </a:extLst>
              </p:cNvPr>
              <p:cNvSpPr/>
              <p:nvPr/>
            </p:nvSpPr>
            <p:spPr>
              <a:xfrm>
                <a:off x="2267903" y="1339212"/>
                <a:ext cx="287819" cy="216698"/>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solidFill>
                    <a:srgbClr val="111111"/>
                  </a:solidFill>
                  <a:effectLst>
                    <a:outerShdw blurRad="88000" dist="50800" dir="5040000" algn="tl">
                      <a:schemeClr val="accent4">
                        <a:tint val="80000"/>
                        <a:satMod val="250000"/>
                        <a:alpha val="45000"/>
                      </a:schemeClr>
                    </a:outerShdw>
                  </a:effectLst>
                </a:endParaRPr>
              </a:p>
            </p:txBody>
          </p:sp>
          <p:sp>
            <p:nvSpPr>
              <p:cNvPr id="21" name="Rectangle 40">
                <a:extLst>
                  <a:ext uri="{FF2B5EF4-FFF2-40B4-BE49-F238E27FC236}">
                    <a16:creationId xmlns:a16="http://schemas.microsoft.com/office/drawing/2014/main" id="{B7109654-27E9-4CF4-B142-70EBC5065378}"/>
                  </a:ext>
                </a:extLst>
              </p:cNvPr>
              <p:cNvSpPr>
                <a:spLocks noChangeArrowheads="1"/>
              </p:cNvSpPr>
              <p:nvPr/>
            </p:nvSpPr>
            <p:spPr bwMode="auto">
              <a:xfrm>
                <a:off x="2267903" y="1268698"/>
                <a:ext cx="232661" cy="389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b="1">
                    <a:solidFill>
                      <a:srgbClr val="111111"/>
                    </a:solidFill>
                    <a:latin typeface="+mn-lt"/>
                    <a:ea typeface="黑体" pitchFamily="2" charset="-122"/>
                  </a:rPr>
                  <a:t>1</a:t>
                </a:r>
                <a:endParaRPr kumimoji="1" lang="en-US" altLang="zh-CN" b="1" baseline="-25000">
                  <a:solidFill>
                    <a:srgbClr val="111111"/>
                  </a:solidFill>
                  <a:latin typeface="+mn-lt"/>
                  <a:ea typeface="黑体" pitchFamily="2" charset="-122"/>
                </a:endParaRPr>
              </a:p>
            </p:txBody>
          </p:sp>
        </p:grpSp>
        <p:grpSp>
          <p:nvGrpSpPr>
            <p:cNvPr id="112658" name="组合 58"/>
            <p:cNvGrpSpPr>
              <a:grpSpLocks/>
            </p:cNvGrpSpPr>
            <p:nvPr/>
          </p:nvGrpSpPr>
          <p:grpSpPr bwMode="auto">
            <a:xfrm>
              <a:off x="3453066" y="3455772"/>
              <a:ext cx="287125" cy="389767"/>
              <a:chOff x="2267903" y="1268307"/>
              <a:chExt cx="287819" cy="390962"/>
            </a:xfrm>
          </p:grpSpPr>
          <p:sp>
            <p:nvSpPr>
              <p:cNvPr id="23" name="矩形 22">
                <a:extLst>
                  <a:ext uri="{FF2B5EF4-FFF2-40B4-BE49-F238E27FC236}">
                    <a16:creationId xmlns:a16="http://schemas.microsoft.com/office/drawing/2014/main" id="{46004D0D-5A1B-4597-B260-BA311534D835}"/>
                  </a:ext>
                </a:extLst>
              </p:cNvPr>
              <p:cNvSpPr/>
              <p:nvPr/>
            </p:nvSpPr>
            <p:spPr>
              <a:xfrm>
                <a:off x="2267903" y="1340761"/>
                <a:ext cx="287819" cy="2173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solidFill>
                    <a:srgbClr val="111111"/>
                  </a:solidFill>
                  <a:effectLst>
                    <a:outerShdw blurRad="88000" dist="50800" dir="5040000" algn="tl">
                      <a:schemeClr val="accent4">
                        <a:tint val="80000"/>
                        <a:satMod val="250000"/>
                        <a:alpha val="45000"/>
                      </a:schemeClr>
                    </a:outerShdw>
                  </a:effectLst>
                </a:endParaRPr>
              </a:p>
            </p:txBody>
          </p:sp>
          <p:sp>
            <p:nvSpPr>
              <p:cNvPr id="24" name="Rectangle 40">
                <a:extLst>
                  <a:ext uri="{FF2B5EF4-FFF2-40B4-BE49-F238E27FC236}">
                    <a16:creationId xmlns:a16="http://schemas.microsoft.com/office/drawing/2014/main" id="{86C5E918-7D9C-4540-8578-A86BBD568BF2}"/>
                  </a:ext>
                </a:extLst>
              </p:cNvPr>
              <p:cNvSpPr>
                <a:spLocks noChangeArrowheads="1"/>
              </p:cNvSpPr>
              <p:nvPr/>
            </p:nvSpPr>
            <p:spPr bwMode="auto">
              <a:xfrm>
                <a:off x="2267903" y="1268307"/>
                <a:ext cx="232661" cy="39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b="1">
                    <a:solidFill>
                      <a:srgbClr val="111111"/>
                    </a:solidFill>
                    <a:latin typeface="+mn-lt"/>
                    <a:ea typeface="黑体" pitchFamily="2" charset="-122"/>
                  </a:rPr>
                  <a:t>2</a:t>
                </a:r>
                <a:endParaRPr kumimoji="1" lang="en-US" altLang="zh-CN" b="1" baseline="-25000">
                  <a:solidFill>
                    <a:srgbClr val="111111"/>
                  </a:solidFill>
                  <a:latin typeface="+mn-lt"/>
                  <a:ea typeface="黑体" pitchFamily="2" charset="-122"/>
                </a:endParaRPr>
              </a:p>
            </p:txBody>
          </p:sp>
        </p:grpSp>
        <p:grpSp>
          <p:nvGrpSpPr>
            <p:cNvPr id="112659" name="组合 61"/>
            <p:cNvGrpSpPr>
              <a:grpSpLocks/>
            </p:cNvGrpSpPr>
            <p:nvPr/>
          </p:nvGrpSpPr>
          <p:grpSpPr bwMode="auto">
            <a:xfrm>
              <a:off x="6033739" y="3455772"/>
              <a:ext cx="288843" cy="389767"/>
              <a:chOff x="2268359" y="1268307"/>
              <a:chExt cx="287950" cy="390962"/>
            </a:xfrm>
          </p:grpSpPr>
          <p:sp>
            <p:nvSpPr>
              <p:cNvPr id="26" name="矩形 25">
                <a:extLst>
                  <a:ext uri="{FF2B5EF4-FFF2-40B4-BE49-F238E27FC236}">
                    <a16:creationId xmlns:a16="http://schemas.microsoft.com/office/drawing/2014/main" id="{5FA3AA04-381F-49FB-B9B4-371C143CAD7A}"/>
                  </a:ext>
                </a:extLst>
              </p:cNvPr>
              <p:cNvSpPr/>
              <p:nvPr/>
            </p:nvSpPr>
            <p:spPr>
              <a:xfrm>
                <a:off x="2268359" y="1340761"/>
                <a:ext cx="287950" cy="2173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solidFill>
                    <a:srgbClr val="111111"/>
                  </a:solidFill>
                  <a:effectLst>
                    <a:outerShdw blurRad="88000" dist="50800" dir="5040000" algn="tl">
                      <a:schemeClr val="accent4">
                        <a:tint val="80000"/>
                        <a:satMod val="250000"/>
                        <a:alpha val="45000"/>
                      </a:schemeClr>
                    </a:outerShdw>
                  </a:effectLst>
                </a:endParaRPr>
              </a:p>
            </p:txBody>
          </p:sp>
          <p:sp>
            <p:nvSpPr>
              <p:cNvPr id="27" name="Rectangle 40">
                <a:extLst>
                  <a:ext uri="{FF2B5EF4-FFF2-40B4-BE49-F238E27FC236}">
                    <a16:creationId xmlns:a16="http://schemas.microsoft.com/office/drawing/2014/main" id="{51A75097-ACE2-43A7-B1DF-6E21DF4B94D5}"/>
                  </a:ext>
                </a:extLst>
              </p:cNvPr>
              <p:cNvSpPr>
                <a:spLocks noChangeArrowheads="1"/>
              </p:cNvSpPr>
              <p:nvPr/>
            </p:nvSpPr>
            <p:spPr bwMode="auto">
              <a:xfrm>
                <a:off x="2268359" y="1268307"/>
                <a:ext cx="231382" cy="39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b="1">
                    <a:solidFill>
                      <a:srgbClr val="111111"/>
                    </a:solidFill>
                    <a:latin typeface="+mn-lt"/>
                    <a:ea typeface="黑体" pitchFamily="2" charset="-122"/>
                  </a:rPr>
                  <a:t>4</a:t>
                </a:r>
                <a:endParaRPr kumimoji="1" lang="en-US" altLang="zh-CN" b="1" baseline="-25000">
                  <a:solidFill>
                    <a:srgbClr val="111111"/>
                  </a:solidFill>
                  <a:latin typeface="+mn-lt"/>
                  <a:ea typeface="黑体" pitchFamily="2" charset="-122"/>
                </a:endParaRPr>
              </a:p>
            </p:txBody>
          </p:sp>
        </p:grpSp>
        <p:grpSp>
          <p:nvGrpSpPr>
            <p:cNvPr id="112660" name="组合 64"/>
            <p:cNvGrpSpPr>
              <a:grpSpLocks/>
            </p:cNvGrpSpPr>
            <p:nvPr/>
          </p:nvGrpSpPr>
          <p:grpSpPr bwMode="auto">
            <a:xfrm>
              <a:off x="6033739" y="3068812"/>
              <a:ext cx="288843" cy="389767"/>
              <a:chOff x="2268359" y="1268698"/>
              <a:chExt cx="287950" cy="389117"/>
            </a:xfrm>
          </p:grpSpPr>
          <p:sp>
            <p:nvSpPr>
              <p:cNvPr id="29" name="矩形 28">
                <a:extLst>
                  <a:ext uri="{FF2B5EF4-FFF2-40B4-BE49-F238E27FC236}">
                    <a16:creationId xmlns:a16="http://schemas.microsoft.com/office/drawing/2014/main" id="{8C3C37F3-03B6-4193-8027-1CC81008D63F}"/>
                  </a:ext>
                </a:extLst>
              </p:cNvPr>
              <p:cNvSpPr/>
              <p:nvPr/>
            </p:nvSpPr>
            <p:spPr>
              <a:xfrm>
                <a:off x="2268359" y="1339094"/>
                <a:ext cx="287950" cy="218053"/>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solidFill>
                    <a:srgbClr val="111111"/>
                  </a:solidFill>
                  <a:effectLst>
                    <a:outerShdw blurRad="88000" dist="50800" dir="5040000" algn="tl">
                      <a:schemeClr val="accent4">
                        <a:tint val="80000"/>
                        <a:satMod val="250000"/>
                        <a:alpha val="45000"/>
                      </a:schemeClr>
                    </a:outerShdw>
                  </a:effectLst>
                </a:endParaRPr>
              </a:p>
            </p:txBody>
          </p:sp>
          <p:sp>
            <p:nvSpPr>
              <p:cNvPr id="30" name="Rectangle 40">
                <a:extLst>
                  <a:ext uri="{FF2B5EF4-FFF2-40B4-BE49-F238E27FC236}">
                    <a16:creationId xmlns:a16="http://schemas.microsoft.com/office/drawing/2014/main" id="{485A14DB-6CCB-4216-AD54-C7A64AE1730D}"/>
                  </a:ext>
                </a:extLst>
              </p:cNvPr>
              <p:cNvSpPr>
                <a:spLocks noChangeArrowheads="1"/>
              </p:cNvSpPr>
              <p:nvPr/>
            </p:nvSpPr>
            <p:spPr bwMode="auto">
              <a:xfrm>
                <a:off x="2268359" y="1268698"/>
                <a:ext cx="231382" cy="389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b="1">
                    <a:solidFill>
                      <a:srgbClr val="111111"/>
                    </a:solidFill>
                    <a:latin typeface="+mn-lt"/>
                    <a:ea typeface="黑体" pitchFamily="2" charset="-122"/>
                  </a:rPr>
                  <a:t>3</a:t>
                </a:r>
                <a:endParaRPr kumimoji="1" lang="en-US" altLang="zh-CN" b="1" baseline="-25000">
                  <a:solidFill>
                    <a:srgbClr val="111111"/>
                  </a:solidFill>
                  <a:latin typeface="+mn-lt"/>
                  <a:ea typeface="黑体" pitchFamily="2" charset="-122"/>
                </a:endParaRPr>
              </a:p>
            </p:txBody>
          </p:sp>
        </p:grpSp>
        <p:sp>
          <p:nvSpPr>
            <p:cNvPr id="31" name="Rectangle 24">
              <a:extLst>
                <a:ext uri="{FF2B5EF4-FFF2-40B4-BE49-F238E27FC236}">
                  <a16:creationId xmlns:a16="http://schemas.microsoft.com/office/drawing/2014/main" id="{5EA18E48-086F-461E-9D8A-8B40788041EE}"/>
                </a:ext>
              </a:extLst>
            </p:cNvPr>
            <p:cNvSpPr>
              <a:spLocks noChangeArrowheads="1"/>
            </p:cNvSpPr>
            <p:nvPr/>
          </p:nvSpPr>
          <p:spPr bwMode="auto">
            <a:xfrm>
              <a:off x="4586084" y="3818654"/>
              <a:ext cx="703511" cy="389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zh-CN" altLang="en-US" b="1" dirty="0">
                  <a:solidFill>
                    <a:srgbClr val="111111"/>
                  </a:solidFill>
                  <a:latin typeface="+mn-lt"/>
                  <a:ea typeface="黑体" pitchFamily="2" charset="-122"/>
                </a:rPr>
                <a:t>交换表</a:t>
              </a:r>
              <a:endParaRPr kumimoji="1" lang="en-US" altLang="zh-CN" b="1" dirty="0">
                <a:solidFill>
                  <a:srgbClr val="111111"/>
                </a:solidFill>
                <a:latin typeface="+mn-lt"/>
                <a:ea typeface="黑体" pitchFamily="2" charset="-122"/>
              </a:endParaRPr>
            </a:p>
          </p:txBody>
        </p:sp>
        <p:pic>
          <p:nvPicPr>
            <p:cNvPr id="112662"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35006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Rectangle 34">
              <a:extLst>
                <a:ext uri="{FF2B5EF4-FFF2-40B4-BE49-F238E27FC236}">
                  <a16:creationId xmlns:a16="http://schemas.microsoft.com/office/drawing/2014/main" id="{01B25F47-6671-4837-813E-DA2AD64C9B11}"/>
                </a:ext>
              </a:extLst>
            </p:cNvPr>
            <p:cNvSpPr>
              <a:spLocks noChangeArrowheads="1"/>
            </p:cNvSpPr>
            <p:nvPr/>
          </p:nvSpPr>
          <p:spPr bwMode="auto">
            <a:xfrm>
              <a:off x="6969039" y="3452332"/>
              <a:ext cx="232100" cy="389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b="1" dirty="0">
                  <a:solidFill>
                    <a:srgbClr val="111111"/>
                  </a:solidFill>
                  <a:latin typeface="+mn-lt"/>
                  <a:ea typeface="黑体" pitchFamily="2" charset="-122"/>
                </a:rPr>
                <a:t>D</a:t>
              </a:r>
              <a:endParaRPr kumimoji="1" lang="en-US" altLang="zh-CN" b="1" baseline="-25000" dirty="0">
                <a:solidFill>
                  <a:srgbClr val="111111"/>
                </a:solidFill>
                <a:latin typeface="+mn-lt"/>
                <a:ea typeface="黑体" pitchFamily="2" charset="-122"/>
              </a:endParaRPr>
            </a:p>
          </p:txBody>
        </p:sp>
        <p:pic>
          <p:nvPicPr>
            <p:cNvPr id="112664"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35006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65"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28529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Rectangle 34">
              <a:extLst>
                <a:ext uri="{FF2B5EF4-FFF2-40B4-BE49-F238E27FC236}">
                  <a16:creationId xmlns:a16="http://schemas.microsoft.com/office/drawing/2014/main" id="{C99B8EC0-DF7C-47C0-804E-591FE5196462}"/>
                </a:ext>
              </a:extLst>
            </p:cNvPr>
            <p:cNvSpPr>
              <a:spLocks noChangeArrowheads="1"/>
            </p:cNvSpPr>
            <p:nvPr/>
          </p:nvSpPr>
          <p:spPr bwMode="auto">
            <a:xfrm>
              <a:off x="6969039" y="2805679"/>
              <a:ext cx="232100" cy="389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b="1" dirty="0">
                  <a:solidFill>
                    <a:srgbClr val="111111"/>
                  </a:solidFill>
                  <a:latin typeface="+mn-lt"/>
                  <a:ea typeface="黑体" pitchFamily="2" charset="-122"/>
                </a:rPr>
                <a:t>B</a:t>
              </a:r>
              <a:endParaRPr kumimoji="1" lang="en-US" altLang="zh-CN" b="1" baseline="-25000" dirty="0">
                <a:solidFill>
                  <a:srgbClr val="111111"/>
                </a:solidFill>
                <a:latin typeface="+mn-lt"/>
                <a:ea typeface="黑体" pitchFamily="2" charset="-122"/>
              </a:endParaRPr>
            </a:p>
          </p:txBody>
        </p:sp>
        <p:sp>
          <p:nvSpPr>
            <p:cNvPr id="38" name="Line 50">
              <a:extLst>
                <a:ext uri="{FF2B5EF4-FFF2-40B4-BE49-F238E27FC236}">
                  <a16:creationId xmlns:a16="http://schemas.microsoft.com/office/drawing/2014/main" id="{7E7640E3-0339-4447-90DE-5B301140C182}"/>
                </a:ext>
              </a:extLst>
            </p:cNvPr>
            <p:cNvSpPr>
              <a:spLocks noChangeShapeType="1"/>
            </p:cNvSpPr>
            <p:nvPr/>
          </p:nvSpPr>
          <p:spPr bwMode="auto">
            <a:xfrm>
              <a:off x="5096716" y="4150580"/>
              <a:ext cx="0" cy="1439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zh-CN" altLang="en-US" b="1">
                <a:solidFill>
                  <a:srgbClr val="111111"/>
                </a:solidFill>
                <a:latin typeface="+mn-lt"/>
                <a:ea typeface="黑体" pitchFamily="2" charset="-122"/>
              </a:endParaRPr>
            </a:p>
          </p:txBody>
        </p:sp>
        <p:sp>
          <p:nvSpPr>
            <p:cNvPr id="39" name="Rectangle 34">
              <a:extLst>
                <a:ext uri="{FF2B5EF4-FFF2-40B4-BE49-F238E27FC236}">
                  <a16:creationId xmlns:a16="http://schemas.microsoft.com/office/drawing/2014/main" id="{4DA09049-660C-4FC7-9C83-BEBFE09E4728}"/>
                </a:ext>
              </a:extLst>
            </p:cNvPr>
            <p:cNvSpPr>
              <a:spLocks noChangeArrowheads="1"/>
            </p:cNvSpPr>
            <p:nvPr/>
          </p:nvSpPr>
          <p:spPr bwMode="auto">
            <a:xfrm>
              <a:off x="2402568" y="3500487"/>
              <a:ext cx="232100" cy="389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b="1" dirty="0">
                  <a:solidFill>
                    <a:srgbClr val="111111"/>
                  </a:solidFill>
                  <a:latin typeface="+mn-lt"/>
                  <a:ea typeface="黑体" pitchFamily="2" charset="-122"/>
                </a:rPr>
                <a:t>C</a:t>
              </a:r>
              <a:endParaRPr kumimoji="1" lang="en-US" altLang="zh-CN" b="1" baseline="-25000" dirty="0">
                <a:solidFill>
                  <a:srgbClr val="111111"/>
                </a:solidFill>
                <a:latin typeface="+mn-lt"/>
                <a:ea typeface="黑体" pitchFamily="2" charset="-122"/>
              </a:endParaRPr>
            </a:p>
          </p:txBody>
        </p:sp>
        <p:sp>
          <p:nvSpPr>
            <p:cNvPr id="40" name="矩形 39">
              <a:extLst>
                <a:ext uri="{FF2B5EF4-FFF2-40B4-BE49-F238E27FC236}">
                  <a16:creationId xmlns:a16="http://schemas.microsoft.com/office/drawing/2014/main" id="{48E1D12B-2F78-4675-AB10-382DC9CC8043}"/>
                </a:ext>
              </a:extLst>
            </p:cNvPr>
            <p:cNvSpPr/>
            <p:nvPr/>
          </p:nvSpPr>
          <p:spPr>
            <a:xfrm>
              <a:off x="3416957" y="5805049"/>
              <a:ext cx="2969237" cy="533366"/>
            </a:xfrm>
            <a:prstGeom prst="rect">
              <a:avLst/>
            </a:prstGeom>
          </p:spPr>
          <p:txBody>
            <a:bodyPr>
              <a:spAutoFit/>
            </a:bodyPr>
            <a:lstStyle/>
            <a:p>
              <a:pPr algn="ctr">
                <a:defRPr/>
              </a:pPr>
              <a:r>
                <a:rPr lang="zh-CN" altLang="en-US" sz="2600" b="1" dirty="0">
                  <a:solidFill>
                    <a:srgbClr val="111111"/>
                  </a:solidFill>
                  <a:latin typeface="+mn-lt"/>
                  <a:ea typeface="黑体" pitchFamily="2" charset="-122"/>
                </a:rPr>
                <a:t>交换表一开始是空的</a:t>
              </a:r>
            </a:p>
          </p:txBody>
        </p:sp>
      </p:grpSp>
    </p:spTree>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666" name="组合 44"/>
          <p:cNvGrpSpPr>
            <a:grpSpLocks/>
          </p:cNvGrpSpPr>
          <p:nvPr/>
        </p:nvGrpSpPr>
        <p:grpSpPr bwMode="auto">
          <a:xfrm>
            <a:off x="512167" y="1444959"/>
            <a:ext cx="7282494" cy="3483987"/>
            <a:chOff x="1282798" y="2105804"/>
            <a:chExt cx="5918319" cy="3773511"/>
          </a:xfrm>
        </p:grpSpPr>
        <p:sp>
          <p:nvSpPr>
            <p:cNvPr id="4" name="矩形 3">
              <a:extLst>
                <a:ext uri="{FF2B5EF4-FFF2-40B4-BE49-F238E27FC236}">
                  <a16:creationId xmlns:a16="http://schemas.microsoft.com/office/drawing/2014/main" id="{5EB73EAD-C751-49AF-8820-B9154E2B1467}"/>
                </a:ext>
              </a:extLst>
            </p:cNvPr>
            <p:cNvSpPr/>
            <p:nvPr/>
          </p:nvSpPr>
          <p:spPr>
            <a:xfrm>
              <a:off x="3453367" y="2537480"/>
              <a:ext cx="2867146" cy="2664003"/>
            </a:xfrm>
            <a:prstGeom prst="rect">
              <a:avLst/>
            </a:prstGeom>
            <a:solidFill>
              <a:srgbClr val="FF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111111"/>
                  </a:solidFill>
                </a:rPr>
                <a:t> </a:t>
              </a:r>
              <a:endParaRPr lang="zh-CN" altLang="en-US" dirty="0">
                <a:solidFill>
                  <a:srgbClr val="111111"/>
                </a:solidFill>
              </a:endParaRPr>
            </a:p>
          </p:txBody>
        </p:sp>
        <p:sp>
          <p:nvSpPr>
            <p:cNvPr id="5" name="Rectangle 44">
              <a:extLst>
                <a:ext uri="{FF2B5EF4-FFF2-40B4-BE49-F238E27FC236}">
                  <a16:creationId xmlns:a16="http://schemas.microsoft.com/office/drawing/2014/main" id="{C6BA6109-A095-4F74-B3E8-B2682AC943E6}"/>
                </a:ext>
              </a:extLst>
            </p:cNvPr>
            <p:cNvSpPr>
              <a:spLocks noChangeArrowheads="1"/>
            </p:cNvSpPr>
            <p:nvPr/>
          </p:nvSpPr>
          <p:spPr bwMode="auto">
            <a:xfrm>
              <a:off x="3575483" y="3691480"/>
              <a:ext cx="2602274" cy="1439491"/>
            </a:xfrm>
            <a:prstGeom prst="rect">
              <a:avLst/>
            </a:prstGeom>
            <a:solidFill>
              <a:schemeClr val="bg1"/>
            </a:solidFill>
            <a:ln w="9525">
              <a:solidFill>
                <a:schemeClr val="tx1"/>
              </a:solidFill>
              <a:miter lim="800000"/>
              <a:headEnd/>
              <a:tailEnd/>
            </a:ln>
          </p:spPr>
          <p:txBody>
            <a:bodyPr wrap="none" anchor="ctr"/>
            <a:lstStyle/>
            <a:p>
              <a:pPr>
                <a:defRPr/>
              </a:pPr>
              <a:endParaRPr lang="zh-CN" altLang="en-US" b="1">
                <a:solidFill>
                  <a:srgbClr val="111111"/>
                </a:solidFill>
                <a:latin typeface="+mn-lt"/>
                <a:ea typeface="黑体" pitchFamily="2" charset="-122"/>
              </a:endParaRPr>
            </a:p>
          </p:txBody>
        </p:sp>
        <p:cxnSp>
          <p:nvCxnSpPr>
            <p:cNvPr id="6" name="直接连接符 5">
              <a:extLst>
                <a:ext uri="{FF2B5EF4-FFF2-40B4-BE49-F238E27FC236}">
                  <a16:creationId xmlns:a16="http://schemas.microsoft.com/office/drawing/2014/main" id="{F99EB68D-B2C7-4565-9C93-10F97300AA18}"/>
                </a:ext>
              </a:extLst>
            </p:cNvPr>
            <p:cNvCxnSpPr>
              <a:stCxn id="28" idx="3"/>
            </p:cNvCxnSpPr>
            <p:nvPr/>
          </p:nvCxnSpPr>
          <p:spPr>
            <a:xfrm>
              <a:off x="6265467" y="3191555"/>
              <a:ext cx="488472" cy="1387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BF03CA49-1966-4643-A934-48C001ACCCA9}"/>
                </a:ext>
              </a:extLst>
            </p:cNvPr>
            <p:cNvCxnSpPr>
              <a:endCxn id="25" idx="1"/>
            </p:cNvCxnSpPr>
            <p:nvPr/>
          </p:nvCxnSpPr>
          <p:spPr>
            <a:xfrm flipV="1">
              <a:off x="2947703" y="3191555"/>
              <a:ext cx="505663" cy="1387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612A84CC-A7D4-4F6A-8B1D-F5AB60D00A7D}"/>
                </a:ext>
              </a:extLst>
            </p:cNvPr>
            <p:cNvCxnSpPr>
              <a:stCxn id="31" idx="3"/>
            </p:cNvCxnSpPr>
            <p:nvPr/>
          </p:nvCxnSpPr>
          <p:spPr>
            <a:xfrm flipV="1">
              <a:off x="6265467" y="2681946"/>
              <a:ext cx="558989" cy="1226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988FCB30-40C2-4EAD-A829-3EB068A6D49F}"/>
                </a:ext>
              </a:extLst>
            </p:cNvPr>
            <p:cNvCxnSpPr>
              <a:endCxn id="22" idx="1"/>
            </p:cNvCxnSpPr>
            <p:nvPr/>
          </p:nvCxnSpPr>
          <p:spPr>
            <a:xfrm>
              <a:off x="3019941" y="2681945"/>
              <a:ext cx="433424" cy="1226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49">
              <a:extLst>
                <a:ext uri="{FF2B5EF4-FFF2-40B4-BE49-F238E27FC236}">
                  <a16:creationId xmlns:a16="http://schemas.microsoft.com/office/drawing/2014/main" id="{459666B1-1234-45C1-938E-64735820F1C6}"/>
                </a:ext>
              </a:extLst>
            </p:cNvPr>
            <p:cNvSpPr>
              <a:spLocks noChangeArrowheads="1"/>
            </p:cNvSpPr>
            <p:nvPr/>
          </p:nvSpPr>
          <p:spPr bwMode="auto">
            <a:xfrm>
              <a:off x="3523885" y="3688040"/>
              <a:ext cx="2653872" cy="991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3527" tIns="41031" rIns="83527" bIns="41031">
              <a:spAutoFit/>
            </a:bodyPr>
            <a:lstStyle/>
            <a:p>
              <a:pPr defTabSz="837330">
                <a:lnSpc>
                  <a:spcPct val="115000"/>
                </a:lnSpc>
                <a:defRPr/>
              </a:pPr>
              <a:r>
                <a:rPr kumimoji="1" lang="en-US" altLang="zh-CN" sz="1600" b="1" dirty="0">
                  <a:solidFill>
                    <a:srgbClr val="111111"/>
                  </a:solidFill>
                  <a:latin typeface="+mn-lt"/>
                  <a:ea typeface="黑体" pitchFamily="2" charset="-122"/>
                </a:rPr>
                <a:t>MAC</a:t>
              </a:r>
              <a:r>
                <a:rPr kumimoji="1" lang="zh-CN" altLang="en-US" sz="1600" b="1" dirty="0">
                  <a:solidFill>
                    <a:srgbClr val="111111"/>
                  </a:solidFill>
                  <a:latin typeface="+mn-lt"/>
                  <a:ea typeface="黑体" pitchFamily="2" charset="-122"/>
                </a:rPr>
                <a:t>地址     接口    有效时间</a:t>
              </a:r>
            </a:p>
            <a:p>
              <a:pPr defTabSz="837330">
                <a:lnSpc>
                  <a:spcPct val="105000"/>
                </a:lnSpc>
                <a:defRPr/>
              </a:pPr>
              <a:r>
                <a:rPr kumimoji="1" lang="zh-CN" altLang="en-US" b="1" dirty="0">
                  <a:solidFill>
                    <a:srgbClr val="111111"/>
                  </a:solidFill>
                  <a:latin typeface="+mn-lt"/>
                  <a:ea typeface="黑体" pitchFamily="2" charset="-122"/>
                </a:rPr>
                <a:t> </a:t>
              </a:r>
              <a:r>
                <a:rPr kumimoji="1" lang="en-US" altLang="zh-CN" sz="1600" b="1" dirty="0">
                  <a:solidFill>
                    <a:srgbClr val="111111"/>
                  </a:solidFill>
                  <a:latin typeface="+mn-lt"/>
                  <a:ea typeface="黑体" pitchFamily="2" charset="-122"/>
                </a:rPr>
                <a:t>A           1</a:t>
              </a:r>
            </a:p>
            <a:p>
              <a:pPr defTabSz="837330">
                <a:lnSpc>
                  <a:spcPct val="105000"/>
                </a:lnSpc>
                <a:defRPr/>
              </a:pPr>
              <a:r>
                <a:rPr kumimoji="1" lang="en-US" altLang="zh-CN" sz="1600" b="1" dirty="0">
                  <a:solidFill>
                    <a:srgbClr val="111111"/>
                  </a:solidFill>
                  <a:latin typeface="+mn-lt"/>
                  <a:ea typeface="黑体" pitchFamily="2" charset="-122"/>
                </a:rPr>
                <a:t> B           3</a:t>
              </a:r>
            </a:p>
          </p:txBody>
        </p:sp>
        <p:sp>
          <p:nvSpPr>
            <p:cNvPr id="11" name="Rectangle 24">
              <a:extLst>
                <a:ext uri="{FF2B5EF4-FFF2-40B4-BE49-F238E27FC236}">
                  <a16:creationId xmlns:a16="http://schemas.microsoft.com/office/drawing/2014/main" id="{B5A3C490-460F-4E71-BC19-D06B121C0E12}"/>
                </a:ext>
              </a:extLst>
            </p:cNvPr>
            <p:cNvSpPr>
              <a:spLocks noChangeArrowheads="1"/>
            </p:cNvSpPr>
            <p:nvPr/>
          </p:nvSpPr>
          <p:spPr bwMode="auto">
            <a:xfrm>
              <a:off x="3945270" y="2105804"/>
              <a:ext cx="1770703" cy="523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zh-CN" altLang="en-US" sz="2600" b="1" dirty="0">
                  <a:solidFill>
                    <a:srgbClr val="111111"/>
                  </a:solidFill>
                  <a:latin typeface="黑体" pitchFamily="2" charset="-122"/>
                  <a:ea typeface="黑体" pitchFamily="2" charset="-122"/>
                </a:rPr>
                <a:t>以太网交换机</a:t>
              </a:r>
              <a:endParaRPr kumimoji="1" lang="en-US" altLang="zh-CN" sz="2600" b="1" dirty="0">
                <a:solidFill>
                  <a:srgbClr val="111111"/>
                </a:solidFill>
                <a:latin typeface="黑体" pitchFamily="2" charset="-122"/>
                <a:ea typeface="黑体" pitchFamily="2" charset="-122"/>
              </a:endParaRPr>
            </a:p>
          </p:txBody>
        </p:sp>
        <p:pic>
          <p:nvPicPr>
            <p:cNvPr id="113679"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23938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34">
              <a:extLst>
                <a:ext uri="{FF2B5EF4-FFF2-40B4-BE49-F238E27FC236}">
                  <a16:creationId xmlns:a16="http://schemas.microsoft.com/office/drawing/2014/main" id="{6D3E1B5E-AEB7-415B-9DB3-D45746F0BFAB}"/>
                </a:ext>
              </a:extLst>
            </p:cNvPr>
            <p:cNvSpPr>
              <a:spLocks noChangeArrowheads="1"/>
            </p:cNvSpPr>
            <p:nvPr/>
          </p:nvSpPr>
          <p:spPr bwMode="auto">
            <a:xfrm>
              <a:off x="2390442" y="2346579"/>
              <a:ext cx="232186" cy="389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b="1" dirty="0">
                  <a:solidFill>
                    <a:srgbClr val="111111"/>
                  </a:solidFill>
                  <a:latin typeface="+mn-lt"/>
                  <a:ea typeface="黑体" pitchFamily="2" charset="-122"/>
                </a:rPr>
                <a:t>A</a:t>
              </a:r>
              <a:endParaRPr kumimoji="1" lang="en-US" altLang="zh-CN" b="1" baseline="-25000" dirty="0">
                <a:solidFill>
                  <a:srgbClr val="111111"/>
                </a:solidFill>
                <a:latin typeface="+mn-lt"/>
                <a:ea typeface="黑体" pitchFamily="2" charset="-122"/>
              </a:endParaRPr>
            </a:p>
          </p:txBody>
        </p:sp>
        <p:sp>
          <p:nvSpPr>
            <p:cNvPr id="14" name="Line 50">
              <a:extLst>
                <a:ext uri="{FF2B5EF4-FFF2-40B4-BE49-F238E27FC236}">
                  <a16:creationId xmlns:a16="http://schemas.microsoft.com/office/drawing/2014/main" id="{553A07DA-A11F-4559-9EB7-4FD0D4F0A007}"/>
                </a:ext>
              </a:extLst>
            </p:cNvPr>
            <p:cNvSpPr>
              <a:spLocks noChangeShapeType="1"/>
            </p:cNvSpPr>
            <p:nvPr/>
          </p:nvSpPr>
          <p:spPr bwMode="auto">
            <a:xfrm>
              <a:off x="4509412" y="3691480"/>
              <a:ext cx="0" cy="1439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zh-CN" altLang="en-US" b="1">
                <a:solidFill>
                  <a:srgbClr val="111111"/>
                </a:solidFill>
                <a:latin typeface="+mn-lt"/>
                <a:ea typeface="黑体" pitchFamily="2" charset="-122"/>
              </a:endParaRPr>
            </a:p>
          </p:txBody>
        </p:sp>
        <p:grpSp>
          <p:nvGrpSpPr>
            <p:cNvPr id="113682" name="组合 14"/>
            <p:cNvGrpSpPr>
              <a:grpSpLocks/>
            </p:cNvGrpSpPr>
            <p:nvPr/>
          </p:nvGrpSpPr>
          <p:grpSpPr bwMode="auto">
            <a:xfrm>
              <a:off x="3575141" y="3978198"/>
              <a:ext cx="2601995" cy="863600"/>
              <a:chOff x="3575141" y="4437298"/>
              <a:chExt cx="1439863" cy="863600"/>
            </a:xfrm>
          </p:grpSpPr>
          <p:sp>
            <p:nvSpPr>
              <p:cNvPr id="16" name="Line 45">
                <a:extLst>
                  <a:ext uri="{FF2B5EF4-FFF2-40B4-BE49-F238E27FC236}">
                    <a16:creationId xmlns:a16="http://schemas.microsoft.com/office/drawing/2014/main" id="{48225899-8C85-44B2-A5B8-48E23118F1E6}"/>
                  </a:ext>
                </a:extLst>
              </p:cNvPr>
              <p:cNvSpPr>
                <a:spLocks noChangeShapeType="1"/>
              </p:cNvSpPr>
              <p:nvPr/>
            </p:nvSpPr>
            <p:spPr bwMode="auto">
              <a:xfrm>
                <a:off x="3575330" y="4437791"/>
                <a:ext cx="144001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zh-CN" altLang="en-US" b="1">
                  <a:solidFill>
                    <a:srgbClr val="111111"/>
                  </a:solidFill>
                  <a:latin typeface="+mn-lt"/>
                  <a:ea typeface="黑体" pitchFamily="2" charset="-122"/>
                </a:endParaRPr>
              </a:p>
            </p:txBody>
          </p:sp>
          <p:sp>
            <p:nvSpPr>
              <p:cNvPr id="17" name="Line 46">
                <a:extLst>
                  <a:ext uri="{FF2B5EF4-FFF2-40B4-BE49-F238E27FC236}">
                    <a16:creationId xmlns:a16="http://schemas.microsoft.com/office/drawing/2014/main" id="{0DB84D42-CC7F-49D5-B872-2F5FBF224221}"/>
                  </a:ext>
                </a:extLst>
              </p:cNvPr>
              <p:cNvSpPr>
                <a:spLocks noChangeShapeType="1"/>
              </p:cNvSpPr>
              <p:nvPr/>
            </p:nvSpPr>
            <p:spPr bwMode="auto">
              <a:xfrm>
                <a:off x="3575330" y="4725001"/>
                <a:ext cx="144001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zh-CN" altLang="en-US" b="1">
                  <a:solidFill>
                    <a:srgbClr val="111111"/>
                  </a:solidFill>
                  <a:latin typeface="+mn-lt"/>
                  <a:ea typeface="黑体" pitchFamily="2" charset="-122"/>
                </a:endParaRPr>
              </a:p>
            </p:txBody>
          </p:sp>
          <p:sp>
            <p:nvSpPr>
              <p:cNvPr id="18" name="Line 47">
                <a:extLst>
                  <a:ext uri="{FF2B5EF4-FFF2-40B4-BE49-F238E27FC236}">
                    <a16:creationId xmlns:a16="http://schemas.microsoft.com/office/drawing/2014/main" id="{F1D20AA8-43EC-4014-A1C6-D3B3423AE637}"/>
                  </a:ext>
                </a:extLst>
              </p:cNvPr>
              <p:cNvSpPr>
                <a:spLocks noChangeShapeType="1"/>
              </p:cNvSpPr>
              <p:nvPr/>
            </p:nvSpPr>
            <p:spPr bwMode="auto">
              <a:xfrm>
                <a:off x="3575330" y="5012212"/>
                <a:ext cx="1440017" cy="17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zh-CN" altLang="en-US" b="1">
                  <a:solidFill>
                    <a:srgbClr val="111111"/>
                  </a:solidFill>
                  <a:latin typeface="+mn-lt"/>
                  <a:ea typeface="黑体" pitchFamily="2" charset="-122"/>
                </a:endParaRPr>
              </a:p>
            </p:txBody>
          </p:sp>
          <p:sp>
            <p:nvSpPr>
              <p:cNvPr id="19" name="Line 66">
                <a:extLst>
                  <a:ext uri="{FF2B5EF4-FFF2-40B4-BE49-F238E27FC236}">
                    <a16:creationId xmlns:a16="http://schemas.microsoft.com/office/drawing/2014/main" id="{6C2096A2-8BFE-49D6-81EE-7ACDD73E6F72}"/>
                  </a:ext>
                </a:extLst>
              </p:cNvPr>
              <p:cNvSpPr>
                <a:spLocks noChangeShapeType="1"/>
              </p:cNvSpPr>
              <p:nvPr/>
            </p:nvSpPr>
            <p:spPr bwMode="auto">
              <a:xfrm>
                <a:off x="3575330" y="5299421"/>
                <a:ext cx="1440017" cy="1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zh-CN" altLang="en-US" b="1">
                  <a:solidFill>
                    <a:srgbClr val="111111"/>
                  </a:solidFill>
                  <a:latin typeface="+mn-lt"/>
                  <a:ea typeface="黑体" pitchFamily="2" charset="-122"/>
                </a:endParaRPr>
              </a:p>
            </p:txBody>
          </p:sp>
        </p:grpSp>
        <p:grpSp>
          <p:nvGrpSpPr>
            <p:cNvPr id="113683" name="组合 57"/>
            <p:cNvGrpSpPr>
              <a:grpSpLocks/>
            </p:cNvGrpSpPr>
            <p:nvPr/>
          </p:nvGrpSpPr>
          <p:grpSpPr bwMode="auto">
            <a:xfrm>
              <a:off x="3453365" y="2609712"/>
              <a:ext cx="287231" cy="389767"/>
              <a:chOff x="2268208" y="1268699"/>
              <a:chExt cx="287926" cy="389767"/>
            </a:xfrm>
          </p:grpSpPr>
          <p:sp>
            <p:nvSpPr>
              <p:cNvPr id="21" name="矩形 20">
                <a:extLst>
                  <a:ext uri="{FF2B5EF4-FFF2-40B4-BE49-F238E27FC236}">
                    <a16:creationId xmlns:a16="http://schemas.microsoft.com/office/drawing/2014/main" id="{CCBFA2D2-077D-4970-B902-5C9DF64F625C}"/>
                  </a:ext>
                </a:extLst>
              </p:cNvPr>
              <p:cNvSpPr/>
              <p:nvPr/>
            </p:nvSpPr>
            <p:spPr>
              <a:xfrm>
                <a:off x="2268208" y="1339212"/>
                <a:ext cx="287926" cy="216698"/>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solidFill>
                    <a:srgbClr val="111111"/>
                  </a:solidFill>
                  <a:effectLst>
                    <a:outerShdw blurRad="88000" dist="50800" dir="5040000" algn="tl">
                      <a:schemeClr val="accent4">
                        <a:tint val="80000"/>
                        <a:satMod val="250000"/>
                        <a:alpha val="45000"/>
                      </a:schemeClr>
                    </a:outerShdw>
                  </a:effectLst>
                </a:endParaRPr>
              </a:p>
            </p:txBody>
          </p:sp>
          <p:sp>
            <p:nvSpPr>
              <p:cNvPr id="22" name="Rectangle 40">
                <a:extLst>
                  <a:ext uri="{FF2B5EF4-FFF2-40B4-BE49-F238E27FC236}">
                    <a16:creationId xmlns:a16="http://schemas.microsoft.com/office/drawing/2014/main" id="{910D7989-E9A1-4E9B-9B8D-EF1BC99EDC7B}"/>
                  </a:ext>
                </a:extLst>
              </p:cNvPr>
              <p:cNvSpPr>
                <a:spLocks noChangeArrowheads="1"/>
              </p:cNvSpPr>
              <p:nvPr/>
            </p:nvSpPr>
            <p:spPr bwMode="auto">
              <a:xfrm>
                <a:off x="2268208" y="1268699"/>
                <a:ext cx="232748" cy="389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b="1">
                    <a:solidFill>
                      <a:srgbClr val="111111"/>
                    </a:solidFill>
                    <a:latin typeface="+mn-lt"/>
                    <a:ea typeface="黑体" pitchFamily="2" charset="-122"/>
                  </a:rPr>
                  <a:t>1</a:t>
                </a:r>
                <a:endParaRPr kumimoji="1" lang="en-US" altLang="zh-CN" b="1" baseline="-25000">
                  <a:solidFill>
                    <a:srgbClr val="111111"/>
                  </a:solidFill>
                  <a:latin typeface="+mn-lt"/>
                  <a:ea typeface="黑体" pitchFamily="2" charset="-122"/>
                </a:endParaRPr>
              </a:p>
            </p:txBody>
          </p:sp>
        </p:grpSp>
        <p:grpSp>
          <p:nvGrpSpPr>
            <p:cNvPr id="113684" name="组合 58"/>
            <p:cNvGrpSpPr>
              <a:grpSpLocks/>
            </p:cNvGrpSpPr>
            <p:nvPr/>
          </p:nvGrpSpPr>
          <p:grpSpPr bwMode="auto">
            <a:xfrm>
              <a:off x="3453365" y="2996671"/>
              <a:ext cx="287231" cy="389767"/>
              <a:chOff x="2268208" y="1268306"/>
              <a:chExt cx="287926" cy="390962"/>
            </a:xfrm>
          </p:grpSpPr>
          <p:sp>
            <p:nvSpPr>
              <p:cNvPr id="24" name="矩形 23">
                <a:extLst>
                  <a:ext uri="{FF2B5EF4-FFF2-40B4-BE49-F238E27FC236}">
                    <a16:creationId xmlns:a16="http://schemas.microsoft.com/office/drawing/2014/main" id="{6BE05EE0-9E6B-4D94-9451-16992A04BA50}"/>
                  </a:ext>
                </a:extLst>
              </p:cNvPr>
              <p:cNvSpPr/>
              <p:nvPr/>
            </p:nvSpPr>
            <p:spPr>
              <a:xfrm>
                <a:off x="2268208" y="1340760"/>
                <a:ext cx="287926" cy="2173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solidFill>
                    <a:srgbClr val="111111"/>
                  </a:solidFill>
                  <a:effectLst>
                    <a:outerShdw blurRad="88000" dist="50800" dir="5040000" algn="tl">
                      <a:schemeClr val="accent4">
                        <a:tint val="80000"/>
                        <a:satMod val="250000"/>
                        <a:alpha val="45000"/>
                      </a:schemeClr>
                    </a:outerShdw>
                  </a:effectLst>
                </a:endParaRPr>
              </a:p>
            </p:txBody>
          </p:sp>
          <p:sp>
            <p:nvSpPr>
              <p:cNvPr id="25" name="Rectangle 40">
                <a:extLst>
                  <a:ext uri="{FF2B5EF4-FFF2-40B4-BE49-F238E27FC236}">
                    <a16:creationId xmlns:a16="http://schemas.microsoft.com/office/drawing/2014/main" id="{4158B378-75B4-44AA-B446-501DD820103C}"/>
                  </a:ext>
                </a:extLst>
              </p:cNvPr>
              <p:cNvSpPr>
                <a:spLocks noChangeArrowheads="1"/>
              </p:cNvSpPr>
              <p:nvPr/>
            </p:nvSpPr>
            <p:spPr bwMode="auto">
              <a:xfrm>
                <a:off x="2268208" y="1268306"/>
                <a:ext cx="232748" cy="39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b="1">
                    <a:solidFill>
                      <a:srgbClr val="111111"/>
                    </a:solidFill>
                    <a:latin typeface="+mn-lt"/>
                    <a:ea typeface="黑体" pitchFamily="2" charset="-122"/>
                  </a:rPr>
                  <a:t>2</a:t>
                </a:r>
                <a:endParaRPr kumimoji="1" lang="en-US" altLang="zh-CN" b="1" baseline="-25000">
                  <a:solidFill>
                    <a:srgbClr val="111111"/>
                  </a:solidFill>
                  <a:latin typeface="+mn-lt"/>
                  <a:ea typeface="黑体" pitchFamily="2" charset="-122"/>
                </a:endParaRPr>
              </a:p>
            </p:txBody>
          </p:sp>
        </p:grpSp>
        <p:grpSp>
          <p:nvGrpSpPr>
            <p:cNvPr id="113685" name="组合 61"/>
            <p:cNvGrpSpPr>
              <a:grpSpLocks/>
            </p:cNvGrpSpPr>
            <p:nvPr/>
          </p:nvGrpSpPr>
          <p:grpSpPr bwMode="auto">
            <a:xfrm>
              <a:off x="6033281" y="2996671"/>
              <a:ext cx="288951" cy="389767"/>
              <a:chOff x="2267905" y="1268306"/>
              <a:chExt cx="288058" cy="390962"/>
            </a:xfrm>
          </p:grpSpPr>
          <p:sp>
            <p:nvSpPr>
              <p:cNvPr id="27" name="矩形 26">
                <a:extLst>
                  <a:ext uri="{FF2B5EF4-FFF2-40B4-BE49-F238E27FC236}">
                    <a16:creationId xmlns:a16="http://schemas.microsoft.com/office/drawing/2014/main" id="{94F3D7BF-107C-409D-968C-88797A066B18}"/>
                  </a:ext>
                </a:extLst>
              </p:cNvPr>
              <p:cNvSpPr/>
              <p:nvPr/>
            </p:nvSpPr>
            <p:spPr>
              <a:xfrm>
                <a:off x="2267905" y="1340760"/>
                <a:ext cx="288058" cy="2173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solidFill>
                    <a:srgbClr val="111111"/>
                  </a:solidFill>
                  <a:effectLst>
                    <a:outerShdw blurRad="88000" dist="50800" dir="5040000" algn="tl">
                      <a:schemeClr val="accent4">
                        <a:tint val="80000"/>
                        <a:satMod val="250000"/>
                        <a:alpha val="45000"/>
                      </a:schemeClr>
                    </a:outerShdw>
                  </a:effectLst>
                </a:endParaRPr>
              </a:p>
            </p:txBody>
          </p:sp>
          <p:sp>
            <p:nvSpPr>
              <p:cNvPr id="28" name="Rectangle 40">
                <a:extLst>
                  <a:ext uri="{FF2B5EF4-FFF2-40B4-BE49-F238E27FC236}">
                    <a16:creationId xmlns:a16="http://schemas.microsoft.com/office/drawing/2014/main" id="{39757CCC-113F-477C-96DA-B6113B7E2E17}"/>
                  </a:ext>
                </a:extLst>
              </p:cNvPr>
              <p:cNvSpPr>
                <a:spLocks noChangeArrowheads="1"/>
              </p:cNvSpPr>
              <p:nvPr/>
            </p:nvSpPr>
            <p:spPr bwMode="auto">
              <a:xfrm>
                <a:off x="2267905" y="1268306"/>
                <a:ext cx="231469" cy="39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b="1">
                    <a:solidFill>
                      <a:srgbClr val="111111"/>
                    </a:solidFill>
                    <a:latin typeface="+mn-lt"/>
                    <a:ea typeface="黑体" pitchFamily="2" charset="-122"/>
                  </a:rPr>
                  <a:t>4</a:t>
                </a:r>
                <a:endParaRPr kumimoji="1" lang="en-US" altLang="zh-CN" b="1" baseline="-25000">
                  <a:solidFill>
                    <a:srgbClr val="111111"/>
                  </a:solidFill>
                  <a:latin typeface="+mn-lt"/>
                  <a:ea typeface="黑体" pitchFamily="2" charset="-122"/>
                </a:endParaRPr>
              </a:p>
            </p:txBody>
          </p:sp>
        </p:grpSp>
        <p:grpSp>
          <p:nvGrpSpPr>
            <p:cNvPr id="113686" name="组合 64"/>
            <p:cNvGrpSpPr>
              <a:grpSpLocks/>
            </p:cNvGrpSpPr>
            <p:nvPr/>
          </p:nvGrpSpPr>
          <p:grpSpPr bwMode="auto">
            <a:xfrm>
              <a:off x="6033281" y="2609713"/>
              <a:ext cx="288951" cy="389767"/>
              <a:chOff x="2267905" y="1268699"/>
              <a:chExt cx="288058" cy="389117"/>
            </a:xfrm>
          </p:grpSpPr>
          <p:sp>
            <p:nvSpPr>
              <p:cNvPr id="30" name="矩形 29">
                <a:extLst>
                  <a:ext uri="{FF2B5EF4-FFF2-40B4-BE49-F238E27FC236}">
                    <a16:creationId xmlns:a16="http://schemas.microsoft.com/office/drawing/2014/main" id="{18C5BDAC-20DE-47E9-AB36-A5410A47B234}"/>
                  </a:ext>
                </a:extLst>
              </p:cNvPr>
              <p:cNvSpPr/>
              <p:nvPr/>
            </p:nvSpPr>
            <p:spPr>
              <a:xfrm>
                <a:off x="2267905" y="1339094"/>
                <a:ext cx="288058" cy="218054"/>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solidFill>
                    <a:srgbClr val="111111"/>
                  </a:solidFill>
                  <a:effectLst>
                    <a:outerShdw blurRad="88000" dist="50800" dir="5040000" algn="tl">
                      <a:schemeClr val="accent4">
                        <a:tint val="80000"/>
                        <a:satMod val="250000"/>
                        <a:alpha val="45000"/>
                      </a:schemeClr>
                    </a:outerShdw>
                  </a:effectLst>
                </a:endParaRPr>
              </a:p>
            </p:txBody>
          </p:sp>
          <p:sp>
            <p:nvSpPr>
              <p:cNvPr id="31" name="Rectangle 40">
                <a:extLst>
                  <a:ext uri="{FF2B5EF4-FFF2-40B4-BE49-F238E27FC236}">
                    <a16:creationId xmlns:a16="http://schemas.microsoft.com/office/drawing/2014/main" id="{A1E3BAF6-E7E4-43EE-ADA6-B8EA58345C09}"/>
                  </a:ext>
                </a:extLst>
              </p:cNvPr>
              <p:cNvSpPr>
                <a:spLocks noChangeArrowheads="1"/>
              </p:cNvSpPr>
              <p:nvPr/>
            </p:nvSpPr>
            <p:spPr bwMode="auto">
              <a:xfrm>
                <a:off x="2267905" y="1268699"/>
                <a:ext cx="231469" cy="389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b="1">
                    <a:solidFill>
                      <a:srgbClr val="111111"/>
                    </a:solidFill>
                    <a:latin typeface="+mn-lt"/>
                    <a:ea typeface="黑体" pitchFamily="2" charset="-122"/>
                  </a:rPr>
                  <a:t>3</a:t>
                </a:r>
                <a:endParaRPr kumimoji="1" lang="en-US" altLang="zh-CN" b="1" baseline="-25000">
                  <a:solidFill>
                    <a:srgbClr val="111111"/>
                  </a:solidFill>
                  <a:latin typeface="+mn-lt"/>
                  <a:ea typeface="黑体" pitchFamily="2" charset="-122"/>
                </a:endParaRPr>
              </a:p>
            </p:txBody>
          </p:sp>
        </p:grpSp>
        <p:sp>
          <p:nvSpPr>
            <p:cNvPr id="32" name="Rectangle 24">
              <a:extLst>
                <a:ext uri="{FF2B5EF4-FFF2-40B4-BE49-F238E27FC236}">
                  <a16:creationId xmlns:a16="http://schemas.microsoft.com/office/drawing/2014/main" id="{5B7AA354-F1FD-4C2E-8FC9-7023633FB4FA}"/>
                </a:ext>
              </a:extLst>
            </p:cNvPr>
            <p:cNvSpPr>
              <a:spLocks noChangeArrowheads="1"/>
            </p:cNvSpPr>
            <p:nvPr/>
          </p:nvSpPr>
          <p:spPr bwMode="auto">
            <a:xfrm>
              <a:off x="4586810" y="3359555"/>
              <a:ext cx="703772" cy="389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zh-CN" altLang="en-US" b="1" dirty="0">
                  <a:solidFill>
                    <a:srgbClr val="111111"/>
                  </a:solidFill>
                  <a:latin typeface="+mn-lt"/>
                  <a:ea typeface="黑体" pitchFamily="2" charset="-122"/>
                </a:rPr>
                <a:t>交换表</a:t>
              </a:r>
              <a:endParaRPr kumimoji="1" lang="en-US" altLang="zh-CN" b="1" dirty="0">
                <a:solidFill>
                  <a:srgbClr val="111111"/>
                </a:solidFill>
                <a:latin typeface="+mn-lt"/>
                <a:ea typeface="黑体" pitchFamily="2" charset="-122"/>
              </a:endParaRPr>
            </a:p>
          </p:txBody>
        </p:sp>
        <p:pic>
          <p:nvPicPr>
            <p:cNvPr id="113688"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30415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Rectangle 34">
              <a:extLst>
                <a:ext uri="{FF2B5EF4-FFF2-40B4-BE49-F238E27FC236}">
                  <a16:creationId xmlns:a16="http://schemas.microsoft.com/office/drawing/2014/main" id="{3A97187C-E1EA-44BD-8E0E-D1FC898AF50A}"/>
                </a:ext>
              </a:extLst>
            </p:cNvPr>
            <p:cNvSpPr>
              <a:spLocks noChangeArrowheads="1"/>
            </p:cNvSpPr>
            <p:nvPr/>
          </p:nvSpPr>
          <p:spPr bwMode="auto">
            <a:xfrm>
              <a:off x="6968931" y="2993232"/>
              <a:ext cx="232186" cy="389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b="1" dirty="0">
                  <a:solidFill>
                    <a:srgbClr val="111111"/>
                  </a:solidFill>
                  <a:latin typeface="+mn-lt"/>
                  <a:ea typeface="黑体" pitchFamily="2" charset="-122"/>
                </a:rPr>
                <a:t>D</a:t>
              </a:r>
              <a:endParaRPr kumimoji="1" lang="en-US" altLang="zh-CN" b="1" baseline="-25000" dirty="0">
                <a:solidFill>
                  <a:srgbClr val="111111"/>
                </a:solidFill>
                <a:latin typeface="+mn-lt"/>
                <a:ea typeface="黑体" pitchFamily="2" charset="-122"/>
              </a:endParaRPr>
            </a:p>
          </p:txBody>
        </p:sp>
        <p:pic>
          <p:nvPicPr>
            <p:cNvPr id="113690"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30415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91"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23938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34">
              <a:extLst>
                <a:ext uri="{FF2B5EF4-FFF2-40B4-BE49-F238E27FC236}">
                  <a16:creationId xmlns:a16="http://schemas.microsoft.com/office/drawing/2014/main" id="{A88E0FE7-2EDC-4A3F-B825-1A8A7D63633B}"/>
                </a:ext>
              </a:extLst>
            </p:cNvPr>
            <p:cNvSpPr>
              <a:spLocks noChangeArrowheads="1"/>
            </p:cNvSpPr>
            <p:nvPr/>
          </p:nvSpPr>
          <p:spPr bwMode="auto">
            <a:xfrm>
              <a:off x="6968931" y="2346579"/>
              <a:ext cx="232186" cy="389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b="1" dirty="0">
                  <a:solidFill>
                    <a:srgbClr val="111111"/>
                  </a:solidFill>
                  <a:latin typeface="+mn-lt"/>
                  <a:ea typeface="黑体" pitchFamily="2" charset="-122"/>
                </a:rPr>
                <a:t>B</a:t>
              </a:r>
              <a:endParaRPr kumimoji="1" lang="en-US" altLang="zh-CN" b="1" baseline="-25000" dirty="0">
                <a:solidFill>
                  <a:srgbClr val="111111"/>
                </a:solidFill>
                <a:latin typeface="+mn-lt"/>
                <a:ea typeface="黑体" pitchFamily="2" charset="-122"/>
              </a:endParaRPr>
            </a:p>
          </p:txBody>
        </p:sp>
        <p:sp>
          <p:nvSpPr>
            <p:cNvPr id="38" name="Line 50">
              <a:extLst>
                <a:ext uri="{FF2B5EF4-FFF2-40B4-BE49-F238E27FC236}">
                  <a16:creationId xmlns:a16="http://schemas.microsoft.com/office/drawing/2014/main" id="{0FEF9212-B62B-4BA1-853E-E0BD03E350AC}"/>
                </a:ext>
              </a:extLst>
            </p:cNvPr>
            <p:cNvSpPr>
              <a:spLocks noChangeShapeType="1"/>
            </p:cNvSpPr>
            <p:nvPr/>
          </p:nvSpPr>
          <p:spPr bwMode="auto">
            <a:xfrm>
              <a:off x="5097632" y="3691480"/>
              <a:ext cx="0" cy="1439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zh-CN" altLang="en-US" b="1">
                <a:solidFill>
                  <a:srgbClr val="111111"/>
                </a:solidFill>
                <a:latin typeface="+mn-lt"/>
                <a:ea typeface="黑体" pitchFamily="2" charset="-122"/>
              </a:endParaRPr>
            </a:p>
          </p:txBody>
        </p:sp>
        <p:sp>
          <p:nvSpPr>
            <p:cNvPr id="39" name="Rectangle 34">
              <a:extLst>
                <a:ext uri="{FF2B5EF4-FFF2-40B4-BE49-F238E27FC236}">
                  <a16:creationId xmlns:a16="http://schemas.microsoft.com/office/drawing/2014/main" id="{5ADE298D-52F6-4B4C-94F6-05AF4C991FE0}"/>
                </a:ext>
              </a:extLst>
            </p:cNvPr>
            <p:cNvSpPr>
              <a:spLocks noChangeArrowheads="1"/>
            </p:cNvSpPr>
            <p:nvPr/>
          </p:nvSpPr>
          <p:spPr bwMode="auto">
            <a:xfrm>
              <a:off x="2402482" y="3041387"/>
              <a:ext cx="232186" cy="389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b="1" dirty="0">
                  <a:solidFill>
                    <a:srgbClr val="111111"/>
                  </a:solidFill>
                  <a:latin typeface="+mn-lt"/>
                  <a:ea typeface="黑体" pitchFamily="2" charset="-122"/>
                </a:rPr>
                <a:t>C</a:t>
              </a:r>
              <a:endParaRPr kumimoji="1" lang="en-US" altLang="zh-CN" b="1" baseline="-25000" dirty="0">
                <a:solidFill>
                  <a:srgbClr val="111111"/>
                </a:solidFill>
                <a:latin typeface="+mn-lt"/>
                <a:ea typeface="黑体" pitchFamily="2" charset="-122"/>
              </a:endParaRPr>
            </a:p>
          </p:txBody>
        </p:sp>
        <p:sp>
          <p:nvSpPr>
            <p:cNvPr id="40" name="矩形 39">
              <a:extLst>
                <a:ext uri="{FF2B5EF4-FFF2-40B4-BE49-F238E27FC236}">
                  <a16:creationId xmlns:a16="http://schemas.microsoft.com/office/drawing/2014/main" id="{0A2AC9DC-ED25-4AB1-8343-30960F715800}"/>
                </a:ext>
              </a:extLst>
            </p:cNvPr>
            <p:cNvSpPr/>
            <p:nvPr/>
          </p:nvSpPr>
          <p:spPr>
            <a:xfrm>
              <a:off x="2660473" y="5345949"/>
              <a:ext cx="4473572" cy="533366"/>
            </a:xfrm>
            <a:prstGeom prst="rect">
              <a:avLst/>
            </a:prstGeom>
          </p:spPr>
          <p:txBody>
            <a:bodyPr>
              <a:spAutoFit/>
            </a:bodyPr>
            <a:lstStyle/>
            <a:p>
              <a:pPr algn="ctr">
                <a:defRPr/>
              </a:pPr>
              <a:r>
                <a:rPr lang="zh-CN" altLang="en-US" sz="2600" b="1" dirty="0">
                  <a:solidFill>
                    <a:srgbClr val="111111"/>
                  </a:solidFill>
                  <a:latin typeface="+mn-lt"/>
                  <a:ea typeface="黑体" pitchFamily="2" charset="-122"/>
                </a:rPr>
                <a:t>交换了两帧后的交换表</a:t>
              </a:r>
              <a:endParaRPr lang="en-US" altLang="zh-CN" sz="2600" b="1" dirty="0">
                <a:solidFill>
                  <a:srgbClr val="111111"/>
                </a:solidFill>
                <a:latin typeface="+mn-lt"/>
                <a:ea typeface="黑体" pitchFamily="2" charset="-122"/>
              </a:endParaRPr>
            </a:p>
          </p:txBody>
        </p:sp>
        <p:sp>
          <p:nvSpPr>
            <p:cNvPr id="41" name="Rectangle 24">
              <a:extLst>
                <a:ext uri="{FF2B5EF4-FFF2-40B4-BE49-F238E27FC236}">
                  <a16:creationId xmlns:a16="http://schemas.microsoft.com/office/drawing/2014/main" id="{48D490D5-6EAC-41E0-98EF-1DD833D76077}"/>
                </a:ext>
              </a:extLst>
            </p:cNvPr>
            <p:cNvSpPr>
              <a:spLocks noChangeArrowheads="1"/>
            </p:cNvSpPr>
            <p:nvPr/>
          </p:nvSpPr>
          <p:spPr bwMode="auto">
            <a:xfrm>
              <a:off x="1282798" y="3932255"/>
              <a:ext cx="2086292" cy="732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527" tIns="41031" rIns="83527" bIns="41031">
              <a:spAutoFit/>
            </a:bodyPr>
            <a:lstStyle/>
            <a:p>
              <a:pPr defTabSz="837330">
                <a:spcBef>
                  <a:spcPts val="330"/>
                </a:spcBef>
                <a:defRPr/>
              </a:pPr>
              <a:r>
                <a:rPr kumimoji="1" lang="en-US" altLang="zh-CN" b="1" dirty="0">
                  <a:solidFill>
                    <a:srgbClr val="111111"/>
                  </a:solidFill>
                  <a:latin typeface="+mn-lt"/>
                  <a:ea typeface="黑体" pitchFamily="2" charset="-122"/>
                </a:rPr>
                <a:t>A </a:t>
              </a:r>
              <a:r>
                <a:rPr kumimoji="1" lang="zh-CN" altLang="en-US" b="1" dirty="0">
                  <a:solidFill>
                    <a:srgbClr val="111111"/>
                  </a:solidFill>
                  <a:latin typeface="+mn-lt"/>
                  <a:ea typeface="黑体" pitchFamily="2" charset="-122"/>
                </a:rPr>
                <a:t>发送一帧给 </a:t>
              </a:r>
              <a:r>
                <a:rPr kumimoji="1" lang="en-US" altLang="zh-CN" b="1" dirty="0">
                  <a:solidFill>
                    <a:srgbClr val="111111"/>
                  </a:solidFill>
                  <a:latin typeface="+mn-lt"/>
                  <a:ea typeface="黑体" pitchFamily="2" charset="-122"/>
                </a:rPr>
                <a:t>B</a:t>
              </a:r>
            </a:p>
            <a:p>
              <a:pPr defTabSz="837330">
                <a:spcBef>
                  <a:spcPts val="330"/>
                </a:spcBef>
                <a:defRPr/>
              </a:pPr>
              <a:r>
                <a:rPr kumimoji="1" lang="en-US" altLang="zh-CN" b="1" dirty="0">
                  <a:solidFill>
                    <a:srgbClr val="111111"/>
                  </a:solidFill>
                  <a:latin typeface="+mn-lt"/>
                  <a:ea typeface="黑体" pitchFamily="2" charset="-122"/>
                </a:rPr>
                <a:t>B </a:t>
              </a:r>
              <a:r>
                <a:rPr kumimoji="1" lang="zh-CN" altLang="en-US" b="1" dirty="0">
                  <a:solidFill>
                    <a:srgbClr val="111111"/>
                  </a:solidFill>
                  <a:latin typeface="+mn-lt"/>
                  <a:ea typeface="黑体" pitchFamily="2" charset="-122"/>
                </a:rPr>
                <a:t>发送一帧给 </a:t>
              </a:r>
              <a:r>
                <a:rPr kumimoji="1" lang="en-US" altLang="zh-CN" b="1" dirty="0">
                  <a:solidFill>
                    <a:srgbClr val="111111"/>
                  </a:solidFill>
                  <a:latin typeface="+mn-lt"/>
                  <a:ea typeface="黑体" pitchFamily="2" charset="-122"/>
                </a:rPr>
                <a:t>A</a:t>
              </a:r>
            </a:p>
          </p:txBody>
        </p:sp>
        <p:sp>
          <p:nvSpPr>
            <p:cNvPr id="42" name="右箭头 41">
              <a:extLst>
                <a:ext uri="{FF2B5EF4-FFF2-40B4-BE49-F238E27FC236}">
                  <a16:creationId xmlns:a16="http://schemas.microsoft.com/office/drawing/2014/main" id="{E0A80492-39E1-4562-9BE9-8A1F796B23E7}"/>
                </a:ext>
              </a:extLst>
            </p:cNvPr>
            <p:cNvSpPr/>
            <p:nvPr/>
          </p:nvSpPr>
          <p:spPr>
            <a:xfrm>
              <a:off x="3097339" y="4107676"/>
              <a:ext cx="486743" cy="101470"/>
            </a:xfrm>
            <a:prstGeom prst="rightArrow">
              <a:avLst>
                <a:gd name="adj1" fmla="val 50000"/>
                <a:gd name="adj2" fmla="val 127331"/>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111111"/>
                </a:solidFill>
              </a:endParaRPr>
            </a:p>
          </p:txBody>
        </p:sp>
        <p:sp>
          <p:nvSpPr>
            <p:cNvPr id="43" name="右箭头 42">
              <a:extLst>
                <a:ext uri="{FF2B5EF4-FFF2-40B4-BE49-F238E27FC236}">
                  <a16:creationId xmlns:a16="http://schemas.microsoft.com/office/drawing/2014/main" id="{B4CE2036-413B-413C-88A7-CA0D7B942B06}"/>
                </a:ext>
              </a:extLst>
            </p:cNvPr>
            <p:cNvSpPr/>
            <p:nvPr/>
          </p:nvSpPr>
          <p:spPr>
            <a:xfrm>
              <a:off x="3102498" y="4379408"/>
              <a:ext cx="488464" cy="101470"/>
            </a:xfrm>
            <a:prstGeom prst="rightArrow">
              <a:avLst>
                <a:gd name="adj1" fmla="val 50000"/>
                <a:gd name="adj2" fmla="val 127331"/>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111111"/>
                </a:solidFill>
              </a:endParaRPr>
            </a:p>
          </p:txBody>
        </p:sp>
      </p:grpSp>
      <p:sp>
        <p:nvSpPr>
          <p:cNvPr id="46" name="矩形 45">
            <a:extLst>
              <a:ext uri="{FF2B5EF4-FFF2-40B4-BE49-F238E27FC236}">
                <a16:creationId xmlns:a16="http://schemas.microsoft.com/office/drawing/2014/main" id="{CC8526F5-AF90-4E5E-A89A-05D7E28A88CC}"/>
              </a:ext>
            </a:extLst>
          </p:cNvPr>
          <p:cNvSpPr/>
          <p:nvPr/>
        </p:nvSpPr>
        <p:spPr>
          <a:xfrm>
            <a:off x="7267687" y="2818466"/>
            <a:ext cx="4852886" cy="2910680"/>
          </a:xfrm>
          <a:prstGeom prst="rect">
            <a:avLst/>
          </a:prstGeom>
          <a:ln w="12700">
            <a:solidFill>
              <a:schemeClr val="tx1"/>
            </a:solidFill>
          </a:ln>
        </p:spPr>
        <p:txBody>
          <a:bodyPr lIns="108850" tIns="54425" rIns="108850" bIns="54425">
            <a:spAutoFit/>
          </a:bodyPr>
          <a:lstStyle/>
          <a:p>
            <a:pPr>
              <a:defRPr/>
            </a:pPr>
            <a:r>
              <a:rPr lang="zh-CN" altLang="zh-CN" sz="2600" b="1" dirty="0">
                <a:latin typeface="+mn-lt"/>
                <a:ea typeface="黑体" pitchFamily="2" charset="-122"/>
              </a:rPr>
              <a:t>考虑到可能有时要在交换机的接口更换主机，或者主机要更换其网络适配器，这就需要更改交换表中的项目。为此，在交换表中每个项目都设有一定的</a:t>
            </a:r>
            <a:r>
              <a:rPr lang="zh-CN" altLang="zh-CN" sz="2600" b="1" dirty="0">
                <a:solidFill>
                  <a:srgbClr val="FF0000"/>
                </a:solidFill>
                <a:latin typeface="+mn-lt"/>
                <a:ea typeface="黑体" pitchFamily="2" charset="-122"/>
              </a:rPr>
              <a:t>有效时间。</a:t>
            </a:r>
            <a:r>
              <a:rPr lang="zh-CN" altLang="zh-CN" sz="2600" b="1" dirty="0">
                <a:solidFill>
                  <a:srgbClr val="0000FF"/>
                </a:solidFill>
                <a:latin typeface="+mn-lt"/>
                <a:ea typeface="黑体" pitchFamily="2" charset="-122"/>
              </a:rPr>
              <a:t>过期的项目就自动被删除。</a:t>
            </a:r>
            <a:endParaRPr lang="zh-CN" altLang="en-US" sz="2600" b="1" dirty="0">
              <a:solidFill>
                <a:srgbClr val="0000FF"/>
              </a:solidFill>
              <a:latin typeface="+mn-lt"/>
              <a:ea typeface="黑体" pitchFamily="2" charset="-122"/>
            </a:endParaRPr>
          </a:p>
        </p:txBody>
      </p:sp>
      <p:cxnSp>
        <p:nvCxnSpPr>
          <p:cNvPr id="113668" name="直接箭头连接符 47"/>
          <p:cNvCxnSpPr>
            <a:cxnSpLocks/>
          </p:cNvCxnSpPr>
          <p:nvPr/>
        </p:nvCxnSpPr>
        <p:spPr bwMode="auto">
          <a:xfrm flipH="1" flipV="1">
            <a:off x="6465575" y="3059821"/>
            <a:ext cx="802112" cy="304871"/>
          </a:xfrm>
          <a:prstGeom prst="straightConnector1">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矩形 48">
            <a:extLst>
              <a:ext uri="{FF2B5EF4-FFF2-40B4-BE49-F238E27FC236}">
                <a16:creationId xmlns:a16="http://schemas.microsoft.com/office/drawing/2014/main" id="{86EEFD19-3D6D-47A1-9648-A718351DA0B2}"/>
              </a:ext>
            </a:extLst>
          </p:cNvPr>
          <p:cNvSpPr/>
          <p:nvPr/>
        </p:nvSpPr>
        <p:spPr>
          <a:xfrm>
            <a:off x="1043382" y="5752008"/>
            <a:ext cx="10634865" cy="990154"/>
          </a:xfrm>
          <a:prstGeom prst="rect">
            <a:avLst/>
          </a:prstGeom>
          <a:solidFill>
            <a:srgbClr val="FFFF66"/>
          </a:solidFill>
          <a:ln>
            <a:solidFill>
              <a:schemeClr val="tx1"/>
            </a:solidFill>
          </a:ln>
        </p:spPr>
        <p:txBody>
          <a:bodyPr lIns="108850" tIns="54425" rIns="108850" bIns="54425">
            <a:spAutoFit/>
          </a:bodyPr>
          <a:lstStyle/>
          <a:p>
            <a:pPr>
              <a:lnSpc>
                <a:spcPct val="110000"/>
              </a:lnSpc>
              <a:buSzPct val="80000"/>
              <a:defRPr/>
            </a:pPr>
            <a:r>
              <a:rPr lang="zh-CN" altLang="zh-CN" sz="2600" b="1" dirty="0">
                <a:solidFill>
                  <a:srgbClr val="000066"/>
                </a:solidFill>
                <a:latin typeface="+mn-lt"/>
                <a:ea typeface="黑体" pitchFamily="2" charset="-122"/>
              </a:rPr>
              <a:t>以太网交换机的这种自学习方法使得以太网交换机能够即插即用，不必人工进行配置，因此非常方便。</a:t>
            </a:r>
          </a:p>
        </p:txBody>
      </p:sp>
      <p:sp>
        <p:nvSpPr>
          <p:cNvPr id="113670" name="标题 1"/>
          <p:cNvSpPr>
            <a:spLocks noGrp="1" noChangeArrowheads="1"/>
          </p:cNvSpPr>
          <p:nvPr>
            <p:ph type="title"/>
          </p:nvPr>
        </p:nvSpPr>
        <p:spPr/>
        <p:txBody>
          <a:bodyPr/>
          <a:lstStyle/>
          <a:p>
            <a:r>
              <a:rPr lang="zh-CN" altLang="zh-CN" sz="4000" dirty="0">
                <a:solidFill>
                  <a:srgbClr val="FFFFFF"/>
                </a:solidFill>
              </a:rPr>
              <a:t>以太网交换机的自学习功能</a:t>
            </a:r>
            <a:endParaRPr lang="zh-CN" altLang="en-US" sz="4000" dirty="0">
              <a:solidFill>
                <a:srgbClr val="FFFFFF"/>
              </a:solidFill>
            </a:endParaRPr>
          </a:p>
        </p:txBody>
      </p:sp>
    </p:spTree>
  </p:cSld>
  <p:clrMapOvr>
    <a:masterClrMapping/>
  </p:clrMapOvr>
  <p:transition>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3" name="Rectangle 3">
            <a:extLst>
              <a:ext uri="{FF2B5EF4-FFF2-40B4-BE49-F238E27FC236}">
                <a16:creationId xmlns:a16="http://schemas.microsoft.com/office/drawing/2014/main" id="{089B0ADF-89E9-4CA2-87C7-3F272D0A4645}"/>
              </a:ext>
            </a:extLst>
          </p:cNvPr>
          <p:cNvSpPr>
            <a:spLocks noGrp="1" noChangeArrowheads="1"/>
          </p:cNvSpPr>
          <p:nvPr>
            <p:ph idx="1"/>
          </p:nvPr>
        </p:nvSpPr>
        <p:spPr/>
        <p:txBody>
          <a:bodyPr/>
          <a:lstStyle/>
          <a:p>
            <a:r>
              <a:rPr lang="zh-CN" altLang="en-US" sz="2400" dirty="0">
                <a:latin typeface="微软雅黑" panose="020B0503020204020204" pitchFamily="34" charset="-122"/>
                <a:ea typeface="微软雅黑" panose="020B0503020204020204" pitchFamily="34" charset="-122"/>
              </a:rPr>
              <a:t>交换机收到一帧后先进行自学习。查找交换表中与收到帧的源地址有无相匹配的项目。</a:t>
            </a:r>
            <a:endParaRPr lang="en-US" altLang="zh-CN" sz="2400" dirty="0">
              <a:latin typeface="微软雅黑" panose="020B0503020204020204" pitchFamily="34" charset="-122"/>
              <a:ea typeface="微软雅黑" panose="020B0503020204020204" pitchFamily="34" charset="-122"/>
            </a:endParaRPr>
          </a:p>
          <a:p>
            <a:pPr lvl="1"/>
            <a:r>
              <a:rPr lang="zh-CN" altLang="en-US" sz="2000" dirty="0">
                <a:latin typeface="微软雅黑" panose="020B0503020204020204" pitchFamily="34" charset="-122"/>
                <a:ea typeface="微软雅黑" panose="020B0503020204020204" pitchFamily="34" charset="-122"/>
              </a:rPr>
              <a:t>如没有，就在交换表中增加一个项目（源地址、进入的接口和有效时间）。</a:t>
            </a:r>
            <a:endParaRPr lang="en-US" altLang="zh-CN" sz="2000" dirty="0">
              <a:latin typeface="微软雅黑" panose="020B0503020204020204" pitchFamily="34" charset="-122"/>
              <a:ea typeface="微软雅黑" panose="020B0503020204020204" pitchFamily="34" charset="-122"/>
            </a:endParaRPr>
          </a:p>
          <a:p>
            <a:pPr lvl="1"/>
            <a:r>
              <a:rPr lang="zh-CN" altLang="en-US" sz="2000" dirty="0">
                <a:latin typeface="微软雅黑" panose="020B0503020204020204" pitchFamily="34" charset="-122"/>
                <a:ea typeface="微软雅黑" panose="020B0503020204020204" pitchFamily="34" charset="-122"/>
              </a:rPr>
              <a:t>如有，则把原有的项目进行更新（进入的接口或有效时间）。</a:t>
            </a:r>
          </a:p>
          <a:p>
            <a:r>
              <a:rPr lang="zh-CN" altLang="en-US" sz="2400" dirty="0">
                <a:latin typeface="微软雅黑" panose="020B0503020204020204" pitchFamily="34" charset="-122"/>
                <a:ea typeface="微软雅黑" panose="020B0503020204020204" pitchFamily="34" charset="-122"/>
              </a:rPr>
              <a:t>转发帧。查找交换表中与收到帧的目的地址有无相匹配的项目。</a:t>
            </a:r>
          </a:p>
          <a:p>
            <a:pPr lvl="1"/>
            <a:r>
              <a:rPr lang="zh-CN" altLang="en-US" sz="2000" dirty="0">
                <a:latin typeface="微软雅黑" panose="020B0503020204020204" pitchFamily="34" charset="-122"/>
                <a:ea typeface="微软雅黑" panose="020B0503020204020204" pitchFamily="34" charset="-122"/>
              </a:rPr>
              <a:t>如没有，则向所有其他接口（进入的接口除外）转发。</a:t>
            </a:r>
          </a:p>
          <a:p>
            <a:pPr lvl="1"/>
            <a:r>
              <a:rPr lang="zh-CN" altLang="en-US" sz="2000" dirty="0">
                <a:latin typeface="微软雅黑" panose="020B0503020204020204" pitchFamily="34" charset="-122"/>
                <a:ea typeface="微软雅黑" panose="020B0503020204020204" pitchFamily="34" charset="-122"/>
              </a:rPr>
              <a:t>如有，则按交换表中给出的接口进行转发。</a:t>
            </a:r>
          </a:p>
          <a:p>
            <a:pPr lvl="1"/>
            <a:r>
              <a:rPr lang="zh-CN" altLang="en-US" sz="2000" dirty="0">
                <a:latin typeface="微软雅黑" panose="020B0503020204020204" pitchFamily="34" charset="-122"/>
                <a:ea typeface="微软雅黑" panose="020B0503020204020204" pitchFamily="34" charset="-122"/>
              </a:rPr>
              <a:t>若交换表中给出的接口就是该帧进入交换机的接口，则应丢弃这个帧（因为这时不需要经过交换机进行转发）。</a:t>
            </a:r>
          </a:p>
        </p:txBody>
      </p:sp>
      <p:sp>
        <p:nvSpPr>
          <p:cNvPr id="114690" name="Rectangle 2"/>
          <p:cNvSpPr>
            <a:spLocks noGrp="1" noChangeArrowheads="1"/>
          </p:cNvSpPr>
          <p:nvPr>
            <p:ph type="title"/>
          </p:nvPr>
        </p:nvSpPr>
        <p:spPr/>
        <p:txBody>
          <a:bodyPr/>
          <a:lstStyle/>
          <a:p>
            <a:r>
              <a:rPr lang="zh-CN" altLang="en-US" sz="4000" dirty="0">
                <a:solidFill>
                  <a:srgbClr val="FFFFFF"/>
                </a:solidFill>
              </a:rPr>
              <a:t>交换机自学习和转发帧的步骤归纳 </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常常在两个对等的数据链路层之间画出一个数字管道，而在这条数字管道上传输的数据单位是</a:t>
            </a:r>
            <a:r>
              <a:rPr lang="zh-CN" altLang="en-US" dirty="0">
                <a:solidFill>
                  <a:srgbClr val="C00000"/>
                </a:solidFill>
              </a:rPr>
              <a:t>帧</a:t>
            </a:r>
            <a:r>
              <a:rPr lang="zh-CN" altLang="en-US" dirty="0"/>
              <a:t>。</a:t>
            </a:r>
          </a:p>
          <a:p>
            <a:endParaRPr lang="zh-CN" altLang="en-US" dirty="0"/>
          </a:p>
        </p:txBody>
      </p:sp>
      <p:sp>
        <p:nvSpPr>
          <p:cNvPr id="19458" name="Rectangle 2"/>
          <p:cNvSpPr>
            <a:spLocks noGrp="1" noChangeArrowheads="1"/>
          </p:cNvSpPr>
          <p:nvPr>
            <p:ph type="title"/>
          </p:nvPr>
        </p:nvSpPr>
        <p:spPr/>
        <p:txBody>
          <a:bodyPr/>
          <a:lstStyle/>
          <a:p>
            <a:r>
              <a:rPr lang="zh-CN" altLang="en-US" sz="4000" dirty="0">
                <a:solidFill>
                  <a:srgbClr val="FFFFFF"/>
                </a:solidFill>
              </a:rPr>
              <a:t>数据链路层像个数字管道</a:t>
            </a:r>
          </a:p>
        </p:txBody>
      </p:sp>
      <p:grpSp>
        <p:nvGrpSpPr>
          <p:cNvPr id="2" name="Group 5"/>
          <p:cNvGrpSpPr>
            <a:grpSpLocks/>
          </p:cNvGrpSpPr>
          <p:nvPr/>
        </p:nvGrpSpPr>
        <p:grpSpPr bwMode="auto">
          <a:xfrm>
            <a:off x="1199994" y="3214066"/>
            <a:ext cx="10175609" cy="863800"/>
            <a:chOff x="567" y="2251"/>
            <a:chExt cx="4808" cy="544"/>
          </a:xfrm>
        </p:grpSpPr>
        <p:sp>
          <p:nvSpPr>
            <p:cNvPr id="19461" name="Oval 6"/>
            <p:cNvSpPr>
              <a:spLocks noChangeArrowheads="1"/>
            </p:cNvSpPr>
            <p:nvPr/>
          </p:nvSpPr>
          <p:spPr bwMode="auto">
            <a:xfrm>
              <a:off x="567" y="2251"/>
              <a:ext cx="499" cy="499"/>
            </a:xfrm>
            <a:prstGeom prst="ellipse">
              <a:avLst/>
            </a:prstGeom>
            <a:solidFill>
              <a:srgbClr val="FFFF99"/>
            </a:solidFill>
            <a:ln w="9525">
              <a:solidFill>
                <a:srgbClr val="333399"/>
              </a:solidFill>
              <a:round/>
              <a:headEnd/>
              <a:tailEnd/>
            </a:ln>
          </p:spPr>
          <p:txBody>
            <a:bodyPr wrap="none" anchor="ctr"/>
            <a:lstStyle/>
            <a:p>
              <a:pPr algn="ctr" eaLnBrk="1" hangingPunct="1"/>
              <a:r>
                <a:rPr lang="zh-CN" altLang="en-US" sz="2400">
                  <a:solidFill>
                    <a:srgbClr val="333399"/>
                  </a:solidFill>
                  <a:latin typeface="Tahoma" pitchFamily="34" charset="0"/>
                  <a:ea typeface="黑体" pitchFamily="49" charset="-122"/>
                </a:rPr>
                <a:t>结点</a:t>
              </a:r>
            </a:p>
          </p:txBody>
        </p:sp>
        <p:sp>
          <p:nvSpPr>
            <p:cNvPr id="19462" name="Oval 7"/>
            <p:cNvSpPr>
              <a:spLocks noChangeArrowheads="1"/>
            </p:cNvSpPr>
            <p:nvPr/>
          </p:nvSpPr>
          <p:spPr bwMode="auto">
            <a:xfrm>
              <a:off x="4876" y="2251"/>
              <a:ext cx="499" cy="499"/>
            </a:xfrm>
            <a:prstGeom prst="ellipse">
              <a:avLst/>
            </a:prstGeom>
            <a:solidFill>
              <a:srgbClr val="FFFF99"/>
            </a:solidFill>
            <a:ln w="9525">
              <a:solidFill>
                <a:srgbClr val="333399"/>
              </a:solidFill>
              <a:round/>
              <a:headEnd/>
              <a:tailEnd/>
            </a:ln>
          </p:spPr>
          <p:txBody>
            <a:bodyPr wrap="none" anchor="ctr"/>
            <a:lstStyle/>
            <a:p>
              <a:pPr algn="ctr" eaLnBrk="1" hangingPunct="1"/>
              <a:r>
                <a:rPr lang="zh-CN" altLang="en-US" sz="2400">
                  <a:solidFill>
                    <a:srgbClr val="333399"/>
                  </a:solidFill>
                  <a:latin typeface="Tahoma" pitchFamily="34" charset="0"/>
                  <a:ea typeface="黑体" pitchFamily="49" charset="-122"/>
                </a:rPr>
                <a:t>结点</a:t>
              </a:r>
            </a:p>
          </p:txBody>
        </p:sp>
        <p:sp>
          <p:nvSpPr>
            <p:cNvPr id="19463" name="Line 8"/>
            <p:cNvSpPr>
              <a:spLocks noChangeShapeType="1"/>
            </p:cNvSpPr>
            <p:nvPr/>
          </p:nvSpPr>
          <p:spPr bwMode="auto">
            <a:xfrm>
              <a:off x="1066" y="2523"/>
              <a:ext cx="381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64" name="AutoShape 9"/>
            <p:cNvSpPr>
              <a:spLocks noChangeArrowheads="1"/>
            </p:cNvSpPr>
            <p:nvPr/>
          </p:nvSpPr>
          <p:spPr bwMode="auto">
            <a:xfrm rot="-5400000">
              <a:off x="2676" y="686"/>
              <a:ext cx="544" cy="3674"/>
            </a:xfrm>
            <a:prstGeom prst="can">
              <a:avLst>
                <a:gd name="adj" fmla="val 22418"/>
              </a:avLst>
            </a:prstGeom>
            <a:gradFill rotWithShape="1">
              <a:gsLst>
                <a:gs pos="0">
                  <a:srgbClr val="5E6D76"/>
                </a:gs>
                <a:gs pos="50000">
                  <a:srgbClr val="CCECFF"/>
                </a:gs>
                <a:gs pos="100000">
                  <a:srgbClr val="5E6D76"/>
                </a:gs>
              </a:gsLst>
              <a:lin ang="0" scaled="1"/>
            </a:gradFill>
            <a:ln w="9525">
              <a:solidFill>
                <a:schemeClr val="tx1"/>
              </a:solidFill>
              <a:round/>
              <a:headEnd/>
              <a:tailEnd/>
            </a:ln>
          </p:spPr>
          <p:txBody>
            <a:bodyPr wrap="none" anchor="ctr"/>
            <a:lstStyle/>
            <a:p>
              <a:pPr eaLnBrk="1" hangingPunct="1"/>
              <a:endParaRPr lang="zh-CN" altLang="en-US"/>
            </a:p>
          </p:txBody>
        </p:sp>
        <p:sp>
          <p:nvSpPr>
            <p:cNvPr id="19465" name="Rectangle 10"/>
            <p:cNvSpPr>
              <a:spLocks noChangeArrowheads="1"/>
            </p:cNvSpPr>
            <p:nvPr/>
          </p:nvSpPr>
          <p:spPr bwMode="auto">
            <a:xfrm>
              <a:off x="1383" y="2387"/>
              <a:ext cx="1043" cy="272"/>
            </a:xfrm>
            <a:prstGeom prst="rect">
              <a:avLst/>
            </a:prstGeom>
            <a:solidFill>
              <a:srgbClr val="FFCCFF"/>
            </a:solidFill>
            <a:ln w="9525">
              <a:solidFill>
                <a:schemeClr val="tx1"/>
              </a:solidFill>
              <a:miter lim="800000"/>
              <a:headEnd/>
              <a:tailEnd/>
            </a:ln>
          </p:spPr>
          <p:txBody>
            <a:bodyPr wrap="none" anchor="ctr"/>
            <a:lstStyle/>
            <a:p>
              <a:pPr algn="ctr" eaLnBrk="1" hangingPunct="1"/>
              <a:r>
                <a:rPr lang="zh-CN" altLang="en-US" sz="2400">
                  <a:solidFill>
                    <a:srgbClr val="333399"/>
                  </a:solidFill>
                  <a:latin typeface="Tahoma" pitchFamily="34" charset="0"/>
                  <a:ea typeface="黑体" pitchFamily="49" charset="-122"/>
                </a:rPr>
                <a:t>帧</a:t>
              </a:r>
            </a:p>
          </p:txBody>
        </p:sp>
        <p:sp>
          <p:nvSpPr>
            <p:cNvPr id="19466" name="Line 11"/>
            <p:cNvSpPr>
              <a:spLocks noChangeShapeType="1"/>
            </p:cNvSpPr>
            <p:nvPr/>
          </p:nvSpPr>
          <p:spPr bwMode="auto">
            <a:xfrm>
              <a:off x="1066" y="2523"/>
              <a:ext cx="117"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67" name="Rectangle 12"/>
            <p:cNvSpPr>
              <a:spLocks noChangeArrowheads="1"/>
            </p:cNvSpPr>
            <p:nvPr/>
          </p:nvSpPr>
          <p:spPr bwMode="auto">
            <a:xfrm>
              <a:off x="3243" y="2387"/>
              <a:ext cx="1043" cy="272"/>
            </a:xfrm>
            <a:prstGeom prst="rect">
              <a:avLst/>
            </a:prstGeom>
            <a:solidFill>
              <a:srgbClr val="FFCCFF"/>
            </a:solidFill>
            <a:ln w="9525">
              <a:solidFill>
                <a:schemeClr val="tx1"/>
              </a:solidFill>
              <a:miter lim="800000"/>
              <a:headEnd/>
              <a:tailEnd/>
            </a:ln>
          </p:spPr>
          <p:txBody>
            <a:bodyPr wrap="none" anchor="ctr"/>
            <a:lstStyle/>
            <a:p>
              <a:pPr algn="ctr" eaLnBrk="1" hangingPunct="1"/>
              <a:r>
                <a:rPr lang="zh-CN" altLang="en-US" sz="2400">
                  <a:solidFill>
                    <a:srgbClr val="333399"/>
                  </a:solidFill>
                  <a:latin typeface="Tahoma" pitchFamily="34" charset="0"/>
                  <a:ea typeface="黑体" pitchFamily="49" charset="-122"/>
                </a:rPr>
                <a:t>帧</a:t>
              </a:r>
            </a:p>
          </p:txBody>
        </p:sp>
        <p:sp>
          <p:nvSpPr>
            <p:cNvPr id="19468" name="Line 13"/>
            <p:cNvSpPr>
              <a:spLocks noChangeShapeType="1"/>
            </p:cNvSpPr>
            <p:nvPr/>
          </p:nvSpPr>
          <p:spPr bwMode="auto">
            <a:xfrm>
              <a:off x="2426" y="2523"/>
              <a:ext cx="273" cy="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69" name="Line 14"/>
            <p:cNvSpPr>
              <a:spLocks noChangeShapeType="1"/>
            </p:cNvSpPr>
            <p:nvPr/>
          </p:nvSpPr>
          <p:spPr bwMode="auto">
            <a:xfrm>
              <a:off x="4285" y="2523"/>
              <a:ext cx="273" cy="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2"/>
          <p:cNvSpPr>
            <a:spLocks noGrp="1" noChangeArrowheads="1"/>
          </p:cNvSpPr>
          <p:nvPr>
            <p:ph idx="1"/>
          </p:nvPr>
        </p:nvSpPr>
        <p:spPr/>
        <p:txBody>
          <a:bodyPr/>
          <a:lstStyle/>
          <a:p>
            <a:pPr>
              <a:lnSpc>
                <a:spcPts val="3840"/>
              </a:lnSpc>
            </a:pPr>
            <a:r>
              <a:rPr lang="zh-CN" altLang="en-US" sz="3200" b="0" kern="1200" dirty="0">
                <a:solidFill>
                  <a:srgbClr val="4D4D4D"/>
                </a:solidFill>
                <a:latin typeface="微软雅黑" panose="020B0503020204020204" pitchFamily="34" charset="-122"/>
                <a:ea typeface="微软雅黑" panose="020B0503020204020204" pitchFamily="34" charset="-122"/>
              </a:rPr>
              <a:t>增加冗余链路时，</a:t>
            </a:r>
            <a:r>
              <a:rPr lang="zh-CN" altLang="zh-CN" sz="3200" b="0" kern="1200" dirty="0">
                <a:solidFill>
                  <a:srgbClr val="4D4D4D"/>
                </a:solidFill>
                <a:latin typeface="微软雅黑" panose="020B0503020204020204" pitchFamily="34" charset="-122"/>
                <a:ea typeface="微软雅黑" panose="020B0503020204020204" pitchFamily="34" charset="-122"/>
              </a:rPr>
              <a:t>自学习的过程就可能导致以太网帧在网络的某个环路中无限制地兜圈子</a:t>
            </a:r>
            <a:r>
              <a:rPr lang="zh-CN" altLang="en-US" sz="3200" b="0" kern="1200" dirty="0">
                <a:solidFill>
                  <a:srgbClr val="4D4D4D"/>
                </a:solidFill>
                <a:latin typeface="微软雅黑" panose="020B0503020204020204" pitchFamily="34" charset="-122"/>
                <a:ea typeface="微软雅黑" panose="020B0503020204020204" pitchFamily="34" charset="-122"/>
              </a:rPr>
              <a:t>。</a:t>
            </a:r>
            <a:endParaRPr lang="en-US" altLang="zh-CN" sz="3200" b="0" kern="1200" dirty="0">
              <a:solidFill>
                <a:srgbClr val="4D4D4D"/>
              </a:solidFill>
              <a:latin typeface="微软雅黑" panose="020B0503020204020204" pitchFamily="34" charset="-122"/>
              <a:ea typeface="微软雅黑" panose="020B0503020204020204" pitchFamily="34" charset="-122"/>
            </a:endParaRPr>
          </a:p>
          <a:p>
            <a:pPr>
              <a:lnSpc>
                <a:spcPts val="3840"/>
              </a:lnSpc>
            </a:pPr>
            <a:r>
              <a:rPr lang="zh-CN" altLang="en-US" sz="3200" b="0" kern="1200" dirty="0">
                <a:solidFill>
                  <a:srgbClr val="4D4D4D"/>
                </a:solidFill>
                <a:latin typeface="微软雅黑" panose="020B0503020204020204" pitchFamily="34" charset="-122"/>
                <a:ea typeface="微软雅黑" panose="020B0503020204020204" pitchFamily="34" charset="-122"/>
              </a:rPr>
              <a:t>如图，</a:t>
            </a:r>
            <a:r>
              <a:rPr lang="zh-CN" altLang="zh-CN" sz="3200" b="0" kern="1200" dirty="0">
                <a:solidFill>
                  <a:srgbClr val="4D4D4D"/>
                </a:solidFill>
                <a:latin typeface="微软雅黑" panose="020B0503020204020204" pitchFamily="34" charset="-122"/>
                <a:ea typeface="微软雅黑" panose="020B0503020204020204" pitchFamily="34" charset="-122"/>
              </a:rPr>
              <a:t>假定开始</a:t>
            </a:r>
            <a:r>
              <a:rPr lang="zh-CN" altLang="en-US" sz="3200" b="0" kern="1200" dirty="0">
                <a:solidFill>
                  <a:srgbClr val="4D4D4D"/>
                </a:solidFill>
                <a:latin typeface="微软雅黑" panose="020B0503020204020204" pitchFamily="34" charset="-122"/>
                <a:ea typeface="微软雅黑" panose="020B0503020204020204" pitchFamily="34" charset="-122"/>
              </a:rPr>
              <a:t>时，</a:t>
            </a:r>
            <a:r>
              <a:rPr lang="zh-CN" altLang="zh-CN" sz="3200" b="0" kern="1200" dirty="0">
                <a:solidFill>
                  <a:srgbClr val="4D4D4D"/>
                </a:solidFill>
                <a:latin typeface="微软雅黑" panose="020B0503020204020204" pitchFamily="34" charset="-122"/>
                <a:ea typeface="微软雅黑" panose="020B0503020204020204" pitchFamily="34" charset="-122"/>
              </a:rPr>
              <a:t>交换机</a:t>
            </a:r>
            <a:r>
              <a:rPr lang="en-US" altLang="zh-CN" sz="3200" b="0" kern="1200" dirty="0">
                <a:solidFill>
                  <a:srgbClr val="4D4D4D"/>
                </a:solidFill>
                <a:latin typeface="微软雅黑" panose="020B0503020204020204" pitchFamily="34" charset="-122"/>
                <a:ea typeface="微软雅黑" panose="020B0503020204020204" pitchFamily="34" charset="-122"/>
              </a:rPr>
              <a:t> #1 </a:t>
            </a:r>
            <a:r>
              <a:rPr lang="zh-CN" altLang="en-US" sz="3200" b="0" kern="1200" dirty="0">
                <a:solidFill>
                  <a:srgbClr val="4D4D4D"/>
                </a:solidFill>
                <a:latin typeface="微软雅黑" panose="020B0503020204020204" pitchFamily="34" charset="-122"/>
                <a:ea typeface="微软雅黑" panose="020B0503020204020204" pitchFamily="34" charset="-122"/>
              </a:rPr>
              <a:t>和 </a:t>
            </a:r>
            <a:r>
              <a:rPr lang="en-US" altLang="zh-CN" sz="3200" b="0" kern="1200" dirty="0">
                <a:solidFill>
                  <a:srgbClr val="4D4D4D"/>
                </a:solidFill>
                <a:latin typeface="微软雅黑" panose="020B0503020204020204" pitchFamily="34" charset="-122"/>
                <a:ea typeface="微软雅黑" panose="020B0503020204020204" pitchFamily="34" charset="-122"/>
              </a:rPr>
              <a:t>#2 </a:t>
            </a:r>
            <a:r>
              <a:rPr lang="zh-CN" altLang="en-US" sz="3200" b="0" kern="1200" dirty="0">
                <a:solidFill>
                  <a:srgbClr val="4D4D4D"/>
                </a:solidFill>
                <a:latin typeface="微软雅黑" panose="020B0503020204020204" pitchFamily="34" charset="-122"/>
                <a:ea typeface="微软雅黑" panose="020B0503020204020204" pitchFamily="34" charset="-122"/>
              </a:rPr>
              <a:t>的交换表都是空的，</a:t>
            </a:r>
            <a:r>
              <a:rPr lang="zh-CN" altLang="zh-CN" sz="3200" b="0" kern="1200" dirty="0">
                <a:solidFill>
                  <a:srgbClr val="4D4D4D"/>
                </a:solidFill>
                <a:latin typeface="微软雅黑" panose="020B0503020204020204" pitchFamily="34" charset="-122"/>
                <a:ea typeface="微软雅黑" panose="020B0503020204020204" pitchFamily="34" charset="-122"/>
              </a:rPr>
              <a:t>主机</a:t>
            </a:r>
            <a:r>
              <a:rPr lang="en-US" altLang="zh-CN" sz="3200" b="0" kern="1200" dirty="0">
                <a:solidFill>
                  <a:srgbClr val="4D4D4D"/>
                </a:solidFill>
                <a:latin typeface="微软雅黑" panose="020B0503020204020204" pitchFamily="34" charset="-122"/>
                <a:ea typeface="微软雅黑" panose="020B0503020204020204" pitchFamily="34" charset="-122"/>
              </a:rPr>
              <a:t> A </a:t>
            </a:r>
            <a:r>
              <a:rPr lang="zh-CN" altLang="zh-CN" sz="3200" b="0" kern="1200" dirty="0">
                <a:solidFill>
                  <a:srgbClr val="4D4D4D"/>
                </a:solidFill>
                <a:latin typeface="微软雅黑" panose="020B0503020204020204" pitchFamily="34" charset="-122"/>
                <a:ea typeface="微软雅黑" panose="020B0503020204020204" pitchFamily="34" charset="-122"/>
              </a:rPr>
              <a:t>通过接口交换机</a:t>
            </a:r>
            <a:r>
              <a:rPr lang="en-US" altLang="zh-CN" sz="3200" b="0" kern="1200" dirty="0">
                <a:solidFill>
                  <a:srgbClr val="4D4D4D"/>
                </a:solidFill>
                <a:latin typeface="微软雅黑" panose="020B0503020204020204" pitchFamily="34" charset="-122"/>
                <a:ea typeface="微软雅黑" panose="020B0503020204020204" pitchFamily="34" charset="-122"/>
              </a:rPr>
              <a:t> #1 </a:t>
            </a:r>
            <a:r>
              <a:rPr lang="zh-CN" altLang="zh-CN" sz="3200" b="0" kern="1200" dirty="0">
                <a:solidFill>
                  <a:srgbClr val="4D4D4D"/>
                </a:solidFill>
                <a:latin typeface="微软雅黑" panose="020B0503020204020204" pitchFamily="34" charset="-122"/>
                <a:ea typeface="微软雅黑" panose="020B0503020204020204" pitchFamily="34" charset="-122"/>
              </a:rPr>
              <a:t>向主机</a:t>
            </a:r>
            <a:r>
              <a:rPr lang="en-US" altLang="zh-CN" sz="3200" b="0" kern="1200" dirty="0">
                <a:solidFill>
                  <a:srgbClr val="4D4D4D"/>
                </a:solidFill>
                <a:latin typeface="微软雅黑" panose="020B0503020204020204" pitchFamily="34" charset="-122"/>
                <a:ea typeface="微软雅黑" panose="020B0503020204020204" pitchFamily="34" charset="-122"/>
              </a:rPr>
              <a:t> B </a:t>
            </a:r>
            <a:r>
              <a:rPr lang="zh-CN" altLang="zh-CN" sz="3200" b="0" kern="1200" dirty="0">
                <a:solidFill>
                  <a:srgbClr val="4D4D4D"/>
                </a:solidFill>
                <a:latin typeface="微软雅黑" panose="020B0503020204020204" pitchFamily="34" charset="-122"/>
                <a:ea typeface="微软雅黑" panose="020B0503020204020204" pitchFamily="34" charset="-122"/>
              </a:rPr>
              <a:t>发送一帧。</a:t>
            </a:r>
            <a:endParaRPr lang="zh-CN" altLang="en-US" sz="3200" b="0" kern="1200" dirty="0">
              <a:solidFill>
                <a:srgbClr val="4D4D4D"/>
              </a:solidFill>
              <a:latin typeface="微软雅黑" panose="020B0503020204020204" pitchFamily="34" charset="-122"/>
              <a:ea typeface="微软雅黑" panose="020B0503020204020204" pitchFamily="34" charset="-122"/>
            </a:endParaRPr>
          </a:p>
        </p:txBody>
      </p:sp>
      <p:sp>
        <p:nvSpPr>
          <p:cNvPr id="115714" name="Rectangle 3"/>
          <p:cNvSpPr>
            <a:spLocks noGrp="1" noChangeArrowheads="1"/>
          </p:cNvSpPr>
          <p:nvPr>
            <p:ph type="title"/>
          </p:nvPr>
        </p:nvSpPr>
        <p:spPr/>
        <p:txBody>
          <a:bodyPr/>
          <a:lstStyle/>
          <a:p>
            <a:r>
              <a:rPr lang="zh-CN" altLang="en-US" sz="4000" dirty="0">
                <a:solidFill>
                  <a:srgbClr val="FFFFFF"/>
                </a:solidFill>
              </a:rPr>
              <a:t>交换机使用了生成树协议 </a:t>
            </a:r>
          </a:p>
        </p:txBody>
      </p:sp>
      <p:grpSp>
        <p:nvGrpSpPr>
          <p:cNvPr id="115716" name="组合 6"/>
          <p:cNvGrpSpPr>
            <a:grpSpLocks/>
          </p:cNvGrpSpPr>
          <p:nvPr/>
        </p:nvGrpSpPr>
        <p:grpSpPr bwMode="auto">
          <a:xfrm>
            <a:off x="814811" y="3583597"/>
            <a:ext cx="10188801" cy="2294469"/>
            <a:chOff x="1048542" y="3464664"/>
            <a:chExt cx="8279761" cy="2484616"/>
          </a:xfrm>
        </p:grpSpPr>
        <p:sp>
          <p:nvSpPr>
            <p:cNvPr id="52" name="矩形 51">
              <a:extLst>
                <a:ext uri="{FF2B5EF4-FFF2-40B4-BE49-F238E27FC236}">
                  <a16:creationId xmlns:a16="http://schemas.microsoft.com/office/drawing/2014/main" id="{762B7098-E54F-429F-BDBF-628869897AB0}"/>
                </a:ext>
              </a:extLst>
            </p:cNvPr>
            <p:cNvSpPr/>
            <p:nvPr/>
          </p:nvSpPr>
          <p:spPr>
            <a:xfrm>
              <a:off x="2629084" y="4331270"/>
              <a:ext cx="1625259" cy="1535476"/>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600" b="1" dirty="0">
                  <a:solidFill>
                    <a:srgbClr val="000099"/>
                  </a:solidFill>
                </a:rPr>
                <a:t> </a:t>
              </a:r>
              <a:endParaRPr lang="zh-CN" altLang="en-US" sz="2600" b="1" dirty="0">
                <a:solidFill>
                  <a:srgbClr val="000099"/>
                </a:solidFill>
              </a:endParaRPr>
            </a:p>
          </p:txBody>
        </p:sp>
        <p:cxnSp>
          <p:nvCxnSpPr>
            <p:cNvPr id="53" name="直接连接符 52">
              <a:extLst>
                <a:ext uri="{FF2B5EF4-FFF2-40B4-BE49-F238E27FC236}">
                  <a16:creationId xmlns:a16="http://schemas.microsoft.com/office/drawing/2014/main" id="{6854E2A5-074F-4B57-B4E6-9A9499F3BFCE}"/>
                </a:ext>
              </a:extLst>
            </p:cNvPr>
            <p:cNvCxnSpPr>
              <a:stCxn id="67" idx="3"/>
              <a:endCxn id="82" idx="1"/>
            </p:cNvCxnSpPr>
            <p:nvPr/>
          </p:nvCxnSpPr>
          <p:spPr>
            <a:xfrm>
              <a:off x="4254343" y="5409370"/>
              <a:ext cx="197438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9B0A913D-3C3F-4832-9B39-A3DE7862BE99}"/>
                </a:ext>
              </a:extLst>
            </p:cNvPr>
            <p:cNvCxnSpPr>
              <a:endCxn id="65" idx="1"/>
            </p:cNvCxnSpPr>
            <p:nvPr/>
          </p:nvCxnSpPr>
          <p:spPr>
            <a:xfrm flipV="1">
              <a:off x="1834513" y="5440462"/>
              <a:ext cx="815209" cy="3024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1A9CACC4-BED3-4A8E-B8B1-4F4CD5D63B79}"/>
                </a:ext>
              </a:extLst>
            </p:cNvPr>
            <p:cNvCxnSpPr>
              <a:stCxn id="71" idx="3"/>
              <a:endCxn id="80" idx="1"/>
            </p:cNvCxnSpPr>
            <p:nvPr/>
          </p:nvCxnSpPr>
          <p:spPr>
            <a:xfrm>
              <a:off x="4062120" y="4792225"/>
              <a:ext cx="21666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39002568-E319-4423-B6C9-32BA210E96A6}"/>
                </a:ext>
              </a:extLst>
            </p:cNvPr>
            <p:cNvCxnSpPr>
              <a:endCxn id="62" idx="1"/>
            </p:cNvCxnSpPr>
            <p:nvPr/>
          </p:nvCxnSpPr>
          <p:spPr>
            <a:xfrm>
              <a:off x="1954903" y="4654528"/>
              <a:ext cx="699979" cy="1376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24">
              <a:extLst>
                <a:ext uri="{FF2B5EF4-FFF2-40B4-BE49-F238E27FC236}">
                  <a16:creationId xmlns:a16="http://schemas.microsoft.com/office/drawing/2014/main" id="{9A2D9C29-06E5-45FE-A8B6-AA8553D89C77}"/>
                </a:ext>
              </a:extLst>
            </p:cNvPr>
            <p:cNvSpPr>
              <a:spLocks noChangeArrowheads="1"/>
            </p:cNvSpPr>
            <p:nvPr/>
          </p:nvSpPr>
          <p:spPr bwMode="auto">
            <a:xfrm>
              <a:off x="2756185" y="3464664"/>
              <a:ext cx="1364179" cy="95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algn="ctr" defTabSz="837330">
                <a:defRPr/>
              </a:pPr>
              <a:r>
                <a:rPr kumimoji="1" lang="zh-CN" altLang="en-US" sz="2600" b="1" dirty="0">
                  <a:solidFill>
                    <a:srgbClr val="000099"/>
                  </a:solidFill>
                  <a:latin typeface="+mn-lt"/>
                  <a:ea typeface="黑体" pitchFamily="2" charset="-122"/>
                </a:rPr>
                <a:t>以太网</a:t>
              </a:r>
              <a:endParaRPr kumimoji="1" lang="en-US" altLang="zh-CN" sz="2600" b="1" dirty="0">
                <a:solidFill>
                  <a:srgbClr val="000099"/>
                </a:solidFill>
                <a:latin typeface="+mn-lt"/>
                <a:ea typeface="黑体" pitchFamily="2" charset="-122"/>
              </a:endParaRPr>
            </a:p>
            <a:p>
              <a:pPr algn="ctr" defTabSz="837330">
                <a:defRPr/>
              </a:pPr>
              <a:r>
                <a:rPr kumimoji="1" lang="zh-CN" altLang="en-US" sz="2600" b="1" dirty="0">
                  <a:solidFill>
                    <a:srgbClr val="000099"/>
                  </a:solidFill>
                  <a:latin typeface="+mn-lt"/>
                  <a:ea typeface="黑体" pitchFamily="2" charset="-122"/>
                </a:rPr>
                <a:t>交换机 </a:t>
              </a:r>
              <a:r>
                <a:rPr kumimoji="1" lang="en-US" altLang="zh-CN" sz="2600" b="1" dirty="0">
                  <a:solidFill>
                    <a:srgbClr val="000099"/>
                  </a:solidFill>
                  <a:latin typeface="+mn-lt"/>
                  <a:ea typeface="黑体" pitchFamily="2" charset="-122"/>
                </a:rPr>
                <a:t>#1</a:t>
              </a:r>
            </a:p>
          </p:txBody>
        </p:sp>
        <p:pic>
          <p:nvPicPr>
            <p:cNvPr id="115723"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710"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Rectangle 34">
              <a:extLst>
                <a:ext uri="{FF2B5EF4-FFF2-40B4-BE49-F238E27FC236}">
                  <a16:creationId xmlns:a16="http://schemas.microsoft.com/office/drawing/2014/main" id="{58E191BA-6988-431C-A5C8-00A53DB2AC54}"/>
                </a:ext>
              </a:extLst>
            </p:cNvPr>
            <p:cNvSpPr>
              <a:spLocks noChangeArrowheads="1"/>
            </p:cNvSpPr>
            <p:nvPr/>
          </p:nvSpPr>
          <p:spPr bwMode="auto">
            <a:xfrm>
              <a:off x="1048542" y="4035524"/>
              <a:ext cx="273858" cy="522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sz="2600" b="1" dirty="0">
                  <a:solidFill>
                    <a:srgbClr val="000099"/>
                  </a:solidFill>
                  <a:latin typeface="+mn-lt"/>
                  <a:ea typeface="黑体" pitchFamily="2" charset="-122"/>
                </a:rPr>
                <a:t>A</a:t>
              </a:r>
              <a:endParaRPr kumimoji="1" lang="en-US" altLang="zh-CN" sz="2600" b="1" baseline="-25000" dirty="0">
                <a:solidFill>
                  <a:srgbClr val="000099"/>
                </a:solidFill>
                <a:latin typeface="+mn-lt"/>
                <a:ea typeface="黑体" pitchFamily="2" charset="-122"/>
              </a:endParaRPr>
            </a:p>
          </p:txBody>
        </p:sp>
        <p:grpSp>
          <p:nvGrpSpPr>
            <p:cNvPr id="115725" name="组合 57"/>
            <p:cNvGrpSpPr>
              <a:grpSpLocks/>
            </p:cNvGrpSpPr>
            <p:nvPr/>
          </p:nvGrpSpPr>
          <p:grpSpPr bwMode="auto">
            <a:xfrm>
              <a:off x="2629084" y="4530726"/>
              <a:ext cx="462640" cy="522997"/>
              <a:chOff x="2268095" y="1315408"/>
              <a:chExt cx="287502" cy="309390"/>
            </a:xfrm>
          </p:grpSpPr>
          <p:sp>
            <p:nvSpPr>
              <p:cNvPr id="61" name="矩形 60">
                <a:extLst>
                  <a:ext uri="{FF2B5EF4-FFF2-40B4-BE49-F238E27FC236}">
                    <a16:creationId xmlns:a16="http://schemas.microsoft.com/office/drawing/2014/main" id="{EECF6CAA-CB02-4522-B4BD-78D7A627203F}"/>
                  </a:ext>
                </a:extLst>
              </p:cNvPr>
              <p:cNvSpPr/>
              <p:nvPr/>
            </p:nvSpPr>
            <p:spPr>
              <a:xfrm>
                <a:off x="2268095" y="1339820"/>
                <a:ext cx="287502" cy="21564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600" b="1" dirty="0">
                  <a:ln>
                    <a:prstDash val="solid"/>
                  </a:ln>
                  <a:solidFill>
                    <a:srgbClr val="000099"/>
                  </a:solidFill>
                  <a:effectLst>
                    <a:outerShdw blurRad="88000" dist="50800" dir="5040000" algn="tl">
                      <a:schemeClr val="accent4">
                        <a:tint val="80000"/>
                        <a:satMod val="250000"/>
                        <a:alpha val="45000"/>
                      </a:schemeClr>
                    </a:outerShdw>
                  </a:effectLst>
                </a:endParaRPr>
              </a:p>
            </p:txBody>
          </p:sp>
          <p:sp>
            <p:nvSpPr>
              <p:cNvPr id="62" name="Rectangle 40">
                <a:extLst>
                  <a:ext uri="{FF2B5EF4-FFF2-40B4-BE49-F238E27FC236}">
                    <a16:creationId xmlns:a16="http://schemas.microsoft.com/office/drawing/2014/main" id="{F66FF065-3DCD-4017-9E0E-7CDF46889B28}"/>
                  </a:ext>
                </a:extLst>
              </p:cNvPr>
              <p:cNvSpPr>
                <a:spLocks noChangeArrowheads="1"/>
              </p:cNvSpPr>
              <p:nvPr/>
            </p:nvSpPr>
            <p:spPr bwMode="auto">
              <a:xfrm>
                <a:off x="2284127" y="1315408"/>
                <a:ext cx="170186" cy="3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sz="2600" b="1" dirty="0">
                    <a:solidFill>
                      <a:srgbClr val="000099"/>
                    </a:solidFill>
                    <a:latin typeface="+mn-lt"/>
                    <a:ea typeface="黑体" pitchFamily="2" charset="-122"/>
                  </a:rPr>
                  <a:t>1</a:t>
                </a:r>
                <a:endParaRPr kumimoji="1" lang="en-US" altLang="zh-CN" sz="2600" b="1" baseline="-25000" dirty="0">
                  <a:solidFill>
                    <a:srgbClr val="000099"/>
                  </a:solidFill>
                  <a:latin typeface="+mn-lt"/>
                  <a:ea typeface="黑体" pitchFamily="2" charset="-122"/>
                </a:endParaRPr>
              </a:p>
            </p:txBody>
          </p:sp>
        </p:grpSp>
        <p:grpSp>
          <p:nvGrpSpPr>
            <p:cNvPr id="115726" name="组合 58"/>
            <p:cNvGrpSpPr>
              <a:grpSpLocks/>
            </p:cNvGrpSpPr>
            <p:nvPr/>
          </p:nvGrpSpPr>
          <p:grpSpPr bwMode="auto">
            <a:xfrm>
              <a:off x="2629084" y="5178963"/>
              <a:ext cx="462640" cy="522998"/>
              <a:chOff x="2268095" y="1311666"/>
              <a:chExt cx="287502" cy="310339"/>
            </a:xfrm>
          </p:grpSpPr>
          <p:sp>
            <p:nvSpPr>
              <p:cNvPr id="64" name="矩形 63">
                <a:extLst>
                  <a:ext uri="{FF2B5EF4-FFF2-40B4-BE49-F238E27FC236}">
                    <a16:creationId xmlns:a16="http://schemas.microsoft.com/office/drawing/2014/main" id="{C04D791C-6553-44FC-82ED-7A9D1D76D9B4}"/>
                  </a:ext>
                </a:extLst>
              </p:cNvPr>
              <p:cNvSpPr/>
              <p:nvPr/>
            </p:nvSpPr>
            <p:spPr>
              <a:xfrm>
                <a:off x="2268095" y="1340235"/>
                <a:ext cx="287502" cy="216304"/>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600" b="1" dirty="0">
                  <a:ln>
                    <a:prstDash val="solid"/>
                  </a:ln>
                  <a:solidFill>
                    <a:srgbClr val="000099"/>
                  </a:solidFill>
                  <a:effectLst>
                    <a:outerShdw blurRad="88000" dist="50800" dir="5040000" algn="tl">
                      <a:schemeClr val="accent4">
                        <a:tint val="80000"/>
                        <a:satMod val="250000"/>
                        <a:alpha val="45000"/>
                      </a:schemeClr>
                    </a:outerShdw>
                  </a:effectLst>
                </a:endParaRPr>
              </a:p>
            </p:txBody>
          </p:sp>
          <p:sp>
            <p:nvSpPr>
              <p:cNvPr id="65" name="Rectangle 40">
                <a:extLst>
                  <a:ext uri="{FF2B5EF4-FFF2-40B4-BE49-F238E27FC236}">
                    <a16:creationId xmlns:a16="http://schemas.microsoft.com/office/drawing/2014/main" id="{64210FDC-FDCF-4048-BE41-4EDCCF2BE6BE}"/>
                  </a:ext>
                </a:extLst>
              </p:cNvPr>
              <p:cNvSpPr>
                <a:spLocks noChangeArrowheads="1"/>
              </p:cNvSpPr>
              <p:nvPr/>
            </p:nvSpPr>
            <p:spPr bwMode="auto">
              <a:xfrm>
                <a:off x="2280920" y="1311666"/>
                <a:ext cx="170186" cy="310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sz="2600" b="1" dirty="0">
                    <a:solidFill>
                      <a:srgbClr val="000099"/>
                    </a:solidFill>
                    <a:latin typeface="+mn-lt"/>
                    <a:ea typeface="黑体" pitchFamily="2" charset="-122"/>
                  </a:rPr>
                  <a:t>2</a:t>
                </a:r>
                <a:endParaRPr kumimoji="1" lang="en-US" altLang="zh-CN" sz="2600" b="1" baseline="-25000" dirty="0">
                  <a:solidFill>
                    <a:srgbClr val="000099"/>
                  </a:solidFill>
                  <a:latin typeface="+mn-lt"/>
                  <a:ea typeface="黑体" pitchFamily="2" charset="-122"/>
                </a:endParaRPr>
              </a:p>
            </p:txBody>
          </p:sp>
        </p:grpSp>
        <p:grpSp>
          <p:nvGrpSpPr>
            <p:cNvPr id="115727" name="组合 61"/>
            <p:cNvGrpSpPr>
              <a:grpSpLocks/>
            </p:cNvGrpSpPr>
            <p:nvPr/>
          </p:nvGrpSpPr>
          <p:grpSpPr bwMode="auto">
            <a:xfrm>
              <a:off x="3788262" y="5178963"/>
              <a:ext cx="466079" cy="522998"/>
              <a:chOff x="2267577" y="1311666"/>
              <a:chExt cx="288047" cy="310339"/>
            </a:xfrm>
          </p:grpSpPr>
          <p:sp>
            <p:nvSpPr>
              <p:cNvPr id="67" name="矩形 66">
                <a:extLst>
                  <a:ext uri="{FF2B5EF4-FFF2-40B4-BE49-F238E27FC236}">
                    <a16:creationId xmlns:a16="http://schemas.microsoft.com/office/drawing/2014/main" id="{37310C3E-7875-42BB-9314-949C14120DA3}"/>
                  </a:ext>
                </a:extLst>
              </p:cNvPr>
              <p:cNvSpPr/>
              <p:nvPr/>
            </p:nvSpPr>
            <p:spPr>
              <a:xfrm>
                <a:off x="2267577" y="1340235"/>
                <a:ext cx="288047" cy="216304"/>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600" b="1" dirty="0">
                  <a:ln>
                    <a:prstDash val="solid"/>
                  </a:ln>
                  <a:solidFill>
                    <a:srgbClr val="000099"/>
                  </a:solidFill>
                  <a:effectLst>
                    <a:outerShdw blurRad="88000" dist="50800" dir="5040000" algn="tl">
                      <a:schemeClr val="accent4">
                        <a:tint val="80000"/>
                        <a:satMod val="250000"/>
                        <a:alpha val="45000"/>
                      </a:schemeClr>
                    </a:outerShdw>
                  </a:effectLst>
                </a:endParaRPr>
              </a:p>
            </p:txBody>
          </p:sp>
          <p:sp>
            <p:nvSpPr>
              <p:cNvPr id="68" name="Rectangle 40">
                <a:extLst>
                  <a:ext uri="{FF2B5EF4-FFF2-40B4-BE49-F238E27FC236}">
                    <a16:creationId xmlns:a16="http://schemas.microsoft.com/office/drawing/2014/main" id="{73EC01CB-812C-4ED2-8AF6-6323BB27E8E9}"/>
                  </a:ext>
                </a:extLst>
              </p:cNvPr>
              <p:cNvSpPr>
                <a:spLocks noChangeArrowheads="1"/>
              </p:cNvSpPr>
              <p:nvPr/>
            </p:nvSpPr>
            <p:spPr bwMode="auto">
              <a:xfrm>
                <a:off x="2267577" y="1311666"/>
                <a:ext cx="169250" cy="310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sz="2600" b="1" dirty="0">
                    <a:solidFill>
                      <a:srgbClr val="000099"/>
                    </a:solidFill>
                    <a:latin typeface="+mn-lt"/>
                    <a:ea typeface="黑体" pitchFamily="2" charset="-122"/>
                  </a:rPr>
                  <a:t>4</a:t>
                </a:r>
                <a:endParaRPr kumimoji="1" lang="en-US" altLang="zh-CN" sz="2600" b="1" baseline="-25000" dirty="0">
                  <a:solidFill>
                    <a:srgbClr val="000099"/>
                  </a:solidFill>
                  <a:latin typeface="+mn-lt"/>
                  <a:ea typeface="黑体" pitchFamily="2" charset="-122"/>
                </a:endParaRPr>
              </a:p>
            </p:txBody>
          </p:sp>
        </p:grpSp>
        <p:grpSp>
          <p:nvGrpSpPr>
            <p:cNvPr id="115728" name="组合 64"/>
            <p:cNvGrpSpPr>
              <a:grpSpLocks/>
            </p:cNvGrpSpPr>
            <p:nvPr/>
          </p:nvGrpSpPr>
          <p:grpSpPr bwMode="auto">
            <a:xfrm>
              <a:off x="3788262" y="4530726"/>
              <a:ext cx="466079" cy="522997"/>
              <a:chOff x="2267577" y="1315328"/>
              <a:chExt cx="288047" cy="308874"/>
            </a:xfrm>
          </p:grpSpPr>
          <p:sp>
            <p:nvSpPr>
              <p:cNvPr id="70" name="矩形 69">
                <a:extLst>
                  <a:ext uri="{FF2B5EF4-FFF2-40B4-BE49-F238E27FC236}">
                    <a16:creationId xmlns:a16="http://schemas.microsoft.com/office/drawing/2014/main" id="{8CEED8B1-E3FB-4E7D-9710-F83E55173A35}"/>
                  </a:ext>
                </a:extLst>
              </p:cNvPr>
              <p:cNvSpPr/>
              <p:nvPr/>
            </p:nvSpPr>
            <p:spPr>
              <a:xfrm>
                <a:off x="2267577" y="1339699"/>
                <a:ext cx="288047" cy="217314"/>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600" b="1" dirty="0">
                  <a:ln>
                    <a:prstDash val="solid"/>
                  </a:ln>
                  <a:solidFill>
                    <a:srgbClr val="000099"/>
                  </a:solidFill>
                  <a:effectLst>
                    <a:outerShdw blurRad="88000" dist="50800" dir="5040000" algn="tl">
                      <a:schemeClr val="accent4">
                        <a:tint val="80000"/>
                        <a:satMod val="250000"/>
                        <a:alpha val="45000"/>
                      </a:schemeClr>
                    </a:outerShdw>
                  </a:effectLst>
                </a:endParaRPr>
              </a:p>
            </p:txBody>
          </p:sp>
          <p:sp>
            <p:nvSpPr>
              <p:cNvPr id="71" name="Rectangle 40">
                <a:extLst>
                  <a:ext uri="{FF2B5EF4-FFF2-40B4-BE49-F238E27FC236}">
                    <a16:creationId xmlns:a16="http://schemas.microsoft.com/office/drawing/2014/main" id="{718D175D-A8B2-42CB-B54C-6683595E9011}"/>
                  </a:ext>
                </a:extLst>
              </p:cNvPr>
              <p:cNvSpPr>
                <a:spLocks noChangeArrowheads="1"/>
              </p:cNvSpPr>
              <p:nvPr/>
            </p:nvSpPr>
            <p:spPr bwMode="auto">
              <a:xfrm>
                <a:off x="2267577" y="1315328"/>
                <a:ext cx="169250" cy="308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sz="2600" b="1" dirty="0">
                    <a:solidFill>
                      <a:srgbClr val="000099"/>
                    </a:solidFill>
                    <a:latin typeface="+mn-lt"/>
                    <a:ea typeface="黑体" pitchFamily="2" charset="-122"/>
                  </a:rPr>
                  <a:t>3</a:t>
                </a:r>
                <a:endParaRPr kumimoji="1" lang="en-US" altLang="zh-CN" sz="2600" b="1" baseline="-25000" dirty="0">
                  <a:solidFill>
                    <a:srgbClr val="000099"/>
                  </a:solidFill>
                  <a:latin typeface="+mn-lt"/>
                  <a:ea typeface="黑体" pitchFamily="2" charset="-122"/>
                </a:endParaRPr>
              </a:p>
            </p:txBody>
          </p:sp>
        </p:grpSp>
        <p:pic>
          <p:nvPicPr>
            <p:cNvPr id="115729"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710"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Rectangle 34">
              <a:extLst>
                <a:ext uri="{FF2B5EF4-FFF2-40B4-BE49-F238E27FC236}">
                  <a16:creationId xmlns:a16="http://schemas.microsoft.com/office/drawing/2014/main" id="{18D31154-11A2-43BC-B71C-9EE1C74DACC7}"/>
                </a:ext>
              </a:extLst>
            </p:cNvPr>
            <p:cNvSpPr>
              <a:spLocks noChangeArrowheads="1"/>
            </p:cNvSpPr>
            <p:nvPr/>
          </p:nvSpPr>
          <p:spPr bwMode="auto">
            <a:xfrm>
              <a:off x="1048542" y="5130818"/>
              <a:ext cx="273858" cy="522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sz="2600" b="1">
                  <a:solidFill>
                    <a:srgbClr val="000099"/>
                  </a:solidFill>
                  <a:latin typeface="+mn-lt"/>
                  <a:ea typeface="黑体" pitchFamily="2" charset="-122"/>
                </a:rPr>
                <a:t>C</a:t>
              </a:r>
              <a:endParaRPr kumimoji="1" lang="en-US" altLang="zh-CN" sz="2600" b="1" baseline="-25000">
                <a:solidFill>
                  <a:srgbClr val="000099"/>
                </a:solidFill>
                <a:latin typeface="+mn-lt"/>
                <a:ea typeface="黑体" pitchFamily="2" charset="-122"/>
              </a:endParaRPr>
            </a:p>
          </p:txBody>
        </p:sp>
        <p:sp>
          <p:nvSpPr>
            <p:cNvPr id="74" name="矩形 73">
              <a:extLst>
                <a:ext uri="{FF2B5EF4-FFF2-40B4-BE49-F238E27FC236}">
                  <a16:creationId xmlns:a16="http://schemas.microsoft.com/office/drawing/2014/main" id="{093EA3F4-BB6E-49ED-BA85-D3A70AB979DD}"/>
                </a:ext>
              </a:extLst>
            </p:cNvPr>
            <p:cNvSpPr/>
            <p:nvPr/>
          </p:nvSpPr>
          <p:spPr>
            <a:xfrm>
              <a:off x="6228732" y="4331270"/>
              <a:ext cx="1625258" cy="1535476"/>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600" b="1" dirty="0">
                  <a:solidFill>
                    <a:srgbClr val="000099"/>
                  </a:solidFill>
                </a:rPr>
                <a:t> </a:t>
              </a:r>
              <a:endParaRPr lang="zh-CN" altLang="en-US" sz="2600" b="1" dirty="0">
                <a:solidFill>
                  <a:srgbClr val="000099"/>
                </a:solidFill>
              </a:endParaRPr>
            </a:p>
          </p:txBody>
        </p:sp>
        <p:cxnSp>
          <p:nvCxnSpPr>
            <p:cNvPr id="75" name="直接连接符 74">
              <a:extLst>
                <a:ext uri="{FF2B5EF4-FFF2-40B4-BE49-F238E27FC236}">
                  <a16:creationId xmlns:a16="http://schemas.microsoft.com/office/drawing/2014/main" id="{5AD57AC4-9AE6-4864-BAD0-5BAEDC6F62BD}"/>
                </a:ext>
              </a:extLst>
            </p:cNvPr>
            <p:cNvCxnSpPr>
              <a:stCxn id="86" idx="3"/>
            </p:cNvCxnSpPr>
            <p:nvPr/>
          </p:nvCxnSpPr>
          <p:spPr>
            <a:xfrm>
              <a:off x="7661766" y="5440462"/>
              <a:ext cx="888763" cy="3024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15B28FFD-37B9-42BF-874D-3922216D56F2}"/>
                </a:ext>
              </a:extLst>
            </p:cNvPr>
            <p:cNvCxnSpPr>
              <a:stCxn id="89" idx="3"/>
            </p:cNvCxnSpPr>
            <p:nvPr/>
          </p:nvCxnSpPr>
          <p:spPr>
            <a:xfrm flipV="1">
              <a:off x="7661766" y="4654529"/>
              <a:ext cx="1003993" cy="1376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Rectangle 24">
              <a:extLst>
                <a:ext uri="{FF2B5EF4-FFF2-40B4-BE49-F238E27FC236}">
                  <a16:creationId xmlns:a16="http://schemas.microsoft.com/office/drawing/2014/main" id="{B30DBFB4-FBBE-432D-88A8-7775E897C833}"/>
                </a:ext>
              </a:extLst>
            </p:cNvPr>
            <p:cNvSpPr>
              <a:spLocks noChangeArrowheads="1"/>
            </p:cNvSpPr>
            <p:nvPr/>
          </p:nvSpPr>
          <p:spPr bwMode="auto">
            <a:xfrm>
              <a:off x="6355831" y="3464664"/>
              <a:ext cx="1364179" cy="95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algn="ctr" defTabSz="837330">
                <a:defRPr/>
              </a:pPr>
              <a:r>
                <a:rPr kumimoji="1" lang="zh-CN" altLang="en-US" sz="2600" b="1" dirty="0">
                  <a:solidFill>
                    <a:srgbClr val="000099"/>
                  </a:solidFill>
                  <a:latin typeface="+mn-lt"/>
                  <a:ea typeface="黑体" pitchFamily="2" charset="-122"/>
                </a:rPr>
                <a:t>以太网</a:t>
              </a:r>
              <a:endParaRPr kumimoji="1" lang="en-US" altLang="zh-CN" sz="2600" b="1" dirty="0">
                <a:solidFill>
                  <a:srgbClr val="000099"/>
                </a:solidFill>
                <a:latin typeface="+mn-lt"/>
                <a:ea typeface="黑体" pitchFamily="2" charset="-122"/>
              </a:endParaRPr>
            </a:p>
            <a:p>
              <a:pPr algn="ctr" defTabSz="837330">
                <a:defRPr/>
              </a:pPr>
              <a:r>
                <a:rPr kumimoji="1" lang="zh-CN" altLang="en-US" sz="2600" b="1" dirty="0">
                  <a:solidFill>
                    <a:srgbClr val="000099"/>
                  </a:solidFill>
                  <a:latin typeface="+mn-lt"/>
                  <a:ea typeface="黑体" pitchFamily="2" charset="-122"/>
                </a:rPr>
                <a:t>交换机 </a:t>
              </a:r>
              <a:r>
                <a:rPr kumimoji="1" lang="en-US" altLang="zh-CN" sz="2600" b="1" dirty="0">
                  <a:solidFill>
                    <a:srgbClr val="000099"/>
                  </a:solidFill>
                  <a:latin typeface="+mn-lt"/>
                  <a:ea typeface="黑体" pitchFamily="2" charset="-122"/>
                </a:rPr>
                <a:t>#2</a:t>
              </a:r>
            </a:p>
          </p:txBody>
        </p:sp>
        <p:grpSp>
          <p:nvGrpSpPr>
            <p:cNvPr id="115735" name="组合 57"/>
            <p:cNvGrpSpPr>
              <a:grpSpLocks/>
            </p:cNvGrpSpPr>
            <p:nvPr/>
          </p:nvGrpSpPr>
          <p:grpSpPr bwMode="auto">
            <a:xfrm>
              <a:off x="6228731" y="4530726"/>
              <a:ext cx="462639" cy="522997"/>
              <a:chOff x="2268108" y="1315408"/>
              <a:chExt cx="287500" cy="309390"/>
            </a:xfrm>
          </p:grpSpPr>
          <p:sp>
            <p:nvSpPr>
              <p:cNvPr id="79" name="矩形 78">
                <a:extLst>
                  <a:ext uri="{FF2B5EF4-FFF2-40B4-BE49-F238E27FC236}">
                    <a16:creationId xmlns:a16="http://schemas.microsoft.com/office/drawing/2014/main" id="{D4342C30-0465-49FB-9105-45D8EEC856FB}"/>
                  </a:ext>
                </a:extLst>
              </p:cNvPr>
              <p:cNvSpPr/>
              <p:nvPr/>
            </p:nvSpPr>
            <p:spPr>
              <a:xfrm>
                <a:off x="2268108" y="1339820"/>
                <a:ext cx="287500" cy="21564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600" b="1" dirty="0">
                  <a:ln>
                    <a:prstDash val="solid"/>
                  </a:ln>
                  <a:solidFill>
                    <a:srgbClr val="000099"/>
                  </a:solidFill>
                  <a:effectLst>
                    <a:outerShdw blurRad="88000" dist="50800" dir="5040000" algn="tl">
                      <a:schemeClr val="accent4">
                        <a:tint val="80000"/>
                        <a:satMod val="250000"/>
                        <a:alpha val="45000"/>
                      </a:schemeClr>
                    </a:outerShdw>
                  </a:effectLst>
                </a:endParaRPr>
              </a:p>
            </p:txBody>
          </p:sp>
          <p:sp>
            <p:nvSpPr>
              <p:cNvPr id="80" name="Rectangle 40">
                <a:extLst>
                  <a:ext uri="{FF2B5EF4-FFF2-40B4-BE49-F238E27FC236}">
                    <a16:creationId xmlns:a16="http://schemas.microsoft.com/office/drawing/2014/main" id="{FDCF35A2-7EED-453B-AA7D-DBE97066716E}"/>
                  </a:ext>
                </a:extLst>
              </p:cNvPr>
              <p:cNvSpPr>
                <a:spLocks noChangeArrowheads="1"/>
              </p:cNvSpPr>
              <p:nvPr/>
            </p:nvSpPr>
            <p:spPr bwMode="auto">
              <a:xfrm>
                <a:off x="2268108" y="1315408"/>
                <a:ext cx="170185" cy="3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sz="2600" b="1" dirty="0">
                    <a:solidFill>
                      <a:srgbClr val="000099"/>
                    </a:solidFill>
                    <a:latin typeface="+mn-lt"/>
                    <a:ea typeface="黑体" pitchFamily="2" charset="-122"/>
                  </a:rPr>
                  <a:t>1</a:t>
                </a:r>
                <a:endParaRPr kumimoji="1" lang="en-US" altLang="zh-CN" sz="2600" b="1" baseline="-25000" dirty="0">
                  <a:solidFill>
                    <a:srgbClr val="000099"/>
                  </a:solidFill>
                  <a:latin typeface="+mn-lt"/>
                  <a:ea typeface="黑体" pitchFamily="2" charset="-122"/>
                </a:endParaRPr>
              </a:p>
            </p:txBody>
          </p:sp>
        </p:grpSp>
        <p:grpSp>
          <p:nvGrpSpPr>
            <p:cNvPr id="115736" name="组合 58"/>
            <p:cNvGrpSpPr>
              <a:grpSpLocks/>
            </p:cNvGrpSpPr>
            <p:nvPr/>
          </p:nvGrpSpPr>
          <p:grpSpPr bwMode="auto">
            <a:xfrm>
              <a:off x="6228731" y="5178963"/>
              <a:ext cx="462639" cy="522998"/>
              <a:chOff x="2268108" y="1311666"/>
              <a:chExt cx="287500" cy="310339"/>
            </a:xfrm>
          </p:grpSpPr>
          <p:sp>
            <p:nvSpPr>
              <p:cNvPr id="82" name="矩形 81">
                <a:extLst>
                  <a:ext uri="{FF2B5EF4-FFF2-40B4-BE49-F238E27FC236}">
                    <a16:creationId xmlns:a16="http://schemas.microsoft.com/office/drawing/2014/main" id="{ACD89873-BE87-4A06-9563-DFA28B9A84A4}"/>
                  </a:ext>
                </a:extLst>
              </p:cNvPr>
              <p:cNvSpPr/>
              <p:nvPr/>
            </p:nvSpPr>
            <p:spPr>
              <a:xfrm>
                <a:off x="2268108" y="1340235"/>
                <a:ext cx="287500" cy="216304"/>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600" b="1" dirty="0">
                  <a:ln>
                    <a:prstDash val="solid"/>
                  </a:ln>
                  <a:solidFill>
                    <a:srgbClr val="000099"/>
                  </a:solidFill>
                  <a:effectLst>
                    <a:outerShdw blurRad="88000" dist="50800" dir="5040000" algn="tl">
                      <a:schemeClr val="accent4">
                        <a:tint val="80000"/>
                        <a:satMod val="250000"/>
                        <a:alpha val="45000"/>
                      </a:schemeClr>
                    </a:outerShdw>
                  </a:effectLst>
                </a:endParaRPr>
              </a:p>
            </p:txBody>
          </p:sp>
          <p:sp>
            <p:nvSpPr>
              <p:cNvPr id="83" name="Rectangle 40">
                <a:extLst>
                  <a:ext uri="{FF2B5EF4-FFF2-40B4-BE49-F238E27FC236}">
                    <a16:creationId xmlns:a16="http://schemas.microsoft.com/office/drawing/2014/main" id="{01074F21-8066-44DB-9893-C011D2739868}"/>
                  </a:ext>
                </a:extLst>
              </p:cNvPr>
              <p:cNvSpPr>
                <a:spLocks noChangeArrowheads="1"/>
              </p:cNvSpPr>
              <p:nvPr/>
            </p:nvSpPr>
            <p:spPr bwMode="auto">
              <a:xfrm>
                <a:off x="2268108" y="1311666"/>
                <a:ext cx="170185" cy="310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sz="2600" b="1" dirty="0">
                    <a:solidFill>
                      <a:srgbClr val="000099"/>
                    </a:solidFill>
                    <a:latin typeface="+mn-lt"/>
                    <a:ea typeface="黑体" pitchFamily="2" charset="-122"/>
                  </a:rPr>
                  <a:t>2</a:t>
                </a:r>
                <a:endParaRPr kumimoji="1" lang="en-US" altLang="zh-CN" sz="2600" b="1" baseline="-25000" dirty="0">
                  <a:solidFill>
                    <a:srgbClr val="000099"/>
                  </a:solidFill>
                  <a:latin typeface="+mn-lt"/>
                  <a:ea typeface="黑体" pitchFamily="2" charset="-122"/>
                </a:endParaRPr>
              </a:p>
            </p:txBody>
          </p:sp>
        </p:grpSp>
        <p:grpSp>
          <p:nvGrpSpPr>
            <p:cNvPr id="115737" name="组合 61"/>
            <p:cNvGrpSpPr>
              <a:grpSpLocks/>
            </p:cNvGrpSpPr>
            <p:nvPr/>
          </p:nvGrpSpPr>
          <p:grpSpPr bwMode="auto">
            <a:xfrm>
              <a:off x="7387908" y="5178963"/>
              <a:ext cx="466079" cy="522998"/>
              <a:chOff x="2267589" y="1311666"/>
              <a:chExt cx="288047" cy="310339"/>
            </a:xfrm>
          </p:grpSpPr>
          <p:sp>
            <p:nvSpPr>
              <p:cNvPr id="85" name="矩形 84">
                <a:extLst>
                  <a:ext uri="{FF2B5EF4-FFF2-40B4-BE49-F238E27FC236}">
                    <a16:creationId xmlns:a16="http://schemas.microsoft.com/office/drawing/2014/main" id="{66A71803-0AFA-4918-B2DD-8F54D27549BC}"/>
                  </a:ext>
                </a:extLst>
              </p:cNvPr>
              <p:cNvSpPr/>
              <p:nvPr/>
            </p:nvSpPr>
            <p:spPr>
              <a:xfrm>
                <a:off x="2267589" y="1340235"/>
                <a:ext cx="288047" cy="216304"/>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600" b="1" dirty="0">
                  <a:ln>
                    <a:prstDash val="solid"/>
                  </a:ln>
                  <a:solidFill>
                    <a:srgbClr val="000099"/>
                  </a:solidFill>
                  <a:effectLst>
                    <a:outerShdw blurRad="88000" dist="50800" dir="5040000" algn="tl">
                      <a:schemeClr val="accent4">
                        <a:tint val="80000"/>
                        <a:satMod val="250000"/>
                        <a:alpha val="45000"/>
                      </a:schemeClr>
                    </a:outerShdw>
                  </a:effectLst>
                </a:endParaRPr>
              </a:p>
            </p:txBody>
          </p:sp>
          <p:sp>
            <p:nvSpPr>
              <p:cNvPr id="86" name="Rectangle 40">
                <a:extLst>
                  <a:ext uri="{FF2B5EF4-FFF2-40B4-BE49-F238E27FC236}">
                    <a16:creationId xmlns:a16="http://schemas.microsoft.com/office/drawing/2014/main" id="{74DF0890-3E39-4C98-AE32-B12B61013179}"/>
                  </a:ext>
                </a:extLst>
              </p:cNvPr>
              <p:cNvSpPr>
                <a:spLocks noChangeArrowheads="1"/>
              </p:cNvSpPr>
              <p:nvPr/>
            </p:nvSpPr>
            <p:spPr bwMode="auto">
              <a:xfrm>
                <a:off x="2267589" y="1311666"/>
                <a:ext cx="169250" cy="310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sz="2600" b="1" dirty="0">
                    <a:solidFill>
                      <a:srgbClr val="000099"/>
                    </a:solidFill>
                    <a:latin typeface="+mn-lt"/>
                    <a:ea typeface="黑体" pitchFamily="2" charset="-122"/>
                  </a:rPr>
                  <a:t>4</a:t>
                </a:r>
                <a:endParaRPr kumimoji="1" lang="en-US" altLang="zh-CN" sz="2600" b="1" baseline="-25000" dirty="0">
                  <a:solidFill>
                    <a:srgbClr val="000099"/>
                  </a:solidFill>
                  <a:latin typeface="+mn-lt"/>
                  <a:ea typeface="黑体" pitchFamily="2" charset="-122"/>
                </a:endParaRPr>
              </a:p>
            </p:txBody>
          </p:sp>
        </p:grpSp>
        <p:grpSp>
          <p:nvGrpSpPr>
            <p:cNvPr id="115738" name="组合 64"/>
            <p:cNvGrpSpPr>
              <a:grpSpLocks/>
            </p:cNvGrpSpPr>
            <p:nvPr/>
          </p:nvGrpSpPr>
          <p:grpSpPr bwMode="auto">
            <a:xfrm>
              <a:off x="7387908" y="4530726"/>
              <a:ext cx="466079" cy="522997"/>
              <a:chOff x="2267589" y="1315328"/>
              <a:chExt cx="288047" cy="308874"/>
            </a:xfrm>
          </p:grpSpPr>
          <p:sp>
            <p:nvSpPr>
              <p:cNvPr id="88" name="矩形 87">
                <a:extLst>
                  <a:ext uri="{FF2B5EF4-FFF2-40B4-BE49-F238E27FC236}">
                    <a16:creationId xmlns:a16="http://schemas.microsoft.com/office/drawing/2014/main" id="{5B89B1B9-101E-4867-8E4C-7399BBF25C1B}"/>
                  </a:ext>
                </a:extLst>
              </p:cNvPr>
              <p:cNvSpPr/>
              <p:nvPr/>
            </p:nvSpPr>
            <p:spPr>
              <a:xfrm>
                <a:off x="2267589" y="1339699"/>
                <a:ext cx="288047" cy="217314"/>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600" b="1" dirty="0">
                  <a:ln>
                    <a:prstDash val="solid"/>
                  </a:ln>
                  <a:solidFill>
                    <a:srgbClr val="000099"/>
                  </a:solidFill>
                  <a:effectLst>
                    <a:outerShdw blurRad="88000" dist="50800" dir="5040000" algn="tl">
                      <a:schemeClr val="accent4">
                        <a:tint val="80000"/>
                        <a:satMod val="250000"/>
                        <a:alpha val="45000"/>
                      </a:schemeClr>
                    </a:outerShdw>
                  </a:effectLst>
                </a:endParaRPr>
              </a:p>
            </p:txBody>
          </p:sp>
          <p:sp>
            <p:nvSpPr>
              <p:cNvPr id="89" name="Rectangle 40">
                <a:extLst>
                  <a:ext uri="{FF2B5EF4-FFF2-40B4-BE49-F238E27FC236}">
                    <a16:creationId xmlns:a16="http://schemas.microsoft.com/office/drawing/2014/main" id="{28E4DF9D-D124-4ACF-8F3A-8CB9390900AD}"/>
                  </a:ext>
                </a:extLst>
              </p:cNvPr>
              <p:cNvSpPr>
                <a:spLocks noChangeArrowheads="1"/>
              </p:cNvSpPr>
              <p:nvPr/>
            </p:nvSpPr>
            <p:spPr bwMode="auto">
              <a:xfrm>
                <a:off x="2267589" y="1315328"/>
                <a:ext cx="169250" cy="308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sz="2600" b="1" dirty="0">
                    <a:solidFill>
                      <a:srgbClr val="000099"/>
                    </a:solidFill>
                    <a:latin typeface="+mn-lt"/>
                    <a:ea typeface="黑体" pitchFamily="2" charset="-122"/>
                  </a:rPr>
                  <a:t>3</a:t>
                </a:r>
                <a:endParaRPr kumimoji="1" lang="en-US" altLang="zh-CN" sz="2600" b="1" baseline="-25000" dirty="0">
                  <a:solidFill>
                    <a:srgbClr val="000099"/>
                  </a:solidFill>
                  <a:latin typeface="+mn-lt"/>
                  <a:ea typeface="黑体" pitchFamily="2" charset="-122"/>
                </a:endParaRPr>
              </a:p>
            </p:txBody>
          </p:sp>
        </p:grpSp>
        <p:pic>
          <p:nvPicPr>
            <p:cNvPr id="115739"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5503"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Rectangle 34">
              <a:extLst>
                <a:ext uri="{FF2B5EF4-FFF2-40B4-BE49-F238E27FC236}">
                  <a16:creationId xmlns:a16="http://schemas.microsoft.com/office/drawing/2014/main" id="{45685EFE-D41F-41BC-BFB4-4752C3506D90}"/>
                </a:ext>
              </a:extLst>
            </p:cNvPr>
            <p:cNvSpPr>
              <a:spLocks noChangeArrowheads="1"/>
            </p:cNvSpPr>
            <p:nvPr/>
          </p:nvSpPr>
          <p:spPr bwMode="auto">
            <a:xfrm>
              <a:off x="9054445" y="5130818"/>
              <a:ext cx="273858" cy="522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sz="2600" b="1">
                  <a:solidFill>
                    <a:srgbClr val="000099"/>
                  </a:solidFill>
                  <a:latin typeface="+mn-lt"/>
                  <a:ea typeface="黑体" pitchFamily="2" charset="-122"/>
                </a:rPr>
                <a:t>D</a:t>
              </a:r>
              <a:endParaRPr kumimoji="1" lang="en-US" altLang="zh-CN" sz="2600" b="1" baseline="-25000">
                <a:solidFill>
                  <a:srgbClr val="000099"/>
                </a:solidFill>
                <a:latin typeface="+mn-lt"/>
                <a:ea typeface="黑体" pitchFamily="2" charset="-122"/>
              </a:endParaRPr>
            </a:p>
          </p:txBody>
        </p:sp>
        <p:pic>
          <p:nvPicPr>
            <p:cNvPr id="115741"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5503"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 name="Rectangle 34">
              <a:extLst>
                <a:ext uri="{FF2B5EF4-FFF2-40B4-BE49-F238E27FC236}">
                  <a16:creationId xmlns:a16="http://schemas.microsoft.com/office/drawing/2014/main" id="{418356B5-13A4-4EBF-B99C-BCC6C0D97522}"/>
                </a:ext>
              </a:extLst>
            </p:cNvPr>
            <p:cNvSpPr>
              <a:spLocks noChangeArrowheads="1"/>
            </p:cNvSpPr>
            <p:nvPr/>
          </p:nvSpPr>
          <p:spPr bwMode="auto">
            <a:xfrm>
              <a:off x="9054445" y="4035524"/>
              <a:ext cx="273858" cy="522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sz="2600" b="1" dirty="0">
                  <a:solidFill>
                    <a:srgbClr val="000099"/>
                  </a:solidFill>
                  <a:latin typeface="+mn-lt"/>
                  <a:ea typeface="黑体" pitchFamily="2" charset="-122"/>
                </a:rPr>
                <a:t>B</a:t>
              </a:r>
              <a:endParaRPr kumimoji="1" lang="en-US" altLang="zh-CN" sz="2600" b="1" baseline="-25000" dirty="0">
                <a:solidFill>
                  <a:srgbClr val="000099"/>
                </a:solidFill>
                <a:latin typeface="+mn-lt"/>
                <a:ea typeface="黑体" pitchFamily="2" charset="-122"/>
              </a:endParaRPr>
            </a:p>
          </p:txBody>
        </p:sp>
      </p:grpSp>
    </p:spTree>
  </p:cSld>
  <p:clrMapOvr>
    <a:masterClrMapping/>
  </p:clrMapOvr>
  <p:transition>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2"/>
          <p:cNvSpPr>
            <a:spLocks noGrp="1" noChangeArrowheads="1"/>
          </p:cNvSpPr>
          <p:nvPr>
            <p:ph idx="1"/>
          </p:nvPr>
        </p:nvSpPr>
        <p:spPr/>
        <p:txBody>
          <a:bodyPr/>
          <a:lstStyle/>
          <a:p>
            <a:pPr>
              <a:lnSpc>
                <a:spcPts val="3840"/>
              </a:lnSpc>
            </a:pPr>
            <a:r>
              <a:rPr lang="zh-CN" altLang="en-US" sz="3200" b="0" kern="1200" dirty="0">
                <a:solidFill>
                  <a:srgbClr val="4D4D4D"/>
                </a:solidFill>
                <a:latin typeface="微软雅黑" panose="020B0503020204020204" pitchFamily="34" charset="-122"/>
                <a:ea typeface="微软雅黑" panose="020B0503020204020204" pitchFamily="34" charset="-122"/>
              </a:rPr>
              <a:t>按交换机自学习和转发方法，该</a:t>
            </a:r>
            <a:r>
              <a:rPr lang="zh-CN" altLang="zh-CN" sz="3200" b="0" kern="1200" dirty="0">
                <a:solidFill>
                  <a:srgbClr val="4D4D4D"/>
                </a:solidFill>
                <a:latin typeface="微软雅黑" panose="020B0503020204020204" pitchFamily="34" charset="-122"/>
                <a:ea typeface="微软雅黑" panose="020B0503020204020204" pitchFamily="34" charset="-122"/>
              </a:rPr>
              <a:t>帧的</a:t>
            </a:r>
            <a:r>
              <a:rPr lang="zh-CN" altLang="en-US" sz="3200" b="0" kern="1200" dirty="0">
                <a:solidFill>
                  <a:srgbClr val="4D4D4D"/>
                </a:solidFill>
                <a:latin typeface="微软雅黑" panose="020B0503020204020204" pitchFamily="34" charset="-122"/>
                <a:ea typeface="微软雅黑" panose="020B0503020204020204" pitchFamily="34" charset="-122"/>
              </a:rPr>
              <a:t>某个</a:t>
            </a:r>
            <a:r>
              <a:rPr lang="zh-CN" altLang="zh-CN" sz="3200" b="0" kern="1200" dirty="0">
                <a:solidFill>
                  <a:srgbClr val="4D4D4D"/>
                </a:solidFill>
                <a:latin typeface="微软雅黑" panose="020B0503020204020204" pitchFamily="34" charset="-122"/>
                <a:ea typeface="微软雅黑" panose="020B0503020204020204" pitchFamily="34" charset="-122"/>
              </a:rPr>
              <a:t>走向</a:t>
            </a:r>
            <a:r>
              <a:rPr lang="zh-CN" altLang="en-US" sz="3200" b="0" kern="1200" dirty="0">
                <a:solidFill>
                  <a:srgbClr val="4D4D4D"/>
                </a:solidFill>
                <a:latin typeface="微软雅黑" panose="020B0503020204020204" pitchFamily="34" charset="-122"/>
                <a:ea typeface="微软雅黑" panose="020B0503020204020204" pitchFamily="34" charset="-122"/>
              </a:rPr>
              <a:t>如下</a:t>
            </a:r>
            <a:r>
              <a:rPr lang="zh-CN" altLang="zh-CN" sz="3200" b="0" kern="1200" dirty="0">
                <a:solidFill>
                  <a:srgbClr val="4D4D4D"/>
                </a:solidFill>
                <a:latin typeface="微软雅黑" panose="020B0503020204020204" pitchFamily="34" charset="-122"/>
                <a:ea typeface="微软雅黑" panose="020B0503020204020204" pitchFamily="34" charset="-122"/>
              </a:rPr>
              <a:t>：离开交换机</a:t>
            </a:r>
            <a:r>
              <a:rPr lang="en-US" altLang="zh-CN" sz="3200" b="0" kern="1200" dirty="0">
                <a:solidFill>
                  <a:srgbClr val="4D4D4D"/>
                </a:solidFill>
                <a:latin typeface="微软雅黑" panose="020B0503020204020204" pitchFamily="34" charset="-122"/>
                <a:ea typeface="微软雅黑" panose="020B0503020204020204" pitchFamily="34" charset="-122"/>
              </a:rPr>
              <a:t> #1 </a:t>
            </a:r>
            <a:r>
              <a:rPr lang="zh-CN" altLang="zh-CN" sz="3200" b="0" kern="1200" dirty="0">
                <a:solidFill>
                  <a:srgbClr val="4D4D4D"/>
                </a:solidFill>
                <a:latin typeface="微软雅黑" panose="020B0503020204020204" pitchFamily="34" charset="-122"/>
                <a:ea typeface="微软雅黑" panose="020B0503020204020204" pitchFamily="34" charset="-122"/>
              </a:rPr>
              <a:t>的接口</a:t>
            </a:r>
            <a:r>
              <a:rPr lang="en-US" altLang="zh-CN" sz="3200" b="0" kern="1200" dirty="0">
                <a:solidFill>
                  <a:srgbClr val="4D4D4D"/>
                </a:solidFill>
                <a:latin typeface="微软雅黑" panose="020B0503020204020204" pitchFamily="34" charset="-122"/>
                <a:ea typeface="微软雅黑" panose="020B0503020204020204" pitchFamily="34" charset="-122"/>
              </a:rPr>
              <a:t> 3 </a:t>
            </a:r>
            <a:r>
              <a:rPr lang="zh-CN" altLang="zh-CN" sz="3200" b="0" kern="1200" dirty="0">
                <a:solidFill>
                  <a:srgbClr val="4D4D4D"/>
                </a:solidFill>
                <a:latin typeface="微软雅黑" panose="020B0503020204020204" pitchFamily="34" charset="-122"/>
                <a:ea typeface="微软雅黑" panose="020B0503020204020204" pitchFamily="34" charset="-122"/>
              </a:rPr>
              <a:t>→</a:t>
            </a:r>
            <a:r>
              <a:rPr lang="en-US" altLang="zh-CN" sz="3200" b="0" kern="1200" dirty="0">
                <a:solidFill>
                  <a:srgbClr val="4D4D4D"/>
                </a:solidFill>
                <a:latin typeface="微软雅黑" panose="020B0503020204020204" pitchFamily="34" charset="-122"/>
                <a:ea typeface="微软雅黑" panose="020B0503020204020204" pitchFamily="34" charset="-122"/>
              </a:rPr>
              <a:t> </a:t>
            </a:r>
            <a:r>
              <a:rPr lang="zh-CN" altLang="zh-CN" sz="3200" b="0" kern="1200" dirty="0">
                <a:solidFill>
                  <a:srgbClr val="4D4D4D"/>
                </a:solidFill>
                <a:latin typeface="微软雅黑" panose="020B0503020204020204" pitchFamily="34" charset="-122"/>
                <a:ea typeface="微软雅黑" panose="020B0503020204020204" pitchFamily="34" charset="-122"/>
              </a:rPr>
              <a:t>交换机</a:t>
            </a:r>
            <a:r>
              <a:rPr lang="en-US" altLang="zh-CN" sz="3200" b="0" kern="1200" dirty="0">
                <a:solidFill>
                  <a:srgbClr val="4D4D4D"/>
                </a:solidFill>
                <a:latin typeface="微软雅黑" panose="020B0503020204020204" pitchFamily="34" charset="-122"/>
                <a:ea typeface="微软雅黑" panose="020B0503020204020204" pitchFamily="34" charset="-122"/>
              </a:rPr>
              <a:t> #2 </a:t>
            </a:r>
            <a:r>
              <a:rPr lang="zh-CN" altLang="zh-CN" sz="3200" b="0" kern="1200" dirty="0">
                <a:solidFill>
                  <a:srgbClr val="4D4D4D"/>
                </a:solidFill>
                <a:latin typeface="微软雅黑" panose="020B0503020204020204" pitchFamily="34" charset="-122"/>
                <a:ea typeface="微软雅黑" panose="020B0503020204020204" pitchFamily="34" charset="-122"/>
              </a:rPr>
              <a:t>的接口</a:t>
            </a:r>
            <a:r>
              <a:rPr lang="en-US" altLang="zh-CN" sz="3200" b="0" kern="1200" dirty="0">
                <a:solidFill>
                  <a:srgbClr val="4D4D4D"/>
                </a:solidFill>
                <a:latin typeface="微软雅黑" panose="020B0503020204020204" pitchFamily="34" charset="-122"/>
                <a:ea typeface="微软雅黑" panose="020B0503020204020204" pitchFamily="34" charset="-122"/>
              </a:rPr>
              <a:t> 1 </a:t>
            </a:r>
            <a:r>
              <a:rPr lang="zh-CN" altLang="zh-CN" sz="3200" b="0" kern="1200" dirty="0">
                <a:solidFill>
                  <a:srgbClr val="4D4D4D"/>
                </a:solidFill>
                <a:latin typeface="微软雅黑" panose="020B0503020204020204" pitchFamily="34" charset="-122"/>
                <a:ea typeface="微软雅黑" panose="020B0503020204020204" pitchFamily="34" charset="-122"/>
              </a:rPr>
              <a:t>→</a:t>
            </a:r>
            <a:r>
              <a:rPr lang="en-US" altLang="zh-CN" sz="3200" b="0" kern="1200" dirty="0">
                <a:solidFill>
                  <a:srgbClr val="4D4D4D"/>
                </a:solidFill>
                <a:latin typeface="微软雅黑" panose="020B0503020204020204" pitchFamily="34" charset="-122"/>
                <a:ea typeface="微软雅黑" panose="020B0503020204020204" pitchFamily="34" charset="-122"/>
              </a:rPr>
              <a:t> </a:t>
            </a:r>
            <a:r>
              <a:rPr lang="zh-CN" altLang="zh-CN" sz="3200" b="0" kern="1200" dirty="0">
                <a:solidFill>
                  <a:srgbClr val="4D4D4D"/>
                </a:solidFill>
                <a:latin typeface="微软雅黑" panose="020B0503020204020204" pitchFamily="34" charset="-122"/>
                <a:ea typeface="微软雅黑" panose="020B0503020204020204" pitchFamily="34" charset="-122"/>
              </a:rPr>
              <a:t>接口</a:t>
            </a:r>
            <a:r>
              <a:rPr lang="en-US" altLang="zh-CN" sz="3200" b="0" kern="1200" dirty="0">
                <a:solidFill>
                  <a:srgbClr val="4D4D4D"/>
                </a:solidFill>
                <a:latin typeface="微软雅黑" panose="020B0503020204020204" pitchFamily="34" charset="-122"/>
                <a:ea typeface="微软雅黑" panose="020B0503020204020204" pitchFamily="34" charset="-122"/>
              </a:rPr>
              <a:t> 2 </a:t>
            </a:r>
            <a:r>
              <a:rPr lang="zh-CN" altLang="zh-CN" sz="3200" b="0" kern="1200" dirty="0">
                <a:solidFill>
                  <a:srgbClr val="4D4D4D"/>
                </a:solidFill>
                <a:latin typeface="微软雅黑" panose="020B0503020204020204" pitchFamily="34" charset="-122"/>
                <a:ea typeface="微软雅黑" panose="020B0503020204020204" pitchFamily="34" charset="-122"/>
              </a:rPr>
              <a:t>→</a:t>
            </a:r>
            <a:r>
              <a:rPr lang="en-US" altLang="zh-CN" sz="3200" b="0" kern="1200" dirty="0">
                <a:solidFill>
                  <a:srgbClr val="4D4D4D"/>
                </a:solidFill>
                <a:latin typeface="微软雅黑" panose="020B0503020204020204" pitchFamily="34" charset="-122"/>
                <a:ea typeface="微软雅黑" panose="020B0503020204020204" pitchFamily="34" charset="-122"/>
              </a:rPr>
              <a:t> </a:t>
            </a:r>
            <a:r>
              <a:rPr lang="zh-CN" altLang="zh-CN" sz="3200" b="0" kern="1200" dirty="0">
                <a:solidFill>
                  <a:srgbClr val="4D4D4D"/>
                </a:solidFill>
                <a:latin typeface="微软雅黑" panose="020B0503020204020204" pitchFamily="34" charset="-122"/>
                <a:ea typeface="微软雅黑" panose="020B0503020204020204" pitchFamily="34" charset="-122"/>
              </a:rPr>
              <a:t>交换机</a:t>
            </a:r>
            <a:r>
              <a:rPr lang="en-US" altLang="zh-CN" sz="3200" b="0" kern="1200" dirty="0">
                <a:solidFill>
                  <a:srgbClr val="4D4D4D"/>
                </a:solidFill>
                <a:latin typeface="微软雅黑" panose="020B0503020204020204" pitchFamily="34" charset="-122"/>
                <a:ea typeface="微软雅黑" panose="020B0503020204020204" pitchFamily="34" charset="-122"/>
              </a:rPr>
              <a:t> #1 </a:t>
            </a:r>
            <a:r>
              <a:rPr lang="zh-CN" altLang="zh-CN" sz="3200" b="0" kern="1200" dirty="0">
                <a:solidFill>
                  <a:srgbClr val="4D4D4D"/>
                </a:solidFill>
                <a:latin typeface="微软雅黑" panose="020B0503020204020204" pitchFamily="34" charset="-122"/>
                <a:ea typeface="微软雅黑" panose="020B0503020204020204" pitchFamily="34" charset="-122"/>
              </a:rPr>
              <a:t>的接口</a:t>
            </a:r>
            <a:r>
              <a:rPr lang="en-US" altLang="zh-CN" sz="3200" b="0" kern="1200" dirty="0">
                <a:solidFill>
                  <a:srgbClr val="4D4D4D"/>
                </a:solidFill>
                <a:latin typeface="微软雅黑" panose="020B0503020204020204" pitchFamily="34" charset="-122"/>
                <a:ea typeface="微软雅黑" panose="020B0503020204020204" pitchFamily="34" charset="-122"/>
              </a:rPr>
              <a:t> 4 </a:t>
            </a:r>
            <a:r>
              <a:rPr lang="zh-CN" altLang="zh-CN" sz="3200" b="0" kern="1200" dirty="0">
                <a:solidFill>
                  <a:srgbClr val="4D4D4D"/>
                </a:solidFill>
                <a:latin typeface="微软雅黑" panose="020B0503020204020204" pitchFamily="34" charset="-122"/>
                <a:ea typeface="微软雅黑" panose="020B0503020204020204" pitchFamily="34" charset="-122"/>
              </a:rPr>
              <a:t>→</a:t>
            </a:r>
            <a:r>
              <a:rPr lang="en-US" altLang="zh-CN" sz="3200" b="0" kern="1200" dirty="0">
                <a:solidFill>
                  <a:srgbClr val="4D4D4D"/>
                </a:solidFill>
                <a:latin typeface="微软雅黑" panose="020B0503020204020204" pitchFamily="34" charset="-122"/>
                <a:ea typeface="微软雅黑" panose="020B0503020204020204" pitchFamily="34" charset="-122"/>
              </a:rPr>
              <a:t> </a:t>
            </a:r>
            <a:r>
              <a:rPr lang="zh-CN" altLang="zh-CN" sz="3200" b="0" kern="1200" dirty="0">
                <a:solidFill>
                  <a:srgbClr val="4D4D4D"/>
                </a:solidFill>
                <a:latin typeface="微软雅黑" panose="020B0503020204020204" pitchFamily="34" charset="-122"/>
                <a:ea typeface="微软雅黑" panose="020B0503020204020204" pitchFamily="34" charset="-122"/>
              </a:rPr>
              <a:t>接口</a:t>
            </a:r>
            <a:r>
              <a:rPr lang="en-US" altLang="zh-CN" sz="3200" b="0" kern="1200" dirty="0">
                <a:solidFill>
                  <a:srgbClr val="4D4D4D"/>
                </a:solidFill>
                <a:latin typeface="微软雅黑" panose="020B0503020204020204" pitchFamily="34" charset="-122"/>
                <a:ea typeface="微软雅黑" panose="020B0503020204020204" pitchFamily="34" charset="-122"/>
              </a:rPr>
              <a:t> 3 </a:t>
            </a:r>
            <a:r>
              <a:rPr lang="zh-CN" altLang="zh-CN" sz="3200" b="0" kern="1200" dirty="0">
                <a:solidFill>
                  <a:srgbClr val="4D4D4D"/>
                </a:solidFill>
                <a:latin typeface="微软雅黑" panose="020B0503020204020204" pitchFamily="34" charset="-122"/>
                <a:ea typeface="微软雅黑" panose="020B0503020204020204" pitchFamily="34" charset="-122"/>
              </a:rPr>
              <a:t>→</a:t>
            </a:r>
            <a:r>
              <a:rPr lang="en-US" altLang="zh-CN" sz="3200" b="0" kern="1200" dirty="0">
                <a:solidFill>
                  <a:srgbClr val="4D4D4D"/>
                </a:solidFill>
                <a:latin typeface="微软雅黑" panose="020B0503020204020204" pitchFamily="34" charset="-122"/>
                <a:ea typeface="微软雅黑" panose="020B0503020204020204" pitchFamily="34" charset="-122"/>
              </a:rPr>
              <a:t> </a:t>
            </a:r>
            <a:r>
              <a:rPr lang="zh-CN" altLang="zh-CN" sz="3200" b="0" kern="1200" dirty="0">
                <a:solidFill>
                  <a:srgbClr val="4D4D4D"/>
                </a:solidFill>
                <a:latin typeface="微软雅黑" panose="020B0503020204020204" pitchFamily="34" charset="-122"/>
                <a:ea typeface="微软雅黑" panose="020B0503020204020204" pitchFamily="34" charset="-122"/>
              </a:rPr>
              <a:t>交换机</a:t>
            </a:r>
            <a:r>
              <a:rPr lang="en-US" altLang="zh-CN" sz="3200" b="0" kern="1200" dirty="0">
                <a:solidFill>
                  <a:srgbClr val="4D4D4D"/>
                </a:solidFill>
                <a:latin typeface="微软雅黑" panose="020B0503020204020204" pitchFamily="34" charset="-122"/>
                <a:ea typeface="微软雅黑" panose="020B0503020204020204" pitchFamily="34" charset="-122"/>
              </a:rPr>
              <a:t> #2 </a:t>
            </a:r>
            <a:r>
              <a:rPr lang="zh-CN" altLang="zh-CN" sz="3200" b="0" kern="1200" dirty="0">
                <a:solidFill>
                  <a:srgbClr val="4D4D4D"/>
                </a:solidFill>
                <a:latin typeface="微软雅黑" panose="020B0503020204020204" pitchFamily="34" charset="-122"/>
                <a:ea typeface="微软雅黑" panose="020B0503020204020204" pitchFamily="34" charset="-122"/>
              </a:rPr>
              <a:t>的接口</a:t>
            </a:r>
            <a:r>
              <a:rPr lang="en-US" altLang="zh-CN" sz="3200" b="0" kern="1200" dirty="0">
                <a:solidFill>
                  <a:srgbClr val="4D4D4D"/>
                </a:solidFill>
                <a:latin typeface="微软雅黑" panose="020B0503020204020204" pitchFamily="34" charset="-122"/>
                <a:ea typeface="微软雅黑" panose="020B0503020204020204" pitchFamily="34" charset="-122"/>
              </a:rPr>
              <a:t> 1 </a:t>
            </a:r>
            <a:r>
              <a:rPr lang="zh-CN" altLang="zh-CN" sz="3200" b="0" kern="1200" dirty="0">
                <a:solidFill>
                  <a:srgbClr val="4D4D4D"/>
                </a:solidFill>
                <a:latin typeface="微软雅黑" panose="020B0503020204020204" pitchFamily="34" charset="-122"/>
                <a:ea typeface="微软雅黑" panose="020B0503020204020204" pitchFamily="34" charset="-122"/>
              </a:rPr>
              <a:t>→</a:t>
            </a:r>
            <a:r>
              <a:rPr lang="en-US" altLang="zh-CN" sz="3200" b="0" kern="1200" dirty="0">
                <a:solidFill>
                  <a:srgbClr val="4D4D4D"/>
                </a:solidFill>
                <a:latin typeface="微软雅黑" panose="020B0503020204020204" pitchFamily="34" charset="-122"/>
                <a:ea typeface="微软雅黑" panose="020B0503020204020204" pitchFamily="34" charset="-122"/>
              </a:rPr>
              <a:t>……</a:t>
            </a:r>
            <a:r>
              <a:rPr lang="zh-CN" altLang="zh-CN" sz="3200" b="0" kern="1200" dirty="0">
                <a:solidFill>
                  <a:srgbClr val="4D4D4D"/>
                </a:solidFill>
                <a:latin typeface="微软雅黑" panose="020B0503020204020204" pitchFamily="34" charset="-122"/>
                <a:ea typeface="微软雅黑" panose="020B0503020204020204" pitchFamily="34" charset="-122"/>
              </a:rPr>
              <a:t>。这样就无限制地循环兜圈子下去，白白消耗了网络资源。</a:t>
            </a:r>
            <a:endParaRPr lang="zh-CN" altLang="en-US" sz="3200" b="0" kern="1200" dirty="0">
              <a:solidFill>
                <a:srgbClr val="4D4D4D"/>
              </a:solidFill>
              <a:latin typeface="微软雅黑" panose="020B0503020204020204" pitchFamily="34" charset="-122"/>
              <a:ea typeface="微软雅黑" panose="020B0503020204020204" pitchFamily="34" charset="-122"/>
            </a:endParaRPr>
          </a:p>
        </p:txBody>
      </p:sp>
      <p:sp>
        <p:nvSpPr>
          <p:cNvPr id="117762" name="Rectangle 3"/>
          <p:cNvSpPr>
            <a:spLocks noGrp="1" noChangeArrowheads="1"/>
          </p:cNvSpPr>
          <p:nvPr>
            <p:ph type="title"/>
          </p:nvPr>
        </p:nvSpPr>
        <p:spPr/>
        <p:txBody>
          <a:bodyPr/>
          <a:lstStyle/>
          <a:p>
            <a:r>
              <a:rPr lang="zh-CN" altLang="en-US" sz="4000" dirty="0">
                <a:solidFill>
                  <a:srgbClr val="FFFFFF"/>
                </a:solidFill>
              </a:rPr>
              <a:t>交换机使用了生成树协议 </a:t>
            </a:r>
          </a:p>
        </p:txBody>
      </p:sp>
      <p:grpSp>
        <p:nvGrpSpPr>
          <p:cNvPr id="117764" name="组合 1"/>
          <p:cNvGrpSpPr>
            <a:grpSpLocks/>
          </p:cNvGrpSpPr>
          <p:nvPr/>
        </p:nvGrpSpPr>
        <p:grpSpPr bwMode="auto">
          <a:xfrm>
            <a:off x="1132270" y="3793654"/>
            <a:ext cx="10188801" cy="2292881"/>
            <a:chOff x="1048542" y="3464664"/>
            <a:chExt cx="8279761" cy="2484616"/>
          </a:xfrm>
        </p:grpSpPr>
        <p:sp>
          <p:nvSpPr>
            <p:cNvPr id="52" name="矩形 51">
              <a:extLst>
                <a:ext uri="{FF2B5EF4-FFF2-40B4-BE49-F238E27FC236}">
                  <a16:creationId xmlns:a16="http://schemas.microsoft.com/office/drawing/2014/main" id="{691DB6AC-27F8-4724-ADA6-2D3EA7E31740}"/>
                </a:ext>
              </a:extLst>
            </p:cNvPr>
            <p:cNvSpPr/>
            <p:nvPr/>
          </p:nvSpPr>
          <p:spPr>
            <a:xfrm>
              <a:off x="2629084" y="4331871"/>
              <a:ext cx="1625259" cy="153481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600" b="1" dirty="0">
                  <a:solidFill>
                    <a:srgbClr val="000099"/>
                  </a:solidFill>
                </a:rPr>
                <a:t> </a:t>
              </a:r>
              <a:endParaRPr lang="zh-CN" altLang="en-US" sz="2600" b="1" dirty="0">
                <a:solidFill>
                  <a:srgbClr val="000099"/>
                </a:solidFill>
              </a:endParaRPr>
            </a:p>
          </p:txBody>
        </p:sp>
        <p:cxnSp>
          <p:nvCxnSpPr>
            <p:cNvPr id="53" name="直接连接符 52">
              <a:extLst>
                <a:ext uri="{FF2B5EF4-FFF2-40B4-BE49-F238E27FC236}">
                  <a16:creationId xmlns:a16="http://schemas.microsoft.com/office/drawing/2014/main" id="{76140F42-D2E5-4AD6-8FF3-4DE16AF631C4}"/>
                </a:ext>
              </a:extLst>
            </p:cNvPr>
            <p:cNvCxnSpPr>
              <a:stCxn id="67" idx="3"/>
              <a:endCxn id="82" idx="1"/>
            </p:cNvCxnSpPr>
            <p:nvPr/>
          </p:nvCxnSpPr>
          <p:spPr>
            <a:xfrm>
              <a:off x="4254343" y="5410717"/>
              <a:ext cx="197438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CB9CF036-C399-425E-BC3E-6B431CF997D6}"/>
                </a:ext>
              </a:extLst>
            </p:cNvPr>
            <p:cNvCxnSpPr>
              <a:endCxn id="65" idx="1"/>
            </p:cNvCxnSpPr>
            <p:nvPr/>
          </p:nvCxnSpPr>
          <p:spPr>
            <a:xfrm flipV="1">
              <a:off x="1834513" y="5440110"/>
              <a:ext cx="815209" cy="3026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7CC4C4A1-71AA-47DF-B2E8-46944C6B564D}"/>
                </a:ext>
              </a:extLst>
            </p:cNvPr>
            <p:cNvCxnSpPr>
              <a:stCxn id="71" idx="3"/>
              <a:endCxn id="80" idx="1"/>
            </p:cNvCxnSpPr>
            <p:nvPr/>
          </p:nvCxnSpPr>
          <p:spPr>
            <a:xfrm flipV="1">
              <a:off x="4062120" y="4793145"/>
              <a:ext cx="2166612" cy="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5E57E760-093E-4EE5-8F2C-ED2FA398F085}"/>
                </a:ext>
              </a:extLst>
            </p:cNvPr>
            <p:cNvCxnSpPr>
              <a:endCxn id="62" idx="1"/>
            </p:cNvCxnSpPr>
            <p:nvPr/>
          </p:nvCxnSpPr>
          <p:spPr>
            <a:xfrm>
              <a:off x="1954903" y="4655353"/>
              <a:ext cx="699979" cy="1377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24">
              <a:extLst>
                <a:ext uri="{FF2B5EF4-FFF2-40B4-BE49-F238E27FC236}">
                  <a16:creationId xmlns:a16="http://schemas.microsoft.com/office/drawing/2014/main" id="{A5B2615C-B134-4EBF-9382-7687C2617577}"/>
                </a:ext>
              </a:extLst>
            </p:cNvPr>
            <p:cNvSpPr>
              <a:spLocks noChangeArrowheads="1"/>
            </p:cNvSpPr>
            <p:nvPr/>
          </p:nvSpPr>
          <p:spPr bwMode="auto">
            <a:xfrm>
              <a:off x="2756185" y="3464664"/>
              <a:ext cx="1364179" cy="956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algn="ctr" defTabSz="837330">
                <a:defRPr/>
              </a:pPr>
              <a:r>
                <a:rPr kumimoji="1" lang="zh-CN" altLang="en-US" sz="2600" b="1" dirty="0">
                  <a:solidFill>
                    <a:srgbClr val="000099"/>
                  </a:solidFill>
                  <a:latin typeface="+mn-lt"/>
                  <a:ea typeface="黑体" pitchFamily="2" charset="-122"/>
                </a:rPr>
                <a:t>以太网</a:t>
              </a:r>
              <a:endParaRPr kumimoji="1" lang="en-US" altLang="zh-CN" sz="2600" b="1" dirty="0">
                <a:solidFill>
                  <a:srgbClr val="000099"/>
                </a:solidFill>
                <a:latin typeface="+mn-lt"/>
                <a:ea typeface="黑体" pitchFamily="2" charset="-122"/>
              </a:endParaRPr>
            </a:p>
            <a:p>
              <a:pPr algn="ctr" defTabSz="837330">
                <a:defRPr/>
              </a:pPr>
              <a:r>
                <a:rPr kumimoji="1" lang="zh-CN" altLang="en-US" sz="2600" b="1" dirty="0">
                  <a:solidFill>
                    <a:srgbClr val="000099"/>
                  </a:solidFill>
                  <a:latin typeface="+mn-lt"/>
                  <a:ea typeface="黑体" pitchFamily="2" charset="-122"/>
                </a:rPr>
                <a:t>交换机 </a:t>
              </a:r>
              <a:r>
                <a:rPr kumimoji="1" lang="en-US" altLang="zh-CN" sz="2600" b="1" dirty="0">
                  <a:solidFill>
                    <a:srgbClr val="000099"/>
                  </a:solidFill>
                  <a:latin typeface="+mn-lt"/>
                  <a:ea typeface="黑体" pitchFamily="2" charset="-122"/>
                </a:rPr>
                <a:t>#1</a:t>
              </a:r>
            </a:p>
          </p:txBody>
        </p:sp>
        <p:pic>
          <p:nvPicPr>
            <p:cNvPr id="117772"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710"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Rectangle 34">
              <a:extLst>
                <a:ext uri="{FF2B5EF4-FFF2-40B4-BE49-F238E27FC236}">
                  <a16:creationId xmlns:a16="http://schemas.microsoft.com/office/drawing/2014/main" id="{76794F83-18B8-4766-95C7-80E0BD433BCA}"/>
                </a:ext>
              </a:extLst>
            </p:cNvPr>
            <p:cNvSpPr>
              <a:spLocks noChangeArrowheads="1"/>
            </p:cNvSpPr>
            <p:nvPr/>
          </p:nvSpPr>
          <p:spPr bwMode="auto">
            <a:xfrm>
              <a:off x="1048542" y="4056568"/>
              <a:ext cx="273858" cy="523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sz="2600" b="1">
                  <a:solidFill>
                    <a:srgbClr val="000099"/>
                  </a:solidFill>
                  <a:latin typeface="+mn-lt"/>
                  <a:ea typeface="黑体" pitchFamily="2" charset="-122"/>
                </a:rPr>
                <a:t>A</a:t>
              </a:r>
              <a:endParaRPr kumimoji="1" lang="en-US" altLang="zh-CN" sz="2600" b="1" baseline="-25000">
                <a:solidFill>
                  <a:srgbClr val="000099"/>
                </a:solidFill>
                <a:latin typeface="+mn-lt"/>
                <a:ea typeface="黑体" pitchFamily="2" charset="-122"/>
              </a:endParaRPr>
            </a:p>
          </p:txBody>
        </p:sp>
        <p:grpSp>
          <p:nvGrpSpPr>
            <p:cNvPr id="117774" name="组合 57"/>
            <p:cNvGrpSpPr>
              <a:grpSpLocks/>
            </p:cNvGrpSpPr>
            <p:nvPr/>
          </p:nvGrpSpPr>
          <p:grpSpPr bwMode="auto">
            <a:xfrm>
              <a:off x="2629084" y="4531466"/>
              <a:ext cx="462640" cy="523359"/>
              <a:chOff x="2268095" y="1315845"/>
              <a:chExt cx="287502" cy="309604"/>
            </a:xfrm>
          </p:grpSpPr>
          <p:sp>
            <p:nvSpPr>
              <p:cNvPr id="61" name="矩形 60">
                <a:extLst>
                  <a:ext uri="{FF2B5EF4-FFF2-40B4-BE49-F238E27FC236}">
                    <a16:creationId xmlns:a16="http://schemas.microsoft.com/office/drawing/2014/main" id="{4D092371-19D8-4320-B69E-17ED2672E1A6}"/>
                  </a:ext>
                </a:extLst>
              </p:cNvPr>
              <p:cNvSpPr/>
              <p:nvPr/>
            </p:nvSpPr>
            <p:spPr>
              <a:xfrm>
                <a:off x="2268095" y="1340274"/>
                <a:ext cx="287502" cy="21579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600" b="1" dirty="0">
                  <a:ln>
                    <a:prstDash val="solid"/>
                  </a:ln>
                  <a:solidFill>
                    <a:srgbClr val="000099"/>
                  </a:solidFill>
                  <a:effectLst>
                    <a:outerShdw blurRad="88000" dist="50800" dir="5040000" algn="tl">
                      <a:schemeClr val="accent4">
                        <a:tint val="80000"/>
                        <a:satMod val="250000"/>
                        <a:alpha val="45000"/>
                      </a:schemeClr>
                    </a:outerShdw>
                  </a:effectLst>
                </a:endParaRPr>
              </a:p>
            </p:txBody>
          </p:sp>
          <p:sp>
            <p:nvSpPr>
              <p:cNvPr id="62" name="Rectangle 40">
                <a:extLst>
                  <a:ext uri="{FF2B5EF4-FFF2-40B4-BE49-F238E27FC236}">
                    <a16:creationId xmlns:a16="http://schemas.microsoft.com/office/drawing/2014/main" id="{1453F6E2-9782-4C30-9B8B-2466CC052448}"/>
                  </a:ext>
                </a:extLst>
              </p:cNvPr>
              <p:cNvSpPr>
                <a:spLocks noChangeArrowheads="1"/>
              </p:cNvSpPr>
              <p:nvPr/>
            </p:nvSpPr>
            <p:spPr bwMode="auto">
              <a:xfrm>
                <a:off x="2284127" y="1315845"/>
                <a:ext cx="170186" cy="309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sz="2600" b="1" dirty="0">
                    <a:solidFill>
                      <a:srgbClr val="000099"/>
                    </a:solidFill>
                    <a:latin typeface="+mn-lt"/>
                    <a:ea typeface="黑体" pitchFamily="2" charset="-122"/>
                  </a:rPr>
                  <a:t>1</a:t>
                </a:r>
                <a:endParaRPr kumimoji="1" lang="en-US" altLang="zh-CN" sz="2600" b="1" baseline="-25000" dirty="0">
                  <a:solidFill>
                    <a:srgbClr val="000099"/>
                  </a:solidFill>
                  <a:latin typeface="+mn-lt"/>
                  <a:ea typeface="黑体" pitchFamily="2" charset="-122"/>
                </a:endParaRPr>
              </a:p>
            </p:txBody>
          </p:sp>
        </p:grpSp>
        <p:grpSp>
          <p:nvGrpSpPr>
            <p:cNvPr id="117775" name="组合 58"/>
            <p:cNvGrpSpPr>
              <a:grpSpLocks/>
            </p:cNvGrpSpPr>
            <p:nvPr/>
          </p:nvGrpSpPr>
          <p:grpSpPr bwMode="auto">
            <a:xfrm>
              <a:off x="2629084" y="5178429"/>
              <a:ext cx="462640" cy="523360"/>
              <a:chOff x="2268095" y="1311350"/>
              <a:chExt cx="287502" cy="310554"/>
            </a:xfrm>
          </p:grpSpPr>
          <p:sp>
            <p:nvSpPr>
              <p:cNvPr id="64" name="矩形 63">
                <a:extLst>
                  <a:ext uri="{FF2B5EF4-FFF2-40B4-BE49-F238E27FC236}">
                    <a16:creationId xmlns:a16="http://schemas.microsoft.com/office/drawing/2014/main" id="{CF597DFF-C72E-4D81-A7ED-0404AD20940B}"/>
                  </a:ext>
                </a:extLst>
              </p:cNvPr>
              <p:cNvSpPr/>
              <p:nvPr/>
            </p:nvSpPr>
            <p:spPr>
              <a:xfrm>
                <a:off x="2268095" y="1339938"/>
                <a:ext cx="287502" cy="216453"/>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600" b="1" dirty="0">
                  <a:ln>
                    <a:prstDash val="solid"/>
                  </a:ln>
                  <a:solidFill>
                    <a:srgbClr val="000099"/>
                  </a:solidFill>
                  <a:effectLst>
                    <a:outerShdw blurRad="88000" dist="50800" dir="5040000" algn="tl">
                      <a:schemeClr val="accent4">
                        <a:tint val="80000"/>
                        <a:satMod val="250000"/>
                        <a:alpha val="45000"/>
                      </a:schemeClr>
                    </a:outerShdw>
                  </a:effectLst>
                </a:endParaRPr>
              </a:p>
            </p:txBody>
          </p:sp>
          <p:sp>
            <p:nvSpPr>
              <p:cNvPr id="65" name="Rectangle 40">
                <a:extLst>
                  <a:ext uri="{FF2B5EF4-FFF2-40B4-BE49-F238E27FC236}">
                    <a16:creationId xmlns:a16="http://schemas.microsoft.com/office/drawing/2014/main" id="{087C1E90-135F-43ED-87E7-12F564E574D0}"/>
                  </a:ext>
                </a:extLst>
              </p:cNvPr>
              <p:cNvSpPr>
                <a:spLocks noChangeArrowheads="1"/>
              </p:cNvSpPr>
              <p:nvPr/>
            </p:nvSpPr>
            <p:spPr bwMode="auto">
              <a:xfrm>
                <a:off x="2280920" y="1311350"/>
                <a:ext cx="170186" cy="310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sz="2600" b="1" dirty="0">
                    <a:solidFill>
                      <a:srgbClr val="000099"/>
                    </a:solidFill>
                    <a:latin typeface="+mn-lt"/>
                    <a:ea typeface="黑体" pitchFamily="2" charset="-122"/>
                  </a:rPr>
                  <a:t>2</a:t>
                </a:r>
                <a:endParaRPr kumimoji="1" lang="en-US" altLang="zh-CN" sz="2600" b="1" baseline="-25000" dirty="0">
                  <a:solidFill>
                    <a:srgbClr val="000099"/>
                  </a:solidFill>
                  <a:latin typeface="+mn-lt"/>
                  <a:ea typeface="黑体" pitchFamily="2" charset="-122"/>
                </a:endParaRPr>
              </a:p>
            </p:txBody>
          </p:sp>
        </p:grpSp>
        <p:grpSp>
          <p:nvGrpSpPr>
            <p:cNvPr id="117776" name="组合 61"/>
            <p:cNvGrpSpPr>
              <a:grpSpLocks/>
            </p:cNvGrpSpPr>
            <p:nvPr/>
          </p:nvGrpSpPr>
          <p:grpSpPr bwMode="auto">
            <a:xfrm>
              <a:off x="3788262" y="5178429"/>
              <a:ext cx="466079" cy="523360"/>
              <a:chOff x="2267577" y="1311350"/>
              <a:chExt cx="288047" cy="310554"/>
            </a:xfrm>
          </p:grpSpPr>
          <p:sp>
            <p:nvSpPr>
              <p:cNvPr id="67" name="矩形 66">
                <a:extLst>
                  <a:ext uri="{FF2B5EF4-FFF2-40B4-BE49-F238E27FC236}">
                    <a16:creationId xmlns:a16="http://schemas.microsoft.com/office/drawing/2014/main" id="{599C916D-DE32-43DC-B034-AF98857AF4B7}"/>
                  </a:ext>
                </a:extLst>
              </p:cNvPr>
              <p:cNvSpPr/>
              <p:nvPr/>
            </p:nvSpPr>
            <p:spPr>
              <a:xfrm>
                <a:off x="2267577" y="1339938"/>
                <a:ext cx="288047" cy="216453"/>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600" b="1" dirty="0">
                  <a:ln>
                    <a:prstDash val="solid"/>
                  </a:ln>
                  <a:solidFill>
                    <a:srgbClr val="000099"/>
                  </a:solidFill>
                  <a:effectLst>
                    <a:outerShdw blurRad="88000" dist="50800" dir="5040000" algn="tl">
                      <a:schemeClr val="accent4">
                        <a:tint val="80000"/>
                        <a:satMod val="250000"/>
                        <a:alpha val="45000"/>
                      </a:schemeClr>
                    </a:outerShdw>
                  </a:effectLst>
                </a:endParaRPr>
              </a:p>
            </p:txBody>
          </p:sp>
          <p:sp>
            <p:nvSpPr>
              <p:cNvPr id="68" name="Rectangle 40">
                <a:extLst>
                  <a:ext uri="{FF2B5EF4-FFF2-40B4-BE49-F238E27FC236}">
                    <a16:creationId xmlns:a16="http://schemas.microsoft.com/office/drawing/2014/main" id="{45E410EE-F843-4E3A-897F-DC9B64281C54}"/>
                  </a:ext>
                </a:extLst>
              </p:cNvPr>
              <p:cNvSpPr>
                <a:spLocks noChangeArrowheads="1"/>
              </p:cNvSpPr>
              <p:nvPr/>
            </p:nvSpPr>
            <p:spPr bwMode="auto">
              <a:xfrm>
                <a:off x="2267577" y="1311350"/>
                <a:ext cx="169250" cy="310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sz="2600" b="1" dirty="0">
                    <a:solidFill>
                      <a:srgbClr val="000099"/>
                    </a:solidFill>
                    <a:latin typeface="+mn-lt"/>
                    <a:ea typeface="黑体" pitchFamily="2" charset="-122"/>
                  </a:rPr>
                  <a:t>4</a:t>
                </a:r>
                <a:endParaRPr kumimoji="1" lang="en-US" altLang="zh-CN" sz="2600" b="1" baseline="-25000" dirty="0">
                  <a:solidFill>
                    <a:srgbClr val="000099"/>
                  </a:solidFill>
                  <a:latin typeface="+mn-lt"/>
                  <a:ea typeface="黑体" pitchFamily="2" charset="-122"/>
                </a:endParaRPr>
              </a:p>
            </p:txBody>
          </p:sp>
        </p:grpSp>
        <p:grpSp>
          <p:nvGrpSpPr>
            <p:cNvPr id="117777" name="组合 64"/>
            <p:cNvGrpSpPr>
              <a:grpSpLocks/>
            </p:cNvGrpSpPr>
            <p:nvPr/>
          </p:nvGrpSpPr>
          <p:grpSpPr bwMode="auto">
            <a:xfrm>
              <a:off x="3788262" y="4531467"/>
              <a:ext cx="466079" cy="523360"/>
              <a:chOff x="2267577" y="1315764"/>
              <a:chExt cx="288047" cy="309088"/>
            </a:xfrm>
          </p:grpSpPr>
          <p:sp>
            <p:nvSpPr>
              <p:cNvPr id="70" name="矩形 69">
                <a:extLst>
                  <a:ext uri="{FF2B5EF4-FFF2-40B4-BE49-F238E27FC236}">
                    <a16:creationId xmlns:a16="http://schemas.microsoft.com/office/drawing/2014/main" id="{CF193A11-A9D1-4002-A1AF-61CF2FF1AA2F}"/>
                  </a:ext>
                </a:extLst>
              </p:cNvPr>
              <p:cNvSpPr/>
              <p:nvPr/>
            </p:nvSpPr>
            <p:spPr>
              <a:xfrm>
                <a:off x="2267577" y="1340152"/>
                <a:ext cx="288047" cy="217464"/>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600" b="1" dirty="0">
                  <a:ln>
                    <a:prstDash val="solid"/>
                  </a:ln>
                  <a:solidFill>
                    <a:srgbClr val="000099"/>
                  </a:solidFill>
                  <a:effectLst>
                    <a:outerShdw blurRad="88000" dist="50800" dir="5040000" algn="tl">
                      <a:schemeClr val="accent4">
                        <a:tint val="80000"/>
                        <a:satMod val="250000"/>
                        <a:alpha val="45000"/>
                      </a:schemeClr>
                    </a:outerShdw>
                  </a:effectLst>
                </a:endParaRPr>
              </a:p>
            </p:txBody>
          </p:sp>
          <p:sp>
            <p:nvSpPr>
              <p:cNvPr id="71" name="Rectangle 40">
                <a:extLst>
                  <a:ext uri="{FF2B5EF4-FFF2-40B4-BE49-F238E27FC236}">
                    <a16:creationId xmlns:a16="http://schemas.microsoft.com/office/drawing/2014/main" id="{5FEEEE7F-D4D4-453A-B197-4D9EBB914620}"/>
                  </a:ext>
                </a:extLst>
              </p:cNvPr>
              <p:cNvSpPr>
                <a:spLocks noChangeArrowheads="1"/>
              </p:cNvSpPr>
              <p:nvPr/>
            </p:nvSpPr>
            <p:spPr bwMode="auto">
              <a:xfrm>
                <a:off x="2267577" y="1315764"/>
                <a:ext cx="169250" cy="30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sz="2600" b="1" dirty="0">
                    <a:solidFill>
                      <a:srgbClr val="000099"/>
                    </a:solidFill>
                    <a:latin typeface="+mn-lt"/>
                    <a:ea typeface="黑体" pitchFamily="2" charset="-122"/>
                  </a:rPr>
                  <a:t>3</a:t>
                </a:r>
                <a:endParaRPr kumimoji="1" lang="en-US" altLang="zh-CN" sz="2600" b="1" baseline="-25000" dirty="0">
                  <a:solidFill>
                    <a:srgbClr val="000099"/>
                  </a:solidFill>
                  <a:latin typeface="+mn-lt"/>
                  <a:ea typeface="黑体" pitchFamily="2" charset="-122"/>
                </a:endParaRPr>
              </a:p>
            </p:txBody>
          </p:sp>
        </p:grpSp>
        <p:pic>
          <p:nvPicPr>
            <p:cNvPr id="117778"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710"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Rectangle 34">
              <a:extLst>
                <a:ext uri="{FF2B5EF4-FFF2-40B4-BE49-F238E27FC236}">
                  <a16:creationId xmlns:a16="http://schemas.microsoft.com/office/drawing/2014/main" id="{FE7DCE22-2AC1-47A5-98AA-C0CBB58F821D}"/>
                </a:ext>
              </a:extLst>
            </p:cNvPr>
            <p:cNvSpPr>
              <a:spLocks noChangeArrowheads="1"/>
            </p:cNvSpPr>
            <p:nvPr/>
          </p:nvSpPr>
          <p:spPr bwMode="auto">
            <a:xfrm>
              <a:off x="1048542" y="5152619"/>
              <a:ext cx="273858" cy="523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sz="2600" b="1">
                  <a:solidFill>
                    <a:srgbClr val="000099"/>
                  </a:solidFill>
                  <a:latin typeface="+mn-lt"/>
                  <a:ea typeface="黑体" pitchFamily="2" charset="-122"/>
                </a:rPr>
                <a:t>C</a:t>
              </a:r>
              <a:endParaRPr kumimoji="1" lang="en-US" altLang="zh-CN" sz="2600" b="1" baseline="-25000">
                <a:solidFill>
                  <a:srgbClr val="000099"/>
                </a:solidFill>
                <a:latin typeface="+mn-lt"/>
                <a:ea typeface="黑体" pitchFamily="2" charset="-122"/>
              </a:endParaRPr>
            </a:p>
          </p:txBody>
        </p:sp>
        <p:sp>
          <p:nvSpPr>
            <p:cNvPr id="74" name="矩形 73">
              <a:extLst>
                <a:ext uri="{FF2B5EF4-FFF2-40B4-BE49-F238E27FC236}">
                  <a16:creationId xmlns:a16="http://schemas.microsoft.com/office/drawing/2014/main" id="{23189B6C-481F-4D3C-8B0F-5C4CDCDB61E7}"/>
                </a:ext>
              </a:extLst>
            </p:cNvPr>
            <p:cNvSpPr/>
            <p:nvPr/>
          </p:nvSpPr>
          <p:spPr>
            <a:xfrm>
              <a:off x="6228732" y="4331871"/>
              <a:ext cx="1625258" cy="153481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600" b="1" dirty="0">
                  <a:solidFill>
                    <a:srgbClr val="000099"/>
                  </a:solidFill>
                </a:rPr>
                <a:t> </a:t>
              </a:r>
              <a:endParaRPr lang="zh-CN" altLang="en-US" sz="2600" b="1" dirty="0">
                <a:solidFill>
                  <a:srgbClr val="000099"/>
                </a:solidFill>
              </a:endParaRPr>
            </a:p>
          </p:txBody>
        </p:sp>
        <p:cxnSp>
          <p:nvCxnSpPr>
            <p:cNvPr id="75" name="直接连接符 74">
              <a:extLst>
                <a:ext uri="{FF2B5EF4-FFF2-40B4-BE49-F238E27FC236}">
                  <a16:creationId xmlns:a16="http://schemas.microsoft.com/office/drawing/2014/main" id="{00A5B08C-769F-4937-BDFC-A66AFCD7BB44}"/>
                </a:ext>
              </a:extLst>
            </p:cNvPr>
            <p:cNvCxnSpPr>
              <a:stCxn id="86" idx="3"/>
            </p:cNvCxnSpPr>
            <p:nvPr/>
          </p:nvCxnSpPr>
          <p:spPr>
            <a:xfrm>
              <a:off x="7661766" y="5440110"/>
              <a:ext cx="888763" cy="3026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2D9FE37B-F550-4FA5-8ABF-3361601209C4}"/>
                </a:ext>
              </a:extLst>
            </p:cNvPr>
            <p:cNvCxnSpPr>
              <a:stCxn id="89" idx="3"/>
            </p:cNvCxnSpPr>
            <p:nvPr/>
          </p:nvCxnSpPr>
          <p:spPr>
            <a:xfrm flipV="1">
              <a:off x="7661766" y="4655354"/>
              <a:ext cx="1003993" cy="1377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Rectangle 24">
              <a:extLst>
                <a:ext uri="{FF2B5EF4-FFF2-40B4-BE49-F238E27FC236}">
                  <a16:creationId xmlns:a16="http://schemas.microsoft.com/office/drawing/2014/main" id="{C265B32B-5E78-4494-9E7D-32E9C956DD63}"/>
                </a:ext>
              </a:extLst>
            </p:cNvPr>
            <p:cNvSpPr>
              <a:spLocks noChangeArrowheads="1"/>
            </p:cNvSpPr>
            <p:nvPr/>
          </p:nvSpPr>
          <p:spPr bwMode="auto">
            <a:xfrm>
              <a:off x="6355831" y="3464664"/>
              <a:ext cx="1364179" cy="956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algn="ctr" defTabSz="837330">
                <a:defRPr/>
              </a:pPr>
              <a:r>
                <a:rPr kumimoji="1" lang="zh-CN" altLang="en-US" sz="2600" b="1" dirty="0">
                  <a:solidFill>
                    <a:srgbClr val="000099"/>
                  </a:solidFill>
                  <a:latin typeface="+mn-lt"/>
                  <a:ea typeface="黑体" pitchFamily="2" charset="-122"/>
                </a:rPr>
                <a:t>以太网</a:t>
              </a:r>
              <a:endParaRPr kumimoji="1" lang="en-US" altLang="zh-CN" sz="2600" b="1" dirty="0">
                <a:solidFill>
                  <a:srgbClr val="000099"/>
                </a:solidFill>
                <a:latin typeface="+mn-lt"/>
                <a:ea typeface="黑体" pitchFamily="2" charset="-122"/>
              </a:endParaRPr>
            </a:p>
            <a:p>
              <a:pPr algn="ctr" defTabSz="837330">
                <a:defRPr/>
              </a:pPr>
              <a:r>
                <a:rPr kumimoji="1" lang="zh-CN" altLang="en-US" sz="2600" b="1" dirty="0">
                  <a:solidFill>
                    <a:srgbClr val="000099"/>
                  </a:solidFill>
                  <a:latin typeface="+mn-lt"/>
                  <a:ea typeface="黑体" pitchFamily="2" charset="-122"/>
                </a:rPr>
                <a:t>交换机 </a:t>
              </a:r>
              <a:r>
                <a:rPr kumimoji="1" lang="en-US" altLang="zh-CN" sz="2600" b="1" dirty="0">
                  <a:solidFill>
                    <a:srgbClr val="000099"/>
                  </a:solidFill>
                  <a:latin typeface="+mn-lt"/>
                  <a:ea typeface="黑体" pitchFamily="2" charset="-122"/>
                </a:rPr>
                <a:t>#2</a:t>
              </a:r>
            </a:p>
          </p:txBody>
        </p:sp>
        <p:grpSp>
          <p:nvGrpSpPr>
            <p:cNvPr id="117784" name="组合 57"/>
            <p:cNvGrpSpPr>
              <a:grpSpLocks/>
            </p:cNvGrpSpPr>
            <p:nvPr/>
          </p:nvGrpSpPr>
          <p:grpSpPr bwMode="auto">
            <a:xfrm>
              <a:off x="6228731" y="4531466"/>
              <a:ext cx="462639" cy="523359"/>
              <a:chOff x="2268108" y="1315845"/>
              <a:chExt cx="287500" cy="309604"/>
            </a:xfrm>
          </p:grpSpPr>
          <p:sp>
            <p:nvSpPr>
              <p:cNvPr id="79" name="矩形 78">
                <a:extLst>
                  <a:ext uri="{FF2B5EF4-FFF2-40B4-BE49-F238E27FC236}">
                    <a16:creationId xmlns:a16="http://schemas.microsoft.com/office/drawing/2014/main" id="{3120D0E8-DF6A-44DA-98BF-279A0F92B45E}"/>
                  </a:ext>
                </a:extLst>
              </p:cNvPr>
              <p:cNvSpPr/>
              <p:nvPr/>
            </p:nvSpPr>
            <p:spPr>
              <a:xfrm>
                <a:off x="2268108" y="1340274"/>
                <a:ext cx="287500" cy="21579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600" b="1" dirty="0">
                  <a:ln>
                    <a:prstDash val="solid"/>
                  </a:ln>
                  <a:solidFill>
                    <a:srgbClr val="000099"/>
                  </a:solidFill>
                  <a:effectLst>
                    <a:outerShdw blurRad="88000" dist="50800" dir="5040000" algn="tl">
                      <a:schemeClr val="accent4">
                        <a:tint val="80000"/>
                        <a:satMod val="250000"/>
                        <a:alpha val="45000"/>
                      </a:schemeClr>
                    </a:outerShdw>
                  </a:effectLst>
                </a:endParaRPr>
              </a:p>
            </p:txBody>
          </p:sp>
          <p:sp>
            <p:nvSpPr>
              <p:cNvPr id="80" name="Rectangle 40">
                <a:extLst>
                  <a:ext uri="{FF2B5EF4-FFF2-40B4-BE49-F238E27FC236}">
                    <a16:creationId xmlns:a16="http://schemas.microsoft.com/office/drawing/2014/main" id="{2A289180-08A9-45D5-9CB9-3E899A229570}"/>
                  </a:ext>
                </a:extLst>
              </p:cNvPr>
              <p:cNvSpPr>
                <a:spLocks noChangeArrowheads="1"/>
              </p:cNvSpPr>
              <p:nvPr/>
            </p:nvSpPr>
            <p:spPr bwMode="auto">
              <a:xfrm>
                <a:off x="2268108" y="1315845"/>
                <a:ext cx="170185" cy="309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sz="2600" b="1" dirty="0">
                    <a:solidFill>
                      <a:srgbClr val="000099"/>
                    </a:solidFill>
                    <a:latin typeface="+mn-lt"/>
                    <a:ea typeface="黑体" pitchFamily="2" charset="-122"/>
                  </a:rPr>
                  <a:t>1</a:t>
                </a:r>
                <a:endParaRPr kumimoji="1" lang="en-US" altLang="zh-CN" sz="2600" b="1" baseline="-25000" dirty="0">
                  <a:solidFill>
                    <a:srgbClr val="000099"/>
                  </a:solidFill>
                  <a:latin typeface="+mn-lt"/>
                  <a:ea typeface="黑体" pitchFamily="2" charset="-122"/>
                </a:endParaRPr>
              </a:p>
            </p:txBody>
          </p:sp>
        </p:grpSp>
        <p:grpSp>
          <p:nvGrpSpPr>
            <p:cNvPr id="117785" name="组合 58"/>
            <p:cNvGrpSpPr>
              <a:grpSpLocks/>
            </p:cNvGrpSpPr>
            <p:nvPr/>
          </p:nvGrpSpPr>
          <p:grpSpPr bwMode="auto">
            <a:xfrm>
              <a:off x="6228731" y="5178429"/>
              <a:ext cx="462639" cy="523360"/>
              <a:chOff x="2268108" y="1311350"/>
              <a:chExt cx="287500" cy="310554"/>
            </a:xfrm>
          </p:grpSpPr>
          <p:sp>
            <p:nvSpPr>
              <p:cNvPr id="82" name="矩形 81">
                <a:extLst>
                  <a:ext uri="{FF2B5EF4-FFF2-40B4-BE49-F238E27FC236}">
                    <a16:creationId xmlns:a16="http://schemas.microsoft.com/office/drawing/2014/main" id="{E4684C48-C26E-4381-9B53-2A5DDD583D21}"/>
                  </a:ext>
                </a:extLst>
              </p:cNvPr>
              <p:cNvSpPr/>
              <p:nvPr/>
            </p:nvSpPr>
            <p:spPr>
              <a:xfrm>
                <a:off x="2268108" y="1339938"/>
                <a:ext cx="287500" cy="216453"/>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600" b="1" dirty="0">
                  <a:ln>
                    <a:prstDash val="solid"/>
                  </a:ln>
                  <a:solidFill>
                    <a:srgbClr val="000099"/>
                  </a:solidFill>
                  <a:effectLst>
                    <a:outerShdw blurRad="88000" dist="50800" dir="5040000" algn="tl">
                      <a:schemeClr val="accent4">
                        <a:tint val="80000"/>
                        <a:satMod val="250000"/>
                        <a:alpha val="45000"/>
                      </a:schemeClr>
                    </a:outerShdw>
                  </a:effectLst>
                </a:endParaRPr>
              </a:p>
            </p:txBody>
          </p:sp>
          <p:sp>
            <p:nvSpPr>
              <p:cNvPr id="83" name="Rectangle 40">
                <a:extLst>
                  <a:ext uri="{FF2B5EF4-FFF2-40B4-BE49-F238E27FC236}">
                    <a16:creationId xmlns:a16="http://schemas.microsoft.com/office/drawing/2014/main" id="{1EF0F9FC-459D-44BC-A9F6-EF94CF5672E5}"/>
                  </a:ext>
                </a:extLst>
              </p:cNvPr>
              <p:cNvSpPr>
                <a:spLocks noChangeArrowheads="1"/>
              </p:cNvSpPr>
              <p:nvPr/>
            </p:nvSpPr>
            <p:spPr bwMode="auto">
              <a:xfrm>
                <a:off x="2268108" y="1311350"/>
                <a:ext cx="170185" cy="310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sz="2600" b="1" dirty="0">
                    <a:solidFill>
                      <a:srgbClr val="000099"/>
                    </a:solidFill>
                    <a:latin typeface="+mn-lt"/>
                    <a:ea typeface="黑体" pitchFamily="2" charset="-122"/>
                  </a:rPr>
                  <a:t>2</a:t>
                </a:r>
                <a:endParaRPr kumimoji="1" lang="en-US" altLang="zh-CN" sz="2600" b="1" baseline="-25000" dirty="0">
                  <a:solidFill>
                    <a:srgbClr val="000099"/>
                  </a:solidFill>
                  <a:latin typeface="+mn-lt"/>
                  <a:ea typeface="黑体" pitchFamily="2" charset="-122"/>
                </a:endParaRPr>
              </a:p>
            </p:txBody>
          </p:sp>
        </p:grpSp>
        <p:grpSp>
          <p:nvGrpSpPr>
            <p:cNvPr id="117786" name="组合 61"/>
            <p:cNvGrpSpPr>
              <a:grpSpLocks/>
            </p:cNvGrpSpPr>
            <p:nvPr/>
          </p:nvGrpSpPr>
          <p:grpSpPr bwMode="auto">
            <a:xfrm>
              <a:off x="7387908" y="5178429"/>
              <a:ext cx="466079" cy="523360"/>
              <a:chOff x="2267589" y="1311350"/>
              <a:chExt cx="288047" cy="310554"/>
            </a:xfrm>
          </p:grpSpPr>
          <p:sp>
            <p:nvSpPr>
              <p:cNvPr id="85" name="矩形 84">
                <a:extLst>
                  <a:ext uri="{FF2B5EF4-FFF2-40B4-BE49-F238E27FC236}">
                    <a16:creationId xmlns:a16="http://schemas.microsoft.com/office/drawing/2014/main" id="{0227A50E-128D-47EF-A561-A4EDEC626440}"/>
                  </a:ext>
                </a:extLst>
              </p:cNvPr>
              <p:cNvSpPr/>
              <p:nvPr/>
            </p:nvSpPr>
            <p:spPr>
              <a:xfrm>
                <a:off x="2267589" y="1339938"/>
                <a:ext cx="288047" cy="216453"/>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600" b="1" dirty="0">
                  <a:ln>
                    <a:prstDash val="solid"/>
                  </a:ln>
                  <a:solidFill>
                    <a:srgbClr val="000099"/>
                  </a:solidFill>
                  <a:effectLst>
                    <a:outerShdw blurRad="88000" dist="50800" dir="5040000" algn="tl">
                      <a:schemeClr val="accent4">
                        <a:tint val="80000"/>
                        <a:satMod val="250000"/>
                        <a:alpha val="45000"/>
                      </a:schemeClr>
                    </a:outerShdw>
                  </a:effectLst>
                </a:endParaRPr>
              </a:p>
            </p:txBody>
          </p:sp>
          <p:sp>
            <p:nvSpPr>
              <p:cNvPr id="86" name="Rectangle 40">
                <a:extLst>
                  <a:ext uri="{FF2B5EF4-FFF2-40B4-BE49-F238E27FC236}">
                    <a16:creationId xmlns:a16="http://schemas.microsoft.com/office/drawing/2014/main" id="{4747737F-BA3A-4478-A0BC-B2B56DCFE24F}"/>
                  </a:ext>
                </a:extLst>
              </p:cNvPr>
              <p:cNvSpPr>
                <a:spLocks noChangeArrowheads="1"/>
              </p:cNvSpPr>
              <p:nvPr/>
            </p:nvSpPr>
            <p:spPr bwMode="auto">
              <a:xfrm>
                <a:off x="2267589" y="1311350"/>
                <a:ext cx="169250" cy="310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sz="2600" b="1" dirty="0">
                    <a:solidFill>
                      <a:srgbClr val="000099"/>
                    </a:solidFill>
                    <a:latin typeface="+mn-lt"/>
                    <a:ea typeface="黑体" pitchFamily="2" charset="-122"/>
                  </a:rPr>
                  <a:t>4</a:t>
                </a:r>
                <a:endParaRPr kumimoji="1" lang="en-US" altLang="zh-CN" sz="2600" b="1" baseline="-25000" dirty="0">
                  <a:solidFill>
                    <a:srgbClr val="000099"/>
                  </a:solidFill>
                  <a:latin typeface="+mn-lt"/>
                  <a:ea typeface="黑体" pitchFamily="2" charset="-122"/>
                </a:endParaRPr>
              </a:p>
            </p:txBody>
          </p:sp>
        </p:grpSp>
        <p:grpSp>
          <p:nvGrpSpPr>
            <p:cNvPr id="117787" name="组合 64"/>
            <p:cNvGrpSpPr>
              <a:grpSpLocks/>
            </p:cNvGrpSpPr>
            <p:nvPr/>
          </p:nvGrpSpPr>
          <p:grpSpPr bwMode="auto">
            <a:xfrm>
              <a:off x="7387908" y="4531467"/>
              <a:ext cx="466079" cy="523360"/>
              <a:chOff x="2267589" y="1315764"/>
              <a:chExt cx="288047" cy="309088"/>
            </a:xfrm>
          </p:grpSpPr>
          <p:sp>
            <p:nvSpPr>
              <p:cNvPr id="88" name="矩形 87">
                <a:extLst>
                  <a:ext uri="{FF2B5EF4-FFF2-40B4-BE49-F238E27FC236}">
                    <a16:creationId xmlns:a16="http://schemas.microsoft.com/office/drawing/2014/main" id="{8093399B-F14C-48C4-B0B8-E3D78ADD6C38}"/>
                  </a:ext>
                </a:extLst>
              </p:cNvPr>
              <p:cNvSpPr/>
              <p:nvPr/>
            </p:nvSpPr>
            <p:spPr>
              <a:xfrm>
                <a:off x="2267589" y="1340152"/>
                <a:ext cx="288047" cy="217464"/>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600" b="1" dirty="0">
                  <a:ln>
                    <a:prstDash val="solid"/>
                  </a:ln>
                  <a:solidFill>
                    <a:srgbClr val="000099"/>
                  </a:solidFill>
                  <a:effectLst>
                    <a:outerShdw blurRad="88000" dist="50800" dir="5040000" algn="tl">
                      <a:schemeClr val="accent4">
                        <a:tint val="80000"/>
                        <a:satMod val="250000"/>
                        <a:alpha val="45000"/>
                      </a:schemeClr>
                    </a:outerShdw>
                  </a:effectLst>
                </a:endParaRPr>
              </a:p>
            </p:txBody>
          </p:sp>
          <p:sp>
            <p:nvSpPr>
              <p:cNvPr id="89" name="Rectangle 40">
                <a:extLst>
                  <a:ext uri="{FF2B5EF4-FFF2-40B4-BE49-F238E27FC236}">
                    <a16:creationId xmlns:a16="http://schemas.microsoft.com/office/drawing/2014/main" id="{27B91D1F-DB8E-49D3-9E7E-9D7E9351BC4D}"/>
                  </a:ext>
                </a:extLst>
              </p:cNvPr>
              <p:cNvSpPr>
                <a:spLocks noChangeArrowheads="1"/>
              </p:cNvSpPr>
              <p:nvPr/>
            </p:nvSpPr>
            <p:spPr bwMode="auto">
              <a:xfrm>
                <a:off x="2267589" y="1315764"/>
                <a:ext cx="169250" cy="30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sz="2600" b="1" dirty="0">
                    <a:solidFill>
                      <a:srgbClr val="000099"/>
                    </a:solidFill>
                    <a:latin typeface="+mn-lt"/>
                    <a:ea typeface="黑体" pitchFamily="2" charset="-122"/>
                  </a:rPr>
                  <a:t>3</a:t>
                </a:r>
                <a:endParaRPr kumimoji="1" lang="en-US" altLang="zh-CN" sz="2600" b="1" baseline="-25000" dirty="0">
                  <a:solidFill>
                    <a:srgbClr val="000099"/>
                  </a:solidFill>
                  <a:latin typeface="+mn-lt"/>
                  <a:ea typeface="黑体" pitchFamily="2" charset="-122"/>
                </a:endParaRPr>
              </a:p>
            </p:txBody>
          </p:sp>
        </p:grpSp>
        <p:pic>
          <p:nvPicPr>
            <p:cNvPr id="117788"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5503"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Rectangle 34">
              <a:extLst>
                <a:ext uri="{FF2B5EF4-FFF2-40B4-BE49-F238E27FC236}">
                  <a16:creationId xmlns:a16="http://schemas.microsoft.com/office/drawing/2014/main" id="{8C48B5DE-7440-4A6B-AE08-853D2A8AB429}"/>
                </a:ext>
              </a:extLst>
            </p:cNvPr>
            <p:cNvSpPr>
              <a:spLocks noChangeArrowheads="1"/>
            </p:cNvSpPr>
            <p:nvPr/>
          </p:nvSpPr>
          <p:spPr bwMode="auto">
            <a:xfrm>
              <a:off x="9054445" y="5101000"/>
              <a:ext cx="273858" cy="523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sz="2600" b="1">
                  <a:solidFill>
                    <a:srgbClr val="000099"/>
                  </a:solidFill>
                  <a:latin typeface="+mn-lt"/>
                  <a:ea typeface="黑体" pitchFamily="2" charset="-122"/>
                </a:rPr>
                <a:t>D</a:t>
              </a:r>
              <a:endParaRPr kumimoji="1" lang="en-US" altLang="zh-CN" sz="2600" b="1" baseline="-25000">
                <a:solidFill>
                  <a:srgbClr val="000099"/>
                </a:solidFill>
                <a:latin typeface="+mn-lt"/>
                <a:ea typeface="黑体" pitchFamily="2" charset="-122"/>
              </a:endParaRPr>
            </a:p>
          </p:txBody>
        </p:sp>
        <p:pic>
          <p:nvPicPr>
            <p:cNvPr id="117790"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5503"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 name="Rectangle 34">
              <a:extLst>
                <a:ext uri="{FF2B5EF4-FFF2-40B4-BE49-F238E27FC236}">
                  <a16:creationId xmlns:a16="http://schemas.microsoft.com/office/drawing/2014/main" id="{714EC8E5-14D2-475E-A5C2-D633FC5625C1}"/>
                </a:ext>
              </a:extLst>
            </p:cNvPr>
            <p:cNvSpPr>
              <a:spLocks noChangeArrowheads="1"/>
            </p:cNvSpPr>
            <p:nvPr/>
          </p:nvSpPr>
          <p:spPr bwMode="auto">
            <a:xfrm>
              <a:off x="9054445" y="4006668"/>
              <a:ext cx="273858" cy="523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sz="2600" b="1">
                  <a:solidFill>
                    <a:srgbClr val="000099"/>
                  </a:solidFill>
                  <a:latin typeface="+mn-lt"/>
                  <a:ea typeface="黑体" pitchFamily="2" charset="-122"/>
                </a:rPr>
                <a:t>B</a:t>
              </a:r>
              <a:endParaRPr kumimoji="1" lang="en-US" altLang="zh-CN" sz="2600" b="1" baseline="-25000">
                <a:solidFill>
                  <a:srgbClr val="000099"/>
                </a:solidFill>
                <a:latin typeface="+mn-lt"/>
                <a:ea typeface="黑体" pitchFamily="2" charset="-122"/>
              </a:endParaRPr>
            </a:p>
          </p:txBody>
        </p:sp>
        <p:cxnSp>
          <p:nvCxnSpPr>
            <p:cNvPr id="117792" name="直接箭头连接符 55"/>
            <p:cNvCxnSpPr>
              <a:cxnSpLocks noChangeShapeType="1"/>
            </p:cNvCxnSpPr>
            <p:nvPr/>
          </p:nvCxnSpPr>
          <p:spPr bwMode="auto">
            <a:xfrm>
              <a:off x="4592960" y="4607516"/>
              <a:ext cx="1275146" cy="0"/>
            </a:xfrm>
            <a:prstGeom prst="straightConnector1">
              <a:avLst/>
            </a:prstGeom>
            <a:noFill/>
            <a:ln w="57150" algn="ctr">
              <a:solidFill>
                <a:srgbClr val="0000FF"/>
              </a:solidFill>
              <a:round/>
              <a:headEnd/>
              <a:tailEnd type="triangle" w="med" len="lg"/>
            </a:ln>
            <a:extLst>
              <a:ext uri="{909E8E84-426E-40DD-AFC4-6F175D3DCCD1}">
                <a14:hiddenFill xmlns:a14="http://schemas.microsoft.com/office/drawing/2010/main">
                  <a:noFill/>
                </a14:hiddenFill>
              </a:ext>
            </a:extLst>
          </p:spPr>
        </p:cxnSp>
        <p:cxnSp>
          <p:nvCxnSpPr>
            <p:cNvPr id="117793" name="直接箭头连接符 55"/>
            <p:cNvCxnSpPr>
              <a:cxnSpLocks noChangeShapeType="1"/>
            </p:cNvCxnSpPr>
            <p:nvPr/>
          </p:nvCxnSpPr>
          <p:spPr bwMode="auto">
            <a:xfrm flipH="1">
              <a:off x="4592960" y="5546751"/>
              <a:ext cx="1275146" cy="0"/>
            </a:xfrm>
            <a:prstGeom prst="straightConnector1">
              <a:avLst/>
            </a:prstGeom>
            <a:noFill/>
            <a:ln w="57150" algn="ctr">
              <a:solidFill>
                <a:srgbClr val="0000FF"/>
              </a:solidFill>
              <a:round/>
              <a:headEnd/>
              <a:tailEnd type="triangle" w="med" len="lg"/>
            </a:ln>
            <a:extLst>
              <a:ext uri="{909E8E84-426E-40DD-AFC4-6F175D3DCCD1}">
                <a14:hiddenFill xmlns:a14="http://schemas.microsoft.com/office/drawing/2010/main">
                  <a:noFill/>
                </a14:hiddenFill>
              </a:ext>
            </a:extLst>
          </p:spPr>
        </p:cxnSp>
        <p:sp>
          <p:nvSpPr>
            <p:cNvPr id="96" name="弧形 95">
              <a:extLst>
                <a:ext uri="{FF2B5EF4-FFF2-40B4-BE49-F238E27FC236}">
                  <a16:creationId xmlns:a16="http://schemas.microsoft.com/office/drawing/2014/main" id="{A22E3512-15CB-4ABC-8290-46EA106A2DEE}"/>
                </a:ext>
              </a:extLst>
            </p:cNvPr>
            <p:cNvSpPr/>
            <p:nvPr/>
          </p:nvSpPr>
          <p:spPr>
            <a:xfrm rot="13631864">
              <a:off x="3405354" y="4723517"/>
              <a:ext cx="1047874" cy="856486"/>
            </a:xfrm>
            <a:prstGeom prst="arc">
              <a:avLst>
                <a:gd name="adj1" fmla="val 16200000"/>
                <a:gd name="adj2" fmla="val 602015"/>
              </a:avLst>
            </a:prstGeom>
            <a:ln w="5715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600" b="1">
                <a:solidFill>
                  <a:srgbClr val="000099"/>
                </a:solidFill>
              </a:endParaRPr>
            </a:p>
          </p:txBody>
        </p:sp>
        <p:sp>
          <p:nvSpPr>
            <p:cNvPr id="97" name="弧形 96">
              <a:extLst>
                <a:ext uri="{FF2B5EF4-FFF2-40B4-BE49-F238E27FC236}">
                  <a16:creationId xmlns:a16="http://schemas.microsoft.com/office/drawing/2014/main" id="{A4CAFEAD-EA37-4E46-8D1D-9CFD46B4E73B}"/>
                </a:ext>
              </a:extLst>
            </p:cNvPr>
            <p:cNvSpPr/>
            <p:nvPr/>
          </p:nvSpPr>
          <p:spPr>
            <a:xfrm rot="2831864">
              <a:off x="6035875" y="4629741"/>
              <a:ext cx="1004859" cy="856486"/>
            </a:xfrm>
            <a:prstGeom prst="arc">
              <a:avLst>
                <a:gd name="adj1" fmla="val 16200000"/>
                <a:gd name="adj2" fmla="val 422187"/>
              </a:avLst>
            </a:prstGeom>
            <a:ln w="5715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600" b="1">
                <a:solidFill>
                  <a:srgbClr val="000099"/>
                </a:solidFill>
              </a:endParaRPr>
            </a:p>
          </p:txBody>
        </p:sp>
      </p:grpSp>
      <p:sp>
        <p:nvSpPr>
          <p:cNvPr id="3" name="矩形 2">
            <a:extLst>
              <a:ext uri="{FF2B5EF4-FFF2-40B4-BE49-F238E27FC236}">
                <a16:creationId xmlns:a16="http://schemas.microsoft.com/office/drawing/2014/main" id="{307A2B93-23B8-484B-BFD1-962F4F07429F}"/>
              </a:ext>
            </a:extLst>
          </p:cNvPr>
          <p:cNvSpPr/>
          <p:nvPr/>
        </p:nvSpPr>
        <p:spPr>
          <a:xfrm>
            <a:off x="2846547" y="6088123"/>
            <a:ext cx="6882504" cy="510023"/>
          </a:xfrm>
          <a:prstGeom prst="rect">
            <a:avLst/>
          </a:prstGeom>
        </p:spPr>
        <p:txBody>
          <a:bodyPr lIns="108850" tIns="54425" rIns="108850" bIns="54425">
            <a:spAutoFit/>
          </a:bodyPr>
          <a:lstStyle/>
          <a:p>
            <a:pPr algn="ctr">
              <a:defRPr/>
            </a:pPr>
            <a:r>
              <a:rPr lang="zh-CN" altLang="zh-CN" sz="2600" b="1" dirty="0">
                <a:latin typeface="+mn-lt"/>
                <a:ea typeface="黑体" pitchFamily="2" charset="-122"/>
              </a:rPr>
              <a:t>在两个交换机之间兜圈子的帧</a:t>
            </a:r>
            <a:endParaRPr lang="zh-CN" altLang="en-US" sz="2600" b="1" dirty="0">
              <a:latin typeface="+mn-lt"/>
              <a:ea typeface="黑体" pitchFamily="2" charset="-122"/>
            </a:endParaRPr>
          </a:p>
        </p:txBody>
      </p:sp>
    </p:spTree>
  </p:cSld>
  <p:clrMapOvr>
    <a:masterClrMapping/>
  </p:clrMapOvr>
  <p:transition>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zh-CN" altLang="en-US" sz="4000" dirty="0">
                <a:solidFill>
                  <a:srgbClr val="FFFFFF"/>
                </a:solidFill>
              </a:rPr>
              <a:t>用交换机扩展以太网</a:t>
            </a:r>
          </a:p>
        </p:txBody>
      </p:sp>
      <p:sp>
        <p:nvSpPr>
          <p:cNvPr id="119811" name="Freeform 4"/>
          <p:cNvSpPr>
            <a:spLocks noChangeArrowheads="1"/>
          </p:cNvSpPr>
          <p:nvPr/>
        </p:nvSpPr>
        <p:spPr bwMode="auto">
          <a:xfrm flipV="1">
            <a:off x="6882504" y="3008972"/>
            <a:ext cx="2670886" cy="88921"/>
          </a:xfrm>
          <a:custGeom>
            <a:avLst/>
            <a:gdLst>
              <a:gd name="T0" fmla="*/ 2147483646 w 689"/>
              <a:gd name="T1" fmla="*/ 2147483646 h 178"/>
              <a:gd name="T2" fmla="*/ 0 w 689"/>
              <a:gd name="T3" fmla="*/ 0 h 178"/>
              <a:gd name="T4" fmla="*/ 0 60000 65536"/>
              <a:gd name="T5" fmla="*/ 0 60000 65536"/>
              <a:gd name="T6" fmla="*/ 0 w 689"/>
              <a:gd name="T7" fmla="*/ 0 h 178"/>
              <a:gd name="T8" fmla="*/ 689 w 689"/>
              <a:gd name="T9" fmla="*/ 178 h 178"/>
            </a:gdLst>
            <a:ahLst/>
            <a:cxnLst>
              <a:cxn ang="T4">
                <a:pos x="T0" y="T1"/>
              </a:cxn>
              <a:cxn ang="T5">
                <a:pos x="T2" y="T3"/>
              </a:cxn>
            </a:cxnLst>
            <a:rect l="T6" t="T7" r="T8" b="T9"/>
            <a:pathLst>
              <a:path w="689" h="178">
                <a:moveTo>
                  <a:pt x="689" y="178"/>
                </a:moveTo>
                <a:lnTo>
                  <a:pt x="0" y="0"/>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endParaRPr lang="zh-CN" altLang="en-US"/>
          </a:p>
        </p:txBody>
      </p:sp>
      <p:sp>
        <p:nvSpPr>
          <p:cNvPr id="119812" name="Freeform 5"/>
          <p:cNvSpPr>
            <a:spLocks noChangeArrowheads="1"/>
          </p:cNvSpPr>
          <p:nvPr/>
        </p:nvSpPr>
        <p:spPr bwMode="auto">
          <a:xfrm rot="9955067">
            <a:off x="9811590" y="2751738"/>
            <a:ext cx="1843377" cy="144496"/>
          </a:xfrm>
          <a:custGeom>
            <a:avLst/>
            <a:gdLst>
              <a:gd name="T0" fmla="*/ 2147483646 w 956"/>
              <a:gd name="T1" fmla="*/ 2147483646 h 122"/>
              <a:gd name="T2" fmla="*/ 2147483646 w 956"/>
              <a:gd name="T3" fmla="*/ 2147483646 h 122"/>
              <a:gd name="T4" fmla="*/ 2147483646 w 956"/>
              <a:gd name="T5" fmla="*/ 2147483646 h 122"/>
              <a:gd name="T6" fmla="*/ 0 w 956"/>
              <a:gd name="T7" fmla="*/ 0 h 122"/>
              <a:gd name="T8" fmla="*/ 0 60000 65536"/>
              <a:gd name="T9" fmla="*/ 0 60000 65536"/>
              <a:gd name="T10" fmla="*/ 0 60000 65536"/>
              <a:gd name="T11" fmla="*/ 0 60000 65536"/>
              <a:gd name="T12" fmla="*/ 0 w 956"/>
              <a:gd name="T13" fmla="*/ 0 h 122"/>
              <a:gd name="T14" fmla="*/ 956 w 956"/>
              <a:gd name="T15" fmla="*/ 122 h 122"/>
            </a:gdLst>
            <a:ahLst/>
            <a:cxnLst>
              <a:cxn ang="T8">
                <a:pos x="T0" y="T1"/>
              </a:cxn>
              <a:cxn ang="T9">
                <a:pos x="T2" y="T3"/>
              </a:cxn>
              <a:cxn ang="T10">
                <a:pos x="T4" y="T5"/>
              </a:cxn>
              <a:cxn ang="T11">
                <a:pos x="T6" y="T7"/>
              </a:cxn>
            </a:cxnLst>
            <a:rect l="T12" t="T13" r="T14" b="T15"/>
            <a:pathLst>
              <a:path w="956" h="122">
                <a:moveTo>
                  <a:pt x="956" y="122"/>
                </a:moveTo>
                <a:lnTo>
                  <a:pt x="467" y="11"/>
                </a:lnTo>
                <a:lnTo>
                  <a:pt x="511" y="111"/>
                </a:lnTo>
                <a:lnTo>
                  <a:pt x="0" y="0"/>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endParaRPr lang="zh-CN" altLang="en-US"/>
          </a:p>
        </p:txBody>
      </p:sp>
      <p:sp>
        <p:nvSpPr>
          <p:cNvPr id="119813" name="Line 6"/>
          <p:cNvSpPr>
            <a:spLocks noChangeShapeType="1"/>
          </p:cNvSpPr>
          <p:nvPr/>
        </p:nvSpPr>
        <p:spPr bwMode="auto">
          <a:xfrm flipH="1" flipV="1">
            <a:off x="2734377" y="2492916"/>
            <a:ext cx="2920620" cy="381088"/>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19814" name="Line 7"/>
          <p:cNvSpPr>
            <a:spLocks noChangeShapeType="1"/>
          </p:cNvSpPr>
          <p:nvPr/>
        </p:nvSpPr>
        <p:spPr bwMode="auto">
          <a:xfrm flipH="1">
            <a:off x="2831731" y="3058196"/>
            <a:ext cx="2852895" cy="44301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19815" name="Line 8"/>
          <p:cNvSpPr>
            <a:spLocks noChangeShapeType="1"/>
          </p:cNvSpPr>
          <p:nvPr/>
        </p:nvSpPr>
        <p:spPr bwMode="auto">
          <a:xfrm flipH="1">
            <a:off x="4270877" y="3191577"/>
            <a:ext cx="1576712" cy="957484"/>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19816" name="Line 9"/>
          <p:cNvSpPr>
            <a:spLocks noChangeShapeType="1"/>
          </p:cNvSpPr>
          <p:nvPr/>
        </p:nvSpPr>
        <p:spPr bwMode="auto">
          <a:xfrm>
            <a:off x="6783034" y="3101069"/>
            <a:ext cx="1616923" cy="976539"/>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19817" name="Line 10"/>
          <p:cNvSpPr>
            <a:spLocks noChangeShapeType="1"/>
          </p:cNvSpPr>
          <p:nvPr/>
        </p:nvSpPr>
        <p:spPr bwMode="auto">
          <a:xfrm flipH="1">
            <a:off x="6190445" y="3191578"/>
            <a:ext cx="16931" cy="88603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19818" name="Text Box 11"/>
          <p:cNvSpPr txBox="1">
            <a:spLocks noChangeArrowheads="1"/>
          </p:cNvSpPr>
          <p:nvPr/>
        </p:nvSpPr>
        <p:spPr bwMode="auto">
          <a:xfrm>
            <a:off x="3119561" y="3933112"/>
            <a:ext cx="835379"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一系</a:t>
            </a:r>
          </a:p>
        </p:txBody>
      </p:sp>
      <p:sp>
        <p:nvSpPr>
          <p:cNvPr id="119819" name="Text Box 12"/>
          <p:cNvSpPr txBox="1">
            <a:spLocks noChangeArrowheads="1"/>
          </p:cNvSpPr>
          <p:nvPr/>
        </p:nvSpPr>
        <p:spPr bwMode="auto">
          <a:xfrm>
            <a:off x="7151286" y="4004566"/>
            <a:ext cx="835379"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三系</a:t>
            </a:r>
          </a:p>
        </p:txBody>
      </p:sp>
      <p:sp>
        <p:nvSpPr>
          <p:cNvPr id="119820" name="Text Box 13"/>
          <p:cNvSpPr txBox="1">
            <a:spLocks noChangeArrowheads="1"/>
          </p:cNvSpPr>
          <p:nvPr/>
        </p:nvSpPr>
        <p:spPr bwMode="auto">
          <a:xfrm>
            <a:off x="5039128" y="4004566"/>
            <a:ext cx="835379"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二系</a:t>
            </a:r>
          </a:p>
        </p:txBody>
      </p:sp>
      <p:sp>
        <p:nvSpPr>
          <p:cNvPr id="119821" name="Text Box 14"/>
          <p:cNvSpPr txBox="1">
            <a:spLocks noChangeArrowheads="1"/>
          </p:cNvSpPr>
          <p:nvPr/>
        </p:nvSpPr>
        <p:spPr bwMode="auto">
          <a:xfrm>
            <a:off x="8783023" y="4004566"/>
            <a:ext cx="1673750"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10BASE-T</a:t>
            </a:r>
          </a:p>
        </p:txBody>
      </p:sp>
      <p:pic>
        <p:nvPicPr>
          <p:cNvPr id="119822" name="Picture 1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18472" y="2665993"/>
            <a:ext cx="1252904" cy="573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19823" name="Picture 1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0518" y="1905404"/>
            <a:ext cx="920629" cy="874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9824" name="Picture 1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6814" y="3140766"/>
            <a:ext cx="922747" cy="876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25" name="Text Box 18"/>
          <p:cNvSpPr txBox="1">
            <a:spLocks noChangeArrowheads="1"/>
          </p:cNvSpPr>
          <p:nvPr/>
        </p:nvSpPr>
        <p:spPr bwMode="auto">
          <a:xfrm>
            <a:off x="10222169" y="2254736"/>
            <a:ext cx="1450932"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至因特网</a:t>
            </a:r>
          </a:p>
        </p:txBody>
      </p:sp>
      <p:sp>
        <p:nvSpPr>
          <p:cNvPr id="119826" name="Text Box 19"/>
          <p:cNvSpPr txBox="1">
            <a:spLocks noChangeArrowheads="1"/>
          </p:cNvSpPr>
          <p:nvPr/>
        </p:nvSpPr>
        <p:spPr bwMode="auto">
          <a:xfrm>
            <a:off x="7246523" y="2635824"/>
            <a:ext cx="148619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dirty="0">
                <a:solidFill>
                  <a:srgbClr val="333399"/>
                </a:solidFill>
                <a:latin typeface="Arial" charset="0"/>
              </a:rPr>
              <a:t>100 Mb/s</a:t>
            </a:r>
          </a:p>
        </p:txBody>
      </p:sp>
      <p:sp>
        <p:nvSpPr>
          <p:cNvPr id="119827" name="Text Box 20"/>
          <p:cNvSpPr txBox="1">
            <a:spLocks noChangeArrowheads="1"/>
          </p:cNvSpPr>
          <p:nvPr/>
        </p:nvSpPr>
        <p:spPr bwMode="auto">
          <a:xfrm>
            <a:off x="3210567" y="2888295"/>
            <a:ext cx="148619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dirty="0">
                <a:solidFill>
                  <a:srgbClr val="333399"/>
                </a:solidFill>
                <a:latin typeface="Arial" charset="0"/>
              </a:rPr>
              <a:t>100 Mb/s</a:t>
            </a:r>
          </a:p>
        </p:txBody>
      </p:sp>
      <p:sp>
        <p:nvSpPr>
          <p:cNvPr id="119828" name="Text Box 21"/>
          <p:cNvSpPr txBox="1">
            <a:spLocks noChangeArrowheads="1"/>
          </p:cNvSpPr>
          <p:nvPr/>
        </p:nvSpPr>
        <p:spPr bwMode="auto">
          <a:xfrm>
            <a:off x="3498396" y="2238857"/>
            <a:ext cx="148619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dirty="0">
                <a:solidFill>
                  <a:srgbClr val="333399"/>
                </a:solidFill>
                <a:latin typeface="Arial" charset="0"/>
              </a:rPr>
              <a:t>100 Mb/s</a:t>
            </a:r>
          </a:p>
        </p:txBody>
      </p:sp>
      <p:sp>
        <p:nvSpPr>
          <p:cNvPr id="119829" name="Text Box 22"/>
          <p:cNvSpPr txBox="1">
            <a:spLocks noChangeArrowheads="1"/>
          </p:cNvSpPr>
          <p:nvPr/>
        </p:nvSpPr>
        <p:spPr bwMode="auto">
          <a:xfrm>
            <a:off x="1089942" y="1935574"/>
            <a:ext cx="1143156" cy="848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万维网</a:t>
            </a:r>
          </a:p>
          <a:p>
            <a:pPr eaLnBrk="1" hangingPunct="1"/>
            <a:r>
              <a:rPr kumimoji="1" lang="zh-CN" altLang="en-US" sz="2400" b="0">
                <a:solidFill>
                  <a:srgbClr val="333399"/>
                </a:solidFill>
                <a:latin typeface="Arial" charset="0"/>
              </a:rPr>
              <a:t>服务器</a:t>
            </a:r>
          </a:p>
        </p:txBody>
      </p:sp>
      <p:sp>
        <p:nvSpPr>
          <p:cNvPr id="119830" name="Text Box 23"/>
          <p:cNvSpPr txBox="1">
            <a:spLocks noChangeArrowheads="1"/>
          </p:cNvSpPr>
          <p:nvPr/>
        </p:nvSpPr>
        <p:spPr bwMode="auto">
          <a:xfrm>
            <a:off x="719574" y="3212220"/>
            <a:ext cx="1450932" cy="848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电子邮件</a:t>
            </a:r>
          </a:p>
          <a:p>
            <a:pPr eaLnBrk="1" hangingPunct="1"/>
            <a:r>
              <a:rPr kumimoji="1" lang="zh-CN" altLang="en-US" sz="2400" b="0">
                <a:solidFill>
                  <a:srgbClr val="333399"/>
                </a:solidFill>
                <a:latin typeface="Arial" charset="0"/>
              </a:rPr>
              <a:t>  服务器</a:t>
            </a:r>
          </a:p>
        </p:txBody>
      </p:sp>
      <p:sp>
        <p:nvSpPr>
          <p:cNvPr id="119831" name="AutoShape 24"/>
          <p:cNvSpPr>
            <a:spLocks noChangeArrowheads="1"/>
          </p:cNvSpPr>
          <p:nvPr/>
        </p:nvSpPr>
        <p:spPr bwMode="auto">
          <a:xfrm>
            <a:off x="5517433" y="2370649"/>
            <a:ext cx="1737556" cy="1024175"/>
          </a:xfrm>
          <a:prstGeom prst="cube">
            <a:avLst>
              <a:gd name="adj" fmla="val 25000"/>
            </a:avLst>
          </a:prstGeom>
          <a:solidFill>
            <a:srgbClr val="CCECFF"/>
          </a:solidFill>
          <a:ln w="9525">
            <a:solidFill>
              <a:schemeClr val="folHlink"/>
            </a:solidFill>
            <a:miter lim="800000"/>
            <a:headEnd/>
            <a:tailEnd/>
          </a:ln>
        </p:spPr>
        <p:txBody>
          <a:bodyPr wrap="none" lIns="108850" tIns="54425" rIns="108850" bIns="54425" anchor="ctr"/>
          <a:lstStyle/>
          <a:p>
            <a:pPr eaLnBrk="1" hangingPunct="1"/>
            <a:endParaRPr lang="zh-CN" altLang="en-US"/>
          </a:p>
        </p:txBody>
      </p:sp>
      <p:sp>
        <p:nvSpPr>
          <p:cNvPr id="119832" name="Text Box 25"/>
          <p:cNvSpPr txBox="1">
            <a:spLocks noChangeArrowheads="1"/>
          </p:cNvSpPr>
          <p:nvPr/>
        </p:nvSpPr>
        <p:spPr bwMode="auto">
          <a:xfrm>
            <a:off x="5580924" y="2635824"/>
            <a:ext cx="1143156" cy="848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以太网</a:t>
            </a:r>
          </a:p>
          <a:p>
            <a:pPr eaLnBrk="1" hangingPunct="1"/>
            <a:r>
              <a:rPr kumimoji="1" lang="zh-CN" altLang="en-US" sz="2400" b="0">
                <a:solidFill>
                  <a:srgbClr val="333399"/>
                </a:solidFill>
                <a:latin typeface="Arial" charset="0"/>
              </a:rPr>
              <a:t>交换机</a:t>
            </a:r>
          </a:p>
        </p:txBody>
      </p:sp>
      <p:sp>
        <p:nvSpPr>
          <p:cNvPr id="119833" name="Text Box 26"/>
          <p:cNvSpPr txBox="1">
            <a:spLocks noChangeArrowheads="1"/>
          </p:cNvSpPr>
          <p:nvPr/>
        </p:nvSpPr>
        <p:spPr bwMode="auto">
          <a:xfrm>
            <a:off x="8844399" y="2224566"/>
            <a:ext cx="1143156"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路由器</a:t>
            </a:r>
          </a:p>
        </p:txBody>
      </p:sp>
      <p:grpSp>
        <p:nvGrpSpPr>
          <p:cNvPr id="119834" name="Group 27"/>
          <p:cNvGrpSpPr>
            <a:grpSpLocks/>
          </p:cNvGrpSpPr>
          <p:nvPr/>
        </p:nvGrpSpPr>
        <p:grpSpPr bwMode="auto">
          <a:xfrm>
            <a:off x="3502629" y="4041087"/>
            <a:ext cx="1542848" cy="828867"/>
            <a:chOff x="1755" y="2723"/>
            <a:chExt cx="729" cy="522"/>
          </a:xfrm>
        </p:grpSpPr>
        <p:sp>
          <p:nvSpPr>
            <p:cNvPr id="119855" name="Line 28"/>
            <p:cNvSpPr>
              <a:spLocks noChangeShapeType="1"/>
            </p:cNvSpPr>
            <p:nvPr/>
          </p:nvSpPr>
          <p:spPr bwMode="auto">
            <a:xfrm flipH="1">
              <a:off x="1835" y="2871"/>
              <a:ext cx="217" cy="26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19856" name="Picture 2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55" y="3072"/>
              <a:ext cx="1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19857" name="Line 30"/>
            <p:cNvSpPr>
              <a:spLocks noChangeShapeType="1"/>
            </p:cNvSpPr>
            <p:nvPr/>
          </p:nvSpPr>
          <p:spPr bwMode="auto">
            <a:xfrm>
              <a:off x="2171" y="2886"/>
              <a:ext cx="40" cy="2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58" name="Line 31"/>
            <p:cNvSpPr>
              <a:spLocks noChangeShapeType="1"/>
            </p:cNvSpPr>
            <p:nvPr/>
          </p:nvSpPr>
          <p:spPr bwMode="auto">
            <a:xfrm>
              <a:off x="2235" y="2892"/>
              <a:ext cx="177" cy="22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59" name="Line 32"/>
            <p:cNvSpPr>
              <a:spLocks noChangeShapeType="1"/>
            </p:cNvSpPr>
            <p:nvPr/>
          </p:nvSpPr>
          <p:spPr bwMode="auto">
            <a:xfrm flipH="1">
              <a:off x="2025" y="2881"/>
              <a:ext cx="76" cy="26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19860" name="Picture 3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47" y="3072"/>
              <a:ext cx="1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19861" name="Picture 3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39" y="3072"/>
              <a:ext cx="1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19862" name="Picture 3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1" y="3072"/>
              <a:ext cx="1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19863" name="Picture 3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102812">
              <a:off x="1973" y="2723"/>
              <a:ext cx="353"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grpSp>
        <p:nvGrpSpPr>
          <p:cNvPr id="119835" name="Group 37"/>
          <p:cNvGrpSpPr>
            <a:grpSpLocks/>
          </p:cNvGrpSpPr>
          <p:nvPr/>
        </p:nvGrpSpPr>
        <p:grpSpPr bwMode="auto">
          <a:xfrm>
            <a:off x="5424312" y="4041087"/>
            <a:ext cx="1542848" cy="828867"/>
            <a:chOff x="1755" y="2723"/>
            <a:chExt cx="729" cy="522"/>
          </a:xfrm>
        </p:grpSpPr>
        <p:sp>
          <p:nvSpPr>
            <p:cNvPr id="119846" name="Line 38"/>
            <p:cNvSpPr>
              <a:spLocks noChangeShapeType="1"/>
            </p:cNvSpPr>
            <p:nvPr/>
          </p:nvSpPr>
          <p:spPr bwMode="auto">
            <a:xfrm flipH="1">
              <a:off x="1835" y="2871"/>
              <a:ext cx="217" cy="26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19847" name="Picture 3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55" y="3072"/>
              <a:ext cx="1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19848" name="Line 40"/>
            <p:cNvSpPr>
              <a:spLocks noChangeShapeType="1"/>
            </p:cNvSpPr>
            <p:nvPr/>
          </p:nvSpPr>
          <p:spPr bwMode="auto">
            <a:xfrm>
              <a:off x="2171" y="2886"/>
              <a:ext cx="40" cy="2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49" name="Line 41"/>
            <p:cNvSpPr>
              <a:spLocks noChangeShapeType="1"/>
            </p:cNvSpPr>
            <p:nvPr/>
          </p:nvSpPr>
          <p:spPr bwMode="auto">
            <a:xfrm>
              <a:off x="2235" y="2892"/>
              <a:ext cx="177" cy="22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50" name="Line 42"/>
            <p:cNvSpPr>
              <a:spLocks noChangeShapeType="1"/>
            </p:cNvSpPr>
            <p:nvPr/>
          </p:nvSpPr>
          <p:spPr bwMode="auto">
            <a:xfrm flipH="1">
              <a:off x="2025" y="2881"/>
              <a:ext cx="76" cy="26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19851" name="Picture 4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47" y="3072"/>
              <a:ext cx="1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19852" name="Picture 4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39" y="3072"/>
              <a:ext cx="1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19853" name="Picture 4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1" y="3072"/>
              <a:ext cx="1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19854" name="Picture 4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102812">
              <a:off x="1973" y="2723"/>
              <a:ext cx="353"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grpSp>
        <p:nvGrpSpPr>
          <p:cNvPr id="119836" name="Group 47"/>
          <p:cNvGrpSpPr>
            <a:grpSpLocks/>
          </p:cNvGrpSpPr>
          <p:nvPr/>
        </p:nvGrpSpPr>
        <p:grpSpPr bwMode="auto">
          <a:xfrm>
            <a:off x="7542818" y="4041087"/>
            <a:ext cx="1542850" cy="828867"/>
            <a:chOff x="1755" y="2723"/>
            <a:chExt cx="729" cy="522"/>
          </a:xfrm>
        </p:grpSpPr>
        <p:sp>
          <p:nvSpPr>
            <p:cNvPr id="119837" name="Line 48"/>
            <p:cNvSpPr>
              <a:spLocks noChangeShapeType="1"/>
            </p:cNvSpPr>
            <p:nvPr/>
          </p:nvSpPr>
          <p:spPr bwMode="auto">
            <a:xfrm flipH="1">
              <a:off x="1835" y="2871"/>
              <a:ext cx="217" cy="26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19838" name="Picture 4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55" y="3072"/>
              <a:ext cx="1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19839" name="Line 50"/>
            <p:cNvSpPr>
              <a:spLocks noChangeShapeType="1"/>
            </p:cNvSpPr>
            <p:nvPr/>
          </p:nvSpPr>
          <p:spPr bwMode="auto">
            <a:xfrm>
              <a:off x="2171" y="2886"/>
              <a:ext cx="40" cy="2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40" name="Line 51"/>
            <p:cNvSpPr>
              <a:spLocks noChangeShapeType="1"/>
            </p:cNvSpPr>
            <p:nvPr/>
          </p:nvSpPr>
          <p:spPr bwMode="auto">
            <a:xfrm>
              <a:off x="2235" y="2892"/>
              <a:ext cx="177" cy="22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41" name="Line 52"/>
            <p:cNvSpPr>
              <a:spLocks noChangeShapeType="1"/>
            </p:cNvSpPr>
            <p:nvPr/>
          </p:nvSpPr>
          <p:spPr bwMode="auto">
            <a:xfrm flipH="1">
              <a:off x="2025" y="2881"/>
              <a:ext cx="76" cy="26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19842" name="Picture 5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47" y="3072"/>
              <a:ext cx="1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19843" name="Picture 5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39" y="3072"/>
              <a:ext cx="1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19844" name="Picture 5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1" y="3072"/>
              <a:ext cx="1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19845" name="Picture 5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102812">
              <a:off x="1973" y="2723"/>
              <a:ext cx="353"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Tree>
  </p:cSld>
  <p:clrMapOvr>
    <a:masterClrMapping/>
  </p:clrMapOvr>
  <p:transition>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idx="1"/>
          </p:nvPr>
        </p:nvSpPr>
        <p:spPr/>
        <p:txBody>
          <a:bodyPr/>
          <a:lstStyle/>
          <a:p>
            <a:pPr>
              <a:lnSpc>
                <a:spcPts val="4540"/>
              </a:lnSpc>
            </a:pPr>
            <a:r>
              <a:rPr lang="zh-CN" altLang="en-US" sz="3200" b="0" kern="1200" dirty="0">
                <a:solidFill>
                  <a:srgbClr val="4D4D4D"/>
                </a:solidFill>
                <a:latin typeface="微软雅黑" panose="020B0503020204020204" pitchFamily="34" charset="-122"/>
                <a:ea typeface="微软雅黑" panose="020B0503020204020204" pitchFamily="34" charset="-122"/>
              </a:rPr>
              <a:t>对于普通 </a:t>
            </a:r>
            <a:r>
              <a:rPr lang="en-US" altLang="zh-CN" sz="3200" b="0" kern="1200" dirty="0">
                <a:solidFill>
                  <a:srgbClr val="4D4D4D"/>
                </a:solidFill>
                <a:latin typeface="微软雅黑" panose="020B0503020204020204" pitchFamily="34" charset="-122"/>
                <a:ea typeface="微软雅黑" panose="020B0503020204020204" pitchFamily="34" charset="-122"/>
              </a:rPr>
              <a:t>10 Mb/s </a:t>
            </a:r>
            <a:r>
              <a:rPr lang="zh-CN" altLang="en-US" sz="3200" b="0" kern="1200" dirty="0">
                <a:solidFill>
                  <a:srgbClr val="4D4D4D"/>
                </a:solidFill>
                <a:latin typeface="微软雅黑" panose="020B0503020204020204" pitchFamily="34" charset="-122"/>
                <a:ea typeface="微软雅黑" panose="020B0503020204020204" pitchFamily="34" charset="-122"/>
              </a:rPr>
              <a:t>的共享式以太网，若共有 </a:t>
            </a:r>
            <a:r>
              <a:rPr lang="en-US" altLang="zh-CN" sz="3200" b="0" kern="1200" dirty="0">
                <a:solidFill>
                  <a:srgbClr val="4D4D4D"/>
                </a:solidFill>
                <a:latin typeface="微软雅黑" panose="020B0503020204020204" pitchFamily="34" charset="-122"/>
                <a:ea typeface="微软雅黑" panose="020B0503020204020204" pitchFamily="34" charset="-122"/>
              </a:rPr>
              <a:t>N </a:t>
            </a:r>
            <a:r>
              <a:rPr lang="zh-CN" altLang="en-US" sz="3200" b="0" kern="1200" dirty="0">
                <a:solidFill>
                  <a:srgbClr val="4D4D4D"/>
                </a:solidFill>
                <a:latin typeface="微软雅黑" panose="020B0503020204020204" pitchFamily="34" charset="-122"/>
                <a:ea typeface="微软雅黑" panose="020B0503020204020204" pitchFamily="34" charset="-122"/>
              </a:rPr>
              <a:t>个用户，则每个用户占有的平均带宽只有总带宽</a:t>
            </a:r>
            <a:r>
              <a:rPr lang="en-US" altLang="zh-CN" sz="3200" b="0" kern="1200" dirty="0">
                <a:solidFill>
                  <a:srgbClr val="4D4D4D"/>
                </a:solidFill>
                <a:latin typeface="微软雅黑" panose="020B0503020204020204" pitchFamily="34" charset="-122"/>
                <a:ea typeface="微软雅黑" panose="020B0503020204020204" pitchFamily="34" charset="-122"/>
              </a:rPr>
              <a:t>(10 Mb/s)</a:t>
            </a:r>
            <a:r>
              <a:rPr lang="zh-CN" altLang="en-US" sz="3200" b="0" kern="1200" dirty="0">
                <a:solidFill>
                  <a:srgbClr val="4D4D4D"/>
                </a:solidFill>
                <a:latin typeface="微软雅黑" panose="020B0503020204020204" pitchFamily="34" charset="-122"/>
                <a:ea typeface="微软雅黑" panose="020B0503020204020204" pitchFamily="34" charset="-122"/>
              </a:rPr>
              <a:t>的 </a:t>
            </a:r>
            <a:r>
              <a:rPr lang="en-US" altLang="zh-CN" sz="3200" b="0" kern="1200" dirty="0">
                <a:solidFill>
                  <a:srgbClr val="4D4D4D"/>
                </a:solidFill>
                <a:latin typeface="微软雅黑" panose="020B0503020204020204" pitchFamily="34" charset="-122"/>
                <a:ea typeface="微软雅黑" panose="020B0503020204020204" pitchFamily="34" charset="-122"/>
              </a:rPr>
              <a:t>N </a:t>
            </a:r>
            <a:r>
              <a:rPr lang="zh-CN" altLang="en-US" sz="3200" b="0" kern="1200" dirty="0">
                <a:solidFill>
                  <a:srgbClr val="4D4D4D"/>
                </a:solidFill>
                <a:latin typeface="微软雅黑" panose="020B0503020204020204" pitchFamily="34" charset="-122"/>
                <a:ea typeface="微软雅黑" panose="020B0503020204020204" pitchFamily="34" charset="-122"/>
              </a:rPr>
              <a:t>分之一。</a:t>
            </a:r>
          </a:p>
          <a:p>
            <a:pPr>
              <a:lnSpc>
                <a:spcPts val="4540"/>
              </a:lnSpc>
            </a:pPr>
            <a:r>
              <a:rPr lang="zh-CN" altLang="en-US" sz="3200" b="0" kern="1200" dirty="0">
                <a:solidFill>
                  <a:srgbClr val="4D4D4D"/>
                </a:solidFill>
                <a:latin typeface="微软雅黑" panose="020B0503020204020204" pitchFamily="34" charset="-122"/>
                <a:ea typeface="微软雅黑" panose="020B0503020204020204" pitchFamily="34" charset="-122"/>
              </a:rPr>
              <a:t>使用以太网交换机时，虽然在每个接口到主机的带宽还是 </a:t>
            </a:r>
            <a:r>
              <a:rPr lang="en-US" altLang="zh-CN" sz="3200" b="0" kern="1200" dirty="0">
                <a:solidFill>
                  <a:srgbClr val="4D4D4D"/>
                </a:solidFill>
                <a:latin typeface="微软雅黑" panose="020B0503020204020204" pitchFamily="34" charset="-122"/>
                <a:ea typeface="微软雅黑" panose="020B0503020204020204" pitchFamily="34" charset="-122"/>
              </a:rPr>
              <a:t>10 Mb/s</a:t>
            </a:r>
            <a:r>
              <a:rPr lang="zh-CN" altLang="en-US" sz="3200" b="0" kern="1200" dirty="0">
                <a:solidFill>
                  <a:srgbClr val="4D4D4D"/>
                </a:solidFill>
                <a:latin typeface="微软雅黑" panose="020B0503020204020204" pitchFamily="34" charset="-122"/>
                <a:ea typeface="微软雅黑" panose="020B0503020204020204" pitchFamily="34" charset="-122"/>
              </a:rPr>
              <a:t>，但由于一个用户在通信时是独占而不是和其他网络用户共享传输媒体的带宽，因此对于拥有 </a:t>
            </a:r>
            <a:r>
              <a:rPr lang="en-US" altLang="zh-CN" sz="3200" b="0" kern="1200" dirty="0">
                <a:solidFill>
                  <a:srgbClr val="4D4D4D"/>
                </a:solidFill>
                <a:latin typeface="微软雅黑" panose="020B0503020204020204" pitchFamily="34" charset="-122"/>
                <a:ea typeface="微软雅黑" panose="020B0503020204020204" pitchFamily="34" charset="-122"/>
              </a:rPr>
              <a:t>N </a:t>
            </a:r>
            <a:r>
              <a:rPr lang="zh-CN" altLang="en-US" sz="3200" b="0" kern="1200" dirty="0">
                <a:solidFill>
                  <a:srgbClr val="4D4D4D"/>
                </a:solidFill>
                <a:latin typeface="微软雅黑" panose="020B0503020204020204" pitchFamily="34" charset="-122"/>
                <a:ea typeface="微软雅黑" panose="020B0503020204020204" pitchFamily="34" charset="-122"/>
              </a:rPr>
              <a:t>对接口的交换机的总容量为 </a:t>
            </a:r>
            <a:r>
              <a:rPr lang="en-US" altLang="zh-CN" sz="3200" b="0" kern="1200" dirty="0">
                <a:solidFill>
                  <a:srgbClr val="4D4D4D"/>
                </a:solidFill>
                <a:latin typeface="微软雅黑" panose="020B0503020204020204" pitchFamily="34" charset="-122"/>
                <a:ea typeface="微软雅黑" panose="020B0503020204020204" pitchFamily="34" charset="-122"/>
              </a:rPr>
              <a:t>N</a:t>
            </a:r>
            <a:r>
              <a:rPr lang="en-US" altLang="zh-CN" sz="3200" b="0" kern="1200" dirty="0">
                <a:solidFill>
                  <a:srgbClr val="4D4D4D"/>
                </a:solidFill>
                <a:latin typeface="微软雅黑" panose="020B0503020204020204" pitchFamily="34" charset="-122"/>
                <a:ea typeface="微软雅黑" panose="020B0503020204020204" pitchFamily="34" charset="-122"/>
                <a:sym typeface="Symbol" pitchFamily="18" charset="2"/>
              </a:rPr>
              <a:t></a:t>
            </a:r>
            <a:r>
              <a:rPr lang="en-US" altLang="zh-CN" sz="3200" b="0" kern="1200" dirty="0">
                <a:solidFill>
                  <a:srgbClr val="4D4D4D"/>
                </a:solidFill>
                <a:latin typeface="微软雅黑" panose="020B0503020204020204" pitchFamily="34" charset="-122"/>
                <a:ea typeface="微软雅黑" panose="020B0503020204020204" pitchFamily="34" charset="-122"/>
              </a:rPr>
              <a:t>10 Mb/s</a:t>
            </a:r>
            <a:r>
              <a:rPr lang="zh-CN" altLang="en-US" sz="3200" b="0" kern="1200" dirty="0">
                <a:solidFill>
                  <a:srgbClr val="4D4D4D"/>
                </a:solidFill>
                <a:latin typeface="微软雅黑" panose="020B0503020204020204" pitchFamily="34" charset="-122"/>
                <a:ea typeface="微软雅黑" panose="020B0503020204020204" pitchFamily="34" charset="-122"/>
              </a:rPr>
              <a:t>。这正是交换机的最大优点。</a:t>
            </a:r>
          </a:p>
        </p:txBody>
      </p:sp>
      <p:sp>
        <p:nvSpPr>
          <p:cNvPr id="120834" name="Rectangle 2"/>
          <p:cNvSpPr>
            <a:spLocks noGrp="1" noChangeArrowheads="1"/>
          </p:cNvSpPr>
          <p:nvPr>
            <p:ph type="title"/>
          </p:nvPr>
        </p:nvSpPr>
        <p:spPr/>
        <p:txBody>
          <a:bodyPr/>
          <a:lstStyle/>
          <a:p>
            <a:r>
              <a:rPr lang="zh-CN" altLang="en-US" sz="4000" dirty="0">
                <a:solidFill>
                  <a:srgbClr val="FFFFFF"/>
                </a:solidFill>
              </a:rPr>
              <a:t>独占传输媒体的带宽</a:t>
            </a:r>
          </a:p>
        </p:txBody>
      </p:sp>
    </p:spTree>
  </p:cSld>
  <p:clrMapOvr>
    <a:masterClrMapping/>
  </p:clrMapOvr>
  <p:transition>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内容占位符 2"/>
          <p:cNvSpPr>
            <a:spLocks noGrp="1" noChangeArrowheads="1"/>
          </p:cNvSpPr>
          <p:nvPr>
            <p:ph idx="1"/>
          </p:nvPr>
        </p:nvSpPr>
        <p:spPr/>
        <p:txBody>
          <a:bodyPr/>
          <a:lstStyle/>
          <a:p>
            <a:r>
              <a:rPr lang="zh-CN" altLang="en-US" sz="3200" b="0" kern="1200" dirty="0">
                <a:solidFill>
                  <a:srgbClr val="4D4D4D"/>
                </a:solidFill>
                <a:latin typeface="微软雅黑" panose="020B0503020204020204" pitchFamily="34" charset="-122"/>
                <a:ea typeface="微软雅黑" panose="020B0503020204020204" pitchFamily="34" charset="-122"/>
              </a:rPr>
              <a:t>实验</a:t>
            </a:r>
            <a:r>
              <a:rPr lang="en-US" altLang="zh-CN" sz="3200" b="0" kern="1200" dirty="0">
                <a:solidFill>
                  <a:srgbClr val="4D4D4D"/>
                </a:solidFill>
                <a:latin typeface="微软雅黑" panose="020B0503020204020204" pitchFamily="34" charset="-122"/>
                <a:ea typeface="微软雅黑" panose="020B0503020204020204" pitchFamily="34" charset="-122"/>
              </a:rPr>
              <a:t>3-1</a:t>
            </a:r>
            <a:r>
              <a:rPr lang="zh-CN" altLang="en-US" sz="3200" b="0" kern="1200" dirty="0">
                <a:solidFill>
                  <a:srgbClr val="4D4D4D"/>
                </a:solidFill>
                <a:latin typeface="微软雅黑" panose="020B0503020204020204" pitchFamily="34" charset="-122"/>
                <a:ea typeface="微软雅黑" panose="020B0503020204020204" pitchFamily="34" charset="-122"/>
              </a:rPr>
              <a:t>：</a:t>
            </a:r>
            <a:r>
              <a:rPr lang="en-US" altLang="zh-CN" sz="3200" b="0" kern="1200" dirty="0" err="1">
                <a:solidFill>
                  <a:srgbClr val="4D4D4D"/>
                </a:solidFill>
                <a:latin typeface="微软雅黑" panose="020B0503020204020204" pitchFamily="34" charset="-122"/>
                <a:ea typeface="微软雅黑" panose="020B0503020204020204" pitchFamily="34" charset="-122"/>
              </a:rPr>
              <a:t>PacketTracer</a:t>
            </a:r>
            <a:r>
              <a:rPr lang="zh-CN" altLang="en-US" sz="3200" b="0" kern="1200" dirty="0">
                <a:solidFill>
                  <a:srgbClr val="4D4D4D"/>
                </a:solidFill>
                <a:latin typeface="微软雅黑" panose="020B0503020204020204" pitchFamily="34" charset="-122"/>
                <a:ea typeface="微软雅黑" panose="020B0503020204020204" pitchFamily="34" charset="-122"/>
              </a:rPr>
              <a:t>的使用及路由器的基本命令</a:t>
            </a:r>
            <a:endParaRPr lang="en-US" altLang="zh-CN" sz="3200" b="0" kern="1200" dirty="0">
              <a:solidFill>
                <a:srgbClr val="4D4D4D"/>
              </a:solidFill>
              <a:latin typeface="微软雅黑" panose="020B0503020204020204" pitchFamily="34" charset="-122"/>
              <a:ea typeface="微软雅黑" panose="020B0503020204020204" pitchFamily="34" charset="-122"/>
            </a:endParaRPr>
          </a:p>
          <a:p>
            <a:r>
              <a:rPr lang="zh-CN" altLang="en-US" sz="3200" b="0" kern="1200" dirty="0">
                <a:solidFill>
                  <a:srgbClr val="4D4D4D"/>
                </a:solidFill>
                <a:latin typeface="微软雅黑" panose="020B0503020204020204" pitchFamily="34" charset="-122"/>
                <a:ea typeface="微软雅黑" panose="020B0503020204020204" pitchFamily="34" charset="-122"/>
              </a:rPr>
              <a:t>实验</a:t>
            </a:r>
            <a:r>
              <a:rPr lang="en-US" altLang="zh-CN" sz="3200" b="0" kern="1200" dirty="0">
                <a:solidFill>
                  <a:srgbClr val="4D4D4D"/>
                </a:solidFill>
                <a:latin typeface="微软雅黑" panose="020B0503020204020204" pitchFamily="34" charset="-122"/>
                <a:ea typeface="微软雅黑" panose="020B0503020204020204" pitchFamily="34" charset="-122"/>
              </a:rPr>
              <a:t>3-2</a:t>
            </a:r>
            <a:r>
              <a:rPr lang="zh-CN" altLang="en-US" sz="3200" b="0" kern="1200" dirty="0">
                <a:solidFill>
                  <a:srgbClr val="4D4D4D"/>
                </a:solidFill>
                <a:latin typeface="微软雅黑" panose="020B0503020204020204" pitchFamily="34" charset="-122"/>
                <a:ea typeface="微软雅黑" panose="020B0503020204020204" pitchFamily="34" charset="-122"/>
              </a:rPr>
              <a:t>：局域网连接</a:t>
            </a:r>
            <a:endParaRPr lang="en-US" altLang="zh-CN" sz="3200" b="0" kern="1200" dirty="0">
              <a:solidFill>
                <a:srgbClr val="4D4D4D"/>
              </a:solidFill>
              <a:latin typeface="微软雅黑" panose="020B0503020204020204" pitchFamily="34" charset="-122"/>
              <a:ea typeface="微软雅黑" panose="020B0503020204020204" pitchFamily="34" charset="-122"/>
            </a:endParaRPr>
          </a:p>
          <a:p>
            <a:r>
              <a:rPr lang="zh-CN" altLang="en-US" sz="3200" b="0" kern="1200" dirty="0">
                <a:solidFill>
                  <a:srgbClr val="4D4D4D"/>
                </a:solidFill>
                <a:latin typeface="微软雅黑" panose="020B0503020204020204" pitchFamily="34" charset="-122"/>
                <a:ea typeface="微软雅黑" panose="020B0503020204020204" pitchFamily="34" charset="-122"/>
              </a:rPr>
              <a:t>实验</a:t>
            </a:r>
            <a:r>
              <a:rPr lang="en-US" altLang="zh-CN" sz="3200" b="0" kern="1200" dirty="0">
                <a:solidFill>
                  <a:srgbClr val="4D4D4D"/>
                </a:solidFill>
                <a:latin typeface="微软雅黑" panose="020B0503020204020204" pitchFamily="34" charset="-122"/>
                <a:ea typeface="微软雅黑" panose="020B0503020204020204" pitchFamily="34" charset="-122"/>
              </a:rPr>
              <a:t>3-3</a:t>
            </a:r>
            <a:r>
              <a:rPr lang="zh-CN" altLang="en-US" sz="3200" b="0" kern="1200" dirty="0">
                <a:solidFill>
                  <a:srgbClr val="4D4D4D"/>
                </a:solidFill>
                <a:latin typeface="微软雅黑" panose="020B0503020204020204" pitchFamily="34" charset="-122"/>
                <a:ea typeface="微软雅黑" panose="020B0503020204020204" pitchFamily="34" charset="-122"/>
              </a:rPr>
              <a:t>：查看交换机的</a:t>
            </a:r>
            <a:r>
              <a:rPr lang="en-US" altLang="zh-CN" sz="3200" b="0" kern="1200" dirty="0">
                <a:solidFill>
                  <a:srgbClr val="4D4D4D"/>
                </a:solidFill>
                <a:latin typeface="微软雅黑" panose="020B0503020204020204" pitchFamily="34" charset="-122"/>
                <a:ea typeface="微软雅黑" panose="020B0503020204020204" pitchFamily="34" charset="-122"/>
              </a:rPr>
              <a:t>MAC</a:t>
            </a:r>
            <a:r>
              <a:rPr lang="zh-CN" altLang="en-US" sz="3200" b="0" kern="1200" dirty="0">
                <a:solidFill>
                  <a:srgbClr val="4D4D4D"/>
                </a:solidFill>
                <a:latin typeface="微软雅黑" panose="020B0503020204020204" pitchFamily="34" charset="-122"/>
                <a:ea typeface="微软雅黑" panose="020B0503020204020204" pitchFamily="34" charset="-122"/>
              </a:rPr>
              <a:t>地址表</a:t>
            </a:r>
            <a:endParaRPr lang="en-US" altLang="zh-CN" sz="3200" b="0" kern="1200" dirty="0">
              <a:solidFill>
                <a:srgbClr val="4D4D4D"/>
              </a:solidFill>
              <a:latin typeface="微软雅黑" panose="020B0503020204020204" pitchFamily="34" charset="-122"/>
              <a:ea typeface="微软雅黑" panose="020B0503020204020204" pitchFamily="34" charset="-122"/>
            </a:endParaRPr>
          </a:p>
          <a:p>
            <a:r>
              <a:rPr lang="zh-CN" altLang="en-US" sz="3200" b="0" kern="1200" dirty="0">
                <a:solidFill>
                  <a:srgbClr val="4D4D4D"/>
                </a:solidFill>
                <a:latin typeface="微软雅黑" panose="020B0503020204020204" pitchFamily="34" charset="-122"/>
                <a:ea typeface="微软雅黑" panose="020B0503020204020204" pitchFamily="34" charset="-122"/>
              </a:rPr>
              <a:t>扩展实验</a:t>
            </a:r>
            <a:r>
              <a:rPr lang="en-US" altLang="zh-CN" sz="3200" b="0" kern="1200" dirty="0">
                <a:solidFill>
                  <a:srgbClr val="4D4D4D"/>
                </a:solidFill>
                <a:latin typeface="微软雅黑" panose="020B0503020204020204" pitchFamily="34" charset="-122"/>
                <a:ea typeface="微软雅黑" panose="020B0503020204020204" pitchFamily="34" charset="-122"/>
              </a:rPr>
              <a:t>3-2</a:t>
            </a:r>
            <a:r>
              <a:rPr lang="zh-CN" altLang="en-US" sz="3200" b="0" kern="1200" dirty="0">
                <a:solidFill>
                  <a:srgbClr val="4D4D4D"/>
                </a:solidFill>
                <a:latin typeface="微软雅黑" panose="020B0503020204020204" pitchFamily="34" charset="-122"/>
                <a:ea typeface="微软雅黑" panose="020B0503020204020204" pitchFamily="34" charset="-122"/>
              </a:rPr>
              <a:t>：生成树</a:t>
            </a:r>
            <a:endParaRPr lang="en-US" altLang="zh-CN" sz="3200" b="0" kern="1200" dirty="0">
              <a:solidFill>
                <a:srgbClr val="4D4D4D"/>
              </a:solidFill>
              <a:latin typeface="微软雅黑" panose="020B0503020204020204" pitchFamily="34" charset="-122"/>
              <a:ea typeface="微软雅黑" panose="020B0503020204020204" pitchFamily="34" charset="-122"/>
            </a:endParaRPr>
          </a:p>
          <a:p>
            <a:endParaRPr lang="zh-CN" altLang="en-US" dirty="0"/>
          </a:p>
        </p:txBody>
      </p:sp>
      <p:sp>
        <p:nvSpPr>
          <p:cNvPr id="121858" name="标题 1"/>
          <p:cNvSpPr>
            <a:spLocks noGrp="1" noChangeArrowheads="1"/>
          </p:cNvSpPr>
          <p:nvPr>
            <p:ph type="title"/>
          </p:nvPr>
        </p:nvSpPr>
        <p:spPr/>
        <p:txBody>
          <a:bodyPr/>
          <a:lstStyle/>
          <a:p>
            <a:r>
              <a:rPr lang="zh-CN" altLang="en-US" sz="4000" dirty="0">
                <a:solidFill>
                  <a:srgbClr val="FFFFFF"/>
                </a:solidFill>
              </a:rPr>
              <a:t>动手实验</a:t>
            </a:r>
          </a:p>
        </p:txBody>
      </p:sp>
    </p:spTree>
  </p:cSld>
  <p:clrMapOvr>
    <a:masterClrMapping/>
  </p:clrMapOvr>
  <p:transition>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3"/>
          <p:cNvSpPr>
            <a:spLocks noGrp="1" noChangeArrowheads="1"/>
          </p:cNvSpPr>
          <p:nvPr>
            <p:ph idx="1"/>
          </p:nvPr>
        </p:nvSpPr>
        <p:spPr/>
        <p:txBody>
          <a:bodyPr/>
          <a:lstStyle/>
          <a:p>
            <a:r>
              <a:rPr lang="zh-CN" altLang="en-US" sz="3200" b="0" kern="1200" dirty="0">
                <a:solidFill>
                  <a:srgbClr val="4D4D4D"/>
                </a:solidFill>
                <a:latin typeface="微软雅黑" panose="020B0503020204020204" pitchFamily="34" charset="-122"/>
                <a:ea typeface="微软雅黑" panose="020B0503020204020204" pitchFamily="34" charset="-122"/>
              </a:rPr>
              <a:t>虚拟局域网 </a:t>
            </a:r>
            <a:r>
              <a:rPr lang="en-US" altLang="zh-CN" sz="3200" b="0" kern="1200" dirty="0">
                <a:solidFill>
                  <a:srgbClr val="4D4D4D"/>
                </a:solidFill>
                <a:latin typeface="微软雅黑" panose="020B0503020204020204" pitchFamily="34" charset="-122"/>
                <a:ea typeface="微软雅黑" panose="020B0503020204020204" pitchFamily="34" charset="-122"/>
              </a:rPr>
              <a:t>VLAN </a:t>
            </a:r>
            <a:r>
              <a:rPr lang="zh-CN" altLang="en-US" sz="3200" b="0" kern="1200" dirty="0">
                <a:solidFill>
                  <a:srgbClr val="4D4D4D"/>
                </a:solidFill>
                <a:latin typeface="微软雅黑" panose="020B0503020204020204" pitchFamily="34" charset="-122"/>
                <a:ea typeface="微软雅黑" panose="020B0503020204020204" pitchFamily="34" charset="-122"/>
              </a:rPr>
              <a:t>是由一些局域网网段构成的与物理位置无关的逻辑组。</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这些网段具有某些共同的需求。</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每一个 </a:t>
            </a:r>
            <a:r>
              <a:rPr lang="en-US" altLang="zh-CN" sz="2800" dirty="0">
                <a:solidFill>
                  <a:srgbClr val="4D4D4D"/>
                </a:solidFill>
                <a:latin typeface="微软雅黑" panose="020B0503020204020204" pitchFamily="34" charset="-122"/>
                <a:ea typeface="微软雅黑" panose="020B0503020204020204" pitchFamily="34" charset="-122"/>
                <a:cs typeface="+mn-cs"/>
              </a:rPr>
              <a:t>VLAN </a:t>
            </a:r>
            <a:r>
              <a:rPr lang="zh-CN" altLang="en-US" sz="2800" dirty="0">
                <a:solidFill>
                  <a:srgbClr val="4D4D4D"/>
                </a:solidFill>
                <a:latin typeface="微软雅黑" panose="020B0503020204020204" pitchFamily="34" charset="-122"/>
                <a:ea typeface="微软雅黑" panose="020B0503020204020204" pitchFamily="34" charset="-122"/>
                <a:cs typeface="+mn-cs"/>
              </a:rPr>
              <a:t>的帧都有一个明确的标识符，指明发送这个帧的工作站是属于哪一个 </a:t>
            </a:r>
            <a:r>
              <a:rPr lang="en-US" altLang="zh-CN" sz="2800" dirty="0">
                <a:solidFill>
                  <a:srgbClr val="4D4D4D"/>
                </a:solidFill>
                <a:latin typeface="微软雅黑" panose="020B0503020204020204" pitchFamily="34" charset="-122"/>
                <a:ea typeface="微软雅黑" panose="020B0503020204020204" pitchFamily="34" charset="-122"/>
                <a:cs typeface="+mn-cs"/>
              </a:rPr>
              <a:t>VLAN</a:t>
            </a:r>
            <a:r>
              <a:rPr lang="zh-CN" altLang="en-US" sz="2800" dirty="0">
                <a:solidFill>
                  <a:srgbClr val="4D4D4D"/>
                </a:solidFill>
                <a:latin typeface="微软雅黑" panose="020B0503020204020204" pitchFamily="34" charset="-122"/>
                <a:ea typeface="微软雅黑" panose="020B0503020204020204" pitchFamily="34" charset="-122"/>
                <a:cs typeface="+mn-cs"/>
              </a:rPr>
              <a:t>。</a:t>
            </a:r>
          </a:p>
          <a:p>
            <a:r>
              <a:rPr lang="zh-CN" altLang="en-US" sz="3200" b="0" kern="1200" dirty="0">
                <a:solidFill>
                  <a:srgbClr val="4D4D4D"/>
                </a:solidFill>
                <a:latin typeface="微软雅黑" panose="020B0503020204020204" pitchFamily="34" charset="-122"/>
                <a:ea typeface="微软雅黑" panose="020B0503020204020204" pitchFamily="34" charset="-122"/>
              </a:rPr>
              <a:t>虚拟局域网其实只是局域网给用户提供的一种服务，而并不是一种新型局域网。</a:t>
            </a:r>
          </a:p>
        </p:txBody>
      </p:sp>
      <p:sp>
        <p:nvSpPr>
          <p:cNvPr id="122882" name="Rectangle 2"/>
          <p:cNvSpPr>
            <a:spLocks noGrp="1" noChangeArrowheads="1"/>
          </p:cNvSpPr>
          <p:nvPr>
            <p:ph type="title"/>
          </p:nvPr>
        </p:nvSpPr>
        <p:spPr/>
        <p:txBody>
          <a:bodyPr/>
          <a:lstStyle/>
          <a:p>
            <a:r>
              <a:rPr lang="zh-CN" altLang="en-US" sz="4000" dirty="0">
                <a:solidFill>
                  <a:srgbClr val="FFFFFF"/>
                </a:solidFill>
              </a:rPr>
              <a:t>虚拟局域网</a:t>
            </a:r>
          </a:p>
        </p:txBody>
      </p:sp>
    </p:spTree>
  </p:cSld>
  <p:clrMapOvr>
    <a:masterClrMapping/>
  </p:clrMapOvr>
  <p:transition>
    <p:fade/>
  </p:transition>
</p:sld>
</file>

<file path=ppt/slides/slide96.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123906" name="AutoShape 2"/>
          <p:cNvSpPr>
            <a:spLocks noChangeArrowheads="1"/>
          </p:cNvSpPr>
          <p:nvPr/>
        </p:nvSpPr>
        <p:spPr bwMode="auto">
          <a:xfrm flipH="1">
            <a:off x="1102641" y="4112577"/>
            <a:ext cx="10080370" cy="1398912"/>
          </a:xfrm>
          <a:prstGeom prst="cube">
            <a:avLst>
              <a:gd name="adj" fmla="val 93745"/>
            </a:avLst>
          </a:prstGeom>
          <a:solidFill>
            <a:schemeClr val="bg1"/>
          </a:solidFill>
          <a:ln w="9525">
            <a:solidFill>
              <a:schemeClr val="tx1"/>
            </a:solidFill>
            <a:miter lim="800000"/>
            <a:headEnd/>
            <a:tailEnd/>
          </a:ln>
        </p:spPr>
        <p:txBody>
          <a:bodyPr wrap="none" lIns="108850" tIns="54425" rIns="108850" bIns="54425" anchor="ctr"/>
          <a:lstStyle/>
          <a:p>
            <a:pPr eaLnBrk="1" hangingPunct="1"/>
            <a:endParaRPr lang="zh-CN" altLang="en-US"/>
          </a:p>
        </p:txBody>
      </p:sp>
      <p:sp>
        <p:nvSpPr>
          <p:cNvPr id="123907" name="Line 3"/>
          <p:cNvSpPr>
            <a:spLocks noChangeShapeType="1"/>
          </p:cNvSpPr>
          <p:nvPr/>
        </p:nvSpPr>
        <p:spPr bwMode="auto">
          <a:xfrm>
            <a:off x="2996810" y="6210151"/>
            <a:ext cx="2090994" cy="0"/>
          </a:xfrm>
          <a:prstGeom prst="line">
            <a:avLst/>
          </a:prstGeom>
          <a:noFill/>
          <a:ln w="762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3908" name="AutoShape 4"/>
          <p:cNvSpPr>
            <a:spLocks noChangeArrowheads="1"/>
          </p:cNvSpPr>
          <p:nvPr/>
        </p:nvSpPr>
        <p:spPr bwMode="auto">
          <a:xfrm flipH="1">
            <a:off x="1102641" y="2170616"/>
            <a:ext cx="10080370" cy="1397323"/>
          </a:xfrm>
          <a:prstGeom prst="cube">
            <a:avLst>
              <a:gd name="adj" fmla="val 93745"/>
            </a:avLst>
          </a:prstGeom>
          <a:solidFill>
            <a:schemeClr val="bg1"/>
          </a:solidFill>
          <a:ln w="9525">
            <a:solidFill>
              <a:schemeClr val="tx1"/>
            </a:solidFill>
            <a:miter lim="800000"/>
            <a:headEnd/>
            <a:tailEnd/>
          </a:ln>
        </p:spPr>
        <p:txBody>
          <a:bodyPr wrap="none" lIns="108850" tIns="54425" rIns="108850" bIns="54425" anchor="ctr"/>
          <a:lstStyle/>
          <a:p>
            <a:pPr eaLnBrk="1" hangingPunct="1"/>
            <a:endParaRPr lang="zh-CN" altLang="en-US"/>
          </a:p>
        </p:txBody>
      </p:sp>
      <p:sp>
        <p:nvSpPr>
          <p:cNvPr id="123909" name="AutoShape 5"/>
          <p:cNvSpPr>
            <a:spLocks noChangeArrowheads="1"/>
          </p:cNvSpPr>
          <p:nvPr/>
        </p:nvSpPr>
        <p:spPr bwMode="auto">
          <a:xfrm flipH="1">
            <a:off x="1202110" y="304871"/>
            <a:ext cx="9881431" cy="1398912"/>
          </a:xfrm>
          <a:prstGeom prst="cube">
            <a:avLst>
              <a:gd name="adj" fmla="val 93745"/>
            </a:avLst>
          </a:prstGeom>
          <a:solidFill>
            <a:schemeClr val="bg1"/>
          </a:solidFill>
          <a:ln w="9525">
            <a:solidFill>
              <a:schemeClr val="tx1"/>
            </a:solidFill>
            <a:miter lim="800000"/>
            <a:headEnd/>
            <a:tailEnd/>
          </a:ln>
        </p:spPr>
        <p:txBody>
          <a:bodyPr wrap="none" lIns="108850" tIns="54425" rIns="108850" bIns="54425" anchor="ctr"/>
          <a:lstStyle/>
          <a:p>
            <a:pPr eaLnBrk="1" hangingPunct="1"/>
            <a:endParaRPr lang="zh-CN" altLang="en-US"/>
          </a:p>
        </p:txBody>
      </p:sp>
      <p:sp>
        <p:nvSpPr>
          <p:cNvPr id="123910" name="Line 6"/>
          <p:cNvSpPr>
            <a:spLocks noChangeShapeType="1"/>
          </p:cNvSpPr>
          <p:nvPr/>
        </p:nvSpPr>
        <p:spPr bwMode="auto">
          <a:xfrm>
            <a:off x="3572468" y="693899"/>
            <a:ext cx="5223253"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3911" name="Line 7"/>
          <p:cNvSpPr>
            <a:spLocks noChangeShapeType="1"/>
          </p:cNvSpPr>
          <p:nvPr/>
        </p:nvSpPr>
        <p:spPr bwMode="auto">
          <a:xfrm>
            <a:off x="3771409" y="849510"/>
            <a:ext cx="314919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3912" name="Line 8"/>
          <p:cNvSpPr>
            <a:spLocks noChangeShapeType="1"/>
          </p:cNvSpPr>
          <p:nvPr/>
        </p:nvSpPr>
        <p:spPr bwMode="auto">
          <a:xfrm>
            <a:off x="3968234" y="1003532"/>
            <a:ext cx="692059"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3913" name="Line 9"/>
          <p:cNvSpPr>
            <a:spLocks noChangeShapeType="1"/>
          </p:cNvSpPr>
          <p:nvPr/>
        </p:nvSpPr>
        <p:spPr bwMode="auto">
          <a:xfrm>
            <a:off x="3968234" y="2947082"/>
            <a:ext cx="692059"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3914" name="Line 10"/>
          <p:cNvSpPr>
            <a:spLocks noChangeShapeType="1"/>
          </p:cNvSpPr>
          <p:nvPr/>
        </p:nvSpPr>
        <p:spPr bwMode="auto">
          <a:xfrm>
            <a:off x="3771409" y="2713666"/>
            <a:ext cx="3487813"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3915" name="Line 11"/>
          <p:cNvSpPr>
            <a:spLocks noChangeShapeType="1"/>
          </p:cNvSpPr>
          <p:nvPr/>
        </p:nvSpPr>
        <p:spPr bwMode="auto">
          <a:xfrm>
            <a:off x="3475115" y="2480249"/>
            <a:ext cx="5303676"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3916" name="Line 12"/>
          <p:cNvSpPr>
            <a:spLocks noChangeShapeType="1"/>
          </p:cNvSpPr>
          <p:nvPr/>
        </p:nvSpPr>
        <p:spPr bwMode="auto">
          <a:xfrm>
            <a:off x="3671939" y="4733434"/>
            <a:ext cx="1877238"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3917" name="Line 13"/>
          <p:cNvSpPr>
            <a:spLocks noChangeShapeType="1"/>
          </p:cNvSpPr>
          <p:nvPr/>
        </p:nvSpPr>
        <p:spPr bwMode="auto">
          <a:xfrm>
            <a:off x="3671940" y="4889045"/>
            <a:ext cx="994704"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3918" name="Line 14"/>
          <p:cNvSpPr>
            <a:spLocks noChangeShapeType="1"/>
          </p:cNvSpPr>
          <p:nvPr/>
        </p:nvSpPr>
        <p:spPr bwMode="auto">
          <a:xfrm>
            <a:off x="3206333" y="4423799"/>
            <a:ext cx="5654997"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3919" name="Line 15"/>
          <p:cNvSpPr>
            <a:spLocks noChangeShapeType="1"/>
          </p:cNvSpPr>
          <p:nvPr/>
        </p:nvSpPr>
        <p:spPr bwMode="auto">
          <a:xfrm>
            <a:off x="3475114" y="4579410"/>
            <a:ext cx="3523792"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3920" name="AutoShape 16"/>
          <p:cNvSpPr>
            <a:spLocks noChangeArrowheads="1"/>
          </p:cNvSpPr>
          <p:nvPr/>
        </p:nvSpPr>
        <p:spPr bwMode="auto">
          <a:xfrm flipH="1">
            <a:off x="2387290" y="4190383"/>
            <a:ext cx="1580945" cy="932078"/>
          </a:xfrm>
          <a:prstGeom prst="cube">
            <a:avLst>
              <a:gd name="adj" fmla="val 28329"/>
            </a:avLst>
          </a:prstGeom>
          <a:solidFill>
            <a:srgbClr val="99FFCC"/>
          </a:solidFill>
          <a:ln w="9525">
            <a:solidFill>
              <a:schemeClr val="tx1"/>
            </a:solidFill>
            <a:miter lim="800000"/>
            <a:headEnd/>
            <a:tailEnd/>
          </a:ln>
        </p:spPr>
        <p:txBody>
          <a:bodyPr wrap="none" lIns="108850" tIns="54425" rIns="108850" bIns="54425" anchor="ctr"/>
          <a:lstStyle/>
          <a:p>
            <a:pPr algn="ctr" eaLnBrk="1" hangingPunct="1"/>
            <a:r>
              <a:rPr kumimoji="1" lang="zh-CN" altLang="en-US" sz="2400">
                <a:solidFill>
                  <a:srgbClr val="333399"/>
                </a:solidFill>
                <a:ea typeface="黑体" pitchFamily="49" charset="-122"/>
              </a:rPr>
              <a:t>以太网</a:t>
            </a:r>
          </a:p>
          <a:p>
            <a:pPr algn="ctr" eaLnBrk="1" hangingPunct="1"/>
            <a:r>
              <a:rPr kumimoji="1" lang="zh-CN" altLang="en-US" sz="2400">
                <a:solidFill>
                  <a:srgbClr val="333399"/>
                </a:solidFill>
                <a:ea typeface="黑体" pitchFamily="49" charset="-122"/>
              </a:rPr>
              <a:t>交换机</a:t>
            </a:r>
          </a:p>
        </p:txBody>
      </p:sp>
      <p:sp>
        <p:nvSpPr>
          <p:cNvPr id="123921" name="AutoShape 17"/>
          <p:cNvSpPr>
            <a:spLocks noChangeArrowheads="1"/>
          </p:cNvSpPr>
          <p:nvPr/>
        </p:nvSpPr>
        <p:spPr bwMode="auto">
          <a:xfrm>
            <a:off x="6637003" y="538288"/>
            <a:ext cx="1481474" cy="4584173"/>
          </a:xfrm>
          <a:prstGeom prst="roundRect">
            <a:avLst>
              <a:gd name="adj" fmla="val 50000"/>
            </a:avLst>
          </a:prstGeom>
          <a:solidFill>
            <a:srgbClr val="FFFF66">
              <a:alpha val="50195"/>
            </a:srgbClr>
          </a:solidFill>
          <a:ln w="19050">
            <a:solidFill>
              <a:schemeClr val="tx1"/>
            </a:solidFill>
            <a:prstDash val="dash"/>
            <a:round/>
            <a:headEnd/>
            <a:tailEnd/>
          </a:ln>
        </p:spPr>
        <p:txBody>
          <a:bodyPr wrap="none" lIns="108850" tIns="54425" rIns="108850" bIns="54425" anchor="ctr"/>
          <a:lstStyle/>
          <a:p>
            <a:pPr eaLnBrk="1" hangingPunct="1"/>
            <a:endParaRPr lang="zh-CN" altLang="en-US"/>
          </a:p>
        </p:txBody>
      </p:sp>
      <p:sp>
        <p:nvSpPr>
          <p:cNvPr id="123922" name="AutoShape 18"/>
          <p:cNvSpPr>
            <a:spLocks noChangeArrowheads="1"/>
          </p:cNvSpPr>
          <p:nvPr/>
        </p:nvSpPr>
        <p:spPr bwMode="auto">
          <a:xfrm>
            <a:off x="4363999" y="538288"/>
            <a:ext cx="2076180" cy="5128812"/>
          </a:xfrm>
          <a:prstGeom prst="roundRect">
            <a:avLst>
              <a:gd name="adj" fmla="val 50000"/>
            </a:avLst>
          </a:prstGeom>
          <a:solidFill>
            <a:srgbClr val="CCECFF">
              <a:alpha val="50195"/>
            </a:srgbClr>
          </a:solidFill>
          <a:ln w="19050">
            <a:solidFill>
              <a:schemeClr val="tx1"/>
            </a:solidFill>
            <a:prstDash val="dash"/>
            <a:round/>
            <a:headEnd/>
            <a:tailEnd/>
          </a:ln>
        </p:spPr>
        <p:txBody>
          <a:bodyPr wrap="none" lIns="108850" tIns="54425" rIns="108850" bIns="54425" anchor="ctr"/>
          <a:lstStyle/>
          <a:p>
            <a:pPr eaLnBrk="1" hangingPunct="1"/>
            <a:endParaRPr lang="zh-CN" altLang="en-US"/>
          </a:p>
        </p:txBody>
      </p:sp>
      <p:sp>
        <p:nvSpPr>
          <p:cNvPr id="123923" name="Text Box 19"/>
          <p:cNvSpPr txBox="1">
            <a:spLocks noChangeArrowheads="1"/>
          </p:cNvSpPr>
          <p:nvPr/>
        </p:nvSpPr>
        <p:spPr bwMode="auto">
          <a:xfrm>
            <a:off x="5117434" y="859037"/>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A</a:t>
            </a:r>
            <a:r>
              <a:rPr kumimoji="1" lang="en-US" altLang="zh-CN" sz="2400" b="0" baseline="-25000">
                <a:solidFill>
                  <a:srgbClr val="333399"/>
                </a:solidFill>
                <a:latin typeface="Arial" charset="0"/>
              </a:rPr>
              <a:t>4</a:t>
            </a:r>
            <a:endParaRPr kumimoji="1" lang="en-US" altLang="zh-CN" sz="2400" b="0">
              <a:solidFill>
                <a:srgbClr val="333399"/>
              </a:solidFill>
              <a:latin typeface="Arial" charset="0"/>
            </a:endParaRPr>
          </a:p>
        </p:txBody>
      </p:sp>
      <p:sp>
        <p:nvSpPr>
          <p:cNvPr id="123924" name="Text Box 20"/>
          <p:cNvSpPr txBox="1">
            <a:spLocks noChangeArrowheads="1"/>
          </p:cNvSpPr>
          <p:nvPr/>
        </p:nvSpPr>
        <p:spPr bwMode="auto">
          <a:xfrm>
            <a:off x="7528005" y="4458733"/>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B</a:t>
            </a:r>
            <a:r>
              <a:rPr kumimoji="1" lang="en-US" altLang="zh-CN" sz="2400" b="0" baseline="-25000">
                <a:solidFill>
                  <a:srgbClr val="333399"/>
                </a:solidFill>
                <a:latin typeface="Arial" charset="0"/>
              </a:rPr>
              <a:t>1</a:t>
            </a:r>
            <a:endParaRPr kumimoji="1" lang="en-US" altLang="zh-CN" sz="2400" b="0">
              <a:solidFill>
                <a:srgbClr val="333399"/>
              </a:solidFill>
              <a:latin typeface="Arial" charset="0"/>
            </a:endParaRPr>
          </a:p>
        </p:txBody>
      </p:sp>
      <p:sp>
        <p:nvSpPr>
          <p:cNvPr id="123925" name="AutoShape 21"/>
          <p:cNvSpPr>
            <a:spLocks noChangeArrowheads="1"/>
          </p:cNvSpPr>
          <p:nvPr/>
        </p:nvSpPr>
        <p:spPr bwMode="auto">
          <a:xfrm>
            <a:off x="8416889" y="382677"/>
            <a:ext cx="1382003" cy="4584173"/>
          </a:xfrm>
          <a:prstGeom prst="roundRect">
            <a:avLst>
              <a:gd name="adj" fmla="val 50000"/>
            </a:avLst>
          </a:prstGeom>
          <a:solidFill>
            <a:srgbClr val="FF99CC">
              <a:alpha val="50195"/>
            </a:srgbClr>
          </a:solidFill>
          <a:ln w="19050">
            <a:solidFill>
              <a:schemeClr val="tx1"/>
            </a:solidFill>
            <a:prstDash val="dash"/>
            <a:round/>
            <a:headEnd/>
            <a:tailEnd/>
          </a:ln>
        </p:spPr>
        <p:txBody>
          <a:bodyPr wrap="none" lIns="108850" tIns="54425" rIns="108850" bIns="54425" anchor="ctr"/>
          <a:lstStyle/>
          <a:p>
            <a:pPr eaLnBrk="1" hangingPunct="1"/>
            <a:endParaRPr lang="zh-CN" altLang="en-US"/>
          </a:p>
        </p:txBody>
      </p:sp>
      <p:sp>
        <p:nvSpPr>
          <p:cNvPr id="123926" name="AutoShape 22"/>
          <p:cNvSpPr>
            <a:spLocks noChangeArrowheads="1"/>
          </p:cNvSpPr>
          <p:nvPr/>
        </p:nvSpPr>
        <p:spPr bwMode="auto">
          <a:xfrm flipH="1">
            <a:off x="2387290" y="382676"/>
            <a:ext cx="1580945" cy="932078"/>
          </a:xfrm>
          <a:prstGeom prst="cube">
            <a:avLst>
              <a:gd name="adj" fmla="val 28329"/>
            </a:avLst>
          </a:prstGeom>
          <a:solidFill>
            <a:srgbClr val="99FFCC"/>
          </a:solidFill>
          <a:ln w="9525">
            <a:solidFill>
              <a:schemeClr val="tx1"/>
            </a:solidFill>
            <a:miter lim="800000"/>
            <a:headEnd/>
            <a:tailEnd/>
          </a:ln>
        </p:spPr>
        <p:txBody>
          <a:bodyPr wrap="none" lIns="108850" tIns="54425" rIns="108850" bIns="54425" anchor="ctr"/>
          <a:lstStyle/>
          <a:p>
            <a:pPr algn="ctr" eaLnBrk="1" hangingPunct="1"/>
            <a:r>
              <a:rPr kumimoji="1" lang="zh-CN" altLang="en-US" sz="2400">
                <a:solidFill>
                  <a:srgbClr val="333399"/>
                </a:solidFill>
                <a:ea typeface="黑体" pitchFamily="49" charset="-122"/>
              </a:rPr>
              <a:t>以太网</a:t>
            </a:r>
          </a:p>
          <a:p>
            <a:pPr algn="ctr" eaLnBrk="1" hangingPunct="1"/>
            <a:r>
              <a:rPr kumimoji="1" lang="zh-CN" altLang="en-US" sz="2400">
                <a:solidFill>
                  <a:srgbClr val="333399"/>
                </a:solidFill>
                <a:ea typeface="黑体" pitchFamily="49" charset="-122"/>
              </a:rPr>
              <a:t>交换机</a:t>
            </a:r>
          </a:p>
        </p:txBody>
      </p:sp>
      <p:sp>
        <p:nvSpPr>
          <p:cNvPr id="123927" name="Line 23"/>
          <p:cNvSpPr>
            <a:spLocks noChangeShapeType="1"/>
          </p:cNvSpPr>
          <p:nvPr/>
        </p:nvSpPr>
        <p:spPr bwMode="auto">
          <a:xfrm>
            <a:off x="2090994" y="938431"/>
            <a:ext cx="0" cy="5038303"/>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3928" name="Line 24"/>
          <p:cNvSpPr>
            <a:spLocks noChangeShapeType="1"/>
          </p:cNvSpPr>
          <p:nvPr/>
        </p:nvSpPr>
        <p:spPr bwMode="auto">
          <a:xfrm>
            <a:off x="2071948" y="927315"/>
            <a:ext cx="611636"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3929" name="Text Box 25"/>
          <p:cNvSpPr txBox="1">
            <a:spLocks noChangeArrowheads="1"/>
          </p:cNvSpPr>
          <p:nvPr/>
        </p:nvSpPr>
        <p:spPr bwMode="auto">
          <a:xfrm>
            <a:off x="8461332" y="1735540"/>
            <a:ext cx="1138347"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VLAN</a:t>
            </a:r>
            <a:r>
              <a:rPr kumimoji="1" lang="en-US" altLang="zh-CN" sz="2400" b="0" baseline="-25000">
                <a:solidFill>
                  <a:srgbClr val="333399"/>
                </a:solidFill>
                <a:latin typeface="Arial" charset="0"/>
              </a:rPr>
              <a:t>3</a:t>
            </a:r>
            <a:endParaRPr kumimoji="1" lang="en-US" altLang="zh-CN" sz="2400" b="0">
              <a:solidFill>
                <a:srgbClr val="333399"/>
              </a:solidFill>
              <a:latin typeface="Arial" charset="0"/>
            </a:endParaRPr>
          </a:p>
        </p:txBody>
      </p:sp>
      <p:sp>
        <p:nvSpPr>
          <p:cNvPr id="123930" name="Text Box 26"/>
          <p:cNvSpPr txBox="1">
            <a:spLocks noChangeArrowheads="1"/>
          </p:cNvSpPr>
          <p:nvPr/>
        </p:nvSpPr>
        <p:spPr bwMode="auto">
          <a:xfrm>
            <a:off x="9153393" y="455719"/>
            <a:ext cx="556457"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C</a:t>
            </a:r>
            <a:r>
              <a:rPr kumimoji="1" lang="en-US" altLang="zh-CN" sz="2400" b="0" baseline="-25000">
                <a:solidFill>
                  <a:srgbClr val="333399"/>
                </a:solidFill>
                <a:latin typeface="Arial" charset="0"/>
              </a:rPr>
              <a:t>3</a:t>
            </a:r>
            <a:endParaRPr kumimoji="1" lang="en-US" altLang="zh-CN" sz="2400" b="0">
              <a:solidFill>
                <a:srgbClr val="333399"/>
              </a:solidFill>
              <a:latin typeface="Arial" charset="0"/>
            </a:endParaRPr>
          </a:p>
        </p:txBody>
      </p:sp>
      <p:sp>
        <p:nvSpPr>
          <p:cNvPr id="123931" name="Text Box 27"/>
          <p:cNvSpPr txBox="1">
            <a:spLocks noChangeArrowheads="1"/>
          </p:cNvSpPr>
          <p:nvPr/>
        </p:nvSpPr>
        <p:spPr bwMode="auto">
          <a:xfrm>
            <a:off x="7278271" y="735184"/>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B</a:t>
            </a:r>
            <a:r>
              <a:rPr kumimoji="1" lang="en-US" altLang="zh-CN" sz="2400" b="0" baseline="-25000">
                <a:solidFill>
                  <a:srgbClr val="333399"/>
                </a:solidFill>
                <a:latin typeface="Arial" charset="0"/>
              </a:rPr>
              <a:t>3</a:t>
            </a:r>
            <a:endParaRPr kumimoji="1" lang="en-US" altLang="zh-CN" sz="2400" b="0">
              <a:solidFill>
                <a:srgbClr val="333399"/>
              </a:solidFill>
              <a:latin typeface="Arial" charset="0"/>
            </a:endParaRPr>
          </a:p>
        </p:txBody>
      </p:sp>
      <p:sp>
        <p:nvSpPr>
          <p:cNvPr id="123932" name="Text Box 28"/>
          <p:cNvSpPr txBox="1">
            <a:spLocks noChangeArrowheads="1"/>
          </p:cNvSpPr>
          <p:nvPr/>
        </p:nvSpPr>
        <p:spPr bwMode="auto">
          <a:xfrm>
            <a:off x="4660293" y="1738716"/>
            <a:ext cx="1138347"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VLAN</a:t>
            </a:r>
            <a:r>
              <a:rPr kumimoji="1" lang="en-US" altLang="zh-CN" sz="2400" b="0" baseline="-25000">
                <a:solidFill>
                  <a:srgbClr val="333399"/>
                </a:solidFill>
                <a:latin typeface="Arial" charset="0"/>
              </a:rPr>
              <a:t>1</a:t>
            </a:r>
            <a:endParaRPr kumimoji="1" lang="en-US" altLang="zh-CN" sz="2400" b="0">
              <a:solidFill>
                <a:srgbClr val="333399"/>
              </a:solidFill>
              <a:latin typeface="Arial" charset="0"/>
            </a:endParaRPr>
          </a:p>
        </p:txBody>
      </p:sp>
      <p:sp>
        <p:nvSpPr>
          <p:cNvPr id="123933" name="Text Box 29"/>
          <p:cNvSpPr txBox="1">
            <a:spLocks noChangeArrowheads="1"/>
          </p:cNvSpPr>
          <p:nvPr/>
        </p:nvSpPr>
        <p:spPr bwMode="auto">
          <a:xfrm>
            <a:off x="6694147" y="1738716"/>
            <a:ext cx="1138347"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VLAN</a:t>
            </a:r>
            <a:r>
              <a:rPr kumimoji="1" lang="en-US" altLang="zh-CN" sz="2400" b="0" baseline="-25000">
                <a:solidFill>
                  <a:srgbClr val="333399"/>
                </a:solidFill>
                <a:latin typeface="Arial" charset="0"/>
              </a:rPr>
              <a:t>2</a:t>
            </a:r>
            <a:endParaRPr kumimoji="1" lang="en-US" altLang="zh-CN" sz="2400" b="0">
              <a:solidFill>
                <a:srgbClr val="333399"/>
              </a:solidFill>
              <a:latin typeface="Arial" charset="0"/>
            </a:endParaRPr>
          </a:p>
        </p:txBody>
      </p:sp>
      <p:sp>
        <p:nvSpPr>
          <p:cNvPr id="123934" name="Text Box 30"/>
          <p:cNvSpPr txBox="1">
            <a:spLocks noChangeArrowheads="1"/>
          </p:cNvSpPr>
          <p:nvPr/>
        </p:nvSpPr>
        <p:spPr bwMode="auto">
          <a:xfrm>
            <a:off x="9208419" y="4161802"/>
            <a:ext cx="556457"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C</a:t>
            </a:r>
            <a:r>
              <a:rPr kumimoji="1" lang="en-US" altLang="zh-CN" sz="2400" b="0" baseline="-25000">
                <a:solidFill>
                  <a:srgbClr val="333399"/>
                </a:solidFill>
                <a:latin typeface="Arial" charset="0"/>
              </a:rPr>
              <a:t>1</a:t>
            </a:r>
            <a:endParaRPr kumimoji="1" lang="en-US" altLang="zh-CN" sz="2400" b="0">
              <a:solidFill>
                <a:srgbClr val="333399"/>
              </a:solidFill>
              <a:latin typeface="Arial" charset="0"/>
            </a:endParaRPr>
          </a:p>
        </p:txBody>
      </p:sp>
      <p:sp>
        <p:nvSpPr>
          <p:cNvPr id="123935" name="Text Box 31"/>
          <p:cNvSpPr txBox="1">
            <a:spLocks noChangeArrowheads="1"/>
          </p:cNvSpPr>
          <p:nvPr/>
        </p:nvSpPr>
        <p:spPr bwMode="auto">
          <a:xfrm>
            <a:off x="5911082" y="4574647"/>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A</a:t>
            </a:r>
            <a:r>
              <a:rPr kumimoji="1" lang="en-US" altLang="zh-CN" sz="2400" b="0" baseline="-25000">
                <a:solidFill>
                  <a:srgbClr val="333399"/>
                </a:solidFill>
                <a:latin typeface="Arial" charset="0"/>
              </a:rPr>
              <a:t>2</a:t>
            </a:r>
            <a:endParaRPr kumimoji="1" lang="en-US" altLang="zh-CN" sz="2400" b="0">
              <a:solidFill>
                <a:srgbClr val="333399"/>
              </a:solidFill>
              <a:latin typeface="Arial" charset="0"/>
            </a:endParaRPr>
          </a:p>
        </p:txBody>
      </p:sp>
      <p:sp>
        <p:nvSpPr>
          <p:cNvPr id="123936" name="Text Box 32"/>
          <p:cNvSpPr txBox="1">
            <a:spLocks noChangeArrowheads="1"/>
          </p:cNvSpPr>
          <p:nvPr/>
        </p:nvSpPr>
        <p:spPr bwMode="auto">
          <a:xfrm>
            <a:off x="5056060" y="5019250"/>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A</a:t>
            </a:r>
            <a:r>
              <a:rPr kumimoji="1" lang="en-US" altLang="zh-CN" sz="2400" b="0" baseline="-25000">
                <a:solidFill>
                  <a:srgbClr val="333399"/>
                </a:solidFill>
                <a:latin typeface="Arial" charset="0"/>
              </a:rPr>
              <a:t>1</a:t>
            </a:r>
            <a:endParaRPr kumimoji="1" lang="en-US" altLang="zh-CN" sz="2400" b="0">
              <a:solidFill>
                <a:srgbClr val="333399"/>
              </a:solidFill>
              <a:latin typeface="Arial" charset="0"/>
            </a:endParaRPr>
          </a:p>
        </p:txBody>
      </p:sp>
      <p:sp>
        <p:nvSpPr>
          <p:cNvPr id="123937" name="Text Box 33"/>
          <p:cNvSpPr txBox="1">
            <a:spLocks noChangeArrowheads="1"/>
          </p:cNvSpPr>
          <p:nvPr/>
        </p:nvSpPr>
        <p:spPr bwMode="auto">
          <a:xfrm>
            <a:off x="5096270" y="2816878"/>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A</a:t>
            </a:r>
            <a:r>
              <a:rPr kumimoji="1" lang="en-US" altLang="zh-CN" sz="2400" b="0" baseline="-25000">
                <a:solidFill>
                  <a:srgbClr val="333399"/>
                </a:solidFill>
                <a:latin typeface="Arial" charset="0"/>
              </a:rPr>
              <a:t>3</a:t>
            </a:r>
            <a:endParaRPr kumimoji="1" lang="en-US" altLang="zh-CN" sz="2400" b="0">
              <a:solidFill>
                <a:srgbClr val="333399"/>
              </a:solidFill>
              <a:latin typeface="Arial" charset="0"/>
            </a:endParaRPr>
          </a:p>
        </p:txBody>
      </p:sp>
      <p:sp>
        <p:nvSpPr>
          <p:cNvPr id="123938" name="Text Box 34"/>
          <p:cNvSpPr txBox="1">
            <a:spLocks noChangeArrowheads="1"/>
          </p:cNvSpPr>
          <p:nvPr/>
        </p:nvSpPr>
        <p:spPr bwMode="auto">
          <a:xfrm>
            <a:off x="9242282" y="2302408"/>
            <a:ext cx="556457"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C</a:t>
            </a:r>
            <a:r>
              <a:rPr kumimoji="1" lang="en-US" altLang="zh-CN" sz="2400" b="0" baseline="-25000">
                <a:solidFill>
                  <a:srgbClr val="333399"/>
                </a:solidFill>
                <a:latin typeface="Arial" charset="0"/>
              </a:rPr>
              <a:t>2</a:t>
            </a:r>
            <a:endParaRPr kumimoji="1" lang="en-US" altLang="zh-CN" sz="2400" b="0">
              <a:solidFill>
                <a:srgbClr val="333399"/>
              </a:solidFill>
              <a:latin typeface="Arial" charset="0"/>
            </a:endParaRPr>
          </a:p>
        </p:txBody>
      </p:sp>
      <p:sp>
        <p:nvSpPr>
          <p:cNvPr id="123939" name="Text Box 35"/>
          <p:cNvSpPr txBox="1">
            <a:spLocks noChangeArrowheads="1"/>
          </p:cNvSpPr>
          <p:nvPr/>
        </p:nvSpPr>
        <p:spPr bwMode="auto">
          <a:xfrm>
            <a:off x="7583031" y="2454844"/>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B</a:t>
            </a:r>
            <a:r>
              <a:rPr kumimoji="1" lang="en-US" altLang="zh-CN" sz="2400" b="0" baseline="-25000">
                <a:solidFill>
                  <a:srgbClr val="333399"/>
                </a:solidFill>
                <a:latin typeface="Arial" charset="0"/>
              </a:rPr>
              <a:t>2</a:t>
            </a:r>
            <a:endParaRPr kumimoji="1" lang="en-US" altLang="zh-CN" sz="2400" b="0">
              <a:solidFill>
                <a:srgbClr val="333399"/>
              </a:solidFill>
              <a:latin typeface="Arial" charset="0"/>
            </a:endParaRPr>
          </a:p>
        </p:txBody>
      </p:sp>
      <p:pic>
        <p:nvPicPr>
          <p:cNvPr id="123940" name="Picture 3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63470" y="927315"/>
            <a:ext cx="679361"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941" name="Picture 3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13712" y="538288"/>
            <a:ext cx="679362"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942" name="Picture 3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36474" y="771704"/>
            <a:ext cx="679361"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943" name="Picture 3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26410" y="2324638"/>
            <a:ext cx="679362" cy="53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944" name="Picture 4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45467" y="2558055"/>
            <a:ext cx="679361" cy="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945" name="Picture 4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63470" y="2791472"/>
            <a:ext cx="679361" cy="53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946" name="Picture 4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63470" y="4741373"/>
            <a:ext cx="679361"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947" name="Picture 4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52354" y="4579411"/>
            <a:ext cx="679361"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948" name="Picture 4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33828" y="4423800"/>
            <a:ext cx="679361"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949" name="Picture 4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13712" y="4268189"/>
            <a:ext cx="679362"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950" name="AutoShape 46"/>
          <p:cNvSpPr>
            <a:spLocks noChangeArrowheads="1"/>
          </p:cNvSpPr>
          <p:nvPr/>
        </p:nvSpPr>
        <p:spPr bwMode="auto">
          <a:xfrm flipH="1">
            <a:off x="2387290" y="2246833"/>
            <a:ext cx="1580945" cy="933666"/>
          </a:xfrm>
          <a:prstGeom prst="cube">
            <a:avLst>
              <a:gd name="adj" fmla="val 28329"/>
            </a:avLst>
          </a:prstGeom>
          <a:solidFill>
            <a:srgbClr val="99FFCC"/>
          </a:solidFill>
          <a:ln w="9525">
            <a:solidFill>
              <a:schemeClr val="tx1"/>
            </a:solidFill>
            <a:miter lim="800000"/>
            <a:headEnd/>
            <a:tailEnd/>
          </a:ln>
        </p:spPr>
        <p:txBody>
          <a:bodyPr wrap="none" lIns="108850" tIns="54425" rIns="108850" bIns="54425" anchor="ctr"/>
          <a:lstStyle/>
          <a:p>
            <a:pPr algn="ctr" eaLnBrk="1" hangingPunct="1"/>
            <a:r>
              <a:rPr kumimoji="1" lang="zh-CN" altLang="en-US" sz="2400">
                <a:solidFill>
                  <a:srgbClr val="333399"/>
                </a:solidFill>
                <a:ea typeface="黑体" pitchFamily="49" charset="-122"/>
              </a:rPr>
              <a:t>以太网</a:t>
            </a:r>
          </a:p>
          <a:p>
            <a:pPr algn="ctr" eaLnBrk="1" hangingPunct="1"/>
            <a:r>
              <a:rPr kumimoji="1" lang="zh-CN" altLang="en-US" sz="2400">
                <a:solidFill>
                  <a:srgbClr val="333399"/>
                </a:solidFill>
                <a:ea typeface="黑体" pitchFamily="49" charset="-122"/>
              </a:rPr>
              <a:t>交换机</a:t>
            </a:r>
          </a:p>
        </p:txBody>
      </p:sp>
      <p:sp>
        <p:nvSpPr>
          <p:cNvPr id="123951" name="Line 47"/>
          <p:cNvSpPr>
            <a:spLocks noChangeShapeType="1"/>
          </p:cNvSpPr>
          <p:nvPr/>
        </p:nvSpPr>
        <p:spPr bwMode="auto">
          <a:xfrm>
            <a:off x="2287819" y="2785120"/>
            <a:ext cx="0" cy="3347225"/>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3952" name="Line 48"/>
          <p:cNvSpPr>
            <a:spLocks noChangeShapeType="1"/>
          </p:cNvSpPr>
          <p:nvPr/>
        </p:nvSpPr>
        <p:spPr bwMode="auto">
          <a:xfrm>
            <a:off x="2270889" y="2791471"/>
            <a:ext cx="368252"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3953" name="Line 49"/>
          <p:cNvSpPr>
            <a:spLocks noChangeShapeType="1"/>
          </p:cNvSpPr>
          <p:nvPr/>
        </p:nvSpPr>
        <p:spPr bwMode="auto">
          <a:xfrm>
            <a:off x="2486760" y="4773130"/>
            <a:ext cx="0" cy="1514826"/>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3954" name="Line 50"/>
          <p:cNvSpPr>
            <a:spLocks noChangeShapeType="1"/>
          </p:cNvSpPr>
          <p:nvPr/>
        </p:nvSpPr>
        <p:spPr bwMode="auto">
          <a:xfrm>
            <a:off x="2467712" y="4773130"/>
            <a:ext cx="203174"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3955" name="AutoShape 51"/>
          <p:cNvSpPr>
            <a:spLocks noChangeArrowheads="1"/>
          </p:cNvSpPr>
          <p:nvPr/>
        </p:nvSpPr>
        <p:spPr bwMode="auto">
          <a:xfrm flipH="1">
            <a:off x="1595759" y="5667100"/>
            <a:ext cx="1583061" cy="932078"/>
          </a:xfrm>
          <a:prstGeom prst="cube">
            <a:avLst>
              <a:gd name="adj" fmla="val 28329"/>
            </a:avLst>
          </a:prstGeom>
          <a:solidFill>
            <a:srgbClr val="99FFCC"/>
          </a:solidFill>
          <a:ln w="9525">
            <a:solidFill>
              <a:schemeClr val="folHlink"/>
            </a:solidFill>
            <a:miter lim="800000"/>
            <a:headEnd/>
            <a:tailEnd/>
          </a:ln>
        </p:spPr>
        <p:txBody>
          <a:bodyPr wrap="none" lIns="108850" tIns="54425" rIns="108850" bIns="54425" anchor="ctr"/>
          <a:lstStyle/>
          <a:p>
            <a:pPr algn="ctr" eaLnBrk="1" hangingPunct="1"/>
            <a:r>
              <a:rPr kumimoji="1" lang="zh-CN" altLang="en-US" sz="2400">
                <a:solidFill>
                  <a:srgbClr val="333399"/>
                </a:solidFill>
                <a:ea typeface="黑体" pitchFamily="49" charset="-122"/>
              </a:rPr>
              <a:t>以太网</a:t>
            </a:r>
          </a:p>
          <a:p>
            <a:pPr algn="ctr" eaLnBrk="1" hangingPunct="1"/>
            <a:r>
              <a:rPr kumimoji="1" lang="zh-CN" altLang="en-US" sz="2400">
                <a:solidFill>
                  <a:srgbClr val="333399"/>
                </a:solidFill>
                <a:ea typeface="黑体" pitchFamily="49" charset="-122"/>
              </a:rPr>
              <a:t>交换机</a:t>
            </a:r>
          </a:p>
        </p:txBody>
      </p:sp>
      <p:sp>
        <p:nvSpPr>
          <p:cNvPr id="123956" name="Text Box 52"/>
          <p:cNvSpPr txBox="1">
            <a:spLocks noChangeArrowheads="1"/>
          </p:cNvSpPr>
          <p:nvPr/>
        </p:nvSpPr>
        <p:spPr bwMode="auto">
          <a:xfrm>
            <a:off x="5339928" y="5733791"/>
            <a:ext cx="4403664" cy="1002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algn="ctr" eaLnBrk="1" hangingPunct="1"/>
            <a:r>
              <a:rPr lang="zh-CN" altLang="en-US" sz="2900" b="0">
                <a:solidFill>
                  <a:srgbClr val="333399"/>
                </a:solidFill>
                <a:latin typeface="Arial" charset="0"/>
              </a:rPr>
              <a:t>三个虚拟局域网</a:t>
            </a:r>
            <a:r>
              <a:rPr lang="en-US" altLang="zh-CN" sz="2900" b="0">
                <a:solidFill>
                  <a:srgbClr val="333399"/>
                </a:solidFill>
                <a:latin typeface="Arial" charset="0"/>
              </a:rPr>
              <a:t>:</a:t>
            </a:r>
          </a:p>
          <a:p>
            <a:pPr algn="ctr" eaLnBrk="1" hangingPunct="1"/>
            <a:r>
              <a:rPr lang="en-US" altLang="zh-CN" sz="2900" b="0">
                <a:solidFill>
                  <a:srgbClr val="333399"/>
                </a:solidFill>
                <a:latin typeface="Arial" charset="0"/>
              </a:rPr>
              <a:t> VLAN</a:t>
            </a:r>
            <a:r>
              <a:rPr lang="en-US" altLang="zh-CN" sz="2900" b="0" baseline="-25000">
                <a:solidFill>
                  <a:srgbClr val="333399"/>
                </a:solidFill>
                <a:latin typeface="Arial" charset="0"/>
              </a:rPr>
              <a:t>1</a:t>
            </a:r>
            <a:r>
              <a:rPr lang="en-US" altLang="zh-CN" sz="2900" b="0">
                <a:solidFill>
                  <a:srgbClr val="333399"/>
                </a:solidFill>
                <a:latin typeface="Arial" charset="0"/>
              </a:rPr>
              <a:t>, VLAN</a:t>
            </a:r>
            <a:r>
              <a:rPr lang="en-US" altLang="zh-CN" sz="2900" b="0" baseline="-25000">
                <a:solidFill>
                  <a:srgbClr val="333399"/>
                </a:solidFill>
                <a:latin typeface="Arial" charset="0"/>
              </a:rPr>
              <a:t>2 </a:t>
            </a:r>
            <a:r>
              <a:rPr lang="zh-CN" altLang="en-US" sz="2900" b="0">
                <a:solidFill>
                  <a:srgbClr val="333399"/>
                </a:solidFill>
                <a:latin typeface="Arial" charset="0"/>
              </a:rPr>
              <a:t>和 </a:t>
            </a:r>
            <a:r>
              <a:rPr lang="en-US" altLang="zh-CN" sz="2900" b="0">
                <a:solidFill>
                  <a:srgbClr val="333399"/>
                </a:solidFill>
                <a:latin typeface="Arial" charset="0"/>
              </a:rPr>
              <a:t>VLAN</a:t>
            </a:r>
            <a:r>
              <a:rPr lang="en-US" altLang="zh-CN" sz="2900" b="0" baseline="-25000">
                <a:solidFill>
                  <a:srgbClr val="333399"/>
                </a:solidFill>
                <a:latin typeface="Arial" charset="0"/>
              </a:rPr>
              <a:t>3</a:t>
            </a:r>
            <a:endParaRPr lang="en-US" altLang="zh-CN" sz="2900" b="0">
              <a:solidFill>
                <a:srgbClr val="333399"/>
              </a:solidFill>
              <a:latin typeface="Arial" charset="0"/>
            </a:endParaRPr>
          </a:p>
        </p:txBody>
      </p:sp>
    </p:spTree>
  </p:cSld>
  <p:clrMapOvr>
    <a:masterClrMapping/>
  </p:clrMapOvr>
  <p:transition>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AutoShape 2"/>
          <p:cNvSpPr>
            <a:spLocks noChangeArrowheads="1"/>
          </p:cNvSpPr>
          <p:nvPr/>
        </p:nvSpPr>
        <p:spPr bwMode="auto">
          <a:xfrm flipH="1">
            <a:off x="1102641" y="4112577"/>
            <a:ext cx="10080370" cy="1398912"/>
          </a:xfrm>
          <a:prstGeom prst="cube">
            <a:avLst>
              <a:gd name="adj" fmla="val 93745"/>
            </a:avLst>
          </a:prstGeom>
          <a:solidFill>
            <a:schemeClr val="bg1"/>
          </a:solidFill>
          <a:ln w="9525">
            <a:solidFill>
              <a:schemeClr val="tx1"/>
            </a:solidFill>
            <a:miter lim="800000"/>
            <a:headEnd/>
            <a:tailEnd/>
          </a:ln>
        </p:spPr>
        <p:txBody>
          <a:bodyPr wrap="none" lIns="108850" tIns="54425" rIns="108850" bIns="54425" anchor="ctr"/>
          <a:lstStyle/>
          <a:p>
            <a:pPr eaLnBrk="1" hangingPunct="1"/>
            <a:endParaRPr lang="zh-CN" altLang="en-US"/>
          </a:p>
        </p:txBody>
      </p:sp>
      <p:sp>
        <p:nvSpPr>
          <p:cNvPr id="125955" name="Line 3"/>
          <p:cNvSpPr>
            <a:spLocks noChangeShapeType="1"/>
          </p:cNvSpPr>
          <p:nvPr/>
        </p:nvSpPr>
        <p:spPr bwMode="auto">
          <a:xfrm>
            <a:off x="2996810" y="6210151"/>
            <a:ext cx="2090994" cy="0"/>
          </a:xfrm>
          <a:prstGeom prst="line">
            <a:avLst/>
          </a:prstGeom>
          <a:noFill/>
          <a:ln w="762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5956" name="AutoShape 4"/>
          <p:cNvSpPr>
            <a:spLocks noChangeArrowheads="1"/>
          </p:cNvSpPr>
          <p:nvPr/>
        </p:nvSpPr>
        <p:spPr bwMode="auto">
          <a:xfrm flipH="1">
            <a:off x="1102641" y="2170616"/>
            <a:ext cx="10080370" cy="1397323"/>
          </a:xfrm>
          <a:prstGeom prst="cube">
            <a:avLst>
              <a:gd name="adj" fmla="val 93745"/>
            </a:avLst>
          </a:prstGeom>
          <a:solidFill>
            <a:schemeClr val="bg1"/>
          </a:solidFill>
          <a:ln w="9525">
            <a:solidFill>
              <a:schemeClr val="tx1"/>
            </a:solidFill>
            <a:miter lim="800000"/>
            <a:headEnd/>
            <a:tailEnd/>
          </a:ln>
        </p:spPr>
        <p:txBody>
          <a:bodyPr wrap="none" lIns="108850" tIns="54425" rIns="108850" bIns="54425" anchor="ctr"/>
          <a:lstStyle/>
          <a:p>
            <a:pPr eaLnBrk="1" hangingPunct="1"/>
            <a:endParaRPr lang="zh-CN" altLang="en-US"/>
          </a:p>
        </p:txBody>
      </p:sp>
      <p:sp>
        <p:nvSpPr>
          <p:cNvPr id="125957" name="AutoShape 5"/>
          <p:cNvSpPr>
            <a:spLocks noChangeArrowheads="1"/>
          </p:cNvSpPr>
          <p:nvPr/>
        </p:nvSpPr>
        <p:spPr bwMode="auto">
          <a:xfrm flipH="1">
            <a:off x="1202110" y="304871"/>
            <a:ext cx="9881431" cy="1398912"/>
          </a:xfrm>
          <a:prstGeom prst="cube">
            <a:avLst>
              <a:gd name="adj" fmla="val 93745"/>
            </a:avLst>
          </a:prstGeom>
          <a:solidFill>
            <a:schemeClr val="bg1"/>
          </a:solidFill>
          <a:ln w="9525">
            <a:solidFill>
              <a:schemeClr val="tx1"/>
            </a:solidFill>
            <a:miter lim="800000"/>
            <a:headEnd/>
            <a:tailEnd/>
          </a:ln>
        </p:spPr>
        <p:txBody>
          <a:bodyPr wrap="none" lIns="108850" tIns="54425" rIns="108850" bIns="54425" anchor="ctr"/>
          <a:lstStyle/>
          <a:p>
            <a:pPr eaLnBrk="1" hangingPunct="1"/>
            <a:endParaRPr lang="zh-CN" altLang="en-US"/>
          </a:p>
        </p:txBody>
      </p:sp>
      <p:sp>
        <p:nvSpPr>
          <p:cNvPr id="125958" name="Line 6"/>
          <p:cNvSpPr>
            <a:spLocks noChangeShapeType="1"/>
          </p:cNvSpPr>
          <p:nvPr/>
        </p:nvSpPr>
        <p:spPr bwMode="auto">
          <a:xfrm>
            <a:off x="3572468" y="693899"/>
            <a:ext cx="5223253"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5959" name="Line 7"/>
          <p:cNvSpPr>
            <a:spLocks noChangeShapeType="1"/>
          </p:cNvSpPr>
          <p:nvPr/>
        </p:nvSpPr>
        <p:spPr bwMode="auto">
          <a:xfrm>
            <a:off x="3771409" y="849510"/>
            <a:ext cx="314919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5960" name="Line 8"/>
          <p:cNvSpPr>
            <a:spLocks noChangeShapeType="1"/>
          </p:cNvSpPr>
          <p:nvPr/>
        </p:nvSpPr>
        <p:spPr bwMode="auto">
          <a:xfrm>
            <a:off x="3968234" y="1003532"/>
            <a:ext cx="692059"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5961" name="Line 9"/>
          <p:cNvSpPr>
            <a:spLocks noChangeShapeType="1"/>
          </p:cNvSpPr>
          <p:nvPr/>
        </p:nvSpPr>
        <p:spPr bwMode="auto">
          <a:xfrm>
            <a:off x="3968234" y="2947082"/>
            <a:ext cx="692059"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5962" name="Line 10"/>
          <p:cNvSpPr>
            <a:spLocks noChangeShapeType="1"/>
          </p:cNvSpPr>
          <p:nvPr/>
        </p:nvSpPr>
        <p:spPr bwMode="auto">
          <a:xfrm>
            <a:off x="3771409" y="2713666"/>
            <a:ext cx="3487813"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5963" name="Line 11"/>
          <p:cNvSpPr>
            <a:spLocks noChangeShapeType="1"/>
          </p:cNvSpPr>
          <p:nvPr/>
        </p:nvSpPr>
        <p:spPr bwMode="auto">
          <a:xfrm>
            <a:off x="3475115" y="2480249"/>
            <a:ext cx="5303676"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5964" name="Line 12"/>
          <p:cNvSpPr>
            <a:spLocks noChangeShapeType="1"/>
          </p:cNvSpPr>
          <p:nvPr/>
        </p:nvSpPr>
        <p:spPr bwMode="auto">
          <a:xfrm>
            <a:off x="3671939" y="4733434"/>
            <a:ext cx="1877238"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5965" name="Line 13"/>
          <p:cNvSpPr>
            <a:spLocks noChangeShapeType="1"/>
          </p:cNvSpPr>
          <p:nvPr/>
        </p:nvSpPr>
        <p:spPr bwMode="auto">
          <a:xfrm>
            <a:off x="3671940" y="4889045"/>
            <a:ext cx="994704"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5966" name="Line 14"/>
          <p:cNvSpPr>
            <a:spLocks noChangeShapeType="1"/>
          </p:cNvSpPr>
          <p:nvPr/>
        </p:nvSpPr>
        <p:spPr bwMode="auto">
          <a:xfrm>
            <a:off x="3206333" y="4423799"/>
            <a:ext cx="5654997"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5967" name="Line 15"/>
          <p:cNvSpPr>
            <a:spLocks noChangeShapeType="1"/>
          </p:cNvSpPr>
          <p:nvPr/>
        </p:nvSpPr>
        <p:spPr bwMode="auto">
          <a:xfrm>
            <a:off x="3475114" y="4579410"/>
            <a:ext cx="3523792"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5968" name="AutoShape 16"/>
          <p:cNvSpPr>
            <a:spLocks noChangeArrowheads="1"/>
          </p:cNvSpPr>
          <p:nvPr/>
        </p:nvSpPr>
        <p:spPr bwMode="auto">
          <a:xfrm flipH="1">
            <a:off x="2387290" y="4190383"/>
            <a:ext cx="1580945" cy="932078"/>
          </a:xfrm>
          <a:prstGeom prst="cube">
            <a:avLst>
              <a:gd name="adj" fmla="val 28329"/>
            </a:avLst>
          </a:prstGeom>
          <a:solidFill>
            <a:srgbClr val="99FFCC"/>
          </a:solidFill>
          <a:ln w="9525">
            <a:solidFill>
              <a:schemeClr val="tx1"/>
            </a:solidFill>
            <a:miter lim="800000"/>
            <a:headEnd/>
            <a:tailEnd/>
          </a:ln>
        </p:spPr>
        <p:txBody>
          <a:bodyPr wrap="none" lIns="108850" tIns="54425" rIns="108850" bIns="54425" anchor="ctr"/>
          <a:lstStyle/>
          <a:p>
            <a:pPr algn="ctr" eaLnBrk="1" hangingPunct="1"/>
            <a:r>
              <a:rPr kumimoji="1" lang="zh-CN" altLang="en-US" sz="2400">
                <a:solidFill>
                  <a:srgbClr val="333399"/>
                </a:solidFill>
                <a:ea typeface="黑体" pitchFamily="49" charset="-122"/>
              </a:rPr>
              <a:t>以太网</a:t>
            </a:r>
          </a:p>
          <a:p>
            <a:pPr algn="ctr" eaLnBrk="1" hangingPunct="1"/>
            <a:r>
              <a:rPr kumimoji="1" lang="zh-CN" altLang="en-US" sz="2400">
                <a:solidFill>
                  <a:srgbClr val="333399"/>
                </a:solidFill>
                <a:ea typeface="黑体" pitchFamily="49" charset="-122"/>
              </a:rPr>
              <a:t>交换机</a:t>
            </a:r>
          </a:p>
        </p:txBody>
      </p:sp>
      <p:sp>
        <p:nvSpPr>
          <p:cNvPr id="125969" name="AutoShape 17"/>
          <p:cNvSpPr>
            <a:spLocks noChangeArrowheads="1"/>
          </p:cNvSpPr>
          <p:nvPr/>
        </p:nvSpPr>
        <p:spPr bwMode="auto">
          <a:xfrm>
            <a:off x="6637003" y="538288"/>
            <a:ext cx="1481474" cy="4584173"/>
          </a:xfrm>
          <a:prstGeom prst="roundRect">
            <a:avLst>
              <a:gd name="adj" fmla="val 50000"/>
            </a:avLst>
          </a:prstGeom>
          <a:solidFill>
            <a:srgbClr val="FFFF66">
              <a:alpha val="50195"/>
            </a:srgbClr>
          </a:solidFill>
          <a:ln w="19050">
            <a:solidFill>
              <a:schemeClr val="tx1"/>
            </a:solidFill>
            <a:prstDash val="dash"/>
            <a:round/>
            <a:headEnd/>
            <a:tailEnd/>
          </a:ln>
        </p:spPr>
        <p:txBody>
          <a:bodyPr wrap="none" lIns="108850" tIns="54425" rIns="108850" bIns="54425" anchor="ctr"/>
          <a:lstStyle/>
          <a:p>
            <a:pPr eaLnBrk="1" hangingPunct="1"/>
            <a:endParaRPr lang="zh-CN" altLang="en-US"/>
          </a:p>
        </p:txBody>
      </p:sp>
      <p:sp>
        <p:nvSpPr>
          <p:cNvPr id="125970" name="AutoShape 18"/>
          <p:cNvSpPr>
            <a:spLocks noChangeArrowheads="1"/>
          </p:cNvSpPr>
          <p:nvPr/>
        </p:nvSpPr>
        <p:spPr bwMode="auto">
          <a:xfrm>
            <a:off x="4363999" y="538288"/>
            <a:ext cx="2076180" cy="5128812"/>
          </a:xfrm>
          <a:prstGeom prst="roundRect">
            <a:avLst>
              <a:gd name="adj" fmla="val 50000"/>
            </a:avLst>
          </a:prstGeom>
          <a:solidFill>
            <a:srgbClr val="CCECFF">
              <a:alpha val="50195"/>
            </a:srgbClr>
          </a:solidFill>
          <a:ln w="19050">
            <a:solidFill>
              <a:schemeClr val="tx1"/>
            </a:solidFill>
            <a:prstDash val="dash"/>
            <a:round/>
            <a:headEnd/>
            <a:tailEnd/>
          </a:ln>
        </p:spPr>
        <p:txBody>
          <a:bodyPr wrap="none" lIns="108850" tIns="54425" rIns="108850" bIns="54425" anchor="ctr"/>
          <a:lstStyle/>
          <a:p>
            <a:pPr eaLnBrk="1" hangingPunct="1"/>
            <a:endParaRPr lang="zh-CN" altLang="en-US"/>
          </a:p>
        </p:txBody>
      </p:sp>
      <p:sp>
        <p:nvSpPr>
          <p:cNvPr id="125971" name="Text Box 19"/>
          <p:cNvSpPr txBox="1">
            <a:spLocks noChangeArrowheads="1"/>
          </p:cNvSpPr>
          <p:nvPr/>
        </p:nvSpPr>
        <p:spPr bwMode="auto">
          <a:xfrm>
            <a:off x="5117434" y="859037"/>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A</a:t>
            </a:r>
            <a:r>
              <a:rPr kumimoji="1" lang="en-US" altLang="zh-CN" sz="2400" b="0" baseline="-25000">
                <a:solidFill>
                  <a:srgbClr val="333399"/>
                </a:solidFill>
                <a:latin typeface="Arial" charset="0"/>
              </a:rPr>
              <a:t>4</a:t>
            </a:r>
            <a:endParaRPr kumimoji="1" lang="en-US" altLang="zh-CN" sz="2400" b="0">
              <a:solidFill>
                <a:srgbClr val="333399"/>
              </a:solidFill>
              <a:latin typeface="Arial" charset="0"/>
            </a:endParaRPr>
          </a:p>
        </p:txBody>
      </p:sp>
      <p:sp>
        <p:nvSpPr>
          <p:cNvPr id="125972" name="Text Box 20"/>
          <p:cNvSpPr txBox="1">
            <a:spLocks noChangeArrowheads="1"/>
          </p:cNvSpPr>
          <p:nvPr/>
        </p:nvSpPr>
        <p:spPr bwMode="auto">
          <a:xfrm>
            <a:off x="7528005" y="4458733"/>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B</a:t>
            </a:r>
            <a:r>
              <a:rPr kumimoji="1" lang="en-US" altLang="zh-CN" sz="2400" b="0" baseline="-25000">
                <a:solidFill>
                  <a:srgbClr val="333399"/>
                </a:solidFill>
                <a:latin typeface="Arial" charset="0"/>
              </a:rPr>
              <a:t>1</a:t>
            </a:r>
            <a:endParaRPr kumimoji="1" lang="en-US" altLang="zh-CN" sz="2400" b="0">
              <a:solidFill>
                <a:srgbClr val="333399"/>
              </a:solidFill>
              <a:latin typeface="Arial" charset="0"/>
            </a:endParaRPr>
          </a:p>
        </p:txBody>
      </p:sp>
      <p:sp>
        <p:nvSpPr>
          <p:cNvPr id="125973" name="AutoShape 21"/>
          <p:cNvSpPr>
            <a:spLocks noChangeArrowheads="1"/>
          </p:cNvSpPr>
          <p:nvPr/>
        </p:nvSpPr>
        <p:spPr bwMode="auto">
          <a:xfrm>
            <a:off x="8416889" y="382677"/>
            <a:ext cx="1382003" cy="4584173"/>
          </a:xfrm>
          <a:prstGeom prst="roundRect">
            <a:avLst>
              <a:gd name="adj" fmla="val 50000"/>
            </a:avLst>
          </a:prstGeom>
          <a:solidFill>
            <a:srgbClr val="FF99CC">
              <a:alpha val="50195"/>
            </a:srgbClr>
          </a:solidFill>
          <a:ln w="19050">
            <a:solidFill>
              <a:schemeClr val="tx1"/>
            </a:solidFill>
            <a:prstDash val="dash"/>
            <a:round/>
            <a:headEnd/>
            <a:tailEnd/>
          </a:ln>
        </p:spPr>
        <p:txBody>
          <a:bodyPr wrap="none" lIns="108850" tIns="54425" rIns="108850" bIns="54425" anchor="ctr"/>
          <a:lstStyle/>
          <a:p>
            <a:pPr eaLnBrk="1" hangingPunct="1"/>
            <a:endParaRPr lang="zh-CN" altLang="en-US"/>
          </a:p>
        </p:txBody>
      </p:sp>
      <p:sp>
        <p:nvSpPr>
          <p:cNvPr id="125974" name="AutoShape 22"/>
          <p:cNvSpPr>
            <a:spLocks noChangeArrowheads="1"/>
          </p:cNvSpPr>
          <p:nvPr/>
        </p:nvSpPr>
        <p:spPr bwMode="auto">
          <a:xfrm flipH="1">
            <a:off x="2387290" y="382676"/>
            <a:ext cx="1580945" cy="932078"/>
          </a:xfrm>
          <a:prstGeom prst="cube">
            <a:avLst>
              <a:gd name="adj" fmla="val 28329"/>
            </a:avLst>
          </a:prstGeom>
          <a:solidFill>
            <a:srgbClr val="99FFCC"/>
          </a:solidFill>
          <a:ln w="9525">
            <a:solidFill>
              <a:schemeClr val="tx1"/>
            </a:solidFill>
            <a:miter lim="800000"/>
            <a:headEnd/>
            <a:tailEnd/>
          </a:ln>
        </p:spPr>
        <p:txBody>
          <a:bodyPr wrap="none" lIns="108850" tIns="54425" rIns="108850" bIns="54425" anchor="ctr"/>
          <a:lstStyle/>
          <a:p>
            <a:pPr algn="ctr" eaLnBrk="1" hangingPunct="1"/>
            <a:r>
              <a:rPr kumimoji="1" lang="zh-CN" altLang="en-US" sz="2400">
                <a:solidFill>
                  <a:srgbClr val="333399"/>
                </a:solidFill>
                <a:ea typeface="黑体" pitchFamily="49" charset="-122"/>
              </a:rPr>
              <a:t>以太网</a:t>
            </a:r>
          </a:p>
          <a:p>
            <a:pPr algn="ctr" eaLnBrk="1" hangingPunct="1"/>
            <a:r>
              <a:rPr kumimoji="1" lang="zh-CN" altLang="en-US" sz="2400">
                <a:solidFill>
                  <a:srgbClr val="333399"/>
                </a:solidFill>
                <a:ea typeface="黑体" pitchFamily="49" charset="-122"/>
              </a:rPr>
              <a:t>交换机</a:t>
            </a:r>
          </a:p>
        </p:txBody>
      </p:sp>
      <p:sp>
        <p:nvSpPr>
          <p:cNvPr id="125975" name="Line 23"/>
          <p:cNvSpPr>
            <a:spLocks noChangeShapeType="1"/>
          </p:cNvSpPr>
          <p:nvPr/>
        </p:nvSpPr>
        <p:spPr bwMode="auto">
          <a:xfrm>
            <a:off x="2090994" y="938431"/>
            <a:ext cx="0" cy="5038303"/>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5976" name="Line 24"/>
          <p:cNvSpPr>
            <a:spLocks noChangeShapeType="1"/>
          </p:cNvSpPr>
          <p:nvPr/>
        </p:nvSpPr>
        <p:spPr bwMode="auto">
          <a:xfrm>
            <a:off x="2071948" y="927315"/>
            <a:ext cx="611636"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5977" name="Text Box 25"/>
          <p:cNvSpPr txBox="1">
            <a:spLocks noChangeArrowheads="1"/>
          </p:cNvSpPr>
          <p:nvPr/>
        </p:nvSpPr>
        <p:spPr bwMode="auto">
          <a:xfrm>
            <a:off x="8461332" y="1735540"/>
            <a:ext cx="1138347"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VLAN</a:t>
            </a:r>
            <a:r>
              <a:rPr kumimoji="1" lang="en-US" altLang="zh-CN" sz="2400" b="0" baseline="-25000">
                <a:solidFill>
                  <a:srgbClr val="333399"/>
                </a:solidFill>
                <a:latin typeface="Arial" charset="0"/>
              </a:rPr>
              <a:t>3</a:t>
            </a:r>
            <a:endParaRPr kumimoji="1" lang="en-US" altLang="zh-CN" sz="2400" b="0">
              <a:solidFill>
                <a:srgbClr val="333399"/>
              </a:solidFill>
              <a:latin typeface="Arial" charset="0"/>
            </a:endParaRPr>
          </a:p>
        </p:txBody>
      </p:sp>
      <p:sp>
        <p:nvSpPr>
          <p:cNvPr id="125978" name="Text Box 26"/>
          <p:cNvSpPr txBox="1">
            <a:spLocks noChangeArrowheads="1"/>
          </p:cNvSpPr>
          <p:nvPr/>
        </p:nvSpPr>
        <p:spPr bwMode="auto">
          <a:xfrm>
            <a:off x="9153393" y="455719"/>
            <a:ext cx="556457"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C</a:t>
            </a:r>
            <a:r>
              <a:rPr kumimoji="1" lang="en-US" altLang="zh-CN" sz="2400" b="0" baseline="-25000">
                <a:solidFill>
                  <a:srgbClr val="333399"/>
                </a:solidFill>
                <a:latin typeface="Arial" charset="0"/>
              </a:rPr>
              <a:t>3</a:t>
            </a:r>
            <a:endParaRPr kumimoji="1" lang="en-US" altLang="zh-CN" sz="2400" b="0">
              <a:solidFill>
                <a:srgbClr val="333399"/>
              </a:solidFill>
              <a:latin typeface="Arial" charset="0"/>
            </a:endParaRPr>
          </a:p>
        </p:txBody>
      </p:sp>
      <p:sp>
        <p:nvSpPr>
          <p:cNvPr id="125979" name="Text Box 27"/>
          <p:cNvSpPr txBox="1">
            <a:spLocks noChangeArrowheads="1"/>
          </p:cNvSpPr>
          <p:nvPr/>
        </p:nvSpPr>
        <p:spPr bwMode="auto">
          <a:xfrm>
            <a:off x="7278271" y="735184"/>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B</a:t>
            </a:r>
            <a:r>
              <a:rPr kumimoji="1" lang="en-US" altLang="zh-CN" sz="2400" b="0" baseline="-25000">
                <a:solidFill>
                  <a:srgbClr val="333399"/>
                </a:solidFill>
                <a:latin typeface="Arial" charset="0"/>
              </a:rPr>
              <a:t>3</a:t>
            </a:r>
            <a:endParaRPr kumimoji="1" lang="en-US" altLang="zh-CN" sz="2400" b="0">
              <a:solidFill>
                <a:srgbClr val="333399"/>
              </a:solidFill>
              <a:latin typeface="Arial" charset="0"/>
            </a:endParaRPr>
          </a:p>
        </p:txBody>
      </p:sp>
      <p:sp>
        <p:nvSpPr>
          <p:cNvPr id="125980" name="Text Box 28"/>
          <p:cNvSpPr txBox="1">
            <a:spLocks noChangeArrowheads="1"/>
          </p:cNvSpPr>
          <p:nvPr/>
        </p:nvSpPr>
        <p:spPr bwMode="auto">
          <a:xfrm>
            <a:off x="4660293" y="1738716"/>
            <a:ext cx="1138347"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VLAN</a:t>
            </a:r>
            <a:r>
              <a:rPr kumimoji="1" lang="en-US" altLang="zh-CN" sz="2400" b="0" baseline="-25000">
                <a:solidFill>
                  <a:srgbClr val="333399"/>
                </a:solidFill>
                <a:latin typeface="Arial" charset="0"/>
              </a:rPr>
              <a:t>1</a:t>
            </a:r>
            <a:endParaRPr kumimoji="1" lang="en-US" altLang="zh-CN" sz="2400" b="0">
              <a:solidFill>
                <a:srgbClr val="333399"/>
              </a:solidFill>
              <a:latin typeface="Arial" charset="0"/>
            </a:endParaRPr>
          </a:p>
        </p:txBody>
      </p:sp>
      <p:sp>
        <p:nvSpPr>
          <p:cNvPr id="125981" name="Text Box 29"/>
          <p:cNvSpPr txBox="1">
            <a:spLocks noChangeArrowheads="1"/>
          </p:cNvSpPr>
          <p:nvPr/>
        </p:nvSpPr>
        <p:spPr bwMode="auto">
          <a:xfrm>
            <a:off x="6694147" y="1738716"/>
            <a:ext cx="1138347"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VLAN</a:t>
            </a:r>
            <a:r>
              <a:rPr kumimoji="1" lang="en-US" altLang="zh-CN" sz="2400" b="0" baseline="-25000">
                <a:solidFill>
                  <a:srgbClr val="333399"/>
                </a:solidFill>
                <a:latin typeface="Arial" charset="0"/>
              </a:rPr>
              <a:t>2</a:t>
            </a:r>
            <a:endParaRPr kumimoji="1" lang="en-US" altLang="zh-CN" sz="2400" b="0">
              <a:solidFill>
                <a:srgbClr val="333399"/>
              </a:solidFill>
              <a:latin typeface="Arial" charset="0"/>
            </a:endParaRPr>
          </a:p>
        </p:txBody>
      </p:sp>
      <p:sp>
        <p:nvSpPr>
          <p:cNvPr id="125982" name="Text Box 30"/>
          <p:cNvSpPr txBox="1">
            <a:spLocks noChangeArrowheads="1"/>
          </p:cNvSpPr>
          <p:nvPr/>
        </p:nvSpPr>
        <p:spPr bwMode="auto">
          <a:xfrm>
            <a:off x="9208419" y="4161802"/>
            <a:ext cx="556457"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C</a:t>
            </a:r>
            <a:r>
              <a:rPr kumimoji="1" lang="en-US" altLang="zh-CN" sz="2400" b="0" baseline="-25000">
                <a:solidFill>
                  <a:srgbClr val="333399"/>
                </a:solidFill>
                <a:latin typeface="Arial" charset="0"/>
              </a:rPr>
              <a:t>1</a:t>
            </a:r>
            <a:endParaRPr kumimoji="1" lang="en-US" altLang="zh-CN" sz="2400" b="0">
              <a:solidFill>
                <a:srgbClr val="333399"/>
              </a:solidFill>
              <a:latin typeface="Arial" charset="0"/>
            </a:endParaRPr>
          </a:p>
        </p:txBody>
      </p:sp>
      <p:sp>
        <p:nvSpPr>
          <p:cNvPr id="125983" name="Text Box 31"/>
          <p:cNvSpPr txBox="1">
            <a:spLocks noChangeArrowheads="1"/>
          </p:cNvSpPr>
          <p:nvPr/>
        </p:nvSpPr>
        <p:spPr bwMode="auto">
          <a:xfrm>
            <a:off x="5911082" y="4574647"/>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A</a:t>
            </a:r>
            <a:r>
              <a:rPr kumimoji="1" lang="en-US" altLang="zh-CN" sz="2400" b="0" baseline="-25000">
                <a:solidFill>
                  <a:srgbClr val="333399"/>
                </a:solidFill>
                <a:latin typeface="Arial" charset="0"/>
              </a:rPr>
              <a:t>2</a:t>
            </a:r>
            <a:endParaRPr kumimoji="1" lang="en-US" altLang="zh-CN" sz="2400" b="0">
              <a:solidFill>
                <a:srgbClr val="333399"/>
              </a:solidFill>
              <a:latin typeface="Arial" charset="0"/>
            </a:endParaRPr>
          </a:p>
        </p:txBody>
      </p:sp>
      <p:sp>
        <p:nvSpPr>
          <p:cNvPr id="125984" name="Text Box 32"/>
          <p:cNvSpPr txBox="1">
            <a:spLocks noChangeArrowheads="1"/>
          </p:cNvSpPr>
          <p:nvPr/>
        </p:nvSpPr>
        <p:spPr bwMode="auto">
          <a:xfrm>
            <a:off x="5056060" y="5019250"/>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A</a:t>
            </a:r>
            <a:r>
              <a:rPr kumimoji="1" lang="en-US" altLang="zh-CN" sz="2400" b="0" baseline="-25000">
                <a:solidFill>
                  <a:srgbClr val="333399"/>
                </a:solidFill>
                <a:latin typeface="Arial" charset="0"/>
              </a:rPr>
              <a:t>1</a:t>
            </a:r>
            <a:endParaRPr kumimoji="1" lang="en-US" altLang="zh-CN" sz="2400" b="0">
              <a:solidFill>
                <a:srgbClr val="333399"/>
              </a:solidFill>
              <a:latin typeface="Arial" charset="0"/>
            </a:endParaRPr>
          </a:p>
        </p:txBody>
      </p:sp>
      <p:sp>
        <p:nvSpPr>
          <p:cNvPr id="125985" name="Text Box 33"/>
          <p:cNvSpPr txBox="1">
            <a:spLocks noChangeArrowheads="1"/>
          </p:cNvSpPr>
          <p:nvPr/>
        </p:nvSpPr>
        <p:spPr bwMode="auto">
          <a:xfrm>
            <a:off x="5096270" y="2816878"/>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A</a:t>
            </a:r>
            <a:r>
              <a:rPr kumimoji="1" lang="en-US" altLang="zh-CN" sz="2400" b="0" baseline="-25000">
                <a:solidFill>
                  <a:srgbClr val="333399"/>
                </a:solidFill>
                <a:latin typeface="Arial" charset="0"/>
              </a:rPr>
              <a:t>3</a:t>
            </a:r>
            <a:endParaRPr kumimoji="1" lang="en-US" altLang="zh-CN" sz="2400" b="0">
              <a:solidFill>
                <a:srgbClr val="333399"/>
              </a:solidFill>
              <a:latin typeface="Arial" charset="0"/>
            </a:endParaRPr>
          </a:p>
        </p:txBody>
      </p:sp>
      <p:sp>
        <p:nvSpPr>
          <p:cNvPr id="125986" name="Text Box 34"/>
          <p:cNvSpPr txBox="1">
            <a:spLocks noChangeArrowheads="1"/>
          </p:cNvSpPr>
          <p:nvPr/>
        </p:nvSpPr>
        <p:spPr bwMode="auto">
          <a:xfrm>
            <a:off x="9242282" y="2302408"/>
            <a:ext cx="556457"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C</a:t>
            </a:r>
            <a:r>
              <a:rPr kumimoji="1" lang="en-US" altLang="zh-CN" sz="2400" b="0" baseline="-25000">
                <a:solidFill>
                  <a:srgbClr val="333399"/>
                </a:solidFill>
                <a:latin typeface="Arial" charset="0"/>
              </a:rPr>
              <a:t>2</a:t>
            </a:r>
            <a:endParaRPr kumimoji="1" lang="en-US" altLang="zh-CN" sz="2400" b="0">
              <a:solidFill>
                <a:srgbClr val="333399"/>
              </a:solidFill>
              <a:latin typeface="Arial" charset="0"/>
            </a:endParaRPr>
          </a:p>
        </p:txBody>
      </p:sp>
      <p:sp>
        <p:nvSpPr>
          <p:cNvPr id="125987" name="Text Box 35"/>
          <p:cNvSpPr txBox="1">
            <a:spLocks noChangeArrowheads="1"/>
          </p:cNvSpPr>
          <p:nvPr/>
        </p:nvSpPr>
        <p:spPr bwMode="auto">
          <a:xfrm>
            <a:off x="7583031" y="2454844"/>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B</a:t>
            </a:r>
            <a:r>
              <a:rPr kumimoji="1" lang="en-US" altLang="zh-CN" sz="2400" b="0" baseline="-25000">
                <a:solidFill>
                  <a:srgbClr val="333399"/>
                </a:solidFill>
                <a:latin typeface="Arial" charset="0"/>
              </a:rPr>
              <a:t>2</a:t>
            </a:r>
            <a:endParaRPr kumimoji="1" lang="en-US" altLang="zh-CN" sz="2400" b="0">
              <a:solidFill>
                <a:srgbClr val="333399"/>
              </a:solidFill>
              <a:latin typeface="Arial" charset="0"/>
            </a:endParaRPr>
          </a:p>
        </p:txBody>
      </p:sp>
      <p:pic>
        <p:nvPicPr>
          <p:cNvPr id="125988"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3470" y="927315"/>
            <a:ext cx="679361"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989"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13712" y="538288"/>
            <a:ext cx="679362"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990"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6474" y="771704"/>
            <a:ext cx="679361"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991"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26410" y="2324638"/>
            <a:ext cx="679362" cy="53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992"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5467" y="2558055"/>
            <a:ext cx="679361" cy="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993"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3470" y="2791472"/>
            <a:ext cx="679361" cy="53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994"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3470" y="4741373"/>
            <a:ext cx="679361"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995"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52354" y="4579411"/>
            <a:ext cx="679361"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996"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3828" y="4423800"/>
            <a:ext cx="679361"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997"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13712" y="4268189"/>
            <a:ext cx="679362"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998" name="AutoShape 46"/>
          <p:cNvSpPr>
            <a:spLocks noChangeArrowheads="1"/>
          </p:cNvSpPr>
          <p:nvPr/>
        </p:nvSpPr>
        <p:spPr bwMode="auto">
          <a:xfrm flipH="1">
            <a:off x="2387290" y="2246833"/>
            <a:ext cx="1580945" cy="933666"/>
          </a:xfrm>
          <a:prstGeom prst="cube">
            <a:avLst>
              <a:gd name="adj" fmla="val 28329"/>
            </a:avLst>
          </a:prstGeom>
          <a:solidFill>
            <a:srgbClr val="99FFCC"/>
          </a:solidFill>
          <a:ln w="9525">
            <a:solidFill>
              <a:schemeClr val="tx1"/>
            </a:solidFill>
            <a:miter lim="800000"/>
            <a:headEnd/>
            <a:tailEnd/>
          </a:ln>
        </p:spPr>
        <p:txBody>
          <a:bodyPr wrap="none" lIns="108850" tIns="54425" rIns="108850" bIns="54425" anchor="ctr"/>
          <a:lstStyle/>
          <a:p>
            <a:pPr algn="ctr" eaLnBrk="1" hangingPunct="1"/>
            <a:r>
              <a:rPr kumimoji="1" lang="zh-CN" altLang="en-US" sz="2400">
                <a:solidFill>
                  <a:srgbClr val="333399"/>
                </a:solidFill>
                <a:ea typeface="黑体" pitchFamily="49" charset="-122"/>
              </a:rPr>
              <a:t>以太网</a:t>
            </a:r>
          </a:p>
          <a:p>
            <a:pPr algn="ctr" eaLnBrk="1" hangingPunct="1"/>
            <a:r>
              <a:rPr kumimoji="1" lang="zh-CN" altLang="en-US" sz="2400">
                <a:solidFill>
                  <a:srgbClr val="333399"/>
                </a:solidFill>
                <a:ea typeface="黑体" pitchFamily="49" charset="-122"/>
              </a:rPr>
              <a:t>交换机</a:t>
            </a:r>
          </a:p>
        </p:txBody>
      </p:sp>
      <p:sp>
        <p:nvSpPr>
          <p:cNvPr id="125999" name="Line 47"/>
          <p:cNvSpPr>
            <a:spLocks noChangeShapeType="1"/>
          </p:cNvSpPr>
          <p:nvPr/>
        </p:nvSpPr>
        <p:spPr bwMode="auto">
          <a:xfrm>
            <a:off x="2287819" y="2785120"/>
            <a:ext cx="0" cy="3347225"/>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6000" name="Line 48"/>
          <p:cNvSpPr>
            <a:spLocks noChangeShapeType="1"/>
          </p:cNvSpPr>
          <p:nvPr/>
        </p:nvSpPr>
        <p:spPr bwMode="auto">
          <a:xfrm>
            <a:off x="2270889" y="2791471"/>
            <a:ext cx="368252"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6001" name="Line 49"/>
          <p:cNvSpPr>
            <a:spLocks noChangeShapeType="1"/>
          </p:cNvSpPr>
          <p:nvPr/>
        </p:nvSpPr>
        <p:spPr bwMode="auto">
          <a:xfrm>
            <a:off x="2486760" y="4773130"/>
            <a:ext cx="0" cy="1514826"/>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6002" name="Line 50"/>
          <p:cNvSpPr>
            <a:spLocks noChangeShapeType="1"/>
          </p:cNvSpPr>
          <p:nvPr/>
        </p:nvSpPr>
        <p:spPr bwMode="auto">
          <a:xfrm>
            <a:off x="2467712" y="4773130"/>
            <a:ext cx="203174"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6003" name="AutoShape 51"/>
          <p:cNvSpPr>
            <a:spLocks noChangeArrowheads="1"/>
          </p:cNvSpPr>
          <p:nvPr/>
        </p:nvSpPr>
        <p:spPr bwMode="auto">
          <a:xfrm flipH="1">
            <a:off x="1595759" y="5667100"/>
            <a:ext cx="1583061" cy="932078"/>
          </a:xfrm>
          <a:prstGeom prst="cube">
            <a:avLst>
              <a:gd name="adj" fmla="val 28329"/>
            </a:avLst>
          </a:prstGeom>
          <a:solidFill>
            <a:srgbClr val="99FFCC"/>
          </a:solidFill>
          <a:ln w="9525">
            <a:solidFill>
              <a:schemeClr val="tx1"/>
            </a:solidFill>
            <a:miter lim="800000"/>
            <a:headEnd/>
            <a:tailEnd/>
          </a:ln>
        </p:spPr>
        <p:txBody>
          <a:bodyPr wrap="none" lIns="108850" tIns="54425" rIns="108850" bIns="54425" anchor="ctr"/>
          <a:lstStyle/>
          <a:p>
            <a:pPr algn="ctr" eaLnBrk="1" hangingPunct="1"/>
            <a:r>
              <a:rPr kumimoji="1" lang="zh-CN" altLang="en-US" sz="2400">
                <a:solidFill>
                  <a:srgbClr val="333399"/>
                </a:solidFill>
                <a:ea typeface="黑体" pitchFamily="49" charset="-122"/>
              </a:rPr>
              <a:t>以太网</a:t>
            </a:r>
          </a:p>
          <a:p>
            <a:pPr algn="ctr" eaLnBrk="1" hangingPunct="1"/>
            <a:r>
              <a:rPr kumimoji="1" lang="zh-CN" altLang="en-US" sz="2400">
                <a:solidFill>
                  <a:srgbClr val="333399"/>
                </a:solidFill>
                <a:ea typeface="黑体" pitchFamily="49" charset="-122"/>
              </a:rPr>
              <a:t>交换机</a:t>
            </a:r>
          </a:p>
        </p:txBody>
      </p:sp>
      <p:sp>
        <p:nvSpPr>
          <p:cNvPr id="126004" name="Text Box 52"/>
          <p:cNvSpPr txBox="1">
            <a:spLocks noChangeArrowheads="1"/>
          </p:cNvSpPr>
          <p:nvPr/>
        </p:nvSpPr>
        <p:spPr bwMode="auto">
          <a:xfrm>
            <a:off x="5963846" y="5806833"/>
            <a:ext cx="5352641" cy="1002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algn="ctr" eaLnBrk="1" hangingPunct="1"/>
            <a:r>
              <a:rPr lang="zh-CN" altLang="en-US" sz="2900" b="0">
                <a:solidFill>
                  <a:srgbClr val="333399"/>
                </a:solidFill>
                <a:latin typeface="Arial" charset="0"/>
              </a:rPr>
              <a:t>三个虚拟局域网 </a:t>
            </a:r>
            <a:r>
              <a:rPr lang="en-US" altLang="zh-CN" sz="2900" b="0">
                <a:solidFill>
                  <a:srgbClr val="333399"/>
                </a:solidFill>
                <a:latin typeface="Arial" charset="0"/>
              </a:rPr>
              <a:t>VLAN</a:t>
            </a:r>
            <a:r>
              <a:rPr lang="en-US" altLang="zh-CN" sz="2900" b="0" baseline="-25000">
                <a:solidFill>
                  <a:srgbClr val="333399"/>
                </a:solidFill>
                <a:latin typeface="Arial" charset="0"/>
              </a:rPr>
              <a:t>1</a:t>
            </a:r>
            <a:r>
              <a:rPr lang="en-US" altLang="zh-CN" sz="2900" b="0">
                <a:solidFill>
                  <a:srgbClr val="333399"/>
                </a:solidFill>
                <a:latin typeface="Arial" charset="0"/>
              </a:rPr>
              <a:t>, VLAN</a:t>
            </a:r>
            <a:r>
              <a:rPr lang="en-US" altLang="zh-CN" sz="2900" b="0" baseline="-25000">
                <a:solidFill>
                  <a:srgbClr val="333399"/>
                </a:solidFill>
                <a:latin typeface="Arial" charset="0"/>
              </a:rPr>
              <a:t>2</a:t>
            </a:r>
          </a:p>
          <a:p>
            <a:pPr algn="ctr" eaLnBrk="1" hangingPunct="1"/>
            <a:r>
              <a:rPr lang="zh-CN" altLang="en-US" sz="2900" b="0">
                <a:solidFill>
                  <a:srgbClr val="333399"/>
                </a:solidFill>
                <a:latin typeface="Arial" charset="0"/>
              </a:rPr>
              <a:t>和 </a:t>
            </a:r>
            <a:r>
              <a:rPr lang="en-US" altLang="zh-CN" sz="2900" b="0">
                <a:solidFill>
                  <a:srgbClr val="333399"/>
                </a:solidFill>
                <a:latin typeface="Arial" charset="0"/>
              </a:rPr>
              <a:t>VLAN</a:t>
            </a:r>
            <a:r>
              <a:rPr lang="en-US" altLang="zh-CN" sz="2900" b="0" baseline="-25000">
                <a:solidFill>
                  <a:srgbClr val="333399"/>
                </a:solidFill>
                <a:latin typeface="Arial" charset="0"/>
              </a:rPr>
              <a:t>3</a:t>
            </a:r>
            <a:r>
              <a:rPr lang="en-US" altLang="zh-CN" sz="2900" b="0">
                <a:solidFill>
                  <a:srgbClr val="333399"/>
                </a:solidFill>
                <a:latin typeface="Arial" charset="0"/>
              </a:rPr>
              <a:t> </a:t>
            </a:r>
            <a:r>
              <a:rPr lang="zh-CN" altLang="en-US" sz="2900" b="0">
                <a:solidFill>
                  <a:srgbClr val="333399"/>
                </a:solidFill>
                <a:latin typeface="Arial" charset="0"/>
              </a:rPr>
              <a:t>的构成 </a:t>
            </a:r>
          </a:p>
        </p:txBody>
      </p:sp>
      <p:sp>
        <p:nvSpPr>
          <p:cNvPr id="355381" name="Text Box 53"/>
          <p:cNvSpPr txBox="1">
            <a:spLocks noChangeArrowheads="1"/>
          </p:cNvSpPr>
          <p:nvPr/>
        </p:nvSpPr>
        <p:spPr bwMode="auto">
          <a:xfrm>
            <a:off x="526983" y="5694093"/>
            <a:ext cx="11136450" cy="1002465"/>
          </a:xfrm>
          <a:prstGeom prst="rect">
            <a:avLst/>
          </a:prstGeom>
          <a:solidFill>
            <a:srgbClr val="FFFF99"/>
          </a:solidFill>
          <a:ln w="9525">
            <a:solidFill>
              <a:srgbClr val="333399"/>
            </a:solidFill>
            <a:miter lim="800000"/>
            <a:headEnd/>
            <a:tailEnd/>
          </a:ln>
        </p:spPr>
        <p:txBody>
          <a:bodyPr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algn="ctr" eaLnBrk="1" hangingPunct="1"/>
            <a:r>
              <a:rPr lang="zh-CN" altLang="en-US" sz="2900" b="0">
                <a:solidFill>
                  <a:srgbClr val="333399"/>
                </a:solidFill>
                <a:latin typeface="Arial" charset="0"/>
              </a:rPr>
              <a:t>当 </a:t>
            </a:r>
            <a:r>
              <a:rPr lang="en-US" altLang="zh-CN" sz="2900" b="0">
                <a:solidFill>
                  <a:srgbClr val="333399"/>
                </a:solidFill>
                <a:latin typeface="Arial" charset="0"/>
              </a:rPr>
              <a:t>B</a:t>
            </a:r>
            <a:r>
              <a:rPr lang="en-US" altLang="zh-CN" sz="2900" b="0" baseline="-25000">
                <a:solidFill>
                  <a:srgbClr val="333399"/>
                </a:solidFill>
                <a:latin typeface="Arial" charset="0"/>
              </a:rPr>
              <a:t>1</a:t>
            </a:r>
            <a:r>
              <a:rPr lang="en-US" altLang="zh-CN" sz="2900" b="0">
                <a:solidFill>
                  <a:srgbClr val="333399"/>
                </a:solidFill>
                <a:latin typeface="Arial" charset="0"/>
              </a:rPr>
              <a:t> </a:t>
            </a:r>
            <a:r>
              <a:rPr lang="zh-CN" altLang="en-US" sz="2900" b="0">
                <a:solidFill>
                  <a:srgbClr val="333399"/>
                </a:solidFill>
                <a:latin typeface="Arial" charset="0"/>
              </a:rPr>
              <a:t>向 </a:t>
            </a:r>
            <a:r>
              <a:rPr lang="en-US" altLang="zh-CN" sz="2900" b="0">
                <a:solidFill>
                  <a:srgbClr val="333399"/>
                </a:solidFill>
                <a:latin typeface="Arial" charset="0"/>
              </a:rPr>
              <a:t>VLAN</a:t>
            </a:r>
            <a:r>
              <a:rPr lang="en-US" altLang="zh-CN" sz="2900" b="0" baseline="-25000">
                <a:solidFill>
                  <a:srgbClr val="333399"/>
                </a:solidFill>
                <a:latin typeface="Arial" charset="0"/>
              </a:rPr>
              <a:t>2</a:t>
            </a:r>
            <a:r>
              <a:rPr lang="en-US" altLang="zh-CN" sz="2900" b="0">
                <a:solidFill>
                  <a:srgbClr val="333399"/>
                </a:solidFill>
                <a:latin typeface="Arial" charset="0"/>
              </a:rPr>
              <a:t> </a:t>
            </a:r>
            <a:r>
              <a:rPr lang="zh-CN" altLang="en-US" sz="2900" b="0">
                <a:solidFill>
                  <a:srgbClr val="333399"/>
                </a:solidFill>
                <a:latin typeface="Arial" charset="0"/>
              </a:rPr>
              <a:t>工作组内成员发送数据时，</a:t>
            </a:r>
          </a:p>
          <a:p>
            <a:pPr algn="ctr" eaLnBrk="1" hangingPunct="1"/>
            <a:r>
              <a:rPr lang="zh-CN" altLang="en-US" sz="2900" b="0">
                <a:solidFill>
                  <a:srgbClr val="333399"/>
                </a:solidFill>
                <a:latin typeface="Arial" charset="0"/>
              </a:rPr>
              <a:t>工作站 </a:t>
            </a:r>
            <a:r>
              <a:rPr lang="en-US" altLang="zh-CN" sz="2900" b="0">
                <a:solidFill>
                  <a:srgbClr val="333399"/>
                </a:solidFill>
                <a:latin typeface="Arial" charset="0"/>
              </a:rPr>
              <a:t>B</a:t>
            </a:r>
            <a:r>
              <a:rPr lang="en-US" altLang="zh-CN" sz="2900" b="0" baseline="-25000">
                <a:solidFill>
                  <a:srgbClr val="333399"/>
                </a:solidFill>
                <a:latin typeface="Arial" charset="0"/>
              </a:rPr>
              <a:t>2 </a:t>
            </a:r>
            <a:r>
              <a:rPr lang="zh-CN" altLang="en-US" sz="2900" b="0">
                <a:solidFill>
                  <a:srgbClr val="333399"/>
                </a:solidFill>
                <a:latin typeface="Arial" charset="0"/>
              </a:rPr>
              <a:t>和 </a:t>
            </a:r>
            <a:r>
              <a:rPr lang="en-US" altLang="zh-CN" sz="2900" b="0">
                <a:solidFill>
                  <a:srgbClr val="333399"/>
                </a:solidFill>
                <a:latin typeface="Arial" charset="0"/>
              </a:rPr>
              <a:t>B</a:t>
            </a:r>
            <a:r>
              <a:rPr lang="en-US" altLang="zh-CN" sz="2900" b="0" baseline="-25000">
                <a:solidFill>
                  <a:srgbClr val="333399"/>
                </a:solidFill>
                <a:latin typeface="Arial" charset="0"/>
              </a:rPr>
              <a:t>3 </a:t>
            </a:r>
            <a:r>
              <a:rPr lang="zh-CN" altLang="en-US" sz="2900" b="0">
                <a:solidFill>
                  <a:srgbClr val="333399"/>
                </a:solidFill>
                <a:latin typeface="Arial" charset="0"/>
              </a:rPr>
              <a:t>将会收到广播的信息。</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553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81"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AutoShape 2"/>
          <p:cNvSpPr>
            <a:spLocks noChangeArrowheads="1"/>
          </p:cNvSpPr>
          <p:nvPr/>
        </p:nvSpPr>
        <p:spPr bwMode="auto">
          <a:xfrm flipH="1">
            <a:off x="1102641" y="4112577"/>
            <a:ext cx="10080370" cy="1398912"/>
          </a:xfrm>
          <a:prstGeom prst="cube">
            <a:avLst>
              <a:gd name="adj" fmla="val 93745"/>
            </a:avLst>
          </a:prstGeom>
          <a:solidFill>
            <a:schemeClr val="bg1"/>
          </a:solidFill>
          <a:ln w="9525">
            <a:solidFill>
              <a:schemeClr val="tx1"/>
            </a:solidFill>
            <a:miter lim="800000"/>
            <a:headEnd/>
            <a:tailEnd/>
          </a:ln>
        </p:spPr>
        <p:txBody>
          <a:bodyPr wrap="none" lIns="108850" tIns="54425" rIns="108850" bIns="54425" anchor="ctr"/>
          <a:lstStyle/>
          <a:p>
            <a:pPr eaLnBrk="1" hangingPunct="1"/>
            <a:endParaRPr lang="zh-CN" altLang="en-US"/>
          </a:p>
        </p:txBody>
      </p:sp>
      <p:sp>
        <p:nvSpPr>
          <p:cNvPr id="128003" name="Line 3"/>
          <p:cNvSpPr>
            <a:spLocks noChangeShapeType="1"/>
          </p:cNvSpPr>
          <p:nvPr/>
        </p:nvSpPr>
        <p:spPr bwMode="auto">
          <a:xfrm>
            <a:off x="2996810" y="6210151"/>
            <a:ext cx="2090994" cy="0"/>
          </a:xfrm>
          <a:prstGeom prst="line">
            <a:avLst/>
          </a:prstGeom>
          <a:noFill/>
          <a:ln w="762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8004" name="AutoShape 4"/>
          <p:cNvSpPr>
            <a:spLocks noChangeArrowheads="1"/>
          </p:cNvSpPr>
          <p:nvPr/>
        </p:nvSpPr>
        <p:spPr bwMode="auto">
          <a:xfrm flipH="1">
            <a:off x="1102641" y="2170616"/>
            <a:ext cx="10080370" cy="1397323"/>
          </a:xfrm>
          <a:prstGeom prst="cube">
            <a:avLst>
              <a:gd name="adj" fmla="val 93745"/>
            </a:avLst>
          </a:prstGeom>
          <a:solidFill>
            <a:schemeClr val="bg1"/>
          </a:solidFill>
          <a:ln w="9525">
            <a:solidFill>
              <a:schemeClr val="tx1"/>
            </a:solidFill>
            <a:miter lim="800000"/>
            <a:headEnd/>
            <a:tailEnd/>
          </a:ln>
        </p:spPr>
        <p:txBody>
          <a:bodyPr wrap="none" lIns="108850" tIns="54425" rIns="108850" bIns="54425" anchor="ctr"/>
          <a:lstStyle/>
          <a:p>
            <a:pPr eaLnBrk="1" hangingPunct="1"/>
            <a:endParaRPr lang="zh-CN" altLang="en-US"/>
          </a:p>
        </p:txBody>
      </p:sp>
      <p:sp>
        <p:nvSpPr>
          <p:cNvPr id="128005" name="AutoShape 5"/>
          <p:cNvSpPr>
            <a:spLocks noChangeArrowheads="1"/>
          </p:cNvSpPr>
          <p:nvPr/>
        </p:nvSpPr>
        <p:spPr bwMode="auto">
          <a:xfrm flipH="1">
            <a:off x="1202110" y="304871"/>
            <a:ext cx="9881431" cy="1398912"/>
          </a:xfrm>
          <a:prstGeom prst="cube">
            <a:avLst>
              <a:gd name="adj" fmla="val 93745"/>
            </a:avLst>
          </a:prstGeom>
          <a:solidFill>
            <a:schemeClr val="bg1"/>
          </a:solidFill>
          <a:ln w="9525">
            <a:solidFill>
              <a:schemeClr val="tx1"/>
            </a:solidFill>
            <a:miter lim="800000"/>
            <a:headEnd/>
            <a:tailEnd/>
          </a:ln>
        </p:spPr>
        <p:txBody>
          <a:bodyPr wrap="none" lIns="108850" tIns="54425" rIns="108850" bIns="54425" anchor="ctr"/>
          <a:lstStyle/>
          <a:p>
            <a:pPr eaLnBrk="1" hangingPunct="1"/>
            <a:endParaRPr lang="zh-CN" altLang="en-US"/>
          </a:p>
        </p:txBody>
      </p:sp>
      <p:sp>
        <p:nvSpPr>
          <p:cNvPr id="128006" name="Line 6"/>
          <p:cNvSpPr>
            <a:spLocks noChangeShapeType="1"/>
          </p:cNvSpPr>
          <p:nvPr/>
        </p:nvSpPr>
        <p:spPr bwMode="auto">
          <a:xfrm>
            <a:off x="3572468" y="693899"/>
            <a:ext cx="5223253"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8007" name="Line 7"/>
          <p:cNvSpPr>
            <a:spLocks noChangeShapeType="1"/>
          </p:cNvSpPr>
          <p:nvPr/>
        </p:nvSpPr>
        <p:spPr bwMode="auto">
          <a:xfrm>
            <a:off x="3771409" y="849510"/>
            <a:ext cx="314919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8008" name="Line 8"/>
          <p:cNvSpPr>
            <a:spLocks noChangeShapeType="1"/>
          </p:cNvSpPr>
          <p:nvPr/>
        </p:nvSpPr>
        <p:spPr bwMode="auto">
          <a:xfrm>
            <a:off x="3968234" y="1003532"/>
            <a:ext cx="692059"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8009" name="Line 9"/>
          <p:cNvSpPr>
            <a:spLocks noChangeShapeType="1"/>
          </p:cNvSpPr>
          <p:nvPr/>
        </p:nvSpPr>
        <p:spPr bwMode="auto">
          <a:xfrm>
            <a:off x="3968234" y="2947082"/>
            <a:ext cx="692059"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8010" name="Line 10"/>
          <p:cNvSpPr>
            <a:spLocks noChangeShapeType="1"/>
          </p:cNvSpPr>
          <p:nvPr/>
        </p:nvSpPr>
        <p:spPr bwMode="auto">
          <a:xfrm>
            <a:off x="3771409" y="2713666"/>
            <a:ext cx="3487813"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8011" name="Line 11"/>
          <p:cNvSpPr>
            <a:spLocks noChangeShapeType="1"/>
          </p:cNvSpPr>
          <p:nvPr/>
        </p:nvSpPr>
        <p:spPr bwMode="auto">
          <a:xfrm>
            <a:off x="3475115" y="2480249"/>
            <a:ext cx="5303676"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8012" name="Line 12"/>
          <p:cNvSpPr>
            <a:spLocks noChangeShapeType="1"/>
          </p:cNvSpPr>
          <p:nvPr/>
        </p:nvSpPr>
        <p:spPr bwMode="auto">
          <a:xfrm>
            <a:off x="3671939" y="4733434"/>
            <a:ext cx="1877238"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8013" name="Line 13"/>
          <p:cNvSpPr>
            <a:spLocks noChangeShapeType="1"/>
          </p:cNvSpPr>
          <p:nvPr/>
        </p:nvSpPr>
        <p:spPr bwMode="auto">
          <a:xfrm>
            <a:off x="3671940" y="4889045"/>
            <a:ext cx="994704"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8014" name="Line 14"/>
          <p:cNvSpPr>
            <a:spLocks noChangeShapeType="1"/>
          </p:cNvSpPr>
          <p:nvPr/>
        </p:nvSpPr>
        <p:spPr bwMode="auto">
          <a:xfrm>
            <a:off x="3206333" y="4423799"/>
            <a:ext cx="5654997"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8015" name="Line 15"/>
          <p:cNvSpPr>
            <a:spLocks noChangeShapeType="1"/>
          </p:cNvSpPr>
          <p:nvPr/>
        </p:nvSpPr>
        <p:spPr bwMode="auto">
          <a:xfrm>
            <a:off x="3475114" y="4579410"/>
            <a:ext cx="3523792"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8016" name="AutoShape 16"/>
          <p:cNvSpPr>
            <a:spLocks noChangeArrowheads="1"/>
          </p:cNvSpPr>
          <p:nvPr/>
        </p:nvSpPr>
        <p:spPr bwMode="auto">
          <a:xfrm flipH="1">
            <a:off x="2387290" y="4190383"/>
            <a:ext cx="1580945" cy="932078"/>
          </a:xfrm>
          <a:prstGeom prst="cube">
            <a:avLst>
              <a:gd name="adj" fmla="val 28329"/>
            </a:avLst>
          </a:prstGeom>
          <a:solidFill>
            <a:srgbClr val="99FFCC"/>
          </a:solidFill>
          <a:ln w="9525">
            <a:solidFill>
              <a:schemeClr val="tx1"/>
            </a:solidFill>
            <a:miter lim="800000"/>
            <a:headEnd/>
            <a:tailEnd/>
          </a:ln>
        </p:spPr>
        <p:txBody>
          <a:bodyPr wrap="none" lIns="108850" tIns="54425" rIns="108850" bIns="54425" anchor="ctr"/>
          <a:lstStyle/>
          <a:p>
            <a:pPr algn="ctr" eaLnBrk="1" hangingPunct="1"/>
            <a:r>
              <a:rPr kumimoji="1" lang="zh-CN" altLang="en-US" sz="2400">
                <a:solidFill>
                  <a:srgbClr val="333399"/>
                </a:solidFill>
                <a:ea typeface="黑体" pitchFamily="49" charset="-122"/>
              </a:rPr>
              <a:t>以太网</a:t>
            </a:r>
          </a:p>
          <a:p>
            <a:pPr algn="ctr" eaLnBrk="1" hangingPunct="1"/>
            <a:r>
              <a:rPr kumimoji="1" lang="zh-CN" altLang="en-US" sz="2400">
                <a:solidFill>
                  <a:srgbClr val="333399"/>
                </a:solidFill>
                <a:ea typeface="黑体" pitchFamily="49" charset="-122"/>
              </a:rPr>
              <a:t>交换机</a:t>
            </a:r>
          </a:p>
        </p:txBody>
      </p:sp>
      <p:sp>
        <p:nvSpPr>
          <p:cNvPr id="128017" name="AutoShape 17"/>
          <p:cNvSpPr>
            <a:spLocks noChangeArrowheads="1"/>
          </p:cNvSpPr>
          <p:nvPr/>
        </p:nvSpPr>
        <p:spPr bwMode="auto">
          <a:xfrm>
            <a:off x="6637003" y="538288"/>
            <a:ext cx="1481474" cy="4584173"/>
          </a:xfrm>
          <a:prstGeom prst="roundRect">
            <a:avLst>
              <a:gd name="adj" fmla="val 50000"/>
            </a:avLst>
          </a:prstGeom>
          <a:solidFill>
            <a:srgbClr val="FFFF66">
              <a:alpha val="50195"/>
            </a:srgbClr>
          </a:solidFill>
          <a:ln w="19050">
            <a:solidFill>
              <a:schemeClr val="tx1"/>
            </a:solidFill>
            <a:prstDash val="dash"/>
            <a:round/>
            <a:headEnd/>
            <a:tailEnd/>
          </a:ln>
        </p:spPr>
        <p:txBody>
          <a:bodyPr wrap="none" lIns="108850" tIns="54425" rIns="108850" bIns="54425" anchor="ctr"/>
          <a:lstStyle/>
          <a:p>
            <a:pPr eaLnBrk="1" hangingPunct="1"/>
            <a:endParaRPr lang="zh-CN" altLang="en-US"/>
          </a:p>
        </p:txBody>
      </p:sp>
      <p:sp>
        <p:nvSpPr>
          <p:cNvPr id="128018" name="AutoShape 18"/>
          <p:cNvSpPr>
            <a:spLocks noChangeArrowheads="1"/>
          </p:cNvSpPr>
          <p:nvPr/>
        </p:nvSpPr>
        <p:spPr bwMode="auto">
          <a:xfrm>
            <a:off x="4363999" y="538288"/>
            <a:ext cx="2076180" cy="5128812"/>
          </a:xfrm>
          <a:prstGeom prst="roundRect">
            <a:avLst>
              <a:gd name="adj" fmla="val 50000"/>
            </a:avLst>
          </a:prstGeom>
          <a:solidFill>
            <a:srgbClr val="CCECFF">
              <a:alpha val="50195"/>
            </a:srgbClr>
          </a:solidFill>
          <a:ln w="19050">
            <a:solidFill>
              <a:schemeClr val="tx1"/>
            </a:solidFill>
            <a:prstDash val="dash"/>
            <a:round/>
            <a:headEnd/>
            <a:tailEnd/>
          </a:ln>
        </p:spPr>
        <p:txBody>
          <a:bodyPr wrap="none" lIns="108850" tIns="54425" rIns="108850" bIns="54425" anchor="ctr"/>
          <a:lstStyle/>
          <a:p>
            <a:pPr eaLnBrk="1" hangingPunct="1"/>
            <a:endParaRPr lang="zh-CN" altLang="en-US"/>
          </a:p>
        </p:txBody>
      </p:sp>
      <p:sp>
        <p:nvSpPr>
          <p:cNvPr id="128019" name="Text Box 19"/>
          <p:cNvSpPr txBox="1">
            <a:spLocks noChangeArrowheads="1"/>
          </p:cNvSpPr>
          <p:nvPr/>
        </p:nvSpPr>
        <p:spPr bwMode="auto">
          <a:xfrm>
            <a:off x="5117434" y="859037"/>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A</a:t>
            </a:r>
            <a:r>
              <a:rPr kumimoji="1" lang="en-US" altLang="zh-CN" sz="2400" b="0" baseline="-25000">
                <a:solidFill>
                  <a:srgbClr val="333399"/>
                </a:solidFill>
                <a:latin typeface="Arial" charset="0"/>
              </a:rPr>
              <a:t>4</a:t>
            </a:r>
            <a:endParaRPr kumimoji="1" lang="en-US" altLang="zh-CN" sz="2400" b="0">
              <a:solidFill>
                <a:srgbClr val="333399"/>
              </a:solidFill>
              <a:latin typeface="Arial" charset="0"/>
            </a:endParaRPr>
          </a:p>
        </p:txBody>
      </p:sp>
      <p:sp>
        <p:nvSpPr>
          <p:cNvPr id="128020" name="Text Box 20"/>
          <p:cNvSpPr txBox="1">
            <a:spLocks noChangeArrowheads="1"/>
          </p:cNvSpPr>
          <p:nvPr/>
        </p:nvSpPr>
        <p:spPr bwMode="auto">
          <a:xfrm>
            <a:off x="7528005" y="4458733"/>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B</a:t>
            </a:r>
            <a:r>
              <a:rPr kumimoji="1" lang="en-US" altLang="zh-CN" sz="2400" b="0" baseline="-25000">
                <a:solidFill>
                  <a:srgbClr val="333399"/>
                </a:solidFill>
                <a:latin typeface="Arial" charset="0"/>
              </a:rPr>
              <a:t>1</a:t>
            </a:r>
            <a:endParaRPr kumimoji="1" lang="en-US" altLang="zh-CN" sz="2400" b="0">
              <a:solidFill>
                <a:srgbClr val="333399"/>
              </a:solidFill>
              <a:latin typeface="Arial" charset="0"/>
            </a:endParaRPr>
          </a:p>
        </p:txBody>
      </p:sp>
      <p:sp>
        <p:nvSpPr>
          <p:cNvPr id="128021" name="AutoShape 21"/>
          <p:cNvSpPr>
            <a:spLocks noChangeArrowheads="1"/>
          </p:cNvSpPr>
          <p:nvPr/>
        </p:nvSpPr>
        <p:spPr bwMode="auto">
          <a:xfrm>
            <a:off x="8416889" y="382677"/>
            <a:ext cx="1382003" cy="4584173"/>
          </a:xfrm>
          <a:prstGeom prst="roundRect">
            <a:avLst>
              <a:gd name="adj" fmla="val 50000"/>
            </a:avLst>
          </a:prstGeom>
          <a:solidFill>
            <a:srgbClr val="FF99CC">
              <a:alpha val="50195"/>
            </a:srgbClr>
          </a:solidFill>
          <a:ln w="19050">
            <a:solidFill>
              <a:schemeClr val="tx1"/>
            </a:solidFill>
            <a:prstDash val="dash"/>
            <a:round/>
            <a:headEnd/>
            <a:tailEnd/>
          </a:ln>
        </p:spPr>
        <p:txBody>
          <a:bodyPr wrap="none" lIns="108850" tIns="54425" rIns="108850" bIns="54425" anchor="ctr"/>
          <a:lstStyle/>
          <a:p>
            <a:pPr eaLnBrk="1" hangingPunct="1"/>
            <a:endParaRPr lang="zh-CN" altLang="en-US"/>
          </a:p>
        </p:txBody>
      </p:sp>
      <p:sp>
        <p:nvSpPr>
          <p:cNvPr id="128022" name="AutoShape 22"/>
          <p:cNvSpPr>
            <a:spLocks noChangeArrowheads="1"/>
          </p:cNvSpPr>
          <p:nvPr/>
        </p:nvSpPr>
        <p:spPr bwMode="auto">
          <a:xfrm flipH="1">
            <a:off x="2387290" y="382676"/>
            <a:ext cx="1580945" cy="932078"/>
          </a:xfrm>
          <a:prstGeom prst="cube">
            <a:avLst>
              <a:gd name="adj" fmla="val 28329"/>
            </a:avLst>
          </a:prstGeom>
          <a:solidFill>
            <a:srgbClr val="99FFCC"/>
          </a:solidFill>
          <a:ln w="9525">
            <a:solidFill>
              <a:schemeClr val="tx1"/>
            </a:solidFill>
            <a:miter lim="800000"/>
            <a:headEnd/>
            <a:tailEnd/>
          </a:ln>
        </p:spPr>
        <p:txBody>
          <a:bodyPr wrap="none" lIns="108850" tIns="54425" rIns="108850" bIns="54425" anchor="ctr"/>
          <a:lstStyle/>
          <a:p>
            <a:pPr algn="ctr" eaLnBrk="1" hangingPunct="1"/>
            <a:r>
              <a:rPr kumimoji="1" lang="zh-CN" altLang="en-US" sz="2400">
                <a:solidFill>
                  <a:srgbClr val="333399"/>
                </a:solidFill>
                <a:ea typeface="黑体" pitchFamily="49" charset="-122"/>
              </a:rPr>
              <a:t>以太网</a:t>
            </a:r>
          </a:p>
          <a:p>
            <a:pPr algn="ctr" eaLnBrk="1" hangingPunct="1"/>
            <a:r>
              <a:rPr kumimoji="1" lang="zh-CN" altLang="en-US" sz="2400">
                <a:solidFill>
                  <a:srgbClr val="333399"/>
                </a:solidFill>
                <a:ea typeface="黑体" pitchFamily="49" charset="-122"/>
              </a:rPr>
              <a:t>交换机</a:t>
            </a:r>
          </a:p>
        </p:txBody>
      </p:sp>
      <p:sp>
        <p:nvSpPr>
          <p:cNvPr id="128023" name="Line 23"/>
          <p:cNvSpPr>
            <a:spLocks noChangeShapeType="1"/>
          </p:cNvSpPr>
          <p:nvPr/>
        </p:nvSpPr>
        <p:spPr bwMode="auto">
          <a:xfrm>
            <a:off x="2090994" y="938431"/>
            <a:ext cx="0" cy="5038303"/>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8024" name="Line 24"/>
          <p:cNvSpPr>
            <a:spLocks noChangeShapeType="1"/>
          </p:cNvSpPr>
          <p:nvPr/>
        </p:nvSpPr>
        <p:spPr bwMode="auto">
          <a:xfrm>
            <a:off x="2071948" y="927315"/>
            <a:ext cx="611636"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8025" name="Text Box 25"/>
          <p:cNvSpPr txBox="1">
            <a:spLocks noChangeArrowheads="1"/>
          </p:cNvSpPr>
          <p:nvPr/>
        </p:nvSpPr>
        <p:spPr bwMode="auto">
          <a:xfrm>
            <a:off x="8461332" y="1735540"/>
            <a:ext cx="1138347"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VLAN</a:t>
            </a:r>
            <a:r>
              <a:rPr kumimoji="1" lang="en-US" altLang="zh-CN" sz="2400" b="0" baseline="-25000">
                <a:solidFill>
                  <a:srgbClr val="333399"/>
                </a:solidFill>
                <a:latin typeface="Arial" charset="0"/>
              </a:rPr>
              <a:t>3</a:t>
            </a:r>
            <a:endParaRPr kumimoji="1" lang="en-US" altLang="zh-CN" sz="2400" b="0">
              <a:solidFill>
                <a:srgbClr val="333399"/>
              </a:solidFill>
              <a:latin typeface="Arial" charset="0"/>
            </a:endParaRPr>
          </a:p>
        </p:txBody>
      </p:sp>
      <p:sp>
        <p:nvSpPr>
          <p:cNvPr id="128026" name="Text Box 26"/>
          <p:cNvSpPr txBox="1">
            <a:spLocks noChangeArrowheads="1"/>
          </p:cNvSpPr>
          <p:nvPr/>
        </p:nvSpPr>
        <p:spPr bwMode="auto">
          <a:xfrm>
            <a:off x="9153393" y="455719"/>
            <a:ext cx="556457"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C</a:t>
            </a:r>
            <a:r>
              <a:rPr kumimoji="1" lang="en-US" altLang="zh-CN" sz="2400" b="0" baseline="-25000">
                <a:solidFill>
                  <a:srgbClr val="333399"/>
                </a:solidFill>
                <a:latin typeface="Arial" charset="0"/>
              </a:rPr>
              <a:t>3</a:t>
            </a:r>
            <a:endParaRPr kumimoji="1" lang="en-US" altLang="zh-CN" sz="2400" b="0">
              <a:solidFill>
                <a:srgbClr val="333399"/>
              </a:solidFill>
              <a:latin typeface="Arial" charset="0"/>
            </a:endParaRPr>
          </a:p>
        </p:txBody>
      </p:sp>
      <p:sp>
        <p:nvSpPr>
          <p:cNvPr id="128027" name="Text Box 27"/>
          <p:cNvSpPr txBox="1">
            <a:spLocks noChangeArrowheads="1"/>
          </p:cNvSpPr>
          <p:nvPr/>
        </p:nvSpPr>
        <p:spPr bwMode="auto">
          <a:xfrm>
            <a:off x="7278271" y="735184"/>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B</a:t>
            </a:r>
            <a:r>
              <a:rPr kumimoji="1" lang="en-US" altLang="zh-CN" sz="2400" b="0" baseline="-25000">
                <a:solidFill>
                  <a:srgbClr val="333399"/>
                </a:solidFill>
                <a:latin typeface="Arial" charset="0"/>
              </a:rPr>
              <a:t>3</a:t>
            </a:r>
            <a:endParaRPr kumimoji="1" lang="en-US" altLang="zh-CN" sz="2400" b="0">
              <a:solidFill>
                <a:srgbClr val="333399"/>
              </a:solidFill>
              <a:latin typeface="Arial" charset="0"/>
            </a:endParaRPr>
          </a:p>
        </p:txBody>
      </p:sp>
      <p:sp>
        <p:nvSpPr>
          <p:cNvPr id="128028" name="Text Box 28"/>
          <p:cNvSpPr txBox="1">
            <a:spLocks noChangeArrowheads="1"/>
          </p:cNvSpPr>
          <p:nvPr/>
        </p:nvSpPr>
        <p:spPr bwMode="auto">
          <a:xfrm>
            <a:off x="4660293" y="1738716"/>
            <a:ext cx="1138347"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VLAN</a:t>
            </a:r>
            <a:r>
              <a:rPr kumimoji="1" lang="en-US" altLang="zh-CN" sz="2400" b="0" baseline="-25000">
                <a:solidFill>
                  <a:srgbClr val="333399"/>
                </a:solidFill>
                <a:latin typeface="Arial" charset="0"/>
              </a:rPr>
              <a:t>1</a:t>
            </a:r>
            <a:endParaRPr kumimoji="1" lang="en-US" altLang="zh-CN" sz="2400" b="0">
              <a:solidFill>
                <a:srgbClr val="333399"/>
              </a:solidFill>
              <a:latin typeface="Arial" charset="0"/>
            </a:endParaRPr>
          </a:p>
        </p:txBody>
      </p:sp>
      <p:sp>
        <p:nvSpPr>
          <p:cNvPr id="128029" name="Text Box 29"/>
          <p:cNvSpPr txBox="1">
            <a:spLocks noChangeArrowheads="1"/>
          </p:cNvSpPr>
          <p:nvPr/>
        </p:nvSpPr>
        <p:spPr bwMode="auto">
          <a:xfrm>
            <a:off x="6694147" y="1738716"/>
            <a:ext cx="1138347"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VLAN</a:t>
            </a:r>
            <a:r>
              <a:rPr kumimoji="1" lang="en-US" altLang="zh-CN" sz="2400" b="0" baseline="-25000">
                <a:solidFill>
                  <a:srgbClr val="333399"/>
                </a:solidFill>
                <a:latin typeface="Arial" charset="0"/>
              </a:rPr>
              <a:t>2</a:t>
            </a:r>
            <a:endParaRPr kumimoji="1" lang="en-US" altLang="zh-CN" sz="2400" b="0">
              <a:solidFill>
                <a:srgbClr val="333399"/>
              </a:solidFill>
              <a:latin typeface="Arial" charset="0"/>
            </a:endParaRPr>
          </a:p>
        </p:txBody>
      </p:sp>
      <p:sp>
        <p:nvSpPr>
          <p:cNvPr id="128030" name="Text Box 30"/>
          <p:cNvSpPr txBox="1">
            <a:spLocks noChangeArrowheads="1"/>
          </p:cNvSpPr>
          <p:nvPr/>
        </p:nvSpPr>
        <p:spPr bwMode="auto">
          <a:xfrm>
            <a:off x="9208419" y="4161802"/>
            <a:ext cx="556457"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C</a:t>
            </a:r>
            <a:r>
              <a:rPr kumimoji="1" lang="en-US" altLang="zh-CN" sz="2400" b="0" baseline="-25000">
                <a:solidFill>
                  <a:srgbClr val="333399"/>
                </a:solidFill>
                <a:latin typeface="Arial" charset="0"/>
              </a:rPr>
              <a:t>1</a:t>
            </a:r>
            <a:endParaRPr kumimoji="1" lang="en-US" altLang="zh-CN" sz="2400" b="0">
              <a:solidFill>
                <a:srgbClr val="333399"/>
              </a:solidFill>
              <a:latin typeface="Arial" charset="0"/>
            </a:endParaRPr>
          </a:p>
        </p:txBody>
      </p:sp>
      <p:sp>
        <p:nvSpPr>
          <p:cNvPr id="128031" name="Text Box 31"/>
          <p:cNvSpPr txBox="1">
            <a:spLocks noChangeArrowheads="1"/>
          </p:cNvSpPr>
          <p:nvPr/>
        </p:nvSpPr>
        <p:spPr bwMode="auto">
          <a:xfrm>
            <a:off x="5911082" y="4574647"/>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A</a:t>
            </a:r>
            <a:r>
              <a:rPr kumimoji="1" lang="en-US" altLang="zh-CN" sz="2400" b="0" baseline="-25000">
                <a:solidFill>
                  <a:srgbClr val="333399"/>
                </a:solidFill>
                <a:latin typeface="Arial" charset="0"/>
              </a:rPr>
              <a:t>2</a:t>
            </a:r>
            <a:endParaRPr kumimoji="1" lang="en-US" altLang="zh-CN" sz="2400" b="0">
              <a:solidFill>
                <a:srgbClr val="333399"/>
              </a:solidFill>
              <a:latin typeface="Arial" charset="0"/>
            </a:endParaRPr>
          </a:p>
        </p:txBody>
      </p:sp>
      <p:sp>
        <p:nvSpPr>
          <p:cNvPr id="128032" name="Text Box 32"/>
          <p:cNvSpPr txBox="1">
            <a:spLocks noChangeArrowheads="1"/>
          </p:cNvSpPr>
          <p:nvPr/>
        </p:nvSpPr>
        <p:spPr bwMode="auto">
          <a:xfrm>
            <a:off x="5056060" y="5019250"/>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A</a:t>
            </a:r>
            <a:r>
              <a:rPr kumimoji="1" lang="en-US" altLang="zh-CN" sz="2400" b="0" baseline="-25000">
                <a:solidFill>
                  <a:srgbClr val="333399"/>
                </a:solidFill>
                <a:latin typeface="Arial" charset="0"/>
              </a:rPr>
              <a:t>1</a:t>
            </a:r>
            <a:endParaRPr kumimoji="1" lang="en-US" altLang="zh-CN" sz="2400" b="0">
              <a:solidFill>
                <a:srgbClr val="333399"/>
              </a:solidFill>
              <a:latin typeface="Arial" charset="0"/>
            </a:endParaRPr>
          </a:p>
        </p:txBody>
      </p:sp>
      <p:sp>
        <p:nvSpPr>
          <p:cNvPr id="128033" name="Text Box 33"/>
          <p:cNvSpPr txBox="1">
            <a:spLocks noChangeArrowheads="1"/>
          </p:cNvSpPr>
          <p:nvPr/>
        </p:nvSpPr>
        <p:spPr bwMode="auto">
          <a:xfrm>
            <a:off x="5096270" y="2816878"/>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A</a:t>
            </a:r>
            <a:r>
              <a:rPr kumimoji="1" lang="en-US" altLang="zh-CN" sz="2400" b="0" baseline="-25000">
                <a:solidFill>
                  <a:srgbClr val="333399"/>
                </a:solidFill>
                <a:latin typeface="Arial" charset="0"/>
              </a:rPr>
              <a:t>3</a:t>
            </a:r>
            <a:endParaRPr kumimoji="1" lang="en-US" altLang="zh-CN" sz="2400" b="0">
              <a:solidFill>
                <a:srgbClr val="333399"/>
              </a:solidFill>
              <a:latin typeface="Arial" charset="0"/>
            </a:endParaRPr>
          </a:p>
        </p:txBody>
      </p:sp>
      <p:sp>
        <p:nvSpPr>
          <p:cNvPr id="128034" name="Text Box 34"/>
          <p:cNvSpPr txBox="1">
            <a:spLocks noChangeArrowheads="1"/>
          </p:cNvSpPr>
          <p:nvPr/>
        </p:nvSpPr>
        <p:spPr bwMode="auto">
          <a:xfrm>
            <a:off x="9242282" y="2302408"/>
            <a:ext cx="556457"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C</a:t>
            </a:r>
            <a:r>
              <a:rPr kumimoji="1" lang="en-US" altLang="zh-CN" sz="2400" b="0" baseline="-25000">
                <a:solidFill>
                  <a:srgbClr val="333399"/>
                </a:solidFill>
                <a:latin typeface="Arial" charset="0"/>
              </a:rPr>
              <a:t>2</a:t>
            </a:r>
            <a:endParaRPr kumimoji="1" lang="en-US" altLang="zh-CN" sz="2400" b="0">
              <a:solidFill>
                <a:srgbClr val="333399"/>
              </a:solidFill>
              <a:latin typeface="Arial" charset="0"/>
            </a:endParaRPr>
          </a:p>
        </p:txBody>
      </p:sp>
      <p:sp>
        <p:nvSpPr>
          <p:cNvPr id="128035" name="Text Box 35"/>
          <p:cNvSpPr txBox="1">
            <a:spLocks noChangeArrowheads="1"/>
          </p:cNvSpPr>
          <p:nvPr/>
        </p:nvSpPr>
        <p:spPr bwMode="auto">
          <a:xfrm>
            <a:off x="7583031" y="2454844"/>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B</a:t>
            </a:r>
            <a:r>
              <a:rPr kumimoji="1" lang="en-US" altLang="zh-CN" sz="2400" b="0" baseline="-25000">
                <a:solidFill>
                  <a:srgbClr val="333399"/>
                </a:solidFill>
                <a:latin typeface="Arial" charset="0"/>
              </a:rPr>
              <a:t>2</a:t>
            </a:r>
            <a:endParaRPr kumimoji="1" lang="en-US" altLang="zh-CN" sz="2400" b="0">
              <a:solidFill>
                <a:srgbClr val="333399"/>
              </a:solidFill>
              <a:latin typeface="Arial" charset="0"/>
            </a:endParaRPr>
          </a:p>
        </p:txBody>
      </p:sp>
      <p:pic>
        <p:nvPicPr>
          <p:cNvPr id="128036"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3470" y="927315"/>
            <a:ext cx="679361"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37"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13712" y="538288"/>
            <a:ext cx="679362"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38"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6474" y="771704"/>
            <a:ext cx="679361"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39"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26410" y="2324638"/>
            <a:ext cx="679362" cy="53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40"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5467" y="2558055"/>
            <a:ext cx="679361" cy="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41"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3470" y="2791472"/>
            <a:ext cx="679361" cy="53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42"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3470" y="4741373"/>
            <a:ext cx="679361"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43"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52354" y="4579411"/>
            <a:ext cx="679361"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44"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3828" y="4423800"/>
            <a:ext cx="679361"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45"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13712" y="4268189"/>
            <a:ext cx="679362"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046" name="AutoShape 46"/>
          <p:cNvSpPr>
            <a:spLocks noChangeArrowheads="1"/>
          </p:cNvSpPr>
          <p:nvPr/>
        </p:nvSpPr>
        <p:spPr bwMode="auto">
          <a:xfrm flipH="1">
            <a:off x="2387290" y="2246833"/>
            <a:ext cx="1580945" cy="933666"/>
          </a:xfrm>
          <a:prstGeom prst="cube">
            <a:avLst>
              <a:gd name="adj" fmla="val 28329"/>
            </a:avLst>
          </a:prstGeom>
          <a:solidFill>
            <a:srgbClr val="99FFCC"/>
          </a:solidFill>
          <a:ln w="9525">
            <a:solidFill>
              <a:schemeClr val="tx1"/>
            </a:solidFill>
            <a:miter lim="800000"/>
            <a:headEnd/>
            <a:tailEnd/>
          </a:ln>
        </p:spPr>
        <p:txBody>
          <a:bodyPr wrap="none" lIns="108850" tIns="54425" rIns="108850" bIns="54425" anchor="ctr"/>
          <a:lstStyle/>
          <a:p>
            <a:pPr algn="ctr" eaLnBrk="1" hangingPunct="1"/>
            <a:r>
              <a:rPr kumimoji="1" lang="zh-CN" altLang="en-US" sz="2400">
                <a:solidFill>
                  <a:srgbClr val="333399"/>
                </a:solidFill>
                <a:ea typeface="黑体" pitchFamily="49" charset="-122"/>
              </a:rPr>
              <a:t>以太网</a:t>
            </a:r>
          </a:p>
          <a:p>
            <a:pPr algn="ctr" eaLnBrk="1" hangingPunct="1"/>
            <a:r>
              <a:rPr kumimoji="1" lang="zh-CN" altLang="en-US" sz="2400">
                <a:solidFill>
                  <a:srgbClr val="333399"/>
                </a:solidFill>
                <a:ea typeface="黑体" pitchFamily="49" charset="-122"/>
              </a:rPr>
              <a:t>交换机</a:t>
            </a:r>
          </a:p>
        </p:txBody>
      </p:sp>
      <p:sp>
        <p:nvSpPr>
          <p:cNvPr id="128047" name="Line 47"/>
          <p:cNvSpPr>
            <a:spLocks noChangeShapeType="1"/>
          </p:cNvSpPr>
          <p:nvPr/>
        </p:nvSpPr>
        <p:spPr bwMode="auto">
          <a:xfrm>
            <a:off x="2287819" y="2785120"/>
            <a:ext cx="0" cy="3347225"/>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8048" name="Line 48"/>
          <p:cNvSpPr>
            <a:spLocks noChangeShapeType="1"/>
          </p:cNvSpPr>
          <p:nvPr/>
        </p:nvSpPr>
        <p:spPr bwMode="auto">
          <a:xfrm>
            <a:off x="2270889" y="2791471"/>
            <a:ext cx="368252"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8049" name="Line 49"/>
          <p:cNvSpPr>
            <a:spLocks noChangeShapeType="1"/>
          </p:cNvSpPr>
          <p:nvPr/>
        </p:nvSpPr>
        <p:spPr bwMode="auto">
          <a:xfrm>
            <a:off x="2486760" y="4773130"/>
            <a:ext cx="0" cy="1514826"/>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8050" name="Line 50"/>
          <p:cNvSpPr>
            <a:spLocks noChangeShapeType="1"/>
          </p:cNvSpPr>
          <p:nvPr/>
        </p:nvSpPr>
        <p:spPr bwMode="auto">
          <a:xfrm>
            <a:off x="2467712" y="4773130"/>
            <a:ext cx="203174"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8051" name="AutoShape 51"/>
          <p:cNvSpPr>
            <a:spLocks noChangeArrowheads="1"/>
          </p:cNvSpPr>
          <p:nvPr/>
        </p:nvSpPr>
        <p:spPr bwMode="auto">
          <a:xfrm flipH="1">
            <a:off x="1595759" y="5667100"/>
            <a:ext cx="1583061" cy="932078"/>
          </a:xfrm>
          <a:prstGeom prst="cube">
            <a:avLst>
              <a:gd name="adj" fmla="val 28329"/>
            </a:avLst>
          </a:prstGeom>
          <a:solidFill>
            <a:srgbClr val="99FFCC"/>
          </a:solidFill>
          <a:ln w="9525">
            <a:solidFill>
              <a:schemeClr val="tx1"/>
            </a:solidFill>
            <a:miter lim="800000"/>
            <a:headEnd/>
            <a:tailEnd/>
          </a:ln>
        </p:spPr>
        <p:txBody>
          <a:bodyPr wrap="none" lIns="108850" tIns="54425" rIns="108850" bIns="54425" anchor="ctr"/>
          <a:lstStyle/>
          <a:p>
            <a:pPr algn="ctr" eaLnBrk="1" hangingPunct="1"/>
            <a:r>
              <a:rPr kumimoji="1" lang="zh-CN" altLang="en-US" sz="2400">
                <a:solidFill>
                  <a:srgbClr val="333399"/>
                </a:solidFill>
                <a:ea typeface="黑体" pitchFamily="49" charset="-122"/>
              </a:rPr>
              <a:t>以太网</a:t>
            </a:r>
          </a:p>
          <a:p>
            <a:pPr algn="ctr" eaLnBrk="1" hangingPunct="1"/>
            <a:r>
              <a:rPr kumimoji="1" lang="zh-CN" altLang="en-US" sz="2400">
                <a:solidFill>
                  <a:srgbClr val="333399"/>
                </a:solidFill>
                <a:ea typeface="黑体" pitchFamily="49" charset="-122"/>
              </a:rPr>
              <a:t>交换机</a:t>
            </a:r>
          </a:p>
        </p:txBody>
      </p:sp>
      <p:sp>
        <p:nvSpPr>
          <p:cNvPr id="128052" name="Text Box 52"/>
          <p:cNvSpPr txBox="1">
            <a:spLocks noChangeArrowheads="1"/>
          </p:cNvSpPr>
          <p:nvPr/>
        </p:nvSpPr>
        <p:spPr bwMode="auto">
          <a:xfrm>
            <a:off x="5963846" y="5806833"/>
            <a:ext cx="5352641" cy="1002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algn="ctr" eaLnBrk="1" hangingPunct="1"/>
            <a:r>
              <a:rPr lang="zh-CN" altLang="en-US" sz="2900" b="0">
                <a:solidFill>
                  <a:srgbClr val="333399"/>
                </a:solidFill>
                <a:latin typeface="Arial" charset="0"/>
              </a:rPr>
              <a:t>三个虚拟局域网 </a:t>
            </a:r>
            <a:r>
              <a:rPr lang="en-US" altLang="zh-CN" sz="2900" b="0">
                <a:solidFill>
                  <a:srgbClr val="333399"/>
                </a:solidFill>
                <a:latin typeface="Arial" charset="0"/>
              </a:rPr>
              <a:t>VLAN</a:t>
            </a:r>
            <a:r>
              <a:rPr lang="en-US" altLang="zh-CN" sz="2900" b="0" baseline="-25000">
                <a:solidFill>
                  <a:srgbClr val="333399"/>
                </a:solidFill>
                <a:latin typeface="Arial" charset="0"/>
              </a:rPr>
              <a:t>1</a:t>
            </a:r>
            <a:r>
              <a:rPr lang="en-US" altLang="zh-CN" sz="2900" b="0">
                <a:solidFill>
                  <a:srgbClr val="333399"/>
                </a:solidFill>
                <a:latin typeface="Arial" charset="0"/>
              </a:rPr>
              <a:t>, VLAN</a:t>
            </a:r>
            <a:r>
              <a:rPr lang="en-US" altLang="zh-CN" sz="2900" b="0" baseline="-25000">
                <a:solidFill>
                  <a:srgbClr val="333399"/>
                </a:solidFill>
                <a:latin typeface="Arial" charset="0"/>
              </a:rPr>
              <a:t>2</a:t>
            </a:r>
          </a:p>
          <a:p>
            <a:pPr algn="ctr" eaLnBrk="1" hangingPunct="1"/>
            <a:r>
              <a:rPr lang="zh-CN" altLang="en-US" sz="2900" b="0">
                <a:solidFill>
                  <a:srgbClr val="333399"/>
                </a:solidFill>
                <a:latin typeface="Arial" charset="0"/>
              </a:rPr>
              <a:t>和 </a:t>
            </a:r>
            <a:r>
              <a:rPr lang="en-US" altLang="zh-CN" sz="2900" b="0">
                <a:solidFill>
                  <a:srgbClr val="333399"/>
                </a:solidFill>
                <a:latin typeface="Arial" charset="0"/>
              </a:rPr>
              <a:t>VLAN</a:t>
            </a:r>
            <a:r>
              <a:rPr lang="en-US" altLang="zh-CN" sz="2900" b="0" baseline="-25000">
                <a:solidFill>
                  <a:srgbClr val="333399"/>
                </a:solidFill>
                <a:latin typeface="Arial" charset="0"/>
              </a:rPr>
              <a:t>3</a:t>
            </a:r>
            <a:r>
              <a:rPr lang="en-US" altLang="zh-CN" sz="2900" b="0">
                <a:solidFill>
                  <a:srgbClr val="333399"/>
                </a:solidFill>
                <a:latin typeface="Arial" charset="0"/>
              </a:rPr>
              <a:t> </a:t>
            </a:r>
            <a:r>
              <a:rPr lang="zh-CN" altLang="en-US" sz="2900" b="0">
                <a:solidFill>
                  <a:srgbClr val="333399"/>
                </a:solidFill>
                <a:latin typeface="Arial" charset="0"/>
              </a:rPr>
              <a:t>的构成 </a:t>
            </a:r>
          </a:p>
        </p:txBody>
      </p:sp>
      <p:sp>
        <p:nvSpPr>
          <p:cNvPr id="357429" name="Text Box 53"/>
          <p:cNvSpPr txBox="1">
            <a:spLocks noChangeArrowheads="1"/>
          </p:cNvSpPr>
          <p:nvPr/>
        </p:nvSpPr>
        <p:spPr bwMode="auto">
          <a:xfrm>
            <a:off x="526983" y="5694093"/>
            <a:ext cx="11136450" cy="1002465"/>
          </a:xfrm>
          <a:prstGeom prst="rect">
            <a:avLst/>
          </a:prstGeom>
          <a:solidFill>
            <a:srgbClr val="FFFF99"/>
          </a:solidFill>
          <a:ln w="9525">
            <a:solidFill>
              <a:srgbClr val="333399"/>
            </a:solidFill>
            <a:miter lim="800000"/>
            <a:headEnd/>
            <a:tailEnd/>
          </a:ln>
        </p:spPr>
        <p:txBody>
          <a:bodyPr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algn="ctr" eaLnBrk="1" hangingPunct="1"/>
            <a:r>
              <a:rPr lang="en-US" altLang="zh-CN" sz="2900" b="0">
                <a:solidFill>
                  <a:srgbClr val="333399"/>
                </a:solidFill>
                <a:latin typeface="Arial" charset="0"/>
              </a:rPr>
              <a:t>B</a:t>
            </a:r>
            <a:r>
              <a:rPr lang="en-US" altLang="zh-CN" sz="2900" b="0" baseline="-25000">
                <a:solidFill>
                  <a:srgbClr val="333399"/>
                </a:solidFill>
                <a:latin typeface="Arial" charset="0"/>
              </a:rPr>
              <a:t>1 </a:t>
            </a:r>
            <a:r>
              <a:rPr lang="zh-CN" altLang="en-US" sz="2900" b="0">
                <a:solidFill>
                  <a:srgbClr val="333399"/>
                </a:solidFill>
                <a:latin typeface="Arial" charset="0"/>
              </a:rPr>
              <a:t>发送数据时，工作站 </a:t>
            </a:r>
            <a:r>
              <a:rPr lang="en-US" altLang="zh-CN" sz="2900" b="0">
                <a:solidFill>
                  <a:srgbClr val="333399"/>
                </a:solidFill>
                <a:latin typeface="Arial" charset="0"/>
              </a:rPr>
              <a:t>A</a:t>
            </a:r>
            <a:r>
              <a:rPr lang="en-US" altLang="zh-CN" sz="2900" b="0" baseline="-25000">
                <a:solidFill>
                  <a:srgbClr val="333399"/>
                </a:solidFill>
                <a:latin typeface="Arial" charset="0"/>
              </a:rPr>
              <a:t>1</a:t>
            </a:r>
            <a:r>
              <a:rPr lang="en-US" altLang="zh-CN" sz="2900" b="0">
                <a:solidFill>
                  <a:srgbClr val="333399"/>
                </a:solidFill>
                <a:latin typeface="Arial" charset="0"/>
              </a:rPr>
              <a:t>, A</a:t>
            </a:r>
            <a:r>
              <a:rPr lang="en-US" altLang="zh-CN" sz="2900" b="0" baseline="-25000">
                <a:solidFill>
                  <a:srgbClr val="333399"/>
                </a:solidFill>
                <a:latin typeface="Arial" charset="0"/>
              </a:rPr>
              <a:t>2 </a:t>
            </a:r>
            <a:r>
              <a:rPr lang="zh-CN" altLang="en-US" sz="2900" b="0">
                <a:solidFill>
                  <a:srgbClr val="333399"/>
                </a:solidFill>
                <a:latin typeface="Arial" charset="0"/>
              </a:rPr>
              <a:t>和 </a:t>
            </a:r>
            <a:r>
              <a:rPr lang="en-US" altLang="zh-CN" sz="2900" b="0">
                <a:solidFill>
                  <a:srgbClr val="333399"/>
                </a:solidFill>
                <a:latin typeface="Arial" charset="0"/>
              </a:rPr>
              <a:t>C</a:t>
            </a:r>
            <a:r>
              <a:rPr lang="en-US" altLang="zh-CN" sz="2900" b="0" baseline="-25000">
                <a:solidFill>
                  <a:srgbClr val="333399"/>
                </a:solidFill>
                <a:latin typeface="Arial" charset="0"/>
              </a:rPr>
              <a:t>1</a:t>
            </a:r>
          </a:p>
          <a:p>
            <a:pPr algn="ctr" eaLnBrk="1" hangingPunct="1"/>
            <a:r>
              <a:rPr lang="zh-CN" altLang="en-US" sz="2900" b="0">
                <a:solidFill>
                  <a:srgbClr val="333399"/>
                </a:solidFill>
                <a:latin typeface="Arial" charset="0"/>
              </a:rPr>
              <a:t>都不会收到 </a:t>
            </a:r>
            <a:r>
              <a:rPr lang="en-US" altLang="zh-CN" sz="2900" b="0">
                <a:solidFill>
                  <a:srgbClr val="333399"/>
                </a:solidFill>
                <a:latin typeface="Arial" charset="0"/>
              </a:rPr>
              <a:t>B</a:t>
            </a:r>
            <a:r>
              <a:rPr lang="en-US" altLang="zh-CN" sz="2900" b="0" baseline="-25000">
                <a:solidFill>
                  <a:srgbClr val="333399"/>
                </a:solidFill>
                <a:latin typeface="Arial" charset="0"/>
              </a:rPr>
              <a:t>1 </a:t>
            </a:r>
            <a:r>
              <a:rPr lang="zh-CN" altLang="en-US" sz="2900" b="0">
                <a:solidFill>
                  <a:srgbClr val="333399"/>
                </a:solidFill>
                <a:latin typeface="Arial" charset="0"/>
              </a:rPr>
              <a:t>发出的广播信息。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574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429"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AutoShape 2"/>
          <p:cNvSpPr>
            <a:spLocks noChangeArrowheads="1"/>
          </p:cNvSpPr>
          <p:nvPr/>
        </p:nvSpPr>
        <p:spPr bwMode="auto">
          <a:xfrm flipH="1">
            <a:off x="1102641" y="4112577"/>
            <a:ext cx="10080370" cy="1398912"/>
          </a:xfrm>
          <a:prstGeom prst="cube">
            <a:avLst>
              <a:gd name="adj" fmla="val 93745"/>
            </a:avLst>
          </a:prstGeom>
          <a:solidFill>
            <a:schemeClr val="bg1"/>
          </a:solidFill>
          <a:ln w="9525">
            <a:solidFill>
              <a:schemeClr val="tx1"/>
            </a:solidFill>
            <a:miter lim="800000"/>
            <a:headEnd/>
            <a:tailEnd/>
          </a:ln>
        </p:spPr>
        <p:txBody>
          <a:bodyPr wrap="none" lIns="108850" tIns="54425" rIns="108850" bIns="54425" anchor="ctr"/>
          <a:lstStyle/>
          <a:p>
            <a:pPr eaLnBrk="1" hangingPunct="1"/>
            <a:endParaRPr lang="zh-CN" altLang="en-US"/>
          </a:p>
        </p:txBody>
      </p:sp>
      <p:sp>
        <p:nvSpPr>
          <p:cNvPr id="130051" name="Line 3"/>
          <p:cNvSpPr>
            <a:spLocks noChangeShapeType="1"/>
          </p:cNvSpPr>
          <p:nvPr/>
        </p:nvSpPr>
        <p:spPr bwMode="auto">
          <a:xfrm>
            <a:off x="2996810" y="6210151"/>
            <a:ext cx="2090994" cy="0"/>
          </a:xfrm>
          <a:prstGeom prst="line">
            <a:avLst/>
          </a:prstGeom>
          <a:noFill/>
          <a:ln w="762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30052" name="AutoShape 4"/>
          <p:cNvSpPr>
            <a:spLocks noChangeArrowheads="1"/>
          </p:cNvSpPr>
          <p:nvPr/>
        </p:nvSpPr>
        <p:spPr bwMode="auto">
          <a:xfrm flipH="1">
            <a:off x="1102641" y="2170616"/>
            <a:ext cx="10080370" cy="1397323"/>
          </a:xfrm>
          <a:prstGeom prst="cube">
            <a:avLst>
              <a:gd name="adj" fmla="val 93745"/>
            </a:avLst>
          </a:prstGeom>
          <a:solidFill>
            <a:schemeClr val="bg1"/>
          </a:solidFill>
          <a:ln w="9525">
            <a:solidFill>
              <a:schemeClr val="tx1"/>
            </a:solidFill>
            <a:miter lim="800000"/>
            <a:headEnd/>
            <a:tailEnd/>
          </a:ln>
        </p:spPr>
        <p:txBody>
          <a:bodyPr wrap="none" lIns="108850" tIns="54425" rIns="108850" bIns="54425" anchor="ctr"/>
          <a:lstStyle/>
          <a:p>
            <a:pPr eaLnBrk="1" hangingPunct="1"/>
            <a:endParaRPr lang="zh-CN" altLang="en-US"/>
          </a:p>
        </p:txBody>
      </p:sp>
      <p:sp>
        <p:nvSpPr>
          <p:cNvPr id="130053" name="AutoShape 5"/>
          <p:cNvSpPr>
            <a:spLocks noChangeArrowheads="1"/>
          </p:cNvSpPr>
          <p:nvPr/>
        </p:nvSpPr>
        <p:spPr bwMode="auto">
          <a:xfrm flipH="1">
            <a:off x="1202110" y="304871"/>
            <a:ext cx="9881431" cy="1398912"/>
          </a:xfrm>
          <a:prstGeom prst="cube">
            <a:avLst>
              <a:gd name="adj" fmla="val 93745"/>
            </a:avLst>
          </a:prstGeom>
          <a:solidFill>
            <a:schemeClr val="bg1"/>
          </a:solidFill>
          <a:ln w="9525">
            <a:solidFill>
              <a:schemeClr val="tx1"/>
            </a:solidFill>
            <a:miter lim="800000"/>
            <a:headEnd/>
            <a:tailEnd/>
          </a:ln>
        </p:spPr>
        <p:txBody>
          <a:bodyPr wrap="none" lIns="108850" tIns="54425" rIns="108850" bIns="54425" anchor="ctr"/>
          <a:lstStyle/>
          <a:p>
            <a:pPr eaLnBrk="1" hangingPunct="1"/>
            <a:endParaRPr lang="zh-CN" altLang="en-US"/>
          </a:p>
        </p:txBody>
      </p:sp>
      <p:sp>
        <p:nvSpPr>
          <p:cNvPr id="130054" name="Line 6"/>
          <p:cNvSpPr>
            <a:spLocks noChangeShapeType="1"/>
          </p:cNvSpPr>
          <p:nvPr/>
        </p:nvSpPr>
        <p:spPr bwMode="auto">
          <a:xfrm>
            <a:off x="3572468" y="693899"/>
            <a:ext cx="5223253"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30055" name="Line 7"/>
          <p:cNvSpPr>
            <a:spLocks noChangeShapeType="1"/>
          </p:cNvSpPr>
          <p:nvPr/>
        </p:nvSpPr>
        <p:spPr bwMode="auto">
          <a:xfrm>
            <a:off x="3771409" y="849510"/>
            <a:ext cx="314919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30056" name="Line 8"/>
          <p:cNvSpPr>
            <a:spLocks noChangeShapeType="1"/>
          </p:cNvSpPr>
          <p:nvPr/>
        </p:nvSpPr>
        <p:spPr bwMode="auto">
          <a:xfrm>
            <a:off x="3968234" y="1003532"/>
            <a:ext cx="692059"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30057" name="Line 9"/>
          <p:cNvSpPr>
            <a:spLocks noChangeShapeType="1"/>
          </p:cNvSpPr>
          <p:nvPr/>
        </p:nvSpPr>
        <p:spPr bwMode="auto">
          <a:xfrm>
            <a:off x="3968234" y="2947082"/>
            <a:ext cx="692059"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30058" name="Line 10"/>
          <p:cNvSpPr>
            <a:spLocks noChangeShapeType="1"/>
          </p:cNvSpPr>
          <p:nvPr/>
        </p:nvSpPr>
        <p:spPr bwMode="auto">
          <a:xfrm>
            <a:off x="3771409" y="2713666"/>
            <a:ext cx="3487813"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30059" name="Line 11"/>
          <p:cNvSpPr>
            <a:spLocks noChangeShapeType="1"/>
          </p:cNvSpPr>
          <p:nvPr/>
        </p:nvSpPr>
        <p:spPr bwMode="auto">
          <a:xfrm>
            <a:off x="3475115" y="2480249"/>
            <a:ext cx="5303676"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30060" name="Line 12"/>
          <p:cNvSpPr>
            <a:spLocks noChangeShapeType="1"/>
          </p:cNvSpPr>
          <p:nvPr/>
        </p:nvSpPr>
        <p:spPr bwMode="auto">
          <a:xfrm>
            <a:off x="3671939" y="4733434"/>
            <a:ext cx="1877238"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30061" name="Line 13"/>
          <p:cNvSpPr>
            <a:spLocks noChangeShapeType="1"/>
          </p:cNvSpPr>
          <p:nvPr/>
        </p:nvSpPr>
        <p:spPr bwMode="auto">
          <a:xfrm>
            <a:off x="3671940" y="4889045"/>
            <a:ext cx="994704"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30062" name="Line 14"/>
          <p:cNvSpPr>
            <a:spLocks noChangeShapeType="1"/>
          </p:cNvSpPr>
          <p:nvPr/>
        </p:nvSpPr>
        <p:spPr bwMode="auto">
          <a:xfrm>
            <a:off x="3206333" y="4423799"/>
            <a:ext cx="5654997"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30063" name="Line 15"/>
          <p:cNvSpPr>
            <a:spLocks noChangeShapeType="1"/>
          </p:cNvSpPr>
          <p:nvPr/>
        </p:nvSpPr>
        <p:spPr bwMode="auto">
          <a:xfrm>
            <a:off x="3475114" y="4579410"/>
            <a:ext cx="3523792"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30064" name="AutoShape 16"/>
          <p:cNvSpPr>
            <a:spLocks noChangeArrowheads="1"/>
          </p:cNvSpPr>
          <p:nvPr/>
        </p:nvSpPr>
        <p:spPr bwMode="auto">
          <a:xfrm flipH="1">
            <a:off x="2387290" y="4190383"/>
            <a:ext cx="1580945" cy="932078"/>
          </a:xfrm>
          <a:prstGeom prst="cube">
            <a:avLst>
              <a:gd name="adj" fmla="val 28329"/>
            </a:avLst>
          </a:prstGeom>
          <a:solidFill>
            <a:srgbClr val="99FFCC"/>
          </a:solidFill>
          <a:ln w="9525">
            <a:solidFill>
              <a:schemeClr val="tx1"/>
            </a:solidFill>
            <a:miter lim="800000"/>
            <a:headEnd/>
            <a:tailEnd/>
          </a:ln>
        </p:spPr>
        <p:txBody>
          <a:bodyPr wrap="none" lIns="108850" tIns="54425" rIns="108850" bIns="54425" anchor="ctr"/>
          <a:lstStyle/>
          <a:p>
            <a:pPr algn="ctr" eaLnBrk="1" hangingPunct="1"/>
            <a:r>
              <a:rPr kumimoji="1" lang="zh-CN" altLang="en-US" sz="2400">
                <a:solidFill>
                  <a:srgbClr val="333399"/>
                </a:solidFill>
                <a:ea typeface="黑体" pitchFamily="49" charset="-122"/>
              </a:rPr>
              <a:t>以太网</a:t>
            </a:r>
          </a:p>
          <a:p>
            <a:pPr algn="ctr" eaLnBrk="1" hangingPunct="1"/>
            <a:r>
              <a:rPr kumimoji="1" lang="zh-CN" altLang="en-US" sz="2400">
                <a:solidFill>
                  <a:srgbClr val="333399"/>
                </a:solidFill>
                <a:ea typeface="黑体" pitchFamily="49" charset="-122"/>
              </a:rPr>
              <a:t>交换机</a:t>
            </a:r>
          </a:p>
        </p:txBody>
      </p:sp>
      <p:sp>
        <p:nvSpPr>
          <p:cNvPr id="130065" name="AutoShape 17"/>
          <p:cNvSpPr>
            <a:spLocks noChangeArrowheads="1"/>
          </p:cNvSpPr>
          <p:nvPr/>
        </p:nvSpPr>
        <p:spPr bwMode="auto">
          <a:xfrm>
            <a:off x="6637003" y="538288"/>
            <a:ext cx="1481474" cy="4584173"/>
          </a:xfrm>
          <a:prstGeom prst="roundRect">
            <a:avLst>
              <a:gd name="adj" fmla="val 50000"/>
            </a:avLst>
          </a:prstGeom>
          <a:solidFill>
            <a:srgbClr val="FFFF66">
              <a:alpha val="50195"/>
            </a:srgbClr>
          </a:solidFill>
          <a:ln w="19050">
            <a:solidFill>
              <a:schemeClr val="tx1"/>
            </a:solidFill>
            <a:prstDash val="dash"/>
            <a:round/>
            <a:headEnd/>
            <a:tailEnd/>
          </a:ln>
        </p:spPr>
        <p:txBody>
          <a:bodyPr wrap="none" lIns="108850" tIns="54425" rIns="108850" bIns="54425" anchor="ctr"/>
          <a:lstStyle/>
          <a:p>
            <a:pPr eaLnBrk="1" hangingPunct="1"/>
            <a:endParaRPr lang="zh-CN" altLang="en-US"/>
          </a:p>
        </p:txBody>
      </p:sp>
      <p:sp>
        <p:nvSpPr>
          <p:cNvPr id="130066" name="AutoShape 18"/>
          <p:cNvSpPr>
            <a:spLocks noChangeArrowheads="1"/>
          </p:cNvSpPr>
          <p:nvPr/>
        </p:nvSpPr>
        <p:spPr bwMode="auto">
          <a:xfrm>
            <a:off x="4363999" y="538288"/>
            <a:ext cx="2076180" cy="5128812"/>
          </a:xfrm>
          <a:prstGeom prst="roundRect">
            <a:avLst>
              <a:gd name="adj" fmla="val 50000"/>
            </a:avLst>
          </a:prstGeom>
          <a:solidFill>
            <a:srgbClr val="CCECFF">
              <a:alpha val="50195"/>
            </a:srgbClr>
          </a:solidFill>
          <a:ln w="19050">
            <a:solidFill>
              <a:schemeClr val="tx1"/>
            </a:solidFill>
            <a:prstDash val="dash"/>
            <a:round/>
            <a:headEnd/>
            <a:tailEnd/>
          </a:ln>
        </p:spPr>
        <p:txBody>
          <a:bodyPr wrap="none" lIns="108850" tIns="54425" rIns="108850" bIns="54425" anchor="ctr"/>
          <a:lstStyle/>
          <a:p>
            <a:pPr eaLnBrk="1" hangingPunct="1"/>
            <a:endParaRPr lang="zh-CN" altLang="en-US"/>
          </a:p>
        </p:txBody>
      </p:sp>
      <p:sp>
        <p:nvSpPr>
          <p:cNvPr id="130067" name="Text Box 19"/>
          <p:cNvSpPr txBox="1">
            <a:spLocks noChangeArrowheads="1"/>
          </p:cNvSpPr>
          <p:nvPr/>
        </p:nvSpPr>
        <p:spPr bwMode="auto">
          <a:xfrm>
            <a:off x="5117434" y="859037"/>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A</a:t>
            </a:r>
            <a:r>
              <a:rPr kumimoji="1" lang="en-US" altLang="zh-CN" sz="2400" b="0" baseline="-25000">
                <a:solidFill>
                  <a:srgbClr val="333399"/>
                </a:solidFill>
                <a:latin typeface="Arial" charset="0"/>
              </a:rPr>
              <a:t>4</a:t>
            </a:r>
            <a:endParaRPr kumimoji="1" lang="en-US" altLang="zh-CN" sz="2400" b="0">
              <a:solidFill>
                <a:srgbClr val="333399"/>
              </a:solidFill>
              <a:latin typeface="Arial" charset="0"/>
            </a:endParaRPr>
          </a:p>
        </p:txBody>
      </p:sp>
      <p:sp>
        <p:nvSpPr>
          <p:cNvPr id="130068" name="Text Box 20"/>
          <p:cNvSpPr txBox="1">
            <a:spLocks noChangeArrowheads="1"/>
          </p:cNvSpPr>
          <p:nvPr/>
        </p:nvSpPr>
        <p:spPr bwMode="auto">
          <a:xfrm>
            <a:off x="7528005" y="4458733"/>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B</a:t>
            </a:r>
            <a:r>
              <a:rPr kumimoji="1" lang="en-US" altLang="zh-CN" sz="2400" b="0" baseline="-25000">
                <a:solidFill>
                  <a:srgbClr val="333399"/>
                </a:solidFill>
                <a:latin typeface="Arial" charset="0"/>
              </a:rPr>
              <a:t>1</a:t>
            </a:r>
            <a:endParaRPr kumimoji="1" lang="en-US" altLang="zh-CN" sz="2400" b="0">
              <a:solidFill>
                <a:srgbClr val="333399"/>
              </a:solidFill>
              <a:latin typeface="Arial" charset="0"/>
            </a:endParaRPr>
          </a:p>
        </p:txBody>
      </p:sp>
      <p:sp>
        <p:nvSpPr>
          <p:cNvPr id="130069" name="AutoShape 21"/>
          <p:cNvSpPr>
            <a:spLocks noChangeArrowheads="1"/>
          </p:cNvSpPr>
          <p:nvPr/>
        </p:nvSpPr>
        <p:spPr bwMode="auto">
          <a:xfrm>
            <a:off x="8416889" y="382677"/>
            <a:ext cx="1382003" cy="4584173"/>
          </a:xfrm>
          <a:prstGeom prst="roundRect">
            <a:avLst>
              <a:gd name="adj" fmla="val 50000"/>
            </a:avLst>
          </a:prstGeom>
          <a:solidFill>
            <a:srgbClr val="FF99CC">
              <a:alpha val="50195"/>
            </a:srgbClr>
          </a:solidFill>
          <a:ln w="19050">
            <a:solidFill>
              <a:schemeClr val="tx1"/>
            </a:solidFill>
            <a:prstDash val="dash"/>
            <a:round/>
            <a:headEnd/>
            <a:tailEnd/>
          </a:ln>
        </p:spPr>
        <p:txBody>
          <a:bodyPr wrap="none" lIns="108850" tIns="54425" rIns="108850" bIns="54425" anchor="ctr"/>
          <a:lstStyle/>
          <a:p>
            <a:pPr eaLnBrk="1" hangingPunct="1"/>
            <a:endParaRPr lang="zh-CN" altLang="en-US"/>
          </a:p>
        </p:txBody>
      </p:sp>
      <p:sp>
        <p:nvSpPr>
          <p:cNvPr id="130070" name="AutoShape 22"/>
          <p:cNvSpPr>
            <a:spLocks noChangeArrowheads="1"/>
          </p:cNvSpPr>
          <p:nvPr/>
        </p:nvSpPr>
        <p:spPr bwMode="auto">
          <a:xfrm flipH="1">
            <a:off x="2387290" y="382676"/>
            <a:ext cx="1580945" cy="932078"/>
          </a:xfrm>
          <a:prstGeom prst="cube">
            <a:avLst>
              <a:gd name="adj" fmla="val 28329"/>
            </a:avLst>
          </a:prstGeom>
          <a:solidFill>
            <a:srgbClr val="99FFCC"/>
          </a:solidFill>
          <a:ln w="9525">
            <a:solidFill>
              <a:schemeClr val="tx1"/>
            </a:solidFill>
            <a:miter lim="800000"/>
            <a:headEnd/>
            <a:tailEnd/>
          </a:ln>
        </p:spPr>
        <p:txBody>
          <a:bodyPr wrap="none" lIns="108850" tIns="54425" rIns="108850" bIns="54425" anchor="ctr"/>
          <a:lstStyle/>
          <a:p>
            <a:pPr algn="ctr" eaLnBrk="1" hangingPunct="1"/>
            <a:r>
              <a:rPr kumimoji="1" lang="zh-CN" altLang="en-US" sz="2400">
                <a:solidFill>
                  <a:srgbClr val="333399"/>
                </a:solidFill>
                <a:ea typeface="黑体" pitchFamily="49" charset="-122"/>
              </a:rPr>
              <a:t>以太网</a:t>
            </a:r>
          </a:p>
          <a:p>
            <a:pPr algn="ctr" eaLnBrk="1" hangingPunct="1"/>
            <a:r>
              <a:rPr kumimoji="1" lang="zh-CN" altLang="en-US" sz="2400">
                <a:solidFill>
                  <a:srgbClr val="333399"/>
                </a:solidFill>
                <a:ea typeface="黑体" pitchFamily="49" charset="-122"/>
              </a:rPr>
              <a:t>交换机</a:t>
            </a:r>
          </a:p>
        </p:txBody>
      </p:sp>
      <p:sp>
        <p:nvSpPr>
          <p:cNvPr id="130071" name="Line 23"/>
          <p:cNvSpPr>
            <a:spLocks noChangeShapeType="1"/>
          </p:cNvSpPr>
          <p:nvPr/>
        </p:nvSpPr>
        <p:spPr bwMode="auto">
          <a:xfrm>
            <a:off x="2090994" y="938431"/>
            <a:ext cx="0" cy="5038303"/>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30072" name="Line 24"/>
          <p:cNvSpPr>
            <a:spLocks noChangeShapeType="1"/>
          </p:cNvSpPr>
          <p:nvPr/>
        </p:nvSpPr>
        <p:spPr bwMode="auto">
          <a:xfrm>
            <a:off x="2071948" y="927315"/>
            <a:ext cx="611636"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30073" name="Text Box 25"/>
          <p:cNvSpPr txBox="1">
            <a:spLocks noChangeArrowheads="1"/>
          </p:cNvSpPr>
          <p:nvPr/>
        </p:nvSpPr>
        <p:spPr bwMode="auto">
          <a:xfrm>
            <a:off x="8461332" y="1735540"/>
            <a:ext cx="1138347"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VLAN</a:t>
            </a:r>
            <a:r>
              <a:rPr kumimoji="1" lang="en-US" altLang="zh-CN" sz="2400" b="0" baseline="-25000">
                <a:solidFill>
                  <a:srgbClr val="333399"/>
                </a:solidFill>
                <a:latin typeface="Arial" charset="0"/>
              </a:rPr>
              <a:t>3</a:t>
            </a:r>
            <a:endParaRPr kumimoji="1" lang="en-US" altLang="zh-CN" sz="2400" b="0">
              <a:solidFill>
                <a:srgbClr val="333399"/>
              </a:solidFill>
              <a:latin typeface="Arial" charset="0"/>
            </a:endParaRPr>
          </a:p>
        </p:txBody>
      </p:sp>
      <p:sp>
        <p:nvSpPr>
          <p:cNvPr id="130074" name="Text Box 26"/>
          <p:cNvSpPr txBox="1">
            <a:spLocks noChangeArrowheads="1"/>
          </p:cNvSpPr>
          <p:nvPr/>
        </p:nvSpPr>
        <p:spPr bwMode="auto">
          <a:xfrm>
            <a:off x="9153393" y="455719"/>
            <a:ext cx="556457"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C</a:t>
            </a:r>
            <a:r>
              <a:rPr kumimoji="1" lang="en-US" altLang="zh-CN" sz="2400" b="0" baseline="-25000">
                <a:solidFill>
                  <a:srgbClr val="333399"/>
                </a:solidFill>
                <a:latin typeface="Arial" charset="0"/>
              </a:rPr>
              <a:t>3</a:t>
            </a:r>
            <a:endParaRPr kumimoji="1" lang="en-US" altLang="zh-CN" sz="2400" b="0">
              <a:solidFill>
                <a:srgbClr val="333399"/>
              </a:solidFill>
              <a:latin typeface="Arial" charset="0"/>
            </a:endParaRPr>
          </a:p>
        </p:txBody>
      </p:sp>
      <p:sp>
        <p:nvSpPr>
          <p:cNvPr id="130075" name="Text Box 27"/>
          <p:cNvSpPr txBox="1">
            <a:spLocks noChangeArrowheads="1"/>
          </p:cNvSpPr>
          <p:nvPr/>
        </p:nvSpPr>
        <p:spPr bwMode="auto">
          <a:xfrm>
            <a:off x="7278271" y="735184"/>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B</a:t>
            </a:r>
            <a:r>
              <a:rPr kumimoji="1" lang="en-US" altLang="zh-CN" sz="2400" b="0" baseline="-25000">
                <a:solidFill>
                  <a:srgbClr val="333399"/>
                </a:solidFill>
                <a:latin typeface="Arial" charset="0"/>
              </a:rPr>
              <a:t>3</a:t>
            </a:r>
            <a:endParaRPr kumimoji="1" lang="en-US" altLang="zh-CN" sz="2400" b="0">
              <a:solidFill>
                <a:srgbClr val="333399"/>
              </a:solidFill>
              <a:latin typeface="Arial" charset="0"/>
            </a:endParaRPr>
          </a:p>
        </p:txBody>
      </p:sp>
      <p:sp>
        <p:nvSpPr>
          <p:cNvPr id="130076" name="Text Box 28"/>
          <p:cNvSpPr txBox="1">
            <a:spLocks noChangeArrowheads="1"/>
          </p:cNvSpPr>
          <p:nvPr/>
        </p:nvSpPr>
        <p:spPr bwMode="auto">
          <a:xfrm>
            <a:off x="4660293" y="1738716"/>
            <a:ext cx="1138347"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VLAN</a:t>
            </a:r>
            <a:r>
              <a:rPr kumimoji="1" lang="en-US" altLang="zh-CN" sz="2400" b="0" baseline="-25000">
                <a:solidFill>
                  <a:srgbClr val="333399"/>
                </a:solidFill>
                <a:latin typeface="Arial" charset="0"/>
              </a:rPr>
              <a:t>1</a:t>
            </a:r>
            <a:endParaRPr kumimoji="1" lang="en-US" altLang="zh-CN" sz="2400" b="0">
              <a:solidFill>
                <a:srgbClr val="333399"/>
              </a:solidFill>
              <a:latin typeface="Arial" charset="0"/>
            </a:endParaRPr>
          </a:p>
        </p:txBody>
      </p:sp>
      <p:sp>
        <p:nvSpPr>
          <p:cNvPr id="130077" name="Text Box 29"/>
          <p:cNvSpPr txBox="1">
            <a:spLocks noChangeArrowheads="1"/>
          </p:cNvSpPr>
          <p:nvPr/>
        </p:nvSpPr>
        <p:spPr bwMode="auto">
          <a:xfrm>
            <a:off x="6694147" y="1738716"/>
            <a:ext cx="1138347"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VLAN</a:t>
            </a:r>
            <a:r>
              <a:rPr kumimoji="1" lang="en-US" altLang="zh-CN" sz="2400" b="0" baseline="-25000">
                <a:solidFill>
                  <a:srgbClr val="333399"/>
                </a:solidFill>
                <a:latin typeface="Arial" charset="0"/>
              </a:rPr>
              <a:t>2</a:t>
            </a:r>
            <a:endParaRPr kumimoji="1" lang="en-US" altLang="zh-CN" sz="2400" b="0">
              <a:solidFill>
                <a:srgbClr val="333399"/>
              </a:solidFill>
              <a:latin typeface="Arial" charset="0"/>
            </a:endParaRPr>
          </a:p>
        </p:txBody>
      </p:sp>
      <p:sp>
        <p:nvSpPr>
          <p:cNvPr id="130078" name="Text Box 30"/>
          <p:cNvSpPr txBox="1">
            <a:spLocks noChangeArrowheads="1"/>
          </p:cNvSpPr>
          <p:nvPr/>
        </p:nvSpPr>
        <p:spPr bwMode="auto">
          <a:xfrm>
            <a:off x="9208419" y="4161802"/>
            <a:ext cx="556457"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C</a:t>
            </a:r>
            <a:r>
              <a:rPr kumimoji="1" lang="en-US" altLang="zh-CN" sz="2400" b="0" baseline="-25000">
                <a:solidFill>
                  <a:srgbClr val="333399"/>
                </a:solidFill>
                <a:latin typeface="Arial" charset="0"/>
              </a:rPr>
              <a:t>1</a:t>
            </a:r>
            <a:endParaRPr kumimoji="1" lang="en-US" altLang="zh-CN" sz="2400" b="0">
              <a:solidFill>
                <a:srgbClr val="333399"/>
              </a:solidFill>
              <a:latin typeface="Arial" charset="0"/>
            </a:endParaRPr>
          </a:p>
        </p:txBody>
      </p:sp>
      <p:sp>
        <p:nvSpPr>
          <p:cNvPr id="130079" name="Text Box 31"/>
          <p:cNvSpPr txBox="1">
            <a:spLocks noChangeArrowheads="1"/>
          </p:cNvSpPr>
          <p:nvPr/>
        </p:nvSpPr>
        <p:spPr bwMode="auto">
          <a:xfrm>
            <a:off x="5911082" y="4574647"/>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A</a:t>
            </a:r>
            <a:r>
              <a:rPr kumimoji="1" lang="en-US" altLang="zh-CN" sz="2400" b="0" baseline="-25000">
                <a:solidFill>
                  <a:srgbClr val="333399"/>
                </a:solidFill>
                <a:latin typeface="Arial" charset="0"/>
              </a:rPr>
              <a:t>2</a:t>
            </a:r>
            <a:endParaRPr kumimoji="1" lang="en-US" altLang="zh-CN" sz="2400" b="0">
              <a:solidFill>
                <a:srgbClr val="333399"/>
              </a:solidFill>
              <a:latin typeface="Arial" charset="0"/>
            </a:endParaRPr>
          </a:p>
        </p:txBody>
      </p:sp>
      <p:sp>
        <p:nvSpPr>
          <p:cNvPr id="130080" name="Text Box 32"/>
          <p:cNvSpPr txBox="1">
            <a:spLocks noChangeArrowheads="1"/>
          </p:cNvSpPr>
          <p:nvPr/>
        </p:nvSpPr>
        <p:spPr bwMode="auto">
          <a:xfrm>
            <a:off x="5056060" y="5019250"/>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A</a:t>
            </a:r>
            <a:r>
              <a:rPr kumimoji="1" lang="en-US" altLang="zh-CN" sz="2400" b="0" baseline="-25000">
                <a:solidFill>
                  <a:srgbClr val="333399"/>
                </a:solidFill>
                <a:latin typeface="Arial" charset="0"/>
              </a:rPr>
              <a:t>1</a:t>
            </a:r>
            <a:endParaRPr kumimoji="1" lang="en-US" altLang="zh-CN" sz="2400" b="0">
              <a:solidFill>
                <a:srgbClr val="333399"/>
              </a:solidFill>
              <a:latin typeface="Arial" charset="0"/>
            </a:endParaRPr>
          </a:p>
        </p:txBody>
      </p:sp>
      <p:sp>
        <p:nvSpPr>
          <p:cNvPr id="130081" name="Text Box 33"/>
          <p:cNvSpPr txBox="1">
            <a:spLocks noChangeArrowheads="1"/>
          </p:cNvSpPr>
          <p:nvPr/>
        </p:nvSpPr>
        <p:spPr bwMode="auto">
          <a:xfrm>
            <a:off x="5096270" y="2816878"/>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A</a:t>
            </a:r>
            <a:r>
              <a:rPr kumimoji="1" lang="en-US" altLang="zh-CN" sz="2400" b="0" baseline="-25000">
                <a:solidFill>
                  <a:srgbClr val="333399"/>
                </a:solidFill>
                <a:latin typeface="Arial" charset="0"/>
              </a:rPr>
              <a:t>3</a:t>
            </a:r>
            <a:endParaRPr kumimoji="1" lang="en-US" altLang="zh-CN" sz="2400" b="0">
              <a:solidFill>
                <a:srgbClr val="333399"/>
              </a:solidFill>
              <a:latin typeface="Arial" charset="0"/>
            </a:endParaRPr>
          </a:p>
        </p:txBody>
      </p:sp>
      <p:sp>
        <p:nvSpPr>
          <p:cNvPr id="130082" name="Text Box 34"/>
          <p:cNvSpPr txBox="1">
            <a:spLocks noChangeArrowheads="1"/>
          </p:cNvSpPr>
          <p:nvPr/>
        </p:nvSpPr>
        <p:spPr bwMode="auto">
          <a:xfrm>
            <a:off x="9242282" y="2302408"/>
            <a:ext cx="556457"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C</a:t>
            </a:r>
            <a:r>
              <a:rPr kumimoji="1" lang="en-US" altLang="zh-CN" sz="2400" b="0" baseline="-25000">
                <a:solidFill>
                  <a:srgbClr val="333399"/>
                </a:solidFill>
                <a:latin typeface="Arial" charset="0"/>
              </a:rPr>
              <a:t>2</a:t>
            </a:r>
            <a:endParaRPr kumimoji="1" lang="en-US" altLang="zh-CN" sz="2400" b="0">
              <a:solidFill>
                <a:srgbClr val="333399"/>
              </a:solidFill>
              <a:latin typeface="Arial" charset="0"/>
            </a:endParaRPr>
          </a:p>
        </p:txBody>
      </p:sp>
      <p:sp>
        <p:nvSpPr>
          <p:cNvPr id="130083" name="Text Box 35"/>
          <p:cNvSpPr txBox="1">
            <a:spLocks noChangeArrowheads="1"/>
          </p:cNvSpPr>
          <p:nvPr/>
        </p:nvSpPr>
        <p:spPr bwMode="auto">
          <a:xfrm>
            <a:off x="7583031" y="2454844"/>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B</a:t>
            </a:r>
            <a:r>
              <a:rPr kumimoji="1" lang="en-US" altLang="zh-CN" sz="2400" b="0" baseline="-25000">
                <a:solidFill>
                  <a:srgbClr val="333399"/>
                </a:solidFill>
                <a:latin typeface="Arial" charset="0"/>
              </a:rPr>
              <a:t>2</a:t>
            </a:r>
            <a:endParaRPr kumimoji="1" lang="en-US" altLang="zh-CN" sz="2400" b="0">
              <a:solidFill>
                <a:srgbClr val="333399"/>
              </a:solidFill>
              <a:latin typeface="Arial" charset="0"/>
            </a:endParaRPr>
          </a:p>
        </p:txBody>
      </p:sp>
      <p:pic>
        <p:nvPicPr>
          <p:cNvPr id="130084"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3470" y="927315"/>
            <a:ext cx="679361"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0085"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13712" y="538288"/>
            <a:ext cx="679362"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0086"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6474" y="771704"/>
            <a:ext cx="679361"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0087"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26410" y="2324638"/>
            <a:ext cx="679362" cy="53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0088"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5467" y="2558055"/>
            <a:ext cx="679361" cy="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0089"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3470" y="2791472"/>
            <a:ext cx="679361" cy="53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090" name="Picture 42"/>
          <p:cNvSpPr>
            <a:spLocks noChangeArrowheads="1"/>
          </p:cNvSpPr>
          <p:nvPr/>
        </p:nvSpPr>
        <p:spPr bwMode="auto">
          <a:xfrm>
            <a:off x="4463470" y="4741373"/>
            <a:ext cx="679361"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lstStyle/>
          <a:p>
            <a:pPr eaLnBrk="1" hangingPunct="1"/>
            <a:endParaRPr lang="zh-CN" altLang="en-US"/>
          </a:p>
        </p:txBody>
      </p:sp>
      <p:pic>
        <p:nvPicPr>
          <p:cNvPr id="130091"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52354" y="4579411"/>
            <a:ext cx="679361"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0092"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3828" y="4423800"/>
            <a:ext cx="679361"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0093"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13712" y="4268189"/>
            <a:ext cx="679362"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094" name="AutoShape 46"/>
          <p:cNvSpPr>
            <a:spLocks noChangeArrowheads="1"/>
          </p:cNvSpPr>
          <p:nvPr/>
        </p:nvSpPr>
        <p:spPr bwMode="auto">
          <a:xfrm flipH="1">
            <a:off x="2387290" y="2246833"/>
            <a:ext cx="1580945" cy="933666"/>
          </a:xfrm>
          <a:prstGeom prst="cube">
            <a:avLst>
              <a:gd name="adj" fmla="val 28329"/>
            </a:avLst>
          </a:prstGeom>
          <a:solidFill>
            <a:srgbClr val="99FFCC"/>
          </a:solidFill>
          <a:ln w="9525">
            <a:solidFill>
              <a:schemeClr val="tx1"/>
            </a:solidFill>
            <a:miter lim="800000"/>
            <a:headEnd/>
            <a:tailEnd/>
          </a:ln>
        </p:spPr>
        <p:txBody>
          <a:bodyPr wrap="none" lIns="108850" tIns="54425" rIns="108850" bIns="54425" anchor="ctr"/>
          <a:lstStyle/>
          <a:p>
            <a:pPr algn="ctr" eaLnBrk="1" hangingPunct="1"/>
            <a:r>
              <a:rPr kumimoji="1" lang="zh-CN" altLang="en-US" sz="2400">
                <a:solidFill>
                  <a:srgbClr val="333399"/>
                </a:solidFill>
                <a:ea typeface="黑体" pitchFamily="49" charset="-122"/>
              </a:rPr>
              <a:t>以太网</a:t>
            </a:r>
          </a:p>
          <a:p>
            <a:pPr algn="ctr" eaLnBrk="1" hangingPunct="1"/>
            <a:r>
              <a:rPr kumimoji="1" lang="zh-CN" altLang="en-US" sz="2400">
                <a:solidFill>
                  <a:srgbClr val="333399"/>
                </a:solidFill>
                <a:ea typeface="黑体" pitchFamily="49" charset="-122"/>
              </a:rPr>
              <a:t>交换机</a:t>
            </a:r>
          </a:p>
        </p:txBody>
      </p:sp>
      <p:sp>
        <p:nvSpPr>
          <p:cNvPr id="130095" name="Line 47"/>
          <p:cNvSpPr>
            <a:spLocks noChangeShapeType="1"/>
          </p:cNvSpPr>
          <p:nvPr/>
        </p:nvSpPr>
        <p:spPr bwMode="auto">
          <a:xfrm>
            <a:off x="2287819" y="2785120"/>
            <a:ext cx="0" cy="3347225"/>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30096" name="Line 48"/>
          <p:cNvSpPr>
            <a:spLocks noChangeShapeType="1"/>
          </p:cNvSpPr>
          <p:nvPr/>
        </p:nvSpPr>
        <p:spPr bwMode="auto">
          <a:xfrm>
            <a:off x="2270889" y="2791471"/>
            <a:ext cx="368252"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30097" name="Line 49"/>
          <p:cNvSpPr>
            <a:spLocks noChangeShapeType="1"/>
          </p:cNvSpPr>
          <p:nvPr/>
        </p:nvSpPr>
        <p:spPr bwMode="auto">
          <a:xfrm>
            <a:off x="2486760" y="4773130"/>
            <a:ext cx="0" cy="1514826"/>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30098" name="Line 50"/>
          <p:cNvSpPr>
            <a:spLocks noChangeShapeType="1"/>
          </p:cNvSpPr>
          <p:nvPr/>
        </p:nvSpPr>
        <p:spPr bwMode="auto">
          <a:xfrm>
            <a:off x="2467712" y="4773130"/>
            <a:ext cx="203174"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30099" name="AutoShape 51"/>
          <p:cNvSpPr>
            <a:spLocks noChangeArrowheads="1"/>
          </p:cNvSpPr>
          <p:nvPr/>
        </p:nvSpPr>
        <p:spPr bwMode="auto">
          <a:xfrm flipH="1">
            <a:off x="1595759" y="5667100"/>
            <a:ext cx="1583061" cy="932078"/>
          </a:xfrm>
          <a:prstGeom prst="cube">
            <a:avLst>
              <a:gd name="adj" fmla="val 28329"/>
            </a:avLst>
          </a:prstGeom>
          <a:solidFill>
            <a:srgbClr val="99FFCC"/>
          </a:solidFill>
          <a:ln w="9525">
            <a:solidFill>
              <a:schemeClr val="tx1"/>
            </a:solidFill>
            <a:miter lim="800000"/>
            <a:headEnd/>
            <a:tailEnd/>
          </a:ln>
        </p:spPr>
        <p:txBody>
          <a:bodyPr wrap="none" lIns="108850" tIns="54425" rIns="108850" bIns="54425" anchor="ctr"/>
          <a:lstStyle/>
          <a:p>
            <a:pPr algn="ctr" eaLnBrk="1" hangingPunct="1"/>
            <a:r>
              <a:rPr kumimoji="1" lang="zh-CN" altLang="en-US" sz="2400">
                <a:solidFill>
                  <a:srgbClr val="333399"/>
                </a:solidFill>
                <a:ea typeface="黑体" pitchFamily="49" charset="-122"/>
              </a:rPr>
              <a:t>以太网</a:t>
            </a:r>
          </a:p>
          <a:p>
            <a:pPr algn="ctr" eaLnBrk="1" hangingPunct="1"/>
            <a:r>
              <a:rPr kumimoji="1" lang="zh-CN" altLang="en-US" sz="2400">
                <a:solidFill>
                  <a:srgbClr val="333399"/>
                </a:solidFill>
                <a:ea typeface="黑体" pitchFamily="49" charset="-122"/>
              </a:rPr>
              <a:t>交换机</a:t>
            </a:r>
          </a:p>
        </p:txBody>
      </p:sp>
      <p:sp>
        <p:nvSpPr>
          <p:cNvPr id="130100" name="Text Box 52"/>
          <p:cNvSpPr txBox="1">
            <a:spLocks noChangeArrowheads="1"/>
          </p:cNvSpPr>
          <p:nvPr/>
        </p:nvSpPr>
        <p:spPr bwMode="auto">
          <a:xfrm>
            <a:off x="5963846" y="5806833"/>
            <a:ext cx="5352641" cy="1002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algn="ctr" eaLnBrk="1" hangingPunct="1"/>
            <a:r>
              <a:rPr lang="zh-CN" altLang="en-US" sz="2900" b="0">
                <a:solidFill>
                  <a:srgbClr val="333399"/>
                </a:solidFill>
                <a:latin typeface="Arial" charset="0"/>
              </a:rPr>
              <a:t>三个虚拟局域网 </a:t>
            </a:r>
            <a:r>
              <a:rPr lang="en-US" altLang="zh-CN" sz="2900" b="0">
                <a:solidFill>
                  <a:srgbClr val="333399"/>
                </a:solidFill>
                <a:latin typeface="Arial" charset="0"/>
              </a:rPr>
              <a:t>VLAN</a:t>
            </a:r>
            <a:r>
              <a:rPr lang="en-US" altLang="zh-CN" sz="2900" b="0" baseline="-25000">
                <a:solidFill>
                  <a:srgbClr val="333399"/>
                </a:solidFill>
                <a:latin typeface="Arial" charset="0"/>
              </a:rPr>
              <a:t>1</a:t>
            </a:r>
            <a:r>
              <a:rPr lang="en-US" altLang="zh-CN" sz="2900" b="0">
                <a:solidFill>
                  <a:srgbClr val="333399"/>
                </a:solidFill>
                <a:latin typeface="Arial" charset="0"/>
              </a:rPr>
              <a:t>, VLAN</a:t>
            </a:r>
            <a:r>
              <a:rPr lang="en-US" altLang="zh-CN" sz="2900" b="0" baseline="-25000">
                <a:solidFill>
                  <a:srgbClr val="333399"/>
                </a:solidFill>
                <a:latin typeface="Arial" charset="0"/>
              </a:rPr>
              <a:t>2</a:t>
            </a:r>
          </a:p>
          <a:p>
            <a:pPr algn="ctr" eaLnBrk="1" hangingPunct="1"/>
            <a:r>
              <a:rPr lang="zh-CN" altLang="en-US" sz="2900" b="0">
                <a:solidFill>
                  <a:srgbClr val="333399"/>
                </a:solidFill>
                <a:latin typeface="Arial" charset="0"/>
              </a:rPr>
              <a:t>和 </a:t>
            </a:r>
            <a:r>
              <a:rPr lang="en-US" altLang="zh-CN" sz="2900" b="0">
                <a:solidFill>
                  <a:srgbClr val="333399"/>
                </a:solidFill>
                <a:latin typeface="Arial" charset="0"/>
              </a:rPr>
              <a:t>VLAN</a:t>
            </a:r>
            <a:r>
              <a:rPr lang="en-US" altLang="zh-CN" sz="2900" b="0" baseline="-25000">
                <a:solidFill>
                  <a:srgbClr val="333399"/>
                </a:solidFill>
                <a:latin typeface="Arial" charset="0"/>
              </a:rPr>
              <a:t>3</a:t>
            </a:r>
            <a:r>
              <a:rPr lang="en-US" altLang="zh-CN" sz="2900" b="0">
                <a:solidFill>
                  <a:srgbClr val="333399"/>
                </a:solidFill>
                <a:latin typeface="Arial" charset="0"/>
              </a:rPr>
              <a:t> </a:t>
            </a:r>
            <a:r>
              <a:rPr lang="zh-CN" altLang="en-US" sz="2900" b="0">
                <a:solidFill>
                  <a:srgbClr val="333399"/>
                </a:solidFill>
                <a:latin typeface="Arial" charset="0"/>
              </a:rPr>
              <a:t>的构成 </a:t>
            </a:r>
          </a:p>
        </p:txBody>
      </p:sp>
      <p:sp>
        <p:nvSpPr>
          <p:cNvPr id="359477" name="Text Box 53"/>
          <p:cNvSpPr txBox="1">
            <a:spLocks noChangeArrowheads="1"/>
          </p:cNvSpPr>
          <p:nvPr/>
        </p:nvSpPr>
        <p:spPr bwMode="auto">
          <a:xfrm>
            <a:off x="526982" y="5694093"/>
            <a:ext cx="11377719" cy="1002465"/>
          </a:xfrm>
          <a:prstGeom prst="rect">
            <a:avLst/>
          </a:prstGeom>
          <a:solidFill>
            <a:srgbClr val="FFFF99"/>
          </a:solidFill>
          <a:ln w="9525">
            <a:solidFill>
              <a:srgbClr val="333399"/>
            </a:solidFill>
            <a:miter lim="800000"/>
            <a:headEnd/>
            <a:tailEnd/>
          </a:ln>
        </p:spPr>
        <p:txBody>
          <a:bodyPr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algn="ctr" eaLnBrk="1" hangingPunct="1"/>
            <a:r>
              <a:rPr lang="zh-CN" altLang="en-US" sz="2900" b="0">
                <a:solidFill>
                  <a:srgbClr val="333399"/>
                </a:solidFill>
              </a:rPr>
              <a:t>虚拟局域网限制了接收广播信息的工作站数，使得网络</a:t>
            </a:r>
          </a:p>
          <a:p>
            <a:pPr algn="ctr" eaLnBrk="1" hangingPunct="1"/>
            <a:r>
              <a:rPr lang="zh-CN" altLang="en-US" sz="2900" b="0">
                <a:solidFill>
                  <a:srgbClr val="333399"/>
                </a:solidFill>
              </a:rPr>
              <a:t>不会因传播过多的广播信息</a:t>
            </a:r>
            <a:r>
              <a:rPr lang="en-US" altLang="zh-CN" sz="2900" b="0">
                <a:solidFill>
                  <a:srgbClr val="333399"/>
                </a:solidFill>
              </a:rPr>
              <a:t>(</a:t>
            </a:r>
            <a:r>
              <a:rPr lang="zh-CN" altLang="en-US" sz="2900" b="0">
                <a:solidFill>
                  <a:srgbClr val="333399"/>
                </a:solidFill>
              </a:rPr>
              <a:t>即</a:t>
            </a:r>
            <a:r>
              <a:rPr lang="zh-CN" altLang="en-US" sz="2900" b="0">
                <a:solidFill>
                  <a:srgbClr val="333399"/>
                </a:solidFill>
                <a:latin typeface="Arial" charset="0"/>
              </a:rPr>
              <a:t>“</a:t>
            </a:r>
            <a:r>
              <a:rPr lang="zh-CN" altLang="en-US" sz="2900" b="0">
                <a:solidFill>
                  <a:srgbClr val="333399"/>
                </a:solidFill>
              </a:rPr>
              <a:t>广播风暴</a:t>
            </a:r>
            <a:r>
              <a:rPr lang="zh-CN" altLang="en-US" sz="2900" b="0">
                <a:solidFill>
                  <a:srgbClr val="333399"/>
                </a:solidFill>
                <a:latin typeface="Arial" charset="0"/>
              </a:rPr>
              <a:t>”</a:t>
            </a:r>
            <a:r>
              <a:rPr lang="en-US" altLang="zh-CN" sz="2900" b="0">
                <a:solidFill>
                  <a:srgbClr val="333399"/>
                </a:solidFill>
              </a:rPr>
              <a:t>)</a:t>
            </a:r>
            <a:r>
              <a:rPr lang="zh-CN" altLang="en-US" sz="2900" b="0">
                <a:solidFill>
                  <a:srgbClr val="333399"/>
                </a:solidFill>
              </a:rPr>
              <a:t>而引起性能恶化。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594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77" grpId="0" animBg="1"/>
    </p:bldLst>
  </p:timing>
</p:sld>
</file>

<file path=ppt/theme/theme1.xml><?xml version="1.0" encoding="utf-8"?>
<a:theme xmlns:a="http://schemas.openxmlformats.org/drawingml/2006/main" name="NordriDesignStudio">
  <a:themeElements>
    <a:clrScheme name="NordriDesignStudio 5">
      <a:dk1>
        <a:srgbClr val="666699"/>
      </a:dk1>
      <a:lt1>
        <a:srgbClr val="FFFFFF"/>
      </a:lt1>
      <a:dk2>
        <a:srgbClr val="000066"/>
      </a:dk2>
      <a:lt2>
        <a:srgbClr val="C0C0C0"/>
      </a:lt2>
      <a:accent1>
        <a:srgbClr val="49CACD"/>
      </a:accent1>
      <a:accent2>
        <a:srgbClr val="467CE8"/>
      </a:accent2>
      <a:accent3>
        <a:srgbClr val="FFFFFF"/>
      </a:accent3>
      <a:accent4>
        <a:srgbClr val="565682"/>
      </a:accent4>
      <a:accent5>
        <a:srgbClr val="B1E1E3"/>
      </a:accent5>
      <a:accent6>
        <a:srgbClr val="3F70D2"/>
      </a:accent6>
      <a:hlink>
        <a:srgbClr val="000066"/>
      </a:hlink>
      <a:folHlink>
        <a:srgbClr val="878FA5"/>
      </a:folHlink>
    </a:clrScheme>
    <a:fontScheme name="NordriDesignStudio">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ordriDesignStudio 1">
        <a:dk1>
          <a:srgbClr val="1D528D"/>
        </a:dk1>
        <a:lt1>
          <a:srgbClr val="FFFFFF"/>
        </a:lt1>
        <a:dk2>
          <a:srgbClr val="000000"/>
        </a:dk2>
        <a:lt2>
          <a:srgbClr val="C0C0C0"/>
        </a:lt2>
        <a:accent1>
          <a:srgbClr val="2CA3C8"/>
        </a:accent1>
        <a:accent2>
          <a:srgbClr val="C5903B"/>
        </a:accent2>
        <a:accent3>
          <a:srgbClr val="FFFFFF"/>
        </a:accent3>
        <a:accent4>
          <a:srgbClr val="174578"/>
        </a:accent4>
        <a:accent5>
          <a:srgbClr val="ACCEE0"/>
        </a:accent5>
        <a:accent6>
          <a:srgbClr val="B28235"/>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NordriDesignStudio 2">
        <a:dk1>
          <a:srgbClr val="124B98"/>
        </a:dk1>
        <a:lt1>
          <a:srgbClr val="FFFFFF"/>
        </a:lt1>
        <a:dk2>
          <a:srgbClr val="000000"/>
        </a:dk2>
        <a:lt2>
          <a:srgbClr val="C0C0C0"/>
        </a:lt2>
        <a:accent1>
          <a:srgbClr val="4A95E8"/>
        </a:accent1>
        <a:accent2>
          <a:srgbClr val="6D8DE9"/>
        </a:accent2>
        <a:accent3>
          <a:srgbClr val="FFFFFF"/>
        </a:accent3>
        <a:accent4>
          <a:srgbClr val="0E3F81"/>
        </a:accent4>
        <a:accent5>
          <a:srgbClr val="B1C8F2"/>
        </a:accent5>
        <a:accent6>
          <a:srgbClr val="627FD3"/>
        </a:accent6>
        <a:hlink>
          <a:srgbClr val="95CD2F"/>
        </a:hlink>
        <a:folHlink>
          <a:srgbClr val="CAA664"/>
        </a:folHlink>
      </a:clrScheme>
      <a:clrMap bg1="lt1" tx1="dk1" bg2="lt2" tx2="dk2" accent1="accent1" accent2="accent2" accent3="accent3" accent4="accent4" accent5="accent5" accent6="accent6" hlink="hlink" folHlink="folHlink"/>
    </a:extraClrScheme>
    <a:extraClrScheme>
      <a:clrScheme name="NordriDesignStudio 3">
        <a:dk1>
          <a:srgbClr val="666699"/>
        </a:dk1>
        <a:lt1>
          <a:srgbClr val="FFFFFF"/>
        </a:lt1>
        <a:dk2>
          <a:srgbClr val="000066"/>
        </a:dk2>
        <a:lt2>
          <a:srgbClr val="C0C0C0"/>
        </a:lt2>
        <a:accent1>
          <a:srgbClr val="49CACD"/>
        </a:accent1>
        <a:accent2>
          <a:srgbClr val="467CE8"/>
        </a:accent2>
        <a:accent3>
          <a:srgbClr val="FFFFFF"/>
        </a:accent3>
        <a:accent4>
          <a:srgbClr val="565682"/>
        </a:accent4>
        <a:accent5>
          <a:srgbClr val="B1E1E3"/>
        </a:accent5>
        <a:accent6>
          <a:srgbClr val="3F70D2"/>
        </a:accent6>
        <a:hlink>
          <a:srgbClr val="28BFEE"/>
        </a:hlink>
        <a:folHlink>
          <a:srgbClr val="878FA5"/>
        </a:folHlink>
      </a:clrScheme>
      <a:clrMap bg1="lt1" tx1="dk1" bg2="lt2" tx2="dk2" accent1="accent1" accent2="accent2" accent3="accent3" accent4="accent4" accent5="accent5" accent6="accent6" hlink="hlink" folHlink="folHlink"/>
    </a:extraClrScheme>
    <a:extraClrScheme>
      <a:clrScheme name="NordriDesignStudio 4">
        <a:dk1>
          <a:srgbClr val="666699"/>
        </a:dk1>
        <a:lt1>
          <a:srgbClr val="FFFFFF"/>
        </a:lt1>
        <a:dk2>
          <a:srgbClr val="000066"/>
        </a:dk2>
        <a:lt2>
          <a:srgbClr val="C0C0C0"/>
        </a:lt2>
        <a:accent1>
          <a:srgbClr val="49CACD"/>
        </a:accent1>
        <a:accent2>
          <a:srgbClr val="467CE8"/>
        </a:accent2>
        <a:accent3>
          <a:srgbClr val="FFFFFF"/>
        </a:accent3>
        <a:accent4>
          <a:srgbClr val="565682"/>
        </a:accent4>
        <a:accent5>
          <a:srgbClr val="B1E1E3"/>
        </a:accent5>
        <a:accent6>
          <a:srgbClr val="3F70D2"/>
        </a:accent6>
        <a:hlink>
          <a:srgbClr val="FF6600"/>
        </a:hlink>
        <a:folHlink>
          <a:srgbClr val="878FA5"/>
        </a:folHlink>
      </a:clrScheme>
      <a:clrMap bg1="lt1" tx1="dk1" bg2="lt2" tx2="dk2" accent1="accent1" accent2="accent2" accent3="accent3" accent4="accent4" accent5="accent5" accent6="accent6" hlink="hlink" folHlink="folHlink"/>
    </a:extraClrScheme>
    <a:extraClrScheme>
      <a:clrScheme name="NordriDesignStudio 5">
        <a:dk1>
          <a:srgbClr val="666699"/>
        </a:dk1>
        <a:lt1>
          <a:srgbClr val="FFFFFF"/>
        </a:lt1>
        <a:dk2>
          <a:srgbClr val="000066"/>
        </a:dk2>
        <a:lt2>
          <a:srgbClr val="C0C0C0"/>
        </a:lt2>
        <a:accent1>
          <a:srgbClr val="49CACD"/>
        </a:accent1>
        <a:accent2>
          <a:srgbClr val="467CE8"/>
        </a:accent2>
        <a:accent3>
          <a:srgbClr val="FFFFFF"/>
        </a:accent3>
        <a:accent4>
          <a:srgbClr val="565682"/>
        </a:accent4>
        <a:accent5>
          <a:srgbClr val="B1E1E3"/>
        </a:accent5>
        <a:accent6>
          <a:srgbClr val="3F70D2"/>
        </a:accent6>
        <a:hlink>
          <a:srgbClr val="000066"/>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4913</TotalTime>
  <Words>8194</Words>
  <Application>Microsoft Office PowerPoint</Application>
  <PresentationFormat>自定义</PresentationFormat>
  <Paragraphs>1350</Paragraphs>
  <Slides>113</Slides>
  <Notes>40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113</vt:i4>
      </vt:variant>
    </vt:vector>
  </HeadingPairs>
  <TitlesOfParts>
    <vt:vector size="126" baseType="lpstr">
      <vt:lpstr>黑体</vt:lpstr>
      <vt:lpstr>微软雅黑</vt:lpstr>
      <vt:lpstr>Arial</vt:lpstr>
      <vt:lpstr>Calibri</vt:lpstr>
      <vt:lpstr>Franklin Gothic Book</vt:lpstr>
      <vt:lpstr>Symbol</vt:lpstr>
      <vt:lpstr>Tahoma</vt:lpstr>
      <vt:lpstr>Times New Roman</vt:lpstr>
      <vt:lpstr>Verdana</vt:lpstr>
      <vt:lpstr>Wingdings</vt:lpstr>
      <vt:lpstr>Wingdings 3</vt:lpstr>
      <vt:lpstr>NordriDesignStudio</vt:lpstr>
      <vt:lpstr>公式</vt:lpstr>
      <vt:lpstr>PowerPoint 演示文稿</vt:lpstr>
      <vt:lpstr>回顾</vt:lpstr>
      <vt:lpstr>指引</vt:lpstr>
      <vt:lpstr>数据链路层的简单模型</vt:lpstr>
      <vt:lpstr>数据链路层的简单模型</vt:lpstr>
      <vt:lpstr>数据链路层的信道类型</vt:lpstr>
      <vt:lpstr>链路与数据链路</vt:lpstr>
      <vt:lpstr>帧</vt:lpstr>
      <vt:lpstr>数据链路层像个数字管道</vt:lpstr>
      <vt:lpstr>指引</vt:lpstr>
      <vt:lpstr>数据链路层的三个基本问题</vt:lpstr>
      <vt:lpstr>封装成帧</vt:lpstr>
      <vt:lpstr>用控制字符进行帧定界的方法举例</vt:lpstr>
      <vt:lpstr>透明传输</vt:lpstr>
      <vt:lpstr>用字节填充法解决透明传输的问题</vt:lpstr>
      <vt:lpstr>差错控制</vt:lpstr>
      <vt:lpstr>循环冗余检验 CRC</vt:lpstr>
      <vt:lpstr>循环冗余检验 CRC</vt:lpstr>
      <vt:lpstr>冗余码的计算举例</vt:lpstr>
      <vt:lpstr>循环冗余检验的计算过程</vt:lpstr>
      <vt:lpstr>帧检验序列 FCS</vt:lpstr>
      <vt:lpstr>接收端对收到的每一帧进行CRC检验</vt:lpstr>
      <vt:lpstr>小结：CRC差错检测技术</vt:lpstr>
      <vt:lpstr>指引</vt:lpstr>
      <vt:lpstr>PPP协议使用场合</vt:lpstr>
      <vt:lpstr>PPP协议</vt:lpstr>
      <vt:lpstr>PPP协议</vt:lpstr>
      <vt:lpstr>PPP协议帧格式</vt:lpstr>
      <vt:lpstr>PPP协议帧格式</vt:lpstr>
      <vt:lpstr>字节填充</vt:lpstr>
      <vt:lpstr>零比特填充方法</vt:lpstr>
      <vt:lpstr>零比特填充法</vt:lpstr>
      <vt:lpstr>不使用序号和确认机制</vt:lpstr>
      <vt:lpstr>指引</vt:lpstr>
      <vt:lpstr>局域网的拓扑</vt:lpstr>
      <vt:lpstr>局域网的特点与优点</vt:lpstr>
      <vt:lpstr>共享通信媒体</vt:lpstr>
      <vt:lpstr>认识以太网</vt:lpstr>
      <vt:lpstr>认识以太网</vt:lpstr>
      <vt:lpstr>载波监听多点接入/碰撞检测  CSMA/CD</vt:lpstr>
      <vt:lpstr>碰撞检测</vt:lpstr>
      <vt:lpstr>碰撞检测</vt:lpstr>
      <vt:lpstr>电磁波在总线上的有限传播速率的影响</vt:lpstr>
      <vt:lpstr>传播时延对载波监听的影响 </vt:lpstr>
      <vt:lpstr>PowerPoint 演示文稿</vt:lpstr>
      <vt:lpstr>重要特性</vt:lpstr>
      <vt:lpstr>争用期</vt:lpstr>
      <vt:lpstr>最短有效帧长</vt:lpstr>
      <vt:lpstr>二进制指数类型退避算法</vt:lpstr>
      <vt:lpstr>指引</vt:lpstr>
      <vt:lpstr>指引</vt:lpstr>
      <vt:lpstr>以太网的两个标准</vt:lpstr>
      <vt:lpstr>以太网与数据链路层的两个子层</vt:lpstr>
      <vt:lpstr>以太网提供的服务</vt:lpstr>
      <vt:lpstr>曼彻斯特编码</vt:lpstr>
      <vt:lpstr>指引</vt:lpstr>
      <vt:lpstr>星型拓扑</vt:lpstr>
      <vt:lpstr>集线器的一些特点 </vt:lpstr>
      <vt:lpstr>10Base-T</vt:lpstr>
      <vt:lpstr>指引</vt:lpstr>
      <vt:lpstr>以太网的信道利用率</vt:lpstr>
      <vt:lpstr>以太网的信道利用率</vt:lpstr>
      <vt:lpstr>以太网的信道利用率:参数a</vt:lpstr>
      <vt:lpstr>以太网的信道利用率：最大值</vt:lpstr>
      <vt:lpstr>指引</vt:lpstr>
      <vt:lpstr>MAC层的硬件地址(MAC地址)</vt:lpstr>
      <vt:lpstr>适配器检查 MAC 地址</vt:lpstr>
      <vt:lpstr>MAC帧格式</vt:lpstr>
      <vt:lpstr>MAC帧格式</vt:lpstr>
      <vt:lpstr>以太网 V2 的 MAC 帧格式</vt:lpstr>
      <vt:lpstr>以太网 V2 的 MAC 帧格式</vt:lpstr>
      <vt:lpstr>以太网 V2 的 MAC 帧格式</vt:lpstr>
      <vt:lpstr>以太网 V2 的 MAC 帧格式</vt:lpstr>
      <vt:lpstr>以太网 V2 的 MAC 帧格式</vt:lpstr>
      <vt:lpstr>以太网 V2 的 MAC 帧格式</vt:lpstr>
      <vt:lpstr>无效的 MAC 帧 </vt:lpstr>
      <vt:lpstr>帧间最小间隔 </vt:lpstr>
      <vt:lpstr>指引</vt:lpstr>
      <vt:lpstr>在物理层考虑扩展</vt:lpstr>
      <vt:lpstr>在物理层考虑扩展</vt:lpstr>
      <vt:lpstr>在物理层考虑扩展</vt:lpstr>
      <vt:lpstr>在物理层考虑扩展</vt:lpstr>
      <vt:lpstr>在数据链路层扩展以太网 </vt:lpstr>
      <vt:lpstr>以太网交换机的特点</vt:lpstr>
      <vt:lpstr>以太网交换机的特点</vt:lpstr>
      <vt:lpstr>以太网交换机的交换方式</vt:lpstr>
      <vt:lpstr>以太网交换机的自学习功能</vt:lpstr>
      <vt:lpstr>以太网交换机的自学习功能</vt:lpstr>
      <vt:lpstr>交换机自学习和转发帧的步骤归纳 </vt:lpstr>
      <vt:lpstr>交换机使用了生成树协议 </vt:lpstr>
      <vt:lpstr>交换机使用了生成树协议 </vt:lpstr>
      <vt:lpstr>用交换机扩展以太网</vt:lpstr>
      <vt:lpstr>独占传输媒体的带宽</vt:lpstr>
      <vt:lpstr>动手实验</vt:lpstr>
      <vt:lpstr>虚拟局域网</vt:lpstr>
      <vt:lpstr>PowerPoint 演示文稿</vt:lpstr>
      <vt:lpstr>PowerPoint 演示文稿</vt:lpstr>
      <vt:lpstr>PowerPoint 演示文稿</vt:lpstr>
      <vt:lpstr>PowerPoint 演示文稿</vt:lpstr>
      <vt:lpstr>虚拟局域网帧格式</vt:lpstr>
      <vt:lpstr>指引</vt:lpstr>
      <vt:lpstr>100BASE-T 以太网</vt:lpstr>
      <vt:lpstr>100Base-T特点</vt:lpstr>
      <vt:lpstr>吉比特以太网</vt:lpstr>
      <vt:lpstr>吉比特以太网的物理层 </vt:lpstr>
      <vt:lpstr>吉比特以太网的配置举例 </vt:lpstr>
      <vt:lpstr>10吉比特以太网</vt:lpstr>
      <vt:lpstr>10吉比特以太网的物理层 </vt:lpstr>
      <vt:lpstr>端到端的以太网传输 </vt:lpstr>
      <vt:lpstr>以太网从 10 Mb/s 到10 Gb/s 的演进 </vt:lpstr>
      <vt:lpstr>使用高速以太网进行宽带接入</vt:lpstr>
      <vt:lpstr>本章小结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NordriDesign</dc:creator>
  <cp:keywords>ppt幻灯设计/ppt模板设计</cp:keywords>
  <dc:description>nordridesign.com</dc:description>
  <cp:lastModifiedBy>Microsoft</cp:lastModifiedBy>
  <cp:revision>312</cp:revision>
  <dcterms:created xsi:type="dcterms:W3CDTF">2007-10-21T01:27:31Z</dcterms:created>
  <dcterms:modified xsi:type="dcterms:W3CDTF">2019-02-13T08:11:52Z</dcterms:modified>
</cp:coreProperties>
</file>