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773" r:id="rId3"/>
    <p:sldId id="1193" r:id="rId4"/>
    <p:sldId id="1192" r:id="rId5"/>
    <p:sldId id="1210" r:id="rId7"/>
    <p:sldId id="1194" r:id="rId8"/>
    <p:sldId id="1199" r:id="rId9"/>
    <p:sldId id="1211" r:id="rId10"/>
    <p:sldId id="1203" r:id="rId11"/>
    <p:sldId id="1204" r:id="rId12"/>
    <p:sldId id="1207" r:id="rId13"/>
    <p:sldId id="1219" r:id="rId14"/>
    <p:sldId id="1206" r:id="rId15"/>
    <p:sldId id="1104" r:id="rId16"/>
    <p:sldId id="1222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600"/>
        <p:guide pos="1875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4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增加动画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增加优先级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修改，代码不对，良良放在右侧，增大代码展示区域，增加优先级（）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逻辑运算符进阶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sum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函数的问题及完善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若实参转换为布尔类型为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，返回值则可能不是预期结果，如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sum(1,0,0)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10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增加判断，确保实参转换为布尔类型时为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true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在实际中的应用</a:t>
            </a:r>
            <a:endParaRPr kumimoji="0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260" y="2574290"/>
            <a:ext cx="8889365" cy="32048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91045" y="5451475"/>
            <a:ext cx="3374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demo17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后半部分</a:t>
            </a:r>
            <a:endParaRPr lang="zh-CN" altLang="en-US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的基本理解及应用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的深层次理解（非布尔类型）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在实际中的应用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sz="3200">
                <a:solidFill>
                  <a:schemeClr val="tx1"/>
                </a:solidFill>
                <a:sym typeface="+mn-ea"/>
              </a:rPr>
              <a:t>！运算符与逻辑运算符</a:t>
            </a:r>
            <a:br>
              <a:rPr lang="zh-CN" sz="3200">
                <a:solidFill>
                  <a:schemeClr val="tx1"/>
                </a:solidFill>
                <a:sym typeface="+mn-ea"/>
              </a:rPr>
            </a:br>
            <a:r>
              <a:rPr lang="zh-CN" sz="2400">
                <a:solidFill>
                  <a:schemeClr val="tx1"/>
                </a:solidFill>
                <a:sym typeface="+mn-ea"/>
              </a:rPr>
              <a:t>！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A&amp;&amp;B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） 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=== 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 ||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B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r>
              <a:rPr lang="zh-CN" sz="2400">
                <a:solidFill>
                  <a:schemeClr val="tx1"/>
                </a:solidFill>
                <a:sym typeface="+mn-ea"/>
              </a:rPr>
              <a:t>！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A||B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） 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=== 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 &amp;&amp;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B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r>
              <a:rPr lang="en-US" alt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用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!!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实现布尔类型转换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实现返回值的限制</a:t>
            </a:r>
            <a:br>
              <a:rPr lang="zh-CN" altLang="en-US" sz="32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function foo(a,b){</a:t>
            </a:r>
            <a:br>
              <a:rPr sz="24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    return (a+b)||"和不能为0";</a:t>
            </a:r>
            <a:br>
              <a:rPr sz="24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}</a:t>
            </a:r>
            <a:br>
              <a:rPr sz="24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foo(-2,2);</a:t>
            </a:r>
            <a:r>
              <a:rPr lang="en-US" sz="240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和不能为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0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补充</a:t>
            </a:r>
            <a:endParaRPr kumimoji="0" lang="zh-CN" dirty="0"/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97015" y="1293495"/>
          <a:ext cx="222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1" imgW="2222500" imgH="609600" progId="Equation.KSEE3">
                  <p:embed/>
                </p:oleObj>
              </mc:Choice>
              <mc:Fallback>
                <p:oleObj name="" r:id="rId1" imgW="2222500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97015" y="1293495"/>
                        <a:ext cx="2222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80505" y="1994535"/>
          <a:ext cx="222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" r:id="rId3" imgW="2222500" imgH="609600" progId="Equation.KSEE3">
                  <p:embed/>
                </p:oleObj>
              </mc:Choice>
              <mc:Fallback>
                <p:oleObj name="" r:id="rId3" imgW="2222500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0505" y="1994535"/>
                        <a:ext cx="2222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复习本章课件及练习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将自己的本章练习提交到个人仓库中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慕课网（选看，第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1-4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章，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基础好的不要求）</a:t>
            </a:r>
            <a:br>
              <a:rPr lang="zh-CN" altLang="en-US" sz="3200">
                <a:solidFill>
                  <a:schemeClr val="tx1"/>
                </a:solidFill>
                <a:sym typeface="+mn-ea"/>
              </a:rPr>
            </a:br>
            <a:r>
              <a:rPr lang="zh-CN" altLang="en-US" sz="3200">
                <a:solidFill>
                  <a:schemeClr val="tx1"/>
                </a:solidFill>
                <a:sym typeface="+mn-ea"/>
              </a:rPr>
              <a:t>https://www.imooc.com/learn/10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慕课网（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必看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，第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1-3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章）</a:t>
            </a:r>
            <a:br>
              <a:rPr lang="zh-CN" altLang="en-US" sz="3200">
                <a:solidFill>
                  <a:schemeClr val="tx1"/>
                </a:solidFill>
                <a:sym typeface="+mn-ea"/>
              </a:rPr>
            </a:br>
            <a:r>
              <a:rPr lang="zh-CN" altLang="en-US" sz="3200">
                <a:solidFill>
                  <a:schemeClr val="tx1"/>
                </a:solidFill>
                <a:sym typeface="+mn-ea"/>
              </a:rPr>
              <a:t>https://www.imooc.com/learn/277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&amp;&amp;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||</a:t>
            </a:r>
            <a:r>
              <a:rPr lang="zh-CN" altLang="en-US" sz="2800" b="1">
                <a:solidFill>
                  <a:srgbClr val="FF0000"/>
                </a:solidFill>
              </a:rPr>
              <a:t>的基本理解及应用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&amp;&amp;</a:t>
            </a:r>
            <a:r>
              <a:rPr lang="zh-CN" altLang="en-US" sz="2800" b="1"/>
              <a:t>与</a:t>
            </a:r>
            <a:r>
              <a:rPr lang="en-US" altLang="zh-CN" sz="2800" b="1"/>
              <a:t>||</a:t>
            </a:r>
            <a:r>
              <a:rPr lang="zh-CN" altLang="en-US" sz="2800" b="1"/>
              <a:t>的深层次理解（非布尔类型）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&amp;&amp;</a:t>
            </a:r>
            <a:r>
              <a:rPr lang="zh-CN" altLang="en-US" sz="2800" b="1"/>
              <a:t>与</a:t>
            </a:r>
            <a:r>
              <a:rPr lang="en-US" altLang="zh-CN" sz="2800" b="1"/>
              <a:t>||</a:t>
            </a:r>
            <a:r>
              <a:rPr lang="zh-CN" altLang="en-US" sz="2800" b="1"/>
              <a:t>在实际中的应用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8405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最常见情况（运算符两边的操作数都是布尔类型）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来说，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除了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两侧都为真时为真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，其他情况都为假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对于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| |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来说，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除了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两侧都为假时为假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，其他情况都为真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lang="en-US" altLang="zh-CN" dirty="0"/>
              <a:t>&amp;&amp;</a:t>
            </a:r>
            <a:r>
              <a:rPr lang="zh-CN" altLang="en-US" dirty="0"/>
              <a:t>与</a:t>
            </a:r>
            <a:r>
              <a:rPr lang="en-US" altLang="zh-CN" dirty="0"/>
              <a:t>| |</a:t>
            </a:r>
            <a:r>
              <a:rPr lang="zh-CN" altLang="en-US" dirty="0"/>
              <a:t>基本理解和应用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331"/>
          <a:stretch>
            <a:fillRect/>
          </a:stretch>
        </p:blipFill>
        <p:spPr>
          <a:xfrm>
            <a:off x="1205230" y="2664460"/>
            <a:ext cx="4561205" cy="3014980"/>
          </a:xfrm>
          <a:prstGeom prst="rect">
            <a:avLst/>
          </a:prstGeom>
        </p:spPr>
      </p:pic>
      <p:pic>
        <p:nvPicPr>
          <p:cNvPr id="4" name="图片 3" descr="UHW%Q7F(%L(W7AZILF558TA"/>
          <p:cNvPicPr>
            <a:picLocks noChangeAspect="1"/>
          </p:cNvPicPr>
          <p:nvPr/>
        </p:nvPicPr>
        <p:blipFill>
          <a:blip r:embed="rId2"/>
          <a:srcRect l="7475"/>
          <a:stretch>
            <a:fillRect/>
          </a:stretch>
        </p:blipFill>
        <p:spPr>
          <a:xfrm>
            <a:off x="6069965" y="2664460"/>
            <a:ext cx="4588510" cy="30251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80455" y="586930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的基本理解及应用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&amp;&amp;</a:t>
            </a:r>
            <a:r>
              <a:rPr lang="zh-CN" altLang="en-US" sz="2800" b="1">
                <a:solidFill>
                  <a:schemeClr val="accent3"/>
                </a:solidFill>
              </a:rPr>
              <a:t>与</a:t>
            </a:r>
            <a:r>
              <a:rPr lang="en-US" altLang="zh-CN" sz="2800" b="1">
                <a:solidFill>
                  <a:schemeClr val="accent3"/>
                </a:solidFill>
              </a:rPr>
              <a:t>||</a:t>
            </a:r>
            <a:r>
              <a:rPr lang="zh-CN" altLang="en-US" sz="2800" b="1">
                <a:solidFill>
                  <a:schemeClr val="accent3"/>
                </a:solidFill>
              </a:rPr>
              <a:t>的深层次理解（非布尔类型）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&amp;&amp;</a:t>
            </a:r>
            <a:r>
              <a:rPr lang="zh-CN" altLang="en-US" sz="2800" b="1"/>
              <a:t>与</a:t>
            </a:r>
            <a:r>
              <a:rPr lang="en-US" altLang="zh-CN" sz="2800" b="1"/>
              <a:t>||</a:t>
            </a:r>
            <a:r>
              <a:rPr lang="zh-CN" altLang="en-US" sz="2800" b="1"/>
              <a:t>在实际中的应用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当逻辑运算符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两侧的操作数不是布尔类型时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首先将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左操作数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转换成布尔类型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转换后的左操作数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进行逻辑判断（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true or false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根据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短路原则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返回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原始左操作数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原始右操作数</a:t>
            </a:r>
            <a:endParaRPr kumimoji="0" lang="zh-CN" alt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短路原则（忽略对右操作数的判断）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转换后的左操作数若为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true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，则直接返回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原始右操作数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false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则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直接返回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原始左操作数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| |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，转换后的左操作数若为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true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，则直接返回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原始左操作数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false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则直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原始右操作数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通过短路原则，可以用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&amp;&amp;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| |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来实现复杂的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条件语句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来代替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if-else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深层次理解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实例：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两侧的操作数不是布尔类型时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深层次理解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4650"/>
          <a:stretch>
            <a:fillRect/>
          </a:stretch>
        </p:blipFill>
        <p:spPr>
          <a:xfrm>
            <a:off x="984885" y="1717040"/>
            <a:ext cx="5197475" cy="3780155"/>
          </a:xfrm>
          <a:prstGeom prst="rect">
            <a:avLst/>
          </a:prstGeom>
        </p:spPr>
      </p:pic>
      <p:pic>
        <p:nvPicPr>
          <p:cNvPr id="4" name="图片 3" descr="3F7Y)PR$49%C]X)$G8SQ35H"/>
          <p:cNvPicPr>
            <a:picLocks noChangeAspect="1"/>
          </p:cNvPicPr>
          <p:nvPr/>
        </p:nvPicPr>
        <p:blipFill>
          <a:blip r:embed="rId2"/>
          <a:srcRect l="5480"/>
          <a:stretch>
            <a:fillRect/>
          </a:stretch>
        </p:blipFill>
        <p:spPr>
          <a:xfrm>
            <a:off x="6477635" y="1717040"/>
            <a:ext cx="5092700" cy="37699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64630" y="6042025"/>
            <a:ext cx="4302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demo15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布尔对象实例</a:t>
            </a:r>
            <a:endParaRPr lang="zh-CN" altLang="en-US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的基本理解及应用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的深层次理解（非布尔类型）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&amp;&amp;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||</a:t>
            </a:r>
            <a:r>
              <a:rPr lang="zh-CN" altLang="en-US" sz="2800" b="1">
                <a:solidFill>
                  <a:srgbClr val="FF0000"/>
                </a:solidFill>
              </a:rPr>
              <a:t>在实际中的应用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遵循短路特性，使用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可用来实现条件语句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在实际中的应用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1675765"/>
            <a:ext cx="10827385" cy="4029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18125" y="6101080"/>
            <a:ext cx="6496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demo16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查看通过逻辑运算符来实现条件语句</a:t>
            </a:r>
            <a:endParaRPr lang="en-US" altLang="zh-CN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6229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使用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来设置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函数参数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默认值</a:t>
            </a:r>
            <a:br>
              <a:rPr kumimoji="0" lang="zh-CN" altLang="en-US" sz="32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函数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定义时可以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给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参数指定默认值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调用时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若未传参数则该参数的值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取它定义时的默认值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之前）不能直接为函数的参数指定默认值，可以通过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| |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来实现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在实际中的应用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162685" y="2668270"/>
            <a:ext cx="5134610" cy="26181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16700" y="2663190"/>
            <a:ext cx="3424555" cy="224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案例中：未传实参的话，形参初始为</a:t>
            </a:r>
            <a:r>
              <a:rPr lang="en-US" altLang="zh-CN" sz="2000">
                <a:solidFill>
                  <a:schemeClr val="tx1"/>
                </a:solidFill>
              </a:rPr>
              <a:t>undefined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undefined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转为布尔类型为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，根据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短路原则直接返回右操作数，等效代码如下</a:t>
            </a:r>
            <a:br>
              <a:rPr lang="zh-CN" altLang="en-US" sz="2000">
                <a:solidFill>
                  <a:srgbClr val="FF0000"/>
                </a:solidFill>
                <a:sym typeface="+mn-ea"/>
              </a:rPr>
            </a:br>
            <a:br>
              <a:rPr lang="zh-CN" altLang="en-US" sz="2000">
                <a:solidFill>
                  <a:srgbClr val="FF0000"/>
                </a:solidFill>
                <a:sym typeface="+mn-ea"/>
              </a:rPr>
            </a:b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46873"/>
          <a:stretch>
            <a:fillRect/>
          </a:stretch>
        </p:blipFill>
        <p:spPr>
          <a:xfrm>
            <a:off x="6619240" y="4318635"/>
            <a:ext cx="5150485" cy="1132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34330" y="6011545"/>
            <a:ext cx="5849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accent3"/>
                </a:solidFill>
              </a:rPr>
              <a:t>问题：思考</a:t>
            </a:r>
            <a:r>
              <a:rPr lang="en-US" altLang="zh-CN" sz="2400">
                <a:solidFill>
                  <a:schemeClr val="accent3"/>
                </a:solidFill>
              </a:rPr>
              <a:t>sum(1,0,0)</a:t>
            </a:r>
            <a:r>
              <a:rPr lang="zh-CN" altLang="en-US" sz="2400">
                <a:solidFill>
                  <a:schemeClr val="accent3"/>
                </a:solidFill>
              </a:rPr>
              <a:t>返回多少？</a:t>
            </a:r>
            <a:r>
              <a:rPr lang="en-US" altLang="zh-CN" sz="2400">
                <a:solidFill>
                  <a:schemeClr val="accent3"/>
                </a:solidFill>
              </a:rPr>
              <a:t>1</a:t>
            </a:r>
            <a:r>
              <a:rPr lang="zh-CN" altLang="en-US" sz="2400">
                <a:solidFill>
                  <a:schemeClr val="accent3"/>
                </a:solidFill>
              </a:rPr>
              <a:t>还是</a:t>
            </a:r>
            <a:r>
              <a:rPr lang="en-US" altLang="zh-CN" sz="2400">
                <a:solidFill>
                  <a:schemeClr val="accent3"/>
                </a:solidFill>
              </a:rPr>
              <a:t>10</a:t>
            </a:r>
            <a:endParaRPr lang="en-US" altLang="zh-CN" sz="2400">
              <a:solidFill>
                <a:schemeClr val="accent3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34330" y="5610860"/>
            <a:ext cx="3556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demo17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前半部分</a:t>
            </a:r>
            <a:endParaRPr lang="zh-CN" altLang="en-US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1326</Words>
  <Application>WPS 演示</Application>
  <PresentationFormat>自定义</PresentationFormat>
  <Paragraphs>96</Paragraphs>
  <Slides>14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Office 主题</vt:lpstr>
      <vt:lpstr>Equation.KSEE3</vt:lpstr>
      <vt:lpstr>Equation.KSEE3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3081</cp:revision>
  <cp:lastPrinted>2411-12-30T00:00:00Z</cp:lastPrinted>
  <dcterms:created xsi:type="dcterms:W3CDTF">2003-05-12T10:17:00Z</dcterms:created>
  <dcterms:modified xsi:type="dcterms:W3CDTF">2018-03-21T03:03:59Z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