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234" r:id="rId3"/>
    <p:sldId id="1235" r:id="rId4"/>
    <p:sldId id="1236" r:id="rId6"/>
    <p:sldId id="1237" r:id="rId7"/>
    <p:sldId id="1238" r:id="rId8"/>
    <p:sldId id="1239" r:id="rId9"/>
    <p:sldId id="1240" r:id="rId10"/>
    <p:sldId id="1489" r:id="rId11"/>
    <p:sldId id="1241" r:id="rId12"/>
    <p:sldId id="1468" r:id="rId13"/>
    <p:sldId id="1242" r:id="rId14"/>
    <p:sldId id="1246" r:id="rId15"/>
    <p:sldId id="1247" r:id="rId16"/>
    <p:sldId id="1439" r:id="rId1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72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12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预解析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4340" cy="5267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rgbClr val="000000"/>
                </a:solidFill>
                <a:sym typeface="+mn-ea"/>
              </a:rPr>
              <a:t>变量的作用域是指变量在何处可以被访问到</a:t>
            </a:r>
            <a:br>
              <a:rPr kumimoji="0" lang="zh-CN" altLang="en-US" sz="3200" dirty="0" smtClean="0">
                <a:solidFill>
                  <a:srgbClr val="00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rgbClr val="000000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rgbClr val="000000"/>
                </a:solidFill>
                <a:sym typeface="+mn-ea"/>
              </a:rPr>
              <a:t>采用的是静态词法作用域，代码完成后作用域链就已形成，与代码的执行顺序无关</a:t>
            </a:r>
            <a:endParaRPr kumimoji="0" lang="zh-CN" altLang="en-US" sz="20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全局变量与局部变量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全局变量：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拥有全局作用域的变量（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代码中任何地方都可以访问）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全局变量是跨域了所有函数自身作用域的自由变量，可以在函数内和函数外直接访问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局部变量：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函数内声明的变量，只在函数体内有定义，作用域是局部性的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在函数外不能直接访问函数的局部变量，但可以通过闭包来访问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函数内访问同名变量时，局部变量会覆盖全局变量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中无块作用域（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作用域缺陷及解决办法参见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全局作用域、函数作用域、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		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中可以使用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函数立即执行表达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式来模拟块作用域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dirty="0"/>
              <a:t>变量作用域简介</a:t>
            </a:r>
            <a:endParaRPr kumimoji="0" 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5333365" y="6064250"/>
            <a:ext cx="58439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作用域的案例（回顾）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19937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  <a:sym typeface="+mn-ea"/>
              </a:rPr>
              <a:t>声明前置与作用域的关系（</a:t>
            </a:r>
            <a:r>
              <a:rPr kumimoji="0" lang="zh-CN" sz="3200" dirty="0">
                <a:solidFill>
                  <a:srgbClr val="FF0000"/>
                </a:solidFill>
                <a:sym typeface="+mn-ea"/>
              </a:rPr>
              <a:t>全局作用域、函数作用域</a:t>
            </a:r>
            <a:r>
              <a:rPr kumimoji="0" lang="zh-CN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预解析与作用域</a:t>
            </a:r>
            <a:endParaRPr kumimoji="0" lang="zh-CN" altLang="en-US" dirty="0"/>
          </a:p>
        </p:txBody>
      </p:sp>
      <p:pic>
        <p:nvPicPr>
          <p:cNvPr id="3" name="图片 2" descr="~8Z_8`AA75GIPTD6Z6T}1N4"/>
          <p:cNvPicPr>
            <a:picLocks noChangeAspect="1"/>
          </p:cNvPicPr>
          <p:nvPr/>
        </p:nvPicPr>
        <p:blipFill>
          <a:blip r:embed="rId1"/>
          <a:srcRect b="73708"/>
          <a:stretch>
            <a:fillRect/>
          </a:stretch>
        </p:blipFill>
        <p:spPr>
          <a:xfrm>
            <a:off x="1062990" y="1602105"/>
            <a:ext cx="4949825" cy="1001395"/>
          </a:xfrm>
          <a:prstGeom prst="rect">
            <a:avLst/>
          </a:prstGeom>
        </p:spPr>
      </p:pic>
      <p:pic>
        <p:nvPicPr>
          <p:cNvPr id="4" name="图片 3" descr="TG[JD$%K}]``GJGON1BRS7A"/>
          <p:cNvPicPr>
            <a:picLocks noChangeAspect="1"/>
          </p:cNvPicPr>
          <p:nvPr/>
        </p:nvPicPr>
        <p:blipFill>
          <a:blip r:embed="rId2"/>
          <a:srcRect b="72146"/>
          <a:stretch>
            <a:fillRect/>
          </a:stretch>
        </p:blipFill>
        <p:spPr>
          <a:xfrm>
            <a:off x="6117590" y="1482725"/>
            <a:ext cx="5050155" cy="1289050"/>
          </a:xfrm>
          <a:prstGeom prst="rect">
            <a:avLst/>
          </a:prstGeom>
        </p:spPr>
      </p:pic>
      <p:pic>
        <p:nvPicPr>
          <p:cNvPr id="5" name="图片 4" descr="~8Z_8`AA75GIPTD6Z6T}1N4"/>
          <p:cNvPicPr>
            <a:picLocks noChangeAspect="1"/>
          </p:cNvPicPr>
          <p:nvPr/>
        </p:nvPicPr>
        <p:blipFill>
          <a:blip r:embed="rId1"/>
          <a:srcRect t="29777" b="20007"/>
          <a:stretch>
            <a:fillRect/>
          </a:stretch>
        </p:blipFill>
        <p:spPr>
          <a:xfrm>
            <a:off x="974725" y="3078480"/>
            <a:ext cx="4949825" cy="1912620"/>
          </a:xfrm>
          <a:prstGeom prst="rect">
            <a:avLst/>
          </a:prstGeom>
        </p:spPr>
      </p:pic>
      <p:pic>
        <p:nvPicPr>
          <p:cNvPr id="7" name="图片 6" descr="TG[JD$%K}]``GJGON1BRS7A"/>
          <p:cNvPicPr>
            <a:picLocks noChangeAspect="1"/>
          </p:cNvPicPr>
          <p:nvPr/>
        </p:nvPicPr>
        <p:blipFill>
          <a:blip r:embed="rId2"/>
          <a:srcRect t="31024" b="19059"/>
          <a:stretch>
            <a:fillRect/>
          </a:stretch>
        </p:blipFill>
        <p:spPr>
          <a:xfrm>
            <a:off x="6051550" y="3072765"/>
            <a:ext cx="5050155" cy="23101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62245" y="1482725"/>
            <a:ext cx="76327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等价于</a:t>
            </a:r>
            <a:endParaRPr lang="zh-CN" altLang="en-US" sz="2400"/>
          </a:p>
          <a:p>
            <a:r>
              <a:rPr lang="en-US" altLang="zh-CN" sz="2400"/>
              <a:t>=&gt;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5249545" y="3980815"/>
            <a:ext cx="76327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等价于</a:t>
            </a:r>
            <a:endParaRPr lang="zh-CN" altLang="en-US" sz="2400"/>
          </a:p>
          <a:p>
            <a:r>
              <a:rPr lang="en-US" altLang="zh-CN" sz="2400"/>
              <a:t>=&gt;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5751830" y="6297930"/>
            <a:ext cx="45720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预解析与作用域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0" name="图片 9" descr="~8Z_8`AA75GIPTD6Z6T}1N4"/>
          <p:cNvPicPr>
            <a:picLocks noChangeAspect="1"/>
          </p:cNvPicPr>
          <p:nvPr/>
        </p:nvPicPr>
        <p:blipFill>
          <a:blip r:embed="rId1"/>
          <a:srcRect t="79193" r="42694"/>
          <a:stretch>
            <a:fillRect/>
          </a:stretch>
        </p:blipFill>
        <p:spPr>
          <a:xfrm>
            <a:off x="954405" y="4960620"/>
            <a:ext cx="2836545" cy="792480"/>
          </a:xfrm>
          <a:prstGeom prst="rect">
            <a:avLst/>
          </a:prstGeom>
        </p:spPr>
      </p:pic>
      <p:pic>
        <p:nvPicPr>
          <p:cNvPr id="11" name="图片 10" descr="TG[JD$%K}]``GJGON1BRS7A"/>
          <p:cNvPicPr>
            <a:picLocks noChangeAspect="1"/>
          </p:cNvPicPr>
          <p:nvPr/>
        </p:nvPicPr>
        <p:blipFill>
          <a:blip r:embed="rId2"/>
          <a:srcRect t="81545"/>
          <a:stretch>
            <a:fillRect/>
          </a:stretch>
        </p:blipFill>
        <p:spPr>
          <a:xfrm>
            <a:off x="6035040" y="5394325"/>
            <a:ext cx="5050155" cy="85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解析及执行简介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变量及函数声明前置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预解析与作用域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85469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6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复习本章节课件及练习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作业 ：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解析及执行简介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预解析（声明提升）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预解析与作用域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991215" cy="52520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脚本语言（非提前编译，由解析器边</a:t>
            </a:r>
            <a:r>
              <a:rPr kumimoji="0" lang="zh-CN" altLang="en-US" sz="3200" dirty="0">
                <a:solidFill>
                  <a:srgbClr val="FF0000"/>
                </a:solidFill>
                <a:sym typeface="+mn-ea"/>
              </a:rPr>
              <a:t>解析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边</a:t>
            </a:r>
            <a:r>
              <a:rPr kumimoji="0" lang="zh-CN" altLang="en-US" sz="3200" dirty="0">
                <a:solidFill>
                  <a:srgbClr val="FF0000"/>
                </a:solidFill>
                <a:sym typeface="+mn-ea"/>
              </a:rPr>
              <a:t>执行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区别于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C/C++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编译成二进制和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Java/C#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编译成字节码（运行在跨平台虚拟机上）的解析执行</a:t>
            </a: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代码案例（思考：是否会报错，区别于其他语言）</a:t>
            </a: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kumimoji="0" lang="zh-CN" altLang="en-US" dirty="0">
                <a:solidFill>
                  <a:schemeClr val="tx1"/>
                </a:solidFill>
                <a:sym typeface="+mn-ea"/>
              </a:rPr>
            </a:b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的解析和执行过程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全局预解析阶段（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全局变量和函数声明前置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全局顺序执行阶段（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变量赋值、函数调用等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操作）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当遇到函数调用时，在执行函数内代码前，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进行函数范围内的预解析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当存在函数嵌套时，以此类推，会进行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多次函数预解析</a:t>
            </a:r>
            <a:endParaRPr kumimoji="0" lang="zh-CN" altLang="en-US" sz="2000" dirty="0" smtClean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解析及执行简介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42800"/>
          <a:stretch>
            <a:fillRect/>
          </a:stretch>
        </p:blipFill>
        <p:spPr>
          <a:xfrm>
            <a:off x="1135380" y="2720975"/>
            <a:ext cx="2691765" cy="1123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56412" r="-1091"/>
          <a:stretch>
            <a:fillRect/>
          </a:stretch>
        </p:blipFill>
        <p:spPr>
          <a:xfrm>
            <a:off x="3848100" y="2720975"/>
            <a:ext cx="2103755" cy="1124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20" y="2653030"/>
            <a:ext cx="4098290" cy="1870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11470" y="6101715"/>
            <a:ext cx="52349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注：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解析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执行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是一个不断交替的过程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解析及执行简介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预解析（声明提升）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预解析与作用域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025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  <a:sym typeface="+mn-ea"/>
              </a:rPr>
              <a:t>预解析主要工作（变量声明和函数声明提升）</a:t>
            </a:r>
            <a:br>
              <a:rPr kumimoji="0" lang="zh-CN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解析器在执行代码前的进行代码扫描（</a:t>
            </a:r>
            <a:r>
              <a:rPr kumimoji="0" lang="en-US" altLang="zh-CN" sz="2000" dirty="0">
                <a:solidFill>
                  <a:schemeClr val="accent3"/>
                </a:solidFill>
                <a:sym typeface="+mn-ea"/>
              </a:rPr>
              <a:t>var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chemeClr val="accent3"/>
                </a:solidFill>
                <a:sym typeface="+mn-ea"/>
              </a:rPr>
              <a:t>function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将变量和函数声明在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当前作用域（全局、函数）内进行提升</a:t>
            </a:r>
            <a:endParaRPr kumimoji="0" lang="zh-CN" altLang="en-US" sz="20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变量声明提升案例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  <a:endParaRPr kumimoji="0" lang="zh-CN" altLang="en-US" dirty="0"/>
          </a:p>
        </p:txBody>
      </p:sp>
      <p:pic>
        <p:nvPicPr>
          <p:cNvPr id="3" name="图片 2" descr=")41SHGY]A`21VFBBHB_A]7W"/>
          <p:cNvPicPr>
            <a:picLocks noChangeAspect="1"/>
          </p:cNvPicPr>
          <p:nvPr/>
        </p:nvPicPr>
        <p:blipFill>
          <a:blip r:embed="rId1"/>
          <a:srcRect r="54844" b="79422"/>
          <a:stretch>
            <a:fillRect/>
          </a:stretch>
        </p:blipFill>
        <p:spPr>
          <a:xfrm>
            <a:off x="1205865" y="3192145"/>
            <a:ext cx="3399155" cy="14655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46600" y="3192145"/>
            <a:ext cx="60579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等价于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=&gt;</a:t>
            </a:r>
            <a:endParaRPr lang="en-US" altLang="zh-CN" sz="24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45" y="3098165"/>
            <a:ext cx="5840730" cy="19119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32860" y="5240655"/>
            <a:ext cx="41230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025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函数声明提升案例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  <a:endParaRPr kumimoji="0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74335" y="2520950"/>
            <a:ext cx="84201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等价于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=&gt;</a:t>
            </a:r>
            <a:endParaRPr lang="en-US" altLang="zh-CN" sz="2800">
              <a:solidFill>
                <a:srgbClr val="FF0000"/>
              </a:solidFill>
            </a:endParaRPr>
          </a:p>
        </p:txBody>
      </p:sp>
      <p:pic>
        <p:nvPicPr>
          <p:cNvPr id="5" name="图片 4" descr="K8Y3UL)[0(@XGP2[`0PMT7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545" y="1741805"/>
            <a:ext cx="4212590" cy="2717165"/>
          </a:xfrm>
          <a:prstGeom prst="rect">
            <a:avLst/>
          </a:prstGeom>
        </p:spPr>
      </p:pic>
      <p:pic>
        <p:nvPicPr>
          <p:cNvPr id="6" name="图片 5" descr="%UDU[FP_GT14VZCBWRHO{T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65" y="1670050"/>
            <a:ext cx="4318000" cy="27171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28065" y="5033645"/>
            <a:ext cx="7408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注：</a:t>
            </a:r>
            <a:r>
              <a:rPr lang="en-US" altLang="zh-CN" sz="2400"/>
              <a:t>ES5</a:t>
            </a:r>
            <a:r>
              <a:rPr lang="zh-CN" altLang="en-US" sz="2400"/>
              <a:t>中函数及变量声明重复的话，相当于覆盖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8115300" y="5053330"/>
            <a:ext cx="34842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93152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同时有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function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关键字时（情形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1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：函数表达式）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当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function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前有运算符的话，认定为表达式，不提升</a:t>
            </a:r>
            <a:endParaRPr kumimoji="0" lang="zh-CN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  <a:endParaRPr kumimoji="0" lang="zh-CN" altLang="en-US" dirty="0"/>
          </a:p>
        </p:txBody>
      </p:sp>
      <p:pic>
        <p:nvPicPr>
          <p:cNvPr id="3" name="图片 2" descr="8VQOY~X5Q0K7ZGAI@S32{J6"/>
          <p:cNvPicPr>
            <a:picLocks noChangeAspect="1"/>
          </p:cNvPicPr>
          <p:nvPr/>
        </p:nvPicPr>
        <p:blipFill>
          <a:blip r:embed="rId1"/>
          <a:srcRect l="4247" b="17286"/>
          <a:stretch>
            <a:fillRect/>
          </a:stretch>
        </p:blipFill>
        <p:spPr>
          <a:xfrm>
            <a:off x="1134745" y="1577975"/>
            <a:ext cx="6883400" cy="1786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64785" y="6055995"/>
            <a:ext cx="34988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demo08_Part3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385" y="4191000"/>
            <a:ext cx="3816985" cy="1793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4051935"/>
            <a:ext cx="3546475" cy="1932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104265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同时有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function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关键字时（情形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2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：变量名同函数名）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264785" y="6055995"/>
            <a:ext cx="34988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demo08_Part4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5300" y="1989455"/>
            <a:ext cx="4776470" cy="39503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05" y="1989455"/>
            <a:ext cx="4318635" cy="34131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33110" y="2736215"/>
            <a:ext cx="84201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等价于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=&gt;</a:t>
            </a:r>
            <a:endParaRPr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解析及执行简介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变量及函数声明前置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预解析与作用域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1149</Words>
  <Application>WPS 演示</Application>
  <PresentationFormat>自定义</PresentationFormat>
  <Paragraphs>113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2950</cp:revision>
  <cp:lastPrinted>2411-12-30T00:00:00Z</cp:lastPrinted>
  <dcterms:created xsi:type="dcterms:W3CDTF">2003-05-12T10:17:00Z</dcterms:created>
  <dcterms:modified xsi:type="dcterms:W3CDTF">2018-03-28T14:00:10Z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