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194" r:id="rId3"/>
    <p:sldId id="1195" r:id="rId4"/>
    <p:sldId id="1196" r:id="rId5"/>
    <p:sldId id="1197" r:id="rId7"/>
    <p:sldId id="1485" r:id="rId8"/>
    <p:sldId id="1198" r:id="rId9"/>
    <p:sldId id="1199" r:id="rId10"/>
    <p:sldId id="1200" r:id="rId11"/>
    <p:sldId id="1201" r:id="rId12"/>
    <p:sldId id="1293" r:id="rId13"/>
    <p:sldId id="1202" r:id="rId14"/>
    <p:sldId id="1203" r:id="rId15"/>
    <p:sldId id="1363" r:id="rId16"/>
    <p:sldId id="1204" r:id="rId17"/>
    <p:sldId id="1205" r:id="rId18"/>
    <p:sldId id="1498" r:id="rId19"/>
    <p:sldId id="1339" r:id="rId2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604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66"/>
        <p:guide pos="214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学校、教室、宿舍、食堂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讲课执行上下文、下班执行上下文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作用域及执行上下文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理解执行上下文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小明回家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1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2 ... 发现笔没油了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去文具店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 发现没带钱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accent3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去银行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在银行-取钱 ... 返回文具店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在文具店-买好文具  ... 返回家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-继续做作业...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4" name="图片 3" descr="C:\Users\qile\Desktop\QQ图片20180402085205.pngQQ图片2018040208520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56580" y="1533525"/>
            <a:ext cx="6238240" cy="45415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84775" y="6075680"/>
            <a:ext cx="6180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理解执行上下文的例子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\Users\qile\Desktop\图片1.jpg图片1"/>
          <p:cNvPicPr>
            <a:picLocks noChangeAspect="1"/>
          </p:cNvPicPr>
          <p:nvPr/>
        </p:nvPicPr>
        <p:blipFill>
          <a:blip r:embed="rId1"/>
          <a:srcRect l="76713"/>
          <a:stretch>
            <a:fillRect/>
          </a:stretch>
        </p:blipFill>
        <p:spPr>
          <a:xfrm>
            <a:off x="8707755" y="4683760"/>
            <a:ext cx="2267585" cy="1706880"/>
          </a:xfrm>
          <a:prstGeom prst="rect">
            <a:avLst/>
          </a:prstGeom>
        </p:spPr>
      </p:pic>
      <p:pic>
        <p:nvPicPr>
          <p:cNvPr id="8" name="图片 7" descr="C:\Users\qile\Desktop\图片1.jpg图片1"/>
          <p:cNvPicPr>
            <a:picLocks noChangeAspect="1"/>
          </p:cNvPicPr>
          <p:nvPr/>
        </p:nvPicPr>
        <p:blipFill>
          <a:blip r:embed="rId1"/>
          <a:srcRect l="56472" r="22902"/>
          <a:stretch>
            <a:fillRect/>
          </a:stretch>
        </p:blipFill>
        <p:spPr>
          <a:xfrm>
            <a:off x="6736715" y="4755515"/>
            <a:ext cx="2008505" cy="1706880"/>
          </a:xfrm>
          <a:prstGeom prst="rect">
            <a:avLst/>
          </a:prstGeom>
        </p:spPr>
      </p:pic>
      <p:pic>
        <p:nvPicPr>
          <p:cNvPr id="4" name="图片 3" descr="C:\Users\qile\Desktop\图片1.jpg图片1"/>
          <p:cNvPicPr>
            <a:picLocks noChangeAspect="1"/>
          </p:cNvPicPr>
          <p:nvPr/>
        </p:nvPicPr>
        <p:blipFill>
          <a:blip r:embed="rId1"/>
          <a:srcRect r="83763"/>
          <a:stretch>
            <a:fillRect/>
          </a:stretch>
        </p:blipFill>
        <p:spPr>
          <a:xfrm>
            <a:off x="1252855" y="4755515"/>
            <a:ext cx="1581150" cy="1706880"/>
          </a:xfrm>
          <a:prstGeom prst="rect">
            <a:avLst/>
          </a:prstGeom>
        </p:spPr>
      </p:pic>
      <p:pic>
        <p:nvPicPr>
          <p:cNvPr id="5" name="图片 4" descr="C:\Users\qile\Desktop\图片1.jpg图片1"/>
          <p:cNvPicPr>
            <a:picLocks noChangeAspect="1"/>
          </p:cNvPicPr>
          <p:nvPr/>
        </p:nvPicPr>
        <p:blipFill>
          <a:blip r:embed="rId1"/>
          <a:srcRect l="15742" r="63365"/>
          <a:stretch>
            <a:fillRect/>
          </a:stretch>
        </p:blipFill>
        <p:spPr>
          <a:xfrm>
            <a:off x="2770505" y="4755515"/>
            <a:ext cx="2034540" cy="1706880"/>
          </a:xfrm>
          <a:prstGeom prst="rect">
            <a:avLst/>
          </a:prstGeom>
        </p:spPr>
      </p:pic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5715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调用栈（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Call Stack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JS引擎会以栈的方式来处理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和追踪函数调用（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函数调用栈 Call Stack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sz="2000" dirty="0" smtClean="0">
                <a:solidFill>
                  <a:schemeClr val="accent3"/>
                </a:solidFill>
              </a:rPr>
              <a:t>栈底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是全局上下文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  <a:r>
              <a:rPr kumimoji="0" sz="2000" dirty="0" smtClean="0">
                <a:solidFill>
                  <a:schemeClr val="tx1"/>
                </a:solidFill>
              </a:rPr>
              <a:t>，而</a:t>
            </a:r>
            <a:r>
              <a:rPr kumimoji="0" sz="2000" dirty="0" smtClean="0">
                <a:solidFill>
                  <a:schemeClr val="accent3"/>
                </a:solidFill>
              </a:rPr>
              <a:t>栈顶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是当前正在执行的上下文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  <a:endParaRPr kumimoji="0" 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图片 6" descr="C:\Users\qile\Desktop\图片1.jpg图片1"/>
          <p:cNvPicPr>
            <a:picLocks noChangeAspect="1"/>
          </p:cNvPicPr>
          <p:nvPr/>
        </p:nvPicPr>
        <p:blipFill>
          <a:blip r:embed="rId1"/>
          <a:srcRect l="36140" r="43163"/>
          <a:stretch>
            <a:fillRect/>
          </a:stretch>
        </p:blipFill>
        <p:spPr>
          <a:xfrm>
            <a:off x="4756785" y="4755515"/>
            <a:ext cx="2015490" cy="170688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37634"/>
          <a:stretch>
            <a:fillRect/>
          </a:stretch>
        </p:blipFill>
        <p:spPr>
          <a:xfrm>
            <a:off x="1252855" y="2460625"/>
            <a:ext cx="9585960" cy="2080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36715" y="6308090"/>
            <a:ext cx="48355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调用栈实例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作用域链与执行上下文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89203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理解代码执行时形成的作用域链（继续小明的例子）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如果有多个文具店和多个银行，那么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执行就有多种可能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，形成不同的链式关系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依然要遵从静态词法作用域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文具店，应该有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店老板，而不应有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B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店老板）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1370965" y="360489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4480" y="373443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家中</a:t>
            </a:r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4511675" y="272732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95190" y="285686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文具店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449516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868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文具店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1" name="流程图: 过程 10"/>
          <p:cNvSpPr/>
          <p:nvPr/>
        </p:nvSpPr>
        <p:spPr>
          <a:xfrm>
            <a:off x="7652385" y="271081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35900" y="284035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银行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流程图: 过程 12"/>
          <p:cNvSpPr/>
          <p:nvPr/>
        </p:nvSpPr>
        <p:spPr>
          <a:xfrm>
            <a:off x="765238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3590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银行</a:t>
            </a:r>
            <a:r>
              <a:rPr lang="en-US" altLang="zh-CN"/>
              <a:t>B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6488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作用域链与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执行上下文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执行时，</a:t>
            </a:r>
            <a:r>
              <a:rPr kumimoji="0" lang="zh-CN" altLang="en-US" sz="1800" dirty="0" smtClean="0">
                <a:solidFill>
                  <a:schemeClr val="accent3"/>
                </a:solidFill>
                <a:sym typeface="+mn-ea"/>
              </a:rPr>
              <a:t>当前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执行上下文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对应一个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来管理和解析变量和函数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（动态性）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变量查找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按照由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内到外的顺序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（遵循词法作用域）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，直到完成查找，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若未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查询到则报错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当函数执行结束，运行期上下文被销毁，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此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也随之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被释放</a:t>
            </a:r>
            <a:endParaRPr kumimoji="0" lang="zh-CN" alt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作用域链与执行上下文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830" y="2708275"/>
            <a:ext cx="8973185" cy="34594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85205" y="6221095"/>
            <a:ext cx="41922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59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环境：变量的管理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当程序运行到变量所在的作用域时，变量被创建，此时需要一个存储的空间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中提供存储空间的数据结构被称为环境，每个函数都有自己的执行环境</a:t>
            </a:r>
            <a:br>
              <a:rPr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每个执行环境都有一个与之关联的变量对象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，环境中所有变量和函数都保存在此对象中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Web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浏览器中，全局执行环境为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window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对象</a:t>
            </a:r>
            <a:endParaRPr lang="zh-CN" altLang="en-US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作用域链（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在 ECMA262 中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的解释，涉及到内部属性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任何执行上下文时刻的作用域，都是由作用域链 (scope chain) 来实现。 在一个函数被定义的时候，会将它定义时候的 scope chain 链接到这个函数对象的[[scope]]属性。 在一个函数对象被调用的时候，会创建一个活动对象 (也就是一个对象，然后对于每一个函数的形参，都命名为该活动对象的命名属性，然后将这个活动对象做为此时的作用域链 (scope chain) 最前端， 并将这个函数对象的 [[scope]] 加入到 scope chain 中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补充：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63715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作用域及其特点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4318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什么是作用域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作用域就是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变量与函数的可访问范围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（变量生效的区域范围，即在何处可以被访问到）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作用域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控制着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变量与函数的可见性和生命周期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，它也是根据名称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查找变量的一套规则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作用域及其特点</a:t>
            </a:r>
            <a:endParaRPr kumimoji="0" lang="zh-CN" altLang="en-US" dirty="0"/>
          </a:p>
        </p:txBody>
      </p:sp>
      <p:pic>
        <p:nvPicPr>
          <p:cNvPr id="5" name="图片 4" descr="J@1P$8`4EO3FBOXTNWDZTQS"/>
          <p:cNvPicPr>
            <a:picLocks noChangeAspect="1"/>
          </p:cNvPicPr>
          <p:nvPr/>
        </p:nvPicPr>
        <p:blipFill>
          <a:blip r:embed="rId1"/>
          <a:srcRect l="4275"/>
          <a:stretch>
            <a:fillRect/>
          </a:stretch>
        </p:blipFill>
        <p:spPr>
          <a:xfrm>
            <a:off x="1220470" y="2306320"/>
            <a:ext cx="6158865" cy="3606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07580" y="3009265"/>
            <a:ext cx="45885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左侧实例（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嵌套作用域</a:t>
            </a:r>
            <a:r>
              <a:rPr lang="zh-CN" altLang="en-US" sz="2000"/>
              <a:t>）中：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d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作用域中被访问到，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fn</a:t>
            </a:r>
            <a:r>
              <a:rPr lang="zh-CN" altLang="en-US" sz="2000">
                <a:solidFill>
                  <a:schemeClr val="tx1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</a:t>
            </a:r>
            <a:br>
              <a:rPr lang="zh-CN" altLang="en-US" sz="2000"/>
            </a:br>
            <a:endParaRPr lang="zh-CN" altLang="en-US" sz="2000"/>
          </a:p>
          <a:p>
            <a:r>
              <a:rPr lang="zh-CN" altLang="en-US" sz="2000"/>
              <a:t>在</a:t>
            </a:r>
            <a:r>
              <a:rPr lang="en-US" altLang="zh-CN" sz="2000"/>
              <a:t>bar</a:t>
            </a:r>
            <a:r>
              <a:rPr lang="zh-CN" altLang="en-US" sz="2000"/>
              <a:t>中访问</a:t>
            </a:r>
            <a:r>
              <a:rPr lang="en-US" altLang="zh-CN" sz="2000"/>
              <a:t>a</a:t>
            </a:r>
            <a:r>
              <a:rPr lang="zh-CN" altLang="en-US" sz="2000"/>
              <a:t>时为</a:t>
            </a:r>
            <a:r>
              <a:rPr lang="en-US" altLang="zh-CN" sz="2000"/>
              <a:t>500</a:t>
            </a:r>
            <a:r>
              <a:rPr lang="zh-CN" altLang="en-US" sz="2000"/>
              <a:t>（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覆盖性</a:t>
            </a:r>
            <a:r>
              <a:rPr lang="zh-CN" altLang="en-US" sz="2000"/>
              <a:t>）</a:t>
            </a:r>
            <a:endParaRPr lang="zh-CN" altLang="en-US" sz="2000"/>
          </a:p>
          <a:p>
            <a:r>
              <a:rPr lang="zh-CN" altLang="en-US" sz="2000">
                <a:solidFill>
                  <a:schemeClr val="tx1"/>
                </a:solidFill>
              </a:rPr>
              <a:t>在</a:t>
            </a:r>
            <a:r>
              <a:rPr lang="en-US" altLang="zh-CN" sz="2000">
                <a:solidFill>
                  <a:schemeClr val="tx1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中访问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时为</a:t>
            </a:r>
            <a:r>
              <a:rPr lang="en-US" altLang="zh-CN" sz="2000">
                <a:solidFill>
                  <a:schemeClr val="tx1"/>
                </a:solidFill>
              </a:rPr>
              <a:t>200</a:t>
            </a:r>
            <a:r>
              <a:rPr lang="zh-CN" altLang="en-US" sz="2000">
                <a:solidFill>
                  <a:schemeClr val="tx1"/>
                </a:solidFill>
              </a:rPr>
              <a:t>（</a:t>
            </a:r>
            <a:r>
              <a:rPr lang="zh-CN" altLang="en-US" sz="2000">
                <a:solidFill>
                  <a:srgbClr val="FF0000"/>
                </a:solidFill>
              </a:rPr>
              <a:t>链式关系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15735" y="6149340"/>
            <a:ext cx="3905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9939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作用域特点（词法作用域）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采用的是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词法作用域（静态性）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，这种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静态结构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决定了一个变量的作用域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词法作用域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不会被函数从哪里调用等因素影响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，与调用形式无关（体现了静态性）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</a:t>
            </a:r>
            <a:endParaRPr kumimoji="0" lang="zh-CN" altLang="en-US" dirty="0"/>
          </a:p>
        </p:txBody>
      </p:sp>
      <p:pic>
        <p:nvPicPr>
          <p:cNvPr id="6" name="图片 5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82615" y="2505075"/>
            <a:ext cx="4667250" cy="3539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485390"/>
            <a:ext cx="4036695" cy="23190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41695" y="6149340"/>
            <a:ext cx="5093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静态词法作用域实例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9939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作用域特点（静态词法作用域</a:t>
            </a:r>
            <a:r>
              <a:rPr kumimoji="0" lang="zh-CN" sz="3200" dirty="0" smtClean="0">
                <a:solidFill>
                  <a:schemeClr val="accent3"/>
                </a:solidFill>
              </a:rPr>
              <a:t>补充部分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sz="2000" dirty="0" smtClean="0">
                <a:solidFill>
                  <a:schemeClr val="accent3"/>
                </a:solidFill>
              </a:rPr>
              <a:t>通过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new Function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创建的函数对象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不一定遵从静态词法作用域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对比下边两个例子（通过不同形式定义的函数对象，访问到的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scope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的区别）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</a:t>
            </a:r>
            <a:endParaRPr kumimoji="0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005" y="2546985"/>
            <a:ext cx="3958590" cy="27825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040" y="2546985"/>
            <a:ext cx="5993130" cy="2264410"/>
          </a:xfrm>
          <a:prstGeom prst="rect">
            <a:avLst/>
          </a:prstGeom>
        </p:spPr>
      </p:pic>
      <p:sp>
        <p:nvSpPr>
          <p:cNvPr id="12" name="图文框 11"/>
          <p:cNvSpPr/>
          <p:nvPr/>
        </p:nvSpPr>
        <p:spPr>
          <a:xfrm>
            <a:off x="1039495" y="4883150"/>
            <a:ext cx="1097280" cy="518160"/>
          </a:xfrm>
          <a:prstGeom prst="fram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图文框 12"/>
          <p:cNvSpPr/>
          <p:nvPr/>
        </p:nvSpPr>
        <p:spPr>
          <a:xfrm>
            <a:off x="5663565" y="4364990"/>
            <a:ext cx="1097280" cy="518160"/>
          </a:xfrm>
          <a:prstGeom prst="fram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386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大多数语言都有块级作用域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</a:rPr>
              <a:t>变量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“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存活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”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在最近的代码块中，比如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Java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中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（</a:t>
            </a:r>
            <a:r>
              <a:rPr kumimoji="0" lang="en-US" altLang="zh-CN" sz="3200" dirty="0" smtClean="0">
                <a:solidFill>
                  <a:schemeClr val="accent3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）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采用的是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函数级作用域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没有块作用域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41006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作用域及其特点（关于块作用域 ）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420" y="1870075"/>
            <a:ext cx="6760210" cy="18249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5" y="4258945"/>
            <a:ext cx="4417060" cy="175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无块作用域的问题（变量污染、变量共享问题）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解决方案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（更多内容参见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部分）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作用域特点</a:t>
            </a:r>
            <a:r>
              <a:rPr kumimoji="0" lang="zh-CN" altLang="en-US" dirty="0">
                <a:sym typeface="+mn-ea"/>
              </a:rPr>
              <a:t>（关于块作用域 ）</a:t>
            </a:r>
            <a:endParaRPr kumimoji="0" lang="zh-CN" altLang="en-US" dirty="0">
              <a:sym typeface="+mn-ea"/>
            </a:endParaRPr>
          </a:p>
          <a:p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13450" y="6149340"/>
            <a:ext cx="52939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变量污染及解决办法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290" y="1633855"/>
            <a:ext cx="4613910" cy="17252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5" y="1564640"/>
            <a:ext cx="5248275" cy="1689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3975735"/>
            <a:ext cx="5696585" cy="202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sz="2800" b="1">
                <a:solidFill>
                  <a:srgbClr val="FF0000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执行上下文（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context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，举例生活中的上下文环境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执行上下文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指</a:t>
            </a:r>
            <a:r>
              <a:rPr kumimoji="0" lang="zh-CN" sz="2000" dirty="0" smtClean="0">
                <a:solidFill>
                  <a:srgbClr val="FF0000"/>
                </a:solidFill>
                <a:sym typeface="+mn-ea"/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上下文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环境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（包括局部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变量、相关的函数、相关自由变量等）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运行时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会产生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多个执行上下文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处于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活动状态的执行上下文环境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只有一个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935" y="2441575"/>
            <a:ext cx="9676130" cy="3418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080" y="5929630"/>
            <a:ext cx="6407785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断点：实例中</a:t>
            </a:r>
            <a:r>
              <a:rPr lang="zh-CN" altLang="en-US" sz="2400">
                <a:solidFill>
                  <a:schemeClr val="accent3"/>
                </a:solidFill>
              </a:rPr>
              <a:t>执行到断点时</a:t>
            </a:r>
            <a:r>
              <a:rPr lang="zh-CN" altLang="en-US" sz="2400"/>
              <a:t>，就有一个当前断点所对应的</a:t>
            </a:r>
            <a:r>
              <a:rPr lang="zh-CN" altLang="en-US" sz="2400">
                <a:solidFill>
                  <a:schemeClr val="accent3"/>
                </a:solidFill>
              </a:rPr>
              <a:t>执行上下文</a:t>
            </a:r>
            <a:r>
              <a:rPr lang="zh-CN" altLang="en-US" sz="2400"/>
              <a:t>（对应当前</a:t>
            </a:r>
            <a:r>
              <a:rPr lang="zh-CN" altLang="en-US" sz="2400">
                <a:solidFill>
                  <a:schemeClr val="accent3"/>
                </a:solidFill>
              </a:rPr>
              <a:t>执行环境</a:t>
            </a:r>
            <a:r>
              <a:rPr lang="zh-CN" altLang="en-US" sz="2400"/>
              <a:t>）</a:t>
            </a:r>
            <a:endParaRPr lang="zh-CN" altLang="en-US"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1981</Words>
  <Application>WPS 演示</Application>
  <PresentationFormat>自定义</PresentationFormat>
  <Paragraphs>142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3033</cp:revision>
  <cp:lastPrinted>2411-12-30T00:00:00Z</cp:lastPrinted>
  <dcterms:created xsi:type="dcterms:W3CDTF">2003-05-12T10:17:00Z</dcterms:created>
  <dcterms:modified xsi:type="dcterms:W3CDTF">2018-04-02T03:18:12Z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