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391" r:id="rId3"/>
    <p:sldId id="1392" r:id="rId4"/>
    <p:sldId id="1393" r:id="rId5"/>
    <p:sldId id="1394" r:id="rId7"/>
    <p:sldId id="1395" r:id="rId8"/>
    <p:sldId id="1396" r:id="rId9"/>
    <p:sldId id="1397" r:id="rId10"/>
    <p:sldId id="1398" r:id="rId11"/>
    <p:sldId id="1399" r:id="rId12"/>
    <p:sldId id="1400" r:id="rId13"/>
    <p:sldId id="1401" r:id="rId14"/>
    <p:sldId id="1428" r:id="rId15"/>
    <p:sldId id="1402" r:id="rId16"/>
    <p:sldId id="1431" r:id="rId17"/>
    <p:sldId id="1432" r:id="rId18"/>
    <p:sldId id="1433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5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定义函数的方式：函数声明、函数表达式、通过</a:t>
            </a:r>
            <a:r>
              <a:rPr lang="en-US" altLang="zh-CN" dirty="0"/>
              <a:t>new Function</a:t>
            </a:r>
            <a:endParaRPr lang="zh-CN" altLang="en-US" dirty="0"/>
          </a:p>
          <a:p>
            <a:r>
              <a:rPr lang="zh-CN" altLang="en-US" dirty="0"/>
              <a:t>函数名：函数声明必须有函数名、函数表达式可以没有函数名（担有的话，有利于调用栈追踪和函数递归）</a:t>
            </a:r>
            <a:endParaRPr lang="zh-CN" altLang="en-US" dirty="0"/>
          </a:p>
          <a:p>
            <a:r>
              <a:rPr lang="zh-CN" altLang="en-US" dirty="0"/>
              <a:t>声明提前：解析时以全局</a:t>
            </a:r>
            <a:r>
              <a:rPr lang="en-US" altLang="zh-CN" dirty="0"/>
              <a:t>/</a:t>
            </a:r>
            <a:r>
              <a:rPr lang="zh-CN" altLang="en-US" dirty="0"/>
              <a:t>函数作用域为范围，对变量或函数进行声明提前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解析：</a:t>
            </a:r>
            <a:r>
              <a:rPr lang="en-US" altLang="zh-CN" dirty="0"/>
              <a:t>function</a:t>
            </a:r>
            <a:r>
              <a:rPr lang="zh-CN" altLang="en-US" dirty="0"/>
              <a:t>左边是否有标识，决定了是按定义来对待，还是按表达式来对待。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 altLang="zh-CN">
                <a:latin typeface="+mj-ea"/>
                <a:ea typeface="+mj-ea"/>
              </a:rPr>
              <a:t>IIFE</a:t>
            </a:r>
            <a:r>
              <a:rPr lang="zh-CN" altLang="en-US">
                <a:latin typeface="+mj-ea"/>
                <a:ea typeface="+mj-ea"/>
              </a:rPr>
              <a:t>模式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059940"/>
            <a:ext cx="3914140" cy="2990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0" y="2059940"/>
            <a:ext cx="6315075" cy="2989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，由于变量共享在同一个作用域下，所以变量 </a:t>
            </a:r>
            <a:r>
              <a:rPr lang="en-US" altLang="zh-CN" sz="2000"/>
              <a:t>i </a:t>
            </a:r>
            <a:r>
              <a:rPr lang="zh-CN" altLang="en-US" sz="2000"/>
              <a:t>只有一个，并最终</a:t>
            </a:r>
            <a:r>
              <a:rPr lang="en-US" altLang="zh-CN" sz="2000"/>
              <a:t>i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，所以点击任何标签，都输出</a:t>
            </a:r>
            <a:r>
              <a:rPr lang="en-US" altLang="zh-CN" sz="2000"/>
              <a:t>“</a:t>
            </a:r>
            <a:r>
              <a:rPr lang="zh-CN" altLang="en-US" sz="2000"/>
              <a:t>点击了</a:t>
            </a:r>
            <a:r>
              <a:rPr lang="en-US" altLang="zh-CN" sz="2000"/>
              <a:t>4”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80895"/>
            <a:ext cx="3914140" cy="2999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365" y="2080895"/>
            <a:ext cx="6367780" cy="2999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，立即执行了</a:t>
            </a:r>
            <a:r>
              <a:rPr lang="en-US" altLang="zh-CN" sz="2000"/>
              <a:t>4</a:t>
            </a:r>
            <a:r>
              <a:rPr lang="zh-CN" altLang="en-US" sz="2000"/>
              <a:t>次函数，有</a:t>
            </a:r>
            <a:r>
              <a:rPr lang="en-US" altLang="zh-CN" sz="2000"/>
              <a:t>4</a:t>
            </a:r>
            <a:r>
              <a:rPr lang="zh-CN" altLang="en-US" sz="2000"/>
              <a:t>个函数作用域，所以变量 </a:t>
            </a:r>
            <a:r>
              <a:rPr lang="en-US" altLang="zh-CN" sz="2000"/>
              <a:t>i </a:t>
            </a:r>
            <a:r>
              <a:rPr lang="zh-CN" altLang="en-US" sz="2000"/>
              <a:t>生成了</a:t>
            </a:r>
            <a:r>
              <a:rPr lang="en-US" altLang="zh-CN" sz="2000"/>
              <a:t>4</a:t>
            </a:r>
            <a:r>
              <a:rPr lang="zh-CN" altLang="en-US" sz="2000"/>
              <a:t>次，所以点击时能正常输出</a:t>
            </a:r>
            <a:r>
              <a:rPr lang="en-US" altLang="zh-CN" sz="2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index09.html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实际引用案例（定时器案例）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定时器案例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741805"/>
            <a:ext cx="7499985" cy="410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65" y="1741805"/>
            <a:ext cx="806005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实际应用案例</a:t>
            </a:r>
            <a:r>
              <a:rPr lang="zh-CN" altLang="en-US" sz="2800" b="1">
                <a:solidFill>
                  <a:schemeClr val="accent3"/>
                </a:solidFill>
              </a:rPr>
              <a:t>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基础</a:t>
            </a: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雪梨上完成任务（要求有截图，体现完成的项目，用户名，完成的程度）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复习本章内容及练习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闭包的常见形式（函数作为参数）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1748790"/>
            <a:ext cx="4852035" cy="4097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6820" y="6113780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947420" y="868680"/>
            <a:ext cx="10880725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综合实例（闭包、高阶函数、静态词法作用域、IIFE）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5560" y="4805680"/>
            <a:ext cx="28975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左侧实例输出什么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什么是</a:t>
            </a:r>
            <a:r>
              <a:rPr lang="en-US" altLang="zh-CN" sz="2800" b="1">
                <a:solidFill>
                  <a:srgbClr val="FF0000"/>
                </a:solidFill>
              </a:rPr>
              <a:t>IIFE</a:t>
            </a:r>
            <a:r>
              <a:rPr lang="zh-CN" altLang="en-US" sz="2800" b="1">
                <a:solidFill>
                  <a:srgbClr val="FF0000"/>
                </a:solidFill>
              </a:rPr>
              <a:t>以及其使用方式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/>
              <a:t>（</a:t>
            </a:r>
            <a:r>
              <a:rPr lang="en-US" altLang="zh-CN" sz="2800" b="1"/>
              <a:t>JS</a:t>
            </a:r>
            <a:r>
              <a:rPr lang="zh-CN" altLang="en-US" sz="2800" b="1"/>
              <a:t>缺陷）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6373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英文全称：Immediately-Invoked Function Expression即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立即执行的函数表达式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的作用（建立函数作用域，解决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作用域缺陷所带来的问题，如：变量污染、变量共享等问题）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什么是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（发音：</a:t>
            </a:r>
            <a:r>
              <a:rPr kumimoji="0" lang="en-US" altLang="zh-CN" dirty="0"/>
              <a:t>iffy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pic>
        <p:nvPicPr>
          <p:cNvPr id="6" name="图片 5" descr="_TDN39X0PY)EVTW2IT4`MFJ"/>
          <p:cNvPicPr>
            <a:picLocks noChangeAspect="1"/>
          </p:cNvPicPr>
          <p:nvPr/>
        </p:nvPicPr>
        <p:blipFill>
          <a:blip r:embed="rId1"/>
          <a:srcRect l="9330"/>
          <a:stretch>
            <a:fillRect/>
          </a:stretch>
        </p:blipFill>
        <p:spPr>
          <a:xfrm>
            <a:off x="5359400" y="2506980"/>
            <a:ext cx="3779520" cy="1638935"/>
          </a:xfrm>
          <a:prstGeom prst="rect">
            <a:avLst/>
          </a:prstGeom>
        </p:spPr>
      </p:pic>
      <p:pic>
        <p:nvPicPr>
          <p:cNvPr id="8" name="图片 7" descr="5A6($43S%`P]XQ6_F2IK268"/>
          <p:cNvPicPr>
            <a:picLocks noChangeAspect="1"/>
          </p:cNvPicPr>
          <p:nvPr/>
        </p:nvPicPr>
        <p:blipFill>
          <a:blip r:embed="rId2"/>
          <a:srcRect l="6679"/>
          <a:stretch>
            <a:fillRect/>
          </a:stretch>
        </p:blipFill>
        <p:spPr>
          <a:xfrm>
            <a:off x="1032510" y="2506980"/>
            <a:ext cx="3697605" cy="199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25170"/>
            <a:ext cx="10035540" cy="52685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使用小括号的</a:t>
            </a:r>
            <a:r>
              <a:rPr kumimoji="0" lang="zh-CN" sz="3200" dirty="0" smtClean="0">
                <a:solidFill>
                  <a:schemeClr val="tx1"/>
                </a:solidFill>
              </a:rPr>
              <a:t>写法（最常见的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两种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 x,y){ ...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 //2,3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为传递的参数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foo(x,y){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与运算符结合的写法（</a:t>
            </a:r>
            <a:r>
              <a:rPr kumimoji="0" lang="zh-CN" sz="3200" dirty="0" smtClean="0">
                <a:solidFill>
                  <a:schemeClr val="accent3"/>
                </a:solidFill>
              </a:rPr>
              <a:t>执行函数、进行运算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var i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=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return 10;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//i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为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10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true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&amp;&amp;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~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function(arg1,arg2){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x,y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//x,y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为传递参数 位运算非操作符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!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思考 !function(){return 2; }( ); 与 !function(){return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0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; }( );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IIFE</a:t>
            </a:r>
            <a:r>
              <a:rPr kumimoji="0" lang="zh-CN" altLang="en-US" dirty="0"/>
              <a:t>的写法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665980"/>
            <a:ext cx="2268855" cy="1284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15" y="4593590"/>
            <a:ext cx="2181860" cy="1328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6825" y="6065520"/>
            <a:ext cx="5436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掌握不同形式的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accent3"/>
                </a:solidFill>
              </a:rPr>
              <a:t>（</a:t>
            </a:r>
            <a:r>
              <a:rPr lang="en-US" altLang="zh-CN" sz="2800" b="1">
                <a:solidFill>
                  <a:schemeClr val="accent3"/>
                </a:solidFill>
              </a:rPr>
              <a:t>JS</a:t>
            </a:r>
            <a:r>
              <a:rPr lang="zh-CN" altLang="en-US" sz="2800" b="1">
                <a:solidFill>
                  <a:schemeClr val="accent3"/>
                </a:solidFill>
              </a:rPr>
              <a:t>缺陷）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容易造成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文件内或文件间的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限制变量的作用域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，来避免变量污染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70545" y="3152775"/>
            <a:ext cx="17773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一文件内的变量污染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2528570"/>
            <a:ext cx="5958840" cy="320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文件内和文件间的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容易互相污染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引入一个新的作用域来限制变量的生命周期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1755" y="2501265"/>
            <a:ext cx="1633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4704080"/>
            <a:ext cx="5210175" cy="1276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86090" y="4546600"/>
            <a:ext cx="350647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demo07_2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index07_1_2.html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不同文件之间的变量污染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5245" y="4709160"/>
            <a:ext cx="1633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中的代码，污染了文件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x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2553970"/>
            <a:ext cx="5215255" cy="1863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1135" y="2465705"/>
            <a:ext cx="390398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通过立即执行表达式来避免变量污染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如果不用立即执行表达式，而是直接写函数，然后再调用，是否可以实现同等效果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7823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rgbClr val="FF0000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对变量存储的改变（避免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变量共享错误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当程序运行到变量所在作用域时，变量被创建，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）没有块作用域，变量可能会共享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如下例：在函数作用域中创建的变量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只有一个，出现了变量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共享问题，可通过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图片 5" descr="C:\Users\qile\Desktop\总结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0485" y="2414588"/>
            <a:ext cx="5530215" cy="348678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791700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非期望的变量共享问题及解决办法</a:t>
            </a:r>
            <a:endParaRPr kumimoji="0" lang="en-US" altLang="zh-CN" dirty="0"/>
          </a:p>
        </p:txBody>
      </p:sp>
      <p:pic>
        <p:nvPicPr>
          <p:cNvPr id="3" name="图片 2" descr="C:\Users\qile\Desktop\总结\图片2.png图片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120" y="2412366"/>
            <a:ext cx="5506085" cy="3951605"/>
          </a:xfrm>
          <a:prstGeom prst="rect">
            <a:avLst/>
          </a:prstGeom>
        </p:spPr>
      </p:pic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6518" y="2411730"/>
            <a:ext cx="8255635" cy="3895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09100" y="2486025"/>
            <a:ext cx="27622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变量共享及解决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Scope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窗体中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getNumFuncs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中每一个函数的内部属性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[[Scopes]]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中的闭包中的变量，看是否存在共享问题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</a:rPr>
              <a:t>实际应用案例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1754</Words>
  <Application>WPS 演示</Application>
  <PresentationFormat>自定义</PresentationFormat>
  <Paragraphs>138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3033</cp:revision>
  <cp:lastPrinted>2411-12-30T00:00:00Z</cp:lastPrinted>
  <dcterms:created xsi:type="dcterms:W3CDTF">2003-05-12T10:17:00Z</dcterms:created>
  <dcterms:modified xsi:type="dcterms:W3CDTF">2018-04-11T14:44:16Z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