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46" r:id="rId3"/>
    <p:sldId id="1241" r:id="rId4"/>
    <p:sldId id="1242" r:id="rId6"/>
    <p:sldId id="1243" r:id="rId7"/>
    <p:sldId id="1244" r:id="rId8"/>
    <p:sldId id="1247" r:id="rId9"/>
    <p:sldId id="1248" r:id="rId10"/>
    <p:sldId id="1249" r:id="rId11"/>
    <p:sldId id="1250" r:id="rId12"/>
    <p:sldId id="1251" r:id="rId13"/>
    <p:sldId id="1252" r:id="rId14"/>
    <p:sldId id="1254" r:id="rId15"/>
    <p:sldId id="1257" r:id="rId16"/>
    <p:sldId id="1258" r:id="rId17"/>
    <p:sldId id="1240" r:id="rId18"/>
    <p:sldId id="1261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467"/>
        <p:guide pos="1845"/>
        <p:guide pos="754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6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原型继承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基于构造函数创建的对象，它的原型是谁呢？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构造函数有一个重要属性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（原型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，该属性就是实例化出来的对象的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原型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构造函数的这个属性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（原型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是真实对象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实例化的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对象通过它实现属性继承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endParaRPr kumimoji="0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4341495"/>
            <a:ext cx="6737350" cy="1506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109"/>
          <a:stretch>
            <a:fillRect/>
          </a:stretch>
        </p:blipFill>
        <p:spPr>
          <a:xfrm>
            <a:off x="1301750" y="2475865"/>
            <a:ext cx="9265285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2035" y="2475865"/>
            <a:ext cx="52857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思考：这样写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name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age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相当于给谁添加了属性？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如果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name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age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属性写在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Person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构造函数中会怎样？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可通过实例化出来的对象的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属性来确认原型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实例化的这个对象，有一个属性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指向原型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通过判断得知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实例化出来的对象的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__proto__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就是构造函数的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原型链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2603500"/>
            <a:ext cx="9971405" cy="3085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7110" y="2433955"/>
            <a:ext cx="7332980" cy="15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9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sz="1900">
                <a:solidFill>
                  <a:schemeClr val="tx1"/>
                </a:solidFill>
                <a:latin typeface="+mn-ea"/>
                <a:ea typeface="+mn-ea"/>
              </a:rPr>
              <a:t>name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属性是添加到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Person.prototype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上了，还是添加到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p1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上了？</a:t>
            </a:r>
            <a:endParaRPr lang="zh-CN" altLang="en-US" sz="19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1900">
                <a:solidFill>
                  <a:srgbClr val="FF0000"/>
                </a:solidFill>
                <a:latin typeface="+mn-ea"/>
                <a:ea typeface="+mn-ea"/>
              </a:rPr>
              <a:t>分析：</a:t>
            </a:r>
            <a:r>
              <a:rPr lang="zh-CN" altLang="en-US" sz="1900">
                <a:latin typeface="+mn-ea"/>
                <a:ea typeface="+mn-ea"/>
                <a:sym typeface="+mn-ea"/>
              </a:rPr>
              <a:t>属性和方法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定义在构造函数中和写在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上这两种情况有什么不同（没有私有属性时，常将</a:t>
            </a:r>
            <a:r>
              <a:rPr lang="zh-CN" altLang="en-US" sz="1900">
                <a:solidFill>
                  <a:schemeClr val="accent3"/>
                </a:solidFill>
                <a:latin typeface="+mn-ea"/>
                <a:ea typeface="+mn-ea"/>
              </a:rPr>
              <a:t>方法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添加到构造函数的</a:t>
            </a:r>
            <a:r>
              <a:rPr lang="en-US" altLang="zh-CN" sz="1900">
                <a:solidFill>
                  <a:schemeClr val="tx1"/>
                </a:solidFill>
                <a:latin typeface="+mn-ea"/>
                <a:ea typeface="+mn-ea"/>
              </a:rPr>
              <a:t>prototype</a:t>
            </a:r>
            <a:r>
              <a:rPr lang="zh-CN" altLang="en-US" sz="1900">
                <a:solidFill>
                  <a:schemeClr val="tx1"/>
                </a:solidFill>
                <a:latin typeface="+mn-ea"/>
                <a:ea typeface="+mn-ea"/>
              </a:rPr>
              <a:t>属性上，实现方法共享，而属性根据情况来确定）</a:t>
            </a:r>
            <a:endParaRPr lang="zh-CN" altLang="en-US" sz="19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4590" y="6076950"/>
            <a:ext cx="5179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构造函数与原型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9624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30338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kumimoji="0" lang="zh-CN" altLang="en-US" dirty="0">
                <a:sym typeface="+mn-ea"/>
              </a:rPr>
              <a:t>以及原型链的图解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030605"/>
            <a:ext cx="7339965" cy="4994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81695" y="2562225"/>
            <a:ext cx="32054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person.constructor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得到的是什么？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  <a:endParaRPr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3064510" cy="92075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function MyObj() { }</a:t>
            </a:r>
            <a:endParaRPr sz="2250">
              <a:solidFill>
                <a:schemeClr val="accent3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MyObj.prototype.z = 3;</a:t>
            </a:r>
            <a:endParaRPr sz="2250">
              <a:solidFill>
                <a:schemeClr val="accent3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  <a:endParaRPr sz="2250">
              <a:solidFill>
                <a:schemeClr val="tx2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4442257" cy="2151794"/>
            <a:chOff x="0" y="-2"/>
            <a:chExt cx="88845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  <a:endParaRPr sz="11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46520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>
                  <a:solidFill>
                    <a:schemeClr val="accent3"/>
                  </a:solidFill>
                </a:rPr>
                <a:t>MyObj.prototype</a:t>
              </a:r>
              <a:endParaRPr lang="en-US" altLang="en-US" sz="2400">
                <a:solidFill>
                  <a:schemeClr val="accent3"/>
                </a:solidFill>
              </a:endParaRPr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30645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accent3"/>
                </a:solidFill>
              </a:rPr>
              <a:t>var obj = new MyObj();</a:t>
            </a:r>
            <a:endParaRPr sz="2250">
              <a:solidFill>
                <a:schemeClr val="accent3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基于构造函数实现的原型继承-</a:t>
            </a:r>
            <a:r>
              <a:rPr kumimoji="0" lang="zh-CN" altLang="en-US" dirty="0">
                <a:sym typeface="+mn-ea"/>
              </a:rPr>
              <a:t>属性操作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23655" y="5852160"/>
            <a:ext cx="2710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原型链综述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  <a:endParaRPr sz="2400"/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  <a:endParaRPr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9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  <a:endParaRPr sz="11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24187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 algn="l">
              <a:defRPr sz="1800"/>
            </a:pPr>
            <a:r>
              <a:rPr lang="en-US" sz="2400">
                <a:solidFill>
                  <a:schemeClr val="accent3"/>
                </a:solidFill>
                <a:sym typeface="+mn-ea"/>
              </a:rPr>
              <a:t>MyObj.prototype</a:t>
            </a:r>
            <a:endParaRPr lang="en-US" sz="2400"/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  <a:endParaRPr sz="2250"/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  <a:endParaRPr lang="en-US" sz="2250">
              <a:solidFill>
                <a:schemeClr val="tx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  <a:endParaRPr lang="zh-CN" sz="2250">
              <a:solidFill>
                <a:schemeClr val="tx2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  <a:endParaRPr sz="2250">
              <a:solidFill>
                <a:schemeClr val="tx2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olidFill>
                  <a:schemeClr val="accent3"/>
                </a:solidFill>
                <a:sym typeface="+mn-ea"/>
              </a:rPr>
              <a:t>MyObj.prototype</a:t>
            </a:r>
            <a:r>
              <a:rPr sz="2250">
                <a:solidFill>
                  <a:schemeClr val="accent3"/>
                </a:solidFill>
                <a:sym typeface="+mn-ea"/>
              </a:rPr>
              <a:t>.z; // still 3</a:t>
            </a:r>
            <a:endParaRPr sz="2250">
              <a:solidFill>
                <a:schemeClr val="accent3"/>
              </a:solidFill>
              <a:sym typeface="+mn-ea"/>
            </a:endParaRP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属性操作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8920" y="5923915"/>
            <a:ext cx="2878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中级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freecodecamp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在线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任务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对象及继承方式综述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/>
              <a:t>JS</a:t>
            </a:r>
            <a:r>
              <a:rPr lang="zh-CN" altLang="en-US" sz="2800" b="1"/>
              <a:t>对象的原型链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基于构造函数实现的原型继承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工场方法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对象及继承方式综述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语言继承方式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</a:rPr>
              <a:t>采用的是</a:t>
            </a:r>
            <a:r>
              <a:rPr lang="zh-CN" altLang="en-US" sz="2000" dirty="0">
                <a:solidFill>
                  <a:schemeClr val="accent3"/>
                </a:solidFill>
              </a:rPr>
              <a:t>原型的继承方式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每个对象都有一个原型对象</a:t>
            </a:r>
            <a:r>
              <a:rPr lang="zh-CN" altLang="en-US" sz="2000" dirty="0">
                <a:solidFill>
                  <a:schemeClr val="tx1"/>
                </a:solidFill>
              </a:rPr>
              <a:t>，最原始的原型是</a:t>
            </a:r>
            <a:r>
              <a:rPr lang="en-US" altLang="zh-CN" sz="2000" dirty="0">
                <a:solidFill>
                  <a:schemeClr val="tx1"/>
                </a:solidFill>
              </a:rPr>
              <a:t>null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的继承是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的原型继承，为面向对象提供了动态继承的功能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任何方式创建的对象都有原型对象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，可以通过对象的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__proto__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属性来访问原型对象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对象及继承方式综述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350" y="6036945"/>
            <a:ext cx="54203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 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和原型对象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2858135"/>
            <a:ext cx="6489700" cy="310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对象及继承方式综述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对象的原型链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基于构造函数实现的原型继承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3"/>
          <p:cNvGrpSpPr/>
          <p:nvPr/>
        </p:nvGrpSpPr>
        <p:grpSpPr>
          <a:xfrm>
            <a:off x="6470448" y="3300884"/>
            <a:ext cx="3561741" cy="3234629"/>
            <a:chOff x="0" y="0"/>
            <a:chExt cx="7123482" cy="6469257"/>
          </a:xfrm>
        </p:grpSpPr>
        <p:sp>
          <p:nvSpPr>
            <p:cNvPr id="117" name="Shape 117"/>
            <p:cNvSpPr/>
            <p:nvPr/>
          </p:nvSpPr>
          <p:spPr>
            <a:xfrm>
              <a:off x="6129072" y="3210196"/>
              <a:ext cx="994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800"/>
              </a:lvl1pPr>
            </a:lstStyle>
            <a:p>
              <a:pPr lvl="0">
                <a:defRPr sz="1800"/>
              </a:pPr>
              <a:r>
                <a:rPr sz="2400"/>
                <a:t>obj</a:t>
              </a: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769015"/>
              <a:ext cx="5700241" cy="570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000"/>
            </a:solidFill>
            <a:ln w="50800" cap="flat">
              <a:solidFill>
                <a:srgbClr val="FF9900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00000"/>
                </a:lnSpc>
                <a:defRPr sz="360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1800"/>
            </a:p>
          </p:txBody>
        </p:sp>
        <p:pic>
          <p:nvPicPr>
            <p:cNvPr id="119" name="图片 11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650895" y="3218034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pic>
          <p:nvPicPr>
            <p:cNvPr id="120" name="图片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50895" y="4635365"/>
              <a:ext cx="2477974" cy="1186181"/>
            </a:xfrm>
            <a:prstGeom prst="rect">
              <a:avLst/>
            </a:prstGeom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</p:pic>
        <p:sp>
          <p:nvSpPr>
            <p:cNvPr id="121" name="Shape 121"/>
            <p:cNvSpPr/>
            <p:nvPr/>
          </p:nvSpPr>
          <p:spPr>
            <a:xfrm>
              <a:off x="1203657" y="1411446"/>
              <a:ext cx="3292926" cy="15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50800" cap="flat">
              <a:solidFill>
                <a:srgbClr val="4F81BD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00000"/>
                </a:lnSpc>
                <a:defRPr sz="3600" b="1">
                  <a:solidFill>
                    <a:srgbClr val="9A403E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b="1">
                  <a:solidFill>
                    <a:srgbClr val="9A403E"/>
                  </a:solidFill>
                </a:rPr>
                <a:t>       </a:t>
              </a:r>
              <a:r>
                <a:rPr b="1">
                  <a:solidFill>
                    <a:srgbClr val="9A403E"/>
                  </a:solidFill>
                </a:rPr>
                <a:t>[[proto]]</a:t>
              </a:r>
              <a:endParaRPr b="1">
                <a:solidFill>
                  <a:srgbClr val="9A403E"/>
                </a:solidFill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flipV="1">
              <a:off x="2850120" y="0"/>
              <a:ext cx="1" cy="1397829"/>
            </a:xfrm>
            <a:prstGeom prst="line">
              <a:avLst/>
            </a:prstGeom>
            <a:noFill/>
            <a:ln w="50800" cap="flat">
              <a:solidFill>
                <a:srgbClr val="C0504D"/>
              </a:solidFill>
              <a:prstDash val="solid"/>
              <a:bevel/>
              <a:tailEnd type="triangle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lnSpc>
                  <a:spcPct val="100000"/>
                </a:lnSpc>
                <a:defRPr sz="2400">
                  <a:latin typeface="+mj-lt"/>
                  <a:ea typeface="+mj-ea"/>
                  <a:cs typeface="+mj-cs"/>
                  <a:sym typeface="Helvetica"/>
                </a:defRPr>
              </a:pPr>
              <a:endParaRPr sz="1200"/>
            </a:p>
          </p:txBody>
        </p:sp>
      </p:grpSp>
      <p:sp>
        <p:nvSpPr>
          <p:cNvPr id="125" name="Shape 125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26" name="Shape 126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28" name="Shape 128"/>
          <p:cNvSpPr/>
          <p:nvPr/>
        </p:nvSpPr>
        <p:spPr>
          <a:xfrm>
            <a:off x="1470497" y="938089"/>
            <a:ext cx="193738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proObj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1538153" y="3574125"/>
            <a:ext cx="4044950" cy="2493010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tx2"/>
                </a:solidFill>
              </a:rPr>
              <a:t>//1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console.log(obj.y); </a:t>
            </a:r>
            <a:r>
              <a:rPr sz="2250">
                <a:solidFill>
                  <a:schemeClr val="tx2"/>
                </a:solidFill>
              </a:rPr>
              <a:t>//2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console.log(obj.z); </a:t>
            </a:r>
            <a:r>
              <a:rPr sz="2250">
                <a:solidFill>
                  <a:schemeClr val="tx2"/>
                </a:solidFill>
              </a:rPr>
              <a:t>//3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"z" in obj; </a:t>
            </a:r>
            <a:r>
              <a:rPr sz="2250">
                <a:solidFill>
                  <a:schemeClr val="tx2"/>
                </a:solidFill>
              </a:rPr>
              <a:t>//true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obj.hasOwnProperty("z"); </a:t>
            </a:r>
            <a:r>
              <a:rPr sz="2250">
                <a:solidFill>
                  <a:schemeClr val="tx2"/>
                </a:solidFill>
              </a:rPr>
              <a:t>//false</a:t>
            </a:r>
            <a:endParaRPr sz="2250">
              <a:solidFill>
                <a:schemeClr val="tx2"/>
              </a:solidFill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7028297" y="1154177"/>
            <a:ext cx="3121457" cy="2151794"/>
            <a:chOff x="0" y="-2"/>
            <a:chExt cx="6242914" cy="4303587"/>
          </a:xfrm>
        </p:grpSpPr>
        <p:grpSp>
          <p:nvGrpSpPr>
            <p:cNvPr id="134" name="Group 134"/>
            <p:cNvGrpSpPr/>
            <p:nvPr/>
          </p:nvGrpSpPr>
          <p:grpSpPr>
            <a:xfrm>
              <a:off x="0" y="-2"/>
              <a:ext cx="3468848" cy="4303587"/>
              <a:chOff x="0" y="-1"/>
              <a:chExt cx="3468847" cy="4303585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0" y="834737"/>
                <a:ext cx="3468847" cy="3468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000"/>
              </a:solidFill>
              <a:ln w="50800" cap="flat">
                <a:solidFill>
                  <a:srgbClr val="FF9900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lnSpc>
                    <a:spcPct val="100000"/>
                  </a:lnSpc>
                  <a:defRPr sz="3600"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1800"/>
              </a:p>
            </p:txBody>
          </p:sp>
          <p:pic>
            <p:nvPicPr>
              <p:cNvPr id="131" name="图片 1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302" y="2732068"/>
                <a:ext cx="1540243" cy="1045334"/>
              </a:xfrm>
              <a:prstGeom prst="rect">
                <a:avLst/>
              </a:prstGeom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</p:pic>
          <p:sp>
            <p:nvSpPr>
              <p:cNvPr id="132" name="Shape 132"/>
              <p:cNvSpPr/>
              <p:nvPr/>
            </p:nvSpPr>
            <p:spPr>
              <a:xfrm flipV="1">
                <a:off x="1734423" y="-1"/>
                <a:ext cx="1" cy="1045334"/>
              </a:xfrm>
              <a:prstGeom prst="line">
                <a:avLst/>
              </a:prstGeom>
              <a:noFill/>
              <a:ln w="50800" cap="flat">
                <a:solidFill>
                  <a:srgbClr val="C0504D"/>
                </a:solidFill>
                <a:prstDash val="solid"/>
                <a:bevel/>
                <a:tailEnd type="triangle" w="med" len="med"/>
              </a:ln>
              <a:effectLst>
                <a:outerShdw blurRad="76200" dist="381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lnSpc>
                    <a:spcPct val="100000"/>
                  </a:lnSpc>
                  <a:defRPr sz="24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688623" y="1283774"/>
                <a:ext cx="2091601" cy="9945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800" cap="flat">
                <a:solidFill>
                  <a:srgbClr val="4F81BD"/>
                </a:solidFill>
                <a:prstDash val="solid"/>
                <a:bevel/>
              </a:ln>
              <a:effectLst>
                <a:outerShdw blurRad="76200" dist="381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100000"/>
                  </a:lnSpc>
                  <a:defRPr sz="2200" b="1">
                    <a:solidFill>
                      <a:srgbClr val="9A403E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100" b="1">
                    <a:solidFill>
                      <a:srgbClr val="9A403E"/>
                    </a:solidFill>
                  </a:rPr>
                  <a:t>        </a:t>
                </a:r>
                <a:r>
                  <a:rPr sz="1100" b="1">
                    <a:solidFill>
                      <a:srgbClr val="9A403E"/>
                    </a:solidFill>
                  </a:rPr>
                  <a:t>[[proto]]</a:t>
                </a:r>
                <a:endParaRPr sz="1100" b="1">
                  <a:solidFill>
                    <a:srgbClr val="9A403E"/>
                  </a:solidFill>
                </a:endParaRPr>
              </a:p>
            </p:txBody>
          </p:sp>
        </p:grpSp>
        <p:sp>
          <p:nvSpPr>
            <p:cNvPr id="135" name="Shape 135"/>
            <p:cNvSpPr/>
            <p:nvPr/>
          </p:nvSpPr>
          <p:spPr>
            <a:xfrm>
              <a:off x="4232504" y="2188288"/>
              <a:ext cx="2010410" cy="91821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500"/>
              </a:lvl1pPr>
            </a:lstStyle>
            <a:p>
              <a:pPr lvl="0">
                <a:defRPr sz="1800"/>
              </a:pPr>
              <a:r>
                <a:rPr lang="en-US" sz="2400"/>
                <a:t>proObj</a:t>
              </a:r>
              <a:endParaRPr lang="en-US" sz="2400"/>
            </a:p>
          </p:txBody>
        </p:sp>
      </p:grpSp>
      <p:sp>
        <p:nvSpPr>
          <p:cNvPr id="137" name="Shape 137"/>
          <p:cNvSpPr/>
          <p:nvPr/>
        </p:nvSpPr>
        <p:spPr>
          <a:xfrm>
            <a:off x="1484101" y="2206895"/>
            <a:ext cx="4191635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Object.create(proObj);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obj.x = 1;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obj.y = 2;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373110" cy="490220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JS对象的属性访问链（自有属性和继承属性）</a:t>
            </a:r>
            <a:endParaRPr kumimoji="0" lang="zh-CN" altLang="en-US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23655" y="5852160"/>
            <a:ext cx="2710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原型链综述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4" bldLvl="0" animBg="1" advAuto="0"/>
      <p:bldP spid="125" grpId="0" animBg="1"/>
      <p:bldP spid="127" grpId="0" animBg="1"/>
      <p:bldP spid="128" grpId="2" animBg="1" advAuto="0"/>
      <p:bldP spid="129" grpId="8" animBg="1" advAuto="0"/>
      <p:bldP spid="136" grpId="1" bldLvl="0" animBg="1" advAuto="0"/>
      <p:bldP spid="137" grpId="3" animBg="1" advAuto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0177708" y="4971265"/>
            <a:ext cx="589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2400"/>
              <a:t>obj</a:t>
            </a:r>
            <a:endParaRPr sz="2400"/>
          </a:p>
        </p:txBody>
      </p:sp>
      <p:sp>
        <p:nvSpPr>
          <p:cNvPr id="142" name="Shape 142"/>
          <p:cNvSpPr/>
          <p:nvPr/>
        </p:nvSpPr>
        <p:spPr>
          <a:xfrm>
            <a:off x="6289675" y="3335020"/>
            <a:ext cx="3438525" cy="34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43" name="图片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7367651" y="4551126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144" name="图片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7367651" y="5259792"/>
            <a:ext cx="1238987" cy="593091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45" name="Shape 145"/>
          <p:cNvSpPr/>
          <p:nvPr/>
        </p:nvSpPr>
        <p:spPr>
          <a:xfrm>
            <a:off x="7144032" y="3647832"/>
            <a:ext cx="1646463" cy="77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36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b="1">
                <a:solidFill>
                  <a:srgbClr val="9A403E"/>
                </a:solidFill>
              </a:rPr>
              <a:t>       </a:t>
            </a:r>
            <a:r>
              <a:rPr b="1">
                <a:solidFill>
                  <a:srgbClr val="9A403E"/>
                </a:solidFill>
              </a:rPr>
              <a:t>[[proto]]</a:t>
            </a:r>
            <a:endParaRPr b="1">
              <a:solidFill>
                <a:srgbClr val="9A403E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 flipV="1">
            <a:off x="7895508" y="3085619"/>
            <a:ext cx="1" cy="698915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48" name="Shape 148"/>
          <p:cNvSpPr/>
          <p:nvPr/>
        </p:nvSpPr>
        <p:spPr>
          <a:xfrm>
            <a:off x="6862974" y="753018"/>
            <a:ext cx="195326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Object.prototype</a:t>
            </a:r>
            <a:endParaRPr sz="1900"/>
          </a:p>
        </p:txBody>
      </p:sp>
      <p:sp>
        <p:nvSpPr>
          <p:cNvPr id="149" name="Shape 149"/>
          <p:cNvSpPr/>
          <p:nvPr/>
        </p:nvSpPr>
        <p:spPr>
          <a:xfrm>
            <a:off x="8911287" y="957488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9450791" y="753018"/>
            <a:ext cx="557530" cy="43751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1900"/>
              <a:t>null</a:t>
            </a:r>
            <a:endParaRPr sz="1900"/>
          </a:p>
        </p:txBody>
      </p:sp>
      <p:sp>
        <p:nvSpPr>
          <p:cNvPr id="151" name="Shape 151"/>
          <p:cNvSpPr/>
          <p:nvPr/>
        </p:nvSpPr>
        <p:spPr>
          <a:xfrm>
            <a:off x="7028297" y="1356282"/>
            <a:ext cx="1734424" cy="173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C000"/>
          </a:solidFill>
          <a:ln w="50800">
            <a:solidFill>
              <a:srgbClr val="FF9900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100000"/>
              </a:lnSpc>
              <a:defRPr sz="3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1800"/>
          </a:p>
        </p:txBody>
      </p:sp>
      <p:pic>
        <p:nvPicPr>
          <p:cNvPr id="152" name="图片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7510448" y="2304948"/>
            <a:ext cx="770122" cy="522667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53" name="Shape 153"/>
          <p:cNvSpPr/>
          <p:nvPr/>
        </p:nvSpPr>
        <p:spPr>
          <a:xfrm flipV="1">
            <a:off x="7895508" y="1082424"/>
            <a:ext cx="1" cy="522667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54" name="Shape 154"/>
          <p:cNvSpPr/>
          <p:nvPr/>
        </p:nvSpPr>
        <p:spPr>
          <a:xfrm>
            <a:off x="7372608" y="1580801"/>
            <a:ext cx="1045801" cy="497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4F81BD"/>
            </a:solidFill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>
            <a:lvl1pPr>
              <a:lnSpc>
                <a:spcPct val="100000"/>
              </a:lnSpc>
              <a:defRPr sz="2200" b="1">
                <a:solidFill>
                  <a:srgbClr val="9A403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100" b="1">
                <a:solidFill>
                  <a:srgbClr val="9A403E"/>
                </a:solidFill>
              </a:rPr>
              <a:t>       </a:t>
            </a:r>
            <a:r>
              <a:rPr sz="1100" b="1">
                <a:solidFill>
                  <a:srgbClr val="9A403E"/>
                </a:solidFill>
              </a:rPr>
              <a:t>[[proto]]</a:t>
            </a:r>
            <a:endParaRPr sz="1100" b="1">
              <a:solidFill>
                <a:srgbClr val="9A403E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216304" y="2033057"/>
            <a:ext cx="1097915" cy="45910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lang="en-US" sz="2400"/>
              <a:t>proObj</a:t>
            </a:r>
            <a:endParaRPr lang="en-US" sz="2400"/>
          </a:p>
        </p:txBody>
      </p:sp>
      <p:sp>
        <p:nvSpPr>
          <p:cNvPr id="156" name="Shape 156"/>
          <p:cNvSpPr/>
          <p:nvPr/>
        </p:nvSpPr>
        <p:spPr>
          <a:xfrm>
            <a:off x="1564704" y="991825"/>
            <a:ext cx="1350010" cy="4330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sz="2250">
                <a:solidFill>
                  <a:srgbClr val="BF8F00"/>
                </a:solidFill>
              </a:rPr>
              <a:t>5</a:t>
            </a:r>
            <a:r>
              <a:rPr sz="2250"/>
              <a:t>;</a:t>
            </a:r>
            <a:endParaRPr sz="2250"/>
          </a:p>
        </p:txBody>
      </p:sp>
      <p:sp>
        <p:nvSpPr>
          <p:cNvPr id="157" name="Shape 157"/>
          <p:cNvSpPr/>
          <p:nvPr/>
        </p:nvSpPr>
        <p:spPr>
          <a:xfrm>
            <a:off x="1531415" y="3039721"/>
            <a:ext cx="135001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 = </a:t>
            </a:r>
            <a:r>
              <a:rPr lang="en-US" sz="2250"/>
              <a:t>8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en-US" sz="2250">
                <a:solidFill>
                  <a:schemeClr val="tx2"/>
                </a:solidFill>
              </a:rPr>
              <a:t>8</a:t>
            </a:r>
            <a:endParaRPr lang="en-US" sz="2250">
              <a:solidFill>
                <a:schemeClr val="tx2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468070" y="4181903"/>
            <a:ext cx="2611755" cy="78232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</a:t>
            </a:r>
            <a:r>
              <a:rPr lang="zh-CN" sz="2250">
                <a:solidFill>
                  <a:schemeClr val="tx2"/>
                </a:solidFill>
              </a:rPr>
              <a:t>此时是几？</a:t>
            </a:r>
            <a:endParaRPr lang="zh-CN" sz="2250">
              <a:solidFill>
                <a:schemeClr val="tx2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1468070" y="5324085"/>
            <a:ext cx="2532380" cy="775970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delete obj.z;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still 3!!!</a:t>
            </a:r>
            <a:endParaRPr sz="2250">
              <a:solidFill>
                <a:schemeClr val="tx2"/>
              </a:solidFill>
            </a:endParaRPr>
          </a:p>
        </p:txBody>
      </p:sp>
      <p:pic>
        <p:nvPicPr>
          <p:cNvPr id="160" name="图片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7375542" y="5976349"/>
            <a:ext cx="1223205" cy="577309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161" name="Shape 161"/>
          <p:cNvSpPr/>
          <p:nvPr/>
        </p:nvSpPr>
        <p:spPr>
          <a:xfrm>
            <a:off x="1568643" y="1571668"/>
            <a:ext cx="4102100" cy="112839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0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obj.hasOwnProperty('z');</a:t>
            </a:r>
            <a:r>
              <a:rPr sz="2250"/>
              <a:t> </a:t>
            </a:r>
            <a:r>
              <a:rPr sz="2250">
                <a:solidFill>
                  <a:schemeClr val="tx2"/>
                </a:solidFill>
              </a:rPr>
              <a:t>// true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sz="2250"/>
              <a:t>obj.z; </a:t>
            </a:r>
            <a:r>
              <a:rPr sz="2250">
                <a:solidFill>
                  <a:schemeClr val="tx2"/>
                </a:solidFill>
              </a:rPr>
              <a:t>// 5</a:t>
            </a:r>
            <a:endParaRPr sz="2250">
              <a:solidFill>
                <a:schemeClr val="tx2"/>
              </a:solidFill>
            </a:endParaRPr>
          </a:p>
          <a:p>
            <a:pPr lvl="0" algn="l" defTabSz="457200">
              <a:lnSpc>
                <a:spcPct val="100000"/>
              </a:lnSpc>
              <a:defRPr sz="1800"/>
            </a:pPr>
            <a:r>
              <a:rPr lang="en-US" sz="2250">
                <a:sym typeface="+mn-ea"/>
              </a:rPr>
              <a:t>proObj</a:t>
            </a:r>
            <a:r>
              <a:rPr sz="2250">
                <a:sym typeface="+mn-ea"/>
              </a:rPr>
              <a:t>.z; </a:t>
            </a:r>
            <a:r>
              <a:rPr sz="2250">
                <a:solidFill>
                  <a:schemeClr val="tx2"/>
                </a:solidFill>
                <a:sym typeface="+mn-ea"/>
              </a:rPr>
              <a:t>// still 3</a:t>
            </a:r>
            <a:endParaRPr sz="2250">
              <a:solidFill>
                <a:schemeClr val="tx2"/>
              </a:solidFill>
              <a:sym typeface="+mn-ea"/>
            </a:endParaRPr>
          </a:p>
        </p:txBody>
      </p:sp>
      <p:pic>
        <p:nvPicPr>
          <p:cNvPr id="162" name="图片 161" descr="C:\Users\qile\Desktop\图片1.png图片1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315835" y="5928360"/>
            <a:ext cx="1428750" cy="758190"/>
          </a:xfrm>
          <a:prstGeom prst="rect">
            <a:avLst/>
          </a:prstGeom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JS对象的原型链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自有属性和继承属性的操作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38920" y="5923915"/>
            <a:ext cx="2878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4" animBg="1" advAuto="0"/>
      <p:bldP spid="158" grpId="7" animBg="1" advAuto="0"/>
      <p:bldP spid="159" grpId="9" animBg="1" advAuto="0"/>
      <p:bldP spid="160" grpId="2" bldLvl="0" animBg="1" advAuto="0"/>
      <p:bldP spid="160" grpId="6" bldLvl="0" animBg="1" advAuto="0"/>
      <p:bldP spid="161" grpId="3" animBg="1" advAuto="0"/>
      <p:bldP spid="162" grpId="5" bldLvl="0" animBg="1" advAuto="0"/>
      <p:bldP spid="162" grpId="8" bldLvl="0" animBg="1" advAuto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对象及继承方式综述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对象的原型链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基于构造函数实现的原型继承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通过构造函数来创建对象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当一个函数与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结合，该函数将作为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来使用，用来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创建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对象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J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中没有其他语言（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C++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）中的类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中通过构造函数来实现类的功能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构造函数也是对象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，有一个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重要的属性（原型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，该属性与继承相关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基于构造函数实现的原型继承</a:t>
            </a:r>
            <a:endParaRPr kumimoji="0" lang="en-US" altLang="zh-CN" dirty="0"/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29995" y="2860040"/>
            <a:ext cx="6443345" cy="2794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8120" y="5878195"/>
            <a:ext cx="51790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构造函数实例化对象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WPS 演示</Application>
  <PresentationFormat>自定义</PresentationFormat>
  <Paragraphs>206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Helvetica</vt:lpstr>
      <vt:lpstr>Arial Unicode MS</vt:lpstr>
      <vt:lpstr>Franklin Gothic Medium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3090</cp:revision>
  <cp:lastPrinted>2411-12-30T00:00:00Z</cp:lastPrinted>
  <dcterms:created xsi:type="dcterms:W3CDTF">2003-05-12T10:17:00Z</dcterms:created>
  <dcterms:modified xsi:type="dcterms:W3CDTF">2018-04-23T01:19:28Z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