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4"/>
  </p:handoutMasterIdLst>
  <p:sldIdLst>
    <p:sldId id="1225" r:id="rId3"/>
    <p:sldId id="1226" r:id="rId4"/>
    <p:sldId id="1244" r:id="rId6"/>
    <p:sldId id="1362" r:id="rId7"/>
    <p:sldId id="1368" r:id="rId8"/>
    <p:sldId id="1367" r:id="rId9"/>
    <p:sldId id="1241" r:id="rId10"/>
    <p:sldId id="1242" r:id="rId11"/>
    <p:sldId id="1243" r:id="rId12"/>
    <p:sldId id="1227" r:id="rId13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64"/>
        <p:guide pos="1857"/>
        <p:guide pos="750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16"/>
        <p:guide pos="2139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748" cy="5408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8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6573" y="0"/>
            <a:ext cx="2919748" cy="5408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8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238852"/>
            <a:ext cx="2919748" cy="5408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8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6573" y="10238852"/>
            <a:ext cx="2919748" cy="5408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8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</a:t>
            </a:r>
            <a:r>
              <a:rPr lang="en-US">
                <a:sym typeface="+mn-ea"/>
              </a:rPr>
              <a:t>Error</a:t>
            </a:r>
            <a:r>
              <a:rPr lang="zh-CN" altLang="en-US">
                <a:sym typeface="+mn-ea"/>
              </a:rPr>
              <a:t>及异常处理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异常处理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对象及其子对象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11047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中异常处理的作用（处理程序运行时出现的意异常）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异常处理语法（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try catch finally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异常处理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652895" y="6037580"/>
            <a:ext cx="4688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Demo11 Part1 </a:t>
            </a:r>
            <a:r>
              <a:rPr lang="zh-CN" altLang="en-US" sz="2000">
                <a:solidFill>
                  <a:srgbClr val="FF0000"/>
                </a:solidFill>
              </a:rPr>
              <a:t>异常处理语法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2055" y="2426970"/>
            <a:ext cx="4948555" cy="35693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79895" y="4657725"/>
            <a:ext cx="4561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>
                <a:solidFill>
                  <a:srgbClr val="FF0000"/>
                </a:solidFill>
              </a:rPr>
              <a:t>无论是否捕获到异常，</a:t>
            </a:r>
            <a:r>
              <a:rPr lang="en-US" altLang="zh-CN" sz="2000">
                <a:solidFill>
                  <a:srgbClr val="FF0000"/>
                </a:solidFill>
              </a:rPr>
              <a:t>finally</a:t>
            </a:r>
            <a:r>
              <a:rPr lang="zh-CN" altLang="en-US" sz="2000">
                <a:solidFill>
                  <a:srgbClr val="FF0000"/>
                </a:solidFill>
              </a:rPr>
              <a:t>都会执行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中异常处理嵌套的情况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异常处理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652895" y="6037580"/>
            <a:ext cx="4688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Demo11 Part2 </a:t>
            </a:r>
            <a:r>
              <a:rPr lang="zh-CN" altLang="en-US" sz="2000">
                <a:solidFill>
                  <a:srgbClr val="FF0000"/>
                </a:solidFill>
              </a:rPr>
              <a:t>异常处理嵌套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5" name="图片 4" descr="PVV)$TGEL1~Z@26A7CXKGO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" y="1572260"/>
            <a:ext cx="4514850" cy="3813810"/>
          </a:xfrm>
          <a:prstGeom prst="rect">
            <a:avLst/>
          </a:prstGeom>
        </p:spPr>
      </p:pic>
      <p:pic>
        <p:nvPicPr>
          <p:cNvPr id="7" name="图片 6" descr="7S9Q@A2C`N_M%V`]UC6PKP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0" y="1715770"/>
            <a:ext cx="4570095" cy="4189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12634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中的异步回调函数捕获异常的问题（思考下述代码）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异常处理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652895" y="6109335"/>
            <a:ext cx="4688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Demo11 Part3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异常处理嵌套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6" name="图片 5" descr="}{0X{10APXPB_%B${K7`O4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085" y="1591310"/>
            <a:ext cx="4997450" cy="3910965"/>
          </a:xfrm>
          <a:prstGeom prst="rect">
            <a:avLst/>
          </a:prstGeom>
        </p:spPr>
      </p:pic>
      <p:pic>
        <p:nvPicPr>
          <p:cNvPr id="8" name="图片 7" descr="C@XJK1`3BBZBR(H9CKVBKM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635" y="1591310"/>
            <a:ext cx="4404995" cy="39109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569450" y="3720465"/>
            <a:ext cx="17716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solidFill>
                  <a:srgbClr val="FF0000"/>
                </a:solidFill>
                <a:sym typeface="+mn-ea"/>
              </a:rPr>
              <a:t>此处是否能</a:t>
            </a:r>
            <a:endParaRPr lang="zh-CN" sz="2000">
              <a:solidFill>
                <a:srgbClr val="FF0000"/>
              </a:solidFill>
              <a:sym typeface="+mn-ea"/>
            </a:endParaRPr>
          </a:p>
          <a:p>
            <a:r>
              <a:rPr lang="zh-CN" sz="2000">
                <a:solidFill>
                  <a:srgbClr val="FF0000"/>
                </a:solidFill>
                <a:sym typeface="+mn-ea"/>
              </a:rPr>
              <a:t>捕获到异常？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96690" y="4624705"/>
            <a:ext cx="17716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solidFill>
                  <a:srgbClr val="FF0000"/>
                </a:solidFill>
                <a:sym typeface="+mn-ea"/>
              </a:rPr>
              <a:t>此处是否能</a:t>
            </a:r>
            <a:endParaRPr lang="zh-CN" sz="2000">
              <a:solidFill>
                <a:srgbClr val="FF0000"/>
              </a:solidFill>
              <a:sym typeface="+mn-ea"/>
            </a:endParaRPr>
          </a:p>
          <a:p>
            <a:r>
              <a:rPr lang="zh-CN" sz="2000">
                <a:solidFill>
                  <a:srgbClr val="FF0000"/>
                </a:solidFill>
                <a:sym typeface="+mn-ea"/>
              </a:rPr>
              <a:t>捕获到异常？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中异常处理的案例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异常处理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652895" y="6037580"/>
            <a:ext cx="46062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LS</a:t>
            </a:r>
            <a:r>
              <a:rPr lang="zh-CN" altLang="en-US" sz="2000">
                <a:solidFill>
                  <a:srgbClr val="FF0000"/>
                </a:solidFill>
              </a:rPr>
              <a:t>中的</a:t>
            </a:r>
            <a:r>
              <a:rPr lang="en-US" altLang="zh-CN" sz="2000">
                <a:solidFill>
                  <a:srgbClr val="FF0000"/>
                </a:solidFill>
              </a:rPr>
              <a:t>Demo12 </a:t>
            </a:r>
            <a:r>
              <a:rPr lang="zh-CN" altLang="en-US" sz="2000">
                <a:solidFill>
                  <a:srgbClr val="FF0000"/>
                </a:solidFill>
              </a:rPr>
              <a:t>和 </a:t>
            </a:r>
            <a:r>
              <a:rPr lang="en-US" altLang="zh-CN" sz="2000">
                <a:solidFill>
                  <a:srgbClr val="FF0000"/>
                </a:solidFill>
              </a:rPr>
              <a:t>index.html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1250" y="1557020"/>
            <a:ext cx="9592945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异常处理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Error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对象及其子对象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6292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中的错误概述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当 JavaScript 引擎执行 JavaScript 代码时，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可能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会发生各种错误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可能是语法错误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、或是由于浏览器差异产生的错误、或是来自服务器或用户导致的错误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有些错误是可以控制和避免的，有些是不可控的（比如来自用户输入等第三方的操作）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中对错误的处理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优化代码避免可控错误，对不可控错误需要使用异常处理来进行处理，避免程序直接崩溃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当运行时错误产生时，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会抛出一个错误对象，可以对此对象进行捕获和处理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也可以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通过Error的构造器new一个错误对象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，当检测到异常时或不满足逻辑时，手动抛出错误对象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所有错误对象的基础原型是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Error.prototype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，默认的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name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属性为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“Error”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message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属性为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“”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中的错误以及</a:t>
            </a:r>
            <a:r>
              <a:rPr lang="en-US" altLang="zh-CN" dirty="0"/>
              <a:t>Error</a:t>
            </a:r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Demo13 JS</a:t>
            </a:r>
            <a:r>
              <a:rPr lang="zh-CN" altLang="en-US" sz="2000">
                <a:solidFill>
                  <a:srgbClr val="FF0000"/>
                </a:solidFill>
              </a:rPr>
              <a:t>中的错误及</a:t>
            </a:r>
            <a:r>
              <a:rPr lang="en-US" altLang="zh-CN" sz="2000">
                <a:solidFill>
                  <a:srgbClr val="FF0000"/>
                </a:solidFill>
              </a:rPr>
              <a:t>Error</a:t>
            </a:r>
            <a:r>
              <a:rPr lang="zh-CN" altLang="en-US" sz="2000">
                <a:solidFill>
                  <a:srgbClr val="FF0000"/>
                </a:solidFill>
              </a:rPr>
              <a:t>对象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的子类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ReferenceError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引用错误、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RangeError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范围错误、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TypeError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类型错误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URIError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资源定位错误、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EvalError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eval(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有关的错误、其他错误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Error</a:t>
            </a:r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Demo14 </a:t>
            </a:r>
            <a:r>
              <a:rPr lang="zh-CN" altLang="en-US" sz="2000">
                <a:solidFill>
                  <a:srgbClr val="FF0000"/>
                </a:solidFill>
              </a:rPr>
              <a:t>其他类</a:t>
            </a:r>
            <a:r>
              <a:rPr lang="en-US" altLang="zh-CN" sz="2000">
                <a:solidFill>
                  <a:srgbClr val="FF0000"/>
                </a:solidFill>
              </a:rPr>
              <a:t>Error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9665" y="2602865"/>
            <a:ext cx="7894955" cy="32283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25" y="2602865"/>
            <a:ext cx="6508750" cy="32283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555" y="2602865"/>
            <a:ext cx="8776970" cy="3069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871</Words>
  <Application>WPS 演示</Application>
  <PresentationFormat>自定义</PresentationFormat>
  <Paragraphs>71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3106</cp:revision>
  <cp:lastPrinted>2411-12-30T00:00:00Z</cp:lastPrinted>
  <dcterms:created xsi:type="dcterms:W3CDTF">2003-05-12T10:17:00Z</dcterms:created>
  <dcterms:modified xsi:type="dcterms:W3CDTF">2018-05-14T00:50:53Z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