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67" r:id="rId4"/>
    <p:sldId id="1275" r:id="rId6"/>
    <p:sldId id="1276" r:id="rId7"/>
    <p:sldId id="1303" r:id="rId8"/>
    <p:sldId id="1278" r:id="rId9"/>
    <p:sldId id="1284" r:id="rId10"/>
    <p:sldId id="1282" r:id="rId11"/>
    <p:sldId id="1281" r:id="rId12"/>
    <p:sldId id="1286" r:id="rId13"/>
    <p:sldId id="1292" r:id="rId14"/>
    <p:sldId id="1291" r:id="rId15"/>
    <p:sldId id="1304" r:id="rId16"/>
    <p:sldId id="1293" r:id="rId17"/>
    <p:sldId id="1285" r:id="rId18"/>
    <p:sldId id="1283" r:id="rId19"/>
    <p:sldId id="1287" r:id="rId20"/>
    <p:sldId id="1288" r:id="rId21"/>
    <p:sldId id="1289" r:id="rId22"/>
    <p:sldId id="1290" r:id="rId23"/>
    <p:sldId id="1299" r:id="rId24"/>
    <p:sldId id="1300" r:id="rId25"/>
    <p:sldId id="1294" r:id="rId26"/>
    <p:sldId id="1301" r:id="rId27"/>
    <p:sldId id="1302" r:id="rId28"/>
    <p:sldId id="1295" r:id="rId29"/>
    <p:sldId id="1296" r:id="rId30"/>
    <p:sldId id="1297" r:id="rId31"/>
    <p:sldId id="1298" r:id="rId3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467"/>
        <p:guide pos="1845"/>
        <p:guide pos="754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0"/>
        <p:guide pos="2166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smtClean="0">
                <a:latin typeface="+mj-ea"/>
                <a:ea typeface="+mj-ea"/>
                <a:sym typeface="+mn-ea"/>
              </a:rPr>
              <a:t>脚本化文档（扩展）</a:t>
            </a:r>
            <a:endParaRPr smtClean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元素树和节点树的区别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quarter" idx="10"/>
          </p:nvPr>
        </p:nvSpPr>
        <p:spPr>
          <a:xfrm>
            <a:off x="981657" y="801103"/>
            <a:ext cx="10660883" cy="49494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&lt;</a:t>
            </a:r>
            <a:r>
              <a:rPr lang="en-US" altLang="zh-CN" sz="2600" dirty="0" smtClean="0">
                <a:solidFill>
                  <a:srgbClr val="FF0000"/>
                </a:solidFill>
              </a:rPr>
              <a:t>h1</a:t>
            </a:r>
            <a:r>
              <a:rPr lang="en-US" altLang="zh-CN" sz="2600" dirty="0" smtClean="0">
                <a:solidFill>
                  <a:schemeClr val="tx1"/>
                </a:solidFill>
              </a:rPr>
              <a:t>&gt;</a:t>
            </a:r>
            <a:r>
              <a:rPr lang="zh-CN" altLang="en-US" sz="2600" dirty="0">
                <a:solidFill>
                  <a:schemeClr val="tx1"/>
                </a:solidFill>
              </a:rPr>
              <a:t>新闻</a:t>
            </a:r>
            <a:r>
              <a:rPr lang="zh-CN" altLang="en-US" sz="2600" dirty="0" smtClean="0">
                <a:solidFill>
                  <a:schemeClr val="tx1"/>
                </a:solidFill>
              </a:rPr>
              <a:t>动态</a:t>
            </a:r>
            <a:r>
              <a:rPr lang="en-US" altLang="zh-CN" sz="2600" dirty="0" smtClean="0">
                <a:solidFill>
                  <a:schemeClr val="tx1"/>
                </a:solidFill>
              </a:rPr>
              <a:t>&lt;</a:t>
            </a:r>
            <a:r>
              <a:rPr lang="en-US" altLang="zh-CN" sz="2600" dirty="0">
                <a:solidFill>
                  <a:srgbClr val="FF0000"/>
                </a:solidFill>
              </a:rPr>
              <a:t>span</a:t>
            </a:r>
            <a:r>
              <a:rPr lang="en-US" altLang="zh-CN" sz="2600" dirty="0">
                <a:solidFill>
                  <a:schemeClr val="tx1"/>
                </a:solidFill>
              </a:rPr>
              <a:t> id</a:t>
            </a:r>
            <a:r>
              <a:rPr lang="en-US" altLang="zh-CN" sz="2600" dirty="0" smtClean="0">
                <a:solidFill>
                  <a:schemeClr val="tx1"/>
                </a:solidFill>
              </a:rPr>
              <a:t>=“time”&gt;2016-10-7</a:t>
            </a:r>
            <a:r>
              <a:rPr lang="en-US" altLang="zh-CN" sz="2600" dirty="0">
                <a:solidFill>
                  <a:schemeClr val="tx1"/>
                </a:solidFill>
              </a:rPr>
              <a:t>&lt;/</a:t>
            </a:r>
            <a:r>
              <a:rPr lang="en-US" altLang="zh-CN" sz="2600" dirty="0">
                <a:solidFill>
                  <a:srgbClr val="FF0000"/>
                </a:solidFill>
              </a:rPr>
              <a:t>span</a:t>
            </a:r>
            <a:r>
              <a:rPr lang="en-US" altLang="zh-CN" sz="2600" dirty="0" smtClean="0">
                <a:solidFill>
                  <a:schemeClr val="tx1"/>
                </a:solidFill>
              </a:rPr>
              <a:t>&gt; &lt;span&gt;</a:t>
            </a:r>
            <a:r>
              <a:rPr lang="zh-CN" altLang="en-US" sz="2600" dirty="0" smtClean="0">
                <a:solidFill>
                  <a:schemeClr val="tx1"/>
                </a:solidFill>
              </a:rPr>
              <a:t>更多</a:t>
            </a:r>
            <a:r>
              <a:rPr lang="en-US" altLang="zh-CN" sz="2600" dirty="0" smtClean="0">
                <a:solidFill>
                  <a:schemeClr val="tx1"/>
                </a:solidFill>
              </a:rPr>
              <a:t>&lt;/span&gt;&lt;/</a:t>
            </a:r>
            <a:r>
              <a:rPr lang="en-US" altLang="zh-CN" sz="2600" dirty="0">
                <a:solidFill>
                  <a:srgbClr val="FF0000"/>
                </a:solidFill>
              </a:rPr>
              <a:t>h1</a:t>
            </a:r>
            <a:r>
              <a:rPr lang="en-US" altLang="zh-CN" sz="2600" dirty="0" smtClean="0">
                <a:solidFill>
                  <a:schemeClr val="tx1"/>
                </a:solidFill>
              </a:rPr>
              <a:t>&gt;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2"/>
                </a:solidFill>
              </a:rPr>
              <a:t>两种</a:t>
            </a:r>
            <a:r>
              <a:rPr lang="zh-CN" altLang="en-US" sz="2600" dirty="0" smtClean="0">
                <a:solidFill>
                  <a:schemeClr val="tx2"/>
                </a:solidFill>
              </a:rPr>
              <a:t>访问方法获取元素节点是相同的：</a:t>
            </a:r>
            <a:endParaRPr lang="en-US" altLang="zh-CN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domH1 =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document.getElementsByTagName</a:t>
            </a:r>
            <a:r>
              <a:rPr lang="en-US" altLang="zh-CN" sz="2600" dirty="0">
                <a:solidFill>
                  <a:schemeClr val="tx1"/>
                </a:solidFill>
              </a:rPr>
              <a:t>(‘h1’)[0</a:t>
            </a:r>
            <a:r>
              <a:rPr lang="en-US" altLang="zh-CN" sz="2600" dirty="0" smtClean="0">
                <a:solidFill>
                  <a:schemeClr val="tx1"/>
                </a:solidFill>
              </a:rPr>
              <a:t>];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domElemSpan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>
                <a:solidFill>
                  <a:schemeClr val="tx1"/>
                </a:solidFill>
              </a:rPr>
              <a:t>= domH1.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firstElementChild</a:t>
            </a:r>
            <a:r>
              <a:rPr lang="en-US" altLang="zh-CN" sz="2600" dirty="0" smtClean="0">
                <a:solidFill>
                  <a:schemeClr val="tx1"/>
                </a:solidFill>
              </a:rPr>
              <a:t>;//</a:t>
            </a:r>
            <a:r>
              <a:rPr lang="zh-CN" altLang="en-US" sz="2600" dirty="0" smtClean="0">
                <a:solidFill>
                  <a:schemeClr val="tx1"/>
                </a:solidFill>
              </a:rPr>
              <a:t>元素树获取方法</a:t>
            </a:r>
            <a:endParaRPr lang="en-US" altLang="zh-CN" sz="2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domNodeSpan</a:t>
            </a:r>
            <a:r>
              <a:rPr lang="en-US" altLang="zh-CN" sz="2600" dirty="0" smtClean="0">
                <a:solidFill>
                  <a:schemeClr val="tx1"/>
                </a:solidFill>
              </a:rPr>
              <a:t>=domH1.</a:t>
            </a:r>
            <a:r>
              <a:rPr lang="en-US" altLang="zh-CN" sz="2600" dirty="0" smtClean="0">
                <a:solidFill>
                  <a:srgbClr val="FF0000"/>
                </a:solidFill>
              </a:rPr>
              <a:t>childNodes[1]</a:t>
            </a:r>
            <a:r>
              <a:rPr lang="en-US" altLang="zh-CN" sz="2600" dirty="0" smtClean="0">
                <a:solidFill>
                  <a:schemeClr val="tx1"/>
                </a:solidFill>
              </a:rPr>
              <a:t>;//</a:t>
            </a:r>
            <a:r>
              <a:rPr lang="zh-CN" altLang="en-US" sz="2600" dirty="0" smtClean="0">
                <a:solidFill>
                  <a:schemeClr val="tx1"/>
                </a:solidFill>
              </a:rPr>
              <a:t>节点树获取方法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console.log(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domElemSpan</a:t>
            </a:r>
            <a:r>
              <a:rPr lang="en-US" altLang="zh-CN" sz="2600" dirty="0" smtClean="0">
                <a:solidFill>
                  <a:schemeClr val="tx1"/>
                </a:solidFill>
              </a:rPr>
              <a:t> === </a:t>
            </a:r>
            <a:r>
              <a:rPr lang="en-US" altLang="zh-CN" sz="2600" dirty="0" err="1">
                <a:solidFill>
                  <a:srgbClr val="FF0000"/>
                </a:solidFill>
              </a:rPr>
              <a:t>domNodeSpan</a:t>
            </a:r>
            <a:r>
              <a:rPr lang="en-US" altLang="zh-CN" sz="2600" dirty="0" smtClean="0">
                <a:solidFill>
                  <a:schemeClr val="tx1"/>
                </a:solidFill>
              </a:rPr>
              <a:t>);//</a:t>
            </a:r>
            <a:r>
              <a:rPr lang="zh-CN" altLang="en-US" sz="2600" dirty="0" smtClean="0">
                <a:solidFill>
                  <a:schemeClr val="tx1"/>
                </a:solidFill>
              </a:rPr>
              <a:t>输出 </a:t>
            </a:r>
            <a:r>
              <a:rPr lang="en-US" altLang="zh-CN" sz="2600" dirty="0" smtClean="0">
                <a:solidFill>
                  <a:srgbClr val="FF0000"/>
                </a:solidFill>
              </a:rPr>
              <a:t>true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index01.html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814535"/>
            <a:ext cx="9715500" cy="4643437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个不同，一个相同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获取一组</a:t>
            </a:r>
            <a:r>
              <a:rPr lang="zh-CN" altLang="en-US" dirty="0"/>
              <a:t>节点</a:t>
            </a:r>
            <a:r>
              <a:rPr lang="zh-CN" altLang="en-US" dirty="0" smtClean="0"/>
              <a:t>时返回的类型不同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元素树的是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，元素集合</a:t>
            </a:r>
            <a:endParaRPr lang="en-US" altLang="zh-CN" dirty="0"/>
          </a:p>
          <a:p>
            <a:pPr lvl="2"/>
            <a:r>
              <a:rPr lang="zh-CN" altLang="en-US" dirty="0" smtClean="0"/>
              <a:t>节点树的是</a:t>
            </a:r>
            <a:r>
              <a:rPr lang="en-US" altLang="zh-CN" dirty="0" err="1" smtClean="0"/>
              <a:t>NodeList</a:t>
            </a:r>
            <a:r>
              <a:rPr lang="zh-CN" altLang="en-US" dirty="0" smtClean="0"/>
              <a:t>，节点集合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获取的节点是元素节点时两种方法的返回值是相同的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元素树和节点树的区别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</p:nvPr>
        </p:nvGraphicFramePr>
        <p:xfrm>
          <a:off x="981657" y="1431413"/>
          <a:ext cx="97155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82"/>
                <a:gridCol w="2016924"/>
                <a:gridCol w="60590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操作方法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创建节点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创建元素节点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document.createElement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tagName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zh-CN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创建文本节点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document.createTextNode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(text)</a:t>
                      </a:r>
                      <a:endParaRPr lang="zh-CN" altLang="en-US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插入节点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在父节点追加节点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parentNode.appendChild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(node)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在节点前增加节点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parentNode.insertBefore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node,postionNode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从父节点删除节点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parentNode.removeChild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(node)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修改节点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修改属性和文本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文本节点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+mn-ea"/>
                          <a:ea typeface="+mn-ea"/>
                        </a:rPr>
                        <a:t>textNode.</a:t>
                      </a:r>
                      <a:r>
                        <a:rPr lang="en-US" altLang="zh-CN" b="0" baseline="0" dirty="0" err="1" smtClean="0">
                          <a:latin typeface="+mn-ea"/>
                          <a:ea typeface="+mn-ea"/>
                        </a:rPr>
                        <a:t>nodeValue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= ‘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文本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’</a:t>
                      </a:r>
                      <a:endParaRPr lang="en-US" altLang="zh-CN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元素节点 </a:t>
                      </a:r>
                      <a:r>
                        <a:rPr lang="en-US" altLang="zh-CN" baseline="0" dirty="0" err="1" smtClean="0">
                          <a:latin typeface="+mn-ea"/>
                          <a:ea typeface="+mn-ea"/>
                        </a:rPr>
                        <a:t>elmentNode.attrName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zh-CN" baseline="0" dirty="0" err="1" smtClean="0">
                          <a:latin typeface="+mn-ea"/>
                          <a:ea typeface="+mn-ea"/>
                        </a:rPr>
                        <a:t>attrValue</a:t>
                      </a:r>
                      <a:endParaRPr lang="en-US" altLang="zh-CN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zh-CN" baseline="0" dirty="0" err="1" smtClean="0">
                          <a:latin typeface="+mn-ea"/>
                          <a:ea typeface="+mn-ea"/>
                        </a:rPr>
                        <a:t>elmentNode.</a:t>
                      </a:r>
                      <a:r>
                        <a:rPr lang="en-US" altLang="zh-CN" b="0" baseline="0" dirty="0" err="1" smtClean="0">
                          <a:latin typeface="+mn-ea"/>
                          <a:ea typeface="+mn-ea"/>
                        </a:rPr>
                        <a:t>innerHTML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= HTML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内容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替换节点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parentNode.replaceChild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newNode,oldNode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节点操作方法列表，创建、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8078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元素树和节点树的不同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ym typeface="+mn-ea"/>
              </a:rPr>
              <a:t>DOM</a:t>
            </a:r>
            <a:r>
              <a:rPr lang="zh-CN" altLang="en-US" sz="2800" b="1" dirty="0" smtClean="0">
                <a:sym typeface="+mn-ea"/>
              </a:rPr>
              <a:t>操作</a:t>
            </a:r>
            <a:endParaRPr lang="zh-CN" altLang="en-US" sz="2800" b="1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表单及表单操作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1772"/>
            <a:ext cx="9715500" cy="4643437"/>
          </a:xfrm>
        </p:spPr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单元素是重要的用户交互元素</a:t>
            </a:r>
            <a:endParaRPr lang="en-US" altLang="zh-CN" dirty="0" smtClean="0"/>
          </a:p>
          <a:p>
            <a:r>
              <a:rPr lang="zh-CN" altLang="en-US" dirty="0" smtClean="0"/>
              <a:t>表单用于收集用户输入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单定义在</a:t>
            </a:r>
            <a:r>
              <a:rPr lang="en-US" altLang="zh-CN" dirty="0" smtClean="0"/>
              <a:t>&lt;form&gt;</a:t>
            </a:r>
            <a:r>
              <a:rPr lang="zh-CN" altLang="en-US" dirty="0" smtClean="0"/>
              <a:t>元素中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单元素包括有</a:t>
            </a:r>
            <a:r>
              <a:rPr lang="en-US" altLang="zh-CN" dirty="0" smtClean="0"/>
              <a:t>&lt;input&gt;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&lt;select&gt;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&lt;option&gt;</a:t>
            </a:r>
            <a:r>
              <a:rPr lang="zh-CN" altLang="en-US" dirty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&lt;button&gt;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常用来检查表单数据有效性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99" y="1072188"/>
            <a:ext cx="4866667" cy="4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85" y="892029"/>
            <a:ext cx="7060318" cy="5130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5670" y="2452440"/>
            <a:ext cx="1224561" cy="41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84210" y="887135"/>
            <a:ext cx="2728920" cy="5135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有两类访问方法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节点访问方法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在表单元素中定义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，操作方法同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document.Forms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不同于节点访问方法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主要通过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属性进行访问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form</a:t>
            </a:r>
            <a:r>
              <a:rPr lang="zh-CN" altLang="en-US" dirty="0" smtClean="0"/>
              <a:t>中表单元素的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属性是向后端</a:t>
            </a:r>
            <a:r>
              <a:rPr lang="zh-CN" altLang="en-US" dirty="0"/>
              <a:t>服务</a:t>
            </a:r>
            <a:r>
              <a:rPr lang="zh-CN" altLang="en-US" dirty="0" smtClean="0"/>
              <a:t>提交数据的关键属性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3258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属性访问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frm1 = document.forms.frm1;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frm1 = document.frm1;</a:t>
            </a:r>
            <a:endParaRPr lang="en-US" altLang="zh-CN" dirty="0" smtClean="0"/>
          </a:p>
          <a:p>
            <a:r>
              <a:rPr lang="en-US" altLang="zh-CN" dirty="0" err="1" smtClean="0"/>
              <a:t>document.forms</a:t>
            </a:r>
            <a:r>
              <a:rPr lang="zh-CN" altLang="en-US" dirty="0" smtClean="0"/>
              <a:t>数字索引访问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frm1 = </a:t>
            </a:r>
            <a:r>
              <a:rPr lang="en-US" altLang="zh-CN" dirty="0" err="1" smtClean="0"/>
              <a:t>document.forms</a:t>
            </a:r>
            <a:r>
              <a:rPr lang="en-US" altLang="zh-CN" dirty="0" smtClean="0"/>
              <a:t>[0];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frm2 = </a:t>
            </a:r>
            <a:r>
              <a:rPr lang="en-US" altLang="zh-CN" dirty="0" err="1" smtClean="0"/>
              <a:t>document.forms</a:t>
            </a:r>
            <a:r>
              <a:rPr lang="en-US" altLang="zh-CN" dirty="0" smtClean="0"/>
              <a:t>[1];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的访问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index02.html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操作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表单及表单操作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1772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为配合后端复选框</a:t>
            </a:r>
            <a:r>
              <a:rPr lang="en-US" altLang="zh-CN" dirty="0" smtClean="0">
                <a:solidFill>
                  <a:srgbClr val="FF0000"/>
                </a:solidFill>
              </a:rPr>
              <a:t>name</a:t>
            </a:r>
            <a:r>
              <a:rPr lang="zh-CN" altLang="en-US" dirty="0" smtClean="0">
                <a:solidFill>
                  <a:srgbClr val="FF0000"/>
                </a:solidFill>
              </a:rPr>
              <a:t>属性值</a:t>
            </a:r>
            <a:r>
              <a:rPr lang="zh-CN" altLang="en-US" dirty="0" smtClean="0"/>
              <a:t>后缀经常增加</a:t>
            </a:r>
            <a:r>
              <a:rPr lang="en-US" altLang="zh-CN" dirty="0" smtClean="0">
                <a:solidFill>
                  <a:srgbClr val="FF0000"/>
                </a:solidFill>
              </a:rPr>
              <a:t>[ 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 smtClean="0"/>
              <a:t>用户选择值需遍历复选框所有元素节点，检查</a:t>
            </a:r>
            <a:r>
              <a:rPr lang="en-US" altLang="zh-CN" dirty="0" smtClean="0">
                <a:solidFill>
                  <a:srgbClr val="FF0000"/>
                </a:solidFill>
              </a:rPr>
              <a:t>checked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遍历可以使用</a:t>
            </a:r>
            <a:r>
              <a:rPr lang="en-US" altLang="zh-CN" dirty="0" err="1" smtClean="0"/>
              <a:t>getElementsByName</a:t>
            </a:r>
            <a:r>
              <a:rPr lang="zh-CN" altLang="en-US" dirty="0" smtClean="0"/>
              <a:t>方法和</a:t>
            </a:r>
            <a:r>
              <a:rPr lang="en-US" altLang="zh-CN" dirty="0" err="1" smtClean="0"/>
              <a:t>form.elements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单访问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6" y="2329088"/>
            <a:ext cx="10598765" cy="196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index03.html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89157"/>
            <a:ext cx="9715500" cy="4643437"/>
          </a:xfrm>
        </p:spPr>
        <p:txBody>
          <a:bodyPr/>
          <a:lstStyle/>
          <a:p>
            <a:r>
              <a:rPr lang="en-US" altLang="zh-CN" dirty="0" err="1" smtClean="0"/>
              <a:t>getElementsByName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单访问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24" y="1988340"/>
            <a:ext cx="9740287" cy="331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en-US" altLang="zh-CN" dirty="0" err="1" smtClean="0"/>
              <a:t>form.elements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表单访问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66" y="1844274"/>
            <a:ext cx="9481600" cy="367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6713" y="5013726"/>
            <a:ext cx="683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遍历过程中需要判断元素节点</a:t>
            </a:r>
            <a:r>
              <a:rPr lang="en-US" altLang="zh-CN" sz="2800" dirty="0" smtClean="0"/>
              <a:t>name</a:t>
            </a:r>
            <a:r>
              <a:rPr lang="zh-CN" altLang="en-US" sz="2800" dirty="0" smtClean="0"/>
              <a:t>属性值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1772"/>
            <a:ext cx="9715500" cy="4643437"/>
          </a:xfrm>
        </p:spPr>
        <p:txBody>
          <a:bodyPr/>
          <a:lstStyle/>
          <a:p>
            <a:r>
              <a:rPr lang="zh-CN" altLang="en-US" dirty="0"/>
              <a:t>多选</a:t>
            </a:r>
            <a:r>
              <a:rPr lang="zh-CN" altLang="en-US" dirty="0" smtClean="0"/>
              <a:t>下拉框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为配合后端</a:t>
            </a:r>
            <a:r>
              <a:rPr lang="zh-CN" altLang="en-US" dirty="0"/>
              <a:t>多选</a:t>
            </a:r>
            <a:r>
              <a:rPr lang="zh-CN" altLang="en-US" dirty="0" smtClean="0"/>
              <a:t>下拉框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要加</a:t>
            </a:r>
            <a:r>
              <a:rPr lang="en-US" altLang="zh-CN" dirty="0" smtClean="0"/>
              <a:t>[ ]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获取用户选择值需要遍历子元素</a:t>
            </a:r>
            <a:r>
              <a:rPr lang="en-US" altLang="zh-CN" dirty="0" smtClean="0"/>
              <a:t>&lt;option&gt;</a:t>
            </a:r>
            <a:r>
              <a:rPr lang="zh-CN" altLang="en-US" dirty="0" smtClean="0"/>
              <a:t>，检查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</a:t>
            </a:r>
            <a:r>
              <a:rPr lang="en-US" altLang="zh-CN" dirty="0" err="1" smtClean="0"/>
              <a:t>getElementsByName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getElementsById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form.elements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单访问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59" y="2132406"/>
            <a:ext cx="5592162" cy="244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index03.html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89157"/>
            <a:ext cx="9715500" cy="4643437"/>
          </a:xfrm>
        </p:spPr>
        <p:txBody>
          <a:bodyPr/>
          <a:lstStyle/>
          <a:p>
            <a:r>
              <a:rPr lang="en-US" altLang="zh-CN" dirty="0" err="1" smtClean="0"/>
              <a:t>getElementsByName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表单访问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8" y="1700208"/>
            <a:ext cx="10399765" cy="302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7373" y="4651197"/>
            <a:ext cx="587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 smtClean="0"/>
              <a:t>getElementById</a:t>
            </a:r>
            <a:r>
              <a:rPr lang="zh-CN" altLang="en-US" sz="2800" dirty="0" smtClean="0"/>
              <a:t>需要设置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属性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form.elements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97" y="2060373"/>
            <a:ext cx="9617969" cy="372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其他表单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表单访问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56" y="1600293"/>
            <a:ext cx="64373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88" y="2097978"/>
            <a:ext cx="5819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67" y="2824854"/>
            <a:ext cx="4876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66" y="4769745"/>
            <a:ext cx="3829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37" y="5165532"/>
            <a:ext cx="52673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55" y="1600293"/>
            <a:ext cx="2924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55" y="2283715"/>
            <a:ext cx="27527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55" y="3586853"/>
            <a:ext cx="25717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55" y="4688782"/>
            <a:ext cx="28479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39" y="5165532"/>
            <a:ext cx="2438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 bwMode="auto">
          <a:xfrm>
            <a:off x="7921827" y="1663158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7921825" y="2327803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7921826" y="3629677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7921827" y="4709738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7921827" y="5177969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index04.html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82441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对表单元素的操作处理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对其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值的检测判断与提示，伴随着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的样式变化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拉选项的变化，比如下拉选择省，市的下拉列表要跟随变化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可以使用下拉框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属性，有也可以使用</a:t>
            </a:r>
            <a:r>
              <a:rPr lang="en-US" altLang="zh-CN" dirty="0" err="1" smtClean="0"/>
              <a:t>appendChild</a:t>
            </a:r>
            <a:r>
              <a:rPr lang="zh-CN" altLang="en-US" dirty="0" smtClean="0"/>
              <a:t>等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操作方法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/>
              <a:t>document.frm1.city.</a:t>
            </a:r>
            <a:r>
              <a:rPr lang="en-US" altLang="zh-CN" dirty="0">
                <a:solidFill>
                  <a:srgbClr val="FF0000"/>
                </a:solidFill>
              </a:rPr>
              <a:t>options</a:t>
            </a:r>
            <a:r>
              <a:rPr lang="en-US" altLang="zh-CN" dirty="0"/>
              <a:t>.length = 0;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option = </a:t>
            </a:r>
            <a:r>
              <a:rPr lang="en-US" altLang="zh-CN" dirty="0" err="1"/>
              <a:t>document.</a:t>
            </a:r>
            <a:r>
              <a:rPr lang="en-US" altLang="zh-CN" dirty="0" err="1">
                <a:solidFill>
                  <a:srgbClr val="FF0000"/>
                </a:solidFill>
              </a:rPr>
              <a:t>createElement</a:t>
            </a:r>
            <a:r>
              <a:rPr lang="en-US" altLang="zh-CN" dirty="0"/>
              <a:t>("option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/>
              <a:t>document.frm1.city.</a:t>
            </a:r>
            <a:r>
              <a:rPr lang="en-US" altLang="zh-CN" dirty="0">
                <a:solidFill>
                  <a:srgbClr val="FF0000"/>
                </a:solidFill>
              </a:rPr>
              <a:t>options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option</a:t>
            </a:r>
            <a:r>
              <a:rPr lang="en-US" altLang="zh-CN" dirty="0" smtClean="0"/>
              <a:t>;  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/>
              <a:t>document.frm1.city.</a:t>
            </a:r>
            <a:r>
              <a:rPr lang="en-US" altLang="zh-CN" dirty="0">
                <a:solidFill>
                  <a:srgbClr val="FF0000"/>
                </a:solidFill>
              </a:rPr>
              <a:t>appendChild</a:t>
            </a:r>
            <a:r>
              <a:rPr lang="en-US" altLang="zh-CN" dirty="0"/>
              <a:t>(option);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index05.html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1772"/>
            <a:ext cx="9715500" cy="4643437"/>
          </a:xfrm>
        </p:spPr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单元素的访问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复选框和多选下拉框的遍历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普通表单元素的访问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单元素的操作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对下拉框的操作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21975" cy="5253990"/>
          </a:xfrm>
        </p:spPr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ocument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odel</a:t>
            </a:r>
            <a:r>
              <a:rPr lang="zh-CN" altLang="en-US" dirty="0"/>
              <a:t>）：文档对象模型</a:t>
            </a:r>
            <a:endParaRPr lang="zh-CN" altLang="en-US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浏览器</a:t>
            </a:r>
            <a:r>
              <a:rPr lang="zh-CN" altLang="en-US" dirty="0"/>
              <a:t>提供的</a:t>
            </a:r>
            <a:r>
              <a:rPr lang="zh-CN" altLang="en-US" dirty="0">
                <a:solidFill>
                  <a:srgbClr val="FF0000"/>
                </a:solidFill>
              </a:rPr>
              <a:t>操作 </a:t>
            </a:r>
            <a:r>
              <a:rPr lang="en-US" altLang="zh-CN" dirty="0">
                <a:solidFill>
                  <a:srgbClr val="FF0000"/>
                </a:solidFill>
              </a:rPr>
              <a:t>HTML 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r>
              <a:rPr lang="zh-CN" altLang="en-US" dirty="0"/>
              <a:t>内容的应用程序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用于</a:t>
            </a:r>
            <a:r>
              <a:rPr lang="zh-CN" altLang="en-US" dirty="0"/>
              <a:t>对</a:t>
            </a:r>
            <a:r>
              <a:rPr lang="zh-CN" altLang="en-US" dirty="0" smtClean="0"/>
              <a:t>文档</a:t>
            </a:r>
            <a:r>
              <a:rPr lang="en-US" altLang="zh-CN" dirty="0" smtClean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  <a:r>
              <a:rPr lang="zh-CN" altLang="en-US" dirty="0" smtClean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动态</a:t>
            </a:r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 smtClean="0"/>
              <a:t>，增加、修改、删除、读取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-HTML</a:t>
            </a:r>
            <a:r>
              <a:rPr lang="zh-CN" altLang="en-US" dirty="0" smtClean="0"/>
              <a:t>文档中</a:t>
            </a:r>
            <a:r>
              <a:rPr lang="zh-CN" altLang="en-US" dirty="0" smtClean="0">
                <a:solidFill>
                  <a:srgbClr val="FF0000"/>
                </a:solidFill>
              </a:rPr>
              <a:t>所有内容</a:t>
            </a:r>
            <a:r>
              <a:rPr lang="zh-CN" altLang="en-US" dirty="0" smtClean="0"/>
              <a:t>都是节点 ，称为</a:t>
            </a:r>
            <a:r>
              <a:rPr lang="en-US" altLang="zh-CN" dirty="0" smtClean="0">
                <a:solidFill>
                  <a:srgbClr val="FF0000"/>
                </a:solidFill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r>
              <a:rPr lang="en-US" altLang="zh-CN" dirty="0" smtClean="0"/>
              <a:t>-DOM</a:t>
            </a:r>
            <a:r>
              <a:rPr lang="zh-CN" altLang="en-US" dirty="0" smtClean="0"/>
              <a:t>节点类型有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 smtClean="0"/>
              <a:t>个，之前介绍了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个，元素节点、属性节点和文本节点，最常用的是</a:t>
            </a:r>
            <a:r>
              <a:rPr lang="zh-CN" altLang="en-US" dirty="0" smtClean="0">
                <a:solidFill>
                  <a:srgbClr val="FF0000"/>
                </a:solidFill>
              </a:rPr>
              <a:t>元素节点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r>
              <a:rPr lang="en-US" altLang="zh-CN" dirty="0" smtClean="0"/>
              <a:t>-DOM</a:t>
            </a:r>
            <a:r>
              <a:rPr lang="zh-CN" altLang="en-US" dirty="0" smtClean="0"/>
              <a:t>节点有</a:t>
            </a:r>
            <a:r>
              <a:rPr lang="zh-CN" altLang="en-US" dirty="0" smtClean="0">
                <a:solidFill>
                  <a:srgbClr val="FF0000"/>
                </a:solidFill>
              </a:rPr>
              <a:t>父子层次关系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kumimoji="0" lang="en-US" altLang="zh-CN" dirty="0" smtClean="0">
                <a:sym typeface="+mn-ea"/>
              </a:rPr>
              <a:t>DOM</a:t>
            </a:r>
            <a:r>
              <a:rPr kumimoji="0" lang="zh-CN" altLang="en-US" dirty="0">
                <a:sym typeface="+mn-ea"/>
              </a:rPr>
              <a:t>综述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kumimoji="0" lang="en-US" altLang="zh-CN" dirty="0" smtClean="0">
                <a:sym typeface="+mn-ea"/>
              </a:rPr>
              <a:t>DOM</a:t>
            </a:r>
            <a:r>
              <a:rPr kumimoji="0" lang="zh-CN" altLang="en-US" dirty="0" smtClean="0">
                <a:sym typeface="+mn-ea"/>
              </a:rPr>
              <a:t>节点访问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54" y="1195977"/>
            <a:ext cx="9717892" cy="472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节点访问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节点访问方法梳理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标红部分之前没有介绍</a:t>
            </a:r>
            <a:endParaRPr lang="zh-CN" altLang="en-US" dirty="0" smtClean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765558" y="2206710"/>
          <a:ext cx="1072197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349"/>
                <a:gridCol w="2593188"/>
                <a:gridCol w="63454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JavaScript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直接获取节点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属性获取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document.getElementById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通过标签名获取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document.getElement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ByTagName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通过类名获取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document.getElement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ByClassName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属性获取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document.getElementsByName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通过节点关系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获取节点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通过父节点获取子节点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node.childNodes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node.firstChild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 dirty="0" err="1" smtClean="0">
                          <a:latin typeface="+mn-ea"/>
                          <a:ea typeface="+mn-ea"/>
                        </a:rPr>
                        <a:t>node.lastChild</a:t>
                      </a:r>
                      <a:endParaRPr lang="en-US" altLang="zh-CN" sz="16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node.children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node.firstElementChild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node.lastEelementChild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通过子节点获取父节点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node.parentNode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node.parentElement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获取前后兄弟节点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node.previousSibling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600" baseline="0" dirty="0" err="1" smtClean="0">
                          <a:latin typeface="+mn-ea"/>
                          <a:ea typeface="+mn-ea"/>
                        </a:rPr>
                        <a:t>node.nextSibling</a:t>
                      </a:r>
                      <a:endParaRPr lang="en-US" altLang="zh-CN" sz="16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node.previousElementSibling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6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node.nextElementSibling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文档遍历有两种方式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作为元素树的遍历</a:t>
            </a:r>
            <a:endParaRPr lang="en-US" altLang="zh-CN" dirty="0" smtClean="0"/>
          </a:p>
          <a:p>
            <a:pPr lvl="2" indent="0">
              <a:buNone/>
            </a:pPr>
            <a:r>
              <a:rPr lang="zh-CN" altLang="en-US" dirty="0" smtClean="0"/>
              <a:t> 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标签元素为最小单位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节点访问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38" y="1952315"/>
            <a:ext cx="6304363" cy="390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节点访问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文档遍历</a:t>
            </a:r>
            <a:r>
              <a:rPr lang="zh-CN" altLang="en-US" dirty="0"/>
              <a:t>第二</a:t>
            </a:r>
            <a:r>
              <a:rPr lang="zh-CN" altLang="en-US" dirty="0" smtClean="0"/>
              <a:t>种方式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作为节点树的遍历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HTML</a:t>
            </a:r>
            <a:r>
              <a:rPr lang="zh-CN" altLang="en-US" dirty="0" smtClean="0"/>
              <a:t>所有内容都是节点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包括了元素树中的元素节点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元素节点中的属性和内容都是节点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19" y="1268010"/>
            <a:ext cx="6369851" cy="3487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800682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通过节点关系获取节点的操作方法分两类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注意两类方法名称的区别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/>
              <a:t>节点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9459" y="2203325"/>
          <a:ext cx="11093082" cy="366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324515"/>
                <a:gridCol w="7059234"/>
              </a:tblGrid>
              <a:tr h="5042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JavaScript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</a:tr>
              <a:tr h="504231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通过父节点获取子节点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node.children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node.first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Child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node.last</a:t>
                      </a:r>
                      <a:r>
                        <a:rPr lang="en-US" altLang="zh-CN" sz="18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Eelement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Child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04231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node.childNodes</a:t>
                      </a:r>
                      <a:r>
                        <a:rPr lang="en-US" altLang="zh-CN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node.firstChild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aseline="0" dirty="0" err="1" smtClean="0">
                          <a:latin typeface="+mn-ea"/>
                          <a:ea typeface="+mn-ea"/>
                        </a:rPr>
                        <a:t>node.lastChild</a:t>
                      </a:r>
                      <a:endParaRPr lang="en-US" altLang="zh-CN" sz="18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4231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通过子节点获取父节点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node.parent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Element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4231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node.parentNode</a:t>
                      </a:r>
                      <a:endParaRPr lang="zh-CN" altLang="en-US" dirty="0"/>
                    </a:p>
                  </a:txBody>
                  <a:tcPr/>
                </a:tc>
              </a:tr>
              <a:tr h="504231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获取前后兄弟节点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node.previous</a:t>
                      </a:r>
                      <a:r>
                        <a:rPr lang="en-US" altLang="zh-CN" sz="18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Sibling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node.next</a:t>
                      </a:r>
                      <a:r>
                        <a:rPr lang="en-US" altLang="zh-CN" sz="18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Sibling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4231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node.previousSibling</a:t>
                      </a:r>
                      <a:r>
                        <a:rPr lang="en-US" altLang="zh-CN" sz="18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aseline="0" dirty="0" err="1" smtClean="0">
                          <a:latin typeface="+mn-ea"/>
                          <a:ea typeface="+mn-ea"/>
                        </a:rPr>
                        <a:t>node.nextSibling</a:t>
                      </a:r>
                      <a:endParaRPr lang="en-US" altLang="zh-CN" sz="18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657" y="782441"/>
            <a:ext cx="10660883" cy="49494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&lt;</a:t>
            </a:r>
            <a:r>
              <a:rPr lang="en-US" altLang="zh-CN" sz="2600" dirty="0" smtClean="0">
                <a:solidFill>
                  <a:srgbClr val="FF0000"/>
                </a:solidFill>
              </a:rPr>
              <a:t>h1</a:t>
            </a:r>
            <a:r>
              <a:rPr lang="en-US" altLang="zh-CN" sz="2600" dirty="0" smtClean="0">
                <a:solidFill>
                  <a:schemeClr val="tx1"/>
                </a:solidFill>
              </a:rPr>
              <a:t>&gt;</a:t>
            </a:r>
            <a:r>
              <a:rPr lang="zh-CN" altLang="en-US" sz="2600" dirty="0">
                <a:solidFill>
                  <a:schemeClr val="tx1"/>
                </a:solidFill>
              </a:rPr>
              <a:t>新闻</a:t>
            </a:r>
            <a:r>
              <a:rPr lang="zh-CN" altLang="en-US" sz="2600" dirty="0" smtClean="0">
                <a:solidFill>
                  <a:schemeClr val="tx1"/>
                </a:solidFill>
              </a:rPr>
              <a:t>动态</a:t>
            </a:r>
            <a:r>
              <a:rPr lang="en-US" altLang="zh-CN" sz="2600" dirty="0" smtClean="0">
                <a:solidFill>
                  <a:schemeClr val="tx1"/>
                </a:solidFill>
              </a:rPr>
              <a:t>&lt;</a:t>
            </a:r>
            <a:r>
              <a:rPr lang="en-US" altLang="zh-CN" sz="2600" dirty="0">
                <a:solidFill>
                  <a:srgbClr val="FF0000"/>
                </a:solidFill>
              </a:rPr>
              <a:t>span</a:t>
            </a:r>
            <a:r>
              <a:rPr lang="en-US" altLang="zh-CN" sz="2600" dirty="0">
                <a:solidFill>
                  <a:schemeClr val="tx1"/>
                </a:solidFill>
              </a:rPr>
              <a:t> id</a:t>
            </a:r>
            <a:r>
              <a:rPr lang="en-US" altLang="zh-CN" sz="2600" dirty="0" smtClean="0">
                <a:solidFill>
                  <a:schemeClr val="tx1"/>
                </a:solidFill>
              </a:rPr>
              <a:t>=“time”&gt;2016-10-7</a:t>
            </a:r>
            <a:r>
              <a:rPr lang="en-US" altLang="zh-CN" sz="2600" dirty="0">
                <a:solidFill>
                  <a:schemeClr val="tx1"/>
                </a:solidFill>
              </a:rPr>
              <a:t>&lt;/</a:t>
            </a:r>
            <a:r>
              <a:rPr lang="en-US" altLang="zh-CN" sz="2600" dirty="0">
                <a:solidFill>
                  <a:srgbClr val="FF0000"/>
                </a:solidFill>
              </a:rPr>
              <a:t>span</a:t>
            </a:r>
            <a:r>
              <a:rPr lang="en-US" altLang="zh-CN" sz="2600" dirty="0" smtClean="0">
                <a:solidFill>
                  <a:schemeClr val="tx1"/>
                </a:solidFill>
              </a:rPr>
              <a:t>&gt; &lt;span&gt;</a:t>
            </a:r>
            <a:r>
              <a:rPr lang="zh-CN" altLang="en-US" sz="2600" dirty="0" smtClean="0">
                <a:solidFill>
                  <a:schemeClr val="tx1"/>
                </a:solidFill>
              </a:rPr>
              <a:t>更多</a:t>
            </a:r>
            <a:r>
              <a:rPr lang="en-US" altLang="zh-CN" sz="2600" dirty="0" smtClean="0">
                <a:solidFill>
                  <a:schemeClr val="tx1"/>
                </a:solidFill>
              </a:rPr>
              <a:t>&lt;/span&gt;&lt;/</a:t>
            </a:r>
            <a:r>
              <a:rPr lang="en-US" altLang="zh-CN" sz="2600" dirty="0">
                <a:solidFill>
                  <a:srgbClr val="FF0000"/>
                </a:solidFill>
              </a:rPr>
              <a:t>h1</a:t>
            </a:r>
            <a:r>
              <a:rPr lang="en-US" altLang="zh-CN" sz="2600" dirty="0" smtClean="0">
                <a:solidFill>
                  <a:schemeClr val="tx1"/>
                </a:solidFill>
              </a:rPr>
              <a:t>&gt;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r>
              <a:rPr lang="zh-CN" altLang="en-US" sz="2600" dirty="0" smtClean="0">
                <a:solidFill>
                  <a:schemeClr val="tx2"/>
                </a:solidFill>
              </a:rPr>
              <a:t>元素树访问方法：</a:t>
            </a:r>
            <a:endParaRPr lang="en-US" altLang="zh-CN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h=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document.getElementsByTagName</a:t>
            </a:r>
            <a:r>
              <a:rPr lang="en-US" altLang="zh-CN" sz="2600" dirty="0" smtClean="0">
                <a:solidFill>
                  <a:schemeClr val="tx1"/>
                </a:solidFill>
              </a:rPr>
              <a:t>(‘h1’)[0].children;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console.log(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h.length</a:t>
            </a:r>
            <a:r>
              <a:rPr lang="en-US" altLang="zh-CN" sz="2600" dirty="0" smtClean="0">
                <a:solidFill>
                  <a:schemeClr val="tx1"/>
                </a:solidFill>
              </a:rPr>
              <a:t>);//</a:t>
            </a:r>
            <a:r>
              <a:rPr lang="zh-CN" altLang="en-US" sz="2600" dirty="0" smtClean="0">
                <a:solidFill>
                  <a:schemeClr val="tx2"/>
                </a:solidFill>
              </a:rPr>
              <a:t>输出 </a:t>
            </a:r>
            <a:r>
              <a:rPr lang="en-US" altLang="zh-CN" sz="2600" dirty="0" smtClean="0">
                <a:solidFill>
                  <a:schemeClr val="tx2"/>
                </a:solidFill>
              </a:rPr>
              <a:t>2</a:t>
            </a:r>
            <a:r>
              <a:rPr lang="en-US" altLang="zh-CN" sz="2600" dirty="0" smtClean="0">
                <a:solidFill>
                  <a:srgbClr val="FF0000"/>
                </a:solidFill>
              </a:rPr>
              <a:t>   </a:t>
            </a:r>
            <a:r>
              <a:rPr lang="en-US" altLang="zh-CN" sz="2600" dirty="0" smtClean="0">
                <a:solidFill>
                  <a:schemeClr val="tx1"/>
                </a:solidFill>
              </a:rPr>
              <a:t>h</a:t>
            </a:r>
            <a:r>
              <a:rPr lang="zh-CN" altLang="en-US" sz="2600" dirty="0" smtClean="0">
                <a:solidFill>
                  <a:schemeClr val="tx1"/>
                </a:solidFill>
              </a:rPr>
              <a:t>的类型是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HTMLCollection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r>
              <a:rPr lang="zh-CN" altLang="en-US" sz="2600" dirty="0" smtClean="0">
                <a:solidFill>
                  <a:schemeClr val="tx2"/>
                </a:solidFill>
              </a:rPr>
              <a:t>节点树的访问方法：</a:t>
            </a:r>
            <a:endParaRPr lang="en-US" altLang="zh-CN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h=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document.getElementsByTagName</a:t>
            </a:r>
            <a:r>
              <a:rPr lang="en-US" altLang="zh-CN" sz="2600" dirty="0">
                <a:solidFill>
                  <a:schemeClr val="tx1"/>
                </a:solidFill>
              </a:rPr>
              <a:t>(‘h1’)[0].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childNodes</a:t>
            </a:r>
            <a:r>
              <a:rPr lang="en-US" altLang="zh-CN" sz="2600" dirty="0" smtClean="0">
                <a:solidFill>
                  <a:schemeClr val="tx1"/>
                </a:solidFill>
              </a:rPr>
              <a:t>;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console.log(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h.length</a:t>
            </a:r>
            <a:r>
              <a:rPr lang="en-US" altLang="zh-CN" sz="2600" dirty="0" smtClean="0">
                <a:solidFill>
                  <a:schemeClr val="tx1"/>
                </a:solidFill>
              </a:rPr>
              <a:t>);//</a:t>
            </a:r>
            <a:r>
              <a:rPr lang="zh-CN" altLang="en-US" sz="2600" dirty="0" smtClean="0">
                <a:solidFill>
                  <a:schemeClr val="tx2"/>
                </a:solidFill>
              </a:rPr>
              <a:t>输出 </a:t>
            </a:r>
            <a:r>
              <a:rPr lang="en-US" altLang="zh-CN" sz="2600" dirty="0" smtClean="0">
                <a:solidFill>
                  <a:schemeClr val="tx2"/>
                </a:solidFill>
              </a:rPr>
              <a:t>4</a:t>
            </a:r>
            <a:r>
              <a:rPr lang="en-US" altLang="zh-CN" sz="2600" dirty="0" smtClean="0">
                <a:solidFill>
                  <a:srgbClr val="FF0000"/>
                </a:solidFill>
              </a:rPr>
              <a:t>   </a:t>
            </a:r>
            <a:r>
              <a:rPr lang="en-US" altLang="zh-CN" sz="2600" dirty="0" smtClean="0">
                <a:solidFill>
                  <a:schemeClr val="tx1"/>
                </a:solidFill>
              </a:rPr>
              <a:t>h</a:t>
            </a:r>
            <a:r>
              <a:rPr lang="zh-CN" altLang="en-US" sz="2600" dirty="0" smtClean="0">
                <a:solidFill>
                  <a:schemeClr val="tx1"/>
                </a:solidFill>
              </a:rPr>
              <a:t>的类型</a:t>
            </a:r>
            <a:r>
              <a:rPr lang="zh-CN" altLang="en-US" sz="2600" dirty="0">
                <a:solidFill>
                  <a:schemeClr val="tx1"/>
                </a:solidFill>
              </a:rPr>
              <a:t>是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NodeList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元素树和节点树的区别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index01.html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3512</Words>
  <Application>WPS 演示</Application>
  <PresentationFormat>自定义</PresentationFormat>
  <Paragraphs>344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Franklin Gothic Medium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3310</cp:revision>
  <cp:lastPrinted>2411-12-30T00:00:00Z</cp:lastPrinted>
  <dcterms:created xsi:type="dcterms:W3CDTF">2003-05-12T10:17:00Z</dcterms:created>
  <dcterms:modified xsi:type="dcterms:W3CDTF">2018-05-23T08:37:29Z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