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34" r:id="rId3"/>
    <p:sldId id="1235" r:id="rId4"/>
    <p:sldId id="1248" r:id="rId6"/>
    <p:sldId id="1254" r:id="rId7"/>
    <p:sldId id="1260" r:id="rId8"/>
    <p:sldId id="1252" r:id="rId9"/>
    <p:sldId id="1270" r:id="rId10"/>
    <p:sldId id="1271" r:id="rId11"/>
    <p:sldId id="1262" r:id="rId12"/>
    <p:sldId id="1261" r:id="rId13"/>
    <p:sldId id="1250" r:id="rId14"/>
    <p:sldId id="1272" r:id="rId15"/>
    <p:sldId id="1263" r:id="rId16"/>
    <p:sldId id="1251" r:id="rId17"/>
    <p:sldId id="1273" r:id="rId18"/>
    <p:sldId id="1269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13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>
                <a:latin typeface="+mj-ea"/>
                <a:ea typeface="+mj-ea"/>
              </a:rPr>
              <a:t>事件</a:t>
            </a:r>
            <a:r>
              <a:rPr lang="zh-CN">
                <a:latin typeface="+mj-ea"/>
                <a:ea typeface="+mj-ea"/>
              </a:rPr>
              <a:t>及事件流</a:t>
            </a:r>
            <a:endParaRPr lang="zh-CN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事件流（冒泡、捕获）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什么是事件流（冒泡方式，捕获方式）</a:t>
            </a: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38975" y="6196330"/>
            <a:ext cx="4362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index04.html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demo04.js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VOCN]RDVVH5)E`1OM7KH1V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1533525"/>
            <a:ext cx="5497830" cy="4989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57950" y="1710690"/>
            <a:ext cx="479615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tx1"/>
                </a:solidFill>
              </a:rPr>
              <a:t>事件流</a:t>
            </a:r>
            <a:r>
              <a:rPr sz="2000">
                <a:solidFill>
                  <a:schemeClr val="tx1"/>
                </a:solidFill>
              </a:rPr>
              <a:t>指从页面中接收事件的顺序</a:t>
            </a:r>
            <a:r>
              <a:rPr lang="zh-CN" sz="2000">
                <a:solidFill>
                  <a:schemeClr val="tx1"/>
                </a:solidFill>
              </a:rPr>
              <a:t>包括（</a:t>
            </a:r>
            <a:r>
              <a:rPr sz="2000">
                <a:solidFill>
                  <a:schemeClr val="accent3"/>
                </a:solidFill>
              </a:rPr>
              <a:t>冒泡流</a:t>
            </a:r>
            <a:r>
              <a:rPr sz="2000">
                <a:solidFill>
                  <a:schemeClr val="tx1"/>
                </a:solidFill>
              </a:rPr>
              <a:t>和</a:t>
            </a:r>
            <a:r>
              <a:rPr sz="2000">
                <a:solidFill>
                  <a:schemeClr val="accent3"/>
                </a:solidFill>
              </a:rPr>
              <a:t>捕获流</a:t>
            </a:r>
            <a:r>
              <a:rPr lang="zh-CN" sz="2000">
                <a:solidFill>
                  <a:schemeClr val="tx1"/>
                </a:solidFill>
              </a:rPr>
              <a:t>）</a:t>
            </a:r>
            <a:endParaRPr lang="zh-CN" sz="2000">
              <a:solidFill>
                <a:schemeClr val="tx1"/>
              </a:solidFill>
            </a:endParaRPr>
          </a:p>
          <a:p>
            <a:endParaRPr 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accent3"/>
                </a:solidFill>
                <a:sym typeface="+mn-ea"/>
              </a:rPr>
              <a:t>IE</a:t>
            </a:r>
            <a:r>
              <a:rPr lang="zh-CN" altLang="en-US" sz="2000">
                <a:sym typeface="+mn-ea"/>
              </a:rPr>
              <a:t> 提出的是冒泡流，而 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Netscape </a:t>
            </a:r>
            <a:r>
              <a:rPr lang="zh-CN" altLang="en-US" sz="2000">
                <a:sym typeface="+mn-ea"/>
              </a:rPr>
              <a:t>提出的是捕获流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当页面中发生某种事件（比如鼠标点击，鼠标滑过等）时，子元素和父元素都会接收到该事件，具体顺序是怎样的呢？冒泡和捕获则描述了两种不同的顺序 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冒泡：从最具体的节点到最不具体节点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捕获：从最不具体的节点到最具体节点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再谈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DOM2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级事件响应（在不同阶段，对事件的响应）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862320" y="605282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index05.html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demo05.js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BHEO8E2MP5UPQRR[PFHQK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753235"/>
            <a:ext cx="9159240" cy="404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事件对象的属性及方法与事件流（查看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Event.prototype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target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属性、bubbles（表示该事件是否冒泡）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stopPropagation(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方法（用于阻止事件冒泡）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index06.html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demo06.js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~53DH6JF0G$%K9NC(MSND}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2663825"/>
            <a:ext cx="10109200" cy="3169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2300" y="462724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stopPropagation </a:t>
            </a:r>
            <a:r>
              <a:rPr lang="zh-CN" altLang="en-US" sz="2000">
                <a:solidFill>
                  <a:schemeClr val="tx1"/>
                </a:solidFill>
              </a:rPr>
              <a:t>阻止事件冒泡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2280" y="496951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tx1"/>
                </a:solidFill>
              </a:rPr>
              <a:t>preventDefault </a:t>
            </a:r>
            <a:r>
              <a:rPr lang="zh-CN" altLang="en-US" sz="2000">
                <a:solidFill>
                  <a:schemeClr val="tx1"/>
                </a:solidFill>
              </a:rPr>
              <a:t>阻止默认响应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事件对象兼容性问题（对于老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浏览器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srcElement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用于获取事件的目标对象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cancelBubble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用于阻止事件冒泡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returnValue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用于阻止事件的默认行为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解决事件对象兼容问题的方法（同解决事件响应的兼容问题）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事件参考链接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https://developer.mozilla.org/zh-CN/docs/Web/API/Event/Event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https://developer.mozilla.org/zh-CN/docs/Web/API/EventTarget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补充：事件相关参考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查看慕课网上的视频（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1-3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章必看，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章选看）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https://www.imooc.com/learn/138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安装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Node.js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（安装成功后，查看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npm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的版本）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/>
              <a:t>事件流（冒泡、捕获）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事件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JS事件是浏览器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用户自身执行的某种动作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（包括前端中的事件、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中的事件等）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前端事件主要包括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中发生的特定的交互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常见事件（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load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click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mouseover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keydown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keyup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事件及事件对象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index01.html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demo01.js 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 descr="5JUE}NXAZ{L{AS6EV29_8[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3174365"/>
            <a:ext cx="8361045" cy="270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事件对象（包含事件中相应的信息）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当事件发生时会产生对应的事件对象（如：鼠标事件对象、键盘事件对象等）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）包含对应事件的相关信息（如触发的元素、坐标信息、键值信息等）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理解事件对象的继承关系（例如：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Event--UIEvent--MouseEvent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事件及事件对象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index02.html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demo02.js 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Z)NTHRKZQ0A(8Y7M3M8[U}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3027045"/>
            <a:ext cx="8326755" cy="3052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54185" y="2990215"/>
            <a:ext cx="2212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除了默认的事件外，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用户也可自定义事件对象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9430" y="4337050"/>
            <a:ext cx="22129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本节介绍基本的事件对象属性，与事件流相关的属性、方法参见事件流章节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事件响应处理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事件流（冒泡、捕获）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事件响应处理方式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事件响应处理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3176270"/>
            <a:ext cx="7746365" cy="2592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DOM0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级事件响应处理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事件响应处理的去耦合性要好很多）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44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r>
              <a:rPr lang="zh-CN" altLang="en-US" sz="2000">
                <a:solidFill>
                  <a:srgbClr val="FF0000"/>
                </a:solidFill>
              </a:rPr>
              <a:t>中的测试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3053715"/>
            <a:ext cx="8275955" cy="2999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级事响应件处理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DOM2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级事件响应处理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级事响应件处理更强，可以重复，支持自定义事件）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052820"/>
            <a:ext cx="5932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r>
              <a:rPr lang="zh-CN" altLang="en-US" sz="2000">
                <a:solidFill>
                  <a:srgbClr val="FF0000"/>
                </a:solidFill>
              </a:rPr>
              <a:t>中的测试</a:t>
            </a:r>
            <a:r>
              <a:rPr lang="en-US" altLang="zh-CN" sz="2000">
                <a:solidFill>
                  <a:srgbClr val="FF0000"/>
                </a:solidFill>
              </a:rPr>
              <a:t>3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2947670"/>
            <a:ext cx="9351645" cy="303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事件响应的兼容性问题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老版本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不支持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addEventListener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removeEventListener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老版本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支持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attachEvent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detachEvent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一些更特殊的浏览器可能两者都不支持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3039110"/>
            <a:ext cx="8738235" cy="3477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5430" y="4978400"/>
            <a:ext cx="5093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</a:rPr>
              <a:t>解决去除事件监听兼容性问题，与解决添加事件监听兼容性问题的方法类似：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 dirty="0">
                <a:sym typeface="+mn-ea"/>
              </a:rPr>
              <a:t>写一个可写一个</a:t>
            </a:r>
            <a:r>
              <a:rPr lang="en-US" altLang="zh-CN" sz="1800" dirty="0">
                <a:sym typeface="+mn-ea"/>
              </a:rPr>
              <a:t>removeEvent</a:t>
            </a:r>
            <a:r>
              <a:rPr lang="zh-CN" altLang="en-US" sz="1800" dirty="0">
                <a:sym typeface="+mn-ea"/>
              </a:rPr>
              <a:t>函数，然后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将</a:t>
            </a:r>
            <a:r>
              <a:rPr lang="en-US" altLang="zh-CN" sz="1800" dirty="0">
                <a:sym typeface="+mn-ea"/>
              </a:rPr>
              <a:t>addEventListener</a:t>
            </a:r>
            <a:r>
              <a:rPr lang="zh-CN" altLang="en-US" sz="1800" dirty="0">
                <a:sym typeface="+mn-ea"/>
              </a:rPr>
              <a:t>改为</a:t>
            </a:r>
            <a:r>
              <a:rPr lang="en-US" altLang="zh-CN" sz="1800" dirty="0">
                <a:sym typeface="+mn-ea"/>
              </a:rPr>
              <a:t>removeEventListener</a:t>
            </a:r>
            <a:endParaRPr lang="en-US" altLang="zh-CN" sz="1800" dirty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将</a:t>
            </a:r>
            <a:r>
              <a:rPr lang="en-US" altLang="zh-CN" sz="1800" dirty="0">
                <a:sym typeface="+mn-ea"/>
              </a:rPr>
              <a:t>attachEvent</a:t>
            </a:r>
            <a:r>
              <a:rPr lang="zh-CN" altLang="en-US" sz="1800" dirty="0">
                <a:sym typeface="+mn-ea"/>
              </a:rPr>
              <a:t>改为</a:t>
            </a:r>
            <a:r>
              <a:rPr lang="en-US" altLang="zh-CN" sz="1800" dirty="0">
                <a:sym typeface="+mn-ea"/>
              </a:rPr>
              <a:t>detachEvent</a:t>
            </a:r>
            <a:br>
              <a:rPr lang="zh-CN" altLang="en-US" sz="1800" dirty="0">
                <a:solidFill>
                  <a:srgbClr val="FF0000"/>
                </a:solidFill>
                <a:sym typeface="+mn-ea"/>
              </a:rPr>
            </a:b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思考：最后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else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里怎么改</a:t>
            </a:r>
            <a:endParaRPr lang="zh-CN" altLang="en-US" sz="18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1889</Words>
  <Application>WPS 演示</Application>
  <PresentationFormat>自定义</PresentationFormat>
  <Paragraphs>128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3137</cp:revision>
  <cp:lastPrinted>2411-12-30T00:00:00Z</cp:lastPrinted>
  <dcterms:created xsi:type="dcterms:W3CDTF">2003-05-12T10:17:00Z</dcterms:created>
  <dcterms:modified xsi:type="dcterms:W3CDTF">2018-05-25T00:45:51Z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