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773" r:id="rId3"/>
    <p:sldId id="1199" r:id="rId4"/>
    <p:sldId id="1288" r:id="rId5"/>
    <p:sldId id="1289" r:id="rId7"/>
    <p:sldId id="1229" r:id="rId8"/>
    <p:sldId id="1216" r:id="rId9"/>
    <p:sldId id="1221" r:id="rId10"/>
    <p:sldId id="1222" r:id="rId11"/>
    <p:sldId id="1286" r:id="rId12"/>
    <p:sldId id="1225" r:id="rId13"/>
    <p:sldId id="1226" r:id="rId14"/>
    <p:sldId id="1287" r:id="rId15"/>
    <p:sldId id="1104" r:id="rId16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30"/>
        <p:guide pos="1857"/>
        <p:guide pos="751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24"/>
        <p:guide pos="2164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>
                <a:sym typeface="+mn-ea"/>
              </a:rPr>
              <a:t>ES6</a:t>
            </a:r>
            <a:r>
              <a:rPr lang="zh-CN">
                <a:sym typeface="+mn-ea"/>
              </a:rPr>
              <a:t>对函数的扩展</a:t>
            </a:r>
            <a:endParaRPr 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280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...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Rest（剩余操作符）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主要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用在</a:t>
            </a:r>
            <a:r>
              <a:rPr kumimoji="0" lang="zh-CN" sz="2000" dirty="0" smtClean="0">
                <a:solidFill>
                  <a:schemeClr val="accent3"/>
                </a:solidFill>
                <a:sym typeface="+mn-ea"/>
              </a:rPr>
              <a:t>函数参数的声明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中，可获得隐含的实参，取代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中函数隐藏变量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arguments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sz="2000">
                <a:solidFill>
                  <a:schemeClr val="tx1"/>
                </a:solidFill>
                <a:sym typeface="+mn-ea"/>
              </a:rPr>
              <a:t>arguments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（获得所有实参）</a:t>
            </a:r>
            <a:r>
              <a:rPr sz="2000">
                <a:solidFill>
                  <a:schemeClr val="tx1"/>
                </a:solidFill>
                <a:sym typeface="+mn-ea"/>
              </a:rPr>
              <a:t>是个</a:t>
            </a:r>
            <a:r>
              <a:rPr lang="zh-CN" sz="2000">
                <a:solidFill>
                  <a:schemeClr val="accent3"/>
                </a:solidFill>
                <a:sym typeface="+mn-ea"/>
              </a:rPr>
              <a:t>类数组</a:t>
            </a:r>
            <a:r>
              <a:rPr sz="2000">
                <a:solidFill>
                  <a:schemeClr val="accent3"/>
                </a:solidFill>
                <a:sym typeface="+mn-ea"/>
              </a:rPr>
              <a:t>对象</a:t>
            </a:r>
            <a:r>
              <a:rPr sz="2000">
                <a:solidFill>
                  <a:schemeClr val="tx1"/>
                </a:solidFill>
                <a:sym typeface="+mn-ea"/>
              </a:rPr>
              <a:t>，</a:t>
            </a:r>
            <a:r>
              <a:rPr lang="zh-CN" sz="2000">
                <a:solidFill>
                  <a:schemeClr val="tx1"/>
                </a:solidFill>
                <a:sym typeface="+mn-ea"/>
              </a:rPr>
              <a:t>缺点</a:t>
            </a:r>
            <a:r>
              <a:rPr sz="2000">
                <a:solidFill>
                  <a:schemeClr val="tx1"/>
                </a:solidFill>
                <a:sym typeface="+mn-ea"/>
              </a:rPr>
              <a:t>不能像操作数组那样直接</a:t>
            </a:r>
            <a:r>
              <a:rPr lang="zh-CN" sz="2000">
                <a:solidFill>
                  <a:schemeClr val="tx1"/>
                </a:solidFill>
                <a:sym typeface="+mn-ea"/>
              </a:rPr>
              <a:t>操作</a:t>
            </a:r>
            <a:br>
              <a:rPr sz="2000">
                <a:solidFill>
                  <a:schemeClr val="tx1"/>
                </a:solidFill>
                <a:sym typeface="+mn-ea"/>
              </a:rPr>
            </a:br>
            <a:r>
              <a:rPr lang="en-US" sz="200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...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Rest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比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arguments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更灵活，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...</a:t>
            </a:r>
            <a:r>
              <a:rPr lang="en-US" sz="2000">
                <a:solidFill>
                  <a:schemeClr val="tx1"/>
                </a:solidFill>
                <a:sym typeface="+mn-ea"/>
              </a:rPr>
              <a:t>Rest操作符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需</a:t>
            </a:r>
            <a:r>
              <a:rPr lang="en-US" sz="2000">
                <a:solidFill>
                  <a:schemeClr val="tx1"/>
                </a:solidFill>
                <a:sym typeface="+mn-ea"/>
              </a:rPr>
              <a:t>放在了函数形参的最后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，实例如下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 中的Rest与Spread操作符</a:t>
            </a:r>
            <a:endParaRPr kumimoji="0"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2060" y="3012440"/>
            <a:ext cx="5946140" cy="26111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94300" y="6065520"/>
            <a:ext cx="48590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前半部分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...Rest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7466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...</a:t>
            </a:r>
            <a:r>
              <a:rPr lang="zh-CN" sz="3200">
                <a:solidFill>
                  <a:schemeClr val="tx1"/>
                </a:solidFill>
                <a:sym typeface="+mn-ea"/>
              </a:rPr>
              <a:t>Spread（扩展操作符）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主要</a:t>
            </a:r>
            <a:r>
              <a:rPr lang="zh-CN" sz="2000">
                <a:solidFill>
                  <a:schemeClr val="tx1"/>
                </a:solidFill>
                <a:sym typeface="+mn-ea"/>
              </a:rPr>
              <a:t>用在</a:t>
            </a:r>
            <a:r>
              <a:rPr lang="zh-CN" sz="2000">
                <a:solidFill>
                  <a:schemeClr val="accent3"/>
                </a:solidFill>
                <a:sym typeface="+mn-ea"/>
              </a:rPr>
              <a:t>函数的调用中</a:t>
            </a:r>
            <a:r>
              <a:rPr lang="zh-CN" sz="2000">
                <a:solidFill>
                  <a:schemeClr val="tx1"/>
                </a:solidFill>
                <a:sym typeface="+mn-ea"/>
              </a:rPr>
              <a:t>使用（虽然也是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...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，但使用的场景不同）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Spread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将一个数组转换为用逗号分隔的参数序列，是</a:t>
            </a:r>
            <a:r>
              <a:rPr lang="en-US" altLang="zh-CN" sz="2000">
                <a:solidFill>
                  <a:schemeClr val="accent3"/>
                </a:solidFill>
                <a:sym typeface="+mn-ea"/>
              </a:rPr>
              <a:t>...Rest</a:t>
            </a:r>
            <a:r>
              <a:rPr lang="zh-CN" altLang="en-US" sz="2000">
                <a:solidFill>
                  <a:schemeClr val="accent3"/>
                </a:solidFill>
                <a:sym typeface="+mn-ea"/>
              </a:rPr>
              <a:t>的逆过程</a:t>
            </a:r>
            <a:br>
              <a:rPr lang="zh-CN" altLang="en-US" sz="2000">
                <a:solidFill>
                  <a:schemeClr val="accent3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在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call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apply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的转换过程中十分有用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 中的Rest与Spread操作符</a:t>
            </a:r>
            <a:endParaRPr kumimoji="0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8405" y="2969260"/>
            <a:ext cx="7077075" cy="26574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94300" y="6065520"/>
            <a:ext cx="48590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后半部分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...Spread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ES6 </a:t>
            </a:r>
            <a:r>
              <a:rPr lang="zh-CN" altLang="en-US" sz="2800" b="1">
                <a:solidFill>
                  <a:schemeClr val="tx1"/>
                </a:solidFill>
              </a:rPr>
              <a:t>新增的箭头函数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对函数参数默认值的扩展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ES6 </a:t>
            </a:r>
            <a:r>
              <a:rPr lang="zh-CN" altLang="en-US" sz="2800" b="1">
                <a:solidFill>
                  <a:schemeClr val="tx1"/>
                </a:solidFill>
              </a:rPr>
              <a:t>中的</a:t>
            </a:r>
            <a:r>
              <a:rPr lang="en-US" altLang="zh-CN" sz="2800" b="1">
                <a:solidFill>
                  <a:schemeClr val="tx1"/>
                </a:solidFill>
              </a:rPr>
              <a:t>Rest</a:t>
            </a:r>
            <a:r>
              <a:rPr lang="zh-CN" altLang="en-US" sz="2800" b="1">
                <a:solidFill>
                  <a:schemeClr val="tx1"/>
                </a:solidFill>
              </a:rPr>
              <a:t>与</a:t>
            </a:r>
            <a:r>
              <a:rPr lang="en-US" altLang="zh-CN" sz="2800" b="1">
                <a:solidFill>
                  <a:schemeClr val="tx1"/>
                </a:solidFill>
              </a:rPr>
              <a:t>Spread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操作符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</a:rPr>
              <a:t>ES6 </a:t>
            </a:r>
            <a:r>
              <a:rPr lang="zh-CN" altLang="en-US" sz="2800" b="1">
                <a:solidFill>
                  <a:srgbClr val="FF0000"/>
                </a:solidFill>
              </a:rPr>
              <a:t>新增的箭头函数</a:t>
            </a:r>
            <a:endParaRPr lang="en-US" altLang="zh-CN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对函数参数默认值的扩展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ES6 </a:t>
            </a:r>
            <a:r>
              <a:rPr lang="zh-CN" altLang="en-US" sz="2800" b="1"/>
              <a:t>中的</a:t>
            </a:r>
            <a:r>
              <a:rPr lang="en-US" altLang="zh-CN" sz="2800" b="1"/>
              <a:t>Rest</a:t>
            </a:r>
            <a:r>
              <a:rPr lang="zh-CN" altLang="en-US" sz="2800" b="1"/>
              <a:t>与</a:t>
            </a:r>
            <a:r>
              <a:rPr lang="en-US" altLang="zh-CN" sz="2800" b="1"/>
              <a:t>Spread</a:t>
            </a:r>
            <a:r>
              <a:rPr lang="zh-CN" altLang="en-US" sz="2800" b="1">
                <a:sym typeface="+mn-ea"/>
              </a:rPr>
              <a:t>操作符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4324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ES6中提供了新的语法规则来描述函数（箭头函数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=&gt;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箭头函数语法简单地描述为：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参数</a:t>
            </a:r>
            <a:r>
              <a:rPr kumimoji="0" lang="en-US" altLang="zh-CN" sz="2000" dirty="0" smtClean="0">
                <a:solidFill>
                  <a:srgbClr val="FF0000"/>
                </a:solidFill>
              </a:rPr>
              <a:t> =&gt; 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函数体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或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 （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参数）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 =&gt; { 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函数体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 }</a:t>
            </a:r>
            <a:b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优点：可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减少冗余的代码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（如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function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关键字等）节省空间，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避免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this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指向错误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如果箭头函数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没有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参数或需要多个参数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时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，就使用一个圆括号代表参数部分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12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1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1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1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</a:t>
            </a:r>
            <a:r>
              <a:rPr kumimoji="0" lang="zh-CN" altLang="en-US" dirty="0">
                <a:sym typeface="+mn-ea"/>
              </a:rPr>
              <a:t>新增的箭头函数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065520"/>
            <a:ext cx="42049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箭头函数实例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9050" y="2977515"/>
            <a:ext cx="4172585" cy="17125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50" y="4900295"/>
            <a:ext cx="4173220" cy="10267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32145" y="4613910"/>
            <a:ext cx="420497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复合语句的话，需要使用大括号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和对应的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return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语句进行返回，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单语句可以不用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return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关键字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87437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箭头函数需注意的几个点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函数内的 this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是与函数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定义时所在的对象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绑定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，而不是使用时所在的对象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（避免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this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缺陷）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大括号被解释为代码块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，所以如果箭头函数直接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返回一个对象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需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在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对象外面加上括号</a:t>
            </a:r>
            <a:br>
              <a:rPr kumimoji="0" lang="zh-CN" altLang="en-US" sz="12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</a:t>
            </a:r>
            <a:r>
              <a:rPr kumimoji="0" lang="zh-CN" altLang="en-US" dirty="0">
                <a:sym typeface="+mn-ea"/>
              </a:rPr>
              <a:t>新增的箭头函数</a:t>
            </a:r>
            <a:endParaRPr kumimoji="0" lang="zh-CN" altLang="en-US" dirty="0">
              <a:sym typeface="+mn-ea"/>
            </a:endParaRPr>
          </a:p>
        </p:txBody>
      </p:sp>
      <p:pic>
        <p:nvPicPr>
          <p:cNvPr id="3" name="图片 2" descr="C:\Users\qile\Desktop\捕获1.PNG捕获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214755" y="2368550"/>
            <a:ext cx="7371715" cy="3652520"/>
          </a:xfrm>
          <a:prstGeom prst="rect">
            <a:avLst/>
          </a:prstGeom>
        </p:spPr>
      </p:pic>
      <p:pic>
        <p:nvPicPr>
          <p:cNvPr id="5" name="图片 4" descr="C:\Users\qile\Desktop\捕获2.PNG捕获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31265" y="2368550"/>
            <a:ext cx="9312910" cy="3652520"/>
          </a:xfrm>
          <a:prstGeom prst="rect">
            <a:avLst/>
          </a:prstGeom>
        </p:spPr>
      </p:pic>
      <p:pic>
        <p:nvPicPr>
          <p:cNvPr id="6" name="图片 5" descr="C:\Users\qile\Desktop\捕获3.PNG捕获3"/>
          <p:cNvPicPr>
            <a:picLocks noChangeAspect="1"/>
          </p:cNvPicPr>
          <p:nvPr/>
        </p:nvPicPr>
        <p:blipFill>
          <a:blip r:embed="rId3"/>
          <a:srcRect r="6075"/>
          <a:stretch>
            <a:fillRect/>
          </a:stretch>
        </p:blipFill>
        <p:spPr>
          <a:xfrm>
            <a:off x="1234440" y="2368550"/>
            <a:ext cx="10671175" cy="36525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853805" y="5755005"/>
            <a:ext cx="30714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 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箭头函数注意的几个点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ES6 </a:t>
            </a:r>
            <a:r>
              <a:rPr lang="zh-CN" altLang="en-US" sz="2800" b="1">
                <a:solidFill>
                  <a:schemeClr val="tx1"/>
                </a:solidFill>
              </a:rPr>
              <a:t>新增的箭头函数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对函数参数默认值的扩展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ES6 </a:t>
            </a:r>
            <a:r>
              <a:rPr lang="zh-CN" altLang="en-US" sz="2800" b="1"/>
              <a:t>中的</a:t>
            </a:r>
            <a:r>
              <a:rPr lang="en-US" altLang="zh-CN" sz="2800" b="1"/>
              <a:t>Rest</a:t>
            </a:r>
            <a:r>
              <a:rPr lang="zh-CN" altLang="en-US" sz="2800" b="1"/>
              <a:t>与</a:t>
            </a:r>
            <a:r>
              <a:rPr lang="en-US" altLang="zh-CN" sz="2800" b="1"/>
              <a:t>Spread</a:t>
            </a:r>
            <a:r>
              <a:rPr lang="zh-CN" altLang="en-US" sz="2800" b="1">
                <a:sym typeface="+mn-ea"/>
              </a:rPr>
              <a:t>操作符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93470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中不能直接为函数的参数指定默认值，需通过 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|| 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来实现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ES5 函数参数默认值的实现方法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7013" b="33916"/>
          <a:stretch>
            <a:fillRect/>
          </a:stretch>
        </p:blipFill>
        <p:spPr>
          <a:xfrm>
            <a:off x="1162685" y="1807210"/>
            <a:ext cx="6556375" cy="3343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36535" y="1945640"/>
            <a:ext cx="34245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案例中：未传实参的话，形参初始为</a:t>
            </a:r>
            <a:r>
              <a:rPr lang="en-US" altLang="zh-CN" sz="2000">
                <a:solidFill>
                  <a:schemeClr val="tx1"/>
                </a:solidFill>
              </a:rPr>
              <a:t>undefined</a:t>
            </a:r>
            <a:r>
              <a:rPr lang="zh-CN" altLang="en-US" sz="2000">
                <a:solidFill>
                  <a:schemeClr val="tx1"/>
                </a:solidFill>
              </a:rPr>
              <a:t>，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  <a:sym typeface="+mn-ea"/>
              </a:rPr>
              <a:t>undefined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转为布尔类型为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false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，根据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||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短路原则直接返回右操作数，相当于给参数指定了默认值</a:t>
            </a:r>
            <a:endParaRPr lang="en-US" altLang="zh-CN" sz="2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90090" y="5293995"/>
            <a:ext cx="801370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3"/>
                </a:solidFill>
              </a:rPr>
              <a:t>问题：思考</a:t>
            </a:r>
            <a:r>
              <a:rPr lang="en-US" altLang="zh-CN">
                <a:solidFill>
                  <a:schemeClr val="accent3"/>
                </a:solidFill>
              </a:rPr>
              <a:t>sum(1,0,0)</a:t>
            </a:r>
            <a:r>
              <a:rPr lang="zh-CN" altLang="en-US">
                <a:solidFill>
                  <a:schemeClr val="accent3"/>
                </a:solidFill>
              </a:rPr>
              <a:t>返回多少？</a:t>
            </a:r>
            <a:r>
              <a:rPr lang="en-US" altLang="zh-CN">
                <a:solidFill>
                  <a:schemeClr val="accent3"/>
                </a:solidFill>
              </a:rPr>
              <a:t>1</a:t>
            </a:r>
            <a:r>
              <a:rPr lang="zh-CN" altLang="en-US">
                <a:solidFill>
                  <a:schemeClr val="accent3"/>
                </a:solidFill>
              </a:rPr>
              <a:t>还是</a:t>
            </a:r>
            <a:r>
              <a:rPr lang="en-US" altLang="zh-CN">
                <a:solidFill>
                  <a:schemeClr val="accent3"/>
                </a:solidFill>
              </a:rPr>
              <a:t>10</a:t>
            </a:r>
            <a:endParaRPr lang="en-US" altLang="zh-CN">
              <a:solidFill>
                <a:schemeClr val="accent3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065520"/>
            <a:ext cx="63836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前半部分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ES5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实现参数的默认值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7466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sz="3200" dirty="0" smtClean="0">
                <a:solidFill>
                  <a:schemeClr val="tx1"/>
                </a:solidFill>
              </a:rPr>
              <a:t>ES6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允许为函数的参数设置默认值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直接写在参数定义的后面，比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更加直观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不会出现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ES5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中实参转换为布尔类型的问题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 对函数参数默认值的扩展</a:t>
            </a:r>
            <a:endParaRPr kumimoji="0"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9995" y="2608580"/>
            <a:ext cx="6461760" cy="31813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05145" y="6065520"/>
            <a:ext cx="63690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后半部分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ES6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实现参数的默认值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75985" y="3283585"/>
            <a:ext cx="53479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使用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Babel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查看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ES5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是如何实现相应的功能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7466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sz="3200" dirty="0" smtClean="0">
                <a:solidFill>
                  <a:schemeClr val="tx1"/>
                </a:solidFill>
              </a:rPr>
              <a:t>ES6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函数的参数默认值注意事项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带默认值的</a:t>
            </a:r>
            <a:r>
              <a:rPr kumimoji="0" lang="zh-CN" sz="2000" dirty="0" smtClean="0">
                <a:solidFill>
                  <a:schemeClr val="tx1"/>
                </a:solidFill>
              </a:rPr>
              <a:t>参数变量是默认声明的，所以函数体内不能再用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let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或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const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重复声明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sz="2000">
                <a:solidFill>
                  <a:schemeClr val="tx1"/>
                </a:solidFill>
                <a:sym typeface="+mn-ea"/>
              </a:rPr>
              <a:t>参数一般有顺序，</a:t>
            </a:r>
            <a:r>
              <a:rPr lang="zh-CN" sz="2000">
                <a:solidFill>
                  <a:schemeClr val="accent3"/>
                </a:solidFill>
                <a:sym typeface="+mn-ea"/>
              </a:rPr>
              <a:t>有默认值的参数</a:t>
            </a:r>
            <a:r>
              <a:rPr lang="zh-CN" sz="2000">
                <a:solidFill>
                  <a:schemeClr val="tx1"/>
                </a:solidFill>
                <a:sym typeface="+mn-ea"/>
              </a:rPr>
              <a:t>应该是</a:t>
            </a:r>
            <a:r>
              <a:rPr lang="zh-CN" sz="2000">
                <a:solidFill>
                  <a:schemeClr val="accent3"/>
                </a:solidFill>
                <a:sym typeface="+mn-ea"/>
              </a:rPr>
              <a:t>尾参数</a:t>
            </a:r>
            <a:r>
              <a:rPr lang="zh-CN" sz="2000">
                <a:solidFill>
                  <a:schemeClr val="tx1"/>
                </a:solidFill>
                <a:sym typeface="+mn-ea"/>
              </a:rPr>
              <a:t>，这样可以使有默认值的用默认值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zh-CN" sz="2000">
                <a:solidFill>
                  <a:schemeClr val="tx1"/>
                </a:solidFill>
                <a:sym typeface="+mn-ea"/>
              </a:rPr>
              <a:t>   没有默认值的用传递的值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 对函数参数默认值的扩展</a:t>
            </a:r>
            <a:endParaRPr kumimoji="0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3037840"/>
            <a:ext cx="4104005" cy="19532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94300" y="6065520"/>
            <a:ext cx="68097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 ES6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实现参数的默认值的注意事项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960" y="3037840"/>
            <a:ext cx="6102985" cy="2861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ES6 </a:t>
            </a:r>
            <a:r>
              <a:rPr lang="zh-CN" altLang="en-US" sz="2800" b="1">
                <a:solidFill>
                  <a:schemeClr val="tx1"/>
                </a:solidFill>
              </a:rPr>
              <a:t>新增的箭头函数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对函数参数默认值的扩展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ES6 </a:t>
            </a:r>
            <a:r>
              <a:rPr lang="zh-CN" altLang="en-US" sz="2800" b="1">
                <a:solidFill>
                  <a:srgbClr val="FF0000"/>
                </a:solidFill>
              </a:rPr>
              <a:t>中的</a:t>
            </a:r>
            <a:r>
              <a:rPr lang="en-US" altLang="zh-CN" sz="2800" b="1">
                <a:solidFill>
                  <a:srgbClr val="FF0000"/>
                </a:solidFill>
              </a:rPr>
              <a:t>Rest</a:t>
            </a:r>
            <a:r>
              <a:rPr lang="zh-CN" altLang="en-US" sz="2800" b="1">
                <a:solidFill>
                  <a:srgbClr val="FF0000"/>
                </a:solidFill>
              </a:rPr>
              <a:t>与</a:t>
            </a:r>
            <a:r>
              <a:rPr lang="en-US" altLang="zh-CN" sz="2800" b="1">
                <a:solidFill>
                  <a:srgbClr val="FF0000"/>
                </a:solidFill>
              </a:rPr>
              <a:t>Spread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操作符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1401</Words>
  <Application>WPS 演示</Application>
  <PresentationFormat>自定义</PresentationFormat>
  <Paragraphs>101</Paragraphs>
  <Slides>13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JavaScript进阶（ES6）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3146</cp:revision>
  <cp:lastPrinted>2411-12-30T00:00:00Z</cp:lastPrinted>
  <dcterms:created xsi:type="dcterms:W3CDTF">2003-05-12T10:17:00Z</dcterms:created>
  <dcterms:modified xsi:type="dcterms:W3CDTF">2018-06-14T01:31:14Z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