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883" r:id="rId2"/>
    <p:sldId id="1141" r:id="rId3"/>
    <p:sldId id="1195" r:id="rId4"/>
    <p:sldId id="1224" r:id="rId5"/>
    <p:sldId id="1143" r:id="rId6"/>
    <p:sldId id="1155" r:id="rId7"/>
    <p:sldId id="1139" r:id="rId8"/>
    <p:sldId id="1140" r:id="rId9"/>
    <p:sldId id="1144" r:id="rId10"/>
    <p:sldId id="1157" r:id="rId11"/>
    <p:sldId id="1145" r:id="rId12"/>
    <p:sldId id="1156" r:id="rId13"/>
    <p:sldId id="1146" r:id="rId14"/>
    <p:sldId id="1147" r:id="rId15"/>
    <p:sldId id="1148" r:id="rId16"/>
    <p:sldId id="1149" r:id="rId17"/>
    <p:sldId id="1150" r:id="rId18"/>
    <p:sldId id="1151" r:id="rId19"/>
    <p:sldId id="1152" r:id="rId20"/>
    <p:sldId id="1153" r:id="rId21"/>
    <p:sldId id="1172" r:id="rId22"/>
    <p:sldId id="1183" r:id="rId23"/>
    <p:sldId id="1184" r:id="rId24"/>
    <p:sldId id="1185" r:id="rId25"/>
    <p:sldId id="1177" r:id="rId26"/>
    <p:sldId id="1190" r:id="rId27"/>
    <p:sldId id="1187" r:id="rId28"/>
    <p:sldId id="1186" r:id="rId29"/>
    <p:sldId id="1254" r:id="rId30"/>
    <p:sldId id="1251" r:id="rId31"/>
    <p:sldId id="1181" r:id="rId32"/>
    <p:sldId id="890" r:id="rId3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Y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3978" autoAdjust="0"/>
  </p:normalViewPr>
  <p:slideViewPr>
    <p:cSldViewPr snapToObjects="1">
      <p:cViewPr varScale="1">
        <p:scale>
          <a:sx n="59" d="100"/>
          <a:sy n="59" d="100"/>
        </p:scale>
        <p:origin x="-1182" y="-78"/>
      </p:cViewPr>
      <p:guideLst>
        <p:guide orient="horz" pos="1720"/>
        <p:guide pos="1886"/>
        <p:guide pos="74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25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7542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DOM 是一种技术规范，文档对象模型，相当于架构这种</a:t>
            </a:r>
          </a:p>
          <a:p>
            <a:r>
              <a:rPr lang="zh-CN" altLang="en-US"/>
              <a:t>document 是具体的对象，是DOM中的一种对象实现。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DOM 是一种技术规范，文档对象模型，相当于架构这种</a:t>
            </a:r>
          </a:p>
          <a:p>
            <a:r>
              <a:rPr lang="zh-CN" altLang="en-US"/>
              <a:t>document 是具体的对象，是DOM中的一种对象实现。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715500" cy="4999990"/>
          </a:xfrm>
          <a:prstGeom prst="rect">
            <a:avLst/>
          </a:prstGeom>
        </p:spPr>
        <p:txBody>
          <a:bodyPr/>
          <a:lstStyle>
            <a:lvl1pPr eaLnBrk="0" fontAlgn="base" latinLnBrk="0" hangingPunct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eaLnBrk="0" fontAlgn="base" latinLnBrk="0" hangingPunct="0">
              <a:lnSpc>
                <a:spcPct val="140000"/>
              </a:lnSpc>
              <a:spcAft>
                <a:spcPts val="0"/>
              </a:spcAft>
              <a:defRPr sz="2400">
                <a:solidFill>
                  <a:schemeClr val="tx1"/>
                </a:solidFill>
              </a:defRPr>
            </a:lvl2pPr>
            <a:lvl3pPr eaLnBrk="0" fontAlgn="base" latinLnBrk="0" hangingPunct="0">
              <a:lnSpc>
                <a:spcPct val="15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3pPr>
            <a:lvl4pPr marL="584200" indent="0">
              <a:buNone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 hasCustomPrompt="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单击此处编辑母版文本样式样式样式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API/Node/innerText" TargetMode="External"/><Relationship Id="rId2" Type="http://schemas.openxmlformats.org/officeDocument/2006/relationships/hyperlink" Target="https://developer.mozilla.org/zh-CN/docs/Web/API/Node/textContent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Web</a:t>
            </a:r>
            <a:r>
              <a:rPr lang="zh-CN" altLang="en-US" sz="4800" b="1" smtClean="0"/>
              <a:t>开发（</a:t>
            </a:r>
            <a:r>
              <a:rPr lang="zh-CN" altLang="en-US" sz="4800" b="1" dirty="0"/>
              <a:t>二）</a:t>
            </a:r>
            <a:endParaRPr lang="zh-CN" altLang="zh-CN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55180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 </a:t>
            </a:r>
            <a:r>
              <a:rPr lang="zh-CN" altLang="en-US" dirty="0" smtClean="0">
                <a:latin typeface="微软雅黑" panose="020B0503020204020204" pitchFamily="34" charset="-122"/>
              </a:rPr>
              <a:t>第七章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sym typeface="+mn-ea"/>
              </a:rPr>
              <a:t>DOM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模型（一）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在节点树中，顶端节点被称为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根（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root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）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父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节点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每个节点都有父节点、除非该元素是文档的根节点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167005" lvl="1" indent="-167005"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子节点</a:t>
            </a:r>
            <a:endParaRPr lang="zh-CN" altLang="en-US" sz="28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sym typeface="+mn-ea"/>
              </a:rPr>
              <a:t>每个元素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节点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可以有 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0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个、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1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个或多个子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节点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167005" lvl="1" indent="-167005"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同胞节点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指拥有相同父节点的节点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元素节点关系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元素节点关系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645" y="957931"/>
            <a:ext cx="8427861" cy="547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1204913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DOM 简介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DOM 树和 DOM 节点</a:t>
            </a:r>
            <a:endParaRPr lang="zh-CN" altLang="en-US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</a:rPr>
              <a:t>访问 DOM 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访问 </a:t>
            </a:r>
            <a:r>
              <a:rPr lang="en-US" altLang="zh-CN"/>
              <a:t>DOM </a:t>
            </a:r>
            <a:r>
              <a:rPr lang="zh-CN" altLang="en-US"/>
              <a:t>节点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123944"/>
            <a:ext cx="6873706" cy="45901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83840" y="1123950"/>
            <a:ext cx="3528060" cy="10090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document</a:t>
            </a: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对象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7763510" y="929005"/>
            <a:ext cx="3767455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>
                <a:sym typeface="+mn-ea"/>
              </a:rPr>
              <a:t> JavaScript 解释器会为载入的每个 HTML文档创建一个对应的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document 对象</a:t>
            </a:r>
          </a:p>
          <a:p>
            <a:r>
              <a:rPr lang="en-US" altLang="zh-CN" dirty="0">
                <a:sym typeface="+mn-ea"/>
              </a:rPr>
              <a:t> 通过使用 document对象，可以从脚本中对 HTML 页面中的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所有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节点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进行访问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7-1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访问元素节点</a:t>
            </a: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3072007" y="1524000"/>
            <a:ext cx="1152693" cy="13319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直接获取节点</a:t>
            </a: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3075182" y="3538538"/>
            <a:ext cx="1149312" cy="1800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bg1"/>
                </a:solidFill>
              </a:rPr>
              <a:t>通过节点关系获取</a:t>
            </a:r>
          </a:p>
        </p:txBody>
      </p:sp>
      <p:sp>
        <p:nvSpPr>
          <p:cNvPr id="7" name="矩形 6"/>
          <p:cNvSpPr/>
          <p:nvPr/>
        </p:nvSpPr>
        <p:spPr>
          <a:xfrm>
            <a:off x="4799406" y="1304925"/>
            <a:ext cx="5569094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 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id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属性获得节点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3531" y="1963738"/>
            <a:ext cx="5310499" cy="522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标签名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获得所有同名标签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66126" y="3491477"/>
            <a:ext cx="4554995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通过父节点获得子节点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0414" y="4172514"/>
            <a:ext cx="4854154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通过子节点获得父节点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66127" y="4859902"/>
            <a:ext cx="4573587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获得前后兄弟节点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70831" y="2673350"/>
            <a:ext cx="559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通过</a:t>
            </a:r>
            <a:r>
              <a:rPr lang="zh-CN" altLang="en-US" sz="2800" kern="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</a:rPr>
              <a:t>类</a:t>
            </a:r>
            <a:r>
              <a:rPr lang="zh-CN" altLang="en-US" sz="28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名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获得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所有类名相同的标签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左大括号 11"/>
          <p:cNvSpPr/>
          <p:nvPr/>
        </p:nvSpPr>
        <p:spPr bwMode="auto">
          <a:xfrm>
            <a:off x="4285650" y="1524000"/>
            <a:ext cx="424232" cy="1509713"/>
          </a:xfrm>
          <a:prstGeom prst="leftBrace">
            <a:avLst>
              <a:gd name="adj1" fmla="val 7056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左大括号 15"/>
          <p:cNvSpPr/>
          <p:nvPr/>
        </p:nvSpPr>
        <p:spPr bwMode="auto">
          <a:xfrm>
            <a:off x="4290338" y="3683000"/>
            <a:ext cx="424232" cy="1509713"/>
          </a:xfrm>
          <a:prstGeom prst="leftBrace">
            <a:avLst>
              <a:gd name="adj1" fmla="val 7056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左大括号 13"/>
          <p:cNvSpPr/>
          <p:nvPr/>
        </p:nvSpPr>
        <p:spPr bwMode="auto">
          <a:xfrm>
            <a:off x="2278257" y="1839913"/>
            <a:ext cx="691277" cy="3282950"/>
          </a:xfrm>
          <a:prstGeom prst="leftBrace">
            <a:avLst>
              <a:gd name="adj1" fmla="val 12640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矩形 14"/>
          <p:cNvSpPr>
            <a:spLocks noChangeArrowheads="1"/>
          </p:cNvSpPr>
          <p:nvPr/>
        </p:nvSpPr>
        <p:spPr bwMode="auto">
          <a:xfrm>
            <a:off x="1192407" y="2962275"/>
            <a:ext cx="1233821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FF0000"/>
                </a:solidFill>
              </a:rPr>
              <a:t>元素节点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通过 id 属性获得节点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document.getElementById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 )</a:t>
            </a:r>
            <a:endParaRPr lang="en-US" altLang="zh-CN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0"/>
            <a:r>
              <a:rPr lang="zh-CN" altLang="en-US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lang="zh-CN" altLang="en-US" dirty="0">
                <a:sym typeface="+mn-ea"/>
              </a:rPr>
              <a:t>通过标签名获得</a:t>
            </a:r>
            <a:r>
              <a:rPr lang="zh-CN" altLang="en-US" b="1" dirty="0">
                <a:sym typeface="+mn-ea"/>
              </a:rPr>
              <a:t>所有</a:t>
            </a:r>
            <a:r>
              <a:rPr lang="zh-CN" altLang="en-US" dirty="0">
                <a:sym typeface="+mn-ea"/>
              </a:rPr>
              <a:t>同名标签</a:t>
            </a:r>
            <a:endParaRPr lang="en-US" altLang="zh-CN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document.getElement</a:t>
            </a:r>
            <a:r>
              <a:rPr lang="en-US" altLang="zh-CN" b="1" dirty="0" err="1">
                <a:solidFill>
                  <a:schemeClr val="tx1"/>
                </a:solidFill>
                <a:sym typeface="+mn-ea"/>
              </a:rPr>
              <a:t>s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ByTagName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 )</a:t>
            </a:r>
            <a:endParaRPr lang="en-US" altLang="zh-CN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0"/>
            <a:r>
              <a:rPr lang="zh-CN" altLang="en-US" dirty="0" smtClean="0">
                <a:sym typeface="+mn-ea"/>
              </a:rPr>
              <a:t> 通过类名</a:t>
            </a:r>
            <a:r>
              <a:rPr lang="zh-CN" altLang="en-US" dirty="0">
                <a:sym typeface="+mn-ea"/>
              </a:rPr>
              <a:t>获得</a:t>
            </a:r>
            <a:r>
              <a:rPr lang="zh-CN" altLang="en-US" b="1" dirty="0" smtClean="0">
                <a:sym typeface="+mn-ea"/>
              </a:rPr>
              <a:t>所有</a:t>
            </a:r>
            <a:r>
              <a:rPr lang="zh-CN" altLang="en-US" dirty="0" smtClean="0">
                <a:sym typeface="+mn-ea"/>
              </a:rPr>
              <a:t>类名相同的标签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document.getElement</a:t>
            </a:r>
            <a:r>
              <a:rPr lang="en-US" altLang="zh-CN" b="1" dirty="0" err="1">
                <a:sym typeface="+mn-ea"/>
              </a:rPr>
              <a:t>s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ByClassName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 )</a:t>
            </a:r>
            <a:endParaRPr lang="en-US" altLang="zh-CN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0"/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直接获取元素节点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268845" y="5655310"/>
            <a:ext cx="2743200" cy="500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小驼峰命名法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086475" y="1690370"/>
            <a:ext cx="3451225" cy="582930"/>
            <a:chOff x="9585" y="2662"/>
            <a:chExt cx="5435" cy="91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9585" y="3121"/>
              <a:ext cx="207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" name="文本框 6"/>
            <p:cNvSpPr txBox="1"/>
            <p:nvPr/>
          </p:nvSpPr>
          <p:spPr>
            <a:xfrm>
              <a:off x="11994" y="2662"/>
              <a:ext cx="3026" cy="919"/>
            </a:xfrm>
            <a:prstGeom prst="rect">
              <a:avLst/>
            </a:prstGeom>
            <a:noFill/>
            <a:ln w="25400" cmpd="sng">
              <a:solidFill>
                <a:schemeClr val="tx2"/>
              </a:solidFill>
              <a:prstDash val="solid"/>
            </a:ln>
          </p:spPr>
          <p:txBody>
            <a:bodyPr wrap="none" rtlCol="0" anchor="t">
              <a:spAutoFit/>
            </a:bodyPr>
            <a:lstStyle/>
            <a:p>
              <a:r>
                <a:rPr lang="en-US" altLang="zh-CN"/>
                <a:t>ID </a:t>
              </a:r>
              <a:r>
                <a:rPr lang="zh-CN" altLang="en-US"/>
                <a:t>选择器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71385" y="2959735"/>
            <a:ext cx="3744595" cy="583565"/>
            <a:chOff x="9585" y="2662"/>
            <a:chExt cx="5897" cy="919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9585" y="3121"/>
              <a:ext cx="207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1" name="文本框 10"/>
            <p:cNvSpPr txBox="1"/>
            <p:nvPr/>
          </p:nvSpPr>
          <p:spPr>
            <a:xfrm>
              <a:off x="11994" y="2662"/>
              <a:ext cx="3488" cy="919"/>
            </a:xfrm>
            <a:prstGeom prst="rect">
              <a:avLst/>
            </a:prstGeom>
            <a:noFill/>
            <a:ln w="25400" cmpd="sng">
              <a:solidFill>
                <a:schemeClr val="tx2"/>
              </a:solidFill>
              <a:prstDash val="solid"/>
            </a:ln>
          </p:spPr>
          <p:txBody>
            <a:bodyPr wrap="none" rtlCol="0" anchor="t">
              <a:spAutoFit/>
            </a:bodyPr>
            <a:lstStyle/>
            <a:p>
              <a:r>
                <a:rPr lang="zh-CN" altLang="en-US"/>
                <a:t>标签选择器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06640" y="4196080"/>
            <a:ext cx="3338195" cy="583565"/>
            <a:chOff x="9585" y="2662"/>
            <a:chExt cx="5257" cy="919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9585" y="3121"/>
              <a:ext cx="207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4" name="文本框 13"/>
            <p:cNvSpPr txBox="1"/>
            <p:nvPr/>
          </p:nvSpPr>
          <p:spPr>
            <a:xfrm>
              <a:off x="11994" y="2662"/>
              <a:ext cx="2848" cy="919"/>
            </a:xfrm>
            <a:prstGeom prst="rect">
              <a:avLst/>
            </a:prstGeom>
            <a:noFill/>
            <a:ln w="25400" cmpd="sng">
              <a:solidFill>
                <a:schemeClr val="tx2"/>
              </a:solidFill>
              <a:prstDash val="solid"/>
            </a:ln>
          </p:spPr>
          <p:txBody>
            <a:bodyPr wrap="none" rtlCol="0" anchor="t">
              <a:spAutoFit/>
            </a:bodyPr>
            <a:lstStyle/>
            <a:p>
              <a:r>
                <a:rPr lang="zh-CN" altLang="en-US"/>
                <a:t>类选择器</a:t>
              </a:r>
            </a:p>
          </p:txBody>
        </p:sp>
      </p:grp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7-2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直接获取元素节点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448165" y="3644900"/>
            <a:ext cx="1172210" cy="583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数组  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658225" y="3644900"/>
            <a:ext cx="1955165" cy="583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</a:rPr>
              <a:t>        </a:t>
            </a:r>
            <a:r>
              <a:rPr lang="zh-CN" altLang="en-US" dirty="0">
                <a:solidFill>
                  <a:srgbClr val="000000"/>
                </a:solidFill>
              </a:rPr>
              <a:t>数组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1648461" y="1230614"/>
            <a:ext cx="9842499" cy="439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88872" rIns="0" bIns="0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var p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document.getElementsByTagName("p");</a:t>
            </a:r>
            <a:endParaRPr lang="en-US" altLang="zh-CN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for (i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.length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i++) { 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document.write(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zh-CN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.innerHTML);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 document.write("&lt;</a:t>
            </a:r>
            <a:r>
              <a:rPr lang="zh-CN" altLang="zh-C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br/&gt;")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2800" dirty="0">
                <a:solidFill>
                  <a:srgbClr val="000000"/>
                </a:solidFill>
              </a:rPr>
              <a:t> 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5322570" y="2311400"/>
            <a:ext cx="3121025" cy="25654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589937" y="2147647"/>
            <a:ext cx="1808480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长度属性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6024245" y="3848100"/>
            <a:ext cx="2608580" cy="131191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7162457" y="5255337"/>
            <a:ext cx="3434080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访问某一个具体值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658860" y="3644900"/>
            <a:ext cx="19545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类似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7-3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  <p:bldP spid="7" grpId="0" bldLvl="0" animBg="1"/>
      <p:bldP spid="5" grpId="0" bldLvl="0" animBg="1"/>
      <p:bldP spid="8" grpId="0" bldLvl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770745" cy="4999990"/>
          </a:xfrm>
        </p:spPr>
        <p:txBody>
          <a:bodyPr/>
          <a:lstStyle/>
          <a:p>
            <a:endParaRPr lang="en-US" altLang="zh-CN" dirty="0" err="1">
              <a:solidFill>
                <a:srgbClr val="FF0000"/>
              </a:solidFill>
              <a:sym typeface="+mn-ea"/>
            </a:endParaRPr>
          </a:p>
          <a:p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document.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documentElement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返回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HTML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文档中&lt;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&gt;元素</a:t>
            </a:r>
            <a:endParaRPr lang="zh-CN" altLang="en-US" dirty="0" smtClean="0"/>
          </a:p>
          <a:p>
            <a:pPr latinLnBrk="0">
              <a:spcBef>
                <a:spcPts val="240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document.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head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返回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HTML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文档中&lt;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head</a:t>
            </a:r>
            <a:r>
              <a:rPr lang="zh-CN" altLang="en-US" dirty="0" smtClean="0">
                <a:sym typeface="+mn-ea"/>
              </a:rPr>
              <a:t>&gt;元素</a:t>
            </a:r>
            <a:endParaRPr lang="zh-CN" altLang="en-US" dirty="0" smtClean="0"/>
          </a:p>
          <a:p>
            <a:pPr latinLnBrk="0">
              <a:spcBef>
                <a:spcPts val="240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document.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body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返回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HTML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文档中&lt;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body</a:t>
            </a:r>
            <a:r>
              <a:rPr lang="zh-CN" altLang="en-US" dirty="0" smtClean="0">
                <a:sym typeface="+mn-ea"/>
              </a:rPr>
              <a:t>&gt;元素</a:t>
            </a:r>
            <a:endParaRPr lang="zh-CN" altLang="en-US" dirty="0" smtClean="0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特殊元素节点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75" y="1518920"/>
            <a:ext cx="5250815" cy="38639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cxnSp>
        <p:nvCxnSpPr>
          <p:cNvPr id="10" name="直接连接符 9"/>
          <p:cNvCxnSpPr/>
          <p:nvPr/>
        </p:nvCxnSpPr>
        <p:spPr>
          <a:xfrm>
            <a:off x="3575685" y="1938655"/>
            <a:ext cx="10515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>
            <a:off x="3575685" y="4008120"/>
            <a:ext cx="10515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>
            <a:off x="3575685" y="2353945"/>
            <a:ext cx="10515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7-4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rgbClr val="008469"/>
              </a:buClr>
              <a:defRPr/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latin typeface="Franklin Gothic Book"/>
                <a:sym typeface="+mn-ea"/>
              </a:rPr>
              <a:t>父、子、兄弟关系</a:t>
            </a:r>
          </a:p>
          <a:p>
            <a:pPr>
              <a:buClr>
                <a:srgbClr val="008469"/>
              </a:buClr>
              <a:defRPr/>
            </a:pPr>
            <a:endParaRPr lang="zh-CN" altLang="en-US" dirty="0" smtClean="0">
              <a:latin typeface="Franklin Gothic Book"/>
              <a:sym typeface="+mn-ea"/>
            </a:endParaRPr>
          </a:p>
          <a:p>
            <a:pPr>
              <a:buClr>
                <a:srgbClr val="008469"/>
              </a:buClr>
              <a:defRPr/>
            </a:pPr>
            <a:endParaRPr lang="zh-CN" altLang="en-US" dirty="0">
              <a:sym typeface="+mn-ea"/>
            </a:endParaRPr>
          </a:p>
          <a:p>
            <a:pPr>
              <a:buClr>
                <a:srgbClr val="008469"/>
              </a:buClr>
              <a:defRPr/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J</a:t>
            </a:r>
            <a:r>
              <a:rPr lang="en-US" altLang="zh-CN" dirty="0">
                <a:sym typeface="+mn-ea"/>
              </a:rPr>
              <a:t>ava</a:t>
            </a:r>
            <a:r>
              <a:rPr lang="zh-CN" altLang="en-US" dirty="0">
                <a:sym typeface="+mn-ea"/>
              </a:rPr>
              <a:t>S</a:t>
            </a:r>
            <a:r>
              <a:rPr lang="en-US" altLang="zh-CN" dirty="0">
                <a:sym typeface="+mn-ea"/>
              </a:rPr>
              <a:t>cript </a:t>
            </a:r>
            <a:r>
              <a:rPr lang="zh-CN" altLang="en-US" dirty="0">
                <a:sym typeface="+mn-ea"/>
              </a:rPr>
              <a:t>引入了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元素树</a:t>
            </a:r>
            <a:r>
              <a:rPr lang="zh-CN" altLang="en-US" dirty="0">
                <a:sym typeface="+mn-ea"/>
              </a:rPr>
              <a:t>的概念</a:t>
            </a:r>
          </a:p>
          <a:p>
            <a:pPr>
              <a:buClr>
                <a:srgbClr val="008469"/>
              </a:buClr>
              <a:defRPr/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元素树：仅仅包含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元素节点</a:t>
            </a:r>
            <a:r>
              <a:rPr lang="zh-CN" altLang="en-US" dirty="0">
                <a:sym typeface="+mn-ea"/>
              </a:rPr>
              <a:t>的树结构，不是一颗新树，只是节点树的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子集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元素树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64005" y="1731645"/>
            <a:ext cx="4946015" cy="1383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&lt;li&gt;</a:t>
            </a:r>
          </a:p>
          <a:p>
            <a:r>
              <a:rPr lang="zh-CN" altLang="en-US" sz="2800"/>
              <a:t>        &lt;a href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800"/>
              <a:t>=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800"/>
              <a:t>"</a:t>
            </a:r>
            <a:r>
              <a:rPr lang="en-US" altLang="zh-CN" sz="2800"/>
              <a:t>#</a:t>
            </a:r>
            <a:r>
              <a:rPr lang="zh-CN" altLang="en-US" sz="2800"/>
              <a:t>"&gt;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800"/>
              <a:t>一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800"/>
              <a:t>&lt;/a&gt;</a:t>
            </a:r>
          </a:p>
          <a:p>
            <a:r>
              <a:rPr lang="zh-CN" altLang="en-US" sz="2800"/>
              <a:t>&lt;/li&gt;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41365" y="1967230"/>
            <a:ext cx="74231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ea typeface="BatangChe" panose="02030609000101010101" charset="-127"/>
              </a:rPr>
              <a:t>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63240" y="1946910"/>
            <a:ext cx="105156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4400" dirty="0" err="1">
                <a:solidFill>
                  <a:srgbClr val="FF0000"/>
                </a:solidFill>
                <a:sym typeface="+mn-ea"/>
              </a:rPr>
              <a:t>  </a:t>
            </a:r>
            <a:r>
              <a:rPr lang="zh-CN" altLang="en-US" sz="4400" b="1">
                <a:solidFill>
                  <a:srgbClr val="FF0000"/>
                </a:solidFill>
                <a:ea typeface="BatangChe" panose="02030609000101010101" charset="-127"/>
              </a:rPr>
              <a:t>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20925" y="1637665"/>
            <a:ext cx="74231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ea typeface="BatangChe" panose="02030609000101010101" charset="-127"/>
              </a:rPr>
              <a:t>①</a:t>
            </a:r>
          </a:p>
        </p:txBody>
      </p:sp>
      <p:sp>
        <p:nvSpPr>
          <p:cNvPr id="227" name=" 227"/>
          <p:cNvSpPr/>
          <p:nvPr/>
        </p:nvSpPr>
        <p:spPr>
          <a:xfrm>
            <a:off x="7066915" y="606425"/>
            <a:ext cx="3589020" cy="1551305"/>
          </a:xfrm>
          <a:prstGeom prst="wedgeEllipseCallout">
            <a:avLst>
              <a:gd name="adj1" fmla="val -80820"/>
              <a:gd name="adj2" fmla="val 430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li 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节点的子节点有哪些？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83450" y="2314575"/>
            <a:ext cx="2273935" cy="15220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① 文本节点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② 元素节点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③ 文本节点</a:t>
            </a:r>
            <a:endParaRPr lang="zh-CN" altLang="en-US" sz="2600" dirty="0"/>
          </a:p>
        </p:txBody>
      </p:sp>
      <p:sp>
        <p:nvSpPr>
          <p:cNvPr id="8" name="文本框 7"/>
          <p:cNvSpPr txBox="1"/>
          <p:nvPr/>
        </p:nvSpPr>
        <p:spPr>
          <a:xfrm>
            <a:off x="5205095" y="4678045"/>
            <a:ext cx="4364990" cy="1383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&lt;li&gt;</a:t>
            </a:r>
          </a:p>
          <a:p>
            <a:r>
              <a:rPr lang="zh-CN" altLang="en-US" sz="2800"/>
              <a:t>        &lt;a href=""&gt;一&lt;/a&gt;</a:t>
            </a:r>
          </a:p>
          <a:p>
            <a:r>
              <a:rPr lang="zh-CN" altLang="en-US" sz="2800"/>
              <a:t>&lt;/li&gt;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71615" y="4986020"/>
            <a:ext cx="74231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ea typeface="BatangChe" panose="02030609000101010101" charset="-127"/>
              </a:rPr>
              <a:t>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  <p:bldP spid="5" grpId="0"/>
      <p:bldP spid="6" grpId="0"/>
      <p:bldP spid="227" grpId="0" bldLvl="0" animBg="1"/>
      <p:bldP spid="8" grpId="0" bldLvl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节点树</a:t>
            </a:r>
            <a:r>
              <a:rPr lang="en-US" altLang="zh-CN"/>
              <a:t>&amp;</a:t>
            </a:r>
            <a:r>
              <a:rPr lang="zh-CN" altLang="en-US"/>
              <a:t>元素树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981710" y="1038225"/>
          <a:ext cx="10812145" cy="546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925"/>
                <a:gridCol w="2665730"/>
                <a:gridCol w="4301490"/>
              </a:tblGrid>
              <a:tr h="781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节点树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元素树（没有文本、注释）</a:t>
                      </a:r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获取父节点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parent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parent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获取子节点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child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children</a:t>
                      </a:r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获取第一个子节点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Child</a:t>
                      </a:r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获取最后一个子节点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lastChild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last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Child</a:t>
                      </a:r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获取前一个兄弟节点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previousSibling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previous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Sibling</a:t>
                      </a:r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获取后一个兄弟节点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nextSibling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next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Sibling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444105" y="2564765"/>
            <a:ext cx="1541145" cy="864235"/>
          </a:xfrm>
          <a:prstGeom prst="rect">
            <a:avLst/>
          </a:prstGeom>
          <a:noFill/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1204913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</a:rPr>
              <a:t>DOM </a:t>
            </a:r>
            <a:r>
              <a:rPr lang="zh-CN" altLang="en-US" b="1" dirty="0" smtClean="0">
                <a:solidFill>
                  <a:srgbClr val="FF0000"/>
                </a:solidFill>
              </a:rPr>
              <a:t>简介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DOM </a:t>
            </a:r>
            <a:r>
              <a:rPr lang="zh-CN" altLang="en-US" b="1" dirty="0" smtClean="0"/>
              <a:t>树和 </a:t>
            </a:r>
            <a:r>
              <a:rPr lang="en-US" altLang="zh-CN" b="1" dirty="0" smtClean="0"/>
              <a:t>DOM </a:t>
            </a:r>
            <a:r>
              <a:rPr lang="zh-CN" altLang="en-US" b="1" dirty="0" smtClean="0"/>
              <a:t>节点</a:t>
            </a:r>
            <a:endParaRPr lang="zh-CN" altLang="en-US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访问 </a:t>
            </a:r>
            <a:r>
              <a:rPr lang="en-US" altLang="zh-CN" b="1" dirty="0" smtClean="0"/>
              <a:t>DOM </a:t>
            </a:r>
            <a:r>
              <a:rPr lang="zh-CN" altLang="en-US" b="1" dirty="0" smtClean="0"/>
              <a:t>节点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655300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childNodes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属性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dirty="0" smtClean="0">
                <a:sym typeface="+mn-ea"/>
              </a:rPr>
              <a:t>返回节点的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子节点</a:t>
            </a:r>
            <a:r>
              <a:rPr lang="zh-CN" altLang="en-US" dirty="0">
                <a:sym typeface="+mn-ea"/>
              </a:rPr>
              <a:t>集合</a:t>
            </a:r>
            <a:r>
              <a:rPr lang="zh-CN" altLang="en-US" dirty="0" smtClean="0">
                <a:sym typeface="+mn-ea"/>
              </a:rPr>
              <a:t>。</a:t>
            </a:r>
            <a:r>
              <a:rPr lang="zh-CN" altLang="en-US" dirty="0" smtClean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之后可以通过循环或者索引找到需要的元素节点。</a:t>
            </a:r>
            <a:endParaRPr lang="zh-CN" altLang="en-US" dirty="0" smtClean="0">
              <a:sym typeface="+mn-ea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  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例：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childNodes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;</a:t>
            </a:r>
            <a:endParaRPr lang="en-US" altLang="zh-CN" dirty="0">
              <a:solidFill>
                <a:srgbClr val="C00000"/>
              </a:solidFill>
            </a:endParaRPr>
          </a:p>
          <a:p>
            <a:pPr marL="360045" indent="0">
              <a:buNone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     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childNodes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[0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];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 children </a:t>
            </a:r>
            <a:r>
              <a:rPr lang="zh-CN" altLang="en-US" dirty="0" smtClean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属性</a:t>
            </a:r>
            <a:r>
              <a:rPr lang="en-US" altLang="zh-CN" dirty="0" smtClean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——</a:t>
            </a:r>
            <a:r>
              <a:rPr lang="zh-CN" altLang="en-US" dirty="0" smtClean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返回节点的所有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  <a:cs typeface="Calibri" panose="020F0502020204030204" pitchFamily="34" charset="0"/>
                <a:sym typeface="+mn-ea"/>
              </a:rPr>
              <a:t>元素子节点</a:t>
            </a:r>
            <a:r>
              <a:rPr lang="zh-CN" altLang="en-US" dirty="0" smtClean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集合。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   例：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").children;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60045" indent="0">
              <a:buNone/>
            </a:pP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      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").children[0];</a:t>
            </a:r>
            <a:endParaRPr lang="en-US" altLang="zh-CN" dirty="0" smtClean="0">
              <a:solidFill>
                <a:srgbClr val="C00000"/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1200" dirty="0" smtClean="0">
                <a:latin typeface="Calibri" panose="020F0502020204030204"/>
                <a:cs typeface="Calibri" panose="020F0502020204030204"/>
                <a:sym typeface="+mn-ea"/>
              </a:rPr>
              <a:t>①</a:t>
            </a:r>
            <a:r>
              <a:rPr lang="zh-CN" altLang="en-US" dirty="0" smtClean="0">
                <a:sym typeface="+mn-ea"/>
              </a:rPr>
              <a:t>通过</a:t>
            </a:r>
            <a:r>
              <a:rPr lang="zh-CN" altLang="en-US" dirty="0">
                <a:sym typeface="+mn-ea"/>
              </a:rPr>
              <a:t>父节点获得子节点</a:t>
            </a:r>
            <a:endParaRPr lang="zh-CN" altLang="en-US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7-5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655300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firstChild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属性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dirty="0" smtClean="0">
                <a:sym typeface="+mn-ea"/>
              </a:rPr>
              <a:t>返回指定节点的首个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子节点</a:t>
            </a:r>
            <a:r>
              <a:rPr lang="zh-CN" altLang="en-US" dirty="0" smtClean="0">
                <a:sym typeface="+mn-ea"/>
              </a:rPr>
              <a:t>。可递归使用，即支持 parentObj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.firstChild.firstChild</a:t>
            </a:r>
            <a:r>
              <a:rPr lang="zh-CN" altLang="en-US" dirty="0" smtClean="0">
                <a:sym typeface="+mn-ea"/>
              </a:rPr>
              <a:t>... 的形式，如此可获得更深层次的节点。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例：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").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firstChild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;</a:t>
            </a:r>
          </a:p>
          <a:p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firstElementChild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属性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dirty="0" smtClean="0">
                <a:sym typeface="+mn-ea"/>
              </a:rPr>
              <a:t>返回指定节点的首个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元素子节点</a:t>
            </a:r>
            <a:r>
              <a:rPr lang="zh-CN" altLang="en-US" dirty="0" smtClean="0">
                <a:sym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   例：document.getElementById("myList").firstElementChild;</a:t>
            </a:r>
            <a:endParaRPr lang="zh-CN" altLang="en-US" dirty="0" smtClean="0">
              <a:solidFill>
                <a:srgbClr val="C00000"/>
              </a:solidFill>
            </a:endParaRPr>
          </a:p>
          <a:p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				</a:t>
            </a:r>
          </a:p>
          <a:p>
            <a:pPr marL="360045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 smtClean="0"/>
          </a:p>
          <a:p>
            <a:pPr marL="360045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②</a:t>
            </a:r>
            <a:r>
              <a:rPr lang="zh-CN" altLang="en-US" dirty="0" smtClean="0">
                <a:sym typeface="+mn-ea"/>
              </a:rPr>
              <a:t> 通过</a:t>
            </a:r>
            <a:r>
              <a:rPr lang="zh-CN" altLang="en-US" dirty="0">
                <a:sym typeface="+mn-ea"/>
              </a:rPr>
              <a:t>父节点获得首个子节点</a:t>
            </a:r>
            <a:endParaRPr lang="zh-CN" altLang="en-US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7-6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27055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lastChild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属性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dirty="0" smtClean="0">
                <a:sym typeface="+mn-ea"/>
              </a:rPr>
              <a:t>返回指定节点的最后一个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子节点</a:t>
            </a:r>
            <a:r>
              <a:rPr lang="zh-CN" altLang="en-US" dirty="0" smtClean="0">
                <a:sym typeface="+mn-ea"/>
              </a:rPr>
              <a:t>。可递归使用，即支持 parentObj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.lastChild.lastChild</a:t>
            </a:r>
            <a:r>
              <a:rPr lang="zh-CN" altLang="en-US" dirty="0" smtClean="0">
                <a:sym typeface="+mn-ea"/>
              </a:rPr>
              <a:t>... 的形式，如此可获得更深层次的节点。 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   例：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").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lastChild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;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				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lastElementChild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属性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dirty="0" smtClean="0">
                <a:sym typeface="+mn-ea"/>
              </a:rPr>
              <a:t>返回指定节点的最后一个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元素子节点     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   例：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").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lastElementChild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;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				</a:t>
            </a:r>
          </a:p>
          <a:p>
            <a:pPr marL="360045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 smtClean="0"/>
          </a:p>
          <a:p>
            <a:pPr marL="360045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1200" dirty="0" smtClean="0">
                <a:latin typeface="Calibri" panose="020F0502020204030204"/>
                <a:cs typeface="Calibri" panose="020F0502020204030204"/>
                <a:sym typeface="+mn-ea"/>
              </a:rPr>
              <a:t>③</a:t>
            </a:r>
            <a:r>
              <a:rPr lang="zh-CN" altLang="en-US" dirty="0" smtClean="0">
                <a:sym typeface="+mn-ea"/>
              </a:rPr>
              <a:t> 通过</a:t>
            </a:r>
            <a:r>
              <a:rPr lang="zh-CN" altLang="en-US" dirty="0">
                <a:sym typeface="+mn-ea"/>
              </a:rPr>
              <a:t>父节点获得最后一个子节点</a:t>
            </a:r>
            <a:endParaRPr lang="zh-CN" altLang="en-US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7-7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655300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parentNode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返回指定节点的父节点</a:t>
            </a:r>
          </a:p>
          <a:p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parentElement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返回指定节点的父节点</a:t>
            </a:r>
            <a:endParaRPr lang="zh-CN" altLang="en-US" kern="0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endParaRPr lang="zh-CN" altLang="en-US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  </a:t>
            </a:r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				</a:t>
            </a:r>
          </a:p>
          <a:p>
            <a:pPr marL="360045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 smtClean="0"/>
          </a:p>
          <a:p>
            <a:pPr marL="360045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1200" dirty="0" smtClean="0">
                <a:latin typeface="Calibri" panose="020F0502020204030204"/>
                <a:cs typeface="Calibri" panose="020F0502020204030204"/>
                <a:sym typeface="+mn-ea"/>
              </a:rPr>
              <a:t>④ </a:t>
            </a:r>
            <a:r>
              <a:rPr lang="zh-CN" altLang="en-US" dirty="0" smtClean="0">
                <a:sym typeface="+mn-ea"/>
              </a:rPr>
              <a:t>通过</a:t>
            </a:r>
            <a:r>
              <a:rPr lang="zh-CN" altLang="en-US" dirty="0">
                <a:sym typeface="+mn-ea"/>
              </a:rPr>
              <a:t>子节点</a:t>
            </a:r>
            <a:r>
              <a:rPr lang="zh-CN" altLang="en-US" dirty="0" smtClean="0">
                <a:sym typeface="+mn-ea"/>
              </a:rPr>
              <a:t>获得父</a:t>
            </a:r>
            <a:r>
              <a:rPr lang="zh-CN" altLang="en-US" dirty="0">
                <a:sym typeface="+mn-ea"/>
              </a:rPr>
              <a:t>节点</a:t>
            </a:r>
            <a:endParaRPr lang="zh-CN" altLang="en-US"/>
          </a:p>
        </p:txBody>
      </p:sp>
      <p:sp>
        <p:nvSpPr>
          <p:cNvPr id="27651" name="内容占位符 3"/>
          <p:cNvSpPr>
            <a:spLocks noGrp="1"/>
          </p:cNvSpPr>
          <p:nvPr/>
        </p:nvSpPr>
        <p:spPr bwMode="auto">
          <a:xfrm>
            <a:off x="1483995" y="2345055"/>
            <a:ext cx="9455785" cy="38842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html</a:t>
            </a:r>
            <a:r>
              <a:rPr lang="zh-CN" altLang="en-US" sz="2400" b="1" dirty="0">
                <a:solidFill>
                  <a:schemeClr val="tx1"/>
                </a:solidFill>
              </a:rPr>
              <a:t>代码</a:t>
            </a:r>
            <a:r>
              <a:rPr lang="en-US" altLang="zh-CN" sz="24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&lt;h1&gt;</a:t>
            </a:r>
            <a:r>
              <a:rPr lang="zh-CN" altLang="en-US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新闻动态</a:t>
            </a:r>
            <a:r>
              <a:rPr lang="en-US" altLang="zh-CN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&lt;span id="time"&gt;2018-10-7&lt;/span&gt;&lt;/h1&gt;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b="1" dirty="0" err="1">
                <a:solidFill>
                  <a:schemeClr val="tx1"/>
                </a:solidFill>
              </a:rPr>
              <a:t>js</a:t>
            </a:r>
            <a:r>
              <a:rPr lang="zh-CN" altLang="en-US" sz="2400" b="1" dirty="0">
                <a:solidFill>
                  <a:schemeClr val="tx1"/>
                </a:solidFill>
              </a:rPr>
              <a:t>代码：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b="1" dirty="0" err="1">
                <a:solidFill>
                  <a:srgbClr val="C00000"/>
                </a:solidFill>
              </a:rPr>
              <a:t>var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</a:rPr>
              <a:t>parent</a:t>
            </a:r>
            <a:r>
              <a:rPr lang="en-US" altLang="zh-CN" sz="2400" b="1" dirty="0">
                <a:solidFill>
                  <a:srgbClr val="C00000"/>
                </a:solidFill>
              </a:rPr>
              <a:t>= </a:t>
            </a:r>
            <a:r>
              <a:rPr lang="en-US" altLang="zh-CN" sz="2400" b="1" dirty="0" err="1">
                <a:solidFill>
                  <a:srgbClr val="C00000"/>
                </a:solidFill>
              </a:rPr>
              <a:t>document.getElementById</a:t>
            </a:r>
            <a:r>
              <a:rPr lang="en-US" altLang="zh-CN" sz="2400" b="1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400" b="1" dirty="0">
                <a:solidFill>
                  <a:srgbClr val="C00000"/>
                </a:solidFill>
              </a:rPr>
              <a:t>time</a:t>
            </a:r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400" b="1" dirty="0">
                <a:solidFill>
                  <a:srgbClr val="C00000"/>
                </a:solidFill>
              </a:rPr>
              <a:t>).</a:t>
            </a:r>
            <a:r>
              <a:rPr lang="en-US" altLang="zh-CN" sz="2400" b="1" dirty="0" err="1">
                <a:solidFill>
                  <a:srgbClr val="C00000"/>
                </a:solidFill>
              </a:rPr>
              <a:t>parentNode</a:t>
            </a:r>
            <a:r>
              <a:rPr lang="en-US" altLang="zh-CN" sz="2400" b="1" dirty="0">
                <a:solidFill>
                  <a:srgbClr val="C00000"/>
                </a:solidFill>
              </a:rPr>
              <a:t>;</a:t>
            </a:r>
            <a:endParaRPr lang="en-US" altLang="zh-CN" sz="2200" b="1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</a:rPr>
              <a:t>console.log(</a:t>
            </a:r>
            <a:r>
              <a:rPr lang="en-US" altLang="zh-CN" sz="2400" b="1" dirty="0" err="1">
                <a:solidFill>
                  <a:srgbClr val="C00000"/>
                </a:solidFill>
              </a:rPr>
              <a:t>parent.innerHTML</a:t>
            </a:r>
            <a:r>
              <a:rPr lang="en-US" altLang="zh-CN" sz="2400" b="1" dirty="0">
                <a:solidFill>
                  <a:srgbClr val="C00000"/>
                </a:solidFill>
              </a:rPr>
              <a:t>);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输出结果：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zh-CN" altLang="en-US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新闻动态</a:t>
            </a:r>
            <a:r>
              <a:rPr lang="en-US" altLang="zh-CN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&lt;span id="time"&gt;2018-10-7&lt;/span&gt;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7-8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27055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previous(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Element</a:t>
            </a:r>
            <a:r>
              <a:rPr lang="en-US" altLang="zh-CN" dirty="0" err="1">
                <a:sym typeface="+mn-ea"/>
              </a:rPr>
              <a:t>)Sibling </a:t>
            </a:r>
            <a:r>
              <a:rPr lang="zh-CN" altLang="en-US" dirty="0">
                <a:latin typeface="Franklin Gothic Book"/>
                <a:sym typeface="+mn-ea"/>
              </a:rPr>
              <a:t>属性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dirty="0">
                <a:latin typeface="Franklin Gothic Book"/>
                <a:sym typeface="+mn-ea"/>
              </a:rPr>
              <a:t>返回指定节点紧跟的前一个(</a:t>
            </a:r>
            <a:r>
              <a:rPr lang="zh-CN" altLang="en-US" dirty="0">
                <a:solidFill>
                  <a:srgbClr val="FF0000"/>
                </a:solidFill>
                <a:latin typeface="Franklin Gothic Book"/>
                <a:sym typeface="+mn-ea"/>
              </a:rPr>
              <a:t>元素</a:t>
            </a:r>
            <a:r>
              <a:rPr lang="zh-CN" altLang="en-US" dirty="0">
                <a:latin typeface="Franklin Gothic Book"/>
                <a:sym typeface="+mn-ea"/>
              </a:rPr>
              <a:t>)兄弟节点。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   例：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document.getElementById("item1").previousSibling;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				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next(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Element</a:t>
            </a:r>
            <a:r>
              <a:rPr lang="en-US" altLang="zh-CN" dirty="0" err="1">
                <a:sym typeface="+mn-ea"/>
              </a:rPr>
              <a:t>)Sibling </a:t>
            </a:r>
            <a:r>
              <a:rPr lang="zh-CN" altLang="en-US" dirty="0">
                <a:latin typeface="Franklin Gothic Book"/>
                <a:sym typeface="+mn-ea"/>
              </a:rPr>
              <a:t>属性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dirty="0">
                <a:latin typeface="Franklin Gothic Book"/>
                <a:sym typeface="+mn-ea"/>
              </a:rPr>
              <a:t>返回指定节点之后紧跟的一个(</a:t>
            </a:r>
            <a:r>
              <a:rPr lang="zh-CN" altLang="en-US" dirty="0">
                <a:solidFill>
                  <a:srgbClr val="FF0000"/>
                </a:solidFill>
                <a:latin typeface="Franklin Gothic Book"/>
                <a:sym typeface="+mn-ea"/>
              </a:rPr>
              <a:t>元素</a:t>
            </a:r>
            <a:r>
              <a:rPr lang="zh-CN" altLang="en-US" dirty="0">
                <a:latin typeface="Franklin Gothic Book"/>
                <a:sym typeface="+mn-ea"/>
              </a:rPr>
              <a:t>)兄弟节点</a:t>
            </a:r>
            <a:endParaRPr lang="zh-CN" altLang="en-US" dirty="0">
              <a:latin typeface="Franklin Gothic Book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  例：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document.getElementById("item2").nextSibling;</a:t>
            </a:r>
            <a:endParaRPr lang="en-US" altLang="zh-CN" dirty="0" err="1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				</a:t>
            </a:r>
          </a:p>
          <a:p>
            <a:pPr marL="360045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 smtClean="0"/>
          </a:p>
          <a:p>
            <a:pPr marL="360045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1200" dirty="0" smtClean="0">
                <a:latin typeface="Calibri" panose="020F0502020204030204"/>
                <a:cs typeface="Calibri" panose="020F0502020204030204"/>
                <a:sym typeface="+mn-ea"/>
              </a:rPr>
              <a:t>⑤ </a:t>
            </a:r>
            <a:r>
              <a:rPr lang="zh-CN" altLang="en-US" dirty="0" smtClean="0">
                <a:sym typeface="+mn-ea"/>
              </a:rPr>
              <a:t>获得</a:t>
            </a:r>
            <a:r>
              <a:rPr lang="zh-CN" altLang="en-US" dirty="0">
                <a:sym typeface="+mn-ea"/>
              </a:rPr>
              <a:t>前后兄弟</a:t>
            </a:r>
            <a:r>
              <a:rPr lang="zh-CN" altLang="en-US" dirty="0" smtClean="0">
                <a:sym typeface="+mn-ea"/>
              </a:rPr>
              <a:t>节点</a:t>
            </a:r>
            <a:endParaRPr lang="zh-CN" altLang="en-US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7-9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en-US" altLang="zh-CN" dirty="0" err="1">
                <a:sym typeface="+mn-ea"/>
              </a:rPr>
              <a:t>innerHTML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 innerHTML 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是 </a:t>
            </a:r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DOM 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中</a:t>
            </a:r>
            <a:r>
              <a:rPr lang="zh-CN" altLang="en-US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元素节点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的属性，相当于一个容器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 用于获取或改变任意元素节点的内容，该属性可读可写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操作简单，几乎所有浏览器均支持</a:t>
            </a:r>
          </a:p>
          <a:p>
            <a:pPr lvl="0"/>
            <a:r>
              <a:rPr lang="en-US" altLang="zh-CN" dirty="0" err="1" smtClean="0">
                <a:sym typeface="+mn-ea"/>
              </a:rPr>
              <a:t> innerText </a:t>
            </a:r>
            <a:r>
              <a:rPr lang="zh-CN" altLang="en-US" dirty="0" err="1" smtClean="0">
                <a:sym typeface="+mn-ea"/>
              </a:rPr>
              <a:t>属性</a:t>
            </a:r>
          </a:p>
          <a:p>
            <a:pPr lvl="0">
              <a:spcBef>
                <a:spcPts val="1800"/>
              </a:spcBef>
            </a:pPr>
            <a:r>
              <a:rPr lang="zh-CN" altLang="en-US" dirty="0" err="1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textContent </a:t>
            </a:r>
            <a:r>
              <a:rPr lang="zh-CN" altLang="en-US" dirty="0" err="1" smtClean="0">
                <a:sym typeface="+mn-ea"/>
              </a:rPr>
              <a:t>属性</a:t>
            </a:r>
          </a:p>
          <a:p>
            <a:pPr lvl="0"/>
            <a:endParaRPr lang="zh-CN" altLang="en-US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lvl="0"/>
            <a:endParaRPr lang="en-US" altLang="zh-CN" dirty="0" err="1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/>
              <a:t>元素节点内容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16405" y="4874895"/>
            <a:ext cx="96475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hlinkClick r:id="rId2" action="ppaction://hlinkfile"/>
              </a:rPr>
              <a:t>https://developer.mozilla.org/zh-CN/docs/Web/API/Node/textContent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716405" y="3916045"/>
            <a:ext cx="80321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hlinkClick r:id="rId3" action="ppaction://hlinkfile"/>
              </a:rPr>
              <a:t>https://developer.mozilla.org/zh-CN/docs/Web/API/Node/innerText</a:t>
            </a:r>
            <a:endParaRPr lang="zh-CN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54995" cy="499999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 dirty="0" err="1">
                <a:sym typeface="+mn-ea"/>
              </a:rPr>
              <a:t>读取</a:t>
            </a:r>
            <a:r>
              <a:rPr lang="zh-CN" altLang="en-US" dirty="0" err="1">
                <a:sym typeface="+mn-ea"/>
              </a:rPr>
              <a:t>元素</a:t>
            </a:r>
            <a:r>
              <a:rPr lang="en-US" altLang="zh-CN" dirty="0" err="1">
                <a:sym typeface="+mn-ea"/>
              </a:rPr>
              <a:t>节点内容</a:t>
            </a:r>
            <a:endParaRPr lang="zh-CN" altLang="en-US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    var txt = document.getElementById("intro").</a:t>
            </a:r>
            <a:r>
              <a:rPr lang="en-US" altLang="zh-CN" b="1" dirty="0" err="1" smtClean="0">
                <a:solidFill>
                  <a:srgbClr val="C00000"/>
                </a:solidFill>
                <a:sym typeface="+mn-ea"/>
              </a:rPr>
              <a:t>innerHTML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;        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    document.write(txt);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zh-CN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修改</a:t>
            </a:r>
            <a:r>
              <a:rPr lang="zh-CN" altLang="en-US" dirty="0" err="1">
                <a:sym typeface="+mn-ea"/>
              </a:rPr>
              <a:t>元素</a:t>
            </a:r>
            <a:r>
              <a:rPr lang="en-US" altLang="zh-CN" dirty="0" err="1">
                <a:sym typeface="+mn-ea"/>
              </a:rPr>
              <a:t>节点内容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    document.getElementById("intro").</a:t>
            </a:r>
            <a:r>
              <a:rPr lang="en-US" altLang="zh-CN" b="1" dirty="0" err="1" smtClean="0">
                <a:solidFill>
                  <a:srgbClr val="C00000"/>
                </a:solidFill>
                <a:sym typeface="+mn-ea"/>
              </a:rPr>
              <a:t>innerHTML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 = "hello";</a:t>
            </a:r>
            <a:br>
              <a:rPr lang="en-US" altLang="zh-CN" dirty="0" err="1" smtClean="0">
                <a:solidFill>
                  <a:srgbClr val="C00000"/>
                </a:solidFill>
                <a:sym typeface="+mn-ea"/>
              </a:rPr>
            </a:br>
            <a:endParaRPr lang="zh-CN" altLang="en-US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lvl="0"/>
            <a:endParaRPr lang="en-US" altLang="zh-CN" dirty="0" err="1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/>
              <a:t>元素节点内容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511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7-10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获取</a:t>
            </a:r>
            <a:r>
              <a:rPr lang="zh-CN" altLang="en-US" dirty="0" smtClean="0">
                <a:sym typeface="+mn-ea"/>
              </a:rPr>
              <a:t>某一元素节点的属性</a:t>
            </a:r>
          </a:p>
          <a:p>
            <a:pPr lvl="1"/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node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.getAttribute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 attrName )</a:t>
            </a:r>
          </a:p>
          <a:p>
            <a:pPr lvl="0"/>
            <a:r>
              <a:rPr lang="zh-CN" altLang="en-US" dirty="0" smtClean="0">
                <a:sym typeface="+mn-ea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设置</a:t>
            </a:r>
            <a:r>
              <a:rPr lang="zh-CN" altLang="en-US" dirty="0" smtClean="0">
                <a:sym typeface="+mn-ea"/>
              </a:rPr>
              <a:t>某一元素节点的属性</a:t>
            </a:r>
          </a:p>
          <a:p>
            <a:pPr lvl="1"/>
            <a:r>
              <a:rPr lang="zh-CN" altLang="en-US" sz="2055" dirty="0" smtClean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.setAttribute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 attrName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value )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cs typeface="+mn-ea"/>
                <a:sym typeface="+mn-ea"/>
              </a:rPr>
              <a:t>当属性存在时，为修改</a:t>
            </a:r>
            <a:r>
              <a:rPr lang="zh-CN" altLang="en-US" dirty="0" err="1">
                <a:solidFill>
                  <a:schemeClr val="tx1"/>
                </a:solidFill>
                <a:cs typeface="+mn-ea"/>
                <a:sym typeface="+mn-ea"/>
              </a:rPr>
              <a:t>相应</a:t>
            </a:r>
            <a:r>
              <a:rPr lang="en-US" altLang="zh-CN" dirty="0" err="1">
                <a:solidFill>
                  <a:schemeClr val="tx1"/>
                </a:solidFill>
                <a:cs typeface="+mn-ea"/>
                <a:sym typeface="+mn-ea"/>
              </a:rPr>
              <a:t>属性值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  <a:cs typeface="+mn-ea"/>
                <a:sym typeface="+mn-ea"/>
              </a:rPr>
              <a:t> 当属性不存在时，为添加相应属性</a:t>
            </a:r>
            <a:endParaRPr lang="en-US" altLang="zh-CN" dirty="0" err="1">
              <a:solidFill>
                <a:schemeClr val="tx1"/>
              </a:solidFill>
              <a:cs typeface="+mn-ea"/>
            </a:endParaRPr>
          </a:p>
          <a:p>
            <a:pPr lvl="0"/>
            <a:endParaRPr lang="en-US" altLang="zh-CN" dirty="0" err="1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元素节点属性</a:t>
            </a:r>
            <a:endParaRPr lang="en-US" altLang="zh-CN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244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7-11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删除</a:t>
            </a:r>
            <a:r>
              <a:rPr lang="zh-CN" altLang="en-US" dirty="0" smtClean="0">
                <a:sym typeface="+mn-ea"/>
              </a:rPr>
              <a:t>某一元素节点的属性</a:t>
            </a: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.</a:t>
            </a:r>
            <a:r>
              <a:rPr lang="en-US" altLang="zh-CN" dirty="0" err="1">
                <a:solidFill>
                  <a:srgbClr val="C00000"/>
                </a:solidFill>
                <a:cs typeface="+mn-ea"/>
                <a:sym typeface="+mn-ea"/>
              </a:rPr>
              <a:t>removeAttribute(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attrName</a:t>
            </a:r>
            <a:r>
              <a:rPr lang="en-US" altLang="zh-CN" dirty="0" err="1">
                <a:solidFill>
                  <a:srgbClr val="C00000"/>
                </a:solidFill>
                <a:cs typeface="+mn-ea"/>
                <a:sym typeface="+mn-ea"/>
              </a:rPr>
              <a:t> )</a:t>
            </a:r>
            <a:endParaRPr lang="en-US" altLang="zh-CN" dirty="0" err="1">
              <a:solidFill>
                <a:srgbClr val="C00000"/>
              </a:solidFill>
              <a:cs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判断</a:t>
            </a:r>
            <a:r>
              <a:rPr lang="zh-CN" altLang="en-US" dirty="0" smtClean="0">
                <a:sym typeface="+mn-ea"/>
              </a:rPr>
              <a:t>某一元素节点是否含有某属性</a:t>
            </a:r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.hasAttribute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 attrName</a:t>
            </a:r>
            <a:r>
              <a:rPr lang="en-US" altLang="zh-CN" dirty="0" err="1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)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返回值为布尔值 true/false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dirty="0" smtClean="0"/>
          </a:p>
          <a:p>
            <a:pPr lvl="0"/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元素节点</a:t>
            </a:r>
            <a:r>
              <a:rPr lang="zh-CN" altLang="en-US">
                <a:sym typeface="+mn-ea"/>
              </a:rPr>
              <a:t>属性</a:t>
            </a:r>
            <a:endParaRPr lang="en-US" altLang="zh-CN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511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7-12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 smtClean="0"/>
          </a:p>
          <a:p>
            <a:pPr lvl="0"/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综合练习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511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demo 7-12</a:t>
            </a:r>
            <a:r>
              <a:rPr lang="en-US" sz="2800" dirty="0" smtClean="0">
                <a:solidFill>
                  <a:srgbClr val="000000"/>
                </a:solidFill>
              </a:rPr>
              <a:t>.html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33855"/>
            <a:ext cx="10058400" cy="3589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D</a:t>
            </a:r>
            <a:r>
              <a:rPr lang="en-US" altLang="zh-CN" dirty="0">
                <a:sym typeface="+mn-ea"/>
              </a:rPr>
              <a:t>ocument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O</a:t>
            </a:r>
            <a:r>
              <a:rPr lang="en-US" altLang="zh-CN" dirty="0">
                <a:sym typeface="+mn-ea"/>
              </a:rPr>
              <a:t>bject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M</a:t>
            </a:r>
            <a:r>
              <a:rPr lang="en-US" altLang="zh-CN" dirty="0">
                <a:sym typeface="+mn-ea"/>
              </a:rPr>
              <a:t>odel</a:t>
            </a:r>
            <a:r>
              <a:rPr lang="zh-CN" altLang="en-US" dirty="0">
                <a:sym typeface="+mn-ea"/>
              </a:rPr>
              <a:t>）：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文档对象模型</a:t>
            </a:r>
          </a:p>
          <a:p>
            <a:pPr lvl="1"/>
            <a:r>
              <a:rPr lang="en-US" altLang="zh-CN" sz="2800" dirty="0"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对文档的结构化的表述</a:t>
            </a:r>
            <a:endParaRPr lang="en-US" altLang="zh-CN" strike="noStrike" noProof="1">
              <a:latin typeface="宋体" panose="02010600030101010101" pitchFamily="2" charset="-122"/>
              <a:ea typeface="微软雅黑" panose="020B0503020204020204" pitchFamily="34" charset="-122"/>
              <a:cs typeface="+mn-cs"/>
            </a:endParaRPr>
          </a:p>
          <a:p>
            <a:pPr lvl="1"/>
            <a:r>
              <a:rPr lang="en-US" altLang="zh-CN" dirty="0"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定义了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在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程序中对该结构进行访问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的方式</a:t>
            </a:r>
            <a:endParaRPr lang="zh-CN" altLang="en-US" strike="noStrike" noProof="1">
              <a:latin typeface="宋体" panose="02010600030101010101" pitchFamily="2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>
                <a:sym typeface="+mn-ea"/>
              </a:rPr>
              <a:t> </a:t>
            </a:r>
            <a:r>
              <a:rPr lang="en-US" altLang="zh-CN" dirty="0">
                <a:sym typeface="+mn-ea"/>
              </a:rPr>
              <a:t>DOM 分类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strike="noStrike" noProof="1">
                <a:cs typeface="微软雅黑" panose="020B0503020204020204" pitchFamily="34" charset="-122"/>
              </a:rPr>
              <a:t> 核心 </a:t>
            </a:r>
            <a:r>
              <a:rPr lang="en-US" altLang="zh-CN" strike="noStrike" noProof="1">
                <a:cs typeface="微软雅黑" panose="020B0503020204020204" pitchFamily="34" charset="-122"/>
              </a:rPr>
              <a:t>DOM</a:t>
            </a:r>
            <a:r>
              <a:rPr lang="zh-CN" altLang="en-US" strike="noStrike" noProof="1">
                <a:cs typeface="微软雅黑" panose="020B0503020204020204" pitchFamily="34" charset="-122"/>
              </a:rPr>
              <a:t>：</a:t>
            </a:r>
            <a:r>
              <a:rPr lang="zh-CN" altLang="en-US">
                <a:sym typeface="+mn-ea"/>
              </a:rPr>
              <a:t>用于任何结构化文档的标准模型</a:t>
            </a:r>
          </a:p>
          <a:p>
            <a:pPr lvl="2"/>
            <a:r>
              <a:rPr lang="zh-CN" altLang="en-US" dirty="0"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定义了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  <a:sym typeface="+mn-ea"/>
              </a:rPr>
              <a:t>与系统平台和编程语言无关的接口，</a:t>
            </a:r>
            <a:r>
              <a:rPr lang="en-US" altLang="zh-CN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DOM </a:t>
            </a:r>
            <a:r>
              <a:rPr lang="zh-CN" altLang="en-US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是一种 </a:t>
            </a:r>
            <a:r>
              <a:rPr lang="en-US" altLang="zh-CN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API</a:t>
            </a:r>
            <a:endParaRPr lang="en-US" altLang="zh-CN" strike="noStrike" noProof="1">
              <a:solidFill>
                <a:srgbClr val="FF0000"/>
              </a:solidFill>
              <a:cs typeface="微软雅黑" panose="020B0503020204020204" pitchFamily="34" charset="-122"/>
            </a:endParaRPr>
          </a:p>
          <a:p>
            <a:pPr lvl="1"/>
            <a:r>
              <a:rPr lang="en-US" altLang="zh-CN" strike="noStrike" noProof="1">
                <a:cs typeface="微软雅黑" panose="020B0503020204020204" pitchFamily="34" charset="-122"/>
              </a:rPr>
              <a:t> HTML  DOM</a:t>
            </a:r>
            <a:r>
              <a:rPr lang="zh-CN" altLang="en-US" strike="noStrike" noProof="1">
                <a:cs typeface="微软雅黑" panose="020B0503020204020204" pitchFamily="34" charset="-122"/>
              </a:rPr>
              <a:t>：</a:t>
            </a:r>
            <a:r>
              <a:rPr lang="zh-CN" altLang="en-US">
                <a:sym typeface="+mn-ea"/>
              </a:rPr>
              <a:t>用于 HTML 文档的标准模型</a:t>
            </a:r>
            <a:endParaRPr lang="en-US" altLang="zh-CN" strike="noStrike" noProof="1">
              <a:cs typeface="微软雅黑" panose="020B0503020204020204" pitchFamily="34" charset="-122"/>
            </a:endParaRPr>
          </a:p>
          <a:p>
            <a:pPr lvl="1"/>
            <a:r>
              <a:rPr lang="en-US" altLang="zh-CN" strike="noStrike" noProof="1">
                <a:cs typeface="微软雅黑" panose="020B0503020204020204" pitchFamily="34" charset="-122"/>
              </a:rPr>
              <a:t> XML  DOM</a:t>
            </a:r>
            <a:r>
              <a:rPr lang="zh-CN" altLang="en-US" strike="noStrike" noProof="1">
                <a:cs typeface="微软雅黑" panose="020B0503020204020204" pitchFamily="34" charset="-122"/>
              </a:rPr>
              <a:t>：</a:t>
            </a:r>
            <a:r>
              <a:rPr lang="zh-CN" altLang="en-US">
                <a:sym typeface="+mn-ea"/>
              </a:rPr>
              <a:t>用于 XML 文档的标准模型</a:t>
            </a:r>
            <a:endParaRPr lang="en-US" altLang="zh-CN" strike="noStrike" noProof="1">
              <a:latin typeface="宋体" panose="02010600030101010101" pitchFamily="2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简介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DOM </a:t>
            </a:r>
            <a:r>
              <a:rPr lang="zh-CN" altLang="en-US" sz="2800" dirty="0" smtClean="0">
                <a:sym typeface="+mn-ea"/>
              </a:rPr>
              <a:t>操作注意事项：</a:t>
            </a:r>
            <a:endParaRPr lang="en-US" altLang="zh-CN" sz="2800" dirty="0" smtClean="0"/>
          </a:p>
          <a:p>
            <a:pPr lvl="1"/>
            <a:r>
              <a:rPr lang="zh-CN" altLang="en-US" dirty="0" smtClean="0">
                <a:sym typeface="+mn-ea"/>
              </a:rPr>
              <a:t> 获取 </a:t>
            </a:r>
            <a:r>
              <a:rPr lang="en-US" altLang="zh-CN" dirty="0" smtClean="0">
                <a:sym typeface="+mn-ea"/>
              </a:rPr>
              <a:t>DOM </a:t>
            </a:r>
            <a:r>
              <a:rPr lang="zh-CN" altLang="en-US" dirty="0" smtClean="0">
                <a:sym typeface="+mn-ea"/>
              </a:rPr>
              <a:t>节点的操作要在被浏览器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加载之后</a:t>
            </a:r>
            <a:r>
              <a:rPr lang="zh-CN" altLang="en-US" dirty="0" smtClean="0">
                <a:sym typeface="+mn-ea"/>
              </a:rPr>
              <a:t>进行</a:t>
            </a:r>
            <a:endParaRPr lang="zh-CN" altLang="en-US" dirty="0" smtClean="0"/>
          </a:p>
          <a:p>
            <a:pPr lvl="1"/>
            <a:r>
              <a:rPr lang="en-US" altLang="zh-CN" dirty="0" smtClean="0">
                <a:sym typeface="+mn-ea"/>
              </a:rPr>
              <a:t> &lt;script&gt;</a:t>
            </a:r>
            <a:r>
              <a:rPr lang="zh-CN" altLang="en-US" dirty="0" smtClean="0">
                <a:sym typeface="+mn-ea"/>
              </a:rPr>
              <a:t>标签放在 </a:t>
            </a:r>
            <a:r>
              <a:rPr lang="en-US" altLang="zh-CN" dirty="0" smtClean="0">
                <a:sym typeface="+mn-ea"/>
              </a:rPr>
              <a:t>HTML </a:t>
            </a:r>
            <a:r>
              <a:rPr lang="zh-CN" altLang="en-US" dirty="0" smtClean="0">
                <a:sym typeface="+mn-ea"/>
              </a:rPr>
              <a:t>内容后面，即</a:t>
            </a:r>
            <a:r>
              <a:rPr lang="en-US" altLang="zh-CN" dirty="0" smtClean="0">
                <a:sym typeface="+mn-ea"/>
              </a:rPr>
              <a:t>&lt;body&gt;</a:t>
            </a:r>
            <a:r>
              <a:rPr lang="zh-CN" altLang="en-US" dirty="0" smtClean="0">
                <a:sym typeface="+mn-ea"/>
              </a:rPr>
              <a:t>结束标签前面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sym typeface="+mn-ea"/>
              </a:rPr>
              <a:t>通用性强</a:t>
            </a:r>
            <a:r>
              <a:rPr lang="zh-CN" altLang="en-US" dirty="0">
                <a:sym typeface="+mn-ea"/>
              </a:rPr>
              <a:t>，几乎所有</a:t>
            </a:r>
            <a:r>
              <a:rPr lang="zh-CN" altLang="en-US" dirty="0" smtClean="0">
                <a:latin typeface="宋体" panose="02010600030101010101" pitchFamily="2" charset="-122"/>
                <a:sym typeface="+mn-ea"/>
              </a:rPr>
              <a:t>浏览器均支持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sym typeface="+mn-ea"/>
              </a:rPr>
              <a:t> 操作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比较复杂</a:t>
            </a:r>
            <a:r>
              <a:rPr lang="zh-CN" altLang="en-US" dirty="0" smtClean="0">
                <a:latin typeface="宋体" panose="02010600030101010101" pitchFamily="2" charset="-122"/>
                <a:sym typeface="+mn-ea"/>
              </a:rPr>
              <a:t>，书写代码量过大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DOM </a:t>
            </a:r>
            <a:r>
              <a:rPr lang="zh-CN" altLang="en-US" dirty="0" smtClean="0">
                <a:sym typeface="+mn-ea"/>
              </a:rPr>
              <a:t>操作小结</a:t>
            </a:r>
            <a:endParaRPr lang="zh-CN" altLang="en-US" dirty="0" smtClean="0"/>
          </a:p>
          <a:p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DOM</a:t>
            </a:r>
            <a:r>
              <a:rPr lang="zh-CN" altLang="en-US" dirty="0" smtClean="0">
                <a:sym typeface="+mn-ea"/>
              </a:rPr>
              <a:t> 节点、</a:t>
            </a:r>
            <a:r>
              <a:rPr lang="en-US" altLang="zh-CN"/>
              <a:t>DOM </a:t>
            </a:r>
            <a:r>
              <a:rPr lang="zh-CN" altLang="en-US"/>
              <a:t>树与元素树</a:t>
            </a:r>
          </a:p>
          <a:p>
            <a:r>
              <a:rPr lang="zh-CN" altLang="en-US" dirty="0" smtClean="0">
                <a:sym typeface="+mn-ea"/>
              </a:rPr>
              <a:t> </a:t>
            </a:r>
            <a:r>
              <a:rPr lang="zh-CN" altLang="en-US"/>
              <a:t>访问 </a:t>
            </a:r>
            <a:r>
              <a:rPr lang="en-US" altLang="zh-CN"/>
              <a:t>DOM </a:t>
            </a:r>
            <a:r>
              <a:rPr lang="zh-CN" altLang="en-US"/>
              <a:t>元素节点的方式</a:t>
            </a:r>
          </a:p>
          <a:p>
            <a:pPr lvl="1"/>
            <a:r>
              <a:rPr lang="zh-CN" altLang="en-US" dirty="0" smtClean="0">
                <a:sym typeface="+mn-ea"/>
              </a:rPr>
              <a:t> </a:t>
            </a:r>
            <a:r>
              <a:rPr lang="zh-CN" altLang="en-US"/>
              <a:t>直接访问</a:t>
            </a:r>
          </a:p>
          <a:p>
            <a:pPr lvl="1"/>
            <a:r>
              <a:rPr lang="zh-CN" altLang="en-US" dirty="0" smtClean="0">
                <a:sym typeface="+mn-ea"/>
              </a:rPr>
              <a:t> 间接</a:t>
            </a:r>
            <a:r>
              <a:rPr lang="zh-CN" altLang="en-US"/>
              <a:t>访问</a:t>
            </a:r>
          </a:p>
          <a:p>
            <a:pPr lvl="1"/>
            <a:r>
              <a:rPr lang="zh-CN" altLang="en-US" dirty="0" smtClean="0">
                <a:sym typeface="+mn-ea"/>
              </a:rPr>
              <a:t> </a:t>
            </a:r>
            <a:r>
              <a:rPr lang="zh-CN" altLang="en-US"/>
              <a:t>特殊节点访问</a:t>
            </a:r>
          </a:p>
          <a:p>
            <a:pPr lvl="0"/>
            <a:r>
              <a:rPr lang="zh-CN" altLang="en-US" dirty="0" smtClean="0">
                <a:sym typeface="+mn-ea"/>
              </a:rPr>
              <a:t> 元素节点的属性操作</a:t>
            </a:r>
          </a:p>
          <a:p>
            <a:pPr lvl="1"/>
            <a:r>
              <a:rPr lang="zh-CN" altLang="en-US" dirty="0" smtClean="0">
                <a:sym typeface="+mn-ea"/>
              </a:rPr>
              <a:t> 增、删、改、查、判断方法</a:t>
            </a:r>
          </a:p>
          <a:p>
            <a:pPr lvl="0"/>
            <a:r>
              <a:rPr lang="zh-CN" altLang="en-US" dirty="0" smtClean="0">
                <a:sym typeface="+mn-ea"/>
              </a:rPr>
              <a:t> 元素节点的文本内容操作 </a:t>
            </a:r>
            <a:r>
              <a:rPr lang="en-US" altLang="zh-CN" dirty="0" smtClean="0">
                <a:sym typeface="+mn-ea"/>
              </a:rPr>
              <a:t>—— innerHTML</a:t>
            </a:r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操作小结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Thank </a:t>
            </a:r>
            <a:r>
              <a:rPr lang="en-US" altLang="zh-CN" sz="5400">
                <a:solidFill>
                  <a:srgbClr val="FF0000"/>
                </a:solidFill>
              </a:rPr>
              <a:t>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简介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840" y="2058670"/>
            <a:ext cx="4277995" cy="3114040"/>
          </a:xfrm>
          <a:prstGeom prst="rect">
            <a:avLst/>
          </a:prstGeom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27" name=" 227"/>
          <p:cNvSpPr/>
          <p:nvPr/>
        </p:nvSpPr>
        <p:spPr>
          <a:xfrm>
            <a:off x="1372870" y="2268220"/>
            <a:ext cx="1871980" cy="1152525"/>
          </a:xfrm>
          <a:prstGeom prst="wedgeEllipseCallout">
            <a:avLst>
              <a:gd name="adj1" fmla="val 90535"/>
              <a:gd name="adj2" fmla="val 632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核心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DOM</a:t>
            </a:r>
          </a:p>
        </p:txBody>
      </p:sp>
      <p:sp>
        <p:nvSpPr>
          <p:cNvPr id="6" name=" 227"/>
          <p:cNvSpPr/>
          <p:nvPr/>
        </p:nvSpPr>
        <p:spPr>
          <a:xfrm>
            <a:off x="8941435" y="2411730"/>
            <a:ext cx="2289175" cy="1152525"/>
          </a:xfrm>
          <a:prstGeom prst="wedgeEllipseCallout">
            <a:avLst>
              <a:gd name="adj1" fmla="val -88141"/>
              <a:gd name="adj2" fmla="val 39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作用 </a:t>
            </a: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+mn-ea"/>
                <a:sym typeface="+mn-ea"/>
              </a:rPr>
              <a:t>访问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文档内容，包括元素、属性、文本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cs typeface="+mn-ea"/>
              <a:sym typeface="+mn-ea"/>
            </a:endParaRPr>
          </a:p>
          <a:p>
            <a:pPr lvl="1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增加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文档内容，包括元素、属性、文本</a:t>
            </a:r>
          </a:p>
          <a:p>
            <a:pPr lvl="1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删除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文档内容，包括元素、属性、文本</a:t>
            </a:r>
          </a:p>
          <a:p>
            <a:pPr lvl="1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修改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文档内容，包括元素、属性、文本</a:t>
            </a:r>
          </a:p>
          <a:p>
            <a:pPr lvl="0"/>
            <a:r>
              <a:rPr lang="zh-CN" altLang="en-US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DOM </a:t>
            </a:r>
            <a:r>
              <a:rPr lang="zh-CN" altLang="en-US" dirty="0" smtClean="0">
                <a:latin typeface="宋体" panose="02010600030101010101" pitchFamily="2" charset="-122"/>
                <a:sym typeface="+mn-ea"/>
              </a:rPr>
              <a:t>的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应用十分广泛，各种网页特效均</a:t>
            </a:r>
            <a:r>
              <a:rPr lang="zh-CN" altLang="en-US" dirty="0" smtClean="0">
                <a:latin typeface="宋体" panose="02010600030101010101" pitchFamily="2" charset="-122"/>
                <a:sym typeface="+mn-ea"/>
              </a:rPr>
              <a:t>有 </a:t>
            </a:r>
            <a:r>
              <a:rPr lang="en-US" altLang="zh-CN" dirty="0" smtClean="0">
                <a:sym typeface="+mn-ea"/>
              </a:rPr>
              <a:t>DOM </a:t>
            </a:r>
            <a:r>
              <a:rPr lang="zh-CN" altLang="en-US" dirty="0" smtClean="0">
                <a:latin typeface="宋体" panose="02010600030101010101" pitchFamily="2" charset="-122"/>
                <a:sym typeface="+mn-ea"/>
              </a:rPr>
              <a:t>的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踪影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0"/>
            <a:endParaRPr lang="zh-CN" altLang="en-US" dirty="0">
              <a:solidFill>
                <a:srgbClr val="FF0000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简介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1204913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DOM 简介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</a:rPr>
              <a:t>DOM 树和 DOM 节点</a:t>
            </a:r>
            <a:endParaRPr lang="zh-CN" altLang="en-US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访问 </a:t>
            </a:r>
            <a:r>
              <a:rPr lang="en-US" altLang="zh-CN" b="1" dirty="0" smtClean="0"/>
              <a:t>DOM </a:t>
            </a:r>
            <a:r>
              <a:rPr lang="zh-CN" altLang="en-US" b="1" dirty="0" smtClean="0"/>
              <a:t>节点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996805" cy="499999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 dirty="0" smtClean="0">
                <a:sym typeface="+mn-ea"/>
              </a:rPr>
              <a:t>DOM </a:t>
            </a:r>
            <a:r>
              <a:rPr lang="zh-CN" altLang="en-US" dirty="0" smtClean="0">
                <a:sym typeface="+mn-ea"/>
              </a:rPr>
              <a:t>将 </a:t>
            </a:r>
            <a:r>
              <a:rPr lang="en-US" altLang="zh-CN" dirty="0" smtClean="0">
                <a:sym typeface="+mn-ea"/>
              </a:rPr>
              <a:t>HTML </a:t>
            </a:r>
            <a:r>
              <a:rPr lang="zh-CN" altLang="en-US" dirty="0" smtClean="0">
                <a:sym typeface="+mn-ea"/>
              </a:rPr>
              <a:t>文档抽象为</a:t>
            </a:r>
            <a:r>
              <a:rPr lang="zh-CN" altLang="en-US" dirty="0" smtClean="0">
                <a:solidFill>
                  <a:schemeClr val="accent3"/>
                </a:solidFill>
                <a:sym typeface="+mn-ea"/>
              </a:rPr>
              <a:t>树形结构</a:t>
            </a:r>
            <a:r>
              <a:rPr lang="zh-CN" altLang="en-US" dirty="0" smtClean="0">
                <a:sym typeface="+mn-ea"/>
              </a:rPr>
              <a:t>，称这棵树为 </a:t>
            </a:r>
            <a:r>
              <a:rPr lang="en-US" altLang="zh-CN" dirty="0" smtClean="0">
                <a:solidFill>
                  <a:schemeClr val="accent3"/>
                </a:solidFill>
                <a:sym typeface="+mn-ea"/>
              </a:rPr>
              <a:t>DOM </a:t>
            </a:r>
            <a:r>
              <a:rPr lang="zh-CN" altLang="en-US" dirty="0" smtClean="0">
                <a:solidFill>
                  <a:schemeClr val="accent3"/>
                </a:solidFill>
                <a:sym typeface="+mn-ea"/>
              </a:rPr>
              <a:t>树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 HTML </a:t>
            </a:r>
            <a:r>
              <a:rPr lang="zh-CN" altLang="en-US" dirty="0" smtClean="0">
                <a:sym typeface="+mn-ea"/>
              </a:rPr>
              <a:t>中的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每一项内容</a:t>
            </a:r>
            <a:r>
              <a:rPr lang="zh-CN" altLang="en-US" dirty="0" smtClean="0">
                <a:sym typeface="+mn-ea"/>
              </a:rPr>
              <a:t>都可以在 </a:t>
            </a:r>
            <a:r>
              <a:rPr lang="en-US" altLang="zh-CN" dirty="0" smtClean="0">
                <a:sym typeface="+mn-ea"/>
              </a:rPr>
              <a:t>DOM </a:t>
            </a:r>
            <a:r>
              <a:rPr lang="zh-CN" altLang="en-US" dirty="0" smtClean="0">
                <a:sym typeface="+mn-ea"/>
              </a:rPr>
              <a:t>树中找到</a:t>
            </a:r>
          </a:p>
          <a:p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对文档内容的操作即对 </a:t>
            </a:r>
            <a:r>
              <a:rPr lang="en-US" altLang="zh-CN" dirty="0" smtClean="0">
                <a:sym typeface="+mn-ea"/>
              </a:rPr>
              <a:t>DOM </a:t>
            </a:r>
            <a:r>
              <a:rPr lang="zh-CN" altLang="en-US" dirty="0" smtClean="0">
                <a:sym typeface="+mn-ea"/>
              </a:rPr>
              <a:t>树的操作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DOM </a:t>
            </a:r>
            <a:r>
              <a:rPr lang="zh-CN" altLang="en-US"/>
              <a:t>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765" y="3145790"/>
            <a:ext cx="5735955" cy="3429000"/>
          </a:xfrm>
          <a:prstGeom prst="rect">
            <a:avLst/>
          </a:prstGeom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DOM </a:t>
            </a:r>
            <a:r>
              <a:rPr lang="zh-CN" altLang="en-US"/>
              <a:t>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131564"/>
            <a:ext cx="6873706" cy="45901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40891" y="979878"/>
            <a:ext cx="3385551" cy="50706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/>
              <a:t>HTML </a:t>
            </a:r>
            <a:r>
              <a:rPr lang="zh-CN" altLang="en-US" sz="2600" dirty="0" smtClean="0"/>
              <a:t>文档中的所有内容都是</a:t>
            </a:r>
            <a:r>
              <a:rPr lang="zh-CN" altLang="en-US" sz="2600" dirty="0" smtClean="0">
                <a:solidFill>
                  <a:srgbClr val="FF0000"/>
                </a:solidFill>
              </a:rPr>
              <a:t>节点</a:t>
            </a:r>
            <a:r>
              <a:rPr lang="zh-CN" altLang="en-US" sz="2600" dirty="0" smtClean="0"/>
              <a:t>：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① 整个文档是一个</a:t>
            </a:r>
            <a:r>
              <a:rPr lang="zh-CN" altLang="en-US" sz="2600" dirty="0" smtClean="0">
                <a:solidFill>
                  <a:srgbClr val="FF0000"/>
                </a:solidFill>
              </a:rPr>
              <a:t>文档节点</a:t>
            </a:r>
            <a:r>
              <a:rPr lang="zh-CN" altLang="en-US" sz="2600" dirty="0" smtClean="0"/>
              <a:t> ；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② 每个 </a:t>
            </a:r>
            <a:r>
              <a:rPr lang="en-US" altLang="zh-CN" sz="2600" dirty="0"/>
              <a:t>HTML </a:t>
            </a:r>
            <a:r>
              <a:rPr lang="zh-CN" altLang="en-US" sz="2600" dirty="0"/>
              <a:t>元素是</a:t>
            </a:r>
            <a:r>
              <a:rPr lang="zh-CN" altLang="en-US" sz="2600" dirty="0">
                <a:solidFill>
                  <a:srgbClr val="FF0000"/>
                </a:solidFill>
              </a:rPr>
              <a:t>元素节点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③ </a:t>
            </a:r>
            <a:r>
              <a:rPr lang="en-US" altLang="zh-CN" sz="2600" dirty="0" smtClean="0"/>
              <a:t>HTML </a:t>
            </a:r>
            <a:r>
              <a:rPr lang="zh-CN" altLang="en-US" sz="2600" dirty="0"/>
              <a:t>元素内的文本是</a:t>
            </a:r>
            <a:r>
              <a:rPr lang="zh-CN" altLang="en-US" sz="2600" dirty="0">
                <a:solidFill>
                  <a:srgbClr val="FF0000"/>
                </a:solidFill>
              </a:rPr>
              <a:t>文本节点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④ 每个 </a:t>
            </a:r>
            <a:r>
              <a:rPr lang="en-US" altLang="zh-CN" sz="2600" dirty="0"/>
              <a:t>HTML </a:t>
            </a:r>
            <a:r>
              <a:rPr lang="zh-CN" altLang="en-US" sz="2600" dirty="0"/>
              <a:t>属性是</a:t>
            </a:r>
            <a:r>
              <a:rPr lang="zh-CN" altLang="en-US" sz="2600" dirty="0">
                <a:solidFill>
                  <a:srgbClr val="FF0000"/>
                </a:solidFill>
              </a:rPr>
              <a:t>属性节点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⑤ 注释</a:t>
            </a:r>
            <a:r>
              <a:rPr lang="zh-CN" altLang="en-US" sz="2600" dirty="0"/>
              <a:t>是</a:t>
            </a:r>
            <a:r>
              <a:rPr lang="zh-CN" altLang="en-US" sz="2600" dirty="0">
                <a:solidFill>
                  <a:srgbClr val="FF0000"/>
                </a:solidFill>
              </a:rPr>
              <a:t>注释节点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574655" cy="499999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  <a:sym typeface="+mn-ea"/>
              </a:rPr>
              <a:t>DOM </a:t>
            </a:r>
            <a:r>
              <a:rPr lang="zh-CN" altLang="en-US" dirty="0" smtClean="0">
                <a:latin typeface="Franklin Gothic Book"/>
                <a:sym typeface="+mn-ea"/>
              </a:rPr>
              <a:t>节点是一个对象，拥有属性和方法</a:t>
            </a:r>
          </a:p>
          <a:p>
            <a:pPr lvl="1">
              <a:buClr>
                <a:srgbClr val="008469"/>
              </a:buClr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Franklin Gothic Book"/>
                <a:sym typeface="+mn-ea"/>
              </a:rPr>
              <a:t>元素节点</a:t>
            </a:r>
          </a:p>
          <a:p>
            <a:pPr lvl="2">
              <a:buClr>
                <a:srgbClr val="008469"/>
              </a:buClr>
              <a:defRPr/>
            </a:pPr>
            <a:r>
              <a:rPr lang="en-US" altLang="zh-CN" sz="2400" dirty="0" smtClean="0">
                <a:latin typeface="Arial" panose="020B0604020202020204" pitchFamily="34" charset="0"/>
                <a:sym typeface="+mn-ea"/>
              </a:rPr>
              <a:t>HTML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 smtClean="0">
                <a:latin typeface="Franklin Gothic Book"/>
                <a:sym typeface="+mn-ea"/>
              </a:rPr>
              <a:t>开始标签中的属性为元素节点对象的</a:t>
            </a:r>
            <a:r>
              <a:rPr lang="zh-CN" altLang="en-US" sz="2400" dirty="0" smtClean="0">
                <a:solidFill>
                  <a:srgbClr val="FF0000"/>
                </a:solidFill>
                <a:latin typeface="Franklin Gothic Book"/>
                <a:sym typeface="+mn-ea"/>
              </a:rPr>
              <a:t>属性</a:t>
            </a:r>
            <a:endParaRPr lang="zh-CN" altLang="en-US" sz="2400" dirty="0" smtClean="0">
              <a:latin typeface="Franklin Gothic Book"/>
              <a:sym typeface="+mn-ea"/>
            </a:endParaRPr>
          </a:p>
          <a:p>
            <a:pPr lvl="2">
              <a:buClr>
                <a:srgbClr val="008469"/>
              </a:buClr>
              <a:defRPr/>
            </a:pPr>
            <a:r>
              <a:rPr lang="en-US" altLang="zh-CN" sz="2400" dirty="0" smtClean="0">
                <a:latin typeface="Arial" panose="020B0604020202020204" pitchFamily="34" charset="0"/>
                <a:sym typeface="+mn-ea"/>
              </a:rPr>
              <a:t>HTML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 smtClean="0">
                <a:latin typeface="Franklin Gothic Book"/>
                <a:sym typeface="+mn-ea"/>
              </a:rPr>
              <a:t>开始标签中的</a:t>
            </a:r>
            <a:r>
              <a:rPr lang="zh-CN" altLang="en-US" sz="2400" dirty="0" smtClean="0">
                <a:solidFill>
                  <a:srgbClr val="FF0000"/>
                </a:solidFill>
                <a:latin typeface="Franklin Gothic Book"/>
                <a:sym typeface="+mn-ea"/>
              </a:rPr>
              <a:t>事件</a:t>
            </a:r>
            <a:r>
              <a:rPr lang="zh-CN" altLang="en-US" sz="2400" dirty="0" smtClean="0">
                <a:latin typeface="Franklin Gothic Book"/>
                <a:sym typeface="+mn-ea"/>
              </a:rPr>
              <a:t>属性为元素节点对象的</a:t>
            </a:r>
            <a:r>
              <a:rPr lang="zh-CN" altLang="en-US" sz="2400" dirty="0" smtClean="0">
                <a:solidFill>
                  <a:srgbClr val="FF0000"/>
                </a:solidFill>
                <a:latin typeface="Franklin Gothic Book"/>
                <a:sym typeface="+mn-ea"/>
              </a:rPr>
              <a:t>方法</a:t>
            </a:r>
            <a:r>
              <a:rPr lang="en-US" altLang="zh-CN" sz="2400" dirty="0">
                <a:sym typeface="+mn-ea"/>
              </a:rPr>
              <a:t> </a:t>
            </a:r>
            <a:endParaRPr lang="zh-CN" altLang="en-US" sz="2400" dirty="0" smtClean="0">
              <a:latin typeface="Franklin Gothic Book"/>
              <a:sym typeface="+mn-ea"/>
            </a:endParaRPr>
          </a:p>
          <a:p>
            <a:pPr lvl="2">
              <a:buClr>
                <a:srgbClr val="008469"/>
              </a:buClr>
              <a:defRPr/>
            </a:pPr>
            <a:r>
              <a:rPr lang="zh-CN" altLang="en-US" sz="2400" dirty="0" smtClean="0">
                <a:latin typeface="Franklin Gothic Book"/>
                <a:sym typeface="+mn-ea"/>
              </a:rPr>
              <a:t>元素节点对象中的方法函数中的</a:t>
            </a: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this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 smtClean="0">
                <a:latin typeface="Franklin Gothic Book"/>
                <a:sym typeface="+mn-ea"/>
              </a:rPr>
              <a:t>指向当前触发事件的元素</a:t>
            </a:r>
            <a:endParaRPr lang="en-US" altLang="zh-CN" sz="2400" dirty="0" smtClean="0">
              <a:latin typeface="Franklin Gothic Book"/>
              <a:sym typeface="+mn-ea"/>
            </a:endParaRPr>
          </a:p>
          <a:p>
            <a:pPr lvl="1">
              <a:buClr>
                <a:srgbClr val="008469"/>
              </a:buClr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Franklin Gothic Book"/>
                <a:cs typeface="+mn-ea"/>
                <a:sym typeface="+mn-ea"/>
              </a:rPr>
              <a:t>属性节点</a:t>
            </a:r>
            <a:endParaRPr lang="zh-CN" altLang="en-US" sz="2400" dirty="0" smtClean="0">
              <a:latin typeface="Franklin Gothic Book"/>
              <a:sym typeface="+mn-ea"/>
            </a:endParaRPr>
          </a:p>
          <a:p>
            <a:pPr lvl="1">
              <a:buClr>
                <a:srgbClr val="008469"/>
              </a:buClr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Franklin Gothic Book"/>
                <a:cs typeface="+mn-ea"/>
                <a:sym typeface="+mn-ea"/>
              </a:rPr>
              <a:t>文本节点</a:t>
            </a:r>
          </a:p>
          <a:p>
            <a:pPr lvl="2">
              <a:buClr>
                <a:srgbClr val="008469"/>
              </a:buClr>
              <a:defRPr/>
            </a:pPr>
            <a:r>
              <a:rPr lang="zh-CN" altLang="en-US" sz="2400" dirty="0">
                <a:sym typeface="+mn-ea"/>
              </a:rPr>
              <a:t>空格、换行空格属于文本节点</a:t>
            </a:r>
            <a:endParaRPr lang="en-US" altLang="zh-CN" sz="2400" b="0" kern="0" dirty="0">
              <a:solidFill>
                <a:srgbClr val="006F53"/>
              </a:solidFill>
            </a:endParaRPr>
          </a:p>
          <a:p>
            <a:pPr marL="168275" lvl="1" indent="0"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DOM </a:t>
            </a:r>
            <a:r>
              <a:rPr lang="zh-CN" altLang="en-US"/>
              <a:t>节点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60" y="4156075"/>
            <a:ext cx="6616065" cy="869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1528</Words>
  <Application>Microsoft Office PowerPoint</Application>
  <PresentationFormat>自定义</PresentationFormat>
  <Paragraphs>254</Paragraphs>
  <Slides>32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2968</cp:revision>
  <cp:lastPrinted>2411-12-30T00:00:00Z</cp:lastPrinted>
  <dcterms:created xsi:type="dcterms:W3CDTF">2003-05-12T10:17:00Z</dcterms:created>
  <dcterms:modified xsi:type="dcterms:W3CDTF">2018-09-09T11:28:04Z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