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1"/>
  </p:notesMasterIdLst>
  <p:sldIdLst>
    <p:sldId id="773" r:id="rId2"/>
    <p:sldId id="857" r:id="rId3"/>
    <p:sldId id="870" r:id="rId4"/>
    <p:sldId id="868" r:id="rId5"/>
    <p:sldId id="882" r:id="rId6"/>
    <p:sldId id="883" r:id="rId7"/>
    <p:sldId id="884" r:id="rId8"/>
    <p:sldId id="885" r:id="rId9"/>
    <p:sldId id="794" r:id="rId10"/>
  </p:sldIdLst>
  <p:sldSz cx="12190413" cy="6859588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542925" indent="-85725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1087438" indent="-173038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631950" indent="-260350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2176463" indent="-347663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6" autoAdjust="0"/>
  </p:normalViewPr>
  <p:slideViewPr>
    <p:cSldViewPr snapToObjects="1">
      <p:cViewPr varScale="1">
        <p:scale>
          <a:sx n="65" d="100"/>
          <a:sy n="65" d="100"/>
        </p:scale>
        <p:origin x="-918" y="-96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FC2C012E-7654-4B35-92F2-32E00CF59F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0981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2925" indent="-857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87438" indent="-17303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31950" indent="-2603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76463" indent="-3476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721079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296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512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728" algn="l" defTabSz="1088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 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81162FCC-FA09-487E-9CB4-24D8FBC10C70}" type="slidenum">
              <a:rPr lang="zh-CN" altLang="zh-CN" smtClean="0">
                <a:ea typeface="宋体" charset="-122"/>
              </a:rPr>
              <a:pPr/>
              <a:t>1</a:t>
            </a:fld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E0F52AA6-9406-4053-B586-E684DE27EB0E}" type="slidenum">
              <a:rPr lang="zh-CN" altLang="zh-CN" smtClean="0">
                <a:ea typeface="宋体" charset="-122"/>
              </a:rPr>
              <a:pPr/>
              <a:t>3</a:t>
            </a:fld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16F932C8-F88E-4C3C-BFA4-064E48D9290B}" type="slidenum">
              <a:rPr lang="zh-CN" altLang="zh-CN" smtClean="0">
                <a:ea typeface="宋体" charset="-122"/>
              </a:rPr>
              <a:pPr/>
              <a:t>5</a:t>
            </a:fld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821" y="1286192"/>
            <a:ext cx="9714235" cy="4644512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571" y="236998"/>
            <a:ext cx="8190491" cy="490590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58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D502-B36A-4EB5-97D3-0B38E17D77B5}" type="slidenum">
              <a:rPr lang="zh-CN" altLang="zh-CN"/>
              <a:pPr>
                <a:defRPr/>
              </a:pPr>
              <a:t>‹#›</a:t>
            </a:fld>
            <a:endParaRPr lang="zh-CN" altLang="zh-CN" sz="3800" b="0"/>
          </a:p>
        </p:txBody>
      </p:sp>
    </p:spTree>
    <p:extLst>
      <p:ext uri="{BB962C8B-B14F-4D97-AF65-F5344CB8AC3E}">
        <p14:creationId xmlns:p14="http://schemas.microsoft.com/office/powerpoint/2010/main" val="36898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9388"/>
            <a:ext cx="4667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30" tIns="54416" rIns="108830" bIns="54416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ea typeface="宋体" charset="-122"/>
              </a:defRPr>
            </a:lvl1pPr>
          </a:lstStyle>
          <a:p>
            <a:pPr>
              <a:defRPr/>
            </a:pPr>
            <a:fld id="{E9DA1055-73EE-4399-89EB-28CE6785D3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7900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54421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1088433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63264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2176864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196850" indent="-19685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9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473075" indent="-27305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33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74663" indent="2159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9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981075" indent="-28575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9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447925" indent="-271463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+mn-lt"/>
          <a:ea typeface="微软雅黑" pitchFamily="34" charset="-122"/>
        </a:defRPr>
      </a:lvl5pPr>
      <a:lvl6pPr marL="2993188" indent="-272108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3537405" indent="-272108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4081621" indent="-272108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4625836" indent="-272108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81075" y="2428875"/>
            <a:ext cx="9113838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30" tIns="54416" rIns="108830" bIns="54416" anchor="b"/>
          <a:lstStyle/>
          <a:p>
            <a:pPr algn="ctr" eaLnBrk="1" hangingPunct="1"/>
            <a:r>
              <a:rPr lang="en-US" altLang="zh-CN" sz="4800" b="1" smtClean="0"/>
              <a:t>Web</a:t>
            </a:r>
            <a:r>
              <a:rPr lang="zh-CN" altLang="en-US" sz="4800" b="1" smtClean="0"/>
              <a:t>开发（二）</a:t>
            </a:r>
            <a:endParaRPr lang="zh-CN" altLang="zh-CN" sz="4800" b="1" smtClean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143500" y="4144963"/>
            <a:ext cx="59944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30" tIns="54416" rIns="108830" bIns="54416">
            <a:sp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---</a:t>
            </a:r>
            <a:r>
              <a:rPr lang="zh-CN" altLang="en-US" sz="3200" dirty="0">
                <a:latin typeface="+mn-ea"/>
                <a:ea typeface="+mn-ea"/>
              </a:rPr>
              <a:t>第九章</a:t>
            </a:r>
            <a:r>
              <a:rPr lang="en-US" altLang="zh-CN" sz="3200" dirty="0">
                <a:latin typeface="+mn-ea"/>
                <a:ea typeface="+mn-ea"/>
              </a:rPr>
              <a:t> JavaScript </a:t>
            </a:r>
            <a:r>
              <a:rPr lang="zh-CN" altLang="en-US" sz="3200" dirty="0">
                <a:latin typeface="+mn-ea"/>
                <a:ea typeface="+mn-ea"/>
              </a:rPr>
              <a:t>控制样式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5786438"/>
            <a:ext cx="4508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09650" y="228600"/>
            <a:ext cx="186055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0" tIns="54416" rIns="108830" bIns="54416">
            <a:spAutoFit/>
          </a:bodyPr>
          <a:lstStyle>
            <a:lvl1pPr marL="166688" indent="-166688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7171" name="AutoShape 6"/>
          <p:cNvSpPr>
            <a:spLocks noChangeArrowheads="1"/>
          </p:cNvSpPr>
          <p:nvPr/>
        </p:nvSpPr>
        <p:spPr bwMode="auto">
          <a:xfrm>
            <a:off x="1809750" y="1500188"/>
            <a:ext cx="8947150" cy="4216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8830" tIns="54416" rIns="108830" bIns="54416" anchor="ctr"/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</a:rPr>
              <a:t>访问样式信息</a:t>
            </a:r>
            <a:endParaRPr lang="en-US" altLang="zh-CN" sz="3200" b="1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79500" y="1079500"/>
            <a:ext cx="9713913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zh-CN" smtClean="0"/>
              <a:t> DOM </a:t>
            </a:r>
            <a:r>
              <a:rPr lang="zh-CN" altLang="en-US" smtClean="0"/>
              <a:t>中每个元素节点都有一个 </a:t>
            </a:r>
            <a:r>
              <a:rPr lang="en-US" altLang="zh-CN" smtClean="0">
                <a:solidFill>
                  <a:srgbClr val="FF0000"/>
                </a:solidFill>
              </a:rPr>
              <a:t>style 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zh-CN" altLang="en-US" smtClean="0"/>
              <a:t>管理元素的样式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CN" altLang="en-US" smtClean="0"/>
              <a:t> </a:t>
            </a:r>
            <a:r>
              <a:rPr lang="en-US" altLang="zh-CN" smtClean="0"/>
              <a:t>style </a:t>
            </a:r>
            <a:r>
              <a:rPr lang="zh-CN" altLang="en-US" smtClean="0"/>
              <a:t>对象的属性（即各个样式信息），都是可读可写的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614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090613" y="236538"/>
            <a:ext cx="818991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访问行内样式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8413" y="3141663"/>
            <a:ext cx="9437687" cy="55403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3600"/>
              </a:lnSpc>
              <a:spcAft>
                <a:spcPts val="600"/>
              </a:spcAft>
              <a:defRPr/>
            </a:pPr>
            <a:r>
              <a:rPr lang="en-US" altLang="zh-CN" sz="2800" dirty="0">
                <a:latin typeface="Arial" panose="020B0604020202020204" pitchFamily="34" charset="0"/>
              </a:rPr>
              <a:t>     </a:t>
            </a:r>
            <a:r>
              <a:rPr lang="en-US" altLang="zh-CN" sz="2800" dirty="0" err="1">
                <a:latin typeface="Arial" panose="020B0604020202020204" pitchFamily="34" charset="0"/>
              </a:rPr>
              <a:t>document.getElementById</a:t>
            </a:r>
            <a:r>
              <a:rPr lang="en-US" altLang="zh-CN" sz="2800" dirty="0">
                <a:latin typeface="Arial" panose="020B0604020202020204" pitchFamily="34" charset="0"/>
              </a:rPr>
              <a:t>("id").</a:t>
            </a:r>
            <a:r>
              <a:rPr lang="en-US" altLang="zh-CN" sz="2800" dirty="0" err="1">
                <a:latin typeface="Arial" panose="020B0604020202020204" pitchFamily="34" charset="0"/>
              </a:rPr>
              <a:t>style.property</a:t>
            </a:r>
            <a:r>
              <a:rPr lang="en-US" altLang="zh-CN" sz="2800" dirty="0">
                <a:latin typeface="Arial" panose="020B0604020202020204" pitchFamily="34" charset="0"/>
              </a:rPr>
              <a:t> = "</a:t>
            </a:r>
            <a:r>
              <a:rPr lang="zh-CN" altLang="en-US" sz="2800" dirty="0">
                <a:latin typeface="Arial" panose="020B0604020202020204" pitchFamily="34" charset="0"/>
              </a:rPr>
              <a:t>值</a:t>
            </a:r>
            <a:r>
              <a:rPr lang="en-US" altLang="zh-CN" sz="2800" dirty="0">
                <a:latin typeface="Arial" panose="020B0604020202020204" pitchFamily="34" charset="0"/>
              </a:rPr>
              <a:t>"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7680325" y="4651375"/>
            <a:ext cx="36242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3200"/>
              <a:t>demo 9-1.html</a:t>
            </a:r>
          </a:p>
          <a:p>
            <a:r>
              <a:rPr lang="en-US" altLang="zh-CN" sz="3200"/>
              <a:t>demo 9-2.html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/>
          <p:cNvSpPr txBox="1">
            <a:spLocks noChangeArrowheads="1"/>
          </p:cNvSpPr>
          <p:nvPr/>
        </p:nvSpPr>
        <p:spPr bwMode="auto">
          <a:xfrm>
            <a:off x="571500" y="5807075"/>
            <a:ext cx="444341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1090613" y="236538"/>
            <a:ext cx="818991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访问行内样式（</a:t>
            </a:r>
            <a:r>
              <a:rPr lang="en-US" altLang="zh-CN" smtClean="0"/>
              <a:t>style</a:t>
            </a:r>
            <a:r>
              <a:rPr lang="zh-CN" altLang="en-US" smtClean="0"/>
              <a:t>对象）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1052513" y="1268413"/>
          <a:ext cx="9142412" cy="310991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1206">
                  <a:extLst>
                    <a:ext uri="{9D8B030D-6E8A-4147-A177-3AD203B41FA5}"/>
                  </a:extLst>
                </a:gridCol>
                <a:gridCol w="4571206">
                  <a:extLst>
                    <a:ext uri="{9D8B030D-6E8A-4147-A177-3AD203B41FA5}"/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+mn-ea"/>
                          <a:ea typeface="+mn-ea"/>
                        </a:rPr>
                        <a:t>CSS </a:t>
                      </a:r>
                      <a:r>
                        <a:rPr lang="zh-CN" altLang="en-US" sz="2800" dirty="0" smtClean="0">
                          <a:latin typeface="+mn-ea"/>
                          <a:ea typeface="+mn-ea"/>
                        </a:rPr>
                        <a:t>样式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属性名</a:t>
                      </a:r>
                    </a:p>
                  </a:txBody>
                  <a:tcPr marL="121899" marR="121899" marT="45756" marB="457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zh-CN" altLang="en-US" sz="2800" dirty="0" smtClean="0">
                          <a:latin typeface="+mn-ea"/>
                          <a:ea typeface="+mn-ea"/>
                        </a:rPr>
                        <a:t>样式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属性名</a:t>
                      </a:r>
                    </a:p>
                  </a:txBody>
                  <a:tcPr marL="121899" marR="121899" marT="45756" marB="45756"/>
                </a:tc>
                <a:extLst>
                  <a:ext uri="{0D108BD9-81ED-4DB2-BD59-A6C34878D82A}"/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extLst>
                  <a:ext uri="{0D108BD9-81ED-4DB2-BD59-A6C34878D82A}"/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style.font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extLst>
                  <a:ext uri="{0D108BD9-81ED-4DB2-BD59-A6C34878D82A}"/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font-family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style.fontFamily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extLst>
                  <a:ext uri="{0D108BD9-81ED-4DB2-BD59-A6C34878D82A}"/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font-weight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err="1">
                          <a:latin typeface="+mn-ea"/>
                          <a:ea typeface="+mn-ea"/>
                        </a:rPr>
                        <a:t>style.fontWeight</a:t>
                      </a:r>
                      <a:endParaRPr lang="zh-CN" altLang="en-US" sz="2800" i="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extLst>
                  <a:ext uri="{0D108BD9-81ED-4DB2-BD59-A6C34878D82A}"/>
                </a:extLst>
              </a:tr>
              <a:tr h="5183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background-color</a:t>
                      </a:r>
                    </a:p>
                  </a:txBody>
                  <a:tcPr marL="121899" marR="121899" marT="45756" marB="4575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style.backgroundColor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99" marR="121899" marT="45756" marB="45756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2513" y="4787900"/>
            <a:ext cx="97964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30" tIns="54416" rIns="108830" bIns="54416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4000"/>
              </a:lnSpc>
              <a:spcAft>
                <a:spcPts val="600"/>
              </a:spcAft>
              <a:defRPr/>
            </a:pPr>
            <a:r>
              <a:rPr lang="en-US" altLang="zh-CN" sz="2600" dirty="0" smtClean="0">
                <a:latin typeface="+mn-ea"/>
              </a:rPr>
              <a:t>CSS </a:t>
            </a:r>
            <a:r>
              <a:rPr lang="zh-CN" altLang="en-US" sz="2600" dirty="0" smtClean="0">
                <a:latin typeface="+mn-ea"/>
              </a:rPr>
              <a:t>样式</a:t>
            </a:r>
            <a:r>
              <a:rPr lang="zh-CN" altLang="en-US" sz="2600" dirty="0">
                <a:latin typeface="+mn-ea"/>
              </a:rPr>
              <a:t>属性名为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单个单词</a:t>
            </a:r>
            <a:r>
              <a:rPr lang="zh-CN" altLang="en-US" sz="2600" dirty="0">
                <a:latin typeface="+mn-ea"/>
              </a:rPr>
              <a:t>：</a:t>
            </a:r>
            <a:r>
              <a:rPr lang="zh-CN" altLang="en-US" sz="2600" dirty="0" smtClean="0">
                <a:latin typeface="+mn-ea"/>
              </a:rPr>
              <a:t>在 </a:t>
            </a:r>
            <a:r>
              <a:rPr lang="en-US" altLang="zh-CN" sz="2600" dirty="0" smtClean="0">
                <a:latin typeface="+mn-ea"/>
              </a:rPr>
              <a:t>JavaScript </a:t>
            </a:r>
            <a:r>
              <a:rPr lang="zh-CN" altLang="en-US" sz="2600" dirty="0" smtClean="0">
                <a:latin typeface="+mn-ea"/>
              </a:rPr>
              <a:t>中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以相同名称来表示</a:t>
            </a:r>
            <a:r>
              <a:rPr lang="zh-CN" altLang="en-US" sz="2600" dirty="0">
                <a:latin typeface="+mn-ea"/>
              </a:rPr>
              <a:t>；</a:t>
            </a:r>
            <a:endParaRPr lang="en-US" altLang="zh-CN" sz="2600" dirty="0">
              <a:latin typeface="+mn-ea"/>
            </a:endParaRPr>
          </a:p>
          <a:p>
            <a:pPr eaLnBrk="1" hangingPunct="1">
              <a:lnSpc>
                <a:spcPts val="4000"/>
              </a:lnSpc>
              <a:spcAft>
                <a:spcPts val="600"/>
              </a:spcAft>
              <a:defRPr/>
            </a:pPr>
            <a:r>
              <a:rPr lang="en-US" altLang="zh-CN" sz="2600" dirty="0" smtClean="0">
                <a:latin typeface="+mn-ea"/>
              </a:rPr>
              <a:t>CSS </a:t>
            </a:r>
            <a:r>
              <a:rPr lang="zh-CN" altLang="en-US" sz="2600" dirty="0" smtClean="0">
                <a:latin typeface="+mn-ea"/>
              </a:rPr>
              <a:t>样式</a:t>
            </a:r>
            <a:r>
              <a:rPr lang="zh-CN" altLang="en-US" sz="2600" dirty="0">
                <a:latin typeface="+mn-ea"/>
              </a:rPr>
              <a:t>属性名为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多个单词</a:t>
            </a:r>
            <a:r>
              <a:rPr lang="zh-CN" altLang="en-US" sz="2600" dirty="0">
                <a:latin typeface="+mn-ea"/>
              </a:rPr>
              <a:t>：</a:t>
            </a:r>
            <a:r>
              <a:rPr lang="zh-CN" altLang="en-US" sz="2600" dirty="0" smtClean="0">
                <a:latin typeface="+mn-ea"/>
              </a:rPr>
              <a:t>在 </a:t>
            </a:r>
            <a:r>
              <a:rPr lang="en-US" altLang="zh-CN" sz="2600" dirty="0" smtClean="0">
                <a:latin typeface="+mn-ea"/>
              </a:rPr>
              <a:t>JavaScript 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中将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第一个单词加上首字母大写的第二个单词，且没有横线</a:t>
            </a:r>
            <a:r>
              <a:rPr lang="zh-CN" altLang="en-US" sz="2600" dirty="0"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79500" y="1079500"/>
            <a:ext cx="9713913" cy="4899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198412" indent="-198412">
              <a:lnSpc>
                <a:spcPct val="150000"/>
              </a:lnSpc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Window.getComputedStyle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 </a:t>
            </a:r>
            <a:r>
              <a:rPr lang="en-US" altLang="zh-CN" dirty="0"/>
              <a:t>, "</a:t>
            </a:r>
            <a:r>
              <a:rPr lang="zh-CN" altLang="en-US" dirty="0" smtClean="0"/>
              <a:t>伪类</a:t>
            </a:r>
            <a:r>
              <a:rPr lang="en-US" altLang="zh-CN" dirty="0"/>
              <a:t>")</a:t>
            </a:r>
            <a:endParaRPr lang="en-US" altLang="zh-CN" dirty="0" smtClean="0"/>
          </a:p>
          <a:p>
            <a:pPr marL="474299" lvl="1" indent="-273998">
              <a:lnSpc>
                <a:spcPct val="150000"/>
              </a:lnSpc>
              <a:defRPr/>
            </a:pPr>
            <a:r>
              <a:rPr lang="zh-CN" altLang="en-US" sz="2600" dirty="0"/>
              <a:t> </a:t>
            </a:r>
            <a:r>
              <a:rPr lang="zh-CN" altLang="en-US" sz="2600" dirty="0" smtClean="0"/>
              <a:t>获取</a:t>
            </a:r>
            <a:r>
              <a:rPr lang="zh-CN" altLang="en-US" sz="2600" dirty="0"/>
              <a:t>当前元素所有最终使用</a:t>
            </a:r>
            <a:r>
              <a:rPr lang="zh-CN" altLang="en-US" sz="2600" dirty="0" smtClean="0"/>
              <a:t>的 </a:t>
            </a:r>
            <a:r>
              <a:rPr lang="en-US" altLang="zh-CN" sz="2600" dirty="0" smtClean="0"/>
              <a:t>CSS </a:t>
            </a:r>
            <a:r>
              <a:rPr lang="zh-CN" altLang="en-US" sz="2600" dirty="0" smtClean="0"/>
              <a:t>属性值，只读的</a:t>
            </a:r>
            <a:endParaRPr lang="en-US" altLang="zh-CN" sz="2600" dirty="0" smtClean="0"/>
          </a:p>
          <a:p>
            <a:pPr marL="474299" lvl="1" indent="-273998">
              <a:lnSpc>
                <a:spcPct val="150000"/>
              </a:lnSpc>
              <a:defRPr/>
            </a:pPr>
            <a:r>
              <a:rPr lang="en-US" altLang="zh-CN" sz="2600" dirty="0"/>
              <a:t> </a:t>
            </a:r>
            <a:r>
              <a:rPr lang="en-US" altLang="zh-CN" sz="2600" dirty="0" err="1" smtClean="0"/>
              <a:t>ele</a:t>
            </a:r>
            <a:r>
              <a:rPr lang="en-US" altLang="zh-CN" sz="2600" dirty="0" smtClean="0"/>
              <a:t> : </a:t>
            </a:r>
            <a:r>
              <a:rPr lang="zh-CN" altLang="en-US" sz="2600" dirty="0"/>
              <a:t>用于获取样式的元素</a:t>
            </a:r>
            <a:endParaRPr lang="en-US" altLang="zh-CN" sz="2600" dirty="0"/>
          </a:p>
          <a:p>
            <a:pPr marL="474299" lvl="1" indent="-273998">
              <a:lnSpc>
                <a:spcPct val="150000"/>
              </a:lnSpc>
              <a:defRPr/>
            </a:pPr>
            <a:r>
              <a:rPr lang="en-US" altLang="zh-CN" sz="2600" dirty="0" smtClean="0"/>
              <a:t>“</a:t>
            </a:r>
            <a:r>
              <a:rPr lang="zh-CN" altLang="en-US" sz="2600" dirty="0" smtClean="0"/>
              <a:t>伪类</a:t>
            </a:r>
            <a:r>
              <a:rPr lang="en-US" altLang="zh-CN" sz="2600" dirty="0" smtClean="0"/>
              <a:t>"</a:t>
            </a:r>
            <a:r>
              <a:rPr lang="zh-CN" altLang="en-US" sz="2600" dirty="0" smtClean="0"/>
              <a:t>：</a:t>
            </a:r>
            <a:r>
              <a:rPr lang="zh-CN" altLang="en-US" sz="2600" dirty="0"/>
              <a:t>可选，指定一个要匹配的伪元素的字符串。必须对普通元素省略（</a:t>
            </a:r>
            <a:r>
              <a:rPr lang="zh-CN" altLang="en-US" sz="2600" dirty="0" smtClean="0"/>
              <a:t>或 </a:t>
            </a:r>
            <a:r>
              <a:rPr lang="en-US" altLang="zh-CN" sz="2600" dirty="0" smtClean="0"/>
              <a:t>null</a:t>
            </a:r>
            <a:r>
              <a:rPr lang="zh-CN" altLang="en-US" sz="2600" dirty="0" smtClean="0"/>
              <a:t>）</a:t>
            </a:r>
            <a:endParaRPr lang="en-US" altLang="zh-CN" sz="2600" dirty="0"/>
          </a:p>
          <a:p>
            <a:pPr marL="198412" indent="-198412">
              <a:lnSpc>
                <a:spcPct val="150000"/>
              </a:lnSpc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element.currentStyle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（仅限 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474299" lvl="1" indent="-273998">
              <a:lnSpc>
                <a:spcPct val="150000"/>
              </a:lnSpc>
              <a:defRPr/>
            </a:pPr>
            <a:r>
              <a:rPr lang="zh-CN" altLang="en-US" sz="2900" dirty="0"/>
              <a:t> </a:t>
            </a:r>
            <a:r>
              <a:rPr lang="en-US" altLang="zh-CN" sz="2600" dirty="0" err="1" smtClean="0"/>
              <a:t>currentStyle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对象</a:t>
            </a:r>
            <a:r>
              <a:rPr lang="zh-CN" altLang="en-US" sz="2600" dirty="0"/>
              <a:t>返回了元素上的样式表</a:t>
            </a:r>
            <a:endParaRPr lang="en-US" altLang="zh-CN" sz="2600" dirty="0"/>
          </a:p>
          <a:p>
            <a:pPr marL="200303" lvl="1" indent="0">
              <a:buFont typeface="Arial" charset="0"/>
              <a:buNone/>
              <a:defRPr/>
            </a:pPr>
            <a:endParaRPr lang="en-US" altLang="zh-CN" sz="2900" dirty="0"/>
          </a:p>
        </p:txBody>
      </p:sp>
      <p:sp>
        <p:nvSpPr>
          <p:cNvPr id="819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090613" y="236538"/>
            <a:ext cx="818991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获取应用样式</a:t>
            </a:r>
          </a:p>
        </p:txBody>
      </p:sp>
      <p:sp>
        <p:nvSpPr>
          <p:cNvPr id="8196" name="文本框 12"/>
          <p:cNvSpPr txBox="1">
            <a:spLocks noChangeArrowheads="1"/>
          </p:cNvSpPr>
          <p:nvPr/>
        </p:nvSpPr>
        <p:spPr bwMode="auto">
          <a:xfrm>
            <a:off x="571500" y="5807075"/>
            <a:ext cx="444341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2"/>
          <p:cNvSpPr txBox="1">
            <a:spLocks noChangeArrowheads="1"/>
          </p:cNvSpPr>
          <p:nvPr/>
        </p:nvSpPr>
        <p:spPr bwMode="auto">
          <a:xfrm>
            <a:off x="571500" y="5807075"/>
            <a:ext cx="444341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921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79500" y="1079500"/>
            <a:ext cx="9713913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CN" altLang="en-US" smtClean="0"/>
              <a:t>兼容写法：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922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090613" y="236538"/>
            <a:ext cx="818991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获取非行内样式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1484313" y="1936750"/>
            <a:ext cx="7493000" cy="444023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function </a:t>
            </a:r>
            <a:r>
              <a:rPr lang="en-US" altLang="zh-CN" sz="2600" dirty="0" err="1">
                <a:latin typeface="Arial" panose="020B0604020202020204" pitchFamily="34" charset="0"/>
              </a:rPr>
              <a:t>getStyle</a:t>
            </a:r>
            <a:r>
              <a:rPr lang="en-US" altLang="zh-CN" sz="2600" dirty="0">
                <a:latin typeface="Arial" panose="020B0604020202020204" pitchFamily="34" charset="0"/>
              </a:rPr>
              <a:t>(</a:t>
            </a:r>
            <a:r>
              <a:rPr lang="en-US" altLang="zh-CN" sz="2600" dirty="0" err="1">
                <a:latin typeface="Arial" panose="020B0604020202020204" pitchFamily="34" charset="0"/>
              </a:rPr>
              <a:t>obj,style</a:t>
            </a:r>
            <a:r>
              <a:rPr lang="en-US" altLang="zh-CN" sz="2600" dirty="0">
                <a:latin typeface="Arial" panose="020B0604020202020204" pitchFamily="34" charset="0"/>
              </a:rPr>
              <a:t>) { 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	if(</a:t>
            </a:r>
            <a:r>
              <a:rPr lang="en-US" altLang="zh-CN" sz="2600" dirty="0" err="1">
                <a:latin typeface="Arial" panose="020B0604020202020204" pitchFamily="34" charset="0"/>
              </a:rPr>
              <a:t>obj.currentStyle</a:t>
            </a:r>
            <a:r>
              <a:rPr lang="en-US" altLang="zh-CN" sz="2600" dirty="0">
                <a:latin typeface="Arial" panose="020B0604020202020204" pitchFamily="34" charset="0"/>
              </a:rPr>
              <a:t>)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	{ 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		return </a:t>
            </a:r>
            <a:r>
              <a:rPr lang="en-US" altLang="zh-CN" sz="2600" dirty="0" err="1">
                <a:latin typeface="Arial" panose="020B0604020202020204" pitchFamily="34" charset="0"/>
              </a:rPr>
              <a:t>obj.currentStyle</a:t>
            </a:r>
            <a:r>
              <a:rPr lang="en-US" altLang="zh-CN" sz="2600" dirty="0">
                <a:latin typeface="Arial" panose="020B0604020202020204" pitchFamily="34" charset="0"/>
              </a:rPr>
              <a:t>[style]; 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	}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       else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        { 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		return </a:t>
            </a:r>
            <a:r>
              <a:rPr lang="en-US" altLang="zh-CN" sz="2600" dirty="0" err="1">
                <a:latin typeface="Arial" panose="020B0604020202020204" pitchFamily="34" charset="0"/>
              </a:rPr>
              <a:t>getComputedStyle</a:t>
            </a:r>
            <a:r>
              <a:rPr lang="en-US" altLang="zh-CN" sz="2600" dirty="0">
                <a:latin typeface="Arial" panose="020B0604020202020204" pitchFamily="34" charset="0"/>
              </a:rPr>
              <a:t>(</a:t>
            </a:r>
            <a:r>
              <a:rPr lang="en-US" altLang="zh-CN" sz="2600" dirty="0" err="1">
                <a:latin typeface="Arial" panose="020B0604020202020204" pitchFamily="34" charset="0"/>
              </a:rPr>
              <a:t>obj</a:t>
            </a:r>
            <a:r>
              <a:rPr lang="en-US" altLang="zh-CN" sz="2600" dirty="0">
                <a:latin typeface="Arial" panose="020B0604020202020204" pitchFamily="34" charset="0"/>
              </a:rPr>
              <a:t>)[style]; 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	}  </a:t>
            </a:r>
          </a:p>
          <a:p>
            <a:pPr marL="200025" lvl="1" indent="0"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9120188" y="5868988"/>
            <a:ext cx="292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3200"/>
              <a:t>demo 9-3.html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009650" y="228600"/>
            <a:ext cx="186055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0" tIns="54416" rIns="108830" bIns="54416">
            <a:spAutoFit/>
          </a:bodyPr>
          <a:lstStyle>
            <a:lvl1pPr marL="166688" indent="-166688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7171" name="AutoShape 6"/>
          <p:cNvSpPr>
            <a:spLocks noChangeArrowheads="1"/>
          </p:cNvSpPr>
          <p:nvPr/>
        </p:nvSpPr>
        <p:spPr bwMode="auto">
          <a:xfrm>
            <a:off x="1809750" y="1500188"/>
            <a:ext cx="8947150" cy="4216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8830" tIns="54416" rIns="108830" bIns="54416" anchor="ctr"/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</a:rPr>
              <a:t>访问样式信息</a:t>
            </a:r>
            <a:endParaRPr lang="en-US" altLang="zh-CN" sz="3200" b="1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2"/>
          <p:cNvSpPr txBox="1">
            <a:spLocks noChangeArrowheads="1"/>
          </p:cNvSpPr>
          <p:nvPr/>
        </p:nvSpPr>
        <p:spPr bwMode="auto">
          <a:xfrm>
            <a:off x="571500" y="5807075"/>
            <a:ext cx="444341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79500" y="1079500"/>
            <a:ext cx="9713913" cy="299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CN" altLang="en-US" smtClean="0"/>
              <a:t> 实例：</a:t>
            </a:r>
            <a:endParaRPr lang="en-US" altLang="zh-CN" smtClean="0"/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en-US" altLang="zh-CN" smtClean="0"/>
              <a:t> </a:t>
            </a:r>
            <a:r>
              <a:rPr lang="zh-CN" altLang="en-US" smtClean="0"/>
              <a:t>封装 </a:t>
            </a:r>
            <a:r>
              <a:rPr lang="en-US" altLang="zh-CN" smtClean="0"/>
              <a:t>animate </a:t>
            </a:r>
            <a:r>
              <a:rPr lang="zh-CN" altLang="en-US" smtClean="0"/>
              <a:t>动画函数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1126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090613" y="236538"/>
            <a:ext cx="818991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856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62000" y="3143250"/>
            <a:ext cx="981551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30" tIns="54416" rIns="108830" bIns="54416" anchor="b"/>
          <a:lstStyle/>
          <a:p>
            <a:pPr algn="ctr" eaLnBrk="1" hangingPunct="1"/>
            <a:r>
              <a:rPr lang="en-US" altLang="zh-CN" sz="6400" smtClean="0"/>
              <a:t>Thank </a:t>
            </a:r>
            <a:r>
              <a:rPr lang="en-US" altLang="zh-CN" sz="6400" smtClean="0">
                <a:solidFill>
                  <a:srgbClr val="FF0000"/>
                </a:solidFill>
              </a:rPr>
              <a:t>You</a:t>
            </a:r>
            <a:r>
              <a:rPr lang="zh-CN" altLang="en-US" sz="6400" smtClean="0"/>
              <a:t>！</a:t>
            </a:r>
            <a:endParaRPr lang="zh-CN" altLang="zh-CN" sz="6400" smtClean="0"/>
          </a:p>
        </p:txBody>
      </p:sp>
      <p:pic>
        <p:nvPicPr>
          <p:cNvPr id="12292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929313"/>
            <a:ext cx="4508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157257260</TotalTime>
  <Pages>0</Pages>
  <Words>251</Words>
  <Characters>0</Characters>
  <Application>Microsoft Office PowerPoint</Application>
  <DocSecurity>0</DocSecurity>
  <PresentationFormat>自定义</PresentationFormat>
  <Lines>0</Lines>
  <Paragraphs>58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微软雅黑</vt:lpstr>
      <vt:lpstr>Franklin Gothic Book</vt:lpstr>
      <vt:lpstr>宋体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2576</cp:revision>
  <cp:lastPrinted>1899-12-30T00:00:00Z</cp:lastPrinted>
  <dcterms:created xsi:type="dcterms:W3CDTF">2003-05-12T10:17:00Z</dcterms:created>
  <dcterms:modified xsi:type="dcterms:W3CDTF">2018-09-09T11:32:35Z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