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41"/>
  </p:notesMasterIdLst>
  <p:sldIdLst>
    <p:sldId id="284" r:id="rId3"/>
    <p:sldId id="288" r:id="rId4"/>
    <p:sldId id="289" r:id="rId5"/>
    <p:sldId id="260" r:id="rId6"/>
    <p:sldId id="351" r:id="rId7"/>
    <p:sldId id="290" r:id="rId8"/>
    <p:sldId id="291" r:id="rId9"/>
    <p:sldId id="292" r:id="rId10"/>
    <p:sldId id="293" r:id="rId11"/>
    <p:sldId id="353" r:id="rId12"/>
    <p:sldId id="266" r:id="rId13"/>
    <p:sldId id="294" r:id="rId14"/>
    <p:sldId id="295" r:id="rId15"/>
    <p:sldId id="354" r:id="rId16"/>
    <p:sldId id="355" r:id="rId17"/>
    <p:sldId id="301" r:id="rId18"/>
    <p:sldId id="302" r:id="rId19"/>
    <p:sldId id="305" r:id="rId20"/>
    <p:sldId id="387" r:id="rId21"/>
    <p:sldId id="304" r:id="rId22"/>
    <p:sldId id="306" r:id="rId23"/>
    <p:sldId id="308" r:id="rId24"/>
    <p:sldId id="309" r:id="rId25"/>
    <p:sldId id="307" r:id="rId26"/>
    <p:sldId id="310" r:id="rId27"/>
    <p:sldId id="297" r:id="rId28"/>
    <p:sldId id="299" r:id="rId29"/>
    <p:sldId id="407" r:id="rId30"/>
    <p:sldId id="313" r:id="rId31"/>
    <p:sldId id="388" r:id="rId32"/>
    <p:sldId id="316" r:id="rId33"/>
    <p:sldId id="317" r:id="rId34"/>
    <p:sldId id="311" r:id="rId35"/>
    <p:sldId id="312" r:id="rId36"/>
    <p:sldId id="319" r:id="rId37"/>
    <p:sldId id="390" r:id="rId38"/>
    <p:sldId id="391" r:id="rId39"/>
    <p:sldId id="287" r:id="rId40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76" y="-96"/>
      </p:cViewPr>
      <p:guideLst>
        <p:guide orient="horz" pos="2158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4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原始值字符串使用了字符串对象才有的length属性，输出了string字符串的长度。</a:t>
            </a:r>
          </a:p>
          <a:p>
            <a:endParaRPr lang="zh-CN" altLang="en-US"/>
          </a:p>
          <a:p>
            <a:r>
              <a:rPr lang="zh-CN" altLang="en-US"/>
              <a:t>正是因为这样我们才有理由把字符串类型看成对象。那这是为什么呢？这里就涉及到了包装对象的概念。</a:t>
            </a:r>
          </a:p>
          <a:p>
            <a:endParaRPr lang="zh-CN" altLang="en-US"/>
          </a:p>
          <a:p>
            <a:r>
              <a:rPr lang="zh-CN" altLang="en-US"/>
              <a:t>因为我们在读取它的属性的时候，js会把这个string字符串通过new String()方式创建一个字符串对象，有了对象自然就有了属性，但是这个对象只是临时的，一旦引用结束，这个对象就被销毁了。创建的临时对象只可以读属性，不可以写属性。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解释</a:t>
            </a:r>
            <a:r>
              <a:rPr lang="en-US" altLang="zh-CN"/>
              <a:t>Math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同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Array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String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在内部实现过程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解释</a:t>
            </a:r>
            <a:r>
              <a:rPr lang="en-US" altLang="zh-CN"/>
              <a:t>null</a:t>
            </a:r>
            <a:r>
              <a:rPr lang="zh-CN" altLang="en-US"/>
              <a:t>与对象的关系</a:t>
            </a:r>
          </a:p>
          <a:p>
            <a:r>
              <a:rPr lang="zh-CN" altLang="en-US"/>
              <a:t>解释基本类型</a:t>
            </a:r>
            <a:r>
              <a:rPr lang="en-US" altLang="zh-CN"/>
              <a:t>number string  boolean</a:t>
            </a:r>
            <a:r>
              <a:rPr lang="zh-CN" altLang="en-US"/>
              <a:t>与包装对象的关系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js/js_reference.asp" TargetMode="External"/><Relationship Id="rId2" Type="http://schemas.openxmlformats.org/officeDocument/2006/relationships/hyperlink" Target="http://www.w3school.com.cn/js/js_obj_date.asp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4800" b="1" smtClean="0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开发（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二）</a:t>
            </a:r>
            <a:endParaRPr lang="zh-CN" altLang="zh-CN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第五章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latin typeface="+mn-ea"/>
                <a:sym typeface="+mn-ea"/>
              </a:rPr>
              <a:t>定义对象</a:t>
            </a:r>
          </a:p>
          <a:p>
            <a:r>
              <a:rPr lang="zh-CN" altLang="en-US" dirty="0">
                <a:latin typeface="+mn-ea"/>
                <a:sym typeface="+mn-ea"/>
              </a:rPr>
              <a:t> 访问</a:t>
            </a:r>
          </a:p>
          <a:p>
            <a:r>
              <a:rPr lang="zh-CN" altLang="en-US" dirty="0">
                <a:latin typeface="+mn-ea"/>
                <a:sym typeface="+mn-ea"/>
              </a:rPr>
              <a:t> 添加</a:t>
            </a:r>
          </a:p>
          <a:p>
            <a:r>
              <a:rPr lang="zh-CN" altLang="en-US" dirty="0">
                <a:latin typeface="+mn-ea"/>
                <a:sym typeface="+mn-ea"/>
              </a:rPr>
              <a:t> 修改</a:t>
            </a:r>
          </a:p>
          <a:p>
            <a:r>
              <a:rPr lang="zh-CN" altLang="en-US" dirty="0">
                <a:latin typeface="+mn-ea"/>
                <a:sym typeface="+mn-ea"/>
              </a:rPr>
              <a:t> 删除</a:t>
            </a:r>
          </a:p>
          <a:p>
            <a:r>
              <a:rPr lang="zh-CN" altLang="en-US" dirty="0">
                <a:latin typeface="+mn-ea"/>
                <a:sym typeface="+mn-ea"/>
              </a:rPr>
              <a:t> 遍历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  <a:p>
            <a:endParaRPr lang="zh-CN" altLang="en-US" dirty="0"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对象相关操作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42967" y="1196752"/>
            <a:ext cx="9715500" cy="464343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定义对象</a:t>
            </a: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/>
              <a:t>使用一对</a:t>
            </a:r>
            <a:r>
              <a:rPr lang="zh-CN" altLang="en-US" sz="2400" dirty="0">
                <a:solidFill>
                  <a:srgbClr val="C00000"/>
                </a:solidFill>
              </a:rPr>
              <a:t>大括号</a:t>
            </a:r>
            <a:r>
              <a:rPr lang="zh-CN" altLang="en-US" sz="2400" dirty="0"/>
              <a:t>表示对象，属性和方法写在括号内</a:t>
            </a:r>
            <a:endParaRPr lang="en-US" altLang="zh-CN" sz="2400" dirty="0"/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/>
              <a:t>属性包括属性名和属性值，之间使用</a:t>
            </a:r>
            <a:r>
              <a:rPr lang="zh-CN" altLang="en-US" sz="2400" dirty="0">
                <a:solidFill>
                  <a:srgbClr val="C00000"/>
                </a:solidFill>
                <a:cs typeface="+mn-ea"/>
              </a:rPr>
              <a:t>冒号</a:t>
            </a:r>
            <a:r>
              <a:rPr lang="zh-CN" altLang="en-US" sz="2400" dirty="0"/>
              <a:t>分隔</a:t>
            </a:r>
            <a:endParaRPr lang="en-US" altLang="zh-CN" sz="2400" dirty="0"/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/>
              <a:t>属性和属性之间使用</a:t>
            </a:r>
            <a:r>
              <a:rPr lang="zh-CN" altLang="en-US" sz="2400" dirty="0">
                <a:solidFill>
                  <a:srgbClr val="C00000"/>
                </a:solidFill>
                <a:cs typeface="+mn-ea"/>
              </a:rPr>
              <a:t>逗号</a:t>
            </a:r>
            <a:r>
              <a:rPr lang="zh-CN" altLang="en-US" sz="2400" dirty="0"/>
              <a:t>分隔</a:t>
            </a:r>
            <a:endParaRPr lang="en-US" altLang="zh-CN" sz="2400" dirty="0"/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/>
              <a:t>方法同属性类似，只是值部分为一个函数体</a:t>
            </a:r>
          </a:p>
          <a:p>
            <a:pPr marL="168275" lvl="1" indent="0" latinLnBrk="0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对象相关操作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47800" y="4094480"/>
            <a:ext cx="85337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 algn="l" defTabSz="913765" eaLnBrk="1" fontAlgn="auto" hangingPunct="1">
              <a:lnSpc>
                <a:spcPct val="10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var objName =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{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algn="l" defTabSz="913765" eaLnBrk="1" fontAlgn="auto" hangingPunct="1">
              <a:lnSpc>
                <a:spcPct val="10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 attrName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attrValue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,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algn="l" defTabSz="913765" eaLnBrk="1" fontAlgn="auto" hangingPunct="1">
              <a:lnSpc>
                <a:spcPct val="10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methodName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function(){  //some code...  }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algn="l" defTabSz="913765" eaLnBrk="1" fontAlgn="auto" hangingPunct="1">
              <a:lnSpc>
                <a:spcPct val="10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 ......</a:t>
            </a:r>
            <a:endPara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algn="l" defTabSz="913765" eaLnBrk="1" fontAlgn="auto" hangingPunct="1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}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7" name=" 227"/>
          <p:cNvSpPr/>
          <p:nvPr/>
        </p:nvSpPr>
        <p:spPr>
          <a:xfrm>
            <a:off x="4367530" y="5355590"/>
            <a:ext cx="6491605" cy="962025"/>
          </a:xfrm>
          <a:prstGeom prst="wedgeEllipseCallout">
            <a:avLst>
              <a:gd name="adj1" fmla="val -67626"/>
              <a:gd name="adj2" fmla="val -340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FFFFFF"/>
                </a:solidFill>
              </a:rPr>
              <a:t>最后一个属性值后面</a:t>
            </a:r>
            <a:r>
              <a:rPr lang="zh-CN" altLang="en-US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不加</a:t>
            </a:r>
            <a:r>
              <a:rPr lang="zh-CN" altLang="en-US" sz="2400" dirty="0">
                <a:solidFill>
                  <a:srgbClr val="FFFFFF"/>
                </a:solidFill>
              </a:rPr>
              <a:t>逗号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82433" y="6155391"/>
            <a:ext cx="24536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</a:rPr>
              <a:t>demo 5-1.html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访问对象属性和方法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/>
              <a:t>方式一 </a:t>
            </a:r>
            <a:r>
              <a:rPr lang="en-US" altLang="zh-CN" sz="2400" dirty="0"/>
              <a:t>:  </a:t>
            </a:r>
            <a:r>
              <a:rPr lang="zh-CN" altLang="en-US" sz="2400" dirty="0"/>
              <a:t>通过 </a:t>
            </a:r>
            <a:r>
              <a:rPr lang="zh-CN" altLang="en-US" sz="2400" dirty="0">
                <a:solidFill>
                  <a:srgbClr val="C00000"/>
                </a:solidFill>
              </a:rPr>
              <a:t>对象名</a:t>
            </a:r>
            <a:r>
              <a:rPr lang="en-US" altLang="zh-CN" sz="3200" b="1" dirty="0">
                <a:solidFill>
                  <a:srgbClr val="C00000"/>
                </a:solidFill>
              </a:rPr>
              <a:t>.</a:t>
            </a:r>
            <a:r>
              <a:rPr lang="zh-CN" altLang="en-US" sz="2400" dirty="0">
                <a:solidFill>
                  <a:srgbClr val="C00000"/>
                </a:solidFill>
              </a:rPr>
              <a:t>属性名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zh-CN" altLang="en-US" sz="2400" dirty="0">
                <a:solidFill>
                  <a:srgbClr val="C00000"/>
                </a:solidFill>
              </a:rPr>
              <a:t>、对象名</a:t>
            </a:r>
            <a:r>
              <a:rPr lang="en-US" altLang="zh-CN" sz="3200" b="1" dirty="0">
                <a:solidFill>
                  <a:srgbClr val="C00000"/>
                </a:solidFill>
              </a:rPr>
              <a:t>.</a:t>
            </a:r>
            <a:r>
              <a:rPr lang="zh-CN" altLang="en-US" sz="2400" dirty="0">
                <a:solidFill>
                  <a:srgbClr val="C00000"/>
                </a:solidFill>
              </a:rPr>
              <a:t>方法名</a:t>
            </a:r>
            <a:r>
              <a:rPr lang="en-US" altLang="zh-CN" sz="2400" dirty="0">
                <a:solidFill>
                  <a:srgbClr val="C00000"/>
                </a:solidFill>
              </a:rPr>
              <a:t>( )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/>
              <a:t>方式二 </a:t>
            </a:r>
            <a:r>
              <a:rPr lang="en-US" altLang="zh-CN" sz="2400" dirty="0"/>
              <a:t>:  </a:t>
            </a:r>
            <a:r>
              <a:rPr lang="zh-CN" altLang="en-US" sz="2400" dirty="0"/>
              <a:t>通过 </a:t>
            </a:r>
            <a:r>
              <a:rPr lang="zh-CN" altLang="en-US" sz="2400" dirty="0">
                <a:solidFill>
                  <a:srgbClr val="C00000"/>
                </a:solidFill>
              </a:rPr>
              <a:t>对象名</a:t>
            </a:r>
            <a:r>
              <a:rPr lang="en-US" altLang="zh-CN" sz="2400" dirty="0">
                <a:solidFill>
                  <a:srgbClr val="C00000"/>
                </a:solidFill>
              </a:rPr>
              <a:t>["</a:t>
            </a:r>
            <a:r>
              <a:rPr lang="zh-CN" altLang="en-US" sz="2400" dirty="0">
                <a:solidFill>
                  <a:srgbClr val="C00000"/>
                </a:solidFill>
              </a:rPr>
              <a:t>属性名</a:t>
            </a:r>
            <a:r>
              <a:rPr lang="en-US" altLang="zh-CN" sz="2400" dirty="0">
                <a:solidFill>
                  <a:srgbClr val="C00000"/>
                </a:solidFill>
              </a:rPr>
              <a:t>"</a:t>
            </a:r>
            <a:r>
              <a:rPr lang="en-US" altLang="zh-CN" dirty="0">
                <a:solidFill>
                  <a:srgbClr val="C00000"/>
                </a:solidFill>
              </a:rPr>
              <a:t>]</a:t>
            </a:r>
          </a:p>
          <a:p>
            <a:pPr lvl="0">
              <a:lnSpc>
                <a:spcPct val="100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sz="2800" dirty="0">
                <a:sym typeface="+mn-ea"/>
              </a:rPr>
              <a:t> 添加对象属性</a:t>
            </a:r>
            <a:endParaRPr lang="en-US" altLang="zh-CN" sz="2800" dirty="0"/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对象创建之后，要向对象添加属性，只需要为新属性赋值即可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对象相关操作</a:t>
            </a:r>
            <a:endParaRPr lang="zh-CN" altLang="en-US" dirty="0"/>
          </a:p>
        </p:txBody>
      </p:sp>
      <p:sp>
        <p:nvSpPr>
          <p:cNvPr id="3" name="TextBox 4"/>
          <p:cNvSpPr txBox="1"/>
          <p:nvPr/>
        </p:nvSpPr>
        <p:spPr>
          <a:xfrm>
            <a:off x="9282433" y="6155391"/>
            <a:ext cx="24536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</a:rPr>
              <a:t>demo 5-2.html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sz="2800" dirty="0">
                <a:sym typeface="+mn-ea"/>
              </a:rPr>
              <a:t>修改对象属性</a:t>
            </a:r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直接为原有属性赋新值即可</a:t>
            </a:r>
            <a:endParaRPr lang="en-US" altLang="zh-CN" sz="2400" dirty="0"/>
          </a:p>
          <a:p>
            <a:endParaRPr lang="zh-CN" altLang="en-US" sz="2800" dirty="0">
              <a:sym typeface="+mn-ea"/>
            </a:endParaRPr>
          </a:p>
          <a:p>
            <a:r>
              <a:rPr lang="zh-CN" altLang="en-US" dirty="0">
                <a:sym typeface="+mn-ea"/>
              </a:rPr>
              <a:t> 删除对象属性</a:t>
            </a:r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使用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delete </a:t>
            </a:r>
            <a:r>
              <a:rPr lang="zh-CN" altLang="en-US" sz="2400" dirty="0">
                <a:sym typeface="+mn-ea"/>
              </a:rPr>
              <a:t>关键字</a:t>
            </a:r>
            <a:endParaRPr lang="zh-CN" altLang="en-US" sz="2400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对象相关操作</a:t>
            </a:r>
            <a:endParaRPr lang="zh-CN" altLang="en-US" dirty="0"/>
          </a:p>
        </p:txBody>
      </p:sp>
      <p:sp>
        <p:nvSpPr>
          <p:cNvPr id="3" name="TextBox 4"/>
          <p:cNvSpPr txBox="1"/>
          <p:nvPr/>
        </p:nvSpPr>
        <p:spPr>
          <a:xfrm>
            <a:off x="9282433" y="6155391"/>
            <a:ext cx="24536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</a:rPr>
              <a:t>demo 5-3.html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遍历对象属性</a:t>
            </a:r>
            <a:endParaRPr lang="en-US" altLang="zh-CN" dirty="0"/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/>
              <a:t>使用 </a:t>
            </a:r>
            <a:r>
              <a:rPr lang="en-US" altLang="zh-CN" sz="2400" dirty="0"/>
              <a:t>for   in </a:t>
            </a:r>
            <a:r>
              <a:rPr lang="zh-CN" altLang="en-US" sz="2400" dirty="0"/>
              <a:t>语句</a:t>
            </a:r>
            <a:endParaRPr lang="en-US" altLang="zh-CN" sz="2400" dirty="0"/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				 </a:t>
            </a:r>
            <a:r>
              <a:rPr lang="en-US" altLang="zh-CN" sz="2400" dirty="0">
                <a:solidFill>
                  <a:srgbClr val="FF0000"/>
                </a:solidFill>
              </a:rPr>
              <a:t>for </a:t>
            </a:r>
            <a:r>
              <a:rPr lang="zh-CN" altLang="en-US" sz="2400" dirty="0"/>
              <a:t>（</a:t>
            </a:r>
            <a:r>
              <a:rPr lang="en-US" altLang="zh-CN" sz="2400" dirty="0"/>
              <a:t>var  key   </a:t>
            </a:r>
            <a:r>
              <a:rPr lang="en-US" altLang="zh-CN" sz="2400" dirty="0">
                <a:solidFill>
                  <a:srgbClr val="FF0000"/>
                </a:solidFill>
              </a:rPr>
              <a:t>in</a:t>
            </a:r>
            <a:r>
              <a:rPr lang="en-US" altLang="zh-CN" sz="2400" dirty="0"/>
              <a:t>   objName</a:t>
            </a:r>
            <a:r>
              <a:rPr lang="zh-CN" altLang="en-US" sz="2400" dirty="0"/>
              <a:t>）</a:t>
            </a:r>
            <a:r>
              <a:rPr lang="en-US" altLang="zh-CN" sz="2400" dirty="0"/>
              <a:t>{</a:t>
            </a:r>
          </a:p>
          <a:p>
            <a:pPr marL="0" lvl="1">
              <a:buNone/>
            </a:pPr>
            <a:r>
              <a:rPr lang="en-US" altLang="zh-CN" sz="2400" dirty="0"/>
              <a:t>   	        // key </a:t>
            </a:r>
            <a:r>
              <a:rPr lang="zh-CN" altLang="en-US" sz="2400" dirty="0">
                <a:sym typeface="+mn-ea"/>
              </a:rPr>
              <a:t>变量，</a:t>
            </a:r>
            <a:r>
              <a:rPr lang="zh-CN" altLang="en-US" sz="2400" dirty="0"/>
              <a:t>在循环中代表一个属性键</a:t>
            </a:r>
            <a:r>
              <a:rPr lang="en-US" altLang="zh-CN" sz="2400" dirty="0"/>
              <a:t>        </a:t>
            </a:r>
          </a:p>
          <a:p>
            <a:pPr marL="0" lvl="1">
              <a:buNone/>
            </a:pPr>
            <a:r>
              <a:rPr lang="en-US" altLang="zh-CN" sz="2400" dirty="0"/>
              <a:t>           // </a:t>
            </a:r>
            <a:r>
              <a:rPr lang="zh-CN" altLang="en-US" sz="2400" dirty="0"/>
              <a:t>通过 </a:t>
            </a:r>
            <a:r>
              <a:rPr lang="en-US" altLang="zh-CN" sz="2400" dirty="0"/>
              <a:t>objName[ key ] </a:t>
            </a:r>
            <a:r>
              <a:rPr lang="zh-CN" altLang="en-US" sz="2400" dirty="0"/>
              <a:t>访问到相应的属性值</a:t>
            </a:r>
            <a:endParaRPr lang="en-US" altLang="zh-CN" sz="2400" dirty="0"/>
          </a:p>
          <a:p>
            <a:pPr lvl="1">
              <a:buNone/>
            </a:pPr>
            <a:r>
              <a:rPr lang="en-US" altLang="zh-CN" sz="2400" dirty="0"/>
              <a:t>    }</a:t>
            </a:r>
          </a:p>
          <a:p>
            <a:pPr lvl="1">
              <a:buNone/>
            </a:pPr>
            <a:endParaRPr lang="zh-CN" altLang="en-US" sz="2400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对象相关操作</a:t>
            </a:r>
            <a:endParaRPr lang="zh-CN" altLang="en-US" dirty="0"/>
          </a:p>
        </p:txBody>
      </p:sp>
      <p:sp>
        <p:nvSpPr>
          <p:cNvPr id="3" name="TextBox 4"/>
          <p:cNvSpPr txBox="1"/>
          <p:nvPr/>
        </p:nvSpPr>
        <p:spPr>
          <a:xfrm>
            <a:off x="9282433" y="6155391"/>
            <a:ext cx="24536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</a:rPr>
              <a:t>demo 5-4.html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 this </a:t>
            </a:r>
            <a:r>
              <a:rPr lang="zh-CN" altLang="en-US" dirty="0"/>
              <a:t>关键字</a:t>
            </a:r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/>
              <a:t>在对象方法内部使用，指代当前对象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this </a:t>
            </a:r>
            <a:r>
              <a:rPr lang="zh-CN" altLang="en-US" dirty="0"/>
              <a:t>关键字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80" y="2724150"/>
            <a:ext cx="6882130" cy="27489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4729480"/>
            <a:ext cx="6805295" cy="9220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TextBox 4"/>
          <p:cNvSpPr txBox="1"/>
          <p:nvPr/>
        </p:nvSpPr>
        <p:spPr>
          <a:xfrm>
            <a:off x="9282433" y="6155391"/>
            <a:ext cx="24536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</a:rPr>
              <a:t>demo 5-5.html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285875"/>
            <a:ext cx="10520045" cy="4643120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天堂电影院最近播放</a:t>
            </a:r>
            <a:r>
              <a:rPr lang="en-US" altLang="zh-CN" dirty="0"/>
              <a:t>《007》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指环王</a:t>
            </a:r>
            <a:r>
              <a:rPr lang="en-US" altLang="zh-CN" dirty="0"/>
              <a:t>》</a:t>
            </a:r>
            <a:r>
              <a:rPr lang="zh-CN" altLang="en-US" dirty="0"/>
              <a:t>两部电影。使用 </a:t>
            </a:r>
            <a:r>
              <a:rPr lang="en-US" altLang="zh-CN" dirty="0">
                <a:sym typeface="+mn-ea"/>
              </a:rPr>
              <a:t>JavaScript </a:t>
            </a:r>
            <a:r>
              <a:rPr lang="zh-CN" altLang="en-US" dirty="0"/>
              <a:t>程序的对象分别来存储这两部电影的数据，包括</a:t>
            </a:r>
            <a:r>
              <a:rPr lang="en-US" altLang="zh-CN" dirty="0"/>
              <a:t>: </a:t>
            </a:r>
            <a:r>
              <a:rPr lang="zh-CN" altLang="en-US" dirty="0"/>
              <a:t>标题、类别、评分、播放时间（每天播放 </a:t>
            </a:r>
            <a:r>
              <a:rPr lang="en-US" altLang="zh-CN" dirty="0"/>
              <a:t>3 </a:t>
            </a:r>
            <a:r>
              <a:rPr lang="zh-CN" altLang="en-US" dirty="0"/>
              <a:t>次，时间自定）。</a:t>
            </a:r>
            <a:endParaRPr lang="en-US" altLang="zh-CN" dirty="0"/>
          </a:p>
          <a:p>
            <a:r>
              <a:rPr lang="zh-CN" altLang="en-US" dirty="0"/>
              <a:t> 思考并写出这两个对象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9282433" y="6155391"/>
            <a:ext cx="24536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</a:rPr>
              <a:t>demo 5-6.html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 smtClean="0">
                <a:sym typeface="+mn-ea"/>
              </a:rPr>
              <a:t>扩展电影对象，增加一项功能</a:t>
            </a:r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 smtClean="0">
                <a:sym typeface="+mn-ea"/>
              </a:rPr>
              <a:t>能够显示该电影下一次播放的时间</a:t>
            </a:r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 smtClean="0">
                <a:sym typeface="+mn-ea"/>
              </a:rPr>
              <a:t>即增加一个 </a:t>
            </a:r>
            <a:r>
              <a:rPr lang="en-US" altLang="zh-CN" sz="2400" dirty="0" smtClean="0">
                <a:sym typeface="+mn-ea"/>
              </a:rPr>
              <a:t>getNextShowing </a:t>
            </a:r>
            <a:r>
              <a:rPr lang="zh-CN" altLang="en-US" sz="2400" dirty="0" smtClean="0">
                <a:solidFill>
                  <a:srgbClr val="C00000"/>
                </a:solidFill>
                <a:sym typeface="+mn-ea"/>
              </a:rPr>
              <a:t>方法</a:t>
            </a:r>
            <a:endParaRPr lang="zh-CN" alt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sz="2400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9282433" y="6147136"/>
            <a:ext cx="24536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</a:rPr>
              <a:t>demo 5-7.html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扩展方法时，每个对象都要写一个功能类似的方法</a:t>
            </a:r>
            <a:endParaRPr lang="en-US" altLang="zh-CN" dirty="0"/>
          </a:p>
          <a:p>
            <a:r>
              <a:rPr lang="zh-CN" altLang="en-US" dirty="0"/>
              <a:t> 如果再增加一个电影，结构相同的对象需要再定义一次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实例中存在的问题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770661" y="1484784"/>
            <a:ext cx="4333451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代码的可重用性低！！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sym typeface="+mn-ea"/>
              </a:rPr>
              <a:t>有没有优化的方法？</a:t>
            </a:r>
            <a:endParaRPr lang="zh-CN" altLang="en-US" sz="24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143500" y="1473835"/>
            <a:ext cx="2713355" cy="521970"/>
            <a:chOff x="4044" y="2381"/>
            <a:chExt cx="4273" cy="822"/>
          </a:xfrm>
        </p:grpSpPr>
        <p:sp>
          <p:nvSpPr>
            <p:cNvPr id="141" name=" 141"/>
            <p:cNvSpPr/>
            <p:nvPr/>
          </p:nvSpPr>
          <p:spPr>
            <a:xfrm>
              <a:off x="4044" y="2679"/>
              <a:ext cx="2495" cy="226"/>
            </a:xfrm>
            <a:custGeom>
              <a:avLst/>
              <a:gdLst>
                <a:gd name="connsiteX0" fmla="*/ 4710315 w 7544313"/>
                <a:gd name="connsiteY0" fmla="*/ 0 h 5784389"/>
                <a:gd name="connsiteX1" fmla="*/ 5164538 w 7544313"/>
                <a:gd name="connsiteY1" fmla="*/ 188144 h 5784389"/>
                <a:gd name="connsiteX2" fmla="*/ 7343753 w 7544313"/>
                <a:gd name="connsiteY2" fmla="*/ 2367358 h 5784389"/>
                <a:gd name="connsiteX3" fmla="*/ 7428050 w 7544313"/>
                <a:gd name="connsiteY3" fmla="*/ 2469120 h 5784389"/>
                <a:gd name="connsiteX4" fmla="*/ 7438311 w 7544313"/>
                <a:gd name="connsiteY4" fmla="*/ 2487626 h 5784389"/>
                <a:gd name="connsiteX5" fmla="*/ 7479289 w 7544313"/>
                <a:gd name="connsiteY5" fmla="*/ 2563973 h 5784389"/>
                <a:gd name="connsiteX6" fmla="*/ 7544313 w 7544313"/>
                <a:gd name="connsiteY6" fmla="*/ 2891210 h 5784389"/>
                <a:gd name="connsiteX7" fmla="*/ 7479289 w 7544313"/>
                <a:gd name="connsiteY7" fmla="*/ 3218447 h 5784389"/>
                <a:gd name="connsiteX8" fmla="*/ 7454433 w 7544313"/>
                <a:gd name="connsiteY8" fmla="*/ 3276193 h 5784389"/>
                <a:gd name="connsiteX9" fmla="*/ 7421357 w 7544313"/>
                <a:gd name="connsiteY9" fmla="*/ 3318247 h 5784389"/>
                <a:gd name="connsiteX10" fmla="*/ 7325947 w 7544313"/>
                <a:gd name="connsiteY10" fmla="*/ 3417030 h 5784389"/>
                <a:gd name="connsiteX11" fmla="*/ 5146732 w 7544313"/>
                <a:gd name="connsiteY11" fmla="*/ 5596244 h 5784389"/>
                <a:gd name="connsiteX12" fmla="*/ 4238287 w 7544313"/>
                <a:gd name="connsiteY12" fmla="*/ 5596244 h 5784389"/>
                <a:gd name="connsiteX13" fmla="*/ 4238287 w 7544313"/>
                <a:gd name="connsiteY13" fmla="*/ 4687801 h 5784389"/>
                <a:gd name="connsiteX14" fmla="*/ 5378425 w 7544313"/>
                <a:gd name="connsiteY14" fmla="*/ 3547663 h 5784389"/>
                <a:gd name="connsiteX15" fmla="*/ 642367 w 7544313"/>
                <a:gd name="connsiteY15" fmla="*/ 3547663 h 5784389"/>
                <a:gd name="connsiteX16" fmla="*/ 0 w 7544313"/>
                <a:gd name="connsiteY16" fmla="*/ 2905296 h 5784389"/>
                <a:gd name="connsiteX17" fmla="*/ 642367 w 7544313"/>
                <a:gd name="connsiteY17" fmla="*/ 2262930 h 5784389"/>
                <a:gd name="connsiteX18" fmla="*/ 5422435 w 7544313"/>
                <a:gd name="connsiteY18" fmla="*/ 2262930 h 5784389"/>
                <a:gd name="connsiteX19" fmla="*/ 4256093 w 7544313"/>
                <a:gd name="connsiteY19" fmla="*/ 1096587 h 5784389"/>
                <a:gd name="connsiteX20" fmla="*/ 4256093 w 7544313"/>
                <a:gd name="connsiteY20" fmla="*/ 188144 h 5784389"/>
                <a:gd name="connsiteX21" fmla="*/ 4710315 w 7544313"/>
                <a:gd name="connsiteY21" fmla="*/ 0 h 578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544313" h="5784389">
                  <a:moveTo>
                    <a:pt x="4710315" y="0"/>
                  </a:moveTo>
                  <a:cubicBezTo>
                    <a:pt x="4874713" y="0"/>
                    <a:pt x="5039107" y="62713"/>
                    <a:pt x="5164538" y="188144"/>
                  </a:cubicBezTo>
                  <a:lnTo>
                    <a:pt x="7343753" y="2367358"/>
                  </a:lnTo>
                  <a:cubicBezTo>
                    <a:pt x="7375110" y="2398716"/>
                    <a:pt x="7403341" y="2432905"/>
                    <a:pt x="7428050" y="2469120"/>
                  </a:cubicBezTo>
                  <a:lnTo>
                    <a:pt x="7438311" y="2487626"/>
                  </a:lnTo>
                  <a:lnTo>
                    <a:pt x="7479289" y="2563973"/>
                  </a:lnTo>
                  <a:cubicBezTo>
                    <a:pt x="7520342" y="2657385"/>
                    <a:pt x="7544313" y="2769994"/>
                    <a:pt x="7544313" y="2891210"/>
                  </a:cubicBezTo>
                  <a:cubicBezTo>
                    <a:pt x="7544313" y="3012426"/>
                    <a:pt x="7520342" y="3125035"/>
                    <a:pt x="7479289" y="3218447"/>
                  </a:cubicBezTo>
                  <a:lnTo>
                    <a:pt x="7454433" y="3276193"/>
                  </a:lnTo>
                  <a:lnTo>
                    <a:pt x="7421357" y="3318247"/>
                  </a:lnTo>
                  <a:cubicBezTo>
                    <a:pt x="7391886" y="3351882"/>
                    <a:pt x="7357304" y="3385674"/>
                    <a:pt x="7325947" y="3417030"/>
                  </a:cubicBezTo>
                  <a:lnTo>
                    <a:pt x="5146732" y="5596244"/>
                  </a:lnTo>
                  <a:cubicBezTo>
                    <a:pt x="4895873" y="5847104"/>
                    <a:pt x="4489147" y="5847104"/>
                    <a:pt x="4238287" y="5596244"/>
                  </a:cubicBezTo>
                  <a:cubicBezTo>
                    <a:pt x="3987430" y="5345384"/>
                    <a:pt x="3987430" y="4938661"/>
                    <a:pt x="4238287" y="4687801"/>
                  </a:cubicBezTo>
                  <a:lnTo>
                    <a:pt x="5378425" y="3547663"/>
                  </a:lnTo>
                  <a:lnTo>
                    <a:pt x="642367" y="3547663"/>
                  </a:lnTo>
                  <a:cubicBezTo>
                    <a:pt x="287598" y="3547663"/>
                    <a:pt x="0" y="3260065"/>
                    <a:pt x="0" y="2905296"/>
                  </a:cubicBezTo>
                  <a:cubicBezTo>
                    <a:pt x="0" y="2550527"/>
                    <a:pt x="287598" y="2262930"/>
                    <a:pt x="642367" y="2262930"/>
                  </a:cubicBezTo>
                  <a:lnTo>
                    <a:pt x="5422435" y="2262930"/>
                  </a:lnTo>
                  <a:lnTo>
                    <a:pt x="4256093" y="1096587"/>
                  </a:lnTo>
                  <a:cubicBezTo>
                    <a:pt x="4005235" y="845727"/>
                    <a:pt x="4005235" y="439004"/>
                    <a:pt x="4256093" y="188144"/>
                  </a:cubicBezTo>
                  <a:cubicBezTo>
                    <a:pt x="4381524" y="62713"/>
                    <a:pt x="4545918" y="0"/>
                    <a:pt x="4710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909" y="2381"/>
              <a:ext cx="1408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800"/>
                <a:t>函数</a:t>
              </a:r>
            </a:p>
          </p:txBody>
        </p:sp>
      </p:grpSp>
      <p:sp>
        <p:nvSpPr>
          <p:cNvPr id="7" name="TextBox 4"/>
          <p:cNvSpPr txBox="1"/>
          <p:nvPr/>
        </p:nvSpPr>
        <p:spPr>
          <a:xfrm>
            <a:off x="9282433" y="6147136"/>
            <a:ext cx="24536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</a:rPr>
              <a:t>demo 5-8.html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95" y="2228850"/>
            <a:ext cx="9602470" cy="3496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对象简介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对象相关操作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内置对象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"一切皆对象"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对象简介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对象相关操作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内置对象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"一切皆对象"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1029499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1285895"/>
            <a:ext cx="10281625" cy="464343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能够创建出对象的</a:t>
            </a:r>
            <a:r>
              <a:rPr lang="zh-CN" altLang="en-US" dirty="0">
                <a:solidFill>
                  <a:srgbClr val="FF0000"/>
                </a:solidFill>
              </a:rPr>
              <a:t>特殊函数</a:t>
            </a:r>
            <a:endParaRPr lang="en-US" altLang="zh-CN" dirty="0"/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/>
              <a:t>类似一个工厂一样，能够生产对象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/>
              <a:t>我们需要在工厂中设定“产品（</a:t>
            </a:r>
            <a:r>
              <a:rPr lang="zh-CN" altLang="en-US" sz="2400" dirty="0">
                <a:solidFill>
                  <a:srgbClr val="C00000"/>
                </a:solidFill>
              </a:rPr>
              <a:t>对象</a:t>
            </a:r>
            <a:r>
              <a:rPr lang="zh-CN" altLang="en-US" sz="2400" dirty="0"/>
              <a:t>）”的“模板（</a:t>
            </a:r>
            <a:r>
              <a:rPr lang="zh-CN" altLang="en-US" sz="2400" dirty="0">
                <a:solidFill>
                  <a:srgbClr val="C00000"/>
                </a:solidFill>
                <a:cs typeface="+mn-ea"/>
              </a:rPr>
              <a:t>结构</a:t>
            </a:r>
            <a:r>
              <a:rPr lang="zh-CN" altLang="en-US" sz="2400" dirty="0"/>
              <a:t>）”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/>
              <a:t>在“生产产品（</a:t>
            </a:r>
            <a:r>
              <a:rPr lang="zh-CN" altLang="en-US" sz="2400" dirty="0">
                <a:solidFill>
                  <a:srgbClr val="C00000"/>
                </a:solidFill>
                <a:cs typeface="+mn-ea"/>
              </a:rPr>
              <a:t>创建对象</a:t>
            </a:r>
            <a:r>
              <a:rPr lang="zh-CN" altLang="en-US" sz="2400" dirty="0"/>
              <a:t>）”时指定产品的“具体参数（</a:t>
            </a:r>
            <a:r>
              <a:rPr lang="zh-CN" altLang="en-US" sz="2400" dirty="0">
                <a:solidFill>
                  <a:srgbClr val="C00000"/>
                </a:solidFill>
                <a:cs typeface="+mn-ea"/>
              </a:rPr>
              <a:t>属性值</a:t>
            </a:r>
            <a:r>
              <a:rPr lang="zh-CN" altLang="en-US" sz="2400" dirty="0"/>
              <a:t>）”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电影构造函数定义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电影构造函数调用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电影构造函数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1979295"/>
            <a:ext cx="7257380" cy="22613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68930" y="2058035"/>
            <a:ext cx="904875" cy="28765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25" y="4988560"/>
            <a:ext cx="10524490" cy="7912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62175" y="2346325"/>
            <a:ext cx="697230" cy="170307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82645" y="5076190"/>
            <a:ext cx="527685" cy="6159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 227"/>
          <p:cNvSpPr/>
          <p:nvPr/>
        </p:nvSpPr>
        <p:spPr>
          <a:xfrm>
            <a:off x="7319010" y="2633980"/>
            <a:ext cx="3024505" cy="720090"/>
          </a:xfrm>
          <a:prstGeom prst="wedgeEllipseCallout">
            <a:avLst>
              <a:gd name="adj1" fmla="val -84579"/>
              <a:gd name="adj2" fmla="val -6102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FFFFFF"/>
                </a:solidFill>
              </a:rPr>
              <a:t>原料和输出？</a:t>
            </a:r>
          </a:p>
        </p:txBody>
      </p:sp>
      <p:sp>
        <p:nvSpPr>
          <p:cNvPr id="11" name=" 227"/>
          <p:cNvSpPr/>
          <p:nvPr/>
        </p:nvSpPr>
        <p:spPr>
          <a:xfrm>
            <a:off x="4916805" y="4268470"/>
            <a:ext cx="3024505" cy="720090"/>
          </a:xfrm>
          <a:prstGeom prst="wedgeEllipseCallout">
            <a:avLst>
              <a:gd name="adj1" fmla="val -76579"/>
              <a:gd name="adj2" fmla="val 4964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FFFFFF"/>
                </a:solidFill>
              </a:rPr>
              <a:t>原料和输出！</a:t>
            </a:r>
          </a:p>
        </p:txBody>
      </p:sp>
      <p:sp>
        <p:nvSpPr>
          <p:cNvPr id="2" name="TextBox 4"/>
          <p:cNvSpPr txBox="1"/>
          <p:nvPr/>
        </p:nvSpPr>
        <p:spPr>
          <a:xfrm>
            <a:off x="9282433" y="6147136"/>
            <a:ext cx="24536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</a:rPr>
              <a:t>demo 5-9.html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227" grpId="0" bldLvl="0" animBg="1"/>
      <p:bldP spid="11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使用 </a:t>
            </a:r>
            <a:r>
              <a:rPr lang="en-US" altLang="zh-CN" dirty="0"/>
              <a:t>function </a:t>
            </a:r>
            <a:r>
              <a:rPr lang="zh-CN" altLang="en-US" dirty="0"/>
              <a:t>关键字声明</a:t>
            </a:r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/>
              <a:t>为了区别普通函数，</a:t>
            </a:r>
            <a:r>
              <a:rPr lang="zh-CN" altLang="en-US" sz="2400" dirty="0">
                <a:cs typeface="+mn-ea"/>
              </a:rPr>
              <a:t>构造函数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首字母大写</a:t>
            </a:r>
            <a:endParaRPr lang="zh-CN" altLang="en-US" sz="2400" dirty="0">
              <a:cs typeface="+mn-ea"/>
            </a:endParaRPr>
          </a:p>
          <a:p>
            <a:r>
              <a:rPr lang="zh-CN" altLang="en-US" dirty="0"/>
              <a:t> 在构造函数中，</a:t>
            </a:r>
            <a:r>
              <a:rPr lang="en-US" altLang="zh-CN" dirty="0">
                <a:solidFill>
                  <a:srgbClr val="FF0000"/>
                </a:solidFill>
              </a:rPr>
              <a:t>this </a:t>
            </a:r>
            <a:r>
              <a:rPr lang="zh-CN" altLang="en-US" dirty="0">
                <a:solidFill>
                  <a:srgbClr val="FF0000"/>
                </a:solidFill>
              </a:rPr>
              <a:t>指代实例对象</a:t>
            </a:r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 smtClean="0">
                <a:sym typeface="+mn-ea"/>
              </a:rPr>
              <a:t>通过 </a:t>
            </a:r>
            <a:r>
              <a:rPr lang="en-US" altLang="zh-CN" sz="2400" dirty="0" smtClean="0">
                <a:sym typeface="+mn-ea"/>
              </a:rPr>
              <a:t>this </a:t>
            </a:r>
            <a:r>
              <a:rPr lang="zh-CN" altLang="en-US" sz="2400" dirty="0" smtClean="0">
                <a:sym typeface="+mn-ea"/>
              </a:rPr>
              <a:t>定义和访问实例对象的属性和方法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构造函数的定义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通过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new</a:t>
            </a:r>
            <a:r>
              <a:rPr lang="zh-CN" altLang="en-US" dirty="0"/>
              <a:t> 关键字调用构造函数</a:t>
            </a:r>
          </a:p>
          <a:p>
            <a:r>
              <a:rPr lang="en-US" altLang="zh-CN" dirty="0"/>
              <a:t> new </a:t>
            </a:r>
            <a:r>
              <a:rPr lang="zh-CN" altLang="en-US" dirty="0"/>
              <a:t>关键字的作用</a:t>
            </a:r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/>
              <a:t>创建原料</a:t>
            </a:r>
            <a:r>
              <a:rPr lang="en-US" altLang="zh-CN" sz="2400" dirty="0"/>
              <a:t>:  </a:t>
            </a:r>
            <a:r>
              <a:rPr lang="zh-CN" altLang="en-US" sz="2400" dirty="0"/>
              <a:t>隐式创建一个空对象，并且 </a:t>
            </a:r>
            <a:r>
              <a:rPr lang="en-US" altLang="zh-CN" sz="2400" dirty="0"/>
              <a:t>this </a:t>
            </a:r>
            <a:r>
              <a:rPr lang="zh-CN" altLang="en-US" sz="2400" dirty="0"/>
              <a:t>指代这个空对象</a:t>
            </a:r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/>
              <a:t>产品输出</a:t>
            </a:r>
            <a:r>
              <a:rPr lang="en-US" altLang="zh-CN" sz="2400" dirty="0"/>
              <a:t>:  </a:t>
            </a:r>
            <a:r>
              <a:rPr lang="zh-CN" altLang="en-US" sz="2400" dirty="0"/>
              <a:t>隐式将加工过的对象 </a:t>
            </a:r>
            <a:r>
              <a:rPr lang="en-US" altLang="zh-CN" sz="2400" dirty="0"/>
              <a:t>return </a:t>
            </a:r>
            <a:r>
              <a:rPr lang="zh-CN" altLang="en-US" sz="2400" dirty="0"/>
              <a:t>返回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构造函数的调用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理解构造函数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2808605" y="2571750"/>
            <a:ext cx="2417445" cy="1214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movie1</a:t>
            </a:r>
          </a:p>
        </p:txBody>
      </p:sp>
      <p:sp>
        <p:nvSpPr>
          <p:cNvPr id="5" name="椭圆 4"/>
          <p:cNvSpPr/>
          <p:nvPr/>
        </p:nvSpPr>
        <p:spPr bwMode="auto">
          <a:xfrm>
            <a:off x="6987540" y="2571750"/>
            <a:ext cx="2466340" cy="1214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movie2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4594860" y="1071245"/>
            <a:ext cx="3013710" cy="121475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构造函数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CreateMovie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5623" y="3029267"/>
            <a:ext cx="926729" cy="300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title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007</a:t>
            </a:r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9337" y="3029267"/>
            <a:ext cx="784189" cy="300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raking:8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8529" y="3657921"/>
            <a:ext cx="1057597" cy="300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showtime:...</a:t>
            </a:r>
          </a:p>
        </p:txBody>
      </p:sp>
      <p:cxnSp>
        <p:nvCxnSpPr>
          <p:cNvPr id="13" name="直接箭头连接符 12"/>
          <p:cNvCxnSpPr/>
          <p:nvPr/>
        </p:nvCxnSpPr>
        <p:spPr bwMode="auto">
          <a:xfrm rot="5400000">
            <a:off x="4460862" y="1998294"/>
            <a:ext cx="463603" cy="68330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16788" y="3029267"/>
            <a:ext cx="1152880" cy="300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title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：指环王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82413" y="3029267"/>
            <a:ext cx="784189" cy="300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raking:9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91912" y="3657921"/>
            <a:ext cx="1057597" cy="300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showtime:...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20290" y="4355793"/>
            <a:ext cx="75628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构造函数相当于模板，使用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关键字创建实例对象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构造函数调用时，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this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指向创建的实例对象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19112" y="2428868"/>
            <a:ext cx="579005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68218" y="2428868"/>
            <a:ext cx="579005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2398117" y="2664483"/>
            <a:ext cx="553661" cy="157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>
            <a:stCxn id="21" idx="1"/>
          </p:cNvCxnSpPr>
          <p:nvPr/>
        </p:nvCxnSpPr>
        <p:spPr bwMode="auto">
          <a:xfrm flipH="1">
            <a:off x="9239592" y="2628923"/>
            <a:ext cx="428626" cy="2285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" name="直接箭头连接符 1"/>
          <p:cNvCxnSpPr/>
          <p:nvPr/>
        </p:nvCxnSpPr>
        <p:spPr bwMode="auto">
          <a:xfrm>
            <a:off x="7266940" y="2072005"/>
            <a:ext cx="629285" cy="45656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19"/>
          <p:cNvSpPr txBox="1"/>
          <p:nvPr/>
        </p:nvSpPr>
        <p:spPr>
          <a:xfrm>
            <a:off x="3833967" y="1956428"/>
            <a:ext cx="711835" cy="3987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</a:p>
        </p:txBody>
      </p:sp>
      <p:sp>
        <p:nvSpPr>
          <p:cNvPr id="11" name="TextBox 19"/>
          <p:cNvSpPr txBox="1"/>
          <p:nvPr/>
        </p:nvSpPr>
        <p:spPr>
          <a:xfrm>
            <a:off x="7731597" y="1956428"/>
            <a:ext cx="711835" cy="3987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对象简介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对象相关操作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内置对象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"一切皆对象"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1029499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 JavaScript </a:t>
            </a:r>
            <a:r>
              <a:rPr lang="zh-CN" altLang="en-US" dirty="0"/>
              <a:t>提供了多种内置对象</a:t>
            </a:r>
            <a:endParaRPr lang="en-US" altLang="zh-CN" dirty="0"/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/>
              <a:t>String</a:t>
            </a:r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/>
              <a:t>Array</a:t>
            </a:r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/>
              <a:t>Math</a:t>
            </a:r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/>
              <a:t>Date</a:t>
            </a:r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/>
              <a:t>...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内置对象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285875"/>
            <a:ext cx="10227310" cy="4643120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>
                <a:sym typeface="+mn-ea"/>
              </a:rPr>
              <a:t>JavaScript </a:t>
            </a:r>
            <a:r>
              <a:rPr lang="zh-CN" altLang="en-US" dirty="0">
                <a:sym typeface="+mn-ea"/>
              </a:rPr>
              <a:t>对象分类</a:t>
            </a:r>
            <a:endParaRPr lang="en-US" altLang="zh-CN" dirty="0"/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宿主对象</a:t>
            </a:r>
          </a:p>
          <a:p>
            <a:pPr lvl="2"/>
            <a:r>
              <a:rPr lang="zh-CN" altLang="en-US" sz="2000" dirty="0" smtClean="0">
                <a:sym typeface="+mn-ea"/>
              </a:rPr>
              <a:t>由 </a:t>
            </a:r>
            <a:r>
              <a:rPr lang="en-US" altLang="zh-CN" sz="2000" dirty="0">
                <a:sym typeface="+mn-ea"/>
              </a:rPr>
              <a:t>JavaScript </a:t>
            </a:r>
            <a:r>
              <a:rPr lang="zh-CN" altLang="en-US" sz="2000" dirty="0" smtClean="0">
                <a:sym typeface="+mn-ea"/>
              </a:rPr>
              <a:t>解析器所嵌入的宿主环境定义的（如</a:t>
            </a:r>
            <a:r>
              <a:rPr lang="en-US" altLang="zh-CN" sz="2000" dirty="0" smtClean="0">
                <a:sym typeface="+mn-ea"/>
              </a:rPr>
              <a:t>: window</a:t>
            </a:r>
            <a:r>
              <a:rPr lang="zh-CN" altLang="en-US" sz="2000" dirty="0" smtClean="0">
                <a:sym typeface="+mn-ea"/>
              </a:rPr>
              <a:t>，</a:t>
            </a:r>
            <a:r>
              <a:rPr lang="en-US" altLang="zh-CN" sz="2000" dirty="0" smtClean="0">
                <a:sym typeface="+mn-ea"/>
              </a:rPr>
              <a:t>document</a:t>
            </a:r>
            <a:r>
              <a:rPr lang="zh-CN" altLang="en-US" sz="2000" dirty="0" smtClean="0">
                <a:sym typeface="+mn-ea"/>
              </a:rPr>
              <a:t>，</a:t>
            </a:r>
            <a:r>
              <a:rPr lang="en-US" altLang="zh-CN" sz="2000" dirty="0" smtClean="0">
                <a:sym typeface="+mn-ea"/>
              </a:rPr>
              <a:t>event</a:t>
            </a:r>
            <a:r>
              <a:rPr lang="zh-CN" altLang="en-US" sz="2000" dirty="0" smtClean="0">
                <a:sym typeface="+mn-ea"/>
              </a:rPr>
              <a:t>）</a:t>
            </a:r>
            <a:endParaRPr lang="zh-CN" altLang="en-US" sz="2000" dirty="0"/>
          </a:p>
          <a:p>
            <a:pPr lvl="1"/>
            <a:r>
              <a:rPr lang="zh-CN" altLang="en-US" sz="2400" dirty="0">
                <a:sym typeface="+mn-ea"/>
              </a:rPr>
              <a:t> 内置对象</a:t>
            </a:r>
          </a:p>
          <a:p>
            <a:pPr lvl="2"/>
            <a:r>
              <a:rPr lang="zh-CN" altLang="en-US" sz="2000" dirty="0">
                <a:sym typeface="+mn-ea"/>
              </a:rPr>
              <a:t>由 </a:t>
            </a:r>
            <a:r>
              <a:rPr lang="en-US" altLang="zh-CN" sz="2000" dirty="0">
                <a:sym typeface="+mn-ea"/>
              </a:rPr>
              <a:t>ECMAScript </a:t>
            </a:r>
            <a:r>
              <a:rPr lang="zh-CN" altLang="en-US" sz="2000" dirty="0">
                <a:sym typeface="+mn-ea"/>
              </a:rPr>
              <a:t>规范定义的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对象或构造器对象</a:t>
            </a:r>
            <a:r>
              <a:rPr lang="zh-CN" altLang="en-US" sz="2000" dirty="0">
                <a:sym typeface="+mn-ea"/>
              </a:rPr>
              <a:t>（如</a:t>
            </a:r>
            <a:r>
              <a:rPr lang="en-US" altLang="zh-CN" sz="2000" dirty="0">
                <a:sym typeface="+mn-ea"/>
              </a:rPr>
              <a:t>: Array</a:t>
            </a:r>
            <a:r>
              <a:rPr lang="zh-CN" altLang="en-US" sz="2000" dirty="0">
                <a:sym typeface="+mn-ea"/>
              </a:rPr>
              <a:t>、</a:t>
            </a:r>
            <a:r>
              <a:rPr lang="en-US" altLang="zh-CN" sz="2000" dirty="0">
                <a:sym typeface="+mn-ea"/>
              </a:rPr>
              <a:t>String</a:t>
            </a:r>
            <a:r>
              <a:rPr lang="zh-CN" altLang="en-US" sz="2000" dirty="0">
                <a:sym typeface="+mn-ea"/>
              </a:rPr>
              <a:t>）</a:t>
            </a:r>
            <a:endParaRPr lang="en-US" altLang="zh-CN" sz="1920" dirty="0"/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自定义对象</a:t>
            </a:r>
          </a:p>
          <a:p>
            <a:pPr lvl="2"/>
            <a:r>
              <a:rPr lang="zh-CN" sz="2000" dirty="0" smtClean="0">
                <a:sym typeface="+mn-ea"/>
              </a:rPr>
              <a:t>用户自定义</a:t>
            </a:r>
            <a:r>
              <a:rPr lang="zh-CN" altLang="en-US" sz="2000" dirty="0" smtClean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JavaScript </a:t>
            </a:r>
            <a:r>
              <a:rPr lang="zh-CN" altLang="en-US" sz="2000" dirty="0" smtClean="0">
                <a:sym typeface="+mn-ea"/>
              </a:rPr>
              <a:t>代码创建的对象</a:t>
            </a:r>
            <a:r>
              <a:rPr lang="zh-CN" altLang="en-US" sz="2000" dirty="0">
                <a:sym typeface="+mn-ea"/>
              </a:rPr>
              <a:t>（如</a:t>
            </a:r>
            <a:r>
              <a:rPr lang="en-US" altLang="zh-CN" sz="2000" dirty="0">
                <a:sym typeface="+mn-ea"/>
              </a:rPr>
              <a:t>: dog</a:t>
            </a:r>
            <a:r>
              <a:rPr lang="zh-CN" altLang="en-US" sz="2000" dirty="0">
                <a:sym typeface="+mn-ea"/>
              </a:rPr>
              <a:t>、</a:t>
            </a:r>
            <a:r>
              <a:rPr lang="en-US" sz="2000" dirty="0">
                <a:sym typeface="+mn-ea"/>
              </a:rPr>
              <a:t>movie</a:t>
            </a:r>
            <a:r>
              <a:rPr lang="zh-CN" altLang="en-US" sz="2000" dirty="0">
                <a:sym typeface="+mn-ea"/>
              </a:rPr>
              <a:t>）</a:t>
            </a:r>
            <a:endParaRPr lang="en-US" altLang="zh-CN" sz="2000" dirty="0"/>
          </a:p>
          <a:p>
            <a:pPr lvl="1"/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JavaScript </a:t>
            </a:r>
            <a:r>
              <a:rPr lang="zh-CN" altLang="en-US" dirty="0">
                <a:sym typeface="+mn-ea"/>
              </a:rPr>
              <a:t>中的对象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285875"/>
            <a:ext cx="9974580" cy="4643120"/>
          </a:xfrm>
        </p:spPr>
        <p:txBody>
          <a:bodyPr/>
          <a:lstStyle/>
          <a:p>
            <a:r>
              <a:rPr lang="en-US" altLang="zh-CN" dirty="0"/>
              <a:t> String </a:t>
            </a:r>
            <a:r>
              <a:rPr lang="zh-CN" altLang="en-US" dirty="0"/>
              <a:t>对象处理字符串相关操作</a:t>
            </a:r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创建 </a:t>
            </a:r>
            <a:r>
              <a:rPr lang="en-US" altLang="zh-CN" sz="2400" dirty="0">
                <a:sym typeface="+mn-ea"/>
              </a:rPr>
              <a:t>string </a:t>
            </a:r>
            <a:r>
              <a:rPr lang="zh-CN" altLang="en-US" sz="2400" dirty="0">
                <a:sym typeface="+mn-ea"/>
              </a:rPr>
              <a:t>实例对象，例</a:t>
            </a:r>
            <a:r>
              <a:rPr lang="en-US" altLang="zh-CN" sz="2400" dirty="0">
                <a:sym typeface="+mn-ea"/>
              </a:rPr>
              <a:t>: </a:t>
            </a:r>
            <a:r>
              <a:rPr lang="en-US" altLang="zh-CN" dirty="0">
                <a:sym typeface="+mn-ea"/>
              </a:rPr>
              <a:t>  var str =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new String</a:t>
            </a:r>
            <a:r>
              <a:rPr lang="en-US" altLang="zh-CN" dirty="0">
                <a:sym typeface="+mn-ea"/>
              </a:rPr>
              <a:t>(“some string here”);</a:t>
            </a:r>
            <a:endParaRPr lang="en-US" altLang="zh-CN" dirty="0"/>
          </a:p>
          <a:p>
            <a:pPr lvl="1">
              <a:buNone/>
            </a:pPr>
            <a:r>
              <a:rPr lang="en-US" altLang="zh-CN" dirty="0">
                <a:sym typeface="+mn-ea"/>
              </a:rPr>
              <a:t>                                                       var str =“some string here”;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 Array </a:t>
            </a:r>
            <a:r>
              <a:rPr lang="zh-CN" altLang="en-US" dirty="0">
                <a:sym typeface="+mn-ea"/>
              </a:rPr>
              <a:t>对象处理数组相关操作</a:t>
            </a:r>
            <a:endParaRPr lang="en-US" altLang="zh-CN" dirty="0"/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创建 </a:t>
            </a:r>
            <a:r>
              <a:rPr lang="en-US" altLang="zh-CN" sz="2400" dirty="0">
                <a:sym typeface="+mn-ea"/>
              </a:rPr>
              <a:t>array </a:t>
            </a:r>
            <a:r>
              <a:rPr lang="zh-CN" altLang="en-US" sz="2400" dirty="0">
                <a:sym typeface="+mn-ea"/>
              </a:rPr>
              <a:t>实例对象，例</a:t>
            </a:r>
            <a:r>
              <a:rPr lang="en-US" altLang="zh-CN" sz="2400" dirty="0">
                <a:sym typeface="+mn-ea"/>
              </a:rPr>
              <a:t>:    </a:t>
            </a:r>
            <a:r>
              <a:rPr lang="en-US" altLang="zh-CN" dirty="0">
                <a:sym typeface="+mn-ea"/>
              </a:rPr>
              <a:t>var movies =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new Array</a:t>
            </a:r>
            <a:r>
              <a:rPr lang="en-US" altLang="zh-CN" dirty="0">
                <a:sym typeface="+mn-ea"/>
              </a:rPr>
              <a:t>(“007”, “</a:t>
            </a:r>
            <a:r>
              <a:rPr lang="zh-CN" altLang="en-US" dirty="0">
                <a:sym typeface="+mn-ea"/>
              </a:rPr>
              <a:t>指环王</a:t>
            </a:r>
            <a:r>
              <a:rPr lang="en-US" altLang="zh-CN" dirty="0">
                <a:sym typeface="+mn-ea"/>
              </a:rPr>
              <a:t>”);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                                                    </a:t>
            </a:r>
            <a:r>
              <a:rPr lang="en-US" altLang="zh-CN" dirty="0">
                <a:sym typeface="+mn-ea"/>
              </a:rPr>
              <a:t>var movies =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[“</a:t>
            </a:r>
            <a:r>
              <a:rPr lang="en-US" altLang="zh-CN" dirty="0">
                <a:sym typeface="+mn-ea"/>
              </a:rPr>
              <a:t>007”, “</a:t>
            </a:r>
            <a:r>
              <a:rPr lang="zh-CN" altLang="en-US" dirty="0">
                <a:sym typeface="+mn-ea"/>
              </a:rPr>
              <a:t>指环王</a:t>
            </a:r>
            <a:r>
              <a:rPr lang="en-US" altLang="zh-CN" dirty="0">
                <a:sym typeface="+mn-ea"/>
              </a:rPr>
              <a:t>”]</a:t>
            </a:r>
            <a:r>
              <a:rPr lang="en-US" altLang="zh-CN" dirty="0"/>
              <a:t> ;              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String </a:t>
            </a:r>
            <a:r>
              <a:rPr lang="zh-CN" altLang="en-US" dirty="0"/>
              <a:t>对象与 </a:t>
            </a:r>
            <a:r>
              <a:rPr lang="en-US" altLang="zh-CN" dirty="0"/>
              <a:t>Array </a:t>
            </a:r>
            <a:r>
              <a:rPr lang="zh-CN" altLang="en-US" dirty="0"/>
              <a:t>对象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82433" y="6147136"/>
            <a:ext cx="26511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</a:rPr>
              <a:t>demo 5-10.html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对象简介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对象相关操作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内置对象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"一切皆对象"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>
                <a:sym typeface="+mn-ea"/>
              </a:rPr>
              <a:t>Math </a:t>
            </a:r>
            <a:r>
              <a:rPr lang="zh-CN" altLang="en-US" dirty="0">
                <a:sym typeface="+mn-ea"/>
              </a:rPr>
              <a:t>对象包含了一系列的数学运算的功能</a:t>
            </a:r>
            <a:endParaRPr lang="zh-CN" altLang="en-US" dirty="0"/>
          </a:p>
          <a:p>
            <a:pPr lvl="1"/>
            <a:r>
              <a:rPr lang="en-US" altLang="zh-CN" sz="2400" dirty="0">
                <a:sym typeface="+mn-ea"/>
              </a:rPr>
              <a:t> Math </a:t>
            </a:r>
            <a:r>
              <a:rPr lang="zh-CN" altLang="en-US" sz="2400" dirty="0">
                <a:sym typeface="+mn-ea"/>
              </a:rPr>
              <a:t>对象</a:t>
            </a:r>
            <a:r>
              <a:rPr lang="en-US" sz="2400" b="1" dirty="0">
                <a:solidFill>
                  <a:srgbClr val="C00000"/>
                </a:solidFill>
                <a:cs typeface="+mn-ea"/>
                <a:sym typeface="+mn-ea"/>
              </a:rPr>
              <a:t>不</a:t>
            </a:r>
            <a:r>
              <a:rPr lang="zh-CN" altLang="en-US" sz="2400" dirty="0">
                <a:sym typeface="+mn-ea"/>
              </a:rPr>
              <a:t>需要创建，直接使用</a:t>
            </a:r>
          </a:p>
          <a:p>
            <a:pPr lvl="0"/>
            <a:r>
              <a:rPr lang="zh-CN" altLang="en-US" sz="2800" dirty="0">
                <a:sym typeface="+mn-ea"/>
              </a:rPr>
              <a:t> 常用操作</a:t>
            </a:r>
            <a:endParaRPr lang="en-US" altLang="zh-CN" sz="2800" dirty="0"/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四舍五入</a:t>
            </a:r>
            <a:r>
              <a:rPr lang="en-US" altLang="zh-CN" sz="2400" dirty="0">
                <a:sym typeface="+mn-ea"/>
              </a:rPr>
              <a:t>:  Math.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>
                <a:solidFill>
                  <a:srgbClr val="C00000"/>
                </a:solidFill>
                <a:sym typeface="+mn-ea"/>
              </a:rPr>
              <a:t>round</a:t>
            </a:r>
            <a:r>
              <a:rPr lang="en-US" sz="2400" dirty="0">
                <a:sym typeface="+mn-ea"/>
              </a:rPr>
              <a:t>( )</a:t>
            </a:r>
            <a:endParaRPr lang="en-US" sz="2400" dirty="0"/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向下取整</a:t>
            </a:r>
            <a:r>
              <a:rPr lang="en-US" altLang="zh-CN" sz="2400" dirty="0">
                <a:sym typeface="+mn-ea"/>
              </a:rPr>
              <a:t>:  Math.</a:t>
            </a:r>
            <a:r>
              <a:rPr lang="en-US" sz="2400" dirty="0">
                <a:solidFill>
                  <a:srgbClr val="C00000"/>
                </a:solidFill>
                <a:cs typeface="+mn-ea"/>
                <a:sym typeface="+mn-ea"/>
              </a:rPr>
              <a:t>floor</a:t>
            </a:r>
            <a:r>
              <a:rPr lang="en-US" altLang="zh-CN" sz="2400" dirty="0">
                <a:sym typeface="+mn-ea"/>
              </a:rPr>
              <a:t>( )      </a:t>
            </a:r>
            <a:r>
              <a:rPr lang="zh-CN" altLang="en-US" sz="2400" dirty="0">
                <a:sym typeface="+mn-ea"/>
              </a:rPr>
              <a:t>向上取整</a:t>
            </a:r>
            <a:r>
              <a:rPr lang="en-US" altLang="zh-CN" sz="2400" dirty="0">
                <a:sym typeface="+mn-ea"/>
              </a:rPr>
              <a:t>:  Math.</a:t>
            </a:r>
            <a:r>
              <a:rPr lang="en-US" sz="2400" dirty="0">
                <a:solidFill>
                  <a:srgbClr val="C00000"/>
                </a:solidFill>
                <a:cs typeface="+mn-ea"/>
                <a:sym typeface="+mn-ea"/>
              </a:rPr>
              <a:t>ceil</a:t>
            </a:r>
            <a:r>
              <a:rPr lang="en-US" altLang="zh-CN" sz="2400" dirty="0">
                <a:sym typeface="+mn-ea"/>
              </a:rPr>
              <a:t>( )</a:t>
            </a:r>
            <a:endParaRPr lang="en-US" sz="2400" dirty="0"/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生成 </a:t>
            </a:r>
            <a:r>
              <a:rPr lang="en-US" altLang="zh-CN" sz="2400" dirty="0">
                <a:sym typeface="+mn-ea"/>
              </a:rPr>
              <a:t>0~1 </a:t>
            </a:r>
            <a:r>
              <a:rPr lang="zh-CN" altLang="en-US" sz="2400" dirty="0">
                <a:sym typeface="+mn-ea"/>
              </a:rPr>
              <a:t>随机数</a:t>
            </a:r>
            <a:r>
              <a:rPr lang="en-US" altLang="zh-CN" sz="2400" dirty="0">
                <a:sym typeface="+mn-ea"/>
              </a:rPr>
              <a:t>:  Math.</a:t>
            </a:r>
            <a:r>
              <a:rPr lang="en-US" sz="2400" dirty="0">
                <a:solidFill>
                  <a:srgbClr val="C00000"/>
                </a:solidFill>
                <a:cs typeface="+mn-ea"/>
                <a:sym typeface="+mn-ea"/>
              </a:rPr>
              <a:t>random</a:t>
            </a:r>
            <a:r>
              <a:rPr lang="en-US" altLang="zh-CN" sz="2400" dirty="0">
                <a:sym typeface="+mn-ea"/>
              </a:rPr>
              <a:t>( )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取最大值</a:t>
            </a:r>
            <a:r>
              <a:rPr lang="en-US" altLang="zh-CN" sz="2400" dirty="0">
                <a:sym typeface="+mn-ea"/>
              </a:rPr>
              <a:t>:  Math.</a:t>
            </a:r>
            <a:r>
              <a:rPr lang="en-US" sz="2400" dirty="0">
                <a:solidFill>
                  <a:srgbClr val="C00000"/>
                </a:solidFill>
                <a:cs typeface="+mn-ea"/>
                <a:sym typeface="+mn-ea"/>
              </a:rPr>
              <a:t>max</a:t>
            </a:r>
            <a:r>
              <a:rPr lang="en-US" altLang="zh-CN" sz="2400" dirty="0">
                <a:sym typeface="+mn-ea"/>
              </a:rPr>
              <a:t>( )       </a:t>
            </a:r>
            <a:r>
              <a:rPr lang="zh-CN" altLang="en-US" sz="2400" dirty="0">
                <a:sym typeface="+mn-ea"/>
              </a:rPr>
              <a:t>取最小值</a:t>
            </a:r>
            <a:r>
              <a:rPr lang="en-US" altLang="zh-CN" sz="2400" dirty="0">
                <a:sym typeface="+mn-ea"/>
              </a:rPr>
              <a:t>:  Math.</a:t>
            </a:r>
            <a:r>
              <a:rPr lang="en-US" sz="2400" dirty="0">
                <a:solidFill>
                  <a:srgbClr val="C00000"/>
                </a:solidFill>
                <a:cs typeface="+mn-ea"/>
                <a:sym typeface="+mn-ea"/>
              </a:rPr>
              <a:t>min</a:t>
            </a:r>
            <a:r>
              <a:rPr lang="en-US" altLang="zh-CN" sz="2400" dirty="0">
                <a:sym typeface="+mn-ea"/>
              </a:rPr>
              <a:t>( )</a:t>
            </a:r>
            <a:endParaRPr lang="en-US" altLang="zh-CN" sz="2400" dirty="0"/>
          </a:p>
          <a:p>
            <a:pPr lvl="0"/>
            <a:r>
              <a:rPr lang="en-US" altLang="zh-CN" dirty="0"/>
              <a:t>     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Math </a:t>
            </a:r>
            <a:r>
              <a:rPr lang="zh-CN" altLang="en-US" dirty="0"/>
              <a:t>对象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6647180" y="2584450"/>
            <a:ext cx="3987800" cy="13036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思考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Math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同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Array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String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在内部实现时的不同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9282433" y="6147136"/>
            <a:ext cx="26244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</a:rPr>
              <a:t>demo 5-11.html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 Date </a:t>
            </a:r>
            <a:r>
              <a:rPr lang="zh-CN" altLang="en-US" dirty="0"/>
              <a:t>对象包含了一系列的日期时间处理的功能</a:t>
            </a:r>
            <a:endParaRPr lang="en-US" altLang="zh-CN" dirty="0"/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/>
              <a:t>创建 </a:t>
            </a:r>
            <a:r>
              <a:rPr lang="en-US" altLang="zh-CN" sz="2400" dirty="0"/>
              <a:t>Date </a:t>
            </a:r>
            <a:r>
              <a:rPr lang="zh-CN" altLang="en-US" sz="2400" dirty="0"/>
              <a:t>对象，例</a:t>
            </a:r>
            <a:r>
              <a:rPr lang="en-US" altLang="zh-CN" sz="2400" dirty="0"/>
              <a:t>:  </a:t>
            </a:r>
            <a:r>
              <a:rPr lang="en-US" altLang="zh-CN" dirty="0"/>
              <a:t>var now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rgbClr val="FF0000"/>
                </a:solidFill>
              </a:rPr>
              <a:t>new Date</a:t>
            </a:r>
            <a:r>
              <a:rPr lang="en-US" altLang="zh-CN" dirty="0"/>
              <a:t>( );</a:t>
            </a:r>
          </a:p>
          <a:p>
            <a:r>
              <a:rPr lang="zh-CN" altLang="en-US" dirty="0"/>
              <a:t> 常用操作</a:t>
            </a:r>
            <a:endParaRPr lang="en-US" altLang="zh-CN" dirty="0"/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/>
              <a:t>获取当前日期时间</a:t>
            </a:r>
            <a:r>
              <a:rPr lang="en-US" altLang="zh-CN" sz="2400" dirty="0"/>
              <a:t>: </a:t>
            </a:r>
            <a:r>
              <a:rPr lang="en-US" sz="2400" dirty="0"/>
              <a:t> </a:t>
            </a:r>
            <a:r>
              <a:rPr lang="en-US" dirty="0"/>
              <a:t>toLocaleString( )</a:t>
            </a:r>
            <a:endParaRPr lang="en-US" altLang="zh-CN" dirty="0"/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/>
              <a:t>获取年份、月份、日期</a:t>
            </a:r>
            <a:r>
              <a:rPr lang="en-US" altLang="zh-CN" sz="2400" dirty="0"/>
              <a:t>:  </a:t>
            </a:r>
            <a:r>
              <a:rPr lang="en-US" altLang="zh-CN" dirty="0"/>
              <a:t>getFullYear()</a:t>
            </a:r>
            <a:r>
              <a:rPr lang="zh-CN" altLang="en-US" dirty="0"/>
              <a:t>、</a:t>
            </a:r>
            <a:r>
              <a:rPr lang="en-US" altLang="zh-CN" dirty="0"/>
              <a:t> getMonth()</a:t>
            </a:r>
            <a:r>
              <a:rPr lang="zh-CN" altLang="en-US" dirty="0"/>
              <a:t>、</a:t>
            </a:r>
            <a:r>
              <a:rPr lang="en-US" altLang="zh-CN" dirty="0"/>
              <a:t>getDate()</a:t>
            </a:r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/>
              <a:t>获取小时、分钟、秒钟</a:t>
            </a:r>
            <a:r>
              <a:rPr lang="en-US" altLang="zh-CN" dirty="0"/>
              <a:t>:   getHours()</a:t>
            </a:r>
            <a:r>
              <a:rPr lang="zh-CN" altLang="en-US" dirty="0"/>
              <a:t>、</a:t>
            </a:r>
            <a:r>
              <a:rPr lang="en-US" altLang="zh-CN" dirty="0"/>
              <a:t> getMinutes()</a:t>
            </a:r>
            <a:r>
              <a:rPr lang="zh-CN" altLang="en-US" dirty="0"/>
              <a:t>、</a:t>
            </a:r>
            <a:r>
              <a:rPr lang="en-US" altLang="zh-CN" dirty="0"/>
              <a:t> getSeconds()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Date </a:t>
            </a:r>
            <a:r>
              <a:rPr lang="zh-CN" altLang="en-US" dirty="0"/>
              <a:t>对象的使用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9282433" y="6147136"/>
            <a:ext cx="26511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</a:rPr>
              <a:t>demo 5-12.html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关于内置对象的更多使用方法，可参考：</a:t>
            </a:r>
            <a:endParaRPr lang="en-US" altLang="zh-CN" dirty="0"/>
          </a:p>
          <a:p>
            <a:pPr lvl="1"/>
            <a:r>
              <a:rPr lang="en-US" sz="2400" dirty="0">
                <a:hlinkClick r:id="rId2"/>
              </a:rPr>
              <a:t>http://www.w3school.com.cn/js/js_obj_date.asp</a:t>
            </a:r>
            <a:endParaRPr lang="en-US" sz="2400" dirty="0">
              <a:hlinkClick r:id="rId3"/>
            </a:endParaRPr>
          </a:p>
          <a:p>
            <a:pPr lvl="1"/>
            <a:r>
              <a:rPr lang="en-US" sz="2400" dirty="0">
                <a:hlinkClick r:id="rId3"/>
              </a:rPr>
              <a:t>http://www.w3school.com.cn/js/js_reference.asp</a:t>
            </a:r>
            <a:endParaRPr lang="en-US" sz="2400" dirty="0"/>
          </a:p>
          <a:p>
            <a:pPr lvl="1"/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参考文档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对象简介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对象相关操作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内置对象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"一切皆对象"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95749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 JavaScript </a:t>
            </a:r>
            <a:r>
              <a:rPr lang="zh-CN" altLang="en-US" dirty="0">
                <a:sym typeface="+mn-ea"/>
              </a:rPr>
              <a:t>数据类型</a:t>
            </a:r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/>
              <a:t>原始类型</a:t>
            </a:r>
          </a:p>
          <a:p>
            <a:pPr lvl="2"/>
            <a:r>
              <a:rPr lang="en-US" altLang="zh-CN" sz="2000" dirty="0"/>
              <a:t>number</a:t>
            </a:r>
            <a:r>
              <a:rPr lang="zh-CN" altLang="en-US" sz="2000" dirty="0"/>
              <a:t>、</a:t>
            </a:r>
            <a:r>
              <a:rPr lang="en-US" altLang="zh-CN" sz="2000" dirty="0"/>
              <a:t>string</a:t>
            </a:r>
            <a:r>
              <a:rPr lang="zh-CN" altLang="en-US" sz="2000" dirty="0"/>
              <a:t>、</a:t>
            </a:r>
            <a:r>
              <a:rPr lang="en-US" altLang="zh-CN" sz="2000" dirty="0"/>
              <a:t>boolean</a:t>
            </a:r>
            <a:r>
              <a:rPr lang="zh-CN" altLang="en-US" sz="2000" dirty="0"/>
              <a:t>、null</a:t>
            </a:r>
            <a:r>
              <a:rPr lang="zh-CN" altLang="en-US" sz="2000" dirty="0">
                <a:sym typeface="+mn-ea"/>
              </a:rPr>
              <a:t>、</a:t>
            </a:r>
            <a:r>
              <a:rPr lang="zh-CN" altLang="en-US" sz="2000" dirty="0"/>
              <a:t>undefined</a:t>
            </a:r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对象类型</a:t>
            </a:r>
          </a:p>
          <a:p>
            <a:pPr lvl="2"/>
            <a:r>
              <a:rPr lang="zh-CN" altLang="en-US" sz="2000" dirty="0"/>
              <a:t>对象具有属性和方法</a:t>
            </a:r>
          </a:p>
          <a:p>
            <a:pPr lvl="0"/>
            <a:r>
              <a:rPr lang="zh-CN" altLang="en-US" dirty="0"/>
              <a:t> 除了 undefined，JavaScript的一切都是对象或者可以看成对象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1143000" y="1285875"/>
            <a:ext cx="10141585" cy="4643120"/>
          </a:xfrm>
          <a:prstGeom prst="rect">
            <a:avLst/>
          </a:prstGeom>
        </p:spPr>
        <p:txBody>
          <a:bodyPr/>
          <a:lstStyle>
            <a:lvl1pPr marL="166370" indent="-16637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145" indent="-22987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24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ym typeface="+mn-ea"/>
              </a:rPr>
              <a:t> JavaScript </a:t>
            </a:r>
            <a:r>
              <a:rPr lang="zh-CN" altLang="en-US" dirty="0">
                <a:sym typeface="+mn-ea"/>
              </a:rPr>
              <a:t>的对象就是一系列相关属性和方法的集合</a:t>
            </a:r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属性</a:t>
            </a:r>
            <a:r>
              <a:rPr lang="zh-CN" altLang="en-US" sz="2400" dirty="0">
                <a:sym typeface="+mn-ea"/>
              </a:rPr>
              <a:t>的实质是数据，在程序中用变量保存，是静态的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方法</a:t>
            </a:r>
            <a:r>
              <a:rPr lang="zh-CN" altLang="en-US" sz="2400" dirty="0">
                <a:sym typeface="+mn-ea"/>
              </a:rPr>
              <a:t>的实质是行为，在程序中用函数实现，是动态的</a:t>
            </a:r>
            <a:endParaRPr lang="en-US" altLang="zh-CN" sz="2400" dirty="0"/>
          </a:p>
          <a:p>
            <a:pPr lvl="0"/>
            <a:r>
              <a:rPr lang="zh-CN" altLang="en-US" dirty="0"/>
              <a:t> 创建对象</a:t>
            </a:r>
          </a:p>
          <a:p>
            <a:pPr lvl="1"/>
            <a:r>
              <a:rPr lang="en-US" altLang="zh-CN" sz="2400" dirty="0">
                <a:sym typeface="+mn-ea"/>
              </a:rPr>
              <a:t> { } </a:t>
            </a:r>
            <a:r>
              <a:rPr lang="zh-CN" altLang="en-US" sz="2400" dirty="0">
                <a:sym typeface="+mn-ea"/>
              </a:rPr>
              <a:t>，括号内部为属性名：属性值或方法名：方法体，属性和属性间用逗号分隔，最后一个属性值不加逗号</a:t>
            </a:r>
            <a:endParaRPr lang="en-US" altLang="zh-CN" sz="2400" dirty="0"/>
          </a:p>
          <a:p>
            <a:pPr lvl="0"/>
            <a:r>
              <a:rPr lang="zh-CN" altLang="en-US" dirty="0"/>
              <a:t> 对象属性的相关操作</a:t>
            </a:r>
            <a:r>
              <a:rPr lang="en-US" altLang="zh-CN" dirty="0"/>
              <a:t>: </a:t>
            </a:r>
            <a:r>
              <a:rPr lang="zh-CN" altLang="en-US" dirty="0">
                <a:solidFill>
                  <a:srgbClr val="FF0000"/>
                </a:solidFill>
              </a:rPr>
              <a:t>增、删、改、查、遍历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1143000" y="1285875"/>
            <a:ext cx="10141585" cy="4643120"/>
          </a:xfrm>
          <a:prstGeom prst="rect">
            <a:avLst/>
          </a:prstGeom>
        </p:spPr>
        <p:txBody>
          <a:bodyPr/>
          <a:lstStyle>
            <a:lvl1pPr marL="166370" indent="-16637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145" indent="-22987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24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ym typeface="+mn-ea"/>
              </a:rPr>
              <a:t> </a:t>
            </a:r>
            <a:r>
              <a:rPr lang="en-US" dirty="0">
                <a:sym typeface="+mn-ea"/>
              </a:rPr>
              <a:t>this </a:t>
            </a:r>
            <a:r>
              <a:rPr lang="zh-CN" altLang="en-US" dirty="0">
                <a:sym typeface="+mn-ea"/>
              </a:rPr>
              <a:t>关键字</a:t>
            </a:r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在对象方法内部，使用 </a:t>
            </a:r>
            <a:r>
              <a:rPr lang="en-US" altLang="zh-CN" sz="2400" dirty="0">
                <a:sym typeface="+mn-ea"/>
              </a:rPr>
              <a:t>this </a:t>
            </a:r>
            <a:r>
              <a:rPr lang="zh-CN" altLang="en-US" sz="2400" dirty="0">
                <a:sym typeface="+mn-ea"/>
              </a:rPr>
              <a:t>指代当前对象</a:t>
            </a:r>
            <a:endParaRPr lang="en-US" altLang="zh-CN" sz="2400" dirty="0"/>
          </a:p>
          <a:p>
            <a:pPr lvl="0"/>
            <a:r>
              <a:rPr lang="zh-CN" altLang="en-US" dirty="0"/>
              <a:t> 构造函数</a:t>
            </a:r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</a:rPr>
              <a:t>定义</a:t>
            </a:r>
            <a:r>
              <a:rPr lang="en-US" altLang="zh-CN" sz="2400" dirty="0">
                <a:solidFill>
                  <a:srgbClr val="C00000"/>
                </a:solidFill>
              </a:rPr>
              <a:t>: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zh-CN" altLang="en-US" sz="2400" dirty="0">
                <a:solidFill>
                  <a:schemeClr val="tx1"/>
                </a:solidFill>
              </a:rPr>
              <a:t>函数名称首字母大写，内部使用 </a:t>
            </a:r>
            <a:r>
              <a:rPr lang="en-US" altLang="zh-CN" sz="2400" dirty="0">
                <a:solidFill>
                  <a:schemeClr val="tx1"/>
                </a:solidFill>
              </a:rPr>
              <a:t>this </a:t>
            </a:r>
            <a:r>
              <a:rPr lang="zh-CN" altLang="en-US" sz="2400" dirty="0">
                <a:solidFill>
                  <a:schemeClr val="tx1"/>
                </a:solidFill>
              </a:rPr>
              <a:t>指代 实例对象</a:t>
            </a:r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</a:rPr>
              <a:t>调用: </a:t>
            </a:r>
            <a:r>
              <a:rPr lang="en-US" altLang="zh-CN" sz="2400" dirty="0">
                <a:solidFill>
                  <a:schemeClr val="tx1"/>
                </a:solidFill>
              </a:rPr>
              <a:t> new </a:t>
            </a:r>
            <a:r>
              <a:rPr lang="zh-CN" altLang="en-US" sz="2400" dirty="0">
                <a:solidFill>
                  <a:schemeClr val="tx1"/>
                </a:solidFill>
              </a:rPr>
              <a:t>关键字调用构造函数</a:t>
            </a:r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new </a:t>
            </a:r>
            <a:r>
              <a:rPr lang="zh-CN" altLang="en-US" sz="2400" dirty="0">
                <a:solidFill>
                  <a:schemeClr val="tx1"/>
                </a:solidFill>
              </a:rPr>
              <a:t>关键字的</a:t>
            </a:r>
            <a:r>
              <a:rPr lang="zh-CN" altLang="en-US" sz="2400" dirty="0">
                <a:solidFill>
                  <a:srgbClr val="C00000"/>
                </a:solidFill>
              </a:rPr>
              <a:t>作用</a:t>
            </a:r>
          </a:p>
          <a:p>
            <a:pPr lvl="0"/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/>
              <a:t>对象分类:  宿主对象、内置对象、自定义对象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1143000" y="1285875"/>
            <a:ext cx="10453370" cy="4643120"/>
          </a:xfrm>
          <a:prstGeom prst="rect">
            <a:avLst/>
          </a:prstGeom>
        </p:spPr>
        <p:txBody>
          <a:bodyPr/>
          <a:lstStyle>
            <a:lvl1pPr marL="166370" indent="-16637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145" indent="-22987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24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内置对象</a:t>
            </a:r>
          </a:p>
          <a:p>
            <a:pPr lvl="1"/>
            <a:r>
              <a:rPr lang="en-US" altLang="zh-CN" sz="2400" dirty="0">
                <a:sym typeface="+mn-ea"/>
              </a:rPr>
              <a:t> String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Array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Boolean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Number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Date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RegExp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JSON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Math</a:t>
            </a:r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/>
              <a:t>内置对象的属性和方法</a:t>
            </a:r>
            <a:endParaRPr lang="zh-CN" altLang="en-US" dirty="0">
              <a:sym typeface="+mn-ea"/>
            </a:endParaRPr>
          </a:p>
          <a:p>
            <a:pPr lvl="0"/>
            <a:r>
              <a:rPr lang="zh-CN" altLang="en-US" dirty="0"/>
              <a:t>  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"</a:t>
            </a:r>
            <a:r>
              <a:rPr lang="en-US" altLang="zh-CN" dirty="0">
                <a:sym typeface="+mn-ea"/>
              </a:rPr>
              <a:t>JavaScript </a:t>
            </a:r>
            <a:r>
              <a:rPr lang="zh-CN" altLang="en-US" dirty="0">
                <a:sym typeface="+mn-ea"/>
              </a:rPr>
              <a:t>中一切皆对象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"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对象具有属性和方法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什么是对象？</a:t>
            </a:r>
          </a:p>
          <a:p>
            <a:pPr lvl="1"/>
            <a:r>
              <a:rPr lang="zh-CN" altLang="en-US" sz="2400" dirty="0"/>
              <a:t> 对象是人们要进行研究的任何事物</a:t>
            </a:r>
          </a:p>
          <a:p>
            <a:pPr lvl="1"/>
            <a:r>
              <a:rPr lang="zh-CN" altLang="en-US" sz="2400" dirty="0">
                <a:sym typeface="+mn-ea"/>
              </a:rPr>
              <a:t> 使用对象</a:t>
            </a:r>
            <a:endParaRPr lang="zh-CN" altLang="en-US" sz="2400" dirty="0"/>
          </a:p>
          <a:p>
            <a:pPr lvl="2"/>
            <a:r>
              <a:rPr lang="zh-CN" altLang="en-US" sz="2000" dirty="0">
                <a:sym typeface="+mn-ea"/>
              </a:rPr>
              <a:t>不需要明白内部原理，会使用接口即可</a:t>
            </a:r>
            <a:endParaRPr lang="zh-CN" altLang="en-US" sz="2000" dirty="0"/>
          </a:p>
          <a:p>
            <a:pPr lvl="1"/>
            <a:r>
              <a:rPr lang="zh-CN" altLang="en-US" sz="2400" dirty="0"/>
              <a:t> 创建对象</a:t>
            </a:r>
          </a:p>
          <a:p>
            <a:pPr lvl="2"/>
            <a:r>
              <a:rPr lang="zh-CN" altLang="en-US" sz="2000" dirty="0"/>
              <a:t>对象是一个整体，对外提供一些接口</a:t>
            </a:r>
          </a:p>
          <a:p>
            <a:pPr marL="168275" lvl="1" indent="0">
              <a:buNone/>
            </a:pPr>
            <a:endParaRPr lang="zh-CN" altLang="en-US" sz="2000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对象简介</a:t>
            </a:r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460" y="3592830"/>
            <a:ext cx="4601845" cy="2782570"/>
          </a:xfrm>
          <a:prstGeom prst="rect">
            <a:avLst/>
          </a:prstGeom>
        </p:spPr>
      </p:pic>
      <p:pic>
        <p:nvPicPr>
          <p:cNvPr id="5" name="图片 4" descr="timg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00" y="3125470"/>
            <a:ext cx="4650105" cy="3488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43000" y="1285875"/>
            <a:ext cx="9715500" cy="5049520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 程序语言的分类</a:t>
            </a:r>
          </a:p>
          <a:p>
            <a:pPr lvl="1" latinLnBrk="0">
              <a:lnSpc>
                <a:spcPct val="140000"/>
              </a:lnSpc>
            </a:pPr>
            <a:r>
              <a:rPr lang="zh-CN" altLang="en-US" sz="2400" dirty="0">
                <a:cs typeface="+mn-ea"/>
              </a:rPr>
              <a:t> 面向</a:t>
            </a:r>
            <a:r>
              <a:rPr lang="zh-CN" altLang="en-US" sz="2400" dirty="0">
                <a:solidFill>
                  <a:srgbClr val="C00000"/>
                </a:solidFill>
                <a:cs typeface="+mn-ea"/>
              </a:rPr>
              <a:t>过程</a:t>
            </a:r>
            <a:r>
              <a:rPr lang="zh-CN" altLang="en-US" sz="2400" dirty="0">
                <a:cs typeface="+mn-ea"/>
              </a:rPr>
              <a:t>的程序语言（举例</a:t>
            </a:r>
            <a:r>
              <a:rPr lang="en-US" altLang="zh-CN" sz="2400" dirty="0">
                <a:cs typeface="+mn-ea"/>
              </a:rPr>
              <a:t>:  </a:t>
            </a:r>
            <a:r>
              <a:rPr lang="zh-CN" altLang="en-US" sz="2400" dirty="0">
                <a:cs typeface="+mn-ea"/>
              </a:rPr>
              <a:t>C语言）</a:t>
            </a: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400" dirty="0"/>
              <a:t> 面向</a:t>
            </a:r>
            <a:r>
              <a:rPr lang="zh-CN" altLang="en-US" sz="2400" dirty="0">
                <a:solidFill>
                  <a:srgbClr val="C00000"/>
                </a:solidFill>
              </a:rPr>
              <a:t>对象</a:t>
            </a:r>
            <a:r>
              <a:rPr lang="zh-CN" altLang="en-US" sz="2400" dirty="0"/>
              <a:t>的程序语言（举例</a:t>
            </a:r>
            <a:r>
              <a:rPr lang="en-US" altLang="zh-CN" sz="2400" dirty="0"/>
              <a:t>:  C++</a:t>
            </a:r>
            <a:r>
              <a:rPr lang="zh-CN" altLang="en-US" sz="2400" dirty="0" smtClean="0"/>
              <a:t>、</a:t>
            </a:r>
            <a:r>
              <a:rPr lang="en-US" altLang="zh-CN" sz="2400"/>
              <a:t>java</a:t>
            </a:r>
            <a:r>
              <a:rPr lang="zh-CN" altLang="en-US" sz="2400" smtClean="0"/>
              <a:t>）</a:t>
            </a:r>
            <a:endParaRPr lang="en-US" altLang="zh-CN" sz="2400" dirty="0"/>
          </a:p>
          <a:p>
            <a:r>
              <a:rPr lang="zh-CN" altLang="en-US" dirty="0"/>
              <a:t> </a:t>
            </a:r>
            <a:r>
              <a:rPr lang="en-US" altLang="zh-CN" dirty="0">
                <a:sym typeface="+mn-ea"/>
              </a:rPr>
              <a:t>JavaScript </a:t>
            </a:r>
            <a:r>
              <a:rPr lang="zh-CN" altLang="en-US" dirty="0">
                <a:sym typeface="+mn-ea"/>
              </a:rPr>
              <a:t>是一门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基于对象</a:t>
            </a:r>
            <a:r>
              <a:rPr lang="zh-CN" altLang="en-US" dirty="0">
                <a:sym typeface="+mn-ea"/>
              </a:rPr>
              <a:t>的语言</a:t>
            </a:r>
            <a:endParaRPr lang="en-US" altLang="zh-CN" dirty="0"/>
          </a:p>
          <a:p>
            <a:pPr lvl="1" latinLnBrk="0">
              <a:spcAft>
                <a:spcPts val="0"/>
              </a:spcAft>
            </a:pPr>
            <a:r>
              <a:rPr lang="zh-CN" altLang="en-US" sz="2400" dirty="0">
                <a:cs typeface="+mn-ea"/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具有面向对象的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部分</a:t>
            </a:r>
            <a:r>
              <a:rPr lang="zh-CN" altLang="en-US" sz="2400" dirty="0">
                <a:sym typeface="+mn-ea"/>
              </a:rPr>
              <a:t>特征</a:t>
            </a:r>
            <a:endParaRPr lang="en-US" altLang="zh-CN" sz="2400" dirty="0"/>
          </a:p>
          <a:p>
            <a:pPr lvl="1" latinLnBrk="0"/>
            <a:r>
              <a:rPr lang="zh-CN" altLang="en-US" sz="2400" dirty="0">
                <a:cs typeface="+mn-ea"/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在 </a:t>
            </a:r>
            <a:r>
              <a:rPr lang="en-US" altLang="zh-CN" sz="2400" dirty="0">
                <a:sym typeface="+mn-ea"/>
              </a:rPr>
              <a:t>JavaScript </a:t>
            </a:r>
            <a:r>
              <a:rPr lang="zh-CN" altLang="en-US" sz="2400" dirty="0">
                <a:sym typeface="+mn-ea"/>
              </a:rPr>
              <a:t>中，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一切皆</a:t>
            </a:r>
            <a:r>
              <a:rPr lang="zh-CN" altLang="en-US" sz="2400" dirty="0" smtClean="0">
                <a:solidFill>
                  <a:srgbClr val="C00000"/>
                </a:solidFill>
                <a:sym typeface="+mn-ea"/>
              </a:rPr>
              <a:t>对象</a:t>
            </a:r>
            <a:endParaRPr lang="en-US" altLang="zh-CN" sz="2800" dirty="0">
              <a:solidFill>
                <a:schemeClr val="accent3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对象简介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某个具体的实物是一个对象（</a:t>
            </a:r>
            <a:r>
              <a:rPr lang="en-US" altLang="zh-CN" dirty="0"/>
              <a:t>Object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latinLnBrk="0">
              <a:spcAft>
                <a:spcPts val="0"/>
              </a:spcAft>
            </a:pPr>
            <a:r>
              <a:rPr lang="zh-CN" altLang="en-US" sz="2400" dirty="0">
                <a:cs typeface="+mn-ea"/>
                <a:sym typeface="+mn-ea"/>
              </a:rPr>
              <a:t> </a:t>
            </a:r>
            <a:r>
              <a:rPr lang="zh-CN" altLang="en-US" sz="2400" dirty="0"/>
              <a:t>比如：一只狗</a:t>
            </a:r>
            <a:endParaRPr lang="en-US" altLang="zh-CN" sz="2400" dirty="0"/>
          </a:p>
          <a:p>
            <a:r>
              <a:rPr lang="zh-CN" altLang="en-US" dirty="0"/>
              <a:t> 对象具有一些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从现实社会谈起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5322" y="2855596"/>
            <a:ext cx="4149600" cy="3214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138160" y="2455545"/>
            <a:ext cx="1724660" cy="398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3"/>
                </a:solidFill>
              </a:rPr>
              <a:t>名字叫做</a:t>
            </a:r>
            <a:r>
              <a:rPr lang="en-US" altLang="zh-CN" sz="20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Lili</a:t>
            </a:r>
            <a:endParaRPr lang="zh-CN" altLang="en-US" sz="20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21560" y="3430518"/>
            <a:ext cx="172354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3"/>
                </a:solidFill>
              </a:rPr>
              <a:t>品种：哈士奇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48200" y="4262896"/>
            <a:ext cx="1512570" cy="398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3"/>
                </a:solidFill>
              </a:rPr>
              <a:t>体重</a:t>
            </a:r>
            <a:r>
              <a:rPr lang="zh-CN" altLang="en-US" sz="20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60</a:t>
            </a:r>
            <a:r>
              <a:rPr lang="zh-CN" altLang="en-US" sz="20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48200" y="5198163"/>
            <a:ext cx="172354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3"/>
                </a:solidFill>
              </a:rPr>
              <a:t>会做跳跃运动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8" grpId="0" bldLvl="0" animBg="1"/>
      <p:bldP spid="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属性(properties)</a:t>
            </a: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400" dirty="0">
                <a:cs typeface="+mn-ea"/>
                <a:sym typeface="+mn-ea"/>
              </a:rPr>
              <a:t> </a:t>
            </a:r>
            <a:r>
              <a:rPr lang="zh-CN" altLang="en-US" sz="2400" dirty="0">
                <a:solidFill>
                  <a:schemeClr val="accent3"/>
                </a:solidFill>
              </a:rPr>
              <a:t>通过变量来表示</a:t>
            </a:r>
            <a:endParaRPr lang="en-US" altLang="zh-CN" sz="2400" dirty="0">
              <a:solidFill>
                <a:schemeClr val="accent3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cs typeface="+mn-ea"/>
                <a:sym typeface="+mn-ea"/>
              </a:rPr>
              <a:t> </a:t>
            </a:r>
            <a:r>
              <a:rPr lang="zh-CN" altLang="en-US" sz="2400" dirty="0"/>
              <a:t>例</a:t>
            </a:r>
            <a:r>
              <a:rPr lang="en-US" altLang="zh-CN" sz="2400" dirty="0"/>
              <a:t>:      </a:t>
            </a:r>
            <a:r>
              <a:rPr lang="en-US" altLang="zh-CN" dirty="0"/>
              <a:t>var name   = "Lili" 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/>
              <a:t>                 var breed   = "Husky</a:t>
            </a:r>
            <a:r>
              <a:rPr lang="en-US" altLang="zh-CN" dirty="0">
                <a:sym typeface="+mn-ea"/>
              </a:rPr>
              <a:t>" </a:t>
            </a:r>
            <a:r>
              <a:rPr lang="en-US" altLang="zh-CN" dirty="0"/>
              <a:t>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/>
              <a:t>                 var weight  = 60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 方法</a:t>
            </a:r>
            <a:r>
              <a:rPr lang="zh-CN" altLang="en-US" dirty="0">
                <a:sym typeface="+mn-ea"/>
              </a:rPr>
              <a:t>(methods)</a:t>
            </a:r>
            <a:endParaRPr lang="en-US" altLang="zh-CN" dirty="0"/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400" dirty="0">
                <a:cs typeface="+mn-ea"/>
                <a:sym typeface="+mn-ea"/>
              </a:rPr>
              <a:t> </a:t>
            </a:r>
            <a:r>
              <a:rPr lang="zh-CN" altLang="en-US" sz="2400" dirty="0">
                <a:solidFill>
                  <a:schemeClr val="accent3"/>
                </a:solidFill>
              </a:rPr>
              <a:t>通过函数来实现</a:t>
            </a:r>
            <a:endParaRPr lang="en-US" altLang="zh-CN" sz="2400" dirty="0">
              <a:solidFill>
                <a:schemeClr val="accent3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cs typeface="+mn-ea"/>
                <a:sym typeface="+mn-ea"/>
              </a:rPr>
              <a:t> </a:t>
            </a:r>
            <a:r>
              <a:rPr lang="zh-CN" altLang="en-US" sz="2400" dirty="0"/>
              <a:t>例</a:t>
            </a:r>
            <a:r>
              <a:rPr lang="en-US" altLang="zh-CN" sz="2400" dirty="0"/>
              <a:t>:  </a:t>
            </a:r>
            <a:r>
              <a:rPr lang="zh-CN" altLang="en-US" sz="2400" dirty="0"/>
              <a:t>    </a:t>
            </a:r>
            <a:r>
              <a:rPr lang="en-US" altLang="zh-CN" dirty="0"/>
              <a:t>function jump( ){   ...   }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>
                <a:sym typeface="+mn-ea"/>
              </a:rPr>
              <a:t>                   </a:t>
            </a:r>
            <a:r>
              <a:rPr lang="en-US" altLang="zh-CN" dirty="0">
                <a:sym typeface="+mn-ea"/>
              </a:rPr>
              <a:t>function run( ){   ...   }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在程序中实现属性和行为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641215" y="1473835"/>
            <a:ext cx="4491355" cy="521970"/>
            <a:chOff x="4044" y="2381"/>
            <a:chExt cx="7073" cy="822"/>
          </a:xfrm>
        </p:grpSpPr>
        <p:sp>
          <p:nvSpPr>
            <p:cNvPr id="141" name=" 141"/>
            <p:cNvSpPr/>
            <p:nvPr/>
          </p:nvSpPr>
          <p:spPr>
            <a:xfrm>
              <a:off x="4044" y="2679"/>
              <a:ext cx="2495" cy="226"/>
            </a:xfrm>
            <a:custGeom>
              <a:avLst/>
              <a:gdLst>
                <a:gd name="connsiteX0" fmla="*/ 4710315 w 7544313"/>
                <a:gd name="connsiteY0" fmla="*/ 0 h 5784389"/>
                <a:gd name="connsiteX1" fmla="*/ 5164538 w 7544313"/>
                <a:gd name="connsiteY1" fmla="*/ 188144 h 5784389"/>
                <a:gd name="connsiteX2" fmla="*/ 7343753 w 7544313"/>
                <a:gd name="connsiteY2" fmla="*/ 2367358 h 5784389"/>
                <a:gd name="connsiteX3" fmla="*/ 7428050 w 7544313"/>
                <a:gd name="connsiteY3" fmla="*/ 2469120 h 5784389"/>
                <a:gd name="connsiteX4" fmla="*/ 7438311 w 7544313"/>
                <a:gd name="connsiteY4" fmla="*/ 2487626 h 5784389"/>
                <a:gd name="connsiteX5" fmla="*/ 7479289 w 7544313"/>
                <a:gd name="connsiteY5" fmla="*/ 2563973 h 5784389"/>
                <a:gd name="connsiteX6" fmla="*/ 7544313 w 7544313"/>
                <a:gd name="connsiteY6" fmla="*/ 2891210 h 5784389"/>
                <a:gd name="connsiteX7" fmla="*/ 7479289 w 7544313"/>
                <a:gd name="connsiteY7" fmla="*/ 3218447 h 5784389"/>
                <a:gd name="connsiteX8" fmla="*/ 7454433 w 7544313"/>
                <a:gd name="connsiteY8" fmla="*/ 3276193 h 5784389"/>
                <a:gd name="connsiteX9" fmla="*/ 7421357 w 7544313"/>
                <a:gd name="connsiteY9" fmla="*/ 3318247 h 5784389"/>
                <a:gd name="connsiteX10" fmla="*/ 7325947 w 7544313"/>
                <a:gd name="connsiteY10" fmla="*/ 3417030 h 5784389"/>
                <a:gd name="connsiteX11" fmla="*/ 5146732 w 7544313"/>
                <a:gd name="connsiteY11" fmla="*/ 5596244 h 5784389"/>
                <a:gd name="connsiteX12" fmla="*/ 4238287 w 7544313"/>
                <a:gd name="connsiteY12" fmla="*/ 5596244 h 5784389"/>
                <a:gd name="connsiteX13" fmla="*/ 4238287 w 7544313"/>
                <a:gd name="connsiteY13" fmla="*/ 4687801 h 5784389"/>
                <a:gd name="connsiteX14" fmla="*/ 5378425 w 7544313"/>
                <a:gd name="connsiteY14" fmla="*/ 3547663 h 5784389"/>
                <a:gd name="connsiteX15" fmla="*/ 642367 w 7544313"/>
                <a:gd name="connsiteY15" fmla="*/ 3547663 h 5784389"/>
                <a:gd name="connsiteX16" fmla="*/ 0 w 7544313"/>
                <a:gd name="connsiteY16" fmla="*/ 2905296 h 5784389"/>
                <a:gd name="connsiteX17" fmla="*/ 642367 w 7544313"/>
                <a:gd name="connsiteY17" fmla="*/ 2262930 h 5784389"/>
                <a:gd name="connsiteX18" fmla="*/ 5422435 w 7544313"/>
                <a:gd name="connsiteY18" fmla="*/ 2262930 h 5784389"/>
                <a:gd name="connsiteX19" fmla="*/ 4256093 w 7544313"/>
                <a:gd name="connsiteY19" fmla="*/ 1096587 h 5784389"/>
                <a:gd name="connsiteX20" fmla="*/ 4256093 w 7544313"/>
                <a:gd name="connsiteY20" fmla="*/ 188144 h 5784389"/>
                <a:gd name="connsiteX21" fmla="*/ 4710315 w 7544313"/>
                <a:gd name="connsiteY21" fmla="*/ 0 h 578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544313" h="5784389">
                  <a:moveTo>
                    <a:pt x="4710315" y="0"/>
                  </a:moveTo>
                  <a:cubicBezTo>
                    <a:pt x="4874713" y="0"/>
                    <a:pt x="5039107" y="62713"/>
                    <a:pt x="5164538" y="188144"/>
                  </a:cubicBezTo>
                  <a:lnTo>
                    <a:pt x="7343753" y="2367358"/>
                  </a:lnTo>
                  <a:cubicBezTo>
                    <a:pt x="7375110" y="2398716"/>
                    <a:pt x="7403341" y="2432905"/>
                    <a:pt x="7428050" y="2469120"/>
                  </a:cubicBezTo>
                  <a:lnTo>
                    <a:pt x="7438311" y="2487626"/>
                  </a:lnTo>
                  <a:lnTo>
                    <a:pt x="7479289" y="2563973"/>
                  </a:lnTo>
                  <a:cubicBezTo>
                    <a:pt x="7520342" y="2657385"/>
                    <a:pt x="7544313" y="2769994"/>
                    <a:pt x="7544313" y="2891210"/>
                  </a:cubicBezTo>
                  <a:cubicBezTo>
                    <a:pt x="7544313" y="3012426"/>
                    <a:pt x="7520342" y="3125035"/>
                    <a:pt x="7479289" y="3218447"/>
                  </a:cubicBezTo>
                  <a:lnTo>
                    <a:pt x="7454433" y="3276193"/>
                  </a:lnTo>
                  <a:lnTo>
                    <a:pt x="7421357" y="3318247"/>
                  </a:lnTo>
                  <a:cubicBezTo>
                    <a:pt x="7391886" y="3351882"/>
                    <a:pt x="7357304" y="3385674"/>
                    <a:pt x="7325947" y="3417030"/>
                  </a:cubicBezTo>
                  <a:lnTo>
                    <a:pt x="5146732" y="5596244"/>
                  </a:lnTo>
                  <a:cubicBezTo>
                    <a:pt x="4895873" y="5847104"/>
                    <a:pt x="4489147" y="5847104"/>
                    <a:pt x="4238287" y="5596244"/>
                  </a:cubicBezTo>
                  <a:cubicBezTo>
                    <a:pt x="3987430" y="5345384"/>
                    <a:pt x="3987430" y="4938661"/>
                    <a:pt x="4238287" y="4687801"/>
                  </a:cubicBezTo>
                  <a:lnTo>
                    <a:pt x="5378425" y="3547663"/>
                  </a:lnTo>
                  <a:lnTo>
                    <a:pt x="642367" y="3547663"/>
                  </a:lnTo>
                  <a:cubicBezTo>
                    <a:pt x="287598" y="3547663"/>
                    <a:pt x="0" y="3260065"/>
                    <a:pt x="0" y="2905296"/>
                  </a:cubicBezTo>
                  <a:cubicBezTo>
                    <a:pt x="0" y="2550527"/>
                    <a:pt x="287598" y="2262930"/>
                    <a:pt x="642367" y="2262930"/>
                  </a:cubicBezTo>
                  <a:lnTo>
                    <a:pt x="5422435" y="2262930"/>
                  </a:lnTo>
                  <a:lnTo>
                    <a:pt x="4256093" y="1096587"/>
                  </a:lnTo>
                  <a:cubicBezTo>
                    <a:pt x="4005235" y="845727"/>
                    <a:pt x="4005235" y="439004"/>
                    <a:pt x="4256093" y="188144"/>
                  </a:cubicBezTo>
                  <a:cubicBezTo>
                    <a:pt x="4381524" y="62713"/>
                    <a:pt x="4545918" y="0"/>
                    <a:pt x="4710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909" y="2381"/>
              <a:ext cx="4208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800"/>
                <a:t>状态的，静态的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12970" y="4019550"/>
            <a:ext cx="4491355" cy="521970"/>
            <a:chOff x="4044" y="2381"/>
            <a:chExt cx="7073" cy="822"/>
          </a:xfrm>
        </p:grpSpPr>
        <p:sp>
          <p:nvSpPr>
            <p:cNvPr id="7" name=" 141"/>
            <p:cNvSpPr/>
            <p:nvPr/>
          </p:nvSpPr>
          <p:spPr>
            <a:xfrm>
              <a:off x="4044" y="2679"/>
              <a:ext cx="2495" cy="226"/>
            </a:xfrm>
            <a:custGeom>
              <a:avLst/>
              <a:gdLst>
                <a:gd name="connsiteX0" fmla="*/ 4710315 w 7544313"/>
                <a:gd name="connsiteY0" fmla="*/ 0 h 5784389"/>
                <a:gd name="connsiteX1" fmla="*/ 5164538 w 7544313"/>
                <a:gd name="connsiteY1" fmla="*/ 188144 h 5784389"/>
                <a:gd name="connsiteX2" fmla="*/ 7343753 w 7544313"/>
                <a:gd name="connsiteY2" fmla="*/ 2367358 h 5784389"/>
                <a:gd name="connsiteX3" fmla="*/ 7428050 w 7544313"/>
                <a:gd name="connsiteY3" fmla="*/ 2469120 h 5784389"/>
                <a:gd name="connsiteX4" fmla="*/ 7438311 w 7544313"/>
                <a:gd name="connsiteY4" fmla="*/ 2487626 h 5784389"/>
                <a:gd name="connsiteX5" fmla="*/ 7479289 w 7544313"/>
                <a:gd name="connsiteY5" fmla="*/ 2563973 h 5784389"/>
                <a:gd name="connsiteX6" fmla="*/ 7544313 w 7544313"/>
                <a:gd name="connsiteY6" fmla="*/ 2891210 h 5784389"/>
                <a:gd name="connsiteX7" fmla="*/ 7479289 w 7544313"/>
                <a:gd name="connsiteY7" fmla="*/ 3218447 h 5784389"/>
                <a:gd name="connsiteX8" fmla="*/ 7454433 w 7544313"/>
                <a:gd name="connsiteY8" fmla="*/ 3276193 h 5784389"/>
                <a:gd name="connsiteX9" fmla="*/ 7421357 w 7544313"/>
                <a:gd name="connsiteY9" fmla="*/ 3318247 h 5784389"/>
                <a:gd name="connsiteX10" fmla="*/ 7325947 w 7544313"/>
                <a:gd name="connsiteY10" fmla="*/ 3417030 h 5784389"/>
                <a:gd name="connsiteX11" fmla="*/ 5146732 w 7544313"/>
                <a:gd name="connsiteY11" fmla="*/ 5596244 h 5784389"/>
                <a:gd name="connsiteX12" fmla="*/ 4238287 w 7544313"/>
                <a:gd name="connsiteY12" fmla="*/ 5596244 h 5784389"/>
                <a:gd name="connsiteX13" fmla="*/ 4238287 w 7544313"/>
                <a:gd name="connsiteY13" fmla="*/ 4687801 h 5784389"/>
                <a:gd name="connsiteX14" fmla="*/ 5378425 w 7544313"/>
                <a:gd name="connsiteY14" fmla="*/ 3547663 h 5784389"/>
                <a:gd name="connsiteX15" fmla="*/ 642367 w 7544313"/>
                <a:gd name="connsiteY15" fmla="*/ 3547663 h 5784389"/>
                <a:gd name="connsiteX16" fmla="*/ 0 w 7544313"/>
                <a:gd name="connsiteY16" fmla="*/ 2905296 h 5784389"/>
                <a:gd name="connsiteX17" fmla="*/ 642367 w 7544313"/>
                <a:gd name="connsiteY17" fmla="*/ 2262930 h 5784389"/>
                <a:gd name="connsiteX18" fmla="*/ 5422435 w 7544313"/>
                <a:gd name="connsiteY18" fmla="*/ 2262930 h 5784389"/>
                <a:gd name="connsiteX19" fmla="*/ 4256093 w 7544313"/>
                <a:gd name="connsiteY19" fmla="*/ 1096587 h 5784389"/>
                <a:gd name="connsiteX20" fmla="*/ 4256093 w 7544313"/>
                <a:gd name="connsiteY20" fmla="*/ 188144 h 5784389"/>
                <a:gd name="connsiteX21" fmla="*/ 4710315 w 7544313"/>
                <a:gd name="connsiteY21" fmla="*/ 0 h 578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544313" h="5784389">
                  <a:moveTo>
                    <a:pt x="4710315" y="0"/>
                  </a:moveTo>
                  <a:cubicBezTo>
                    <a:pt x="4874713" y="0"/>
                    <a:pt x="5039107" y="62713"/>
                    <a:pt x="5164538" y="188144"/>
                  </a:cubicBezTo>
                  <a:lnTo>
                    <a:pt x="7343753" y="2367358"/>
                  </a:lnTo>
                  <a:cubicBezTo>
                    <a:pt x="7375110" y="2398716"/>
                    <a:pt x="7403341" y="2432905"/>
                    <a:pt x="7428050" y="2469120"/>
                  </a:cubicBezTo>
                  <a:lnTo>
                    <a:pt x="7438311" y="2487626"/>
                  </a:lnTo>
                  <a:lnTo>
                    <a:pt x="7479289" y="2563973"/>
                  </a:lnTo>
                  <a:cubicBezTo>
                    <a:pt x="7520342" y="2657385"/>
                    <a:pt x="7544313" y="2769994"/>
                    <a:pt x="7544313" y="2891210"/>
                  </a:cubicBezTo>
                  <a:cubicBezTo>
                    <a:pt x="7544313" y="3012426"/>
                    <a:pt x="7520342" y="3125035"/>
                    <a:pt x="7479289" y="3218447"/>
                  </a:cubicBezTo>
                  <a:lnTo>
                    <a:pt x="7454433" y="3276193"/>
                  </a:lnTo>
                  <a:lnTo>
                    <a:pt x="7421357" y="3318247"/>
                  </a:lnTo>
                  <a:cubicBezTo>
                    <a:pt x="7391886" y="3351882"/>
                    <a:pt x="7357304" y="3385674"/>
                    <a:pt x="7325947" y="3417030"/>
                  </a:cubicBezTo>
                  <a:lnTo>
                    <a:pt x="5146732" y="5596244"/>
                  </a:lnTo>
                  <a:cubicBezTo>
                    <a:pt x="4895873" y="5847104"/>
                    <a:pt x="4489147" y="5847104"/>
                    <a:pt x="4238287" y="5596244"/>
                  </a:cubicBezTo>
                  <a:cubicBezTo>
                    <a:pt x="3987430" y="5345384"/>
                    <a:pt x="3987430" y="4938661"/>
                    <a:pt x="4238287" y="4687801"/>
                  </a:cubicBezTo>
                  <a:lnTo>
                    <a:pt x="5378425" y="3547663"/>
                  </a:lnTo>
                  <a:lnTo>
                    <a:pt x="642367" y="3547663"/>
                  </a:lnTo>
                  <a:cubicBezTo>
                    <a:pt x="287598" y="3547663"/>
                    <a:pt x="0" y="3260065"/>
                    <a:pt x="0" y="2905296"/>
                  </a:cubicBezTo>
                  <a:cubicBezTo>
                    <a:pt x="0" y="2550527"/>
                    <a:pt x="287598" y="2262930"/>
                    <a:pt x="642367" y="2262930"/>
                  </a:cubicBezTo>
                  <a:lnTo>
                    <a:pt x="5422435" y="2262930"/>
                  </a:lnTo>
                  <a:lnTo>
                    <a:pt x="4256093" y="1096587"/>
                  </a:lnTo>
                  <a:cubicBezTo>
                    <a:pt x="4005235" y="845727"/>
                    <a:pt x="4005235" y="439004"/>
                    <a:pt x="4256093" y="188144"/>
                  </a:cubicBezTo>
                  <a:cubicBezTo>
                    <a:pt x="4381524" y="62713"/>
                    <a:pt x="4545918" y="0"/>
                    <a:pt x="4710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909" y="2381"/>
              <a:ext cx="4208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800"/>
                <a:t>过程的，动态的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这些描述同一个实物的数据分散存在，如何将它们统一在一起？</a:t>
            </a:r>
            <a:endParaRPr lang="en-US" altLang="zh-CN" dirty="0"/>
          </a:p>
          <a:p>
            <a:r>
              <a:rPr lang="en-US" altLang="zh-CN" dirty="0"/>
              <a:t> JavaScript </a:t>
            </a:r>
            <a:r>
              <a:rPr lang="zh-CN" altLang="en-US" dirty="0"/>
              <a:t>中的对象</a:t>
            </a:r>
            <a:endParaRPr lang="en-US" altLang="zh-CN" dirty="0"/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400" dirty="0"/>
              <a:t> 是</a:t>
            </a:r>
            <a:r>
              <a:rPr lang="zh-CN" altLang="en-US" sz="2400" dirty="0">
                <a:cs typeface="+mn-ea"/>
              </a:rPr>
              <a:t>一系列相关属性和方法的集合</a:t>
            </a:r>
          </a:p>
          <a:p>
            <a:pPr lvl="2"/>
            <a:r>
              <a:rPr lang="zh-CN" altLang="en-US" sz="2000" dirty="0">
                <a:solidFill>
                  <a:schemeClr val="accent3"/>
                </a:solidFill>
              </a:rPr>
              <a:t>属性</a:t>
            </a:r>
            <a:r>
              <a:rPr lang="en-US" altLang="zh-CN" sz="2000" dirty="0">
                <a:solidFill>
                  <a:schemeClr val="accent3"/>
                </a:solidFill>
              </a:rPr>
              <a:t>:  </a:t>
            </a:r>
            <a:r>
              <a:rPr lang="zh-CN" altLang="en-US" sz="2000" dirty="0">
                <a:solidFill>
                  <a:schemeClr val="accent3"/>
                </a:solidFill>
              </a:rPr>
              <a:t>对象相关特征，静态的</a:t>
            </a:r>
          </a:p>
          <a:p>
            <a:pPr lvl="2"/>
            <a:r>
              <a:rPr lang="zh-CN" altLang="en-US" sz="2000" dirty="0">
                <a:solidFill>
                  <a:schemeClr val="accent3"/>
                </a:solidFill>
              </a:rPr>
              <a:t>方法</a:t>
            </a:r>
            <a:r>
              <a:rPr lang="en-US" altLang="zh-CN" sz="2000" dirty="0">
                <a:solidFill>
                  <a:schemeClr val="accent3"/>
                </a:solidFill>
              </a:rPr>
              <a:t>:  </a:t>
            </a:r>
            <a:r>
              <a:rPr lang="zh-CN" altLang="en-US" sz="2000" dirty="0">
                <a:solidFill>
                  <a:schemeClr val="accent3"/>
                </a:solidFill>
              </a:rPr>
              <a:t>对象相关行为，动态的</a:t>
            </a:r>
            <a:endParaRPr lang="en-US" altLang="zh-CN" sz="2000" dirty="0">
              <a:solidFill>
                <a:schemeClr val="accent3"/>
              </a:solidFill>
            </a:endParaRPr>
          </a:p>
          <a:p>
            <a:pPr lvl="1" latinLnBrk="0">
              <a:spcAft>
                <a:spcPts val="0"/>
              </a:spcAft>
            </a:pPr>
            <a:r>
              <a:rPr lang="zh-CN" altLang="en-US" dirty="0"/>
              <a:t> </a:t>
            </a:r>
            <a:r>
              <a:rPr lang="zh-CN" altLang="en-US" sz="2400" dirty="0">
                <a:cs typeface="+mn-ea"/>
              </a:rPr>
              <a:t>是一种数据类型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对象的实质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53681" y="2799590"/>
            <a:ext cx="4547235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var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dog = {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name: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Lily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breed: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Husky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weight:  60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jump: function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(){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//some action……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对象简介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象相关操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内置对象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"一切皆对象"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1702</Words>
  <Application>Microsoft Office PowerPoint</Application>
  <PresentationFormat>自定义</PresentationFormat>
  <Paragraphs>276</Paragraphs>
  <Slides>38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0" baseType="lpstr">
      <vt:lpstr>Office 主题​​</vt:lpstr>
      <vt:lpstr>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小黑E550</cp:lastModifiedBy>
  <cp:revision>624</cp:revision>
  <dcterms:created xsi:type="dcterms:W3CDTF">2013-01-31T00:22:00Z</dcterms:created>
  <dcterms:modified xsi:type="dcterms:W3CDTF">2018-09-09T11:26:54Z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